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6" r:id="rId4"/>
  </p:sldMasterIdLst>
  <p:notesMasterIdLst>
    <p:notesMasterId r:id="rId16"/>
  </p:notesMasterIdLst>
  <p:sldIdLst>
    <p:sldId id="278" r:id="rId5"/>
    <p:sldId id="279" r:id="rId6"/>
    <p:sldId id="287" r:id="rId7"/>
    <p:sldId id="280" r:id="rId8"/>
    <p:sldId id="283" r:id="rId9"/>
    <p:sldId id="282" r:id="rId10"/>
    <p:sldId id="286" r:id="rId11"/>
    <p:sldId id="288" r:id="rId12"/>
    <p:sldId id="289" r:id="rId13"/>
    <p:sldId id="284" r:id="rId14"/>
    <p:sldId id="28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>
        <p:scale>
          <a:sx n="77" d="100"/>
          <a:sy n="77" d="100"/>
        </p:scale>
        <p:origin x="26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4/28/2022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DE88F-1F85-4A27-9D34-D74A50E7B0DA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0274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951948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19244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726368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901732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232731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36849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855519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426608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82517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54F66-B9F6-4CAA-9CDF-770CBFA8A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32A51C-7FEA-4D58-8F24-05C1307524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3E93D6-96F4-4BD8-B904-E6DB55FE9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4/28/2022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7AB0BD-545A-4BC0-8842-7706E5097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B927C-394D-4761-BD59-5D8BCD382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361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2527A-4561-44D2-972F-DB6552E7B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EB7F8C-9D52-40C1-B026-9697003F3A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FEAD17-CAC9-4EEE-B759-3255C82BC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4/28/2022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A7B26F-4598-4D58-BF5C-99A121C9C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0CDDC1-C1C6-4CF0-800B-E9A057BEC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31258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247FDA-8A99-4E0E-9C1E-F12F885673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CDAB26-5BB3-435A-B492-7A62474A78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DF1F50-A223-400A-A5B3-122091A15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4/28/2022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7428AD-FF08-4413-995B-AFE635018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3E5527-9B11-4274-B3F9-7BEC2EF86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50234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9708E-F744-47E0-B57D-C46B81431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E9A933-0F0B-4AF2-B851-D0BB406FA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12AB69-10A0-4CA0-9BC9-967EAF0FE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4/28/2022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38EAAE-FECD-41B6-BFDB-BFFA1645D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33DA4E-6A1E-48F6-BCB1-867A2CF60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457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332EE-4770-4006-9452-313DE8D57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CA2F00-0F16-4398-8B14-19DF4C0AFA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77F5EE-49BA-4EDD-965B-6C1E059C5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4/28/2022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19EE0D-B6FC-439D-A060-1E91FE534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5F4499-4DC4-4ED3-AC39-268048187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899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3863D-5226-47B2-8833-1C9CD21B7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452574-8470-4AD8-8BD8-0F6D448266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F3B929-3CA8-4C46-8122-0A913CE460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015E1E-C926-4840-A03F-46604BD34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4/28/2022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51F5EA-A9E4-4807-B1AE-A5BAC0256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1B5C4C-40C6-4C40-9966-A08E17CCA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03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E7AF4-83EA-47A2-980C-50376D483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31EF43-FEFF-438C-BCB4-62A49A4D74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41BB08-BCBE-4816-890D-2F3573F165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082AED-950A-477C-AF00-C1A60337B4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57D52E-5865-4276-B395-77507AF4F2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B32CD9-5394-4748-BF18-B94533B8E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4/28/2022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98146B-5A20-4C2B-A0F5-800E6D1B0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574E30-117F-4F2C-AAD5-C8DD98343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877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B84BB-B8DC-4BCE-BEC9-BC60DBCD2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D0822A-4219-4C00-AA12-993A037CB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4/28/2022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8D2421-4111-41DE-A6E1-2A2D9F8DF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A63738-0E60-4591-8133-5DF7D6162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564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EC2515-FD46-4324-AF43-C221145F3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4/28/2022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C6D32A-9AAB-4423-AB98-A7EDFE985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BA92B2-3E80-451F-AD8A-45A6763EA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949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21F04-F167-4E47-9E00-6D449AF60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04CEAA-5EC1-4375-9282-A31FDD5FBA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CE6A4C-96AA-4B5E-BE90-9C978EBB08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88F18E-7AA3-4115-B4F4-8414086DF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4/28/2022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7493D2-8343-4F88-BA42-4C5CCB2DD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6C1AFD-94E9-4FAB-BF42-3E239DEB3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156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23906-0D76-416F-AC97-D0CED52D9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7EA03B-9149-4904-84D3-6894144B4D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500AAA-7722-4B43-ADAC-4F80ED1F62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35EF4D-9452-4D94-A67D-5299D913F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4/28/2022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F56087-7A24-44D7-9AC4-7737AF802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3B3B9C-31AE-4799-A92D-56E52738D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333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A550A4-CC17-4771-B084-72C9573B1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0D2FCF-DFD4-45CA-BE50-4D2E948D92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9869E3-BD6E-4483-9198-A01FF87749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ED0CC-082F-4160-86E5-0D6041F12778}" type="datetime1">
              <a:rPr lang="en-US" smtClean="0"/>
              <a:t>4/28/2022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4AC3D-AF53-4969-92BE-08FC210FAA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BC9DB0-83AE-42D1-A140-60437415FD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151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dirty="0"/>
              <a:t>Automatic Computer Science Phrase Extractor : Model Visualization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97308" y="4157933"/>
            <a:ext cx="3936452" cy="1026544"/>
          </a:xfrm>
        </p:spPr>
        <p:txBody>
          <a:bodyPr>
            <a:normAutofit/>
          </a:bodyPr>
          <a:lstStyle/>
          <a:p>
            <a:pPr algn="l"/>
            <a:r>
              <a:rPr lang="en-US" sz="2300" dirty="0"/>
              <a:t>S M Abrar Jahin</a:t>
            </a:r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151"/>
    </mc:Choice>
    <mc:Fallback xmlns="">
      <p:transition spd="slow" advTm="1415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729767" y="643467"/>
            <a:ext cx="4958199" cy="5571066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38271365-E8B8-4138-893C-C2416633EF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23321" y="1727107"/>
            <a:ext cx="5130799" cy="3411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41761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729767" y="643467"/>
            <a:ext cx="4958199" cy="5571066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BA7D82BF-707C-4BC2-96DE-41A586BD25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23321" y="1624491"/>
            <a:ext cx="5130799" cy="3617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4469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9812" y="529885"/>
            <a:ext cx="4538124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4000" dirty="0"/>
              <a:t>Problem Formulation</a:t>
            </a:r>
          </a:p>
        </p:txBody>
      </p:sp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7F649F52-177F-41A7-A45A-F60DC3FC08F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6925" y="792182"/>
            <a:ext cx="4062457" cy="175724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4AB75D8-3129-4301-8417-E0D267993BD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11553" y="2674969"/>
            <a:ext cx="5981706" cy="2494971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2BC12E58-0AFF-4430-856F-8905DF4F03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0874" y="2250619"/>
            <a:ext cx="6096000" cy="3697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7476"/>
    </mc:Choice>
    <mc:Fallback xmlns="">
      <p:transition spd="slow" advTm="77476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76" y="448274"/>
            <a:ext cx="5667522" cy="970450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US" sz="4000" dirty="0"/>
              <a:t>Problem Formulation: Contd.</a:t>
            </a:r>
          </a:p>
        </p:txBody>
      </p:sp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7F649F52-177F-41A7-A45A-F60DC3FC08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6925" y="792182"/>
            <a:ext cx="4062457" cy="175724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FD0CBF1-83F5-4F32-A4A8-BBD5BC99CE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80290" y="3151774"/>
            <a:ext cx="7937908" cy="219721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132260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7476"/>
    </mc:Choice>
    <mc:Fallback xmlns="">
      <p:transition spd="slow" advTm="77476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9812" y="529885"/>
            <a:ext cx="4538124" cy="970450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US" sz="4000" dirty="0"/>
              <a:t>Existing Algorithms For Extracting Keywords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6BA2BBC7-1334-4F7A-9429-F4F57A9FF304}"/>
              </a:ext>
            </a:extLst>
          </p:cNvPr>
          <p:cNvSpPr txBox="1">
            <a:spLocks/>
          </p:cNvSpPr>
          <p:nvPr/>
        </p:nvSpPr>
        <p:spPr>
          <a:xfrm>
            <a:off x="7722772" y="2608179"/>
            <a:ext cx="2726326" cy="233789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4000" dirty="0" err="1"/>
              <a:t>Frake</a:t>
            </a:r>
            <a:endParaRPr lang="en-US" sz="4000" dirty="0"/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4000" dirty="0"/>
              <a:t>Rake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4000" dirty="0" err="1"/>
              <a:t>Yake</a:t>
            </a:r>
            <a:endParaRPr lang="en-US" sz="4000" dirty="0"/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4000" dirty="0" err="1"/>
              <a:t>Keybert</a:t>
            </a:r>
            <a:endParaRPr lang="en-US" sz="4000" dirty="0"/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4000" dirty="0"/>
              <a:t>PKE</a:t>
            </a:r>
          </a:p>
        </p:txBody>
      </p:sp>
    </p:spTree>
    <p:extLst>
      <p:ext uri="{BB962C8B-B14F-4D97-AF65-F5344CB8AC3E}">
        <p14:creationId xmlns:p14="http://schemas.microsoft.com/office/powerpoint/2010/main" val="1946710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779"/>
    </mc:Choice>
    <mc:Fallback xmlns="">
      <p:transition spd="slow" advTm="29779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7378" y="0"/>
            <a:ext cx="6096000" cy="970450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US" sz="4000" dirty="0"/>
              <a:t>Our Current Work: Why Rake?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4DF818-5423-44AB-94FF-92EFACA9B9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772" y="970450"/>
            <a:ext cx="11913212" cy="45214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7CB6611-F806-4194-AEB3-1EB7AFA9C6C4}"/>
              </a:ext>
            </a:extLst>
          </p:cNvPr>
          <p:cNvSpPr txBox="1"/>
          <p:nvPr/>
        </p:nvSpPr>
        <p:spPr>
          <a:xfrm>
            <a:off x="9947988" y="6488668"/>
            <a:ext cx="22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Dataset - SemEval2010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4BA0FAD-1BCF-488F-82C9-77C877D4CB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38092" y="5867353"/>
            <a:ext cx="2559182" cy="48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594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695"/>
    </mc:Choice>
    <mc:Fallback xmlns="">
      <p:transition spd="slow" advTm="38695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5058" y="267677"/>
            <a:ext cx="4538124" cy="970450"/>
          </a:xfrm>
        </p:spPr>
        <p:txBody>
          <a:bodyPr anchor="b">
            <a:normAutofit/>
          </a:bodyPr>
          <a:lstStyle/>
          <a:p>
            <a:r>
              <a:rPr lang="en-US" sz="4000"/>
              <a:t>Proposed Algorithm</a:t>
            </a:r>
            <a:endParaRPr lang="en-US" sz="400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D9ECDD6-DB9A-4D7F-93A3-581E9137B1EF}"/>
              </a:ext>
            </a:extLst>
          </p:cNvPr>
          <p:cNvGrpSpPr/>
          <p:nvPr/>
        </p:nvGrpSpPr>
        <p:grpSpPr>
          <a:xfrm>
            <a:off x="299258" y="1493908"/>
            <a:ext cx="11299444" cy="5261419"/>
            <a:chOff x="167415" y="150737"/>
            <a:chExt cx="11425740" cy="660459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75AEAC5-99CE-4EE1-AF15-254524FE33D3}"/>
                </a:ext>
              </a:extLst>
            </p:cNvPr>
            <p:cNvSpPr>
              <a:spLocks/>
            </p:cNvSpPr>
            <p:nvPr/>
          </p:nvSpPr>
          <p:spPr>
            <a:xfrm>
              <a:off x="167415" y="597470"/>
              <a:ext cx="2033544" cy="11379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Sentence/Paragraph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9389A03-BE4C-42B1-82A6-0E904000EF88}"/>
                </a:ext>
              </a:extLst>
            </p:cNvPr>
            <p:cNvSpPr>
              <a:spLocks/>
            </p:cNvSpPr>
            <p:nvPr/>
          </p:nvSpPr>
          <p:spPr>
            <a:xfrm>
              <a:off x="5114622" y="583940"/>
              <a:ext cx="1700071" cy="11379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Replace special hyphen with ascii hyphen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807BD0D-1153-462E-AA4B-3687D45D7571}"/>
                </a:ext>
              </a:extLst>
            </p:cNvPr>
            <p:cNvSpPr>
              <a:spLocks/>
            </p:cNvSpPr>
            <p:nvPr/>
          </p:nvSpPr>
          <p:spPr>
            <a:xfrm>
              <a:off x="3574646" y="2412270"/>
              <a:ext cx="1972721" cy="11379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Remove Keywords and keep only Phrases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F2C51E1-202F-4589-929A-60EBD8712AEB}"/>
                </a:ext>
              </a:extLst>
            </p:cNvPr>
            <p:cNvSpPr>
              <a:spLocks/>
            </p:cNvSpPr>
            <p:nvPr/>
          </p:nvSpPr>
          <p:spPr>
            <a:xfrm>
              <a:off x="269094" y="1974137"/>
              <a:ext cx="2508528" cy="201604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Remove Grammatically Incorrect Phrases By AI based Parts of Speech Tagger Association Rule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129216-46E5-4E40-B802-CE7DBDD353DD}"/>
                </a:ext>
              </a:extLst>
            </p:cNvPr>
            <p:cNvSpPr>
              <a:spLocks/>
            </p:cNvSpPr>
            <p:nvPr/>
          </p:nvSpPr>
          <p:spPr>
            <a:xfrm>
              <a:off x="10457903" y="4838465"/>
              <a:ext cx="1129270" cy="8886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List of CS Phrases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4CED21F-4787-486E-8FCB-7F6C379752D8}"/>
                </a:ext>
              </a:extLst>
            </p:cNvPr>
            <p:cNvSpPr>
              <a:spLocks/>
            </p:cNvSpPr>
            <p:nvPr/>
          </p:nvSpPr>
          <p:spPr>
            <a:xfrm>
              <a:off x="228927" y="4450055"/>
              <a:ext cx="2576785" cy="172127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Remove Grammatically Unimportant Phrases By Deep Learning based Word Stemming Rule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B5333CBB-89B3-4E75-8ED6-41574D64AC36}"/>
                </a:ext>
              </a:extLst>
            </p:cNvPr>
            <p:cNvCxnSpPr>
              <a:cxnSpLocks/>
              <a:stCxn id="7" idx="3"/>
              <a:endCxn id="39" idx="1"/>
            </p:cNvCxnSpPr>
            <p:nvPr/>
          </p:nvCxnSpPr>
          <p:spPr>
            <a:xfrm flipV="1">
              <a:off x="2200959" y="1152900"/>
              <a:ext cx="870572" cy="135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7EBC9F65-CF19-4F7F-B576-2104DD97A316}"/>
                </a:ext>
              </a:extLst>
            </p:cNvPr>
            <p:cNvCxnSpPr>
              <a:cxnSpLocks/>
              <a:stCxn id="8" idx="3"/>
              <a:endCxn id="40" idx="1"/>
            </p:cNvCxnSpPr>
            <p:nvPr/>
          </p:nvCxnSpPr>
          <p:spPr>
            <a:xfrm>
              <a:off x="6814693" y="1152900"/>
              <a:ext cx="874389" cy="135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61CA72C0-4D16-4582-A948-4BC2CD1BBF22}"/>
                </a:ext>
              </a:extLst>
            </p:cNvPr>
            <p:cNvCxnSpPr>
              <a:cxnSpLocks/>
              <a:stCxn id="9" idx="1"/>
              <a:endCxn id="10" idx="3"/>
            </p:cNvCxnSpPr>
            <p:nvPr/>
          </p:nvCxnSpPr>
          <p:spPr>
            <a:xfrm flipH="1">
              <a:off x="2777622" y="2981231"/>
              <a:ext cx="797024" cy="9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34790CD6-40AC-4117-88D2-F5822453BCE2}"/>
                </a:ext>
              </a:extLst>
            </p:cNvPr>
            <p:cNvCxnSpPr>
              <a:cxnSpLocks/>
              <a:stCxn id="10" idx="2"/>
              <a:endCxn id="13" idx="0"/>
            </p:cNvCxnSpPr>
            <p:nvPr/>
          </p:nvCxnSpPr>
          <p:spPr>
            <a:xfrm flipH="1">
              <a:off x="1517319" y="3990184"/>
              <a:ext cx="6039" cy="4598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32B272A1-AAD6-4B6B-963E-D487E5AB19B6}"/>
                </a:ext>
              </a:extLst>
            </p:cNvPr>
            <p:cNvCxnSpPr>
              <a:cxnSpLocks/>
              <a:stCxn id="33" idx="3"/>
              <a:endCxn id="11" idx="1"/>
            </p:cNvCxnSpPr>
            <p:nvPr/>
          </p:nvCxnSpPr>
          <p:spPr>
            <a:xfrm flipV="1">
              <a:off x="9496097" y="5282791"/>
              <a:ext cx="961806" cy="158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968C2DD-53E4-49CD-B60F-AA6165F3B976}"/>
                </a:ext>
              </a:extLst>
            </p:cNvPr>
            <p:cNvSpPr txBox="1">
              <a:spLocks/>
            </p:cNvSpPr>
            <p:nvPr/>
          </p:nvSpPr>
          <p:spPr>
            <a:xfrm>
              <a:off x="850210" y="184666"/>
              <a:ext cx="745833" cy="46361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Input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7C593E1-1DC0-4415-B761-CD37CDB8EAB9}"/>
                </a:ext>
              </a:extLst>
            </p:cNvPr>
            <p:cNvSpPr txBox="1">
              <a:spLocks/>
            </p:cNvSpPr>
            <p:nvPr/>
          </p:nvSpPr>
          <p:spPr>
            <a:xfrm>
              <a:off x="10638347" y="5887981"/>
              <a:ext cx="954808" cy="46361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Output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AE19EBC-DC67-4753-AD5F-302E50FBD7B6}"/>
                </a:ext>
              </a:extLst>
            </p:cNvPr>
            <p:cNvSpPr txBox="1">
              <a:spLocks/>
            </p:cNvSpPr>
            <p:nvPr/>
          </p:nvSpPr>
          <p:spPr>
            <a:xfrm>
              <a:off x="3502420" y="176560"/>
              <a:ext cx="74583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490831C-73BF-4C06-B3BA-7ECC7C2DEABD}"/>
                </a:ext>
              </a:extLst>
            </p:cNvPr>
            <p:cNvSpPr txBox="1">
              <a:spLocks/>
            </p:cNvSpPr>
            <p:nvPr/>
          </p:nvSpPr>
          <p:spPr>
            <a:xfrm>
              <a:off x="5697344" y="150737"/>
              <a:ext cx="74583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F2A138B-D929-4C26-B79C-E4471C57975E}"/>
                </a:ext>
              </a:extLst>
            </p:cNvPr>
            <p:cNvSpPr txBox="1">
              <a:spLocks/>
            </p:cNvSpPr>
            <p:nvPr/>
          </p:nvSpPr>
          <p:spPr>
            <a:xfrm>
              <a:off x="8259827" y="195153"/>
              <a:ext cx="74583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A1A5F6E-CE40-4265-944D-ABC58AB56672}"/>
                </a:ext>
              </a:extLst>
            </p:cNvPr>
            <p:cNvSpPr txBox="1">
              <a:spLocks/>
            </p:cNvSpPr>
            <p:nvPr/>
          </p:nvSpPr>
          <p:spPr>
            <a:xfrm>
              <a:off x="10449392" y="218244"/>
              <a:ext cx="74583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6192CA29-3057-489B-96CA-869940A9696A}"/>
                </a:ext>
              </a:extLst>
            </p:cNvPr>
            <p:cNvSpPr>
              <a:spLocks/>
            </p:cNvSpPr>
            <p:nvPr/>
          </p:nvSpPr>
          <p:spPr>
            <a:xfrm>
              <a:off x="9982266" y="600437"/>
              <a:ext cx="1312161" cy="11379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Extract Acronym</a:t>
              </a: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A0F3E376-A0BA-4B04-A24E-02E0E04F5393}"/>
                </a:ext>
              </a:extLst>
            </p:cNvPr>
            <p:cNvCxnSpPr>
              <a:cxnSpLocks/>
              <a:stCxn id="27" idx="1"/>
              <a:endCxn id="9" idx="3"/>
            </p:cNvCxnSpPr>
            <p:nvPr/>
          </p:nvCxnSpPr>
          <p:spPr>
            <a:xfrm flipH="1">
              <a:off x="5547367" y="2981230"/>
              <a:ext cx="89581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12110FBB-CB62-4CFC-87AE-D1F57E8F904D}"/>
                </a:ext>
              </a:extLst>
            </p:cNvPr>
            <p:cNvSpPr>
              <a:spLocks/>
            </p:cNvSpPr>
            <p:nvPr/>
          </p:nvSpPr>
          <p:spPr>
            <a:xfrm>
              <a:off x="6443177" y="2412270"/>
              <a:ext cx="2275840" cy="11379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Extract Phrases with Hyphen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029B65D7-0BDC-4870-AB45-FC5E0936A1D6}"/>
                </a:ext>
              </a:extLst>
            </p:cNvPr>
            <p:cNvCxnSpPr>
              <a:cxnSpLocks/>
              <a:stCxn id="25" idx="2"/>
              <a:endCxn id="42" idx="0"/>
            </p:cNvCxnSpPr>
            <p:nvPr/>
          </p:nvCxnSpPr>
          <p:spPr>
            <a:xfrm flipH="1">
              <a:off x="10638346" y="1738357"/>
              <a:ext cx="1" cy="6700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E3D97E9-E779-41B8-BC73-4984E5868246}"/>
                </a:ext>
              </a:extLst>
            </p:cNvPr>
            <p:cNvSpPr txBox="1">
              <a:spLocks/>
            </p:cNvSpPr>
            <p:nvPr/>
          </p:nvSpPr>
          <p:spPr>
            <a:xfrm>
              <a:off x="7702976" y="5986668"/>
              <a:ext cx="74583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11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00C81441-1424-41BE-997F-31A61945E74B}"/>
                </a:ext>
              </a:extLst>
            </p:cNvPr>
            <p:cNvCxnSpPr>
              <a:cxnSpLocks/>
              <a:stCxn id="13" idx="3"/>
              <a:endCxn id="33" idx="1"/>
            </p:cNvCxnSpPr>
            <p:nvPr/>
          </p:nvCxnSpPr>
          <p:spPr>
            <a:xfrm flipV="1">
              <a:off x="2805712" y="5298598"/>
              <a:ext cx="961806" cy="120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117672E0-8FD7-4EF2-B2FB-BF373B07809D}"/>
                </a:ext>
              </a:extLst>
            </p:cNvPr>
            <p:cNvSpPr>
              <a:spLocks/>
            </p:cNvSpPr>
            <p:nvPr/>
          </p:nvSpPr>
          <p:spPr>
            <a:xfrm>
              <a:off x="6929049" y="4578838"/>
              <a:ext cx="2086144" cy="14395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Apply Binary Classifier Deep learning model to find the CS phrases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631DECB-E989-4E78-A43B-364208A47986}"/>
                </a:ext>
              </a:extLst>
            </p:cNvPr>
            <p:cNvSpPr>
              <a:spLocks/>
            </p:cNvSpPr>
            <p:nvPr/>
          </p:nvSpPr>
          <p:spPr>
            <a:xfrm>
              <a:off x="4477594" y="4560637"/>
              <a:ext cx="1806985" cy="14759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Create Embedding of the existing phrases</a:t>
              </a:r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B4F32827-FDAD-47A5-83EF-ECCCE3A8C984}"/>
                </a:ext>
              </a:extLst>
            </p:cNvPr>
            <p:cNvSpPr/>
            <p:nvPr/>
          </p:nvSpPr>
          <p:spPr>
            <a:xfrm>
              <a:off x="3767518" y="3841869"/>
              <a:ext cx="5728579" cy="2913458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49EDDAB8-8BCB-426B-B16B-B92A055747A4}"/>
                </a:ext>
              </a:extLst>
            </p:cNvPr>
            <p:cNvCxnSpPr>
              <a:cxnSpLocks/>
              <a:stCxn id="31" idx="1"/>
              <a:endCxn id="33" idx="3"/>
            </p:cNvCxnSpPr>
            <p:nvPr/>
          </p:nvCxnSpPr>
          <p:spPr>
            <a:xfrm>
              <a:off x="6929049" y="5298598"/>
              <a:ext cx="256704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6C7DED1F-1F9C-4166-AEF1-609ED42E50E3}"/>
                </a:ext>
              </a:extLst>
            </p:cNvPr>
            <p:cNvCxnSpPr>
              <a:cxnSpLocks/>
              <a:stCxn id="32" idx="3"/>
              <a:endCxn id="31" idx="1"/>
            </p:cNvCxnSpPr>
            <p:nvPr/>
          </p:nvCxnSpPr>
          <p:spPr>
            <a:xfrm>
              <a:off x="6284579" y="5298598"/>
              <a:ext cx="64447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F7273570-9EEA-44A6-A191-E4DBC65D344F}"/>
                </a:ext>
              </a:extLst>
            </p:cNvPr>
            <p:cNvCxnSpPr>
              <a:cxnSpLocks/>
              <a:stCxn id="33" idx="1"/>
              <a:endCxn id="32" idx="1"/>
            </p:cNvCxnSpPr>
            <p:nvPr/>
          </p:nvCxnSpPr>
          <p:spPr>
            <a:xfrm>
              <a:off x="3767518" y="5298598"/>
              <a:ext cx="71007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D7D45A6-B21F-426C-897B-CCD167EA6322}"/>
                </a:ext>
              </a:extLst>
            </p:cNvPr>
            <p:cNvSpPr txBox="1">
              <a:spLocks/>
            </p:cNvSpPr>
            <p:nvPr/>
          </p:nvSpPr>
          <p:spPr>
            <a:xfrm>
              <a:off x="5125811" y="6086016"/>
              <a:ext cx="74583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9323AFA2-C1FC-4AE7-8AA2-037007D64200}"/>
                </a:ext>
              </a:extLst>
            </p:cNvPr>
            <p:cNvCxnSpPr>
              <a:cxnSpLocks/>
              <a:stCxn id="39" idx="3"/>
              <a:endCxn id="8" idx="1"/>
            </p:cNvCxnSpPr>
            <p:nvPr/>
          </p:nvCxnSpPr>
          <p:spPr>
            <a:xfrm>
              <a:off x="4321056" y="1152900"/>
              <a:ext cx="79356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4745311E-C482-42BC-AB90-464611898BC4}"/>
                </a:ext>
              </a:extLst>
            </p:cNvPr>
            <p:cNvSpPr>
              <a:spLocks/>
            </p:cNvSpPr>
            <p:nvPr/>
          </p:nvSpPr>
          <p:spPr>
            <a:xfrm>
              <a:off x="3071531" y="583940"/>
              <a:ext cx="1249525" cy="11379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Remove all special characters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B825FA2C-B55A-4039-B486-8D5100E7B515}"/>
                </a:ext>
              </a:extLst>
            </p:cNvPr>
            <p:cNvSpPr>
              <a:spLocks/>
            </p:cNvSpPr>
            <p:nvPr/>
          </p:nvSpPr>
          <p:spPr>
            <a:xfrm>
              <a:off x="7689082" y="597471"/>
              <a:ext cx="1475488" cy="11379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Remove all Non-ASCII Chars</a:t>
              </a: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2324F1BB-57C0-4F11-AFC9-50F113350851}"/>
                </a:ext>
              </a:extLst>
            </p:cNvPr>
            <p:cNvCxnSpPr>
              <a:cxnSpLocks/>
              <a:stCxn id="40" idx="3"/>
              <a:endCxn id="25" idx="1"/>
            </p:cNvCxnSpPr>
            <p:nvPr/>
          </p:nvCxnSpPr>
          <p:spPr>
            <a:xfrm>
              <a:off x="9164569" y="1166431"/>
              <a:ext cx="817697" cy="29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E8B8F2D1-C48E-4D94-B5C3-011C7A3DB0EB}"/>
                </a:ext>
              </a:extLst>
            </p:cNvPr>
            <p:cNvSpPr>
              <a:spLocks/>
            </p:cNvSpPr>
            <p:nvPr/>
          </p:nvSpPr>
          <p:spPr>
            <a:xfrm>
              <a:off x="9881075" y="2408440"/>
              <a:ext cx="1514541" cy="11379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Extract Phrases with Rake</a:t>
              </a:r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0232C780-BB42-4CDC-B28C-70B7F54950EC}"/>
                </a:ext>
              </a:extLst>
            </p:cNvPr>
            <p:cNvCxnSpPr>
              <a:cxnSpLocks/>
              <a:stCxn id="42" idx="1"/>
              <a:endCxn id="27" idx="3"/>
            </p:cNvCxnSpPr>
            <p:nvPr/>
          </p:nvCxnSpPr>
          <p:spPr>
            <a:xfrm flipH="1">
              <a:off x="8719017" y="2977400"/>
              <a:ext cx="1162058" cy="38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27108C6B-69BE-4F81-BE11-96F7C97F2702}"/>
                </a:ext>
              </a:extLst>
            </p:cNvPr>
            <p:cNvSpPr txBox="1">
              <a:spLocks/>
            </p:cNvSpPr>
            <p:nvPr/>
          </p:nvSpPr>
          <p:spPr>
            <a:xfrm>
              <a:off x="10531145" y="3515880"/>
              <a:ext cx="74583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4653144-B31E-416E-875A-294A123E61E8}"/>
                </a:ext>
              </a:extLst>
            </p:cNvPr>
            <p:cNvSpPr txBox="1">
              <a:spLocks/>
            </p:cNvSpPr>
            <p:nvPr/>
          </p:nvSpPr>
          <p:spPr>
            <a:xfrm>
              <a:off x="7400976" y="3438107"/>
              <a:ext cx="74583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912E1D3-D152-477B-94BB-331D5BDCEBA2}"/>
                </a:ext>
              </a:extLst>
            </p:cNvPr>
            <p:cNvSpPr txBox="1">
              <a:spLocks/>
            </p:cNvSpPr>
            <p:nvPr/>
          </p:nvSpPr>
          <p:spPr>
            <a:xfrm>
              <a:off x="4397830" y="3447808"/>
              <a:ext cx="74583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7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B0EF441-5A27-46BA-9413-28383EA0CBD5}"/>
                </a:ext>
              </a:extLst>
            </p:cNvPr>
            <p:cNvSpPr txBox="1">
              <a:spLocks/>
            </p:cNvSpPr>
            <p:nvPr/>
          </p:nvSpPr>
          <p:spPr>
            <a:xfrm>
              <a:off x="2777851" y="3613665"/>
              <a:ext cx="74583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44809B65-69F3-4873-BBBE-E73C16AB6A39}"/>
                </a:ext>
              </a:extLst>
            </p:cNvPr>
            <p:cNvSpPr txBox="1">
              <a:spLocks/>
            </p:cNvSpPr>
            <p:nvPr/>
          </p:nvSpPr>
          <p:spPr>
            <a:xfrm>
              <a:off x="1254571" y="6229401"/>
              <a:ext cx="74583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9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844F5F17-FC9B-493E-AE8C-D915F9B5960A}"/>
                </a:ext>
              </a:extLst>
            </p:cNvPr>
            <p:cNvSpPr txBox="1">
              <a:spLocks/>
            </p:cNvSpPr>
            <p:nvPr/>
          </p:nvSpPr>
          <p:spPr>
            <a:xfrm>
              <a:off x="5476635" y="3925907"/>
              <a:ext cx="2322973" cy="46361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Deep Learning Models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96622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4392"/>
    </mc:Choice>
    <mc:Fallback xmlns="">
      <p:transition spd="slow" advTm="134392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9812" y="529885"/>
            <a:ext cx="4538124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4000"/>
              <a:t>Embedding Creation</a:t>
            </a:r>
            <a:endParaRPr lang="en-US" sz="4000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6BA2BBC7-1334-4F7A-9429-F4F57A9FF304}"/>
              </a:ext>
            </a:extLst>
          </p:cNvPr>
          <p:cNvSpPr txBox="1">
            <a:spLocks/>
          </p:cNvSpPr>
          <p:nvPr/>
        </p:nvSpPr>
        <p:spPr>
          <a:xfrm>
            <a:off x="6654398" y="2219035"/>
            <a:ext cx="5028952" cy="2801852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800" dirty="0"/>
              <a:t>Use Pre-Trained BERT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800" dirty="0"/>
              <a:t>Train Polarity with hand labeled 2500 phrases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800" dirty="0"/>
              <a:t>Used Cosine Similarity as Triplet Loss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340B083F-B8FE-4250-BF61-28674F0C5D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583" y="785812"/>
            <a:ext cx="5248275" cy="528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0202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4392"/>
    </mc:Choice>
    <mc:Fallback xmlns="">
      <p:transition spd="slow" advTm="134392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3011" y="238941"/>
            <a:ext cx="5305978" cy="970450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US" sz="4000" dirty="0"/>
              <a:t>Binary Classification Model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70F2A50-66B4-43D6-8BAA-0CDC7376423D}"/>
              </a:ext>
            </a:extLst>
          </p:cNvPr>
          <p:cNvGrpSpPr/>
          <p:nvPr/>
        </p:nvGrpSpPr>
        <p:grpSpPr>
          <a:xfrm>
            <a:off x="374180" y="1640054"/>
            <a:ext cx="11443640" cy="2913458"/>
            <a:chOff x="451873" y="2330010"/>
            <a:chExt cx="11360511" cy="2913458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D497237B-73CC-45EF-AE39-6672A040A38A}"/>
                </a:ext>
              </a:extLst>
            </p:cNvPr>
            <p:cNvCxnSpPr>
              <a:cxnSpLocks/>
              <a:stCxn id="7" idx="3"/>
              <a:endCxn id="22" idx="1"/>
            </p:cNvCxnSpPr>
            <p:nvPr/>
          </p:nvCxnSpPr>
          <p:spPr>
            <a:xfrm>
              <a:off x="1928550" y="3786739"/>
              <a:ext cx="93038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33ECAECD-C92A-4DF2-8595-8EAD3D3C083F}"/>
                </a:ext>
              </a:extLst>
            </p:cNvPr>
            <p:cNvGrpSpPr/>
            <p:nvPr/>
          </p:nvGrpSpPr>
          <p:grpSpPr>
            <a:xfrm>
              <a:off x="451873" y="3217779"/>
              <a:ext cx="1476677" cy="1621892"/>
              <a:chOff x="526688" y="2444695"/>
              <a:chExt cx="1476677" cy="1621892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1FD603D-A541-4323-9F13-1260EEFB513B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26688" y="2444695"/>
                <a:ext cx="1476677" cy="113792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Input Size</a:t>
                </a:r>
              </a:p>
              <a:p>
                <a:pPr algn="ctr"/>
                <a:r>
                  <a:rPr lang="en-US" dirty="0"/>
                  <a:t>768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77357F8-3BFF-48B4-939A-6F86597A6A7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3252" y="3697255"/>
                <a:ext cx="132355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Embedding</a:t>
                </a: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DC23D91-7D53-475A-B4C8-F281948453D6}"/>
                </a:ext>
              </a:extLst>
            </p:cNvPr>
            <p:cNvGrpSpPr/>
            <p:nvPr/>
          </p:nvGrpSpPr>
          <p:grpSpPr>
            <a:xfrm>
              <a:off x="10386407" y="3217779"/>
              <a:ext cx="1425977" cy="1545107"/>
              <a:chOff x="10461222" y="2444695"/>
              <a:chExt cx="1425977" cy="1545107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77EBE94-6A76-441D-81CC-CDE8B71A3272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0503356" y="2444695"/>
                <a:ext cx="1313411" cy="113792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2028F1E-3959-438D-A155-CDCAA2342FE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461222" y="3620470"/>
                <a:ext cx="142597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Output Label</a:t>
                </a: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7F90B44D-EDBF-40E6-9D97-A856BE2AB725}"/>
                </a:ext>
              </a:extLst>
            </p:cNvPr>
            <p:cNvGrpSpPr/>
            <p:nvPr/>
          </p:nvGrpSpPr>
          <p:grpSpPr>
            <a:xfrm>
              <a:off x="2858936" y="2330010"/>
              <a:ext cx="6673647" cy="2913458"/>
              <a:chOff x="3110433" y="1556926"/>
              <a:chExt cx="6673647" cy="2913458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D9B583D-0FB6-4C23-8E4A-6695DF5C6295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366896" y="2444695"/>
                <a:ext cx="766989" cy="1137920"/>
              </a:xfrm>
              <a:prstGeom prst="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300</a:t>
                </a:r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1583E241-6CF0-443D-B1F0-FC3E0FBF1E9F}"/>
                  </a:ext>
                </a:extLst>
              </p:cNvPr>
              <p:cNvCxnSpPr>
                <a:cxnSpLocks/>
                <a:stCxn id="14" idx="3"/>
                <a:endCxn id="20" idx="1"/>
              </p:cNvCxnSpPr>
              <p:nvPr/>
            </p:nvCxnSpPr>
            <p:spPr>
              <a:xfrm>
                <a:off x="6133885" y="3013655"/>
                <a:ext cx="689910" cy="0"/>
              </a:xfrm>
              <a:prstGeom prst="straightConnector1">
                <a:avLst/>
              </a:prstGeom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8037C1BA-958C-47E6-874C-19106E2A1D9A}"/>
                  </a:ext>
                </a:extLst>
              </p:cNvPr>
              <p:cNvCxnSpPr>
                <a:cxnSpLocks/>
                <a:stCxn id="17" idx="3"/>
                <a:endCxn id="14" idx="1"/>
              </p:cNvCxnSpPr>
              <p:nvPr/>
            </p:nvCxnSpPr>
            <p:spPr>
              <a:xfrm>
                <a:off x="4597961" y="3013655"/>
                <a:ext cx="768935" cy="0"/>
              </a:xfrm>
              <a:prstGeom prst="straightConnector1">
                <a:avLst/>
              </a:prstGeom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</p:cxn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280821EA-0CE7-4254-9DC1-AB6D13769B9A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731219" y="2444695"/>
                <a:ext cx="866742" cy="1137920"/>
              </a:xfrm>
              <a:prstGeom prst="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550</a:t>
                </a: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1B77DC4D-0FFC-4586-9880-A909C7C19436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8440582" y="2444695"/>
                <a:ext cx="796861" cy="1137920"/>
              </a:xfrm>
              <a:prstGeom prst="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80</a:t>
                </a:r>
              </a:p>
            </p:txBody>
          </p: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17A2EA0F-5D92-4FF7-904B-1F1978460E33}"/>
                  </a:ext>
                </a:extLst>
              </p:cNvPr>
              <p:cNvCxnSpPr>
                <a:cxnSpLocks/>
                <a:stCxn id="18" idx="3"/>
                <a:endCxn id="22" idx="3"/>
              </p:cNvCxnSpPr>
              <p:nvPr/>
            </p:nvCxnSpPr>
            <p:spPr>
              <a:xfrm>
                <a:off x="9237443" y="3013655"/>
                <a:ext cx="546637" cy="0"/>
              </a:xfrm>
              <a:prstGeom prst="straightConnector1">
                <a:avLst/>
              </a:prstGeom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</p:cxn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9354864B-2B5D-459F-A54A-829496B4A293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823795" y="2444695"/>
                <a:ext cx="1100237" cy="1137920"/>
              </a:xfrm>
              <a:prstGeom prst="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Dropout</a:t>
                </a:r>
              </a:p>
            </p:txBody>
          </p: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619A8CA9-8E0E-499E-B6C3-B81B9B679CE7}"/>
                  </a:ext>
                </a:extLst>
              </p:cNvPr>
              <p:cNvCxnSpPr>
                <a:cxnSpLocks/>
                <a:stCxn id="20" idx="3"/>
                <a:endCxn id="18" idx="1"/>
              </p:cNvCxnSpPr>
              <p:nvPr/>
            </p:nvCxnSpPr>
            <p:spPr>
              <a:xfrm>
                <a:off x="7924032" y="3013655"/>
                <a:ext cx="516550" cy="0"/>
              </a:xfrm>
              <a:prstGeom prst="straightConnector1">
                <a:avLst/>
              </a:prstGeom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</p:cxnSp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69848897-D978-4B1D-BB15-4EAC2B963B6B}"/>
                  </a:ext>
                </a:extLst>
              </p:cNvPr>
              <p:cNvSpPr/>
              <p:nvPr/>
            </p:nvSpPr>
            <p:spPr>
              <a:xfrm>
                <a:off x="3110433" y="1556926"/>
                <a:ext cx="6673647" cy="2913458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772C783B-5EC3-4950-A1CA-950355B154C0}"/>
                  </a:ext>
                </a:extLst>
              </p:cNvPr>
              <p:cNvCxnSpPr>
                <a:cxnSpLocks/>
                <a:stCxn id="22" idx="1"/>
                <a:endCxn id="17" idx="1"/>
              </p:cNvCxnSpPr>
              <p:nvPr/>
            </p:nvCxnSpPr>
            <p:spPr>
              <a:xfrm>
                <a:off x="3110433" y="3013655"/>
                <a:ext cx="620786" cy="0"/>
              </a:xfrm>
              <a:prstGeom prst="straightConnector1">
                <a:avLst/>
              </a:prstGeom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</p:cxnSp>
        </p:grp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A5393564-E81B-4338-8AD8-F72E4F3A1E20}"/>
                </a:ext>
              </a:extLst>
            </p:cNvPr>
            <p:cNvCxnSpPr>
              <a:cxnSpLocks/>
              <a:stCxn id="22" idx="3"/>
              <a:endCxn id="10" idx="1"/>
            </p:cNvCxnSpPr>
            <p:nvPr/>
          </p:nvCxnSpPr>
          <p:spPr>
            <a:xfrm>
              <a:off x="9532583" y="3786739"/>
              <a:ext cx="89595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itle 1">
            <a:extLst>
              <a:ext uri="{FF2B5EF4-FFF2-40B4-BE49-F238E27FC236}">
                <a16:creationId xmlns:a16="http://schemas.microsoft.com/office/drawing/2014/main" id="{6F3DEF49-068A-432F-A42F-FCC14FC1EC16}"/>
              </a:ext>
            </a:extLst>
          </p:cNvPr>
          <p:cNvSpPr txBox="1">
            <a:spLocks/>
          </p:cNvSpPr>
          <p:nvPr/>
        </p:nvSpPr>
        <p:spPr>
          <a:xfrm>
            <a:off x="671857" y="4668152"/>
            <a:ext cx="9444731" cy="1988867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800" dirty="0"/>
              <a:t>ANN Model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800" dirty="0"/>
              <a:t>Rectified Linear Unit (</a:t>
            </a:r>
            <a:r>
              <a:rPr lang="en-US" sz="2800" dirty="0" err="1"/>
              <a:t>ReLU</a:t>
            </a:r>
            <a:r>
              <a:rPr lang="en-US" sz="2800" dirty="0"/>
              <a:t>) as Activation Function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800" dirty="0"/>
              <a:t>Used Binary Cross Entropy Loss as loss function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800" dirty="0"/>
              <a:t>Adam optimizer for optimization</a:t>
            </a:r>
          </a:p>
        </p:txBody>
      </p:sp>
    </p:spTree>
    <p:extLst>
      <p:ext uri="{BB962C8B-B14F-4D97-AF65-F5344CB8AC3E}">
        <p14:creationId xmlns:p14="http://schemas.microsoft.com/office/powerpoint/2010/main" val="1640484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4392"/>
    </mc:Choice>
    <mc:Fallback xmlns="">
      <p:transition spd="slow" advTm="134392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9812" y="529885"/>
            <a:ext cx="4538124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4000" dirty="0"/>
              <a:t>Future Work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6BA2BBC7-1334-4F7A-9429-F4F57A9FF304}"/>
              </a:ext>
            </a:extLst>
          </p:cNvPr>
          <p:cNvSpPr txBox="1">
            <a:spLocks/>
          </p:cNvSpPr>
          <p:nvPr/>
        </p:nvSpPr>
        <p:spPr>
          <a:xfrm>
            <a:off x="6603799" y="2351116"/>
            <a:ext cx="5130150" cy="215576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800" dirty="0"/>
              <a:t>Train the model with more data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800" dirty="0"/>
              <a:t>Improve the accuracy of the algorithm</a:t>
            </a:r>
          </a:p>
        </p:txBody>
      </p:sp>
    </p:spTree>
    <p:extLst>
      <p:ext uri="{BB962C8B-B14F-4D97-AF65-F5344CB8AC3E}">
        <p14:creationId xmlns:p14="http://schemas.microsoft.com/office/powerpoint/2010/main" val="539408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4392"/>
    </mc:Choice>
    <mc:Fallback xmlns="">
      <p:transition spd="slow" advTm="134392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1|1.4|59.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1|1.4|59.5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343</TotalTime>
  <Words>215</Words>
  <Application>Microsoft Office PowerPoint</Application>
  <PresentationFormat>Widescreen</PresentationFormat>
  <Paragraphs>75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Automatic Computer Science Phrase Extractor : Model Visualization</vt:lpstr>
      <vt:lpstr>Problem Formulation</vt:lpstr>
      <vt:lpstr>Problem Formulation: Contd.</vt:lpstr>
      <vt:lpstr>Existing Algorithms For Extracting Keywords</vt:lpstr>
      <vt:lpstr>Our Current Work: Why Rake?</vt:lpstr>
      <vt:lpstr>Proposed Algorithm</vt:lpstr>
      <vt:lpstr>Embedding Creation</vt:lpstr>
      <vt:lpstr>Binary Classification Model</vt:lpstr>
      <vt:lpstr>Future Work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Science Phrase Extraction</dc:title>
  <dc:creator>Jahin, S. M. Abrar</dc:creator>
  <cp:lastModifiedBy>Jahin, S. M. Abrar</cp:lastModifiedBy>
  <cp:revision>22</cp:revision>
  <dcterms:created xsi:type="dcterms:W3CDTF">2022-03-25T20:11:16Z</dcterms:created>
  <dcterms:modified xsi:type="dcterms:W3CDTF">2022-04-28T15:17:40Z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