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61" r:id="rId2"/>
    <p:sldId id="256" r:id="rId3"/>
    <p:sldId id="257" r:id="rId4"/>
    <p:sldId id="269" r:id="rId5"/>
    <p:sldId id="268" r:id="rId6"/>
    <p:sldId id="270" r:id="rId7"/>
    <p:sldId id="271" r:id="rId8"/>
    <p:sldId id="259" r:id="rId9"/>
    <p:sldId id="272" r:id="rId10"/>
    <p:sldId id="273" r:id="rId11"/>
    <p:sldId id="274" r:id="rId12"/>
    <p:sldId id="275" r:id="rId13"/>
    <p:sldId id="258" r:id="rId14"/>
    <p:sldId id="262" r:id="rId15"/>
    <p:sldId id="266" r:id="rId16"/>
    <p:sldId id="267" r:id="rId17"/>
    <p:sldId id="265" r:id="rId18"/>
    <p:sldId id="26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87"/>
    <a:srgbClr val="1100EA"/>
    <a:srgbClr val="CCCCCC"/>
    <a:srgbClr val="CFCFCF"/>
    <a:srgbClr val="FFFFFF"/>
    <a:srgbClr val="252AFF"/>
    <a:srgbClr val="FF2549"/>
    <a:srgbClr val="1D3A00"/>
    <a:srgbClr val="007033"/>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97" d="100"/>
          <a:sy n="97" d="100"/>
        </p:scale>
        <p:origin x="1066"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7013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25675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393175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243678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655520"/>
            <a:ext cx="8246070" cy="1374345"/>
          </a:xfrm>
          <a:noFill/>
          <a:effectLst>
            <a:outerShdw blurRad="50800" dist="38100" dir="2700000" algn="tl" rotWithShape="0">
              <a:prstClr val="black">
                <a:alpha val="40000"/>
              </a:prstClr>
            </a:outerShdw>
          </a:effectLst>
        </p:spPr>
        <p:txBody>
          <a:bodyPr>
            <a:normAutofit/>
          </a:bodyPr>
          <a:lstStyle>
            <a:lvl1pPr algn="r">
              <a:defRPr sz="3600">
                <a:solidFill>
                  <a:srgbClr val="1100EA"/>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3487980"/>
            <a:ext cx="8231372" cy="763525"/>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6"/>
          </a:xfrm>
        </p:spPr>
        <p:txBody>
          <a:bodyPr>
            <a:normAutofit/>
          </a:bodyPr>
          <a:lstStyle>
            <a:lvl1pPr algn="r">
              <a:defRPr sz="3600" baseline="0">
                <a:solidFill>
                  <a:srgbClr val="1100E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6260905" cy="725349"/>
          </a:xfrm>
        </p:spPr>
        <p:txBody>
          <a:bodyPr>
            <a:normAutofit/>
          </a:bodyPr>
          <a:lstStyle>
            <a:lvl1pPr algn="l">
              <a:defRPr sz="3600">
                <a:solidFill>
                  <a:srgbClr val="1100E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29" y="1044700"/>
            <a:ext cx="626090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81175"/>
            <a:ext cx="8093365" cy="763525"/>
          </a:xfrm>
        </p:spPr>
        <p:txBody>
          <a:bodyPr>
            <a:normAutofit/>
          </a:bodyPr>
          <a:lstStyle>
            <a:lvl1pPr algn="r">
              <a:defRPr sz="3600" baseline="0">
                <a:solidFill>
                  <a:srgbClr val="1100EA"/>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5/17/2023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عنصر نائب للنص 3">
            <a:extLst>
              <a:ext uri="{FF2B5EF4-FFF2-40B4-BE49-F238E27FC236}">
                <a16:creationId xmlns:a16="http://schemas.microsoft.com/office/drawing/2014/main" id="{B1F20E9F-AE90-997A-4F4F-24D418D31551}"/>
              </a:ext>
            </a:extLst>
          </p:cNvPr>
          <p:cNvSpPr>
            <a:spLocks noGrp="1"/>
          </p:cNvSpPr>
          <p:nvPr>
            <p:ph type="body" sz="half" idx="2"/>
          </p:nvPr>
        </p:nvSpPr>
        <p:spPr>
          <a:xfrm>
            <a:off x="457201" y="1808225"/>
            <a:ext cx="3008313" cy="2786398"/>
          </a:xfrm>
        </p:spPr>
        <p:txBody>
          <a:bodyPr>
            <a:normAutofit/>
          </a:bodyPr>
          <a:lstStyle/>
          <a:p>
            <a:r>
              <a:rPr lang="ar-SA" dirty="0">
                <a:solidFill>
                  <a:schemeClr val="accent5">
                    <a:lumMod val="75000"/>
                  </a:schemeClr>
                </a:solidFill>
              </a:rPr>
              <a:t>                  </a:t>
            </a:r>
            <a:r>
              <a:rPr lang="en-US" sz="2000" b="1" u="sng" dirty="0">
                <a:solidFill>
                  <a:srgbClr val="010087"/>
                </a:solidFill>
              </a:rPr>
              <a:t>STUDENTS :  </a:t>
            </a:r>
          </a:p>
          <a:p>
            <a:pPr algn="ctr"/>
            <a:r>
              <a:rPr lang="en-US" sz="2000" b="1" dirty="0">
                <a:solidFill>
                  <a:srgbClr val="010087"/>
                </a:solidFill>
              </a:rPr>
              <a:t>1-Abrar </a:t>
            </a:r>
            <a:r>
              <a:rPr lang="en-US" sz="2000" b="1" dirty="0" err="1">
                <a:solidFill>
                  <a:srgbClr val="010087"/>
                </a:solidFill>
              </a:rPr>
              <a:t>ALotaibi</a:t>
            </a:r>
            <a:endParaRPr lang="en-US" sz="2000" b="1" dirty="0">
              <a:solidFill>
                <a:srgbClr val="010087"/>
              </a:solidFill>
            </a:endParaRPr>
          </a:p>
          <a:p>
            <a:pPr algn="ctr"/>
            <a:r>
              <a:rPr lang="en-US" sz="2000" b="1" dirty="0">
                <a:solidFill>
                  <a:srgbClr val="010087"/>
                </a:solidFill>
              </a:rPr>
              <a:t>2- </a:t>
            </a:r>
            <a:r>
              <a:rPr lang="en-US" sz="1800" b="1" dirty="0">
                <a:effectLst/>
                <a:latin typeface="Times New Roman" panose="02020603050405020304" pitchFamily="18" charset="0"/>
                <a:ea typeface="Calibri" panose="020F0502020204030204" pitchFamily="34" charset="0"/>
              </a:rPr>
              <a:t> </a:t>
            </a:r>
            <a:r>
              <a:rPr lang="en-US" sz="2000" b="1" dirty="0">
                <a:solidFill>
                  <a:srgbClr val="010087"/>
                </a:solidFill>
                <a:effectLst/>
                <a:latin typeface="Calibri (النص الأساسي)"/>
                <a:ea typeface="Calibri" panose="020F0502020204030204" pitchFamily="34" charset="0"/>
              </a:rPr>
              <a:t>Bushra </a:t>
            </a:r>
            <a:r>
              <a:rPr lang="en-US" sz="2000" b="1" dirty="0" err="1">
                <a:solidFill>
                  <a:srgbClr val="010087"/>
                </a:solidFill>
                <a:effectLst/>
                <a:latin typeface="Calibri (النص الأساسي)"/>
                <a:ea typeface="Calibri" panose="020F0502020204030204" pitchFamily="34" charset="0"/>
              </a:rPr>
              <a:t>ALsultan</a:t>
            </a:r>
            <a:r>
              <a:rPr lang="en-US" sz="2000" b="1" dirty="0">
                <a:solidFill>
                  <a:srgbClr val="010087"/>
                </a:solidFill>
                <a:effectLst/>
                <a:latin typeface="Calibri (النص الأساسي)"/>
                <a:ea typeface="Calibri" panose="020F0502020204030204" pitchFamily="34" charset="0"/>
              </a:rPr>
              <a:t> </a:t>
            </a:r>
            <a:endParaRPr lang="en-US" sz="2000" b="1" dirty="0">
              <a:solidFill>
                <a:srgbClr val="010087"/>
              </a:solidFill>
              <a:latin typeface="Calibri (النص الأساسي)"/>
            </a:endParaRPr>
          </a:p>
          <a:p>
            <a:pPr algn="ctr"/>
            <a:r>
              <a:rPr lang="en-US" sz="2000" b="1" dirty="0">
                <a:solidFill>
                  <a:srgbClr val="010087"/>
                </a:solidFill>
              </a:rPr>
              <a:t>3- </a:t>
            </a:r>
            <a:r>
              <a:rPr lang="en-US" sz="2000" b="1" dirty="0" err="1">
                <a:solidFill>
                  <a:srgbClr val="010087"/>
                </a:solidFill>
              </a:rPr>
              <a:t>Shorouq</a:t>
            </a:r>
            <a:r>
              <a:rPr lang="en-US" sz="2000" b="1" dirty="0">
                <a:solidFill>
                  <a:srgbClr val="010087"/>
                </a:solidFill>
              </a:rPr>
              <a:t>  </a:t>
            </a:r>
            <a:r>
              <a:rPr lang="en-US" sz="2000" b="1" dirty="0" err="1">
                <a:solidFill>
                  <a:srgbClr val="010087"/>
                </a:solidFill>
              </a:rPr>
              <a:t>Alanzi</a:t>
            </a:r>
            <a:r>
              <a:rPr lang="en-US" sz="2000" b="1" dirty="0">
                <a:solidFill>
                  <a:srgbClr val="010087"/>
                </a:solidFill>
              </a:rPr>
              <a:t> </a:t>
            </a:r>
          </a:p>
          <a:p>
            <a:pPr algn="ctr"/>
            <a:r>
              <a:rPr lang="en-US" sz="2000" b="1" dirty="0">
                <a:solidFill>
                  <a:srgbClr val="010087"/>
                </a:solidFill>
              </a:rPr>
              <a:t>4- Lama </a:t>
            </a:r>
            <a:r>
              <a:rPr lang="en-US" sz="2000" b="1" dirty="0" err="1">
                <a:solidFill>
                  <a:srgbClr val="010087"/>
                </a:solidFill>
              </a:rPr>
              <a:t>Alanzi</a:t>
            </a:r>
            <a:r>
              <a:rPr lang="en-US" sz="2000" b="1" dirty="0">
                <a:solidFill>
                  <a:srgbClr val="010087"/>
                </a:solidFill>
              </a:rPr>
              <a:t> </a:t>
            </a:r>
          </a:p>
          <a:p>
            <a:r>
              <a:rPr lang="en-US" sz="2000" b="1" dirty="0">
                <a:solidFill>
                  <a:srgbClr val="010087"/>
                </a:solidFill>
              </a:rPr>
              <a:t>             </a:t>
            </a:r>
            <a:r>
              <a:rPr lang="en-US" sz="2000" b="1" u="sng" dirty="0">
                <a:solidFill>
                  <a:srgbClr val="010087"/>
                </a:solidFill>
              </a:rPr>
              <a:t>SUPERVISOR: </a:t>
            </a:r>
          </a:p>
          <a:p>
            <a:r>
              <a:rPr lang="en-US" sz="2000" b="1" dirty="0">
                <a:solidFill>
                  <a:srgbClr val="010087"/>
                </a:solidFill>
              </a:rPr>
              <a:t>       DR : </a:t>
            </a:r>
            <a:r>
              <a:rPr lang="en-US" sz="2000" b="1" dirty="0" err="1">
                <a:solidFill>
                  <a:srgbClr val="010087"/>
                </a:solidFill>
              </a:rPr>
              <a:t>Nisreen</a:t>
            </a:r>
            <a:r>
              <a:rPr lang="en-US" sz="2000" b="1" dirty="0">
                <a:solidFill>
                  <a:srgbClr val="010087"/>
                </a:solidFill>
              </a:rPr>
              <a:t> </a:t>
            </a:r>
            <a:r>
              <a:rPr lang="en-US" sz="2000" b="1" dirty="0" err="1">
                <a:solidFill>
                  <a:srgbClr val="010087"/>
                </a:solidFill>
              </a:rPr>
              <a:t>Innab</a:t>
            </a:r>
            <a:r>
              <a:rPr lang="en-US" sz="2000" b="1" dirty="0">
                <a:solidFill>
                  <a:srgbClr val="010087"/>
                </a:solidFill>
              </a:rPr>
              <a:t> </a:t>
            </a:r>
          </a:p>
        </p:txBody>
      </p:sp>
      <p:sp>
        <p:nvSpPr>
          <p:cNvPr id="8" name="مربع نص 7">
            <a:extLst>
              <a:ext uri="{FF2B5EF4-FFF2-40B4-BE49-F238E27FC236}">
                <a16:creationId xmlns:a16="http://schemas.microsoft.com/office/drawing/2014/main" id="{C753A825-36E7-C4E5-5B0B-E3C752AEB862}"/>
              </a:ext>
            </a:extLst>
          </p:cNvPr>
          <p:cNvSpPr txBox="1"/>
          <p:nvPr/>
        </p:nvSpPr>
        <p:spPr>
          <a:xfrm>
            <a:off x="4724705" y="4071403"/>
            <a:ext cx="4123035" cy="523220"/>
          </a:xfrm>
          <a:prstGeom prst="rect">
            <a:avLst/>
          </a:prstGeom>
          <a:noFill/>
        </p:spPr>
        <p:txBody>
          <a:bodyPr wrap="square" rtlCol="1">
            <a:spAutoFit/>
          </a:bodyPr>
          <a:lstStyle/>
          <a:p>
            <a:r>
              <a:rPr lang="en-US" sz="2800" b="1" u="sng" dirty="0">
                <a:solidFill>
                  <a:srgbClr val="010087"/>
                </a:solidFill>
              </a:rPr>
              <a:t>BAKKAH Application </a:t>
            </a:r>
            <a:endParaRPr lang="ar-SA" sz="2800" b="1" u="sng" dirty="0">
              <a:solidFill>
                <a:srgbClr val="010087"/>
              </a:solidFill>
            </a:endParaRPr>
          </a:p>
        </p:txBody>
      </p:sp>
      <p:sp>
        <p:nvSpPr>
          <p:cNvPr id="9" name="مربع نص 8">
            <a:extLst>
              <a:ext uri="{FF2B5EF4-FFF2-40B4-BE49-F238E27FC236}">
                <a16:creationId xmlns:a16="http://schemas.microsoft.com/office/drawing/2014/main" id="{A0AECB2D-0D6C-DEFE-34AD-7CA7E2352D1C}"/>
              </a:ext>
            </a:extLst>
          </p:cNvPr>
          <p:cNvSpPr txBox="1"/>
          <p:nvPr/>
        </p:nvSpPr>
        <p:spPr>
          <a:xfrm>
            <a:off x="4266590" y="2877160"/>
            <a:ext cx="3970330" cy="954107"/>
          </a:xfrm>
          <a:prstGeom prst="rect">
            <a:avLst/>
          </a:prstGeom>
          <a:noFill/>
        </p:spPr>
        <p:txBody>
          <a:bodyPr wrap="square" rtlCol="1">
            <a:spAutoFit/>
          </a:bodyPr>
          <a:lstStyle/>
          <a:p>
            <a:pPr algn="ctr"/>
            <a:r>
              <a:rPr lang="en-US" sz="2000" b="1" u="sng" dirty="0">
                <a:solidFill>
                  <a:srgbClr val="010087"/>
                </a:solidFill>
              </a:rPr>
              <a:t>Department</a:t>
            </a:r>
            <a:r>
              <a:rPr lang="en-US" b="1" u="sng" dirty="0">
                <a:solidFill>
                  <a:srgbClr val="010087"/>
                </a:solidFill>
              </a:rPr>
              <a:t> of Computer Science, Information Systems and Health Information Systems</a:t>
            </a:r>
            <a:endParaRPr lang="ar-SA" b="1" u="sng" dirty="0">
              <a:solidFill>
                <a:srgbClr val="010087"/>
              </a:solidFill>
            </a:endParaRPr>
          </a:p>
        </p:txBody>
      </p:sp>
      <p:sp>
        <p:nvSpPr>
          <p:cNvPr id="3" name="شكل بيضاوي 2">
            <a:extLst>
              <a:ext uri="{FF2B5EF4-FFF2-40B4-BE49-F238E27FC236}">
                <a16:creationId xmlns:a16="http://schemas.microsoft.com/office/drawing/2014/main" id="{1B01402C-77E2-D0E3-2F60-C7A140251DA1}"/>
              </a:ext>
            </a:extLst>
          </p:cNvPr>
          <p:cNvSpPr/>
          <p:nvPr/>
        </p:nvSpPr>
        <p:spPr>
          <a:xfrm>
            <a:off x="1212490" y="-862350"/>
            <a:ext cx="1636586"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2" name="صورة 1">
            <a:extLst>
              <a:ext uri="{FF2B5EF4-FFF2-40B4-BE49-F238E27FC236}">
                <a16:creationId xmlns:a16="http://schemas.microsoft.com/office/drawing/2014/main" id="{9BDD2EEF-989B-D82A-9C0E-0402245264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706" t="-1" r="-1" b="-5326"/>
          <a:stretch/>
        </p:blipFill>
        <p:spPr>
          <a:xfrm>
            <a:off x="1163005" y="-415377"/>
            <a:ext cx="1527050" cy="1378142"/>
          </a:xfrm>
          <a:prstGeom prst="rect">
            <a:avLst/>
          </a:prstGeom>
        </p:spPr>
      </p:pic>
      <p:pic>
        <p:nvPicPr>
          <p:cNvPr id="11" name="عنصر نائب للمحتوى 10">
            <a:extLst>
              <a:ext uri="{FF2B5EF4-FFF2-40B4-BE49-F238E27FC236}">
                <a16:creationId xmlns:a16="http://schemas.microsoft.com/office/drawing/2014/main" id="{1EC0A9DC-53B0-FB1F-ACC0-7B7AED98163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25875" y="969169"/>
            <a:ext cx="4610100" cy="990600"/>
          </a:xfrm>
        </p:spPr>
      </p:pic>
    </p:spTree>
    <p:extLst>
      <p:ext uri="{BB962C8B-B14F-4D97-AF65-F5344CB8AC3E}">
        <p14:creationId xmlns:p14="http://schemas.microsoft.com/office/powerpoint/2010/main" val="3499066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20" name="صورة 19">
            <a:extLst>
              <a:ext uri="{FF2B5EF4-FFF2-40B4-BE49-F238E27FC236}">
                <a16:creationId xmlns:a16="http://schemas.microsoft.com/office/drawing/2014/main" id="{C05625CB-E982-3107-DC50-96692E2C833F}"/>
              </a:ext>
            </a:extLst>
          </p:cNvPr>
          <p:cNvPicPr>
            <a:picLocks noChangeAspect="1"/>
          </p:cNvPicPr>
          <p:nvPr/>
        </p:nvPicPr>
        <p:blipFill>
          <a:blip r:embed="rId4"/>
          <a:stretch>
            <a:fillRect/>
          </a:stretch>
        </p:blipFill>
        <p:spPr>
          <a:xfrm>
            <a:off x="-22358" y="-361374"/>
            <a:ext cx="4366638" cy="2556149"/>
          </a:xfrm>
          <a:prstGeom prst="rect">
            <a:avLst/>
          </a:prstGeom>
        </p:spPr>
      </p:pic>
      <p:pic>
        <p:nvPicPr>
          <p:cNvPr id="3" name="صورة 2">
            <a:extLst>
              <a:ext uri="{FF2B5EF4-FFF2-40B4-BE49-F238E27FC236}">
                <a16:creationId xmlns:a16="http://schemas.microsoft.com/office/drawing/2014/main" id="{20CE5E44-652F-D9AC-DCA7-7A03168F42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50" y="266372"/>
            <a:ext cx="2243069" cy="4610753"/>
          </a:xfrm>
          <a:prstGeom prst="rect">
            <a:avLst/>
          </a:prstGeom>
        </p:spPr>
      </p:pic>
      <p:pic>
        <p:nvPicPr>
          <p:cNvPr id="9" name="صورة 8">
            <a:extLst>
              <a:ext uri="{FF2B5EF4-FFF2-40B4-BE49-F238E27FC236}">
                <a16:creationId xmlns:a16="http://schemas.microsoft.com/office/drawing/2014/main" id="{97009087-B2E6-892D-0BFD-C4950C10A9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06974" y="266371"/>
            <a:ext cx="2243069" cy="4610753"/>
          </a:xfrm>
          <a:prstGeom prst="rect">
            <a:avLst/>
          </a:prstGeom>
        </p:spPr>
      </p:pic>
      <p:pic>
        <p:nvPicPr>
          <p:cNvPr id="11" name="صورة 10">
            <a:extLst>
              <a:ext uri="{FF2B5EF4-FFF2-40B4-BE49-F238E27FC236}">
                <a16:creationId xmlns:a16="http://schemas.microsoft.com/office/drawing/2014/main" id="{4E0936DA-4446-EF51-6E1F-D20F293213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19507" y="281175"/>
            <a:ext cx="2243068" cy="4610751"/>
          </a:xfrm>
          <a:prstGeom prst="rect">
            <a:avLst/>
          </a:prstGeom>
        </p:spPr>
      </p:pic>
      <p:pic>
        <p:nvPicPr>
          <p:cNvPr id="14" name="صورة 13">
            <a:extLst>
              <a:ext uri="{FF2B5EF4-FFF2-40B4-BE49-F238E27FC236}">
                <a16:creationId xmlns:a16="http://schemas.microsoft.com/office/drawing/2014/main" id="{6C140021-1DE8-FCC8-7ACF-2A216C94159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0081" y="281175"/>
            <a:ext cx="2243069" cy="4610753"/>
          </a:xfrm>
          <a:prstGeom prst="rect">
            <a:avLst/>
          </a:prstGeom>
        </p:spPr>
      </p:pic>
    </p:spTree>
    <p:extLst>
      <p:ext uri="{BB962C8B-B14F-4D97-AF65-F5344CB8AC3E}">
        <p14:creationId xmlns:p14="http://schemas.microsoft.com/office/powerpoint/2010/main" val="151448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20" name="صورة 19">
            <a:extLst>
              <a:ext uri="{FF2B5EF4-FFF2-40B4-BE49-F238E27FC236}">
                <a16:creationId xmlns:a16="http://schemas.microsoft.com/office/drawing/2014/main" id="{C05625CB-E982-3107-DC50-96692E2C833F}"/>
              </a:ext>
            </a:extLst>
          </p:cNvPr>
          <p:cNvPicPr>
            <a:picLocks noChangeAspect="1"/>
          </p:cNvPicPr>
          <p:nvPr/>
        </p:nvPicPr>
        <p:blipFill>
          <a:blip r:embed="rId4"/>
          <a:stretch>
            <a:fillRect/>
          </a:stretch>
        </p:blipFill>
        <p:spPr>
          <a:xfrm>
            <a:off x="-22358" y="-361374"/>
            <a:ext cx="4366638" cy="2556149"/>
          </a:xfrm>
          <a:prstGeom prst="rect">
            <a:avLst/>
          </a:prstGeom>
        </p:spPr>
      </p:pic>
      <p:pic>
        <p:nvPicPr>
          <p:cNvPr id="4" name="صورة 3">
            <a:extLst>
              <a:ext uri="{FF2B5EF4-FFF2-40B4-BE49-F238E27FC236}">
                <a16:creationId xmlns:a16="http://schemas.microsoft.com/office/drawing/2014/main" id="{FAA10E9E-441D-D88E-92A7-74265E9980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031" y="281175"/>
            <a:ext cx="2243069" cy="4610753"/>
          </a:xfrm>
          <a:prstGeom prst="rect">
            <a:avLst/>
          </a:prstGeom>
        </p:spPr>
      </p:pic>
      <p:pic>
        <p:nvPicPr>
          <p:cNvPr id="12" name="صورة 11">
            <a:extLst>
              <a:ext uri="{FF2B5EF4-FFF2-40B4-BE49-F238E27FC236}">
                <a16:creationId xmlns:a16="http://schemas.microsoft.com/office/drawing/2014/main" id="{B1F76098-FAB5-DFC6-C3A5-2B1FA331FC9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72775" y="268869"/>
            <a:ext cx="2243069" cy="4610753"/>
          </a:xfrm>
          <a:prstGeom prst="rect">
            <a:avLst/>
          </a:prstGeom>
        </p:spPr>
      </p:pic>
      <p:pic>
        <p:nvPicPr>
          <p:cNvPr id="15" name="صورة 14">
            <a:extLst>
              <a:ext uri="{FF2B5EF4-FFF2-40B4-BE49-F238E27FC236}">
                <a16:creationId xmlns:a16="http://schemas.microsoft.com/office/drawing/2014/main" id="{8C38516C-1305-D06B-B3F4-B7B4BE09AD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51755" y="289632"/>
            <a:ext cx="2243069" cy="4610753"/>
          </a:xfrm>
          <a:prstGeom prst="rect">
            <a:avLst/>
          </a:prstGeom>
        </p:spPr>
      </p:pic>
    </p:spTree>
    <p:extLst>
      <p:ext uri="{BB962C8B-B14F-4D97-AF65-F5344CB8AC3E}">
        <p14:creationId xmlns:p14="http://schemas.microsoft.com/office/powerpoint/2010/main" val="47857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20" name="صورة 19">
            <a:extLst>
              <a:ext uri="{FF2B5EF4-FFF2-40B4-BE49-F238E27FC236}">
                <a16:creationId xmlns:a16="http://schemas.microsoft.com/office/drawing/2014/main" id="{C05625CB-E982-3107-DC50-96692E2C833F}"/>
              </a:ext>
            </a:extLst>
          </p:cNvPr>
          <p:cNvPicPr>
            <a:picLocks noChangeAspect="1"/>
          </p:cNvPicPr>
          <p:nvPr/>
        </p:nvPicPr>
        <p:blipFill>
          <a:blip r:embed="rId4"/>
          <a:stretch>
            <a:fillRect/>
          </a:stretch>
        </p:blipFill>
        <p:spPr>
          <a:xfrm>
            <a:off x="-22358" y="-361374"/>
            <a:ext cx="4366638" cy="2556149"/>
          </a:xfrm>
          <a:prstGeom prst="rect">
            <a:avLst/>
          </a:prstGeom>
        </p:spPr>
      </p:pic>
      <p:pic>
        <p:nvPicPr>
          <p:cNvPr id="3" name="صورة 2">
            <a:extLst>
              <a:ext uri="{FF2B5EF4-FFF2-40B4-BE49-F238E27FC236}">
                <a16:creationId xmlns:a16="http://schemas.microsoft.com/office/drawing/2014/main" id="{86A34B7E-9003-8FEA-C877-9940D8636C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0897" y="157718"/>
            <a:ext cx="2243069" cy="4610753"/>
          </a:xfrm>
          <a:prstGeom prst="rect">
            <a:avLst/>
          </a:prstGeom>
        </p:spPr>
      </p:pic>
      <p:pic>
        <p:nvPicPr>
          <p:cNvPr id="6" name="صورة 5">
            <a:extLst>
              <a:ext uri="{FF2B5EF4-FFF2-40B4-BE49-F238E27FC236}">
                <a16:creationId xmlns:a16="http://schemas.microsoft.com/office/drawing/2014/main" id="{8BD387EC-8DCC-5406-EB89-144EF438B9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1320" y="157719"/>
            <a:ext cx="2243068" cy="4610753"/>
          </a:xfrm>
          <a:prstGeom prst="rect">
            <a:avLst/>
          </a:prstGeom>
        </p:spPr>
      </p:pic>
    </p:spTree>
    <p:extLst>
      <p:ext uri="{BB962C8B-B14F-4D97-AF65-F5344CB8AC3E}">
        <p14:creationId xmlns:p14="http://schemas.microsoft.com/office/powerpoint/2010/main" val="265326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شكل بيضاوي 1">
            <a:extLst>
              <a:ext uri="{FF2B5EF4-FFF2-40B4-BE49-F238E27FC236}">
                <a16:creationId xmlns:a16="http://schemas.microsoft.com/office/drawing/2014/main" id="{2085AE14-2D1A-279E-1789-1C40DE9EA2AD}"/>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صورة 2">
            <a:extLst>
              <a:ext uri="{FF2B5EF4-FFF2-40B4-BE49-F238E27FC236}">
                <a16:creationId xmlns:a16="http://schemas.microsoft.com/office/drawing/2014/main" id="{F5D1F946-118C-C957-C986-7E88192FA7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4" name="صورة 1">
            <a:extLst>
              <a:ext uri="{FF2B5EF4-FFF2-40B4-BE49-F238E27FC236}">
                <a16:creationId xmlns:a16="http://schemas.microsoft.com/office/drawing/2014/main" id="{A8F3CAB5-09B6-CDEC-B04F-51DE9DBFCF7F}"/>
              </a:ext>
            </a:extLst>
          </p:cNvPr>
          <p:cNvPicPr>
            <a:picLocks noChangeAspect="1"/>
          </p:cNvPicPr>
          <p:nvPr/>
        </p:nvPicPr>
        <p:blipFill>
          <a:blip r:embed="rId3"/>
          <a:stretch>
            <a:fillRect/>
          </a:stretch>
        </p:blipFill>
        <p:spPr>
          <a:xfrm>
            <a:off x="2892245" y="739290"/>
            <a:ext cx="6132475" cy="4244975"/>
          </a:xfrm>
          <a:prstGeom prst="rect">
            <a:avLst/>
          </a:prstGeom>
        </p:spPr>
      </p:pic>
      <p:sp>
        <p:nvSpPr>
          <p:cNvPr id="6" name="Rectangle 5">
            <a:extLst>
              <a:ext uri="{FF2B5EF4-FFF2-40B4-BE49-F238E27FC236}">
                <a16:creationId xmlns:a16="http://schemas.microsoft.com/office/drawing/2014/main" id="{3C49199B-19DF-C8D3-59E5-83CB58CAA40E}"/>
              </a:ext>
            </a:extLst>
          </p:cNvPr>
          <p:cNvSpPr/>
          <p:nvPr/>
        </p:nvSpPr>
        <p:spPr>
          <a:xfrm>
            <a:off x="441705" y="2724455"/>
            <a:ext cx="1846980" cy="923330"/>
          </a:xfrm>
          <a:prstGeom prst="rect">
            <a:avLst/>
          </a:prstGeom>
          <a:noFill/>
        </p:spPr>
        <p:txBody>
          <a:bodyPr wrap="none" lIns="91440" tIns="45720" rIns="91440" bIns="45720">
            <a:spAutoFit/>
          </a:bodyPr>
          <a:lstStyle/>
          <a:p>
            <a:pPr algn="ctr"/>
            <a:r>
              <a:rPr lang="en-US" sz="5400" b="0" u="sng" cap="none" spc="0" dirty="0">
                <a:ln w="0"/>
                <a:solidFill>
                  <a:schemeClr val="tx2"/>
                </a:solidFill>
              </a:rPr>
              <a:t>Login </a:t>
            </a:r>
          </a:p>
        </p:txBody>
      </p:sp>
    </p:spTree>
    <p:extLst>
      <p:ext uri="{BB962C8B-B14F-4D97-AF65-F5344CB8AC3E}">
        <p14:creationId xmlns:p14="http://schemas.microsoft.com/office/powerpoint/2010/main" val="4170783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شكل بيضاوي 2">
            <a:extLst>
              <a:ext uri="{FF2B5EF4-FFF2-40B4-BE49-F238E27FC236}">
                <a16:creationId xmlns:a16="http://schemas.microsoft.com/office/drawing/2014/main" id="{746C021A-AAFB-2EF0-B17B-AB54931FAFFC}"/>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4" name="صورة 3">
            <a:extLst>
              <a:ext uri="{FF2B5EF4-FFF2-40B4-BE49-F238E27FC236}">
                <a16:creationId xmlns:a16="http://schemas.microsoft.com/office/drawing/2014/main" id="{DE83FF88-AE87-8E88-D5AC-542A7311EC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2" name="صورة 1">
            <a:extLst>
              <a:ext uri="{FF2B5EF4-FFF2-40B4-BE49-F238E27FC236}">
                <a16:creationId xmlns:a16="http://schemas.microsoft.com/office/drawing/2014/main" id="{05CAF4D4-035E-9C19-977F-597797787ACE}"/>
              </a:ext>
            </a:extLst>
          </p:cNvPr>
          <p:cNvPicPr>
            <a:picLocks noChangeAspect="1"/>
          </p:cNvPicPr>
          <p:nvPr/>
        </p:nvPicPr>
        <p:blipFill>
          <a:blip r:embed="rId3"/>
          <a:stretch>
            <a:fillRect/>
          </a:stretch>
        </p:blipFill>
        <p:spPr>
          <a:xfrm>
            <a:off x="3350360" y="81915"/>
            <a:ext cx="5674360" cy="4979670"/>
          </a:xfrm>
          <a:prstGeom prst="rect">
            <a:avLst/>
          </a:prstGeom>
        </p:spPr>
      </p:pic>
      <p:sp>
        <p:nvSpPr>
          <p:cNvPr id="5" name="Rectangle 4">
            <a:extLst>
              <a:ext uri="{FF2B5EF4-FFF2-40B4-BE49-F238E27FC236}">
                <a16:creationId xmlns:a16="http://schemas.microsoft.com/office/drawing/2014/main" id="{A3A511FA-6155-EC80-3E84-E776195F3818}"/>
              </a:ext>
            </a:extLst>
          </p:cNvPr>
          <p:cNvSpPr/>
          <p:nvPr/>
        </p:nvSpPr>
        <p:spPr>
          <a:xfrm>
            <a:off x="907080" y="2419045"/>
            <a:ext cx="1846980" cy="923330"/>
          </a:xfrm>
          <a:prstGeom prst="rect">
            <a:avLst/>
          </a:prstGeom>
          <a:noFill/>
        </p:spPr>
        <p:txBody>
          <a:bodyPr wrap="none" lIns="91440" tIns="45720" rIns="91440" bIns="45720">
            <a:spAutoFit/>
          </a:bodyPr>
          <a:lstStyle/>
          <a:p>
            <a:pPr algn="ctr"/>
            <a:r>
              <a:rPr lang="en-US" sz="5400" b="0" cap="none" spc="0" dirty="0">
                <a:ln w="0"/>
                <a:solidFill>
                  <a:schemeClr val="tx2"/>
                </a:solidFill>
                <a:effectLst>
                  <a:outerShdw blurRad="38100" dist="19050" dir="2700000" algn="tl" rotWithShape="0">
                    <a:schemeClr val="dk1">
                      <a:alpha val="40000"/>
                    </a:schemeClr>
                  </a:outerShdw>
                </a:effectLst>
              </a:rPr>
              <a:t>Login</a:t>
            </a:r>
            <a:r>
              <a:rPr lang="en-US" sz="54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62199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شكل بيضاوي 1">
            <a:extLst>
              <a:ext uri="{FF2B5EF4-FFF2-40B4-BE49-F238E27FC236}">
                <a16:creationId xmlns:a16="http://schemas.microsoft.com/office/drawing/2014/main" id="{8D8966BA-CB36-D852-2E7F-6EA07608A050}"/>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 name="صورة 4">
            <a:extLst>
              <a:ext uri="{FF2B5EF4-FFF2-40B4-BE49-F238E27FC236}">
                <a16:creationId xmlns:a16="http://schemas.microsoft.com/office/drawing/2014/main" id="{2729CDD1-8245-5D2E-EAD8-61CCD74824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sp>
        <p:nvSpPr>
          <p:cNvPr id="15" name="مربع نص 14">
            <a:extLst>
              <a:ext uri="{FF2B5EF4-FFF2-40B4-BE49-F238E27FC236}">
                <a16:creationId xmlns:a16="http://schemas.microsoft.com/office/drawing/2014/main" id="{0A6DE168-1073-F0B4-30E3-8C742C1FF6AC}"/>
              </a:ext>
            </a:extLst>
          </p:cNvPr>
          <p:cNvSpPr txBox="1"/>
          <p:nvPr/>
        </p:nvSpPr>
        <p:spPr>
          <a:xfrm>
            <a:off x="5041777" y="92302"/>
            <a:ext cx="2137870" cy="523220"/>
          </a:xfrm>
          <a:prstGeom prst="rect">
            <a:avLst/>
          </a:prstGeom>
          <a:noFill/>
        </p:spPr>
        <p:txBody>
          <a:bodyPr wrap="square" rtlCol="1">
            <a:spAutoFit/>
          </a:bodyPr>
          <a:lstStyle/>
          <a:p>
            <a:pPr algn="ctr"/>
            <a:r>
              <a:rPr lang="en-US" sz="2800" b="1" u="sng" dirty="0">
                <a:solidFill>
                  <a:srgbClr val="010087"/>
                </a:solidFill>
              </a:rPr>
              <a:t>Database</a:t>
            </a:r>
            <a:endParaRPr lang="ar-SA" sz="2800" b="1" u="sng" dirty="0">
              <a:solidFill>
                <a:srgbClr val="010087"/>
              </a:solidFill>
            </a:endParaRPr>
          </a:p>
        </p:txBody>
      </p:sp>
      <p:pic>
        <p:nvPicPr>
          <p:cNvPr id="7" name="Picture 6">
            <a:extLst>
              <a:ext uri="{FF2B5EF4-FFF2-40B4-BE49-F238E27FC236}">
                <a16:creationId xmlns:a16="http://schemas.microsoft.com/office/drawing/2014/main" id="{A8B675DD-1728-4E6B-7918-838174F3620B}"/>
              </a:ext>
            </a:extLst>
          </p:cNvPr>
          <p:cNvPicPr>
            <a:picLocks noChangeAspect="1"/>
          </p:cNvPicPr>
          <p:nvPr/>
        </p:nvPicPr>
        <p:blipFill>
          <a:blip r:embed="rId3"/>
          <a:stretch>
            <a:fillRect/>
          </a:stretch>
        </p:blipFill>
        <p:spPr>
          <a:xfrm>
            <a:off x="1212490" y="896727"/>
            <a:ext cx="7784709" cy="4188367"/>
          </a:xfrm>
          <a:prstGeom prst="rect">
            <a:avLst/>
          </a:prstGeom>
        </p:spPr>
      </p:pic>
    </p:spTree>
    <p:extLst>
      <p:ext uri="{BB962C8B-B14F-4D97-AF65-F5344CB8AC3E}">
        <p14:creationId xmlns:p14="http://schemas.microsoft.com/office/powerpoint/2010/main" val="288201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شكل بيضاوي 1">
            <a:extLst>
              <a:ext uri="{FF2B5EF4-FFF2-40B4-BE49-F238E27FC236}">
                <a16:creationId xmlns:a16="http://schemas.microsoft.com/office/drawing/2014/main" id="{720B7E80-E192-84F7-14AD-9FB95E3281A9}"/>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 name="صورة 4">
            <a:extLst>
              <a:ext uri="{FF2B5EF4-FFF2-40B4-BE49-F238E27FC236}">
                <a16:creationId xmlns:a16="http://schemas.microsoft.com/office/drawing/2014/main" id="{BF92F270-B357-E82F-F5E8-B46CF8B970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4" name="Picture 3">
            <a:extLst>
              <a:ext uri="{FF2B5EF4-FFF2-40B4-BE49-F238E27FC236}">
                <a16:creationId xmlns:a16="http://schemas.microsoft.com/office/drawing/2014/main" id="{F8FF5E7D-210F-96A1-E7D2-83BA21D2D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604" y="1100454"/>
            <a:ext cx="7473395" cy="3981514"/>
          </a:xfrm>
          <a:prstGeom prst="rect">
            <a:avLst/>
          </a:prstGeom>
        </p:spPr>
      </p:pic>
    </p:spTree>
    <p:extLst>
      <p:ext uri="{BB962C8B-B14F-4D97-AF65-F5344CB8AC3E}">
        <p14:creationId xmlns:p14="http://schemas.microsoft.com/office/powerpoint/2010/main" val="355291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شكل بيضاوي 3">
            <a:extLst>
              <a:ext uri="{FF2B5EF4-FFF2-40B4-BE49-F238E27FC236}">
                <a16:creationId xmlns:a16="http://schemas.microsoft.com/office/drawing/2014/main" id="{779E3440-9F74-B38B-001A-73BB94177A48}"/>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 name="صورة 4">
            <a:extLst>
              <a:ext uri="{FF2B5EF4-FFF2-40B4-BE49-F238E27FC236}">
                <a16:creationId xmlns:a16="http://schemas.microsoft.com/office/drawing/2014/main" id="{E5596FB6-BECD-46D3-7BC9-78D6B036E4D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3" name="Picture 2">
            <a:extLst>
              <a:ext uri="{FF2B5EF4-FFF2-40B4-BE49-F238E27FC236}">
                <a16:creationId xmlns:a16="http://schemas.microsoft.com/office/drawing/2014/main" id="{DD3E1358-515F-AA2B-7A78-E462AD5A9D1D}"/>
              </a:ext>
            </a:extLst>
          </p:cNvPr>
          <p:cNvPicPr>
            <a:picLocks noChangeAspect="1"/>
          </p:cNvPicPr>
          <p:nvPr/>
        </p:nvPicPr>
        <p:blipFill>
          <a:blip r:embed="rId3"/>
          <a:stretch>
            <a:fillRect/>
          </a:stretch>
        </p:blipFill>
        <p:spPr>
          <a:xfrm>
            <a:off x="2281425" y="962765"/>
            <a:ext cx="6731346" cy="4054955"/>
          </a:xfrm>
          <a:prstGeom prst="rect">
            <a:avLst/>
          </a:prstGeom>
        </p:spPr>
      </p:pic>
    </p:spTree>
    <p:extLst>
      <p:ext uri="{BB962C8B-B14F-4D97-AF65-F5344CB8AC3E}">
        <p14:creationId xmlns:p14="http://schemas.microsoft.com/office/powerpoint/2010/main" val="327231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0CF04BBE-CDC2-FAE5-4D17-88D73315F0D9}"/>
              </a:ext>
            </a:extLst>
          </p:cNvPr>
          <p:cNvSpPr txBox="1"/>
          <p:nvPr/>
        </p:nvSpPr>
        <p:spPr>
          <a:xfrm>
            <a:off x="5335525" y="1960930"/>
            <a:ext cx="4733855" cy="646331"/>
          </a:xfrm>
          <a:prstGeom prst="rect">
            <a:avLst/>
          </a:prstGeom>
          <a:noFill/>
        </p:spPr>
        <p:txBody>
          <a:bodyPr wrap="square" rtlCol="1">
            <a:spAutoFit/>
          </a:bodyPr>
          <a:lstStyle/>
          <a:p>
            <a:r>
              <a:rPr lang="en-US" sz="3600" b="1" u="sng" dirty="0">
                <a:solidFill>
                  <a:srgbClr val="010087"/>
                </a:solidFill>
              </a:rPr>
              <a:t>THANKS, YOU ALL </a:t>
            </a:r>
          </a:p>
        </p:txBody>
      </p:sp>
      <p:sp>
        <p:nvSpPr>
          <p:cNvPr id="5" name="شكل بيضاوي 4">
            <a:extLst>
              <a:ext uri="{FF2B5EF4-FFF2-40B4-BE49-F238E27FC236}">
                <a16:creationId xmlns:a16="http://schemas.microsoft.com/office/drawing/2014/main" id="{FC524508-1986-F199-5571-787F29222795}"/>
              </a:ext>
            </a:extLst>
          </p:cNvPr>
          <p:cNvSpPr/>
          <p:nvPr/>
        </p:nvSpPr>
        <p:spPr>
          <a:xfrm>
            <a:off x="1823310" y="1502815"/>
            <a:ext cx="2290575" cy="22905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6" name="صورة 5">
            <a:extLst>
              <a:ext uri="{FF2B5EF4-FFF2-40B4-BE49-F238E27FC236}">
                <a16:creationId xmlns:a16="http://schemas.microsoft.com/office/drawing/2014/main" id="{AB2944CC-5ACE-DC5C-0542-000213D6EF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134" y="1618639"/>
            <a:ext cx="2174751" cy="2174751"/>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6589" y="1655520"/>
            <a:ext cx="4428445" cy="1374345"/>
          </a:xfrm>
        </p:spPr>
        <p:txBody>
          <a:bodyPr/>
          <a:lstStyle/>
          <a:p>
            <a:r>
              <a:rPr lang="en-US" u="sng" dirty="0">
                <a:solidFill>
                  <a:srgbClr val="010087"/>
                </a:solidFill>
              </a:rPr>
              <a:t>INTRODUCTION :</a:t>
            </a:r>
            <a:r>
              <a:rPr lang="en-US" dirty="0">
                <a:solidFill>
                  <a:srgbClr val="010087"/>
                </a:solidFill>
              </a:rPr>
              <a:t> </a:t>
            </a:r>
          </a:p>
        </p:txBody>
      </p:sp>
      <p:sp>
        <p:nvSpPr>
          <p:cNvPr id="3" name="Subtitle 2"/>
          <p:cNvSpPr>
            <a:spLocks noGrp="1"/>
          </p:cNvSpPr>
          <p:nvPr>
            <p:ph type="subTitle" idx="1"/>
          </p:nvPr>
        </p:nvSpPr>
        <p:spPr>
          <a:xfrm>
            <a:off x="5182819" y="3487980"/>
            <a:ext cx="3497517" cy="1374345"/>
          </a:xfrm>
        </p:spPr>
        <p:txBody>
          <a:bodyPr>
            <a:normAutofit/>
          </a:bodyPr>
          <a:lstStyle/>
          <a:p>
            <a:pPr algn="ctr"/>
            <a:r>
              <a:rPr lang="en-US" sz="1400" dirty="0">
                <a:solidFill>
                  <a:srgbClr val="010087"/>
                </a:solidFill>
              </a:rPr>
              <a:t>Designing an electronic wallet for pilgrims to be dealt with inside the Kingdom during the Hajj season, and shipped at the airport upon arrival, and the rest is retrieved at the airport upon departure.</a:t>
            </a:r>
          </a:p>
        </p:txBody>
      </p:sp>
      <p:sp>
        <p:nvSpPr>
          <p:cNvPr id="6" name="شكل بيضاوي 5">
            <a:extLst>
              <a:ext uri="{FF2B5EF4-FFF2-40B4-BE49-F238E27FC236}">
                <a16:creationId xmlns:a16="http://schemas.microsoft.com/office/drawing/2014/main" id="{56628301-DF5D-CC67-66CC-32F09AE40804}"/>
              </a:ext>
            </a:extLst>
          </p:cNvPr>
          <p:cNvSpPr/>
          <p:nvPr/>
        </p:nvSpPr>
        <p:spPr>
          <a:xfrm>
            <a:off x="1823310" y="1502815"/>
            <a:ext cx="2290575" cy="229057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5" name="صورة 4">
            <a:extLst>
              <a:ext uri="{FF2B5EF4-FFF2-40B4-BE49-F238E27FC236}">
                <a16:creationId xmlns:a16="http://schemas.microsoft.com/office/drawing/2014/main" id="{A062641E-41FE-F553-23DA-A596D08FC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134" y="1618639"/>
            <a:ext cx="2174751" cy="2174751"/>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sp>
        <p:nvSpPr>
          <p:cNvPr id="9" name="مربع نص 8">
            <a:extLst>
              <a:ext uri="{FF2B5EF4-FFF2-40B4-BE49-F238E27FC236}">
                <a16:creationId xmlns:a16="http://schemas.microsoft.com/office/drawing/2014/main" id="{46D59D24-D795-DD78-87D3-580D5ECFB52D}"/>
              </a:ext>
            </a:extLst>
          </p:cNvPr>
          <p:cNvSpPr txBox="1"/>
          <p:nvPr/>
        </p:nvSpPr>
        <p:spPr>
          <a:xfrm>
            <a:off x="-161855" y="2724455"/>
            <a:ext cx="2595985" cy="461665"/>
          </a:xfrm>
          <a:prstGeom prst="rect">
            <a:avLst/>
          </a:prstGeom>
          <a:noFill/>
        </p:spPr>
        <p:txBody>
          <a:bodyPr wrap="square" rtlCol="1">
            <a:spAutoFit/>
          </a:bodyPr>
          <a:lstStyle/>
          <a:p>
            <a:pPr algn="ctr"/>
            <a:r>
              <a:rPr lang="en-US" sz="2400" b="1" u="sng" dirty="0">
                <a:solidFill>
                  <a:srgbClr val="010087"/>
                </a:solidFill>
              </a:rPr>
              <a:t>Problems :</a:t>
            </a:r>
            <a:endParaRPr lang="ar-SA" sz="2400" b="1" u="sng" dirty="0">
              <a:solidFill>
                <a:srgbClr val="010087"/>
              </a:solidFill>
            </a:endParaRPr>
          </a:p>
        </p:txBody>
      </p:sp>
      <p:sp>
        <p:nvSpPr>
          <p:cNvPr id="2" name="Rectangle 1">
            <a:extLst>
              <a:ext uri="{FF2B5EF4-FFF2-40B4-BE49-F238E27FC236}">
                <a16:creationId xmlns:a16="http://schemas.microsoft.com/office/drawing/2014/main" id="{0D3EA986-7769-EAA1-9678-A11189EA2D9D}"/>
              </a:ext>
            </a:extLst>
          </p:cNvPr>
          <p:cNvSpPr/>
          <p:nvPr/>
        </p:nvSpPr>
        <p:spPr>
          <a:xfrm>
            <a:off x="3350360" y="1093093"/>
            <a:ext cx="5650085" cy="1077218"/>
          </a:xfrm>
          <a:prstGeom prst="rect">
            <a:avLst/>
          </a:prstGeom>
          <a:noFill/>
        </p:spPr>
        <p:txBody>
          <a:bodyPr wrap="square" lIns="91440" tIns="45720" rIns="91440" bIns="45720">
            <a:spAutoFit/>
          </a:bodyPr>
          <a:lstStyle/>
          <a:p>
            <a:r>
              <a:rPr lang="en-US" sz="1600" cap="none" spc="0" dirty="0">
                <a:ln w="0"/>
                <a:solidFill>
                  <a:srgbClr val="010087"/>
                </a:solidFill>
                <a:effectLst>
                  <a:outerShdw blurRad="38100" dist="19050" dir="2700000" algn="tl" rotWithShape="0">
                    <a:schemeClr val="dk1">
                      <a:alpha val="40000"/>
                    </a:schemeClr>
                  </a:outerShdw>
                </a:effectLst>
              </a:rPr>
              <a:t>1- In the beginning, we used </a:t>
            </a:r>
            <a:r>
              <a:rPr lang="en-US" sz="1600" b="1" cap="none" spc="0" dirty="0">
                <a:ln w="0"/>
                <a:solidFill>
                  <a:srgbClr val="010087"/>
                </a:solidFill>
                <a:effectLst>
                  <a:outerShdw blurRad="38100" dist="19050" dir="2700000" algn="tl" rotWithShape="0">
                    <a:schemeClr val="dk1">
                      <a:alpha val="40000"/>
                    </a:schemeClr>
                  </a:outerShdw>
                </a:effectLst>
              </a:rPr>
              <a:t>Android Studio</a:t>
            </a:r>
            <a:r>
              <a:rPr lang="en-US" sz="1600" b="1" dirty="0">
                <a:ln w="0"/>
                <a:solidFill>
                  <a:srgbClr val="010087"/>
                </a:solidFill>
                <a:effectLst>
                  <a:outerShdw blurRad="38100" dist="19050" dir="2700000" algn="tl" rotWithShape="0">
                    <a:schemeClr val="dk1">
                      <a:alpha val="40000"/>
                    </a:schemeClr>
                  </a:outerShdw>
                </a:effectLst>
              </a:rPr>
              <a:t> </a:t>
            </a:r>
            <a:r>
              <a:rPr lang="en-US" sz="1600" cap="none" spc="0" dirty="0">
                <a:ln w="0"/>
                <a:solidFill>
                  <a:srgbClr val="010087"/>
                </a:solidFill>
                <a:effectLst>
                  <a:outerShdw blurRad="38100" dist="19050" dir="2700000" algn="tl" rotWithShape="0">
                    <a:schemeClr val="dk1">
                      <a:alpha val="40000"/>
                    </a:schemeClr>
                  </a:outerShdw>
                </a:effectLst>
              </a:rPr>
              <a:t>, but we faced problems due to the weight of the program.</a:t>
            </a:r>
          </a:p>
          <a:p>
            <a:endParaRPr lang="en-US" sz="1600" b="1" dirty="0">
              <a:ln w="0"/>
              <a:solidFill>
                <a:schemeClr val="tx2"/>
              </a:solidFill>
              <a:effectLst>
                <a:outerShdw blurRad="38100" dist="19050" dir="2700000" algn="tl" rotWithShape="0">
                  <a:schemeClr val="dk1">
                    <a:alpha val="40000"/>
                  </a:schemeClr>
                </a:outerShdw>
              </a:effectLst>
            </a:endParaRPr>
          </a:p>
          <a:p>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4" name="صورة 3">
            <a:extLst>
              <a:ext uri="{FF2B5EF4-FFF2-40B4-BE49-F238E27FC236}">
                <a16:creationId xmlns:a16="http://schemas.microsoft.com/office/drawing/2014/main" id="{F504F6E9-FF48-CEC6-069F-3511A0B0C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965" y="2539379"/>
            <a:ext cx="6341106" cy="1642049"/>
          </a:xfrm>
          <a:prstGeom prst="rect">
            <a:avLst/>
          </a:prstGeom>
        </p:spPr>
      </p:pic>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pic>
        <p:nvPicPr>
          <p:cNvPr id="20" name="صورة 19">
            <a:extLst>
              <a:ext uri="{FF2B5EF4-FFF2-40B4-BE49-F238E27FC236}">
                <a16:creationId xmlns:a16="http://schemas.microsoft.com/office/drawing/2014/main" id="{C05625CB-E982-3107-DC50-96692E2C833F}"/>
              </a:ext>
            </a:extLst>
          </p:cNvPr>
          <p:cNvPicPr>
            <a:picLocks noChangeAspect="1"/>
          </p:cNvPicPr>
          <p:nvPr/>
        </p:nvPicPr>
        <p:blipFill>
          <a:blip r:embed="rId4"/>
          <a:stretch>
            <a:fillRect/>
          </a:stretch>
        </p:blipFill>
        <p:spPr>
          <a:xfrm>
            <a:off x="-22358" y="-361374"/>
            <a:ext cx="4366638" cy="2556149"/>
          </a:xfrm>
          <a:prstGeom prst="rect">
            <a:avLst/>
          </a:prstGeom>
        </p:spPr>
      </p:pic>
      <p:pic>
        <p:nvPicPr>
          <p:cNvPr id="18" name="صورة 17">
            <a:extLst>
              <a:ext uri="{FF2B5EF4-FFF2-40B4-BE49-F238E27FC236}">
                <a16:creationId xmlns:a16="http://schemas.microsoft.com/office/drawing/2014/main" id="{FBA7C0E9-3ACE-19BA-1489-40B28CED3027}"/>
              </a:ext>
            </a:extLst>
          </p:cNvPr>
          <p:cNvPicPr>
            <a:picLocks noChangeAspect="1"/>
          </p:cNvPicPr>
          <p:nvPr/>
        </p:nvPicPr>
        <p:blipFill rotWithShape="1">
          <a:blip r:embed="rId5">
            <a:extLst>
              <a:ext uri="{28A0092B-C50C-407E-A947-70E740481C1C}">
                <a14:useLocalDpi xmlns:a14="http://schemas.microsoft.com/office/drawing/2010/main" val="0"/>
              </a:ext>
            </a:extLst>
          </a:blip>
          <a:srcRect l="69978" t="20416"/>
          <a:stretch/>
        </p:blipFill>
        <p:spPr>
          <a:xfrm>
            <a:off x="601670" y="107203"/>
            <a:ext cx="2748690" cy="4885632"/>
          </a:xfrm>
          <a:prstGeom prst="rect">
            <a:avLst/>
          </a:prstGeom>
        </p:spPr>
      </p:pic>
      <p:pic>
        <p:nvPicPr>
          <p:cNvPr id="16" name="صورة 15">
            <a:extLst>
              <a:ext uri="{FF2B5EF4-FFF2-40B4-BE49-F238E27FC236}">
                <a16:creationId xmlns:a16="http://schemas.microsoft.com/office/drawing/2014/main" id="{DDC456DF-FFEB-313F-F8A3-3E10E1F84F3B}"/>
              </a:ext>
            </a:extLst>
          </p:cNvPr>
          <p:cNvPicPr>
            <a:picLocks noChangeAspect="1"/>
          </p:cNvPicPr>
          <p:nvPr/>
        </p:nvPicPr>
        <p:blipFill rotWithShape="1">
          <a:blip r:embed="rId6">
            <a:extLst>
              <a:ext uri="{28A0092B-C50C-407E-A947-70E740481C1C}">
                <a14:useLocalDpi xmlns:a14="http://schemas.microsoft.com/office/drawing/2010/main" val="0"/>
              </a:ext>
            </a:extLst>
          </a:blip>
          <a:srcRect l="70743" t="20416"/>
          <a:stretch/>
        </p:blipFill>
        <p:spPr>
          <a:xfrm>
            <a:off x="3503065" y="107203"/>
            <a:ext cx="2748690" cy="4885632"/>
          </a:xfrm>
          <a:prstGeom prst="rect">
            <a:avLst/>
          </a:prstGeom>
        </p:spPr>
      </p:pic>
      <p:pic>
        <p:nvPicPr>
          <p:cNvPr id="12" name="صورة 11">
            <a:extLst>
              <a:ext uri="{FF2B5EF4-FFF2-40B4-BE49-F238E27FC236}">
                <a16:creationId xmlns:a16="http://schemas.microsoft.com/office/drawing/2014/main" id="{4FBB8CF2-E6F5-7149-A147-82EF22E830C8}"/>
              </a:ext>
            </a:extLst>
          </p:cNvPr>
          <p:cNvPicPr>
            <a:picLocks noChangeAspect="1"/>
          </p:cNvPicPr>
          <p:nvPr/>
        </p:nvPicPr>
        <p:blipFill rotWithShape="1">
          <a:blip r:embed="rId7">
            <a:extLst>
              <a:ext uri="{28A0092B-C50C-407E-A947-70E740481C1C}">
                <a14:useLocalDpi xmlns:a14="http://schemas.microsoft.com/office/drawing/2010/main" val="0"/>
              </a:ext>
            </a:extLst>
          </a:blip>
          <a:srcRect l="73190" t="13311" r="6208" b="6480"/>
          <a:stretch/>
        </p:blipFill>
        <p:spPr>
          <a:xfrm>
            <a:off x="6316263" y="107203"/>
            <a:ext cx="2827737" cy="4885632"/>
          </a:xfrm>
          <a:prstGeom prst="rect">
            <a:avLst/>
          </a:prstGeom>
        </p:spPr>
      </p:pic>
    </p:spTree>
    <p:extLst>
      <p:ext uri="{BB962C8B-B14F-4D97-AF65-F5344CB8AC3E}">
        <p14:creationId xmlns:p14="http://schemas.microsoft.com/office/powerpoint/2010/main" val="278958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sp>
        <p:nvSpPr>
          <p:cNvPr id="9" name="مربع نص 8">
            <a:extLst>
              <a:ext uri="{FF2B5EF4-FFF2-40B4-BE49-F238E27FC236}">
                <a16:creationId xmlns:a16="http://schemas.microsoft.com/office/drawing/2014/main" id="{46D59D24-D795-DD78-87D3-580D5ECFB52D}"/>
              </a:ext>
            </a:extLst>
          </p:cNvPr>
          <p:cNvSpPr txBox="1"/>
          <p:nvPr/>
        </p:nvSpPr>
        <p:spPr>
          <a:xfrm>
            <a:off x="296260" y="2571750"/>
            <a:ext cx="2595985" cy="461665"/>
          </a:xfrm>
          <a:prstGeom prst="rect">
            <a:avLst/>
          </a:prstGeom>
          <a:noFill/>
        </p:spPr>
        <p:txBody>
          <a:bodyPr wrap="square" rtlCol="1">
            <a:spAutoFit/>
          </a:bodyPr>
          <a:lstStyle/>
          <a:p>
            <a:pPr algn="ctr"/>
            <a:r>
              <a:rPr lang="en-US" sz="2400" b="1" u="sng" dirty="0">
                <a:solidFill>
                  <a:srgbClr val="010087"/>
                </a:solidFill>
              </a:rPr>
              <a:t>Problems</a:t>
            </a:r>
            <a:endParaRPr lang="ar-SA" sz="2400" b="1" u="sng" dirty="0">
              <a:solidFill>
                <a:srgbClr val="010087"/>
              </a:solidFill>
            </a:endParaRPr>
          </a:p>
        </p:txBody>
      </p:sp>
      <p:sp>
        <p:nvSpPr>
          <p:cNvPr id="2" name="Rectangle 1">
            <a:extLst>
              <a:ext uri="{FF2B5EF4-FFF2-40B4-BE49-F238E27FC236}">
                <a16:creationId xmlns:a16="http://schemas.microsoft.com/office/drawing/2014/main" id="{0D3EA986-7769-EAA1-9678-A11189EA2D9D}"/>
              </a:ext>
            </a:extLst>
          </p:cNvPr>
          <p:cNvSpPr/>
          <p:nvPr/>
        </p:nvSpPr>
        <p:spPr>
          <a:xfrm>
            <a:off x="3503065" y="433880"/>
            <a:ext cx="5497380" cy="1569660"/>
          </a:xfrm>
          <a:prstGeom prst="rect">
            <a:avLst/>
          </a:prstGeom>
          <a:noFill/>
        </p:spPr>
        <p:txBody>
          <a:bodyPr wrap="square" lIns="91440" tIns="45720" rIns="91440" bIns="45720">
            <a:spAutoFit/>
          </a:bodyPr>
          <a:lstStyle/>
          <a:p>
            <a:endParaRPr lang="en-US" sz="1600" b="1" dirty="0">
              <a:ln w="0"/>
              <a:solidFill>
                <a:schemeClr val="tx2"/>
              </a:solidFill>
              <a:effectLst>
                <a:outerShdw blurRad="38100" dist="19050" dir="2700000" algn="tl" rotWithShape="0">
                  <a:schemeClr val="dk1">
                    <a:alpha val="40000"/>
                  </a:schemeClr>
                </a:outerShdw>
              </a:effectLst>
            </a:endParaRPr>
          </a:p>
          <a:p>
            <a:endParaRPr lang="en-US" sz="1600" b="1" cap="none" spc="0" dirty="0">
              <a:ln w="0"/>
              <a:solidFill>
                <a:srgbClr val="010087"/>
              </a:solidFill>
              <a:effectLst>
                <a:outerShdw blurRad="38100" dist="19050" dir="2700000" algn="tl" rotWithShape="0">
                  <a:schemeClr val="dk1">
                    <a:alpha val="40000"/>
                  </a:schemeClr>
                </a:outerShdw>
              </a:effectLst>
            </a:endParaRPr>
          </a:p>
          <a:p>
            <a:r>
              <a:rPr lang="en-US" sz="1600" dirty="0">
                <a:ln w="0"/>
                <a:solidFill>
                  <a:srgbClr val="010087"/>
                </a:solidFill>
                <a:effectLst>
                  <a:outerShdw blurRad="38100" dist="19050" dir="2700000" algn="tl" rotWithShape="0">
                    <a:schemeClr val="dk1">
                      <a:alpha val="40000"/>
                    </a:schemeClr>
                  </a:outerShdw>
                </a:effectLst>
              </a:rPr>
              <a:t>2- I started the journey of searching for a language other , and this took our time, and at the </a:t>
            </a:r>
            <a:r>
              <a:rPr lang="en-US" sz="1600" b="1" dirty="0">
                <a:ln w="0"/>
                <a:solidFill>
                  <a:srgbClr val="010087"/>
                </a:solidFill>
                <a:effectLst>
                  <a:outerShdw blurRad="38100" dist="19050" dir="2700000" algn="tl" rotWithShape="0">
                    <a:schemeClr val="dk1">
                      <a:alpha val="40000"/>
                    </a:schemeClr>
                  </a:outerShdw>
                </a:effectLst>
              </a:rPr>
              <a:t>LEAP</a:t>
            </a:r>
            <a:r>
              <a:rPr lang="en-US" sz="1600" dirty="0">
                <a:ln w="0"/>
                <a:solidFill>
                  <a:srgbClr val="010087"/>
                </a:solidFill>
                <a:effectLst>
                  <a:outerShdw blurRad="38100" dist="19050" dir="2700000" algn="tl" rotWithShape="0">
                    <a:schemeClr val="dk1">
                      <a:alpha val="40000"/>
                    </a:schemeClr>
                  </a:outerShdw>
                </a:effectLst>
              </a:rPr>
              <a:t> conference, we heard about the of </a:t>
            </a:r>
            <a:r>
              <a:rPr lang="en-US" sz="1600" b="1" dirty="0">
                <a:ln w="0"/>
                <a:solidFill>
                  <a:srgbClr val="010087"/>
                </a:solidFill>
                <a:effectLst>
                  <a:outerShdw blurRad="38100" dist="19050" dir="2700000" algn="tl" rotWithShape="0">
                    <a:schemeClr val="dk1">
                      <a:alpha val="40000"/>
                    </a:schemeClr>
                  </a:outerShdw>
                </a:effectLst>
              </a:rPr>
              <a:t>flutter</a:t>
            </a:r>
            <a:r>
              <a:rPr lang="en-US" sz="1600" dirty="0">
                <a:ln w="0"/>
                <a:solidFill>
                  <a:srgbClr val="010087"/>
                </a:solidFill>
                <a:effectLst>
                  <a:outerShdw blurRad="38100" dist="19050" dir="2700000" algn="tl" rotWithShape="0">
                    <a:schemeClr val="dk1">
                      <a:alpha val="40000"/>
                    </a:schemeClr>
                  </a:outerShdw>
                </a:effectLst>
              </a:rPr>
              <a:t>. </a:t>
            </a:r>
            <a:endParaRPr lang="en-US" sz="1600" cap="none" spc="0" dirty="0">
              <a:ln w="0"/>
              <a:solidFill>
                <a:srgbClr val="010087"/>
              </a:solidFill>
              <a:effectLst>
                <a:outerShdw blurRad="38100" dist="19050" dir="2700000" algn="tl" rotWithShape="0">
                  <a:schemeClr val="dk1">
                    <a:alpha val="40000"/>
                  </a:schemeClr>
                </a:outerShdw>
              </a:effectLst>
            </a:endParaRPr>
          </a:p>
          <a:p>
            <a:endParaRPr lang="en-US" sz="1600" b="0" cap="none" spc="0" dirty="0">
              <a:ln w="0"/>
              <a:solidFill>
                <a:schemeClr val="tx1"/>
              </a:solidFill>
              <a:effectLst>
                <a:outerShdw blurRad="38100" dist="19050" dir="2700000" algn="tl" rotWithShape="0">
                  <a:schemeClr val="dk1">
                    <a:alpha val="40000"/>
                  </a:schemeClr>
                </a:outerShdw>
              </a:effectLst>
            </a:endParaRPr>
          </a:p>
        </p:txBody>
      </p:sp>
      <p:pic>
        <p:nvPicPr>
          <p:cNvPr id="4" name="صورة 3">
            <a:extLst>
              <a:ext uri="{FF2B5EF4-FFF2-40B4-BE49-F238E27FC236}">
                <a16:creationId xmlns:a16="http://schemas.microsoft.com/office/drawing/2014/main" id="{D2CB7607-84A1-D952-83B0-52ACFAACE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3065" y="2113634"/>
            <a:ext cx="4886560" cy="2553037"/>
          </a:xfrm>
          <a:prstGeom prst="rect">
            <a:avLst/>
          </a:prstGeom>
        </p:spPr>
      </p:pic>
    </p:spTree>
    <p:extLst>
      <p:ext uri="{BB962C8B-B14F-4D97-AF65-F5344CB8AC3E}">
        <p14:creationId xmlns:p14="http://schemas.microsoft.com/office/powerpoint/2010/main" val="405851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sp>
        <p:nvSpPr>
          <p:cNvPr id="9" name="مربع نص 8">
            <a:extLst>
              <a:ext uri="{FF2B5EF4-FFF2-40B4-BE49-F238E27FC236}">
                <a16:creationId xmlns:a16="http://schemas.microsoft.com/office/drawing/2014/main" id="{46D59D24-D795-DD78-87D3-580D5ECFB52D}"/>
              </a:ext>
            </a:extLst>
          </p:cNvPr>
          <p:cNvSpPr txBox="1"/>
          <p:nvPr/>
        </p:nvSpPr>
        <p:spPr>
          <a:xfrm>
            <a:off x="754375" y="2877160"/>
            <a:ext cx="2595985" cy="461665"/>
          </a:xfrm>
          <a:prstGeom prst="rect">
            <a:avLst/>
          </a:prstGeom>
          <a:noFill/>
        </p:spPr>
        <p:txBody>
          <a:bodyPr wrap="square" rtlCol="1">
            <a:spAutoFit/>
          </a:bodyPr>
          <a:lstStyle/>
          <a:p>
            <a:pPr algn="ctr"/>
            <a:r>
              <a:rPr lang="en-US" sz="2400" b="1" u="sng" dirty="0">
                <a:solidFill>
                  <a:srgbClr val="010087"/>
                </a:solidFill>
              </a:rPr>
              <a:t>Problems</a:t>
            </a:r>
            <a:endParaRPr lang="ar-SA" sz="2400" b="1" u="sng" dirty="0">
              <a:solidFill>
                <a:srgbClr val="010087"/>
              </a:solidFill>
            </a:endParaRPr>
          </a:p>
        </p:txBody>
      </p:sp>
      <p:sp>
        <p:nvSpPr>
          <p:cNvPr id="2" name="Rectangle 1">
            <a:extLst>
              <a:ext uri="{FF2B5EF4-FFF2-40B4-BE49-F238E27FC236}">
                <a16:creationId xmlns:a16="http://schemas.microsoft.com/office/drawing/2014/main" id="{0D3EA986-7769-EAA1-9678-A11189EA2D9D}"/>
              </a:ext>
            </a:extLst>
          </p:cNvPr>
          <p:cNvSpPr/>
          <p:nvPr/>
        </p:nvSpPr>
        <p:spPr>
          <a:xfrm>
            <a:off x="3961180" y="103422"/>
            <a:ext cx="4581150" cy="830997"/>
          </a:xfrm>
          <a:prstGeom prst="rect">
            <a:avLst/>
          </a:prstGeom>
          <a:noFill/>
        </p:spPr>
        <p:txBody>
          <a:bodyPr wrap="square" lIns="91440" tIns="45720" rIns="91440" bIns="45720">
            <a:spAutoFit/>
          </a:bodyPr>
          <a:lstStyle/>
          <a:p>
            <a:endParaRPr lang="en-US" sz="1600" dirty="0">
              <a:ln w="0"/>
              <a:solidFill>
                <a:schemeClr val="tx2"/>
              </a:solidFill>
              <a:effectLst>
                <a:outerShdw blurRad="38100" dist="19050" dir="2700000" algn="tl" rotWithShape="0">
                  <a:schemeClr val="dk1">
                    <a:alpha val="40000"/>
                  </a:schemeClr>
                </a:outerShdw>
              </a:effectLst>
            </a:endParaRPr>
          </a:p>
          <a:p>
            <a:r>
              <a:rPr lang="en-US" sz="1600" dirty="0">
                <a:ln w="0"/>
                <a:solidFill>
                  <a:srgbClr val="010087"/>
                </a:solidFill>
                <a:effectLst>
                  <a:outerShdw blurRad="38100" dist="19050" dir="2700000" algn="tl" rotWithShape="0">
                    <a:schemeClr val="dk1">
                      <a:alpha val="40000"/>
                    </a:schemeClr>
                  </a:outerShdw>
                </a:effectLst>
              </a:rPr>
              <a:t>4- Learn a language</a:t>
            </a:r>
            <a:r>
              <a:rPr lang="ar-SA" sz="1600" dirty="0">
                <a:ln w="0"/>
                <a:solidFill>
                  <a:srgbClr val="010087"/>
                </a:solidFill>
                <a:effectLst>
                  <a:outerShdw blurRad="38100" dist="19050" dir="2700000" algn="tl" rotWithShape="0">
                    <a:schemeClr val="dk1">
                      <a:alpha val="40000"/>
                    </a:schemeClr>
                  </a:outerShdw>
                </a:effectLst>
              </a:rPr>
              <a:t> </a:t>
            </a:r>
            <a:r>
              <a:rPr lang="en-US" sz="1600" b="1" dirty="0">
                <a:ln w="0"/>
                <a:solidFill>
                  <a:srgbClr val="010087"/>
                </a:solidFill>
                <a:effectLst>
                  <a:outerShdw blurRad="38100" dist="19050" dir="2700000" algn="tl" rotWithShape="0">
                    <a:schemeClr val="dk1">
                      <a:alpha val="40000"/>
                    </a:schemeClr>
                  </a:outerShdw>
                </a:effectLst>
              </a:rPr>
              <a:t>Dart</a:t>
            </a:r>
            <a:r>
              <a:rPr lang="en-US" sz="1600" dirty="0">
                <a:ln w="0"/>
                <a:solidFill>
                  <a:srgbClr val="010087"/>
                </a:solidFill>
                <a:effectLst>
                  <a:outerShdw blurRad="38100" dist="19050" dir="2700000" algn="tl" rotWithShape="0">
                    <a:schemeClr val="dk1">
                      <a:alpha val="40000"/>
                    </a:schemeClr>
                  </a:outerShdw>
                </a:effectLst>
              </a:rPr>
              <a:t> and </a:t>
            </a:r>
            <a:r>
              <a:rPr lang="en-US" sz="1600" b="1" dirty="0">
                <a:ln w="0"/>
                <a:solidFill>
                  <a:srgbClr val="010087"/>
                </a:solidFill>
                <a:effectLst>
                  <a:outerShdw blurRad="38100" dist="19050" dir="2700000" algn="tl" rotWithShape="0">
                    <a:schemeClr val="dk1">
                      <a:alpha val="40000"/>
                    </a:schemeClr>
                  </a:outerShdw>
                </a:effectLst>
              </a:rPr>
              <a:t>flutter</a:t>
            </a:r>
            <a:r>
              <a:rPr lang="en-US" sz="1600" dirty="0">
                <a:ln w="0"/>
                <a:solidFill>
                  <a:srgbClr val="010087"/>
                </a:solidFill>
                <a:effectLst>
                  <a:outerShdw blurRad="38100" dist="19050" dir="2700000" algn="tl" rotWithShape="0">
                    <a:schemeClr val="dk1">
                      <a:alpha val="40000"/>
                    </a:schemeClr>
                  </a:outerShdw>
                </a:effectLst>
              </a:rPr>
              <a:t> . </a:t>
            </a:r>
          </a:p>
          <a:p>
            <a:endParaRPr lang="en-US" sz="1600" b="1" cap="none" spc="0" dirty="0">
              <a:ln w="0"/>
              <a:solidFill>
                <a:schemeClr val="tx2"/>
              </a:solidFill>
              <a:effectLst>
                <a:outerShdw blurRad="38100" dist="19050" dir="2700000" algn="tl" rotWithShape="0">
                  <a:schemeClr val="dk1">
                    <a:alpha val="40000"/>
                  </a:schemeClr>
                </a:outerShdw>
              </a:effectLst>
            </a:endParaRPr>
          </a:p>
        </p:txBody>
      </p:sp>
      <p:pic>
        <p:nvPicPr>
          <p:cNvPr id="4" name="صورة 3">
            <a:extLst>
              <a:ext uri="{FF2B5EF4-FFF2-40B4-BE49-F238E27FC236}">
                <a16:creationId xmlns:a16="http://schemas.microsoft.com/office/drawing/2014/main" id="{B4730F32-0645-5A6F-06A0-7C440D0738C1}"/>
              </a:ext>
            </a:extLst>
          </p:cNvPr>
          <p:cNvPicPr>
            <a:picLocks noChangeAspect="1"/>
          </p:cNvPicPr>
          <p:nvPr/>
        </p:nvPicPr>
        <p:blipFill>
          <a:blip r:embed="rId3"/>
          <a:stretch>
            <a:fillRect/>
          </a:stretch>
        </p:blipFill>
        <p:spPr>
          <a:xfrm>
            <a:off x="6742395" y="962765"/>
            <a:ext cx="2072820" cy="1950889"/>
          </a:xfrm>
          <a:prstGeom prst="rect">
            <a:avLst/>
          </a:prstGeom>
        </p:spPr>
      </p:pic>
      <p:pic>
        <p:nvPicPr>
          <p:cNvPr id="6" name="صورة 5">
            <a:extLst>
              <a:ext uri="{FF2B5EF4-FFF2-40B4-BE49-F238E27FC236}">
                <a16:creationId xmlns:a16="http://schemas.microsoft.com/office/drawing/2014/main" id="{F233AB84-14D1-403E-961B-129FE85CBFBC}"/>
              </a:ext>
            </a:extLst>
          </p:cNvPr>
          <p:cNvPicPr>
            <a:picLocks noChangeAspect="1"/>
          </p:cNvPicPr>
          <p:nvPr/>
        </p:nvPicPr>
        <p:blipFill>
          <a:blip r:embed="rId4"/>
          <a:stretch>
            <a:fillRect/>
          </a:stretch>
        </p:blipFill>
        <p:spPr>
          <a:xfrm>
            <a:off x="4572000" y="934419"/>
            <a:ext cx="2217612" cy="2171888"/>
          </a:xfrm>
          <a:prstGeom prst="rect">
            <a:avLst/>
          </a:prstGeom>
        </p:spPr>
      </p:pic>
      <p:pic>
        <p:nvPicPr>
          <p:cNvPr id="11" name="صورة 10">
            <a:extLst>
              <a:ext uri="{FF2B5EF4-FFF2-40B4-BE49-F238E27FC236}">
                <a16:creationId xmlns:a16="http://schemas.microsoft.com/office/drawing/2014/main" id="{65CE6A20-F746-261A-F58B-385AB08C1C82}"/>
              </a:ext>
            </a:extLst>
          </p:cNvPr>
          <p:cNvPicPr>
            <a:picLocks noChangeAspect="1"/>
          </p:cNvPicPr>
          <p:nvPr/>
        </p:nvPicPr>
        <p:blipFill>
          <a:blip r:embed="rId5"/>
          <a:stretch>
            <a:fillRect/>
          </a:stretch>
        </p:blipFill>
        <p:spPr>
          <a:xfrm>
            <a:off x="6862575" y="3049412"/>
            <a:ext cx="2049958" cy="1973751"/>
          </a:xfrm>
          <a:prstGeom prst="rect">
            <a:avLst/>
          </a:prstGeom>
        </p:spPr>
      </p:pic>
      <p:pic>
        <p:nvPicPr>
          <p:cNvPr id="13" name="صورة 12">
            <a:extLst>
              <a:ext uri="{FF2B5EF4-FFF2-40B4-BE49-F238E27FC236}">
                <a16:creationId xmlns:a16="http://schemas.microsoft.com/office/drawing/2014/main" id="{32D0C5AD-5474-FAA3-2BCC-292FEB2B7F9D}"/>
              </a:ext>
            </a:extLst>
          </p:cNvPr>
          <p:cNvPicPr>
            <a:picLocks noChangeAspect="1"/>
          </p:cNvPicPr>
          <p:nvPr/>
        </p:nvPicPr>
        <p:blipFill>
          <a:blip r:embed="rId6"/>
          <a:stretch>
            <a:fillRect/>
          </a:stretch>
        </p:blipFill>
        <p:spPr>
          <a:xfrm>
            <a:off x="4522565" y="2961859"/>
            <a:ext cx="2232853" cy="1950889"/>
          </a:xfrm>
          <a:prstGeom prst="rect">
            <a:avLst/>
          </a:prstGeom>
        </p:spPr>
      </p:pic>
    </p:spTree>
    <p:extLst>
      <p:ext uri="{BB962C8B-B14F-4D97-AF65-F5344CB8AC3E}">
        <p14:creationId xmlns:p14="http://schemas.microsoft.com/office/powerpoint/2010/main" val="164621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شكل بيضاوي 6">
            <a:extLst>
              <a:ext uri="{FF2B5EF4-FFF2-40B4-BE49-F238E27FC236}">
                <a16:creationId xmlns:a16="http://schemas.microsoft.com/office/drawing/2014/main" id="{71AF49B8-D02C-8E61-5EF7-F8BE5A19DE2B}"/>
              </a:ext>
            </a:extLst>
          </p:cNvPr>
          <p:cNvSpPr/>
          <p:nvPr/>
        </p:nvSpPr>
        <p:spPr>
          <a:xfrm>
            <a:off x="1365195" y="-862350"/>
            <a:ext cx="1221640" cy="182511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8" name="صورة 7">
            <a:extLst>
              <a:ext uri="{FF2B5EF4-FFF2-40B4-BE49-F238E27FC236}">
                <a16:creationId xmlns:a16="http://schemas.microsoft.com/office/drawing/2014/main" id="{BA810F67-C374-B6C9-BE22-B95D719B9A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706" t="-1" r="-1" b="-5326"/>
          <a:stretch/>
        </p:blipFill>
        <p:spPr>
          <a:xfrm>
            <a:off x="1212490" y="-407896"/>
            <a:ext cx="1527050" cy="1378142"/>
          </a:xfrm>
          <a:prstGeom prst="rect">
            <a:avLst/>
          </a:prstGeom>
        </p:spPr>
      </p:pic>
      <p:sp>
        <p:nvSpPr>
          <p:cNvPr id="9" name="مربع نص 8">
            <a:extLst>
              <a:ext uri="{FF2B5EF4-FFF2-40B4-BE49-F238E27FC236}">
                <a16:creationId xmlns:a16="http://schemas.microsoft.com/office/drawing/2014/main" id="{46D59D24-D795-DD78-87D3-580D5ECFB52D}"/>
              </a:ext>
            </a:extLst>
          </p:cNvPr>
          <p:cNvSpPr txBox="1"/>
          <p:nvPr/>
        </p:nvSpPr>
        <p:spPr>
          <a:xfrm>
            <a:off x="754375" y="2877160"/>
            <a:ext cx="2595985" cy="461665"/>
          </a:xfrm>
          <a:prstGeom prst="rect">
            <a:avLst/>
          </a:prstGeom>
          <a:noFill/>
        </p:spPr>
        <p:txBody>
          <a:bodyPr wrap="square" rtlCol="1">
            <a:spAutoFit/>
          </a:bodyPr>
          <a:lstStyle/>
          <a:p>
            <a:pPr algn="ctr"/>
            <a:r>
              <a:rPr lang="en-US" sz="2400" b="1" u="sng" dirty="0">
                <a:solidFill>
                  <a:srgbClr val="010087"/>
                </a:solidFill>
              </a:rPr>
              <a:t>Problems</a:t>
            </a:r>
            <a:endParaRPr lang="ar-SA" sz="2400" b="1" u="sng" dirty="0">
              <a:solidFill>
                <a:srgbClr val="010087"/>
              </a:solidFill>
            </a:endParaRPr>
          </a:p>
        </p:txBody>
      </p:sp>
      <p:sp>
        <p:nvSpPr>
          <p:cNvPr id="2" name="Rectangle 1">
            <a:extLst>
              <a:ext uri="{FF2B5EF4-FFF2-40B4-BE49-F238E27FC236}">
                <a16:creationId xmlns:a16="http://schemas.microsoft.com/office/drawing/2014/main" id="{0D3EA986-7769-EAA1-9678-A11189EA2D9D}"/>
              </a:ext>
            </a:extLst>
          </p:cNvPr>
          <p:cNvSpPr/>
          <p:nvPr/>
        </p:nvSpPr>
        <p:spPr>
          <a:xfrm>
            <a:off x="3350360" y="1522943"/>
            <a:ext cx="5802789" cy="1569660"/>
          </a:xfrm>
          <a:prstGeom prst="rect">
            <a:avLst/>
          </a:prstGeom>
          <a:noFill/>
        </p:spPr>
        <p:txBody>
          <a:bodyPr wrap="square" lIns="91440" tIns="45720" rIns="91440" bIns="45720">
            <a:spAutoFit/>
          </a:bodyPr>
          <a:lstStyle/>
          <a:p>
            <a:endParaRPr lang="en-US" sz="1600" b="1" dirty="0">
              <a:ln w="0"/>
              <a:solidFill>
                <a:schemeClr val="tx2"/>
              </a:solidFill>
              <a:effectLst>
                <a:outerShdw blurRad="38100" dist="19050" dir="2700000" algn="tl" rotWithShape="0">
                  <a:schemeClr val="dk1">
                    <a:alpha val="40000"/>
                  </a:schemeClr>
                </a:outerShdw>
              </a:effectLst>
            </a:endParaRPr>
          </a:p>
          <a:p>
            <a:endParaRPr lang="en-US" sz="1600" b="1" cap="none" spc="0" dirty="0">
              <a:ln w="0"/>
              <a:solidFill>
                <a:schemeClr val="tx2"/>
              </a:solidFill>
              <a:effectLst>
                <a:outerShdw blurRad="38100" dist="19050" dir="2700000" algn="tl" rotWithShape="0">
                  <a:schemeClr val="dk1">
                    <a:alpha val="40000"/>
                  </a:schemeClr>
                </a:outerShdw>
              </a:effectLst>
            </a:endParaRPr>
          </a:p>
          <a:p>
            <a:endParaRPr lang="en-US" sz="1600" dirty="0">
              <a:ln w="0"/>
              <a:solidFill>
                <a:srgbClr val="010087"/>
              </a:solidFill>
              <a:effectLst>
                <a:outerShdw blurRad="38100" dist="19050" dir="2700000" algn="tl" rotWithShape="0">
                  <a:schemeClr val="dk1">
                    <a:alpha val="40000"/>
                  </a:schemeClr>
                </a:outerShdw>
              </a:effectLst>
            </a:endParaRPr>
          </a:p>
          <a:p>
            <a:r>
              <a:rPr lang="en-US" sz="1600" cap="none" spc="0" dirty="0">
                <a:ln w="0"/>
                <a:solidFill>
                  <a:srgbClr val="010087"/>
                </a:solidFill>
                <a:effectLst>
                  <a:outerShdw blurRad="38100" dist="19050" dir="2700000" algn="tl" rotWithShape="0">
                    <a:schemeClr val="dk1">
                      <a:alpha val="40000"/>
                    </a:schemeClr>
                  </a:outerShdw>
                </a:effectLst>
              </a:rPr>
              <a:t>5- The difficulty of linking the database with the language of flutter (difficulty supporting other programming languages)</a:t>
            </a:r>
          </a:p>
          <a:p>
            <a:endParaRPr lang="en-US" sz="1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6024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مستطيل 7">
            <a:extLst>
              <a:ext uri="{FF2B5EF4-FFF2-40B4-BE49-F238E27FC236}">
                <a16:creationId xmlns:a16="http://schemas.microsoft.com/office/drawing/2014/main" id="{127A4EAB-1DA9-4711-76C3-6F6B5B1D0B16}"/>
              </a:ext>
            </a:extLst>
          </p:cNvPr>
          <p:cNvSpPr/>
          <p:nvPr/>
        </p:nvSpPr>
        <p:spPr>
          <a:xfrm>
            <a:off x="-714764" y="1620778"/>
            <a:ext cx="916230" cy="91623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ستطيل 8">
            <a:extLst>
              <a:ext uri="{FF2B5EF4-FFF2-40B4-BE49-F238E27FC236}">
                <a16:creationId xmlns:a16="http://schemas.microsoft.com/office/drawing/2014/main" id="{70BC48CF-EFD6-E74A-2510-BC42093F637B}"/>
              </a:ext>
            </a:extLst>
          </p:cNvPr>
          <p:cNvSpPr/>
          <p:nvPr/>
        </p:nvSpPr>
        <p:spPr>
          <a:xfrm>
            <a:off x="-678518" y="2652831"/>
            <a:ext cx="916230" cy="91623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صورة 2">
            <a:extLst>
              <a:ext uri="{FF2B5EF4-FFF2-40B4-BE49-F238E27FC236}">
                <a16:creationId xmlns:a16="http://schemas.microsoft.com/office/drawing/2014/main" id="{34622379-C8A7-80CD-6C7B-7B1B8CDB23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18" y="1720930"/>
            <a:ext cx="1771126" cy="1771126"/>
          </a:xfrm>
          <a:prstGeom prst="rect">
            <a:avLst/>
          </a:prstGeom>
        </p:spPr>
      </p:pic>
      <p:sp>
        <p:nvSpPr>
          <p:cNvPr id="12" name="مربع نص 11">
            <a:extLst>
              <a:ext uri="{FF2B5EF4-FFF2-40B4-BE49-F238E27FC236}">
                <a16:creationId xmlns:a16="http://schemas.microsoft.com/office/drawing/2014/main" id="{2CFA19BC-C389-E16C-59E5-AD8EAE7B422D}"/>
              </a:ext>
            </a:extLst>
          </p:cNvPr>
          <p:cNvSpPr txBox="1"/>
          <p:nvPr/>
        </p:nvSpPr>
        <p:spPr>
          <a:xfrm>
            <a:off x="1670605" y="281175"/>
            <a:ext cx="5497380" cy="861774"/>
          </a:xfrm>
          <a:prstGeom prst="rect">
            <a:avLst/>
          </a:prstGeom>
          <a:noFill/>
        </p:spPr>
        <p:txBody>
          <a:bodyPr wrap="square" rtlCol="1">
            <a:spAutoFit/>
          </a:bodyPr>
          <a:lstStyle/>
          <a:p>
            <a:pPr algn="ctr"/>
            <a:r>
              <a:rPr lang="en-US" sz="2800" dirty="0">
                <a:solidFill>
                  <a:schemeClr val="tx2"/>
                </a:solidFill>
              </a:rPr>
              <a:t>	</a:t>
            </a:r>
            <a:r>
              <a:rPr lang="en-US" sz="3200" b="1" i="0" dirty="0">
                <a:solidFill>
                  <a:schemeClr val="tx2"/>
                </a:solidFill>
                <a:effectLst/>
                <a:latin typeface="JF Flat Regular"/>
              </a:rPr>
              <a:t>  </a:t>
            </a:r>
            <a:r>
              <a:rPr lang="en-US" sz="3200" b="1" i="0" dirty="0">
                <a:solidFill>
                  <a:srgbClr val="010087"/>
                </a:solidFill>
                <a:effectLst/>
                <a:latin typeface="JF Flat Regular"/>
              </a:rPr>
              <a:t>Flutter</a:t>
            </a:r>
          </a:p>
          <a:p>
            <a:pPr algn="ctr"/>
            <a:endParaRPr lang="ar-SA" b="1" dirty="0">
              <a:solidFill>
                <a:srgbClr val="010087"/>
              </a:solidFill>
            </a:endParaRPr>
          </a:p>
        </p:txBody>
      </p:sp>
      <p:sp>
        <p:nvSpPr>
          <p:cNvPr id="2" name="Rectangle 1">
            <a:extLst>
              <a:ext uri="{FF2B5EF4-FFF2-40B4-BE49-F238E27FC236}">
                <a16:creationId xmlns:a16="http://schemas.microsoft.com/office/drawing/2014/main" id="{7EB83F8A-2D84-F55F-92A0-D78E2901101C}"/>
              </a:ext>
            </a:extLst>
          </p:cNvPr>
          <p:cNvSpPr/>
          <p:nvPr/>
        </p:nvSpPr>
        <p:spPr>
          <a:xfrm>
            <a:off x="2560817" y="1872944"/>
            <a:ext cx="6566315" cy="1569660"/>
          </a:xfrm>
          <a:prstGeom prst="rect">
            <a:avLst/>
          </a:prstGeom>
          <a:noFill/>
        </p:spPr>
        <p:txBody>
          <a:bodyPr wrap="square" lIns="91440" tIns="45720" rIns="91440" bIns="45720">
            <a:spAutoFit/>
          </a:bodyPr>
          <a:lstStyle/>
          <a:p>
            <a:pPr algn="ctr"/>
            <a:r>
              <a:rPr lang="en-US" sz="2400" cap="none" spc="0" dirty="0">
                <a:ln w="0"/>
                <a:solidFill>
                  <a:srgbClr val="010087"/>
                </a:solidFill>
                <a:effectLst>
                  <a:outerShdw blurRad="38100" dist="19050" dir="2700000" algn="tl" rotWithShape="0">
                    <a:schemeClr val="dk1">
                      <a:alpha val="40000"/>
                    </a:schemeClr>
                  </a:outerShdw>
                </a:effectLst>
              </a:rPr>
              <a:t>flutter is an open source software development toolkit developed by Google to build user interfaces for Android, iOS, Windows and web applications.</a:t>
            </a:r>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مستطيل 7">
            <a:extLst>
              <a:ext uri="{FF2B5EF4-FFF2-40B4-BE49-F238E27FC236}">
                <a16:creationId xmlns:a16="http://schemas.microsoft.com/office/drawing/2014/main" id="{127A4EAB-1DA9-4711-76C3-6F6B5B1D0B16}"/>
              </a:ext>
            </a:extLst>
          </p:cNvPr>
          <p:cNvSpPr/>
          <p:nvPr/>
        </p:nvSpPr>
        <p:spPr>
          <a:xfrm>
            <a:off x="-714764" y="1620778"/>
            <a:ext cx="916230" cy="916230"/>
          </a:xfrm>
          <a:prstGeom prst="rect">
            <a:avLst/>
          </a:prstGeom>
          <a:solidFill>
            <a:srgbClr val="CFCFCF"/>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9" name="مستطيل 8">
            <a:extLst>
              <a:ext uri="{FF2B5EF4-FFF2-40B4-BE49-F238E27FC236}">
                <a16:creationId xmlns:a16="http://schemas.microsoft.com/office/drawing/2014/main" id="{70BC48CF-EFD6-E74A-2510-BC42093F637B}"/>
              </a:ext>
            </a:extLst>
          </p:cNvPr>
          <p:cNvSpPr/>
          <p:nvPr/>
        </p:nvSpPr>
        <p:spPr>
          <a:xfrm>
            <a:off x="-678518" y="2652831"/>
            <a:ext cx="916230" cy="91623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pic>
        <p:nvPicPr>
          <p:cNvPr id="3" name="صورة 2">
            <a:extLst>
              <a:ext uri="{FF2B5EF4-FFF2-40B4-BE49-F238E27FC236}">
                <a16:creationId xmlns:a16="http://schemas.microsoft.com/office/drawing/2014/main" id="{34622379-C8A7-80CD-6C7B-7B1B8CDB23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18" y="1720930"/>
            <a:ext cx="1771126" cy="1771126"/>
          </a:xfrm>
          <a:prstGeom prst="rect">
            <a:avLst/>
          </a:prstGeom>
        </p:spPr>
      </p:pic>
      <p:sp>
        <p:nvSpPr>
          <p:cNvPr id="12" name="مربع نص 11">
            <a:extLst>
              <a:ext uri="{FF2B5EF4-FFF2-40B4-BE49-F238E27FC236}">
                <a16:creationId xmlns:a16="http://schemas.microsoft.com/office/drawing/2014/main" id="{2CFA19BC-C389-E16C-59E5-AD8EAE7B422D}"/>
              </a:ext>
            </a:extLst>
          </p:cNvPr>
          <p:cNvSpPr txBox="1"/>
          <p:nvPr/>
        </p:nvSpPr>
        <p:spPr>
          <a:xfrm>
            <a:off x="1670605" y="281175"/>
            <a:ext cx="5497380" cy="861774"/>
          </a:xfrm>
          <a:prstGeom prst="rect">
            <a:avLst/>
          </a:prstGeom>
          <a:noFill/>
        </p:spPr>
        <p:txBody>
          <a:bodyPr wrap="square" rtlCol="1">
            <a:spAutoFit/>
          </a:bodyPr>
          <a:lstStyle/>
          <a:p>
            <a:pPr algn="ctr"/>
            <a:r>
              <a:rPr lang="en-US" sz="2800" dirty="0">
                <a:solidFill>
                  <a:schemeClr val="tx2"/>
                </a:solidFill>
              </a:rPr>
              <a:t>	</a:t>
            </a:r>
            <a:r>
              <a:rPr lang="en-US" sz="3200" b="1" i="0" dirty="0">
                <a:solidFill>
                  <a:schemeClr val="tx2"/>
                </a:solidFill>
                <a:effectLst/>
                <a:latin typeface="JF Flat Regular"/>
              </a:rPr>
              <a:t>  </a:t>
            </a:r>
            <a:r>
              <a:rPr lang="en-US" sz="3200" b="1" i="0" dirty="0">
                <a:solidFill>
                  <a:srgbClr val="010087"/>
                </a:solidFill>
                <a:effectLst/>
                <a:latin typeface="JF Flat Regular"/>
              </a:rPr>
              <a:t>Tools</a:t>
            </a:r>
          </a:p>
          <a:p>
            <a:pPr algn="ctr"/>
            <a:endParaRPr lang="ar-SA" b="1" dirty="0">
              <a:solidFill>
                <a:srgbClr val="010087"/>
              </a:solidFill>
            </a:endParaRPr>
          </a:p>
        </p:txBody>
      </p:sp>
      <p:pic>
        <p:nvPicPr>
          <p:cNvPr id="7" name="صورة 6">
            <a:extLst>
              <a:ext uri="{FF2B5EF4-FFF2-40B4-BE49-F238E27FC236}">
                <a16:creationId xmlns:a16="http://schemas.microsoft.com/office/drawing/2014/main" id="{E234E6B7-C188-1326-C0BC-25CA5E4CAD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7702" y="3554071"/>
            <a:ext cx="2311690" cy="1298399"/>
          </a:xfrm>
          <a:prstGeom prst="rect">
            <a:avLst/>
          </a:prstGeom>
        </p:spPr>
      </p:pic>
      <p:pic>
        <p:nvPicPr>
          <p:cNvPr id="11" name="صورة 10">
            <a:extLst>
              <a:ext uri="{FF2B5EF4-FFF2-40B4-BE49-F238E27FC236}">
                <a16:creationId xmlns:a16="http://schemas.microsoft.com/office/drawing/2014/main" id="{14C10846-3BCD-A716-C967-987F99416F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1559" y="1620778"/>
            <a:ext cx="2302727" cy="1151364"/>
          </a:xfrm>
          <a:prstGeom prst="rect">
            <a:avLst/>
          </a:prstGeom>
        </p:spPr>
      </p:pic>
      <p:pic>
        <p:nvPicPr>
          <p:cNvPr id="14" name="صورة 13">
            <a:extLst>
              <a:ext uri="{FF2B5EF4-FFF2-40B4-BE49-F238E27FC236}">
                <a16:creationId xmlns:a16="http://schemas.microsoft.com/office/drawing/2014/main" id="{CF346ACE-AF78-A64B-ECE5-E88C6BDEB54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24998" y="1940801"/>
            <a:ext cx="2476734" cy="783654"/>
          </a:xfrm>
          <a:prstGeom prst="rect">
            <a:avLst/>
          </a:prstGeom>
        </p:spPr>
      </p:pic>
      <p:pic>
        <p:nvPicPr>
          <p:cNvPr id="16" name="صورة 15">
            <a:extLst>
              <a:ext uri="{FF2B5EF4-FFF2-40B4-BE49-F238E27FC236}">
                <a16:creationId xmlns:a16="http://schemas.microsoft.com/office/drawing/2014/main" id="{58A996ED-7D08-F828-26DC-70F4C7196A1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2245" y="3492056"/>
            <a:ext cx="2432614" cy="1277122"/>
          </a:xfrm>
          <a:prstGeom prst="rect">
            <a:avLst/>
          </a:prstGeom>
        </p:spPr>
      </p:pic>
      <p:pic>
        <p:nvPicPr>
          <p:cNvPr id="18" name="صورة 17">
            <a:extLst>
              <a:ext uri="{FF2B5EF4-FFF2-40B4-BE49-F238E27FC236}">
                <a16:creationId xmlns:a16="http://schemas.microsoft.com/office/drawing/2014/main" id="{A84991C8-A82D-6744-2534-B8D8399F203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73395" y="2103051"/>
            <a:ext cx="1374345" cy="1374345"/>
          </a:xfrm>
          <a:prstGeom prst="rect">
            <a:avLst/>
          </a:prstGeom>
        </p:spPr>
      </p:pic>
    </p:spTree>
    <p:extLst>
      <p:ext uri="{BB962C8B-B14F-4D97-AF65-F5344CB8AC3E}">
        <p14:creationId xmlns:p14="http://schemas.microsoft.com/office/powerpoint/2010/main" val="1647421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202</Words>
  <Application>Microsoft Office PowerPoint</Application>
  <PresentationFormat>عرض على الشاشة (16:9)</PresentationFormat>
  <Paragraphs>37</Paragraphs>
  <Slides>18</Slides>
  <Notes>5</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18</vt:i4>
      </vt:variant>
    </vt:vector>
  </HeadingPairs>
  <TitlesOfParts>
    <vt:vector size="24" baseType="lpstr">
      <vt:lpstr>Arial</vt:lpstr>
      <vt:lpstr>Calibri</vt:lpstr>
      <vt:lpstr>Calibri (النص الأساسي)</vt:lpstr>
      <vt:lpstr>JF Flat Regular</vt:lpstr>
      <vt:lpstr>Times New Roman</vt:lpstr>
      <vt:lpstr>Office Theme</vt:lpstr>
      <vt:lpstr>عرض تقديمي في PowerPoint</vt:lpstr>
      <vt:lpstr>INTRODUCTION :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2023-05-17T07:50:57Z</dcterms:modified>
</cp:coreProperties>
</file>