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85" r:id="rId5"/>
    <p:sldId id="264" r:id="rId6"/>
    <p:sldId id="286" r:id="rId7"/>
    <p:sldId id="283" r:id="rId8"/>
    <p:sldId id="275" r:id="rId9"/>
    <p:sldId id="281" r:id="rId10"/>
    <p:sldId id="278" r:id="rId11"/>
    <p:sldId id="261" r:id="rId12"/>
    <p:sldId id="262" r:id="rId13"/>
    <p:sldId id="263" r:id="rId14"/>
    <p:sldId id="279" r:id="rId15"/>
    <p:sldId id="276" r:id="rId16"/>
    <p:sldId id="277" r:id="rId17"/>
    <p:sldId id="267" r:id="rId18"/>
    <p:sldId id="266" r:id="rId19"/>
    <p:sldId id="268" r:id="rId20"/>
    <p:sldId id="269" r:id="rId21"/>
    <p:sldId id="280" r:id="rId22"/>
    <p:sldId id="270" r:id="rId23"/>
    <p:sldId id="271" r:id="rId24"/>
    <p:sldId id="272" r:id="rId25"/>
    <p:sldId id="274" r:id="rId26"/>
    <p:sldId id="28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47672-4068-7D7C-43D5-EE046BB154C8}" v="673" dt="2024-12-02T16:04:58.547"/>
    <p1510:client id="{7D09F757-75ED-8C55-666C-42BEBB890517}" v="27" dt="2024-12-02T13:54:39.389"/>
    <p1510:client id="{867AA0EB-1BA7-63F4-ACBE-E7E63E5859C0}" v="5" dt="2024-12-02T15:01:32.978"/>
    <p1510:client id="{D37F8C11-89EB-37BF-A796-7B357883ABD9}" v="96" dt="2024-12-02T12:12:04.141"/>
    <p1510:client id="{DA83C3B4-183E-B3DA-514B-ED342E073848}" v="135" dt="2024-12-03T08:48:02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AI-SW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Tampere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1. How well do the events support the current CAP plan goals?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The keywords strongly indicate alignment with CAP (Common Agricultural Policy) goals: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maatalous</a:t>
            </a:r>
            <a:r>
              <a:rPr lang="en-US" sz="2000">
                <a:ea typeface="+mn-lt"/>
                <a:cs typeface="+mn-lt"/>
              </a:rPr>
              <a:t>" (agriculture): The most frequent keyword (</a:t>
            </a:r>
            <a:r>
              <a:rPr lang="en-US" sz="2000" b="1">
                <a:ea typeface="+mn-lt"/>
                <a:cs typeface="+mn-lt"/>
              </a:rPr>
              <a:t>2276 mentions</a:t>
            </a:r>
            <a:r>
              <a:rPr lang="en-US" sz="2000">
                <a:ea typeface="+mn-lt"/>
                <a:cs typeface="+mn-lt"/>
              </a:rPr>
              <a:t>), indicating a dominant focus on agricultural development.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ilmasto</a:t>
            </a:r>
            <a:r>
              <a:rPr lang="en-US" sz="2000">
                <a:ea typeface="+mn-lt"/>
                <a:cs typeface="+mn-lt"/>
              </a:rPr>
              <a:t>" (climate, 879) and </a:t>
            </a:r>
            <a:r>
              <a:rPr lang="en-US" sz="2000" b="1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kestävyys</a:t>
            </a:r>
            <a:r>
              <a:rPr lang="en-US" sz="2000" b="1">
                <a:ea typeface="+mn-lt"/>
                <a:cs typeface="+mn-lt"/>
              </a:rPr>
              <a:t>"</a:t>
            </a:r>
            <a:r>
              <a:rPr lang="en-US" sz="2000">
                <a:ea typeface="+mn-lt"/>
                <a:cs typeface="+mn-lt"/>
              </a:rPr>
              <a:t> (sustainability, 797): Highlight efforts toward addressing climate challenges and promoting sustainable practices.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ympäristö</a:t>
            </a:r>
            <a:r>
              <a:rPr lang="en-US" sz="2000">
                <a:ea typeface="+mn-lt"/>
                <a:cs typeface="+mn-lt"/>
              </a:rPr>
              <a:t>" (environment, 872): Indicates focus on environmental themes, directly supporting CAP’s sustainability objectives.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maaseudun</a:t>
            </a:r>
            <a:r>
              <a:rPr lang="en-US" sz="2000">
                <a:ea typeface="+mn-lt"/>
                <a:cs typeface="+mn-lt"/>
              </a:rPr>
              <a:t>" (rural, 1622): Strong emphasis on rural vitality, a critical aspect of CAP.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osaaminen</a:t>
            </a:r>
            <a:r>
              <a:rPr lang="en-US" sz="2000">
                <a:ea typeface="+mn-lt"/>
                <a:cs typeface="+mn-lt"/>
              </a:rPr>
              <a:t>" (skills, 737) and "</a:t>
            </a:r>
            <a:r>
              <a:rPr lang="en-US" sz="2000" b="1" err="1">
                <a:ea typeface="+mn-lt"/>
                <a:cs typeface="+mn-lt"/>
              </a:rPr>
              <a:t>koulutus</a:t>
            </a:r>
            <a:r>
              <a:rPr lang="en-US" sz="2000">
                <a:ea typeface="+mn-lt"/>
                <a:cs typeface="+mn-lt"/>
              </a:rPr>
              <a:t>" (education, 979): Indicate focus on knowledge transfer and capacity building, which aligns with goals related to technological development and innovation.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b="1" err="1">
                <a:ea typeface="+mn-lt"/>
                <a:cs typeface="+mn-lt"/>
              </a:rPr>
              <a:t>yhteistyö</a:t>
            </a:r>
            <a:r>
              <a:rPr lang="en-US" sz="2000">
                <a:ea typeface="+mn-lt"/>
                <a:cs typeface="+mn-lt"/>
              </a:rPr>
              <a:t>" (collaboration, 743) and "</a:t>
            </a:r>
            <a:r>
              <a:rPr lang="en-US" sz="2000" b="1" err="1">
                <a:ea typeface="+mn-lt"/>
                <a:cs typeface="+mn-lt"/>
              </a:rPr>
              <a:t>yrittäjyys</a:t>
            </a:r>
            <a:r>
              <a:rPr lang="en-US" sz="2000">
                <a:ea typeface="+mn-lt"/>
                <a:cs typeface="+mn-lt"/>
              </a:rPr>
              <a:t>" (entrepreneurship, 545): Suggest support for stakeholder cooperation and fostering rural entrepreneurship, promoting economic growth and resilience.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These keywords collectively demonstrate that the events strongly support CAP goals, especially in sustainability, rural vitality, and capacity building.</a:t>
            </a:r>
            <a:endParaRPr lang="en-US"/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94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2. How are events distributed among different stakeholders and themes?</a:t>
            </a:r>
            <a:endParaRPr lang="en-US" b="1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The keywords provide clues about stakeholder involvement and thematic focus:</a:t>
            </a:r>
            <a:endParaRPr lang="en-US"/>
          </a:p>
          <a:p>
            <a:pPr algn="l"/>
            <a:r>
              <a:rPr lang="en-US" sz="2000" b="1">
                <a:ea typeface="+mn-lt"/>
                <a:cs typeface="+mn-lt"/>
              </a:rPr>
              <a:t>Stakeholders: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err="1">
                <a:ea typeface="+mn-lt"/>
                <a:cs typeface="+mn-lt"/>
              </a:rPr>
              <a:t>yhteistyö</a:t>
            </a:r>
            <a:r>
              <a:rPr lang="en-US" sz="2000">
                <a:ea typeface="+mn-lt"/>
                <a:cs typeface="+mn-lt"/>
              </a:rPr>
              <a:t>" (collaboration): Suggests events facilitating partnerships among stakeholders.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err="1">
                <a:ea typeface="+mn-lt"/>
                <a:cs typeface="+mn-lt"/>
              </a:rPr>
              <a:t>yrittäjyys</a:t>
            </a:r>
            <a:r>
              <a:rPr lang="en-US" sz="2000">
                <a:ea typeface="+mn-lt"/>
                <a:cs typeface="+mn-lt"/>
              </a:rPr>
              <a:t>" (entrepreneurship): Indicates events engaging business owners and innovators.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</a:t>
            </a:r>
            <a:r>
              <a:rPr lang="en-US" sz="2000" err="1">
                <a:ea typeface="+mn-lt"/>
                <a:cs typeface="+mn-lt"/>
              </a:rPr>
              <a:t>osaaminen</a:t>
            </a:r>
            <a:r>
              <a:rPr lang="en-US" sz="2000">
                <a:ea typeface="+mn-lt"/>
                <a:cs typeface="+mn-lt"/>
              </a:rPr>
              <a:t>" (skills): Points to educational and skill-building efforts, likely targeting a diverse audience, including rural communities, students, and professionals.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 b="1">
                <a:ea typeface="+mn-lt"/>
                <a:cs typeface="+mn-lt"/>
              </a:rPr>
              <a:t>Themes: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Sustainability and Climate: "</a:t>
            </a:r>
            <a:r>
              <a:rPr lang="en-US" sz="2000" err="1">
                <a:ea typeface="+mn-lt"/>
                <a:cs typeface="+mn-lt"/>
              </a:rPr>
              <a:t>ilmasto</a:t>
            </a:r>
            <a:r>
              <a:rPr lang="en-US" sz="2000">
                <a:ea typeface="+mn-lt"/>
                <a:cs typeface="+mn-lt"/>
              </a:rPr>
              <a:t>," "</a:t>
            </a:r>
            <a:r>
              <a:rPr lang="en-US" sz="2000" err="1">
                <a:ea typeface="+mn-lt"/>
                <a:cs typeface="+mn-lt"/>
              </a:rPr>
              <a:t>ympäristö</a:t>
            </a:r>
            <a:r>
              <a:rPr lang="en-US" sz="2000">
                <a:ea typeface="+mn-lt"/>
                <a:cs typeface="+mn-lt"/>
              </a:rPr>
              <a:t>," and "</a:t>
            </a:r>
            <a:r>
              <a:rPr lang="en-US" sz="2000" err="1">
                <a:ea typeface="+mn-lt"/>
                <a:cs typeface="+mn-lt"/>
              </a:rPr>
              <a:t>kestävyys</a:t>
            </a:r>
            <a:r>
              <a:rPr lang="en-US" sz="2000">
                <a:ea typeface="+mn-lt"/>
                <a:cs typeface="+mn-lt"/>
              </a:rPr>
              <a:t>" indicate a strong thematic focus.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Rural Development: "</a:t>
            </a:r>
            <a:r>
              <a:rPr lang="en-US" sz="2000" err="1">
                <a:ea typeface="+mn-lt"/>
                <a:cs typeface="+mn-lt"/>
              </a:rPr>
              <a:t>maaseudun</a:t>
            </a:r>
            <a:r>
              <a:rPr lang="en-US" sz="2000">
                <a:ea typeface="+mn-lt"/>
                <a:cs typeface="+mn-lt"/>
              </a:rPr>
              <a:t>" and "</a:t>
            </a:r>
            <a:r>
              <a:rPr lang="en-US" sz="2000" err="1">
                <a:ea typeface="+mn-lt"/>
                <a:cs typeface="+mn-lt"/>
              </a:rPr>
              <a:t>yrittäjyys</a:t>
            </a:r>
            <a:r>
              <a:rPr lang="en-US" sz="2000">
                <a:ea typeface="+mn-lt"/>
                <a:cs typeface="+mn-lt"/>
              </a:rPr>
              <a:t>" point to rural vitality and entrepreneurial support.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Education and Training: "</a:t>
            </a:r>
            <a:r>
              <a:rPr lang="en-US" sz="2000" err="1">
                <a:ea typeface="+mn-lt"/>
                <a:cs typeface="+mn-lt"/>
              </a:rPr>
              <a:t>koulutus</a:t>
            </a:r>
            <a:r>
              <a:rPr lang="en-US" sz="2000">
                <a:ea typeface="+mn-lt"/>
                <a:cs typeface="+mn-lt"/>
              </a:rPr>
              <a:t>" and "</a:t>
            </a:r>
            <a:r>
              <a:rPr lang="en-US" sz="2000" err="1">
                <a:ea typeface="+mn-lt"/>
                <a:cs typeface="+mn-lt"/>
              </a:rPr>
              <a:t>osaaminen</a:t>
            </a:r>
            <a:r>
              <a:rPr lang="en-US" sz="2000">
                <a:ea typeface="+mn-lt"/>
                <a:cs typeface="+mn-lt"/>
              </a:rPr>
              <a:t>" highlight a significant focus on knowledge dissemination and skill-building.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Economic Growth: "</a:t>
            </a:r>
            <a:r>
              <a:rPr lang="en-US" sz="2000" err="1">
                <a:ea typeface="+mn-lt"/>
                <a:cs typeface="+mn-lt"/>
              </a:rPr>
              <a:t>kannattavuus</a:t>
            </a:r>
            <a:r>
              <a:rPr lang="en-US" sz="2000">
                <a:ea typeface="+mn-lt"/>
                <a:cs typeface="+mn-lt"/>
              </a:rPr>
              <a:t>" (profitability, 563) suggests themes related to economic viability and growth.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Further distribution analysis would require linking these themes to individual events and their associated stakeholders using metadata like "Tapahtuman kohderyhmä" or "Aiheet."</a:t>
            </a:r>
            <a:endParaRPr lang="en-US"/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06375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3. How many events are related to key CAP themes, such as sustainability, technological development, or rural vitality?</a:t>
            </a:r>
            <a:endParaRPr lang="en-US" b="1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Based on the keyword frequencies: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Sustainability: Keywords like "ilmasto" (879), "kestävyys" (797), and "ympäristö" (872) suggest a significant number of events related to sustainability.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Technological Development: While explicit technological terms are absent, "osaaminen" (737) and "koulutus" (979) imply events aimed at skill development and education, which indirectly support technological growth.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Rural Vitality: "maaseudun" (1622) and "yrittäjyys" (545) strongly indicate a substantial focus on rural vitality and entrepreneurship.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sz="2000">
                <a:ea typeface="+mn-lt"/>
                <a:cs typeface="+mn-lt"/>
              </a:rPr>
              <a:t>Exact counts require event-level classification using metadata from "Aiheet" or "Sisältö."</a:t>
            </a:r>
            <a:endParaRPr lang="en-US">
              <a:ea typeface="+mn-lt"/>
              <a:cs typeface="+mn-lt"/>
            </a:endParaRPr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53237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4. What keywords and their frequencies can be identified in the data?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The updated keywords and frequencies provide insights into recurring themes:</a:t>
            </a:r>
            <a:endParaRPr lang="en-US"/>
          </a:p>
          <a:p>
            <a:pPr algn="l"/>
            <a:r>
              <a:rPr lang="en-US" sz="2000" b="1">
                <a:ea typeface="+mn-lt"/>
                <a:cs typeface="+mn-lt"/>
              </a:rPr>
              <a:t>High Relevance to CAP Goals: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"maatalous" (2276): Agriculture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"maaseudun" (1622): Rural vitality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"ilmasto" (879), "kestävyys" (797), "ympäristö" (872): Sustainability and environment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"osaaminen" (737), "koulutus" (979): Education and skills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"yhteistyö" (743): Collaboration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"yrittäjyys" (545): Entrepreneurship</a:t>
            </a:r>
            <a:endParaRPr lang="en-US"/>
          </a:p>
          <a:p>
            <a:pPr algn="l"/>
            <a:r>
              <a:rPr lang="en-US" sz="2000" b="1">
                <a:ea typeface="+mn-lt"/>
                <a:cs typeface="+mn-lt"/>
              </a:rPr>
              <a:t>General/Event-related: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"ohjelma" (765): Program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"tilaisuus" (671): Event/opportunity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"ilmoittaudu" (655): Registration</a:t>
            </a:r>
            <a:endParaRPr lang="en-US"/>
          </a:p>
          <a:p>
            <a:pPr algn="l"/>
            <a:r>
              <a:rPr lang="en-US" sz="2000" b="1">
                <a:ea typeface="+mn-lt"/>
                <a:cs typeface="+mn-lt"/>
              </a:rPr>
              <a:t>Economic Focus:</a:t>
            </a:r>
            <a:endParaRPr lang="en-US" b="1"/>
          </a:p>
          <a:p>
            <a:pPr algn="l"/>
            <a:r>
              <a:rPr lang="en-US" sz="2000">
                <a:ea typeface="+mn-lt"/>
                <a:cs typeface="+mn-lt"/>
              </a:rPr>
              <a:t>"kannattavuus" (563): Profitability</a:t>
            </a:r>
            <a:endParaRPr lang="en-US"/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27050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Task</a:t>
            </a:r>
            <a:r>
              <a:rPr lang="en-US">
                <a:ea typeface="+mn-lt"/>
                <a:cs typeface="+mn-lt"/>
              </a:rPr>
              <a:t>: Anticipate future event focuses and recommend topics.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Approach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Extract insights from CAP goals in the </a:t>
            </a:r>
            <a:r>
              <a:rPr lang="en-US">
                <a:latin typeface="Consolas"/>
                <a:ea typeface="+mn-lt"/>
                <a:cs typeface="+mn-lt"/>
              </a:rPr>
              <a:t>2_Suomen CAP-suunnitelma.pdf</a:t>
            </a:r>
            <a:r>
              <a:rPr lang="en-US">
                <a:ea typeface="+mn-lt"/>
                <a:cs typeface="+mn-lt"/>
              </a:rPr>
              <a:t> file.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trends and themes in event data to recommend topics.</a:t>
            </a:r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467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CAP Analysis</a:t>
            </a:r>
            <a:endParaRPr lang="en-US" b="1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EEF2FB3-59CC-7E17-C56B-CE2F49A0662B}"/>
              </a:ext>
            </a:extLst>
          </p:cNvPr>
          <p:cNvSpPr txBox="1">
            <a:spLocks/>
          </p:cNvSpPr>
          <p:nvPr/>
        </p:nvSpPr>
        <p:spPr>
          <a:xfrm>
            <a:off x="211667" y="1062038"/>
            <a:ext cx="1961445" cy="42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44B8E-3590-8884-A413-B31E8D94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77" y="1500344"/>
            <a:ext cx="9383888" cy="46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CAP Analysis</a:t>
            </a:r>
            <a:endParaRPr lang="en-US" b="1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EEF2FB3-59CC-7E17-C56B-CE2F49A0662B}"/>
              </a:ext>
            </a:extLst>
          </p:cNvPr>
          <p:cNvSpPr txBox="1">
            <a:spLocks/>
          </p:cNvSpPr>
          <p:nvPr/>
        </p:nvSpPr>
        <p:spPr>
          <a:xfrm>
            <a:off x="211667" y="1062038"/>
            <a:ext cx="1961445" cy="42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70B6B-3D45-A7CA-6EFA-9A2068AC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31" y="1493287"/>
            <a:ext cx="9609666" cy="47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7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CAP Analysis</a:t>
            </a:r>
            <a:endParaRPr lang="en-US" b="1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2EEF2FB3-59CC-7E17-C56B-CE2F49A0662B}"/>
              </a:ext>
            </a:extLst>
          </p:cNvPr>
          <p:cNvSpPr txBox="1">
            <a:spLocks/>
          </p:cNvSpPr>
          <p:nvPr/>
        </p:nvSpPr>
        <p:spPr>
          <a:xfrm>
            <a:off x="211667" y="1062038"/>
            <a:ext cx="1961445" cy="42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Output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3570646-693B-E0F8-F70F-0C881FAD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23" y="1711727"/>
            <a:ext cx="6096000" cy="123672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4B0B2A8-D172-6DEE-21BC-1990034C1506}"/>
              </a:ext>
            </a:extLst>
          </p:cNvPr>
          <p:cNvSpPr txBox="1">
            <a:spLocks/>
          </p:cNvSpPr>
          <p:nvPr/>
        </p:nvSpPr>
        <p:spPr>
          <a:xfrm>
            <a:off x="211667" y="3434302"/>
            <a:ext cx="11579896" cy="23546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ea typeface="+mn-lt"/>
                <a:cs typeface="+mn-lt"/>
              </a:rPr>
              <a:t>C:\ProgramData\anaconda3\python.exe "F:\TAMPERE UNIVERSITY SWC\Software Design\AI SW HACKATHON\Work\CAP_analysis.py" 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CAP Goals: ['rural development', 'innovation', 'sustainability']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Top Keyword Co-occurrences: [(('</a:t>
            </a:r>
            <a:r>
              <a:rPr lang="en-US" err="1">
                <a:ea typeface="+mn-lt"/>
                <a:cs typeface="+mn-lt"/>
              </a:rPr>
              <a:t>ilmasto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maaseudun</a:t>
            </a:r>
            <a:r>
              <a:rPr lang="en-US">
                <a:ea typeface="+mn-lt"/>
                <a:cs typeface="+mn-lt"/>
              </a:rPr>
              <a:t>'), 38), (('</a:t>
            </a:r>
            <a:r>
              <a:rPr lang="en-US" err="1">
                <a:ea typeface="+mn-lt"/>
                <a:cs typeface="+mn-lt"/>
              </a:rPr>
              <a:t>koulutus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maatalous</a:t>
            </a:r>
            <a:r>
              <a:rPr lang="en-US">
                <a:ea typeface="+mn-lt"/>
                <a:cs typeface="+mn-lt"/>
              </a:rPr>
              <a:t>'), 17), (('</a:t>
            </a:r>
            <a:r>
              <a:rPr lang="en-US" err="1">
                <a:ea typeface="+mn-lt"/>
                <a:cs typeface="+mn-lt"/>
              </a:rPr>
              <a:t>maatalous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maaseudun</a:t>
            </a:r>
            <a:r>
              <a:rPr lang="en-US">
                <a:ea typeface="+mn-lt"/>
                <a:cs typeface="+mn-lt"/>
              </a:rPr>
              <a:t>'), 12), (('</a:t>
            </a:r>
            <a:r>
              <a:rPr lang="en-US" err="1">
                <a:ea typeface="+mn-lt"/>
                <a:cs typeface="+mn-lt"/>
              </a:rPr>
              <a:t>ilmasto</a:t>
            </a:r>
            <a:r>
              <a:rPr lang="en-US">
                <a:ea typeface="+mn-lt"/>
                <a:cs typeface="+mn-lt"/>
              </a:rPr>
              <a:t>',</a:t>
            </a:r>
          </a:p>
          <a:p>
            <a:pPr algn="just"/>
            <a:r>
              <a:rPr lang="en-US">
                <a:ea typeface="+mn-lt"/>
                <a:cs typeface="+mn-lt"/>
              </a:rPr>
              <a:t> '</a:t>
            </a:r>
            <a:r>
              <a:rPr lang="en-US" err="1">
                <a:ea typeface="+mn-lt"/>
                <a:cs typeface="+mn-lt"/>
              </a:rPr>
              <a:t>maatalous</a:t>
            </a:r>
            <a:r>
              <a:rPr lang="en-US">
                <a:ea typeface="+mn-lt"/>
                <a:cs typeface="+mn-lt"/>
              </a:rPr>
              <a:t>'), 12), (('</a:t>
            </a:r>
            <a:r>
              <a:rPr lang="en-US" err="1">
                <a:ea typeface="+mn-lt"/>
                <a:cs typeface="+mn-lt"/>
              </a:rPr>
              <a:t>koulutus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maaseudun</a:t>
            </a:r>
            <a:r>
              <a:rPr lang="en-US">
                <a:ea typeface="+mn-lt"/>
                <a:cs typeface="+mn-lt"/>
              </a:rPr>
              <a:t>'), 5), (('</a:t>
            </a:r>
            <a:r>
              <a:rPr lang="en-US" err="1">
                <a:ea typeface="+mn-lt"/>
                <a:cs typeface="+mn-lt"/>
              </a:rPr>
              <a:t>ilmasto</a:t>
            </a:r>
            <a:r>
              <a:rPr lang="en-US">
                <a:ea typeface="+mn-lt"/>
                <a:cs typeface="+mn-lt"/>
              </a:rPr>
              <a:t>', '</a:t>
            </a:r>
            <a:r>
              <a:rPr lang="en-US" err="1">
                <a:ea typeface="+mn-lt"/>
                <a:cs typeface="+mn-lt"/>
              </a:rPr>
              <a:t>koulutus</a:t>
            </a:r>
            <a:r>
              <a:rPr lang="en-US">
                <a:ea typeface="+mn-lt"/>
                <a:cs typeface="+mn-lt"/>
              </a:rPr>
              <a:t>'), 4)]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CAP Goal Matches: {'rural development': 0, 'innovation': 0, 'sustainability': 0}</a:t>
            </a:r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Recommended Topics for Future Events: ['rural development', 'innovation', 'sustainability']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Process finished with exit code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1. Refined Keyword Analysis</a:t>
            </a:r>
            <a:endParaRPr lang="en-US"/>
          </a:p>
          <a:p>
            <a:pPr algn="l"/>
            <a:r>
              <a:rPr lang="en-US" sz="2000">
                <a:ea typeface="+mn-lt"/>
                <a:cs typeface="+mn-lt"/>
              </a:rPr>
              <a:t>The bar chart shows the frequency of keywords that were identified as significant from the event data. Here's the breakdown: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latin typeface="Consolas"/>
              </a:rPr>
              <a:t>maaseudun</a:t>
            </a:r>
            <a:r>
              <a:rPr lang="en-US" sz="2000" b="1">
                <a:ea typeface="+mn-lt"/>
                <a:cs typeface="+mn-lt"/>
              </a:rPr>
              <a:t> (rural)</a:t>
            </a:r>
            <a:r>
              <a:rPr lang="en-US" sz="2000">
                <a:ea typeface="+mn-lt"/>
                <a:cs typeface="+mn-lt"/>
              </a:rPr>
              <a:t>: This is the most frequently used keyword, indicating a strong emphasis on rural themes in past events.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latin typeface="Consolas"/>
              </a:rPr>
              <a:t>maatalous</a:t>
            </a:r>
            <a:r>
              <a:rPr lang="en-US" sz="2000" b="1">
                <a:ea typeface="+mn-lt"/>
                <a:cs typeface="+mn-lt"/>
              </a:rPr>
              <a:t> (agriculture)</a:t>
            </a:r>
            <a:r>
              <a:rPr lang="en-US" sz="2000">
                <a:ea typeface="+mn-lt"/>
                <a:cs typeface="+mn-lt"/>
              </a:rPr>
              <a:t>: Highly frequent, showing a focus on agricultural themes.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latin typeface="Consolas"/>
              </a:rPr>
              <a:t>ilmasto</a:t>
            </a:r>
            <a:r>
              <a:rPr lang="en-US" sz="2000" b="1">
                <a:ea typeface="+mn-lt"/>
                <a:cs typeface="+mn-lt"/>
              </a:rPr>
              <a:t> (climate)</a:t>
            </a:r>
            <a:r>
              <a:rPr lang="en-US" sz="2000">
                <a:ea typeface="+mn-lt"/>
                <a:cs typeface="+mn-lt"/>
              </a:rPr>
              <a:t>: Moderately frequent, indicating attention to climate-related issues but less so compared to rural and agriculture topics.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latin typeface="Consolas"/>
              </a:rPr>
              <a:t>koulutus</a:t>
            </a:r>
            <a:r>
              <a:rPr lang="en-US" sz="2000" b="1">
                <a:ea typeface="+mn-lt"/>
                <a:cs typeface="+mn-lt"/>
              </a:rPr>
              <a:t> (education/training)</a:t>
            </a:r>
            <a:r>
              <a:rPr lang="en-US" sz="2000">
                <a:ea typeface="+mn-lt"/>
                <a:cs typeface="+mn-lt"/>
              </a:rPr>
              <a:t>: Lower frequency, suggesting fewer events specifically focused on educational programs.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Other terms like </a:t>
            </a:r>
            <a:r>
              <a:rPr lang="en-US" sz="2000">
                <a:latin typeface="Consolas"/>
              </a:rPr>
              <a:t>järjestetään</a:t>
            </a:r>
            <a:r>
              <a:rPr lang="en-US" sz="2000">
                <a:ea typeface="+mn-lt"/>
                <a:cs typeface="+mn-lt"/>
              </a:rPr>
              <a:t> (organized), </a:t>
            </a:r>
            <a:r>
              <a:rPr lang="en-US" sz="2000">
                <a:latin typeface="Consolas"/>
              </a:rPr>
              <a:t>tilaisuus</a:t>
            </a:r>
            <a:r>
              <a:rPr lang="en-US" sz="2000">
                <a:ea typeface="+mn-lt"/>
                <a:cs typeface="+mn-lt"/>
              </a:rPr>
              <a:t> (event), and </a:t>
            </a:r>
            <a:r>
              <a:rPr lang="en-US" sz="2000">
                <a:latin typeface="Consolas"/>
              </a:rPr>
              <a:t>ohjelma</a:t>
            </a:r>
            <a:r>
              <a:rPr lang="en-US" sz="2000">
                <a:ea typeface="+mn-lt"/>
                <a:cs typeface="+mn-lt"/>
              </a:rPr>
              <a:t> (program) are more generic and likely tied to event logistics rather than themes.</a:t>
            </a:r>
            <a:endParaRPr lang="en-US"/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14389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2. Top Keyword Co-occurrences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The co-occurrence chart highlights the pairs of keywords that frequently appear together: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latin typeface="Consolas"/>
              </a:rPr>
              <a:t>(ilmasto, maaseudun)</a:t>
            </a:r>
            <a:r>
              <a:rPr lang="en-US" b="1">
                <a:ea typeface="+mn-lt"/>
                <a:cs typeface="+mn-lt"/>
              </a:rPr>
              <a:t> (climate, rural)</a:t>
            </a:r>
            <a:r>
              <a:rPr lang="en-US">
                <a:ea typeface="+mn-lt"/>
                <a:cs typeface="+mn-lt"/>
              </a:rPr>
              <a:t> is the most frequent co-occurrence, suggesting a focus on rural climate issues.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latin typeface="Consolas"/>
              </a:rPr>
              <a:t>(maatalous, koulutus)</a:t>
            </a:r>
            <a:r>
              <a:rPr lang="en-US" b="1">
                <a:ea typeface="+mn-lt"/>
                <a:cs typeface="+mn-lt"/>
              </a:rPr>
              <a:t> (agriculture, education)</a:t>
            </a:r>
            <a:r>
              <a:rPr lang="en-US">
                <a:ea typeface="+mn-lt"/>
                <a:cs typeface="+mn-lt"/>
              </a:rPr>
              <a:t>: Indicates events connecting agriculture with training or capacity building.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Other notable pairs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Consolas"/>
              </a:rPr>
              <a:t>(ilmasto, maatalous)</a:t>
            </a:r>
            <a:r>
              <a:rPr lang="en-US">
                <a:ea typeface="+mn-lt"/>
                <a:cs typeface="+mn-lt"/>
              </a:rPr>
              <a:t> (climate, agriculture)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latin typeface="Consolas"/>
              </a:rPr>
              <a:t>(maaseudun, maatalous)</a:t>
            </a:r>
            <a:r>
              <a:rPr lang="en-US">
                <a:ea typeface="+mn-lt"/>
                <a:cs typeface="+mn-lt"/>
              </a:rPr>
              <a:t> (rural, agriculture)</a:t>
            </a:r>
            <a:endParaRPr lang="en-US"/>
          </a:p>
          <a:p>
            <a:pPr lvl="1" algn="l"/>
            <a:r>
              <a:rPr lang="en-US">
                <a:ea typeface="+mn-lt"/>
                <a:cs typeface="+mn-lt"/>
              </a:rPr>
              <a:t>These pairs reveal the overlapping focus areas in past events.</a:t>
            </a:r>
            <a:endParaRPr lang="en-US"/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841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4157"/>
          </a:xfrm>
        </p:spPr>
        <p:txBody>
          <a:bodyPr>
            <a:normAutofit/>
          </a:bodyPr>
          <a:lstStyle/>
          <a:p>
            <a:r>
              <a:rPr lang="en-US" sz="4800"/>
              <a:t>Group: </a:t>
            </a:r>
            <a:r>
              <a:rPr lang="en-US" sz="4800" b="1"/>
              <a:t>pyva_2.0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6948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Team Members</a:t>
            </a:r>
          </a:p>
          <a:p>
            <a:r>
              <a:rPr lang="en-US"/>
              <a:t>Abrar Morshed</a:t>
            </a:r>
          </a:p>
          <a:p>
            <a:r>
              <a:rPr lang="en-US"/>
              <a:t>Sheikh Mohammad </a:t>
            </a:r>
            <a:r>
              <a:rPr lang="en-US" err="1"/>
              <a:t>Jubaer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CA20698-C3E6-9B0A-733B-0464584FE9EA}"/>
              </a:ext>
            </a:extLst>
          </p:cNvPr>
          <p:cNvSpPr txBox="1">
            <a:spLocks/>
          </p:cNvSpPr>
          <p:nvPr/>
        </p:nvSpPr>
        <p:spPr>
          <a:xfrm>
            <a:off x="1521178" y="4685771"/>
            <a:ext cx="9144000" cy="1401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Challenge 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2: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/>
              <a:t>Future Recommendations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More events focused on climate and sustainability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Increase training and educational opportunities</a:t>
            </a:r>
            <a:r>
              <a:rPr lang="en-US">
                <a:ea typeface="+mn-lt"/>
                <a:cs typeface="+mn-lt"/>
              </a:rPr>
              <a:t>, especially in advanced technologies and rural development.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Combine rural and climate themes</a:t>
            </a:r>
            <a:r>
              <a:rPr lang="en-US">
                <a:ea typeface="+mn-lt"/>
                <a:cs typeface="+mn-lt"/>
              </a:rPr>
              <a:t> to address overlapping priorities.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Introduce innovation-focused topics</a:t>
            </a:r>
            <a:r>
              <a:rPr lang="en-US">
                <a:ea typeface="+mn-lt"/>
                <a:cs typeface="+mn-lt"/>
              </a:rPr>
              <a:t> in line with CAP goals.</a:t>
            </a:r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84889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Task</a:t>
            </a:r>
            <a:r>
              <a:rPr lang="en-US">
                <a:ea typeface="+mn-lt"/>
                <a:cs typeface="+mn-lt"/>
              </a:rPr>
              <a:t>: Allow users to search event data via a free-text field.</a:t>
            </a:r>
          </a:p>
          <a:p>
            <a:pPr marL="285750" indent="-285750" algn="l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Approach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Create a Python Streamlit app for backend functionality.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pandas to filter event data based on user input.</a:t>
            </a:r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3995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E2EC54-7CE7-BD63-05AC-58292197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3" t="19142" r="8028" b="7118"/>
          <a:stretch/>
        </p:blipFill>
        <p:spPr>
          <a:xfrm>
            <a:off x="661358" y="1310013"/>
            <a:ext cx="10565454" cy="50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33521CD9-69EF-ADB7-B038-60F7E9B0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91" t="18907" r="13679" b="5676"/>
          <a:stretch/>
        </p:blipFill>
        <p:spPr>
          <a:xfrm>
            <a:off x="1035170" y="1295635"/>
            <a:ext cx="9489071" cy="516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C206127-FD05-13E7-D011-B95B7949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79" t="20378" r="10626" b="6513"/>
          <a:stretch/>
        </p:blipFill>
        <p:spPr>
          <a:xfrm>
            <a:off x="1519660" y="1396277"/>
            <a:ext cx="9375064" cy="50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26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3: Search Function</a:t>
            </a:r>
            <a:endParaRPr lang="en-US" b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50D0186-E13C-7581-E8E9-AF78CB4C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7" t="21218" r="9563" b="6723"/>
          <a:stretch/>
        </p:blipFill>
        <p:spPr>
          <a:xfrm>
            <a:off x="1521830" y="1453786"/>
            <a:ext cx="9502447" cy="49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9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7586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6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7586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Challenge B requirements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>
                <a:ea typeface="+mn-lt"/>
                <a:cs typeface="+mn-lt"/>
              </a:rPr>
              <a:t>Objective</a:t>
            </a:r>
            <a:r>
              <a:rPr lang="en-US" sz="2000">
                <a:ea typeface="+mn-lt"/>
                <a:cs typeface="+mn-lt"/>
              </a:rPr>
              <a:t>: Analyze agricultural event data from Maaseutuverkosto.fi/AgriHubi.fi using AI to assess significance, distribution, and future needs, aligning with the EU's CAP plan goals.</a:t>
            </a:r>
          </a:p>
          <a:p>
            <a:pPr algn="l"/>
            <a:r>
              <a:rPr lang="en-US" sz="2000" b="1">
                <a:ea typeface="+mn-lt"/>
                <a:cs typeface="+mn-lt"/>
              </a:rPr>
              <a:t>Key Tasks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Requirement 1: Event Analysis</a:t>
            </a:r>
            <a:endParaRPr lang="en-US" sz="2000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Assess event alignment with the CAP plan goals.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Examine event distribution among stakeholders and themes.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Identify the number of events related to key CAP themes like sustainability, technological development, and rural vitality.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Extract and analyze keywords and their frequencies.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Requirement 2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b="1">
                <a:ea typeface="+mn-lt"/>
                <a:cs typeface="+mn-lt"/>
              </a:rPr>
              <a:t>CAP Analysis</a:t>
            </a:r>
            <a:endParaRPr lang="en-US" sz="2000" b="1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 insights to anticipate future event focuses and recommend topics.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Requirement 3: Search Functionality</a:t>
            </a:r>
            <a:endParaRPr lang="en-US" sz="2000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Implement a free-text search for event data, displaying results in a list.</a:t>
            </a:r>
            <a:endParaRPr lang="en-US"/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4966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 dirty="0"/>
              <a:t>What we achieved?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sz="2000" dirty="0"/>
              <a:t>We completed all the requirements of Challenge B.</a:t>
            </a:r>
            <a:endParaRPr lang="en-US" dirty="0"/>
          </a:p>
          <a:p>
            <a:pPr marL="342900" indent="-342900" algn="l">
              <a:buChar char="•"/>
            </a:pPr>
            <a:r>
              <a:rPr lang="en-US" sz="2000" dirty="0"/>
              <a:t>We cleaned and structured the messy dataset.</a:t>
            </a:r>
          </a:p>
          <a:p>
            <a:pPr marL="342900" indent="-342900" algn="l">
              <a:buChar char="•"/>
            </a:pPr>
            <a:r>
              <a:rPr lang="en-US" sz="2000" dirty="0"/>
              <a:t>We integrated our project with gpt-4o-mini with </a:t>
            </a:r>
            <a:r>
              <a:rPr lang="en-US" sz="2000" dirty="0" err="1"/>
              <a:t>OpenAPI</a:t>
            </a:r>
            <a:r>
              <a:rPr lang="en-US" sz="2000" dirty="0"/>
              <a:t> key by implementing a chatbot.</a:t>
            </a:r>
          </a:p>
        </p:txBody>
      </p:sp>
    </p:spTree>
    <p:extLst>
      <p:ext uri="{BB962C8B-B14F-4D97-AF65-F5344CB8AC3E}">
        <p14:creationId xmlns:p14="http://schemas.microsoft.com/office/powerpoint/2010/main" val="272612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Data Pre-processing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sz="2000"/>
              <a:t>Firstly, we convert the csv file to excel file.</a:t>
            </a:r>
            <a:endParaRPr lang="en-US"/>
          </a:p>
          <a:p>
            <a:pPr marL="342900" indent="-342900" algn="l">
              <a:buChar char="•"/>
            </a:pPr>
            <a:r>
              <a:rPr lang="en-US" sz="2000"/>
              <a:t>Then make the columns delimited so that we can easily scan the relevant data.</a:t>
            </a:r>
          </a:p>
          <a:p>
            <a:pPr marL="342900" indent="-342900" algn="l">
              <a:buChar char="•"/>
            </a:pPr>
            <a:r>
              <a:rPr lang="en-US" sz="2000"/>
              <a:t>Then we remove some irrelevent words for example, html tags.</a:t>
            </a:r>
          </a:p>
          <a:p>
            <a:pPr marL="342900" indent="-342900" algn="l">
              <a:buChar char="•"/>
            </a:pPr>
            <a:endParaRPr lang="en-US" sz="2000"/>
          </a:p>
          <a:p>
            <a:pPr algn="l"/>
            <a:r>
              <a:rPr lang="en-US" sz="2000" b="1"/>
              <a:t>Dataset</a:t>
            </a:r>
          </a:p>
          <a:p>
            <a:pPr algn="l"/>
            <a:r>
              <a:rPr lang="en-US" sz="1800">
                <a:latin typeface="Consolas"/>
              </a:rPr>
              <a:t>2_tapahtumat_agrihubi.csv (Given)</a:t>
            </a:r>
          </a:p>
          <a:p>
            <a:pPr algn="l"/>
            <a:r>
              <a:rPr lang="en-US" sz="1800">
                <a:latin typeface="Consolas"/>
              </a:rPr>
              <a:t>2_Suomen CAP-suunnitelma.pdf (Given)</a:t>
            </a:r>
            <a:endParaRPr lang="en-US" sz="1800"/>
          </a:p>
          <a:p>
            <a:pPr algn="l"/>
            <a:endParaRPr lang="en-US" sz="1800">
              <a:latin typeface="Consolas"/>
            </a:endParaRPr>
          </a:p>
          <a:p>
            <a:pPr algn="l"/>
            <a:r>
              <a:rPr lang="en-US" sz="2000" b="1"/>
              <a:t>Technologies Used</a:t>
            </a:r>
          </a:p>
          <a:p>
            <a:pPr marL="342900" indent="-342900" algn="l">
              <a:buChar char="•"/>
            </a:pPr>
            <a:r>
              <a:rPr lang="en-US" sz="2000">
                <a:latin typeface="Aptos" panose="020B0004020202020204"/>
              </a:rPr>
              <a:t>Python Streamlit (Backend and Fronend)</a:t>
            </a:r>
          </a:p>
          <a:p>
            <a:pPr marL="342900" indent="-342900" algn="l">
              <a:buChar char="•"/>
            </a:pPr>
            <a:r>
              <a:rPr lang="en-US" sz="2000">
                <a:latin typeface="Aptos" panose="020B0004020202020204"/>
              </a:rPr>
              <a:t>OpenAI api key</a:t>
            </a:r>
          </a:p>
          <a:p>
            <a:pPr marL="342900" indent="-342900" algn="l">
              <a:buChar char="•"/>
            </a:pPr>
            <a:r>
              <a:rPr lang="en-US" sz="2000">
                <a:latin typeface="Aptos" panose="020B0004020202020204"/>
              </a:rPr>
              <a:t>VS Code + PyCharm</a:t>
            </a:r>
          </a:p>
          <a:p>
            <a:pPr algn="l"/>
            <a:endParaRPr lang="en-US" sz="1800">
              <a:latin typeface="Consolas"/>
            </a:endParaRPr>
          </a:p>
          <a:p>
            <a:pPr algn="l"/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34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ptos Display"/>
              </a:rPr>
              <a:t>Tools and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000" b="1" dirty="0"/>
          </a:p>
          <a:p>
            <a:pPr marL="342900" indent="-342900" algn="l">
              <a:buChar char="•"/>
            </a:pPr>
            <a:r>
              <a:rPr lang="en-US" sz="2000" dirty="0">
                <a:latin typeface="Aptos" panose="020B0004020202020204"/>
              </a:rPr>
              <a:t>Python </a:t>
            </a:r>
            <a:r>
              <a:rPr lang="en-US" sz="2000" dirty="0" err="1">
                <a:latin typeface="Aptos" panose="020B0004020202020204"/>
              </a:rPr>
              <a:t>Streamlit</a:t>
            </a:r>
            <a:r>
              <a:rPr lang="en-US" sz="2000" dirty="0">
                <a:latin typeface="Aptos" panose="020B0004020202020204"/>
              </a:rPr>
              <a:t> (Backend and </a:t>
            </a:r>
            <a:r>
              <a:rPr lang="en-US" sz="2000" dirty="0" err="1">
                <a:latin typeface="Aptos" panose="020B0004020202020204"/>
              </a:rPr>
              <a:t>Fronend</a:t>
            </a:r>
            <a:r>
              <a:rPr lang="en-US" sz="2000" dirty="0">
                <a:latin typeface="Aptos" panose="020B0004020202020204"/>
              </a:rPr>
              <a:t>)</a:t>
            </a:r>
          </a:p>
          <a:p>
            <a:pPr marL="342900" indent="-342900" algn="l">
              <a:buChar char="•"/>
            </a:pPr>
            <a:r>
              <a:rPr lang="en-US" sz="2000" dirty="0">
                <a:latin typeface="Aptos" panose="020B0004020202020204"/>
              </a:rPr>
              <a:t>OpenAI </a:t>
            </a:r>
            <a:r>
              <a:rPr lang="en-US" sz="2000" dirty="0" err="1">
                <a:latin typeface="Aptos" panose="020B0004020202020204"/>
              </a:rPr>
              <a:t>api</a:t>
            </a:r>
            <a:r>
              <a:rPr lang="en-US" sz="2000" dirty="0">
                <a:latin typeface="Aptos" panose="020B0004020202020204"/>
              </a:rPr>
              <a:t> key (gpt-4o-mini)</a:t>
            </a:r>
          </a:p>
          <a:p>
            <a:pPr marL="342900" indent="-342900" algn="l">
              <a:buChar char="•"/>
            </a:pPr>
            <a:r>
              <a:rPr lang="en-US" sz="2000" dirty="0">
                <a:latin typeface="Aptos" panose="020B0004020202020204"/>
              </a:rPr>
              <a:t>VS Code + PyCharm</a:t>
            </a:r>
          </a:p>
          <a:p>
            <a:pPr marL="342900" indent="-342900" algn="l">
              <a:buChar char="•"/>
            </a:pPr>
            <a:r>
              <a:rPr lang="en-US" sz="2000">
                <a:latin typeface="Aptos"/>
              </a:rPr>
              <a:t>Libraries:</a:t>
            </a:r>
            <a:endParaRPr lang="en-US" sz="2000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pandas</a:t>
            </a:r>
            <a:endParaRPr lang="en-US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600" err="1">
                <a:ea typeface="+mn-lt"/>
                <a:cs typeface="+mn-lt"/>
              </a:rPr>
              <a:t>numpy</a:t>
            </a:r>
            <a:endParaRPr lang="en-US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matplotlib</a:t>
            </a:r>
            <a:endParaRPr lang="en-US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600" err="1">
                <a:ea typeface="+mn-lt"/>
                <a:cs typeface="+mn-lt"/>
              </a:rPr>
              <a:t>nltk</a:t>
            </a:r>
            <a:endParaRPr lang="en-US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600" err="1">
                <a:ea typeface="+mn-lt"/>
                <a:cs typeface="+mn-lt"/>
              </a:rPr>
              <a:t>streamlit</a:t>
            </a:r>
            <a:endParaRPr lang="en-US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600" err="1">
                <a:ea typeface="+mn-lt"/>
                <a:cs typeface="+mn-lt"/>
              </a:rPr>
              <a:t>pdfplumber</a:t>
            </a:r>
            <a:endParaRPr lang="en-US"/>
          </a:p>
          <a:p>
            <a:pPr marL="800100" lvl="1" indent="-342900" algn="l">
              <a:buFont typeface="Courier New" panose="020B0604020202020204" pitchFamily="34" charset="0"/>
              <a:buChar char="o"/>
            </a:pPr>
            <a:r>
              <a:rPr lang="en-US" sz="1600" err="1">
                <a:ea typeface="+mn-lt"/>
                <a:cs typeface="+mn-lt"/>
              </a:rPr>
              <a:t>openpyxl</a:t>
            </a:r>
            <a:endParaRPr lang="en-US"/>
          </a:p>
          <a:p>
            <a:pPr algn="l"/>
            <a:endParaRPr lang="en-US" sz="1800">
              <a:latin typeface="Consolas"/>
            </a:endParaRPr>
          </a:p>
          <a:p>
            <a:pPr algn="l"/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583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47586"/>
            <a:ext cx="4854223" cy="877712"/>
          </a:xfrm>
        </p:spPr>
        <p:txBody>
          <a:bodyPr>
            <a:normAutofit/>
          </a:bodyPr>
          <a:lstStyle/>
          <a:p>
            <a:r>
              <a:rPr lang="en-US" sz="4800" b="1"/>
              <a:t>Flow diagram</a:t>
            </a:r>
            <a:endParaRPr lang="en-US"/>
          </a:p>
        </p:txBody>
      </p:sp>
      <p:pic>
        <p:nvPicPr>
          <p:cNvPr id="4" name="Picture 3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70B78256-9D7E-A419-2D49-D9818E91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72" y="101600"/>
            <a:ext cx="5782745" cy="637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3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4" y="1245483"/>
            <a:ext cx="10738554" cy="5112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Task</a:t>
            </a:r>
            <a:r>
              <a:rPr lang="en-US" sz="2000">
                <a:ea typeface="+mn-lt"/>
                <a:cs typeface="+mn-lt"/>
              </a:rPr>
              <a:t>: Answer questions about event data alignment with CAP plan goals.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Approach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Data Cleaning and Preprocessing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/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 the </a:t>
            </a:r>
            <a:r>
              <a:rPr lang="en-US">
                <a:latin typeface="Consolas"/>
                <a:ea typeface="+mn-lt"/>
                <a:cs typeface="+mn-lt"/>
              </a:rPr>
              <a:t>2_tapahtumat_agrihubi</a:t>
            </a:r>
            <a:r>
              <a:rPr lang="en-US" sz="2000">
                <a:latin typeface="Consolas"/>
                <a:ea typeface="+mn-lt"/>
                <a:cs typeface="+mn-lt"/>
              </a:rPr>
              <a:t>.</a:t>
            </a:r>
            <a:r>
              <a:rPr lang="en-US">
                <a:latin typeface="Consolas"/>
                <a:ea typeface="+mn-lt"/>
                <a:cs typeface="+mn-lt"/>
              </a:rPr>
              <a:t>csv</a:t>
            </a:r>
            <a:r>
              <a:rPr lang="en-US">
                <a:ea typeface="+mn-lt"/>
                <a:cs typeface="+mn-lt"/>
              </a:rPr>
              <a:t> file using pandas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Clean </a:t>
            </a:r>
            <a:r>
              <a:rPr lang="en-US" sz="2000">
                <a:ea typeface="+mn-lt"/>
                <a:cs typeface="+mn-lt"/>
              </a:rPr>
              <a:t>and </a:t>
            </a:r>
            <a:r>
              <a:rPr lang="en-US">
                <a:ea typeface="+mn-lt"/>
                <a:cs typeface="+mn-lt"/>
              </a:rPr>
              <a:t>format the data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>
                <a:ea typeface="+mn-lt"/>
                <a:cs typeface="+mn-lt"/>
              </a:rPr>
              <a:t>ensuring </a:t>
            </a:r>
            <a:r>
              <a:rPr lang="en-US" sz="2000">
                <a:ea typeface="+mn-lt"/>
                <a:cs typeface="+mn-lt"/>
              </a:rPr>
              <a:t>keywords, </a:t>
            </a:r>
            <a:r>
              <a:rPr lang="en-US">
                <a:ea typeface="+mn-lt"/>
                <a:cs typeface="+mn-lt"/>
              </a:rPr>
              <a:t>stakeholders</a:t>
            </a:r>
            <a:r>
              <a:rPr lang="en-US" sz="2000">
                <a:ea typeface="+mn-lt"/>
                <a:cs typeface="+mn-lt"/>
              </a:rPr>
              <a:t>, and </a:t>
            </a:r>
            <a:r>
              <a:rPr lang="en-US">
                <a:ea typeface="+mn-lt"/>
                <a:cs typeface="+mn-lt"/>
              </a:rPr>
              <a:t>themes are extracted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742950" lvl="1" indent="-285750" algn="l">
              <a:buFont typeface="Arial"/>
              <a:buChar char="•"/>
            </a:pPr>
            <a:r>
              <a:rPr lang="en-US"/>
              <a:t>These are our chosen columns from the dataset:</a:t>
            </a:r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Otsikko: Title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Tiivistelmä: Summary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Sisältö: Content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Aiheet: Topics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Avainsanat: Keywords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Tapahtuman kohderyhmä: Target audience of the event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Tyyppi: Type</a:t>
            </a:r>
            <a:endParaRPr lang="en-US"/>
          </a:p>
          <a:p>
            <a:pPr marL="1257300" lvl="2" indent="-342900" algn="l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Hanketiedot: Project details</a:t>
            </a:r>
            <a:endParaRPr lang="en-US"/>
          </a:p>
          <a:p>
            <a:pPr lvl="1" algn="l"/>
            <a:endParaRPr lang="en-US"/>
          </a:p>
          <a:p>
            <a:pPr algn="l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11411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877712"/>
          </a:xfrm>
        </p:spPr>
        <p:txBody>
          <a:bodyPr>
            <a:normAutofit/>
          </a:bodyPr>
          <a:lstStyle/>
          <a:p>
            <a:r>
              <a:rPr lang="en-US" sz="4800" b="1"/>
              <a:t>Requirement 1: Event Analysis</a:t>
            </a:r>
            <a:endParaRPr lang="en-US" b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AACDEB-1305-AE44-2C68-499E8165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667" y="1062038"/>
            <a:ext cx="1961445" cy="428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Output</a:t>
            </a:r>
          </a:p>
        </p:txBody>
      </p:sp>
      <p:pic>
        <p:nvPicPr>
          <p:cNvPr id="6" name="Picture 5" descr="A graph of keywords in event data&#10;&#10;Description automatically generated">
            <a:extLst>
              <a:ext uri="{FF2B5EF4-FFF2-40B4-BE49-F238E27FC236}">
                <a16:creationId xmlns:a16="http://schemas.microsoft.com/office/drawing/2014/main" id="{33279020-67DC-2531-A8C4-D8FC3108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6" y="1402644"/>
            <a:ext cx="8226777" cy="49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8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AI-SW Hackathon</vt:lpstr>
      <vt:lpstr>Group: pyva_2.0</vt:lpstr>
      <vt:lpstr>Challenge B requirements</vt:lpstr>
      <vt:lpstr>What we achieved?</vt:lpstr>
      <vt:lpstr>Data Pre-processing</vt:lpstr>
      <vt:lpstr>Tools and Technologies</vt:lpstr>
      <vt:lpstr>Flow diagram</vt:lpstr>
      <vt:lpstr>Requirement 1: Event Analysis</vt:lpstr>
      <vt:lpstr>Requirement 1: Event Analysis</vt:lpstr>
      <vt:lpstr>Requirement 1: Event Analysis</vt:lpstr>
      <vt:lpstr>Requirement 1: Event Analysis</vt:lpstr>
      <vt:lpstr>Requirement 1: Event Analysis</vt:lpstr>
      <vt:lpstr>Requirement 1: Event Analysis</vt:lpstr>
      <vt:lpstr>Requirement 2: Event Analysis</vt:lpstr>
      <vt:lpstr>Requirement 2: CAP Analysis</vt:lpstr>
      <vt:lpstr>Requirement 2: CAP Analysis</vt:lpstr>
      <vt:lpstr>Requirement 2: CAP Analysis</vt:lpstr>
      <vt:lpstr>Requirement 2: Event Analysis</vt:lpstr>
      <vt:lpstr>Requirement 2: Event Analysis</vt:lpstr>
      <vt:lpstr>Requirement 2: Event Analysis</vt:lpstr>
      <vt:lpstr>Requirement 3: Search Function</vt:lpstr>
      <vt:lpstr>Requirement 3: Search Function</vt:lpstr>
      <vt:lpstr>Requirement 3: Search Function</vt:lpstr>
      <vt:lpstr>Requirement 3: Search Function</vt:lpstr>
      <vt:lpstr>Requirement 3: Search Function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43</cp:revision>
  <dcterms:created xsi:type="dcterms:W3CDTF">2024-12-02T12:07:53Z</dcterms:created>
  <dcterms:modified xsi:type="dcterms:W3CDTF">2024-12-03T08:50:43Z</dcterms:modified>
</cp:coreProperties>
</file>