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7/7/2023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7/7/2023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mubert.com/blog/challenges-the-music-industry-is-facing-in-the-21st-century" TargetMode="External"/><Relationship Id="rId2" Type="http://schemas.openxmlformats.org/officeDocument/2006/relationships/hyperlink" Target="https://mubert.com/blog/author/anikaribian" TargetMode="External"/><Relationship Id="rId1" Type="http://schemas.openxmlformats.org/officeDocument/2006/relationships/slideLayout" Target="../slideLayouts/slideLayout2.xml"/><Relationship Id="rId5" Type="http://schemas.openxmlformats.org/officeDocument/2006/relationships/hyperlink" Target="https://101blockchains.com/ganache-blockchain/" TargetMode="External"/><Relationship Id="rId4" Type="http://schemas.openxmlformats.org/officeDocument/2006/relationships/hyperlink" Target="https://appinventiv.com/blog/dapps-on-polygon/am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Muzapp</a:t>
            </a:r>
            <a:endParaRPr lang="en-US" dirty="0"/>
          </a:p>
        </p:txBody>
      </p:sp>
      <p:sp>
        <p:nvSpPr>
          <p:cNvPr id="3" name="Subtitle 2"/>
          <p:cNvSpPr>
            <a:spLocks noGrp="1"/>
          </p:cNvSpPr>
          <p:nvPr>
            <p:ph type="subTitle" idx="1"/>
          </p:nvPr>
        </p:nvSpPr>
        <p:spPr/>
        <p:txBody>
          <a:bodyPr>
            <a:normAutofit fontScale="92500"/>
          </a:bodyPr>
          <a:lstStyle/>
          <a:p>
            <a:r>
              <a:rPr lang="en-US" dirty="0"/>
              <a:t>A</a:t>
            </a:r>
            <a:r>
              <a:rPr lang="en-US" dirty="0" smtClean="0"/>
              <a:t>n </a:t>
            </a:r>
            <a:r>
              <a:rPr lang="en-US" dirty="0"/>
              <a:t>NFT marketplace for musical </a:t>
            </a:r>
            <a:r>
              <a:rPr lang="en-US" dirty="0" smtClean="0"/>
              <a:t>artwork</a:t>
            </a:r>
          </a:p>
          <a:p>
            <a:endParaRPr lang="en-US" dirty="0"/>
          </a:p>
          <a:p>
            <a:r>
              <a:rPr lang="en-US" dirty="0" err="1" smtClean="0"/>
              <a:t>Abrar</a:t>
            </a:r>
            <a:r>
              <a:rPr lang="en-US" dirty="0" smtClean="0"/>
              <a:t> </a:t>
            </a:r>
            <a:r>
              <a:rPr lang="en-US" dirty="0" err="1" smtClean="0"/>
              <a:t>Ul</a:t>
            </a:r>
            <a:r>
              <a:rPr lang="en-US" dirty="0" smtClean="0"/>
              <a:t> </a:t>
            </a:r>
            <a:r>
              <a:rPr lang="en-US" dirty="0" err="1" smtClean="0"/>
              <a:t>Abdin</a:t>
            </a:r>
            <a:r>
              <a:rPr lang="en-US" dirty="0" smtClean="0"/>
              <a:t> (CS191007)			</a:t>
            </a:r>
            <a:r>
              <a:rPr lang="en-US" dirty="0" err="1" smtClean="0"/>
              <a:t>Poorab</a:t>
            </a:r>
            <a:r>
              <a:rPr lang="en-US" dirty="0" smtClean="0"/>
              <a:t> </a:t>
            </a:r>
            <a:r>
              <a:rPr lang="en-US" dirty="0" err="1" smtClean="0"/>
              <a:t>Gangwani</a:t>
            </a:r>
            <a:r>
              <a:rPr lang="en-US" dirty="0" smtClean="0"/>
              <a:t> (CS191092)</a:t>
            </a:r>
          </a:p>
          <a:p>
            <a:endParaRPr lang="en-US" dirty="0"/>
          </a:p>
        </p:txBody>
      </p:sp>
    </p:spTree>
    <p:extLst>
      <p:ext uri="{BB962C8B-B14F-4D97-AF65-F5344CB8AC3E}">
        <p14:creationId xmlns:p14="http://schemas.microsoft.com/office/powerpoint/2010/main" val="455916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Feasibility Study</a:t>
            </a:r>
            <a:endParaRPr lang="en-US" dirty="0"/>
          </a:p>
        </p:txBody>
      </p:sp>
      <p:sp>
        <p:nvSpPr>
          <p:cNvPr id="3" name="Content Placeholder 2"/>
          <p:cNvSpPr>
            <a:spLocks noGrp="1"/>
          </p:cNvSpPr>
          <p:nvPr>
            <p:ph idx="1"/>
          </p:nvPr>
        </p:nvSpPr>
        <p:spPr/>
        <p:txBody>
          <a:bodyPr/>
          <a:lstStyle/>
          <a:p>
            <a:pPr lvl="0"/>
            <a:r>
              <a:rPr lang="en-US" b="1" dirty="0"/>
              <a:t>Security Risks</a:t>
            </a: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5780022"/>
              </p:ext>
            </p:extLst>
          </p:nvPr>
        </p:nvGraphicFramePr>
        <p:xfrm>
          <a:off x="2031999" y="3036146"/>
          <a:ext cx="8128000" cy="2900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455206360"/>
                    </a:ext>
                  </a:extLst>
                </a:gridCol>
                <a:gridCol w="4064000">
                  <a:extLst>
                    <a:ext uri="{9D8B030D-6E8A-4147-A177-3AD203B41FA5}">
                      <a16:colId xmlns:a16="http://schemas.microsoft.com/office/drawing/2014/main" val="1200014094"/>
                    </a:ext>
                  </a:extLst>
                </a:gridCol>
              </a:tblGrid>
              <a:tr h="370840">
                <a:tc>
                  <a:txBody>
                    <a:bodyPr/>
                    <a:lstStyle/>
                    <a:p>
                      <a:r>
                        <a:rPr lang="en-US" dirty="0" smtClean="0"/>
                        <a:t>                             Risk</a:t>
                      </a:r>
                      <a:endParaRPr lang="en-US" dirty="0"/>
                    </a:p>
                  </a:txBody>
                  <a:tcPr/>
                </a:tc>
                <a:tc>
                  <a:txBody>
                    <a:bodyPr/>
                    <a:lstStyle/>
                    <a:p>
                      <a:r>
                        <a:rPr lang="en-US" dirty="0" smtClean="0"/>
                        <a:t>                 Mitigation Strategy</a:t>
                      </a:r>
                      <a:endParaRPr lang="en-US" dirty="0"/>
                    </a:p>
                  </a:txBody>
                  <a:tcPr/>
                </a:tc>
                <a:extLst>
                  <a:ext uri="{0D108BD9-81ED-4DB2-BD59-A6C34878D82A}">
                    <a16:rowId xmlns:a16="http://schemas.microsoft.com/office/drawing/2014/main" val="2854577830"/>
                  </a:ext>
                </a:extLst>
              </a:tr>
              <a:tr h="370840">
                <a:tc>
                  <a:txBody>
                    <a:bodyPr/>
                    <a:lstStyle/>
                    <a:p>
                      <a:r>
                        <a:rPr lang="en-US" sz="1300" kern="1200" dirty="0" smtClean="0">
                          <a:solidFill>
                            <a:schemeClr val="dk1"/>
                          </a:solidFill>
                          <a:effectLst/>
                          <a:latin typeface="+mn-lt"/>
                          <a:ea typeface="+mn-ea"/>
                          <a:cs typeface="+mn-cs"/>
                        </a:rPr>
                        <a:t>Users may try to sell NFTs not owned by them and defraud unaware customers</a:t>
                      </a:r>
                      <a:endParaRPr lang="en-US" sz="1300" dirty="0"/>
                    </a:p>
                  </a:txBody>
                  <a:tcPr/>
                </a:tc>
                <a:tc>
                  <a:txBody>
                    <a:bodyPr/>
                    <a:lstStyle/>
                    <a:p>
                      <a:r>
                        <a:rPr lang="en-US" sz="1300" kern="1200" dirty="0" smtClean="0">
                          <a:solidFill>
                            <a:schemeClr val="dk1"/>
                          </a:solidFill>
                          <a:effectLst/>
                          <a:latin typeface="+mn-lt"/>
                          <a:ea typeface="+mn-ea"/>
                          <a:cs typeface="+mn-cs"/>
                        </a:rPr>
                        <a:t>NFT owners will be issued certificates of ownership, allowing them to validate their status as true owners to customers during transactions. Moreover, block chain explorers can be utilized to cross-check NFTs, their transactions and their ownership</a:t>
                      </a:r>
                      <a:endParaRPr lang="en-US" sz="1300" dirty="0"/>
                    </a:p>
                  </a:txBody>
                  <a:tcPr/>
                </a:tc>
                <a:extLst>
                  <a:ext uri="{0D108BD9-81ED-4DB2-BD59-A6C34878D82A}">
                    <a16:rowId xmlns:a16="http://schemas.microsoft.com/office/drawing/2014/main" val="301088627"/>
                  </a:ext>
                </a:extLst>
              </a:tr>
              <a:tr h="370840">
                <a:tc>
                  <a:txBody>
                    <a:bodyPr/>
                    <a:lstStyle/>
                    <a:p>
                      <a:r>
                        <a:rPr lang="en-US" sz="1300" kern="1200" dirty="0" smtClean="0">
                          <a:solidFill>
                            <a:schemeClr val="dk1"/>
                          </a:solidFill>
                          <a:effectLst/>
                          <a:latin typeface="+mn-lt"/>
                          <a:ea typeface="+mn-ea"/>
                          <a:cs typeface="+mn-cs"/>
                        </a:rPr>
                        <a:t>Users try to mint musical NFTs which already exist </a:t>
                      </a:r>
                      <a:endParaRPr lang="en-US" sz="1300" dirty="0"/>
                    </a:p>
                  </a:txBody>
                  <a:tcPr/>
                </a:tc>
                <a:tc>
                  <a:txBody>
                    <a:bodyPr/>
                    <a:lstStyle/>
                    <a:p>
                      <a:r>
                        <a:rPr lang="en-US" sz="1300" kern="1200" dirty="0" smtClean="0">
                          <a:solidFill>
                            <a:schemeClr val="dk1"/>
                          </a:solidFill>
                          <a:effectLst/>
                          <a:latin typeface="+mn-lt"/>
                          <a:ea typeface="+mn-ea"/>
                          <a:cs typeface="+mn-cs"/>
                        </a:rPr>
                        <a:t>Minted NFTs are assigned unique hash codes, which will be used to prevent it’s replication or copying</a:t>
                      </a:r>
                      <a:endParaRPr lang="en-US" sz="1300" dirty="0"/>
                    </a:p>
                  </a:txBody>
                  <a:tcPr/>
                </a:tc>
                <a:extLst>
                  <a:ext uri="{0D108BD9-81ED-4DB2-BD59-A6C34878D82A}">
                    <a16:rowId xmlns:a16="http://schemas.microsoft.com/office/drawing/2014/main" val="33206517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300" kern="1200" dirty="0" smtClean="0">
                          <a:solidFill>
                            <a:schemeClr val="dk1"/>
                          </a:solidFill>
                          <a:effectLst/>
                          <a:latin typeface="+mn-lt"/>
                          <a:ea typeface="+mn-ea"/>
                          <a:cs typeface="+mn-cs"/>
                        </a:rPr>
                        <a:t>Possible bugs in smart contract allowing black hat hackers to perform malicious activities like key theft</a:t>
                      </a:r>
                    </a:p>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300" kern="1200" dirty="0" smtClean="0">
                          <a:solidFill>
                            <a:schemeClr val="dk1"/>
                          </a:solidFill>
                          <a:effectLst/>
                          <a:latin typeface="+mn-lt"/>
                          <a:ea typeface="+mn-ea"/>
                          <a:cs typeface="+mn-cs"/>
                        </a:rPr>
                        <a:t>utilization of ganache platform to test and debug smart contract in different ways including penetration testing before official deployment of smart contracts</a:t>
                      </a:r>
                    </a:p>
                    <a:p>
                      <a:endParaRPr lang="en-US" dirty="0"/>
                    </a:p>
                  </a:txBody>
                  <a:tcPr/>
                </a:tc>
                <a:extLst>
                  <a:ext uri="{0D108BD9-81ED-4DB2-BD59-A6C34878D82A}">
                    <a16:rowId xmlns:a16="http://schemas.microsoft.com/office/drawing/2014/main" val="3874667276"/>
                  </a:ext>
                </a:extLst>
              </a:tr>
            </a:tbl>
          </a:graphicData>
        </a:graphic>
      </p:graphicFrame>
    </p:spTree>
    <p:extLst>
      <p:ext uri="{BB962C8B-B14F-4D97-AF65-F5344CB8AC3E}">
        <p14:creationId xmlns:p14="http://schemas.microsoft.com/office/powerpoint/2010/main" val="2811436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Feasibility Study</a:t>
            </a:r>
            <a:endParaRPr lang="en-US" dirty="0"/>
          </a:p>
        </p:txBody>
      </p:sp>
      <p:sp>
        <p:nvSpPr>
          <p:cNvPr id="3" name="Content Placeholder 2"/>
          <p:cNvSpPr>
            <a:spLocks noGrp="1"/>
          </p:cNvSpPr>
          <p:nvPr>
            <p:ph idx="1"/>
          </p:nvPr>
        </p:nvSpPr>
        <p:spPr/>
        <p:txBody>
          <a:bodyPr/>
          <a:lstStyle/>
          <a:p>
            <a:pPr lvl="0"/>
            <a:r>
              <a:rPr lang="en-US" b="1" dirty="0"/>
              <a:t>Performance Risks</a:t>
            </a:r>
            <a:endParaRPr lang="en-US" dirty="0"/>
          </a:p>
          <a:p>
            <a:endParaRPr lang="en-US" dirty="0" smtClean="0"/>
          </a:p>
          <a:p>
            <a:endParaRPr lang="en-US" dirty="0"/>
          </a:p>
          <a:p>
            <a:pPr lvl="0"/>
            <a:r>
              <a:rPr lang="en-US" b="1" dirty="0"/>
              <a:t>Market Risks</a:t>
            </a: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45018606"/>
              </p:ext>
            </p:extLst>
          </p:nvPr>
        </p:nvGraphicFramePr>
        <p:xfrm>
          <a:off x="1910080" y="3131940"/>
          <a:ext cx="8128000" cy="858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461733109"/>
                    </a:ext>
                  </a:extLst>
                </a:gridCol>
                <a:gridCol w="4064000">
                  <a:extLst>
                    <a:ext uri="{9D8B030D-6E8A-4147-A177-3AD203B41FA5}">
                      <a16:colId xmlns:a16="http://schemas.microsoft.com/office/drawing/2014/main" val="2072991058"/>
                    </a:ext>
                  </a:extLst>
                </a:gridCol>
              </a:tblGrid>
              <a:tr h="370840">
                <a:tc>
                  <a:txBody>
                    <a:bodyPr/>
                    <a:lstStyle/>
                    <a:p>
                      <a:r>
                        <a:rPr lang="en-US" dirty="0" smtClean="0"/>
                        <a:t>                           Risk</a:t>
                      </a:r>
                      <a:endParaRPr lang="en-US" dirty="0"/>
                    </a:p>
                  </a:txBody>
                  <a:tcPr/>
                </a:tc>
                <a:tc>
                  <a:txBody>
                    <a:bodyPr/>
                    <a:lstStyle/>
                    <a:p>
                      <a:r>
                        <a:rPr lang="en-US" dirty="0" smtClean="0"/>
                        <a:t>                  Mitigation Strategy</a:t>
                      </a:r>
                      <a:endParaRPr lang="en-US" dirty="0"/>
                    </a:p>
                  </a:txBody>
                  <a:tcPr/>
                </a:tc>
                <a:extLst>
                  <a:ext uri="{0D108BD9-81ED-4DB2-BD59-A6C34878D82A}">
                    <a16:rowId xmlns:a16="http://schemas.microsoft.com/office/drawing/2014/main" val="1231339468"/>
                  </a:ext>
                </a:extLst>
              </a:tr>
              <a:tr h="370840">
                <a:tc>
                  <a:txBody>
                    <a:bodyPr/>
                    <a:lstStyle/>
                    <a:p>
                      <a:r>
                        <a:rPr lang="en-US" sz="1300" kern="1200" dirty="0" smtClean="0">
                          <a:solidFill>
                            <a:schemeClr val="dk1"/>
                          </a:solidFill>
                          <a:effectLst/>
                          <a:latin typeface="+mn-lt"/>
                          <a:ea typeface="+mn-ea"/>
                          <a:cs typeface="+mn-cs"/>
                        </a:rPr>
                        <a:t>strong latency in transactions processing and completion</a:t>
                      </a:r>
                      <a:endParaRPr lang="en-US" sz="1300" dirty="0"/>
                    </a:p>
                  </a:txBody>
                  <a:tcPr/>
                </a:tc>
                <a:tc>
                  <a:txBody>
                    <a:bodyPr/>
                    <a:lstStyle/>
                    <a:p>
                      <a:r>
                        <a:rPr lang="en-US" sz="1300" kern="1200" dirty="0" smtClean="0">
                          <a:solidFill>
                            <a:schemeClr val="dk1"/>
                          </a:solidFill>
                          <a:effectLst/>
                          <a:latin typeface="+mn-lt"/>
                          <a:ea typeface="+mn-ea"/>
                          <a:cs typeface="+mn-cs"/>
                        </a:rPr>
                        <a:t>Use of polygon-based chains to improve and increase speed of transactions along with better user experience </a:t>
                      </a:r>
                      <a:endParaRPr lang="en-US" sz="1300" dirty="0"/>
                    </a:p>
                  </a:txBody>
                  <a:tcPr/>
                </a:tc>
                <a:extLst>
                  <a:ext uri="{0D108BD9-81ED-4DB2-BD59-A6C34878D82A}">
                    <a16:rowId xmlns:a16="http://schemas.microsoft.com/office/drawing/2014/main" val="110800197"/>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496733336"/>
              </p:ext>
            </p:extLst>
          </p:nvPr>
        </p:nvGraphicFramePr>
        <p:xfrm>
          <a:off x="1910080" y="4690775"/>
          <a:ext cx="8128000" cy="13309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098809545"/>
                    </a:ext>
                  </a:extLst>
                </a:gridCol>
                <a:gridCol w="4064000">
                  <a:extLst>
                    <a:ext uri="{9D8B030D-6E8A-4147-A177-3AD203B41FA5}">
                      <a16:colId xmlns:a16="http://schemas.microsoft.com/office/drawing/2014/main" val="582368735"/>
                    </a:ext>
                  </a:extLst>
                </a:gridCol>
              </a:tblGrid>
              <a:tr h="370840">
                <a:tc>
                  <a:txBody>
                    <a:bodyPr/>
                    <a:lstStyle/>
                    <a:p>
                      <a:r>
                        <a:rPr lang="en-US" dirty="0" smtClean="0"/>
                        <a:t>                            Risk</a:t>
                      </a:r>
                      <a:endParaRPr lang="en-US" dirty="0"/>
                    </a:p>
                  </a:txBody>
                  <a:tcPr/>
                </a:tc>
                <a:tc>
                  <a:txBody>
                    <a:bodyPr/>
                    <a:lstStyle/>
                    <a:p>
                      <a:r>
                        <a:rPr lang="en-US" dirty="0" smtClean="0"/>
                        <a:t>                   Mitigation Strategy</a:t>
                      </a:r>
                      <a:endParaRPr lang="en-US" dirty="0"/>
                    </a:p>
                  </a:txBody>
                  <a:tcPr/>
                </a:tc>
                <a:extLst>
                  <a:ext uri="{0D108BD9-81ED-4DB2-BD59-A6C34878D82A}">
                    <a16:rowId xmlns:a16="http://schemas.microsoft.com/office/drawing/2014/main" val="2644662032"/>
                  </a:ext>
                </a:extLst>
              </a:tr>
              <a:tr h="370840">
                <a:tc>
                  <a:txBody>
                    <a:bodyPr/>
                    <a:lstStyle/>
                    <a:p>
                      <a:r>
                        <a:rPr lang="en-US" sz="1300" kern="1200" dirty="0" smtClean="0">
                          <a:solidFill>
                            <a:schemeClr val="dk1"/>
                          </a:solidFill>
                          <a:effectLst/>
                          <a:latin typeface="+mn-lt"/>
                          <a:ea typeface="+mn-ea"/>
                          <a:cs typeface="+mn-cs"/>
                        </a:rPr>
                        <a:t>The success of MUZAPP depends on the acceptance and adoption of music NFTs within the target market. There is a risk that the demand for music NFTs may not be as high as anticipated.</a:t>
                      </a:r>
                      <a:endParaRPr lang="en-US" sz="1300" dirty="0"/>
                    </a:p>
                  </a:txBody>
                  <a:tcPr/>
                </a:tc>
                <a:tc>
                  <a:txBody>
                    <a:bodyPr/>
                    <a:lstStyle/>
                    <a:p>
                      <a:r>
                        <a:rPr lang="en-US" sz="1300" kern="1200" dirty="0" smtClean="0">
                          <a:solidFill>
                            <a:schemeClr val="dk1"/>
                          </a:solidFill>
                          <a:effectLst/>
                          <a:latin typeface="+mn-lt"/>
                          <a:ea typeface="+mn-ea"/>
                          <a:cs typeface="+mn-cs"/>
                        </a:rPr>
                        <a:t>Market research, user feedback, and continuous adaptation to market trends can help mitigate this risk.</a:t>
                      </a:r>
                    </a:p>
                    <a:p>
                      <a:r>
                        <a:rPr lang="en-US" sz="1300" kern="1200" dirty="0" smtClean="0">
                          <a:solidFill>
                            <a:schemeClr val="dk1"/>
                          </a:solidFill>
                          <a:effectLst/>
                          <a:latin typeface="+mn-lt"/>
                          <a:ea typeface="+mn-ea"/>
                          <a:cs typeface="+mn-cs"/>
                        </a:rPr>
                        <a:t> </a:t>
                      </a:r>
                    </a:p>
                    <a:p>
                      <a:endParaRPr lang="en-US" dirty="0"/>
                    </a:p>
                  </a:txBody>
                  <a:tcPr/>
                </a:tc>
                <a:extLst>
                  <a:ext uri="{0D108BD9-81ED-4DB2-BD59-A6C34878D82A}">
                    <a16:rowId xmlns:a16="http://schemas.microsoft.com/office/drawing/2014/main" val="1284798519"/>
                  </a:ext>
                </a:extLst>
              </a:tr>
            </a:tbl>
          </a:graphicData>
        </a:graphic>
      </p:graphicFrame>
    </p:spTree>
    <p:extLst>
      <p:ext uri="{BB962C8B-B14F-4D97-AF65-F5344CB8AC3E}">
        <p14:creationId xmlns:p14="http://schemas.microsoft.com/office/powerpoint/2010/main" val="285227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Feasibility Study</a:t>
            </a:r>
            <a:endParaRPr lang="en-US" dirty="0"/>
          </a:p>
        </p:txBody>
      </p:sp>
      <p:sp>
        <p:nvSpPr>
          <p:cNvPr id="3" name="Content Placeholder 2"/>
          <p:cNvSpPr>
            <a:spLocks noGrp="1"/>
          </p:cNvSpPr>
          <p:nvPr>
            <p:ph idx="1"/>
          </p:nvPr>
        </p:nvSpPr>
        <p:spPr/>
        <p:txBody>
          <a:bodyPr/>
          <a:lstStyle/>
          <a:p>
            <a:r>
              <a:rPr lang="en-US" b="1" dirty="0"/>
              <a:t>Resource </a:t>
            </a:r>
            <a:r>
              <a:rPr lang="en-US" b="1" dirty="0" smtClean="0"/>
              <a:t>Requirement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99419359"/>
              </p:ext>
            </p:extLst>
          </p:nvPr>
        </p:nvGraphicFramePr>
        <p:xfrm>
          <a:off x="1971039" y="3036146"/>
          <a:ext cx="8128000" cy="3169236"/>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26549743"/>
                    </a:ext>
                  </a:extLst>
                </a:gridCol>
                <a:gridCol w="4064000">
                  <a:extLst>
                    <a:ext uri="{9D8B030D-6E8A-4147-A177-3AD203B41FA5}">
                      <a16:colId xmlns:a16="http://schemas.microsoft.com/office/drawing/2014/main" val="548033126"/>
                    </a:ext>
                  </a:extLst>
                </a:gridCol>
              </a:tblGrid>
              <a:tr h="365076">
                <a:tc>
                  <a:txBody>
                    <a:bodyPr/>
                    <a:lstStyle/>
                    <a:p>
                      <a:r>
                        <a:rPr lang="en-US" dirty="0" smtClean="0"/>
                        <a:t>                         Resource </a:t>
                      </a:r>
                      <a:endParaRPr lang="en-US" dirty="0"/>
                    </a:p>
                  </a:txBody>
                  <a:tcPr/>
                </a:tc>
                <a:tc>
                  <a:txBody>
                    <a:bodyPr/>
                    <a:lstStyle/>
                    <a:p>
                      <a:r>
                        <a:rPr lang="en-US" dirty="0" smtClean="0"/>
                        <a:t>                     Purpose</a:t>
                      </a:r>
                      <a:endParaRPr lang="en-US" dirty="0"/>
                    </a:p>
                  </a:txBody>
                  <a:tcPr/>
                </a:tc>
                <a:extLst>
                  <a:ext uri="{0D108BD9-81ED-4DB2-BD59-A6C34878D82A}">
                    <a16:rowId xmlns:a16="http://schemas.microsoft.com/office/drawing/2014/main" val="2459937638"/>
                  </a:ext>
                </a:extLst>
              </a:tr>
              <a:tr h="480100">
                <a:tc>
                  <a:txBody>
                    <a:bodyPr/>
                    <a:lstStyle/>
                    <a:p>
                      <a:r>
                        <a:rPr lang="en-US" sz="1300" b="1" kern="1200" dirty="0" smtClean="0">
                          <a:solidFill>
                            <a:schemeClr val="dk1"/>
                          </a:solidFill>
                          <a:effectLst/>
                          <a:latin typeface="+mn-lt"/>
                          <a:ea typeface="+mn-ea"/>
                          <a:cs typeface="+mn-cs"/>
                        </a:rPr>
                        <a:t>Embark IDE</a:t>
                      </a:r>
                      <a:endParaRPr lang="en-US" sz="1300" dirty="0"/>
                    </a:p>
                  </a:txBody>
                  <a:tcPr/>
                </a:tc>
                <a:tc>
                  <a:txBody>
                    <a:bodyPr/>
                    <a:lstStyle/>
                    <a:p>
                      <a:r>
                        <a:rPr lang="en-US" sz="1300" kern="1200" dirty="0" smtClean="0">
                          <a:solidFill>
                            <a:schemeClr val="dk1"/>
                          </a:solidFill>
                          <a:effectLst/>
                          <a:latin typeface="+mn-lt"/>
                          <a:ea typeface="+mn-ea"/>
                          <a:cs typeface="+mn-cs"/>
                        </a:rPr>
                        <a:t>Platform for Smart contract development, automatic deployment and migration</a:t>
                      </a:r>
                      <a:endParaRPr lang="en-US" sz="1300" dirty="0"/>
                    </a:p>
                  </a:txBody>
                  <a:tcPr/>
                </a:tc>
                <a:extLst>
                  <a:ext uri="{0D108BD9-81ED-4DB2-BD59-A6C34878D82A}">
                    <a16:rowId xmlns:a16="http://schemas.microsoft.com/office/drawing/2014/main" val="4263482451"/>
                  </a:ext>
                </a:extLst>
              </a:tr>
              <a:tr h="365076">
                <a:tc>
                  <a:txBody>
                    <a:bodyPr/>
                    <a:lstStyle/>
                    <a:p>
                      <a:r>
                        <a:rPr lang="en-US" sz="1300" b="1" kern="1200" dirty="0" smtClean="0">
                          <a:solidFill>
                            <a:schemeClr val="dk1"/>
                          </a:solidFill>
                          <a:effectLst/>
                          <a:latin typeface="+mn-lt"/>
                          <a:ea typeface="+mn-ea"/>
                          <a:cs typeface="+mn-cs"/>
                        </a:rPr>
                        <a:t>Ganache </a:t>
                      </a:r>
                      <a:endParaRPr lang="en-US" sz="1300" dirty="0"/>
                    </a:p>
                  </a:txBody>
                  <a:tcPr/>
                </a:tc>
                <a:tc>
                  <a:txBody>
                    <a:bodyPr/>
                    <a:lstStyle/>
                    <a:p>
                      <a:r>
                        <a:rPr lang="en-US" sz="1300" dirty="0" smtClean="0"/>
                        <a:t>Platform for Smart Contract Testing and Debugging</a:t>
                      </a:r>
                      <a:endParaRPr lang="en-US" sz="1300" dirty="0"/>
                    </a:p>
                  </a:txBody>
                  <a:tcPr/>
                </a:tc>
                <a:extLst>
                  <a:ext uri="{0D108BD9-81ED-4DB2-BD59-A6C34878D82A}">
                    <a16:rowId xmlns:a16="http://schemas.microsoft.com/office/drawing/2014/main" val="385100046"/>
                  </a:ext>
                </a:extLst>
              </a:tr>
              <a:tr h="480100">
                <a:tc>
                  <a:txBody>
                    <a:bodyPr/>
                    <a:lstStyle/>
                    <a:p>
                      <a:r>
                        <a:rPr lang="en-US" sz="1300" b="1" kern="1200" dirty="0" err="1" smtClean="0">
                          <a:solidFill>
                            <a:schemeClr val="dk1"/>
                          </a:solidFill>
                          <a:effectLst/>
                          <a:latin typeface="+mn-lt"/>
                          <a:ea typeface="+mn-ea"/>
                          <a:cs typeface="+mn-cs"/>
                        </a:rPr>
                        <a:t>Metamask</a:t>
                      </a:r>
                      <a:r>
                        <a:rPr lang="en-US" sz="1300" b="1" kern="1200" dirty="0" smtClean="0">
                          <a:solidFill>
                            <a:schemeClr val="dk1"/>
                          </a:solidFill>
                          <a:effectLst/>
                          <a:latin typeface="+mn-lt"/>
                          <a:ea typeface="+mn-ea"/>
                          <a:cs typeface="+mn-cs"/>
                        </a:rPr>
                        <a:t> Wallet</a:t>
                      </a:r>
                      <a:endParaRPr lang="en-US" sz="1300" dirty="0"/>
                    </a:p>
                  </a:txBody>
                  <a:tcPr/>
                </a:tc>
                <a:tc>
                  <a:txBody>
                    <a:bodyPr/>
                    <a:lstStyle/>
                    <a:p>
                      <a:r>
                        <a:rPr lang="en-US" sz="1300" kern="1200" dirty="0" smtClean="0">
                          <a:solidFill>
                            <a:schemeClr val="dk1"/>
                          </a:solidFill>
                          <a:effectLst/>
                          <a:latin typeface="+mn-lt"/>
                          <a:ea typeface="+mn-ea"/>
                          <a:cs typeface="+mn-cs"/>
                        </a:rPr>
                        <a:t>used for creating transactions to deploy the smart contract and interact with it</a:t>
                      </a:r>
                      <a:endParaRPr lang="en-US" sz="1300" dirty="0"/>
                    </a:p>
                  </a:txBody>
                  <a:tcPr/>
                </a:tc>
                <a:extLst>
                  <a:ext uri="{0D108BD9-81ED-4DB2-BD59-A6C34878D82A}">
                    <a16:rowId xmlns:a16="http://schemas.microsoft.com/office/drawing/2014/main" val="3477347202"/>
                  </a:ext>
                </a:extLst>
              </a:tr>
              <a:tr h="480100">
                <a:tc>
                  <a:txBody>
                    <a:bodyPr/>
                    <a:lstStyle/>
                    <a:p>
                      <a:r>
                        <a:rPr lang="en-US" sz="1300" b="1" kern="1200" dirty="0" smtClean="0">
                          <a:solidFill>
                            <a:schemeClr val="dk1"/>
                          </a:solidFill>
                          <a:effectLst/>
                          <a:latin typeface="+mn-lt"/>
                          <a:ea typeface="+mn-ea"/>
                          <a:cs typeface="+mn-cs"/>
                        </a:rPr>
                        <a:t>EVM </a:t>
                      </a:r>
                      <a:endParaRPr lang="en-US" sz="1300" dirty="0"/>
                    </a:p>
                  </a:txBody>
                  <a:tcPr/>
                </a:tc>
                <a:tc>
                  <a:txBody>
                    <a:bodyPr/>
                    <a:lstStyle/>
                    <a:p>
                      <a:r>
                        <a:rPr lang="en-US" sz="1300" dirty="0" smtClean="0"/>
                        <a:t>used for</a:t>
                      </a:r>
                      <a:r>
                        <a:rPr lang="en-US" sz="1300" baseline="0" dirty="0" smtClean="0"/>
                        <a:t> interpreting and executing user transactions with the smart contract</a:t>
                      </a:r>
                      <a:endParaRPr lang="en-US" sz="1300" dirty="0"/>
                    </a:p>
                  </a:txBody>
                  <a:tcPr/>
                </a:tc>
                <a:extLst>
                  <a:ext uri="{0D108BD9-81ED-4DB2-BD59-A6C34878D82A}">
                    <a16:rowId xmlns:a16="http://schemas.microsoft.com/office/drawing/2014/main" val="601470309"/>
                  </a:ext>
                </a:extLst>
              </a:tr>
              <a:tr h="480100">
                <a:tc>
                  <a:txBody>
                    <a:bodyPr/>
                    <a:lstStyle/>
                    <a:p>
                      <a:r>
                        <a:rPr lang="en-US" sz="1300" b="1" kern="1200" dirty="0" smtClean="0">
                          <a:solidFill>
                            <a:schemeClr val="dk1"/>
                          </a:solidFill>
                          <a:effectLst/>
                          <a:latin typeface="+mn-lt"/>
                          <a:ea typeface="+mn-ea"/>
                          <a:cs typeface="+mn-cs"/>
                        </a:rPr>
                        <a:t>Solidity compiler </a:t>
                      </a:r>
                      <a:endParaRPr lang="en-US" sz="1300" dirty="0"/>
                    </a:p>
                  </a:txBody>
                  <a:tcPr/>
                </a:tc>
                <a:tc>
                  <a:txBody>
                    <a:bodyPr/>
                    <a:lstStyle/>
                    <a:p>
                      <a:r>
                        <a:rPr lang="en-US" sz="1300" kern="1200" dirty="0" smtClean="0">
                          <a:solidFill>
                            <a:schemeClr val="dk1"/>
                          </a:solidFill>
                          <a:effectLst/>
                          <a:latin typeface="+mn-lt"/>
                          <a:ea typeface="+mn-ea"/>
                          <a:cs typeface="+mn-cs"/>
                        </a:rPr>
                        <a:t>Used to compile the smart contract code into bytecode for deployment</a:t>
                      </a:r>
                      <a:endParaRPr lang="en-US" sz="1300" dirty="0"/>
                    </a:p>
                  </a:txBody>
                  <a:tcPr/>
                </a:tc>
                <a:extLst>
                  <a:ext uri="{0D108BD9-81ED-4DB2-BD59-A6C34878D82A}">
                    <a16:rowId xmlns:a16="http://schemas.microsoft.com/office/drawing/2014/main" val="1248577624"/>
                  </a:ext>
                </a:extLst>
              </a:tr>
              <a:tr h="4801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dk1"/>
                          </a:solidFill>
                          <a:effectLst/>
                          <a:latin typeface="+mn-lt"/>
                          <a:ea typeface="+mn-ea"/>
                          <a:cs typeface="+mn-cs"/>
                        </a:rPr>
                        <a:t>Solidity programmers</a:t>
                      </a:r>
                    </a:p>
                    <a:p>
                      <a:endParaRPr lang="en-US" sz="1300" dirty="0"/>
                    </a:p>
                  </a:txBody>
                  <a:tcPr/>
                </a:tc>
                <a:tc>
                  <a:txBody>
                    <a:bodyPr/>
                    <a:lstStyle/>
                    <a:p>
                      <a:r>
                        <a:rPr lang="en-US" sz="1300" dirty="0" smtClean="0"/>
                        <a:t>Design, develop,</a:t>
                      </a:r>
                      <a:r>
                        <a:rPr lang="en-US" sz="1300" baseline="0" dirty="0" smtClean="0"/>
                        <a:t> debug and deploy the smart contract</a:t>
                      </a:r>
                      <a:endParaRPr lang="en-US" sz="1300" dirty="0"/>
                    </a:p>
                  </a:txBody>
                  <a:tcPr/>
                </a:tc>
                <a:extLst>
                  <a:ext uri="{0D108BD9-81ED-4DB2-BD59-A6C34878D82A}">
                    <a16:rowId xmlns:a16="http://schemas.microsoft.com/office/drawing/2014/main" val="4170982235"/>
                  </a:ext>
                </a:extLst>
              </a:tr>
            </a:tbl>
          </a:graphicData>
        </a:graphic>
      </p:graphicFrame>
    </p:spTree>
    <p:extLst>
      <p:ext uri="{BB962C8B-B14F-4D97-AF65-F5344CB8AC3E}">
        <p14:creationId xmlns:p14="http://schemas.microsoft.com/office/powerpoint/2010/main" val="1698731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Solution Application </a:t>
            </a:r>
            <a:r>
              <a:rPr lang="en-US" b="1" dirty="0" smtClean="0"/>
              <a:t>Area</a:t>
            </a:r>
            <a:endParaRPr lang="en-US" b="1" dirty="0"/>
          </a:p>
        </p:txBody>
      </p:sp>
      <p:sp>
        <p:nvSpPr>
          <p:cNvPr id="3" name="Content Placeholder 2"/>
          <p:cNvSpPr>
            <a:spLocks noGrp="1"/>
          </p:cNvSpPr>
          <p:nvPr>
            <p:ph idx="1"/>
          </p:nvPr>
        </p:nvSpPr>
        <p:spPr/>
        <p:txBody>
          <a:bodyPr>
            <a:normAutofit/>
          </a:bodyPr>
          <a:lstStyle/>
          <a:p>
            <a:r>
              <a:rPr lang="en-US" dirty="0"/>
              <a:t>The MUZAPP, which has the music business as one of its application domains, does indeed have actual value. With the growth of internet distribution, streaming services, and digital platforms, the music business has experienced considerable changes. The demand for specialized platforms that exclusively serve the interests of musicians, artists, and collectors in terms of presenting, marketing, and exchanging their musical works still exists, though. By offering a specific NFT marketplace for musical artwork, MUZAPP aims to fills this vacuum. </a:t>
            </a:r>
          </a:p>
          <a:p>
            <a:endParaRPr lang="en-US" dirty="0"/>
          </a:p>
        </p:txBody>
      </p:sp>
    </p:spTree>
    <p:extLst>
      <p:ext uri="{BB962C8B-B14F-4D97-AF65-F5344CB8AC3E}">
        <p14:creationId xmlns:p14="http://schemas.microsoft.com/office/powerpoint/2010/main" val="479222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Solution Application Area</a:t>
            </a:r>
            <a:endParaRPr lang="en-US" dirty="0"/>
          </a:p>
        </p:txBody>
      </p:sp>
      <p:sp>
        <p:nvSpPr>
          <p:cNvPr id="3" name="Content Placeholder 2"/>
          <p:cNvSpPr>
            <a:spLocks noGrp="1"/>
          </p:cNvSpPr>
          <p:nvPr>
            <p:ph idx="1"/>
          </p:nvPr>
        </p:nvSpPr>
        <p:spPr/>
        <p:txBody>
          <a:bodyPr>
            <a:normAutofit fontScale="85000" lnSpcReduction="10000"/>
          </a:bodyPr>
          <a:lstStyle/>
          <a:p>
            <a:r>
              <a:rPr lang="en-US" dirty="0"/>
              <a:t>Over the years, the music industry has undergone appreciable shifts and changes in their business models and practices which include physical CD distributions, pay-per-views, migration to digital and streaming platforms etc. but there still remains a growing desire among musical artists for the existence of a platform that can extricate them from the unfair business practices existent in the aforementioned models and provide them exclusivity over their music while also serving as a more profitable revenue stream for musicians. MUZZAP aims to satisfy this yearning by affording musicians a </a:t>
            </a:r>
            <a:r>
              <a:rPr lang="en-US" dirty="0" err="1"/>
              <a:t>DeFi</a:t>
            </a:r>
            <a:r>
              <a:rPr lang="en-US" dirty="0"/>
              <a:t> platform where they can, at comparatively low costs, publish their music, promote it, build their fan following and monetize it through models of choice such as pay-per-view, sale etc.</a:t>
            </a:r>
          </a:p>
          <a:p>
            <a:r>
              <a:rPr lang="en-US" dirty="0"/>
              <a:t>Not just musicians but music enthusiasts and collectors can benefit greatly from the MUZAPP platform as they can have rare and one-of-a-kind music NFTs at their finger tips  </a:t>
            </a:r>
          </a:p>
        </p:txBody>
      </p:sp>
    </p:spTree>
    <p:extLst>
      <p:ext uri="{BB962C8B-B14F-4D97-AF65-F5344CB8AC3E}">
        <p14:creationId xmlns:p14="http://schemas.microsoft.com/office/powerpoint/2010/main" val="1820089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Tools/Technology</a:t>
            </a:r>
            <a:endParaRPr lang="en-US" dirty="0"/>
          </a:p>
        </p:txBody>
      </p:sp>
      <p:sp>
        <p:nvSpPr>
          <p:cNvPr id="3" name="Content Placeholder 2"/>
          <p:cNvSpPr>
            <a:spLocks noGrp="1"/>
          </p:cNvSpPr>
          <p:nvPr>
            <p:ph idx="1"/>
          </p:nvPr>
        </p:nvSpPr>
        <p:spPr/>
        <p:txBody>
          <a:bodyPr/>
          <a:lstStyle/>
          <a:p>
            <a:r>
              <a:rPr lang="en-US" b="1" dirty="0" smtClean="0"/>
              <a:t>Front-end</a:t>
            </a:r>
          </a:p>
          <a:p>
            <a:pPr lvl="0"/>
            <a:r>
              <a:rPr lang="en-US" dirty="0" smtClean="0"/>
              <a:t>Drizzle</a:t>
            </a:r>
            <a:endParaRPr lang="en-US" dirty="0"/>
          </a:p>
          <a:p>
            <a:pPr lvl="0"/>
            <a:r>
              <a:rPr lang="en-US" dirty="0"/>
              <a:t>React JS</a:t>
            </a:r>
          </a:p>
          <a:p>
            <a:pPr lvl="0"/>
            <a:r>
              <a:rPr lang="en-US" dirty="0"/>
              <a:t>MUI</a:t>
            </a:r>
          </a:p>
          <a:p>
            <a:pPr lvl="0"/>
            <a:r>
              <a:rPr lang="en-US" dirty="0"/>
              <a:t>Web3 JS</a:t>
            </a:r>
          </a:p>
          <a:p>
            <a:pPr marL="914400" lvl="1" indent="-457200">
              <a:buFont typeface="+mj-lt"/>
              <a:buAutoNum type="arabicPeriod"/>
            </a:pPr>
            <a:endParaRPr lang="en-US" b="1" dirty="0"/>
          </a:p>
        </p:txBody>
      </p:sp>
      <p:pic>
        <p:nvPicPr>
          <p:cNvPr id="1030" name="Picture 6" descr="Drizzle Explained - What is Drizzle? - Moralis Web3 | Enterprise-Grade Web3  AP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2565" y="2556932"/>
            <a:ext cx="2475697" cy="93322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hy Use React JS for Web Development? - Bitnet Infote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5878" y="2556932"/>
            <a:ext cx="2126703" cy="142090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MUI: The React component library you always wan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9804" y="3367410"/>
            <a:ext cx="2014487" cy="201448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web3 - np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1877" y="4144598"/>
            <a:ext cx="2354703" cy="2002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8704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Tools/Technology</a:t>
            </a:r>
            <a:endParaRPr lang="en-US" dirty="0"/>
          </a:p>
        </p:txBody>
      </p:sp>
      <p:sp>
        <p:nvSpPr>
          <p:cNvPr id="3" name="Content Placeholder 2"/>
          <p:cNvSpPr>
            <a:spLocks noGrp="1"/>
          </p:cNvSpPr>
          <p:nvPr>
            <p:ph idx="1"/>
          </p:nvPr>
        </p:nvSpPr>
        <p:spPr/>
        <p:txBody>
          <a:bodyPr/>
          <a:lstStyle/>
          <a:p>
            <a:r>
              <a:rPr lang="en-US" b="1" dirty="0" smtClean="0"/>
              <a:t>Backend</a:t>
            </a:r>
          </a:p>
          <a:p>
            <a:pPr marL="914400" lvl="1" indent="-457200">
              <a:buFont typeface="+mj-lt"/>
              <a:buAutoNum type="arabicPeriod"/>
            </a:pPr>
            <a:r>
              <a:rPr lang="en-US" dirty="0" smtClean="0"/>
              <a:t>Solidity</a:t>
            </a:r>
          </a:p>
          <a:p>
            <a:pPr marL="914400" lvl="1" indent="-457200">
              <a:buFont typeface="+mj-lt"/>
              <a:buAutoNum type="arabicPeriod"/>
            </a:pPr>
            <a:r>
              <a:rPr lang="en-US" dirty="0" err="1" smtClean="0"/>
              <a:t>Metamask</a:t>
            </a:r>
            <a:endParaRPr lang="en-US" dirty="0" smtClean="0"/>
          </a:p>
          <a:p>
            <a:pPr marL="457200" lvl="1" indent="0">
              <a:buNone/>
            </a:pPr>
            <a:endParaRPr lang="en-US" dirty="0"/>
          </a:p>
          <a:p>
            <a:r>
              <a:rPr lang="en-US" b="1" dirty="0" smtClean="0"/>
              <a:t>IDE</a:t>
            </a:r>
          </a:p>
          <a:p>
            <a:pPr marL="914400" lvl="1" indent="-457200">
              <a:buFont typeface="+mj-lt"/>
              <a:buAutoNum type="arabicPeriod"/>
            </a:pPr>
            <a:r>
              <a:rPr lang="en-US" b="1" dirty="0" smtClean="0"/>
              <a:t>Embark</a:t>
            </a:r>
          </a:p>
          <a:p>
            <a:pPr marL="914400" lvl="1" indent="-457200">
              <a:buFont typeface="+mj-lt"/>
              <a:buAutoNum type="arabicPeriod"/>
            </a:pPr>
            <a:r>
              <a:rPr lang="en-US" b="1" dirty="0" smtClean="0"/>
              <a:t>Visual Studio Code</a:t>
            </a:r>
          </a:p>
        </p:txBody>
      </p:sp>
      <p:pic>
        <p:nvPicPr>
          <p:cNvPr id="2050" name="Picture 2" descr="Solidity Explained - What is Solidity? - Moralis Web3 | Enterprise-Grade  Web3 AP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1587" y="2593218"/>
            <a:ext cx="2819664" cy="128209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etaMask Logo and symbol, meaning, history, PNG, bra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1181" y="2556932"/>
            <a:ext cx="2886087" cy="162342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Embark - Web3 IDEs - Alchem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1419" y="4426722"/>
            <a:ext cx="1345611" cy="134561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Visual Studio Code - YouTub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7599" y="4180356"/>
            <a:ext cx="1689464" cy="1689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5896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Tools/Technology</a:t>
            </a:r>
            <a:endParaRPr lang="en-US" dirty="0"/>
          </a:p>
        </p:txBody>
      </p:sp>
      <p:sp>
        <p:nvSpPr>
          <p:cNvPr id="3" name="Content Placeholder 2"/>
          <p:cNvSpPr>
            <a:spLocks noGrp="1"/>
          </p:cNvSpPr>
          <p:nvPr>
            <p:ph idx="1"/>
          </p:nvPr>
        </p:nvSpPr>
        <p:spPr/>
        <p:txBody>
          <a:bodyPr/>
          <a:lstStyle/>
          <a:p>
            <a:r>
              <a:rPr lang="en-US" b="1" dirty="0" smtClean="0"/>
              <a:t>Testing</a:t>
            </a:r>
          </a:p>
          <a:p>
            <a:pPr marL="914400" lvl="1" indent="-457200">
              <a:buFont typeface="+mj-lt"/>
              <a:buAutoNum type="arabicPeriod"/>
            </a:pPr>
            <a:r>
              <a:rPr lang="en-US" b="1" dirty="0" smtClean="0"/>
              <a:t>Ganache</a:t>
            </a:r>
            <a:endParaRPr lang="en-US" dirty="0"/>
          </a:p>
        </p:txBody>
      </p:sp>
      <p:pic>
        <p:nvPicPr>
          <p:cNvPr id="3080" name="Picture 8" descr="Using Ganache with Remix and Metamask | by Kacharlabhargav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3803" y="2597150"/>
            <a:ext cx="3081017" cy="1678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0184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Expertise of the Team </a:t>
            </a:r>
            <a:r>
              <a:rPr lang="en-US" b="1" dirty="0" smtClean="0"/>
              <a:t>Members</a:t>
            </a:r>
            <a:endParaRPr lang="en-US" dirty="0"/>
          </a:p>
        </p:txBody>
      </p:sp>
      <p:sp>
        <p:nvSpPr>
          <p:cNvPr id="3" name="Content Placeholder 2"/>
          <p:cNvSpPr>
            <a:spLocks noGrp="1"/>
          </p:cNvSpPr>
          <p:nvPr>
            <p:ph idx="1"/>
          </p:nvPr>
        </p:nvSpPr>
        <p:spPr/>
        <p:txBody>
          <a:bodyPr/>
          <a:lstStyle/>
          <a:p>
            <a:r>
              <a:rPr lang="en-US" dirty="0"/>
              <a:t>The MUZAPP team has had formal schooling and theoretically intensive training in block chain and cryptocurrency concepts while also having performed independent research to further strengthen their knowledge and fructify the development process. The team will also function under the supervision of a block chain expert for better direction and performance in an attempt to materialize their vision for MUZAPP into existence</a:t>
            </a:r>
          </a:p>
        </p:txBody>
      </p:sp>
    </p:spTree>
    <p:extLst>
      <p:ext uri="{BB962C8B-B14F-4D97-AF65-F5344CB8AC3E}">
        <p14:creationId xmlns:p14="http://schemas.microsoft.com/office/powerpoint/2010/main" val="1954633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Milestones</a:t>
            </a:r>
          </a:p>
        </p:txBody>
      </p:sp>
      <p:sp>
        <p:nvSpPr>
          <p:cNvPr id="3" name="Content Placeholder 2"/>
          <p:cNvSpPr>
            <a:spLocks noGrp="1"/>
          </p:cNvSpPr>
          <p:nvPr>
            <p:ph sz="half" idx="1"/>
          </p:nvPr>
        </p:nvSpPr>
        <p:spPr/>
        <p:txBody>
          <a:bodyPr>
            <a:normAutofit fontScale="92500" lnSpcReduction="10000"/>
          </a:bodyPr>
          <a:lstStyle/>
          <a:p>
            <a:pPr marL="0" lvl="0" indent="0" algn="ctr">
              <a:buNone/>
            </a:pPr>
            <a:r>
              <a:rPr lang="en-US" sz="1400" b="1" dirty="0" smtClean="0">
                <a:solidFill>
                  <a:srgbClr val="FF0000"/>
                </a:solidFill>
              </a:rPr>
              <a:t>Milestone 1</a:t>
            </a:r>
          </a:p>
          <a:p>
            <a:pPr marL="0" lvl="0" indent="0" algn="ctr">
              <a:buNone/>
            </a:pPr>
            <a:endParaRPr lang="en-US" sz="1500" b="1" dirty="0" smtClean="0">
              <a:solidFill>
                <a:srgbClr val="FF0000"/>
              </a:solidFill>
            </a:endParaRPr>
          </a:p>
          <a:p>
            <a:pPr marL="0" lvl="0" indent="0" algn="ctr">
              <a:buNone/>
            </a:pPr>
            <a:r>
              <a:rPr lang="en-US" sz="5200" b="1" dirty="0" smtClean="0"/>
              <a:t>POC Documentation</a:t>
            </a:r>
            <a:endParaRPr lang="en-US" sz="5200" b="1" dirty="0"/>
          </a:p>
          <a:p>
            <a:endParaRPr lang="en-US" dirty="0"/>
          </a:p>
        </p:txBody>
      </p:sp>
      <p:sp>
        <p:nvSpPr>
          <p:cNvPr id="4" name="Content Placeholder 3"/>
          <p:cNvSpPr>
            <a:spLocks noGrp="1"/>
          </p:cNvSpPr>
          <p:nvPr>
            <p:ph sz="half" idx="2"/>
          </p:nvPr>
        </p:nvSpPr>
        <p:spPr/>
        <p:txBody>
          <a:bodyPr>
            <a:normAutofit fontScale="92500" lnSpcReduction="10000"/>
          </a:bodyPr>
          <a:lstStyle/>
          <a:p>
            <a:pPr lvl="0"/>
            <a:r>
              <a:rPr lang="en-US" dirty="0"/>
              <a:t>Determine problem statement and business value</a:t>
            </a:r>
          </a:p>
          <a:p>
            <a:pPr lvl="0"/>
            <a:r>
              <a:rPr lang="en-US" dirty="0"/>
              <a:t>Work out features and scope</a:t>
            </a:r>
          </a:p>
          <a:p>
            <a:pPr lvl="0"/>
            <a:r>
              <a:rPr lang="en-US" dirty="0"/>
              <a:t>List and confirm all the hardware and software utilities</a:t>
            </a:r>
          </a:p>
          <a:p>
            <a:pPr lvl="0"/>
            <a:r>
              <a:rPr lang="en-US" dirty="0"/>
              <a:t>Assign roles and responsibilities</a:t>
            </a:r>
          </a:p>
          <a:p>
            <a:pPr lvl="0"/>
            <a:r>
              <a:rPr lang="en-US" dirty="0"/>
              <a:t>Create business model and canvas</a:t>
            </a:r>
          </a:p>
          <a:p>
            <a:pPr lvl="0"/>
            <a:r>
              <a:rPr lang="en-US" dirty="0"/>
              <a:t>Create work breakdown structure</a:t>
            </a:r>
          </a:p>
          <a:p>
            <a:endParaRPr lang="en-US" dirty="0"/>
          </a:p>
        </p:txBody>
      </p:sp>
    </p:spTree>
    <p:extLst>
      <p:ext uri="{BB962C8B-B14F-4D97-AF65-F5344CB8AC3E}">
        <p14:creationId xmlns:p14="http://schemas.microsoft.com/office/powerpoint/2010/main" val="1007393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1299514"/>
          </a:xfrm>
        </p:spPr>
        <p:txBody>
          <a:bodyPr>
            <a:normAutofit/>
          </a:bodyPr>
          <a:lstStyle/>
          <a:p>
            <a:pPr lvl="0"/>
            <a:r>
              <a:rPr lang="en-US" b="1" dirty="0" smtClean="0"/>
              <a:t>Introduction</a:t>
            </a:r>
            <a:endParaRPr lang="en-US" dirty="0"/>
          </a:p>
        </p:txBody>
      </p:sp>
      <p:sp>
        <p:nvSpPr>
          <p:cNvPr id="3" name="Content Placeholder 2"/>
          <p:cNvSpPr>
            <a:spLocks noGrp="1"/>
          </p:cNvSpPr>
          <p:nvPr>
            <p:ph idx="1"/>
          </p:nvPr>
        </p:nvSpPr>
        <p:spPr>
          <a:xfrm>
            <a:off x="1295401" y="2556932"/>
            <a:ext cx="4539342" cy="3318936"/>
          </a:xfrm>
        </p:spPr>
        <p:txBody>
          <a:bodyPr/>
          <a:lstStyle/>
          <a:p>
            <a:r>
              <a:rPr lang="en-US" sz="1800" dirty="0"/>
              <a:t>A revolutionary NFT marketplace for musical creativity, MUZAPP is a decentralized application (</a:t>
            </a:r>
            <a:r>
              <a:rPr lang="en-US" sz="1800" dirty="0" err="1"/>
              <a:t>DApp</a:t>
            </a:r>
            <a:r>
              <a:rPr lang="en-US" sz="1800" dirty="0"/>
              <a:t>) which offers a platform where musicians and music collectors may display, market, and exchange their non-fungible tokens (NFTs) created from digital music. MUZAPP offers transparent ownership, copyright protection, and safe transactions throughout the music community by utilizing </a:t>
            </a:r>
            <a:r>
              <a:rPr lang="en-US" sz="1800" dirty="0" smtClean="0"/>
              <a:t>block chain </a:t>
            </a:r>
            <a:r>
              <a:rPr lang="en-US" sz="1800" dirty="0"/>
              <a:t>technology.</a:t>
            </a:r>
          </a:p>
          <a:p>
            <a:endParaRPr lang="en-US" dirty="0"/>
          </a:p>
        </p:txBody>
      </p:sp>
      <p:pic>
        <p:nvPicPr>
          <p:cNvPr id="1026" name="Picture 2" descr="Top 7 Musicians NFT Projects: The Future of Music Industry. - Zipme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653165"/>
            <a:ext cx="4850606" cy="2894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312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Milestones</a:t>
            </a:r>
            <a:endParaRPr lang="en-US" dirty="0"/>
          </a:p>
        </p:txBody>
      </p:sp>
      <p:sp>
        <p:nvSpPr>
          <p:cNvPr id="3" name="Content Placeholder 2"/>
          <p:cNvSpPr>
            <a:spLocks noGrp="1"/>
          </p:cNvSpPr>
          <p:nvPr>
            <p:ph sz="half" idx="1"/>
          </p:nvPr>
        </p:nvSpPr>
        <p:spPr/>
        <p:txBody>
          <a:bodyPr>
            <a:normAutofit fontScale="92500" lnSpcReduction="10000"/>
          </a:bodyPr>
          <a:lstStyle/>
          <a:p>
            <a:pPr marL="0" lvl="0" indent="0" algn="ctr">
              <a:buNone/>
            </a:pPr>
            <a:r>
              <a:rPr lang="en-US" sz="1400" b="1" dirty="0">
                <a:solidFill>
                  <a:srgbClr val="FF0000"/>
                </a:solidFill>
              </a:rPr>
              <a:t>Milestone</a:t>
            </a:r>
            <a:r>
              <a:rPr lang="en-US" sz="1300" b="1" dirty="0">
                <a:solidFill>
                  <a:srgbClr val="FF0000"/>
                </a:solidFill>
              </a:rPr>
              <a:t> </a:t>
            </a:r>
            <a:r>
              <a:rPr lang="en-US" sz="1300" b="1" dirty="0" smtClean="0">
                <a:solidFill>
                  <a:srgbClr val="FF0000"/>
                </a:solidFill>
              </a:rPr>
              <a:t>2</a:t>
            </a:r>
            <a:endParaRPr lang="en-US" sz="1300" b="1" dirty="0">
              <a:solidFill>
                <a:srgbClr val="FF0000"/>
              </a:solidFill>
            </a:endParaRPr>
          </a:p>
          <a:p>
            <a:pPr marL="0" lvl="0" indent="0" algn="ctr">
              <a:buNone/>
            </a:pPr>
            <a:endParaRPr lang="en-US" sz="800" b="1" dirty="0">
              <a:solidFill>
                <a:srgbClr val="FF0000"/>
              </a:solidFill>
            </a:endParaRPr>
          </a:p>
          <a:p>
            <a:pPr marL="0" lvl="0" indent="0" algn="ctr">
              <a:buNone/>
            </a:pPr>
            <a:r>
              <a:rPr lang="en-US" sz="4000" b="1" dirty="0"/>
              <a:t>Establish complete business logic of smart contract</a:t>
            </a:r>
            <a:endParaRPr lang="en-US" sz="4000" dirty="0"/>
          </a:p>
          <a:p>
            <a:endParaRPr lang="en-US" dirty="0"/>
          </a:p>
        </p:txBody>
      </p:sp>
      <p:sp>
        <p:nvSpPr>
          <p:cNvPr id="4" name="Content Placeholder 3"/>
          <p:cNvSpPr>
            <a:spLocks noGrp="1"/>
          </p:cNvSpPr>
          <p:nvPr>
            <p:ph sz="half" idx="2"/>
          </p:nvPr>
        </p:nvSpPr>
        <p:spPr/>
        <p:txBody>
          <a:bodyPr>
            <a:normAutofit fontScale="92500" lnSpcReduction="10000"/>
          </a:bodyPr>
          <a:lstStyle/>
          <a:p>
            <a:pPr lvl="0"/>
            <a:r>
              <a:rPr lang="en-US" dirty="0"/>
              <a:t>Construct UML diagram </a:t>
            </a:r>
          </a:p>
          <a:p>
            <a:pPr lvl="0"/>
            <a:r>
              <a:rPr lang="en-US" dirty="0"/>
              <a:t>Confirm pseudo code for smart contract functions defined in UML diagram</a:t>
            </a:r>
          </a:p>
          <a:p>
            <a:pPr lvl="0"/>
            <a:r>
              <a:rPr lang="en-US" dirty="0"/>
              <a:t>Supervisor proof-reading and change documentation</a:t>
            </a:r>
          </a:p>
          <a:p>
            <a:pPr lvl="0"/>
            <a:r>
              <a:rPr lang="en-US" dirty="0"/>
              <a:t>Implement changes and improvements</a:t>
            </a:r>
          </a:p>
          <a:p>
            <a:pPr lvl="0"/>
            <a:r>
              <a:rPr lang="en-US" dirty="0"/>
              <a:t>Final approval </a:t>
            </a:r>
          </a:p>
          <a:p>
            <a:endParaRPr lang="en-US" dirty="0"/>
          </a:p>
        </p:txBody>
      </p:sp>
    </p:spTree>
    <p:extLst>
      <p:ext uri="{BB962C8B-B14F-4D97-AF65-F5344CB8AC3E}">
        <p14:creationId xmlns:p14="http://schemas.microsoft.com/office/powerpoint/2010/main" val="1448995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Milestones</a:t>
            </a:r>
            <a:endParaRPr lang="en-US" dirty="0"/>
          </a:p>
        </p:txBody>
      </p:sp>
      <p:sp>
        <p:nvSpPr>
          <p:cNvPr id="3" name="Content Placeholder 2"/>
          <p:cNvSpPr>
            <a:spLocks noGrp="1"/>
          </p:cNvSpPr>
          <p:nvPr>
            <p:ph sz="half" idx="1"/>
          </p:nvPr>
        </p:nvSpPr>
        <p:spPr/>
        <p:txBody>
          <a:bodyPr>
            <a:normAutofit fontScale="77500" lnSpcReduction="20000"/>
          </a:bodyPr>
          <a:lstStyle/>
          <a:p>
            <a:pPr marL="0" lvl="0" indent="0" algn="ctr">
              <a:buNone/>
            </a:pPr>
            <a:r>
              <a:rPr lang="en-US" sz="1700" b="1" dirty="0">
                <a:solidFill>
                  <a:srgbClr val="FF0000"/>
                </a:solidFill>
              </a:rPr>
              <a:t>Milestone </a:t>
            </a:r>
            <a:r>
              <a:rPr lang="en-US" sz="1700" b="1" dirty="0" smtClean="0">
                <a:solidFill>
                  <a:srgbClr val="FF0000"/>
                </a:solidFill>
              </a:rPr>
              <a:t>3</a:t>
            </a:r>
            <a:endParaRPr lang="en-US" sz="1700" b="1" dirty="0">
              <a:solidFill>
                <a:srgbClr val="FF0000"/>
              </a:solidFill>
            </a:endParaRPr>
          </a:p>
          <a:p>
            <a:pPr marL="0" lvl="0" indent="0" algn="ctr">
              <a:buNone/>
            </a:pPr>
            <a:endParaRPr lang="en-US" sz="400" b="1" dirty="0">
              <a:solidFill>
                <a:srgbClr val="FF0000"/>
              </a:solidFill>
            </a:endParaRPr>
          </a:p>
          <a:p>
            <a:pPr marL="0" lvl="0" indent="0" algn="ctr">
              <a:buNone/>
            </a:pPr>
            <a:r>
              <a:rPr lang="en-US" sz="4600" b="1" dirty="0"/>
              <a:t>Complete GUI Design for Website</a:t>
            </a:r>
            <a:endParaRPr lang="en-US" sz="4600" dirty="0"/>
          </a:p>
          <a:p>
            <a:endParaRPr lang="en-US" dirty="0"/>
          </a:p>
        </p:txBody>
      </p:sp>
      <p:sp>
        <p:nvSpPr>
          <p:cNvPr id="4" name="Content Placeholder 3"/>
          <p:cNvSpPr>
            <a:spLocks noGrp="1"/>
          </p:cNvSpPr>
          <p:nvPr>
            <p:ph sz="half" idx="2"/>
          </p:nvPr>
        </p:nvSpPr>
        <p:spPr/>
        <p:txBody>
          <a:bodyPr>
            <a:normAutofit fontScale="77500" lnSpcReduction="20000"/>
          </a:bodyPr>
          <a:lstStyle/>
          <a:p>
            <a:pPr lvl="0"/>
            <a:r>
              <a:rPr lang="en-US" dirty="0"/>
              <a:t>Design </a:t>
            </a:r>
            <a:r>
              <a:rPr lang="en-US" b="1" dirty="0"/>
              <a:t>landing page</a:t>
            </a:r>
            <a:r>
              <a:rPr lang="en-US" dirty="0"/>
              <a:t> including MUZAPP’s value proposition </a:t>
            </a:r>
          </a:p>
          <a:p>
            <a:pPr lvl="0"/>
            <a:r>
              <a:rPr lang="en-US" dirty="0"/>
              <a:t>Design </a:t>
            </a:r>
            <a:r>
              <a:rPr lang="en-US" b="1" dirty="0"/>
              <a:t>Home page </a:t>
            </a:r>
            <a:endParaRPr lang="en-US" dirty="0"/>
          </a:p>
          <a:p>
            <a:pPr lvl="0"/>
            <a:r>
              <a:rPr lang="en-US" dirty="0"/>
              <a:t>Design </a:t>
            </a:r>
            <a:r>
              <a:rPr lang="en-US" b="1" dirty="0"/>
              <a:t>Your Collection page</a:t>
            </a:r>
            <a:r>
              <a:rPr lang="en-US" dirty="0"/>
              <a:t> displaying user’s collection of NFTs</a:t>
            </a:r>
          </a:p>
          <a:p>
            <a:pPr lvl="0"/>
            <a:r>
              <a:rPr lang="en-US" dirty="0"/>
              <a:t>Design </a:t>
            </a:r>
            <a:r>
              <a:rPr lang="en-US" b="1" dirty="0"/>
              <a:t>Past Transactions page </a:t>
            </a:r>
            <a:r>
              <a:rPr lang="en-US" dirty="0"/>
              <a:t>informing of user’s past NFT purchases and sales</a:t>
            </a:r>
          </a:p>
          <a:p>
            <a:pPr lvl="0"/>
            <a:r>
              <a:rPr lang="en-US" dirty="0"/>
              <a:t>Design </a:t>
            </a:r>
            <a:r>
              <a:rPr lang="en-US" b="1" dirty="0"/>
              <a:t>Available NFTs page</a:t>
            </a:r>
            <a:r>
              <a:rPr lang="en-US" dirty="0"/>
              <a:t> providing filtered lists of fixed price, pay-per-use, auction and open offer NFTs</a:t>
            </a:r>
          </a:p>
          <a:p>
            <a:endParaRPr lang="en-US" dirty="0"/>
          </a:p>
        </p:txBody>
      </p:sp>
    </p:spTree>
    <p:extLst>
      <p:ext uri="{BB962C8B-B14F-4D97-AF65-F5344CB8AC3E}">
        <p14:creationId xmlns:p14="http://schemas.microsoft.com/office/powerpoint/2010/main" val="324610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Milestones</a:t>
            </a:r>
            <a:endParaRPr lang="en-US" dirty="0"/>
          </a:p>
        </p:txBody>
      </p:sp>
      <p:sp>
        <p:nvSpPr>
          <p:cNvPr id="3" name="Content Placeholder 2"/>
          <p:cNvSpPr>
            <a:spLocks noGrp="1"/>
          </p:cNvSpPr>
          <p:nvPr>
            <p:ph sz="half" idx="1"/>
          </p:nvPr>
        </p:nvSpPr>
        <p:spPr/>
        <p:txBody>
          <a:bodyPr>
            <a:normAutofit fontScale="70000" lnSpcReduction="20000"/>
          </a:bodyPr>
          <a:lstStyle/>
          <a:p>
            <a:pPr marL="1828800" lvl="4" indent="0">
              <a:buNone/>
            </a:pPr>
            <a:r>
              <a:rPr lang="en-US" sz="1900" b="1" dirty="0" smtClean="0">
                <a:solidFill>
                  <a:srgbClr val="FF0000"/>
                </a:solidFill>
              </a:rPr>
              <a:t>Milestone 3</a:t>
            </a:r>
            <a:endParaRPr lang="en-US" sz="1900" b="1" dirty="0">
              <a:solidFill>
                <a:srgbClr val="FF0000"/>
              </a:solidFill>
            </a:endParaRPr>
          </a:p>
          <a:p>
            <a:pPr marL="0" lvl="0" indent="0" algn="ctr">
              <a:buNone/>
            </a:pPr>
            <a:r>
              <a:rPr lang="en-US" sz="5100" b="1" dirty="0"/>
              <a:t>Complete GUI Design for Website</a:t>
            </a:r>
            <a:endParaRPr lang="en-US" sz="5100" dirty="0"/>
          </a:p>
          <a:p>
            <a:endParaRPr lang="en-US" dirty="0"/>
          </a:p>
        </p:txBody>
      </p:sp>
      <p:sp>
        <p:nvSpPr>
          <p:cNvPr id="4" name="Content Placeholder 3"/>
          <p:cNvSpPr>
            <a:spLocks noGrp="1"/>
          </p:cNvSpPr>
          <p:nvPr>
            <p:ph sz="half" idx="2"/>
          </p:nvPr>
        </p:nvSpPr>
        <p:spPr/>
        <p:txBody>
          <a:bodyPr>
            <a:normAutofit fontScale="70000" lnSpcReduction="20000"/>
          </a:bodyPr>
          <a:lstStyle/>
          <a:p>
            <a:pPr lvl="0"/>
            <a:r>
              <a:rPr lang="en-US" dirty="0"/>
              <a:t>Design </a:t>
            </a:r>
            <a:r>
              <a:rPr lang="en-US" b="1" dirty="0"/>
              <a:t>Create NFT form</a:t>
            </a:r>
            <a:endParaRPr lang="en-US" dirty="0"/>
          </a:p>
          <a:p>
            <a:pPr lvl="0"/>
            <a:r>
              <a:rPr lang="en-US" dirty="0"/>
              <a:t>Design </a:t>
            </a:r>
            <a:r>
              <a:rPr lang="en-US" b="1" dirty="0"/>
              <a:t>Profile Page</a:t>
            </a:r>
            <a:endParaRPr lang="en-US" dirty="0"/>
          </a:p>
          <a:p>
            <a:pPr lvl="0"/>
            <a:r>
              <a:rPr lang="en-US" dirty="0"/>
              <a:t>Design </a:t>
            </a:r>
            <a:r>
              <a:rPr lang="en-US" b="1" dirty="0"/>
              <a:t>Rented NFTs Page</a:t>
            </a:r>
            <a:endParaRPr lang="en-US" dirty="0"/>
          </a:p>
          <a:p>
            <a:pPr lvl="0"/>
            <a:r>
              <a:rPr lang="en-US" dirty="0"/>
              <a:t>Design form pertaining to fixed sale NFTs for both customer and musical entity</a:t>
            </a:r>
          </a:p>
          <a:p>
            <a:pPr lvl="0"/>
            <a:r>
              <a:rPr lang="en-US" dirty="0"/>
              <a:t>Design form pertaining to NFT auctions for both customer and musical entity </a:t>
            </a:r>
          </a:p>
          <a:p>
            <a:pPr lvl="0"/>
            <a:r>
              <a:rPr lang="en-US" dirty="0"/>
              <a:t>Design form pertaining to NFT offer solicitation for both customer and musical entity</a:t>
            </a:r>
          </a:p>
          <a:p>
            <a:pPr lvl="0"/>
            <a:r>
              <a:rPr lang="en-US" dirty="0"/>
              <a:t>Design form pertaining to pay-per-use NFT for both customer and musical entity</a:t>
            </a:r>
          </a:p>
          <a:p>
            <a:endParaRPr lang="en-US" dirty="0"/>
          </a:p>
        </p:txBody>
      </p:sp>
    </p:spTree>
    <p:extLst>
      <p:ext uri="{BB962C8B-B14F-4D97-AF65-F5344CB8AC3E}">
        <p14:creationId xmlns:p14="http://schemas.microsoft.com/office/powerpoint/2010/main" val="19769262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Milestones</a:t>
            </a:r>
            <a:endParaRPr lang="en-US" dirty="0"/>
          </a:p>
        </p:txBody>
      </p:sp>
      <p:sp>
        <p:nvSpPr>
          <p:cNvPr id="3" name="Content Placeholder 2"/>
          <p:cNvSpPr>
            <a:spLocks noGrp="1"/>
          </p:cNvSpPr>
          <p:nvPr>
            <p:ph sz="half" idx="1"/>
          </p:nvPr>
        </p:nvSpPr>
        <p:spPr/>
        <p:txBody>
          <a:bodyPr>
            <a:normAutofit fontScale="62500" lnSpcReduction="20000"/>
          </a:bodyPr>
          <a:lstStyle/>
          <a:p>
            <a:pPr marL="0" indent="0">
              <a:buNone/>
            </a:pPr>
            <a:r>
              <a:rPr lang="en-US" sz="2100" b="1" dirty="0" smtClean="0"/>
              <a:t>				</a:t>
            </a:r>
            <a:r>
              <a:rPr lang="en-US" sz="2100" b="1" dirty="0" smtClean="0">
                <a:solidFill>
                  <a:srgbClr val="FF0000"/>
                </a:solidFill>
              </a:rPr>
              <a:t>Milestone 4</a:t>
            </a:r>
          </a:p>
          <a:p>
            <a:pPr marL="0" lvl="0" indent="0" algn="ctr">
              <a:buNone/>
            </a:pPr>
            <a:r>
              <a:rPr lang="en-US" sz="5800" b="1" dirty="0"/>
              <a:t>Develop Smart Contract</a:t>
            </a:r>
            <a:endParaRPr lang="en-US" sz="5800" dirty="0"/>
          </a:p>
          <a:p>
            <a:pPr marL="0" indent="0">
              <a:buNone/>
            </a:pPr>
            <a:endParaRPr lang="en-US" sz="2800" b="1" dirty="0">
              <a:solidFill>
                <a:srgbClr val="FF0000"/>
              </a:solidFill>
            </a:endParaRPr>
          </a:p>
        </p:txBody>
      </p:sp>
      <p:sp>
        <p:nvSpPr>
          <p:cNvPr id="4" name="Content Placeholder 3"/>
          <p:cNvSpPr>
            <a:spLocks noGrp="1"/>
          </p:cNvSpPr>
          <p:nvPr>
            <p:ph sz="half" idx="2"/>
          </p:nvPr>
        </p:nvSpPr>
        <p:spPr/>
        <p:txBody>
          <a:bodyPr>
            <a:normAutofit fontScale="62500" lnSpcReduction="20000"/>
          </a:bodyPr>
          <a:lstStyle/>
          <a:p>
            <a:pPr lvl="0"/>
            <a:r>
              <a:rPr lang="en-US" dirty="0"/>
              <a:t>Create function for minting and adding NFTs to collection</a:t>
            </a:r>
          </a:p>
          <a:p>
            <a:pPr lvl="0"/>
            <a:r>
              <a:rPr lang="en-US" dirty="0"/>
              <a:t>Create function for fixed price sale of an NFT</a:t>
            </a:r>
          </a:p>
          <a:p>
            <a:pPr lvl="0"/>
            <a:r>
              <a:rPr lang="en-US" dirty="0"/>
              <a:t>Create function for pay-per-use settings of an NFT</a:t>
            </a:r>
          </a:p>
          <a:p>
            <a:pPr lvl="0"/>
            <a:r>
              <a:rPr lang="en-US" dirty="0"/>
              <a:t>Create function for pay-per-use purchase of NFT</a:t>
            </a:r>
          </a:p>
          <a:p>
            <a:pPr lvl="0"/>
            <a:r>
              <a:rPr lang="en-US" dirty="0"/>
              <a:t>Create function for NFT auctions</a:t>
            </a:r>
          </a:p>
          <a:p>
            <a:pPr lvl="0"/>
            <a:r>
              <a:rPr lang="en-US" dirty="0"/>
              <a:t>Create function for NFT auction bidding</a:t>
            </a:r>
          </a:p>
          <a:p>
            <a:pPr lvl="0"/>
            <a:r>
              <a:rPr lang="en-US" dirty="0"/>
              <a:t>Create function for open offers sale for NFT</a:t>
            </a:r>
          </a:p>
          <a:p>
            <a:pPr lvl="0"/>
            <a:r>
              <a:rPr lang="en-US" dirty="0"/>
              <a:t>Deploy smart contract to ganache environment </a:t>
            </a:r>
          </a:p>
          <a:p>
            <a:r>
              <a:rPr lang="en-US" dirty="0"/>
              <a:t>Test and debug smart contract</a:t>
            </a:r>
          </a:p>
        </p:txBody>
      </p:sp>
    </p:spTree>
    <p:extLst>
      <p:ext uri="{BB962C8B-B14F-4D97-AF65-F5344CB8AC3E}">
        <p14:creationId xmlns:p14="http://schemas.microsoft.com/office/powerpoint/2010/main" val="1545091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Milestones</a:t>
            </a:r>
            <a:endParaRPr lang="en-US" dirty="0"/>
          </a:p>
        </p:txBody>
      </p:sp>
      <p:sp>
        <p:nvSpPr>
          <p:cNvPr id="3" name="Content Placeholder 2"/>
          <p:cNvSpPr>
            <a:spLocks noGrp="1"/>
          </p:cNvSpPr>
          <p:nvPr>
            <p:ph sz="half" idx="1"/>
          </p:nvPr>
        </p:nvSpPr>
        <p:spPr/>
        <p:txBody>
          <a:bodyPr>
            <a:normAutofit fontScale="92500" lnSpcReduction="20000"/>
          </a:bodyPr>
          <a:lstStyle/>
          <a:p>
            <a:pPr marL="0" indent="0">
              <a:buNone/>
            </a:pPr>
            <a:r>
              <a:rPr lang="en-US" sz="1400" b="1" dirty="0" smtClean="0">
                <a:solidFill>
                  <a:srgbClr val="FF0000"/>
                </a:solidFill>
              </a:rPr>
              <a:t>			            Milestone 5</a:t>
            </a:r>
          </a:p>
          <a:p>
            <a:pPr marL="0" indent="0">
              <a:buNone/>
            </a:pPr>
            <a:endParaRPr lang="en-US" sz="1300" b="1" dirty="0" smtClean="0">
              <a:solidFill>
                <a:srgbClr val="FF0000"/>
              </a:solidFill>
            </a:endParaRPr>
          </a:p>
          <a:p>
            <a:pPr marL="0" lvl="0" indent="0" algn="ctr">
              <a:buNone/>
            </a:pPr>
            <a:r>
              <a:rPr lang="en-US" sz="3900" b="1" dirty="0"/>
              <a:t>Develop Front </a:t>
            </a:r>
            <a:r>
              <a:rPr lang="en-US" sz="3900" b="1" dirty="0" smtClean="0"/>
              <a:t>end </a:t>
            </a:r>
          </a:p>
          <a:p>
            <a:pPr marL="0" lvl="0" indent="0" algn="ctr">
              <a:buNone/>
            </a:pPr>
            <a:r>
              <a:rPr lang="en-US" sz="3900" b="1" dirty="0" smtClean="0"/>
              <a:t>UI</a:t>
            </a:r>
            <a:endParaRPr lang="en-US" sz="3900" b="1" dirty="0"/>
          </a:p>
          <a:p>
            <a:pPr marL="0" indent="0">
              <a:buNone/>
            </a:pPr>
            <a:endParaRPr lang="en-US" sz="1300" b="1" dirty="0">
              <a:solidFill>
                <a:srgbClr val="FF0000"/>
              </a:solidFill>
            </a:endParaRPr>
          </a:p>
        </p:txBody>
      </p:sp>
      <p:sp>
        <p:nvSpPr>
          <p:cNvPr id="4" name="Content Placeholder 3"/>
          <p:cNvSpPr>
            <a:spLocks noGrp="1"/>
          </p:cNvSpPr>
          <p:nvPr>
            <p:ph sz="half" idx="2"/>
          </p:nvPr>
        </p:nvSpPr>
        <p:spPr/>
        <p:txBody>
          <a:bodyPr>
            <a:normAutofit fontScale="92500" lnSpcReduction="20000"/>
          </a:bodyPr>
          <a:lstStyle/>
          <a:p>
            <a:pPr lvl="0"/>
            <a:r>
              <a:rPr lang="en-US" dirty="0"/>
              <a:t>Perform MUI setup</a:t>
            </a:r>
          </a:p>
          <a:p>
            <a:pPr lvl="0"/>
            <a:r>
              <a:rPr lang="en-US" dirty="0"/>
              <a:t>Perform web3 JS setup</a:t>
            </a:r>
          </a:p>
          <a:p>
            <a:pPr lvl="0"/>
            <a:r>
              <a:rPr lang="en-US" dirty="0"/>
              <a:t>Meta mask wallet integration</a:t>
            </a:r>
          </a:p>
          <a:p>
            <a:pPr lvl="0"/>
            <a:r>
              <a:rPr lang="en-US" dirty="0"/>
              <a:t>Develop </a:t>
            </a:r>
            <a:r>
              <a:rPr lang="en-US" b="1" dirty="0"/>
              <a:t>Landing page</a:t>
            </a:r>
            <a:endParaRPr lang="en-US" dirty="0"/>
          </a:p>
          <a:p>
            <a:pPr lvl="0"/>
            <a:r>
              <a:rPr lang="en-US" dirty="0"/>
              <a:t>Develop </a:t>
            </a:r>
            <a:r>
              <a:rPr lang="en-US" b="1" dirty="0"/>
              <a:t>Home page</a:t>
            </a:r>
            <a:endParaRPr lang="en-US" dirty="0"/>
          </a:p>
          <a:p>
            <a:pPr lvl="0"/>
            <a:r>
              <a:rPr lang="en-US" dirty="0"/>
              <a:t>Develop </a:t>
            </a:r>
            <a:r>
              <a:rPr lang="en-US" b="1" dirty="0"/>
              <a:t>Your collection page </a:t>
            </a:r>
            <a:r>
              <a:rPr lang="en-US" dirty="0"/>
              <a:t>along with all the associated forms</a:t>
            </a:r>
          </a:p>
          <a:p>
            <a:r>
              <a:rPr lang="en-US" dirty="0"/>
              <a:t>Develop </a:t>
            </a:r>
            <a:r>
              <a:rPr lang="en-US" b="1" dirty="0"/>
              <a:t>Past Transactions page</a:t>
            </a:r>
            <a:endParaRPr lang="en-US" dirty="0"/>
          </a:p>
        </p:txBody>
      </p:sp>
    </p:spTree>
    <p:extLst>
      <p:ext uri="{BB962C8B-B14F-4D97-AF65-F5344CB8AC3E}">
        <p14:creationId xmlns:p14="http://schemas.microsoft.com/office/powerpoint/2010/main" val="56397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Milestones</a:t>
            </a:r>
            <a:endParaRPr lang="en-US" dirty="0"/>
          </a:p>
        </p:txBody>
      </p:sp>
      <p:sp>
        <p:nvSpPr>
          <p:cNvPr id="3" name="Content Placeholder 2"/>
          <p:cNvSpPr>
            <a:spLocks noGrp="1"/>
          </p:cNvSpPr>
          <p:nvPr>
            <p:ph sz="half" idx="1"/>
          </p:nvPr>
        </p:nvSpPr>
        <p:spPr/>
        <p:txBody>
          <a:bodyPr/>
          <a:lstStyle/>
          <a:p>
            <a:pPr marL="0" indent="0">
              <a:buNone/>
            </a:pPr>
            <a:r>
              <a:rPr lang="en-US" sz="1300" b="1" dirty="0" smtClean="0">
                <a:solidFill>
                  <a:srgbClr val="FF0000"/>
                </a:solidFill>
              </a:rPr>
              <a:t>				Milestone 5</a:t>
            </a:r>
          </a:p>
          <a:p>
            <a:pPr marL="0" lvl="0" indent="0" algn="ctr">
              <a:buNone/>
            </a:pPr>
            <a:r>
              <a:rPr lang="en-US" sz="3600" b="1" dirty="0"/>
              <a:t>Develop Front end </a:t>
            </a:r>
          </a:p>
          <a:p>
            <a:pPr marL="0" lvl="0" indent="0" algn="ctr">
              <a:buNone/>
            </a:pPr>
            <a:r>
              <a:rPr lang="en-US" sz="3600" b="1" dirty="0"/>
              <a:t>UI</a:t>
            </a:r>
          </a:p>
          <a:p>
            <a:pPr marL="0" indent="0">
              <a:buNone/>
            </a:pPr>
            <a:endParaRPr lang="en-US" sz="1300" b="1" dirty="0">
              <a:solidFill>
                <a:srgbClr val="FF0000"/>
              </a:solidFill>
            </a:endParaRPr>
          </a:p>
          <a:p>
            <a:pPr marL="0" indent="0">
              <a:buNone/>
            </a:pPr>
            <a:endParaRPr lang="en-US" dirty="0"/>
          </a:p>
        </p:txBody>
      </p:sp>
      <p:sp>
        <p:nvSpPr>
          <p:cNvPr id="4" name="Content Placeholder 3"/>
          <p:cNvSpPr>
            <a:spLocks noGrp="1"/>
          </p:cNvSpPr>
          <p:nvPr>
            <p:ph sz="half" idx="2"/>
          </p:nvPr>
        </p:nvSpPr>
        <p:spPr/>
        <p:txBody>
          <a:bodyPr/>
          <a:lstStyle/>
          <a:p>
            <a:pPr lvl="0"/>
            <a:r>
              <a:rPr lang="en-US" dirty="0"/>
              <a:t>Develop </a:t>
            </a:r>
            <a:r>
              <a:rPr lang="en-US" b="1" dirty="0"/>
              <a:t>Available NFTs page</a:t>
            </a:r>
            <a:endParaRPr lang="en-US" dirty="0"/>
          </a:p>
          <a:p>
            <a:pPr lvl="0"/>
            <a:r>
              <a:rPr lang="en-US" dirty="0"/>
              <a:t>Develop </a:t>
            </a:r>
            <a:r>
              <a:rPr lang="en-US" b="1" dirty="0"/>
              <a:t>Create NFT form</a:t>
            </a:r>
            <a:endParaRPr lang="en-US" dirty="0"/>
          </a:p>
          <a:p>
            <a:pPr lvl="0"/>
            <a:r>
              <a:rPr lang="en-US" dirty="0"/>
              <a:t>Develop</a:t>
            </a:r>
            <a:r>
              <a:rPr lang="en-US" b="1" dirty="0"/>
              <a:t> Profile Page</a:t>
            </a:r>
            <a:endParaRPr lang="en-US" dirty="0"/>
          </a:p>
          <a:p>
            <a:pPr lvl="0"/>
            <a:r>
              <a:rPr lang="en-US" dirty="0"/>
              <a:t>Develop </a:t>
            </a:r>
            <a:r>
              <a:rPr lang="en-US" b="1" dirty="0"/>
              <a:t>Rented NFTs Page</a:t>
            </a:r>
            <a:endParaRPr lang="en-US" dirty="0"/>
          </a:p>
          <a:p>
            <a:endParaRPr lang="en-US" dirty="0"/>
          </a:p>
        </p:txBody>
      </p:sp>
    </p:spTree>
    <p:extLst>
      <p:ext uri="{BB962C8B-B14F-4D97-AF65-F5344CB8AC3E}">
        <p14:creationId xmlns:p14="http://schemas.microsoft.com/office/powerpoint/2010/main" val="18672475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Project Schedule</a:t>
            </a:r>
            <a:endParaRPr lang="en-US" b="1" dirty="0"/>
          </a:p>
        </p:txBody>
      </p:sp>
      <p:pic>
        <p:nvPicPr>
          <p:cNvPr id="4" name="Content Placeholder 3"/>
          <p:cNvPicPr>
            <a:picLocks noGrp="1"/>
          </p:cNvPicPr>
          <p:nvPr>
            <p:ph idx="1"/>
          </p:nvPr>
        </p:nvPicPr>
        <p:blipFill>
          <a:blip r:embed="rId2"/>
          <a:stretch>
            <a:fillRect/>
          </a:stretch>
        </p:blipFill>
        <p:spPr>
          <a:xfrm>
            <a:off x="1295402" y="2557463"/>
            <a:ext cx="9601195" cy="3317875"/>
          </a:xfrm>
          <a:prstGeom prst="rect">
            <a:avLst/>
          </a:prstGeom>
        </p:spPr>
      </p:pic>
    </p:spTree>
    <p:extLst>
      <p:ext uri="{BB962C8B-B14F-4D97-AF65-F5344CB8AC3E}">
        <p14:creationId xmlns:p14="http://schemas.microsoft.com/office/powerpoint/2010/main" val="3754221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 Schedule</a:t>
            </a:r>
            <a:endParaRPr lang="en-US" dirty="0"/>
          </a:p>
        </p:txBody>
      </p:sp>
      <p:pic>
        <p:nvPicPr>
          <p:cNvPr id="4" name="Content Placeholder 3"/>
          <p:cNvPicPr>
            <a:picLocks noGrp="1"/>
          </p:cNvPicPr>
          <p:nvPr>
            <p:ph idx="1"/>
          </p:nvPr>
        </p:nvPicPr>
        <p:blipFill>
          <a:blip r:embed="rId2"/>
          <a:stretch>
            <a:fillRect/>
          </a:stretch>
        </p:blipFill>
        <p:spPr>
          <a:xfrm>
            <a:off x="1295401" y="2557463"/>
            <a:ext cx="9601197" cy="3317875"/>
          </a:xfrm>
          <a:prstGeom prst="rect">
            <a:avLst/>
          </a:prstGeom>
        </p:spPr>
      </p:pic>
    </p:spTree>
    <p:extLst>
      <p:ext uri="{BB962C8B-B14F-4D97-AF65-F5344CB8AC3E}">
        <p14:creationId xmlns:p14="http://schemas.microsoft.com/office/powerpoint/2010/main" val="30392521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 Schedule</a:t>
            </a:r>
            <a:endParaRPr lang="en-US" dirty="0"/>
          </a:p>
        </p:txBody>
      </p:sp>
      <p:pic>
        <p:nvPicPr>
          <p:cNvPr id="4" name="Content Placeholder 3"/>
          <p:cNvPicPr>
            <a:picLocks noGrp="1"/>
          </p:cNvPicPr>
          <p:nvPr>
            <p:ph idx="1"/>
          </p:nvPr>
        </p:nvPicPr>
        <p:blipFill>
          <a:blip r:embed="rId2"/>
          <a:stretch>
            <a:fillRect/>
          </a:stretch>
        </p:blipFill>
        <p:spPr>
          <a:xfrm>
            <a:off x="1295400" y="2824469"/>
            <a:ext cx="9601200" cy="2783862"/>
          </a:xfrm>
          <a:prstGeom prst="rect">
            <a:avLst/>
          </a:prstGeom>
        </p:spPr>
      </p:pic>
    </p:spTree>
    <p:extLst>
      <p:ext uri="{BB962C8B-B14F-4D97-AF65-F5344CB8AC3E}">
        <p14:creationId xmlns:p14="http://schemas.microsoft.com/office/powerpoint/2010/main" val="2460193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Work </a:t>
            </a:r>
            <a:r>
              <a:rPr lang="en-US" b="1" dirty="0"/>
              <a:t>Breakdown Structure </a:t>
            </a:r>
            <a:endParaRPr lang="en-US" dirty="0"/>
          </a:p>
        </p:txBody>
      </p:sp>
      <p:sp>
        <p:nvSpPr>
          <p:cNvPr id="3" name="Content Placeholder 2"/>
          <p:cNvSpPr>
            <a:spLocks noGrp="1"/>
          </p:cNvSpPr>
          <p:nvPr>
            <p:ph idx="1"/>
          </p:nvPr>
        </p:nvSpPr>
        <p:spPr/>
        <p:txBody>
          <a:bodyPr/>
          <a:lstStyle/>
          <a:p>
            <a:r>
              <a:rPr lang="en-US" b="1" dirty="0"/>
              <a:t>Semester I</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65772232"/>
              </p:ext>
            </p:extLst>
          </p:nvPr>
        </p:nvGraphicFramePr>
        <p:xfrm>
          <a:off x="1295401" y="3103880"/>
          <a:ext cx="9601195" cy="2844072"/>
        </p:xfrm>
        <a:graphic>
          <a:graphicData uri="http://schemas.openxmlformats.org/drawingml/2006/table">
            <a:tbl>
              <a:tblPr firstRow="1" bandRow="1">
                <a:tableStyleId>{5C22544A-7EE6-4342-B048-85BDC9FD1C3A}</a:tableStyleId>
              </a:tblPr>
              <a:tblGrid>
                <a:gridCol w="1920239">
                  <a:extLst>
                    <a:ext uri="{9D8B030D-6E8A-4147-A177-3AD203B41FA5}">
                      <a16:colId xmlns:a16="http://schemas.microsoft.com/office/drawing/2014/main" val="4119393871"/>
                    </a:ext>
                  </a:extLst>
                </a:gridCol>
                <a:gridCol w="1920239">
                  <a:extLst>
                    <a:ext uri="{9D8B030D-6E8A-4147-A177-3AD203B41FA5}">
                      <a16:colId xmlns:a16="http://schemas.microsoft.com/office/drawing/2014/main" val="1804435342"/>
                    </a:ext>
                  </a:extLst>
                </a:gridCol>
                <a:gridCol w="1920239">
                  <a:extLst>
                    <a:ext uri="{9D8B030D-6E8A-4147-A177-3AD203B41FA5}">
                      <a16:colId xmlns:a16="http://schemas.microsoft.com/office/drawing/2014/main" val="2483199998"/>
                    </a:ext>
                  </a:extLst>
                </a:gridCol>
                <a:gridCol w="1920239">
                  <a:extLst>
                    <a:ext uri="{9D8B030D-6E8A-4147-A177-3AD203B41FA5}">
                      <a16:colId xmlns:a16="http://schemas.microsoft.com/office/drawing/2014/main" val="25501567"/>
                    </a:ext>
                  </a:extLst>
                </a:gridCol>
                <a:gridCol w="1920239">
                  <a:extLst>
                    <a:ext uri="{9D8B030D-6E8A-4147-A177-3AD203B41FA5}">
                      <a16:colId xmlns:a16="http://schemas.microsoft.com/office/drawing/2014/main" val="3803623152"/>
                    </a:ext>
                  </a:extLst>
                </a:gridCol>
              </a:tblGrid>
              <a:tr h="535096">
                <a:tc>
                  <a:txBody>
                    <a:bodyPr/>
                    <a:lstStyle/>
                    <a:p>
                      <a:r>
                        <a:rPr lang="en-US" sz="1800" b="1" kern="1200" dirty="0" smtClean="0">
                          <a:solidFill>
                            <a:schemeClr val="lt1"/>
                          </a:solidFill>
                          <a:effectLst/>
                          <a:latin typeface="+mn-lt"/>
                          <a:ea typeface="+mn-ea"/>
                          <a:cs typeface="+mn-cs"/>
                        </a:rPr>
                        <a:t>Level</a:t>
                      </a:r>
                      <a:endParaRPr lang="en-US" dirty="0"/>
                    </a:p>
                  </a:txBody>
                  <a:tcPr/>
                </a:tc>
                <a:tc>
                  <a:txBody>
                    <a:bodyPr/>
                    <a:lstStyle/>
                    <a:p>
                      <a:r>
                        <a:rPr lang="en-US" sz="1800" b="1" kern="1200" dirty="0" smtClean="0">
                          <a:solidFill>
                            <a:schemeClr val="lt1"/>
                          </a:solidFill>
                          <a:effectLst/>
                          <a:latin typeface="+mn-lt"/>
                          <a:ea typeface="+mn-ea"/>
                          <a:cs typeface="+mn-cs"/>
                        </a:rPr>
                        <a:t>WBS</a:t>
                      </a:r>
                      <a:endParaRPr lang="en-US" dirty="0"/>
                    </a:p>
                  </a:txBody>
                  <a:tcPr/>
                </a:tc>
                <a:tc>
                  <a:txBody>
                    <a:bodyPr/>
                    <a:lstStyle/>
                    <a:p>
                      <a:pPr marL="0" marR="0">
                        <a:spcBef>
                          <a:spcPts val="0"/>
                        </a:spcBef>
                        <a:spcAft>
                          <a:spcPts val="0"/>
                        </a:spcAft>
                      </a:pPr>
                      <a:r>
                        <a:rPr lang="en-US" sz="1600" b="1" dirty="0">
                          <a:effectLst/>
                          <a:latin typeface="Times New Roman" panose="02020603050405020304" pitchFamily="18" charset="0"/>
                          <a:ea typeface="Cambria" panose="02040503050406030204" pitchFamily="18" charset="0"/>
                          <a:cs typeface="Times New Roman" panose="02020603050405020304" pitchFamily="18" charset="0"/>
                        </a:rPr>
                        <a:t>Task Description</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800" b="1" kern="1200" dirty="0" smtClean="0">
                          <a:solidFill>
                            <a:schemeClr val="lt1"/>
                          </a:solidFill>
                          <a:effectLst/>
                          <a:latin typeface="+mn-lt"/>
                          <a:ea typeface="+mn-ea"/>
                          <a:cs typeface="+mn-cs"/>
                        </a:rPr>
                        <a:t>Timeline</a:t>
                      </a:r>
                      <a:endParaRPr lang="en-US" dirty="0"/>
                    </a:p>
                  </a:txBody>
                  <a:tcPr/>
                </a:tc>
                <a:tc>
                  <a:txBody>
                    <a:bodyPr/>
                    <a:lstStyle/>
                    <a:p>
                      <a:r>
                        <a:rPr lang="en-US" sz="1800" b="1" kern="1200" dirty="0" smtClean="0">
                          <a:solidFill>
                            <a:schemeClr val="lt1"/>
                          </a:solidFill>
                          <a:effectLst/>
                          <a:latin typeface="+mn-lt"/>
                          <a:ea typeface="+mn-ea"/>
                          <a:cs typeface="+mn-cs"/>
                        </a:rPr>
                        <a:t>Notes</a:t>
                      </a:r>
                      <a:endParaRPr lang="en-US" dirty="0"/>
                    </a:p>
                  </a:txBody>
                  <a:tcPr/>
                </a:tc>
                <a:extLst>
                  <a:ext uri="{0D108BD9-81ED-4DB2-BD59-A6C34878D82A}">
                    <a16:rowId xmlns:a16="http://schemas.microsoft.com/office/drawing/2014/main" val="1104695849"/>
                  </a:ext>
                </a:extLst>
              </a:tr>
              <a:tr h="703688">
                <a:tc>
                  <a:txBody>
                    <a:bodyPr/>
                    <a:lstStyle/>
                    <a:p>
                      <a:pPr marL="0" marR="0">
                        <a:spcBef>
                          <a:spcPts val="0"/>
                        </a:spcBef>
                        <a:spcAft>
                          <a:spcPts val="0"/>
                        </a:spcAft>
                      </a:pPr>
                      <a:r>
                        <a:rPr lang="en-US" sz="1600" dirty="0">
                          <a:effectLst/>
                          <a:latin typeface="Times New Roman" panose="02020603050405020304" pitchFamily="18" charset="0"/>
                          <a:ea typeface="Cambria" panose="02040503050406030204" pitchFamily="18" charset="0"/>
                          <a:cs typeface="Times New Roman" panose="02020603050405020304" pitchFamily="18" charset="0"/>
                        </a:rPr>
                        <a:t>1</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latin typeface="Times New Roman" panose="02020603050405020304" pitchFamily="18" charset="0"/>
                          <a:ea typeface="Cambria" panose="02040503050406030204" pitchFamily="18" charset="0"/>
                          <a:cs typeface="Times New Roman" panose="02020603050405020304" pitchFamily="18" charset="0"/>
                        </a:rPr>
                        <a:t>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latin typeface="Times New Roman" panose="02020603050405020304" pitchFamily="18" charset="0"/>
                          <a:ea typeface="Cambria" panose="02040503050406030204" pitchFamily="18" charset="0"/>
                          <a:cs typeface="Times New Roman" panose="02020603050405020304" pitchFamily="18" charset="0"/>
                        </a:rPr>
                        <a:t>Team and idea formation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latin typeface="Times New Roman" panose="020206030504050203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latin typeface="Cambria" panose="020405030504060302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4079711"/>
                  </a:ext>
                </a:extLst>
              </a:tr>
              <a:tr h="535096">
                <a:tc>
                  <a:txBody>
                    <a:bodyPr/>
                    <a:lstStyle/>
                    <a:p>
                      <a:pPr marL="0" marR="0">
                        <a:spcBef>
                          <a:spcPts val="0"/>
                        </a:spcBef>
                        <a:spcAft>
                          <a:spcPts val="0"/>
                        </a:spcAft>
                      </a:pPr>
                      <a:r>
                        <a:rPr lang="en-US" sz="1200">
                          <a:effectLst/>
                          <a:latin typeface="Times New Roman" panose="02020603050405020304" pitchFamily="18" charset="0"/>
                          <a:ea typeface="Cambria" panose="020405030504060302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latin typeface="Times New Roman" panose="02020603050405020304" pitchFamily="18" charset="0"/>
                          <a:ea typeface="Cambria" panose="02040503050406030204" pitchFamily="18" charset="0"/>
                          <a:cs typeface="Times New Roman" panose="02020603050405020304" pitchFamily="18" charset="0"/>
                        </a:rPr>
                        <a:t>1.1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solidFill>
                            <a:srgbClr val="191919"/>
                          </a:solidFill>
                          <a:effectLst/>
                          <a:latin typeface="Times New Roman" panose="02020603050405020304" pitchFamily="18" charset="0"/>
                          <a:ea typeface="Cambria" panose="02040503050406030204" pitchFamily="18" charset="0"/>
                          <a:cs typeface="Times New Roman" panose="02020603050405020304" pitchFamily="18" charset="0"/>
                        </a:rPr>
                        <a:t>Confirm project team members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23 June 2023 –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30 June 2023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a:effectLst/>
                          <a:latin typeface="Cambria" panose="02040503050406030204" pitchFamily="18" charset="0"/>
                          <a:ea typeface="Cambria" panose="020405030504060302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93097796"/>
                  </a:ext>
                </a:extLst>
              </a:tr>
              <a:tr h="535096">
                <a:tc>
                  <a:txBody>
                    <a:bodyPr/>
                    <a:lstStyle/>
                    <a:p>
                      <a:pPr marL="0" marR="0">
                        <a:spcBef>
                          <a:spcPts val="0"/>
                        </a:spcBef>
                        <a:spcAft>
                          <a:spcPts val="0"/>
                        </a:spcAft>
                      </a:pPr>
                      <a:r>
                        <a:rPr lang="en-US" sz="1200">
                          <a:effectLst/>
                          <a:latin typeface="Times New Roman" panose="02020603050405020304" pitchFamily="18" charset="0"/>
                          <a:ea typeface="Cambria" panose="020405030504060302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latin typeface="Times New Roman" panose="02020603050405020304" pitchFamily="18" charset="0"/>
                          <a:ea typeface="Cambria" panose="02040503050406030204" pitchFamily="18" charset="0"/>
                          <a:cs typeface="Times New Roman" panose="02020603050405020304" pitchFamily="18" charset="0"/>
                        </a:rPr>
                        <a:t>1.2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solidFill>
                            <a:srgbClr val="191919"/>
                          </a:solidFill>
                          <a:effectLst/>
                          <a:latin typeface="Times New Roman" panose="02020603050405020304" pitchFamily="18" charset="0"/>
                          <a:ea typeface="Cambria" panose="02040503050406030204" pitchFamily="18" charset="0"/>
                          <a:cs typeface="Times New Roman" panose="02020603050405020304" pitchFamily="18" charset="0"/>
                        </a:rPr>
                        <a:t>Decide project idea and fundamentals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30 June 2023 – 14 July 2023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latin typeface="Cambria" panose="020405030504060302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65853594"/>
                  </a:ext>
                </a:extLst>
              </a:tr>
              <a:tr h="535096">
                <a:tc>
                  <a:txBody>
                    <a:bodyPr/>
                    <a:lstStyle/>
                    <a:p>
                      <a:pPr marL="0" marR="0">
                        <a:spcBef>
                          <a:spcPts val="0"/>
                        </a:spcBef>
                        <a:spcAft>
                          <a:spcPts val="0"/>
                        </a:spcAft>
                      </a:pPr>
                      <a:r>
                        <a:rPr lang="en-US" sz="1200">
                          <a:effectLst/>
                          <a:latin typeface="Times New Roman" panose="02020603050405020304" pitchFamily="18" charset="0"/>
                          <a:ea typeface="Cambria" panose="020405030504060302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latin typeface="Times New Roman" panose="02020603050405020304" pitchFamily="18" charset="0"/>
                          <a:ea typeface="Cambria" panose="02040503050406030204" pitchFamily="18" charset="0"/>
                          <a:cs typeface="Times New Roman" panose="02020603050405020304" pitchFamily="18" charset="0"/>
                        </a:rPr>
                        <a:t>1.3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solidFill>
                            <a:srgbClr val="191919"/>
                          </a:solidFill>
                          <a:effectLst/>
                          <a:latin typeface="Times New Roman" panose="02020603050405020304" pitchFamily="18" charset="0"/>
                          <a:ea typeface="Cambria" panose="02040503050406030204" pitchFamily="18" charset="0"/>
                          <a:cs typeface="Times New Roman" panose="02020603050405020304" pitchFamily="18" charset="0"/>
                        </a:rPr>
                        <a:t>Attain approval for project idea by supervisor</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dirty="0">
                          <a:effectLst/>
                          <a:latin typeface="Times New Roman" panose="02020603050405020304" pitchFamily="18" charset="0"/>
                          <a:ea typeface="Cambria" panose="02040503050406030204" pitchFamily="18" charset="0"/>
                          <a:cs typeface="Times New Roman" panose="02020603050405020304" pitchFamily="18" charset="0"/>
                        </a:rPr>
                        <a:t>14 July 2023 – 14 July 2023</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a:effectLst/>
                          <a:latin typeface="Cambria" panose="02040503050406030204" pitchFamily="18" charset="0"/>
                          <a:ea typeface="Cambria" panose="020405030504060302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70523679"/>
                  </a:ext>
                </a:extLst>
              </a:tr>
            </a:tbl>
          </a:graphicData>
        </a:graphic>
      </p:graphicFrame>
    </p:spTree>
    <p:extLst>
      <p:ext uri="{BB962C8B-B14F-4D97-AF65-F5344CB8AC3E}">
        <p14:creationId xmlns:p14="http://schemas.microsoft.com/office/powerpoint/2010/main" val="3644493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Objective</a:t>
            </a:r>
            <a:endParaRPr lang="en-US" dirty="0"/>
          </a:p>
        </p:txBody>
      </p:sp>
      <p:sp>
        <p:nvSpPr>
          <p:cNvPr id="3" name="Content Placeholder 2"/>
          <p:cNvSpPr>
            <a:spLocks noGrp="1"/>
          </p:cNvSpPr>
          <p:nvPr>
            <p:ph idx="1"/>
          </p:nvPr>
        </p:nvSpPr>
        <p:spPr>
          <a:xfrm>
            <a:off x="5181599" y="2603862"/>
            <a:ext cx="5714997" cy="3272005"/>
          </a:xfrm>
        </p:spPr>
        <p:txBody>
          <a:bodyPr>
            <a:normAutofit/>
          </a:bodyPr>
          <a:lstStyle/>
          <a:p>
            <a:r>
              <a:rPr lang="en-US" dirty="0"/>
              <a:t>To design and develop a musical NFT marketplace where musical artists can publish, promote, monetize and control their musical work independently without having to depend on 3</a:t>
            </a:r>
            <a:r>
              <a:rPr lang="en-US" baseline="30000" dirty="0"/>
              <a:t>rd</a:t>
            </a:r>
            <a:r>
              <a:rPr lang="en-US" dirty="0"/>
              <a:t> party intermediaries like music companies of streaming services</a:t>
            </a:r>
          </a:p>
          <a:p>
            <a:endParaRPr lang="en-US" dirty="0"/>
          </a:p>
        </p:txBody>
      </p:sp>
      <p:pic>
        <p:nvPicPr>
          <p:cNvPr id="2052" name="Picture 4" descr="Creating Effective Objectives: Par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612" y="2603862"/>
            <a:ext cx="4229036" cy="3171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11392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Work Breakdown Structure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46859460"/>
              </p:ext>
            </p:extLst>
          </p:nvPr>
        </p:nvGraphicFramePr>
        <p:xfrm>
          <a:off x="1295400" y="2557463"/>
          <a:ext cx="9601200" cy="2966720"/>
        </p:xfrm>
        <a:graphic>
          <a:graphicData uri="http://schemas.openxmlformats.org/drawingml/2006/table">
            <a:tbl>
              <a:tblPr firstRow="1" bandRow="1">
                <a:tableStyleId>{5C22544A-7EE6-4342-B048-85BDC9FD1C3A}</a:tableStyleId>
              </a:tblPr>
              <a:tblGrid>
                <a:gridCol w="1920240">
                  <a:extLst>
                    <a:ext uri="{9D8B030D-6E8A-4147-A177-3AD203B41FA5}">
                      <a16:colId xmlns:a16="http://schemas.microsoft.com/office/drawing/2014/main" val="1806993618"/>
                    </a:ext>
                  </a:extLst>
                </a:gridCol>
                <a:gridCol w="1920240">
                  <a:extLst>
                    <a:ext uri="{9D8B030D-6E8A-4147-A177-3AD203B41FA5}">
                      <a16:colId xmlns:a16="http://schemas.microsoft.com/office/drawing/2014/main" val="3103744631"/>
                    </a:ext>
                  </a:extLst>
                </a:gridCol>
                <a:gridCol w="1920240">
                  <a:extLst>
                    <a:ext uri="{9D8B030D-6E8A-4147-A177-3AD203B41FA5}">
                      <a16:colId xmlns:a16="http://schemas.microsoft.com/office/drawing/2014/main" val="1336314361"/>
                    </a:ext>
                  </a:extLst>
                </a:gridCol>
                <a:gridCol w="1920240">
                  <a:extLst>
                    <a:ext uri="{9D8B030D-6E8A-4147-A177-3AD203B41FA5}">
                      <a16:colId xmlns:a16="http://schemas.microsoft.com/office/drawing/2014/main" val="242148107"/>
                    </a:ext>
                  </a:extLst>
                </a:gridCol>
                <a:gridCol w="1920240">
                  <a:extLst>
                    <a:ext uri="{9D8B030D-6E8A-4147-A177-3AD203B41FA5}">
                      <a16:colId xmlns:a16="http://schemas.microsoft.com/office/drawing/2014/main" val="3268657045"/>
                    </a:ext>
                  </a:extLst>
                </a:gridCol>
              </a:tblGrid>
              <a:tr h="370840">
                <a:tc>
                  <a:txBody>
                    <a:bodyPr/>
                    <a:lstStyle/>
                    <a:p>
                      <a:r>
                        <a:rPr lang="en-US" sz="1800" b="1" kern="1200" dirty="0" smtClean="0">
                          <a:solidFill>
                            <a:schemeClr val="lt1"/>
                          </a:solidFill>
                          <a:effectLst/>
                          <a:latin typeface="+mn-lt"/>
                          <a:ea typeface="+mn-ea"/>
                          <a:cs typeface="+mn-cs"/>
                        </a:rPr>
                        <a:t>Level</a:t>
                      </a:r>
                      <a:endParaRPr lang="en-US" dirty="0"/>
                    </a:p>
                  </a:txBody>
                  <a:tcPr/>
                </a:tc>
                <a:tc>
                  <a:txBody>
                    <a:bodyPr/>
                    <a:lstStyle/>
                    <a:p>
                      <a:r>
                        <a:rPr lang="en-US" sz="1800" b="1" kern="1200" dirty="0" smtClean="0">
                          <a:solidFill>
                            <a:schemeClr val="lt1"/>
                          </a:solidFill>
                          <a:effectLst/>
                          <a:latin typeface="+mn-lt"/>
                          <a:ea typeface="+mn-ea"/>
                          <a:cs typeface="+mn-cs"/>
                        </a:rPr>
                        <a:t>WBS</a:t>
                      </a:r>
                      <a:endParaRPr lang="en-US" dirty="0"/>
                    </a:p>
                  </a:txBody>
                  <a:tcPr/>
                </a:tc>
                <a:tc>
                  <a:txBody>
                    <a:bodyPr/>
                    <a:lstStyle/>
                    <a:p>
                      <a:pPr marL="0" marR="0">
                        <a:spcBef>
                          <a:spcPts val="0"/>
                        </a:spcBef>
                        <a:spcAft>
                          <a:spcPts val="0"/>
                        </a:spcAft>
                      </a:pPr>
                      <a:r>
                        <a:rPr lang="en-US" sz="1600" b="1" dirty="0">
                          <a:effectLst/>
                          <a:latin typeface="Times New Roman" panose="02020603050405020304" pitchFamily="18" charset="0"/>
                          <a:ea typeface="Cambria" panose="02040503050406030204" pitchFamily="18" charset="0"/>
                          <a:cs typeface="Times New Roman" panose="02020603050405020304" pitchFamily="18" charset="0"/>
                        </a:rPr>
                        <a:t>Task Description</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800" b="1" kern="1200" dirty="0" smtClean="0">
                          <a:solidFill>
                            <a:schemeClr val="lt1"/>
                          </a:solidFill>
                          <a:effectLst/>
                          <a:latin typeface="+mn-lt"/>
                          <a:ea typeface="+mn-ea"/>
                          <a:cs typeface="+mn-cs"/>
                        </a:rPr>
                        <a:t>Timeline</a:t>
                      </a:r>
                      <a:endParaRPr lang="en-US" dirty="0"/>
                    </a:p>
                  </a:txBody>
                  <a:tcPr/>
                </a:tc>
                <a:tc>
                  <a:txBody>
                    <a:bodyPr/>
                    <a:lstStyle/>
                    <a:p>
                      <a:r>
                        <a:rPr lang="en-US" sz="1800" b="1" kern="1200" dirty="0" smtClean="0">
                          <a:solidFill>
                            <a:schemeClr val="lt1"/>
                          </a:solidFill>
                          <a:effectLst/>
                          <a:latin typeface="+mn-lt"/>
                          <a:ea typeface="+mn-ea"/>
                          <a:cs typeface="+mn-cs"/>
                        </a:rPr>
                        <a:t>Notes</a:t>
                      </a:r>
                      <a:endParaRPr lang="en-US" dirty="0"/>
                    </a:p>
                  </a:txBody>
                  <a:tcPr/>
                </a:tc>
                <a:extLst>
                  <a:ext uri="{0D108BD9-81ED-4DB2-BD59-A6C34878D82A}">
                    <a16:rowId xmlns:a16="http://schemas.microsoft.com/office/drawing/2014/main" val="1542214016"/>
                  </a:ext>
                </a:extLst>
              </a:tr>
              <a:tr h="370840">
                <a:tc>
                  <a:txBody>
                    <a:bodyPr/>
                    <a:lstStyle/>
                    <a:p>
                      <a:pPr marL="0" marR="0">
                        <a:spcBef>
                          <a:spcPts val="0"/>
                        </a:spcBef>
                        <a:spcAft>
                          <a:spcPts val="0"/>
                        </a:spcAft>
                      </a:pPr>
                      <a:r>
                        <a:rPr lang="en-US" sz="1200" dirty="0">
                          <a:effectLst/>
                          <a:latin typeface="Times New Roman" panose="02020603050405020304" pitchFamily="18" charset="0"/>
                          <a:ea typeface="Cambria" panose="02040503050406030204" pitchFamily="18" charset="0"/>
                          <a:cs typeface="Times New Roman" panose="02020603050405020304" pitchFamily="18" charset="0"/>
                        </a:rPr>
                        <a:t>1</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latin typeface="Times New Roman" panose="02020603050405020304" pitchFamily="18" charset="0"/>
                          <a:ea typeface="Cambria" panose="020405030504060302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b="1">
                          <a:solidFill>
                            <a:srgbClr val="191919"/>
                          </a:solidFill>
                          <a:effectLst/>
                          <a:latin typeface="Times New Roman" panose="02020603050405020304" pitchFamily="18" charset="0"/>
                          <a:ea typeface="Cambria" panose="02040503050406030204" pitchFamily="18" charset="0"/>
                          <a:cs typeface="Times New Roman" panose="02020603050405020304" pitchFamily="18" charset="0"/>
                        </a:rPr>
                        <a:t>POC Development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latin typeface="Times New Roman" panose="020206030504050203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latin typeface="Cambria" panose="020405030504060302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02688037"/>
                  </a:ext>
                </a:extLst>
              </a:tr>
              <a:tr h="370840">
                <a:tc>
                  <a:txBody>
                    <a:bodyPr/>
                    <a:lstStyle/>
                    <a:p>
                      <a:pPr marL="0" marR="0">
                        <a:spcBef>
                          <a:spcPts val="0"/>
                        </a:spcBef>
                        <a:spcAft>
                          <a:spcPts val="0"/>
                        </a:spcAft>
                      </a:pPr>
                      <a:r>
                        <a:rPr lang="en-US" sz="1200">
                          <a:effectLst/>
                          <a:latin typeface="Times New Roman" panose="02020603050405020304" pitchFamily="18" charset="0"/>
                          <a:ea typeface="Cambria" panose="020405030504060302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latin typeface="Times New Roman" panose="02020603050405020304" pitchFamily="18" charset="0"/>
                          <a:ea typeface="Cambria" panose="02040503050406030204" pitchFamily="18" charset="0"/>
                          <a:cs typeface="Times New Roman" panose="02020603050405020304" pitchFamily="18" charset="0"/>
                        </a:rPr>
                        <a:t>2.1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solidFill>
                            <a:srgbClr val="191919"/>
                          </a:solidFill>
                          <a:effectLst/>
                          <a:latin typeface="Times New Roman" panose="02020603050405020304" pitchFamily="18" charset="0"/>
                          <a:ea typeface="Cambria" panose="02040503050406030204" pitchFamily="18" charset="0"/>
                          <a:cs typeface="Times New Roman" panose="02020603050405020304" pitchFamily="18" charset="0"/>
                        </a:rPr>
                        <a:t>Determine Problem Statement and business value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17 July 2023 – 21 July 2023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latin typeface="Cambria" panose="020405030504060302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3599203"/>
                  </a:ext>
                </a:extLst>
              </a:tr>
              <a:tr h="370840">
                <a:tc>
                  <a:txBody>
                    <a:bodyPr/>
                    <a:lstStyle/>
                    <a:p>
                      <a:pPr marL="0" marR="0">
                        <a:spcBef>
                          <a:spcPts val="0"/>
                        </a:spcBef>
                        <a:spcAft>
                          <a:spcPts val="0"/>
                        </a:spcAft>
                      </a:pPr>
                      <a:r>
                        <a:rPr lang="en-US" sz="1200">
                          <a:effectLst/>
                          <a:latin typeface="Times New Roman" panose="02020603050405020304" pitchFamily="18" charset="0"/>
                          <a:ea typeface="Cambria" panose="020405030504060302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latin typeface="Times New Roman" panose="02020603050405020304" pitchFamily="18" charset="0"/>
                          <a:ea typeface="Cambria" panose="02040503050406030204" pitchFamily="18" charset="0"/>
                          <a:cs typeface="Times New Roman" panose="02020603050405020304" pitchFamily="18" charset="0"/>
                        </a:rPr>
                        <a:t>2.2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solidFill>
                            <a:srgbClr val="191919"/>
                          </a:solidFill>
                          <a:effectLst/>
                          <a:latin typeface="Times New Roman" panose="02020603050405020304" pitchFamily="18" charset="0"/>
                          <a:ea typeface="Cambria" panose="02040503050406030204" pitchFamily="18" charset="0"/>
                          <a:cs typeface="Times New Roman" panose="02020603050405020304" pitchFamily="18" charset="0"/>
                        </a:rPr>
                        <a:t>Work out scope and features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21 July 2023 – 4 August 2023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a:effectLst/>
                          <a:latin typeface="Cambria" panose="02040503050406030204" pitchFamily="18" charset="0"/>
                          <a:ea typeface="Cambria" panose="020405030504060302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00609418"/>
                  </a:ext>
                </a:extLst>
              </a:tr>
              <a:tr h="370840">
                <a:tc>
                  <a:txBody>
                    <a:bodyPr/>
                    <a:lstStyle/>
                    <a:p>
                      <a:pPr marL="0" marR="0">
                        <a:spcBef>
                          <a:spcPts val="0"/>
                        </a:spcBef>
                        <a:spcAft>
                          <a:spcPts val="0"/>
                        </a:spcAft>
                      </a:pPr>
                      <a:r>
                        <a:rPr lang="en-US" sz="1200" dirty="0">
                          <a:effectLst/>
                          <a:latin typeface="Times New Roman" panose="02020603050405020304" pitchFamily="18" charset="0"/>
                          <a:ea typeface="Cambria" panose="02040503050406030204" pitchFamily="18" charset="0"/>
                          <a:cs typeface="Times New Roman" panose="02020603050405020304" pitchFamily="18" charset="0"/>
                        </a:rPr>
                        <a:t>2</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latin typeface="Times New Roman" panose="02020603050405020304" pitchFamily="18" charset="0"/>
                          <a:ea typeface="Cambria" panose="02040503050406030204" pitchFamily="18" charset="0"/>
                          <a:cs typeface="Times New Roman" panose="02020603050405020304" pitchFamily="18" charset="0"/>
                        </a:rPr>
                        <a:t>2.3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solidFill>
                            <a:srgbClr val="191919"/>
                          </a:solidFill>
                          <a:effectLst/>
                          <a:latin typeface="Times New Roman" panose="02020603050405020304" pitchFamily="18" charset="0"/>
                          <a:ea typeface="Cambria" panose="02040503050406030204" pitchFamily="18" charset="0"/>
                          <a:cs typeface="Times New Roman" panose="02020603050405020304" pitchFamily="18" charset="0"/>
                        </a:rPr>
                        <a:t>confirm all hardware and software tools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24 July 2023 – 28 July 2023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en-US"/>
                    </a:p>
                  </a:txBody>
                  <a:tcPr/>
                </a:tc>
                <a:extLst>
                  <a:ext uri="{0D108BD9-81ED-4DB2-BD59-A6C34878D82A}">
                    <a16:rowId xmlns:a16="http://schemas.microsoft.com/office/drawing/2014/main" val="2843984870"/>
                  </a:ext>
                </a:extLst>
              </a:tr>
              <a:tr h="370840">
                <a:tc>
                  <a:txBody>
                    <a:bodyPr/>
                    <a:lstStyle/>
                    <a:p>
                      <a:pPr marL="0" marR="0">
                        <a:spcBef>
                          <a:spcPts val="0"/>
                        </a:spcBef>
                        <a:spcAft>
                          <a:spcPts val="0"/>
                        </a:spcAft>
                      </a:pPr>
                      <a:r>
                        <a:rPr lang="en-US" sz="1200">
                          <a:effectLst/>
                          <a:latin typeface="Times New Roman" panose="02020603050405020304" pitchFamily="18" charset="0"/>
                          <a:ea typeface="Cambria" panose="020405030504060302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latin typeface="Times New Roman" panose="02020603050405020304" pitchFamily="18" charset="0"/>
                          <a:ea typeface="Cambria" panose="02040503050406030204" pitchFamily="18" charset="0"/>
                          <a:cs typeface="Times New Roman" panose="02020603050405020304" pitchFamily="18" charset="0"/>
                        </a:rPr>
                        <a:t>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solidFill>
                            <a:srgbClr val="191919"/>
                          </a:solidFill>
                          <a:effectLst/>
                          <a:latin typeface="Times New Roman" panose="02020603050405020304" pitchFamily="18" charset="0"/>
                          <a:ea typeface="Cambria" panose="02040503050406030204" pitchFamily="18" charset="0"/>
                          <a:cs typeface="Times New Roman" panose="02020603050405020304" pitchFamily="18" charset="0"/>
                        </a:rPr>
                        <a:t>Assign roles and responsibilities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4 August 2023 – 8 August 2023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en-US"/>
                    </a:p>
                  </a:txBody>
                  <a:tcPr/>
                </a:tc>
                <a:extLst>
                  <a:ext uri="{0D108BD9-81ED-4DB2-BD59-A6C34878D82A}">
                    <a16:rowId xmlns:a16="http://schemas.microsoft.com/office/drawing/2014/main" val="1184208740"/>
                  </a:ext>
                </a:extLst>
              </a:tr>
              <a:tr h="370840">
                <a:tc>
                  <a:txBody>
                    <a:bodyPr/>
                    <a:lstStyle/>
                    <a:p>
                      <a:pPr marL="0" marR="0">
                        <a:spcBef>
                          <a:spcPts val="0"/>
                        </a:spcBef>
                        <a:spcAft>
                          <a:spcPts val="0"/>
                        </a:spcAft>
                      </a:pPr>
                      <a:r>
                        <a:rPr lang="en-US" sz="1200">
                          <a:effectLst/>
                          <a:latin typeface="Times New Roman" panose="02020603050405020304" pitchFamily="18" charset="0"/>
                          <a:ea typeface="Cambria" panose="020405030504060302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latin typeface="Times New Roman" panose="02020603050405020304" pitchFamily="18" charset="0"/>
                          <a:ea typeface="Cambria" panose="02040503050406030204" pitchFamily="18" charset="0"/>
                          <a:cs typeface="Times New Roman" panose="02020603050405020304" pitchFamily="18" charset="0"/>
                        </a:rPr>
                        <a:t>2.5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solidFill>
                            <a:srgbClr val="191919"/>
                          </a:solidFill>
                          <a:effectLst/>
                          <a:latin typeface="Times New Roman" panose="02020603050405020304" pitchFamily="18" charset="0"/>
                          <a:ea typeface="Cambria" panose="02040503050406030204" pitchFamily="18" charset="0"/>
                          <a:cs typeface="Times New Roman" panose="02020603050405020304" pitchFamily="18" charset="0"/>
                        </a:rPr>
                        <a:t>Create business model map and canvas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dirty="0">
                          <a:effectLst/>
                          <a:latin typeface="Times New Roman" panose="02020603050405020304" pitchFamily="18" charset="0"/>
                          <a:ea typeface="Cambria" panose="02040503050406030204" pitchFamily="18" charset="0"/>
                          <a:cs typeface="Times New Roman" panose="02020603050405020304" pitchFamily="18" charset="0"/>
                        </a:rPr>
                        <a:t>9 August 2023 – 23 August 2023</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en-US" dirty="0"/>
                    </a:p>
                  </a:txBody>
                  <a:tcPr/>
                </a:tc>
                <a:extLst>
                  <a:ext uri="{0D108BD9-81ED-4DB2-BD59-A6C34878D82A}">
                    <a16:rowId xmlns:a16="http://schemas.microsoft.com/office/drawing/2014/main" val="2826033061"/>
                  </a:ext>
                </a:extLst>
              </a:tr>
              <a:tr h="370840">
                <a:tc>
                  <a:txBody>
                    <a:bodyPr/>
                    <a:lstStyle/>
                    <a:p>
                      <a:pPr marL="0" marR="0">
                        <a:spcBef>
                          <a:spcPts val="0"/>
                        </a:spcBef>
                        <a:spcAft>
                          <a:spcPts val="0"/>
                        </a:spcAft>
                      </a:pPr>
                      <a:r>
                        <a:rPr lang="en-US" sz="1200" dirty="0">
                          <a:effectLst/>
                          <a:latin typeface="Times New Roman" panose="02020603050405020304" pitchFamily="18" charset="0"/>
                          <a:ea typeface="Cambria" panose="02040503050406030204" pitchFamily="18" charset="0"/>
                          <a:cs typeface="Times New Roman" panose="02020603050405020304" pitchFamily="18" charset="0"/>
                        </a:rPr>
                        <a:t>2</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latin typeface="Times New Roman" panose="02020603050405020304" pitchFamily="18" charset="0"/>
                          <a:ea typeface="Cambria" panose="02040503050406030204" pitchFamily="18" charset="0"/>
                          <a:cs typeface="Times New Roman" panose="02020603050405020304" pitchFamily="18" charset="0"/>
                        </a:rPr>
                        <a:t>2.6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solidFill>
                            <a:srgbClr val="191919"/>
                          </a:solidFill>
                          <a:effectLst/>
                          <a:latin typeface="Times New Roman" panose="02020603050405020304" pitchFamily="18" charset="0"/>
                          <a:ea typeface="Cambria" panose="02040503050406030204" pitchFamily="18" charset="0"/>
                          <a:cs typeface="Times New Roman" panose="02020603050405020304" pitchFamily="18" charset="0"/>
                        </a:rPr>
                        <a:t>Create WBS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24 August 2023 – 31 August 2023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a:effectLst/>
                          <a:latin typeface="Cambria" panose="02040503050406030204" pitchFamily="18" charset="0"/>
                          <a:ea typeface="Cambria" panose="020405030504060302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25161816"/>
                  </a:ext>
                </a:extLst>
              </a:tr>
            </a:tbl>
          </a:graphicData>
        </a:graphic>
      </p:graphicFrame>
    </p:spTree>
    <p:extLst>
      <p:ext uri="{BB962C8B-B14F-4D97-AF65-F5344CB8AC3E}">
        <p14:creationId xmlns:p14="http://schemas.microsoft.com/office/powerpoint/2010/main" val="19902303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Work Breakdown Structure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61173013"/>
              </p:ext>
            </p:extLst>
          </p:nvPr>
        </p:nvGraphicFramePr>
        <p:xfrm>
          <a:off x="1295400" y="2557463"/>
          <a:ext cx="9601200" cy="1854200"/>
        </p:xfrm>
        <a:graphic>
          <a:graphicData uri="http://schemas.openxmlformats.org/drawingml/2006/table">
            <a:tbl>
              <a:tblPr firstRow="1" bandRow="1">
                <a:tableStyleId>{5C22544A-7EE6-4342-B048-85BDC9FD1C3A}</a:tableStyleId>
              </a:tblPr>
              <a:tblGrid>
                <a:gridCol w="1920240">
                  <a:extLst>
                    <a:ext uri="{9D8B030D-6E8A-4147-A177-3AD203B41FA5}">
                      <a16:colId xmlns:a16="http://schemas.microsoft.com/office/drawing/2014/main" val="2927312070"/>
                    </a:ext>
                  </a:extLst>
                </a:gridCol>
                <a:gridCol w="1920240">
                  <a:extLst>
                    <a:ext uri="{9D8B030D-6E8A-4147-A177-3AD203B41FA5}">
                      <a16:colId xmlns:a16="http://schemas.microsoft.com/office/drawing/2014/main" val="2320651563"/>
                    </a:ext>
                  </a:extLst>
                </a:gridCol>
                <a:gridCol w="1920240">
                  <a:extLst>
                    <a:ext uri="{9D8B030D-6E8A-4147-A177-3AD203B41FA5}">
                      <a16:colId xmlns:a16="http://schemas.microsoft.com/office/drawing/2014/main" val="100624448"/>
                    </a:ext>
                  </a:extLst>
                </a:gridCol>
                <a:gridCol w="1920240">
                  <a:extLst>
                    <a:ext uri="{9D8B030D-6E8A-4147-A177-3AD203B41FA5}">
                      <a16:colId xmlns:a16="http://schemas.microsoft.com/office/drawing/2014/main" val="170299997"/>
                    </a:ext>
                  </a:extLst>
                </a:gridCol>
                <a:gridCol w="1920240">
                  <a:extLst>
                    <a:ext uri="{9D8B030D-6E8A-4147-A177-3AD203B41FA5}">
                      <a16:colId xmlns:a16="http://schemas.microsoft.com/office/drawing/2014/main" val="2768074677"/>
                    </a:ext>
                  </a:extLst>
                </a:gridCol>
              </a:tblGrid>
              <a:tr h="370840">
                <a:tc>
                  <a:txBody>
                    <a:bodyPr/>
                    <a:lstStyle/>
                    <a:p>
                      <a:r>
                        <a:rPr lang="en-US" sz="1800" b="1" kern="1200" dirty="0" smtClean="0">
                          <a:solidFill>
                            <a:schemeClr val="lt1"/>
                          </a:solidFill>
                          <a:effectLst/>
                          <a:latin typeface="+mn-lt"/>
                          <a:ea typeface="+mn-ea"/>
                          <a:cs typeface="+mn-cs"/>
                        </a:rPr>
                        <a:t>Level</a:t>
                      </a:r>
                      <a:endParaRPr lang="en-US" dirty="0"/>
                    </a:p>
                  </a:txBody>
                  <a:tcPr/>
                </a:tc>
                <a:tc>
                  <a:txBody>
                    <a:bodyPr/>
                    <a:lstStyle/>
                    <a:p>
                      <a:r>
                        <a:rPr lang="en-US" sz="1800" b="1" kern="1200" dirty="0" smtClean="0">
                          <a:solidFill>
                            <a:schemeClr val="lt1"/>
                          </a:solidFill>
                          <a:effectLst/>
                          <a:latin typeface="+mn-lt"/>
                          <a:ea typeface="+mn-ea"/>
                          <a:cs typeface="+mn-cs"/>
                        </a:rPr>
                        <a:t>WBS</a:t>
                      </a:r>
                      <a:endParaRPr lang="en-US" dirty="0"/>
                    </a:p>
                  </a:txBody>
                  <a:tcPr/>
                </a:tc>
                <a:tc>
                  <a:txBody>
                    <a:bodyPr/>
                    <a:lstStyle/>
                    <a:p>
                      <a:pPr marL="0" marR="0">
                        <a:spcBef>
                          <a:spcPts val="0"/>
                        </a:spcBef>
                        <a:spcAft>
                          <a:spcPts val="0"/>
                        </a:spcAft>
                      </a:pPr>
                      <a:r>
                        <a:rPr lang="en-US" sz="1600" b="1" dirty="0">
                          <a:effectLst/>
                          <a:latin typeface="Times New Roman" panose="02020603050405020304" pitchFamily="18" charset="0"/>
                          <a:ea typeface="Cambria" panose="02040503050406030204" pitchFamily="18" charset="0"/>
                          <a:cs typeface="Times New Roman" panose="02020603050405020304" pitchFamily="18" charset="0"/>
                        </a:rPr>
                        <a:t>Task Description</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800" b="1" kern="1200" dirty="0" smtClean="0">
                          <a:solidFill>
                            <a:schemeClr val="lt1"/>
                          </a:solidFill>
                          <a:effectLst/>
                          <a:latin typeface="+mn-lt"/>
                          <a:ea typeface="+mn-ea"/>
                          <a:cs typeface="+mn-cs"/>
                        </a:rPr>
                        <a:t>Timeline</a:t>
                      </a:r>
                      <a:endParaRPr lang="en-US" dirty="0"/>
                    </a:p>
                  </a:txBody>
                  <a:tcPr/>
                </a:tc>
                <a:tc>
                  <a:txBody>
                    <a:bodyPr/>
                    <a:lstStyle/>
                    <a:p>
                      <a:r>
                        <a:rPr lang="en-US" sz="1800" b="1" kern="1200" dirty="0" smtClean="0">
                          <a:solidFill>
                            <a:schemeClr val="lt1"/>
                          </a:solidFill>
                          <a:effectLst/>
                          <a:latin typeface="+mn-lt"/>
                          <a:ea typeface="+mn-ea"/>
                          <a:cs typeface="+mn-cs"/>
                        </a:rPr>
                        <a:t>Notes</a:t>
                      </a:r>
                      <a:endParaRPr lang="en-US" dirty="0"/>
                    </a:p>
                  </a:txBody>
                  <a:tcPr/>
                </a:tc>
                <a:extLst>
                  <a:ext uri="{0D108BD9-81ED-4DB2-BD59-A6C34878D82A}">
                    <a16:rowId xmlns:a16="http://schemas.microsoft.com/office/drawing/2014/main" val="2959491917"/>
                  </a:ext>
                </a:extLst>
              </a:tr>
              <a:tr h="370840">
                <a:tc>
                  <a:txBody>
                    <a:bodyPr/>
                    <a:lstStyle/>
                    <a:p>
                      <a:pPr marL="0" marR="0">
                        <a:spcBef>
                          <a:spcPts val="0"/>
                        </a:spcBef>
                        <a:spcAft>
                          <a:spcPts val="0"/>
                        </a:spcAft>
                      </a:pPr>
                      <a:r>
                        <a:rPr lang="en-US" sz="1200" dirty="0">
                          <a:effectLst/>
                          <a:latin typeface="Times New Roman" panose="02020603050405020304" pitchFamily="18" charset="0"/>
                          <a:ea typeface="Cambria" panose="02040503050406030204" pitchFamily="18" charset="0"/>
                          <a:cs typeface="Times New Roman" panose="02020603050405020304" pitchFamily="18" charset="0"/>
                        </a:rPr>
                        <a:t>1</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latin typeface="Times New Roman" panose="02020603050405020304" pitchFamily="18" charset="0"/>
                          <a:ea typeface="Cambria" panose="02040503050406030204" pitchFamily="18" charset="0"/>
                          <a:cs typeface="Times New Roman" panose="02020603050405020304" pitchFamily="18" charset="0"/>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b="1">
                          <a:solidFill>
                            <a:srgbClr val="191919"/>
                          </a:solidFill>
                          <a:effectLst/>
                          <a:latin typeface="Times New Roman" panose="02020603050405020304" pitchFamily="18" charset="0"/>
                          <a:ea typeface="Cambria" panose="02040503050406030204" pitchFamily="18" charset="0"/>
                          <a:cs typeface="Times New Roman" panose="02020603050405020304" pitchFamily="18" charset="0"/>
                        </a:rPr>
                        <a:t>Smart Contract Design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latin typeface="Times New Roman" panose="020206030504050203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latin typeface="Cambria" panose="020405030504060302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14709269"/>
                  </a:ext>
                </a:extLst>
              </a:tr>
              <a:tr h="370840">
                <a:tc>
                  <a:txBody>
                    <a:bodyPr/>
                    <a:lstStyle/>
                    <a:p>
                      <a:pPr marL="0" marR="0">
                        <a:spcBef>
                          <a:spcPts val="0"/>
                        </a:spcBef>
                        <a:spcAft>
                          <a:spcPts val="0"/>
                        </a:spcAft>
                      </a:pPr>
                      <a:r>
                        <a:rPr lang="en-US" sz="1200">
                          <a:effectLst/>
                          <a:latin typeface="Times New Roman" panose="02020603050405020304" pitchFamily="18" charset="0"/>
                          <a:ea typeface="Cambria" panose="020405030504060302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latin typeface="Times New Roman" panose="02020603050405020304" pitchFamily="18" charset="0"/>
                          <a:ea typeface="Cambria" panose="02040503050406030204" pitchFamily="18" charset="0"/>
                          <a:cs typeface="Times New Roman" panose="02020603050405020304" pitchFamily="18" charset="0"/>
                        </a:rPr>
                        <a:t>3.1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solidFill>
                            <a:srgbClr val="191919"/>
                          </a:solidFill>
                          <a:effectLst/>
                          <a:latin typeface="Times New Roman" panose="02020603050405020304" pitchFamily="18" charset="0"/>
                          <a:ea typeface="Cambria" panose="02040503050406030204" pitchFamily="18" charset="0"/>
                          <a:cs typeface="Times New Roman" panose="02020603050405020304" pitchFamily="18" charset="0"/>
                        </a:rPr>
                        <a:t>UML Construction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1 September 2023 – 11 September 2023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latin typeface="Cambria" panose="020405030504060302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79422138"/>
                  </a:ext>
                </a:extLst>
              </a:tr>
              <a:tr h="370840">
                <a:tc>
                  <a:txBody>
                    <a:bodyPr/>
                    <a:lstStyle/>
                    <a:p>
                      <a:pPr marL="0" marR="0">
                        <a:spcBef>
                          <a:spcPts val="0"/>
                        </a:spcBef>
                        <a:spcAft>
                          <a:spcPts val="0"/>
                        </a:spcAft>
                      </a:pPr>
                      <a:r>
                        <a:rPr lang="en-US" sz="1200">
                          <a:effectLst/>
                          <a:latin typeface="Times New Roman" panose="02020603050405020304" pitchFamily="18" charset="0"/>
                          <a:ea typeface="Cambria" panose="020405030504060302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latin typeface="Times New Roman" panose="02020603050405020304" pitchFamily="18" charset="0"/>
                          <a:ea typeface="Cambria" panose="02040503050406030204" pitchFamily="18" charset="0"/>
                          <a:cs typeface="Times New Roman" panose="02020603050405020304" pitchFamily="18" charset="0"/>
                        </a:rPr>
                        <a:t>3.2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solidFill>
                            <a:srgbClr val="191919"/>
                          </a:solidFill>
                          <a:effectLst/>
                          <a:latin typeface="Times New Roman" panose="02020603050405020304" pitchFamily="18" charset="0"/>
                          <a:ea typeface="Cambria" panose="02040503050406030204" pitchFamily="18" charset="0"/>
                          <a:cs typeface="Times New Roman" panose="02020603050405020304" pitchFamily="18" charset="0"/>
                        </a:rPr>
                        <a:t>Use Case Diagram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1 September 2023 – 11 September 2023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latin typeface="Cambria" panose="020405030504060302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5210765"/>
                  </a:ext>
                </a:extLst>
              </a:tr>
              <a:tr h="370840">
                <a:tc>
                  <a:txBody>
                    <a:bodyPr/>
                    <a:lstStyle/>
                    <a:p>
                      <a:pPr marL="0" marR="0">
                        <a:spcBef>
                          <a:spcPts val="0"/>
                        </a:spcBef>
                        <a:spcAft>
                          <a:spcPts val="0"/>
                        </a:spcAft>
                      </a:pPr>
                      <a:r>
                        <a:rPr lang="en-US" sz="1200">
                          <a:effectLst/>
                          <a:latin typeface="Times New Roman" panose="02020603050405020304" pitchFamily="18" charset="0"/>
                          <a:ea typeface="Cambria" panose="020405030504060302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latin typeface="Times New Roman" panose="02020603050405020304" pitchFamily="18" charset="0"/>
                          <a:ea typeface="Cambria" panose="02040503050406030204" pitchFamily="18" charset="0"/>
                          <a:cs typeface="Times New Roman" panose="02020603050405020304" pitchFamily="18" charset="0"/>
                        </a:rPr>
                        <a:t>3.3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solidFill>
                            <a:srgbClr val="191919"/>
                          </a:solidFill>
                          <a:effectLst/>
                          <a:latin typeface="Times New Roman" panose="02020603050405020304" pitchFamily="18" charset="0"/>
                          <a:ea typeface="Cambria" panose="02040503050406030204" pitchFamily="18" charset="0"/>
                          <a:cs typeface="Times New Roman" panose="02020603050405020304" pitchFamily="18" charset="0"/>
                        </a:rPr>
                        <a:t>Supervisor Proof reading and Change implementation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12 September 2023 – 15 September 2023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a:effectLst/>
                          <a:latin typeface="Cambria" panose="02040503050406030204" pitchFamily="18" charset="0"/>
                          <a:ea typeface="Cambria" panose="020405030504060302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55770442"/>
                  </a:ext>
                </a:extLst>
              </a:tr>
            </a:tbl>
          </a:graphicData>
        </a:graphic>
      </p:graphicFrame>
    </p:spTree>
    <p:extLst>
      <p:ext uri="{BB962C8B-B14F-4D97-AF65-F5344CB8AC3E}">
        <p14:creationId xmlns:p14="http://schemas.microsoft.com/office/powerpoint/2010/main" val="1122225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Work Breakdown Structure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23697436"/>
              </p:ext>
            </p:extLst>
          </p:nvPr>
        </p:nvGraphicFramePr>
        <p:xfrm>
          <a:off x="1295400" y="2557463"/>
          <a:ext cx="9601200" cy="3520056"/>
        </p:xfrm>
        <a:graphic>
          <a:graphicData uri="http://schemas.openxmlformats.org/drawingml/2006/table">
            <a:tbl>
              <a:tblPr firstRow="1" bandRow="1">
                <a:tableStyleId>{5C22544A-7EE6-4342-B048-85BDC9FD1C3A}</a:tableStyleId>
              </a:tblPr>
              <a:tblGrid>
                <a:gridCol w="1920240">
                  <a:extLst>
                    <a:ext uri="{9D8B030D-6E8A-4147-A177-3AD203B41FA5}">
                      <a16:colId xmlns:a16="http://schemas.microsoft.com/office/drawing/2014/main" val="4006203531"/>
                    </a:ext>
                  </a:extLst>
                </a:gridCol>
                <a:gridCol w="1920240">
                  <a:extLst>
                    <a:ext uri="{9D8B030D-6E8A-4147-A177-3AD203B41FA5}">
                      <a16:colId xmlns:a16="http://schemas.microsoft.com/office/drawing/2014/main" val="2043101165"/>
                    </a:ext>
                  </a:extLst>
                </a:gridCol>
                <a:gridCol w="1920240">
                  <a:extLst>
                    <a:ext uri="{9D8B030D-6E8A-4147-A177-3AD203B41FA5}">
                      <a16:colId xmlns:a16="http://schemas.microsoft.com/office/drawing/2014/main" val="3473210973"/>
                    </a:ext>
                  </a:extLst>
                </a:gridCol>
                <a:gridCol w="1920240">
                  <a:extLst>
                    <a:ext uri="{9D8B030D-6E8A-4147-A177-3AD203B41FA5}">
                      <a16:colId xmlns:a16="http://schemas.microsoft.com/office/drawing/2014/main" val="2280572760"/>
                    </a:ext>
                  </a:extLst>
                </a:gridCol>
                <a:gridCol w="1920240">
                  <a:extLst>
                    <a:ext uri="{9D8B030D-6E8A-4147-A177-3AD203B41FA5}">
                      <a16:colId xmlns:a16="http://schemas.microsoft.com/office/drawing/2014/main" val="3080381040"/>
                    </a:ext>
                  </a:extLst>
                </a:gridCol>
              </a:tblGrid>
              <a:tr h="289432">
                <a:tc>
                  <a:txBody>
                    <a:bodyPr/>
                    <a:lstStyle/>
                    <a:p>
                      <a:r>
                        <a:rPr lang="en-US" sz="1800" b="1" kern="1200" dirty="0" smtClean="0">
                          <a:solidFill>
                            <a:schemeClr val="lt1"/>
                          </a:solidFill>
                          <a:effectLst/>
                          <a:latin typeface="+mn-lt"/>
                          <a:ea typeface="+mn-ea"/>
                          <a:cs typeface="+mn-cs"/>
                        </a:rPr>
                        <a:t>Level</a:t>
                      </a:r>
                      <a:endParaRPr lang="en-US" dirty="0"/>
                    </a:p>
                  </a:txBody>
                  <a:tcPr/>
                </a:tc>
                <a:tc>
                  <a:txBody>
                    <a:bodyPr/>
                    <a:lstStyle/>
                    <a:p>
                      <a:r>
                        <a:rPr lang="en-US" sz="1800" b="1" kern="1200" dirty="0" smtClean="0">
                          <a:solidFill>
                            <a:schemeClr val="lt1"/>
                          </a:solidFill>
                          <a:effectLst/>
                          <a:latin typeface="+mn-lt"/>
                          <a:ea typeface="+mn-ea"/>
                          <a:cs typeface="+mn-cs"/>
                        </a:rPr>
                        <a:t>WBS</a:t>
                      </a:r>
                      <a:endParaRPr lang="en-US" dirty="0"/>
                    </a:p>
                  </a:txBody>
                  <a:tcPr/>
                </a:tc>
                <a:tc>
                  <a:txBody>
                    <a:bodyPr/>
                    <a:lstStyle/>
                    <a:p>
                      <a:pPr marL="0" marR="0">
                        <a:spcBef>
                          <a:spcPts val="0"/>
                        </a:spcBef>
                        <a:spcAft>
                          <a:spcPts val="0"/>
                        </a:spcAft>
                      </a:pPr>
                      <a:r>
                        <a:rPr lang="en-US" sz="1600" b="1" dirty="0">
                          <a:effectLst/>
                          <a:latin typeface="Times New Roman" panose="02020603050405020304" pitchFamily="18" charset="0"/>
                          <a:ea typeface="Cambria" panose="02040503050406030204" pitchFamily="18" charset="0"/>
                          <a:cs typeface="Times New Roman" panose="02020603050405020304" pitchFamily="18" charset="0"/>
                        </a:rPr>
                        <a:t>Task Description</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800" b="1" kern="1200" dirty="0" smtClean="0">
                          <a:solidFill>
                            <a:schemeClr val="lt1"/>
                          </a:solidFill>
                          <a:effectLst/>
                          <a:latin typeface="+mn-lt"/>
                          <a:ea typeface="+mn-ea"/>
                          <a:cs typeface="+mn-cs"/>
                        </a:rPr>
                        <a:t>Timeline</a:t>
                      </a:r>
                      <a:endParaRPr lang="en-US" dirty="0"/>
                    </a:p>
                  </a:txBody>
                  <a:tcPr/>
                </a:tc>
                <a:tc>
                  <a:txBody>
                    <a:bodyPr/>
                    <a:lstStyle/>
                    <a:p>
                      <a:r>
                        <a:rPr lang="en-US" sz="1800" b="1" kern="1200" dirty="0" smtClean="0">
                          <a:solidFill>
                            <a:schemeClr val="lt1"/>
                          </a:solidFill>
                          <a:effectLst/>
                          <a:latin typeface="+mn-lt"/>
                          <a:ea typeface="+mn-ea"/>
                          <a:cs typeface="+mn-cs"/>
                        </a:rPr>
                        <a:t>Notes</a:t>
                      </a:r>
                      <a:endParaRPr lang="en-US" dirty="0"/>
                    </a:p>
                  </a:txBody>
                  <a:tcPr/>
                </a:tc>
                <a:extLst>
                  <a:ext uri="{0D108BD9-81ED-4DB2-BD59-A6C34878D82A}">
                    <a16:rowId xmlns:a16="http://schemas.microsoft.com/office/drawing/2014/main" val="3900618268"/>
                  </a:ext>
                </a:extLst>
              </a:tr>
              <a:tr h="289432">
                <a:tc>
                  <a:txBody>
                    <a:bodyPr/>
                    <a:lstStyle/>
                    <a:p>
                      <a:pPr marL="0" marR="0">
                        <a:spcBef>
                          <a:spcPts val="0"/>
                        </a:spcBef>
                        <a:spcAft>
                          <a:spcPts val="0"/>
                        </a:spcAft>
                      </a:pPr>
                      <a:r>
                        <a:rPr lang="en-US" sz="1200" dirty="0">
                          <a:effectLst/>
                          <a:latin typeface="Times New Roman" panose="02020603050405020304" pitchFamily="18" charset="0"/>
                          <a:ea typeface="Cambria" panose="02040503050406030204" pitchFamily="18" charset="0"/>
                          <a:cs typeface="Times New Roman" panose="02020603050405020304" pitchFamily="18" charset="0"/>
                        </a:rPr>
                        <a:t>1</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latin typeface="Times New Roman" panose="02020603050405020304" pitchFamily="18" charset="0"/>
                          <a:ea typeface="Cambria" panose="02040503050406030204" pitchFamily="18" charset="0"/>
                          <a:cs typeface="Times New Roman" panose="02020603050405020304" pitchFamily="18" charset="0"/>
                        </a:rPr>
                        <a:t>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b="1">
                          <a:solidFill>
                            <a:srgbClr val="191919"/>
                          </a:solidFill>
                          <a:effectLst/>
                          <a:latin typeface="Times New Roman" panose="02020603050405020304" pitchFamily="18" charset="0"/>
                          <a:ea typeface="Cambria" panose="02040503050406030204" pitchFamily="18" charset="0"/>
                          <a:cs typeface="Times New Roman" panose="02020603050405020304" pitchFamily="18" charset="0"/>
                        </a:rPr>
                        <a:t>GUI and Architecture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latin typeface="Times New Roman" panose="020206030504050203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latin typeface="Cambria" panose="020405030504060302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70365170"/>
                  </a:ext>
                </a:extLst>
              </a:tr>
              <a:tr h="289432">
                <a:tc>
                  <a:txBody>
                    <a:bodyPr/>
                    <a:lstStyle/>
                    <a:p>
                      <a:pPr marL="0" marR="0">
                        <a:spcBef>
                          <a:spcPts val="0"/>
                        </a:spcBef>
                        <a:spcAft>
                          <a:spcPts val="0"/>
                        </a:spcAft>
                      </a:pPr>
                      <a:r>
                        <a:rPr lang="en-US" sz="1200">
                          <a:effectLst/>
                          <a:latin typeface="Times New Roman" panose="02020603050405020304" pitchFamily="18" charset="0"/>
                          <a:ea typeface="Cambria" panose="020405030504060302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latin typeface="Times New Roman" panose="02020603050405020304" pitchFamily="18" charset="0"/>
                          <a:ea typeface="Cambria" panose="02040503050406030204" pitchFamily="18" charset="0"/>
                          <a:cs typeface="Times New Roman" panose="02020603050405020304" pitchFamily="18" charset="0"/>
                        </a:rPr>
                        <a:t>4.1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solidFill>
                            <a:srgbClr val="191919"/>
                          </a:solidFill>
                          <a:effectLst/>
                          <a:latin typeface="Times New Roman" panose="02020603050405020304" pitchFamily="18" charset="0"/>
                          <a:ea typeface="Cambria" panose="02040503050406030204" pitchFamily="18" charset="0"/>
                          <a:cs typeface="Times New Roman" panose="02020603050405020304" pitchFamily="18" charset="0"/>
                        </a:rPr>
                        <a:t>Landing Page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18 September 2023 – 21 September 2023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latin typeface="Cambria" panose="020405030504060302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08400864"/>
                  </a:ext>
                </a:extLst>
              </a:tr>
              <a:tr h="289432">
                <a:tc>
                  <a:txBody>
                    <a:bodyPr/>
                    <a:lstStyle/>
                    <a:p>
                      <a:pPr marL="0" marR="0">
                        <a:spcBef>
                          <a:spcPts val="0"/>
                        </a:spcBef>
                        <a:spcAft>
                          <a:spcPts val="0"/>
                        </a:spcAft>
                      </a:pPr>
                      <a:r>
                        <a:rPr lang="en-US" sz="1200">
                          <a:effectLst/>
                          <a:latin typeface="Times New Roman" panose="02020603050405020304" pitchFamily="18" charset="0"/>
                          <a:ea typeface="Cambria" panose="020405030504060302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latin typeface="Times New Roman" panose="02020603050405020304" pitchFamily="18" charset="0"/>
                          <a:ea typeface="Cambria" panose="02040503050406030204" pitchFamily="18" charset="0"/>
                          <a:cs typeface="Times New Roman" panose="02020603050405020304" pitchFamily="18" charset="0"/>
                        </a:rPr>
                        <a:t>4.2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solidFill>
                            <a:srgbClr val="191919"/>
                          </a:solidFill>
                          <a:effectLst/>
                          <a:latin typeface="Times New Roman" panose="02020603050405020304" pitchFamily="18" charset="0"/>
                          <a:ea typeface="Cambria" panose="02040503050406030204" pitchFamily="18" charset="0"/>
                          <a:cs typeface="Times New Roman" panose="02020603050405020304" pitchFamily="18" charset="0"/>
                        </a:rPr>
                        <a:t>Home page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18 September 2023 – 21 September 2023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latin typeface="Cambria" panose="020405030504060302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83936477"/>
                  </a:ext>
                </a:extLst>
              </a:tr>
              <a:tr h="289432">
                <a:tc>
                  <a:txBody>
                    <a:bodyPr/>
                    <a:lstStyle/>
                    <a:p>
                      <a:pPr marL="0" marR="0">
                        <a:spcBef>
                          <a:spcPts val="0"/>
                        </a:spcBef>
                        <a:spcAft>
                          <a:spcPts val="0"/>
                        </a:spcAft>
                      </a:pPr>
                      <a:r>
                        <a:rPr lang="en-US" sz="1200">
                          <a:effectLst/>
                          <a:latin typeface="Times New Roman" panose="02020603050405020304" pitchFamily="18" charset="0"/>
                          <a:ea typeface="Cambria" panose="020405030504060302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latin typeface="Times New Roman" panose="02020603050405020304" pitchFamily="18" charset="0"/>
                          <a:ea typeface="Cambria" panose="02040503050406030204" pitchFamily="18" charset="0"/>
                          <a:cs typeface="Times New Roman" panose="02020603050405020304" pitchFamily="18" charset="0"/>
                        </a:rPr>
                        <a:t>4.3</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solidFill>
                            <a:srgbClr val="191919"/>
                          </a:solidFill>
                          <a:effectLst/>
                          <a:latin typeface="Times New Roman" panose="02020603050405020304" pitchFamily="18" charset="0"/>
                          <a:ea typeface="Cambria" panose="02040503050406030204" pitchFamily="18" charset="0"/>
                          <a:cs typeface="Times New Roman" panose="02020603050405020304" pitchFamily="18" charset="0"/>
                        </a:rPr>
                        <a:t>User Collection page with all associated forms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22 September 2023 – 3 October 2023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latin typeface="Cambria" panose="020405030504060302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55917973"/>
                  </a:ext>
                </a:extLst>
              </a:tr>
              <a:tr h="289432">
                <a:tc>
                  <a:txBody>
                    <a:bodyPr/>
                    <a:lstStyle/>
                    <a:p>
                      <a:pPr marL="0" marR="0">
                        <a:spcBef>
                          <a:spcPts val="0"/>
                        </a:spcBef>
                        <a:spcAft>
                          <a:spcPts val="0"/>
                        </a:spcAft>
                      </a:pPr>
                      <a:r>
                        <a:rPr lang="en-US" sz="1200">
                          <a:effectLst/>
                          <a:latin typeface="Times New Roman" panose="02020603050405020304" pitchFamily="18" charset="0"/>
                          <a:ea typeface="Cambria" panose="020405030504060302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latin typeface="Times New Roman" panose="02020603050405020304" pitchFamily="18" charset="0"/>
                          <a:ea typeface="Cambria" panose="02040503050406030204" pitchFamily="18" charset="0"/>
                          <a:cs typeface="Times New Roman" panose="02020603050405020304" pitchFamily="18" charset="0"/>
                        </a:rPr>
                        <a:t>4.4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solidFill>
                            <a:srgbClr val="191919"/>
                          </a:solidFill>
                          <a:effectLst/>
                          <a:latin typeface="Times New Roman" panose="02020603050405020304" pitchFamily="18" charset="0"/>
                          <a:ea typeface="Cambria" panose="02040503050406030204" pitchFamily="18" charset="0"/>
                          <a:cs typeface="Times New Roman" panose="02020603050405020304" pitchFamily="18" charset="0"/>
                        </a:rPr>
                        <a:t>NFT Creation page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3 October 2023 – 6 October 2023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latin typeface="Cambria" panose="020405030504060302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70822811"/>
                  </a:ext>
                </a:extLst>
              </a:tr>
              <a:tr h="289432">
                <a:tc>
                  <a:txBody>
                    <a:bodyPr/>
                    <a:lstStyle/>
                    <a:p>
                      <a:pPr marL="0" marR="0">
                        <a:spcBef>
                          <a:spcPts val="0"/>
                        </a:spcBef>
                        <a:spcAft>
                          <a:spcPts val="0"/>
                        </a:spcAft>
                      </a:pPr>
                      <a:r>
                        <a:rPr lang="en-US" sz="1200">
                          <a:effectLst/>
                          <a:latin typeface="Times New Roman" panose="02020603050405020304" pitchFamily="18" charset="0"/>
                          <a:ea typeface="Cambria" panose="020405030504060302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latin typeface="Times New Roman" panose="02020603050405020304" pitchFamily="18" charset="0"/>
                          <a:ea typeface="Cambria" panose="02040503050406030204" pitchFamily="18" charset="0"/>
                          <a:cs typeface="Times New Roman" panose="02020603050405020304" pitchFamily="18" charset="0"/>
                        </a:rPr>
                        <a:t>4.5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solidFill>
                            <a:srgbClr val="191919"/>
                          </a:solidFill>
                          <a:effectLst/>
                          <a:latin typeface="Times New Roman" panose="02020603050405020304" pitchFamily="18" charset="0"/>
                          <a:ea typeface="Cambria" panose="02040503050406030204" pitchFamily="18" charset="0"/>
                          <a:cs typeface="Times New Roman" panose="02020603050405020304" pitchFamily="18" charset="0"/>
                        </a:rPr>
                        <a:t>Available NFTs page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9 October 2023 – 11 October 2023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latin typeface="Cambria" panose="020405030504060302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5589147"/>
                  </a:ext>
                </a:extLst>
              </a:tr>
              <a:tr h="289432">
                <a:tc>
                  <a:txBody>
                    <a:bodyPr/>
                    <a:lstStyle/>
                    <a:p>
                      <a:pPr marL="0" marR="0">
                        <a:spcBef>
                          <a:spcPts val="0"/>
                        </a:spcBef>
                        <a:spcAft>
                          <a:spcPts val="0"/>
                        </a:spcAft>
                      </a:pPr>
                      <a:r>
                        <a:rPr lang="en-US" sz="1200">
                          <a:effectLst/>
                          <a:latin typeface="Times New Roman" panose="02020603050405020304" pitchFamily="18" charset="0"/>
                          <a:ea typeface="Cambria" panose="020405030504060302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latin typeface="Times New Roman" panose="02020603050405020304" pitchFamily="18" charset="0"/>
                          <a:ea typeface="Cambria" panose="02040503050406030204" pitchFamily="18" charset="0"/>
                          <a:cs typeface="Times New Roman" panose="02020603050405020304" pitchFamily="18" charset="0"/>
                        </a:rPr>
                        <a:t>4.6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solidFill>
                            <a:srgbClr val="191919"/>
                          </a:solidFill>
                          <a:effectLst/>
                          <a:latin typeface="Times New Roman" panose="02020603050405020304" pitchFamily="18" charset="0"/>
                          <a:ea typeface="Cambria" panose="02040503050406030204" pitchFamily="18" charset="0"/>
                          <a:cs typeface="Times New Roman" panose="02020603050405020304" pitchFamily="18" charset="0"/>
                        </a:rPr>
                        <a:t>Profile page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12 October 2023 – 16 October 2023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latin typeface="Cambria" panose="020405030504060302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04707380"/>
                  </a:ext>
                </a:extLst>
              </a:tr>
              <a:tr h="289432">
                <a:tc>
                  <a:txBody>
                    <a:bodyPr/>
                    <a:lstStyle/>
                    <a:p>
                      <a:pPr marL="0" marR="0">
                        <a:spcBef>
                          <a:spcPts val="0"/>
                        </a:spcBef>
                        <a:spcAft>
                          <a:spcPts val="0"/>
                        </a:spcAft>
                      </a:pPr>
                      <a:r>
                        <a:rPr lang="en-US" sz="1200">
                          <a:effectLst/>
                          <a:latin typeface="Times New Roman" panose="02020603050405020304" pitchFamily="18" charset="0"/>
                          <a:ea typeface="Cambria" panose="020405030504060302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latin typeface="Times New Roman" panose="02020603050405020304" pitchFamily="18" charset="0"/>
                          <a:ea typeface="Cambria" panose="02040503050406030204" pitchFamily="18" charset="0"/>
                          <a:cs typeface="Times New Roman" panose="02020603050405020304" pitchFamily="18" charset="0"/>
                        </a:rPr>
                        <a:t>4.7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solidFill>
                            <a:srgbClr val="191919"/>
                          </a:solidFill>
                          <a:effectLst/>
                          <a:latin typeface="Times New Roman" panose="02020603050405020304" pitchFamily="18" charset="0"/>
                          <a:ea typeface="Cambria" panose="02040503050406030204" pitchFamily="18" charset="0"/>
                          <a:cs typeface="Times New Roman" panose="02020603050405020304" pitchFamily="18" charset="0"/>
                        </a:rPr>
                        <a:t>Rented NFTs page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12 October 2023 – 16 October 2023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latin typeface="Cambria" panose="020405030504060302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99118842"/>
                  </a:ext>
                </a:extLst>
              </a:tr>
              <a:tr h="289432">
                <a:tc>
                  <a:txBody>
                    <a:bodyPr/>
                    <a:lstStyle/>
                    <a:p>
                      <a:pPr marL="0" marR="0">
                        <a:spcBef>
                          <a:spcPts val="0"/>
                        </a:spcBef>
                        <a:spcAft>
                          <a:spcPts val="0"/>
                        </a:spcAft>
                      </a:pPr>
                      <a:r>
                        <a:rPr lang="en-US" sz="1200">
                          <a:effectLst/>
                          <a:latin typeface="Times New Roman" panose="02020603050405020304" pitchFamily="18" charset="0"/>
                          <a:ea typeface="Cambria" panose="020405030504060302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latin typeface="Times New Roman" panose="02020603050405020304" pitchFamily="18" charset="0"/>
                          <a:ea typeface="Cambria" panose="02040503050406030204" pitchFamily="18" charset="0"/>
                          <a:cs typeface="Times New Roman" panose="02020603050405020304" pitchFamily="18" charset="0"/>
                        </a:rPr>
                        <a:t>4.8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solidFill>
                            <a:srgbClr val="191919"/>
                          </a:solidFill>
                          <a:effectLst/>
                          <a:latin typeface="Times New Roman" panose="02020603050405020304" pitchFamily="18" charset="0"/>
                          <a:ea typeface="Cambria" panose="02040503050406030204" pitchFamily="18" charset="0"/>
                          <a:cs typeface="Times New Roman" panose="02020603050405020304" pitchFamily="18" charset="0"/>
                        </a:rPr>
                        <a:t>Web functionality and flow diagram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17 October 2023 – 19 October 2023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latin typeface="Cambria" panose="020405030504060302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98750765"/>
                  </a:ext>
                </a:extLst>
              </a:tr>
              <a:tr h="356834">
                <a:tc>
                  <a:txBody>
                    <a:bodyPr/>
                    <a:lstStyle/>
                    <a:p>
                      <a:pPr marL="0" marR="0">
                        <a:spcBef>
                          <a:spcPts val="0"/>
                        </a:spcBef>
                        <a:spcAft>
                          <a:spcPts val="0"/>
                        </a:spcAft>
                      </a:pPr>
                      <a:r>
                        <a:rPr lang="en-US" sz="1200">
                          <a:effectLst/>
                          <a:latin typeface="Times New Roman" panose="02020603050405020304" pitchFamily="18" charset="0"/>
                          <a:ea typeface="Cambria" panose="020405030504060302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latin typeface="Times New Roman" panose="02020603050405020304" pitchFamily="18" charset="0"/>
                          <a:ea typeface="Cambria" panose="02040503050406030204" pitchFamily="18" charset="0"/>
                          <a:cs typeface="Times New Roman" panose="02020603050405020304" pitchFamily="18" charset="0"/>
                        </a:rPr>
                        <a:t>4.9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solidFill>
                            <a:srgbClr val="191919"/>
                          </a:solidFill>
                          <a:effectLst/>
                          <a:latin typeface="Times New Roman" panose="02020603050405020304" pitchFamily="18" charset="0"/>
                          <a:ea typeface="Cambria" panose="02040503050406030204" pitchFamily="18" charset="0"/>
                          <a:cs typeface="Times New Roman" panose="02020603050405020304" pitchFamily="18" charset="0"/>
                        </a:rPr>
                        <a:t>Full System Architecture including frontend, backend and database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20 October 2023 – 26 October 2023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a:effectLst/>
                          <a:latin typeface="Cambria" panose="02040503050406030204" pitchFamily="18" charset="0"/>
                          <a:ea typeface="Cambria" panose="020405030504060302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13194901"/>
                  </a:ext>
                </a:extLst>
              </a:tr>
            </a:tbl>
          </a:graphicData>
        </a:graphic>
      </p:graphicFrame>
    </p:spTree>
    <p:extLst>
      <p:ext uri="{BB962C8B-B14F-4D97-AF65-F5344CB8AC3E}">
        <p14:creationId xmlns:p14="http://schemas.microsoft.com/office/powerpoint/2010/main" val="1729144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Work Breakdown Structure </a:t>
            </a:r>
            <a:endParaRPr lang="en-US" dirty="0"/>
          </a:p>
        </p:txBody>
      </p:sp>
      <p:sp>
        <p:nvSpPr>
          <p:cNvPr id="5" name="Content Placeholder 4"/>
          <p:cNvSpPr>
            <a:spLocks noGrp="1"/>
          </p:cNvSpPr>
          <p:nvPr>
            <p:ph idx="1"/>
          </p:nvPr>
        </p:nvSpPr>
        <p:spPr/>
        <p:txBody>
          <a:bodyPr/>
          <a:lstStyle/>
          <a:p>
            <a:r>
              <a:rPr lang="en-US" b="1" dirty="0" smtClean="0"/>
              <a:t>Semester II</a:t>
            </a:r>
            <a:endParaRPr lang="en-US" b="1" dirty="0"/>
          </a:p>
        </p:txBody>
      </p:sp>
      <p:graphicFrame>
        <p:nvGraphicFramePr>
          <p:cNvPr id="6" name="Table 5"/>
          <p:cNvGraphicFramePr>
            <a:graphicFrameLocks noGrp="1"/>
          </p:cNvGraphicFramePr>
          <p:nvPr>
            <p:extLst>
              <p:ext uri="{D42A27DB-BD31-4B8C-83A1-F6EECF244321}">
                <p14:modId xmlns:p14="http://schemas.microsoft.com/office/powerpoint/2010/main" val="1592665049"/>
              </p:ext>
            </p:extLst>
          </p:nvPr>
        </p:nvGraphicFramePr>
        <p:xfrm>
          <a:off x="2031999" y="3149357"/>
          <a:ext cx="8128000" cy="22250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73451037"/>
                    </a:ext>
                  </a:extLst>
                </a:gridCol>
                <a:gridCol w="1625600">
                  <a:extLst>
                    <a:ext uri="{9D8B030D-6E8A-4147-A177-3AD203B41FA5}">
                      <a16:colId xmlns:a16="http://schemas.microsoft.com/office/drawing/2014/main" val="3215334218"/>
                    </a:ext>
                  </a:extLst>
                </a:gridCol>
                <a:gridCol w="1625600">
                  <a:extLst>
                    <a:ext uri="{9D8B030D-6E8A-4147-A177-3AD203B41FA5}">
                      <a16:colId xmlns:a16="http://schemas.microsoft.com/office/drawing/2014/main" val="3754294686"/>
                    </a:ext>
                  </a:extLst>
                </a:gridCol>
                <a:gridCol w="1625600">
                  <a:extLst>
                    <a:ext uri="{9D8B030D-6E8A-4147-A177-3AD203B41FA5}">
                      <a16:colId xmlns:a16="http://schemas.microsoft.com/office/drawing/2014/main" val="1649158624"/>
                    </a:ext>
                  </a:extLst>
                </a:gridCol>
                <a:gridCol w="1625600">
                  <a:extLst>
                    <a:ext uri="{9D8B030D-6E8A-4147-A177-3AD203B41FA5}">
                      <a16:colId xmlns:a16="http://schemas.microsoft.com/office/drawing/2014/main" val="2068964016"/>
                    </a:ext>
                  </a:extLst>
                </a:gridCol>
              </a:tblGrid>
              <a:tr h="370840">
                <a:tc>
                  <a:txBody>
                    <a:bodyPr/>
                    <a:lstStyle/>
                    <a:p>
                      <a:r>
                        <a:rPr lang="en-US" sz="1800" b="1" kern="1200" dirty="0" smtClean="0">
                          <a:solidFill>
                            <a:schemeClr val="lt1"/>
                          </a:solidFill>
                          <a:effectLst/>
                          <a:latin typeface="+mn-lt"/>
                          <a:ea typeface="+mn-ea"/>
                          <a:cs typeface="+mn-cs"/>
                        </a:rPr>
                        <a:t>Level</a:t>
                      </a:r>
                      <a:endParaRPr lang="en-US" dirty="0"/>
                    </a:p>
                  </a:txBody>
                  <a:tcPr/>
                </a:tc>
                <a:tc>
                  <a:txBody>
                    <a:bodyPr/>
                    <a:lstStyle/>
                    <a:p>
                      <a:r>
                        <a:rPr lang="en-US" sz="1800" b="1" kern="1200" dirty="0" smtClean="0">
                          <a:solidFill>
                            <a:schemeClr val="lt1"/>
                          </a:solidFill>
                          <a:effectLst/>
                          <a:latin typeface="+mn-lt"/>
                          <a:ea typeface="+mn-ea"/>
                          <a:cs typeface="+mn-cs"/>
                        </a:rPr>
                        <a:t>WBS</a:t>
                      </a:r>
                      <a:endParaRPr lang="en-US" dirty="0"/>
                    </a:p>
                  </a:txBody>
                  <a:tcPr/>
                </a:tc>
                <a:tc>
                  <a:txBody>
                    <a:bodyPr/>
                    <a:lstStyle/>
                    <a:p>
                      <a:pPr marL="0" marR="0">
                        <a:spcBef>
                          <a:spcPts val="0"/>
                        </a:spcBef>
                        <a:spcAft>
                          <a:spcPts val="0"/>
                        </a:spcAft>
                      </a:pPr>
                      <a:r>
                        <a:rPr lang="en-US" sz="1600" b="1" dirty="0">
                          <a:effectLst/>
                          <a:latin typeface="Times New Roman" panose="02020603050405020304" pitchFamily="18" charset="0"/>
                          <a:ea typeface="Cambria" panose="02040503050406030204" pitchFamily="18" charset="0"/>
                          <a:cs typeface="Times New Roman" panose="02020603050405020304" pitchFamily="18" charset="0"/>
                        </a:rPr>
                        <a:t>Task Description</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800" b="1" kern="1200" dirty="0" smtClean="0">
                          <a:solidFill>
                            <a:schemeClr val="lt1"/>
                          </a:solidFill>
                          <a:effectLst/>
                          <a:latin typeface="+mn-lt"/>
                          <a:ea typeface="+mn-ea"/>
                          <a:cs typeface="+mn-cs"/>
                        </a:rPr>
                        <a:t>Timeline</a:t>
                      </a:r>
                      <a:endParaRPr lang="en-US" dirty="0"/>
                    </a:p>
                  </a:txBody>
                  <a:tcPr/>
                </a:tc>
                <a:tc>
                  <a:txBody>
                    <a:bodyPr/>
                    <a:lstStyle/>
                    <a:p>
                      <a:r>
                        <a:rPr lang="en-US" sz="1800" b="1" kern="1200" dirty="0" smtClean="0">
                          <a:solidFill>
                            <a:schemeClr val="lt1"/>
                          </a:solidFill>
                          <a:effectLst/>
                          <a:latin typeface="+mn-lt"/>
                          <a:ea typeface="+mn-ea"/>
                          <a:cs typeface="+mn-cs"/>
                        </a:rPr>
                        <a:t>Notes</a:t>
                      </a:r>
                      <a:endParaRPr lang="en-US" dirty="0"/>
                    </a:p>
                  </a:txBody>
                  <a:tcPr/>
                </a:tc>
                <a:extLst>
                  <a:ext uri="{0D108BD9-81ED-4DB2-BD59-A6C34878D82A}">
                    <a16:rowId xmlns:a16="http://schemas.microsoft.com/office/drawing/2014/main" val="16219470"/>
                  </a:ext>
                </a:extLst>
              </a:tr>
              <a:tr h="370840">
                <a:tc>
                  <a:txBody>
                    <a:bodyPr/>
                    <a:lstStyle/>
                    <a:p>
                      <a:pPr marL="0" marR="0">
                        <a:spcBef>
                          <a:spcPts val="0"/>
                        </a:spcBef>
                        <a:spcAft>
                          <a:spcPts val="0"/>
                        </a:spcAft>
                      </a:pPr>
                      <a:r>
                        <a:rPr lang="en-US" sz="1000" dirty="0">
                          <a:effectLst/>
                          <a:latin typeface="Times New Roman" panose="02020603050405020304" pitchFamily="18" charset="0"/>
                          <a:ea typeface="Cambria" panose="02040503050406030204" pitchFamily="18" charset="0"/>
                          <a:cs typeface="Times New Roman" panose="02020603050405020304" pitchFamily="18" charset="0"/>
                        </a:rPr>
                        <a:t>1</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b="1">
                          <a:effectLst/>
                          <a:latin typeface="Times New Roman" panose="02020603050405020304" pitchFamily="18" charset="0"/>
                          <a:ea typeface="Cambria" panose="02040503050406030204" pitchFamily="18" charset="0"/>
                          <a:cs typeface="Times New Roman" panose="02020603050405020304" pitchFamily="18" charset="0"/>
                        </a:rPr>
                        <a:t>Integrations and Installations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latin typeface="Times New Roman" panose="020206030504050203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84759480"/>
                  </a:ext>
                </a:extLst>
              </a:tr>
              <a:tr h="370840">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1.1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Install, configure and setup embark IDE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27 October 2023 – 31 October 2023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latin typeface="Times New Roman" panose="020206030504050203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4596671"/>
                  </a:ext>
                </a:extLst>
              </a:tr>
              <a:tr h="370840">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1.2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Web3 JS installation, setup and connection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1 November 2023 – 2 November 2023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latin typeface="Times New Roman" panose="020206030504050203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50746780"/>
                  </a:ext>
                </a:extLst>
              </a:tr>
              <a:tr h="370840">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1.3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MUI installation and setup</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3 November 2023 – 6 November 2023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latin typeface="Times New Roman" panose="020206030504050203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61824063"/>
                  </a:ext>
                </a:extLst>
              </a:tr>
              <a:tr h="370840">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1.4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Meta mask wallet integration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7 November 2023 – 9 November 2023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a:effectLst/>
                          <a:latin typeface="Times New Roman" panose="02020603050405020304" pitchFamily="18" charset="0"/>
                          <a:ea typeface="Cambria" panose="020405030504060302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4029511"/>
                  </a:ext>
                </a:extLst>
              </a:tr>
            </a:tbl>
          </a:graphicData>
        </a:graphic>
      </p:graphicFrame>
    </p:spTree>
    <p:extLst>
      <p:ext uri="{BB962C8B-B14F-4D97-AF65-F5344CB8AC3E}">
        <p14:creationId xmlns:p14="http://schemas.microsoft.com/office/powerpoint/2010/main" val="6081488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Work Breakdown Structure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29527648"/>
              </p:ext>
            </p:extLst>
          </p:nvPr>
        </p:nvGraphicFramePr>
        <p:xfrm>
          <a:off x="1295400" y="2557463"/>
          <a:ext cx="9601200" cy="3337560"/>
        </p:xfrm>
        <a:graphic>
          <a:graphicData uri="http://schemas.openxmlformats.org/drawingml/2006/table">
            <a:tbl>
              <a:tblPr firstRow="1" bandRow="1">
                <a:tableStyleId>{5C22544A-7EE6-4342-B048-85BDC9FD1C3A}</a:tableStyleId>
              </a:tblPr>
              <a:tblGrid>
                <a:gridCol w="1920240">
                  <a:extLst>
                    <a:ext uri="{9D8B030D-6E8A-4147-A177-3AD203B41FA5}">
                      <a16:colId xmlns:a16="http://schemas.microsoft.com/office/drawing/2014/main" val="2623535006"/>
                    </a:ext>
                  </a:extLst>
                </a:gridCol>
                <a:gridCol w="1920240">
                  <a:extLst>
                    <a:ext uri="{9D8B030D-6E8A-4147-A177-3AD203B41FA5}">
                      <a16:colId xmlns:a16="http://schemas.microsoft.com/office/drawing/2014/main" val="2126629431"/>
                    </a:ext>
                  </a:extLst>
                </a:gridCol>
                <a:gridCol w="1920240">
                  <a:extLst>
                    <a:ext uri="{9D8B030D-6E8A-4147-A177-3AD203B41FA5}">
                      <a16:colId xmlns:a16="http://schemas.microsoft.com/office/drawing/2014/main" val="329400454"/>
                    </a:ext>
                  </a:extLst>
                </a:gridCol>
                <a:gridCol w="1920240">
                  <a:extLst>
                    <a:ext uri="{9D8B030D-6E8A-4147-A177-3AD203B41FA5}">
                      <a16:colId xmlns:a16="http://schemas.microsoft.com/office/drawing/2014/main" val="382614135"/>
                    </a:ext>
                  </a:extLst>
                </a:gridCol>
                <a:gridCol w="1920240">
                  <a:extLst>
                    <a:ext uri="{9D8B030D-6E8A-4147-A177-3AD203B41FA5}">
                      <a16:colId xmlns:a16="http://schemas.microsoft.com/office/drawing/2014/main" val="2873787996"/>
                    </a:ext>
                  </a:extLst>
                </a:gridCol>
              </a:tblGrid>
              <a:tr h="370840">
                <a:tc>
                  <a:txBody>
                    <a:bodyPr/>
                    <a:lstStyle/>
                    <a:p>
                      <a:r>
                        <a:rPr lang="en-US" sz="1800" b="1" kern="1200" dirty="0" smtClean="0">
                          <a:solidFill>
                            <a:schemeClr val="lt1"/>
                          </a:solidFill>
                          <a:effectLst/>
                          <a:latin typeface="+mn-lt"/>
                          <a:ea typeface="+mn-ea"/>
                          <a:cs typeface="+mn-cs"/>
                        </a:rPr>
                        <a:t>Level</a:t>
                      </a:r>
                      <a:endParaRPr lang="en-US" dirty="0"/>
                    </a:p>
                  </a:txBody>
                  <a:tcPr/>
                </a:tc>
                <a:tc>
                  <a:txBody>
                    <a:bodyPr/>
                    <a:lstStyle/>
                    <a:p>
                      <a:r>
                        <a:rPr lang="en-US" sz="1800" b="1" kern="1200" dirty="0" smtClean="0">
                          <a:solidFill>
                            <a:schemeClr val="lt1"/>
                          </a:solidFill>
                          <a:effectLst/>
                          <a:latin typeface="+mn-lt"/>
                          <a:ea typeface="+mn-ea"/>
                          <a:cs typeface="+mn-cs"/>
                        </a:rPr>
                        <a:t>WBS</a:t>
                      </a:r>
                      <a:endParaRPr lang="en-US" dirty="0"/>
                    </a:p>
                  </a:txBody>
                  <a:tcPr/>
                </a:tc>
                <a:tc>
                  <a:txBody>
                    <a:bodyPr/>
                    <a:lstStyle/>
                    <a:p>
                      <a:pPr marL="0" marR="0">
                        <a:spcBef>
                          <a:spcPts val="0"/>
                        </a:spcBef>
                        <a:spcAft>
                          <a:spcPts val="0"/>
                        </a:spcAft>
                      </a:pPr>
                      <a:r>
                        <a:rPr lang="en-US" sz="1600" b="1" dirty="0">
                          <a:effectLst/>
                          <a:latin typeface="Times New Roman" panose="02020603050405020304" pitchFamily="18" charset="0"/>
                          <a:ea typeface="Cambria" panose="02040503050406030204" pitchFamily="18" charset="0"/>
                          <a:cs typeface="Times New Roman" panose="02020603050405020304" pitchFamily="18" charset="0"/>
                        </a:rPr>
                        <a:t>Task Description</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800" b="1" kern="1200" dirty="0" smtClean="0">
                          <a:solidFill>
                            <a:schemeClr val="lt1"/>
                          </a:solidFill>
                          <a:effectLst/>
                          <a:latin typeface="+mn-lt"/>
                          <a:ea typeface="+mn-ea"/>
                          <a:cs typeface="+mn-cs"/>
                        </a:rPr>
                        <a:t>Timeline</a:t>
                      </a:r>
                      <a:endParaRPr lang="en-US" dirty="0"/>
                    </a:p>
                  </a:txBody>
                  <a:tcPr/>
                </a:tc>
                <a:tc>
                  <a:txBody>
                    <a:bodyPr/>
                    <a:lstStyle/>
                    <a:p>
                      <a:r>
                        <a:rPr lang="en-US" sz="1800" b="1" kern="1200" dirty="0" smtClean="0">
                          <a:solidFill>
                            <a:schemeClr val="lt1"/>
                          </a:solidFill>
                          <a:effectLst/>
                          <a:latin typeface="+mn-lt"/>
                          <a:ea typeface="+mn-ea"/>
                          <a:cs typeface="+mn-cs"/>
                        </a:rPr>
                        <a:t>Notes</a:t>
                      </a:r>
                      <a:endParaRPr lang="en-US" dirty="0"/>
                    </a:p>
                  </a:txBody>
                  <a:tcPr/>
                </a:tc>
                <a:extLst>
                  <a:ext uri="{0D108BD9-81ED-4DB2-BD59-A6C34878D82A}">
                    <a16:rowId xmlns:a16="http://schemas.microsoft.com/office/drawing/2014/main" val="393565922"/>
                  </a:ext>
                </a:extLst>
              </a:tr>
              <a:tr h="370840">
                <a:tc>
                  <a:txBody>
                    <a:bodyPr/>
                    <a:lstStyle/>
                    <a:p>
                      <a:pPr marL="0" marR="0">
                        <a:spcBef>
                          <a:spcPts val="0"/>
                        </a:spcBef>
                        <a:spcAft>
                          <a:spcPts val="0"/>
                        </a:spcAft>
                      </a:pPr>
                      <a:r>
                        <a:rPr lang="en-US" sz="1000" dirty="0">
                          <a:effectLst/>
                          <a:latin typeface="Times New Roman" panose="02020603050405020304" pitchFamily="18" charset="0"/>
                          <a:ea typeface="Cambria" panose="02040503050406030204" pitchFamily="18" charset="0"/>
                          <a:cs typeface="Times New Roman" panose="02020603050405020304" pitchFamily="18" charset="0"/>
                        </a:rPr>
                        <a:t>1</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dirty="0">
                          <a:effectLst/>
                          <a:latin typeface="Times New Roman" panose="02020603050405020304" pitchFamily="18" charset="0"/>
                          <a:ea typeface="Cambria" panose="02040503050406030204" pitchFamily="18" charset="0"/>
                          <a:cs typeface="Times New Roman" panose="02020603050405020304" pitchFamily="18" charset="0"/>
                        </a:rPr>
                        <a:t>2</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b="1" dirty="0">
                          <a:effectLst/>
                          <a:latin typeface="Times New Roman" panose="02020603050405020304" pitchFamily="18" charset="0"/>
                          <a:ea typeface="Cambria" panose="02040503050406030204" pitchFamily="18" charset="0"/>
                          <a:cs typeface="Times New Roman" panose="02020603050405020304" pitchFamily="18" charset="0"/>
                        </a:rPr>
                        <a:t>Develop Smart Contract</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b="1">
                          <a:effectLst/>
                          <a:latin typeface="Times New Roman" panose="020206030504050203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latin typeface="Times New Roman" panose="020206030504050203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1363347"/>
                  </a:ext>
                </a:extLst>
              </a:tr>
              <a:tr h="370840">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2.1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Create function for Minting and adding of NFTs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10 November 2023 – 17 November 2023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latin typeface="Times New Roman" panose="020206030504050203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47636718"/>
                  </a:ext>
                </a:extLst>
              </a:tr>
              <a:tr h="370840">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2.2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Create function for fixed price sale of NFTs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10 November 2023 – 17 November 2023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latin typeface="Times New Roman" panose="020206030504050203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75105228"/>
                  </a:ext>
                </a:extLst>
              </a:tr>
              <a:tr h="370840">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2.3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Create function for pay-per-use setting of NFTs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20 November 2023 – 1 December 2023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latin typeface="Times New Roman" panose="020206030504050203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19512009"/>
                  </a:ext>
                </a:extLst>
              </a:tr>
              <a:tr h="370840">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Create function for pay-per-use purchase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20 November 2023 – 1 December 2023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latin typeface="Times New Roman" panose="020206030504050203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83451875"/>
                  </a:ext>
                </a:extLst>
              </a:tr>
              <a:tr h="370840">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2.5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Create function for NFTs Auction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4 December 2023 – 11 December 2023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latin typeface="Times New Roman" panose="020206030504050203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28410805"/>
                  </a:ext>
                </a:extLst>
              </a:tr>
              <a:tr h="370840">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2.6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Create function for NFT auction bidding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4 December 2023 – 11 December 2023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latin typeface="Times New Roman" panose="020206030504050203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59190686"/>
                  </a:ext>
                </a:extLst>
              </a:tr>
              <a:tr h="370840">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2.7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Create function for open offer sale of NFT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12 December 2013 – 26 December 2023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a:effectLst/>
                          <a:latin typeface="Times New Roman" panose="02020603050405020304" pitchFamily="18" charset="0"/>
                          <a:ea typeface="Cambria" panose="020405030504060302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19875870"/>
                  </a:ext>
                </a:extLst>
              </a:tr>
            </a:tbl>
          </a:graphicData>
        </a:graphic>
      </p:graphicFrame>
    </p:spTree>
    <p:extLst>
      <p:ext uri="{BB962C8B-B14F-4D97-AF65-F5344CB8AC3E}">
        <p14:creationId xmlns:p14="http://schemas.microsoft.com/office/powerpoint/2010/main" val="28304475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Work Breakdown Structure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86900906"/>
              </p:ext>
            </p:extLst>
          </p:nvPr>
        </p:nvGraphicFramePr>
        <p:xfrm>
          <a:off x="1295400" y="2557463"/>
          <a:ext cx="9601200" cy="3337560"/>
        </p:xfrm>
        <a:graphic>
          <a:graphicData uri="http://schemas.openxmlformats.org/drawingml/2006/table">
            <a:tbl>
              <a:tblPr firstRow="1" bandRow="1">
                <a:tableStyleId>{5C22544A-7EE6-4342-B048-85BDC9FD1C3A}</a:tableStyleId>
              </a:tblPr>
              <a:tblGrid>
                <a:gridCol w="1920240">
                  <a:extLst>
                    <a:ext uri="{9D8B030D-6E8A-4147-A177-3AD203B41FA5}">
                      <a16:colId xmlns:a16="http://schemas.microsoft.com/office/drawing/2014/main" val="1252267878"/>
                    </a:ext>
                  </a:extLst>
                </a:gridCol>
                <a:gridCol w="1920240">
                  <a:extLst>
                    <a:ext uri="{9D8B030D-6E8A-4147-A177-3AD203B41FA5}">
                      <a16:colId xmlns:a16="http://schemas.microsoft.com/office/drawing/2014/main" val="2102454291"/>
                    </a:ext>
                  </a:extLst>
                </a:gridCol>
                <a:gridCol w="1920240">
                  <a:extLst>
                    <a:ext uri="{9D8B030D-6E8A-4147-A177-3AD203B41FA5}">
                      <a16:colId xmlns:a16="http://schemas.microsoft.com/office/drawing/2014/main" val="3916648386"/>
                    </a:ext>
                  </a:extLst>
                </a:gridCol>
                <a:gridCol w="1920240">
                  <a:extLst>
                    <a:ext uri="{9D8B030D-6E8A-4147-A177-3AD203B41FA5}">
                      <a16:colId xmlns:a16="http://schemas.microsoft.com/office/drawing/2014/main" val="994832032"/>
                    </a:ext>
                  </a:extLst>
                </a:gridCol>
                <a:gridCol w="1920240">
                  <a:extLst>
                    <a:ext uri="{9D8B030D-6E8A-4147-A177-3AD203B41FA5}">
                      <a16:colId xmlns:a16="http://schemas.microsoft.com/office/drawing/2014/main" val="106488567"/>
                    </a:ext>
                  </a:extLst>
                </a:gridCol>
              </a:tblGrid>
              <a:tr h="370840">
                <a:tc>
                  <a:txBody>
                    <a:bodyPr/>
                    <a:lstStyle/>
                    <a:p>
                      <a:r>
                        <a:rPr lang="en-US" sz="1800" b="1" kern="1200" dirty="0" smtClean="0">
                          <a:solidFill>
                            <a:schemeClr val="lt1"/>
                          </a:solidFill>
                          <a:effectLst/>
                          <a:latin typeface="+mn-lt"/>
                          <a:ea typeface="+mn-ea"/>
                          <a:cs typeface="+mn-cs"/>
                        </a:rPr>
                        <a:t>Level</a:t>
                      </a:r>
                      <a:endParaRPr lang="en-US" dirty="0"/>
                    </a:p>
                  </a:txBody>
                  <a:tcPr/>
                </a:tc>
                <a:tc>
                  <a:txBody>
                    <a:bodyPr/>
                    <a:lstStyle/>
                    <a:p>
                      <a:r>
                        <a:rPr lang="en-US" sz="1800" b="1" kern="1200" dirty="0" smtClean="0">
                          <a:solidFill>
                            <a:schemeClr val="lt1"/>
                          </a:solidFill>
                          <a:effectLst/>
                          <a:latin typeface="+mn-lt"/>
                          <a:ea typeface="+mn-ea"/>
                          <a:cs typeface="+mn-cs"/>
                        </a:rPr>
                        <a:t>WBS</a:t>
                      </a:r>
                      <a:endParaRPr lang="en-US" dirty="0"/>
                    </a:p>
                  </a:txBody>
                  <a:tcPr/>
                </a:tc>
                <a:tc>
                  <a:txBody>
                    <a:bodyPr/>
                    <a:lstStyle/>
                    <a:p>
                      <a:pPr marL="0" marR="0">
                        <a:spcBef>
                          <a:spcPts val="0"/>
                        </a:spcBef>
                        <a:spcAft>
                          <a:spcPts val="0"/>
                        </a:spcAft>
                      </a:pPr>
                      <a:r>
                        <a:rPr lang="en-US" sz="1600" b="1" dirty="0">
                          <a:effectLst/>
                          <a:latin typeface="Times New Roman" panose="02020603050405020304" pitchFamily="18" charset="0"/>
                          <a:ea typeface="Cambria" panose="02040503050406030204" pitchFamily="18" charset="0"/>
                          <a:cs typeface="Times New Roman" panose="02020603050405020304" pitchFamily="18" charset="0"/>
                        </a:rPr>
                        <a:t>Task Description</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800" b="1" kern="1200" dirty="0" smtClean="0">
                          <a:solidFill>
                            <a:schemeClr val="lt1"/>
                          </a:solidFill>
                          <a:effectLst/>
                          <a:latin typeface="+mn-lt"/>
                          <a:ea typeface="+mn-ea"/>
                          <a:cs typeface="+mn-cs"/>
                        </a:rPr>
                        <a:t>Timeline</a:t>
                      </a:r>
                      <a:endParaRPr lang="en-US" dirty="0"/>
                    </a:p>
                  </a:txBody>
                  <a:tcPr/>
                </a:tc>
                <a:tc>
                  <a:txBody>
                    <a:bodyPr/>
                    <a:lstStyle/>
                    <a:p>
                      <a:r>
                        <a:rPr lang="en-US" sz="1800" b="1" kern="1200" dirty="0" smtClean="0">
                          <a:solidFill>
                            <a:schemeClr val="lt1"/>
                          </a:solidFill>
                          <a:effectLst/>
                          <a:latin typeface="+mn-lt"/>
                          <a:ea typeface="+mn-ea"/>
                          <a:cs typeface="+mn-cs"/>
                        </a:rPr>
                        <a:t>Notes</a:t>
                      </a:r>
                      <a:endParaRPr lang="en-US" dirty="0"/>
                    </a:p>
                  </a:txBody>
                  <a:tcPr/>
                </a:tc>
                <a:extLst>
                  <a:ext uri="{0D108BD9-81ED-4DB2-BD59-A6C34878D82A}">
                    <a16:rowId xmlns:a16="http://schemas.microsoft.com/office/drawing/2014/main" val="3421354724"/>
                  </a:ext>
                </a:extLst>
              </a:tr>
              <a:tr h="370840">
                <a:tc>
                  <a:txBody>
                    <a:bodyPr/>
                    <a:lstStyle/>
                    <a:p>
                      <a:pPr marL="0" marR="0">
                        <a:spcBef>
                          <a:spcPts val="0"/>
                        </a:spcBef>
                        <a:spcAft>
                          <a:spcPts val="0"/>
                        </a:spcAft>
                      </a:pPr>
                      <a:r>
                        <a:rPr lang="en-US" sz="1000" dirty="0">
                          <a:effectLst/>
                          <a:latin typeface="Times New Roman" panose="02020603050405020304" pitchFamily="18" charset="0"/>
                          <a:ea typeface="Cambria" panose="02040503050406030204" pitchFamily="18" charset="0"/>
                          <a:cs typeface="Times New Roman" panose="02020603050405020304" pitchFamily="18" charset="0"/>
                        </a:rPr>
                        <a:t>1</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b="1" dirty="0">
                          <a:effectLst/>
                          <a:latin typeface="Times New Roman" panose="02020603050405020304" pitchFamily="18" charset="0"/>
                          <a:ea typeface="Cambria" panose="02040503050406030204" pitchFamily="18" charset="0"/>
                          <a:cs typeface="Times New Roman" panose="02020603050405020304" pitchFamily="18" charset="0"/>
                        </a:rPr>
                        <a:t>Develop Smart Contract</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b="1" dirty="0">
                          <a:effectLst/>
                          <a:latin typeface="Times New Roman" panose="02020603050405020304" pitchFamily="18" charset="0"/>
                          <a:ea typeface="Cambria" panose="020405030504060302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latin typeface="Times New Roman" panose="020206030504050203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35065838"/>
                  </a:ext>
                </a:extLst>
              </a:tr>
              <a:tr h="370840">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2.1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Create function for Minting and adding of NFTs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10 November 2023 – 17 November 2023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latin typeface="Times New Roman" panose="020206030504050203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2098552"/>
                  </a:ext>
                </a:extLst>
              </a:tr>
              <a:tr h="370840">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2.2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Create function for fixed price sale of NFTs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10 November 2023 – 17 November 2023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latin typeface="Times New Roman" panose="020206030504050203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02509979"/>
                  </a:ext>
                </a:extLst>
              </a:tr>
              <a:tr h="370840">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2.3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Create function for pay-per-use setting of NFTs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20 November 2023 – 1 December 2023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latin typeface="Times New Roman" panose="020206030504050203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1701685"/>
                  </a:ext>
                </a:extLst>
              </a:tr>
              <a:tr h="370840">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Create function for pay-per-use purchase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20 November 2023 – 1 December 2023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latin typeface="Times New Roman" panose="020206030504050203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6358788"/>
                  </a:ext>
                </a:extLst>
              </a:tr>
              <a:tr h="370840">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2.5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Create function for NFTs Auction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4 December 2023 – 11 December 2023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latin typeface="Times New Roman" panose="020206030504050203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38959868"/>
                  </a:ext>
                </a:extLst>
              </a:tr>
              <a:tr h="370840">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2.6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Create function for NFT auction bidding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4 December 2023 – 11 December 2023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latin typeface="Times New Roman" panose="020206030504050203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02317077"/>
                  </a:ext>
                </a:extLst>
              </a:tr>
              <a:tr h="370840">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2.7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Create function for open offer sale of NFT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12 December 2013 – 26 December 2023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a:effectLst/>
                          <a:latin typeface="Times New Roman" panose="02020603050405020304" pitchFamily="18" charset="0"/>
                          <a:ea typeface="Cambria" panose="020405030504060302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63726428"/>
                  </a:ext>
                </a:extLst>
              </a:tr>
            </a:tbl>
          </a:graphicData>
        </a:graphic>
      </p:graphicFrame>
    </p:spTree>
    <p:extLst>
      <p:ext uri="{BB962C8B-B14F-4D97-AF65-F5344CB8AC3E}">
        <p14:creationId xmlns:p14="http://schemas.microsoft.com/office/powerpoint/2010/main" val="27718034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Work Breakdown Structure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14969512"/>
              </p:ext>
            </p:extLst>
          </p:nvPr>
        </p:nvGraphicFramePr>
        <p:xfrm>
          <a:off x="1295400" y="2557463"/>
          <a:ext cx="9381310" cy="3519090"/>
        </p:xfrm>
        <a:graphic>
          <a:graphicData uri="http://schemas.openxmlformats.org/drawingml/2006/table">
            <a:tbl>
              <a:tblPr firstRow="1" bandRow="1">
                <a:tableStyleId>{5C22544A-7EE6-4342-B048-85BDC9FD1C3A}</a:tableStyleId>
              </a:tblPr>
              <a:tblGrid>
                <a:gridCol w="1876262">
                  <a:extLst>
                    <a:ext uri="{9D8B030D-6E8A-4147-A177-3AD203B41FA5}">
                      <a16:colId xmlns:a16="http://schemas.microsoft.com/office/drawing/2014/main" val="822179758"/>
                    </a:ext>
                  </a:extLst>
                </a:gridCol>
                <a:gridCol w="1876262">
                  <a:extLst>
                    <a:ext uri="{9D8B030D-6E8A-4147-A177-3AD203B41FA5}">
                      <a16:colId xmlns:a16="http://schemas.microsoft.com/office/drawing/2014/main" val="3892778050"/>
                    </a:ext>
                  </a:extLst>
                </a:gridCol>
                <a:gridCol w="1876262">
                  <a:extLst>
                    <a:ext uri="{9D8B030D-6E8A-4147-A177-3AD203B41FA5}">
                      <a16:colId xmlns:a16="http://schemas.microsoft.com/office/drawing/2014/main" val="4153679405"/>
                    </a:ext>
                  </a:extLst>
                </a:gridCol>
                <a:gridCol w="1876262">
                  <a:extLst>
                    <a:ext uri="{9D8B030D-6E8A-4147-A177-3AD203B41FA5}">
                      <a16:colId xmlns:a16="http://schemas.microsoft.com/office/drawing/2014/main" val="1591757697"/>
                    </a:ext>
                  </a:extLst>
                </a:gridCol>
                <a:gridCol w="1876262">
                  <a:extLst>
                    <a:ext uri="{9D8B030D-6E8A-4147-A177-3AD203B41FA5}">
                      <a16:colId xmlns:a16="http://schemas.microsoft.com/office/drawing/2014/main" val="3613640475"/>
                    </a:ext>
                  </a:extLst>
                </a:gridCol>
              </a:tblGrid>
              <a:tr h="350370">
                <a:tc>
                  <a:txBody>
                    <a:bodyPr/>
                    <a:lstStyle/>
                    <a:p>
                      <a:r>
                        <a:rPr lang="en-US" sz="1800" b="1" kern="1200" dirty="0" smtClean="0">
                          <a:solidFill>
                            <a:schemeClr val="lt1"/>
                          </a:solidFill>
                          <a:effectLst/>
                          <a:latin typeface="+mn-lt"/>
                          <a:ea typeface="+mn-ea"/>
                          <a:cs typeface="+mn-cs"/>
                        </a:rPr>
                        <a:t>Level</a:t>
                      </a:r>
                      <a:endParaRPr lang="en-US" dirty="0"/>
                    </a:p>
                  </a:txBody>
                  <a:tcPr/>
                </a:tc>
                <a:tc>
                  <a:txBody>
                    <a:bodyPr/>
                    <a:lstStyle/>
                    <a:p>
                      <a:r>
                        <a:rPr lang="en-US" sz="1800" b="1" kern="1200" dirty="0" smtClean="0">
                          <a:solidFill>
                            <a:schemeClr val="lt1"/>
                          </a:solidFill>
                          <a:effectLst/>
                          <a:latin typeface="+mn-lt"/>
                          <a:ea typeface="+mn-ea"/>
                          <a:cs typeface="+mn-cs"/>
                        </a:rPr>
                        <a:t>WBS</a:t>
                      </a:r>
                      <a:endParaRPr lang="en-US" dirty="0"/>
                    </a:p>
                  </a:txBody>
                  <a:tcPr/>
                </a:tc>
                <a:tc>
                  <a:txBody>
                    <a:bodyPr/>
                    <a:lstStyle/>
                    <a:p>
                      <a:pPr marL="0" marR="0">
                        <a:spcBef>
                          <a:spcPts val="0"/>
                        </a:spcBef>
                        <a:spcAft>
                          <a:spcPts val="0"/>
                        </a:spcAft>
                      </a:pPr>
                      <a:r>
                        <a:rPr lang="en-US" sz="1600" b="1" dirty="0">
                          <a:effectLst/>
                          <a:latin typeface="Times New Roman" panose="02020603050405020304" pitchFamily="18" charset="0"/>
                          <a:ea typeface="Cambria" panose="02040503050406030204" pitchFamily="18" charset="0"/>
                          <a:cs typeface="Times New Roman" panose="02020603050405020304" pitchFamily="18" charset="0"/>
                        </a:rPr>
                        <a:t>Task Description</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800" b="1" kern="1200" dirty="0" smtClean="0">
                          <a:solidFill>
                            <a:schemeClr val="lt1"/>
                          </a:solidFill>
                          <a:effectLst/>
                          <a:latin typeface="+mn-lt"/>
                          <a:ea typeface="+mn-ea"/>
                          <a:cs typeface="+mn-cs"/>
                        </a:rPr>
                        <a:t>Timeline</a:t>
                      </a:r>
                      <a:endParaRPr lang="en-US" dirty="0"/>
                    </a:p>
                  </a:txBody>
                  <a:tcPr/>
                </a:tc>
                <a:tc>
                  <a:txBody>
                    <a:bodyPr/>
                    <a:lstStyle/>
                    <a:p>
                      <a:r>
                        <a:rPr lang="en-US" sz="1800" b="1" kern="1200" dirty="0" smtClean="0">
                          <a:solidFill>
                            <a:schemeClr val="lt1"/>
                          </a:solidFill>
                          <a:effectLst/>
                          <a:latin typeface="+mn-lt"/>
                          <a:ea typeface="+mn-ea"/>
                          <a:cs typeface="+mn-cs"/>
                        </a:rPr>
                        <a:t>Notes</a:t>
                      </a:r>
                      <a:endParaRPr lang="en-US" dirty="0"/>
                    </a:p>
                  </a:txBody>
                  <a:tcPr/>
                </a:tc>
                <a:extLst>
                  <a:ext uri="{0D108BD9-81ED-4DB2-BD59-A6C34878D82A}">
                    <a16:rowId xmlns:a16="http://schemas.microsoft.com/office/drawing/2014/main" val="639792544"/>
                  </a:ext>
                </a:extLst>
              </a:tr>
              <a:tr h="350370">
                <a:tc>
                  <a:txBody>
                    <a:bodyPr/>
                    <a:lstStyle/>
                    <a:p>
                      <a:pPr marL="0" marR="0">
                        <a:spcBef>
                          <a:spcPts val="0"/>
                        </a:spcBef>
                        <a:spcAft>
                          <a:spcPts val="0"/>
                        </a:spcAft>
                      </a:pPr>
                      <a:r>
                        <a:rPr lang="en-US" sz="1000" dirty="0">
                          <a:effectLst/>
                          <a:latin typeface="Times New Roman" panose="02020603050405020304" pitchFamily="18" charset="0"/>
                          <a:ea typeface="Cambria" panose="02040503050406030204" pitchFamily="18" charset="0"/>
                          <a:cs typeface="Times New Roman" panose="02020603050405020304" pitchFamily="18" charset="0"/>
                        </a:rPr>
                        <a:t>1</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b="1">
                          <a:effectLst/>
                          <a:latin typeface="Times New Roman" panose="02020603050405020304" pitchFamily="18" charset="0"/>
                          <a:ea typeface="Cambria" panose="02040503050406030204" pitchFamily="18" charset="0"/>
                          <a:cs typeface="Times New Roman" panose="02020603050405020304" pitchFamily="18" charset="0"/>
                        </a:rPr>
                        <a:t>Website Creation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b="1">
                          <a:effectLst/>
                          <a:latin typeface="Times New Roman" panose="020206030504050203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latin typeface="Times New Roman" panose="020206030504050203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24860164"/>
                  </a:ext>
                </a:extLst>
              </a:tr>
              <a:tr h="350370">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3.1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Create landing page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27 December 2023 – 2 January 2024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latin typeface="Times New Roman" panose="020206030504050203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56926778"/>
                  </a:ext>
                </a:extLst>
              </a:tr>
              <a:tr h="350370">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3.2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Create home page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27 December 2023 – 2 January 2024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latin typeface="Times New Roman" panose="020206030504050203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55027983"/>
                  </a:ext>
                </a:extLst>
              </a:tr>
              <a:tr h="350370">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3.3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Create user collection page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3 January 2024 – 17 January 2024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latin typeface="Times New Roman" panose="020206030504050203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98259673"/>
                  </a:ext>
                </a:extLst>
              </a:tr>
              <a:tr h="350370">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3.4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Create past user transactions page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18 January 2024 – 24 January 2024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latin typeface="Times New Roman" panose="020206030504050203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56140084"/>
                  </a:ext>
                </a:extLst>
              </a:tr>
              <a:tr h="350370">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3.5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Create NFT creations page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18 January 2024 – 23 January 2024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latin typeface="Times New Roman" panose="020206030504050203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54209080"/>
                  </a:ext>
                </a:extLst>
              </a:tr>
              <a:tr h="350370">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3.6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Create available NFTs page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24 January 2024 – 29 January 2024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latin typeface="Times New Roman" panose="020206030504050203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95173877"/>
                  </a:ext>
                </a:extLst>
              </a:tr>
              <a:tr h="350370">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3.7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Create profile page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30 January 2024 – 6 February 2024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latin typeface="Times New Roman" panose="020206030504050203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63001801"/>
                  </a:ext>
                </a:extLst>
              </a:tr>
              <a:tr h="350370">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3.8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Create rented NFTs page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30 January 2024 – 6 February 2024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a:effectLst/>
                          <a:latin typeface="Times New Roman" panose="02020603050405020304" pitchFamily="18" charset="0"/>
                          <a:ea typeface="Cambria" panose="020405030504060302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95975512"/>
                  </a:ext>
                </a:extLst>
              </a:tr>
            </a:tbl>
          </a:graphicData>
        </a:graphic>
      </p:graphicFrame>
    </p:spTree>
    <p:extLst>
      <p:ext uri="{BB962C8B-B14F-4D97-AF65-F5344CB8AC3E}">
        <p14:creationId xmlns:p14="http://schemas.microsoft.com/office/powerpoint/2010/main" val="36231660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Work Breakdown Structure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1080797"/>
              </p:ext>
            </p:extLst>
          </p:nvPr>
        </p:nvGraphicFramePr>
        <p:xfrm>
          <a:off x="1295400" y="2557463"/>
          <a:ext cx="9601200" cy="3401523"/>
        </p:xfrm>
        <a:graphic>
          <a:graphicData uri="http://schemas.openxmlformats.org/drawingml/2006/table">
            <a:tbl>
              <a:tblPr firstRow="1" bandRow="1">
                <a:tableStyleId>{5C22544A-7EE6-4342-B048-85BDC9FD1C3A}</a:tableStyleId>
              </a:tblPr>
              <a:tblGrid>
                <a:gridCol w="1920240">
                  <a:extLst>
                    <a:ext uri="{9D8B030D-6E8A-4147-A177-3AD203B41FA5}">
                      <a16:colId xmlns:a16="http://schemas.microsoft.com/office/drawing/2014/main" val="1403284816"/>
                    </a:ext>
                  </a:extLst>
                </a:gridCol>
                <a:gridCol w="1920240">
                  <a:extLst>
                    <a:ext uri="{9D8B030D-6E8A-4147-A177-3AD203B41FA5}">
                      <a16:colId xmlns:a16="http://schemas.microsoft.com/office/drawing/2014/main" val="1610949511"/>
                    </a:ext>
                  </a:extLst>
                </a:gridCol>
                <a:gridCol w="1920240">
                  <a:extLst>
                    <a:ext uri="{9D8B030D-6E8A-4147-A177-3AD203B41FA5}">
                      <a16:colId xmlns:a16="http://schemas.microsoft.com/office/drawing/2014/main" val="932730164"/>
                    </a:ext>
                  </a:extLst>
                </a:gridCol>
                <a:gridCol w="1920240">
                  <a:extLst>
                    <a:ext uri="{9D8B030D-6E8A-4147-A177-3AD203B41FA5}">
                      <a16:colId xmlns:a16="http://schemas.microsoft.com/office/drawing/2014/main" val="4132135826"/>
                    </a:ext>
                  </a:extLst>
                </a:gridCol>
                <a:gridCol w="1920240">
                  <a:extLst>
                    <a:ext uri="{9D8B030D-6E8A-4147-A177-3AD203B41FA5}">
                      <a16:colId xmlns:a16="http://schemas.microsoft.com/office/drawing/2014/main" val="2200621899"/>
                    </a:ext>
                  </a:extLst>
                </a:gridCol>
              </a:tblGrid>
              <a:tr h="337307">
                <a:tc>
                  <a:txBody>
                    <a:bodyPr/>
                    <a:lstStyle/>
                    <a:p>
                      <a:r>
                        <a:rPr lang="en-US" sz="1800" b="1" kern="1200" dirty="0" smtClean="0">
                          <a:solidFill>
                            <a:schemeClr val="lt1"/>
                          </a:solidFill>
                          <a:effectLst/>
                          <a:latin typeface="+mn-lt"/>
                          <a:ea typeface="+mn-ea"/>
                          <a:cs typeface="+mn-cs"/>
                        </a:rPr>
                        <a:t>Level</a:t>
                      </a:r>
                      <a:endParaRPr lang="en-US" dirty="0"/>
                    </a:p>
                  </a:txBody>
                  <a:tcPr/>
                </a:tc>
                <a:tc>
                  <a:txBody>
                    <a:bodyPr/>
                    <a:lstStyle/>
                    <a:p>
                      <a:r>
                        <a:rPr lang="en-US" sz="1800" b="1" kern="1200" dirty="0" smtClean="0">
                          <a:solidFill>
                            <a:schemeClr val="lt1"/>
                          </a:solidFill>
                          <a:effectLst/>
                          <a:latin typeface="+mn-lt"/>
                          <a:ea typeface="+mn-ea"/>
                          <a:cs typeface="+mn-cs"/>
                        </a:rPr>
                        <a:t>WBS</a:t>
                      </a:r>
                      <a:endParaRPr lang="en-US" dirty="0"/>
                    </a:p>
                  </a:txBody>
                  <a:tcPr/>
                </a:tc>
                <a:tc>
                  <a:txBody>
                    <a:bodyPr/>
                    <a:lstStyle/>
                    <a:p>
                      <a:pPr marL="0" marR="0">
                        <a:spcBef>
                          <a:spcPts val="0"/>
                        </a:spcBef>
                        <a:spcAft>
                          <a:spcPts val="0"/>
                        </a:spcAft>
                      </a:pPr>
                      <a:r>
                        <a:rPr lang="en-US" sz="1600" b="1" dirty="0">
                          <a:effectLst/>
                          <a:latin typeface="Times New Roman" panose="02020603050405020304" pitchFamily="18" charset="0"/>
                          <a:ea typeface="Cambria" panose="02040503050406030204" pitchFamily="18" charset="0"/>
                          <a:cs typeface="Times New Roman" panose="02020603050405020304" pitchFamily="18" charset="0"/>
                        </a:rPr>
                        <a:t>Task Description</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800" b="1" kern="1200" dirty="0" smtClean="0">
                          <a:solidFill>
                            <a:schemeClr val="lt1"/>
                          </a:solidFill>
                          <a:effectLst/>
                          <a:latin typeface="+mn-lt"/>
                          <a:ea typeface="+mn-ea"/>
                          <a:cs typeface="+mn-cs"/>
                        </a:rPr>
                        <a:t>Timeline</a:t>
                      </a:r>
                      <a:endParaRPr lang="en-US" dirty="0"/>
                    </a:p>
                  </a:txBody>
                  <a:tcPr/>
                </a:tc>
                <a:tc>
                  <a:txBody>
                    <a:bodyPr/>
                    <a:lstStyle/>
                    <a:p>
                      <a:r>
                        <a:rPr lang="en-US" sz="1800" b="1" kern="1200" dirty="0" smtClean="0">
                          <a:solidFill>
                            <a:schemeClr val="lt1"/>
                          </a:solidFill>
                          <a:effectLst/>
                          <a:latin typeface="+mn-lt"/>
                          <a:ea typeface="+mn-ea"/>
                          <a:cs typeface="+mn-cs"/>
                        </a:rPr>
                        <a:t>Notes</a:t>
                      </a:r>
                      <a:endParaRPr lang="en-US" dirty="0"/>
                    </a:p>
                  </a:txBody>
                  <a:tcPr/>
                </a:tc>
                <a:extLst>
                  <a:ext uri="{0D108BD9-81ED-4DB2-BD59-A6C34878D82A}">
                    <a16:rowId xmlns:a16="http://schemas.microsoft.com/office/drawing/2014/main" val="305761845"/>
                  </a:ext>
                </a:extLst>
              </a:tr>
              <a:tr h="337307">
                <a:tc>
                  <a:txBody>
                    <a:bodyPr/>
                    <a:lstStyle/>
                    <a:p>
                      <a:pPr marL="0" marR="0">
                        <a:spcBef>
                          <a:spcPts val="0"/>
                        </a:spcBef>
                        <a:spcAft>
                          <a:spcPts val="0"/>
                        </a:spcAft>
                      </a:pPr>
                      <a:r>
                        <a:rPr lang="en-US" sz="1000" dirty="0">
                          <a:effectLst/>
                          <a:latin typeface="Times New Roman" panose="02020603050405020304" pitchFamily="18" charset="0"/>
                          <a:ea typeface="Cambria" panose="02040503050406030204" pitchFamily="18" charset="0"/>
                          <a:cs typeface="Times New Roman" panose="02020603050405020304" pitchFamily="18" charset="0"/>
                        </a:rPr>
                        <a:t>1</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b="1" dirty="0">
                          <a:effectLst/>
                          <a:latin typeface="Times New Roman" panose="02020603050405020304" pitchFamily="18" charset="0"/>
                          <a:ea typeface="Cambria" panose="02040503050406030204" pitchFamily="18" charset="0"/>
                          <a:cs typeface="Times New Roman" panose="02020603050405020304" pitchFamily="18" charset="0"/>
                        </a:rPr>
                        <a:t>Testing</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b="1">
                          <a:effectLst/>
                          <a:latin typeface="Times New Roman" panose="020206030504050203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latin typeface="Times New Roman" panose="020206030504050203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56006537"/>
                  </a:ext>
                </a:extLst>
              </a:tr>
              <a:tr h="337307">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4.1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b="1">
                          <a:effectLst/>
                          <a:latin typeface="Times New Roman" panose="02020603050405020304" pitchFamily="18" charset="0"/>
                          <a:ea typeface="Cambria" panose="02040503050406030204" pitchFamily="18" charset="0"/>
                          <a:cs typeface="Times New Roman" panose="02020603050405020304" pitchFamily="18" charset="0"/>
                        </a:rPr>
                        <a:t>Front-end</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b="1">
                          <a:effectLst/>
                          <a:latin typeface="Times New Roman" panose="020206030504050203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latin typeface="Times New Roman" panose="020206030504050203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57924269"/>
                  </a:ext>
                </a:extLst>
              </a:tr>
              <a:tr h="337307">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4.1.1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Test case development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8 February 2024 – 7 March 2024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latin typeface="Times New Roman" panose="020206030504050203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37429608"/>
                  </a:ext>
                </a:extLst>
              </a:tr>
              <a:tr h="337307">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4.1.2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Test script development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8 February 2024 – 7 March 2024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latin typeface="Times New Roman" panose="020206030504050203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00067036"/>
                  </a:ext>
                </a:extLst>
              </a:tr>
              <a:tr h="337307">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4.1.3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Supervisor black box testing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8 March 2024  - 8 March 2024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latin typeface="Times New Roman" panose="020206030504050203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92086096"/>
                  </a:ext>
                </a:extLst>
              </a:tr>
              <a:tr h="337307">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4.2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b="1">
                          <a:effectLst/>
                          <a:latin typeface="Times New Roman" panose="02020603050405020304" pitchFamily="18" charset="0"/>
                          <a:ea typeface="Cambria" panose="02040503050406030204" pitchFamily="18" charset="0"/>
                          <a:cs typeface="Times New Roman" panose="02020603050405020304" pitchFamily="18" charset="0"/>
                        </a:rPr>
                        <a:t>Back-end</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b="1">
                          <a:effectLst/>
                          <a:latin typeface="Times New Roman" panose="020206030504050203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latin typeface="Times New Roman" panose="020206030504050203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72825086"/>
                  </a:ext>
                </a:extLst>
              </a:tr>
              <a:tr h="337307">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4.2.1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Ganache setup</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11 March 2024 – 13 March 2024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latin typeface="Times New Roman" panose="020206030504050203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64410996"/>
                  </a:ext>
                </a:extLst>
              </a:tr>
              <a:tr h="337307">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4.2.2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Smart contract deployment to ganache environment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14 March 2024 – 15 March 2024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latin typeface="Times New Roman" panose="020206030504050203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02121016"/>
                  </a:ext>
                </a:extLst>
              </a:tr>
              <a:tr h="337307">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4.2.3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Test run transactions pertaining to all types of NFT purchase and sale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18 March 2024 – 25 March 2024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a:effectLst/>
                          <a:latin typeface="Times New Roman" panose="02020603050405020304" pitchFamily="18" charset="0"/>
                          <a:ea typeface="Cambria" panose="020405030504060302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91014161"/>
                  </a:ext>
                </a:extLst>
              </a:tr>
            </a:tbl>
          </a:graphicData>
        </a:graphic>
      </p:graphicFrame>
    </p:spTree>
    <p:extLst>
      <p:ext uri="{BB962C8B-B14F-4D97-AF65-F5344CB8AC3E}">
        <p14:creationId xmlns:p14="http://schemas.microsoft.com/office/powerpoint/2010/main" val="13132048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Work Breakdown Structure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43785164"/>
              </p:ext>
            </p:extLst>
          </p:nvPr>
        </p:nvGraphicFramePr>
        <p:xfrm>
          <a:off x="1295400" y="2557459"/>
          <a:ext cx="9601200" cy="3146654"/>
        </p:xfrm>
        <a:graphic>
          <a:graphicData uri="http://schemas.openxmlformats.org/drawingml/2006/table">
            <a:tbl>
              <a:tblPr firstRow="1" bandRow="1">
                <a:tableStyleId>{5C22544A-7EE6-4342-B048-85BDC9FD1C3A}</a:tableStyleId>
              </a:tblPr>
              <a:tblGrid>
                <a:gridCol w="1920240">
                  <a:extLst>
                    <a:ext uri="{9D8B030D-6E8A-4147-A177-3AD203B41FA5}">
                      <a16:colId xmlns:a16="http://schemas.microsoft.com/office/drawing/2014/main" val="2048254937"/>
                    </a:ext>
                  </a:extLst>
                </a:gridCol>
                <a:gridCol w="1920240">
                  <a:extLst>
                    <a:ext uri="{9D8B030D-6E8A-4147-A177-3AD203B41FA5}">
                      <a16:colId xmlns:a16="http://schemas.microsoft.com/office/drawing/2014/main" val="2051644920"/>
                    </a:ext>
                  </a:extLst>
                </a:gridCol>
                <a:gridCol w="1920240">
                  <a:extLst>
                    <a:ext uri="{9D8B030D-6E8A-4147-A177-3AD203B41FA5}">
                      <a16:colId xmlns:a16="http://schemas.microsoft.com/office/drawing/2014/main" val="1970270374"/>
                    </a:ext>
                  </a:extLst>
                </a:gridCol>
                <a:gridCol w="1920240">
                  <a:extLst>
                    <a:ext uri="{9D8B030D-6E8A-4147-A177-3AD203B41FA5}">
                      <a16:colId xmlns:a16="http://schemas.microsoft.com/office/drawing/2014/main" val="3883288138"/>
                    </a:ext>
                  </a:extLst>
                </a:gridCol>
                <a:gridCol w="1920240">
                  <a:extLst>
                    <a:ext uri="{9D8B030D-6E8A-4147-A177-3AD203B41FA5}">
                      <a16:colId xmlns:a16="http://schemas.microsoft.com/office/drawing/2014/main" val="1708000762"/>
                    </a:ext>
                  </a:extLst>
                </a:gridCol>
              </a:tblGrid>
              <a:tr h="449522">
                <a:tc>
                  <a:txBody>
                    <a:bodyPr/>
                    <a:lstStyle/>
                    <a:p>
                      <a:r>
                        <a:rPr lang="en-US" sz="1800" b="1" kern="1200" dirty="0" smtClean="0">
                          <a:solidFill>
                            <a:schemeClr val="lt1"/>
                          </a:solidFill>
                          <a:effectLst/>
                          <a:latin typeface="+mn-lt"/>
                          <a:ea typeface="+mn-ea"/>
                          <a:cs typeface="+mn-cs"/>
                        </a:rPr>
                        <a:t>Level</a:t>
                      </a:r>
                      <a:endParaRPr lang="en-US" dirty="0"/>
                    </a:p>
                  </a:txBody>
                  <a:tcPr/>
                </a:tc>
                <a:tc>
                  <a:txBody>
                    <a:bodyPr/>
                    <a:lstStyle/>
                    <a:p>
                      <a:r>
                        <a:rPr lang="en-US" sz="1800" b="1" kern="1200" dirty="0" smtClean="0">
                          <a:solidFill>
                            <a:schemeClr val="lt1"/>
                          </a:solidFill>
                          <a:effectLst/>
                          <a:latin typeface="+mn-lt"/>
                          <a:ea typeface="+mn-ea"/>
                          <a:cs typeface="+mn-cs"/>
                        </a:rPr>
                        <a:t>WBS</a:t>
                      </a:r>
                      <a:endParaRPr lang="en-US" dirty="0"/>
                    </a:p>
                  </a:txBody>
                  <a:tcPr/>
                </a:tc>
                <a:tc>
                  <a:txBody>
                    <a:bodyPr/>
                    <a:lstStyle/>
                    <a:p>
                      <a:pPr marL="0" marR="0">
                        <a:spcBef>
                          <a:spcPts val="0"/>
                        </a:spcBef>
                        <a:spcAft>
                          <a:spcPts val="0"/>
                        </a:spcAft>
                      </a:pPr>
                      <a:r>
                        <a:rPr lang="en-US" sz="1600" b="1" dirty="0">
                          <a:effectLst/>
                          <a:latin typeface="Times New Roman" panose="02020603050405020304" pitchFamily="18" charset="0"/>
                          <a:ea typeface="Cambria" panose="02040503050406030204" pitchFamily="18" charset="0"/>
                          <a:cs typeface="Times New Roman" panose="02020603050405020304" pitchFamily="18" charset="0"/>
                        </a:rPr>
                        <a:t>Task Description</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800" b="1" kern="1200" dirty="0" smtClean="0">
                          <a:solidFill>
                            <a:schemeClr val="lt1"/>
                          </a:solidFill>
                          <a:effectLst/>
                          <a:latin typeface="+mn-lt"/>
                          <a:ea typeface="+mn-ea"/>
                          <a:cs typeface="+mn-cs"/>
                        </a:rPr>
                        <a:t>Timeline</a:t>
                      </a:r>
                      <a:endParaRPr lang="en-US" dirty="0"/>
                    </a:p>
                  </a:txBody>
                  <a:tcPr/>
                </a:tc>
                <a:tc>
                  <a:txBody>
                    <a:bodyPr/>
                    <a:lstStyle/>
                    <a:p>
                      <a:r>
                        <a:rPr lang="en-US" sz="1800" b="1" kern="1200" dirty="0" smtClean="0">
                          <a:solidFill>
                            <a:schemeClr val="lt1"/>
                          </a:solidFill>
                          <a:effectLst/>
                          <a:latin typeface="+mn-lt"/>
                          <a:ea typeface="+mn-ea"/>
                          <a:cs typeface="+mn-cs"/>
                        </a:rPr>
                        <a:t>Notes</a:t>
                      </a:r>
                      <a:endParaRPr lang="en-US" dirty="0"/>
                    </a:p>
                  </a:txBody>
                  <a:tcPr/>
                </a:tc>
                <a:extLst>
                  <a:ext uri="{0D108BD9-81ED-4DB2-BD59-A6C34878D82A}">
                    <a16:rowId xmlns:a16="http://schemas.microsoft.com/office/drawing/2014/main" val="160657649"/>
                  </a:ext>
                </a:extLst>
              </a:tr>
              <a:tr h="449522">
                <a:tc>
                  <a:txBody>
                    <a:bodyPr/>
                    <a:lstStyle/>
                    <a:p>
                      <a:pPr marL="0" marR="0">
                        <a:spcBef>
                          <a:spcPts val="0"/>
                        </a:spcBef>
                        <a:spcAft>
                          <a:spcPts val="0"/>
                        </a:spcAft>
                      </a:pPr>
                      <a:r>
                        <a:rPr lang="en-US" sz="1000" dirty="0">
                          <a:effectLst/>
                          <a:latin typeface="Times New Roman" panose="02020603050405020304" pitchFamily="18" charset="0"/>
                          <a:ea typeface="Cambria" panose="02040503050406030204" pitchFamily="18" charset="0"/>
                          <a:cs typeface="Times New Roman" panose="02020603050405020304" pitchFamily="18" charset="0"/>
                        </a:rPr>
                        <a:t>1</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b="1">
                          <a:effectLst/>
                          <a:latin typeface="Times New Roman" panose="02020603050405020304" pitchFamily="18" charset="0"/>
                          <a:ea typeface="Cambria" panose="02040503050406030204" pitchFamily="18" charset="0"/>
                          <a:cs typeface="Times New Roman" panose="02020603050405020304" pitchFamily="18" charset="0"/>
                        </a:rPr>
                        <a:t>White Paper Documentation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b="1">
                          <a:effectLst/>
                          <a:latin typeface="Times New Roman" panose="020206030504050203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latin typeface="Times New Roman" panose="020206030504050203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92863673"/>
                  </a:ext>
                </a:extLst>
              </a:tr>
              <a:tr h="449522">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5.1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write down introduction and purpose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27 March 2024 – 2 April 2024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latin typeface="Times New Roman" panose="020206030504050203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8224452"/>
                  </a:ext>
                </a:extLst>
              </a:tr>
              <a:tr h="449522">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5.2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Expatiate problem statement and proposed solution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3 April 2024 – 9 April 2024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latin typeface="Times New Roman" panose="020206030504050203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89860442"/>
                  </a:ext>
                </a:extLst>
              </a:tr>
              <a:tr h="449522">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5.3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Explain in detail the working of dApp</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10 April 2024 – 25 April 2024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latin typeface="Times New Roman" panose="020206030504050203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28106039"/>
                  </a:ext>
                </a:extLst>
              </a:tr>
              <a:tr h="449522">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5.4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dirty="0">
                          <a:effectLst/>
                          <a:latin typeface="Times New Roman" panose="02020603050405020304" pitchFamily="18" charset="0"/>
                          <a:ea typeface="Cambria" panose="02040503050406030204" pitchFamily="18" charset="0"/>
                          <a:cs typeface="Times New Roman" panose="02020603050405020304" pitchFamily="18" charset="0"/>
                        </a:rPr>
                        <a:t>Describe </a:t>
                      </a:r>
                      <a:r>
                        <a:rPr lang="en-US" sz="1000" dirty="0" err="1">
                          <a:effectLst/>
                          <a:latin typeface="Times New Roman" panose="02020603050405020304" pitchFamily="18" charset="0"/>
                          <a:ea typeface="Cambria" panose="02040503050406030204" pitchFamily="18" charset="0"/>
                          <a:cs typeface="Times New Roman" panose="02020603050405020304" pitchFamily="18" charset="0"/>
                        </a:rPr>
                        <a:t>tokenomics</a:t>
                      </a:r>
                      <a:r>
                        <a:rPr lang="en-US" sz="1000" dirty="0">
                          <a:effectLst/>
                          <a:latin typeface="Times New Roman" panose="02020603050405020304" pitchFamily="18" charset="0"/>
                          <a:ea typeface="Cambria" panose="02040503050406030204" pitchFamily="18" charset="0"/>
                          <a:cs typeface="Times New Roman" panose="02020603050405020304" pitchFamily="18" charset="0"/>
                        </a:rPr>
                        <a:t> associated with </a:t>
                      </a:r>
                      <a:r>
                        <a:rPr lang="en-US" sz="1000" dirty="0" err="1">
                          <a:effectLst/>
                          <a:latin typeface="Times New Roman" panose="02020603050405020304" pitchFamily="18" charset="0"/>
                          <a:ea typeface="Cambria" panose="02040503050406030204" pitchFamily="18" charset="0"/>
                          <a:cs typeface="Times New Roman" panose="02020603050405020304" pitchFamily="18" charset="0"/>
                        </a:rPr>
                        <a:t>dApp</a:t>
                      </a:r>
                      <a:r>
                        <a:rPr lang="en-US" sz="1000" dirty="0">
                          <a:effectLst/>
                          <a:latin typeface="Times New Roman" panose="02020603050405020304" pitchFamily="18" charset="0"/>
                          <a:ea typeface="Cambria" panose="020405030504060302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22 April 2024 – 29 April 2024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latin typeface="Times New Roman" panose="02020603050405020304" pitchFamily="18" charset="0"/>
                          <a:ea typeface="Cambria" panose="020405030504060302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5290567"/>
                  </a:ext>
                </a:extLst>
              </a:tr>
              <a:tr h="449522">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5.5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Provide citations and references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latin typeface="Times New Roman" panose="02020603050405020304" pitchFamily="18" charset="0"/>
                          <a:ea typeface="Cambria" panose="02040503050406030204" pitchFamily="18" charset="0"/>
                          <a:cs typeface="Times New Roman" panose="02020603050405020304" pitchFamily="18" charset="0"/>
                        </a:rPr>
                        <a:t>30 April 2024 – 2 May 2024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a:effectLst/>
                          <a:latin typeface="Times New Roman" panose="02020603050405020304" pitchFamily="18" charset="0"/>
                          <a:ea typeface="Cambria" panose="020405030504060302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39576127"/>
                  </a:ext>
                </a:extLst>
              </a:tr>
            </a:tbl>
          </a:graphicData>
        </a:graphic>
      </p:graphicFrame>
    </p:spTree>
    <p:extLst>
      <p:ext uri="{BB962C8B-B14F-4D97-AF65-F5344CB8AC3E}">
        <p14:creationId xmlns:p14="http://schemas.microsoft.com/office/powerpoint/2010/main" val="11113287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Work Breakdown Structure </a:t>
            </a:r>
            <a:endParaRPr lang="en-US" dirty="0"/>
          </a:p>
        </p:txBody>
      </p:sp>
      <p:pic>
        <p:nvPicPr>
          <p:cNvPr id="4" name="Content Placeholder 3"/>
          <p:cNvPicPr>
            <a:picLocks noGrp="1"/>
          </p:cNvPicPr>
          <p:nvPr>
            <p:ph idx="1"/>
          </p:nvPr>
        </p:nvPicPr>
        <p:blipFill>
          <a:blip r:embed="rId2"/>
          <a:stretch>
            <a:fillRect/>
          </a:stretch>
        </p:blipFill>
        <p:spPr>
          <a:xfrm>
            <a:off x="1295403" y="2557463"/>
            <a:ext cx="9601196" cy="3317875"/>
          </a:xfrm>
          <a:prstGeom prst="rect">
            <a:avLst/>
          </a:prstGeom>
        </p:spPr>
      </p:pic>
    </p:spTree>
    <p:extLst>
      <p:ext uri="{BB962C8B-B14F-4D97-AF65-F5344CB8AC3E}">
        <p14:creationId xmlns:p14="http://schemas.microsoft.com/office/powerpoint/2010/main" val="13874498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Problem </a:t>
            </a:r>
            <a:r>
              <a:rPr lang="en-US" b="1" dirty="0" smtClean="0"/>
              <a:t>Description</a:t>
            </a:r>
            <a:endParaRPr lang="en-US" dirty="0"/>
          </a:p>
        </p:txBody>
      </p:sp>
      <p:sp>
        <p:nvSpPr>
          <p:cNvPr id="3" name="Content Placeholder 2"/>
          <p:cNvSpPr>
            <a:spLocks noGrp="1"/>
          </p:cNvSpPr>
          <p:nvPr>
            <p:ph idx="1"/>
          </p:nvPr>
        </p:nvSpPr>
        <p:spPr/>
        <p:txBody>
          <a:bodyPr/>
          <a:lstStyle/>
          <a:p>
            <a:r>
              <a:rPr lang="en-US" dirty="0"/>
              <a:t>G</a:t>
            </a:r>
            <a:r>
              <a:rPr lang="en-US" dirty="0" smtClean="0"/>
              <a:t>rowing </a:t>
            </a:r>
            <a:r>
              <a:rPr lang="en-US" dirty="0"/>
              <a:t>need for a dedicated marketplace that caters to the unique requirements of musicians, artists, and </a:t>
            </a:r>
            <a:r>
              <a:rPr lang="en-US" dirty="0" smtClean="0"/>
              <a:t>collectors</a:t>
            </a:r>
          </a:p>
          <a:p>
            <a:r>
              <a:rPr lang="en-US" dirty="0" smtClean="0"/>
              <a:t>Musicians being subject to unfair deals in real life including lack of creative control and copyright over their work</a:t>
            </a:r>
          </a:p>
          <a:p>
            <a:r>
              <a:rPr lang="en-US" dirty="0" smtClean="0"/>
              <a:t>Musicians being allocated a small fraction of the money generated by their music from music industries. </a:t>
            </a:r>
          </a:p>
          <a:p>
            <a:endParaRPr lang="en-US" dirty="0"/>
          </a:p>
        </p:txBody>
      </p:sp>
    </p:spTree>
    <p:extLst>
      <p:ext uri="{BB962C8B-B14F-4D97-AF65-F5344CB8AC3E}">
        <p14:creationId xmlns:p14="http://schemas.microsoft.com/office/powerpoint/2010/main" val="18610551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Work Breakdown Structure </a:t>
            </a:r>
            <a:endParaRPr lang="en-US" dirty="0"/>
          </a:p>
        </p:txBody>
      </p:sp>
      <p:pic>
        <p:nvPicPr>
          <p:cNvPr id="4" name="Content Placeholder 3"/>
          <p:cNvPicPr>
            <a:picLocks noGrp="1"/>
          </p:cNvPicPr>
          <p:nvPr>
            <p:ph idx="1"/>
          </p:nvPr>
        </p:nvPicPr>
        <p:blipFill>
          <a:blip r:embed="rId2"/>
          <a:stretch>
            <a:fillRect/>
          </a:stretch>
        </p:blipFill>
        <p:spPr>
          <a:xfrm>
            <a:off x="1295402" y="2557463"/>
            <a:ext cx="9601196" cy="3317875"/>
          </a:xfrm>
          <a:prstGeom prst="rect">
            <a:avLst/>
          </a:prstGeom>
        </p:spPr>
      </p:pic>
    </p:spTree>
    <p:extLst>
      <p:ext uri="{BB962C8B-B14F-4D97-AF65-F5344CB8AC3E}">
        <p14:creationId xmlns:p14="http://schemas.microsoft.com/office/powerpoint/2010/main" val="10193162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Work Breakdown Structure </a:t>
            </a:r>
            <a:endParaRPr lang="en-US" dirty="0"/>
          </a:p>
        </p:txBody>
      </p:sp>
      <p:pic>
        <p:nvPicPr>
          <p:cNvPr id="4" name="Content Placeholder 3"/>
          <p:cNvPicPr>
            <a:picLocks noGrp="1"/>
          </p:cNvPicPr>
          <p:nvPr>
            <p:ph idx="1"/>
          </p:nvPr>
        </p:nvPicPr>
        <p:blipFill>
          <a:blip r:embed="rId2"/>
          <a:stretch>
            <a:fillRect/>
          </a:stretch>
        </p:blipFill>
        <p:spPr>
          <a:xfrm>
            <a:off x="1295401" y="2557463"/>
            <a:ext cx="9601197" cy="3317875"/>
          </a:xfrm>
          <a:prstGeom prst="rect">
            <a:avLst/>
          </a:prstGeom>
        </p:spPr>
      </p:pic>
    </p:spTree>
    <p:extLst>
      <p:ext uri="{BB962C8B-B14F-4D97-AF65-F5344CB8AC3E}">
        <p14:creationId xmlns:p14="http://schemas.microsoft.com/office/powerpoint/2010/main" val="2627485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Business Model Map</a:t>
            </a:r>
          </a:p>
        </p:txBody>
      </p:sp>
      <p:pic>
        <p:nvPicPr>
          <p:cNvPr id="4" name="Content Placeholder 3"/>
          <p:cNvPicPr>
            <a:picLocks noGrp="1"/>
          </p:cNvPicPr>
          <p:nvPr>
            <p:ph idx="1"/>
          </p:nvPr>
        </p:nvPicPr>
        <p:blipFill>
          <a:blip r:embed="rId2"/>
          <a:stretch>
            <a:fillRect/>
          </a:stretch>
        </p:blipFill>
        <p:spPr>
          <a:xfrm>
            <a:off x="1295402" y="2557463"/>
            <a:ext cx="9601196" cy="3317875"/>
          </a:xfrm>
          <a:prstGeom prst="rect">
            <a:avLst/>
          </a:prstGeom>
        </p:spPr>
      </p:pic>
    </p:spTree>
    <p:extLst>
      <p:ext uri="{BB962C8B-B14F-4D97-AF65-F5344CB8AC3E}">
        <p14:creationId xmlns:p14="http://schemas.microsoft.com/office/powerpoint/2010/main" val="20114194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Business Model Canvas </a:t>
            </a:r>
          </a:p>
        </p:txBody>
      </p:sp>
      <p:pic>
        <p:nvPicPr>
          <p:cNvPr id="4" name="Content Placeholder 3" descr="C:\Users\SAIF UR REHMAN\Downloads\Green simple business model canvas poster.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295403" y="2557463"/>
            <a:ext cx="9601196" cy="3317875"/>
          </a:xfrm>
          <a:prstGeom prst="rect">
            <a:avLst/>
          </a:prstGeom>
          <a:noFill/>
          <a:ln>
            <a:noFill/>
          </a:ln>
        </p:spPr>
      </p:pic>
    </p:spTree>
    <p:extLst>
      <p:ext uri="{BB962C8B-B14F-4D97-AF65-F5344CB8AC3E}">
        <p14:creationId xmlns:p14="http://schemas.microsoft.com/office/powerpoint/2010/main" val="6793777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References</a:t>
            </a:r>
          </a:p>
        </p:txBody>
      </p:sp>
      <p:sp>
        <p:nvSpPr>
          <p:cNvPr id="3" name="Content Placeholder 2"/>
          <p:cNvSpPr>
            <a:spLocks noGrp="1"/>
          </p:cNvSpPr>
          <p:nvPr>
            <p:ph idx="1"/>
          </p:nvPr>
        </p:nvSpPr>
        <p:spPr/>
        <p:txBody>
          <a:bodyPr>
            <a:normAutofit fontScale="85000" lnSpcReduction="20000"/>
          </a:bodyPr>
          <a:lstStyle/>
          <a:p>
            <a:r>
              <a:rPr lang="en-US" b="1" u="sng" dirty="0">
                <a:hlinkClick r:id="rId2"/>
              </a:rPr>
              <a:t>Ani </a:t>
            </a:r>
            <a:r>
              <a:rPr lang="en-US" b="1" u="sng" dirty="0" err="1">
                <a:hlinkClick r:id="rId2"/>
              </a:rPr>
              <a:t>Karibian</a:t>
            </a:r>
            <a:r>
              <a:rPr lang="en-US" b="1" dirty="0"/>
              <a:t> : “Challenges  the  Music  Industry  is  Facing  in  the  21</a:t>
            </a:r>
            <a:r>
              <a:rPr lang="en-US" b="1" baseline="30000" dirty="0"/>
              <a:t>st</a:t>
            </a:r>
            <a:r>
              <a:rPr lang="en-US" b="1" dirty="0"/>
              <a:t>  Century”,  January 17, 2022, June 24, 2023, </a:t>
            </a:r>
            <a:r>
              <a:rPr lang="en-US" b="1" u="sng" dirty="0">
                <a:hlinkClick r:id="rId3"/>
              </a:rPr>
              <a:t>Challenges the Music Industry is Facing in the 21st Century | </a:t>
            </a:r>
            <a:r>
              <a:rPr lang="en-US" b="1" u="sng" dirty="0" err="1">
                <a:hlinkClick r:id="rId3"/>
              </a:rPr>
              <a:t>Mubert</a:t>
            </a:r>
            <a:r>
              <a:rPr lang="en-US" b="1" u="sng" dirty="0">
                <a:hlinkClick r:id="rId3"/>
              </a:rPr>
              <a:t> Blog — </a:t>
            </a:r>
            <a:r>
              <a:rPr lang="en-US" b="1" u="sng" dirty="0" err="1">
                <a:hlinkClick r:id="rId3"/>
              </a:rPr>
              <a:t>Mubert</a:t>
            </a:r>
            <a:r>
              <a:rPr lang="en-US" b="1" u="sng" dirty="0">
                <a:hlinkClick r:id="rId3"/>
              </a:rPr>
              <a:t> Blog</a:t>
            </a:r>
            <a:r>
              <a:rPr lang="en-US" b="1" dirty="0"/>
              <a:t> </a:t>
            </a:r>
          </a:p>
          <a:p>
            <a:pPr marL="0" indent="0">
              <a:buNone/>
            </a:pPr>
            <a:endParaRPr lang="en-US" dirty="0"/>
          </a:p>
          <a:p>
            <a:r>
              <a:rPr lang="en-US" dirty="0" err="1"/>
              <a:t>Blockchain</a:t>
            </a:r>
            <a:r>
              <a:rPr lang="en-US" dirty="0"/>
              <a:t> Evangelist, “choosing polygon over </a:t>
            </a:r>
            <a:r>
              <a:rPr lang="en-US" dirty="0" err="1"/>
              <a:t>ethereum</a:t>
            </a:r>
            <a:r>
              <a:rPr lang="en-US" dirty="0"/>
              <a:t> to build efficient </a:t>
            </a:r>
            <a:r>
              <a:rPr lang="en-US" dirty="0" err="1"/>
              <a:t>dApps</a:t>
            </a:r>
            <a:r>
              <a:rPr lang="en-US" dirty="0"/>
              <a:t>”, March 24, 2023, </a:t>
            </a:r>
            <a:r>
              <a:rPr lang="en-US" dirty="0" err="1"/>
              <a:t>appinventiv</a:t>
            </a:r>
            <a:r>
              <a:rPr lang="en-US" dirty="0"/>
              <a:t>, June 24, 2023, </a:t>
            </a:r>
            <a:r>
              <a:rPr lang="en-US" u="sng" dirty="0">
                <a:hlinkClick r:id="rId4"/>
              </a:rPr>
              <a:t>Choosing Polygon over </a:t>
            </a:r>
            <a:r>
              <a:rPr lang="en-US" u="sng" dirty="0" err="1">
                <a:hlinkClick r:id="rId4"/>
              </a:rPr>
              <a:t>Ethereum</a:t>
            </a:r>
            <a:r>
              <a:rPr lang="en-US" u="sng" dirty="0">
                <a:hlinkClick r:id="rId4"/>
              </a:rPr>
              <a:t> to Build Efficient </a:t>
            </a:r>
            <a:r>
              <a:rPr lang="en-US" u="sng" dirty="0" err="1">
                <a:hlinkClick r:id="rId4"/>
              </a:rPr>
              <a:t>dApps</a:t>
            </a:r>
            <a:r>
              <a:rPr lang="en-US" u="sng" dirty="0">
                <a:hlinkClick r:id="rId4"/>
              </a:rPr>
              <a:t> (appinventiv.com)</a:t>
            </a:r>
            <a:endParaRPr lang="en-US" dirty="0"/>
          </a:p>
          <a:p>
            <a:pPr marL="0" indent="0">
              <a:buNone/>
            </a:pPr>
            <a:endParaRPr lang="en-US" dirty="0"/>
          </a:p>
          <a:p>
            <a:r>
              <a:rPr lang="en-US" dirty="0"/>
              <a:t>Georgia Weston, “What is Ganache </a:t>
            </a:r>
            <a:r>
              <a:rPr lang="en-US" dirty="0" err="1"/>
              <a:t>Blockchain</a:t>
            </a:r>
            <a:r>
              <a:rPr lang="en-US" dirty="0"/>
              <a:t> – 101 </a:t>
            </a:r>
            <a:r>
              <a:rPr lang="en-US" dirty="0" err="1"/>
              <a:t>Blockchains</a:t>
            </a:r>
            <a:r>
              <a:rPr lang="en-US" dirty="0"/>
              <a:t>”, 5 August 2022, June 24, 2023, </a:t>
            </a:r>
            <a:r>
              <a:rPr lang="en-US" u="sng" dirty="0">
                <a:hlinkClick r:id="rId5"/>
              </a:rPr>
              <a:t>What is Ganache </a:t>
            </a:r>
            <a:r>
              <a:rPr lang="en-US" u="sng" dirty="0" err="1">
                <a:hlinkClick r:id="rId5"/>
              </a:rPr>
              <a:t>Blockchain</a:t>
            </a:r>
            <a:r>
              <a:rPr lang="en-US" u="sng" dirty="0">
                <a:hlinkClick r:id="rId5"/>
              </a:rPr>
              <a:t> - 101 </a:t>
            </a:r>
            <a:r>
              <a:rPr lang="en-US" u="sng" dirty="0" err="1">
                <a:hlinkClick r:id="rId5"/>
              </a:rPr>
              <a:t>Blockchains</a:t>
            </a:r>
            <a:endParaRPr lang="en-US" dirty="0"/>
          </a:p>
          <a:p>
            <a:endParaRPr lang="en-US" dirty="0"/>
          </a:p>
        </p:txBody>
      </p:sp>
    </p:spTree>
    <p:extLst>
      <p:ext uri="{BB962C8B-B14F-4D97-AF65-F5344CB8AC3E}">
        <p14:creationId xmlns:p14="http://schemas.microsoft.com/office/powerpoint/2010/main" val="1968939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Methodology</a:t>
            </a:r>
            <a:endParaRPr lang="en-US" dirty="0"/>
          </a:p>
        </p:txBody>
      </p:sp>
      <p:sp>
        <p:nvSpPr>
          <p:cNvPr id="3" name="Content Placeholder 2"/>
          <p:cNvSpPr>
            <a:spLocks noGrp="1"/>
          </p:cNvSpPr>
          <p:nvPr>
            <p:ph idx="1"/>
          </p:nvPr>
        </p:nvSpPr>
        <p:spPr/>
        <p:txBody>
          <a:bodyPr/>
          <a:lstStyle/>
          <a:p>
            <a:r>
              <a:rPr lang="en-US" dirty="0" smtClean="0"/>
              <a:t>leveraging </a:t>
            </a:r>
            <a:r>
              <a:rPr lang="en-US" dirty="0"/>
              <a:t>permission less public Block Chain technology to ensure transparent ownership, secure transactions, and copyright protection for </a:t>
            </a:r>
            <a:r>
              <a:rPr lang="en-US" dirty="0" smtClean="0"/>
              <a:t>minted music NFTs</a:t>
            </a:r>
          </a:p>
          <a:p>
            <a:r>
              <a:rPr lang="en-US" dirty="0" smtClean="0"/>
              <a:t>Allowing minting of music NFTs by individuals at low cost and affording full ownership and copyright</a:t>
            </a:r>
          </a:p>
          <a:p>
            <a:r>
              <a:rPr lang="en-US" dirty="0" smtClean="0"/>
              <a:t>facilitating </a:t>
            </a:r>
            <a:r>
              <a:rPr lang="en-US" dirty="0"/>
              <a:t>musicians with different options for strong remuneration which includes auctioning, fixed price sales, pay-per-use etc. </a:t>
            </a:r>
            <a:r>
              <a:rPr lang="en-US" dirty="0" smtClean="0"/>
              <a:t> </a:t>
            </a:r>
            <a:endParaRPr lang="en-US" dirty="0"/>
          </a:p>
        </p:txBody>
      </p:sp>
    </p:spTree>
    <p:extLst>
      <p:ext uri="{BB962C8B-B14F-4D97-AF65-F5344CB8AC3E}">
        <p14:creationId xmlns:p14="http://schemas.microsoft.com/office/powerpoint/2010/main" val="652446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Project </a:t>
            </a:r>
            <a:r>
              <a:rPr lang="en-US" b="1" dirty="0" smtClean="0"/>
              <a:t>Scope</a:t>
            </a:r>
            <a:endParaRPr lang="en-US" dirty="0"/>
          </a:p>
        </p:txBody>
      </p:sp>
      <p:sp>
        <p:nvSpPr>
          <p:cNvPr id="3" name="Content Placeholder 2"/>
          <p:cNvSpPr>
            <a:spLocks noGrp="1"/>
          </p:cNvSpPr>
          <p:nvPr>
            <p:ph idx="1"/>
          </p:nvPr>
        </p:nvSpPr>
        <p:spPr/>
        <p:txBody>
          <a:bodyPr>
            <a:normAutofit/>
          </a:bodyPr>
          <a:lstStyle/>
          <a:p>
            <a:pPr lvl="0"/>
            <a:r>
              <a:rPr lang="en-US" dirty="0"/>
              <a:t>Wallet-based registration</a:t>
            </a:r>
          </a:p>
          <a:p>
            <a:pPr lvl="0"/>
            <a:r>
              <a:rPr lang="en-US" dirty="0"/>
              <a:t>Music Mint </a:t>
            </a:r>
            <a:r>
              <a:rPr lang="en-US" dirty="0" smtClean="0"/>
              <a:t>module</a:t>
            </a:r>
          </a:p>
          <a:p>
            <a:pPr lvl="0"/>
            <a:r>
              <a:rPr lang="en-US" dirty="0" smtClean="0"/>
              <a:t>Profile module</a:t>
            </a:r>
            <a:endParaRPr lang="en-US" dirty="0"/>
          </a:p>
          <a:p>
            <a:pPr lvl="0"/>
            <a:r>
              <a:rPr lang="en-US" dirty="0"/>
              <a:t>Past transactions </a:t>
            </a:r>
            <a:r>
              <a:rPr lang="en-US" dirty="0" smtClean="0"/>
              <a:t>module</a:t>
            </a:r>
            <a:endParaRPr lang="en-US" dirty="0"/>
          </a:p>
          <a:p>
            <a:pPr lvl="0"/>
            <a:r>
              <a:rPr lang="en-US" dirty="0"/>
              <a:t>Rented module </a:t>
            </a:r>
            <a:endParaRPr lang="en-US" dirty="0" smtClean="0"/>
          </a:p>
          <a:p>
            <a:pPr lvl="0"/>
            <a:r>
              <a:rPr lang="en-US" dirty="0" smtClean="0"/>
              <a:t>Your </a:t>
            </a:r>
            <a:r>
              <a:rPr lang="en-US" dirty="0"/>
              <a:t>Collection </a:t>
            </a:r>
            <a:r>
              <a:rPr lang="en-US" dirty="0" smtClean="0"/>
              <a:t>module</a:t>
            </a:r>
            <a:endParaRPr lang="en-US" dirty="0"/>
          </a:p>
        </p:txBody>
      </p:sp>
    </p:spTree>
    <p:extLst>
      <p:ext uri="{BB962C8B-B14F-4D97-AF65-F5344CB8AC3E}">
        <p14:creationId xmlns:p14="http://schemas.microsoft.com/office/powerpoint/2010/main" val="3406576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Scope</a:t>
            </a:r>
            <a:endParaRPr lang="en-US" dirty="0"/>
          </a:p>
        </p:txBody>
      </p:sp>
      <p:sp>
        <p:nvSpPr>
          <p:cNvPr id="3" name="Content Placeholder 2"/>
          <p:cNvSpPr>
            <a:spLocks noGrp="1"/>
          </p:cNvSpPr>
          <p:nvPr>
            <p:ph idx="1"/>
          </p:nvPr>
        </p:nvSpPr>
        <p:spPr/>
        <p:txBody>
          <a:bodyPr/>
          <a:lstStyle/>
          <a:p>
            <a:pPr lvl="0"/>
            <a:r>
              <a:rPr lang="en-US" dirty="0"/>
              <a:t>NFT Auction module</a:t>
            </a:r>
          </a:p>
          <a:p>
            <a:pPr lvl="0"/>
            <a:r>
              <a:rPr lang="en-US" dirty="0"/>
              <a:t>Fixed Price Sale form</a:t>
            </a:r>
          </a:p>
          <a:p>
            <a:pPr lvl="0"/>
            <a:r>
              <a:rPr lang="en-US" dirty="0"/>
              <a:t>Pay-Per-Use form</a:t>
            </a:r>
          </a:p>
          <a:p>
            <a:pPr lvl="0"/>
            <a:r>
              <a:rPr lang="en-US" dirty="0"/>
              <a:t>Offer Solicitation module</a:t>
            </a:r>
          </a:p>
          <a:p>
            <a:pPr lvl="0"/>
            <a:r>
              <a:rPr lang="en-US" dirty="0"/>
              <a:t>NFT Offers module</a:t>
            </a:r>
          </a:p>
          <a:p>
            <a:endParaRPr lang="en-US" dirty="0"/>
          </a:p>
        </p:txBody>
      </p:sp>
    </p:spTree>
    <p:extLst>
      <p:ext uri="{BB962C8B-B14F-4D97-AF65-F5344CB8AC3E}">
        <p14:creationId xmlns:p14="http://schemas.microsoft.com/office/powerpoint/2010/main" val="3439390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Feasibility </a:t>
            </a:r>
            <a:r>
              <a:rPr lang="en-US" b="1" dirty="0" smtClean="0"/>
              <a:t>Study</a:t>
            </a:r>
            <a:endParaRPr lang="en-US" dirty="0"/>
          </a:p>
        </p:txBody>
      </p:sp>
      <p:sp>
        <p:nvSpPr>
          <p:cNvPr id="3" name="Content Placeholder 2"/>
          <p:cNvSpPr>
            <a:spLocks noGrp="1"/>
          </p:cNvSpPr>
          <p:nvPr>
            <p:ph idx="1"/>
          </p:nvPr>
        </p:nvSpPr>
        <p:spPr/>
        <p:txBody>
          <a:bodyPr/>
          <a:lstStyle/>
          <a:p>
            <a:r>
              <a:rPr lang="en-US" b="1" dirty="0"/>
              <a:t>Team-based risks</a:t>
            </a:r>
            <a:endParaRPr lang="en-US" dirty="0"/>
          </a:p>
          <a:p>
            <a:pPr lvl="0"/>
            <a:endParaRPr lang="en-US" b="1" dirty="0"/>
          </a:p>
          <a:p>
            <a:pPr lvl="0"/>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48291280"/>
              </p:ext>
            </p:extLst>
          </p:nvPr>
        </p:nvGraphicFramePr>
        <p:xfrm>
          <a:off x="2031999" y="3010022"/>
          <a:ext cx="7974150" cy="3165438"/>
        </p:xfrm>
        <a:graphic>
          <a:graphicData uri="http://schemas.openxmlformats.org/drawingml/2006/table">
            <a:tbl>
              <a:tblPr firstRow="1" bandRow="1">
                <a:tableStyleId>{5C22544A-7EE6-4342-B048-85BDC9FD1C3A}</a:tableStyleId>
              </a:tblPr>
              <a:tblGrid>
                <a:gridCol w="3987075">
                  <a:extLst>
                    <a:ext uri="{9D8B030D-6E8A-4147-A177-3AD203B41FA5}">
                      <a16:colId xmlns:a16="http://schemas.microsoft.com/office/drawing/2014/main" val="1375608811"/>
                    </a:ext>
                  </a:extLst>
                </a:gridCol>
                <a:gridCol w="3987075">
                  <a:extLst>
                    <a:ext uri="{9D8B030D-6E8A-4147-A177-3AD203B41FA5}">
                      <a16:colId xmlns:a16="http://schemas.microsoft.com/office/drawing/2014/main" val="2197127594"/>
                    </a:ext>
                  </a:extLst>
                </a:gridCol>
              </a:tblGrid>
              <a:tr h="392443">
                <a:tc>
                  <a:txBody>
                    <a:bodyPr/>
                    <a:lstStyle/>
                    <a:p>
                      <a:r>
                        <a:rPr lang="en-US" dirty="0" smtClean="0"/>
                        <a:t>                               Risk</a:t>
                      </a:r>
                      <a:endParaRPr lang="en-US" dirty="0"/>
                    </a:p>
                  </a:txBody>
                  <a:tcPr/>
                </a:tc>
                <a:tc>
                  <a:txBody>
                    <a:bodyPr/>
                    <a:lstStyle/>
                    <a:p>
                      <a:r>
                        <a:rPr lang="en-US" dirty="0" smtClean="0"/>
                        <a:t>                Mitigation</a:t>
                      </a:r>
                      <a:r>
                        <a:rPr lang="en-US" baseline="0" dirty="0" smtClean="0"/>
                        <a:t> strategy</a:t>
                      </a:r>
                      <a:endParaRPr lang="en-US" dirty="0"/>
                    </a:p>
                  </a:txBody>
                  <a:tcPr/>
                </a:tc>
                <a:extLst>
                  <a:ext uri="{0D108BD9-81ED-4DB2-BD59-A6C34878D82A}">
                    <a16:rowId xmlns:a16="http://schemas.microsoft.com/office/drawing/2014/main" val="920459179"/>
                  </a:ext>
                </a:extLst>
              </a:tr>
              <a:tr h="1690955">
                <a:tc>
                  <a:txBody>
                    <a:bodyPr/>
                    <a:lstStyle/>
                    <a:p>
                      <a:r>
                        <a:rPr lang="en-US" sz="1300" kern="1200" dirty="0" smtClean="0">
                          <a:solidFill>
                            <a:schemeClr val="dk1"/>
                          </a:solidFill>
                          <a:effectLst/>
                          <a:latin typeface="+mn-lt"/>
                          <a:ea typeface="+mn-ea"/>
                          <a:cs typeface="+mn-cs"/>
                        </a:rPr>
                        <a:t>Team member falls ill or becomes indisposed, possibly resulting in unaffordable delays in their work</a:t>
                      </a:r>
                      <a:endParaRPr lang="en-US" sz="1300" dirty="0"/>
                    </a:p>
                  </a:txBody>
                  <a:tcPr/>
                </a:tc>
                <a:tc>
                  <a:txBody>
                    <a:bodyPr/>
                    <a:lstStyle/>
                    <a:p>
                      <a:r>
                        <a:rPr lang="en-US" sz="1800" kern="1200" dirty="0" smtClean="0">
                          <a:solidFill>
                            <a:schemeClr val="dk1"/>
                          </a:solidFill>
                          <a:effectLst/>
                          <a:latin typeface="+mn-lt"/>
                          <a:ea typeface="+mn-ea"/>
                          <a:cs typeface="+mn-cs"/>
                        </a:rPr>
                        <a:t> </a:t>
                      </a:r>
                      <a:r>
                        <a:rPr lang="en-US" sz="1300" kern="1200" dirty="0" smtClean="0">
                          <a:solidFill>
                            <a:schemeClr val="dk1"/>
                          </a:solidFill>
                          <a:effectLst/>
                          <a:latin typeface="+mn-lt"/>
                          <a:ea typeface="+mn-ea"/>
                          <a:cs typeface="+mn-cs"/>
                        </a:rPr>
                        <a:t>approach and assign (in advance) colleagues who have been kept well informed of the project and also possess necessary block chain expertise as backups to help in performance of tasks that were to be performed by the indisposed team members. Also maintain ample buffer time for tasks to make sure unexpected delays do not inflict much damage on the schedule</a:t>
                      </a:r>
                      <a:endParaRPr lang="en-US" sz="1300" dirty="0"/>
                    </a:p>
                  </a:txBody>
                  <a:tcPr/>
                </a:tc>
                <a:extLst>
                  <a:ext uri="{0D108BD9-81ED-4DB2-BD59-A6C34878D82A}">
                    <a16:rowId xmlns:a16="http://schemas.microsoft.com/office/drawing/2014/main" val="3169340646"/>
                  </a:ext>
                </a:extLst>
              </a:tr>
              <a:tr h="105338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300" kern="1200" dirty="0" smtClean="0">
                          <a:solidFill>
                            <a:schemeClr val="dk1"/>
                          </a:solidFill>
                          <a:effectLst/>
                          <a:latin typeface="+mn-lt"/>
                          <a:ea typeface="+mn-ea"/>
                          <a:cs typeface="+mn-cs"/>
                        </a:rPr>
                        <a:t>Misinterpretation among team members, causing abortive results in development, design or research</a:t>
                      </a:r>
                    </a:p>
                    <a:p>
                      <a:endParaRPr lang="en-US" dirty="0"/>
                    </a:p>
                  </a:txBody>
                  <a:tcPr/>
                </a:tc>
                <a:tc>
                  <a:txBody>
                    <a:bodyPr/>
                    <a:lstStyle/>
                    <a:p>
                      <a:r>
                        <a:rPr lang="en-US" sz="1300" kern="1200" dirty="0" smtClean="0">
                          <a:solidFill>
                            <a:schemeClr val="dk1"/>
                          </a:solidFill>
                          <a:effectLst/>
                          <a:latin typeface="+mn-lt"/>
                          <a:ea typeface="+mn-ea"/>
                          <a:cs typeface="+mn-cs"/>
                        </a:rPr>
                        <a:t>Daily meetings among team members and review of progress in order to speedily detect faulty execution of In-Progress tasks and remedy them. Also upload tasks on JIRA software for team members with helpful links attached to help guide in the right direction</a:t>
                      </a:r>
                      <a:endParaRPr lang="en-US" sz="1300" dirty="0"/>
                    </a:p>
                  </a:txBody>
                  <a:tcPr/>
                </a:tc>
                <a:extLst>
                  <a:ext uri="{0D108BD9-81ED-4DB2-BD59-A6C34878D82A}">
                    <a16:rowId xmlns:a16="http://schemas.microsoft.com/office/drawing/2014/main" val="3637175951"/>
                  </a:ext>
                </a:extLst>
              </a:tr>
            </a:tbl>
          </a:graphicData>
        </a:graphic>
      </p:graphicFrame>
    </p:spTree>
    <p:extLst>
      <p:ext uri="{BB962C8B-B14F-4D97-AF65-F5344CB8AC3E}">
        <p14:creationId xmlns:p14="http://schemas.microsoft.com/office/powerpoint/2010/main" val="350339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Feasibility Study</a:t>
            </a:r>
            <a:endParaRPr lang="en-US" dirty="0"/>
          </a:p>
        </p:txBody>
      </p:sp>
      <p:sp>
        <p:nvSpPr>
          <p:cNvPr id="3" name="Content Placeholder 2"/>
          <p:cNvSpPr>
            <a:spLocks noGrp="1"/>
          </p:cNvSpPr>
          <p:nvPr>
            <p:ph idx="1"/>
          </p:nvPr>
        </p:nvSpPr>
        <p:spPr/>
        <p:txBody>
          <a:bodyPr/>
          <a:lstStyle/>
          <a:p>
            <a:r>
              <a:rPr lang="en-US" b="1" dirty="0"/>
              <a:t>Team-based risks</a:t>
            </a: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81280041"/>
              </p:ext>
            </p:extLst>
          </p:nvPr>
        </p:nvGraphicFramePr>
        <p:xfrm>
          <a:off x="1892663" y="3123232"/>
          <a:ext cx="8128000" cy="1727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951508937"/>
                    </a:ext>
                  </a:extLst>
                </a:gridCol>
                <a:gridCol w="4064000">
                  <a:extLst>
                    <a:ext uri="{9D8B030D-6E8A-4147-A177-3AD203B41FA5}">
                      <a16:colId xmlns:a16="http://schemas.microsoft.com/office/drawing/2014/main" val="2858191037"/>
                    </a:ext>
                  </a:extLst>
                </a:gridCol>
              </a:tblGrid>
              <a:tr h="370840">
                <a:tc>
                  <a:txBody>
                    <a:bodyPr/>
                    <a:lstStyle/>
                    <a:p>
                      <a:r>
                        <a:rPr lang="en-US" dirty="0" smtClean="0"/>
                        <a:t>                                Risk</a:t>
                      </a:r>
                      <a:endParaRPr lang="en-US" dirty="0"/>
                    </a:p>
                  </a:txBody>
                  <a:tcPr/>
                </a:tc>
                <a:tc>
                  <a:txBody>
                    <a:bodyPr/>
                    <a:lstStyle/>
                    <a:p>
                      <a:r>
                        <a:rPr lang="en-US" dirty="0" smtClean="0"/>
                        <a:t>               Mitigation Strategy</a:t>
                      </a:r>
                      <a:endParaRPr lang="en-US" dirty="0"/>
                    </a:p>
                  </a:txBody>
                  <a:tcPr/>
                </a:tc>
                <a:extLst>
                  <a:ext uri="{0D108BD9-81ED-4DB2-BD59-A6C34878D82A}">
                    <a16:rowId xmlns:a16="http://schemas.microsoft.com/office/drawing/2014/main" val="46371714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300" kern="1200" dirty="0" smtClean="0">
                          <a:solidFill>
                            <a:schemeClr val="dk1"/>
                          </a:solidFill>
                          <a:effectLst/>
                          <a:latin typeface="+mn-lt"/>
                          <a:ea typeface="+mn-ea"/>
                          <a:cs typeface="+mn-cs"/>
                        </a:rPr>
                        <a:t>Lack of sufficient comprehension of the concepts utilized for the development and completion of the project</a:t>
                      </a:r>
                    </a:p>
                    <a:p>
                      <a:endParaRPr lang="en-US" dirty="0"/>
                    </a:p>
                  </a:txBody>
                  <a:tcPr/>
                </a:tc>
                <a:tc>
                  <a:txBody>
                    <a:bodyPr/>
                    <a:lstStyle/>
                    <a:p>
                      <a:r>
                        <a:rPr lang="en-US" sz="1300" kern="1200" dirty="0" smtClean="0">
                          <a:solidFill>
                            <a:schemeClr val="dk1"/>
                          </a:solidFill>
                          <a:effectLst/>
                          <a:latin typeface="+mn-lt"/>
                          <a:ea typeface="+mn-ea"/>
                          <a:cs typeface="+mn-cs"/>
                        </a:rPr>
                        <a:t>accommodation of relevant articles, video tutorials and consultation from supervisor at different points in the project to help in effective grasping of concepts currently utilized in present tasks.</a:t>
                      </a:r>
                    </a:p>
                    <a:p>
                      <a:r>
                        <a:rPr lang="en-US" sz="1300" kern="1200" dirty="0" smtClean="0">
                          <a:solidFill>
                            <a:schemeClr val="dk1"/>
                          </a:solidFill>
                          <a:effectLst/>
                          <a:latin typeface="+mn-lt"/>
                          <a:ea typeface="+mn-ea"/>
                          <a:cs typeface="+mn-cs"/>
                        </a:rPr>
                        <a:t> </a:t>
                      </a:r>
                    </a:p>
                    <a:p>
                      <a:endParaRPr lang="en-US" dirty="0"/>
                    </a:p>
                  </a:txBody>
                  <a:tcPr/>
                </a:tc>
                <a:extLst>
                  <a:ext uri="{0D108BD9-81ED-4DB2-BD59-A6C34878D82A}">
                    <a16:rowId xmlns:a16="http://schemas.microsoft.com/office/drawing/2014/main" val="1194205917"/>
                  </a:ext>
                </a:extLst>
              </a:tr>
            </a:tbl>
          </a:graphicData>
        </a:graphic>
      </p:graphicFrame>
    </p:spTree>
    <p:extLst>
      <p:ext uri="{BB962C8B-B14F-4D97-AF65-F5344CB8AC3E}">
        <p14:creationId xmlns:p14="http://schemas.microsoft.com/office/powerpoint/2010/main" val="162091621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177</TotalTime>
  <Words>2515</Words>
  <Application>Microsoft Office PowerPoint</Application>
  <PresentationFormat>Widescreen</PresentationFormat>
  <Paragraphs>602</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Cambria</vt:lpstr>
      <vt:lpstr>Garamond</vt:lpstr>
      <vt:lpstr>Times New Roman</vt:lpstr>
      <vt:lpstr>Organic</vt:lpstr>
      <vt:lpstr>Muzapp</vt:lpstr>
      <vt:lpstr>Introduction</vt:lpstr>
      <vt:lpstr>Objective</vt:lpstr>
      <vt:lpstr>Problem Description</vt:lpstr>
      <vt:lpstr>Methodology</vt:lpstr>
      <vt:lpstr>Project Scope</vt:lpstr>
      <vt:lpstr>Project Scope</vt:lpstr>
      <vt:lpstr>Feasibility Study</vt:lpstr>
      <vt:lpstr>Feasibility Study</vt:lpstr>
      <vt:lpstr>Feasibility Study</vt:lpstr>
      <vt:lpstr>Feasibility Study</vt:lpstr>
      <vt:lpstr>Feasibility Study</vt:lpstr>
      <vt:lpstr>Solution Application Area</vt:lpstr>
      <vt:lpstr>Solution Application Area</vt:lpstr>
      <vt:lpstr>Tools/Technology</vt:lpstr>
      <vt:lpstr>Tools/Technology</vt:lpstr>
      <vt:lpstr>Tools/Technology</vt:lpstr>
      <vt:lpstr>Expertise of the Team Members</vt:lpstr>
      <vt:lpstr>Milestones</vt:lpstr>
      <vt:lpstr>Milestones</vt:lpstr>
      <vt:lpstr>Milestones</vt:lpstr>
      <vt:lpstr>Milestones</vt:lpstr>
      <vt:lpstr>Milestones</vt:lpstr>
      <vt:lpstr>Milestones</vt:lpstr>
      <vt:lpstr>Milestones</vt:lpstr>
      <vt:lpstr>Project Schedule</vt:lpstr>
      <vt:lpstr>Project Schedule</vt:lpstr>
      <vt:lpstr>Project Schedule</vt:lpstr>
      <vt:lpstr>Work Breakdown Structure </vt:lpstr>
      <vt:lpstr>Work Breakdown Structure </vt:lpstr>
      <vt:lpstr>Work Breakdown Structure </vt:lpstr>
      <vt:lpstr>Work Breakdown Structure </vt:lpstr>
      <vt:lpstr>Work Breakdown Structure </vt:lpstr>
      <vt:lpstr>Work Breakdown Structure </vt:lpstr>
      <vt:lpstr>Work Breakdown Structure </vt:lpstr>
      <vt:lpstr>Work Breakdown Structure </vt:lpstr>
      <vt:lpstr>Work Breakdown Structure </vt:lpstr>
      <vt:lpstr>Work Breakdown Structure </vt:lpstr>
      <vt:lpstr>Work Breakdown Structure </vt:lpstr>
      <vt:lpstr>Work Breakdown Structure </vt:lpstr>
      <vt:lpstr>Work Breakdown Structure </vt:lpstr>
      <vt:lpstr>Business Model Map</vt:lpstr>
      <vt:lpstr>Business Model Canvas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Muzapp</dc:title>
  <dc:creator>SAIF UR REHMAN</dc:creator>
  <cp:lastModifiedBy>SAIF UR REHMAN</cp:lastModifiedBy>
  <cp:revision>163</cp:revision>
  <dcterms:created xsi:type="dcterms:W3CDTF">2023-07-06T10:34:06Z</dcterms:created>
  <dcterms:modified xsi:type="dcterms:W3CDTF">2023-07-07T05:42:31Z</dcterms:modified>
</cp:coreProperties>
</file>