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iGfGGso9TwpSjkAo98m6X7EXj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F7DC76-59B0-4FB5-BCB8-96AF975D4C02}">
  <a:tblStyle styleId="{10F7DC76-59B0-4FB5-BCB8-96AF975D4C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F1EF"/>
          </a:solidFill>
        </a:fill>
      </a:tcStyle>
    </a:wholeTbl>
    <a:band1H>
      <a:tcTxStyle/>
      <a:tcStyle>
        <a:fill>
          <a:solidFill>
            <a:srgbClr val="E8E3DD"/>
          </a:solidFill>
        </a:fill>
      </a:tcStyle>
    </a:band1H>
    <a:band2H>
      <a:tcTxStyle/>
    </a:band2H>
    <a:band1V>
      <a:tcTxStyle/>
      <a:tcStyle>
        <a:fill>
          <a:solidFill>
            <a:srgbClr val="E8E3D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3" name="Google Shape;3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1" name="Google Shape;34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0" name="Google Shape;3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8" name="Google Shape;38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3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6C3CF"/>
          </a:solidFill>
          <a:ln>
            <a:noFill/>
          </a:ln>
        </p:spPr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2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2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2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jpg"/><Relationship Id="rId5" Type="http://schemas.openxmlformats.org/officeDocument/2006/relationships/image" Target="../media/image19.jpg"/><Relationship Id="rId6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Relationship Id="rId7" Type="http://schemas.openxmlformats.org/officeDocument/2006/relationships/image" Target="../media/image32.png"/><Relationship Id="rId8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1987" l="32109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/>
        </p:nvSpPr>
        <p:spPr>
          <a:xfrm>
            <a:off x="1181588" y="-28150"/>
            <a:ext cx="9770800" cy="145055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754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73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Propagatipon</a:t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558204" y="1436163"/>
            <a:ext cx="5156000" cy="5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lose function derivative of y^i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y^i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Chain rule W_xh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dependent on y^i, 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y^i </a:t>
            </a:r>
            <a:b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∂w_xh= 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y^i * 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y^i/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w_xh)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Updation,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W_hh_new= W_xh –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∂w_xh</a:t>
            </a:r>
            <a:endParaRPr b="1" sz="1800">
              <a:solidFill>
                <a:srgbClr val="80955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0955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Updation W_xh w.r.t O3 in Backward Propagation at time t3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Chain Rule  O4 is dependent on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W_hh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y^i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on O4, loss is dependent on y^I, 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y^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∂w_xh= 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y^i * 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y^i/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O4 * 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O4/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w_hh)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W_new_hh=W_xh – (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y^i * 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y^i/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O4 * 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O4/</a:t>
            </a:r>
            <a:r>
              <a:rPr b="1" lang="en-US" sz="1800">
                <a:solidFill>
                  <a:srgbClr val="80955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∂</a:t>
            </a:r>
            <a:r>
              <a:rPr b="1" lang="en-US" sz="18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w_hh)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6038853" y="4765375"/>
            <a:ext cx="5205354" cy="4571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6437038" y="4767023"/>
            <a:ext cx="4685200" cy="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3">
                <a:solidFill>
                  <a:schemeClr val="dk1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b="1" lang="en-US" sz="2333">
                <a:solidFill>
                  <a:srgbClr val="1375B0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 Loss=y - y^i </a:t>
            </a:r>
            <a:endParaRPr b="1" sz="2667">
              <a:solidFill>
                <a:srgbClr val="1375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10"/>
          <p:cNvGrpSpPr/>
          <p:nvPr/>
        </p:nvGrpSpPr>
        <p:grpSpPr>
          <a:xfrm>
            <a:off x="6038858" y="2148120"/>
            <a:ext cx="5508424" cy="2388907"/>
            <a:chOff x="839676" y="3651455"/>
            <a:chExt cx="5508424" cy="2388907"/>
          </a:xfrm>
        </p:grpSpPr>
        <p:grpSp>
          <p:nvGrpSpPr>
            <p:cNvPr id="252" name="Google Shape;252;p10"/>
            <p:cNvGrpSpPr/>
            <p:nvPr/>
          </p:nvGrpSpPr>
          <p:grpSpPr>
            <a:xfrm>
              <a:off x="1271055" y="3673488"/>
              <a:ext cx="1267542" cy="2366874"/>
              <a:chOff x="4839947" y="786483"/>
              <a:chExt cx="1258147" cy="4581631"/>
            </a:xfrm>
          </p:grpSpPr>
          <p:sp>
            <p:nvSpPr>
              <p:cNvPr id="253" name="Google Shape;253;p10"/>
              <p:cNvSpPr/>
              <p:nvPr/>
            </p:nvSpPr>
            <p:spPr>
              <a:xfrm>
                <a:off x="4839947" y="1442547"/>
                <a:ext cx="472434" cy="3032557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4928923" y="1585384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4928923" y="2190236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4928923" y="2916059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4928923" y="3641880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0"/>
              <p:cNvSpPr/>
              <p:nvPr/>
            </p:nvSpPr>
            <p:spPr>
              <a:xfrm flipH="1" rot="10800000">
                <a:off x="5332659" y="2547272"/>
                <a:ext cx="681846" cy="92077"/>
              </a:xfrm>
              <a:prstGeom prst="rightArrow">
                <a:avLst>
                  <a:gd fmla="val 50000" name="adj1"/>
                  <a:gd fmla="val 175611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0"/>
              <p:cNvSpPr txBox="1"/>
              <p:nvPr/>
            </p:nvSpPr>
            <p:spPr>
              <a:xfrm>
                <a:off x="4880597" y="5014907"/>
                <a:ext cx="452061" cy="353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xi1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0"/>
              <p:cNvSpPr/>
              <p:nvPr/>
            </p:nvSpPr>
            <p:spPr>
              <a:xfrm>
                <a:off x="5031781" y="4508212"/>
                <a:ext cx="74846" cy="537425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0"/>
              <p:cNvSpPr txBox="1"/>
              <p:nvPr/>
            </p:nvSpPr>
            <p:spPr>
              <a:xfrm>
                <a:off x="5522756" y="1884902"/>
                <a:ext cx="575338" cy="380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O1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0"/>
              <p:cNvSpPr txBox="1"/>
              <p:nvPr/>
            </p:nvSpPr>
            <p:spPr>
              <a:xfrm>
                <a:off x="4839947" y="786483"/>
                <a:ext cx="519306" cy="438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t=1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0"/>
              <p:cNvSpPr txBox="1"/>
              <p:nvPr/>
            </p:nvSpPr>
            <p:spPr>
              <a:xfrm>
                <a:off x="5136059" y="4393144"/>
                <a:ext cx="836635" cy="634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W_hh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0"/>
            <p:cNvGrpSpPr/>
            <p:nvPr/>
          </p:nvGrpSpPr>
          <p:grpSpPr>
            <a:xfrm>
              <a:off x="2462875" y="3660383"/>
              <a:ext cx="1120691" cy="2365841"/>
              <a:chOff x="6491718" y="846551"/>
              <a:chExt cx="1366268" cy="4359163"/>
            </a:xfrm>
          </p:grpSpPr>
          <p:sp>
            <p:nvSpPr>
              <p:cNvPr id="265" name="Google Shape;265;p10"/>
              <p:cNvSpPr/>
              <p:nvPr/>
            </p:nvSpPr>
            <p:spPr>
              <a:xfrm>
                <a:off x="6491718" y="1442545"/>
                <a:ext cx="550608" cy="2939198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0"/>
              <p:cNvSpPr/>
              <p:nvPr/>
            </p:nvSpPr>
            <p:spPr>
              <a:xfrm>
                <a:off x="6689233" y="1585382"/>
                <a:ext cx="252400" cy="448799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6689233" y="2190233"/>
                <a:ext cx="252400" cy="448799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>
                <a:off x="6689233" y="2916056"/>
                <a:ext cx="252400" cy="448799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>
                <a:off x="6689233" y="3641878"/>
                <a:ext cx="252400" cy="448799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7052980" y="2540811"/>
                <a:ext cx="805006" cy="86443"/>
              </a:xfrm>
              <a:prstGeom prst="rightArrow">
                <a:avLst>
                  <a:gd fmla="val 50000" name="adj1"/>
                  <a:gd fmla="val 217964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6772859" y="4422904"/>
                <a:ext cx="78167" cy="543349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0"/>
              <p:cNvSpPr txBox="1"/>
              <p:nvPr/>
            </p:nvSpPr>
            <p:spPr>
              <a:xfrm>
                <a:off x="6602204" y="4843614"/>
                <a:ext cx="594732" cy="36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xi2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0"/>
              <p:cNvSpPr txBox="1"/>
              <p:nvPr/>
            </p:nvSpPr>
            <p:spPr>
              <a:xfrm>
                <a:off x="7277274" y="1814739"/>
                <a:ext cx="567282" cy="656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O2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0"/>
              <p:cNvSpPr txBox="1"/>
              <p:nvPr/>
            </p:nvSpPr>
            <p:spPr>
              <a:xfrm>
                <a:off x="6502579" y="846551"/>
                <a:ext cx="966193" cy="438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t=2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0"/>
              <p:cNvSpPr txBox="1"/>
              <p:nvPr/>
            </p:nvSpPr>
            <p:spPr>
              <a:xfrm>
                <a:off x="6851026" y="4311950"/>
                <a:ext cx="382600" cy="403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0"/>
            <p:cNvGrpSpPr/>
            <p:nvPr/>
          </p:nvGrpSpPr>
          <p:grpSpPr>
            <a:xfrm>
              <a:off x="3572532" y="3660383"/>
              <a:ext cx="1098599" cy="2356768"/>
              <a:chOff x="6481493" y="770765"/>
              <a:chExt cx="1417933" cy="4451679"/>
            </a:xfrm>
          </p:grpSpPr>
          <p:sp>
            <p:nvSpPr>
              <p:cNvPr id="277" name="Google Shape;277;p10"/>
              <p:cNvSpPr/>
              <p:nvPr/>
            </p:nvSpPr>
            <p:spPr>
              <a:xfrm>
                <a:off x="6491720" y="1402563"/>
                <a:ext cx="549599" cy="2979186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0"/>
              <p:cNvSpPr/>
              <p:nvPr/>
            </p:nvSpPr>
            <p:spPr>
              <a:xfrm>
                <a:off x="6689235" y="1585384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6689235" y="2190236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>
                <a:off x="6689235" y="2916059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0"/>
              <p:cNvSpPr/>
              <p:nvPr/>
            </p:nvSpPr>
            <p:spPr>
              <a:xfrm>
                <a:off x="6689235" y="3641880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>
                <a:off x="7039551" y="2516428"/>
                <a:ext cx="805005" cy="86443"/>
              </a:xfrm>
              <a:prstGeom prst="rightArrow">
                <a:avLst>
                  <a:gd fmla="val 50000" name="adj1"/>
                  <a:gd fmla="val 217964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6715984" y="4422909"/>
                <a:ext cx="118800" cy="591999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0"/>
              <p:cNvSpPr txBox="1"/>
              <p:nvPr/>
            </p:nvSpPr>
            <p:spPr>
              <a:xfrm>
                <a:off x="6515313" y="4860342"/>
                <a:ext cx="594732" cy="362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xi2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0"/>
              <p:cNvSpPr txBox="1"/>
              <p:nvPr/>
            </p:nvSpPr>
            <p:spPr>
              <a:xfrm>
                <a:off x="7106641" y="1784463"/>
                <a:ext cx="792785" cy="402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O3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0"/>
              <p:cNvSpPr txBox="1"/>
              <p:nvPr/>
            </p:nvSpPr>
            <p:spPr>
              <a:xfrm>
                <a:off x="6481493" y="770765"/>
                <a:ext cx="724515" cy="43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t=2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10"/>
            <p:cNvGrpSpPr/>
            <p:nvPr/>
          </p:nvGrpSpPr>
          <p:grpSpPr>
            <a:xfrm>
              <a:off x="4599822" y="3651455"/>
              <a:ext cx="1748278" cy="2388907"/>
              <a:chOff x="9733889" y="808344"/>
              <a:chExt cx="2400173" cy="4559768"/>
            </a:xfrm>
          </p:grpSpPr>
          <p:sp>
            <p:nvSpPr>
              <p:cNvPr id="288" name="Google Shape;288;p10"/>
              <p:cNvSpPr/>
              <p:nvPr/>
            </p:nvSpPr>
            <p:spPr>
              <a:xfrm>
                <a:off x="9774185" y="1432426"/>
                <a:ext cx="549600" cy="304186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9868713" y="1585384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9873680" y="2190236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0"/>
              <p:cNvSpPr/>
              <p:nvPr/>
            </p:nvSpPr>
            <p:spPr>
              <a:xfrm>
                <a:off x="9873680" y="2916059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9873680" y="3641880"/>
                <a:ext cx="252400" cy="448800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>
                <a:off x="10323764" y="2555236"/>
                <a:ext cx="1055999" cy="129999"/>
              </a:xfrm>
              <a:prstGeom prst="rightArrow">
                <a:avLst>
                  <a:gd fmla="val 50000" name="adj1"/>
                  <a:gd fmla="val 217964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11393676" y="2088692"/>
                <a:ext cx="540478" cy="1051765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3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11660763" y="3176427"/>
                <a:ext cx="57200" cy="878000"/>
              </a:xfrm>
              <a:prstGeom prst="downArrow">
                <a:avLst>
                  <a:gd fmla="val 50000" name="adj1"/>
                  <a:gd fmla="val 154869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0"/>
              <p:cNvSpPr txBox="1"/>
              <p:nvPr/>
            </p:nvSpPr>
            <p:spPr>
              <a:xfrm>
                <a:off x="11380556" y="3927263"/>
                <a:ext cx="753506" cy="592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Y^i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0"/>
              <p:cNvSpPr txBox="1"/>
              <p:nvPr/>
            </p:nvSpPr>
            <p:spPr>
              <a:xfrm>
                <a:off x="9773719" y="4966018"/>
                <a:ext cx="732544" cy="402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xi4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0"/>
              <p:cNvSpPr txBox="1"/>
              <p:nvPr/>
            </p:nvSpPr>
            <p:spPr>
              <a:xfrm>
                <a:off x="10462469" y="1866482"/>
                <a:ext cx="735792" cy="384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O4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0"/>
              <p:cNvSpPr txBox="1"/>
              <p:nvPr/>
            </p:nvSpPr>
            <p:spPr>
              <a:xfrm>
                <a:off x="9733889" y="808344"/>
                <a:ext cx="765221" cy="438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t=4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10"/>
            <p:cNvGrpSpPr/>
            <p:nvPr/>
          </p:nvGrpSpPr>
          <p:grpSpPr>
            <a:xfrm>
              <a:off x="839676" y="4245611"/>
              <a:ext cx="966612" cy="583222"/>
              <a:chOff x="5336659" y="2175052"/>
              <a:chExt cx="1044746" cy="968473"/>
            </a:xfrm>
          </p:grpSpPr>
          <p:sp>
            <p:nvSpPr>
              <p:cNvPr id="301" name="Google Shape;301;p10"/>
              <p:cNvSpPr/>
              <p:nvPr/>
            </p:nvSpPr>
            <p:spPr>
              <a:xfrm>
                <a:off x="5375889" y="2733215"/>
                <a:ext cx="428800" cy="131865"/>
              </a:xfrm>
              <a:prstGeom prst="rightArrow">
                <a:avLst>
                  <a:gd fmla="val 50000" name="adj1"/>
                  <a:gd fmla="val 175611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0"/>
              <p:cNvSpPr txBox="1"/>
              <p:nvPr/>
            </p:nvSpPr>
            <p:spPr>
              <a:xfrm>
                <a:off x="5336659" y="2175052"/>
                <a:ext cx="1044746" cy="446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O0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0"/>
              <p:cNvSpPr txBox="1"/>
              <p:nvPr/>
            </p:nvSpPr>
            <p:spPr>
              <a:xfrm>
                <a:off x="5359018" y="2692810"/>
                <a:ext cx="622542" cy="450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4" name="Google Shape;304;p10"/>
          <p:cNvSpPr txBox="1"/>
          <p:nvPr/>
        </p:nvSpPr>
        <p:spPr>
          <a:xfrm>
            <a:off x="5886433" y="3162494"/>
            <a:ext cx="845396" cy="3024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W_xh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6968594" y="3159232"/>
            <a:ext cx="845396" cy="3024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W_xh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8170598" y="3122120"/>
            <a:ext cx="845396" cy="3024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W_xh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9165921" y="3138424"/>
            <a:ext cx="845396" cy="3024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W_xh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0"/>
          <p:cNvSpPr txBox="1"/>
          <p:nvPr/>
        </p:nvSpPr>
        <p:spPr>
          <a:xfrm>
            <a:off x="10238826" y="3138424"/>
            <a:ext cx="845396" cy="3024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W_xh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7997540" y="4062468"/>
            <a:ext cx="842882" cy="3275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W_hh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9095190" y="4067853"/>
            <a:ext cx="842882" cy="3275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W_hh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10176241" y="4060746"/>
            <a:ext cx="842882" cy="3275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W_hh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9992638" y="4079844"/>
            <a:ext cx="92045" cy="31341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/>
          <p:nvPr>
            <p:ph type="title"/>
          </p:nvPr>
        </p:nvSpPr>
        <p:spPr>
          <a:xfrm>
            <a:off x="688555" y="6698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graphicFrame>
        <p:nvGraphicFramePr>
          <p:cNvPr id="318" name="Google Shape;318;p11"/>
          <p:cNvGraphicFramePr/>
          <p:nvPr/>
        </p:nvGraphicFramePr>
        <p:xfrm>
          <a:off x="0" y="1004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{10F7DC76-59B0-4FB5-BCB8-96AF975D4C02}</a:tableStyleId>
              </a:tblPr>
              <a:tblGrid>
                <a:gridCol w="6096000"/>
                <a:gridCol w="6096000"/>
              </a:tblGrid>
              <a:tr h="306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Machine Translation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             </a:t>
                      </a:r>
                      <a:r>
                        <a:rPr lang="en-US" sz="2000" u="none" cap="none" strike="noStrike"/>
                        <a:t>                </a:t>
                      </a: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 Classification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06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                               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Captioning Images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Recognition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Speech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19" name="Google Shape;3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511" y="1526880"/>
            <a:ext cx="4440881" cy="237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3300" y="1498744"/>
            <a:ext cx="4694830" cy="237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8510" y="4588803"/>
            <a:ext cx="4440881" cy="22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4824" y="4588803"/>
            <a:ext cx="4694830" cy="22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 txBox="1"/>
          <p:nvPr>
            <p:ph type="title"/>
          </p:nvPr>
        </p:nvSpPr>
        <p:spPr>
          <a:xfrm>
            <a:off x="677564" y="368841"/>
            <a:ext cx="5393600" cy="17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endParaRPr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2"/>
          <p:cNvSpPr txBox="1"/>
          <p:nvPr>
            <p:ph idx="2" type="body"/>
          </p:nvPr>
        </p:nvSpPr>
        <p:spPr>
          <a:xfrm>
            <a:off x="6363292" y="831005"/>
            <a:ext cx="5914000" cy="56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Computation is slow.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3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Training can be difficult.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3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of relu or tanh as activation functions can bevery difficult to process sequences that are very long.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3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Prone to problems such as exploding and gradient vanishing.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2133"/>
              </a:spcAft>
              <a:buSzPts val="1500"/>
              <a:buNone/>
            </a:pPr>
            <a:r>
              <a:t/>
            </a:r>
            <a:endParaRPr b="1"/>
          </a:p>
        </p:txBody>
      </p:sp>
      <p:sp>
        <p:nvSpPr>
          <p:cNvPr id="329" name="Google Shape;329;p12"/>
          <p:cNvSpPr txBox="1"/>
          <p:nvPr/>
        </p:nvSpPr>
        <p:spPr>
          <a:xfrm>
            <a:off x="197659" y="1869543"/>
            <a:ext cx="6165600" cy="543846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85750" lvl="0" marL="302683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 of any length.</a:t>
            </a:r>
            <a:endParaRPr/>
          </a:p>
          <a:p>
            <a:pPr indent="-285750" lvl="0" marL="302683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remember each information throughout the time which is very helpful in any time series predictor.</a:t>
            </a:r>
            <a:endParaRPr/>
          </a:p>
          <a:p>
            <a:pPr indent="-285750" lvl="0" marL="302683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the input size is larger, the model size does not increase.</a:t>
            </a:r>
            <a:endParaRPr/>
          </a:p>
          <a:p>
            <a:pPr indent="-285750" lvl="0" marL="302683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 shared across the time steps.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6770764" y="368001"/>
            <a:ext cx="5393600" cy="17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"/>
          <p:cNvSpPr txBox="1"/>
          <p:nvPr>
            <p:ph type="title"/>
          </p:nvPr>
        </p:nvSpPr>
        <p:spPr>
          <a:xfrm>
            <a:off x="762000" y="1141711"/>
            <a:ext cx="4879145" cy="172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Vanishing &amp; Exploding Gradient</a:t>
            </a:r>
            <a:endParaRPr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6" name="Google Shape;336;p13"/>
          <p:cNvCxnSpPr/>
          <p:nvPr/>
        </p:nvCxnSpPr>
        <p:spPr>
          <a:xfrm>
            <a:off x="865140" y="871145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with arms crossed and a drawing of a mushroom cloud&#10;&#10;Description automatically generated" id="337" name="Google Shape;337;p13"/>
          <p:cNvPicPr preferRelativeResize="0"/>
          <p:nvPr/>
        </p:nvPicPr>
        <p:blipFill rotWithShape="1">
          <a:blip r:embed="rId3">
            <a:alphaModFix/>
          </a:blip>
          <a:srcRect b="4150" l="0" r="-2" t="12048"/>
          <a:stretch/>
        </p:blipFill>
        <p:spPr>
          <a:xfrm>
            <a:off x="865141" y="2558852"/>
            <a:ext cx="4910473" cy="329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ith a surprised face&#10;&#10;Description automatically generated" id="338" name="Google Shape;338;p13"/>
          <p:cNvPicPr preferRelativeResize="0"/>
          <p:nvPr/>
        </p:nvPicPr>
        <p:blipFill rotWithShape="1">
          <a:blip r:embed="rId4">
            <a:alphaModFix/>
          </a:blip>
          <a:srcRect b="3" l="428" r="2" t="0"/>
          <a:stretch/>
        </p:blipFill>
        <p:spPr>
          <a:xfrm>
            <a:off x="6416377" y="2558852"/>
            <a:ext cx="4910483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 txBox="1"/>
          <p:nvPr>
            <p:ph type="title"/>
          </p:nvPr>
        </p:nvSpPr>
        <p:spPr>
          <a:xfrm>
            <a:off x="761999" y="1138038"/>
            <a:ext cx="6145237" cy="114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identify a vanishing or exploding gradients problem?</a:t>
            </a:r>
            <a:endParaRPr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4"/>
          <p:cNvSpPr txBox="1"/>
          <p:nvPr>
            <p:ph idx="1" type="body"/>
          </p:nvPr>
        </p:nvSpPr>
        <p:spPr>
          <a:xfrm>
            <a:off x="761999" y="2551177"/>
            <a:ext cx="5666509" cy="3591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Vanishing</a:t>
            </a:r>
            <a:endParaRPr sz="14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124" lvl="0" marL="40639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Weights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earlier layers can become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124" lvl="0" marL="40639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Training stops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after a few iterations.</a:t>
            </a:r>
            <a:endParaRPr sz="14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7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Exploding</a:t>
            </a:r>
            <a:endParaRPr sz="14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124" lvl="0" marL="40639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Weights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become unexpectedly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large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124" lvl="0" marL="40639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500"/>
              <a:buFont typeface="Noto Sans Symbols"/>
              <a:buChar char="❑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Gradient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value for error persists over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5" name="Google Shape;345;p14"/>
          <p:cNvCxnSpPr/>
          <p:nvPr/>
        </p:nvCxnSpPr>
        <p:spPr>
          <a:xfrm>
            <a:off x="865140" y="871145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diagram of a system&#10;&#10;Description automatically generated" id="346" name="Google Shape;346;p14"/>
          <p:cNvPicPr preferRelativeResize="0"/>
          <p:nvPr/>
        </p:nvPicPr>
        <p:blipFill rotWithShape="1">
          <a:blip r:embed="rId3">
            <a:alphaModFix/>
          </a:blip>
          <a:srcRect b="4891" l="0" r="-2" t="0"/>
          <a:stretch/>
        </p:blipFill>
        <p:spPr>
          <a:xfrm>
            <a:off x="7055326" y="4092649"/>
            <a:ext cx="4258479" cy="2531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system&#10;&#10;Description automatically generated" id="347" name="Google Shape;347;p14"/>
          <p:cNvPicPr preferRelativeResize="0"/>
          <p:nvPr/>
        </p:nvPicPr>
        <p:blipFill rotWithShape="1">
          <a:blip r:embed="rId4">
            <a:alphaModFix/>
          </a:blip>
          <a:srcRect b="-2" l="0" r="-2" t="2950"/>
          <a:stretch/>
        </p:blipFill>
        <p:spPr>
          <a:xfrm>
            <a:off x="7055339" y="1330778"/>
            <a:ext cx="4258479" cy="253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title"/>
          </p:nvPr>
        </p:nvSpPr>
        <p:spPr>
          <a:xfrm>
            <a:off x="665020" y="310666"/>
            <a:ext cx="4735484" cy="560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 sz="1467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3" name="Google Shape;353;p15"/>
          <p:cNvCxnSpPr/>
          <p:nvPr/>
        </p:nvCxnSpPr>
        <p:spPr>
          <a:xfrm>
            <a:off x="865140" y="871145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Screenshot-from-2021-03-16-13-26-39.png" id="354" name="Google Shape;3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74" y="1276791"/>
            <a:ext cx="5741582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-from-2021-03-16-13-41-03.png" id="355" name="Google Shape;3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3800" y="1301001"/>
            <a:ext cx="5548046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-from-2021-03-16-13-45-35.png" id="356" name="Google Shape;35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2236" y="3876920"/>
            <a:ext cx="6440557" cy="246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/>
          <p:nvPr>
            <p:ph type="title"/>
          </p:nvPr>
        </p:nvSpPr>
        <p:spPr>
          <a:xfrm>
            <a:off x="762000" y="1138036"/>
            <a:ext cx="6151418" cy="967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r>
              <a:rPr b="1" lang="en-US" sz="3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Process of LSTM</a:t>
            </a:r>
            <a:endParaRPr sz="3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6"/>
          <p:cNvSpPr txBox="1"/>
          <p:nvPr>
            <p:ph idx="2" type="body"/>
          </p:nvPr>
        </p:nvSpPr>
        <p:spPr>
          <a:xfrm>
            <a:off x="762000" y="2161309"/>
            <a:ext cx="6151418" cy="3172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Forget Gate</a:t>
            </a:r>
            <a:endParaRPr/>
          </a:p>
          <a:p>
            <a:pPr indent="-114300" lvl="0" marL="1143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Input to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current timestamp</a:t>
            </a:r>
            <a:endParaRPr/>
          </a:p>
          <a:p>
            <a:pPr indent="-114300" lvl="0" marL="1143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: Weight associated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with the input</a:t>
            </a:r>
            <a:endParaRPr/>
          </a:p>
          <a:p>
            <a:pPr indent="-114300" lvl="0" marL="1143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t-1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Hidden state of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previous timestamp</a:t>
            </a:r>
            <a:endParaRPr/>
          </a:p>
          <a:p>
            <a:pPr indent="-114300" lvl="0" marL="1143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It is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weight matrix associated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with the hidden state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diagram of a block diagram&#10;&#10;Description automatically generated" id="363" name="Google Shape;3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2633" y="1321574"/>
            <a:ext cx="420624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th equations with purple letters&#10;&#10;Description automatically generated with medium confidence" id="364" name="Google Shape;3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5063" y="4418703"/>
            <a:ext cx="3657600" cy="1188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th equations and symbols&#10;&#10;Description automatically generated with medium confidence" id="365" name="Google Shape;36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9108" y="3084474"/>
            <a:ext cx="32004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>
            <p:ph type="title"/>
          </p:nvPr>
        </p:nvSpPr>
        <p:spPr>
          <a:xfrm>
            <a:off x="762000" y="1138036"/>
            <a:ext cx="6151418" cy="967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  <a:endParaRPr sz="3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838200" y="1841124"/>
            <a:ext cx="10515600" cy="4782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“Bob knows swimming. He told me over the phone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he had served the </a:t>
            </a:r>
            <a:r>
              <a:rPr b="1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navy</a:t>
            </a: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four long years.”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single-handedly fought the enemy and died for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 country. For his </a:t>
            </a:r>
            <a:r>
              <a:rPr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contributions</a:t>
            </a: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brave</a:t>
            </a: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______.”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ack text with black text&#10;&#10;Description automatically generated with medium confidence" id="372" name="Google Shape;3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57" y="2441263"/>
            <a:ext cx="2825578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284" y="3532124"/>
            <a:ext cx="4335739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0335" y="3959537"/>
            <a:ext cx="334191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text&#10;&#10;Description automatically generated" id="375" name="Google Shape;37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4944" y="2510995"/>
            <a:ext cx="2807083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53614" y="3466149"/>
            <a:ext cx="169984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49993" y="3940024"/>
            <a:ext cx="16859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long-short term memory&#10;&#10;Description automatically generated" id="378" name="Google Shape;378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72587" y="4189680"/>
            <a:ext cx="2969726" cy="246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>
            <a:off x="762001" y="1141711"/>
            <a:ext cx="4735484" cy="560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Continued…</a:t>
            </a:r>
            <a:endParaRPr sz="1467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4" name="Google Shape;384;p18"/>
          <p:cNvCxnSpPr/>
          <p:nvPr/>
        </p:nvCxnSpPr>
        <p:spPr>
          <a:xfrm>
            <a:off x="865140" y="871145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50" y="2021828"/>
            <a:ext cx="118872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"/>
          <p:cNvSpPr txBox="1"/>
          <p:nvPr>
            <p:ph type="title"/>
          </p:nvPr>
        </p:nvSpPr>
        <p:spPr>
          <a:xfrm>
            <a:off x="762001" y="1141711"/>
            <a:ext cx="4735484" cy="560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Clipping</a:t>
            </a:r>
            <a:endParaRPr sz="1467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1" name="Google Shape;391;p19"/>
          <p:cNvCxnSpPr/>
          <p:nvPr/>
        </p:nvCxnSpPr>
        <p:spPr>
          <a:xfrm>
            <a:off x="865140" y="871145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p19"/>
          <p:cNvSpPr/>
          <p:nvPr/>
        </p:nvSpPr>
        <p:spPr>
          <a:xfrm>
            <a:off x="838200" y="209848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 – by – value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🡪A </a:t>
            </a:r>
            <a:r>
              <a:rPr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clip value and a maximum clip value.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 ← ∂C/∂W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‖g‖ ≥ max_threshold </a:t>
            </a:r>
            <a:r>
              <a:rPr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‖g‖ ≤ min_threshold 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← 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</a:t>
            </a:r>
            <a:r>
              <a:rPr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(accordingly)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 – by – norm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lip the gradients by multiplying the unit vector of the gradients with the threshold.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← 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∂C/∂W</a:t>
            </a:r>
            <a:endParaRPr b="0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‖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‖ ≥ 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then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← 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* g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/‖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"/>
          <p:cNvCxnSpPr/>
          <p:nvPr/>
        </p:nvCxnSpPr>
        <p:spPr>
          <a:xfrm>
            <a:off x="865140" y="871145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>
            <p:ph type="title"/>
          </p:nvPr>
        </p:nvSpPr>
        <p:spPr>
          <a:xfrm>
            <a:off x="784178" y="984736"/>
            <a:ext cx="11146410" cy="6074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</a:t>
            </a:r>
            <a:endParaRPr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38200" y="16853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artificial neural network adapted to work for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data or data that involves                                       sequences.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Uses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Layer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remembers specific information about a sequence</a:t>
            </a:r>
            <a:endParaRPr/>
          </a:p>
          <a:p>
            <a:pPr indent="-12700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RNN has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stores all information about the calculations.</a:t>
            </a:r>
            <a:endParaRPr/>
          </a:p>
          <a:p>
            <a:pPr indent="-12700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Formed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Feed-forward Networks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261" y="3632196"/>
            <a:ext cx="9080473" cy="3176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type="title"/>
          </p:nvPr>
        </p:nvSpPr>
        <p:spPr>
          <a:xfrm>
            <a:off x="609600" y="2907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"/>
          <p:cNvCxnSpPr/>
          <p:nvPr/>
        </p:nvCxnSpPr>
        <p:spPr>
          <a:xfrm>
            <a:off x="865140" y="871145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"/>
          <p:cNvSpPr txBox="1"/>
          <p:nvPr>
            <p:ph type="title"/>
          </p:nvPr>
        </p:nvSpPr>
        <p:spPr>
          <a:xfrm>
            <a:off x="795996" y="970669"/>
            <a:ext cx="10515600" cy="647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</a:t>
            </a:r>
            <a:endParaRPr sz="3600">
              <a:solidFill>
                <a:srgbClr val="002060"/>
              </a:solidFill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838200" y="17552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Uses the </a:t>
            </a:r>
            <a:r>
              <a:rPr b="1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weights for each element </a:t>
            </a:r>
            <a:r>
              <a:rPr b="0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sequence</a:t>
            </a:r>
            <a:endParaRPr/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Need to </a:t>
            </a:r>
            <a:r>
              <a:rPr b="1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 about the previous inputs </a:t>
            </a:r>
            <a:r>
              <a:rPr b="0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evaluating the result</a:t>
            </a:r>
            <a:endParaRPr/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Comparing that result to the expected value </a:t>
            </a:r>
            <a:r>
              <a:rPr b="0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give us an error</a:t>
            </a:r>
            <a:endParaRPr/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Propagating the error back through the same path </a:t>
            </a:r>
            <a:r>
              <a:rPr b="0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adjust the variables.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8416" l="0" r="0" t="7249"/>
          <a:stretch/>
        </p:blipFill>
        <p:spPr>
          <a:xfrm>
            <a:off x="724576" y="3668450"/>
            <a:ext cx="9914817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822029" y="984731"/>
            <a:ext cx="11080423" cy="626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Recurrent Neural Networks?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922608" y="1691461"/>
            <a:ext cx="10515600" cy="461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RNN were created because there were a few issues in the feed-forward neural network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Cannot handle sequential data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Considers only the current input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Cannot memorize previous inputs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Loss of neighborhood information.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Does not have any loops or circles.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25063" l="0" r="0" t="7500"/>
          <a:stretch/>
        </p:blipFill>
        <p:spPr>
          <a:xfrm>
            <a:off x="450167" y="4113423"/>
            <a:ext cx="7487352" cy="235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7077" l="59193" r="0" t="8016"/>
          <a:stretch/>
        </p:blipFill>
        <p:spPr>
          <a:xfrm>
            <a:off x="7948246" y="2743197"/>
            <a:ext cx="3981158" cy="38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789541" y="1012873"/>
            <a:ext cx="11014435" cy="6496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RNN</a:t>
            </a:r>
            <a:endParaRPr sz="3600">
              <a:solidFill>
                <a:srgbClr val="002060"/>
              </a:solidFill>
            </a:endParaRPr>
          </a:p>
        </p:txBody>
      </p:sp>
      <p:pic>
        <p:nvPicPr>
          <p:cNvPr id="135" name="Google Shape;13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58" y="1651659"/>
            <a:ext cx="3314987" cy="441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0445" y="1651659"/>
            <a:ext cx="7146779" cy="394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771" y="4229695"/>
            <a:ext cx="3972727" cy="226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810064" y="900336"/>
            <a:ext cx="10515600" cy="6775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Recurrent Neural Networks</a:t>
            </a:r>
            <a:endParaRPr sz="3600">
              <a:solidFill>
                <a:srgbClr val="002060"/>
              </a:solidFill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28" y="1556970"/>
            <a:ext cx="11067854" cy="493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2" type="body"/>
          </p:nvPr>
        </p:nvSpPr>
        <p:spPr>
          <a:xfrm>
            <a:off x="753728" y="215055"/>
            <a:ext cx="9431281" cy="37379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Steps for training a RNN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100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Initial input is sent with same </a:t>
            </a:r>
            <a:r>
              <a:rPr b="1" lang="en-US" sz="15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5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 function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Current state calculated by using </a:t>
            </a:r>
            <a:r>
              <a:rPr b="1" lang="en-US" sz="15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input</a:t>
            </a:r>
            <a:r>
              <a:rPr lang="en-US" sz="15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b="1" lang="en-US" sz="15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state output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Current state </a:t>
            </a:r>
            <a:r>
              <a:rPr b="1" lang="en-US" sz="15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Xt becomes Xt-1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for second time step.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Keeps on repeating for all the steps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Final step calculated by current state of final state and all other previous steps.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An error is generated by calculating the difference between the</a:t>
            </a:r>
            <a:r>
              <a:rPr b="1" lang="en-US" sz="15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actual output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5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output    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 sz="15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by RNN model.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456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Final step is when the process of back propagation occurs</a:t>
            </a:r>
            <a:endParaRPr sz="1500">
              <a:solidFill>
                <a:srgbClr val="4D59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SzPct val="100000"/>
              <a:buNone/>
            </a:pPr>
            <a:r>
              <a:t/>
            </a:r>
            <a:endParaRPr sz="1500"/>
          </a:p>
        </p:txBody>
      </p:sp>
      <p:grpSp>
        <p:nvGrpSpPr>
          <p:cNvPr id="149" name="Google Shape;149;p7"/>
          <p:cNvGrpSpPr/>
          <p:nvPr/>
        </p:nvGrpSpPr>
        <p:grpSpPr>
          <a:xfrm>
            <a:off x="978132" y="3761489"/>
            <a:ext cx="1340674" cy="2752882"/>
            <a:chOff x="4839947" y="786483"/>
            <a:chExt cx="1258147" cy="4581631"/>
          </a:xfrm>
        </p:grpSpPr>
        <p:sp>
          <p:nvSpPr>
            <p:cNvPr id="150" name="Google Shape;150;p7"/>
            <p:cNvSpPr/>
            <p:nvPr/>
          </p:nvSpPr>
          <p:spPr>
            <a:xfrm>
              <a:off x="4839947" y="1442547"/>
              <a:ext cx="472434" cy="3032557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4928923" y="1585384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4928923" y="2190236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4928923" y="2916059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4928923" y="3641880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flipH="1" rot="10800000">
              <a:off x="5332659" y="2547272"/>
              <a:ext cx="681846" cy="92077"/>
            </a:xfrm>
            <a:prstGeom prst="rightArrow">
              <a:avLst>
                <a:gd fmla="val 50000" name="adj1"/>
                <a:gd fmla="val 175611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4880597" y="5014907"/>
              <a:ext cx="452061" cy="353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xi1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031781" y="4508212"/>
              <a:ext cx="74846" cy="537425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5522756" y="1884902"/>
              <a:ext cx="575338" cy="380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5540674" y="2547274"/>
              <a:ext cx="473830" cy="408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 txBox="1"/>
            <p:nvPr/>
          </p:nvSpPr>
          <p:spPr>
            <a:xfrm>
              <a:off x="4839947" y="786483"/>
              <a:ext cx="519306" cy="4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5136059" y="4393146"/>
              <a:ext cx="724292" cy="450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W_hh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7"/>
          <p:cNvGrpSpPr/>
          <p:nvPr/>
        </p:nvGrpSpPr>
        <p:grpSpPr>
          <a:xfrm>
            <a:off x="2238710" y="3746247"/>
            <a:ext cx="1217036" cy="2751680"/>
            <a:chOff x="6491718" y="846551"/>
            <a:chExt cx="1402792" cy="4359163"/>
          </a:xfrm>
        </p:grpSpPr>
        <p:sp>
          <p:nvSpPr>
            <p:cNvPr id="163" name="Google Shape;163;p7"/>
            <p:cNvSpPr/>
            <p:nvPr/>
          </p:nvSpPr>
          <p:spPr>
            <a:xfrm>
              <a:off x="6491718" y="1442545"/>
              <a:ext cx="550608" cy="2939198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689233" y="1585382"/>
              <a:ext cx="252400" cy="448799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689233" y="2190233"/>
              <a:ext cx="252400" cy="448799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689233" y="2916056"/>
              <a:ext cx="252400" cy="448799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689233" y="3641878"/>
              <a:ext cx="252400" cy="448799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7052980" y="2540811"/>
              <a:ext cx="805006" cy="86443"/>
            </a:xfrm>
            <a:prstGeom prst="rightArrow">
              <a:avLst>
                <a:gd fmla="val 50000" name="adj1"/>
                <a:gd fmla="val 217964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772859" y="4422904"/>
              <a:ext cx="78167" cy="54334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6602204" y="4843614"/>
              <a:ext cx="594732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xi2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7277274" y="1814739"/>
              <a:ext cx="567282" cy="656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7242010" y="2510072"/>
              <a:ext cx="652500" cy="652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6502579" y="846551"/>
              <a:ext cx="966193" cy="43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 txBox="1"/>
            <p:nvPr/>
          </p:nvSpPr>
          <p:spPr>
            <a:xfrm>
              <a:off x="6851026" y="4311950"/>
              <a:ext cx="382600" cy="4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3412394" y="3746247"/>
            <a:ext cx="1161983" cy="2741128"/>
            <a:chOff x="6481493" y="770765"/>
            <a:chExt cx="1417933" cy="4451679"/>
          </a:xfrm>
        </p:grpSpPr>
        <p:sp>
          <p:nvSpPr>
            <p:cNvPr id="176" name="Google Shape;176;p7"/>
            <p:cNvSpPr/>
            <p:nvPr/>
          </p:nvSpPr>
          <p:spPr>
            <a:xfrm>
              <a:off x="6491720" y="1402563"/>
              <a:ext cx="549599" cy="2979186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689235" y="1585384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689235" y="2190236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689235" y="2916059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689235" y="3641880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039551" y="2516428"/>
              <a:ext cx="805005" cy="86443"/>
            </a:xfrm>
            <a:prstGeom prst="rightArrow">
              <a:avLst>
                <a:gd fmla="val 50000" name="adj1"/>
                <a:gd fmla="val 217964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715984" y="4422909"/>
              <a:ext cx="118800" cy="59199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 txBox="1"/>
            <p:nvPr/>
          </p:nvSpPr>
          <p:spPr>
            <a:xfrm>
              <a:off x="6515313" y="4860342"/>
              <a:ext cx="594732" cy="362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xi3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7106641" y="1784463"/>
              <a:ext cx="792785" cy="402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 txBox="1"/>
            <p:nvPr/>
          </p:nvSpPr>
          <p:spPr>
            <a:xfrm>
              <a:off x="7121161" y="2456774"/>
              <a:ext cx="636097" cy="408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6481493" y="770765"/>
              <a:ext cx="724515" cy="438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7"/>
          <p:cNvGrpSpPr/>
          <p:nvPr/>
        </p:nvGrpSpPr>
        <p:grpSpPr>
          <a:xfrm>
            <a:off x="402117" y="4426917"/>
            <a:ext cx="1142125" cy="740848"/>
            <a:chOff x="5214295" y="2175052"/>
            <a:chExt cx="1167110" cy="1057720"/>
          </a:xfrm>
        </p:grpSpPr>
        <p:sp>
          <p:nvSpPr>
            <p:cNvPr id="188" name="Google Shape;188;p7"/>
            <p:cNvSpPr/>
            <p:nvPr/>
          </p:nvSpPr>
          <p:spPr>
            <a:xfrm>
              <a:off x="5375889" y="2733215"/>
              <a:ext cx="428800" cy="131865"/>
            </a:xfrm>
            <a:prstGeom prst="rightArrow">
              <a:avLst>
                <a:gd fmla="val 50000" name="adj1"/>
                <a:gd fmla="val 175611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 txBox="1"/>
            <p:nvPr/>
          </p:nvSpPr>
          <p:spPr>
            <a:xfrm>
              <a:off x="5336659" y="2175052"/>
              <a:ext cx="1044746" cy="446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5214295" y="2730561"/>
              <a:ext cx="913732" cy="502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W_xh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7"/>
          <p:cNvSpPr txBox="1"/>
          <p:nvPr/>
        </p:nvSpPr>
        <p:spPr>
          <a:xfrm>
            <a:off x="2650238" y="5965216"/>
            <a:ext cx="729701" cy="2328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W_hh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3713775" y="5965216"/>
            <a:ext cx="729701" cy="2328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W_hh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4926522" y="6019351"/>
            <a:ext cx="729701" cy="20695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W_hh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1537596" y="4848349"/>
            <a:ext cx="845396" cy="3024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W_xh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2733164" y="4833431"/>
            <a:ext cx="845396" cy="3024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W_xh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3830564" y="4833431"/>
            <a:ext cx="845396" cy="3024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W_xh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5072137" y="4849093"/>
            <a:ext cx="845396" cy="3024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W_xh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4699133" y="5997044"/>
            <a:ext cx="97356" cy="36452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7"/>
          <p:cNvGrpSpPr/>
          <p:nvPr/>
        </p:nvGrpSpPr>
        <p:grpSpPr>
          <a:xfrm>
            <a:off x="4498962" y="3749931"/>
            <a:ext cx="1849148" cy="2778508"/>
            <a:chOff x="9733889" y="808344"/>
            <a:chExt cx="2400173" cy="4559768"/>
          </a:xfrm>
        </p:grpSpPr>
        <p:sp>
          <p:nvSpPr>
            <p:cNvPr id="200" name="Google Shape;200;p7"/>
            <p:cNvSpPr/>
            <p:nvPr/>
          </p:nvSpPr>
          <p:spPr>
            <a:xfrm>
              <a:off x="9757412" y="1459482"/>
              <a:ext cx="549600" cy="304186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9868713" y="1585384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9873680" y="2190236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9873680" y="2916059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9873680" y="3641880"/>
              <a:ext cx="252400" cy="448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323764" y="2555236"/>
              <a:ext cx="1055999" cy="129999"/>
            </a:xfrm>
            <a:prstGeom prst="rightArrow">
              <a:avLst>
                <a:gd fmla="val 50000" name="adj1"/>
                <a:gd fmla="val 217964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1393676" y="2088692"/>
              <a:ext cx="540478" cy="1051765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1660763" y="3176427"/>
              <a:ext cx="57200" cy="878000"/>
            </a:xfrm>
            <a:prstGeom prst="downArrow">
              <a:avLst>
                <a:gd fmla="val 50000" name="adj1"/>
                <a:gd fmla="val 154869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11380556" y="3927263"/>
              <a:ext cx="753506" cy="592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Y^i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9773719" y="4966018"/>
              <a:ext cx="732544" cy="4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xi4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10462469" y="1866482"/>
              <a:ext cx="735792" cy="384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10500204" y="2502512"/>
              <a:ext cx="735796" cy="441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9733889" y="808344"/>
              <a:ext cx="765221" cy="438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"/>
            <p:cNvSpPr txBox="1"/>
            <p:nvPr/>
          </p:nvSpPr>
          <p:spPr>
            <a:xfrm>
              <a:off x="10187659" y="4384036"/>
              <a:ext cx="473840" cy="412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7"/>
          <p:cNvGrpSpPr/>
          <p:nvPr/>
        </p:nvGrpSpPr>
        <p:grpSpPr>
          <a:xfrm>
            <a:off x="9483309" y="845578"/>
            <a:ext cx="1817781" cy="2756696"/>
            <a:chOff x="9630003" y="1118053"/>
            <a:chExt cx="1689455" cy="4139443"/>
          </a:xfrm>
        </p:grpSpPr>
        <p:sp>
          <p:nvSpPr>
            <p:cNvPr id="215" name="Google Shape;215;p7"/>
            <p:cNvSpPr/>
            <p:nvPr/>
          </p:nvSpPr>
          <p:spPr>
            <a:xfrm>
              <a:off x="9968965" y="2653560"/>
              <a:ext cx="636800" cy="12936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0605567" y="2186020"/>
              <a:ext cx="567600" cy="2243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10605600" y="2870563"/>
              <a:ext cx="567600" cy="6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lang="en-US" sz="25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9630003" y="2982017"/>
              <a:ext cx="461830" cy="4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0880817" y="4461103"/>
              <a:ext cx="137600" cy="452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10751858" y="4805496"/>
              <a:ext cx="567600" cy="4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xt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0820509" y="1625051"/>
              <a:ext cx="137600" cy="452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10705457" y="1118053"/>
              <a:ext cx="498428" cy="358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Yi</a:t>
              </a:r>
              <a:endParaRPr/>
            </a:p>
          </p:txBody>
        </p:sp>
      </p:grpSp>
      <p:sp>
        <p:nvSpPr>
          <p:cNvPr id="223" name="Google Shape;223;p7"/>
          <p:cNvSpPr txBox="1"/>
          <p:nvPr/>
        </p:nvSpPr>
        <p:spPr>
          <a:xfrm>
            <a:off x="6484120" y="5639683"/>
            <a:ext cx="5847793" cy="11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955A"/>
                </a:solidFill>
                <a:latin typeface="Calibri"/>
                <a:ea typeface="Calibri"/>
                <a:cs typeface="Calibri"/>
                <a:sym typeface="Calibri"/>
              </a:rPr>
              <a:t>O1=f(Xi1w_hh + O0W_xh)   	O3= f(Xi3W_hh + O2W_xh)</a:t>
            </a:r>
            <a:br>
              <a:rPr b="1" lang="en-US" sz="1800">
                <a:solidFill>
                  <a:srgbClr val="80955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80955A"/>
                </a:solidFill>
                <a:latin typeface="Calibri"/>
                <a:ea typeface="Calibri"/>
                <a:cs typeface="Calibri"/>
                <a:sym typeface="Calibri"/>
              </a:rPr>
              <a:t>O2=f(Xi2w_hh + O1W_xh) 	O4= f(Xi4W_hh + O3W_xh)</a:t>
            </a:r>
            <a:br>
              <a:rPr b="1" lang="en-US" sz="1800">
                <a:solidFill>
                  <a:srgbClr val="80955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rgbClr val="8095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7684102" y="3443755"/>
            <a:ext cx="4175802" cy="185398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Recurrance formula</a:t>
            </a:r>
            <a:b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solidFill>
                  <a:srgbClr val="80955A"/>
                </a:solidFill>
                <a:latin typeface="Calibri"/>
                <a:ea typeface="Calibri"/>
                <a:cs typeface="Calibri"/>
                <a:sym typeface="Calibri"/>
              </a:rPr>
              <a:t>ht = fw( ht-1, xt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095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ht= new hidden state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fw= some functions of parameter 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ht-1= old state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xt= input vector at some time spent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type="title"/>
          </p:nvPr>
        </p:nvSpPr>
        <p:spPr>
          <a:xfrm>
            <a:off x="753232" y="7034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Character-level Language Model</a:t>
            </a:r>
            <a:endParaRPr/>
          </a:p>
        </p:txBody>
      </p:sp>
      <p:sp>
        <p:nvSpPr>
          <p:cNvPr id="230" name="Google Shape;230;p8"/>
          <p:cNvSpPr txBox="1"/>
          <p:nvPr>
            <p:ph idx="2" type="body"/>
          </p:nvPr>
        </p:nvSpPr>
        <p:spPr>
          <a:xfrm>
            <a:off x="232011" y="369696"/>
            <a:ext cx="11818961" cy="6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Vocabulary: [h,e,l,o]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training sequence: “hello”</a:t>
            </a:r>
            <a:endParaRPr/>
          </a:p>
        </p:txBody>
      </p:sp>
      <p:pic>
        <p:nvPicPr>
          <p:cNvPr id="231" name="Google Shape;231;p8"/>
          <p:cNvPicPr preferRelativeResize="0"/>
          <p:nvPr/>
        </p:nvPicPr>
        <p:blipFill rotWithShape="1">
          <a:blip r:embed="rId3">
            <a:alphaModFix/>
          </a:blip>
          <a:srcRect b="26911" l="42902" r="17972" t="57043"/>
          <a:stretch/>
        </p:blipFill>
        <p:spPr>
          <a:xfrm>
            <a:off x="6148117" y="4850420"/>
            <a:ext cx="5377217" cy="1610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4">
            <a:alphaModFix/>
          </a:blip>
          <a:srcRect b="35015" l="42446" r="17587" t="46451"/>
          <a:stretch/>
        </p:blipFill>
        <p:spPr>
          <a:xfrm>
            <a:off x="6134469" y="3547895"/>
            <a:ext cx="5377217" cy="1378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5">
            <a:alphaModFix/>
          </a:blip>
          <a:srcRect b="32620" l="43427" r="17658" t="44170"/>
          <a:stretch/>
        </p:blipFill>
        <p:spPr>
          <a:xfrm>
            <a:off x="6148117" y="1454657"/>
            <a:ext cx="5377218" cy="213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818" y="3809414"/>
            <a:ext cx="52768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955" y="4517560"/>
            <a:ext cx="26098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type="title"/>
          </p:nvPr>
        </p:nvSpPr>
        <p:spPr>
          <a:xfrm>
            <a:off x="781431" y="717468"/>
            <a:ext cx="2779594" cy="7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Continued…</a:t>
            </a:r>
            <a:endParaRPr/>
          </a:p>
        </p:txBody>
      </p:sp>
      <p:sp>
        <p:nvSpPr>
          <p:cNvPr id="241" name="Google Shape;241;p9"/>
          <p:cNvSpPr txBox="1"/>
          <p:nvPr>
            <p:ph idx="2" type="body"/>
          </p:nvPr>
        </p:nvSpPr>
        <p:spPr>
          <a:xfrm>
            <a:off x="542769" y="763600"/>
            <a:ext cx="11750722" cy="591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Vocabulary: [h,e,l,o]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test-time sample characters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at a time, 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8095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 back to model                        </a:t>
            </a:r>
            <a:endParaRPr/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 b="18329" l="50350" r="19441" t="18982"/>
          <a:stretch/>
        </p:blipFill>
        <p:spPr>
          <a:xfrm>
            <a:off x="5602926" y="771619"/>
            <a:ext cx="5773003" cy="563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2023-09-25T17:42:31Z</dcterms:created>
  <dc:creator>Tasneem Aktar</dc:creator>
</cp:coreProperties>
</file>