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7" r:id="rId2"/>
    <p:sldId id="258" r:id="rId3"/>
    <p:sldId id="260" r:id="rId4"/>
    <p:sldId id="270" r:id="rId5"/>
    <p:sldId id="266" r:id="rId6"/>
    <p:sldId id="261" r:id="rId7"/>
    <p:sldId id="269" r:id="rId8"/>
    <p:sldId id="268" r:id="rId9"/>
    <p:sldId id="267" r:id="rId10"/>
    <p:sldId id="263" r:id="rId11"/>
    <p:sldId id="264" r:id="rId12"/>
    <p:sldId id="265" r:id="rId13"/>
    <p:sldId id="271" r:id="rId14"/>
    <p:sldId id="27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B7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AC9D8248-C27F-4E70-AC1A-AF520DEAC9EE}" type="datetimeFigureOut">
              <a:rPr lang="en-US" smtClean="0"/>
              <a:t>8/10/2024</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F740BEF4-272F-47DA-8DA2-3A97636B6907}"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8281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9D8248-C27F-4E70-AC1A-AF520DEAC9EE}" type="datetimeFigureOut">
              <a:rPr lang="en-US" smtClean="0"/>
              <a:t>8/10/2024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40BEF4-272F-47DA-8DA2-3A97636B6907}" type="slidenum">
              <a:rPr lang="en-US" smtClean="0"/>
              <a:t>‹#›</a:t>
            </a:fld>
            <a:endParaRPr lang="en-US"/>
          </a:p>
        </p:txBody>
      </p:sp>
    </p:spTree>
    <p:extLst>
      <p:ext uri="{BB962C8B-B14F-4D97-AF65-F5344CB8AC3E}">
        <p14:creationId xmlns:p14="http://schemas.microsoft.com/office/powerpoint/2010/main" val="2240464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9D8248-C27F-4E70-AC1A-AF520DEAC9EE}" type="datetimeFigureOut">
              <a:rPr lang="en-US" smtClean="0"/>
              <a:t>8/10/2024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40BEF4-272F-47DA-8DA2-3A97636B6907}" type="slidenum">
              <a:rPr lang="en-US" smtClean="0"/>
              <a:t>‹#›</a:t>
            </a:fld>
            <a:endParaRPr lang="en-US"/>
          </a:p>
        </p:txBody>
      </p:sp>
    </p:spTree>
    <p:extLst>
      <p:ext uri="{BB962C8B-B14F-4D97-AF65-F5344CB8AC3E}">
        <p14:creationId xmlns:p14="http://schemas.microsoft.com/office/powerpoint/2010/main" val="4098385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9D8248-C27F-4E70-AC1A-AF520DEAC9EE}" type="datetimeFigureOut">
              <a:rPr lang="en-US" smtClean="0"/>
              <a:t>8/10/2024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40BEF4-272F-47DA-8DA2-3A97636B6907}" type="slidenum">
              <a:rPr lang="en-US" smtClean="0"/>
              <a:t>‹#›</a:t>
            </a:fld>
            <a:endParaRPr lang="en-US"/>
          </a:p>
        </p:txBody>
      </p:sp>
    </p:spTree>
    <p:extLst>
      <p:ext uri="{BB962C8B-B14F-4D97-AF65-F5344CB8AC3E}">
        <p14:creationId xmlns:p14="http://schemas.microsoft.com/office/powerpoint/2010/main" val="2531944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9D8248-C27F-4E70-AC1A-AF520DEAC9EE}" type="datetimeFigureOut">
              <a:rPr lang="en-US" smtClean="0"/>
              <a:t>8/10/2024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40BEF4-272F-47DA-8DA2-3A97636B6907}"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6882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9D8248-C27F-4E70-AC1A-AF520DEAC9EE}" type="datetimeFigureOut">
              <a:rPr lang="en-US" smtClean="0"/>
              <a:t>8/10/2024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40BEF4-272F-47DA-8DA2-3A97636B6907}" type="slidenum">
              <a:rPr lang="en-US" smtClean="0"/>
              <a:t>‹#›</a:t>
            </a:fld>
            <a:endParaRPr lang="en-US"/>
          </a:p>
        </p:txBody>
      </p:sp>
    </p:spTree>
    <p:extLst>
      <p:ext uri="{BB962C8B-B14F-4D97-AF65-F5344CB8AC3E}">
        <p14:creationId xmlns:p14="http://schemas.microsoft.com/office/powerpoint/2010/main" val="2423679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9D8248-C27F-4E70-AC1A-AF520DEAC9EE}" type="datetimeFigureOut">
              <a:rPr lang="en-US" smtClean="0"/>
              <a:t>8/10/2024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40BEF4-272F-47DA-8DA2-3A97636B6907}" type="slidenum">
              <a:rPr lang="en-US" smtClean="0"/>
              <a:t>‹#›</a:t>
            </a:fld>
            <a:endParaRPr lang="en-US"/>
          </a:p>
        </p:txBody>
      </p:sp>
    </p:spTree>
    <p:extLst>
      <p:ext uri="{BB962C8B-B14F-4D97-AF65-F5344CB8AC3E}">
        <p14:creationId xmlns:p14="http://schemas.microsoft.com/office/powerpoint/2010/main" val="592972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9D8248-C27F-4E70-AC1A-AF520DEAC9EE}" type="datetimeFigureOut">
              <a:rPr lang="en-US" smtClean="0"/>
              <a:t>8/10/2024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40BEF4-272F-47DA-8DA2-3A97636B6907}" type="slidenum">
              <a:rPr lang="en-US" smtClean="0"/>
              <a:t>‹#›</a:t>
            </a:fld>
            <a:endParaRPr lang="en-US"/>
          </a:p>
        </p:txBody>
      </p:sp>
    </p:spTree>
    <p:extLst>
      <p:ext uri="{BB962C8B-B14F-4D97-AF65-F5344CB8AC3E}">
        <p14:creationId xmlns:p14="http://schemas.microsoft.com/office/powerpoint/2010/main" val="12100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9D8248-C27F-4E70-AC1A-AF520DEAC9EE}" type="datetimeFigureOut">
              <a:rPr lang="en-US" smtClean="0"/>
              <a:t>8/10/2024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40BEF4-272F-47DA-8DA2-3A97636B6907}" type="slidenum">
              <a:rPr lang="en-US" smtClean="0"/>
              <a:t>‹#›</a:t>
            </a:fld>
            <a:endParaRPr lang="en-US"/>
          </a:p>
        </p:txBody>
      </p:sp>
    </p:spTree>
    <p:extLst>
      <p:ext uri="{BB962C8B-B14F-4D97-AF65-F5344CB8AC3E}">
        <p14:creationId xmlns:p14="http://schemas.microsoft.com/office/powerpoint/2010/main" val="3467860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9D8248-C27F-4E70-AC1A-AF520DEAC9EE}" type="datetimeFigureOut">
              <a:rPr lang="en-US" smtClean="0"/>
              <a:t>8/10/2024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40BEF4-272F-47DA-8DA2-3A97636B6907}" type="slidenum">
              <a:rPr lang="en-US" smtClean="0"/>
              <a:t>‹#›</a:t>
            </a:fld>
            <a:endParaRPr lang="en-US"/>
          </a:p>
        </p:txBody>
      </p:sp>
    </p:spTree>
    <p:extLst>
      <p:ext uri="{BB962C8B-B14F-4D97-AF65-F5344CB8AC3E}">
        <p14:creationId xmlns:p14="http://schemas.microsoft.com/office/powerpoint/2010/main" val="4174179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9D8248-C27F-4E70-AC1A-AF520DEAC9EE}" type="datetimeFigureOut">
              <a:rPr lang="en-US" smtClean="0"/>
              <a:t>8/10/2024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40BEF4-272F-47DA-8DA2-3A97636B6907}" type="slidenum">
              <a:rPr lang="en-US" smtClean="0"/>
              <a:t>‹#›</a:t>
            </a:fld>
            <a:endParaRPr lang="en-US"/>
          </a:p>
        </p:txBody>
      </p:sp>
    </p:spTree>
    <p:extLst>
      <p:ext uri="{BB962C8B-B14F-4D97-AF65-F5344CB8AC3E}">
        <p14:creationId xmlns:p14="http://schemas.microsoft.com/office/powerpoint/2010/main" val="3466475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AC9D8248-C27F-4E70-AC1A-AF520DEAC9EE}" type="datetimeFigureOut">
              <a:rPr lang="en-US" smtClean="0"/>
              <a:t>8/10/2024</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F740BEF4-272F-47DA-8DA2-3A97636B6907}" type="slidenum">
              <a:rPr lang="en-US" smtClean="0"/>
              <a:t>‹#›</a:t>
            </a:fld>
            <a:endParaRPr lang="en-US"/>
          </a:p>
        </p:txBody>
      </p:sp>
    </p:spTree>
    <p:extLst>
      <p:ext uri="{BB962C8B-B14F-4D97-AF65-F5344CB8AC3E}">
        <p14:creationId xmlns:p14="http://schemas.microsoft.com/office/powerpoint/2010/main" val="3475640999"/>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localhost:8501" TargetMode="External"/><Relationship Id="rId2" Type="http://schemas.openxmlformats.org/officeDocument/2006/relationships/hyperlink" Target="https://colab.research.google.com/drive/1M06f0gVa1Gl0SJoOoZVLb10D8wHMjHre?usp=sharing" TargetMode="Externa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BC8C9F1-7BA4-458B-BC4F-729F9B7DF5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2192001" cy="6855655"/>
          </a:xfrm>
          <a:prstGeom prst="rect">
            <a:avLst/>
          </a:prstGeom>
        </p:spPr>
      </p:pic>
      <p:sp>
        <p:nvSpPr>
          <p:cNvPr id="6" name="Rectangle 5">
            <a:extLst>
              <a:ext uri="{FF2B5EF4-FFF2-40B4-BE49-F238E27FC236}">
                <a16:creationId xmlns:a16="http://schemas.microsoft.com/office/drawing/2014/main" id="{1E075697-D94B-4376-AF24-C11586C97D5D}"/>
              </a:ext>
            </a:extLst>
          </p:cNvPr>
          <p:cNvSpPr/>
          <p:nvPr/>
        </p:nvSpPr>
        <p:spPr>
          <a:xfrm>
            <a:off x="-1" y="2346"/>
            <a:ext cx="12192000" cy="6855654"/>
          </a:xfrm>
          <a:prstGeom prst="rect">
            <a:avLst/>
          </a:prstGeom>
          <a:solidFill>
            <a:schemeClr val="tx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23DD735B-658B-4E1B-824F-A3735E09E35A}"/>
              </a:ext>
            </a:extLst>
          </p:cNvPr>
          <p:cNvSpPr>
            <a:spLocks noGrp="1"/>
          </p:cNvSpPr>
          <p:nvPr>
            <p:ph type="title"/>
          </p:nvPr>
        </p:nvSpPr>
        <p:spPr>
          <a:xfrm>
            <a:off x="0" y="398586"/>
            <a:ext cx="12191999" cy="1992922"/>
          </a:xfrm>
        </p:spPr>
        <p:txBody>
          <a:bodyPr>
            <a:normAutofit/>
          </a:bodyPr>
          <a:lstStyle/>
          <a:p>
            <a:pPr algn="ctr"/>
            <a:r>
              <a:rPr lang="en-US" sz="6000" b="1" dirty="0">
                <a:solidFill>
                  <a:schemeClr val="accent5"/>
                </a:solidFill>
              </a:rPr>
              <a:t>BANANA DISEASE PREDICTION MODEL</a:t>
            </a:r>
          </a:p>
        </p:txBody>
      </p:sp>
      <p:sp>
        <p:nvSpPr>
          <p:cNvPr id="12" name="Title 1">
            <a:extLst>
              <a:ext uri="{FF2B5EF4-FFF2-40B4-BE49-F238E27FC236}">
                <a16:creationId xmlns:a16="http://schemas.microsoft.com/office/drawing/2014/main" id="{3DD4754B-99E4-4AFC-BA97-0A8DDD35705C}"/>
              </a:ext>
            </a:extLst>
          </p:cNvPr>
          <p:cNvSpPr txBox="1">
            <a:spLocks/>
          </p:cNvSpPr>
          <p:nvPr/>
        </p:nvSpPr>
        <p:spPr>
          <a:xfrm>
            <a:off x="855785" y="5273039"/>
            <a:ext cx="10480431" cy="13563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algn="ctr"/>
            <a:r>
              <a:rPr lang="en-US" b="1" dirty="0">
                <a:solidFill>
                  <a:schemeClr val="accent5"/>
                </a:solidFill>
              </a:rPr>
              <a:t>GROUP </a:t>
            </a:r>
            <a:r>
              <a:rPr lang="en-US" b="1" dirty="0">
                <a:solidFill>
                  <a:schemeClr val="accent5"/>
                </a:solidFill>
                <a:latin typeface="Bahnschrift SemiBold SemiConden" panose="020B0502040204020203" pitchFamily="34" charset="0"/>
              </a:rPr>
              <a:t>5</a:t>
            </a:r>
          </a:p>
        </p:txBody>
      </p:sp>
    </p:spTree>
    <p:extLst>
      <p:ext uri="{BB962C8B-B14F-4D97-AF65-F5344CB8AC3E}">
        <p14:creationId xmlns:p14="http://schemas.microsoft.com/office/powerpoint/2010/main" val="15812315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008AE-865E-4D9E-8D8C-25ADB223CB24}"/>
              </a:ext>
            </a:extLst>
          </p:cNvPr>
          <p:cNvSpPr>
            <a:spLocks noGrp="1"/>
          </p:cNvSpPr>
          <p:nvPr>
            <p:ph type="title"/>
          </p:nvPr>
        </p:nvSpPr>
        <p:spPr>
          <a:xfrm>
            <a:off x="1158240" y="341729"/>
            <a:ext cx="9875520" cy="977620"/>
          </a:xfrm>
        </p:spPr>
        <p:txBody>
          <a:bodyPr/>
          <a:lstStyle/>
          <a:p>
            <a:pPr algn="ctr"/>
            <a:r>
              <a:rPr lang="en-US" b="1" dirty="0"/>
              <a:t>INITIAL MODEL EVALUATION</a:t>
            </a:r>
          </a:p>
        </p:txBody>
      </p:sp>
      <p:pic>
        <p:nvPicPr>
          <p:cNvPr id="6" name="Picture 5">
            <a:extLst>
              <a:ext uri="{FF2B5EF4-FFF2-40B4-BE49-F238E27FC236}">
                <a16:creationId xmlns:a16="http://schemas.microsoft.com/office/drawing/2014/main" id="{805BD798-ED70-4903-9661-1794531D3E2A}"/>
              </a:ext>
            </a:extLst>
          </p:cNvPr>
          <p:cNvPicPr>
            <a:picLocks noChangeAspect="1"/>
          </p:cNvPicPr>
          <p:nvPr/>
        </p:nvPicPr>
        <p:blipFill rotWithShape="1">
          <a:blip r:embed="rId2">
            <a:extLst>
              <a:ext uri="{28A0092B-C50C-407E-A947-70E740481C1C}">
                <a14:useLocalDpi xmlns:a14="http://schemas.microsoft.com/office/drawing/2010/main" val="0"/>
              </a:ext>
            </a:extLst>
          </a:blip>
          <a:srcRect l="7250" r="8322"/>
          <a:stretch/>
        </p:blipFill>
        <p:spPr>
          <a:xfrm>
            <a:off x="743188" y="1114940"/>
            <a:ext cx="10705624" cy="4226757"/>
          </a:xfrm>
          <a:prstGeom prst="rect">
            <a:avLst/>
          </a:prstGeom>
        </p:spPr>
      </p:pic>
    </p:spTree>
    <p:extLst>
      <p:ext uri="{BB962C8B-B14F-4D97-AF65-F5344CB8AC3E}">
        <p14:creationId xmlns:p14="http://schemas.microsoft.com/office/powerpoint/2010/main" val="2642147036"/>
      </p:ext>
    </p:extLst>
  </p:cSld>
  <p:clrMapOvr>
    <a:masterClrMapping/>
  </p:clrMapOvr>
  <mc:AlternateContent xmlns:mc="http://schemas.openxmlformats.org/markup-compatibility/2006" xmlns:p15="http://schemas.microsoft.com/office/powerpoint/2012/main">
    <mc:Choice Requires="p15">
      <p:transition spd="slow">
        <p15:prstTrans prst="fallOve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80ADC-D043-472F-9F70-7BE3B0811F4E}"/>
              </a:ext>
            </a:extLst>
          </p:cNvPr>
          <p:cNvSpPr>
            <a:spLocks noGrp="1"/>
          </p:cNvSpPr>
          <p:nvPr>
            <p:ph type="title"/>
          </p:nvPr>
        </p:nvSpPr>
        <p:spPr>
          <a:xfrm>
            <a:off x="1158240" y="341729"/>
            <a:ext cx="9875520" cy="1029871"/>
          </a:xfrm>
        </p:spPr>
        <p:txBody>
          <a:bodyPr/>
          <a:lstStyle/>
          <a:p>
            <a:pPr algn="ctr"/>
            <a:r>
              <a:rPr lang="en-US" b="1" dirty="0"/>
              <a:t>IMPROVED MODEL EVALUATION</a:t>
            </a:r>
          </a:p>
        </p:txBody>
      </p:sp>
      <p:pic>
        <p:nvPicPr>
          <p:cNvPr id="7" name="Picture 6">
            <a:extLst>
              <a:ext uri="{FF2B5EF4-FFF2-40B4-BE49-F238E27FC236}">
                <a16:creationId xmlns:a16="http://schemas.microsoft.com/office/drawing/2014/main" id="{962DE5A9-16B4-4655-A16E-B91C2206D921}"/>
              </a:ext>
            </a:extLst>
          </p:cNvPr>
          <p:cNvPicPr>
            <a:picLocks noChangeAspect="1"/>
          </p:cNvPicPr>
          <p:nvPr/>
        </p:nvPicPr>
        <p:blipFill>
          <a:blip r:embed="rId2">
            <a:extLst>
              <a:ext uri="{28A0092B-C50C-407E-A947-70E740481C1C}">
                <a14:useLocalDpi xmlns:a14="http://schemas.microsoft.com/office/drawing/2010/main" val="0"/>
              </a:ext>
            </a:extLst>
          </a:blip>
          <a:srcRect l="7786" r="7786"/>
          <a:stretch/>
        </p:blipFill>
        <p:spPr>
          <a:xfrm>
            <a:off x="743188" y="1219448"/>
            <a:ext cx="10705624" cy="4226757"/>
          </a:xfrm>
          <a:prstGeom prst="rect">
            <a:avLst/>
          </a:prstGeom>
        </p:spPr>
      </p:pic>
    </p:spTree>
    <p:extLst>
      <p:ext uri="{BB962C8B-B14F-4D97-AF65-F5344CB8AC3E}">
        <p14:creationId xmlns:p14="http://schemas.microsoft.com/office/powerpoint/2010/main" val="3965028923"/>
      </p:ext>
    </p:extLst>
  </p:cSld>
  <p:clrMapOvr>
    <a:masterClrMapping/>
  </p:clrMapOvr>
  <mc:AlternateContent xmlns:mc="http://schemas.openxmlformats.org/markup-compatibility/2006" xmlns:p15="http://schemas.microsoft.com/office/powerpoint/2012/main">
    <mc:Choice Requires="p15">
      <p:transition spd="slow">
        <p15:prstTrans prst="fallOve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EB5BB-3C31-4466-B15F-7A458F6AA2EB}"/>
              </a:ext>
            </a:extLst>
          </p:cNvPr>
          <p:cNvSpPr>
            <a:spLocks noGrp="1"/>
          </p:cNvSpPr>
          <p:nvPr>
            <p:ph type="title"/>
          </p:nvPr>
        </p:nvSpPr>
        <p:spPr>
          <a:xfrm>
            <a:off x="1143000" y="468923"/>
            <a:ext cx="9875520" cy="1356360"/>
          </a:xfrm>
        </p:spPr>
        <p:txBody>
          <a:bodyPr/>
          <a:lstStyle/>
          <a:p>
            <a:pPr algn="ctr"/>
            <a:r>
              <a:rPr lang="en-US" b="1" dirty="0"/>
              <a:t>REFERENCES</a:t>
            </a:r>
          </a:p>
        </p:txBody>
      </p:sp>
      <p:sp>
        <p:nvSpPr>
          <p:cNvPr id="3" name="Text Placeholder 2">
            <a:extLst>
              <a:ext uri="{FF2B5EF4-FFF2-40B4-BE49-F238E27FC236}">
                <a16:creationId xmlns:a16="http://schemas.microsoft.com/office/drawing/2014/main" id="{320B1817-2555-46D2-811E-0A569F26C9DB}"/>
              </a:ext>
            </a:extLst>
          </p:cNvPr>
          <p:cNvSpPr>
            <a:spLocks noGrp="1"/>
          </p:cNvSpPr>
          <p:nvPr>
            <p:ph type="body" idx="1"/>
          </p:nvPr>
        </p:nvSpPr>
        <p:spPr/>
        <p:txBody>
          <a:bodyPr/>
          <a:lstStyle/>
          <a:p>
            <a:r>
              <a:rPr lang="en-US" dirty="0">
                <a:solidFill>
                  <a:schemeClr val="tx1"/>
                </a:solidFill>
                <a:hlinkClick r:id="rId2" tooltip="In presentation mode, just click to open. Hold CTRL and Click to open link when not in presentation mode.">
                  <a:extLst>
                    <a:ext uri="{A12FA001-AC4F-418D-AE19-62706E023703}">
                      <ahyp:hlinkClr xmlns:ahyp="http://schemas.microsoft.com/office/drawing/2018/hyperlinkcolor" val="tx"/>
                    </a:ext>
                  </a:extLst>
                </a:hlinkClick>
              </a:rPr>
              <a:t>MODEL</a:t>
            </a:r>
            <a:endParaRPr lang="en-US" dirty="0">
              <a:solidFill>
                <a:schemeClr val="tx1"/>
              </a:solidFill>
            </a:endParaRPr>
          </a:p>
        </p:txBody>
      </p:sp>
      <p:sp>
        <p:nvSpPr>
          <p:cNvPr id="5" name="Text Placeholder 4">
            <a:extLst>
              <a:ext uri="{FF2B5EF4-FFF2-40B4-BE49-F238E27FC236}">
                <a16:creationId xmlns:a16="http://schemas.microsoft.com/office/drawing/2014/main" id="{D766F8B4-DA0F-47A3-ADFD-1D8B2A3EEDC1}"/>
              </a:ext>
            </a:extLst>
          </p:cNvPr>
          <p:cNvSpPr>
            <a:spLocks noGrp="1"/>
          </p:cNvSpPr>
          <p:nvPr>
            <p:ph type="body" sz="quarter" idx="3"/>
          </p:nvPr>
        </p:nvSpPr>
        <p:spPr>
          <a:xfrm>
            <a:off x="1143000" y="2778751"/>
            <a:ext cx="4754880" cy="777240"/>
          </a:xfrm>
        </p:spPr>
        <p:txBody>
          <a:bodyPr/>
          <a:lstStyle/>
          <a:p>
            <a:r>
              <a:rPr lang="en-US" dirty="0">
                <a:solidFill>
                  <a:schemeClr val="tx1"/>
                </a:solidFill>
                <a:hlinkClick r:id="rId3">
                  <a:extLst>
                    <a:ext uri="{A12FA001-AC4F-418D-AE19-62706E023703}">
                      <ahyp:hlinkClr xmlns:ahyp="http://schemas.microsoft.com/office/drawing/2018/hyperlinkcolor" val="tx"/>
                    </a:ext>
                  </a:extLst>
                </a:hlinkClick>
              </a:rPr>
              <a:t>DEPLOYMENT</a:t>
            </a:r>
            <a:endParaRPr lang="en-US" dirty="0">
              <a:solidFill>
                <a:schemeClr val="tx1"/>
              </a:solidFill>
            </a:endParaRPr>
          </a:p>
        </p:txBody>
      </p:sp>
    </p:spTree>
    <p:extLst>
      <p:ext uri="{BB962C8B-B14F-4D97-AF65-F5344CB8AC3E}">
        <p14:creationId xmlns:p14="http://schemas.microsoft.com/office/powerpoint/2010/main" val="2164879506"/>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5D197F4-F9DD-486E-BB2F-EC9BB63535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8046" y="1502539"/>
            <a:ext cx="6035908" cy="3852921"/>
          </a:xfrm>
          <a:prstGeom prst="rect">
            <a:avLst/>
          </a:prstGeom>
        </p:spPr>
      </p:pic>
    </p:spTree>
    <p:extLst>
      <p:ext uri="{BB962C8B-B14F-4D97-AF65-F5344CB8AC3E}">
        <p14:creationId xmlns:p14="http://schemas.microsoft.com/office/powerpoint/2010/main" val="2580683917"/>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91288C0-B581-44FD-BCE7-EF36230666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4200" y="1445323"/>
            <a:ext cx="5943600" cy="3967353"/>
          </a:xfrm>
          <a:prstGeom prst="rect">
            <a:avLst/>
          </a:prstGeom>
        </p:spPr>
      </p:pic>
    </p:spTree>
    <p:extLst>
      <p:ext uri="{BB962C8B-B14F-4D97-AF65-F5344CB8AC3E}">
        <p14:creationId xmlns:p14="http://schemas.microsoft.com/office/powerpoint/2010/main" val="3756584924"/>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1C12343A-9697-42C1-8358-51B597E38E3E}"/>
              </a:ext>
            </a:extLst>
          </p:cNvPr>
          <p:cNvSpPr/>
          <p:nvPr/>
        </p:nvSpPr>
        <p:spPr>
          <a:xfrm>
            <a:off x="2382130" y="1026942"/>
            <a:ext cx="1754732" cy="194211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0637E2-6EFC-4E9D-883D-1895F2FB0E02}"/>
              </a:ext>
            </a:extLst>
          </p:cNvPr>
          <p:cNvSpPr>
            <a:spLocks noGrp="1"/>
          </p:cNvSpPr>
          <p:nvPr>
            <p:ph type="title"/>
          </p:nvPr>
        </p:nvSpPr>
        <p:spPr>
          <a:xfrm>
            <a:off x="1158240" y="356382"/>
            <a:ext cx="9875520" cy="670560"/>
          </a:xfrm>
        </p:spPr>
        <p:txBody>
          <a:bodyPr>
            <a:noAutofit/>
          </a:bodyPr>
          <a:lstStyle/>
          <a:p>
            <a:pPr algn="ctr"/>
            <a:r>
              <a:rPr lang="en-US" b="1" dirty="0"/>
              <a:t>GROUP MEMBERS</a:t>
            </a:r>
          </a:p>
        </p:txBody>
      </p:sp>
      <p:pic>
        <p:nvPicPr>
          <p:cNvPr id="4" name="Picture 3">
            <a:extLst>
              <a:ext uri="{FF2B5EF4-FFF2-40B4-BE49-F238E27FC236}">
                <a16:creationId xmlns:a16="http://schemas.microsoft.com/office/drawing/2014/main" id="{3BA8A470-5345-499A-81D8-C9035E852FEC}"/>
              </a:ext>
            </a:extLst>
          </p:cNvPr>
          <p:cNvPicPr>
            <a:picLocks noChangeAspect="1"/>
          </p:cNvPicPr>
          <p:nvPr/>
        </p:nvPicPr>
        <p:blipFill rotWithShape="1">
          <a:blip r:embed="rId2">
            <a:extLst>
              <a:ext uri="{28A0092B-C50C-407E-A947-70E740481C1C}">
                <a14:useLocalDpi xmlns:a14="http://schemas.microsoft.com/office/drawing/2010/main" val="0"/>
              </a:ext>
            </a:extLst>
          </a:blip>
          <a:srcRect l="-9581" t="-3456" r="-9260" b="4763"/>
          <a:stretch/>
        </p:blipFill>
        <p:spPr>
          <a:xfrm>
            <a:off x="2382133" y="1040235"/>
            <a:ext cx="1754732" cy="1942118"/>
          </a:xfrm>
          <a:prstGeom prst="flowChartConnector">
            <a:avLst/>
          </a:prstGeom>
          <a:ln>
            <a:solidFill>
              <a:srgbClr val="00B050"/>
            </a:solidFill>
          </a:ln>
        </p:spPr>
      </p:pic>
      <p:pic>
        <p:nvPicPr>
          <p:cNvPr id="5" name="Picture 4">
            <a:extLst>
              <a:ext uri="{FF2B5EF4-FFF2-40B4-BE49-F238E27FC236}">
                <a16:creationId xmlns:a16="http://schemas.microsoft.com/office/drawing/2014/main" id="{963B8BB0-3811-4A63-9144-37860A3C9EF0}"/>
              </a:ext>
            </a:extLst>
          </p:cNvPr>
          <p:cNvPicPr>
            <a:picLocks noChangeAspect="1"/>
          </p:cNvPicPr>
          <p:nvPr/>
        </p:nvPicPr>
        <p:blipFill>
          <a:blip r:embed="rId3">
            <a:extLst>
              <a:ext uri="{28A0092B-C50C-407E-A947-70E740481C1C}">
                <a14:useLocalDpi xmlns:a14="http://schemas.microsoft.com/office/drawing/2010/main" val="0"/>
              </a:ext>
            </a:extLst>
          </a:blip>
          <a:srcRect l="8315" r="8315"/>
          <a:stretch/>
        </p:blipFill>
        <p:spPr>
          <a:xfrm>
            <a:off x="5294141" y="1040235"/>
            <a:ext cx="1754732" cy="1942118"/>
          </a:xfrm>
          <a:prstGeom prst="flowChartConnector">
            <a:avLst/>
          </a:prstGeom>
          <a:ln>
            <a:solidFill>
              <a:srgbClr val="00B050"/>
            </a:solidFill>
          </a:ln>
        </p:spPr>
      </p:pic>
      <p:pic>
        <p:nvPicPr>
          <p:cNvPr id="6" name="Picture 5">
            <a:extLst>
              <a:ext uri="{FF2B5EF4-FFF2-40B4-BE49-F238E27FC236}">
                <a16:creationId xmlns:a16="http://schemas.microsoft.com/office/drawing/2014/main" id="{6D4E9ABB-1A9E-4E7D-91C6-F86B89EE0BD3}"/>
              </a:ext>
            </a:extLst>
          </p:cNvPr>
          <p:cNvPicPr>
            <a:picLocks noChangeAspect="1"/>
          </p:cNvPicPr>
          <p:nvPr/>
        </p:nvPicPr>
        <p:blipFill>
          <a:blip r:embed="rId4">
            <a:extLst>
              <a:ext uri="{28A0092B-C50C-407E-A947-70E740481C1C}">
                <a14:useLocalDpi xmlns:a14="http://schemas.microsoft.com/office/drawing/2010/main" val="0"/>
              </a:ext>
            </a:extLst>
          </a:blip>
          <a:srcRect l="2884" r="2884"/>
          <a:stretch/>
        </p:blipFill>
        <p:spPr>
          <a:xfrm>
            <a:off x="8206152" y="1040235"/>
            <a:ext cx="1754732" cy="1942118"/>
          </a:xfrm>
          <a:prstGeom prst="flowChartConnector">
            <a:avLst/>
          </a:prstGeom>
          <a:ln>
            <a:solidFill>
              <a:srgbClr val="00B050"/>
            </a:solidFill>
          </a:ln>
        </p:spPr>
      </p:pic>
      <p:sp>
        <p:nvSpPr>
          <p:cNvPr id="10" name="TextBox 9">
            <a:extLst>
              <a:ext uri="{FF2B5EF4-FFF2-40B4-BE49-F238E27FC236}">
                <a16:creationId xmlns:a16="http://schemas.microsoft.com/office/drawing/2014/main" id="{7338DDAF-7A24-46FF-AB41-8AEFC46DCF0F}"/>
              </a:ext>
            </a:extLst>
          </p:cNvPr>
          <p:cNvSpPr txBox="1"/>
          <p:nvPr/>
        </p:nvSpPr>
        <p:spPr>
          <a:xfrm>
            <a:off x="2035607" y="3059668"/>
            <a:ext cx="2447778" cy="369332"/>
          </a:xfrm>
          <a:prstGeom prst="rect">
            <a:avLst/>
          </a:prstGeom>
          <a:noFill/>
        </p:spPr>
        <p:txBody>
          <a:bodyPr wrap="square" rtlCol="0">
            <a:spAutoFit/>
          </a:bodyPr>
          <a:lstStyle/>
          <a:p>
            <a:pPr algn="ctr"/>
            <a:r>
              <a:rPr lang="en-US" dirty="0"/>
              <a:t>Kingsley Obeng </a:t>
            </a:r>
            <a:r>
              <a:rPr lang="en-US" dirty="0" err="1"/>
              <a:t>Ayisi</a:t>
            </a:r>
            <a:endParaRPr lang="en-US" dirty="0"/>
          </a:p>
        </p:txBody>
      </p:sp>
      <p:sp>
        <p:nvSpPr>
          <p:cNvPr id="11" name="TextBox 10">
            <a:extLst>
              <a:ext uri="{FF2B5EF4-FFF2-40B4-BE49-F238E27FC236}">
                <a16:creationId xmlns:a16="http://schemas.microsoft.com/office/drawing/2014/main" id="{98C01C68-EC6F-4260-BBA1-4D7D9D397680}"/>
              </a:ext>
            </a:extLst>
          </p:cNvPr>
          <p:cNvSpPr txBox="1"/>
          <p:nvPr/>
        </p:nvSpPr>
        <p:spPr>
          <a:xfrm>
            <a:off x="4947618" y="3059668"/>
            <a:ext cx="2447778" cy="646331"/>
          </a:xfrm>
          <a:prstGeom prst="rect">
            <a:avLst/>
          </a:prstGeom>
          <a:noFill/>
        </p:spPr>
        <p:txBody>
          <a:bodyPr wrap="square" rtlCol="0">
            <a:spAutoFit/>
          </a:bodyPr>
          <a:lstStyle/>
          <a:p>
            <a:pPr algn="ctr"/>
            <a:r>
              <a:rPr lang="en-US" dirty="0"/>
              <a:t>Emmanuel Abiodun </a:t>
            </a:r>
            <a:r>
              <a:rPr lang="en-US" dirty="0" err="1"/>
              <a:t>Aderounmu</a:t>
            </a:r>
            <a:endParaRPr lang="en-US" dirty="0"/>
          </a:p>
        </p:txBody>
      </p:sp>
      <p:sp>
        <p:nvSpPr>
          <p:cNvPr id="12" name="TextBox 11">
            <a:extLst>
              <a:ext uri="{FF2B5EF4-FFF2-40B4-BE49-F238E27FC236}">
                <a16:creationId xmlns:a16="http://schemas.microsoft.com/office/drawing/2014/main" id="{E08F0BDB-774C-4676-8DBD-828AE20349F9}"/>
              </a:ext>
            </a:extLst>
          </p:cNvPr>
          <p:cNvSpPr txBox="1"/>
          <p:nvPr/>
        </p:nvSpPr>
        <p:spPr>
          <a:xfrm>
            <a:off x="7859629" y="3059669"/>
            <a:ext cx="2447778" cy="369332"/>
          </a:xfrm>
          <a:prstGeom prst="rect">
            <a:avLst/>
          </a:prstGeom>
          <a:noFill/>
        </p:spPr>
        <p:txBody>
          <a:bodyPr wrap="square" rtlCol="0">
            <a:spAutoFit/>
          </a:bodyPr>
          <a:lstStyle/>
          <a:p>
            <a:pPr algn="ctr"/>
            <a:r>
              <a:rPr lang="en-US" dirty="0"/>
              <a:t>Kevin Adjei </a:t>
            </a:r>
            <a:r>
              <a:rPr lang="en-US" dirty="0" err="1"/>
              <a:t>Aholou</a:t>
            </a:r>
            <a:r>
              <a:rPr lang="en-US" dirty="0"/>
              <a:t> </a:t>
            </a:r>
          </a:p>
        </p:txBody>
      </p:sp>
      <p:pic>
        <p:nvPicPr>
          <p:cNvPr id="19" name="Picture 18">
            <a:extLst>
              <a:ext uri="{FF2B5EF4-FFF2-40B4-BE49-F238E27FC236}">
                <a16:creationId xmlns:a16="http://schemas.microsoft.com/office/drawing/2014/main" id="{F5749DCC-9753-4022-A3D3-A739E757F859}"/>
              </a:ext>
            </a:extLst>
          </p:cNvPr>
          <p:cNvPicPr>
            <a:picLocks noChangeAspect="1"/>
          </p:cNvPicPr>
          <p:nvPr/>
        </p:nvPicPr>
        <p:blipFill>
          <a:blip r:embed="rId5">
            <a:extLst>
              <a:ext uri="{28A0092B-C50C-407E-A947-70E740481C1C}">
                <a14:useLocalDpi xmlns:a14="http://schemas.microsoft.com/office/drawing/2010/main" val="0"/>
              </a:ext>
            </a:extLst>
          </a:blip>
          <a:srcRect l="5137" r="5137"/>
          <a:stretch/>
        </p:blipFill>
        <p:spPr>
          <a:xfrm>
            <a:off x="717241" y="3917851"/>
            <a:ext cx="1754732" cy="1942118"/>
          </a:xfrm>
          <a:prstGeom prst="flowChartConnector">
            <a:avLst/>
          </a:prstGeom>
          <a:ln>
            <a:solidFill>
              <a:srgbClr val="00B050"/>
            </a:solidFill>
          </a:ln>
        </p:spPr>
      </p:pic>
      <p:pic>
        <p:nvPicPr>
          <p:cNvPr id="20" name="Picture 19">
            <a:extLst>
              <a:ext uri="{FF2B5EF4-FFF2-40B4-BE49-F238E27FC236}">
                <a16:creationId xmlns:a16="http://schemas.microsoft.com/office/drawing/2014/main" id="{A07ABC9A-B255-4C8B-AE16-9F089FB1D634}"/>
              </a:ext>
            </a:extLst>
          </p:cNvPr>
          <p:cNvPicPr>
            <a:picLocks noChangeAspect="1"/>
          </p:cNvPicPr>
          <p:nvPr/>
        </p:nvPicPr>
        <p:blipFill>
          <a:blip r:embed="rId6">
            <a:extLst>
              <a:ext uri="{28A0092B-C50C-407E-A947-70E740481C1C}">
                <a14:useLocalDpi xmlns:a14="http://schemas.microsoft.com/office/drawing/2010/main" val="0"/>
              </a:ext>
            </a:extLst>
          </a:blip>
          <a:srcRect t="2566" b="2566"/>
          <a:stretch/>
        </p:blipFill>
        <p:spPr>
          <a:xfrm>
            <a:off x="3620621" y="3917850"/>
            <a:ext cx="1754732" cy="1942118"/>
          </a:xfrm>
          <a:prstGeom prst="flowChartConnector">
            <a:avLst/>
          </a:prstGeom>
          <a:ln>
            <a:solidFill>
              <a:srgbClr val="00B050"/>
            </a:solidFill>
          </a:ln>
        </p:spPr>
      </p:pic>
      <p:pic>
        <p:nvPicPr>
          <p:cNvPr id="21" name="Picture 20">
            <a:extLst>
              <a:ext uri="{FF2B5EF4-FFF2-40B4-BE49-F238E27FC236}">
                <a16:creationId xmlns:a16="http://schemas.microsoft.com/office/drawing/2014/main" id="{E419B20C-AFF4-486D-9838-C3C590BFACC2}"/>
              </a:ext>
            </a:extLst>
          </p:cNvPr>
          <p:cNvPicPr>
            <a:picLocks noChangeAspect="1"/>
          </p:cNvPicPr>
          <p:nvPr/>
        </p:nvPicPr>
        <p:blipFill>
          <a:blip r:embed="rId7">
            <a:extLst>
              <a:ext uri="{28A0092B-C50C-407E-A947-70E740481C1C}">
                <a14:useLocalDpi xmlns:a14="http://schemas.microsoft.com/office/drawing/2010/main" val="0"/>
              </a:ext>
            </a:extLst>
          </a:blip>
          <a:srcRect l="7983" r="7983"/>
          <a:stretch/>
        </p:blipFill>
        <p:spPr>
          <a:xfrm>
            <a:off x="6524001" y="3917850"/>
            <a:ext cx="1754732" cy="1942118"/>
          </a:xfrm>
          <a:prstGeom prst="flowChartConnector">
            <a:avLst/>
          </a:prstGeom>
          <a:ln>
            <a:solidFill>
              <a:srgbClr val="00B050"/>
            </a:solidFill>
          </a:ln>
        </p:spPr>
      </p:pic>
      <p:sp>
        <p:nvSpPr>
          <p:cNvPr id="22" name="TextBox 21">
            <a:extLst>
              <a:ext uri="{FF2B5EF4-FFF2-40B4-BE49-F238E27FC236}">
                <a16:creationId xmlns:a16="http://schemas.microsoft.com/office/drawing/2014/main" id="{E9887BBA-F9AC-462F-BCCF-11CF77DFF6D1}"/>
              </a:ext>
            </a:extLst>
          </p:cNvPr>
          <p:cNvSpPr txBox="1"/>
          <p:nvPr/>
        </p:nvSpPr>
        <p:spPr>
          <a:xfrm>
            <a:off x="491485" y="5937283"/>
            <a:ext cx="2447778" cy="369332"/>
          </a:xfrm>
          <a:prstGeom prst="rect">
            <a:avLst/>
          </a:prstGeom>
          <a:noFill/>
        </p:spPr>
        <p:txBody>
          <a:bodyPr wrap="square" rtlCol="0">
            <a:spAutoFit/>
          </a:bodyPr>
          <a:lstStyle/>
          <a:p>
            <a:pPr algn="ctr"/>
            <a:r>
              <a:rPr lang="en-US" dirty="0" err="1"/>
              <a:t>Bodunrin</a:t>
            </a:r>
            <a:r>
              <a:rPr lang="en-US" dirty="0"/>
              <a:t> O. Ahmed </a:t>
            </a:r>
          </a:p>
        </p:txBody>
      </p:sp>
      <p:sp>
        <p:nvSpPr>
          <p:cNvPr id="23" name="TextBox 22">
            <a:extLst>
              <a:ext uri="{FF2B5EF4-FFF2-40B4-BE49-F238E27FC236}">
                <a16:creationId xmlns:a16="http://schemas.microsoft.com/office/drawing/2014/main" id="{DEF51EE8-35C6-45CB-90A5-FE4600FD3BE9}"/>
              </a:ext>
            </a:extLst>
          </p:cNvPr>
          <p:cNvSpPr txBox="1"/>
          <p:nvPr/>
        </p:nvSpPr>
        <p:spPr>
          <a:xfrm>
            <a:off x="3360369" y="5937283"/>
            <a:ext cx="2447778" cy="646331"/>
          </a:xfrm>
          <a:prstGeom prst="rect">
            <a:avLst/>
          </a:prstGeom>
          <a:noFill/>
        </p:spPr>
        <p:txBody>
          <a:bodyPr wrap="square" rtlCol="0">
            <a:spAutoFit/>
          </a:bodyPr>
          <a:lstStyle/>
          <a:p>
            <a:pPr algn="ctr"/>
            <a:r>
              <a:rPr lang="en-US" dirty="0"/>
              <a:t>Paula Jacqueline </a:t>
            </a:r>
            <a:r>
              <a:rPr lang="en-US" dirty="0" err="1"/>
              <a:t>Bawuah</a:t>
            </a:r>
            <a:endParaRPr lang="en-US" dirty="0"/>
          </a:p>
        </p:txBody>
      </p:sp>
      <p:sp>
        <p:nvSpPr>
          <p:cNvPr id="24" name="TextBox 23">
            <a:extLst>
              <a:ext uri="{FF2B5EF4-FFF2-40B4-BE49-F238E27FC236}">
                <a16:creationId xmlns:a16="http://schemas.microsoft.com/office/drawing/2014/main" id="{13594E94-54CF-4D83-A634-726A7F1689F6}"/>
              </a:ext>
            </a:extLst>
          </p:cNvPr>
          <p:cNvSpPr txBox="1"/>
          <p:nvPr/>
        </p:nvSpPr>
        <p:spPr>
          <a:xfrm>
            <a:off x="6211987" y="5937284"/>
            <a:ext cx="2447778" cy="369332"/>
          </a:xfrm>
          <a:prstGeom prst="rect">
            <a:avLst/>
          </a:prstGeom>
          <a:noFill/>
        </p:spPr>
        <p:txBody>
          <a:bodyPr wrap="square" rtlCol="0">
            <a:spAutoFit/>
          </a:bodyPr>
          <a:lstStyle/>
          <a:p>
            <a:pPr algn="ctr"/>
            <a:r>
              <a:rPr lang="en-US" dirty="0"/>
              <a:t>Priscilla </a:t>
            </a:r>
            <a:r>
              <a:rPr lang="en-US" dirty="0" err="1"/>
              <a:t>Azilafu</a:t>
            </a:r>
            <a:endParaRPr lang="en-US" dirty="0"/>
          </a:p>
        </p:txBody>
      </p:sp>
      <p:pic>
        <p:nvPicPr>
          <p:cNvPr id="7" name="Picture 6">
            <a:extLst>
              <a:ext uri="{FF2B5EF4-FFF2-40B4-BE49-F238E27FC236}">
                <a16:creationId xmlns:a16="http://schemas.microsoft.com/office/drawing/2014/main" id="{74A06C69-85DE-B69B-D653-DB238D86B38E}"/>
              </a:ext>
            </a:extLst>
          </p:cNvPr>
          <p:cNvPicPr>
            <a:picLocks noChangeAspect="1"/>
          </p:cNvPicPr>
          <p:nvPr/>
        </p:nvPicPr>
        <p:blipFill>
          <a:blip r:embed="rId8">
            <a:extLst>
              <a:ext uri="{28A0092B-C50C-407E-A947-70E740481C1C}">
                <a14:useLocalDpi xmlns:a14="http://schemas.microsoft.com/office/drawing/2010/main" val="0"/>
              </a:ext>
            </a:extLst>
          </a:blip>
          <a:srcRect l="7083" r="7083"/>
          <a:stretch/>
        </p:blipFill>
        <p:spPr>
          <a:xfrm>
            <a:off x="9470518" y="3917850"/>
            <a:ext cx="1754732" cy="1942118"/>
          </a:xfrm>
          <a:prstGeom prst="flowChartConnector">
            <a:avLst/>
          </a:prstGeom>
          <a:ln>
            <a:solidFill>
              <a:srgbClr val="00B050"/>
            </a:solidFill>
          </a:ln>
        </p:spPr>
      </p:pic>
      <p:sp>
        <p:nvSpPr>
          <p:cNvPr id="8" name="TextBox 7">
            <a:extLst>
              <a:ext uri="{FF2B5EF4-FFF2-40B4-BE49-F238E27FC236}">
                <a16:creationId xmlns:a16="http://schemas.microsoft.com/office/drawing/2014/main" id="{101190D8-4322-331A-3138-E61B98C3B40A}"/>
              </a:ext>
            </a:extLst>
          </p:cNvPr>
          <p:cNvSpPr txBox="1"/>
          <p:nvPr/>
        </p:nvSpPr>
        <p:spPr>
          <a:xfrm>
            <a:off x="9215529" y="5937283"/>
            <a:ext cx="2264709" cy="369332"/>
          </a:xfrm>
          <a:prstGeom prst="rect">
            <a:avLst/>
          </a:prstGeom>
          <a:noFill/>
        </p:spPr>
        <p:txBody>
          <a:bodyPr wrap="square" rtlCol="0">
            <a:spAutoFit/>
          </a:bodyPr>
          <a:lstStyle/>
          <a:p>
            <a:pPr algn="ctr"/>
            <a:r>
              <a:rPr lang="en-US" dirty="0" err="1"/>
              <a:t>Elikplim</a:t>
            </a:r>
            <a:r>
              <a:rPr lang="en-US" dirty="0"/>
              <a:t> </a:t>
            </a:r>
            <a:r>
              <a:rPr lang="en-US" dirty="0" err="1"/>
              <a:t>Gamor</a:t>
            </a:r>
            <a:endParaRPr lang="en-US" dirty="0"/>
          </a:p>
        </p:txBody>
      </p:sp>
    </p:spTree>
    <p:extLst>
      <p:ext uri="{BB962C8B-B14F-4D97-AF65-F5344CB8AC3E}">
        <p14:creationId xmlns:p14="http://schemas.microsoft.com/office/powerpoint/2010/main" val="3076996370"/>
      </p:ext>
    </p:extLst>
  </p:cSld>
  <p:clrMapOvr>
    <a:masterClrMapping/>
  </p:clrMapOvr>
  <mc:AlternateContent xmlns:mc="http://schemas.openxmlformats.org/markup-compatibility/2006" xmlns:p14="http://schemas.microsoft.com/office/powerpoint/2010/main">
    <mc:Choice Requires="p14">
      <p:transition spd="slow" p14:dur="2000">
        <p14:window dir="ver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8BA64-D6B7-481D-982E-E42C313BA880}"/>
              </a:ext>
            </a:extLst>
          </p:cNvPr>
          <p:cNvSpPr>
            <a:spLocks noGrp="1"/>
          </p:cNvSpPr>
          <p:nvPr>
            <p:ph type="title"/>
          </p:nvPr>
        </p:nvSpPr>
        <p:spPr/>
        <p:txBody>
          <a:bodyPr/>
          <a:lstStyle/>
          <a:p>
            <a:pPr algn="ctr"/>
            <a:r>
              <a:rPr lang="en-US" b="1" dirty="0"/>
              <a:t>PROBLEM STATEMENT</a:t>
            </a:r>
          </a:p>
        </p:txBody>
      </p:sp>
      <p:sp>
        <p:nvSpPr>
          <p:cNvPr id="3" name="Content Placeholder 2">
            <a:extLst>
              <a:ext uri="{FF2B5EF4-FFF2-40B4-BE49-F238E27FC236}">
                <a16:creationId xmlns:a16="http://schemas.microsoft.com/office/drawing/2014/main" id="{D4DF9B64-6421-4700-8430-9BF70DD1A517}"/>
              </a:ext>
            </a:extLst>
          </p:cNvPr>
          <p:cNvSpPr>
            <a:spLocks noGrp="1"/>
          </p:cNvSpPr>
          <p:nvPr>
            <p:ph idx="1"/>
          </p:nvPr>
        </p:nvSpPr>
        <p:spPr>
          <a:xfrm>
            <a:off x="1143000" y="2057400"/>
            <a:ext cx="9872871" cy="2697480"/>
          </a:xfrm>
        </p:spPr>
        <p:txBody>
          <a:bodyPr>
            <a:normAutofit lnSpcReduction="10000"/>
          </a:bodyPr>
          <a:lstStyle/>
          <a:p>
            <a:pPr>
              <a:lnSpc>
                <a:spcPct val="150000"/>
              </a:lnSpc>
              <a:buClrTx/>
              <a:buFont typeface="Wingdings" panose="05000000000000000000" pitchFamily="2" charset="2"/>
              <a:buChar char="ü"/>
            </a:pPr>
            <a:r>
              <a:rPr lang="en-US" dirty="0">
                <a:solidFill>
                  <a:schemeClr val="tx1"/>
                </a:solidFill>
              </a:rPr>
              <a:t>Banana cultivation faces significant challenges due to various leaf spot diseases that severely impact yield and quality.</a:t>
            </a:r>
          </a:p>
          <a:p>
            <a:pPr>
              <a:lnSpc>
                <a:spcPct val="150000"/>
              </a:lnSpc>
              <a:buClrTx/>
              <a:buFont typeface="Wingdings" panose="05000000000000000000" pitchFamily="2" charset="2"/>
              <a:buChar char="ü"/>
            </a:pPr>
            <a:r>
              <a:rPr lang="en-US" dirty="0">
                <a:solidFill>
                  <a:schemeClr val="tx1"/>
                </a:solidFill>
              </a:rPr>
              <a:t>The task is to develop an effective machine learning model to identify and classify these diseases from images of banana leaves, enabling timely and accurate diagnosis to reduce their impact.</a:t>
            </a:r>
          </a:p>
        </p:txBody>
      </p:sp>
    </p:spTree>
    <p:extLst>
      <p:ext uri="{BB962C8B-B14F-4D97-AF65-F5344CB8AC3E}">
        <p14:creationId xmlns:p14="http://schemas.microsoft.com/office/powerpoint/2010/main" val="3968359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8BA64-D6B7-481D-982E-E42C313BA880}"/>
              </a:ext>
            </a:extLst>
          </p:cNvPr>
          <p:cNvSpPr>
            <a:spLocks noGrp="1"/>
          </p:cNvSpPr>
          <p:nvPr>
            <p:ph type="title"/>
          </p:nvPr>
        </p:nvSpPr>
        <p:spPr/>
        <p:txBody>
          <a:bodyPr/>
          <a:lstStyle/>
          <a:p>
            <a:pPr algn="ctr"/>
            <a:r>
              <a:rPr lang="en-US" b="1" dirty="0"/>
              <a:t>SOLUTION STATEMENT</a:t>
            </a:r>
          </a:p>
        </p:txBody>
      </p:sp>
      <p:sp>
        <p:nvSpPr>
          <p:cNvPr id="3" name="Content Placeholder 2">
            <a:extLst>
              <a:ext uri="{FF2B5EF4-FFF2-40B4-BE49-F238E27FC236}">
                <a16:creationId xmlns:a16="http://schemas.microsoft.com/office/drawing/2014/main" id="{D4DF9B64-6421-4700-8430-9BF70DD1A517}"/>
              </a:ext>
            </a:extLst>
          </p:cNvPr>
          <p:cNvSpPr>
            <a:spLocks noGrp="1"/>
          </p:cNvSpPr>
          <p:nvPr>
            <p:ph idx="1"/>
          </p:nvPr>
        </p:nvSpPr>
        <p:spPr>
          <a:xfrm>
            <a:off x="1143000" y="2057400"/>
            <a:ext cx="9872871" cy="2697480"/>
          </a:xfrm>
        </p:spPr>
        <p:txBody>
          <a:bodyPr>
            <a:normAutofit lnSpcReduction="10000"/>
          </a:bodyPr>
          <a:lstStyle/>
          <a:p>
            <a:pPr>
              <a:lnSpc>
                <a:spcPct val="150000"/>
              </a:lnSpc>
              <a:buClrTx/>
              <a:buFont typeface="Wingdings" panose="05000000000000000000" pitchFamily="2" charset="2"/>
              <a:buChar char="ü"/>
            </a:pPr>
            <a:r>
              <a:rPr lang="en-US" dirty="0">
                <a:solidFill>
                  <a:schemeClr val="tx1"/>
                </a:solidFill>
              </a:rPr>
              <a:t>Our solution to the problem is to create a robust classification model for diagnosing banana leaf spot diseases using a diverse dataset of images.</a:t>
            </a:r>
          </a:p>
          <a:p>
            <a:pPr>
              <a:lnSpc>
                <a:spcPct val="150000"/>
              </a:lnSpc>
              <a:buClrTx/>
              <a:buFont typeface="Wingdings" panose="05000000000000000000" pitchFamily="2" charset="2"/>
              <a:buChar char="ü"/>
            </a:pPr>
            <a:r>
              <a:rPr lang="en-US" dirty="0">
                <a:solidFill>
                  <a:schemeClr val="tx1"/>
                </a:solidFill>
              </a:rPr>
              <a:t>The goal is to accurately classify the images into their respective disease categories, enhancing the ability to monitor and manage banana plant health and reduce the adverse effects of these diseases on banana production.</a:t>
            </a:r>
          </a:p>
        </p:txBody>
      </p:sp>
    </p:spTree>
    <p:extLst>
      <p:ext uri="{BB962C8B-B14F-4D97-AF65-F5344CB8AC3E}">
        <p14:creationId xmlns:p14="http://schemas.microsoft.com/office/powerpoint/2010/main" val="6599474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9514A-9C18-4761-9AF7-26FE71C42B88}"/>
              </a:ext>
            </a:extLst>
          </p:cNvPr>
          <p:cNvSpPr>
            <a:spLocks noGrp="1"/>
          </p:cNvSpPr>
          <p:nvPr>
            <p:ph type="title"/>
          </p:nvPr>
        </p:nvSpPr>
        <p:spPr>
          <a:xfrm>
            <a:off x="1112520" y="784273"/>
            <a:ext cx="9966960" cy="2926080"/>
          </a:xfrm>
        </p:spPr>
        <p:txBody>
          <a:bodyPr/>
          <a:lstStyle/>
          <a:p>
            <a:r>
              <a:rPr lang="en-US" sz="6600" b="1" dirty="0"/>
              <a:t>Classes of </a:t>
            </a:r>
            <a:br>
              <a:rPr lang="en-US" sz="6600" b="1" dirty="0"/>
            </a:br>
            <a:r>
              <a:rPr lang="en-US" sz="6600" b="1" dirty="0"/>
              <a:t>diseases</a:t>
            </a:r>
          </a:p>
        </p:txBody>
      </p:sp>
      <p:sp>
        <p:nvSpPr>
          <p:cNvPr id="3" name="Text Placeholder 2">
            <a:extLst>
              <a:ext uri="{FF2B5EF4-FFF2-40B4-BE49-F238E27FC236}">
                <a16:creationId xmlns:a16="http://schemas.microsoft.com/office/drawing/2014/main" id="{CF682A06-9406-4871-B56A-017ECEFADE6B}"/>
              </a:ext>
            </a:extLst>
          </p:cNvPr>
          <p:cNvSpPr>
            <a:spLocks noGrp="1"/>
          </p:cNvSpPr>
          <p:nvPr>
            <p:ph type="body" idx="1"/>
          </p:nvPr>
        </p:nvSpPr>
        <p:spPr>
          <a:xfrm>
            <a:off x="2940148" y="4154518"/>
            <a:ext cx="6330461" cy="2415093"/>
          </a:xfrm>
        </p:spPr>
        <p:txBody>
          <a:bodyPr>
            <a:normAutofit/>
          </a:bodyPr>
          <a:lstStyle/>
          <a:p>
            <a:r>
              <a:rPr lang="en-US" sz="2800" dirty="0">
                <a:solidFill>
                  <a:schemeClr val="tx1"/>
                </a:solidFill>
              </a:rPr>
              <a:t>There are 3 classes of diseases namely; </a:t>
            </a:r>
          </a:p>
          <a:p>
            <a:pPr marL="342900" indent="-342900">
              <a:buClrTx/>
              <a:buFont typeface="Wingdings" panose="05000000000000000000" pitchFamily="2" charset="2"/>
              <a:buChar char="ü"/>
            </a:pPr>
            <a:r>
              <a:rPr lang="en-US" sz="2800" dirty="0" err="1">
                <a:solidFill>
                  <a:schemeClr val="tx1"/>
                </a:solidFill>
              </a:rPr>
              <a:t>Pestalotiopsis</a:t>
            </a:r>
            <a:r>
              <a:rPr lang="en-US" sz="2800" dirty="0">
                <a:solidFill>
                  <a:schemeClr val="tx1"/>
                </a:solidFill>
              </a:rPr>
              <a:t>	</a:t>
            </a:r>
          </a:p>
          <a:p>
            <a:pPr marL="342900" indent="-342900">
              <a:buClrTx/>
              <a:buFont typeface="Wingdings" panose="05000000000000000000" pitchFamily="2" charset="2"/>
              <a:buChar char="ü"/>
            </a:pPr>
            <a:r>
              <a:rPr lang="en-US" sz="2800" dirty="0" err="1">
                <a:solidFill>
                  <a:schemeClr val="tx1"/>
                </a:solidFill>
              </a:rPr>
              <a:t>Cordana</a:t>
            </a:r>
            <a:r>
              <a:rPr lang="en-US" sz="2800" dirty="0">
                <a:solidFill>
                  <a:schemeClr val="tx1"/>
                </a:solidFill>
              </a:rPr>
              <a:t>		</a:t>
            </a:r>
          </a:p>
          <a:p>
            <a:pPr marL="342900" indent="-342900">
              <a:buClrTx/>
              <a:buFont typeface="Wingdings" panose="05000000000000000000" pitchFamily="2" charset="2"/>
              <a:buChar char="ü"/>
            </a:pPr>
            <a:r>
              <a:rPr lang="en-US" sz="2800" dirty="0">
                <a:solidFill>
                  <a:schemeClr val="tx1"/>
                </a:solidFill>
              </a:rPr>
              <a:t>Sigatoka</a:t>
            </a:r>
            <a:r>
              <a:rPr lang="en-US" sz="2800" dirty="0"/>
              <a:t>		</a:t>
            </a:r>
          </a:p>
        </p:txBody>
      </p:sp>
    </p:spTree>
    <p:extLst>
      <p:ext uri="{BB962C8B-B14F-4D97-AF65-F5344CB8AC3E}">
        <p14:creationId xmlns:p14="http://schemas.microsoft.com/office/powerpoint/2010/main" val="398571855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5A335-8984-4B4B-B12C-22AA49018FFE}"/>
              </a:ext>
            </a:extLst>
          </p:cNvPr>
          <p:cNvSpPr>
            <a:spLocks noGrp="1"/>
          </p:cNvSpPr>
          <p:nvPr>
            <p:ph type="title"/>
          </p:nvPr>
        </p:nvSpPr>
        <p:spPr>
          <a:xfrm>
            <a:off x="1143000" y="374466"/>
            <a:ext cx="9875520" cy="754966"/>
          </a:xfrm>
        </p:spPr>
        <p:txBody>
          <a:bodyPr/>
          <a:lstStyle/>
          <a:p>
            <a:pPr algn="ctr"/>
            <a:r>
              <a:rPr lang="en-US" b="1" dirty="0"/>
              <a:t>SAMPLES OF PESTALOTIOPSIS</a:t>
            </a:r>
          </a:p>
        </p:txBody>
      </p:sp>
      <p:pic>
        <p:nvPicPr>
          <p:cNvPr id="11" name="Picture 10">
            <a:extLst>
              <a:ext uri="{FF2B5EF4-FFF2-40B4-BE49-F238E27FC236}">
                <a16:creationId xmlns:a16="http://schemas.microsoft.com/office/drawing/2014/main" id="{8B6DC943-2C4E-4065-ACB1-07DE5BFBE5A2}"/>
              </a:ext>
            </a:extLst>
          </p:cNvPr>
          <p:cNvPicPr>
            <a:picLocks noChangeAspect="1"/>
          </p:cNvPicPr>
          <p:nvPr/>
        </p:nvPicPr>
        <p:blipFill rotWithShape="1">
          <a:blip r:embed="rId2">
            <a:extLst>
              <a:ext uri="{28A0092B-C50C-407E-A947-70E740481C1C}">
                <a14:useLocalDpi xmlns:a14="http://schemas.microsoft.com/office/drawing/2010/main" val="0"/>
              </a:ext>
            </a:extLst>
          </a:blip>
          <a:srcRect l="11365" t="44670" r="48921" b="44322"/>
          <a:stretch/>
        </p:blipFill>
        <p:spPr>
          <a:xfrm>
            <a:off x="1410174" y="1077182"/>
            <a:ext cx="9288306" cy="2574694"/>
          </a:xfrm>
          <a:prstGeom prst="rect">
            <a:avLst/>
          </a:prstGeom>
        </p:spPr>
      </p:pic>
      <p:pic>
        <p:nvPicPr>
          <p:cNvPr id="12" name="Picture 11">
            <a:extLst>
              <a:ext uri="{FF2B5EF4-FFF2-40B4-BE49-F238E27FC236}">
                <a16:creationId xmlns:a16="http://schemas.microsoft.com/office/drawing/2014/main" id="{BDC1B9B3-5C40-46CE-8F08-07377705C543}"/>
              </a:ext>
            </a:extLst>
          </p:cNvPr>
          <p:cNvPicPr>
            <a:picLocks noChangeAspect="1"/>
          </p:cNvPicPr>
          <p:nvPr/>
        </p:nvPicPr>
        <p:blipFill rotWithShape="1">
          <a:blip r:embed="rId2">
            <a:extLst>
              <a:ext uri="{28A0092B-C50C-407E-A947-70E740481C1C}">
                <a14:useLocalDpi xmlns:a14="http://schemas.microsoft.com/office/drawing/2010/main" val="0"/>
              </a:ext>
            </a:extLst>
          </a:blip>
          <a:srcRect l="51320" t="44852" r="8966" b="44140"/>
          <a:stretch/>
        </p:blipFill>
        <p:spPr>
          <a:xfrm>
            <a:off x="1438784" y="3882714"/>
            <a:ext cx="9288306" cy="2574694"/>
          </a:xfrm>
          <a:prstGeom prst="rect">
            <a:avLst/>
          </a:prstGeom>
        </p:spPr>
      </p:pic>
    </p:spTree>
    <p:extLst>
      <p:ext uri="{BB962C8B-B14F-4D97-AF65-F5344CB8AC3E}">
        <p14:creationId xmlns:p14="http://schemas.microsoft.com/office/powerpoint/2010/main" val="2764422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5A335-8984-4B4B-B12C-22AA49018FFE}"/>
              </a:ext>
            </a:extLst>
          </p:cNvPr>
          <p:cNvSpPr>
            <a:spLocks noGrp="1"/>
          </p:cNvSpPr>
          <p:nvPr>
            <p:ph type="title"/>
          </p:nvPr>
        </p:nvSpPr>
        <p:spPr>
          <a:xfrm>
            <a:off x="1143000" y="452844"/>
            <a:ext cx="9875520" cy="754966"/>
          </a:xfrm>
        </p:spPr>
        <p:txBody>
          <a:bodyPr/>
          <a:lstStyle/>
          <a:p>
            <a:pPr algn="ctr"/>
            <a:r>
              <a:rPr lang="en-US" b="1" dirty="0"/>
              <a:t>SAMPLES OF CORDANA</a:t>
            </a:r>
          </a:p>
        </p:txBody>
      </p:sp>
      <p:pic>
        <p:nvPicPr>
          <p:cNvPr id="3" name="Picture 2">
            <a:extLst>
              <a:ext uri="{FF2B5EF4-FFF2-40B4-BE49-F238E27FC236}">
                <a16:creationId xmlns:a16="http://schemas.microsoft.com/office/drawing/2014/main" id="{3CB991ED-53E8-4D8C-B625-009A2D0AF6C8}"/>
              </a:ext>
            </a:extLst>
          </p:cNvPr>
          <p:cNvPicPr>
            <a:picLocks noChangeAspect="1"/>
          </p:cNvPicPr>
          <p:nvPr/>
        </p:nvPicPr>
        <p:blipFill rotWithShape="1">
          <a:blip r:embed="rId2">
            <a:extLst>
              <a:ext uri="{28A0092B-C50C-407E-A947-70E740481C1C}">
                <a14:useLocalDpi xmlns:a14="http://schemas.microsoft.com/office/drawing/2010/main" val="0"/>
              </a:ext>
            </a:extLst>
          </a:blip>
          <a:srcRect l="11828" t="44424" r="48813" b="43433"/>
          <a:stretch/>
        </p:blipFill>
        <p:spPr>
          <a:xfrm>
            <a:off x="1764648" y="1103306"/>
            <a:ext cx="8764019" cy="2703777"/>
          </a:xfrm>
          <a:prstGeom prst="rect">
            <a:avLst/>
          </a:prstGeom>
        </p:spPr>
      </p:pic>
      <p:pic>
        <p:nvPicPr>
          <p:cNvPr id="4" name="Picture 3">
            <a:extLst>
              <a:ext uri="{FF2B5EF4-FFF2-40B4-BE49-F238E27FC236}">
                <a16:creationId xmlns:a16="http://schemas.microsoft.com/office/drawing/2014/main" id="{9EABC7D1-21ED-413C-89AA-35852C729259}"/>
              </a:ext>
            </a:extLst>
          </p:cNvPr>
          <p:cNvPicPr>
            <a:picLocks noChangeAspect="1"/>
          </p:cNvPicPr>
          <p:nvPr/>
        </p:nvPicPr>
        <p:blipFill rotWithShape="1">
          <a:blip r:embed="rId2">
            <a:extLst>
              <a:ext uri="{28A0092B-C50C-407E-A947-70E740481C1C}">
                <a14:useLocalDpi xmlns:a14="http://schemas.microsoft.com/office/drawing/2010/main" val="0"/>
              </a:ext>
            </a:extLst>
          </a:blip>
          <a:srcRect l="38286" t="44578" r="22355" b="43279"/>
          <a:stretch/>
        </p:blipFill>
        <p:spPr>
          <a:xfrm>
            <a:off x="1751584" y="3824673"/>
            <a:ext cx="8764019" cy="2703777"/>
          </a:xfrm>
          <a:prstGeom prst="rect">
            <a:avLst/>
          </a:prstGeom>
        </p:spPr>
      </p:pic>
    </p:spTree>
    <p:extLst>
      <p:ext uri="{BB962C8B-B14F-4D97-AF65-F5344CB8AC3E}">
        <p14:creationId xmlns:p14="http://schemas.microsoft.com/office/powerpoint/2010/main" val="4155510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5A335-8984-4B4B-B12C-22AA49018FFE}"/>
              </a:ext>
            </a:extLst>
          </p:cNvPr>
          <p:cNvSpPr>
            <a:spLocks noGrp="1"/>
          </p:cNvSpPr>
          <p:nvPr>
            <p:ph type="title"/>
          </p:nvPr>
        </p:nvSpPr>
        <p:spPr>
          <a:xfrm>
            <a:off x="1158240" y="505097"/>
            <a:ext cx="9875520" cy="754966"/>
          </a:xfrm>
        </p:spPr>
        <p:txBody>
          <a:bodyPr/>
          <a:lstStyle/>
          <a:p>
            <a:pPr algn="ctr"/>
            <a:r>
              <a:rPr lang="en-US" b="1" dirty="0"/>
              <a:t>SAMPLES OF SIGATOKA</a:t>
            </a:r>
          </a:p>
        </p:txBody>
      </p:sp>
      <p:pic>
        <p:nvPicPr>
          <p:cNvPr id="3" name="Picture 2">
            <a:extLst>
              <a:ext uri="{FF2B5EF4-FFF2-40B4-BE49-F238E27FC236}">
                <a16:creationId xmlns:a16="http://schemas.microsoft.com/office/drawing/2014/main" id="{0320D922-73A7-4F6A-8E66-5D25FAF7C92C}"/>
              </a:ext>
            </a:extLst>
          </p:cNvPr>
          <p:cNvPicPr>
            <a:picLocks noChangeAspect="1"/>
          </p:cNvPicPr>
          <p:nvPr/>
        </p:nvPicPr>
        <p:blipFill rotWithShape="1">
          <a:blip r:embed="rId2">
            <a:extLst>
              <a:ext uri="{28A0092B-C50C-407E-A947-70E740481C1C}">
                <a14:useLocalDpi xmlns:a14="http://schemas.microsoft.com/office/drawing/2010/main" val="0"/>
              </a:ext>
            </a:extLst>
          </a:blip>
          <a:srcRect l="11778" t="44992" r="49016" b="44000"/>
          <a:stretch/>
        </p:blipFill>
        <p:spPr>
          <a:xfrm>
            <a:off x="1750810" y="1308963"/>
            <a:ext cx="8736748" cy="2453138"/>
          </a:xfrm>
          <a:prstGeom prst="rect">
            <a:avLst/>
          </a:prstGeom>
        </p:spPr>
      </p:pic>
      <p:pic>
        <p:nvPicPr>
          <p:cNvPr id="4" name="Picture 3">
            <a:extLst>
              <a:ext uri="{FF2B5EF4-FFF2-40B4-BE49-F238E27FC236}">
                <a16:creationId xmlns:a16="http://schemas.microsoft.com/office/drawing/2014/main" id="{D130F54C-63B2-45D4-9DB3-34B65EDB7B4C}"/>
              </a:ext>
            </a:extLst>
          </p:cNvPr>
          <p:cNvPicPr>
            <a:picLocks noChangeAspect="1"/>
          </p:cNvPicPr>
          <p:nvPr/>
        </p:nvPicPr>
        <p:blipFill rotWithShape="1">
          <a:blip r:embed="rId2">
            <a:extLst>
              <a:ext uri="{28A0092B-C50C-407E-A947-70E740481C1C}">
                <a14:useLocalDpi xmlns:a14="http://schemas.microsoft.com/office/drawing/2010/main" val="0"/>
              </a:ext>
            </a:extLst>
          </a:blip>
          <a:srcRect l="51674" t="44780" r="9120" b="44212"/>
          <a:stretch/>
        </p:blipFill>
        <p:spPr>
          <a:xfrm>
            <a:off x="1750810" y="4012974"/>
            <a:ext cx="8736748" cy="2453138"/>
          </a:xfrm>
          <a:prstGeom prst="rect">
            <a:avLst/>
          </a:prstGeom>
        </p:spPr>
      </p:pic>
    </p:spTree>
    <p:extLst>
      <p:ext uri="{BB962C8B-B14F-4D97-AF65-F5344CB8AC3E}">
        <p14:creationId xmlns:p14="http://schemas.microsoft.com/office/powerpoint/2010/main" val="2408885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5A335-8984-4B4B-B12C-22AA49018FFE}"/>
              </a:ext>
            </a:extLst>
          </p:cNvPr>
          <p:cNvSpPr>
            <a:spLocks noGrp="1"/>
          </p:cNvSpPr>
          <p:nvPr>
            <p:ph type="title"/>
          </p:nvPr>
        </p:nvSpPr>
        <p:spPr>
          <a:xfrm>
            <a:off x="1158240" y="486004"/>
            <a:ext cx="9875520" cy="754966"/>
          </a:xfrm>
        </p:spPr>
        <p:txBody>
          <a:bodyPr/>
          <a:lstStyle/>
          <a:p>
            <a:pPr algn="ctr"/>
            <a:r>
              <a:rPr lang="en-US" b="1" dirty="0"/>
              <a:t>SAMPLES OF HEALTHY</a:t>
            </a:r>
          </a:p>
        </p:txBody>
      </p:sp>
      <p:pic>
        <p:nvPicPr>
          <p:cNvPr id="3" name="Picture 2">
            <a:extLst>
              <a:ext uri="{FF2B5EF4-FFF2-40B4-BE49-F238E27FC236}">
                <a16:creationId xmlns:a16="http://schemas.microsoft.com/office/drawing/2014/main" id="{6794244E-BA6C-40FC-9CA1-5B510565472D}"/>
              </a:ext>
            </a:extLst>
          </p:cNvPr>
          <p:cNvPicPr>
            <a:picLocks noChangeAspect="1"/>
          </p:cNvPicPr>
          <p:nvPr/>
        </p:nvPicPr>
        <p:blipFill rotWithShape="1">
          <a:blip r:embed="rId2">
            <a:extLst>
              <a:ext uri="{28A0092B-C50C-407E-A947-70E740481C1C}">
                <a14:useLocalDpi xmlns:a14="http://schemas.microsoft.com/office/drawing/2010/main" val="0"/>
              </a:ext>
            </a:extLst>
          </a:blip>
          <a:srcRect l="11114" t="44575" r="49092" b="43619"/>
          <a:stretch/>
        </p:blipFill>
        <p:spPr>
          <a:xfrm>
            <a:off x="1787434" y="1149529"/>
            <a:ext cx="8741229" cy="2593428"/>
          </a:xfrm>
          <a:prstGeom prst="rect">
            <a:avLst/>
          </a:prstGeom>
        </p:spPr>
      </p:pic>
      <p:pic>
        <p:nvPicPr>
          <p:cNvPr id="4" name="Picture 3">
            <a:extLst>
              <a:ext uri="{FF2B5EF4-FFF2-40B4-BE49-F238E27FC236}">
                <a16:creationId xmlns:a16="http://schemas.microsoft.com/office/drawing/2014/main" id="{A4116745-05ED-4BD5-A903-25E6E2DCC363}"/>
              </a:ext>
            </a:extLst>
          </p:cNvPr>
          <p:cNvPicPr>
            <a:picLocks noChangeAspect="1"/>
          </p:cNvPicPr>
          <p:nvPr/>
        </p:nvPicPr>
        <p:blipFill rotWithShape="1">
          <a:blip r:embed="rId2">
            <a:extLst>
              <a:ext uri="{28A0092B-C50C-407E-A947-70E740481C1C}">
                <a14:useLocalDpi xmlns:a14="http://schemas.microsoft.com/office/drawing/2010/main" val="0"/>
              </a:ext>
            </a:extLst>
          </a:blip>
          <a:srcRect l="37661" t="44627" r="22545" b="43567"/>
          <a:stretch/>
        </p:blipFill>
        <p:spPr>
          <a:xfrm>
            <a:off x="1787434" y="3873587"/>
            <a:ext cx="8741229" cy="2593428"/>
          </a:xfrm>
          <a:prstGeom prst="rect">
            <a:avLst/>
          </a:prstGeom>
        </p:spPr>
      </p:pic>
    </p:spTree>
    <p:extLst>
      <p:ext uri="{BB962C8B-B14F-4D97-AF65-F5344CB8AC3E}">
        <p14:creationId xmlns:p14="http://schemas.microsoft.com/office/powerpoint/2010/main" val="1165170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asis">
  <a:themeElements>
    <a:clrScheme name="Custom 9">
      <a:dk1>
        <a:srgbClr val="000000"/>
      </a:dk1>
      <a:lt1>
        <a:srgbClr val="FFE5B4"/>
      </a:lt1>
      <a:dk2>
        <a:srgbClr val="565349"/>
      </a:dk2>
      <a:lt2>
        <a:srgbClr val="DDDDDD"/>
      </a:lt2>
      <a:accent1>
        <a:srgbClr val="00B050"/>
      </a:accent1>
      <a:accent2>
        <a:srgbClr val="DF5327"/>
      </a:accent2>
      <a:accent3>
        <a:srgbClr val="FE9E00"/>
      </a:accent3>
      <a:accent4>
        <a:srgbClr val="418AB3"/>
      </a:accent4>
      <a:accent5>
        <a:srgbClr val="FFFFFF"/>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Edge">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17779" dir="5400000" rotWithShape="0">
              <a:srgbClr val="000000">
                <a:alpha val="4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386</TotalTime>
  <Words>184</Words>
  <Application>Microsoft Office PowerPoint</Application>
  <PresentationFormat>Widescreen</PresentationFormat>
  <Paragraphs>30</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Bahnschrift SemiBold SemiConden</vt:lpstr>
      <vt:lpstr>Corbel</vt:lpstr>
      <vt:lpstr>Wingdings</vt:lpstr>
      <vt:lpstr>Basis</vt:lpstr>
      <vt:lpstr>BANANA DISEASE PREDICTION MODEL</vt:lpstr>
      <vt:lpstr>GROUP MEMBERS</vt:lpstr>
      <vt:lpstr>PROBLEM STATEMENT</vt:lpstr>
      <vt:lpstr>SOLUTION STATEMENT</vt:lpstr>
      <vt:lpstr>Classes of  diseases</vt:lpstr>
      <vt:lpstr>SAMPLES OF PESTALOTIOPSIS</vt:lpstr>
      <vt:lpstr>SAMPLES OF CORDANA</vt:lpstr>
      <vt:lpstr>SAMPLES OF SIGATOKA</vt:lpstr>
      <vt:lpstr>SAMPLES OF HEALTHY</vt:lpstr>
      <vt:lpstr>INITIAL MODEL EVALUATION</vt:lpstr>
      <vt:lpstr>IMPROVED MODEL EVALUATION</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BANANA DISEASE PREDICTION MODEL</dc:title>
  <dc:creator>pc</dc:creator>
  <cp:lastModifiedBy>Kevin Aholou</cp:lastModifiedBy>
  <cp:revision>31</cp:revision>
  <dcterms:created xsi:type="dcterms:W3CDTF">2024-08-06T09:24:46Z</dcterms:created>
  <dcterms:modified xsi:type="dcterms:W3CDTF">2024-08-10T01:47:09Z</dcterms:modified>
</cp:coreProperties>
</file>