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70" r:id="rId15"/>
    <p:sldId id="27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88" y="-112"/>
      </p:cViewPr>
      <p:guideLst>
        <p:guide orient="horz" pos="2160"/>
        <p:guide pos="2880"/>
      </p:guideLst>
    </p:cSldViewPr>
  </p:slideViewPr>
  <p:notesTextViewPr>
    <p:cViewPr>
      <p:scale>
        <a:sx n="100" d="100"/>
        <a:sy n="100" d="100"/>
      </p:scale>
      <p:origin x="0" y="24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2AD5C-9E8F-D54C-AC0D-213688066819}" type="datetimeFigureOut">
              <a:rPr lang="en-US" smtClean="0"/>
              <a:t>9/19/16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5BB17-CD0F-9640-85A6-5D83FF841A32}" type="slidenum">
              <a:rPr lang="en-US" smtClean="0"/>
              <a:t>‹#›</a:t>
            </a:fld>
            <a:endParaRPr lang="en-US"/>
          </a:p>
        </p:txBody>
      </p:sp>
    </p:spTree>
    <p:extLst>
      <p:ext uri="{BB962C8B-B14F-4D97-AF65-F5344CB8AC3E}">
        <p14:creationId xmlns:p14="http://schemas.microsoft.com/office/powerpoint/2010/main" val="31753001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Simile vs. metaphor?</a:t>
            </a:r>
          </a:p>
          <a:p>
            <a:r>
              <a:rPr lang="en-US" dirty="0" smtClean="0"/>
              <a:t>Spectrum is like… what? Get answers. </a:t>
            </a:r>
          </a:p>
          <a:p>
            <a:r>
              <a:rPr lang="en-US" dirty="0" smtClean="0"/>
              <a:t>Who here has</a:t>
            </a:r>
            <a:r>
              <a:rPr lang="en-US" baseline="0" dirty="0" smtClean="0"/>
              <a:t> ever had to deal with code enforcement, code violations, zoning regulations, antenna regulations, or anything like that. Get answers.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a:t>
            </a:fld>
            <a:endParaRPr lang="en-US"/>
          </a:p>
        </p:txBody>
      </p:sp>
    </p:spTree>
    <p:extLst>
      <p:ext uri="{BB962C8B-B14F-4D97-AF65-F5344CB8AC3E}">
        <p14:creationId xmlns:p14="http://schemas.microsoft.com/office/powerpoint/2010/main" val="419800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the smarts in the radio!</a:t>
            </a:r>
            <a:r>
              <a:rPr lang="en-US" baseline="0" dirty="0" smtClean="0"/>
              <a:t> What could possibly go wrong? It already has with UNII </a:t>
            </a:r>
            <a:r>
              <a:rPr lang="en-US" baseline="0" dirty="0" err="1" smtClean="0"/>
              <a:t>vs</a:t>
            </a:r>
            <a:r>
              <a:rPr lang="en-US" baseline="0" dirty="0" smtClean="0"/>
              <a:t> Radar. The Unlicensed National Information Infrastructure (U-NII)[1][2] radio band is part of the radio frequency spectrum used by IEEE-802.11a devices and by many wireless ISPs. It operates over four ranges: In 2007, the FCC began requiring that devices operating in channels 52, 56, 60 and 64 (5GHz band) must have Dynamic Frequency Selection (DFS) capabilities. This is to avoid communicating in the same frequency range as some radar. In 2014, the FCC issued new rules[9] for all devices due to interference with government weather radar systems. Fines and equipment seizure were listed as punishment for non-compliance.”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Well guess what? Devices where the sensing was disabled got out in the wild. How do you think that might </a:t>
            </a:r>
            <a:r>
              <a:rPr lang="en-US" baseline="0" smtClean="0"/>
              <a:t>have happened?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11</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 smarts in the radio!</a:t>
            </a:r>
            <a:r>
              <a:rPr lang="en-US" baseline="0" dirty="0" smtClean="0"/>
              <a:t> What could possibly go wrong? It already has with TV white space re-use. Sensing before transmitting works unless you’re in a band where directional signals make you miss them. The 3.55-3.7 CBRS database is a current example. It’s not live yet, but you will have to consult this database before you can transmit.</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12</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24-40GHz</a:t>
            </a:r>
            <a:r>
              <a:rPr lang="en-US" baseline="0" dirty="0" smtClean="0"/>
              <a:t> 5G management. Oh boy. Massive amounts of money have already been spent already on spectrum in these bands by companies you have never heard of and some you have. The physics of these frequencies means what?</a:t>
            </a:r>
          </a:p>
          <a:p>
            <a:endParaRPr lang="en-US" baseline="0" dirty="0" smtClean="0"/>
          </a:p>
          <a:p>
            <a:r>
              <a:rPr lang="en-US" baseline="0" dirty="0" smtClean="0"/>
              <a:t>Transmissions are short range and much more line of sight. Planned isolation means massive amounts of spectrum wholly devoted to short range directional transmissions. Base stations everywhere!</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13</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a:t>
            </a:r>
            <a:r>
              <a:rPr lang="en-US" baseline="0" dirty="0" smtClean="0"/>
              <a:t> we (hams) interested in mesh networks? </a:t>
            </a:r>
          </a:p>
          <a:p>
            <a:endParaRPr lang="en-US" baseline="0" dirty="0" smtClean="0"/>
          </a:p>
          <a:p>
            <a:r>
              <a:rPr lang="en-US" baseline="0" dirty="0" smtClean="0"/>
              <a:t>We should be for several reasons.</a:t>
            </a:r>
          </a:p>
          <a:p>
            <a:endParaRPr lang="en-US" baseline="0" dirty="0" smtClean="0"/>
          </a:p>
          <a:p>
            <a:r>
              <a:rPr lang="en-US" baseline="0" dirty="0" smtClean="0"/>
              <a:t>If you don’t use mesh then your choices to date have been to go through a central database or be entirely independent. </a:t>
            </a:r>
          </a:p>
          <a:p>
            <a:endParaRPr lang="en-US" baseline="0" dirty="0" smtClean="0"/>
          </a:p>
          <a:p>
            <a:r>
              <a:rPr lang="en-US" baseline="0" dirty="0" smtClean="0"/>
              <a:t>When we talk about cognitive radio, or local sensing to avoid interference, and we don’t want to pre-plan who we talk to, then you unavoidably confront mesh technologies.</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14</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a:t>
            </a:r>
            <a:r>
              <a:rPr lang="en-US" baseline="0" dirty="0" smtClean="0"/>
              <a:t> worth doing is all about trade-offs. Mesh is a good example. </a:t>
            </a:r>
          </a:p>
          <a:p>
            <a:endParaRPr lang="en-US" baseline="0" dirty="0" smtClean="0"/>
          </a:p>
          <a:p>
            <a:r>
              <a:rPr lang="en-US" baseline="0" dirty="0" smtClean="0"/>
              <a:t>Nodes in a mesh network have two jobs. Connect with neighbors. Forward traffic out the backhaul. Nodes can come and go. There’s a variety of ways to do it, but almost all of them that we experiment with rely on </a:t>
            </a:r>
            <a:r>
              <a:rPr lang="en-US" baseline="0" dirty="0" err="1" smtClean="0"/>
              <a:t>WiFi</a:t>
            </a:r>
            <a:r>
              <a:rPr lang="en-US" baseline="0" dirty="0" smtClean="0"/>
              <a:t> and TCP/IP. Routing protocols designed for static routes are not ideal for dynamic ones. Half-duplex </a:t>
            </a:r>
            <a:r>
              <a:rPr lang="en-US" baseline="0" dirty="0" err="1" smtClean="0"/>
              <a:t>wifi</a:t>
            </a:r>
            <a:r>
              <a:rPr lang="en-US" baseline="0" dirty="0" smtClean="0"/>
              <a:t> cards mean your throughput goes down by half for each hop.</a:t>
            </a:r>
          </a:p>
          <a:p>
            <a:endParaRPr lang="en-US" baseline="0" dirty="0" smtClean="0"/>
          </a:p>
          <a:p>
            <a:r>
              <a:rPr lang="en-US" baseline="0" dirty="0" smtClean="0"/>
              <a:t>Black hole routing, jamming, and routing contention or routing flaps are major issues for mesh. One of the biggest obstacles is how random access protocols cause latency </a:t>
            </a:r>
            <a:r>
              <a:rPr lang="en-US" baseline="0" dirty="0" err="1" smtClean="0"/>
              <a:t>stackups</a:t>
            </a:r>
            <a:r>
              <a:rPr lang="en-US" baseline="0" dirty="0" smtClean="0"/>
              <a:t> in </a:t>
            </a:r>
            <a:r>
              <a:rPr lang="en-US" baseline="0" dirty="0" err="1" smtClean="0"/>
              <a:t>multihop</a:t>
            </a:r>
            <a:r>
              <a:rPr lang="en-US" baseline="0" dirty="0" smtClean="0"/>
              <a:t> networks. You can increase your throughput in some cases by tolerating latency, but when you run out of margin on the latency, things can stop working. </a:t>
            </a:r>
          </a:p>
          <a:p>
            <a:endParaRPr lang="en-US" baseline="0" dirty="0" smtClean="0"/>
          </a:p>
          <a:p>
            <a:r>
              <a:rPr lang="en-US" baseline="0" dirty="0" smtClean="0"/>
              <a:t>All of these facts mean that mesh is a very active area of research. There are so-called fourth and fifth generation products based on military mesh networks. Motorola’s products are the ones I’m most familiar with.</a:t>
            </a:r>
          </a:p>
          <a:p>
            <a:endParaRPr lang="en-US" baseline="0" dirty="0" smtClean="0"/>
          </a:p>
          <a:p>
            <a:r>
              <a:rPr lang="en-US" baseline="0" dirty="0" smtClean="0"/>
              <a:t>There are no clear winners yet  in security protocols for mesh networks. Security through obscurity, whether hardware obscurity, or spectral obscurity, has been the most reliable way to exclude bad actors.</a:t>
            </a:r>
          </a:p>
          <a:p>
            <a:endParaRPr lang="en-US" baseline="0" dirty="0" smtClean="0"/>
          </a:p>
          <a:p>
            <a:r>
              <a:rPr lang="en-US" baseline="0" dirty="0" smtClean="0"/>
              <a:t>So, if you’re going to rely on mesh to create a local database that solves your interference problem in 5G, you have design challenges. </a:t>
            </a:r>
          </a:p>
        </p:txBody>
      </p:sp>
      <p:sp>
        <p:nvSpPr>
          <p:cNvPr id="4" name="Slide Number Placeholder 3"/>
          <p:cNvSpPr>
            <a:spLocks noGrp="1"/>
          </p:cNvSpPr>
          <p:nvPr>
            <p:ph type="sldNum" sz="quarter" idx="10"/>
          </p:nvPr>
        </p:nvSpPr>
        <p:spPr/>
        <p:txBody>
          <a:bodyPr/>
          <a:lstStyle/>
          <a:p>
            <a:fld id="{5EF5BB17-CD0F-9640-85A6-5D83FF841A32}" type="slidenum">
              <a:rPr lang="en-US" smtClean="0"/>
              <a:t>15</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 smarts in the radio!</a:t>
            </a:r>
            <a:r>
              <a:rPr lang="en-US" baseline="0" dirty="0" smtClean="0"/>
              <a:t> What could possibly go wrong? It already has with TV white space re-use. Sensing before transmitting works unless you’re in a band where directional signals make you miss them. The 3.55-3.7 CBRS database is a current example. It’s not live yet, but you will have to consult this database before you can transmit.</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16</a:t>
            </a:fld>
            <a:endParaRPr lang="en-US"/>
          </a:p>
        </p:txBody>
      </p:sp>
    </p:spTree>
    <p:extLst>
      <p:ext uri="{BB962C8B-B14F-4D97-AF65-F5344CB8AC3E}">
        <p14:creationId xmlns:p14="http://schemas.microsoft.com/office/powerpoint/2010/main" val="163890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Planned</a:t>
            </a:r>
            <a:r>
              <a:rPr lang="en-US" baseline="0" dirty="0" smtClean="0"/>
              <a:t> isolation in spectrum management is the equivalent of zoning regulations and code regulations in land management. Mixed use regulations are still regulations. </a:t>
            </a:r>
          </a:p>
          <a:p>
            <a:pPr marL="228600" indent="-228600">
              <a:buAutoNum type="arabicParenR"/>
            </a:pPr>
            <a:r>
              <a:rPr lang="en-US" baseline="0" dirty="0" smtClean="0"/>
              <a:t>Spectrum is instantly re-usable. Land is not. That is the biggest, most critical failure of this spectrum-as-land metaphor that we have going on. </a:t>
            </a:r>
          </a:p>
          <a:p>
            <a:pPr marL="228600" indent="-228600">
              <a:buAutoNum type="arabicParenR"/>
            </a:pPr>
            <a:r>
              <a:rPr lang="en-US" baseline="0" dirty="0" smtClean="0"/>
              <a:t>Planned isolation has an upper limit in dealing with population density. When cities get too crowded, planned isolation breaks down. E.g. short term rental controversies in Austin TX, rent control breakdowns in NY, the reasons that Kowloon City was finally bulldozed. </a:t>
            </a:r>
          </a:p>
          <a:p>
            <a:pPr marL="228600" indent="-228600">
              <a:buAutoNum type="arabicParenR"/>
            </a:pPr>
            <a:endParaRPr lang="en-US" baseline="0" dirty="0" smtClean="0"/>
          </a:p>
          <a:p>
            <a:pPr marL="0" indent="0">
              <a:buNone/>
            </a:pPr>
            <a:r>
              <a:rPr lang="en-US" b="1" baseline="0" dirty="0" smtClean="0"/>
              <a:t>The goal of planned isolation is to reduce interference</a:t>
            </a:r>
            <a:r>
              <a:rPr lang="en-US" baseline="0" dirty="0" smtClean="0"/>
              <a:t>. Interference with small digital radios is a critical problem that planned isolation will no longer be able to </a:t>
            </a:r>
            <a:r>
              <a:rPr lang="en-US" baseline="0" dirty="0" err="1" smtClean="0"/>
              <a:t>adaquately</a:t>
            </a:r>
            <a:r>
              <a:rPr lang="en-US" baseline="0" dirty="0" smtClean="0"/>
              <a:t> deal with.</a:t>
            </a:r>
          </a:p>
          <a:p>
            <a:pPr marL="0" indent="0">
              <a:buNone/>
            </a:pPr>
            <a:endParaRPr lang="en-US" baseline="0" dirty="0" smtClean="0"/>
          </a:p>
          <a:p>
            <a:pPr marL="0" indent="0">
              <a:buNone/>
            </a:pPr>
            <a:r>
              <a:rPr lang="en-US" baseline="0" dirty="0" smtClean="0"/>
              <a:t>The massive rise of unlicensed services is something we must all deal with.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2</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average occupancy is quite reasonable. There’s no overcrowding! Divide users by Hz.</a:t>
            </a:r>
            <a:r>
              <a:rPr lang="en-US" sz="1200" baseline="0" dirty="0" smtClean="0"/>
              <a:t> </a:t>
            </a:r>
            <a:r>
              <a:rPr lang="en-US" sz="1200" dirty="0" smtClean="0"/>
              <a:t>Divide citizens by acre. If you fly over the US, it looks desolate. If you live in a city,</a:t>
            </a:r>
            <a:r>
              <a:rPr lang="en-US" sz="1200" baseline="0" dirty="0" smtClean="0"/>
              <a:t> it feels like you can’t get away from the people and there’s never enough parking.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3</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places are way more expensive than others. Desirability is not universal. What makes North Dakota a</a:t>
            </a:r>
            <a:r>
              <a:rPr lang="en-US" baseline="0" dirty="0" smtClean="0"/>
              <a:t> desirable place to live compared to California? Vice versa? Who wants to live in a an active volcano? An ice sheet? Under water? On an unstable cliff? In the middle of a swamp? In the middle of the desert? Near the beach? In the foothills of a mountain range? Near a useful port? Near the freeway? Far from the freeway? We can go on and on.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4</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for examples of both land and spectrum, both licensed and unlicensed.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5</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Land in the US</a:t>
            </a:r>
            <a:r>
              <a:rPr lang="en-US" baseline="0" dirty="0" smtClean="0"/>
              <a:t> is zoned. This is often a very long and contentious process. Once zoned, in a process that may have been done decades before, land is developed. This is also long and contentious. Our local planning headache is the One </a:t>
            </a:r>
            <a:r>
              <a:rPr lang="en-US" baseline="0" dirty="0" err="1" smtClean="0"/>
              <a:t>Paseo</a:t>
            </a:r>
            <a:r>
              <a:rPr lang="en-US" baseline="0" dirty="0" smtClean="0"/>
              <a:t> development. Once developed, you are stuck with that developed land for a long time. Yes, you can tear stuff down, redevelop. But it’s very rare to rezone or redevelop in a flexible way. Spectrum is fundamentally different. Yes, big radar installations are essentially permanent on the order of decades. However, if I decommission that radar, that spectrum is immediately, instantly re-usable. With no delay, no scarring, no environmental impact, nothing. It’s as if the system never existed at all. The planned isolation metaphor fails here completely. The cost to redevelop land means that re-use is simply not designed into the system. Spectrum is completely and totally different. </a:t>
            </a:r>
            <a:br>
              <a:rPr lang="en-US" baseline="0" dirty="0" smtClean="0"/>
            </a:br>
            <a:endParaRPr lang="en-US" baseline="0" dirty="0" smtClean="0"/>
          </a:p>
          <a:p>
            <a:r>
              <a:rPr lang="en-US" baseline="0" dirty="0" smtClean="0"/>
              <a:t>Ask for examples of systems that no longer exist.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6</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Land in the US</a:t>
            </a:r>
            <a:r>
              <a:rPr lang="en-US" baseline="0" dirty="0" smtClean="0"/>
              <a:t> is zoned. This is often a very long and contentious process. Once zoned, in a process that may have been done decades before, land is developed. This is also long and contentious. Our local planning headache is the One </a:t>
            </a:r>
            <a:r>
              <a:rPr lang="en-US" baseline="0" dirty="0" err="1" smtClean="0"/>
              <a:t>Paseo</a:t>
            </a:r>
            <a:r>
              <a:rPr lang="en-US" baseline="0" dirty="0" smtClean="0"/>
              <a:t> development. Once developed, you are stuck with that developed land for a long time. Yes, you can tear stuff down, redevelop. But it’s very rare to rezone or redevelop in a flexible way. Spectrum is fundamentally different. Yes, big radar installations are essentially permanent on the order of decades. However, if I decommission that radar, that spectrum is immediately, instantly re-usable. With no delay, no scarring, no environmental impact, nothing. It’s as if the system never existed at all. The planned isolation metaphor fails here completely. The cost to redevelop land means that re-use is simply not designed into the system. Spectrum is completely and totally different. </a:t>
            </a:r>
            <a:br>
              <a:rPr lang="en-US" baseline="0" dirty="0" smtClean="0"/>
            </a:br>
            <a:endParaRPr lang="en-US" baseline="0" dirty="0" smtClean="0"/>
          </a:p>
          <a:p>
            <a:r>
              <a:rPr lang="en-US" baseline="0" dirty="0" smtClean="0"/>
              <a:t>Ask for examples of systems that no longer exist.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7</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Without the parentheses, this is is not a noncontroversial statement. Can anyone think of any other examples where we have regulations for something that has no simple metrics? </a:t>
            </a:r>
          </a:p>
          <a:p>
            <a:endParaRPr lang="en-US" baseline="0" dirty="0" smtClean="0"/>
          </a:p>
          <a:p>
            <a:r>
              <a:rPr lang="en-US" baseline="0" dirty="0" smtClean="0"/>
              <a:t>Because what we learn from advances in spectrum sharing and cognitive radio may apply to those areas too. </a:t>
            </a:r>
          </a:p>
          <a:p>
            <a:r>
              <a:rPr lang="en-US" baseline="0" dirty="0" smtClean="0"/>
              <a:t>Because whatever they do in those other areas that works then we need to start doing with spectrum.</a:t>
            </a:r>
          </a:p>
          <a:p>
            <a:endParaRPr lang="en-US" baseline="0" dirty="0" smtClean="0"/>
          </a:p>
          <a:p>
            <a:r>
              <a:rPr lang="en-US" baseline="0" dirty="0" smtClean="0"/>
              <a:t>It is very very difficult to just go out, measure the entire spectrum, and then put up a database so that everyone knows when not to tromp on someone else.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EF5BB17-CD0F-9640-85A6-5D83FF841A32}" type="slidenum">
              <a:rPr lang="en-US" smtClean="0"/>
              <a:t>8</a:t>
            </a:fld>
            <a:endParaRPr lang="en-US"/>
          </a:p>
        </p:txBody>
      </p:sp>
    </p:spTree>
    <p:extLst>
      <p:ext uri="{BB962C8B-B14F-4D97-AF65-F5344CB8AC3E}">
        <p14:creationId xmlns:p14="http://schemas.microsoft.com/office/powerpoint/2010/main" val="822890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tried</a:t>
            </a:r>
            <a:r>
              <a:rPr lang="en-US" baseline="0" dirty="0" smtClean="0"/>
              <a:t> top down approaches to measuring spectrum. In 2003, the FCC tried an Interference Temperature program. It failed. Deploying sensors everywhere to measure everything is literally impossible to do for any amount of money that we want to give to regulatory agencies. This is just physics. </a:t>
            </a:r>
            <a:br>
              <a:rPr lang="en-US" baseline="0" dirty="0" smtClean="0"/>
            </a:br>
            <a:r>
              <a:rPr lang="en-US" baseline="0" dirty="0" smtClean="0"/>
              <a:t/>
            </a:r>
            <a:br>
              <a:rPr lang="en-US" baseline="0" dirty="0" smtClean="0"/>
            </a:br>
            <a:r>
              <a:rPr lang="en-US" baseline="0" dirty="0" smtClean="0"/>
              <a:t>We all make antennas, but quite often lawyers and lobbyists and our fellow citizens believe that large swaths of spectrum can be easily monitored in time and space. </a:t>
            </a:r>
          </a:p>
          <a:p>
            <a:endParaRPr lang="en-US" baseline="0" dirty="0" smtClean="0"/>
          </a:p>
          <a:p>
            <a:r>
              <a:rPr lang="en-US" baseline="0" dirty="0" smtClean="0"/>
              <a:t>Monitoring works in limited ways on limited bands in limited areas. Even with those carefully constructed monitoring programs you will miss heterogeneous signals, secondary users, directional interference, and lots of other things. You do not in any way have total situational awareness. </a:t>
            </a:r>
          </a:p>
          <a:p>
            <a:endParaRPr lang="en-US" baseline="0" dirty="0" smtClean="0"/>
          </a:p>
          <a:p>
            <a:r>
              <a:rPr lang="en-US" baseline="0" dirty="0" smtClean="0"/>
              <a:t>This program being launched now has LTE as a client. Their question is very limited. </a:t>
            </a:r>
          </a:p>
          <a:p>
            <a:endParaRPr lang="en-US" baseline="0" dirty="0" smtClean="0"/>
          </a:p>
          <a:p>
            <a:r>
              <a:rPr lang="en-US" baseline="0" dirty="0" smtClean="0"/>
              <a:t>This is the equivalent of only being able to check on green buildings for code violations but only on Thursdays, if the roof is black. </a:t>
            </a:r>
          </a:p>
          <a:p>
            <a:endParaRPr lang="en-US" baseline="0" dirty="0" smtClean="0"/>
          </a:p>
          <a:p>
            <a:r>
              <a:rPr lang="en-US" baseline="0" dirty="0" smtClean="0"/>
              <a:t>There are bands where it’s easier. I think HF would qualify here. </a:t>
            </a:r>
            <a:endParaRPr lang="en-US" dirty="0"/>
          </a:p>
        </p:txBody>
      </p:sp>
      <p:sp>
        <p:nvSpPr>
          <p:cNvPr id="4" name="Slide Number Placeholder 3"/>
          <p:cNvSpPr>
            <a:spLocks noGrp="1"/>
          </p:cNvSpPr>
          <p:nvPr>
            <p:ph type="sldNum" sz="quarter" idx="10"/>
          </p:nvPr>
        </p:nvSpPr>
        <p:spPr/>
        <p:txBody>
          <a:bodyPr/>
          <a:lstStyle/>
          <a:p>
            <a:fld id="{5EF5BB17-CD0F-9640-85A6-5D83FF841A32}" type="slidenum">
              <a:rPr lang="en-US" smtClean="0"/>
              <a:t>9</a:t>
            </a:fld>
            <a:endParaRPr lang="en-US"/>
          </a:p>
        </p:txBody>
      </p:sp>
    </p:spTree>
    <p:extLst>
      <p:ext uri="{BB962C8B-B14F-4D97-AF65-F5344CB8AC3E}">
        <p14:creationId xmlns:p14="http://schemas.microsoft.com/office/powerpoint/2010/main" val="1320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September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September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September 19, 2016</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September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September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September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September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September 19, 2016</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Spectrum is like…</a:t>
            </a:r>
            <a:endParaRPr lang="en-US" dirty="0"/>
          </a:p>
        </p:txBody>
      </p:sp>
      <p:sp>
        <p:nvSpPr>
          <p:cNvPr id="3" name="Subtitle 2"/>
          <p:cNvSpPr>
            <a:spLocks noGrp="1"/>
          </p:cNvSpPr>
          <p:nvPr>
            <p:ph type="subTitle" idx="1"/>
          </p:nvPr>
        </p:nvSpPr>
        <p:spPr/>
        <p:txBody>
          <a:bodyPr/>
          <a:lstStyle/>
          <a:p>
            <a:r>
              <a:rPr lang="en-US" dirty="0" smtClean="0"/>
              <a:t>The metaphor that doesn’t quite work but we use it anyway</a:t>
            </a:r>
            <a:endParaRPr lang="en-US" dirty="0"/>
          </a:p>
        </p:txBody>
      </p:sp>
    </p:spTree>
    <p:extLst>
      <p:ext uri="{BB962C8B-B14F-4D97-AF65-F5344CB8AC3E}">
        <p14:creationId xmlns:p14="http://schemas.microsoft.com/office/powerpoint/2010/main" val="15587206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Just do some math and estimate, Right?</a:t>
            </a:r>
            <a:endParaRPr lang="en-US" dirty="0"/>
          </a:p>
        </p:txBody>
      </p:sp>
      <p:sp>
        <p:nvSpPr>
          <p:cNvPr id="3" name="Content Placeholder 2"/>
          <p:cNvSpPr>
            <a:spLocks noGrp="1"/>
          </p:cNvSpPr>
          <p:nvPr>
            <p:ph idx="1"/>
          </p:nvPr>
        </p:nvSpPr>
        <p:spPr/>
        <p:txBody>
          <a:bodyPr>
            <a:normAutofit/>
          </a:bodyPr>
          <a:lstStyle/>
          <a:p>
            <a:r>
              <a:rPr lang="en-US" sz="4000" dirty="0" smtClean="0"/>
              <a:t>No. </a:t>
            </a:r>
          </a:p>
          <a:p>
            <a:r>
              <a:rPr lang="en-US" sz="4000" dirty="0" smtClean="0"/>
              <a:t>That only works in </a:t>
            </a:r>
            <a:r>
              <a:rPr lang="en-US" sz="4000" dirty="0" err="1" smtClean="0"/>
              <a:t>Mathland</a:t>
            </a:r>
            <a:r>
              <a:rPr lang="en-US" sz="4000" dirty="0" smtClean="0"/>
              <a:t>.</a:t>
            </a:r>
          </a:p>
          <a:p>
            <a:r>
              <a:rPr lang="en-US" sz="4000" dirty="0" smtClean="0"/>
              <a:t>No one wants to live there.</a:t>
            </a:r>
            <a:endParaRPr lang="en-US" sz="4000" dirty="0"/>
          </a:p>
        </p:txBody>
      </p:sp>
    </p:spTree>
    <p:extLst>
      <p:ext uri="{BB962C8B-B14F-4D97-AF65-F5344CB8AC3E}">
        <p14:creationId xmlns:p14="http://schemas.microsoft.com/office/powerpoint/2010/main" val="19051263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Just have the radio listen first!</a:t>
            </a:r>
            <a:endParaRPr lang="en-US" dirty="0"/>
          </a:p>
        </p:txBody>
      </p:sp>
      <p:sp>
        <p:nvSpPr>
          <p:cNvPr id="3" name="Content Placeholder 2"/>
          <p:cNvSpPr>
            <a:spLocks noGrp="1"/>
          </p:cNvSpPr>
          <p:nvPr>
            <p:ph idx="1"/>
          </p:nvPr>
        </p:nvSpPr>
        <p:spPr/>
        <p:txBody>
          <a:bodyPr>
            <a:normAutofit/>
          </a:bodyPr>
          <a:lstStyle/>
          <a:p>
            <a:r>
              <a:rPr lang="en-US" sz="4000" dirty="0" smtClean="0"/>
              <a:t>This works, but…</a:t>
            </a:r>
          </a:p>
        </p:txBody>
      </p:sp>
    </p:spTree>
    <p:extLst>
      <p:ext uri="{BB962C8B-B14F-4D97-AF65-F5344CB8AC3E}">
        <p14:creationId xmlns:p14="http://schemas.microsoft.com/office/powerpoint/2010/main" val="26063235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Just put everything in a database</a:t>
            </a:r>
            <a:endParaRPr lang="en-US" dirty="0"/>
          </a:p>
        </p:txBody>
      </p:sp>
      <p:sp>
        <p:nvSpPr>
          <p:cNvPr id="3" name="Content Placeholder 2"/>
          <p:cNvSpPr>
            <a:spLocks noGrp="1"/>
          </p:cNvSpPr>
          <p:nvPr>
            <p:ph idx="1"/>
          </p:nvPr>
        </p:nvSpPr>
        <p:spPr/>
        <p:txBody>
          <a:bodyPr>
            <a:normAutofit/>
          </a:bodyPr>
          <a:lstStyle/>
          <a:p>
            <a:r>
              <a:rPr lang="en-US" sz="4000" dirty="0" smtClean="0"/>
              <a:t>Make the radio look it up before transmitting.</a:t>
            </a:r>
          </a:p>
          <a:p>
            <a:r>
              <a:rPr lang="en-US" sz="4000" dirty="0" smtClean="0"/>
              <a:t>The radios regulate themselves.</a:t>
            </a:r>
          </a:p>
        </p:txBody>
      </p:sp>
    </p:spTree>
    <p:extLst>
      <p:ext uri="{BB962C8B-B14F-4D97-AF65-F5344CB8AC3E}">
        <p14:creationId xmlns:p14="http://schemas.microsoft.com/office/powerpoint/2010/main" val="2226231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those smarty pants 5G people?</a:t>
            </a:r>
            <a:endParaRPr lang="en-US" dirty="0"/>
          </a:p>
        </p:txBody>
      </p:sp>
      <p:sp>
        <p:nvSpPr>
          <p:cNvPr id="3" name="Content Placeholder 2"/>
          <p:cNvSpPr>
            <a:spLocks noGrp="1"/>
          </p:cNvSpPr>
          <p:nvPr>
            <p:ph idx="1"/>
          </p:nvPr>
        </p:nvSpPr>
        <p:spPr/>
        <p:txBody>
          <a:bodyPr>
            <a:normAutofit/>
          </a:bodyPr>
          <a:lstStyle/>
          <a:p>
            <a:r>
              <a:rPr lang="en-US" sz="4000" dirty="0" smtClean="0"/>
              <a:t>How to tame 24-40GHz?</a:t>
            </a:r>
          </a:p>
          <a:p>
            <a:r>
              <a:rPr lang="en-US" sz="4000" dirty="0" smtClean="0"/>
              <a:t>Global database?</a:t>
            </a:r>
          </a:p>
          <a:p>
            <a:r>
              <a:rPr lang="en-US" sz="4000" dirty="0"/>
              <a:t>No database</a:t>
            </a:r>
            <a:r>
              <a:rPr lang="en-US" sz="4000" dirty="0" smtClean="0"/>
              <a:t>? (individual sensing/acting agent)</a:t>
            </a:r>
          </a:p>
          <a:p>
            <a:r>
              <a:rPr lang="en-US" sz="4000" dirty="0" smtClean="0"/>
              <a:t>Local database (mesh!)</a:t>
            </a:r>
          </a:p>
        </p:txBody>
      </p:sp>
    </p:spTree>
    <p:extLst>
      <p:ext uri="{BB962C8B-B14F-4D97-AF65-F5344CB8AC3E}">
        <p14:creationId xmlns:p14="http://schemas.microsoft.com/office/powerpoint/2010/main" val="32628381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mesh</a:t>
            </a:r>
            <a:endParaRPr lang="en-US" dirty="0"/>
          </a:p>
        </p:txBody>
      </p:sp>
      <p:sp>
        <p:nvSpPr>
          <p:cNvPr id="3" name="Content Placeholder 2"/>
          <p:cNvSpPr>
            <a:spLocks noGrp="1"/>
          </p:cNvSpPr>
          <p:nvPr>
            <p:ph idx="1"/>
          </p:nvPr>
        </p:nvSpPr>
        <p:spPr/>
        <p:txBody>
          <a:bodyPr>
            <a:normAutofit/>
          </a:bodyPr>
          <a:lstStyle/>
          <a:p>
            <a:r>
              <a:rPr lang="en-US" sz="4000" dirty="0" smtClean="0"/>
              <a:t>Interference has been the primary performance degradation in mesh networks. </a:t>
            </a:r>
          </a:p>
        </p:txBody>
      </p:sp>
    </p:spTree>
    <p:extLst>
      <p:ext uri="{BB962C8B-B14F-4D97-AF65-F5344CB8AC3E}">
        <p14:creationId xmlns:p14="http://schemas.microsoft.com/office/powerpoint/2010/main" val="10763641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mesh</a:t>
            </a:r>
            <a:endParaRPr lang="en-US" dirty="0"/>
          </a:p>
        </p:txBody>
      </p:sp>
      <p:sp>
        <p:nvSpPr>
          <p:cNvPr id="3" name="Content Placeholder 2"/>
          <p:cNvSpPr>
            <a:spLocks noGrp="1"/>
          </p:cNvSpPr>
          <p:nvPr>
            <p:ph idx="1"/>
          </p:nvPr>
        </p:nvSpPr>
        <p:spPr/>
        <p:txBody>
          <a:bodyPr>
            <a:normAutofit/>
          </a:bodyPr>
          <a:lstStyle/>
          <a:p>
            <a:r>
              <a:rPr lang="en-US" sz="4000" dirty="0" smtClean="0"/>
              <a:t>Flexibility purchased with complexity.</a:t>
            </a:r>
          </a:p>
          <a:p>
            <a:r>
              <a:rPr lang="en-US" sz="4000" dirty="0" smtClean="0"/>
              <a:t>Maneuverability purchased with stability.</a:t>
            </a:r>
          </a:p>
          <a:p>
            <a:r>
              <a:rPr lang="en-US" sz="4000" dirty="0" smtClean="0"/>
              <a:t>Stability bought back with more complexity.</a:t>
            </a:r>
          </a:p>
        </p:txBody>
      </p:sp>
    </p:spTree>
    <p:extLst>
      <p:ext uri="{BB962C8B-B14F-4D97-AF65-F5344CB8AC3E}">
        <p14:creationId xmlns:p14="http://schemas.microsoft.com/office/powerpoint/2010/main" val="30810360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 has to be a better way!</a:t>
            </a:r>
            <a:endParaRPr lang="en-US" dirty="0"/>
          </a:p>
        </p:txBody>
      </p:sp>
      <p:sp>
        <p:nvSpPr>
          <p:cNvPr id="3" name="Content Placeholder 2"/>
          <p:cNvSpPr>
            <a:spLocks noGrp="1"/>
          </p:cNvSpPr>
          <p:nvPr>
            <p:ph idx="1"/>
          </p:nvPr>
        </p:nvSpPr>
        <p:spPr/>
        <p:txBody>
          <a:bodyPr>
            <a:normAutofit/>
          </a:bodyPr>
          <a:lstStyle/>
          <a:p>
            <a:r>
              <a:rPr lang="en-US" sz="4000" dirty="0" smtClean="0"/>
              <a:t>There is, and DARPA wants us to figure it out. </a:t>
            </a:r>
          </a:p>
        </p:txBody>
      </p:sp>
    </p:spTree>
    <p:extLst>
      <p:ext uri="{BB962C8B-B14F-4D97-AF65-F5344CB8AC3E}">
        <p14:creationId xmlns:p14="http://schemas.microsoft.com/office/powerpoint/2010/main" val="2956589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isolation</a:t>
            </a:r>
            <a:endParaRPr lang="en-US" dirty="0"/>
          </a:p>
        </p:txBody>
      </p:sp>
      <p:sp>
        <p:nvSpPr>
          <p:cNvPr id="3" name="Content Placeholder 2"/>
          <p:cNvSpPr>
            <a:spLocks noGrp="1"/>
          </p:cNvSpPr>
          <p:nvPr>
            <p:ph idx="1"/>
          </p:nvPr>
        </p:nvSpPr>
        <p:spPr/>
        <p:txBody>
          <a:bodyPr>
            <a:normAutofit/>
          </a:bodyPr>
          <a:lstStyle/>
          <a:p>
            <a:r>
              <a:rPr lang="en-US" sz="4000" dirty="0" smtClean="0"/>
              <a:t>It’s been working for us for 130 years. Why stop now?</a:t>
            </a:r>
          </a:p>
        </p:txBody>
      </p:sp>
    </p:spTree>
    <p:extLst>
      <p:ext uri="{BB962C8B-B14F-4D97-AF65-F5344CB8AC3E}">
        <p14:creationId xmlns:p14="http://schemas.microsoft.com/office/powerpoint/2010/main" val="4815398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*Is* like land</a:t>
            </a:r>
            <a:endParaRPr lang="en-US" dirty="0"/>
          </a:p>
        </p:txBody>
      </p:sp>
      <p:sp>
        <p:nvSpPr>
          <p:cNvPr id="3" name="Content Placeholder 2"/>
          <p:cNvSpPr>
            <a:spLocks noGrp="1"/>
          </p:cNvSpPr>
          <p:nvPr>
            <p:ph idx="1"/>
          </p:nvPr>
        </p:nvSpPr>
        <p:spPr/>
        <p:txBody>
          <a:bodyPr>
            <a:normAutofit/>
          </a:bodyPr>
          <a:lstStyle/>
          <a:p>
            <a:r>
              <a:rPr lang="en-US" sz="4000" dirty="0" smtClean="0"/>
              <a:t>Like land, there’s a lot of unused acres out there.</a:t>
            </a:r>
          </a:p>
          <a:p>
            <a:r>
              <a:rPr lang="en-US" sz="4000" dirty="0" smtClean="0"/>
              <a:t> </a:t>
            </a:r>
          </a:p>
          <a:p>
            <a:endParaRPr lang="en-US" sz="4000" dirty="0" smtClean="0"/>
          </a:p>
        </p:txBody>
      </p:sp>
    </p:spTree>
    <p:extLst>
      <p:ext uri="{BB962C8B-B14F-4D97-AF65-F5344CB8AC3E}">
        <p14:creationId xmlns:p14="http://schemas.microsoft.com/office/powerpoint/2010/main" val="34931884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Spectrum *Is* like land</a:t>
            </a:r>
          </a:p>
        </p:txBody>
      </p:sp>
      <p:sp>
        <p:nvSpPr>
          <p:cNvPr id="3" name="Content Placeholder 2"/>
          <p:cNvSpPr>
            <a:spLocks noGrp="1"/>
          </p:cNvSpPr>
          <p:nvPr>
            <p:ph idx="1"/>
          </p:nvPr>
        </p:nvSpPr>
        <p:spPr/>
        <p:txBody>
          <a:bodyPr>
            <a:normAutofit/>
          </a:bodyPr>
          <a:lstStyle/>
          <a:p>
            <a:r>
              <a:rPr lang="en-US" sz="4000" dirty="0" smtClean="0"/>
              <a:t>Suitability varies enormously. It’s not one size fits all. </a:t>
            </a:r>
            <a:endParaRPr lang="en-US" sz="4000" dirty="0"/>
          </a:p>
        </p:txBody>
      </p:sp>
    </p:spTree>
    <p:extLst>
      <p:ext uri="{BB962C8B-B14F-4D97-AF65-F5344CB8AC3E}">
        <p14:creationId xmlns:p14="http://schemas.microsoft.com/office/powerpoint/2010/main" val="11330706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Spectrum *Is* like land</a:t>
            </a:r>
          </a:p>
        </p:txBody>
      </p:sp>
      <p:sp>
        <p:nvSpPr>
          <p:cNvPr id="3" name="Content Placeholder 2"/>
          <p:cNvSpPr>
            <a:spLocks noGrp="1"/>
          </p:cNvSpPr>
          <p:nvPr>
            <p:ph idx="1"/>
          </p:nvPr>
        </p:nvSpPr>
        <p:spPr/>
        <p:txBody>
          <a:bodyPr>
            <a:normAutofit/>
          </a:bodyPr>
          <a:lstStyle/>
          <a:p>
            <a:r>
              <a:rPr lang="en-US" sz="4000" dirty="0" smtClean="0"/>
              <a:t>If you want to use it, you can license it.</a:t>
            </a:r>
          </a:p>
          <a:p>
            <a:r>
              <a:rPr lang="en-US" sz="4000" dirty="0" smtClean="0"/>
              <a:t>If you follow certain rules, you can use it without a license.  </a:t>
            </a:r>
          </a:p>
        </p:txBody>
      </p:sp>
    </p:spTree>
    <p:extLst>
      <p:ext uri="{BB962C8B-B14F-4D97-AF65-F5344CB8AC3E}">
        <p14:creationId xmlns:p14="http://schemas.microsoft.com/office/powerpoint/2010/main" val="18882814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Spectrum *</a:t>
            </a:r>
            <a:r>
              <a:rPr lang="en-US" dirty="0" smtClean="0"/>
              <a:t>Is Not* </a:t>
            </a:r>
            <a:r>
              <a:rPr lang="en-US" dirty="0"/>
              <a:t>like land</a:t>
            </a:r>
          </a:p>
        </p:txBody>
      </p:sp>
      <p:sp>
        <p:nvSpPr>
          <p:cNvPr id="3" name="Content Placeholder 2"/>
          <p:cNvSpPr>
            <a:spLocks noGrp="1"/>
          </p:cNvSpPr>
          <p:nvPr>
            <p:ph idx="1"/>
          </p:nvPr>
        </p:nvSpPr>
        <p:spPr/>
        <p:txBody>
          <a:bodyPr>
            <a:normAutofit/>
          </a:bodyPr>
          <a:lstStyle/>
          <a:p>
            <a:r>
              <a:rPr lang="en-US" sz="4000" dirty="0" smtClean="0"/>
              <a:t>I can’t have a house one day and then water treatment plant the next day and then a restaurant the day after that on the same lot. </a:t>
            </a:r>
          </a:p>
        </p:txBody>
      </p:sp>
    </p:spTree>
    <p:extLst>
      <p:ext uri="{BB962C8B-B14F-4D97-AF65-F5344CB8AC3E}">
        <p14:creationId xmlns:p14="http://schemas.microsoft.com/office/powerpoint/2010/main" val="880421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Spectrum *</a:t>
            </a:r>
            <a:r>
              <a:rPr lang="en-US" dirty="0" smtClean="0"/>
              <a:t>Is Not* </a:t>
            </a:r>
            <a:r>
              <a:rPr lang="en-US" dirty="0"/>
              <a:t>like land</a:t>
            </a:r>
          </a:p>
        </p:txBody>
      </p:sp>
      <p:sp>
        <p:nvSpPr>
          <p:cNvPr id="3" name="Content Placeholder 2"/>
          <p:cNvSpPr>
            <a:spLocks noGrp="1"/>
          </p:cNvSpPr>
          <p:nvPr>
            <p:ph idx="1"/>
          </p:nvPr>
        </p:nvSpPr>
        <p:spPr/>
        <p:txBody>
          <a:bodyPr>
            <a:normAutofit lnSpcReduction="10000"/>
          </a:bodyPr>
          <a:lstStyle/>
          <a:p>
            <a:r>
              <a:rPr lang="en-US" sz="4000" dirty="0"/>
              <a:t>I can’t have a house one day and then water treatment plant the next day and then a restaurant the day after that on the same lot. </a:t>
            </a:r>
          </a:p>
          <a:p>
            <a:r>
              <a:rPr lang="en-US" sz="4000" dirty="0" smtClean="0"/>
              <a:t>But I can do something like that with spectrum.</a:t>
            </a:r>
          </a:p>
        </p:txBody>
      </p:sp>
    </p:spTree>
    <p:extLst>
      <p:ext uri="{BB962C8B-B14F-4D97-AF65-F5344CB8AC3E}">
        <p14:creationId xmlns:p14="http://schemas.microsoft.com/office/powerpoint/2010/main" val="21547097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0578" cy="1371600"/>
          </a:xfrm>
        </p:spPr>
        <p:txBody>
          <a:bodyPr>
            <a:normAutofit/>
          </a:bodyPr>
          <a:lstStyle/>
          <a:p>
            <a:r>
              <a:rPr lang="en-US" dirty="0" smtClean="0"/>
              <a:t>You can’t (fairly) regulate what you can’t measure!</a:t>
            </a:r>
            <a:endParaRPr lang="en-US" dirty="0"/>
          </a:p>
        </p:txBody>
      </p:sp>
      <p:sp>
        <p:nvSpPr>
          <p:cNvPr id="3" name="Content Placeholder 2"/>
          <p:cNvSpPr>
            <a:spLocks noGrp="1"/>
          </p:cNvSpPr>
          <p:nvPr>
            <p:ph idx="1"/>
          </p:nvPr>
        </p:nvSpPr>
        <p:spPr/>
        <p:txBody>
          <a:bodyPr>
            <a:normAutofit/>
          </a:bodyPr>
          <a:lstStyle/>
          <a:p>
            <a:r>
              <a:rPr lang="en-US" sz="4000" dirty="0" smtClean="0"/>
              <a:t>Regulators can map and monitor a city.</a:t>
            </a:r>
            <a:endParaRPr lang="en-US" sz="4000" dirty="0"/>
          </a:p>
          <a:p>
            <a:endParaRPr lang="en-US" sz="4000" dirty="0" smtClean="0"/>
          </a:p>
          <a:p>
            <a:r>
              <a:rPr lang="en-US" sz="4000" dirty="0" smtClean="0"/>
              <a:t>How can regulators map and monitor spectrum?</a:t>
            </a:r>
          </a:p>
        </p:txBody>
      </p:sp>
    </p:spTree>
    <p:extLst>
      <p:ext uri="{BB962C8B-B14F-4D97-AF65-F5344CB8AC3E}">
        <p14:creationId xmlns:p14="http://schemas.microsoft.com/office/powerpoint/2010/main" val="29907691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16-09-18 06.27.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8875889" cy="4493933"/>
          </a:xfrm>
          <a:prstGeom prst="rect">
            <a:avLst/>
          </a:prstGeom>
        </p:spPr>
      </p:pic>
      <p:sp>
        <p:nvSpPr>
          <p:cNvPr id="3" name="Title 1"/>
          <p:cNvSpPr txBox="1">
            <a:spLocks/>
          </p:cNvSpPr>
          <p:nvPr/>
        </p:nvSpPr>
        <p:spPr>
          <a:xfrm>
            <a:off x="457200" y="152718"/>
            <a:ext cx="5791200"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Just measure it, right?</a:t>
            </a:r>
            <a:endParaRPr lang="en-US" dirty="0"/>
          </a:p>
        </p:txBody>
      </p:sp>
    </p:spTree>
    <p:extLst>
      <p:ext uri="{BB962C8B-B14F-4D97-AF65-F5344CB8AC3E}">
        <p14:creationId xmlns:p14="http://schemas.microsoft.com/office/powerpoint/2010/main" val="23576782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978</TotalTime>
  <Words>1978</Words>
  <Application>Microsoft Macintosh PowerPoint</Application>
  <PresentationFormat>On-screen Show (4:3)</PresentationFormat>
  <Paragraphs>119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Essential</vt:lpstr>
      <vt:lpstr>Spectrum is like…</vt:lpstr>
      <vt:lpstr>Planned isolation</vt:lpstr>
      <vt:lpstr>Spectrum *Is* like land</vt:lpstr>
      <vt:lpstr>Spectrum *Is* like land</vt:lpstr>
      <vt:lpstr>Spectrum *Is* like land</vt:lpstr>
      <vt:lpstr>Spectrum *Is Not* like land</vt:lpstr>
      <vt:lpstr>Spectrum *Is Not* like land</vt:lpstr>
      <vt:lpstr>You can’t (fairly) regulate what you can’t measure!</vt:lpstr>
      <vt:lpstr>PowerPoint Presentation</vt:lpstr>
      <vt:lpstr>Just do some math and estimate, Right?</vt:lpstr>
      <vt:lpstr>Just have the radio listen first!</vt:lpstr>
      <vt:lpstr>Just put everything in a database</vt:lpstr>
      <vt:lpstr>What about those smarty pants 5G people?</vt:lpstr>
      <vt:lpstr>Case study: mesh</vt:lpstr>
      <vt:lpstr>Case study: mesh</vt:lpstr>
      <vt:lpstr>There has to be a better way!</vt:lpstr>
    </vt:vector>
  </TitlesOfParts>
  <Company>Optimized Tomfoolery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Thompson</dc:creator>
  <cp:lastModifiedBy>Michelle Thompson</cp:lastModifiedBy>
  <cp:revision>66</cp:revision>
  <dcterms:created xsi:type="dcterms:W3CDTF">2016-09-17T19:00:54Z</dcterms:created>
  <dcterms:modified xsi:type="dcterms:W3CDTF">2016-09-19T14:29:39Z</dcterms:modified>
</cp:coreProperties>
</file>