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5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4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3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0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7655-15F5-46F8-B95D-86C72FBDC3CD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7CC5-3940-4D05-9268-8C6B58CB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3IO@AMSAT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819" y="462580"/>
            <a:ext cx="11376562" cy="41524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Design Considerations for Low-cost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(</a:t>
            </a:r>
            <a:r>
              <a:rPr lang="en-US" sz="3600" b="1" i="1" dirty="0" smtClean="0"/>
              <a:t>under $1000</a:t>
            </a:r>
            <a:r>
              <a:rPr lang="en-US" sz="3600" b="1" dirty="0" smtClean="0"/>
              <a:t>), </a:t>
            </a:r>
            <a:br>
              <a:rPr lang="en-US" sz="3600" b="1" dirty="0" smtClean="0"/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Flexible, High-performance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/>
              <a:t>(</a:t>
            </a:r>
            <a:r>
              <a:rPr lang="en-US" sz="3600" b="1" dirty="0"/>
              <a:t>T</a:t>
            </a:r>
            <a:r>
              <a:rPr lang="en-US" sz="3600" b="1" baseline="-30000" dirty="0"/>
              <a:t>SYS</a:t>
            </a:r>
            <a:r>
              <a:rPr lang="en-US" sz="3600" b="1" dirty="0"/>
              <a:t> &lt;  100 ⁰</a:t>
            </a:r>
            <a:r>
              <a:rPr lang="en-US" sz="3600" b="1" dirty="0" smtClean="0"/>
              <a:t>K  &amp;  </a:t>
            </a:r>
            <a:r>
              <a:rPr lang="el-GR" sz="3600" b="1" i="1" dirty="0" smtClean="0"/>
              <a:t>Δ</a:t>
            </a:r>
            <a:r>
              <a:rPr lang="en-US" sz="3600" b="1" i="1" dirty="0" smtClean="0"/>
              <a:t>f/f better than ≈ 1:10</a:t>
            </a:r>
            <a:r>
              <a:rPr lang="en-US" sz="3600" b="1" i="1" baseline="40000" dirty="0" smtClean="0"/>
              <a:t>11 </a:t>
            </a:r>
            <a:r>
              <a:rPr lang="en-US" sz="3600" b="1" i="1" dirty="0" smtClean="0"/>
              <a:t>-1:10</a:t>
            </a:r>
            <a:r>
              <a:rPr lang="en-US" sz="3600" b="1" i="1" baseline="40000" dirty="0" smtClean="0"/>
              <a:t>12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X-band </a:t>
            </a:r>
            <a:r>
              <a:rPr lang="en-US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(10.45 GHz)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 Terminals for AMSAT’s GEO, HEO and Lunar Missions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119" y="5152913"/>
            <a:ext cx="9144000" cy="497794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 Clark, K3IO</a:t>
            </a:r>
          </a:p>
          <a:p>
            <a:r>
              <a:rPr lang="en-US" sz="11200" b="1" dirty="0" smtClean="0">
                <a:hlinkClick r:id="rId2"/>
              </a:rPr>
              <a:t>K3IO@AMSAT.ORG</a:t>
            </a:r>
            <a:endParaRPr lang="en-US" sz="11200" b="1" dirty="0" smtClean="0"/>
          </a:p>
          <a:p>
            <a:pPr algn="r"/>
            <a:r>
              <a:rPr lang="en-US" sz="4000" dirty="0" smtClean="0"/>
              <a:t>17 October 2015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784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10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Design Considerations that I Adopted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Autofit/>
          </a:bodyPr>
          <a:lstStyle/>
          <a:p>
            <a:r>
              <a:rPr lang="en-US" b="1" dirty="0" smtClean="0"/>
              <a:t>Most Amateurs do not have microwave hardware &amp; test equipment,</a:t>
            </a:r>
          </a:p>
          <a:p>
            <a:r>
              <a:rPr lang="en-US" b="1" dirty="0" smtClean="0"/>
              <a:t>Most Amateurs have little microwave expertise,</a:t>
            </a:r>
          </a:p>
          <a:p>
            <a:r>
              <a:rPr lang="en-US" b="1" dirty="0" smtClean="0"/>
              <a:t>Most Amateurs are cheap bastards,</a:t>
            </a:r>
          </a:p>
          <a:p>
            <a:r>
              <a:rPr lang="en-US" b="1" dirty="0" smtClean="0"/>
              <a:t>AMSAT wants to appeal to a wide range of Amateur Interests,</a:t>
            </a:r>
          </a:p>
          <a:p>
            <a:r>
              <a:rPr lang="en-US" b="1" dirty="0" smtClean="0"/>
              <a:t>AMSAT has a vision to revolutionize “First Responder” EMCOMM</a:t>
            </a:r>
          </a:p>
          <a:p>
            <a:r>
              <a:rPr lang="en-US" b="1" dirty="0" smtClean="0"/>
              <a:t>Any design must be easily replicable in order to be widely acceptable,</a:t>
            </a:r>
          </a:p>
          <a:p>
            <a:r>
              <a:rPr lang="en-US" b="1" dirty="0" smtClean="0"/>
              <a:t>High-performance SDRs have become commonplace and are in daily use by amateurs,</a:t>
            </a:r>
          </a:p>
          <a:p>
            <a:r>
              <a:rPr lang="en-US" b="1" dirty="0" smtClean="0"/>
              <a:t>And Vendors like AMAZON stock lots of useful widgets including small dishes &amp; Ku-band LNBs (complete </a:t>
            </a:r>
            <a:r>
              <a:rPr lang="en-US" b="1" dirty="0" err="1" smtClean="0"/>
              <a:t>LNA+LO+Feed</a:t>
            </a:r>
            <a:r>
              <a:rPr lang="en-US" b="1" dirty="0" smtClean="0"/>
              <a:t> modules).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88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110728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further, especially for the GEO case,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207294"/>
            <a:ext cx="11680031" cy="53871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Spacecraft will be visible 24/7 &amp; required antenna motion is small.</a:t>
            </a:r>
          </a:p>
          <a:p>
            <a:pPr lvl="1"/>
            <a:r>
              <a:rPr lang="en-US" b="1" dirty="0" smtClean="0"/>
              <a:t>This means that “Armstrong Rotors” with manual pointing updates are feasible. </a:t>
            </a:r>
          </a:p>
          <a:p>
            <a:pPr lvl="1"/>
            <a:r>
              <a:rPr lang="en-US" b="1" dirty="0" smtClean="0"/>
              <a:t>Therefore no mechanized “prime movers” have been incorporated.</a:t>
            </a:r>
          </a:p>
          <a:p>
            <a:pPr lvl="1"/>
            <a:r>
              <a:rPr lang="en-US" b="1" dirty="0" smtClean="0"/>
              <a:t>Mechanically-minded “hackers” are welcome to innovate !</a:t>
            </a:r>
          </a:p>
          <a:p>
            <a:r>
              <a:rPr lang="en-US" b="1" dirty="0" smtClean="0"/>
              <a:t>The current GEO mission calls for a C-band TX uplink; the C-band TX frequency is  ≈ ½ of the X-band downlink. </a:t>
            </a:r>
          </a:p>
          <a:p>
            <a:pPr lvl="1"/>
            <a:r>
              <a:rPr lang="en-US" b="1" dirty="0" smtClean="0"/>
              <a:t>Full duplex TX/RX operation will be HIGHLY desired.</a:t>
            </a:r>
          </a:p>
          <a:p>
            <a:pPr lvl="1"/>
            <a:r>
              <a:rPr lang="en-US" b="1" dirty="0" smtClean="0"/>
              <a:t>The PHEMT transistors in the front-end of the LNB are quite </a:t>
            </a:r>
            <a:r>
              <a:rPr lang="en-US" b="1" dirty="0" err="1" smtClean="0"/>
              <a:t>zappable</a:t>
            </a:r>
            <a:r>
              <a:rPr lang="en-US" b="1" dirty="0"/>
              <a:t> </a:t>
            </a:r>
            <a:r>
              <a:rPr lang="en-US" b="1" dirty="0" smtClean="0"/>
              <a:t>(like -40 </a:t>
            </a:r>
            <a:r>
              <a:rPr lang="en-US" b="1" dirty="0" err="1" smtClean="0"/>
              <a:t>dBm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TX/RX </a:t>
            </a:r>
            <a:r>
              <a:rPr lang="en-US" b="1" dirty="0" err="1" smtClean="0"/>
              <a:t>crossband</a:t>
            </a:r>
            <a:r>
              <a:rPr lang="en-US" b="1" dirty="0" smtClean="0"/>
              <a:t> isolation in C/X dual-mode feeds is likely to be woefully inadequate.</a:t>
            </a:r>
          </a:p>
          <a:p>
            <a:pPr lvl="1"/>
            <a:r>
              <a:rPr lang="en-US" b="1" dirty="0" smtClean="0"/>
              <a:t>Therefore I recommend isolated, separate small TX &amp; RX dish antennas.</a:t>
            </a:r>
          </a:p>
          <a:p>
            <a:r>
              <a:rPr lang="en-US" b="1" dirty="0" smtClean="0"/>
              <a:t>Implement the X-band RX terminal first, listen to the GEO bird, and then if you are still interested build the </a:t>
            </a:r>
            <a:r>
              <a:rPr lang="en-US" b="1" dirty="0" err="1" smtClean="0"/>
              <a:t>the</a:t>
            </a:r>
            <a:r>
              <a:rPr lang="en-US" b="1" dirty="0" smtClean="0"/>
              <a:t> C-band uplink TX system.</a:t>
            </a:r>
          </a:p>
          <a:p>
            <a:r>
              <a:rPr lang="en-US" b="1" dirty="0" smtClean="0"/>
              <a:t>The X-band RX terminal will also allow you to participate in telemetry gathering and tracking to support POD of the Lunar </a:t>
            </a:r>
            <a:r>
              <a:rPr lang="en-US" b="1" dirty="0" err="1" smtClean="0"/>
              <a:t>Cubesat</a:t>
            </a:r>
            <a:r>
              <a:rPr lang="en-US" b="1" dirty="0" smtClean="0"/>
              <a:t> mission (listen to Luigi </a:t>
            </a:r>
            <a:r>
              <a:rPr lang="en-US" b="1" dirty="0" err="1" smtClean="0"/>
              <a:t>Balarinni</a:t>
            </a:r>
            <a:r>
              <a:rPr lang="en-US" b="1" dirty="0" smtClean="0"/>
              <a:t> &amp; </a:t>
            </a:r>
            <a:r>
              <a:rPr lang="en-US" b="1" dirty="0" err="1" smtClean="0"/>
              <a:t>Ragnarok</a:t>
            </a:r>
            <a:r>
              <a:rPr lang="en-US" b="1" dirty="0" smtClean="0"/>
              <a:t> in an hour+ for more details).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6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82"/>
            <a:ext cx="10515600" cy="9779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Ku-band LNBs at X-band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769" y="1046955"/>
            <a:ext cx="11415712" cy="5590513"/>
          </a:xfrm>
        </p:spPr>
        <p:txBody>
          <a:bodyPr>
            <a:normAutofit/>
          </a:bodyPr>
          <a:lstStyle/>
          <a:p>
            <a:r>
              <a:rPr lang="en-US" dirty="0" smtClean="0"/>
              <a:t>The “FTA” TVRO market in Europe &amp; the Middle East has led to the development of low-cost Ku-band Dual-band LNBs costing $8-25. </a:t>
            </a:r>
          </a:p>
          <a:p>
            <a:pPr lvl="1"/>
            <a:r>
              <a:rPr lang="en-US" dirty="0" smtClean="0"/>
              <a:t>Advertised at 0.1-0.2 dB NF, but in reality more like 0.5-1.0 dB with PHEMT LNA</a:t>
            </a:r>
          </a:p>
          <a:p>
            <a:pPr lvl="1"/>
            <a:r>
              <a:rPr lang="en-US" dirty="0" smtClean="0"/>
              <a:t>Advertised Low-band = 10.7-11.9: Apply +12v and 1</a:t>
            </a:r>
            <a:r>
              <a:rPr lang="en-US" baseline="30000" dirty="0" smtClean="0"/>
              <a:t>st</a:t>
            </a:r>
            <a:r>
              <a:rPr lang="en-US" dirty="0" smtClean="0"/>
              <a:t> LO = 9.75 GHz, </a:t>
            </a:r>
            <a:r>
              <a:rPr lang="en-US" dirty="0" err="1" smtClean="0"/>
              <a:t>xtal</a:t>
            </a:r>
            <a:r>
              <a:rPr lang="en-US" dirty="0" smtClean="0"/>
              <a:t> controlled. 10.45 comes out at 700 MHz IF down ~10 dB (our of 70 dB) in gain</a:t>
            </a:r>
          </a:p>
          <a:p>
            <a:pPr lvl="1"/>
            <a:r>
              <a:rPr lang="en-US" dirty="0" smtClean="0"/>
              <a:t>Advertised Hi-band = 11.5-12.75: Apply +18v &amp; 1</a:t>
            </a:r>
            <a:r>
              <a:rPr lang="en-US" baseline="30000" dirty="0" smtClean="0"/>
              <a:t>st</a:t>
            </a:r>
            <a:r>
              <a:rPr lang="en-US" dirty="0" smtClean="0"/>
              <a:t> LO = 10.6 GHz (same </a:t>
            </a:r>
            <a:r>
              <a:rPr lang="en-US" dirty="0" err="1" smtClean="0"/>
              <a:t>xtal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Single channel linear polarized feed, or dual channel with 2 LNAs dual polarized. Dual costs ~$5-10 more but it gives you a hot spare.</a:t>
            </a:r>
          </a:p>
          <a:p>
            <a:r>
              <a:rPr lang="en-US" dirty="0" smtClean="0"/>
              <a:t>Be sure to get “PLL” </a:t>
            </a:r>
            <a:r>
              <a:rPr lang="en-US" dirty="0" err="1" smtClean="0"/>
              <a:t>xtal</a:t>
            </a:r>
            <a:r>
              <a:rPr lang="en-US" dirty="0" smtClean="0"/>
              <a:t> controlled version. Older versions (including old Dish &amp; </a:t>
            </a:r>
            <a:r>
              <a:rPr lang="en-US" dirty="0" err="1" smtClean="0"/>
              <a:t>DirectTV</a:t>
            </a:r>
            <a:r>
              <a:rPr lang="en-US" dirty="0" smtClean="0"/>
              <a:t>) used a free-running 10 GHz DRO/cavity LO and had poorer LNAs</a:t>
            </a:r>
          </a:p>
          <a:p>
            <a:r>
              <a:rPr lang="en-US" dirty="0" smtClean="0"/>
              <a:t>These LNBs with 60 cm dishes have copied signals off the moon on 10.368 MHz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6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LNB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 Courtesy http://www.earf.co.uk/sat.pdf</a:t>
            </a:r>
          </a:p>
        </p:txBody>
      </p:sp>
      <p:pic>
        <p:nvPicPr>
          <p:cNvPr id="2050" name="Picture 2" descr="C:\Users\Tom\AppData\Roaming\PixelMetrics\CaptureWiz\Tem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04" y="1239838"/>
            <a:ext cx="8190383" cy="54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15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71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Accuracy Frequency Addition for Lunar Quest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0144"/>
            <a:ext cx="10515600" cy="5368990"/>
          </a:xfrm>
        </p:spPr>
        <p:txBody>
          <a:bodyPr>
            <a:normAutofit/>
          </a:bodyPr>
          <a:lstStyle/>
          <a:p>
            <a:r>
              <a:rPr lang="en-US" dirty="0" smtClean="0"/>
              <a:t>Make unipolar short pulses from a precision 10 MHz frequency reference (i.e. GPSDO or </a:t>
            </a:r>
            <a:r>
              <a:rPr lang="en-US" dirty="0" err="1" smtClean="0"/>
              <a:t>Rb</a:t>
            </a:r>
            <a:r>
              <a:rPr lang="en-US" dirty="0" smtClean="0"/>
              <a:t> standard)</a:t>
            </a:r>
            <a:endParaRPr lang="en-US" dirty="0"/>
          </a:p>
          <a:p>
            <a:r>
              <a:rPr lang="en-US" dirty="0" smtClean="0"/>
              <a:t>Duration of pulses ~20 </a:t>
            </a:r>
            <a:r>
              <a:rPr lang="en-US" dirty="0" err="1" smtClean="0"/>
              <a:t>psec</a:t>
            </a:r>
            <a:r>
              <a:rPr lang="en-US" dirty="0" smtClean="0"/>
              <a:t> makes harmonics every 10 MHz up to 10 GHz.</a:t>
            </a:r>
            <a:endParaRPr lang="en-US" dirty="0"/>
          </a:p>
          <a:p>
            <a:r>
              <a:rPr lang="en-US" dirty="0" smtClean="0"/>
              <a:t>Pulses can be made in high-speed (i.e. PECL) logic or tunnel diodes or step-recovery diodes.</a:t>
            </a:r>
          </a:p>
          <a:p>
            <a:r>
              <a:rPr lang="en-US" dirty="0" smtClean="0"/>
              <a:t>Radiate signals into the LNA continuously</a:t>
            </a:r>
          </a:p>
          <a:p>
            <a:r>
              <a:rPr lang="en-US" dirty="0" smtClean="0"/>
              <a:t>Process these “rails” in SDR in parallel with desired X-band signals.</a:t>
            </a:r>
          </a:p>
          <a:p>
            <a:r>
              <a:rPr lang="en-US" dirty="0" smtClean="0"/>
              <a:t>Voila – your frequency standard (GPSDO) is now providing the “real” LO signal thru the entire receive chain with little/no degradation of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0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353820" y="2067617"/>
            <a:ext cx="1855694" cy="1643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9311" y="5760170"/>
            <a:ext cx="5069542" cy="585138"/>
          </a:xfr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Low Cost  AMSAT X-Band Ground </a:t>
            </a:r>
            <a:r>
              <a:rPr lang="en-US" sz="2400" dirty="0" smtClean="0">
                <a:latin typeface="+mn-lt"/>
              </a:rPr>
              <a:t>Terminal   </a:t>
            </a:r>
            <a:br>
              <a:rPr lang="en-US" sz="2400" dirty="0" smtClean="0">
                <a:latin typeface="+mn-lt"/>
              </a:rPr>
            </a:br>
            <a:r>
              <a:rPr lang="en-US" sz="1600" dirty="0" smtClean="0"/>
              <a:t>K3IO 8/2015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20" y="2370395"/>
            <a:ext cx="2303985" cy="164360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815727" y="2956947"/>
            <a:ext cx="191791" cy="23525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227589" y="3058366"/>
            <a:ext cx="685800" cy="524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20865" y="3582801"/>
            <a:ext cx="6724" cy="13850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19667" y="4389075"/>
            <a:ext cx="1491505" cy="110320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07164" y="4883897"/>
            <a:ext cx="185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 MHz Comb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12571" y="1087338"/>
            <a:ext cx="2437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LNB = Feed + LNA + LO</a:t>
            </a:r>
          </a:p>
          <a:p>
            <a:pPr algn="ctr"/>
            <a:r>
              <a:rPr lang="en-US" dirty="0" smtClean="0">
                <a:sym typeface="Wingdings" panose="05000000000000000000" pitchFamily="2" charset="2"/>
              </a:rPr>
              <a:t> 700 MHz IF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922860" y="1720398"/>
            <a:ext cx="622905" cy="11600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6" idx="1"/>
          </p:cNvCxnSpPr>
          <p:nvPr/>
        </p:nvCxnSpPr>
        <p:spPr>
          <a:xfrm flipV="1">
            <a:off x="3893905" y="2889421"/>
            <a:ext cx="2459915" cy="4023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1179" y="2587615"/>
            <a:ext cx="184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~700 MHz IF + DC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70990" y="2547377"/>
            <a:ext cx="129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SDR = </a:t>
            </a:r>
          </a:p>
          <a:p>
            <a:pPr algn="ctr"/>
            <a:r>
              <a:rPr lang="en-US" dirty="0" smtClean="0"/>
              <a:t>GNU RADIO</a:t>
            </a:r>
            <a:br>
              <a:rPr lang="en-US" dirty="0" smtClean="0"/>
            </a:b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368388" y="4274032"/>
            <a:ext cx="1855694" cy="8934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353820" y="4274032"/>
            <a:ext cx="1855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 MHz GPSDO</a:t>
            </a:r>
          </a:p>
          <a:p>
            <a:pPr algn="ctr"/>
            <a:r>
              <a:rPr lang="en-US" dirty="0" smtClean="0"/>
              <a:t>-or-</a:t>
            </a:r>
          </a:p>
          <a:p>
            <a:pPr algn="ctr"/>
            <a:r>
              <a:rPr lang="en-US" dirty="0" smtClean="0"/>
              <a:t>GPS + </a:t>
            </a:r>
            <a:r>
              <a:rPr lang="en-US" dirty="0" err="1" smtClean="0"/>
              <a:t>Rb</a:t>
            </a:r>
            <a:r>
              <a:rPr lang="en-US" dirty="0" smtClean="0"/>
              <a:t> </a:t>
            </a:r>
            <a:r>
              <a:rPr lang="en-US" dirty="0" err="1" smtClean="0"/>
              <a:t>Freq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0"/>
            <a:endCxn id="36" idx="2"/>
          </p:cNvCxnSpPr>
          <p:nvPr/>
        </p:nvCxnSpPr>
        <p:spPr>
          <a:xfrm flipV="1">
            <a:off x="7281667" y="3711224"/>
            <a:ext cx="0" cy="56280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1"/>
          </p:cNvCxnSpPr>
          <p:nvPr/>
        </p:nvCxnSpPr>
        <p:spPr>
          <a:xfrm flipH="1" flipV="1">
            <a:off x="3168322" y="4720763"/>
            <a:ext cx="3200066" cy="1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58095" y="4389075"/>
            <a:ext cx="10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MHz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705843" y="4505066"/>
            <a:ext cx="1344706" cy="408140"/>
            <a:chOff x="527124" y="4862254"/>
            <a:chExt cx="1344706" cy="40814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346272" y="4862254"/>
              <a:ext cx="0" cy="3946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12119" y="4875700"/>
              <a:ext cx="0" cy="3946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8521" y="4862254"/>
              <a:ext cx="0" cy="3946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70921" y="4862254"/>
              <a:ext cx="0" cy="3946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36769" y="4862254"/>
              <a:ext cx="0" cy="3946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2615" y="4862254"/>
              <a:ext cx="0" cy="3946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27124" y="5270394"/>
              <a:ext cx="134470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2211678" y="1663636"/>
            <a:ext cx="635399" cy="12530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12320" y="1070380"/>
            <a:ext cx="10621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</a:t>
            </a:r>
          </a:p>
          <a:p>
            <a:pPr algn="ctr"/>
            <a:r>
              <a:rPr lang="en-US" dirty="0" smtClean="0"/>
              <a:t>Dipole</a:t>
            </a:r>
          </a:p>
          <a:p>
            <a:pPr algn="ctr"/>
            <a:r>
              <a:rPr lang="en-US" dirty="0" smtClean="0"/>
              <a:t>Radiator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426684" y="2105473"/>
            <a:ext cx="251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TLM DATA </a:t>
            </a:r>
          </a:p>
          <a:p>
            <a:pPr algn="ctr"/>
            <a:r>
              <a:rPr lang="en-US" dirty="0" smtClean="0"/>
              <a:t>+ DOPPLER</a:t>
            </a:r>
          </a:p>
          <a:p>
            <a:pPr algn="ctr"/>
            <a:r>
              <a:rPr lang="en-US" dirty="0" smtClean="0"/>
              <a:t>+ COMM</a:t>
            </a:r>
          </a:p>
          <a:p>
            <a:pPr algn="ctr"/>
            <a:r>
              <a:rPr lang="en-US" dirty="0" smtClean="0"/>
              <a:t>-to-</a:t>
            </a:r>
          </a:p>
          <a:p>
            <a:pPr algn="ctr"/>
            <a:r>
              <a:rPr lang="en-US" dirty="0" smtClean="0"/>
              <a:t>User &amp; Analysis</a:t>
            </a:r>
            <a:endParaRPr lang="en-US" dirty="0"/>
          </a:p>
        </p:txBody>
      </p:sp>
      <p:sp>
        <p:nvSpPr>
          <p:cNvPr id="68" name="Right Arrow 67"/>
          <p:cNvSpPr/>
          <p:nvPr/>
        </p:nvSpPr>
        <p:spPr>
          <a:xfrm>
            <a:off x="8215098" y="2547377"/>
            <a:ext cx="802511" cy="57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3340" y="140130"/>
            <a:ext cx="9815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Putting it all together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85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3394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Transportable Terminal for First Responders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31" y="1333948"/>
            <a:ext cx="11287125" cy="5271247"/>
          </a:xfrm>
        </p:spPr>
        <p:txBody>
          <a:bodyPr>
            <a:normAutofit/>
          </a:bodyPr>
          <a:lstStyle/>
          <a:p>
            <a:r>
              <a:rPr lang="en-US" dirty="0" smtClean="0"/>
              <a:t>AMSAT wants to develop EMCOMM as a major focus of the GEO mission</a:t>
            </a:r>
          </a:p>
          <a:p>
            <a:r>
              <a:rPr lang="en-US" dirty="0" smtClean="0"/>
              <a:t>FEMA &amp; ARRL have signed an MOU for mutual assistance</a:t>
            </a:r>
          </a:p>
          <a:p>
            <a:pPr lvl="1"/>
            <a:r>
              <a:rPr lang="en-US" dirty="0" smtClean="0"/>
              <a:t>FEMA Director Fugate is a ham.</a:t>
            </a:r>
          </a:p>
          <a:p>
            <a:pPr lvl="1"/>
            <a:r>
              <a:rPr lang="en-US" dirty="0" smtClean="0"/>
              <a:t>ARRL is assembling 100 Rapid Response Communications “Go Boxes” to be made available for FEMA use in major emergencies</a:t>
            </a:r>
          </a:p>
          <a:p>
            <a:r>
              <a:rPr lang="en-US" dirty="0" smtClean="0"/>
              <a:t>FEMA is “supporting” GEO mission with USAF to secure rideshare ride</a:t>
            </a:r>
          </a:p>
          <a:p>
            <a:pPr lvl="1"/>
            <a:r>
              <a:rPr lang="en-US" dirty="0" smtClean="0"/>
              <a:t>AMSAT is on the hook to develop 100 GEO terminals for “Go Boxes”, with $1k cost target. </a:t>
            </a:r>
            <a:r>
              <a:rPr lang="en-US" dirty="0" smtClean="0"/>
              <a:t>The design </a:t>
            </a:r>
            <a:r>
              <a:rPr lang="en-US" dirty="0" smtClean="0"/>
              <a:t>presented here is </a:t>
            </a:r>
            <a:r>
              <a:rPr lang="en-US" dirty="0" smtClean="0"/>
              <a:t>a prototype </a:t>
            </a:r>
            <a:r>
              <a:rPr lang="en-US" dirty="0" smtClean="0"/>
              <a:t>for RX half. </a:t>
            </a:r>
            <a:endParaRPr lang="en-US" dirty="0" smtClean="0"/>
          </a:p>
          <a:p>
            <a:pPr lvl="1"/>
            <a:r>
              <a:rPr lang="en-US" dirty="0" smtClean="0"/>
              <a:t>Design </a:t>
            </a:r>
            <a:r>
              <a:rPr lang="en-US" dirty="0" smtClean="0"/>
              <a:t>and/or copies will be made available to amateur community </a:t>
            </a:r>
            <a:r>
              <a:rPr lang="en-US" smtClean="0"/>
              <a:t>(following the </a:t>
            </a:r>
            <a:r>
              <a:rPr lang="en-US" dirty="0" smtClean="0"/>
              <a:t>“TAPR Model”)</a:t>
            </a:r>
          </a:p>
          <a:p>
            <a:pPr lvl="1"/>
            <a:r>
              <a:rPr lang="en-US" dirty="0" smtClean="0"/>
              <a:t>COTS Tailgate special dish, COTS LNB, GNU-radio clone SDR, Software </a:t>
            </a:r>
            <a:r>
              <a:rPr lang="en-US" dirty="0" smtClean="0"/>
              <a:t>is being </a:t>
            </a:r>
            <a:r>
              <a:rPr lang="en-US" dirty="0" smtClean="0"/>
              <a:t>developed in San Diego</a:t>
            </a:r>
          </a:p>
          <a:p>
            <a:pPr marL="457200" lvl="1" indent="0" algn="r">
              <a:buNone/>
            </a:pPr>
            <a:r>
              <a:rPr lang="en-US" sz="2000" dirty="0" smtClean="0"/>
              <a:t>73 de </a:t>
            </a:r>
            <a:r>
              <a:rPr lang="en-US" sz="2000" dirty="0" smtClean="0"/>
              <a:t>K3IO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364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803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Some Design Considerations for Low-cost (under $1000),   Flexible, High-performance  (TSYS &lt;  100 ⁰K  &amp;  Δf/f better than ≈ 1:1011 -1:1012) X-band (10.45 GHz) Receive Terminals for AMSAT’s GEO, HEO and Lunar Missions</vt:lpstr>
      <vt:lpstr>Some Design Considerations that I Adopted</vt:lpstr>
      <vt:lpstr>And further, especially for the GEO case,</vt:lpstr>
      <vt:lpstr>Using Ku-band LNBs at X-band</vt:lpstr>
      <vt:lpstr>Typical LNB Bloc Courtesy http://www.earf.co.uk/sat.pdf</vt:lpstr>
      <vt:lpstr>High Accuracy Frequency Addition for Lunar Quest</vt:lpstr>
      <vt:lpstr>Low Cost  AMSAT X-Band Ground Terminal    K3IO 8/2015</vt:lpstr>
      <vt:lpstr>Transportable Terminal for First Responders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Tom Clark</dc:creator>
  <cp:lastModifiedBy>Tom Clark</cp:lastModifiedBy>
  <cp:revision>34</cp:revision>
  <dcterms:created xsi:type="dcterms:W3CDTF">2015-08-06T18:12:15Z</dcterms:created>
  <dcterms:modified xsi:type="dcterms:W3CDTF">2015-10-24T05:42:34Z</dcterms:modified>
</cp:coreProperties>
</file>