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1" r:id="rId2"/>
  </p:sldMasterIdLst>
  <p:notesMasterIdLst>
    <p:notesMasterId r:id="rId17"/>
  </p:notesMasterIdLst>
  <p:sldIdLst>
    <p:sldId id="256" r:id="rId3"/>
    <p:sldId id="257" r:id="rId4"/>
    <p:sldId id="258" r:id="rId5"/>
    <p:sldId id="299" r:id="rId6"/>
    <p:sldId id="320" r:id="rId7"/>
    <p:sldId id="324" r:id="rId8"/>
    <p:sldId id="325" r:id="rId9"/>
    <p:sldId id="326" r:id="rId10"/>
    <p:sldId id="327" r:id="rId11"/>
    <p:sldId id="328" r:id="rId12"/>
    <p:sldId id="321" r:id="rId13"/>
    <p:sldId id="322" r:id="rId14"/>
    <p:sldId id="323" r:id="rId15"/>
    <p:sldId id="31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643B5-CD09-4EDB-BDFA-28EC86088465}">
  <a:tblStyle styleId="{BDE643B5-CD09-4EDB-BDFA-28EC8608846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5"/>
    <p:restoredTop sz="62383" autoAdjust="0"/>
  </p:normalViewPr>
  <p:slideViewPr>
    <p:cSldViewPr snapToGrid="0" snapToObjects="1">
      <p:cViewPr>
        <p:scale>
          <a:sx n="120" d="100"/>
          <a:sy n="120" d="100"/>
        </p:scale>
        <p:origin x="1992" y="432"/>
      </p:cViewPr>
      <p:guideLst>
        <p:guide orient="horz" pos="1620"/>
        <p:guide pos="2880"/>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9637578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r>
              <a:rPr lang="en-US" dirty="0" smtClean="0"/>
              <a:t>With open-source on the ascendancy, and all the obvious advantages, amateur radio seems to be the perfect place for open-source software to triumph. This is not universally true. The relatively small amateur radio market means that proprietary software can and does remain dominant in some categories. However, amateur radio experimenters have access to and an increasingly large amount of involvement within one of the most interesting and powerful open source projects in the radio world: GNU Radio. GNU Radio is a free and open source toolkit for software radio. Software defined radio is absolutely essential to all modern radio research and has already made a profound difference commercially. The trend will continue with deep learning and cognitive radio essentially re-writing the landscape of how radio is used by the public and how it is regulated by governments. In one particular area of amateur radio, the open source movement runs into a special and somewhat unique challenge. 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a:t>
            </a:r>
            <a:br>
              <a:rPr lang="en-US" dirty="0" smtClean="0"/>
            </a:br>
            <a:r>
              <a:rPr lang="en-US" dirty="0" smtClean="0"/>
              <a:t/>
            </a:r>
            <a:br>
              <a:rPr lang="en-US" dirty="0" smtClean="0"/>
            </a:br>
            <a:r>
              <a:rPr lang="en-US" dirty="0" smtClean="0"/>
              <a:t>You can find a list of what's currently in orbit and active from </a:t>
            </a:r>
            <a:r>
              <a:rPr lang="en-US" dirty="0" err="1" smtClean="0"/>
              <a:t>AMSAT.org</a:t>
            </a:r>
            <a:r>
              <a:rPr lang="en-US" dirty="0" smtClean="0"/>
              <a:t>, the website for Amateur Satellite Corporation. The challenge that we face as amateur satellite developers? Communications satellites were regulated as munitions under ITAR for many years. ITAR is the International Traffic in Arms Regulations. It is a set of United States regulations that restrict and control the export of defense and military related technologies to safeguard U.S. national security and further U.S. foreign policy objectives. The stated mission of amateur radio in the United States, which is to support advancement of the radio arts, education, emergency response, and includes language encouraging amateur radio operators to contribute to international goodwill runs into a brick regulatory wall with ITAR. 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a:t>
            </a:r>
            <a:br>
              <a:rPr lang="en-US" dirty="0" smtClean="0"/>
            </a:br>
            <a:r>
              <a:rPr lang="en-US" dirty="0" smtClean="0"/>
              <a:t/>
            </a:r>
            <a:br>
              <a:rPr lang="en-US" dirty="0" smtClean="0"/>
            </a:br>
            <a:r>
              <a:rPr lang="en-US" dirty="0" smtClean="0"/>
              <a:t>Today will talk about the impact of regulatory decisions on the collaborative history of AMSAT, the current efforts to get back on track within AMSAT, how one particular AMSAT project was restructured to avoid ITAR, and how both AMSAT-DL and AMSAT-NA are working together to implement an amateur-radio centric open source version of DVB-S2 for use in amateur satellite payloads and satellite simulators. Technical details of the DVB-S2 and S2X protocol will be discussed. This project is called Phase 4 Ground and is ongoing.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IEEE makes me put this in here</a:t>
            </a:r>
          </a:p>
          <a:p>
            <a:pPr lvl="0">
              <a:spcBef>
                <a:spcPts val="0"/>
              </a:spcBef>
              <a:buNone/>
            </a:pPr>
            <a:r>
              <a:rPr lang="en-US" dirty="0" smtClean="0"/>
              <a:t>The also</a:t>
            </a:r>
            <a:r>
              <a:rPr lang="en-US" baseline="0" dirty="0" smtClean="0"/>
              <a:t> told me no swearing and not to start </a:t>
            </a:r>
            <a:r>
              <a:rPr lang="en-US" baseline="0" dirty="0" smtClean="0"/>
              <a:t>any </a:t>
            </a:r>
            <a:r>
              <a:rPr lang="en-US" baseline="0" dirty="0" smtClean="0"/>
              <a:t>bar fights. That’s a music joke. </a:t>
            </a:r>
            <a:r>
              <a:rPr lang="en-US" baseline="0" dirty="0" smtClean="0"/>
              <a:t/>
            </a:r>
            <a:br>
              <a:rPr lang="en-US" baseline="0" dirty="0" smtClean="0"/>
            </a:br>
            <a:r>
              <a:rPr lang="en-US" baseline="0" dirty="0" smtClean="0"/>
              <a:t/>
            </a:r>
            <a:br>
              <a:rPr lang="en-US" baseline="0" dirty="0" smtClean="0"/>
            </a:br>
            <a:r>
              <a:rPr lang="en-US" baseline="0" dirty="0" smtClean="0"/>
              <a:t>I am a </a:t>
            </a:r>
            <a:r>
              <a:rPr lang="en-US" baseline="0" dirty="0" err="1" smtClean="0"/>
              <a:t>practicioner</a:t>
            </a:r>
            <a:r>
              <a:rPr lang="en-US" baseline="0" dirty="0" smtClean="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 am not a lawyer. Do</a:t>
            </a:r>
            <a:r>
              <a:rPr lang="en-US" baseline="0" dirty="0" smtClean="0"/>
              <a:t> not construe anything that I say as legal advice.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I will be talking about an area of law that has serious consequences.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Some of us that work on amateur radio satellites have already suffered the threat of serious consequences. All of us have been affected by this threat.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Almost without exception, those of us that work on amateur radio satellites really hate the laws that prevent us from doing reasonable and productive good faith engineering activity. </a:t>
            </a:r>
            <a:br>
              <a:rPr lang="en-US" baseline="0" dirty="0" smtClean="0"/>
            </a:br>
            <a:r>
              <a:rPr lang="en-US" baseline="0" dirty="0" smtClean="0"/>
              <a:t/>
            </a:r>
            <a:br>
              <a:rPr lang="en-US" baseline="0" dirty="0" smtClean="0"/>
            </a:br>
            <a:r>
              <a:rPr lang="en-US" baseline="0" dirty="0" smtClean="0"/>
              <a:t>This hatred is visceral because the laws in question have had enormous unintended repercussions that administration after administration has failed to completely address.</a:t>
            </a:r>
            <a:br>
              <a:rPr lang="en-US" baseline="0" dirty="0" smtClean="0"/>
            </a:br>
            <a:r>
              <a:rPr lang="en-US" baseline="0" dirty="0" smtClean="0"/>
              <a:t/>
            </a:r>
            <a:br>
              <a:rPr lang="en-US" baseline="0" dirty="0" smtClean="0"/>
            </a:br>
            <a:r>
              <a:rPr lang="en-US" baseline="0" dirty="0" smtClean="0"/>
              <a:t>One of the biggest reasons to talk to you today is because IEEE as an organization can be a force for good in addressing this situation. </a:t>
            </a:r>
            <a:endParaRPr lang="en-US" dirty="0"/>
          </a:p>
        </p:txBody>
      </p:sp>
    </p:spTree>
    <p:extLst>
      <p:ext uri="{BB962C8B-B14F-4D97-AF65-F5344CB8AC3E}">
        <p14:creationId xmlns:p14="http://schemas.microsoft.com/office/powerpoint/2010/main" val="77921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One True Slide.</a:t>
            </a:r>
            <a:endParaRPr lang="en-US" dirty="0"/>
          </a:p>
        </p:txBody>
      </p:sp>
    </p:spTree>
    <p:extLst>
      <p:ext uri="{BB962C8B-B14F-4D97-AF65-F5344CB8AC3E}">
        <p14:creationId xmlns:p14="http://schemas.microsoft.com/office/powerpoint/2010/main" val="68546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AMSAT</a:t>
            </a:r>
            <a:r>
              <a:rPr lang="en-US" baseline="0" dirty="0" smtClean="0"/>
              <a:t> amateur satellite corporation.</a:t>
            </a:r>
            <a:endParaRPr lang="en-US" dirty="0"/>
          </a:p>
        </p:txBody>
      </p:sp>
    </p:spTree>
    <p:extLst>
      <p:ext uri="{BB962C8B-B14F-4D97-AF65-F5344CB8AC3E}">
        <p14:creationId xmlns:p14="http://schemas.microsoft.com/office/powerpoint/2010/main" val="12339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great tastes that don’t taste great together.</a:t>
            </a:r>
            <a:endParaRPr lang="en-US" dirty="0"/>
          </a:p>
        </p:txBody>
      </p:sp>
    </p:spTree>
    <p:extLst>
      <p:ext uri="{BB962C8B-B14F-4D97-AF65-F5344CB8AC3E}">
        <p14:creationId xmlns:p14="http://schemas.microsoft.com/office/powerpoint/2010/main" val="148135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712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3640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pic>
        <p:nvPicPr>
          <p:cNvPr id="55" name="Shape 55"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6660552" cy="5143500"/>
          </a:xfrm>
          <a:prstGeom prst="rect">
            <a:avLst/>
          </a:prstGeom>
          <a:noFill/>
          <a:ln>
            <a:noFill/>
          </a:ln>
        </p:spPr>
      </p:pic>
    </p:spTree>
    <p:extLst>
      <p:ext uri="{BB962C8B-B14F-4D97-AF65-F5344CB8AC3E}">
        <p14:creationId xmlns:p14="http://schemas.microsoft.com/office/powerpoint/2010/main" val="8164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buClr>
                <a:srgbClr val="80BFB7"/>
              </a:buClr>
              <a:buNone/>
              <a:defRPr>
                <a:solidFill>
                  <a:srgbClr val="80BFB7"/>
                </a:solidFill>
              </a:defRPr>
            </a:lvl1pPr>
            <a:lvl2pPr lvl="1" rtl="0">
              <a:spcBef>
                <a:spcPts val="0"/>
              </a:spcBef>
              <a:buClr>
                <a:srgbClr val="80BFB7"/>
              </a:buClr>
              <a:buSzPct val="100000"/>
              <a:buNone/>
              <a:defRPr sz="3000">
                <a:solidFill>
                  <a:srgbClr val="80BFB7"/>
                </a:solidFill>
              </a:defRPr>
            </a:lvl2pPr>
            <a:lvl3pPr lvl="2" rtl="0">
              <a:spcBef>
                <a:spcPts val="0"/>
              </a:spcBef>
              <a:buClr>
                <a:srgbClr val="80BFB7"/>
              </a:buClr>
              <a:buSzPct val="100000"/>
              <a:buNone/>
              <a:defRPr sz="3000">
                <a:solidFill>
                  <a:srgbClr val="80BFB7"/>
                </a:solidFill>
              </a:defRPr>
            </a:lvl3pPr>
            <a:lvl4pPr lvl="3" rtl="0">
              <a:spcBef>
                <a:spcPts val="0"/>
              </a:spcBef>
              <a:buClr>
                <a:srgbClr val="80BFB7"/>
              </a:buClr>
              <a:buSzPct val="100000"/>
              <a:buNone/>
              <a:defRPr sz="3000">
                <a:solidFill>
                  <a:srgbClr val="80BFB7"/>
                </a:solidFill>
              </a:defRPr>
            </a:lvl4pPr>
            <a:lvl5pPr lvl="4" rtl="0">
              <a:spcBef>
                <a:spcPts val="0"/>
              </a:spcBef>
              <a:buClr>
                <a:srgbClr val="80BFB7"/>
              </a:buClr>
              <a:buSzPct val="100000"/>
              <a:buNone/>
              <a:defRPr sz="3000">
                <a:solidFill>
                  <a:srgbClr val="80BFB7"/>
                </a:solidFill>
              </a:defRPr>
            </a:lvl5pPr>
            <a:lvl6pPr lvl="5" rtl="0">
              <a:spcBef>
                <a:spcPts val="0"/>
              </a:spcBef>
              <a:buClr>
                <a:srgbClr val="80BFB7"/>
              </a:buClr>
              <a:buSzPct val="100000"/>
              <a:buNone/>
              <a:defRPr sz="3000">
                <a:solidFill>
                  <a:srgbClr val="80BFB7"/>
                </a:solidFill>
              </a:defRPr>
            </a:lvl6pPr>
            <a:lvl7pPr lvl="6" rtl="0">
              <a:spcBef>
                <a:spcPts val="0"/>
              </a:spcBef>
              <a:buClr>
                <a:srgbClr val="80BFB7"/>
              </a:buClr>
              <a:buSzPct val="100000"/>
              <a:buNone/>
              <a:defRPr sz="3000">
                <a:solidFill>
                  <a:srgbClr val="80BFB7"/>
                </a:solidFill>
              </a:defRPr>
            </a:lvl7pPr>
            <a:lvl8pPr lvl="7" rtl="0">
              <a:spcBef>
                <a:spcPts val="0"/>
              </a:spcBef>
              <a:buClr>
                <a:srgbClr val="80BFB7"/>
              </a:buClr>
              <a:buSzPct val="100000"/>
              <a:buNone/>
              <a:defRPr sz="3000">
                <a:solidFill>
                  <a:srgbClr val="80BFB7"/>
                </a:solidFill>
              </a:defRPr>
            </a:lvl8pPr>
            <a:lvl9pPr lvl="8" rtl="0">
              <a:spcBef>
                <a:spcPts val="0"/>
              </a:spcBef>
              <a:buClr>
                <a:srgbClr val="80BFB7"/>
              </a:buClr>
              <a:buSzPct val="100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002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extLst>
              <a:ext uri="{28A0092B-C50C-407E-A947-70E740481C1C}">
                <a14:useLocalDpi xmlns:a14="http://schemas.microsoft.com/office/drawing/2010/main"/>
              </a:ext>
            </a:extLst>
          </a:blip>
          <a:srcRect/>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extLst>
      <p:ext uri="{BB962C8B-B14F-4D97-AF65-F5344CB8AC3E}">
        <p14:creationId xmlns:p14="http://schemas.microsoft.com/office/powerpoint/2010/main" val="18514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81200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Shape 41"/>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46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Shape 4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algn="ctr"/>
            <a:fld id="{00000000-1234-1234-1234-123412341234}" type="slidenum">
              <a:rPr lang="en"/>
              <a:pPr algn="ctr"/>
              <a:t>‹#›</a:t>
            </a:fld>
            <a:endParaRPr lang="en"/>
          </a:p>
        </p:txBody>
      </p:sp>
    </p:spTree>
    <p:extLst>
      <p:ext uri="{BB962C8B-B14F-4D97-AF65-F5344CB8AC3E}">
        <p14:creationId xmlns:p14="http://schemas.microsoft.com/office/powerpoint/2010/main" val="273481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algn="r"/>
            <a:fld id="{00000000-1234-1234-1234-123412341234}" type="slidenum">
              <a:rPr lang="en" sz="1800">
                <a:solidFill>
                  <a:srgbClr val="FFFFFF"/>
                </a:solidFill>
                <a:latin typeface="Lato Light"/>
                <a:ea typeface="Lato Light"/>
                <a:cs typeface="Lato Light"/>
                <a:sym typeface="Lato Light"/>
              </a:rPr>
              <a:pPr algn="r"/>
              <a:t>‹#›</a:t>
            </a:fld>
            <a:endParaRPr lang="en" sz="1800">
              <a:solidFill>
                <a:srgbClr val="FFFFFF"/>
              </a:solidFill>
              <a:latin typeface="Lato Light"/>
              <a:ea typeface="Lato Light"/>
              <a:cs typeface="Lato Light"/>
              <a:sym typeface="Lato Light"/>
            </a:endParaRPr>
          </a:p>
        </p:txBody>
      </p:sp>
    </p:spTree>
    <p:extLst>
      <p:ext uri="{BB962C8B-B14F-4D97-AF65-F5344CB8AC3E}">
        <p14:creationId xmlns:p14="http://schemas.microsoft.com/office/powerpoint/2010/main" val="381396071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8" r:id="rId4"/>
    <p:sldLayoutId id="2147483670" r:id="rId5"/>
    <p:sldLayoutId id="2147483672"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5396700" cy="1159800"/>
          </a:xfrm>
          <a:prstGeom prst="rect">
            <a:avLst/>
          </a:prstGeom>
        </p:spPr>
        <p:txBody>
          <a:bodyPr wrap="square" lIns="91425" tIns="91425" rIns="91425" bIns="91425" anchor="t" anchorCtr="0">
            <a:noAutofit/>
          </a:bodyPr>
          <a:lstStyle/>
          <a:p>
            <a:pPr lvl="0">
              <a:spcBef>
                <a:spcPts val="0"/>
              </a:spcBef>
              <a:buNone/>
            </a:pPr>
            <a:r>
              <a:rPr lang="en-US" dirty="0" smtClean="0"/>
              <a:t>Open Source</a:t>
            </a:r>
            <a:br>
              <a:rPr lang="en-US" dirty="0" smtClean="0"/>
            </a:br>
            <a:r>
              <a:rPr lang="en-US" dirty="0" smtClean="0"/>
              <a:t>Satellites</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528" y="2822964"/>
            <a:ext cx="1111870" cy="1111870"/>
          </a:xfrm>
          <a:prstGeom prst="rect">
            <a:avLst/>
          </a:prstGeom>
        </p:spPr>
      </p:pic>
    </p:spTree>
    <p:extLst>
      <p:ext uri="{BB962C8B-B14F-4D97-AF65-F5344CB8AC3E}">
        <p14:creationId xmlns:p14="http://schemas.microsoft.com/office/powerpoint/2010/main" val="91170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11471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21262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19834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14</a:t>
            </a:fld>
            <a:endParaRPr lang="en"/>
          </a:p>
        </p:txBody>
      </p:sp>
      <p:sp>
        <p:nvSpPr>
          <p:cNvPr id="3" name="TextBox 2"/>
          <p:cNvSpPr txBox="1"/>
          <p:nvPr/>
        </p:nvSpPr>
        <p:spPr>
          <a:xfrm>
            <a:off x="1989667" y="958672"/>
            <a:ext cx="4598434" cy="1200329"/>
          </a:xfrm>
          <a:prstGeom prst="rect">
            <a:avLst/>
          </a:prstGeom>
          <a:noFill/>
        </p:spPr>
        <p:txBody>
          <a:bodyPr wrap="none" rtlCol="0">
            <a:spAutoFit/>
          </a:bodyPr>
          <a:lstStyle/>
          <a:p>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83342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718300" y="149403"/>
            <a:ext cx="6761100" cy="857400"/>
          </a:xfrm>
          <a:prstGeom prst="rect">
            <a:avLst/>
          </a:prstGeom>
        </p:spPr>
        <p:txBody>
          <a:bodyPr wrap="square" lIns="91425" tIns="91425" rIns="91425" bIns="91425" anchor="b" anchorCtr="0">
            <a:noAutofit/>
          </a:bodyPr>
          <a:lstStyle/>
          <a:p>
            <a:pPr lvl="0" rtl="0">
              <a:spcBef>
                <a:spcPts val="0"/>
              </a:spcBef>
              <a:buNone/>
            </a:pPr>
            <a:r>
              <a:rPr lang="en" dirty="0"/>
              <a:t>INSTRUCTIONS FOR USE</a:t>
            </a:r>
          </a:p>
        </p:txBody>
      </p:sp>
      <p:sp>
        <p:nvSpPr>
          <p:cNvPr id="3843" name="Shape 3843"/>
          <p:cNvSpPr txBox="1">
            <a:spLocks noGrp="1"/>
          </p:cNvSpPr>
          <p:nvPr>
            <p:ph type="body" idx="1"/>
          </p:nvPr>
        </p:nvSpPr>
        <p:spPr>
          <a:xfrm>
            <a:off x="718299" y="1006803"/>
            <a:ext cx="7271919" cy="2956347"/>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Weigh and Consider! (Harold Bloom “How to Read and Why”)</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Disobey! </a:t>
            </a:r>
          </a:p>
          <a:p>
            <a:pPr lvl="0" rtl="0">
              <a:spcBef>
                <a:spcPts val="0"/>
              </a:spcBef>
              <a:buClr>
                <a:schemeClr val="dk1"/>
              </a:buClr>
              <a:buSzPct val="91666"/>
              <a:buFont typeface="Arial"/>
              <a:buNone/>
            </a:pP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Experiment!</a:t>
            </a: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Participate!</a:t>
            </a: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Enjoy!</a:t>
            </a:r>
            <a:endParaRPr lang="en" sz="2000" b="1" dirty="0">
              <a:latin typeface="Titillium Web"/>
              <a:ea typeface="Titillium Web"/>
              <a:cs typeface="Titillium Web"/>
              <a:sym typeface="Titillium Web"/>
            </a:endParaRPr>
          </a:p>
        </p:txBody>
      </p:sp>
      <p:sp>
        <p:nvSpPr>
          <p:cNvPr id="3844" name="Shape 3844"/>
          <p:cNvSpPr txBox="1">
            <a:spLocks noGrp="1"/>
          </p:cNvSpPr>
          <p:nvPr>
            <p:ph type="body" idx="2"/>
          </p:nvPr>
        </p:nvSpPr>
        <p:spPr>
          <a:xfrm>
            <a:off x="718300" y="3905925"/>
            <a:ext cx="6761100" cy="1141200"/>
          </a:xfrm>
          <a:prstGeom prst="rect">
            <a:avLst/>
          </a:prstGeom>
        </p:spPr>
        <p:txBody>
          <a:bodyPr wrap="square" lIns="91425" tIns="91425" rIns="91425" bIns="91425" anchor="t" anchorCtr="0">
            <a:noAutofit/>
          </a:bodyPr>
          <a:lstStyle/>
          <a:p>
            <a:pPr lvl="0" rtl="0">
              <a:spcBef>
                <a:spcPts val="1000"/>
              </a:spcBef>
              <a:spcAft>
                <a:spcPts val="1000"/>
              </a:spcAft>
              <a:buNone/>
            </a:pPr>
            <a:r>
              <a:rPr lang="en" sz="1200" b="1" dirty="0">
                <a:solidFill>
                  <a:srgbClr val="0B87A1"/>
                </a:solidFill>
                <a:latin typeface="Titillium Web"/>
                <a:ea typeface="Titillium Web"/>
                <a:cs typeface="Titillium Web"/>
                <a:sym typeface="Titillium Web"/>
              </a:rPr>
              <a:t>More info on how to use </a:t>
            </a:r>
            <a:r>
              <a:rPr lang="en" sz="1200" b="1" dirty="0" smtClean="0">
                <a:solidFill>
                  <a:srgbClr val="0B87A1"/>
                </a:solidFill>
                <a:latin typeface="Titillium Web"/>
                <a:ea typeface="Titillium Web"/>
                <a:cs typeface="Titillium Web"/>
                <a:sym typeface="Titillium Web"/>
              </a:rPr>
              <a:t>this </a:t>
            </a:r>
            <a:r>
              <a:rPr lang="en-US" sz="1200" b="1" dirty="0" smtClean="0">
                <a:solidFill>
                  <a:srgbClr val="0B87A1"/>
                </a:solidFill>
                <a:latin typeface="Titillium Web"/>
                <a:ea typeface="Titillium Web"/>
                <a:cs typeface="Titillium Web"/>
                <a:sym typeface="Titillium Web"/>
              </a:rPr>
              <a:t>and many other presentation </a:t>
            </a:r>
            <a:r>
              <a:rPr lang="en" sz="1200" b="1" dirty="0" smtClean="0">
                <a:solidFill>
                  <a:srgbClr val="0B87A1"/>
                </a:solidFill>
                <a:latin typeface="Titillium Web"/>
                <a:ea typeface="Titillium Web"/>
                <a:cs typeface="Titillium Web"/>
                <a:sym typeface="Titillium Web"/>
              </a:rPr>
              <a:t>template</a:t>
            </a:r>
            <a:r>
              <a:rPr lang="en-US" sz="1200" b="1" dirty="0" smtClean="0">
                <a:solidFill>
                  <a:srgbClr val="0B87A1"/>
                </a:solidFill>
                <a:latin typeface="Titillium Web"/>
                <a:ea typeface="Titillium Web"/>
                <a:cs typeface="Titillium Web"/>
                <a:sym typeface="Titillium Web"/>
              </a:rPr>
              <a:t>s</a:t>
            </a:r>
            <a:r>
              <a:rPr lang="en" sz="1200" b="1" dirty="0" smtClean="0">
                <a:solidFill>
                  <a:srgbClr val="0B87A1"/>
                </a:solidFill>
                <a:latin typeface="Titillium Web"/>
                <a:ea typeface="Titillium Web"/>
                <a:cs typeface="Titillium Web"/>
                <a:sym typeface="Titillium Web"/>
              </a:rPr>
              <a:t> </a:t>
            </a:r>
            <a:r>
              <a:rPr lang="en" sz="1200" b="1" dirty="0" smtClean="0">
                <a:solidFill>
                  <a:srgbClr val="0B87A1"/>
                </a:solidFill>
                <a:latin typeface="Titillium Web"/>
                <a:ea typeface="Titillium Web"/>
                <a:cs typeface="Titillium Web"/>
                <a:sym typeface="Titillium Web"/>
              </a:rPr>
              <a:t>at</a:t>
            </a:r>
            <a:r>
              <a:rPr lang="en-US" sz="1200" b="1" dirty="0">
                <a:solidFill>
                  <a:srgbClr val="0B87A1"/>
                </a:solidFill>
                <a:latin typeface="Titillium Web"/>
                <a:ea typeface="Titillium Web"/>
                <a:cs typeface="Titillium Web"/>
                <a:sym typeface="Titillium Web"/>
              </a:rPr>
              <a:t/>
            </a:r>
            <a:br>
              <a:rPr lang="en-US" sz="1200" b="1" dirty="0">
                <a:solidFill>
                  <a:srgbClr val="0B87A1"/>
                </a:solidFill>
                <a:latin typeface="Titillium Web"/>
                <a:ea typeface="Titillium Web"/>
                <a:cs typeface="Titillium Web"/>
                <a:sym typeface="Titillium Web"/>
              </a:rPr>
            </a:br>
            <a:r>
              <a:rPr lang="en" sz="1200" b="1" dirty="0" smtClean="0">
                <a:solidFill>
                  <a:srgbClr val="0B87A1"/>
                </a:solidFill>
                <a:latin typeface="Titillium Web"/>
                <a:ea typeface="Titillium Web"/>
                <a:cs typeface="Titillium Web"/>
                <a:sym typeface="Titillium Web"/>
              </a:rPr>
              <a:t> </a:t>
            </a:r>
            <a:r>
              <a:rPr lang="en" sz="1200" b="1" u="sng" dirty="0" smtClean="0">
                <a:solidFill>
                  <a:srgbClr val="0B87A1"/>
                </a:solidFill>
                <a:latin typeface="Titillium Web"/>
                <a:ea typeface="Titillium Web"/>
                <a:cs typeface="Titillium Web"/>
                <a:sym typeface="Titillium Web"/>
                <a:hlinkClick r:id="rId3"/>
              </a:rPr>
              <a:t>www.slidescarnival.com/help-use-presentation-template</a:t>
            </a: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dirty="0" smtClean="0">
                <a:solidFill>
                  <a:srgbClr val="0B87A1"/>
                </a:solidFill>
              </a:rPr>
              <a:t>T</a:t>
            </a:r>
            <a:r>
              <a:rPr lang="en" sz="1200" dirty="0" err="1" smtClean="0">
                <a:solidFill>
                  <a:srgbClr val="0B87A1"/>
                </a:solidFill>
              </a:rPr>
              <a:t>emplate</a:t>
            </a:r>
            <a:r>
              <a:rPr lang="en-US" sz="1200" dirty="0" smtClean="0">
                <a:solidFill>
                  <a:srgbClr val="0B87A1"/>
                </a:solidFill>
              </a:rPr>
              <a:t>s</a:t>
            </a:r>
            <a:r>
              <a:rPr lang="en" sz="1200" dirty="0" smtClean="0">
                <a:solidFill>
                  <a:srgbClr val="0B87A1"/>
                </a:solidFill>
              </a:rPr>
              <a:t> </a:t>
            </a:r>
            <a:r>
              <a:rPr lang="en-US" sz="1200" dirty="0" smtClean="0">
                <a:solidFill>
                  <a:srgbClr val="0B87A1"/>
                </a:solidFill>
              </a:rPr>
              <a:t>used are</a:t>
            </a:r>
            <a:r>
              <a:rPr lang="en" sz="1200" dirty="0" smtClean="0">
                <a:solidFill>
                  <a:srgbClr val="0B87A1"/>
                </a:solidFill>
              </a:rPr>
              <a:t> </a:t>
            </a:r>
            <a:r>
              <a:rPr lang="en" sz="1200" dirty="0">
                <a:solidFill>
                  <a:srgbClr val="0B87A1"/>
                </a:solidFill>
              </a:rPr>
              <a:t>free to use under </a:t>
            </a:r>
            <a:r>
              <a:rPr lang="en" sz="1200" u="sng" dirty="0">
                <a:solidFill>
                  <a:srgbClr val="0B87A1"/>
                </a:solidFill>
                <a:hlinkClick r:id="rId4"/>
              </a:rPr>
              <a:t>Creative Commons Attribution license</a:t>
            </a:r>
            <a:r>
              <a:rPr lang="en" sz="1200" dirty="0">
                <a:solidFill>
                  <a:srgbClr val="0B87A1"/>
                </a:solidFill>
              </a:rPr>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endParaRPr sz="1200" dirty="0">
              <a:solidFill>
                <a:srgbClr val="0B87A1"/>
              </a:solidFill>
            </a:endParaRPr>
          </a:p>
          <a:p>
            <a:pPr lvl="0" rtl="0">
              <a:spcBef>
                <a:spcPts val="1000"/>
              </a:spcBef>
              <a:spcAft>
                <a:spcPts val="1000"/>
              </a:spcAft>
              <a:buNone/>
            </a:pPr>
            <a:endParaRPr sz="1200" dirty="0">
              <a:solidFill>
                <a:srgbClr val="0B87A1"/>
              </a:solidFill>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pic>
        <p:nvPicPr>
          <p:cNvPr id="2" name="Picture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09248" y="1632785"/>
            <a:ext cx="1735810" cy="17358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319625" y="138863"/>
            <a:ext cx="3731400" cy="1159800"/>
          </a:xfrm>
          <a:prstGeom prst="rect">
            <a:avLst/>
          </a:prstGeom>
        </p:spPr>
        <p:txBody>
          <a:bodyPr wrap="square" lIns="91425" tIns="91425" rIns="91425" bIns="91425" anchor="b" anchorCtr="0">
            <a:noAutofit/>
          </a:bodyPr>
          <a:lstStyle/>
          <a:p>
            <a:pPr lvl="0">
              <a:spcBef>
                <a:spcPts val="0"/>
              </a:spcBef>
              <a:buNone/>
            </a:pPr>
            <a:r>
              <a:rPr lang="en" sz="6000"/>
              <a:t>HELLO!</a:t>
            </a:r>
          </a:p>
        </p:txBody>
      </p:sp>
      <p:sp>
        <p:nvSpPr>
          <p:cNvPr id="3851" name="Shape 3851"/>
          <p:cNvSpPr txBox="1">
            <a:spLocks noGrp="1"/>
          </p:cNvSpPr>
          <p:nvPr>
            <p:ph type="subTitle" idx="4294967295"/>
          </p:nvPr>
        </p:nvSpPr>
        <p:spPr>
          <a:xfrm>
            <a:off x="3319625" y="1298663"/>
            <a:ext cx="4700594" cy="2751478"/>
          </a:xfrm>
          <a:prstGeom prst="rect">
            <a:avLst/>
          </a:prstGeom>
        </p:spPr>
        <p:txBody>
          <a:bodyPr wrap="square" lIns="91425" tIns="91425" rIns="91425" bIns="91425" anchor="t" anchorCtr="0">
            <a:noAutofit/>
          </a:bodyPr>
          <a:lstStyle/>
          <a:p>
            <a:pPr lvl="0" rtl="0">
              <a:spcBef>
                <a:spcPts val="0"/>
              </a:spcBef>
              <a:buNone/>
            </a:pPr>
            <a:r>
              <a:rPr lang="en" b="1" dirty="0">
                <a:latin typeface="Titillium Web"/>
                <a:ea typeface="Titillium Web"/>
                <a:cs typeface="Titillium Web"/>
                <a:sym typeface="Titillium Web"/>
              </a:rPr>
              <a:t>I am </a:t>
            </a:r>
            <a:r>
              <a:rPr lang="en-US" b="1" dirty="0" smtClean="0">
                <a:latin typeface="Titillium Web"/>
                <a:ea typeface="Titillium Web"/>
                <a:cs typeface="Titillium Web"/>
                <a:sym typeface="Titillium Web"/>
              </a:rPr>
              <a:t>Michelle W5NYV</a:t>
            </a:r>
            <a:endParaRPr lang="en" b="1" dirty="0">
              <a:latin typeface="Titillium Web"/>
              <a:ea typeface="Titillium Web"/>
              <a:cs typeface="Titillium Web"/>
              <a:sym typeface="Titillium Web"/>
            </a:endParaRPr>
          </a:p>
          <a:p>
            <a:pPr lvl="0" rtl="0">
              <a:spcBef>
                <a:spcPts val="0"/>
              </a:spcBef>
              <a:buClr>
                <a:schemeClr val="dk1"/>
              </a:buClr>
              <a:buSzPct val="45833"/>
              <a:buFont typeface="Arial"/>
              <a:buNone/>
            </a:pPr>
            <a:r>
              <a:rPr lang="en-US" dirty="0" smtClean="0"/>
              <a:t>I enjoy thinking and doing!</a:t>
            </a:r>
          </a:p>
          <a:p>
            <a:pPr lvl="0" rtl="0">
              <a:spcBef>
                <a:spcPts val="0"/>
              </a:spcBef>
              <a:buClr>
                <a:schemeClr val="dk1"/>
              </a:buClr>
              <a:buSzPct val="45833"/>
              <a:buFont typeface="Arial"/>
              <a:buNone/>
            </a:pPr>
            <a:r>
              <a:rPr lang="en-US" dirty="0" smtClean="0"/>
              <a:t>Not necessarily in that order!</a:t>
            </a:r>
          </a:p>
          <a:p>
            <a:pPr lvl="0" rtl="0">
              <a:spcBef>
                <a:spcPts val="0"/>
              </a:spcBef>
              <a:buClr>
                <a:schemeClr val="dk1"/>
              </a:buClr>
              <a:buSzPct val="45833"/>
              <a:buFont typeface="Arial"/>
              <a:buNone/>
            </a:pPr>
            <a:r>
              <a:rPr lang="en-US" dirty="0" smtClean="0"/>
              <a:t/>
            </a:r>
            <a:br>
              <a:rPr lang="en-US" dirty="0" smtClean="0"/>
            </a:br>
            <a:r>
              <a:rPr lang="en-US" sz="1800" dirty="0" smtClean="0"/>
              <a:t>(MSEE Info Theory, DEFCON, Burning Man, AMSAT, IEEE, GNU Radio, Gator (punk rock), 2nd lines, street bands, community orchestras, pipe organ construction, </a:t>
            </a:r>
            <a:r>
              <a:rPr lang="en-US" sz="1800" dirty="0" smtClean="0"/>
              <a:t>Organ Donor lead, </a:t>
            </a:r>
          </a:p>
          <a:p>
            <a:pPr lvl="0" rtl="0">
              <a:spcBef>
                <a:spcPts val="0"/>
              </a:spcBef>
              <a:buClr>
                <a:schemeClr val="dk1"/>
              </a:buClr>
              <a:buSzPct val="45833"/>
              <a:buFont typeface="Arial"/>
              <a:buNone/>
            </a:pPr>
            <a:r>
              <a:rPr lang="en-US" sz="1800" dirty="0" smtClean="0"/>
              <a:t>Phase </a:t>
            </a:r>
            <a:r>
              <a:rPr lang="en-US" sz="1800" dirty="0" smtClean="0"/>
              <a:t>4 </a:t>
            </a:r>
            <a:r>
              <a:rPr lang="en-US" sz="1800" dirty="0" smtClean="0"/>
              <a:t>Ground lead)</a:t>
            </a:r>
            <a:endParaRPr lang="en-US" sz="1800" dirty="0" smtClean="0"/>
          </a:p>
          <a:p>
            <a:pPr lvl="0" rtl="0">
              <a:spcBef>
                <a:spcPts val="0"/>
              </a:spcBef>
              <a:buClr>
                <a:schemeClr val="dk1"/>
              </a:buClr>
              <a:buSzPct val="45833"/>
              <a:buFont typeface="Arial"/>
              <a:buNone/>
            </a:pPr>
            <a:endParaRPr lang="en-US" sz="1800" dirty="0"/>
          </a:p>
          <a:p>
            <a:pPr lvl="0">
              <a:spcBef>
                <a:spcPts val="0"/>
              </a:spcBef>
              <a:buClr>
                <a:schemeClr val="dk1"/>
              </a:buClr>
              <a:buSzPct val="45833"/>
              <a:buNone/>
            </a:pPr>
            <a:r>
              <a:rPr lang="en-US" sz="1800" dirty="0"/>
              <a:t>https://phase4ground.github.io/</a:t>
            </a:r>
            <a:endParaRPr lang="en" sz="1800" dirty="0"/>
          </a:p>
        </p:txBody>
      </p:sp>
      <p:pic>
        <p:nvPicPr>
          <p:cNvPr id="3852" name="Shape 3852"/>
          <p:cNvPicPr preferRelativeResize="0"/>
          <p:nvPr/>
        </p:nvPicPr>
        <p:blipFill>
          <a:blip r:embed="rId3">
            <a:extLst>
              <a:ext uri="{28A0092B-C50C-407E-A947-70E740481C1C}">
                <a14:useLocalDpi xmlns:a14="http://schemas.microsoft.com/office/drawing/2010/main"/>
              </a:ext>
            </a:extLst>
          </a:blip>
          <a:stretch>
            <a:fillRect/>
          </a:stretch>
        </p:blipFill>
        <p:spPr>
          <a:xfrm>
            <a:off x="-680013" y="-8376"/>
            <a:ext cx="3870106" cy="5160141"/>
          </a:xfrm>
          <a:prstGeom prst="rect">
            <a:avLst/>
          </a:prstGeom>
          <a:noFill/>
          <a:ln>
            <a:noFill/>
          </a:ln>
        </p:spPr>
      </p:pic>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37236" b="38100"/>
          <a:stretch/>
        </p:blipFill>
        <p:spPr>
          <a:xfrm>
            <a:off x="0" y="-1"/>
            <a:ext cx="6953693" cy="5143501"/>
          </a:xfrm>
          <a:prstGeom prst="rect">
            <a:avLst/>
          </a:prstGeom>
        </p:spPr>
      </p:pic>
    </p:spTree>
    <p:extLst>
      <p:ext uri="{BB962C8B-B14F-4D97-AF65-F5344CB8AC3E}">
        <p14:creationId xmlns:p14="http://schemas.microsoft.com/office/powerpoint/2010/main" val="12709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Tree>
    <p:extLst>
      <p:ext uri="{BB962C8B-B14F-4D97-AF65-F5344CB8AC3E}">
        <p14:creationId xmlns:p14="http://schemas.microsoft.com/office/powerpoint/2010/main" val="174251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Tree>
    <p:extLst>
      <p:ext uri="{BB962C8B-B14F-4D97-AF65-F5344CB8AC3E}">
        <p14:creationId xmlns:p14="http://schemas.microsoft.com/office/powerpoint/2010/main" val="2344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Tree>
    <p:extLst>
      <p:ext uri="{BB962C8B-B14F-4D97-AF65-F5344CB8AC3E}">
        <p14:creationId xmlns:p14="http://schemas.microsoft.com/office/powerpoint/2010/main" val="20289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spTree>
    <p:extLst>
      <p:ext uri="{BB962C8B-B14F-4D97-AF65-F5344CB8AC3E}">
        <p14:creationId xmlns:p14="http://schemas.microsoft.com/office/powerpoint/2010/main" val="151064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26" y="1302508"/>
            <a:ext cx="1111870" cy="1111870"/>
          </a:xfrm>
          <a:prstGeom prst="rect">
            <a:avLst/>
          </a:prstGeom>
        </p:spPr>
      </p:pic>
    </p:spTree>
    <p:extLst>
      <p:ext uri="{BB962C8B-B14F-4D97-AF65-F5344CB8AC3E}">
        <p14:creationId xmlns:p14="http://schemas.microsoft.com/office/powerpoint/2010/main" val="1914186167"/>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2435</TotalTime>
  <Words>280</Words>
  <Application>Microsoft Macintosh PowerPoint</Application>
  <PresentationFormat>On-screen Show (16:9)</PresentationFormat>
  <Paragraphs>58</Paragraphs>
  <Slides>14</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Dosis Light</vt:lpstr>
      <vt:lpstr>Lato Hairline</vt:lpstr>
      <vt:lpstr>Lato Light</vt:lpstr>
      <vt:lpstr>Titillium Web</vt:lpstr>
      <vt:lpstr>Titillium Web Light</vt:lpstr>
      <vt:lpstr>Arial</vt:lpstr>
      <vt:lpstr>Mowbray template</vt:lpstr>
      <vt:lpstr>Eglamour template</vt:lpstr>
      <vt:lpstr>Open Source Satellites</vt:lpstr>
      <vt:lpstr>INSTRUCTIONS FOR USE</vt:lpstr>
      <vt:lpstr>HELLO!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Matters</dc:title>
  <cp:lastModifiedBy>Michelle Thompson</cp:lastModifiedBy>
  <cp:revision>443</cp:revision>
  <dcterms:modified xsi:type="dcterms:W3CDTF">2017-11-29T23:03:08Z</dcterms:modified>
</cp:coreProperties>
</file>