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0" r:id="rId8"/>
    <p:sldId id="261" r:id="rId9"/>
    <p:sldId id="262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aw.cornell.edu/cfr/text/48/252.204-70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terprise.github.com/fa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01" y="3428998"/>
            <a:ext cx="6619573" cy="2268559"/>
          </a:xfrm>
        </p:spPr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smtClean="0"/>
              <a:t>Enterprise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476" y="2268786"/>
            <a:ext cx="6013398" cy="116021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ITAR compliant home </a:t>
            </a:r>
            <a:r>
              <a:rPr lang="en-US" dirty="0" smtClean="0"/>
              <a:t>for </a:t>
            </a:r>
            <a:r>
              <a:rPr lang="en-US" dirty="0" smtClean="0"/>
              <a:t>payload </a:t>
            </a:r>
            <a:r>
              <a:rPr lang="en-US" dirty="0" smtClean="0"/>
              <a:t>design at AMSAT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28108"/>
            <a:ext cx="9090660" cy="46218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wide variety of ways to provision and install GitHub Enterprise. Since it’s a virtual machine, we have many options. </a:t>
            </a:r>
          </a:p>
          <a:p>
            <a:r>
              <a:rPr lang="en-US" dirty="0" smtClean="0"/>
              <a:t>Amazon Web Service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Hyper-V </a:t>
            </a:r>
          </a:p>
          <a:p>
            <a:r>
              <a:rPr lang="en-US" dirty="0" smtClean="0"/>
              <a:t>OpenStack KVM</a:t>
            </a:r>
          </a:p>
          <a:p>
            <a:r>
              <a:rPr lang="en-US" dirty="0" smtClean="0"/>
              <a:t>VMWare</a:t>
            </a:r>
          </a:p>
          <a:p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/enterprise/2.11/admin/guides/installation/provisioning-and-installation/</a:t>
            </a:r>
          </a:p>
        </p:txBody>
      </p:sp>
    </p:spTree>
    <p:extLst>
      <p:ext uri="{BB962C8B-B14F-4D97-AF65-F5344CB8AC3E}">
        <p14:creationId xmlns:p14="http://schemas.microsoft.com/office/powerpoint/2010/main" val="7273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09" y="232704"/>
            <a:ext cx="10058400" cy="1077229"/>
          </a:xfrm>
        </p:spPr>
        <p:txBody>
          <a:bodyPr/>
          <a:lstStyle/>
          <a:p>
            <a:r>
              <a:rPr lang="en-US" dirty="0" smtClean="0"/>
              <a:t>Administration? Training? Maintenance?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528" y="914400"/>
            <a:ext cx="10089223" cy="573297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requires some training to use. A variety of training is provided by GitHub Enterprise. </a:t>
            </a:r>
            <a:r>
              <a:rPr lang="en-US" dirty="0"/>
              <a:t>Support for GitHub Enterprise is offered at no extra cost, 24 hours a day, 5 days a week.</a:t>
            </a:r>
            <a:endParaRPr lang="en-US" dirty="0" smtClean="0"/>
          </a:p>
          <a:p>
            <a:r>
              <a:rPr lang="en-US" dirty="0" smtClean="0"/>
              <a:t>A volunteer would be required to administer the virtual appliance. We believe this is less work and less risk than current servers and workspaces. </a:t>
            </a:r>
            <a:r>
              <a:rPr lang="en-US" dirty="0" smtClean="0"/>
              <a:t>Volunteers have stepped forward.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primary benefit is that ITAR compliance is positively achieved by a certified </a:t>
            </a:r>
            <a:r>
              <a:rPr lang="en-US" dirty="0" smtClean="0"/>
              <a:t>service</a:t>
            </a:r>
            <a:r>
              <a:rPr lang="en-US" dirty="0"/>
              <a:t> </a:t>
            </a:r>
            <a:r>
              <a:rPr lang="en-US" dirty="0" smtClean="0"/>
              <a:t>that is a substantial improvement over the current set of SVN servers. </a:t>
            </a:r>
            <a:endParaRPr lang="en-US" dirty="0" smtClean="0"/>
          </a:p>
          <a:p>
            <a:r>
              <a:rPr lang="en-US" dirty="0" smtClean="0"/>
              <a:t>Payload design </a:t>
            </a:r>
            <a:r>
              <a:rPr lang="en-US" dirty="0" smtClean="0"/>
              <a:t>at AMSAT can dramatically </a:t>
            </a:r>
            <a:r>
              <a:rPr lang="en-US" dirty="0" smtClean="0"/>
              <a:t>improve, </a:t>
            </a:r>
            <a:r>
              <a:rPr lang="en-US" dirty="0" smtClean="0"/>
              <a:t>as it would have a modern, publicized, accessible, </a:t>
            </a:r>
            <a:r>
              <a:rPr lang="en-US" dirty="0" smtClean="0"/>
              <a:t>regulatory-compliant </a:t>
            </a:r>
            <a:r>
              <a:rPr lang="en-US" dirty="0" smtClean="0"/>
              <a:t>workspace. This is key </a:t>
            </a:r>
            <a:r>
              <a:rPr lang="en-US" dirty="0" smtClean="0"/>
              <a:t>to </a:t>
            </a:r>
            <a:r>
              <a:rPr lang="en-US" dirty="0" smtClean="0"/>
              <a:t>recruiting and retaining volunteer engineering talent in a competitive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87011"/>
            <a:ext cx="7796540" cy="4662933"/>
          </a:xfrm>
        </p:spPr>
        <p:txBody>
          <a:bodyPr/>
          <a:lstStyle/>
          <a:p>
            <a:r>
              <a:rPr lang="en-US" dirty="0" smtClean="0"/>
              <a:t>Howie </a:t>
            </a:r>
            <a:r>
              <a:rPr lang="en-US" dirty="0" err="1" smtClean="0"/>
              <a:t>DeFelice</a:t>
            </a:r>
            <a:endParaRPr lang="en-US" dirty="0" smtClean="0"/>
          </a:p>
          <a:p>
            <a:r>
              <a:rPr lang="en-US" dirty="0" smtClean="0"/>
              <a:t>Wally Ritchie</a:t>
            </a:r>
          </a:p>
          <a:p>
            <a:r>
              <a:rPr lang="en-US" dirty="0" smtClean="0"/>
              <a:t>Steve Conklin</a:t>
            </a:r>
          </a:p>
          <a:p>
            <a:r>
              <a:rPr lang="en-US" dirty="0" smtClean="0"/>
              <a:t>Michelle </a:t>
            </a:r>
            <a:r>
              <a:rPr lang="en-US" dirty="0" smtClean="0"/>
              <a:t>Thompson</a:t>
            </a:r>
          </a:p>
          <a:p>
            <a:r>
              <a:rPr lang="en-US" dirty="0" smtClean="0"/>
              <a:t>Phil </a:t>
            </a:r>
            <a:r>
              <a:rPr lang="en-US" dirty="0" err="1" smtClean="0"/>
              <a:t>Karn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81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85" y="1500027"/>
            <a:ext cx="9172854" cy="4549917"/>
          </a:xfrm>
        </p:spPr>
        <p:txBody>
          <a:bodyPr/>
          <a:lstStyle/>
          <a:p>
            <a:r>
              <a:rPr lang="en-US" dirty="0" smtClean="0"/>
              <a:t>AMSAT shall subscribe to GitHub Enterprise in order to provide a modern consolidated document server for all ITAR-controlled payload development. </a:t>
            </a:r>
          </a:p>
          <a:p>
            <a:r>
              <a:rPr lang="en-US" dirty="0" smtClean="0"/>
              <a:t>This system is open to all US persons that want to volunteer for payload design for AMSAT. </a:t>
            </a:r>
          </a:p>
        </p:txBody>
      </p:sp>
    </p:spTree>
    <p:extLst>
      <p:ext uri="{BB962C8B-B14F-4D97-AF65-F5344CB8AC3E}">
        <p14:creationId xmlns:p14="http://schemas.microsoft.com/office/powerpoint/2010/main" val="13392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18" y="2052116"/>
            <a:ext cx="9265321" cy="3997828"/>
          </a:xfrm>
        </p:spPr>
        <p:txBody>
          <a:bodyPr>
            <a:normAutofit/>
          </a:bodyPr>
          <a:lstStyle/>
          <a:p>
            <a:r>
              <a:rPr lang="en-US" dirty="0" smtClean="0"/>
              <a:t>AMSAT’s mission is to keep amateur radio in space.</a:t>
            </a:r>
          </a:p>
          <a:p>
            <a:r>
              <a:rPr lang="en-US" dirty="0" smtClean="0"/>
              <a:t>Communications Satellites are regulated under ITAR or EAR.</a:t>
            </a:r>
          </a:p>
          <a:p>
            <a:r>
              <a:rPr lang="en-US" dirty="0" smtClean="0"/>
              <a:t>AMSAT does not currently have a data management system that fully complies with ITAR or EAR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Additional </a:t>
            </a:r>
            <a:r>
              <a:rPr lang="en-US" dirty="0" smtClean="0"/>
              <a:t>regulations go into effect at the end of December 2017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www.law.cornell.edu/cfr/text/48/252.204-7012</a:t>
            </a:r>
            <a:endParaRPr lang="en-US" dirty="0" smtClean="0"/>
          </a:p>
          <a:p>
            <a:r>
              <a:rPr lang="en-US" dirty="0" smtClean="0"/>
              <a:t>Information security standards and guidelines can be found here</a:t>
            </a:r>
            <a:br>
              <a:rPr lang="en-US" dirty="0" smtClean="0"/>
            </a:br>
            <a:r>
              <a:rPr lang="en-US" dirty="0" smtClean="0"/>
              <a:t>      http</a:t>
            </a:r>
            <a:r>
              <a:rPr lang="en-US" dirty="0"/>
              <a:t>://</a:t>
            </a:r>
            <a:r>
              <a:rPr lang="en-US" dirty="0" err="1"/>
              <a:t>nvlpubs.nist.gov</a:t>
            </a:r>
            <a:r>
              <a:rPr lang="en-US" dirty="0"/>
              <a:t>/</a:t>
            </a:r>
            <a:r>
              <a:rPr lang="en-US" dirty="0" err="1"/>
              <a:t>nistpubs</a:t>
            </a:r>
            <a:r>
              <a:rPr lang="en-US" dirty="0"/>
              <a:t>/</a:t>
            </a:r>
            <a:r>
              <a:rPr lang="en-US" dirty="0" err="1"/>
              <a:t>SpecialPublications</a:t>
            </a:r>
            <a:r>
              <a:rPr lang="en-US" dirty="0"/>
              <a:t>/NIST.SP.800-171.pdf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8" y="1746607"/>
            <a:ext cx="9236467" cy="4303337"/>
          </a:xfrm>
        </p:spPr>
        <p:txBody>
          <a:bodyPr/>
          <a:lstStyle/>
          <a:p>
            <a:r>
              <a:rPr lang="en-US" dirty="0" smtClean="0"/>
              <a:t>Payload </a:t>
            </a:r>
            <a:r>
              <a:rPr lang="en-US" dirty="0" smtClean="0"/>
              <a:t>development </a:t>
            </a:r>
            <a:r>
              <a:rPr lang="en-US" dirty="0" smtClean="0"/>
              <a:t>needs an easy to use and easy to maintain central workspace where all US persons can work together to support AMSAT’s mission.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2052116"/>
            <a:ext cx="9296143" cy="3997828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solutions for </a:t>
            </a:r>
            <a:r>
              <a:rPr lang="en-US" dirty="0"/>
              <a:t>ITAR compliant data management and document sharing.</a:t>
            </a:r>
          </a:p>
          <a:p>
            <a:r>
              <a:rPr lang="en-US" dirty="0" smtClean="0"/>
              <a:t>One compelling solution is </a:t>
            </a:r>
            <a:r>
              <a:rPr lang="en-US" dirty="0" smtClean="0"/>
              <a:t>for AMSAT to </a:t>
            </a:r>
            <a:r>
              <a:rPr lang="en-US" dirty="0" smtClean="0"/>
              <a:t>buy GitHub </a:t>
            </a:r>
            <a:r>
              <a:rPr lang="en-US" dirty="0" smtClean="0"/>
              <a:t>Enterprise service.</a:t>
            </a:r>
          </a:p>
          <a:p>
            <a:r>
              <a:rPr lang="en-US" dirty="0" smtClean="0"/>
              <a:t>This is a distributed appliance that we would run on a computer in our physical possession.</a:t>
            </a:r>
          </a:p>
          <a:p>
            <a:r>
              <a:rPr lang="en-US" dirty="0" smtClean="0"/>
              <a:t>This repository service is modern, ITAR compliant, and successfully used by organizations similar to AMSAT.</a:t>
            </a:r>
          </a:p>
          <a:p>
            <a:r>
              <a:rPr lang="en-US" dirty="0" smtClean="0"/>
              <a:t>They have </a:t>
            </a:r>
            <a:r>
              <a:rPr lang="en-US" dirty="0" smtClean="0"/>
              <a:t>offered a </a:t>
            </a:r>
            <a:r>
              <a:rPr lang="en-US" dirty="0" smtClean="0"/>
              <a:t>25% discount to AMSAT because we are a 501c3.</a:t>
            </a:r>
          </a:p>
        </p:txBody>
      </p:sp>
    </p:spTree>
    <p:extLst>
      <p:ext uri="{BB962C8B-B14F-4D97-AF65-F5344CB8AC3E}">
        <p14:creationId xmlns:p14="http://schemas.microsoft.com/office/powerpoint/2010/main" val="20452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10 User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1469204"/>
            <a:ext cx="9296143" cy="458074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avoid exclusionary practices, where the 10 users are assigned and and all subsequent volunteers are shut out indefinitely, the </a:t>
            </a:r>
            <a:r>
              <a:rPr lang="en-US" dirty="0"/>
              <a:t>10 user </a:t>
            </a:r>
            <a:r>
              <a:rPr lang="en-US" dirty="0" smtClean="0"/>
              <a:t>accounts should be set up as amsat1, amsat2, amsat3, amsat4, amsat5, etc. </a:t>
            </a:r>
          </a:p>
          <a:p>
            <a:r>
              <a:rPr lang="en-US" dirty="0" smtClean="0"/>
              <a:t>Each user account has a password assigned by the administrator. </a:t>
            </a:r>
          </a:p>
          <a:p>
            <a:r>
              <a:rPr lang="en-US" dirty="0" smtClean="0"/>
              <a:t>Under this scheme, several people share one user account for uploading and downloading documents. </a:t>
            </a:r>
          </a:p>
          <a:p>
            <a:r>
              <a:rPr lang="en-US" dirty="0" smtClean="0"/>
              <a:t>The administrator keeps a roster of who was assigned to each user account. </a:t>
            </a:r>
          </a:p>
          <a:p>
            <a:r>
              <a:rPr lang="en-US" dirty="0" smtClean="0"/>
              <a:t>Several people have volunteered to administer if the current IT admin declines. </a:t>
            </a:r>
          </a:p>
        </p:txBody>
      </p:sp>
    </p:spTree>
    <p:extLst>
      <p:ext uri="{BB962C8B-B14F-4D97-AF65-F5344CB8AC3E}">
        <p14:creationId xmlns:p14="http://schemas.microsoft.com/office/powerpoint/2010/main" val="133491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107" y="0"/>
            <a:ext cx="52993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8" y="0"/>
            <a:ext cx="614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89" y="2052116"/>
            <a:ext cx="9213950" cy="3997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Enterprise offers service in 10-user blocks.</a:t>
            </a:r>
          </a:p>
          <a:p>
            <a:r>
              <a:rPr lang="en-US" dirty="0" smtClean="0"/>
              <a:t>One discounted license is</a:t>
            </a:r>
            <a:r>
              <a:rPr lang="en-US" dirty="0"/>
              <a:t> $1,890, down from $</a:t>
            </a:r>
            <a:r>
              <a:rPr lang="en-US" dirty="0" smtClean="0"/>
              <a:t>2,520, paid annually. One license is 10 </a:t>
            </a:r>
            <a:r>
              <a:rPr lang="en-US" dirty="0" smtClean="0"/>
              <a:t>user account seats</a:t>
            </a:r>
            <a:r>
              <a:rPr lang="en-US" dirty="0" smtClean="0"/>
              <a:t>.</a:t>
            </a:r>
          </a:p>
          <a:p>
            <a:r>
              <a:rPr lang="en-US" dirty="0"/>
              <a:t>Helpful FAQ: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enterprise.github.com/faq</a:t>
            </a:r>
            <a:endParaRPr lang="en-US" dirty="0" smtClean="0"/>
          </a:p>
          <a:p>
            <a:r>
              <a:rPr lang="en-US" dirty="0"/>
              <a:t>A user account is considered to be dormant if it has not been active for at least a month. You may choose to suspend dormant users to free up license </a:t>
            </a:r>
            <a:r>
              <a:rPr lang="en-US" dirty="0" smtClean="0"/>
              <a:t>seats, but this should not be necessary if the user licenses are abstracted as previously discussed.</a:t>
            </a:r>
            <a:endParaRPr lang="en-US" dirty="0" smtClean="0"/>
          </a:p>
          <a:p>
            <a:r>
              <a:rPr lang="en-US" dirty="0" smtClean="0"/>
              <a:t>Full </a:t>
            </a:r>
            <a:r>
              <a:rPr lang="en-US" dirty="0" smtClean="0"/>
              <a:t>utilization would be $15.75 per user </a:t>
            </a:r>
            <a:r>
              <a:rPr lang="en-US" dirty="0" smtClean="0"/>
              <a:t>account per </a:t>
            </a:r>
            <a:r>
              <a:rPr lang="en-US" dirty="0" smtClean="0"/>
              <a:t>month.</a:t>
            </a:r>
          </a:p>
        </p:txBody>
      </p:sp>
    </p:spTree>
    <p:extLst>
      <p:ext uri="{BB962C8B-B14F-4D97-AF65-F5344CB8AC3E}">
        <p14:creationId xmlns:p14="http://schemas.microsoft.com/office/powerpoint/2010/main" val="13968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501c3 Organizations Using GitHub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DLR Robotic &amp; Mechatronics Center</a:t>
            </a:r>
          </a:p>
          <a:p>
            <a:r>
              <a:rPr lang="en-US" dirty="0"/>
              <a:t>- Battelle Ecology</a:t>
            </a:r>
            <a:br>
              <a:rPr lang="en-US" dirty="0"/>
            </a:br>
            <a:r>
              <a:rPr lang="en-US" dirty="0"/>
              <a:t>- LENA Research Foundation</a:t>
            </a:r>
          </a:p>
          <a:p>
            <a:r>
              <a:rPr lang="en-US" dirty="0"/>
              <a:t>- Project Management Institute</a:t>
            </a:r>
          </a:p>
          <a:p>
            <a:r>
              <a:rPr lang="en-US" dirty="0"/>
              <a:t>- </a:t>
            </a:r>
            <a:r>
              <a:rPr lang="en-US" dirty="0" err="1"/>
              <a:t>Eduserv</a:t>
            </a:r>
            <a:endParaRPr lang="en-US" dirty="0"/>
          </a:p>
          <a:p>
            <a:r>
              <a:rPr lang="en-US" dirty="0"/>
              <a:t>- IMF</a:t>
            </a:r>
          </a:p>
          <a:p>
            <a:r>
              <a:rPr lang="en-US" dirty="0"/>
              <a:t>- Max Planck </a:t>
            </a:r>
            <a:r>
              <a:rPr lang="en-US" dirty="0" err="1"/>
              <a:t>Institue</a:t>
            </a:r>
            <a:r>
              <a:rPr lang="en-US" dirty="0"/>
              <a:t> for Molecular Genetics</a:t>
            </a:r>
          </a:p>
          <a:p>
            <a:r>
              <a:rPr lang="en-US" dirty="0"/>
              <a:t>- Max Planck Institute for Metabolism Research</a:t>
            </a:r>
          </a:p>
          <a:p>
            <a:r>
              <a:rPr lang="en-US" dirty="0"/>
              <a:t>- The Linux </a:t>
            </a:r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174</TotalTime>
  <Words>534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Shell Dlg 2</vt:lpstr>
      <vt:lpstr>Wingdings</vt:lpstr>
      <vt:lpstr>Wingdings 3</vt:lpstr>
      <vt:lpstr>Arial</vt:lpstr>
      <vt:lpstr>Madison</vt:lpstr>
      <vt:lpstr>GitHub Enterprise Proposal</vt:lpstr>
      <vt:lpstr>The Primary Need</vt:lpstr>
      <vt:lpstr>The Primary Need</vt:lpstr>
      <vt:lpstr>A Solution</vt:lpstr>
      <vt:lpstr>Solution for 10 User Limit</vt:lpstr>
      <vt:lpstr>PowerPoint Presentation</vt:lpstr>
      <vt:lpstr>PowerPoint Presentation</vt:lpstr>
      <vt:lpstr>Pricing</vt:lpstr>
      <vt:lpstr>Other 501c3 Organizations Using GitHub Enterprise</vt:lpstr>
      <vt:lpstr>Provisioning and Installation</vt:lpstr>
      <vt:lpstr>Administration? Training? Maintenance? Benefits?</vt:lpstr>
      <vt:lpstr>Endorsements</vt:lpstr>
      <vt:lpstr>Motion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Enterprise Proposal</dc:title>
  <dc:creator>Michelle Thompson</dc:creator>
  <cp:lastModifiedBy>Michelle Thompson</cp:lastModifiedBy>
  <cp:revision>15</cp:revision>
  <cp:lastPrinted>2017-12-08T18:05:33Z</cp:lastPrinted>
  <dcterms:created xsi:type="dcterms:W3CDTF">2017-12-08T16:33:28Z</dcterms:created>
  <dcterms:modified xsi:type="dcterms:W3CDTF">2017-12-28T23:31:54Z</dcterms:modified>
</cp:coreProperties>
</file>