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76" r:id="rId8"/>
    <p:sldId id="270" r:id="rId9"/>
    <p:sldId id="269" r:id="rId10"/>
    <p:sldId id="271" r:id="rId11"/>
    <p:sldId id="272" r:id="rId12"/>
    <p:sldId id="273" r:id="rId13"/>
    <p:sldId id="274" r:id="rId14"/>
    <p:sldId id="264" r:id="rId15"/>
    <p:sldId id="259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05"/>
  </p:normalViewPr>
  <p:slideViewPr>
    <p:cSldViewPr snapToGrid="0" snapToObjects="1">
      <p:cViewPr varScale="1">
        <p:scale>
          <a:sx n="91" d="100"/>
          <a:sy n="9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A2A7-C700-7546-894D-E06772295A9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DE9B7-E0C1-1E4C-B90A-860C4FA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DE9B7-E0C1-1E4C-B90A-860C4FAC3A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vb.org/" TargetMode="External"/><Relationship Id="rId3" Type="http://schemas.openxmlformats.org/officeDocument/2006/relationships/hyperlink" Target="https://github.com/phase4space" TargetMode="External"/><Relationship Id="rId7" Type="http://schemas.openxmlformats.org/officeDocument/2006/relationships/hyperlink" Target="https://libre.space/projects/upsat/" TargetMode="External"/><Relationship Id="rId2" Type="http://schemas.openxmlformats.org/officeDocument/2006/relationships/hyperlink" Target="https://github.com/phase4grou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nuradio.org/" TargetMode="External"/><Relationship Id="rId5" Type="http://schemas.openxmlformats.org/officeDocument/2006/relationships/hyperlink" Target="https://openresearch.institute/" TargetMode="External"/><Relationship Id="rId4" Type="http://schemas.openxmlformats.org/officeDocument/2006/relationships/hyperlink" Target="https://lists.openresearch.institu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79D-FF87-4E40-828D-50A48800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Phase 4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8BFB-061D-5C4C-9F69-C93D7F373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For Escondido Amateur Radio Society</a:t>
            </a:r>
          </a:p>
          <a:p>
            <a:r>
              <a:rPr lang="en-US" sz="3200" dirty="0"/>
              <a:t>10 May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C3B4-6B64-A84E-8E7F-65E43945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47" y="0"/>
            <a:ext cx="2885198" cy="28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6832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 is the team doing?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48B7D-1F8B-A743-BB23-90F30052C935}"/>
              </a:ext>
            </a:extLst>
          </p:cNvPr>
          <p:cNvSpPr txBox="1"/>
          <p:nvPr/>
        </p:nvSpPr>
        <p:spPr>
          <a:xfrm>
            <a:off x="986619" y="985742"/>
            <a:ext cx="5928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RTP multicast innovations</a:t>
            </a:r>
          </a:p>
          <a:p>
            <a:r>
              <a:rPr lang="en-US" sz="3600" dirty="0"/>
              <a:t>DVB correlators</a:t>
            </a:r>
          </a:p>
          <a:p>
            <a:r>
              <a:rPr lang="en-US" sz="3600" dirty="0"/>
              <a:t>Open Source LDPC</a:t>
            </a:r>
          </a:p>
          <a:p>
            <a:r>
              <a:rPr lang="en-US" sz="3600" dirty="0"/>
              <a:t>Dual Band Feed</a:t>
            </a:r>
          </a:p>
          <a:p>
            <a:r>
              <a:rPr lang="en-US" sz="3600" dirty="0"/>
              <a:t>Filters! 5GHz amps!</a:t>
            </a:r>
          </a:p>
          <a:p>
            <a:r>
              <a:rPr lang="en-US" sz="3600" dirty="0"/>
              <a:t>ARAP demonstrations</a:t>
            </a:r>
          </a:p>
          <a:p>
            <a:r>
              <a:rPr lang="en-US" sz="3600" dirty="0"/>
              <a:t>Having tons of fun</a:t>
            </a:r>
          </a:p>
          <a:p>
            <a:r>
              <a:rPr lang="en-US" sz="3600" dirty="0"/>
              <a:t>Buying every SDR dev board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099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48B7D-1F8B-A743-BB23-90F30052C935}"/>
              </a:ext>
            </a:extLst>
          </p:cNvPr>
          <p:cNvSpPr txBox="1"/>
          <p:nvPr/>
        </p:nvSpPr>
        <p:spPr>
          <a:xfrm>
            <a:off x="986619" y="985742"/>
            <a:ext cx="92535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You!</a:t>
            </a:r>
          </a:p>
          <a:p>
            <a:r>
              <a:rPr lang="en-US" sz="3600" dirty="0"/>
              <a:t>Volunteers, cheerleaders, documentarians, </a:t>
            </a:r>
          </a:p>
          <a:p>
            <a:r>
              <a:rPr lang="en-US" sz="3600" dirty="0"/>
              <a:t>artists, designers, hardware hackers, </a:t>
            </a:r>
          </a:p>
          <a:p>
            <a:r>
              <a:rPr lang="en-US" sz="3600" dirty="0"/>
              <a:t>software, hardware, firmware, </a:t>
            </a:r>
          </a:p>
          <a:p>
            <a:r>
              <a:rPr lang="en-US" sz="3600" dirty="0"/>
              <a:t>Protocol design, testing, RF design, </a:t>
            </a:r>
          </a:p>
          <a:p>
            <a:r>
              <a:rPr lang="en-US" sz="3600" dirty="0"/>
              <a:t>And on and on!</a:t>
            </a:r>
          </a:p>
          <a:p>
            <a:endParaRPr lang="en-US" sz="3600" dirty="0"/>
          </a:p>
          <a:p>
            <a:r>
              <a:rPr lang="en-US" sz="3600" dirty="0"/>
              <a:t>everyone is welcome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941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7540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Plans for finished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48B7D-1F8B-A743-BB23-90F30052C935}"/>
              </a:ext>
            </a:extLst>
          </p:cNvPr>
          <p:cNvSpPr txBox="1"/>
          <p:nvPr/>
        </p:nvSpPr>
        <p:spPr>
          <a:xfrm>
            <a:off x="986619" y="985742"/>
            <a:ext cx="73442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Reference design in GNU Radio</a:t>
            </a:r>
          </a:p>
          <a:p>
            <a:r>
              <a:rPr lang="en-US" sz="3600" dirty="0"/>
              <a:t>Trans-</a:t>
            </a:r>
            <a:r>
              <a:rPr lang="en-US" sz="3600" dirty="0" err="1"/>
              <a:t>Ionsopheric</a:t>
            </a:r>
            <a:r>
              <a:rPr lang="en-US" sz="3600" dirty="0"/>
              <a:t> hackable badges</a:t>
            </a:r>
          </a:p>
          <a:p>
            <a:r>
              <a:rPr lang="en-US" sz="3600" dirty="0"/>
              <a:t>Trans-</a:t>
            </a:r>
            <a:r>
              <a:rPr lang="en-US" sz="3600" dirty="0" err="1"/>
              <a:t>Ionspheric</a:t>
            </a:r>
            <a:r>
              <a:rPr lang="en-US" sz="3600" dirty="0"/>
              <a:t> Radios</a:t>
            </a:r>
          </a:p>
          <a:p>
            <a:r>
              <a:rPr lang="en-US" sz="3600" dirty="0"/>
              <a:t>10GHz filters</a:t>
            </a:r>
          </a:p>
          <a:p>
            <a:r>
              <a:rPr lang="en-US" sz="3600" dirty="0"/>
              <a:t>Dual Band Feeds</a:t>
            </a:r>
          </a:p>
          <a:p>
            <a:r>
              <a:rPr lang="en-US" sz="3600" dirty="0"/>
              <a:t>Lots of other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137625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48640" y="365761"/>
            <a:ext cx="8234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 do these radios talk to?</a:t>
            </a:r>
          </a:p>
        </p:txBody>
      </p:sp>
    </p:spTree>
    <p:extLst>
      <p:ext uri="{BB962C8B-B14F-4D97-AF65-F5344CB8AC3E}">
        <p14:creationId xmlns:p14="http://schemas.microsoft.com/office/powerpoint/2010/main" val="324204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164707_816218858431481_6822350024178854668_o.jpg">
            <a:extLst>
              <a:ext uri="{FF2B5EF4-FFF2-40B4-BE49-F238E27FC236}">
                <a16:creationId xmlns:a16="http://schemas.microsoft.com/office/drawing/2014/main" id="{8CEB6DA3-3750-A742-AD5E-1915169B1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4"/>
          <a:stretch/>
        </p:blipFill>
        <p:spPr>
          <a:xfrm>
            <a:off x="0" y="0"/>
            <a:ext cx="9144000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49567-6E22-EB4D-AA03-7A9B616E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4" y="622886"/>
            <a:ext cx="5614964" cy="56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ACC1B-3E87-6B43-B927-56AA248F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32" y="-1"/>
            <a:ext cx="5264736" cy="68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404A4-55F7-554E-8F87-01EBCE920B7C}"/>
              </a:ext>
            </a:extLst>
          </p:cNvPr>
          <p:cNvSpPr/>
          <p:nvPr/>
        </p:nvSpPr>
        <p:spPr>
          <a:xfrm>
            <a:off x="192257" y="302180"/>
            <a:ext cx="101756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chin" panose="02000603020000020003" pitchFamily="2" charset="0"/>
              </a:rPr>
              <a:t>Phase 4 Ground GitHub: </a:t>
            </a:r>
            <a:r>
              <a:rPr lang="en-US" sz="2400" dirty="0">
                <a:latin typeface="Cochin" panose="02000603020000020003" pitchFamily="2" charset="0"/>
                <a:hlinkClick r:id="rId2"/>
              </a:rPr>
              <a:t>https://github.com/phase4ground</a:t>
            </a: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>
                <a:latin typeface="Cochin" panose="02000603020000020003" pitchFamily="2" charset="0"/>
              </a:rPr>
              <a:t>Phase 4 Space GitHub: </a:t>
            </a:r>
            <a:r>
              <a:rPr lang="en-US" sz="2400" dirty="0">
                <a:latin typeface="Cochin" panose="02000603020000020003" pitchFamily="2" charset="0"/>
                <a:hlinkClick r:id="rId3"/>
              </a:rPr>
              <a:t>https://github.com/phase4space</a:t>
            </a: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>
                <a:latin typeface="Cochin" panose="02000603020000020003" pitchFamily="2" charset="0"/>
              </a:rPr>
              <a:t>Mailing List: </a:t>
            </a:r>
            <a:r>
              <a:rPr lang="en-US" sz="2400" dirty="0">
                <a:latin typeface="Cochin" panose="02000603020000020003" pitchFamily="2" charset="0"/>
                <a:hlinkClick r:id="rId4"/>
              </a:rPr>
              <a:t>https://lists.openresearch.institute/</a:t>
            </a:r>
            <a:endParaRPr lang="en-US" sz="2400" dirty="0">
              <a:latin typeface="Cochin" panose="02000603020000020003" pitchFamily="2" charset="0"/>
            </a:endParaRPr>
          </a:p>
          <a:p>
            <a:br>
              <a:rPr lang="en-US" sz="2400" dirty="0">
                <a:latin typeface="Cochin" panose="02000603020000020003" pitchFamily="2" charset="0"/>
              </a:rPr>
            </a:b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>
                <a:latin typeface="Cochin" panose="02000603020000020003" pitchFamily="2" charset="0"/>
              </a:rPr>
              <a:t>Open Research Institute homepage: </a:t>
            </a:r>
            <a:r>
              <a:rPr lang="en-US" sz="2400" dirty="0">
                <a:latin typeface="Cochin" panose="02000603020000020003" pitchFamily="2" charset="0"/>
                <a:hlinkClick r:id="rId5"/>
              </a:rPr>
              <a:t>https://openresearch.institute/</a:t>
            </a: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>
                <a:latin typeface="Cochin" panose="02000603020000020003" pitchFamily="2" charset="0"/>
              </a:rPr>
              <a:t>GNU Radio Homepage: </a:t>
            </a:r>
            <a:r>
              <a:rPr lang="en-US" sz="2400" dirty="0">
                <a:latin typeface="Cochin" panose="02000603020000020003" pitchFamily="2" charset="0"/>
                <a:hlinkClick r:id="rId6"/>
              </a:rPr>
              <a:t>https://gnuradio.org/</a:t>
            </a: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 err="1">
                <a:latin typeface="Cochin" panose="02000603020000020003" pitchFamily="2" charset="0"/>
              </a:rPr>
              <a:t>Libre</a:t>
            </a:r>
            <a:r>
              <a:rPr lang="en-US" sz="2400" dirty="0">
                <a:latin typeface="Cochin" panose="02000603020000020003" pitchFamily="2" charset="0"/>
              </a:rPr>
              <a:t> Space </a:t>
            </a:r>
            <a:r>
              <a:rPr lang="en-US" sz="2400" dirty="0" err="1">
                <a:latin typeface="Cochin" panose="02000603020000020003" pitchFamily="2" charset="0"/>
              </a:rPr>
              <a:t>UPSat</a:t>
            </a:r>
            <a:r>
              <a:rPr lang="en-US" sz="2400" dirty="0">
                <a:latin typeface="Cochin" panose="02000603020000020003" pitchFamily="2" charset="0"/>
              </a:rPr>
              <a:t>: </a:t>
            </a:r>
            <a:r>
              <a:rPr lang="en-US" sz="2400" dirty="0">
                <a:latin typeface="Cochin" panose="02000603020000020003" pitchFamily="2" charset="0"/>
                <a:hlinkClick r:id="rId7"/>
              </a:rPr>
              <a:t>https://libre.space/projects/upsat/</a:t>
            </a:r>
            <a:endParaRPr lang="en-US" sz="2400" dirty="0">
              <a:latin typeface="Cochin" panose="02000603020000020003" pitchFamily="2" charset="0"/>
            </a:endParaRPr>
          </a:p>
          <a:p>
            <a:br>
              <a:rPr lang="en-US" sz="2400" dirty="0">
                <a:latin typeface="Cochin" panose="02000603020000020003" pitchFamily="2" charset="0"/>
              </a:rPr>
            </a:br>
            <a:endParaRPr lang="en-US" sz="2400" dirty="0">
              <a:latin typeface="Cochin" panose="02000603020000020003" pitchFamily="2" charset="0"/>
            </a:endParaRPr>
          </a:p>
          <a:p>
            <a:r>
              <a:rPr lang="en-US" sz="2400" dirty="0">
                <a:latin typeface="Cochin" panose="02000603020000020003" pitchFamily="2" charset="0"/>
              </a:rPr>
              <a:t>Digital Video Broadcasting organization: </a:t>
            </a:r>
            <a:r>
              <a:rPr lang="en-US" sz="2400" dirty="0">
                <a:latin typeface="Cochin" panose="02000603020000020003" pitchFamily="2" charset="0"/>
                <a:hlinkClick r:id="rId8"/>
              </a:rPr>
              <a:t>https://www.dvb.org/</a:t>
            </a:r>
            <a:endParaRPr lang="en-US" sz="2400" dirty="0">
              <a:effectLst/>
              <a:latin typeface="Cochin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709E1-2BE7-5044-84D9-10562E22B06D}"/>
              </a:ext>
            </a:extLst>
          </p:cNvPr>
          <p:cNvSpPr txBox="1"/>
          <p:nvPr/>
        </p:nvSpPr>
        <p:spPr>
          <a:xfrm>
            <a:off x="720144" y="660881"/>
            <a:ext cx="9830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Who are we?</a:t>
            </a:r>
          </a:p>
          <a:p>
            <a:r>
              <a:rPr lang="en-US" sz="3600" dirty="0"/>
              <a:t> What do we do?</a:t>
            </a:r>
          </a:p>
          <a:p>
            <a:r>
              <a:rPr lang="en-US" sz="3600" dirty="0"/>
              <a:t>  Why should you care?</a:t>
            </a:r>
          </a:p>
          <a:p>
            <a:r>
              <a:rPr lang="en-US" sz="3600" dirty="0"/>
              <a:t>   What are we doing about it?</a:t>
            </a:r>
          </a:p>
          <a:p>
            <a:r>
              <a:rPr lang="en-US" sz="3600" dirty="0"/>
              <a:t>    What does the overall system look like? </a:t>
            </a:r>
          </a:p>
          <a:p>
            <a:r>
              <a:rPr lang="en-US" sz="3600" dirty="0"/>
              <a:t>   What is the team doing?</a:t>
            </a:r>
          </a:p>
          <a:p>
            <a:r>
              <a:rPr lang="en-US" sz="3600" dirty="0"/>
              <a:t>  What do we need?</a:t>
            </a:r>
          </a:p>
          <a:p>
            <a:r>
              <a:rPr lang="en-US" sz="3600" dirty="0"/>
              <a:t> What are the plans for a finished product?</a:t>
            </a:r>
          </a:p>
          <a:p>
            <a:r>
              <a:rPr lang="en-US" sz="3600" dirty="0"/>
              <a:t>What do these radios talk to?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955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4536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Who are we?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5E42D-3F7C-9D4A-8147-F53EEA728D9E}"/>
              </a:ext>
            </a:extLst>
          </p:cNvPr>
          <p:cNvSpPr txBox="1"/>
          <p:nvPr/>
        </p:nvSpPr>
        <p:spPr>
          <a:xfrm>
            <a:off x="1026941" y="4107765"/>
            <a:ext cx="85010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 Research Institute, Inc. (ORI) is a non-profit </a:t>
            </a:r>
          </a:p>
          <a:p>
            <a:r>
              <a:rPr lang="en-US" sz="2800" dirty="0"/>
              <a:t>research and development organization </a:t>
            </a:r>
          </a:p>
          <a:p>
            <a:r>
              <a:rPr lang="en-US" sz="2800" dirty="0"/>
              <a:t>which provides all of its work to the general public </a:t>
            </a:r>
          </a:p>
          <a:p>
            <a:r>
              <a:rPr lang="en-US" sz="2800" dirty="0"/>
              <a:t>under the principles of Open Source </a:t>
            </a:r>
          </a:p>
          <a:p>
            <a:r>
              <a:rPr lang="en-US" sz="2800" dirty="0"/>
              <a:t>and Open Access to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9F762-7164-CC43-BE34-4AF4FB0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1196487"/>
            <a:ext cx="2885198" cy="2885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DC3E5-EEBC-7F4B-9557-D91D1D6C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2" y="1170408"/>
            <a:ext cx="2831764" cy="28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5623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do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2F780-0BE3-A943-BDAC-F01E477F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414"/>
            <a:ext cx="7061982" cy="56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7558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Why should you care?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DBA5D-B693-A246-AE63-2B9C938C2E33}"/>
              </a:ext>
            </a:extLst>
          </p:cNvPr>
          <p:cNvSpPr txBox="1"/>
          <p:nvPr/>
        </p:nvSpPr>
        <p:spPr>
          <a:xfrm>
            <a:off x="534572" y="1617785"/>
            <a:ext cx="89159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Because a surprisingly large amount of </a:t>
            </a:r>
          </a:p>
          <a:p>
            <a:r>
              <a:rPr lang="en-US" sz="3600" dirty="0"/>
              <a:t>software and hardware in amateur radio </a:t>
            </a:r>
          </a:p>
          <a:p>
            <a:r>
              <a:rPr lang="en-US" sz="3600" dirty="0"/>
              <a:t>is closed, proprietary, or licensed in ways </a:t>
            </a:r>
          </a:p>
          <a:p>
            <a:r>
              <a:rPr lang="en-US" sz="3600" dirty="0"/>
              <a:t>that make it very difficult to </a:t>
            </a:r>
          </a:p>
          <a:p>
            <a:r>
              <a:rPr lang="en-US" sz="3600" dirty="0"/>
              <a:t>improve, learn from, or adapt. 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22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6645-E525-F54F-BC75-231FE7C4B510}"/>
              </a:ext>
            </a:extLst>
          </p:cNvPr>
          <p:cNvSpPr txBox="1"/>
          <p:nvPr/>
        </p:nvSpPr>
        <p:spPr>
          <a:xfrm>
            <a:off x="534572" y="154745"/>
            <a:ext cx="795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 are we doing about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48B7D-1F8B-A743-BB23-90F30052C935}"/>
              </a:ext>
            </a:extLst>
          </p:cNvPr>
          <p:cNvSpPr txBox="1"/>
          <p:nvPr/>
        </p:nvSpPr>
        <p:spPr>
          <a:xfrm>
            <a:off x="2869810" y="1561514"/>
            <a:ext cx="6744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Liberating DVB-S2 and DVB-S2X </a:t>
            </a:r>
          </a:p>
          <a:p>
            <a:r>
              <a:rPr lang="en-US" sz="3600" dirty="0"/>
              <a:t>for amateur radio use!</a:t>
            </a:r>
          </a:p>
        </p:txBody>
      </p:sp>
    </p:spTree>
    <p:extLst>
      <p:ext uri="{BB962C8B-B14F-4D97-AF65-F5344CB8AC3E}">
        <p14:creationId xmlns:p14="http://schemas.microsoft.com/office/powerpoint/2010/main" val="365456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64196-8DE8-9D4B-9AEA-A7700C18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4" y="0"/>
            <a:ext cx="8173329" cy="68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ulation_overview.jpg">
            <a:extLst>
              <a:ext uri="{FF2B5EF4-FFF2-40B4-BE49-F238E27FC236}">
                <a16:creationId xmlns:a16="http://schemas.microsoft.com/office/drawing/2014/main" id="{AD5EE258-196A-0646-9D35-241FA8B44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8"/>
          <a:stretch/>
        </p:blipFill>
        <p:spPr>
          <a:xfrm>
            <a:off x="1983544" y="-281353"/>
            <a:ext cx="675306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21E0F-B891-554E-B0C7-29D09DB8EC7B}"/>
              </a:ext>
            </a:extLst>
          </p:cNvPr>
          <p:cNvSpPr txBox="1"/>
          <p:nvPr/>
        </p:nvSpPr>
        <p:spPr>
          <a:xfrm>
            <a:off x="720409" y="5992837"/>
            <a:ext cx="5375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does it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FBFE9-1B97-074D-A98A-1E0FA76D97D7}"/>
              </a:ext>
            </a:extLst>
          </p:cNvPr>
          <p:cNvSpPr txBox="1"/>
          <p:nvPr/>
        </p:nvSpPr>
        <p:spPr>
          <a:xfrm>
            <a:off x="263769" y="614289"/>
            <a:ext cx="314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Phase 4 radios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0DD2-3910-E847-B4E1-31C9F7F94309}"/>
              </a:ext>
            </a:extLst>
          </p:cNvPr>
          <p:cNvSpPr txBox="1"/>
          <p:nvPr/>
        </p:nvSpPr>
        <p:spPr>
          <a:xfrm>
            <a:off x="309595" y="1260620"/>
            <a:ext cx="2523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5.645-5.655 GHz up</a:t>
            </a:r>
          </a:p>
          <a:p>
            <a:r>
              <a:rPr lang="en-US" dirty="0"/>
              <a:t>10.45-10.46 GHz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ulation_overview_2.jpg">
            <a:extLst>
              <a:ext uri="{FF2B5EF4-FFF2-40B4-BE49-F238E27FC236}">
                <a16:creationId xmlns:a16="http://schemas.microsoft.com/office/drawing/2014/main" id="{44C6D9BF-BC07-0346-A14B-A1D0DA77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4"/>
          <a:stretch/>
        </p:blipFill>
        <p:spPr>
          <a:xfrm>
            <a:off x="2222538" y="0"/>
            <a:ext cx="6522878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F0394-2816-114E-8B0F-F4F4CA2170E8}"/>
              </a:ext>
            </a:extLst>
          </p:cNvPr>
          <p:cNvSpPr txBox="1"/>
          <p:nvPr/>
        </p:nvSpPr>
        <p:spPr>
          <a:xfrm>
            <a:off x="436098" y="6150114"/>
            <a:ext cx="5375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does it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29B0E-3B72-9E46-BC4E-1009219012EE}"/>
              </a:ext>
            </a:extLst>
          </p:cNvPr>
          <p:cNvSpPr txBox="1"/>
          <p:nvPr/>
        </p:nvSpPr>
        <p:spPr>
          <a:xfrm>
            <a:off x="304800" y="546295"/>
            <a:ext cx="314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Phase 4 radios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43ADF-91D7-EF47-B42A-9F1C105ADCFA}"/>
              </a:ext>
            </a:extLst>
          </p:cNvPr>
          <p:cNvSpPr txBox="1"/>
          <p:nvPr/>
        </p:nvSpPr>
        <p:spPr>
          <a:xfrm>
            <a:off x="304800" y="1232095"/>
            <a:ext cx="2523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5.645-5.655 GHz up</a:t>
            </a:r>
          </a:p>
          <a:p>
            <a:r>
              <a:rPr lang="en-US" dirty="0"/>
              <a:t>10.45-10.46 GHz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05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303</Words>
  <Application>Microsoft Macintosh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Cochin</vt:lpstr>
      <vt:lpstr>Trebuchet MS</vt:lpstr>
      <vt:lpstr>Wingdings 3</vt:lpstr>
      <vt:lpstr>Facet</vt:lpstr>
      <vt:lpstr>Phase 4 Project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Project Update</dc:title>
  <dc:creator>Microsoft Office User</dc:creator>
  <cp:lastModifiedBy>Microsoft Office User</cp:lastModifiedBy>
  <cp:revision>23</cp:revision>
  <dcterms:created xsi:type="dcterms:W3CDTF">2018-05-10T17:11:42Z</dcterms:created>
  <dcterms:modified xsi:type="dcterms:W3CDTF">2018-05-10T22:12:27Z</dcterms:modified>
</cp:coreProperties>
</file>