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aw.cornell.edu/cfr/text/48/252.204-701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terprise.github.com/fa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301" y="3428998"/>
            <a:ext cx="6619573" cy="2268559"/>
          </a:xfrm>
        </p:spPr>
        <p:txBody>
          <a:bodyPr>
            <a:normAutofit/>
          </a:bodyPr>
          <a:lstStyle/>
          <a:p>
            <a:r>
              <a:rPr lang="en-US" dirty="0" smtClean="0"/>
              <a:t>GitHub </a:t>
            </a:r>
            <a:r>
              <a:rPr lang="en-US" smtClean="0"/>
              <a:t>Enterprise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home for digital payload design at AMSAT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Administration? Training? Maintenance? Benefits?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640" y="2052116"/>
            <a:ext cx="9935111" cy="4338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GitHub Enterprise requires some training to use. A variety of training is provided by GitHub Enterprise. </a:t>
            </a:r>
            <a:r>
              <a:rPr lang="en-US" dirty="0"/>
              <a:t>Support for GitHub Enterprise is offered at no extra cost, 24 hours a day, 5 days a week.</a:t>
            </a:r>
            <a:endParaRPr lang="en-US" dirty="0" smtClean="0"/>
          </a:p>
          <a:p>
            <a:r>
              <a:rPr lang="en-US" dirty="0" smtClean="0"/>
              <a:t>A volunteer would be required to administer the virtual appliance. We believe this is less work and less risk than current servers and workspaces. </a:t>
            </a:r>
          </a:p>
          <a:p>
            <a:r>
              <a:rPr lang="en-US" dirty="0" smtClean="0"/>
              <a:t>The primary benefit is that ITAR compliance is positively achieved by a certified service. </a:t>
            </a:r>
          </a:p>
          <a:p>
            <a:r>
              <a:rPr lang="en-US" dirty="0" smtClean="0"/>
              <a:t>Digital payload design at AMSAT can dramatically increase, as it would have a modern, publicized, accessible, regulatory compliant workspace. This is key to  recruiting and retaining volunteer engineering talent in a competitive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Endorsements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Howie </a:t>
            </a:r>
            <a:r>
              <a:rPr lang="en-US" dirty="0" err="1" smtClean="0"/>
              <a:t>DeFelice</a:t>
            </a:r>
            <a:endParaRPr lang="en-US" dirty="0" smtClean="0"/>
          </a:p>
          <a:p>
            <a:r>
              <a:rPr lang="en-US" dirty="0" smtClean="0"/>
              <a:t>Steve Conklin</a:t>
            </a:r>
          </a:p>
          <a:p>
            <a:r>
              <a:rPr lang="en-US" smtClean="0"/>
              <a:t>Michelle Thompson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81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18" y="2052116"/>
            <a:ext cx="9265321" cy="3997828"/>
          </a:xfrm>
        </p:spPr>
        <p:txBody>
          <a:bodyPr>
            <a:normAutofit/>
          </a:bodyPr>
          <a:lstStyle/>
          <a:p>
            <a:r>
              <a:rPr lang="en-US" dirty="0" smtClean="0"/>
              <a:t>AMSAT’s mission is to keep amateur radio in space.</a:t>
            </a:r>
          </a:p>
          <a:p>
            <a:r>
              <a:rPr lang="en-US" dirty="0" smtClean="0"/>
              <a:t>Communications Satellites are regulated under ITAR or EAR.</a:t>
            </a:r>
          </a:p>
          <a:p>
            <a:r>
              <a:rPr lang="en-US" dirty="0" smtClean="0"/>
              <a:t>AMSAT does not currently have a data management system that fully complies with ITAR or EAR.</a:t>
            </a:r>
          </a:p>
          <a:p>
            <a:r>
              <a:rPr lang="en-US" dirty="0" smtClean="0"/>
              <a:t>Additional regulations go into effect at the end of December 2017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www.law.cornell.edu/cfr/text/48/252.204-7012</a:t>
            </a:r>
            <a:endParaRPr lang="en-US" dirty="0" smtClean="0"/>
          </a:p>
          <a:p>
            <a:r>
              <a:rPr lang="en-US" dirty="0" smtClean="0"/>
              <a:t>Information security standards and guidelines can be found here</a:t>
            </a:r>
            <a:br>
              <a:rPr lang="en-US" dirty="0" smtClean="0"/>
            </a:br>
            <a:r>
              <a:rPr lang="en-US" dirty="0" smtClean="0"/>
              <a:t>      http</a:t>
            </a:r>
            <a:r>
              <a:rPr lang="en-US" dirty="0"/>
              <a:t>://</a:t>
            </a:r>
            <a:r>
              <a:rPr lang="en-US" dirty="0" err="1"/>
              <a:t>nvlpubs.nist.gov</a:t>
            </a:r>
            <a:r>
              <a:rPr lang="en-US" dirty="0"/>
              <a:t>/</a:t>
            </a:r>
            <a:r>
              <a:rPr lang="en-US" dirty="0" err="1"/>
              <a:t>nistpubs</a:t>
            </a:r>
            <a:r>
              <a:rPr lang="en-US" dirty="0"/>
              <a:t>/</a:t>
            </a:r>
            <a:r>
              <a:rPr lang="en-US" dirty="0" err="1"/>
              <a:t>SpecialPublications</a:t>
            </a:r>
            <a:r>
              <a:rPr lang="en-US" dirty="0"/>
              <a:t>/NIST.SP.800-171.pdf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76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688" y="1746607"/>
            <a:ext cx="9236467" cy="4303337"/>
          </a:xfrm>
        </p:spPr>
        <p:txBody>
          <a:bodyPr/>
          <a:lstStyle/>
          <a:p>
            <a:r>
              <a:rPr lang="en-US" dirty="0" smtClean="0"/>
              <a:t>Digital payload development does not have a legal AMSAT workspace. </a:t>
            </a:r>
          </a:p>
          <a:p>
            <a:r>
              <a:rPr lang="en-US" dirty="0" smtClean="0"/>
              <a:t>There is a significant imbalance between the digital/legacy payload ratio outside AMSAT-NA compared to within AMSAT-NA. </a:t>
            </a:r>
          </a:p>
          <a:p>
            <a:r>
              <a:rPr lang="en-US" dirty="0" smtClean="0"/>
              <a:t>There are a sufficient number of volunteers willing to do digital payload design for AMSAT in order to advance the radio art and compete for launches. </a:t>
            </a:r>
          </a:p>
        </p:txBody>
      </p:sp>
    </p:spTree>
    <p:extLst>
      <p:ext uri="{BB962C8B-B14F-4D97-AF65-F5344CB8AC3E}">
        <p14:creationId xmlns:p14="http://schemas.microsoft.com/office/powerpoint/2010/main" val="8100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996" y="2052116"/>
            <a:ext cx="9296143" cy="3997828"/>
          </a:xfrm>
        </p:spPr>
        <p:txBody>
          <a:bodyPr>
            <a:normAutofit/>
          </a:bodyPr>
          <a:lstStyle/>
          <a:p>
            <a:r>
              <a:rPr lang="en-US" dirty="0"/>
              <a:t>There </a:t>
            </a:r>
            <a:r>
              <a:rPr lang="en-US" dirty="0" smtClean="0"/>
              <a:t>are several solutions for </a:t>
            </a:r>
            <a:r>
              <a:rPr lang="en-US" dirty="0"/>
              <a:t>ITAR compliant data management and document sharing.</a:t>
            </a:r>
          </a:p>
          <a:p>
            <a:r>
              <a:rPr lang="en-US" dirty="0" smtClean="0"/>
              <a:t>This proposal is for AMSAT to pay for GitHub Enterprise service.</a:t>
            </a:r>
          </a:p>
          <a:p>
            <a:r>
              <a:rPr lang="en-US" dirty="0" smtClean="0"/>
              <a:t>This is a distributed appliance that we would run on a computer in our physical possession.</a:t>
            </a:r>
          </a:p>
          <a:p>
            <a:r>
              <a:rPr lang="en-US" dirty="0" smtClean="0"/>
              <a:t>This repository service is modern, ITAR compliant, and successfully used by organizations similar to AMSAT.</a:t>
            </a:r>
          </a:p>
          <a:p>
            <a:r>
              <a:rPr lang="en-US" dirty="0" smtClean="0"/>
              <a:t>They have provided a 25% discount to AMSAT because we are a 501c3.</a:t>
            </a:r>
          </a:p>
        </p:txBody>
      </p:sp>
    </p:spTree>
    <p:extLst>
      <p:ext uri="{BB962C8B-B14F-4D97-AF65-F5344CB8AC3E}">
        <p14:creationId xmlns:p14="http://schemas.microsoft.com/office/powerpoint/2010/main" val="204523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5107" y="0"/>
            <a:ext cx="529936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0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68" y="0"/>
            <a:ext cx="6141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2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GitHub Enterprise offers service in 10-user blocks.</a:t>
            </a:r>
          </a:p>
          <a:p>
            <a:r>
              <a:rPr lang="en-US" dirty="0" smtClean="0"/>
              <a:t>One discounted license is</a:t>
            </a:r>
            <a:r>
              <a:rPr lang="en-US" dirty="0"/>
              <a:t> $1,890, down from $</a:t>
            </a:r>
            <a:r>
              <a:rPr lang="en-US" dirty="0" smtClean="0"/>
              <a:t>2,520, paid annually. One license is 10 user license seats.</a:t>
            </a:r>
          </a:p>
          <a:p>
            <a:r>
              <a:rPr lang="en-US" dirty="0"/>
              <a:t>Helpful FAQ: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enterprise.github.com/faq</a:t>
            </a:r>
            <a:endParaRPr lang="en-US" dirty="0" smtClean="0"/>
          </a:p>
          <a:p>
            <a:r>
              <a:rPr lang="en-US" dirty="0"/>
              <a:t>A user account is considered to be dormant if it has not been active for at least a month. You may choose to suspend dormant users to free up license seats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10 users can rotate among whoever is actively developing. </a:t>
            </a:r>
          </a:p>
          <a:p>
            <a:r>
              <a:rPr lang="en-US" dirty="0" smtClean="0"/>
              <a:t>Full utilization would be $15.75 per user per month.</a:t>
            </a:r>
          </a:p>
        </p:txBody>
      </p:sp>
    </p:spTree>
    <p:extLst>
      <p:ext uri="{BB962C8B-B14F-4D97-AF65-F5344CB8AC3E}">
        <p14:creationId xmlns:p14="http://schemas.microsoft.com/office/powerpoint/2010/main" val="139684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501c3 Organizations Using GitHub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 DLR Robotic &amp; Mechatronics Center</a:t>
            </a:r>
          </a:p>
          <a:p>
            <a:r>
              <a:rPr lang="en-US" dirty="0"/>
              <a:t>- Battelle Ecology</a:t>
            </a:r>
            <a:br>
              <a:rPr lang="en-US" dirty="0"/>
            </a:br>
            <a:r>
              <a:rPr lang="en-US" dirty="0"/>
              <a:t>- LENA Research Foundation</a:t>
            </a:r>
          </a:p>
          <a:p>
            <a:r>
              <a:rPr lang="en-US" dirty="0"/>
              <a:t>- Project Management Institute</a:t>
            </a:r>
          </a:p>
          <a:p>
            <a:r>
              <a:rPr lang="en-US" dirty="0"/>
              <a:t>- </a:t>
            </a:r>
            <a:r>
              <a:rPr lang="en-US" dirty="0" err="1"/>
              <a:t>Eduserv</a:t>
            </a:r>
            <a:endParaRPr lang="en-US" dirty="0"/>
          </a:p>
          <a:p>
            <a:r>
              <a:rPr lang="en-US" dirty="0"/>
              <a:t>- IMF</a:t>
            </a:r>
          </a:p>
          <a:p>
            <a:r>
              <a:rPr lang="en-US" dirty="0"/>
              <a:t>- Max Planck </a:t>
            </a:r>
            <a:r>
              <a:rPr lang="en-US" dirty="0" err="1"/>
              <a:t>Institue</a:t>
            </a:r>
            <a:r>
              <a:rPr lang="en-US" dirty="0"/>
              <a:t> for Molecular Genetics</a:t>
            </a:r>
          </a:p>
          <a:p>
            <a:r>
              <a:rPr lang="en-US" dirty="0"/>
              <a:t>- Max Planck Institute for Metabolism Research</a:t>
            </a:r>
          </a:p>
          <a:p>
            <a:r>
              <a:rPr lang="en-US" dirty="0"/>
              <a:t>- The Linux </a:t>
            </a:r>
            <a:r>
              <a:rPr lang="en-US" dirty="0" smtClean="0"/>
              <a:t>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479" y="1428108"/>
            <a:ext cx="9090660" cy="46218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a wide variety of ways to provision and install GitHub Enterprise. Since it’s a virtual machine, we have many options. </a:t>
            </a:r>
          </a:p>
          <a:p>
            <a:r>
              <a:rPr lang="en-US" dirty="0" smtClean="0"/>
              <a:t>Amazon Web Service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smtClean="0"/>
              <a:t>Google Cloud</a:t>
            </a:r>
          </a:p>
          <a:p>
            <a:r>
              <a:rPr lang="en-US" dirty="0" smtClean="0"/>
              <a:t>Hyper-V </a:t>
            </a:r>
          </a:p>
          <a:p>
            <a:r>
              <a:rPr lang="en-US" dirty="0" smtClean="0"/>
              <a:t>OpenStack KVM</a:t>
            </a:r>
          </a:p>
          <a:p>
            <a:r>
              <a:rPr lang="en-US" dirty="0" smtClean="0"/>
              <a:t>VMWare</a:t>
            </a:r>
          </a:p>
          <a:p>
            <a:r>
              <a:rPr lang="en-US" dirty="0" err="1" smtClean="0"/>
              <a:t>XenServer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help.github.com</a:t>
            </a:r>
            <a:r>
              <a:rPr lang="en-US" dirty="0"/>
              <a:t>/enterprise/2.11/admin/guides/installation/provisioning-and-installation/</a:t>
            </a:r>
          </a:p>
        </p:txBody>
      </p:sp>
    </p:spTree>
    <p:extLst>
      <p:ext uri="{BB962C8B-B14F-4D97-AF65-F5344CB8AC3E}">
        <p14:creationId xmlns:p14="http://schemas.microsoft.com/office/powerpoint/2010/main" val="727356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91</TotalTime>
  <Words>401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MS Shell Dlg 2</vt:lpstr>
      <vt:lpstr>Wingdings</vt:lpstr>
      <vt:lpstr>Wingdings 3</vt:lpstr>
      <vt:lpstr>Arial</vt:lpstr>
      <vt:lpstr>Madison</vt:lpstr>
      <vt:lpstr>GitHub Enterprise Proposal</vt:lpstr>
      <vt:lpstr>The Primary Need</vt:lpstr>
      <vt:lpstr>The Primary Need</vt:lpstr>
      <vt:lpstr>A Solution</vt:lpstr>
      <vt:lpstr>PowerPoint Presentation</vt:lpstr>
      <vt:lpstr>PowerPoint Presentation</vt:lpstr>
      <vt:lpstr>Pricing</vt:lpstr>
      <vt:lpstr>Other 501c3 Organizations Using GitHub Enterprise</vt:lpstr>
      <vt:lpstr>Provisioning and Installation</vt:lpstr>
      <vt:lpstr>Administration? Training? Maintenance? Benefits?</vt:lpstr>
      <vt:lpstr>Endorsements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Enterprise Proposal</dc:title>
  <dc:creator>Michelle Thompson</dc:creator>
  <cp:lastModifiedBy>Michelle Thompson</cp:lastModifiedBy>
  <cp:revision>10</cp:revision>
  <cp:lastPrinted>2017-12-08T18:05:08Z</cp:lastPrinted>
  <dcterms:created xsi:type="dcterms:W3CDTF">2017-12-08T16:33:28Z</dcterms:created>
  <dcterms:modified xsi:type="dcterms:W3CDTF">2017-12-08T18:05:24Z</dcterms:modified>
</cp:coreProperties>
</file>