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autoAdjust="0"/>
    <p:restoredTop sz="94674" autoAdjust="0"/>
  </p:normalViewPr>
  <p:slideViewPr>
    <p:cSldViewPr>
      <p:cViewPr varScale="1">
        <p:scale>
          <a:sx n="124" d="100"/>
          <a:sy n="124" d="100"/>
        </p:scale>
        <p:origin x="1824"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4E04E7A-50F5-467D-A550-66849BA93431}" type="datetimeFigureOut">
              <a:rPr lang="en-US" smtClean="0"/>
              <a:t>5/2/16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611D77-82FA-4D72-BAEF-91E7C7EA54B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E04E7A-50F5-467D-A550-66849BA93431}" type="datetimeFigureOut">
              <a:rPr lang="en-US" smtClean="0"/>
              <a:t>5/2/16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611D77-82FA-4D72-BAEF-91E7C7EA54B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E04E7A-50F5-467D-A550-66849BA93431}" type="datetimeFigureOut">
              <a:rPr lang="en-US" smtClean="0"/>
              <a:t>5/2/16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611D77-82FA-4D72-BAEF-91E7C7EA54B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E04E7A-50F5-467D-A550-66849BA93431}" type="datetimeFigureOut">
              <a:rPr lang="en-US" smtClean="0"/>
              <a:t>5/2/16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611D77-82FA-4D72-BAEF-91E7C7EA54B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E04E7A-50F5-467D-A550-66849BA93431}" type="datetimeFigureOut">
              <a:rPr lang="en-US" smtClean="0"/>
              <a:t>5/2/16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611D77-82FA-4D72-BAEF-91E7C7EA54B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4E04E7A-50F5-467D-A550-66849BA93431}" type="datetimeFigureOut">
              <a:rPr lang="en-US" smtClean="0"/>
              <a:t>5/2/16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611D77-82FA-4D72-BAEF-91E7C7EA54B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4E04E7A-50F5-467D-A550-66849BA93431}" type="datetimeFigureOut">
              <a:rPr lang="en-US" smtClean="0"/>
              <a:t>5/2/16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611D77-82FA-4D72-BAEF-91E7C7EA54B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4E04E7A-50F5-467D-A550-66849BA93431}" type="datetimeFigureOut">
              <a:rPr lang="en-US" smtClean="0"/>
              <a:t>5/2/16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611D77-82FA-4D72-BAEF-91E7C7EA54B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E04E7A-50F5-467D-A550-66849BA93431}" type="datetimeFigureOut">
              <a:rPr lang="en-US" smtClean="0"/>
              <a:t>5/2/16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611D77-82FA-4D72-BAEF-91E7C7EA54B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E04E7A-50F5-467D-A550-66849BA93431}" type="datetimeFigureOut">
              <a:rPr lang="en-US" smtClean="0"/>
              <a:t>5/2/16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611D77-82FA-4D72-BAEF-91E7C7EA54B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E04E7A-50F5-467D-A550-66849BA93431}" type="datetimeFigureOut">
              <a:rPr lang="en-US" smtClean="0"/>
              <a:t>5/2/16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611D77-82FA-4D72-BAEF-91E7C7EA54B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3D4A8"/>
            </a:gs>
            <a:gs pos="25000">
              <a:srgbClr val="21D6E0"/>
            </a:gs>
            <a:gs pos="75000">
              <a:srgbClr val="0087E6"/>
            </a:gs>
            <a:gs pos="100000">
              <a:srgbClr val="005CBF"/>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E04E7A-50F5-467D-A550-66849BA93431}" type="datetimeFigureOut">
              <a:rPr lang="en-US" smtClean="0"/>
              <a:t>5/2/16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611D77-82FA-4D72-BAEF-91E7C7EA54B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ann-geophys.net/29/229/2011/angeo-29-229-2011.pdf" TargetMode="External"/><Relationship Id="rId4" Type="http://schemas.openxmlformats.org/officeDocument/2006/relationships/hyperlink" Target="http://meetingorganizer.copernicus.org/EPSC2012/EPSC2012-558.pdf" TargetMode="External"/><Relationship Id="rId1" Type="http://schemas.openxmlformats.org/officeDocument/2006/relationships/slideLayout" Target="../slideLayouts/slideLayout2.xml"/><Relationship Id="rId2" Type="http://schemas.openxmlformats.org/officeDocument/2006/relationships/hyperlink" Target="http://www.jpier.org/PIER/pier116/21.11031102.pdf"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igisonde.com/digisonde.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Topside Ionospheric Sounding</a:t>
            </a:r>
            <a:endParaRPr lang="en-US" b="1" dirty="0"/>
          </a:p>
        </p:txBody>
      </p:sp>
      <p:sp>
        <p:nvSpPr>
          <p:cNvPr id="3" name="Subtitle 2"/>
          <p:cNvSpPr>
            <a:spLocks noGrp="1"/>
          </p:cNvSpPr>
          <p:nvPr>
            <p:ph type="subTitle" idx="1"/>
          </p:nvPr>
        </p:nvSpPr>
        <p:spPr/>
        <p:txBody>
          <a:bodyPr/>
          <a:lstStyle/>
          <a:p>
            <a:r>
              <a:rPr lang="en-US" dirty="0" smtClean="0">
                <a:solidFill>
                  <a:schemeClr val="tx1"/>
                </a:solidFill>
              </a:rPr>
              <a:t>A Science Package for Phase 4</a:t>
            </a:r>
            <a:endParaRPr lang="en-US"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Range Resolution Issues, cont.</a:t>
            </a:r>
            <a:endParaRPr lang="en-US" dirty="0"/>
          </a:p>
        </p:txBody>
      </p:sp>
      <p:sp>
        <p:nvSpPr>
          <p:cNvPr id="3" name="Content Placeholder 2"/>
          <p:cNvSpPr>
            <a:spLocks noGrp="1"/>
          </p:cNvSpPr>
          <p:nvPr>
            <p:ph idx="1"/>
          </p:nvPr>
        </p:nvSpPr>
        <p:spPr/>
        <p:txBody>
          <a:bodyPr/>
          <a:lstStyle/>
          <a:p>
            <a:r>
              <a:rPr lang="en-US" dirty="0" smtClean="0"/>
              <a:t>A geosynchronous orbit ionosonde will be approximately 25X the height of the upper ionosphere.  As a percentage of the total time-of-flight, the depth of the ionosphere is quite small.  To get meaningful range resolution within that depth will require either very wide bandwidth or exotic signal processing and compression.  The latter is most likely preferable.</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 Loss</a:t>
            </a:r>
            <a:endParaRPr lang="en-US" dirty="0"/>
          </a:p>
        </p:txBody>
      </p:sp>
      <p:sp>
        <p:nvSpPr>
          <p:cNvPr id="3" name="Content Placeholder 2"/>
          <p:cNvSpPr>
            <a:spLocks noGrp="1"/>
          </p:cNvSpPr>
          <p:nvPr>
            <p:ph idx="1"/>
          </p:nvPr>
        </p:nvSpPr>
        <p:spPr/>
        <p:txBody>
          <a:bodyPr/>
          <a:lstStyle/>
          <a:p>
            <a:r>
              <a:rPr lang="en-US" dirty="0" smtClean="0"/>
              <a:t>While the free space path loss will be significant at H.F., it will not be an insurmountable problem.  Similar path lengths are spanned routinely by radio amateurs using moderate equipment.  Most of the path loss will actually be </a:t>
            </a:r>
            <a:r>
              <a:rPr lang="en-US" i="1" dirty="0" smtClean="0"/>
              <a:t>in</a:t>
            </a:r>
            <a:r>
              <a:rPr lang="en-US" dirty="0" smtClean="0"/>
              <a:t> the ionosphere, not in the intervening 22,000+ miles of space.</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Antenna Challenges</a:t>
            </a:r>
            <a:endParaRPr lang="en-US" dirty="0"/>
          </a:p>
        </p:txBody>
      </p:sp>
      <p:sp>
        <p:nvSpPr>
          <p:cNvPr id="3" name="Content Placeholder 2"/>
          <p:cNvSpPr>
            <a:spLocks noGrp="1"/>
          </p:cNvSpPr>
          <p:nvPr>
            <p:ph idx="1"/>
          </p:nvPr>
        </p:nvSpPr>
        <p:spPr/>
        <p:txBody>
          <a:bodyPr/>
          <a:lstStyle/>
          <a:p>
            <a:r>
              <a:rPr lang="en-US" dirty="0" smtClean="0"/>
              <a:t>An effective H.F. antenna will probably be the biggest challenge for Phase 4 deployment.  It has to be rather broadbanded, and should ideally have a gain of nearly 0dBi, between 2-20 </a:t>
            </a:r>
            <a:r>
              <a:rPr lang="en-US" dirty="0" err="1" smtClean="0"/>
              <a:t>MHz.</a:t>
            </a:r>
            <a:r>
              <a:rPr lang="en-US" dirty="0" smtClean="0"/>
              <a:t>   This would require a fairly large antenna for a satellite. The antenna could possibly be incorporated into the solar panel structure, deployed after the satellite is in proper orbit.</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Budget</a:t>
            </a:r>
            <a:endParaRPr lang="en-US" dirty="0"/>
          </a:p>
        </p:txBody>
      </p:sp>
      <p:sp>
        <p:nvSpPr>
          <p:cNvPr id="3" name="Content Placeholder 2"/>
          <p:cNvSpPr>
            <a:spLocks noGrp="1"/>
          </p:cNvSpPr>
          <p:nvPr>
            <p:ph idx="1"/>
          </p:nvPr>
        </p:nvSpPr>
        <p:spPr/>
        <p:txBody>
          <a:bodyPr/>
          <a:lstStyle/>
          <a:p>
            <a:r>
              <a:rPr lang="en-US" dirty="0" smtClean="0"/>
              <a:t>While the required ERP of the ionosonde will fairly large, the short pulse and duty cycle nature of ionosonde transmissions (fundamentally radar), should keep the power consumption within reasonable limits.  Also, soundings will be fairly infrequent, allowing plenty of recharge time between transmission. </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Will Gain</a:t>
            </a:r>
            <a:endParaRPr lang="en-US" dirty="0"/>
          </a:p>
        </p:txBody>
      </p:sp>
      <p:sp>
        <p:nvSpPr>
          <p:cNvPr id="3" name="Content Placeholder 2"/>
          <p:cNvSpPr>
            <a:spLocks noGrp="1"/>
          </p:cNvSpPr>
          <p:nvPr>
            <p:ph idx="1"/>
          </p:nvPr>
        </p:nvSpPr>
        <p:spPr/>
        <p:txBody>
          <a:bodyPr/>
          <a:lstStyle/>
          <a:p>
            <a:r>
              <a:rPr lang="en-US" dirty="0" smtClean="0"/>
              <a:t>Most of the Universe is in the plasma state, much like our Ionosphere.  The more we know about the ionosphere in our own “back yard,” the more we will know about the far reaches of the Universe.  Up till now, we have had only brief, fleeting glimpses of our own ionosphere above 250 miles.  We can make a major contribution to physics research, extending our influence far beyond Amateur Radio</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Reading on Topside Sounding</a:t>
            </a:r>
            <a:endParaRPr lang="en-US" dirty="0"/>
          </a:p>
        </p:txBody>
      </p:sp>
      <p:sp>
        <p:nvSpPr>
          <p:cNvPr id="3" name="Content Placeholder 2"/>
          <p:cNvSpPr>
            <a:spLocks noGrp="1"/>
          </p:cNvSpPr>
          <p:nvPr>
            <p:ph idx="1"/>
          </p:nvPr>
        </p:nvSpPr>
        <p:spPr/>
        <p:txBody>
          <a:bodyPr>
            <a:normAutofit/>
          </a:bodyPr>
          <a:lstStyle/>
          <a:p>
            <a:r>
              <a:rPr lang="en-US" dirty="0" smtClean="0">
                <a:hlinkClick r:id="rId2"/>
              </a:rPr>
              <a:t>http://www.jpier.org/PIER/pier116/21.11031102.pdf</a:t>
            </a:r>
            <a:endParaRPr lang="en-US" dirty="0" smtClean="0"/>
          </a:p>
          <a:p>
            <a:r>
              <a:rPr lang="en-US" dirty="0" smtClean="0">
                <a:hlinkClick r:id="rId3"/>
              </a:rPr>
              <a:t>http://ann-geophys.net/29/229/2011/angeo-29-229-2011.pdf</a:t>
            </a:r>
            <a:endParaRPr lang="en-US" dirty="0" smtClean="0"/>
          </a:p>
          <a:p>
            <a:r>
              <a:rPr lang="en-US" dirty="0" smtClean="0">
                <a:hlinkClick r:id="rId4"/>
              </a:rPr>
              <a:t>http://meetingorganizer.copernicus.org/EPSC2012/EPSC2012-558.pdf</a:t>
            </a:r>
            <a:endParaRPr lang="en-US" dirty="0" smtClean="0"/>
          </a:p>
          <a:p>
            <a:r>
              <a:rPr lang="en-US" dirty="0" smtClean="0"/>
              <a:t>http://ntrs.nasa.gov/archive/nasa/casi.ntrs.nasa.gov/20110011009.pdf</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Radio Amateurs have a golden opportunity to be at the forefront of science and technology.  Incorporating a science package such as an ionosonde on an Amateur geosynchronous satellite (or other science packages, as well) can increase our visibility as radio amateurs to new levels.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Background</a:t>
            </a:r>
            <a:endParaRPr lang="en-US" dirty="0"/>
          </a:p>
        </p:txBody>
      </p:sp>
      <p:sp>
        <p:nvSpPr>
          <p:cNvPr id="3" name="Content Placeholder 2"/>
          <p:cNvSpPr>
            <a:spLocks noGrp="1"/>
          </p:cNvSpPr>
          <p:nvPr>
            <p:ph idx="1"/>
          </p:nvPr>
        </p:nvSpPr>
        <p:spPr/>
        <p:txBody>
          <a:bodyPr>
            <a:normAutofit lnSpcReduction="10000"/>
          </a:bodyPr>
          <a:lstStyle/>
          <a:p>
            <a:r>
              <a:rPr lang="en-US" dirty="0" smtClean="0"/>
              <a:t>The ionospheric sounder or </a:t>
            </a:r>
            <a:r>
              <a:rPr lang="en-US" i="1" dirty="0" smtClean="0"/>
              <a:t>Ionosonde</a:t>
            </a:r>
            <a:r>
              <a:rPr lang="en-US" dirty="0" smtClean="0"/>
              <a:t> is one of the most useful tools available to the radio amateur for predicting H.F. propagation.</a:t>
            </a:r>
          </a:p>
          <a:p>
            <a:r>
              <a:rPr lang="en-US" dirty="0" err="1" smtClean="0"/>
              <a:t>Ionograms</a:t>
            </a:r>
            <a:r>
              <a:rPr lang="en-US" dirty="0" smtClean="0"/>
              <a:t> provide much more immediate and localized propagation information than solar indices.</a:t>
            </a:r>
          </a:p>
          <a:p>
            <a:r>
              <a:rPr lang="en-US" dirty="0" smtClean="0"/>
              <a:t>Much of what we know about the ionosphere is derived from ground based ionospheric sounding</a:t>
            </a: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Lowell </a:t>
            </a:r>
            <a:r>
              <a:rPr lang="en-US" dirty="0" err="1" smtClean="0"/>
              <a:t>Digisonde</a:t>
            </a:r>
            <a:endParaRPr lang="en-US" dirty="0"/>
          </a:p>
        </p:txBody>
      </p:sp>
      <p:sp>
        <p:nvSpPr>
          <p:cNvPr id="3" name="Content Placeholder 2"/>
          <p:cNvSpPr>
            <a:spLocks noGrp="1"/>
          </p:cNvSpPr>
          <p:nvPr>
            <p:ph idx="1"/>
          </p:nvPr>
        </p:nvSpPr>
        <p:spPr/>
        <p:txBody>
          <a:bodyPr/>
          <a:lstStyle/>
          <a:p>
            <a:r>
              <a:rPr lang="en-US" dirty="0" smtClean="0"/>
              <a:t>The Lowell </a:t>
            </a:r>
            <a:r>
              <a:rPr lang="en-US" dirty="0" err="1" smtClean="0"/>
              <a:t>Digisonde</a:t>
            </a:r>
            <a:r>
              <a:rPr lang="en-US" dirty="0"/>
              <a:t> </a:t>
            </a:r>
            <a:r>
              <a:rPr lang="en-US" dirty="0" smtClean="0"/>
              <a:t>is the dominant player in the </a:t>
            </a:r>
            <a:r>
              <a:rPr lang="en-US" dirty="0" err="1" smtClean="0"/>
              <a:t>ionsonde</a:t>
            </a:r>
            <a:r>
              <a:rPr lang="en-US" dirty="0" smtClean="0"/>
              <a:t> business, with a large network of </a:t>
            </a:r>
            <a:r>
              <a:rPr lang="en-US" dirty="0" err="1" smtClean="0"/>
              <a:t>Digisonde</a:t>
            </a:r>
            <a:r>
              <a:rPr lang="en-US" dirty="0" smtClean="0"/>
              <a:t> sounders deployed around the world.  The </a:t>
            </a:r>
            <a:r>
              <a:rPr lang="en-US" dirty="0" err="1" smtClean="0"/>
              <a:t>ionograms</a:t>
            </a:r>
            <a:r>
              <a:rPr lang="en-US" dirty="0" smtClean="0"/>
              <a:t> and other data from most of these sites are readily available to radio amateurs over the web. </a:t>
            </a:r>
            <a:r>
              <a:rPr lang="en-US" dirty="0" smtClean="0">
                <a:hlinkClick r:id="rId2"/>
              </a:rPr>
              <a:t>http://digisonde.com/digisonde.html</a:t>
            </a: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Typical </a:t>
            </a:r>
            <a:r>
              <a:rPr lang="en-US" dirty="0" err="1" smtClean="0"/>
              <a:t>Digisonde</a:t>
            </a:r>
            <a:r>
              <a:rPr lang="en-US" dirty="0" smtClean="0"/>
              <a:t> </a:t>
            </a:r>
            <a:r>
              <a:rPr lang="en-US" dirty="0" err="1" smtClean="0"/>
              <a:t>Ionogram</a:t>
            </a:r>
            <a:endParaRPr lang="en-US" dirty="0"/>
          </a:p>
        </p:txBody>
      </p:sp>
      <p:pic>
        <p:nvPicPr>
          <p:cNvPr id="4" name="Content Placeholder 3" descr="dsonde.gif"/>
          <p:cNvPicPr>
            <a:picLocks noGrp="1" noChangeAspect="1"/>
          </p:cNvPicPr>
          <p:nvPr>
            <p:ph idx="1"/>
          </p:nvPr>
        </p:nvPicPr>
        <p:blipFill>
          <a:blip r:embed="rId2" cstate="print"/>
          <a:stretch>
            <a:fillRect/>
          </a:stretch>
        </p:blipFill>
        <p:spPr>
          <a:xfrm>
            <a:off x="1554691" y="1600200"/>
            <a:ext cx="6034617" cy="4525963"/>
          </a:xfr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Limitations of Ground Based Ionosondes</a:t>
            </a:r>
            <a:endParaRPr lang="en-US" dirty="0"/>
          </a:p>
        </p:txBody>
      </p:sp>
      <p:sp>
        <p:nvSpPr>
          <p:cNvPr id="3" name="Content Placeholder 2"/>
          <p:cNvSpPr>
            <a:spLocks noGrp="1"/>
          </p:cNvSpPr>
          <p:nvPr>
            <p:ph idx="1"/>
          </p:nvPr>
        </p:nvSpPr>
        <p:spPr/>
        <p:txBody>
          <a:bodyPr/>
          <a:lstStyle/>
          <a:p>
            <a:r>
              <a:rPr lang="en-US" dirty="0" smtClean="0"/>
              <a:t>As useful as the ground based ionosonde is, it is impossible to obtain any information </a:t>
            </a:r>
            <a:r>
              <a:rPr lang="en-US" i="1" dirty="0" smtClean="0"/>
              <a:t>above</a:t>
            </a:r>
            <a:r>
              <a:rPr lang="en-US" dirty="0" smtClean="0"/>
              <a:t> the critical height, that is, the height at which the critical frequency occurs.</a:t>
            </a:r>
          </a:p>
          <a:p>
            <a:r>
              <a:rPr lang="en-US" dirty="0" smtClean="0"/>
              <a:t>This leaves a large region of the Ionosphere as an “</a:t>
            </a:r>
            <a:r>
              <a:rPr lang="en-US" dirty="0" err="1" smtClean="0"/>
              <a:t>ignorosphere</a:t>
            </a:r>
            <a:r>
              <a:rPr lang="en-US" dirty="0" smtClean="0"/>
              <a:t>,” since any real-time information is next to non-existent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Previous Top-Side Sounding Attempts</a:t>
            </a:r>
            <a:endParaRPr lang="en-US" dirty="0"/>
          </a:p>
        </p:txBody>
      </p:sp>
      <p:sp>
        <p:nvSpPr>
          <p:cNvPr id="3" name="Content Placeholder 2"/>
          <p:cNvSpPr>
            <a:spLocks noGrp="1"/>
          </p:cNvSpPr>
          <p:nvPr>
            <p:ph idx="1"/>
          </p:nvPr>
        </p:nvSpPr>
        <p:spPr/>
        <p:txBody>
          <a:bodyPr/>
          <a:lstStyle/>
          <a:p>
            <a:r>
              <a:rPr lang="en-US" dirty="0" smtClean="0"/>
              <a:t>Most Top-Side (down-looking) ionosondes have been deployed on scientific rockets, giving brief, fleeting information about the ionospheric top-side.</a:t>
            </a:r>
          </a:p>
          <a:p>
            <a:r>
              <a:rPr lang="en-US" dirty="0" smtClean="0"/>
              <a:t>A few short-lived sounding stations have been deployed on relatively low-orbiting satellites.</a:t>
            </a:r>
          </a:p>
          <a:p>
            <a:r>
              <a:rPr lang="en-US" dirty="0" smtClean="0"/>
              <a:t>At this time there are no permanent top-side ionospheric sounders.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Geosynchronous </a:t>
            </a:r>
            <a:r>
              <a:rPr lang="en-US" dirty="0" err="1" smtClean="0"/>
              <a:t>Digisonde</a:t>
            </a:r>
            <a:r>
              <a:rPr lang="en-US" dirty="0" smtClean="0"/>
              <a:t>?</a:t>
            </a:r>
            <a:endParaRPr lang="en-US" dirty="0"/>
          </a:p>
        </p:txBody>
      </p:sp>
      <p:sp>
        <p:nvSpPr>
          <p:cNvPr id="3" name="Content Placeholder 2"/>
          <p:cNvSpPr>
            <a:spLocks noGrp="1"/>
          </p:cNvSpPr>
          <p:nvPr>
            <p:ph idx="1"/>
          </p:nvPr>
        </p:nvSpPr>
        <p:spPr/>
        <p:txBody>
          <a:bodyPr/>
          <a:lstStyle/>
          <a:p>
            <a:r>
              <a:rPr lang="en-US" dirty="0" smtClean="0"/>
              <a:t>A permanent top-side sounder on Phase 4 would fill a much needed gap in ionospheric knowledge, not just for propagation prediction, but for more advanced ionospheric studies.  This would truly give the Amateur Radio community an opportunity to “advance the radio art.”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p:txBody>
          <a:bodyPr/>
          <a:lstStyle/>
          <a:p>
            <a:r>
              <a:rPr lang="en-US" dirty="0" smtClean="0"/>
              <a:t>There are numerous engineering challenges to be met in deploying an effective topside sounder on Phase 4 (or related) Geosynchronous Satellites.  Most of these can be solved with good engineering and clever design.  The following slides will describe each of these challenges in detail, with possible solutions.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Range Resolution Challenges</a:t>
            </a:r>
            <a:endParaRPr lang="en-US" dirty="0"/>
          </a:p>
        </p:txBody>
      </p:sp>
      <p:sp>
        <p:nvSpPr>
          <p:cNvPr id="3" name="Content Placeholder 2"/>
          <p:cNvSpPr>
            <a:spLocks noGrp="1"/>
          </p:cNvSpPr>
          <p:nvPr>
            <p:ph idx="1"/>
          </p:nvPr>
        </p:nvSpPr>
        <p:spPr/>
        <p:txBody>
          <a:bodyPr/>
          <a:lstStyle/>
          <a:p>
            <a:r>
              <a:rPr lang="en-US" dirty="0" smtClean="0"/>
              <a:t>Previous topside sounders operated JUST at the upper limit of the ionosphere, where the range resolution challenges were comparable to ground based ionosondes…just upside down.  Range resolution on the order of 10Kilometers is fairly easily achieved with moderate bandwidth pulse transmissions, with either ground based or historic topside sounders.</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TotalTime>
  <Words>783</Words>
  <Application>Microsoft Macintosh PowerPoint</Application>
  <PresentationFormat>On-screen Show (4:3)</PresentationFormat>
  <Paragraphs>40</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Office Theme</vt:lpstr>
      <vt:lpstr>Topside Ionospheric Sounding</vt:lpstr>
      <vt:lpstr>Some Background</vt:lpstr>
      <vt:lpstr>The Lowell Digisonde</vt:lpstr>
      <vt:lpstr>A Typical Digisonde Ionogram</vt:lpstr>
      <vt:lpstr>Limitations of Ground Based Ionosondes</vt:lpstr>
      <vt:lpstr>Previous Top-Side Sounding Attempts</vt:lpstr>
      <vt:lpstr>A Geosynchronous Digisonde?</vt:lpstr>
      <vt:lpstr>Challenges</vt:lpstr>
      <vt:lpstr>Range Resolution Challenges</vt:lpstr>
      <vt:lpstr>Range Resolution Issues, cont.</vt:lpstr>
      <vt:lpstr>Path Loss</vt:lpstr>
      <vt:lpstr>Antenna Challenges</vt:lpstr>
      <vt:lpstr>Power Budget</vt:lpstr>
      <vt:lpstr>What We Will Gain</vt:lpstr>
      <vt:lpstr>More Reading on Topside Sounding</vt:lpstr>
      <vt:lpstr>Conclusion</vt:lpstr>
    </vt:vector>
  </TitlesOfParts>
  <Company>Raytheon WFF</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Topside Ionospheric Sounding</dc:title>
  <dc:creator>WFFuser</dc:creator>
  <cp:lastModifiedBy>Michelle Thompson</cp:lastModifiedBy>
  <cp:revision>16</cp:revision>
  <dcterms:created xsi:type="dcterms:W3CDTF">2016-04-26T20:16:59Z</dcterms:created>
  <dcterms:modified xsi:type="dcterms:W3CDTF">2016-05-02T16:45:54Z</dcterms:modified>
</cp:coreProperties>
</file>