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jpg" ContentType="image/jpeg"/>
  <Default Extension="emf" ContentType="image/x-emf"/>
  <Default Extension="xlsx" ContentType="application/vnd.openxmlformats-officedocument.spreadsheetml.sheet"/>
  <Default Extension="rels" ContentType="application/vnd.openxmlformats-package.relationships+xml"/>
  <Default Extension="vml" ContentType="application/vnd.openxmlformats-officedocument.vmlDrawing"/>
  <Default Extension="png" ContentType="image/png"/>
  <Default Extension="wmf" ContentType="image/x-w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35"/>
  </p:notesMasterIdLst>
  <p:handoutMasterIdLst>
    <p:handoutMasterId r:id="rId36"/>
  </p:handoutMasterIdLst>
  <p:sldIdLst>
    <p:sldId id="256" r:id="rId6"/>
    <p:sldId id="433" r:id="rId7"/>
    <p:sldId id="428" r:id="rId8"/>
    <p:sldId id="452" r:id="rId9"/>
    <p:sldId id="429" r:id="rId10"/>
    <p:sldId id="466" r:id="rId11"/>
    <p:sldId id="462" r:id="rId12"/>
    <p:sldId id="461" r:id="rId13"/>
    <p:sldId id="463" r:id="rId14"/>
    <p:sldId id="465" r:id="rId15"/>
    <p:sldId id="453" r:id="rId16"/>
    <p:sldId id="467" r:id="rId17"/>
    <p:sldId id="472" r:id="rId18"/>
    <p:sldId id="468" r:id="rId19"/>
    <p:sldId id="473" r:id="rId20"/>
    <p:sldId id="457" r:id="rId21"/>
    <p:sldId id="454" r:id="rId22"/>
    <p:sldId id="458" r:id="rId23"/>
    <p:sldId id="477" r:id="rId24"/>
    <p:sldId id="476" r:id="rId25"/>
    <p:sldId id="481" r:id="rId26"/>
    <p:sldId id="474" r:id="rId27"/>
    <p:sldId id="475" r:id="rId28"/>
    <p:sldId id="459" r:id="rId29"/>
    <p:sldId id="478" r:id="rId30"/>
    <p:sldId id="479" r:id="rId31"/>
    <p:sldId id="480" r:id="rId32"/>
    <p:sldId id="470" r:id="rId33"/>
    <p:sldId id="288" r:id="rId34"/>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37">
          <p15:clr>
            <a:srgbClr val="A4A3A4"/>
          </p15:clr>
        </p15:guide>
        <p15:guide id="2" pos="5223">
          <p15:clr>
            <a:srgbClr val="A4A3A4"/>
          </p15:clr>
        </p15:guide>
        <p15:guide id="3" pos="288">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5454"/>
    <a:srgbClr val="0A237A"/>
    <a:srgbClr val="091C5F"/>
    <a:srgbClr val="E37D16"/>
    <a:srgbClr val="E39E16"/>
    <a:srgbClr val="FF9E16"/>
    <a:srgbClr val="002463"/>
    <a:srgbClr val="163560"/>
    <a:srgbClr val="0033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28" autoAdjust="0"/>
    <p:restoredTop sz="50000" autoAdjust="0"/>
  </p:normalViewPr>
  <p:slideViewPr>
    <p:cSldViewPr snapToGrid="0">
      <p:cViewPr>
        <p:scale>
          <a:sx n="120" d="100"/>
          <a:sy n="120" d="100"/>
        </p:scale>
        <p:origin x="1856" y="424"/>
      </p:cViewPr>
      <p:guideLst>
        <p:guide orient="horz" pos="4137"/>
        <p:guide pos="5223"/>
        <p:guide pos="288"/>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70" d="100"/>
        <a:sy n="170" d="100"/>
      </p:scale>
      <p:origin x="0" y="46152"/>
    </p:cViewPr>
  </p:sorterViewPr>
  <p:notesViewPr>
    <p:cSldViewPr snapToGrid="0" snapToObjects="1" showGuides="1">
      <p:cViewPr varScale="1">
        <p:scale>
          <a:sx n="100" d="100"/>
          <a:sy n="100" d="100"/>
        </p:scale>
        <p:origin x="-4592" y="-104"/>
      </p:cViewPr>
      <p:guideLst>
        <p:guide orient="horz" pos="2928"/>
        <p:guide pos="2208"/>
      </p:guideLst>
    </p:cSldViewPr>
  </p:notesViewPr>
  <p:gridSpacing cx="75895" cy="75895"/>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slide" Target="slides/slide2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55CDE1-C8CF-44EA-849E-8D40BA9D1C63}"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E7BA704C-C8EB-4390-99E8-A3FE479ECFBC}">
      <dgm:prSet phldrT="[Text]" custT="1"/>
      <dgm:spPr>
        <a:solidFill>
          <a:schemeClr val="tx2">
            <a:lumMod val="50000"/>
            <a:lumOff val="50000"/>
            <a:alpha val="48000"/>
          </a:schemeClr>
        </a:solidFill>
        <a:effectLst>
          <a:glow rad="850900">
            <a:schemeClr val="accent6">
              <a:lumMod val="60000"/>
              <a:lumOff val="40000"/>
              <a:alpha val="40000"/>
            </a:schemeClr>
          </a:glow>
          <a:innerShdw blurRad="63500" dist="50800" dir="8100000">
            <a:prstClr val="black">
              <a:alpha val="50000"/>
            </a:prstClr>
          </a:innerShdw>
        </a:effectLst>
        <a:scene3d>
          <a:camera prst="orthographicFront"/>
          <a:lightRig rig="threePt" dir="t"/>
        </a:scene3d>
        <a:sp3d>
          <a:bevelT w="165100" prst="coolSlant"/>
          <a:bevelB/>
        </a:sp3d>
      </dgm:spPr>
      <dgm:t>
        <a:bodyPr/>
        <a:lstStyle/>
        <a:p>
          <a:r>
            <a:rPr lang="en-US" sz="1600" b="1" dirty="0" smtClean="0">
              <a:solidFill>
                <a:schemeClr val="bg1"/>
              </a:solidFill>
            </a:rPr>
            <a:t>Joint</a:t>
          </a:r>
        </a:p>
        <a:p>
          <a:r>
            <a:rPr lang="en-US" sz="1600" b="1" dirty="0" smtClean="0">
              <a:solidFill>
                <a:schemeClr val="bg1"/>
              </a:solidFill>
            </a:rPr>
            <a:t>Open Architecture</a:t>
          </a:r>
        </a:p>
        <a:p>
          <a:r>
            <a:rPr lang="en-US" sz="1600" b="1" dirty="0" smtClean="0">
              <a:solidFill>
                <a:schemeClr val="bg1"/>
              </a:solidFill>
            </a:rPr>
            <a:t>Spectrum Infrastructure</a:t>
          </a:r>
          <a:endParaRPr lang="en-US" sz="1600" b="1" dirty="0">
            <a:solidFill>
              <a:schemeClr val="bg1"/>
            </a:solidFill>
          </a:endParaRPr>
        </a:p>
      </dgm:t>
    </dgm:pt>
    <dgm:pt modelId="{484DB39D-8651-4D91-98D6-D370331113A9}" type="parTrans" cxnId="{12396D6A-B35E-40EC-A4A3-C63DA18E936F}">
      <dgm:prSet/>
      <dgm:spPr/>
      <dgm:t>
        <a:bodyPr/>
        <a:lstStyle/>
        <a:p>
          <a:endParaRPr lang="en-US"/>
        </a:p>
      </dgm:t>
    </dgm:pt>
    <dgm:pt modelId="{B60F30A9-A84F-487C-8EE1-47B8310813AB}" type="sibTrans" cxnId="{12396D6A-B35E-40EC-A4A3-C63DA18E936F}">
      <dgm:prSet/>
      <dgm:spPr/>
      <dgm:t>
        <a:bodyPr/>
        <a:lstStyle/>
        <a:p>
          <a:endParaRPr lang="en-US"/>
        </a:p>
      </dgm:t>
    </dgm:pt>
    <dgm:pt modelId="{F1D172B7-2F27-45B7-997F-12A50820F822}">
      <dgm:prSet phldrT="[Text]" custT="1"/>
      <dgm:spPr>
        <a:solidFill>
          <a:schemeClr val="bg1">
            <a:lumMod val="75000"/>
            <a:alpha val="50000"/>
          </a:schemeClr>
        </a:solidFill>
        <a:scene3d>
          <a:camera prst="orthographicFront"/>
          <a:lightRig rig="threePt" dir="t"/>
        </a:scene3d>
        <a:sp3d prstMaterial="plastic">
          <a:bevelT w="165100" prst="coolSlant"/>
        </a:sp3d>
      </dgm:spPr>
      <dgm:t>
        <a:bodyPr/>
        <a:lstStyle/>
        <a:p>
          <a:r>
            <a:rPr lang="en-US" sz="1200" b="1" dirty="0" smtClean="0"/>
            <a:t>Multi-Function EW</a:t>
          </a:r>
        </a:p>
        <a:p>
          <a:r>
            <a:rPr lang="en-US" sz="1200" b="1" dirty="0" smtClean="0"/>
            <a:t>Requirements</a:t>
          </a:r>
          <a:endParaRPr lang="en-US" sz="1200" b="1" dirty="0"/>
        </a:p>
      </dgm:t>
    </dgm:pt>
    <dgm:pt modelId="{675FBA17-BE91-48D4-BB1C-C9B6D9FE76DE}" type="parTrans" cxnId="{6EB24BC5-5F48-4FA9-997D-ACA0F57FA9D5}">
      <dgm:prSet/>
      <dgm:spPr/>
      <dgm:t>
        <a:bodyPr/>
        <a:lstStyle/>
        <a:p>
          <a:endParaRPr lang="en-US"/>
        </a:p>
      </dgm:t>
    </dgm:pt>
    <dgm:pt modelId="{F058A4AE-FCA3-4852-A9FE-0160FEBC24F5}" type="sibTrans" cxnId="{6EB24BC5-5F48-4FA9-997D-ACA0F57FA9D5}">
      <dgm:prSet/>
      <dgm:spPr/>
      <dgm:t>
        <a:bodyPr/>
        <a:lstStyle/>
        <a:p>
          <a:endParaRPr lang="en-US"/>
        </a:p>
      </dgm:t>
    </dgm:pt>
    <dgm:pt modelId="{A8DD4A8D-6368-49A6-9807-0746A89D7E12}">
      <dgm:prSet phldrT="[Text]" custT="1"/>
      <dgm:spPr>
        <a:solidFill>
          <a:schemeClr val="accent4">
            <a:lumMod val="60000"/>
            <a:lumOff val="40000"/>
            <a:alpha val="50000"/>
          </a:schemeClr>
        </a:solidFill>
        <a:scene3d>
          <a:camera prst="orthographicFront"/>
          <a:lightRig rig="threePt" dir="t"/>
        </a:scene3d>
        <a:sp3d>
          <a:bevelT w="165100" prst="coolSlant"/>
        </a:sp3d>
      </dgm:spPr>
      <dgm:t>
        <a:bodyPr/>
        <a:lstStyle/>
        <a:p>
          <a:r>
            <a:rPr lang="en-US" sz="1200" b="1" dirty="0" smtClean="0"/>
            <a:t>EW Networking</a:t>
          </a:r>
        </a:p>
        <a:p>
          <a:r>
            <a:rPr lang="en-US" sz="1000" b="1" dirty="0" smtClean="0"/>
            <a:t>( Iron Symphony</a:t>
          </a:r>
          <a:r>
            <a:rPr lang="en-US" sz="1200" b="1" dirty="0" smtClean="0"/>
            <a:t>) </a:t>
          </a:r>
          <a:endParaRPr lang="en-US" sz="1200" b="1" dirty="0"/>
        </a:p>
      </dgm:t>
    </dgm:pt>
    <dgm:pt modelId="{E3F93B86-5B17-4257-830E-D21612D19151}" type="parTrans" cxnId="{9EF8095C-3856-45DB-8F47-420399BC10B4}">
      <dgm:prSet/>
      <dgm:spPr/>
      <dgm:t>
        <a:bodyPr/>
        <a:lstStyle/>
        <a:p>
          <a:endParaRPr lang="en-US"/>
        </a:p>
      </dgm:t>
    </dgm:pt>
    <dgm:pt modelId="{D5B7F1EA-097A-4C55-8177-5BFB75BF4736}" type="sibTrans" cxnId="{9EF8095C-3856-45DB-8F47-420399BC10B4}">
      <dgm:prSet/>
      <dgm:spPr/>
      <dgm:t>
        <a:bodyPr/>
        <a:lstStyle/>
        <a:p>
          <a:endParaRPr lang="en-US"/>
        </a:p>
      </dgm:t>
    </dgm:pt>
    <dgm:pt modelId="{11BC4761-6607-486B-A1B0-A193AAACCE3E}">
      <dgm:prSet phldrT="[Text]" custT="1"/>
      <dgm:spPr>
        <a:solidFill>
          <a:srgbClr val="92D050">
            <a:alpha val="50000"/>
          </a:srgbClr>
        </a:solidFill>
        <a:scene3d>
          <a:camera prst="orthographicFront"/>
          <a:lightRig rig="sunset" dir="t"/>
        </a:scene3d>
        <a:sp3d extrusionH="76200" contourW="25400">
          <a:bevelT/>
          <a:extrusionClr>
            <a:schemeClr val="accent5">
              <a:lumMod val="60000"/>
              <a:lumOff val="40000"/>
            </a:schemeClr>
          </a:extrusionClr>
          <a:contourClr>
            <a:schemeClr val="accent5">
              <a:lumMod val="60000"/>
              <a:lumOff val="40000"/>
            </a:schemeClr>
          </a:contourClr>
        </a:sp3d>
      </dgm:spPr>
      <dgm:t>
        <a:bodyPr/>
        <a:lstStyle/>
        <a:p>
          <a:r>
            <a:rPr lang="en-US" sz="1200" b="1" dirty="0" smtClean="0"/>
            <a:t>Real-Time Data Transport </a:t>
          </a:r>
          <a:r>
            <a:rPr lang="en-US" sz="1200" dirty="0" smtClean="0"/>
            <a:t>(V49)</a:t>
          </a:r>
          <a:endParaRPr lang="en-US" sz="1200" dirty="0"/>
        </a:p>
      </dgm:t>
    </dgm:pt>
    <dgm:pt modelId="{624D319E-1E18-4A38-8206-CEC71F2F42F6}" type="parTrans" cxnId="{BFF705C9-096F-4DA7-9032-A740989D8A98}">
      <dgm:prSet/>
      <dgm:spPr/>
      <dgm:t>
        <a:bodyPr/>
        <a:lstStyle/>
        <a:p>
          <a:endParaRPr lang="en-US"/>
        </a:p>
      </dgm:t>
    </dgm:pt>
    <dgm:pt modelId="{C96C4239-19B3-4178-AF50-36403A4F4645}" type="sibTrans" cxnId="{BFF705C9-096F-4DA7-9032-A740989D8A98}">
      <dgm:prSet/>
      <dgm:spPr/>
      <dgm:t>
        <a:bodyPr/>
        <a:lstStyle/>
        <a:p>
          <a:endParaRPr lang="en-US"/>
        </a:p>
      </dgm:t>
    </dgm:pt>
    <dgm:pt modelId="{E69CC4CE-39BA-40E0-9C57-70E296B3A910}">
      <dgm:prSet phldrT="[Text]" custT="1"/>
      <dgm:spPr>
        <a:solidFill>
          <a:srgbClr val="76190C">
            <a:alpha val="50000"/>
          </a:srgbClr>
        </a:solidFill>
        <a:scene3d>
          <a:camera prst="orthographicFront"/>
          <a:lightRig rig="threePt" dir="t"/>
        </a:scene3d>
        <a:sp3d prstMaterial="softEdge">
          <a:bevelT w="165100" prst="coolSlant"/>
        </a:sp3d>
      </dgm:spPr>
      <dgm:t>
        <a:bodyPr/>
        <a:lstStyle/>
        <a:p>
          <a:r>
            <a:rPr lang="en-US" sz="1200" b="1" dirty="0" smtClean="0"/>
            <a:t>Cognitive Radio DSA</a:t>
          </a:r>
        </a:p>
        <a:p>
          <a:r>
            <a:rPr lang="en-US" sz="1200" dirty="0" smtClean="0"/>
            <a:t>( IEEE 1900 DySpan)</a:t>
          </a:r>
          <a:endParaRPr lang="en-US" sz="1200" dirty="0"/>
        </a:p>
      </dgm:t>
    </dgm:pt>
    <dgm:pt modelId="{7C3E54FB-6B4E-4D23-BC3E-B62812A27D43}" type="parTrans" cxnId="{DE21F66F-7F66-41F4-BFF5-8401E86268C6}">
      <dgm:prSet/>
      <dgm:spPr/>
      <dgm:t>
        <a:bodyPr/>
        <a:lstStyle/>
        <a:p>
          <a:endParaRPr lang="en-US"/>
        </a:p>
      </dgm:t>
    </dgm:pt>
    <dgm:pt modelId="{8BB8D09F-D47F-4192-843A-CCA6BFFE01A9}" type="sibTrans" cxnId="{DE21F66F-7F66-41F4-BFF5-8401E86268C6}">
      <dgm:prSet/>
      <dgm:spPr/>
      <dgm:t>
        <a:bodyPr/>
        <a:lstStyle/>
        <a:p>
          <a:endParaRPr lang="en-US"/>
        </a:p>
      </dgm:t>
    </dgm:pt>
    <dgm:pt modelId="{FD132D59-5831-4F6B-B2B7-C5009BF0EA9C}">
      <dgm:prSet phldrT="[Text]" custT="1"/>
      <dgm:spPr>
        <a:solidFill>
          <a:schemeClr val="accent3">
            <a:lumMod val="75000"/>
            <a:alpha val="50000"/>
          </a:schemeClr>
        </a:solidFill>
        <a:scene3d>
          <a:camera prst="orthographicFront"/>
          <a:lightRig rig="threePt" dir="t"/>
        </a:scene3d>
        <a:sp3d extrusionH="76200" contourW="19050">
          <a:bevelT w="165100" prst="coolSlant"/>
          <a:bevelB/>
          <a:extrusionClr>
            <a:schemeClr val="accent5">
              <a:lumMod val="60000"/>
              <a:lumOff val="40000"/>
            </a:schemeClr>
          </a:extrusionClr>
          <a:contourClr>
            <a:schemeClr val="accent6">
              <a:lumMod val="60000"/>
              <a:lumOff val="40000"/>
            </a:schemeClr>
          </a:contourClr>
        </a:sp3d>
      </dgm:spPr>
      <dgm:t>
        <a:bodyPr/>
        <a:lstStyle/>
        <a:p>
          <a:endParaRPr lang="en-US" sz="1200" b="1" dirty="0" smtClean="0"/>
        </a:p>
        <a:p>
          <a:r>
            <a:rPr lang="en-US" sz="1200" b="1" dirty="0" smtClean="0"/>
            <a:t>Spectrum Management</a:t>
          </a:r>
        </a:p>
        <a:p>
          <a:r>
            <a:rPr lang="en-US" sz="1200" dirty="0" smtClean="0"/>
            <a:t>( SSRF / Pub 8)</a:t>
          </a:r>
        </a:p>
        <a:p>
          <a:endParaRPr lang="en-US" sz="1400" dirty="0"/>
        </a:p>
      </dgm:t>
    </dgm:pt>
    <dgm:pt modelId="{F8B830BE-592E-4ABD-BFDC-53214C7135FF}" type="parTrans" cxnId="{455E69B2-3C12-47D0-9D6F-D141AF8E6769}">
      <dgm:prSet/>
      <dgm:spPr/>
      <dgm:t>
        <a:bodyPr/>
        <a:lstStyle/>
        <a:p>
          <a:endParaRPr lang="en-US"/>
        </a:p>
      </dgm:t>
    </dgm:pt>
    <dgm:pt modelId="{2FAABDA2-A3E0-4152-95F3-5AEF2FE34D1E}" type="sibTrans" cxnId="{455E69B2-3C12-47D0-9D6F-D141AF8E6769}">
      <dgm:prSet/>
      <dgm:spPr/>
      <dgm:t>
        <a:bodyPr/>
        <a:lstStyle/>
        <a:p>
          <a:endParaRPr lang="en-US"/>
        </a:p>
      </dgm:t>
    </dgm:pt>
    <dgm:pt modelId="{681B843F-F16E-4E5E-97BD-B1CA104F76BA}" type="pres">
      <dgm:prSet presAssocID="{0D55CDE1-C8CF-44EA-849E-8D40BA9D1C63}" presName="composite" presStyleCnt="0">
        <dgm:presLayoutVars>
          <dgm:chMax val="1"/>
          <dgm:dir/>
          <dgm:resizeHandles val="exact"/>
        </dgm:presLayoutVars>
      </dgm:prSet>
      <dgm:spPr/>
      <dgm:t>
        <a:bodyPr/>
        <a:lstStyle/>
        <a:p>
          <a:endParaRPr lang="en-US"/>
        </a:p>
      </dgm:t>
    </dgm:pt>
    <dgm:pt modelId="{1939A9BC-F34D-40B6-AC7F-0661730C3C1C}" type="pres">
      <dgm:prSet presAssocID="{0D55CDE1-C8CF-44EA-849E-8D40BA9D1C63}" presName="radial" presStyleCnt="0">
        <dgm:presLayoutVars>
          <dgm:animLvl val="ctr"/>
        </dgm:presLayoutVars>
      </dgm:prSet>
      <dgm:spPr/>
    </dgm:pt>
    <dgm:pt modelId="{42DB0699-665F-4000-B465-AC210D7E4524}" type="pres">
      <dgm:prSet presAssocID="{E7BA704C-C8EB-4390-99E8-A3FE479ECFBC}" presName="centerShape" presStyleLbl="vennNode1" presStyleIdx="0" presStyleCnt="6" custScaleX="111508" custScaleY="105741"/>
      <dgm:spPr/>
      <dgm:t>
        <a:bodyPr/>
        <a:lstStyle/>
        <a:p>
          <a:endParaRPr lang="en-US"/>
        </a:p>
      </dgm:t>
    </dgm:pt>
    <dgm:pt modelId="{59AA8CAB-EC63-441A-BD59-3B4690CA19F2}" type="pres">
      <dgm:prSet presAssocID="{F1D172B7-2F27-45B7-997F-12A50820F822}" presName="node" presStyleLbl="vennNode1" presStyleIdx="1" presStyleCnt="6" custScaleX="181258" custScaleY="100033" custRadScaleRad="92107" custRadScaleInc="-918">
        <dgm:presLayoutVars>
          <dgm:bulletEnabled val="1"/>
        </dgm:presLayoutVars>
      </dgm:prSet>
      <dgm:spPr/>
      <dgm:t>
        <a:bodyPr/>
        <a:lstStyle/>
        <a:p>
          <a:endParaRPr lang="en-US"/>
        </a:p>
      </dgm:t>
    </dgm:pt>
    <dgm:pt modelId="{6AA89CD9-E6DB-44E3-9116-5DFFD426577A}" type="pres">
      <dgm:prSet presAssocID="{A8DD4A8D-6368-49A6-9807-0746A89D7E12}" presName="node" presStyleLbl="vennNode1" presStyleIdx="2" presStyleCnt="6" custScaleX="151278" custScaleY="107795" custRadScaleRad="122509" custRadScaleInc="12796">
        <dgm:presLayoutVars>
          <dgm:bulletEnabled val="1"/>
        </dgm:presLayoutVars>
      </dgm:prSet>
      <dgm:spPr/>
      <dgm:t>
        <a:bodyPr/>
        <a:lstStyle/>
        <a:p>
          <a:endParaRPr lang="en-US"/>
        </a:p>
      </dgm:t>
    </dgm:pt>
    <dgm:pt modelId="{0544039A-624F-4904-9086-8D40D45168D1}" type="pres">
      <dgm:prSet presAssocID="{FD132D59-5831-4F6B-B2B7-C5009BF0EA9C}" presName="node" presStyleLbl="vennNode1" presStyleIdx="3" presStyleCnt="6" custScaleX="157594" custScaleY="107968" custRadScaleRad="124929" custRadScaleInc="-22852">
        <dgm:presLayoutVars>
          <dgm:bulletEnabled val="1"/>
        </dgm:presLayoutVars>
      </dgm:prSet>
      <dgm:spPr/>
      <dgm:t>
        <a:bodyPr/>
        <a:lstStyle/>
        <a:p>
          <a:endParaRPr lang="en-US"/>
        </a:p>
      </dgm:t>
    </dgm:pt>
    <dgm:pt modelId="{10C2A973-BFD5-4389-8065-3CEE5464BE10}" type="pres">
      <dgm:prSet presAssocID="{11BC4761-6607-486B-A1B0-A193AAACCE3E}" presName="node" presStyleLbl="vennNode1" presStyleIdx="4" presStyleCnt="6" custScaleX="157387" custScaleY="109347" custRadScaleRad="123086" custRadScaleInc="21056">
        <dgm:presLayoutVars>
          <dgm:bulletEnabled val="1"/>
        </dgm:presLayoutVars>
      </dgm:prSet>
      <dgm:spPr/>
      <dgm:t>
        <a:bodyPr/>
        <a:lstStyle/>
        <a:p>
          <a:endParaRPr lang="en-US"/>
        </a:p>
      </dgm:t>
    </dgm:pt>
    <dgm:pt modelId="{0B997FD0-B630-4A74-81EE-F588928DE6D7}" type="pres">
      <dgm:prSet presAssocID="{E69CC4CE-39BA-40E0-9C57-70E296B3A910}" presName="node" presStyleLbl="vennNode1" presStyleIdx="5" presStyleCnt="6" custScaleX="159077" custScaleY="111448" custRadScaleRad="123325" custRadScaleInc="-13914">
        <dgm:presLayoutVars>
          <dgm:bulletEnabled val="1"/>
        </dgm:presLayoutVars>
      </dgm:prSet>
      <dgm:spPr/>
      <dgm:t>
        <a:bodyPr/>
        <a:lstStyle/>
        <a:p>
          <a:endParaRPr lang="en-US"/>
        </a:p>
      </dgm:t>
    </dgm:pt>
  </dgm:ptLst>
  <dgm:cxnLst>
    <dgm:cxn modelId="{7F8D52BD-5A94-470F-A56B-0EC165C6229B}" type="presOf" srcId="{E7BA704C-C8EB-4390-99E8-A3FE479ECFBC}" destId="{42DB0699-665F-4000-B465-AC210D7E4524}" srcOrd="0" destOrd="0" presId="urn:microsoft.com/office/officeart/2005/8/layout/radial3"/>
    <dgm:cxn modelId="{455E69B2-3C12-47D0-9D6F-D141AF8E6769}" srcId="{E7BA704C-C8EB-4390-99E8-A3FE479ECFBC}" destId="{FD132D59-5831-4F6B-B2B7-C5009BF0EA9C}" srcOrd="2" destOrd="0" parTransId="{F8B830BE-592E-4ABD-BFDC-53214C7135FF}" sibTransId="{2FAABDA2-A3E0-4152-95F3-5AEF2FE34D1E}"/>
    <dgm:cxn modelId="{6EB24BC5-5F48-4FA9-997D-ACA0F57FA9D5}" srcId="{E7BA704C-C8EB-4390-99E8-A3FE479ECFBC}" destId="{F1D172B7-2F27-45B7-997F-12A50820F822}" srcOrd="0" destOrd="0" parTransId="{675FBA17-BE91-48D4-BB1C-C9B6D9FE76DE}" sibTransId="{F058A4AE-FCA3-4852-A9FE-0160FEBC24F5}"/>
    <dgm:cxn modelId="{5BDDC6CD-EF53-40C6-ABD0-D9304694B815}" type="presOf" srcId="{E69CC4CE-39BA-40E0-9C57-70E296B3A910}" destId="{0B997FD0-B630-4A74-81EE-F588928DE6D7}" srcOrd="0" destOrd="0" presId="urn:microsoft.com/office/officeart/2005/8/layout/radial3"/>
    <dgm:cxn modelId="{262203BB-256A-4CAA-8FDA-31088CE30085}" type="presOf" srcId="{0D55CDE1-C8CF-44EA-849E-8D40BA9D1C63}" destId="{681B843F-F16E-4E5E-97BD-B1CA104F76BA}" srcOrd="0" destOrd="0" presId="urn:microsoft.com/office/officeart/2005/8/layout/radial3"/>
    <dgm:cxn modelId="{12396D6A-B35E-40EC-A4A3-C63DA18E936F}" srcId="{0D55CDE1-C8CF-44EA-849E-8D40BA9D1C63}" destId="{E7BA704C-C8EB-4390-99E8-A3FE479ECFBC}" srcOrd="0" destOrd="0" parTransId="{484DB39D-8651-4D91-98D6-D370331113A9}" sibTransId="{B60F30A9-A84F-487C-8EE1-47B8310813AB}"/>
    <dgm:cxn modelId="{9EF8095C-3856-45DB-8F47-420399BC10B4}" srcId="{E7BA704C-C8EB-4390-99E8-A3FE479ECFBC}" destId="{A8DD4A8D-6368-49A6-9807-0746A89D7E12}" srcOrd="1" destOrd="0" parTransId="{E3F93B86-5B17-4257-830E-D21612D19151}" sibTransId="{D5B7F1EA-097A-4C55-8177-5BFB75BF4736}"/>
    <dgm:cxn modelId="{3B747FEE-2DDE-49F2-AA99-3FBE6129AF4D}" type="presOf" srcId="{11BC4761-6607-486B-A1B0-A193AAACCE3E}" destId="{10C2A973-BFD5-4389-8065-3CEE5464BE10}" srcOrd="0" destOrd="0" presId="urn:microsoft.com/office/officeart/2005/8/layout/radial3"/>
    <dgm:cxn modelId="{B158DD14-88D8-4A7D-9DCA-E336B3C9CCB0}" type="presOf" srcId="{A8DD4A8D-6368-49A6-9807-0746A89D7E12}" destId="{6AA89CD9-E6DB-44E3-9116-5DFFD426577A}" srcOrd="0" destOrd="0" presId="urn:microsoft.com/office/officeart/2005/8/layout/radial3"/>
    <dgm:cxn modelId="{F8341BB1-DE4E-460E-A3D5-E817091EDEDB}" type="presOf" srcId="{F1D172B7-2F27-45B7-997F-12A50820F822}" destId="{59AA8CAB-EC63-441A-BD59-3B4690CA19F2}" srcOrd="0" destOrd="0" presId="urn:microsoft.com/office/officeart/2005/8/layout/radial3"/>
    <dgm:cxn modelId="{DD7EAE84-0625-4D7F-A076-04F90A8F0E8C}" type="presOf" srcId="{FD132D59-5831-4F6B-B2B7-C5009BF0EA9C}" destId="{0544039A-624F-4904-9086-8D40D45168D1}" srcOrd="0" destOrd="0" presId="urn:microsoft.com/office/officeart/2005/8/layout/radial3"/>
    <dgm:cxn modelId="{BFF705C9-096F-4DA7-9032-A740989D8A98}" srcId="{E7BA704C-C8EB-4390-99E8-A3FE479ECFBC}" destId="{11BC4761-6607-486B-A1B0-A193AAACCE3E}" srcOrd="3" destOrd="0" parTransId="{624D319E-1E18-4A38-8206-CEC71F2F42F6}" sibTransId="{C96C4239-19B3-4178-AF50-36403A4F4645}"/>
    <dgm:cxn modelId="{DE21F66F-7F66-41F4-BFF5-8401E86268C6}" srcId="{E7BA704C-C8EB-4390-99E8-A3FE479ECFBC}" destId="{E69CC4CE-39BA-40E0-9C57-70E296B3A910}" srcOrd="4" destOrd="0" parTransId="{7C3E54FB-6B4E-4D23-BC3E-B62812A27D43}" sibTransId="{8BB8D09F-D47F-4192-843A-CCA6BFFE01A9}"/>
    <dgm:cxn modelId="{DAD0BB25-6BDC-4C61-A909-1376294EEC7F}" type="presParOf" srcId="{681B843F-F16E-4E5E-97BD-B1CA104F76BA}" destId="{1939A9BC-F34D-40B6-AC7F-0661730C3C1C}" srcOrd="0" destOrd="0" presId="urn:microsoft.com/office/officeart/2005/8/layout/radial3"/>
    <dgm:cxn modelId="{5F7A92AD-4A63-4E0F-87E5-1475639A12DB}" type="presParOf" srcId="{1939A9BC-F34D-40B6-AC7F-0661730C3C1C}" destId="{42DB0699-665F-4000-B465-AC210D7E4524}" srcOrd="0" destOrd="0" presId="urn:microsoft.com/office/officeart/2005/8/layout/radial3"/>
    <dgm:cxn modelId="{79EF6383-9496-4DAE-AB29-65CE1B246C60}" type="presParOf" srcId="{1939A9BC-F34D-40B6-AC7F-0661730C3C1C}" destId="{59AA8CAB-EC63-441A-BD59-3B4690CA19F2}" srcOrd="1" destOrd="0" presId="urn:microsoft.com/office/officeart/2005/8/layout/radial3"/>
    <dgm:cxn modelId="{E56BA825-2E3A-444D-866F-CD8AF22E0C58}" type="presParOf" srcId="{1939A9BC-F34D-40B6-AC7F-0661730C3C1C}" destId="{6AA89CD9-E6DB-44E3-9116-5DFFD426577A}" srcOrd="2" destOrd="0" presId="urn:microsoft.com/office/officeart/2005/8/layout/radial3"/>
    <dgm:cxn modelId="{57DDFF22-5354-4627-BC63-C3A57718C6BD}" type="presParOf" srcId="{1939A9BC-F34D-40B6-AC7F-0661730C3C1C}" destId="{0544039A-624F-4904-9086-8D40D45168D1}" srcOrd="3" destOrd="0" presId="urn:microsoft.com/office/officeart/2005/8/layout/radial3"/>
    <dgm:cxn modelId="{66202401-6AB6-4E89-832E-36E624D9CACB}" type="presParOf" srcId="{1939A9BC-F34D-40B6-AC7F-0661730C3C1C}" destId="{10C2A973-BFD5-4389-8065-3CEE5464BE10}" srcOrd="4" destOrd="0" presId="urn:microsoft.com/office/officeart/2005/8/layout/radial3"/>
    <dgm:cxn modelId="{99C163DC-0930-44CC-A9C2-2344AF7952CC}" type="presParOf" srcId="{1939A9BC-F34D-40B6-AC7F-0661730C3C1C}" destId="{0B997FD0-B630-4A74-81EE-F588928DE6D7}" srcOrd="5"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B0699-665F-4000-B465-AC210D7E4524}">
      <dsp:nvSpPr>
        <dsp:cNvPr id="0" name=""/>
        <dsp:cNvSpPr/>
      </dsp:nvSpPr>
      <dsp:spPr>
        <a:xfrm>
          <a:off x="2170364" y="792410"/>
          <a:ext cx="2259599" cy="2142737"/>
        </a:xfrm>
        <a:prstGeom prst="ellipse">
          <a:avLst/>
        </a:prstGeom>
        <a:solidFill>
          <a:schemeClr val="tx2">
            <a:lumMod val="50000"/>
            <a:lumOff val="50000"/>
            <a:alpha val="48000"/>
          </a:schemeClr>
        </a:solidFill>
        <a:ln w="25400" cap="flat" cmpd="sng" algn="ctr">
          <a:solidFill>
            <a:schemeClr val="lt1">
              <a:hueOff val="0"/>
              <a:satOff val="0"/>
              <a:lumOff val="0"/>
              <a:alphaOff val="0"/>
            </a:schemeClr>
          </a:solidFill>
          <a:prstDash val="solid"/>
        </a:ln>
        <a:effectLst>
          <a:glow rad="850900">
            <a:schemeClr val="accent6">
              <a:lumMod val="60000"/>
              <a:lumOff val="40000"/>
              <a:alpha val="40000"/>
            </a:schemeClr>
          </a:glow>
          <a:innerShdw blurRad="63500" dist="50800" dir="8100000">
            <a:prstClr val="black">
              <a:alpha val="50000"/>
            </a:prstClr>
          </a:innerShdw>
        </a:effectLst>
        <a:scene3d>
          <a:camera prst="orthographicFront"/>
          <a:lightRig rig="threePt" dir="t"/>
        </a:scene3d>
        <a:sp3d>
          <a:bevelT w="165100" prst="coolSlant"/>
          <a:bevelB/>
        </a:sp3d>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rPr>
            <a:t>Joint</a:t>
          </a:r>
        </a:p>
        <a:p>
          <a:pPr lvl="0" algn="ctr" defTabSz="711200">
            <a:lnSpc>
              <a:spcPct val="90000"/>
            </a:lnSpc>
            <a:spcBef>
              <a:spcPct val="0"/>
            </a:spcBef>
            <a:spcAft>
              <a:spcPct val="35000"/>
            </a:spcAft>
          </a:pPr>
          <a:r>
            <a:rPr lang="en-US" sz="1600" b="1" kern="1200" dirty="0" smtClean="0">
              <a:solidFill>
                <a:schemeClr val="bg1"/>
              </a:solidFill>
            </a:rPr>
            <a:t>Open Architecture</a:t>
          </a:r>
        </a:p>
        <a:p>
          <a:pPr lvl="0" algn="ctr" defTabSz="711200">
            <a:lnSpc>
              <a:spcPct val="90000"/>
            </a:lnSpc>
            <a:spcBef>
              <a:spcPct val="0"/>
            </a:spcBef>
            <a:spcAft>
              <a:spcPct val="35000"/>
            </a:spcAft>
          </a:pPr>
          <a:r>
            <a:rPr lang="en-US" sz="1600" b="1" kern="1200" dirty="0" smtClean="0">
              <a:solidFill>
                <a:schemeClr val="bg1"/>
              </a:solidFill>
            </a:rPr>
            <a:t>Spectrum Infrastructure</a:t>
          </a:r>
          <a:endParaRPr lang="en-US" sz="1600" b="1" kern="1200" dirty="0">
            <a:solidFill>
              <a:schemeClr val="bg1"/>
            </a:solidFill>
          </a:endParaRPr>
        </a:p>
      </dsp:txBody>
      <dsp:txXfrm>
        <a:off x="2501275" y="1106207"/>
        <a:ext cx="1597777" cy="1515143"/>
      </dsp:txXfrm>
    </dsp:sp>
    <dsp:sp modelId="{59AA8CAB-EC63-441A-BD59-3B4690CA19F2}">
      <dsp:nvSpPr>
        <dsp:cNvPr id="0" name=""/>
        <dsp:cNvSpPr/>
      </dsp:nvSpPr>
      <dsp:spPr>
        <a:xfrm>
          <a:off x="2367904" y="142890"/>
          <a:ext cx="1836507" cy="1013535"/>
        </a:xfrm>
        <a:prstGeom prst="ellipse">
          <a:avLst/>
        </a:prstGeom>
        <a:solidFill>
          <a:schemeClr val="bg1">
            <a:lumMod val="75000"/>
            <a:alpha val="50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prstMaterial="plastic">
          <a:bevelT w="165100" prst="coolSlant"/>
        </a:sp3d>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Multi-Function EW</a:t>
          </a:r>
        </a:p>
        <a:p>
          <a:pPr lvl="0" algn="ctr" defTabSz="533400">
            <a:lnSpc>
              <a:spcPct val="90000"/>
            </a:lnSpc>
            <a:spcBef>
              <a:spcPct val="0"/>
            </a:spcBef>
            <a:spcAft>
              <a:spcPct val="35000"/>
            </a:spcAft>
          </a:pPr>
          <a:r>
            <a:rPr lang="en-US" sz="1200" b="1" kern="1200" dirty="0" smtClean="0"/>
            <a:t>Requirements</a:t>
          </a:r>
          <a:endParaRPr lang="en-US" sz="1200" b="1" kern="1200" dirty="0"/>
        </a:p>
      </dsp:txBody>
      <dsp:txXfrm>
        <a:off x="2636854" y="291319"/>
        <a:ext cx="1298607" cy="716677"/>
      </dsp:txXfrm>
    </dsp:sp>
    <dsp:sp modelId="{6AA89CD9-E6DB-44E3-9116-5DFFD426577A}">
      <dsp:nvSpPr>
        <dsp:cNvPr id="0" name=""/>
        <dsp:cNvSpPr/>
      </dsp:nvSpPr>
      <dsp:spPr>
        <a:xfrm>
          <a:off x="4129813" y="1070986"/>
          <a:ext cx="1532749" cy="1092179"/>
        </a:xfrm>
        <a:prstGeom prst="ellipse">
          <a:avLst/>
        </a:prstGeom>
        <a:solidFill>
          <a:schemeClr val="accent4">
            <a:lumMod val="60000"/>
            <a:lumOff val="40000"/>
            <a:alpha val="50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EW Networking</a:t>
          </a:r>
        </a:p>
        <a:p>
          <a:pPr lvl="0" algn="ctr" defTabSz="533400">
            <a:lnSpc>
              <a:spcPct val="90000"/>
            </a:lnSpc>
            <a:spcBef>
              <a:spcPct val="0"/>
            </a:spcBef>
            <a:spcAft>
              <a:spcPct val="35000"/>
            </a:spcAft>
          </a:pPr>
          <a:r>
            <a:rPr lang="en-US" sz="1000" b="1" kern="1200" dirty="0" smtClean="0"/>
            <a:t>( Iron Symphony</a:t>
          </a:r>
          <a:r>
            <a:rPr lang="en-US" sz="1200" b="1" kern="1200" dirty="0" smtClean="0"/>
            <a:t>) </a:t>
          </a:r>
          <a:endParaRPr lang="en-US" sz="1200" b="1" kern="1200" dirty="0"/>
        </a:p>
      </dsp:txBody>
      <dsp:txXfrm>
        <a:off x="4354279" y="1230932"/>
        <a:ext cx="1083817" cy="772287"/>
      </dsp:txXfrm>
    </dsp:sp>
    <dsp:sp modelId="{0544039A-624F-4904-9086-8D40D45168D1}">
      <dsp:nvSpPr>
        <dsp:cNvPr id="0" name=""/>
        <dsp:cNvSpPr/>
      </dsp:nvSpPr>
      <dsp:spPr>
        <a:xfrm>
          <a:off x="3807535" y="2320431"/>
          <a:ext cx="1596743" cy="1093932"/>
        </a:xfrm>
        <a:prstGeom prst="ellipse">
          <a:avLst/>
        </a:prstGeom>
        <a:solidFill>
          <a:schemeClr val="accent3">
            <a:lumMod val="75000"/>
            <a:alpha val="50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extrusionH="76200" contourW="19050">
          <a:bevelT w="165100" prst="coolSlant"/>
          <a:bevelB/>
          <a:extrusionClr>
            <a:schemeClr val="accent5">
              <a:lumMod val="60000"/>
              <a:lumOff val="40000"/>
            </a:schemeClr>
          </a:extrusionClr>
          <a:contourClr>
            <a:schemeClr val="accent6">
              <a:lumMod val="60000"/>
              <a:lumOff val="40000"/>
            </a:schemeClr>
          </a:contourClr>
        </a:sp3d>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US" sz="1200" b="1" kern="1200" dirty="0" smtClean="0"/>
        </a:p>
        <a:p>
          <a:pPr lvl="0" algn="ctr" defTabSz="533400">
            <a:lnSpc>
              <a:spcPct val="90000"/>
            </a:lnSpc>
            <a:spcBef>
              <a:spcPct val="0"/>
            </a:spcBef>
            <a:spcAft>
              <a:spcPct val="35000"/>
            </a:spcAft>
          </a:pPr>
          <a:r>
            <a:rPr lang="en-US" sz="1200" b="1" kern="1200" dirty="0" smtClean="0"/>
            <a:t>Spectrum Management</a:t>
          </a:r>
        </a:p>
        <a:p>
          <a:pPr lvl="0" algn="ctr" defTabSz="533400">
            <a:lnSpc>
              <a:spcPct val="90000"/>
            </a:lnSpc>
            <a:spcBef>
              <a:spcPct val="0"/>
            </a:spcBef>
            <a:spcAft>
              <a:spcPct val="35000"/>
            </a:spcAft>
          </a:pPr>
          <a:r>
            <a:rPr lang="en-US" sz="1200" kern="1200" dirty="0" smtClean="0"/>
            <a:t>( SSRF / Pub 8)</a:t>
          </a:r>
        </a:p>
        <a:p>
          <a:pPr lvl="0" algn="ctr" defTabSz="533400">
            <a:lnSpc>
              <a:spcPct val="90000"/>
            </a:lnSpc>
            <a:spcBef>
              <a:spcPct val="0"/>
            </a:spcBef>
            <a:spcAft>
              <a:spcPct val="35000"/>
            </a:spcAft>
          </a:pPr>
          <a:endParaRPr lang="en-US" sz="1400" kern="1200" dirty="0"/>
        </a:p>
      </dsp:txBody>
      <dsp:txXfrm>
        <a:off x="4041373" y="2480634"/>
        <a:ext cx="1129067" cy="773526"/>
      </dsp:txXfrm>
    </dsp:sp>
    <dsp:sp modelId="{10C2A973-BFD5-4389-8065-3CEE5464BE10}">
      <dsp:nvSpPr>
        <dsp:cNvPr id="0" name=""/>
        <dsp:cNvSpPr/>
      </dsp:nvSpPr>
      <dsp:spPr>
        <a:xfrm>
          <a:off x="1239004" y="2327419"/>
          <a:ext cx="1594646" cy="1107904"/>
        </a:xfrm>
        <a:prstGeom prst="ellipse">
          <a:avLst/>
        </a:prstGeom>
        <a:solidFill>
          <a:srgbClr val="92D050">
            <a:alpha val="50000"/>
          </a:srgbClr>
        </a:solidFill>
        <a:ln w="25400" cap="flat" cmpd="sng" algn="ctr">
          <a:solidFill>
            <a:schemeClr val="lt1">
              <a:hueOff val="0"/>
              <a:satOff val="0"/>
              <a:lumOff val="0"/>
              <a:alphaOff val="0"/>
            </a:schemeClr>
          </a:solidFill>
          <a:prstDash val="solid"/>
        </a:ln>
        <a:effectLst/>
        <a:scene3d>
          <a:camera prst="orthographicFront"/>
          <a:lightRig rig="sunset" dir="t"/>
        </a:scene3d>
        <a:sp3d extrusionH="76200" contourW="25400">
          <a:bevelT/>
          <a:extrusionClr>
            <a:schemeClr val="accent5">
              <a:lumMod val="60000"/>
              <a:lumOff val="40000"/>
            </a:schemeClr>
          </a:extrusionClr>
          <a:contourClr>
            <a:schemeClr val="accent5">
              <a:lumMod val="60000"/>
              <a:lumOff val="40000"/>
            </a:schemeClr>
          </a:contourClr>
        </a:sp3d>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Real-Time Data Transport </a:t>
          </a:r>
          <a:r>
            <a:rPr lang="en-US" sz="1200" kern="1200" dirty="0" smtClean="0"/>
            <a:t>(V49)</a:t>
          </a:r>
          <a:endParaRPr lang="en-US" sz="1200" kern="1200" dirty="0"/>
        </a:p>
      </dsp:txBody>
      <dsp:txXfrm>
        <a:off x="1472534" y="2489668"/>
        <a:ext cx="1127586" cy="783406"/>
      </dsp:txXfrm>
    </dsp:sp>
    <dsp:sp modelId="{0B997FD0-B630-4A74-81EE-F588928DE6D7}">
      <dsp:nvSpPr>
        <dsp:cNvPr id="0" name=""/>
        <dsp:cNvSpPr/>
      </dsp:nvSpPr>
      <dsp:spPr>
        <a:xfrm>
          <a:off x="884295" y="1073433"/>
          <a:ext cx="1611769" cy="1129192"/>
        </a:xfrm>
        <a:prstGeom prst="ellipse">
          <a:avLst/>
        </a:prstGeom>
        <a:solidFill>
          <a:srgbClr val="76190C">
            <a:alpha val="50000"/>
          </a:srgbClr>
        </a:solidFill>
        <a:ln w="25400" cap="flat" cmpd="sng" algn="ctr">
          <a:solidFill>
            <a:schemeClr val="lt1">
              <a:hueOff val="0"/>
              <a:satOff val="0"/>
              <a:lumOff val="0"/>
              <a:alphaOff val="0"/>
            </a:schemeClr>
          </a:solidFill>
          <a:prstDash val="solid"/>
        </a:ln>
        <a:effectLst/>
        <a:scene3d>
          <a:camera prst="orthographicFront"/>
          <a:lightRig rig="threePt" dir="t"/>
        </a:scene3d>
        <a:sp3d prstMaterial="softEdge">
          <a:bevelT w="165100" prst="coolSlant"/>
        </a:sp3d>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Cognitive Radio DSA</a:t>
          </a:r>
        </a:p>
        <a:p>
          <a:pPr lvl="0" algn="ctr" defTabSz="533400">
            <a:lnSpc>
              <a:spcPct val="90000"/>
            </a:lnSpc>
            <a:spcBef>
              <a:spcPct val="0"/>
            </a:spcBef>
            <a:spcAft>
              <a:spcPct val="35000"/>
            </a:spcAft>
          </a:pPr>
          <a:r>
            <a:rPr lang="en-US" sz="1200" kern="1200" dirty="0" smtClean="0"/>
            <a:t>( IEEE 1900 DySpan)</a:t>
          </a:r>
          <a:endParaRPr lang="en-US" sz="1200" kern="1200" dirty="0"/>
        </a:p>
      </dsp:txBody>
      <dsp:txXfrm>
        <a:off x="1120333" y="1238799"/>
        <a:ext cx="1139693" cy="798460"/>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355B8A0F-509A-4D4E-B8A2-D4D70F6ADCD7}" type="datetimeFigureOut">
              <a:rPr lang="en-US" smtClean="0"/>
              <a:pPr/>
              <a:t>3/10/16</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79996E58-9887-034D-A2C5-588D503682EE}" type="slidenum">
              <a:rPr lang="en-US" smtClean="0"/>
              <a:pPr/>
              <a:t>‹#›</a:t>
            </a:fld>
            <a:endParaRPr lang="en-US" dirty="0"/>
          </a:p>
        </p:txBody>
      </p:sp>
    </p:spTree>
    <p:extLst>
      <p:ext uri="{BB962C8B-B14F-4D97-AF65-F5344CB8AC3E}">
        <p14:creationId xmlns:p14="http://schemas.microsoft.com/office/powerpoint/2010/main" val="36194984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F002528-0F20-8844-920C-2F20B517E443}" type="datetimeFigureOut">
              <a:rPr lang="en-US" smtClean="0"/>
              <a:pPr/>
              <a:t>3/10/16</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A11B632-81DE-3B44-B95D-30BC8B3608A6}" type="slidenum">
              <a:rPr lang="en-US" smtClean="0"/>
              <a:pPr/>
              <a:t>‹#›</a:t>
            </a:fld>
            <a:endParaRPr lang="en-US" dirty="0"/>
          </a:p>
        </p:txBody>
      </p:sp>
    </p:spTree>
    <p:extLst>
      <p:ext uri="{BB962C8B-B14F-4D97-AF65-F5344CB8AC3E}">
        <p14:creationId xmlns:p14="http://schemas.microsoft.com/office/powerpoint/2010/main" val="304227876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Spectrum as a domain where we fight</a:t>
            </a:r>
            <a:r>
              <a:rPr lang="en-US" baseline="0" dirty="0" smtClean="0"/>
              <a:t> wars, platform independent</a:t>
            </a:r>
          </a:p>
          <a:p>
            <a:endParaRPr lang="en-US" dirty="0"/>
          </a:p>
        </p:txBody>
      </p:sp>
      <p:sp>
        <p:nvSpPr>
          <p:cNvPr id="4" name="Slide Number Placeholder 3"/>
          <p:cNvSpPr>
            <a:spLocks noGrp="1"/>
          </p:cNvSpPr>
          <p:nvPr>
            <p:ph type="sldNum" sz="quarter" idx="10"/>
          </p:nvPr>
        </p:nvSpPr>
        <p:spPr/>
        <p:txBody>
          <a:bodyPr/>
          <a:lstStyle/>
          <a:p>
            <a:fld id="{B79288CB-1E74-406E-82B3-808CCDB10617}" type="slidenum">
              <a:rPr lang="en-US" smtClean="0"/>
              <a:pPr/>
              <a:t>4</a:t>
            </a:fld>
            <a:endParaRPr lang="en-US" dirty="0"/>
          </a:p>
        </p:txBody>
      </p:sp>
    </p:spTree>
    <p:extLst>
      <p:ext uri="{BB962C8B-B14F-4D97-AF65-F5344CB8AC3E}">
        <p14:creationId xmlns:p14="http://schemas.microsoft.com/office/powerpoint/2010/main" val="550360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0C38D1E7-E736-4AFE-A181-A3B4E7321CE6}" type="slidenum">
              <a:rPr lang="en-US" sz="1200" smtClean="0">
                <a:latin typeface="Arial" pitchFamily="34" charset="0"/>
              </a:rPr>
              <a:pPr/>
              <a:t>20</a:t>
            </a:fld>
            <a:endParaRPr lang="en-US" sz="1200" dirty="0" smtClean="0">
              <a:latin typeface="Arial" pitchFamily="34" charset="0"/>
            </a:endParaRPr>
          </a:p>
        </p:txBody>
      </p:sp>
    </p:spTree>
    <p:extLst>
      <p:ext uri="{BB962C8B-B14F-4D97-AF65-F5344CB8AC3E}">
        <p14:creationId xmlns:p14="http://schemas.microsoft.com/office/powerpoint/2010/main" val="1978531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defTabSz="931863" eaLnBrk="0" hangingPunct="0">
              <a:defRPr sz="3600" b="1" baseline="-25000">
                <a:solidFill>
                  <a:srgbClr val="000000"/>
                </a:solidFill>
                <a:latin typeface="Tahoma" pitchFamily="34" charset="0"/>
              </a:defRPr>
            </a:lvl1pPr>
            <a:lvl2pPr marL="742950" indent="-285750" defTabSz="931863" eaLnBrk="0" hangingPunct="0">
              <a:defRPr sz="3600" b="1" baseline="-25000">
                <a:solidFill>
                  <a:srgbClr val="000000"/>
                </a:solidFill>
                <a:latin typeface="Tahoma" pitchFamily="34" charset="0"/>
              </a:defRPr>
            </a:lvl2pPr>
            <a:lvl3pPr marL="1143000" indent="-228600" defTabSz="931863" eaLnBrk="0" hangingPunct="0">
              <a:defRPr sz="3600" b="1" baseline="-25000">
                <a:solidFill>
                  <a:srgbClr val="000000"/>
                </a:solidFill>
                <a:latin typeface="Tahoma" pitchFamily="34" charset="0"/>
              </a:defRPr>
            </a:lvl3pPr>
            <a:lvl4pPr marL="1600200" indent="-228600" defTabSz="931863" eaLnBrk="0" hangingPunct="0">
              <a:defRPr sz="3600" b="1" baseline="-25000">
                <a:solidFill>
                  <a:srgbClr val="000000"/>
                </a:solidFill>
                <a:latin typeface="Tahoma" pitchFamily="34" charset="0"/>
              </a:defRPr>
            </a:lvl4pPr>
            <a:lvl5pPr marL="2057400" indent="-228600" defTabSz="931863" eaLnBrk="0" hangingPunct="0">
              <a:defRPr sz="3600" b="1" baseline="-25000">
                <a:solidFill>
                  <a:srgbClr val="000000"/>
                </a:solidFill>
                <a:latin typeface="Tahoma" pitchFamily="34" charset="0"/>
              </a:defRPr>
            </a:lvl5pPr>
            <a:lvl6pPr marL="2514600" indent="-228600" defTabSz="931863" eaLnBrk="0" fontAlgn="base" hangingPunct="0">
              <a:lnSpc>
                <a:spcPct val="80000"/>
              </a:lnSpc>
              <a:spcBef>
                <a:spcPct val="0"/>
              </a:spcBef>
              <a:spcAft>
                <a:spcPct val="50000"/>
              </a:spcAft>
              <a:buClr>
                <a:schemeClr val="tx2"/>
              </a:buClr>
              <a:buSzPct val="115000"/>
              <a:defRPr sz="3600" b="1" baseline="-25000">
                <a:solidFill>
                  <a:srgbClr val="000000"/>
                </a:solidFill>
                <a:latin typeface="Tahoma" pitchFamily="34" charset="0"/>
              </a:defRPr>
            </a:lvl6pPr>
            <a:lvl7pPr marL="2971800" indent="-228600" defTabSz="931863" eaLnBrk="0" fontAlgn="base" hangingPunct="0">
              <a:lnSpc>
                <a:spcPct val="80000"/>
              </a:lnSpc>
              <a:spcBef>
                <a:spcPct val="0"/>
              </a:spcBef>
              <a:spcAft>
                <a:spcPct val="50000"/>
              </a:spcAft>
              <a:buClr>
                <a:schemeClr val="tx2"/>
              </a:buClr>
              <a:buSzPct val="115000"/>
              <a:defRPr sz="3600" b="1" baseline="-25000">
                <a:solidFill>
                  <a:srgbClr val="000000"/>
                </a:solidFill>
                <a:latin typeface="Tahoma" pitchFamily="34" charset="0"/>
              </a:defRPr>
            </a:lvl7pPr>
            <a:lvl8pPr marL="3429000" indent="-228600" defTabSz="931863" eaLnBrk="0" fontAlgn="base" hangingPunct="0">
              <a:lnSpc>
                <a:spcPct val="80000"/>
              </a:lnSpc>
              <a:spcBef>
                <a:spcPct val="0"/>
              </a:spcBef>
              <a:spcAft>
                <a:spcPct val="50000"/>
              </a:spcAft>
              <a:buClr>
                <a:schemeClr val="tx2"/>
              </a:buClr>
              <a:buSzPct val="115000"/>
              <a:defRPr sz="3600" b="1" baseline="-25000">
                <a:solidFill>
                  <a:srgbClr val="000000"/>
                </a:solidFill>
                <a:latin typeface="Tahoma" pitchFamily="34" charset="0"/>
              </a:defRPr>
            </a:lvl8pPr>
            <a:lvl9pPr marL="3886200" indent="-228600" defTabSz="931863" eaLnBrk="0" fontAlgn="base" hangingPunct="0">
              <a:lnSpc>
                <a:spcPct val="80000"/>
              </a:lnSpc>
              <a:spcBef>
                <a:spcPct val="0"/>
              </a:spcBef>
              <a:spcAft>
                <a:spcPct val="50000"/>
              </a:spcAft>
              <a:buClr>
                <a:schemeClr val="tx2"/>
              </a:buClr>
              <a:buSzPct val="115000"/>
              <a:defRPr sz="3600" b="1" baseline="-25000">
                <a:solidFill>
                  <a:srgbClr val="000000"/>
                </a:solidFill>
                <a:latin typeface="Tahoma" pitchFamily="34" charset="0"/>
              </a:defRPr>
            </a:lvl9pPr>
          </a:lstStyle>
          <a:p>
            <a:pPr eaLnBrk="1" hangingPunct="1"/>
            <a:fld id="{7E583FC7-B5AD-4032-B592-4100F5623CD8}" type="slidenum">
              <a:rPr lang="en-US" sz="1200" b="0" baseline="0">
                <a:solidFill>
                  <a:schemeClr val="tx1"/>
                </a:solidFill>
                <a:latin typeface="Arial" pitchFamily="34" charset="0"/>
              </a:rPr>
              <a:pPr eaLnBrk="1" hangingPunct="1"/>
              <a:t>23</a:t>
            </a:fld>
            <a:endParaRPr lang="en-US" sz="1200" b="0" baseline="0" dirty="0">
              <a:solidFill>
                <a:schemeClr val="tx1"/>
              </a:solidFill>
              <a:latin typeface="Arial" pitchFamily="34" charset="0"/>
            </a:endParaRPr>
          </a:p>
        </p:txBody>
      </p:sp>
      <p:sp>
        <p:nvSpPr>
          <p:cNvPr id="55299" name="Rectangle 2"/>
          <p:cNvSpPr>
            <a:spLocks noGrp="1" noRot="1" noChangeAspect="1" noChangeArrowheads="1" noTextEdit="1"/>
          </p:cNvSpPr>
          <p:nvPr>
            <p:ph type="sldImg"/>
          </p:nvPr>
        </p:nvSpPr>
        <p:spPr>
          <a:xfrm>
            <a:off x="1184275" y="696913"/>
            <a:ext cx="4646613" cy="3484562"/>
          </a:xfrm>
          <a:ln/>
        </p:spPr>
      </p:sp>
      <p:sp>
        <p:nvSpPr>
          <p:cNvPr id="55300" name="Rectangle 3"/>
          <p:cNvSpPr>
            <a:spLocks noGrp="1" noChangeArrowheads="1"/>
          </p:cNvSpPr>
          <p:nvPr>
            <p:ph type="body" idx="1"/>
          </p:nvPr>
        </p:nvSpPr>
        <p:spPr>
          <a:xfrm>
            <a:off x="935038" y="4416425"/>
            <a:ext cx="5140325" cy="4183063"/>
          </a:xfrm>
          <a:noFill/>
        </p:spPr>
        <p:txBody>
          <a:bodyPr lIns="87292" tIns="43648" rIns="87292" bIns="43648"/>
          <a:lstStyle/>
          <a:p>
            <a:pPr eaLnBrk="1" hangingPunct="1">
              <a:spcBef>
                <a:spcPct val="0"/>
              </a:spcBef>
              <a:spcAft>
                <a:spcPct val="40000"/>
              </a:spcAft>
              <a:buClr>
                <a:schemeClr val="tx2"/>
              </a:buClr>
              <a:buSzPct val="130000"/>
            </a:pPr>
            <a:endParaRPr lang="en-US" dirty="0" smtClean="0">
              <a:latin typeface="Arial" pitchFamily="34" charset="0"/>
            </a:endParaRPr>
          </a:p>
        </p:txBody>
      </p:sp>
    </p:spTree>
    <p:extLst>
      <p:ext uri="{BB962C8B-B14F-4D97-AF65-F5344CB8AC3E}">
        <p14:creationId xmlns:p14="http://schemas.microsoft.com/office/powerpoint/2010/main" val="1539979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62468"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642" eaLnBrk="0" hangingPunct="0">
              <a:defRPr sz="2400">
                <a:solidFill>
                  <a:schemeClr val="tx1"/>
                </a:solidFill>
                <a:latin typeface="Times New Roman" pitchFamily="18" charset="0"/>
              </a:defRPr>
            </a:lvl1pPr>
            <a:lvl2pPr marL="742775" indent="-285682" defTabSz="931642" eaLnBrk="0" hangingPunct="0">
              <a:defRPr sz="2400">
                <a:solidFill>
                  <a:schemeClr val="tx1"/>
                </a:solidFill>
                <a:latin typeface="Times New Roman" pitchFamily="18" charset="0"/>
              </a:defRPr>
            </a:lvl2pPr>
            <a:lvl3pPr marL="1142731" indent="-228545" defTabSz="931642" eaLnBrk="0" hangingPunct="0">
              <a:defRPr sz="2400">
                <a:solidFill>
                  <a:schemeClr val="tx1"/>
                </a:solidFill>
                <a:latin typeface="Times New Roman" pitchFamily="18" charset="0"/>
              </a:defRPr>
            </a:lvl3pPr>
            <a:lvl4pPr marL="1599822" indent="-228545" defTabSz="931642" eaLnBrk="0" hangingPunct="0">
              <a:defRPr sz="2400">
                <a:solidFill>
                  <a:schemeClr val="tx1"/>
                </a:solidFill>
                <a:latin typeface="Times New Roman" pitchFamily="18" charset="0"/>
              </a:defRPr>
            </a:lvl4pPr>
            <a:lvl5pPr marL="2056916" indent="-228545" defTabSz="931642" eaLnBrk="0" hangingPunct="0">
              <a:defRPr sz="2400">
                <a:solidFill>
                  <a:schemeClr val="tx1"/>
                </a:solidFill>
                <a:latin typeface="Times New Roman" pitchFamily="18" charset="0"/>
              </a:defRPr>
            </a:lvl5pPr>
            <a:lvl6pPr marL="2514006" indent="-228545" defTabSz="931642" eaLnBrk="0" fontAlgn="base" hangingPunct="0">
              <a:spcBef>
                <a:spcPct val="0"/>
              </a:spcBef>
              <a:spcAft>
                <a:spcPct val="0"/>
              </a:spcAft>
              <a:defRPr sz="2400">
                <a:solidFill>
                  <a:schemeClr val="tx1"/>
                </a:solidFill>
                <a:latin typeface="Times New Roman" pitchFamily="18" charset="0"/>
              </a:defRPr>
            </a:lvl6pPr>
            <a:lvl7pPr marL="2971097" indent="-228545" defTabSz="931642" eaLnBrk="0" fontAlgn="base" hangingPunct="0">
              <a:spcBef>
                <a:spcPct val="0"/>
              </a:spcBef>
              <a:spcAft>
                <a:spcPct val="0"/>
              </a:spcAft>
              <a:defRPr sz="2400">
                <a:solidFill>
                  <a:schemeClr val="tx1"/>
                </a:solidFill>
                <a:latin typeface="Times New Roman" pitchFamily="18" charset="0"/>
              </a:defRPr>
            </a:lvl7pPr>
            <a:lvl8pPr marL="3428191" indent="-228545" defTabSz="931642" eaLnBrk="0" fontAlgn="base" hangingPunct="0">
              <a:spcBef>
                <a:spcPct val="0"/>
              </a:spcBef>
              <a:spcAft>
                <a:spcPct val="0"/>
              </a:spcAft>
              <a:defRPr sz="2400">
                <a:solidFill>
                  <a:schemeClr val="tx1"/>
                </a:solidFill>
                <a:latin typeface="Times New Roman" pitchFamily="18" charset="0"/>
              </a:defRPr>
            </a:lvl8pPr>
            <a:lvl9pPr marL="3885283" indent="-228545" defTabSz="931642" eaLnBrk="0" fontAlgn="base" hangingPunct="0">
              <a:spcBef>
                <a:spcPct val="0"/>
              </a:spcBef>
              <a:spcAft>
                <a:spcPct val="0"/>
              </a:spcAft>
              <a:defRPr sz="2400">
                <a:solidFill>
                  <a:schemeClr val="tx1"/>
                </a:solidFill>
                <a:latin typeface="Times New Roman" pitchFamily="18" charset="0"/>
              </a:defRPr>
            </a:lvl9pPr>
          </a:lstStyle>
          <a:p>
            <a:pPr>
              <a:defRPr/>
            </a:pPr>
            <a:fld id="{ED8AF124-5F1C-4CA3-A0F9-4A279399FB40}" type="slidenum">
              <a:rPr lang="en-US" sz="1200">
                <a:latin typeface="Arial" pitchFamily="34" charset="0"/>
              </a:rPr>
              <a:pPr>
                <a:defRPr/>
              </a:pPr>
              <a:t>24</a:t>
            </a:fld>
            <a:endParaRPr lang="en-US" sz="1200" dirty="0">
              <a:latin typeface="Arial" pitchFamily="34" charset="0"/>
            </a:endParaRPr>
          </a:p>
        </p:txBody>
      </p:sp>
    </p:spTree>
    <p:extLst>
      <p:ext uri="{BB962C8B-B14F-4D97-AF65-F5344CB8AC3E}">
        <p14:creationId xmlns:p14="http://schemas.microsoft.com/office/powerpoint/2010/main" val="955080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8106441D-575B-44A9-801E-AC463D2D79CC}" type="slidenum">
              <a:rPr lang="en-US" sz="1200" smtClean="0">
                <a:latin typeface="Arial" pitchFamily="34" charset="0"/>
              </a:rPr>
              <a:pPr/>
              <a:t>25</a:t>
            </a:fld>
            <a:endParaRPr lang="en-US" sz="1200" dirty="0" smtClean="0">
              <a:latin typeface="Arial" pitchFamily="34" charset="0"/>
            </a:endParaRPr>
          </a:p>
        </p:txBody>
      </p:sp>
    </p:spTree>
    <p:extLst>
      <p:ext uri="{BB962C8B-B14F-4D97-AF65-F5344CB8AC3E}">
        <p14:creationId xmlns:p14="http://schemas.microsoft.com/office/powerpoint/2010/main" val="1745992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smtClean="0"/>
              <a:t>Key benefit is that a radio architecture indendent language enables </a:t>
            </a:r>
          </a:p>
          <a:p>
            <a:pPr marL="171450" indent="-171450">
              <a:buFontTx/>
              <a:buChar char="-"/>
              <a:defRPr/>
            </a:pPr>
            <a:r>
              <a:rPr lang="en-US" dirty="0" smtClean="0"/>
              <a:t>Interoperability across multiple radio types</a:t>
            </a:r>
          </a:p>
          <a:p>
            <a:pPr marL="171450" indent="-171450">
              <a:buFontTx/>
              <a:buChar char="-"/>
              <a:defRPr/>
            </a:pPr>
            <a:r>
              <a:rPr lang="en-US" dirty="0" smtClean="0"/>
              <a:t>Preservation of SW investment as radios are upgraded</a:t>
            </a:r>
          </a:p>
          <a:p>
            <a:pPr>
              <a:defRPr/>
            </a:pPr>
            <a:r>
              <a:rPr lang="en-US" dirty="0" smtClean="0"/>
              <a:t>Time stamp control of beam-form signal could provide a simple interface for long-base-line beam formers</a:t>
            </a:r>
          </a:p>
          <a:p>
            <a:pPr>
              <a:defRPr/>
            </a:pPr>
            <a:endParaRPr lang="en-US" dirty="0" smtClean="0"/>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8EA1414C-7800-463D-9F33-AF4707EA3A24}" type="slidenum">
              <a:rPr lang="en-US" sz="1200" smtClean="0">
                <a:latin typeface="Arial" pitchFamily="34" charset="0"/>
              </a:rPr>
              <a:pPr/>
              <a:t>26</a:t>
            </a:fld>
            <a:endParaRPr lang="en-US" sz="1200" dirty="0" smtClean="0">
              <a:latin typeface="Arial" pitchFamily="34" charset="0"/>
            </a:endParaRPr>
          </a:p>
        </p:txBody>
      </p:sp>
    </p:spTree>
    <p:extLst>
      <p:ext uri="{BB962C8B-B14F-4D97-AF65-F5344CB8AC3E}">
        <p14:creationId xmlns:p14="http://schemas.microsoft.com/office/powerpoint/2010/main" val="1680369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B362AB1B-69F2-494B-B6AD-086CC4C84D35}" type="slidenum">
              <a:rPr lang="en-US" sz="1200" smtClean="0">
                <a:latin typeface="Arial" pitchFamily="34" charset="0"/>
              </a:rPr>
              <a:pPr/>
              <a:t>27</a:t>
            </a:fld>
            <a:endParaRPr lang="en-US" sz="1200" dirty="0" smtClean="0">
              <a:latin typeface="Arial" pitchFamily="34" charset="0"/>
            </a:endParaRPr>
          </a:p>
        </p:txBody>
      </p:sp>
    </p:spTree>
    <p:extLst>
      <p:ext uri="{BB962C8B-B14F-4D97-AF65-F5344CB8AC3E}">
        <p14:creationId xmlns:p14="http://schemas.microsoft.com/office/powerpoint/2010/main" val="416072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defTabSz="931863" eaLnBrk="0" hangingPunct="0">
              <a:defRPr sz="3600" b="1" baseline="-25000">
                <a:solidFill>
                  <a:srgbClr val="000000"/>
                </a:solidFill>
                <a:latin typeface="Tahoma" pitchFamily="34" charset="0"/>
              </a:defRPr>
            </a:lvl1pPr>
            <a:lvl2pPr marL="742950" indent="-285750" defTabSz="931863" eaLnBrk="0" hangingPunct="0">
              <a:defRPr sz="3600" b="1" baseline="-25000">
                <a:solidFill>
                  <a:srgbClr val="000000"/>
                </a:solidFill>
                <a:latin typeface="Tahoma" pitchFamily="34" charset="0"/>
              </a:defRPr>
            </a:lvl2pPr>
            <a:lvl3pPr marL="1143000" indent="-228600" defTabSz="931863" eaLnBrk="0" hangingPunct="0">
              <a:defRPr sz="3600" b="1" baseline="-25000">
                <a:solidFill>
                  <a:srgbClr val="000000"/>
                </a:solidFill>
                <a:latin typeface="Tahoma" pitchFamily="34" charset="0"/>
              </a:defRPr>
            </a:lvl3pPr>
            <a:lvl4pPr marL="1600200" indent="-228600" defTabSz="931863" eaLnBrk="0" hangingPunct="0">
              <a:defRPr sz="3600" b="1" baseline="-25000">
                <a:solidFill>
                  <a:srgbClr val="000000"/>
                </a:solidFill>
                <a:latin typeface="Tahoma" pitchFamily="34" charset="0"/>
              </a:defRPr>
            </a:lvl4pPr>
            <a:lvl5pPr marL="2057400" indent="-228600" defTabSz="931863" eaLnBrk="0" hangingPunct="0">
              <a:defRPr sz="3600" b="1" baseline="-25000">
                <a:solidFill>
                  <a:srgbClr val="000000"/>
                </a:solidFill>
                <a:latin typeface="Tahoma" pitchFamily="34" charset="0"/>
              </a:defRPr>
            </a:lvl5pPr>
            <a:lvl6pPr marL="2514600" indent="-228600" defTabSz="931863" eaLnBrk="0" fontAlgn="base" hangingPunct="0">
              <a:lnSpc>
                <a:spcPct val="80000"/>
              </a:lnSpc>
              <a:spcBef>
                <a:spcPct val="0"/>
              </a:spcBef>
              <a:spcAft>
                <a:spcPct val="50000"/>
              </a:spcAft>
              <a:buClr>
                <a:schemeClr val="tx2"/>
              </a:buClr>
              <a:buSzPct val="115000"/>
              <a:defRPr sz="3600" b="1" baseline="-25000">
                <a:solidFill>
                  <a:srgbClr val="000000"/>
                </a:solidFill>
                <a:latin typeface="Tahoma" pitchFamily="34" charset="0"/>
              </a:defRPr>
            </a:lvl6pPr>
            <a:lvl7pPr marL="2971800" indent="-228600" defTabSz="931863" eaLnBrk="0" fontAlgn="base" hangingPunct="0">
              <a:lnSpc>
                <a:spcPct val="80000"/>
              </a:lnSpc>
              <a:spcBef>
                <a:spcPct val="0"/>
              </a:spcBef>
              <a:spcAft>
                <a:spcPct val="50000"/>
              </a:spcAft>
              <a:buClr>
                <a:schemeClr val="tx2"/>
              </a:buClr>
              <a:buSzPct val="115000"/>
              <a:defRPr sz="3600" b="1" baseline="-25000">
                <a:solidFill>
                  <a:srgbClr val="000000"/>
                </a:solidFill>
                <a:latin typeface="Tahoma" pitchFamily="34" charset="0"/>
              </a:defRPr>
            </a:lvl7pPr>
            <a:lvl8pPr marL="3429000" indent="-228600" defTabSz="931863" eaLnBrk="0" fontAlgn="base" hangingPunct="0">
              <a:lnSpc>
                <a:spcPct val="80000"/>
              </a:lnSpc>
              <a:spcBef>
                <a:spcPct val="0"/>
              </a:spcBef>
              <a:spcAft>
                <a:spcPct val="50000"/>
              </a:spcAft>
              <a:buClr>
                <a:schemeClr val="tx2"/>
              </a:buClr>
              <a:buSzPct val="115000"/>
              <a:defRPr sz="3600" b="1" baseline="-25000">
                <a:solidFill>
                  <a:srgbClr val="000000"/>
                </a:solidFill>
                <a:latin typeface="Tahoma" pitchFamily="34" charset="0"/>
              </a:defRPr>
            </a:lvl8pPr>
            <a:lvl9pPr marL="3886200" indent="-228600" defTabSz="931863" eaLnBrk="0" fontAlgn="base" hangingPunct="0">
              <a:lnSpc>
                <a:spcPct val="80000"/>
              </a:lnSpc>
              <a:spcBef>
                <a:spcPct val="0"/>
              </a:spcBef>
              <a:spcAft>
                <a:spcPct val="50000"/>
              </a:spcAft>
              <a:buClr>
                <a:schemeClr val="tx2"/>
              </a:buClr>
              <a:buSzPct val="115000"/>
              <a:defRPr sz="3600" b="1" baseline="-25000">
                <a:solidFill>
                  <a:srgbClr val="000000"/>
                </a:solidFill>
                <a:latin typeface="Tahoma" pitchFamily="34" charset="0"/>
              </a:defRPr>
            </a:lvl9pPr>
          </a:lstStyle>
          <a:p>
            <a:pPr eaLnBrk="1" hangingPunct="1"/>
            <a:fld id="{AB8CB067-271C-4E8B-8A04-F5CACBE46E6D}" type="slidenum">
              <a:rPr lang="en-US" sz="1200" b="0" baseline="0">
                <a:solidFill>
                  <a:schemeClr val="tx1"/>
                </a:solidFill>
                <a:latin typeface="Arial" pitchFamily="34" charset="0"/>
              </a:rPr>
              <a:pPr eaLnBrk="1" hangingPunct="1"/>
              <a:t>28</a:t>
            </a:fld>
            <a:endParaRPr lang="en-US" sz="1200" b="0" baseline="0" dirty="0">
              <a:solidFill>
                <a:schemeClr val="tx1"/>
              </a:solidFill>
              <a:latin typeface="Arial"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r>
              <a:rPr lang="en-US" b="1" dirty="0" smtClean="0">
                <a:latin typeface="Arial" pitchFamily="34" charset="0"/>
              </a:rPr>
              <a:t>Robert</a:t>
            </a:r>
          </a:p>
          <a:p>
            <a:pPr eaLnBrk="1" hangingPunct="1"/>
            <a:endParaRPr lang="en-US" b="1" dirty="0" smtClean="0">
              <a:latin typeface="Arial" pitchFamily="34" charset="0"/>
            </a:endParaRPr>
          </a:p>
        </p:txBody>
      </p:sp>
    </p:spTree>
    <p:extLst>
      <p:ext uri="{BB962C8B-B14F-4D97-AF65-F5344CB8AC3E}">
        <p14:creationId xmlns:p14="http://schemas.microsoft.com/office/powerpoint/2010/main" val="725248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w="9525"/>
        </p:spPr>
        <p:txBody>
          <a:bodyPr/>
          <a:lstStyle/>
          <a:p>
            <a:r>
              <a:rPr lang="en-US" dirty="0" smtClean="0"/>
              <a:t>Describe differences between Architecture, Framework and Infrastructure</a:t>
            </a:r>
          </a:p>
          <a:p>
            <a:endParaRPr lang="en-US" dirty="0" smtClean="0"/>
          </a:p>
        </p:txBody>
      </p:sp>
    </p:spTree>
    <p:extLst>
      <p:ext uri="{BB962C8B-B14F-4D97-AF65-F5344CB8AC3E}">
        <p14:creationId xmlns:p14="http://schemas.microsoft.com/office/powerpoint/2010/main" val="1064893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V49</a:t>
            </a:r>
          </a:p>
          <a:p>
            <a:pPr lvl="1"/>
            <a:r>
              <a:rPr lang="en-US" dirty="0" smtClean="0"/>
              <a:t>V49 Legacy Standard</a:t>
            </a:r>
          </a:p>
          <a:p>
            <a:pPr lvl="1"/>
            <a:r>
              <a:rPr lang="en-US" dirty="0" smtClean="0"/>
              <a:t>V49 Control and Exciter Packet Enhancements</a:t>
            </a:r>
          </a:p>
          <a:p>
            <a:pPr lvl="1"/>
            <a:r>
              <a:rPr lang="en-US" dirty="0" smtClean="0"/>
              <a:t>V49 Recommendations for </a:t>
            </a:r>
          </a:p>
          <a:p>
            <a:pPr lvl="2"/>
            <a:r>
              <a:rPr lang="en-US" dirty="0" smtClean="0"/>
              <a:t>Spectral, Configuration and Accuracy Packets</a:t>
            </a:r>
          </a:p>
          <a:p>
            <a:r>
              <a:rPr lang="en-US" dirty="0" smtClean="0"/>
              <a:t>IEEE 1900</a:t>
            </a:r>
          </a:p>
          <a:p>
            <a:r>
              <a:rPr lang="en-US" sz="2500" dirty="0" smtClean="0"/>
              <a:t>SSRF Overview</a:t>
            </a:r>
          </a:p>
          <a:p>
            <a:r>
              <a:rPr lang="en-US" sz="2500" dirty="0" smtClean="0"/>
              <a:t>Iron Symphony</a:t>
            </a:r>
          </a:p>
          <a:p>
            <a:r>
              <a:rPr lang="en-US" sz="2500" dirty="0" smtClean="0"/>
              <a:t>Existing capability </a:t>
            </a:r>
          </a:p>
          <a:p>
            <a:r>
              <a:rPr lang="en-US" sz="2500" dirty="0" smtClean="0"/>
              <a:t>Notional concepts with JOASI components </a:t>
            </a:r>
          </a:p>
          <a:p>
            <a:endParaRPr lang="en-US" sz="2500" dirty="0" smtClean="0"/>
          </a:p>
          <a:p>
            <a:pPr>
              <a:lnSpc>
                <a:spcPct val="90000"/>
              </a:lnSpc>
            </a:pPr>
            <a:r>
              <a:rPr lang="en-US" sz="1600" b="1" u="sng" dirty="0" smtClean="0"/>
              <a:t> </a:t>
            </a:r>
            <a:endParaRPr lang="en-US" sz="1600" b="1" dirty="0" smtClean="0"/>
          </a:p>
          <a:p>
            <a:pPr>
              <a:lnSpc>
                <a:spcPct val="90000"/>
              </a:lnSpc>
              <a:buFontTx/>
              <a:buChar char="•"/>
            </a:pPr>
            <a:r>
              <a:rPr lang="en-US" b="1" dirty="0" smtClean="0"/>
              <a:t> </a:t>
            </a:r>
            <a:r>
              <a:rPr lang="en-US" sz="2000" b="1" dirty="0" smtClean="0"/>
              <a:t>Emersion into existing Spectrum Standards and their applications</a:t>
            </a:r>
          </a:p>
          <a:p>
            <a:pPr lvl="1">
              <a:lnSpc>
                <a:spcPct val="90000"/>
              </a:lnSpc>
              <a:buFontTx/>
              <a:buChar char="•"/>
            </a:pPr>
            <a:r>
              <a:rPr lang="en-US" sz="2000" dirty="0" smtClean="0"/>
              <a:t> Networking:		Iron Symphony (CERDEC)</a:t>
            </a:r>
          </a:p>
          <a:p>
            <a:pPr lvl="1">
              <a:lnSpc>
                <a:spcPct val="90000"/>
              </a:lnSpc>
              <a:buFontTx/>
              <a:buChar char="•"/>
            </a:pPr>
            <a:r>
              <a:rPr lang="en-US" sz="2000" dirty="0" smtClean="0"/>
              <a:t> Data Transport:		V49 (VITA and SIGINT community)</a:t>
            </a:r>
          </a:p>
          <a:p>
            <a:pPr lvl="1">
              <a:lnSpc>
                <a:spcPct val="90000"/>
              </a:lnSpc>
              <a:buFontTx/>
              <a:buChar char="•"/>
            </a:pPr>
            <a:r>
              <a:rPr lang="en-US" sz="2000" dirty="0" smtClean="0"/>
              <a:t> Spectrum Management	Pubs 8 (DSO)</a:t>
            </a:r>
          </a:p>
          <a:p>
            <a:pPr lvl="1">
              <a:lnSpc>
                <a:spcPct val="90000"/>
              </a:lnSpc>
              <a:buFontTx/>
              <a:buChar char="•"/>
            </a:pPr>
            <a:r>
              <a:rPr lang="en-US" sz="2000" dirty="0" smtClean="0"/>
              <a:t> Cognitive Radio		DySpan (IEEE)</a:t>
            </a:r>
          </a:p>
          <a:p>
            <a:pPr lvl="1">
              <a:lnSpc>
                <a:spcPct val="90000"/>
              </a:lnSpc>
              <a:buFontTx/>
              <a:buChar char="•"/>
            </a:pPr>
            <a:r>
              <a:rPr lang="en-US" sz="2000" dirty="0" smtClean="0"/>
              <a:t> Spectrum Mapping	Radio Map (DARPA)</a:t>
            </a:r>
          </a:p>
          <a:p>
            <a:pPr lvl="1">
              <a:lnSpc>
                <a:spcPct val="90000"/>
              </a:lnSpc>
              <a:buFontTx/>
              <a:buChar char="•"/>
            </a:pPr>
            <a:r>
              <a:rPr lang="en-US" sz="2000" dirty="0" smtClean="0"/>
              <a:t> Red Hawk		Development Environment (NSA)</a:t>
            </a:r>
          </a:p>
          <a:p>
            <a:endParaRPr lang="en-US" sz="2500" dirty="0" smtClean="0"/>
          </a:p>
          <a:p>
            <a:endParaRPr lang="en-US" dirty="0" smtClean="0"/>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2F6B01E6-CA99-4D9C-944E-2E16F2D83E6E}" type="slidenum">
              <a:rPr lang="en-US" sz="1200" smtClean="0">
                <a:latin typeface="Arial" pitchFamily="34" charset="0"/>
              </a:rPr>
              <a:pPr/>
              <a:t>7</a:t>
            </a:fld>
            <a:endParaRPr lang="en-US" sz="1200" dirty="0" smtClean="0">
              <a:latin typeface="Arial" pitchFamily="34" charset="0"/>
            </a:endParaRPr>
          </a:p>
        </p:txBody>
      </p:sp>
    </p:spTree>
    <p:extLst>
      <p:ext uri="{BB962C8B-B14F-4D97-AF65-F5344CB8AC3E}">
        <p14:creationId xmlns:p14="http://schemas.microsoft.com/office/powerpoint/2010/main" val="537096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a:p>
            <a:r>
              <a:rPr lang="en-US" dirty="0" smtClean="0"/>
              <a:t>Briefly introduce each person who is attending</a:t>
            </a:r>
          </a:p>
          <a:p>
            <a:r>
              <a:rPr lang="en-US" b="1" dirty="0" smtClean="0"/>
              <a:t>Unique Contribution</a:t>
            </a:r>
            <a:endParaRPr lang="en-US" dirty="0" smtClean="0"/>
          </a:p>
          <a:p>
            <a:r>
              <a:rPr lang="en-US" dirty="0" smtClean="0"/>
              <a:t>1</a:t>
            </a:r>
          </a:p>
          <a:p>
            <a:r>
              <a:rPr lang="en-US" dirty="0" smtClean="0"/>
              <a:t>ACS (Telcordia)</a:t>
            </a:r>
          </a:p>
          <a:p>
            <a:r>
              <a:rPr lang="en-US" dirty="0" smtClean="0"/>
              <a:t>ACS provides experience with US ARMY IRON SYMPHONY effort which provided networked EW capability to counter radio controlled IED. The lessons learned from this program will be leveraged into the framework for the spectrum infrastructure. </a:t>
            </a:r>
          </a:p>
          <a:p>
            <a:r>
              <a:rPr lang="en-US" dirty="0" smtClean="0"/>
              <a:t>2</a:t>
            </a:r>
          </a:p>
          <a:p>
            <a:r>
              <a:rPr lang="en-US" dirty="0" smtClean="0"/>
              <a:t>ArgonST</a:t>
            </a:r>
          </a:p>
          <a:p>
            <a:r>
              <a:rPr lang="en-US" dirty="0" smtClean="0"/>
              <a:t>ArgonST  provides expertise as a leading integrator of C4ISR and JTRS communication equipment. ArgonST developed the Sferic based equipment for navigation in a GPS denied environment. ArgonST will provide insight on data exchange requirements for navigation without GPS and  will investigate using DYSPAN cognitive radio standards as a component of the spectrum infrastructure. </a:t>
            </a:r>
          </a:p>
          <a:p>
            <a:r>
              <a:rPr lang="en-US" dirty="0" smtClean="0"/>
              <a:t>3</a:t>
            </a:r>
          </a:p>
          <a:p>
            <a:r>
              <a:rPr lang="en-US" dirty="0" smtClean="0"/>
              <a:t>BAE</a:t>
            </a:r>
          </a:p>
          <a:p>
            <a:r>
              <a:rPr lang="en-US" dirty="0" smtClean="0"/>
              <a:t>BAE provides expertise in the development of many communication and EW systems. In addition to providing a broad perspective of the framework for the spectrum infrastructure, BAE will study using the  LINK 16 communication standard as a means to implement alternative PNT capability. </a:t>
            </a:r>
          </a:p>
          <a:p>
            <a:r>
              <a:rPr lang="en-US" dirty="0" smtClean="0"/>
              <a:t>4</a:t>
            </a:r>
          </a:p>
          <a:p>
            <a:r>
              <a:rPr lang="en-US" dirty="0" smtClean="0"/>
              <a:t>DRS Signal Solutions</a:t>
            </a:r>
          </a:p>
          <a:p>
            <a:r>
              <a:rPr lang="en-US" dirty="0" smtClean="0"/>
              <a:t>DRS-SS  led the development of the VRT/V49 spectrum standard and has implemented it on many of their radio devices.  DRS-SS will provide the initial updates to VRT/V49 to define the control and the exciter packets. They provide expertise on the viability of this standard as component of the spectrum infrastructure and its application to distributed geolocation, such as TDOA</a:t>
            </a:r>
          </a:p>
          <a:p>
            <a:r>
              <a:rPr lang="en-US" dirty="0" smtClean="0"/>
              <a:t>5</a:t>
            </a:r>
          </a:p>
          <a:p>
            <a:r>
              <a:rPr lang="en-US" dirty="0" smtClean="0"/>
              <a:t>General Dynamics</a:t>
            </a:r>
          </a:p>
          <a:p>
            <a:r>
              <a:rPr lang="en-US" dirty="0" smtClean="0"/>
              <a:t>General dynamics provide expertise with JTRS radios and distributed node synchronization in harsh RF environments including covert, anti-jam and high interference environments. They also  bring expertise with cognitive radios. General dynamics will investigate the use of covert watermarking technology to convey spectrum awareness information and cognitive engine policies. </a:t>
            </a:r>
          </a:p>
          <a:p>
            <a:r>
              <a:rPr lang="en-US" dirty="0" smtClean="0"/>
              <a:t>6</a:t>
            </a:r>
          </a:p>
          <a:p>
            <a:r>
              <a:rPr lang="en-US" dirty="0" smtClean="0"/>
              <a:t>ITT</a:t>
            </a:r>
          </a:p>
          <a:p>
            <a:r>
              <a:rPr lang="en-US" dirty="0" smtClean="0"/>
              <a:t>ITT provides over 20 years of expertise in JCREW architectures including CREW 2.1, MMBJ, EGON, JCREW 3.2 and JCREW 3.3. They are currently implementing the VRT/V49 standard into the latest JCREW architecture and thus will provide a unique perspective of the strengths, weaknesses, implementation issues and benefits to the warfighter.</a:t>
            </a:r>
          </a:p>
          <a:p>
            <a:r>
              <a:rPr lang="en-US" dirty="0" smtClean="0"/>
              <a:t>7</a:t>
            </a:r>
          </a:p>
          <a:p>
            <a:r>
              <a:rPr lang="en-US" dirty="0" smtClean="0"/>
              <a:t>Northrup Grumman</a:t>
            </a:r>
          </a:p>
          <a:p>
            <a:r>
              <a:rPr lang="en-US" dirty="0" smtClean="0"/>
              <a:t>Northrup Grumman provides expertise in RF systems providing simultaneous multiple functions such as communications, EW, navigation and SIGINT. Northrup developed a JCREW 3.3 architecture, which will be used to analyze and report Spectrum Infrastructure implementation issues. They also provide a unique perspective of networked sensors providing intelligent networking jamming and   comprehensive signal awareness</a:t>
            </a:r>
          </a:p>
          <a:p>
            <a:r>
              <a:rPr lang="en-US" dirty="0" smtClean="0"/>
              <a:t>8</a:t>
            </a:r>
          </a:p>
          <a:p>
            <a:r>
              <a:rPr lang="en-US" dirty="0" smtClean="0"/>
              <a:t>Pentek</a:t>
            </a:r>
          </a:p>
          <a:p>
            <a:r>
              <a:rPr lang="en-US" dirty="0" smtClean="0"/>
              <a:t>Pentek is a leading provider of COTS open architecture software defined radios. They were a key contributor to the VRT/V49 standard. They will provide expertise on how to leverage the VRT/V49 standard to create context and exciter packets for networked EW applications. They provide a unique perspective of implementation issues on COTS hardware architectures </a:t>
            </a:r>
          </a:p>
          <a:p>
            <a:r>
              <a:rPr lang="en-US" dirty="0" smtClean="0"/>
              <a:t>9</a:t>
            </a:r>
          </a:p>
          <a:p>
            <a:r>
              <a:rPr lang="en-US" dirty="0" smtClean="0"/>
              <a:t>Shared Spectrum Corporation</a:t>
            </a:r>
          </a:p>
          <a:p>
            <a:r>
              <a:rPr lang="en-US" dirty="0" smtClean="0"/>
              <a:t>SSC developed a dynamic spectrum access (DSA) engine that can be ported onto open architecture radios. Their cognitive radio ontology for spectrum management will be investigated to determine how to leverage and/or to integrate VRT/V49 attributes.</a:t>
            </a:r>
          </a:p>
          <a:p>
            <a:r>
              <a:rPr lang="en-US" dirty="0" smtClean="0"/>
              <a:t>10</a:t>
            </a:r>
          </a:p>
          <a:p>
            <a:r>
              <a:rPr lang="en-US" dirty="0" smtClean="0"/>
              <a:t>URS</a:t>
            </a:r>
          </a:p>
          <a:p>
            <a:r>
              <a:rPr lang="en-US" dirty="0" smtClean="0"/>
              <a:t>Provides operational experience with JCREW devices, many of their employees were EW officers in Iraq and Afghanistan. Captain Hinkley (retired) of URS was responsible was responsible for setting up the first command post for countering IED’s in Iraq, Joint CREW Composite Squadron ONE.  His team will leverage their operational experience in Baghdad to provide operational requirements and  feedback on proposed spectrum infrastructure.  Captain Hinkley also brings significant experience in interacting with Congress, Secretary of Defense, Secretary of Navy, Joint Chief of Staff and other government executives on JCREW efforts. His expertise will help communicate ensure that the appropriate government organizations are informed of our efforts, to get their guidance on our overall direction.</a:t>
            </a:r>
          </a:p>
          <a:p>
            <a:endParaRPr lang="en-US" dirty="0" smtClean="0"/>
          </a:p>
        </p:txBody>
      </p:sp>
    </p:spTree>
    <p:extLst>
      <p:ext uri="{BB962C8B-B14F-4D97-AF65-F5344CB8AC3E}">
        <p14:creationId xmlns:p14="http://schemas.microsoft.com/office/powerpoint/2010/main" val="1110754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288CB-1E74-406E-82B3-808CCDB10617}" type="slidenum">
              <a:rPr lang="en-US" smtClean="0"/>
              <a:pPr/>
              <a:t>9</a:t>
            </a:fld>
            <a:endParaRPr lang="en-US" dirty="0"/>
          </a:p>
        </p:txBody>
      </p:sp>
    </p:spTree>
    <p:extLst>
      <p:ext uri="{BB962C8B-B14F-4D97-AF65-F5344CB8AC3E}">
        <p14:creationId xmlns:p14="http://schemas.microsoft.com/office/powerpoint/2010/main" val="3764709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defTabSz="931863" eaLnBrk="0" hangingPunct="0">
              <a:defRPr sz="3600" b="1" baseline="-25000">
                <a:solidFill>
                  <a:srgbClr val="000000"/>
                </a:solidFill>
                <a:latin typeface="Tahoma" pitchFamily="34" charset="0"/>
              </a:defRPr>
            </a:lvl1pPr>
            <a:lvl2pPr marL="742950" indent="-285750" defTabSz="931863" eaLnBrk="0" hangingPunct="0">
              <a:defRPr sz="3600" b="1" baseline="-25000">
                <a:solidFill>
                  <a:srgbClr val="000000"/>
                </a:solidFill>
                <a:latin typeface="Tahoma" pitchFamily="34" charset="0"/>
              </a:defRPr>
            </a:lvl2pPr>
            <a:lvl3pPr marL="1143000" indent="-228600" defTabSz="931863" eaLnBrk="0" hangingPunct="0">
              <a:defRPr sz="3600" b="1" baseline="-25000">
                <a:solidFill>
                  <a:srgbClr val="000000"/>
                </a:solidFill>
                <a:latin typeface="Tahoma" pitchFamily="34" charset="0"/>
              </a:defRPr>
            </a:lvl3pPr>
            <a:lvl4pPr marL="1600200" indent="-228600" defTabSz="931863" eaLnBrk="0" hangingPunct="0">
              <a:defRPr sz="3600" b="1" baseline="-25000">
                <a:solidFill>
                  <a:srgbClr val="000000"/>
                </a:solidFill>
                <a:latin typeface="Tahoma" pitchFamily="34" charset="0"/>
              </a:defRPr>
            </a:lvl4pPr>
            <a:lvl5pPr marL="2057400" indent="-228600" defTabSz="931863" eaLnBrk="0" hangingPunct="0">
              <a:defRPr sz="3600" b="1" baseline="-25000">
                <a:solidFill>
                  <a:srgbClr val="000000"/>
                </a:solidFill>
                <a:latin typeface="Tahoma" pitchFamily="34" charset="0"/>
              </a:defRPr>
            </a:lvl5pPr>
            <a:lvl6pPr marL="2514600" indent="-228600" defTabSz="931863" eaLnBrk="0" fontAlgn="base" hangingPunct="0">
              <a:lnSpc>
                <a:spcPct val="80000"/>
              </a:lnSpc>
              <a:spcBef>
                <a:spcPct val="0"/>
              </a:spcBef>
              <a:spcAft>
                <a:spcPct val="50000"/>
              </a:spcAft>
              <a:buClr>
                <a:schemeClr val="tx2"/>
              </a:buClr>
              <a:buSzPct val="115000"/>
              <a:defRPr sz="3600" b="1" baseline="-25000">
                <a:solidFill>
                  <a:srgbClr val="000000"/>
                </a:solidFill>
                <a:latin typeface="Tahoma" pitchFamily="34" charset="0"/>
              </a:defRPr>
            </a:lvl6pPr>
            <a:lvl7pPr marL="2971800" indent="-228600" defTabSz="931863" eaLnBrk="0" fontAlgn="base" hangingPunct="0">
              <a:lnSpc>
                <a:spcPct val="80000"/>
              </a:lnSpc>
              <a:spcBef>
                <a:spcPct val="0"/>
              </a:spcBef>
              <a:spcAft>
                <a:spcPct val="50000"/>
              </a:spcAft>
              <a:buClr>
                <a:schemeClr val="tx2"/>
              </a:buClr>
              <a:buSzPct val="115000"/>
              <a:defRPr sz="3600" b="1" baseline="-25000">
                <a:solidFill>
                  <a:srgbClr val="000000"/>
                </a:solidFill>
                <a:latin typeface="Tahoma" pitchFamily="34" charset="0"/>
              </a:defRPr>
            </a:lvl7pPr>
            <a:lvl8pPr marL="3429000" indent="-228600" defTabSz="931863" eaLnBrk="0" fontAlgn="base" hangingPunct="0">
              <a:lnSpc>
                <a:spcPct val="80000"/>
              </a:lnSpc>
              <a:spcBef>
                <a:spcPct val="0"/>
              </a:spcBef>
              <a:spcAft>
                <a:spcPct val="50000"/>
              </a:spcAft>
              <a:buClr>
                <a:schemeClr val="tx2"/>
              </a:buClr>
              <a:buSzPct val="115000"/>
              <a:defRPr sz="3600" b="1" baseline="-25000">
                <a:solidFill>
                  <a:srgbClr val="000000"/>
                </a:solidFill>
                <a:latin typeface="Tahoma" pitchFamily="34" charset="0"/>
              </a:defRPr>
            </a:lvl8pPr>
            <a:lvl9pPr marL="3886200" indent="-228600" defTabSz="931863" eaLnBrk="0" fontAlgn="base" hangingPunct="0">
              <a:lnSpc>
                <a:spcPct val="80000"/>
              </a:lnSpc>
              <a:spcBef>
                <a:spcPct val="0"/>
              </a:spcBef>
              <a:spcAft>
                <a:spcPct val="50000"/>
              </a:spcAft>
              <a:buClr>
                <a:schemeClr val="tx2"/>
              </a:buClr>
              <a:buSzPct val="115000"/>
              <a:defRPr sz="3600" b="1" baseline="-25000">
                <a:solidFill>
                  <a:srgbClr val="000000"/>
                </a:solidFill>
                <a:latin typeface="Tahoma" pitchFamily="34" charset="0"/>
              </a:defRPr>
            </a:lvl9pPr>
          </a:lstStyle>
          <a:p>
            <a:pPr eaLnBrk="1" hangingPunct="1"/>
            <a:fld id="{8F95D430-A0CE-4572-8799-3A74862250C9}" type="slidenum">
              <a:rPr lang="en-US" sz="1200" b="0" baseline="0">
                <a:solidFill>
                  <a:schemeClr val="tx1"/>
                </a:solidFill>
                <a:latin typeface="Arial" pitchFamily="34" charset="0"/>
              </a:rPr>
              <a:pPr eaLnBrk="1" hangingPunct="1"/>
              <a:t>12</a:t>
            </a:fld>
            <a:endParaRPr lang="en-US" sz="1200" b="0" baseline="0" dirty="0">
              <a:solidFill>
                <a:schemeClr val="tx1"/>
              </a:solidFill>
              <a:latin typeface="Arial"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lnSpc>
                <a:spcPct val="90000"/>
              </a:lnSpc>
            </a:pPr>
            <a:endParaRPr lang="en-US" dirty="0" smtClean="0">
              <a:latin typeface="Arial" pitchFamily="34" charset="0"/>
            </a:endParaRPr>
          </a:p>
          <a:p>
            <a:pPr eaLnBrk="1" hangingPunct="1">
              <a:lnSpc>
                <a:spcPct val="90000"/>
              </a:lnSpc>
            </a:pPr>
            <a:r>
              <a:rPr lang="en-US" b="1" dirty="0" smtClean="0">
                <a:latin typeface="Arial" pitchFamily="34" charset="0"/>
              </a:rPr>
              <a:t>Robert</a:t>
            </a:r>
          </a:p>
          <a:p>
            <a:pPr eaLnBrk="1" hangingPunct="1">
              <a:lnSpc>
                <a:spcPct val="90000"/>
              </a:lnSpc>
            </a:pPr>
            <a:endParaRPr lang="en-US" dirty="0" smtClean="0">
              <a:latin typeface="Arial" pitchFamily="34" charset="0"/>
            </a:endParaRPr>
          </a:p>
          <a:p>
            <a:pPr eaLnBrk="1" hangingPunct="1">
              <a:lnSpc>
                <a:spcPct val="90000"/>
              </a:lnSpc>
            </a:pPr>
            <a:r>
              <a:rPr lang="en-US" dirty="0" smtClean="0">
                <a:latin typeface="Arial" pitchFamily="34" charset="0"/>
              </a:rPr>
              <a:t>What it is not?</a:t>
            </a:r>
          </a:p>
          <a:p>
            <a:pPr eaLnBrk="1" hangingPunct="1">
              <a:lnSpc>
                <a:spcPct val="90000"/>
              </a:lnSpc>
            </a:pPr>
            <a:r>
              <a:rPr lang="en-US" dirty="0" smtClean="0">
                <a:latin typeface="Arial" pitchFamily="34" charset="0"/>
              </a:rPr>
              <a:t>-- Presentation on a JTRS architecture…though it provides a missing component for JTRS radios</a:t>
            </a:r>
          </a:p>
          <a:p>
            <a:pPr eaLnBrk="1" hangingPunct="1">
              <a:lnSpc>
                <a:spcPct val="90000"/>
              </a:lnSpc>
            </a:pPr>
            <a:r>
              <a:rPr lang="en-US" dirty="0" smtClean="0">
                <a:latin typeface="Arial" pitchFamily="34" charset="0"/>
              </a:rPr>
              <a:t>--JTRS defines an architecture that is specific in terms of:</a:t>
            </a:r>
          </a:p>
          <a:p>
            <a:pPr eaLnBrk="1" hangingPunct="1">
              <a:lnSpc>
                <a:spcPct val="90000"/>
              </a:lnSpc>
            </a:pPr>
            <a:r>
              <a:rPr lang="en-US" dirty="0" smtClean="0">
                <a:latin typeface="Arial" pitchFamily="34" charset="0"/>
              </a:rPr>
              <a:t>	-- Application…communication between two radios</a:t>
            </a:r>
          </a:p>
          <a:p>
            <a:pPr eaLnBrk="1" hangingPunct="1">
              <a:lnSpc>
                <a:spcPct val="90000"/>
              </a:lnSpc>
            </a:pPr>
            <a:r>
              <a:rPr lang="en-US" dirty="0" smtClean="0">
                <a:latin typeface="Arial" pitchFamily="34" charset="0"/>
              </a:rPr>
              <a:t>	-- SCA Components: OS, AEP, CORBA, CF, Domain Manager, Software Component Descriptor, waveforms and  UML</a:t>
            </a:r>
          </a:p>
          <a:p>
            <a:pPr eaLnBrk="1" hangingPunct="1">
              <a:lnSpc>
                <a:spcPct val="90000"/>
              </a:lnSpc>
            </a:pPr>
            <a:endParaRPr lang="en-US" dirty="0" smtClean="0">
              <a:latin typeface="Arial" pitchFamily="34" charset="0"/>
            </a:endParaRPr>
          </a:p>
          <a:p>
            <a:pPr eaLnBrk="1" hangingPunct="1">
              <a:lnSpc>
                <a:spcPct val="90000"/>
              </a:lnSpc>
            </a:pPr>
            <a:r>
              <a:rPr lang="en-US" dirty="0" smtClean="0">
                <a:latin typeface="Arial" pitchFamily="34" charset="0"/>
              </a:rPr>
              <a:t>AEP – Application Environment Profile</a:t>
            </a:r>
          </a:p>
          <a:p>
            <a:pPr eaLnBrk="1" hangingPunct="1">
              <a:lnSpc>
                <a:spcPct val="90000"/>
              </a:lnSpc>
            </a:pPr>
            <a:r>
              <a:rPr lang="en-US" dirty="0" smtClean="0">
                <a:latin typeface="Arial" pitchFamily="34" charset="0"/>
              </a:rPr>
              <a:t>CF – Core Framework</a:t>
            </a:r>
          </a:p>
          <a:p>
            <a:pPr eaLnBrk="1" hangingPunct="1">
              <a:lnSpc>
                <a:spcPct val="90000"/>
              </a:lnSpc>
            </a:pPr>
            <a:r>
              <a:rPr lang="en-US" dirty="0" smtClean="0">
                <a:latin typeface="Arial" pitchFamily="34" charset="0"/>
              </a:rPr>
              <a:t>CORBA – Common Object Request Broker Architecture</a:t>
            </a:r>
          </a:p>
        </p:txBody>
      </p:sp>
    </p:spTree>
    <p:extLst>
      <p:ext uri="{BB962C8B-B14F-4D97-AF65-F5344CB8AC3E}">
        <p14:creationId xmlns:p14="http://schemas.microsoft.com/office/powerpoint/2010/main" val="1929899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31863" eaLnBrk="0" hangingPunct="0">
              <a:defRPr sz="3600" b="1" baseline="-25000">
                <a:solidFill>
                  <a:srgbClr val="000000"/>
                </a:solidFill>
                <a:latin typeface="Tahoma" pitchFamily="34" charset="0"/>
              </a:defRPr>
            </a:lvl1pPr>
            <a:lvl2pPr marL="742950" indent="-285750" defTabSz="931863" eaLnBrk="0" hangingPunct="0">
              <a:defRPr sz="3600" b="1" baseline="-25000">
                <a:solidFill>
                  <a:srgbClr val="000000"/>
                </a:solidFill>
                <a:latin typeface="Tahoma" pitchFamily="34" charset="0"/>
              </a:defRPr>
            </a:lvl2pPr>
            <a:lvl3pPr marL="1143000" indent="-228600" defTabSz="931863" eaLnBrk="0" hangingPunct="0">
              <a:defRPr sz="3600" b="1" baseline="-25000">
                <a:solidFill>
                  <a:srgbClr val="000000"/>
                </a:solidFill>
                <a:latin typeface="Tahoma" pitchFamily="34" charset="0"/>
              </a:defRPr>
            </a:lvl3pPr>
            <a:lvl4pPr marL="1600200" indent="-228600" defTabSz="931863" eaLnBrk="0" hangingPunct="0">
              <a:defRPr sz="3600" b="1" baseline="-25000">
                <a:solidFill>
                  <a:srgbClr val="000000"/>
                </a:solidFill>
                <a:latin typeface="Tahoma" pitchFamily="34" charset="0"/>
              </a:defRPr>
            </a:lvl4pPr>
            <a:lvl5pPr marL="2057400" indent="-228600" defTabSz="931863" eaLnBrk="0" hangingPunct="0">
              <a:defRPr sz="3600" b="1" baseline="-25000">
                <a:solidFill>
                  <a:srgbClr val="000000"/>
                </a:solidFill>
                <a:latin typeface="Tahoma" pitchFamily="34" charset="0"/>
              </a:defRPr>
            </a:lvl5pPr>
            <a:lvl6pPr marL="2514600" indent="-228600" defTabSz="931863" eaLnBrk="0" fontAlgn="base" hangingPunct="0">
              <a:lnSpc>
                <a:spcPct val="80000"/>
              </a:lnSpc>
              <a:spcBef>
                <a:spcPct val="0"/>
              </a:spcBef>
              <a:spcAft>
                <a:spcPct val="50000"/>
              </a:spcAft>
              <a:buClr>
                <a:schemeClr val="tx2"/>
              </a:buClr>
              <a:buSzPct val="115000"/>
              <a:defRPr sz="3600" b="1" baseline="-25000">
                <a:solidFill>
                  <a:srgbClr val="000000"/>
                </a:solidFill>
                <a:latin typeface="Tahoma" pitchFamily="34" charset="0"/>
              </a:defRPr>
            </a:lvl6pPr>
            <a:lvl7pPr marL="2971800" indent="-228600" defTabSz="931863" eaLnBrk="0" fontAlgn="base" hangingPunct="0">
              <a:lnSpc>
                <a:spcPct val="80000"/>
              </a:lnSpc>
              <a:spcBef>
                <a:spcPct val="0"/>
              </a:spcBef>
              <a:spcAft>
                <a:spcPct val="50000"/>
              </a:spcAft>
              <a:buClr>
                <a:schemeClr val="tx2"/>
              </a:buClr>
              <a:buSzPct val="115000"/>
              <a:defRPr sz="3600" b="1" baseline="-25000">
                <a:solidFill>
                  <a:srgbClr val="000000"/>
                </a:solidFill>
                <a:latin typeface="Tahoma" pitchFamily="34" charset="0"/>
              </a:defRPr>
            </a:lvl7pPr>
            <a:lvl8pPr marL="3429000" indent="-228600" defTabSz="931863" eaLnBrk="0" fontAlgn="base" hangingPunct="0">
              <a:lnSpc>
                <a:spcPct val="80000"/>
              </a:lnSpc>
              <a:spcBef>
                <a:spcPct val="0"/>
              </a:spcBef>
              <a:spcAft>
                <a:spcPct val="50000"/>
              </a:spcAft>
              <a:buClr>
                <a:schemeClr val="tx2"/>
              </a:buClr>
              <a:buSzPct val="115000"/>
              <a:defRPr sz="3600" b="1" baseline="-25000">
                <a:solidFill>
                  <a:srgbClr val="000000"/>
                </a:solidFill>
                <a:latin typeface="Tahoma" pitchFamily="34" charset="0"/>
              </a:defRPr>
            </a:lvl8pPr>
            <a:lvl9pPr marL="3886200" indent="-228600" defTabSz="931863" eaLnBrk="0" fontAlgn="base" hangingPunct="0">
              <a:lnSpc>
                <a:spcPct val="80000"/>
              </a:lnSpc>
              <a:spcBef>
                <a:spcPct val="0"/>
              </a:spcBef>
              <a:spcAft>
                <a:spcPct val="50000"/>
              </a:spcAft>
              <a:buClr>
                <a:schemeClr val="tx2"/>
              </a:buClr>
              <a:buSzPct val="115000"/>
              <a:defRPr sz="3600" b="1" baseline="-25000">
                <a:solidFill>
                  <a:srgbClr val="000000"/>
                </a:solidFill>
                <a:latin typeface="Tahoma" pitchFamily="34" charset="0"/>
              </a:defRPr>
            </a:lvl9pPr>
          </a:lstStyle>
          <a:p>
            <a:pPr eaLnBrk="1" hangingPunct="1"/>
            <a:fld id="{301E4128-9683-48F4-A2F2-C5EC898978DE}" type="slidenum">
              <a:rPr lang="en-US" sz="1200" b="0" baseline="0">
                <a:solidFill>
                  <a:schemeClr val="tx1"/>
                </a:solidFill>
                <a:latin typeface="Arial" pitchFamily="34" charset="0"/>
              </a:rPr>
              <a:pPr eaLnBrk="1" hangingPunct="1"/>
              <a:t>13</a:t>
            </a:fld>
            <a:endParaRPr lang="en-US" sz="1200" b="0" baseline="0" dirty="0">
              <a:solidFill>
                <a:schemeClr val="tx1"/>
              </a:solidFill>
              <a:latin typeface="Arial" pitchFamily="34" charset="0"/>
            </a:endParaRPr>
          </a:p>
        </p:txBody>
      </p:sp>
      <p:sp>
        <p:nvSpPr>
          <p:cNvPr id="43011" name="Rectangle 2"/>
          <p:cNvSpPr>
            <a:spLocks noGrp="1" noRot="1" noChangeAspect="1" noChangeArrowheads="1" noTextEdit="1"/>
          </p:cNvSpPr>
          <p:nvPr>
            <p:ph type="sldImg"/>
          </p:nvPr>
        </p:nvSpPr>
        <p:spPr>
          <a:xfrm>
            <a:off x="1185863" y="696913"/>
            <a:ext cx="4643437" cy="3482975"/>
          </a:xfrm>
          <a:ln/>
        </p:spPr>
      </p:sp>
      <p:sp>
        <p:nvSpPr>
          <p:cNvPr id="43012" name="Rectangle 3"/>
          <p:cNvSpPr>
            <a:spLocks noGrp="1" noChangeArrowheads="1"/>
          </p:cNvSpPr>
          <p:nvPr>
            <p:ph type="body" idx="1"/>
          </p:nvPr>
        </p:nvSpPr>
        <p:spPr>
          <a:xfrm>
            <a:off x="935038" y="4418013"/>
            <a:ext cx="5140325" cy="4181475"/>
          </a:xfrm>
          <a:noFill/>
        </p:spPr>
        <p:txBody>
          <a:bodyPr lIns="87302" tIns="43652" rIns="87302" bIns="43652"/>
          <a:lstStyle/>
          <a:p>
            <a:pPr eaLnBrk="1" hangingPunct="1">
              <a:lnSpc>
                <a:spcPct val="90000"/>
              </a:lnSpc>
            </a:pPr>
            <a:endParaRPr lang="en-US" sz="1000" b="1" dirty="0" smtClean="0">
              <a:latin typeface="Arial" pitchFamily="34" charset="0"/>
            </a:endParaRPr>
          </a:p>
          <a:p>
            <a:pPr>
              <a:lnSpc>
                <a:spcPct val="90000"/>
              </a:lnSpc>
              <a:spcBef>
                <a:spcPct val="0"/>
              </a:spcBef>
              <a:spcAft>
                <a:spcPct val="40000"/>
              </a:spcAft>
              <a:buClr>
                <a:schemeClr val="tx2"/>
              </a:buClr>
              <a:buSzPct val="130000"/>
            </a:pPr>
            <a:r>
              <a:rPr lang="en-US" sz="2400" b="1" dirty="0" smtClean="0">
                <a:solidFill>
                  <a:srgbClr val="336699"/>
                </a:solidFill>
                <a:latin typeface="Arial" pitchFamily="34" charset="0"/>
              </a:rPr>
              <a:t>The VITA 49.0 Standard effort is to:</a:t>
            </a:r>
          </a:p>
          <a:p>
            <a:pPr>
              <a:lnSpc>
                <a:spcPct val="80000"/>
              </a:lnSpc>
              <a:spcBef>
                <a:spcPct val="20000"/>
              </a:spcBef>
              <a:buClr>
                <a:schemeClr val="accent1"/>
              </a:buClr>
              <a:buSzPct val="70000"/>
              <a:buFont typeface="Monotype Sorts"/>
              <a:buChar char="l"/>
            </a:pPr>
            <a:r>
              <a:rPr lang="en-US" sz="2400" b="1" dirty="0" smtClean="0">
                <a:solidFill>
                  <a:srgbClr val="336699"/>
                </a:solidFill>
                <a:latin typeface="Arial" pitchFamily="34" charset="0"/>
              </a:rPr>
              <a:t>Develop a link agnostic protocol format for sensor (RF) interfaces to DSP</a:t>
            </a:r>
          </a:p>
          <a:p>
            <a:pPr lvl="1">
              <a:lnSpc>
                <a:spcPct val="80000"/>
              </a:lnSpc>
              <a:spcBef>
                <a:spcPct val="20000"/>
              </a:spcBef>
              <a:buClr>
                <a:schemeClr val="accent1"/>
              </a:buClr>
              <a:buSzPct val="70000"/>
              <a:buFont typeface="Monotype Sorts"/>
              <a:buChar char="l"/>
            </a:pPr>
            <a:r>
              <a:rPr lang="en-US" sz="2400" b="1" dirty="0" smtClean="0">
                <a:solidFill>
                  <a:srgbClr val="336699"/>
                </a:solidFill>
                <a:latin typeface="Arial" pitchFamily="34" charset="0"/>
              </a:rPr>
              <a:t> Transmittal of digital IF (Intermediate Frequency) data streams </a:t>
            </a:r>
          </a:p>
          <a:p>
            <a:pPr lvl="1">
              <a:lnSpc>
                <a:spcPct val="80000"/>
              </a:lnSpc>
              <a:spcBef>
                <a:spcPct val="20000"/>
              </a:spcBef>
              <a:buClr>
                <a:schemeClr val="accent1"/>
              </a:buClr>
              <a:buSzPct val="70000"/>
              <a:buFont typeface="Monotype Sorts"/>
              <a:buChar char="l"/>
            </a:pPr>
            <a:r>
              <a:rPr lang="en-US" sz="2400" b="1" dirty="0" smtClean="0">
                <a:solidFill>
                  <a:srgbClr val="336699"/>
                </a:solidFill>
                <a:latin typeface="Arial" pitchFamily="34" charset="0"/>
              </a:rPr>
              <a:t> State of the sensor (frequency, gain, delay…)</a:t>
            </a:r>
          </a:p>
          <a:p>
            <a:pPr lvl="1">
              <a:lnSpc>
                <a:spcPct val="80000"/>
              </a:lnSpc>
              <a:spcBef>
                <a:spcPct val="20000"/>
              </a:spcBef>
              <a:buClr>
                <a:schemeClr val="accent1"/>
              </a:buClr>
              <a:buSzPct val="70000"/>
              <a:buFont typeface="Monotype Sorts"/>
              <a:buChar char="l"/>
            </a:pPr>
            <a:r>
              <a:rPr lang="en-US" sz="2400" b="1" dirty="0" smtClean="0">
                <a:solidFill>
                  <a:srgbClr val="336699"/>
                </a:solidFill>
                <a:latin typeface="Arial" pitchFamily="34" charset="0"/>
              </a:rPr>
              <a:t> Time stamping of data streams</a:t>
            </a:r>
          </a:p>
          <a:p>
            <a:pPr eaLnBrk="1" hangingPunct="1">
              <a:lnSpc>
                <a:spcPct val="90000"/>
              </a:lnSpc>
              <a:buFontTx/>
              <a:buChar char="-"/>
            </a:pPr>
            <a:endParaRPr lang="en-US" sz="1000" dirty="0" smtClean="0">
              <a:latin typeface="Arial" pitchFamily="34" charset="0"/>
            </a:endParaRPr>
          </a:p>
        </p:txBody>
      </p:sp>
    </p:spTree>
    <p:extLst>
      <p:ext uri="{BB962C8B-B14F-4D97-AF65-F5344CB8AC3E}">
        <p14:creationId xmlns:p14="http://schemas.microsoft.com/office/powerpoint/2010/main" val="231287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defTabSz="931863" eaLnBrk="0" hangingPunct="0">
              <a:defRPr sz="3600" b="1" baseline="-25000">
                <a:solidFill>
                  <a:srgbClr val="000000"/>
                </a:solidFill>
                <a:latin typeface="Tahoma" pitchFamily="34" charset="0"/>
              </a:defRPr>
            </a:lvl1pPr>
            <a:lvl2pPr marL="742950" indent="-285750" defTabSz="931863" eaLnBrk="0" hangingPunct="0">
              <a:defRPr sz="3600" b="1" baseline="-25000">
                <a:solidFill>
                  <a:srgbClr val="000000"/>
                </a:solidFill>
                <a:latin typeface="Tahoma" pitchFamily="34" charset="0"/>
              </a:defRPr>
            </a:lvl2pPr>
            <a:lvl3pPr marL="1143000" indent="-228600" defTabSz="931863" eaLnBrk="0" hangingPunct="0">
              <a:defRPr sz="3600" b="1" baseline="-25000">
                <a:solidFill>
                  <a:srgbClr val="000000"/>
                </a:solidFill>
                <a:latin typeface="Tahoma" pitchFamily="34" charset="0"/>
              </a:defRPr>
            </a:lvl3pPr>
            <a:lvl4pPr marL="1600200" indent="-228600" defTabSz="931863" eaLnBrk="0" hangingPunct="0">
              <a:defRPr sz="3600" b="1" baseline="-25000">
                <a:solidFill>
                  <a:srgbClr val="000000"/>
                </a:solidFill>
                <a:latin typeface="Tahoma" pitchFamily="34" charset="0"/>
              </a:defRPr>
            </a:lvl4pPr>
            <a:lvl5pPr marL="2057400" indent="-228600" defTabSz="931863" eaLnBrk="0" hangingPunct="0">
              <a:defRPr sz="3600" b="1" baseline="-25000">
                <a:solidFill>
                  <a:srgbClr val="000000"/>
                </a:solidFill>
                <a:latin typeface="Tahoma" pitchFamily="34" charset="0"/>
              </a:defRPr>
            </a:lvl5pPr>
            <a:lvl6pPr marL="2514600" indent="-228600" defTabSz="931863" eaLnBrk="0" fontAlgn="base" hangingPunct="0">
              <a:lnSpc>
                <a:spcPct val="80000"/>
              </a:lnSpc>
              <a:spcBef>
                <a:spcPct val="0"/>
              </a:spcBef>
              <a:spcAft>
                <a:spcPct val="50000"/>
              </a:spcAft>
              <a:buClr>
                <a:schemeClr val="tx2"/>
              </a:buClr>
              <a:buSzPct val="115000"/>
              <a:defRPr sz="3600" b="1" baseline="-25000">
                <a:solidFill>
                  <a:srgbClr val="000000"/>
                </a:solidFill>
                <a:latin typeface="Tahoma" pitchFamily="34" charset="0"/>
              </a:defRPr>
            </a:lvl6pPr>
            <a:lvl7pPr marL="2971800" indent="-228600" defTabSz="931863" eaLnBrk="0" fontAlgn="base" hangingPunct="0">
              <a:lnSpc>
                <a:spcPct val="80000"/>
              </a:lnSpc>
              <a:spcBef>
                <a:spcPct val="0"/>
              </a:spcBef>
              <a:spcAft>
                <a:spcPct val="50000"/>
              </a:spcAft>
              <a:buClr>
                <a:schemeClr val="tx2"/>
              </a:buClr>
              <a:buSzPct val="115000"/>
              <a:defRPr sz="3600" b="1" baseline="-25000">
                <a:solidFill>
                  <a:srgbClr val="000000"/>
                </a:solidFill>
                <a:latin typeface="Tahoma" pitchFamily="34" charset="0"/>
              </a:defRPr>
            </a:lvl7pPr>
            <a:lvl8pPr marL="3429000" indent="-228600" defTabSz="931863" eaLnBrk="0" fontAlgn="base" hangingPunct="0">
              <a:lnSpc>
                <a:spcPct val="80000"/>
              </a:lnSpc>
              <a:spcBef>
                <a:spcPct val="0"/>
              </a:spcBef>
              <a:spcAft>
                <a:spcPct val="50000"/>
              </a:spcAft>
              <a:buClr>
                <a:schemeClr val="tx2"/>
              </a:buClr>
              <a:buSzPct val="115000"/>
              <a:defRPr sz="3600" b="1" baseline="-25000">
                <a:solidFill>
                  <a:srgbClr val="000000"/>
                </a:solidFill>
                <a:latin typeface="Tahoma" pitchFamily="34" charset="0"/>
              </a:defRPr>
            </a:lvl8pPr>
            <a:lvl9pPr marL="3886200" indent="-228600" defTabSz="931863" eaLnBrk="0" fontAlgn="base" hangingPunct="0">
              <a:lnSpc>
                <a:spcPct val="80000"/>
              </a:lnSpc>
              <a:spcBef>
                <a:spcPct val="0"/>
              </a:spcBef>
              <a:spcAft>
                <a:spcPct val="50000"/>
              </a:spcAft>
              <a:buClr>
                <a:schemeClr val="tx2"/>
              </a:buClr>
              <a:buSzPct val="115000"/>
              <a:defRPr sz="3600" b="1" baseline="-25000">
                <a:solidFill>
                  <a:srgbClr val="000000"/>
                </a:solidFill>
                <a:latin typeface="Tahoma" pitchFamily="34" charset="0"/>
              </a:defRPr>
            </a:lvl9pPr>
          </a:lstStyle>
          <a:p>
            <a:pPr eaLnBrk="1" hangingPunct="1"/>
            <a:fld id="{D01CA270-3D18-4495-A040-1B5B4C5561F7}" type="slidenum">
              <a:rPr lang="en-US" sz="1200" b="0" baseline="0">
                <a:solidFill>
                  <a:schemeClr val="tx1"/>
                </a:solidFill>
                <a:latin typeface="Arial" pitchFamily="34" charset="0"/>
              </a:rPr>
              <a:pPr eaLnBrk="1" hangingPunct="1"/>
              <a:t>14</a:t>
            </a:fld>
            <a:endParaRPr lang="en-US" sz="1200" b="0" baseline="0" dirty="0">
              <a:solidFill>
                <a:schemeClr val="tx1"/>
              </a:solidFill>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r>
              <a:rPr lang="en-US" b="1" dirty="0" smtClean="0">
                <a:latin typeface="Arial" pitchFamily="34" charset="0"/>
              </a:rPr>
              <a:t>PAUL</a:t>
            </a:r>
          </a:p>
        </p:txBody>
      </p:sp>
    </p:spTree>
    <p:extLst>
      <p:ext uri="{BB962C8B-B14F-4D97-AF65-F5344CB8AC3E}">
        <p14:creationId xmlns:p14="http://schemas.microsoft.com/office/powerpoint/2010/main" val="299006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11B632-81DE-3B44-B95D-30BC8B3608A6}" type="slidenum">
              <a:rPr lang="en-US" smtClean="0"/>
              <a:pPr/>
              <a:t>15</a:t>
            </a:fld>
            <a:endParaRPr lang="en-US" dirty="0"/>
          </a:p>
        </p:txBody>
      </p:sp>
    </p:spTree>
    <p:extLst>
      <p:ext uri="{BB962C8B-B14F-4D97-AF65-F5344CB8AC3E}">
        <p14:creationId xmlns:p14="http://schemas.microsoft.com/office/powerpoint/2010/main" val="2038635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371509" y="1240507"/>
            <a:ext cx="7772491" cy="1142693"/>
          </a:xfrm>
        </p:spPr>
        <p:txBody>
          <a:bodyPr anchor="ctr" anchorCtr="0">
            <a:normAutofit/>
          </a:bodyPr>
          <a:lstStyle>
            <a:lvl1pPr algn="ctr">
              <a:spcBef>
                <a:spcPts val="300"/>
              </a:spcBef>
              <a:spcAft>
                <a:spcPts val="300"/>
              </a:spcAft>
              <a:defRPr sz="3200" i="1">
                <a:solidFill>
                  <a:srgbClr val="0A237A"/>
                </a:solidFill>
                <a:effectLst>
                  <a:outerShdw blurRad="38100" dist="38100" dir="2700000" algn="tl">
                    <a:srgbClr val="000000">
                      <a:alpha val="43137"/>
                    </a:srgbClr>
                  </a:outerShdw>
                </a:effectLst>
              </a:defRPr>
            </a:lvl1pPr>
          </a:lstStyle>
          <a:p>
            <a:r>
              <a:rPr lang="en-US" dirty="0" smtClean="0"/>
              <a:t>Title</a:t>
            </a:r>
            <a:endParaRPr lang="en-US" dirty="0"/>
          </a:p>
        </p:txBody>
      </p:sp>
      <p:sp>
        <p:nvSpPr>
          <p:cNvPr id="3" name="Subtitle 2"/>
          <p:cNvSpPr>
            <a:spLocks noGrp="1"/>
          </p:cNvSpPr>
          <p:nvPr>
            <p:ph type="subTitle" idx="1" hasCustomPrompt="1"/>
          </p:nvPr>
        </p:nvSpPr>
        <p:spPr>
          <a:xfrm>
            <a:off x="1371509" y="2888133"/>
            <a:ext cx="7772492" cy="1186074"/>
          </a:xfrm>
          <a:prstGeom prst="rect">
            <a:avLst/>
          </a:prstGeom>
        </p:spPr>
        <p:txBody>
          <a:bodyPr>
            <a:normAutofit/>
          </a:bodyPr>
          <a:lstStyle>
            <a:lvl1pPr marL="0" indent="0" algn="ctr">
              <a:buNone/>
              <a:defRPr sz="2400" i="1">
                <a:solidFill>
                  <a:srgbClr val="0A237A"/>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Date</a:t>
            </a:r>
            <a:endParaRPr lang="en-US" dirty="0"/>
          </a:p>
        </p:txBody>
      </p:sp>
      <p:pic>
        <p:nvPicPr>
          <p:cNvPr id="7" name="Picture 6" descr="apl_small_vertical_blue.png"/>
          <p:cNvPicPr>
            <a:picLocks noChangeAspect="1"/>
          </p:cNvPicPr>
          <p:nvPr userDrawn="1"/>
        </p:nvPicPr>
        <p:blipFill rotWithShape="1">
          <a:blip r:embed="rId2">
            <a:extLst>
              <a:ext uri="{28A0092B-C50C-407E-A947-70E740481C1C}">
                <a14:useLocalDpi xmlns:a14="http://schemas.microsoft.com/office/drawing/2010/main" val="0"/>
              </a:ext>
            </a:extLst>
          </a:blip>
          <a:srcRect r="2102" b="8895"/>
          <a:stretch/>
        </p:blipFill>
        <p:spPr>
          <a:xfrm>
            <a:off x="6383867" y="5177780"/>
            <a:ext cx="2760133" cy="1680220"/>
          </a:xfrm>
          <a:prstGeom prst="rect">
            <a:avLst/>
          </a:prstGeom>
        </p:spPr>
      </p:pic>
      <p:sp>
        <p:nvSpPr>
          <p:cNvPr id="9" name="Text Placeholder 8"/>
          <p:cNvSpPr>
            <a:spLocks noGrp="1"/>
          </p:cNvSpPr>
          <p:nvPr>
            <p:ph type="body" sz="quarter" idx="10" hasCustomPrompt="1"/>
          </p:nvPr>
        </p:nvSpPr>
        <p:spPr>
          <a:xfrm>
            <a:off x="1591734" y="4585830"/>
            <a:ext cx="4495195" cy="2063524"/>
          </a:xfrm>
          <a:prstGeom prst="rect">
            <a:avLst/>
          </a:prstGeom>
        </p:spPr>
        <p:txBody>
          <a:bodyPr anchor="b" anchorCtr="0">
            <a:normAutofit/>
          </a:bodyPr>
          <a:lstStyle>
            <a:lvl1pPr marL="0" indent="0" algn="l">
              <a:buNone/>
              <a:defRPr sz="1800" i="1" baseline="0">
                <a:solidFill>
                  <a:srgbClr val="0A237A"/>
                </a:solidFill>
                <a:effectLst>
                  <a:outerShdw blurRad="38100" dist="38100" dir="2700000" algn="tl">
                    <a:srgbClr val="000000">
                      <a:alpha val="43137"/>
                    </a:srgbClr>
                  </a:outerShdw>
                </a:effectLst>
              </a:defRPr>
            </a:lvl1pPr>
          </a:lstStyle>
          <a:p>
            <a:pPr lvl="0"/>
            <a:r>
              <a:rPr lang="en-US" dirty="0" smtClean="0"/>
              <a:t>Name</a:t>
            </a:r>
            <a:br>
              <a:rPr lang="en-US" dirty="0" smtClean="0"/>
            </a:br>
            <a:r>
              <a:rPr lang="en-US" dirty="0" smtClean="0"/>
              <a:t>Title</a:t>
            </a:r>
            <a:br>
              <a:rPr lang="en-US" dirty="0" smtClean="0"/>
            </a:br>
            <a:r>
              <a:rPr lang="en-US" dirty="0" smtClean="0"/>
              <a:t>Contact info</a:t>
            </a:r>
            <a:endParaRPr lang="en-US" dirty="0"/>
          </a:p>
        </p:txBody>
      </p:sp>
      <p:pic>
        <p:nvPicPr>
          <p:cNvPr id="5" name="Picture 4" descr="PPT Template Bar Vertical Flat index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371600" cy="6858000"/>
          </a:xfrm>
          <a:prstGeom prst="rect">
            <a:avLst/>
          </a:prstGeom>
        </p:spPr>
      </p:pic>
      <p:sp>
        <p:nvSpPr>
          <p:cNvPr id="8" name="Rectangle 7"/>
          <p:cNvSpPr/>
          <p:nvPr userDrawn="1"/>
        </p:nvSpPr>
        <p:spPr>
          <a:xfrm>
            <a:off x="4192129" y="6648675"/>
            <a:ext cx="2400911" cy="215444"/>
          </a:xfrm>
          <a:prstGeom prst="rect">
            <a:avLst/>
          </a:prstGeom>
          <a:solidFill>
            <a:schemeClr val="accent1"/>
          </a:solidFill>
        </p:spPr>
        <p:txBody>
          <a:bodyPr wrap="square">
            <a:spAutoFit/>
          </a:bodyPr>
          <a:lstStyle/>
          <a:p>
            <a:r>
              <a:rPr lang="en-US" sz="800" kern="1200" dirty="0" smtClean="0">
                <a:solidFill>
                  <a:schemeClr val="tx1"/>
                </a:solidFill>
                <a:effectLst/>
                <a:latin typeface="+mn-lt"/>
                <a:ea typeface="+mn-ea"/>
                <a:cs typeface="+mn-cs"/>
              </a:rPr>
              <a:t>DISTRIBUTION A:</a:t>
            </a:r>
            <a:r>
              <a:rPr lang="en-US" sz="800" kern="1200" baseline="0" dirty="0" smtClean="0">
                <a:solidFill>
                  <a:schemeClr val="tx1"/>
                </a:solidFill>
                <a:effectLst/>
                <a:latin typeface="+mn-lt"/>
                <a:ea typeface="+mn-ea"/>
                <a:cs typeface="+mn-cs"/>
              </a:rPr>
              <a:t> </a:t>
            </a:r>
            <a:r>
              <a:rPr lang="en-US" sz="800" kern="1200" dirty="0" smtClean="0">
                <a:solidFill>
                  <a:schemeClr val="tx1"/>
                </a:solidFill>
                <a:effectLst/>
                <a:latin typeface="+mn-lt"/>
                <a:ea typeface="+mn-ea"/>
                <a:cs typeface="+mn-cs"/>
              </a:rPr>
              <a:t>Approved for public</a:t>
            </a:r>
            <a:r>
              <a:rPr lang="en-US" sz="800" kern="1200" baseline="0" dirty="0" smtClean="0">
                <a:solidFill>
                  <a:schemeClr val="tx1"/>
                </a:solidFill>
                <a:effectLst/>
                <a:latin typeface="+mn-lt"/>
                <a:ea typeface="+mn-ea"/>
                <a:cs typeface="+mn-cs"/>
              </a:rPr>
              <a:t> release</a:t>
            </a:r>
            <a:endParaRPr lang="en-US" sz="600" dirty="0">
              <a:solidFill>
                <a:schemeClr val="tx1"/>
              </a:solidFill>
            </a:endParaRPr>
          </a:p>
        </p:txBody>
      </p:sp>
    </p:spTree>
    <p:extLst>
      <p:ext uri="{BB962C8B-B14F-4D97-AF65-F5344CB8AC3E}">
        <p14:creationId xmlns:p14="http://schemas.microsoft.com/office/powerpoint/2010/main" val="2041074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2"/>
          <p:cNvSpPr>
            <a:spLocks noGrp="1"/>
          </p:cNvSpPr>
          <p:nvPr>
            <p:ph idx="1"/>
          </p:nvPr>
        </p:nvSpPr>
        <p:spPr>
          <a:xfrm>
            <a:off x="457200" y="1126398"/>
            <a:ext cx="8228542" cy="5257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a:stretch>
            <a:fillRect/>
          </a:stretch>
        </p:blipFill>
        <p:spPr>
          <a:xfrm>
            <a:off x="7660803" y="186157"/>
            <a:ext cx="1305385" cy="594675"/>
          </a:xfrm>
          <a:prstGeom prst="rect">
            <a:avLst/>
          </a:prstGeom>
        </p:spPr>
      </p:pic>
      <p:sp>
        <p:nvSpPr>
          <p:cNvPr id="6" name="Rectangle 5"/>
          <p:cNvSpPr/>
          <p:nvPr userDrawn="1"/>
        </p:nvSpPr>
        <p:spPr>
          <a:xfrm>
            <a:off x="3430129" y="6643800"/>
            <a:ext cx="2400911" cy="215444"/>
          </a:xfrm>
          <a:prstGeom prst="rect">
            <a:avLst/>
          </a:prstGeom>
          <a:solidFill>
            <a:schemeClr val="accent1"/>
          </a:solidFill>
        </p:spPr>
        <p:txBody>
          <a:bodyPr wrap="square">
            <a:spAutoFit/>
          </a:bodyPr>
          <a:lstStyle/>
          <a:p>
            <a:r>
              <a:rPr lang="en-US" sz="800" kern="1200" dirty="0" smtClean="0">
                <a:solidFill>
                  <a:schemeClr val="tx1"/>
                </a:solidFill>
                <a:effectLst/>
                <a:latin typeface="+mn-lt"/>
                <a:ea typeface="+mn-ea"/>
                <a:cs typeface="+mn-cs"/>
              </a:rPr>
              <a:t>DISTRIBUTION A:</a:t>
            </a:r>
            <a:r>
              <a:rPr lang="en-US" sz="800" kern="1200" baseline="0" dirty="0" smtClean="0">
                <a:solidFill>
                  <a:schemeClr val="tx1"/>
                </a:solidFill>
                <a:effectLst/>
                <a:latin typeface="+mn-lt"/>
                <a:ea typeface="+mn-ea"/>
                <a:cs typeface="+mn-cs"/>
              </a:rPr>
              <a:t> </a:t>
            </a:r>
            <a:r>
              <a:rPr lang="en-US" sz="800" kern="1200" dirty="0" smtClean="0">
                <a:solidFill>
                  <a:schemeClr val="tx1"/>
                </a:solidFill>
                <a:effectLst/>
                <a:latin typeface="+mn-lt"/>
                <a:ea typeface="+mn-ea"/>
                <a:cs typeface="+mn-cs"/>
              </a:rPr>
              <a:t>Approved for public</a:t>
            </a:r>
            <a:r>
              <a:rPr lang="en-US" sz="800" kern="1200" baseline="0" dirty="0" smtClean="0">
                <a:solidFill>
                  <a:schemeClr val="tx1"/>
                </a:solidFill>
                <a:effectLst/>
                <a:latin typeface="+mn-lt"/>
                <a:ea typeface="+mn-ea"/>
                <a:cs typeface="+mn-cs"/>
              </a:rPr>
              <a:t> release</a:t>
            </a:r>
            <a:endParaRPr lang="en-US" sz="600" dirty="0">
              <a:solidFill>
                <a:schemeClr val="tx1"/>
              </a:solidFill>
            </a:endParaRPr>
          </a:p>
        </p:txBody>
      </p:sp>
    </p:spTree>
    <p:extLst>
      <p:ext uri="{BB962C8B-B14F-4D97-AF65-F5344CB8AC3E}">
        <p14:creationId xmlns:p14="http://schemas.microsoft.com/office/powerpoint/2010/main" val="1616261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3 Line Title Templat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216152"/>
          </a:xfrm>
          <a:prstGeom prst="rect">
            <a:avLst/>
          </a:prstGeom>
        </p:spPr>
      </p:pic>
      <p:sp>
        <p:nvSpPr>
          <p:cNvPr id="2" name="Title 1"/>
          <p:cNvSpPr>
            <a:spLocks noGrp="1"/>
          </p:cNvSpPr>
          <p:nvPr>
            <p:ph type="title" hasCustomPrompt="1"/>
          </p:nvPr>
        </p:nvSpPr>
        <p:spPr>
          <a:xfrm>
            <a:off x="241200" y="-16934"/>
            <a:ext cx="8229600" cy="1224425"/>
          </a:xfrm>
        </p:spPr>
        <p:txBody>
          <a:bodyPr anchor="b" anchorCtr="0">
            <a:normAutofit/>
          </a:bodyPr>
          <a:lstStyle>
            <a:lvl1pPr>
              <a:defRPr sz="2800" baseline="0"/>
            </a:lvl1pPr>
          </a:lstStyle>
          <a:p>
            <a:r>
              <a:rPr lang="en-US" dirty="0" smtClean="0"/>
              <a:t>Click to edit Master title style:</a:t>
            </a:r>
            <a:br>
              <a:rPr lang="en-US" dirty="0" smtClean="0"/>
            </a:br>
            <a:r>
              <a:rPr lang="en-US" dirty="0" smtClean="0"/>
              <a:t>Two or Three Lines</a:t>
            </a:r>
            <a:br>
              <a:rPr lang="en-US" dirty="0" smtClean="0"/>
            </a:br>
            <a:r>
              <a:rPr lang="en-US" dirty="0" smtClean="0"/>
              <a:t>of Title Text</a:t>
            </a:r>
            <a:endParaRPr lang="en-US" dirty="0"/>
          </a:p>
        </p:txBody>
      </p:sp>
      <p:sp>
        <p:nvSpPr>
          <p:cNvPr id="3" name="Content Placeholder 2"/>
          <p:cNvSpPr>
            <a:spLocks noGrp="1"/>
          </p:cNvSpPr>
          <p:nvPr>
            <p:ph idx="1"/>
          </p:nvPr>
        </p:nvSpPr>
        <p:spPr>
          <a:xfrm>
            <a:off x="457200" y="1374513"/>
            <a:ext cx="8229600" cy="499242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
          <a:stretch>
            <a:fillRect/>
          </a:stretch>
        </p:blipFill>
        <p:spPr>
          <a:xfrm>
            <a:off x="7660803" y="329032"/>
            <a:ext cx="1305385" cy="594675"/>
          </a:xfrm>
          <a:prstGeom prst="rect">
            <a:avLst/>
          </a:prstGeom>
        </p:spPr>
      </p:pic>
      <p:sp>
        <p:nvSpPr>
          <p:cNvPr id="8" name="Rectangle 7"/>
          <p:cNvSpPr/>
          <p:nvPr userDrawn="1"/>
        </p:nvSpPr>
        <p:spPr>
          <a:xfrm>
            <a:off x="3430129" y="6643800"/>
            <a:ext cx="2400911" cy="215444"/>
          </a:xfrm>
          <a:prstGeom prst="rect">
            <a:avLst/>
          </a:prstGeom>
          <a:solidFill>
            <a:schemeClr val="accent1"/>
          </a:solidFill>
        </p:spPr>
        <p:txBody>
          <a:bodyPr wrap="square">
            <a:spAutoFit/>
          </a:bodyPr>
          <a:lstStyle/>
          <a:p>
            <a:r>
              <a:rPr lang="en-US" sz="800" kern="1200" dirty="0" smtClean="0">
                <a:solidFill>
                  <a:schemeClr val="tx1"/>
                </a:solidFill>
                <a:effectLst/>
                <a:latin typeface="+mn-lt"/>
                <a:ea typeface="+mn-ea"/>
                <a:cs typeface="+mn-cs"/>
              </a:rPr>
              <a:t>DISTRIBUTION A:</a:t>
            </a:r>
            <a:r>
              <a:rPr lang="en-US" sz="800" kern="1200" baseline="0" dirty="0" smtClean="0">
                <a:solidFill>
                  <a:schemeClr val="tx1"/>
                </a:solidFill>
                <a:effectLst/>
                <a:latin typeface="+mn-lt"/>
                <a:ea typeface="+mn-ea"/>
                <a:cs typeface="+mn-cs"/>
              </a:rPr>
              <a:t> </a:t>
            </a:r>
            <a:r>
              <a:rPr lang="en-US" sz="800" kern="1200" dirty="0" smtClean="0">
                <a:solidFill>
                  <a:schemeClr val="tx1"/>
                </a:solidFill>
                <a:effectLst/>
                <a:latin typeface="+mn-lt"/>
                <a:ea typeface="+mn-ea"/>
                <a:cs typeface="+mn-cs"/>
              </a:rPr>
              <a:t>Approved for public</a:t>
            </a:r>
            <a:r>
              <a:rPr lang="en-US" sz="800" kern="1200" baseline="0" dirty="0" smtClean="0">
                <a:solidFill>
                  <a:schemeClr val="tx1"/>
                </a:solidFill>
                <a:effectLst/>
                <a:latin typeface="+mn-lt"/>
                <a:ea typeface="+mn-ea"/>
                <a:cs typeface="+mn-cs"/>
              </a:rPr>
              <a:t> release</a:t>
            </a:r>
            <a:endParaRPr lang="en-US" sz="600" dirty="0">
              <a:solidFill>
                <a:schemeClr val="tx1"/>
              </a:solidFill>
            </a:endParaRPr>
          </a:p>
        </p:txBody>
      </p:sp>
    </p:spTree>
    <p:extLst>
      <p:ext uri="{BB962C8B-B14F-4D97-AF65-F5344CB8AC3E}">
        <p14:creationId xmlns:p14="http://schemas.microsoft.com/office/powerpoint/2010/main" val="4293266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Template">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US" smtClean="0"/>
              <a:t>Click to edit Master title style</a:t>
            </a:r>
            <a:endParaRPr lang="en-US" dirty="0"/>
          </a:p>
        </p:txBody>
      </p:sp>
      <p:sp>
        <p:nvSpPr>
          <p:cNvPr id="3" name="Content Placeholder 2"/>
          <p:cNvSpPr>
            <a:spLocks noGrp="1"/>
          </p:cNvSpPr>
          <p:nvPr>
            <p:ph sz="half" idx="1"/>
          </p:nvPr>
        </p:nvSpPr>
        <p:spPr>
          <a:xfrm>
            <a:off x="281800" y="1126063"/>
            <a:ext cx="4222800" cy="5257800"/>
          </a:xfrm>
          <a:prstGeom prst="rect">
            <a:avLst/>
          </a:prstGeo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82063" y="1126063"/>
            <a:ext cx="4224528" cy="5257800"/>
          </a:xfrm>
          <a:prstGeom prst="rect">
            <a:avLst/>
          </a:prstGeo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stretch>
            <a:fillRect/>
          </a:stretch>
        </p:blipFill>
        <p:spPr>
          <a:xfrm>
            <a:off x="7660803" y="186157"/>
            <a:ext cx="1305385" cy="594675"/>
          </a:xfrm>
          <a:prstGeom prst="rect">
            <a:avLst/>
          </a:prstGeom>
        </p:spPr>
      </p:pic>
      <p:sp>
        <p:nvSpPr>
          <p:cNvPr id="7" name="Rectangle 6"/>
          <p:cNvSpPr/>
          <p:nvPr userDrawn="1"/>
        </p:nvSpPr>
        <p:spPr>
          <a:xfrm>
            <a:off x="3430129" y="6643800"/>
            <a:ext cx="2400911" cy="215444"/>
          </a:xfrm>
          <a:prstGeom prst="rect">
            <a:avLst/>
          </a:prstGeom>
          <a:solidFill>
            <a:schemeClr val="accent1"/>
          </a:solidFill>
        </p:spPr>
        <p:txBody>
          <a:bodyPr wrap="square">
            <a:spAutoFit/>
          </a:bodyPr>
          <a:lstStyle/>
          <a:p>
            <a:r>
              <a:rPr lang="en-US" sz="800" kern="1200" dirty="0" smtClean="0">
                <a:solidFill>
                  <a:schemeClr val="tx1"/>
                </a:solidFill>
                <a:effectLst/>
                <a:latin typeface="+mn-lt"/>
                <a:ea typeface="+mn-ea"/>
                <a:cs typeface="+mn-cs"/>
              </a:rPr>
              <a:t>DISTRIBUTION A:</a:t>
            </a:r>
            <a:r>
              <a:rPr lang="en-US" sz="800" kern="1200" baseline="0" dirty="0" smtClean="0">
                <a:solidFill>
                  <a:schemeClr val="tx1"/>
                </a:solidFill>
                <a:effectLst/>
                <a:latin typeface="+mn-lt"/>
                <a:ea typeface="+mn-ea"/>
                <a:cs typeface="+mn-cs"/>
              </a:rPr>
              <a:t> </a:t>
            </a:r>
            <a:r>
              <a:rPr lang="en-US" sz="800" kern="1200" dirty="0" smtClean="0">
                <a:solidFill>
                  <a:schemeClr val="tx1"/>
                </a:solidFill>
                <a:effectLst/>
                <a:latin typeface="+mn-lt"/>
                <a:ea typeface="+mn-ea"/>
                <a:cs typeface="+mn-cs"/>
              </a:rPr>
              <a:t>Approved for public</a:t>
            </a:r>
            <a:r>
              <a:rPr lang="en-US" sz="800" kern="1200" baseline="0" dirty="0" smtClean="0">
                <a:solidFill>
                  <a:schemeClr val="tx1"/>
                </a:solidFill>
                <a:effectLst/>
                <a:latin typeface="+mn-lt"/>
                <a:ea typeface="+mn-ea"/>
                <a:cs typeface="+mn-cs"/>
              </a:rPr>
              <a:t> release</a:t>
            </a:r>
            <a:endParaRPr lang="en-US" sz="600" dirty="0">
              <a:solidFill>
                <a:schemeClr val="tx1"/>
              </a:solidFill>
            </a:endParaRPr>
          </a:p>
        </p:txBody>
      </p:sp>
    </p:spTree>
    <p:extLst>
      <p:ext uri="{BB962C8B-B14F-4D97-AF65-F5344CB8AC3E}">
        <p14:creationId xmlns:p14="http://schemas.microsoft.com/office/powerpoint/2010/main" val="2615993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Header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pic>
        <p:nvPicPr>
          <p:cNvPr id="4" name="Picture 3"/>
          <p:cNvPicPr>
            <a:picLocks noChangeAspect="1"/>
          </p:cNvPicPr>
          <p:nvPr userDrawn="1"/>
        </p:nvPicPr>
        <p:blipFill>
          <a:blip r:embed="rId2"/>
          <a:stretch>
            <a:fillRect/>
          </a:stretch>
        </p:blipFill>
        <p:spPr>
          <a:xfrm>
            <a:off x="7660803" y="186157"/>
            <a:ext cx="1305385" cy="594675"/>
          </a:xfrm>
          <a:prstGeom prst="rect">
            <a:avLst/>
          </a:prstGeom>
        </p:spPr>
      </p:pic>
      <p:sp>
        <p:nvSpPr>
          <p:cNvPr id="5" name="Rectangle 4"/>
          <p:cNvSpPr/>
          <p:nvPr userDrawn="1"/>
        </p:nvSpPr>
        <p:spPr>
          <a:xfrm>
            <a:off x="3430129" y="6630152"/>
            <a:ext cx="2400911" cy="215444"/>
          </a:xfrm>
          <a:prstGeom prst="rect">
            <a:avLst/>
          </a:prstGeom>
          <a:solidFill>
            <a:schemeClr val="accent1"/>
          </a:solidFill>
        </p:spPr>
        <p:txBody>
          <a:bodyPr wrap="square">
            <a:spAutoFit/>
          </a:bodyPr>
          <a:lstStyle/>
          <a:p>
            <a:r>
              <a:rPr lang="en-US" sz="800" kern="1200" dirty="0" smtClean="0">
                <a:solidFill>
                  <a:schemeClr val="tx1"/>
                </a:solidFill>
                <a:effectLst/>
                <a:latin typeface="+mn-lt"/>
                <a:ea typeface="+mn-ea"/>
                <a:cs typeface="+mn-cs"/>
              </a:rPr>
              <a:t>DISTRIBUTION A:</a:t>
            </a:r>
            <a:r>
              <a:rPr lang="en-US" sz="800" kern="1200" baseline="0" dirty="0" smtClean="0">
                <a:solidFill>
                  <a:schemeClr val="tx1"/>
                </a:solidFill>
                <a:effectLst/>
                <a:latin typeface="+mn-lt"/>
                <a:ea typeface="+mn-ea"/>
                <a:cs typeface="+mn-cs"/>
              </a:rPr>
              <a:t> </a:t>
            </a:r>
            <a:r>
              <a:rPr lang="en-US" sz="800" kern="1200" dirty="0" smtClean="0">
                <a:solidFill>
                  <a:schemeClr val="tx1"/>
                </a:solidFill>
                <a:effectLst/>
                <a:latin typeface="+mn-lt"/>
                <a:ea typeface="+mn-ea"/>
                <a:cs typeface="+mn-cs"/>
              </a:rPr>
              <a:t>Approved for public</a:t>
            </a:r>
            <a:r>
              <a:rPr lang="en-US" sz="800" kern="1200" baseline="0" dirty="0" smtClean="0">
                <a:solidFill>
                  <a:schemeClr val="tx1"/>
                </a:solidFill>
                <a:effectLst/>
                <a:latin typeface="+mn-lt"/>
                <a:ea typeface="+mn-ea"/>
                <a:cs typeface="+mn-cs"/>
              </a:rPr>
              <a:t> release</a:t>
            </a:r>
            <a:endParaRPr lang="en-US" sz="600" dirty="0">
              <a:solidFill>
                <a:schemeClr val="tx1"/>
              </a:solidFill>
            </a:endParaRPr>
          </a:p>
        </p:txBody>
      </p:sp>
    </p:spTree>
    <p:extLst>
      <p:ext uri="{BB962C8B-B14F-4D97-AF65-F5344CB8AC3E}">
        <p14:creationId xmlns:p14="http://schemas.microsoft.com/office/powerpoint/2010/main" val="3387185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ack Cover">
    <p:spTree>
      <p:nvGrpSpPr>
        <p:cNvPr id="1" name=""/>
        <p:cNvGrpSpPr/>
        <p:nvPr/>
      </p:nvGrpSpPr>
      <p:grpSpPr>
        <a:xfrm>
          <a:off x="0" y="0"/>
          <a:ext cx="0" cy="0"/>
          <a:chOff x="0" y="0"/>
          <a:chExt cx="0" cy="0"/>
        </a:xfrm>
      </p:grpSpPr>
      <p:pic>
        <p:nvPicPr>
          <p:cNvPr id="2" name="Picture 1" descr="apl_small_vertical_blu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23533" y="1536046"/>
            <a:ext cx="5096934" cy="3334084"/>
          </a:xfrm>
          <a:prstGeom prst="rect">
            <a:avLst/>
          </a:prstGeom>
        </p:spPr>
      </p:pic>
      <p:sp>
        <p:nvSpPr>
          <p:cNvPr id="4" name="Rectangle 3"/>
          <p:cNvSpPr/>
          <p:nvPr userDrawn="1"/>
        </p:nvSpPr>
        <p:spPr>
          <a:xfrm>
            <a:off x="3430129" y="6630152"/>
            <a:ext cx="2400911" cy="215444"/>
          </a:xfrm>
          <a:prstGeom prst="rect">
            <a:avLst/>
          </a:prstGeom>
          <a:solidFill>
            <a:schemeClr val="accent1"/>
          </a:solidFill>
        </p:spPr>
        <p:txBody>
          <a:bodyPr wrap="square">
            <a:spAutoFit/>
          </a:bodyPr>
          <a:lstStyle/>
          <a:p>
            <a:r>
              <a:rPr lang="en-US" sz="800" kern="1200" dirty="0" smtClean="0">
                <a:solidFill>
                  <a:schemeClr val="tx1"/>
                </a:solidFill>
                <a:effectLst/>
                <a:latin typeface="+mn-lt"/>
                <a:ea typeface="+mn-ea"/>
                <a:cs typeface="+mn-cs"/>
              </a:rPr>
              <a:t>DISTRIBUTION A:</a:t>
            </a:r>
            <a:r>
              <a:rPr lang="en-US" sz="800" kern="1200" baseline="0" dirty="0" smtClean="0">
                <a:solidFill>
                  <a:schemeClr val="tx1"/>
                </a:solidFill>
                <a:effectLst/>
                <a:latin typeface="+mn-lt"/>
                <a:ea typeface="+mn-ea"/>
                <a:cs typeface="+mn-cs"/>
              </a:rPr>
              <a:t> </a:t>
            </a:r>
            <a:r>
              <a:rPr lang="en-US" sz="800" kern="1200" dirty="0" smtClean="0">
                <a:solidFill>
                  <a:schemeClr val="tx1"/>
                </a:solidFill>
                <a:effectLst/>
                <a:latin typeface="+mn-lt"/>
                <a:ea typeface="+mn-ea"/>
                <a:cs typeface="+mn-cs"/>
              </a:rPr>
              <a:t>Approved for public</a:t>
            </a:r>
            <a:r>
              <a:rPr lang="en-US" sz="800" kern="1200" baseline="0" dirty="0" smtClean="0">
                <a:solidFill>
                  <a:schemeClr val="tx1"/>
                </a:solidFill>
                <a:effectLst/>
                <a:latin typeface="+mn-lt"/>
                <a:ea typeface="+mn-ea"/>
                <a:cs typeface="+mn-cs"/>
              </a:rPr>
              <a:t> release</a:t>
            </a:r>
            <a:endParaRPr lang="en-US" sz="600" dirty="0">
              <a:solidFill>
                <a:schemeClr val="tx1"/>
              </a:solidFill>
            </a:endParaRPr>
          </a:p>
        </p:txBody>
      </p:sp>
      <p:pic>
        <p:nvPicPr>
          <p:cNvPr id="5" name="Picture 4"/>
          <p:cNvPicPr>
            <a:picLocks noChangeAspect="1"/>
          </p:cNvPicPr>
          <p:nvPr userDrawn="1"/>
        </p:nvPicPr>
        <p:blipFill>
          <a:blip r:embed="rId3"/>
          <a:stretch>
            <a:fillRect/>
          </a:stretch>
        </p:blipFill>
        <p:spPr>
          <a:xfrm>
            <a:off x="7660803" y="186157"/>
            <a:ext cx="1305385" cy="594675"/>
          </a:xfrm>
          <a:prstGeom prst="rect">
            <a:avLst/>
          </a:prstGeom>
        </p:spPr>
      </p:pic>
    </p:spTree>
    <p:extLst>
      <p:ext uri="{BB962C8B-B14F-4D97-AF65-F5344CB8AC3E}">
        <p14:creationId xmlns:p14="http://schemas.microsoft.com/office/powerpoint/2010/main" val="3839444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86C0CB9-203B-0746-81FE-78DC212E589D}" type="datetimeFigureOut">
              <a:rPr lang="en-US" smtClean="0"/>
              <a:t>3/10/16</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2DCDAE2-BA8E-C747-97BC-8B893D4E7B8C}" type="slidenum">
              <a:rPr lang="en-US" smtClean="0"/>
              <a:t>‹#›</a:t>
            </a:fld>
            <a:endParaRPr lang="en-US" dirty="0"/>
          </a:p>
        </p:txBody>
      </p:sp>
    </p:spTree>
    <p:extLst>
      <p:ext uri="{BB962C8B-B14F-4D97-AF65-F5344CB8AC3E}">
        <p14:creationId xmlns:p14="http://schemas.microsoft.com/office/powerpoint/2010/main" val="332359601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0"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0"/>
            <a:ext cx="9144000" cy="914400"/>
          </a:xfrm>
          <a:prstGeom prst="rect">
            <a:avLst/>
          </a:prstGeom>
        </p:spPr>
      </p:pic>
      <p:sp>
        <p:nvSpPr>
          <p:cNvPr id="2" name="Title Placeholder 1"/>
          <p:cNvSpPr>
            <a:spLocks noGrp="1"/>
          </p:cNvSpPr>
          <p:nvPr>
            <p:ph type="title"/>
          </p:nvPr>
        </p:nvSpPr>
        <p:spPr>
          <a:xfrm>
            <a:off x="241200" y="71739"/>
            <a:ext cx="8766000" cy="803443"/>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pic>
        <p:nvPicPr>
          <p:cNvPr id="7" name="Picture 6" descr="apl_small_shield_blue.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51624" y="6460067"/>
            <a:ext cx="361925" cy="370474"/>
          </a:xfrm>
          <a:prstGeom prst="rect">
            <a:avLst/>
          </a:prstGeom>
        </p:spPr>
      </p:pic>
      <p:cxnSp>
        <p:nvCxnSpPr>
          <p:cNvPr id="9" name="Straight Connector 8"/>
          <p:cNvCxnSpPr/>
          <p:nvPr/>
        </p:nvCxnSpPr>
        <p:spPr>
          <a:xfrm>
            <a:off x="168274" y="6635750"/>
            <a:ext cx="8474076" cy="0"/>
          </a:xfrm>
          <a:prstGeom prst="line">
            <a:avLst/>
          </a:prstGeom>
          <a:ln>
            <a:solidFill>
              <a:schemeClr val="tx2"/>
            </a:solidFill>
            <a:tailEnd type="none" w="med" len="lg"/>
          </a:ln>
        </p:spPr>
        <p:style>
          <a:lnRef idx="1">
            <a:schemeClr val="dk1"/>
          </a:lnRef>
          <a:fillRef idx="0">
            <a:schemeClr val="dk1"/>
          </a:fillRef>
          <a:effectRef idx="0">
            <a:schemeClr val="dk1"/>
          </a:effectRef>
          <a:fontRef idx="minor">
            <a:schemeClr val="tx1"/>
          </a:fontRef>
        </p:style>
      </p:cxnSp>
      <p:sp>
        <p:nvSpPr>
          <p:cNvPr id="16" name="Text Box 24"/>
          <p:cNvSpPr txBox="1">
            <a:spLocks noChangeArrowheads="1"/>
          </p:cNvSpPr>
          <p:nvPr/>
        </p:nvSpPr>
        <p:spPr bwMode="auto">
          <a:xfrm>
            <a:off x="79060" y="6636866"/>
            <a:ext cx="312906" cy="215444"/>
          </a:xfrm>
          <a:prstGeom prst="rect">
            <a:avLst/>
          </a:prstGeom>
          <a:noFill/>
          <a:ln w="9525">
            <a:noFill/>
            <a:miter lim="800000"/>
            <a:headEnd/>
            <a:tailEnd/>
          </a:ln>
          <a:effectLst/>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fld id="{3D10290D-4606-4C02-B498-50EFD41AC8B6}" type="slidenum">
              <a:rPr kumimoji="0" lang="en-US" sz="800" b="0" i="0" u="none" strike="noStrike" kern="0" cap="none" spc="0" normalizeH="0" baseline="0" noProof="0">
                <a:ln>
                  <a:noFill/>
                </a:ln>
                <a:solidFill>
                  <a:schemeClr val="tx1">
                    <a:alpha val="60000"/>
                  </a:schemeClr>
                </a:solidFill>
                <a:effectLst/>
                <a:uLnTx/>
                <a:uFillTx/>
              </a:rPr>
              <a:pPr marL="0" marR="0" lvl="0" indent="0" algn="l" defTabSz="914400" eaLnBrk="1" fontAlgn="auto" latinLnBrk="0" hangingPunct="1">
                <a:lnSpc>
                  <a:spcPct val="100000"/>
                </a:lnSpc>
                <a:spcBef>
                  <a:spcPts val="0"/>
                </a:spcBef>
                <a:spcAft>
                  <a:spcPts val="0"/>
                </a:spcAft>
                <a:buClrTx/>
                <a:buSzTx/>
                <a:buFontTx/>
                <a:buNone/>
                <a:tabLst/>
                <a:defRPr/>
              </a:pPr>
              <a:t>‹#›</a:t>
            </a:fld>
            <a:endParaRPr kumimoji="0" lang="en-US" sz="800" b="0" i="0" u="none" strike="noStrike" kern="0" cap="none" spc="0" normalizeH="0" baseline="0" noProof="0" dirty="0">
              <a:ln>
                <a:noFill/>
              </a:ln>
              <a:solidFill>
                <a:schemeClr val="tx1">
                  <a:alpha val="60000"/>
                </a:schemeClr>
              </a:solidFill>
              <a:effectLst/>
              <a:uLnTx/>
              <a:uFillTx/>
            </a:endParaRPr>
          </a:p>
        </p:txBody>
      </p:sp>
      <p:sp>
        <p:nvSpPr>
          <p:cNvPr id="17" name="Text Placeholder 2"/>
          <p:cNvSpPr>
            <a:spLocks noGrp="1"/>
          </p:cNvSpPr>
          <p:nvPr>
            <p:ph type="body" idx="1"/>
          </p:nvPr>
        </p:nvSpPr>
        <p:spPr>
          <a:xfrm>
            <a:off x="457200" y="1126399"/>
            <a:ext cx="8229600" cy="5257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7"/>
          <p:cNvSpPr/>
          <p:nvPr/>
        </p:nvSpPr>
        <p:spPr>
          <a:xfrm>
            <a:off x="3430129" y="6643800"/>
            <a:ext cx="2400911" cy="215444"/>
          </a:xfrm>
          <a:prstGeom prst="rect">
            <a:avLst/>
          </a:prstGeom>
          <a:solidFill>
            <a:schemeClr val="accent1"/>
          </a:solidFill>
        </p:spPr>
        <p:txBody>
          <a:bodyPr wrap="square">
            <a:spAutoFit/>
          </a:bodyPr>
          <a:lstStyle/>
          <a:p>
            <a:r>
              <a:rPr lang="en-US" sz="800" kern="1200" dirty="0" smtClean="0">
                <a:solidFill>
                  <a:schemeClr val="tx1"/>
                </a:solidFill>
                <a:effectLst/>
                <a:latin typeface="+mn-lt"/>
                <a:ea typeface="+mn-ea"/>
                <a:cs typeface="+mn-cs"/>
              </a:rPr>
              <a:t>DISTRIBUTION A:</a:t>
            </a:r>
            <a:r>
              <a:rPr lang="en-US" sz="800" kern="1200" baseline="0" dirty="0" smtClean="0">
                <a:solidFill>
                  <a:schemeClr val="tx1"/>
                </a:solidFill>
                <a:effectLst/>
                <a:latin typeface="+mn-lt"/>
                <a:ea typeface="+mn-ea"/>
                <a:cs typeface="+mn-cs"/>
              </a:rPr>
              <a:t> </a:t>
            </a:r>
            <a:r>
              <a:rPr lang="en-US" sz="800" kern="1200" dirty="0" smtClean="0">
                <a:solidFill>
                  <a:schemeClr val="tx1"/>
                </a:solidFill>
                <a:effectLst/>
                <a:latin typeface="+mn-lt"/>
                <a:ea typeface="+mn-ea"/>
                <a:cs typeface="+mn-cs"/>
              </a:rPr>
              <a:t>Approved for public</a:t>
            </a:r>
            <a:r>
              <a:rPr lang="en-US" sz="800" kern="1200" baseline="0" dirty="0" smtClean="0">
                <a:solidFill>
                  <a:schemeClr val="tx1"/>
                </a:solidFill>
                <a:effectLst/>
                <a:latin typeface="+mn-lt"/>
                <a:ea typeface="+mn-ea"/>
                <a:cs typeface="+mn-cs"/>
              </a:rPr>
              <a:t> release</a:t>
            </a:r>
            <a:endParaRPr lang="en-US" sz="600" dirty="0">
              <a:solidFill>
                <a:schemeClr val="tx1"/>
              </a:solidFill>
            </a:endParaRPr>
          </a:p>
        </p:txBody>
      </p:sp>
    </p:spTree>
    <p:extLst>
      <p:ext uri="{BB962C8B-B14F-4D97-AF65-F5344CB8AC3E}">
        <p14:creationId xmlns:p14="http://schemas.microsoft.com/office/powerpoint/2010/main" val="769597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2" r:id="rId4"/>
    <p:sldLayoutId id="2147483658" r:id="rId5"/>
    <p:sldLayoutId id="2147483657" r:id="rId6"/>
    <p:sldLayoutId id="2147483659" r:id="rId7"/>
  </p:sldLayoutIdLst>
  <p:timing>
    <p:tnLst>
      <p:par>
        <p:cTn id="1" dur="indefinite" restart="never" nodeType="tmRoot"/>
      </p:par>
    </p:tnLst>
  </p:timing>
  <p:hf hdr="0"/>
  <p:txStyles>
    <p:titleStyle>
      <a:lvl1pPr algn="l" defTabSz="457200" rtl="0" eaLnBrk="1" latinLnBrk="0" hangingPunct="1">
        <a:lnSpc>
          <a:spcPct val="90000"/>
        </a:lnSpc>
        <a:spcBef>
          <a:spcPct val="0"/>
        </a:spcBef>
        <a:buNone/>
        <a:defRPr sz="2800" b="1" i="1" u="none" kern="1200">
          <a:solidFill>
            <a:schemeClr val="bg1"/>
          </a:solidFill>
          <a:effectLst>
            <a:outerShdw blurRad="38100" dist="38100" dir="2700000" algn="tl">
              <a:srgbClr val="000000">
                <a:alpha val="43137"/>
              </a:srgbClr>
            </a:outerShdw>
          </a:effectLst>
          <a:latin typeface="Arial"/>
          <a:ea typeface="+mj-ea"/>
          <a:cs typeface="Arial"/>
        </a:defRPr>
      </a:lvl1pPr>
    </p:titleStyle>
    <p:bodyStyle>
      <a:lvl1pPr marL="230188" indent="-230188" algn="l" defTabSz="457200" rtl="0" eaLnBrk="1" latinLnBrk="0" hangingPunct="1">
        <a:lnSpc>
          <a:spcPct val="100000"/>
        </a:lnSpc>
        <a:spcBef>
          <a:spcPts val="300"/>
        </a:spcBef>
        <a:spcAft>
          <a:spcPts val="300"/>
        </a:spcAft>
        <a:buClrTx/>
        <a:buFont typeface="Wingdings" charset="2"/>
        <a:buChar char="§"/>
        <a:defRPr sz="2000" b="1" kern="1200">
          <a:solidFill>
            <a:srgbClr val="0A237A"/>
          </a:solidFill>
          <a:latin typeface="+mn-lt"/>
          <a:ea typeface="+mn-ea"/>
          <a:cs typeface="+mn-cs"/>
        </a:defRPr>
      </a:lvl1pPr>
      <a:lvl2pPr marL="627063" indent="-228600" algn="l" defTabSz="457200" rtl="0" eaLnBrk="1" latinLnBrk="0" hangingPunct="1">
        <a:lnSpc>
          <a:spcPct val="100000"/>
        </a:lnSpc>
        <a:spcBef>
          <a:spcPts val="300"/>
        </a:spcBef>
        <a:spcAft>
          <a:spcPts val="300"/>
        </a:spcAft>
        <a:buClrTx/>
        <a:buSzPct val="75000"/>
        <a:buFont typeface="Wingdings" charset="2"/>
        <a:buChar char="Ø"/>
        <a:defRPr sz="1800" b="1" kern="1200">
          <a:solidFill>
            <a:schemeClr val="tx1"/>
          </a:solidFill>
          <a:latin typeface="+mn-lt"/>
          <a:ea typeface="+mn-ea"/>
          <a:cs typeface="+mn-cs"/>
        </a:defRPr>
      </a:lvl2pPr>
      <a:lvl3pPr marL="1033463" indent="-228600" algn="l" defTabSz="457200" rtl="0" eaLnBrk="1" latinLnBrk="0" hangingPunct="1">
        <a:lnSpc>
          <a:spcPct val="100000"/>
        </a:lnSpc>
        <a:spcBef>
          <a:spcPts val="300"/>
        </a:spcBef>
        <a:spcAft>
          <a:spcPts val="300"/>
        </a:spcAft>
        <a:buClrTx/>
        <a:buFont typeface="Lucida Grande"/>
        <a:buChar char="–"/>
        <a:defRPr sz="1600" b="1" kern="1200">
          <a:solidFill>
            <a:schemeClr val="tx1"/>
          </a:solidFill>
          <a:latin typeface="+mn-lt"/>
          <a:ea typeface="+mn-ea"/>
          <a:cs typeface="+mn-cs"/>
        </a:defRPr>
      </a:lvl3pPr>
      <a:lvl4pPr marL="1430338" indent="-228600" algn="l" defTabSz="457200" rtl="0" eaLnBrk="1" latinLnBrk="0" hangingPunct="1">
        <a:lnSpc>
          <a:spcPct val="100000"/>
        </a:lnSpc>
        <a:spcBef>
          <a:spcPts val="300"/>
        </a:spcBef>
        <a:spcAft>
          <a:spcPts val="300"/>
        </a:spcAft>
        <a:buClrTx/>
        <a:buFont typeface="Arial"/>
        <a:buChar char="•"/>
        <a:defRPr sz="1600" b="1" kern="1200">
          <a:solidFill>
            <a:schemeClr val="tx1"/>
          </a:solidFill>
          <a:latin typeface="+mn-lt"/>
          <a:ea typeface="+mn-ea"/>
          <a:cs typeface="+mn-cs"/>
        </a:defRPr>
      </a:lvl4pPr>
      <a:lvl5pPr marL="1828800" indent="-228600" algn="l" defTabSz="457200" rtl="0" eaLnBrk="1" latinLnBrk="0" hangingPunct="1">
        <a:lnSpc>
          <a:spcPct val="100000"/>
        </a:lnSpc>
        <a:spcBef>
          <a:spcPts val="300"/>
        </a:spcBef>
        <a:spcAft>
          <a:spcPts val="300"/>
        </a:spcAft>
        <a:buClrTx/>
        <a:buSzPct val="75000"/>
        <a:buFont typeface="Wingdings" charset="2"/>
        <a:buChar char="v"/>
        <a:defRPr sz="1600" b="1"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jpe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Excel_Worksheet1.xlsx"/><Relationship Id="rId5" Type="http://schemas.openxmlformats.org/officeDocument/2006/relationships/image" Target="../media/image19.emf"/><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2.bin"/><Relationship Id="rId5" Type="http://schemas.openxmlformats.org/officeDocument/2006/relationships/image" Target="../media/image21.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5" Type="http://schemas.openxmlformats.org/officeDocument/2006/relationships/image" Target="../media/image9.jp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371509" y="1472541"/>
            <a:ext cx="7772491" cy="1599429"/>
          </a:xfrm>
        </p:spPr>
        <p:txBody>
          <a:bodyPr>
            <a:normAutofit fontScale="90000"/>
          </a:bodyPr>
          <a:lstStyle/>
          <a:p>
            <a:r>
              <a:rPr lang="en-US" dirty="0" smtClean="0"/>
              <a:t>VITA 49</a:t>
            </a:r>
            <a:br>
              <a:rPr lang="en-US" dirty="0" smtClean="0"/>
            </a:br>
            <a:r>
              <a:rPr lang="en-US" dirty="0" smtClean="0">
                <a:effectLst/>
              </a:rPr>
              <a:t>VITA Radio Transport (VRT)</a:t>
            </a:r>
            <a:br>
              <a:rPr lang="en-US" dirty="0" smtClean="0">
                <a:effectLst/>
              </a:rPr>
            </a:br>
            <a:r>
              <a:rPr lang="en-US" dirty="0" smtClean="0">
                <a:effectLst/>
              </a:rPr>
              <a:t>A Spectrum Language </a:t>
            </a:r>
            <a:br>
              <a:rPr lang="en-US" dirty="0" smtClean="0">
                <a:effectLst/>
              </a:rPr>
            </a:br>
            <a:r>
              <a:rPr lang="en-US" dirty="0" smtClean="0">
                <a:effectLst/>
              </a:rPr>
              <a:t>for </a:t>
            </a:r>
            <a:br>
              <a:rPr lang="en-US" dirty="0" smtClean="0">
                <a:effectLst/>
              </a:rPr>
            </a:br>
            <a:r>
              <a:rPr lang="en-US" dirty="0" smtClean="0">
                <a:effectLst/>
              </a:rPr>
              <a:t>Software Defined Radios</a:t>
            </a:r>
            <a:endParaRPr lang="en-US" dirty="0"/>
          </a:p>
        </p:txBody>
      </p:sp>
      <p:sp>
        <p:nvSpPr>
          <p:cNvPr id="5" name="Subtitle 4"/>
          <p:cNvSpPr>
            <a:spLocks noGrp="1"/>
          </p:cNvSpPr>
          <p:nvPr>
            <p:ph type="subTitle" idx="1"/>
          </p:nvPr>
        </p:nvSpPr>
        <p:spPr>
          <a:xfrm>
            <a:off x="1371509" y="3576883"/>
            <a:ext cx="7772492" cy="1186074"/>
          </a:xfrm>
        </p:spPr>
        <p:txBody>
          <a:bodyPr/>
          <a:lstStyle/>
          <a:p>
            <a:r>
              <a:rPr lang="en-US" dirty="0" smtClean="0"/>
              <a:t>9-Sept-2014</a:t>
            </a:r>
            <a:endParaRPr lang="en-US" dirty="0"/>
          </a:p>
        </p:txBody>
      </p:sp>
      <p:pic>
        <p:nvPicPr>
          <p:cNvPr id="2" name="Picture 1"/>
          <p:cNvPicPr>
            <a:picLocks noChangeAspect="1"/>
          </p:cNvPicPr>
          <p:nvPr/>
        </p:nvPicPr>
        <p:blipFill>
          <a:blip r:embed="rId2"/>
          <a:stretch>
            <a:fillRect/>
          </a:stretch>
        </p:blipFill>
        <p:spPr>
          <a:xfrm>
            <a:off x="1438262" y="5834295"/>
            <a:ext cx="1691035" cy="770360"/>
          </a:xfrm>
          <a:prstGeom prst="rect">
            <a:avLst/>
          </a:prstGeom>
        </p:spPr>
      </p:pic>
      <p:sp>
        <p:nvSpPr>
          <p:cNvPr id="6" name="TextBox 5"/>
          <p:cNvSpPr txBox="1"/>
          <p:nvPr/>
        </p:nvSpPr>
        <p:spPr>
          <a:xfrm>
            <a:off x="3286126" y="4949600"/>
            <a:ext cx="3771900" cy="584776"/>
          </a:xfrm>
          <a:prstGeom prst="rect">
            <a:avLst/>
          </a:prstGeom>
          <a:noFill/>
        </p:spPr>
        <p:txBody>
          <a:bodyPr wrap="square" rtlCol="0">
            <a:spAutoFit/>
          </a:bodyPr>
          <a:lstStyle/>
          <a:p>
            <a:pPr algn="ctr"/>
            <a:r>
              <a:rPr lang="en-US" sz="1600" dirty="0" smtClean="0"/>
              <a:t>This work is funded by</a:t>
            </a:r>
          </a:p>
          <a:p>
            <a:pPr algn="ctr"/>
            <a:r>
              <a:rPr lang="en-US" sz="1600" dirty="0" smtClean="0"/>
              <a:t>Office of Naval Research Code 312</a:t>
            </a:r>
            <a:endParaRPr lang="en-US" sz="1600" dirty="0"/>
          </a:p>
        </p:txBody>
      </p:sp>
      <p:sp>
        <p:nvSpPr>
          <p:cNvPr id="9" name="TextBox 8"/>
          <p:cNvSpPr txBox="1"/>
          <p:nvPr/>
        </p:nvSpPr>
        <p:spPr>
          <a:xfrm>
            <a:off x="3209925" y="4263800"/>
            <a:ext cx="4819650" cy="584775"/>
          </a:xfrm>
          <a:prstGeom prst="rect">
            <a:avLst/>
          </a:prstGeom>
          <a:noFill/>
        </p:spPr>
        <p:txBody>
          <a:bodyPr wrap="square" rtlCol="0">
            <a:spAutoFit/>
          </a:bodyPr>
          <a:lstStyle/>
          <a:p>
            <a:r>
              <a:rPr lang="en-US" sz="1600" dirty="0" smtClean="0"/>
              <a:t>Presenter:  		Robert Normoyle, JHU/APL</a:t>
            </a:r>
          </a:p>
          <a:p>
            <a:r>
              <a:rPr lang="en-US" sz="1600" dirty="0" smtClean="0"/>
              <a:t>Program Manager: 	Debra Hurt, JHU/APL</a:t>
            </a:r>
            <a:endParaRPr lang="en-US" sz="1600" dirty="0"/>
          </a:p>
        </p:txBody>
      </p:sp>
    </p:spTree>
    <p:extLst>
      <p:ext uri="{BB962C8B-B14F-4D97-AF65-F5344CB8AC3E}">
        <p14:creationId xmlns:p14="http://schemas.microsoft.com/office/powerpoint/2010/main" val="3326929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JOASI: Spectrum Standard Types</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19276" y="2589672"/>
            <a:ext cx="3246938" cy="2914948"/>
          </a:xfrm>
          <a:prstGeom prst="rect">
            <a:avLst/>
          </a:prstGeom>
          <a:noFill/>
        </p:spPr>
      </p:pic>
      <p:pic>
        <p:nvPicPr>
          <p:cNvPr id="1026"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1583" y="2602120"/>
            <a:ext cx="5486400" cy="17208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02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51583" y="4691268"/>
            <a:ext cx="5168347" cy="16267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Rectangle 4"/>
          <p:cNvSpPr>
            <a:spLocks noChangeArrowheads="1"/>
          </p:cNvSpPr>
          <p:nvPr/>
        </p:nvSpPr>
        <p:spPr bwMode="auto">
          <a:xfrm>
            <a:off x="0" y="21780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2481850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47040" y="2975518"/>
            <a:ext cx="8228542" cy="1332322"/>
          </a:xfrm>
        </p:spPr>
        <p:txBody>
          <a:bodyPr>
            <a:normAutofit fontScale="77500" lnSpcReduction="20000"/>
          </a:bodyPr>
          <a:lstStyle/>
          <a:p>
            <a:pPr marL="0" indent="0" algn="ctr">
              <a:buNone/>
            </a:pPr>
            <a:r>
              <a:rPr lang="en-US" sz="3600" dirty="0" smtClean="0">
                <a:solidFill>
                  <a:schemeClr val="tx1"/>
                </a:solidFill>
              </a:rPr>
              <a:t>VITA 49 Overview </a:t>
            </a:r>
          </a:p>
          <a:p>
            <a:pPr marL="0" indent="0" algn="ctr">
              <a:buNone/>
            </a:pPr>
            <a:r>
              <a:rPr lang="en-US" sz="3600" dirty="0" smtClean="0">
                <a:solidFill>
                  <a:schemeClr val="tx1"/>
                </a:solidFill>
              </a:rPr>
              <a:t>and</a:t>
            </a:r>
          </a:p>
          <a:p>
            <a:pPr marL="0" indent="0" algn="ctr">
              <a:buNone/>
            </a:pPr>
            <a:r>
              <a:rPr lang="en-US" sz="3600" dirty="0" smtClean="0">
                <a:solidFill>
                  <a:schemeClr val="tx1"/>
                </a:solidFill>
              </a:rPr>
              <a:t>Enhancement Recommendations</a:t>
            </a:r>
            <a:endParaRPr lang="en-US" sz="3600" dirty="0">
              <a:solidFill>
                <a:schemeClr val="tx1"/>
              </a:solidFill>
            </a:endParaRPr>
          </a:p>
        </p:txBody>
      </p:sp>
    </p:spTree>
    <p:extLst>
      <p:ext uri="{BB962C8B-B14F-4D97-AF65-F5344CB8AC3E}">
        <p14:creationId xmlns:p14="http://schemas.microsoft.com/office/powerpoint/2010/main" val="3995727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a:xfrm>
            <a:off x="238125" y="169863"/>
            <a:ext cx="8585200" cy="7905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sz="2800" dirty="0" smtClean="0"/>
              <a:t>Comparison of SCA to </a:t>
            </a:r>
            <a:r>
              <a:rPr lang="en-US" dirty="0" smtClean="0"/>
              <a:t>VITA</a:t>
            </a:r>
            <a:endParaRPr lang="en-US" sz="2800" dirty="0" smtClean="0"/>
          </a:p>
        </p:txBody>
      </p:sp>
      <p:sp>
        <p:nvSpPr>
          <p:cNvPr id="603139" name="Rectangle 3"/>
          <p:cNvSpPr>
            <a:spLocks noGrp="1" noChangeArrowheads="1"/>
          </p:cNvSpPr>
          <p:nvPr>
            <p:ph type="body" idx="1"/>
          </p:nvPr>
        </p:nvSpPr>
        <p:spPr>
          <a:xfrm>
            <a:off x="341313" y="4095750"/>
            <a:ext cx="8726487" cy="2400053"/>
          </a:xfrm>
        </p:spPr>
        <p:txBody>
          <a:bodyPr>
            <a:normAutofit fontScale="77500" lnSpcReduction="20000"/>
          </a:bodyPr>
          <a:lstStyle/>
          <a:p>
            <a:pPr eaLnBrk="1" hangingPunct="1">
              <a:lnSpc>
                <a:spcPct val="90000"/>
              </a:lnSpc>
            </a:pPr>
            <a:r>
              <a:rPr lang="en-US" dirty="0" smtClean="0"/>
              <a:t>SCA Characteristics</a:t>
            </a:r>
          </a:p>
          <a:p>
            <a:pPr lvl="1" eaLnBrk="1" hangingPunct="1">
              <a:lnSpc>
                <a:spcPct val="90000"/>
              </a:lnSpc>
            </a:pPr>
            <a:r>
              <a:rPr lang="en-US" dirty="0" smtClean="0"/>
              <a:t>Application specific – Communications</a:t>
            </a:r>
          </a:p>
          <a:p>
            <a:pPr lvl="1" eaLnBrk="1" hangingPunct="1">
              <a:lnSpc>
                <a:spcPct val="90000"/>
              </a:lnSpc>
            </a:pPr>
            <a:r>
              <a:rPr lang="en-US" dirty="0" smtClean="0"/>
              <a:t>Defined architecture</a:t>
            </a:r>
          </a:p>
          <a:p>
            <a:pPr lvl="1" eaLnBrk="1" hangingPunct="1">
              <a:lnSpc>
                <a:spcPct val="90000"/>
              </a:lnSpc>
            </a:pPr>
            <a:r>
              <a:rPr lang="en-US" dirty="0" smtClean="0"/>
              <a:t>Defined  components</a:t>
            </a:r>
          </a:p>
          <a:p>
            <a:pPr marL="398463" lvl="1" indent="0" eaLnBrk="1" hangingPunct="1">
              <a:lnSpc>
                <a:spcPct val="90000"/>
              </a:lnSpc>
              <a:buNone/>
            </a:pPr>
            <a:endParaRPr lang="en-US" dirty="0" smtClean="0"/>
          </a:p>
          <a:p>
            <a:pPr>
              <a:lnSpc>
                <a:spcPct val="90000"/>
              </a:lnSpc>
            </a:pPr>
            <a:r>
              <a:rPr lang="en-US" dirty="0" smtClean="0"/>
              <a:t>VITA 49</a:t>
            </a:r>
          </a:p>
          <a:p>
            <a:pPr lvl="1">
              <a:lnSpc>
                <a:spcPct val="90000"/>
              </a:lnSpc>
            </a:pPr>
            <a:r>
              <a:rPr lang="en-US" dirty="0" smtClean="0"/>
              <a:t>Application independent</a:t>
            </a:r>
          </a:p>
          <a:p>
            <a:pPr lvl="1">
              <a:lnSpc>
                <a:spcPct val="90000"/>
              </a:lnSpc>
            </a:pPr>
            <a:r>
              <a:rPr lang="en-US" dirty="0" smtClean="0"/>
              <a:t>Does not define an architecture. It is a framework</a:t>
            </a:r>
          </a:p>
          <a:p>
            <a:pPr lvl="1">
              <a:lnSpc>
                <a:spcPct val="90000"/>
              </a:lnSpc>
            </a:pPr>
            <a:r>
              <a:rPr lang="en-US" dirty="0" smtClean="0"/>
              <a:t>Does not define components. It can be used to define interfaces between components</a:t>
            </a:r>
          </a:p>
          <a:p>
            <a:pPr lvl="1">
              <a:lnSpc>
                <a:spcPct val="90000"/>
              </a:lnSpc>
            </a:pPr>
            <a:r>
              <a:rPr lang="en-US" dirty="0" smtClean="0"/>
              <a:t>Could be leveraged as an application interface for SCA systems</a:t>
            </a:r>
          </a:p>
        </p:txBody>
      </p:sp>
      <p:sp>
        <p:nvSpPr>
          <p:cNvPr id="6148" name="Rectangle 5"/>
          <p:cNvSpPr>
            <a:spLocks noChangeArrowheads="1"/>
          </p:cNvSpPr>
          <p:nvPr/>
        </p:nvSpPr>
        <p:spPr bwMode="auto">
          <a:xfrm>
            <a:off x="0" y="2225675"/>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dirty="0"/>
          </a:p>
        </p:txBody>
      </p:sp>
      <p:pic>
        <p:nvPicPr>
          <p:cNvPr id="6031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717675"/>
            <a:ext cx="459740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8"/>
          <p:cNvSpPr>
            <a:spLocks noChangeArrowheads="1"/>
          </p:cNvSpPr>
          <p:nvPr/>
        </p:nvSpPr>
        <p:spPr bwMode="auto">
          <a:xfrm>
            <a:off x="1511299" y="1256010"/>
            <a:ext cx="64992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sz="2400" dirty="0"/>
              <a:t>Software Communications </a:t>
            </a:r>
            <a:r>
              <a:rPr lang="en-US" sz="2400" dirty="0" smtClean="0"/>
              <a:t>Architecture (SCA)</a:t>
            </a:r>
            <a:endParaRPr lang="en-US" sz="2400" dirty="0"/>
          </a:p>
        </p:txBody>
      </p:sp>
    </p:spTree>
    <p:extLst>
      <p:ext uri="{BB962C8B-B14F-4D97-AF65-F5344CB8AC3E}">
        <p14:creationId xmlns:p14="http://schemas.microsoft.com/office/powerpoint/2010/main" val="794709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603140"/>
                                        </p:tgtEl>
                                        <p:attrNameLst>
                                          <p:attrName>style.visibility</p:attrName>
                                        </p:attrNameLst>
                                      </p:cBhvr>
                                      <p:to>
                                        <p:strVal val="visible"/>
                                      </p:to>
                                    </p:set>
                                    <p:animEffect transition="in" filter="diamond(in)">
                                      <p:cBhvr>
                                        <p:cTn id="7" dur="2000"/>
                                        <p:tgtEl>
                                          <p:spTgt spid="6031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3139">
                                            <p:txEl>
                                              <p:pRg st="0" end="0"/>
                                            </p:txEl>
                                          </p:spTgt>
                                        </p:tgtEl>
                                        <p:attrNameLst>
                                          <p:attrName>style.visibility</p:attrName>
                                        </p:attrNameLst>
                                      </p:cBhvr>
                                      <p:to>
                                        <p:strVal val="visible"/>
                                      </p:to>
                                    </p:set>
                                    <p:animEffect transition="in" filter="blinds(horizontal)">
                                      <p:cBhvr>
                                        <p:cTn id="12" dur="500"/>
                                        <p:tgtEl>
                                          <p:spTgt spid="603139">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03139">
                                            <p:txEl>
                                              <p:pRg st="1" end="1"/>
                                            </p:txEl>
                                          </p:spTgt>
                                        </p:tgtEl>
                                        <p:attrNameLst>
                                          <p:attrName>style.visibility</p:attrName>
                                        </p:attrNameLst>
                                      </p:cBhvr>
                                      <p:to>
                                        <p:strVal val="visible"/>
                                      </p:to>
                                    </p:set>
                                    <p:animEffect transition="in" filter="blinds(horizontal)">
                                      <p:cBhvr>
                                        <p:cTn id="15" dur="500"/>
                                        <p:tgtEl>
                                          <p:spTgt spid="603139">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03139">
                                            <p:txEl>
                                              <p:pRg st="2" end="2"/>
                                            </p:txEl>
                                          </p:spTgt>
                                        </p:tgtEl>
                                        <p:attrNameLst>
                                          <p:attrName>style.visibility</p:attrName>
                                        </p:attrNameLst>
                                      </p:cBhvr>
                                      <p:to>
                                        <p:strVal val="visible"/>
                                      </p:to>
                                    </p:set>
                                    <p:animEffect transition="in" filter="blinds(horizontal)">
                                      <p:cBhvr>
                                        <p:cTn id="18" dur="500"/>
                                        <p:tgtEl>
                                          <p:spTgt spid="603139">
                                            <p:txEl>
                                              <p:pRg st="2" end="2"/>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03139">
                                            <p:txEl>
                                              <p:pRg st="3" end="3"/>
                                            </p:txEl>
                                          </p:spTgt>
                                        </p:tgtEl>
                                        <p:attrNameLst>
                                          <p:attrName>style.visibility</p:attrName>
                                        </p:attrNameLst>
                                      </p:cBhvr>
                                      <p:to>
                                        <p:strVal val="visible"/>
                                      </p:to>
                                    </p:set>
                                    <p:animEffect transition="in" filter="blinds(horizontal)">
                                      <p:cBhvr>
                                        <p:cTn id="21" dur="500"/>
                                        <p:tgtEl>
                                          <p:spTgt spid="603139">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03139">
                                            <p:txEl>
                                              <p:pRg st="5" end="5"/>
                                            </p:txEl>
                                          </p:spTgt>
                                        </p:tgtEl>
                                        <p:attrNameLst>
                                          <p:attrName>style.visibility</p:attrName>
                                        </p:attrNameLst>
                                      </p:cBhvr>
                                      <p:to>
                                        <p:strVal val="visible"/>
                                      </p:to>
                                    </p:set>
                                    <p:animEffect transition="in" filter="blinds(horizontal)">
                                      <p:cBhvr>
                                        <p:cTn id="26" dur="500"/>
                                        <p:tgtEl>
                                          <p:spTgt spid="603139">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603139">
                                            <p:txEl>
                                              <p:pRg st="6" end="6"/>
                                            </p:txEl>
                                          </p:spTgt>
                                        </p:tgtEl>
                                        <p:attrNameLst>
                                          <p:attrName>style.visibility</p:attrName>
                                        </p:attrNameLst>
                                      </p:cBhvr>
                                      <p:to>
                                        <p:strVal val="visible"/>
                                      </p:to>
                                    </p:set>
                                    <p:animEffect transition="in" filter="blinds(horizontal)">
                                      <p:cBhvr>
                                        <p:cTn id="29" dur="500"/>
                                        <p:tgtEl>
                                          <p:spTgt spid="603139">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603139">
                                            <p:txEl>
                                              <p:pRg st="7" end="7"/>
                                            </p:txEl>
                                          </p:spTgt>
                                        </p:tgtEl>
                                        <p:attrNameLst>
                                          <p:attrName>style.visibility</p:attrName>
                                        </p:attrNameLst>
                                      </p:cBhvr>
                                      <p:to>
                                        <p:strVal val="visible"/>
                                      </p:to>
                                    </p:set>
                                    <p:animEffect transition="in" filter="blinds(horizontal)">
                                      <p:cBhvr>
                                        <p:cTn id="32" dur="500"/>
                                        <p:tgtEl>
                                          <p:spTgt spid="603139">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603139">
                                            <p:txEl>
                                              <p:pRg st="8" end="8"/>
                                            </p:txEl>
                                          </p:spTgt>
                                        </p:tgtEl>
                                        <p:attrNameLst>
                                          <p:attrName>style.visibility</p:attrName>
                                        </p:attrNameLst>
                                      </p:cBhvr>
                                      <p:to>
                                        <p:strVal val="visible"/>
                                      </p:to>
                                    </p:set>
                                    <p:animEffect transition="in" filter="blinds(horizontal)">
                                      <p:cBhvr>
                                        <p:cTn id="35" dur="500"/>
                                        <p:tgtEl>
                                          <p:spTgt spid="603139">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603139">
                                            <p:txEl>
                                              <p:pRg st="9" end="9"/>
                                            </p:txEl>
                                          </p:spTgt>
                                        </p:tgtEl>
                                        <p:attrNameLst>
                                          <p:attrName>style.visibility</p:attrName>
                                        </p:attrNameLst>
                                      </p:cBhvr>
                                      <p:to>
                                        <p:strVal val="visible"/>
                                      </p:to>
                                    </p:set>
                                    <p:animEffect transition="in" filter="blinds(horizontal)">
                                      <p:cBhvr>
                                        <p:cTn id="38" dur="500"/>
                                        <p:tgtEl>
                                          <p:spTgt spid="6031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3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a:xfrm>
            <a:off x="238064" y="286060"/>
            <a:ext cx="5729287" cy="5095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eaLnBrk="1" hangingPunct="1">
              <a:defRPr/>
            </a:pPr>
            <a:r>
              <a:rPr lang="en-US" sz="3600" dirty="0" smtClean="0">
                <a:latin typeface="Arial" charset="0"/>
              </a:rPr>
              <a:t>Overview of VITA 49.0</a:t>
            </a:r>
            <a:endParaRPr lang="en-CA" sz="3600" dirty="0" smtClean="0">
              <a:latin typeface="Arial" charset="0"/>
            </a:endParaRPr>
          </a:p>
        </p:txBody>
      </p:sp>
      <p:sp>
        <p:nvSpPr>
          <p:cNvPr id="9219" name="Rectangle 3"/>
          <p:cNvSpPr>
            <a:spLocks noGrp="1" noChangeArrowheads="1"/>
          </p:cNvSpPr>
          <p:nvPr>
            <p:ph type="body" idx="1"/>
          </p:nvPr>
        </p:nvSpPr>
        <p:spPr>
          <a:xfrm>
            <a:off x="228600" y="1066800"/>
            <a:ext cx="8458200" cy="54864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92500" lnSpcReduction="10000"/>
          </a:bodyPr>
          <a:lstStyle/>
          <a:p>
            <a:pPr eaLnBrk="1" hangingPunct="1">
              <a:lnSpc>
                <a:spcPct val="80000"/>
              </a:lnSpc>
              <a:buFont typeface="Tahoma" pitchFamily="34" charset="0"/>
              <a:buNone/>
            </a:pPr>
            <a:r>
              <a:rPr lang="en-US" sz="1800" b="1" dirty="0" smtClean="0">
                <a:latin typeface="Arial" pitchFamily="34" charset="0"/>
              </a:rPr>
              <a:t>T</a:t>
            </a:r>
            <a:r>
              <a:rPr lang="en-US" sz="2000" b="1" dirty="0" smtClean="0">
                <a:latin typeface="Arial" pitchFamily="34" charset="0"/>
              </a:rPr>
              <a:t>ransport Definition: Digitized Signal Data and Sensor Settings</a:t>
            </a:r>
          </a:p>
          <a:p>
            <a:pPr eaLnBrk="1" hangingPunct="1">
              <a:lnSpc>
                <a:spcPct val="80000"/>
              </a:lnSpc>
            </a:pPr>
            <a:r>
              <a:rPr lang="en-US" sz="1800" b="1" dirty="0" smtClean="0">
                <a:latin typeface="Arial" pitchFamily="34" charset="0"/>
              </a:rPr>
              <a:t>Interoperability:</a:t>
            </a:r>
            <a:endParaRPr lang="en-US" sz="1800" b="1" dirty="0" smtClean="0"/>
          </a:p>
          <a:p>
            <a:pPr lvl="1">
              <a:lnSpc>
                <a:spcPct val="80000"/>
              </a:lnSpc>
            </a:pPr>
            <a:r>
              <a:rPr lang="en-US" sz="1400" dirty="0">
                <a:latin typeface="Arial" pitchFamily="34" charset="0"/>
              </a:rPr>
              <a:t>VRT provides a framework to define interoperable sensor architectures</a:t>
            </a:r>
          </a:p>
          <a:p>
            <a:pPr lvl="1" eaLnBrk="1" hangingPunct="1">
              <a:lnSpc>
                <a:spcPct val="80000"/>
              </a:lnSpc>
            </a:pPr>
            <a:r>
              <a:rPr lang="en-US" sz="1400" dirty="0" smtClean="0">
                <a:latin typeface="Arial" pitchFamily="34" charset="0"/>
              </a:rPr>
              <a:t>Link independent</a:t>
            </a:r>
          </a:p>
          <a:p>
            <a:pPr lvl="1" eaLnBrk="1" hangingPunct="1">
              <a:lnSpc>
                <a:spcPct val="80000"/>
              </a:lnSpc>
            </a:pPr>
            <a:endParaRPr lang="en-US" sz="1200" dirty="0" smtClean="0">
              <a:latin typeface="Arial" pitchFamily="34" charset="0"/>
            </a:endParaRPr>
          </a:p>
          <a:p>
            <a:pPr eaLnBrk="1" hangingPunct="1">
              <a:lnSpc>
                <a:spcPct val="80000"/>
              </a:lnSpc>
            </a:pPr>
            <a:r>
              <a:rPr lang="en-US" sz="1800" b="1" dirty="0" smtClean="0">
                <a:latin typeface="Arial" pitchFamily="34" charset="0"/>
              </a:rPr>
              <a:t>Sensor Synchronization/ Time Stamped Data:</a:t>
            </a:r>
            <a:r>
              <a:rPr lang="en-US" sz="1800" dirty="0" smtClean="0">
                <a:latin typeface="Arial" pitchFamily="34" charset="0"/>
              </a:rPr>
              <a:t> </a:t>
            </a:r>
          </a:p>
          <a:p>
            <a:pPr lvl="1" eaLnBrk="1" hangingPunct="1">
              <a:lnSpc>
                <a:spcPct val="80000"/>
              </a:lnSpc>
            </a:pPr>
            <a:r>
              <a:rPr lang="en-US" sz="1400" dirty="0" smtClean="0"/>
              <a:t>Synchronization of multiple receivers in same/different platforms</a:t>
            </a:r>
          </a:p>
          <a:p>
            <a:pPr lvl="1" eaLnBrk="1" hangingPunct="1"/>
            <a:r>
              <a:rPr lang="en-US" sz="1400" dirty="0" smtClean="0"/>
              <a:t>Coherency between multiple receivers co-located in same platform</a:t>
            </a:r>
            <a:r>
              <a:rPr lang="en-US" sz="1400" dirty="0" smtClean="0">
                <a:latin typeface="Arial" pitchFamily="34" charset="0"/>
              </a:rPr>
              <a:t> provides synchronization/coherency of multiple sensors</a:t>
            </a:r>
          </a:p>
          <a:p>
            <a:pPr lvl="1" eaLnBrk="1" hangingPunct="1">
              <a:lnSpc>
                <a:spcPct val="80000"/>
              </a:lnSpc>
              <a:buFont typeface="Tahoma" pitchFamily="34" charset="0"/>
              <a:buNone/>
            </a:pPr>
            <a:endParaRPr lang="en-US" sz="1200" b="1" dirty="0" smtClean="0">
              <a:latin typeface="Arial" pitchFamily="34" charset="0"/>
            </a:endParaRPr>
          </a:p>
          <a:p>
            <a:pPr eaLnBrk="1" hangingPunct="1">
              <a:lnSpc>
                <a:spcPct val="80000"/>
              </a:lnSpc>
            </a:pPr>
            <a:r>
              <a:rPr lang="en-US" sz="1800" b="1" dirty="0" smtClean="0">
                <a:latin typeface="Arial" pitchFamily="34" charset="0"/>
              </a:rPr>
              <a:t>Multiplexing: </a:t>
            </a:r>
          </a:p>
          <a:p>
            <a:pPr lvl="1" eaLnBrk="1" hangingPunct="1">
              <a:lnSpc>
                <a:spcPct val="80000"/>
              </a:lnSpc>
            </a:pPr>
            <a:r>
              <a:rPr lang="en-US" sz="1400" dirty="0" smtClean="0">
                <a:latin typeface="Arial" pitchFamily="34" charset="0"/>
              </a:rPr>
              <a:t>Protocol to enable multi-channel signal data and context data to be sent over a single link</a:t>
            </a:r>
          </a:p>
          <a:p>
            <a:pPr lvl="1" eaLnBrk="1" hangingPunct="1">
              <a:lnSpc>
                <a:spcPct val="80000"/>
              </a:lnSpc>
            </a:pPr>
            <a:endParaRPr lang="en-US" sz="1200" dirty="0" smtClean="0">
              <a:latin typeface="Arial" pitchFamily="34" charset="0"/>
            </a:endParaRPr>
          </a:p>
          <a:p>
            <a:pPr eaLnBrk="1" hangingPunct="1">
              <a:lnSpc>
                <a:spcPct val="80000"/>
              </a:lnSpc>
            </a:pPr>
            <a:r>
              <a:rPr lang="en-US" sz="1800" b="1" dirty="0" smtClean="0">
                <a:latin typeface="Arial" pitchFamily="34" charset="0"/>
              </a:rPr>
              <a:t>Signal Data:</a:t>
            </a:r>
          </a:p>
          <a:p>
            <a:pPr lvl="1" eaLnBrk="1" hangingPunct="1">
              <a:lnSpc>
                <a:spcPct val="110000"/>
              </a:lnSpc>
            </a:pPr>
            <a:r>
              <a:rPr lang="en-US" sz="1400" dirty="0" smtClean="0">
                <a:latin typeface="Arial" pitchFamily="34" charset="0"/>
              </a:rPr>
              <a:t>Data packet definition and broad range of data types defined: 1-32 bits real, complex, alignment, event flag</a:t>
            </a:r>
          </a:p>
          <a:p>
            <a:pPr lvl="1" eaLnBrk="1" hangingPunct="1">
              <a:lnSpc>
                <a:spcPct val="80000"/>
              </a:lnSpc>
            </a:pPr>
            <a:endParaRPr lang="en-US" sz="1200" dirty="0" smtClean="0">
              <a:latin typeface="Arial" pitchFamily="34" charset="0"/>
            </a:endParaRPr>
          </a:p>
          <a:p>
            <a:pPr eaLnBrk="1" hangingPunct="1">
              <a:lnSpc>
                <a:spcPct val="80000"/>
              </a:lnSpc>
            </a:pPr>
            <a:r>
              <a:rPr lang="en-US" sz="1800" b="1" dirty="0" smtClean="0">
                <a:latin typeface="Arial" pitchFamily="34" charset="0"/>
              </a:rPr>
              <a:t>Sensor Settings:</a:t>
            </a:r>
            <a:r>
              <a:rPr lang="en-US" sz="1200" b="1" dirty="0" smtClean="0">
                <a:latin typeface="Arial" pitchFamily="34" charset="0"/>
              </a:rPr>
              <a:t> </a:t>
            </a:r>
          </a:p>
          <a:p>
            <a:pPr lvl="1" eaLnBrk="1" hangingPunct="1">
              <a:lnSpc>
                <a:spcPct val="110000"/>
              </a:lnSpc>
            </a:pPr>
            <a:r>
              <a:rPr lang="en-US" sz="1400" dirty="0">
                <a:latin typeface="Arial" pitchFamily="34" charset="0"/>
              </a:rPr>
              <a:t>P</a:t>
            </a:r>
            <a:r>
              <a:rPr lang="en-US" sz="1400" dirty="0" smtClean="0">
                <a:latin typeface="Arial" pitchFamily="34" charset="0"/>
              </a:rPr>
              <a:t>rovides a mechanism to convey sensor settings (context packets) relevant to geo-location processing</a:t>
            </a:r>
          </a:p>
          <a:p>
            <a:pPr lvl="1" eaLnBrk="1" hangingPunct="1">
              <a:lnSpc>
                <a:spcPct val="80000"/>
              </a:lnSpc>
            </a:pPr>
            <a:endParaRPr lang="en-US" sz="1200" dirty="0" smtClean="0">
              <a:latin typeface="Arial" pitchFamily="34" charset="0"/>
            </a:endParaRPr>
          </a:p>
          <a:p>
            <a:pPr eaLnBrk="1" hangingPunct="1">
              <a:lnSpc>
                <a:spcPct val="80000"/>
              </a:lnSpc>
            </a:pPr>
            <a:r>
              <a:rPr lang="en-US" sz="1800" b="1" dirty="0" smtClean="0">
                <a:latin typeface="Arial" pitchFamily="34" charset="0"/>
              </a:rPr>
              <a:t>Geolocation: </a:t>
            </a:r>
          </a:p>
          <a:p>
            <a:pPr lvl="1" eaLnBrk="1" hangingPunct="1">
              <a:lnSpc>
                <a:spcPct val="80000"/>
              </a:lnSpc>
            </a:pPr>
            <a:r>
              <a:rPr lang="en-US" sz="1400" dirty="0" smtClean="0">
                <a:latin typeface="Arial" pitchFamily="34" charset="0"/>
              </a:rPr>
              <a:t>A standard that provides location, inertial navigation and look angle of sensors</a:t>
            </a:r>
            <a:endParaRPr lang="en-US" sz="1400" b="1" dirty="0" smtClean="0">
              <a:latin typeface="Arial" pitchFamily="34" charset="0"/>
            </a:endParaRPr>
          </a:p>
          <a:p>
            <a:pPr lvl="1" eaLnBrk="1" hangingPunct="1">
              <a:lnSpc>
                <a:spcPct val="80000"/>
              </a:lnSpc>
            </a:pPr>
            <a:endParaRPr lang="en-US" sz="1200" b="1" dirty="0" smtClean="0">
              <a:latin typeface="Arial" pitchFamily="34" charset="0"/>
            </a:endParaRPr>
          </a:p>
        </p:txBody>
      </p:sp>
    </p:spTree>
    <p:extLst>
      <p:ext uri="{BB962C8B-B14F-4D97-AF65-F5344CB8AC3E}">
        <p14:creationId xmlns:p14="http://schemas.microsoft.com/office/powerpoint/2010/main" val="3475371352"/>
      </p:ext>
    </p:extLst>
  </p:cSld>
  <p:clrMapOvr>
    <a:masterClrMapping/>
  </p:clrMapOvr>
  <p:transition>
    <p:checke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a:xfrm>
            <a:off x="238125" y="169863"/>
            <a:ext cx="8585200" cy="7905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dirty="0" smtClean="0"/>
              <a:t>VITA Protocol Elements</a:t>
            </a:r>
          </a:p>
        </p:txBody>
      </p:sp>
      <p:sp>
        <p:nvSpPr>
          <p:cNvPr id="11267" name="Rectangle 3"/>
          <p:cNvSpPr>
            <a:spLocks noGrp="1" noChangeArrowheads="1"/>
          </p:cNvSpPr>
          <p:nvPr>
            <p:ph type="body" idx="1"/>
          </p:nvPr>
        </p:nvSpPr>
        <p:spPr>
          <a:xfrm>
            <a:off x="163513" y="933450"/>
            <a:ext cx="8609012" cy="5199063"/>
          </a:xfrm>
        </p:spPr>
        <p:txBody>
          <a:bodyPr/>
          <a:lstStyle/>
          <a:p>
            <a:pPr eaLnBrk="1" hangingPunct="1">
              <a:lnSpc>
                <a:spcPct val="80000"/>
              </a:lnSpc>
            </a:pPr>
            <a:r>
              <a:rPr lang="en-US" sz="2000" b="1" dirty="0" smtClean="0"/>
              <a:t>Signal Data Packets</a:t>
            </a:r>
            <a:r>
              <a:rPr lang="en-US" sz="1800" b="1" dirty="0" smtClean="0"/>
              <a:t> </a:t>
            </a:r>
          </a:p>
          <a:p>
            <a:pPr lvl="1" eaLnBrk="1" hangingPunct="1">
              <a:lnSpc>
                <a:spcPct val="80000"/>
              </a:lnSpc>
            </a:pPr>
            <a:r>
              <a:rPr lang="en-US" dirty="0" smtClean="0"/>
              <a:t>Purpose: 	Convey digitized  instantaneous frequency (IF) and RF signal data</a:t>
            </a:r>
          </a:p>
          <a:p>
            <a:pPr lvl="1" eaLnBrk="1" hangingPunct="1">
              <a:lnSpc>
                <a:spcPct val="80000"/>
              </a:lnSpc>
            </a:pPr>
            <a:r>
              <a:rPr lang="en-US" sz="1800" dirty="0" smtClean="0"/>
              <a:t>Construct:</a:t>
            </a:r>
          </a:p>
          <a:p>
            <a:pPr lvl="2" eaLnBrk="1" hangingPunct="1">
              <a:lnSpc>
                <a:spcPct val="80000"/>
              </a:lnSpc>
            </a:pPr>
            <a:r>
              <a:rPr lang="en-US" dirty="0" smtClean="0"/>
              <a:t>Packet Identifiers</a:t>
            </a:r>
          </a:p>
          <a:p>
            <a:pPr lvl="2" eaLnBrk="1" hangingPunct="1">
              <a:lnSpc>
                <a:spcPct val="80000"/>
              </a:lnSpc>
            </a:pPr>
            <a:r>
              <a:rPr lang="en-US" dirty="0" smtClean="0"/>
              <a:t>Timestamp</a:t>
            </a:r>
          </a:p>
          <a:p>
            <a:pPr lvl="2" eaLnBrk="1" hangingPunct="1">
              <a:lnSpc>
                <a:spcPct val="80000"/>
              </a:lnSpc>
            </a:pPr>
            <a:r>
              <a:rPr lang="en-US" dirty="0" smtClean="0"/>
              <a:t>Signal Data: 1-32 bits real, complex, floating point, vectors, event flags</a:t>
            </a:r>
          </a:p>
          <a:p>
            <a:pPr lvl="2" eaLnBrk="1" hangingPunct="1">
              <a:lnSpc>
                <a:spcPct val="80000"/>
              </a:lnSpc>
            </a:pPr>
            <a:r>
              <a:rPr lang="en-US" dirty="0" smtClean="0"/>
              <a:t>Trailer</a:t>
            </a:r>
          </a:p>
          <a:p>
            <a:pPr lvl="2" eaLnBrk="1" hangingPunct="1">
              <a:lnSpc>
                <a:spcPct val="80000"/>
              </a:lnSpc>
            </a:pPr>
            <a:endParaRPr lang="en-US" dirty="0" smtClean="0"/>
          </a:p>
          <a:p>
            <a:pPr eaLnBrk="1" hangingPunct="1">
              <a:lnSpc>
                <a:spcPct val="80000"/>
              </a:lnSpc>
            </a:pPr>
            <a:r>
              <a:rPr lang="en-US" sz="2000" b="1" dirty="0" smtClean="0"/>
              <a:t>Context  Packets</a:t>
            </a:r>
            <a:r>
              <a:rPr lang="en-US" sz="1800" b="1" dirty="0" smtClean="0"/>
              <a:t> </a:t>
            </a:r>
          </a:p>
          <a:p>
            <a:pPr lvl="1" eaLnBrk="1" hangingPunct="1">
              <a:lnSpc>
                <a:spcPct val="80000"/>
              </a:lnSpc>
            </a:pPr>
            <a:r>
              <a:rPr lang="en-US" dirty="0" smtClean="0"/>
              <a:t>Purpose: 	Convey information on the SDR settings and spatial information</a:t>
            </a:r>
          </a:p>
          <a:p>
            <a:pPr lvl="1" eaLnBrk="1" hangingPunct="1">
              <a:lnSpc>
                <a:spcPct val="80000"/>
              </a:lnSpc>
            </a:pPr>
            <a:r>
              <a:rPr lang="en-US" sz="1800" dirty="0" smtClean="0"/>
              <a:t>Construct:</a:t>
            </a:r>
          </a:p>
          <a:p>
            <a:pPr lvl="2" eaLnBrk="1" hangingPunct="1">
              <a:lnSpc>
                <a:spcPct val="80000"/>
              </a:lnSpc>
            </a:pPr>
            <a:r>
              <a:rPr lang="en-US" dirty="0" smtClean="0"/>
              <a:t>Packet Identifiers</a:t>
            </a:r>
          </a:p>
          <a:p>
            <a:pPr lvl="2" eaLnBrk="1" hangingPunct="1">
              <a:lnSpc>
                <a:spcPct val="80000"/>
              </a:lnSpc>
            </a:pPr>
            <a:r>
              <a:rPr lang="en-US" dirty="0" smtClean="0"/>
              <a:t>Timestamp</a:t>
            </a:r>
          </a:p>
          <a:p>
            <a:pPr lvl="2" eaLnBrk="1" hangingPunct="1">
              <a:lnSpc>
                <a:spcPct val="80000"/>
              </a:lnSpc>
            </a:pPr>
            <a:r>
              <a:rPr lang="en-US" dirty="0" smtClean="0"/>
              <a:t>Context Fields: Frequency, bandwidth, </a:t>
            </a:r>
            <a:r>
              <a:rPr lang="en-US" dirty="0"/>
              <a:t>p</a:t>
            </a:r>
            <a:r>
              <a:rPr lang="en-US" dirty="0" smtClean="0"/>
              <a:t>ower, gain, delays, sampling rate, overload, valid data, event flags </a:t>
            </a:r>
          </a:p>
        </p:txBody>
      </p:sp>
    </p:spTree>
    <p:extLst>
      <p:ext uri="{BB962C8B-B14F-4D97-AF65-F5344CB8AC3E}">
        <p14:creationId xmlns:p14="http://schemas.microsoft.com/office/powerpoint/2010/main" val="3598499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593" y="119063"/>
            <a:ext cx="7491702" cy="811379"/>
          </a:xfrm>
        </p:spPr>
        <p:txBody>
          <a:bodyPr>
            <a:noAutofit/>
          </a:bodyPr>
          <a:lstStyle/>
          <a:p>
            <a:r>
              <a:rPr lang="en-US" dirty="0" smtClean="0"/>
              <a:t>VITA 49 Generic Tuner/Receiver</a:t>
            </a:r>
            <a:br>
              <a:rPr lang="en-US" dirty="0" smtClean="0"/>
            </a:br>
            <a:r>
              <a:rPr lang="en-US" dirty="0" smtClean="0"/>
              <a:t> Block Diagram</a:t>
            </a:r>
            <a:endParaRPr lang="en-US" dirty="0"/>
          </a:p>
        </p:txBody>
      </p:sp>
      <p:sp>
        <p:nvSpPr>
          <p:cNvPr id="4" name="TextBox 3"/>
          <p:cNvSpPr txBox="1"/>
          <p:nvPr/>
        </p:nvSpPr>
        <p:spPr>
          <a:xfrm>
            <a:off x="447082" y="2398273"/>
            <a:ext cx="2755883" cy="507831"/>
          </a:xfrm>
          <a:prstGeom prst="rect">
            <a:avLst/>
          </a:prstGeom>
          <a:solidFill>
            <a:schemeClr val="accent2">
              <a:lumMod val="60000"/>
              <a:lumOff val="40000"/>
            </a:schemeClr>
          </a:solidFill>
          <a:ln w="19050">
            <a:solidFill>
              <a:schemeClr val="tx1"/>
            </a:solidFill>
          </a:ln>
        </p:spPr>
        <p:txBody>
          <a:bodyPr wrap="none" rtlCol="0">
            <a:spAutoFit/>
          </a:bodyPr>
          <a:lstStyle/>
          <a:p>
            <a:pPr algn="ctr"/>
            <a:r>
              <a:rPr lang="en-US" sz="900" b="1" dirty="0" smtClean="0"/>
              <a:t>       RF Super-Heterodyne Tuner -Receiver       </a:t>
            </a:r>
          </a:p>
          <a:p>
            <a:pPr algn="ctr"/>
            <a:endParaRPr lang="en-US" sz="900" b="1" dirty="0"/>
          </a:p>
          <a:p>
            <a:pPr algn="ctr"/>
            <a:endParaRPr lang="en-US" sz="900" b="1" dirty="0"/>
          </a:p>
        </p:txBody>
      </p:sp>
      <p:sp>
        <p:nvSpPr>
          <p:cNvPr id="6" name="TextBox 5"/>
          <p:cNvSpPr txBox="1"/>
          <p:nvPr/>
        </p:nvSpPr>
        <p:spPr>
          <a:xfrm>
            <a:off x="3526010" y="2398273"/>
            <a:ext cx="1742786" cy="369332"/>
          </a:xfrm>
          <a:prstGeom prst="rect">
            <a:avLst/>
          </a:prstGeom>
          <a:solidFill>
            <a:schemeClr val="accent2">
              <a:lumMod val="60000"/>
              <a:lumOff val="40000"/>
            </a:schemeClr>
          </a:solidFill>
          <a:ln w="19050">
            <a:solidFill>
              <a:schemeClr val="tx1"/>
            </a:solidFill>
          </a:ln>
        </p:spPr>
        <p:txBody>
          <a:bodyPr wrap="none" rtlCol="0">
            <a:spAutoFit/>
          </a:bodyPr>
          <a:lstStyle/>
          <a:p>
            <a:pPr algn="ctr"/>
            <a:r>
              <a:rPr lang="en-US" sz="900" b="1" dirty="0" smtClean="0"/>
              <a:t>Analog to Digital Converter</a:t>
            </a:r>
          </a:p>
          <a:p>
            <a:pPr algn="ctr"/>
            <a:r>
              <a:rPr lang="en-US" sz="900" b="1" dirty="0" smtClean="0"/>
              <a:t>(Digitizer)</a:t>
            </a:r>
          </a:p>
        </p:txBody>
      </p:sp>
      <p:sp>
        <p:nvSpPr>
          <p:cNvPr id="7" name="TextBox 6"/>
          <p:cNvSpPr txBox="1"/>
          <p:nvPr/>
        </p:nvSpPr>
        <p:spPr>
          <a:xfrm>
            <a:off x="5880375" y="2398273"/>
            <a:ext cx="806631" cy="507831"/>
          </a:xfrm>
          <a:prstGeom prst="rect">
            <a:avLst/>
          </a:prstGeom>
          <a:solidFill>
            <a:schemeClr val="accent2">
              <a:lumMod val="60000"/>
              <a:lumOff val="40000"/>
            </a:schemeClr>
          </a:solidFill>
          <a:ln w="19050">
            <a:solidFill>
              <a:schemeClr val="tx1"/>
            </a:solidFill>
          </a:ln>
        </p:spPr>
        <p:txBody>
          <a:bodyPr wrap="none" rtlCol="0">
            <a:spAutoFit/>
          </a:bodyPr>
          <a:lstStyle/>
          <a:p>
            <a:pPr algn="ctr"/>
            <a:r>
              <a:rPr lang="en-US" sz="900" b="1" dirty="0" smtClean="0"/>
              <a:t>Signal</a:t>
            </a:r>
          </a:p>
          <a:p>
            <a:pPr algn="ctr"/>
            <a:r>
              <a:rPr lang="en-US" sz="900" b="1" dirty="0" smtClean="0"/>
              <a:t>Processing</a:t>
            </a:r>
          </a:p>
          <a:p>
            <a:pPr algn="ctr"/>
            <a:r>
              <a:rPr lang="en-US" sz="900" b="1" dirty="0" smtClean="0"/>
              <a:t>&amp; Filtering</a:t>
            </a:r>
          </a:p>
        </p:txBody>
      </p:sp>
      <p:sp>
        <p:nvSpPr>
          <p:cNvPr id="8" name="TextBox 7"/>
          <p:cNvSpPr txBox="1"/>
          <p:nvPr/>
        </p:nvSpPr>
        <p:spPr>
          <a:xfrm>
            <a:off x="3463458" y="4777787"/>
            <a:ext cx="851515" cy="646331"/>
          </a:xfrm>
          <a:prstGeom prst="rect">
            <a:avLst/>
          </a:prstGeom>
          <a:solidFill>
            <a:schemeClr val="accent2">
              <a:lumMod val="60000"/>
              <a:lumOff val="40000"/>
            </a:schemeClr>
          </a:solidFill>
          <a:ln w="19050">
            <a:solidFill>
              <a:schemeClr val="tx1"/>
            </a:solidFill>
          </a:ln>
        </p:spPr>
        <p:txBody>
          <a:bodyPr wrap="none" rtlCol="0">
            <a:spAutoFit/>
          </a:bodyPr>
          <a:lstStyle/>
          <a:p>
            <a:pPr algn="ctr"/>
            <a:r>
              <a:rPr lang="en-US" sz="900" b="1" dirty="0" smtClean="0"/>
              <a:t>Integer</a:t>
            </a:r>
          </a:p>
          <a:p>
            <a:pPr algn="ctr"/>
            <a:r>
              <a:rPr lang="en-US" sz="900" b="1" dirty="0" smtClean="0"/>
              <a:t>&amp; Fractional</a:t>
            </a:r>
          </a:p>
          <a:p>
            <a:pPr algn="ctr"/>
            <a:r>
              <a:rPr lang="en-US" sz="900" b="1" dirty="0" smtClean="0"/>
              <a:t>Time-Stamp</a:t>
            </a:r>
          </a:p>
          <a:p>
            <a:pPr algn="ctr"/>
            <a:r>
              <a:rPr lang="en-US" sz="900" b="1" dirty="0" smtClean="0"/>
              <a:t>Generation</a:t>
            </a:r>
          </a:p>
        </p:txBody>
      </p:sp>
      <p:sp>
        <p:nvSpPr>
          <p:cNvPr id="9" name="TextBox 8"/>
          <p:cNvSpPr txBox="1"/>
          <p:nvPr/>
        </p:nvSpPr>
        <p:spPr>
          <a:xfrm>
            <a:off x="2123748" y="5404449"/>
            <a:ext cx="857927" cy="369332"/>
          </a:xfrm>
          <a:prstGeom prst="rect">
            <a:avLst/>
          </a:prstGeom>
          <a:solidFill>
            <a:schemeClr val="accent2">
              <a:lumMod val="60000"/>
              <a:lumOff val="40000"/>
            </a:schemeClr>
          </a:solidFill>
          <a:ln w="19050">
            <a:solidFill>
              <a:schemeClr val="tx1"/>
            </a:solidFill>
          </a:ln>
        </p:spPr>
        <p:txBody>
          <a:bodyPr wrap="none" rtlCol="0">
            <a:spAutoFit/>
          </a:bodyPr>
          <a:lstStyle/>
          <a:p>
            <a:pPr algn="ctr"/>
            <a:r>
              <a:rPr lang="en-US" sz="900" b="1" dirty="0" smtClean="0"/>
              <a:t>Time Of Day</a:t>
            </a:r>
          </a:p>
          <a:p>
            <a:pPr algn="ctr"/>
            <a:r>
              <a:rPr lang="en-US" sz="900" b="1" dirty="0" smtClean="0"/>
              <a:t>Clock</a:t>
            </a:r>
          </a:p>
        </p:txBody>
      </p:sp>
      <p:sp>
        <p:nvSpPr>
          <p:cNvPr id="10" name="TextBox 9"/>
          <p:cNvSpPr txBox="1"/>
          <p:nvPr/>
        </p:nvSpPr>
        <p:spPr>
          <a:xfrm>
            <a:off x="7457294" y="2398273"/>
            <a:ext cx="755335" cy="507831"/>
          </a:xfrm>
          <a:prstGeom prst="rect">
            <a:avLst/>
          </a:prstGeom>
          <a:solidFill>
            <a:srgbClr val="FFFF00"/>
          </a:solidFill>
          <a:ln w="19050">
            <a:solidFill>
              <a:schemeClr val="tx1"/>
            </a:solidFill>
          </a:ln>
        </p:spPr>
        <p:txBody>
          <a:bodyPr wrap="none" rtlCol="0">
            <a:spAutoFit/>
          </a:bodyPr>
          <a:lstStyle/>
          <a:p>
            <a:pPr algn="ctr"/>
            <a:r>
              <a:rPr lang="en-US" sz="900" b="1" dirty="0" smtClean="0"/>
              <a:t>IF Data</a:t>
            </a:r>
          </a:p>
          <a:p>
            <a:pPr algn="ctr"/>
            <a:r>
              <a:rPr lang="en-US" sz="900" b="1" dirty="0" smtClean="0"/>
              <a:t>Packetizer</a:t>
            </a:r>
          </a:p>
          <a:p>
            <a:pPr algn="ctr"/>
            <a:r>
              <a:rPr lang="en-US" sz="900" b="1" dirty="0" smtClean="0"/>
              <a:t>(VRT)</a:t>
            </a:r>
          </a:p>
        </p:txBody>
      </p:sp>
      <p:sp>
        <p:nvSpPr>
          <p:cNvPr id="11" name="TextBox 10"/>
          <p:cNvSpPr txBox="1"/>
          <p:nvPr/>
        </p:nvSpPr>
        <p:spPr>
          <a:xfrm>
            <a:off x="8373152" y="3214984"/>
            <a:ext cx="665567" cy="369332"/>
          </a:xfrm>
          <a:prstGeom prst="rect">
            <a:avLst/>
          </a:prstGeom>
          <a:solidFill>
            <a:schemeClr val="accent2">
              <a:lumMod val="60000"/>
              <a:lumOff val="40000"/>
            </a:schemeClr>
          </a:solidFill>
          <a:ln w="19050">
            <a:solidFill>
              <a:schemeClr val="tx1"/>
            </a:solidFill>
          </a:ln>
        </p:spPr>
        <p:txBody>
          <a:bodyPr wrap="none" rtlCol="0">
            <a:spAutoFit/>
          </a:bodyPr>
          <a:lstStyle/>
          <a:p>
            <a:pPr algn="ctr"/>
            <a:r>
              <a:rPr lang="en-US" sz="900" b="1" dirty="0" smtClean="0"/>
              <a:t>Network</a:t>
            </a:r>
          </a:p>
          <a:p>
            <a:pPr algn="ctr"/>
            <a:r>
              <a:rPr lang="en-US" sz="900" b="1" dirty="0" smtClean="0"/>
              <a:t>Interface</a:t>
            </a:r>
          </a:p>
        </p:txBody>
      </p:sp>
      <p:sp>
        <p:nvSpPr>
          <p:cNvPr id="12" name="TextBox 11"/>
          <p:cNvSpPr txBox="1"/>
          <p:nvPr/>
        </p:nvSpPr>
        <p:spPr>
          <a:xfrm>
            <a:off x="2181457" y="4795296"/>
            <a:ext cx="742511" cy="369332"/>
          </a:xfrm>
          <a:prstGeom prst="rect">
            <a:avLst/>
          </a:prstGeom>
          <a:solidFill>
            <a:schemeClr val="accent2">
              <a:lumMod val="60000"/>
              <a:lumOff val="40000"/>
            </a:schemeClr>
          </a:solidFill>
          <a:ln w="19050">
            <a:solidFill>
              <a:schemeClr val="tx1"/>
            </a:solidFill>
          </a:ln>
        </p:spPr>
        <p:txBody>
          <a:bodyPr wrap="none" rtlCol="0">
            <a:spAutoFit/>
          </a:bodyPr>
          <a:lstStyle/>
          <a:p>
            <a:pPr algn="ctr"/>
            <a:r>
              <a:rPr lang="en-US" sz="900" b="1" dirty="0" smtClean="0"/>
              <a:t>Timing</a:t>
            </a:r>
          </a:p>
          <a:p>
            <a:pPr algn="ctr"/>
            <a:r>
              <a:rPr lang="en-US" sz="900" b="1" dirty="0" smtClean="0"/>
              <a:t>Reference</a:t>
            </a:r>
          </a:p>
        </p:txBody>
      </p:sp>
      <p:sp>
        <p:nvSpPr>
          <p:cNvPr id="13" name="TextBox 12"/>
          <p:cNvSpPr txBox="1"/>
          <p:nvPr/>
        </p:nvSpPr>
        <p:spPr>
          <a:xfrm>
            <a:off x="357992" y="5408017"/>
            <a:ext cx="665567" cy="1200329"/>
          </a:xfrm>
          <a:prstGeom prst="rect">
            <a:avLst/>
          </a:prstGeom>
          <a:solidFill>
            <a:schemeClr val="accent2">
              <a:lumMod val="60000"/>
              <a:lumOff val="40000"/>
            </a:schemeClr>
          </a:solidFill>
          <a:ln w="19050">
            <a:solidFill>
              <a:schemeClr val="tx1"/>
            </a:solidFill>
          </a:ln>
        </p:spPr>
        <p:txBody>
          <a:bodyPr wrap="none" rtlCol="0">
            <a:spAutoFit/>
          </a:bodyPr>
          <a:lstStyle/>
          <a:p>
            <a:pPr algn="ctr"/>
            <a:endParaRPr lang="en-US" sz="900" b="1" dirty="0" smtClean="0"/>
          </a:p>
          <a:p>
            <a:pPr algn="ctr"/>
            <a:endParaRPr lang="en-US" sz="900" b="1" dirty="0"/>
          </a:p>
          <a:p>
            <a:pPr algn="ctr"/>
            <a:r>
              <a:rPr lang="en-US" sz="900" b="1" dirty="0" smtClean="0"/>
              <a:t>GPS</a:t>
            </a:r>
          </a:p>
          <a:p>
            <a:pPr algn="ctr"/>
            <a:r>
              <a:rPr lang="en-US" sz="900" b="1" dirty="0" smtClean="0"/>
              <a:t>Receiver</a:t>
            </a:r>
          </a:p>
          <a:p>
            <a:pPr algn="ctr"/>
            <a:endParaRPr lang="en-US" sz="900" b="1" dirty="0" smtClean="0"/>
          </a:p>
          <a:p>
            <a:pPr algn="ctr"/>
            <a:endParaRPr lang="en-US" sz="900" b="1" dirty="0" smtClean="0"/>
          </a:p>
          <a:p>
            <a:pPr algn="ctr"/>
            <a:endParaRPr lang="en-US" sz="900" b="1" dirty="0"/>
          </a:p>
          <a:p>
            <a:pPr algn="ctr"/>
            <a:endParaRPr lang="en-US" sz="900" b="1" dirty="0" smtClean="0"/>
          </a:p>
        </p:txBody>
      </p:sp>
      <p:sp>
        <p:nvSpPr>
          <p:cNvPr id="14" name="TextBox 13"/>
          <p:cNvSpPr txBox="1"/>
          <p:nvPr/>
        </p:nvSpPr>
        <p:spPr>
          <a:xfrm>
            <a:off x="705891" y="3873703"/>
            <a:ext cx="1224987" cy="369332"/>
          </a:xfrm>
          <a:prstGeom prst="rect">
            <a:avLst/>
          </a:prstGeom>
          <a:noFill/>
        </p:spPr>
        <p:txBody>
          <a:bodyPr wrap="square" rtlCol="0">
            <a:spAutoFit/>
          </a:bodyPr>
          <a:lstStyle/>
          <a:p>
            <a:pPr algn="ctr"/>
            <a:r>
              <a:rPr lang="en-US" sz="900" b="1" dirty="0" smtClean="0"/>
              <a:t>AGC / MGC</a:t>
            </a:r>
          </a:p>
          <a:p>
            <a:pPr algn="ctr"/>
            <a:r>
              <a:rPr lang="en-US" sz="900" b="1" dirty="0" smtClean="0"/>
              <a:t>Gain Settings</a:t>
            </a:r>
            <a:endParaRPr lang="en-US" sz="900" b="1" dirty="0"/>
          </a:p>
        </p:txBody>
      </p:sp>
      <p:sp>
        <p:nvSpPr>
          <p:cNvPr id="15" name="TextBox 14"/>
          <p:cNvSpPr txBox="1"/>
          <p:nvPr/>
        </p:nvSpPr>
        <p:spPr>
          <a:xfrm>
            <a:off x="240592" y="4111922"/>
            <a:ext cx="1113161" cy="507831"/>
          </a:xfrm>
          <a:prstGeom prst="rect">
            <a:avLst/>
          </a:prstGeom>
          <a:noFill/>
        </p:spPr>
        <p:txBody>
          <a:bodyPr wrap="square" rtlCol="0">
            <a:spAutoFit/>
          </a:bodyPr>
          <a:lstStyle/>
          <a:p>
            <a:pPr algn="ctr"/>
            <a:r>
              <a:rPr lang="en-US" sz="900" b="1" dirty="0" smtClean="0"/>
              <a:t>RF</a:t>
            </a:r>
          </a:p>
          <a:p>
            <a:pPr algn="ctr"/>
            <a:r>
              <a:rPr lang="en-US" sz="900" b="1" dirty="0" smtClean="0"/>
              <a:t>Tuning Freq</a:t>
            </a:r>
          </a:p>
          <a:p>
            <a:pPr algn="ctr"/>
            <a:r>
              <a:rPr lang="en-US" sz="900" b="1" dirty="0" smtClean="0"/>
              <a:t>&amp; Offset</a:t>
            </a:r>
            <a:endParaRPr lang="en-US" sz="900" b="1" dirty="0"/>
          </a:p>
        </p:txBody>
      </p:sp>
      <p:sp>
        <p:nvSpPr>
          <p:cNvPr id="16" name="TextBox 15"/>
          <p:cNvSpPr txBox="1"/>
          <p:nvPr/>
        </p:nvSpPr>
        <p:spPr>
          <a:xfrm>
            <a:off x="1402063" y="3551742"/>
            <a:ext cx="914658" cy="369332"/>
          </a:xfrm>
          <a:prstGeom prst="rect">
            <a:avLst/>
          </a:prstGeom>
          <a:noFill/>
        </p:spPr>
        <p:txBody>
          <a:bodyPr wrap="square" rtlCol="0">
            <a:spAutoFit/>
          </a:bodyPr>
          <a:lstStyle/>
          <a:p>
            <a:pPr algn="ctr"/>
            <a:r>
              <a:rPr lang="en-US" sz="900" b="1" dirty="0" smtClean="0"/>
              <a:t>Bandwidth Setting</a:t>
            </a:r>
            <a:endParaRPr lang="en-US" sz="900" b="1" dirty="0"/>
          </a:p>
        </p:txBody>
      </p:sp>
      <p:sp>
        <p:nvSpPr>
          <p:cNvPr id="17" name="TextBox 16"/>
          <p:cNvSpPr txBox="1"/>
          <p:nvPr/>
        </p:nvSpPr>
        <p:spPr>
          <a:xfrm>
            <a:off x="2011879" y="3273426"/>
            <a:ext cx="780806" cy="369332"/>
          </a:xfrm>
          <a:prstGeom prst="rect">
            <a:avLst/>
          </a:prstGeom>
          <a:noFill/>
        </p:spPr>
        <p:txBody>
          <a:bodyPr wrap="square" rtlCol="0">
            <a:spAutoFit/>
          </a:bodyPr>
          <a:lstStyle/>
          <a:p>
            <a:pPr algn="ctr"/>
            <a:r>
              <a:rPr lang="en-US" sz="900" b="1" dirty="0" smtClean="0"/>
              <a:t>Reference Level</a:t>
            </a:r>
            <a:endParaRPr lang="en-US" sz="900" b="1" dirty="0"/>
          </a:p>
        </p:txBody>
      </p:sp>
      <p:sp>
        <p:nvSpPr>
          <p:cNvPr id="18" name="TextBox 17"/>
          <p:cNvSpPr txBox="1"/>
          <p:nvPr/>
        </p:nvSpPr>
        <p:spPr>
          <a:xfrm>
            <a:off x="2486843" y="3117044"/>
            <a:ext cx="1029504" cy="369332"/>
          </a:xfrm>
          <a:prstGeom prst="rect">
            <a:avLst/>
          </a:prstGeom>
          <a:noFill/>
        </p:spPr>
        <p:txBody>
          <a:bodyPr wrap="square" rtlCol="0">
            <a:spAutoFit/>
          </a:bodyPr>
          <a:lstStyle/>
          <a:p>
            <a:pPr algn="ctr"/>
            <a:r>
              <a:rPr lang="en-US" sz="900" b="1" dirty="0" smtClean="0"/>
              <a:t>IF Tuning Freq</a:t>
            </a:r>
          </a:p>
          <a:p>
            <a:pPr algn="ctr"/>
            <a:r>
              <a:rPr lang="en-US" sz="900" b="1" dirty="0" smtClean="0"/>
              <a:t>&amp; Offset</a:t>
            </a:r>
            <a:endParaRPr lang="en-US" sz="900" b="1" dirty="0"/>
          </a:p>
        </p:txBody>
      </p:sp>
      <p:sp>
        <p:nvSpPr>
          <p:cNvPr id="19" name="TextBox 18"/>
          <p:cNvSpPr txBox="1"/>
          <p:nvPr/>
        </p:nvSpPr>
        <p:spPr>
          <a:xfrm>
            <a:off x="3501031" y="4207663"/>
            <a:ext cx="914658" cy="369332"/>
          </a:xfrm>
          <a:prstGeom prst="rect">
            <a:avLst/>
          </a:prstGeom>
          <a:noFill/>
        </p:spPr>
        <p:txBody>
          <a:bodyPr wrap="square" rtlCol="0">
            <a:spAutoFit/>
          </a:bodyPr>
          <a:lstStyle/>
          <a:p>
            <a:pPr algn="ctr"/>
            <a:r>
              <a:rPr lang="en-US" sz="900" b="1" dirty="0" smtClean="0"/>
              <a:t>ADC Clock</a:t>
            </a:r>
          </a:p>
          <a:p>
            <a:pPr algn="ctr"/>
            <a:r>
              <a:rPr lang="en-US" sz="900" b="1" dirty="0" smtClean="0"/>
              <a:t>Sample Rate</a:t>
            </a:r>
            <a:endParaRPr lang="en-US" sz="900" b="1" dirty="0"/>
          </a:p>
        </p:txBody>
      </p:sp>
      <p:sp>
        <p:nvSpPr>
          <p:cNvPr id="20" name="TextBox 19"/>
          <p:cNvSpPr txBox="1"/>
          <p:nvPr/>
        </p:nvSpPr>
        <p:spPr>
          <a:xfrm>
            <a:off x="4611117" y="2954626"/>
            <a:ext cx="1050562" cy="369332"/>
          </a:xfrm>
          <a:prstGeom prst="rect">
            <a:avLst/>
          </a:prstGeom>
          <a:noFill/>
        </p:spPr>
        <p:txBody>
          <a:bodyPr wrap="square" rtlCol="0">
            <a:spAutoFit/>
          </a:bodyPr>
          <a:lstStyle/>
          <a:p>
            <a:pPr algn="ctr"/>
            <a:r>
              <a:rPr lang="en-US" sz="900" b="1" dirty="0" smtClean="0"/>
              <a:t>Over-Range</a:t>
            </a:r>
          </a:p>
          <a:p>
            <a:pPr algn="ctr"/>
            <a:r>
              <a:rPr lang="en-US" sz="900" b="1" dirty="0" smtClean="0"/>
              <a:t>Count</a:t>
            </a:r>
            <a:endParaRPr lang="en-US" sz="900" b="1" dirty="0"/>
          </a:p>
        </p:txBody>
      </p:sp>
      <p:sp>
        <p:nvSpPr>
          <p:cNvPr id="21" name="TextBox 20"/>
          <p:cNvSpPr txBox="1"/>
          <p:nvPr/>
        </p:nvSpPr>
        <p:spPr>
          <a:xfrm>
            <a:off x="5820901" y="3017649"/>
            <a:ext cx="1050562" cy="369332"/>
          </a:xfrm>
          <a:prstGeom prst="rect">
            <a:avLst/>
          </a:prstGeom>
          <a:noFill/>
        </p:spPr>
        <p:txBody>
          <a:bodyPr wrap="square" rtlCol="0">
            <a:spAutoFit/>
          </a:bodyPr>
          <a:lstStyle/>
          <a:p>
            <a:pPr algn="ctr"/>
            <a:r>
              <a:rPr lang="en-US" sz="900" b="1" dirty="0" smtClean="0"/>
              <a:t>Time Stamp</a:t>
            </a:r>
          </a:p>
          <a:p>
            <a:pPr algn="ctr"/>
            <a:r>
              <a:rPr lang="en-US" sz="900" b="1" dirty="0" smtClean="0"/>
              <a:t>Adjustment</a:t>
            </a:r>
            <a:endParaRPr lang="en-US" sz="900" b="1" dirty="0"/>
          </a:p>
        </p:txBody>
      </p:sp>
      <p:sp>
        <p:nvSpPr>
          <p:cNvPr id="22" name="TextBox 21"/>
          <p:cNvSpPr txBox="1"/>
          <p:nvPr/>
        </p:nvSpPr>
        <p:spPr>
          <a:xfrm>
            <a:off x="7249475" y="3458092"/>
            <a:ext cx="755335" cy="507831"/>
          </a:xfrm>
          <a:prstGeom prst="rect">
            <a:avLst/>
          </a:prstGeom>
          <a:solidFill>
            <a:srgbClr val="FFFF00"/>
          </a:solidFill>
          <a:ln w="19050">
            <a:solidFill>
              <a:schemeClr val="tx1"/>
            </a:solidFill>
          </a:ln>
        </p:spPr>
        <p:txBody>
          <a:bodyPr wrap="none" rtlCol="0">
            <a:spAutoFit/>
          </a:bodyPr>
          <a:lstStyle/>
          <a:p>
            <a:pPr algn="ctr"/>
            <a:r>
              <a:rPr lang="en-US" sz="900" b="1" dirty="0" smtClean="0"/>
              <a:t>IF Context</a:t>
            </a:r>
          </a:p>
          <a:p>
            <a:pPr algn="ctr"/>
            <a:r>
              <a:rPr lang="en-US" sz="900" b="1" dirty="0" smtClean="0"/>
              <a:t>Packetizer</a:t>
            </a:r>
          </a:p>
          <a:p>
            <a:pPr algn="ctr"/>
            <a:r>
              <a:rPr lang="en-US" sz="900" b="1" dirty="0" smtClean="0"/>
              <a:t>(VRT)</a:t>
            </a:r>
          </a:p>
        </p:txBody>
      </p:sp>
      <p:sp>
        <p:nvSpPr>
          <p:cNvPr id="23" name="TextBox 22"/>
          <p:cNvSpPr txBox="1"/>
          <p:nvPr/>
        </p:nvSpPr>
        <p:spPr>
          <a:xfrm>
            <a:off x="108901" y="1199133"/>
            <a:ext cx="914658" cy="230832"/>
          </a:xfrm>
          <a:prstGeom prst="rect">
            <a:avLst/>
          </a:prstGeom>
          <a:noFill/>
        </p:spPr>
        <p:txBody>
          <a:bodyPr wrap="square" rtlCol="0">
            <a:spAutoFit/>
          </a:bodyPr>
          <a:lstStyle/>
          <a:p>
            <a:pPr algn="ctr"/>
            <a:r>
              <a:rPr lang="en-US" sz="900" b="1" dirty="0" smtClean="0"/>
              <a:t>Antenna(s)</a:t>
            </a:r>
            <a:endParaRPr lang="en-US" sz="900" b="1" dirty="0"/>
          </a:p>
        </p:txBody>
      </p:sp>
      <p:grpSp>
        <p:nvGrpSpPr>
          <p:cNvPr id="27" name="Group 26"/>
          <p:cNvGrpSpPr/>
          <p:nvPr/>
        </p:nvGrpSpPr>
        <p:grpSpPr>
          <a:xfrm>
            <a:off x="4948172" y="1375994"/>
            <a:ext cx="780806" cy="929854"/>
            <a:chOff x="3188478" y="1271153"/>
            <a:chExt cx="780806" cy="929854"/>
          </a:xfrm>
        </p:grpSpPr>
        <p:cxnSp>
          <p:nvCxnSpPr>
            <p:cNvPr id="25" name="Straight Connector 24"/>
            <p:cNvCxnSpPr/>
            <p:nvPr/>
          </p:nvCxnSpPr>
          <p:spPr>
            <a:xfrm>
              <a:off x="3612829" y="1662545"/>
              <a:ext cx="0" cy="5384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88478" y="1271153"/>
              <a:ext cx="780806" cy="369332"/>
            </a:xfrm>
            <a:prstGeom prst="rect">
              <a:avLst/>
            </a:prstGeom>
            <a:noFill/>
          </p:spPr>
          <p:txBody>
            <a:bodyPr wrap="square" rtlCol="0">
              <a:spAutoFit/>
            </a:bodyPr>
            <a:lstStyle/>
            <a:p>
              <a:pPr algn="ctr"/>
              <a:r>
                <a:rPr lang="en-US" sz="900" b="1" dirty="0" smtClean="0"/>
                <a:t>Reference Point ID</a:t>
              </a:r>
              <a:endParaRPr lang="en-US" sz="900" b="1" dirty="0"/>
            </a:p>
          </p:txBody>
        </p:sp>
      </p:grpSp>
      <p:grpSp>
        <p:nvGrpSpPr>
          <p:cNvPr id="28" name="Group 27"/>
          <p:cNvGrpSpPr/>
          <p:nvPr/>
        </p:nvGrpSpPr>
        <p:grpSpPr>
          <a:xfrm>
            <a:off x="2814983" y="1375994"/>
            <a:ext cx="780806" cy="929854"/>
            <a:chOff x="3188478" y="1271153"/>
            <a:chExt cx="780806" cy="929854"/>
          </a:xfrm>
        </p:grpSpPr>
        <p:cxnSp>
          <p:nvCxnSpPr>
            <p:cNvPr id="29" name="Straight Connector 28"/>
            <p:cNvCxnSpPr/>
            <p:nvPr/>
          </p:nvCxnSpPr>
          <p:spPr>
            <a:xfrm>
              <a:off x="3612829" y="1662545"/>
              <a:ext cx="0" cy="5384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188478" y="1271153"/>
              <a:ext cx="780806" cy="369332"/>
            </a:xfrm>
            <a:prstGeom prst="rect">
              <a:avLst/>
            </a:prstGeom>
            <a:noFill/>
          </p:spPr>
          <p:txBody>
            <a:bodyPr wrap="square" rtlCol="0">
              <a:spAutoFit/>
            </a:bodyPr>
            <a:lstStyle/>
            <a:p>
              <a:pPr algn="ctr"/>
              <a:r>
                <a:rPr lang="en-US" sz="900" b="1" dirty="0" smtClean="0"/>
                <a:t>Reference Point ID</a:t>
              </a:r>
              <a:endParaRPr lang="en-US" sz="900" b="1" dirty="0"/>
            </a:p>
          </p:txBody>
        </p:sp>
      </p:grpSp>
      <p:grpSp>
        <p:nvGrpSpPr>
          <p:cNvPr id="31" name="Group 30"/>
          <p:cNvGrpSpPr/>
          <p:nvPr/>
        </p:nvGrpSpPr>
        <p:grpSpPr>
          <a:xfrm>
            <a:off x="6346182" y="1375994"/>
            <a:ext cx="780806" cy="929854"/>
            <a:chOff x="3188478" y="1271153"/>
            <a:chExt cx="780806" cy="929854"/>
          </a:xfrm>
        </p:grpSpPr>
        <p:cxnSp>
          <p:nvCxnSpPr>
            <p:cNvPr id="32" name="Straight Connector 31"/>
            <p:cNvCxnSpPr/>
            <p:nvPr/>
          </p:nvCxnSpPr>
          <p:spPr>
            <a:xfrm>
              <a:off x="3612829" y="1662545"/>
              <a:ext cx="0" cy="5384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188478" y="1271153"/>
              <a:ext cx="780806" cy="369332"/>
            </a:xfrm>
            <a:prstGeom prst="rect">
              <a:avLst/>
            </a:prstGeom>
            <a:noFill/>
          </p:spPr>
          <p:txBody>
            <a:bodyPr wrap="square" rtlCol="0">
              <a:spAutoFit/>
            </a:bodyPr>
            <a:lstStyle/>
            <a:p>
              <a:pPr algn="ctr"/>
              <a:r>
                <a:rPr lang="en-US" sz="900" b="1" dirty="0" smtClean="0"/>
                <a:t>Reference Point ID</a:t>
              </a:r>
              <a:endParaRPr lang="en-US" sz="900" b="1" dirty="0"/>
            </a:p>
          </p:txBody>
        </p:sp>
      </p:grpSp>
      <p:grpSp>
        <p:nvGrpSpPr>
          <p:cNvPr id="34" name="Group 33"/>
          <p:cNvGrpSpPr/>
          <p:nvPr/>
        </p:nvGrpSpPr>
        <p:grpSpPr>
          <a:xfrm>
            <a:off x="7759977" y="1375994"/>
            <a:ext cx="780806" cy="929854"/>
            <a:chOff x="3188478" y="1271153"/>
            <a:chExt cx="780806" cy="929854"/>
          </a:xfrm>
        </p:grpSpPr>
        <p:cxnSp>
          <p:nvCxnSpPr>
            <p:cNvPr id="35" name="Straight Connector 34"/>
            <p:cNvCxnSpPr/>
            <p:nvPr/>
          </p:nvCxnSpPr>
          <p:spPr>
            <a:xfrm>
              <a:off x="3612829" y="1662545"/>
              <a:ext cx="0" cy="5384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188478" y="1271153"/>
              <a:ext cx="780806" cy="369332"/>
            </a:xfrm>
            <a:prstGeom prst="rect">
              <a:avLst/>
            </a:prstGeom>
            <a:noFill/>
          </p:spPr>
          <p:txBody>
            <a:bodyPr wrap="square" rtlCol="0">
              <a:spAutoFit/>
            </a:bodyPr>
            <a:lstStyle/>
            <a:p>
              <a:pPr algn="ctr"/>
              <a:r>
                <a:rPr lang="en-US" sz="900" b="1" dirty="0" smtClean="0"/>
                <a:t>Reference Point ID</a:t>
              </a:r>
              <a:endParaRPr lang="en-US" sz="900" b="1" dirty="0"/>
            </a:p>
          </p:txBody>
        </p:sp>
      </p:grpSp>
      <p:cxnSp>
        <p:nvCxnSpPr>
          <p:cNvPr id="38" name="Straight Connector 37"/>
          <p:cNvCxnSpPr/>
          <p:nvPr/>
        </p:nvCxnSpPr>
        <p:spPr>
          <a:xfrm rot="10800000">
            <a:off x="639913" y="1407092"/>
            <a:ext cx="0" cy="5384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49510" y="2024410"/>
            <a:ext cx="780806" cy="369332"/>
          </a:xfrm>
          <a:prstGeom prst="rect">
            <a:avLst/>
          </a:prstGeom>
          <a:noFill/>
        </p:spPr>
        <p:txBody>
          <a:bodyPr wrap="square" rtlCol="0">
            <a:spAutoFit/>
          </a:bodyPr>
          <a:lstStyle/>
          <a:p>
            <a:pPr algn="ctr"/>
            <a:r>
              <a:rPr lang="en-US" sz="900" b="1" dirty="0" smtClean="0"/>
              <a:t>Reference Point ID</a:t>
            </a:r>
            <a:endParaRPr lang="en-US" sz="900" b="1" dirty="0"/>
          </a:p>
        </p:txBody>
      </p:sp>
      <p:cxnSp>
        <p:nvCxnSpPr>
          <p:cNvPr id="41" name="Straight Arrow Connector 40"/>
          <p:cNvCxnSpPr>
            <a:stCxn id="15" idx="0"/>
          </p:cNvCxnSpPr>
          <p:nvPr/>
        </p:nvCxnSpPr>
        <p:spPr>
          <a:xfrm flipV="1">
            <a:off x="797173" y="2909522"/>
            <a:ext cx="0" cy="1202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1277059" y="2906104"/>
            <a:ext cx="27172" cy="96759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2370354" y="2878227"/>
            <a:ext cx="0" cy="42348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6" idx="0"/>
          </p:cNvCxnSpPr>
          <p:nvPr/>
        </p:nvCxnSpPr>
        <p:spPr>
          <a:xfrm flipV="1">
            <a:off x="1859392" y="2878226"/>
            <a:ext cx="1" cy="6735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3001595" y="2909522"/>
            <a:ext cx="0" cy="2220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9" idx="0"/>
          </p:cNvCxnSpPr>
          <p:nvPr/>
        </p:nvCxnSpPr>
        <p:spPr>
          <a:xfrm flipV="1">
            <a:off x="3958360" y="2767605"/>
            <a:ext cx="0" cy="144005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061066" y="2767605"/>
            <a:ext cx="0" cy="25004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311545" y="2898928"/>
            <a:ext cx="6516" cy="1678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ight Brace 56"/>
          <p:cNvSpPr/>
          <p:nvPr/>
        </p:nvSpPr>
        <p:spPr>
          <a:xfrm>
            <a:off x="6853385" y="2909522"/>
            <a:ext cx="235686" cy="162065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9" name="Right Brace 58"/>
          <p:cNvSpPr/>
          <p:nvPr/>
        </p:nvSpPr>
        <p:spPr>
          <a:xfrm flipH="1">
            <a:off x="274097" y="2941611"/>
            <a:ext cx="235686" cy="1588561"/>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60" name="Straight Arrow Connector 59"/>
          <p:cNvCxnSpPr>
            <a:endCxn id="8" idx="0"/>
          </p:cNvCxnSpPr>
          <p:nvPr/>
        </p:nvCxnSpPr>
        <p:spPr>
          <a:xfrm>
            <a:off x="3889213" y="4530172"/>
            <a:ext cx="3" cy="24761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9" idx="1"/>
          </p:cNvCxnSpPr>
          <p:nvPr/>
        </p:nvCxnSpPr>
        <p:spPr>
          <a:xfrm flipV="1">
            <a:off x="1017820" y="5589115"/>
            <a:ext cx="1105928"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91940" y="4777788"/>
            <a:ext cx="728185" cy="369332"/>
          </a:xfrm>
          <a:prstGeom prst="rect">
            <a:avLst/>
          </a:prstGeom>
          <a:noFill/>
        </p:spPr>
        <p:txBody>
          <a:bodyPr wrap="square" rtlCol="0">
            <a:spAutoFit/>
          </a:bodyPr>
          <a:lstStyle/>
          <a:p>
            <a:pPr algn="ctr"/>
            <a:r>
              <a:rPr lang="en-US" sz="900" b="1" dirty="0" smtClean="0"/>
              <a:t>1PPS /</a:t>
            </a:r>
          </a:p>
          <a:p>
            <a:pPr algn="ctr"/>
            <a:r>
              <a:rPr lang="en-US" sz="900" b="1" dirty="0" smtClean="0"/>
              <a:t>10 MHz</a:t>
            </a:r>
            <a:endParaRPr lang="en-US" sz="900" b="1" dirty="0"/>
          </a:p>
        </p:txBody>
      </p:sp>
      <p:cxnSp>
        <p:nvCxnSpPr>
          <p:cNvPr id="65" name="Straight Arrow Connector 64"/>
          <p:cNvCxnSpPr/>
          <p:nvPr/>
        </p:nvCxnSpPr>
        <p:spPr>
          <a:xfrm flipV="1">
            <a:off x="1075529" y="4957631"/>
            <a:ext cx="1105928"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6" idx="1"/>
          </p:cNvCxnSpPr>
          <p:nvPr/>
        </p:nvCxnSpPr>
        <p:spPr>
          <a:xfrm flipV="1">
            <a:off x="3204964" y="2582939"/>
            <a:ext cx="321046" cy="69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5303166" y="2567383"/>
            <a:ext cx="557077" cy="697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6736585" y="2560408"/>
            <a:ext cx="720709" cy="697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11" idx="1"/>
          </p:cNvCxnSpPr>
          <p:nvPr/>
        </p:nvCxnSpPr>
        <p:spPr>
          <a:xfrm flipV="1">
            <a:off x="8014481" y="3399650"/>
            <a:ext cx="358671" cy="33624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0" idx="3"/>
            <a:endCxn id="11" idx="0"/>
          </p:cNvCxnSpPr>
          <p:nvPr/>
        </p:nvCxnSpPr>
        <p:spPr>
          <a:xfrm>
            <a:off x="8212629" y="2652189"/>
            <a:ext cx="493307" cy="56279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2923968" y="4957011"/>
            <a:ext cx="573860" cy="54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2981675" y="5147119"/>
            <a:ext cx="519356" cy="44556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a:xfrm>
            <a:off x="1004994" y="1408632"/>
            <a:ext cx="457366" cy="985110"/>
            <a:chOff x="1153049" y="1292149"/>
            <a:chExt cx="457366" cy="1895481"/>
          </a:xfrm>
        </p:grpSpPr>
        <p:cxnSp>
          <p:nvCxnSpPr>
            <p:cNvPr id="86" name="Straight Connector 85"/>
            <p:cNvCxnSpPr/>
            <p:nvPr/>
          </p:nvCxnSpPr>
          <p:spPr>
            <a:xfrm>
              <a:off x="1153049" y="1292149"/>
              <a:ext cx="223738" cy="353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1386677" y="1292149"/>
              <a:ext cx="223738" cy="353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1390373" y="1645920"/>
              <a:ext cx="27172" cy="15417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p:nvGrpSpPr>
        <p:grpSpPr>
          <a:xfrm>
            <a:off x="1774989" y="1407092"/>
            <a:ext cx="457366" cy="986650"/>
            <a:chOff x="1153049" y="1292149"/>
            <a:chExt cx="457366" cy="1895481"/>
          </a:xfrm>
        </p:grpSpPr>
        <p:cxnSp>
          <p:nvCxnSpPr>
            <p:cNvPr id="93" name="Straight Connector 92"/>
            <p:cNvCxnSpPr/>
            <p:nvPr/>
          </p:nvCxnSpPr>
          <p:spPr>
            <a:xfrm>
              <a:off x="1153049" y="1292149"/>
              <a:ext cx="223738" cy="353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1386677" y="1292149"/>
              <a:ext cx="223738" cy="353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1390373" y="1645920"/>
              <a:ext cx="27172" cy="15417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96" name="TextBox 95"/>
          <p:cNvSpPr txBox="1"/>
          <p:nvPr/>
        </p:nvSpPr>
        <p:spPr>
          <a:xfrm>
            <a:off x="1328090" y="1392476"/>
            <a:ext cx="609462" cy="461665"/>
          </a:xfrm>
          <a:prstGeom prst="rect">
            <a:avLst/>
          </a:prstGeom>
          <a:noFill/>
        </p:spPr>
        <p:txBody>
          <a:bodyPr wrap="none" rtlCol="0">
            <a:spAutoFit/>
          </a:bodyPr>
          <a:lstStyle/>
          <a:p>
            <a:r>
              <a:rPr lang="en-US" sz="2400" b="1" dirty="0" smtClean="0"/>
              <a:t>. . .</a:t>
            </a:r>
            <a:endParaRPr lang="en-US" sz="2400" b="1" dirty="0"/>
          </a:p>
        </p:txBody>
      </p:sp>
      <p:cxnSp>
        <p:nvCxnSpPr>
          <p:cNvPr id="5" name="Straight Arrow Connector 4"/>
          <p:cNvCxnSpPr/>
          <p:nvPr/>
        </p:nvCxnSpPr>
        <p:spPr>
          <a:xfrm flipV="1">
            <a:off x="4431773" y="4058369"/>
            <a:ext cx="2421612" cy="921594"/>
          </a:xfrm>
          <a:prstGeom prst="straightConnector1">
            <a:avLst/>
          </a:prstGeom>
          <a:ln w="19050">
            <a:solidFill>
              <a:srgbClr val="A5002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1147297" y="3873703"/>
            <a:ext cx="5706088" cy="605218"/>
          </a:xfrm>
          <a:prstGeom prst="straightConnector1">
            <a:avLst/>
          </a:prstGeom>
          <a:ln w="19050">
            <a:solidFill>
              <a:srgbClr val="A5002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V="1">
            <a:off x="1647452" y="3736408"/>
            <a:ext cx="5224011" cy="343295"/>
          </a:xfrm>
          <a:prstGeom prst="straightConnector1">
            <a:avLst/>
          </a:prstGeom>
          <a:ln w="19050">
            <a:solidFill>
              <a:srgbClr val="A5002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2162561" y="3642758"/>
            <a:ext cx="4690824" cy="119749"/>
          </a:xfrm>
          <a:prstGeom prst="straightConnector1">
            <a:avLst/>
          </a:prstGeom>
          <a:ln w="19050">
            <a:solidFill>
              <a:srgbClr val="A5002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2612481" y="3517967"/>
            <a:ext cx="4240904" cy="33775"/>
          </a:xfrm>
          <a:prstGeom prst="straightConnector1">
            <a:avLst/>
          </a:prstGeom>
          <a:ln w="19050">
            <a:solidFill>
              <a:srgbClr val="A5002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3313521" y="3323958"/>
            <a:ext cx="3539864" cy="134134"/>
          </a:xfrm>
          <a:prstGeom prst="straightConnector1">
            <a:avLst/>
          </a:prstGeom>
          <a:ln w="19050">
            <a:solidFill>
              <a:srgbClr val="A5002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5357056" y="3192815"/>
            <a:ext cx="1496329" cy="194166"/>
          </a:xfrm>
          <a:prstGeom prst="straightConnector1">
            <a:avLst/>
          </a:prstGeom>
          <a:ln w="19050">
            <a:solidFill>
              <a:srgbClr val="A5002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6672127" y="3204627"/>
            <a:ext cx="199336" cy="119331"/>
          </a:xfrm>
          <a:prstGeom prst="straightConnector1">
            <a:avLst/>
          </a:prstGeom>
          <a:ln w="19050">
            <a:solidFill>
              <a:srgbClr val="A50021"/>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1">
            <a:off x="4314973" y="3965923"/>
            <a:ext cx="2538412" cy="443305"/>
          </a:xfrm>
          <a:prstGeom prst="straightConnector1">
            <a:avLst/>
          </a:prstGeom>
          <a:ln w="19050">
            <a:solidFill>
              <a:srgbClr val="A50021"/>
            </a:solidFill>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5203697" y="2168169"/>
            <a:ext cx="1050562" cy="230832"/>
          </a:xfrm>
          <a:prstGeom prst="rect">
            <a:avLst/>
          </a:prstGeom>
          <a:noFill/>
        </p:spPr>
        <p:txBody>
          <a:bodyPr wrap="square" rtlCol="0">
            <a:spAutoFit/>
          </a:bodyPr>
          <a:lstStyle/>
          <a:p>
            <a:pPr algn="ctr"/>
            <a:r>
              <a:rPr lang="en-US" sz="900" b="1" dirty="0" smtClean="0"/>
              <a:t>I&amp;Q Data</a:t>
            </a:r>
            <a:endParaRPr lang="en-US" sz="900" b="1" dirty="0"/>
          </a:p>
        </p:txBody>
      </p:sp>
      <p:sp>
        <p:nvSpPr>
          <p:cNvPr id="101" name="TextBox 100"/>
          <p:cNvSpPr txBox="1"/>
          <p:nvPr/>
        </p:nvSpPr>
        <p:spPr>
          <a:xfrm>
            <a:off x="6601707" y="2168169"/>
            <a:ext cx="1050562" cy="230832"/>
          </a:xfrm>
          <a:prstGeom prst="rect">
            <a:avLst/>
          </a:prstGeom>
          <a:noFill/>
        </p:spPr>
        <p:txBody>
          <a:bodyPr wrap="square" rtlCol="0">
            <a:spAutoFit/>
          </a:bodyPr>
          <a:lstStyle/>
          <a:p>
            <a:pPr algn="ctr"/>
            <a:r>
              <a:rPr lang="en-US" sz="900" b="1" dirty="0" smtClean="0"/>
              <a:t>I&amp;Q Data</a:t>
            </a:r>
            <a:endParaRPr lang="en-US" sz="900" b="1" dirty="0"/>
          </a:p>
        </p:txBody>
      </p:sp>
      <p:cxnSp>
        <p:nvCxnSpPr>
          <p:cNvPr id="77" name="Straight Arrow Connector 76"/>
          <p:cNvCxnSpPr/>
          <p:nvPr/>
        </p:nvCxnSpPr>
        <p:spPr>
          <a:xfrm flipV="1">
            <a:off x="1004994" y="5938931"/>
            <a:ext cx="1105928"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120487" y="5800839"/>
            <a:ext cx="861188" cy="369332"/>
          </a:xfrm>
          <a:prstGeom prst="rect">
            <a:avLst/>
          </a:prstGeom>
          <a:solidFill>
            <a:schemeClr val="accent2">
              <a:lumMod val="60000"/>
              <a:lumOff val="40000"/>
            </a:schemeClr>
          </a:solidFill>
          <a:ln w="19050">
            <a:solidFill>
              <a:schemeClr val="tx1"/>
            </a:solidFill>
          </a:ln>
        </p:spPr>
        <p:txBody>
          <a:bodyPr wrap="square" rtlCol="0">
            <a:spAutoFit/>
          </a:bodyPr>
          <a:lstStyle/>
          <a:p>
            <a:pPr algn="ctr"/>
            <a:r>
              <a:rPr lang="en-US" sz="900" b="1" dirty="0" smtClean="0"/>
              <a:t>GPS</a:t>
            </a:r>
          </a:p>
          <a:p>
            <a:pPr algn="ctr"/>
            <a:r>
              <a:rPr lang="en-US" sz="900" b="1" dirty="0" smtClean="0"/>
              <a:t>Location</a:t>
            </a:r>
          </a:p>
        </p:txBody>
      </p:sp>
      <p:sp>
        <p:nvSpPr>
          <p:cNvPr id="80" name="TextBox 79"/>
          <p:cNvSpPr txBox="1"/>
          <p:nvPr/>
        </p:nvSpPr>
        <p:spPr>
          <a:xfrm>
            <a:off x="2123749" y="6191695"/>
            <a:ext cx="857926" cy="369332"/>
          </a:xfrm>
          <a:prstGeom prst="rect">
            <a:avLst/>
          </a:prstGeom>
          <a:solidFill>
            <a:schemeClr val="accent2">
              <a:lumMod val="60000"/>
              <a:lumOff val="40000"/>
            </a:schemeClr>
          </a:solidFill>
          <a:ln w="19050">
            <a:solidFill>
              <a:schemeClr val="tx1"/>
            </a:solidFill>
          </a:ln>
        </p:spPr>
        <p:txBody>
          <a:bodyPr wrap="square" rtlCol="0">
            <a:spAutoFit/>
          </a:bodyPr>
          <a:lstStyle/>
          <a:p>
            <a:pPr algn="ctr"/>
            <a:r>
              <a:rPr lang="en-US" sz="900" b="1" dirty="0" smtClean="0"/>
              <a:t>GPS ASCII</a:t>
            </a:r>
          </a:p>
          <a:p>
            <a:pPr algn="ctr"/>
            <a:endParaRPr lang="en-US" sz="900" b="1" dirty="0" smtClean="0"/>
          </a:p>
        </p:txBody>
      </p:sp>
      <p:cxnSp>
        <p:nvCxnSpPr>
          <p:cNvPr id="84" name="Straight Arrow Connector 83"/>
          <p:cNvCxnSpPr/>
          <p:nvPr/>
        </p:nvCxnSpPr>
        <p:spPr>
          <a:xfrm flipV="1">
            <a:off x="1014558" y="6349525"/>
            <a:ext cx="1105928"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3740178" y="5603880"/>
            <a:ext cx="1088761" cy="230832"/>
          </a:xfrm>
          <a:prstGeom prst="rect">
            <a:avLst/>
          </a:prstGeom>
          <a:solidFill>
            <a:schemeClr val="accent2">
              <a:lumMod val="60000"/>
              <a:lumOff val="40000"/>
            </a:schemeClr>
          </a:solidFill>
          <a:ln w="19050">
            <a:solidFill>
              <a:schemeClr val="tx1"/>
            </a:solidFill>
          </a:ln>
        </p:spPr>
        <p:txBody>
          <a:bodyPr wrap="none" rtlCol="0">
            <a:spAutoFit/>
          </a:bodyPr>
          <a:lstStyle/>
          <a:p>
            <a:pPr algn="ctr"/>
            <a:r>
              <a:rPr lang="en-US" sz="900" b="1" dirty="0" smtClean="0"/>
              <a:t>Calibration Time</a:t>
            </a:r>
          </a:p>
        </p:txBody>
      </p:sp>
      <p:sp>
        <p:nvSpPr>
          <p:cNvPr id="103" name="TextBox 102"/>
          <p:cNvSpPr txBox="1"/>
          <p:nvPr/>
        </p:nvSpPr>
        <p:spPr>
          <a:xfrm>
            <a:off x="3797618" y="5950616"/>
            <a:ext cx="883575" cy="230832"/>
          </a:xfrm>
          <a:prstGeom prst="rect">
            <a:avLst/>
          </a:prstGeom>
          <a:solidFill>
            <a:schemeClr val="accent2">
              <a:lumMod val="60000"/>
              <a:lumOff val="40000"/>
            </a:schemeClr>
          </a:solidFill>
          <a:ln w="19050">
            <a:solidFill>
              <a:schemeClr val="tx1"/>
            </a:solidFill>
          </a:ln>
        </p:spPr>
        <p:txBody>
          <a:bodyPr wrap="none" rtlCol="0">
            <a:spAutoFit/>
          </a:bodyPr>
          <a:lstStyle/>
          <a:p>
            <a:pPr algn="ctr"/>
            <a:r>
              <a:rPr lang="en-US" sz="900" b="1" dirty="0" smtClean="0"/>
              <a:t>Temperature</a:t>
            </a:r>
          </a:p>
        </p:txBody>
      </p:sp>
      <p:sp>
        <p:nvSpPr>
          <p:cNvPr id="104" name="TextBox 103"/>
          <p:cNvSpPr txBox="1"/>
          <p:nvPr/>
        </p:nvSpPr>
        <p:spPr>
          <a:xfrm>
            <a:off x="3923586" y="6350216"/>
            <a:ext cx="704039" cy="230832"/>
          </a:xfrm>
          <a:prstGeom prst="rect">
            <a:avLst/>
          </a:prstGeom>
          <a:solidFill>
            <a:schemeClr val="accent2">
              <a:lumMod val="60000"/>
              <a:lumOff val="40000"/>
            </a:schemeClr>
          </a:solidFill>
          <a:ln w="19050">
            <a:solidFill>
              <a:schemeClr val="tx1"/>
            </a:solidFill>
          </a:ln>
        </p:spPr>
        <p:txBody>
          <a:bodyPr wrap="none" rtlCol="0">
            <a:spAutoFit/>
          </a:bodyPr>
          <a:lstStyle/>
          <a:p>
            <a:pPr algn="ctr"/>
            <a:r>
              <a:rPr lang="en-US" sz="900" b="1" dirty="0" smtClean="0"/>
              <a:t>Device ID</a:t>
            </a:r>
          </a:p>
        </p:txBody>
      </p:sp>
      <p:sp>
        <p:nvSpPr>
          <p:cNvPr id="106" name="TextBox 105"/>
          <p:cNvSpPr txBox="1"/>
          <p:nvPr/>
        </p:nvSpPr>
        <p:spPr>
          <a:xfrm>
            <a:off x="5873958" y="5622433"/>
            <a:ext cx="806631" cy="784830"/>
          </a:xfrm>
          <a:prstGeom prst="rect">
            <a:avLst/>
          </a:prstGeom>
          <a:solidFill>
            <a:srgbClr val="FFFF00"/>
          </a:solidFill>
          <a:ln w="19050">
            <a:solidFill>
              <a:schemeClr val="tx1"/>
            </a:solidFill>
          </a:ln>
        </p:spPr>
        <p:txBody>
          <a:bodyPr wrap="none" rtlCol="0">
            <a:spAutoFit/>
          </a:bodyPr>
          <a:lstStyle/>
          <a:p>
            <a:pPr algn="ctr"/>
            <a:endParaRPr lang="en-US" sz="900" b="1" dirty="0" smtClean="0"/>
          </a:p>
          <a:p>
            <a:pPr algn="ctr"/>
            <a:r>
              <a:rPr lang="en-US" sz="900" b="1" dirty="0" smtClean="0"/>
              <a:t>Command</a:t>
            </a:r>
          </a:p>
          <a:p>
            <a:pPr algn="ctr"/>
            <a:r>
              <a:rPr lang="en-US" sz="900" b="1" dirty="0" smtClean="0"/>
              <a:t>&amp; Control</a:t>
            </a:r>
          </a:p>
          <a:p>
            <a:pPr algn="ctr"/>
            <a:r>
              <a:rPr lang="en-US" sz="900" b="1" dirty="0" smtClean="0"/>
              <a:t>Processing</a:t>
            </a:r>
          </a:p>
          <a:p>
            <a:pPr algn="ctr"/>
            <a:endParaRPr lang="en-US" sz="900" b="1" dirty="0" smtClean="0"/>
          </a:p>
        </p:txBody>
      </p:sp>
      <p:sp>
        <p:nvSpPr>
          <p:cNvPr id="107" name="TextBox 106"/>
          <p:cNvSpPr txBox="1"/>
          <p:nvPr/>
        </p:nvSpPr>
        <p:spPr>
          <a:xfrm>
            <a:off x="6475401" y="5154101"/>
            <a:ext cx="914658" cy="507831"/>
          </a:xfrm>
          <a:prstGeom prst="rect">
            <a:avLst/>
          </a:prstGeom>
          <a:noFill/>
        </p:spPr>
        <p:txBody>
          <a:bodyPr wrap="square" rtlCol="0">
            <a:spAutoFit/>
          </a:bodyPr>
          <a:lstStyle/>
          <a:p>
            <a:pPr algn="ctr"/>
            <a:r>
              <a:rPr lang="en-US" sz="900" b="1" dirty="0" smtClean="0"/>
              <a:t>- State &amp; Event Indicators</a:t>
            </a:r>
            <a:endParaRPr lang="en-US" sz="900" b="1" dirty="0"/>
          </a:p>
        </p:txBody>
      </p:sp>
      <p:sp>
        <p:nvSpPr>
          <p:cNvPr id="108" name="TextBox 107"/>
          <p:cNvSpPr txBox="1"/>
          <p:nvPr/>
        </p:nvSpPr>
        <p:spPr>
          <a:xfrm>
            <a:off x="6845319" y="4662123"/>
            <a:ext cx="914658" cy="507831"/>
          </a:xfrm>
          <a:prstGeom prst="rect">
            <a:avLst/>
          </a:prstGeom>
          <a:noFill/>
        </p:spPr>
        <p:txBody>
          <a:bodyPr wrap="square" rtlCol="0">
            <a:spAutoFit/>
          </a:bodyPr>
          <a:lstStyle/>
          <a:p>
            <a:pPr algn="ctr"/>
            <a:r>
              <a:rPr lang="en-US" sz="900" b="1" dirty="0" smtClean="0"/>
              <a:t>- Context</a:t>
            </a:r>
          </a:p>
          <a:p>
            <a:pPr algn="ctr"/>
            <a:r>
              <a:rPr lang="en-US" sz="900" b="1" dirty="0" smtClean="0"/>
              <a:t>Association</a:t>
            </a:r>
          </a:p>
          <a:p>
            <a:pPr algn="ctr"/>
            <a:r>
              <a:rPr lang="en-US" sz="900" b="1" dirty="0" smtClean="0"/>
              <a:t>Lists</a:t>
            </a:r>
            <a:endParaRPr lang="en-US" sz="900" b="1" dirty="0"/>
          </a:p>
        </p:txBody>
      </p:sp>
      <p:sp>
        <p:nvSpPr>
          <p:cNvPr id="109" name="TextBox 108"/>
          <p:cNvSpPr txBox="1"/>
          <p:nvPr/>
        </p:nvSpPr>
        <p:spPr>
          <a:xfrm>
            <a:off x="7194939" y="5701413"/>
            <a:ext cx="1639084" cy="646331"/>
          </a:xfrm>
          <a:prstGeom prst="rect">
            <a:avLst/>
          </a:prstGeom>
          <a:noFill/>
        </p:spPr>
        <p:txBody>
          <a:bodyPr wrap="square" rtlCol="0">
            <a:spAutoFit/>
          </a:bodyPr>
          <a:lstStyle/>
          <a:p>
            <a:pPr algn="ctr"/>
            <a:r>
              <a:rPr lang="en-US" sz="900" b="1" dirty="0" smtClean="0"/>
              <a:t>INS Location</a:t>
            </a:r>
          </a:p>
          <a:p>
            <a:pPr algn="ctr"/>
            <a:r>
              <a:rPr lang="en-US" sz="900" b="1" dirty="0" smtClean="0"/>
              <a:t>ECEF Ephemeris</a:t>
            </a:r>
          </a:p>
          <a:p>
            <a:pPr algn="ctr"/>
            <a:r>
              <a:rPr lang="en-US" sz="900" b="1" dirty="0" smtClean="0"/>
              <a:t>Relative Ephemeris</a:t>
            </a:r>
          </a:p>
          <a:p>
            <a:pPr algn="ctr"/>
            <a:r>
              <a:rPr lang="en-US" sz="900" b="1" dirty="0" smtClean="0"/>
              <a:t>Ephemeris Reference ID</a:t>
            </a:r>
            <a:endParaRPr lang="en-US" sz="900" b="1" dirty="0"/>
          </a:p>
        </p:txBody>
      </p:sp>
      <p:cxnSp>
        <p:nvCxnSpPr>
          <p:cNvPr id="110" name="Straight Arrow Connector 109"/>
          <p:cNvCxnSpPr/>
          <p:nvPr/>
        </p:nvCxnSpPr>
        <p:spPr>
          <a:xfrm>
            <a:off x="4838761" y="5656310"/>
            <a:ext cx="1035197" cy="62986"/>
          </a:xfrm>
          <a:prstGeom prst="straightConnector1">
            <a:avLst/>
          </a:prstGeom>
          <a:ln w="19050">
            <a:solidFill>
              <a:srgbClr val="A5002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03" idx="3"/>
          </p:cNvCxnSpPr>
          <p:nvPr/>
        </p:nvCxnSpPr>
        <p:spPr>
          <a:xfrm flipV="1">
            <a:off x="4681193" y="5938932"/>
            <a:ext cx="1139708" cy="127100"/>
          </a:xfrm>
          <a:prstGeom prst="straightConnector1">
            <a:avLst/>
          </a:prstGeom>
          <a:ln w="19050">
            <a:solidFill>
              <a:srgbClr val="A5002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4" idx="3"/>
          </p:cNvCxnSpPr>
          <p:nvPr/>
        </p:nvCxnSpPr>
        <p:spPr>
          <a:xfrm flipV="1">
            <a:off x="4627625" y="6170172"/>
            <a:ext cx="1232618" cy="295460"/>
          </a:xfrm>
          <a:prstGeom prst="straightConnector1">
            <a:avLst/>
          </a:prstGeom>
          <a:ln w="19050">
            <a:solidFill>
              <a:srgbClr val="A50021"/>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V="1">
            <a:off x="6408167" y="3965923"/>
            <a:ext cx="1049127" cy="1642146"/>
          </a:xfrm>
          <a:prstGeom prst="straightConnector1">
            <a:avLst/>
          </a:prstGeom>
          <a:ln w="19050">
            <a:solidFill>
              <a:srgbClr val="A5002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endCxn id="106" idx="3"/>
          </p:cNvCxnSpPr>
          <p:nvPr/>
        </p:nvCxnSpPr>
        <p:spPr>
          <a:xfrm flipH="1">
            <a:off x="6680589" y="6014848"/>
            <a:ext cx="776705" cy="0"/>
          </a:xfrm>
          <a:prstGeom prst="straightConnector1">
            <a:avLst/>
          </a:prstGeom>
          <a:ln w="19050">
            <a:solidFill>
              <a:srgbClr val="A50021"/>
            </a:solidFill>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7068941" y="4170727"/>
            <a:ext cx="914658" cy="507831"/>
          </a:xfrm>
          <a:prstGeom prst="rect">
            <a:avLst/>
          </a:prstGeom>
          <a:noFill/>
        </p:spPr>
        <p:txBody>
          <a:bodyPr wrap="square" rtlCol="0">
            <a:spAutoFit/>
          </a:bodyPr>
          <a:lstStyle/>
          <a:p>
            <a:pPr algn="ctr"/>
            <a:r>
              <a:rPr lang="en-US" sz="900" b="1" dirty="0" smtClean="0"/>
              <a:t>- IF Data</a:t>
            </a:r>
          </a:p>
          <a:p>
            <a:pPr algn="ctr"/>
            <a:r>
              <a:rPr lang="en-US" sz="900" b="1" dirty="0" smtClean="0"/>
              <a:t>Payload</a:t>
            </a:r>
          </a:p>
          <a:p>
            <a:pPr algn="ctr"/>
            <a:r>
              <a:rPr lang="en-US" sz="900" b="1" dirty="0" smtClean="0"/>
              <a:t>Format</a:t>
            </a:r>
            <a:endParaRPr lang="en-US" sz="900" b="1" dirty="0"/>
          </a:p>
        </p:txBody>
      </p:sp>
      <p:cxnSp>
        <p:nvCxnSpPr>
          <p:cNvPr id="105" name="Straight Arrow Connector 104"/>
          <p:cNvCxnSpPr/>
          <p:nvPr/>
        </p:nvCxnSpPr>
        <p:spPr>
          <a:xfrm flipV="1">
            <a:off x="2981675" y="5800839"/>
            <a:ext cx="2839226" cy="190021"/>
          </a:xfrm>
          <a:prstGeom prst="straightConnector1">
            <a:avLst/>
          </a:prstGeom>
          <a:ln w="19050">
            <a:solidFill>
              <a:srgbClr val="A5002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V="1">
            <a:off x="2981675" y="6057082"/>
            <a:ext cx="2878568" cy="319280"/>
          </a:xfrm>
          <a:prstGeom prst="straightConnector1">
            <a:avLst/>
          </a:prstGeom>
          <a:ln w="19050">
            <a:solidFill>
              <a:srgbClr val="A5002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9" idx="3"/>
          </p:cNvCxnSpPr>
          <p:nvPr/>
        </p:nvCxnSpPr>
        <p:spPr>
          <a:xfrm>
            <a:off x="2981675" y="5589115"/>
            <a:ext cx="766655" cy="1387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8987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241200" y="71739"/>
            <a:ext cx="8766000" cy="803443"/>
          </a:xfrm>
        </p:spPr>
        <p:txBody>
          <a:bodyPr/>
          <a:lstStyle/>
          <a:p>
            <a:r>
              <a:rPr lang="en-US" dirty="0"/>
              <a:t>Functional Description of </a:t>
            </a:r>
            <a:r>
              <a:rPr lang="en-US" dirty="0" smtClean="0"/>
              <a:t>VITA 49.0 &amp; 49.1</a:t>
            </a:r>
            <a:endParaRPr lang="en-US" dirty="0"/>
          </a:p>
        </p:txBody>
      </p:sp>
      <p:sp>
        <p:nvSpPr>
          <p:cNvPr id="5" name="Rectangle 3"/>
          <p:cNvSpPr>
            <a:spLocks noChangeArrowheads="1"/>
          </p:cNvSpPr>
          <p:nvPr/>
        </p:nvSpPr>
        <p:spPr bwMode="auto">
          <a:xfrm>
            <a:off x="0" y="13049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Lst>
        </p:spPr>
        <p:txBody>
          <a:bodyPr wrap="none" anchor="ctr">
            <a:spAutoFit/>
          </a:bodyPr>
          <a:lstStyle/>
          <a:p>
            <a:pPr eaLnBrk="1" hangingPunct="1"/>
            <a:endParaRPr lang="en-US" sz="1800" dirty="0">
              <a:latin typeface="Arial" charset="0"/>
            </a:endParaRPr>
          </a:p>
        </p:txBody>
      </p:sp>
      <p:pic>
        <p:nvPicPr>
          <p:cNvPr id="6" name="Picture 9"/>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90267" y="1192548"/>
            <a:ext cx="7972425" cy="5116162"/>
          </a:xfrm>
          <a:noFill/>
        </p:spPr>
      </p:pic>
    </p:spTree>
    <p:extLst>
      <p:ext uri="{BB962C8B-B14F-4D97-AF65-F5344CB8AC3E}">
        <p14:creationId xmlns:p14="http://schemas.microsoft.com/office/powerpoint/2010/main" val="207475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601442" y="1050636"/>
            <a:ext cx="3573318" cy="3579091"/>
          </a:xfrm>
          <a:prstGeom prst="rect">
            <a:avLst/>
          </a:prstGeom>
          <a:solidFill>
            <a:schemeClr val="bg1"/>
          </a:solidFill>
          <a:ln w="12700" cmpd="sng"/>
          <a:effectLst>
            <a:outerShdw blurRad="50800" dist="38100" dir="2700000">
              <a:srgbClr val="000000">
                <a:alpha val="4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 name="Rectangle 10"/>
          <p:cNvSpPr/>
          <p:nvPr/>
        </p:nvSpPr>
        <p:spPr>
          <a:xfrm>
            <a:off x="790864" y="1054099"/>
            <a:ext cx="3573318" cy="3579091"/>
          </a:xfrm>
          <a:prstGeom prst="rect">
            <a:avLst/>
          </a:prstGeom>
          <a:solidFill>
            <a:schemeClr val="bg1"/>
          </a:solidFill>
          <a:ln w="12700" cmpd="sng"/>
          <a:effectLst>
            <a:outerShdw blurRad="50800" dist="38100" dir="2700000">
              <a:srgbClr val="000000">
                <a:alpha val="4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12" name="Picture 11" descr="redotoo.png"/>
          <p:cNvPicPr>
            <a:picLocks noChangeAspect="1"/>
          </p:cNvPicPr>
          <p:nvPr/>
        </p:nvPicPr>
        <p:blipFill>
          <a:blip r:embed="rId2"/>
          <a:stretch>
            <a:fillRect/>
          </a:stretch>
        </p:blipFill>
        <p:spPr>
          <a:xfrm>
            <a:off x="1050925" y="1045585"/>
            <a:ext cx="7054850" cy="3409950"/>
          </a:xfrm>
          <a:prstGeom prst="rect">
            <a:avLst/>
          </a:prstGeom>
        </p:spPr>
      </p:pic>
      <p:sp>
        <p:nvSpPr>
          <p:cNvPr id="14" name="Rectangle 13"/>
          <p:cNvSpPr/>
          <p:nvPr/>
        </p:nvSpPr>
        <p:spPr>
          <a:xfrm>
            <a:off x="1005031" y="4739408"/>
            <a:ext cx="7001741" cy="1653309"/>
          </a:xfrm>
          <a:prstGeom prst="rect">
            <a:avLst/>
          </a:prstGeom>
          <a:solidFill>
            <a:schemeClr val="bg1"/>
          </a:solidFill>
          <a:ln w="12700" cmpd="sng"/>
          <a:effectLst>
            <a:outerShdw blurRad="50800" dist="38100" dir="2700000">
              <a:srgbClr val="000000">
                <a:alpha val="4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pPr>
              <a:defRPr/>
            </a:pPr>
            <a:r>
              <a:rPr lang="en-US" dirty="0" smtClean="0"/>
              <a:t>VITA 49 Packet Enhancements</a:t>
            </a:r>
            <a:endParaRPr lang="en-US" dirty="0"/>
          </a:p>
        </p:txBody>
      </p:sp>
      <p:sp>
        <p:nvSpPr>
          <p:cNvPr id="6" name="Content Placeholder 3"/>
          <p:cNvSpPr>
            <a:spLocks noGrp="1"/>
          </p:cNvSpPr>
          <p:nvPr>
            <p:ph idx="1"/>
          </p:nvPr>
        </p:nvSpPr>
        <p:spPr>
          <a:xfrm>
            <a:off x="1106640" y="4760479"/>
            <a:ext cx="3471710" cy="1668463"/>
          </a:xfrm>
        </p:spPr>
        <p:txBody>
          <a:bodyPr>
            <a:normAutofit lnSpcReduction="10000"/>
          </a:bodyPr>
          <a:lstStyle/>
          <a:p>
            <a:pPr marL="0" indent="0">
              <a:lnSpc>
                <a:spcPct val="95000"/>
              </a:lnSpc>
              <a:buFont typeface="Arial" pitchFamily="34" charset="0"/>
              <a:buNone/>
              <a:tabLst>
                <a:tab pos="2286000" algn="l"/>
              </a:tabLst>
              <a:defRPr/>
            </a:pPr>
            <a:r>
              <a:rPr lang="en-US" sz="1100" dirty="0" smtClean="0">
                <a:solidFill>
                  <a:schemeClr val="tx1"/>
                </a:solidFill>
              </a:rPr>
              <a:t>Existing VITA 49.0 Standard</a:t>
            </a:r>
          </a:p>
          <a:p>
            <a:pPr>
              <a:lnSpc>
                <a:spcPct val="95000"/>
              </a:lnSpc>
              <a:tabLst>
                <a:tab pos="2286000" algn="l"/>
              </a:tabLst>
              <a:defRPr/>
            </a:pPr>
            <a:r>
              <a:rPr lang="en-US" sz="1100" dirty="0" smtClean="0">
                <a:solidFill>
                  <a:schemeClr val="tx1"/>
                </a:solidFill>
              </a:rPr>
              <a:t>IF Data &amp; IF Context Packets</a:t>
            </a:r>
          </a:p>
          <a:p>
            <a:pPr>
              <a:lnSpc>
                <a:spcPct val="95000"/>
              </a:lnSpc>
              <a:tabLst>
                <a:tab pos="2286000" algn="l"/>
              </a:tabLst>
              <a:defRPr/>
            </a:pPr>
            <a:r>
              <a:rPr lang="en-US" sz="1100" dirty="0" smtClean="0">
                <a:solidFill>
                  <a:schemeClr val="tx1"/>
                </a:solidFill>
              </a:rPr>
              <a:t>Associations / Pairing via Stream and Class ID’s</a:t>
            </a:r>
            <a:endParaRPr lang="en-US" sz="1100" dirty="0" smtClean="0"/>
          </a:p>
          <a:p>
            <a:pPr marL="0" indent="0">
              <a:lnSpc>
                <a:spcPct val="95000"/>
              </a:lnSpc>
              <a:buFont typeface="Arial" pitchFamily="34" charset="0"/>
              <a:buNone/>
              <a:tabLst>
                <a:tab pos="2286000" algn="l"/>
              </a:tabLst>
              <a:defRPr/>
            </a:pPr>
            <a:r>
              <a:rPr lang="en-US" sz="1100" dirty="0" smtClean="0">
                <a:solidFill>
                  <a:srgbClr val="00B050"/>
                </a:solidFill>
              </a:rPr>
              <a:t>VITA 49.2 Draft</a:t>
            </a:r>
          </a:p>
          <a:p>
            <a:pPr>
              <a:lnSpc>
                <a:spcPct val="95000"/>
              </a:lnSpc>
              <a:tabLst>
                <a:tab pos="2286000" algn="l"/>
              </a:tabLst>
              <a:defRPr/>
            </a:pPr>
            <a:r>
              <a:rPr lang="en-US" sz="1100" dirty="0" smtClean="0">
                <a:solidFill>
                  <a:srgbClr val="00B050"/>
                </a:solidFill>
              </a:rPr>
              <a:t>IF Stimulus Packet (TX waveform real </a:t>
            </a:r>
            <a:r>
              <a:rPr lang="en-US" sz="1100" dirty="0">
                <a:solidFill>
                  <a:srgbClr val="00B050"/>
                </a:solidFill>
              </a:rPr>
              <a:t>or complex IF data </a:t>
            </a:r>
            <a:r>
              <a:rPr lang="en-US" sz="1100" dirty="0" smtClean="0">
                <a:solidFill>
                  <a:srgbClr val="00B050"/>
                </a:solidFill>
              </a:rPr>
              <a:t>samples)</a:t>
            </a:r>
          </a:p>
          <a:p>
            <a:pPr>
              <a:lnSpc>
                <a:spcPct val="95000"/>
              </a:lnSpc>
              <a:defRPr/>
            </a:pPr>
            <a:r>
              <a:rPr lang="en-US" sz="1100" dirty="0" smtClean="0">
                <a:solidFill>
                  <a:srgbClr val="00B050"/>
                </a:solidFill>
              </a:rPr>
              <a:t>IF Control Packet (RF TX signal control)</a:t>
            </a:r>
            <a:endParaRPr lang="en-US" sz="1100" dirty="0">
              <a:solidFill>
                <a:srgbClr val="00B050"/>
              </a:solidFill>
            </a:endParaRPr>
          </a:p>
        </p:txBody>
      </p:sp>
      <p:sp>
        <p:nvSpPr>
          <p:cNvPr id="7" name="Content Placeholder 3"/>
          <p:cNvSpPr txBox="1">
            <a:spLocks/>
          </p:cNvSpPr>
          <p:nvPr/>
        </p:nvSpPr>
        <p:spPr>
          <a:xfrm>
            <a:off x="4823979" y="4772024"/>
            <a:ext cx="3101975" cy="1646238"/>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marL="0" indent="0">
              <a:lnSpc>
                <a:spcPct val="85000"/>
              </a:lnSpc>
              <a:buFontTx/>
              <a:buNone/>
              <a:tabLst>
                <a:tab pos="2286000" algn="l"/>
              </a:tabLst>
              <a:defRPr/>
            </a:pPr>
            <a:r>
              <a:rPr lang="en-US" sz="1100" b="1" kern="0" dirty="0" smtClean="0">
                <a:solidFill>
                  <a:srgbClr val="C00000"/>
                </a:solidFill>
              </a:rPr>
              <a:t>Additional JOASI Packet Types </a:t>
            </a:r>
          </a:p>
          <a:p>
            <a:pPr>
              <a:lnSpc>
                <a:spcPct val="85000"/>
              </a:lnSpc>
              <a:tabLst>
                <a:tab pos="2286000" algn="l"/>
              </a:tabLst>
              <a:defRPr/>
            </a:pPr>
            <a:r>
              <a:rPr lang="en-US" sz="1100" b="1" kern="0" dirty="0" smtClean="0">
                <a:solidFill>
                  <a:srgbClr val="C00000"/>
                </a:solidFill>
              </a:rPr>
              <a:t>Device Capabilities Packet</a:t>
            </a:r>
          </a:p>
          <a:p>
            <a:pPr lvl="1">
              <a:lnSpc>
                <a:spcPct val="85000"/>
              </a:lnSpc>
              <a:tabLst>
                <a:tab pos="2286000" algn="l"/>
              </a:tabLst>
              <a:defRPr/>
            </a:pPr>
            <a:r>
              <a:rPr lang="en-US" sz="1100" b="1" kern="0" dirty="0" smtClean="0">
                <a:solidFill>
                  <a:srgbClr val="C00000"/>
                </a:solidFill>
              </a:rPr>
              <a:t>Adds device to Iron Symphony System Registry</a:t>
            </a:r>
            <a:endParaRPr lang="en-US" sz="1100" b="1" kern="0" dirty="0">
              <a:solidFill>
                <a:srgbClr val="C00000"/>
              </a:solidFill>
            </a:endParaRPr>
          </a:p>
          <a:p>
            <a:pPr>
              <a:lnSpc>
                <a:spcPct val="85000"/>
              </a:lnSpc>
              <a:defRPr/>
            </a:pPr>
            <a:r>
              <a:rPr lang="en-US" sz="1100" b="1" dirty="0" smtClean="0">
                <a:solidFill>
                  <a:srgbClr val="C00000"/>
                </a:solidFill>
              </a:rPr>
              <a:t>Device </a:t>
            </a:r>
            <a:r>
              <a:rPr lang="en-US" sz="1100" b="1" dirty="0">
                <a:solidFill>
                  <a:srgbClr val="C00000"/>
                </a:solidFill>
              </a:rPr>
              <a:t>Accuracy Packet </a:t>
            </a:r>
            <a:endParaRPr lang="en-US" sz="1100" b="1" dirty="0" smtClean="0">
              <a:solidFill>
                <a:srgbClr val="C00000"/>
              </a:solidFill>
            </a:endParaRPr>
          </a:p>
          <a:p>
            <a:pPr lvl="1">
              <a:lnSpc>
                <a:spcPct val="85000"/>
              </a:lnSpc>
              <a:defRPr/>
            </a:pPr>
            <a:r>
              <a:rPr lang="en-US" sz="1100" b="1" dirty="0">
                <a:solidFill>
                  <a:srgbClr val="C00000"/>
                </a:solidFill>
              </a:rPr>
              <a:t>P</a:t>
            </a:r>
            <a:r>
              <a:rPr lang="en-US" sz="1100" b="1" dirty="0" smtClean="0">
                <a:solidFill>
                  <a:srgbClr val="C00000"/>
                </a:solidFill>
              </a:rPr>
              <a:t>arametric accuracy for associated Context Packet fields</a:t>
            </a:r>
            <a:endParaRPr lang="en-US" sz="1100" b="1" dirty="0">
              <a:solidFill>
                <a:srgbClr val="C00000"/>
              </a:solidFill>
            </a:endParaRPr>
          </a:p>
          <a:p>
            <a:pPr>
              <a:lnSpc>
                <a:spcPct val="85000"/>
              </a:lnSpc>
              <a:defRPr/>
            </a:pPr>
            <a:r>
              <a:rPr lang="en-US" sz="1100" b="1" dirty="0">
                <a:solidFill>
                  <a:srgbClr val="C00000"/>
                </a:solidFill>
              </a:rPr>
              <a:t>Spectrum Data </a:t>
            </a:r>
            <a:r>
              <a:rPr lang="en-US" sz="1100" b="1" dirty="0" smtClean="0">
                <a:solidFill>
                  <a:srgbClr val="C00000"/>
                </a:solidFill>
              </a:rPr>
              <a:t>&amp; Context Packets</a:t>
            </a:r>
            <a:endParaRPr lang="en-US" sz="1100" b="1" dirty="0">
              <a:solidFill>
                <a:srgbClr val="C00000"/>
              </a:solidFill>
            </a:endParaRPr>
          </a:p>
          <a:p>
            <a:pPr>
              <a:lnSpc>
                <a:spcPct val="85000"/>
              </a:lnSpc>
              <a:defRPr/>
            </a:pPr>
            <a:r>
              <a:rPr lang="en-US" sz="1100" b="1" dirty="0" smtClean="0">
                <a:solidFill>
                  <a:srgbClr val="C00000"/>
                </a:solidFill>
              </a:rPr>
              <a:t>Spectrum Stimulus &amp; Control Packets</a:t>
            </a:r>
            <a:endParaRPr lang="en-US" sz="1100" b="1" dirty="0">
              <a:solidFill>
                <a:srgbClr val="C00000"/>
              </a:solidFill>
            </a:endParaRPr>
          </a:p>
        </p:txBody>
      </p:sp>
      <p:sp>
        <p:nvSpPr>
          <p:cNvPr id="8" name="TextBox 7"/>
          <p:cNvSpPr txBox="1"/>
          <p:nvPr/>
        </p:nvSpPr>
        <p:spPr>
          <a:xfrm>
            <a:off x="5870867" y="2526480"/>
            <a:ext cx="883099" cy="861774"/>
          </a:xfrm>
          <a:prstGeom prst="rect">
            <a:avLst/>
          </a:prstGeom>
          <a:noFill/>
        </p:spPr>
        <p:txBody>
          <a:bodyPr wrap="none" rtlCol="0">
            <a:spAutoFit/>
          </a:bodyPr>
          <a:lstStyle/>
          <a:p>
            <a:pPr algn="ctr"/>
            <a:r>
              <a:rPr lang="en-US" sz="1000" b="1" dirty="0" smtClean="0"/>
              <a:t>EA RF</a:t>
            </a:r>
          </a:p>
          <a:p>
            <a:pPr algn="ctr"/>
            <a:r>
              <a:rPr lang="en-US" sz="1000" b="1" dirty="0" smtClean="0"/>
              <a:t>Transmitter</a:t>
            </a:r>
          </a:p>
          <a:p>
            <a:pPr algn="ctr"/>
            <a:endParaRPr lang="en-US" sz="1000" b="1" dirty="0" smtClean="0"/>
          </a:p>
          <a:p>
            <a:pPr algn="ctr"/>
            <a:r>
              <a:rPr lang="en-US" sz="1000" b="1" dirty="0" smtClean="0"/>
              <a:t>VRT</a:t>
            </a:r>
          </a:p>
          <a:p>
            <a:pPr algn="ctr"/>
            <a:r>
              <a:rPr lang="en-US" sz="1000" b="1" dirty="0" smtClean="0"/>
              <a:t>Receiver</a:t>
            </a:r>
            <a:endParaRPr lang="en-US" sz="1000" b="1" dirty="0"/>
          </a:p>
        </p:txBody>
      </p:sp>
      <p:sp>
        <p:nvSpPr>
          <p:cNvPr id="9" name="TextBox 8"/>
          <p:cNvSpPr txBox="1"/>
          <p:nvPr/>
        </p:nvSpPr>
        <p:spPr>
          <a:xfrm>
            <a:off x="2190176" y="2372591"/>
            <a:ext cx="883099" cy="1015663"/>
          </a:xfrm>
          <a:prstGeom prst="rect">
            <a:avLst/>
          </a:prstGeom>
          <a:noFill/>
        </p:spPr>
        <p:txBody>
          <a:bodyPr wrap="none" rtlCol="0">
            <a:spAutoFit/>
          </a:bodyPr>
          <a:lstStyle/>
          <a:p>
            <a:pPr algn="ctr"/>
            <a:r>
              <a:rPr lang="en-US" sz="1000" b="1" dirty="0" smtClean="0"/>
              <a:t>SIGINT/</a:t>
            </a:r>
          </a:p>
          <a:p>
            <a:pPr algn="ctr"/>
            <a:r>
              <a:rPr lang="en-US" sz="1000" b="1" dirty="0" smtClean="0"/>
              <a:t>ES RF</a:t>
            </a:r>
          </a:p>
          <a:p>
            <a:pPr algn="ctr"/>
            <a:r>
              <a:rPr lang="en-US" sz="1000" b="1" dirty="0" smtClean="0"/>
              <a:t>Transmitter</a:t>
            </a:r>
          </a:p>
          <a:p>
            <a:pPr algn="ctr"/>
            <a:endParaRPr lang="en-US" sz="1000" b="1" dirty="0" smtClean="0"/>
          </a:p>
          <a:p>
            <a:pPr algn="ctr"/>
            <a:r>
              <a:rPr lang="en-US" sz="1000" b="1" dirty="0" smtClean="0"/>
              <a:t>VRT</a:t>
            </a:r>
          </a:p>
          <a:p>
            <a:pPr algn="ctr"/>
            <a:r>
              <a:rPr lang="en-US" sz="1000" b="1" dirty="0" smtClean="0"/>
              <a:t>Receiver</a:t>
            </a:r>
            <a:endParaRPr lang="en-US" sz="1000" b="1" dirty="0"/>
          </a:p>
        </p:txBody>
      </p:sp>
    </p:spTree>
    <p:extLst>
      <p:ext uri="{BB962C8B-B14F-4D97-AF65-F5344CB8AC3E}">
        <p14:creationId xmlns:p14="http://schemas.microsoft.com/office/powerpoint/2010/main" val="696259096"/>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mp:transition xmlns:mp="http://schemas.microsoft.com/office/mac/powerpoint/2008/mai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VITA 49.2</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635616" y="2292440"/>
            <a:ext cx="5589431" cy="4108360"/>
          </a:xfrm>
          <a:prstGeom prst="rect">
            <a:avLst/>
          </a:prstGeom>
          <a:noFill/>
        </p:spPr>
      </p:pic>
      <p:sp>
        <p:nvSpPr>
          <p:cNvPr id="5" name="Content Placeholder 2"/>
          <p:cNvSpPr txBox="1">
            <a:spLocks/>
          </p:cNvSpPr>
          <p:nvPr/>
        </p:nvSpPr>
        <p:spPr bwMode="auto">
          <a:xfrm>
            <a:off x="1799465" y="1443331"/>
            <a:ext cx="4860925" cy="84910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28600" indent="-228600" algn="l" rtl="0" eaLnBrk="1" fontAlgn="base" hangingPunct="1">
              <a:lnSpc>
                <a:spcPct val="85000"/>
              </a:lnSpc>
              <a:spcBef>
                <a:spcPct val="0"/>
              </a:spcBef>
              <a:spcAft>
                <a:spcPct val="25000"/>
              </a:spcAft>
              <a:buFont typeface="Arial" pitchFamily="34" charset="0"/>
              <a:buChar char="•"/>
              <a:defRPr sz="2400" b="1">
                <a:solidFill>
                  <a:schemeClr val="tx1"/>
                </a:solidFill>
                <a:latin typeface="+mn-lt"/>
                <a:ea typeface="+mn-ea"/>
                <a:cs typeface="+mn-cs"/>
              </a:defRPr>
            </a:lvl1pPr>
            <a:lvl2pPr marL="463550" indent="-234950" algn="l" rtl="0" eaLnBrk="1" fontAlgn="base" hangingPunct="1">
              <a:lnSpc>
                <a:spcPct val="85000"/>
              </a:lnSpc>
              <a:spcBef>
                <a:spcPct val="0"/>
              </a:spcBef>
              <a:spcAft>
                <a:spcPct val="25000"/>
              </a:spcAft>
              <a:buFont typeface="Arial" pitchFamily="34" charset="0"/>
              <a:buChar char="–"/>
              <a:defRPr sz="1800" b="1">
                <a:solidFill>
                  <a:schemeClr val="tx1"/>
                </a:solidFill>
                <a:latin typeface="+mn-lt"/>
              </a:defRPr>
            </a:lvl2pPr>
            <a:lvl3pPr marL="685800" indent="-228600" algn="l" rtl="0" eaLnBrk="1" fontAlgn="base" hangingPunct="1">
              <a:lnSpc>
                <a:spcPct val="85000"/>
              </a:lnSpc>
              <a:spcBef>
                <a:spcPct val="0"/>
              </a:spcBef>
              <a:spcAft>
                <a:spcPct val="25000"/>
              </a:spcAft>
              <a:buSzPct val="90000"/>
              <a:buFont typeface="Wingdings" pitchFamily="2" charset="2"/>
              <a:buChar char="Ø"/>
              <a:defRPr sz="1600" b="1">
                <a:solidFill>
                  <a:schemeClr val="tx1"/>
                </a:solidFill>
                <a:latin typeface="+mn-lt"/>
              </a:defRPr>
            </a:lvl3pPr>
            <a:lvl4pPr marL="914400" indent="-228600" algn="l" rtl="0" eaLnBrk="1" fontAlgn="base" hangingPunct="1">
              <a:lnSpc>
                <a:spcPct val="85000"/>
              </a:lnSpc>
              <a:spcBef>
                <a:spcPct val="0"/>
              </a:spcBef>
              <a:spcAft>
                <a:spcPct val="25000"/>
              </a:spcAft>
              <a:buSzPct val="80000"/>
              <a:buFont typeface="Wingdings" pitchFamily="2" charset="2"/>
              <a:buChar char="q"/>
              <a:defRPr sz="1600" b="1">
                <a:solidFill>
                  <a:schemeClr val="tx1"/>
                </a:solidFill>
                <a:latin typeface="+mn-lt"/>
              </a:defRPr>
            </a:lvl4pPr>
            <a:lvl5pPr marL="1143000" indent="-228600" algn="l" rtl="0" eaLnBrk="1" fontAlgn="base" hangingPunct="1">
              <a:lnSpc>
                <a:spcPct val="85000"/>
              </a:lnSpc>
              <a:spcBef>
                <a:spcPct val="0"/>
              </a:spcBef>
              <a:spcAft>
                <a:spcPct val="25000"/>
              </a:spcAft>
              <a:buSzPct val="80000"/>
              <a:buFont typeface="Symbol" pitchFamily="18" charset="2"/>
              <a:buChar char="¨"/>
              <a:defRPr sz="1400" b="1">
                <a:solidFill>
                  <a:schemeClr val="tx1"/>
                </a:solidFill>
                <a:latin typeface="+mn-lt"/>
              </a:defRPr>
            </a:lvl5pPr>
            <a:lvl6pPr marL="2514600" indent="-228600" algn="l" rtl="0" eaLnBrk="1" fontAlgn="base" hangingPunct="1">
              <a:lnSpc>
                <a:spcPct val="85000"/>
              </a:lnSpc>
              <a:spcBef>
                <a:spcPct val="0"/>
              </a:spcBef>
              <a:spcAft>
                <a:spcPct val="25000"/>
              </a:spcAft>
              <a:buFont typeface="Wingdings" pitchFamily="2" charset="2"/>
              <a:buChar char="§"/>
              <a:defRPr sz="2000" b="1">
                <a:solidFill>
                  <a:schemeClr val="tx1"/>
                </a:solidFill>
                <a:latin typeface="+mn-lt"/>
              </a:defRPr>
            </a:lvl6pPr>
            <a:lvl7pPr marL="2971800" indent="-228600" algn="l" rtl="0" eaLnBrk="1" fontAlgn="base" hangingPunct="1">
              <a:lnSpc>
                <a:spcPct val="85000"/>
              </a:lnSpc>
              <a:spcBef>
                <a:spcPct val="0"/>
              </a:spcBef>
              <a:spcAft>
                <a:spcPct val="25000"/>
              </a:spcAft>
              <a:buFont typeface="Wingdings" pitchFamily="2" charset="2"/>
              <a:buChar char="§"/>
              <a:defRPr sz="2000" b="1">
                <a:solidFill>
                  <a:schemeClr val="tx1"/>
                </a:solidFill>
                <a:latin typeface="+mn-lt"/>
              </a:defRPr>
            </a:lvl7pPr>
            <a:lvl8pPr marL="3429000" indent="-228600" algn="l" rtl="0" eaLnBrk="1" fontAlgn="base" hangingPunct="1">
              <a:lnSpc>
                <a:spcPct val="85000"/>
              </a:lnSpc>
              <a:spcBef>
                <a:spcPct val="0"/>
              </a:spcBef>
              <a:spcAft>
                <a:spcPct val="25000"/>
              </a:spcAft>
              <a:buFont typeface="Wingdings" pitchFamily="2" charset="2"/>
              <a:buChar char="§"/>
              <a:defRPr sz="2000" b="1">
                <a:solidFill>
                  <a:schemeClr val="tx1"/>
                </a:solidFill>
                <a:latin typeface="+mn-lt"/>
              </a:defRPr>
            </a:lvl8pPr>
            <a:lvl9pPr marL="3886200" indent="-228600" algn="l" rtl="0" eaLnBrk="1" fontAlgn="base" hangingPunct="1">
              <a:lnSpc>
                <a:spcPct val="85000"/>
              </a:lnSpc>
              <a:spcBef>
                <a:spcPct val="0"/>
              </a:spcBef>
              <a:spcAft>
                <a:spcPct val="25000"/>
              </a:spcAft>
              <a:buFont typeface="Wingdings" pitchFamily="2" charset="2"/>
              <a:buChar char="§"/>
              <a:defRPr sz="2000" b="1">
                <a:solidFill>
                  <a:schemeClr val="tx1"/>
                </a:solidFill>
                <a:latin typeface="+mn-lt"/>
              </a:defRPr>
            </a:lvl9pPr>
          </a:lstStyle>
          <a:p>
            <a:pPr marL="457200" indent="-457200">
              <a:buFont typeface="+mj-lt"/>
              <a:buAutoNum type="arabicPeriod"/>
            </a:pPr>
            <a:r>
              <a:rPr lang="en-US" dirty="0">
                <a:effectLst>
                  <a:glow>
                    <a:srgbClr val="000000"/>
                  </a:glow>
                  <a:outerShdw sx="0" sy="0">
                    <a:srgbClr val="000000"/>
                  </a:outerShdw>
                  <a:reflection stA="0" endPos="0" fadeDir="0" sx="0" sy="0"/>
                </a:effectLst>
              </a:rPr>
              <a:t>Device Control </a:t>
            </a:r>
            <a:r>
              <a:rPr lang="en-US" dirty="0" smtClean="0">
                <a:effectLst>
                  <a:glow>
                    <a:srgbClr val="000000"/>
                  </a:glow>
                  <a:outerShdw sx="0" sy="0">
                    <a:srgbClr val="000000"/>
                  </a:outerShdw>
                  <a:reflection stA="0" endPos="0" fadeDir="0" sx="0" sy="0"/>
                </a:effectLst>
              </a:rPr>
              <a:t>Packet</a:t>
            </a:r>
            <a:endParaRPr lang="en-US" dirty="0">
              <a:effectLst>
                <a:glow>
                  <a:srgbClr val="000000"/>
                </a:glow>
                <a:outerShdw sx="0" sy="0">
                  <a:srgbClr val="000000"/>
                </a:outerShdw>
                <a:reflection stA="0" endPos="0" fadeDir="0" sx="0" sy="0"/>
              </a:effectLst>
            </a:endParaRPr>
          </a:p>
          <a:p>
            <a:pPr marL="457200" indent="-457200">
              <a:buFont typeface="+mj-lt"/>
              <a:buAutoNum type="arabicPeriod"/>
            </a:pPr>
            <a:r>
              <a:rPr lang="en-US" dirty="0">
                <a:effectLst>
                  <a:glow>
                    <a:srgbClr val="000000"/>
                  </a:glow>
                  <a:outerShdw sx="0" sy="0">
                    <a:srgbClr val="000000"/>
                  </a:outerShdw>
                  <a:reflection stA="0" endPos="0" fadeDir="0" sx="0" sy="0"/>
                </a:effectLst>
              </a:rPr>
              <a:t>IF </a:t>
            </a:r>
            <a:r>
              <a:rPr lang="en-US" dirty="0" smtClean="0">
                <a:effectLst>
                  <a:glow>
                    <a:srgbClr val="000000"/>
                  </a:glow>
                  <a:outerShdw sx="0" sy="0">
                    <a:srgbClr val="000000"/>
                  </a:outerShdw>
                  <a:reflection stA="0" endPos="0" fadeDir="0" sx="0" sy="0"/>
                </a:effectLst>
              </a:rPr>
              <a:t>Stimulus (Exciter) Packet</a:t>
            </a:r>
            <a:endParaRPr lang="en-US" dirty="0">
              <a:effectLst>
                <a:glow>
                  <a:srgbClr val="000000"/>
                </a:glow>
                <a:outerShdw sx="0" sy="0">
                  <a:srgbClr val="000000"/>
                </a:outerShdw>
                <a:reflection stA="0" endPos="0" fadeDir="0" sx="0" sy="0"/>
              </a:effectLst>
            </a:endParaRPr>
          </a:p>
          <a:p>
            <a:endParaRPr lang="en-US" b="0" dirty="0" smtClean="0"/>
          </a:p>
          <a:p>
            <a:endParaRPr lang="en-US" dirty="0"/>
          </a:p>
        </p:txBody>
      </p:sp>
    </p:spTree>
    <p:extLst>
      <p:ext uri="{BB962C8B-B14F-4D97-AF65-F5344CB8AC3E}">
        <p14:creationId xmlns:p14="http://schemas.microsoft.com/office/powerpoint/2010/main" val="19719112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Packet Type: VITA Control Packet</a:t>
            </a:r>
            <a:endParaRPr lang="en-US" dirty="0"/>
          </a:p>
        </p:txBody>
      </p:sp>
      <p:sp>
        <p:nvSpPr>
          <p:cNvPr id="4" name="Content Placeholder 3"/>
          <p:cNvSpPr>
            <a:spLocks noGrp="1"/>
          </p:cNvSpPr>
          <p:nvPr>
            <p:ph sz="half" idx="1"/>
          </p:nvPr>
        </p:nvSpPr>
        <p:spPr/>
        <p:txBody>
          <a:bodyPr/>
          <a:lstStyle/>
          <a:p>
            <a:r>
              <a:rPr lang="en-US" dirty="0" smtClean="0"/>
              <a:t>Control Packet in development</a:t>
            </a:r>
          </a:p>
          <a:p>
            <a:r>
              <a:rPr lang="en-US" dirty="0" smtClean="0"/>
              <a:t>Adds </a:t>
            </a:r>
          </a:p>
          <a:p>
            <a:pPr lvl="1"/>
            <a:r>
              <a:rPr lang="en-US" dirty="0" smtClean="0"/>
              <a:t>Controller/Controlee Unique Identifier</a:t>
            </a:r>
          </a:p>
          <a:p>
            <a:pPr lvl="1"/>
            <a:r>
              <a:rPr lang="en-US" dirty="0" smtClean="0"/>
              <a:t>Message ID</a:t>
            </a:r>
          </a:p>
          <a:p>
            <a:pPr lvl="1"/>
            <a:r>
              <a:rPr lang="en-US" dirty="0" smtClean="0"/>
              <a:t>Control/Ack Indicator</a:t>
            </a:r>
          </a:p>
          <a:p>
            <a:pPr lvl="1"/>
            <a:r>
              <a:rPr lang="en-US" dirty="0" smtClean="0"/>
              <a:t>Control Indicator</a:t>
            </a:r>
          </a:p>
          <a:p>
            <a:pPr lvl="1"/>
            <a:r>
              <a:rPr lang="en-US" dirty="0" smtClean="0"/>
              <a:t>Control Fields</a:t>
            </a:r>
          </a:p>
          <a:p>
            <a:endParaRPr lang="en-US" dirty="0" smtClean="0"/>
          </a:p>
          <a:p>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1659993260"/>
              </p:ext>
            </p:extLst>
          </p:nvPr>
        </p:nvGraphicFramePr>
        <p:xfrm>
          <a:off x="4681531" y="1163123"/>
          <a:ext cx="4224352" cy="5179157"/>
        </p:xfrm>
        <a:graphic>
          <a:graphicData uri="http://schemas.openxmlformats.org/drawingml/2006/table">
            <a:tbl>
              <a:tblPr/>
              <a:tblGrid>
                <a:gridCol w="132011"/>
                <a:gridCol w="132011"/>
                <a:gridCol w="132011"/>
                <a:gridCol w="132011"/>
                <a:gridCol w="132011"/>
                <a:gridCol w="132011"/>
                <a:gridCol w="132011"/>
                <a:gridCol w="132011"/>
                <a:gridCol w="132011"/>
                <a:gridCol w="132011"/>
                <a:gridCol w="132011"/>
                <a:gridCol w="132011"/>
                <a:gridCol w="132011"/>
                <a:gridCol w="132011"/>
                <a:gridCol w="132011"/>
                <a:gridCol w="132011"/>
                <a:gridCol w="132011"/>
                <a:gridCol w="132011"/>
                <a:gridCol w="132011"/>
                <a:gridCol w="132011"/>
                <a:gridCol w="132011"/>
                <a:gridCol w="132011"/>
                <a:gridCol w="132011"/>
                <a:gridCol w="132011"/>
                <a:gridCol w="132011"/>
                <a:gridCol w="132011"/>
                <a:gridCol w="132011"/>
                <a:gridCol w="132011"/>
                <a:gridCol w="132011"/>
                <a:gridCol w="132011"/>
                <a:gridCol w="132011"/>
                <a:gridCol w="132011"/>
              </a:tblGrid>
              <a:tr h="282830">
                <a:tc>
                  <a:txBody>
                    <a:bodyPr/>
                    <a:lstStyle/>
                    <a:p>
                      <a:pPr algn="ctr" fontAlgn="ctr"/>
                      <a:r>
                        <a:rPr lang="en-US" sz="600" b="0" i="0" u="none" strike="noStrike" dirty="0">
                          <a:solidFill>
                            <a:srgbClr val="000000"/>
                          </a:solidFill>
                          <a:effectLst/>
                          <a:latin typeface="Arial"/>
                        </a:rPr>
                        <a:t>31</a:t>
                      </a:r>
                    </a:p>
                  </a:txBody>
                  <a:tcPr marL="4950" marR="4950" marT="4950"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99"/>
                    </a:solidFill>
                  </a:tcPr>
                </a:tc>
                <a:tc>
                  <a:txBody>
                    <a:bodyPr/>
                    <a:lstStyle/>
                    <a:p>
                      <a:pPr algn="ctr" fontAlgn="ctr"/>
                      <a:r>
                        <a:rPr lang="en-US" sz="600" b="0" i="0" u="none" strike="noStrike" dirty="0">
                          <a:solidFill>
                            <a:srgbClr val="000000"/>
                          </a:solidFill>
                          <a:effectLst/>
                          <a:latin typeface="Arial"/>
                        </a:rPr>
                        <a:t>30</a:t>
                      </a:r>
                    </a:p>
                  </a:txBody>
                  <a:tcPr marL="4950" marR="4950" marT="49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99"/>
                    </a:solidFill>
                  </a:tcPr>
                </a:tc>
                <a:tc>
                  <a:txBody>
                    <a:bodyPr/>
                    <a:lstStyle/>
                    <a:p>
                      <a:pPr algn="ctr" fontAlgn="ctr"/>
                      <a:r>
                        <a:rPr lang="en-US" sz="600" b="0" i="0" u="none" strike="noStrike" dirty="0">
                          <a:solidFill>
                            <a:srgbClr val="000000"/>
                          </a:solidFill>
                          <a:effectLst/>
                          <a:latin typeface="Arial"/>
                        </a:rPr>
                        <a:t>29</a:t>
                      </a:r>
                    </a:p>
                  </a:txBody>
                  <a:tcPr marL="4950" marR="4950" marT="49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99"/>
                    </a:solidFill>
                  </a:tcPr>
                </a:tc>
                <a:tc>
                  <a:txBody>
                    <a:bodyPr/>
                    <a:lstStyle/>
                    <a:p>
                      <a:pPr algn="ctr" fontAlgn="ctr"/>
                      <a:r>
                        <a:rPr lang="en-US" sz="600" b="0" i="0" u="none" strike="noStrike" dirty="0">
                          <a:solidFill>
                            <a:srgbClr val="000000"/>
                          </a:solidFill>
                          <a:effectLst/>
                          <a:latin typeface="Arial"/>
                        </a:rPr>
                        <a:t>28</a:t>
                      </a:r>
                    </a:p>
                  </a:txBody>
                  <a:tcPr marL="4950" marR="4950" marT="49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99"/>
                    </a:solidFill>
                  </a:tcPr>
                </a:tc>
                <a:tc>
                  <a:txBody>
                    <a:bodyPr/>
                    <a:lstStyle/>
                    <a:p>
                      <a:pPr algn="ctr" fontAlgn="ctr"/>
                      <a:r>
                        <a:rPr lang="en-US" sz="600" b="0" i="0" u="none" strike="noStrike" dirty="0">
                          <a:solidFill>
                            <a:srgbClr val="000000"/>
                          </a:solidFill>
                          <a:effectLst/>
                          <a:latin typeface="Arial"/>
                        </a:rPr>
                        <a:t>27</a:t>
                      </a:r>
                    </a:p>
                  </a:txBody>
                  <a:tcPr marL="4950" marR="4950" marT="49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99"/>
                    </a:solidFill>
                  </a:tcPr>
                </a:tc>
                <a:tc>
                  <a:txBody>
                    <a:bodyPr/>
                    <a:lstStyle/>
                    <a:p>
                      <a:pPr algn="ctr" fontAlgn="ctr"/>
                      <a:r>
                        <a:rPr lang="en-US" sz="600" b="0" i="0" u="none" strike="noStrike" dirty="0">
                          <a:solidFill>
                            <a:srgbClr val="000000"/>
                          </a:solidFill>
                          <a:effectLst/>
                          <a:latin typeface="Arial"/>
                        </a:rPr>
                        <a:t>26</a:t>
                      </a:r>
                    </a:p>
                  </a:txBody>
                  <a:tcPr marL="4950" marR="4950" marT="49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99"/>
                    </a:solidFill>
                  </a:tcPr>
                </a:tc>
                <a:tc>
                  <a:txBody>
                    <a:bodyPr/>
                    <a:lstStyle/>
                    <a:p>
                      <a:pPr algn="ctr" fontAlgn="ctr"/>
                      <a:r>
                        <a:rPr lang="en-US" sz="600" b="0" i="0" u="none" strike="noStrike" dirty="0">
                          <a:solidFill>
                            <a:srgbClr val="000000"/>
                          </a:solidFill>
                          <a:effectLst/>
                          <a:latin typeface="Arial"/>
                        </a:rPr>
                        <a:t>25</a:t>
                      </a:r>
                    </a:p>
                  </a:txBody>
                  <a:tcPr marL="4950" marR="4950" marT="49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99"/>
                    </a:solidFill>
                  </a:tcPr>
                </a:tc>
                <a:tc>
                  <a:txBody>
                    <a:bodyPr/>
                    <a:lstStyle/>
                    <a:p>
                      <a:pPr algn="ctr" fontAlgn="ctr"/>
                      <a:r>
                        <a:rPr lang="en-US" sz="600" b="0" i="0" u="none" strike="noStrike" dirty="0">
                          <a:solidFill>
                            <a:srgbClr val="000000"/>
                          </a:solidFill>
                          <a:effectLst/>
                          <a:latin typeface="Arial"/>
                        </a:rPr>
                        <a:t>24</a:t>
                      </a:r>
                    </a:p>
                  </a:txBody>
                  <a:tcPr marL="4950" marR="4950" marT="49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99"/>
                    </a:solidFill>
                  </a:tcPr>
                </a:tc>
                <a:tc>
                  <a:txBody>
                    <a:bodyPr/>
                    <a:lstStyle/>
                    <a:p>
                      <a:pPr algn="ctr" fontAlgn="ctr"/>
                      <a:r>
                        <a:rPr lang="en-US" sz="600" b="0" i="0" u="none" strike="noStrike" dirty="0">
                          <a:solidFill>
                            <a:srgbClr val="000000"/>
                          </a:solidFill>
                          <a:effectLst/>
                          <a:latin typeface="Arial"/>
                        </a:rPr>
                        <a:t>23</a:t>
                      </a:r>
                    </a:p>
                  </a:txBody>
                  <a:tcPr marL="4950" marR="4950" marT="49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99"/>
                    </a:solidFill>
                  </a:tcPr>
                </a:tc>
                <a:tc>
                  <a:txBody>
                    <a:bodyPr/>
                    <a:lstStyle/>
                    <a:p>
                      <a:pPr algn="ctr" fontAlgn="ctr"/>
                      <a:r>
                        <a:rPr lang="en-US" sz="600" b="0" i="0" u="none" strike="noStrike" dirty="0">
                          <a:solidFill>
                            <a:srgbClr val="000000"/>
                          </a:solidFill>
                          <a:effectLst/>
                          <a:latin typeface="Arial"/>
                        </a:rPr>
                        <a:t>22</a:t>
                      </a:r>
                    </a:p>
                  </a:txBody>
                  <a:tcPr marL="4950" marR="4950" marT="49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99"/>
                    </a:solidFill>
                  </a:tcPr>
                </a:tc>
                <a:tc>
                  <a:txBody>
                    <a:bodyPr/>
                    <a:lstStyle/>
                    <a:p>
                      <a:pPr algn="ctr" fontAlgn="ctr"/>
                      <a:r>
                        <a:rPr lang="en-US" sz="600" b="0" i="0" u="none" strike="noStrike" dirty="0">
                          <a:solidFill>
                            <a:srgbClr val="000000"/>
                          </a:solidFill>
                          <a:effectLst/>
                          <a:latin typeface="Arial"/>
                        </a:rPr>
                        <a:t>21</a:t>
                      </a:r>
                    </a:p>
                  </a:txBody>
                  <a:tcPr marL="4950" marR="4950" marT="49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99"/>
                    </a:solidFill>
                  </a:tcPr>
                </a:tc>
                <a:tc>
                  <a:txBody>
                    <a:bodyPr/>
                    <a:lstStyle/>
                    <a:p>
                      <a:pPr algn="ctr" fontAlgn="ctr"/>
                      <a:r>
                        <a:rPr lang="en-US" sz="600" b="0" i="0" u="none" strike="noStrike" dirty="0">
                          <a:solidFill>
                            <a:srgbClr val="000000"/>
                          </a:solidFill>
                          <a:effectLst/>
                          <a:latin typeface="Arial"/>
                        </a:rPr>
                        <a:t>20</a:t>
                      </a:r>
                    </a:p>
                  </a:txBody>
                  <a:tcPr marL="4950" marR="4950" marT="49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99"/>
                    </a:solidFill>
                  </a:tcPr>
                </a:tc>
                <a:tc>
                  <a:txBody>
                    <a:bodyPr/>
                    <a:lstStyle/>
                    <a:p>
                      <a:pPr algn="ctr" fontAlgn="ctr"/>
                      <a:r>
                        <a:rPr lang="en-US" sz="600" b="0" i="0" u="none" strike="noStrike" dirty="0">
                          <a:solidFill>
                            <a:srgbClr val="000000"/>
                          </a:solidFill>
                          <a:effectLst/>
                          <a:latin typeface="Arial"/>
                        </a:rPr>
                        <a:t>19</a:t>
                      </a:r>
                    </a:p>
                  </a:txBody>
                  <a:tcPr marL="4950" marR="4950" marT="49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99"/>
                    </a:solidFill>
                  </a:tcPr>
                </a:tc>
                <a:tc>
                  <a:txBody>
                    <a:bodyPr/>
                    <a:lstStyle/>
                    <a:p>
                      <a:pPr algn="ctr" fontAlgn="ctr"/>
                      <a:r>
                        <a:rPr lang="en-US" sz="600" b="0" i="0" u="none" strike="noStrike" dirty="0">
                          <a:solidFill>
                            <a:srgbClr val="000000"/>
                          </a:solidFill>
                          <a:effectLst/>
                          <a:latin typeface="Arial"/>
                        </a:rPr>
                        <a:t>18</a:t>
                      </a:r>
                    </a:p>
                  </a:txBody>
                  <a:tcPr marL="4950" marR="4950" marT="49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99"/>
                    </a:solidFill>
                  </a:tcPr>
                </a:tc>
                <a:tc>
                  <a:txBody>
                    <a:bodyPr/>
                    <a:lstStyle/>
                    <a:p>
                      <a:pPr algn="ctr" fontAlgn="ctr"/>
                      <a:r>
                        <a:rPr lang="en-US" sz="600" b="0" i="0" u="none" strike="noStrike" dirty="0">
                          <a:solidFill>
                            <a:srgbClr val="000000"/>
                          </a:solidFill>
                          <a:effectLst/>
                          <a:latin typeface="Arial"/>
                        </a:rPr>
                        <a:t>17</a:t>
                      </a:r>
                    </a:p>
                  </a:txBody>
                  <a:tcPr marL="4950" marR="4950" marT="49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99"/>
                    </a:solidFill>
                  </a:tcPr>
                </a:tc>
                <a:tc>
                  <a:txBody>
                    <a:bodyPr/>
                    <a:lstStyle/>
                    <a:p>
                      <a:pPr algn="ctr" fontAlgn="ctr"/>
                      <a:r>
                        <a:rPr lang="en-US" sz="600" b="0" i="0" u="none" strike="noStrike" dirty="0">
                          <a:solidFill>
                            <a:srgbClr val="000000"/>
                          </a:solidFill>
                          <a:effectLst/>
                          <a:latin typeface="Arial"/>
                        </a:rPr>
                        <a:t>16</a:t>
                      </a:r>
                    </a:p>
                  </a:txBody>
                  <a:tcPr marL="4950" marR="4950" marT="49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99"/>
                    </a:solidFill>
                  </a:tcPr>
                </a:tc>
                <a:tc>
                  <a:txBody>
                    <a:bodyPr/>
                    <a:lstStyle/>
                    <a:p>
                      <a:pPr algn="ctr" fontAlgn="ctr"/>
                      <a:r>
                        <a:rPr lang="en-US" sz="600" b="0" i="0" u="none" strike="noStrike" dirty="0">
                          <a:solidFill>
                            <a:srgbClr val="000000"/>
                          </a:solidFill>
                          <a:effectLst/>
                          <a:latin typeface="Arial"/>
                        </a:rPr>
                        <a:t>15</a:t>
                      </a:r>
                    </a:p>
                  </a:txBody>
                  <a:tcPr marL="4950" marR="4950" marT="49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99"/>
                    </a:solidFill>
                  </a:tcPr>
                </a:tc>
                <a:tc>
                  <a:txBody>
                    <a:bodyPr/>
                    <a:lstStyle/>
                    <a:p>
                      <a:pPr algn="ctr" fontAlgn="ctr"/>
                      <a:r>
                        <a:rPr lang="en-US" sz="600" b="0" i="0" u="none" strike="noStrike" dirty="0">
                          <a:solidFill>
                            <a:srgbClr val="000000"/>
                          </a:solidFill>
                          <a:effectLst/>
                          <a:latin typeface="Arial"/>
                        </a:rPr>
                        <a:t>14</a:t>
                      </a:r>
                    </a:p>
                  </a:txBody>
                  <a:tcPr marL="4950" marR="4950" marT="49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99"/>
                    </a:solidFill>
                  </a:tcPr>
                </a:tc>
                <a:tc>
                  <a:txBody>
                    <a:bodyPr/>
                    <a:lstStyle/>
                    <a:p>
                      <a:pPr algn="ctr" fontAlgn="ctr"/>
                      <a:r>
                        <a:rPr lang="en-US" sz="600" b="0" i="0" u="none" strike="noStrike" dirty="0">
                          <a:solidFill>
                            <a:srgbClr val="000000"/>
                          </a:solidFill>
                          <a:effectLst/>
                          <a:latin typeface="Arial"/>
                        </a:rPr>
                        <a:t>13</a:t>
                      </a:r>
                    </a:p>
                  </a:txBody>
                  <a:tcPr marL="4950" marR="4950" marT="49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99"/>
                    </a:solidFill>
                  </a:tcPr>
                </a:tc>
                <a:tc>
                  <a:txBody>
                    <a:bodyPr/>
                    <a:lstStyle/>
                    <a:p>
                      <a:pPr algn="ctr" fontAlgn="ctr"/>
                      <a:r>
                        <a:rPr lang="en-US" sz="600" b="0" i="0" u="none" strike="noStrike" dirty="0">
                          <a:solidFill>
                            <a:srgbClr val="000000"/>
                          </a:solidFill>
                          <a:effectLst/>
                          <a:latin typeface="Arial"/>
                        </a:rPr>
                        <a:t>12</a:t>
                      </a:r>
                    </a:p>
                  </a:txBody>
                  <a:tcPr marL="4950" marR="4950" marT="49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99"/>
                    </a:solidFill>
                  </a:tcPr>
                </a:tc>
                <a:tc>
                  <a:txBody>
                    <a:bodyPr/>
                    <a:lstStyle/>
                    <a:p>
                      <a:pPr algn="ctr" fontAlgn="ctr"/>
                      <a:r>
                        <a:rPr lang="en-US" sz="600" b="0" i="0" u="none" strike="noStrike" dirty="0">
                          <a:solidFill>
                            <a:srgbClr val="000000"/>
                          </a:solidFill>
                          <a:effectLst/>
                          <a:latin typeface="Arial"/>
                        </a:rPr>
                        <a:t>11</a:t>
                      </a:r>
                    </a:p>
                  </a:txBody>
                  <a:tcPr marL="4950" marR="4950" marT="49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99"/>
                    </a:solidFill>
                  </a:tcPr>
                </a:tc>
                <a:tc>
                  <a:txBody>
                    <a:bodyPr/>
                    <a:lstStyle/>
                    <a:p>
                      <a:pPr algn="ctr" fontAlgn="ctr"/>
                      <a:r>
                        <a:rPr lang="en-US" sz="600" b="0" i="0" u="none" strike="noStrike" dirty="0">
                          <a:solidFill>
                            <a:srgbClr val="000000"/>
                          </a:solidFill>
                          <a:effectLst/>
                          <a:latin typeface="Arial"/>
                        </a:rPr>
                        <a:t>10</a:t>
                      </a:r>
                    </a:p>
                  </a:txBody>
                  <a:tcPr marL="4950" marR="4950" marT="49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99"/>
                    </a:solidFill>
                  </a:tcPr>
                </a:tc>
                <a:tc>
                  <a:txBody>
                    <a:bodyPr/>
                    <a:lstStyle/>
                    <a:p>
                      <a:pPr algn="ctr" fontAlgn="ctr"/>
                      <a:r>
                        <a:rPr lang="en-US" sz="600" b="0" i="0" u="none" strike="noStrike" dirty="0">
                          <a:solidFill>
                            <a:srgbClr val="000000"/>
                          </a:solidFill>
                          <a:effectLst/>
                          <a:latin typeface="Arial"/>
                        </a:rPr>
                        <a:t>9</a:t>
                      </a:r>
                    </a:p>
                  </a:txBody>
                  <a:tcPr marL="4950" marR="4950" marT="49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99"/>
                    </a:solidFill>
                  </a:tcPr>
                </a:tc>
                <a:tc>
                  <a:txBody>
                    <a:bodyPr/>
                    <a:lstStyle/>
                    <a:p>
                      <a:pPr algn="ctr" fontAlgn="ctr"/>
                      <a:r>
                        <a:rPr lang="en-US" sz="600" b="0" i="0" u="none" strike="noStrike" dirty="0">
                          <a:solidFill>
                            <a:srgbClr val="000000"/>
                          </a:solidFill>
                          <a:effectLst/>
                          <a:latin typeface="Arial"/>
                        </a:rPr>
                        <a:t>8</a:t>
                      </a:r>
                    </a:p>
                  </a:txBody>
                  <a:tcPr marL="4950" marR="4950" marT="49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99"/>
                    </a:solidFill>
                  </a:tcPr>
                </a:tc>
                <a:tc>
                  <a:txBody>
                    <a:bodyPr/>
                    <a:lstStyle/>
                    <a:p>
                      <a:pPr algn="ctr" fontAlgn="ctr"/>
                      <a:r>
                        <a:rPr lang="en-US" sz="600" b="0" i="0" u="none" strike="noStrike" dirty="0">
                          <a:solidFill>
                            <a:srgbClr val="000000"/>
                          </a:solidFill>
                          <a:effectLst/>
                          <a:latin typeface="Arial"/>
                        </a:rPr>
                        <a:t>7</a:t>
                      </a:r>
                    </a:p>
                  </a:txBody>
                  <a:tcPr marL="4950" marR="4950" marT="49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99"/>
                    </a:solidFill>
                  </a:tcPr>
                </a:tc>
                <a:tc>
                  <a:txBody>
                    <a:bodyPr/>
                    <a:lstStyle/>
                    <a:p>
                      <a:pPr algn="ctr" fontAlgn="ctr"/>
                      <a:r>
                        <a:rPr lang="en-US" sz="600" b="0" i="0" u="none" strike="noStrike" dirty="0">
                          <a:solidFill>
                            <a:srgbClr val="000000"/>
                          </a:solidFill>
                          <a:effectLst/>
                          <a:latin typeface="Arial"/>
                        </a:rPr>
                        <a:t>6</a:t>
                      </a:r>
                    </a:p>
                  </a:txBody>
                  <a:tcPr marL="4950" marR="4950" marT="49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99"/>
                    </a:solidFill>
                  </a:tcPr>
                </a:tc>
                <a:tc>
                  <a:txBody>
                    <a:bodyPr/>
                    <a:lstStyle/>
                    <a:p>
                      <a:pPr algn="ctr" fontAlgn="ctr"/>
                      <a:r>
                        <a:rPr lang="en-US" sz="600" b="0" i="0" u="none" strike="noStrike" dirty="0">
                          <a:solidFill>
                            <a:srgbClr val="000000"/>
                          </a:solidFill>
                          <a:effectLst/>
                          <a:latin typeface="Arial"/>
                        </a:rPr>
                        <a:t>5</a:t>
                      </a:r>
                    </a:p>
                  </a:txBody>
                  <a:tcPr marL="4950" marR="4950" marT="49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99"/>
                    </a:solidFill>
                  </a:tcPr>
                </a:tc>
                <a:tc>
                  <a:txBody>
                    <a:bodyPr/>
                    <a:lstStyle/>
                    <a:p>
                      <a:pPr algn="ctr" fontAlgn="ctr"/>
                      <a:r>
                        <a:rPr lang="en-US" sz="600" b="0" i="0" u="none" strike="noStrike" dirty="0">
                          <a:solidFill>
                            <a:srgbClr val="000000"/>
                          </a:solidFill>
                          <a:effectLst/>
                          <a:latin typeface="Arial"/>
                        </a:rPr>
                        <a:t>4</a:t>
                      </a:r>
                    </a:p>
                  </a:txBody>
                  <a:tcPr marL="4950" marR="4950" marT="49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99"/>
                    </a:solidFill>
                  </a:tcPr>
                </a:tc>
                <a:tc>
                  <a:txBody>
                    <a:bodyPr/>
                    <a:lstStyle/>
                    <a:p>
                      <a:pPr algn="ctr" fontAlgn="ctr"/>
                      <a:r>
                        <a:rPr lang="en-US" sz="600" b="0" i="0" u="none" strike="noStrike" dirty="0">
                          <a:solidFill>
                            <a:srgbClr val="000000"/>
                          </a:solidFill>
                          <a:effectLst/>
                          <a:latin typeface="Arial"/>
                        </a:rPr>
                        <a:t>3</a:t>
                      </a:r>
                    </a:p>
                  </a:txBody>
                  <a:tcPr marL="4950" marR="4950" marT="49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99"/>
                    </a:solidFill>
                  </a:tcPr>
                </a:tc>
                <a:tc>
                  <a:txBody>
                    <a:bodyPr/>
                    <a:lstStyle/>
                    <a:p>
                      <a:pPr algn="ctr" fontAlgn="ctr"/>
                      <a:r>
                        <a:rPr lang="en-US" sz="600" b="0" i="0" u="none" strike="noStrike" dirty="0">
                          <a:solidFill>
                            <a:srgbClr val="000000"/>
                          </a:solidFill>
                          <a:effectLst/>
                          <a:latin typeface="Arial"/>
                        </a:rPr>
                        <a:t>2</a:t>
                      </a:r>
                    </a:p>
                  </a:txBody>
                  <a:tcPr marL="4950" marR="4950" marT="49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99"/>
                    </a:solidFill>
                  </a:tcPr>
                </a:tc>
                <a:tc>
                  <a:txBody>
                    <a:bodyPr/>
                    <a:lstStyle/>
                    <a:p>
                      <a:pPr algn="ctr" fontAlgn="ctr"/>
                      <a:r>
                        <a:rPr lang="en-US" sz="600" b="0" i="0" u="none" strike="noStrike" dirty="0">
                          <a:solidFill>
                            <a:srgbClr val="000000"/>
                          </a:solidFill>
                          <a:effectLst/>
                          <a:latin typeface="Arial"/>
                        </a:rPr>
                        <a:t>1</a:t>
                      </a:r>
                    </a:p>
                  </a:txBody>
                  <a:tcPr marL="4950" marR="4950" marT="49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99"/>
                    </a:solidFill>
                  </a:tcPr>
                </a:tc>
                <a:tc>
                  <a:txBody>
                    <a:bodyPr/>
                    <a:lstStyle/>
                    <a:p>
                      <a:pPr algn="ctr" fontAlgn="ctr"/>
                      <a:r>
                        <a:rPr lang="en-US" sz="600" b="0" i="0" u="none" strike="noStrike" dirty="0">
                          <a:solidFill>
                            <a:srgbClr val="000000"/>
                          </a:solidFill>
                          <a:effectLst/>
                          <a:latin typeface="Arial"/>
                        </a:rPr>
                        <a:t>0</a:t>
                      </a:r>
                    </a:p>
                  </a:txBody>
                  <a:tcPr marL="4950" marR="4950" marT="495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FF99"/>
                    </a:solidFill>
                  </a:tcPr>
                </a:tc>
              </a:tr>
              <a:tr h="410100">
                <a:tc gridSpan="32">
                  <a:txBody>
                    <a:bodyPr/>
                    <a:lstStyle/>
                    <a:p>
                      <a:pPr algn="ctr" fontAlgn="ctr"/>
                      <a:r>
                        <a:rPr lang="en-US" sz="900" b="0" i="0" u="none" strike="noStrike" dirty="0">
                          <a:solidFill>
                            <a:srgbClr val="000000"/>
                          </a:solidFill>
                          <a:effectLst/>
                          <a:latin typeface="Arial"/>
                        </a:rPr>
                        <a:t>Header (1 Word, Mandatory</a:t>
                      </a:r>
                      <a:r>
                        <a:rPr lang="en-US" sz="900" b="0" i="0" u="none" strike="noStrike" dirty="0" smtClean="0">
                          <a:solidFill>
                            <a:srgbClr val="000000"/>
                          </a:solidFill>
                          <a:effectLst/>
                          <a:latin typeface="Arial"/>
                        </a:rPr>
                        <a:t>)</a:t>
                      </a:r>
                      <a:endParaRPr lang="en-US" sz="900" b="0" i="0" u="none" strike="noStrike" dirty="0">
                        <a:solidFill>
                          <a:srgbClr val="000000"/>
                        </a:solidFill>
                        <a:effectLst/>
                        <a:latin typeface="Arial"/>
                      </a:endParaRPr>
                    </a:p>
                  </a:txBody>
                  <a:tcPr marL="4950" marR="4950" marT="49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10100">
                <a:tc gridSpan="32">
                  <a:txBody>
                    <a:bodyPr/>
                    <a:lstStyle/>
                    <a:p>
                      <a:pPr algn="ctr" fontAlgn="ctr"/>
                      <a:r>
                        <a:rPr lang="en-US" sz="900" b="0" i="0" u="none" strike="noStrike" dirty="0">
                          <a:solidFill>
                            <a:srgbClr val="000000"/>
                          </a:solidFill>
                          <a:effectLst/>
                          <a:latin typeface="Arial"/>
                        </a:rPr>
                        <a:t>Stream Identifier (1 Word, Optional)</a:t>
                      </a:r>
                    </a:p>
                  </a:txBody>
                  <a:tcPr marL="4950" marR="4950" marT="49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5349">
                <a:tc gridSpan="32">
                  <a:txBody>
                    <a:bodyPr/>
                    <a:lstStyle/>
                    <a:p>
                      <a:pPr algn="ctr" fontAlgn="ctr"/>
                      <a:r>
                        <a:rPr lang="en-US" sz="900" b="0" i="0" u="none" strike="noStrike" dirty="0">
                          <a:solidFill>
                            <a:srgbClr val="000000"/>
                          </a:solidFill>
                          <a:effectLst/>
                          <a:latin typeface="Arial"/>
                        </a:rPr>
                        <a:t>Class Identifier (2 Words, Optional)</a:t>
                      </a:r>
                    </a:p>
                  </a:txBody>
                  <a:tcPr marL="4950" marR="4950" marT="49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10100">
                <a:tc gridSpan="32">
                  <a:txBody>
                    <a:bodyPr/>
                    <a:lstStyle/>
                    <a:p>
                      <a:pPr algn="ctr" fontAlgn="ctr"/>
                      <a:r>
                        <a:rPr lang="en-US" sz="900" b="0" i="0" u="none" strike="noStrike" dirty="0">
                          <a:solidFill>
                            <a:srgbClr val="000000"/>
                          </a:solidFill>
                          <a:effectLst/>
                          <a:latin typeface="Arial"/>
                        </a:rPr>
                        <a:t>Integer-seconds Timestamp (1 Word, Optional)</a:t>
                      </a:r>
                    </a:p>
                  </a:txBody>
                  <a:tcPr marL="4950" marR="4950" marT="49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5349">
                <a:tc gridSpan="32">
                  <a:txBody>
                    <a:bodyPr/>
                    <a:lstStyle/>
                    <a:p>
                      <a:pPr algn="ctr" fontAlgn="ctr"/>
                      <a:r>
                        <a:rPr lang="en-US" sz="900" b="0" i="0" u="none" strike="noStrike" dirty="0">
                          <a:solidFill>
                            <a:srgbClr val="000000"/>
                          </a:solidFill>
                          <a:effectLst/>
                          <a:latin typeface="Arial"/>
                        </a:rPr>
                        <a:t>Fractional-seconds Timestamp (2 Words, Optional)</a:t>
                      </a:r>
                    </a:p>
                  </a:txBody>
                  <a:tcPr marL="4950" marR="4950" marT="49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36560">
                <a:tc gridSpan="32">
                  <a:txBody>
                    <a:bodyPr/>
                    <a:lstStyle/>
                    <a:p>
                      <a:pPr algn="ctr" fontAlgn="ctr"/>
                      <a:r>
                        <a:rPr lang="en-US" sz="900" b="0" i="0" u="none" strike="noStrike" dirty="0">
                          <a:solidFill>
                            <a:srgbClr val="000000"/>
                          </a:solidFill>
                          <a:effectLst/>
                          <a:latin typeface="Arial"/>
                        </a:rPr>
                        <a:t>Controller Unique Identifier (UUID)</a:t>
                      </a:r>
                      <a:br>
                        <a:rPr lang="en-US" sz="900" b="0" i="0" u="none" strike="noStrike" dirty="0">
                          <a:solidFill>
                            <a:srgbClr val="000000"/>
                          </a:solidFill>
                          <a:effectLst/>
                          <a:latin typeface="Arial"/>
                        </a:rPr>
                      </a:br>
                      <a:r>
                        <a:rPr lang="en-US" sz="900" b="0" i="0" u="none" strike="noStrike" dirty="0">
                          <a:solidFill>
                            <a:srgbClr val="000000"/>
                          </a:solidFill>
                          <a:effectLst/>
                          <a:latin typeface="Arial"/>
                        </a:rPr>
                        <a:t>(4 Words, Mandatory)</a:t>
                      </a:r>
                    </a:p>
                  </a:txBody>
                  <a:tcPr marL="4950" marR="4950" marT="49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36560">
                <a:tc gridSpan="32">
                  <a:txBody>
                    <a:bodyPr/>
                    <a:lstStyle/>
                    <a:p>
                      <a:pPr algn="ctr" fontAlgn="ctr"/>
                      <a:r>
                        <a:rPr lang="en-US" sz="900" b="0" i="0" u="none" strike="noStrike" dirty="0">
                          <a:solidFill>
                            <a:srgbClr val="000000"/>
                          </a:solidFill>
                          <a:effectLst/>
                          <a:latin typeface="Arial"/>
                        </a:rPr>
                        <a:t>Controlee Unique Identifier (UUID)</a:t>
                      </a:r>
                      <a:br>
                        <a:rPr lang="en-US" sz="900" b="0" i="0" u="none" strike="noStrike" dirty="0">
                          <a:solidFill>
                            <a:srgbClr val="000000"/>
                          </a:solidFill>
                          <a:effectLst/>
                          <a:latin typeface="Arial"/>
                        </a:rPr>
                      </a:br>
                      <a:r>
                        <a:rPr lang="en-US" sz="900" b="0" i="0" u="none" strike="noStrike" dirty="0">
                          <a:solidFill>
                            <a:srgbClr val="000000"/>
                          </a:solidFill>
                          <a:effectLst/>
                          <a:latin typeface="Arial"/>
                        </a:rPr>
                        <a:t>(4 Words, Mandatory)</a:t>
                      </a:r>
                    </a:p>
                  </a:txBody>
                  <a:tcPr marL="4950" marR="4950" marT="49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5349">
                <a:tc gridSpan="32">
                  <a:txBody>
                    <a:bodyPr/>
                    <a:lstStyle/>
                    <a:p>
                      <a:pPr algn="ctr" fontAlgn="ctr"/>
                      <a:r>
                        <a:rPr lang="en-US" sz="900" b="0" i="0" u="none" strike="noStrike" dirty="0">
                          <a:solidFill>
                            <a:srgbClr val="000000"/>
                          </a:solidFill>
                          <a:effectLst/>
                          <a:latin typeface="Arial"/>
                        </a:rPr>
                        <a:t>Message Identifier (2 Words, Mandatory)</a:t>
                      </a:r>
                    </a:p>
                  </a:txBody>
                  <a:tcPr marL="4950" marR="4950" marT="49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10100">
                <a:tc gridSpan="32">
                  <a:txBody>
                    <a:bodyPr/>
                    <a:lstStyle/>
                    <a:p>
                      <a:pPr algn="ctr" fontAlgn="ctr"/>
                      <a:r>
                        <a:rPr lang="en-US" sz="900" b="0" i="0" u="none" strike="noStrike" dirty="0">
                          <a:solidFill>
                            <a:srgbClr val="000000"/>
                          </a:solidFill>
                          <a:effectLst/>
                          <a:latin typeface="Arial"/>
                        </a:rPr>
                        <a:t>Control/Acknowledge Indicator Field (1 Word, Mandatory</a:t>
                      </a:r>
                      <a:r>
                        <a:rPr lang="en-US" sz="900" b="0" i="0" u="none" strike="noStrike" dirty="0" smtClean="0">
                          <a:solidFill>
                            <a:srgbClr val="000000"/>
                          </a:solidFill>
                          <a:effectLst/>
                          <a:latin typeface="Arial"/>
                        </a:rPr>
                        <a:t>)</a:t>
                      </a:r>
                      <a:endParaRPr lang="en-US" sz="900" b="0" i="0" u="none" strike="noStrike" dirty="0">
                        <a:solidFill>
                          <a:srgbClr val="000000"/>
                        </a:solidFill>
                        <a:effectLst/>
                        <a:latin typeface="Arial"/>
                      </a:endParaRPr>
                    </a:p>
                  </a:txBody>
                  <a:tcPr marL="4950" marR="4950" marT="49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10100">
                <a:tc gridSpan="32">
                  <a:txBody>
                    <a:bodyPr/>
                    <a:lstStyle/>
                    <a:p>
                      <a:pPr algn="ctr" fontAlgn="ctr"/>
                      <a:r>
                        <a:rPr lang="en-US" sz="900" b="0" i="0" u="none" strike="noStrike" dirty="0">
                          <a:solidFill>
                            <a:srgbClr val="000000"/>
                          </a:solidFill>
                          <a:effectLst/>
                          <a:latin typeface="Arial"/>
                        </a:rPr>
                        <a:t>Reserved, Must be 0 (1 Word, Mandatory)</a:t>
                      </a:r>
                    </a:p>
                  </a:txBody>
                  <a:tcPr marL="4950" marR="4950" marT="49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10100">
                <a:tc gridSpan="32">
                  <a:txBody>
                    <a:bodyPr/>
                    <a:lstStyle/>
                    <a:p>
                      <a:pPr algn="ctr" fontAlgn="ctr"/>
                      <a:r>
                        <a:rPr lang="en-US" sz="900" b="0" i="0" u="none" strike="noStrike" dirty="0">
                          <a:solidFill>
                            <a:srgbClr val="000000"/>
                          </a:solidFill>
                          <a:effectLst/>
                          <a:latin typeface="Arial"/>
                        </a:rPr>
                        <a:t>Control Indicator Field (1 Word, Mandatory)</a:t>
                      </a:r>
                    </a:p>
                  </a:txBody>
                  <a:tcPr marL="4950" marR="4950" marT="49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36560">
                <a:tc gridSpan="32">
                  <a:txBody>
                    <a:bodyPr/>
                    <a:lstStyle/>
                    <a:p>
                      <a:pPr algn="ctr" fontAlgn="ctr"/>
                      <a:r>
                        <a:rPr lang="en-US" sz="900" b="0" i="0" u="none" strike="noStrike" dirty="0">
                          <a:solidFill>
                            <a:srgbClr val="000000"/>
                          </a:solidFill>
                          <a:effectLst/>
                          <a:latin typeface="Arial"/>
                        </a:rPr>
                        <a:t>Control Fields</a:t>
                      </a:r>
                      <a:br>
                        <a:rPr lang="en-US" sz="900" b="0" i="0" u="none" strike="noStrike" dirty="0">
                          <a:solidFill>
                            <a:srgbClr val="000000"/>
                          </a:solidFill>
                          <a:effectLst/>
                          <a:latin typeface="Arial"/>
                        </a:rPr>
                      </a:br>
                      <a:r>
                        <a:rPr lang="en-US" sz="900" b="0" i="0" u="none" strike="noStrike" dirty="0">
                          <a:solidFill>
                            <a:srgbClr val="000000"/>
                          </a:solidFill>
                          <a:effectLst/>
                          <a:latin typeface="Arial"/>
                        </a:rPr>
                        <a:t>(Present as indicated by the control indicators)</a:t>
                      </a:r>
                    </a:p>
                  </a:txBody>
                  <a:tcPr marL="4950" marR="4950" marT="49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516708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AGENDA	</a:t>
            </a:r>
            <a:endParaRPr lang="en-US" dirty="0"/>
          </a:p>
        </p:txBody>
      </p:sp>
      <p:sp>
        <p:nvSpPr>
          <p:cNvPr id="3" name="Content Placeholder 2"/>
          <p:cNvSpPr>
            <a:spLocks noGrp="1"/>
          </p:cNvSpPr>
          <p:nvPr>
            <p:ph idx="1"/>
          </p:nvPr>
        </p:nvSpPr>
        <p:spPr>
          <a:xfrm>
            <a:off x="457198" y="1126398"/>
            <a:ext cx="8294916" cy="5257800"/>
          </a:xfrm>
        </p:spPr>
        <p:txBody>
          <a:bodyPr>
            <a:normAutofit/>
          </a:bodyPr>
          <a:lstStyle/>
          <a:p>
            <a:r>
              <a:rPr lang="en-US" dirty="0" smtClean="0"/>
              <a:t>Overview of analysis effort for required attributes</a:t>
            </a:r>
          </a:p>
          <a:p>
            <a:pPr lvl="1"/>
            <a:r>
              <a:rPr lang="en-US" dirty="0" smtClean="0"/>
              <a:t>Joint Open Architecture Spectrum Infrastructure (JOASI)</a:t>
            </a:r>
          </a:p>
          <a:p>
            <a:r>
              <a:rPr lang="en-US" dirty="0" smtClean="0"/>
              <a:t>VITA 49 </a:t>
            </a:r>
            <a:r>
              <a:rPr lang="en-US" dirty="0"/>
              <a:t>Overview </a:t>
            </a:r>
            <a:r>
              <a:rPr lang="en-US" dirty="0" smtClean="0"/>
              <a:t>and Enhancement Recommendations</a:t>
            </a:r>
          </a:p>
          <a:p>
            <a:r>
              <a:rPr lang="en-US" dirty="0" smtClean="0"/>
              <a:t>VITA 49 </a:t>
            </a:r>
            <a:r>
              <a:rPr lang="en-US" dirty="0"/>
              <a:t>Use Cases</a:t>
            </a:r>
          </a:p>
          <a:p>
            <a:pPr marL="0" indent="0">
              <a:buNone/>
            </a:pPr>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31214193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Spectrum Packet Enhancements</a:t>
            </a:r>
            <a:endParaRPr lang="en-US" dirty="0"/>
          </a:p>
        </p:txBody>
      </p:sp>
      <p:sp>
        <p:nvSpPr>
          <p:cNvPr id="3" name="Content Placeholder 2"/>
          <p:cNvSpPr>
            <a:spLocks noGrp="1"/>
          </p:cNvSpPr>
          <p:nvPr>
            <p:ph idx="1"/>
          </p:nvPr>
        </p:nvSpPr>
        <p:spPr>
          <a:xfrm>
            <a:off x="183759" y="1047523"/>
            <a:ext cx="8234362" cy="4802187"/>
          </a:xfrm>
        </p:spPr>
        <p:txBody>
          <a:bodyPr>
            <a:normAutofit lnSpcReduction="10000"/>
          </a:bodyPr>
          <a:lstStyle/>
          <a:p>
            <a:pPr>
              <a:buFont typeface="Arial" charset="0"/>
              <a:buChar char="•"/>
              <a:defRPr/>
            </a:pPr>
            <a:r>
              <a:rPr lang="en-US" dirty="0" smtClean="0"/>
              <a:t>Spectral Type Information to convey via V49</a:t>
            </a:r>
          </a:p>
          <a:p>
            <a:pPr lvl="1">
              <a:buFont typeface="Arial" charset="0"/>
              <a:buChar char="–"/>
              <a:defRPr/>
            </a:pPr>
            <a:r>
              <a:rPr lang="en-US" dirty="0" smtClean="0"/>
              <a:t>Antenna pattern			(Power vs. angle)</a:t>
            </a:r>
          </a:p>
          <a:p>
            <a:pPr lvl="1">
              <a:buFont typeface="Arial" charset="0"/>
              <a:buChar char="–"/>
              <a:defRPr/>
            </a:pPr>
            <a:r>
              <a:rPr lang="en-US" dirty="0" smtClean="0"/>
              <a:t>Filter characteristics		(Power vs. Frequency)</a:t>
            </a:r>
          </a:p>
          <a:p>
            <a:pPr lvl="1">
              <a:buFont typeface="Arial" charset="0"/>
              <a:buChar char="–"/>
              <a:defRPr/>
            </a:pPr>
            <a:r>
              <a:rPr lang="en-US" dirty="0" smtClean="0"/>
              <a:t>Emission characteristics	(Power vs. Frequency)</a:t>
            </a:r>
          </a:p>
          <a:p>
            <a:pPr lvl="1">
              <a:buFont typeface="Arial" charset="0"/>
              <a:buChar char="–"/>
              <a:defRPr/>
            </a:pPr>
            <a:r>
              <a:rPr lang="en-US" dirty="0" smtClean="0"/>
              <a:t>Spectrum Analyzer			(Power vs. Frequency)</a:t>
            </a:r>
          </a:p>
          <a:p>
            <a:pPr>
              <a:buFont typeface="Arial" charset="0"/>
              <a:buChar char="•"/>
              <a:defRPr/>
            </a:pPr>
            <a:endParaRPr lang="en-US" dirty="0" smtClean="0"/>
          </a:p>
          <a:p>
            <a:pPr>
              <a:buFont typeface="Arial" charset="0"/>
              <a:buChar char="•"/>
              <a:defRPr/>
            </a:pPr>
            <a:r>
              <a:rPr lang="en-US" dirty="0" smtClean="0"/>
              <a:t>Spectrum Analyzer Attributes</a:t>
            </a:r>
          </a:p>
          <a:p>
            <a:pPr lvl="1">
              <a:buFont typeface="Arial" charset="0"/>
              <a:buChar char="–"/>
              <a:defRPr/>
            </a:pPr>
            <a:r>
              <a:rPr lang="en-US" dirty="0" smtClean="0"/>
              <a:t>Center Frequency</a:t>
            </a:r>
          </a:p>
          <a:p>
            <a:pPr lvl="1">
              <a:buFont typeface="Arial" charset="0"/>
              <a:buChar char="–"/>
              <a:defRPr/>
            </a:pPr>
            <a:r>
              <a:rPr lang="en-US" dirty="0" smtClean="0"/>
              <a:t>Span</a:t>
            </a:r>
          </a:p>
          <a:p>
            <a:pPr lvl="1">
              <a:buFont typeface="Arial" charset="0"/>
              <a:buChar char="–"/>
              <a:defRPr/>
            </a:pPr>
            <a:r>
              <a:rPr lang="en-US" dirty="0" smtClean="0"/>
              <a:t>Sweep rate</a:t>
            </a:r>
          </a:p>
          <a:p>
            <a:pPr lvl="1">
              <a:buFont typeface="Arial" charset="0"/>
              <a:buChar char="–"/>
              <a:defRPr/>
            </a:pPr>
            <a:r>
              <a:rPr lang="en-US" dirty="0" smtClean="0"/>
              <a:t>Resolution BW</a:t>
            </a:r>
          </a:p>
          <a:p>
            <a:pPr lvl="1">
              <a:buFont typeface="Arial" charset="0"/>
              <a:buChar char="–"/>
              <a:defRPr/>
            </a:pPr>
            <a:r>
              <a:rPr lang="en-US" dirty="0" smtClean="0"/>
              <a:t>Video BW</a:t>
            </a:r>
          </a:p>
          <a:p>
            <a:pPr lvl="1">
              <a:buFont typeface="Arial" charset="0"/>
              <a:buChar char="–"/>
              <a:defRPr/>
            </a:pPr>
            <a:r>
              <a:rPr lang="en-US" dirty="0" smtClean="0"/>
              <a:t>Detector type (peak, average…)</a:t>
            </a:r>
          </a:p>
          <a:p>
            <a:pPr lvl="1">
              <a:buFont typeface="Arial" charset="0"/>
              <a:buChar char="–"/>
              <a:defRPr/>
            </a:pPr>
            <a:r>
              <a:rPr lang="en-US" dirty="0" smtClean="0"/>
              <a:t>Threshold</a:t>
            </a:r>
          </a:p>
          <a:p>
            <a:pPr lvl="1">
              <a:buFont typeface="Arial" charset="0"/>
              <a:buChar char="–"/>
              <a:defRPr/>
            </a:pPr>
            <a:endParaRPr lang="en-US" dirty="0" smtClean="0"/>
          </a:p>
          <a:p>
            <a:pPr marL="228600" lvl="1" indent="0">
              <a:buFont typeface="Arial" charset="0"/>
              <a:buNone/>
              <a:defRPr/>
            </a:pPr>
            <a:endParaRPr lang="en-US" dirty="0"/>
          </a:p>
        </p:txBody>
      </p:sp>
      <p:pic>
        <p:nvPicPr>
          <p:cNvPr id="307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6669" y="3776353"/>
            <a:ext cx="4692901" cy="2694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5981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Spectrum Survey Control Packet</a:t>
            </a:r>
            <a:endParaRPr lang="en-US" dirty="0"/>
          </a:p>
        </p:txBody>
      </p:sp>
      <p:sp>
        <p:nvSpPr>
          <p:cNvPr id="4" name="Content Placeholder 3"/>
          <p:cNvSpPr>
            <a:spLocks noGrp="1"/>
          </p:cNvSpPr>
          <p:nvPr>
            <p:ph sz="half" idx="1"/>
          </p:nvPr>
        </p:nvSpPr>
        <p:spPr/>
        <p:txBody>
          <a:bodyPr/>
          <a:lstStyle/>
          <a:p>
            <a:r>
              <a:rPr lang="en-US" dirty="0" smtClean="0"/>
              <a:t>Example Usage of VITA Control Packet for Controlling Spectrum Analyzer</a:t>
            </a:r>
          </a:p>
          <a:p>
            <a:r>
              <a:rPr lang="en-US" dirty="0" smtClean="0"/>
              <a:t>Various Control Fields</a:t>
            </a:r>
          </a:p>
          <a:p>
            <a:pPr lvl="1"/>
            <a:r>
              <a:rPr lang="en-US" dirty="0" smtClean="0"/>
              <a:t>Center Frequency</a:t>
            </a:r>
          </a:p>
          <a:p>
            <a:pPr lvl="1"/>
            <a:r>
              <a:rPr lang="en-US" dirty="0" smtClean="0"/>
              <a:t>Span</a:t>
            </a:r>
          </a:p>
          <a:p>
            <a:pPr lvl="1"/>
            <a:r>
              <a:rPr lang="en-US" dirty="0" smtClean="0"/>
              <a:t>Sweep Rate</a:t>
            </a:r>
          </a:p>
          <a:p>
            <a:pPr lvl="1"/>
            <a:r>
              <a:rPr lang="en-US" dirty="0" smtClean="0"/>
              <a:t>Start/Stop Frequency</a:t>
            </a:r>
          </a:p>
          <a:p>
            <a:pPr lvl="1"/>
            <a:r>
              <a:rPr lang="en-US" dirty="0" smtClean="0"/>
              <a:t>Resolution Bandwidth</a:t>
            </a:r>
          </a:p>
          <a:p>
            <a:r>
              <a:rPr lang="en-US" dirty="0" smtClean="0"/>
              <a:t>Each field supports</a:t>
            </a:r>
          </a:p>
          <a:p>
            <a:pPr lvl="1"/>
            <a:r>
              <a:rPr lang="en-US" dirty="0" smtClean="0"/>
              <a:t>44 bit integer portion</a:t>
            </a:r>
          </a:p>
          <a:p>
            <a:pPr lvl="2"/>
            <a:r>
              <a:rPr lang="en-US" dirty="0" smtClean="0"/>
              <a:t>17.6 THz</a:t>
            </a:r>
          </a:p>
          <a:p>
            <a:pPr lvl="1"/>
            <a:r>
              <a:rPr lang="en-US" dirty="0" smtClean="0"/>
              <a:t>20 bit fractional portion</a:t>
            </a:r>
          </a:p>
          <a:p>
            <a:pPr lvl="2"/>
            <a:r>
              <a:rPr lang="en-US" dirty="0" smtClean="0"/>
              <a:t>0.95 µHz</a:t>
            </a:r>
          </a:p>
          <a:p>
            <a:pPr marL="0" indent="0">
              <a:buNone/>
            </a:pPr>
            <a:endParaRPr lang="en-US" dirty="0"/>
          </a:p>
        </p:txBody>
      </p:sp>
      <p:sp>
        <p:nvSpPr>
          <p:cNvPr id="7" name="Text Box 34"/>
          <p:cNvSpPr txBox="1">
            <a:spLocks noChangeArrowheads="1"/>
          </p:cNvSpPr>
          <p:nvPr/>
        </p:nvSpPr>
        <p:spPr bwMode="auto">
          <a:xfrm>
            <a:off x="7662863" y="33393063"/>
            <a:ext cx="1209675" cy="182562"/>
          </a:xfrm>
          <a:prstGeom prst="rect">
            <a:avLst/>
          </a:prstGeom>
          <a:solidFill>
            <a:srgbClr xmlns:mc="http://schemas.openxmlformats.org/markup-compatibility/2006" xmlns:a14="http://schemas.microsoft.com/office/drawing/2010/main" val="FFFFFF" mc:Ignorable="a14" a14:legacySpreadsheetColorIndex="9"/>
          </a:solidFill>
          <a:ln>
            <a:noFill/>
          </a:ln>
          <a:extLs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square" lIns="27432" tIns="22860" rIns="27432"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en-US" sz="1000" b="0" i="0" u="none" strike="noStrike" baseline="0" dirty="0">
                <a:solidFill>
                  <a:srgbClr val="000000"/>
                </a:solidFill>
                <a:latin typeface="Arial"/>
                <a:cs typeface="Arial"/>
              </a:rPr>
              <a:t>Radix Point</a:t>
            </a:r>
          </a:p>
        </p:txBody>
      </p:sp>
      <p:cxnSp>
        <p:nvCxnSpPr>
          <p:cNvPr id="8" name="Straight Arrow Connector 7"/>
          <p:cNvCxnSpPr/>
          <p:nvPr/>
        </p:nvCxnSpPr>
        <p:spPr>
          <a:xfrm flipH="1" flipV="1">
            <a:off x="8262938" y="33031113"/>
            <a:ext cx="3175" cy="368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1" name="Object 10"/>
          <p:cNvGraphicFramePr>
            <a:graphicFrameLocks noChangeAspect="1"/>
          </p:cNvGraphicFramePr>
          <p:nvPr>
            <p:extLst>
              <p:ext uri="{D42A27DB-BD31-4B8C-83A1-F6EECF244321}">
                <p14:modId xmlns:p14="http://schemas.microsoft.com/office/powerpoint/2010/main" val="3323361211"/>
              </p:ext>
            </p:extLst>
          </p:nvPr>
        </p:nvGraphicFramePr>
        <p:xfrm>
          <a:off x="4737583" y="1733485"/>
          <a:ext cx="4248150" cy="4064000"/>
        </p:xfrm>
        <a:graphic>
          <a:graphicData uri="http://schemas.openxmlformats.org/presentationml/2006/ole">
            <mc:AlternateContent xmlns:mc="http://schemas.openxmlformats.org/markup-compatibility/2006">
              <mc:Choice xmlns:v="urn:schemas-microsoft-com:vml" Requires="v">
                <p:oleObj spid="_x0000_s2063" name="Worksheet" r:id="rId4" imgW="7934345" imgH="7591357" progId="Excel.Sheet.12">
                  <p:embed/>
                </p:oleObj>
              </mc:Choice>
              <mc:Fallback>
                <p:oleObj name="Worksheet" r:id="rId4" imgW="7934345" imgH="7591357" progId="Excel.Sheet.12">
                  <p:embed/>
                  <p:pic>
                    <p:nvPicPr>
                      <p:cNvPr id="0" name=""/>
                      <p:cNvPicPr/>
                      <p:nvPr/>
                    </p:nvPicPr>
                    <p:blipFill>
                      <a:blip r:embed="rId5"/>
                      <a:stretch>
                        <a:fillRect/>
                      </a:stretch>
                    </p:blipFill>
                    <p:spPr>
                      <a:xfrm>
                        <a:off x="4737583" y="1733485"/>
                        <a:ext cx="4248150" cy="4064000"/>
                      </a:xfrm>
                      <a:prstGeom prst="rect">
                        <a:avLst/>
                      </a:prstGeom>
                    </p:spPr>
                  </p:pic>
                </p:oleObj>
              </mc:Fallback>
            </mc:AlternateContent>
          </a:graphicData>
        </a:graphic>
      </p:graphicFrame>
    </p:spTree>
    <p:extLst>
      <p:ext uri="{BB962C8B-B14F-4D97-AF65-F5344CB8AC3E}">
        <p14:creationId xmlns:p14="http://schemas.microsoft.com/office/powerpoint/2010/main" val="1217881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47040" y="2975518"/>
            <a:ext cx="8228542" cy="1332322"/>
          </a:xfrm>
        </p:spPr>
        <p:txBody>
          <a:bodyPr>
            <a:normAutofit/>
          </a:bodyPr>
          <a:lstStyle/>
          <a:p>
            <a:pPr marL="0" indent="0" algn="ctr">
              <a:buNone/>
            </a:pPr>
            <a:r>
              <a:rPr lang="en-US" sz="3600" dirty="0" smtClean="0">
                <a:solidFill>
                  <a:schemeClr val="tx1"/>
                </a:solidFill>
              </a:rPr>
              <a:t>VITA 49 Use Cases</a:t>
            </a:r>
            <a:endParaRPr lang="en-US" sz="3600" dirty="0">
              <a:solidFill>
                <a:schemeClr val="tx1"/>
              </a:solidFill>
            </a:endParaRPr>
          </a:p>
        </p:txBody>
      </p:sp>
    </p:spTree>
    <p:extLst>
      <p:ext uri="{BB962C8B-B14F-4D97-AF65-F5344CB8AC3E}">
        <p14:creationId xmlns:p14="http://schemas.microsoft.com/office/powerpoint/2010/main" val="22486831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a:xfrm>
            <a:off x="419100" y="152400"/>
            <a:ext cx="7276110" cy="61949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dirty="0" smtClean="0"/>
              <a:t>Digital IF: Generic RF Receiver Example </a:t>
            </a:r>
            <a:endParaRPr lang="en-CA" dirty="0" smtClean="0"/>
          </a:p>
        </p:txBody>
      </p:sp>
      <p:sp>
        <p:nvSpPr>
          <p:cNvPr id="24579" name="Text Box 3"/>
          <p:cNvSpPr txBox="1">
            <a:spLocks noChangeArrowheads="1"/>
          </p:cNvSpPr>
          <p:nvPr/>
        </p:nvSpPr>
        <p:spPr bwMode="auto">
          <a:xfrm>
            <a:off x="4632325" y="5299075"/>
            <a:ext cx="5883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b="1" baseline="-25000">
                <a:solidFill>
                  <a:srgbClr val="000000"/>
                </a:solidFill>
                <a:latin typeface="Tahoma" pitchFamily="34" charset="0"/>
              </a:defRPr>
            </a:lvl1pPr>
            <a:lvl2pPr marL="742950" indent="-285750" eaLnBrk="0" hangingPunct="0">
              <a:defRPr sz="3600" b="1" baseline="-25000">
                <a:solidFill>
                  <a:srgbClr val="000000"/>
                </a:solidFill>
                <a:latin typeface="Tahoma" pitchFamily="34" charset="0"/>
              </a:defRPr>
            </a:lvl2pPr>
            <a:lvl3pPr marL="1143000" indent="-228600" eaLnBrk="0" hangingPunct="0">
              <a:defRPr sz="3600" b="1" baseline="-25000">
                <a:solidFill>
                  <a:srgbClr val="000000"/>
                </a:solidFill>
                <a:latin typeface="Tahoma" pitchFamily="34" charset="0"/>
              </a:defRPr>
            </a:lvl3pPr>
            <a:lvl4pPr marL="1600200" indent="-228600" eaLnBrk="0" hangingPunct="0">
              <a:defRPr sz="3600" b="1" baseline="-25000">
                <a:solidFill>
                  <a:srgbClr val="000000"/>
                </a:solidFill>
                <a:latin typeface="Tahoma" pitchFamily="34" charset="0"/>
              </a:defRPr>
            </a:lvl4pPr>
            <a:lvl5pPr marL="2057400" indent="-228600" eaLnBrk="0" hangingPunct="0">
              <a:defRPr sz="3600" b="1" baseline="-25000">
                <a:solidFill>
                  <a:srgbClr val="000000"/>
                </a:solidFill>
                <a:latin typeface="Tahoma" pitchFamily="34" charset="0"/>
              </a:defRPr>
            </a:lvl5pPr>
            <a:lvl6pPr marL="2514600" indent="-228600" eaLnBrk="0" fontAlgn="base" hangingPunct="0">
              <a:lnSpc>
                <a:spcPct val="80000"/>
              </a:lnSpc>
              <a:spcBef>
                <a:spcPct val="0"/>
              </a:spcBef>
              <a:spcAft>
                <a:spcPct val="50000"/>
              </a:spcAft>
              <a:buClr>
                <a:schemeClr val="tx2"/>
              </a:buClr>
              <a:buSzPct val="115000"/>
              <a:defRPr sz="3600" b="1" baseline="-25000">
                <a:solidFill>
                  <a:srgbClr val="000000"/>
                </a:solidFill>
                <a:latin typeface="Tahoma" pitchFamily="34" charset="0"/>
              </a:defRPr>
            </a:lvl6pPr>
            <a:lvl7pPr marL="2971800" indent="-228600" eaLnBrk="0" fontAlgn="base" hangingPunct="0">
              <a:lnSpc>
                <a:spcPct val="80000"/>
              </a:lnSpc>
              <a:spcBef>
                <a:spcPct val="0"/>
              </a:spcBef>
              <a:spcAft>
                <a:spcPct val="50000"/>
              </a:spcAft>
              <a:buClr>
                <a:schemeClr val="tx2"/>
              </a:buClr>
              <a:buSzPct val="115000"/>
              <a:defRPr sz="3600" b="1" baseline="-25000">
                <a:solidFill>
                  <a:srgbClr val="000000"/>
                </a:solidFill>
                <a:latin typeface="Tahoma" pitchFamily="34" charset="0"/>
              </a:defRPr>
            </a:lvl7pPr>
            <a:lvl8pPr marL="3429000" indent="-228600" eaLnBrk="0" fontAlgn="base" hangingPunct="0">
              <a:lnSpc>
                <a:spcPct val="80000"/>
              </a:lnSpc>
              <a:spcBef>
                <a:spcPct val="0"/>
              </a:spcBef>
              <a:spcAft>
                <a:spcPct val="50000"/>
              </a:spcAft>
              <a:buClr>
                <a:schemeClr val="tx2"/>
              </a:buClr>
              <a:buSzPct val="115000"/>
              <a:defRPr sz="3600" b="1" baseline="-25000">
                <a:solidFill>
                  <a:srgbClr val="000000"/>
                </a:solidFill>
                <a:latin typeface="Tahoma" pitchFamily="34" charset="0"/>
              </a:defRPr>
            </a:lvl8pPr>
            <a:lvl9pPr marL="3886200" indent="-228600" eaLnBrk="0" fontAlgn="base" hangingPunct="0">
              <a:lnSpc>
                <a:spcPct val="80000"/>
              </a:lnSpc>
              <a:spcBef>
                <a:spcPct val="0"/>
              </a:spcBef>
              <a:spcAft>
                <a:spcPct val="50000"/>
              </a:spcAft>
              <a:buClr>
                <a:schemeClr val="tx2"/>
              </a:buClr>
              <a:buSzPct val="115000"/>
              <a:defRPr sz="3600" b="1" baseline="-25000">
                <a:solidFill>
                  <a:srgbClr val="000000"/>
                </a:solidFill>
                <a:latin typeface="Tahoma" pitchFamily="34" charset="0"/>
              </a:defRPr>
            </a:lvl9pPr>
          </a:lstStyle>
          <a:p>
            <a:pPr eaLnBrk="1" hangingPunct="1">
              <a:lnSpc>
                <a:spcPct val="100000"/>
              </a:lnSpc>
              <a:spcAft>
                <a:spcPct val="0"/>
              </a:spcAft>
              <a:buClrTx/>
              <a:buSzTx/>
            </a:pPr>
            <a:endParaRPr lang="en-US" sz="2400" b="0" baseline="0" dirty="0">
              <a:solidFill>
                <a:schemeClr val="tx1"/>
              </a:solidFill>
              <a:latin typeface="Times New Roman" pitchFamily="18" charset="0"/>
            </a:endParaRPr>
          </a:p>
        </p:txBody>
      </p:sp>
      <p:pic>
        <p:nvPicPr>
          <p:cNvPr id="2458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90600"/>
            <a:ext cx="6659562" cy="5342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0243640"/>
      </p:ext>
    </p:extLst>
  </p:cSld>
  <p:clrMapOvr>
    <a:masterClrMapping/>
  </p:clrMapOvr>
  <p:transition>
    <p:checke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Multi-Channel: VITA 49 Control Packets</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471446655"/>
              </p:ext>
            </p:extLst>
          </p:nvPr>
        </p:nvGraphicFramePr>
        <p:xfrm>
          <a:off x="643220" y="1116899"/>
          <a:ext cx="7492367" cy="5438280"/>
        </p:xfrm>
        <a:graphic>
          <a:graphicData uri="http://schemas.openxmlformats.org/presentationml/2006/ole">
            <mc:AlternateContent xmlns:mc="http://schemas.openxmlformats.org/markup-compatibility/2006">
              <mc:Choice xmlns:v="urn:schemas-microsoft-com:vml" Requires="v">
                <p:oleObj spid="_x0000_s1042" name="Visio" r:id="rId4" imgW="10004914" imgH="7252511" progId="Visio.Drawing.11">
                  <p:embed/>
                </p:oleObj>
              </mc:Choice>
              <mc:Fallback>
                <p:oleObj name="Visio" r:id="rId4" imgW="10004914" imgH="7252511"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220" y="1116899"/>
                        <a:ext cx="7492367" cy="5438280"/>
                      </a:xfrm>
                      <a:prstGeom prst="rect">
                        <a:avLst/>
                      </a:prstGeom>
                      <a:noFill/>
                    </p:spPr>
                  </p:pic>
                </p:oleObj>
              </mc:Fallback>
            </mc:AlternateContent>
          </a:graphicData>
        </a:graphic>
      </p:graphicFrame>
    </p:spTree>
    <p:extLst>
      <p:ext uri="{BB962C8B-B14F-4D97-AF65-F5344CB8AC3E}">
        <p14:creationId xmlns:p14="http://schemas.microsoft.com/office/powerpoint/2010/main" val="215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Repeater</a:t>
            </a:r>
            <a:endParaRPr lang="en-US" dirty="0"/>
          </a:p>
        </p:txBody>
      </p:sp>
      <p:sp>
        <p:nvSpPr>
          <p:cNvPr id="24579" name="Content Placeholder 7"/>
          <p:cNvSpPr>
            <a:spLocks noGrp="1"/>
          </p:cNvSpPr>
          <p:nvPr>
            <p:ph idx="1"/>
          </p:nvPr>
        </p:nvSpPr>
        <p:spPr>
          <a:xfrm>
            <a:off x="292100" y="1592263"/>
            <a:ext cx="8234363" cy="4803775"/>
          </a:xfrm>
        </p:spPr>
        <p:txBody>
          <a:bodyPr/>
          <a:lstStyle/>
          <a:p>
            <a:pPr eaLnBrk="1" hangingPunct="1"/>
            <a:endParaRPr lang="en-US" dirty="0" smtClean="0"/>
          </a:p>
        </p:txBody>
      </p:sp>
      <p:pic>
        <p:nvPicPr>
          <p:cNvPr id="2458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71600"/>
            <a:ext cx="8839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Box 5"/>
          <p:cNvSpPr txBox="1">
            <a:spLocks noChangeArrowheads="1"/>
          </p:cNvSpPr>
          <p:nvPr/>
        </p:nvSpPr>
        <p:spPr bwMode="auto">
          <a:xfrm>
            <a:off x="533400" y="5638800"/>
            <a:ext cx="35814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dirty="0"/>
              <a:t>Note: the ‘Stimulus ID’ field shown in these examples has been absorbed into the Dwell Control List (described later)</a:t>
            </a:r>
          </a:p>
        </p:txBody>
      </p:sp>
    </p:spTree>
    <p:extLst>
      <p:ext uri="{BB962C8B-B14F-4D97-AF65-F5344CB8AC3E}">
        <p14:creationId xmlns:p14="http://schemas.microsoft.com/office/powerpoint/2010/main" val="1749806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Beamforming</a:t>
            </a:r>
            <a:endParaRPr lang="en-US" dirty="0"/>
          </a:p>
        </p:txBody>
      </p:sp>
      <p:pic>
        <p:nvPicPr>
          <p:cNvPr id="25603"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447800" y="1295400"/>
            <a:ext cx="5334000" cy="5318125"/>
          </a:xfrm>
        </p:spPr>
      </p:pic>
      <p:sp>
        <p:nvSpPr>
          <p:cNvPr id="25604" name="TextBox 4"/>
          <p:cNvSpPr txBox="1">
            <a:spLocks noChangeArrowheads="1"/>
          </p:cNvSpPr>
          <p:nvPr/>
        </p:nvSpPr>
        <p:spPr bwMode="auto">
          <a:xfrm>
            <a:off x="4433888" y="5467350"/>
            <a:ext cx="4191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dirty="0"/>
              <a:t>Use ‘Fractional Sample Delay’ instead of ‘Timestamp Adjustment’?</a:t>
            </a:r>
          </a:p>
        </p:txBody>
      </p:sp>
    </p:spTree>
    <p:extLst>
      <p:ext uri="{BB962C8B-B14F-4D97-AF65-F5344CB8AC3E}">
        <p14:creationId xmlns:p14="http://schemas.microsoft.com/office/powerpoint/2010/main" val="224994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Auto TX Dwell</a:t>
            </a:r>
            <a:endParaRPr lang="en-US" dirty="0"/>
          </a:p>
        </p:txBody>
      </p:sp>
      <p:pic>
        <p:nvPicPr>
          <p:cNvPr id="266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95400"/>
            <a:ext cx="3971925"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2743200" y="4572000"/>
            <a:ext cx="6048375" cy="1457325"/>
          </a:xfrm>
        </p:spPr>
      </p:pic>
      <p:pic>
        <p:nvPicPr>
          <p:cNvPr id="2662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1295400"/>
            <a:ext cx="45910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6255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a:xfrm>
            <a:off x="238125" y="169863"/>
            <a:ext cx="8585200" cy="7905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dirty="0" smtClean="0"/>
              <a:t>Conclusion</a:t>
            </a:r>
          </a:p>
        </p:txBody>
      </p:sp>
      <p:sp>
        <p:nvSpPr>
          <p:cNvPr id="31747" name="Rectangle 3"/>
          <p:cNvSpPr>
            <a:spLocks noGrp="1" noChangeArrowheads="1"/>
          </p:cNvSpPr>
          <p:nvPr>
            <p:ph type="body" idx="1"/>
          </p:nvPr>
        </p:nvSpPr>
        <p:spPr>
          <a:xfrm>
            <a:off x="163513" y="933450"/>
            <a:ext cx="8609012" cy="5097463"/>
          </a:xfrm>
        </p:spPr>
        <p:txBody>
          <a:bodyPr/>
          <a:lstStyle/>
          <a:p>
            <a:pPr eaLnBrk="1" hangingPunct="1"/>
            <a:r>
              <a:rPr lang="en-US" sz="2800" b="1" dirty="0" smtClean="0"/>
              <a:t>VITA 49 Enhances SDR system architectures</a:t>
            </a:r>
          </a:p>
          <a:p>
            <a:pPr lvl="1" eaLnBrk="1" hangingPunct="1"/>
            <a:r>
              <a:rPr lang="en-US" sz="2400" b="0" dirty="0" smtClean="0"/>
              <a:t>Eliminates stove-pipe architectures</a:t>
            </a:r>
          </a:p>
          <a:p>
            <a:pPr lvl="1" eaLnBrk="1" hangingPunct="1"/>
            <a:r>
              <a:rPr lang="en-US" sz="2400" b="0" dirty="0" smtClean="0"/>
              <a:t>Enhances interoperability between components</a:t>
            </a:r>
          </a:p>
          <a:p>
            <a:pPr lvl="1" eaLnBrk="1" hangingPunct="1"/>
            <a:r>
              <a:rPr lang="en-US" sz="2400" b="0" dirty="0" smtClean="0"/>
              <a:t>Standard for multi-channel phase coherent architectures</a:t>
            </a:r>
          </a:p>
          <a:p>
            <a:pPr lvl="1" eaLnBrk="1" hangingPunct="1"/>
            <a:r>
              <a:rPr lang="en-US" sz="2400" b="0" dirty="0" smtClean="0"/>
              <a:t>Transport for multi-function SDR architectures</a:t>
            </a:r>
          </a:p>
          <a:p>
            <a:pPr lvl="1" eaLnBrk="1" hangingPunct="1"/>
            <a:endParaRPr lang="en-US" sz="2400" dirty="0" smtClean="0"/>
          </a:p>
          <a:p>
            <a:pPr eaLnBrk="1" hangingPunct="1"/>
            <a:r>
              <a:rPr lang="en-US" sz="2800" b="1" dirty="0" smtClean="0"/>
              <a:t>2014 Enhancements</a:t>
            </a:r>
          </a:p>
          <a:p>
            <a:pPr lvl="1" eaLnBrk="1" hangingPunct="1"/>
            <a:r>
              <a:rPr lang="en-US" sz="2400" b="0" dirty="0" smtClean="0"/>
              <a:t>Control Packet</a:t>
            </a:r>
          </a:p>
          <a:p>
            <a:pPr lvl="1" eaLnBrk="1" hangingPunct="1"/>
            <a:r>
              <a:rPr lang="en-US" sz="2400" b="0" dirty="0" smtClean="0"/>
              <a:t>Exciter Packet</a:t>
            </a:r>
          </a:p>
          <a:p>
            <a:pPr lvl="1" eaLnBrk="1" hangingPunct="1"/>
            <a:r>
              <a:rPr lang="en-US" sz="2400" b="0" dirty="0" smtClean="0"/>
              <a:t>Spectrum Packet</a:t>
            </a:r>
          </a:p>
          <a:p>
            <a:pPr lvl="1" eaLnBrk="1" hangingPunct="1">
              <a:buFont typeface="Tahoma" pitchFamily="34" charset="0"/>
              <a:buNone/>
            </a:pPr>
            <a:endParaRPr lang="en-US" sz="2400" dirty="0" smtClean="0"/>
          </a:p>
        </p:txBody>
      </p:sp>
    </p:spTree>
    <p:extLst>
      <p:ext uri="{BB962C8B-B14F-4D97-AF65-F5344CB8AC3E}">
        <p14:creationId xmlns:p14="http://schemas.microsoft.com/office/powerpoint/2010/main" val="1435539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0264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47040" y="2975518"/>
            <a:ext cx="8228542" cy="1332322"/>
          </a:xfrm>
        </p:spPr>
        <p:txBody>
          <a:bodyPr>
            <a:normAutofit/>
          </a:bodyPr>
          <a:lstStyle/>
          <a:p>
            <a:pPr marL="0" indent="0" algn="ctr">
              <a:buNone/>
            </a:pPr>
            <a:r>
              <a:rPr lang="en-US" sz="3600" dirty="0" smtClean="0">
                <a:solidFill>
                  <a:schemeClr val="tx1"/>
                </a:solidFill>
              </a:rPr>
              <a:t>Enhancing the </a:t>
            </a:r>
          </a:p>
          <a:p>
            <a:pPr marL="0" indent="0" algn="ctr">
              <a:buNone/>
            </a:pPr>
            <a:r>
              <a:rPr lang="en-US" sz="3600" dirty="0" smtClean="0">
                <a:solidFill>
                  <a:schemeClr val="tx1"/>
                </a:solidFill>
              </a:rPr>
              <a:t>Open Architecture Process</a:t>
            </a:r>
            <a:endParaRPr lang="en-US" sz="3600" dirty="0">
              <a:solidFill>
                <a:schemeClr val="tx1"/>
              </a:solidFill>
            </a:endParaRPr>
          </a:p>
        </p:txBody>
      </p:sp>
    </p:spTree>
    <p:extLst>
      <p:ext uri="{BB962C8B-B14F-4D97-AF65-F5344CB8AC3E}">
        <p14:creationId xmlns:p14="http://schemas.microsoft.com/office/powerpoint/2010/main" val="3848092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9656"/>
            <a:ext cx="8625063" cy="597786"/>
          </a:xfrm>
        </p:spPr>
        <p:txBody>
          <a:bodyPr>
            <a:normAutofit fontScale="90000"/>
          </a:bodyPr>
          <a:lstStyle/>
          <a:p>
            <a:r>
              <a:rPr lang="en-US" sz="2400" dirty="0" smtClean="0"/>
              <a:t>Interoperable Framework:</a:t>
            </a:r>
            <a:br>
              <a:rPr lang="en-US" sz="2400" dirty="0" smtClean="0"/>
            </a:br>
            <a:r>
              <a:rPr lang="en-US" sz="2400" dirty="0" smtClean="0"/>
              <a:t>Enabler for Real-Time </a:t>
            </a:r>
            <a:r>
              <a:rPr lang="en-US" sz="2400" u="sng" dirty="0"/>
              <a:t>C</a:t>
            </a:r>
            <a:r>
              <a:rPr lang="en-US" sz="2400" u="sng" dirty="0" smtClean="0"/>
              <a:t>ontrol</a:t>
            </a:r>
            <a:r>
              <a:rPr lang="en-US" sz="2400" dirty="0" smtClean="0"/>
              <a:t> of the EMS</a:t>
            </a:r>
            <a:endParaRPr lang="en-US" sz="2400" dirty="0"/>
          </a:p>
        </p:txBody>
      </p:sp>
      <p:pic>
        <p:nvPicPr>
          <p:cNvPr id="5" name="Picture 4" descr="Foot-Injuries-are-Comon-for-Soccer-Kids-Hcpress.com_.jpg"/>
          <p:cNvPicPr>
            <a:picLocks noChangeAspect="1"/>
          </p:cNvPicPr>
          <p:nvPr/>
        </p:nvPicPr>
        <p:blipFill rotWithShape="1">
          <a:blip r:embed="rId3">
            <a:extLst>
              <a:ext uri="{28A0092B-C50C-407E-A947-70E740481C1C}">
                <a14:useLocalDpi xmlns:a14="http://schemas.microsoft.com/office/drawing/2010/main" val="0"/>
              </a:ext>
            </a:extLst>
          </a:blip>
          <a:srcRect l="38411" t="22044" b="16602"/>
          <a:stretch/>
        </p:blipFill>
        <p:spPr>
          <a:xfrm>
            <a:off x="230363" y="2195789"/>
            <a:ext cx="3252990" cy="2430411"/>
          </a:xfrm>
          <a:prstGeom prst="rect">
            <a:avLst/>
          </a:prstGeom>
        </p:spPr>
      </p:pic>
      <p:sp>
        <p:nvSpPr>
          <p:cNvPr id="2" name="Rectangle 1"/>
          <p:cNvSpPr/>
          <p:nvPr/>
        </p:nvSpPr>
        <p:spPr>
          <a:xfrm>
            <a:off x="183520" y="1327949"/>
            <a:ext cx="3346675" cy="646331"/>
          </a:xfrm>
          <a:prstGeom prst="rect">
            <a:avLst/>
          </a:prstGeom>
        </p:spPr>
        <p:txBody>
          <a:bodyPr wrap="square">
            <a:spAutoFit/>
          </a:bodyPr>
          <a:lstStyle/>
          <a:p>
            <a:r>
              <a:rPr lang="en-US" b="1" dirty="0" smtClean="0"/>
              <a:t>Spectrum operations without a spectrum language</a:t>
            </a:r>
            <a:endParaRPr lang="en-US" b="1" dirty="0"/>
          </a:p>
        </p:txBody>
      </p:sp>
      <p:grpSp>
        <p:nvGrpSpPr>
          <p:cNvPr id="3" name="Group 2"/>
          <p:cNvGrpSpPr/>
          <p:nvPr/>
        </p:nvGrpSpPr>
        <p:grpSpPr>
          <a:xfrm>
            <a:off x="3612411" y="1957587"/>
            <a:ext cx="2416249" cy="4210844"/>
            <a:chOff x="3612411" y="1957587"/>
            <a:chExt cx="2416249" cy="4210844"/>
          </a:xfrm>
        </p:grpSpPr>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5428" y="2788584"/>
              <a:ext cx="2253232" cy="3379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612411" y="1957587"/>
              <a:ext cx="2416249" cy="923330"/>
            </a:xfrm>
            <a:prstGeom prst="rect">
              <a:avLst/>
            </a:prstGeom>
          </p:spPr>
          <p:txBody>
            <a:bodyPr wrap="square">
              <a:spAutoFit/>
            </a:bodyPr>
            <a:lstStyle/>
            <a:p>
              <a:pPr algn="l"/>
              <a:r>
                <a:rPr lang="en-US" b="1" dirty="0" smtClean="0"/>
                <a:t>Spectrum language:</a:t>
              </a:r>
            </a:p>
            <a:p>
              <a:pPr marL="285750" indent="-285750" algn="l">
                <a:buFontTx/>
                <a:buChar char="-"/>
              </a:pPr>
              <a:r>
                <a:rPr lang="en-US" dirty="0" smtClean="0"/>
                <a:t>Policy (play) based</a:t>
              </a:r>
            </a:p>
            <a:p>
              <a:pPr marL="285750" indent="-285750" algn="l">
                <a:buFontTx/>
                <a:buChar char="-"/>
              </a:pPr>
              <a:r>
                <a:rPr lang="en-US" dirty="0" smtClean="0"/>
                <a:t>Real-time updates</a:t>
              </a:r>
              <a:endParaRPr lang="en-US" dirty="0"/>
            </a:p>
          </p:txBody>
        </p:sp>
      </p:grpSp>
      <p:grpSp>
        <p:nvGrpSpPr>
          <p:cNvPr id="10" name="Group 9"/>
          <p:cNvGrpSpPr/>
          <p:nvPr/>
        </p:nvGrpSpPr>
        <p:grpSpPr>
          <a:xfrm>
            <a:off x="6172200" y="3419569"/>
            <a:ext cx="2971800" cy="2866750"/>
            <a:chOff x="6172200" y="3419569"/>
            <a:chExt cx="2971800" cy="2866750"/>
          </a:xfrm>
        </p:grpSpPr>
        <p:pic>
          <p:nvPicPr>
            <p:cNvPr id="6" name="Picture 5" descr="Soccer-Princeton2009A.jpg"/>
            <p:cNvPicPr>
              <a:picLocks noChangeAspect="1"/>
            </p:cNvPicPr>
            <p:nvPr/>
          </p:nvPicPr>
          <p:blipFill rotWithShape="1">
            <a:blip r:embed="rId5">
              <a:extLst>
                <a:ext uri="{28A0092B-C50C-407E-A947-70E740481C1C}">
                  <a14:useLocalDpi xmlns:a14="http://schemas.microsoft.com/office/drawing/2010/main" val="0"/>
                </a:ext>
              </a:extLst>
            </a:blip>
            <a:srcRect l="6410" r="15054"/>
            <a:stretch/>
          </p:blipFill>
          <p:spPr>
            <a:xfrm>
              <a:off x="6172201" y="4291109"/>
              <a:ext cx="2771148" cy="1995210"/>
            </a:xfrm>
            <a:prstGeom prst="rect">
              <a:avLst/>
            </a:prstGeom>
          </p:spPr>
        </p:pic>
        <p:sp>
          <p:nvSpPr>
            <p:cNvPr id="8" name="Rectangle 7"/>
            <p:cNvSpPr/>
            <p:nvPr/>
          </p:nvSpPr>
          <p:spPr>
            <a:xfrm>
              <a:off x="6172200" y="3419569"/>
              <a:ext cx="2971800" cy="923330"/>
            </a:xfrm>
            <a:prstGeom prst="rect">
              <a:avLst/>
            </a:prstGeom>
          </p:spPr>
          <p:txBody>
            <a:bodyPr wrap="square">
              <a:spAutoFit/>
            </a:bodyPr>
            <a:lstStyle/>
            <a:p>
              <a:pPr algn="l"/>
              <a:r>
                <a:rPr lang="en-US" b="1" dirty="0" smtClean="0"/>
                <a:t>Spectrum language:</a:t>
              </a:r>
            </a:p>
            <a:p>
              <a:pPr algn="l"/>
              <a:r>
                <a:rPr lang="en-US" dirty="0" smtClean="0"/>
                <a:t>key to victory in the EMS Domain</a:t>
              </a:r>
            </a:p>
          </p:txBody>
        </p:sp>
      </p:grpSp>
      <p:sp>
        <p:nvSpPr>
          <p:cNvPr id="9" name="Rectangle 8"/>
          <p:cNvSpPr/>
          <p:nvPr/>
        </p:nvSpPr>
        <p:spPr>
          <a:xfrm>
            <a:off x="230363" y="4649151"/>
            <a:ext cx="3346675" cy="584775"/>
          </a:xfrm>
          <a:prstGeom prst="rect">
            <a:avLst/>
          </a:prstGeom>
        </p:spPr>
        <p:txBody>
          <a:bodyPr wrap="square">
            <a:spAutoFit/>
          </a:bodyPr>
          <a:lstStyle/>
          <a:p>
            <a:r>
              <a:rPr lang="en-US" dirty="0" smtClean="0"/>
              <a:t>Each platform does what is best from its perspective</a:t>
            </a:r>
            <a:endParaRPr lang="en-US" dirty="0"/>
          </a:p>
        </p:txBody>
      </p:sp>
    </p:spTree>
    <p:extLst>
      <p:ext uri="{BB962C8B-B14F-4D97-AF65-F5344CB8AC3E}">
        <p14:creationId xmlns:p14="http://schemas.microsoft.com/office/powerpoint/2010/main" val="271702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17500" y="3635390"/>
            <a:ext cx="8588375" cy="2627312"/>
          </a:xfrm>
          <a:prstGeom prst="rect">
            <a:avLst/>
          </a:prstGeom>
          <a:solidFill>
            <a:schemeClr val="bg1"/>
          </a:solidFill>
          <a:ln w="12700" cmpd="sng"/>
          <a:effectLst>
            <a:outerShdw blurRad="50800" dist="38100" dir="2700000">
              <a:srgbClr val="000000">
                <a:alpha val="4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5" name="Right Arrow 104"/>
          <p:cNvSpPr/>
          <p:nvPr/>
        </p:nvSpPr>
        <p:spPr>
          <a:xfrm rot="17344465">
            <a:off x="6843518" y="4467436"/>
            <a:ext cx="866600" cy="396875"/>
          </a:xfrm>
          <a:prstGeom prst="rightArrow">
            <a:avLst/>
          </a:prstGeom>
          <a:solidFill>
            <a:srgbClr val="FDFFC6"/>
          </a:solidFill>
          <a:ln w="3175" cap="flat" cmpd="sng" algn="ctr">
            <a:solidFill>
              <a:schemeClr val="dk1"/>
            </a:solidFill>
            <a:prstDash val="solid"/>
            <a:round/>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 name="Rectangle 29"/>
          <p:cNvSpPr/>
          <p:nvPr/>
        </p:nvSpPr>
        <p:spPr>
          <a:xfrm>
            <a:off x="317500" y="1452573"/>
            <a:ext cx="8588375" cy="1944687"/>
          </a:xfrm>
          <a:prstGeom prst="rect">
            <a:avLst/>
          </a:prstGeom>
          <a:solidFill>
            <a:schemeClr val="bg1"/>
          </a:solidFill>
          <a:ln w="12700" cmpd="sng"/>
          <a:effectLst>
            <a:outerShdw blurRad="50800" dist="38100" dir="2700000">
              <a:srgbClr val="000000">
                <a:alpha val="4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53" name="Group 52"/>
          <p:cNvGrpSpPr/>
          <p:nvPr/>
        </p:nvGrpSpPr>
        <p:grpSpPr>
          <a:xfrm>
            <a:off x="2281236" y="1905228"/>
            <a:ext cx="1684336" cy="1253332"/>
            <a:chOff x="501652" y="1867296"/>
            <a:chExt cx="1684336" cy="1253332"/>
          </a:xfrm>
        </p:grpSpPr>
        <p:sp>
          <p:nvSpPr>
            <p:cNvPr id="54" name="Right Arrow 53"/>
            <p:cNvSpPr/>
            <p:nvPr/>
          </p:nvSpPr>
          <p:spPr>
            <a:xfrm>
              <a:off x="1714500" y="2270125"/>
              <a:ext cx="471488" cy="444500"/>
            </a:xfrm>
            <a:prstGeom prst="rightArrow">
              <a:avLst/>
            </a:prstGeom>
            <a:solidFill>
              <a:srgbClr val="FDFFC6"/>
            </a:solidFill>
            <a:ln w="3175" cap="flat" cmpd="sng" algn="ctr">
              <a:solidFill>
                <a:schemeClr val="dk1"/>
              </a:solidFill>
              <a:prstDash val="solid"/>
              <a:round/>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5" name="Oval 54"/>
            <p:cNvSpPr/>
            <p:nvPr/>
          </p:nvSpPr>
          <p:spPr>
            <a:xfrm>
              <a:off x="501652" y="1867296"/>
              <a:ext cx="1253332" cy="1253332"/>
            </a:xfrm>
            <a:prstGeom prst="ellipse">
              <a:avLst/>
            </a:prstGeom>
            <a:solidFill>
              <a:schemeClr val="bg1"/>
            </a:solidFill>
            <a:ln w="1270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56" name="Group 55"/>
          <p:cNvGrpSpPr/>
          <p:nvPr/>
        </p:nvGrpSpPr>
        <p:grpSpPr>
          <a:xfrm>
            <a:off x="4076696" y="1905228"/>
            <a:ext cx="1684336" cy="1253332"/>
            <a:chOff x="501652" y="1867296"/>
            <a:chExt cx="1684336" cy="1253332"/>
          </a:xfrm>
        </p:grpSpPr>
        <p:sp>
          <p:nvSpPr>
            <p:cNvPr id="57" name="Right Arrow 56"/>
            <p:cNvSpPr/>
            <p:nvPr/>
          </p:nvSpPr>
          <p:spPr>
            <a:xfrm>
              <a:off x="1714500" y="2270125"/>
              <a:ext cx="471488" cy="444500"/>
            </a:xfrm>
            <a:prstGeom prst="rightArrow">
              <a:avLst/>
            </a:prstGeom>
            <a:solidFill>
              <a:srgbClr val="FDFFC6"/>
            </a:solidFill>
            <a:ln w="3175" cap="flat" cmpd="sng" algn="ctr">
              <a:solidFill>
                <a:schemeClr val="dk1"/>
              </a:solidFill>
              <a:prstDash val="solid"/>
              <a:round/>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8" name="Oval 57"/>
            <p:cNvSpPr/>
            <p:nvPr/>
          </p:nvSpPr>
          <p:spPr>
            <a:xfrm>
              <a:off x="501652" y="1867296"/>
              <a:ext cx="1253332" cy="1253332"/>
            </a:xfrm>
            <a:prstGeom prst="ellipse">
              <a:avLst/>
            </a:prstGeom>
            <a:solidFill>
              <a:schemeClr val="bg1"/>
            </a:solidFill>
            <a:ln w="1270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59" name="Group 58"/>
          <p:cNvGrpSpPr/>
          <p:nvPr/>
        </p:nvGrpSpPr>
        <p:grpSpPr>
          <a:xfrm>
            <a:off x="5872156" y="1905228"/>
            <a:ext cx="1684336" cy="1253332"/>
            <a:chOff x="501652" y="1867296"/>
            <a:chExt cx="1684336" cy="1253332"/>
          </a:xfrm>
        </p:grpSpPr>
        <p:sp>
          <p:nvSpPr>
            <p:cNvPr id="60" name="Right Arrow 59"/>
            <p:cNvSpPr/>
            <p:nvPr/>
          </p:nvSpPr>
          <p:spPr>
            <a:xfrm>
              <a:off x="1714500" y="2270125"/>
              <a:ext cx="471488" cy="444500"/>
            </a:xfrm>
            <a:prstGeom prst="rightArrow">
              <a:avLst/>
            </a:prstGeom>
            <a:solidFill>
              <a:srgbClr val="FDFFC6"/>
            </a:solidFill>
            <a:ln w="3175" cap="flat" cmpd="sng" algn="ctr">
              <a:solidFill>
                <a:schemeClr val="dk1"/>
              </a:solidFill>
              <a:prstDash val="solid"/>
              <a:round/>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1" name="Oval 60"/>
            <p:cNvSpPr/>
            <p:nvPr/>
          </p:nvSpPr>
          <p:spPr>
            <a:xfrm>
              <a:off x="501652" y="1867296"/>
              <a:ext cx="1253332" cy="1253332"/>
            </a:xfrm>
            <a:prstGeom prst="ellipse">
              <a:avLst/>
            </a:prstGeom>
            <a:solidFill>
              <a:schemeClr val="bg1"/>
            </a:solidFill>
            <a:ln w="1270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52" name="Group 51"/>
          <p:cNvGrpSpPr/>
          <p:nvPr/>
        </p:nvGrpSpPr>
        <p:grpSpPr>
          <a:xfrm>
            <a:off x="485776" y="1905228"/>
            <a:ext cx="1684336" cy="1253332"/>
            <a:chOff x="501652" y="1867296"/>
            <a:chExt cx="1684336" cy="1253332"/>
          </a:xfrm>
        </p:grpSpPr>
        <p:sp>
          <p:nvSpPr>
            <p:cNvPr id="49" name="Right Arrow 48"/>
            <p:cNvSpPr/>
            <p:nvPr/>
          </p:nvSpPr>
          <p:spPr>
            <a:xfrm>
              <a:off x="1714500" y="2270125"/>
              <a:ext cx="471488" cy="444500"/>
            </a:xfrm>
            <a:prstGeom prst="rightArrow">
              <a:avLst/>
            </a:prstGeom>
            <a:solidFill>
              <a:srgbClr val="FDFFC6"/>
            </a:solidFill>
            <a:ln w="3175" cap="flat" cmpd="sng" algn="ctr">
              <a:solidFill>
                <a:schemeClr val="dk1"/>
              </a:solidFill>
              <a:prstDash val="solid"/>
              <a:round/>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1" name="Oval 50"/>
            <p:cNvSpPr/>
            <p:nvPr/>
          </p:nvSpPr>
          <p:spPr>
            <a:xfrm>
              <a:off x="501652" y="1867296"/>
              <a:ext cx="1253332" cy="1253332"/>
            </a:xfrm>
            <a:prstGeom prst="ellipse">
              <a:avLst/>
            </a:prstGeom>
            <a:solidFill>
              <a:schemeClr val="bg1"/>
            </a:solidFill>
            <a:ln w="1270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11" name="Title 10"/>
          <p:cNvSpPr>
            <a:spLocks noGrp="1"/>
          </p:cNvSpPr>
          <p:nvPr>
            <p:ph type="title"/>
          </p:nvPr>
        </p:nvSpPr>
        <p:spPr>
          <a:xfrm>
            <a:off x="241200" y="71739"/>
            <a:ext cx="7315292" cy="803443"/>
          </a:xfrm>
        </p:spPr>
        <p:txBody>
          <a:bodyPr/>
          <a:lstStyle/>
          <a:p>
            <a:r>
              <a:rPr lang="en-US" dirty="0" smtClean="0"/>
              <a:t> </a:t>
            </a:r>
            <a:endParaRPr lang="en-US" dirty="0"/>
          </a:p>
        </p:txBody>
      </p:sp>
      <p:sp>
        <p:nvSpPr>
          <p:cNvPr id="29" name="TextBox 28"/>
          <p:cNvSpPr txBox="1"/>
          <p:nvPr/>
        </p:nvSpPr>
        <p:spPr>
          <a:xfrm>
            <a:off x="234714" y="353538"/>
            <a:ext cx="6742167" cy="461665"/>
          </a:xfrm>
          <a:prstGeom prst="rect">
            <a:avLst/>
          </a:prstGeom>
          <a:noFill/>
        </p:spPr>
        <p:txBody>
          <a:bodyPr wrap="none" rtlCol="0">
            <a:spAutoFit/>
          </a:bodyPr>
          <a:lstStyle/>
          <a:p>
            <a:r>
              <a:rPr lang="en-US" sz="2400" b="1" i="1" dirty="0" smtClean="0">
                <a:solidFill>
                  <a:schemeClr val="bg1"/>
                </a:solidFill>
              </a:rPr>
              <a:t>Enhancing DoD Open Architecture Approach</a:t>
            </a:r>
            <a:endParaRPr lang="en-US" sz="2400" b="1" i="1" dirty="0">
              <a:solidFill>
                <a:schemeClr val="bg1"/>
              </a:solidFill>
            </a:endParaRPr>
          </a:p>
        </p:txBody>
      </p:sp>
      <p:sp>
        <p:nvSpPr>
          <p:cNvPr id="32" name="Oval 31"/>
          <p:cNvSpPr/>
          <p:nvPr/>
        </p:nvSpPr>
        <p:spPr>
          <a:xfrm>
            <a:off x="412750" y="1905228"/>
            <a:ext cx="1253332" cy="1253332"/>
          </a:xfrm>
          <a:prstGeom prst="ellipse">
            <a:avLst/>
          </a:prstGeom>
          <a:solidFill>
            <a:schemeClr val="tx2">
              <a:lumMod val="10000"/>
              <a:lumOff val="90000"/>
            </a:schemeClr>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6" name="Oval 45"/>
          <p:cNvSpPr/>
          <p:nvPr/>
        </p:nvSpPr>
        <p:spPr>
          <a:xfrm>
            <a:off x="6477001" y="4937139"/>
            <a:ext cx="1174750" cy="1174750"/>
          </a:xfrm>
          <a:prstGeom prst="ellipse">
            <a:avLst/>
          </a:prstGeom>
          <a:solidFill>
            <a:srgbClr val="DBEAFE"/>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p:cNvSpPr/>
          <p:nvPr/>
        </p:nvSpPr>
        <p:spPr>
          <a:xfrm>
            <a:off x="7754941" y="4253007"/>
            <a:ext cx="1000124" cy="1000124"/>
          </a:xfrm>
          <a:prstGeom prst="ellipse">
            <a:avLst/>
          </a:prstGeom>
          <a:solidFill>
            <a:srgbClr val="DBEAFE"/>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8" name="TextBox 47"/>
          <p:cNvSpPr txBox="1"/>
          <p:nvPr/>
        </p:nvSpPr>
        <p:spPr>
          <a:xfrm>
            <a:off x="327504" y="1477972"/>
            <a:ext cx="5901424" cy="400110"/>
          </a:xfrm>
          <a:prstGeom prst="rect">
            <a:avLst/>
          </a:prstGeom>
          <a:noFill/>
        </p:spPr>
        <p:txBody>
          <a:bodyPr wrap="none" rtlCol="0">
            <a:spAutoFit/>
          </a:bodyPr>
          <a:lstStyle/>
          <a:p>
            <a:r>
              <a:rPr lang="en-US" sz="2000" b="1" dirty="0" smtClean="0"/>
              <a:t>Typical  DoD Open Architecture (OA) Approach</a:t>
            </a:r>
            <a:endParaRPr lang="en-US" sz="2000" b="1" dirty="0"/>
          </a:p>
        </p:txBody>
      </p:sp>
      <p:sp>
        <p:nvSpPr>
          <p:cNvPr id="50" name="TextBox 49"/>
          <p:cNvSpPr txBox="1"/>
          <p:nvPr/>
        </p:nvSpPr>
        <p:spPr>
          <a:xfrm>
            <a:off x="540076" y="2143451"/>
            <a:ext cx="986167" cy="720197"/>
          </a:xfrm>
          <a:prstGeom prst="rect">
            <a:avLst/>
          </a:prstGeom>
          <a:noFill/>
        </p:spPr>
        <p:txBody>
          <a:bodyPr wrap="none" rtlCol="0">
            <a:spAutoFit/>
          </a:bodyPr>
          <a:lstStyle/>
          <a:p>
            <a:pPr algn="ctr">
              <a:lnSpc>
                <a:spcPct val="85000"/>
              </a:lnSpc>
            </a:pPr>
            <a:r>
              <a:rPr lang="en-US" sz="1200" dirty="0" smtClean="0"/>
              <a:t>Open</a:t>
            </a:r>
          </a:p>
          <a:p>
            <a:pPr algn="ctr">
              <a:lnSpc>
                <a:spcPct val="85000"/>
              </a:lnSpc>
            </a:pPr>
            <a:r>
              <a:rPr lang="en-US" sz="1200" dirty="0"/>
              <a:t>a</a:t>
            </a:r>
            <a:r>
              <a:rPr lang="en-US" sz="1200" dirty="0" smtClean="0"/>
              <a:t>rchitecture</a:t>
            </a:r>
          </a:p>
          <a:p>
            <a:pPr algn="ctr">
              <a:lnSpc>
                <a:spcPct val="85000"/>
              </a:lnSpc>
            </a:pPr>
            <a:r>
              <a:rPr lang="en-US" sz="1200" dirty="0"/>
              <a:t>s</a:t>
            </a:r>
            <a:r>
              <a:rPr lang="en-US" sz="1200" dirty="0" smtClean="0"/>
              <a:t>tandards</a:t>
            </a:r>
          </a:p>
          <a:p>
            <a:pPr algn="ctr">
              <a:lnSpc>
                <a:spcPct val="85000"/>
              </a:lnSpc>
            </a:pPr>
            <a:r>
              <a:rPr lang="en-US" sz="1200" dirty="0"/>
              <a:t>d</a:t>
            </a:r>
            <a:r>
              <a:rPr lang="en-US" sz="1200" dirty="0" smtClean="0"/>
              <a:t>efined</a:t>
            </a:r>
            <a:endParaRPr lang="en-US" sz="1200" dirty="0"/>
          </a:p>
        </p:txBody>
      </p:sp>
      <p:sp>
        <p:nvSpPr>
          <p:cNvPr id="76" name="Oval 75"/>
          <p:cNvSpPr/>
          <p:nvPr/>
        </p:nvSpPr>
        <p:spPr>
          <a:xfrm>
            <a:off x="2216150" y="1905228"/>
            <a:ext cx="1253332" cy="1253332"/>
          </a:xfrm>
          <a:prstGeom prst="ellipse">
            <a:avLst/>
          </a:prstGeom>
          <a:solidFill>
            <a:schemeClr val="tx2">
              <a:lumMod val="10000"/>
              <a:lumOff val="90000"/>
            </a:schemeClr>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7" name="Oval 76"/>
          <p:cNvSpPr/>
          <p:nvPr/>
        </p:nvSpPr>
        <p:spPr>
          <a:xfrm>
            <a:off x="4011613" y="1905228"/>
            <a:ext cx="1253332" cy="1253332"/>
          </a:xfrm>
          <a:prstGeom prst="ellipse">
            <a:avLst/>
          </a:prstGeom>
          <a:solidFill>
            <a:srgbClr val="E4E2FF"/>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8" name="Oval 77"/>
          <p:cNvSpPr/>
          <p:nvPr/>
        </p:nvSpPr>
        <p:spPr>
          <a:xfrm>
            <a:off x="5807076" y="1905228"/>
            <a:ext cx="1253332" cy="1253332"/>
          </a:xfrm>
          <a:prstGeom prst="ellipse">
            <a:avLst/>
          </a:prstGeom>
          <a:solidFill>
            <a:srgbClr val="F2E7FF"/>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9" name="Oval 78"/>
          <p:cNvSpPr/>
          <p:nvPr/>
        </p:nvSpPr>
        <p:spPr>
          <a:xfrm>
            <a:off x="7602539" y="1905228"/>
            <a:ext cx="1253332" cy="1253332"/>
          </a:xfrm>
          <a:prstGeom prst="ellipse">
            <a:avLst/>
          </a:prstGeom>
          <a:solidFill>
            <a:srgbClr val="FFE8FF"/>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2" name="TextBox 61"/>
          <p:cNvSpPr txBox="1"/>
          <p:nvPr/>
        </p:nvSpPr>
        <p:spPr>
          <a:xfrm>
            <a:off x="2160509" y="2236927"/>
            <a:ext cx="1330863" cy="724814"/>
          </a:xfrm>
          <a:prstGeom prst="rect">
            <a:avLst/>
          </a:prstGeom>
          <a:noFill/>
        </p:spPr>
        <p:txBody>
          <a:bodyPr wrap="none" rtlCol="0">
            <a:spAutoFit/>
          </a:bodyPr>
          <a:lstStyle/>
          <a:p>
            <a:pPr algn="ctr">
              <a:lnSpc>
                <a:spcPct val="85000"/>
              </a:lnSpc>
            </a:pPr>
            <a:r>
              <a:rPr lang="en-US" sz="1200" dirty="0" smtClean="0"/>
              <a:t>Govt. Acquisition</a:t>
            </a:r>
          </a:p>
          <a:p>
            <a:pPr algn="ctr">
              <a:lnSpc>
                <a:spcPct val="85000"/>
              </a:lnSpc>
            </a:pPr>
            <a:r>
              <a:rPr lang="en-US" sz="1200" dirty="0"/>
              <a:t>s</a:t>
            </a:r>
            <a:r>
              <a:rPr lang="en-US" sz="1200" dirty="0" smtClean="0"/>
              <a:t>pecify OA and </a:t>
            </a:r>
          </a:p>
          <a:p>
            <a:pPr algn="ctr">
              <a:lnSpc>
                <a:spcPct val="85000"/>
              </a:lnSpc>
            </a:pPr>
            <a:r>
              <a:rPr lang="en-US" sz="1200" dirty="0"/>
              <a:t>t</a:t>
            </a:r>
            <a:r>
              <a:rPr lang="en-US" sz="1200" dirty="0" smtClean="0"/>
              <a:t>echnical </a:t>
            </a:r>
          </a:p>
          <a:p>
            <a:pPr algn="ctr">
              <a:lnSpc>
                <a:spcPct val="85000"/>
              </a:lnSpc>
            </a:pPr>
            <a:r>
              <a:rPr lang="en-US" sz="1200" dirty="0" smtClean="0"/>
              <a:t>requirements</a:t>
            </a:r>
            <a:endParaRPr lang="en-US" sz="1200" dirty="0"/>
          </a:p>
        </p:txBody>
      </p:sp>
      <p:sp>
        <p:nvSpPr>
          <p:cNvPr id="73" name="TextBox 72"/>
          <p:cNvSpPr txBox="1"/>
          <p:nvPr/>
        </p:nvSpPr>
        <p:spPr>
          <a:xfrm>
            <a:off x="4097129" y="2143451"/>
            <a:ext cx="1079143" cy="720197"/>
          </a:xfrm>
          <a:prstGeom prst="rect">
            <a:avLst/>
          </a:prstGeom>
          <a:noFill/>
        </p:spPr>
        <p:txBody>
          <a:bodyPr wrap="none" rtlCol="0">
            <a:spAutoFit/>
          </a:bodyPr>
          <a:lstStyle/>
          <a:p>
            <a:pPr algn="ctr">
              <a:lnSpc>
                <a:spcPct val="85000"/>
              </a:lnSpc>
            </a:pPr>
            <a:r>
              <a:rPr lang="en-US" sz="1200" dirty="0" smtClean="0"/>
              <a:t>Vendors</a:t>
            </a:r>
          </a:p>
          <a:p>
            <a:pPr algn="ctr">
              <a:lnSpc>
                <a:spcPct val="85000"/>
              </a:lnSpc>
            </a:pPr>
            <a:r>
              <a:rPr lang="en-US" sz="1200" dirty="0" smtClean="0"/>
              <a:t>Analyze</a:t>
            </a:r>
          </a:p>
          <a:p>
            <a:pPr algn="ctr">
              <a:lnSpc>
                <a:spcPct val="85000"/>
              </a:lnSpc>
            </a:pPr>
            <a:r>
              <a:rPr lang="en-US" sz="1200" dirty="0" smtClean="0"/>
              <a:t>government</a:t>
            </a:r>
          </a:p>
          <a:p>
            <a:pPr algn="ctr">
              <a:lnSpc>
                <a:spcPct val="85000"/>
              </a:lnSpc>
            </a:pPr>
            <a:r>
              <a:rPr lang="en-US" sz="1200" dirty="0"/>
              <a:t>r</a:t>
            </a:r>
            <a:r>
              <a:rPr lang="en-US" sz="1200" dirty="0" smtClean="0"/>
              <a:t>equirements</a:t>
            </a:r>
            <a:endParaRPr lang="en-US" sz="1200" dirty="0"/>
          </a:p>
        </p:txBody>
      </p:sp>
      <p:sp>
        <p:nvSpPr>
          <p:cNvPr id="74" name="TextBox 73"/>
          <p:cNvSpPr txBox="1"/>
          <p:nvPr/>
        </p:nvSpPr>
        <p:spPr>
          <a:xfrm>
            <a:off x="5874074" y="2143451"/>
            <a:ext cx="1075937" cy="877163"/>
          </a:xfrm>
          <a:prstGeom prst="rect">
            <a:avLst/>
          </a:prstGeom>
          <a:noFill/>
        </p:spPr>
        <p:txBody>
          <a:bodyPr wrap="none" rtlCol="0">
            <a:spAutoFit/>
          </a:bodyPr>
          <a:lstStyle/>
          <a:p>
            <a:pPr algn="ctr">
              <a:lnSpc>
                <a:spcPct val="85000"/>
              </a:lnSpc>
            </a:pPr>
            <a:r>
              <a:rPr lang="en-US" sz="1200" dirty="0" smtClean="0"/>
              <a:t>Vendor</a:t>
            </a:r>
          </a:p>
          <a:p>
            <a:pPr algn="ctr">
              <a:lnSpc>
                <a:spcPct val="85000"/>
              </a:lnSpc>
            </a:pPr>
            <a:r>
              <a:rPr lang="en-US" sz="1200" dirty="0" smtClean="0"/>
              <a:t>selects</a:t>
            </a:r>
          </a:p>
          <a:p>
            <a:pPr algn="ctr">
              <a:lnSpc>
                <a:spcPct val="85000"/>
              </a:lnSpc>
            </a:pPr>
            <a:r>
              <a:rPr lang="en-US" sz="1200" dirty="0" smtClean="0"/>
              <a:t> “best suited”</a:t>
            </a:r>
          </a:p>
          <a:p>
            <a:pPr algn="ctr">
              <a:lnSpc>
                <a:spcPct val="85000"/>
              </a:lnSpc>
            </a:pPr>
            <a:r>
              <a:rPr lang="en-US" sz="1200" dirty="0" smtClean="0"/>
              <a:t>OA</a:t>
            </a:r>
          </a:p>
          <a:p>
            <a:pPr algn="ctr">
              <a:lnSpc>
                <a:spcPct val="85000"/>
              </a:lnSpc>
            </a:pPr>
            <a:r>
              <a:rPr lang="en-US" sz="1200" dirty="0"/>
              <a:t>s</a:t>
            </a:r>
            <a:r>
              <a:rPr lang="en-US" sz="1200" dirty="0" smtClean="0"/>
              <a:t>tandard</a:t>
            </a:r>
            <a:endParaRPr lang="en-US" sz="1200" dirty="0"/>
          </a:p>
        </p:txBody>
      </p:sp>
      <p:sp>
        <p:nvSpPr>
          <p:cNvPr id="75" name="TextBox 74"/>
          <p:cNvSpPr txBox="1"/>
          <p:nvPr/>
        </p:nvSpPr>
        <p:spPr>
          <a:xfrm>
            <a:off x="7664848" y="2079951"/>
            <a:ext cx="1147622" cy="877163"/>
          </a:xfrm>
          <a:prstGeom prst="rect">
            <a:avLst/>
          </a:prstGeom>
          <a:noFill/>
        </p:spPr>
        <p:txBody>
          <a:bodyPr wrap="none" rtlCol="0">
            <a:spAutoFit/>
          </a:bodyPr>
          <a:lstStyle/>
          <a:p>
            <a:pPr algn="ctr">
              <a:lnSpc>
                <a:spcPct val="85000"/>
              </a:lnSpc>
            </a:pPr>
            <a:r>
              <a:rPr lang="en-US" sz="1200" dirty="0" smtClean="0"/>
              <a:t>Vendor</a:t>
            </a:r>
          </a:p>
          <a:p>
            <a:pPr algn="ctr">
              <a:lnSpc>
                <a:spcPct val="85000"/>
              </a:lnSpc>
            </a:pPr>
            <a:r>
              <a:rPr lang="en-US" sz="1200" dirty="0"/>
              <a:t>m</a:t>
            </a:r>
            <a:r>
              <a:rPr lang="en-US" sz="1200" dirty="0" smtClean="0"/>
              <a:t>odifies OA</a:t>
            </a:r>
          </a:p>
          <a:p>
            <a:pPr algn="ctr">
              <a:lnSpc>
                <a:spcPct val="85000"/>
              </a:lnSpc>
            </a:pPr>
            <a:r>
              <a:rPr lang="en-US" sz="1200" dirty="0"/>
              <a:t>d</a:t>
            </a:r>
            <a:r>
              <a:rPr lang="en-US" sz="1200" dirty="0" smtClean="0"/>
              <a:t>efinition. Add</a:t>
            </a:r>
          </a:p>
          <a:p>
            <a:pPr algn="ctr">
              <a:lnSpc>
                <a:spcPct val="85000"/>
              </a:lnSpc>
            </a:pPr>
            <a:r>
              <a:rPr lang="en-US" sz="1200" dirty="0"/>
              <a:t>p</a:t>
            </a:r>
            <a:r>
              <a:rPr lang="en-US" sz="1200" dirty="0" smtClean="0"/>
              <a:t>roprietary</a:t>
            </a:r>
          </a:p>
          <a:p>
            <a:pPr algn="ctr">
              <a:lnSpc>
                <a:spcPct val="85000"/>
              </a:lnSpc>
            </a:pPr>
            <a:r>
              <a:rPr lang="en-US" sz="1200" dirty="0" smtClean="0"/>
              <a:t>elements</a:t>
            </a:r>
          </a:p>
        </p:txBody>
      </p:sp>
      <p:sp>
        <p:nvSpPr>
          <p:cNvPr id="81" name="TextBox 80"/>
          <p:cNvSpPr txBox="1"/>
          <p:nvPr/>
        </p:nvSpPr>
        <p:spPr>
          <a:xfrm>
            <a:off x="394179" y="3692539"/>
            <a:ext cx="2015424" cy="400110"/>
          </a:xfrm>
          <a:prstGeom prst="rect">
            <a:avLst/>
          </a:prstGeom>
          <a:noFill/>
        </p:spPr>
        <p:txBody>
          <a:bodyPr wrap="none" rtlCol="0">
            <a:spAutoFit/>
          </a:bodyPr>
          <a:lstStyle/>
          <a:p>
            <a:r>
              <a:rPr lang="en-US" sz="2000" b="1" dirty="0" smtClean="0"/>
              <a:t>ONR Approach</a:t>
            </a:r>
            <a:endParaRPr lang="en-US" sz="2000" b="1" dirty="0"/>
          </a:p>
        </p:txBody>
      </p:sp>
      <p:sp>
        <p:nvSpPr>
          <p:cNvPr id="82" name="Rectangle 81"/>
          <p:cNvSpPr/>
          <p:nvPr/>
        </p:nvSpPr>
        <p:spPr>
          <a:xfrm>
            <a:off x="6623049" y="3700623"/>
            <a:ext cx="2282825" cy="420688"/>
          </a:xfrm>
          <a:prstGeom prst="rect">
            <a:avLst/>
          </a:prstGeom>
          <a:solidFill>
            <a:srgbClr val="CCFFCC"/>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3" name="Oval 82"/>
          <p:cNvSpPr/>
          <p:nvPr/>
        </p:nvSpPr>
        <p:spPr>
          <a:xfrm>
            <a:off x="7850188" y="1389072"/>
            <a:ext cx="754063" cy="754063"/>
          </a:xfrm>
          <a:prstGeom prst="ellipse">
            <a:avLst/>
          </a:prstGeom>
          <a:noFill/>
          <a:ln w="57150" cap="flat" cmpd="sng" algn="ctr">
            <a:solidFill>
              <a:srgbClr val="FF0000"/>
            </a:solidFill>
            <a:prstDash val="solid"/>
            <a:round/>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85" name="Straight Connector 84"/>
          <p:cNvCxnSpPr>
            <a:stCxn id="83" idx="1"/>
            <a:endCxn id="83" idx="5"/>
          </p:cNvCxnSpPr>
          <p:nvPr/>
        </p:nvCxnSpPr>
        <p:spPr>
          <a:xfrm rot="16200000" flipH="1">
            <a:off x="7960617" y="1499502"/>
            <a:ext cx="533203" cy="533203"/>
          </a:xfrm>
          <a:prstGeom prst="line">
            <a:avLst/>
          </a:prstGeom>
          <a:ln w="57150" cap="flat" cmpd="sng" algn="ctr">
            <a:solidFill>
              <a:srgbClr val="FF0000"/>
            </a:solidFill>
            <a:prstDash val="solid"/>
            <a:round/>
            <a:headEnd type="none" w="med" len="med"/>
            <a:tailEnd type="none" w="med" len="lg"/>
          </a:ln>
        </p:spPr>
        <p:style>
          <a:lnRef idx="1">
            <a:schemeClr val="dk1"/>
          </a:lnRef>
          <a:fillRef idx="0">
            <a:schemeClr val="dk1"/>
          </a:fillRef>
          <a:effectRef idx="0">
            <a:schemeClr val="dk1"/>
          </a:effectRef>
          <a:fontRef idx="minor">
            <a:schemeClr val="tx1"/>
          </a:fontRef>
        </p:style>
      </p:cxnSp>
      <p:sp>
        <p:nvSpPr>
          <p:cNvPr id="86" name="Rectangle 85"/>
          <p:cNvSpPr/>
          <p:nvPr/>
        </p:nvSpPr>
        <p:spPr>
          <a:xfrm>
            <a:off x="7731126" y="1682760"/>
            <a:ext cx="952500" cy="134937"/>
          </a:xfrm>
          <a:prstGeom prst="rect">
            <a:avLst/>
          </a:prstGeom>
          <a:solidFill>
            <a:srgbClr val="FFFFFF">
              <a:alpha val="63000"/>
            </a:srgbClr>
          </a:solidFill>
          <a:ln w="1270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7" name="Rectangle 86"/>
          <p:cNvSpPr/>
          <p:nvPr/>
        </p:nvSpPr>
        <p:spPr>
          <a:xfrm>
            <a:off x="8061326" y="1709747"/>
            <a:ext cx="449262" cy="122236"/>
          </a:xfrm>
          <a:prstGeom prst="rect">
            <a:avLst/>
          </a:prstGeom>
          <a:solidFill>
            <a:srgbClr val="FFFFFF">
              <a:alpha val="63000"/>
            </a:srgbClr>
          </a:solidFill>
          <a:ln w="1270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8" name="Rectangle 87"/>
          <p:cNvSpPr/>
          <p:nvPr/>
        </p:nvSpPr>
        <p:spPr>
          <a:xfrm>
            <a:off x="7985126" y="1512897"/>
            <a:ext cx="449262" cy="122236"/>
          </a:xfrm>
          <a:prstGeom prst="rect">
            <a:avLst/>
          </a:prstGeom>
          <a:solidFill>
            <a:srgbClr val="FFFFFF">
              <a:alpha val="63000"/>
            </a:srgbClr>
          </a:solidFill>
          <a:ln w="1270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0" name="TextBox 79"/>
          <p:cNvSpPr txBox="1"/>
          <p:nvPr/>
        </p:nvSpPr>
        <p:spPr>
          <a:xfrm>
            <a:off x="7490861" y="1422535"/>
            <a:ext cx="1476687" cy="641714"/>
          </a:xfrm>
          <a:prstGeom prst="rect">
            <a:avLst/>
          </a:prstGeom>
          <a:noFill/>
        </p:spPr>
        <p:txBody>
          <a:bodyPr wrap="none" rtlCol="0">
            <a:spAutoFit/>
          </a:bodyPr>
          <a:lstStyle/>
          <a:p>
            <a:pPr algn="ctr">
              <a:lnSpc>
                <a:spcPct val="85000"/>
              </a:lnSpc>
            </a:pPr>
            <a:endParaRPr lang="en-US" sz="1400" dirty="0" smtClean="0"/>
          </a:p>
          <a:p>
            <a:pPr algn="ctr">
              <a:lnSpc>
                <a:spcPct val="85000"/>
              </a:lnSpc>
            </a:pPr>
            <a:r>
              <a:rPr lang="en-US" sz="1400" b="1" dirty="0" smtClean="0"/>
              <a:t>Interoperability</a:t>
            </a:r>
          </a:p>
          <a:p>
            <a:pPr algn="ctr">
              <a:lnSpc>
                <a:spcPct val="85000"/>
              </a:lnSpc>
            </a:pPr>
            <a:endParaRPr lang="en-US" sz="1400" b="1" dirty="0"/>
          </a:p>
        </p:txBody>
      </p:sp>
      <p:sp>
        <p:nvSpPr>
          <p:cNvPr id="95" name="TextBox 94"/>
          <p:cNvSpPr txBox="1"/>
          <p:nvPr/>
        </p:nvSpPr>
        <p:spPr>
          <a:xfrm>
            <a:off x="6547151" y="3686384"/>
            <a:ext cx="2367956" cy="406265"/>
          </a:xfrm>
          <a:prstGeom prst="rect">
            <a:avLst/>
          </a:prstGeom>
          <a:noFill/>
        </p:spPr>
        <p:txBody>
          <a:bodyPr wrap="none" rtlCol="0">
            <a:spAutoFit/>
          </a:bodyPr>
          <a:lstStyle/>
          <a:p>
            <a:pPr algn="ctr">
              <a:lnSpc>
                <a:spcPct val="85000"/>
              </a:lnSpc>
            </a:pPr>
            <a:r>
              <a:rPr lang="en-US" sz="1200" dirty="0" smtClean="0"/>
              <a:t>Industry</a:t>
            </a:r>
          </a:p>
          <a:p>
            <a:pPr algn="ctr">
              <a:lnSpc>
                <a:spcPct val="85000"/>
              </a:lnSpc>
            </a:pPr>
            <a:r>
              <a:rPr lang="en-US" sz="1200" dirty="0"/>
              <a:t>b</a:t>
            </a:r>
            <a:r>
              <a:rPr lang="en-US" sz="1200" dirty="0" smtClean="0"/>
              <a:t>uilds components and systems</a:t>
            </a:r>
          </a:p>
        </p:txBody>
      </p:sp>
      <p:sp>
        <p:nvSpPr>
          <p:cNvPr id="96" name="TextBox 95"/>
          <p:cNvSpPr txBox="1"/>
          <p:nvPr/>
        </p:nvSpPr>
        <p:spPr>
          <a:xfrm>
            <a:off x="6629781" y="5164586"/>
            <a:ext cx="876715" cy="877163"/>
          </a:xfrm>
          <a:prstGeom prst="rect">
            <a:avLst/>
          </a:prstGeom>
          <a:noFill/>
        </p:spPr>
        <p:txBody>
          <a:bodyPr wrap="none" rtlCol="0">
            <a:spAutoFit/>
          </a:bodyPr>
          <a:lstStyle/>
          <a:p>
            <a:pPr algn="ctr">
              <a:lnSpc>
                <a:spcPct val="85000"/>
              </a:lnSpc>
            </a:pPr>
            <a:r>
              <a:rPr lang="en-US" sz="1200" dirty="0" smtClean="0"/>
              <a:t>Govt Acq</a:t>
            </a:r>
          </a:p>
          <a:p>
            <a:pPr algn="ctr">
              <a:lnSpc>
                <a:spcPct val="85000"/>
              </a:lnSpc>
            </a:pPr>
            <a:r>
              <a:rPr lang="en-US" sz="1200" dirty="0" smtClean="0"/>
              <a:t>Program</a:t>
            </a:r>
          </a:p>
          <a:p>
            <a:pPr algn="ctr">
              <a:lnSpc>
                <a:spcPct val="85000"/>
              </a:lnSpc>
            </a:pPr>
            <a:r>
              <a:rPr lang="en-US" sz="1200" dirty="0" smtClean="0"/>
              <a:t>Specifies </a:t>
            </a:r>
          </a:p>
          <a:p>
            <a:pPr algn="ctr">
              <a:lnSpc>
                <a:spcPct val="85000"/>
              </a:lnSpc>
            </a:pPr>
            <a:r>
              <a:rPr lang="en-US" sz="1200" b="1" dirty="0" smtClean="0"/>
              <a:t>proven</a:t>
            </a:r>
          </a:p>
          <a:p>
            <a:pPr algn="ctr">
              <a:lnSpc>
                <a:spcPct val="85000"/>
              </a:lnSpc>
            </a:pPr>
            <a:r>
              <a:rPr lang="en-US" sz="1200" dirty="0" smtClean="0"/>
              <a:t>OA profile</a:t>
            </a:r>
          </a:p>
        </p:txBody>
      </p:sp>
      <p:sp>
        <p:nvSpPr>
          <p:cNvPr id="104" name="Right Arrow 103"/>
          <p:cNvSpPr/>
          <p:nvPr/>
        </p:nvSpPr>
        <p:spPr>
          <a:xfrm rot="19194343">
            <a:off x="6203148" y="4247217"/>
            <a:ext cx="924852" cy="396875"/>
          </a:xfrm>
          <a:prstGeom prst="rightArrow">
            <a:avLst/>
          </a:prstGeom>
          <a:solidFill>
            <a:srgbClr val="FDFFC6"/>
          </a:solidFill>
          <a:ln w="3175" cap="flat" cmpd="sng" algn="ctr">
            <a:solidFill>
              <a:schemeClr val="dk1"/>
            </a:solidFill>
            <a:prstDash val="solid"/>
            <a:round/>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6" name="Right Arrow 105"/>
          <p:cNvSpPr/>
          <p:nvPr/>
        </p:nvSpPr>
        <p:spPr>
          <a:xfrm rot="1859536">
            <a:off x="6315071" y="5040326"/>
            <a:ext cx="361950" cy="396875"/>
          </a:xfrm>
          <a:prstGeom prst="rightArrow">
            <a:avLst/>
          </a:prstGeom>
          <a:solidFill>
            <a:srgbClr val="FDFFC6"/>
          </a:solidFill>
          <a:ln w="3175" cap="flat" cmpd="sng" algn="ctr">
            <a:solidFill>
              <a:schemeClr val="dk1"/>
            </a:solidFill>
            <a:prstDash val="solid"/>
            <a:round/>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2" name="Oval 91"/>
          <p:cNvSpPr/>
          <p:nvPr/>
        </p:nvSpPr>
        <p:spPr>
          <a:xfrm>
            <a:off x="5357813" y="4381513"/>
            <a:ext cx="1108163" cy="1108163"/>
          </a:xfrm>
          <a:prstGeom prst="ellipse">
            <a:avLst/>
          </a:prstGeom>
          <a:solidFill>
            <a:srgbClr val="DBEAFE"/>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4" name="TextBox 93"/>
          <p:cNvSpPr txBox="1"/>
          <p:nvPr/>
        </p:nvSpPr>
        <p:spPr>
          <a:xfrm>
            <a:off x="5341499" y="4607057"/>
            <a:ext cx="1157688" cy="720197"/>
          </a:xfrm>
          <a:prstGeom prst="rect">
            <a:avLst/>
          </a:prstGeom>
          <a:noFill/>
        </p:spPr>
        <p:txBody>
          <a:bodyPr wrap="none" rtlCol="0">
            <a:spAutoFit/>
          </a:bodyPr>
          <a:lstStyle/>
          <a:p>
            <a:pPr algn="ctr">
              <a:lnSpc>
                <a:spcPct val="85000"/>
              </a:lnSpc>
            </a:pPr>
            <a:r>
              <a:rPr lang="en-US" sz="1200" dirty="0" smtClean="0"/>
              <a:t>Govt Team</a:t>
            </a:r>
          </a:p>
          <a:p>
            <a:pPr algn="ctr">
              <a:lnSpc>
                <a:spcPct val="85000"/>
              </a:lnSpc>
            </a:pPr>
            <a:r>
              <a:rPr lang="en-US" sz="1200" dirty="0"/>
              <a:t>d</a:t>
            </a:r>
            <a:r>
              <a:rPr lang="en-US" sz="1200" dirty="0" smtClean="0"/>
              <a:t>emonstrates </a:t>
            </a:r>
          </a:p>
          <a:p>
            <a:pPr algn="ctr">
              <a:lnSpc>
                <a:spcPct val="85000"/>
              </a:lnSpc>
            </a:pPr>
            <a:r>
              <a:rPr lang="en-US" sz="1200" dirty="0" smtClean="0"/>
              <a:t>OA profile</a:t>
            </a:r>
          </a:p>
          <a:p>
            <a:pPr algn="ctr">
              <a:lnSpc>
                <a:spcPct val="85000"/>
              </a:lnSpc>
            </a:pPr>
            <a:r>
              <a:rPr lang="en-US" sz="1200" dirty="0" smtClean="0"/>
              <a:t>viability</a:t>
            </a:r>
          </a:p>
        </p:txBody>
      </p:sp>
      <p:sp>
        <p:nvSpPr>
          <p:cNvPr id="101" name="Right Arrow 100"/>
          <p:cNvSpPr/>
          <p:nvPr/>
        </p:nvSpPr>
        <p:spPr>
          <a:xfrm>
            <a:off x="5067296" y="4762520"/>
            <a:ext cx="361950" cy="396875"/>
          </a:xfrm>
          <a:prstGeom prst="rightArrow">
            <a:avLst/>
          </a:prstGeom>
          <a:solidFill>
            <a:srgbClr val="FDFFC6"/>
          </a:solidFill>
          <a:ln w="3175" cap="flat" cmpd="sng" algn="ctr">
            <a:solidFill>
              <a:schemeClr val="dk1"/>
            </a:solidFill>
            <a:prstDash val="solid"/>
            <a:round/>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2" name="Oval 41"/>
          <p:cNvSpPr/>
          <p:nvPr/>
        </p:nvSpPr>
        <p:spPr>
          <a:xfrm>
            <a:off x="4108053" y="4381513"/>
            <a:ext cx="1108163" cy="1108163"/>
          </a:xfrm>
          <a:prstGeom prst="ellipse">
            <a:avLst/>
          </a:prstGeom>
          <a:solidFill>
            <a:srgbClr val="DBEAFE"/>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3" name="TextBox 92"/>
          <p:cNvSpPr txBox="1"/>
          <p:nvPr/>
        </p:nvSpPr>
        <p:spPr>
          <a:xfrm>
            <a:off x="4222260" y="4638230"/>
            <a:ext cx="926279" cy="877163"/>
          </a:xfrm>
          <a:prstGeom prst="rect">
            <a:avLst/>
          </a:prstGeom>
          <a:noFill/>
        </p:spPr>
        <p:txBody>
          <a:bodyPr wrap="none" rtlCol="0">
            <a:spAutoFit/>
          </a:bodyPr>
          <a:lstStyle/>
          <a:p>
            <a:pPr algn="ctr">
              <a:lnSpc>
                <a:spcPct val="85000"/>
              </a:lnSpc>
            </a:pPr>
            <a:r>
              <a:rPr lang="en-US" sz="1200" dirty="0" smtClean="0"/>
              <a:t>Govt Team</a:t>
            </a:r>
          </a:p>
          <a:p>
            <a:pPr algn="ctr">
              <a:lnSpc>
                <a:spcPct val="85000"/>
              </a:lnSpc>
            </a:pPr>
            <a:r>
              <a:rPr lang="en-US" sz="1200" dirty="0"/>
              <a:t>d</a:t>
            </a:r>
            <a:r>
              <a:rPr lang="en-US" sz="1200" dirty="0" smtClean="0"/>
              <a:t>evelops</a:t>
            </a:r>
          </a:p>
          <a:p>
            <a:pPr algn="ctr">
              <a:lnSpc>
                <a:spcPct val="85000"/>
              </a:lnSpc>
            </a:pPr>
            <a:r>
              <a:rPr lang="en-US" sz="1200" dirty="0"/>
              <a:t>r</a:t>
            </a:r>
            <a:r>
              <a:rPr lang="en-US" sz="1200" dirty="0" smtClean="0"/>
              <a:t>eference</a:t>
            </a:r>
          </a:p>
          <a:p>
            <a:pPr algn="ctr">
              <a:lnSpc>
                <a:spcPct val="85000"/>
              </a:lnSpc>
            </a:pPr>
            <a:r>
              <a:rPr lang="en-US" sz="1200" dirty="0" smtClean="0"/>
              <a:t>designs</a:t>
            </a:r>
          </a:p>
          <a:p>
            <a:pPr algn="ctr">
              <a:lnSpc>
                <a:spcPct val="85000"/>
              </a:lnSpc>
            </a:pPr>
            <a:endParaRPr lang="en-US" sz="1200" dirty="0" smtClean="0"/>
          </a:p>
        </p:txBody>
      </p:sp>
      <p:sp>
        <p:nvSpPr>
          <p:cNvPr id="102" name="Right Arrow 101"/>
          <p:cNvSpPr/>
          <p:nvPr/>
        </p:nvSpPr>
        <p:spPr>
          <a:xfrm>
            <a:off x="3822689" y="4759338"/>
            <a:ext cx="361950" cy="396875"/>
          </a:xfrm>
          <a:prstGeom prst="rightArrow">
            <a:avLst/>
          </a:prstGeom>
          <a:solidFill>
            <a:srgbClr val="FDFFC6"/>
          </a:solidFill>
          <a:ln w="3175" cap="flat" cmpd="sng" algn="ctr">
            <a:solidFill>
              <a:schemeClr val="dk1"/>
            </a:solidFill>
            <a:prstDash val="solid"/>
            <a:round/>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1" name="Oval 40"/>
          <p:cNvSpPr/>
          <p:nvPr/>
        </p:nvSpPr>
        <p:spPr>
          <a:xfrm>
            <a:off x="2858294" y="4381513"/>
            <a:ext cx="1108163" cy="1108163"/>
          </a:xfrm>
          <a:prstGeom prst="ellipse">
            <a:avLst/>
          </a:prstGeom>
          <a:solidFill>
            <a:srgbClr val="DBEAFE"/>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1" name="TextBox 90"/>
          <p:cNvSpPr txBox="1"/>
          <p:nvPr/>
        </p:nvSpPr>
        <p:spPr>
          <a:xfrm>
            <a:off x="2889757" y="4569653"/>
            <a:ext cx="1043876" cy="720197"/>
          </a:xfrm>
          <a:prstGeom prst="rect">
            <a:avLst/>
          </a:prstGeom>
          <a:noFill/>
        </p:spPr>
        <p:txBody>
          <a:bodyPr wrap="none" rtlCol="0">
            <a:spAutoFit/>
          </a:bodyPr>
          <a:lstStyle/>
          <a:p>
            <a:pPr algn="ctr">
              <a:lnSpc>
                <a:spcPct val="85000"/>
              </a:lnSpc>
            </a:pPr>
            <a:r>
              <a:rPr lang="en-US" sz="1200" dirty="0" smtClean="0"/>
              <a:t>Govt Team</a:t>
            </a:r>
          </a:p>
          <a:p>
            <a:pPr algn="ctr">
              <a:lnSpc>
                <a:spcPct val="85000"/>
              </a:lnSpc>
            </a:pPr>
            <a:r>
              <a:rPr lang="en-US" sz="1200" dirty="0" smtClean="0"/>
              <a:t>Develops</a:t>
            </a:r>
          </a:p>
          <a:p>
            <a:pPr algn="ctr">
              <a:lnSpc>
                <a:spcPct val="85000"/>
              </a:lnSpc>
            </a:pPr>
            <a:r>
              <a:rPr lang="en-US" sz="1200" dirty="0" smtClean="0"/>
              <a:t>OA Core</a:t>
            </a:r>
          </a:p>
          <a:p>
            <a:pPr algn="ctr">
              <a:lnSpc>
                <a:spcPct val="85000"/>
              </a:lnSpc>
            </a:pPr>
            <a:r>
              <a:rPr lang="en-US" sz="1200" dirty="0"/>
              <a:t>t</a:t>
            </a:r>
            <a:r>
              <a:rPr lang="en-US" sz="1200" dirty="0" smtClean="0"/>
              <a:t>echnologies</a:t>
            </a:r>
          </a:p>
        </p:txBody>
      </p:sp>
      <p:sp>
        <p:nvSpPr>
          <p:cNvPr id="100" name="Right Arrow 99"/>
          <p:cNvSpPr/>
          <p:nvPr/>
        </p:nvSpPr>
        <p:spPr>
          <a:xfrm>
            <a:off x="2589209" y="4756163"/>
            <a:ext cx="361950" cy="396875"/>
          </a:xfrm>
          <a:prstGeom prst="rightArrow">
            <a:avLst/>
          </a:prstGeom>
          <a:solidFill>
            <a:srgbClr val="FDFFC6"/>
          </a:solidFill>
          <a:ln w="3175" cap="flat" cmpd="sng" algn="ctr">
            <a:solidFill>
              <a:schemeClr val="dk1"/>
            </a:solidFill>
            <a:prstDash val="solid"/>
            <a:round/>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0" name="Oval 39"/>
          <p:cNvSpPr/>
          <p:nvPr/>
        </p:nvSpPr>
        <p:spPr>
          <a:xfrm>
            <a:off x="1608535" y="4381513"/>
            <a:ext cx="1108163" cy="1108163"/>
          </a:xfrm>
          <a:prstGeom prst="ellipse">
            <a:avLst/>
          </a:prstGeom>
          <a:solidFill>
            <a:srgbClr val="DBEAFE"/>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0" name="TextBox 89"/>
          <p:cNvSpPr txBox="1"/>
          <p:nvPr/>
        </p:nvSpPr>
        <p:spPr>
          <a:xfrm>
            <a:off x="1691782" y="4559350"/>
            <a:ext cx="926279" cy="720197"/>
          </a:xfrm>
          <a:prstGeom prst="rect">
            <a:avLst/>
          </a:prstGeom>
          <a:noFill/>
        </p:spPr>
        <p:txBody>
          <a:bodyPr wrap="none" rtlCol="0">
            <a:spAutoFit/>
          </a:bodyPr>
          <a:lstStyle/>
          <a:p>
            <a:pPr algn="ctr">
              <a:lnSpc>
                <a:spcPct val="85000"/>
              </a:lnSpc>
            </a:pPr>
            <a:r>
              <a:rPr lang="en-US" sz="1200" dirty="0" smtClean="0"/>
              <a:t>Govt Team</a:t>
            </a:r>
          </a:p>
          <a:p>
            <a:pPr algn="ctr">
              <a:lnSpc>
                <a:spcPct val="85000"/>
              </a:lnSpc>
            </a:pPr>
            <a:r>
              <a:rPr lang="en-US" sz="1200" dirty="0" smtClean="0"/>
              <a:t>steer OA </a:t>
            </a:r>
          </a:p>
          <a:p>
            <a:pPr algn="ctr">
              <a:lnSpc>
                <a:spcPct val="85000"/>
              </a:lnSpc>
            </a:pPr>
            <a:r>
              <a:rPr lang="en-US" sz="1200" dirty="0" smtClean="0"/>
              <a:t>Standards</a:t>
            </a:r>
          </a:p>
          <a:p>
            <a:pPr algn="ctr">
              <a:lnSpc>
                <a:spcPct val="85000"/>
              </a:lnSpc>
            </a:pPr>
            <a:r>
              <a:rPr lang="en-US" sz="1200" dirty="0" smtClean="0"/>
              <a:t>Org’s</a:t>
            </a:r>
            <a:endParaRPr lang="en-US" sz="1200" dirty="0"/>
          </a:p>
        </p:txBody>
      </p:sp>
      <p:sp>
        <p:nvSpPr>
          <p:cNvPr id="98" name="Right Arrow 97"/>
          <p:cNvSpPr/>
          <p:nvPr/>
        </p:nvSpPr>
        <p:spPr>
          <a:xfrm>
            <a:off x="1341438" y="4762513"/>
            <a:ext cx="361950" cy="396875"/>
          </a:xfrm>
          <a:prstGeom prst="rightArrow">
            <a:avLst/>
          </a:prstGeom>
          <a:solidFill>
            <a:srgbClr val="FDFFC6"/>
          </a:solidFill>
          <a:ln w="3175" cap="flat" cmpd="sng" algn="ctr">
            <a:solidFill>
              <a:schemeClr val="dk1"/>
            </a:solidFill>
            <a:prstDash val="solid"/>
            <a:round/>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8" name="Oval 37"/>
          <p:cNvSpPr/>
          <p:nvPr/>
        </p:nvSpPr>
        <p:spPr>
          <a:xfrm>
            <a:off x="358776" y="4381513"/>
            <a:ext cx="1108163" cy="1108163"/>
          </a:xfrm>
          <a:prstGeom prst="ellipse">
            <a:avLst/>
          </a:prstGeom>
          <a:solidFill>
            <a:srgbClr val="DBEAFE"/>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9" name="TextBox 88"/>
          <p:cNvSpPr txBox="1"/>
          <p:nvPr/>
        </p:nvSpPr>
        <p:spPr>
          <a:xfrm>
            <a:off x="438156" y="4496249"/>
            <a:ext cx="954107" cy="881780"/>
          </a:xfrm>
          <a:prstGeom prst="rect">
            <a:avLst/>
          </a:prstGeom>
          <a:noFill/>
        </p:spPr>
        <p:txBody>
          <a:bodyPr wrap="none" rtlCol="0">
            <a:spAutoFit/>
          </a:bodyPr>
          <a:lstStyle/>
          <a:p>
            <a:pPr algn="ctr">
              <a:lnSpc>
                <a:spcPct val="85000"/>
              </a:lnSpc>
            </a:pPr>
            <a:r>
              <a:rPr lang="en-US" sz="1200" dirty="0" smtClean="0"/>
              <a:t>Govt Team</a:t>
            </a:r>
          </a:p>
          <a:p>
            <a:pPr algn="ctr">
              <a:lnSpc>
                <a:spcPct val="85000"/>
              </a:lnSpc>
            </a:pPr>
            <a:r>
              <a:rPr lang="en-US" sz="1200" dirty="0" smtClean="0"/>
              <a:t>Analyzes</a:t>
            </a:r>
          </a:p>
          <a:p>
            <a:pPr algn="ctr">
              <a:lnSpc>
                <a:spcPct val="85000"/>
              </a:lnSpc>
            </a:pPr>
            <a:r>
              <a:rPr lang="en-US" sz="1200" dirty="0" smtClean="0"/>
              <a:t>Diversity of</a:t>
            </a:r>
          </a:p>
          <a:p>
            <a:pPr algn="ctr">
              <a:lnSpc>
                <a:spcPct val="85000"/>
              </a:lnSpc>
            </a:pPr>
            <a:r>
              <a:rPr lang="en-US" sz="1200" dirty="0" smtClean="0"/>
              <a:t>App’s</a:t>
            </a:r>
          </a:p>
          <a:p>
            <a:pPr algn="ctr">
              <a:lnSpc>
                <a:spcPct val="85000"/>
              </a:lnSpc>
            </a:pPr>
            <a:r>
              <a:rPr lang="en-US" sz="1200" dirty="0" smtClean="0"/>
              <a:t>&amp; Req'ts</a:t>
            </a:r>
            <a:endParaRPr lang="en-US" sz="1200" dirty="0"/>
          </a:p>
        </p:txBody>
      </p:sp>
      <p:sp>
        <p:nvSpPr>
          <p:cNvPr id="107" name="TextBox 106"/>
          <p:cNvSpPr txBox="1"/>
          <p:nvPr/>
        </p:nvSpPr>
        <p:spPr>
          <a:xfrm>
            <a:off x="5396486" y="5546020"/>
            <a:ext cx="1002198" cy="484748"/>
          </a:xfrm>
          <a:prstGeom prst="rect">
            <a:avLst/>
          </a:prstGeom>
          <a:noFill/>
        </p:spPr>
        <p:txBody>
          <a:bodyPr wrap="none" rtlCol="0">
            <a:spAutoFit/>
          </a:bodyPr>
          <a:lstStyle/>
          <a:p>
            <a:pPr algn="ctr">
              <a:lnSpc>
                <a:spcPct val="85000"/>
              </a:lnSpc>
            </a:pPr>
            <a:r>
              <a:rPr lang="en-US" sz="1000" b="1" i="1" dirty="0" smtClean="0"/>
              <a:t>Govt Matures</a:t>
            </a:r>
          </a:p>
          <a:p>
            <a:pPr algn="ctr">
              <a:lnSpc>
                <a:spcPct val="85000"/>
              </a:lnSpc>
            </a:pPr>
            <a:r>
              <a:rPr lang="en-US" sz="1000" b="1" i="1" dirty="0" smtClean="0"/>
              <a:t>Key Tech</a:t>
            </a:r>
          </a:p>
          <a:p>
            <a:pPr algn="ctr">
              <a:lnSpc>
                <a:spcPct val="85000"/>
              </a:lnSpc>
            </a:pPr>
            <a:r>
              <a:rPr lang="en-US" sz="1000" b="1" i="1" dirty="0" smtClean="0"/>
              <a:t>Component</a:t>
            </a:r>
          </a:p>
        </p:txBody>
      </p:sp>
      <p:sp>
        <p:nvSpPr>
          <p:cNvPr id="108" name="Freeform 107"/>
          <p:cNvSpPr/>
          <p:nvPr/>
        </p:nvSpPr>
        <p:spPr>
          <a:xfrm>
            <a:off x="7712077" y="4867294"/>
            <a:ext cx="88900" cy="136525"/>
          </a:xfrm>
          <a:custGeom>
            <a:avLst/>
            <a:gdLst>
              <a:gd name="connsiteX0" fmla="*/ 0 w 88900"/>
              <a:gd name="connsiteY0" fmla="*/ 34925 h 136525"/>
              <a:gd name="connsiteX1" fmla="*/ 73025 w 88900"/>
              <a:gd name="connsiteY1" fmla="*/ 0 h 136525"/>
              <a:gd name="connsiteX2" fmla="*/ 88900 w 88900"/>
              <a:gd name="connsiteY2" fmla="*/ 60325 h 136525"/>
              <a:gd name="connsiteX3" fmla="*/ 79375 w 88900"/>
              <a:gd name="connsiteY3" fmla="*/ 136525 h 136525"/>
              <a:gd name="connsiteX4" fmla="*/ 28575 w 88900"/>
              <a:gd name="connsiteY4" fmla="*/ 130175 h 136525"/>
              <a:gd name="connsiteX5" fmla="*/ 0 w 88900"/>
              <a:gd name="connsiteY5" fmla="*/ 34925 h 13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0" h="136525">
                <a:moveTo>
                  <a:pt x="0" y="34925"/>
                </a:moveTo>
                <a:lnTo>
                  <a:pt x="73025" y="0"/>
                </a:lnTo>
                <a:lnTo>
                  <a:pt x="88900" y="60325"/>
                </a:lnTo>
                <a:lnTo>
                  <a:pt x="79375" y="136525"/>
                </a:lnTo>
                <a:lnTo>
                  <a:pt x="28575" y="130175"/>
                </a:lnTo>
                <a:lnTo>
                  <a:pt x="0" y="34925"/>
                </a:lnTo>
                <a:close/>
              </a:path>
            </a:pathLst>
          </a:custGeom>
          <a:solidFill>
            <a:schemeClr val="bg1"/>
          </a:solidFill>
          <a:ln w="12700" cmpd="sng">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9" name="Freeform 108"/>
          <p:cNvSpPr/>
          <p:nvPr/>
        </p:nvSpPr>
        <p:spPr>
          <a:xfrm>
            <a:off x="8674102" y="4895869"/>
            <a:ext cx="127000" cy="168275"/>
          </a:xfrm>
          <a:custGeom>
            <a:avLst/>
            <a:gdLst>
              <a:gd name="connsiteX0" fmla="*/ 92075 w 127000"/>
              <a:gd name="connsiteY0" fmla="*/ 168275 h 168275"/>
              <a:gd name="connsiteX1" fmla="*/ 0 w 127000"/>
              <a:gd name="connsiteY1" fmla="*/ 123825 h 168275"/>
              <a:gd name="connsiteX2" fmla="*/ 60325 w 127000"/>
              <a:gd name="connsiteY2" fmla="*/ 3175 h 168275"/>
              <a:gd name="connsiteX3" fmla="*/ 127000 w 127000"/>
              <a:gd name="connsiteY3" fmla="*/ 0 h 168275"/>
              <a:gd name="connsiteX4" fmla="*/ 92075 w 127000"/>
              <a:gd name="connsiteY4" fmla="*/ 168275 h 168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0" h="168275">
                <a:moveTo>
                  <a:pt x="92075" y="168275"/>
                </a:moveTo>
                <a:lnTo>
                  <a:pt x="0" y="123825"/>
                </a:lnTo>
                <a:lnTo>
                  <a:pt x="60325" y="3175"/>
                </a:lnTo>
                <a:lnTo>
                  <a:pt x="127000" y="0"/>
                </a:lnTo>
                <a:lnTo>
                  <a:pt x="92075" y="168275"/>
                </a:lnTo>
                <a:close/>
              </a:path>
            </a:pathLst>
          </a:custGeom>
          <a:solidFill>
            <a:srgbClr val="FFFFFF"/>
          </a:solidFill>
          <a:ln w="12700" cmpd="sng">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3" name="TextBox 102"/>
          <p:cNvSpPr txBox="1"/>
          <p:nvPr/>
        </p:nvSpPr>
        <p:spPr>
          <a:xfrm>
            <a:off x="7662870" y="4336610"/>
            <a:ext cx="1194032" cy="724814"/>
          </a:xfrm>
          <a:prstGeom prst="rect">
            <a:avLst/>
          </a:prstGeom>
          <a:noFill/>
        </p:spPr>
        <p:txBody>
          <a:bodyPr wrap="none" rtlCol="0">
            <a:spAutoFit/>
          </a:bodyPr>
          <a:lstStyle/>
          <a:p>
            <a:pPr algn="ctr">
              <a:lnSpc>
                <a:spcPct val="85000"/>
              </a:lnSpc>
            </a:pPr>
            <a:r>
              <a:rPr lang="en-US" sz="1200" dirty="0" smtClean="0"/>
              <a:t>Govt</a:t>
            </a:r>
          </a:p>
          <a:p>
            <a:pPr algn="ctr">
              <a:lnSpc>
                <a:spcPct val="85000"/>
              </a:lnSpc>
            </a:pPr>
            <a:r>
              <a:rPr lang="en-US" sz="1200" dirty="0" smtClean="0"/>
              <a:t>Oversees</a:t>
            </a:r>
          </a:p>
          <a:p>
            <a:pPr algn="ctr">
              <a:lnSpc>
                <a:spcPct val="85000"/>
              </a:lnSpc>
            </a:pPr>
            <a:r>
              <a:rPr lang="en-US" sz="1200" dirty="0" smtClean="0"/>
              <a:t>OA</a:t>
            </a:r>
          </a:p>
          <a:p>
            <a:pPr algn="ctr">
              <a:lnSpc>
                <a:spcPct val="85000"/>
              </a:lnSpc>
            </a:pPr>
            <a:r>
              <a:rPr lang="en-US" sz="1200" dirty="0" smtClean="0"/>
              <a:t>Interoperability</a:t>
            </a:r>
          </a:p>
        </p:txBody>
      </p:sp>
      <p:sp>
        <p:nvSpPr>
          <p:cNvPr id="110" name="Rectangle 109"/>
          <p:cNvSpPr/>
          <p:nvPr/>
        </p:nvSpPr>
        <p:spPr>
          <a:xfrm>
            <a:off x="523883" y="5770577"/>
            <a:ext cx="4318281" cy="627057"/>
          </a:xfrm>
          <a:prstGeom prst="rect">
            <a:avLst/>
          </a:prstGeom>
          <a:solidFill>
            <a:srgbClr val="FDFFC6"/>
          </a:solidFill>
          <a:ln w="12700" cmpd="sng"/>
          <a:effectLst>
            <a:outerShdw blurRad="50800" dist="38100" dir="2700000">
              <a:srgbClr val="000000">
                <a:alpha val="4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1" name="TextBox 110"/>
          <p:cNvSpPr txBox="1"/>
          <p:nvPr/>
        </p:nvSpPr>
        <p:spPr>
          <a:xfrm>
            <a:off x="480107" y="5794389"/>
            <a:ext cx="4275914" cy="584775"/>
          </a:xfrm>
          <a:prstGeom prst="rect">
            <a:avLst/>
          </a:prstGeom>
          <a:noFill/>
        </p:spPr>
        <p:txBody>
          <a:bodyPr wrap="none" rtlCol="0">
            <a:spAutoFit/>
          </a:bodyPr>
          <a:lstStyle/>
          <a:p>
            <a:pPr algn="ctr"/>
            <a:r>
              <a:rPr lang="en-US" sz="1600" i="1" dirty="0" smtClean="0"/>
              <a:t>Early government </a:t>
            </a:r>
            <a:r>
              <a:rPr lang="en-US" sz="1600" i="1" dirty="0"/>
              <a:t>i</a:t>
            </a:r>
            <a:r>
              <a:rPr lang="en-US" sz="1600" i="1" dirty="0" smtClean="0"/>
              <a:t>nvestment in OA process</a:t>
            </a:r>
          </a:p>
          <a:p>
            <a:pPr algn="ctr"/>
            <a:r>
              <a:rPr lang="en-US" sz="1600" i="1" dirty="0"/>
              <a:t>y</a:t>
            </a:r>
            <a:r>
              <a:rPr lang="en-US" sz="1600" i="1" dirty="0" smtClean="0"/>
              <a:t>ield OA </a:t>
            </a:r>
            <a:r>
              <a:rPr lang="en-US" sz="1600" i="1" dirty="0"/>
              <a:t>s</a:t>
            </a:r>
            <a:r>
              <a:rPr lang="en-US" sz="1600" i="1" dirty="0" smtClean="0"/>
              <a:t>tandards to support </a:t>
            </a:r>
            <a:r>
              <a:rPr lang="en-US" sz="1600" i="1" dirty="0"/>
              <a:t>f</a:t>
            </a:r>
            <a:r>
              <a:rPr lang="en-US" sz="1600" i="1" dirty="0" smtClean="0"/>
              <a:t>uture systems</a:t>
            </a:r>
            <a:endParaRPr lang="en-US" sz="1600" i="1" dirty="0"/>
          </a:p>
        </p:txBody>
      </p:sp>
      <p:sp>
        <p:nvSpPr>
          <p:cNvPr id="67" name="TextBox 66"/>
          <p:cNvSpPr txBox="1"/>
          <p:nvPr/>
        </p:nvSpPr>
        <p:spPr>
          <a:xfrm>
            <a:off x="6466196" y="3092131"/>
            <a:ext cx="1856598" cy="353943"/>
          </a:xfrm>
          <a:prstGeom prst="rect">
            <a:avLst/>
          </a:prstGeom>
          <a:noFill/>
        </p:spPr>
        <p:txBody>
          <a:bodyPr wrap="none" rtlCol="0">
            <a:spAutoFit/>
          </a:bodyPr>
          <a:lstStyle/>
          <a:p>
            <a:pPr algn="ctr">
              <a:lnSpc>
                <a:spcPct val="85000"/>
              </a:lnSpc>
            </a:pPr>
            <a:r>
              <a:rPr lang="en-US" sz="1000" b="1" i="1" dirty="0" smtClean="0">
                <a:solidFill>
                  <a:srgbClr val="FF0000"/>
                </a:solidFill>
              </a:rPr>
              <a:t>Often OA standards do </a:t>
            </a:r>
            <a:r>
              <a:rPr lang="en-US" sz="1000" b="1" i="1" dirty="0">
                <a:solidFill>
                  <a:srgbClr val="FF0000"/>
                </a:solidFill>
              </a:rPr>
              <a:t>not </a:t>
            </a:r>
            <a:endParaRPr lang="en-US" sz="1000" b="1" i="1" dirty="0" smtClean="0">
              <a:solidFill>
                <a:srgbClr val="FF0000"/>
              </a:solidFill>
            </a:endParaRPr>
          </a:p>
          <a:p>
            <a:pPr algn="ctr">
              <a:lnSpc>
                <a:spcPct val="85000"/>
              </a:lnSpc>
            </a:pPr>
            <a:r>
              <a:rPr lang="en-US" sz="1000" b="1" i="1" dirty="0" smtClean="0">
                <a:solidFill>
                  <a:srgbClr val="FF0000"/>
                </a:solidFill>
              </a:rPr>
              <a:t>fully meet requirements</a:t>
            </a:r>
          </a:p>
        </p:txBody>
      </p:sp>
      <p:sp>
        <p:nvSpPr>
          <p:cNvPr id="69" name="TextBox 68"/>
          <p:cNvSpPr txBox="1"/>
          <p:nvPr/>
        </p:nvSpPr>
        <p:spPr>
          <a:xfrm>
            <a:off x="508000" y="2980376"/>
            <a:ext cx="2676542" cy="484748"/>
          </a:xfrm>
          <a:prstGeom prst="rect">
            <a:avLst/>
          </a:prstGeom>
          <a:noFill/>
        </p:spPr>
        <p:txBody>
          <a:bodyPr wrap="square" rtlCol="0">
            <a:spAutoFit/>
          </a:bodyPr>
          <a:lstStyle/>
          <a:p>
            <a:pPr algn="ctr">
              <a:lnSpc>
                <a:spcPct val="85000"/>
              </a:lnSpc>
            </a:pPr>
            <a:r>
              <a:rPr lang="en-US" sz="1000" b="1" i="1" dirty="0" smtClean="0">
                <a:solidFill>
                  <a:srgbClr val="FF0000"/>
                </a:solidFill>
              </a:rPr>
              <a:t>OA standard</a:t>
            </a:r>
          </a:p>
          <a:p>
            <a:pPr algn="ctr">
              <a:lnSpc>
                <a:spcPct val="85000"/>
              </a:lnSpc>
            </a:pPr>
            <a:r>
              <a:rPr lang="en-US" sz="1000" b="1" i="1" dirty="0">
                <a:solidFill>
                  <a:srgbClr val="FF0000"/>
                </a:solidFill>
              </a:rPr>
              <a:t>d</a:t>
            </a:r>
            <a:r>
              <a:rPr lang="en-US" sz="1000" b="1" i="1" dirty="0" smtClean="0">
                <a:solidFill>
                  <a:srgbClr val="FF0000"/>
                </a:solidFill>
              </a:rPr>
              <a:t>efined independent of government requirements</a:t>
            </a:r>
          </a:p>
        </p:txBody>
      </p:sp>
    </p:spTree>
    <p:extLst>
      <p:ext uri="{BB962C8B-B14F-4D97-AF65-F5344CB8AC3E}">
        <p14:creationId xmlns:p14="http://schemas.microsoft.com/office/powerpoint/2010/main" val="2406816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4"/>
          <p:cNvSpPr txBox="1">
            <a:spLocks noChangeArrowheads="1"/>
          </p:cNvSpPr>
          <p:nvPr/>
        </p:nvSpPr>
        <p:spPr bwMode="auto">
          <a:xfrm>
            <a:off x="303213" y="1086057"/>
            <a:ext cx="8183562" cy="5847755"/>
          </a:xfrm>
          <a:prstGeom prst="rect">
            <a:avLst/>
          </a:prstGeom>
          <a:noFill/>
          <a:ln w="9525">
            <a:noFill/>
            <a:miter lim="800000"/>
            <a:headEnd/>
            <a:tailEnd/>
          </a:ln>
        </p:spPr>
        <p:txBody>
          <a:bodyPr wrap="square">
            <a:spAutoFit/>
          </a:bodyPr>
          <a:lstStyle/>
          <a:p>
            <a:pPr algn="l"/>
            <a:r>
              <a:rPr lang="en-US" sz="2000" b="1" dirty="0" smtClean="0"/>
              <a:t>Architecture</a:t>
            </a:r>
          </a:p>
          <a:p>
            <a:pPr marL="800100" lvl="1" indent="-342900" algn="l">
              <a:buFont typeface="Arial" pitchFamily="34" charset="0"/>
              <a:buChar char="•"/>
            </a:pPr>
            <a:r>
              <a:rPr lang="en-US" dirty="0" smtClean="0"/>
              <a:t>Use specific HW &amp; SW components</a:t>
            </a:r>
          </a:p>
          <a:p>
            <a:pPr marL="1714500" lvl="3" indent="-342900" algn="l">
              <a:buFont typeface="Arial" pitchFamily="34" charset="0"/>
              <a:buChar char="•"/>
            </a:pPr>
            <a:r>
              <a:rPr lang="en-US" dirty="0" smtClean="0"/>
              <a:t>JTRS &amp; SCA are examples</a:t>
            </a:r>
          </a:p>
          <a:p>
            <a:pPr algn="l"/>
            <a:r>
              <a:rPr lang="en-US" sz="2000" b="1" dirty="0" smtClean="0"/>
              <a:t>Framework</a:t>
            </a:r>
          </a:p>
          <a:p>
            <a:pPr lvl="1" algn="l"/>
            <a:r>
              <a:rPr lang="en-US" dirty="0" smtClean="0"/>
              <a:t>Standards that provide a wide diversity of capability </a:t>
            </a:r>
          </a:p>
          <a:p>
            <a:pPr marL="800100" lvl="1" indent="-342900" algn="l">
              <a:buFont typeface="Arial" pitchFamily="34" charset="0"/>
              <a:buChar char="•"/>
            </a:pPr>
            <a:r>
              <a:rPr lang="en-US" dirty="0" smtClean="0"/>
              <a:t>Applicable to many applications</a:t>
            </a:r>
          </a:p>
          <a:p>
            <a:pPr marL="800100" lvl="1" indent="-342900" algn="l">
              <a:buFont typeface="Arial" pitchFamily="34" charset="0"/>
              <a:buChar char="•"/>
            </a:pPr>
            <a:r>
              <a:rPr lang="en-US" dirty="0" smtClean="0"/>
              <a:t>Applicable to many architectures</a:t>
            </a:r>
          </a:p>
          <a:p>
            <a:pPr marL="800100" lvl="1" indent="-342900" algn="l">
              <a:buFont typeface="Arial" pitchFamily="34" charset="0"/>
              <a:buChar char="•"/>
            </a:pPr>
            <a:r>
              <a:rPr lang="en-US" dirty="0" smtClean="0"/>
              <a:t>A building blocks to specify architectures</a:t>
            </a:r>
          </a:p>
          <a:p>
            <a:pPr marL="800100" lvl="1" indent="-342900" algn="l">
              <a:buFont typeface="Arial" pitchFamily="34" charset="0"/>
              <a:buChar char="•"/>
            </a:pPr>
            <a:r>
              <a:rPr lang="en-US" dirty="0" smtClean="0"/>
              <a:t>Examples: V49, IEEE 1900, Pub 8</a:t>
            </a:r>
            <a:endParaRPr lang="en-US" dirty="0"/>
          </a:p>
          <a:p>
            <a:pPr algn="l"/>
            <a:endParaRPr lang="en-US" sz="2000" dirty="0" smtClean="0"/>
          </a:p>
          <a:p>
            <a:pPr algn="l"/>
            <a:r>
              <a:rPr lang="en-US" sz="2000" b="1" dirty="0" smtClean="0"/>
              <a:t>Infrastructure</a:t>
            </a:r>
            <a:endParaRPr lang="en-US" sz="2000" b="1" dirty="0"/>
          </a:p>
          <a:p>
            <a:pPr lvl="1" algn="l"/>
            <a:r>
              <a:rPr lang="en-US" dirty="0" smtClean="0"/>
              <a:t>A collection of orthogonal “Frameworks” integrated together to provide greater functionality than each standard by itself</a:t>
            </a:r>
          </a:p>
          <a:p>
            <a:pPr lvl="1" algn="l"/>
            <a:endParaRPr lang="en-US" sz="2000" dirty="0"/>
          </a:p>
          <a:p>
            <a:pPr marL="0" lvl="1" algn="l"/>
            <a:r>
              <a:rPr lang="en-US" sz="2000" b="1" dirty="0" smtClean="0"/>
              <a:t>Class</a:t>
            </a:r>
            <a:endParaRPr lang="en-US" sz="2000" b="1" dirty="0"/>
          </a:p>
          <a:p>
            <a:pPr lvl="1" algn="l"/>
            <a:r>
              <a:rPr lang="en-US" dirty="0"/>
              <a:t>A </a:t>
            </a:r>
            <a:r>
              <a:rPr lang="en-US" dirty="0" smtClean="0"/>
              <a:t>sub-set of a standard(s) attribute used for a specific implementation/application	- Narrowband HF may have different attributes than ultra wide band X-Band	</a:t>
            </a:r>
          </a:p>
          <a:p>
            <a:pPr algn="l"/>
            <a:endParaRPr lang="en-US" sz="2000" dirty="0" smtClean="0"/>
          </a:p>
          <a:p>
            <a:pPr marL="342900" indent="-342900" algn="l">
              <a:buFont typeface="Arial" pitchFamily="34" charset="0"/>
              <a:buChar char="•"/>
            </a:pPr>
            <a:endParaRPr lang="en-US" dirty="0"/>
          </a:p>
        </p:txBody>
      </p:sp>
      <p:sp>
        <p:nvSpPr>
          <p:cNvPr id="4" name="Title 1"/>
          <p:cNvSpPr>
            <a:spLocks noGrp="1"/>
          </p:cNvSpPr>
          <p:nvPr>
            <p:ph type="title"/>
          </p:nvPr>
        </p:nvSpPr>
        <p:spPr>
          <a:xfrm>
            <a:off x="0" y="0"/>
            <a:ext cx="8840787" cy="838200"/>
          </a:xfrm>
        </p:spPr>
        <p:txBody>
          <a:bodyPr>
            <a:normAutofit fontScale="90000"/>
          </a:bodyPr>
          <a:lstStyle/>
          <a:p>
            <a:r>
              <a:rPr lang="en-US" dirty="0" smtClean="0"/>
              <a:t>What is an Architecture, Framework Infrastructure?</a:t>
            </a:r>
            <a:endParaRPr lang="en-US" dirty="0"/>
          </a:p>
        </p:txBody>
      </p:sp>
    </p:spTree>
    <p:extLst>
      <p:ext uri="{BB962C8B-B14F-4D97-AF65-F5344CB8AC3E}">
        <p14:creationId xmlns:p14="http://schemas.microsoft.com/office/powerpoint/2010/main" val="2413562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38" y="106878"/>
            <a:ext cx="7362845" cy="661426"/>
          </a:xfrm>
        </p:spPr>
        <p:txBody>
          <a:bodyPr/>
          <a:lstStyle/>
          <a:p>
            <a:pPr eaLnBrk="1" hangingPunct="1">
              <a:defRPr/>
            </a:pPr>
            <a:r>
              <a:rPr lang="en-US" dirty="0" smtClean="0"/>
              <a:t>Spectrum Infrastructure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5578161"/>
              </p:ext>
            </p:extLst>
          </p:nvPr>
        </p:nvGraphicFramePr>
        <p:xfrm>
          <a:off x="1165861" y="1508760"/>
          <a:ext cx="6560820" cy="3522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249238" y="5032375"/>
            <a:ext cx="8258175" cy="1643063"/>
          </a:xfrm>
          <a:prstGeom prst="rect">
            <a:avLst/>
          </a:prstGeom>
        </p:spPr>
        <p:txBody>
          <a:bodyPr>
            <a:spAutoFit/>
          </a:bodyPr>
          <a:lstStyle/>
          <a:p>
            <a:pPr eaLnBrk="0" hangingPunct="0">
              <a:lnSpc>
                <a:spcPct val="90000"/>
              </a:lnSpc>
              <a:defRPr/>
            </a:pPr>
            <a:r>
              <a:rPr lang="en-US" sz="1200" b="1" dirty="0">
                <a:cs typeface="+mn-cs"/>
              </a:rPr>
              <a:t>Joint Open Architecture Spectrum Infrastructure (JOASI)</a:t>
            </a:r>
            <a:endParaRPr lang="en-US" sz="1200" b="1" i="1" dirty="0">
              <a:solidFill>
                <a:srgbClr val="0000CC"/>
              </a:solidFill>
              <a:cs typeface="+mn-cs"/>
            </a:endParaRPr>
          </a:p>
          <a:p>
            <a:pPr lvl="1" eaLnBrk="0" hangingPunct="0">
              <a:lnSpc>
                <a:spcPct val="90000"/>
              </a:lnSpc>
              <a:buFontTx/>
              <a:buChar char="•"/>
              <a:defRPr/>
            </a:pPr>
            <a:r>
              <a:rPr lang="en-US" sz="1200" i="1" dirty="0">
                <a:solidFill>
                  <a:srgbClr val="0000CC"/>
                </a:solidFill>
                <a:cs typeface="+mn-cs"/>
              </a:rPr>
              <a:t>An enabling technology for future radio architectures and spectrum applications:</a:t>
            </a:r>
            <a:endParaRPr lang="en-US" sz="1200" b="1" i="1" dirty="0">
              <a:solidFill>
                <a:srgbClr val="0000CC"/>
              </a:solidFill>
              <a:cs typeface="+mn-cs"/>
            </a:endParaRPr>
          </a:p>
          <a:p>
            <a:pPr lvl="2" indent="-285750" eaLnBrk="0" hangingPunct="0">
              <a:lnSpc>
                <a:spcPct val="90000"/>
              </a:lnSpc>
              <a:buFontTx/>
              <a:buChar char="•"/>
              <a:defRPr/>
            </a:pPr>
            <a:r>
              <a:rPr lang="en-US" sz="1200" b="1" dirty="0">
                <a:cs typeface="+mn-cs"/>
              </a:rPr>
              <a:t> </a:t>
            </a:r>
            <a:r>
              <a:rPr lang="en-US" sz="1200" i="1" dirty="0">
                <a:cs typeface="+mn-cs"/>
              </a:rPr>
              <a:t>Spectrum de-confliction</a:t>
            </a:r>
          </a:p>
          <a:p>
            <a:pPr lvl="2" indent="-285750" eaLnBrk="0" hangingPunct="0">
              <a:lnSpc>
                <a:spcPct val="90000"/>
              </a:lnSpc>
              <a:buFontTx/>
              <a:buChar char="•"/>
              <a:defRPr/>
            </a:pPr>
            <a:r>
              <a:rPr lang="en-US" sz="1200" i="1" dirty="0">
                <a:cs typeface="+mn-cs"/>
              </a:rPr>
              <a:t> Improved situational awareness</a:t>
            </a:r>
          </a:p>
          <a:p>
            <a:pPr lvl="2" indent="-285750" eaLnBrk="0" hangingPunct="0">
              <a:lnSpc>
                <a:spcPct val="90000"/>
              </a:lnSpc>
              <a:buFontTx/>
              <a:buChar char="•"/>
              <a:defRPr/>
            </a:pPr>
            <a:r>
              <a:rPr lang="en-US" sz="1200" i="1" dirty="0">
                <a:cs typeface="+mn-cs"/>
              </a:rPr>
              <a:t> Improved  jamming effectiveness and capability</a:t>
            </a:r>
          </a:p>
          <a:p>
            <a:pPr lvl="2" indent="-285750" eaLnBrk="0" hangingPunct="0">
              <a:lnSpc>
                <a:spcPct val="90000"/>
              </a:lnSpc>
              <a:buFontTx/>
              <a:buChar char="•"/>
              <a:defRPr/>
            </a:pPr>
            <a:r>
              <a:rPr lang="en-US" sz="1200" i="1" dirty="0">
                <a:cs typeface="+mn-cs"/>
              </a:rPr>
              <a:t> Dynamic Spectrum Access</a:t>
            </a:r>
          </a:p>
          <a:p>
            <a:pPr lvl="2" indent="-285750" eaLnBrk="0" hangingPunct="0">
              <a:lnSpc>
                <a:spcPct val="90000"/>
              </a:lnSpc>
              <a:buFontTx/>
              <a:buChar char="•"/>
              <a:defRPr/>
            </a:pPr>
            <a:r>
              <a:rPr lang="en-US" sz="1200" i="1" dirty="0">
                <a:cs typeface="+mn-cs"/>
              </a:rPr>
              <a:t>Alternative Position Navigation and Timing</a:t>
            </a:r>
          </a:p>
          <a:p>
            <a:pPr lvl="2" indent="-285750" eaLnBrk="0" hangingPunct="0">
              <a:lnSpc>
                <a:spcPct val="90000"/>
              </a:lnSpc>
              <a:buFontTx/>
              <a:buChar char="•"/>
              <a:defRPr/>
            </a:pPr>
            <a:r>
              <a:rPr lang="en-US" sz="1200" i="1" dirty="0">
                <a:cs typeface="+mn-cs"/>
              </a:rPr>
              <a:t>Framework for multi-function RF applications</a:t>
            </a:r>
          </a:p>
          <a:p>
            <a:pPr lvl="2" eaLnBrk="0" hangingPunct="0">
              <a:lnSpc>
                <a:spcPct val="90000"/>
              </a:lnSpc>
              <a:defRPr/>
            </a:pPr>
            <a:endParaRPr lang="en-US" b="1" dirty="0">
              <a:cs typeface="+mn-cs"/>
            </a:endParaRPr>
          </a:p>
        </p:txBody>
      </p:sp>
    </p:spTree>
    <p:extLst>
      <p:ext uri="{BB962C8B-B14F-4D97-AF65-F5344CB8AC3E}">
        <p14:creationId xmlns:p14="http://schemas.microsoft.com/office/powerpoint/2010/main" val="854626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4"/>
          <p:cNvSpPr txBox="1">
            <a:spLocks noChangeArrowheads="1"/>
          </p:cNvSpPr>
          <p:nvPr/>
        </p:nvSpPr>
        <p:spPr bwMode="auto">
          <a:xfrm>
            <a:off x="303213" y="1774825"/>
            <a:ext cx="3743325" cy="4032250"/>
          </a:xfrm>
          <a:prstGeom prst="rect">
            <a:avLst/>
          </a:prstGeom>
          <a:noFill/>
          <a:ln w="9525">
            <a:noFill/>
            <a:miter lim="800000"/>
            <a:headEnd/>
            <a:tailEnd/>
          </a:ln>
        </p:spPr>
        <p:txBody>
          <a:bodyPr>
            <a:spAutoFit/>
          </a:bodyPr>
          <a:lstStyle/>
          <a:p>
            <a:pPr eaLnBrk="0" hangingPunct="0">
              <a:defRPr/>
            </a:pPr>
            <a:r>
              <a:rPr lang="en-US" sz="2000" b="1" dirty="0">
                <a:cs typeface="+mn-cs"/>
              </a:rPr>
              <a:t>Team Members:</a:t>
            </a:r>
          </a:p>
          <a:p>
            <a:pPr marL="342900" indent="-342900" eaLnBrk="0" hangingPunct="0">
              <a:buFont typeface="Arial" pitchFamily="34" charset="0"/>
              <a:buChar char="•"/>
              <a:defRPr/>
            </a:pPr>
            <a:r>
              <a:rPr lang="en-US" sz="2000" dirty="0">
                <a:cs typeface="+mn-cs"/>
              </a:rPr>
              <a:t>ACS (Telcordia)</a:t>
            </a:r>
          </a:p>
          <a:p>
            <a:pPr marL="342900" indent="-342900" eaLnBrk="0" hangingPunct="0">
              <a:buFont typeface="Arial" pitchFamily="34" charset="0"/>
              <a:buChar char="•"/>
              <a:defRPr/>
            </a:pPr>
            <a:r>
              <a:rPr lang="en-US" sz="2000" dirty="0">
                <a:cs typeface="+mn-cs"/>
              </a:rPr>
              <a:t>ArgonST (Boeing)</a:t>
            </a:r>
          </a:p>
          <a:p>
            <a:pPr marL="342900" indent="-342900" eaLnBrk="0" hangingPunct="0">
              <a:buFont typeface="Arial" pitchFamily="34" charset="0"/>
              <a:buChar char="•"/>
              <a:defRPr/>
            </a:pPr>
            <a:r>
              <a:rPr lang="en-US" sz="2000" dirty="0">
                <a:cs typeface="+mn-cs"/>
              </a:rPr>
              <a:t>BAE</a:t>
            </a:r>
          </a:p>
          <a:p>
            <a:pPr marL="342900" indent="-342900" eaLnBrk="0" hangingPunct="0">
              <a:buFont typeface="Arial" pitchFamily="34" charset="0"/>
              <a:buChar char="•"/>
              <a:defRPr/>
            </a:pPr>
            <a:r>
              <a:rPr lang="en-US" sz="2000" dirty="0">
                <a:cs typeface="+mn-cs"/>
              </a:rPr>
              <a:t>DRS Signal Solutions</a:t>
            </a:r>
          </a:p>
          <a:p>
            <a:pPr marL="342900" indent="-342900" eaLnBrk="0" hangingPunct="0">
              <a:buFont typeface="Arial" pitchFamily="34" charset="0"/>
              <a:buChar char="•"/>
              <a:defRPr/>
            </a:pPr>
            <a:r>
              <a:rPr lang="en-US" sz="2000" dirty="0">
                <a:cs typeface="+mn-cs"/>
              </a:rPr>
              <a:t>General Dynamics</a:t>
            </a:r>
          </a:p>
          <a:p>
            <a:pPr marL="342900" indent="-342900" eaLnBrk="0" hangingPunct="0">
              <a:buFont typeface="Arial" pitchFamily="34" charset="0"/>
              <a:buChar char="•"/>
              <a:defRPr/>
            </a:pPr>
            <a:r>
              <a:rPr lang="en-US" sz="2000" dirty="0">
                <a:cs typeface="+mn-cs"/>
              </a:rPr>
              <a:t>ITT</a:t>
            </a:r>
          </a:p>
          <a:p>
            <a:pPr marL="342900" indent="-342900" eaLnBrk="0" hangingPunct="0">
              <a:buFont typeface="Arial" pitchFamily="34" charset="0"/>
              <a:buChar char="•"/>
              <a:defRPr/>
            </a:pPr>
            <a:r>
              <a:rPr lang="en-US" sz="2000" dirty="0">
                <a:cs typeface="+mn-cs"/>
              </a:rPr>
              <a:t>JHU/APL</a:t>
            </a:r>
          </a:p>
          <a:p>
            <a:pPr marL="342900" indent="-342900" eaLnBrk="0" hangingPunct="0">
              <a:buFont typeface="Arial" pitchFamily="34" charset="0"/>
              <a:buChar char="•"/>
              <a:defRPr/>
            </a:pPr>
            <a:r>
              <a:rPr lang="en-US" sz="2000" dirty="0">
                <a:cs typeface="+mn-cs"/>
              </a:rPr>
              <a:t>Northrup Grumman</a:t>
            </a:r>
          </a:p>
          <a:p>
            <a:pPr marL="342900" indent="-342900" eaLnBrk="0" hangingPunct="0">
              <a:buFont typeface="Arial" pitchFamily="34" charset="0"/>
              <a:buChar char="•"/>
              <a:defRPr/>
            </a:pPr>
            <a:r>
              <a:rPr lang="en-US" sz="2000" dirty="0">
                <a:cs typeface="+mn-cs"/>
              </a:rPr>
              <a:t>Pentek</a:t>
            </a:r>
          </a:p>
          <a:p>
            <a:pPr marL="342900" indent="-342900" eaLnBrk="0" hangingPunct="0">
              <a:buFont typeface="Arial" pitchFamily="34" charset="0"/>
              <a:buChar char="•"/>
              <a:defRPr/>
            </a:pPr>
            <a:r>
              <a:rPr lang="en-US" sz="2000" dirty="0">
                <a:cs typeface="+mn-cs"/>
              </a:rPr>
              <a:t>Shared Spectrum Company</a:t>
            </a:r>
          </a:p>
          <a:p>
            <a:pPr marL="342900" indent="-342900" eaLnBrk="0" hangingPunct="0">
              <a:buFont typeface="Arial" pitchFamily="34" charset="0"/>
              <a:buChar char="•"/>
              <a:defRPr/>
            </a:pPr>
            <a:r>
              <a:rPr lang="en-US" sz="2000" dirty="0">
                <a:cs typeface="+mn-cs"/>
              </a:rPr>
              <a:t>URS</a:t>
            </a:r>
          </a:p>
          <a:p>
            <a:pPr eaLnBrk="0" hangingPunct="0">
              <a:defRPr/>
            </a:pPr>
            <a:endParaRPr lang="en-US" dirty="0">
              <a:cs typeface="+mn-cs"/>
            </a:endParaRPr>
          </a:p>
        </p:txBody>
      </p:sp>
      <p:sp>
        <p:nvSpPr>
          <p:cNvPr id="4" name="Title 1"/>
          <p:cNvSpPr>
            <a:spLocks noGrp="1"/>
          </p:cNvSpPr>
          <p:nvPr>
            <p:ph type="title"/>
          </p:nvPr>
        </p:nvSpPr>
        <p:spPr>
          <a:xfrm>
            <a:off x="0" y="87539"/>
            <a:ext cx="8229600" cy="838200"/>
          </a:xfrm>
        </p:spPr>
        <p:txBody>
          <a:bodyPr/>
          <a:lstStyle/>
          <a:p>
            <a:pPr eaLnBrk="1" hangingPunct="1">
              <a:defRPr/>
            </a:pPr>
            <a:r>
              <a:rPr lang="en-US" dirty="0" smtClean="0"/>
              <a:t>JOASI Team Members and Observers</a:t>
            </a:r>
            <a:endParaRPr lang="en-US" dirty="0"/>
          </a:p>
        </p:txBody>
      </p:sp>
      <p:sp>
        <p:nvSpPr>
          <p:cNvPr id="5" name="TextBox 4"/>
          <p:cNvSpPr txBox="1">
            <a:spLocks noChangeArrowheads="1"/>
          </p:cNvSpPr>
          <p:nvPr/>
        </p:nvSpPr>
        <p:spPr bwMode="auto">
          <a:xfrm>
            <a:off x="4616450" y="1758950"/>
            <a:ext cx="4168775" cy="2246313"/>
          </a:xfrm>
          <a:prstGeom prst="rect">
            <a:avLst/>
          </a:prstGeom>
          <a:noFill/>
          <a:ln w="9525">
            <a:noFill/>
            <a:miter lim="800000"/>
            <a:headEnd/>
            <a:tailEnd/>
          </a:ln>
        </p:spPr>
        <p:txBody>
          <a:bodyPr>
            <a:spAutoFit/>
          </a:bodyPr>
          <a:lstStyle/>
          <a:p>
            <a:pPr eaLnBrk="0" hangingPunct="0">
              <a:defRPr/>
            </a:pPr>
            <a:r>
              <a:rPr lang="en-US" sz="2000" b="1" dirty="0">
                <a:cs typeface="+mn-cs"/>
              </a:rPr>
              <a:t>Other Participants at meeting:</a:t>
            </a:r>
          </a:p>
          <a:p>
            <a:pPr marL="342900" indent="-342900" eaLnBrk="0" hangingPunct="0">
              <a:buFont typeface="Arial" pitchFamily="34" charset="0"/>
              <a:buChar char="•"/>
              <a:defRPr/>
            </a:pPr>
            <a:r>
              <a:rPr lang="en-US" sz="2000" dirty="0">
                <a:cs typeface="+mn-cs"/>
              </a:rPr>
              <a:t>CERDEC</a:t>
            </a:r>
          </a:p>
          <a:p>
            <a:pPr marL="342900" indent="-342900" eaLnBrk="0" hangingPunct="0">
              <a:buFont typeface="Arial" pitchFamily="34" charset="0"/>
              <a:buChar char="•"/>
              <a:defRPr/>
            </a:pPr>
            <a:r>
              <a:rPr lang="en-US" sz="2000" dirty="0">
                <a:cs typeface="+mn-cs"/>
              </a:rPr>
              <a:t>DISA/DSO</a:t>
            </a:r>
          </a:p>
          <a:p>
            <a:pPr marL="342900" indent="-342900" eaLnBrk="0" hangingPunct="0">
              <a:buFont typeface="Arial" pitchFamily="34" charset="0"/>
              <a:buChar char="•"/>
              <a:defRPr/>
            </a:pPr>
            <a:r>
              <a:rPr lang="en-US" sz="2000" dirty="0">
                <a:cs typeface="+mn-cs"/>
              </a:rPr>
              <a:t>ONR</a:t>
            </a:r>
          </a:p>
          <a:p>
            <a:pPr marL="342900" indent="-342900" eaLnBrk="0" hangingPunct="0">
              <a:buFont typeface="Arial" pitchFamily="34" charset="0"/>
              <a:buChar char="•"/>
              <a:defRPr/>
            </a:pPr>
            <a:r>
              <a:rPr lang="en-US" sz="2000" dirty="0">
                <a:cs typeface="+mn-cs"/>
              </a:rPr>
              <a:t>OSD</a:t>
            </a:r>
          </a:p>
          <a:p>
            <a:pPr marL="342900" indent="-342900" eaLnBrk="0" hangingPunct="0">
              <a:buFont typeface="Arial" pitchFamily="34" charset="0"/>
              <a:buChar char="•"/>
              <a:defRPr/>
            </a:pPr>
            <a:r>
              <a:rPr lang="en-US" sz="2000" dirty="0">
                <a:cs typeface="+mn-cs"/>
              </a:rPr>
              <a:t>MITRE</a:t>
            </a:r>
          </a:p>
          <a:p>
            <a:pPr marL="342900" indent="-342900" eaLnBrk="0" hangingPunct="0">
              <a:buFont typeface="Arial" pitchFamily="34" charset="0"/>
              <a:buChar char="•"/>
              <a:defRPr/>
            </a:pPr>
            <a:r>
              <a:rPr lang="en-US" sz="2000" dirty="0">
                <a:cs typeface="+mn-cs"/>
              </a:rPr>
              <a:t>MIT</a:t>
            </a:r>
          </a:p>
        </p:txBody>
      </p:sp>
      <p:sp>
        <p:nvSpPr>
          <p:cNvPr id="6" name="TextBox 5"/>
          <p:cNvSpPr txBox="1">
            <a:spLocks noChangeArrowheads="1"/>
          </p:cNvSpPr>
          <p:nvPr/>
        </p:nvSpPr>
        <p:spPr bwMode="auto">
          <a:xfrm>
            <a:off x="4648200" y="4386263"/>
            <a:ext cx="2698750" cy="1016000"/>
          </a:xfrm>
          <a:prstGeom prst="rect">
            <a:avLst/>
          </a:prstGeom>
          <a:noFill/>
          <a:ln w="9525">
            <a:noFill/>
            <a:miter lim="800000"/>
            <a:headEnd/>
            <a:tailEnd/>
          </a:ln>
        </p:spPr>
        <p:txBody>
          <a:bodyPr>
            <a:spAutoFit/>
          </a:bodyPr>
          <a:lstStyle/>
          <a:p>
            <a:pPr eaLnBrk="0" hangingPunct="0">
              <a:defRPr/>
            </a:pPr>
            <a:r>
              <a:rPr lang="en-US" sz="2000" b="1" dirty="0">
                <a:cs typeface="+mn-cs"/>
              </a:rPr>
              <a:t>Other Participants</a:t>
            </a:r>
          </a:p>
          <a:p>
            <a:pPr marL="342900" indent="-342900" eaLnBrk="0" hangingPunct="0">
              <a:buFont typeface="Arial" pitchFamily="34" charset="0"/>
              <a:buChar char="•"/>
              <a:defRPr/>
            </a:pPr>
            <a:r>
              <a:rPr lang="en-US" sz="2000" dirty="0">
                <a:cs typeface="+mn-cs"/>
              </a:rPr>
              <a:t>DARPA</a:t>
            </a:r>
          </a:p>
          <a:p>
            <a:pPr marL="342900" indent="-342900" eaLnBrk="0" hangingPunct="0">
              <a:buFont typeface="Arial" pitchFamily="34" charset="0"/>
              <a:buChar char="•"/>
              <a:defRPr/>
            </a:pPr>
            <a:r>
              <a:rPr lang="en-US" sz="2000" dirty="0">
                <a:cs typeface="+mn-cs"/>
              </a:rPr>
              <a:t>NSA</a:t>
            </a:r>
          </a:p>
        </p:txBody>
      </p:sp>
    </p:spTree>
    <p:extLst>
      <p:ext uri="{BB962C8B-B14F-4D97-AF65-F5344CB8AC3E}">
        <p14:creationId xmlns:p14="http://schemas.microsoft.com/office/powerpoint/2010/main" val="2567005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45" y="0"/>
            <a:ext cx="8851900" cy="838200"/>
          </a:xfrm>
        </p:spPr>
        <p:txBody>
          <a:bodyPr/>
          <a:lstStyle/>
          <a:p>
            <a:r>
              <a:rPr lang="en-US" dirty="0" smtClean="0"/>
              <a:t>What is JOASI?</a:t>
            </a:r>
            <a:endParaRPr lang="en-US"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19270" y="1404730"/>
            <a:ext cx="9024729" cy="4982817"/>
          </a:xfrm>
          <a:prstGeom prst="rect">
            <a:avLst/>
          </a:prstGeom>
        </p:spPr>
      </p:pic>
      <p:sp>
        <p:nvSpPr>
          <p:cNvPr id="5" name="Title 1"/>
          <p:cNvSpPr txBox="1">
            <a:spLocks/>
          </p:cNvSpPr>
          <p:nvPr/>
        </p:nvSpPr>
        <p:spPr bwMode="auto">
          <a:xfrm>
            <a:off x="292100" y="5608084"/>
            <a:ext cx="8851900" cy="8382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2800" b="1">
                <a:solidFill>
                  <a:schemeClr val="accent4"/>
                </a:solidFill>
                <a:effectLst>
                  <a:outerShdw blurRad="38100" dist="38100" dir="2700000" algn="tl">
                    <a:srgbClr val="000000">
                      <a:alpha val="43137"/>
                    </a:srgbClr>
                  </a:outerShdw>
                </a:effectLst>
                <a:latin typeface="+mj-lt"/>
                <a:ea typeface="+mj-ea"/>
                <a:cs typeface="+mj-cs"/>
              </a:defRPr>
            </a:lvl1pPr>
            <a:lvl2pPr algn="l" rtl="0" eaLnBrk="1" fontAlgn="base" hangingPunct="1">
              <a:spcBef>
                <a:spcPct val="0"/>
              </a:spcBef>
              <a:spcAft>
                <a:spcPct val="0"/>
              </a:spcAft>
              <a:defRPr sz="3200" b="1">
                <a:solidFill>
                  <a:schemeClr val="tx2"/>
                </a:solidFill>
                <a:latin typeface="Arial" charset="0"/>
              </a:defRPr>
            </a:lvl2pPr>
            <a:lvl3pPr algn="l" rtl="0" eaLnBrk="1" fontAlgn="base" hangingPunct="1">
              <a:spcBef>
                <a:spcPct val="0"/>
              </a:spcBef>
              <a:spcAft>
                <a:spcPct val="0"/>
              </a:spcAft>
              <a:defRPr sz="3200" b="1">
                <a:solidFill>
                  <a:schemeClr val="tx2"/>
                </a:solidFill>
                <a:latin typeface="Arial" charset="0"/>
              </a:defRPr>
            </a:lvl3pPr>
            <a:lvl4pPr algn="l" rtl="0" eaLnBrk="1" fontAlgn="base" hangingPunct="1">
              <a:spcBef>
                <a:spcPct val="0"/>
              </a:spcBef>
              <a:spcAft>
                <a:spcPct val="0"/>
              </a:spcAft>
              <a:defRPr sz="3200" b="1">
                <a:solidFill>
                  <a:schemeClr val="tx2"/>
                </a:solidFill>
                <a:latin typeface="Arial" charset="0"/>
              </a:defRPr>
            </a:lvl4pPr>
            <a:lvl5pPr algn="l" rtl="0" eaLnBrk="1" fontAlgn="base" hangingPunct="1">
              <a:spcBef>
                <a:spcPct val="0"/>
              </a:spcBef>
              <a:spcAft>
                <a:spcPct val="0"/>
              </a:spcAft>
              <a:defRPr sz="3200" b="1">
                <a:solidFill>
                  <a:schemeClr val="tx2"/>
                </a:solidFill>
                <a:latin typeface="Arial" charset="0"/>
              </a:defRPr>
            </a:lvl5pPr>
            <a:lvl6pPr marL="457200" algn="l" rtl="0" eaLnBrk="1" fontAlgn="base" hangingPunct="1">
              <a:spcBef>
                <a:spcPct val="0"/>
              </a:spcBef>
              <a:spcAft>
                <a:spcPct val="0"/>
              </a:spcAft>
              <a:defRPr sz="3200" b="1">
                <a:solidFill>
                  <a:schemeClr val="tx2"/>
                </a:solidFill>
                <a:latin typeface="Arial" charset="0"/>
              </a:defRPr>
            </a:lvl6pPr>
            <a:lvl7pPr marL="914400" algn="l" rtl="0" eaLnBrk="1" fontAlgn="base" hangingPunct="1">
              <a:spcBef>
                <a:spcPct val="0"/>
              </a:spcBef>
              <a:spcAft>
                <a:spcPct val="0"/>
              </a:spcAft>
              <a:defRPr sz="3200" b="1">
                <a:solidFill>
                  <a:schemeClr val="tx2"/>
                </a:solidFill>
                <a:latin typeface="Arial" charset="0"/>
              </a:defRPr>
            </a:lvl7pPr>
            <a:lvl8pPr marL="1371600" algn="l" rtl="0" eaLnBrk="1" fontAlgn="base" hangingPunct="1">
              <a:spcBef>
                <a:spcPct val="0"/>
              </a:spcBef>
              <a:spcAft>
                <a:spcPct val="0"/>
              </a:spcAft>
              <a:defRPr sz="3200" b="1">
                <a:solidFill>
                  <a:schemeClr val="tx2"/>
                </a:solidFill>
                <a:latin typeface="Arial" charset="0"/>
              </a:defRPr>
            </a:lvl8pPr>
            <a:lvl9pPr marL="1828800" algn="l" rtl="0" eaLnBrk="1" fontAlgn="base" hangingPunct="1">
              <a:spcBef>
                <a:spcPct val="0"/>
              </a:spcBef>
              <a:spcAft>
                <a:spcPct val="0"/>
              </a:spcAft>
              <a:defRPr sz="3200" b="1">
                <a:solidFill>
                  <a:schemeClr val="tx2"/>
                </a:solidFill>
                <a:latin typeface="Arial" charset="0"/>
              </a:defRPr>
            </a:lvl9pPr>
          </a:lstStyle>
          <a:p>
            <a:r>
              <a:rPr lang="en-US" dirty="0" smtClean="0">
                <a:solidFill>
                  <a:srgbClr val="FFC000"/>
                </a:solidFill>
              </a:rPr>
              <a:t>JOASI: An Enabler for Spectrum Interoperability</a:t>
            </a:r>
            <a:endParaRPr lang="en-US" dirty="0">
              <a:solidFill>
                <a:srgbClr val="FFC000"/>
              </a:solidFill>
            </a:endParaRPr>
          </a:p>
        </p:txBody>
      </p:sp>
    </p:spTree>
    <p:extLst>
      <p:ext uri="{BB962C8B-B14F-4D97-AF65-F5344CB8AC3E}">
        <p14:creationId xmlns:p14="http://schemas.microsoft.com/office/powerpoint/2010/main" val="729011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APL_Template_Feb2014">
  <a:themeElements>
    <a:clrScheme name="APL Branding">
      <a:dk1>
        <a:sysClr val="windowText" lastClr="000000"/>
      </a:dk1>
      <a:lt1>
        <a:sysClr val="window" lastClr="FFFFFF"/>
      </a:lt1>
      <a:dk2>
        <a:srgbClr val="002463"/>
      </a:dk2>
      <a:lt2>
        <a:srgbClr val="EEECE1"/>
      </a:lt2>
      <a:accent1>
        <a:srgbClr val="2C6AC1"/>
      </a:accent1>
      <a:accent2>
        <a:srgbClr val="A0B9EF"/>
      </a:accent2>
      <a:accent3>
        <a:srgbClr val="8C8C8C"/>
      </a:accent3>
      <a:accent4>
        <a:srgbClr val="973505"/>
      </a:accent4>
      <a:accent5>
        <a:srgbClr val="D74C05"/>
      </a:accent5>
      <a:accent6>
        <a:srgbClr val="FD8D16"/>
      </a:accent6>
      <a:hlink>
        <a:srgbClr val="1F63BB"/>
      </a:hlink>
      <a:folHlink>
        <a:srgbClr val="6A346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60000"/>
            <a:lumOff val="40000"/>
          </a:schemeClr>
        </a:solidFill>
        <a:ln w="12700" cmpd="sng"/>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ln>
          <a:tailEnd type="none" w="med" len="lg"/>
        </a:ln>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E1AF1599225854C8A6CB4DCF465CBC8" ma:contentTypeVersion="0" ma:contentTypeDescription="Create a new document." ma:contentTypeScope="" ma:versionID="0d04665bb2be8b058b6348163b57d342">
  <xsd:schema xmlns:xsd="http://www.w3.org/2001/XMLSchema" xmlns:xs="http://www.w3.org/2001/XMLSchema" xmlns:p="http://schemas.microsoft.com/office/2006/metadata/properties" xmlns:ns2="b49a5cc0-f23f-452a-bd18-1748620f688b" targetNamespace="http://schemas.microsoft.com/office/2006/metadata/properties" ma:root="true" ma:fieldsID="5e6636f92765bf8642e6b831f7f9f0c0" ns2:_="">
    <xsd:import namespace="b49a5cc0-f23f-452a-bd18-1748620f688b"/>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9a5cc0-f23f-452a-bd18-1748620f688b"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b49a5cc0-f23f-452a-bd18-1748620f688b">SCID31-285-467</_dlc_DocId>
    <_dlc_DocIdUrl xmlns="b49a5cc0-f23f-452a-bd18-1748620f688b">
      <Url>https://aplworks/sw/ba/pe/onr/imp/_layouts/DocIdRedir.aspx?ID=SCID31-285-467</Url>
      <Description>SCID31-285-467</Description>
    </_dlc_DocIdUrl>
  </documentManagement>
</p:properties>
</file>

<file path=customXml/itemProps1.xml><?xml version="1.0" encoding="utf-8"?>
<ds:datastoreItem xmlns:ds="http://schemas.openxmlformats.org/officeDocument/2006/customXml" ds:itemID="{5AB8265C-9125-4799-8828-75A1C84B8EF2}">
  <ds:schemaRefs>
    <ds:schemaRef ds:uri="http://schemas.microsoft.com/sharepoint/events"/>
  </ds:schemaRefs>
</ds:datastoreItem>
</file>

<file path=customXml/itemProps2.xml><?xml version="1.0" encoding="utf-8"?>
<ds:datastoreItem xmlns:ds="http://schemas.openxmlformats.org/officeDocument/2006/customXml" ds:itemID="{0D873016-45D3-4B20-8EF1-2DE3D64F6166}">
  <ds:schemaRefs>
    <ds:schemaRef ds:uri="http://schemas.microsoft.com/sharepoint/v3/contenttype/forms"/>
  </ds:schemaRefs>
</ds:datastoreItem>
</file>

<file path=customXml/itemProps3.xml><?xml version="1.0" encoding="utf-8"?>
<ds:datastoreItem xmlns:ds="http://schemas.openxmlformats.org/officeDocument/2006/customXml" ds:itemID="{EA76D409-A8BD-461A-89CC-3E575D1466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9a5cc0-f23f-452a-bd18-1748620f68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758F774-2FDC-47B8-9CCB-57C38EECF9F9}">
  <ds:schemaRefs>
    <ds:schemaRef ds:uri="http://schemas.openxmlformats.org/package/2006/metadata/core-properties"/>
    <ds:schemaRef ds:uri="http://schemas.microsoft.com/office/infopath/2007/PartnerControls"/>
    <ds:schemaRef ds:uri="http://schemas.microsoft.com/office/2006/documentManagement/types"/>
    <ds:schemaRef ds:uri="http://purl.org/dc/elements/1.1/"/>
    <ds:schemaRef ds:uri="http://www.w3.org/XML/1998/namespace"/>
    <ds:schemaRef ds:uri="b49a5cc0-f23f-452a-bd18-1748620f688b"/>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APL_Template_Feb2014.potx</Template>
  <TotalTime>5738</TotalTime>
  <Words>2020</Words>
  <Application>Microsoft Macintosh PowerPoint</Application>
  <PresentationFormat>On-screen Show (4:3)</PresentationFormat>
  <Paragraphs>503</Paragraphs>
  <Slides>29</Slides>
  <Notes>16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9" baseType="lpstr">
      <vt:lpstr>Calibri</vt:lpstr>
      <vt:lpstr>Lucida Grande</vt:lpstr>
      <vt:lpstr>Monotype Sorts</vt:lpstr>
      <vt:lpstr>Tahoma</vt:lpstr>
      <vt:lpstr>Times New Roman</vt:lpstr>
      <vt:lpstr>Wingdings</vt:lpstr>
      <vt:lpstr>Arial</vt:lpstr>
      <vt:lpstr>APL_Template_Feb2014</vt:lpstr>
      <vt:lpstr>Worksheet</vt:lpstr>
      <vt:lpstr>Visio</vt:lpstr>
      <vt:lpstr>VITA 49 VITA Radio Transport (VRT) A Spectrum Language  for  Software Defined Radios</vt:lpstr>
      <vt:lpstr>AGENDA </vt:lpstr>
      <vt:lpstr>PowerPoint Presentation</vt:lpstr>
      <vt:lpstr>Interoperable Framework: Enabler for Real-Time Control of the EMS</vt:lpstr>
      <vt:lpstr> </vt:lpstr>
      <vt:lpstr>What is an Architecture, Framework Infrastructure?</vt:lpstr>
      <vt:lpstr>Spectrum Infrastructure</vt:lpstr>
      <vt:lpstr>JOASI Team Members and Observers</vt:lpstr>
      <vt:lpstr>What is JOASI?</vt:lpstr>
      <vt:lpstr>JOASI: Spectrum Standard Types</vt:lpstr>
      <vt:lpstr>PowerPoint Presentation</vt:lpstr>
      <vt:lpstr>Comparison of SCA to VITA</vt:lpstr>
      <vt:lpstr>Overview of VITA 49.0</vt:lpstr>
      <vt:lpstr>VITA Protocol Elements</vt:lpstr>
      <vt:lpstr>VITA 49 Generic Tuner/Receiver  Block Diagram</vt:lpstr>
      <vt:lpstr>Functional Description of VITA 49.0 &amp; 49.1</vt:lpstr>
      <vt:lpstr>VITA 49 Packet Enhancements</vt:lpstr>
      <vt:lpstr>Proposed VITA 49.2</vt:lpstr>
      <vt:lpstr>New Packet Type: VITA Control Packet</vt:lpstr>
      <vt:lpstr>Spectrum Packet Enhancements</vt:lpstr>
      <vt:lpstr>Example Spectrum Survey Control Packet</vt:lpstr>
      <vt:lpstr>PowerPoint Presentation</vt:lpstr>
      <vt:lpstr>Digital IF: Generic RF Receiver Example </vt:lpstr>
      <vt:lpstr>Multi-Channel: VITA 49 Control Packets</vt:lpstr>
      <vt:lpstr>Repeater</vt:lpstr>
      <vt:lpstr>Beamforming</vt:lpstr>
      <vt:lpstr>Auto TX Dwell</vt:lpstr>
      <vt:lpstr>Conclusion</vt:lpstr>
      <vt:lpstr>PowerPoint Presentation</vt:lpstr>
    </vt:vector>
  </TitlesOfParts>
  <Company>JHU/APL</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Normoyle, Robert B.</dc:creator>
  <cp:lastModifiedBy>Michelle Thompson</cp:lastModifiedBy>
  <cp:revision>235</cp:revision>
  <cp:lastPrinted>2014-06-16T03:56:26Z</cp:lastPrinted>
  <dcterms:created xsi:type="dcterms:W3CDTF">2013-05-10T14:15:06Z</dcterms:created>
  <dcterms:modified xsi:type="dcterms:W3CDTF">2016-03-11T16:22:34Z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dc5d5f7d-4fff-481f-bdc8-61fc3306f68f</vt:lpwstr>
  </property>
  <property fmtid="{D5CDD505-2E9C-101B-9397-08002B2CF9AE}" pid="3" name="ContentTypeId">
    <vt:lpwstr>0x010100CE1AF1599225854C8A6CB4DCF465CBC8</vt:lpwstr>
  </property>
</Properties>
</file>