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361" r:id="rId4"/>
    <p:sldId id="357" r:id="rId5"/>
    <p:sldId id="362" r:id="rId6"/>
    <p:sldId id="359" r:id="rId7"/>
    <p:sldId id="360" r:id="rId8"/>
    <p:sldId id="363" r:id="rId9"/>
    <p:sldId id="258" r:id="rId1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58" autoAdjust="0"/>
    <p:restoredTop sz="94687" autoAdjust="0"/>
  </p:normalViewPr>
  <p:slideViewPr>
    <p:cSldViewPr snapToGrid="0">
      <p:cViewPr varScale="1">
        <p:scale>
          <a:sx n="99" d="100"/>
          <a:sy n="99" d="100"/>
        </p:scale>
        <p:origin x="-1208"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26469438-B9E4-874F-B67F-3ED6C63CBEE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 xmlns:a16="http://schemas.microsoft.com/office/drawing/2014/main" id="{2758E6DC-0F73-8441-908C-738CB316D66E}"/>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C93E5475-2C19-C543-88C5-C71A0BB78855}" type="datetimeFigureOut">
              <a:rPr lang="en-US"/>
              <a:pPr/>
              <a:t>9/17/18</a:t>
            </a:fld>
            <a:endParaRPr lang="en-US"/>
          </a:p>
        </p:txBody>
      </p:sp>
      <p:sp>
        <p:nvSpPr>
          <p:cNvPr id="4" name="Slide Image Placeholder 3">
            <a:extLst>
              <a:ext uri="{FF2B5EF4-FFF2-40B4-BE49-F238E27FC236}">
                <a16:creationId xmlns="" xmlns:a16="http://schemas.microsoft.com/office/drawing/2014/main" id="{99042C95-F191-1742-9092-99D345FCF86F}"/>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 xmlns:a16="http://schemas.microsoft.com/office/drawing/2014/main" id="{859869A1-7402-2B40-A2A6-F0279A516158}"/>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 xmlns:a16="http://schemas.microsoft.com/office/drawing/2014/main" id="{8CB3226C-3965-1645-88AF-D41849CB07AB}"/>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a:extLst>
              <a:ext uri="{FF2B5EF4-FFF2-40B4-BE49-F238E27FC236}">
                <a16:creationId xmlns="" xmlns:a16="http://schemas.microsoft.com/office/drawing/2014/main" id="{E7A3FA33-008E-3F4D-A49C-770E1ACF44DF}"/>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A4034E2-7D1E-8C40-BE54-EFAFB985E57E}" type="slidenum">
              <a:rPr lang="en-US"/>
              <a:pPr/>
              <a:t>‹#›</a:t>
            </a:fld>
            <a:endParaRPr lang="en-US"/>
          </a:p>
        </p:txBody>
      </p:sp>
    </p:spTree>
    <p:extLst>
      <p:ext uri="{BB962C8B-B14F-4D97-AF65-F5344CB8AC3E}">
        <p14:creationId xmlns:p14="http://schemas.microsoft.com/office/powerpoint/2010/main" val="194326162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059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endParaRPr>
          </a:p>
        </p:txBody>
      </p:sp>
      <p:sp>
        <p:nvSpPr>
          <p:cNvPr id="11059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fld id="{B3DBB1FF-3CE7-8F4D-B9F1-E7C0B0E20C5C}" type="slidenum">
              <a:rPr lang="en-US"/>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DVB-S and DVB-S2 is the most widely used communications standard for the downlink for broadcast satellite television. The transport layer, or the part of the protocol that is delivering broadcast content, is usually MPEG video. We don’t want to be limited to MPEG video for an amateur radio system. MPEG is great for video. There’s a way to carry general data within the MPEG stream, but it’s not very efficient or elegant. Fortunately, this is a solved problem. There’s a protocol from DVB written and ready to go called generic stream encapsulation, or GSE. GSE replaces MPEG. Using GSE as the transport stream protocol in DVB-S2 turns it into a very useful digital pipe, capable of supporting lots of simultaneous users transmitting and receiving all types of data, from live voice, to voice memos, to images, to video, to files, to whatever your station supports. That’s what our downlink looks like. </a:t>
            </a:r>
          </a:p>
          <a:p>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uplink is a channelized part of the spectrum, in our case 5GHz. The frequency division multiple access uplink is received by a </a:t>
            </a:r>
            <a:r>
              <a:rPr lang="en-US" sz="1200" kern="1200" dirty="0" err="1">
                <a:solidFill>
                  <a:schemeClr val="tx1"/>
                </a:solidFill>
                <a:effectLst/>
                <a:latin typeface="+mn-lt"/>
                <a:ea typeface="+mn-ea"/>
                <a:cs typeface="+mn-cs"/>
              </a:rPr>
              <a:t>polyphase</a:t>
            </a:r>
            <a:r>
              <a:rPr lang="en-US" sz="1200" kern="1200" dirty="0">
                <a:solidFill>
                  <a:schemeClr val="tx1"/>
                </a:solidFill>
                <a:effectLst/>
                <a:latin typeface="+mn-lt"/>
                <a:ea typeface="+mn-ea"/>
                <a:cs typeface="+mn-cs"/>
              </a:rPr>
              <a:t> filter bank, the streams are received and processed, the ones that will be retransmitted are combined and multiplexed into a time division packetized format, and that entire signal is transmitted as one “pipe” using DVB-S2/X on the downlink. Managing this multiplexing is a big job and requires careful protocol design. </a:t>
            </a:r>
          </a:p>
          <a:p>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Uplink channelization can be changed on the fly with advanced </a:t>
            </a:r>
            <a:r>
              <a:rPr lang="en-US" sz="1200" kern="1200" dirty="0" err="1">
                <a:solidFill>
                  <a:schemeClr val="tx1"/>
                </a:solidFill>
                <a:effectLst/>
                <a:latin typeface="+mn-lt"/>
                <a:ea typeface="+mn-ea"/>
                <a:cs typeface="+mn-cs"/>
              </a:rPr>
              <a:t>polyphase</a:t>
            </a:r>
            <a:r>
              <a:rPr lang="en-US" sz="1200" kern="1200" dirty="0">
                <a:solidFill>
                  <a:schemeClr val="tx1"/>
                </a:solidFill>
                <a:effectLst/>
                <a:latin typeface="+mn-lt"/>
                <a:ea typeface="+mn-ea"/>
                <a:cs typeface="+mn-cs"/>
              </a:rPr>
              <a:t> filter banks, but our current system design is to provide approximately 100kHz wide 4-ary minimum shift keying (4-ary MSK) channels. Your digital signal is assigned some number of channels. Your signal includes information about your radio and your identity. There is an acquisition protocol so that random </a:t>
            </a:r>
            <a:r>
              <a:rPr lang="en-US" sz="1200" kern="1200" dirty="0" err="1">
                <a:solidFill>
                  <a:schemeClr val="tx1"/>
                </a:solidFill>
                <a:effectLst/>
                <a:latin typeface="+mn-lt"/>
                <a:ea typeface="+mn-ea"/>
                <a:cs typeface="+mn-cs"/>
              </a:rPr>
              <a:t>kerchunking</a:t>
            </a:r>
            <a:r>
              <a:rPr lang="en-US" sz="1200" kern="1200" dirty="0">
                <a:solidFill>
                  <a:schemeClr val="tx1"/>
                </a:solidFill>
                <a:effectLst/>
                <a:latin typeface="+mn-lt"/>
                <a:ea typeface="+mn-ea"/>
                <a:cs typeface="+mn-cs"/>
              </a:rPr>
              <a:t> won’t do anything other than raise the noise floor. If you are not heard in the downlink channel assignment, then your radio won’t transmit. Being constant amplitude, this type of modulation relaxes some of the amplifier requirements at 5GHz. Work on the 5GHz transmitter side is going well and one of several proposed prototype board layout is under review right now. </a:t>
            </a:r>
          </a:p>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4</a:t>
            </a:fld>
            <a:endParaRPr lang="en-US"/>
          </a:p>
        </p:txBody>
      </p:sp>
    </p:spTree>
    <p:extLst>
      <p:ext uri="{BB962C8B-B14F-4D97-AF65-F5344CB8AC3E}">
        <p14:creationId xmlns:p14="http://schemas.microsoft.com/office/powerpoint/2010/main" val="3573043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about legacy signals?</a:t>
            </a:r>
          </a:p>
        </p:txBody>
      </p:sp>
      <p:sp>
        <p:nvSpPr>
          <p:cNvPr id="4" name="Slide Number Placeholder 3"/>
          <p:cNvSpPr>
            <a:spLocks noGrp="1"/>
          </p:cNvSpPr>
          <p:nvPr>
            <p:ph type="sldNum" sz="quarter" idx="10"/>
          </p:nvPr>
        </p:nvSpPr>
        <p:spPr/>
        <p:txBody>
          <a:bodyPr/>
          <a:lstStyle/>
          <a:p>
            <a:fld id="{B04DE9B7-E0C1-1E4C-B90A-860C4FAC3A22}" type="slidenum">
              <a:rPr lang="en-US" smtClean="0"/>
              <a:t>6</a:t>
            </a:fld>
            <a:endParaRPr lang="en-US"/>
          </a:p>
        </p:txBody>
      </p:sp>
    </p:spTree>
    <p:extLst>
      <p:ext uri="{BB962C8B-B14F-4D97-AF65-F5344CB8AC3E}">
        <p14:creationId xmlns:p14="http://schemas.microsoft.com/office/powerpoint/2010/main" val="3878144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2818"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atin typeface="Calibri" charset="0"/>
                <a:ea typeface="ＭＳ Ｐゴシック" charset="0"/>
              </a:rPr>
              <a:t>Thank you for coming to my TED talk</a:t>
            </a:r>
          </a:p>
        </p:txBody>
      </p:sp>
      <p:sp>
        <p:nvSpPr>
          <p:cNvPr id="162819"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fld id="{A311ECBF-6440-BA4B-BF24-D0DAEC8CAC97}" type="slidenum">
              <a:rPr lang="en-US"/>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a:extLst>
              <a:ext uri="{FF2B5EF4-FFF2-40B4-BE49-F238E27FC236}">
                <a16:creationId xmlns="" xmlns:a16="http://schemas.microsoft.com/office/drawing/2014/main" id="{0B13D072-604B-0044-B901-1E2A9F606B7E}"/>
              </a:ext>
            </a:extLst>
          </p:cNvPr>
          <p:cNvSpPr>
            <a:spLocks noChangeArrowheads="1"/>
          </p:cNvSpPr>
          <p:nvPr userDrawn="1"/>
        </p:nvSpPr>
        <p:spPr bwMode="auto">
          <a:xfrm flipV="1">
            <a:off x="-12700" y="4724400"/>
            <a:ext cx="9174163" cy="21320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defRPr/>
            </a:pPr>
            <a:endParaRPr lang="id-ID" altLang="en-US">
              <a:cs typeface="+mn-cs"/>
            </a:endParaRPr>
          </a:p>
        </p:txBody>
      </p:sp>
      <p:pic>
        <p:nvPicPr>
          <p:cNvPr id="5" name="Picture 7" descr="helokiti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54525" y="1400175"/>
            <a:ext cx="4370388" cy="515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6"/>
          <p:cNvSpPr>
            <a:spLocks noChangeArrowheads="1"/>
          </p:cNvSpPr>
          <p:nvPr userDrawn="1"/>
        </p:nvSpPr>
        <p:spPr bwMode="auto">
          <a:xfrm>
            <a:off x="365125" y="4303713"/>
            <a:ext cx="855663" cy="820737"/>
          </a:xfrm>
          <a:custGeom>
            <a:avLst/>
            <a:gdLst>
              <a:gd name="T0" fmla="*/ 675113036 w 21600"/>
              <a:gd name="T1" fmla="*/ 119977994 h 21600"/>
              <a:gd name="T2" fmla="*/ 182019763 w 21600"/>
              <a:gd name="T3" fmla="*/ 592481871 h 21600"/>
              <a:gd name="T4" fmla="*/ 675113036 w 21600"/>
              <a:gd name="T5" fmla="*/ 1184962298 h 21600"/>
              <a:gd name="T6" fmla="*/ 1160747543 w 21600"/>
              <a:gd name="T7" fmla="*/ 592481871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7" name="AutoShape 7"/>
          <p:cNvSpPr>
            <a:spLocks noChangeArrowheads="1"/>
          </p:cNvSpPr>
          <p:nvPr userDrawn="1"/>
        </p:nvSpPr>
        <p:spPr bwMode="auto">
          <a:xfrm rot="19740000">
            <a:off x="147638" y="3886200"/>
            <a:ext cx="434975" cy="417513"/>
          </a:xfrm>
          <a:custGeom>
            <a:avLst/>
            <a:gdLst>
              <a:gd name="T0" fmla="*/ 88687395 w 21600"/>
              <a:gd name="T1" fmla="*/ 15794130 h 21600"/>
              <a:gd name="T2" fmla="*/ 23911160 w 21600"/>
              <a:gd name="T3" fmla="*/ 77996222 h 21600"/>
              <a:gd name="T4" fmla="*/ 88687395 w 21600"/>
              <a:gd name="T5" fmla="*/ 155992058 h 21600"/>
              <a:gd name="T6" fmla="*/ 152483487 w 21600"/>
              <a:gd name="T7" fmla="*/ 77996222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endParaRPr lang="en-US"/>
          </a:p>
        </p:txBody>
      </p:sp>
      <p:sp>
        <p:nvSpPr>
          <p:cNvPr id="8" name="AutoShape 8"/>
          <p:cNvSpPr>
            <a:spLocks noChangeArrowheads="1"/>
          </p:cNvSpPr>
          <p:nvPr userDrawn="1"/>
        </p:nvSpPr>
        <p:spPr bwMode="auto">
          <a:xfrm rot="1440000">
            <a:off x="534988" y="3725863"/>
            <a:ext cx="633412" cy="608012"/>
          </a:xfrm>
          <a:custGeom>
            <a:avLst/>
            <a:gdLst>
              <a:gd name="T0" fmla="*/ 273858845 w 21600"/>
              <a:gd name="T1" fmla="*/ 48777819 h 21600"/>
              <a:gd name="T2" fmla="*/ 73836514 w 21600"/>
              <a:gd name="T3" fmla="*/ 240879013 h 21600"/>
              <a:gd name="T4" fmla="*/ 273858845 w 21600"/>
              <a:gd name="T5" fmla="*/ 481758027 h 21600"/>
              <a:gd name="T6" fmla="*/ 470856810 w 21600"/>
              <a:gd name="T7" fmla="*/ 240879013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endParaRPr lang="en-US"/>
          </a:p>
        </p:txBody>
      </p:sp>
      <p:sp>
        <p:nvSpPr>
          <p:cNvPr id="2" name="Title 1"/>
          <p:cNvSpPr>
            <a:spLocks noGrp="1"/>
          </p:cNvSpPr>
          <p:nvPr>
            <p:ph type="ctrTitle"/>
          </p:nvPr>
        </p:nvSpPr>
        <p:spPr>
          <a:xfrm>
            <a:off x="190500" y="4794693"/>
            <a:ext cx="4559300" cy="898361"/>
          </a:xfrm>
        </p:spPr>
        <p:txBody>
          <a:bodyPr anchor="b">
            <a:noAutofit/>
          </a:bodyPr>
          <a:lstStyle>
            <a:lvl1pPr algn="ctr">
              <a:defRPr sz="4800">
                <a:solidFill>
                  <a:srgbClr val="FF3098"/>
                </a:solidFill>
                <a:latin typeface="Berlin Sans FB Demi" panose="020E0802020502020306"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862012" y="5804834"/>
            <a:ext cx="4333875" cy="439737"/>
          </a:xfrm>
        </p:spPr>
        <p:txBody>
          <a:bodyPr/>
          <a:lstStyle>
            <a:lvl1pPr marL="0" indent="0" algn="ctr">
              <a:buNone/>
              <a:defRPr sz="2400">
                <a:solidFill>
                  <a:srgbClr val="FF3098"/>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9" name="Date Placeholder 3">
            <a:extLst>
              <a:ext uri="{FF2B5EF4-FFF2-40B4-BE49-F238E27FC236}">
                <a16:creationId xmlns="" xmlns:a16="http://schemas.microsoft.com/office/drawing/2014/main" id="{26B553CB-68F7-A449-83C6-D321FCA74B20}"/>
              </a:ext>
            </a:extLst>
          </p:cNvPr>
          <p:cNvSpPr>
            <a:spLocks noGrp="1"/>
          </p:cNvSpPr>
          <p:nvPr>
            <p:ph type="dt" sz="half" idx="10"/>
          </p:nvPr>
        </p:nvSpPr>
        <p:spPr/>
        <p:txBody>
          <a:bodyPr/>
          <a:lstStyle>
            <a:lvl1pPr>
              <a:defRPr/>
            </a:lvl1pPr>
          </a:lstStyle>
          <a:p>
            <a:fld id="{1AA35932-EBB2-7A46-90D6-57F4DBFC6765}" type="datetimeFigureOut">
              <a:rPr lang="en-US"/>
              <a:pPr/>
              <a:t>9/17/18</a:t>
            </a:fld>
            <a:endParaRPr lang="en-US"/>
          </a:p>
        </p:txBody>
      </p:sp>
      <p:sp>
        <p:nvSpPr>
          <p:cNvPr id="10" name="Footer Placeholder 4">
            <a:extLst>
              <a:ext uri="{FF2B5EF4-FFF2-40B4-BE49-F238E27FC236}">
                <a16:creationId xmlns="" xmlns:a16="http://schemas.microsoft.com/office/drawing/2014/main" id="{F1495471-9182-CD4E-A885-27F7681D7F9D}"/>
              </a:ext>
            </a:extLst>
          </p:cNvPr>
          <p:cNvSpPr>
            <a:spLocks noGrp="1"/>
          </p:cNvSpPr>
          <p:nvPr>
            <p:ph type="ftr" sz="quarter" idx="11"/>
          </p:nvPr>
        </p:nvSpPr>
        <p:spPr/>
        <p:txBody>
          <a:bodyPr/>
          <a:lstStyle>
            <a:lvl1pPr>
              <a:defRPr/>
            </a:lvl1pPr>
          </a:lstStyle>
          <a:p>
            <a:pPr>
              <a:defRPr/>
            </a:pPr>
            <a:endParaRPr lang="en-US"/>
          </a:p>
        </p:txBody>
      </p:sp>
      <p:sp>
        <p:nvSpPr>
          <p:cNvPr id="11" name="Slide Number Placeholder 5">
            <a:extLst>
              <a:ext uri="{FF2B5EF4-FFF2-40B4-BE49-F238E27FC236}">
                <a16:creationId xmlns="" xmlns:a16="http://schemas.microsoft.com/office/drawing/2014/main" id="{8E6317B9-96E2-C14B-8602-B0016A2D383F}"/>
              </a:ext>
            </a:extLst>
          </p:cNvPr>
          <p:cNvSpPr>
            <a:spLocks noGrp="1"/>
          </p:cNvSpPr>
          <p:nvPr>
            <p:ph type="sldNum" sz="quarter" idx="12"/>
          </p:nvPr>
        </p:nvSpPr>
        <p:spPr/>
        <p:txBody>
          <a:bodyPr/>
          <a:lstStyle>
            <a:lvl1pPr>
              <a:defRPr/>
            </a:lvl1pPr>
          </a:lstStyle>
          <a:p>
            <a:fld id="{32A3F675-E2C3-2C46-8891-A9690BBF208D}" type="slidenum">
              <a:rPr lang="en-US"/>
              <a:pPr/>
              <a:t>‹#›</a:t>
            </a:fld>
            <a:endParaRPr lang="en-US"/>
          </a:p>
        </p:txBody>
      </p:sp>
    </p:spTree>
    <p:extLst>
      <p:ext uri="{BB962C8B-B14F-4D97-AF65-F5344CB8AC3E}">
        <p14:creationId xmlns:p14="http://schemas.microsoft.com/office/powerpoint/2010/main" val="1631838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C99C4A08-48B6-EB47-B0C0-622481C7DFB4}"/>
              </a:ext>
            </a:extLst>
          </p:cNvPr>
          <p:cNvSpPr>
            <a:spLocks noGrp="1"/>
          </p:cNvSpPr>
          <p:nvPr>
            <p:ph type="dt" sz="half" idx="10"/>
          </p:nvPr>
        </p:nvSpPr>
        <p:spPr/>
        <p:txBody>
          <a:bodyPr/>
          <a:lstStyle>
            <a:lvl1pPr>
              <a:defRPr/>
            </a:lvl1pPr>
          </a:lstStyle>
          <a:p>
            <a:fld id="{3722F352-570A-2942-80DD-E270054C8BCA}" type="datetimeFigureOut">
              <a:rPr lang="en-US"/>
              <a:pPr/>
              <a:t>9/17/18</a:t>
            </a:fld>
            <a:endParaRPr lang="en-US"/>
          </a:p>
        </p:txBody>
      </p:sp>
      <p:sp>
        <p:nvSpPr>
          <p:cNvPr id="5" name="Footer Placeholder 4">
            <a:extLst>
              <a:ext uri="{FF2B5EF4-FFF2-40B4-BE49-F238E27FC236}">
                <a16:creationId xmlns="" xmlns:a16="http://schemas.microsoft.com/office/drawing/2014/main" id="{F50ED175-F5F0-7647-90D9-87164A00B6C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5901A3F6-FAF2-5C42-8EFE-25D66831AF73}"/>
              </a:ext>
            </a:extLst>
          </p:cNvPr>
          <p:cNvSpPr>
            <a:spLocks noGrp="1"/>
          </p:cNvSpPr>
          <p:nvPr>
            <p:ph type="sldNum" sz="quarter" idx="12"/>
          </p:nvPr>
        </p:nvSpPr>
        <p:spPr/>
        <p:txBody>
          <a:bodyPr/>
          <a:lstStyle>
            <a:lvl1pPr>
              <a:defRPr/>
            </a:lvl1pPr>
          </a:lstStyle>
          <a:p>
            <a:fld id="{D8B17AD3-45EB-CD41-884B-8B88D2F21F2C}" type="slidenum">
              <a:rPr lang="en-US"/>
              <a:pPr/>
              <a:t>‹#›</a:t>
            </a:fld>
            <a:endParaRPr lang="en-US"/>
          </a:p>
        </p:txBody>
      </p:sp>
    </p:spTree>
    <p:extLst>
      <p:ext uri="{BB962C8B-B14F-4D97-AF65-F5344CB8AC3E}">
        <p14:creationId xmlns:p14="http://schemas.microsoft.com/office/powerpoint/2010/main" val="828495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C99C4A08-48B6-EB47-B0C0-622481C7DFB4}"/>
              </a:ext>
            </a:extLst>
          </p:cNvPr>
          <p:cNvSpPr>
            <a:spLocks noGrp="1"/>
          </p:cNvSpPr>
          <p:nvPr>
            <p:ph type="dt" sz="half" idx="10"/>
          </p:nvPr>
        </p:nvSpPr>
        <p:spPr/>
        <p:txBody>
          <a:bodyPr/>
          <a:lstStyle>
            <a:lvl1pPr>
              <a:defRPr/>
            </a:lvl1pPr>
          </a:lstStyle>
          <a:p>
            <a:fld id="{320532C0-CB97-2443-AC90-15DCD1C21F99}" type="datetimeFigureOut">
              <a:rPr lang="en-US"/>
              <a:pPr/>
              <a:t>9/17/18</a:t>
            </a:fld>
            <a:endParaRPr lang="en-US"/>
          </a:p>
        </p:txBody>
      </p:sp>
      <p:sp>
        <p:nvSpPr>
          <p:cNvPr id="5" name="Footer Placeholder 4">
            <a:extLst>
              <a:ext uri="{FF2B5EF4-FFF2-40B4-BE49-F238E27FC236}">
                <a16:creationId xmlns="" xmlns:a16="http://schemas.microsoft.com/office/drawing/2014/main" id="{F50ED175-F5F0-7647-90D9-87164A00B6C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5901A3F6-FAF2-5C42-8EFE-25D66831AF73}"/>
              </a:ext>
            </a:extLst>
          </p:cNvPr>
          <p:cNvSpPr>
            <a:spLocks noGrp="1"/>
          </p:cNvSpPr>
          <p:nvPr>
            <p:ph type="sldNum" sz="quarter" idx="12"/>
          </p:nvPr>
        </p:nvSpPr>
        <p:spPr/>
        <p:txBody>
          <a:bodyPr/>
          <a:lstStyle>
            <a:lvl1pPr>
              <a:defRPr/>
            </a:lvl1pPr>
          </a:lstStyle>
          <a:p>
            <a:fld id="{763AD3B8-E8E9-5F47-8B9E-8D977C23C97C}" type="slidenum">
              <a:rPr lang="en-US"/>
              <a:pPr/>
              <a:t>‹#›</a:t>
            </a:fld>
            <a:endParaRPr lang="en-US"/>
          </a:p>
        </p:txBody>
      </p:sp>
    </p:spTree>
    <p:extLst>
      <p:ext uri="{BB962C8B-B14F-4D97-AF65-F5344CB8AC3E}">
        <p14:creationId xmlns:p14="http://schemas.microsoft.com/office/powerpoint/2010/main" val="3302786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2">
            <a:extLst>
              <a:ext uri="{FF2B5EF4-FFF2-40B4-BE49-F238E27FC236}">
                <a16:creationId xmlns="" xmlns:a16="http://schemas.microsoft.com/office/drawing/2014/main" id="{148CCFC7-7661-B347-A0D5-B1BBBC23B18D}"/>
              </a:ext>
            </a:extLst>
          </p:cNvPr>
          <p:cNvSpPr>
            <a:spLocks noChangeArrowheads="1"/>
          </p:cNvSpPr>
          <p:nvPr userDrawn="1"/>
        </p:nvSpPr>
        <p:spPr bwMode="auto">
          <a:xfrm>
            <a:off x="-9525" y="466725"/>
            <a:ext cx="9151938" cy="800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defRPr/>
            </a:pPr>
            <a:endParaRPr lang="id-ID" altLang="en-US">
              <a:cs typeface="+mn-cs"/>
            </a:endParaRPr>
          </a:p>
        </p:txBody>
      </p:sp>
      <p:pic>
        <p:nvPicPr>
          <p:cNvPr id="5" name="Picture 3" descr="helokiti"/>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863" y="120650"/>
            <a:ext cx="2014537" cy="145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6">
            <a:extLst>
              <a:ext uri="{FF2B5EF4-FFF2-40B4-BE49-F238E27FC236}">
                <a16:creationId xmlns="" xmlns:a16="http://schemas.microsoft.com/office/drawing/2014/main" id="{8CDDFAD1-877D-AA43-8BD1-097BFB1DF62A}"/>
              </a:ext>
            </a:extLst>
          </p:cNvPr>
          <p:cNvSpPr>
            <a:spLocks noChangeArrowheads="1"/>
          </p:cNvSpPr>
          <p:nvPr userDrawn="1"/>
        </p:nvSpPr>
        <p:spPr bwMode="auto">
          <a:xfrm>
            <a:off x="-9525" y="1787525"/>
            <a:ext cx="9151938" cy="4584700"/>
          </a:xfrm>
          <a:prstGeom prst="rect">
            <a:avLst/>
          </a:prstGeom>
          <a:solidFill>
            <a:srgbClr val="FF3399"/>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defRPr/>
            </a:pPr>
            <a:endParaRPr lang="id-ID" altLang="en-US">
              <a:cs typeface="+mn-cs"/>
            </a:endParaRPr>
          </a:p>
        </p:txBody>
      </p:sp>
      <p:sp>
        <p:nvSpPr>
          <p:cNvPr id="2" name="Title 1"/>
          <p:cNvSpPr>
            <a:spLocks noGrp="1"/>
          </p:cNvSpPr>
          <p:nvPr>
            <p:ph type="title"/>
          </p:nvPr>
        </p:nvSpPr>
        <p:spPr>
          <a:xfrm>
            <a:off x="2311400" y="535782"/>
            <a:ext cx="6718300" cy="625474"/>
          </a:xfrm>
        </p:spPr>
        <p:txBody>
          <a:bodyPr>
            <a:normAutofit/>
          </a:bodyPr>
          <a:lstStyle>
            <a:lvl1pPr>
              <a:defRPr sz="3600">
                <a:solidFill>
                  <a:srgbClr val="FF3098"/>
                </a:solidFill>
                <a:latin typeface="Berlin Sans FB Demi" panose="020E0802020502020306"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a:extLst>
              <a:ext uri="{FF2B5EF4-FFF2-40B4-BE49-F238E27FC236}">
                <a16:creationId xmlns="" xmlns:a16="http://schemas.microsoft.com/office/drawing/2014/main" id="{9DB7DF85-D11D-C249-8AC1-29CF9C6A60A4}"/>
              </a:ext>
            </a:extLst>
          </p:cNvPr>
          <p:cNvSpPr>
            <a:spLocks noGrp="1"/>
          </p:cNvSpPr>
          <p:nvPr>
            <p:ph type="dt" sz="half" idx="10"/>
          </p:nvPr>
        </p:nvSpPr>
        <p:spPr/>
        <p:txBody>
          <a:bodyPr/>
          <a:lstStyle>
            <a:lvl1pPr>
              <a:defRPr/>
            </a:lvl1pPr>
          </a:lstStyle>
          <a:p>
            <a:fld id="{865C3135-C028-FA4C-AE6D-412719F712BE}" type="datetimeFigureOut">
              <a:rPr lang="en-US"/>
              <a:pPr/>
              <a:t>9/17/18</a:t>
            </a:fld>
            <a:endParaRPr lang="en-US"/>
          </a:p>
        </p:txBody>
      </p:sp>
      <p:sp>
        <p:nvSpPr>
          <p:cNvPr id="8" name="Footer Placeholder 4">
            <a:extLst>
              <a:ext uri="{FF2B5EF4-FFF2-40B4-BE49-F238E27FC236}">
                <a16:creationId xmlns="" xmlns:a16="http://schemas.microsoft.com/office/drawing/2014/main" id="{F34F42CD-4104-1A49-BDF1-547B7C0A1A0F}"/>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 xmlns:a16="http://schemas.microsoft.com/office/drawing/2014/main" id="{45AFB6BC-2C1B-EB48-BD3C-B81041ECE72C}"/>
              </a:ext>
            </a:extLst>
          </p:cNvPr>
          <p:cNvSpPr>
            <a:spLocks noGrp="1"/>
          </p:cNvSpPr>
          <p:nvPr>
            <p:ph type="sldNum" sz="quarter" idx="12"/>
          </p:nvPr>
        </p:nvSpPr>
        <p:spPr/>
        <p:txBody>
          <a:bodyPr/>
          <a:lstStyle>
            <a:lvl1pPr>
              <a:defRPr/>
            </a:lvl1pPr>
          </a:lstStyle>
          <a:p>
            <a:fld id="{AB788875-389D-8A4A-85D2-90C0B2D2E78E}" type="slidenum">
              <a:rPr lang="en-US"/>
              <a:pPr/>
              <a:t>‹#›</a:t>
            </a:fld>
            <a:endParaRPr lang="en-US"/>
          </a:p>
        </p:txBody>
      </p:sp>
    </p:spTree>
    <p:extLst>
      <p:ext uri="{BB962C8B-B14F-4D97-AF65-F5344CB8AC3E}">
        <p14:creationId xmlns:p14="http://schemas.microsoft.com/office/powerpoint/2010/main" val="2079746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C99C4A08-48B6-EB47-B0C0-622481C7DFB4}"/>
              </a:ext>
            </a:extLst>
          </p:cNvPr>
          <p:cNvSpPr>
            <a:spLocks noGrp="1"/>
          </p:cNvSpPr>
          <p:nvPr>
            <p:ph type="dt" sz="half" idx="10"/>
          </p:nvPr>
        </p:nvSpPr>
        <p:spPr/>
        <p:txBody>
          <a:bodyPr/>
          <a:lstStyle>
            <a:lvl1pPr>
              <a:defRPr/>
            </a:lvl1pPr>
          </a:lstStyle>
          <a:p>
            <a:fld id="{6A4338F8-535D-B843-A364-F3BF1734327B}" type="datetimeFigureOut">
              <a:rPr lang="en-US"/>
              <a:pPr/>
              <a:t>9/17/18</a:t>
            </a:fld>
            <a:endParaRPr lang="en-US"/>
          </a:p>
        </p:txBody>
      </p:sp>
      <p:sp>
        <p:nvSpPr>
          <p:cNvPr id="5" name="Footer Placeholder 4">
            <a:extLst>
              <a:ext uri="{FF2B5EF4-FFF2-40B4-BE49-F238E27FC236}">
                <a16:creationId xmlns="" xmlns:a16="http://schemas.microsoft.com/office/drawing/2014/main" id="{F50ED175-F5F0-7647-90D9-87164A00B6C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5901A3F6-FAF2-5C42-8EFE-25D66831AF73}"/>
              </a:ext>
            </a:extLst>
          </p:cNvPr>
          <p:cNvSpPr>
            <a:spLocks noGrp="1"/>
          </p:cNvSpPr>
          <p:nvPr>
            <p:ph type="sldNum" sz="quarter" idx="12"/>
          </p:nvPr>
        </p:nvSpPr>
        <p:spPr/>
        <p:txBody>
          <a:bodyPr/>
          <a:lstStyle>
            <a:lvl1pPr>
              <a:defRPr/>
            </a:lvl1pPr>
          </a:lstStyle>
          <a:p>
            <a:fld id="{42F2C2B7-F627-044F-BE4E-0668937CDCC3}" type="slidenum">
              <a:rPr lang="en-US"/>
              <a:pPr/>
              <a:t>‹#›</a:t>
            </a:fld>
            <a:endParaRPr lang="en-US"/>
          </a:p>
        </p:txBody>
      </p:sp>
    </p:spTree>
    <p:extLst>
      <p:ext uri="{BB962C8B-B14F-4D97-AF65-F5344CB8AC3E}">
        <p14:creationId xmlns:p14="http://schemas.microsoft.com/office/powerpoint/2010/main" val="3337086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 xmlns:a16="http://schemas.microsoft.com/office/drawing/2014/main" id="{C99C4A08-48B6-EB47-B0C0-622481C7DFB4}"/>
              </a:ext>
            </a:extLst>
          </p:cNvPr>
          <p:cNvSpPr>
            <a:spLocks noGrp="1"/>
          </p:cNvSpPr>
          <p:nvPr>
            <p:ph type="dt" sz="half" idx="10"/>
          </p:nvPr>
        </p:nvSpPr>
        <p:spPr/>
        <p:txBody>
          <a:bodyPr/>
          <a:lstStyle>
            <a:lvl1pPr>
              <a:defRPr/>
            </a:lvl1pPr>
          </a:lstStyle>
          <a:p>
            <a:fld id="{3F3167DA-02DA-8C49-8480-04113BBBB68A}" type="datetimeFigureOut">
              <a:rPr lang="en-US"/>
              <a:pPr/>
              <a:t>9/17/18</a:t>
            </a:fld>
            <a:endParaRPr lang="en-US"/>
          </a:p>
        </p:txBody>
      </p:sp>
      <p:sp>
        <p:nvSpPr>
          <p:cNvPr id="6" name="Footer Placeholder 4">
            <a:extLst>
              <a:ext uri="{FF2B5EF4-FFF2-40B4-BE49-F238E27FC236}">
                <a16:creationId xmlns="" xmlns:a16="http://schemas.microsoft.com/office/drawing/2014/main" id="{F50ED175-F5F0-7647-90D9-87164A00B6C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 xmlns:a16="http://schemas.microsoft.com/office/drawing/2014/main" id="{5901A3F6-FAF2-5C42-8EFE-25D66831AF73}"/>
              </a:ext>
            </a:extLst>
          </p:cNvPr>
          <p:cNvSpPr>
            <a:spLocks noGrp="1"/>
          </p:cNvSpPr>
          <p:nvPr>
            <p:ph type="sldNum" sz="quarter" idx="12"/>
          </p:nvPr>
        </p:nvSpPr>
        <p:spPr/>
        <p:txBody>
          <a:bodyPr/>
          <a:lstStyle>
            <a:lvl1pPr>
              <a:defRPr/>
            </a:lvl1pPr>
          </a:lstStyle>
          <a:p>
            <a:fld id="{2AD6D29B-DBA3-954D-BE6E-68C504931557}" type="slidenum">
              <a:rPr lang="en-US"/>
              <a:pPr/>
              <a:t>‹#›</a:t>
            </a:fld>
            <a:endParaRPr lang="en-US"/>
          </a:p>
        </p:txBody>
      </p:sp>
    </p:spTree>
    <p:extLst>
      <p:ext uri="{BB962C8B-B14F-4D97-AF65-F5344CB8AC3E}">
        <p14:creationId xmlns:p14="http://schemas.microsoft.com/office/powerpoint/2010/main" val="2358898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 xmlns:a16="http://schemas.microsoft.com/office/drawing/2014/main" id="{C99C4A08-48B6-EB47-B0C0-622481C7DFB4}"/>
              </a:ext>
            </a:extLst>
          </p:cNvPr>
          <p:cNvSpPr>
            <a:spLocks noGrp="1"/>
          </p:cNvSpPr>
          <p:nvPr>
            <p:ph type="dt" sz="half" idx="10"/>
          </p:nvPr>
        </p:nvSpPr>
        <p:spPr/>
        <p:txBody>
          <a:bodyPr/>
          <a:lstStyle>
            <a:lvl1pPr>
              <a:defRPr/>
            </a:lvl1pPr>
          </a:lstStyle>
          <a:p>
            <a:fld id="{3CC0E930-5067-7241-95AF-A74294B47D42}" type="datetimeFigureOut">
              <a:rPr lang="en-US"/>
              <a:pPr/>
              <a:t>9/17/18</a:t>
            </a:fld>
            <a:endParaRPr lang="en-US"/>
          </a:p>
        </p:txBody>
      </p:sp>
      <p:sp>
        <p:nvSpPr>
          <p:cNvPr id="8" name="Footer Placeholder 4">
            <a:extLst>
              <a:ext uri="{FF2B5EF4-FFF2-40B4-BE49-F238E27FC236}">
                <a16:creationId xmlns="" xmlns:a16="http://schemas.microsoft.com/office/drawing/2014/main" id="{F50ED175-F5F0-7647-90D9-87164A00B6C7}"/>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 xmlns:a16="http://schemas.microsoft.com/office/drawing/2014/main" id="{5901A3F6-FAF2-5C42-8EFE-25D66831AF73}"/>
              </a:ext>
            </a:extLst>
          </p:cNvPr>
          <p:cNvSpPr>
            <a:spLocks noGrp="1"/>
          </p:cNvSpPr>
          <p:nvPr>
            <p:ph type="sldNum" sz="quarter" idx="12"/>
          </p:nvPr>
        </p:nvSpPr>
        <p:spPr/>
        <p:txBody>
          <a:bodyPr/>
          <a:lstStyle>
            <a:lvl1pPr>
              <a:defRPr/>
            </a:lvl1pPr>
          </a:lstStyle>
          <a:p>
            <a:fld id="{A0738F23-0F8A-D948-9791-99BA808A60C6}" type="slidenum">
              <a:rPr lang="en-US"/>
              <a:pPr/>
              <a:t>‹#›</a:t>
            </a:fld>
            <a:endParaRPr lang="en-US"/>
          </a:p>
        </p:txBody>
      </p:sp>
    </p:spTree>
    <p:extLst>
      <p:ext uri="{BB962C8B-B14F-4D97-AF65-F5344CB8AC3E}">
        <p14:creationId xmlns:p14="http://schemas.microsoft.com/office/powerpoint/2010/main" val="4264869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 xmlns:a16="http://schemas.microsoft.com/office/drawing/2014/main" id="{C99C4A08-48B6-EB47-B0C0-622481C7DFB4}"/>
              </a:ext>
            </a:extLst>
          </p:cNvPr>
          <p:cNvSpPr>
            <a:spLocks noGrp="1"/>
          </p:cNvSpPr>
          <p:nvPr>
            <p:ph type="dt" sz="half" idx="10"/>
          </p:nvPr>
        </p:nvSpPr>
        <p:spPr/>
        <p:txBody>
          <a:bodyPr/>
          <a:lstStyle>
            <a:lvl1pPr>
              <a:defRPr/>
            </a:lvl1pPr>
          </a:lstStyle>
          <a:p>
            <a:fld id="{4B9CBEAE-2344-1E42-92EA-F0292BFEBF15}" type="datetimeFigureOut">
              <a:rPr lang="en-US"/>
              <a:pPr/>
              <a:t>9/17/18</a:t>
            </a:fld>
            <a:endParaRPr lang="en-US"/>
          </a:p>
        </p:txBody>
      </p:sp>
      <p:sp>
        <p:nvSpPr>
          <p:cNvPr id="4" name="Footer Placeholder 4">
            <a:extLst>
              <a:ext uri="{FF2B5EF4-FFF2-40B4-BE49-F238E27FC236}">
                <a16:creationId xmlns="" xmlns:a16="http://schemas.microsoft.com/office/drawing/2014/main" id="{F50ED175-F5F0-7647-90D9-87164A00B6C7}"/>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 xmlns:a16="http://schemas.microsoft.com/office/drawing/2014/main" id="{5901A3F6-FAF2-5C42-8EFE-25D66831AF73}"/>
              </a:ext>
            </a:extLst>
          </p:cNvPr>
          <p:cNvSpPr>
            <a:spLocks noGrp="1"/>
          </p:cNvSpPr>
          <p:nvPr>
            <p:ph type="sldNum" sz="quarter" idx="12"/>
          </p:nvPr>
        </p:nvSpPr>
        <p:spPr/>
        <p:txBody>
          <a:bodyPr/>
          <a:lstStyle>
            <a:lvl1pPr>
              <a:defRPr/>
            </a:lvl1pPr>
          </a:lstStyle>
          <a:p>
            <a:fld id="{8E7B024C-249D-2743-A362-C2DEA9D80BEF}" type="slidenum">
              <a:rPr lang="en-US"/>
              <a:pPr/>
              <a:t>‹#›</a:t>
            </a:fld>
            <a:endParaRPr lang="en-US"/>
          </a:p>
        </p:txBody>
      </p:sp>
    </p:spTree>
    <p:extLst>
      <p:ext uri="{BB962C8B-B14F-4D97-AF65-F5344CB8AC3E}">
        <p14:creationId xmlns:p14="http://schemas.microsoft.com/office/powerpoint/2010/main" val="2979627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 xmlns:a16="http://schemas.microsoft.com/office/drawing/2014/main" id="{8DD51252-CD2A-6A4B-999D-1CF93B699FBB}"/>
              </a:ext>
            </a:extLst>
          </p:cNvPr>
          <p:cNvSpPr>
            <a:spLocks noChangeArrowheads="1"/>
          </p:cNvSpPr>
          <p:nvPr userDrawn="1"/>
        </p:nvSpPr>
        <p:spPr bwMode="auto">
          <a:xfrm>
            <a:off x="0" y="3476625"/>
            <a:ext cx="9151938" cy="336550"/>
          </a:xfrm>
          <a:prstGeom prst="rect">
            <a:avLst/>
          </a:prstGeom>
          <a:solidFill>
            <a:srgbClr val="FF3399"/>
          </a:solidFill>
          <a:ln>
            <a:noFill/>
          </a:ln>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endParaRPr lang="id-ID">
              <a:ea typeface="+mn-ea"/>
            </a:endParaRPr>
          </a:p>
        </p:txBody>
      </p:sp>
      <p:sp>
        <p:nvSpPr>
          <p:cNvPr id="3" name="Rectangle 3">
            <a:extLst>
              <a:ext uri="{FF2B5EF4-FFF2-40B4-BE49-F238E27FC236}">
                <a16:creationId xmlns="" xmlns:a16="http://schemas.microsoft.com/office/drawing/2014/main" id="{2DC5AAAF-8AAB-704B-A623-F87A58A6C0DB}"/>
              </a:ext>
            </a:extLst>
          </p:cNvPr>
          <p:cNvSpPr>
            <a:spLocks noChangeArrowheads="1"/>
          </p:cNvSpPr>
          <p:nvPr userDrawn="1"/>
        </p:nvSpPr>
        <p:spPr bwMode="auto">
          <a:xfrm flipV="1">
            <a:off x="-12700" y="590550"/>
            <a:ext cx="9202738" cy="2892425"/>
          </a:xfrm>
          <a:prstGeom prst="rect">
            <a:avLst/>
          </a:prstGeom>
          <a:solidFill>
            <a:schemeClr val="bg1"/>
          </a:solidFill>
          <a:ln>
            <a:noFill/>
          </a:ln>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endParaRPr lang="id-ID">
              <a:ea typeface="+mn-ea"/>
            </a:endParaRPr>
          </a:p>
        </p:txBody>
      </p:sp>
      <p:sp>
        <p:nvSpPr>
          <p:cNvPr id="4" name="Rectangle 4">
            <a:extLst>
              <a:ext uri="{FF2B5EF4-FFF2-40B4-BE49-F238E27FC236}">
                <a16:creationId xmlns="" xmlns:a16="http://schemas.microsoft.com/office/drawing/2014/main" id="{83B0210A-4F1B-CB4B-8DC1-F0DA0BEBEF15}"/>
              </a:ext>
            </a:extLst>
          </p:cNvPr>
          <p:cNvSpPr>
            <a:spLocks noChangeArrowheads="1"/>
          </p:cNvSpPr>
          <p:nvPr userDrawn="1"/>
        </p:nvSpPr>
        <p:spPr bwMode="auto">
          <a:xfrm>
            <a:off x="14288" y="254000"/>
            <a:ext cx="9151937" cy="336550"/>
          </a:xfrm>
          <a:prstGeom prst="rect">
            <a:avLst/>
          </a:prstGeom>
          <a:solidFill>
            <a:srgbClr val="FF3399"/>
          </a:solidFill>
          <a:ln>
            <a:noFill/>
          </a:ln>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endParaRPr lang="id-ID">
              <a:ea typeface="+mn-ea"/>
            </a:endParaRPr>
          </a:p>
        </p:txBody>
      </p:sp>
      <p:sp>
        <p:nvSpPr>
          <p:cNvPr id="5" name="Text Box 6">
            <a:extLst>
              <a:ext uri="{FF2B5EF4-FFF2-40B4-BE49-F238E27FC236}">
                <a16:creationId xmlns="" xmlns:a16="http://schemas.microsoft.com/office/drawing/2014/main" id="{D64D8926-FD40-2743-AD85-A65DC56DCED4}"/>
              </a:ext>
            </a:extLst>
          </p:cNvPr>
          <p:cNvSpPr txBox="1">
            <a:spLocks noChangeArrowheads="1"/>
          </p:cNvSpPr>
          <p:nvPr userDrawn="1"/>
        </p:nvSpPr>
        <p:spPr bwMode="auto">
          <a:xfrm>
            <a:off x="558800" y="1689100"/>
            <a:ext cx="3043238" cy="762000"/>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id-ID" altLang="en-US" sz="4400" b="1">
                <a:solidFill>
                  <a:srgbClr val="FF3399"/>
                </a:solidFill>
                <a:latin typeface="Berlin Sans FB Demi" panose="020E0802020502020306" pitchFamily="34" charset="0"/>
                <a:ea typeface="+mn-ea"/>
              </a:rPr>
              <a:t>Thank You.</a:t>
            </a:r>
          </a:p>
        </p:txBody>
      </p:sp>
      <p:sp>
        <p:nvSpPr>
          <p:cNvPr id="6" name="Text Box 7">
            <a:extLst>
              <a:ext uri="{FF2B5EF4-FFF2-40B4-BE49-F238E27FC236}">
                <a16:creationId xmlns="" xmlns:a16="http://schemas.microsoft.com/office/drawing/2014/main" id="{7D2E1163-66A0-224C-9C1E-1C22BC2A097A}"/>
              </a:ext>
            </a:extLst>
          </p:cNvPr>
          <p:cNvSpPr txBox="1">
            <a:spLocks noChangeArrowheads="1"/>
          </p:cNvSpPr>
          <p:nvPr userDrawn="1"/>
        </p:nvSpPr>
        <p:spPr bwMode="auto">
          <a:xfrm>
            <a:off x="603250" y="2208213"/>
            <a:ext cx="1517650" cy="396875"/>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id-ID" altLang="en-US" sz="2000" dirty="0">
                <a:solidFill>
                  <a:srgbClr val="FF3399"/>
                </a:solidFill>
                <a:latin typeface="Segoe UI Emoji" charset="0"/>
                <a:ea typeface="+mn-ea"/>
              </a:rPr>
              <a:t>Terimakasih</a:t>
            </a:r>
          </a:p>
        </p:txBody>
      </p:sp>
      <p:pic>
        <p:nvPicPr>
          <p:cNvPr id="7" name="Picture 5" descr="helokiti2"/>
          <p:cNvPicPr>
            <a:picLocks noChangeAspect="1" noChangeArrowheads="1"/>
          </p:cNvPicPr>
          <p:nvPr userDrawn="1"/>
        </p:nvPicPr>
        <p:blipFill>
          <a:blip r:embed="rId2">
            <a:extLst>
              <a:ext uri="{28A0092B-C50C-407E-A947-70E740481C1C}">
                <a14:useLocalDpi xmlns:a14="http://schemas.microsoft.com/office/drawing/2010/main" val="0"/>
              </a:ext>
            </a:extLst>
          </a:blip>
          <a:srcRect t="11444" r="42532" b="2876"/>
          <a:stretch>
            <a:fillRect/>
          </a:stretch>
        </p:blipFill>
        <p:spPr bwMode="auto">
          <a:xfrm>
            <a:off x="5286375" y="0"/>
            <a:ext cx="390366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8" name="Date Placeholder 1">
            <a:extLst>
              <a:ext uri="{FF2B5EF4-FFF2-40B4-BE49-F238E27FC236}">
                <a16:creationId xmlns="" xmlns:a16="http://schemas.microsoft.com/office/drawing/2014/main" id="{48D2A4A7-CF2D-144F-A625-878D2FE21A39}"/>
              </a:ext>
            </a:extLst>
          </p:cNvPr>
          <p:cNvSpPr>
            <a:spLocks noGrp="1"/>
          </p:cNvSpPr>
          <p:nvPr>
            <p:ph type="dt" sz="half" idx="10"/>
          </p:nvPr>
        </p:nvSpPr>
        <p:spPr/>
        <p:txBody>
          <a:bodyPr/>
          <a:lstStyle>
            <a:lvl1pPr>
              <a:defRPr/>
            </a:lvl1pPr>
          </a:lstStyle>
          <a:p>
            <a:fld id="{D226FDE4-60AD-BE4E-8320-EA9B43FC8317}" type="datetimeFigureOut">
              <a:rPr lang="en-US"/>
              <a:pPr/>
              <a:t>9/17/18</a:t>
            </a:fld>
            <a:endParaRPr lang="en-US"/>
          </a:p>
        </p:txBody>
      </p:sp>
      <p:sp>
        <p:nvSpPr>
          <p:cNvPr id="9" name="Footer Placeholder 2">
            <a:extLst>
              <a:ext uri="{FF2B5EF4-FFF2-40B4-BE49-F238E27FC236}">
                <a16:creationId xmlns="" xmlns:a16="http://schemas.microsoft.com/office/drawing/2014/main" id="{F3BFB43E-A561-484B-959D-27037B6E9431}"/>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3">
            <a:extLst>
              <a:ext uri="{FF2B5EF4-FFF2-40B4-BE49-F238E27FC236}">
                <a16:creationId xmlns="" xmlns:a16="http://schemas.microsoft.com/office/drawing/2014/main" id="{94C9CD9B-A02F-AB47-BF3C-103FC5913232}"/>
              </a:ext>
            </a:extLst>
          </p:cNvPr>
          <p:cNvSpPr>
            <a:spLocks noGrp="1"/>
          </p:cNvSpPr>
          <p:nvPr>
            <p:ph type="sldNum" sz="quarter" idx="12"/>
          </p:nvPr>
        </p:nvSpPr>
        <p:spPr/>
        <p:txBody>
          <a:bodyPr/>
          <a:lstStyle>
            <a:lvl1pPr>
              <a:defRPr/>
            </a:lvl1pPr>
          </a:lstStyle>
          <a:p>
            <a:fld id="{D1A5046F-BDBE-7F4C-9075-83D845A4511A}" type="slidenum">
              <a:rPr lang="en-US"/>
              <a:pPr/>
              <a:t>‹#›</a:t>
            </a:fld>
            <a:endParaRPr lang="en-US"/>
          </a:p>
        </p:txBody>
      </p:sp>
    </p:spTree>
    <p:extLst>
      <p:ext uri="{BB962C8B-B14F-4D97-AF65-F5344CB8AC3E}">
        <p14:creationId xmlns:p14="http://schemas.microsoft.com/office/powerpoint/2010/main" val="1935479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 xmlns:a16="http://schemas.microsoft.com/office/drawing/2014/main" id="{C99C4A08-48B6-EB47-B0C0-622481C7DFB4}"/>
              </a:ext>
            </a:extLst>
          </p:cNvPr>
          <p:cNvSpPr>
            <a:spLocks noGrp="1"/>
          </p:cNvSpPr>
          <p:nvPr>
            <p:ph type="dt" sz="half" idx="10"/>
          </p:nvPr>
        </p:nvSpPr>
        <p:spPr/>
        <p:txBody>
          <a:bodyPr/>
          <a:lstStyle>
            <a:lvl1pPr>
              <a:defRPr/>
            </a:lvl1pPr>
          </a:lstStyle>
          <a:p>
            <a:fld id="{6B9B95E8-67CA-C34C-AE7A-3AAF660281C3}" type="datetimeFigureOut">
              <a:rPr lang="en-US"/>
              <a:pPr/>
              <a:t>9/17/18</a:t>
            </a:fld>
            <a:endParaRPr lang="en-US"/>
          </a:p>
        </p:txBody>
      </p:sp>
      <p:sp>
        <p:nvSpPr>
          <p:cNvPr id="6" name="Footer Placeholder 4">
            <a:extLst>
              <a:ext uri="{FF2B5EF4-FFF2-40B4-BE49-F238E27FC236}">
                <a16:creationId xmlns="" xmlns:a16="http://schemas.microsoft.com/office/drawing/2014/main" id="{F50ED175-F5F0-7647-90D9-87164A00B6C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 xmlns:a16="http://schemas.microsoft.com/office/drawing/2014/main" id="{5901A3F6-FAF2-5C42-8EFE-25D66831AF73}"/>
              </a:ext>
            </a:extLst>
          </p:cNvPr>
          <p:cNvSpPr>
            <a:spLocks noGrp="1"/>
          </p:cNvSpPr>
          <p:nvPr>
            <p:ph type="sldNum" sz="quarter" idx="12"/>
          </p:nvPr>
        </p:nvSpPr>
        <p:spPr/>
        <p:txBody>
          <a:bodyPr/>
          <a:lstStyle>
            <a:lvl1pPr>
              <a:defRPr/>
            </a:lvl1pPr>
          </a:lstStyle>
          <a:p>
            <a:fld id="{D4BF74E0-AEC0-724B-8925-262C65392E19}" type="slidenum">
              <a:rPr lang="en-US"/>
              <a:pPr/>
              <a:t>‹#›</a:t>
            </a:fld>
            <a:endParaRPr lang="en-US"/>
          </a:p>
        </p:txBody>
      </p:sp>
    </p:spTree>
    <p:extLst>
      <p:ext uri="{BB962C8B-B14F-4D97-AF65-F5344CB8AC3E}">
        <p14:creationId xmlns:p14="http://schemas.microsoft.com/office/powerpoint/2010/main" val="3122665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 xmlns:a16="http://schemas.microsoft.com/office/drawing/2014/main" id="{C99C4A08-48B6-EB47-B0C0-622481C7DFB4}"/>
              </a:ext>
            </a:extLst>
          </p:cNvPr>
          <p:cNvSpPr>
            <a:spLocks noGrp="1"/>
          </p:cNvSpPr>
          <p:nvPr>
            <p:ph type="dt" sz="half" idx="10"/>
          </p:nvPr>
        </p:nvSpPr>
        <p:spPr/>
        <p:txBody>
          <a:bodyPr/>
          <a:lstStyle>
            <a:lvl1pPr>
              <a:defRPr/>
            </a:lvl1pPr>
          </a:lstStyle>
          <a:p>
            <a:fld id="{097B182A-3FD2-8745-9388-2FD4376A829F}" type="datetimeFigureOut">
              <a:rPr lang="en-US"/>
              <a:pPr/>
              <a:t>9/17/18</a:t>
            </a:fld>
            <a:endParaRPr lang="en-US"/>
          </a:p>
        </p:txBody>
      </p:sp>
      <p:sp>
        <p:nvSpPr>
          <p:cNvPr id="6" name="Footer Placeholder 4">
            <a:extLst>
              <a:ext uri="{FF2B5EF4-FFF2-40B4-BE49-F238E27FC236}">
                <a16:creationId xmlns="" xmlns:a16="http://schemas.microsoft.com/office/drawing/2014/main" id="{F50ED175-F5F0-7647-90D9-87164A00B6C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 xmlns:a16="http://schemas.microsoft.com/office/drawing/2014/main" id="{5901A3F6-FAF2-5C42-8EFE-25D66831AF73}"/>
              </a:ext>
            </a:extLst>
          </p:cNvPr>
          <p:cNvSpPr>
            <a:spLocks noGrp="1"/>
          </p:cNvSpPr>
          <p:nvPr>
            <p:ph type="sldNum" sz="quarter" idx="12"/>
          </p:nvPr>
        </p:nvSpPr>
        <p:spPr/>
        <p:txBody>
          <a:bodyPr/>
          <a:lstStyle>
            <a:lvl1pPr>
              <a:defRPr/>
            </a:lvl1pPr>
          </a:lstStyle>
          <a:p>
            <a:fld id="{A82D1598-19A5-944F-B3C2-0E2577B720CD}" type="slidenum">
              <a:rPr lang="en-US"/>
              <a:pPr/>
              <a:t>‹#›</a:t>
            </a:fld>
            <a:endParaRPr lang="en-US"/>
          </a:p>
        </p:txBody>
      </p:sp>
    </p:spTree>
    <p:extLst>
      <p:ext uri="{BB962C8B-B14F-4D97-AF65-F5344CB8AC3E}">
        <p14:creationId xmlns:p14="http://schemas.microsoft.com/office/powerpoint/2010/main" val="9063329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99C4A08-48B6-EB47-B0C0-622481C7DFB4}"/>
              </a:ext>
            </a:extLst>
          </p:cNvPr>
          <p:cNvSpPr>
            <a:spLocks noGrp="1"/>
          </p:cNvSpPr>
          <p:nvPr>
            <p:ph type="dt" sz="half" idx="2"/>
          </p:nvPr>
        </p:nvSpPr>
        <p:spPr>
          <a:xfrm>
            <a:off x="628650" y="6356350"/>
            <a:ext cx="20574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fld id="{17790CDD-7B5A-F542-85D6-74982ACD98F6}" type="datetimeFigureOut">
              <a:rPr lang="en-US"/>
              <a:pPr/>
              <a:t>9/17/18</a:t>
            </a:fld>
            <a:endParaRPr lang="en-US"/>
          </a:p>
        </p:txBody>
      </p:sp>
      <p:sp>
        <p:nvSpPr>
          <p:cNvPr id="5" name="Footer Placeholder 4">
            <a:extLst>
              <a:ext uri="{FF2B5EF4-FFF2-40B4-BE49-F238E27FC236}">
                <a16:creationId xmlns="" xmlns:a16="http://schemas.microsoft.com/office/drawing/2014/main" id="{F50ED175-F5F0-7647-90D9-87164A00B6C7}"/>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a:extLst>
              <a:ext uri="{FF2B5EF4-FFF2-40B4-BE49-F238E27FC236}">
                <a16:creationId xmlns="" xmlns:a16="http://schemas.microsoft.com/office/drawing/2014/main" id="{5901A3F6-FAF2-5C42-8EFE-25D66831AF73}"/>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E1CAECA7-7BA2-5A4A-8505-009EC5FC018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89" r:id="rId3"/>
    <p:sldLayoutId id="2147483690" r:id="rId4"/>
    <p:sldLayoutId id="2147483691" r:id="rId5"/>
    <p:sldLayoutId id="2147483692" r:id="rId6"/>
    <p:sldLayoutId id="2147483699" r:id="rId7"/>
    <p:sldLayoutId id="2147483693" r:id="rId8"/>
    <p:sldLayoutId id="2147483694" r:id="rId9"/>
    <p:sldLayoutId id="2147483695" r:id="rId10"/>
    <p:sldLayoutId id="2147483696"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ＭＳ Ｐゴシック" panose="020B0600070205080204" pitchFamily="34" charset="-128"/>
          <a:cs typeface="ＭＳ Ｐゴシック" charset="0"/>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panose="020B0600070205080204" pitchFamily="34" charset="-128"/>
          <a:cs typeface="ＭＳ Ｐゴシック"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panose="020B0600070205080204" pitchFamily="34" charset="-128"/>
          <a:cs typeface="ＭＳ Ｐゴシック"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panose="020B0600070205080204" pitchFamily="34" charset="-128"/>
          <a:cs typeface="ＭＳ Ｐゴシック"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panose="020B0600070205080204" pitchFamily="34" charset="-128"/>
          <a:cs typeface="ＭＳ Ｐゴシック"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ＭＳ Ｐゴシック" panose="020B0600070205080204" pitchFamily="34" charset="-128"/>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ＭＳ Ｐゴシック" panose="020B0600070205080204" pitchFamily="34" charset="-128"/>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ＭＳ Ｐゴシック" panose="020B0600070205080204" pitchFamily="34" charset="-128"/>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ＭＳ Ｐゴシック" panose="020B0600070205080204" pitchFamily="34" charset="-128"/>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ＭＳ Ｐゴシック" panose="020B0600070205080204" pitchFamily="34" charset="-128"/>
          <a:cs typeface="ＭＳ Ｐゴシック" charset="0"/>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ＭＳ Ｐゴシック" panose="020B0600070205080204" pitchFamily="34" charset="-128"/>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ＭＳ Ｐゴシック" panose="020B0600070205080204" pitchFamily="34" charset="-128"/>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ＭＳ Ｐゴシック" panose="020B0600070205080204" pitchFamily="34" charset="-128"/>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ＭＳ Ｐゴシック"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2614458" y="2896130"/>
            <a:ext cx="10847584" cy="896937"/>
          </a:xfrm>
        </p:spPr>
        <p:txBody>
          <a:bodyPr/>
          <a:lstStyle/>
          <a:p>
            <a:pPr eaLnBrk="1" hangingPunct="1"/>
            <a:r>
              <a:rPr lang="en-US" sz="6600" dirty="0" smtClean="0">
                <a:solidFill>
                  <a:schemeClr val="bg1"/>
                </a:solidFill>
                <a:latin typeface="Berlin Sans FB Demi" charset="0"/>
                <a:ea typeface="ＭＳ Ｐゴシック" charset="0"/>
              </a:rPr>
              <a:t>Open Source</a:t>
            </a:r>
            <a:br>
              <a:rPr lang="en-US" sz="6600" dirty="0" smtClean="0">
                <a:solidFill>
                  <a:schemeClr val="bg1"/>
                </a:solidFill>
                <a:latin typeface="Berlin Sans FB Demi" charset="0"/>
                <a:ea typeface="ＭＳ Ｐゴシック" charset="0"/>
              </a:rPr>
            </a:br>
            <a:r>
              <a:rPr lang="en-US" sz="6600" dirty="0" smtClean="0">
                <a:solidFill>
                  <a:schemeClr val="bg1"/>
                </a:solidFill>
                <a:latin typeface="Berlin Sans FB Demi" charset="0"/>
                <a:ea typeface="ＭＳ Ｐゴシック" charset="0"/>
              </a:rPr>
              <a:t>DVB-S2/X</a:t>
            </a:r>
            <a:br>
              <a:rPr lang="en-US" sz="6600" dirty="0" smtClean="0">
                <a:solidFill>
                  <a:schemeClr val="bg1"/>
                </a:solidFill>
                <a:latin typeface="Berlin Sans FB Demi" charset="0"/>
                <a:ea typeface="ＭＳ Ｐゴシック" charset="0"/>
              </a:rPr>
            </a:br>
            <a:r>
              <a:rPr lang="en-US" sz="6600" dirty="0" smtClean="0">
                <a:solidFill>
                  <a:schemeClr val="bg1"/>
                </a:solidFill>
                <a:latin typeface="Berlin Sans FB Demi" charset="0"/>
                <a:ea typeface="ＭＳ Ｐゴシック" charset="0"/>
              </a:rPr>
              <a:t>GNU</a:t>
            </a:r>
            <a:br>
              <a:rPr lang="en-US" sz="6600" dirty="0" smtClean="0">
                <a:solidFill>
                  <a:schemeClr val="bg1"/>
                </a:solidFill>
                <a:latin typeface="Berlin Sans FB Demi" charset="0"/>
                <a:ea typeface="ＭＳ Ｐゴシック" charset="0"/>
              </a:rPr>
            </a:br>
            <a:r>
              <a:rPr lang="en-US" sz="6600" dirty="0" smtClean="0">
                <a:solidFill>
                  <a:schemeClr val="bg1"/>
                </a:solidFill>
                <a:latin typeface="Berlin Sans FB Demi" charset="0"/>
                <a:ea typeface="ＭＳ Ｐゴシック" charset="0"/>
              </a:rPr>
              <a:t>Radio</a:t>
            </a:r>
            <a:endParaRPr lang="en-US" sz="6600" dirty="0">
              <a:solidFill>
                <a:schemeClr val="bg1"/>
              </a:solidFill>
              <a:latin typeface="Berlin Sans FB Demi" charset="0"/>
              <a:ea typeface="ＭＳ Ｐゴシック" charset="0"/>
            </a:endParaRPr>
          </a:p>
        </p:txBody>
      </p:sp>
      <p:sp>
        <p:nvSpPr>
          <p:cNvPr id="2" name="Subtitle 1"/>
          <p:cNvSpPr>
            <a:spLocks noGrp="1"/>
          </p:cNvSpPr>
          <p:nvPr>
            <p:ph type="subTitle" idx="1"/>
          </p:nvPr>
        </p:nvSpPr>
        <p:spPr>
          <a:xfrm>
            <a:off x="-230925" y="5137792"/>
            <a:ext cx="5285622" cy="439737"/>
          </a:xfrm>
        </p:spPr>
        <p:txBody>
          <a:bodyPr/>
          <a:lstStyle/>
          <a:p>
            <a:r>
              <a:rPr lang="en-US" sz="3600" dirty="0" smtClean="0"/>
              <a:t>2018 Open Source </a:t>
            </a:r>
          </a:p>
          <a:p>
            <a:r>
              <a:rPr lang="en-US" sz="3600" dirty="0" err="1" smtClean="0"/>
              <a:t>CubeSat</a:t>
            </a:r>
            <a:r>
              <a:rPr lang="en-US" sz="3600" dirty="0" smtClean="0"/>
              <a:t> Workshop</a:t>
            </a:r>
            <a:endParaRPr 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2311400" y="536575"/>
            <a:ext cx="6718300" cy="623888"/>
          </a:xfrm>
        </p:spPr>
        <p:txBody>
          <a:bodyPr/>
          <a:lstStyle/>
          <a:p>
            <a:pPr eaLnBrk="1" hangingPunct="1"/>
            <a:r>
              <a:rPr lang="en-US">
                <a:latin typeface="Berlin Sans FB Demi" charset="0"/>
                <a:ea typeface="ＭＳ Ｐゴシック" charset="0"/>
              </a:rPr>
              <a:t>Who are you?</a:t>
            </a:r>
          </a:p>
        </p:txBody>
      </p:sp>
      <p:sp>
        <p:nvSpPr>
          <p:cNvPr id="15362" name="Content Placeholder 2"/>
          <p:cNvSpPr>
            <a:spLocks noGrp="1"/>
          </p:cNvSpPr>
          <p:nvPr>
            <p:ph idx="1"/>
          </p:nvPr>
        </p:nvSpPr>
        <p:spPr/>
        <p:txBody>
          <a:bodyPr/>
          <a:lstStyle/>
          <a:p>
            <a:pPr eaLnBrk="1" hangingPunct="1"/>
            <a:r>
              <a:rPr lang="en-US" dirty="0">
                <a:latin typeface="Calibri" charset="0"/>
                <a:ea typeface="ＭＳ Ｐゴシック" charset="0"/>
              </a:rPr>
              <a:t>W5NYV</a:t>
            </a:r>
          </a:p>
          <a:p>
            <a:pPr eaLnBrk="1" hangingPunct="1"/>
            <a:r>
              <a:rPr lang="en-US" dirty="0">
                <a:latin typeface="Calibri" charset="0"/>
                <a:ea typeface="ＭＳ Ｐゴシック" charset="0"/>
              </a:rPr>
              <a:t>MSEE Information Theory from USC</a:t>
            </a:r>
          </a:p>
          <a:p>
            <a:pPr eaLnBrk="1" hangingPunct="1"/>
            <a:r>
              <a:rPr lang="en-US" dirty="0">
                <a:latin typeface="Calibri" charset="0"/>
                <a:ea typeface="ＭＳ Ｐゴシック" charset="0"/>
              </a:rPr>
              <a:t>Active in IEEE Information Theory Society</a:t>
            </a:r>
          </a:p>
          <a:p>
            <a:pPr eaLnBrk="1" hangingPunct="1"/>
            <a:r>
              <a:rPr lang="en-US" dirty="0" smtClean="0">
                <a:latin typeface="Calibri" charset="0"/>
                <a:ea typeface="ＭＳ Ｐゴシック" charset="0"/>
              </a:rPr>
              <a:t>Co</a:t>
            </a:r>
            <a:r>
              <a:rPr lang="en-US" dirty="0">
                <a:latin typeface="Calibri" charset="0"/>
                <a:ea typeface="ＭＳ Ｐゴシック" charset="0"/>
              </a:rPr>
              <a:t>-founder of Open Research Institute</a:t>
            </a:r>
          </a:p>
          <a:p>
            <a:pPr eaLnBrk="1" hangingPunct="1"/>
            <a:r>
              <a:rPr lang="en-US" dirty="0" smtClean="0">
                <a:latin typeface="Calibri" charset="0"/>
                <a:ea typeface="ＭＳ Ｐゴシック" charset="0"/>
              </a:rPr>
              <a:t>Lead of Phase 4 Ground</a:t>
            </a:r>
          </a:p>
          <a:p>
            <a:pPr eaLnBrk="1" hangingPunct="1"/>
            <a:r>
              <a:rPr lang="en-US" dirty="0" smtClean="0">
                <a:latin typeface="Calibri" charset="0"/>
                <a:ea typeface="ＭＳ Ｐゴシック" charset="0"/>
              </a:rPr>
              <a:t>DVB-S2 and DVB-S2X are central technologies</a:t>
            </a:r>
          </a:p>
          <a:p>
            <a:pPr eaLnBrk="1" hangingPunct="1"/>
            <a:r>
              <a:rPr lang="en-US" dirty="0" smtClean="0">
                <a:latin typeface="Calibri" charset="0"/>
                <a:ea typeface="ＭＳ Ｐゴシック" charset="0"/>
              </a:rPr>
              <a:t>The receivers </a:t>
            </a:r>
            <a:r>
              <a:rPr lang="en-US" dirty="0" smtClean="0">
                <a:latin typeface="Calibri" charset="0"/>
                <a:ea typeface="ＭＳ Ｐゴシック" charset="0"/>
              </a:rPr>
              <a:t>will be </a:t>
            </a:r>
            <a:r>
              <a:rPr lang="en-US" dirty="0" smtClean="0">
                <a:latin typeface="Calibri" charset="0"/>
                <a:ea typeface="ＭＳ Ｐゴシック" charset="0"/>
              </a:rPr>
              <a:t>in GNU </a:t>
            </a:r>
            <a:r>
              <a:rPr lang="en-US" dirty="0" smtClean="0">
                <a:latin typeface="Calibri" charset="0"/>
                <a:ea typeface="ＭＳ Ｐゴシック" charset="0"/>
              </a:rPr>
              <a:t>Radio!</a:t>
            </a:r>
            <a:endParaRPr lang="en-US" dirty="0">
              <a:latin typeface="Calibri" charset="0"/>
              <a:ea typeface="ＭＳ Ｐゴシック" charset="0"/>
            </a:endParaRPr>
          </a:p>
          <a:p>
            <a:pPr eaLnBrk="1" hangingPunct="1"/>
            <a:r>
              <a:rPr lang="en-US" dirty="0" smtClean="0">
                <a:latin typeface="Calibri" charset="0"/>
                <a:ea typeface="ＭＳ Ｐゴシック" charset="0"/>
              </a:rPr>
              <a:t>The hardest part is considered to be LDPC decode</a:t>
            </a:r>
            <a:endParaRPr lang="en-US" dirty="0">
              <a:latin typeface="Calibri" charset="0"/>
              <a:ea typeface="ＭＳ Ｐゴシック" charset="0"/>
            </a:endParaRPr>
          </a:p>
          <a:p>
            <a:pPr eaLnBrk="1" hangingPunct="1">
              <a:buFont typeface="Arial" charset="0"/>
              <a:buNone/>
            </a:pPr>
            <a:endParaRPr lang="en-US" dirty="0">
              <a:latin typeface="Calibri" charset="0"/>
              <a:ea typeface="ＭＳ Ｐゴシック"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2311400" y="536575"/>
            <a:ext cx="6718300" cy="623888"/>
          </a:xfrm>
        </p:spPr>
        <p:txBody>
          <a:bodyPr/>
          <a:lstStyle/>
          <a:p>
            <a:pPr eaLnBrk="1" hangingPunct="1"/>
            <a:r>
              <a:rPr lang="en-US" dirty="0">
                <a:latin typeface="Berlin Sans FB Demi" charset="0"/>
                <a:ea typeface="ＭＳ Ｐゴシック" charset="0"/>
              </a:rPr>
              <a:t>Who are </a:t>
            </a:r>
            <a:r>
              <a:rPr lang="en-US" dirty="0" smtClean="0">
                <a:latin typeface="Berlin Sans FB Demi" charset="0"/>
                <a:ea typeface="ＭＳ Ｐゴシック" charset="0"/>
              </a:rPr>
              <a:t>we?</a:t>
            </a:r>
            <a:endParaRPr lang="en-US" dirty="0">
              <a:latin typeface="Berlin Sans FB Demi" charset="0"/>
              <a:ea typeface="ＭＳ Ｐゴシック" charset="0"/>
            </a:endParaRPr>
          </a:p>
        </p:txBody>
      </p:sp>
      <p:sp>
        <p:nvSpPr>
          <p:cNvPr id="15362" name="Content Placeholder 2"/>
          <p:cNvSpPr>
            <a:spLocks noGrp="1"/>
          </p:cNvSpPr>
          <p:nvPr>
            <p:ph idx="1"/>
          </p:nvPr>
        </p:nvSpPr>
        <p:spPr/>
        <p:txBody>
          <a:bodyPr/>
          <a:lstStyle/>
          <a:p>
            <a:pPr eaLnBrk="1" hangingPunct="1"/>
            <a:r>
              <a:rPr lang="en-US" dirty="0" smtClean="0">
                <a:latin typeface="Calibri" charset="0"/>
                <a:ea typeface="ＭＳ Ｐゴシック" charset="0"/>
              </a:rPr>
              <a:t>Open Research Institute, Inc. (ORI) is a non-profit research and development organization which provides all of its work to the general public under the principals of Open Source and Open Access to Research.</a:t>
            </a:r>
          </a:p>
          <a:p>
            <a:pPr eaLnBrk="1" hangingPunct="1"/>
            <a:r>
              <a:rPr lang="en-US" u="sng" dirty="0" smtClean="0">
                <a:latin typeface="Calibri" charset="0"/>
                <a:ea typeface="ＭＳ Ｐゴシック" charset="0"/>
              </a:rPr>
              <a:t>Phase 4</a:t>
            </a:r>
            <a:r>
              <a:rPr lang="en-US" u="sng" dirty="0">
                <a:latin typeface="Calibri" charset="0"/>
                <a:ea typeface="ＭＳ Ｐゴシック" charset="0"/>
              </a:rPr>
              <a:t> </a:t>
            </a:r>
            <a:r>
              <a:rPr lang="en-US" u="sng" dirty="0" smtClean="0">
                <a:latin typeface="Calibri" charset="0"/>
                <a:ea typeface="ＭＳ Ｐゴシック" charset="0"/>
              </a:rPr>
              <a:t>Ground</a:t>
            </a:r>
          </a:p>
          <a:p>
            <a:pPr eaLnBrk="1" hangingPunct="1"/>
            <a:r>
              <a:rPr lang="en-US" dirty="0" smtClean="0">
                <a:latin typeface="Calibri" charset="0"/>
                <a:ea typeface="ＭＳ Ｐゴシック" charset="0"/>
              </a:rPr>
              <a:t>Phase 4 Space</a:t>
            </a:r>
          </a:p>
          <a:p>
            <a:pPr eaLnBrk="1" hangingPunct="1"/>
            <a:r>
              <a:rPr lang="en-US" dirty="0" smtClean="0">
                <a:latin typeface="Calibri" charset="0"/>
                <a:ea typeface="ＭＳ Ｐゴシック" charset="0"/>
              </a:rPr>
              <a:t>Open Cars</a:t>
            </a:r>
          </a:p>
          <a:p>
            <a:pPr eaLnBrk="1" hangingPunct="1"/>
            <a:r>
              <a:rPr lang="en-US" dirty="0" smtClean="0">
                <a:latin typeface="Calibri" charset="0"/>
                <a:ea typeface="ＭＳ Ｐゴシック" charset="0"/>
              </a:rPr>
              <a:t>Open Codecs</a:t>
            </a:r>
          </a:p>
        </p:txBody>
      </p:sp>
      <p:pic>
        <p:nvPicPr>
          <p:cNvPr id="4" name="Picture 3">
            <a:extLst>
              <a:ext uri="{FF2B5EF4-FFF2-40B4-BE49-F238E27FC236}">
                <a16:creationId xmlns:a16="http://schemas.microsoft.com/office/drawing/2014/main" xmlns="" id="{BCB9F762-7164-CC43-BE34-4AF4FB0E979B}"/>
              </a:ext>
            </a:extLst>
          </p:cNvPr>
          <p:cNvPicPr>
            <a:picLocks noChangeAspect="1"/>
          </p:cNvPicPr>
          <p:nvPr/>
        </p:nvPicPr>
        <p:blipFill>
          <a:blip r:embed="rId2"/>
          <a:stretch>
            <a:fillRect/>
          </a:stretch>
        </p:blipFill>
        <p:spPr>
          <a:xfrm>
            <a:off x="3429740" y="3581880"/>
            <a:ext cx="2764063" cy="2885198"/>
          </a:xfrm>
          <a:prstGeom prst="rect">
            <a:avLst/>
          </a:prstGeom>
        </p:spPr>
      </p:pic>
      <p:pic>
        <p:nvPicPr>
          <p:cNvPr id="5" name="Picture 4">
            <a:extLst>
              <a:ext uri="{FF2B5EF4-FFF2-40B4-BE49-F238E27FC236}">
                <a16:creationId xmlns:a16="http://schemas.microsoft.com/office/drawing/2014/main" xmlns="" id="{9CFDC3E5-EEBC-7F4B-9557-D91D1D6C5D9C}"/>
              </a:ext>
            </a:extLst>
          </p:cNvPr>
          <p:cNvPicPr>
            <a:picLocks noChangeAspect="1"/>
          </p:cNvPicPr>
          <p:nvPr/>
        </p:nvPicPr>
        <p:blipFill>
          <a:blip r:embed="rId3"/>
          <a:stretch>
            <a:fillRect/>
          </a:stretch>
        </p:blipFill>
        <p:spPr>
          <a:xfrm>
            <a:off x="6190555" y="3568863"/>
            <a:ext cx="2822414" cy="2897898"/>
          </a:xfrm>
          <a:prstGeom prst="rect">
            <a:avLst/>
          </a:prstGeom>
        </p:spPr>
      </p:pic>
    </p:spTree>
    <p:extLst>
      <p:ext uri="{BB962C8B-B14F-4D97-AF65-F5344CB8AC3E}">
        <p14:creationId xmlns:p14="http://schemas.microsoft.com/office/powerpoint/2010/main" val="3610197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ulation_overview.jpg">
            <a:extLst>
              <a:ext uri="{FF2B5EF4-FFF2-40B4-BE49-F238E27FC236}">
                <a16:creationId xmlns:a16="http://schemas.microsoft.com/office/drawing/2014/main" xmlns="" id="{AD5EE258-196A-0646-9D35-241FA8B44407}"/>
              </a:ext>
            </a:extLst>
          </p:cNvPr>
          <p:cNvPicPr>
            <a:picLocks noChangeAspect="1"/>
          </p:cNvPicPr>
          <p:nvPr/>
        </p:nvPicPr>
        <p:blipFill rotWithShape="1">
          <a:blip r:embed="rId3">
            <a:extLst>
              <a:ext uri="{28A0092B-C50C-407E-A947-70E740481C1C}">
                <a14:useLocalDpi xmlns:a14="http://schemas.microsoft.com/office/drawing/2010/main" val="0"/>
              </a:ext>
            </a:extLst>
          </a:blip>
          <a:srcRect t="11628"/>
          <a:stretch/>
        </p:blipFill>
        <p:spPr>
          <a:xfrm>
            <a:off x="2668470" y="1"/>
            <a:ext cx="6475531" cy="6857999"/>
          </a:xfrm>
          <a:prstGeom prst="rect">
            <a:avLst/>
          </a:prstGeom>
        </p:spPr>
      </p:pic>
      <p:sp>
        <p:nvSpPr>
          <p:cNvPr id="4" name="TextBox 3">
            <a:extLst>
              <a:ext uri="{FF2B5EF4-FFF2-40B4-BE49-F238E27FC236}">
                <a16:creationId xmlns:a16="http://schemas.microsoft.com/office/drawing/2014/main" xmlns="" id="{E7DFBFE9-1B97-074D-A98A-1E0FA76D97D7}"/>
              </a:ext>
            </a:extLst>
          </p:cNvPr>
          <p:cNvSpPr txBox="1"/>
          <p:nvPr/>
        </p:nvSpPr>
        <p:spPr>
          <a:xfrm>
            <a:off x="4187703" y="5976262"/>
            <a:ext cx="4422154" cy="646331"/>
          </a:xfrm>
          <a:prstGeom prst="rect">
            <a:avLst/>
          </a:prstGeom>
          <a:noFill/>
        </p:spPr>
        <p:txBody>
          <a:bodyPr wrap="none" rtlCol="0">
            <a:spAutoFit/>
          </a:bodyPr>
          <a:lstStyle/>
          <a:p>
            <a:r>
              <a:rPr lang="en-US" sz="3600" dirty="0"/>
              <a:t>Phase </a:t>
            </a:r>
            <a:r>
              <a:rPr lang="en-US" sz="3600" dirty="0" smtClean="0"/>
              <a:t>4 Ground </a:t>
            </a:r>
            <a:r>
              <a:rPr lang="en-US" sz="3600" dirty="0"/>
              <a:t>radios</a:t>
            </a:r>
          </a:p>
        </p:txBody>
      </p:sp>
      <p:sp>
        <p:nvSpPr>
          <p:cNvPr id="5" name="TextBox 4">
            <a:extLst>
              <a:ext uri="{FF2B5EF4-FFF2-40B4-BE49-F238E27FC236}">
                <a16:creationId xmlns:a16="http://schemas.microsoft.com/office/drawing/2014/main" xmlns="" id="{54B90DD2-3910-E847-B4E1-31C9F7F94309}"/>
              </a:ext>
            </a:extLst>
          </p:cNvPr>
          <p:cNvSpPr txBox="1"/>
          <p:nvPr/>
        </p:nvSpPr>
        <p:spPr>
          <a:xfrm>
            <a:off x="2785203" y="118956"/>
            <a:ext cx="2822896" cy="2585323"/>
          </a:xfrm>
          <a:prstGeom prst="rect">
            <a:avLst/>
          </a:prstGeom>
          <a:noFill/>
        </p:spPr>
        <p:txBody>
          <a:bodyPr wrap="none" rtlCol="0">
            <a:spAutoFit/>
          </a:bodyPr>
          <a:lstStyle/>
          <a:p>
            <a:r>
              <a:rPr lang="en-US" dirty="0"/>
              <a:t>5.645-5.655 GHz up</a:t>
            </a:r>
          </a:p>
          <a:p>
            <a:r>
              <a:rPr lang="en-US" dirty="0"/>
              <a:t>10.45-10.46 GHz down</a:t>
            </a:r>
          </a:p>
          <a:p>
            <a:endParaRPr lang="en-US" dirty="0" smtClean="0"/>
          </a:p>
          <a:p>
            <a:r>
              <a:rPr lang="en-US" dirty="0" smtClean="0"/>
              <a:t>MSK channelized uplink</a:t>
            </a:r>
          </a:p>
          <a:p>
            <a:r>
              <a:rPr lang="en-US" dirty="0" smtClean="0"/>
              <a:t>DVB-S2/X downlink</a:t>
            </a:r>
          </a:p>
          <a:p>
            <a:endParaRPr lang="en-US" dirty="0"/>
          </a:p>
          <a:p>
            <a:r>
              <a:rPr lang="en-US" dirty="0" smtClean="0"/>
              <a:t>Amateur space and</a:t>
            </a:r>
          </a:p>
          <a:p>
            <a:r>
              <a:rPr lang="en-US" dirty="0"/>
              <a:t>t</a:t>
            </a:r>
            <a:r>
              <a:rPr lang="en-US" dirty="0" smtClean="0"/>
              <a:t>errestrial sub-bands</a:t>
            </a:r>
          </a:p>
          <a:p>
            <a:r>
              <a:rPr lang="en-US" dirty="0"/>
              <a:t>a</a:t>
            </a:r>
            <a:r>
              <a:rPr lang="en-US" dirty="0" smtClean="0"/>
              <a:t>re right next to each other.</a:t>
            </a:r>
          </a:p>
        </p:txBody>
      </p:sp>
    </p:spTree>
    <p:extLst>
      <p:ext uri="{BB962C8B-B14F-4D97-AF65-F5344CB8AC3E}">
        <p14:creationId xmlns:p14="http://schemas.microsoft.com/office/powerpoint/2010/main" val="3013181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the team doing?</a:t>
            </a:r>
            <a:endParaRPr lang="en-US" dirty="0"/>
          </a:p>
        </p:txBody>
      </p:sp>
      <p:sp>
        <p:nvSpPr>
          <p:cNvPr id="4" name="Content Placeholder 3"/>
          <p:cNvSpPr>
            <a:spLocks noGrp="1"/>
          </p:cNvSpPr>
          <p:nvPr>
            <p:ph idx="1"/>
          </p:nvPr>
        </p:nvSpPr>
        <p:spPr/>
        <p:txBody>
          <a:bodyPr/>
          <a:lstStyle/>
          <a:p>
            <a:r>
              <a:rPr lang="en-US" sz="2400" dirty="0" smtClean="0"/>
              <a:t>RTP IP Multicast SDR </a:t>
            </a:r>
            <a:r>
              <a:rPr lang="en-US" sz="2400" dirty="0"/>
              <a:t>innovations (Phil </a:t>
            </a:r>
            <a:r>
              <a:rPr lang="en-US" sz="2400" dirty="0" err="1"/>
              <a:t>Karn</a:t>
            </a:r>
            <a:r>
              <a:rPr lang="en-US" sz="2400" dirty="0"/>
              <a:t>)</a:t>
            </a:r>
          </a:p>
          <a:p>
            <a:r>
              <a:rPr lang="en-US" sz="2400" dirty="0"/>
              <a:t>DVB correlator </a:t>
            </a:r>
            <a:r>
              <a:rPr lang="en-US" sz="2400" dirty="0" smtClean="0"/>
              <a:t>(fixing gr-</a:t>
            </a:r>
            <a:r>
              <a:rPr lang="en-US" sz="2400" dirty="0" err="1" smtClean="0"/>
              <a:t>corr_est</a:t>
            </a:r>
            <a:r>
              <a:rPr lang="en-US" sz="2400" dirty="0" smtClean="0"/>
              <a:t>, new work by </a:t>
            </a:r>
            <a:r>
              <a:rPr lang="en-US" sz="2400" dirty="0" err="1" smtClean="0"/>
              <a:t>Manolis</a:t>
            </a:r>
            <a:r>
              <a:rPr lang="en-US" sz="2400" dirty="0" smtClean="0"/>
              <a:t>)</a:t>
            </a:r>
            <a:endParaRPr lang="en-US" sz="2400" dirty="0"/>
          </a:p>
          <a:p>
            <a:r>
              <a:rPr lang="en-US" sz="2400" dirty="0"/>
              <a:t>Open Source LDPC decode, GPU to </a:t>
            </a:r>
            <a:r>
              <a:rPr lang="en-US" sz="2400" dirty="0" smtClean="0"/>
              <a:t>FPGA (and MATLAB)</a:t>
            </a:r>
            <a:endParaRPr lang="en-US" sz="2400" dirty="0"/>
          </a:p>
          <a:p>
            <a:r>
              <a:rPr lang="en-US" sz="2400" dirty="0"/>
              <a:t>Dual Band Feed, 5GHz and </a:t>
            </a:r>
            <a:r>
              <a:rPr lang="en-US" sz="2400" dirty="0" smtClean="0"/>
              <a:t>10GHz</a:t>
            </a:r>
          </a:p>
          <a:p>
            <a:r>
              <a:rPr lang="en-US" sz="2400" dirty="0" smtClean="0"/>
              <a:t>GSE </a:t>
            </a:r>
            <a:r>
              <a:rPr lang="en-US" sz="2400" dirty="0"/>
              <a:t>published work (</a:t>
            </a:r>
            <a:r>
              <a:rPr lang="en-US" sz="2400" dirty="0" err="1" smtClean="0"/>
              <a:t>wireshark</a:t>
            </a:r>
            <a:r>
              <a:rPr lang="en-US" sz="2400" dirty="0" smtClean="0"/>
              <a:t> dissector, gr-</a:t>
            </a:r>
            <a:r>
              <a:rPr lang="en-US" sz="2400" dirty="0" err="1" smtClean="0"/>
              <a:t>dvbgse</a:t>
            </a:r>
            <a:r>
              <a:rPr lang="en-US" sz="2400" dirty="0" smtClean="0"/>
              <a:t>)</a:t>
            </a:r>
            <a:endParaRPr lang="en-US" sz="2400" dirty="0"/>
          </a:p>
          <a:p>
            <a:r>
              <a:rPr lang="en-US" sz="2400" dirty="0"/>
              <a:t>Filters! 5GHz amps</a:t>
            </a:r>
            <a:r>
              <a:rPr lang="en-US" sz="2400" dirty="0" smtClean="0"/>
              <a:t>! </a:t>
            </a:r>
            <a:endParaRPr lang="en-US" sz="2400" dirty="0"/>
          </a:p>
          <a:p>
            <a:r>
              <a:rPr lang="en-US" sz="2400" dirty="0"/>
              <a:t>ARAP </a:t>
            </a:r>
            <a:r>
              <a:rPr lang="en-US" sz="2400" dirty="0" smtClean="0"/>
              <a:t>demonstrations*</a:t>
            </a:r>
            <a:endParaRPr lang="en-US" sz="2400" dirty="0"/>
          </a:p>
          <a:p>
            <a:r>
              <a:rPr lang="en-US" sz="2400" dirty="0"/>
              <a:t>Having tons of </a:t>
            </a:r>
            <a:r>
              <a:rPr lang="en-US" sz="2400" dirty="0" smtClean="0"/>
              <a:t>fun </a:t>
            </a:r>
            <a:r>
              <a:rPr lang="mr-IN" sz="2400" dirty="0" smtClean="0"/>
              <a:t>–</a:t>
            </a:r>
            <a:r>
              <a:rPr lang="en-US" sz="2400" dirty="0" smtClean="0"/>
              <a:t> everyone welcome!</a:t>
            </a:r>
            <a:endParaRPr lang="en-US" sz="2400" dirty="0"/>
          </a:p>
          <a:p>
            <a:r>
              <a:rPr lang="en-US" sz="2400" dirty="0"/>
              <a:t>Buying every SDR </a:t>
            </a:r>
            <a:r>
              <a:rPr lang="en-US" sz="2400" dirty="0" err="1"/>
              <a:t>dev</a:t>
            </a:r>
            <a:r>
              <a:rPr lang="en-US" sz="2400" dirty="0"/>
              <a:t> board we can </a:t>
            </a:r>
            <a:r>
              <a:rPr lang="en-US" sz="2400" dirty="0" smtClean="0"/>
              <a:t>find (we can help test them!)</a:t>
            </a:r>
            <a:endParaRPr lang="en-US" sz="2400" dirty="0"/>
          </a:p>
        </p:txBody>
      </p:sp>
    </p:spTree>
    <p:extLst>
      <p:ext uri="{BB962C8B-B14F-4D97-AF65-F5344CB8AC3E}">
        <p14:creationId xmlns:p14="http://schemas.microsoft.com/office/powerpoint/2010/main" val="2733060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odulation_overview_2.jpg">
            <a:extLst>
              <a:ext uri="{FF2B5EF4-FFF2-40B4-BE49-F238E27FC236}">
                <a16:creationId xmlns:a16="http://schemas.microsoft.com/office/drawing/2014/main" xmlns="" id="{44C6D9BF-BC07-0346-A14B-A1D0DA77A6F6}"/>
              </a:ext>
            </a:extLst>
          </p:cNvPr>
          <p:cNvPicPr>
            <a:picLocks noChangeAspect="1"/>
          </p:cNvPicPr>
          <p:nvPr/>
        </p:nvPicPr>
        <p:blipFill rotWithShape="1">
          <a:blip r:embed="rId3">
            <a:extLst>
              <a:ext uri="{28A0092B-C50C-407E-A947-70E740481C1C}">
                <a14:useLocalDpi xmlns:a14="http://schemas.microsoft.com/office/drawing/2010/main" val="0"/>
              </a:ext>
            </a:extLst>
          </a:blip>
          <a:srcRect t="11844"/>
          <a:stretch/>
        </p:blipFill>
        <p:spPr>
          <a:xfrm>
            <a:off x="2411887" y="0"/>
            <a:ext cx="6732114" cy="6857999"/>
          </a:xfrm>
          <a:prstGeom prst="rect">
            <a:avLst/>
          </a:prstGeom>
        </p:spPr>
      </p:pic>
      <p:sp>
        <p:nvSpPr>
          <p:cNvPr id="6" name="TextBox 5">
            <a:extLst>
              <a:ext uri="{FF2B5EF4-FFF2-40B4-BE49-F238E27FC236}">
                <a16:creationId xmlns:a16="http://schemas.microsoft.com/office/drawing/2014/main" xmlns="" id="{B4129B0E-3B72-9E46-BC4E-1009219012EE}"/>
              </a:ext>
            </a:extLst>
          </p:cNvPr>
          <p:cNvSpPr txBox="1"/>
          <p:nvPr/>
        </p:nvSpPr>
        <p:spPr>
          <a:xfrm>
            <a:off x="3487214" y="6087855"/>
            <a:ext cx="2438438" cy="646331"/>
          </a:xfrm>
          <a:prstGeom prst="rect">
            <a:avLst/>
          </a:prstGeom>
          <a:noFill/>
        </p:spPr>
        <p:txBody>
          <a:bodyPr wrap="none" rtlCol="0">
            <a:spAutoFit/>
          </a:bodyPr>
          <a:lstStyle/>
          <a:p>
            <a:r>
              <a:rPr lang="en-US" sz="3600" dirty="0" smtClean="0"/>
              <a:t>ARAP Demo</a:t>
            </a:r>
            <a:endParaRPr lang="en-US" sz="3600" dirty="0"/>
          </a:p>
        </p:txBody>
      </p:sp>
      <p:sp>
        <p:nvSpPr>
          <p:cNvPr id="7" name="TextBox 6">
            <a:extLst>
              <a:ext uri="{FF2B5EF4-FFF2-40B4-BE49-F238E27FC236}">
                <a16:creationId xmlns:a16="http://schemas.microsoft.com/office/drawing/2014/main" xmlns="" id="{E7043ADF-91D7-EF47-B42A-9F1C105ADCFA}"/>
              </a:ext>
            </a:extLst>
          </p:cNvPr>
          <p:cNvSpPr txBox="1"/>
          <p:nvPr/>
        </p:nvSpPr>
        <p:spPr>
          <a:xfrm>
            <a:off x="6643191" y="295673"/>
            <a:ext cx="2322120" cy="923330"/>
          </a:xfrm>
          <a:prstGeom prst="rect">
            <a:avLst/>
          </a:prstGeom>
          <a:noFill/>
        </p:spPr>
        <p:txBody>
          <a:bodyPr wrap="none" rtlCol="0">
            <a:spAutoFit/>
          </a:bodyPr>
          <a:lstStyle/>
          <a:p>
            <a:r>
              <a:rPr lang="en-US" dirty="0"/>
              <a:t>5.645-5.655 GHz up</a:t>
            </a:r>
          </a:p>
          <a:p>
            <a:r>
              <a:rPr lang="en-US" dirty="0"/>
              <a:t>10.45-10.46 GHz down</a:t>
            </a:r>
          </a:p>
          <a:p>
            <a:endParaRPr lang="en-US" dirty="0"/>
          </a:p>
        </p:txBody>
      </p:sp>
    </p:spTree>
    <p:extLst>
      <p:ext uri="{BB962C8B-B14F-4D97-AF65-F5344CB8AC3E}">
        <p14:creationId xmlns:p14="http://schemas.microsoft.com/office/powerpoint/2010/main" val="1914865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RCon2018BlockParty.png"/>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l="436" r="-67442"/>
          <a:stretch/>
        </p:blipFill>
        <p:spPr>
          <a:xfrm>
            <a:off x="3898559" y="0"/>
            <a:ext cx="8837612" cy="6858000"/>
          </a:xfrm>
        </p:spPr>
      </p:pic>
      <p:pic>
        <p:nvPicPr>
          <p:cNvPr id="2" name="Picture 1" descr="Screenshot 2018-09-20 13.47.0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583" y="255652"/>
            <a:ext cx="3463879" cy="1054597"/>
          </a:xfrm>
          <a:prstGeom prst="rect">
            <a:avLst/>
          </a:prstGeom>
        </p:spPr>
      </p:pic>
      <p:pic>
        <p:nvPicPr>
          <p:cNvPr id="7" name="Picture 6" descr="Screenshot 2018-09-20 13.53.2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949" y="4700661"/>
            <a:ext cx="3439344" cy="2006284"/>
          </a:xfrm>
          <a:prstGeom prst="rect">
            <a:avLst/>
          </a:prstGeom>
        </p:spPr>
      </p:pic>
      <p:pic>
        <p:nvPicPr>
          <p:cNvPr id="8" name="Picture 7" descr="tapr-log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0107" y="1447734"/>
            <a:ext cx="2003041" cy="2271490"/>
          </a:xfrm>
          <a:prstGeom prst="rect">
            <a:avLst/>
          </a:prstGeom>
        </p:spPr>
      </p:pic>
      <p:pic>
        <p:nvPicPr>
          <p:cNvPr id="9" name="Picture 8" descr="Hamvention_log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6665" y="3764692"/>
            <a:ext cx="3589231" cy="583894"/>
          </a:xfrm>
          <a:prstGeom prst="rect">
            <a:avLst/>
          </a:prstGeom>
        </p:spPr>
      </p:pic>
    </p:spTree>
    <p:extLst>
      <p:ext uri="{BB962C8B-B14F-4D97-AF65-F5344CB8AC3E}">
        <p14:creationId xmlns:p14="http://schemas.microsoft.com/office/powerpoint/2010/main" val="3292955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to find us?</a:t>
            </a:r>
            <a:endParaRPr lang="en-US" dirty="0"/>
          </a:p>
        </p:txBody>
      </p:sp>
      <p:sp>
        <p:nvSpPr>
          <p:cNvPr id="4" name="Content Placeholder 3"/>
          <p:cNvSpPr>
            <a:spLocks noGrp="1"/>
          </p:cNvSpPr>
          <p:nvPr>
            <p:ph idx="1"/>
          </p:nvPr>
        </p:nvSpPr>
        <p:spPr/>
        <p:txBody>
          <a:bodyPr/>
          <a:lstStyle/>
          <a:p>
            <a:r>
              <a:rPr lang="en-US" sz="3600" dirty="0"/>
              <a:t>https://github.com/</a:t>
            </a:r>
            <a:r>
              <a:rPr lang="en-US" sz="3600" dirty="0" smtClean="0"/>
              <a:t>phase4ground</a:t>
            </a:r>
            <a:endParaRPr lang="en-US" sz="3600" dirty="0"/>
          </a:p>
          <a:p>
            <a:r>
              <a:rPr lang="en-US" sz="3600" dirty="0"/>
              <a:t>https://</a:t>
            </a:r>
            <a:r>
              <a:rPr lang="en-US" sz="3600" dirty="0" smtClean="0"/>
              <a:t>openresearch.institute</a:t>
            </a:r>
            <a:endParaRPr lang="en-US" sz="3600" dirty="0"/>
          </a:p>
          <a:p>
            <a:r>
              <a:rPr lang="en-US" sz="3600" dirty="0" smtClean="0"/>
              <a:t>Slack</a:t>
            </a:r>
          </a:p>
          <a:p>
            <a:r>
              <a:rPr lang="en-US" sz="3600" dirty="0" smtClean="0"/>
              <a:t>Mailing list (at </a:t>
            </a:r>
            <a:r>
              <a:rPr lang="en-US" sz="3600" dirty="0" err="1" smtClean="0"/>
              <a:t>openresearch.institute</a:t>
            </a:r>
            <a:r>
              <a:rPr lang="en-US" sz="3600" dirty="0" smtClean="0"/>
              <a:t>)</a:t>
            </a:r>
          </a:p>
          <a:p>
            <a:r>
              <a:rPr lang="en-US" sz="3600" dirty="0" smtClean="0"/>
              <a:t>@abraxas3d</a:t>
            </a:r>
            <a:endParaRPr lang="en-US" sz="3600" dirty="0"/>
          </a:p>
        </p:txBody>
      </p:sp>
    </p:spTree>
    <p:extLst>
      <p:ext uri="{BB962C8B-B14F-4D97-AF65-F5344CB8AC3E}">
        <p14:creationId xmlns:p14="http://schemas.microsoft.com/office/powerpoint/2010/main" val="1438331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8662</TotalTime>
  <Words>477</Words>
  <Application>Microsoft Macintosh PowerPoint</Application>
  <PresentationFormat>On-screen Show (4:3)</PresentationFormat>
  <Paragraphs>58</Paragraphs>
  <Slides>9</Slides>
  <Notes>4</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Open Source DVB-S2/X GNU Radio</vt:lpstr>
      <vt:lpstr>Who are you?</vt:lpstr>
      <vt:lpstr>Who are we?</vt:lpstr>
      <vt:lpstr>PowerPoint Presentation</vt:lpstr>
      <vt:lpstr>What is the team doing?</vt:lpstr>
      <vt:lpstr>PowerPoint Presentation</vt:lpstr>
      <vt:lpstr>PowerPoint Presentation</vt:lpstr>
      <vt:lpstr>How to find us?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Aan</dc:creator>
  <cp:lastModifiedBy>Michelle Thompson</cp:lastModifiedBy>
  <cp:revision>340</cp:revision>
  <dcterms:created xsi:type="dcterms:W3CDTF">2015-01-02T02:25:16Z</dcterms:created>
  <dcterms:modified xsi:type="dcterms:W3CDTF">2018-09-21T17:13:04Z</dcterms:modified>
</cp:coreProperties>
</file>