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07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DA6160-6A89-A347-B533-DD807BE2E98B}" type="datetimeFigureOut">
              <a:rPr lang="en-US" smtClean="0"/>
              <a:t>9/26/15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BA62AC5-68CB-334C-923D-9152FCAB79AD}" type="slidenum">
              <a:rPr lang="en-US" smtClean="0"/>
              <a:t>‹#›</a:t>
            </a:fld>
            <a:endParaRPr lang="en-US"/>
          </a:p>
        </p:txBody>
      </p:sp>
    </p:spTree>
    <p:extLst>
      <p:ext uri="{BB962C8B-B14F-4D97-AF65-F5344CB8AC3E}">
        <p14:creationId xmlns:p14="http://schemas.microsoft.com/office/powerpoint/2010/main" val="408866951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smtClean="0"/>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70BA1CFD-BFF0-48BC-9BA5-4974D7A6AB15}"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smtClean="0"/>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A1CFD-BFF0-48BC-9BA5-4974D7A6AB15}" type="datetimeFigureOut">
              <a:rPr lang="en-US" smtClean="0"/>
              <a:t>9/23/15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smtClean="0"/>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0BA1CFD-BFF0-48BC-9BA5-4974D7A6AB15}"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0BA1CFD-BFF0-48BC-9BA5-4974D7A6AB15}" type="datetimeFigureOut">
              <a:rPr lang="en-US" smtClean="0"/>
              <a:t>9/23/15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BA1CFD-BFF0-48BC-9BA5-4974D7A6AB15}" type="datetimeFigureOut">
              <a:rPr lang="en-US" smtClean="0"/>
              <a:t>9/23/15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A1CFD-BFF0-48BC-9BA5-4974D7A6AB15}" type="datetimeFigureOut">
              <a:rPr lang="en-US" smtClean="0"/>
              <a:t>9/23/15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smtClean="0"/>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BA1CFD-BFF0-48BC-9BA5-4974D7A6AB15}"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70BA1CFD-BFF0-48BC-9BA5-4974D7A6AB15}" type="datetimeFigureOut">
              <a:rPr lang="en-US" smtClean="0"/>
              <a:t>9/23/15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70BA1CFD-BFF0-48BC-9BA5-4974D7A6AB15}" type="datetimeFigureOut">
              <a:rPr lang="en-US" smtClean="0"/>
              <a:t>9/23/15</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D12AA694-00EB-4F4B-AABB-6F50FB17891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GEO and EMCOM</a:t>
            </a:r>
            <a:endParaRPr lang="en-US" dirty="0"/>
          </a:p>
        </p:txBody>
      </p:sp>
      <p:sp>
        <p:nvSpPr>
          <p:cNvPr id="3" name="Subtitle 2"/>
          <p:cNvSpPr>
            <a:spLocks noGrp="1"/>
          </p:cNvSpPr>
          <p:nvPr>
            <p:ph type="subTitle" idx="1"/>
          </p:nvPr>
        </p:nvSpPr>
        <p:spPr/>
        <p:txBody>
          <a:bodyPr/>
          <a:lstStyle/>
          <a:p>
            <a:r>
              <a:rPr lang="en-US" dirty="0" smtClean="0"/>
              <a:t>Local Hams to provide valuable assistance to our city, state, and nation</a:t>
            </a:r>
            <a:endParaRPr lang="en-US" dirty="0"/>
          </a:p>
        </p:txBody>
      </p:sp>
    </p:spTree>
    <p:extLst>
      <p:ext uri="{BB962C8B-B14F-4D97-AF65-F5344CB8AC3E}">
        <p14:creationId xmlns:p14="http://schemas.microsoft.com/office/powerpoint/2010/main" val="895848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Dixon Lake</a:t>
            </a:r>
            <a:endParaRPr lang="en-US" dirty="0"/>
          </a:p>
        </p:txBody>
      </p:sp>
      <p:sp>
        <p:nvSpPr>
          <p:cNvPr id="3" name="Content Placeholder 2"/>
          <p:cNvSpPr>
            <a:spLocks noGrp="1"/>
          </p:cNvSpPr>
          <p:nvPr>
            <p:ph idx="1"/>
          </p:nvPr>
        </p:nvSpPr>
        <p:spPr/>
        <p:txBody>
          <a:bodyPr/>
          <a:lstStyle/>
          <a:p>
            <a:r>
              <a:rPr lang="en-US" dirty="0" smtClean="0"/>
              <a:t>We request access to this unused telephone pole inside the security fence at the Escondido Water Tank</a:t>
            </a:r>
          </a:p>
          <a:p>
            <a:pPr marL="0" indent="0">
              <a:buNone/>
            </a:pPr>
            <a:endParaRPr lang="en-US" dirty="0"/>
          </a:p>
        </p:txBody>
      </p:sp>
      <p:pic>
        <p:nvPicPr>
          <p:cNvPr id="4" name="Picture 3" descr="Dixon Telephone Pol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3" y="2713942"/>
            <a:ext cx="1612370" cy="2931582"/>
          </a:xfrm>
          <a:prstGeom prst="rect">
            <a:avLst/>
          </a:prstGeom>
        </p:spPr>
      </p:pic>
    </p:spTree>
    <p:extLst>
      <p:ext uri="{BB962C8B-B14F-4D97-AF65-F5344CB8AC3E}">
        <p14:creationId xmlns:p14="http://schemas.microsoft.com/office/powerpoint/2010/main" val="251267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Dixon Lake to Palomar</a:t>
            </a:r>
            <a:endParaRPr lang="en-US" dirty="0"/>
          </a:p>
        </p:txBody>
      </p:sp>
      <p:sp>
        <p:nvSpPr>
          <p:cNvPr id="3" name="Content Placeholder 2"/>
          <p:cNvSpPr>
            <a:spLocks noGrp="1"/>
          </p:cNvSpPr>
          <p:nvPr>
            <p:ph idx="1"/>
          </p:nvPr>
        </p:nvSpPr>
        <p:spPr/>
        <p:txBody>
          <a:bodyPr/>
          <a:lstStyle/>
          <a:p>
            <a:r>
              <a:rPr lang="en-US" dirty="0" smtClean="0"/>
              <a:t>Dixon Lake and Palomar are line of sight.</a:t>
            </a:r>
            <a:endParaRPr lang="en-US" dirty="0"/>
          </a:p>
        </p:txBody>
      </p:sp>
      <p:pic>
        <p:nvPicPr>
          <p:cNvPr id="4" name="Picture 3" descr="Telephone Pole to Paloma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833" y="2586240"/>
            <a:ext cx="4804833" cy="3602090"/>
          </a:xfrm>
          <a:prstGeom prst="rect">
            <a:avLst/>
          </a:prstGeom>
        </p:spPr>
      </p:pic>
    </p:spTree>
    <p:extLst>
      <p:ext uri="{BB962C8B-B14F-4D97-AF65-F5344CB8AC3E}">
        <p14:creationId xmlns:p14="http://schemas.microsoft.com/office/powerpoint/2010/main" val="2997689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Escondido</a:t>
            </a:r>
            <a:endParaRPr lang="en-US" dirty="0"/>
          </a:p>
        </p:txBody>
      </p:sp>
      <p:sp>
        <p:nvSpPr>
          <p:cNvPr id="3" name="Content Placeholder 2"/>
          <p:cNvSpPr>
            <a:spLocks noGrp="1"/>
          </p:cNvSpPr>
          <p:nvPr>
            <p:ph idx="1"/>
          </p:nvPr>
        </p:nvSpPr>
        <p:spPr/>
        <p:txBody>
          <a:bodyPr/>
          <a:lstStyle/>
          <a:p>
            <a:r>
              <a:rPr lang="en-US" dirty="0" smtClean="0"/>
              <a:t>As seen from Water Tower</a:t>
            </a:r>
            <a:endParaRPr lang="en-US" dirty="0"/>
          </a:p>
        </p:txBody>
      </p:sp>
      <p:pic>
        <p:nvPicPr>
          <p:cNvPr id="4" name="Picture 3" descr="Escondido from Water Tank Telephone Pol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417" y="2706951"/>
            <a:ext cx="6371167" cy="3583781"/>
          </a:xfrm>
          <a:prstGeom prst="rect">
            <a:avLst/>
          </a:prstGeom>
        </p:spPr>
      </p:pic>
    </p:spTree>
    <p:extLst>
      <p:ext uri="{BB962C8B-B14F-4D97-AF65-F5344CB8AC3E}">
        <p14:creationId xmlns:p14="http://schemas.microsoft.com/office/powerpoint/2010/main" val="31818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request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 8 foot tall, 2 inch pipe installed by four bolts on the unused telephone pole</a:t>
            </a:r>
          </a:p>
          <a:p>
            <a:r>
              <a:rPr lang="en-US" dirty="0" smtClean="0"/>
              <a:t>Antennas mounted on the pipe needed for our tests</a:t>
            </a:r>
          </a:p>
          <a:p>
            <a:r>
              <a:rPr lang="en-US" dirty="0" smtClean="0"/>
              <a:t>A </a:t>
            </a:r>
            <a:r>
              <a:rPr lang="en-US" dirty="0" smtClean="0"/>
              <a:t>small capacity storage unit supplied us for our equipment (initially a </a:t>
            </a:r>
            <a:r>
              <a:rPr lang="en-US" dirty="0" smtClean="0"/>
              <a:t>rubber </a:t>
            </a:r>
            <a:r>
              <a:rPr lang="en-US" dirty="0" smtClean="0"/>
              <a:t>maid </a:t>
            </a:r>
            <a:r>
              <a:rPr lang="en-US" dirty="0" smtClean="0"/>
              <a:t>tub). It will contain electronics/battery </a:t>
            </a:r>
            <a:r>
              <a:rPr lang="en-US" dirty="0" smtClean="0"/>
              <a:t>at the base of the telephone pole</a:t>
            </a:r>
          </a:p>
          <a:p>
            <a:r>
              <a:rPr lang="en-US" dirty="0" smtClean="0"/>
              <a:t>Solar panels not attached to anything except our stand, ground mounted to charge a battery to operate the </a:t>
            </a:r>
            <a:r>
              <a:rPr lang="en-US" dirty="0" smtClean="0"/>
              <a:t>equipment</a:t>
            </a:r>
          </a:p>
          <a:p>
            <a:r>
              <a:rPr lang="en-US" dirty="0" smtClean="0"/>
              <a:t>After test of our equipment and proof of solar system working, we request that Escondido allow us to run a single extension cord from the power connector on the water tower through a professional electrical box, fused and environmentally </a:t>
            </a:r>
            <a:r>
              <a:rPr lang="en-US" dirty="0" err="1" smtClean="0"/>
              <a:t>safed</a:t>
            </a:r>
            <a:r>
              <a:rPr lang="en-US" dirty="0" smtClean="0"/>
              <a:t> and mounted on the pole to run our longer term development and tests and both day and night support of emergency response exercises. We will pay for the electrical service and the electricity consumed if necessary. We are expecting it to be the same amount of power consumed by three light bulbs and can easily measure this.</a:t>
            </a:r>
            <a:endParaRPr lang="en-US" dirty="0"/>
          </a:p>
        </p:txBody>
      </p:sp>
    </p:spTree>
    <p:extLst>
      <p:ext uri="{BB962C8B-B14F-4D97-AF65-F5344CB8AC3E}">
        <p14:creationId xmlns:p14="http://schemas.microsoft.com/office/powerpoint/2010/main" val="26829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agree</a:t>
            </a:r>
            <a:endParaRPr lang="en-US" dirty="0"/>
          </a:p>
        </p:txBody>
      </p:sp>
      <p:sp>
        <p:nvSpPr>
          <p:cNvPr id="3" name="Content Placeholder 2"/>
          <p:cNvSpPr>
            <a:spLocks noGrp="1"/>
          </p:cNvSpPr>
          <p:nvPr>
            <p:ph idx="1"/>
          </p:nvPr>
        </p:nvSpPr>
        <p:spPr/>
        <p:txBody>
          <a:bodyPr/>
          <a:lstStyle/>
          <a:p>
            <a:r>
              <a:rPr lang="en-US" dirty="0" smtClean="0"/>
              <a:t>To operate the equipment when the City of Escondido </a:t>
            </a:r>
            <a:r>
              <a:rPr lang="en-US" dirty="0" smtClean="0"/>
              <a:t>allows and in accordance to FCC regulations, Part 97 governing the amateur service</a:t>
            </a:r>
            <a:endParaRPr lang="en-US" dirty="0" smtClean="0"/>
          </a:p>
          <a:p>
            <a:r>
              <a:rPr lang="en-US" dirty="0" smtClean="0"/>
              <a:t>To operate the equipment on a completely noninterference basis with ALL communications facilities installed on the water tower (T Mobile, </a:t>
            </a:r>
            <a:r>
              <a:rPr lang="en-US" dirty="0" err="1" smtClean="0"/>
              <a:t>etc</a:t>
            </a:r>
            <a:r>
              <a:rPr lang="en-US" dirty="0" smtClean="0"/>
              <a:t>) and in use at Dixon Lake and by the City of Escondido</a:t>
            </a:r>
          </a:p>
          <a:p>
            <a:r>
              <a:rPr lang="en-US" dirty="0" smtClean="0"/>
              <a:t>To report all results to the City of Escondido as directed by this council</a:t>
            </a:r>
            <a:endParaRPr lang="en-US" dirty="0"/>
          </a:p>
        </p:txBody>
      </p:sp>
    </p:spTree>
    <p:extLst>
      <p:ext uri="{BB962C8B-B14F-4D97-AF65-F5344CB8AC3E}">
        <p14:creationId xmlns:p14="http://schemas.microsoft.com/office/powerpoint/2010/main" val="270677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receive the full throated letter of support from </a:t>
            </a:r>
            <a:r>
              <a:rPr lang="en-US" dirty="0" err="1" smtClean="0"/>
              <a:t>Adminstrator</a:t>
            </a:r>
            <a:r>
              <a:rPr lang="en-US" dirty="0" smtClean="0"/>
              <a:t> Fugate of FEMA we will prominently report on the support received from the City of </a:t>
            </a:r>
            <a:r>
              <a:rPr lang="en-US" dirty="0" smtClean="0"/>
              <a:t>Escondido in addition to that shown by FEMA</a:t>
            </a:r>
            <a:endParaRPr lang="en-US" dirty="0" smtClean="0"/>
          </a:p>
          <a:p>
            <a:r>
              <a:rPr lang="en-US" dirty="0" smtClean="0"/>
              <a:t>We will contact Cal OES regional and state personnel to witness and learn about the system as requested by </a:t>
            </a:r>
            <a:r>
              <a:rPr lang="en-US" dirty="0" err="1" smtClean="0"/>
              <a:t>Adminstrator</a:t>
            </a:r>
            <a:r>
              <a:rPr lang="en-US" dirty="0" smtClean="0"/>
              <a:t> of FEMA</a:t>
            </a:r>
          </a:p>
          <a:p>
            <a:r>
              <a:rPr lang="en-US" dirty="0" smtClean="0"/>
              <a:t>Escondido Amateur Radio Society will promote public service to the community and will provide test operators along with Palomar Amateur Radio Club as witnessed by their participation in tonight’s request to the </a:t>
            </a:r>
            <a:r>
              <a:rPr lang="en-US" dirty="0" smtClean="0"/>
              <a:t>council</a:t>
            </a:r>
            <a:endParaRPr lang="en-US" dirty="0"/>
          </a:p>
        </p:txBody>
      </p:sp>
    </p:spTree>
    <p:extLst>
      <p:ext uri="{BB962C8B-B14F-4D97-AF65-F5344CB8AC3E}">
        <p14:creationId xmlns:p14="http://schemas.microsoft.com/office/powerpoint/2010/main" val="324133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Content Placeholder 2"/>
          <p:cNvSpPr>
            <a:spLocks noGrp="1"/>
          </p:cNvSpPr>
          <p:nvPr>
            <p:ph idx="1"/>
          </p:nvPr>
        </p:nvSpPr>
        <p:spPr/>
        <p:txBody>
          <a:bodyPr/>
          <a:lstStyle/>
          <a:p>
            <a:r>
              <a:rPr lang="en-US" dirty="0" smtClean="0"/>
              <a:t>Amateur Radio Operator Michelle Thompson of Palomar Amateur Radio Club</a:t>
            </a:r>
          </a:p>
          <a:p>
            <a:r>
              <a:rPr lang="en-US" dirty="0" smtClean="0"/>
              <a:t>Amateur Radio Operator Katherine Boyd, Park Ranger Dixon Lake, member of Escondido Amateur Radio Society and Palomar Amateur Radio Club</a:t>
            </a:r>
          </a:p>
          <a:p>
            <a:r>
              <a:rPr lang="en-US" dirty="0" smtClean="0"/>
              <a:t>Dr. Robert McGwier, Virginia Tech, principal investigator and leader of the GEO construction project</a:t>
            </a:r>
            <a:endParaRPr lang="en-US" dirty="0"/>
          </a:p>
        </p:txBody>
      </p:sp>
    </p:spTree>
    <p:extLst>
      <p:ext uri="{BB962C8B-B14F-4D97-AF65-F5344CB8AC3E}">
        <p14:creationId xmlns:p14="http://schemas.microsoft.com/office/powerpoint/2010/main" val="397113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Amateur Radio</a:t>
            </a:r>
            <a:endParaRPr lang="en-US" dirty="0"/>
          </a:p>
        </p:txBody>
      </p:sp>
      <p:sp>
        <p:nvSpPr>
          <p:cNvPr id="3" name="Content Placeholder 2"/>
          <p:cNvSpPr>
            <a:spLocks noGrp="1"/>
          </p:cNvSpPr>
          <p:nvPr>
            <p:ph idx="1"/>
          </p:nvPr>
        </p:nvSpPr>
        <p:spPr/>
        <p:txBody>
          <a:bodyPr>
            <a:normAutofit fontScale="92500"/>
          </a:bodyPr>
          <a:lstStyle/>
          <a:p>
            <a:r>
              <a:rPr lang="en-US" dirty="0" smtClean="0"/>
              <a:t>A communications service as allowed by the Federal Law The Communications </a:t>
            </a:r>
            <a:r>
              <a:rPr lang="en-US" dirty="0"/>
              <a:t>A</a:t>
            </a:r>
            <a:r>
              <a:rPr lang="en-US" dirty="0" smtClean="0"/>
              <a:t>ct of 1937</a:t>
            </a:r>
          </a:p>
          <a:p>
            <a:r>
              <a:rPr lang="en-US" dirty="0" smtClean="0"/>
              <a:t>Governed by Part 97 of the Federal Communications Commission regulations under the authority granted by the </a:t>
            </a:r>
            <a:r>
              <a:rPr lang="en-US" dirty="0" err="1" smtClean="0"/>
              <a:t>Communcations</a:t>
            </a:r>
            <a:r>
              <a:rPr lang="en-US" dirty="0" smtClean="0"/>
              <a:t> act, as amended</a:t>
            </a:r>
          </a:p>
          <a:p>
            <a:r>
              <a:rPr lang="en-US" dirty="0" smtClean="0"/>
              <a:t>Provides for experimentation by those who do it for </a:t>
            </a:r>
            <a:r>
              <a:rPr lang="en-US" i="1" u="sng" dirty="0" smtClean="0"/>
              <a:t>the love of it </a:t>
            </a:r>
            <a:r>
              <a:rPr lang="en-US" dirty="0" smtClean="0"/>
              <a:t>in the radio art and not for pay (Amateur, Latin)</a:t>
            </a:r>
          </a:p>
          <a:p>
            <a:r>
              <a:rPr lang="en-US" dirty="0" smtClean="0"/>
              <a:t>But it also encourages use of our valuable frequencies to provide emergency communications and it is an obligation</a:t>
            </a:r>
            <a:endParaRPr lang="en-US" dirty="0"/>
          </a:p>
        </p:txBody>
      </p:sp>
    </p:spTree>
    <p:extLst>
      <p:ext uri="{BB962C8B-B14F-4D97-AF65-F5344CB8AC3E}">
        <p14:creationId xmlns:p14="http://schemas.microsoft.com/office/powerpoint/2010/main" val="402916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Communications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a:t>
            </a:r>
            <a:r>
              <a:rPr lang="en-US" dirty="0"/>
              <a:t>normal communications systems are not available, amateur stations may make transmissions necessary to provide essential communication needs in connection with the immediate safety of human life and immediate protection of </a:t>
            </a:r>
            <a:r>
              <a:rPr lang="en-US" dirty="0" smtClean="0"/>
              <a:t>property” </a:t>
            </a:r>
            <a:r>
              <a:rPr lang="en-US" dirty="0"/>
              <a:t>[47 CFR 97.403]. </a:t>
            </a:r>
            <a:r>
              <a:rPr lang="en-US" dirty="0" smtClean="0"/>
              <a:t>“This </a:t>
            </a:r>
            <a:r>
              <a:rPr lang="en-US" dirty="0"/>
              <a:t>provision of emergency communications is regulated by Part 97, Subpart E of the FCC's rules. One advantage for amateur radio operators in public emergency communications is the wide range of available </a:t>
            </a:r>
            <a:r>
              <a:rPr lang="en-US" dirty="0" smtClean="0"/>
              <a:t>frequencies” </a:t>
            </a:r>
            <a:r>
              <a:rPr lang="en-US" dirty="0"/>
              <a:t>[47CFR 97.407</a:t>
            </a:r>
            <a:r>
              <a:rPr lang="en-US" dirty="0" smtClean="0"/>
              <a:t>]</a:t>
            </a:r>
          </a:p>
          <a:p>
            <a:r>
              <a:rPr lang="en-US" dirty="0" smtClean="0"/>
              <a:t>But as mentioned, it is “For the love of it and not for pay” the Latin derived word Amateur means exactly that and FCC rules prevent doing it for pay by regulation</a:t>
            </a:r>
            <a:endParaRPr lang="en-US" dirty="0"/>
          </a:p>
        </p:txBody>
      </p:sp>
    </p:spTree>
    <p:extLst>
      <p:ext uri="{BB962C8B-B14F-4D97-AF65-F5344CB8AC3E}">
        <p14:creationId xmlns:p14="http://schemas.microsoft.com/office/powerpoint/2010/main" val="3688589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 I</a:t>
            </a:r>
            <a:endParaRPr lang="en-US" dirty="0"/>
          </a:p>
        </p:txBody>
      </p:sp>
      <p:sp>
        <p:nvSpPr>
          <p:cNvPr id="3" name="Content Placeholder 2"/>
          <p:cNvSpPr>
            <a:spLocks noGrp="1"/>
          </p:cNvSpPr>
          <p:nvPr>
            <p:ph idx="1"/>
          </p:nvPr>
        </p:nvSpPr>
        <p:spPr/>
        <p:txBody>
          <a:bodyPr/>
          <a:lstStyle/>
          <a:p>
            <a:r>
              <a:rPr lang="en-US" dirty="0" smtClean="0"/>
              <a:t>Dr. Robert McGwier, formerly of NSA was an amateur radio volunteer at ground zero following 9/11.</a:t>
            </a:r>
          </a:p>
          <a:p>
            <a:pPr lvl="1"/>
            <a:r>
              <a:rPr lang="en-US" dirty="0" smtClean="0"/>
              <a:t>Now Director of Research for the Hume Center for National Security and Technology at Virginia Tech</a:t>
            </a:r>
          </a:p>
          <a:p>
            <a:r>
              <a:rPr lang="en-US" dirty="0" smtClean="0"/>
              <a:t>Serving the Red Cross starting on 9/12 using amateur radio, we were THE ONLY COMMUNICATIONS AVAILABLE to do logistics for first responders for days</a:t>
            </a:r>
          </a:p>
          <a:p>
            <a:endParaRPr lang="en-US" dirty="0"/>
          </a:p>
        </p:txBody>
      </p:sp>
    </p:spTree>
    <p:extLst>
      <p:ext uri="{BB962C8B-B14F-4D97-AF65-F5344CB8AC3E}">
        <p14:creationId xmlns:p14="http://schemas.microsoft.com/office/powerpoint/2010/main" val="156261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 II</a:t>
            </a:r>
            <a:endParaRPr lang="en-US" dirty="0"/>
          </a:p>
        </p:txBody>
      </p:sp>
      <p:sp>
        <p:nvSpPr>
          <p:cNvPr id="3" name="Content Placeholder 2"/>
          <p:cNvSpPr>
            <a:spLocks noGrp="1"/>
          </p:cNvSpPr>
          <p:nvPr>
            <p:ph idx="1"/>
          </p:nvPr>
        </p:nvSpPr>
        <p:spPr/>
        <p:txBody>
          <a:bodyPr/>
          <a:lstStyle/>
          <a:p>
            <a:r>
              <a:rPr lang="en-US" dirty="0" smtClean="0"/>
              <a:t>Dr. </a:t>
            </a:r>
            <a:r>
              <a:rPr lang="en-US" dirty="0" err="1" smtClean="0"/>
              <a:t>McGwier’s</a:t>
            </a:r>
            <a:r>
              <a:rPr lang="en-US" dirty="0" smtClean="0"/>
              <a:t> brother lived in Slidell, LA during Hurricane Katrina</a:t>
            </a:r>
          </a:p>
          <a:p>
            <a:pPr lvl="1"/>
            <a:r>
              <a:rPr lang="en-US" dirty="0" smtClean="0"/>
              <a:t>ALL communications necessary for coordination of logistics </a:t>
            </a:r>
            <a:r>
              <a:rPr lang="en-US" dirty="0" smtClean="0"/>
              <a:t>and rescue </a:t>
            </a:r>
            <a:r>
              <a:rPr lang="en-US" dirty="0" smtClean="0"/>
              <a:t>were </a:t>
            </a:r>
            <a:r>
              <a:rPr lang="en-US" dirty="0" smtClean="0"/>
              <a:t>nearly destroyed</a:t>
            </a:r>
            <a:r>
              <a:rPr lang="en-US" dirty="0" smtClean="0"/>
              <a:t>.</a:t>
            </a:r>
          </a:p>
          <a:p>
            <a:pPr lvl="1"/>
            <a:r>
              <a:rPr lang="en-US" dirty="0" smtClean="0"/>
              <a:t>Amateur radio, arriving on the scene in New Orleans were completely uncoordinated and time was wasted getting them integrated with search and rescue and more</a:t>
            </a:r>
          </a:p>
        </p:txBody>
      </p:sp>
    </p:spTree>
    <p:extLst>
      <p:ext uri="{BB962C8B-B14F-4D97-AF65-F5344CB8AC3E}">
        <p14:creationId xmlns:p14="http://schemas.microsoft.com/office/powerpoint/2010/main" val="208635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 III</a:t>
            </a:r>
            <a:endParaRPr lang="en-US" dirty="0"/>
          </a:p>
        </p:txBody>
      </p:sp>
      <p:sp>
        <p:nvSpPr>
          <p:cNvPr id="3" name="Content Placeholder 2"/>
          <p:cNvSpPr>
            <a:spLocks noGrp="1"/>
          </p:cNvSpPr>
          <p:nvPr>
            <p:ph idx="1"/>
          </p:nvPr>
        </p:nvSpPr>
        <p:spPr/>
        <p:txBody>
          <a:bodyPr/>
          <a:lstStyle/>
          <a:p>
            <a:r>
              <a:rPr lang="en-US" dirty="0" smtClean="0"/>
              <a:t>Recently multiple firefighters in the state of Washington died fighting wild fires because they could not communicate in time to say they were in trouble and needed to be extracted</a:t>
            </a:r>
          </a:p>
          <a:p>
            <a:r>
              <a:rPr lang="en-US" dirty="0" smtClean="0"/>
              <a:t>Amateur radio operators could provide operational relays easily IF they were given a service to bring to the party</a:t>
            </a:r>
            <a:endParaRPr lang="en-US" dirty="0"/>
          </a:p>
        </p:txBody>
      </p:sp>
    </p:spTree>
    <p:extLst>
      <p:ext uri="{BB962C8B-B14F-4D97-AF65-F5344CB8AC3E}">
        <p14:creationId xmlns:p14="http://schemas.microsoft.com/office/powerpoint/2010/main" val="259640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 IV</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Michelle Thompson and Dr. McGwier jointly have worked on providing a ground station relay and a geo satellite platform respectively since 2007</a:t>
            </a:r>
          </a:p>
          <a:p>
            <a:r>
              <a:rPr lang="en-US" dirty="0" smtClean="0"/>
              <a:t>Dr. McGwier discovered that Millennium Space Systems of El Segundo, CA was preparing a spacecraft for the USAF.</a:t>
            </a:r>
          </a:p>
          <a:p>
            <a:pPr lvl="1"/>
            <a:r>
              <a:rPr lang="en-US" dirty="0" smtClean="0"/>
              <a:t>It is called Wide Field of View</a:t>
            </a:r>
          </a:p>
          <a:p>
            <a:pPr lvl="1"/>
            <a:r>
              <a:rPr lang="en-US" dirty="0" smtClean="0"/>
              <a:t>It has excess power and space for our antennas and can carry our communications facility (repeater)</a:t>
            </a:r>
          </a:p>
          <a:p>
            <a:pPr lvl="1"/>
            <a:r>
              <a:rPr lang="en-US" dirty="0" smtClean="0"/>
              <a:t>This GEO provides a communications relay for the entire United States except for Hawaii and Western Alaska</a:t>
            </a:r>
          </a:p>
          <a:p>
            <a:pPr lvl="2"/>
            <a:r>
              <a:rPr lang="en-US" dirty="0" smtClean="0"/>
              <a:t>24 hours a day, 7 days a week, 365 days a year just like DirecTV</a:t>
            </a:r>
            <a:endParaRPr lang="en-US" dirty="0"/>
          </a:p>
        </p:txBody>
      </p:sp>
    </p:spTree>
    <p:extLst>
      <p:ext uri="{BB962C8B-B14F-4D97-AF65-F5344CB8AC3E}">
        <p14:creationId xmlns:p14="http://schemas.microsoft.com/office/powerpoint/2010/main" val="18977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 V</a:t>
            </a:r>
            <a:endParaRPr lang="en-US" dirty="0"/>
          </a:p>
        </p:txBody>
      </p:sp>
      <p:sp>
        <p:nvSpPr>
          <p:cNvPr id="3" name="Content Placeholder 2"/>
          <p:cNvSpPr>
            <a:spLocks noGrp="1"/>
          </p:cNvSpPr>
          <p:nvPr>
            <p:ph idx="1"/>
          </p:nvPr>
        </p:nvSpPr>
        <p:spPr/>
        <p:txBody>
          <a:bodyPr/>
          <a:lstStyle/>
          <a:p>
            <a:r>
              <a:rPr lang="en-US" dirty="0" smtClean="0"/>
              <a:t>Dr. McGwier and Dr. Kay </a:t>
            </a:r>
            <a:r>
              <a:rPr lang="en-US" dirty="0" err="1" smtClean="0"/>
              <a:t>Craigie</a:t>
            </a:r>
            <a:r>
              <a:rPr lang="en-US" dirty="0" smtClean="0"/>
              <a:t>, President of the American Radio Relay League meet with the </a:t>
            </a:r>
            <a:r>
              <a:rPr lang="en-US" dirty="0" err="1" smtClean="0"/>
              <a:t>adminstrator</a:t>
            </a:r>
            <a:r>
              <a:rPr lang="en-US" dirty="0" smtClean="0"/>
              <a:t> of FEMA on September 14 this year</a:t>
            </a:r>
          </a:p>
          <a:p>
            <a:pPr lvl="1"/>
            <a:r>
              <a:rPr lang="en-US" dirty="0" smtClean="0"/>
              <a:t>ARRL represents all amateurs in the US and has a MOU with FEMA to utilize amateur radio to aid FEMA in big disasters</a:t>
            </a:r>
          </a:p>
          <a:p>
            <a:pPr lvl="1"/>
            <a:r>
              <a:rPr lang="en-US" dirty="0" smtClean="0"/>
              <a:t>FEMA and ARRL work  with local EOC (Cal OES included) to aid their operations but lack a coordinated and inexpensive facility to provide communications</a:t>
            </a:r>
            <a:endParaRPr lang="en-US" dirty="0"/>
          </a:p>
        </p:txBody>
      </p:sp>
    </p:spTree>
    <p:extLst>
      <p:ext uri="{BB962C8B-B14F-4D97-AF65-F5344CB8AC3E}">
        <p14:creationId xmlns:p14="http://schemas.microsoft.com/office/powerpoint/2010/main" val="166431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site for GEO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City of Escondido, CA is uniquely positioned to provide a major test site for development and testing of this facility</a:t>
            </a:r>
          </a:p>
          <a:p>
            <a:r>
              <a:rPr lang="en-US" dirty="0" smtClean="0"/>
              <a:t>Dixon Lake, to the East, sees Palomar Ridge where the Palomar Amateur Radio Club owns an antenna site and can support equipment that acts like the satellite</a:t>
            </a:r>
          </a:p>
          <a:p>
            <a:r>
              <a:rPr lang="en-US" dirty="0" smtClean="0"/>
              <a:t>Dixon Lake , to the West, sees the city of Escondido where the first responders can provide test</a:t>
            </a:r>
          </a:p>
          <a:p>
            <a:pPr lvl="1"/>
            <a:r>
              <a:rPr lang="en-US" dirty="0" smtClean="0"/>
              <a:t>At first it will be amateur radio operator handhelds but it can eventually include P25 radios used by Dixon Lake Supervisors and Rangers to emulate first responders and get relayed through the “spacecraft” to Cal OES.</a:t>
            </a:r>
            <a:endParaRPr lang="en-US" dirty="0"/>
          </a:p>
        </p:txBody>
      </p:sp>
    </p:spTree>
    <p:extLst>
      <p:ext uri="{BB962C8B-B14F-4D97-AF65-F5344CB8AC3E}">
        <p14:creationId xmlns:p14="http://schemas.microsoft.com/office/powerpoint/2010/main" val="571743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3919</TotalTime>
  <Words>1118</Words>
  <Application>Microsoft Macintosh PowerPoint</Application>
  <PresentationFormat>On-screen Show (4:3)</PresentationFormat>
  <Paragraphs>61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Orbit</vt:lpstr>
      <vt:lpstr>GEO and EMCOM</vt:lpstr>
      <vt:lpstr>Amateur Radio</vt:lpstr>
      <vt:lpstr>Emergency Communications</vt:lpstr>
      <vt:lpstr>GEO I</vt:lpstr>
      <vt:lpstr>GEO II</vt:lpstr>
      <vt:lpstr>GEO III</vt:lpstr>
      <vt:lpstr>GEO IV</vt:lpstr>
      <vt:lpstr>GEO V</vt:lpstr>
      <vt:lpstr>Test site for GEO</vt:lpstr>
      <vt:lpstr>Dixon Lake</vt:lpstr>
      <vt:lpstr>Dixon Lake to Palomar</vt:lpstr>
      <vt:lpstr>City of Escondido</vt:lpstr>
      <vt:lpstr>We request</vt:lpstr>
      <vt:lpstr>We agree</vt:lpstr>
      <vt:lpstr>When</vt:lpstr>
      <vt:lpstr>Contacts</vt:lpstr>
    </vt:vector>
  </TitlesOfParts>
  <Company>Virginia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 and EMCOM</dc:title>
  <dc:creator>Robert McGwier</dc:creator>
  <cp:lastModifiedBy>Robert McGwier</cp:lastModifiedBy>
  <cp:revision>12</cp:revision>
  <cp:lastPrinted>2015-09-26T17:00:27Z</cp:lastPrinted>
  <dcterms:created xsi:type="dcterms:W3CDTF">2015-09-23T23:31:36Z</dcterms:created>
  <dcterms:modified xsi:type="dcterms:W3CDTF">2015-09-26T17:01:40Z</dcterms:modified>
</cp:coreProperties>
</file>