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102"/>
    <a:srgbClr val="FF9D00"/>
    <a:srgbClr val="FF6702"/>
    <a:srgbClr val="FF3305"/>
    <a:srgbClr val="CF3E00"/>
    <a:srgbClr val="236F7A"/>
    <a:srgbClr val="EEB42D"/>
    <a:srgbClr val="FFE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49" autoAdjust="0"/>
  </p:normalViewPr>
  <p:slideViewPr>
    <p:cSldViewPr>
      <p:cViewPr varScale="1">
        <p:scale>
          <a:sx n="102" d="100"/>
          <a:sy n="102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14400"/>
            <a:ext cx="3352800" cy="3581400"/>
          </a:xfrm>
        </p:spPr>
        <p:txBody>
          <a:bodyPr/>
          <a:lstStyle>
            <a:lvl1pPr>
              <a:lnSpc>
                <a:spcPct val="150000"/>
              </a:lnSpc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724400"/>
            <a:ext cx="3352800" cy="94615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F8FF515-98B4-4649-9ABB-421F6BCAF6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69715-36F6-E04F-ADFE-3907F61A29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04800"/>
            <a:ext cx="18097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304800"/>
            <a:ext cx="52768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C589E-5EBE-604C-B8B8-2924896A2E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4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21E44-2116-E24F-926F-9425A9A5A1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06E64-843B-E648-8661-883A73A69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9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371600"/>
            <a:ext cx="3543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371600"/>
            <a:ext cx="3543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0CCEE-AE34-4A40-BCC4-6CCF778D1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8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F69FB-9E18-984A-A59F-BC6037FC22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F14A3-B18C-864B-84D5-13A95C0354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7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60884-8EA4-7841-9F5B-F5C91EF274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B16DD-43C8-FF4A-A306-A4B830E513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6AF90-E849-BC41-A811-5332591C24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1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304800"/>
            <a:ext cx="7239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371600"/>
            <a:ext cx="7239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7BA19D3-8793-1F4B-BEDF-86B6D80CA1E6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lists.openresearch.institute/mailman/listinfo/ground-station" TargetMode="External"/><Relationship Id="rId3" Type="http://schemas.openxmlformats.org/officeDocument/2006/relationships/hyperlink" Target="https://github.com/phase4grou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October</a:t>
            </a:r>
            <a:r>
              <a:rPr lang="en-US" dirty="0"/>
              <a:t>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1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Research Institute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Taxes from GNU Radio Conference</a:t>
            </a:r>
          </a:p>
          <a:p>
            <a:r>
              <a:rPr lang="en-US" dirty="0" smtClean="0"/>
              <a:t>Celebrate Trans-</a:t>
            </a:r>
            <a:r>
              <a:rPr lang="en-US" dirty="0" err="1" smtClean="0"/>
              <a:t>Ionospheric</a:t>
            </a:r>
            <a:r>
              <a:rPr lang="en-US" dirty="0" smtClean="0"/>
              <a:t> trademark for </a:t>
            </a:r>
            <a:r>
              <a:rPr lang="en-US" dirty="0" err="1" smtClean="0"/>
              <a:t>wearables</a:t>
            </a:r>
            <a:r>
              <a:rPr lang="en-US" dirty="0" smtClean="0"/>
              <a:t> (jewelry) and respond to the office action for radio equipment.</a:t>
            </a:r>
          </a:p>
          <a:p>
            <a:r>
              <a:rPr lang="en-US" dirty="0" smtClean="0"/>
              <a:t>Pursue scientific mission requirements development for </a:t>
            </a:r>
            <a:r>
              <a:rPr lang="en-US" dirty="0" err="1" smtClean="0"/>
              <a:t>Ionospheric</a:t>
            </a:r>
            <a:r>
              <a:rPr lang="en-US" dirty="0"/>
              <a:t> </a:t>
            </a:r>
            <a:r>
              <a:rPr lang="en-US" dirty="0" smtClean="0"/>
              <a:t>science satellite payload with TAPR.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6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Research Institute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to prepare for Open Cars conference in November 2018.</a:t>
            </a:r>
          </a:p>
          <a:p>
            <a:r>
              <a:rPr lang="en-US" dirty="0" smtClean="0"/>
              <a:t>Support a CLA for DVB-S2X code donation to GNU Radio. </a:t>
            </a:r>
          </a:p>
          <a:p>
            <a:r>
              <a:rPr lang="en-US" dirty="0" smtClean="0"/>
              <a:t>Support a CLA for runtime code donation to GNU Radio.</a:t>
            </a:r>
          </a:p>
          <a:p>
            <a:r>
              <a:rPr lang="en-US" dirty="0" smtClean="0"/>
              <a:t>Technical progress on Phase 4 Ground GSE, LDPC, DVB-S2/X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8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Research Institute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to market our successful fundraiser (Trans-</a:t>
            </a:r>
            <a:r>
              <a:rPr lang="en-US" dirty="0" err="1" smtClean="0"/>
              <a:t>Ionospheric</a:t>
            </a:r>
            <a:r>
              <a:rPr lang="en-US" dirty="0" smtClean="0"/>
              <a:t> </a:t>
            </a:r>
            <a:r>
              <a:rPr lang="en-US" dirty="0" err="1" smtClean="0"/>
              <a:t>hackable</a:t>
            </a:r>
            <a:r>
              <a:rPr lang="en-US" dirty="0" smtClean="0"/>
              <a:t> conference badge)</a:t>
            </a:r>
          </a:p>
          <a:p>
            <a:r>
              <a:rPr lang="en-US" dirty="0" smtClean="0"/>
              <a:t>Develop a potential major collaboration (TBA).</a:t>
            </a:r>
          </a:p>
          <a:p>
            <a:r>
              <a:rPr lang="en-US" dirty="0" smtClean="0"/>
              <a:t>Participate at Microwave Update in mid-October. </a:t>
            </a:r>
          </a:p>
          <a:p>
            <a:r>
              <a:rPr lang="en-US" dirty="0" smtClean="0"/>
              <a:t>Publish reports on TAPR DCC, GRCon2018, OSCW2018, and more.</a:t>
            </a:r>
          </a:p>
        </p:txBody>
      </p:sp>
    </p:spTree>
    <p:extLst>
      <p:ext uri="{BB962C8B-B14F-4D97-AF65-F5344CB8AC3E}">
        <p14:creationId xmlns:p14="http://schemas.microsoft.com/office/powerpoint/2010/main" val="15240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5562600" cy="46910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https://lists.openresearch.institute/mailman/listinfo/ground-station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https://github.com/phase4ground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Slack workspace</a:t>
            </a:r>
          </a:p>
          <a:p>
            <a:endParaRPr lang="en-US" dirty="0"/>
          </a:p>
          <a:p>
            <a:r>
              <a:rPr lang="en-US" dirty="0" smtClean="0"/>
              <a:t>In person at events throughout the year!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00800" y="273050"/>
            <a:ext cx="2286000" cy="58531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44580"/>
      </p:ext>
    </p:extLst>
  </p:cSld>
  <p:clrMapOvr>
    <a:masterClrMapping/>
  </p:clrMapOvr>
</p:sld>
</file>

<file path=ppt/theme/theme1.xml><?xml version="1.0" encoding="utf-8"?>
<a:theme xmlns:a="http://schemas.openxmlformats.org/drawingml/2006/main" name="TM01072120">
  <a:themeElements>
    <a:clrScheme name="Office Theme 1">
      <a:dk1>
        <a:srgbClr val="808080"/>
      </a:dk1>
      <a:lt1>
        <a:srgbClr val="EBF5FF"/>
      </a:lt1>
      <a:dk2>
        <a:srgbClr val="BDDEFF"/>
      </a:dk2>
      <a:lt2>
        <a:srgbClr val="CCECFF"/>
      </a:lt2>
      <a:accent1>
        <a:srgbClr val="339966"/>
      </a:accent1>
      <a:accent2>
        <a:srgbClr val="333399"/>
      </a:accent2>
      <a:accent3>
        <a:srgbClr val="DBECFF"/>
      </a:accent3>
      <a:accent4>
        <a:srgbClr val="C9D1DA"/>
      </a:accent4>
      <a:accent5>
        <a:srgbClr val="ADCAB8"/>
      </a:accent5>
      <a:accent6>
        <a:srgbClr val="2D2D8A"/>
      </a:accent6>
      <a:hlink>
        <a:srgbClr val="66FFFF"/>
      </a:hlink>
      <a:folHlink>
        <a:srgbClr val="99FF99"/>
      </a:folHlink>
    </a:clrScheme>
    <a:fontScheme name="Office Theme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808080"/>
        </a:dk1>
        <a:lt1>
          <a:srgbClr val="EBF5FF"/>
        </a:lt1>
        <a:dk2>
          <a:srgbClr val="BDDEFF"/>
        </a:dk2>
        <a:lt2>
          <a:srgbClr val="CCECFF"/>
        </a:lt2>
        <a:accent1>
          <a:srgbClr val="339966"/>
        </a:accent1>
        <a:accent2>
          <a:srgbClr val="333399"/>
        </a:accent2>
        <a:accent3>
          <a:srgbClr val="DBECFF"/>
        </a:accent3>
        <a:accent4>
          <a:srgbClr val="C9D1DA"/>
        </a:accent4>
        <a:accent5>
          <a:srgbClr val="ADCAB8"/>
        </a:accent5>
        <a:accent6>
          <a:srgbClr val="2D2D8A"/>
        </a:accent6>
        <a:hlink>
          <a:srgbClr val="66FFFF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6699"/>
        </a:dk1>
        <a:lt1>
          <a:srgbClr val="FFFFFF"/>
        </a:lt1>
        <a:dk2>
          <a:srgbClr val="00B4F5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D6F9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6699"/>
        </a:dk1>
        <a:lt1>
          <a:srgbClr val="FFFFFF"/>
        </a:lt1>
        <a:dk2>
          <a:srgbClr val="006699"/>
        </a:dk2>
        <a:lt2>
          <a:srgbClr val="E3EBF1"/>
        </a:lt2>
        <a:accent1>
          <a:srgbClr val="033497"/>
        </a:accent1>
        <a:accent2>
          <a:srgbClr val="00CC66"/>
        </a:accent2>
        <a:accent3>
          <a:srgbClr val="AAB8CA"/>
        </a:accent3>
        <a:accent4>
          <a:srgbClr val="DADADA"/>
        </a:accent4>
        <a:accent5>
          <a:srgbClr val="AAAEC9"/>
        </a:accent5>
        <a:accent6>
          <a:srgbClr val="00B95C"/>
        </a:accent6>
        <a:hlink>
          <a:srgbClr val="6CACFA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90D697"/>
        </a:dk1>
        <a:lt1>
          <a:srgbClr val="FFFFFF"/>
        </a:lt1>
        <a:dk2>
          <a:srgbClr val="339966"/>
        </a:dk2>
        <a:lt2>
          <a:srgbClr val="969696"/>
        </a:lt2>
        <a:accent1>
          <a:srgbClr val="318DF3"/>
        </a:accent1>
        <a:accent2>
          <a:srgbClr val="CCECFF"/>
        </a:accent2>
        <a:accent3>
          <a:srgbClr val="FFFFFF"/>
        </a:accent3>
        <a:accent4>
          <a:srgbClr val="7AB780"/>
        </a:accent4>
        <a:accent5>
          <a:srgbClr val="ADC5F8"/>
        </a:accent5>
        <a:accent6>
          <a:srgbClr val="B9D6E7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5A58"/>
        </a:dk1>
        <a:lt1>
          <a:srgbClr val="D2FFE6"/>
        </a:lt1>
        <a:dk2>
          <a:srgbClr val="C0C0C0"/>
        </a:dk2>
        <a:lt2>
          <a:srgbClr val="CCECFF"/>
        </a:lt2>
        <a:accent1>
          <a:srgbClr val="026A4A"/>
        </a:accent1>
        <a:accent2>
          <a:srgbClr val="528FC6"/>
        </a:accent2>
        <a:accent3>
          <a:srgbClr val="DCDCDC"/>
        </a:accent3>
        <a:accent4>
          <a:srgbClr val="B3DAC4"/>
        </a:accent4>
        <a:accent5>
          <a:srgbClr val="AAB9B1"/>
        </a:accent5>
        <a:accent6>
          <a:srgbClr val="4981B3"/>
        </a:accent6>
        <a:hlink>
          <a:srgbClr val="9FDAFF"/>
        </a:hlink>
        <a:folHlink>
          <a:srgbClr val="99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E3E5C"/>
        </a:dk1>
        <a:lt1>
          <a:srgbClr val="E6E6FF"/>
        </a:lt1>
        <a:dk2>
          <a:srgbClr val="0099CC"/>
        </a:dk2>
        <a:lt2>
          <a:srgbClr val="FFFFFF"/>
        </a:lt2>
        <a:accent1>
          <a:srgbClr val="246DB0"/>
        </a:accent1>
        <a:accent2>
          <a:srgbClr val="6666FF"/>
        </a:accent2>
        <a:accent3>
          <a:srgbClr val="AACAE2"/>
        </a:accent3>
        <a:accent4>
          <a:srgbClr val="C4C4DA"/>
        </a:accent4>
        <a:accent5>
          <a:srgbClr val="ACBAD4"/>
        </a:accent5>
        <a:accent6>
          <a:srgbClr val="5C5CE7"/>
        </a:accent6>
        <a:hlink>
          <a:srgbClr val="99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C6D5E0"/>
        </a:dk1>
        <a:lt1>
          <a:srgbClr val="D7D7EB"/>
        </a:lt1>
        <a:dk2>
          <a:srgbClr val="7DC4FF"/>
        </a:dk2>
        <a:lt2>
          <a:srgbClr val="777777"/>
        </a:lt2>
        <a:accent1>
          <a:srgbClr val="2658A2"/>
        </a:accent1>
        <a:accent2>
          <a:srgbClr val="5F5FCB"/>
        </a:accent2>
        <a:accent3>
          <a:srgbClr val="E8E8F3"/>
        </a:accent3>
        <a:accent4>
          <a:srgbClr val="A9B6BF"/>
        </a:accent4>
        <a:accent5>
          <a:srgbClr val="ACB4CE"/>
        </a:accent5>
        <a:accent6>
          <a:srgbClr val="5555B8"/>
        </a:accent6>
        <a:hlink>
          <a:srgbClr val="A1E99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B3F2"/>
        </a:dk1>
        <a:lt1>
          <a:srgbClr val="DEF6F1"/>
        </a:lt1>
        <a:dk2>
          <a:srgbClr val="CEE7FE"/>
        </a:dk2>
        <a:lt2>
          <a:srgbClr val="969696"/>
        </a:lt2>
        <a:accent1>
          <a:srgbClr val="CCECFF"/>
        </a:accent1>
        <a:accent2>
          <a:srgbClr val="8DC6FF"/>
        </a:accent2>
        <a:accent3>
          <a:srgbClr val="ECFAF7"/>
        </a:accent3>
        <a:accent4>
          <a:srgbClr val="0098CF"/>
        </a:accent4>
        <a:accent5>
          <a:srgbClr val="E2F4FF"/>
        </a:accent5>
        <a:accent6>
          <a:srgbClr val="7FB3E7"/>
        </a:accent6>
        <a:hlink>
          <a:srgbClr val="0033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969696"/>
        </a:dk1>
        <a:lt1>
          <a:srgbClr val="E6FFE6"/>
        </a:lt1>
        <a:dk2>
          <a:srgbClr val="9CE292"/>
        </a:dk2>
        <a:lt2>
          <a:srgbClr val="CEF1FE"/>
        </a:lt2>
        <a:accent1>
          <a:srgbClr val="EBB047"/>
        </a:accent1>
        <a:accent2>
          <a:srgbClr val="8DC6FF"/>
        </a:accent2>
        <a:accent3>
          <a:srgbClr val="CBEEC7"/>
        </a:accent3>
        <a:accent4>
          <a:srgbClr val="C4DAC4"/>
        </a:accent4>
        <a:accent5>
          <a:srgbClr val="F3D4B1"/>
        </a:accent5>
        <a:accent6>
          <a:srgbClr val="7FB3E7"/>
        </a:accent6>
        <a:hlink>
          <a:srgbClr val="0066FF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DBFFD3"/>
        </a:dk1>
        <a:lt1>
          <a:srgbClr val="FFFFFF"/>
        </a:lt1>
        <a:dk2>
          <a:srgbClr val="CCECFF"/>
        </a:dk2>
        <a:lt2>
          <a:srgbClr val="808080"/>
        </a:lt2>
        <a:accent1>
          <a:srgbClr val="69B4FF"/>
        </a:accent1>
        <a:accent2>
          <a:srgbClr val="00CC00"/>
        </a:accent2>
        <a:accent3>
          <a:srgbClr val="FFFFFF"/>
        </a:accent3>
        <a:accent4>
          <a:srgbClr val="BBDAB4"/>
        </a:accent4>
        <a:accent5>
          <a:srgbClr val="B9D6FF"/>
        </a:accent5>
        <a:accent6>
          <a:srgbClr val="00B900"/>
        </a:accent6>
        <a:hlink>
          <a:srgbClr val="3333CC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TM01072120</Template>
  <TotalTime>20</TotalTime>
  <Words>181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Arial Black</vt:lpstr>
      <vt:lpstr>TM01072120</vt:lpstr>
      <vt:lpstr>October 2018</vt:lpstr>
      <vt:lpstr>Open Research Institute</vt:lpstr>
      <vt:lpstr>Open Research Institute</vt:lpstr>
      <vt:lpstr>Open Research Institute</vt:lpstr>
      <vt:lpstr>Join us!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October 2018</dc:title>
  <dc:subject/>
  <dc:creator/>
  <cp:keywords/>
  <dc:description/>
  <cp:lastModifiedBy>Michelle Thompson</cp:lastModifiedBy>
  <cp:revision>13</cp:revision>
  <cp:lastPrinted>1601-01-01T00:00:00Z</cp:lastPrinted>
  <dcterms:created xsi:type="dcterms:W3CDTF">1601-01-01T00:00:00Z</dcterms:created>
  <dcterms:modified xsi:type="dcterms:W3CDTF">2018-10-01T19:29:37Z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TC010721201033</vt:lpwstr>
  </property>
</Properties>
</file>