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7" r:id="rId2"/>
    <p:sldId id="269" r:id="rId3"/>
    <p:sldId id="272" r:id="rId4"/>
    <p:sldId id="273" r:id="rId5"/>
    <p:sldId id="274" r:id="rId6"/>
    <p:sldId id="286" r:id="rId7"/>
    <p:sldId id="263" r:id="rId8"/>
    <p:sldId id="287" r:id="rId9"/>
    <p:sldId id="265" r:id="rId10"/>
    <p:sldId id="270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33CC"/>
    <a:srgbClr val="666633"/>
    <a:srgbClr val="FF9933"/>
    <a:srgbClr val="FF66FF"/>
    <a:srgbClr val="FF66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253162" cy="23336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249987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2743200" y="5410200"/>
            <a:ext cx="6248400" cy="457200"/>
          </a:xfrm>
        </p:spPr>
        <p:txBody>
          <a:bodyPr wrap="none"/>
          <a:lstStyle>
            <a:lvl1pPr>
              <a:defRPr sz="3200" b="1">
                <a:latin typeface="+mn-lt"/>
              </a:defRPr>
            </a:lvl1pPr>
          </a:lstStyle>
          <a:p>
            <a:endParaRPr lang="en-US" altLang="zh-CN"/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1690" name="Freeform 10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11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13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14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15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>
                <a:gd name="T0" fmla="*/ 264 w 265"/>
                <a:gd name="T1" fmla="*/ 52 h 392"/>
                <a:gd name="T2" fmla="*/ 264 w 265"/>
                <a:gd name="T3" fmla="*/ 194 h 392"/>
                <a:gd name="T4" fmla="*/ 256 w 265"/>
                <a:gd name="T5" fmla="*/ 188 h 392"/>
                <a:gd name="T6" fmla="*/ 236 w 265"/>
                <a:gd name="T7" fmla="*/ 188 h 392"/>
                <a:gd name="T8" fmla="*/ 221 w 265"/>
                <a:gd name="T9" fmla="*/ 194 h 392"/>
                <a:gd name="T10" fmla="*/ 205 w 265"/>
                <a:gd name="T11" fmla="*/ 209 h 392"/>
                <a:gd name="T12" fmla="*/ 162 w 265"/>
                <a:gd name="T13" fmla="*/ 261 h 392"/>
                <a:gd name="T14" fmla="*/ 66 w 265"/>
                <a:gd name="T15" fmla="*/ 366 h 392"/>
                <a:gd name="T16" fmla="*/ 45 w 265"/>
                <a:gd name="T17" fmla="*/ 391 h 392"/>
                <a:gd name="T18" fmla="*/ 0 w 265"/>
                <a:gd name="T19" fmla="*/ 391 h 392"/>
                <a:gd name="T20" fmla="*/ 178 w 265"/>
                <a:gd name="T21" fmla="*/ 190 h 392"/>
                <a:gd name="T22" fmla="*/ 218 w 265"/>
                <a:gd name="T23" fmla="*/ 138 h 392"/>
                <a:gd name="T24" fmla="*/ 233 w 265"/>
                <a:gd name="T25" fmla="*/ 111 h 392"/>
                <a:gd name="T26" fmla="*/ 246 w 265"/>
                <a:gd name="T27" fmla="*/ 84 h 392"/>
                <a:gd name="T28" fmla="*/ 256 w 265"/>
                <a:gd name="T29" fmla="*/ 39 h 392"/>
                <a:gd name="T30" fmla="*/ 264 w 265"/>
                <a:gd name="T31" fmla="*/ 0 h 392"/>
                <a:gd name="T32" fmla="*/ 264 w 265"/>
                <a:gd name="T33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16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17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>
                <a:gd name="T0" fmla="*/ 345 w 346"/>
                <a:gd name="T1" fmla="*/ 0 h 575"/>
                <a:gd name="T2" fmla="*/ 343 w 346"/>
                <a:gd name="T3" fmla="*/ 122 h 575"/>
                <a:gd name="T4" fmla="*/ 336 w 346"/>
                <a:gd name="T5" fmla="*/ 116 h 575"/>
                <a:gd name="T6" fmla="*/ 315 w 346"/>
                <a:gd name="T7" fmla="*/ 116 h 575"/>
                <a:gd name="T8" fmla="*/ 300 w 346"/>
                <a:gd name="T9" fmla="*/ 122 h 575"/>
                <a:gd name="T10" fmla="*/ 285 w 346"/>
                <a:gd name="T11" fmla="*/ 137 h 575"/>
                <a:gd name="T12" fmla="*/ 242 w 346"/>
                <a:gd name="T13" fmla="*/ 188 h 575"/>
                <a:gd name="T14" fmla="*/ 146 w 346"/>
                <a:gd name="T15" fmla="*/ 294 h 575"/>
                <a:gd name="T16" fmla="*/ 50 w 346"/>
                <a:gd name="T17" fmla="*/ 403 h 575"/>
                <a:gd name="T18" fmla="*/ 30 w 346"/>
                <a:gd name="T19" fmla="*/ 433 h 575"/>
                <a:gd name="T20" fmla="*/ 17 w 346"/>
                <a:gd name="T21" fmla="*/ 463 h 575"/>
                <a:gd name="T22" fmla="*/ 10 w 346"/>
                <a:gd name="T23" fmla="*/ 510 h 575"/>
                <a:gd name="T24" fmla="*/ 0 w 346"/>
                <a:gd name="T25" fmla="*/ 574 h 575"/>
                <a:gd name="T26" fmla="*/ 0 w 346"/>
                <a:gd name="T27" fmla="*/ 293 h 575"/>
                <a:gd name="T28" fmla="*/ 5 w 346"/>
                <a:gd name="T29" fmla="*/ 320 h 575"/>
                <a:gd name="T30" fmla="*/ 10 w 346"/>
                <a:gd name="T31" fmla="*/ 332 h 575"/>
                <a:gd name="T32" fmla="*/ 20 w 346"/>
                <a:gd name="T33" fmla="*/ 338 h 575"/>
                <a:gd name="T34" fmla="*/ 30 w 346"/>
                <a:gd name="T35" fmla="*/ 341 h 575"/>
                <a:gd name="T36" fmla="*/ 45 w 346"/>
                <a:gd name="T37" fmla="*/ 341 h 575"/>
                <a:gd name="T38" fmla="*/ 60 w 346"/>
                <a:gd name="T39" fmla="*/ 335 h 575"/>
                <a:gd name="T40" fmla="*/ 257 w 346"/>
                <a:gd name="T41" fmla="*/ 117 h 575"/>
                <a:gd name="T42" fmla="*/ 298 w 346"/>
                <a:gd name="T43" fmla="*/ 66 h 575"/>
                <a:gd name="T44" fmla="*/ 313 w 346"/>
                <a:gd name="T45" fmla="*/ 39 h 575"/>
                <a:gd name="T46" fmla="*/ 326 w 346"/>
                <a:gd name="T47" fmla="*/ 12 h 575"/>
                <a:gd name="T48" fmla="*/ 329 w 346"/>
                <a:gd name="T49" fmla="*/ 0 h 575"/>
                <a:gd name="T50" fmla="*/ 345 w 346"/>
                <a:gd name="T51" fmla="*/ 3 h 575"/>
                <a:gd name="T52" fmla="*/ 343 w 346"/>
                <a:gd name="T53" fmla="*/ 4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1702" name="Freeform 22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23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Freeform 24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Freeform 25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Freeform 26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Freeform 27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>
                <a:gd name="T0" fmla="*/ 345 w 349"/>
                <a:gd name="T1" fmla="*/ 52 h 149"/>
                <a:gd name="T2" fmla="*/ 348 w 349"/>
                <a:gd name="T3" fmla="*/ 144 h 149"/>
                <a:gd name="T4" fmla="*/ 0 w 349"/>
                <a:gd name="T5" fmla="*/ 148 h 149"/>
                <a:gd name="T6" fmla="*/ 299 w 349"/>
                <a:gd name="T7" fmla="*/ 143 h 149"/>
                <a:gd name="T8" fmla="*/ 315 w 349"/>
                <a:gd name="T9" fmla="*/ 111 h 149"/>
                <a:gd name="T10" fmla="*/ 328 w 349"/>
                <a:gd name="T11" fmla="*/ 84 h 149"/>
                <a:gd name="T12" fmla="*/ 338 w 349"/>
                <a:gd name="T13" fmla="*/ 39 h 149"/>
                <a:gd name="T14" fmla="*/ 345 w 349"/>
                <a:gd name="T15" fmla="*/ 0 h 149"/>
                <a:gd name="T16" fmla="*/ 345 w 349"/>
                <a:gd name="T17" fmla="*/ 1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Freeform 28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29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>
                <a:gd name="T0" fmla="*/ 345 w 346"/>
                <a:gd name="T1" fmla="*/ 0 h 574"/>
                <a:gd name="T2" fmla="*/ 343 w 346"/>
                <a:gd name="T3" fmla="*/ 122 h 574"/>
                <a:gd name="T4" fmla="*/ 336 w 346"/>
                <a:gd name="T5" fmla="*/ 116 h 574"/>
                <a:gd name="T6" fmla="*/ 315 w 346"/>
                <a:gd name="T7" fmla="*/ 116 h 574"/>
                <a:gd name="T8" fmla="*/ 300 w 346"/>
                <a:gd name="T9" fmla="*/ 122 h 574"/>
                <a:gd name="T10" fmla="*/ 285 w 346"/>
                <a:gd name="T11" fmla="*/ 137 h 574"/>
                <a:gd name="T12" fmla="*/ 242 w 346"/>
                <a:gd name="T13" fmla="*/ 188 h 574"/>
                <a:gd name="T14" fmla="*/ 146 w 346"/>
                <a:gd name="T15" fmla="*/ 294 h 574"/>
                <a:gd name="T16" fmla="*/ 50 w 346"/>
                <a:gd name="T17" fmla="*/ 402 h 574"/>
                <a:gd name="T18" fmla="*/ 30 w 346"/>
                <a:gd name="T19" fmla="*/ 432 h 574"/>
                <a:gd name="T20" fmla="*/ 17 w 346"/>
                <a:gd name="T21" fmla="*/ 462 h 574"/>
                <a:gd name="T22" fmla="*/ 10 w 346"/>
                <a:gd name="T23" fmla="*/ 509 h 574"/>
                <a:gd name="T24" fmla="*/ 0 w 346"/>
                <a:gd name="T25" fmla="*/ 573 h 574"/>
                <a:gd name="T26" fmla="*/ 0 w 346"/>
                <a:gd name="T27" fmla="*/ 292 h 574"/>
                <a:gd name="T28" fmla="*/ 5 w 346"/>
                <a:gd name="T29" fmla="*/ 319 h 574"/>
                <a:gd name="T30" fmla="*/ 10 w 346"/>
                <a:gd name="T31" fmla="*/ 331 h 574"/>
                <a:gd name="T32" fmla="*/ 20 w 346"/>
                <a:gd name="T33" fmla="*/ 337 h 574"/>
                <a:gd name="T34" fmla="*/ 30 w 346"/>
                <a:gd name="T35" fmla="*/ 340 h 574"/>
                <a:gd name="T36" fmla="*/ 45 w 346"/>
                <a:gd name="T37" fmla="*/ 340 h 574"/>
                <a:gd name="T38" fmla="*/ 60 w 346"/>
                <a:gd name="T39" fmla="*/ 334 h 574"/>
                <a:gd name="T40" fmla="*/ 257 w 346"/>
                <a:gd name="T41" fmla="*/ 117 h 574"/>
                <a:gd name="T42" fmla="*/ 298 w 346"/>
                <a:gd name="T43" fmla="*/ 66 h 574"/>
                <a:gd name="T44" fmla="*/ 313 w 346"/>
                <a:gd name="T45" fmla="*/ 39 h 574"/>
                <a:gd name="T46" fmla="*/ 326 w 346"/>
                <a:gd name="T47" fmla="*/ 12 h 574"/>
                <a:gd name="T48" fmla="*/ 329 w 346"/>
                <a:gd name="T49" fmla="*/ 0 h 574"/>
                <a:gd name="T50" fmla="*/ 345 w 346"/>
                <a:gd name="T51" fmla="*/ 3 h 574"/>
                <a:gd name="T52" fmla="*/ 343 w 346"/>
                <a:gd name="T53" fmla="*/ 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30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>
                <a:gd name="T0" fmla="*/ 153 w 154"/>
                <a:gd name="T1" fmla="*/ 3 h 294"/>
                <a:gd name="T2" fmla="*/ 50 w 154"/>
                <a:gd name="T3" fmla="*/ 122 h 294"/>
                <a:gd name="T4" fmla="*/ 30 w 154"/>
                <a:gd name="T5" fmla="*/ 152 h 294"/>
                <a:gd name="T6" fmla="*/ 17 w 154"/>
                <a:gd name="T7" fmla="*/ 182 h 294"/>
                <a:gd name="T8" fmla="*/ 10 w 154"/>
                <a:gd name="T9" fmla="*/ 229 h 294"/>
                <a:gd name="T10" fmla="*/ 0 w 154"/>
                <a:gd name="T11" fmla="*/ 293 h 294"/>
                <a:gd name="T12" fmla="*/ 0 w 154"/>
                <a:gd name="T13" fmla="*/ 12 h 294"/>
                <a:gd name="T14" fmla="*/ 5 w 154"/>
                <a:gd name="T15" fmla="*/ 39 h 294"/>
                <a:gd name="T16" fmla="*/ 10 w 154"/>
                <a:gd name="T17" fmla="*/ 51 h 294"/>
                <a:gd name="T18" fmla="*/ 20 w 154"/>
                <a:gd name="T19" fmla="*/ 57 h 294"/>
                <a:gd name="T20" fmla="*/ 30 w 154"/>
                <a:gd name="T21" fmla="*/ 60 h 294"/>
                <a:gd name="T22" fmla="*/ 45 w 154"/>
                <a:gd name="T23" fmla="*/ 60 h 294"/>
                <a:gd name="T24" fmla="*/ 60 w 154"/>
                <a:gd name="T25" fmla="*/ 54 h 294"/>
                <a:gd name="T26" fmla="*/ 110 w 154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31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71718" name="Group 3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71719" name="Group 39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7172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2" name="AutoShape 4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23" name="AutoShape 43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24" name="Rectangle 44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25" name="Oval 45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CN" altLang="zh-CN" sz="2400"/>
                </a:p>
              </p:txBody>
            </p:sp>
            <p:sp>
              <p:nvSpPr>
                <p:cNvPr id="71726" name="Oval 46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CN" altLang="zh-CN" sz="2400"/>
                </a:p>
              </p:txBody>
            </p:sp>
            <p:sp>
              <p:nvSpPr>
                <p:cNvPr id="71727" name="Oval 47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CN" altLang="zh-CN" sz="2400"/>
                </a:p>
              </p:txBody>
            </p:sp>
          </p:grpSp>
          <p:grpSp>
            <p:nvGrpSpPr>
              <p:cNvPr id="71728" name="Group 48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71729" name="Arc 49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0" name="Arc 50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1" name="AutoShape 51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2" name="Freeform 52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>
                    <a:gd name="T0" fmla="*/ 212 w 221"/>
                    <a:gd name="T1" fmla="*/ 204 h 230"/>
                    <a:gd name="T2" fmla="*/ 194 w 221"/>
                    <a:gd name="T3" fmla="*/ 158 h 230"/>
                    <a:gd name="T4" fmla="*/ 188 w 221"/>
                    <a:gd name="T5" fmla="*/ 111 h 230"/>
                    <a:gd name="T6" fmla="*/ 183 w 221"/>
                    <a:gd name="T7" fmla="*/ 72 h 230"/>
                    <a:gd name="T8" fmla="*/ 178 w 221"/>
                    <a:gd name="T9" fmla="*/ 52 h 230"/>
                    <a:gd name="T10" fmla="*/ 169 w 221"/>
                    <a:gd name="T11" fmla="*/ 37 h 230"/>
                    <a:gd name="T12" fmla="*/ 157 w 221"/>
                    <a:gd name="T13" fmla="*/ 24 h 230"/>
                    <a:gd name="T14" fmla="*/ 143 w 221"/>
                    <a:gd name="T15" fmla="*/ 13 h 230"/>
                    <a:gd name="T16" fmla="*/ 124 w 221"/>
                    <a:gd name="T17" fmla="*/ 5 h 230"/>
                    <a:gd name="T18" fmla="*/ 100 w 221"/>
                    <a:gd name="T19" fmla="*/ 0 h 230"/>
                    <a:gd name="T20" fmla="*/ 76 w 221"/>
                    <a:gd name="T21" fmla="*/ 0 h 230"/>
                    <a:gd name="T22" fmla="*/ 54 w 221"/>
                    <a:gd name="T23" fmla="*/ 7 h 230"/>
                    <a:gd name="T24" fmla="*/ 35 w 221"/>
                    <a:gd name="T25" fmla="*/ 16 h 230"/>
                    <a:gd name="T26" fmla="*/ 18 w 221"/>
                    <a:gd name="T27" fmla="*/ 31 h 230"/>
                    <a:gd name="T28" fmla="*/ 5 w 221"/>
                    <a:gd name="T29" fmla="*/ 51 h 230"/>
                    <a:gd name="T30" fmla="*/ 0 w 221"/>
                    <a:gd name="T31" fmla="*/ 73 h 230"/>
                    <a:gd name="T32" fmla="*/ 3 w 221"/>
                    <a:gd name="T33" fmla="*/ 72 h 230"/>
                    <a:gd name="T34" fmla="*/ 15 w 221"/>
                    <a:gd name="T35" fmla="*/ 64 h 230"/>
                    <a:gd name="T36" fmla="*/ 35 w 221"/>
                    <a:gd name="T37" fmla="*/ 58 h 230"/>
                    <a:gd name="T38" fmla="*/ 56 w 221"/>
                    <a:gd name="T39" fmla="*/ 57 h 230"/>
                    <a:gd name="T40" fmla="*/ 74 w 221"/>
                    <a:gd name="T41" fmla="*/ 63 h 230"/>
                    <a:gd name="T42" fmla="*/ 87 w 221"/>
                    <a:gd name="T43" fmla="*/ 73 h 230"/>
                    <a:gd name="T44" fmla="*/ 93 w 221"/>
                    <a:gd name="T45" fmla="*/ 85 h 230"/>
                    <a:gd name="T46" fmla="*/ 96 w 221"/>
                    <a:gd name="T47" fmla="*/ 102 h 230"/>
                    <a:gd name="T48" fmla="*/ 100 w 221"/>
                    <a:gd name="T49" fmla="*/ 124 h 230"/>
                    <a:gd name="T50" fmla="*/ 106 w 221"/>
                    <a:gd name="T51" fmla="*/ 147 h 230"/>
                    <a:gd name="T52" fmla="*/ 116 w 221"/>
                    <a:gd name="T53" fmla="*/ 168 h 230"/>
                    <a:gd name="T54" fmla="*/ 131 w 221"/>
                    <a:gd name="T55" fmla="*/ 190 h 230"/>
                    <a:gd name="T56" fmla="*/ 150 w 221"/>
                    <a:gd name="T57" fmla="*/ 207 h 230"/>
                    <a:gd name="T58" fmla="*/ 172 w 221"/>
                    <a:gd name="T59" fmla="*/ 219 h 230"/>
                    <a:gd name="T60" fmla="*/ 194 w 221"/>
                    <a:gd name="T61" fmla="*/ 226 h 230"/>
                    <a:gd name="T62" fmla="*/ 220 w 221"/>
                    <a:gd name="T63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3" name="Freeform 53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>
                    <a:gd name="T0" fmla="*/ 7 w 222"/>
                    <a:gd name="T1" fmla="*/ 204 h 230"/>
                    <a:gd name="T2" fmla="*/ 25 w 222"/>
                    <a:gd name="T3" fmla="*/ 158 h 230"/>
                    <a:gd name="T4" fmla="*/ 31 w 222"/>
                    <a:gd name="T5" fmla="*/ 111 h 230"/>
                    <a:gd name="T6" fmla="*/ 36 w 222"/>
                    <a:gd name="T7" fmla="*/ 72 h 230"/>
                    <a:gd name="T8" fmla="*/ 41 w 222"/>
                    <a:gd name="T9" fmla="*/ 52 h 230"/>
                    <a:gd name="T10" fmla="*/ 50 w 222"/>
                    <a:gd name="T11" fmla="*/ 37 h 230"/>
                    <a:gd name="T12" fmla="*/ 62 w 222"/>
                    <a:gd name="T13" fmla="*/ 24 h 230"/>
                    <a:gd name="T14" fmla="*/ 77 w 222"/>
                    <a:gd name="T15" fmla="*/ 13 h 230"/>
                    <a:gd name="T16" fmla="*/ 96 w 222"/>
                    <a:gd name="T17" fmla="*/ 5 h 230"/>
                    <a:gd name="T18" fmla="*/ 120 w 222"/>
                    <a:gd name="T19" fmla="*/ 0 h 230"/>
                    <a:gd name="T20" fmla="*/ 143 w 222"/>
                    <a:gd name="T21" fmla="*/ 0 h 230"/>
                    <a:gd name="T22" fmla="*/ 165 w 222"/>
                    <a:gd name="T23" fmla="*/ 7 h 230"/>
                    <a:gd name="T24" fmla="*/ 184 w 222"/>
                    <a:gd name="T25" fmla="*/ 16 h 230"/>
                    <a:gd name="T26" fmla="*/ 201 w 222"/>
                    <a:gd name="T27" fmla="*/ 31 h 230"/>
                    <a:gd name="T28" fmla="*/ 215 w 222"/>
                    <a:gd name="T29" fmla="*/ 51 h 230"/>
                    <a:gd name="T30" fmla="*/ 221 w 222"/>
                    <a:gd name="T31" fmla="*/ 73 h 230"/>
                    <a:gd name="T32" fmla="*/ 217 w 222"/>
                    <a:gd name="T33" fmla="*/ 72 h 230"/>
                    <a:gd name="T34" fmla="*/ 205 w 222"/>
                    <a:gd name="T35" fmla="*/ 64 h 230"/>
                    <a:gd name="T36" fmla="*/ 184 w 222"/>
                    <a:gd name="T37" fmla="*/ 58 h 230"/>
                    <a:gd name="T38" fmla="*/ 164 w 222"/>
                    <a:gd name="T39" fmla="*/ 57 h 230"/>
                    <a:gd name="T40" fmla="*/ 145 w 222"/>
                    <a:gd name="T41" fmla="*/ 63 h 230"/>
                    <a:gd name="T42" fmla="*/ 132 w 222"/>
                    <a:gd name="T43" fmla="*/ 73 h 230"/>
                    <a:gd name="T44" fmla="*/ 127 w 222"/>
                    <a:gd name="T45" fmla="*/ 85 h 230"/>
                    <a:gd name="T46" fmla="*/ 123 w 222"/>
                    <a:gd name="T47" fmla="*/ 102 h 230"/>
                    <a:gd name="T48" fmla="*/ 120 w 222"/>
                    <a:gd name="T49" fmla="*/ 124 h 230"/>
                    <a:gd name="T50" fmla="*/ 113 w 222"/>
                    <a:gd name="T51" fmla="*/ 147 h 230"/>
                    <a:gd name="T52" fmla="*/ 104 w 222"/>
                    <a:gd name="T53" fmla="*/ 168 h 230"/>
                    <a:gd name="T54" fmla="*/ 89 w 222"/>
                    <a:gd name="T55" fmla="*/ 190 h 230"/>
                    <a:gd name="T56" fmla="*/ 69 w 222"/>
                    <a:gd name="T57" fmla="*/ 207 h 230"/>
                    <a:gd name="T58" fmla="*/ 47 w 222"/>
                    <a:gd name="T59" fmla="*/ 219 h 230"/>
                    <a:gd name="T60" fmla="*/ 25 w 222"/>
                    <a:gd name="T61" fmla="*/ 226 h 230"/>
                    <a:gd name="T62" fmla="*/ 0 w 222"/>
                    <a:gd name="T63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4" name="Oval 54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kumimoji="1" lang="zh-CN" altLang="zh-CN" sz="2400"/>
                </a:p>
              </p:txBody>
            </p:sp>
          </p:grpSp>
        </p:grpSp>
      </p:grpSp>
      <p:sp>
        <p:nvSpPr>
          <p:cNvPr id="71735" name="Rectangle 5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736" name="Rectangle 5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CB9B2B-D8BE-4B20-8328-4FC3C2F193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716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68849-9C2F-4F0A-B25A-00444B8C9C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4429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19938" y="228600"/>
            <a:ext cx="1871662" cy="6010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467350" cy="6010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8ED1D-75F0-4CB7-98A3-6C485C800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07887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88" y="228600"/>
            <a:ext cx="7491412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00188" y="1052513"/>
            <a:ext cx="3668712" cy="5186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21300" y="1052513"/>
            <a:ext cx="3670300" cy="5186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47800" y="6324600"/>
            <a:ext cx="1409700" cy="49053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733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EC52F1-F535-40C1-AAAE-7F474D101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53100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88" y="228600"/>
            <a:ext cx="7491412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00188" y="1052513"/>
            <a:ext cx="7491412" cy="51863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47800" y="6324600"/>
            <a:ext cx="1409700" cy="49053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33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016289-54B9-4C96-8E1C-8E98152C22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4642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88" y="228601"/>
            <a:ext cx="7491412" cy="6081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88" y="872716"/>
            <a:ext cx="7491412" cy="5366159"/>
          </a:xfrm>
        </p:spPr>
        <p:txBody>
          <a:bodyPr/>
          <a:lstStyle>
            <a:lvl1pPr>
              <a:defRPr>
                <a:solidFill>
                  <a:schemeClr val="accent5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B1A9F-349A-4670-BEE9-CE2CEA33D0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55603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DD0A0-3FD9-4E74-9908-670CEF88E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47654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0188" y="1052513"/>
            <a:ext cx="3668712" cy="5186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21300" y="1052513"/>
            <a:ext cx="3670300" cy="5186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D4B13-6494-4FC7-9CD8-CE06457E00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42368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4763A-50B6-4D6C-878D-A99CBF717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95952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DFA33-4627-456E-B892-4D73295BE3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27050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D7F0D-D3DA-428C-8458-418319B875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7308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CA26A-BB5D-469A-A60D-370021643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18723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32FB1-CEA1-4C0F-9FDD-2C1BA3D2D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46647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0663" name="Freeform 7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Freeform 8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Freeform 9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Freeform 10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Freeform 11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Freeform 12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>
                <a:gd name="T0" fmla="*/ 264 w 265"/>
                <a:gd name="T1" fmla="*/ 52 h 392"/>
                <a:gd name="T2" fmla="*/ 264 w 265"/>
                <a:gd name="T3" fmla="*/ 194 h 392"/>
                <a:gd name="T4" fmla="*/ 256 w 265"/>
                <a:gd name="T5" fmla="*/ 188 h 392"/>
                <a:gd name="T6" fmla="*/ 236 w 265"/>
                <a:gd name="T7" fmla="*/ 188 h 392"/>
                <a:gd name="T8" fmla="*/ 221 w 265"/>
                <a:gd name="T9" fmla="*/ 194 h 392"/>
                <a:gd name="T10" fmla="*/ 205 w 265"/>
                <a:gd name="T11" fmla="*/ 209 h 392"/>
                <a:gd name="T12" fmla="*/ 162 w 265"/>
                <a:gd name="T13" fmla="*/ 261 h 392"/>
                <a:gd name="T14" fmla="*/ 66 w 265"/>
                <a:gd name="T15" fmla="*/ 366 h 392"/>
                <a:gd name="T16" fmla="*/ 45 w 265"/>
                <a:gd name="T17" fmla="*/ 391 h 392"/>
                <a:gd name="T18" fmla="*/ 0 w 265"/>
                <a:gd name="T19" fmla="*/ 391 h 392"/>
                <a:gd name="T20" fmla="*/ 178 w 265"/>
                <a:gd name="T21" fmla="*/ 190 h 392"/>
                <a:gd name="T22" fmla="*/ 218 w 265"/>
                <a:gd name="T23" fmla="*/ 138 h 392"/>
                <a:gd name="T24" fmla="*/ 233 w 265"/>
                <a:gd name="T25" fmla="*/ 111 h 392"/>
                <a:gd name="T26" fmla="*/ 246 w 265"/>
                <a:gd name="T27" fmla="*/ 84 h 392"/>
                <a:gd name="T28" fmla="*/ 256 w 265"/>
                <a:gd name="T29" fmla="*/ 39 h 392"/>
                <a:gd name="T30" fmla="*/ 264 w 265"/>
                <a:gd name="T31" fmla="*/ 0 h 392"/>
                <a:gd name="T32" fmla="*/ 264 w 265"/>
                <a:gd name="T33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Freeform 13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Freeform 14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>
                <a:gd name="T0" fmla="*/ 345 w 346"/>
                <a:gd name="T1" fmla="*/ 0 h 575"/>
                <a:gd name="T2" fmla="*/ 343 w 346"/>
                <a:gd name="T3" fmla="*/ 122 h 575"/>
                <a:gd name="T4" fmla="*/ 336 w 346"/>
                <a:gd name="T5" fmla="*/ 116 h 575"/>
                <a:gd name="T6" fmla="*/ 315 w 346"/>
                <a:gd name="T7" fmla="*/ 116 h 575"/>
                <a:gd name="T8" fmla="*/ 300 w 346"/>
                <a:gd name="T9" fmla="*/ 122 h 575"/>
                <a:gd name="T10" fmla="*/ 285 w 346"/>
                <a:gd name="T11" fmla="*/ 137 h 575"/>
                <a:gd name="T12" fmla="*/ 242 w 346"/>
                <a:gd name="T13" fmla="*/ 188 h 575"/>
                <a:gd name="T14" fmla="*/ 146 w 346"/>
                <a:gd name="T15" fmla="*/ 294 h 575"/>
                <a:gd name="T16" fmla="*/ 50 w 346"/>
                <a:gd name="T17" fmla="*/ 403 h 575"/>
                <a:gd name="T18" fmla="*/ 30 w 346"/>
                <a:gd name="T19" fmla="*/ 433 h 575"/>
                <a:gd name="T20" fmla="*/ 17 w 346"/>
                <a:gd name="T21" fmla="*/ 463 h 575"/>
                <a:gd name="T22" fmla="*/ 10 w 346"/>
                <a:gd name="T23" fmla="*/ 510 h 575"/>
                <a:gd name="T24" fmla="*/ 0 w 346"/>
                <a:gd name="T25" fmla="*/ 574 h 575"/>
                <a:gd name="T26" fmla="*/ 0 w 346"/>
                <a:gd name="T27" fmla="*/ 293 h 575"/>
                <a:gd name="T28" fmla="*/ 5 w 346"/>
                <a:gd name="T29" fmla="*/ 320 h 575"/>
                <a:gd name="T30" fmla="*/ 10 w 346"/>
                <a:gd name="T31" fmla="*/ 332 h 575"/>
                <a:gd name="T32" fmla="*/ 20 w 346"/>
                <a:gd name="T33" fmla="*/ 338 h 575"/>
                <a:gd name="T34" fmla="*/ 30 w 346"/>
                <a:gd name="T35" fmla="*/ 341 h 575"/>
                <a:gd name="T36" fmla="*/ 45 w 346"/>
                <a:gd name="T37" fmla="*/ 341 h 575"/>
                <a:gd name="T38" fmla="*/ 60 w 346"/>
                <a:gd name="T39" fmla="*/ 335 h 575"/>
                <a:gd name="T40" fmla="*/ 257 w 346"/>
                <a:gd name="T41" fmla="*/ 117 h 575"/>
                <a:gd name="T42" fmla="*/ 298 w 346"/>
                <a:gd name="T43" fmla="*/ 66 h 575"/>
                <a:gd name="T44" fmla="*/ 313 w 346"/>
                <a:gd name="T45" fmla="*/ 39 h 575"/>
                <a:gd name="T46" fmla="*/ 326 w 346"/>
                <a:gd name="T47" fmla="*/ 12 h 575"/>
                <a:gd name="T48" fmla="*/ 329 w 346"/>
                <a:gd name="T49" fmla="*/ 0 h 575"/>
                <a:gd name="T50" fmla="*/ 345 w 346"/>
                <a:gd name="T51" fmla="*/ 3 h 575"/>
                <a:gd name="T52" fmla="*/ 343 w 346"/>
                <a:gd name="T53" fmla="*/ 4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sz="2400"/>
            </a:p>
          </p:txBody>
        </p:sp>
        <p:sp>
          <p:nvSpPr>
            <p:cNvPr id="70675" name="Freeform 19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Freeform 20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Freeform 21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>
                <a:gd name="T0" fmla="*/ 343 w 344"/>
                <a:gd name="T1" fmla="*/ 52 h 645"/>
                <a:gd name="T2" fmla="*/ 343 w 344"/>
                <a:gd name="T3" fmla="*/ 194 h 645"/>
                <a:gd name="T4" fmla="*/ 335 w 344"/>
                <a:gd name="T5" fmla="*/ 188 h 645"/>
                <a:gd name="T6" fmla="*/ 315 w 344"/>
                <a:gd name="T7" fmla="*/ 188 h 645"/>
                <a:gd name="T8" fmla="*/ 300 w 344"/>
                <a:gd name="T9" fmla="*/ 194 h 645"/>
                <a:gd name="T10" fmla="*/ 284 w 344"/>
                <a:gd name="T11" fmla="*/ 209 h 645"/>
                <a:gd name="T12" fmla="*/ 242 w 344"/>
                <a:gd name="T13" fmla="*/ 260 h 645"/>
                <a:gd name="T14" fmla="*/ 146 w 344"/>
                <a:gd name="T15" fmla="*/ 365 h 645"/>
                <a:gd name="T16" fmla="*/ 50 w 344"/>
                <a:gd name="T17" fmla="*/ 473 h 645"/>
                <a:gd name="T18" fmla="*/ 30 w 344"/>
                <a:gd name="T19" fmla="*/ 504 h 645"/>
                <a:gd name="T20" fmla="*/ 17 w 344"/>
                <a:gd name="T21" fmla="*/ 534 h 645"/>
                <a:gd name="T22" fmla="*/ 10 w 344"/>
                <a:gd name="T23" fmla="*/ 580 h 645"/>
                <a:gd name="T24" fmla="*/ 0 w 344"/>
                <a:gd name="T25" fmla="*/ 644 h 645"/>
                <a:gd name="T26" fmla="*/ 0 w 344"/>
                <a:gd name="T27" fmla="*/ 364 h 645"/>
                <a:gd name="T28" fmla="*/ 5 w 344"/>
                <a:gd name="T29" fmla="*/ 391 h 645"/>
                <a:gd name="T30" fmla="*/ 10 w 344"/>
                <a:gd name="T31" fmla="*/ 403 h 645"/>
                <a:gd name="T32" fmla="*/ 20 w 344"/>
                <a:gd name="T33" fmla="*/ 409 h 645"/>
                <a:gd name="T34" fmla="*/ 30 w 344"/>
                <a:gd name="T35" fmla="*/ 412 h 645"/>
                <a:gd name="T36" fmla="*/ 45 w 344"/>
                <a:gd name="T37" fmla="*/ 412 h 645"/>
                <a:gd name="T38" fmla="*/ 60 w 344"/>
                <a:gd name="T39" fmla="*/ 406 h 645"/>
                <a:gd name="T40" fmla="*/ 257 w 344"/>
                <a:gd name="T41" fmla="*/ 189 h 645"/>
                <a:gd name="T42" fmla="*/ 297 w 344"/>
                <a:gd name="T43" fmla="*/ 138 h 645"/>
                <a:gd name="T44" fmla="*/ 312 w 344"/>
                <a:gd name="T45" fmla="*/ 111 h 645"/>
                <a:gd name="T46" fmla="*/ 325 w 344"/>
                <a:gd name="T47" fmla="*/ 84 h 645"/>
                <a:gd name="T48" fmla="*/ 335 w 344"/>
                <a:gd name="T49" fmla="*/ 39 h 645"/>
                <a:gd name="T50" fmla="*/ 343 w 344"/>
                <a:gd name="T51" fmla="*/ 0 h 645"/>
                <a:gd name="T52" fmla="*/ 343 w 344"/>
                <a:gd name="T53" fmla="*/ 1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Freeform 22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Freeform 23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>
                <a:gd name="T0" fmla="*/ 343 w 344"/>
                <a:gd name="T1" fmla="*/ 52 h 647"/>
                <a:gd name="T2" fmla="*/ 343 w 344"/>
                <a:gd name="T3" fmla="*/ 194 h 647"/>
                <a:gd name="T4" fmla="*/ 335 w 344"/>
                <a:gd name="T5" fmla="*/ 188 h 647"/>
                <a:gd name="T6" fmla="*/ 315 w 344"/>
                <a:gd name="T7" fmla="*/ 188 h 647"/>
                <a:gd name="T8" fmla="*/ 300 w 344"/>
                <a:gd name="T9" fmla="*/ 194 h 647"/>
                <a:gd name="T10" fmla="*/ 284 w 344"/>
                <a:gd name="T11" fmla="*/ 209 h 647"/>
                <a:gd name="T12" fmla="*/ 242 w 344"/>
                <a:gd name="T13" fmla="*/ 261 h 647"/>
                <a:gd name="T14" fmla="*/ 146 w 344"/>
                <a:gd name="T15" fmla="*/ 366 h 647"/>
                <a:gd name="T16" fmla="*/ 50 w 344"/>
                <a:gd name="T17" fmla="*/ 475 h 647"/>
                <a:gd name="T18" fmla="*/ 30 w 344"/>
                <a:gd name="T19" fmla="*/ 505 h 647"/>
                <a:gd name="T20" fmla="*/ 17 w 344"/>
                <a:gd name="T21" fmla="*/ 535 h 647"/>
                <a:gd name="T22" fmla="*/ 10 w 344"/>
                <a:gd name="T23" fmla="*/ 582 h 647"/>
                <a:gd name="T24" fmla="*/ 0 w 344"/>
                <a:gd name="T25" fmla="*/ 646 h 647"/>
                <a:gd name="T26" fmla="*/ 0 w 344"/>
                <a:gd name="T27" fmla="*/ 365 h 647"/>
                <a:gd name="T28" fmla="*/ 5 w 344"/>
                <a:gd name="T29" fmla="*/ 392 h 647"/>
                <a:gd name="T30" fmla="*/ 10 w 344"/>
                <a:gd name="T31" fmla="*/ 404 h 647"/>
                <a:gd name="T32" fmla="*/ 20 w 344"/>
                <a:gd name="T33" fmla="*/ 410 h 647"/>
                <a:gd name="T34" fmla="*/ 30 w 344"/>
                <a:gd name="T35" fmla="*/ 413 h 647"/>
                <a:gd name="T36" fmla="*/ 45 w 344"/>
                <a:gd name="T37" fmla="*/ 413 h 647"/>
                <a:gd name="T38" fmla="*/ 60 w 344"/>
                <a:gd name="T39" fmla="*/ 407 h 647"/>
                <a:gd name="T40" fmla="*/ 257 w 344"/>
                <a:gd name="T41" fmla="*/ 190 h 647"/>
                <a:gd name="T42" fmla="*/ 297 w 344"/>
                <a:gd name="T43" fmla="*/ 138 h 647"/>
                <a:gd name="T44" fmla="*/ 312 w 344"/>
                <a:gd name="T45" fmla="*/ 111 h 647"/>
                <a:gd name="T46" fmla="*/ 325 w 344"/>
                <a:gd name="T47" fmla="*/ 84 h 647"/>
                <a:gd name="T48" fmla="*/ 335 w 344"/>
                <a:gd name="T49" fmla="*/ 39 h 647"/>
                <a:gd name="T50" fmla="*/ 343 w 344"/>
                <a:gd name="T51" fmla="*/ 0 h 647"/>
                <a:gd name="T52" fmla="*/ 343 w 344"/>
                <a:gd name="T53" fmla="*/ 11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Freeform 24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>
                <a:gd name="T0" fmla="*/ 345 w 349"/>
                <a:gd name="T1" fmla="*/ 52 h 149"/>
                <a:gd name="T2" fmla="*/ 348 w 349"/>
                <a:gd name="T3" fmla="*/ 144 h 149"/>
                <a:gd name="T4" fmla="*/ 0 w 349"/>
                <a:gd name="T5" fmla="*/ 148 h 149"/>
                <a:gd name="T6" fmla="*/ 299 w 349"/>
                <a:gd name="T7" fmla="*/ 143 h 149"/>
                <a:gd name="T8" fmla="*/ 315 w 349"/>
                <a:gd name="T9" fmla="*/ 111 h 149"/>
                <a:gd name="T10" fmla="*/ 328 w 349"/>
                <a:gd name="T11" fmla="*/ 84 h 149"/>
                <a:gd name="T12" fmla="*/ 338 w 349"/>
                <a:gd name="T13" fmla="*/ 39 h 149"/>
                <a:gd name="T14" fmla="*/ 345 w 349"/>
                <a:gd name="T15" fmla="*/ 0 h 149"/>
                <a:gd name="T16" fmla="*/ 345 w 349"/>
                <a:gd name="T17" fmla="*/ 11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Freeform 25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Freeform 26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>
                <a:gd name="T0" fmla="*/ 345 w 346"/>
                <a:gd name="T1" fmla="*/ 0 h 574"/>
                <a:gd name="T2" fmla="*/ 343 w 346"/>
                <a:gd name="T3" fmla="*/ 122 h 574"/>
                <a:gd name="T4" fmla="*/ 336 w 346"/>
                <a:gd name="T5" fmla="*/ 116 h 574"/>
                <a:gd name="T6" fmla="*/ 315 w 346"/>
                <a:gd name="T7" fmla="*/ 116 h 574"/>
                <a:gd name="T8" fmla="*/ 300 w 346"/>
                <a:gd name="T9" fmla="*/ 122 h 574"/>
                <a:gd name="T10" fmla="*/ 285 w 346"/>
                <a:gd name="T11" fmla="*/ 137 h 574"/>
                <a:gd name="T12" fmla="*/ 242 w 346"/>
                <a:gd name="T13" fmla="*/ 188 h 574"/>
                <a:gd name="T14" fmla="*/ 146 w 346"/>
                <a:gd name="T15" fmla="*/ 294 h 574"/>
                <a:gd name="T16" fmla="*/ 50 w 346"/>
                <a:gd name="T17" fmla="*/ 402 h 574"/>
                <a:gd name="T18" fmla="*/ 30 w 346"/>
                <a:gd name="T19" fmla="*/ 432 h 574"/>
                <a:gd name="T20" fmla="*/ 17 w 346"/>
                <a:gd name="T21" fmla="*/ 462 h 574"/>
                <a:gd name="T22" fmla="*/ 10 w 346"/>
                <a:gd name="T23" fmla="*/ 509 h 574"/>
                <a:gd name="T24" fmla="*/ 0 w 346"/>
                <a:gd name="T25" fmla="*/ 573 h 574"/>
                <a:gd name="T26" fmla="*/ 0 w 346"/>
                <a:gd name="T27" fmla="*/ 292 h 574"/>
                <a:gd name="T28" fmla="*/ 5 w 346"/>
                <a:gd name="T29" fmla="*/ 319 h 574"/>
                <a:gd name="T30" fmla="*/ 10 w 346"/>
                <a:gd name="T31" fmla="*/ 331 h 574"/>
                <a:gd name="T32" fmla="*/ 20 w 346"/>
                <a:gd name="T33" fmla="*/ 337 h 574"/>
                <a:gd name="T34" fmla="*/ 30 w 346"/>
                <a:gd name="T35" fmla="*/ 340 h 574"/>
                <a:gd name="T36" fmla="*/ 45 w 346"/>
                <a:gd name="T37" fmla="*/ 340 h 574"/>
                <a:gd name="T38" fmla="*/ 60 w 346"/>
                <a:gd name="T39" fmla="*/ 334 h 574"/>
                <a:gd name="T40" fmla="*/ 257 w 346"/>
                <a:gd name="T41" fmla="*/ 117 h 574"/>
                <a:gd name="T42" fmla="*/ 298 w 346"/>
                <a:gd name="T43" fmla="*/ 66 h 574"/>
                <a:gd name="T44" fmla="*/ 313 w 346"/>
                <a:gd name="T45" fmla="*/ 39 h 574"/>
                <a:gd name="T46" fmla="*/ 326 w 346"/>
                <a:gd name="T47" fmla="*/ 12 h 574"/>
                <a:gd name="T48" fmla="*/ 329 w 346"/>
                <a:gd name="T49" fmla="*/ 0 h 574"/>
                <a:gd name="T50" fmla="*/ 345 w 346"/>
                <a:gd name="T51" fmla="*/ 3 h 574"/>
                <a:gd name="T52" fmla="*/ 343 w 346"/>
                <a:gd name="T53" fmla="*/ 4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Freeform 27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>
                <a:gd name="T0" fmla="*/ 153 w 154"/>
                <a:gd name="T1" fmla="*/ 3 h 294"/>
                <a:gd name="T2" fmla="*/ 50 w 154"/>
                <a:gd name="T3" fmla="*/ 122 h 294"/>
                <a:gd name="T4" fmla="*/ 30 w 154"/>
                <a:gd name="T5" fmla="*/ 152 h 294"/>
                <a:gd name="T6" fmla="*/ 17 w 154"/>
                <a:gd name="T7" fmla="*/ 182 h 294"/>
                <a:gd name="T8" fmla="*/ 10 w 154"/>
                <a:gd name="T9" fmla="*/ 229 h 294"/>
                <a:gd name="T10" fmla="*/ 0 w 154"/>
                <a:gd name="T11" fmla="*/ 293 h 294"/>
                <a:gd name="T12" fmla="*/ 0 w 154"/>
                <a:gd name="T13" fmla="*/ 12 h 294"/>
                <a:gd name="T14" fmla="*/ 5 w 154"/>
                <a:gd name="T15" fmla="*/ 39 h 294"/>
                <a:gd name="T16" fmla="*/ 10 w 154"/>
                <a:gd name="T17" fmla="*/ 51 h 294"/>
                <a:gd name="T18" fmla="*/ 20 w 154"/>
                <a:gd name="T19" fmla="*/ 57 h 294"/>
                <a:gd name="T20" fmla="*/ 30 w 154"/>
                <a:gd name="T21" fmla="*/ 60 h 294"/>
                <a:gd name="T22" fmla="*/ 45 w 154"/>
                <a:gd name="T23" fmla="*/ 60 h 294"/>
                <a:gd name="T24" fmla="*/ 60 w 154"/>
                <a:gd name="T25" fmla="*/ 54 h 294"/>
                <a:gd name="T26" fmla="*/ 110 w 154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4" name="Freeform 28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>
                <a:gd name="T0" fmla="*/ 343 w 344"/>
                <a:gd name="T1" fmla="*/ 52 h 646"/>
                <a:gd name="T2" fmla="*/ 343 w 344"/>
                <a:gd name="T3" fmla="*/ 194 h 646"/>
                <a:gd name="T4" fmla="*/ 335 w 344"/>
                <a:gd name="T5" fmla="*/ 188 h 646"/>
                <a:gd name="T6" fmla="*/ 315 w 344"/>
                <a:gd name="T7" fmla="*/ 188 h 646"/>
                <a:gd name="T8" fmla="*/ 300 w 344"/>
                <a:gd name="T9" fmla="*/ 194 h 646"/>
                <a:gd name="T10" fmla="*/ 284 w 344"/>
                <a:gd name="T11" fmla="*/ 209 h 646"/>
                <a:gd name="T12" fmla="*/ 242 w 344"/>
                <a:gd name="T13" fmla="*/ 260 h 646"/>
                <a:gd name="T14" fmla="*/ 146 w 344"/>
                <a:gd name="T15" fmla="*/ 366 h 646"/>
                <a:gd name="T16" fmla="*/ 50 w 344"/>
                <a:gd name="T17" fmla="*/ 474 h 646"/>
                <a:gd name="T18" fmla="*/ 30 w 344"/>
                <a:gd name="T19" fmla="*/ 504 h 646"/>
                <a:gd name="T20" fmla="*/ 17 w 344"/>
                <a:gd name="T21" fmla="*/ 534 h 646"/>
                <a:gd name="T22" fmla="*/ 10 w 344"/>
                <a:gd name="T23" fmla="*/ 581 h 646"/>
                <a:gd name="T24" fmla="*/ 0 w 344"/>
                <a:gd name="T25" fmla="*/ 645 h 646"/>
                <a:gd name="T26" fmla="*/ 0 w 344"/>
                <a:gd name="T27" fmla="*/ 364 h 646"/>
                <a:gd name="T28" fmla="*/ 5 w 344"/>
                <a:gd name="T29" fmla="*/ 391 h 646"/>
                <a:gd name="T30" fmla="*/ 10 w 344"/>
                <a:gd name="T31" fmla="*/ 403 h 646"/>
                <a:gd name="T32" fmla="*/ 20 w 344"/>
                <a:gd name="T33" fmla="*/ 409 h 646"/>
                <a:gd name="T34" fmla="*/ 30 w 344"/>
                <a:gd name="T35" fmla="*/ 412 h 646"/>
                <a:gd name="T36" fmla="*/ 45 w 344"/>
                <a:gd name="T37" fmla="*/ 412 h 646"/>
                <a:gd name="T38" fmla="*/ 60 w 344"/>
                <a:gd name="T39" fmla="*/ 406 h 646"/>
                <a:gd name="T40" fmla="*/ 257 w 344"/>
                <a:gd name="T41" fmla="*/ 189 h 646"/>
                <a:gd name="T42" fmla="*/ 297 w 344"/>
                <a:gd name="T43" fmla="*/ 138 h 646"/>
                <a:gd name="T44" fmla="*/ 312 w 344"/>
                <a:gd name="T45" fmla="*/ 111 h 646"/>
                <a:gd name="T46" fmla="*/ 325 w 344"/>
                <a:gd name="T47" fmla="*/ 84 h 646"/>
                <a:gd name="T48" fmla="*/ 335 w 344"/>
                <a:gd name="T49" fmla="*/ 39 h 646"/>
                <a:gd name="T50" fmla="*/ 343 w 344"/>
                <a:gd name="T51" fmla="*/ 0 h 646"/>
                <a:gd name="T52" fmla="*/ 343 w 344"/>
                <a:gd name="T53" fmla="*/ 117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Rectangle 29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6" name="Line 30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Line 31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88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4914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89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052513"/>
            <a:ext cx="7491412" cy="518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  <a:p>
            <a:pPr lvl="4"/>
            <a:r>
              <a:rPr lang="zh-CN" altLang="en-US" smtClean="0"/>
              <a:t>第五层</a:t>
            </a:r>
          </a:p>
        </p:txBody>
      </p:sp>
      <p:sp>
        <p:nvSpPr>
          <p:cNvPr id="70690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24600"/>
            <a:ext cx="14097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0691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069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0ACE76-D502-4D1F-821B-45A31252A9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66633"/>
          </a:solidFill>
          <a:latin typeface="Candara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2800" b="1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–"/>
        <a:defRPr sz="2400" b="1">
          <a:solidFill>
            <a:srgbClr val="0066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1">
          <a:solidFill>
            <a:srgbClr val="0066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–"/>
        <a:defRPr b="1">
          <a:solidFill>
            <a:srgbClr val="0066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b="1">
          <a:solidFill>
            <a:srgbClr val="0066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b="1">
          <a:solidFill>
            <a:srgbClr val="0066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b="1">
          <a:solidFill>
            <a:srgbClr val="0066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b="1">
          <a:solidFill>
            <a:srgbClr val="0066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b="1">
          <a:solidFill>
            <a:srgbClr val="00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908050"/>
            <a:ext cx="5472112" cy="1920875"/>
          </a:xfrm>
        </p:spPr>
        <p:txBody>
          <a:bodyPr/>
          <a:lstStyle/>
          <a:p>
            <a:r>
              <a:rPr lang="zh-CN" altLang="en-US">
                <a:solidFill>
                  <a:schemeClr val="hlink"/>
                </a:solidFill>
              </a:rPr>
              <a:t>数字逻辑设计及应用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2708275"/>
            <a:ext cx="6400800" cy="3744913"/>
          </a:xfrm>
        </p:spPr>
        <p:txBody>
          <a:bodyPr/>
          <a:lstStyle/>
          <a:p>
            <a:r>
              <a:rPr lang="zh-CN" altLang="en-US" sz="2400" dirty="0">
                <a:ea typeface="楷体_GB2312" pitchFamily="49" charset="-122"/>
              </a:rPr>
              <a:t>数制与编码（</a:t>
            </a:r>
            <a:r>
              <a:rPr lang="en-US" altLang="zh-CN" sz="2400" dirty="0">
                <a:ea typeface="楷体_GB2312" pitchFamily="49" charset="-122"/>
              </a:rPr>
              <a:t>CH2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数字电路（</a:t>
            </a:r>
            <a:r>
              <a:rPr lang="en-US" altLang="zh-CN" sz="2400" dirty="0" smtClean="0">
                <a:ea typeface="楷体_GB2312" pitchFamily="49" charset="-122"/>
              </a:rPr>
              <a:t>CH3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组合逻辑</a:t>
            </a:r>
            <a:r>
              <a:rPr lang="zh-CN" altLang="en-US" sz="2400" dirty="0">
                <a:ea typeface="楷体_GB2312" pitchFamily="49" charset="-122"/>
              </a:rPr>
              <a:t>设计原理（</a:t>
            </a:r>
            <a:r>
              <a:rPr lang="en-US" altLang="zh-CN" sz="2400" dirty="0">
                <a:ea typeface="楷体_GB2312" pitchFamily="49" charset="-122"/>
              </a:rPr>
              <a:t>CH4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r>
              <a:rPr lang="zh-CN" altLang="en-US" sz="2400" dirty="0">
                <a:ea typeface="楷体_GB2312" pitchFamily="49" charset="-122"/>
              </a:rPr>
              <a:t>组合逻辑设计实践（</a:t>
            </a:r>
            <a:r>
              <a:rPr lang="en-US" altLang="zh-CN" sz="2400" dirty="0">
                <a:ea typeface="楷体_GB2312" pitchFamily="49" charset="-122"/>
              </a:rPr>
              <a:t>CH6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r>
              <a:rPr lang="zh-CN" altLang="en-US" sz="2400" dirty="0">
                <a:ea typeface="楷体_GB2312" pitchFamily="49" charset="-122"/>
              </a:rPr>
              <a:t>时序逻辑设计原理（</a:t>
            </a:r>
            <a:r>
              <a:rPr lang="en-US" altLang="zh-CN" sz="2400" dirty="0">
                <a:ea typeface="楷体_GB2312" pitchFamily="49" charset="-122"/>
              </a:rPr>
              <a:t>CH7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r>
              <a:rPr lang="zh-CN" altLang="en-US" sz="2400" dirty="0">
                <a:ea typeface="楷体_GB2312" pitchFamily="49" charset="-122"/>
              </a:rPr>
              <a:t>时序逻辑设计实践（</a:t>
            </a:r>
            <a:r>
              <a:rPr lang="en-US" altLang="zh-CN" sz="2400" dirty="0">
                <a:ea typeface="楷体_GB2312" pitchFamily="49" charset="-122"/>
              </a:rPr>
              <a:t>CH8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存储器</a:t>
            </a:r>
            <a:r>
              <a:rPr lang="en-US" altLang="zh-CN" sz="2400" dirty="0">
                <a:latin typeface="Garamond"/>
                <a:ea typeface="楷体_GB2312" pitchFamily="49" charset="-122"/>
              </a:rPr>
              <a:t>—</a:t>
            </a:r>
            <a:r>
              <a:rPr lang="en-US" altLang="zh-CN" sz="2400" dirty="0">
                <a:ea typeface="楷体_GB2312" pitchFamily="49" charset="-122"/>
              </a:rPr>
              <a:t>ROM,RAM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CH9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r>
              <a:rPr lang="en-US" altLang="zh-CN" sz="2400" dirty="0">
                <a:ea typeface="楷体_GB2312" pitchFamily="49" charset="-122"/>
              </a:rPr>
              <a:t>A/D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D/A</a:t>
            </a:r>
            <a:r>
              <a:rPr lang="zh-CN" altLang="en-US" sz="2400" dirty="0">
                <a:ea typeface="楷体_GB2312" pitchFamily="49" charset="-122"/>
              </a:rPr>
              <a:t>转换器（补充）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6228184" y="2963234"/>
            <a:ext cx="144016" cy="8618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710" y="3209473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期末涉及较少</a:t>
            </a:r>
            <a:endParaRPr lang="zh-CN" altLang="en-US" b="1" dirty="0"/>
          </a:p>
        </p:txBody>
      </p:sp>
      <p:sp>
        <p:nvSpPr>
          <p:cNvPr id="6" name="右大括号 5"/>
          <p:cNvSpPr/>
          <p:nvPr/>
        </p:nvSpPr>
        <p:spPr>
          <a:xfrm>
            <a:off x="6480212" y="4221088"/>
            <a:ext cx="126014" cy="18722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6256" y="4545124"/>
            <a:ext cx="190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半期考试之后的授课内容都在考试范围</a:t>
            </a:r>
            <a:endParaRPr lang="zh-CN" altLang="en-US" b="1" dirty="0"/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7354887" cy="863600"/>
          </a:xfrm>
        </p:spPr>
        <p:txBody>
          <a:bodyPr/>
          <a:lstStyle/>
          <a:p>
            <a:r>
              <a:rPr lang="en-US" altLang="zh-CN" sz="3200"/>
              <a:t>3</a:t>
            </a:r>
            <a:r>
              <a:rPr lang="zh-CN" altLang="en-US" sz="3200"/>
              <a:t>、时序逻辑电路的分析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196975"/>
            <a:ext cx="7488238" cy="5184775"/>
          </a:xfrm>
        </p:spPr>
        <p:txBody>
          <a:bodyPr/>
          <a:lstStyle/>
          <a:p>
            <a:r>
              <a:rPr lang="zh-CN" altLang="en-US"/>
              <a:t>含触发器和组合电路构成的器件级电路、</a:t>
            </a:r>
            <a:r>
              <a:rPr lang="en-US" altLang="zh-CN"/>
              <a:t>MSI</a:t>
            </a:r>
            <a:r>
              <a:rPr lang="zh-CN" altLang="en-US"/>
              <a:t>加上组合电路的组件级电路。</a:t>
            </a:r>
          </a:p>
          <a:p>
            <a:r>
              <a:rPr lang="zh-CN" altLang="en-US"/>
              <a:t>能正确划分出电路的三大部分，分别写出电路的激励方程（</a:t>
            </a:r>
            <a:r>
              <a:rPr lang="en-US" altLang="zh-CN"/>
              <a:t>excitation equation</a:t>
            </a:r>
            <a:r>
              <a:rPr lang="zh-CN" altLang="en-US"/>
              <a:t>）、转换方程</a:t>
            </a:r>
            <a:r>
              <a:rPr lang="en-US" altLang="zh-CN"/>
              <a:t>(transition equation)</a:t>
            </a:r>
            <a:r>
              <a:rPr lang="zh-CN" altLang="en-US"/>
              <a:t>、输出方程。</a:t>
            </a:r>
          </a:p>
          <a:p>
            <a:r>
              <a:rPr lang="zh-CN" altLang="en-US"/>
              <a:t>根据转换方程、输出方程写出转换</a:t>
            </a:r>
            <a:r>
              <a:rPr lang="en-US" altLang="zh-CN"/>
              <a:t>/</a:t>
            </a:r>
            <a:r>
              <a:rPr lang="zh-CN" altLang="en-US"/>
              <a:t>输出表</a:t>
            </a:r>
            <a:r>
              <a:rPr lang="en-US" altLang="zh-CN"/>
              <a:t>(transition/output table)</a:t>
            </a:r>
            <a:r>
              <a:rPr lang="zh-CN" altLang="en-US"/>
              <a:t>，并给状态取名</a:t>
            </a:r>
            <a:r>
              <a:rPr lang="en-US" altLang="zh-CN"/>
              <a:t>(state assignment)</a:t>
            </a:r>
            <a:r>
              <a:rPr lang="zh-CN" altLang="en-US"/>
              <a:t>写出状态</a:t>
            </a:r>
            <a:r>
              <a:rPr lang="en-US" altLang="zh-CN"/>
              <a:t>/</a:t>
            </a:r>
            <a:r>
              <a:rPr lang="zh-CN" altLang="en-US"/>
              <a:t>输出表。</a:t>
            </a:r>
          </a:p>
          <a:p>
            <a:r>
              <a:rPr lang="zh-CN" altLang="en-US"/>
              <a:t>能画出状态图，符合状态转换的互斥性及完备性。</a:t>
            </a:r>
          </a:p>
          <a:p>
            <a:r>
              <a:rPr lang="zh-CN" altLang="en-US"/>
              <a:t>能根据转换方程、输出方程或表画出时序图。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5725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60350"/>
            <a:ext cx="7427912" cy="6300788"/>
          </a:xfrm>
        </p:spPr>
        <p:txBody>
          <a:bodyPr/>
          <a:lstStyle/>
          <a:p>
            <a:pPr marL="534988" indent="-534988"/>
            <a:r>
              <a:rPr lang="zh-CN" altLang="en-US"/>
              <a:t>对于计数器等构成的时序电路，正常的状态转移是单循环的，有部分未用状态可能会回到主循环，有的不会。输入一般是控制类，清零、装数、初始值输入</a:t>
            </a:r>
            <a:r>
              <a:rPr lang="en-US" altLang="zh-CN"/>
              <a:t>……</a:t>
            </a:r>
            <a:r>
              <a:rPr lang="zh-CN" altLang="en-US"/>
              <a:t>，输出是计数输出，进位输出。</a:t>
            </a:r>
          </a:p>
          <a:p>
            <a:pPr marL="987425" lvl="1" indent="-273050"/>
            <a:r>
              <a:rPr lang="zh-CN" altLang="en-US"/>
              <a:t>触发器构建的计数器、</a:t>
            </a:r>
            <a:r>
              <a:rPr lang="en-US" altLang="zh-CN"/>
              <a:t>163</a:t>
            </a:r>
            <a:r>
              <a:rPr lang="zh-CN" altLang="en-US"/>
              <a:t>等</a:t>
            </a:r>
            <a:r>
              <a:rPr lang="en-US" altLang="zh-CN"/>
              <a:t>MSI</a:t>
            </a:r>
            <a:r>
              <a:rPr lang="zh-CN" altLang="en-US"/>
              <a:t>计数器</a:t>
            </a:r>
          </a:p>
          <a:p>
            <a:pPr marL="987425" lvl="1" indent="-273050"/>
            <a:r>
              <a:rPr lang="zh-CN" altLang="en-US"/>
              <a:t>序列的产生</a:t>
            </a:r>
          </a:p>
          <a:p>
            <a:pPr marL="987425" lvl="1" indent="-273050"/>
            <a:r>
              <a:rPr lang="zh-CN" altLang="en-US"/>
              <a:t>自校正的检测及修正</a:t>
            </a:r>
          </a:p>
          <a:p>
            <a:pPr marL="534988" indent="-534988"/>
            <a:r>
              <a:rPr lang="zh-CN" altLang="en-US"/>
              <a:t>    移位寄存器构成的电路，注意数据移动的方向与数据位的高低命名有关，每位寄存器之间都是首尾相连，中间不会插入其他部件。</a:t>
            </a:r>
          </a:p>
          <a:p>
            <a:pPr marL="987425" lvl="1" indent="-273050"/>
            <a:r>
              <a:rPr lang="zh-CN" altLang="en-US"/>
              <a:t>环形计数器、扭环计数器（约翰逊计数器）、序列产生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7283450" cy="792162"/>
          </a:xfrm>
        </p:spPr>
        <p:txBody>
          <a:bodyPr/>
          <a:lstStyle/>
          <a:p>
            <a:r>
              <a:rPr lang="en-US" altLang="zh-CN" sz="3200"/>
              <a:t>4</a:t>
            </a:r>
            <a:r>
              <a:rPr lang="zh-CN" altLang="en-US" sz="3200"/>
              <a:t>、同步时序电路的设计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52513"/>
            <a:ext cx="7499350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序列检测、位序列发生、计数器或以某种顺序发生变化等。</a:t>
            </a:r>
          </a:p>
          <a:p>
            <a:r>
              <a:rPr lang="zh-CN" altLang="en-US"/>
              <a:t>重要的第一步：按照设计要求，找出电路中可能的状态，每个状态表明发生的事情朝着解决问题的方向进行。</a:t>
            </a:r>
          </a:p>
          <a:p>
            <a:r>
              <a:rPr lang="zh-CN" altLang="en-US"/>
              <a:t>若采用触发器和组合电路等基本器件建立电路，写出状态</a:t>
            </a:r>
            <a:r>
              <a:rPr lang="en-US" altLang="zh-CN"/>
              <a:t>/</a:t>
            </a:r>
            <a:r>
              <a:rPr lang="zh-CN" altLang="en-US"/>
              <a:t>输出表或转移列表，确定触发器后进行状态赋值，得转移</a:t>
            </a:r>
            <a:r>
              <a:rPr lang="en-US" altLang="zh-CN"/>
              <a:t>/</a:t>
            </a:r>
            <a:r>
              <a:rPr lang="zh-CN" altLang="en-US"/>
              <a:t>输出表、利用选用的触发器的应用表构建激励表，建立激励方程、输出方程。注意“未用态”的处理</a:t>
            </a:r>
          </a:p>
          <a:p>
            <a:r>
              <a:rPr lang="zh-CN" altLang="en-US"/>
              <a:t>若采用</a:t>
            </a:r>
            <a:r>
              <a:rPr lang="en-US" altLang="zh-CN"/>
              <a:t>MSI</a:t>
            </a:r>
            <a:r>
              <a:rPr lang="zh-CN" altLang="en-US"/>
              <a:t>组件，正确设置相关的级联输入</a:t>
            </a:r>
            <a:r>
              <a:rPr lang="en-US" altLang="zh-CN"/>
              <a:t>/</a:t>
            </a:r>
            <a:r>
              <a:rPr lang="zh-CN" altLang="en-US"/>
              <a:t>输出、控制端、建立所需的反馈电路等。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468312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584200"/>
            <a:ext cx="7499350" cy="5865813"/>
          </a:xfrm>
        </p:spPr>
        <p:txBody>
          <a:bodyPr/>
          <a:lstStyle/>
          <a:p>
            <a:r>
              <a:rPr lang="zh-CN" altLang="en-US"/>
              <a:t>序列检测：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（</a:t>
            </a:r>
            <a:r>
              <a:rPr lang="en-US" altLang="zh-CN"/>
              <a:t>1</a:t>
            </a:r>
            <a:r>
              <a:rPr lang="zh-CN" altLang="en-US"/>
              <a:t>）基本触发器加门电路构成，从状态表或状态图着手。按照序列被检测出</a:t>
            </a:r>
            <a:r>
              <a:rPr lang="en-US" altLang="zh-CN"/>
              <a:t>0</a:t>
            </a:r>
            <a:r>
              <a:rPr lang="zh-CN" altLang="en-US"/>
              <a:t>位、</a:t>
            </a:r>
            <a:r>
              <a:rPr lang="en-US" altLang="zh-CN"/>
              <a:t>1</a:t>
            </a:r>
            <a:r>
              <a:rPr lang="zh-CN" altLang="en-US"/>
              <a:t>位、</a:t>
            </a:r>
            <a:r>
              <a:rPr lang="en-US" altLang="zh-CN"/>
              <a:t>2</a:t>
            </a:r>
            <a:r>
              <a:rPr lang="zh-CN" altLang="en-US"/>
              <a:t>位</a:t>
            </a:r>
            <a:r>
              <a:rPr lang="en-US" altLang="zh-CN"/>
              <a:t>…</a:t>
            </a:r>
            <a:r>
              <a:rPr lang="zh-CN" altLang="en-US"/>
              <a:t>的顺序定义电路的状态。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（</a:t>
            </a:r>
            <a:r>
              <a:rPr lang="en-US" altLang="zh-CN"/>
              <a:t>2</a:t>
            </a:r>
            <a:r>
              <a:rPr lang="zh-CN" altLang="en-US"/>
              <a:t>）移位寄存器法</a:t>
            </a:r>
          </a:p>
          <a:p>
            <a:r>
              <a:rPr lang="zh-CN" altLang="en-US"/>
              <a:t>位序列发生：</a:t>
            </a:r>
          </a:p>
          <a:p>
            <a:pPr lvl="1"/>
            <a:r>
              <a:rPr lang="zh-CN" altLang="en-US"/>
              <a:t>计数器法</a:t>
            </a:r>
            <a:r>
              <a:rPr lang="en-US" altLang="zh-CN"/>
              <a:t>—</a:t>
            </a:r>
            <a:r>
              <a:rPr lang="zh-CN" altLang="en-US"/>
              <a:t>基本触发器加门电路构成</a:t>
            </a:r>
          </a:p>
          <a:p>
            <a:pPr lvl="1"/>
            <a:r>
              <a:rPr lang="zh-CN" altLang="en-US"/>
              <a:t>计数器</a:t>
            </a:r>
            <a:r>
              <a:rPr lang="en-US" altLang="zh-CN"/>
              <a:t>-</a:t>
            </a:r>
            <a:r>
              <a:rPr lang="zh-CN" altLang="en-US"/>
              <a:t>译码器法</a:t>
            </a:r>
          </a:p>
          <a:p>
            <a:pPr lvl="1"/>
            <a:r>
              <a:rPr lang="zh-CN" altLang="en-US"/>
              <a:t>计数器</a:t>
            </a:r>
            <a:r>
              <a:rPr lang="en-US" altLang="zh-CN"/>
              <a:t>-</a:t>
            </a:r>
            <a:r>
              <a:rPr lang="zh-CN" altLang="en-US"/>
              <a:t>数据选择器法</a:t>
            </a:r>
          </a:p>
          <a:p>
            <a:pPr lvl="1"/>
            <a:r>
              <a:rPr lang="zh-CN" altLang="en-US"/>
              <a:t>计数器</a:t>
            </a:r>
            <a:r>
              <a:rPr lang="en-US" altLang="zh-CN"/>
              <a:t>-ROM</a:t>
            </a:r>
          </a:p>
          <a:p>
            <a:pPr lvl="1"/>
            <a:r>
              <a:rPr lang="zh-CN" altLang="en-US"/>
              <a:t>移位寄存器法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908050"/>
            <a:ext cx="7354887" cy="5218113"/>
          </a:xfrm>
        </p:spPr>
        <p:txBody>
          <a:bodyPr/>
          <a:lstStyle/>
          <a:p>
            <a:r>
              <a:rPr lang="zh-CN" altLang="en-US"/>
              <a:t>计数器：按照给定的模值用触发器或者</a:t>
            </a:r>
            <a:r>
              <a:rPr lang="en-US" altLang="zh-CN"/>
              <a:t>MSI</a:t>
            </a:r>
            <a:r>
              <a:rPr lang="zh-CN" altLang="en-US"/>
              <a:t>构建同步时序计数器</a:t>
            </a:r>
          </a:p>
          <a:p>
            <a:pPr lvl="1"/>
            <a:r>
              <a:rPr lang="zh-CN" altLang="en-US"/>
              <a:t>升序、降序（触发器模式或者特定的</a:t>
            </a:r>
            <a:r>
              <a:rPr lang="en-US" altLang="zh-CN"/>
              <a:t>MSI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MSI</a:t>
            </a:r>
            <a:r>
              <a:rPr lang="zh-CN" altLang="en-US"/>
              <a:t>计数器的应用及级联应用</a:t>
            </a:r>
          </a:p>
          <a:p>
            <a:r>
              <a:rPr lang="zh-CN" altLang="en-US"/>
              <a:t>寄存器及移位寄存器</a:t>
            </a:r>
          </a:p>
          <a:p>
            <a:pPr lvl="1"/>
            <a:r>
              <a:rPr lang="zh-CN" altLang="en-US"/>
              <a:t>功能、移位的概念</a:t>
            </a:r>
          </a:p>
          <a:p>
            <a:pPr lvl="1"/>
            <a:r>
              <a:rPr lang="zh-CN" altLang="en-US"/>
              <a:t>环形计数器（</a:t>
            </a:r>
            <a:r>
              <a:rPr lang="en-US" altLang="zh-CN"/>
              <a:t>n</a:t>
            </a:r>
            <a:r>
              <a:rPr lang="zh-CN" altLang="en-US"/>
              <a:t>位的模为</a:t>
            </a:r>
            <a:r>
              <a:rPr lang="en-US" altLang="zh-CN"/>
              <a:t>n</a:t>
            </a:r>
            <a:r>
              <a:rPr lang="zh-CN" altLang="en-US"/>
              <a:t>，需要</a:t>
            </a:r>
            <a:r>
              <a:rPr lang="en-US" altLang="zh-CN"/>
              <a:t>n</a:t>
            </a:r>
            <a:r>
              <a:rPr lang="zh-CN" altLang="en-US"/>
              <a:t>个触发器）</a:t>
            </a:r>
          </a:p>
          <a:p>
            <a:pPr lvl="1"/>
            <a:r>
              <a:rPr lang="en-US" altLang="zh-CN"/>
              <a:t>Johnson</a:t>
            </a:r>
            <a:r>
              <a:rPr lang="zh-CN" altLang="en-US"/>
              <a:t>计数器（ </a:t>
            </a:r>
            <a:r>
              <a:rPr lang="en-US" altLang="zh-CN"/>
              <a:t>n</a:t>
            </a:r>
            <a:r>
              <a:rPr lang="zh-CN" altLang="en-US"/>
              <a:t>位的模为</a:t>
            </a:r>
            <a:r>
              <a:rPr lang="en-US" altLang="zh-CN"/>
              <a:t>2n</a:t>
            </a:r>
            <a:r>
              <a:rPr lang="zh-CN" altLang="en-US"/>
              <a:t>，需要</a:t>
            </a:r>
            <a:r>
              <a:rPr lang="en-US" altLang="zh-CN"/>
              <a:t>n</a:t>
            </a:r>
            <a:r>
              <a:rPr lang="zh-CN" altLang="en-US"/>
              <a:t>个触发器）</a:t>
            </a:r>
          </a:p>
          <a:p>
            <a:r>
              <a:rPr lang="zh-CN" altLang="en-US"/>
              <a:t>其它同步时序电路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7354887" cy="647700"/>
          </a:xfrm>
        </p:spPr>
        <p:txBody>
          <a:bodyPr/>
          <a:lstStyle/>
          <a:p>
            <a:r>
              <a:rPr lang="en-US" altLang="zh-CN" sz="3200"/>
              <a:t>examples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125538"/>
            <a:ext cx="7354887" cy="5000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3. If an J-K flip-flop with J=1 and K=1 has a 10kHz clock input, the Q output is a (   5k    ) Hz square wave.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5. If we observed the waveforms of output </a:t>
            </a:r>
            <a:r>
              <a:rPr lang="en-US" altLang="zh-CN" i="1"/>
              <a:t>Q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 i="1"/>
              <a:t>Q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 i="1"/>
              <a:t>Q</a:t>
            </a:r>
            <a:r>
              <a:rPr lang="en-US" altLang="zh-CN"/>
              <a:t>3 of three flip-flops of a counter as the Figure 1, the modulo of the counter should be (   6      ). 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835150" y="4437063"/>
            <a:ext cx="5329238" cy="2160587"/>
            <a:chOff x="2103" y="2060"/>
            <a:chExt cx="5226" cy="2098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2103" y="2060"/>
              <a:ext cx="6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 b="1" i="1"/>
                <a:t>CP</a:t>
              </a:r>
              <a:endParaRPr lang="en-US" altLang="zh-CN" sz="4000" b="1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2523" y="3052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603" y="2742"/>
              <a:ext cx="0" cy="3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3603" y="2742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4659" y="2742"/>
              <a:ext cx="0" cy="3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659" y="3052"/>
              <a:ext cx="5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V="1">
              <a:off x="5205" y="2742"/>
              <a:ext cx="0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5205" y="2742"/>
              <a:ext cx="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5715" y="2742"/>
              <a:ext cx="0" cy="3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5715" y="3052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 flipV="1">
              <a:off x="6765" y="2742"/>
              <a:ext cx="0" cy="3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 flipV="1">
              <a:off x="6765" y="2742"/>
              <a:ext cx="564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2517" y="3300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 flipH="1">
              <a:off x="3600" y="3300"/>
              <a:ext cx="3" cy="3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3600" y="3641"/>
              <a:ext cx="5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 flipV="1">
              <a:off x="4131" y="3294"/>
              <a:ext cx="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31" y="3294"/>
              <a:ext cx="5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665" y="3294"/>
              <a:ext cx="0" cy="3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4665" y="3641"/>
              <a:ext cx="10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5715" y="3266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>
              <a:off x="5715" y="3269"/>
              <a:ext cx="10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6765" y="3269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6765" y="3641"/>
              <a:ext cx="55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>
              <a:off x="2535" y="4106"/>
              <a:ext cx="5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 flipV="1">
              <a:off x="3075" y="3858"/>
              <a:ext cx="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3075" y="3858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4131" y="3858"/>
              <a:ext cx="0" cy="2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Line 32"/>
            <p:cNvSpPr>
              <a:spLocks noChangeShapeType="1"/>
            </p:cNvSpPr>
            <p:nvPr/>
          </p:nvSpPr>
          <p:spPr bwMode="auto">
            <a:xfrm>
              <a:off x="4128" y="4137"/>
              <a:ext cx="21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6246" y="3827"/>
              <a:ext cx="6" cy="3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6246" y="3827"/>
              <a:ext cx="10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Text Box 35"/>
            <p:cNvSpPr txBox="1">
              <a:spLocks noChangeArrowheads="1"/>
            </p:cNvSpPr>
            <p:nvPr/>
          </p:nvSpPr>
          <p:spPr bwMode="auto">
            <a:xfrm>
              <a:off x="2115" y="2587"/>
              <a:ext cx="6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 b="1" i="1"/>
                <a:t>Q</a:t>
              </a:r>
              <a:r>
                <a:rPr lang="en-US" altLang="zh-CN" sz="2400" b="1" baseline="-25000"/>
                <a:t>1</a:t>
              </a:r>
              <a:endParaRPr lang="en-US" altLang="zh-CN" sz="4000" b="1"/>
            </a:p>
          </p:txBody>
        </p:sp>
        <p:sp>
          <p:nvSpPr>
            <p:cNvPr id="54308" name="Text Box 36"/>
            <p:cNvSpPr txBox="1">
              <a:spLocks noChangeArrowheads="1"/>
            </p:cNvSpPr>
            <p:nvPr/>
          </p:nvSpPr>
          <p:spPr bwMode="auto">
            <a:xfrm>
              <a:off x="2127" y="3176"/>
              <a:ext cx="6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 b="1" i="1"/>
                <a:t>Q</a:t>
              </a:r>
              <a:r>
                <a:rPr lang="en-US" altLang="zh-CN" sz="2400" b="1" baseline="-25000"/>
                <a:t>2</a:t>
              </a:r>
              <a:endParaRPr lang="en-US" altLang="zh-CN" sz="4000" b="1"/>
            </a:p>
          </p:txBody>
        </p:sp>
        <p:sp>
          <p:nvSpPr>
            <p:cNvPr id="54309" name="Text Box 37"/>
            <p:cNvSpPr txBox="1">
              <a:spLocks noChangeArrowheads="1"/>
            </p:cNvSpPr>
            <p:nvPr/>
          </p:nvSpPr>
          <p:spPr bwMode="auto">
            <a:xfrm>
              <a:off x="2126" y="3738"/>
              <a:ext cx="63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 b="1" i="1"/>
                <a:t>Q</a:t>
              </a:r>
              <a:r>
                <a:rPr lang="en-US" altLang="zh-CN" sz="2400" b="1" baseline="-25000"/>
                <a:t>3</a:t>
              </a:r>
              <a:endParaRPr lang="en-US" altLang="zh-CN" sz="4000" b="1"/>
            </a:p>
          </p:txBody>
        </p:sp>
        <p:grpSp>
          <p:nvGrpSpPr>
            <p:cNvPr id="54310" name="Group 38"/>
            <p:cNvGrpSpPr>
              <a:grpSpLocks/>
            </p:cNvGrpSpPr>
            <p:nvPr/>
          </p:nvGrpSpPr>
          <p:grpSpPr bwMode="auto">
            <a:xfrm>
              <a:off x="2547" y="2177"/>
              <a:ext cx="528" cy="256"/>
              <a:chOff x="2547" y="2177"/>
              <a:chExt cx="528" cy="256"/>
            </a:xfrm>
          </p:grpSpPr>
          <p:sp>
            <p:nvSpPr>
              <p:cNvPr id="54311" name="Line 39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2" name="Line 40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Line 41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4" name="Line 42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15" name="Group 43"/>
            <p:cNvGrpSpPr>
              <a:grpSpLocks/>
            </p:cNvGrpSpPr>
            <p:nvPr/>
          </p:nvGrpSpPr>
          <p:grpSpPr bwMode="auto">
            <a:xfrm>
              <a:off x="3075" y="2177"/>
              <a:ext cx="528" cy="256"/>
              <a:chOff x="2547" y="2177"/>
              <a:chExt cx="528" cy="256"/>
            </a:xfrm>
          </p:grpSpPr>
          <p:sp>
            <p:nvSpPr>
              <p:cNvPr id="54316" name="Line 44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7" name="Line 45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8" name="Line 46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9" name="Line 47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20" name="Group 48"/>
            <p:cNvGrpSpPr>
              <a:grpSpLocks/>
            </p:cNvGrpSpPr>
            <p:nvPr/>
          </p:nvGrpSpPr>
          <p:grpSpPr bwMode="auto">
            <a:xfrm>
              <a:off x="3603" y="2177"/>
              <a:ext cx="528" cy="256"/>
              <a:chOff x="2547" y="2177"/>
              <a:chExt cx="528" cy="256"/>
            </a:xfrm>
          </p:grpSpPr>
          <p:sp>
            <p:nvSpPr>
              <p:cNvPr id="54321" name="Line 49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2" name="Line 50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3" name="Line 51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4" name="Line 52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25" name="Group 53"/>
            <p:cNvGrpSpPr>
              <a:grpSpLocks/>
            </p:cNvGrpSpPr>
            <p:nvPr/>
          </p:nvGrpSpPr>
          <p:grpSpPr bwMode="auto">
            <a:xfrm>
              <a:off x="4131" y="2177"/>
              <a:ext cx="528" cy="256"/>
              <a:chOff x="2547" y="2177"/>
              <a:chExt cx="528" cy="256"/>
            </a:xfrm>
          </p:grpSpPr>
          <p:sp>
            <p:nvSpPr>
              <p:cNvPr id="54326" name="Line 54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7" name="Line 55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8" name="Line 56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9" name="Line 57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30" name="Group 58"/>
            <p:cNvGrpSpPr>
              <a:grpSpLocks/>
            </p:cNvGrpSpPr>
            <p:nvPr/>
          </p:nvGrpSpPr>
          <p:grpSpPr bwMode="auto">
            <a:xfrm>
              <a:off x="4659" y="2181"/>
              <a:ext cx="528" cy="256"/>
              <a:chOff x="2547" y="2177"/>
              <a:chExt cx="528" cy="256"/>
            </a:xfrm>
          </p:grpSpPr>
          <p:sp>
            <p:nvSpPr>
              <p:cNvPr id="54331" name="Line 59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2" name="Line 60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3" name="Line 61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4" name="Line 62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35" name="Group 63"/>
            <p:cNvGrpSpPr>
              <a:grpSpLocks/>
            </p:cNvGrpSpPr>
            <p:nvPr/>
          </p:nvGrpSpPr>
          <p:grpSpPr bwMode="auto">
            <a:xfrm>
              <a:off x="5187" y="2181"/>
              <a:ext cx="528" cy="256"/>
              <a:chOff x="2547" y="2177"/>
              <a:chExt cx="528" cy="256"/>
            </a:xfrm>
          </p:grpSpPr>
          <p:sp>
            <p:nvSpPr>
              <p:cNvPr id="54336" name="Line 64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7" name="Line 65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8" name="Line 66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9" name="Line 67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40" name="Group 68"/>
            <p:cNvGrpSpPr>
              <a:grpSpLocks/>
            </p:cNvGrpSpPr>
            <p:nvPr/>
          </p:nvGrpSpPr>
          <p:grpSpPr bwMode="auto">
            <a:xfrm>
              <a:off x="5715" y="2184"/>
              <a:ext cx="528" cy="256"/>
              <a:chOff x="2547" y="2177"/>
              <a:chExt cx="528" cy="256"/>
            </a:xfrm>
          </p:grpSpPr>
          <p:sp>
            <p:nvSpPr>
              <p:cNvPr id="54341" name="Line 69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2" name="Line 70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3" name="Line 71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4" name="Line 72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45" name="Group 73"/>
            <p:cNvGrpSpPr>
              <a:grpSpLocks/>
            </p:cNvGrpSpPr>
            <p:nvPr/>
          </p:nvGrpSpPr>
          <p:grpSpPr bwMode="auto">
            <a:xfrm>
              <a:off x="6240" y="2184"/>
              <a:ext cx="528" cy="256"/>
              <a:chOff x="2547" y="2177"/>
              <a:chExt cx="528" cy="256"/>
            </a:xfrm>
          </p:grpSpPr>
          <p:sp>
            <p:nvSpPr>
              <p:cNvPr id="54346" name="Line 74"/>
              <p:cNvSpPr>
                <a:spLocks noChangeShapeType="1"/>
              </p:cNvSpPr>
              <p:nvPr/>
            </p:nvSpPr>
            <p:spPr bwMode="auto">
              <a:xfrm flipV="1">
                <a:off x="2547" y="2432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7" name="Line 75"/>
              <p:cNvSpPr>
                <a:spLocks noChangeShapeType="1"/>
              </p:cNvSpPr>
              <p:nvPr/>
            </p:nvSpPr>
            <p:spPr bwMode="auto">
              <a:xfrm>
                <a:off x="2811" y="2177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8" name="Line 76"/>
              <p:cNvSpPr>
                <a:spLocks noChangeShapeType="1"/>
              </p:cNvSpPr>
              <p:nvPr/>
            </p:nvSpPr>
            <p:spPr bwMode="auto">
              <a:xfrm flipV="1">
                <a:off x="2811" y="2178"/>
                <a:ext cx="2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49" name="Line 77"/>
              <p:cNvSpPr>
                <a:spLocks noChangeShapeType="1"/>
              </p:cNvSpPr>
              <p:nvPr/>
            </p:nvSpPr>
            <p:spPr bwMode="auto">
              <a:xfrm>
                <a:off x="3075" y="2178"/>
                <a:ext cx="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50" name="Line 78"/>
            <p:cNvSpPr>
              <a:spLocks noChangeShapeType="1"/>
            </p:cNvSpPr>
            <p:nvPr/>
          </p:nvSpPr>
          <p:spPr bwMode="auto">
            <a:xfrm flipV="1">
              <a:off x="6771" y="2438"/>
              <a:ext cx="2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1" name="Line 79"/>
            <p:cNvSpPr>
              <a:spLocks noChangeShapeType="1"/>
            </p:cNvSpPr>
            <p:nvPr/>
          </p:nvSpPr>
          <p:spPr bwMode="auto">
            <a:xfrm>
              <a:off x="7035" y="2183"/>
              <a:ext cx="0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 flipV="1">
              <a:off x="7035" y="2184"/>
              <a:ext cx="2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260350"/>
            <a:ext cx="7491412" cy="2305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6. State/output table for a sequential circuit is shown as table 1. X is input and </a:t>
            </a:r>
            <a:r>
              <a:rPr lang="en-US" altLang="zh-CN" sz="2400" i="1"/>
              <a:t>Z</a:t>
            </a:r>
            <a:r>
              <a:rPr lang="en-US" altLang="zh-CN" sz="2400" baseline="-25000"/>
              <a:t>n</a:t>
            </a:r>
            <a:r>
              <a:rPr lang="en-US" altLang="zh-CN" sz="2400"/>
              <a:t> is output. Assume that the initial state is </a:t>
            </a:r>
            <a:r>
              <a:rPr lang="en-US" altLang="zh-CN" sz="2400" i="1"/>
              <a:t>S</a:t>
            </a:r>
            <a:r>
              <a:rPr lang="en-US" altLang="zh-CN" sz="2400" baseline="-25000"/>
              <a:t>0</a:t>
            </a:r>
            <a:r>
              <a:rPr lang="en-US" altLang="zh-CN" sz="2400"/>
              <a:t>, if the input sequence is </a:t>
            </a:r>
            <a:r>
              <a:rPr lang="en-US" altLang="zh-CN" sz="2400" i="1"/>
              <a:t>X</a:t>
            </a:r>
            <a:r>
              <a:rPr lang="en-US" altLang="zh-CN" sz="2400"/>
              <a:t>=01011101, the output sequence should be (   11000100    ). </a:t>
            </a:r>
          </a:p>
        </p:txBody>
      </p:sp>
      <p:graphicFrame>
        <p:nvGraphicFramePr>
          <p:cNvPr id="75856" name="Group 80"/>
          <p:cNvGraphicFramePr>
            <a:graphicFrameLocks noGrp="1"/>
          </p:cNvGraphicFramePr>
          <p:nvPr>
            <p:ph sz="half" idx="4294967295"/>
          </p:nvPr>
        </p:nvGraphicFramePr>
        <p:xfrm>
          <a:off x="3203575" y="2420938"/>
          <a:ext cx="3427413" cy="2969833"/>
        </p:xfrm>
        <a:graphic>
          <a:graphicData uri="http://schemas.openxmlformats.org/drawingml/2006/table">
            <a:tbl>
              <a:tblPr/>
              <a:tblGrid>
                <a:gridCol w="1143000"/>
                <a:gridCol w="1141413"/>
                <a:gridCol w="1143000"/>
              </a:tblGrid>
              <a:tr h="33337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Table 1 State/output table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n+1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8. A 4-bit linear feedback shift-register (LFSR) counter with no self-correction can have (  15  ) normal states.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10. When the input is 01000000 of an 8 bit DAC, the corresponding output voltage is 2V.  The output voltage range for the DAC is (  0 ~ 7.97   )V.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1. If a 74x85 magnitude comparator has ALTBOUT=AGTBOUT=0, AEQBOUT=1 on its outputs, the cascading inputs are (	B  ).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A) ALTBIN=0, AEQBIN=0, AGTBIN=0       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B) ALTBIN=0, AEQBIN=1, AGTBIN=0         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C) ALTBIN=1, AEQBIN=0, AGTBIN=1       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D) ALTBIN=1, AEQBIN=1, AGTBIN=1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3. An asynchronous counter differs from a synchronous	 in (      B       ).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A) the number of states in its sequence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B) the method of clocking  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C) the type of flip-flop used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D) the value of the modulus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60350"/>
            <a:ext cx="7283450" cy="5865813"/>
          </a:xfrm>
        </p:spPr>
        <p:txBody>
          <a:bodyPr/>
          <a:lstStyle/>
          <a:p>
            <a:r>
              <a:rPr lang="en-US" altLang="zh-CN"/>
              <a:t>CH2</a:t>
            </a:r>
            <a:r>
              <a:rPr lang="zh-CN" altLang="en-US"/>
              <a:t>、</a:t>
            </a:r>
            <a:r>
              <a:rPr lang="en-US" altLang="zh-CN"/>
              <a:t>CH3</a:t>
            </a:r>
            <a:r>
              <a:rPr lang="zh-CN" altLang="en-US"/>
              <a:t>、</a:t>
            </a:r>
            <a:r>
              <a:rPr lang="en-US" altLang="zh-CN"/>
              <a:t>CH9</a:t>
            </a:r>
            <a:r>
              <a:rPr lang="zh-CN" altLang="en-US"/>
              <a:t>、</a:t>
            </a:r>
            <a:r>
              <a:rPr lang="en-US" altLang="zh-CN"/>
              <a:t>A/D</a:t>
            </a:r>
            <a:r>
              <a:rPr lang="zh-CN" altLang="en-US"/>
              <a:t>、</a:t>
            </a:r>
            <a:r>
              <a:rPr lang="en-US" altLang="zh-CN"/>
              <a:t>D/A</a:t>
            </a:r>
            <a:r>
              <a:rPr lang="zh-CN" altLang="en-US"/>
              <a:t>转换器</a:t>
            </a:r>
          </a:p>
          <a:p>
            <a:r>
              <a:rPr lang="zh-CN" altLang="en-US"/>
              <a:t>组合逻辑</a:t>
            </a:r>
          </a:p>
          <a:p>
            <a:pPr lvl="1"/>
            <a:r>
              <a:rPr lang="en-US" altLang="zh-CN"/>
              <a:t>CH4</a:t>
            </a:r>
            <a:r>
              <a:rPr lang="zh-CN" altLang="en-US"/>
              <a:t>：</a:t>
            </a:r>
            <a:r>
              <a:rPr lang="en-US" altLang="zh-CN"/>
              <a:t>4.1~4.3</a:t>
            </a:r>
            <a:r>
              <a:rPr lang="zh-CN" altLang="en-US"/>
              <a:t>、</a:t>
            </a:r>
            <a:r>
              <a:rPr lang="en-US" altLang="zh-CN"/>
              <a:t>4.4</a:t>
            </a:r>
            <a:r>
              <a:rPr lang="zh-CN" altLang="en-US"/>
              <a:t>（</a:t>
            </a:r>
            <a:r>
              <a:rPr lang="en-US" altLang="zh-CN"/>
              <a:t>static hazard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CH6:  6.4~6.10 </a:t>
            </a:r>
          </a:p>
          <a:p>
            <a:r>
              <a:rPr lang="zh-CN" altLang="en-US"/>
              <a:t>时序逻辑</a:t>
            </a:r>
          </a:p>
          <a:p>
            <a:pPr lvl="1"/>
            <a:r>
              <a:rPr lang="en-US" altLang="zh-CN"/>
              <a:t>CH7</a:t>
            </a:r>
            <a:r>
              <a:rPr lang="zh-CN" altLang="en-US"/>
              <a:t>：</a:t>
            </a:r>
            <a:r>
              <a:rPr lang="en-US" altLang="zh-CN"/>
              <a:t>7.1~7.5</a:t>
            </a:r>
          </a:p>
          <a:p>
            <a:pPr lvl="1"/>
            <a:r>
              <a:rPr lang="en-US" altLang="zh-CN"/>
              <a:t>CH8</a:t>
            </a:r>
            <a:r>
              <a:rPr lang="zh-CN" altLang="en-US"/>
              <a:t>：</a:t>
            </a:r>
            <a:r>
              <a:rPr lang="en-US" altLang="zh-CN"/>
              <a:t>8.2</a:t>
            </a:r>
            <a:r>
              <a:rPr lang="zh-CN" altLang="en-US"/>
              <a:t>、</a:t>
            </a:r>
            <a:r>
              <a:rPr lang="en-US" altLang="zh-CN"/>
              <a:t>8.4</a:t>
            </a:r>
            <a:r>
              <a:rPr lang="zh-CN" altLang="en-US"/>
              <a:t>、</a:t>
            </a:r>
            <a:r>
              <a:rPr lang="en-US" altLang="zh-CN"/>
              <a:t>8.5</a:t>
            </a:r>
          </a:p>
          <a:p>
            <a:r>
              <a:rPr lang="zh-CN" altLang="en-US"/>
              <a:t>题型：</a:t>
            </a:r>
          </a:p>
          <a:p>
            <a:pPr lvl="1"/>
            <a:r>
              <a:rPr lang="zh-CN" altLang="en-US"/>
              <a:t>填空、选择</a:t>
            </a:r>
          </a:p>
          <a:p>
            <a:pPr lvl="1"/>
            <a:r>
              <a:rPr lang="zh-CN" altLang="en-US"/>
              <a:t>设计、分析：含门级、器件级，器件级的设计会给出功能表及引脚图，综合只要求会用</a:t>
            </a:r>
            <a:r>
              <a:rPr lang="en-US" altLang="zh-CN"/>
              <a:t>D</a:t>
            </a:r>
            <a:r>
              <a:rPr lang="zh-CN" altLang="en-US"/>
              <a:t>触发器完成。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5. The capacity of a memory that has 10 bits address bus and can store 8 bits at each address is ( B  </a:t>
            </a:r>
            <a:r>
              <a:rPr lang="en-US" altLang="zh-CN" dirty="0" smtClean="0"/>
              <a:t>)bits.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A) 1024               B) 8192              C) 80       	 D) 256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60350"/>
            <a:ext cx="7491413" cy="2305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A D Latch and a D Flip-flop are shown in Figure 3. The waveforms of a clock CP and an input D are shown in Figure 4. Assume the initial state of Q is 1. Try to draw the waveforms of Q of the D Latch and the D Flip-flop. Ignore the delay of the circuit. 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492375"/>
            <a:ext cx="3657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2268538" y="3606800"/>
          <a:ext cx="5472112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r:id="rId4" imgW="4978908" imgH="2440838" progId="Visio.Drawing.11">
                  <p:embed/>
                </p:oleObj>
              </mc:Choice>
              <mc:Fallback>
                <p:oleObj r:id="rId4" imgW="4978908" imgH="244083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06800"/>
                        <a:ext cx="5472112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Design a variable modulus counter only with 74x163, which will be a module-6 counter when the input control signal M = 1 or a module-8 counter when M = 0. The states of module-6 counter should be</a:t>
            </a:r>
            <a:r>
              <a:rPr lang="zh-CN" altLang="en-US"/>
              <a:t>（</a:t>
            </a:r>
            <a:r>
              <a:rPr lang="en-US" altLang="zh-CN"/>
              <a:t>11,12,13,14,15,0</a:t>
            </a:r>
            <a:r>
              <a:rPr lang="zh-CN" altLang="en-US"/>
              <a:t>）</a:t>
            </a:r>
            <a:r>
              <a:rPr lang="en-US" altLang="zh-CN"/>
              <a:t>.The states of module-8 counter should be (9,10,11,12,13,14,15,0</a:t>
            </a:r>
            <a:r>
              <a:rPr lang="zh-CN" altLang="en-US"/>
              <a:t>）</a:t>
            </a:r>
            <a:r>
              <a:rPr lang="en-US" altLang="zh-CN"/>
              <a:t>. (10’)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(1)Please write out the input equations of LD_L, A, B, C, D. ( 5’)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(2)Draw the circuit line linked of 74x163.(5’)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84213" y="260350"/>
            <a:ext cx="36004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indent="800100" fontAlgn="ctr"/>
            <a:r>
              <a:rPr lang="en-US" altLang="zh-CN" sz="2400">
                <a:latin typeface="Arial" charset="0"/>
              </a:rPr>
              <a:t>the input equation</a:t>
            </a:r>
            <a:r>
              <a:rPr lang="en-US" altLang="zh-CN" sz="2400">
                <a:latin typeface="宋体" pitchFamily="2" charset="-122"/>
              </a:rPr>
              <a:t>s:</a:t>
            </a:r>
            <a:r>
              <a:rPr lang="en-US" altLang="zh-CN" sz="2400"/>
              <a:t> </a:t>
            </a:r>
            <a:endParaRPr lang="en-US" altLang="zh-CN" sz="2400">
              <a:latin typeface="Arial" charset="0"/>
            </a:endParaRPr>
          </a:p>
          <a:p>
            <a:pPr indent="800100" eaLnBrk="0" fontAlgn="ctr" hangingPunct="0"/>
            <a:r>
              <a:rPr lang="en-US" altLang="zh-CN" sz="2400">
                <a:latin typeface="Arial" charset="0"/>
              </a:rPr>
              <a:t>LD_L=Q3 </a:t>
            </a:r>
          </a:p>
          <a:p>
            <a:pPr indent="800100" eaLnBrk="0" fontAlgn="ctr" hangingPunct="0"/>
            <a:r>
              <a:rPr lang="en-US" altLang="zh-CN" sz="2400">
                <a:latin typeface="Arial" charset="0"/>
              </a:rPr>
              <a:t>D=A=1  </a:t>
            </a:r>
          </a:p>
          <a:p>
            <a:pPr indent="800100" eaLnBrk="0" fontAlgn="ctr" hangingPunct="0"/>
            <a:r>
              <a:rPr lang="en-US" altLang="zh-CN" sz="2400">
                <a:latin typeface="Arial" charset="0"/>
              </a:rPr>
              <a:t>C=0  </a:t>
            </a:r>
          </a:p>
          <a:p>
            <a:pPr indent="800100" eaLnBrk="0" fontAlgn="ctr" hangingPunct="0"/>
            <a:r>
              <a:rPr lang="en-US" altLang="zh-CN" sz="2400">
                <a:latin typeface="Arial" charset="0"/>
              </a:rPr>
              <a:t>B=M </a:t>
            </a:r>
          </a:p>
        </p:txBody>
      </p:sp>
      <p:graphicFrame>
        <p:nvGraphicFramePr>
          <p:cNvPr id="87066" name="Group 26"/>
          <p:cNvGraphicFramePr>
            <a:graphicFrameLocks noGrp="1"/>
          </p:cNvGraphicFramePr>
          <p:nvPr/>
        </p:nvGraphicFramePr>
        <p:xfrm>
          <a:off x="6084888" y="404813"/>
          <a:ext cx="1031875" cy="3200400"/>
        </p:xfrm>
        <a:graphic>
          <a:graphicData uri="http://schemas.openxmlformats.org/drawingml/2006/table">
            <a:tbl>
              <a:tblPr/>
              <a:tblGrid>
                <a:gridCol w="10318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67" name="AutoShape 27"/>
          <p:cNvSpPr>
            <a:spLocks noChangeArrowheads="1"/>
          </p:cNvSpPr>
          <p:nvPr/>
        </p:nvSpPr>
        <p:spPr bwMode="auto">
          <a:xfrm flipV="1">
            <a:off x="5651500" y="836613"/>
            <a:ext cx="360363" cy="2520950"/>
          </a:xfrm>
          <a:prstGeom prst="curvedRightArrow">
            <a:avLst>
              <a:gd name="adj1" fmla="val 28274"/>
              <a:gd name="adj2" fmla="val 165659"/>
              <a:gd name="adj3" fmla="val 33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84" name="Group 44"/>
          <p:cNvGraphicFramePr>
            <a:graphicFrameLocks noGrp="1"/>
          </p:cNvGraphicFramePr>
          <p:nvPr/>
        </p:nvGraphicFramePr>
        <p:xfrm>
          <a:off x="7885113" y="404813"/>
          <a:ext cx="1031875" cy="4114800"/>
        </p:xfrm>
        <a:graphic>
          <a:graphicData uri="http://schemas.openxmlformats.org/drawingml/2006/table">
            <a:tbl>
              <a:tblPr/>
              <a:tblGrid>
                <a:gridCol w="10318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85" name="AutoShape 45"/>
          <p:cNvSpPr>
            <a:spLocks noChangeArrowheads="1"/>
          </p:cNvSpPr>
          <p:nvPr/>
        </p:nvSpPr>
        <p:spPr bwMode="auto">
          <a:xfrm flipV="1">
            <a:off x="7451725" y="836613"/>
            <a:ext cx="360363" cy="3455987"/>
          </a:xfrm>
          <a:prstGeom prst="curvedRightArrow">
            <a:avLst>
              <a:gd name="adj1" fmla="val 36052"/>
              <a:gd name="adj2" fmla="val 219866"/>
              <a:gd name="adj3" fmla="val 33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5867400" y="36449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Q3 Q2 Q1 Q0</a:t>
            </a:r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7632700" y="458152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Q3 Q2 Q1 Q0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808288" y="5583238"/>
            <a:ext cx="865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Arial" charset="0"/>
              </a:rPr>
              <a:t>74×163</a:t>
            </a: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763838" y="3538538"/>
            <a:ext cx="1074737" cy="2014537"/>
          </a:xfrm>
          <a:prstGeom prst="rect">
            <a:avLst/>
          </a:prstGeom>
          <a:noFill/>
          <a:ln w="14288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554413" y="3681413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QA</a:t>
            </a:r>
            <a:endParaRPr lang="en-US" altLang="zh-CN" sz="1600" b="1"/>
          </a:p>
        </p:txBody>
      </p:sp>
      <p:sp>
        <p:nvSpPr>
          <p:cNvPr id="87095" name="Rectangle 55"/>
          <p:cNvSpPr>
            <a:spLocks noChangeArrowheads="1"/>
          </p:cNvSpPr>
          <p:nvPr/>
        </p:nvSpPr>
        <p:spPr bwMode="auto">
          <a:xfrm>
            <a:off x="3898900" y="3687763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14</a:t>
            </a:r>
            <a:endParaRPr lang="en-US" altLang="zh-CN"/>
          </a:p>
        </p:txBody>
      </p:sp>
      <p:sp>
        <p:nvSpPr>
          <p:cNvPr id="87096" name="Line 56"/>
          <p:cNvSpPr>
            <a:spLocks noChangeShapeType="1"/>
          </p:cNvSpPr>
          <p:nvPr/>
        </p:nvSpPr>
        <p:spPr bwMode="auto">
          <a:xfrm>
            <a:off x="3838575" y="3806825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3554413" y="3865563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QB</a:t>
            </a:r>
            <a:endParaRPr lang="en-US" altLang="zh-CN" sz="1600" b="1"/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3898900" y="38735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13</a:t>
            </a:r>
            <a:endParaRPr lang="en-US" altLang="zh-CN"/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3838575" y="4003675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00" name="Rectangle 60"/>
          <p:cNvSpPr>
            <a:spLocks noChangeArrowheads="1"/>
          </p:cNvSpPr>
          <p:nvPr/>
        </p:nvSpPr>
        <p:spPr bwMode="auto">
          <a:xfrm>
            <a:off x="3554413" y="4048125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QC</a:t>
            </a:r>
            <a:endParaRPr lang="en-US" altLang="zh-CN" sz="1600" b="1"/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>
            <a:off x="3898900" y="4052888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12</a:t>
            </a:r>
            <a:endParaRPr lang="en-US" altLang="zh-CN"/>
          </a:p>
        </p:txBody>
      </p:sp>
      <p:sp>
        <p:nvSpPr>
          <p:cNvPr id="87102" name="Line 62"/>
          <p:cNvSpPr>
            <a:spLocks noChangeShapeType="1"/>
          </p:cNvSpPr>
          <p:nvPr/>
        </p:nvSpPr>
        <p:spPr bwMode="auto">
          <a:xfrm>
            <a:off x="3838575" y="4184650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3554413" y="4229100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QD</a:t>
            </a:r>
            <a:endParaRPr lang="en-US" altLang="zh-CN" sz="1600" b="1"/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3898900" y="4232275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11</a:t>
            </a:r>
            <a:endParaRPr lang="en-US" altLang="zh-CN"/>
          </a:p>
        </p:txBody>
      </p:sp>
      <p:sp>
        <p:nvSpPr>
          <p:cNvPr id="87105" name="Line 65"/>
          <p:cNvSpPr>
            <a:spLocks noChangeShapeType="1"/>
          </p:cNvSpPr>
          <p:nvPr/>
        </p:nvSpPr>
        <p:spPr bwMode="auto">
          <a:xfrm>
            <a:off x="3838575" y="4352925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06" name="Rectangle 66"/>
          <p:cNvSpPr>
            <a:spLocks noChangeArrowheads="1"/>
          </p:cNvSpPr>
          <p:nvPr/>
        </p:nvSpPr>
        <p:spPr bwMode="auto">
          <a:xfrm>
            <a:off x="3479800" y="4589463"/>
            <a:ext cx="36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RCO</a:t>
            </a:r>
            <a:endParaRPr lang="en-US" altLang="zh-CN" sz="1600" b="1"/>
          </a:p>
        </p:txBody>
      </p:sp>
      <p:sp>
        <p:nvSpPr>
          <p:cNvPr id="87107" name="Rectangle 67"/>
          <p:cNvSpPr>
            <a:spLocks noChangeArrowheads="1"/>
          </p:cNvSpPr>
          <p:nvPr/>
        </p:nvSpPr>
        <p:spPr bwMode="auto">
          <a:xfrm>
            <a:off x="3898900" y="4592638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15</a:t>
            </a:r>
            <a:endParaRPr lang="en-US" altLang="zh-CN"/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3838575" y="4711700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2854325" y="3681413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A</a:t>
            </a:r>
            <a:endParaRPr lang="en-US" altLang="zh-CN" sz="1600" b="1"/>
          </a:p>
        </p:txBody>
      </p:sp>
      <p:sp>
        <p:nvSpPr>
          <p:cNvPr id="87110" name="Rectangle 70"/>
          <p:cNvSpPr>
            <a:spLocks noChangeArrowheads="1"/>
          </p:cNvSpPr>
          <p:nvPr/>
        </p:nvSpPr>
        <p:spPr bwMode="auto">
          <a:xfrm>
            <a:off x="2555875" y="3687763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3</a:t>
            </a:r>
            <a:endParaRPr lang="en-US" altLang="zh-CN"/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 flipH="1">
            <a:off x="2495550" y="3806825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2854325" y="3824288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B</a:t>
            </a:r>
            <a:endParaRPr lang="en-US" altLang="zh-CN" sz="1600" b="1"/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2555875" y="3821113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4</a:t>
            </a:r>
            <a:endParaRPr lang="en-US" altLang="zh-CN"/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 flipH="1">
            <a:off x="2495550" y="3940175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15" name="Rectangle 75"/>
          <p:cNvSpPr>
            <a:spLocks noChangeArrowheads="1"/>
          </p:cNvSpPr>
          <p:nvPr/>
        </p:nvSpPr>
        <p:spPr bwMode="auto">
          <a:xfrm>
            <a:off x="2854325" y="3968750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C</a:t>
            </a:r>
            <a:endParaRPr lang="en-US" altLang="zh-CN" sz="1600" b="1"/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2555875" y="3956050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5</a:t>
            </a:r>
            <a:endParaRPr lang="en-US" altLang="zh-CN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 flipH="1">
            <a:off x="2495550" y="4075113"/>
            <a:ext cx="268288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2854325" y="4113213"/>
            <a:ext cx="122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D</a:t>
            </a:r>
            <a:endParaRPr lang="en-US" altLang="zh-CN" sz="1600" b="1"/>
          </a:p>
        </p:txBody>
      </p:sp>
      <p:sp>
        <p:nvSpPr>
          <p:cNvPr id="87119" name="Rectangle 79"/>
          <p:cNvSpPr>
            <a:spLocks noChangeArrowheads="1"/>
          </p:cNvSpPr>
          <p:nvPr/>
        </p:nvSpPr>
        <p:spPr bwMode="auto">
          <a:xfrm>
            <a:off x="2555875" y="4089400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6</a:t>
            </a:r>
            <a:endParaRPr lang="en-US" altLang="zh-CN"/>
          </a:p>
        </p:txBody>
      </p:sp>
      <p:sp>
        <p:nvSpPr>
          <p:cNvPr id="87120" name="Line 80"/>
          <p:cNvSpPr>
            <a:spLocks noChangeShapeType="1"/>
          </p:cNvSpPr>
          <p:nvPr/>
        </p:nvSpPr>
        <p:spPr bwMode="auto">
          <a:xfrm flipH="1">
            <a:off x="2495550" y="4210050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2854325" y="4329113"/>
            <a:ext cx="36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ENP</a:t>
            </a:r>
            <a:endParaRPr lang="en-US" altLang="zh-CN" sz="1600" b="1"/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2555875" y="4359275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7</a:t>
            </a:r>
            <a:endParaRPr lang="en-US" altLang="zh-CN"/>
          </a:p>
        </p:txBody>
      </p:sp>
      <p:sp>
        <p:nvSpPr>
          <p:cNvPr id="87123" name="Line 83"/>
          <p:cNvSpPr>
            <a:spLocks noChangeShapeType="1"/>
          </p:cNvSpPr>
          <p:nvPr/>
        </p:nvSpPr>
        <p:spPr bwMode="auto">
          <a:xfrm flipH="1">
            <a:off x="2495550" y="4478338"/>
            <a:ext cx="268288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2854325" y="4508500"/>
            <a:ext cx="36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ENT</a:t>
            </a:r>
            <a:endParaRPr lang="en-US" altLang="zh-CN" sz="1600" b="1"/>
          </a:p>
        </p:txBody>
      </p:sp>
      <p:sp>
        <p:nvSpPr>
          <p:cNvPr id="87125" name="Rectangle 85"/>
          <p:cNvSpPr>
            <a:spLocks noChangeArrowheads="1"/>
          </p:cNvSpPr>
          <p:nvPr/>
        </p:nvSpPr>
        <p:spPr bwMode="auto">
          <a:xfrm>
            <a:off x="2555875" y="4492625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10</a:t>
            </a:r>
            <a:endParaRPr lang="en-US" altLang="zh-CN"/>
          </a:p>
        </p:txBody>
      </p:sp>
      <p:sp>
        <p:nvSpPr>
          <p:cNvPr id="87126" name="Line 86"/>
          <p:cNvSpPr>
            <a:spLocks noChangeShapeType="1"/>
          </p:cNvSpPr>
          <p:nvPr/>
        </p:nvSpPr>
        <p:spPr bwMode="auto">
          <a:xfrm flipH="1">
            <a:off x="2495550" y="4613275"/>
            <a:ext cx="268288" cy="158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2854325" y="4724400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LOAD</a:t>
            </a:r>
            <a:endParaRPr lang="en-US" altLang="zh-CN" sz="1600" b="1"/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2555875" y="4762500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9</a:t>
            </a:r>
            <a:endParaRPr lang="en-US" altLang="zh-CN"/>
          </a:p>
        </p:txBody>
      </p:sp>
      <p:sp>
        <p:nvSpPr>
          <p:cNvPr id="87129" name="Oval 89"/>
          <p:cNvSpPr>
            <a:spLocks noChangeArrowheads="1"/>
          </p:cNvSpPr>
          <p:nvPr/>
        </p:nvSpPr>
        <p:spPr bwMode="auto">
          <a:xfrm>
            <a:off x="2674938" y="4837113"/>
            <a:ext cx="88900" cy="88900"/>
          </a:xfrm>
          <a:prstGeom prst="ellips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0" name="Line 90"/>
          <p:cNvSpPr>
            <a:spLocks noChangeShapeType="1"/>
          </p:cNvSpPr>
          <p:nvPr/>
        </p:nvSpPr>
        <p:spPr bwMode="auto">
          <a:xfrm flipH="1">
            <a:off x="2495550" y="4881563"/>
            <a:ext cx="179388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2854325" y="4905375"/>
            <a:ext cx="36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CLR</a:t>
            </a:r>
            <a:endParaRPr lang="en-US" altLang="zh-CN" sz="1600" b="1"/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2555875" y="4895850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1</a:t>
            </a:r>
            <a:endParaRPr lang="en-US" altLang="zh-CN"/>
          </a:p>
        </p:txBody>
      </p:sp>
      <p:sp>
        <p:nvSpPr>
          <p:cNvPr id="87133" name="Oval 93"/>
          <p:cNvSpPr>
            <a:spLocks noChangeArrowheads="1"/>
          </p:cNvSpPr>
          <p:nvPr/>
        </p:nvSpPr>
        <p:spPr bwMode="auto">
          <a:xfrm>
            <a:off x="2674938" y="4970463"/>
            <a:ext cx="88900" cy="90487"/>
          </a:xfrm>
          <a:prstGeom prst="ellips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4" name="Line 94"/>
          <p:cNvSpPr>
            <a:spLocks noChangeShapeType="1"/>
          </p:cNvSpPr>
          <p:nvPr/>
        </p:nvSpPr>
        <p:spPr bwMode="auto">
          <a:xfrm flipH="1">
            <a:off x="2495550" y="5014913"/>
            <a:ext cx="179388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5" name="Rectangle 95"/>
          <p:cNvSpPr>
            <a:spLocks noChangeArrowheads="1"/>
          </p:cNvSpPr>
          <p:nvPr/>
        </p:nvSpPr>
        <p:spPr bwMode="auto">
          <a:xfrm>
            <a:off x="2898775" y="5157788"/>
            <a:ext cx="366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urier New" pitchFamily="49" charset="0"/>
              </a:rPr>
              <a:t>CLK</a:t>
            </a:r>
            <a:endParaRPr lang="en-US" altLang="zh-CN" sz="1600" b="1"/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2555875" y="5164138"/>
            <a:ext cx="841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FF"/>
                </a:solidFill>
                <a:latin typeface="Courier New" pitchFamily="49" charset="0"/>
              </a:rPr>
              <a:t>2</a:t>
            </a:r>
            <a:endParaRPr lang="en-US" altLang="zh-CN"/>
          </a:p>
        </p:txBody>
      </p:sp>
      <p:sp>
        <p:nvSpPr>
          <p:cNvPr id="87137" name="Oval 97"/>
          <p:cNvSpPr>
            <a:spLocks noChangeArrowheads="1"/>
          </p:cNvSpPr>
          <p:nvPr/>
        </p:nvSpPr>
        <p:spPr bwMode="auto">
          <a:xfrm>
            <a:off x="2674938" y="5238750"/>
            <a:ext cx="88900" cy="90488"/>
          </a:xfrm>
          <a:prstGeom prst="ellips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8" name="Line 98"/>
          <p:cNvSpPr>
            <a:spLocks noChangeShapeType="1"/>
          </p:cNvSpPr>
          <p:nvPr/>
        </p:nvSpPr>
        <p:spPr bwMode="auto">
          <a:xfrm flipH="1">
            <a:off x="2495550" y="5284788"/>
            <a:ext cx="179388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39" name="Line 99"/>
          <p:cNvSpPr>
            <a:spLocks noChangeShapeType="1"/>
          </p:cNvSpPr>
          <p:nvPr/>
        </p:nvSpPr>
        <p:spPr bwMode="auto">
          <a:xfrm flipH="1">
            <a:off x="2763838" y="5284788"/>
            <a:ext cx="74612" cy="44450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40" name="Line 100"/>
          <p:cNvSpPr>
            <a:spLocks noChangeShapeType="1"/>
          </p:cNvSpPr>
          <p:nvPr/>
        </p:nvSpPr>
        <p:spPr bwMode="auto">
          <a:xfrm flipH="1" flipV="1">
            <a:off x="2763838" y="5238750"/>
            <a:ext cx="74612" cy="46038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41" name="Oval 101"/>
          <p:cNvSpPr>
            <a:spLocks noChangeArrowheads="1"/>
          </p:cNvSpPr>
          <p:nvPr/>
        </p:nvSpPr>
        <p:spPr bwMode="auto">
          <a:xfrm>
            <a:off x="2062163" y="3911600"/>
            <a:ext cx="60325" cy="58738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44" name="Freeform 104"/>
          <p:cNvSpPr>
            <a:spLocks/>
          </p:cNvSpPr>
          <p:nvPr/>
        </p:nvSpPr>
        <p:spPr bwMode="auto">
          <a:xfrm>
            <a:off x="2166938" y="3000375"/>
            <a:ext cx="134937" cy="403225"/>
          </a:xfrm>
          <a:custGeom>
            <a:avLst/>
            <a:gdLst>
              <a:gd name="T0" fmla="*/ 38 w 85"/>
              <a:gd name="T1" fmla="*/ 0 h 254"/>
              <a:gd name="T2" fmla="*/ 85 w 85"/>
              <a:gd name="T3" fmla="*/ 28 h 254"/>
              <a:gd name="T4" fmla="*/ 0 w 85"/>
              <a:gd name="T5" fmla="*/ 66 h 254"/>
              <a:gd name="T6" fmla="*/ 85 w 85"/>
              <a:gd name="T7" fmla="*/ 113 h 254"/>
              <a:gd name="T8" fmla="*/ 0 w 85"/>
              <a:gd name="T9" fmla="*/ 151 h 254"/>
              <a:gd name="T10" fmla="*/ 85 w 85"/>
              <a:gd name="T11" fmla="*/ 198 h 254"/>
              <a:gd name="T12" fmla="*/ 0 w 85"/>
              <a:gd name="T13" fmla="*/ 235 h 254"/>
              <a:gd name="T14" fmla="*/ 38 w 85"/>
              <a:gd name="T15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" h="254">
                <a:moveTo>
                  <a:pt x="38" y="0"/>
                </a:moveTo>
                <a:lnTo>
                  <a:pt x="85" y="28"/>
                </a:lnTo>
                <a:lnTo>
                  <a:pt x="0" y="66"/>
                </a:lnTo>
                <a:lnTo>
                  <a:pt x="85" y="113"/>
                </a:lnTo>
                <a:lnTo>
                  <a:pt x="0" y="151"/>
                </a:lnTo>
                <a:lnTo>
                  <a:pt x="85" y="198"/>
                </a:lnTo>
                <a:lnTo>
                  <a:pt x="0" y="235"/>
                </a:lnTo>
                <a:lnTo>
                  <a:pt x="38" y="25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45" name="Line 105"/>
          <p:cNvSpPr>
            <a:spLocks noChangeShapeType="1"/>
          </p:cNvSpPr>
          <p:nvPr/>
        </p:nvSpPr>
        <p:spPr bwMode="auto">
          <a:xfrm flipV="1">
            <a:off x="2227263" y="2867025"/>
            <a:ext cx="1587" cy="1333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46" name="Line 106"/>
          <p:cNvSpPr>
            <a:spLocks noChangeShapeType="1"/>
          </p:cNvSpPr>
          <p:nvPr/>
        </p:nvSpPr>
        <p:spPr bwMode="auto">
          <a:xfrm>
            <a:off x="2227263" y="3403600"/>
            <a:ext cx="1587" cy="1349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7188" name="Group 148"/>
          <p:cNvGrpSpPr>
            <a:grpSpLocks/>
          </p:cNvGrpSpPr>
          <p:nvPr/>
        </p:nvGrpSpPr>
        <p:grpSpPr bwMode="auto">
          <a:xfrm>
            <a:off x="2033588" y="2276475"/>
            <a:ext cx="363537" cy="576263"/>
            <a:chOff x="1154" y="1434"/>
            <a:chExt cx="229" cy="363"/>
          </a:xfrm>
        </p:grpSpPr>
        <p:sp>
          <p:nvSpPr>
            <p:cNvPr id="87147" name="Rectangle 107"/>
            <p:cNvSpPr>
              <a:spLocks noChangeArrowheads="1"/>
            </p:cNvSpPr>
            <p:nvPr/>
          </p:nvSpPr>
          <p:spPr bwMode="auto">
            <a:xfrm>
              <a:off x="1154" y="1434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Arial" charset="0"/>
                </a:rPr>
                <a:t>V</a:t>
              </a:r>
              <a:r>
                <a:rPr lang="en-US" altLang="zh-CN" sz="1500" b="1" baseline="-25000">
                  <a:solidFill>
                    <a:srgbClr val="000000"/>
                  </a:solidFill>
                  <a:latin typeface="Arial" charset="0"/>
                </a:rPr>
                <a:t>CC</a:t>
              </a:r>
              <a:endParaRPr lang="en-US" altLang="zh-CN" baseline="-25000"/>
            </a:p>
          </p:txBody>
        </p:sp>
        <p:sp>
          <p:nvSpPr>
            <p:cNvPr id="87149" name="Line 109"/>
            <p:cNvSpPr>
              <a:spLocks noChangeShapeType="1"/>
            </p:cNvSpPr>
            <p:nvPr/>
          </p:nvSpPr>
          <p:spPr bwMode="auto">
            <a:xfrm>
              <a:off x="1156" y="1638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0" name="Line 110"/>
            <p:cNvSpPr>
              <a:spLocks noChangeShapeType="1"/>
            </p:cNvSpPr>
            <p:nvPr/>
          </p:nvSpPr>
          <p:spPr bwMode="auto">
            <a:xfrm>
              <a:off x="1276" y="1628"/>
              <a:ext cx="1" cy="1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151" name="Rectangle 111"/>
          <p:cNvSpPr>
            <a:spLocks noChangeArrowheads="1"/>
          </p:cNvSpPr>
          <p:nvPr/>
        </p:nvSpPr>
        <p:spPr bwMode="auto">
          <a:xfrm>
            <a:off x="2525713" y="6119813"/>
            <a:ext cx="423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>
                <a:solidFill>
                  <a:srgbClr val="000000"/>
                </a:solidFill>
                <a:latin typeface="Arial" charset="0"/>
              </a:rPr>
              <a:t>GND</a:t>
            </a:r>
            <a:endParaRPr lang="en-US" altLang="zh-CN"/>
          </a:p>
        </p:txBody>
      </p:sp>
      <p:sp>
        <p:nvSpPr>
          <p:cNvPr id="87152" name="Freeform 112"/>
          <p:cNvSpPr>
            <a:spLocks/>
          </p:cNvSpPr>
          <p:nvPr/>
        </p:nvSpPr>
        <p:spPr bwMode="auto">
          <a:xfrm>
            <a:off x="2227263" y="6224588"/>
            <a:ext cx="268287" cy="133350"/>
          </a:xfrm>
          <a:custGeom>
            <a:avLst/>
            <a:gdLst>
              <a:gd name="T0" fmla="*/ 0 w 169"/>
              <a:gd name="T1" fmla="*/ 0 h 84"/>
              <a:gd name="T2" fmla="*/ 84 w 169"/>
              <a:gd name="T3" fmla="*/ 84 h 84"/>
              <a:gd name="T4" fmla="*/ 169 w 169"/>
              <a:gd name="T5" fmla="*/ 0 h 84"/>
              <a:gd name="T6" fmla="*/ 0 w 169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" h="84">
                <a:moveTo>
                  <a:pt x="0" y="0"/>
                </a:moveTo>
                <a:lnTo>
                  <a:pt x="84" y="84"/>
                </a:lnTo>
                <a:lnTo>
                  <a:pt x="169" y="0"/>
                </a:ln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53" name="Line 113"/>
          <p:cNvSpPr>
            <a:spLocks noChangeShapeType="1"/>
          </p:cNvSpPr>
          <p:nvPr/>
        </p:nvSpPr>
        <p:spPr bwMode="auto">
          <a:xfrm flipV="1">
            <a:off x="2360613" y="6089650"/>
            <a:ext cx="1587" cy="1349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54" name="Oval 114"/>
          <p:cNvSpPr>
            <a:spLocks noChangeArrowheads="1"/>
          </p:cNvSpPr>
          <p:nvPr/>
        </p:nvSpPr>
        <p:spPr bwMode="auto">
          <a:xfrm>
            <a:off x="2197100" y="3776663"/>
            <a:ext cx="60325" cy="60325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55" name="Oval 115"/>
          <p:cNvSpPr>
            <a:spLocks noChangeArrowheads="1"/>
          </p:cNvSpPr>
          <p:nvPr/>
        </p:nvSpPr>
        <p:spPr bwMode="auto">
          <a:xfrm>
            <a:off x="2197100" y="4179888"/>
            <a:ext cx="60325" cy="58737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56" name="Oval 116"/>
          <p:cNvSpPr>
            <a:spLocks noChangeArrowheads="1"/>
          </p:cNvSpPr>
          <p:nvPr/>
        </p:nvSpPr>
        <p:spPr bwMode="auto">
          <a:xfrm>
            <a:off x="2197100" y="4448175"/>
            <a:ext cx="60325" cy="60325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57" name="Oval 117"/>
          <p:cNvSpPr>
            <a:spLocks noChangeArrowheads="1"/>
          </p:cNvSpPr>
          <p:nvPr/>
        </p:nvSpPr>
        <p:spPr bwMode="auto">
          <a:xfrm>
            <a:off x="2197100" y="4583113"/>
            <a:ext cx="60325" cy="58737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58" name="Oval 118"/>
          <p:cNvSpPr>
            <a:spLocks noChangeArrowheads="1"/>
          </p:cNvSpPr>
          <p:nvPr/>
        </p:nvSpPr>
        <p:spPr bwMode="auto">
          <a:xfrm>
            <a:off x="1793875" y="5254625"/>
            <a:ext cx="60325" cy="58738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59" name="Oval 119"/>
          <p:cNvSpPr>
            <a:spLocks noChangeArrowheads="1"/>
          </p:cNvSpPr>
          <p:nvPr/>
        </p:nvSpPr>
        <p:spPr bwMode="auto">
          <a:xfrm>
            <a:off x="4500563" y="3789363"/>
            <a:ext cx="60325" cy="60325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60" name="Oval 120"/>
          <p:cNvSpPr>
            <a:spLocks noChangeArrowheads="1"/>
          </p:cNvSpPr>
          <p:nvPr/>
        </p:nvSpPr>
        <p:spPr bwMode="auto">
          <a:xfrm>
            <a:off x="4500563" y="3968750"/>
            <a:ext cx="60325" cy="58738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61" name="Oval 121"/>
          <p:cNvSpPr>
            <a:spLocks noChangeArrowheads="1"/>
          </p:cNvSpPr>
          <p:nvPr/>
        </p:nvSpPr>
        <p:spPr bwMode="auto">
          <a:xfrm>
            <a:off x="4500563" y="4149725"/>
            <a:ext cx="60325" cy="60325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62" name="Oval 122"/>
          <p:cNvSpPr>
            <a:spLocks noChangeArrowheads="1"/>
          </p:cNvSpPr>
          <p:nvPr/>
        </p:nvSpPr>
        <p:spPr bwMode="auto">
          <a:xfrm>
            <a:off x="4500563" y="4332288"/>
            <a:ext cx="60325" cy="58737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63" name="Oval 123"/>
          <p:cNvSpPr>
            <a:spLocks noChangeArrowheads="1"/>
          </p:cNvSpPr>
          <p:nvPr/>
        </p:nvSpPr>
        <p:spPr bwMode="auto">
          <a:xfrm>
            <a:off x="4211638" y="4322763"/>
            <a:ext cx="60325" cy="58737"/>
          </a:xfrm>
          <a:prstGeom prst="ellipse">
            <a:avLst/>
          </a:prstGeom>
          <a:solidFill>
            <a:srgbClr val="FF0000"/>
          </a:solidFill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64" name="Rectangle 124"/>
          <p:cNvSpPr>
            <a:spLocks noChangeArrowheads="1"/>
          </p:cNvSpPr>
          <p:nvPr/>
        </p:nvSpPr>
        <p:spPr bwMode="auto">
          <a:xfrm>
            <a:off x="1779588" y="3806825"/>
            <a:ext cx="2016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zh-CN"/>
          </a:p>
        </p:txBody>
      </p:sp>
      <p:sp>
        <p:nvSpPr>
          <p:cNvPr id="87165" name="Rectangle 125"/>
          <p:cNvSpPr>
            <a:spLocks noChangeArrowheads="1"/>
          </p:cNvSpPr>
          <p:nvPr/>
        </p:nvSpPr>
        <p:spPr bwMode="auto">
          <a:xfrm>
            <a:off x="4679950" y="3681413"/>
            <a:ext cx="30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Q0</a:t>
            </a:r>
            <a:endParaRPr lang="en-US" altLang="zh-CN"/>
          </a:p>
        </p:txBody>
      </p:sp>
      <p:sp>
        <p:nvSpPr>
          <p:cNvPr id="87166" name="Rectangle 126"/>
          <p:cNvSpPr>
            <a:spLocks noChangeArrowheads="1"/>
          </p:cNvSpPr>
          <p:nvPr/>
        </p:nvSpPr>
        <p:spPr bwMode="auto">
          <a:xfrm>
            <a:off x="4681538" y="3897313"/>
            <a:ext cx="30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Q1</a:t>
            </a:r>
            <a:endParaRPr lang="en-US" altLang="zh-CN"/>
          </a:p>
        </p:txBody>
      </p:sp>
      <p:sp>
        <p:nvSpPr>
          <p:cNvPr id="87167" name="Rectangle 127"/>
          <p:cNvSpPr>
            <a:spLocks noChangeArrowheads="1"/>
          </p:cNvSpPr>
          <p:nvPr/>
        </p:nvSpPr>
        <p:spPr bwMode="auto">
          <a:xfrm>
            <a:off x="4679950" y="4113213"/>
            <a:ext cx="30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Q2</a:t>
            </a:r>
            <a:endParaRPr lang="en-US" altLang="zh-CN"/>
          </a:p>
        </p:txBody>
      </p:sp>
      <p:sp>
        <p:nvSpPr>
          <p:cNvPr id="87168" name="Rectangle 128"/>
          <p:cNvSpPr>
            <a:spLocks noChangeArrowheads="1"/>
          </p:cNvSpPr>
          <p:nvPr/>
        </p:nvSpPr>
        <p:spPr bwMode="auto">
          <a:xfrm>
            <a:off x="4679950" y="4292600"/>
            <a:ext cx="30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Q3</a:t>
            </a:r>
            <a:endParaRPr lang="en-US" altLang="zh-CN"/>
          </a:p>
        </p:txBody>
      </p:sp>
      <p:sp>
        <p:nvSpPr>
          <p:cNvPr id="87169" name="Line 129"/>
          <p:cNvSpPr>
            <a:spLocks noChangeShapeType="1"/>
          </p:cNvSpPr>
          <p:nvPr/>
        </p:nvSpPr>
        <p:spPr bwMode="auto">
          <a:xfrm flipH="1">
            <a:off x="2092325" y="3940175"/>
            <a:ext cx="403225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1" name="Line 131"/>
          <p:cNvSpPr>
            <a:spLocks noChangeShapeType="1"/>
          </p:cNvSpPr>
          <p:nvPr/>
        </p:nvSpPr>
        <p:spPr bwMode="auto">
          <a:xfrm flipH="1">
            <a:off x="2227263" y="3806825"/>
            <a:ext cx="268287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2" name="Line 132"/>
          <p:cNvSpPr>
            <a:spLocks noChangeShapeType="1"/>
          </p:cNvSpPr>
          <p:nvPr/>
        </p:nvSpPr>
        <p:spPr bwMode="auto">
          <a:xfrm flipV="1">
            <a:off x="2227263" y="3538538"/>
            <a:ext cx="1587" cy="2682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3" name="Freeform 133"/>
          <p:cNvSpPr>
            <a:spLocks/>
          </p:cNvSpPr>
          <p:nvPr/>
        </p:nvSpPr>
        <p:spPr bwMode="auto">
          <a:xfrm>
            <a:off x="2360613" y="4075113"/>
            <a:ext cx="134937" cy="2014537"/>
          </a:xfrm>
          <a:custGeom>
            <a:avLst/>
            <a:gdLst>
              <a:gd name="T0" fmla="*/ 85 w 85"/>
              <a:gd name="T1" fmla="*/ 0 h 1269"/>
              <a:gd name="T2" fmla="*/ 0 w 85"/>
              <a:gd name="T3" fmla="*/ 0 h 1269"/>
              <a:gd name="T4" fmla="*/ 0 w 85"/>
              <a:gd name="T5" fmla="*/ 1269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1269">
                <a:moveTo>
                  <a:pt x="85" y="0"/>
                </a:moveTo>
                <a:lnTo>
                  <a:pt x="0" y="0"/>
                </a:lnTo>
                <a:lnTo>
                  <a:pt x="0" y="1269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4" name="Line 134"/>
          <p:cNvSpPr>
            <a:spLocks noChangeShapeType="1"/>
          </p:cNvSpPr>
          <p:nvPr/>
        </p:nvSpPr>
        <p:spPr bwMode="auto">
          <a:xfrm flipH="1">
            <a:off x="2227263" y="4210050"/>
            <a:ext cx="268287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5" name="Line 135"/>
          <p:cNvSpPr>
            <a:spLocks noChangeShapeType="1"/>
          </p:cNvSpPr>
          <p:nvPr/>
        </p:nvSpPr>
        <p:spPr bwMode="auto">
          <a:xfrm flipV="1">
            <a:off x="2227263" y="3806825"/>
            <a:ext cx="1587" cy="403225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6" name="Line 136"/>
          <p:cNvSpPr>
            <a:spLocks noChangeShapeType="1"/>
          </p:cNvSpPr>
          <p:nvPr/>
        </p:nvSpPr>
        <p:spPr bwMode="auto">
          <a:xfrm flipH="1">
            <a:off x="2227263" y="4478338"/>
            <a:ext cx="268287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7" name="Line 137"/>
          <p:cNvSpPr>
            <a:spLocks noChangeShapeType="1"/>
          </p:cNvSpPr>
          <p:nvPr/>
        </p:nvSpPr>
        <p:spPr bwMode="auto">
          <a:xfrm flipV="1">
            <a:off x="2227263" y="4210050"/>
            <a:ext cx="1587" cy="2682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8" name="Line 138"/>
          <p:cNvSpPr>
            <a:spLocks noChangeShapeType="1"/>
          </p:cNvSpPr>
          <p:nvPr/>
        </p:nvSpPr>
        <p:spPr bwMode="auto">
          <a:xfrm flipH="1">
            <a:off x="2227263" y="4613275"/>
            <a:ext cx="268287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79" name="Line 139"/>
          <p:cNvSpPr>
            <a:spLocks noChangeShapeType="1"/>
          </p:cNvSpPr>
          <p:nvPr/>
        </p:nvSpPr>
        <p:spPr bwMode="auto">
          <a:xfrm flipV="1">
            <a:off x="2227263" y="4478338"/>
            <a:ext cx="1587" cy="13493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0" name="Freeform 140"/>
          <p:cNvSpPr>
            <a:spLocks/>
          </p:cNvSpPr>
          <p:nvPr/>
        </p:nvSpPr>
        <p:spPr bwMode="auto">
          <a:xfrm>
            <a:off x="2227263" y="4613275"/>
            <a:ext cx="268287" cy="401638"/>
          </a:xfrm>
          <a:custGeom>
            <a:avLst/>
            <a:gdLst>
              <a:gd name="T0" fmla="*/ 169 w 169"/>
              <a:gd name="T1" fmla="*/ 253 h 253"/>
              <a:gd name="T2" fmla="*/ 0 w 169"/>
              <a:gd name="T3" fmla="*/ 253 h 253"/>
              <a:gd name="T4" fmla="*/ 0 w 169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253">
                <a:moveTo>
                  <a:pt x="169" y="253"/>
                </a:moveTo>
                <a:lnTo>
                  <a:pt x="0" y="253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1" name="Line 141"/>
          <p:cNvSpPr>
            <a:spLocks noChangeShapeType="1"/>
          </p:cNvSpPr>
          <p:nvPr/>
        </p:nvSpPr>
        <p:spPr bwMode="auto">
          <a:xfrm flipH="1">
            <a:off x="1824038" y="5284788"/>
            <a:ext cx="671512" cy="1587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2" name="Line 142"/>
          <p:cNvSpPr>
            <a:spLocks noChangeShapeType="1"/>
          </p:cNvSpPr>
          <p:nvPr/>
        </p:nvSpPr>
        <p:spPr bwMode="auto">
          <a:xfrm>
            <a:off x="4106863" y="3806825"/>
            <a:ext cx="403225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4106863" y="4003675"/>
            <a:ext cx="403225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4" name="Line 144"/>
          <p:cNvSpPr>
            <a:spLocks noChangeShapeType="1"/>
          </p:cNvSpPr>
          <p:nvPr/>
        </p:nvSpPr>
        <p:spPr bwMode="auto">
          <a:xfrm>
            <a:off x="4106863" y="4184650"/>
            <a:ext cx="403225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5" name="Line 145"/>
          <p:cNvSpPr>
            <a:spLocks noChangeShapeType="1"/>
          </p:cNvSpPr>
          <p:nvPr/>
        </p:nvSpPr>
        <p:spPr bwMode="auto">
          <a:xfrm>
            <a:off x="4106863" y="4352925"/>
            <a:ext cx="134937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187" name="Line 147"/>
          <p:cNvSpPr>
            <a:spLocks noChangeShapeType="1"/>
          </p:cNvSpPr>
          <p:nvPr/>
        </p:nvSpPr>
        <p:spPr bwMode="auto">
          <a:xfrm flipH="1">
            <a:off x="4241800" y="4352925"/>
            <a:ext cx="268288" cy="1588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7193" name="Group 153"/>
          <p:cNvGrpSpPr>
            <a:grpSpLocks/>
          </p:cNvGrpSpPr>
          <p:nvPr/>
        </p:nvGrpSpPr>
        <p:grpSpPr bwMode="auto">
          <a:xfrm>
            <a:off x="2087563" y="4365625"/>
            <a:ext cx="2160587" cy="1511300"/>
            <a:chOff x="1315" y="2750"/>
            <a:chExt cx="1361" cy="952"/>
          </a:xfrm>
        </p:grpSpPr>
        <p:sp>
          <p:nvSpPr>
            <p:cNvPr id="87189" name="Line 149"/>
            <p:cNvSpPr>
              <a:spLocks noChangeShapeType="1"/>
            </p:cNvSpPr>
            <p:nvPr/>
          </p:nvSpPr>
          <p:spPr bwMode="auto">
            <a:xfrm flipH="1">
              <a:off x="1315" y="3067"/>
              <a:ext cx="25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0" name="Line 150"/>
            <p:cNvSpPr>
              <a:spLocks noChangeShapeType="1"/>
            </p:cNvSpPr>
            <p:nvPr/>
          </p:nvSpPr>
          <p:spPr bwMode="auto">
            <a:xfrm>
              <a:off x="1315" y="3067"/>
              <a:ext cx="0" cy="635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1" name="Line 151"/>
            <p:cNvSpPr>
              <a:spLocks noChangeShapeType="1"/>
            </p:cNvSpPr>
            <p:nvPr/>
          </p:nvSpPr>
          <p:spPr bwMode="auto">
            <a:xfrm>
              <a:off x="1315" y="3702"/>
              <a:ext cx="1361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2" name="Line 152"/>
            <p:cNvSpPr>
              <a:spLocks noChangeShapeType="1"/>
            </p:cNvSpPr>
            <p:nvPr/>
          </p:nvSpPr>
          <p:spPr bwMode="auto">
            <a:xfrm>
              <a:off x="2676" y="2750"/>
              <a:ext cx="0" cy="95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15-16-2 exam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052513"/>
            <a:ext cx="7659687" cy="580548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altLang="zh-CN"/>
              <a:t>Assigning 0 to Low and 1 to High is called positive logic. A CMOS 2-input XOR gate in positive logic is called </a:t>
            </a:r>
            <a:r>
              <a:rPr lang="zh-CN" altLang="en-US"/>
              <a:t>（ </a:t>
            </a:r>
            <a:r>
              <a:rPr lang="en-US" altLang="zh-CN">
                <a:solidFill>
                  <a:srgbClr val="0033CC"/>
                </a:solidFill>
              </a:rPr>
              <a:t>XNOR</a:t>
            </a:r>
            <a:r>
              <a:rPr lang="zh-CN" altLang="en-US">
                <a:solidFill>
                  <a:srgbClr val="0033CC"/>
                </a:solidFill>
              </a:rPr>
              <a:t>或 同或</a:t>
            </a:r>
            <a:r>
              <a:rPr lang="zh-CN" altLang="en-US"/>
              <a:t>   ）</a:t>
            </a:r>
            <a:r>
              <a:rPr lang="en-US" altLang="zh-CN"/>
              <a:t>gate in negative logic. </a:t>
            </a:r>
          </a:p>
          <a:p>
            <a:pPr marL="533400" indent="-53340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altLang="zh-CN"/>
              <a:t>When the input of an 8 bit DAC is 01000000, the corresponding output voltage is 1.28V.  The range of output voltage for the DAC is  0V~ (   </a:t>
            </a:r>
            <a:r>
              <a:rPr lang="en-US" altLang="zh-CN">
                <a:solidFill>
                  <a:srgbClr val="0033CC"/>
                </a:solidFill>
              </a:rPr>
              <a:t>5.1</a:t>
            </a:r>
            <a:r>
              <a:rPr lang="en-US" altLang="zh-CN"/>
              <a:t>    )V. </a:t>
            </a:r>
          </a:p>
          <a:p>
            <a:pPr marL="533400" indent="-533400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altLang="zh-CN"/>
              <a:t>To design a "01101100" serial sequence generator by shift registers, we need a (   </a:t>
            </a:r>
            <a:r>
              <a:rPr lang="en-US" altLang="zh-CN">
                <a:solidFill>
                  <a:srgbClr val="0033CC"/>
                </a:solidFill>
              </a:rPr>
              <a:t>5</a:t>
            </a:r>
            <a:r>
              <a:rPr lang="en-US" altLang="zh-CN"/>
              <a:t>     )-bit shift register as least.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altLang="zh-CN"/>
              <a:t> For the following latches or flip-flops,</a:t>
            </a:r>
            <a:r>
              <a:rPr lang="en-US" altLang="zh-CN" u="sng"/>
              <a:t>      </a:t>
            </a:r>
            <a:r>
              <a:rPr lang="en-US" altLang="zh-CN"/>
              <a:t> can NOT be used to form shift register. </a:t>
            </a:r>
            <a:r>
              <a:rPr lang="zh-CN" altLang="en-US"/>
              <a:t>（  </a:t>
            </a:r>
            <a:r>
              <a:rPr lang="en-US" altLang="zh-CN">
                <a:solidFill>
                  <a:srgbClr val="0033CC"/>
                </a:solidFill>
              </a:rPr>
              <a:t>B</a:t>
            </a:r>
            <a:r>
              <a:rPr lang="en-US" altLang="zh-CN"/>
              <a:t>   </a:t>
            </a:r>
            <a:r>
              <a:rPr lang="zh-CN" altLang="en-US"/>
              <a:t>）</a:t>
            </a:r>
          </a:p>
          <a:p>
            <a:pPr marL="914400" lvl="1" indent="-457200">
              <a:buClr>
                <a:schemeClr val="folHlink"/>
              </a:buClr>
              <a:buFontTx/>
              <a:buNone/>
            </a:pPr>
            <a:r>
              <a:rPr lang="en-US" altLang="zh-CN"/>
              <a:t>A) edge-triggered J-K flip-flop            </a:t>
            </a:r>
          </a:p>
          <a:p>
            <a:pPr marL="914400" lvl="1" indent="-457200">
              <a:buClr>
                <a:schemeClr val="folHlink"/>
              </a:buClr>
              <a:buFontTx/>
              <a:buNone/>
            </a:pPr>
            <a:r>
              <a:rPr lang="en-US" altLang="zh-CN"/>
              <a:t>B) D latch with enable   </a:t>
            </a:r>
          </a:p>
          <a:p>
            <a:pPr marL="914400" lvl="1" indent="-457200">
              <a:buClr>
                <a:schemeClr val="folHlink"/>
              </a:buClr>
              <a:buFontTx/>
              <a:buNone/>
            </a:pPr>
            <a:r>
              <a:rPr lang="en-US" altLang="zh-CN"/>
              <a:t>C) master/slave S-R flip-flop                  </a:t>
            </a:r>
          </a:p>
          <a:p>
            <a:pPr marL="914400" lvl="1" indent="-457200">
              <a:buClr>
                <a:schemeClr val="folHlink"/>
              </a:buClr>
              <a:buFontTx/>
              <a:buNone/>
            </a:pPr>
            <a:r>
              <a:rPr lang="en-US" altLang="zh-CN"/>
              <a:t>D) T flip-flop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folHlink"/>
              </a:buClr>
              <a:buFont typeface="Wingdings" pitchFamily="2" charset="2"/>
              <a:buAutoNum type="arabicPeriod" startAt="2"/>
            </a:pPr>
            <a:r>
              <a:rPr lang="en-US" altLang="zh-CN"/>
              <a:t> Which state in Figure 2.4 is NOT ambiguous.                              (    </a:t>
            </a:r>
            <a:r>
              <a:rPr lang="en-US" altLang="zh-CN">
                <a:solidFill>
                  <a:srgbClr val="0033CC"/>
                </a:solidFill>
              </a:rPr>
              <a:t>D</a:t>
            </a:r>
            <a:r>
              <a:rPr lang="en-US" altLang="zh-CN"/>
              <a:t>    )</a:t>
            </a:r>
          </a:p>
          <a:p>
            <a:pPr marL="914400" lvl="1" indent="-457200"/>
            <a:r>
              <a:rPr lang="en-US" altLang="zh-CN"/>
              <a:t>A) state A      B) state B      C) state C      D) state C and state D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3024188" y="2924175"/>
          <a:ext cx="35290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Visio" r:id="rId3" imgW="4426306" imgH="2438807" progId="Visio.Drawing.11">
                  <p:embed/>
                </p:oleObj>
              </mc:Choice>
              <mc:Fallback>
                <p:oleObj name="Visio" r:id="rId3" imgW="4426306" imgH="243880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08" t="4636" r="16663"/>
                      <a:stretch>
                        <a:fillRect/>
                      </a:stretch>
                    </p:blipFill>
                    <p:spPr bwMode="auto">
                      <a:xfrm>
                        <a:off x="3024188" y="2924175"/>
                        <a:ext cx="3529012" cy="285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组合电路设计题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Design a combinational circuit with two 2-bit unsigned numbers inputs, A (A=A1A0) and B (B=B1B0), and a 4-bit unsigned number output Y (Y=Y3Y2Y1Y0), and to realize the function Y=2A+3B. </a:t>
            </a:r>
          </a:p>
          <a:p>
            <a:pPr marL="533400" indent="-533400"/>
            <a:r>
              <a:rPr lang="en-US" altLang="zh-CN"/>
              <a:t>Question: </a:t>
            </a:r>
          </a:p>
          <a:p>
            <a:pPr marL="914400" lvl="1" indent="-457200">
              <a:buClr>
                <a:schemeClr val="tx1"/>
              </a:buClr>
              <a:buFontTx/>
              <a:buAutoNum type="circleNumDbPlain"/>
            </a:pPr>
            <a:r>
              <a:rPr lang="en-US" altLang="zh-CN"/>
              <a:t>Please write the truth table for the circuit. 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26" name="Rectangle 9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97229" name="Group 973"/>
          <p:cNvGraphicFramePr>
            <a:graphicFrameLocks noGrp="1"/>
          </p:cNvGraphicFramePr>
          <p:nvPr>
            <p:ph idx="1"/>
          </p:nvPr>
        </p:nvGraphicFramePr>
        <p:xfrm>
          <a:off x="1500188" y="1052513"/>
          <a:ext cx="7491412" cy="5186365"/>
        </p:xfrm>
        <a:graphic>
          <a:graphicData uri="http://schemas.openxmlformats.org/drawingml/2006/table">
            <a:tbl>
              <a:tblPr/>
              <a:tblGrid>
                <a:gridCol w="466725"/>
                <a:gridCol w="468312"/>
                <a:gridCol w="469900"/>
                <a:gridCol w="466725"/>
                <a:gridCol w="468313"/>
                <a:gridCol w="468312"/>
                <a:gridCol w="466725"/>
                <a:gridCol w="469900"/>
                <a:gridCol w="468313"/>
                <a:gridCol w="466725"/>
                <a:gridCol w="469900"/>
                <a:gridCol w="468312"/>
                <a:gridCol w="466725"/>
                <a:gridCol w="468313"/>
                <a:gridCol w="469900"/>
                <a:gridCol w="468312"/>
              </a:tblGrid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en-US" altLang="zh-CN"/>
              <a:t> Find the minimal sum-of-products </a:t>
            </a:r>
            <a:r>
              <a:rPr lang="zh-CN" altLang="en-US"/>
              <a:t>（最简积之和）</a:t>
            </a:r>
            <a:r>
              <a:rPr lang="en-US" altLang="zh-CN"/>
              <a:t>expression of Y3. </a:t>
            </a:r>
          </a:p>
          <a:p>
            <a:pPr marL="914400" lvl="1" indent="-457200">
              <a:buClr>
                <a:schemeClr val="tx1"/>
              </a:buClr>
              <a:buFontTx/>
              <a:buChar char="•"/>
            </a:pPr>
            <a:r>
              <a:rPr lang="en-US" altLang="zh-CN">
                <a:solidFill>
                  <a:srgbClr val="0033CC"/>
                </a:solidFill>
              </a:rPr>
              <a:t>Solution: Y3=B1B0+A0B1+A1B1+A1A0B0</a:t>
            </a:r>
          </a:p>
          <a:p>
            <a:pPr marL="533400" indent="-533400">
              <a:buClr>
                <a:schemeClr val="tx1"/>
              </a:buClr>
              <a:buFontTx/>
              <a:buAutoNum type="circleNumDbPlain" startAt="3"/>
            </a:pPr>
            <a:r>
              <a:rPr lang="en-US" altLang="zh-CN"/>
              <a:t>The circuit can be built with a single 74x283 and no other gates. Draw the logic diagram for the circuit. </a:t>
            </a:r>
          </a:p>
          <a:p>
            <a:pPr marL="914400" lvl="1" indent="-457200"/>
            <a:r>
              <a:rPr lang="en-US" altLang="zh-CN" u="sng"/>
              <a:t>C0 + (A0 + B0) + 2(A1 + B1) + 4(A2 + B2) + 8(A3 + B3) = S0 + 2S1 + 4S2+ 8S3+ 16C4</a:t>
            </a:r>
          </a:p>
          <a:p>
            <a:pPr marL="914400" lvl="1" indent="-457200"/>
            <a:r>
              <a:rPr lang="en-US" altLang="zh-CN" u="sng"/>
              <a:t>Where (+) = plus.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294563" cy="908050"/>
          </a:xfrm>
        </p:spPr>
        <p:txBody>
          <a:bodyPr/>
          <a:lstStyle/>
          <a:p>
            <a:r>
              <a:rPr lang="en-US" altLang="zh-CN" sz="3200"/>
              <a:t>CH9  ROM</a:t>
            </a:r>
            <a:r>
              <a:rPr lang="zh-CN" altLang="en-US" sz="3200"/>
              <a:t>、</a:t>
            </a:r>
            <a:r>
              <a:rPr lang="en-US" altLang="zh-CN" sz="3200"/>
              <a:t>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981075"/>
            <a:ext cx="7283450" cy="5145088"/>
          </a:xfrm>
        </p:spPr>
        <p:txBody>
          <a:bodyPr/>
          <a:lstStyle/>
          <a:p>
            <a:r>
              <a:rPr lang="zh-CN" altLang="en-US"/>
              <a:t>容量的表达：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en-US" altLang="zh-CN"/>
              <a:t>×b bit</a:t>
            </a:r>
          </a:p>
          <a:p>
            <a:pPr lvl="1"/>
            <a:r>
              <a:rPr lang="en-US" altLang="zh-CN"/>
              <a:t>n</a:t>
            </a:r>
            <a:r>
              <a:rPr lang="zh-CN" altLang="en-US"/>
              <a:t>位地址可确定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个数据单元，每个单元有</a:t>
            </a:r>
            <a:r>
              <a:rPr lang="en-US" altLang="zh-CN"/>
              <a:t>b</a:t>
            </a:r>
            <a:r>
              <a:rPr lang="zh-CN" altLang="en-US"/>
              <a:t>位。</a:t>
            </a:r>
          </a:p>
          <a:p>
            <a:r>
              <a:rPr lang="en-US" altLang="zh-CN"/>
              <a:t>ROM</a:t>
            </a:r>
            <a:r>
              <a:rPr lang="zh-CN" altLang="en-US"/>
              <a:t>用于组合逻辑函数的实现</a:t>
            </a:r>
          </a:p>
          <a:p>
            <a:pPr lvl="1"/>
            <a:r>
              <a:rPr lang="zh-CN" altLang="en-US"/>
              <a:t>待实现函数的输入变量接</a:t>
            </a:r>
            <a:r>
              <a:rPr lang="en-US" altLang="zh-CN"/>
              <a:t>ROM</a:t>
            </a:r>
            <a:r>
              <a:rPr lang="zh-CN" altLang="en-US"/>
              <a:t>的地址端</a:t>
            </a:r>
          </a:p>
          <a:p>
            <a:pPr lvl="1"/>
            <a:r>
              <a:rPr lang="en-US" altLang="zh-CN"/>
              <a:t>b</a:t>
            </a:r>
            <a:r>
              <a:rPr lang="zh-CN" altLang="en-US"/>
              <a:t>位输出就可实现</a:t>
            </a:r>
            <a:r>
              <a:rPr lang="en-US" altLang="zh-CN"/>
              <a:t>b</a:t>
            </a:r>
            <a:r>
              <a:rPr lang="zh-CN" altLang="en-US"/>
              <a:t>个组合逻辑函数。</a:t>
            </a:r>
          </a:p>
          <a:p>
            <a:r>
              <a:rPr lang="zh-CN" altLang="en-US"/>
              <a:t>存储器的扩展，构成具有更大容量的存储器</a:t>
            </a:r>
          </a:p>
          <a:p>
            <a:pPr lvl="1"/>
            <a:r>
              <a:rPr lang="zh-CN" altLang="en-US"/>
              <a:t>字、位扩展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341438"/>
            <a:ext cx="3529013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时序电路设计</a:t>
            </a:r>
            <a:r>
              <a:rPr lang="en-US" altLang="zh-CN"/>
              <a:t>II</a:t>
            </a:r>
            <a:r>
              <a:rPr lang="zh-CN" altLang="en-US"/>
              <a:t>题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Construct a minimal state/output table for a Mealy sequential machine, that will detect the following input sequences: X=1010 or 1000. If input sequence X=1010 is met, cause Z1=1. If input sequence X=1000 is met, cause Z2=1. Each input sequence may overlap with itself or the other sequence. Please describe the state meaning and finish the minimal state/output table.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73" name="Rectangle 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103675" name="Group 251"/>
          <p:cNvGraphicFramePr>
            <a:graphicFrameLocks noGrp="1"/>
          </p:cNvGraphicFramePr>
          <p:nvPr>
            <p:ph idx="1"/>
          </p:nvPr>
        </p:nvGraphicFramePr>
        <p:xfrm>
          <a:off x="1500188" y="1052513"/>
          <a:ext cx="7491412" cy="5199383"/>
        </p:xfrm>
        <a:graphic>
          <a:graphicData uri="http://schemas.openxmlformats.org/drawingml/2006/table">
            <a:tbl>
              <a:tblPr/>
              <a:tblGrid>
                <a:gridCol w="3971925"/>
                <a:gridCol w="530225"/>
                <a:gridCol w="1493837"/>
                <a:gridCol w="1495425"/>
              </a:tblGrid>
              <a:tr h="3889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State meaning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0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Initial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B,00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收到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收到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收到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收到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S*, Z1 Z2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16-17-1 term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00188" y="872716"/>
            <a:ext cx="7491412" cy="5985284"/>
          </a:xfrm>
        </p:spPr>
        <p:txBody>
          <a:bodyPr/>
          <a:lstStyle/>
          <a:p>
            <a:r>
              <a:rPr lang="zh-CN" altLang="en-US" sz="2400" dirty="0" smtClean="0"/>
              <a:t>填空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en-US" altLang="zh-CN" sz="2400" dirty="0"/>
              <a:t>. Parity circuit can be used to detect errors during data transfer. Suppose that a 9-bit parity code with 8-bit information data and 1-bit parity is implemented in one data transfer system and the receiver get a data string 010011001 without error indicated, then the parity circuit realize a (  </a:t>
            </a:r>
            <a:r>
              <a:rPr lang="en-US" altLang="zh-CN" sz="2400" dirty="0">
                <a:solidFill>
                  <a:srgbClr val="FF0000"/>
                </a:solidFill>
              </a:rPr>
              <a:t>even </a:t>
            </a:r>
            <a:r>
              <a:rPr lang="en-US" altLang="zh-CN" sz="2400" dirty="0"/>
              <a:t>) (odd/even) parity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8.A sequential circuit whose output depends only on its state is called a ( </a:t>
            </a:r>
            <a:r>
              <a:rPr lang="en-US" altLang="zh-CN" sz="2400" dirty="0" err="1">
                <a:solidFill>
                  <a:srgbClr val="FF0000"/>
                </a:solidFill>
              </a:rPr>
              <a:t>moore</a:t>
            </a:r>
            <a:r>
              <a:rPr lang="en-US" altLang="zh-CN" sz="2400" dirty="0"/>
              <a:t>) state machine.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95530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Which of the following statements is CORRECT? (   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       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A. An edge-triggered D flip-flop never goes into metastable status.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B. A master/slave J-K flip-flop keep the current status when input J=1 and K=1.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C. if S is asserted, an S-R latch is forced to logic stats Q=1.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D. A D latch will follow the input as long as the control input C is active.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730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403648" y="872716"/>
            <a:ext cx="7587952" cy="5366159"/>
          </a:xfrm>
        </p:spPr>
        <p:txBody>
          <a:bodyPr/>
          <a:lstStyle/>
          <a:p>
            <a:pPr marL="0" lvl="0" indent="268288">
              <a:spcBef>
                <a:spcPct val="0"/>
              </a:spcBef>
              <a:buClrTx/>
              <a:buNone/>
              <a:tabLst>
                <a:tab pos="1095375" algn="l"/>
              </a:tabLst>
            </a:pPr>
            <a:r>
              <a:rPr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V. 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Design an </a:t>
            </a:r>
            <a:r>
              <a:rPr lang="en-US" altLang="zh-CN" b="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101110</a:t>
            </a:r>
            <a:r>
              <a:rPr lang="en-US" altLang="zh-CN" b="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sequence generator with </a:t>
            </a:r>
            <a:r>
              <a:rPr lang="en-US" altLang="zh-CN" b="0" u="sng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shortest path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self-correction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only using one 74x194 and one 74x151. 74x194 will work in shift left mode. QA of 74x194 will be the sequence output. 		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(18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000" b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268288" eaLnBrk="0" hangingPunct="0">
              <a:spcBef>
                <a:spcPct val="0"/>
              </a:spcBef>
              <a:buClrTx/>
              <a:buNone/>
              <a:tabLst>
                <a:tab pos="1095375" algn="l"/>
              </a:tabLst>
            </a:pP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Fill out </a:t>
            </a:r>
            <a:r>
              <a:rPr lang="en-US" altLang="zh-CN" dirty="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Times New Roman" pitchFamily="18" charset="0"/>
              </a:rPr>
              <a:t>LIN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 the simple transition table for 74x194.			[7</a:t>
            </a:r>
            <a:r>
              <a:rPr lang="en-US" altLang="zh-CN" b="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000" b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268288" eaLnBrk="0" hangingPunct="0">
              <a:spcBef>
                <a:spcPct val="0"/>
              </a:spcBef>
              <a:buClrTx/>
              <a:buNone/>
              <a:tabLst>
                <a:tab pos="1095375" algn="l"/>
              </a:tabLst>
            </a:pP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Write out the </a:t>
            </a:r>
            <a:r>
              <a:rPr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maxterm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list of the feedback function for LIN.		[1</a:t>
            </a:r>
            <a:r>
              <a:rPr lang="en-US" altLang="zh-CN" b="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000" b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268288">
              <a:spcBef>
                <a:spcPct val="0"/>
              </a:spcBef>
              <a:buClrTx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 Fill out the K-maps. 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000" b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lvl="0" indent="266700" eaLnBrk="0" hangingPunct="0">
              <a:spcBef>
                <a:spcPct val="0"/>
              </a:spcBef>
              <a:buClrTx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 Draw the logic circuit diagram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   [7</a:t>
            </a:r>
            <a:r>
              <a:rPr lang="en-US" altLang="zh-CN" b="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5400" b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43794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自校正的移位状态转移图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67844" y="2240868"/>
            <a:ext cx="3240360" cy="1263068"/>
            <a:chOff x="3167844" y="2240868"/>
            <a:chExt cx="3240360" cy="1263068"/>
          </a:xfrm>
        </p:grpSpPr>
        <p:sp>
          <p:nvSpPr>
            <p:cNvPr id="4" name="椭圆 3"/>
            <p:cNvSpPr/>
            <p:nvPr/>
          </p:nvSpPr>
          <p:spPr>
            <a:xfrm>
              <a:off x="3167844" y="2240868"/>
              <a:ext cx="864096" cy="46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167844" y="3035884"/>
              <a:ext cx="864096" cy="46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36740" y="3035884"/>
              <a:ext cx="864096" cy="46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44108" y="3035884"/>
              <a:ext cx="864096" cy="46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36740" y="2251744"/>
              <a:ext cx="864096" cy="46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0111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44108" y="2285610"/>
              <a:ext cx="864096" cy="4680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4" idx="6"/>
              <a:endCxn id="8" idx="2"/>
            </p:cNvCxnSpPr>
            <p:nvPr/>
          </p:nvCxnSpPr>
          <p:spPr>
            <a:xfrm>
              <a:off x="4031940" y="2474894"/>
              <a:ext cx="304800" cy="1087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218537" y="2508760"/>
              <a:ext cx="304800" cy="10876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4"/>
              <a:endCxn id="7" idx="0"/>
            </p:cNvCxnSpPr>
            <p:nvPr/>
          </p:nvCxnSpPr>
          <p:spPr>
            <a:xfrm>
              <a:off x="5976156" y="2753662"/>
              <a:ext cx="0" cy="282222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2"/>
              <a:endCxn id="6" idx="6"/>
            </p:cNvCxnSpPr>
            <p:nvPr/>
          </p:nvCxnSpPr>
          <p:spPr>
            <a:xfrm flipH="1">
              <a:off x="5200836" y="3269910"/>
              <a:ext cx="343272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4031940" y="3269910"/>
              <a:ext cx="343272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0"/>
              <a:endCxn id="4" idx="4"/>
            </p:cNvCxnSpPr>
            <p:nvPr/>
          </p:nvCxnSpPr>
          <p:spPr>
            <a:xfrm flipV="1">
              <a:off x="3599892" y="2708920"/>
              <a:ext cx="0" cy="326964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1943708" y="3861048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3" idx="6"/>
          </p:cNvCxnSpPr>
          <p:nvPr/>
        </p:nvCxnSpPr>
        <p:spPr>
          <a:xfrm>
            <a:off x="2807804" y="4095074"/>
            <a:ext cx="36004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171457" y="3861048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20380" y="4095074"/>
            <a:ext cx="36004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384033" y="3861048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47911" y="3510844"/>
            <a:ext cx="959556" cy="349956"/>
          </a:xfrm>
          <a:custGeom>
            <a:avLst/>
            <a:gdLst>
              <a:gd name="connsiteX0" fmla="*/ 959556 w 959556"/>
              <a:gd name="connsiteY0" fmla="*/ 349956 h 349956"/>
              <a:gd name="connsiteX1" fmla="*/ 349956 w 959556"/>
              <a:gd name="connsiteY1" fmla="*/ 225778 h 349956"/>
              <a:gd name="connsiteX2" fmla="*/ 0 w 959556"/>
              <a:gd name="connsiteY2" fmla="*/ 0 h 3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556" h="349956">
                <a:moveTo>
                  <a:pt x="959556" y="349956"/>
                </a:moveTo>
                <a:cubicBezTo>
                  <a:pt x="734719" y="317030"/>
                  <a:pt x="509882" y="284104"/>
                  <a:pt x="349956" y="225778"/>
                </a:cubicBezTo>
                <a:cubicBezTo>
                  <a:pt x="190030" y="167452"/>
                  <a:pt x="95015" y="83726"/>
                  <a:pt x="0" y="0"/>
                </a:cubicBez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6" idx="5"/>
          </p:cNvCxnSpPr>
          <p:nvPr/>
        </p:nvCxnSpPr>
        <p:spPr>
          <a:xfrm>
            <a:off x="3909009" y="4260555"/>
            <a:ext cx="427731" cy="35657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47911" y="4438843"/>
            <a:ext cx="2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184340" y="4574149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046133" y="2641600"/>
            <a:ext cx="461233" cy="2145191"/>
          </a:xfrm>
          <a:custGeom>
            <a:avLst/>
            <a:gdLst>
              <a:gd name="connsiteX0" fmla="*/ 0 w 461233"/>
              <a:gd name="connsiteY0" fmla="*/ 2122311 h 2145191"/>
              <a:gd name="connsiteX1" fmla="*/ 428978 w 461233"/>
              <a:gd name="connsiteY1" fmla="*/ 1986844 h 2145191"/>
              <a:gd name="connsiteX2" fmla="*/ 395111 w 461233"/>
              <a:gd name="connsiteY2" fmla="*/ 936978 h 2145191"/>
              <a:gd name="connsiteX3" fmla="*/ 112889 w 461233"/>
              <a:gd name="connsiteY3" fmla="*/ 0 h 21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233" h="2145191">
                <a:moveTo>
                  <a:pt x="0" y="2122311"/>
                </a:moveTo>
                <a:cubicBezTo>
                  <a:pt x="181563" y="2153355"/>
                  <a:pt x="363126" y="2184400"/>
                  <a:pt x="428978" y="1986844"/>
                </a:cubicBezTo>
                <a:cubicBezTo>
                  <a:pt x="494830" y="1789288"/>
                  <a:pt x="447792" y="1268119"/>
                  <a:pt x="395111" y="936978"/>
                </a:cubicBezTo>
                <a:cubicBezTo>
                  <a:pt x="342430" y="605837"/>
                  <a:pt x="227659" y="302918"/>
                  <a:pt x="112889" y="0"/>
                </a:cubicBez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943047" y="5042201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832315" y="5276227"/>
            <a:ext cx="360040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195968" y="5042201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5676" y="1016732"/>
            <a:ext cx="69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左移：</a:t>
            </a:r>
            <a:r>
              <a:rPr lang="en-US" altLang="zh-CN" dirty="0" smtClean="0"/>
              <a:t>LIN</a:t>
            </a:r>
            <a:r>
              <a:rPr lang="en-US" altLang="zh-CN" dirty="0" smtClean="0">
                <a:latin typeface="宋体"/>
                <a:ea typeface="宋体"/>
              </a:rPr>
              <a:t>→</a:t>
            </a:r>
            <a:r>
              <a:rPr lang="en-US" altLang="zh-CN" dirty="0" smtClean="0"/>
              <a:t>QD</a:t>
            </a:r>
            <a:r>
              <a:rPr lang="en-US" altLang="zh-CN" dirty="0" smtClean="0">
                <a:latin typeface="宋体"/>
                <a:ea typeface="宋体"/>
              </a:rPr>
              <a:t>→QC→QB→QA→</a:t>
            </a:r>
            <a:r>
              <a:rPr lang="zh-CN" altLang="en-US" dirty="0" smtClean="0">
                <a:latin typeface="宋体"/>
                <a:ea typeface="宋体"/>
              </a:rPr>
              <a:t>反馈电路→</a:t>
            </a:r>
            <a:r>
              <a:rPr lang="en-US" altLang="zh-CN" dirty="0" smtClean="0">
                <a:latin typeface="宋体"/>
                <a:ea typeface="宋体"/>
              </a:rPr>
              <a:t>LIN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83395" y="1773276"/>
            <a:ext cx="175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QA QB QC QD </a:t>
            </a:r>
            <a:endParaRPr lang="zh-CN" altLang="en-US" dirty="0"/>
          </a:p>
        </p:txBody>
      </p:sp>
      <p:sp>
        <p:nvSpPr>
          <p:cNvPr id="44" name="任意多边形 43"/>
          <p:cNvSpPr/>
          <p:nvPr/>
        </p:nvSpPr>
        <p:spPr>
          <a:xfrm>
            <a:off x="4052711" y="4244622"/>
            <a:ext cx="1413342" cy="1046047"/>
          </a:xfrm>
          <a:custGeom>
            <a:avLst/>
            <a:gdLst>
              <a:gd name="connsiteX0" fmla="*/ 0 w 1413342"/>
              <a:gd name="connsiteY0" fmla="*/ 1027289 h 1046047"/>
              <a:gd name="connsiteX1" fmla="*/ 1185333 w 1413342"/>
              <a:gd name="connsiteY1" fmla="*/ 1016000 h 1046047"/>
              <a:gd name="connsiteX2" fmla="*/ 1411111 w 1413342"/>
              <a:gd name="connsiteY2" fmla="*/ 745067 h 1046047"/>
              <a:gd name="connsiteX3" fmla="*/ 1140178 w 1413342"/>
              <a:gd name="connsiteY3" fmla="*/ 0 h 104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342" h="1046047">
                <a:moveTo>
                  <a:pt x="0" y="1027289"/>
                </a:moveTo>
                <a:cubicBezTo>
                  <a:pt x="475074" y="1045163"/>
                  <a:pt x="950148" y="1063037"/>
                  <a:pt x="1185333" y="1016000"/>
                </a:cubicBezTo>
                <a:cubicBezTo>
                  <a:pt x="1420518" y="968963"/>
                  <a:pt x="1418637" y="914400"/>
                  <a:pt x="1411111" y="745067"/>
                </a:cubicBezTo>
                <a:cubicBezTo>
                  <a:pt x="1403585" y="575734"/>
                  <a:pt x="1271881" y="287867"/>
                  <a:pt x="1140178" y="0"/>
                </a:cubicBezTo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37" idx="7"/>
            <a:endCxn id="33" idx="3"/>
          </p:cNvCxnSpPr>
          <p:nvPr/>
        </p:nvCxnSpPr>
        <p:spPr>
          <a:xfrm flipV="1">
            <a:off x="3933520" y="4973656"/>
            <a:ext cx="377364" cy="13709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980218" y="3776570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8" idx="0"/>
            <a:endCxn id="7" idx="5"/>
          </p:cNvCxnSpPr>
          <p:nvPr/>
        </p:nvCxnSpPr>
        <p:spPr>
          <a:xfrm flipH="1" flipV="1">
            <a:off x="6281660" y="3435391"/>
            <a:ext cx="130606" cy="34117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35696" y="3137928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1" idx="6"/>
            <a:endCxn id="26" idx="1"/>
          </p:cNvCxnSpPr>
          <p:nvPr/>
        </p:nvCxnSpPr>
        <p:spPr>
          <a:xfrm>
            <a:off x="2699792" y="3371954"/>
            <a:ext cx="598209" cy="55763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4332855" y="5661248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1"/>
            <a:endCxn id="37" idx="5"/>
          </p:cNvCxnSpPr>
          <p:nvPr/>
        </p:nvCxnSpPr>
        <p:spPr>
          <a:xfrm flipH="1" flipV="1">
            <a:off x="3933520" y="5441708"/>
            <a:ext cx="525879" cy="28808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984268" y="2299049"/>
            <a:ext cx="864096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2"/>
            <a:endCxn id="9" idx="6"/>
          </p:cNvCxnSpPr>
          <p:nvPr/>
        </p:nvCxnSpPr>
        <p:spPr>
          <a:xfrm flipH="1" flipV="1">
            <a:off x="6408204" y="2519636"/>
            <a:ext cx="576064" cy="1343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74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8" grpId="0" animBg="1"/>
      <p:bldP spid="29" grpId="0" animBg="1"/>
      <p:bldP spid="32" grpId="0"/>
      <p:bldP spid="33" grpId="0" animBg="1"/>
      <p:bldP spid="34" grpId="0" animBg="1"/>
      <p:bldP spid="35" grpId="0" animBg="1"/>
      <p:bldP spid="37" grpId="0" animBg="1"/>
      <p:bldP spid="44" grpId="0" animBg="1"/>
      <p:bldP spid="48" grpId="0" animBg="1"/>
      <p:bldP spid="51" grpId="0" animBg="1"/>
      <p:bldP spid="54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A/D</a:t>
            </a:r>
            <a:r>
              <a:rPr lang="zh-CN" altLang="en-US" sz="3200"/>
              <a:t>、</a:t>
            </a:r>
            <a:r>
              <a:rPr lang="en-US" altLang="zh-CN" sz="3200"/>
              <a:t>D/A</a:t>
            </a:r>
            <a:r>
              <a:rPr lang="zh-CN" altLang="en-US" sz="3200"/>
              <a:t>转换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D/A</a:t>
            </a:r>
            <a:r>
              <a:rPr lang="zh-CN" altLang="en-US"/>
              <a:t>转换：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   若比例系数为</a:t>
            </a:r>
            <a:r>
              <a:rPr lang="en-US" altLang="zh-CN"/>
              <a:t>1</a:t>
            </a:r>
            <a:r>
              <a:rPr lang="zh-CN" altLang="en-US"/>
              <a:t>，则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   若比例系数为正，则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   输入数字值只有</a:t>
            </a:r>
            <a:r>
              <a:rPr lang="en-US" altLang="zh-CN"/>
              <a:t>LSB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时，输出电压是</a:t>
            </a:r>
          </a:p>
          <a:p>
            <a:endParaRPr lang="zh-CN" altLang="en-US"/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35375" y="836613"/>
          <a:ext cx="47513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3" imgW="2425680" imgH="444240" progId="Equation.DSMT4">
                  <p:embed/>
                </p:oleObj>
              </mc:Choice>
              <mc:Fallback>
                <p:oleObj name="Equation" r:id="rId3" imgW="24256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836613"/>
                        <a:ext cx="47513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48263" y="1916113"/>
          <a:ext cx="37449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5" imgW="2082600" imgH="444240" progId="Equation.DSMT4">
                  <p:embed/>
                </p:oleObj>
              </mc:Choice>
              <mc:Fallback>
                <p:oleObj name="Equation" r:id="rId5" imgW="20826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16113"/>
                        <a:ext cx="37449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303838" y="2997200"/>
          <a:ext cx="25892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7" imgW="1346040" imgH="444240" progId="Equation.DSMT4">
                  <p:embed/>
                </p:oleObj>
              </mc:Choice>
              <mc:Fallback>
                <p:oleObj name="Equation" r:id="rId7" imgW="134604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997200"/>
                        <a:ext cx="25892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3995738" y="4652963"/>
          <a:ext cx="24717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9" imgW="1168200" imgH="419040" progId="Equation.DSMT4">
                  <p:embed/>
                </p:oleObj>
              </mc:Choice>
              <mc:Fallback>
                <p:oleObj name="Equation" r:id="rId9" imgW="116820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652963"/>
                        <a:ext cx="24717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5651500" y="5516563"/>
            <a:ext cx="1008063" cy="962025"/>
            <a:chOff x="4195" y="3430"/>
            <a:chExt cx="635" cy="606"/>
          </a:xfrm>
        </p:grpSpPr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4195" y="3748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33CC"/>
                  </a:solidFill>
                  <a:latin typeface="Arial" charset="0"/>
                </a:rPr>
                <a:t>1</a:t>
              </a:r>
              <a:r>
                <a:rPr lang="zh-CN" altLang="en-US" sz="2400" b="1">
                  <a:solidFill>
                    <a:srgbClr val="0033CC"/>
                  </a:solidFill>
                  <a:latin typeface="Arial" charset="0"/>
                </a:rPr>
                <a:t>个</a:t>
              </a:r>
              <a:r>
                <a:rPr lang="el-GR" altLang="zh-CN" sz="2400" b="1">
                  <a:solidFill>
                    <a:srgbClr val="0033CC"/>
                  </a:solidFill>
                  <a:latin typeface="Dotum" pitchFamily="34" charset="-127"/>
                  <a:ea typeface="Dotum" pitchFamily="34" charset="-127"/>
                </a:rPr>
                <a:t>Δ</a:t>
              </a:r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V="1">
              <a:off x="4513" y="3430"/>
              <a:ext cx="0" cy="3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1500188" y="228600"/>
            <a:ext cx="7491412" cy="50800"/>
          </a:xfrm>
        </p:spPr>
        <p:txBody>
          <a:bodyPr/>
          <a:lstStyle/>
          <a:p>
            <a:endParaRPr lang="zh-CN" altLang="zh-CN" sz="320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333375"/>
            <a:ext cx="7343775" cy="5792788"/>
          </a:xfrm>
        </p:spPr>
        <p:txBody>
          <a:bodyPr/>
          <a:lstStyle/>
          <a:p>
            <a:r>
              <a:rPr lang="en-US" altLang="zh-CN"/>
              <a:t>A/D</a:t>
            </a:r>
            <a:r>
              <a:rPr lang="zh-CN" altLang="en-US"/>
              <a:t>转换：量化、编码</a:t>
            </a:r>
          </a:p>
          <a:p>
            <a:pPr lvl="1"/>
            <a:r>
              <a:rPr lang="zh-CN" altLang="en-US"/>
              <a:t>量化阶梯的等级单位</a:t>
            </a:r>
            <a:r>
              <a:rPr lang="el-GR" altLang="zh-CN">
                <a:latin typeface="Dotum" pitchFamily="34" charset="-127"/>
                <a:ea typeface="Dotum" pitchFamily="34" charset="-127"/>
              </a:rPr>
              <a:t>Δ</a:t>
            </a:r>
            <a:r>
              <a:rPr lang="zh-CN" altLang="el-GR">
                <a:latin typeface="Dotum" pitchFamily="34" charset="-127"/>
              </a:rPr>
              <a:t>与编码位数</a:t>
            </a:r>
            <a:r>
              <a:rPr lang="el-GR" altLang="zh-CN">
                <a:latin typeface="Dotum" pitchFamily="34" charset="-127"/>
              </a:rPr>
              <a:t>n</a:t>
            </a:r>
            <a:r>
              <a:rPr lang="zh-CN" altLang="el-GR">
                <a:latin typeface="Dotum" pitchFamily="34" charset="-127"/>
              </a:rPr>
              <a:t>的关系，量化的归化值</a:t>
            </a:r>
            <a:r>
              <a:rPr lang="el-GR" altLang="zh-CN">
                <a:latin typeface="Dotum" pitchFamily="34" charset="-127"/>
              </a:rPr>
              <a:t>m</a:t>
            </a:r>
            <a:r>
              <a:rPr lang="el-GR" altLang="zh-CN">
                <a:latin typeface="Dotum" pitchFamily="34" charset="-127"/>
                <a:ea typeface="Dotum" pitchFamily="34" charset="-127"/>
              </a:rPr>
              <a:t>Δ</a:t>
            </a:r>
            <a:r>
              <a:rPr lang="zh-CN" altLang="el-GR">
                <a:latin typeface="Dotum" pitchFamily="34" charset="-127"/>
              </a:rPr>
              <a:t>对应的输出数字值是</a:t>
            </a:r>
            <a:r>
              <a:rPr lang="el-GR" altLang="zh-CN">
                <a:latin typeface="Dotum" pitchFamily="34" charset="-127"/>
              </a:rPr>
              <a:t>m</a:t>
            </a:r>
            <a:r>
              <a:rPr lang="zh-CN" altLang="el-GR">
                <a:latin typeface="Dotum" pitchFamily="34" charset="-127"/>
              </a:rPr>
              <a:t>的</a:t>
            </a:r>
            <a:r>
              <a:rPr lang="el-GR" altLang="zh-CN">
                <a:latin typeface="Dotum" pitchFamily="34" charset="-127"/>
              </a:rPr>
              <a:t>n</a:t>
            </a:r>
            <a:r>
              <a:rPr lang="zh-CN" altLang="el-GR">
                <a:latin typeface="Dotum" pitchFamily="34" charset="-127"/>
              </a:rPr>
              <a:t>位二进制值。</a:t>
            </a:r>
            <a:endParaRPr lang="zh-CN" altLang="en-US">
              <a:latin typeface="Dotum" pitchFamily="34" charset="-127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latin typeface="Dotum" pitchFamily="34" charset="-127"/>
            </a:endParaRPr>
          </a:p>
          <a:p>
            <a:pPr>
              <a:buFont typeface="Wingdings" pitchFamily="2" charset="2"/>
              <a:buNone/>
            </a:pPr>
            <a:endParaRPr lang="zh-CN" altLang="en-US">
              <a:latin typeface="Dotum" pitchFamily="34" charset="-127"/>
            </a:endParaRPr>
          </a:p>
          <a:p>
            <a:r>
              <a:rPr lang="zh-CN" altLang="el-GR">
                <a:latin typeface="Dotum" pitchFamily="34" charset="-127"/>
              </a:rPr>
              <a:t>对于</a:t>
            </a:r>
            <a:r>
              <a:rPr lang="el-GR" altLang="zh-CN">
                <a:latin typeface="Dotum" pitchFamily="34" charset="-127"/>
              </a:rPr>
              <a:t>ADC</a:t>
            </a:r>
            <a:r>
              <a:rPr lang="zh-CN" altLang="el-GR">
                <a:latin typeface="Dotum" pitchFamily="34" charset="-127"/>
              </a:rPr>
              <a:t>，给定输入模拟量、</a:t>
            </a:r>
            <a:r>
              <a:rPr lang="el-GR" altLang="zh-CN">
                <a:latin typeface="宋体" pitchFamily="2" charset="-122"/>
              </a:rPr>
              <a:t>Δ</a:t>
            </a:r>
            <a:r>
              <a:rPr lang="zh-CN" altLang="el-GR">
                <a:latin typeface="宋体" pitchFamily="2" charset="-122"/>
              </a:rPr>
              <a:t>等值能计算输出的数字量；</a:t>
            </a:r>
            <a:endParaRPr lang="zh-CN" altLang="en-US">
              <a:latin typeface="宋体" pitchFamily="2" charset="-122"/>
            </a:endParaRPr>
          </a:p>
          <a:p>
            <a:r>
              <a:rPr lang="zh-CN" altLang="el-GR">
                <a:latin typeface="宋体" pitchFamily="2" charset="-122"/>
              </a:rPr>
              <a:t>对于</a:t>
            </a:r>
            <a:r>
              <a:rPr lang="el-GR" altLang="zh-CN">
                <a:latin typeface="Dotum" pitchFamily="34" charset="-127"/>
                <a:ea typeface="Dotum" pitchFamily="34" charset="-127"/>
              </a:rPr>
              <a:t>DAC</a:t>
            </a:r>
            <a:r>
              <a:rPr lang="zh-CN" altLang="el-GR">
                <a:latin typeface="宋体" pitchFamily="2" charset="-122"/>
              </a:rPr>
              <a:t>，给定</a:t>
            </a:r>
            <a:r>
              <a:rPr lang="el-GR" altLang="zh-CN">
                <a:latin typeface="宋体" pitchFamily="2" charset="-122"/>
              </a:rPr>
              <a:t>Δ</a:t>
            </a:r>
            <a:r>
              <a:rPr lang="zh-CN" altLang="el-GR">
                <a:latin typeface="宋体" pitchFamily="2" charset="-122"/>
              </a:rPr>
              <a:t>、输入数字量，能计算输出的模拟电压。反之亦然。</a:t>
            </a:r>
          </a:p>
          <a:p>
            <a:pPr>
              <a:buFont typeface="Wingdings" pitchFamily="2" charset="2"/>
              <a:buNone/>
            </a:pPr>
            <a:endParaRPr lang="en-US" altLang="zh-CN" sz="2400">
              <a:latin typeface="Dotum" pitchFamily="34" charset="-127"/>
            </a:endParaRPr>
          </a:p>
        </p:txBody>
      </p:sp>
      <p:graphicFrame>
        <p:nvGraphicFramePr>
          <p:cNvPr id="501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1916113"/>
          <a:ext cx="12446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3" imgW="545760" imgH="419040" progId="Equation.DSMT4">
                  <p:embed/>
                </p:oleObj>
              </mc:Choice>
              <mc:Fallback>
                <p:oleObj name="Equation" r:id="rId3" imgW="5457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16113"/>
                        <a:ext cx="12446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组合逻辑电路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CH4</a:t>
            </a:r>
            <a:r>
              <a:rPr lang="zh-CN" altLang="en-US"/>
              <a:t>：基本概念在组合逻辑电路的分析及综合中的运用</a:t>
            </a:r>
          </a:p>
          <a:p>
            <a:pPr lvl="1"/>
            <a:r>
              <a:rPr lang="zh-CN" altLang="en-US"/>
              <a:t>真值表、标准式、列表表达式（涵盖最小项、最大项性质）等表达逻辑功能的形式</a:t>
            </a:r>
          </a:p>
          <a:p>
            <a:pPr lvl="1"/>
            <a:r>
              <a:rPr lang="zh-CN" altLang="en-US"/>
              <a:t>化简：公式法、卡诺图</a:t>
            </a:r>
          </a:p>
          <a:p>
            <a:pPr lvl="1"/>
            <a:r>
              <a:rPr lang="zh-CN" altLang="en-US"/>
              <a:t>组合逻辑电路的基本形式：与或（与非</a:t>
            </a:r>
            <a:r>
              <a:rPr lang="en-US" altLang="zh-CN"/>
              <a:t>-</a:t>
            </a:r>
            <a:r>
              <a:rPr lang="zh-CN" altLang="en-US"/>
              <a:t>与非）、或与（或非</a:t>
            </a:r>
            <a:r>
              <a:rPr lang="en-US" altLang="zh-CN"/>
              <a:t>-</a:t>
            </a:r>
            <a:r>
              <a:rPr lang="zh-CN" altLang="en-US"/>
              <a:t>或非）、甚至“与或非”结构</a:t>
            </a:r>
          </a:p>
          <a:p>
            <a:pPr lvl="1"/>
            <a:r>
              <a:rPr lang="zh-CN" altLang="en-US"/>
              <a:t>判断电路是否有冒险以及如何消除</a:t>
            </a:r>
          </a:p>
          <a:p>
            <a:pPr lvl="1"/>
            <a:r>
              <a:rPr lang="zh-CN" altLang="en-US"/>
              <a:t>时序图的分析、绘制</a:t>
            </a:r>
          </a:p>
          <a:p>
            <a:pPr lvl="1"/>
            <a:r>
              <a:rPr lang="zh-CN" altLang="en-US"/>
              <a:t>利用已有知识分析、综合组合逻辑电路</a:t>
            </a:r>
          </a:p>
          <a:p>
            <a:pPr lvl="1"/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051720" y="5517232"/>
            <a:ext cx="6480720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时序逻辑状态机的次态电路和输出电路是由组合逻辑构成，所以这部分内容是隐含在时序分析和设计中的。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组合逻辑电路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341438"/>
            <a:ext cx="7354887" cy="4784725"/>
          </a:xfrm>
        </p:spPr>
        <p:txBody>
          <a:bodyPr/>
          <a:lstStyle/>
          <a:p>
            <a:r>
              <a:rPr lang="en-US" altLang="zh-CN"/>
              <a:t>CH6</a:t>
            </a:r>
            <a:r>
              <a:rPr lang="zh-CN" altLang="en-US"/>
              <a:t>：</a:t>
            </a:r>
            <a:r>
              <a:rPr lang="en-US" altLang="zh-CN"/>
              <a:t>MSI</a:t>
            </a:r>
            <a:r>
              <a:rPr lang="zh-CN" altLang="en-US"/>
              <a:t>的基本功能及应用</a:t>
            </a:r>
          </a:p>
          <a:p>
            <a:pPr lvl="1"/>
            <a:r>
              <a:rPr lang="zh-CN" altLang="en-US"/>
              <a:t>译码器、</a:t>
            </a:r>
            <a:r>
              <a:rPr lang="en-US" altLang="zh-CN"/>
              <a:t>MUX</a:t>
            </a:r>
            <a:r>
              <a:rPr lang="zh-CN" altLang="en-US"/>
              <a:t>：基本功能以及在组合逻辑电路实现的应用</a:t>
            </a:r>
          </a:p>
          <a:p>
            <a:pPr lvl="1"/>
            <a:r>
              <a:rPr lang="zh-CN" altLang="en-US"/>
              <a:t>编码器、三态器件</a:t>
            </a:r>
          </a:p>
          <a:p>
            <a:pPr lvl="1"/>
            <a:r>
              <a:rPr lang="zh-CN" altLang="en-US"/>
              <a:t>异或门：表达式、特点，实现奇偶校验（</a:t>
            </a:r>
            <a:r>
              <a:rPr lang="en-US" altLang="zh-CN"/>
              <a:t>parity circuit</a:t>
            </a:r>
            <a:r>
              <a:rPr lang="zh-CN" altLang="en-US"/>
              <a:t>）及生成奇偶校验码（</a:t>
            </a:r>
            <a:r>
              <a:rPr lang="en-US" altLang="zh-CN"/>
              <a:t>odd parity , even parity</a:t>
            </a:r>
            <a:r>
              <a:rPr lang="zh-CN" altLang="en-US"/>
              <a:t>）、等值比较</a:t>
            </a:r>
          </a:p>
          <a:p>
            <a:pPr lvl="1"/>
            <a:r>
              <a:rPr lang="zh-CN" altLang="en-US"/>
              <a:t>比较器和数值比较器：功能</a:t>
            </a:r>
          </a:p>
          <a:p>
            <a:pPr lvl="1"/>
            <a:r>
              <a:rPr lang="zh-CN" altLang="en-US"/>
              <a:t>加法器：全加器</a:t>
            </a:r>
          </a:p>
          <a:p>
            <a:pPr lvl="1"/>
            <a:r>
              <a:rPr lang="zh-CN" altLang="en-US"/>
              <a:t>组合逻辑分析、设计：与时序电路结合方式（次态逻辑、输出逻辑）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组合逻辑电路的综合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根据设计要求选择合适的实现方式</a:t>
            </a:r>
          </a:p>
          <a:p>
            <a:pPr lvl="1"/>
            <a:r>
              <a:rPr lang="zh-CN" altLang="en-US" dirty="0"/>
              <a:t>门级，要求最简模式（“最小和”或者“最小积”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器件级，根据</a:t>
            </a:r>
            <a:r>
              <a:rPr lang="zh-CN" altLang="en-US" dirty="0" smtClean="0"/>
              <a:t>功能选择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zh-CN" altLang="en-US" dirty="0"/>
              <a:t>，运算类、码转换类、奇偶校验电路、具有比较性质等的，需要考虑加法器、比较器、异或门等有专用性质的部件</a:t>
            </a:r>
          </a:p>
          <a:p>
            <a:pPr lvl="2"/>
            <a:r>
              <a:rPr lang="zh-CN" altLang="en-US" dirty="0"/>
              <a:t>译码器、</a:t>
            </a:r>
            <a:r>
              <a:rPr lang="en-US" altLang="zh-CN" dirty="0"/>
              <a:t>MUX</a:t>
            </a:r>
            <a:r>
              <a:rPr lang="zh-CN" altLang="en-US" dirty="0"/>
              <a:t>、</a:t>
            </a:r>
            <a:r>
              <a:rPr lang="en-US" altLang="zh-CN" dirty="0"/>
              <a:t>ROM</a:t>
            </a:r>
            <a:r>
              <a:rPr lang="zh-CN" altLang="en-US" dirty="0"/>
              <a:t>则可以用作通用性质的组合逻辑实现</a:t>
            </a:r>
          </a:p>
          <a:p>
            <a:pPr lvl="1"/>
            <a:r>
              <a:rPr lang="zh-CN" altLang="en-US" dirty="0"/>
              <a:t>某些信号带有选择或控制特点的，要考虑正确的门电路</a:t>
            </a:r>
          </a:p>
          <a:p>
            <a:pPr lvl="2"/>
            <a:r>
              <a:rPr lang="zh-CN" altLang="en-US" dirty="0"/>
              <a:t>与（与非）门</a:t>
            </a:r>
            <a:r>
              <a:rPr lang="en-US" altLang="zh-CN" dirty="0"/>
              <a:t>——</a:t>
            </a:r>
            <a:r>
              <a:rPr lang="zh-CN" altLang="en-US" dirty="0"/>
              <a:t>一般对应“全有效才有结果”情况</a:t>
            </a:r>
          </a:p>
          <a:p>
            <a:pPr lvl="2"/>
            <a:r>
              <a:rPr lang="zh-CN" altLang="en-US" dirty="0"/>
              <a:t>或（或非）门</a:t>
            </a:r>
            <a:r>
              <a:rPr lang="en-US" altLang="zh-CN" dirty="0"/>
              <a:t>——</a:t>
            </a:r>
            <a:r>
              <a:rPr lang="zh-CN" altLang="en-US" dirty="0"/>
              <a:t>一般对应“有一个有效就有结果”情况</a:t>
            </a:r>
          </a:p>
          <a:p>
            <a:pPr lvl="2"/>
            <a:r>
              <a:rPr lang="zh-CN" altLang="en-US" dirty="0"/>
              <a:t>异或（异或非）门</a:t>
            </a:r>
            <a:r>
              <a:rPr lang="en-US" altLang="zh-CN" dirty="0"/>
              <a:t>——</a:t>
            </a:r>
            <a:r>
              <a:rPr lang="zh-CN" altLang="en-US" dirty="0"/>
              <a:t>信号有“原变量”和“反变量”需要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228600"/>
            <a:ext cx="7491412" cy="560388"/>
          </a:xfrm>
        </p:spPr>
        <p:txBody>
          <a:bodyPr/>
          <a:lstStyle/>
          <a:p>
            <a:r>
              <a:rPr lang="zh-CN" altLang="en-US" sz="2800"/>
              <a:t>时序逻辑电路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836613"/>
            <a:ext cx="7427912" cy="5688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、时序逻辑电路的表达及相关概念</a:t>
            </a:r>
          </a:p>
          <a:p>
            <a:pPr>
              <a:buFontTx/>
              <a:buChar char="•"/>
            </a:pPr>
            <a:r>
              <a:rPr lang="zh-CN" altLang="en-US" sz="2400"/>
              <a:t>状态</a:t>
            </a:r>
            <a:r>
              <a:rPr lang="en-US" altLang="zh-CN" sz="2400"/>
              <a:t>—</a:t>
            </a:r>
            <a:r>
              <a:rPr lang="zh-CN" altLang="en-US" sz="2400"/>
              <a:t>当前状态（现态）、次态（下一状态）</a:t>
            </a:r>
          </a:p>
          <a:p>
            <a:pPr>
              <a:buFontTx/>
              <a:buChar char="•"/>
            </a:pPr>
            <a:r>
              <a:rPr lang="zh-CN" altLang="en-US" sz="2400"/>
              <a:t>状态变量</a:t>
            </a:r>
          </a:p>
          <a:p>
            <a:pPr>
              <a:buFontTx/>
              <a:buChar char="•"/>
            </a:pPr>
            <a:r>
              <a:rPr lang="zh-CN" altLang="en-US" sz="2400"/>
              <a:t>同步时序电路的模块分割</a:t>
            </a:r>
            <a:r>
              <a:rPr lang="en-US" altLang="zh-CN" sz="2400"/>
              <a:t>—</a:t>
            </a:r>
            <a:r>
              <a:rPr lang="zh-CN" altLang="en-US" sz="2400"/>
              <a:t>次态逻辑、存储器、输出逻辑，</a:t>
            </a:r>
            <a:r>
              <a:rPr lang="en-US" altLang="zh-CN" sz="2400"/>
              <a:t>Moore</a:t>
            </a:r>
            <a:r>
              <a:rPr lang="zh-CN" altLang="en-US" sz="2400"/>
              <a:t>型、</a:t>
            </a:r>
            <a:r>
              <a:rPr lang="en-US" altLang="zh-CN" sz="2400"/>
              <a:t>Mealy</a:t>
            </a:r>
            <a:r>
              <a:rPr lang="zh-CN" altLang="en-US" sz="2400"/>
              <a:t>型时序电路的特点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、时序逻辑电路的基本器件</a:t>
            </a:r>
          </a:p>
          <a:p>
            <a:pPr>
              <a:buFontTx/>
              <a:buChar char="•"/>
            </a:pPr>
            <a:r>
              <a:rPr lang="zh-CN" altLang="en-US" sz="2400"/>
              <a:t>锁存器、触发器功能及特征方程</a:t>
            </a:r>
          </a:p>
          <a:p>
            <a:pPr>
              <a:buFontTx/>
              <a:buChar char="•"/>
            </a:pPr>
            <a:r>
              <a:rPr lang="zh-CN" altLang="en-US" sz="2400"/>
              <a:t>分类：</a:t>
            </a:r>
            <a:r>
              <a:rPr lang="en-US" altLang="zh-CN" sz="2400"/>
              <a:t>S-R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、</a:t>
            </a:r>
            <a:r>
              <a:rPr lang="en-US" altLang="zh-CN" sz="2400"/>
              <a:t>J-K</a:t>
            </a:r>
            <a:r>
              <a:rPr lang="zh-CN" altLang="en-US" sz="2400"/>
              <a:t>、</a:t>
            </a:r>
            <a:r>
              <a:rPr lang="en-US" altLang="zh-CN" sz="2400"/>
              <a:t>T</a:t>
            </a:r>
          </a:p>
          <a:p>
            <a:pPr>
              <a:buFontTx/>
              <a:buChar char="•"/>
            </a:pPr>
            <a:r>
              <a:rPr lang="zh-CN" altLang="en-US" sz="2400"/>
              <a:t>功能：存储</a:t>
            </a:r>
            <a:r>
              <a:rPr lang="en-US" altLang="zh-CN" sz="2400"/>
              <a:t>1</a:t>
            </a:r>
            <a:r>
              <a:rPr lang="zh-CN" altLang="en-US" sz="2400"/>
              <a:t>位二进制数，电路中代表一位状态变量 </a:t>
            </a:r>
          </a:p>
          <a:p>
            <a:pPr>
              <a:buFontTx/>
              <a:buChar char="•"/>
            </a:pPr>
            <a:r>
              <a:rPr lang="zh-CN" altLang="en-US" sz="2400"/>
              <a:t>掌握基本器件的逻辑符号、触发方式（脉冲触发、边沿触发）等基本概念。</a:t>
            </a:r>
          </a:p>
          <a:p>
            <a:pPr>
              <a:buFontTx/>
              <a:buNone/>
            </a:pPr>
            <a:r>
              <a:rPr lang="en-US" altLang="zh-CN" sz="2400"/>
              <a:t>3</a:t>
            </a:r>
            <a:r>
              <a:rPr lang="zh-CN" altLang="en-US" sz="2400"/>
              <a:t>、时序逻辑电路</a:t>
            </a:r>
            <a:r>
              <a:rPr lang="en-US" altLang="zh-CN" sz="2400"/>
              <a:t>MSI</a:t>
            </a:r>
            <a:r>
              <a:rPr lang="zh-CN" altLang="en-US" sz="2400"/>
              <a:t>（</a:t>
            </a:r>
            <a:r>
              <a:rPr lang="en-US" altLang="zh-CN" sz="2400"/>
              <a:t>74*163</a:t>
            </a:r>
            <a:r>
              <a:rPr lang="zh-CN" altLang="en-US" sz="2400"/>
              <a:t>、</a:t>
            </a:r>
            <a:r>
              <a:rPr lang="en-US" altLang="zh-CN" sz="2400"/>
              <a:t>74*169</a:t>
            </a:r>
            <a:r>
              <a:rPr lang="zh-CN" altLang="en-US" sz="2400"/>
              <a:t>、</a:t>
            </a:r>
            <a:r>
              <a:rPr lang="en-US" altLang="zh-CN" sz="2400"/>
              <a:t>74*194…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项目状态">
  <a:themeElements>
    <a:clrScheme name="项目状态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项目状态">
      <a:majorFont>
        <a:latin typeface="Candara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项目状态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项目状态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项目状态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项目状态</Template>
  <TotalTime>619</TotalTime>
  <Words>2487</Words>
  <Application>Microsoft Office PowerPoint</Application>
  <PresentationFormat>全屏显示(4:3)</PresentationFormat>
  <Paragraphs>448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项目状态</vt:lpstr>
      <vt:lpstr>Equation</vt:lpstr>
      <vt:lpstr>Visio.Drawing.11</vt:lpstr>
      <vt:lpstr>Visio</vt:lpstr>
      <vt:lpstr>数字逻辑设计及应用</vt:lpstr>
      <vt:lpstr>PowerPoint 演示文稿</vt:lpstr>
      <vt:lpstr>CH9  ROM、RAM</vt:lpstr>
      <vt:lpstr>A/D、D/A转换</vt:lpstr>
      <vt:lpstr>PowerPoint 演示文稿</vt:lpstr>
      <vt:lpstr>组合逻辑电路</vt:lpstr>
      <vt:lpstr>组合逻辑电路</vt:lpstr>
      <vt:lpstr>组合逻辑电路的综合</vt:lpstr>
      <vt:lpstr>时序逻辑电路</vt:lpstr>
      <vt:lpstr>3、时序逻辑电路的分析</vt:lpstr>
      <vt:lpstr>PowerPoint 演示文稿</vt:lpstr>
      <vt:lpstr>4、同步时序电路的设计</vt:lpstr>
      <vt:lpstr>PowerPoint 演示文稿</vt:lpstr>
      <vt:lpstr>PowerPoint 演示文稿</vt:lpstr>
      <vt:lpstr>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15-16-2 exam</vt:lpstr>
      <vt:lpstr>PowerPoint 演示文稿</vt:lpstr>
      <vt:lpstr>PowerPoint 演示文稿</vt:lpstr>
      <vt:lpstr>组合电路设计题 </vt:lpstr>
      <vt:lpstr>PowerPoint 演示文稿</vt:lpstr>
      <vt:lpstr>PowerPoint 演示文稿</vt:lpstr>
      <vt:lpstr>PowerPoint 演示文稿</vt:lpstr>
      <vt:lpstr>时序电路设计II题 </vt:lpstr>
      <vt:lpstr>PowerPoint 演示文稿</vt:lpstr>
      <vt:lpstr>16-17-1 term</vt:lpstr>
      <vt:lpstr>选择</vt:lpstr>
      <vt:lpstr>设计</vt:lpstr>
      <vt:lpstr>自校正的移位状态转移图</vt:lpstr>
    </vt:vector>
  </TitlesOfParts>
  <Company>2ndSpAcE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数字逻辑设计及应用</dc:title>
  <dc:creator>Image</dc:creator>
  <cp:lastModifiedBy>user</cp:lastModifiedBy>
  <cp:revision>78</cp:revision>
  <dcterms:created xsi:type="dcterms:W3CDTF">2005-12-23T13:45:41Z</dcterms:created>
  <dcterms:modified xsi:type="dcterms:W3CDTF">2018-06-25T15:24:23Z</dcterms:modified>
</cp:coreProperties>
</file>