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84"/>
  </p:notesMasterIdLst>
  <p:handoutMasterIdLst>
    <p:handoutMasterId r:id="rId85"/>
  </p:handoutMasterIdLst>
  <p:sldIdLst>
    <p:sldId id="257" r:id="rId2"/>
    <p:sldId id="3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7" r:id="rId13"/>
    <p:sldId id="267" r:id="rId14"/>
    <p:sldId id="268" r:id="rId15"/>
    <p:sldId id="357" r:id="rId16"/>
    <p:sldId id="354" r:id="rId17"/>
    <p:sldId id="269" r:id="rId18"/>
    <p:sldId id="350" r:id="rId19"/>
    <p:sldId id="333" r:id="rId20"/>
    <p:sldId id="271" r:id="rId21"/>
    <p:sldId id="272" r:id="rId22"/>
    <p:sldId id="346" r:id="rId23"/>
    <p:sldId id="275" r:id="rId24"/>
    <p:sldId id="276" r:id="rId25"/>
    <p:sldId id="277" r:id="rId26"/>
    <p:sldId id="351" r:id="rId27"/>
    <p:sldId id="334" r:id="rId28"/>
    <p:sldId id="287" r:id="rId29"/>
    <p:sldId id="288" r:id="rId30"/>
    <p:sldId id="282" r:id="rId31"/>
    <p:sldId id="283" r:id="rId32"/>
    <p:sldId id="284" r:id="rId33"/>
    <p:sldId id="285" r:id="rId34"/>
    <p:sldId id="360" r:id="rId35"/>
    <p:sldId id="289" r:id="rId36"/>
    <p:sldId id="290" r:id="rId37"/>
    <p:sldId id="291" r:id="rId38"/>
    <p:sldId id="292" r:id="rId39"/>
    <p:sldId id="358" r:id="rId40"/>
    <p:sldId id="295" r:id="rId41"/>
    <p:sldId id="347" r:id="rId42"/>
    <p:sldId id="296" r:id="rId43"/>
    <p:sldId id="297" r:id="rId44"/>
    <p:sldId id="352" r:id="rId45"/>
    <p:sldId id="298" r:id="rId46"/>
    <p:sldId id="348" r:id="rId47"/>
    <p:sldId id="299" r:id="rId48"/>
    <p:sldId id="300" r:id="rId49"/>
    <p:sldId id="359" r:id="rId50"/>
    <p:sldId id="355" r:id="rId51"/>
    <p:sldId id="336" r:id="rId52"/>
    <p:sldId id="349" r:id="rId53"/>
    <p:sldId id="303" r:id="rId54"/>
    <p:sldId id="353" r:id="rId55"/>
    <p:sldId id="304" r:id="rId56"/>
    <p:sldId id="305" r:id="rId57"/>
    <p:sldId id="306" r:id="rId58"/>
    <p:sldId id="308" r:id="rId59"/>
    <p:sldId id="310" r:id="rId60"/>
    <p:sldId id="338" r:id="rId61"/>
    <p:sldId id="311" r:id="rId62"/>
    <p:sldId id="313" r:id="rId63"/>
    <p:sldId id="314" r:id="rId64"/>
    <p:sldId id="317" r:id="rId65"/>
    <p:sldId id="318" r:id="rId66"/>
    <p:sldId id="320" r:id="rId67"/>
    <p:sldId id="321" r:id="rId68"/>
    <p:sldId id="322" r:id="rId69"/>
    <p:sldId id="323" r:id="rId70"/>
    <p:sldId id="324" r:id="rId71"/>
    <p:sldId id="326" r:id="rId72"/>
    <p:sldId id="327" r:id="rId73"/>
    <p:sldId id="328" r:id="rId74"/>
    <p:sldId id="330" r:id="rId75"/>
    <p:sldId id="331" r:id="rId76"/>
    <p:sldId id="332" r:id="rId77"/>
    <p:sldId id="339" r:id="rId78"/>
    <p:sldId id="340" r:id="rId79"/>
    <p:sldId id="341" r:id="rId80"/>
    <p:sldId id="342" r:id="rId81"/>
    <p:sldId id="343" r:id="rId82"/>
    <p:sldId id="345" r:id="rId83"/>
  </p:sldIdLst>
  <p:sldSz cx="9144000" cy="6858000" type="screen4x3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804"/>
    <a:srgbClr val="D60093"/>
    <a:srgbClr val="0858F8"/>
    <a:srgbClr val="FF0066"/>
    <a:srgbClr val="0066FF"/>
    <a:srgbClr val="400991"/>
    <a:srgbClr val="8635FD"/>
    <a:srgbClr val="862C04"/>
    <a:srgbClr val="7AAA82"/>
    <a:srgbClr val="935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fld id="{C44708BC-5627-43A9-AD99-4D3665810D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276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pitchFamily="34" charset="0"/>
              </a:defRPr>
            </a:lvl1pPr>
          </a:lstStyle>
          <a:p>
            <a:pPr>
              <a:defRPr/>
            </a:pPr>
            <a:fld id="{1D3ACD40-5BFD-4B80-96D6-70863F273B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439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4" name="Rectangle 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" name="Group 4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8" name="Group 7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9" name="Rectangle 8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" name="Rectangle 9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17" name="AutoShape 22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AutoShape 24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AutoShape 25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7348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339975" y="476250"/>
            <a:ext cx="6615113" cy="2592388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4200">
                <a:ea typeface="Gulim" pitchFamily="34" charset="-127"/>
              </a:defRPr>
            </a:lvl1pPr>
          </a:lstStyle>
          <a:p>
            <a:pPr lvl="0"/>
            <a:r>
              <a:rPr lang="en-US" altLang="ko-KR" noProof="0" smtClean="0"/>
              <a:t>Powerpoint Template</a:t>
            </a:r>
          </a:p>
        </p:txBody>
      </p:sp>
      <p:sp>
        <p:nvSpPr>
          <p:cNvPr id="21" name="Rectangle 1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fld id="{6163BA05-BE99-4B68-B2E9-462E634834FB}" type="datetime1">
              <a:rPr lang="zh-CN" altLang="en-US"/>
              <a:pPr>
                <a:defRPr/>
              </a:pPr>
              <a:t>2018/4/12</a:t>
            </a:fld>
            <a:endParaRPr lang="en-US" altLang="ko-KR"/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629400"/>
            <a:ext cx="2895600" cy="152400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ko-KR" altLang="en-US"/>
              <a:t>数字逻辑设计及应用</a:t>
            </a:r>
            <a:endParaRPr lang="en-US" altLang="ko-KR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55B08E0-CCEB-4F69-A456-FB6FC04A0D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3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CA719-691E-4904-A44E-9103486AB1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33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5853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5853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E2E85-029E-4ED9-870E-C362FFA16F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2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052513"/>
            <a:ext cx="410051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A1217-1EBB-446A-9BE4-E418A36E58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42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052513"/>
            <a:ext cx="410051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100513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05213"/>
            <a:ext cx="4100513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A6058-3DFF-420B-9D88-402D528174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923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100513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EC30-D0EF-4EAA-A456-C557FF80BA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10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052513"/>
            <a:ext cx="8353425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F6D4-4615-4E88-B051-38586F061E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769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100513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05213"/>
            <a:ext cx="4100513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EC56A-36A6-4BAA-B6C3-D975BD707B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102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85738" y="152400"/>
            <a:ext cx="8729662" cy="5853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B20B-B884-4430-939F-E019305526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37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4B94-2E95-469E-B9C3-E79BEF7409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19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F60E7-84F3-439C-9923-9CB0AE5F0E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7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10051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0051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76D0F-3254-4088-B79A-8DB3BD6EAE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798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F90E1-3B6B-4B1B-BE8E-F763F986ED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6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8DD7A-DE07-449C-8BD5-9FE6716CF1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5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80A32-0D82-4361-8396-1BB52EAB6A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99CBC-864A-4C53-B905-3A4A380517D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696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073A-17B4-443D-9201-7505CA754C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292725" y="6553200"/>
            <a:ext cx="365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+mj-lt"/>
                <a:ea typeface="Gulim" pitchFamily="34" charset="-127"/>
              </a:defRPr>
            </a:lvl1pPr>
          </a:lstStyle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761463E0-9F84-4A54-AA09-47FEE783BC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gray">
          <a:xfrm>
            <a:off x="0" y="765175"/>
            <a:ext cx="91440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  <p:sldLayoutId id="2147483678" r:id="rId12"/>
    <p:sldLayoutId id="2147483677" r:id="rId13"/>
    <p:sldLayoutId id="2147483676" r:id="rId14"/>
    <p:sldLayoutId id="2147483675" r:id="rId15"/>
    <p:sldLayoutId id="2147483674" r:id="rId16"/>
    <p:sldLayoutId id="214748367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Comic Sans MS" pitchFamily="66" charset="0"/>
          <a:ea typeface="Dotum" pitchFamily="3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58F8"/>
        </a:buClr>
        <a:buChar char="•"/>
        <a:defRPr sz="2400" b="1">
          <a:solidFill>
            <a:srgbClr val="04379E"/>
          </a:solidFill>
          <a:latin typeface="Courier New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F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56694E-1AED-41E5-8305-1C968C1DA6CA}" type="datetime1">
              <a:rPr lang="zh-CN" altLang="en-US"/>
              <a:pPr>
                <a:defRPr/>
              </a:pPr>
              <a:t>2018/4/12</a:t>
            </a:fld>
            <a:endParaRPr lang="en-US" altLang="ko-K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数字逻辑设计及应用</a:t>
            </a:r>
            <a:endParaRPr lang="en-US" altLang="ko-K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48FA0-B0AF-4D07-86C7-1D280FB1C342}" type="slidenum">
              <a:rPr lang="ko-KR" altLang="en-US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404813"/>
            <a:ext cx="6332537" cy="2046287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4 Combinational Logic Design Principles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4005263"/>
            <a:ext cx="7920037" cy="2232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本章重点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sz="2000" b="1" dirty="0" smtClean="0">
                <a:solidFill>
                  <a:srgbClr val="0033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3300"/>
                </a:solidFill>
                <a:latin typeface="Arial" charset="0"/>
                <a:ea typeface="宋体" pitchFamily="2" charset="-122"/>
              </a:rPr>
              <a:t>、开关代数：公理、定理、逻辑电路的函数表达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sz="2000" b="1" dirty="0" smtClean="0">
                <a:solidFill>
                  <a:srgbClr val="003300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3300"/>
                </a:solidFill>
                <a:latin typeface="Arial" charset="0"/>
                <a:ea typeface="宋体" pitchFamily="2" charset="-122"/>
              </a:rPr>
              <a:t>、组合电路的分析：组合电路的结构、逻辑表达式、真值表、时序图等。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sz="2000" b="1" dirty="0" smtClean="0">
                <a:solidFill>
                  <a:srgbClr val="003300"/>
                </a:solidFill>
                <a:latin typeface="Arial" charset="0"/>
                <a:ea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3300"/>
                </a:solidFill>
                <a:latin typeface="Arial" charset="0"/>
                <a:ea typeface="宋体" pitchFamily="2" charset="-122"/>
              </a:rPr>
              <a:t>、组合电路的综合（设计）：逻辑抽象定义电路的功能，写出逻辑表达式，得到实际的电路。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1784EB-2C9D-4DB1-B008-4D334DCB6667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42362" cy="53975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536950"/>
            <a:ext cx="8075612" cy="25892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finite induction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 （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）</a:t>
            </a:r>
            <a:r>
              <a:rPr lang="en-US" altLang="zh-CN" smtClean="0">
                <a:ea typeface="宋体" pitchFamily="2" charset="-122"/>
              </a:rPr>
              <a:t>proving the theorem is true for n=2;</a:t>
            </a: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 （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）</a:t>
            </a:r>
            <a:r>
              <a:rPr lang="en-US" altLang="zh-CN" smtClean="0">
                <a:ea typeface="宋体" pitchFamily="2" charset="-122"/>
              </a:rPr>
              <a:t>then proving that if the theorem is true for n=i, then it is also true for n=i+1.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96875" y="1196975"/>
            <a:ext cx="8388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(T15)  F(X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)=X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·F(1,X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)+X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 ·F(0,X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(T15’)  F(X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)=[X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+F(0,X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)] </a:t>
            </a:r>
            <a:r>
              <a:rPr lang="en-US" altLang="zh-CN"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[X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’+F(1,X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)]</a:t>
            </a:r>
          </a:p>
          <a:p>
            <a:pPr algn="r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(Shannon’s expansion theorems)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0" y="32131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  <p:bldP spid="12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3315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041AC9-CDD3-4712-99BB-21578520D77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127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5. Duality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908050"/>
            <a:ext cx="8604250" cy="52181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00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Any theorem or identity in switching algebra remains true if 0 and 1 are swapped and ‘·’ and ‘+’ are swapped throughout.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a logic expression</a:t>
            </a:r>
            <a:r>
              <a:rPr lang="zh-CN" altLang="en-US" smtClean="0">
                <a:ea typeface="宋体" pitchFamily="2" charset="-122"/>
              </a:rPr>
              <a:t>： 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F(X</a:t>
            </a:r>
            <a:r>
              <a:rPr lang="en-US" altLang="zh-CN" sz="2400" baseline="-25000" smtClean="0">
                <a:solidFill>
                  <a:srgbClr val="0066FF"/>
                </a:solidFill>
                <a:ea typeface="宋体" pitchFamily="2" charset="-122"/>
              </a:rPr>
              <a:t>1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,X</a:t>
            </a:r>
            <a:r>
              <a:rPr lang="en-US" altLang="zh-CN" sz="2400" baseline="-25000" smtClean="0">
                <a:solidFill>
                  <a:srgbClr val="0066FF"/>
                </a:solidFill>
                <a:ea typeface="宋体" pitchFamily="2" charset="-122"/>
              </a:rPr>
              <a:t>2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,……,X</a:t>
            </a:r>
            <a:r>
              <a:rPr lang="en-US" altLang="zh-CN" sz="2400" baseline="-25000" smtClean="0">
                <a:solidFill>
                  <a:srgbClr val="0066FF"/>
                </a:solidFill>
                <a:ea typeface="宋体" pitchFamily="2" charset="-122"/>
              </a:rPr>
              <a:t>n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 </a:t>
            </a:r>
            <a:r>
              <a:rPr lang="en-US" altLang="zh-CN" sz="2400" smtClean="0">
                <a:solidFill>
                  <a:srgbClr val="FF0066"/>
                </a:solidFill>
                <a:ea typeface="宋体" pitchFamily="2" charset="-122"/>
              </a:rPr>
              <a:t>’</a:t>
            </a:r>
            <a:r>
              <a:rPr lang="en-US" altLang="zh-CN" sz="240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 </a:t>
            </a:r>
            <a:r>
              <a:rPr lang="en-US" altLang="zh-CN" sz="2400" smtClean="0">
                <a:solidFill>
                  <a:srgbClr val="FF0066"/>
                </a:solidFill>
                <a:ea typeface="宋体" pitchFamily="2" charset="-122"/>
              </a:rPr>
              <a:t>+</a:t>
            </a:r>
            <a:r>
              <a:rPr lang="en-US" altLang="zh-CN" sz="240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</a:t>
            </a:r>
            <a:r>
              <a:rPr lang="en-US" altLang="zh-CN" sz="240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smtClean="0">
                <a:solidFill>
                  <a:srgbClr val="FF0066"/>
                </a:solidFill>
                <a:ea typeface="宋体" pitchFamily="2" charset="-122"/>
              </a:rPr>
              <a:t>·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)</a:t>
            </a:r>
            <a:endParaRPr lang="zh-CN" altLang="en-US" smtClean="0">
              <a:solidFill>
                <a:srgbClr val="0066FF"/>
              </a:solidFill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        its duality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F</a:t>
            </a:r>
            <a:r>
              <a:rPr lang="en-US" altLang="zh-CN" sz="2400" baseline="30000" smtClean="0">
                <a:solidFill>
                  <a:srgbClr val="0066FF"/>
                </a:solidFill>
                <a:ea typeface="宋体" pitchFamily="2" charset="-122"/>
              </a:rPr>
              <a:t>D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=F(X</a:t>
            </a:r>
            <a:r>
              <a:rPr lang="en-US" altLang="zh-CN" sz="2400" baseline="-25000" smtClean="0">
                <a:solidFill>
                  <a:srgbClr val="0066FF"/>
                </a:solidFill>
                <a:ea typeface="宋体" pitchFamily="2" charset="-122"/>
              </a:rPr>
              <a:t>1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,X</a:t>
            </a:r>
            <a:r>
              <a:rPr lang="en-US" altLang="zh-CN" sz="2400" baseline="-25000" smtClean="0">
                <a:solidFill>
                  <a:srgbClr val="0066FF"/>
                </a:solidFill>
                <a:ea typeface="宋体" pitchFamily="2" charset="-122"/>
              </a:rPr>
              <a:t>2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,……,X</a:t>
            </a:r>
            <a:r>
              <a:rPr lang="en-US" altLang="zh-CN" sz="2400" baseline="-25000" smtClean="0">
                <a:solidFill>
                  <a:srgbClr val="0066FF"/>
                </a:solidFill>
                <a:ea typeface="宋体" pitchFamily="2" charset="-122"/>
              </a:rPr>
              <a:t>n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, </a:t>
            </a:r>
            <a:r>
              <a:rPr lang="en-US" altLang="zh-CN" sz="2400" smtClean="0">
                <a:solidFill>
                  <a:srgbClr val="FF0066"/>
                </a:solidFill>
                <a:ea typeface="宋体" pitchFamily="2" charset="-122"/>
              </a:rPr>
              <a:t>’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 , </a:t>
            </a:r>
            <a:r>
              <a:rPr lang="en-US" altLang="zh-CN" sz="2400" smtClean="0">
                <a:solidFill>
                  <a:srgbClr val="FF0066"/>
                </a:solidFill>
                <a:ea typeface="宋体" pitchFamily="2" charset="-122"/>
              </a:rPr>
              <a:t>·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 , </a:t>
            </a:r>
            <a:r>
              <a:rPr lang="en-US" altLang="zh-CN" sz="2400" smtClean="0">
                <a:solidFill>
                  <a:srgbClr val="FF0066"/>
                </a:solidFill>
                <a:ea typeface="宋体" pitchFamily="2" charset="-122"/>
              </a:rPr>
              <a:t>+</a:t>
            </a:r>
            <a:r>
              <a:rPr lang="en-US" altLang="zh-CN" sz="2400" smtClean="0">
                <a:solidFill>
                  <a:srgbClr val="0066FF"/>
                </a:solidFill>
                <a:ea typeface="宋体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</a:t>
            </a:r>
            <a:r>
              <a:rPr lang="en-US" altLang="zh-CN" smtClean="0">
                <a:ea typeface="宋体" pitchFamily="2" charset="-122"/>
              </a:rPr>
              <a:t>X·Y———X+Y		0———1</a:t>
            </a:r>
            <a:endParaRPr lang="en-US" altLang="zh-CN" sz="2400" smtClean="0">
              <a:solidFill>
                <a:srgbClr val="009900"/>
              </a:solidFill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find the duality expression 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 F=(A</a:t>
            </a:r>
            <a:r>
              <a:rPr lang="en-US" altLang="en-US" sz="2400" smtClean="0"/>
              <a:t>·</a:t>
            </a:r>
            <a:r>
              <a:rPr lang="en-US" altLang="zh-CN" smtClean="0">
                <a:ea typeface="宋体" pitchFamily="2" charset="-122"/>
              </a:rPr>
              <a:t>B+A’</a:t>
            </a:r>
            <a:r>
              <a:rPr lang="en-US" altLang="en-US" sz="2400" smtClean="0"/>
              <a:t>·</a:t>
            </a:r>
            <a:r>
              <a:rPr lang="en-US" altLang="zh-CN" smtClean="0">
                <a:ea typeface="宋体" pitchFamily="2" charset="-122"/>
              </a:rPr>
              <a:t>C)’+1·B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368425" y="42211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33"/>
                </a:solidFill>
                <a:ea typeface="宋体" pitchFamily="2" charset="-122"/>
              </a:rPr>
              <a:t>duality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184775" y="42211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990033"/>
                </a:solidFill>
                <a:ea typeface="宋体" pitchFamily="2" charset="-122"/>
              </a:rPr>
              <a:t>duality</a:t>
            </a:r>
            <a:endParaRPr lang="zh-CN" altLang="en-US" sz="2000">
              <a:solidFill>
                <a:srgbClr val="990033"/>
              </a:solidFill>
              <a:ea typeface="宋体" pitchFamily="2" charset="-122"/>
            </a:endParaRPr>
          </a:p>
        </p:txBody>
      </p:sp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4211638" y="2816225"/>
            <a:ext cx="2665412" cy="576263"/>
            <a:chOff x="2743" y="1752"/>
            <a:chExt cx="1407" cy="363"/>
          </a:xfrm>
        </p:grpSpPr>
        <p:sp>
          <p:nvSpPr>
            <p:cNvPr id="13325" name="Line 15"/>
            <p:cNvSpPr>
              <a:spLocks noChangeShapeType="1"/>
            </p:cNvSpPr>
            <p:nvPr/>
          </p:nvSpPr>
          <p:spPr bwMode="auto">
            <a:xfrm flipH="1">
              <a:off x="3651" y="1797"/>
              <a:ext cx="0" cy="318"/>
            </a:xfrm>
            <a:prstGeom prst="line">
              <a:avLst/>
            </a:prstGeom>
            <a:noFill/>
            <a:ln w="28575">
              <a:solidFill>
                <a:srgbClr val="6F0AF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AutoShape 16"/>
            <p:cNvSpPr>
              <a:spLocks/>
            </p:cNvSpPr>
            <p:nvPr/>
          </p:nvSpPr>
          <p:spPr bwMode="auto">
            <a:xfrm rot="-5400000">
              <a:off x="3628" y="1276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9050">
              <a:solidFill>
                <a:srgbClr val="6F0AF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2743" y="1842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unchanged</a:t>
              </a:r>
            </a:p>
          </p:txBody>
        </p:sp>
      </p:grp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7416800" y="2852738"/>
            <a:ext cx="1655763" cy="431800"/>
            <a:chOff x="4672" y="1797"/>
            <a:chExt cx="1043" cy="272"/>
          </a:xfrm>
        </p:grpSpPr>
        <p:sp>
          <p:nvSpPr>
            <p:cNvPr id="13322" name="Line 20"/>
            <p:cNvSpPr>
              <a:spLocks noChangeShapeType="1"/>
            </p:cNvSpPr>
            <p:nvPr/>
          </p:nvSpPr>
          <p:spPr bwMode="auto">
            <a:xfrm flipH="1">
              <a:off x="4672" y="1797"/>
              <a:ext cx="0" cy="272"/>
            </a:xfrm>
            <a:prstGeom prst="line">
              <a:avLst/>
            </a:prstGeom>
            <a:noFill/>
            <a:ln w="28575">
              <a:solidFill>
                <a:srgbClr val="6F0AF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21"/>
            <p:cNvSpPr>
              <a:spLocks noChangeShapeType="1"/>
            </p:cNvSpPr>
            <p:nvPr/>
          </p:nvSpPr>
          <p:spPr bwMode="auto">
            <a:xfrm flipH="1">
              <a:off x="4967" y="1797"/>
              <a:ext cx="0" cy="272"/>
            </a:xfrm>
            <a:prstGeom prst="line">
              <a:avLst/>
            </a:prstGeom>
            <a:noFill/>
            <a:ln w="28575">
              <a:solidFill>
                <a:srgbClr val="6F0AF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22"/>
            <p:cNvSpPr txBox="1">
              <a:spLocks noChangeArrowheads="1"/>
            </p:cNvSpPr>
            <p:nvPr/>
          </p:nvSpPr>
          <p:spPr bwMode="auto">
            <a:xfrm>
              <a:off x="4967" y="1797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swapped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/>
      <p:bldP spid="184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69C7DA-8D61-4082-8C20-06BE431AEA8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Properties of duality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052513"/>
            <a:ext cx="8748713" cy="4953000"/>
          </a:xfrm>
        </p:spPr>
        <p:txBody>
          <a:bodyPr/>
          <a:lstStyle/>
          <a:p>
            <a:pPr eaLnBrk="1" hangingPunct="1">
              <a:buClr>
                <a:srgbClr val="6BA10B"/>
              </a:buClr>
            </a:pPr>
            <a:r>
              <a:rPr lang="zh-CN" altLang="en-US" sz="32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inverse function and duality</a:t>
            </a:r>
            <a:r>
              <a:rPr lang="zh-CN" altLang="en-US" dirty="0" smtClean="0">
                <a:ea typeface="宋体" pitchFamily="2" charset="-122"/>
              </a:rPr>
              <a:t>：</a:t>
            </a:r>
          </a:p>
          <a:p>
            <a:pPr eaLnBrk="1" hangingPunct="1">
              <a:buClr>
                <a:srgbClr val="6BA10B"/>
              </a:buClr>
              <a:buSzPct val="80000"/>
              <a:buFont typeface="Arial" charset="0"/>
              <a:buChar char="►"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[F(X</a:t>
            </a:r>
            <a:r>
              <a:rPr lang="en-US" altLang="zh-CN" sz="2400" baseline="-25000" dirty="0" smtClean="0">
                <a:solidFill>
                  <a:srgbClr val="003300"/>
                </a:solidFill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,X</a:t>
            </a:r>
            <a:r>
              <a:rPr lang="en-US" altLang="zh-CN" sz="2400" baseline="-25000" dirty="0" smtClean="0">
                <a:solidFill>
                  <a:srgbClr val="003300"/>
                </a:solidFill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,……,</a:t>
            </a:r>
            <a:r>
              <a:rPr lang="en-US" altLang="zh-CN" sz="2400" dirty="0" err="1" smtClean="0">
                <a:solidFill>
                  <a:srgbClr val="003300"/>
                </a:solidFill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3300"/>
                </a:solidFill>
                <a:ea typeface="宋体" pitchFamily="2" charset="-122"/>
              </a:rPr>
              <a:t>n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+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 </a:t>
            </a:r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·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</a:t>
            </a:r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’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)]’= F</a:t>
            </a:r>
            <a:r>
              <a:rPr lang="en-US" altLang="zh-CN" sz="2400" baseline="30000" dirty="0" smtClean="0">
                <a:solidFill>
                  <a:srgbClr val="003300"/>
                </a:solidFill>
                <a:ea typeface="宋体" pitchFamily="2" charset="-122"/>
              </a:rPr>
              <a:t>D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(X</a:t>
            </a:r>
            <a:r>
              <a:rPr lang="en-US" altLang="zh-CN" sz="2400" baseline="-25000" dirty="0" smtClean="0">
                <a:solidFill>
                  <a:srgbClr val="003300"/>
                </a:solidFill>
                <a:ea typeface="宋体" pitchFamily="2" charset="-122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’,X</a:t>
            </a:r>
            <a:r>
              <a:rPr lang="en-US" altLang="zh-CN" sz="2400" baseline="-25000" dirty="0" smtClean="0">
                <a:solidFill>
                  <a:srgbClr val="003300"/>
                </a:solidFill>
                <a:ea typeface="宋体" pitchFamily="2" charset="-122"/>
              </a:rPr>
              <a:t>2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’,……,</a:t>
            </a:r>
            <a:r>
              <a:rPr lang="en-US" altLang="zh-CN" sz="2400" dirty="0" err="1" smtClean="0">
                <a:solidFill>
                  <a:srgbClr val="003300"/>
                </a:solidFill>
                <a:ea typeface="宋体" pitchFamily="2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003300"/>
                </a:solidFill>
                <a:ea typeface="宋体" pitchFamily="2" charset="-122"/>
              </a:rPr>
              <a:t>n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’,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·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+</a:t>
            </a:r>
            <a:r>
              <a:rPr lang="en-US" altLang="zh-CN" sz="2400" dirty="0" smtClean="0">
                <a:solidFill>
                  <a:srgbClr val="0099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,</a:t>
            </a:r>
            <a:r>
              <a:rPr lang="en-US" altLang="zh-CN" sz="2400" dirty="0" smtClean="0">
                <a:solidFill>
                  <a:srgbClr val="FF0066"/>
                </a:solidFill>
                <a:ea typeface="宋体" pitchFamily="2" charset="-122"/>
              </a:rPr>
              <a:t>’</a:t>
            </a:r>
            <a:r>
              <a:rPr lang="en-US" altLang="zh-CN" sz="2400" dirty="0" smtClean="0">
                <a:solidFill>
                  <a:srgbClr val="003300"/>
                </a:solidFill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003300"/>
              </a:solidFill>
              <a:ea typeface="宋体" pitchFamily="2" charset="-122"/>
            </a:endParaRPr>
          </a:p>
          <a:p>
            <a:pPr eaLnBrk="1" hangingPunct="1">
              <a:buClr>
                <a:srgbClr val="6BA10B"/>
              </a:buClr>
            </a:pPr>
            <a:r>
              <a:rPr lang="en-US" altLang="zh-CN" dirty="0" smtClean="0">
                <a:ea typeface="宋体" pitchFamily="2" charset="-122"/>
              </a:rPr>
              <a:t>logic convention &amp; duality :</a:t>
            </a:r>
          </a:p>
          <a:p>
            <a:pPr lvl="1" eaLnBrk="1" hangingPunct="1">
              <a:buClr>
                <a:srgbClr val="6BA10B"/>
              </a:buClr>
            </a:pPr>
            <a:r>
              <a:rPr lang="en-US" altLang="zh-CN" dirty="0" smtClean="0">
                <a:ea typeface="宋体" pitchFamily="2" charset="-122"/>
              </a:rPr>
              <a:t>For a logic function, its positive logic expression and negative logic expression are duality.</a:t>
            </a:r>
          </a:p>
          <a:p>
            <a:pPr lvl="1" eaLnBrk="1" hangingPunct="1">
              <a:buClr>
                <a:srgbClr val="6BA10B"/>
              </a:buClr>
            </a:pPr>
            <a:r>
              <a:rPr lang="en-US" altLang="zh-CN" dirty="0" smtClean="0">
                <a:ea typeface="宋体" pitchFamily="2" charset="-122"/>
              </a:rPr>
              <a:t>That means:</a:t>
            </a:r>
          </a:p>
          <a:p>
            <a:pPr lvl="2" eaLnBrk="1" hangingPunct="1">
              <a:buClr>
                <a:srgbClr val="6BA10B"/>
              </a:buClr>
            </a:pPr>
            <a:r>
              <a:rPr lang="en-US" altLang="zh-CN" dirty="0" smtClean="0">
                <a:ea typeface="宋体" pitchFamily="2" charset="-122"/>
              </a:rPr>
              <a:t>positive logic		negative logic</a:t>
            </a:r>
          </a:p>
          <a:p>
            <a:pPr lvl="2" eaLnBrk="1" hangingPunct="1">
              <a:buClr>
                <a:srgbClr val="6BA10B"/>
              </a:buClr>
            </a:pPr>
            <a:r>
              <a:rPr lang="en-US" altLang="zh-CN" dirty="0" smtClean="0">
                <a:ea typeface="宋体" pitchFamily="2" charset="-122"/>
              </a:rPr>
              <a:t>       AND          =                OR</a:t>
            </a:r>
            <a:endParaRPr lang="zh-CN" altLang="en-US" dirty="0" smtClean="0">
              <a:ea typeface="宋体" pitchFamily="2" charset="-122"/>
            </a:endParaRPr>
          </a:p>
          <a:p>
            <a:pPr lvl="2" eaLnBrk="1" hangingPunct="1">
              <a:buClr>
                <a:srgbClr val="6BA10B"/>
              </a:buClr>
            </a:pPr>
            <a:r>
              <a:rPr lang="zh-CN" altLang="en-US" dirty="0" smtClean="0">
                <a:ea typeface="宋体" pitchFamily="2" charset="-122"/>
              </a:rPr>
              <a:t>       </a:t>
            </a:r>
            <a:r>
              <a:rPr lang="en-US" altLang="zh-CN" dirty="0" smtClean="0">
                <a:ea typeface="宋体" pitchFamily="2" charset="-122"/>
              </a:rPr>
              <a:t>OR            =                 AND	</a:t>
            </a:r>
          </a:p>
          <a:p>
            <a:pPr lvl="2" eaLnBrk="1" hangingPunct="1">
              <a:buClr>
                <a:srgbClr val="6BA10B"/>
              </a:buClr>
            </a:pPr>
            <a:r>
              <a:rPr lang="zh-CN" altLang="en-US" dirty="0" smtClean="0">
                <a:ea typeface="宋体" pitchFamily="2" charset="-122"/>
              </a:rPr>
              <a:t>       </a:t>
            </a:r>
            <a:r>
              <a:rPr lang="en-US" altLang="zh-CN" dirty="0" smtClean="0">
                <a:ea typeface="宋体" pitchFamily="2" charset="-122"/>
              </a:rPr>
              <a:t>NAND       =                NOR</a:t>
            </a:r>
          </a:p>
          <a:p>
            <a:pPr lvl="2" eaLnBrk="1" hangingPunct="1">
              <a:buClr>
                <a:srgbClr val="6BA10B"/>
              </a:buClr>
            </a:pPr>
            <a:r>
              <a:rPr lang="en-US" altLang="zh-CN" dirty="0" smtClean="0">
                <a:ea typeface="宋体" pitchFamily="2" charset="-122"/>
              </a:rPr>
              <a:t>       NOR         =                NAND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5363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C25B68-18A7-4BAE-95E0-237EBD789B71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39750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ea typeface="宋体" pitchFamily="2" charset="-122"/>
              </a:rPr>
              <a:t>6. Using switching algebra in minimizing logic function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81075"/>
            <a:ext cx="8064500" cy="5145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</a:t>
            </a:r>
            <a:r>
              <a:rPr lang="zh-CN" altLang="en-US" smtClean="0">
                <a:ea typeface="宋体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  <a:sym typeface="Wingdings" pitchFamily="2" charset="2"/>
              </a:rPr>
              <a:t>（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1</a:t>
            </a:r>
            <a:r>
              <a:rPr lang="zh-CN" altLang="en-US" smtClean="0">
                <a:ea typeface="宋体" pitchFamily="2" charset="-122"/>
                <a:sym typeface="Wingdings" pitchFamily="2" charset="2"/>
              </a:rPr>
              <a:t>）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F=AD+AD’+AB+A’C+BD+AB’EF+B’EF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）</a:t>
            </a:r>
            <a:r>
              <a:rPr lang="en-US" altLang="zh-CN" smtClean="0">
                <a:ea typeface="宋体" pitchFamily="2" charset="-122"/>
              </a:rPr>
              <a:t>F=A·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B’+C</a:t>
            </a:r>
            <a:r>
              <a:rPr lang="zh-CN" altLang="en-US" smtClean="0">
                <a:ea typeface="宋体" pitchFamily="2" charset="-122"/>
              </a:rPr>
              <a:t>）’</a:t>
            </a:r>
            <a:r>
              <a:rPr lang="en-US" altLang="zh-CN" smtClean="0">
                <a:ea typeface="宋体" pitchFamily="2" charset="-122"/>
              </a:rPr>
              <a:t>·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BC</a:t>
            </a:r>
            <a:r>
              <a:rPr lang="zh-CN" altLang="en-US" smtClean="0">
                <a:ea typeface="宋体" pitchFamily="2" charset="-122"/>
              </a:rPr>
              <a:t>）’</a:t>
            </a: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en-US" smtClean="0">
                <a:ea typeface="宋体" pitchFamily="2" charset="-122"/>
              </a:rPr>
              <a:t>）</a:t>
            </a:r>
            <a:r>
              <a:rPr lang="en-US" altLang="zh-CN" smtClean="0">
                <a:ea typeface="宋体" pitchFamily="2" charset="-122"/>
              </a:rPr>
              <a:t>F=AB+AC’+B’C+C’B+CD’+BD’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        +ADE(F+G)</a:t>
            </a:r>
          </a:p>
          <a:p>
            <a:pPr eaLnBrk="1" hangingPunct="1">
              <a:buFontTx/>
              <a:buNone/>
            </a:pPr>
            <a:endParaRPr lang="zh-CN" altLang="en-US" sz="32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38D7F0-E2F4-4F0E-9AFC-A1E613270F63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7. Standard representation of logic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373438"/>
            <a:ext cx="4100513" cy="2846387"/>
          </a:xfrm>
          <a:ln cap="flat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</a:pPr>
            <a:r>
              <a:rPr lang="en-US" altLang="zh-CN" smtClean="0">
                <a:ea typeface="宋体" pitchFamily="2" charset="-122"/>
              </a:rPr>
              <a:t>truth table</a:t>
            </a:r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altLang="zh-CN" smtClean="0">
                <a:ea typeface="宋体" pitchFamily="2" charset="-122"/>
              </a:rPr>
              <a:t>Algebraic representation</a:t>
            </a:r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altLang="zh-CN" smtClean="0">
                <a:ea typeface="宋体" pitchFamily="2" charset="-122"/>
              </a:rPr>
              <a:t>canonical sum</a:t>
            </a:r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altLang="zh-CN" smtClean="0">
                <a:ea typeface="宋体" pitchFamily="2" charset="-122"/>
              </a:rPr>
              <a:t>canonical product</a:t>
            </a:r>
          </a:p>
          <a:p>
            <a:pPr eaLnBrk="1" hangingPunct="1">
              <a:lnSpc>
                <a:spcPct val="90000"/>
              </a:lnSpc>
              <a:buSzPct val="90000"/>
            </a:pPr>
            <a:r>
              <a:rPr lang="en-US" altLang="zh-CN" smtClean="0">
                <a:ea typeface="宋体" pitchFamily="2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buSzPct val="90000"/>
            </a:pPr>
            <a:endParaRPr lang="en-US" altLang="zh-CN" smtClean="0">
              <a:ea typeface="宋体" pitchFamily="2" charset="-122"/>
            </a:endParaRPr>
          </a:p>
        </p:txBody>
      </p:sp>
      <p:sp>
        <p:nvSpPr>
          <p:cNvPr id="20668" name="Text Box 188"/>
          <p:cNvSpPr txBox="1">
            <a:spLocks noChangeArrowheads="1"/>
          </p:cNvSpPr>
          <p:nvPr/>
        </p:nvSpPr>
        <p:spPr bwMode="auto">
          <a:xfrm>
            <a:off x="935038" y="3357563"/>
            <a:ext cx="3636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How to describe the relation between input (X,Y,Z) and output (F) for the logic circuit (logic function)?</a:t>
            </a:r>
          </a:p>
        </p:txBody>
      </p:sp>
      <p:pic>
        <p:nvPicPr>
          <p:cNvPr id="20675" name="Picture 195" descr="疑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6858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77" name="AutoShape 197"/>
          <p:cNvSpPr>
            <a:spLocks noChangeArrowheads="1"/>
          </p:cNvSpPr>
          <p:nvPr/>
        </p:nvSpPr>
        <p:spPr bwMode="auto">
          <a:xfrm>
            <a:off x="2411413" y="5481638"/>
            <a:ext cx="2160587" cy="503237"/>
          </a:xfrm>
          <a:custGeom>
            <a:avLst/>
            <a:gdLst>
              <a:gd name="T0" fmla="*/ 1736772 w 21600"/>
              <a:gd name="T1" fmla="*/ 0 h 21600"/>
              <a:gd name="T2" fmla="*/ 0 w 21600"/>
              <a:gd name="T3" fmla="*/ 251619 h 21600"/>
              <a:gd name="T4" fmla="*/ 1736772 w 21600"/>
              <a:gd name="T5" fmla="*/ 503237 h 21600"/>
              <a:gd name="T6" fmla="*/ 2160587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156 h 21600"/>
              <a:gd name="T14" fmla="*/ 18993 w 21600"/>
              <a:gd name="T15" fmla="*/ 174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363" y="0"/>
                </a:moveTo>
                <a:lnTo>
                  <a:pt x="17363" y="4156"/>
                </a:lnTo>
                <a:lnTo>
                  <a:pt x="3375" y="4156"/>
                </a:lnTo>
                <a:lnTo>
                  <a:pt x="3375" y="17444"/>
                </a:lnTo>
                <a:lnTo>
                  <a:pt x="17363" y="17444"/>
                </a:lnTo>
                <a:lnTo>
                  <a:pt x="17363" y="21600"/>
                </a:lnTo>
                <a:lnTo>
                  <a:pt x="21600" y="10800"/>
                </a:lnTo>
                <a:lnTo>
                  <a:pt x="17363" y="0"/>
                </a:lnTo>
                <a:close/>
              </a:path>
              <a:path w="21600" h="21600">
                <a:moveTo>
                  <a:pt x="1350" y="4156"/>
                </a:moveTo>
                <a:lnTo>
                  <a:pt x="1350" y="17444"/>
                </a:lnTo>
                <a:lnTo>
                  <a:pt x="2700" y="17444"/>
                </a:lnTo>
                <a:lnTo>
                  <a:pt x="2700" y="4156"/>
                </a:lnTo>
                <a:lnTo>
                  <a:pt x="1350" y="4156"/>
                </a:lnTo>
                <a:close/>
              </a:path>
              <a:path w="21600" h="21600">
                <a:moveTo>
                  <a:pt x="0" y="4156"/>
                </a:moveTo>
                <a:lnTo>
                  <a:pt x="0" y="17444"/>
                </a:lnTo>
                <a:lnTo>
                  <a:pt x="675" y="17444"/>
                </a:lnTo>
                <a:lnTo>
                  <a:pt x="675" y="4156"/>
                </a:lnTo>
                <a:lnTo>
                  <a:pt x="0" y="4156"/>
                </a:lnTo>
                <a:close/>
              </a:path>
            </a:pathLst>
          </a:custGeom>
          <a:noFill/>
          <a:ln w="19050">
            <a:solidFill>
              <a:srgbClr val="4B7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methods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6455" name="Group 71"/>
          <p:cNvGrpSpPr>
            <a:grpSpLocks/>
          </p:cNvGrpSpPr>
          <p:nvPr/>
        </p:nvGrpSpPr>
        <p:grpSpPr bwMode="auto">
          <a:xfrm>
            <a:off x="2519363" y="908050"/>
            <a:ext cx="3943350" cy="2124075"/>
            <a:chOff x="1587" y="572"/>
            <a:chExt cx="2484" cy="1338"/>
          </a:xfrm>
        </p:grpSpPr>
        <p:sp>
          <p:nvSpPr>
            <p:cNvPr id="16394" name="Rectangle 189"/>
            <p:cNvSpPr>
              <a:spLocks noChangeArrowheads="1"/>
            </p:cNvSpPr>
            <p:nvPr/>
          </p:nvSpPr>
          <p:spPr bwMode="auto">
            <a:xfrm>
              <a:off x="1587" y="572"/>
              <a:ext cx="2484" cy="13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6454" name="Group 70"/>
            <p:cNvGrpSpPr>
              <a:grpSpLocks/>
            </p:cNvGrpSpPr>
            <p:nvPr/>
          </p:nvGrpSpPr>
          <p:grpSpPr bwMode="auto">
            <a:xfrm>
              <a:off x="1632" y="601"/>
              <a:ext cx="2354" cy="1173"/>
              <a:chOff x="1632" y="601"/>
              <a:chExt cx="2354" cy="1173"/>
            </a:xfrm>
          </p:grpSpPr>
          <p:sp>
            <p:nvSpPr>
              <p:cNvPr id="16396" name="AutoShape 153"/>
              <p:cNvSpPr>
                <a:spLocks noChangeAspect="1" noChangeArrowheads="1"/>
              </p:cNvSpPr>
              <p:nvPr/>
            </p:nvSpPr>
            <p:spPr bwMode="auto">
              <a:xfrm>
                <a:off x="2621" y="1032"/>
                <a:ext cx="374" cy="288"/>
              </a:xfrm>
              <a:prstGeom prst="flowChartDelay">
                <a:avLst/>
              </a:prstGeom>
              <a:noFill/>
              <a:ln w="19050">
                <a:solidFill>
                  <a:srgbClr val="00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398" name="AutoShape 156"/>
              <p:cNvSpPr>
                <a:spLocks noChangeAspect="1" noChangeArrowheads="1"/>
              </p:cNvSpPr>
              <p:nvPr/>
            </p:nvSpPr>
            <p:spPr bwMode="auto">
              <a:xfrm>
                <a:off x="2620" y="1411"/>
                <a:ext cx="373" cy="287"/>
              </a:xfrm>
              <a:prstGeom prst="flowChartDelay">
                <a:avLst/>
              </a:prstGeom>
              <a:noFill/>
              <a:ln w="19050">
                <a:solidFill>
                  <a:srgbClr val="00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00" name="Line 158"/>
              <p:cNvSpPr>
                <a:spLocks noChangeShapeType="1"/>
              </p:cNvSpPr>
              <p:nvPr/>
            </p:nvSpPr>
            <p:spPr bwMode="auto">
              <a:xfrm flipH="1">
                <a:off x="1827" y="714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1" name="Line 159"/>
              <p:cNvSpPr>
                <a:spLocks noChangeShapeType="1"/>
              </p:cNvSpPr>
              <p:nvPr/>
            </p:nvSpPr>
            <p:spPr bwMode="auto">
              <a:xfrm flipH="1" flipV="1">
                <a:off x="1827" y="1111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Line 160"/>
              <p:cNvSpPr>
                <a:spLocks noChangeShapeType="1"/>
              </p:cNvSpPr>
              <p:nvPr/>
            </p:nvSpPr>
            <p:spPr bwMode="auto">
              <a:xfrm flipH="1">
                <a:off x="2511" y="884"/>
                <a:ext cx="1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163"/>
              <p:cNvSpPr>
                <a:spLocks noChangeShapeType="1"/>
              </p:cNvSpPr>
              <p:nvPr/>
            </p:nvSpPr>
            <p:spPr bwMode="auto">
              <a:xfrm flipH="1">
                <a:off x="1827" y="1281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Line 164"/>
              <p:cNvSpPr>
                <a:spLocks noChangeShapeType="1"/>
              </p:cNvSpPr>
              <p:nvPr/>
            </p:nvSpPr>
            <p:spPr bwMode="auto">
              <a:xfrm flipH="1">
                <a:off x="2993" y="1168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07" name="Group 167"/>
              <p:cNvGrpSpPr>
                <a:grpSpLocks/>
              </p:cNvGrpSpPr>
              <p:nvPr/>
            </p:nvGrpSpPr>
            <p:grpSpPr bwMode="auto">
              <a:xfrm>
                <a:off x="2184" y="1366"/>
                <a:ext cx="227" cy="198"/>
                <a:chOff x="3844" y="2685"/>
                <a:chExt cx="227" cy="198"/>
              </a:xfrm>
            </p:grpSpPr>
            <p:sp>
              <p:nvSpPr>
                <p:cNvPr id="16427" name="AutoShape 165"/>
                <p:cNvSpPr>
                  <a:spLocks noChangeArrowheads="1"/>
                </p:cNvSpPr>
                <p:nvPr/>
              </p:nvSpPr>
              <p:spPr bwMode="auto">
                <a:xfrm rot="5400000">
                  <a:off x="3830" y="2699"/>
                  <a:ext cx="198" cy="17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00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428" name="Oval 166"/>
                <p:cNvSpPr>
                  <a:spLocks noChangeArrowheads="1"/>
                </p:cNvSpPr>
                <p:nvPr/>
              </p:nvSpPr>
              <p:spPr bwMode="auto">
                <a:xfrm>
                  <a:off x="4014" y="2755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6408" name="Line 168"/>
              <p:cNvSpPr>
                <a:spLocks noChangeShapeType="1"/>
              </p:cNvSpPr>
              <p:nvPr/>
            </p:nvSpPr>
            <p:spPr bwMode="auto">
              <a:xfrm flipH="1">
                <a:off x="2411" y="145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09" name="Group 169"/>
              <p:cNvGrpSpPr>
                <a:grpSpLocks/>
              </p:cNvGrpSpPr>
              <p:nvPr/>
            </p:nvGrpSpPr>
            <p:grpSpPr bwMode="auto">
              <a:xfrm>
                <a:off x="2184" y="1576"/>
                <a:ext cx="227" cy="198"/>
                <a:chOff x="3844" y="2685"/>
                <a:chExt cx="227" cy="198"/>
              </a:xfrm>
            </p:grpSpPr>
            <p:sp>
              <p:nvSpPr>
                <p:cNvPr id="16425" name="AutoShape 170"/>
                <p:cNvSpPr>
                  <a:spLocks noChangeArrowheads="1"/>
                </p:cNvSpPr>
                <p:nvPr/>
              </p:nvSpPr>
              <p:spPr bwMode="auto">
                <a:xfrm rot="5400000">
                  <a:off x="3830" y="2699"/>
                  <a:ext cx="198" cy="17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00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6426" name="Oval 171"/>
                <p:cNvSpPr>
                  <a:spLocks noChangeArrowheads="1"/>
                </p:cNvSpPr>
                <p:nvPr/>
              </p:nvSpPr>
              <p:spPr bwMode="auto">
                <a:xfrm>
                  <a:off x="4014" y="2755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6410" name="Line 172"/>
              <p:cNvSpPr>
                <a:spLocks noChangeShapeType="1"/>
              </p:cNvSpPr>
              <p:nvPr/>
            </p:nvSpPr>
            <p:spPr bwMode="auto">
              <a:xfrm flipH="1">
                <a:off x="2411" y="166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Rectangle 173"/>
              <p:cNvSpPr>
                <a:spLocks noChangeArrowheads="1"/>
              </p:cNvSpPr>
              <p:nvPr/>
            </p:nvSpPr>
            <p:spPr bwMode="auto">
              <a:xfrm>
                <a:off x="1632" y="60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400991"/>
                    </a:solidFill>
                    <a:ea typeface="宋体" pitchFamily="2" charset="-122"/>
                  </a:rPr>
                  <a:t>X</a:t>
                </a:r>
                <a:endParaRPr lang="zh-CN" altLang="en-US">
                  <a:solidFill>
                    <a:srgbClr val="400991"/>
                  </a:solidFill>
                  <a:ea typeface="宋体" pitchFamily="2" charset="-122"/>
                </a:endParaRPr>
              </a:p>
            </p:txBody>
          </p:sp>
          <p:sp>
            <p:nvSpPr>
              <p:cNvPr id="16412" name="Rectangle 174"/>
              <p:cNvSpPr>
                <a:spLocks noChangeArrowheads="1"/>
              </p:cNvSpPr>
              <p:nvPr/>
            </p:nvSpPr>
            <p:spPr bwMode="auto">
              <a:xfrm>
                <a:off x="1640" y="116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400991"/>
                    </a:solidFill>
                    <a:ea typeface="宋体" pitchFamily="2" charset="-122"/>
                  </a:rPr>
                  <a:t>Z</a:t>
                </a:r>
                <a:endParaRPr lang="zh-CN" altLang="en-US">
                  <a:solidFill>
                    <a:srgbClr val="400991"/>
                  </a:solidFill>
                  <a:ea typeface="宋体" pitchFamily="2" charset="-122"/>
                </a:endParaRPr>
              </a:p>
            </p:txBody>
          </p:sp>
          <p:sp>
            <p:nvSpPr>
              <p:cNvPr id="16413" name="Rectangle 175"/>
              <p:cNvSpPr>
                <a:spLocks noChangeArrowheads="1"/>
              </p:cNvSpPr>
              <p:nvPr/>
            </p:nvSpPr>
            <p:spPr bwMode="auto">
              <a:xfrm>
                <a:off x="1632" y="998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400991"/>
                    </a:solidFill>
                    <a:ea typeface="宋体" pitchFamily="2" charset="-122"/>
                  </a:rPr>
                  <a:t>Y</a:t>
                </a:r>
                <a:endParaRPr lang="zh-CN" altLang="en-US">
                  <a:solidFill>
                    <a:srgbClr val="400991"/>
                  </a:solidFill>
                  <a:ea typeface="宋体" pitchFamily="2" charset="-122"/>
                </a:endParaRPr>
              </a:p>
            </p:txBody>
          </p:sp>
          <p:sp>
            <p:nvSpPr>
              <p:cNvPr id="16414" name="Line 176"/>
              <p:cNvSpPr>
                <a:spLocks noChangeShapeType="1"/>
              </p:cNvSpPr>
              <p:nvPr/>
            </p:nvSpPr>
            <p:spPr bwMode="auto">
              <a:xfrm flipH="1">
                <a:off x="1980" y="147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Line 177"/>
              <p:cNvSpPr>
                <a:spLocks noChangeShapeType="1"/>
              </p:cNvSpPr>
              <p:nvPr/>
            </p:nvSpPr>
            <p:spPr bwMode="auto">
              <a:xfrm flipV="1">
                <a:off x="1980" y="1275"/>
                <a:ext cx="0" cy="2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Line 178"/>
              <p:cNvSpPr>
                <a:spLocks noChangeShapeType="1"/>
              </p:cNvSpPr>
              <p:nvPr/>
            </p:nvSpPr>
            <p:spPr bwMode="auto">
              <a:xfrm flipH="1">
                <a:off x="1912" y="1683"/>
                <a:ext cx="27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Line 179"/>
              <p:cNvSpPr>
                <a:spLocks noChangeShapeType="1"/>
              </p:cNvSpPr>
              <p:nvPr/>
            </p:nvSpPr>
            <p:spPr bwMode="auto">
              <a:xfrm flipV="1">
                <a:off x="1912" y="1117"/>
                <a:ext cx="0" cy="5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180"/>
              <p:cNvSpPr>
                <a:spLocks noChangeShapeType="1"/>
              </p:cNvSpPr>
              <p:nvPr/>
            </p:nvSpPr>
            <p:spPr bwMode="auto">
              <a:xfrm flipH="1" flipV="1">
                <a:off x="2999" y="1559"/>
                <a:ext cx="10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181"/>
              <p:cNvSpPr>
                <a:spLocks noChangeShapeType="1"/>
              </p:cNvSpPr>
              <p:nvPr/>
            </p:nvSpPr>
            <p:spPr bwMode="auto">
              <a:xfrm flipV="1">
                <a:off x="3107" y="1281"/>
                <a:ext cx="5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182"/>
              <p:cNvSpPr>
                <a:spLocks noChangeShapeType="1"/>
              </p:cNvSpPr>
              <p:nvPr/>
            </p:nvSpPr>
            <p:spPr bwMode="auto">
              <a:xfrm flipH="1">
                <a:off x="3107" y="1281"/>
                <a:ext cx="1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183"/>
              <p:cNvSpPr>
                <a:spLocks noChangeShapeType="1"/>
              </p:cNvSpPr>
              <p:nvPr/>
            </p:nvSpPr>
            <p:spPr bwMode="auto">
              <a:xfrm flipH="1">
                <a:off x="3593" y="1171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Rectangle 184"/>
              <p:cNvSpPr>
                <a:spLocks noChangeArrowheads="1"/>
              </p:cNvSpPr>
              <p:nvPr/>
            </p:nvSpPr>
            <p:spPr bwMode="auto">
              <a:xfrm>
                <a:off x="3782" y="107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400991"/>
                    </a:solidFill>
                    <a:ea typeface="宋体" pitchFamily="2" charset="-122"/>
                  </a:rPr>
                  <a:t>F</a:t>
                </a:r>
                <a:endParaRPr lang="zh-CN" altLang="en-US">
                  <a:solidFill>
                    <a:srgbClr val="400991"/>
                  </a:solidFill>
                  <a:ea typeface="宋体" pitchFamily="2" charset="-122"/>
                </a:endParaRPr>
              </a:p>
            </p:txBody>
          </p:sp>
          <p:sp>
            <p:nvSpPr>
              <p:cNvPr id="16423" name="Oval 185"/>
              <p:cNvSpPr>
                <a:spLocks noChangeArrowheads="1"/>
              </p:cNvSpPr>
              <p:nvPr/>
            </p:nvSpPr>
            <p:spPr bwMode="auto">
              <a:xfrm>
                <a:off x="1957" y="1253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24" name="Oval 186"/>
              <p:cNvSpPr>
                <a:spLocks noChangeArrowheads="1"/>
              </p:cNvSpPr>
              <p:nvPr/>
            </p:nvSpPr>
            <p:spPr bwMode="auto">
              <a:xfrm>
                <a:off x="1889" y="109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6450" name="Group 66"/>
              <p:cNvGrpSpPr>
                <a:grpSpLocks noChangeAspect="1"/>
              </p:cNvGrpSpPr>
              <p:nvPr/>
            </p:nvGrpSpPr>
            <p:grpSpPr bwMode="auto">
              <a:xfrm>
                <a:off x="3220" y="998"/>
                <a:ext cx="374" cy="329"/>
                <a:chOff x="4751" y="1480"/>
                <a:chExt cx="397" cy="349"/>
              </a:xfrm>
            </p:grpSpPr>
            <p:sp>
              <p:nvSpPr>
                <p:cNvPr id="16436" name="Arc 52"/>
                <p:cNvSpPr>
                  <a:spLocks noChangeAspect="1"/>
                </p:cNvSpPr>
                <p:nvPr/>
              </p:nvSpPr>
              <p:spPr bwMode="auto">
                <a:xfrm>
                  <a:off x="4751" y="1482"/>
                  <a:ext cx="55" cy="34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9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4751" y="1480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0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4751" y="1829"/>
                  <a:ext cx="165" cy="0"/>
                </a:xfrm>
                <a:prstGeom prst="line">
                  <a:avLst/>
                </a:pr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1" name="Arc 57"/>
                <p:cNvSpPr>
                  <a:spLocks noChangeAspect="1"/>
                </p:cNvSpPr>
                <p:nvPr/>
              </p:nvSpPr>
              <p:spPr bwMode="auto">
                <a:xfrm>
                  <a:off x="4916" y="1487"/>
                  <a:ext cx="232" cy="342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18926 w 18926"/>
                    <a:gd name="T1" fmla="*/ 10409 h 21600"/>
                    <a:gd name="T2" fmla="*/ 0 w 18926"/>
                    <a:gd name="T3" fmla="*/ 21600 h 21600"/>
                    <a:gd name="T4" fmla="*/ 0 w 18926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926" h="21600" fill="none" extrusionOk="0">
                      <a:moveTo>
                        <a:pt x="18926" y="10409"/>
                      </a:moveTo>
                      <a:cubicBezTo>
                        <a:pt x="15130" y="17311"/>
                        <a:pt x="7877" y="21599"/>
                        <a:pt x="0" y="21600"/>
                      </a:cubicBezTo>
                    </a:path>
                    <a:path w="18926" h="21600" stroke="0" extrusionOk="0">
                      <a:moveTo>
                        <a:pt x="18926" y="10409"/>
                      </a:moveTo>
                      <a:cubicBezTo>
                        <a:pt x="15130" y="17311"/>
                        <a:pt x="7877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42" name="Arc 58"/>
                <p:cNvSpPr>
                  <a:spLocks noChangeAspect="1"/>
                </p:cNvSpPr>
                <p:nvPr/>
              </p:nvSpPr>
              <p:spPr bwMode="auto">
                <a:xfrm>
                  <a:off x="4916" y="1480"/>
                  <a:ext cx="230" cy="34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8754"/>
                    <a:gd name="T1" fmla="*/ 0 h 21600"/>
                    <a:gd name="T2" fmla="*/ 18754 w 18754"/>
                    <a:gd name="T3" fmla="*/ 10883 h 21600"/>
                    <a:gd name="T4" fmla="*/ 0 w 1875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54" h="21600" fill="none" extrusionOk="0">
                      <a:moveTo>
                        <a:pt x="-1" y="0"/>
                      </a:moveTo>
                      <a:cubicBezTo>
                        <a:pt x="7751" y="0"/>
                        <a:pt x="14908" y="4153"/>
                        <a:pt x="18753" y="10883"/>
                      </a:cubicBezTo>
                    </a:path>
                    <a:path w="18754" h="21600" stroke="0" extrusionOk="0">
                      <a:moveTo>
                        <a:pt x="-1" y="0"/>
                      </a:moveTo>
                      <a:cubicBezTo>
                        <a:pt x="7751" y="0"/>
                        <a:pt x="14908" y="4153"/>
                        <a:pt x="18753" y="1088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48" name="AutoShape 153"/>
              <p:cNvSpPr>
                <a:spLocks noChangeAspect="1" noChangeArrowheads="1"/>
              </p:cNvSpPr>
              <p:nvPr/>
            </p:nvSpPr>
            <p:spPr bwMode="auto">
              <a:xfrm>
                <a:off x="2625" y="657"/>
                <a:ext cx="374" cy="288"/>
              </a:xfrm>
              <a:prstGeom prst="flowChartDelay">
                <a:avLst/>
              </a:prstGeom>
              <a:noFill/>
              <a:ln w="19050">
                <a:solidFill>
                  <a:srgbClr val="00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449" name="Line 65"/>
              <p:cNvSpPr>
                <a:spLocks noChangeShapeType="1"/>
              </p:cNvSpPr>
              <p:nvPr/>
            </p:nvSpPr>
            <p:spPr bwMode="auto">
              <a:xfrm>
                <a:off x="2511" y="884"/>
                <a:ext cx="0" cy="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1" name="Line 67"/>
              <p:cNvSpPr>
                <a:spLocks noChangeShapeType="1"/>
              </p:cNvSpPr>
              <p:nvPr/>
            </p:nvSpPr>
            <p:spPr bwMode="auto">
              <a:xfrm>
                <a:off x="2993" y="799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Line 68"/>
              <p:cNvSpPr>
                <a:spLocks noChangeShapeType="1"/>
              </p:cNvSpPr>
              <p:nvPr/>
            </p:nvSpPr>
            <p:spPr bwMode="auto">
              <a:xfrm>
                <a:off x="3107" y="799"/>
                <a:ext cx="0" cy="2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Line 69"/>
              <p:cNvSpPr>
                <a:spLocks noChangeShapeType="1"/>
              </p:cNvSpPr>
              <p:nvPr/>
            </p:nvSpPr>
            <p:spPr bwMode="auto">
              <a:xfrm>
                <a:off x="3107" y="1054"/>
                <a:ext cx="1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8" grpId="0"/>
      <p:bldP spid="206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28307E-F1C6-4A8A-9780-01CDD789B6E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7412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>
                <a:ea typeface="宋体" pitchFamily="2" charset="-122"/>
              </a:rPr>
              <a:t>truth table</a:t>
            </a:r>
            <a:endParaRPr lang="zh-CN" altLang="en-US" sz="3400" smtClean="0">
              <a:ea typeface="宋体" pitchFamily="2" charset="-122"/>
            </a:endParaRPr>
          </a:p>
        </p:txBody>
      </p:sp>
      <p:sp>
        <p:nvSpPr>
          <p:cNvPr id="314423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900112"/>
          </a:xfrm>
        </p:spPr>
        <p:txBody>
          <a:bodyPr/>
          <a:lstStyle/>
          <a:p>
            <a:pPr eaLnBrk="1" hangingPunct="1">
              <a:buSzPct val="95000"/>
            </a:pPr>
            <a:r>
              <a:rPr lang="en-US" altLang="zh-CN" sz="3200" smtClean="0">
                <a:ea typeface="宋体" pitchFamily="2" charset="-122"/>
              </a:rPr>
              <a:t>n input variable ----2</a:t>
            </a:r>
            <a:r>
              <a:rPr lang="en-US" altLang="zh-CN" sz="3200" baseline="30000" smtClean="0">
                <a:ea typeface="宋体" pitchFamily="2" charset="-122"/>
              </a:rPr>
              <a:t>n</a:t>
            </a:r>
            <a:r>
              <a:rPr lang="en-US" altLang="zh-CN" sz="3200" smtClean="0">
                <a:ea typeface="宋体" pitchFamily="2" charset="-122"/>
              </a:rPr>
              <a:t> row at  most</a:t>
            </a:r>
          </a:p>
        </p:txBody>
      </p:sp>
      <p:graphicFrame>
        <p:nvGraphicFramePr>
          <p:cNvPr id="17467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1835150" y="2349500"/>
          <a:ext cx="2520950" cy="356616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F(X,Y,Z)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4424" name="Text Box 56"/>
          <p:cNvSpPr txBox="1">
            <a:spLocks noChangeArrowheads="1"/>
          </p:cNvSpPr>
          <p:nvPr/>
        </p:nvSpPr>
        <p:spPr bwMode="auto">
          <a:xfrm>
            <a:off x="1835150" y="1881188"/>
            <a:ext cx="1081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input</a:t>
            </a:r>
          </a:p>
        </p:txBody>
      </p:sp>
      <p:sp>
        <p:nvSpPr>
          <p:cNvPr id="314425" name="Text Box 57"/>
          <p:cNvSpPr txBox="1">
            <a:spLocks noChangeArrowheads="1"/>
          </p:cNvSpPr>
          <p:nvPr/>
        </p:nvSpPr>
        <p:spPr bwMode="auto">
          <a:xfrm>
            <a:off x="3024188" y="1874838"/>
            <a:ext cx="935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output</a:t>
            </a:r>
          </a:p>
        </p:txBody>
      </p:sp>
      <p:grpSp>
        <p:nvGrpSpPr>
          <p:cNvPr id="17471" name="Group 63"/>
          <p:cNvGrpSpPr>
            <a:grpSpLocks/>
          </p:cNvGrpSpPr>
          <p:nvPr/>
        </p:nvGrpSpPr>
        <p:grpSpPr bwMode="auto">
          <a:xfrm>
            <a:off x="4527550" y="2798763"/>
            <a:ext cx="4410075" cy="2970212"/>
            <a:chOff x="2852" y="1763"/>
            <a:chExt cx="2778" cy="1871"/>
          </a:xfrm>
        </p:grpSpPr>
        <p:sp>
          <p:nvSpPr>
            <p:cNvPr id="17468" name="AutoShape 60"/>
            <p:cNvSpPr>
              <a:spLocks/>
            </p:cNvSpPr>
            <p:nvPr/>
          </p:nvSpPr>
          <p:spPr bwMode="auto">
            <a:xfrm>
              <a:off x="2852" y="1763"/>
              <a:ext cx="216" cy="1871"/>
            </a:xfrm>
            <a:prstGeom prst="rightBrace">
              <a:avLst>
                <a:gd name="adj1" fmla="val 7218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Text Box 61"/>
            <p:cNvSpPr txBox="1">
              <a:spLocks noChangeArrowheads="1"/>
            </p:cNvSpPr>
            <p:nvPr/>
          </p:nvSpPr>
          <p:spPr bwMode="auto">
            <a:xfrm>
              <a:off x="3107" y="2217"/>
              <a:ext cx="2523" cy="9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rgbClr val="00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The effective output values may less than 2</a:t>
              </a:r>
              <a:r>
                <a:rPr lang="en-US" altLang="zh-CN" sz="2400" baseline="30000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, that means some inputs are invaluable.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24" grpId="0"/>
      <p:bldP spid="3144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0D95E8-E582-4805-8999-57106A7D81A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Algebraic representation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5" y="1125538"/>
            <a:ext cx="8820150" cy="1270000"/>
          </a:xfrm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Refer to the circuit, we can write :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F=X·Z’+Y·Z+Y’ ·Z’     </a:t>
            </a:r>
            <a:r>
              <a:rPr lang="en-US" altLang="zh-CN" sz="2000" dirty="0" smtClean="0">
                <a:ea typeface="宋体" pitchFamily="2" charset="-122"/>
              </a:rPr>
              <a:t>OR</a:t>
            </a:r>
            <a:r>
              <a:rPr lang="en-US" altLang="zh-CN" sz="2400" dirty="0" smtClean="0">
                <a:ea typeface="宋体" pitchFamily="2" charset="-122"/>
              </a:rPr>
              <a:t>    F=(X+Y’+Z) ·(Y+Z’)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142875" y="2744788"/>
            <a:ext cx="4357688" cy="26574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dirty="0">
                <a:ea typeface="宋体" pitchFamily="2" charset="-122"/>
              </a:rPr>
              <a:t>Some definitions:</a:t>
            </a:r>
          </a:p>
          <a:p>
            <a:pPr lvl="1"/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Literal</a:t>
            </a:r>
          </a:p>
          <a:p>
            <a:pPr lvl="2"/>
            <a:r>
              <a:rPr lang="en-US" altLang="zh-CN" sz="2400" b="0" dirty="0">
                <a:ea typeface="宋体" pitchFamily="2" charset="-122"/>
              </a:rPr>
              <a:t>a variable or its complement</a:t>
            </a:r>
            <a:endParaRPr lang="zh-CN" altLang="en-US" sz="2400" b="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product term</a:t>
            </a:r>
          </a:p>
          <a:p>
            <a:pPr lvl="2"/>
            <a:r>
              <a:rPr lang="en-US" altLang="zh-CN" sz="2400" b="0" dirty="0">
                <a:ea typeface="宋体" pitchFamily="2" charset="-122"/>
              </a:rPr>
              <a:t>X·Y·Z’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A·B’·G·G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R</a:t>
            </a:r>
          </a:p>
          <a:p>
            <a:pPr lvl="1"/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sum-of-products (SOP)</a:t>
            </a:r>
            <a:endParaRPr lang="zh-CN" altLang="en-US" sz="2400" dirty="0">
              <a:solidFill>
                <a:srgbClr val="0D43DD"/>
              </a:solidFill>
              <a:ea typeface="宋体" pitchFamily="2" charset="-122"/>
            </a:endParaRP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4500563" y="3105150"/>
            <a:ext cx="4321175" cy="229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sum term </a:t>
            </a:r>
          </a:p>
          <a:p>
            <a:pPr lvl="2"/>
            <a:r>
              <a:rPr lang="en-US" altLang="zh-CN" sz="2400" b="0" dirty="0">
                <a:ea typeface="宋体" pitchFamily="2" charset="-122"/>
              </a:rPr>
              <a:t>     C+D+H’</a:t>
            </a:r>
            <a:r>
              <a:rPr lang="zh-CN" altLang="en-US" sz="2400" b="0" dirty="0">
                <a:ea typeface="宋体" pitchFamily="2" charset="-122"/>
              </a:rPr>
              <a:t>，</a:t>
            </a:r>
            <a:r>
              <a:rPr lang="en-US" altLang="zh-CN" sz="2400" b="0" dirty="0">
                <a:ea typeface="宋体" pitchFamily="2" charset="-122"/>
              </a:rPr>
              <a:t>X+X+W’</a:t>
            </a:r>
          </a:p>
          <a:p>
            <a:pPr lvl="1"/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product-of-sums (POS)</a:t>
            </a:r>
          </a:p>
          <a:p>
            <a:pPr lvl="1"/>
            <a:endParaRPr lang="zh-CN" altLang="en-US" sz="2400" dirty="0">
              <a:solidFill>
                <a:srgbClr val="0D43DD"/>
              </a:solidFill>
              <a:ea typeface="宋体" pitchFamily="2" charset="-122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normal term </a:t>
            </a:r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D43DD"/>
                </a:solidFill>
                <a:ea typeface="宋体" pitchFamily="2" charset="-122"/>
              </a:rPr>
              <a:t>标准项</a:t>
            </a:r>
            <a:r>
              <a:rPr lang="en-US" altLang="zh-CN" sz="2400" dirty="0">
                <a:solidFill>
                  <a:srgbClr val="0D43DD"/>
                </a:solidFill>
                <a:ea typeface="宋体" pitchFamily="2" charset="-122"/>
              </a:rPr>
              <a:t>)</a:t>
            </a:r>
          </a:p>
          <a:p>
            <a:pPr lvl="2"/>
            <a:r>
              <a:rPr lang="en-US" altLang="zh-CN" sz="2400" b="0" dirty="0">
                <a:ea typeface="宋体" pitchFamily="2" charset="-122"/>
              </a:rPr>
              <a:t>     X·Y·Z’, A+B+C’+D’</a:t>
            </a:r>
            <a:endParaRPr lang="zh-CN" altLang="en-US" sz="2400" b="0" dirty="0">
              <a:ea typeface="宋体" pitchFamily="2" charset="-122"/>
            </a:endParaRPr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240088" y="1988839"/>
            <a:ext cx="1044575" cy="3240385"/>
          </a:xfrm>
          <a:custGeom>
            <a:avLst/>
            <a:gdLst>
              <a:gd name="T0" fmla="*/ 792163 w 658"/>
              <a:gd name="T1" fmla="*/ 3600450 h 2268"/>
              <a:gd name="T2" fmla="*/ 1044575 w 658"/>
              <a:gd name="T3" fmla="*/ 3168650 h 2268"/>
              <a:gd name="T4" fmla="*/ 792163 w 658"/>
              <a:gd name="T5" fmla="*/ 1728788 h 2268"/>
              <a:gd name="T6" fmla="*/ 0 w 658"/>
              <a:gd name="T7" fmla="*/ 0 h 22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8" h="2268">
                <a:moveTo>
                  <a:pt x="499" y="2268"/>
                </a:moveTo>
                <a:cubicBezTo>
                  <a:pt x="578" y="2230"/>
                  <a:pt x="658" y="2192"/>
                  <a:pt x="658" y="1996"/>
                </a:cubicBezTo>
                <a:cubicBezTo>
                  <a:pt x="658" y="1800"/>
                  <a:pt x="609" y="1422"/>
                  <a:pt x="499" y="1089"/>
                </a:cubicBezTo>
                <a:cubicBezTo>
                  <a:pt x="389" y="756"/>
                  <a:pt x="194" y="378"/>
                  <a:pt x="0" y="0"/>
                </a:cubicBezTo>
              </a:path>
            </a:pathLst>
          </a:custGeom>
          <a:noFill/>
          <a:ln w="28575" cmpd="sng">
            <a:solidFill>
              <a:srgbClr val="0858F8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7902575" y="1988839"/>
            <a:ext cx="1049338" cy="2132311"/>
          </a:xfrm>
          <a:custGeom>
            <a:avLst/>
            <a:gdLst>
              <a:gd name="T0" fmla="*/ 576263 w 661"/>
              <a:gd name="T1" fmla="*/ 2447925 h 1542"/>
              <a:gd name="T2" fmla="*/ 900113 w 661"/>
              <a:gd name="T3" fmla="*/ 2195513 h 1542"/>
              <a:gd name="T4" fmla="*/ 900113 w 661"/>
              <a:gd name="T5" fmla="*/ 1511300 h 1542"/>
              <a:gd name="T6" fmla="*/ 0 w 66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1" h="1542">
                <a:moveTo>
                  <a:pt x="363" y="1542"/>
                </a:moveTo>
                <a:cubicBezTo>
                  <a:pt x="448" y="1511"/>
                  <a:pt x="533" y="1481"/>
                  <a:pt x="567" y="1383"/>
                </a:cubicBezTo>
                <a:cubicBezTo>
                  <a:pt x="601" y="1285"/>
                  <a:pt x="661" y="1182"/>
                  <a:pt x="567" y="952"/>
                </a:cubicBezTo>
                <a:cubicBezTo>
                  <a:pt x="473" y="722"/>
                  <a:pt x="236" y="361"/>
                  <a:pt x="0" y="0"/>
                </a:cubicBezTo>
              </a:path>
            </a:pathLst>
          </a:custGeom>
          <a:noFill/>
          <a:ln w="28575" cmpd="sng">
            <a:solidFill>
              <a:srgbClr val="0858F8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446875" y="1988839"/>
            <a:ext cx="13501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双括号 3"/>
          <p:cNvSpPr/>
          <p:nvPr/>
        </p:nvSpPr>
        <p:spPr bwMode="auto">
          <a:xfrm>
            <a:off x="3446875" y="2123855"/>
            <a:ext cx="1665185" cy="36004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distributivity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9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9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9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99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99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99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99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0" grpId="0" animBg="1"/>
      <p:bldP spid="2990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3D16E-EE3D-4E1F-A0CF-4FF926B1D97A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D94909"/>
                </a:solidFill>
                <a:latin typeface="宋体" pitchFamily="2" charset="-122"/>
                <a:ea typeface="宋体" pitchFamily="2" charset="-122"/>
              </a:rPr>
              <a:t>☆ </a:t>
            </a:r>
            <a:r>
              <a:rPr lang="en-US" altLang="zh-CN" smtClean="0">
                <a:ea typeface="宋体" pitchFamily="2" charset="-122"/>
              </a:rPr>
              <a:t>n-variable minterm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4491037" cy="49530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normal </a:t>
            </a:r>
            <a:r>
              <a:rPr lang="en-US" altLang="zh-CN" sz="2400" smtClean="0">
                <a:solidFill>
                  <a:srgbClr val="1F3CCB"/>
                </a:solidFill>
                <a:ea typeface="宋体" pitchFamily="2" charset="-122"/>
              </a:rPr>
              <a:t>product term</a:t>
            </a:r>
            <a:r>
              <a:rPr lang="en-US" altLang="zh-CN" sz="2400" smtClean="0">
                <a:ea typeface="宋体" pitchFamily="2" charset="-122"/>
              </a:rPr>
              <a:t> with n literals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Exp.  3-variable X, Y, Z </a:t>
            </a:r>
          </a:p>
        </p:txBody>
      </p:sp>
      <p:graphicFrame>
        <p:nvGraphicFramePr>
          <p:cNvPr id="22041" name="Group 537"/>
          <p:cNvGraphicFramePr>
            <a:graphicFrameLocks noGrp="1"/>
          </p:cNvGraphicFramePr>
          <p:nvPr>
            <p:ph sz="quarter" idx="2"/>
          </p:nvPr>
        </p:nvGraphicFramePr>
        <p:xfrm>
          <a:off x="250825" y="2420938"/>
          <a:ext cx="1441450" cy="4103692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X’·Y’·Z’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X’·Y’·Z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X’·Y·Z’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X’·Y·Z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X·Y’·Z’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X·Y’·Z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X·Y·Z’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X·Y·Z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046" name="Group 542"/>
          <p:cNvGraphicFramePr>
            <a:graphicFrameLocks noGrp="1"/>
          </p:cNvGraphicFramePr>
          <p:nvPr>
            <p:ph sz="half" idx="4294967295"/>
          </p:nvPr>
        </p:nvGraphicFramePr>
        <p:xfrm>
          <a:off x="1692275" y="2420938"/>
          <a:ext cx="1223963" cy="4111311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1859" name="Group 355"/>
          <p:cNvGrpSpPr>
            <a:grpSpLocks/>
          </p:cNvGrpSpPr>
          <p:nvPr/>
        </p:nvGrpSpPr>
        <p:grpSpPr bwMode="auto">
          <a:xfrm>
            <a:off x="5435600" y="1989138"/>
            <a:ext cx="3057525" cy="1152525"/>
            <a:chOff x="3424" y="1253"/>
            <a:chExt cx="1926" cy="726"/>
          </a:xfrm>
        </p:grpSpPr>
        <p:sp>
          <p:nvSpPr>
            <p:cNvPr id="19549" name="Text Box 344"/>
            <p:cNvSpPr txBox="1">
              <a:spLocks noChangeArrowheads="1"/>
            </p:cNvSpPr>
            <p:nvPr/>
          </p:nvSpPr>
          <p:spPr bwMode="auto">
            <a:xfrm>
              <a:off x="3742" y="1253"/>
              <a:ext cx="1270" cy="256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one minterm</a:t>
              </a:r>
            </a:p>
          </p:txBody>
        </p:sp>
        <p:sp>
          <p:nvSpPr>
            <p:cNvPr id="19550" name="Rectangle 352"/>
            <p:cNvSpPr>
              <a:spLocks noChangeArrowheads="1"/>
            </p:cNvSpPr>
            <p:nvPr/>
          </p:nvSpPr>
          <p:spPr bwMode="auto">
            <a:xfrm>
              <a:off x="3424" y="1723"/>
              <a:ext cx="1926" cy="256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one binary combination</a:t>
              </a:r>
            </a:p>
          </p:txBody>
        </p:sp>
        <p:sp>
          <p:nvSpPr>
            <p:cNvPr id="19551" name="Line 353"/>
            <p:cNvSpPr>
              <a:spLocks noChangeShapeType="1"/>
            </p:cNvSpPr>
            <p:nvPr/>
          </p:nvSpPr>
          <p:spPr bwMode="auto">
            <a:xfrm>
              <a:off x="4377" y="1525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58" name="Text Box 354"/>
          <p:cNvSpPr txBox="1">
            <a:spLocks noChangeArrowheads="1"/>
          </p:cNvSpPr>
          <p:nvPr/>
        </p:nvSpPr>
        <p:spPr bwMode="auto">
          <a:xfrm>
            <a:off x="5364163" y="3284538"/>
            <a:ext cx="3095625" cy="711200"/>
          </a:xfrm>
          <a:prstGeom prst="rect">
            <a:avLst/>
          </a:prstGeom>
          <a:solidFill>
            <a:srgbClr val="D6F4FE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one combination only let one minterm be </a:t>
            </a:r>
            <a:r>
              <a:rPr lang="en-US" altLang="zh-CN" sz="2000">
                <a:solidFill>
                  <a:srgbClr val="CC00CC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1860" name="Text Box 356"/>
          <p:cNvSpPr txBox="1">
            <a:spLocks noChangeArrowheads="1"/>
          </p:cNvSpPr>
          <p:nvPr/>
        </p:nvSpPr>
        <p:spPr bwMode="auto">
          <a:xfrm>
            <a:off x="5364163" y="4292600"/>
            <a:ext cx="3168650" cy="1016000"/>
          </a:xfrm>
          <a:prstGeom prst="rect">
            <a:avLst/>
          </a:prstGeom>
          <a:solidFill>
            <a:srgbClr val="D7FDE1"/>
          </a:solidFill>
          <a:ln w="9525">
            <a:solidFill>
              <a:srgbClr val="12781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60FC2"/>
                </a:solidFill>
                <a:ea typeface="宋体" pitchFamily="2" charset="-122"/>
              </a:rPr>
              <a:t>one n-variable minterm represent one n-variable combination .</a:t>
            </a:r>
          </a:p>
        </p:txBody>
      </p:sp>
      <p:graphicFrame>
        <p:nvGraphicFramePr>
          <p:cNvPr id="19553" name="Group 97"/>
          <p:cNvGraphicFramePr>
            <a:graphicFrameLocks noGrp="1"/>
          </p:cNvGraphicFramePr>
          <p:nvPr>
            <p:ph sz="quarter" idx="3"/>
          </p:nvPr>
        </p:nvGraphicFramePr>
        <p:xfrm>
          <a:off x="2916238" y="2420938"/>
          <a:ext cx="1763712" cy="4114800"/>
        </p:xfrm>
        <a:graphic>
          <a:graphicData uri="http://schemas.openxmlformats.org/drawingml/2006/table">
            <a:tbl>
              <a:tblPr/>
              <a:tblGrid>
                <a:gridCol w="176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minterm 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 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862C04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62C04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858" grpId="0" animBg="1" autoUpdateAnimBg="0"/>
      <p:bldP spid="2186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0483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3B405A-8644-48AA-8000-EC5390808B83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D94909"/>
                </a:solidFill>
                <a:latin typeface="宋体" pitchFamily="2" charset="-122"/>
                <a:ea typeface="宋体" pitchFamily="2" charset="-122"/>
              </a:rPr>
              <a:t>☆</a:t>
            </a:r>
            <a:r>
              <a:rPr lang="en-US" altLang="zh-CN" smtClean="0"/>
              <a:t> n-variable maxterm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normal </a:t>
            </a:r>
            <a:r>
              <a:rPr lang="en-US" altLang="zh-CN" sz="2400" smtClean="0">
                <a:solidFill>
                  <a:srgbClr val="1F3CCB"/>
                </a:solidFill>
                <a:ea typeface="宋体" pitchFamily="2" charset="-122"/>
              </a:rPr>
              <a:t>sum term</a:t>
            </a:r>
            <a:r>
              <a:rPr lang="en-US" altLang="zh-CN" sz="2400" smtClean="0">
                <a:ea typeface="宋体" pitchFamily="2" charset="-122"/>
              </a:rPr>
              <a:t> with n literals</a:t>
            </a:r>
          </a:p>
        </p:txBody>
      </p:sp>
      <p:graphicFrame>
        <p:nvGraphicFramePr>
          <p:cNvPr id="257277" name="Group 253"/>
          <p:cNvGraphicFramePr>
            <a:graphicFrameLocks noGrp="1"/>
          </p:cNvGraphicFramePr>
          <p:nvPr>
            <p:ph sz="quarter" idx="2"/>
          </p:nvPr>
        </p:nvGraphicFramePr>
        <p:xfrm>
          <a:off x="250825" y="1881188"/>
          <a:ext cx="1657350" cy="4421189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X+Y+Z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X+Y+Z’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X+Y’+Z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X+Y’+Z’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X’+Y+Z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X’+Y+Z’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X’+Y’+Z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X’+Y’+Z’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273" name="Group 249"/>
          <p:cNvGraphicFramePr>
            <a:graphicFrameLocks noGrp="1"/>
          </p:cNvGraphicFramePr>
          <p:nvPr>
            <p:ph sz="half" idx="4294967295"/>
          </p:nvPr>
        </p:nvGraphicFramePr>
        <p:xfrm>
          <a:off x="1908175" y="1881188"/>
          <a:ext cx="1295400" cy="4427539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48" name="Text Box 100"/>
          <p:cNvSpPr txBox="1">
            <a:spLocks noChangeArrowheads="1"/>
          </p:cNvSpPr>
          <p:nvPr/>
        </p:nvSpPr>
        <p:spPr bwMode="auto">
          <a:xfrm>
            <a:off x="6210300" y="1989138"/>
            <a:ext cx="2016125" cy="4064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one maxterm</a:t>
            </a:r>
          </a:p>
        </p:txBody>
      </p:sp>
      <p:sp>
        <p:nvSpPr>
          <p:cNvPr id="20549" name="Line 102"/>
          <p:cNvSpPr>
            <a:spLocks noChangeShapeType="1"/>
          </p:cNvSpPr>
          <p:nvPr/>
        </p:nvSpPr>
        <p:spPr bwMode="auto">
          <a:xfrm>
            <a:off x="7218363" y="2420938"/>
            <a:ext cx="0" cy="287337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127" name="Text Box 103"/>
          <p:cNvSpPr txBox="1">
            <a:spLocks noChangeArrowheads="1"/>
          </p:cNvSpPr>
          <p:nvPr/>
        </p:nvSpPr>
        <p:spPr bwMode="auto">
          <a:xfrm>
            <a:off x="5634038" y="3500438"/>
            <a:ext cx="3095625" cy="711200"/>
          </a:xfrm>
          <a:prstGeom prst="rect">
            <a:avLst/>
          </a:prstGeom>
          <a:solidFill>
            <a:srgbClr val="D6F4FE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one combination only let one maxterm be </a:t>
            </a:r>
            <a:r>
              <a:rPr lang="en-US" altLang="zh-CN" sz="2000">
                <a:solidFill>
                  <a:srgbClr val="CC00CC"/>
                </a:solidFill>
                <a:ea typeface="宋体" pitchFamily="2" charset="-122"/>
              </a:rPr>
              <a:t>0</a:t>
            </a:r>
          </a:p>
        </p:txBody>
      </p:sp>
      <p:grpSp>
        <p:nvGrpSpPr>
          <p:cNvPr id="257130" name="Group 106"/>
          <p:cNvGrpSpPr>
            <a:grpSpLocks/>
          </p:cNvGrpSpPr>
          <p:nvPr/>
        </p:nvGrpSpPr>
        <p:grpSpPr bwMode="auto">
          <a:xfrm>
            <a:off x="5705475" y="1989138"/>
            <a:ext cx="3057525" cy="1152525"/>
            <a:chOff x="3424" y="1253"/>
            <a:chExt cx="1926" cy="726"/>
          </a:xfrm>
        </p:grpSpPr>
        <p:sp>
          <p:nvSpPr>
            <p:cNvPr id="20575" name="Rectangle 101"/>
            <p:cNvSpPr>
              <a:spLocks noChangeArrowheads="1"/>
            </p:cNvSpPr>
            <p:nvPr/>
          </p:nvSpPr>
          <p:spPr bwMode="auto">
            <a:xfrm>
              <a:off x="3424" y="1723"/>
              <a:ext cx="1926" cy="256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one binary combination</a:t>
              </a:r>
            </a:p>
          </p:txBody>
        </p:sp>
        <p:sp>
          <p:nvSpPr>
            <p:cNvPr id="20576" name="Text Box 104"/>
            <p:cNvSpPr txBox="1">
              <a:spLocks noChangeArrowheads="1"/>
            </p:cNvSpPr>
            <p:nvPr/>
          </p:nvSpPr>
          <p:spPr bwMode="auto">
            <a:xfrm>
              <a:off x="3742" y="1253"/>
              <a:ext cx="1270" cy="256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one maxterm</a:t>
              </a:r>
            </a:p>
          </p:txBody>
        </p:sp>
        <p:sp>
          <p:nvSpPr>
            <p:cNvPr id="20577" name="Line 105"/>
            <p:cNvSpPr>
              <a:spLocks noChangeShapeType="1"/>
            </p:cNvSpPr>
            <p:nvPr/>
          </p:nvSpPr>
          <p:spPr bwMode="auto">
            <a:xfrm>
              <a:off x="4377" y="1525"/>
              <a:ext cx="0" cy="181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7131" name="Text Box 107"/>
          <p:cNvSpPr txBox="1">
            <a:spLocks noChangeArrowheads="1"/>
          </p:cNvSpPr>
          <p:nvPr/>
        </p:nvSpPr>
        <p:spPr bwMode="auto">
          <a:xfrm>
            <a:off x="5634038" y="4718050"/>
            <a:ext cx="3168650" cy="1016000"/>
          </a:xfrm>
          <a:prstGeom prst="rect">
            <a:avLst/>
          </a:prstGeom>
          <a:solidFill>
            <a:srgbClr val="D7FDE1"/>
          </a:solidFill>
          <a:ln w="9525">
            <a:solidFill>
              <a:srgbClr val="12781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60FC2"/>
                </a:solidFill>
                <a:ea typeface="宋体" pitchFamily="2" charset="-122"/>
              </a:rPr>
              <a:t>one n-variable maxterm also represent one n-variable combination .</a:t>
            </a:r>
          </a:p>
        </p:txBody>
      </p:sp>
      <p:graphicFrame>
        <p:nvGraphicFramePr>
          <p:cNvPr id="257295" name="Group 271"/>
          <p:cNvGraphicFramePr>
            <a:graphicFrameLocks noGrp="1"/>
          </p:cNvGraphicFramePr>
          <p:nvPr>
            <p:ph sz="quarter" idx="3"/>
          </p:nvPr>
        </p:nvGraphicFramePr>
        <p:xfrm>
          <a:off x="3203575" y="1881188"/>
          <a:ext cx="2016125" cy="4426905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maxterm 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5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5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27" grpId="0" animBg="1"/>
      <p:bldP spid="2571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D6C8B6-6E6E-48D6-99DC-0A7ABE528AB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19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80645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</a:rPr>
              <a:t>①</a:t>
            </a:r>
            <a:r>
              <a:rPr lang="en-US" altLang="zh-CN" sz="2400" dirty="0" smtClean="0">
                <a:ea typeface="宋体" pitchFamily="2" charset="-122"/>
              </a:rPr>
              <a:t>properties of </a:t>
            </a:r>
            <a:r>
              <a:rPr lang="en-US" altLang="zh-CN" sz="2400" dirty="0" err="1" smtClean="0">
                <a:ea typeface="宋体" pitchFamily="2" charset="-122"/>
              </a:rPr>
              <a:t>minterm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a</a:t>
            </a:r>
            <a:r>
              <a:rPr lang="zh-CN" altLang="en-US" sz="2400" dirty="0" smtClean="0">
                <a:ea typeface="宋体" pitchFamily="2" charset="-122"/>
              </a:rPr>
              <a:t>、所有输入组合取值中，只有一组取值能令特定的某个最小项的值为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b</a:t>
            </a:r>
            <a:r>
              <a:rPr lang="zh-CN" altLang="en-US" sz="2400" dirty="0" smtClean="0">
                <a:ea typeface="宋体" pitchFamily="2" charset="-122"/>
              </a:rPr>
              <a:t>、任意两个不同最小项之积为</a:t>
            </a:r>
            <a:r>
              <a:rPr lang="en-US" altLang="zh-CN" sz="2400" dirty="0" smtClean="0">
                <a:ea typeface="宋体" pitchFamily="2" charset="-122"/>
              </a:rPr>
              <a:t>0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en-US" altLang="zh-CN" sz="2400" dirty="0" err="1" smtClean="0">
                <a:ea typeface="宋体" pitchFamily="2" charset="-122"/>
              </a:rPr>
              <a:t>m</a:t>
            </a:r>
            <a:r>
              <a:rPr lang="en-US" altLang="zh-CN" sz="2400" baseline="-25000" dirty="0" err="1" smtClean="0">
                <a:ea typeface="宋体" pitchFamily="2" charset="-122"/>
              </a:rPr>
              <a:t>i</a:t>
            </a:r>
            <a:r>
              <a:rPr lang="en-US" altLang="zh-CN" sz="2400" dirty="0" err="1" smtClean="0">
                <a:ea typeface="宋体" pitchFamily="2" charset="-122"/>
              </a:rPr>
              <a:t>×m</a:t>
            </a:r>
            <a:r>
              <a:rPr lang="en-US" altLang="zh-CN" sz="2400" baseline="-25000" dirty="0" err="1" smtClean="0">
                <a:ea typeface="宋体" pitchFamily="2" charset="-122"/>
              </a:rPr>
              <a:t>j</a:t>
            </a:r>
            <a:r>
              <a:rPr lang="en-US" altLang="zh-CN" sz="2400" dirty="0" smtClean="0">
                <a:ea typeface="宋体" pitchFamily="2" charset="-122"/>
              </a:rPr>
              <a:t>=0    </a:t>
            </a:r>
            <a:r>
              <a:rPr lang="en-US" altLang="zh-CN" sz="2400" dirty="0" err="1" smtClean="0">
                <a:ea typeface="宋体" pitchFamily="2" charset="-122"/>
              </a:rPr>
              <a:t>i≠j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c</a:t>
            </a:r>
            <a:r>
              <a:rPr lang="zh-CN" altLang="en-US" sz="2400" dirty="0" smtClean="0">
                <a:ea typeface="宋体" pitchFamily="2" charset="-122"/>
              </a:rPr>
              <a:t>、全部最小项之和为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solidFill>
                  <a:srgbClr val="1F3CCB"/>
                </a:solidFill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</a:rPr>
              <a:t>②</a:t>
            </a:r>
            <a:r>
              <a:rPr lang="en-US" altLang="zh-CN" sz="2400" dirty="0" smtClean="0">
                <a:ea typeface="宋体" pitchFamily="2" charset="-122"/>
              </a:rPr>
              <a:t>properties of </a:t>
            </a:r>
            <a:r>
              <a:rPr lang="en-US" altLang="zh-CN" sz="2400" dirty="0" err="1" smtClean="0">
                <a:ea typeface="宋体" pitchFamily="2" charset="-122"/>
              </a:rPr>
              <a:t>maxterm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a</a:t>
            </a:r>
            <a:r>
              <a:rPr lang="zh-CN" altLang="en-US" sz="2400" dirty="0" smtClean="0">
                <a:ea typeface="宋体" pitchFamily="2" charset="-122"/>
              </a:rPr>
              <a:t>、所有输入组合取值中，只有一组取值能令特定的某个最大项的值为</a:t>
            </a:r>
            <a:r>
              <a:rPr lang="en-US" altLang="zh-CN" sz="2400" dirty="0" smtClean="0">
                <a:ea typeface="宋体" pitchFamily="2" charset="-122"/>
              </a:rPr>
              <a:t>0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i="1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b</a:t>
            </a:r>
            <a:r>
              <a:rPr lang="zh-CN" altLang="en-US" sz="2400" dirty="0" smtClean="0">
                <a:ea typeface="宋体" pitchFamily="2" charset="-122"/>
              </a:rPr>
              <a:t>、任意两个不同最大项之和为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，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</a:rPr>
              <a:t>+M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=1    </a:t>
            </a:r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</a:rPr>
              <a:t>j</a:t>
            </a:r>
            <a:endParaRPr lang="en-US" altLang="zh-CN" sz="2400" i="1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i="1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c</a:t>
            </a:r>
            <a:r>
              <a:rPr lang="zh-CN" altLang="en-US" sz="2400" dirty="0" smtClean="0">
                <a:ea typeface="宋体" pitchFamily="2" charset="-122"/>
              </a:rPr>
              <a:t>、全部最大项之积为</a:t>
            </a:r>
            <a:r>
              <a:rPr lang="en-US" altLang="zh-CN" sz="2400" dirty="0" smtClean="0">
                <a:ea typeface="宋体" pitchFamily="2" charset="-122"/>
              </a:rPr>
              <a:t>0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</a:rPr>
              <a:t>③ 编号相同的最小项和最大项互为反函数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i="1" baseline="-25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=(</a:t>
            </a:r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’</a:t>
            </a:r>
            <a:r>
              <a:rPr lang="zh-CN" altLang="en-US" sz="2400" dirty="0" smtClean="0">
                <a:ea typeface="宋体" pitchFamily="2" charset="-122"/>
              </a:rPr>
              <a:t>，</a:t>
            </a:r>
            <a:r>
              <a:rPr lang="zh-CN" altLang="en-US" sz="2400" i="1" dirty="0" smtClean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dirty="0" smtClean="0">
                <a:ea typeface="宋体" pitchFamily="2" charset="-122"/>
              </a:rPr>
              <a:t>=(</a:t>
            </a:r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’</a:t>
            </a:r>
            <a:endParaRPr lang="zh-CN" altLang="en-US" sz="2400" dirty="0" smtClean="0">
              <a:ea typeface="宋体" pitchFamily="2" charset="-122"/>
            </a:endParaRP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56100" y="2349500"/>
          <a:ext cx="13430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3" imgW="596900" imgH="457200" progId="Equation.DSMT4">
                  <p:embed/>
                </p:oleObj>
              </mc:Choice>
              <mc:Fallback>
                <p:oleObj name="Equation" r:id="rId3" imgW="596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349500"/>
                        <a:ext cx="13430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84663" y="4724400"/>
          <a:ext cx="13430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5" imgW="660400" imgH="457200" progId="Equation.DSMT4">
                  <p:embed/>
                </p:oleObj>
              </mc:Choice>
              <mc:Fallback>
                <p:oleObj name="Equation" r:id="rId5" imgW="660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24400"/>
                        <a:ext cx="13430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properties of minterm and maxterm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324450-90CE-45BB-AE98-57FD1B256469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Chapter 4 exercises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first homework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4.4      4.5       4.6       4.7(</a:t>
            </a:r>
            <a:r>
              <a:rPr lang="en-US" altLang="zh-CN" dirty="0" err="1" smtClean="0">
                <a:ea typeface="宋体" pitchFamily="2" charset="-122"/>
              </a:rPr>
              <a:t>a,h</a:t>
            </a:r>
            <a:r>
              <a:rPr lang="en-US" altLang="zh-CN" dirty="0" smtClean="0">
                <a:ea typeface="宋体" pitchFamily="2" charset="-122"/>
              </a:rPr>
              <a:t>)      4.9(b, d, f)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4.25     4.28    4.35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The second homework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4.15(a, c, e)    4.18(c, d)    4.47     4.54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4.55       4.56         4.59(d, e)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2531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8B77F0-23AE-4F7D-8237-5EB912BBDFF1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188913"/>
            <a:ext cx="8775700" cy="576262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solidFill>
                  <a:srgbClr val="D94909"/>
                </a:solidFill>
                <a:latin typeface="宋体" pitchFamily="2" charset="-122"/>
                <a:ea typeface="宋体" pitchFamily="2" charset="-122"/>
              </a:rPr>
              <a:t>☆</a:t>
            </a:r>
            <a:r>
              <a:rPr lang="en-US" altLang="zh-CN" sz="2600" dirty="0" smtClean="0">
                <a:ea typeface="宋体" pitchFamily="2" charset="-122"/>
              </a:rPr>
              <a:t> canonical sum - construct an 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</a:rPr>
              <a:t>AND-OR</a:t>
            </a:r>
            <a:r>
              <a:rPr lang="en-US" altLang="zh-CN" sz="2600" dirty="0" smtClean="0">
                <a:ea typeface="宋体" pitchFamily="2" charset="-122"/>
              </a:rPr>
              <a:t> circuit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1313" y="981075"/>
            <a:ext cx="4951412" cy="5145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sum of minterms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corresponding to input combination for which the function produces a </a:t>
            </a:r>
            <a:r>
              <a:rPr lang="en-US" altLang="zh-CN" smtClean="0">
                <a:solidFill>
                  <a:srgbClr val="D94909"/>
                </a:solidFill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output.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 </a:t>
            </a:r>
            <a:r>
              <a:rPr lang="en-US" altLang="zh-CN" smtClean="0">
                <a:ea typeface="宋体" pitchFamily="2" charset="-122"/>
              </a:rPr>
              <a:t>Exp.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</a:t>
            </a:r>
            <a:r>
              <a:rPr lang="en-US" altLang="zh-CN" smtClean="0">
                <a:ea typeface="宋体" pitchFamily="2" charset="-122"/>
              </a:rPr>
              <a:t>F=</a:t>
            </a:r>
            <a:r>
              <a:rPr lang="zh-CN" altLang="en-US" smtClean="0">
                <a:ea typeface="宋体" pitchFamily="2" charset="-122"/>
              </a:rPr>
              <a:t>？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	</a:t>
            </a:r>
            <a:r>
              <a:rPr lang="en-US" altLang="zh-CN" smtClean="0">
                <a:ea typeface="宋体" pitchFamily="2" charset="-122"/>
              </a:rPr>
              <a:t>=X’·Y’·Z’+X’·Y·Z+X·Y’·Z’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 +X·Y·Z’+X·Y·Z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  <a:cs typeface="Arial" charset="0"/>
              </a:rPr>
              <a:t>   =</a:t>
            </a:r>
            <a:r>
              <a:rPr lang="el-GR" altLang="zh-CN" smtClean="0">
                <a:ea typeface="宋体" pitchFamily="2" charset="-122"/>
                <a:cs typeface="Arial" charset="0"/>
              </a:rPr>
              <a:t>Σ</a:t>
            </a:r>
            <a:r>
              <a:rPr lang="en-US" altLang="zh-CN" baseline="-25000" smtClean="0">
                <a:ea typeface="宋体" pitchFamily="2" charset="-122"/>
                <a:cs typeface="Arial" charset="0"/>
              </a:rPr>
              <a:t>X,Y,Z</a:t>
            </a:r>
            <a:r>
              <a:rPr lang="en-US" altLang="zh-CN" smtClean="0">
                <a:ea typeface="宋体" pitchFamily="2" charset="-122"/>
                <a:cs typeface="Arial" charset="0"/>
              </a:rPr>
              <a:t>(0, 3, 4, 6, 7)</a:t>
            </a:r>
            <a:endParaRPr lang="el-GR" altLang="zh-CN" smtClean="0">
              <a:ea typeface="宋体" pitchFamily="2" charset="-122"/>
              <a:cs typeface="Arial" charset="0"/>
            </a:endParaRPr>
          </a:p>
        </p:txBody>
      </p:sp>
      <p:graphicFrame>
        <p:nvGraphicFramePr>
          <p:cNvPr id="23625" name="Group 73"/>
          <p:cNvGraphicFramePr>
            <a:graphicFrameLocks noGrp="1"/>
          </p:cNvGraphicFramePr>
          <p:nvPr>
            <p:ph sz="quarter" idx="2"/>
          </p:nvPr>
        </p:nvGraphicFramePr>
        <p:xfrm>
          <a:off x="5651500" y="1628775"/>
          <a:ext cx="2457450" cy="4114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84" name="Text Box 74"/>
          <p:cNvSpPr txBox="1">
            <a:spLocks noChangeArrowheads="1"/>
          </p:cNvSpPr>
          <p:nvPr/>
        </p:nvSpPr>
        <p:spPr bwMode="auto">
          <a:xfrm>
            <a:off x="6011863" y="112553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input</a:t>
            </a:r>
          </a:p>
        </p:txBody>
      </p:sp>
      <p:sp>
        <p:nvSpPr>
          <p:cNvPr id="22585" name="Text Box 75"/>
          <p:cNvSpPr txBox="1">
            <a:spLocks noChangeArrowheads="1"/>
          </p:cNvSpPr>
          <p:nvPr/>
        </p:nvSpPr>
        <p:spPr bwMode="auto">
          <a:xfrm>
            <a:off x="7227888" y="112553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output</a:t>
            </a:r>
          </a:p>
        </p:txBody>
      </p:sp>
      <p:sp>
        <p:nvSpPr>
          <p:cNvPr id="23628" name="AutoShape 76"/>
          <p:cNvSpPr>
            <a:spLocks noChangeArrowheads="1"/>
          </p:cNvSpPr>
          <p:nvPr/>
        </p:nvSpPr>
        <p:spPr bwMode="auto">
          <a:xfrm>
            <a:off x="3995738" y="5697538"/>
            <a:ext cx="1368425" cy="647700"/>
          </a:xfrm>
          <a:prstGeom prst="wedgeRoundRectCallout">
            <a:avLst>
              <a:gd name="adj1" fmla="val -102898"/>
              <a:gd name="adj2" fmla="val -70833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minterm list</a:t>
            </a:r>
          </a:p>
        </p:txBody>
      </p:sp>
      <p:sp>
        <p:nvSpPr>
          <p:cNvPr id="23629" name="Text Box 77"/>
          <p:cNvSpPr txBox="1">
            <a:spLocks noChangeArrowheads="1"/>
          </p:cNvSpPr>
          <p:nvPr/>
        </p:nvSpPr>
        <p:spPr bwMode="auto">
          <a:xfrm>
            <a:off x="611188" y="5624513"/>
            <a:ext cx="32051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or =m</a:t>
            </a:r>
            <a:r>
              <a:rPr lang="en-US" altLang="zh-CN" sz="2400" baseline="-25000">
                <a:ea typeface="宋体" pitchFamily="2" charset="-122"/>
              </a:rPr>
              <a:t>0</a:t>
            </a:r>
            <a:r>
              <a:rPr lang="en-US" altLang="zh-CN" sz="2400">
                <a:ea typeface="宋体" pitchFamily="2" charset="-122"/>
              </a:rPr>
              <a:t>+m</a:t>
            </a:r>
            <a:r>
              <a:rPr lang="en-US" altLang="zh-CN" sz="2400" baseline="-25000">
                <a:ea typeface="宋体" pitchFamily="2" charset="-122"/>
              </a:rPr>
              <a:t>3</a:t>
            </a:r>
            <a:r>
              <a:rPr lang="en-US" altLang="zh-CN" sz="2400">
                <a:ea typeface="宋体" pitchFamily="2" charset="-122"/>
              </a:rPr>
              <a:t>+m</a:t>
            </a:r>
            <a:r>
              <a:rPr lang="en-US" altLang="zh-CN" sz="2400" baseline="-25000">
                <a:ea typeface="宋体" pitchFamily="2" charset="-122"/>
              </a:rPr>
              <a:t>4</a:t>
            </a:r>
            <a:r>
              <a:rPr lang="en-US" altLang="zh-CN" sz="2400">
                <a:ea typeface="宋体" pitchFamily="2" charset="-122"/>
              </a:rPr>
              <a:t>+m</a:t>
            </a:r>
            <a:r>
              <a:rPr lang="en-US" altLang="zh-CN" sz="2400" baseline="-25000">
                <a:ea typeface="宋体" pitchFamily="2" charset="-122"/>
              </a:rPr>
              <a:t>6</a:t>
            </a:r>
            <a:r>
              <a:rPr lang="en-US" altLang="zh-CN" sz="2400">
                <a:ea typeface="宋体" pitchFamily="2" charset="-122"/>
              </a:rPr>
              <a:t>+m</a:t>
            </a:r>
            <a:r>
              <a:rPr lang="en-US" altLang="zh-CN" sz="2400" baseline="-25000">
                <a:ea typeface="宋体" pitchFamily="2" charset="-122"/>
              </a:rPr>
              <a:t>7</a:t>
            </a:r>
            <a:endParaRPr lang="en-US" altLang="zh-CN" sz="2400">
              <a:ea typeface="宋体" pitchFamily="2" charset="-122"/>
            </a:endParaRPr>
          </a:p>
        </p:txBody>
      </p:sp>
      <p:grpSp>
        <p:nvGrpSpPr>
          <p:cNvPr id="23632" name="Group 80"/>
          <p:cNvGrpSpPr>
            <a:grpSpLocks/>
          </p:cNvGrpSpPr>
          <p:nvPr/>
        </p:nvGrpSpPr>
        <p:grpSpPr bwMode="auto">
          <a:xfrm>
            <a:off x="3563938" y="3249613"/>
            <a:ext cx="1619250" cy="828675"/>
            <a:chOff x="2268" y="2160"/>
            <a:chExt cx="1020" cy="522"/>
          </a:xfrm>
        </p:grpSpPr>
        <p:sp>
          <p:nvSpPr>
            <p:cNvPr id="22589" name="AutoShape 78"/>
            <p:cNvSpPr>
              <a:spLocks noChangeArrowheads="1"/>
            </p:cNvSpPr>
            <p:nvPr/>
          </p:nvSpPr>
          <p:spPr bwMode="auto">
            <a:xfrm>
              <a:off x="2336" y="2160"/>
              <a:ext cx="952" cy="27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D6717"/>
                  </a:solidFill>
                  <a:ea typeface="宋体" pitchFamily="2" charset="-122"/>
                </a:rPr>
                <a:t>AND-OR</a:t>
              </a:r>
            </a:p>
          </p:txBody>
        </p:sp>
        <p:sp>
          <p:nvSpPr>
            <p:cNvPr id="22590" name="Line 79"/>
            <p:cNvSpPr>
              <a:spLocks noChangeShapeType="1"/>
            </p:cNvSpPr>
            <p:nvPr/>
          </p:nvSpPr>
          <p:spPr bwMode="auto">
            <a:xfrm flipH="1">
              <a:off x="2268" y="2432"/>
              <a:ext cx="181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8" grpId="0" animBg="1"/>
      <p:bldP spid="236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7197FC-0EDA-44FF-82AE-FD1870E3915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664575" cy="539750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solidFill>
                  <a:srgbClr val="D94909"/>
                </a:solidFill>
                <a:latin typeface="宋体" pitchFamily="2" charset="-122"/>
                <a:ea typeface="宋体" pitchFamily="2" charset="-122"/>
              </a:rPr>
              <a:t>☆</a:t>
            </a:r>
            <a:r>
              <a:rPr lang="en-US" altLang="zh-CN" sz="2600" dirty="0" smtClean="0">
                <a:ea typeface="宋体" pitchFamily="2" charset="-122"/>
              </a:rPr>
              <a:t> canonical product - construct an 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</a:rPr>
              <a:t>OR-AND</a:t>
            </a:r>
            <a:r>
              <a:rPr lang="en-US" altLang="zh-CN" sz="2600" dirty="0" smtClean="0">
                <a:ea typeface="宋体" pitchFamily="2" charset="-122"/>
              </a:rPr>
              <a:t> circuit </a:t>
            </a:r>
            <a:endParaRPr lang="zh-CN" altLang="en-US" sz="2600" dirty="0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9875" y="981075"/>
            <a:ext cx="5157788" cy="5145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product of maxterms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corresponding to input combination for which the function produces a </a:t>
            </a:r>
            <a:r>
              <a:rPr lang="en-US" altLang="zh-CN" smtClean="0">
                <a:solidFill>
                  <a:srgbClr val="D94909"/>
                </a:solidFill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 output</a:t>
            </a:r>
            <a:r>
              <a:rPr lang="en-US" altLang="zh-CN" sz="2000" smtClean="0">
                <a:solidFill>
                  <a:srgbClr val="25874A"/>
                </a:solidFill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F=(X+Y+Z’)·(X+Y’+Z)·(X’+Y+Z’)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=∏</a:t>
            </a:r>
            <a:r>
              <a:rPr lang="en-US" altLang="zh-CN" baseline="-25000" smtClean="0">
                <a:ea typeface="宋体" pitchFamily="2" charset="-122"/>
              </a:rPr>
              <a:t>X,Y,Z</a:t>
            </a:r>
            <a:r>
              <a:rPr lang="en-US" altLang="zh-CN" smtClean="0">
                <a:ea typeface="宋体" pitchFamily="2" charset="-122"/>
              </a:rPr>
              <a:t>(1,2,5)   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or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=M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·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·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en-US" altLang="zh-CN" baseline="-25000" smtClean="0">
                <a:ea typeface="宋体" pitchFamily="2" charset="-122"/>
              </a:rPr>
              <a:t>5</a:t>
            </a:r>
          </a:p>
        </p:txBody>
      </p:sp>
      <p:graphicFrame>
        <p:nvGraphicFramePr>
          <p:cNvPr id="24582" name="Group 6"/>
          <p:cNvGraphicFramePr>
            <a:graphicFrameLocks noGrp="1"/>
          </p:cNvGraphicFramePr>
          <p:nvPr>
            <p:ph sz="quarter" idx="2"/>
          </p:nvPr>
        </p:nvGraphicFramePr>
        <p:xfrm>
          <a:off x="5724525" y="1052513"/>
          <a:ext cx="2962275" cy="4114800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634" name="AutoShape 58"/>
          <p:cNvSpPr>
            <a:spLocks noChangeArrowheads="1"/>
          </p:cNvSpPr>
          <p:nvPr/>
        </p:nvSpPr>
        <p:spPr bwMode="auto">
          <a:xfrm>
            <a:off x="3492500" y="5138738"/>
            <a:ext cx="1368425" cy="649287"/>
          </a:xfrm>
          <a:prstGeom prst="wedgeRoundRectCallout">
            <a:avLst>
              <a:gd name="adj1" fmla="val -102898"/>
              <a:gd name="adj2" fmla="val -8178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maxterm list</a:t>
            </a:r>
          </a:p>
        </p:txBody>
      </p: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3635375" y="2708275"/>
            <a:ext cx="1619250" cy="828675"/>
            <a:chOff x="2268" y="2160"/>
            <a:chExt cx="1020" cy="522"/>
          </a:xfrm>
        </p:grpSpPr>
        <p:sp>
          <p:nvSpPr>
            <p:cNvPr id="23610" name="AutoShape 60"/>
            <p:cNvSpPr>
              <a:spLocks noChangeArrowheads="1"/>
            </p:cNvSpPr>
            <p:nvPr/>
          </p:nvSpPr>
          <p:spPr bwMode="auto">
            <a:xfrm>
              <a:off x="2336" y="2160"/>
              <a:ext cx="952" cy="27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3D6717"/>
                  </a:solidFill>
                  <a:ea typeface="宋体" pitchFamily="2" charset="-122"/>
                </a:rPr>
                <a:t>OR-AND</a:t>
              </a:r>
            </a:p>
          </p:txBody>
        </p:sp>
        <p:sp>
          <p:nvSpPr>
            <p:cNvPr id="23611" name="Line 61"/>
            <p:cNvSpPr>
              <a:spLocks noChangeShapeType="1"/>
            </p:cNvSpPr>
            <p:nvPr/>
          </p:nvSpPr>
          <p:spPr bwMode="auto">
            <a:xfrm flipH="1">
              <a:off x="2268" y="2432"/>
              <a:ext cx="181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0DE8F8-BF71-4855-ADAC-1E37D319A2A7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508500"/>
            <a:ext cx="8064500" cy="1873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∴</a:t>
            </a:r>
            <a:r>
              <a:rPr lang="zh-CN" altLang="en-US" smtClean="0">
                <a:ea typeface="宋体" pitchFamily="2" charset="-122"/>
              </a:rPr>
              <a:t>若已知标准和，则集合</a:t>
            </a:r>
            <a:r>
              <a:rPr lang="en-US" altLang="zh-CN" smtClean="0">
                <a:ea typeface="宋体" pitchFamily="2" charset="-122"/>
              </a:rPr>
              <a:t>{0,…,2</a:t>
            </a:r>
            <a:r>
              <a:rPr lang="en-US" altLang="zh-CN" baseline="30000" smtClean="0"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-1}</a:t>
            </a:r>
            <a:r>
              <a:rPr lang="zh-CN" altLang="en-US" smtClean="0">
                <a:ea typeface="宋体" pitchFamily="2" charset="-122"/>
              </a:rPr>
              <a:t>中剩下的编号就可以构建标准积；反之亦然。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ea typeface="宋体" pitchFamily="2" charset="-122"/>
              </a:rPr>
              <a:t>    例：∑</a:t>
            </a:r>
            <a:r>
              <a:rPr lang="en-US" altLang="zh-CN" baseline="-25000" smtClean="0">
                <a:ea typeface="宋体" pitchFamily="2" charset="-122"/>
              </a:rPr>
              <a:t>XYZ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0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5</a:t>
            </a:r>
            <a:r>
              <a:rPr lang="zh-CN" altLang="en-US" smtClean="0">
                <a:ea typeface="宋体" pitchFamily="2" charset="-122"/>
              </a:rPr>
              <a:t>）</a:t>
            </a:r>
            <a:r>
              <a:rPr lang="en-US" altLang="zh-CN" smtClean="0">
                <a:ea typeface="宋体" pitchFamily="2" charset="-122"/>
              </a:rPr>
              <a:t>=∏</a:t>
            </a:r>
            <a:r>
              <a:rPr lang="en-US" altLang="zh-CN" baseline="-25000" smtClean="0">
                <a:ea typeface="宋体" pitchFamily="2" charset="-122"/>
              </a:rPr>
              <a:t>XYZ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6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7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Conversion between maxterm list and minterm list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2339975" y="981075"/>
            <a:ext cx="38163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n variable logic function</a:t>
            </a:r>
          </a:p>
        </p:txBody>
      </p:sp>
      <p:grpSp>
        <p:nvGrpSpPr>
          <p:cNvPr id="209939" name="Group 19"/>
          <p:cNvGrpSpPr>
            <a:grpSpLocks/>
          </p:cNvGrpSpPr>
          <p:nvPr/>
        </p:nvGrpSpPr>
        <p:grpSpPr bwMode="auto">
          <a:xfrm>
            <a:off x="1042988" y="1447800"/>
            <a:ext cx="2305050" cy="1117600"/>
            <a:chOff x="657" y="912"/>
            <a:chExt cx="1452" cy="704"/>
          </a:xfrm>
        </p:grpSpPr>
        <p:sp>
          <p:nvSpPr>
            <p:cNvPr id="24596" name="Text Box 5"/>
            <p:cNvSpPr txBox="1">
              <a:spLocks noChangeArrowheads="1"/>
            </p:cNvSpPr>
            <p:nvPr/>
          </p:nvSpPr>
          <p:spPr bwMode="auto">
            <a:xfrm>
              <a:off x="657" y="1048"/>
              <a:ext cx="1407" cy="294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minterm list</a:t>
              </a:r>
            </a:p>
          </p:txBody>
        </p:sp>
        <p:sp>
          <p:nvSpPr>
            <p:cNvPr id="24597" name="Text Box 8"/>
            <p:cNvSpPr txBox="1">
              <a:spLocks noChangeArrowheads="1"/>
            </p:cNvSpPr>
            <p:nvPr/>
          </p:nvSpPr>
          <p:spPr bwMode="auto">
            <a:xfrm>
              <a:off x="1066" y="136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F3CCB"/>
                  </a:solidFill>
                  <a:ea typeface="宋体" pitchFamily="2" charset="-122"/>
                </a:rPr>
                <a:t>k terms</a:t>
              </a:r>
            </a:p>
          </p:txBody>
        </p:sp>
        <p:sp>
          <p:nvSpPr>
            <p:cNvPr id="24598" name="AutoShape 10"/>
            <p:cNvSpPr>
              <a:spLocks noChangeArrowheads="1"/>
            </p:cNvSpPr>
            <p:nvPr/>
          </p:nvSpPr>
          <p:spPr bwMode="auto">
            <a:xfrm rot="2700000">
              <a:off x="1950" y="845"/>
              <a:ext cx="91" cy="226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chemeClr val="accent1"/>
            </a:solidFill>
            <a:ln w="9525">
              <a:solidFill>
                <a:srgbClr val="287E1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09940" name="Group 20"/>
          <p:cNvGrpSpPr>
            <a:grpSpLocks/>
          </p:cNvGrpSpPr>
          <p:nvPr/>
        </p:nvGrpSpPr>
        <p:grpSpPr bwMode="auto">
          <a:xfrm>
            <a:off x="4786313" y="1330325"/>
            <a:ext cx="2233612" cy="1235075"/>
            <a:chOff x="3015" y="838"/>
            <a:chExt cx="1407" cy="778"/>
          </a:xfrm>
        </p:grpSpPr>
        <p:sp>
          <p:nvSpPr>
            <p:cNvPr id="24593" name="Text Box 6"/>
            <p:cNvSpPr txBox="1">
              <a:spLocks noChangeArrowheads="1"/>
            </p:cNvSpPr>
            <p:nvPr/>
          </p:nvSpPr>
          <p:spPr bwMode="auto">
            <a:xfrm>
              <a:off x="3015" y="1048"/>
              <a:ext cx="1407" cy="294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maxterm list</a:t>
              </a:r>
            </a:p>
          </p:txBody>
        </p:sp>
        <p:sp>
          <p:nvSpPr>
            <p:cNvPr id="24594" name="Text Box 9"/>
            <p:cNvSpPr txBox="1">
              <a:spLocks noChangeArrowheads="1"/>
            </p:cNvSpPr>
            <p:nvPr/>
          </p:nvSpPr>
          <p:spPr bwMode="auto">
            <a:xfrm>
              <a:off x="3378" y="1366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F3CCB"/>
                  </a:solidFill>
                  <a:ea typeface="宋体" pitchFamily="2" charset="-122"/>
                </a:rPr>
                <a:t>j terms</a:t>
              </a:r>
            </a:p>
          </p:txBody>
        </p:sp>
        <p:sp>
          <p:nvSpPr>
            <p:cNvPr id="24595" name="AutoShape 11"/>
            <p:cNvSpPr>
              <a:spLocks noChangeArrowheads="1"/>
            </p:cNvSpPr>
            <p:nvPr/>
          </p:nvSpPr>
          <p:spPr bwMode="auto">
            <a:xfrm rot="-2700000">
              <a:off x="3032" y="838"/>
              <a:ext cx="91" cy="227"/>
            </a:xfrm>
            <a:prstGeom prst="downArrow">
              <a:avLst>
                <a:gd name="adj1" fmla="val 50000"/>
                <a:gd name="adj2" fmla="val 62363"/>
              </a:avLst>
            </a:prstGeom>
            <a:solidFill>
              <a:schemeClr val="accent1"/>
            </a:solidFill>
            <a:ln w="9525">
              <a:solidFill>
                <a:srgbClr val="287E1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09942" name="Group 22"/>
          <p:cNvGrpSpPr>
            <a:grpSpLocks/>
          </p:cNvGrpSpPr>
          <p:nvPr/>
        </p:nvGrpSpPr>
        <p:grpSpPr bwMode="auto">
          <a:xfrm>
            <a:off x="1474788" y="2997200"/>
            <a:ext cx="5257800" cy="1366838"/>
            <a:chOff x="929" y="1888"/>
            <a:chExt cx="3312" cy="861"/>
          </a:xfrm>
        </p:grpSpPr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929" y="1888"/>
              <a:ext cx="998" cy="448"/>
            </a:xfrm>
            <a:prstGeom prst="rect">
              <a:avLst/>
            </a:prstGeom>
            <a:noFill/>
            <a:ln w="9525">
              <a:solidFill>
                <a:srgbClr val="287E1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F3CCB"/>
                  </a:solidFill>
                  <a:ea typeface="宋体" pitchFamily="2" charset="-122"/>
                </a:rPr>
                <a:t>k minterm numbers</a:t>
              </a: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3243" y="1893"/>
              <a:ext cx="998" cy="448"/>
            </a:xfrm>
            <a:prstGeom prst="rect">
              <a:avLst/>
            </a:prstGeom>
            <a:noFill/>
            <a:ln w="9525">
              <a:solidFill>
                <a:srgbClr val="287E1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F3CCB"/>
                  </a:solidFill>
                  <a:ea typeface="宋体" pitchFamily="2" charset="-122"/>
                </a:rPr>
                <a:t>j maxterm numbers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018" y="2115"/>
              <a:ext cx="11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Complement subset of the 2</a:t>
              </a:r>
              <a:r>
                <a:rPr lang="en-US" altLang="zh-CN" sz="2000" baseline="30000">
                  <a:ea typeface="宋体" pitchFamily="2" charset="-122"/>
                </a:rPr>
                <a:t>n</a:t>
              </a:r>
              <a:r>
                <a:rPr lang="en-US" altLang="zh-CN" sz="2000">
                  <a:ea typeface="宋体" pitchFamily="2" charset="-122"/>
                </a:rPr>
                <a:t> numbers</a:t>
              </a:r>
            </a:p>
          </p:txBody>
        </p:sp>
        <p:sp>
          <p:nvSpPr>
            <p:cNvPr id="24592" name="AutoShape 17"/>
            <p:cNvSpPr>
              <a:spLocks noChangeArrowheads="1"/>
            </p:cNvSpPr>
            <p:nvPr/>
          </p:nvSpPr>
          <p:spPr bwMode="auto">
            <a:xfrm>
              <a:off x="2109" y="1979"/>
              <a:ext cx="907" cy="136"/>
            </a:xfrm>
            <a:prstGeom prst="leftRightArrow">
              <a:avLst>
                <a:gd name="adj1" fmla="val 50000"/>
                <a:gd name="adj2" fmla="val 133382"/>
              </a:avLst>
            </a:prstGeom>
            <a:solidFill>
              <a:schemeClr val="accent1"/>
            </a:solidFill>
            <a:ln w="9525">
              <a:solidFill>
                <a:srgbClr val="287E1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09941" name="Group 21"/>
          <p:cNvGrpSpPr>
            <a:grpSpLocks/>
          </p:cNvGrpSpPr>
          <p:nvPr/>
        </p:nvGrpSpPr>
        <p:grpSpPr bwMode="auto">
          <a:xfrm>
            <a:off x="3203575" y="2420938"/>
            <a:ext cx="1873250" cy="528637"/>
            <a:chOff x="2018" y="1525"/>
            <a:chExt cx="1180" cy="333"/>
          </a:xfrm>
        </p:grpSpPr>
        <p:sp>
          <p:nvSpPr>
            <p:cNvPr id="24587" name="Text Box 12"/>
            <p:cNvSpPr txBox="1">
              <a:spLocks noChangeArrowheads="1"/>
            </p:cNvSpPr>
            <p:nvPr/>
          </p:nvSpPr>
          <p:spPr bwMode="auto">
            <a:xfrm>
              <a:off x="2200" y="1570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k+j=2</a:t>
              </a:r>
              <a:r>
                <a:rPr lang="en-US" altLang="zh-CN" sz="2400" baseline="30000">
                  <a:ea typeface="宋体" pitchFamily="2" charset="-122"/>
                </a:rPr>
                <a:t>n</a:t>
              </a:r>
            </a:p>
          </p:txBody>
        </p:sp>
        <p:sp>
          <p:nvSpPr>
            <p:cNvPr id="24588" name="Line 18"/>
            <p:cNvSpPr>
              <a:spLocks noChangeShapeType="1"/>
            </p:cNvSpPr>
            <p:nvPr/>
          </p:nvSpPr>
          <p:spPr bwMode="auto">
            <a:xfrm>
              <a:off x="2018" y="1525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D6C015-E894-4B8C-92BC-1435B646BDF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3975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19150"/>
            <a:ext cx="8731250" cy="56705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inverse function of a canonical logic expression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A canonical sum:      F=…+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+…   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j</a:t>
            </a:r>
            <a:endParaRPr lang="en-US" altLang="zh-CN" i="1" dirty="0" smtClean="0">
              <a:latin typeface="Times New Roman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Its inverse function is:</a:t>
            </a:r>
          </a:p>
          <a:p>
            <a:pPr lvl="2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F’=…· 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· 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· …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≠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000" dirty="0" smtClean="0">
                <a:ea typeface="宋体" pitchFamily="2" charset="-122"/>
              </a:rPr>
              <a:t>,        vice versa.</a:t>
            </a:r>
          </a:p>
          <a:p>
            <a:pPr eaLnBrk="1" hangingPunct="1">
              <a:buClr>
                <a:srgbClr val="D94909"/>
              </a:buClr>
              <a:buFont typeface="Gulim" pitchFamily="34" charset="-127"/>
              <a:buChar char="☺"/>
            </a:pPr>
            <a:r>
              <a:rPr lang="en-US" altLang="zh-CN" sz="2400" dirty="0" smtClean="0">
                <a:solidFill>
                  <a:srgbClr val="D94909"/>
                </a:solidFill>
                <a:ea typeface="宋体" pitchFamily="2" charset="-122"/>
              </a:rPr>
              <a:t>Representation of a logic function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① </a:t>
            </a:r>
            <a:r>
              <a:rPr lang="en-US" altLang="zh-CN" dirty="0" smtClean="0">
                <a:ea typeface="宋体" pitchFamily="2" charset="-122"/>
              </a:rPr>
              <a:t>circuit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②</a:t>
            </a:r>
            <a:r>
              <a:rPr lang="en-US" altLang="zh-CN" dirty="0" smtClean="0">
                <a:ea typeface="宋体" pitchFamily="2" charset="-122"/>
              </a:rPr>
              <a:t> truth table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③</a:t>
            </a:r>
            <a:r>
              <a:rPr lang="en-US" altLang="zh-CN" dirty="0" smtClean="0">
                <a:ea typeface="宋体" pitchFamily="2" charset="-122"/>
              </a:rPr>
              <a:t> equation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canonical sum , canonical product, and </a:t>
            </a:r>
            <a:r>
              <a:rPr lang="en-US" altLang="zh-CN" dirty="0" err="1" smtClean="0">
                <a:ea typeface="宋体" pitchFamily="2" charset="-122"/>
              </a:rPr>
              <a:t>uncanonical</a:t>
            </a:r>
            <a:r>
              <a:rPr lang="en-US" altLang="zh-CN" dirty="0" smtClean="0">
                <a:ea typeface="宋体" pitchFamily="2" charset="-122"/>
              </a:rPr>
              <a:t> algebra representation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④</a:t>
            </a:r>
            <a:r>
              <a:rPr lang="en-US" altLang="zh-CN" dirty="0" smtClean="0">
                <a:ea typeface="宋体" pitchFamily="2" charset="-122"/>
              </a:rPr>
              <a:t> number list</a:t>
            </a:r>
          </a:p>
          <a:p>
            <a:pPr lvl="2" eaLnBrk="1" hangingPunct="1"/>
            <a:r>
              <a:rPr lang="en-US" altLang="zh-CN" dirty="0" err="1" smtClean="0">
                <a:ea typeface="宋体" pitchFamily="2" charset="-122"/>
              </a:rPr>
              <a:t>minterm</a:t>
            </a:r>
            <a:r>
              <a:rPr lang="en-US" altLang="zh-CN" dirty="0" smtClean="0">
                <a:ea typeface="宋体" pitchFamily="2" charset="-122"/>
              </a:rPr>
              <a:t> list, </a:t>
            </a:r>
            <a:r>
              <a:rPr lang="en-US" altLang="zh-CN" dirty="0" err="1" smtClean="0">
                <a:ea typeface="宋体" pitchFamily="2" charset="-122"/>
              </a:rPr>
              <a:t>maxterm</a:t>
            </a:r>
            <a:r>
              <a:rPr lang="en-US" altLang="zh-CN" dirty="0" smtClean="0">
                <a:ea typeface="宋体" pitchFamily="2" charset="-122"/>
              </a:rPr>
              <a:t> list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⑤ word description,…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BF7DFC-673D-4676-BA5D-BC5FA2E41C4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323850" y="3392488"/>
            <a:ext cx="8316913" cy="1657350"/>
            <a:chOff x="204" y="2137"/>
            <a:chExt cx="5239" cy="1044"/>
          </a:xfrm>
        </p:grpSpPr>
        <p:sp>
          <p:nvSpPr>
            <p:cNvPr id="26722" name="Rectangle 105"/>
            <p:cNvSpPr>
              <a:spLocks noChangeArrowheads="1"/>
            </p:cNvSpPr>
            <p:nvPr/>
          </p:nvSpPr>
          <p:spPr bwMode="auto">
            <a:xfrm>
              <a:off x="204" y="2137"/>
              <a:ext cx="5239" cy="10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723" name="Text Box 86"/>
            <p:cNvSpPr txBox="1">
              <a:spLocks noChangeArrowheads="1"/>
            </p:cNvSpPr>
            <p:nvPr/>
          </p:nvSpPr>
          <p:spPr bwMode="auto">
            <a:xfrm>
              <a:off x="362" y="2273"/>
              <a:ext cx="235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Algebraic representation: F=f(A,B,C)</a:t>
              </a:r>
            </a:p>
          </p:txBody>
        </p:sp>
      </p:grp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4.2  Combinational-Circuit Analysis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5900" y="2205038"/>
            <a:ext cx="3311525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verify that circuit is  combinational.</a:t>
            </a:r>
            <a:endParaRPr lang="zh-CN" altLang="en-US" sz="2400">
              <a:solidFill>
                <a:srgbClr val="400991"/>
              </a:solidFill>
              <a:ea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932363" y="944563"/>
            <a:ext cx="265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fill the truth table</a:t>
            </a:r>
            <a:endParaRPr lang="zh-CN" altLang="en-US" sz="2400">
              <a:solidFill>
                <a:srgbClr val="400991"/>
              </a:solidFill>
              <a:ea typeface="宋体" pitchFamily="2" charset="-122"/>
            </a:endParaRPr>
          </a:p>
        </p:txBody>
      </p:sp>
      <p:graphicFrame>
        <p:nvGraphicFramePr>
          <p:cNvPr id="28806" name="Group 134"/>
          <p:cNvGraphicFramePr>
            <a:graphicFrameLocks noGrp="1"/>
          </p:cNvGraphicFramePr>
          <p:nvPr>
            <p:ph idx="1"/>
          </p:nvPr>
        </p:nvGraphicFramePr>
        <p:xfrm>
          <a:off x="5076825" y="1484313"/>
          <a:ext cx="2555875" cy="1692276"/>
        </p:xfrm>
        <a:graphic>
          <a:graphicData uri="http://schemas.openxmlformats.org/drawingml/2006/table">
            <a:tbl>
              <a:tblPr/>
              <a:tblGrid>
                <a:gridCol w="6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57" name="AutoShape 85"/>
          <p:cNvSpPr>
            <a:spLocks noChangeArrowheads="1"/>
          </p:cNvSpPr>
          <p:nvPr/>
        </p:nvSpPr>
        <p:spPr bwMode="auto">
          <a:xfrm>
            <a:off x="3959225" y="1952625"/>
            <a:ext cx="684213" cy="288925"/>
          </a:xfrm>
          <a:prstGeom prst="rightArrow">
            <a:avLst>
              <a:gd name="adj1" fmla="val 50000"/>
              <a:gd name="adj2" fmla="val 59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40200" y="3392488"/>
            <a:ext cx="333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400991"/>
                </a:solidFill>
                <a:ea typeface="宋体" pitchFamily="2" charset="-122"/>
              </a:rPr>
              <a:t>Canonical sum or product</a:t>
            </a:r>
            <a:endParaRPr lang="zh-CN" altLang="en-US" sz="2000">
              <a:solidFill>
                <a:srgbClr val="400991"/>
              </a:solidFill>
              <a:ea typeface="宋体" pitchFamily="2" charset="-122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140200" y="3824288"/>
            <a:ext cx="307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400991"/>
                </a:solidFill>
                <a:ea typeface="宋体" pitchFamily="2" charset="-122"/>
              </a:rPr>
              <a:t>Minimizing the equation</a:t>
            </a:r>
            <a:endParaRPr lang="zh-CN" altLang="en-US" sz="2000">
              <a:solidFill>
                <a:srgbClr val="400991"/>
              </a:solidFill>
              <a:ea typeface="宋体" pitchFamily="2" charset="-122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175125" y="4292600"/>
            <a:ext cx="4465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400991"/>
                </a:solidFill>
                <a:ea typeface="宋体" pitchFamily="2" charset="-122"/>
              </a:rPr>
              <a:t>write the algebraic representation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400991"/>
                </a:solidFill>
                <a:ea typeface="宋体" pitchFamily="2" charset="-122"/>
              </a:rPr>
              <a:t>according to the circuit directly</a:t>
            </a:r>
            <a:endParaRPr lang="zh-CN" altLang="en-US" sz="2000">
              <a:solidFill>
                <a:srgbClr val="400991"/>
              </a:solidFill>
              <a:ea typeface="宋体" pitchFamily="2" charset="-122"/>
            </a:endParaRPr>
          </a:p>
        </p:txBody>
      </p:sp>
      <p:sp>
        <p:nvSpPr>
          <p:cNvPr id="28759" name="AutoShape 87"/>
          <p:cNvSpPr>
            <a:spLocks/>
          </p:cNvSpPr>
          <p:nvPr/>
        </p:nvSpPr>
        <p:spPr bwMode="auto">
          <a:xfrm>
            <a:off x="3743325" y="3644900"/>
            <a:ext cx="215900" cy="1081088"/>
          </a:xfrm>
          <a:prstGeom prst="leftBrace">
            <a:avLst>
              <a:gd name="adj1" fmla="val 4172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779" name="AutoShape 107"/>
          <p:cNvSpPr>
            <a:spLocks noChangeArrowheads="1"/>
          </p:cNvSpPr>
          <p:nvPr/>
        </p:nvSpPr>
        <p:spPr bwMode="auto">
          <a:xfrm rot="2700000">
            <a:off x="4398169" y="2790032"/>
            <a:ext cx="301625" cy="534987"/>
          </a:xfrm>
          <a:prstGeom prst="downArrow">
            <a:avLst>
              <a:gd name="adj1" fmla="val 50000"/>
              <a:gd name="adj2" fmla="val 443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780" name="AutoShape 108"/>
          <p:cNvSpPr>
            <a:spLocks noChangeArrowheads="1"/>
          </p:cNvSpPr>
          <p:nvPr/>
        </p:nvSpPr>
        <p:spPr bwMode="auto">
          <a:xfrm rot="-2700000">
            <a:off x="3779838" y="2781300"/>
            <a:ext cx="301625" cy="534988"/>
          </a:xfrm>
          <a:prstGeom prst="downArrow">
            <a:avLst>
              <a:gd name="adj1" fmla="val 50000"/>
              <a:gd name="adj2" fmla="val 443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323850" y="5192713"/>
            <a:ext cx="5256213" cy="1482725"/>
            <a:chOff x="204" y="3271"/>
            <a:chExt cx="3311" cy="934"/>
          </a:xfrm>
        </p:grpSpPr>
        <p:sp>
          <p:nvSpPr>
            <p:cNvPr id="26696" name="Rectangle 9"/>
            <p:cNvSpPr>
              <a:spLocks noChangeArrowheads="1"/>
            </p:cNvSpPr>
            <p:nvPr/>
          </p:nvSpPr>
          <p:spPr bwMode="auto">
            <a:xfrm>
              <a:off x="204" y="3475"/>
              <a:ext cx="1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400991"/>
                  </a:solidFill>
                  <a:ea typeface="宋体" pitchFamily="2" charset="-122"/>
                </a:rPr>
                <a:t>timing diagram</a:t>
              </a:r>
              <a:endParaRPr lang="zh-CN" altLang="en-US" sz="2400">
                <a:solidFill>
                  <a:srgbClr val="400991"/>
                </a:solidFill>
                <a:ea typeface="宋体" pitchFamily="2" charset="-122"/>
              </a:endParaRPr>
            </a:p>
          </p:txBody>
        </p:sp>
        <p:grpSp>
          <p:nvGrpSpPr>
            <p:cNvPr id="26697" name="Group 114"/>
            <p:cNvGrpSpPr>
              <a:grpSpLocks/>
            </p:cNvGrpSpPr>
            <p:nvPr/>
          </p:nvGrpSpPr>
          <p:grpSpPr bwMode="auto">
            <a:xfrm>
              <a:off x="2132" y="3271"/>
              <a:ext cx="1338" cy="158"/>
              <a:chOff x="2132" y="3271"/>
              <a:chExt cx="1338" cy="158"/>
            </a:xfrm>
          </p:grpSpPr>
          <p:sp>
            <p:nvSpPr>
              <p:cNvPr id="26715" name="Line 88"/>
              <p:cNvSpPr>
                <a:spLocks noChangeShapeType="1"/>
              </p:cNvSpPr>
              <p:nvPr/>
            </p:nvSpPr>
            <p:spPr bwMode="auto">
              <a:xfrm>
                <a:off x="2132" y="3429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6" name="Line 89"/>
              <p:cNvSpPr>
                <a:spLocks noChangeShapeType="1"/>
              </p:cNvSpPr>
              <p:nvPr/>
            </p:nvSpPr>
            <p:spPr bwMode="auto">
              <a:xfrm flipV="1">
                <a:off x="2381" y="3271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7" name="Line 91"/>
              <p:cNvSpPr>
                <a:spLocks noChangeShapeType="1"/>
              </p:cNvSpPr>
              <p:nvPr/>
            </p:nvSpPr>
            <p:spPr bwMode="auto">
              <a:xfrm>
                <a:off x="3107" y="3271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8" name="Line 92"/>
              <p:cNvSpPr>
                <a:spLocks noChangeShapeType="1"/>
              </p:cNvSpPr>
              <p:nvPr/>
            </p:nvSpPr>
            <p:spPr bwMode="auto">
              <a:xfrm>
                <a:off x="3107" y="3429"/>
                <a:ext cx="1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9" name="Line 93"/>
              <p:cNvSpPr>
                <a:spLocks noChangeShapeType="1"/>
              </p:cNvSpPr>
              <p:nvPr/>
            </p:nvSpPr>
            <p:spPr bwMode="auto">
              <a:xfrm>
                <a:off x="3243" y="3271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0" name="Line 90"/>
              <p:cNvSpPr>
                <a:spLocks noChangeShapeType="1"/>
              </p:cNvSpPr>
              <p:nvPr/>
            </p:nvSpPr>
            <p:spPr bwMode="auto">
              <a:xfrm>
                <a:off x="2381" y="3271"/>
                <a:ext cx="7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1" name="Line 94"/>
              <p:cNvSpPr>
                <a:spLocks noChangeShapeType="1"/>
              </p:cNvSpPr>
              <p:nvPr/>
            </p:nvSpPr>
            <p:spPr bwMode="auto">
              <a:xfrm>
                <a:off x="3243" y="3271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98" name="Group 113"/>
            <p:cNvGrpSpPr>
              <a:grpSpLocks/>
            </p:cNvGrpSpPr>
            <p:nvPr/>
          </p:nvGrpSpPr>
          <p:grpSpPr bwMode="auto">
            <a:xfrm>
              <a:off x="2132" y="3520"/>
              <a:ext cx="1338" cy="159"/>
              <a:chOff x="2132" y="3520"/>
              <a:chExt cx="1338" cy="159"/>
            </a:xfrm>
          </p:grpSpPr>
          <p:sp>
            <p:nvSpPr>
              <p:cNvPr id="26708" name="Line 95"/>
              <p:cNvSpPr>
                <a:spLocks noChangeShapeType="1"/>
              </p:cNvSpPr>
              <p:nvPr/>
            </p:nvSpPr>
            <p:spPr bwMode="auto">
              <a:xfrm>
                <a:off x="2132" y="3678"/>
                <a:ext cx="43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9" name="Line 96"/>
              <p:cNvSpPr>
                <a:spLocks noChangeShapeType="1"/>
              </p:cNvSpPr>
              <p:nvPr/>
            </p:nvSpPr>
            <p:spPr bwMode="auto">
              <a:xfrm flipV="1">
                <a:off x="2562" y="3520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0" name="Line 97"/>
              <p:cNvSpPr>
                <a:spLocks noChangeShapeType="1"/>
              </p:cNvSpPr>
              <p:nvPr/>
            </p:nvSpPr>
            <p:spPr bwMode="auto">
              <a:xfrm>
                <a:off x="2562" y="352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1" name="Line 98"/>
              <p:cNvSpPr>
                <a:spLocks noChangeShapeType="1"/>
              </p:cNvSpPr>
              <p:nvPr/>
            </p:nvSpPr>
            <p:spPr bwMode="auto">
              <a:xfrm>
                <a:off x="2835" y="3521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2" name="Line 99"/>
              <p:cNvSpPr>
                <a:spLocks noChangeShapeType="1"/>
              </p:cNvSpPr>
              <p:nvPr/>
            </p:nvSpPr>
            <p:spPr bwMode="auto">
              <a:xfrm>
                <a:off x="2835" y="3679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3" name="Line 100"/>
              <p:cNvSpPr>
                <a:spLocks noChangeShapeType="1"/>
              </p:cNvSpPr>
              <p:nvPr/>
            </p:nvSpPr>
            <p:spPr bwMode="auto">
              <a:xfrm>
                <a:off x="3152" y="3521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4" name="Line 101"/>
              <p:cNvSpPr>
                <a:spLocks noChangeShapeType="1"/>
              </p:cNvSpPr>
              <p:nvPr/>
            </p:nvSpPr>
            <p:spPr bwMode="auto">
              <a:xfrm>
                <a:off x="3152" y="3520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99" name="Group 112"/>
            <p:cNvGrpSpPr>
              <a:grpSpLocks/>
            </p:cNvGrpSpPr>
            <p:nvPr/>
          </p:nvGrpSpPr>
          <p:grpSpPr bwMode="auto">
            <a:xfrm>
              <a:off x="2132" y="3770"/>
              <a:ext cx="1338" cy="158"/>
              <a:chOff x="2132" y="3770"/>
              <a:chExt cx="1338" cy="158"/>
            </a:xfrm>
          </p:grpSpPr>
          <p:sp>
            <p:nvSpPr>
              <p:cNvPr id="26705" name="Line 102"/>
              <p:cNvSpPr>
                <a:spLocks noChangeShapeType="1"/>
              </p:cNvSpPr>
              <p:nvPr/>
            </p:nvSpPr>
            <p:spPr bwMode="auto">
              <a:xfrm>
                <a:off x="2132" y="3770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6" name="Line 103"/>
              <p:cNvSpPr>
                <a:spLocks noChangeShapeType="1"/>
              </p:cNvSpPr>
              <p:nvPr/>
            </p:nvSpPr>
            <p:spPr bwMode="auto">
              <a:xfrm flipV="1">
                <a:off x="2857" y="3770"/>
                <a:ext cx="0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7" name="Line 104"/>
              <p:cNvSpPr>
                <a:spLocks noChangeShapeType="1"/>
              </p:cNvSpPr>
              <p:nvPr/>
            </p:nvSpPr>
            <p:spPr bwMode="auto">
              <a:xfrm>
                <a:off x="2857" y="3928"/>
                <a:ext cx="6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00" name="Text Box 109"/>
            <p:cNvSpPr txBox="1">
              <a:spLocks noChangeArrowheads="1"/>
            </p:cNvSpPr>
            <p:nvPr/>
          </p:nvSpPr>
          <p:spPr bwMode="auto">
            <a:xfrm>
              <a:off x="1837" y="32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6701" name="Text Box 110"/>
            <p:cNvSpPr txBox="1">
              <a:spLocks noChangeArrowheads="1"/>
            </p:cNvSpPr>
            <p:nvPr/>
          </p:nvSpPr>
          <p:spPr bwMode="auto">
            <a:xfrm>
              <a:off x="1837" y="3521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6702" name="Text Box 111"/>
            <p:cNvSpPr txBox="1">
              <a:spLocks noChangeArrowheads="1"/>
            </p:cNvSpPr>
            <p:nvPr/>
          </p:nvSpPr>
          <p:spPr bwMode="auto">
            <a:xfrm>
              <a:off x="1837" y="3770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6703" name="Text Box 115"/>
            <p:cNvSpPr txBox="1">
              <a:spLocks noChangeArrowheads="1"/>
            </p:cNvSpPr>
            <p:nvPr/>
          </p:nvSpPr>
          <p:spPr bwMode="auto">
            <a:xfrm>
              <a:off x="1837" y="3974"/>
              <a:ext cx="24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sp>
          <p:nvSpPr>
            <p:cNvPr id="26704" name="Text Box 117"/>
            <p:cNvSpPr txBox="1">
              <a:spLocks noChangeArrowheads="1"/>
            </p:cNvSpPr>
            <p:nvPr/>
          </p:nvSpPr>
          <p:spPr bwMode="auto">
            <a:xfrm>
              <a:off x="2086" y="3974"/>
              <a:ext cx="142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……</a:t>
              </a:r>
            </a:p>
          </p:txBody>
        </p:sp>
      </p:grpSp>
      <p:grpSp>
        <p:nvGrpSpPr>
          <p:cNvPr id="26665" name="Group 127"/>
          <p:cNvGrpSpPr>
            <a:grpSpLocks/>
          </p:cNvGrpSpPr>
          <p:nvPr/>
        </p:nvGrpSpPr>
        <p:grpSpPr bwMode="auto">
          <a:xfrm>
            <a:off x="107950" y="938213"/>
            <a:ext cx="3132138" cy="1201737"/>
            <a:chOff x="68" y="591"/>
            <a:chExt cx="1973" cy="757"/>
          </a:xfrm>
        </p:grpSpPr>
        <p:sp>
          <p:nvSpPr>
            <p:cNvPr id="26666" name="Text Box 52"/>
            <p:cNvSpPr txBox="1">
              <a:spLocks noChangeArrowheads="1"/>
            </p:cNvSpPr>
            <p:nvPr/>
          </p:nvSpPr>
          <p:spPr bwMode="auto">
            <a:xfrm>
              <a:off x="68" y="59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6667" name="Text Box 53"/>
            <p:cNvSpPr txBox="1">
              <a:spLocks noChangeArrowheads="1"/>
            </p:cNvSpPr>
            <p:nvPr/>
          </p:nvSpPr>
          <p:spPr bwMode="auto">
            <a:xfrm>
              <a:off x="68" y="754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6668" name="Text Box 54"/>
            <p:cNvSpPr txBox="1">
              <a:spLocks noChangeArrowheads="1"/>
            </p:cNvSpPr>
            <p:nvPr/>
          </p:nvSpPr>
          <p:spPr bwMode="auto">
            <a:xfrm>
              <a:off x="68" y="111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6669" name="Text Box 55"/>
            <p:cNvSpPr txBox="1">
              <a:spLocks noChangeArrowheads="1"/>
            </p:cNvSpPr>
            <p:nvPr/>
          </p:nvSpPr>
          <p:spPr bwMode="auto">
            <a:xfrm>
              <a:off x="1792" y="822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F</a:t>
              </a:r>
            </a:p>
          </p:txBody>
        </p:sp>
        <p:grpSp>
          <p:nvGrpSpPr>
            <p:cNvPr id="26670" name="Group 126"/>
            <p:cNvGrpSpPr>
              <a:grpSpLocks/>
            </p:cNvGrpSpPr>
            <p:nvPr/>
          </p:nvGrpSpPr>
          <p:grpSpPr bwMode="auto">
            <a:xfrm>
              <a:off x="272" y="663"/>
              <a:ext cx="1519" cy="612"/>
              <a:chOff x="272" y="663"/>
              <a:chExt cx="1519" cy="612"/>
            </a:xfrm>
          </p:grpSpPr>
          <p:sp>
            <p:nvSpPr>
              <p:cNvPr id="26671" name="AutoShape 10"/>
              <p:cNvSpPr>
                <a:spLocks noChangeArrowheads="1"/>
              </p:cNvSpPr>
              <p:nvPr/>
            </p:nvSpPr>
            <p:spPr bwMode="auto">
              <a:xfrm>
                <a:off x="793" y="663"/>
                <a:ext cx="295" cy="249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672" name="AutoShape 11"/>
              <p:cNvSpPr>
                <a:spLocks noChangeArrowheads="1"/>
              </p:cNvSpPr>
              <p:nvPr/>
            </p:nvSpPr>
            <p:spPr bwMode="auto">
              <a:xfrm>
                <a:off x="793" y="1026"/>
                <a:ext cx="295" cy="249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26673" name="Group 14"/>
              <p:cNvGrpSpPr>
                <a:grpSpLocks/>
              </p:cNvGrpSpPr>
              <p:nvPr/>
            </p:nvGrpSpPr>
            <p:grpSpPr bwMode="auto">
              <a:xfrm>
                <a:off x="453" y="754"/>
                <a:ext cx="227" cy="204"/>
                <a:chOff x="362" y="1299"/>
                <a:chExt cx="227" cy="204"/>
              </a:xfrm>
            </p:grpSpPr>
            <p:sp>
              <p:nvSpPr>
                <p:cNvPr id="26694" name="AutoShape 12"/>
                <p:cNvSpPr>
                  <a:spLocks noChangeArrowheads="1"/>
                </p:cNvSpPr>
                <p:nvPr/>
              </p:nvSpPr>
              <p:spPr bwMode="auto">
                <a:xfrm rot="5400000">
                  <a:off x="340" y="1321"/>
                  <a:ext cx="204" cy="15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6695" name="Oval 13"/>
                <p:cNvSpPr>
                  <a:spLocks noChangeArrowheads="1"/>
                </p:cNvSpPr>
                <p:nvPr/>
              </p:nvSpPr>
              <p:spPr bwMode="auto">
                <a:xfrm>
                  <a:off x="521" y="1366"/>
                  <a:ext cx="68" cy="6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26674" name="Line 15"/>
              <p:cNvSpPr>
                <a:spLocks noChangeShapeType="1"/>
              </p:cNvSpPr>
              <p:nvPr/>
            </p:nvSpPr>
            <p:spPr bwMode="auto">
              <a:xfrm>
                <a:off x="680" y="867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Line 16"/>
              <p:cNvSpPr>
                <a:spLocks noChangeShapeType="1"/>
              </p:cNvSpPr>
              <p:nvPr/>
            </p:nvSpPr>
            <p:spPr bwMode="auto">
              <a:xfrm flipH="1">
                <a:off x="272" y="867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Line 17"/>
              <p:cNvSpPr>
                <a:spLocks noChangeShapeType="1"/>
              </p:cNvSpPr>
              <p:nvPr/>
            </p:nvSpPr>
            <p:spPr bwMode="auto">
              <a:xfrm flipH="1">
                <a:off x="272" y="709"/>
                <a:ext cx="5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Line 18"/>
              <p:cNvSpPr>
                <a:spLocks noChangeShapeType="1"/>
              </p:cNvSpPr>
              <p:nvPr/>
            </p:nvSpPr>
            <p:spPr bwMode="auto">
              <a:xfrm flipH="1">
                <a:off x="272" y="1230"/>
                <a:ext cx="5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Line 19"/>
              <p:cNvSpPr>
                <a:spLocks noChangeShapeType="1"/>
              </p:cNvSpPr>
              <p:nvPr/>
            </p:nvSpPr>
            <p:spPr bwMode="auto">
              <a:xfrm flipH="1">
                <a:off x="362" y="1071"/>
                <a:ext cx="4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9" name="Line 20"/>
              <p:cNvSpPr>
                <a:spLocks noChangeShapeType="1"/>
              </p:cNvSpPr>
              <p:nvPr/>
            </p:nvSpPr>
            <p:spPr bwMode="auto">
              <a:xfrm flipV="1">
                <a:off x="362" y="867"/>
                <a:ext cx="0" cy="2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Oval 21"/>
              <p:cNvSpPr>
                <a:spLocks noChangeArrowheads="1"/>
              </p:cNvSpPr>
              <p:nvPr/>
            </p:nvSpPr>
            <p:spPr bwMode="auto">
              <a:xfrm>
                <a:off x="340" y="84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681" name="Oval 43"/>
              <p:cNvSpPr>
                <a:spLocks noChangeArrowheads="1"/>
              </p:cNvSpPr>
              <p:nvPr/>
            </p:nvSpPr>
            <p:spPr bwMode="auto">
              <a:xfrm>
                <a:off x="1088" y="1117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682" name="Line 44"/>
              <p:cNvSpPr>
                <a:spLocks noChangeShapeType="1"/>
              </p:cNvSpPr>
              <p:nvPr/>
            </p:nvSpPr>
            <p:spPr bwMode="auto">
              <a:xfrm>
                <a:off x="1088" y="777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3" name="Line 45"/>
              <p:cNvSpPr>
                <a:spLocks noChangeShapeType="1"/>
              </p:cNvSpPr>
              <p:nvPr/>
            </p:nvSpPr>
            <p:spPr bwMode="auto">
              <a:xfrm>
                <a:off x="1224" y="777"/>
                <a:ext cx="0" cy="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4" name="Line 46"/>
              <p:cNvSpPr>
                <a:spLocks noChangeShapeType="1"/>
              </p:cNvSpPr>
              <p:nvPr/>
            </p:nvSpPr>
            <p:spPr bwMode="auto">
              <a:xfrm>
                <a:off x="1224" y="890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5" name="Line 47"/>
              <p:cNvSpPr>
                <a:spLocks noChangeShapeType="1"/>
              </p:cNvSpPr>
              <p:nvPr/>
            </p:nvSpPr>
            <p:spPr bwMode="auto">
              <a:xfrm>
                <a:off x="1157" y="1162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6" name="Line 48"/>
              <p:cNvSpPr>
                <a:spLocks noChangeShapeType="1"/>
              </p:cNvSpPr>
              <p:nvPr/>
            </p:nvSpPr>
            <p:spPr bwMode="auto">
              <a:xfrm flipV="1">
                <a:off x="1247" y="1026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7" name="Line 49"/>
              <p:cNvSpPr>
                <a:spLocks noChangeShapeType="1"/>
              </p:cNvSpPr>
              <p:nvPr/>
            </p:nvSpPr>
            <p:spPr bwMode="auto">
              <a:xfrm flipV="1">
                <a:off x="1247" y="1026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8" name="Line 50"/>
              <p:cNvSpPr>
                <a:spLocks noChangeShapeType="1"/>
              </p:cNvSpPr>
              <p:nvPr/>
            </p:nvSpPr>
            <p:spPr bwMode="auto">
              <a:xfrm>
                <a:off x="1610" y="958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689" name="Group 121"/>
              <p:cNvGrpSpPr>
                <a:grpSpLocks/>
              </p:cNvGrpSpPr>
              <p:nvPr/>
            </p:nvGrpSpPr>
            <p:grpSpPr bwMode="auto">
              <a:xfrm>
                <a:off x="1270" y="822"/>
                <a:ext cx="340" cy="272"/>
                <a:chOff x="1806" y="2848"/>
                <a:chExt cx="423" cy="305"/>
              </a:xfrm>
            </p:grpSpPr>
            <p:sp>
              <p:nvSpPr>
                <p:cNvPr id="26690" name="Freeform 122"/>
                <p:cNvSpPr>
                  <a:spLocks/>
                </p:cNvSpPr>
                <p:nvPr/>
              </p:nvSpPr>
              <p:spPr bwMode="auto">
                <a:xfrm>
                  <a:off x="1854" y="2851"/>
                  <a:ext cx="368" cy="300"/>
                </a:xfrm>
                <a:custGeom>
                  <a:avLst/>
                  <a:gdLst>
                    <a:gd name="T0" fmla="*/ 17 w 368"/>
                    <a:gd name="T1" fmla="*/ 3 h 300"/>
                    <a:gd name="T2" fmla="*/ 77 w 368"/>
                    <a:gd name="T3" fmla="*/ 6 h 300"/>
                    <a:gd name="T4" fmla="*/ 114 w 368"/>
                    <a:gd name="T5" fmla="*/ 11 h 300"/>
                    <a:gd name="T6" fmla="*/ 152 w 368"/>
                    <a:gd name="T7" fmla="*/ 18 h 300"/>
                    <a:gd name="T8" fmla="*/ 189 w 368"/>
                    <a:gd name="T9" fmla="*/ 26 h 300"/>
                    <a:gd name="T10" fmla="*/ 245 w 368"/>
                    <a:gd name="T11" fmla="*/ 47 h 300"/>
                    <a:gd name="T12" fmla="*/ 290 w 368"/>
                    <a:gd name="T13" fmla="*/ 72 h 300"/>
                    <a:gd name="T14" fmla="*/ 329 w 368"/>
                    <a:gd name="T15" fmla="*/ 99 h 300"/>
                    <a:gd name="T16" fmla="*/ 353 w 368"/>
                    <a:gd name="T17" fmla="*/ 126 h 300"/>
                    <a:gd name="T18" fmla="*/ 368 w 368"/>
                    <a:gd name="T19" fmla="*/ 147 h 300"/>
                    <a:gd name="T20" fmla="*/ 368 w 368"/>
                    <a:gd name="T21" fmla="*/ 161 h 300"/>
                    <a:gd name="T22" fmla="*/ 344 w 368"/>
                    <a:gd name="T23" fmla="*/ 188 h 300"/>
                    <a:gd name="T24" fmla="*/ 320 w 368"/>
                    <a:gd name="T25" fmla="*/ 209 h 300"/>
                    <a:gd name="T26" fmla="*/ 290 w 368"/>
                    <a:gd name="T27" fmla="*/ 231 h 300"/>
                    <a:gd name="T28" fmla="*/ 237 w 368"/>
                    <a:gd name="T29" fmla="*/ 258 h 300"/>
                    <a:gd name="T30" fmla="*/ 188 w 368"/>
                    <a:gd name="T31" fmla="*/ 278 h 300"/>
                    <a:gd name="T32" fmla="*/ 126 w 368"/>
                    <a:gd name="T33" fmla="*/ 290 h 300"/>
                    <a:gd name="T34" fmla="*/ 74 w 368"/>
                    <a:gd name="T35" fmla="*/ 297 h 300"/>
                    <a:gd name="T36" fmla="*/ 0 w 368"/>
                    <a:gd name="T37" fmla="*/ 300 h 300"/>
                    <a:gd name="T38" fmla="*/ 24 w 368"/>
                    <a:gd name="T39" fmla="*/ 272 h 300"/>
                    <a:gd name="T40" fmla="*/ 44 w 368"/>
                    <a:gd name="T41" fmla="*/ 239 h 300"/>
                    <a:gd name="T42" fmla="*/ 56 w 368"/>
                    <a:gd name="T43" fmla="*/ 198 h 300"/>
                    <a:gd name="T44" fmla="*/ 60 w 368"/>
                    <a:gd name="T45" fmla="*/ 158 h 300"/>
                    <a:gd name="T46" fmla="*/ 60 w 368"/>
                    <a:gd name="T47" fmla="*/ 117 h 300"/>
                    <a:gd name="T48" fmla="*/ 48 w 368"/>
                    <a:gd name="T49" fmla="*/ 72 h 300"/>
                    <a:gd name="T50" fmla="*/ 30 w 368"/>
                    <a:gd name="T51" fmla="*/ 35 h 300"/>
                    <a:gd name="T52" fmla="*/ 12 w 368"/>
                    <a:gd name="T53" fmla="*/ 17 h 300"/>
                    <a:gd name="T54" fmla="*/ 2 w 368"/>
                    <a:gd name="T55" fmla="*/ 2 h 300"/>
                    <a:gd name="T56" fmla="*/ 27 w 368"/>
                    <a:gd name="T57" fmla="*/ 0 h 3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68" h="300">
                      <a:moveTo>
                        <a:pt x="17" y="3"/>
                      </a:moveTo>
                      <a:lnTo>
                        <a:pt x="77" y="6"/>
                      </a:lnTo>
                      <a:lnTo>
                        <a:pt x="114" y="11"/>
                      </a:lnTo>
                      <a:lnTo>
                        <a:pt x="152" y="18"/>
                      </a:lnTo>
                      <a:lnTo>
                        <a:pt x="189" y="26"/>
                      </a:lnTo>
                      <a:lnTo>
                        <a:pt x="245" y="47"/>
                      </a:lnTo>
                      <a:lnTo>
                        <a:pt x="290" y="72"/>
                      </a:lnTo>
                      <a:lnTo>
                        <a:pt x="329" y="99"/>
                      </a:lnTo>
                      <a:lnTo>
                        <a:pt x="353" y="126"/>
                      </a:lnTo>
                      <a:lnTo>
                        <a:pt x="368" y="147"/>
                      </a:lnTo>
                      <a:lnTo>
                        <a:pt x="368" y="161"/>
                      </a:lnTo>
                      <a:lnTo>
                        <a:pt x="344" y="188"/>
                      </a:lnTo>
                      <a:lnTo>
                        <a:pt x="320" y="209"/>
                      </a:lnTo>
                      <a:lnTo>
                        <a:pt x="290" y="231"/>
                      </a:lnTo>
                      <a:lnTo>
                        <a:pt x="237" y="258"/>
                      </a:lnTo>
                      <a:lnTo>
                        <a:pt x="188" y="278"/>
                      </a:lnTo>
                      <a:lnTo>
                        <a:pt x="126" y="290"/>
                      </a:lnTo>
                      <a:lnTo>
                        <a:pt x="74" y="297"/>
                      </a:lnTo>
                      <a:lnTo>
                        <a:pt x="0" y="300"/>
                      </a:lnTo>
                      <a:lnTo>
                        <a:pt x="24" y="272"/>
                      </a:lnTo>
                      <a:lnTo>
                        <a:pt x="44" y="239"/>
                      </a:lnTo>
                      <a:lnTo>
                        <a:pt x="56" y="198"/>
                      </a:lnTo>
                      <a:lnTo>
                        <a:pt x="60" y="158"/>
                      </a:lnTo>
                      <a:lnTo>
                        <a:pt x="60" y="117"/>
                      </a:lnTo>
                      <a:lnTo>
                        <a:pt x="48" y="72"/>
                      </a:lnTo>
                      <a:lnTo>
                        <a:pt x="30" y="35"/>
                      </a:lnTo>
                      <a:lnTo>
                        <a:pt x="12" y="17"/>
                      </a:lnTo>
                      <a:lnTo>
                        <a:pt x="2" y="2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1" name="Arc 123"/>
                <p:cNvSpPr>
                  <a:spLocks/>
                </p:cNvSpPr>
                <p:nvPr/>
              </p:nvSpPr>
              <p:spPr bwMode="auto">
                <a:xfrm>
                  <a:off x="1846" y="2850"/>
                  <a:ext cx="381" cy="213"/>
                </a:xfrm>
                <a:custGeom>
                  <a:avLst/>
                  <a:gdLst>
                    <a:gd name="T0" fmla="*/ 0 w 22349"/>
                    <a:gd name="T1" fmla="*/ 1 h 21600"/>
                    <a:gd name="T2" fmla="*/ 381 w 22349"/>
                    <a:gd name="T3" fmla="*/ 152 h 21600"/>
                    <a:gd name="T4" fmla="*/ 28 w 22349"/>
                    <a:gd name="T5" fmla="*/ 213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349" h="21600" fill="none" extrusionOk="0">
                      <a:moveTo>
                        <a:pt x="0" y="63"/>
                      </a:moveTo>
                      <a:cubicBezTo>
                        <a:pt x="549" y="21"/>
                        <a:pt x="1100" y="-1"/>
                        <a:pt x="1652" y="0"/>
                      </a:cubicBezTo>
                      <a:cubicBezTo>
                        <a:pt x="11200" y="0"/>
                        <a:pt x="19616" y="6269"/>
                        <a:pt x="22348" y="15419"/>
                      </a:cubicBezTo>
                    </a:path>
                    <a:path w="22349" h="21600" stroke="0" extrusionOk="0">
                      <a:moveTo>
                        <a:pt x="0" y="63"/>
                      </a:moveTo>
                      <a:cubicBezTo>
                        <a:pt x="549" y="21"/>
                        <a:pt x="1100" y="-1"/>
                        <a:pt x="1652" y="0"/>
                      </a:cubicBezTo>
                      <a:cubicBezTo>
                        <a:pt x="11200" y="0"/>
                        <a:pt x="19616" y="6269"/>
                        <a:pt x="22348" y="15419"/>
                      </a:cubicBezTo>
                      <a:lnTo>
                        <a:pt x="1652" y="21600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2" name="Arc 124"/>
                <p:cNvSpPr>
                  <a:spLocks/>
                </p:cNvSpPr>
                <p:nvPr/>
              </p:nvSpPr>
              <p:spPr bwMode="auto">
                <a:xfrm>
                  <a:off x="1806" y="2848"/>
                  <a:ext cx="107" cy="303"/>
                </a:xfrm>
                <a:custGeom>
                  <a:avLst/>
                  <a:gdLst>
                    <a:gd name="T0" fmla="*/ 39 w 21600"/>
                    <a:gd name="T1" fmla="*/ 0 h 39924"/>
                    <a:gd name="T2" fmla="*/ 43 w 21600"/>
                    <a:gd name="T3" fmla="*/ 303 h 39924"/>
                    <a:gd name="T4" fmla="*/ 0 w 21600"/>
                    <a:gd name="T5" fmla="*/ 153 h 3992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9924" fill="none" extrusionOk="0">
                      <a:moveTo>
                        <a:pt x="7801" y="0"/>
                      </a:moveTo>
                      <a:cubicBezTo>
                        <a:pt x="16118" y="3221"/>
                        <a:pt x="21600" y="11223"/>
                        <a:pt x="21600" y="20142"/>
                      </a:cubicBezTo>
                      <a:cubicBezTo>
                        <a:pt x="21600" y="28717"/>
                        <a:pt x="16527" y="36480"/>
                        <a:pt x="8673" y="39923"/>
                      </a:cubicBezTo>
                    </a:path>
                    <a:path w="21600" h="39924" stroke="0" extrusionOk="0">
                      <a:moveTo>
                        <a:pt x="7801" y="0"/>
                      </a:moveTo>
                      <a:cubicBezTo>
                        <a:pt x="16118" y="3221"/>
                        <a:pt x="21600" y="11223"/>
                        <a:pt x="21600" y="20142"/>
                      </a:cubicBezTo>
                      <a:cubicBezTo>
                        <a:pt x="21600" y="28717"/>
                        <a:pt x="16527" y="36480"/>
                        <a:pt x="8673" y="39923"/>
                      </a:cubicBezTo>
                      <a:lnTo>
                        <a:pt x="0" y="20142"/>
                      </a:lnTo>
                      <a:lnTo>
                        <a:pt x="780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3" name="Arc 125"/>
                <p:cNvSpPr>
                  <a:spLocks/>
                </p:cNvSpPr>
                <p:nvPr/>
              </p:nvSpPr>
              <p:spPr bwMode="auto">
                <a:xfrm flipV="1">
                  <a:off x="1847" y="2940"/>
                  <a:ext cx="382" cy="213"/>
                </a:xfrm>
                <a:custGeom>
                  <a:avLst/>
                  <a:gdLst>
                    <a:gd name="T0" fmla="*/ 0 w 22349"/>
                    <a:gd name="T1" fmla="*/ 1 h 21600"/>
                    <a:gd name="T2" fmla="*/ 382 w 22349"/>
                    <a:gd name="T3" fmla="*/ 152 h 21600"/>
                    <a:gd name="T4" fmla="*/ 28 w 22349"/>
                    <a:gd name="T5" fmla="*/ 213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349" h="21600" fill="none" extrusionOk="0">
                      <a:moveTo>
                        <a:pt x="0" y="63"/>
                      </a:moveTo>
                      <a:cubicBezTo>
                        <a:pt x="549" y="21"/>
                        <a:pt x="1100" y="-1"/>
                        <a:pt x="1652" y="0"/>
                      </a:cubicBezTo>
                      <a:cubicBezTo>
                        <a:pt x="11200" y="0"/>
                        <a:pt x="19616" y="6269"/>
                        <a:pt x="22348" y="15419"/>
                      </a:cubicBezTo>
                    </a:path>
                    <a:path w="22349" h="21600" stroke="0" extrusionOk="0">
                      <a:moveTo>
                        <a:pt x="0" y="63"/>
                      </a:moveTo>
                      <a:cubicBezTo>
                        <a:pt x="549" y="21"/>
                        <a:pt x="1100" y="-1"/>
                        <a:pt x="1652" y="0"/>
                      </a:cubicBezTo>
                      <a:cubicBezTo>
                        <a:pt x="11200" y="0"/>
                        <a:pt x="19616" y="6269"/>
                        <a:pt x="22348" y="15419"/>
                      </a:cubicBezTo>
                      <a:lnTo>
                        <a:pt x="1652" y="21600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/>
      <p:bldP spid="28757" grpId="0" animBg="1"/>
      <p:bldP spid="28678" grpId="0"/>
      <p:bldP spid="28679" grpId="0"/>
      <p:bldP spid="28680" grpId="0"/>
      <p:bldP spid="28759" grpId="0" animBg="1"/>
      <p:bldP spid="28779" grpId="0" animBg="1"/>
      <p:bldP spid="287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F6E1F4-810E-4975-8202-3D9B1D0A6294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7652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Analyzing example</a:t>
            </a:r>
          </a:p>
        </p:txBody>
      </p:sp>
      <p:graphicFrame>
        <p:nvGraphicFramePr>
          <p:cNvPr id="29984" name="Group 288"/>
          <p:cNvGraphicFramePr>
            <a:graphicFrameLocks noGrp="1"/>
          </p:cNvGraphicFramePr>
          <p:nvPr>
            <p:ph sz="quarter" idx="4294967295"/>
          </p:nvPr>
        </p:nvGraphicFramePr>
        <p:xfrm>
          <a:off x="6532563" y="1052513"/>
          <a:ext cx="1782762" cy="3566160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764" name="Text Box 68"/>
          <p:cNvSpPr txBox="1">
            <a:spLocks noChangeArrowheads="1"/>
          </p:cNvSpPr>
          <p:nvPr/>
        </p:nvSpPr>
        <p:spPr bwMode="auto">
          <a:xfrm>
            <a:off x="323850" y="4076700"/>
            <a:ext cx="5761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F=</a:t>
            </a:r>
            <a:r>
              <a:rPr lang="el-GR" altLang="zh-CN" sz="2400">
                <a:cs typeface="Arial" charset="0"/>
              </a:rPr>
              <a:t>Σ</a:t>
            </a:r>
            <a:r>
              <a:rPr lang="en-US" altLang="zh-CN" sz="2400" baseline="-25000">
                <a:ea typeface="宋体" pitchFamily="2" charset="-122"/>
                <a:cs typeface="Arial" charset="0"/>
              </a:rPr>
              <a:t>X,Y,Z</a:t>
            </a:r>
            <a:r>
              <a:rPr lang="en-US" altLang="zh-CN" sz="2400">
                <a:ea typeface="宋体" pitchFamily="2" charset="-122"/>
                <a:cs typeface="Arial" charset="0"/>
              </a:rPr>
              <a:t>(1,2,5,7)=X’·Y’·</a:t>
            </a:r>
            <a:r>
              <a:rPr lang="en-US" altLang="zh-CN" sz="2400">
                <a:ea typeface="宋体" pitchFamily="2" charset="-122"/>
              </a:rPr>
              <a:t>Z+X’·Y·Z’+X·Y’·Z+X·Y·Z</a:t>
            </a:r>
            <a:endParaRPr lang="el-GR" altLang="zh-CN" sz="2400">
              <a:cs typeface="Arial" charset="0"/>
            </a:endParaRPr>
          </a:p>
        </p:txBody>
      </p:sp>
      <p:sp>
        <p:nvSpPr>
          <p:cNvPr id="29765" name="Text Box 69"/>
          <p:cNvSpPr txBox="1">
            <a:spLocks noChangeArrowheads="1"/>
          </p:cNvSpPr>
          <p:nvPr/>
        </p:nvSpPr>
        <p:spPr bwMode="auto">
          <a:xfrm>
            <a:off x="322263" y="5013325"/>
            <a:ext cx="85709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23DC2"/>
                </a:solidFill>
                <a:ea typeface="宋体" pitchFamily="2" charset="-122"/>
              </a:rPr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F=</a:t>
            </a:r>
            <a:r>
              <a:rPr lang="el-GR" altLang="zh-CN" sz="2400">
                <a:ea typeface="宋体" pitchFamily="2" charset="-122"/>
                <a:cs typeface="Arial" charset="0"/>
              </a:rPr>
              <a:t>Π</a:t>
            </a:r>
            <a:r>
              <a:rPr lang="en-US" altLang="zh-CN" sz="2400" baseline="-25000">
                <a:ea typeface="宋体" pitchFamily="2" charset="-122"/>
                <a:cs typeface="Arial" charset="0"/>
              </a:rPr>
              <a:t>X,Y,Z</a:t>
            </a:r>
            <a:r>
              <a:rPr lang="en-US" altLang="zh-CN" sz="2400">
                <a:ea typeface="宋体" pitchFamily="2" charset="-122"/>
                <a:cs typeface="Arial" charset="0"/>
              </a:rPr>
              <a:t>(0,3,4,6)  =(X+Y+Z)·</a:t>
            </a:r>
            <a:r>
              <a:rPr lang="en-US" altLang="zh-CN" sz="2400">
                <a:ea typeface="宋体" pitchFamily="2" charset="-122"/>
              </a:rPr>
              <a:t>(X+Y’+Z’)·(X’+Y+Z)·(X’+Y’+Z)</a:t>
            </a:r>
            <a:endParaRPr lang="el-GR" altLang="zh-CN" sz="2400"/>
          </a:p>
        </p:txBody>
      </p:sp>
      <p:graphicFrame>
        <p:nvGraphicFramePr>
          <p:cNvPr id="29895" name="Group 199"/>
          <p:cNvGraphicFramePr>
            <a:graphicFrameLocks noGrp="1"/>
          </p:cNvGraphicFramePr>
          <p:nvPr>
            <p:ph idx="1"/>
          </p:nvPr>
        </p:nvGraphicFramePr>
        <p:xfrm>
          <a:off x="8316913" y="1052513"/>
          <a:ext cx="576262" cy="356616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7717" name="Picture 289" descr="exp 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089025"/>
            <a:ext cx="5111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86" name="Oval 290"/>
          <p:cNvSpPr>
            <a:spLocks noChangeArrowheads="1"/>
          </p:cNvSpPr>
          <p:nvPr/>
        </p:nvSpPr>
        <p:spPr bwMode="auto">
          <a:xfrm>
            <a:off x="647700" y="1089025"/>
            <a:ext cx="468313" cy="900113"/>
          </a:xfrm>
          <a:prstGeom prst="ellipse">
            <a:avLst/>
          </a:prstGeom>
          <a:noFill/>
          <a:ln w="19050">
            <a:solidFill>
              <a:srgbClr val="06741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42875" y="231298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Input</a:t>
            </a:r>
          </a:p>
        </p:txBody>
      </p:sp>
      <p:sp>
        <p:nvSpPr>
          <p:cNvPr id="29987" name="Oval 291"/>
          <p:cNvSpPr>
            <a:spLocks noChangeArrowheads="1"/>
          </p:cNvSpPr>
          <p:nvPr/>
        </p:nvSpPr>
        <p:spPr bwMode="auto">
          <a:xfrm>
            <a:off x="5688013" y="1881188"/>
            <a:ext cx="396875" cy="503237"/>
          </a:xfrm>
          <a:prstGeom prst="ellipse">
            <a:avLst/>
          </a:prstGeom>
          <a:noFill/>
          <a:ln w="19050">
            <a:solidFill>
              <a:srgbClr val="06741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256213" y="249237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Output</a:t>
            </a:r>
          </a:p>
        </p:txBody>
      </p:sp>
      <p:sp>
        <p:nvSpPr>
          <p:cNvPr id="29988" name="AutoShape 292"/>
          <p:cNvSpPr>
            <a:spLocks noChangeArrowheads="1"/>
          </p:cNvSpPr>
          <p:nvPr/>
        </p:nvSpPr>
        <p:spPr bwMode="auto">
          <a:xfrm>
            <a:off x="1295400" y="2924175"/>
            <a:ext cx="4068763" cy="325438"/>
          </a:xfrm>
          <a:prstGeom prst="rightArrow">
            <a:avLst>
              <a:gd name="adj1" fmla="val 50241"/>
              <a:gd name="adj2" fmla="val 1346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989" name="Text Box 293"/>
          <p:cNvSpPr txBox="1">
            <a:spLocks noChangeArrowheads="1"/>
          </p:cNvSpPr>
          <p:nvPr/>
        </p:nvSpPr>
        <p:spPr bwMode="auto">
          <a:xfrm>
            <a:off x="1871663" y="3176588"/>
            <a:ext cx="2916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Single direction, it’s a combinational circuit</a:t>
            </a:r>
          </a:p>
        </p:txBody>
      </p:sp>
      <p:grpSp>
        <p:nvGrpSpPr>
          <p:cNvPr id="29992" name="Group 296"/>
          <p:cNvGrpSpPr>
            <a:grpSpLocks/>
          </p:cNvGrpSpPr>
          <p:nvPr/>
        </p:nvGrpSpPr>
        <p:grpSpPr bwMode="auto">
          <a:xfrm>
            <a:off x="5832475" y="4508500"/>
            <a:ext cx="2771775" cy="577850"/>
            <a:chOff x="3674" y="2840"/>
            <a:chExt cx="1746" cy="364"/>
          </a:xfrm>
        </p:grpSpPr>
        <p:sp>
          <p:nvSpPr>
            <p:cNvPr id="27725" name="Freeform 294"/>
            <p:cNvSpPr>
              <a:spLocks/>
            </p:cNvSpPr>
            <p:nvPr/>
          </p:nvSpPr>
          <p:spPr bwMode="auto">
            <a:xfrm>
              <a:off x="3674" y="2840"/>
              <a:ext cx="1746" cy="352"/>
            </a:xfrm>
            <a:custGeom>
              <a:avLst/>
              <a:gdLst>
                <a:gd name="T0" fmla="*/ 1746 w 1746"/>
                <a:gd name="T1" fmla="*/ 68 h 352"/>
                <a:gd name="T2" fmla="*/ 1270 w 1746"/>
                <a:gd name="T3" fmla="*/ 341 h 352"/>
                <a:gd name="T4" fmla="*/ 0 w 1746"/>
                <a:gd name="T5" fmla="*/ 0 h 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" h="352">
                  <a:moveTo>
                    <a:pt x="1746" y="68"/>
                  </a:moveTo>
                  <a:cubicBezTo>
                    <a:pt x="1653" y="210"/>
                    <a:pt x="1561" y="352"/>
                    <a:pt x="1270" y="341"/>
                  </a:cubicBezTo>
                  <a:cubicBezTo>
                    <a:pt x="979" y="330"/>
                    <a:pt x="489" y="165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6741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Text Box 295"/>
            <p:cNvSpPr txBox="1">
              <a:spLocks noChangeArrowheads="1"/>
            </p:cNvSpPr>
            <p:nvPr/>
          </p:nvSpPr>
          <p:spPr bwMode="auto">
            <a:xfrm>
              <a:off x="4717" y="2954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4" grpId="0" autoUpdateAnimBg="0"/>
      <p:bldP spid="29765" grpId="0" autoUpdateAnimBg="0"/>
      <p:bldP spid="29986" grpId="0" animBg="1"/>
      <p:bldP spid="29701" grpId="0" autoUpdateAnimBg="0"/>
      <p:bldP spid="29987" grpId="0" animBg="1"/>
      <p:bldP spid="29703" grpId="0" autoUpdateAnimBg="0"/>
      <p:bldP spid="29988" grpId="0" animBg="1"/>
      <p:bldP spid="299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B5F040-4084-44CA-8024-3BD0586A565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Other analysis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smtClean="0">
                <a:solidFill>
                  <a:srgbClr val="1F3CCB"/>
                </a:solidFill>
                <a:ea typeface="宋体" pitchFamily="2" charset="-122"/>
              </a:rPr>
              <a:t>Minimizing the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F=</a:t>
            </a:r>
            <a:r>
              <a:rPr lang="el-GR" altLang="zh-CN" smtClean="0"/>
              <a:t>Σ</a:t>
            </a:r>
            <a:r>
              <a:rPr lang="en-US" altLang="zh-CN" baseline="-25000" smtClean="0">
                <a:ea typeface="宋体" pitchFamily="2" charset="-122"/>
              </a:rPr>
              <a:t>X,Y,Z</a:t>
            </a:r>
            <a:r>
              <a:rPr lang="en-US" altLang="zh-CN" smtClean="0">
                <a:ea typeface="宋体" pitchFamily="2" charset="-122"/>
              </a:rPr>
              <a:t>(1,2,5,7)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  =X’·Y’·Z+X’·Y·Z’+X·Y’·Z+X·Y·Z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  =X·Z+Y’·Z+X’·Y·Z’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F=</a:t>
            </a:r>
            <a:r>
              <a:rPr lang="el-GR" altLang="zh-CN" smtClean="0">
                <a:latin typeface="Times New Roman" pitchFamily="18" charset="0"/>
              </a:rPr>
              <a:t>Π</a:t>
            </a:r>
            <a:r>
              <a:rPr lang="en-US" altLang="zh-CN" baseline="-25000" smtClean="0">
                <a:ea typeface="宋体" pitchFamily="2" charset="-122"/>
              </a:rPr>
              <a:t>X,Y,Z</a:t>
            </a:r>
            <a:r>
              <a:rPr lang="en-US" altLang="zh-CN" smtClean="0">
                <a:ea typeface="宋体" pitchFamily="2" charset="-122"/>
              </a:rPr>
              <a:t>(0,3,4,6)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  =(X+Y+Z)·(X+Y’+Z’)·(X’+Y+Z)·(X’+Y’+Z)</a:t>
            </a:r>
            <a:endParaRPr lang="el-GR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  =(Y+Z)·(X’+Z)·(X+Y’+Z’)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smtClean="0">
                <a:solidFill>
                  <a:srgbClr val="1F3CCB"/>
                </a:solidFill>
                <a:ea typeface="宋体" pitchFamily="2" charset="-122"/>
              </a:rPr>
              <a:t>Write the logic expression according to the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F=((X+Y’)·Z)+X’·Y·Z’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3A5657-DB45-4D74-8574-BC7609D21874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Two-level structure of logic circuit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8636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3366"/>
                </a:solidFill>
                <a:ea typeface="宋体" pitchFamily="2" charset="-122"/>
              </a:rPr>
              <a:t>Two types</a:t>
            </a:r>
          </a:p>
        </p:txBody>
      </p:sp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5795963" y="1916113"/>
            <a:ext cx="865187" cy="1008062"/>
            <a:chOff x="2562" y="1253"/>
            <a:chExt cx="817" cy="635"/>
          </a:xfrm>
        </p:grpSpPr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>
              <a:off x="2562" y="1253"/>
              <a:ext cx="8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8"/>
            <p:cNvSpPr>
              <a:spLocks noChangeShapeType="1"/>
            </p:cNvSpPr>
            <p:nvPr/>
          </p:nvSpPr>
          <p:spPr bwMode="auto">
            <a:xfrm>
              <a:off x="3379" y="1253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9"/>
            <p:cNvSpPr>
              <a:spLocks noChangeShapeType="1"/>
            </p:cNvSpPr>
            <p:nvPr/>
          </p:nvSpPr>
          <p:spPr bwMode="auto">
            <a:xfrm flipH="1">
              <a:off x="2880" y="1888"/>
              <a:ext cx="49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515" name="Group 11"/>
          <p:cNvGrpSpPr>
            <a:grpSpLocks/>
          </p:cNvGrpSpPr>
          <p:nvPr/>
        </p:nvGrpSpPr>
        <p:grpSpPr bwMode="auto">
          <a:xfrm>
            <a:off x="5759450" y="3716338"/>
            <a:ext cx="900113" cy="1008062"/>
            <a:chOff x="2562" y="1253"/>
            <a:chExt cx="817" cy="635"/>
          </a:xfrm>
        </p:grpSpPr>
        <p:sp>
          <p:nvSpPr>
            <p:cNvPr id="29713" name="Line 12"/>
            <p:cNvSpPr>
              <a:spLocks noChangeShapeType="1"/>
            </p:cNvSpPr>
            <p:nvPr/>
          </p:nvSpPr>
          <p:spPr bwMode="auto">
            <a:xfrm>
              <a:off x="2562" y="1253"/>
              <a:ext cx="81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3"/>
            <p:cNvSpPr>
              <a:spLocks noChangeShapeType="1"/>
            </p:cNvSpPr>
            <p:nvPr/>
          </p:nvSpPr>
          <p:spPr bwMode="auto">
            <a:xfrm>
              <a:off x="3379" y="1253"/>
              <a:ext cx="0" cy="63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14"/>
            <p:cNvSpPr>
              <a:spLocks noChangeShapeType="1"/>
            </p:cNvSpPr>
            <p:nvPr/>
          </p:nvSpPr>
          <p:spPr bwMode="auto">
            <a:xfrm flipH="1">
              <a:off x="2880" y="1888"/>
              <a:ext cx="499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804025" y="2438400"/>
            <a:ext cx="199866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D04DA"/>
                </a:solidFill>
                <a:ea typeface="宋体" pitchFamily="2" charset="-122"/>
              </a:rPr>
              <a:t>Manipulated by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D04DA"/>
                </a:solidFill>
                <a:ea typeface="宋体" pitchFamily="2" charset="-122"/>
              </a:rPr>
              <a:t>De’Morgan theorem</a:t>
            </a:r>
          </a:p>
        </p:txBody>
      </p:sp>
      <p:sp>
        <p:nvSpPr>
          <p:cNvPr id="29705" name="Rectangle 16"/>
          <p:cNvSpPr>
            <a:spLocks noChangeArrowheads="1"/>
          </p:cNvSpPr>
          <p:nvPr/>
        </p:nvSpPr>
        <p:spPr bwMode="auto">
          <a:xfrm>
            <a:off x="2538413" y="170021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66"/>
                </a:solidFill>
                <a:ea typeface="宋体" pitchFamily="2" charset="-122"/>
              </a:rPr>
              <a:t> “AND — OR</a:t>
            </a:r>
            <a:r>
              <a:rPr lang="zh-CN" altLang="en-US" sz="2800">
                <a:solidFill>
                  <a:srgbClr val="003366"/>
                </a:solidFill>
                <a:ea typeface="宋体" pitchFamily="2" charset="-122"/>
              </a:rPr>
              <a:t>”</a:t>
            </a:r>
          </a:p>
        </p:txBody>
      </p:sp>
      <p:sp>
        <p:nvSpPr>
          <p:cNvPr id="29706" name="Rectangle 17"/>
          <p:cNvSpPr>
            <a:spLocks noChangeArrowheads="1"/>
          </p:cNvSpPr>
          <p:nvPr/>
        </p:nvSpPr>
        <p:spPr bwMode="auto">
          <a:xfrm>
            <a:off x="2538413" y="2693988"/>
            <a:ext cx="314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3366"/>
                </a:solidFill>
                <a:ea typeface="宋体" pitchFamily="2" charset="-122"/>
              </a:rPr>
              <a:t>“</a:t>
            </a:r>
            <a:r>
              <a:rPr lang="en-US" altLang="zh-CN" sz="2800">
                <a:solidFill>
                  <a:srgbClr val="003366"/>
                </a:solidFill>
                <a:ea typeface="宋体" pitchFamily="2" charset="-122"/>
              </a:rPr>
              <a:t>NAND — NAND</a:t>
            </a:r>
            <a:r>
              <a:rPr lang="zh-CN" altLang="en-US" sz="2800">
                <a:solidFill>
                  <a:srgbClr val="003366"/>
                </a:solidFill>
                <a:ea typeface="宋体" pitchFamily="2" charset="-122"/>
              </a:rPr>
              <a:t>”</a:t>
            </a:r>
          </a:p>
        </p:txBody>
      </p:sp>
      <p:sp>
        <p:nvSpPr>
          <p:cNvPr id="29707" name="Rectangle 18"/>
          <p:cNvSpPr>
            <a:spLocks noChangeArrowheads="1"/>
          </p:cNvSpPr>
          <p:nvPr/>
        </p:nvSpPr>
        <p:spPr bwMode="auto">
          <a:xfrm>
            <a:off x="2609850" y="350043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858F8"/>
                </a:solidFill>
                <a:ea typeface="宋体" pitchFamily="2" charset="-122"/>
              </a:rPr>
              <a:t>“</a:t>
            </a:r>
            <a:r>
              <a:rPr lang="en-US" altLang="zh-CN" sz="2800">
                <a:solidFill>
                  <a:srgbClr val="0858F8"/>
                </a:solidFill>
                <a:ea typeface="宋体" pitchFamily="2" charset="-122"/>
              </a:rPr>
              <a:t>OR — AND</a:t>
            </a:r>
            <a:r>
              <a:rPr lang="zh-CN" altLang="en-US" sz="2800">
                <a:solidFill>
                  <a:srgbClr val="0858F8"/>
                </a:solidFill>
                <a:ea typeface="宋体" pitchFamily="2" charset="-122"/>
              </a:rPr>
              <a:t>”</a:t>
            </a:r>
          </a:p>
        </p:txBody>
      </p:sp>
      <p:sp>
        <p:nvSpPr>
          <p:cNvPr id="29708" name="Rectangle 19"/>
          <p:cNvSpPr>
            <a:spLocks noChangeArrowheads="1"/>
          </p:cNvSpPr>
          <p:nvPr/>
        </p:nvSpPr>
        <p:spPr bwMode="auto">
          <a:xfrm>
            <a:off x="2609850" y="45085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858F8"/>
                </a:solidFill>
                <a:ea typeface="宋体" pitchFamily="2" charset="-122"/>
              </a:rPr>
              <a:t>“</a:t>
            </a:r>
            <a:r>
              <a:rPr lang="en-US" altLang="zh-CN" sz="2800">
                <a:solidFill>
                  <a:srgbClr val="0858F8"/>
                </a:solidFill>
                <a:ea typeface="宋体" pitchFamily="2" charset="-122"/>
              </a:rPr>
              <a:t>NOR — NOR</a:t>
            </a:r>
            <a:r>
              <a:rPr lang="zh-CN" altLang="en-US" sz="2800">
                <a:solidFill>
                  <a:srgbClr val="0858F8"/>
                </a:solidFill>
                <a:ea typeface="宋体" pitchFamily="2" charset="-122"/>
              </a:rPr>
              <a:t>”</a:t>
            </a: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358775" y="1736725"/>
            <a:ext cx="1908175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6741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implement</a:t>
            </a:r>
            <a:r>
              <a:rPr lang="en-US" altLang="zh-CN" sz="3200">
                <a:solidFill>
                  <a:srgbClr val="06741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960C0F"/>
                </a:solidFill>
                <a:ea typeface="宋体" pitchFamily="2" charset="-122"/>
              </a:rPr>
              <a:t>sum-of products</a:t>
            </a:r>
            <a:r>
              <a:rPr lang="en-US" altLang="zh-CN" sz="2400">
                <a:solidFill>
                  <a:srgbClr val="067410"/>
                </a:solidFill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expression</a:t>
            </a:r>
          </a:p>
        </p:txBody>
      </p:sp>
      <p:sp>
        <p:nvSpPr>
          <p:cNvPr id="149526" name="AutoShape 22"/>
          <p:cNvSpPr>
            <a:spLocks/>
          </p:cNvSpPr>
          <p:nvPr/>
        </p:nvSpPr>
        <p:spPr bwMode="auto">
          <a:xfrm>
            <a:off x="2232025" y="1916113"/>
            <a:ext cx="144463" cy="1081087"/>
          </a:xfrm>
          <a:prstGeom prst="leftBrace">
            <a:avLst>
              <a:gd name="adj1" fmla="val 62362"/>
              <a:gd name="adj2" fmla="val 50000"/>
            </a:avLst>
          </a:prstGeom>
          <a:noFill/>
          <a:ln w="19050">
            <a:solidFill>
              <a:srgbClr val="960C0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358775" y="3389313"/>
            <a:ext cx="1908175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6741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implement</a:t>
            </a:r>
            <a:r>
              <a:rPr lang="en-US" altLang="zh-CN" sz="3200">
                <a:solidFill>
                  <a:srgbClr val="067410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960C0F"/>
                </a:solidFill>
                <a:ea typeface="宋体" pitchFamily="2" charset="-122"/>
              </a:rPr>
              <a:t>product-of sums</a:t>
            </a:r>
            <a:r>
              <a:rPr lang="en-US" altLang="zh-CN" sz="2400">
                <a:solidFill>
                  <a:srgbClr val="067410"/>
                </a:solidFill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expression</a:t>
            </a:r>
          </a:p>
        </p:txBody>
      </p:sp>
      <p:sp>
        <p:nvSpPr>
          <p:cNvPr id="149528" name="AutoShape 24"/>
          <p:cNvSpPr>
            <a:spLocks/>
          </p:cNvSpPr>
          <p:nvPr/>
        </p:nvSpPr>
        <p:spPr bwMode="auto">
          <a:xfrm>
            <a:off x="2232025" y="3568700"/>
            <a:ext cx="144463" cy="1081088"/>
          </a:xfrm>
          <a:prstGeom prst="leftBrace">
            <a:avLst>
              <a:gd name="adj1" fmla="val 62362"/>
              <a:gd name="adj2" fmla="val 50000"/>
            </a:avLst>
          </a:prstGeom>
          <a:noFill/>
          <a:ln w="19050">
            <a:solidFill>
              <a:srgbClr val="960C0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/>
      <p:bldP spid="149525" grpId="0"/>
      <p:bldP spid="149526" grpId="0" animBg="1"/>
      <p:bldP spid="149527" grpId="0"/>
      <p:bldP spid="1495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0723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3D4FEC-33EE-4987-A8FC-73AC7C0D7B1C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397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AND-OR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NAND-NAND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”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3993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990600"/>
          <a:ext cx="3673475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Artwork" r:id="rId3" imgW="4648849" imgH="1238423" progId="Adobe.Illustrator.7">
                  <p:embed/>
                </p:oleObj>
              </mc:Choice>
              <mc:Fallback>
                <p:oleObj name="Artwork" r:id="rId3" imgW="4648849" imgH="1238423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836"/>
                      <a:stretch>
                        <a:fillRect/>
                      </a:stretch>
                    </p:blipFill>
                    <p:spPr bwMode="auto">
                      <a:xfrm>
                        <a:off x="250825" y="990600"/>
                        <a:ext cx="3673475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990600"/>
          <a:ext cx="4316413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Artwork" r:id="rId5" imgW="5315692" imgH="1324160" progId="Adobe.Illustrator.7">
                  <p:embed/>
                </p:oleObj>
              </mc:Choice>
              <mc:Fallback>
                <p:oleObj name="Artwork" r:id="rId5" imgW="5315692" imgH="132416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4252"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4316413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11675" y="4303713"/>
          <a:ext cx="430847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Artwork" r:id="rId7" imgW="2971429" imgH="1238423" progId="Adobe.Illustrator.7">
                  <p:embed/>
                </p:oleObj>
              </mc:Choice>
              <mc:Fallback>
                <p:oleObj name="Artwork" r:id="rId7" imgW="2971429" imgH="1238423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303713"/>
                        <a:ext cx="430847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AutoShape 6" descr="宽上对角线"/>
          <p:cNvSpPr>
            <a:spLocks noChangeArrowheads="1"/>
          </p:cNvSpPr>
          <p:nvPr/>
        </p:nvSpPr>
        <p:spPr bwMode="auto">
          <a:xfrm>
            <a:off x="3995738" y="1782763"/>
            <a:ext cx="576262" cy="504825"/>
          </a:xfrm>
          <a:prstGeom prst="rightArrow">
            <a:avLst>
              <a:gd name="adj1" fmla="val 50000"/>
              <a:gd name="adj2" fmla="val 28538"/>
            </a:avLst>
          </a:prstGeom>
          <a:noFill/>
          <a:ln w="28575">
            <a:solidFill>
              <a:srgbClr val="287E1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6372225" y="3716338"/>
            <a:ext cx="647700" cy="792162"/>
          </a:xfrm>
          <a:prstGeom prst="downArrow">
            <a:avLst>
              <a:gd name="adj1" fmla="val 50000"/>
              <a:gd name="adj2" fmla="val 30576"/>
            </a:avLst>
          </a:prstGeom>
          <a:noFill/>
          <a:ln w="28575">
            <a:solidFill>
              <a:srgbClr val="287E1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339975" y="263683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AND — OR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619250" y="5805488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NAND — NAND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84213" y="35004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F3CCB"/>
                </a:solidFill>
                <a:ea typeface="宋体" pitchFamily="2" charset="-122"/>
              </a:rPr>
              <a:t>first-level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39975" y="3500438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F3CCB"/>
                </a:solidFill>
                <a:ea typeface="宋体" pitchFamily="2" charset="-122"/>
              </a:rPr>
              <a:t>second-level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3" grpId="0" animBg="1"/>
      <p:bldP spid="39944" grpId="0"/>
      <p:bldP spid="39945" grpId="0"/>
      <p:bldP spid="39947" grpId="0"/>
      <p:bldP spid="399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1747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8BEE36-E697-469E-BEDD-0A44680AE0B0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29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127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OR-AND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NOR-NOR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”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3174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976313"/>
          <a:ext cx="3313112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Artwork" r:id="rId3" imgW="1828571" imgH="1238423" progId="Adobe.Illustrator.7">
                  <p:embed/>
                </p:oleObj>
              </mc:Choice>
              <mc:Fallback>
                <p:oleObj name="Artwork" r:id="rId3" imgW="1828571" imgH="1238423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76313"/>
                        <a:ext cx="3313112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1060450"/>
          <a:ext cx="46799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Artwork" r:id="rId5" imgW="2971429" imgH="1324160" progId="Adobe.Illustrator.7">
                  <p:embed/>
                </p:oleObj>
              </mc:Choice>
              <mc:Fallback>
                <p:oleObj name="Artwork" r:id="rId5" imgW="2971429" imgH="1324160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060450"/>
                        <a:ext cx="4679950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191000" y="4221163"/>
          <a:ext cx="4953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Artwork" r:id="rId7" imgW="2971429" imgH="1238423" progId="Adobe.Illustrator.7">
                  <p:embed/>
                </p:oleObj>
              </mc:Choice>
              <mc:Fallback>
                <p:oleObj name="Artwork" r:id="rId7" imgW="2971429" imgH="1238423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21163"/>
                        <a:ext cx="4953000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563938" y="1700213"/>
            <a:ext cx="576262" cy="504825"/>
          </a:xfrm>
          <a:prstGeom prst="rightArrow">
            <a:avLst>
              <a:gd name="adj1" fmla="val 50000"/>
              <a:gd name="adj2" fmla="val 28538"/>
            </a:avLst>
          </a:prstGeom>
          <a:noFill/>
          <a:ln w="28575">
            <a:solidFill>
              <a:srgbClr val="12781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227763" y="3357563"/>
            <a:ext cx="647700" cy="792162"/>
          </a:xfrm>
          <a:prstGeom prst="downArrow">
            <a:avLst>
              <a:gd name="adj1" fmla="val 50000"/>
              <a:gd name="adj2" fmla="val 30576"/>
            </a:avLst>
          </a:prstGeom>
          <a:noFill/>
          <a:ln w="28575">
            <a:solidFill>
              <a:srgbClr val="287E1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051050" y="26368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Verdana" pitchFamily="34" charset="0"/>
                <a:ea typeface="宋体" pitchFamily="2" charset="-122"/>
              </a:rPr>
              <a:t>OR-AND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124075" y="5805488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Verdana" pitchFamily="34" charset="0"/>
                <a:ea typeface="宋体" pitchFamily="2" charset="-122"/>
              </a:rPr>
              <a:t>NOR-NOR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468313" y="335756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F3CCB"/>
                </a:solidFill>
                <a:ea typeface="宋体" pitchFamily="2" charset="-122"/>
              </a:rPr>
              <a:t>first-level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124075" y="3357563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F3CCB"/>
                </a:solidFill>
                <a:ea typeface="宋体" pitchFamily="2" charset="-122"/>
              </a:rPr>
              <a:t>second-level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 animBg="1"/>
      <p:bldP spid="409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7E7D6C-F9D0-4A2D-8944-6ADDE65F67A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Combinational logic circuit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997450"/>
          </a:xfrm>
        </p:spPr>
        <p:txBody>
          <a:bodyPr/>
          <a:lstStyle/>
          <a:p>
            <a:pPr eaLnBrk="1" hangingPunct="1">
              <a:buSzTx/>
            </a:pPr>
            <a:r>
              <a:rPr lang="en-US" altLang="zh-CN" dirty="0" smtClean="0">
                <a:ea typeface="宋体" pitchFamily="2" charset="-122"/>
              </a:rPr>
              <a:t>The outputs depend only on its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current</a:t>
            </a:r>
            <a:r>
              <a:rPr lang="en-US" altLang="zh-CN" dirty="0" smtClean="0">
                <a:ea typeface="宋体" pitchFamily="2" charset="-122"/>
              </a:rPr>
              <a:t> inputs.</a:t>
            </a:r>
          </a:p>
          <a:p>
            <a:pPr eaLnBrk="1" hangingPunct="1">
              <a:buSzTx/>
            </a:pPr>
            <a:r>
              <a:rPr lang="en-US" altLang="zh-CN" dirty="0" smtClean="0">
                <a:ea typeface="宋体" pitchFamily="2" charset="-122"/>
              </a:rPr>
              <a:t>Any combinational function can be specified as a truth table or a Boolean expression.</a:t>
            </a:r>
          </a:p>
        </p:txBody>
      </p:sp>
      <p:pic>
        <p:nvPicPr>
          <p:cNvPr id="10246" name="Picture 6" descr="Claude_Elwood_Shannon_%281916-2001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284538"/>
            <a:ext cx="20399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11188" y="3425825"/>
            <a:ext cx="59055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In 1854, George Boole, two-valued algebraic system -- Boolean algebra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11188" y="4419600"/>
            <a:ext cx="5976937" cy="1562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In 1938, Claude E. Shannon(1916-2001) adapt Boolean algebra to analyze and describe the behavior of circuits built from relays –switching algebra.</a:t>
            </a:r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7362825" y="6129338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Shannon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478342-C394-44C2-BC0E-4408E70BEF87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91512" cy="5762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Timing diagram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t="12804" r="18799" b="52779"/>
          <a:stretch>
            <a:fillRect/>
          </a:stretch>
        </p:blipFill>
        <p:spPr bwMode="auto">
          <a:xfrm>
            <a:off x="684213" y="1628775"/>
            <a:ext cx="80645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7CFB42-193D-4FEB-A0EF-4AEB641A126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5B8909"/>
                </a:solidFill>
                <a:ea typeface="宋体" pitchFamily="2" charset="-122"/>
              </a:rPr>
              <a:t>4.3  Combinational-Circuit Synthesis</a:t>
            </a:r>
            <a:endParaRPr lang="zh-CN" altLang="en-US" smtClean="0">
              <a:solidFill>
                <a:srgbClr val="5B8909"/>
              </a:solidFill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9C069C"/>
                </a:solidFill>
                <a:ea typeface="宋体" pitchFamily="2" charset="-122"/>
              </a:rPr>
              <a:t>Synthesis requirements</a:t>
            </a:r>
            <a:r>
              <a:rPr lang="zh-CN" altLang="en-US" smtClean="0">
                <a:solidFill>
                  <a:srgbClr val="9C069C"/>
                </a:solidFill>
                <a:ea typeface="宋体" pitchFamily="2" charset="-122"/>
              </a:rPr>
              <a:t>：</a:t>
            </a:r>
            <a:endParaRPr lang="en-US" altLang="zh-CN" smtClean="0">
              <a:solidFill>
                <a:srgbClr val="9C069C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analyze the </a:t>
            </a:r>
            <a:r>
              <a:rPr lang="en-US" altLang="zh-CN" smtClean="0">
                <a:solidFill>
                  <a:srgbClr val="BE2102"/>
                </a:solidFill>
                <a:ea typeface="宋体" pitchFamily="2" charset="-122"/>
              </a:rPr>
              <a:t>word description</a:t>
            </a:r>
            <a:r>
              <a:rPr lang="en-US" altLang="zh-CN" smtClean="0">
                <a:ea typeface="宋体" pitchFamily="2" charset="-122"/>
              </a:rPr>
              <a:t>, make sure that it could be implemented by combinational-circuit</a:t>
            </a:r>
            <a:r>
              <a:rPr lang="zh-CN" altLang="en-US" smtClean="0">
                <a:ea typeface="宋体" pitchFamily="2" charset="-122"/>
              </a:rPr>
              <a:t>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Find all input and output variable </a:t>
            </a:r>
            <a:r>
              <a:rPr lang="zh-CN" altLang="en-US" smtClean="0">
                <a:ea typeface="宋体" pitchFamily="2" charset="-122"/>
              </a:rPr>
              <a:t>；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Use truth table to represent the input-output logic relation</a:t>
            </a:r>
            <a:r>
              <a:rPr lang="zh-CN" altLang="en-US" smtClean="0">
                <a:ea typeface="宋体" pitchFamily="2" charset="-122"/>
              </a:rPr>
              <a:t>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Use karnaugh-map to minimize the logic expression</a:t>
            </a:r>
            <a:r>
              <a:rPr lang="zh-CN" altLang="en-US" smtClean="0">
                <a:ea typeface="宋体" pitchFamily="2" charset="-122"/>
              </a:rPr>
              <a:t>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Give the logic circuit diagram</a:t>
            </a:r>
          </a:p>
        </p:txBody>
      </p:sp>
      <p:grpSp>
        <p:nvGrpSpPr>
          <p:cNvPr id="33798" name="Group 14"/>
          <p:cNvGrpSpPr>
            <a:grpSpLocks/>
          </p:cNvGrpSpPr>
          <p:nvPr/>
        </p:nvGrpSpPr>
        <p:grpSpPr bwMode="auto">
          <a:xfrm>
            <a:off x="1943100" y="5265738"/>
            <a:ext cx="5365750" cy="1008062"/>
            <a:chOff x="1224" y="3226"/>
            <a:chExt cx="3380" cy="635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2154" y="3226"/>
              <a:ext cx="1406" cy="63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 b="0">
                  <a:latin typeface="Cooper Black" pitchFamily="18" charset="0"/>
                  <a:ea typeface="宋体" pitchFamily="2" charset="-122"/>
                </a:rPr>
                <a:t>?</a:t>
              </a:r>
            </a:p>
            <a:p>
              <a:pPr algn="ctr"/>
              <a:r>
                <a:rPr lang="en-US" altLang="zh-CN" sz="2000" b="0">
                  <a:latin typeface="Cooper Black" pitchFamily="18" charset="0"/>
                  <a:ea typeface="宋体" pitchFamily="2" charset="-122"/>
                </a:rPr>
                <a:t>Logic function</a:t>
              </a:r>
            </a:p>
          </p:txBody>
        </p:sp>
        <p:sp>
          <p:nvSpPr>
            <p:cNvPr id="33800" name="Line 5"/>
            <p:cNvSpPr>
              <a:spLocks noChangeShapeType="1"/>
            </p:cNvSpPr>
            <p:nvPr/>
          </p:nvSpPr>
          <p:spPr bwMode="auto">
            <a:xfrm>
              <a:off x="1927" y="333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1905" y="377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Text Box 7"/>
            <p:cNvSpPr txBox="1">
              <a:spLocks noChangeArrowheads="1"/>
            </p:cNvSpPr>
            <p:nvPr/>
          </p:nvSpPr>
          <p:spPr bwMode="auto">
            <a:xfrm>
              <a:off x="1981" y="3430"/>
              <a:ext cx="17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…</a:t>
              </a:r>
            </a:p>
          </p:txBody>
        </p:sp>
        <p:sp>
          <p:nvSpPr>
            <p:cNvPr id="33803" name="Text Box 8"/>
            <p:cNvSpPr txBox="1">
              <a:spLocks noChangeArrowheads="1"/>
            </p:cNvSpPr>
            <p:nvPr/>
          </p:nvSpPr>
          <p:spPr bwMode="auto">
            <a:xfrm>
              <a:off x="1224" y="3449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input ?</a:t>
              </a:r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3901" y="3430"/>
              <a:ext cx="7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output ?</a:t>
              </a:r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>
              <a:off x="3561" y="33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3561" y="370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637" y="3407"/>
              <a:ext cx="17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2BCB62-CBCC-4FE9-B9A0-D7F70192734D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circuit descriptions and designs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44563"/>
            <a:ext cx="8353425" cy="971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Exp1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design a 4-bit prime-number detector.</a:t>
            </a: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37185" name="Group 321"/>
          <p:cNvGraphicFramePr>
            <a:graphicFrameLocks noGrp="1"/>
          </p:cNvGraphicFramePr>
          <p:nvPr>
            <p:ph sz="half" idx="4294967295"/>
          </p:nvPr>
        </p:nvGraphicFramePr>
        <p:xfrm>
          <a:off x="2303463" y="3105150"/>
          <a:ext cx="539750" cy="329184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492500" y="1598613"/>
            <a:ext cx="2449513" cy="1279525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4-bit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latin typeface="Comic Sans MS" pitchFamily="66" charset="0"/>
                <a:ea typeface="宋体" pitchFamily="2" charset="-122"/>
              </a:rPr>
              <a:t>Prime-number detector</a:t>
            </a:r>
          </a:p>
        </p:txBody>
      </p:sp>
      <p:grpSp>
        <p:nvGrpSpPr>
          <p:cNvPr id="37010" name="Group 146"/>
          <p:cNvGrpSpPr>
            <a:grpSpLocks/>
          </p:cNvGrpSpPr>
          <p:nvPr/>
        </p:nvGrpSpPr>
        <p:grpSpPr bwMode="auto">
          <a:xfrm>
            <a:off x="539750" y="1670050"/>
            <a:ext cx="2951163" cy="1249363"/>
            <a:chOff x="340" y="935"/>
            <a:chExt cx="1859" cy="787"/>
          </a:xfrm>
        </p:grpSpPr>
        <p:sp>
          <p:nvSpPr>
            <p:cNvPr id="34971" name="AutoShape 5"/>
            <p:cNvSpPr>
              <a:spLocks noChangeArrowheads="1"/>
            </p:cNvSpPr>
            <p:nvPr/>
          </p:nvSpPr>
          <p:spPr bwMode="auto">
            <a:xfrm>
              <a:off x="1746" y="1071"/>
              <a:ext cx="453" cy="226"/>
            </a:xfrm>
            <a:prstGeom prst="rightArrow">
              <a:avLst>
                <a:gd name="adj1" fmla="val 50000"/>
                <a:gd name="adj2" fmla="val 50111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972" name="Text Box 6"/>
            <p:cNvSpPr txBox="1">
              <a:spLocks noChangeArrowheads="1"/>
            </p:cNvSpPr>
            <p:nvPr/>
          </p:nvSpPr>
          <p:spPr bwMode="auto">
            <a:xfrm>
              <a:off x="340" y="935"/>
              <a:ext cx="149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C069C"/>
                  </a:solidFill>
                  <a:ea typeface="宋体" pitchFamily="2" charset="-122"/>
                </a:rPr>
                <a:t>4-bit</a:t>
              </a:r>
              <a:br>
                <a:rPr lang="en-US" altLang="zh-CN" sz="2400">
                  <a:solidFill>
                    <a:srgbClr val="9C069C"/>
                  </a:solidFill>
                  <a:ea typeface="宋体" pitchFamily="2" charset="-122"/>
                </a:rPr>
              </a:br>
              <a:r>
                <a:rPr lang="en-US" altLang="zh-CN" sz="2400">
                  <a:solidFill>
                    <a:srgbClr val="9C069C"/>
                  </a:solidFill>
                  <a:ea typeface="宋体" pitchFamily="2" charset="-122"/>
                </a:rPr>
                <a:t>binary number</a:t>
              </a:r>
            </a:p>
          </p:txBody>
        </p:sp>
        <p:sp>
          <p:nvSpPr>
            <p:cNvPr id="34973" name="Text Box 7"/>
            <p:cNvSpPr txBox="1">
              <a:spLocks noChangeArrowheads="1"/>
            </p:cNvSpPr>
            <p:nvPr/>
          </p:nvSpPr>
          <p:spPr bwMode="auto">
            <a:xfrm>
              <a:off x="612" y="1434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66FF"/>
                  </a:solidFill>
                  <a:ea typeface="宋体" pitchFamily="2" charset="-122"/>
                </a:rPr>
                <a:t>N</a:t>
              </a:r>
              <a:r>
                <a:rPr lang="en-US" altLang="zh-CN" sz="2400" baseline="-25000">
                  <a:solidFill>
                    <a:srgbClr val="0066FF"/>
                  </a:solidFill>
                  <a:ea typeface="宋体" pitchFamily="2" charset="-122"/>
                </a:rPr>
                <a:t>3</a:t>
              </a:r>
              <a:r>
                <a:rPr lang="en-US" altLang="zh-CN" sz="2400">
                  <a:solidFill>
                    <a:srgbClr val="0066FF"/>
                  </a:solidFill>
                  <a:ea typeface="宋体" pitchFamily="2" charset="-122"/>
                </a:rPr>
                <a:t>N</a:t>
              </a:r>
              <a:r>
                <a:rPr lang="en-US" altLang="zh-CN" sz="2400" baseline="-25000">
                  <a:solidFill>
                    <a:srgbClr val="0066FF"/>
                  </a:solidFill>
                  <a:ea typeface="宋体" pitchFamily="2" charset="-122"/>
                </a:rPr>
                <a:t>2</a:t>
              </a:r>
              <a:r>
                <a:rPr lang="en-US" altLang="zh-CN" sz="2400">
                  <a:solidFill>
                    <a:srgbClr val="0066FF"/>
                  </a:solidFill>
                  <a:ea typeface="宋体" pitchFamily="2" charset="-122"/>
                </a:rPr>
                <a:t>N</a:t>
              </a:r>
              <a:r>
                <a:rPr lang="en-US" altLang="zh-CN" sz="2400" baseline="-25000">
                  <a:solidFill>
                    <a:srgbClr val="0066FF"/>
                  </a:solidFill>
                  <a:ea typeface="宋体" pitchFamily="2" charset="-122"/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  <a:ea typeface="宋体" pitchFamily="2" charset="-122"/>
                </a:rPr>
                <a:t>N</a:t>
              </a:r>
              <a:r>
                <a:rPr lang="en-US" altLang="zh-CN" sz="2400" baseline="-25000">
                  <a:solidFill>
                    <a:srgbClr val="0066FF"/>
                  </a:solidFill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37011" name="Group 147"/>
          <p:cNvGrpSpPr>
            <a:grpSpLocks/>
          </p:cNvGrpSpPr>
          <p:nvPr/>
        </p:nvGrpSpPr>
        <p:grpSpPr bwMode="auto">
          <a:xfrm>
            <a:off x="5940425" y="1814513"/>
            <a:ext cx="2447925" cy="457200"/>
            <a:chOff x="3742" y="1026"/>
            <a:chExt cx="1542" cy="288"/>
          </a:xfrm>
        </p:grpSpPr>
        <p:sp>
          <p:nvSpPr>
            <p:cNvPr id="34969" name="AutoShape 8"/>
            <p:cNvSpPr>
              <a:spLocks noChangeArrowheads="1"/>
            </p:cNvSpPr>
            <p:nvPr/>
          </p:nvSpPr>
          <p:spPr bwMode="auto">
            <a:xfrm>
              <a:off x="3742" y="1071"/>
              <a:ext cx="453" cy="226"/>
            </a:xfrm>
            <a:prstGeom prst="rightArrow">
              <a:avLst>
                <a:gd name="adj1" fmla="val 50000"/>
                <a:gd name="adj2" fmla="val 50111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970" name="Text Box 9"/>
            <p:cNvSpPr txBox="1">
              <a:spLocks noChangeArrowheads="1"/>
            </p:cNvSpPr>
            <p:nvPr/>
          </p:nvSpPr>
          <p:spPr bwMode="auto">
            <a:xfrm>
              <a:off x="4196" y="1026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C069C"/>
                  </a:solidFill>
                  <a:ea typeface="宋体" pitchFamily="2" charset="-122"/>
                </a:rPr>
                <a:t>Yes or No</a:t>
              </a: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732588" y="2390775"/>
            <a:ext cx="1655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99"/>
                </a:solidFill>
                <a:ea typeface="宋体" pitchFamily="2" charset="-122"/>
              </a:rPr>
              <a:t>Yes:</a:t>
            </a:r>
            <a:r>
              <a:rPr lang="en-US" altLang="zh-CN" sz="2400">
                <a:solidFill>
                  <a:srgbClr val="0066FF"/>
                </a:solidFill>
                <a:ea typeface="宋体" pitchFamily="2" charset="-122"/>
              </a:rPr>
              <a:t>  F=1  </a:t>
            </a:r>
            <a:br>
              <a:rPr lang="en-US" altLang="zh-CN" sz="2400">
                <a:solidFill>
                  <a:srgbClr val="0066FF"/>
                </a:solidFill>
                <a:ea typeface="宋体" pitchFamily="2" charset="-122"/>
              </a:rPr>
            </a:br>
            <a:r>
              <a:rPr lang="en-US" altLang="zh-CN" sz="2400">
                <a:solidFill>
                  <a:srgbClr val="990099"/>
                </a:solidFill>
                <a:ea typeface="宋体" pitchFamily="2" charset="-122"/>
              </a:rPr>
              <a:t>No:</a:t>
            </a:r>
            <a:r>
              <a:rPr lang="en-US" altLang="zh-CN" sz="2400">
                <a:solidFill>
                  <a:srgbClr val="0066FF"/>
                </a:solidFill>
                <a:ea typeface="宋体" pitchFamily="2" charset="-122"/>
              </a:rPr>
              <a:t>    F=0</a:t>
            </a:r>
          </a:p>
        </p:txBody>
      </p:sp>
      <p:graphicFrame>
        <p:nvGraphicFramePr>
          <p:cNvPr id="37117" name="Group 253"/>
          <p:cNvGraphicFramePr>
            <a:graphicFrameLocks noGrp="1"/>
          </p:cNvGraphicFramePr>
          <p:nvPr>
            <p:ph sz="half" idx="4294967295"/>
          </p:nvPr>
        </p:nvGraphicFramePr>
        <p:xfrm>
          <a:off x="215900" y="3105150"/>
          <a:ext cx="2101850" cy="3291840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209" name="Group 345"/>
          <p:cNvGraphicFramePr>
            <a:graphicFrameLocks noGrp="1"/>
          </p:cNvGraphicFramePr>
          <p:nvPr>
            <p:ph sz="half" idx="4294967295"/>
          </p:nvPr>
        </p:nvGraphicFramePr>
        <p:xfrm>
          <a:off x="2987675" y="3105150"/>
          <a:ext cx="1957388" cy="3291840"/>
        </p:xfrm>
        <a:graphic>
          <a:graphicData uri="http://schemas.openxmlformats.org/drawingml/2006/table">
            <a:tbl>
              <a:tblPr/>
              <a:tblGrid>
                <a:gridCol w="49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009" name="Text Box 145"/>
          <p:cNvSpPr txBox="1">
            <a:spLocks noChangeArrowheads="1"/>
          </p:cNvSpPr>
          <p:nvPr/>
        </p:nvSpPr>
        <p:spPr bwMode="auto">
          <a:xfrm>
            <a:off x="5653088" y="3429000"/>
            <a:ext cx="3348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F=</a:t>
            </a:r>
            <a:r>
              <a:rPr lang="el-GR" altLang="zh-CN" sz="2400">
                <a:ea typeface="宋体" pitchFamily="2" charset="-122"/>
                <a:cs typeface="Arial" charset="0"/>
              </a:rPr>
              <a:t>Σ</a:t>
            </a:r>
            <a:r>
              <a:rPr lang="el-GR" altLang="zh-CN" sz="2400" baseline="-25000">
                <a:ea typeface="宋体" pitchFamily="2" charset="-122"/>
                <a:cs typeface="Arial" charset="0"/>
              </a:rPr>
              <a:t>N3</a:t>
            </a:r>
            <a:r>
              <a:rPr lang="en-US" altLang="zh-CN" sz="2400" baseline="-25000">
                <a:ea typeface="宋体" pitchFamily="2" charset="-122"/>
                <a:cs typeface="Arial" charset="0"/>
              </a:rPr>
              <a:t>,</a:t>
            </a:r>
            <a:r>
              <a:rPr lang="el-GR" altLang="zh-CN" sz="2400" baseline="-25000">
                <a:ea typeface="宋体" pitchFamily="2" charset="-122"/>
                <a:cs typeface="Arial" charset="0"/>
              </a:rPr>
              <a:t>N2</a:t>
            </a:r>
            <a:r>
              <a:rPr lang="en-US" altLang="zh-CN" sz="2400" baseline="-25000">
                <a:ea typeface="宋体" pitchFamily="2" charset="-122"/>
                <a:cs typeface="Arial" charset="0"/>
              </a:rPr>
              <a:t>,</a:t>
            </a:r>
            <a:r>
              <a:rPr lang="el-GR" altLang="zh-CN" sz="2400" baseline="-25000">
                <a:ea typeface="宋体" pitchFamily="2" charset="-122"/>
                <a:cs typeface="Arial" charset="0"/>
              </a:rPr>
              <a:t>N1</a:t>
            </a:r>
            <a:r>
              <a:rPr lang="en-US" altLang="zh-CN" sz="2400" baseline="-25000">
                <a:ea typeface="宋体" pitchFamily="2" charset="-122"/>
                <a:cs typeface="Arial" charset="0"/>
              </a:rPr>
              <a:t>,</a:t>
            </a:r>
            <a:r>
              <a:rPr lang="el-GR" altLang="zh-CN" sz="2400" baseline="-25000">
                <a:ea typeface="宋体" pitchFamily="2" charset="-122"/>
                <a:cs typeface="Arial" charset="0"/>
              </a:rPr>
              <a:t>N0</a:t>
            </a:r>
            <a:r>
              <a:rPr lang="en-US" altLang="zh-CN" sz="2400">
                <a:ea typeface="宋体" pitchFamily="2" charset="-122"/>
                <a:cs typeface="Arial" charset="0"/>
              </a:rPr>
              <a:t> (1,2,3,5,7,11,13)</a:t>
            </a:r>
            <a:endParaRPr lang="el-GR" altLang="zh-CN" sz="2400" baseline="-25000">
              <a:ea typeface="宋体" pitchFamily="2" charset="-122"/>
              <a:cs typeface="Arial" charset="0"/>
            </a:endParaRPr>
          </a:p>
        </p:txBody>
      </p:sp>
      <p:graphicFrame>
        <p:nvGraphicFramePr>
          <p:cNvPr id="37225" name="Group 361"/>
          <p:cNvGraphicFramePr>
            <a:graphicFrameLocks noGrp="1"/>
          </p:cNvGraphicFramePr>
          <p:nvPr>
            <p:ph sz="half" idx="4294967295"/>
          </p:nvPr>
        </p:nvGraphicFramePr>
        <p:xfrm>
          <a:off x="4932363" y="3105150"/>
          <a:ext cx="541337" cy="3291840"/>
        </p:xfrm>
        <a:graphic>
          <a:graphicData uri="http://schemas.openxmlformats.org/drawingml/2006/table">
            <a:tbl>
              <a:tblPr/>
              <a:tblGrid>
                <a:gridCol w="54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74" grpId="0"/>
      <p:bldP spid="3700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05E298-9B3A-4392-A05D-33B23124130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127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Exp2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alarm circuit—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140200" y="1166813"/>
            <a:ext cx="1655763" cy="268446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ctr" hangingPunct="1">
              <a:spcBef>
                <a:spcPct val="20000"/>
              </a:spcBef>
            </a:pPr>
            <a:r>
              <a:rPr lang="zh-CN" altLang="en-US" sz="2800">
                <a:solidFill>
                  <a:srgbClr val="660033"/>
                </a:solidFill>
                <a:latin typeface="Garamond" pitchFamily="18" charset="0"/>
                <a:ea typeface="宋体" pitchFamily="2" charset="-122"/>
              </a:rPr>
              <a:t>    </a:t>
            </a:r>
            <a:br>
              <a:rPr lang="zh-CN" altLang="en-US" sz="2800">
                <a:solidFill>
                  <a:srgbClr val="660033"/>
                </a:solidFill>
                <a:latin typeface="Garamond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660033"/>
                </a:solidFill>
                <a:latin typeface="Garamond" pitchFamily="18" charset="0"/>
                <a:ea typeface="宋体" pitchFamily="2" charset="-122"/>
              </a:rPr>
              <a:t>    </a:t>
            </a:r>
            <a:r>
              <a:rPr lang="en-US" altLang="zh-CN" sz="2800">
                <a:solidFill>
                  <a:schemeClr val="bg2"/>
                </a:solidFill>
                <a:latin typeface="Comic Sans MS" pitchFamily="66" charset="0"/>
                <a:ea typeface="宋体" pitchFamily="2" charset="-122"/>
              </a:rPr>
              <a:t>alarm circuit</a:t>
            </a:r>
          </a:p>
          <a:p>
            <a:pPr algn="ctr" eaLnBrk="1" hangingPunct="1">
              <a:spcBef>
                <a:spcPct val="50000"/>
              </a:spcBef>
            </a:pPr>
            <a:endParaRPr lang="zh-CN" altLang="en-US" sz="2800">
              <a:solidFill>
                <a:srgbClr val="660033"/>
              </a:solidFill>
              <a:latin typeface="Garamond" pitchFamily="18" charset="0"/>
              <a:ea typeface="宋体" pitchFamily="2" charset="-122"/>
            </a:endParaRPr>
          </a:p>
          <a:p>
            <a:pPr algn="ctr" eaLnBrk="1" hangingPunct="1">
              <a:spcBef>
                <a:spcPct val="50000"/>
              </a:spcBef>
            </a:pPr>
            <a:endParaRPr lang="zh-CN" altLang="en-US" sz="2800">
              <a:solidFill>
                <a:srgbClr val="660033"/>
              </a:solidFill>
              <a:latin typeface="Garamond" pitchFamily="18" charset="0"/>
              <a:ea typeface="宋体" pitchFamily="2" charset="-122"/>
            </a:endParaRPr>
          </a:p>
        </p:txBody>
      </p: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1619250" y="2420938"/>
            <a:ext cx="2520950" cy="1455737"/>
            <a:chOff x="612" y="2205"/>
            <a:chExt cx="1588" cy="917"/>
          </a:xfrm>
        </p:grpSpPr>
        <p:sp>
          <p:nvSpPr>
            <p:cNvPr id="35874" name="Text Box 18"/>
            <p:cNvSpPr txBox="1">
              <a:spLocks noChangeArrowheads="1"/>
            </p:cNvSpPr>
            <p:nvPr/>
          </p:nvSpPr>
          <p:spPr bwMode="auto">
            <a:xfrm>
              <a:off x="612" y="2205"/>
              <a:ext cx="1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8E00"/>
                  </a:solidFill>
                  <a:latin typeface="Garamond" pitchFamily="18" charset="0"/>
                  <a:ea typeface="宋体" pitchFamily="2" charset="-122"/>
                </a:rPr>
                <a:t>WINDOW</a:t>
              </a:r>
            </a:p>
          </p:txBody>
        </p:sp>
        <p:sp>
          <p:nvSpPr>
            <p:cNvPr id="35875" name="Text Box 19"/>
            <p:cNvSpPr txBox="1">
              <a:spLocks noChangeArrowheads="1"/>
            </p:cNvSpPr>
            <p:nvPr/>
          </p:nvSpPr>
          <p:spPr bwMode="auto">
            <a:xfrm>
              <a:off x="612" y="2478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8E00"/>
                  </a:solidFill>
                  <a:latin typeface="Garamond" pitchFamily="18" charset="0"/>
                  <a:ea typeface="宋体" pitchFamily="2" charset="-122"/>
                </a:rPr>
                <a:t>DOOR</a:t>
              </a:r>
            </a:p>
          </p:txBody>
        </p:sp>
        <p:sp>
          <p:nvSpPr>
            <p:cNvPr id="35876" name="Text Box 20"/>
            <p:cNvSpPr txBox="1">
              <a:spLocks noChangeArrowheads="1"/>
            </p:cNvSpPr>
            <p:nvPr/>
          </p:nvSpPr>
          <p:spPr bwMode="auto">
            <a:xfrm>
              <a:off x="612" y="2795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8E00"/>
                  </a:solidFill>
                  <a:latin typeface="Garamond" pitchFamily="18" charset="0"/>
                  <a:ea typeface="宋体" pitchFamily="2" charset="-122"/>
                </a:rPr>
                <a:t>GARAGE</a:t>
              </a:r>
            </a:p>
          </p:txBody>
        </p:sp>
        <p:sp>
          <p:nvSpPr>
            <p:cNvPr id="35877" name="Line 21"/>
            <p:cNvSpPr>
              <a:spLocks noChangeShapeType="1"/>
            </p:cNvSpPr>
            <p:nvPr/>
          </p:nvSpPr>
          <p:spPr bwMode="auto">
            <a:xfrm>
              <a:off x="1655" y="2387"/>
              <a:ext cx="545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22"/>
            <p:cNvSpPr>
              <a:spLocks noChangeShapeType="1"/>
            </p:cNvSpPr>
            <p:nvPr/>
          </p:nvSpPr>
          <p:spPr bwMode="auto">
            <a:xfrm>
              <a:off x="1655" y="2659"/>
              <a:ext cx="545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23"/>
            <p:cNvSpPr>
              <a:spLocks noChangeShapeType="1"/>
            </p:cNvSpPr>
            <p:nvPr/>
          </p:nvSpPr>
          <p:spPr bwMode="auto">
            <a:xfrm>
              <a:off x="1655" y="2931"/>
              <a:ext cx="545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7" name="Line 26"/>
          <p:cNvSpPr>
            <a:spLocks noChangeShapeType="1"/>
          </p:cNvSpPr>
          <p:nvPr/>
        </p:nvSpPr>
        <p:spPr bwMode="auto">
          <a:xfrm>
            <a:off x="5795963" y="2420938"/>
            <a:ext cx="10080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25"/>
          <p:cNvSpPr txBox="1">
            <a:spLocks noChangeArrowheads="1"/>
          </p:cNvSpPr>
          <p:nvPr/>
        </p:nvSpPr>
        <p:spPr bwMode="auto">
          <a:xfrm>
            <a:off x="6732588" y="2132013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660033"/>
                </a:solidFill>
                <a:latin typeface="Garamond" pitchFamily="18" charset="0"/>
                <a:ea typeface="宋体" pitchFamily="2" charset="-122"/>
              </a:rPr>
              <a:t>ALARM</a:t>
            </a:r>
          </a:p>
        </p:txBody>
      </p:sp>
      <p:sp>
        <p:nvSpPr>
          <p:cNvPr id="37916" name="AutoShape 28"/>
          <p:cNvSpPr>
            <a:spLocks noChangeArrowheads="1"/>
          </p:cNvSpPr>
          <p:nvPr/>
        </p:nvSpPr>
        <p:spPr bwMode="auto">
          <a:xfrm>
            <a:off x="7235825" y="1773238"/>
            <a:ext cx="358775" cy="360362"/>
          </a:xfrm>
          <a:prstGeom prst="flowChartSummingJunction">
            <a:avLst/>
          </a:prstGeom>
          <a:solidFill>
            <a:srgbClr val="FF3300"/>
          </a:solidFill>
          <a:ln w="19050">
            <a:solidFill>
              <a:srgbClr val="99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>
            <a:off x="7235825" y="1773238"/>
            <a:ext cx="358775" cy="360362"/>
          </a:xfrm>
          <a:prstGeom prst="flowChartSummingJunction">
            <a:avLst/>
          </a:prstGeom>
          <a:noFill/>
          <a:ln w="190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3300"/>
              </a:solidFill>
              <a:ea typeface="宋体" pitchFamily="2" charset="-122"/>
            </a:endParaRPr>
          </a:p>
        </p:txBody>
      </p:sp>
      <p:grpSp>
        <p:nvGrpSpPr>
          <p:cNvPr id="37920" name="Group 32"/>
          <p:cNvGrpSpPr>
            <a:grpSpLocks/>
          </p:cNvGrpSpPr>
          <p:nvPr/>
        </p:nvGrpSpPr>
        <p:grpSpPr bwMode="auto">
          <a:xfrm>
            <a:off x="1619250" y="1125538"/>
            <a:ext cx="2520950" cy="590550"/>
            <a:chOff x="1020" y="1026"/>
            <a:chExt cx="1588" cy="372"/>
          </a:xfrm>
        </p:grpSpPr>
        <p:grpSp>
          <p:nvGrpSpPr>
            <p:cNvPr id="35870" name="Group 5"/>
            <p:cNvGrpSpPr>
              <a:grpSpLocks/>
            </p:cNvGrpSpPr>
            <p:nvPr/>
          </p:nvGrpSpPr>
          <p:grpSpPr bwMode="auto">
            <a:xfrm>
              <a:off x="1020" y="1071"/>
              <a:ext cx="1588" cy="327"/>
              <a:chOff x="612" y="845"/>
              <a:chExt cx="1588" cy="327"/>
            </a:xfrm>
          </p:grpSpPr>
          <p:sp>
            <p:nvSpPr>
              <p:cNvPr id="35872" name="Text Box 6"/>
              <p:cNvSpPr txBox="1">
                <a:spLocks noChangeArrowheads="1"/>
              </p:cNvSpPr>
              <p:nvPr/>
            </p:nvSpPr>
            <p:spPr bwMode="auto">
              <a:xfrm>
                <a:off x="612" y="845"/>
                <a:ext cx="9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990099"/>
                    </a:solidFill>
                    <a:latin typeface="Garamond" pitchFamily="18" charset="0"/>
                    <a:ea typeface="宋体" pitchFamily="2" charset="-122"/>
                  </a:rPr>
                  <a:t>PANIC</a:t>
                </a:r>
              </a:p>
            </p:txBody>
          </p:sp>
          <p:sp>
            <p:nvSpPr>
              <p:cNvPr id="35873" name="Line 7"/>
              <p:cNvSpPr>
                <a:spLocks noChangeShapeType="1"/>
              </p:cNvSpPr>
              <p:nvPr/>
            </p:nvSpPr>
            <p:spPr bwMode="auto">
              <a:xfrm>
                <a:off x="1565" y="981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1" name="Text Box 31"/>
            <p:cNvSpPr txBox="1">
              <a:spLocks noChangeArrowheads="1"/>
            </p:cNvSpPr>
            <p:nvPr/>
          </p:nvSpPr>
          <p:spPr bwMode="auto">
            <a:xfrm>
              <a:off x="2154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90099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1619250" y="1628775"/>
            <a:ext cx="2520950" cy="519113"/>
            <a:chOff x="1020" y="1343"/>
            <a:chExt cx="1588" cy="327"/>
          </a:xfrm>
        </p:grpSpPr>
        <p:grpSp>
          <p:nvGrpSpPr>
            <p:cNvPr id="35866" name="Group 8"/>
            <p:cNvGrpSpPr>
              <a:grpSpLocks/>
            </p:cNvGrpSpPr>
            <p:nvPr/>
          </p:nvGrpSpPr>
          <p:grpSpPr bwMode="auto">
            <a:xfrm>
              <a:off x="1020" y="1343"/>
              <a:ext cx="1588" cy="327"/>
              <a:chOff x="612" y="1117"/>
              <a:chExt cx="1588" cy="327"/>
            </a:xfrm>
          </p:grpSpPr>
          <p:sp>
            <p:nvSpPr>
              <p:cNvPr id="35868" name="Text Box 9"/>
              <p:cNvSpPr txBox="1">
                <a:spLocks noChangeArrowheads="1"/>
              </p:cNvSpPr>
              <p:nvPr/>
            </p:nvSpPr>
            <p:spPr bwMode="auto">
              <a:xfrm>
                <a:off x="612" y="1117"/>
                <a:ext cx="12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660033"/>
                    </a:solidFill>
                    <a:latin typeface="Garamond" pitchFamily="18" charset="0"/>
                    <a:ea typeface="宋体" pitchFamily="2" charset="-122"/>
                  </a:rPr>
                  <a:t>ENABLE</a:t>
                </a:r>
              </a:p>
            </p:txBody>
          </p:sp>
          <p:sp>
            <p:nvSpPr>
              <p:cNvPr id="35869" name="Line 10"/>
              <p:cNvSpPr>
                <a:spLocks noChangeShapeType="1"/>
              </p:cNvSpPr>
              <p:nvPr/>
            </p:nvSpPr>
            <p:spPr bwMode="auto">
              <a:xfrm>
                <a:off x="1655" y="1298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66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7" name="Text Box 33"/>
            <p:cNvSpPr txBox="1">
              <a:spLocks noChangeArrowheads="1"/>
            </p:cNvSpPr>
            <p:nvPr/>
          </p:nvSpPr>
          <p:spPr bwMode="auto">
            <a:xfrm>
              <a:off x="2154" y="134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1619250" y="1989138"/>
            <a:ext cx="2520950" cy="590550"/>
            <a:chOff x="1020" y="1570"/>
            <a:chExt cx="1588" cy="372"/>
          </a:xfrm>
        </p:grpSpPr>
        <p:grpSp>
          <p:nvGrpSpPr>
            <p:cNvPr id="35862" name="Group 11"/>
            <p:cNvGrpSpPr>
              <a:grpSpLocks/>
            </p:cNvGrpSpPr>
            <p:nvPr/>
          </p:nvGrpSpPr>
          <p:grpSpPr bwMode="auto">
            <a:xfrm>
              <a:off x="1020" y="1615"/>
              <a:ext cx="1588" cy="327"/>
              <a:chOff x="612" y="1389"/>
              <a:chExt cx="1588" cy="327"/>
            </a:xfrm>
          </p:grpSpPr>
          <p:sp>
            <p:nvSpPr>
              <p:cNvPr id="35864" name="Text Box 12"/>
              <p:cNvSpPr txBox="1">
                <a:spLocks noChangeArrowheads="1"/>
              </p:cNvSpPr>
              <p:nvPr/>
            </p:nvSpPr>
            <p:spPr bwMode="auto">
              <a:xfrm>
                <a:off x="612" y="1389"/>
                <a:ext cx="12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660033"/>
                    </a:solidFill>
                    <a:latin typeface="Garamond" pitchFamily="18" charset="0"/>
                    <a:ea typeface="宋体" pitchFamily="2" charset="-122"/>
                  </a:rPr>
                  <a:t>EXITING</a:t>
                </a:r>
              </a:p>
            </p:txBody>
          </p:sp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>
                <a:off x="1701" y="1525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66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3" name="Text Box 34"/>
            <p:cNvSpPr txBox="1">
              <a:spLocks noChangeArrowheads="1"/>
            </p:cNvSpPr>
            <p:nvPr/>
          </p:nvSpPr>
          <p:spPr bwMode="auto">
            <a:xfrm>
              <a:off x="2200" y="157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1619250" y="2420938"/>
            <a:ext cx="2520950" cy="590550"/>
            <a:chOff x="1020" y="1842"/>
            <a:chExt cx="1588" cy="372"/>
          </a:xfrm>
        </p:grpSpPr>
        <p:grpSp>
          <p:nvGrpSpPr>
            <p:cNvPr id="35858" name="Group 27"/>
            <p:cNvGrpSpPr>
              <a:grpSpLocks/>
            </p:cNvGrpSpPr>
            <p:nvPr/>
          </p:nvGrpSpPr>
          <p:grpSpPr bwMode="auto">
            <a:xfrm>
              <a:off x="1020" y="1887"/>
              <a:ext cx="1588" cy="327"/>
              <a:chOff x="1156" y="1615"/>
              <a:chExt cx="1588" cy="327"/>
            </a:xfrm>
          </p:grpSpPr>
          <p:sp>
            <p:nvSpPr>
              <p:cNvPr id="35860" name="Text Box 15"/>
              <p:cNvSpPr txBox="1">
                <a:spLocks noChangeArrowheads="1"/>
              </p:cNvSpPr>
              <p:nvPr/>
            </p:nvSpPr>
            <p:spPr bwMode="auto">
              <a:xfrm>
                <a:off x="1156" y="1615"/>
                <a:ext cx="108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660033"/>
                    </a:solidFill>
                    <a:latin typeface="Garamond" pitchFamily="18" charset="0"/>
                    <a:ea typeface="宋体" pitchFamily="2" charset="-122"/>
                  </a:rPr>
                  <a:t>SECURE</a:t>
                </a:r>
              </a:p>
            </p:txBody>
          </p:sp>
          <p:sp>
            <p:nvSpPr>
              <p:cNvPr id="35861" name="Line 16"/>
              <p:cNvSpPr>
                <a:spLocks noChangeShapeType="1"/>
              </p:cNvSpPr>
              <p:nvPr/>
            </p:nvSpPr>
            <p:spPr bwMode="auto">
              <a:xfrm>
                <a:off x="2199" y="1751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6633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9" name="Text Box 35"/>
            <p:cNvSpPr txBox="1">
              <a:spLocks noChangeArrowheads="1"/>
            </p:cNvSpPr>
            <p:nvPr/>
          </p:nvSpPr>
          <p:spPr bwMode="auto">
            <a:xfrm>
              <a:off x="2154" y="18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no</a:t>
              </a:r>
            </a:p>
          </p:txBody>
        </p:sp>
      </p:grp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547813" y="4652963"/>
            <a:ext cx="539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SECURE=WINDOW·DOOR·GARAGE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1584325" y="407670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ALARM=PANIC+EN·EXT’ ·SEC’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1620838" y="5229225"/>
            <a:ext cx="583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ALARM=PANIC+EN·EXT’ ·(W</a:t>
            </a:r>
            <a:r>
              <a:rPr lang="en-US" altLang="zh-CN">
                <a:ea typeface="宋体" pitchFamily="2" charset="-122"/>
              </a:rPr>
              <a:t>·</a:t>
            </a:r>
            <a:r>
              <a:rPr lang="en-US" altLang="zh-CN" sz="2400">
                <a:ea typeface="宋体" pitchFamily="2" charset="-122"/>
              </a:rPr>
              <a:t>D</a:t>
            </a:r>
            <a:r>
              <a:rPr lang="en-US" altLang="zh-CN">
                <a:ea typeface="宋体" pitchFamily="2" charset="-122"/>
              </a:rPr>
              <a:t>·</a:t>
            </a:r>
            <a:r>
              <a:rPr lang="en-US" altLang="zh-CN" sz="2400">
                <a:ea typeface="宋体" pitchFamily="2" charset="-122"/>
              </a:rPr>
              <a:t>G)’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 animBg="1"/>
      <p:bldP spid="37916" grpId="1" animBg="1"/>
      <p:bldP spid="37916" grpId="2" animBg="1"/>
      <p:bldP spid="37918" grpId="0" animBg="1"/>
      <p:bldP spid="37918" grpId="1" animBg="1"/>
      <p:bldP spid="37918" grpId="2" animBg="1"/>
      <p:bldP spid="37925" grpId="0"/>
      <p:bldP spid="37929" grpId="0"/>
      <p:bldP spid="379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9BBA7B-4B6C-4926-9913-AC1827C86A54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3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combinational-circuit minimization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468313" y="1223755"/>
            <a:ext cx="8316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Whether canonical sum (or product) is the final expression or not?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971550" y="35687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no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3492500" y="35687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yes</a:t>
            </a:r>
          </a:p>
        </p:txBody>
      </p:sp>
      <p:grpSp>
        <p:nvGrpSpPr>
          <p:cNvPr id="339987" name="Group 19"/>
          <p:cNvGrpSpPr>
            <a:grpSpLocks/>
          </p:cNvGrpSpPr>
          <p:nvPr/>
        </p:nvGrpSpPr>
        <p:grpSpPr bwMode="auto">
          <a:xfrm>
            <a:off x="1692275" y="3316288"/>
            <a:ext cx="1800225" cy="684212"/>
            <a:chOff x="1066" y="1976"/>
            <a:chExt cx="1134" cy="431"/>
          </a:xfrm>
        </p:grpSpPr>
        <p:sp>
          <p:nvSpPr>
            <p:cNvPr id="36878" name="Line 5"/>
            <p:cNvSpPr>
              <a:spLocks noChangeShapeType="1"/>
            </p:cNvSpPr>
            <p:nvPr/>
          </p:nvSpPr>
          <p:spPr bwMode="auto">
            <a:xfrm>
              <a:off x="1429" y="1976"/>
              <a:ext cx="0" cy="204"/>
            </a:xfrm>
            <a:prstGeom prst="line">
              <a:avLst/>
            </a:prstGeom>
            <a:noFill/>
            <a:ln w="28575">
              <a:solidFill>
                <a:srgbClr val="4009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7"/>
            <p:cNvSpPr>
              <a:spLocks noChangeShapeType="1"/>
            </p:cNvSpPr>
            <p:nvPr/>
          </p:nvSpPr>
          <p:spPr bwMode="auto">
            <a:xfrm>
              <a:off x="1066" y="2180"/>
              <a:ext cx="1134" cy="0"/>
            </a:xfrm>
            <a:prstGeom prst="line">
              <a:avLst/>
            </a:prstGeom>
            <a:noFill/>
            <a:ln w="28575">
              <a:solidFill>
                <a:srgbClr val="4009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8"/>
            <p:cNvSpPr>
              <a:spLocks noChangeShapeType="1"/>
            </p:cNvSpPr>
            <p:nvPr/>
          </p:nvSpPr>
          <p:spPr bwMode="auto">
            <a:xfrm>
              <a:off x="1066" y="2180"/>
              <a:ext cx="0" cy="227"/>
            </a:xfrm>
            <a:prstGeom prst="line">
              <a:avLst/>
            </a:prstGeom>
            <a:noFill/>
            <a:ln w="28575">
              <a:solidFill>
                <a:srgbClr val="4009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11"/>
            <p:cNvSpPr>
              <a:spLocks noChangeShapeType="1"/>
            </p:cNvSpPr>
            <p:nvPr/>
          </p:nvSpPr>
          <p:spPr bwMode="auto">
            <a:xfrm>
              <a:off x="2200" y="2180"/>
              <a:ext cx="0" cy="227"/>
            </a:xfrm>
            <a:prstGeom prst="line">
              <a:avLst/>
            </a:prstGeom>
            <a:noFill/>
            <a:ln w="28575">
              <a:solidFill>
                <a:srgbClr val="40099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468313" y="4071938"/>
            <a:ext cx="262890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Then the circuit is  final result.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3205163" y="4108450"/>
            <a:ext cx="3490912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Need to be minimized </a:t>
            </a:r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4967288" y="4611688"/>
            <a:ext cx="0" cy="396875"/>
          </a:xfrm>
          <a:prstGeom prst="line">
            <a:avLst/>
          </a:prstGeom>
          <a:noFill/>
          <a:ln w="28575">
            <a:solidFill>
              <a:srgbClr val="40099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3384550" y="5045075"/>
            <a:ext cx="3419475" cy="831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Obtain the minimized expression</a:t>
            </a:r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971550" y="2420938"/>
            <a:ext cx="5616575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Is the expression simplified further more?</a:t>
            </a:r>
          </a:p>
        </p:txBody>
      </p: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7380288" y="2483895"/>
            <a:ext cx="1476375" cy="3973515"/>
            <a:chOff x="4649" y="1684"/>
            <a:chExt cx="930" cy="2503"/>
          </a:xfrm>
        </p:grpSpPr>
        <p:pic>
          <p:nvPicPr>
            <p:cNvPr id="36885" name="Picture 21" descr="cc97583a_8fb1_497c_b86f_3ecb5a8a9776_pre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" y="168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4649" y="2500"/>
              <a:ext cx="930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24A1F"/>
                  </a:solidFill>
                  <a:ea typeface="宋体" pitchFamily="2" charset="-122"/>
                </a:rPr>
                <a:t>How </a:t>
              </a:r>
              <a:r>
                <a:rPr lang="en-US" altLang="zh-CN" sz="2400" dirty="0" smtClean="0">
                  <a:solidFill>
                    <a:srgbClr val="024A1F"/>
                  </a:solidFill>
                  <a:ea typeface="宋体" pitchFamily="2" charset="-122"/>
                </a:rPr>
                <a:t>do I know whether  the simplest circuit is done?</a:t>
              </a:r>
              <a:endParaRPr lang="en-US" altLang="zh-CN" sz="2400" dirty="0">
                <a:solidFill>
                  <a:srgbClr val="024A1F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7" grpId="0"/>
      <p:bldP spid="339978" grpId="0"/>
      <p:bldP spid="339980" grpId="0" animBg="1"/>
      <p:bldP spid="339981" grpId="0" animBg="1"/>
      <p:bldP spid="339983" grpId="0" animBg="1"/>
      <p:bldP spid="339984" grpId="0" animBg="1"/>
      <p:bldP spid="3399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620EE3-2E5B-4FD8-9E90-CC5D3862A764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397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Minimizing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02612" cy="5329237"/>
          </a:xfrm>
        </p:spPr>
        <p:txBody>
          <a:bodyPr/>
          <a:lstStyle/>
          <a:p>
            <a:pPr eaLnBrk="1" hangingPunct="1">
              <a:buClr>
                <a:srgbClr val="09179F"/>
              </a:buClr>
              <a:buFont typeface="Wingdings" pitchFamily="2" charset="2"/>
              <a:buChar char="ü"/>
            </a:pPr>
            <a:r>
              <a:rPr lang="en-US" altLang="zh-CN" sz="3200" smtClean="0">
                <a:solidFill>
                  <a:srgbClr val="771F03"/>
                </a:solidFill>
                <a:ea typeface="宋体" pitchFamily="2" charset="-122"/>
              </a:rPr>
              <a:t>Minimizing by switching algebra</a:t>
            </a:r>
          </a:p>
          <a:p>
            <a:pPr eaLnBrk="1" hangingPunct="1">
              <a:buClr>
                <a:srgbClr val="09179F"/>
              </a:buClr>
              <a:buFont typeface="Wingdings" pitchFamily="2" charset="2"/>
              <a:buChar char="ü"/>
            </a:pPr>
            <a:r>
              <a:rPr lang="en-US" altLang="zh-CN" sz="3200" smtClean="0">
                <a:solidFill>
                  <a:srgbClr val="771F03"/>
                </a:solidFill>
                <a:ea typeface="宋体" pitchFamily="2" charset="-122"/>
              </a:rPr>
              <a:t>Minimizing by karnaugh map</a:t>
            </a:r>
          </a:p>
          <a:p>
            <a:pPr eaLnBrk="1" hangingPunct="1"/>
            <a:r>
              <a:rPr lang="en-US" altLang="zh-CN" sz="3200" smtClean="0">
                <a:ea typeface="宋体" pitchFamily="2" charset="-122"/>
              </a:rPr>
              <a:t>Minimization methods</a:t>
            </a:r>
            <a:r>
              <a:rPr lang="en-US" altLang="zh-CN" sz="3200" smtClean="0">
                <a:ea typeface="宋体" pitchFamily="2" charset="-122"/>
                <a:sym typeface="Wingdings" pitchFamily="2" charset="2"/>
              </a:rPr>
              <a:t> (base on two-level structure)</a:t>
            </a:r>
            <a:endParaRPr lang="en-US" altLang="zh-CN" sz="32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Minimizing the number of first-level gates</a:t>
            </a:r>
            <a:endParaRPr lang="zh-CN" altLang="en-US" sz="280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800" smtClean="0">
                <a:ea typeface="宋体" pitchFamily="2" charset="-122"/>
              </a:rPr>
              <a:t>Minimizing the number of inputs on each first-level gates</a:t>
            </a:r>
          </a:p>
          <a:p>
            <a:pPr lvl="2" eaLnBrk="1" hangingPunct="1"/>
            <a:r>
              <a:rPr lang="en-US" altLang="zh-CN" sz="2800" smtClean="0">
                <a:ea typeface="宋体" pitchFamily="2" charset="-122"/>
              </a:rPr>
              <a:t>Basing on</a:t>
            </a:r>
            <a:r>
              <a:rPr lang="zh-CN" altLang="en-US" sz="2800" smtClean="0">
                <a:ea typeface="宋体" pitchFamily="2" charset="-122"/>
              </a:rPr>
              <a:t>：</a:t>
            </a:r>
            <a:r>
              <a:rPr lang="en-US" altLang="zh-CN" sz="2800" smtClean="0">
                <a:ea typeface="宋体" pitchFamily="2" charset="-122"/>
              </a:rPr>
              <a:t>T10</a:t>
            </a:r>
            <a:r>
              <a:rPr lang="zh-CN" altLang="en-US" sz="2800" smtClean="0">
                <a:ea typeface="宋体" pitchFamily="2" charset="-122"/>
              </a:rPr>
              <a:t>、</a:t>
            </a:r>
            <a:r>
              <a:rPr lang="en-US" altLang="zh-CN" sz="2800" smtClean="0">
                <a:ea typeface="宋体" pitchFamily="2" charset="-122"/>
              </a:rPr>
              <a:t>T10’</a:t>
            </a:r>
          </a:p>
          <a:p>
            <a:pPr lvl="2" eaLnBrk="1" hangingPunct="1"/>
            <a:r>
              <a:rPr lang="en-US" altLang="zh-CN" sz="2800" smtClean="0">
                <a:ea typeface="宋体" pitchFamily="2" charset="-122"/>
              </a:rPr>
              <a:t>X·Y+X·Y’=X</a:t>
            </a:r>
            <a:r>
              <a:rPr lang="zh-CN" altLang="en-US" sz="2800" smtClean="0">
                <a:ea typeface="宋体" pitchFamily="2" charset="-122"/>
              </a:rPr>
              <a:t>；</a:t>
            </a:r>
            <a:r>
              <a:rPr lang="en-US" altLang="zh-CN" sz="2800" smtClean="0">
                <a:ea typeface="宋体" pitchFamily="2" charset="-122"/>
                <a:cs typeface="Arial" charset="0"/>
              </a:rPr>
              <a:t>(X+Y)·(X+Y’)</a:t>
            </a:r>
            <a:r>
              <a:rPr lang="en-US" altLang="zh-CN" sz="2800" smtClean="0">
                <a:ea typeface="宋体" pitchFamily="2" charset="-122"/>
              </a:rPr>
              <a:t>=X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8915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69D8F0-F751-428C-916C-FA6912A6854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Karnaugh Map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836613"/>
            <a:ext cx="8064500" cy="57610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 </a:t>
            </a:r>
            <a:r>
              <a:rPr lang="en-US" altLang="zh-CN" smtClean="0">
                <a:solidFill>
                  <a:srgbClr val="D94909"/>
                </a:solidFill>
                <a:ea typeface="宋体" pitchFamily="2" charset="-122"/>
              </a:rPr>
              <a:t>graphical representation</a:t>
            </a:r>
            <a:r>
              <a:rPr lang="en-US" altLang="zh-CN" smtClean="0">
                <a:ea typeface="宋体" pitchFamily="2" charset="-122"/>
              </a:rPr>
              <a:t> of a logic function’s truth table .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①</a:t>
            </a:r>
            <a:r>
              <a:rPr lang="en-US" altLang="zh-CN" smtClean="0">
                <a:ea typeface="宋体" pitchFamily="2" charset="-122"/>
              </a:rPr>
              <a:t>structure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n-variable k-map has 2</a:t>
            </a:r>
            <a:r>
              <a:rPr lang="en-US" altLang="zh-CN" baseline="30000" smtClean="0">
                <a:ea typeface="宋体" pitchFamily="2" charset="-122"/>
              </a:rPr>
              <a:t>n </a:t>
            </a:r>
            <a:r>
              <a:rPr lang="en-US" altLang="zh-CN" smtClean="0">
                <a:ea typeface="宋体" pitchFamily="2" charset="-122"/>
              </a:rPr>
              <a:t>cells.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1-var k-map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2-var k-map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</a:t>
            </a:r>
            <a:r>
              <a:rPr lang="en-US" altLang="zh-CN" smtClean="0">
                <a:ea typeface="宋体" pitchFamily="2" charset="-122"/>
              </a:rPr>
              <a:t>F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X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zh-CN" altLang="en-US" smtClean="0">
                <a:ea typeface="宋体" pitchFamily="2" charset="-122"/>
              </a:rPr>
              <a:t>）</a:t>
            </a: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43071" name="Group 63"/>
          <p:cNvGrpSpPr>
            <a:grpSpLocks/>
          </p:cNvGrpSpPr>
          <p:nvPr/>
        </p:nvGrpSpPr>
        <p:grpSpPr bwMode="auto">
          <a:xfrm>
            <a:off x="3708400" y="2997200"/>
            <a:ext cx="1725613" cy="1152525"/>
            <a:chOff x="2336" y="1888"/>
            <a:chExt cx="1087" cy="726"/>
          </a:xfrm>
        </p:grpSpPr>
        <p:sp>
          <p:nvSpPr>
            <p:cNvPr id="38940" name="Rectangle 45"/>
            <p:cNvSpPr>
              <a:spLocks noChangeArrowheads="1"/>
            </p:cNvSpPr>
            <p:nvPr/>
          </p:nvSpPr>
          <p:spPr bwMode="auto">
            <a:xfrm>
              <a:off x="2699" y="2251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41" name="Rectangle 46"/>
            <p:cNvSpPr>
              <a:spLocks noChangeArrowheads="1"/>
            </p:cNvSpPr>
            <p:nvPr/>
          </p:nvSpPr>
          <p:spPr bwMode="auto">
            <a:xfrm>
              <a:off x="3061" y="2251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42" name="Line 47"/>
            <p:cNvSpPr>
              <a:spLocks noChangeShapeType="1"/>
            </p:cNvSpPr>
            <p:nvPr/>
          </p:nvSpPr>
          <p:spPr bwMode="auto">
            <a:xfrm flipH="1" flipV="1">
              <a:off x="2517" y="2069"/>
              <a:ext cx="18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Text Box 48"/>
            <p:cNvSpPr txBox="1">
              <a:spLocks noChangeArrowheads="1"/>
            </p:cNvSpPr>
            <p:nvPr/>
          </p:nvSpPr>
          <p:spPr bwMode="auto">
            <a:xfrm>
              <a:off x="2336" y="188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38944" name="Text Box 49"/>
            <p:cNvSpPr txBox="1">
              <a:spLocks noChangeArrowheads="1"/>
            </p:cNvSpPr>
            <p:nvPr/>
          </p:nvSpPr>
          <p:spPr bwMode="auto">
            <a:xfrm>
              <a:off x="2562" y="197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X</a:t>
              </a:r>
            </a:p>
          </p:txBody>
        </p:sp>
        <p:sp>
          <p:nvSpPr>
            <p:cNvPr id="38945" name="Text Box 50"/>
            <p:cNvSpPr txBox="1">
              <a:spLocks noChangeArrowheads="1"/>
            </p:cNvSpPr>
            <p:nvPr/>
          </p:nvSpPr>
          <p:spPr bwMode="auto">
            <a:xfrm>
              <a:off x="2789" y="202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</a:t>
              </a:r>
            </a:p>
          </p:txBody>
        </p:sp>
        <p:sp>
          <p:nvSpPr>
            <p:cNvPr id="38946" name="Text Box 51"/>
            <p:cNvSpPr txBox="1">
              <a:spLocks noChangeArrowheads="1"/>
            </p:cNvSpPr>
            <p:nvPr/>
          </p:nvSpPr>
          <p:spPr bwMode="auto">
            <a:xfrm>
              <a:off x="3152" y="202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38947" name="Text Box 52"/>
            <p:cNvSpPr txBox="1">
              <a:spLocks noChangeArrowheads="1"/>
            </p:cNvSpPr>
            <p:nvPr/>
          </p:nvSpPr>
          <p:spPr bwMode="auto">
            <a:xfrm>
              <a:off x="2744" y="2296"/>
              <a:ext cx="136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38948" name="Text Box 53"/>
            <p:cNvSpPr txBox="1">
              <a:spLocks noChangeArrowheads="1"/>
            </p:cNvSpPr>
            <p:nvPr/>
          </p:nvSpPr>
          <p:spPr bwMode="auto">
            <a:xfrm>
              <a:off x="3107" y="2296"/>
              <a:ext cx="136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3079" name="Group 71"/>
          <p:cNvGrpSpPr>
            <a:grpSpLocks/>
          </p:cNvGrpSpPr>
          <p:nvPr/>
        </p:nvGrpSpPr>
        <p:grpSpPr bwMode="auto">
          <a:xfrm>
            <a:off x="6013450" y="2925763"/>
            <a:ext cx="1725613" cy="1727200"/>
            <a:chOff x="3788" y="1843"/>
            <a:chExt cx="1087" cy="1088"/>
          </a:xfrm>
        </p:grpSpPr>
        <p:sp>
          <p:nvSpPr>
            <p:cNvPr id="38924" name="Rectangle 64"/>
            <p:cNvSpPr>
              <a:spLocks noChangeArrowheads="1"/>
            </p:cNvSpPr>
            <p:nvPr/>
          </p:nvSpPr>
          <p:spPr bwMode="auto">
            <a:xfrm>
              <a:off x="4151" y="2568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25" name="Rectangle 54"/>
            <p:cNvSpPr>
              <a:spLocks noChangeArrowheads="1"/>
            </p:cNvSpPr>
            <p:nvPr/>
          </p:nvSpPr>
          <p:spPr bwMode="auto">
            <a:xfrm>
              <a:off x="4151" y="2206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26" name="Rectangle 55"/>
            <p:cNvSpPr>
              <a:spLocks noChangeArrowheads="1"/>
            </p:cNvSpPr>
            <p:nvPr/>
          </p:nvSpPr>
          <p:spPr bwMode="auto">
            <a:xfrm>
              <a:off x="4513" y="2206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27" name="Line 56"/>
            <p:cNvSpPr>
              <a:spLocks noChangeShapeType="1"/>
            </p:cNvSpPr>
            <p:nvPr/>
          </p:nvSpPr>
          <p:spPr bwMode="auto">
            <a:xfrm flipH="1" flipV="1">
              <a:off x="3969" y="2024"/>
              <a:ext cx="18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Text Box 57"/>
            <p:cNvSpPr txBox="1">
              <a:spLocks noChangeArrowheads="1"/>
            </p:cNvSpPr>
            <p:nvPr/>
          </p:nvSpPr>
          <p:spPr bwMode="auto">
            <a:xfrm>
              <a:off x="3788" y="184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38929" name="Text Box 58"/>
            <p:cNvSpPr txBox="1">
              <a:spLocks noChangeArrowheads="1"/>
            </p:cNvSpPr>
            <p:nvPr/>
          </p:nvSpPr>
          <p:spPr bwMode="auto">
            <a:xfrm>
              <a:off x="4014" y="193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X</a:t>
              </a:r>
            </a:p>
          </p:txBody>
        </p:sp>
        <p:sp>
          <p:nvSpPr>
            <p:cNvPr id="38930" name="Text Box 59"/>
            <p:cNvSpPr txBox="1">
              <a:spLocks noChangeArrowheads="1"/>
            </p:cNvSpPr>
            <p:nvPr/>
          </p:nvSpPr>
          <p:spPr bwMode="auto">
            <a:xfrm>
              <a:off x="4241" y="197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</a:t>
              </a:r>
            </a:p>
          </p:txBody>
        </p:sp>
        <p:sp>
          <p:nvSpPr>
            <p:cNvPr id="38931" name="Text Box 60"/>
            <p:cNvSpPr txBox="1">
              <a:spLocks noChangeArrowheads="1"/>
            </p:cNvSpPr>
            <p:nvPr/>
          </p:nvSpPr>
          <p:spPr bwMode="auto">
            <a:xfrm>
              <a:off x="4604" y="197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38932" name="Text Box 61"/>
            <p:cNvSpPr txBox="1">
              <a:spLocks noChangeArrowheads="1"/>
            </p:cNvSpPr>
            <p:nvPr/>
          </p:nvSpPr>
          <p:spPr bwMode="auto">
            <a:xfrm>
              <a:off x="4196" y="2251"/>
              <a:ext cx="136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38933" name="Text Box 62"/>
            <p:cNvSpPr txBox="1">
              <a:spLocks noChangeArrowheads="1"/>
            </p:cNvSpPr>
            <p:nvPr/>
          </p:nvSpPr>
          <p:spPr bwMode="auto">
            <a:xfrm>
              <a:off x="4195" y="2614"/>
              <a:ext cx="136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38934" name="Rectangle 65"/>
            <p:cNvSpPr>
              <a:spLocks noChangeArrowheads="1"/>
            </p:cNvSpPr>
            <p:nvPr/>
          </p:nvSpPr>
          <p:spPr bwMode="auto">
            <a:xfrm>
              <a:off x="4513" y="2568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935" name="Text Box 66"/>
            <p:cNvSpPr txBox="1">
              <a:spLocks noChangeArrowheads="1"/>
            </p:cNvSpPr>
            <p:nvPr/>
          </p:nvSpPr>
          <p:spPr bwMode="auto">
            <a:xfrm>
              <a:off x="3878" y="211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</a:t>
              </a:r>
            </a:p>
          </p:txBody>
        </p:sp>
        <p:sp>
          <p:nvSpPr>
            <p:cNvPr id="38936" name="Text Box 67"/>
            <p:cNvSpPr txBox="1">
              <a:spLocks noChangeArrowheads="1"/>
            </p:cNvSpPr>
            <p:nvPr/>
          </p:nvSpPr>
          <p:spPr bwMode="auto">
            <a:xfrm>
              <a:off x="3923" y="229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</a:t>
              </a:r>
            </a:p>
          </p:txBody>
        </p:sp>
        <p:sp>
          <p:nvSpPr>
            <p:cNvPr id="38937" name="Text Box 68"/>
            <p:cNvSpPr txBox="1">
              <a:spLocks noChangeArrowheads="1"/>
            </p:cNvSpPr>
            <p:nvPr/>
          </p:nvSpPr>
          <p:spPr bwMode="auto">
            <a:xfrm>
              <a:off x="3923" y="26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38938" name="Text Box 69"/>
            <p:cNvSpPr txBox="1">
              <a:spLocks noChangeArrowheads="1"/>
            </p:cNvSpPr>
            <p:nvPr/>
          </p:nvSpPr>
          <p:spPr bwMode="auto">
            <a:xfrm>
              <a:off x="4558" y="2251"/>
              <a:ext cx="136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38939" name="Text Box 70"/>
            <p:cNvSpPr txBox="1">
              <a:spLocks noChangeArrowheads="1"/>
            </p:cNvSpPr>
            <p:nvPr/>
          </p:nvSpPr>
          <p:spPr bwMode="auto">
            <a:xfrm>
              <a:off x="4558" y="2614"/>
              <a:ext cx="136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43085" name="Group 77"/>
          <p:cNvGrpSpPr>
            <a:grpSpLocks/>
          </p:cNvGrpSpPr>
          <p:nvPr/>
        </p:nvGrpSpPr>
        <p:grpSpPr bwMode="auto">
          <a:xfrm>
            <a:off x="1331913" y="3860800"/>
            <a:ext cx="5903912" cy="2425700"/>
            <a:chOff x="839" y="2432"/>
            <a:chExt cx="3719" cy="1528"/>
          </a:xfrm>
        </p:grpSpPr>
        <p:sp>
          <p:nvSpPr>
            <p:cNvPr id="38921" name="Text Box 74"/>
            <p:cNvSpPr txBox="1">
              <a:spLocks noChangeArrowheads="1"/>
            </p:cNvSpPr>
            <p:nvPr/>
          </p:nvSpPr>
          <p:spPr bwMode="auto">
            <a:xfrm>
              <a:off x="839" y="2976"/>
              <a:ext cx="2268" cy="984"/>
            </a:xfrm>
            <a:prstGeom prst="rect">
              <a:avLst/>
            </a:prstGeom>
            <a:noFill/>
            <a:ln w="9525">
              <a:solidFill>
                <a:srgbClr val="1F3CC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1F3CCB"/>
                  </a:solidFill>
                  <a:ea typeface="宋体" pitchFamily="2" charset="-122"/>
                </a:rPr>
                <a:t>each cell has a number which correspond to a minterm number in a truth table.</a:t>
              </a:r>
            </a:p>
          </p:txBody>
        </p:sp>
        <p:sp>
          <p:nvSpPr>
            <p:cNvPr id="38922" name="Line 75"/>
            <p:cNvSpPr>
              <a:spLocks noChangeShapeType="1"/>
            </p:cNvSpPr>
            <p:nvPr/>
          </p:nvSpPr>
          <p:spPr bwMode="auto">
            <a:xfrm flipV="1">
              <a:off x="2789" y="2432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76"/>
            <p:cNvSpPr>
              <a:spLocks noChangeShapeType="1"/>
            </p:cNvSpPr>
            <p:nvPr/>
          </p:nvSpPr>
          <p:spPr bwMode="auto">
            <a:xfrm flipV="1">
              <a:off x="3107" y="2704"/>
              <a:ext cx="1451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线形标注 2(无边框) 1"/>
          <p:cNvSpPr/>
          <p:nvPr/>
        </p:nvSpPr>
        <p:spPr bwMode="auto">
          <a:xfrm>
            <a:off x="6920518" y="2665181"/>
            <a:ext cx="818545" cy="4050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13"/>
              <a:gd name="adj6" fmla="val -39440"/>
            </a:avLst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线形标注 2(无边框) 37"/>
          <p:cNvSpPr/>
          <p:nvPr/>
        </p:nvSpPr>
        <p:spPr bwMode="auto">
          <a:xfrm>
            <a:off x="6589713" y="2222574"/>
            <a:ext cx="971550" cy="4050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815"/>
              <a:gd name="adj6" fmla="val -45750"/>
            </a:avLst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0C9B50-BF25-417D-AC49-5F2DA7BADA1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9940" name="Rectangle 2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3-var k-map  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 </a:t>
            </a:r>
            <a:r>
              <a:rPr lang="en-US" altLang="zh-CN" smtClean="0">
                <a:ea typeface="宋体" pitchFamily="2" charset="-122"/>
              </a:rPr>
              <a:t>F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X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Z</a:t>
            </a:r>
            <a:r>
              <a:rPr lang="zh-CN" altLang="en-US" smtClean="0">
                <a:ea typeface="宋体" pitchFamily="2" charset="-122"/>
              </a:rPr>
              <a:t>）</a:t>
            </a: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/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solidFill>
                <a:srgbClr val="1D03DB"/>
              </a:solidFill>
              <a:ea typeface="宋体" pitchFamily="2" charset="-122"/>
            </a:endParaRPr>
          </a:p>
        </p:txBody>
      </p:sp>
      <p:sp>
        <p:nvSpPr>
          <p:cNvPr id="44247" name="Rectangle 21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4-var k-map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    </a:t>
            </a:r>
            <a:r>
              <a:rPr lang="en-US" altLang="zh-CN" smtClean="0">
                <a:ea typeface="宋体" pitchFamily="2" charset="-122"/>
              </a:rPr>
              <a:t>F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W, X, Y, Z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grpSp>
        <p:nvGrpSpPr>
          <p:cNvPr id="44242" name="Group 210"/>
          <p:cNvGrpSpPr>
            <a:grpSpLocks/>
          </p:cNvGrpSpPr>
          <p:nvPr/>
        </p:nvGrpSpPr>
        <p:grpSpPr bwMode="auto">
          <a:xfrm>
            <a:off x="395288" y="2276475"/>
            <a:ext cx="3313112" cy="2435225"/>
            <a:chOff x="3424" y="300"/>
            <a:chExt cx="2087" cy="1534"/>
          </a:xfrm>
        </p:grpSpPr>
        <p:grpSp>
          <p:nvGrpSpPr>
            <p:cNvPr id="40004" name="Group 133"/>
            <p:cNvGrpSpPr>
              <a:grpSpLocks/>
            </p:cNvGrpSpPr>
            <p:nvPr/>
          </p:nvGrpSpPr>
          <p:grpSpPr bwMode="auto">
            <a:xfrm>
              <a:off x="3424" y="436"/>
              <a:ext cx="1813" cy="1088"/>
              <a:chOff x="3198" y="391"/>
              <a:chExt cx="1813" cy="1088"/>
            </a:xfrm>
          </p:grpSpPr>
          <p:sp>
            <p:nvSpPr>
              <p:cNvPr id="40014" name="Rectangle 107"/>
              <p:cNvSpPr>
                <a:spLocks noChangeArrowheads="1"/>
              </p:cNvSpPr>
              <p:nvPr/>
            </p:nvSpPr>
            <p:spPr bwMode="auto">
              <a:xfrm>
                <a:off x="3561" y="1116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15" name="Rectangle 108"/>
              <p:cNvSpPr>
                <a:spLocks noChangeArrowheads="1"/>
              </p:cNvSpPr>
              <p:nvPr/>
            </p:nvSpPr>
            <p:spPr bwMode="auto">
              <a:xfrm>
                <a:off x="3561" y="754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16" name="Rectangle 109"/>
              <p:cNvSpPr>
                <a:spLocks noChangeArrowheads="1"/>
              </p:cNvSpPr>
              <p:nvPr/>
            </p:nvSpPr>
            <p:spPr bwMode="auto">
              <a:xfrm>
                <a:off x="3923" y="754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17" name="Line 110"/>
              <p:cNvSpPr>
                <a:spLocks noChangeShapeType="1"/>
              </p:cNvSpPr>
              <p:nvPr/>
            </p:nvSpPr>
            <p:spPr bwMode="auto">
              <a:xfrm flipH="1" flipV="1">
                <a:off x="3379" y="572"/>
                <a:ext cx="182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8" name="Text Box 111"/>
              <p:cNvSpPr txBox="1">
                <a:spLocks noChangeArrowheads="1"/>
              </p:cNvSpPr>
              <p:nvPr/>
            </p:nvSpPr>
            <p:spPr bwMode="auto">
              <a:xfrm>
                <a:off x="3198" y="391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40019" name="Text Box 112"/>
              <p:cNvSpPr txBox="1">
                <a:spLocks noChangeArrowheads="1"/>
              </p:cNvSpPr>
              <p:nvPr/>
            </p:nvSpPr>
            <p:spPr bwMode="auto">
              <a:xfrm>
                <a:off x="3424" y="482"/>
                <a:ext cx="2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XY</a:t>
                </a:r>
              </a:p>
            </p:txBody>
          </p:sp>
          <p:sp>
            <p:nvSpPr>
              <p:cNvPr id="40020" name="Text Box 113"/>
              <p:cNvSpPr txBox="1">
                <a:spLocks noChangeArrowheads="1"/>
              </p:cNvSpPr>
              <p:nvPr/>
            </p:nvSpPr>
            <p:spPr bwMode="auto">
              <a:xfrm>
                <a:off x="3651" y="527"/>
                <a:ext cx="2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40021" name="Text Box 114"/>
              <p:cNvSpPr txBox="1">
                <a:spLocks noChangeArrowheads="1"/>
              </p:cNvSpPr>
              <p:nvPr/>
            </p:nvSpPr>
            <p:spPr bwMode="auto">
              <a:xfrm>
                <a:off x="4014" y="52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40022" name="Text Box 115"/>
              <p:cNvSpPr txBox="1">
                <a:spLocks noChangeArrowheads="1"/>
              </p:cNvSpPr>
              <p:nvPr/>
            </p:nvSpPr>
            <p:spPr bwMode="auto">
              <a:xfrm>
                <a:off x="3606" y="799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0023" name="Text Box 116"/>
              <p:cNvSpPr txBox="1">
                <a:spLocks noChangeArrowheads="1"/>
              </p:cNvSpPr>
              <p:nvPr/>
            </p:nvSpPr>
            <p:spPr bwMode="auto">
              <a:xfrm>
                <a:off x="3605" y="1162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0024" name="Rectangle 117"/>
              <p:cNvSpPr>
                <a:spLocks noChangeArrowheads="1"/>
              </p:cNvSpPr>
              <p:nvPr/>
            </p:nvSpPr>
            <p:spPr bwMode="auto">
              <a:xfrm>
                <a:off x="3923" y="1116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25" name="Text Box 118"/>
              <p:cNvSpPr txBox="1">
                <a:spLocks noChangeArrowheads="1"/>
              </p:cNvSpPr>
              <p:nvPr/>
            </p:nvSpPr>
            <p:spPr bwMode="auto">
              <a:xfrm>
                <a:off x="3288" y="663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40026" name="Text Box 119"/>
              <p:cNvSpPr txBox="1">
                <a:spLocks noChangeArrowheads="1"/>
              </p:cNvSpPr>
              <p:nvPr/>
            </p:nvSpPr>
            <p:spPr bwMode="auto">
              <a:xfrm>
                <a:off x="3333" y="844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0027" name="Text Box 120"/>
              <p:cNvSpPr txBox="1">
                <a:spLocks noChangeArrowheads="1"/>
              </p:cNvSpPr>
              <p:nvPr/>
            </p:nvSpPr>
            <p:spPr bwMode="auto">
              <a:xfrm>
                <a:off x="3333" y="1162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0028" name="Text Box 121"/>
              <p:cNvSpPr txBox="1">
                <a:spLocks noChangeArrowheads="1"/>
              </p:cNvSpPr>
              <p:nvPr/>
            </p:nvSpPr>
            <p:spPr bwMode="auto">
              <a:xfrm>
                <a:off x="3968" y="799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40029" name="Text Box 122"/>
              <p:cNvSpPr txBox="1">
                <a:spLocks noChangeArrowheads="1"/>
              </p:cNvSpPr>
              <p:nvPr/>
            </p:nvSpPr>
            <p:spPr bwMode="auto">
              <a:xfrm>
                <a:off x="3968" y="1162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40030" name="Rectangle 123"/>
              <p:cNvSpPr>
                <a:spLocks noChangeArrowheads="1"/>
              </p:cNvSpPr>
              <p:nvPr/>
            </p:nvSpPr>
            <p:spPr bwMode="auto">
              <a:xfrm>
                <a:off x="4287" y="1116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31" name="Rectangle 124"/>
              <p:cNvSpPr>
                <a:spLocks noChangeArrowheads="1"/>
              </p:cNvSpPr>
              <p:nvPr/>
            </p:nvSpPr>
            <p:spPr bwMode="auto">
              <a:xfrm>
                <a:off x="4287" y="754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32" name="Rectangle 125"/>
              <p:cNvSpPr>
                <a:spLocks noChangeArrowheads="1"/>
              </p:cNvSpPr>
              <p:nvPr/>
            </p:nvSpPr>
            <p:spPr bwMode="auto">
              <a:xfrm>
                <a:off x="4649" y="754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33" name="Text Box 126"/>
              <p:cNvSpPr txBox="1">
                <a:spLocks noChangeArrowheads="1"/>
              </p:cNvSpPr>
              <p:nvPr/>
            </p:nvSpPr>
            <p:spPr bwMode="auto">
              <a:xfrm>
                <a:off x="4377" y="52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40034" name="Text Box 127"/>
              <p:cNvSpPr txBox="1">
                <a:spLocks noChangeArrowheads="1"/>
              </p:cNvSpPr>
              <p:nvPr/>
            </p:nvSpPr>
            <p:spPr bwMode="auto">
              <a:xfrm>
                <a:off x="4740" y="527"/>
                <a:ext cx="22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40035" name="Text Box 128"/>
              <p:cNvSpPr txBox="1">
                <a:spLocks noChangeArrowheads="1"/>
              </p:cNvSpPr>
              <p:nvPr/>
            </p:nvSpPr>
            <p:spPr bwMode="auto">
              <a:xfrm>
                <a:off x="4332" y="799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40036" name="Text Box 129"/>
              <p:cNvSpPr txBox="1">
                <a:spLocks noChangeArrowheads="1"/>
              </p:cNvSpPr>
              <p:nvPr/>
            </p:nvSpPr>
            <p:spPr bwMode="auto">
              <a:xfrm>
                <a:off x="4331" y="1162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40037" name="Rectangle 130"/>
              <p:cNvSpPr>
                <a:spLocks noChangeArrowheads="1"/>
              </p:cNvSpPr>
              <p:nvPr/>
            </p:nvSpPr>
            <p:spPr bwMode="auto">
              <a:xfrm>
                <a:off x="4649" y="1116"/>
                <a:ext cx="362" cy="36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38" name="Text Box 131"/>
              <p:cNvSpPr txBox="1">
                <a:spLocks noChangeArrowheads="1"/>
              </p:cNvSpPr>
              <p:nvPr/>
            </p:nvSpPr>
            <p:spPr bwMode="auto">
              <a:xfrm>
                <a:off x="4694" y="799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40039" name="Text Box 132"/>
              <p:cNvSpPr txBox="1">
                <a:spLocks noChangeArrowheads="1"/>
              </p:cNvSpPr>
              <p:nvPr/>
            </p:nvSpPr>
            <p:spPr bwMode="auto">
              <a:xfrm>
                <a:off x="4694" y="1162"/>
                <a:ext cx="136" cy="17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C069C"/>
                    </a:solidFill>
                    <a:ea typeface="宋体" pitchFamily="2" charset="-122"/>
                  </a:rPr>
                  <a:t>5</a:t>
                </a:r>
              </a:p>
            </p:txBody>
          </p:sp>
        </p:grpSp>
        <p:grpSp>
          <p:nvGrpSpPr>
            <p:cNvPr id="40005" name="Group 192"/>
            <p:cNvGrpSpPr>
              <a:grpSpLocks/>
            </p:cNvGrpSpPr>
            <p:nvPr/>
          </p:nvGrpSpPr>
          <p:grpSpPr bwMode="auto">
            <a:xfrm>
              <a:off x="5284" y="1162"/>
              <a:ext cx="227" cy="363"/>
              <a:chOff x="5284" y="1162"/>
              <a:chExt cx="227" cy="363"/>
            </a:xfrm>
          </p:grpSpPr>
          <p:sp>
            <p:nvSpPr>
              <p:cNvPr id="40012" name="AutoShape 185"/>
              <p:cNvSpPr>
                <a:spLocks/>
              </p:cNvSpPr>
              <p:nvPr/>
            </p:nvSpPr>
            <p:spPr bwMode="auto">
              <a:xfrm>
                <a:off x="5284" y="1162"/>
                <a:ext cx="45" cy="363"/>
              </a:xfrm>
              <a:prstGeom prst="rightBracket">
                <a:avLst>
                  <a:gd name="adj" fmla="val 67222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13" name="Text Box 186"/>
              <p:cNvSpPr txBox="1">
                <a:spLocks noChangeArrowheads="1"/>
              </p:cNvSpPr>
              <p:nvPr/>
            </p:nvSpPr>
            <p:spPr bwMode="auto">
              <a:xfrm>
                <a:off x="5375" y="1253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Z</a:t>
                </a:r>
              </a:p>
            </p:txBody>
          </p:sp>
        </p:grpSp>
        <p:grpSp>
          <p:nvGrpSpPr>
            <p:cNvPr id="40006" name="Group 191"/>
            <p:cNvGrpSpPr>
              <a:grpSpLocks/>
            </p:cNvGrpSpPr>
            <p:nvPr/>
          </p:nvGrpSpPr>
          <p:grpSpPr bwMode="auto">
            <a:xfrm>
              <a:off x="4558" y="300"/>
              <a:ext cx="544" cy="273"/>
              <a:chOff x="4558" y="300"/>
              <a:chExt cx="544" cy="273"/>
            </a:xfrm>
          </p:grpSpPr>
          <p:sp>
            <p:nvSpPr>
              <p:cNvPr id="40010" name="AutoShape 187"/>
              <p:cNvSpPr>
                <a:spLocks/>
              </p:cNvSpPr>
              <p:nvPr/>
            </p:nvSpPr>
            <p:spPr bwMode="auto">
              <a:xfrm rot="-5400000">
                <a:off x="4784" y="256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11" name="Text Box 188"/>
              <p:cNvSpPr txBox="1">
                <a:spLocks noChangeArrowheads="1"/>
              </p:cNvSpPr>
              <p:nvPr/>
            </p:nvSpPr>
            <p:spPr bwMode="auto">
              <a:xfrm>
                <a:off x="4785" y="300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40007" name="Group 193"/>
            <p:cNvGrpSpPr>
              <a:grpSpLocks/>
            </p:cNvGrpSpPr>
            <p:nvPr/>
          </p:nvGrpSpPr>
          <p:grpSpPr bwMode="auto">
            <a:xfrm>
              <a:off x="4241" y="1570"/>
              <a:ext cx="544" cy="264"/>
              <a:chOff x="4241" y="1570"/>
              <a:chExt cx="544" cy="264"/>
            </a:xfrm>
          </p:grpSpPr>
          <p:sp>
            <p:nvSpPr>
              <p:cNvPr id="40008" name="AutoShape 189"/>
              <p:cNvSpPr>
                <a:spLocks/>
              </p:cNvSpPr>
              <p:nvPr/>
            </p:nvSpPr>
            <p:spPr bwMode="auto">
              <a:xfrm rot="5400000">
                <a:off x="4467" y="1344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09" name="Text Box 190"/>
              <p:cNvSpPr txBox="1">
                <a:spLocks noChangeArrowheads="1"/>
              </p:cNvSpPr>
              <p:nvPr/>
            </p:nvSpPr>
            <p:spPr bwMode="auto">
              <a:xfrm>
                <a:off x="4468" y="1661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Y</a:t>
                </a:r>
              </a:p>
            </p:txBody>
          </p:sp>
        </p:grpSp>
      </p:grpSp>
      <p:grpSp>
        <p:nvGrpSpPr>
          <p:cNvPr id="44244" name="Group 212"/>
          <p:cNvGrpSpPr>
            <a:grpSpLocks/>
          </p:cNvGrpSpPr>
          <p:nvPr/>
        </p:nvGrpSpPr>
        <p:grpSpPr bwMode="auto">
          <a:xfrm>
            <a:off x="4932363" y="2144713"/>
            <a:ext cx="3455987" cy="3444875"/>
            <a:chOff x="2971" y="1842"/>
            <a:chExt cx="2177" cy="2170"/>
          </a:xfrm>
        </p:grpSpPr>
        <p:sp>
          <p:nvSpPr>
            <p:cNvPr id="39948" name="Rectangle 135"/>
            <p:cNvSpPr>
              <a:spLocks noChangeArrowheads="1"/>
            </p:cNvSpPr>
            <p:nvPr/>
          </p:nvSpPr>
          <p:spPr bwMode="auto">
            <a:xfrm>
              <a:off x="3426" y="2658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49" name="Rectangle 136"/>
            <p:cNvSpPr>
              <a:spLocks noChangeArrowheads="1"/>
            </p:cNvSpPr>
            <p:nvPr/>
          </p:nvSpPr>
          <p:spPr bwMode="auto">
            <a:xfrm>
              <a:off x="3426" y="2296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50" name="Rectangle 137"/>
            <p:cNvSpPr>
              <a:spLocks noChangeArrowheads="1"/>
            </p:cNvSpPr>
            <p:nvPr/>
          </p:nvSpPr>
          <p:spPr bwMode="auto">
            <a:xfrm>
              <a:off x="3788" y="2296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51" name="Line 138"/>
            <p:cNvSpPr>
              <a:spLocks noChangeShapeType="1"/>
            </p:cNvSpPr>
            <p:nvPr/>
          </p:nvSpPr>
          <p:spPr bwMode="auto">
            <a:xfrm flipH="1" flipV="1">
              <a:off x="3153" y="202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Text Box 139"/>
            <p:cNvSpPr txBox="1">
              <a:spLocks noChangeArrowheads="1"/>
            </p:cNvSpPr>
            <p:nvPr/>
          </p:nvSpPr>
          <p:spPr bwMode="auto">
            <a:xfrm>
              <a:off x="2971" y="184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39953" name="Text Box 140"/>
            <p:cNvSpPr txBox="1">
              <a:spLocks noChangeArrowheads="1"/>
            </p:cNvSpPr>
            <p:nvPr/>
          </p:nvSpPr>
          <p:spPr bwMode="auto">
            <a:xfrm>
              <a:off x="3198" y="1933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WX</a:t>
              </a:r>
            </a:p>
          </p:txBody>
        </p:sp>
        <p:sp>
          <p:nvSpPr>
            <p:cNvPr id="39954" name="Text Box 141"/>
            <p:cNvSpPr txBox="1">
              <a:spLocks noChangeArrowheads="1"/>
            </p:cNvSpPr>
            <p:nvPr/>
          </p:nvSpPr>
          <p:spPr bwMode="auto">
            <a:xfrm>
              <a:off x="3516" y="2069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39955" name="Text Box 142"/>
            <p:cNvSpPr txBox="1">
              <a:spLocks noChangeArrowheads="1"/>
            </p:cNvSpPr>
            <p:nvPr/>
          </p:nvSpPr>
          <p:spPr bwMode="auto">
            <a:xfrm>
              <a:off x="3879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39956" name="Text Box 143"/>
            <p:cNvSpPr txBox="1">
              <a:spLocks noChangeArrowheads="1"/>
            </p:cNvSpPr>
            <p:nvPr/>
          </p:nvSpPr>
          <p:spPr bwMode="auto">
            <a:xfrm>
              <a:off x="3471" y="234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39957" name="Text Box 144"/>
            <p:cNvSpPr txBox="1">
              <a:spLocks noChangeArrowheads="1"/>
            </p:cNvSpPr>
            <p:nvPr/>
          </p:nvSpPr>
          <p:spPr bwMode="auto">
            <a:xfrm>
              <a:off x="3470" y="2704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39958" name="Rectangle 145"/>
            <p:cNvSpPr>
              <a:spLocks noChangeArrowheads="1"/>
            </p:cNvSpPr>
            <p:nvPr/>
          </p:nvSpPr>
          <p:spPr bwMode="auto">
            <a:xfrm>
              <a:off x="3788" y="2658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59" name="Text Box 146"/>
            <p:cNvSpPr txBox="1">
              <a:spLocks noChangeArrowheads="1"/>
            </p:cNvSpPr>
            <p:nvPr/>
          </p:nvSpPr>
          <p:spPr bwMode="auto">
            <a:xfrm>
              <a:off x="2971" y="211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YZ</a:t>
              </a:r>
            </a:p>
          </p:txBody>
        </p:sp>
        <p:sp>
          <p:nvSpPr>
            <p:cNvPr id="39960" name="Text Box 149"/>
            <p:cNvSpPr txBox="1">
              <a:spLocks noChangeArrowheads="1"/>
            </p:cNvSpPr>
            <p:nvPr/>
          </p:nvSpPr>
          <p:spPr bwMode="auto">
            <a:xfrm>
              <a:off x="3833" y="234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39961" name="Text Box 150"/>
            <p:cNvSpPr txBox="1">
              <a:spLocks noChangeArrowheads="1"/>
            </p:cNvSpPr>
            <p:nvPr/>
          </p:nvSpPr>
          <p:spPr bwMode="auto">
            <a:xfrm>
              <a:off x="3833" y="2704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39962" name="Rectangle 151"/>
            <p:cNvSpPr>
              <a:spLocks noChangeArrowheads="1"/>
            </p:cNvSpPr>
            <p:nvPr/>
          </p:nvSpPr>
          <p:spPr bwMode="auto">
            <a:xfrm>
              <a:off x="4150" y="2658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3" name="Rectangle 152"/>
            <p:cNvSpPr>
              <a:spLocks noChangeArrowheads="1"/>
            </p:cNvSpPr>
            <p:nvPr/>
          </p:nvSpPr>
          <p:spPr bwMode="auto">
            <a:xfrm>
              <a:off x="4150" y="2296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4" name="Rectangle 153"/>
            <p:cNvSpPr>
              <a:spLocks noChangeArrowheads="1"/>
            </p:cNvSpPr>
            <p:nvPr/>
          </p:nvSpPr>
          <p:spPr bwMode="auto">
            <a:xfrm>
              <a:off x="4514" y="2296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5" name="Text Box 154"/>
            <p:cNvSpPr txBox="1">
              <a:spLocks noChangeArrowheads="1"/>
            </p:cNvSpPr>
            <p:nvPr/>
          </p:nvSpPr>
          <p:spPr bwMode="auto">
            <a:xfrm>
              <a:off x="4197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39966" name="Text Box 155"/>
            <p:cNvSpPr txBox="1">
              <a:spLocks noChangeArrowheads="1"/>
            </p:cNvSpPr>
            <p:nvPr/>
          </p:nvSpPr>
          <p:spPr bwMode="auto">
            <a:xfrm>
              <a:off x="4560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sp>
          <p:nvSpPr>
            <p:cNvPr id="39967" name="Text Box 156"/>
            <p:cNvSpPr txBox="1">
              <a:spLocks noChangeArrowheads="1"/>
            </p:cNvSpPr>
            <p:nvPr/>
          </p:nvSpPr>
          <p:spPr bwMode="auto">
            <a:xfrm>
              <a:off x="4197" y="2341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12</a:t>
              </a:r>
            </a:p>
          </p:txBody>
        </p:sp>
        <p:sp>
          <p:nvSpPr>
            <p:cNvPr id="39968" name="Text Box 157"/>
            <p:cNvSpPr txBox="1">
              <a:spLocks noChangeArrowheads="1"/>
            </p:cNvSpPr>
            <p:nvPr/>
          </p:nvSpPr>
          <p:spPr bwMode="auto">
            <a:xfrm>
              <a:off x="4196" y="2704"/>
              <a:ext cx="1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39969" name="Rectangle 158"/>
            <p:cNvSpPr>
              <a:spLocks noChangeArrowheads="1"/>
            </p:cNvSpPr>
            <p:nvPr/>
          </p:nvSpPr>
          <p:spPr bwMode="auto">
            <a:xfrm>
              <a:off x="4514" y="2658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70" name="Text Box 159"/>
            <p:cNvSpPr txBox="1">
              <a:spLocks noChangeArrowheads="1"/>
            </p:cNvSpPr>
            <p:nvPr/>
          </p:nvSpPr>
          <p:spPr bwMode="auto">
            <a:xfrm>
              <a:off x="4559" y="234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8</a:t>
              </a:r>
            </a:p>
          </p:txBody>
        </p:sp>
        <p:sp>
          <p:nvSpPr>
            <p:cNvPr id="39971" name="Text Box 160"/>
            <p:cNvSpPr txBox="1">
              <a:spLocks noChangeArrowheads="1"/>
            </p:cNvSpPr>
            <p:nvPr/>
          </p:nvSpPr>
          <p:spPr bwMode="auto">
            <a:xfrm>
              <a:off x="4559" y="2704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9</a:t>
              </a:r>
            </a:p>
          </p:txBody>
        </p:sp>
        <p:sp>
          <p:nvSpPr>
            <p:cNvPr id="39972" name="Rectangle 161"/>
            <p:cNvSpPr>
              <a:spLocks noChangeArrowheads="1"/>
            </p:cNvSpPr>
            <p:nvPr/>
          </p:nvSpPr>
          <p:spPr bwMode="auto">
            <a:xfrm>
              <a:off x="3426" y="3384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73" name="Rectangle 162"/>
            <p:cNvSpPr>
              <a:spLocks noChangeArrowheads="1"/>
            </p:cNvSpPr>
            <p:nvPr/>
          </p:nvSpPr>
          <p:spPr bwMode="auto">
            <a:xfrm>
              <a:off x="3426" y="3022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74" name="Rectangle 163"/>
            <p:cNvSpPr>
              <a:spLocks noChangeArrowheads="1"/>
            </p:cNvSpPr>
            <p:nvPr/>
          </p:nvSpPr>
          <p:spPr bwMode="auto">
            <a:xfrm>
              <a:off x="3788" y="3022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75" name="Text Box 164"/>
            <p:cNvSpPr txBox="1">
              <a:spLocks noChangeArrowheads="1"/>
            </p:cNvSpPr>
            <p:nvPr/>
          </p:nvSpPr>
          <p:spPr bwMode="auto">
            <a:xfrm>
              <a:off x="3471" y="3067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39976" name="Text Box 165"/>
            <p:cNvSpPr txBox="1">
              <a:spLocks noChangeArrowheads="1"/>
            </p:cNvSpPr>
            <p:nvPr/>
          </p:nvSpPr>
          <p:spPr bwMode="auto">
            <a:xfrm>
              <a:off x="3470" y="3430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39977" name="Rectangle 166"/>
            <p:cNvSpPr>
              <a:spLocks noChangeArrowheads="1"/>
            </p:cNvSpPr>
            <p:nvPr/>
          </p:nvSpPr>
          <p:spPr bwMode="auto">
            <a:xfrm>
              <a:off x="3788" y="3384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78" name="Text Box 169"/>
            <p:cNvSpPr txBox="1">
              <a:spLocks noChangeArrowheads="1"/>
            </p:cNvSpPr>
            <p:nvPr/>
          </p:nvSpPr>
          <p:spPr bwMode="auto">
            <a:xfrm>
              <a:off x="3833" y="3067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39979" name="Text Box 170"/>
            <p:cNvSpPr txBox="1">
              <a:spLocks noChangeArrowheads="1"/>
            </p:cNvSpPr>
            <p:nvPr/>
          </p:nvSpPr>
          <p:spPr bwMode="auto">
            <a:xfrm>
              <a:off x="3833" y="3430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6</a:t>
              </a:r>
            </a:p>
          </p:txBody>
        </p:sp>
        <p:sp>
          <p:nvSpPr>
            <p:cNvPr id="39980" name="Rectangle 171"/>
            <p:cNvSpPr>
              <a:spLocks noChangeArrowheads="1"/>
            </p:cNvSpPr>
            <p:nvPr/>
          </p:nvSpPr>
          <p:spPr bwMode="auto">
            <a:xfrm>
              <a:off x="4150" y="3384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81" name="Rectangle 172"/>
            <p:cNvSpPr>
              <a:spLocks noChangeArrowheads="1"/>
            </p:cNvSpPr>
            <p:nvPr/>
          </p:nvSpPr>
          <p:spPr bwMode="auto">
            <a:xfrm>
              <a:off x="4150" y="3022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82" name="Rectangle 173"/>
            <p:cNvSpPr>
              <a:spLocks noChangeArrowheads="1"/>
            </p:cNvSpPr>
            <p:nvPr/>
          </p:nvSpPr>
          <p:spPr bwMode="auto">
            <a:xfrm>
              <a:off x="4514" y="3022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83" name="Text Box 174"/>
            <p:cNvSpPr txBox="1">
              <a:spLocks noChangeArrowheads="1"/>
            </p:cNvSpPr>
            <p:nvPr/>
          </p:nvSpPr>
          <p:spPr bwMode="auto">
            <a:xfrm>
              <a:off x="4197" y="3067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15</a:t>
              </a:r>
            </a:p>
          </p:txBody>
        </p:sp>
        <p:sp>
          <p:nvSpPr>
            <p:cNvPr id="39984" name="Text Box 175"/>
            <p:cNvSpPr txBox="1">
              <a:spLocks noChangeArrowheads="1"/>
            </p:cNvSpPr>
            <p:nvPr/>
          </p:nvSpPr>
          <p:spPr bwMode="auto">
            <a:xfrm>
              <a:off x="4197" y="3429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14</a:t>
              </a:r>
            </a:p>
          </p:txBody>
        </p:sp>
        <p:sp>
          <p:nvSpPr>
            <p:cNvPr id="39985" name="Rectangle 176"/>
            <p:cNvSpPr>
              <a:spLocks noChangeArrowheads="1"/>
            </p:cNvSpPr>
            <p:nvPr/>
          </p:nvSpPr>
          <p:spPr bwMode="auto">
            <a:xfrm>
              <a:off x="4514" y="3384"/>
              <a:ext cx="362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86" name="Text Box 177"/>
            <p:cNvSpPr txBox="1">
              <a:spLocks noChangeArrowheads="1"/>
            </p:cNvSpPr>
            <p:nvPr/>
          </p:nvSpPr>
          <p:spPr bwMode="auto">
            <a:xfrm>
              <a:off x="4559" y="3067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11</a:t>
              </a:r>
            </a:p>
          </p:txBody>
        </p:sp>
        <p:sp>
          <p:nvSpPr>
            <p:cNvPr id="39987" name="Text Box 178"/>
            <p:cNvSpPr txBox="1">
              <a:spLocks noChangeArrowheads="1"/>
            </p:cNvSpPr>
            <p:nvPr/>
          </p:nvSpPr>
          <p:spPr bwMode="auto">
            <a:xfrm>
              <a:off x="4559" y="3430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C069C"/>
                  </a:solidFill>
                  <a:ea typeface="宋体" pitchFamily="2" charset="-122"/>
                </a:rPr>
                <a:t>10</a:t>
              </a:r>
            </a:p>
          </p:txBody>
        </p:sp>
        <p:sp>
          <p:nvSpPr>
            <p:cNvPr id="39988" name="Text Box 179"/>
            <p:cNvSpPr txBox="1">
              <a:spLocks noChangeArrowheads="1"/>
            </p:cNvSpPr>
            <p:nvPr/>
          </p:nvSpPr>
          <p:spPr bwMode="auto">
            <a:xfrm>
              <a:off x="3198" y="238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39989" name="Text Box 180"/>
            <p:cNvSpPr txBox="1">
              <a:spLocks noChangeArrowheads="1"/>
            </p:cNvSpPr>
            <p:nvPr/>
          </p:nvSpPr>
          <p:spPr bwMode="auto">
            <a:xfrm>
              <a:off x="3199" y="274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39990" name="Text Box 181"/>
            <p:cNvSpPr txBox="1">
              <a:spLocks noChangeArrowheads="1"/>
            </p:cNvSpPr>
            <p:nvPr/>
          </p:nvSpPr>
          <p:spPr bwMode="auto">
            <a:xfrm>
              <a:off x="3199" y="3112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39991" name="Text Box 182"/>
            <p:cNvSpPr txBox="1">
              <a:spLocks noChangeArrowheads="1"/>
            </p:cNvSpPr>
            <p:nvPr/>
          </p:nvSpPr>
          <p:spPr bwMode="auto">
            <a:xfrm>
              <a:off x="3199" y="3475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grpSp>
          <p:nvGrpSpPr>
            <p:cNvPr id="39992" name="Group 194"/>
            <p:cNvGrpSpPr>
              <a:grpSpLocks/>
            </p:cNvGrpSpPr>
            <p:nvPr/>
          </p:nvGrpSpPr>
          <p:grpSpPr bwMode="auto">
            <a:xfrm>
              <a:off x="4241" y="1842"/>
              <a:ext cx="544" cy="273"/>
              <a:chOff x="4558" y="300"/>
              <a:chExt cx="544" cy="273"/>
            </a:xfrm>
          </p:grpSpPr>
          <p:sp>
            <p:nvSpPr>
              <p:cNvPr id="40002" name="AutoShape 195"/>
              <p:cNvSpPr>
                <a:spLocks/>
              </p:cNvSpPr>
              <p:nvPr/>
            </p:nvSpPr>
            <p:spPr bwMode="auto">
              <a:xfrm rot="-5400000">
                <a:off x="4784" y="256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03" name="Text Box 196"/>
              <p:cNvSpPr txBox="1">
                <a:spLocks noChangeArrowheads="1"/>
              </p:cNvSpPr>
              <p:nvPr/>
            </p:nvSpPr>
            <p:spPr bwMode="auto">
              <a:xfrm>
                <a:off x="4785" y="300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W</a:t>
                </a:r>
              </a:p>
            </p:txBody>
          </p:sp>
        </p:grpSp>
        <p:grpSp>
          <p:nvGrpSpPr>
            <p:cNvPr id="39993" name="Group 208"/>
            <p:cNvGrpSpPr>
              <a:grpSpLocks/>
            </p:cNvGrpSpPr>
            <p:nvPr/>
          </p:nvGrpSpPr>
          <p:grpSpPr bwMode="auto">
            <a:xfrm>
              <a:off x="4921" y="3158"/>
              <a:ext cx="227" cy="453"/>
              <a:chOff x="4921" y="3158"/>
              <a:chExt cx="227" cy="453"/>
            </a:xfrm>
          </p:grpSpPr>
          <p:sp>
            <p:nvSpPr>
              <p:cNvPr id="40000" name="AutoShape 198"/>
              <p:cNvSpPr>
                <a:spLocks/>
              </p:cNvSpPr>
              <p:nvPr/>
            </p:nvSpPr>
            <p:spPr bwMode="auto">
              <a:xfrm>
                <a:off x="4921" y="3158"/>
                <a:ext cx="46" cy="453"/>
              </a:xfrm>
              <a:prstGeom prst="rightBracket">
                <a:avLst>
                  <a:gd name="adj" fmla="val 82065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001" name="Text Box 199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Y</a:t>
                </a:r>
              </a:p>
            </p:txBody>
          </p:sp>
        </p:grpSp>
        <p:grpSp>
          <p:nvGrpSpPr>
            <p:cNvPr id="39994" name="Group 200"/>
            <p:cNvGrpSpPr>
              <a:grpSpLocks/>
            </p:cNvGrpSpPr>
            <p:nvPr/>
          </p:nvGrpSpPr>
          <p:grpSpPr bwMode="auto">
            <a:xfrm>
              <a:off x="3878" y="3748"/>
              <a:ext cx="544" cy="264"/>
              <a:chOff x="4241" y="1570"/>
              <a:chExt cx="544" cy="264"/>
            </a:xfrm>
          </p:grpSpPr>
          <p:sp>
            <p:nvSpPr>
              <p:cNvPr id="39998" name="AutoShape 201"/>
              <p:cNvSpPr>
                <a:spLocks/>
              </p:cNvSpPr>
              <p:nvPr/>
            </p:nvSpPr>
            <p:spPr bwMode="auto">
              <a:xfrm rot="5400000">
                <a:off x="4467" y="1344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99" name="Text Box 202"/>
              <p:cNvSpPr txBox="1">
                <a:spLocks noChangeArrowheads="1"/>
              </p:cNvSpPr>
              <p:nvPr/>
            </p:nvSpPr>
            <p:spPr bwMode="auto">
              <a:xfrm>
                <a:off x="4468" y="1661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39995" name="Group 209"/>
            <p:cNvGrpSpPr>
              <a:grpSpLocks/>
            </p:cNvGrpSpPr>
            <p:nvPr/>
          </p:nvGrpSpPr>
          <p:grpSpPr bwMode="auto">
            <a:xfrm>
              <a:off x="2971" y="2840"/>
              <a:ext cx="182" cy="453"/>
              <a:chOff x="2971" y="2840"/>
              <a:chExt cx="182" cy="453"/>
            </a:xfrm>
          </p:grpSpPr>
          <p:sp>
            <p:nvSpPr>
              <p:cNvPr id="39996" name="AutoShape 206"/>
              <p:cNvSpPr>
                <a:spLocks/>
              </p:cNvSpPr>
              <p:nvPr/>
            </p:nvSpPr>
            <p:spPr bwMode="auto">
              <a:xfrm rot="10800000">
                <a:off x="3107" y="2840"/>
                <a:ext cx="46" cy="453"/>
              </a:xfrm>
              <a:prstGeom prst="rightBracket">
                <a:avLst>
                  <a:gd name="adj" fmla="val 82065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997" name="Text Box 207"/>
              <p:cNvSpPr txBox="1">
                <a:spLocks noChangeArrowheads="1"/>
              </p:cNvSpPr>
              <p:nvPr/>
            </p:nvSpPr>
            <p:spPr bwMode="auto">
              <a:xfrm>
                <a:off x="2971" y="2976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Z</a:t>
                </a:r>
              </a:p>
            </p:txBody>
          </p:sp>
        </p:grpSp>
      </p:grpSp>
      <p:sp>
        <p:nvSpPr>
          <p:cNvPr id="44245" name="AutoShape 213"/>
          <p:cNvSpPr>
            <a:spLocks noChangeArrowheads="1"/>
          </p:cNvSpPr>
          <p:nvPr/>
        </p:nvSpPr>
        <p:spPr bwMode="auto">
          <a:xfrm>
            <a:off x="3132138" y="1773238"/>
            <a:ext cx="1728787" cy="1081087"/>
          </a:xfrm>
          <a:prstGeom prst="wedgeRoundRectCallout">
            <a:avLst>
              <a:gd name="adj1" fmla="val -57967"/>
              <a:gd name="adj2" fmla="val 4100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000">
                <a:solidFill>
                  <a:schemeClr val="tx2"/>
                </a:solidFill>
                <a:ea typeface="宋体" pitchFamily="2" charset="-122"/>
              </a:rPr>
              <a:t>XY is arranged in Gray code.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44248" name="AutoShape 216"/>
          <p:cNvSpPr>
            <a:spLocks noChangeArrowheads="1"/>
          </p:cNvSpPr>
          <p:nvPr/>
        </p:nvSpPr>
        <p:spPr bwMode="auto">
          <a:xfrm>
            <a:off x="3059113" y="5229225"/>
            <a:ext cx="3529012" cy="1403350"/>
          </a:xfrm>
          <a:prstGeom prst="wedgeRoundRectCallout">
            <a:avLst>
              <a:gd name="adj1" fmla="val 33042"/>
              <a:gd name="adj2" fmla="val -108824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000">
                <a:solidFill>
                  <a:schemeClr val="tx2"/>
                </a:solidFill>
                <a:ea typeface="宋体" pitchFamily="2" charset="-122"/>
              </a:rPr>
              <a:t>the contents of the cells are output-value corresponding to each input combination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44249" name="AutoShape 217"/>
          <p:cNvSpPr>
            <a:spLocks noChangeArrowheads="1"/>
          </p:cNvSpPr>
          <p:nvPr/>
        </p:nvSpPr>
        <p:spPr bwMode="auto">
          <a:xfrm>
            <a:off x="250825" y="4941888"/>
            <a:ext cx="2592388" cy="1511300"/>
          </a:xfrm>
          <a:prstGeom prst="wedgeRoundRectCallout">
            <a:avLst>
              <a:gd name="adj1" fmla="val 7440"/>
              <a:gd name="adj2" fmla="val -8508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The bracket represents that a variable is 1 in the column cells or in row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4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4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5" grpId="0" animBg="1"/>
      <p:bldP spid="44248" grpId="0" animBg="1"/>
      <p:bldP spid="442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8509C0-F6FE-46BC-A373-0F606BB9690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127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② </a:t>
            </a:r>
            <a:r>
              <a:rPr lang="en-US" altLang="zh-CN" smtClean="0">
                <a:ea typeface="宋体" pitchFamily="2" charset="-122"/>
              </a:rPr>
              <a:t>fill in the k-map for a given truth table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08050"/>
            <a:ext cx="8435975" cy="5616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Copy 1s and 0s from the truth table to the corresponding cells of the map.</a:t>
            </a:r>
          </a:p>
          <a:p>
            <a:pPr eaLnBrk="1" hangingPunct="1">
              <a:buFontTx/>
              <a:buNone/>
            </a:pPr>
            <a:r>
              <a:rPr lang="en-US" altLang="zh-CN" sz="2400" dirty="0" err="1" smtClean="0">
                <a:ea typeface="宋体" pitchFamily="2" charset="-122"/>
              </a:rPr>
              <a:t>Exp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truth table                 k-map</a:t>
            </a:r>
            <a:r>
              <a:rPr lang="zh-CN" altLang="en-US" sz="2400" dirty="0" smtClean="0">
                <a:ea typeface="宋体" pitchFamily="2" charset="-122"/>
              </a:rPr>
              <a:t>？</a:t>
            </a:r>
          </a:p>
        </p:txBody>
      </p:sp>
      <p:graphicFrame>
        <p:nvGraphicFramePr>
          <p:cNvPr id="41054" name="Group 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5602208"/>
              </p:ext>
            </p:extLst>
          </p:nvPr>
        </p:nvGraphicFramePr>
        <p:xfrm>
          <a:off x="468313" y="2747963"/>
          <a:ext cx="2951162" cy="3567430"/>
        </p:xfrm>
        <a:graphic>
          <a:graphicData uri="http://schemas.openxmlformats.org/drawingml/2006/table">
            <a:tbl>
              <a:tblPr/>
              <a:tblGrid>
                <a:gridCol w="73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1057" name="Group 97"/>
          <p:cNvGrpSpPr>
            <a:grpSpLocks/>
          </p:cNvGrpSpPr>
          <p:nvPr/>
        </p:nvGrpSpPr>
        <p:grpSpPr bwMode="auto">
          <a:xfrm>
            <a:off x="4067175" y="2708275"/>
            <a:ext cx="4608513" cy="3130550"/>
            <a:chOff x="2562" y="1706"/>
            <a:chExt cx="2903" cy="1972"/>
          </a:xfrm>
        </p:grpSpPr>
        <p:sp>
          <p:nvSpPr>
            <p:cNvPr id="41015" name="Line 71"/>
            <p:cNvSpPr>
              <a:spLocks noChangeShapeType="1"/>
            </p:cNvSpPr>
            <p:nvPr/>
          </p:nvSpPr>
          <p:spPr bwMode="auto">
            <a:xfrm flipH="1" flipV="1">
              <a:off x="2789" y="2024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6" name="Text Box 72"/>
            <p:cNvSpPr txBox="1">
              <a:spLocks noChangeArrowheads="1"/>
            </p:cNvSpPr>
            <p:nvPr/>
          </p:nvSpPr>
          <p:spPr bwMode="auto">
            <a:xfrm>
              <a:off x="2562" y="179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41017" name="Text Box 73"/>
            <p:cNvSpPr txBox="1">
              <a:spLocks noChangeArrowheads="1"/>
            </p:cNvSpPr>
            <p:nvPr/>
          </p:nvSpPr>
          <p:spPr bwMode="auto">
            <a:xfrm>
              <a:off x="2880" y="184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41018" name="Text Box 74"/>
            <p:cNvSpPr txBox="1">
              <a:spLocks noChangeArrowheads="1"/>
            </p:cNvSpPr>
            <p:nvPr/>
          </p:nvSpPr>
          <p:spPr bwMode="auto">
            <a:xfrm>
              <a:off x="2698" y="21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1019" name="Rectangle 75"/>
            <p:cNvSpPr>
              <a:spLocks noChangeArrowheads="1"/>
            </p:cNvSpPr>
            <p:nvPr/>
          </p:nvSpPr>
          <p:spPr bwMode="auto">
            <a:xfrm>
              <a:off x="4583" y="2782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FF0066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020" name="Rectangle 76"/>
            <p:cNvSpPr>
              <a:spLocks noChangeArrowheads="1"/>
            </p:cNvSpPr>
            <p:nvPr/>
          </p:nvSpPr>
          <p:spPr bwMode="auto">
            <a:xfrm>
              <a:off x="4076" y="2782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021" name="Rectangle 77"/>
            <p:cNvSpPr>
              <a:spLocks noChangeArrowheads="1"/>
            </p:cNvSpPr>
            <p:nvPr/>
          </p:nvSpPr>
          <p:spPr bwMode="auto">
            <a:xfrm>
              <a:off x="3568" y="2782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022" name="Rectangle 78"/>
            <p:cNvSpPr>
              <a:spLocks noChangeArrowheads="1"/>
            </p:cNvSpPr>
            <p:nvPr/>
          </p:nvSpPr>
          <p:spPr bwMode="auto">
            <a:xfrm>
              <a:off x="3061" y="2782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FF0066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023" name="Rectangle 79"/>
            <p:cNvSpPr>
              <a:spLocks noChangeArrowheads="1"/>
            </p:cNvSpPr>
            <p:nvPr/>
          </p:nvSpPr>
          <p:spPr bwMode="auto">
            <a:xfrm>
              <a:off x="4583" y="2296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 dirty="0">
                  <a:solidFill>
                    <a:srgbClr val="000099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024" name="Rectangle 80"/>
            <p:cNvSpPr>
              <a:spLocks noChangeArrowheads="1"/>
            </p:cNvSpPr>
            <p:nvPr/>
          </p:nvSpPr>
          <p:spPr bwMode="auto">
            <a:xfrm>
              <a:off x="4076" y="2296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 dirty="0">
                  <a:solidFill>
                    <a:srgbClr val="000099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025" name="Rectangle 81"/>
            <p:cNvSpPr>
              <a:spLocks noChangeArrowheads="1"/>
            </p:cNvSpPr>
            <p:nvPr/>
          </p:nvSpPr>
          <p:spPr bwMode="auto">
            <a:xfrm>
              <a:off x="3568" y="2296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000099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026" name="Rectangle 82"/>
            <p:cNvSpPr>
              <a:spLocks noChangeArrowheads="1"/>
            </p:cNvSpPr>
            <p:nvPr/>
          </p:nvSpPr>
          <p:spPr bwMode="auto">
            <a:xfrm>
              <a:off x="3061" y="2296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 dirty="0">
                  <a:solidFill>
                    <a:srgbClr val="000099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027" name="Line 83"/>
            <p:cNvSpPr>
              <a:spLocks noChangeShapeType="1"/>
            </p:cNvSpPr>
            <p:nvPr/>
          </p:nvSpPr>
          <p:spPr bwMode="auto">
            <a:xfrm>
              <a:off x="3061" y="2296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Line 84"/>
            <p:cNvSpPr>
              <a:spLocks noChangeShapeType="1"/>
            </p:cNvSpPr>
            <p:nvPr/>
          </p:nvSpPr>
          <p:spPr bwMode="auto">
            <a:xfrm>
              <a:off x="3061" y="2782"/>
              <a:ext cx="20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Line 85"/>
            <p:cNvSpPr>
              <a:spLocks noChangeShapeType="1"/>
            </p:cNvSpPr>
            <p:nvPr/>
          </p:nvSpPr>
          <p:spPr bwMode="auto">
            <a:xfrm>
              <a:off x="3061" y="3267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0" name="Line 86"/>
            <p:cNvSpPr>
              <a:spLocks noChangeShapeType="1"/>
            </p:cNvSpPr>
            <p:nvPr/>
          </p:nvSpPr>
          <p:spPr bwMode="auto">
            <a:xfrm>
              <a:off x="3061" y="2296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Line 87"/>
            <p:cNvSpPr>
              <a:spLocks noChangeShapeType="1"/>
            </p:cNvSpPr>
            <p:nvPr/>
          </p:nvSpPr>
          <p:spPr bwMode="auto">
            <a:xfrm>
              <a:off x="3568" y="2296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Line 88"/>
            <p:cNvSpPr>
              <a:spLocks noChangeShapeType="1"/>
            </p:cNvSpPr>
            <p:nvPr/>
          </p:nvSpPr>
          <p:spPr bwMode="auto">
            <a:xfrm>
              <a:off x="4076" y="2296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3" name="Line 89"/>
            <p:cNvSpPr>
              <a:spLocks noChangeShapeType="1"/>
            </p:cNvSpPr>
            <p:nvPr/>
          </p:nvSpPr>
          <p:spPr bwMode="auto">
            <a:xfrm>
              <a:off x="4583" y="2296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4" name="Line 90"/>
            <p:cNvSpPr>
              <a:spLocks noChangeShapeType="1"/>
            </p:cNvSpPr>
            <p:nvPr/>
          </p:nvSpPr>
          <p:spPr bwMode="auto">
            <a:xfrm>
              <a:off x="5091" y="2296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5" name="Text Box 91"/>
            <p:cNvSpPr txBox="1">
              <a:spLocks noChangeArrowheads="1"/>
            </p:cNvSpPr>
            <p:nvPr/>
          </p:nvSpPr>
          <p:spPr bwMode="auto">
            <a:xfrm>
              <a:off x="3152" y="202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1036" name="Text Box 92"/>
            <p:cNvSpPr txBox="1">
              <a:spLocks noChangeArrowheads="1"/>
            </p:cNvSpPr>
            <p:nvPr/>
          </p:nvSpPr>
          <p:spPr bwMode="auto">
            <a:xfrm>
              <a:off x="3651" y="202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1037" name="Text Box 93"/>
            <p:cNvSpPr txBox="1">
              <a:spLocks noChangeArrowheads="1"/>
            </p:cNvSpPr>
            <p:nvPr/>
          </p:nvSpPr>
          <p:spPr bwMode="auto">
            <a:xfrm>
              <a:off x="4150" y="202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1038" name="Text Box 94"/>
            <p:cNvSpPr txBox="1">
              <a:spLocks noChangeArrowheads="1"/>
            </p:cNvSpPr>
            <p:nvPr/>
          </p:nvSpPr>
          <p:spPr bwMode="auto">
            <a:xfrm>
              <a:off x="4694" y="202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1039" name="Text Box 95"/>
            <p:cNvSpPr txBox="1">
              <a:spLocks noChangeArrowheads="1"/>
            </p:cNvSpPr>
            <p:nvPr/>
          </p:nvSpPr>
          <p:spPr bwMode="auto">
            <a:xfrm>
              <a:off x="4467" y="170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1041" name="Text Box 100"/>
            <p:cNvSpPr txBox="1">
              <a:spLocks noChangeArrowheads="1"/>
            </p:cNvSpPr>
            <p:nvPr/>
          </p:nvSpPr>
          <p:spPr bwMode="auto">
            <a:xfrm>
              <a:off x="3923" y="335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1042" name="Text Box 101"/>
            <p:cNvSpPr txBox="1">
              <a:spLocks noChangeArrowheads="1"/>
            </p:cNvSpPr>
            <p:nvPr/>
          </p:nvSpPr>
          <p:spPr bwMode="auto">
            <a:xfrm>
              <a:off x="2834" y="2386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043" name="Text Box 102"/>
            <p:cNvSpPr txBox="1">
              <a:spLocks noChangeArrowheads="1"/>
            </p:cNvSpPr>
            <p:nvPr/>
          </p:nvSpPr>
          <p:spPr bwMode="auto">
            <a:xfrm>
              <a:off x="2834" y="284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044" name="AutoShape 103"/>
            <p:cNvSpPr>
              <a:spLocks/>
            </p:cNvSpPr>
            <p:nvPr/>
          </p:nvSpPr>
          <p:spPr bwMode="auto">
            <a:xfrm>
              <a:off x="5193" y="2795"/>
              <a:ext cx="45" cy="453"/>
            </a:xfrm>
            <a:prstGeom prst="rightBracket">
              <a:avLst>
                <a:gd name="adj" fmla="val 8388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045" name="Text Box 104"/>
            <p:cNvSpPr txBox="1">
              <a:spLocks noChangeArrowheads="1"/>
            </p:cNvSpPr>
            <p:nvPr/>
          </p:nvSpPr>
          <p:spPr bwMode="auto">
            <a:xfrm>
              <a:off x="5238" y="288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1055" name="AutoShape 95"/>
            <p:cNvSpPr>
              <a:spLocks/>
            </p:cNvSpPr>
            <p:nvPr/>
          </p:nvSpPr>
          <p:spPr bwMode="auto">
            <a:xfrm rot="16200000">
              <a:off x="4553" y="1621"/>
              <a:ext cx="85" cy="879"/>
            </a:xfrm>
            <a:prstGeom prst="rightBracket">
              <a:avLst>
                <a:gd name="adj" fmla="val 8617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6" name="AutoShape 96"/>
            <p:cNvSpPr>
              <a:spLocks/>
            </p:cNvSpPr>
            <p:nvPr/>
          </p:nvSpPr>
          <p:spPr bwMode="auto">
            <a:xfrm rot="5400000">
              <a:off x="4014" y="2897"/>
              <a:ext cx="85" cy="879"/>
            </a:xfrm>
            <a:prstGeom prst="rightBracket">
              <a:avLst>
                <a:gd name="adj" fmla="val 8617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65563-E30C-4EDE-AEBA-3E5853B3A68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39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fill in the k-map for a given number list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4100512" cy="863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Ebrima" pitchFamily="2" charset="0"/>
                <a:ea typeface="宋体" pitchFamily="2" charset="-122"/>
              </a:rPr>
              <a:t>F=∑</a:t>
            </a:r>
            <a:r>
              <a:rPr lang="en-US" altLang="zh-CN" baseline="-25000" smtClean="0">
                <a:solidFill>
                  <a:srgbClr val="D94909"/>
                </a:solidFill>
                <a:latin typeface="Ebrima" pitchFamily="2" charset="0"/>
                <a:ea typeface="宋体" pitchFamily="2" charset="-122"/>
              </a:rPr>
              <a:t>X,Y,Z</a:t>
            </a:r>
            <a:r>
              <a:rPr lang="zh-CN" altLang="en-US" smtClean="0">
                <a:latin typeface="Ebrima" pitchFamily="2" charset="0"/>
                <a:ea typeface="宋体" pitchFamily="2" charset="-122"/>
              </a:rPr>
              <a:t>（</a:t>
            </a:r>
            <a:r>
              <a:rPr lang="en-US" altLang="zh-CN" smtClean="0">
                <a:latin typeface="Ebrima" pitchFamily="2" charset="0"/>
                <a:ea typeface="宋体" pitchFamily="2" charset="-122"/>
              </a:rPr>
              <a:t>1,3,4,6</a:t>
            </a:r>
            <a:r>
              <a:rPr lang="zh-CN" altLang="en-US" smtClean="0">
                <a:latin typeface="Ebrima" pitchFamily="2" charset="0"/>
                <a:ea typeface="宋体" pitchFamily="2" charset="-122"/>
              </a:rPr>
              <a:t>）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52513"/>
            <a:ext cx="4100513" cy="79216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Ebrima" pitchFamily="2" charset="0"/>
                <a:ea typeface="Arial Unicode MS" pitchFamily="34" charset="-122"/>
                <a:cs typeface="Arial Unicode MS" pitchFamily="34" charset="-122"/>
              </a:rPr>
              <a:t>F=</a:t>
            </a:r>
            <a:r>
              <a:rPr lang="el-GR" altLang="zh-CN" smtClean="0">
                <a:latin typeface="Times New Roman" pitchFamily="18" charset="0"/>
                <a:cs typeface="Arial" charset="0"/>
              </a:rPr>
              <a:t>Π</a:t>
            </a:r>
            <a:r>
              <a:rPr lang="en-US" altLang="zh-CN" baseline="-25000" smtClean="0">
                <a:solidFill>
                  <a:srgbClr val="D94909"/>
                </a:solidFill>
                <a:latin typeface="Ebrima" pitchFamily="2" charset="0"/>
                <a:ea typeface="宋体" pitchFamily="2" charset="-122"/>
                <a:cs typeface="Arial" charset="0"/>
              </a:rPr>
              <a:t>X,Y,Z</a:t>
            </a:r>
            <a:r>
              <a:rPr lang="en-US" altLang="zh-CN" smtClean="0">
                <a:latin typeface="Ebrima" pitchFamily="2" charset="0"/>
                <a:ea typeface="宋体" pitchFamily="2" charset="-122"/>
                <a:cs typeface="Arial" charset="0"/>
              </a:rPr>
              <a:t>(3,5,6)</a:t>
            </a:r>
            <a:endParaRPr lang="el-GR" altLang="zh-CN" smtClean="0">
              <a:latin typeface="Ebrima" pitchFamily="2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27766" name="Group 86"/>
          <p:cNvGrpSpPr>
            <a:grpSpLocks/>
          </p:cNvGrpSpPr>
          <p:nvPr/>
        </p:nvGrpSpPr>
        <p:grpSpPr bwMode="auto">
          <a:xfrm>
            <a:off x="179388" y="2540000"/>
            <a:ext cx="3744912" cy="2581275"/>
            <a:chOff x="113" y="1480"/>
            <a:chExt cx="2359" cy="1626"/>
          </a:xfrm>
        </p:grpSpPr>
        <p:sp>
          <p:nvSpPr>
            <p:cNvPr id="42026" name="Line 45"/>
            <p:cNvSpPr>
              <a:spLocks noChangeShapeType="1"/>
            </p:cNvSpPr>
            <p:nvPr/>
          </p:nvSpPr>
          <p:spPr bwMode="auto">
            <a:xfrm flipH="1" flipV="1">
              <a:off x="340" y="1752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Text Box 46"/>
            <p:cNvSpPr txBox="1">
              <a:spLocks noChangeArrowheads="1"/>
            </p:cNvSpPr>
            <p:nvPr/>
          </p:nvSpPr>
          <p:spPr bwMode="auto">
            <a:xfrm>
              <a:off x="113" y="152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42028" name="Text Box 47"/>
            <p:cNvSpPr txBox="1">
              <a:spLocks noChangeArrowheads="1"/>
            </p:cNvSpPr>
            <p:nvPr/>
          </p:nvSpPr>
          <p:spPr bwMode="auto">
            <a:xfrm>
              <a:off x="431" y="157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249" y="184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42030" name="Group 83"/>
            <p:cNvGrpSpPr>
              <a:grpSpLocks/>
            </p:cNvGrpSpPr>
            <p:nvPr/>
          </p:nvGrpSpPr>
          <p:grpSpPr bwMode="auto">
            <a:xfrm>
              <a:off x="612" y="2024"/>
              <a:ext cx="1520" cy="726"/>
              <a:chOff x="612" y="2024"/>
              <a:chExt cx="2030" cy="971"/>
            </a:xfrm>
          </p:grpSpPr>
          <p:sp>
            <p:nvSpPr>
              <p:cNvPr id="42043" name="Rectangle 49"/>
              <p:cNvSpPr>
                <a:spLocks noChangeArrowheads="1"/>
              </p:cNvSpPr>
              <p:nvPr/>
            </p:nvSpPr>
            <p:spPr bwMode="auto">
              <a:xfrm>
                <a:off x="2134" y="2510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44" name="Rectangle 50"/>
              <p:cNvSpPr>
                <a:spLocks noChangeArrowheads="1"/>
              </p:cNvSpPr>
              <p:nvPr/>
            </p:nvSpPr>
            <p:spPr bwMode="auto">
              <a:xfrm>
                <a:off x="1627" y="2510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45" name="Rectangle 51"/>
              <p:cNvSpPr>
                <a:spLocks noChangeArrowheads="1"/>
              </p:cNvSpPr>
              <p:nvPr/>
            </p:nvSpPr>
            <p:spPr bwMode="auto">
              <a:xfrm>
                <a:off x="1119" y="2510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46" name="Rectangle 52"/>
              <p:cNvSpPr>
                <a:spLocks noChangeArrowheads="1"/>
              </p:cNvSpPr>
              <p:nvPr/>
            </p:nvSpPr>
            <p:spPr bwMode="auto">
              <a:xfrm>
                <a:off x="612" y="2510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47" name="Rectangle 53"/>
              <p:cNvSpPr>
                <a:spLocks noChangeArrowheads="1"/>
              </p:cNvSpPr>
              <p:nvPr/>
            </p:nvSpPr>
            <p:spPr bwMode="auto">
              <a:xfrm>
                <a:off x="2134" y="2024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48" name="Rectangle 54"/>
              <p:cNvSpPr>
                <a:spLocks noChangeArrowheads="1"/>
              </p:cNvSpPr>
              <p:nvPr/>
            </p:nvSpPr>
            <p:spPr bwMode="auto">
              <a:xfrm>
                <a:off x="1627" y="2024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49" name="Rectangle 55"/>
              <p:cNvSpPr>
                <a:spLocks noChangeArrowheads="1"/>
              </p:cNvSpPr>
              <p:nvPr/>
            </p:nvSpPr>
            <p:spPr bwMode="auto">
              <a:xfrm>
                <a:off x="1119" y="2024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50" name="Rectangle 56"/>
              <p:cNvSpPr>
                <a:spLocks noChangeArrowheads="1"/>
              </p:cNvSpPr>
              <p:nvPr/>
            </p:nvSpPr>
            <p:spPr bwMode="auto">
              <a:xfrm>
                <a:off x="612" y="2024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51" name="Line 57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2" name="Line 58"/>
              <p:cNvSpPr>
                <a:spLocks noChangeShapeType="1"/>
              </p:cNvSpPr>
              <p:nvPr/>
            </p:nvSpPr>
            <p:spPr bwMode="auto">
              <a:xfrm>
                <a:off x="612" y="2510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3" name="Line 59"/>
              <p:cNvSpPr>
                <a:spLocks noChangeShapeType="1"/>
              </p:cNvSpPr>
              <p:nvPr/>
            </p:nvSpPr>
            <p:spPr bwMode="auto">
              <a:xfrm>
                <a:off x="612" y="2995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4" name="Line 60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5" name="Line 61"/>
              <p:cNvSpPr>
                <a:spLocks noChangeShapeType="1"/>
              </p:cNvSpPr>
              <p:nvPr/>
            </p:nvSpPr>
            <p:spPr bwMode="auto">
              <a:xfrm>
                <a:off x="1119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6" name="Line 62"/>
              <p:cNvSpPr>
                <a:spLocks noChangeShapeType="1"/>
              </p:cNvSpPr>
              <p:nvPr/>
            </p:nvSpPr>
            <p:spPr bwMode="auto">
              <a:xfrm>
                <a:off x="1627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7" name="Line 63"/>
              <p:cNvSpPr>
                <a:spLocks noChangeShapeType="1"/>
              </p:cNvSpPr>
              <p:nvPr/>
            </p:nvSpPr>
            <p:spPr bwMode="auto">
              <a:xfrm>
                <a:off x="2134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8" name="Line 64"/>
              <p:cNvSpPr>
                <a:spLocks noChangeShapeType="1"/>
              </p:cNvSpPr>
              <p:nvPr/>
            </p:nvSpPr>
            <p:spPr bwMode="auto">
              <a:xfrm>
                <a:off x="2642" y="2024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1" name="Text Box 65"/>
            <p:cNvSpPr txBox="1">
              <a:spLocks noChangeArrowheads="1"/>
            </p:cNvSpPr>
            <p:nvPr/>
          </p:nvSpPr>
          <p:spPr bwMode="auto">
            <a:xfrm>
              <a:off x="703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2032" name="Text Box 66"/>
            <p:cNvSpPr txBox="1">
              <a:spLocks noChangeArrowheads="1"/>
            </p:cNvSpPr>
            <p:nvPr/>
          </p:nvSpPr>
          <p:spPr bwMode="auto">
            <a:xfrm>
              <a:off x="1066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2033" name="Text Box 67"/>
            <p:cNvSpPr txBox="1">
              <a:spLocks noChangeArrowheads="1"/>
            </p:cNvSpPr>
            <p:nvPr/>
          </p:nvSpPr>
          <p:spPr bwMode="auto">
            <a:xfrm>
              <a:off x="1451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2034" name="Text Box 68"/>
            <p:cNvSpPr txBox="1">
              <a:spLocks noChangeArrowheads="1"/>
            </p:cNvSpPr>
            <p:nvPr/>
          </p:nvSpPr>
          <p:spPr bwMode="auto">
            <a:xfrm>
              <a:off x="1814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2035" name="Text Box 69"/>
            <p:cNvSpPr txBox="1">
              <a:spLocks noChangeArrowheads="1"/>
            </p:cNvSpPr>
            <p:nvPr/>
          </p:nvSpPr>
          <p:spPr bwMode="auto">
            <a:xfrm>
              <a:off x="1678" y="148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2036" name="Text Box 74"/>
            <p:cNvSpPr txBox="1">
              <a:spLocks noChangeArrowheads="1"/>
            </p:cNvSpPr>
            <p:nvPr/>
          </p:nvSpPr>
          <p:spPr bwMode="auto">
            <a:xfrm>
              <a:off x="1224" y="281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2037" name="Text Box 75"/>
            <p:cNvSpPr txBox="1">
              <a:spLocks noChangeArrowheads="1"/>
            </p:cNvSpPr>
            <p:nvPr/>
          </p:nvSpPr>
          <p:spPr bwMode="auto">
            <a:xfrm>
              <a:off x="385" y="211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2038" name="Text Box 76"/>
            <p:cNvSpPr txBox="1">
              <a:spLocks noChangeArrowheads="1"/>
            </p:cNvSpPr>
            <p:nvPr/>
          </p:nvSpPr>
          <p:spPr bwMode="auto">
            <a:xfrm>
              <a:off x="385" y="2568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2039" name="AutoShape 77"/>
            <p:cNvSpPr>
              <a:spLocks/>
            </p:cNvSpPr>
            <p:nvPr/>
          </p:nvSpPr>
          <p:spPr bwMode="auto">
            <a:xfrm>
              <a:off x="2200" y="2432"/>
              <a:ext cx="22" cy="295"/>
            </a:xfrm>
            <a:prstGeom prst="rightBracket">
              <a:avLst>
                <a:gd name="adj" fmla="val 1117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40" name="Text Box 78"/>
            <p:cNvSpPr txBox="1">
              <a:spLocks noChangeArrowheads="1"/>
            </p:cNvSpPr>
            <p:nvPr/>
          </p:nvSpPr>
          <p:spPr bwMode="auto">
            <a:xfrm>
              <a:off x="2245" y="2432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2041" name="AutoShape 84"/>
            <p:cNvSpPr>
              <a:spLocks/>
            </p:cNvSpPr>
            <p:nvPr/>
          </p:nvSpPr>
          <p:spPr bwMode="auto">
            <a:xfrm rot="5400000">
              <a:off x="1338" y="2500"/>
              <a:ext cx="45" cy="635"/>
            </a:xfrm>
            <a:prstGeom prst="rightBracket">
              <a:avLst>
                <a:gd name="adj" fmla="val 11759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42" name="AutoShape 85"/>
            <p:cNvSpPr>
              <a:spLocks/>
            </p:cNvSpPr>
            <p:nvPr/>
          </p:nvSpPr>
          <p:spPr bwMode="auto">
            <a:xfrm rot="-5400000">
              <a:off x="1769" y="1457"/>
              <a:ext cx="45" cy="635"/>
            </a:xfrm>
            <a:prstGeom prst="rightBracket">
              <a:avLst>
                <a:gd name="adj" fmla="val 11759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27767" name="Group 87"/>
          <p:cNvGrpSpPr>
            <a:grpSpLocks/>
          </p:cNvGrpSpPr>
          <p:nvPr/>
        </p:nvGrpSpPr>
        <p:grpSpPr bwMode="auto">
          <a:xfrm>
            <a:off x="4498975" y="2540000"/>
            <a:ext cx="3744913" cy="2581275"/>
            <a:chOff x="113" y="1480"/>
            <a:chExt cx="2359" cy="1626"/>
          </a:xfrm>
        </p:grpSpPr>
        <p:sp>
          <p:nvSpPr>
            <p:cNvPr id="41993" name="Line 88"/>
            <p:cNvSpPr>
              <a:spLocks noChangeShapeType="1"/>
            </p:cNvSpPr>
            <p:nvPr/>
          </p:nvSpPr>
          <p:spPr bwMode="auto">
            <a:xfrm flipH="1" flipV="1">
              <a:off x="340" y="1752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Text Box 89"/>
            <p:cNvSpPr txBox="1">
              <a:spLocks noChangeArrowheads="1"/>
            </p:cNvSpPr>
            <p:nvPr/>
          </p:nvSpPr>
          <p:spPr bwMode="auto">
            <a:xfrm>
              <a:off x="113" y="152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41995" name="Text Box 90"/>
            <p:cNvSpPr txBox="1">
              <a:spLocks noChangeArrowheads="1"/>
            </p:cNvSpPr>
            <p:nvPr/>
          </p:nvSpPr>
          <p:spPr bwMode="auto">
            <a:xfrm>
              <a:off x="431" y="157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41996" name="Text Box 91"/>
            <p:cNvSpPr txBox="1">
              <a:spLocks noChangeArrowheads="1"/>
            </p:cNvSpPr>
            <p:nvPr/>
          </p:nvSpPr>
          <p:spPr bwMode="auto">
            <a:xfrm>
              <a:off x="249" y="184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41997" name="Group 92"/>
            <p:cNvGrpSpPr>
              <a:grpSpLocks/>
            </p:cNvGrpSpPr>
            <p:nvPr/>
          </p:nvGrpSpPr>
          <p:grpSpPr bwMode="auto">
            <a:xfrm>
              <a:off x="612" y="2024"/>
              <a:ext cx="1520" cy="726"/>
              <a:chOff x="612" y="2024"/>
              <a:chExt cx="2030" cy="971"/>
            </a:xfrm>
          </p:grpSpPr>
          <p:sp>
            <p:nvSpPr>
              <p:cNvPr id="42010" name="Rectangle 93"/>
              <p:cNvSpPr>
                <a:spLocks noChangeArrowheads="1"/>
              </p:cNvSpPr>
              <p:nvPr/>
            </p:nvSpPr>
            <p:spPr bwMode="auto">
              <a:xfrm>
                <a:off x="2134" y="2510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11" name="Rectangle 94"/>
              <p:cNvSpPr>
                <a:spLocks noChangeArrowheads="1"/>
              </p:cNvSpPr>
              <p:nvPr/>
            </p:nvSpPr>
            <p:spPr bwMode="auto">
              <a:xfrm>
                <a:off x="1627" y="2510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12" name="Rectangle 95"/>
              <p:cNvSpPr>
                <a:spLocks noChangeArrowheads="1"/>
              </p:cNvSpPr>
              <p:nvPr/>
            </p:nvSpPr>
            <p:spPr bwMode="auto">
              <a:xfrm>
                <a:off x="1119" y="2510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13" name="Rectangle 96"/>
              <p:cNvSpPr>
                <a:spLocks noChangeArrowheads="1"/>
              </p:cNvSpPr>
              <p:nvPr/>
            </p:nvSpPr>
            <p:spPr bwMode="auto">
              <a:xfrm>
                <a:off x="612" y="2510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14" name="Rectangle 97"/>
              <p:cNvSpPr>
                <a:spLocks noChangeArrowheads="1"/>
              </p:cNvSpPr>
              <p:nvPr/>
            </p:nvSpPr>
            <p:spPr bwMode="auto">
              <a:xfrm>
                <a:off x="2134" y="2024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15" name="Rectangle 98"/>
              <p:cNvSpPr>
                <a:spLocks noChangeArrowheads="1"/>
              </p:cNvSpPr>
              <p:nvPr/>
            </p:nvSpPr>
            <p:spPr bwMode="auto">
              <a:xfrm>
                <a:off x="1627" y="2024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2016" name="Rectangle 99"/>
              <p:cNvSpPr>
                <a:spLocks noChangeArrowheads="1"/>
              </p:cNvSpPr>
              <p:nvPr/>
            </p:nvSpPr>
            <p:spPr bwMode="auto">
              <a:xfrm>
                <a:off x="1119" y="2024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17" name="Rectangle 100"/>
              <p:cNvSpPr>
                <a:spLocks noChangeArrowheads="1"/>
              </p:cNvSpPr>
              <p:nvPr/>
            </p:nvSpPr>
            <p:spPr bwMode="auto">
              <a:xfrm>
                <a:off x="612" y="2024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2018" name="Line 101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9" name="Line 102"/>
              <p:cNvSpPr>
                <a:spLocks noChangeShapeType="1"/>
              </p:cNvSpPr>
              <p:nvPr/>
            </p:nvSpPr>
            <p:spPr bwMode="auto">
              <a:xfrm>
                <a:off x="612" y="2510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0" name="Line 103"/>
              <p:cNvSpPr>
                <a:spLocks noChangeShapeType="1"/>
              </p:cNvSpPr>
              <p:nvPr/>
            </p:nvSpPr>
            <p:spPr bwMode="auto">
              <a:xfrm>
                <a:off x="612" y="2995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1" name="Line 104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2" name="Line 105"/>
              <p:cNvSpPr>
                <a:spLocks noChangeShapeType="1"/>
              </p:cNvSpPr>
              <p:nvPr/>
            </p:nvSpPr>
            <p:spPr bwMode="auto">
              <a:xfrm>
                <a:off x="1119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3" name="Line 106"/>
              <p:cNvSpPr>
                <a:spLocks noChangeShapeType="1"/>
              </p:cNvSpPr>
              <p:nvPr/>
            </p:nvSpPr>
            <p:spPr bwMode="auto">
              <a:xfrm>
                <a:off x="1627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4" name="Line 107"/>
              <p:cNvSpPr>
                <a:spLocks noChangeShapeType="1"/>
              </p:cNvSpPr>
              <p:nvPr/>
            </p:nvSpPr>
            <p:spPr bwMode="auto">
              <a:xfrm>
                <a:off x="2134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5" name="Line 108"/>
              <p:cNvSpPr>
                <a:spLocks noChangeShapeType="1"/>
              </p:cNvSpPr>
              <p:nvPr/>
            </p:nvSpPr>
            <p:spPr bwMode="auto">
              <a:xfrm>
                <a:off x="2642" y="2024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8" name="Text Box 109"/>
            <p:cNvSpPr txBox="1">
              <a:spLocks noChangeArrowheads="1"/>
            </p:cNvSpPr>
            <p:nvPr/>
          </p:nvSpPr>
          <p:spPr bwMode="auto">
            <a:xfrm>
              <a:off x="703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1999" name="Text Box 110"/>
            <p:cNvSpPr txBox="1">
              <a:spLocks noChangeArrowheads="1"/>
            </p:cNvSpPr>
            <p:nvPr/>
          </p:nvSpPr>
          <p:spPr bwMode="auto">
            <a:xfrm>
              <a:off x="1066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2000" name="Text Box 111"/>
            <p:cNvSpPr txBox="1">
              <a:spLocks noChangeArrowheads="1"/>
            </p:cNvSpPr>
            <p:nvPr/>
          </p:nvSpPr>
          <p:spPr bwMode="auto">
            <a:xfrm>
              <a:off x="1451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2001" name="Text Box 112"/>
            <p:cNvSpPr txBox="1">
              <a:spLocks noChangeArrowheads="1"/>
            </p:cNvSpPr>
            <p:nvPr/>
          </p:nvSpPr>
          <p:spPr bwMode="auto">
            <a:xfrm>
              <a:off x="1814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2002" name="Text Box 113"/>
            <p:cNvSpPr txBox="1">
              <a:spLocks noChangeArrowheads="1"/>
            </p:cNvSpPr>
            <p:nvPr/>
          </p:nvSpPr>
          <p:spPr bwMode="auto">
            <a:xfrm>
              <a:off x="1678" y="148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2003" name="Text Box 114"/>
            <p:cNvSpPr txBox="1">
              <a:spLocks noChangeArrowheads="1"/>
            </p:cNvSpPr>
            <p:nvPr/>
          </p:nvSpPr>
          <p:spPr bwMode="auto">
            <a:xfrm>
              <a:off x="1224" y="281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2004" name="Text Box 115"/>
            <p:cNvSpPr txBox="1">
              <a:spLocks noChangeArrowheads="1"/>
            </p:cNvSpPr>
            <p:nvPr/>
          </p:nvSpPr>
          <p:spPr bwMode="auto">
            <a:xfrm>
              <a:off x="385" y="211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2005" name="Text Box 116"/>
            <p:cNvSpPr txBox="1">
              <a:spLocks noChangeArrowheads="1"/>
            </p:cNvSpPr>
            <p:nvPr/>
          </p:nvSpPr>
          <p:spPr bwMode="auto">
            <a:xfrm>
              <a:off x="385" y="2568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2006" name="AutoShape 117"/>
            <p:cNvSpPr>
              <a:spLocks/>
            </p:cNvSpPr>
            <p:nvPr/>
          </p:nvSpPr>
          <p:spPr bwMode="auto">
            <a:xfrm>
              <a:off x="2200" y="2432"/>
              <a:ext cx="22" cy="295"/>
            </a:xfrm>
            <a:prstGeom prst="rightBracket">
              <a:avLst>
                <a:gd name="adj" fmla="val 1117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7" name="Text Box 118"/>
            <p:cNvSpPr txBox="1">
              <a:spLocks noChangeArrowheads="1"/>
            </p:cNvSpPr>
            <p:nvPr/>
          </p:nvSpPr>
          <p:spPr bwMode="auto">
            <a:xfrm>
              <a:off x="2245" y="2432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2008" name="AutoShape 119"/>
            <p:cNvSpPr>
              <a:spLocks/>
            </p:cNvSpPr>
            <p:nvPr/>
          </p:nvSpPr>
          <p:spPr bwMode="auto">
            <a:xfrm rot="5400000">
              <a:off x="1338" y="2500"/>
              <a:ext cx="45" cy="635"/>
            </a:xfrm>
            <a:prstGeom prst="rightBracket">
              <a:avLst>
                <a:gd name="adj" fmla="val 11759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9" name="AutoShape 120"/>
            <p:cNvSpPr>
              <a:spLocks/>
            </p:cNvSpPr>
            <p:nvPr/>
          </p:nvSpPr>
          <p:spPr bwMode="auto">
            <a:xfrm rot="-5400000">
              <a:off x="1769" y="1457"/>
              <a:ext cx="45" cy="635"/>
            </a:xfrm>
            <a:prstGeom prst="rightBracket">
              <a:avLst>
                <a:gd name="adj" fmla="val 11759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42063" name="Picture 79" descr="波浪线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7" b="-88889"/>
          <a:stretch>
            <a:fillRect/>
          </a:stretch>
        </p:blipFill>
        <p:spPr bwMode="auto">
          <a:xfrm>
            <a:off x="1421650" y="1628775"/>
            <a:ext cx="755650" cy="1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64" name="Picture 80" descr="波浪线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37" b="-88889"/>
          <a:stretch>
            <a:fillRect/>
          </a:stretch>
        </p:blipFill>
        <p:spPr bwMode="auto">
          <a:xfrm>
            <a:off x="5688013" y="1592263"/>
            <a:ext cx="755650" cy="1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65" name="Text Box 81"/>
          <p:cNvSpPr txBox="1">
            <a:spLocks noChangeArrowheads="1"/>
          </p:cNvSpPr>
          <p:nvPr/>
        </p:nvSpPr>
        <p:spPr bwMode="auto">
          <a:xfrm>
            <a:off x="1727200" y="1700213"/>
            <a:ext cx="5184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Order of the variables is related with the cell’s number (minterm’s 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A74B9A-9027-4CE3-8319-5C843B411A3C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454025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ea typeface="宋体" pitchFamily="2" charset="-122"/>
              </a:rPr>
              <a:t>4.1</a:t>
            </a:r>
            <a:r>
              <a:rPr lang="en-US" altLang="zh-CN" smtClean="0">
                <a:ea typeface="宋体" pitchFamily="2" charset="-122"/>
              </a:rPr>
              <a:t> Switching Algebra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052513"/>
            <a:ext cx="8281988" cy="5256212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ea typeface="宋体" pitchFamily="2" charset="-122"/>
              </a:rPr>
              <a:t>Boolean values : 0, 1</a:t>
            </a:r>
            <a:r>
              <a:rPr lang="zh-CN" altLang="en-US" sz="260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2600" smtClean="0">
                <a:ea typeface="宋体" pitchFamily="2" charset="-122"/>
              </a:rPr>
              <a:t>Boolean operators </a:t>
            </a:r>
            <a:r>
              <a:rPr lang="zh-CN" altLang="en-US" sz="2600" smtClean="0">
                <a:ea typeface="宋体" pitchFamily="2" charset="-122"/>
              </a:rPr>
              <a:t>：</a:t>
            </a:r>
            <a:r>
              <a:rPr lang="en-US" altLang="zh-CN" sz="2600" smtClean="0">
                <a:ea typeface="宋体" pitchFamily="2" charset="-122"/>
              </a:rPr>
              <a:t>+, ·, ’</a:t>
            </a:r>
          </a:p>
          <a:p>
            <a:pPr eaLnBrk="1" hangingPunct="1">
              <a:buFontTx/>
              <a:buNone/>
            </a:pPr>
            <a:r>
              <a:rPr lang="en-US" altLang="zh-CN" sz="2600" smtClean="0">
                <a:ea typeface="宋体" pitchFamily="2" charset="-122"/>
              </a:rPr>
              <a:t>1</a:t>
            </a:r>
            <a:r>
              <a:rPr lang="zh-CN" altLang="en-US" sz="2600" smtClean="0">
                <a:ea typeface="宋体" pitchFamily="2" charset="-122"/>
              </a:rPr>
              <a:t>、</a:t>
            </a:r>
            <a:r>
              <a:rPr lang="en-US" altLang="zh-CN" sz="2600" smtClean="0">
                <a:ea typeface="宋体" pitchFamily="2" charset="-122"/>
              </a:rPr>
              <a:t>Axioms</a:t>
            </a:r>
            <a:endParaRPr lang="zh-CN" altLang="en-US" sz="2600" smtClean="0">
              <a:ea typeface="宋体" pitchFamily="2" charset="-122"/>
            </a:endParaRP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2636838"/>
          <a:ext cx="72358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3416300" imgH="1346200" progId="Equation.DSMT4">
                  <p:embed/>
                </p:oleObj>
              </mc:Choice>
              <mc:Fallback>
                <p:oleObj name="Equation" r:id="rId3" imgW="3416300" imgH="1346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235825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464050" y="657225"/>
            <a:ext cx="1584325" cy="503238"/>
          </a:xfrm>
          <a:prstGeom prst="wedgeRoundRectCallout">
            <a:avLst>
              <a:gd name="adj1" fmla="val -59620"/>
              <a:gd name="adj2" fmla="val 35171"/>
              <a:gd name="adj3" fmla="val 16667"/>
            </a:avLst>
          </a:prstGeom>
          <a:solidFill>
            <a:srgbClr val="D7FD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>
                <a:solidFill>
                  <a:srgbClr val="990033"/>
                </a:solidFill>
                <a:ea typeface="宋体" pitchFamily="2" charset="-122"/>
              </a:rPr>
              <a:t>Symbolic</a:t>
            </a:r>
            <a:endParaRPr lang="zh-CN" altLang="en-US" sz="2000">
              <a:solidFill>
                <a:srgbClr val="990033"/>
              </a:solidFill>
              <a:ea typeface="宋体" pitchFamily="2" charset="-122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986213" y="3789363"/>
            <a:ext cx="0" cy="2205037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926595" y="5634245"/>
            <a:ext cx="288032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itchFamily="2" charset="-122"/>
              </a:rPr>
              <a:t>AND </a:t>
            </a:r>
            <a:r>
              <a:rPr lang="en-US" altLang="zh-CN" sz="2000" dirty="0" smtClean="0">
                <a:ea typeface="宋体" pitchFamily="2" charset="-122"/>
              </a:rPr>
              <a:t>operation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itchFamily="2" charset="-122"/>
              </a:rPr>
              <a:t>(logic amplification)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887035" y="5634245"/>
            <a:ext cx="22510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itchFamily="2" charset="-122"/>
              </a:rPr>
              <a:t>OR </a:t>
            </a:r>
            <a:r>
              <a:rPr lang="en-US" altLang="zh-CN" sz="2000" dirty="0" smtClean="0">
                <a:ea typeface="宋体" pitchFamily="2" charset="-122"/>
              </a:rPr>
              <a:t>operation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itchFamily="2" charset="-122"/>
              </a:rPr>
              <a:t>(logic addition)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11274" grpId="0"/>
      <p:bldP spid="1127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B9093A-802C-435C-8F64-2C9E94DB32C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5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minimizing sums of products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353425" cy="2016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base on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T10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T10’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    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X·Y+X·Y’=X         (X+Y)·(X+Y’)=X</a:t>
            </a:r>
            <a:r>
              <a:rPr lang="en-US" altLang="zh-CN" smtClean="0">
                <a:ea typeface="宋体" pitchFamily="2" charset="-122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combine two adjacent “1” cell into a product term and eliminate one literal.</a:t>
            </a:r>
          </a:p>
        </p:txBody>
      </p:sp>
      <p:graphicFrame>
        <p:nvGraphicFramePr>
          <p:cNvPr id="48199" name="Group 71"/>
          <p:cNvGraphicFramePr>
            <a:graphicFrameLocks noGrp="1"/>
          </p:cNvGraphicFramePr>
          <p:nvPr>
            <p:ph sz="half" idx="4294967295"/>
          </p:nvPr>
        </p:nvGraphicFramePr>
        <p:xfrm>
          <a:off x="431800" y="3033713"/>
          <a:ext cx="1584325" cy="3566160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E210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E210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E210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E210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200" name="Text Box 72"/>
          <p:cNvSpPr txBox="1">
            <a:spLocks noChangeArrowheads="1"/>
          </p:cNvSpPr>
          <p:nvPr/>
        </p:nvSpPr>
        <p:spPr bwMode="auto">
          <a:xfrm>
            <a:off x="2411413" y="2997200"/>
            <a:ext cx="57610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Arial Unicode MS" pitchFamily="34" charset="-122"/>
                <a:cs typeface="Arial Unicode MS" pitchFamily="34" charset="-122"/>
              </a:rPr>
              <a:t>F=X’·Y’·Z’+X’·Y’·Z+X·Y·Z’+X·Y·Z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Arial Unicode MS" pitchFamily="34" charset="-122"/>
                <a:cs typeface="Arial Unicode MS" pitchFamily="34" charset="-122"/>
              </a:rPr>
              <a:t>  =</a:t>
            </a:r>
            <a:r>
              <a:rPr lang="en-US" altLang="zh-CN" sz="2400">
                <a:latin typeface="Cambria" pitchFamily="18" charset="0"/>
                <a:ea typeface="宋体" pitchFamily="2" charset="-122"/>
              </a:rPr>
              <a:t>X’·Y’·(Z’+Z)+X·Y·(Z’+Z)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  =X’·Y’+X·Y</a:t>
            </a:r>
            <a:endParaRPr lang="en-US" altLang="zh-CN" sz="2400">
              <a:latin typeface="Cambria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201" name="Oval 73"/>
          <p:cNvSpPr>
            <a:spLocks noChangeArrowheads="1"/>
          </p:cNvSpPr>
          <p:nvPr/>
        </p:nvSpPr>
        <p:spPr bwMode="auto">
          <a:xfrm>
            <a:off x="1187450" y="3430588"/>
            <a:ext cx="431800" cy="755650"/>
          </a:xfrm>
          <a:prstGeom prst="ellipse">
            <a:avLst/>
          </a:prstGeom>
          <a:noFill/>
          <a:ln w="19050">
            <a:solidFill>
              <a:srgbClr val="BE21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202" name="Oval 74"/>
          <p:cNvSpPr>
            <a:spLocks noChangeArrowheads="1"/>
          </p:cNvSpPr>
          <p:nvPr/>
        </p:nvSpPr>
        <p:spPr bwMode="auto">
          <a:xfrm>
            <a:off x="1187450" y="5807075"/>
            <a:ext cx="431800" cy="755650"/>
          </a:xfrm>
          <a:prstGeom prst="ellipse">
            <a:avLst/>
          </a:prstGeom>
          <a:noFill/>
          <a:ln w="19050">
            <a:solidFill>
              <a:srgbClr val="BE21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5040313" y="3979863"/>
            <a:ext cx="3744912" cy="2581275"/>
            <a:chOff x="113" y="1480"/>
            <a:chExt cx="2359" cy="1626"/>
          </a:xfrm>
        </p:grpSpPr>
        <p:sp>
          <p:nvSpPr>
            <p:cNvPr id="43066" name="Line 76"/>
            <p:cNvSpPr>
              <a:spLocks noChangeShapeType="1"/>
            </p:cNvSpPr>
            <p:nvPr/>
          </p:nvSpPr>
          <p:spPr bwMode="auto">
            <a:xfrm flipH="1" flipV="1">
              <a:off x="340" y="1752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Text Box 77"/>
            <p:cNvSpPr txBox="1">
              <a:spLocks noChangeArrowheads="1"/>
            </p:cNvSpPr>
            <p:nvPr/>
          </p:nvSpPr>
          <p:spPr bwMode="auto">
            <a:xfrm>
              <a:off x="113" y="152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43068" name="Text Box 78"/>
            <p:cNvSpPr txBox="1">
              <a:spLocks noChangeArrowheads="1"/>
            </p:cNvSpPr>
            <p:nvPr/>
          </p:nvSpPr>
          <p:spPr bwMode="auto">
            <a:xfrm>
              <a:off x="431" y="157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43069" name="Text Box 79"/>
            <p:cNvSpPr txBox="1">
              <a:spLocks noChangeArrowheads="1"/>
            </p:cNvSpPr>
            <p:nvPr/>
          </p:nvSpPr>
          <p:spPr bwMode="auto">
            <a:xfrm>
              <a:off x="249" y="184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43070" name="Group 80"/>
            <p:cNvGrpSpPr>
              <a:grpSpLocks/>
            </p:cNvGrpSpPr>
            <p:nvPr/>
          </p:nvGrpSpPr>
          <p:grpSpPr bwMode="auto">
            <a:xfrm>
              <a:off x="612" y="2024"/>
              <a:ext cx="1520" cy="726"/>
              <a:chOff x="612" y="2024"/>
              <a:chExt cx="2030" cy="971"/>
            </a:xfrm>
          </p:grpSpPr>
          <p:sp>
            <p:nvSpPr>
              <p:cNvPr id="43083" name="Rectangle 81"/>
              <p:cNvSpPr>
                <a:spLocks noChangeArrowheads="1"/>
              </p:cNvSpPr>
              <p:nvPr/>
            </p:nvSpPr>
            <p:spPr bwMode="auto">
              <a:xfrm>
                <a:off x="2134" y="2510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3084" name="Rectangle 82"/>
              <p:cNvSpPr>
                <a:spLocks noChangeArrowheads="1"/>
              </p:cNvSpPr>
              <p:nvPr/>
            </p:nvSpPr>
            <p:spPr bwMode="auto">
              <a:xfrm>
                <a:off x="1627" y="2510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3085" name="Rectangle 83"/>
              <p:cNvSpPr>
                <a:spLocks noChangeArrowheads="1"/>
              </p:cNvSpPr>
              <p:nvPr/>
            </p:nvSpPr>
            <p:spPr bwMode="auto">
              <a:xfrm>
                <a:off x="1119" y="2510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3086" name="Rectangle 84"/>
              <p:cNvSpPr>
                <a:spLocks noChangeArrowheads="1"/>
              </p:cNvSpPr>
              <p:nvPr/>
            </p:nvSpPr>
            <p:spPr bwMode="auto">
              <a:xfrm>
                <a:off x="612" y="2510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3087" name="Rectangle 85"/>
              <p:cNvSpPr>
                <a:spLocks noChangeArrowheads="1"/>
              </p:cNvSpPr>
              <p:nvPr/>
            </p:nvSpPr>
            <p:spPr bwMode="auto">
              <a:xfrm>
                <a:off x="2134" y="2024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3088" name="Rectangle 86"/>
              <p:cNvSpPr>
                <a:spLocks noChangeArrowheads="1"/>
              </p:cNvSpPr>
              <p:nvPr/>
            </p:nvSpPr>
            <p:spPr bwMode="auto">
              <a:xfrm>
                <a:off x="1627" y="2024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3089" name="Rectangle 87"/>
              <p:cNvSpPr>
                <a:spLocks noChangeArrowheads="1"/>
              </p:cNvSpPr>
              <p:nvPr/>
            </p:nvSpPr>
            <p:spPr bwMode="auto">
              <a:xfrm>
                <a:off x="1119" y="2024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3090" name="Rectangle 88"/>
              <p:cNvSpPr>
                <a:spLocks noChangeArrowheads="1"/>
              </p:cNvSpPr>
              <p:nvPr/>
            </p:nvSpPr>
            <p:spPr bwMode="auto">
              <a:xfrm>
                <a:off x="612" y="2024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zh-CN" altLang="en-US" sz="2000" b="0">
                    <a:solidFill>
                      <a:srgbClr val="000099"/>
                    </a:solidFill>
                    <a:latin typeface="Verdan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>
                    <a:solidFill>
                      <a:srgbClr val="BE2102"/>
                    </a:solidFill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3091" name="Line 89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2" name="Line 90"/>
              <p:cNvSpPr>
                <a:spLocks noChangeShapeType="1"/>
              </p:cNvSpPr>
              <p:nvPr/>
            </p:nvSpPr>
            <p:spPr bwMode="auto">
              <a:xfrm>
                <a:off x="612" y="2510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3" name="Line 91"/>
              <p:cNvSpPr>
                <a:spLocks noChangeShapeType="1"/>
              </p:cNvSpPr>
              <p:nvPr/>
            </p:nvSpPr>
            <p:spPr bwMode="auto">
              <a:xfrm>
                <a:off x="612" y="2995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4" name="Line 92"/>
              <p:cNvSpPr>
                <a:spLocks noChangeShapeType="1"/>
              </p:cNvSpPr>
              <p:nvPr/>
            </p:nvSpPr>
            <p:spPr bwMode="auto">
              <a:xfrm>
                <a:off x="612" y="2024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5" name="Line 93"/>
              <p:cNvSpPr>
                <a:spLocks noChangeShapeType="1"/>
              </p:cNvSpPr>
              <p:nvPr/>
            </p:nvSpPr>
            <p:spPr bwMode="auto">
              <a:xfrm>
                <a:off x="1119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6" name="Line 94"/>
              <p:cNvSpPr>
                <a:spLocks noChangeShapeType="1"/>
              </p:cNvSpPr>
              <p:nvPr/>
            </p:nvSpPr>
            <p:spPr bwMode="auto">
              <a:xfrm>
                <a:off x="1627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7" name="Line 95"/>
              <p:cNvSpPr>
                <a:spLocks noChangeShapeType="1"/>
              </p:cNvSpPr>
              <p:nvPr/>
            </p:nvSpPr>
            <p:spPr bwMode="auto">
              <a:xfrm>
                <a:off x="2134" y="2024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8" name="Line 96"/>
              <p:cNvSpPr>
                <a:spLocks noChangeShapeType="1"/>
              </p:cNvSpPr>
              <p:nvPr/>
            </p:nvSpPr>
            <p:spPr bwMode="auto">
              <a:xfrm>
                <a:off x="2642" y="2024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71" name="Text Box 97"/>
            <p:cNvSpPr txBox="1">
              <a:spLocks noChangeArrowheads="1"/>
            </p:cNvSpPr>
            <p:nvPr/>
          </p:nvSpPr>
          <p:spPr bwMode="auto">
            <a:xfrm>
              <a:off x="703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3072" name="Text Box 98"/>
            <p:cNvSpPr txBox="1">
              <a:spLocks noChangeArrowheads="1"/>
            </p:cNvSpPr>
            <p:nvPr/>
          </p:nvSpPr>
          <p:spPr bwMode="auto">
            <a:xfrm>
              <a:off x="1066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3073" name="Text Box 99"/>
            <p:cNvSpPr txBox="1">
              <a:spLocks noChangeArrowheads="1"/>
            </p:cNvSpPr>
            <p:nvPr/>
          </p:nvSpPr>
          <p:spPr bwMode="auto">
            <a:xfrm>
              <a:off x="1451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3074" name="Text Box 100"/>
            <p:cNvSpPr txBox="1">
              <a:spLocks noChangeArrowheads="1"/>
            </p:cNvSpPr>
            <p:nvPr/>
          </p:nvSpPr>
          <p:spPr bwMode="auto">
            <a:xfrm>
              <a:off x="1814" y="175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3075" name="Text Box 101"/>
            <p:cNvSpPr txBox="1">
              <a:spLocks noChangeArrowheads="1"/>
            </p:cNvSpPr>
            <p:nvPr/>
          </p:nvSpPr>
          <p:spPr bwMode="auto">
            <a:xfrm>
              <a:off x="1678" y="148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3076" name="Text Box 102"/>
            <p:cNvSpPr txBox="1">
              <a:spLocks noChangeArrowheads="1"/>
            </p:cNvSpPr>
            <p:nvPr/>
          </p:nvSpPr>
          <p:spPr bwMode="auto">
            <a:xfrm>
              <a:off x="1224" y="281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3077" name="Text Box 103"/>
            <p:cNvSpPr txBox="1">
              <a:spLocks noChangeArrowheads="1"/>
            </p:cNvSpPr>
            <p:nvPr/>
          </p:nvSpPr>
          <p:spPr bwMode="auto">
            <a:xfrm>
              <a:off x="385" y="211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3078" name="Text Box 104"/>
            <p:cNvSpPr txBox="1">
              <a:spLocks noChangeArrowheads="1"/>
            </p:cNvSpPr>
            <p:nvPr/>
          </p:nvSpPr>
          <p:spPr bwMode="auto">
            <a:xfrm>
              <a:off x="385" y="2568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3079" name="AutoShape 105"/>
            <p:cNvSpPr>
              <a:spLocks/>
            </p:cNvSpPr>
            <p:nvPr/>
          </p:nvSpPr>
          <p:spPr bwMode="auto">
            <a:xfrm>
              <a:off x="2200" y="2432"/>
              <a:ext cx="22" cy="295"/>
            </a:xfrm>
            <a:prstGeom prst="rightBracket">
              <a:avLst>
                <a:gd name="adj" fmla="val 1117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80" name="Text Box 106"/>
            <p:cNvSpPr txBox="1">
              <a:spLocks noChangeArrowheads="1"/>
            </p:cNvSpPr>
            <p:nvPr/>
          </p:nvSpPr>
          <p:spPr bwMode="auto">
            <a:xfrm>
              <a:off x="2245" y="2432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3081" name="AutoShape 107"/>
            <p:cNvSpPr>
              <a:spLocks/>
            </p:cNvSpPr>
            <p:nvPr/>
          </p:nvSpPr>
          <p:spPr bwMode="auto">
            <a:xfrm rot="5400000">
              <a:off x="1338" y="2500"/>
              <a:ext cx="45" cy="635"/>
            </a:xfrm>
            <a:prstGeom prst="rightBracket">
              <a:avLst>
                <a:gd name="adj" fmla="val 11759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82" name="AutoShape 108"/>
            <p:cNvSpPr>
              <a:spLocks/>
            </p:cNvSpPr>
            <p:nvPr/>
          </p:nvSpPr>
          <p:spPr bwMode="auto">
            <a:xfrm rot="-5400000">
              <a:off x="1769" y="1457"/>
              <a:ext cx="45" cy="635"/>
            </a:xfrm>
            <a:prstGeom prst="rightBracket">
              <a:avLst>
                <a:gd name="adj" fmla="val 11759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00" grpId="0"/>
      <p:bldP spid="48201" grpId="0" animBg="1"/>
      <p:bldP spid="4820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45C88-5B74-4E15-BB57-B7D7A1407C88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4036" name="Rectangle 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adjacent (wrapround)</a:t>
            </a:r>
            <a:endParaRPr lang="zh-CN" altLang="en-US" smtClean="0"/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935038" y="2278063"/>
            <a:ext cx="3313112" cy="2435225"/>
            <a:chOff x="703" y="1162"/>
            <a:chExt cx="2087" cy="1534"/>
          </a:xfrm>
        </p:grpSpPr>
        <p:sp>
          <p:nvSpPr>
            <p:cNvPr id="44127" name="Line 9"/>
            <p:cNvSpPr>
              <a:spLocks noChangeShapeType="1"/>
            </p:cNvSpPr>
            <p:nvPr/>
          </p:nvSpPr>
          <p:spPr bwMode="auto">
            <a:xfrm flipH="1" flipV="1">
              <a:off x="884" y="1479"/>
              <a:ext cx="18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8" name="Text Box 10"/>
            <p:cNvSpPr txBox="1">
              <a:spLocks noChangeArrowheads="1"/>
            </p:cNvSpPr>
            <p:nvPr/>
          </p:nvSpPr>
          <p:spPr bwMode="auto">
            <a:xfrm>
              <a:off x="703" y="129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44129" name="Text Box 11"/>
            <p:cNvSpPr txBox="1">
              <a:spLocks noChangeArrowheads="1"/>
            </p:cNvSpPr>
            <p:nvPr/>
          </p:nvSpPr>
          <p:spPr bwMode="auto">
            <a:xfrm>
              <a:off x="929" y="1389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XY</a:t>
              </a:r>
            </a:p>
          </p:txBody>
        </p:sp>
        <p:sp>
          <p:nvSpPr>
            <p:cNvPr id="44130" name="Text Box 12"/>
            <p:cNvSpPr txBox="1">
              <a:spLocks noChangeArrowheads="1"/>
            </p:cNvSpPr>
            <p:nvPr/>
          </p:nvSpPr>
          <p:spPr bwMode="auto">
            <a:xfrm>
              <a:off x="1156" y="1434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44131" name="Text Box 13"/>
            <p:cNvSpPr txBox="1">
              <a:spLocks noChangeArrowheads="1"/>
            </p:cNvSpPr>
            <p:nvPr/>
          </p:nvSpPr>
          <p:spPr bwMode="auto">
            <a:xfrm>
              <a:off x="1519" y="143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44132" name="Text Box 17"/>
            <p:cNvSpPr txBox="1">
              <a:spLocks noChangeArrowheads="1"/>
            </p:cNvSpPr>
            <p:nvPr/>
          </p:nvSpPr>
          <p:spPr bwMode="auto">
            <a:xfrm>
              <a:off x="793" y="157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Z</a:t>
              </a:r>
            </a:p>
          </p:txBody>
        </p:sp>
        <p:sp>
          <p:nvSpPr>
            <p:cNvPr id="44133" name="Text Box 18"/>
            <p:cNvSpPr txBox="1">
              <a:spLocks noChangeArrowheads="1"/>
            </p:cNvSpPr>
            <p:nvPr/>
          </p:nvSpPr>
          <p:spPr bwMode="auto">
            <a:xfrm>
              <a:off x="838" y="175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</a:t>
              </a:r>
            </a:p>
          </p:txBody>
        </p:sp>
        <p:sp>
          <p:nvSpPr>
            <p:cNvPr id="44134" name="Text Box 19"/>
            <p:cNvSpPr txBox="1">
              <a:spLocks noChangeArrowheads="1"/>
            </p:cNvSpPr>
            <p:nvPr/>
          </p:nvSpPr>
          <p:spPr bwMode="auto">
            <a:xfrm>
              <a:off x="838" y="206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</a:p>
          </p:txBody>
        </p:sp>
        <p:sp>
          <p:nvSpPr>
            <p:cNvPr id="44135" name="Text Box 25"/>
            <p:cNvSpPr txBox="1">
              <a:spLocks noChangeArrowheads="1"/>
            </p:cNvSpPr>
            <p:nvPr/>
          </p:nvSpPr>
          <p:spPr bwMode="auto">
            <a:xfrm>
              <a:off x="1882" y="143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44136" name="Text Box 26"/>
            <p:cNvSpPr txBox="1">
              <a:spLocks noChangeArrowheads="1"/>
            </p:cNvSpPr>
            <p:nvPr/>
          </p:nvSpPr>
          <p:spPr bwMode="auto">
            <a:xfrm>
              <a:off x="2245" y="143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grpSp>
          <p:nvGrpSpPr>
            <p:cNvPr id="44137" name="Group 98"/>
            <p:cNvGrpSpPr>
              <a:grpSpLocks/>
            </p:cNvGrpSpPr>
            <p:nvPr/>
          </p:nvGrpSpPr>
          <p:grpSpPr bwMode="auto">
            <a:xfrm>
              <a:off x="1066" y="1661"/>
              <a:ext cx="1450" cy="725"/>
              <a:chOff x="1066" y="1661"/>
              <a:chExt cx="1450" cy="725"/>
            </a:xfrm>
          </p:grpSpPr>
          <p:sp>
            <p:nvSpPr>
              <p:cNvPr id="44147" name="Rectangle 6"/>
              <p:cNvSpPr>
                <a:spLocks noChangeArrowheads="1"/>
              </p:cNvSpPr>
              <p:nvPr/>
            </p:nvSpPr>
            <p:spPr bwMode="auto">
              <a:xfrm>
                <a:off x="1066" y="2023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48" name="Rectangle 7"/>
              <p:cNvSpPr>
                <a:spLocks noChangeArrowheads="1"/>
              </p:cNvSpPr>
              <p:nvPr/>
            </p:nvSpPr>
            <p:spPr bwMode="auto">
              <a:xfrm>
                <a:off x="1066" y="1661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49" name="Rectangle 8"/>
              <p:cNvSpPr>
                <a:spLocks noChangeArrowheads="1"/>
              </p:cNvSpPr>
              <p:nvPr/>
            </p:nvSpPr>
            <p:spPr bwMode="auto">
              <a:xfrm>
                <a:off x="1428" y="1661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50" name="Text Box 14"/>
              <p:cNvSpPr txBox="1">
                <a:spLocks noChangeArrowheads="1"/>
              </p:cNvSpPr>
              <p:nvPr/>
            </p:nvSpPr>
            <p:spPr bwMode="auto">
              <a:xfrm>
                <a:off x="1111" y="1706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51" name="Text Box 15"/>
              <p:cNvSpPr txBox="1">
                <a:spLocks noChangeArrowheads="1"/>
              </p:cNvSpPr>
              <p:nvPr/>
            </p:nvSpPr>
            <p:spPr bwMode="auto">
              <a:xfrm>
                <a:off x="1110" y="20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52" name="Rectangle 16"/>
              <p:cNvSpPr>
                <a:spLocks noChangeArrowheads="1"/>
              </p:cNvSpPr>
              <p:nvPr/>
            </p:nvSpPr>
            <p:spPr bwMode="auto">
              <a:xfrm>
                <a:off x="1428" y="2023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53" name="Text Box 20"/>
              <p:cNvSpPr txBox="1">
                <a:spLocks noChangeArrowheads="1"/>
              </p:cNvSpPr>
              <p:nvPr/>
            </p:nvSpPr>
            <p:spPr bwMode="auto">
              <a:xfrm>
                <a:off x="1473" y="1706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54" name="Text Box 21"/>
              <p:cNvSpPr txBox="1">
                <a:spLocks noChangeArrowheads="1"/>
              </p:cNvSpPr>
              <p:nvPr/>
            </p:nvSpPr>
            <p:spPr bwMode="auto">
              <a:xfrm>
                <a:off x="1473" y="20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55" name="Rectangle 22"/>
              <p:cNvSpPr>
                <a:spLocks noChangeArrowheads="1"/>
              </p:cNvSpPr>
              <p:nvPr/>
            </p:nvSpPr>
            <p:spPr bwMode="auto">
              <a:xfrm>
                <a:off x="1791" y="2023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56" name="Rectangle 23"/>
              <p:cNvSpPr>
                <a:spLocks noChangeArrowheads="1"/>
              </p:cNvSpPr>
              <p:nvPr/>
            </p:nvSpPr>
            <p:spPr bwMode="auto">
              <a:xfrm>
                <a:off x="1791" y="1661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57" name="Rectangle 24"/>
              <p:cNvSpPr>
                <a:spLocks noChangeArrowheads="1"/>
              </p:cNvSpPr>
              <p:nvPr/>
            </p:nvSpPr>
            <p:spPr bwMode="auto">
              <a:xfrm>
                <a:off x="2154" y="1661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58" name="Text Box 27"/>
              <p:cNvSpPr txBox="1">
                <a:spLocks noChangeArrowheads="1"/>
              </p:cNvSpPr>
              <p:nvPr/>
            </p:nvSpPr>
            <p:spPr bwMode="auto">
              <a:xfrm>
                <a:off x="1837" y="1706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59" name="Text Box 28"/>
              <p:cNvSpPr txBox="1">
                <a:spLocks noChangeArrowheads="1"/>
              </p:cNvSpPr>
              <p:nvPr/>
            </p:nvSpPr>
            <p:spPr bwMode="auto">
              <a:xfrm>
                <a:off x="1836" y="20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60" name="Rectangle 29"/>
              <p:cNvSpPr>
                <a:spLocks noChangeArrowheads="1"/>
              </p:cNvSpPr>
              <p:nvPr/>
            </p:nvSpPr>
            <p:spPr bwMode="auto">
              <a:xfrm>
                <a:off x="2154" y="2023"/>
                <a:ext cx="362" cy="36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61" name="Text Box 30"/>
              <p:cNvSpPr txBox="1">
                <a:spLocks noChangeArrowheads="1"/>
              </p:cNvSpPr>
              <p:nvPr/>
            </p:nvSpPr>
            <p:spPr bwMode="auto">
              <a:xfrm>
                <a:off x="2199" y="1706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  <p:sp>
            <p:nvSpPr>
              <p:cNvPr id="44162" name="Text Box 31"/>
              <p:cNvSpPr txBox="1">
                <a:spLocks noChangeArrowheads="1"/>
              </p:cNvSpPr>
              <p:nvPr/>
            </p:nvSpPr>
            <p:spPr bwMode="auto">
              <a:xfrm>
                <a:off x="2199" y="20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>
                  <a:solidFill>
                    <a:srgbClr val="9C069C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4138" name="Group 32"/>
            <p:cNvGrpSpPr>
              <a:grpSpLocks/>
            </p:cNvGrpSpPr>
            <p:nvPr/>
          </p:nvGrpSpPr>
          <p:grpSpPr bwMode="auto">
            <a:xfrm>
              <a:off x="2563" y="2024"/>
              <a:ext cx="227" cy="363"/>
              <a:chOff x="5284" y="1162"/>
              <a:chExt cx="227" cy="363"/>
            </a:xfrm>
          </p:grpSpPr>
          <p:sp>
            <p:nvSpPr>
              <p:cNvPr id="44145" name="AutoShape 33"/>
              <p:cNvSpPr>
                <a:spLocks/>
              </p:cNvSpPr>
              <p:nvPr/>
            </p:nvSpPr>
            <p:spPr bwMode="auto">
              <a:xfrm>
                <a:off x="5284" y="1162"/>
                <a:ext cx="45" cy="363"/>
              </a:xfrm>
              <a:prstGeom prst="rightBracket">
                <a:avLst>
                  <a:gd name="adj" fmla="val 67222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46" name="Text Box 34"/>
              <p:cNvSpPr txBox="1">
                <a:spLocks noChangeArrowheads="1"/>
              </p:cNvSpPr>
              <p:nvPr/>
            </p:nvSpPr>
            <p:spPr bwMode="auto">
              <a:xfrm>
                <a:off x="5375" y="1253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Z</a:t>
                </a:r>
              </a:p>
            </p:txBody>
          </p:sp>
        </p:grpSp>
        <p:grpSp>
          <p:nvGrpSpPr>
            <p:cNvPr id="44139" name="Group 35"/>
            <p:cNvGrpSpPr>
              <a:grpSpLocks/>
            </p:cNvGrpSpPr>
            <p:nvPr/>
          </p:nvGrpSpPr>
          <p:grpSpPr bwMode="auto">
            <a:xfrm>
              <a:off x="1837" y="1162"/>
              <a:ext cx="544" cy="273"/>
              <a:chOff x="4558" y="300"/>
              <a:chExt cx="544" cy="273"/>
            </a:xfrm>
          </p:grpSpPr>
          <p:sp>
            <p:nvSpPr>
              <p:cNvPr id="44143" name="AutoShape 36"/>
              <p:cNvSpPr>
                <a:spLocks/>
              </p:cNvSpPr>
              <p:nvPr/>
            </p:nvSpPr>
            <p:spPr bwMode="auto">
              <a:xfrm rot="-5400000">
                <a:off x="4784" y="256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44" name="Text Box 37"/>
              <p:cNvSpPr txBox="1">
                <a:spLocks noChangeArrowheads="1"/>
              </p:cNvSpPr>
              <p:nvPr/>
            </p:nvSpPr>
            <p:spPr bwMode="auto">
              <a:xfrm>
                <a:off x="4785" y="300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44140" name="Group 38"/>
            <p:cNvGrpSpPr>
              <a:grpSpLocks/>
            </p:cNvGrpSpPr>
            <p:nvPr/>
          </p:nvGrpSpPr>
          <p:grpSpPr bwMode="auto">
            <a:xfrm>
              <a:off x="1520" y="2432"/>
              <a:ext cx="544" cy="264"/>
              <a:chOff x="4241" y="1570"/>
              <a:chExt cx="544" cy="264"/>
            </a:xfrm>
          </p:grpSpPr>
          <p:sp>
            <p:nvSpPr>
              <p:cNvPr id="44141" name="AutoShape 39"/>
              <p:cNvSpPr>
                <a:spLocks/>
              </p:cNvSpPr>
              <p:nvPr/>
            </p:nvSpPr>
            <p:spPr bwMode="auto">
              <a:xfrm rot="5400000">
                <a:off x="4467" y="1344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42" name="Text Box 40"/>
              <p:cNvSpPr txBox="1">
                <a:spLocks noChangeArrowheads="1"/>
              </p:cNvSpPr>
              <p:nvPr/>
            </p:nvSpPr>
            <p:spPr bwMode="auto">
              <a:xfrm>
                <a:off x="4468" y="1661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Y</a:t>
                </a:r>
              </a:p>
            </p:txBody>
          </p:sp>
        </p:grpSp>
      </p:grpSp>
      <p:grpSp>
        <p:nvGrpSpPr>
          <p:cNvPr id="44038" name="Group 41"/>
          <p:cNvGrpSpPr>
            <a:grpSpLocks/>
          </p:cNvGrpSpPr>
          <p:nvPr/>
        </p:nvGrpSpPr>
        <p:grpSpPr bwMode="auto">
          <a:xfrm>
            <a:off x="5040313" y="2133600"/>
            <a:ext cx="3455987" cy="3444875"/>
            <a:chOff x="2971" y="1842"/>
            <a:chExt cx="2177" cy="2170"/>
          </a:xfrm>
        </p:grpSpPr>
        <p:sp>
          <p:nvSpPr>
            <p:cNvPr id="44071" name="Rectangle 42"/>
            <p:cNvSpPr>
              <a:spLocks noChangeArrowheads="1"/>
            </p:cNvSpPr>
            <p:nvPr/>
          </p:nvSpPr>
          <p:spPr bwMode="auto">
            <a:xfrm>
              <a:off x="3426" y="2658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72" name="Rectangle 43"/>
            <p:cNvSpPr>
              <a:spLocks noChangeArrowheads="1"/>
            </p:cNvSpPr>
            <p:nvPr/>
          </p:nvSpPr>
          <p:spPr bwMode="auto">
            <a:xfrm>
              <a:off x="3426" y="2296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73" name="Rectangle 44"/>
            <p:cNvSpPr>
              <a:spLocks noChangeArrowheads="1"/>
            </p:cNvSpPr>
            <p:nvPr/>
          </p:nvSpPr>
          <p:spPr bwMode="auto">
            <a:xfrm>
              <a:off x="3788" y="2296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74" name="Line 45"/>
            <p:cNvSpPr>
              <a:spLocks noChangeShapeType="1"/>
            </p:cNvSpPr>
            <p:nvPr/>
          </p:nvSpPr>
          <p:spPr bwMode="auto">
            <a:xfrm flipH="1" flipV="1">
              <a:off x="3153" y="202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Text Box 46"/>
            <p:cNvSpPr txBox="1">
              <a:spLocks noChangeArrowheads="1"/>
            </p:cNvSpPr>
            <p:nvPr/>
          </p:nvSpPr>
          <p:spPr bwMode="auto">
            <a:xfrm>
              <a:off x="2971" y="184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44076" name="Text Box 47"/>
            <p:cNvSpPr txBox="1">
              <a:spLocks noChangeArrowheads="1"/>
            </p:cNvSpPr>
            <p:nvPr/>
          </p:nvSpPr>
          <p:spPr bwMode="auto">
            <a:xfrm>
              <a:off x="3198" y="1933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WX</a:t>
              </a:r>
            </a:p>
          </p:txBody>
        </p:sp>
        <p:sp>
          <p:nvSpPr>
            <p:cNvPr id="44077" name="Text Box 48"/>
            <p:cNvSpPr txBox="1">
              <a:spLocks noChangeArrowheads="1"/>
            </p:cNvSpPr>
            <p:nvPr/>
          </p:nvSpPr>
          <p:spPr bwMode="auto">
            <a:xfrm>
              <a:off x="3516" y="2069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44078" name="Text Box 49"/>
            <p:cNvSpPr txBox="1">
              <a:spLocks noChangeArrowheads="1"/>
            </p:cNvSpPr>
            <p:nvPr/>
          </p:nvSpPr>
          <p:spPr bwMode="auto">
            <a:xfrm>
              <a:off x="3879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44079" name="Text Box 50"/>
            <p:cNvSpPr txBox="1">
              <a:spLocks noChangeArrowheads="1"/>
            </p:cNvSpPr>
            <p:nvPr/>
          </p:nvSpPr>
          <p:spPr bwMode="auto">
            <a:xfrm>
              <a:off x="3471" y="234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80" name="Text Box 51"/>
            <p:cNvSpPr txBox="1">
              <a:spLocks noChangeArrowheads="1"/>
            </p:cNvSpPr>
            <p:nvPr/>
          </p:nvSpPr>
          <p:spPr bwMode="auto">
            <a:xfrm>
              <a:off x="3470" y="2704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81" name="Rectangle 52"/>
            <p:cNvSpPr>
              <a:spLocks noChangeArrowheads="1"/>
            </p:cNvSpPr>
            <p:nvPr/>
          </p:nvSpPr>
          <p:spPr bwMode="auto">
            <a:xfrm>
              <a:off x="3788" y="2658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82" name="Text Box 53"/>
            <p:cNvSpPr txBox="1">
              <a:spLocks noChangeArrowheads="1"/>
            </p:cNvSpPr>
            <p:nvPr/>
          </p:nvSpPr>
          <p:spPr bwMode="auto">
            <a:xfrm>
              <a:off x="2971" y="211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YZ</a:t>
              </a:r>
            </a:p>
          </p:txBody>
        </p:sp>
        <p:sp>
          <p:nvSpPr>
            <p:cNvPr id="44083" name="Text Box 54"/>
            <p:cNvSpPr txBox="1">
              <a:spLocks noChangeArrowheads="1"/>
            </p:cNvSpPr>
            <p:nvPr/>
          </p:nvSpPr>
          <p:spPr bwMode="auto">
            <a:xfrm>
              <a:off x="3833" y="234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84" name="Text Box 55"/>
            <p:cNvSpPr txBox="1">
              <a:spLocks noChangeArrowheads="1"/>
            </p:cNvSpPr>
            <p:nvPr/>
          </p:nvSpPr>
          <p:spPr bwMode="auto">
            <a:xfrm>
              <a:off x="3833" y="2704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85" name="Rectangle 56"/>
            <p:cNvSpPr>
              <a:spLocks noChangeArrowheads="1"/>
            </p:cNvSpPr>
            <p:nvPr/>
          </p:nvSpPr>
          <p:spPr bwMode="auto">
            <a:xfrm>
              <a:off x="4150" y="2658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86" name="Rectangle 57"/>
            <p:cNvSpPr>
              <a:spLocks noChangeArrowheads="1"/>
            </p:cNvSpPr>
            <p:nvPr/>
          </p:nvSpPr>
          <p:spPr bwMode="auto">
            <a:xfrm>
              <a:off x="4150" y="2296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87" name="Rectangle 58"/>
            <p:cNvSpPr>
              <a:spLocks noChangeArrowheads="1"/>
            </p:cNvSpPr>
            <p:nvPr/>
          </p:nvSpPr>
          <p:spPr bwMode="auto">
            <a:xfrm>
              <a:off x="4514" y="2296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88" name="Text Box 59"/>
            <p:cNvSpPr txBox="1">
              <a:spLocks noChangeArrowheads="1"/>
            </p:cNvSpPr>
            <p:nvPr/>
          </p:nvSpPr>
          <p:spPr bwMode="auto">
            <a:xfrm>
              <a:off x="4197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44089" name="Text Box 60"/>
            <p:cNvSpPr txBox="1">
              <a:spLocks noChangeArrowheads="1"/>
            </p:cNvSpPr>
            <p:nvPr/>
          </p:nvSpPr>
          <p:spPr bwMode="auto">
            <a:xfrm>
              <a:off x="4560" y="206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sp>
          <p:nvSpPr>
            <p:cNvPr id="44090" name="Text Box 61"/>
            <p:cNvSpPr txBox="1">
              <a:spLocks noChangeArrowheads="1"/>
            </p:cNvSpPr>
            <p:nvPr/>
          </p:nvSpPr>
          <p:spPr bwMode="auto">
            <a:xfrm>
              <a:off x="4197" y="2341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91" name="Text Box 62"/>
            <p:cNvSpPr txBox="1">
              <a:spLocks noChangeArrowheads="1"/>
            </p:cNvSpPr>
            <p:nvPr/>
          </p:nvSpPr>
          <p:spPr bwMode="auto">
            <a:xfrm>
              <a:off x="4196" y="2704"/>
              <a:ext cx="1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92" name="Rectangle 63"/>
            <p:cNvSpPr>
              <a:spLocks noChangeArrowheads="1"/>
            </p:cNvSpPr>
            <p:nvPr/>
          </p:nvSpPr>
          <p:spPr bwMode="auto">
            <a:xfrm>
              <a:off x="4514" y="2658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93" name="Text Box 64"/>
            <p:cNvSpPr txBox="1">
              <a:spLocks noChangeArrowheads="1"/>
            </p:cNvSpPr>
            <p:nvPr/>
          </p:nvSpPr>
          <p:spPr bwMode="auto">
            <a:xfrm>
              <a:off x="4559" y="2341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94" name="Text Box 65"/>
            <p:cNvSpPr txBox="1">
              <a:spLocks noChangeArrowheads="1"/>
            </p:cNvSpPr>
            <p:nvPr/>
          </p:nvSpPr>
          <p:spPr bwMode="auto">
            <a:xfrm>
              <a:off x="4559" y="2704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95" name="Rectangle 66"/>
            <p:cNvSpPr>
              <a:spLocks noChangeArrowheads="1"/>
            </p:cNvSpPr>
            <p:nvPr/>
          </p:nvSpPr>
          <p:spPr bwMode="auto">
            <a:xfrm>
              <a:off x="3426" y="3384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96" name="Rectangle 67"/>
            <p:cNvSpPr>
              <a:spLocks noChangeArrowheads="1"/>
            </p:cNvSpPr>
            <p:nvPr/>
          </p:nvSpPr>
          <p:spPr bwMode="auto">
            <a:xfrm>
              <a:off x="3426" y="3022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97" name="Rectangle 68"/>
            <p:cNvSpPr>
              <a:spLocks noChangeArrowheads="1"/>
            </p:cNvSpPr>
            <p:nvPr/>
          </p:nvSpPr>
          <p:spPr bwMode="auto">
            <a:xfrm>
              <a:off x="3788" y="3022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98" name="Text Box 69"/>
            <p:cNvSpPr txBox="1">
              <a:spLocks noChangeArrowheads="1"/>
            </p:cNvSpPr>
            <p:nvPr/>
          </p:nvSpPr>
          <p:spPr bwMode="auto">
            <a:xfrm>
              <a:off x="3471" y="3067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099" name="Text Box 70"/>
            <p:cNvSpPr txBox="1">
              <a:spLocks noChangeArrowheads="1"/>
            </p:cNvSpPr>
            <p:nvPr/>
          </p:nvSpPr>
          <p:spPr bwMode="auto">
            <a:xfrm>
              <a:off x="3470" y="3430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00" name="Rectangle 71"/>
            <p:cNvSpPr>
              <a:spLocks noChangeArrowheads="1"/>
            </p:cNvSpPr>
            <p:nvPr/>
          </p:nvSpPr>
          <p:spPr bwMode="auto">
            <a:xfrm>
              <a:off x="3788" y="3384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101" name="Text Box 72"/>
            <p:cNvSpPr txBox="1">
              <a:spLocks noChangeArrowheads="1"/>
            </p:cNvSpPr>
            <p:nvPr/>
          </p:nvSpPr>
          <p:spPr bwMode="auto">
            <a:xfrm>
              <a:off x="3833" y="3067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02" name="Text Box 73"/>
            <p:cNvSpPr txBox="1">
              <a:spLocks noChangeArrowheads="1"/>
            </p:cNvSpPr>
            <p:nvPr/>
          </p:nvSpPr>
          <p:spPr bwMode="auto">
            <a:xfrm>
              <a:off x="3833" y="3430"/>
              <a:ext cx="1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03" name="Rectangle 74"/>
            <p:cNvSpPr>
              <a:spLocks noChangeArrowheads="1"/>
            </p:cNvSpPr>
            <p:nvPr/>
          </p:nvSpPr>
          <p:spPr bwMode="auto">
            <a:xfrm>
              <a:off x="4150" y="3384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104" name="Rectangle 75"/>
            <p:cNvSpPr>
              <a:spLocks noChangeArrowheads="1"/>
            </p:cNvSpPr>
            <p:nvPr/>
          </p:nvSpPr>
          <p:spPr bwMode="auto">
            <a:xfrm>
              <a:off x="4150" y="3022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105" name="Rectangle 76"/>
            <p:cNvSpPr>
              <a:spLocks noChangeArrowheads="1"/>
            </p:cNvSpPr>
            <p:nvPr/>
          </p:nvSpPr>
          <p:spPr bwMode="auto">
            <a:xfrm>
              <a:off x="4514" y="3022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106" name="Text Box 77"/>
            <p:cNvSpPr txBox="1">
              <a:spLocks noChangeArrowheads="1"/>
            </p:cNvSpPr>
            <p:nvPr/>
          </p:nvSpPr>
          <p:spPr bwMode="auto">
            <a:xfrm>
              <a:off x="4197" y="3067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07" name="Text Box 78"/>
            <p:cNvSpPr txBox="1">
              <a:spLocks noChangeArrowheads="1"/>
            </p:cNvSpPr>
            <p:nvPr/>
          </p:nvSpPr>
          <p:spPr bwMode="auto">
            <a:xfrm>
              <a:off x="4197" y="3429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08" name="Rectangle 79"/>
            <p:cNvSpPr>
              <a:spLocks noChangeArrowheads="1"/>
            </p:cNvSpPr>
            <p:nvPr/>
          </p:nvSpPr>
          <p:spPr bwMode="auto">
            <a:xfrm>
              <a:off x="4514" y="3384"/>
              <a:ext cx="362" cy="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109" name="Text Box 80"/>
            <p:cNvSpPr txBox="1">
              <a:spLocks noChangeArrowheads="1"/>
            </p:cNvSpPr>
            <p:nvPr/>
          </p:nvSpPr>
          <p:spPr bwMode="auto">
            <a:xfrm>
              <a:off x="4559" y="3067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10" name="Text Box 81"/>
            <p:cNvSpPr txBox="1">
              <a:spLocks noChangeArrowheads="1"/>
            </p:cNvSpPr>
            <p:nvPr/>
          </p:nvSpPr>
          <p:spPr bwMode="auto">
            <a:xfrm>
              <a:off x="4559" y="3430"/>
              <a:ext cx="1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9C069C"/>
                </a:solidFill>
                <a:ea typeface="宋体" pitchFamily="2" charset="-122"/>
              </a:endParaRPr>
            </a:p>
          </p:txBody>
        </p:sp>
        <p:sp>
          <p:nvSpPr>
            <p:cNvPr id="44111" name="Text Box 82"/>
            <p:cNvSpPr txBox="1">
              <a:spLocks noChangeArrowheads="1"/>
            </p:cNvSpPr>
            <p:nvPr/>
          </p:nvSpPr>
          <p:spPr bwMode="auto">
            <a:xfrm>
              <a:off x="3198" y="2386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44112" name="Text Box 83"/>
            <p:cNvSpPr txBox="1">
              <a:spLocks noChangeArrowheads="1"/>
            </p:cNvSpPr>
            <p:nvPr/>
          </p:nvSpPr>
          <p:spPr bwMode="auto">
            <a:xfrm>
              <a:off x="3199" y="274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44113" name="Text Box 84"/>
            <p:cNvSpPr txBox="1">
              <a:spLocks noChangeArrowheads="1"/>
            </p:cNvSpPr>
            <p:nvPr/>
          </p:nvSpPr>
          <p:spPr bwMode="auto">
            <a:xfrm>
              <a:off x="3199" y="3112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44114" name="Text Box 85"/>
            <p:cNvSpPr txBox="1">
              <a:spLocks noChangeArrowheads="1"/>
            </p:cNvSpPr>
            <p:nvPr/>
          </p:nvSpPr>
          <p:spPr bwMode="auto">
            <a:xfrm>
              <a:off x="3199" y="3475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grpSp>
          <p:nvGrpSpPr>
            <p:cNvPr id="44115" name="Group 86"/>
            <p:cNvGrpSpPr>
              <a:grpSpLocks/>
            </p:cNvGrpSpPr>
            <p:nvPr/>
          </p:nvGrpSpPr>
          <p:grpSpPr bwMode="auto">
            <a:xfrm>
              <a:off x="4241" y="1842"/>
              <a:ext cx="544" cy="273"/>
              <a:chOff x="4558" y="300"/>
              <a:chExt cx="544" cy="273"/>
            </a:xfrm>
          </p:grpSpPr>
          <p:sp>
            <p:nvSpPr>
              <p:cNvPr id="44125" name="AutoShape 87"/>
              <p:cNvSpPr>
                <a:spLocks/>
              </p:cNvSpPr>
              <p:nvPr/>
            </p:nvSpPr>
            <p:spPr bwMode="auto">
              <a:xfrm rot="-5400000">
                <a:off x="4784" y="256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26" name="Text Box 88"/>
              <p:cNvSpPr txBox="1">
                <a:spLocks noChangeArrowheads="1"/>
              </p:cNvSpPr>
              <p:nvPr/>
            </p:nvSpPr>
            <p:spPr bwMode="auto">
              <a:xfrm>
                <a:off x="4785" y="300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W</a:t>
                </a:r>
              </a:p>
            </p:txBody>
          </p:sp>
        </p:grpSp>
        <p:grpSp>
          <p:nvGrpSpPr>
            <p:cNvPr id="44116" name="Group 89"/>
            <p:cNvGrpSpPr>
              <a:grpSpLocks/>
            </p:cNvGrpSpPr>
            <p:nvPr/>
          </p:nvGrpSpPr>
          <p:grpSpPr bwMode="auto">
            <a:xfrm>
              <a:off x="4921" y="3158"/>
              <a:ext cx="227" cy="453"/>
              <a:chOff x="4921" y="3158"/>
              <a:chExt cx="227" cy="453"/>
            </a:xfrm>
          </p:grpSpPr>
          <p:sp>
            <p:nvSpPr>
              <p:cNvPr id="44123" name="AutoShape 90"/>
              <p:cNvSpPr>
                <a:spLocks/>
              </p:cNvSpPr>
              <p:nvPr/>
            </p:nvSpPr>
            <p:spPr bwMode="auto">
              <a:xfrm>
                <a:off x="4921" y="3158"/>
                <a:ext cx="46" cy="453"/>
              </a:xfrm>
              <a:prstGeom prst="rightBracket">
                <a:avLst>
                  <a:gd name="adj" fmla="val 82065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24" name="Text Box 91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Y</a:t>
                </a:r>
              </a:p>
            </p:txBody>
          </p:sp>
        </p:grpSp>
        <p:grpSp>
          <p:nvGrpSpPr>
            <p:cNvPr id="44117" name="Group 92"/>
            <p:cNvGrpSpPr>
              <a:grpSpLocks/>
            </p:cNvGrpSpPr>
            <p:nvPr/>
          </p:nvGrpSpPr>
          <p:grpSpPr bwMode="auto">
            <a:xfrm>
              <a:off x="3878" y="3748"/>
              <a:ext cx="544" cy="264"/>
              <a:chOff x="4241" y="1570"/>
              <a:chExt cx="544" cy="264"/>
            </a:xfrm>
          </p:grpSpPr>
          <p:sp>
            <p:nvSpPr>
              <p:cNvPr id="44121" name="AutoShape 93"/>
              <p:cNvSpPr>
                <a:spLocks/>
              </p:cNvSpPr>
              <p:nvPr/>
            </p:nvSpPr>
            <p:spPr bwMode="auto">
              <a:xfrm rot="5400000">
                <a:off x="4467" y="1344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22" name="Text Box 94"/>
              <p:cNvSpPr txBox="1">
                <a:spLocks noChangeArrowheads="1"/>
              </p:cNvSpPr>
              <p:nvPr/>
            </p:nvSpPr>
            <p:spPr bwMode="auto">
              <a:xfrm>
                <a:off x="4468" y="1661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X</a:t>
                </a:r>
              </a:p>
            </p:txBody>
          </p:sp>
        </p:grpSp>
        <p:grpSp>
          <p:nvGrpSpPr>
            <p:cNvPr id="44118" name="Group 95"/>
            <p:cNvGrpSpPr>
              <a:grpSpLocks/>
            </p:cNvGrpSpPr>
            <p:nvPr/>
          </p:nvGrpSpPr>
          <p:grpSpPr bwMode="auto">
            <a:xfrm>
              <a:off x="2971" y="2840"/>
              <a:ext cx="182" cy="453"/>
              <a:chOff x="2971" y="2840"/>
              <a:chExt cx="182" cy="453"/>
            </a:xfrm>
          </p:grpSpPr>
          <p:sp>
            <p:nvSpPr>
              <p:cNvPr id="44119" name="AutoShape 96"/>
              <p:cNvSpPr>
                <a:spLocks/>
              </p:cNvSpPr>
              <p:nvPr/>
            </p:nvSpPr>
            <p:spPr bwMode="auto">
              <a:xfrm rot="10800000">
                <a:off x="3107" y="2840"/>
                <a:ext cx="46" cy="453"/>
              </a:xfrm>
              <a:prstGeom prst="rightBracket">
                <a:avLst>
                  <a:gd name="adj" fmla="val 82065"/>
                </a:avLst>
              </a:prstGeom>
              <a:noFill/>
              <a:ln w="1905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120" name="Text Box 97"/>
              <p:cNvSpPr txBox="1">
                <a:spLocks noChangeArrowheads="1"/>
              </p:cNvSpPr>
              <p:nvPr/>
            </p:nvSpPr>
            <p:spPr bwMode="auto">
              <a:xfrm>
                <a:off x="2971" y="2976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990033"/>
                    </a:solidFill>
                    <a:ea typeface="宋体" pitchFamily="2" charset="-122"/>
                  </a:rPr>
                  <a:t>Z</a:t>
                </a:r>
              </a:p>
            </p:txBody>
          </p:sp>
        </p:grpSp>
      </p:grpSp>
      <p:sp>
        <p:nvSpPr>
          <p:cNvPr id="214116" name="Line 100"/>
          <p:cNvSpPr>
            <a:spLocks noChangeShapeType="1"/>
          </p:cNvSpPr>
          <p:nvPr/>
        </p:nvSpPr>
        <p:spPr bwMode="auto">
          <a:xfrm>
            <a:off x="2447925" y="3430588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117" name="Line 101"/>
          <p:cNvSpPr>
            <a:spLocks noChangeShapeType="1"/>
          </p:cNvSpPr>
          <p:nvPr/>
        </p:nvSpPr>
        <p:spPr bwMode="auto">
          <a:xfrm>
            <a:off x="3022600" y="3502025"/>
            <a:ext cx="0" cy="3603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121" name="AutoShape 105"/>
          <p:cNvSpPr>
            <a:spLocks noChangeArrowheads="1"/>
          </p:cNvSpPr>
          <p:nvPr/>
        </p:nvSpPr>
        <p:spPr bwMode="auto">
          <a:xfrm>
            <a:off x="1727200" y="3789363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solidFill>
              <a:srgbClr val="DB0FB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4122" name="AutoShape 106"/>
          <p:cNvSpPr>
            <a:spLocks noChangeArrowheads="1"/>
          </p:cNvSpPr>
          <p:nvPr/>
        </p:nvSpPr>
        <p:spPr bwMode="auto">
          <a:xfrm>
            <a:off x="3527425" y="3789363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solidFill>
              <a:srgbClr val="DB0FB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14152" name="Group 136"/>
          <p:cNvGrpSpPr>
            <a:grpSpLocks/>
          </p:cNvGrpSpPr>
          <p:nvPr/>
        </p:nvGrpSpPr>
        <p:grpSpPr bwMode="auto">
          <a:xfrm>
            <a:off x="719138" y="4078288"/>
            <a:ext cx="2879725" cy="1176337"/>
            <a:chOff x="476" y="2387"/>
            <a:chExt cx="1814" cy="741"/>
          </a:xfrm>
        </p:grpSpPr>
        <p:grpSp>
          <p:nvGrpSpPr>
            <p:cNvPr id="44067" name="Group 109"/>
            <p:cNvGrpSpPr>
              <a:grpSpLocks/>
            </p:cNvGrpSpPr>
            <p:nvPr/>
          </p:nvGrpSpPr>
          <p:grpSpPr bwMode="auto">
            <a:xfrm>
              <a:off x="1111" y="2387"/>
              <a:ext cx="1179" cy="559"/>
              <a:chOff x="1111" y="2387"/>
              <a:chExt cx="1179" cy="559"/>
            </a:xfrm>
          </p:grpSpPr>
          <p:sp>
            <p:nvSpPr>
              <p:cNvPr id="44069" name="Line 107"/>
              <p:cNvSpPr>
                <a:spLocks noChangeShapeType="1"/>
              </p:cNvSpPr>
              <p:nvPr/>
            </p:nvSpPr>
            <p:spPr bwMode="auto">
              <a:xfrm flipH="1">
                <a:off x="1111" y="2432"/>
                <a:ext cx="45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Freeform 108"/>
              <p:cNvSpPr>
                <a:spLocks/>
              </p:cNvSpPr>
              <p:nvPr/>
            </p:nvSpPr>
            <p:spPr bwMode="auto">
              <a:xfrm>
                <a:off x="1111" y="2387"/>
                <a:ext cx="1179" cy="559"/>
              </a:xfrm>
              <a:custGeom>
                <a:avLst/>
                <a:gdLst>
                  <a:gd name="T0" fmla="*/ 0 w 1179"/>
                  <a:gd name="T1" fmla="*/ 363 h 559"/>
                  <a:gd name="T2" fmla="*/ 953 w 1179"/>
                  <a:gd name="T3" fmla="*/ 499 h 559"/>
                  <a:gd name="T4" fmla="*/ 1179 w 1179"/>
                  <a:gd name="T5" fmla="*/ 0 h 55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9" h="559">
                    <a:moveTo>
                      <a:pt x="0" y="363"/>
                    </a:moveTo>
                    <a:cubicBezTo>
                      <a:pt x="378" y="461"/>
                      <a:pt x="757" y="559"/>
                      <a:pt x="953" y="499"/>
                    </a:cubicBezTo>
                    <a:cubicBezTo>
                      <a:pt x="1149" y="439"/>
                      <a:pt x="1164" y="219"/>
                      <a:pt x="1179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8" name="Text Box 110"/>
            <p:cNvSpPr txBox="1">
              <a:spLocks noChangeArrowheads="1"/>
            </p:cNvSpPr>
            <p:nvPr/>
          </p:nvSpPr>
          <p:spPr bwMode="auto">
            <a:xfrm>
              <a:off x="476" y="2840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1F3CCB"/>
                  </a:solidFill>
                  <a:ea typeface="宋体" pitchFamily="2" charset="-122"/>
                </a:rPr>
                <a:t>adjacent</a:t>
              </a:r>
              <a:endParaRPr lang="zh-CN" altLang="en-US" sz="2400">
                <a:solidFill>
                  <a:srgbClr val="1F3CCB"/>
                </a:solidFill>
                <a:ea typeface="宋体" pitchFamily="2" charset="-122"/>
              </a:endParaRPr>
            </a:p>
          </p:txBody>
        </p:sp>
      </p:grpSp>
      <p:sp>
        <p:nvSpPr>
          <p:cNvPr id="214127" name="Line 111"/>
          <p:cNvSpPr>
            <a:spLocks noChangeShapeType="1"/>
          </p:cNvSpPr>
          <p:nvPr/>
        </p:nvSpPr>
        <p:spPr bwMode="auto">
          <a:xfrm>
            <a:off x="6767513" y="3862388"/>
            <a:ext cx="0" cy="3603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128" name="Line 112"/>
          <p:cNvSpPr>
            <a:spLocks noChangeShapeType="1"/>
          </p:cNvSpPr>
          <p:nvPr/>
        </p:nvSpPr>
        <p:spPr bwMode="auto">
          <a:xfrm>
            <a:off x="6696075" y="321310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129" name="AutoShape 113"/>
          <p:cNvSpPr>
            <a:spLocks noChangeArrowheads="1"/>
          </p:cNvSpPr>
          <p:nvPr/>
        </p:nvSpPr>
        <p:spPr bwMode="auto">
          <a:xfrm>
            <a:off x="5975350" y="364648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4130" name="AutoShape 114"/>
          <p:cNvSpPr>
            <a:spLocks noChangeArrowheads="1"/>
          </p:cNvSpPr>
          <p:nvPr/>
        </p:nvSpPr>
        <p:spPr bwMode="auto">
          <a:xfrm>
            <a:off x="7704138" y="3573463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4131" name="AutoShape 115"/>
          <p:cNvSpPr>
            <a:spLocks noChangeArrowheads="1"/>
          </p:cNvSpPr>
          <p:nvPr/>
        </p:nvSpPr>
        <p:spPr bwMode="auto">
          <a:xfrm>
            <a:off x="7631113" y="2997200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solidFill>
              <a:srgbClr val="12781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4132" name="AutoShape 116"/>
          <p:cNvSpPr>
            <a:spLocks noChangeArrowheads="1"/>
          </p:cNvSpPr>
          <p:nvPr/>
        </p:nvSpPr>
        <p:spPr bwMode="auto">
          <a:xfrm>
            <a:off x="7704138" y="479742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solidFill>
              <a:srgbClr val="12781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14153" name="Group 137"/>
          <p:cNvGrpSpPr>
            <a:grpSpLocks/>
          </p:cNvGrpSpPr>
          <p:nvPr/>
        </p:nvGrpSpPr>
        <p:grpSpPr bwMode="auto">
          <a:xfrm>
            <a:off x="4103688" y="3789363"/>
            <a:ext cx="3600450" cy="2185987"/>
            <a:chOff x="2608" y="2205"/>
            <a:chExt cx="2268" cy="1377"/>
          </a:xfrm>
        </p:grpSpPr>
        <p:grpSp>
          <p:nvGrpSpPr>
            <p:cNvPr id="44063" name="Group 119"/>
            <p:cNvGrpSpPr>
              <a:grpSpLocks/>
            </p:cNvGrpSpPr>
            <p:nvPr/>
          </p:nvGrpSpPr>
          <p:grpSpPr bwMode="auto">
            <a:xfrm>
              <a:off x="3061" y="2205"/>
              <a:ext cx="1815" cy="1149"/>
              <a:chOff x="3061" y="2205"/>
              <a:chExt cx="1815" cy="1149"/>
            </a:xfrm>
          </p:grpSpPr>
          <p:sp>
            <p:nvSpPr>
              <p:cNvPr id="44065" name="Line 117"/>
              <p:cNvSpPr>
                <a:spLocks noChangeShapeType="1"/>
              </p:cNvSpPr>
              <p:nvPr/>
            </p:nvSpPr>
            <p:spPr bwMode="auto">
              <a:xfrm flipH="1">
                <a:off x="3061" y="2251"/>
                <a:ext cx="772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Freeform 118"/>
              <p:cNvSpPr>
                <a:spLocks/>
              </p:cNvSpPr>
              <p:nvPr/>
            </p:nvSpPr>
            <p:spPr bwMode="auto">
              <a:xfrm>
                <a:off x="3198" y="2205"/>
                <a:ext cx="1678" cy="1149"/>
              </a:xfrm>
              <a:custGeom>
                <a:avLst/>
                <a:gdLst>
                  <a:gd name="T0" fmla="*/ 0 w 1678"/>
                  <a:gd name="T1" fmla="*/ 908 h 1149"/>
                  <a:gd name="T2" fmla="*/ 725 w 1678"/>
                  <a:gd name="T3" fmla="*/ 998 h 1149"/>
                  <a:gd name="T4" fmla="*/ 1678 w 1678"/>
                  <a:gd name="T5" fmla="*/ 0 h 114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78" h="1149">
                    <a:moveTo>
                      <a:pt x="0" y="908"/>
                    </a:moveTo>
                    <a:cubicBezTo>
                      <a:pt x="222" y="1028"/>
                      <a:pt x="445" y="1149"/>
                      <a:pt x="725" y="998"/>
                    </a:cubicBezTo>
                    <a:cubicBezTo>
                      <a:pt x="1005" y="847"/>
                      <a:pt x="1341" y="423"/>
                      <a:pt x="1678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4" name="Text Box 126"/>
            <p:cNvSpPr txBox="1">
              <a:spLocks noChangeArrowheads="1"/>
            </p:cNvSpPr>
            <p:nvPr/>
          </p:nvSpPr>
          <p:spPr bwMode="auto">
            <a:xfrm>
              <a:off x="2608" y="3294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1F3CCB"/>
                  </a:solidFill>
                  <a:ea typeface="宋体" pitchFamily="2" charset="-122"/>
                </a:rPr>
                <a:t>adjacent</a:t>
              </a:r>
              <a:endParaRPr lang="zh-CN" altLang="en-US" sz="2400">
                <a:solidFill>
                  <a:srgbClr val="1F3CCB"/>
                </a:solidFill>
                <a:ea typeface="宋体" pitchFamily="2" charset="-122"/>
              </a:endParaRPr>
            </a:p>
          </p:txBody>
        </p:sp>
      </p:grpSp>
      <p:grpSp>
        <p:nvGrpSpPr>
          <p:cNvPr id="214154" name="Group 138"/>
          <p:cNvGrpSpPr>
            <a:grpSpLocks/>
          </p:cNvGrpSpPr>
          <p:nvPr/>
        </p:nvGrpSpPr>
        <p:grpSpPr bwMode="auto">
          <a:xfrm>
            <a:off x="7127875" y="3070225"/>
            <a:ext cx="1595438" cy="2976563"/>
            <a:chOff x="4513" y="1752"/>
            <a:chExt cx="1005" cy="1875"/>
          </a:xfrm>
        </p:grpSpPr>
        <p:grpSp>
          <p:nvGrpSpPr>
            <p:cNvPr id="44059" name="Group 123"/>
            <p:cNvGrpSpPr>
              <a:grpSpLocks/>
            </p:cNvGrpSpPr>
            <p:nvPr/>
          </p:nvGrpSpPr>
          <p:grpSpPr bwMode="auto">
            <a:xfrm>
              <a:off x="4967" y="1752"/>
              <a:ext cx="551" cy="1587"/>
              <a:chOff x="4967" y="1752"/>
              <a:chExt cx="551" cy="1587"/>
            </a:xfrm>
          </p:grpSpPr>
          <p:sp>
            <p:nvSpPr>
              <p:cNvPr id="44061" name="Line 121"/>
              <p:cNvSpPr>
                <a:spLocks noChangeShapeType="1"/>
              </p:cNvSpPr>
              <p:nvPr/>
            </p:nvSpPr>
            <p:spPr bwMode="auto">
              <a:xfrm>
                <a:off x="4967" y="2976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2" name="Freeform 122"/>
              <p:cNvSpPr>
                <a:spLocks/>
              </p:cNvSpPr>
              <p:nvPr/>
            </p:nvSpPr>
            <p:spPr bwMode="auto">
              <a:xfrm>
                <a:off x="4967" y="1752"/>
                <a:ext cx="551" cy="1451"/>
              </a:xfrm>
              <a:custGeom>
                <a:avLst/>
                <a:gdLst>
                  <a:gd name="T0" fmla="*/ 0 w 551"/>
                  <a:gd name="T1" fmla="*/ 1451 h 1451"/>
                  <a:gd name="T2" fmla="*/ 544 w 551"/>
                  <a:gd name="T3" fmla="*/ 862 h 1451"/>
                  <a:gd name="T4" fmla="*/ 45 w 551"/>
                  <a:gd name="T5" fmla="*/ 0 h 14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1" h="1451">
                    <a:moveTo>
                      <a:pt x="0" y="1451"/>
                    </a:moveTo>
                    <a:cubicBezTo>
                      <a:pt x="268" y="1277"/>
                      <a:pt x="537" y="1104"/>
                      <a:pt x="544" y="862"/>
                    </a:cubicBezTo>
                    <a:cubicBezTo>
                      <a:pt x="551" y="620"/>
                      <a:pt x="298" y="310"/>
                      <a:pt x="45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0" name="Text Box 127"/>
            <p:cNvSpPr txBox="1">
              <a:spLocks noChangeArrowheads="1"/>
            </p:cNvSpPr>
            <p:nvPr/>
          </p:nvSpPr>
          <p:spPr bwMode="auto">
            <a:xfrm>
              <a:off x="4513" y="3339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1F3CCB"/>
                  </a:solidFill>
                  <a:ea typeface="宋体" pitchFamily="2" charset="-122"/>
                </a:rPr>
                <a:t>adjacent</a:t>
              </a:r>
              <a:endParaRPr lang="zh-CN" altLang="en-US" sz="2400">
                <a:solidFill>
                  <a:srgbClr val="1F3CCB"/>
                </a:solidFill>
                <a:ea typeface="宋体" pitchFamily="2" charset="-122"/>
              </a:endParaRPr>
            </a:p>
          </p:txBody>
        </p:sp>
      </p:grpSp>
      <p:grpSp>
        <p:nvGrpSpPr>
          <p:cNvPr id="214151" name="Group 135"/>
          <p:cNvGrpSpPr>
            <a:grpSpLocks/>
          </p:cNvGrpSpPr>
          <p:nvPr/>
        </p:nvGrpSpPr>
        <p:grpSpPr bwMode="auto">
          <a:xfrm>
            <a:off x="2232025" y="3286125"/>
            <a:ext cx="4464050" cy="2328863"/>
            <a:chOff x="1429" y="1888"/>
            <a:chExt cx="2812" cy="1467"/>
          </a:xfrm>
        </p:grpSpPr>
        <p:sp>
          <p:nvSpPr>
            <p:cNvPr id="44054" name="Line 104"/>
            <p:cNvSpPr>
              <a:spLocks noChangeShapeType="1"/>
            </p:cNvSpPr>
            <p:nvPr/>
          </p:nvSpPr>
          <p:spPr bwMode="auto">
            <a:xfrm flipH="1" flipV="1">
              <a:off x="1701" y="1979"/>
              <a:ext cx="226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125"/>
            <p:cNvSpPr txBox="1">
              <a:spLocks noChangeArrowheads="1"/>
            </p:cNvSpPr>
            <p:nvPr/>
          </p:nvSpPr>
          <p:spPr bwMode="auto">
            <a:xfrm>
              <a:off x="1429" y="3067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1F3CCB"/>
                  </a:solidFill>
                  <a:ea typeface="宋体" pitchFamily="2" charset="-122"/>
                </a:rPr>
                <a:t>adjacent</a:t>
              </a:r>
              <a:endParaRPr lang="zh-CN" altLang="en-US" sz="2400">
                <a:solidFill>
                  <a:srgbClr val="1F3CCB"/>
                </a:solidFill>
                <a:ea typeface="宋体" pitchFamily="2" charset="-122"/>
              </a:endParaRPr>
            </a:p>
          </p:txBody>
        </p:sp>
        <p:sp>
          <p:nvSpPr>
            <p:cNvPr id="44056" name="Freeform 132"/>
            <p:cNvSpPr>
              <a:spLocks/>
            </p:cNvSpPr>
            <p:nvPr/>
          </p:nvSpPr>
          <p:spPr bwMode="auto">
            <a:xfrm>
              <a:off x="2154" y="1888"/>
              <a:ext cx="2041" cy="1179"/>
            </a:xfrm>
            <a:custGeom>
              <a:avLst/>
              <a:gdLst>
                <a:gd name="T0" fmla="*/ 0 w 2041"/>
                <a:gd name="T1" fmla="*/ 1179 h 1179"/>
                <a:gd name="T2" fmla="*/ 817 w 2041"/>
                <a:gd name="T3" fmla="*/ 408 h 1179"/>
                <a:gd name="T4" fmla="*/ 2041 w 2041"/>
                <a:gd name="T5" fmla="*/ 0 h 1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1" h="1179">
                  <a:moveTo>
                    <a:pt x="0" y="1179"/>
                  </a:moveTo>
                  <a:cubicBezTo>
                    <a:pt x="238" y="892"/>
                    <a:pt x="477" y="605"/>
                    <a:pt x="817" y="408"/>
                  </a:cubicBezTo>
                  <a:cubicBezTo>
                    <a:pt x="1157" y="211"/>
                    <a:pt x="1837" y="68"/>
                    <a:pt x="2041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133"/>
            <p:cNvSpPr>
              <a:spLocks noChangeShapeType="1"/>
            </p:cNvSpPr>
            <p:nvPr/>
          </p:nvSpPr>
          <p:spPr bwMode="auto">
            <a:xfrm>
              <a:off x="3969" y="1933"/>
              <a:ext cx="272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134"/>
            <p:cNvSpPr>
              <a:spLocks noChangeShapeType="1"/>
            </p:cNvSpPr>
            <p:nvPr/>
          </p:nvSpPr>
          <p:spPr bwMode="auto">
            <a:xfrm flipV="1">
              <a:off x="1791" y="2160"/>
              <a:ext cx="9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3" name="Rectangle 139"/>
          <p:cNvSpPr>
            <a:spLocks noChangeArrowheads="1"/>
          </p:cNvSpPr>
          <p:nvPr/>
        </p:nvSpPr>
        <p:spPr bwMode="auto">
          <a:xfrm>
            <a:off x="179388" y="981075"/>
            <a:ext cx="87137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400991"/>
                </a:solidFill>
                <a:ea typeface="宋体" pitchFamily="2" charset="-122"/>
              </a:rPr>
              <a:t>input combinations of adjacent cells only differ in one variable</a:t>
            </a:r>
            <a:r>
              <a:rPr lang="zh-CN" altLang="en-US" sz="2800">
                <a:solidFill>
                  <a:srgbClr val="400991"/>
                </a:solidFill>
                <a:ea typeface="宋体" pitchFamily="2" charset="-122"/>
              </a:rPr>
              <a:t>，</a:t>
            </a:r>
            <a:r>
              <a:rPr lang="en-US" altLang="zh-CN" sz="2800">
                <a:solidFill>
                  <a:srgbClr val="400991"/>
                </a:solidFill>
                <a:ea typeface="宋体" pitchFamily="2" charset="-122"/>
              </a:rPr>
              <a:t>that is also called </a:t>
            </a:r>
            <a:r>
              <a:rPr lang="en-US" altLang="zh-CN" sz="2800">
                <a:solidFill>
                  <a:srgbClr val="C92409"/>
                </a:solidFill>
                <a:ea typeface="宋体" pitchFamily="2" charset="-122"/>
              </a:rPr>
              <a:t>wrapround</a:t>
            </a:r>
            <a:r>
              <a:rPr lang="en-US" altLang="zh-CN" sz="2800">
                <a:solidFill>
                  <a:srgbClr val="400991"/>
                </a:solidFill>
                <a:ea typeface="宋体" pitchFamily="2" charset="-122"/>
              </a:rPr>
              <a:t>.</a:t>
            </a:r>
            <a:endParaRPr lang="zh-CN" altLang="en-US" sz="2800">
              <a:solidFill>
                <a:srgbClr val="40099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000"/>
                                        <p:tgtEl>
                                          <p:spTgt spid="2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1000"/>
                                        <p:tgtEl>
                                          <p:spTgt spid="21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3" dur="1000"/>
                                        <p:tgtEl>
                                          <p:spTgt spid="21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" dur="1000"/>
                                        <p:tgtEl>
                                          <p:spTgt spid="2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1" dur="1000"/>
                                        <p:tgtEl>
                                          <p:spTgt spid="21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16" grpId="0" animBg="1"/>
      <p:bldP spid="214117" grpId="0" animBg="1"/>
      <p:bldP spid="214121" grpId="0" animBg="1"/>
      <p:bldP spid="214122" grpId="0" animBg="1"/>
      <p:bldP spid="214127" grpId="0" animBg="1"/>
      <p:bldP spid="214128" grpId="0" animBg="1"/>
      <p:bldP spid="214129" grpId="0" animBg="1"/>
      <p:bldP spid="214130" grpId="0" animBg="1"/>
      <p:bldP spid="214131" grpId="0" animBg="1"/>
      <p:bldP spid="2141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3D98DF-3695-4AFF-9DB2-B9F33F84BF2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91512" cy="576262"/>
          </a:xfrm>
        </p:spPr>
        <p:txBody>
          <a:bodyPr/>
          <a:lstStyle/>
          <a:p>
            <a:pPr eaLnBrk="1" hangingPunct="1"/>
            <a:r>
              <a:rPr lang="zh-CN" altLang="en-US" sz="3400" smtClean="0">
                <a:ea typeface="宋体" pitchFamily="2" charset="-122"/>
              </a:rPr>
              <a:t>（</a:t>
            </a:r>
            <a:r>
              <a:rPr lang="en-US" altLang="zh-CN" sz="3400" smtClean="0">
                <a:ea typeface="宋体" pitchFamily="2" charset="-122"/>
              </a:rPr>
              <a:t>2</a:t>
            </a:r>
            <a:r>
              <a:rPr lang="zh-CN" altLang="en-US" sz="3400" smtClean="0">
                <a:ea typeface="宋体" pitchFamily="2" charset="-122"/>
              </a:rPr>
              <a:t>）</a:t>
            </a:r>
            <a:r>
              <a:rPr lang="en-US" altLang="zh-CN" sz="3400" smtClean="0">
                <a:ea typeface="宋体" pitchFamily="2" charset="-122"/>
              </a:rPr>
              <a:t>methods of minimization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08050"/>
            <a:ext cx="5003800" cy="4249738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circle </a:t>
            </a:r>
            <a:r>
              <a:rPr lang="en-US" altLang="zh-CN" sz="2400" smtClean="0">
                <a:solidFill>
                  <a:srgbClr val="BE2102"/>
                </a:solidFill>
                <a:ea typeface="宋体" pitchFamily="2" charset="-122"/>
              </a:rPr>
              <a:t>2</a:t>
            </a:r>
            <a:r>
              <a:rPr lang="en-US" altLang="zh-CN" sz="2400" baseline="30000" smtClean="0">
                <a:solidFill>
                  <a:srgbClr val="BE2102"/>
                </a:solidFill>
                <a:ea typeface="宋体" pitchFamily="2" charset="-122"/>
              </a:rPr>
              <a:t>i</a:t>
            </a:r>
            <a:r>
              <a:rPr lang="en-US" altLang="zh-CN" sz="2400" baseline="300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 adjacent 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400" smtClean="0">
                <a:ea typeface="宋体" pitchFamily="2" charset="-122"/>
              </a:rPr>
              <a:t>1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en-US" altLang="zh-CN" sz="2400" smtClean="0">
                <a:ea typeface="宋体" pitchFamily="2" charset="-122"/>
              </a:rPr>
              <a:t>cells, it will be a new product term with (n-i) literals.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the circle must be promised the </a:t>
            </a:r>
            <a:r>
              <a:rPr lang="en-US" altLang="zh-CN" sz="2400" smtClean="0">
                <a:solidFill>
                  <a:srgbClr val="C92409"/>
                </a:solidFill>
                <a:ea typeface="宋体" pitchFamily="2" charset="-122"/>
              </a:rPr>
              <a:t>biggest</a:t>
            </a:r>
            <a:r>
              <a:rPr lang="en-US" altLang="zh-CN" sz="2400" smtClean="0">
                <a:ea typeface="宋体" pitchFamily="2" charset="-122"/>
              </a:rPr>
              <a:t> one, if enlarge the circle, then 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400" smtClean="0">
                <a:ea typeface="宋体" pitchFamily="2" charset="-122"/>
              </a:rPr>
              <a:t>0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en-US" altLang="zh-CN" sz="2400" smtClean="0">
                <a:ea typeface="宋体" pitchFamily="2" charset="-122"/>
              </a:rPr>
              <a:t>cell may be included</a:t>
            </a:r>
            <a:r>
              <a:rPr lang="zh-CN" altLang="en-US" sz="2400" smtClean="0">
                <a:ea typeface="宋体" pitchFamily="2" charset="-122"/>
              </a:rPr>
              <a:t>。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the combined product term is called </a:t>
            </a:r>
            <a:r>
              <a:rPr lang="en-US" altLang="zh-CN" sz="2400" smtClean="0">
                <a:solidFill>
                  <a:srgbClr val="CC0066"/>
                </a:solidFill>
                <a:ea typeface="宋体" pitchFamily="2" charset="-122"/>
              </a:rPr>
              <a:t>prime implicant</a:t>
            </a:r>
            <a:r>
              <a:rPr lang="zh-CN" altLang="en-US" sz="2400" smtClean="0">
                <a:ea typeface="宋体" pitchFamily="2" charset="-122"/>
              </a:rPr>
              <a:t>，</a:t>
            </a:r>
            <a:r>
              <a:rPr lang="en-US" altLang="zh-CN" sz="2400" smtClean="0">
                <a:solidFill>
                  <a:srgbClr val="CC0066"/>
                </a:solidFill>
                <a:ea typeface="宋体" pitchFamily="2" charset="-122"/>
              </a:rPr>
              <a:t>PI</a:t>
            </a:r>
            <a:r>
              <a:rPr lang="zh-CN" altLang="en-US" sz="2400" smtClean="0">
                <a:ea typeface="宋体" pitchFamily="2" charset="-122"/>
              </a:rPr>
              <a:t>。</a:t>
            </a:r>
          </a:p>
        </p:txBody>
      </p:sp>
      <p:grpSp>
        <p:nvGrpSpPr>
          <p:cNvPr id="45062" name="Group 9"/>
          <p:cNvGrpSpPr>
            <a:grpSpLocks/>
          </p:cNvGrpSpPr>
          <p:nvPr/>
        </p:nvGrpSpPr>
        <p:grpSpPr bwMode="auto">
          <a:xfrm>
            <a:off x="5970588" y="1714500"/>
            <a:ext cx="2243137" cy="1201738"/>
            <a:chOff x="2472" y="1978"/>
            <a:chExt cx="2030" cy="971"/>
          </a:xfrm>
        </p:grpSpPr>
        <p:sp>
          <p:nvSpPr>
            <p:cNvPr id="45184" name="Rectangle 10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85" name="Rectangle 11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86" name="Rectangle 12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87" name="Rectangle 13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88" name="Rectangle 14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89" name="Rectangle 15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90" name="Rectangle 16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91" name="Rectangle 17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92" name="Line 18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3" name="Line 19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4" name="Line 20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5" name="Line 21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6" name="Line 22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7" name="Line 23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8" name="Line 24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99" name="Line 25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45063" name="Text Box 26"/>
          <p:cNvSpPr txBox="1">
            <a:spLocks noChangeArrowheads="1"/>
          </p:cNvSpPr>
          <p:nvPr/>
        </p:nvSpPr>
        <p:spPr bwMode="auto">
          <a:xfrm>
            <a:off x="5978525" y="1362075"/>
            <a:ext cx="5000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00</a:t>
            </a:r>
          </a:p>
        </p:txBody>
      </p:sp>
      <p:sp>
        <p:nvSpPr>
          <p:cNvPr id="45064" name="Text Box 27"/>
          <p:cNvSpPr txBox="1">
            <a:spLocks noChangeArrowheads="1"/>
          </p:cNvSpPr>
          <p:nvPr/>
        </p:nvSpPr>
        <p:spPr bwMode="auto">
          <a:xfrm>
            <a:off x="6630988" y="1362075"/>
            <a:ext cx="434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01</a:t>
            </a:r>
          </a:p>
        </p:txBody>
      </p:sp>
      <p:sp>
        <p:nvSpPr>
          <p:cNvPr id="45065" name="Text Box 28"/>
          <p:cNvSpPr txBox="1">
            <a:spLocks noChangeArrowheads="1"/>
          </p:cNvSpPr>
          <p:nvPr/>
        </p:nvSpPr>
        <p:spPr bwMode="auto">
          <a:xfrm>
            <a:off x="7216775" y="1362075"/>
            <a:ext cx="434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45066" name="Text Box 29"/>
          <p:cNvSpPr txBox="1">
            <a:spLocks noChangeArrowheads="1"/>
          </p:cNvSpPr>
          <p:nvPr/>
        </p:nvSpPr>
        <p:spPr bwMode="auto">
          <a:xfrm>
            <a:off x="5575300" y="3535363"/>
            <a:ext cx="4349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45067" name="Line 30"/>
          <p:cNvSpPr>
            <a:spLocks noChangeShapeType="1"/>
          </p:cNvSpPr>
          <p:nvPr/>
        </p:nvSpPr>
        <p:spPr bwMode="auto">
          <a:xfrm flipH="1" flipV="1">
            <a:off x="5624513" y="1284288"/>
            <a:ext cx="379412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Text Box 31"/>
          <p:cNvSpPr txBox="1">
            <a:spLocks noChangeArrowheads="1"/>
          </p:cNvSpPr>
          <p:nvPr/>
        </p:nvSpPr>
        <p:spPr bwMode="auto">
          <a:xfrm>
            <a:off x="5318125" y="836613"/>
            <a:ext cx="38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F</a:t>
            </a:r>
          </a:p>
        </p:txBody>
      </p:sp>
      <p:grpSp>
        <p:nvGrpSpPr>
          <p:cNvPr id="45069" name="Group 36"/>
          <p:cNvGrpSpPr>
            <a:grpSpLocks/>
          </p:cNvGrpSpPr>
          <p:nvPr/>
        </p:nvGrpSpPr>
        <p:grpSpPr bwMode="auto">
          <a:xfrm>
            <a:off x="5970588" y="2919413"/>
            <a:ext cx="2243137" cy="1112837"/>
            <a:chOff x="2472" y="1978"/>
            <a:chExt cx="2030" cy="971"/>
          </a:xfrm>
        </p:grpSpPr>
        <p:sp>
          <p:nvSpPr>
            <p:cNvPr id="45168" name="Rectangle 37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69" name="Rectangle 38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70" name="Rectangle 39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71" name="Rectangle 40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72" name="Rectangle 41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73" name="Rectangle 42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5174" name="Rectangle 43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75" name="Rectangle 44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5176" name="Line 45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77" name="Line 46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78" name="Line 47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79" name="Line 48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80" name="Line 49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81" name="Line 50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82" name="Line 51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45183" name="Line 52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45070" name="Text Box 53"/>
          <p:cNvSpPr txBox="1">
            <a:spLocks noChangeArrowheads="1"/>
          </p:cNvSpPr>
          <p:nvPr/>
        </p:nvSpPr>
        <p:spPr bwMode="auto">
          <a:xfrm>
            <a:off x="5624513" y="11604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 X</a:t>
            </a:r>
          </a:p>
        </p:txBody>
      </p:sp>
      <p:sp>
        <p:nvSpPr>
          <p:cNvPr id="45071" name="Text Box 54"/>
          <p:cNvSpPr txBox="1">
            <a:spLocks noChangeArrowheads="1"/>
          </p:cNvSpPr>
          <p:nvPr/>
        </p:nvSpPr>
        <p:spPr bwMode="auto">
          <a:xfrm>
            <a:off x="5411788" y="1471613"/>
            <a:ext cx="636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Y Z</a:t>
            </a:r>
          </a:p>
        </p:txBody>
      </p:sp>
      <p:sp>
        <p:nvSpPr>
          <p:cNvPr id="45072" name="Text Box 55"/>
          <p:cNvSpPr txBox="1">
            <a:spLocks noChangeArrowheads="1"/>
          </p:cNvSpPr>
          <p:nvPr/>
        </p:nvSpPr>
        <p:spPr bwMode="auto">
          <a:xfrm>
            <a:off x="5575300" y="1831975"/>
            <a:ext cx="4746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00</a:t>
            </a:r>
          </a:p>
        </p:txBody>
      </p:sp>
      <p:sp>
        <p:nvSpPr>
          <p:cNvPr id="45073" name="Text Box 56"/>
          <p:cNvSpPr txBox="1">
            <a:spLocks noChangeArrowheads="1"/>
          </p:cNvSpPr>
          <p:nvPr/>
        </p:nvSpPr>
        <p:spPr bwMode="auto">
          <a:xfrm>
            <a:off x="5575300" y="2360613"/>
            <a:ext cx="4349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01</a:t>
            </a:r>
          </a:p>
        </p:txBody>
      </p:sp>
      <p:sp>
        <p:nvSpPr>
          <p:cNvPr id="45074" name="Text Box 57"/>
          <p:cNvSpPr txBox="1">
            <a:spLocks noChangeArrowheads="1"/>
          </p:cNvSpPr>
          <p:nvPr/>
        </p:nvSpPr>
        <p:spPr bwMode="auto">
          <a:xfrm>
            <a:off x="5575300" y="3006725"/>
            <a:ext cx="434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45075" name="Text Box 58"/>
          <p:cNvSpPr txBox="1">
            <a:spLocks noChangeArrowheads="1"/>
          </p:cNvSpPr>
          <p:nvPr/>
        </p:nvSpPr>
        <p:spPr bwMode="auto">
          <a:xfrm>
            <a:off x="7451725" y="101600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  <a:cs typeface="Arial" pitchFamily="34" charset="0"/>
              </a:rPr>
              <a:t>W</a:t>
            </a:r>
          </a:p>
        </p:txBody>
      </p:sp>
      <p:sp>
        <p:nvSpPr>
          <p:cNvPr id="45076" name="AutoShape 59"/>
          <p:cNvSpPr>
            <a:spLocks/>
          </p:cNvSpPr>
          <p:nvPr/>
        </p:nvSpPr>
        <p:spPr bwMode="auto">
          <a:xfrm>
            <a:off x="8272463" y="2960688"/>
            <a:ext cx="117475" cy="998537"/>
          </a:xfrm>
          <a:prstGeom prst="rightBracket">
            <a:avLst>
              <a:gd name="adj" fmla="val 708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7" name="Text Box 60"/>
          <p:cNvSpPr txBox="1">
            <a:spLocks noChangeArrowheads="1"/>
          </p:cNvSpPr>
          <p:nvPr/>
        </p:nvSpPr>
        <p:spPr bwMode="auto">
          <a:xfrm>
            <a:off x="8389938" y="32829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  <a:cs typeface="Arial" pitchFamily="34" charset="0"/>
              </a:rPr>
              <a:t>Y</a:t>
            </a:r>
          </a:p>
        </p:txBody>
      </p:sp>
      <p:sp>
        <p:nvSpPr>
          <p:cNvPr id="45078" name="AutoShape 61"/>
          <p:cNvSpPr>
            <a:spLocks/>
          </p:cNvSpPr>
          <p:nvPr/>
        </p:nvSpPr>
        <p:spPr bwMode="auto">
          <a:xfrm>
            <a:off x="5575300" y="2384425"/>
            <a:ext cx="79375" cy="998538"/>
          </a:xfrm>
          <a:prstGeom prst="leftBracket">
            <a:avLst>
              <a:gd name="adj" fmla="val 1048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79" name="Text Box 62"/>
          <p:cNvSpPr txBox="1">
            <a:spLocks noChangeArrowheads="1"/>
          </p:cNvSpPr>
          <p:nvPr/>
        </p:nvSpPr>
        <p:spPr bwMode="auto">
          <a:xfrm>
            <a:off x="5219700" y="274320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Z</a:t>
            </a:r>
          </a:p>
        </p:txBody>
      </p:sp>
      <p:sp>
        <p:nvSpPr>
          <p:cNvPr id="45080" name="Text Box 63"/>
          <p:cNvSpPr txBox="1">
            <a:spLocks noChangeArrowheads="1"/>
          </p:cNvSpPr>
          <p:nvPr/>
        </p:nvSpPr>
        <p:spPr bwMode="auto">
          <a:xfrm>
            <a:off x="7743825" y="1362075"/>
            <a:ext cx="434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latin typeface="Garamond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45081" name="Text Box 64"/>
          <p:cNvSpPr txBox="1">
            <a:spLocks noChangeArrowheads="1"/>
          </p:cNvSpPr>
          <p:nvPr/>
        </p:nvSpPr>
        <p:spPr bwMode="auto">
          <a:xfrm>
            <a:off x="6923088" y="4148138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  <a:cs typeface="Arial" pitchFamily="34" charset="0"/>
              </a:rPr>
              <a:t>X</a:t>
            </a:r>
          </a:p>
        </p:txBody>
      </p:sp>
      <p:sp>
        <p:nvSpPr>
          <p:cNvPr id="49217" name="AutoShape 65"/>
          <p:cNvSpPr>
            <a:spLocks noChangeArrowheads="1"/>
          </p:cNvSpPr>
          <p:nvPr/>
        </p:nvSpPr>
        <p:spPr bwMode="auto">
          <a:xfrm>
            <a:off x="7705725" y="1771650"/>
            <a:ext cx="431800" cy="21605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218" name="AutoShape 66"/>
          <p:cNvSpPr>
            <a:spLocks noChangeArrowheads="1"/>
          </p:cNvSpPr>
          <p:nvPr/>
        </p:nvSpPr>
        <p:spPr bwMode="auto">
          <a:xfrm>
            <a:off x="7165975" y="2960688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9219" name="Group 67"/>
          <p:cNvGrpSpPr>
            <a:grpSpLocks/>
          </p:cNvGrpSpPr>
          <p:nvPr/>
        </p:nvGrpSpPr>
        <p:grpSpPr bwMode="auto">
          <a:xfrm>
            <a:off x="6591300" y="1555750"/>
            <a:ext cx="431800" cy="649288"/>
            <a:chOff x="4014" y="1253"/>
            <a:chExt cx="272" cy="499"/>
          </a:xfrm>
        </p:grpSpPr>
        <p:sp>
          <p:nvSpPr>
            <p:cNvPr id="45165" name="Line 68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6" name="Line 69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7" name="Line 70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23" name="Group 71"/>
          <p:cNvGrpSpPr>
            <a:grpSpLocks/>
          </p:cNvGrpSpPr>
          <p:nvPr/>
        </p:nvGrpSpPr>
        <p:grpSpPr bwMode="auto">
          <a:xfrm flipV="1">
            <a:off x="6589713" y="3571875"/>
            <a:ext cx="431800" cy="541338"/>
            <a:chOff x="4014" y="1253"/>
            <a:chExt cx="272" cy="499"/>
          </a:xfrm>
        </p:grpSpPr>
        <p:sp>
          <p:nvSpPr>
            <p:cNvPr id="45162" name="Line 72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3" name="Line 73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4" name="Line 74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27" name="Group 75"/>
          <p:cNvGrpSpPr>
            <a:grpSpLocks/>
          </p:cNvGrpSpPr>
          <p:nvPr/>
        </p:nvGrpSpPr>
        <p:grpSpPr bwMode="auto">
          <a:xfrm>
            <a:off x="5868988" y="2384425"/>
            <a:ext cx="577850" cy="431800"/>
            <a:chOff x="3424" y="1933"/>
            <a:chExt cx="454" cy="272"/>
          </a:xfrm>
        </p:grpSpPr>
        <p:sp>
          <p:nvSpPr>
            <p:cNvPr id="45159" name="Line 76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0" name="Line 77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1" name="Line 78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31" name="Group 79"/>
          <p:cNvGrpSpPr>
            <a:grpSpLocks/>
          </p:cNvGrpSpPr>
          <p:nvPr/>
        </p:nvGrpSpPr>
        <p:grpSpPr bwMode="auto">
          <a:xfrm flipH="1">
            <a:off x="7742238" y="2384425"/>
            <a:ext cx="576262" cy="431800"/>
            <a:chOff x="3424" y="1933"/>
            <a:chExt cx="454" cy="272"/>
          </a:xfrm>
        </p:grpSpPr>
        <p:sp>
          <p:nvSpPr>
            <p:cNvPr id="45156" name="Line 80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7" name="Line 81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8" name="Line 82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99" name="Group 147"/>
          <p:cNvGrpSpPr>
            <a:grpSpLocks/>
          </p:cNvGrpSpPr>
          <p:nvPr/>
        </p:nvGrpSpPr>
        <p:grpSpPr bwMode="auto">
          <a:xfrm>
            <a:off x="3240088" y="4189413"/>
            <a:ext cx="3276600" cy="2587625"/>
            <a:chOff x="1043" y="2633"/>
            <a:chExt cx="2064" cy="1630"/>
          </a:xfrm>
        </p:grpSpPr>
        <p:grpSp>
          <p:nvGrpSpPr>
            <p:cNvPr id="45096" name="Group 86"/>
            <p:cNvGrpSpPr>
              <a:grpSpLocks/>
            </p:cNvGrpSpPr>
            <p:nvPr/>
          </p:nvGrpSpPr>
          <p:grpSpPr bwMode="auto">
            <a:xfrm>
              <a:off x="2197" y="2829"/>
              <a:ext cx="464" cy="64"/>
              <a:chOff x="4195" y="663"/>
              <a:chExt cx="953" cy="136"/>
            </a:xfrm>
          </p:grpSpPr>
          <p:sp>
            <p:nvSpPr>
              <p:cNvPr id="45153" name="Line 87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4" name="Line 88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5" name="Line 89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097" name="Group 90"/>
            <p:cNvGrpSpPr>
              <a:grpSpLocks/>
            </p:cNvGrpSpPr>
            <p:nvPr/>
          </p:nvGrpSpPr>
          <p:grpSpPr bwMode="auto">
            <a:xfrm>
              <a:off x="1641" y="2976"/>
              <a:ext cx="1049" cy="502"/>
              <a:chOff x="2472" y="1978"/>
              <a:chExt cx="2030" cy="971"/>
            </a:xfrm>
          </p:grpSpPr>
          <p:sp>
            <p:nvSpPr>
              <p:cNvPr id="45137" name="Rectangle 91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38" name="Rectangle 92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39" name="Rectangle 93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40" name="Rectangle 94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41" name="Rectangle 95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42" name="Rectangle 96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43" name="Rectangle 97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44" name="Rectangle 98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45" name="Line 99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46" name="Line 100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47" name="Line 101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48" name="Line 102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49" name="Line 103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50" name="Line 104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51" name="Line 105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52" name="Line 106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5098" name="Text Box 107"/>
            <p:cNvSpPr txBox="1">
              <a:spLocks noChangeArrowheads="1"/>
            </p:cNvSpPr>
            <p:nvPr/>
          </p:nvSpPr>
          <p:spPr bwMode="auto">
            <a:xfrm>
              <a:off x="1702" y="2795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5099" name="Text Box 108"/>
            <p:cNvSpPr txBox="1">
              <a:spLocks noChangeArrowheads="1"/>
            </p:cNvSpPr>
            <p:nvPr/>
          </p:nvSpPr>
          <p:spPr bwMode="auto">
            <a:xfrm>
              <a:off x="1973" y="279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5100" name="Text Box 109"/>
            <p:cNvSpPr txBox="1">
              <a:spLocks noChangeArrowheads="1"/>
            </p:cNvSpPr>
            <p:nvPr/>
          </p:nvSpPr>
          <p:spPr bwMode="auto">
            <a:xfrm>
              <a:off x="2224" y="279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5101" name="Text Box 110"/>
            <p:cNvSpPr txBox="1">
              <a:spLocks noChangeArrowheads="1"/>
            </p:cNvSpPr>
            <p:nvPr/>
          </p:nvSpPr>
          <p:spPr bwMode="auto">
            <a:xfrm>
              <a:off x="1456" y="370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5102" name="Line 111"/>
            <p:cNvSpPr>
              <a:spLocks noChangeShapeType="1"/>
            </p:cNvSpPr>
            <p:nvPr/>
          </p:nvSpPr>
          <p:spPr bwMode="auto">
            <a:xfrm flipH="1" flipV="1">
              <a:off x="1464" y="2740"/>
              <a:ext cx="177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03" name="Group 113"/>
            <p:cNvGrpSpPr>
              <a:grpSpLocks/>
            </p:cNvGrpSpPr>
            <p:nvPr/>
          </p:nvGrpSpPr>
          <p:grpSpPr bwMode="auto">
            <a:xfrm>
              <a:off x="1923" y="3958"/>
              <a:ext cx="493" cy="73"/>
              <a:chOff x="3696" y="2024"/>
              <a:chExt cx="953" cy="136"/>
            </a:xfrm>
          </p:grpSpPr>
          <p:sp>
            <p:nvSpPr>
              <p:cNvPr id="45134" name="Line 114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5" name="Line 115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6" name="Line 116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4" name="Group 117"/>
            <p:cNvGrpSpPr>
              <a:grpSpLocks/>
            </p:cNvGrpSpPr>
            <p:nvPr/>
          </p:nvGrpSpPr>
          <p:grpSpPr bwMode="auto">
            <a:xfrm>
              <a:off x="1641" y="3479"/>
              <a:ext cx="1049" cy="465"/>
              <a:chOff x="2472" y="1978"/>
              <a:chExt cx="2030" cy="971"/>
            </a:xfrm>
          </p:grpSpPr>
          <p:sp>
            <p:nvSpPr>
              <p:cNvPr id="45118" name="Rectangle 118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19" name="Rectangle 119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20" name="Rectangle 120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21" name="Rectangle 121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22" name="Rectangle 122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23" name="Rectangle 123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5124" name="Rectangle 124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25" name="Rectangle 125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5126" name="Line 126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27" name="Line 127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28" name="Line 128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29" name="Line 129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30" name="Line 130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31" name="Line 131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32" name="Line 132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5133" name="Line 133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5105" name="Text Box 134"/>
            <p:cNvSpPr txBox="1">
              <a:spLocks noChangeArrowheads="1"/>
            </p:cNvSpPr>
            <p:nvPr/>
          </p:nvSpPr>
          <p:spPr bwMode="auto">
            <a:xfrm>
              <a:off x="1464" y="2688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W X</a:t>
              </a:r>
            </a:p>
          </p:txBody>
        </p:sp>
        <p:sp>
          <p:nvSpPr>
            <p:cNvPr id="45106" name="Text Box 135"/>
            <p:cNvSpPr txBox="1">
              <a:spLocks noChangeArrowheads="1"/>
            </p:cNvSpPr>
            <p:nvPr/>
          </p:nvSpPr>
          <p:spPr bwMode="auto">
            <a:xfrm>
              <a:off x="1292" y="2818"/>
              <a:ext cx="31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Y Z</a:t>
              </a:r>
            </a:p>
          </p:txBody>
        </p:sp>
        <p:sp>
          <p:nvSpPr>
            <p:cNvPr id="45107" name="Text Box 136"/>
            <p:cNvSpPr txBox="1">
              <a:spLocks noChangeArrowheads="1"/>
            </p:cNvSpPr>
            <p:nvPr/>
          </p:nvSpPr>
          <p:spPr bwMode="auto">
            <a:xfrm>
              <a:off x="1456" y="3025"/>
              <a:ext cx="20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5108" name="Text Box 137"/>
            <p:cNvSpPr txBox="1">
              <a:spLocks noChangeArrowheads="1"/>
            </p:cNvSpPr>
            <p:nvPr/>
          </p:nvSpPr>
          <p:spPr bwMode="auto">
            <a:xfrm>
              <a:off x="1456" y="324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5109" name="Text Box 138"/>
            <p:cNvSpPr txBox="1">
              <a:spLocks noChangeArrowheads="1"/>
            </p:cNvSpPr>
            <p:nvPr/>
          </p:nvSpPr>
          <p:spPr bwMode="auto">
            <a:xfrm>
              <a:off x="1456" y="347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5110" name="Text Box 139"/>
            <p:cNvSpPr txBox="1">
              <a:spLocks noChangeArrowheads="1"/>
            </p:cNvSpPr>
            <p:nvPr/>
          </p:nvSpPr>
          <p:spPr bwMode="auto">
            <a:xfrm>
              <a:off x="2334" y="263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5111" name="AutoShape 140"/>
            <p:cNvSpPr>
              <a:spLocks/>
            </p:cNvSpPr>
            <p:nvPr/>
          </p:nvSpPr>
          <p:spPr bwMode="auto">
            <a:xfrm>
              <a:off x="2718" y="3467"/>
              <a:ext cx="59" cy="447"/>
            </a:xfrm>
            <a:prstGeom prst="rightBracket">
              <a:avLst>
                <a:gd name="adj" fmla="val 6313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112" name="Text Box 141"/>
            <p:cNvSpPr txBox="1">
              <a:spLocks noChangeArrowheads="1"/>
            </p:cNvSpPr>
            <p:nvPr/>
          </p:nvSpPr>
          <p:spPr bwMode="auto">
            <a:xfrm>
              <a:off x="2800" y="356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5113" name="AutoShape 142"/>
            <p:cNvSpPr>
              <a:spLocks/>
            </p:cNvSpPr>
            <p:nvPr/>
          </p:nvSpPr>
          <p:spPr bwMode="auto">
            <a:xfrm>
              <a:off x="1338" y="3234"/>
              <a:ext cx="83" cy="454"/>
            </a:xfrm>
            <a:prstGeom prst="leftBracket">
              <a:avLst>
                <a:gd name="adj" fmla="val 455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114" name="Text Box 143"/>
            <p:cNvSpPr txBox="1">
              <a:spLocks noChangeArrowheads="1"/>
            </p:cNvSpPr>
            <p:nvPr/>
          </p:nvSpPr>
          <p:spPr bwMode="auto">
            <a:xfrm>
              <a:off x="1156" y="3344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5115" name="Text Box 144"/>
            <p:cNvSpPr txBox="1">
              <a:spLocks noChangeArrowheads="1"/>
            </p:cNvSpPr>
            <p:nvPr/>
          </p:nvSpPr>
          <p:spPr bwMode="auto">
            <a:xfrm>
              <a:off x="2495" y="279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5116" name="Text Box 145"/>
            <p:cNvSpPr txBox="1">
              <a:spLocks noChangeArrowheads="1"/>
            </p:cNvSpPr>
            <p:nvPr/>
          </p:nvSpPr>
          <p:spPr bwMode="auto">
            <a:xfrm>
              <a:off x="2087" y="4032"/>
              <a:ext cx="20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5117" name="AutoShape 146"/>
            <p:cNvSpPr>
              <a:spLocks noChangeArrowheads="1"/>
            </p:cNvSpPr>
            <p:nvPr/>
          </p:nvSpPr>
          <p:spPr bwMode="auto">
            <a:xfrm>
              <a:off x="1043" y="2772"/>
              <a:ext cx="2064" cy="1384"/>
            </a:xfrm>
            <a:prstGeom prst="bracketPair">
              <a:avLst>
                <a:gd name="adj" fmla="val 6792"/>
              </a:avLst>
            </a:prstGeom>
            <a:noFill/>
            <a:ln w="19050">
              <a:solidFill>
                <a:srgbClr val="4009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9300" name="AutoShape 148"/>
          <p:cNvSpPr>
            <a:spLocks noChangeArrowheads="1"/>
          </p:cNvSpPr>
          <p:nvPr/>
        </p:nvSpPr>
        <p:spPr bwMode="auto">
          <a:xfrm>
            <a:off x="5472113" y="4806950"/>
            <a:ext cx="323850" cy="6477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301" name="AutoShape 149"/>
          <p:cNvSpPr>
            <a:spLocks noChangeArrowheads="1"/>
          </p:cNvSpPr>
          <p:nvPr/>
        </p:nvSpPr>
        <p:spPr bwMode="auto">
          <a:xfrm>
            <a:off x="5472113" y="5562600"/>
            <a:ext cx="323850" cy="6477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9307" name="Group 155"/>
          <p:cNvGrpSpPr>
            <a:grpSpLocks/>
          </p:cNvGrpSpPr>
          <p:nvPr/>
        </p:nvGrpSpPr>
        <p:grpSpPr bwMode="auto">
          <a:xfrm>
            <a:off x="5832475" y="4833938"/>
            <a:ext cx="2303463" cy="915987"/>
            <a:chOff x="3674" y="3045"/>
            <a:chExt cx="1451" cy="577"/>
          </a:xfrm>
        </p:grpSpPr>
        <p:sp>
          <p:nvSpPr>
            <p:cNvPr id="45094" name="Line 150"/>
            <p:cNvSpPr>
              <a:spLocks noChangeShapeType="1"/>
            </p:cNvSpPr>
            <p:nvPr/>
          </p:nvSpPr>
          <p:spPr bwMode="auto">
            <a:xfrm flipH="1" flipV="1">
              <a:off x="3674" y="3226"/>
              <a:ext cx="612" cy="6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Text Box 151"/>
            <p:cNvSpPr txBox="1">
              <a:spLocks noChangeArrowheads="1"/>
            </p:cNvSpPr>
            <p:nvPr/>
          </p:nvSpPr>
          <p:spPr bwMode="auto">
            <a:xfrm>
              <a:off x="4354" y="3045"/>
              <a:ext cx="77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Not the biggest circle</a:t>
              </a:r>
            </a:p>
          </p:txBody>
        </p:sp>
      </p:grpSp>
      <p:sp>
        <p:nvSpPr>
          <p:cNvPr id="45092" name="AutoShape 153"/>
          <p:cNvSpPr>
            <a:spLocks/>
          </p:cNvSpPr>
          <p:nvPr/>
        </p:nvSpPr>
        <p:spPr bwMode="auto">
          <a:xfrm rot="-5400000">
            <a:off x="7049294" y="3653632"/>
            <a:ext cx="79375" cy="998537"/>
          </a:xfrm>
          <a:prstGeom prst="leftBracket">
            <a:avLst>
              <a:gd name="adj" fmla="val 1048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5093" name="AutoShape 154"/>
          <p:cNvSpPr>
            <a:spLocks/>
          </p:cNvSpPr>
          <p:nvPr/>
        </p:nvSpPr>
        <p:spPr bwMode="auto">
          <a:xfrm rot="5400000">
            <a:off x="7625556" y="916782"/>
            <a:ext cx="79375" cy="998538"/>
          </a:xfrm>
          <a:prstGeom prst="leftBracket">
            <a:avLst>
              <a:gd name="adj" fmla="val 1048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7" grpId="0" animBg="1"/>
      <p:bldP spid="49218" grpId="0" animBg="1"/>
      <p:bldP spid="49300" grpId="0" animBg="1"/>
      <p:bldP spid="493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8865FB-D321-4667-A523-ABFF5D32807A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6084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derive prime implicant (product term)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1152525"/>
          </a:xfrm>
        </p:spPr>
        <p:txBody>
          <a:bodyPr/>
          <a:lstStyle/>
          <a:p>
            <a:pPr eaLnBrk="1" hangingPunct="1"/>
            <a:r>
              <a:rPr lang="en-US" altLang="zh-CN" sz="3000" smtClean="0">
                <a:solidFill>
                  <a:srgbClr val="D94909"/>
                </a:solidFill>
                <a:ea typeface="宋体" pitchFamily="2" charset="-122"/>
              </a:rPr>
              <a:t>in areas covered by the circle</a:t>
            </a:r>
          </a:p>
        </p:txBody>
      </p:sp>
      <p:sp>
        <p:nvSpPr>
          <p:cNvPr id="46086" name="Line 84"/>
          <p:cNvSpPr>
            <a:spLocks noChangeShapeType="1"/>
          </p:cNvSpPr>
          <p:nvPr/>
        </p:nvSpPr>
        <p:spPr bwMode="auto">
          <a:xfrm flipV="1">
            <a:off x="4354513" y="4148138"/>
            <a:ext cx="360362" cy="23050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87" name="Group 99"/>
          <p:cNvGrpSpPr>
            <a:grpSpLocks/>
          </p:cNvGrpSpPr>
          <p:nvPr/>
        </p:nvGrpSpPr>
        <p:grpSpPr bwMode="auto">
          <a:xfrm>
            <a:off x="4932363" y="2565400"/>
            <a:ext cx="3529012" cy="3609975"/>
            <a:chOff x="2948" y="709"/>
            <a:chExt cx="2812" cy="2953"/>
          </a:xfrm>
        </p:grpSpPr>
        <p:grpSp>
          <p:nvGrpSpPr>
            <p:cNvPr id="46116" name="Group 100"/>
            <p:cNvGrpSpPr>
              <a:grpSpLocks/>
            </p:cNvGrpSpPr>
            <p:nvPr/>
          </p:nvGrpSpPr>
          <p:grpSpPr bwMode="auto">
            <a:xfrm>
              <a:off x="4445" y="1114"/>
              <a:ext cx="768" cy="118"/>
              <a:chOff x="4195" y="663"/>
              <a:chExt cx="953" cy="136"/>
            </a:xfrm>
          </p:grpSpPr>
          <p:sp>
            <p:nvSpPr>
              <p:cNvPr id="46173" name="Line 101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4" name="Line 102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5" name="Line 103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17" name="Group 104"/>
            <p:cNvGrpSpPr>
              <a:grpSpLocks/>
            </p:cNvGrpSpPr>
            <p:nvPr/>
          </p:nvGrpSpPr>
          <p:grpSpPr bwMode="auto">
            <a:xfrm>
              <a:off x="3526" y="1386"/>
              <a:ext cx="1735" cy="928"/>
              <a:chOff x="2472" y="1978"/>
              <a:chExt cx="2030" cy="971"/>
            </a:xfrm>
          </p:grpSpPr>
          <p:sp>
            <p:nvSpPr>
              <p:cNvPr id="46157" name="Rectangle 105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58" name="Rectangle 106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59" name="Rectangle 107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60" name="Rectangle 108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61" name="Rectangle 109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62" name="Rectangle 110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63" name="Rectangle 111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64" name="Rectangle 112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65" name="Line 113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66" name="Line 114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67" name="Line 115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68" name="Line 116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69" name="Line 117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70" name="Line 118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71" name="Line 119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72" name="Line 120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6118" name="Text Box 121"/>
            <p:cNvSpPr txBox="1">
              <a:spLocks noChangeArrowheads="1"/>
            </p:cNvSpPr>
            <p:nvPr/>
          </p:nvSpPr>
          <p:spPr bwMode="auto">
            <a:xfrm>
              <a:off x="3583" y="1114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19" name="Text Box 122"/>
            <p:cNvSpPr txBox="1">
              <a:spLocks noChangeArrowheads="1"/>
            </p:cNvSpPr>
            <p:nvPr/>
          </p:nvSpPr>
          <p:spPr bwMode="auto">
            <a:xfrm>
              <a:off x="4037" y="1114"/>
              <a:ext cx="3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20" name="Text Box 123"/>
            <p:cNvSpPr txBox="1">
              <a:spLocks noChangeArrowheads="1"/>
            </p:cNvSpPr>
            <p:nvPr/>
          </p:nvSpPr>
          <p:spPr bwMode="auto">
            <a:xfrm>
              <a:off x="4490" y="1114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21" name="Text Box 124"/>
            <p:cNvSpPr txBox="1">
              <a:spLocks noChangeArrowheads="1"/>
            </p:cNvSpPr>
            <p:nvPr/>
          </p:nvSpPr>
          <p:spPr bwMode="auto">
            <a:xfrm>
              <a:off x="3220" y="2792"/>
              <a:ext cx="33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22" name="Line 125"/>
            <p:cNvSpPr>
              <a:spLocks noChangeShapeType="1"/>
            </p:cNvSpPr>
            <p:nvPr/>
          </p:nvSpPr>
          <p:spPr bwMode="auto">
            <a:xfrm flipH="1" flipV="1">
              <a:off x="3232" y="949"/>
              <a:ext cx="293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Text Box 126"/>
            <p:cNvSpPr txBox="1">
              <a:spLocks noChangeArrowheads="1"/>
            </p:cNvSpPr>
            <p:nvPr/>
          </p:nvSpPr>
          <p:spPr bwMode="auto">
            <a:xfrm>
              <a:off x="3023" y="709"/>
              <a:ext cx="29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grpSp>
          <p:nvGrpSpPr>
            <p:cNvPr id="46124" name="Group 127"/>
            <p:cNvGrpSpPr>
              <a:grpSpLocks/>
            </p:cNvGrpSpPr>
            <p:nvPr/>
          </p:nvGrpSpPr>
          <p:grpSpPr bwMode="auto">
            <a:xfrm>
              <a:off x="3991" y="3201"/>
              <a:ext cx="817" cy="136"/>
              <a:chOff x="3696" y="2024"/>
              <a:chExt cx="953" cy="136"/>
            </a:xfrm>
          </p:grpSpPr>
          <p:sp>
            <p:nvSpPr>
              <p:cNvPr id="46154" name="Line 128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5" name="Line 129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6" name="Line 130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25" name="Group 131"/>
            <p:cNvGrpSpPr>
              <a:grpSpLocks/>
            </p:cNvGrpSpPr>
            <p:nvPr/>
          </p:nvGrpSpPr>
          <p:grpSpPr bwMode="auto">
            <a:xfrm>
              <a:off x="3526" y="2316"/>
              <a:ext cx="1735" cy="860"/>
              <a:chOff x="2472" y="1978"/>
              <a:chExt cx="2030" cy="971"/>
            </a:xfrm>
          </p:grpSpPr>
          <p:sp>
            <p:nvSpPr>
              <p:cNvPr id="46138" name="Rectangle 132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39" name="Rectangle 133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40" name="Rectangle 134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41" name="Rectangle 135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42" name="Rectangle 136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43" name="Rectangle 137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6144" name="Rectangle 138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45" name="Rectangle 139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6146" name="Line 140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47" name="Line 141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48" name="Line 142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49" name="Line 143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50" name="Line 144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51" name="Line 145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52" name="Line 146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6153" name="Line 147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6126" name="Text Box 148"/>
            <p:cNvSpPr txBox="1">
              <a:spLocks noChangeArrowheads="1"/>
            </p:cNvSpPr>
            <p:nvPr/>
          </p:nvSpPr>
          <p:spPr bwMode="auto">
            <a:xfrm>
              <a:off x="3233" y="853"/>
              <a:ext cx="4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Garamond" pitchFamily="18" charset="0"/>
                  <a:ea typeface="宋体" pitchFamily="2" charset="-122"/>
                </a:rPr>
                <a:t>W X</a:t>
              </a:r>
            </a:p>
          </p:txBody>
        </p:sp>
        <p:sp>
          <p:nvSpPr>
            <p:cNvPr id="46127" name="Text Box 149"/>
            <p:cNvSpPr txBox="1">
              <a:spLocks noChangeArrowheads="1"/>
            </p:cNvSpPr>
            <p:nvPr/>
          </p:nvSpPr>
          <p:spPr bwMode="auto">
            <a:xfrm>
              <a:off x="3067" y="1095"/>
              <a:ext cx="417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Garamond" pitchFamily="18" charset="0"/>
                  <a:ea typeface="宋体" pitchFamily="2" charset="-122"/>
                </a:rPr>
                <a:t>Y Z</a:t>
              </a:r>
            </a:p>
          </p:txBody>
        </p:sp>
        <p:sp>
          <p:nvSpPr>
            <p:cNvPr id="46128" name="Text Box 150"/>
            <p:cNvSpPr txBox="1">
              <a:spLocks noChangeArrowheads="1"/>
            </p:cNvSpPr>
            <p:nvPr/>
          </p:nvSpPr>
          <p:spPr bwMode="auto">
            <a:xfrm>
              <a:off x="3220" y="1476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29" name="Text Box 151"/>
            <p:cNvSpPr txBox="1">
              <a:spLocks noChangeArrowheads="1"/>
            </p:cNvSpPr>
            <p:nvPr/>
          </p:nvSpPr>
          <p:spPr bwMode="auto">
            <a:xfrm>
              <a:off x="3220" y="1885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30" name="Text Box 152"/>
            <p:cNvSpPr txBox="1">
              <a:spLocks noChangeArrowheads="1"/>
            </p:cNvSpPr>
            <p:nvPr/>
          </p:nvSpPr>
          <p:spPr bwMode="auto">
            <a:xfrm>
              <a:off x="3220" y="2384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31" name="Text Box 153"/>
            <p:cNvSpPr txBox="1">
              <a:spLocks noChangeArrowheads="1"/>
            </p:cNvSpPr>
            <p:nvPr/>
          </p:nvSpPr>
          <p:spPr bwMode="auto">
            <a:xfrm>
              <a:off x="4672" y="751"/>
              <a:ext cx="337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6132" name="AutoShape 154"/>
            <p:cNvSpPr>
              <a:spLocks/>
            </p:cNvSpPr>
            <p:nvPr/>
          </p:nvSpPr>
          <p:spPr bwMode="auto">
            <a:xfrm>
              <a:off x="5307" y="2293"/>
              <a:ext cx="97" cy="826"/>
            </a:xfrm>
            <a:prstGeom prst="rightBracket">
              <a:avLst>
                <a:gd name="adj" fmla="val 7096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33" name="Text Box 155"/>
            <p:cNvSpPr txBox="1">
              <a:spLocks noChangeArrowheads="1"/>
            </p:cNvSpPr>
            <p:nvPr/>
          </p:nvSpPr>
          <p:spPr bwMode="auto">
            <a:xfrm>
              <a:off x="5442" y="2475"/>
              <a:ext cx="31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6134" name="AutoShape 156"/>
            <p:cNvSpPr>
              <a:spLocks/>
            </p:cNvSpPr>
            <p:nvPr/>
          </p:nvSpPr>
          <p:spPr bwMode="auto">
            <a:xfrm>
              <a:off x="3220" y="1862"/>
              <a:ext cx="136" cy="840"/>
            </a:xfrm>
            <a:prstGeom prst="leftBracket">
              <a:avLst>
                <a:gd name="adj" fmla="val 5147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35" name="Text Box 157"/>
            <p:cNvSpPr txBox="1">
              <a:spLocks noChangeArrowheads="1"/>
            </p:cNvSpPr>
            <p:nvPr/>
          </p:nvSpPr>
          <p:spPr bwMode="auto">
            <a:xfrm>
              <a:off x="2948" y="2066"/>
              <a:ext cx="33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6136" name="Text Box 158"/>
            <p:cNvSpPr txBox="1">
              <a:spLocks noChangeArrowheads="1"/>
            </p:cNvSpPr>
            <p:nvPr/>
          </p:nvSpPr>
          <p:spPr bwMode="auto">
            <a:xfrm>
              <a:off x="4899" y="1114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37" name="Text Box 159"/>
            <p:cNvSpPr txBox="1">
              <a:spLocks noChangeArrowheads="1"/>
            </p:cNvSpPr>
            <p:nvPr/>
          </p:nvSpPr>
          <p:spPr bwMode="auto">
            <a:xfrm>
              <a:off x="4264" y="3337"/>
              <a:ext cx="33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46088" name="AutoShape 160"/>
          <p:cNvSpPr>
            <a:spLocks noChangeArrowheads="1"/>
          </p:cNvSpPr>
          <p:nvPr/>
        </p:nvSpPr>
        <p:spPr bwMode="auto">
          <a:xfrm>
            <a:off x="7380288" y="3502025"/>
            <a:ext cx="360362" cy="2016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089" name="AutoShape 161"/>
          <p:cNvSpPr>
            <a:spLocks noChangeArrowheads="1"/>
          </p:cNvSpPr>
          <p:nvPr/>
        </p:nvSpPr>
        <p:spPr bwMode="auto">
          <a:xfrm>
            <a:off x="6877050" y="4581525"/>
            <a:ext cx="792163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6090" name="Group 162"/>
          <p:cNvGrpSpPr>
            <a:grpSpLocks/>
          </p:cNvGrpSpPr>
          <p:nvPr/>
        </p:nvGrpSpPr>
        <p:grpSpPr bwMode="auto">
          <a:xfrm>
            <a:off x="6300788" y="3213100"/>
            <a:ext cx="358775" cy="649288"/>
            <a:chOff x="4014" y="1253"/>
            <a:chExt cx="272" cy="499"/>
          </a:xfrm>
        </p:grpSpPr>
        <p:sp>
          <p:nvSpPr>
            <p:cNvPr id="46113" name="Line 163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164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165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1" name="Group 166"/>
          <p:cNvGrpSpPr>
            <a:grpSpLocks/>
          </p:cNvGrpSpPr>
          <p:nvPr/>
        </p:nvGrpSpPr>
        <p:grpSpPr bwMode="auto">
          <a:xfrm flipV="1">
            <a:off x="6300788" y="5086350"/>
            <a:ext cx="360362" cy="574675"/>
            <a:chOff x="4014" y="1253"/>
            <a:chExt cx="272" cy="499"/>
          </a:xfrm>
        </p:grpSpPr>
        <p:sp>
          <p:nvSpPr>
            <p:cNvPr id="46110" name="Line 167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168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169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2" name="Group 170"/>
          <p:cNvGrpSpPr>
            <a:grpSpLocks/>
          </p:cNvGrpSpPr>
          <p:nvPr/>
        </p:nvGrpSpPr>
        <p:grpSpPr bwMode="auto">
          <a:xfrm>
            <a:off x="5508625" y="4005263"/>
            <a:ext cx="647700" cy="431800"/>
            <a:chOff x="3424" y="1933"/>
            <a:chExt cx="454" cy="272"/>
          </a:xfrm>
        </p:grpSpPr>
        <p:sp>
          <p:nvSpPr>
            <p:cNvPr id="46107" name="Line 171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172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173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3" name="Group 174"/>
          <p:cNvGrpSpPr>
            <a:grpSpLocks/>
          </p:cNvGrpSpPr>
          <p:nvPr/>
        </p:nvGrpSpPr>
        <p:grpSpPr bwMode="auto">
          <a:xfrm flipH="1">
            <a:off x="7380288" y="4005263"/>
            <a:ext cx="576262" cy="431800"/>
            <a:chOff x="3424" y="1933"/>
            <a:chExt cx="454" cy="272"/>
          </a:xfrm>
        </p:grpSpPr>
        <p:sp>
          <p:nvSpPr>
            <p:cNvPr id="46104" name="Line 175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176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177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354" name="Rectangle 178"/>
          <p:cNvSpPr>
            <a:spLocks noChangeArrowheads="1"/>
          </p:cNvSpPr>
          <p:nvPr/>
        </p:nvSpPr>
        <p:spPr bwMode="auto">
          <a:xfrm>
            <a:off x="179388" y="1773238"/>
            <a:ext cx="40322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①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 a variable is 0, then it is complemented in the product term.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</p:txBody>
      </p:sp>
      <p:sp>
        <p:nvSpPr>
          <p:cNvPr id="50355" name="Rectangle 179"/>
          <p:cNvSpPr>
            <a:spLocks noChangeArrowheads="1"/>
          </p:cNvSpPr>
          <p:nvPr/>
        </p:nvSpPr>
        <p:spPr bwMode="auto">
          <a:xfrm>
            <a:off x="107950" y="3068638"/>
            <a:ext cx="4140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 ②</a:t>
            </a:r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 a variable is 1, then it is uncomplemented in the product term.</a:t>
            </a:r>
          </a:p>
        </p:txBody>
      </p:sp>
      <p:sp>
        <p:nvSpPr>
          <p:cNvPr id="50356" name="Rectangle 180"/>
          <p:cNvSpPr>
            <a:spLocks noChangeArrowheads="1"/>
          </p:cNvSpPr>
          <p:nvPr/>
        </p:nvSpPr>
        <p:spPr bwMode="auto">
          <a:xfrm>
            <a:off x="179388" y="4581525"/>
            <a:ext cx="4192587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③</a:t>
            </a:r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a variable is 0 as well as area where it is 1, then it isn’t appear .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ea typeface="宋体" pitchFamily="2" charset="-122"/>
            </a:endParaRPr>
          </a:p>
        </p:txBody>
      </p:sp>
      <p:sp>
        <p:nvSpPr>
          <p:cNvPr id="50358" name="Text Box 182"/>
          <p:cNvSpPr txBox="1">
            <a:spLocks noChangeArrowheads="1"/>
          </p:cNvSpPr>
          <p:nvPr/>
        </p:nvSpPr>
        <p:spPr bwMode="auto">
          <a:xfrm>
            <a:off x="4500563" y="1989138"/>
            <a:ext cx="2160587" cy="376237"/>
          </a:xfrm>
          <a:prstGeom prst="rect">
            <a:avLst/>
          </a:prstGeom>
          <a:noFill/>
          <a:ln w="9525">
            <a:solidFill>
              <a:srgbClr val="10861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108610"/>
                </a:solidFill>
                <a:ea typeface="宋体" pitchFamily="2" charset="-122"/>
              </a:rPr>
              <a:t>W=0, Z=0 </a:t>
            </a:r>
            <a:r>
              <a:rPr lang="en-US" altLang="zh-CN">
                <a:solidFill>
                  <a:srgbClr val="108610"/>
                </a:solidFill>
                <a:ea typeface="宋体" pitchFamily="2" charset="-122"/>
                <a:sym typeface="Wingdings" pitchFamily="2" charset="2"/>
              </a:rPr>
              <a:t> W’ ·Z’</a:t>
            </a:r>
          </a:p>
        </p:txBody>
      </p:sp>
      <p:sp>
        <p:nvSpPr>
          <p:cNvPr id="50366" name="Text Box 190"/>
          <p:cNvSpPr txBox="1">
            <a:spLocks noChangeArrowheads="1"/>
          </p:cNvSpPr>
          <p:nvPr/>
        </p:nvSpPr>
        <p:spPr bwMode="auto">
          <a:xfrm>
            <a:off x="2843213" y="3860800"/>
            <a:ext cx="1223962" cy="376238"/>
          </a:xfrm>
          <a:prstGeom prst="rect">
            <a:avLst/>
          </a:prstGeom>
          <a:noFill/>
          <a:ln w="9525">
            <a:solidFill>
              <a:srgbClr val="6F0AF6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6F0AF6"/>
                </a:solidFill>
                <a:ea typeface="宋体" pitchFamily="2" charset="-122"/>
              </a:rPr>
              <a:t>X=1 </a:t>
            </a:r>
            <a:r>
              <a:rPr lang="en-US" altLang="zh-CN">
                <a:solidFill>
                  <a:srgbClr val="6F0AF6"/>
                </a:solidFill>
                <a:ea typeface="宋体" pitchFamily="2" charset="-122"/>
                <a:sym typeface="Wingdings" pitchFamily="2" charset="2"/>
              </a:rPr>
              <a:t>X</a:t>
            </a:r>
            <a:endParaRPr lang="en-US" altLang="zh-CN">
              <a:solidFill>
                <a:srgbClr val="6F0AF6"/>
              </a:solidFill>
              <a:ea typeface="宋体" pitchFamily="2" charset="-122"/>
            </a:endParaRPr>
          </a:p>
        </p:txBody>
      </p:sp>
      <p:sp>
        <p:nvSpPr>
          <p:cNvPr id="50369" name="Text Box 193"/>
          <p:cNvSpPr txBox="1">
            <a:spLocks noChangeArrowheads="1"/>
          </p:cNvSpPr>
          <p:nvPr/>
        </p:nvSpPr>
        <p:spPr bwMode="auto">
          <a:xfrm>
            <a:off x="3419475" y="5373688"/>
            <a:ext cx="649288" cy="9255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858F8"/>
                </a:solidFill>
                <a:ea typeface="宋体" pitchFamily="2" charset="-122"/>
              </a:rPr>
              <a:t>Y=1 &amp; Y=0</a:t>
            </a:r>
          </a:p>
        </p:txBody>
      </p:sp>
      <p:sp>
        <p:nvSpPr>
          <p:cNvPr id="46100" name="Line 201"/>
          <p:cNvSpPr>
            <a:spLocks noChangeShapeType="1"/>
          </p:cNvSpPr>
          <p:nvPr/>
        </p:nvSpPr>
        <p:spPr bwMode="auto">
          <a:xfrm>
            <a:off x="6084888" y="2708275"/>
            <a:ext cx="215900" cy="50482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380" name="Group 204"/>
          <p:cNvGrpSpPr>
            <a:grpSpLocks/>
          </p:cNvGrpSpPr>
          <p:nvPr/>
        </p:nvGrpSpPr>
        <p:grpSpPr bwMode="auto">
          <a:xfrm>
            <a:off x="6156325" y="1052513"/>
            <a:ext cx="2647950" cy="1728787"/>
            <a:chOff x="3878" y="663"/>
            <a:chExt cx="1668" cy="1089"/>
          </a:xfrm>
        </p:grpSpPr>
        <p:sp>
          <p:nvSpPr>
            <p:cNvPr id="46102" name="Freeform 202"/>
            <p:cNvSpPr>
              <a:spLocks/>
            </p:cNvSpPr>
            <p:nvPr/>
          </p:nvSpPr>
          <p:spPr bwMode="auto">
            <a:xfrm>
              <a:off x="3878" y="1117"/>
              <a:ext cx="703" cy="635"/>
            </a:xfrm>
            <a:custGeom>
              <a:avLst/>
              <a:gdLst>
                <a:gd name="T0" fmla="*/ 703 w 703"/>
                <a:gd name="T1" fmla="*/ 0 h 635"/>
                <a:gd name="T2" fmla="*/ 590 w 703"/>
                <a:gd name="T3" fmla="*/ 272 h 635"/>
                <a:gd name="T4" fmla="*/ 295 w 703"/>
                <a:gd name="T5" fmla="*/ 476 h 635"/>
                <a:gd name="T6" fmla="*/ 0 w 703"/>
                <a:gd name="T7" fmla="*/ 635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3" h="635">
                  <a:moveTo>
                    <a:pt x="703" y="0"/>
                  </a:moveTo>
                  <a:cubicBezTo>
                    <a:pt x="680" y="96"/>
                    <a:pt x="658" y="193"/>
                    <a:pt x="590" y="272"/>
                  </a:cubicBezTo>
                  <a:cubicBezTo>
                    <a:pt x="522" y="351"/>
                    <a:pt x="393" y="416"/>
                    <a:pt x="295" y="476"/>
                  </a:cubicBezTo>
                  <a:cubicBezTo>
                    <a:pt x="197" y="536"/>
                    <a:pt x="98" y="585"/>
                    <a:pt x="0" y="6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Text Box 203"/>
            <p:cNvSpPr txBox="1">
              <a:spLocks noChangeArrowheads="1"/>
            </p:cNvSpPr>
            <p:nvPr/>
          </p:nvSpPr>
          <p:spPr bwMode="auto">
            <a:xfrm>
              <a:off x="4332" y="663"/>
              <a:ext cx="12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sz="2000">
                  <a:ea typeface="宋体" pitchFamily="2" charset="-122"/>
                </a:rPr>
                <a:t>So, this term is </a:t>
              </a:r>
              <a:r>
                <a:rPr lang="en-US" altLang="zh-CN" sz="2000">
                  <a:solidFill>
                    <a:srgbClr val="BE2102"/>
                  </a:solidFill>
                  <a:ea typeface="宋体" pitchFamily="2" charset="-122"/>
                </a:rPr>
                <a:t>W’ ·X·Z’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54" grpId="0"/>
      <p:bldP spid="50355" grpId="0"/>
      <p:bldP spid="50356" grpId="0"/>
      <p:bldP spid="50358" grpId="0" animBg="1"/>
      <p:bldP spid="50366" grpId="0" animBg="1"/>
      <p:bldP spid="503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6EFA9D-74BB-48DE-B512-A25A2F7C67E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503238" y="908050"/>
            <a:ext cx="3816350" cy="4106863"/>
            <a:chOff x="2948" y="709"/>
            <a:chExt cx="2812" cy="2957"/>
          </a:xfrm>
        </p:grpSpPr>
        <p:grpSp>
          <p:nvGrpSpPr>
            <p:cNvPr id="47143" name="Group 5"/>
            <p:cNvGrpSpPr>
              <a:grpSpLocks/>
            </p:cNvGrpSpPr>
            <p:nvPr/>
          </p:nvGrpSpPr>
          <p:grpSpPr bwMode="auto">
            <a:xfrm>
              <a:off x="4445" y="1114"/>
              <a:ext cx="768" cy="118"/>
              <a:chOff x="4195" y="663"/>
              <a:chExt cx="953" cy="136"/>
            </a:xfrm>
          </p:grpSpPr>
          <p:sp>
            <p:nvSpPr>
              <p:cNvPr id="47200" name="Line 6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01" name="Line 7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02" name="Line 8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44" name="Group 9"/>
            <p:cNvGrpSpPr>
              <a:grpSpLocks/>
            </p:cNvGrpSpPr>
            <p:nvPr/>
          </p:nvGrpSpPr>
          <p:grpSpPr bwMode="auto">
            <a:xfrm>
              <a:off x="3526" y="1386"/>
              <a:ext cx="1735" cy="928"/>
              <a:chOff x="2472" y="1978"/>
              <a:chExt cx="2030" cy="971"/>
            </a:xfrm>
          </p:grpSpPr>
          <p:sp>
            <p:nvSpPr>
              <p:cNvPr id="47184" name="Rectangle 10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85" name="Rectangle 11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86" name="Rectangle 12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87" name="Rectangle 13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88" name="Rectangle 14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89" name="Rectangle 15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90" name="Rectangle 16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91" name="Rectangle 17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92" name="Line 1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3" name="Line 19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4" name="Line 20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5" name="Line 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6" name="Line 22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7" name="Line 23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8" name="Line 24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99" name="Line 25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7145" name="Text Box 26"/>
            <p:cNvSpPr txBox="1">
              <a:spLocks noChangeArrowheads="1"/>
            </p:cNvSpPr>
            <p:nvPr/>
          </p:nvSpPr>
          <p:spPr bwMode="auto">
            <a:xfrm>
              <a:off x="3583" y="1114"/>
              <a:ext cx="33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46" name="Text Box 27"/>
            <p:cNvSpPr txBox="1">
              <a:spLocks noChangeArrowheads="1"/>
            </p:cNvSpPr>
            <p:nvPr/>
          </p:nvSpPr>
          <p:spPr bwMode="auto">
            <a:xfrm>
              <a:off x="4037" y="1114"/>
              <a:ext cx="33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47" name="Text Box 28"/>
            <p:cNvSpPr txBox="1">
              <a:spLocks noChangeArrowheads="1"/>
            </p:cNvSpPr>
            <p:nvPr/>
          </p:nvSpPr>
          <p:spPr bwMode="auto">
            <a:xfrm>
              <a:off x="4490" y="1114"/>
              <a:ext cx="33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48" name="Text Box 29"/>
            <p:cNvSpPr txBox="1">
              <a:spLocks noChangeArrowheads="1"/>
            </p:cNvSpPr>
            <p:nvPr/>
          </p:nvSpPr>
          <p:spPr bwMode="auto">
            <a:xfrm>
              <a:off x="3221" y="2792"/>
              <a:ext cx="33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49" name="Line 30"/>
            <p:cNvSpPr>
              <a:spLocks noChangeShapeType="1"/>
            </p:cNvSpPr>
            <p:nvPr/>
          </p:nvSpPr>
          <p:spPr bwMode="auto">
            <a:xfrm flipH="1" flipV="1">
              <a:off x="3232" y="949"/>
              <a:ext cx="293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Text Box 31"/>
            <p:cNvSpPr txBox="1">
              <a:spLocks noChangeArrowheads="1"/>
            </p:cNvSpPr>
            <p:nvPr/>
          </p:nvSpPr>
          <p:spPr bwMode="auto">
            <a:xfrm>
              <a:off x="3021" y="709"/>
              <a:ext cx="2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grpSp>
          <p:nvGrpSpPr>
            <p:cNvPr id="47151" name="Group 32"/>
            <p:cNvGrpSpPr>
              <a:grpSpLocks/>
            </p:cNvGrpSpPr>
            <p:nvPr/>
          </p:nvGrpSpPr>
          <p:grpSpPr bwMode="auto">
            <a:xfrm>
              <a:off x="3991" y="3201"/>
              <a:ext cx="817" cy="136"/>
              <a:chOff x="3696" y="2024"/>
              <a:chExt cx="953" cy="136"/>
            </a:xfrm>
          </p:grpSpPr>
          <p:sp>
            <p:nvSpPr>
              <p:cNvPr id="47181" name="Line 33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2" name="Line 34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3" name="Line 35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52" name="Group 36"/>
            <p:cNvGrpSpPr>
              <a:grpSpLocks/>
            </p:cNvGrpSpPr>
            <p:nvPr/>
          </p:nvGrpSpPr>
          <p:grpSpPr bwMode="auto">
            <a:xfrm>
              <a:off x="3526" y="2316"/>
              <a:ext cx="1735" cy="860"/>
              <a:chOff x="2472" y="1978"/>
              <a:chExt cx="2030" cy="971"/>
            </a:xfrm>
          </p:grpSpPr>
          <p:sp>
            <p:nvSpPr>
              <p:cNvPr id="47165" name="Rectangle 37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66" name="Rectangle 38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67" name="Rectangle 39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68" name="Rectangle 40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69" name="Rectangle 41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70" name="Rectangle 42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7171" name="Rectangle 43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72" name="Rectangle 44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7173" name="Line 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74" name="Line 46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75" name="Line 47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76" name="Line 4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77" name="Line 49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78" name="Line 50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79" name="Line 51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7180" name="Line 52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7153" name="Text Box 53"/>
            <p:cNvSpPr txBox="1">
              <a:spLocks noChangeArrowheads="1"/>
            </p:cNvSpPr>
            <p:nvPr/>
          </p:nvSpPr>
          <p:spPr bwMode="auto">
            <a:xfrm>
              <a:off x="3232" y="853"/>
              <a:ext cx="41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Garamond" pitchFamily="18" charset="0"/>
                  <a:ea typeface="宋体" pitchFamily="2" charset="-122"/>
                </a:rPr>
                <a:t>W X</a:t>
              </a:r>
            </a:p>
          </p:txBody>
        </p:sp>
        <p:sp>
          <p:nvSpPr>
            <p:cNvPr id="47154" name="Text Box 54"/>
            <p:cNvSpPr txBox="1">
              <a:spLocks noChangeArrowheads="1"/>
            </p:cNvSpPr>
            <p:nvPr/>
          </p:nvSpPr>
          <p:spPr bwMode="auto">
            <a:xfrm>
              <a:off x="3066" y="1093"/>
              <a:ext cx="41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Y Z</a:t>
              </a:r>
            </a:p>
          </p:txBody>
        </p:sp>
        <p:sp>
          <p:nvSpPr>
            <p:cNvPr id="47155" name="Text Box 55"/>
            <p:cNvSpPr txBox="1">
              <a:spLocks noChangeArrowheads="1"/>
            </p:cNvSpPr>
            <p:nvPr/>
          </p:nvSpPr>
          <p:spPr bwMode="auto">
            <a:xfrm>
              <a:off x="3221" y="147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56" name="Text Box 56"/>
            <p:cNvSpPr txBox="1">
              <a:spLocks noChangeArrowheads="1"/>
            </p:cNvSpPr>
            <p:nvPr/>
          </p:nvSpPr>
          <p:spPr bwMode="auto">
            <a:xfrm>
              <a:off x="3221" y="1885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57" name="Text Box 57"/>
            <p:cNvSpPr txBox="1">
              <a:spLocks noChangeArrowheads="1"/>
            </p:cNvSpPr>
            <p:nvPr/>
          </p:nvSpPr>
          <p:spPr bwMode="auto">
            <a:xfrm>
              <a:off x="3221" y="2384"/>
              <a:ext cx="336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58" name="Text Box 58"/>
            <p:cNvSpPr txBox="1">
              <a:spLocks noChangeArrowheads="1"/>
            </p:cNvSpPr>
            <p:nvPr/>
          </p:nvSpPr>
          <p:spPr bwMode="auto">
            <a:xfrm>
              <a:off x="4672" y="751"/>
              <a:ext cx="3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7159" name="AutoShape 59"/>
            <p:cNvSpPr>
              <a:spLocks/>
            </p:cNvSpPr>
            <p:nvPr/>
          </p:nvSpPr>
          <p:spPr bwMode="auto">
            <a:xfrm>
              <a:off x="5307" y="2293"/>
              <a:ext cx="97" cy="826"/>
            </a:xfrm>
            <a:prstGeom prst="rightBracket">
              <a:avLst>
                <a:gd name="adj" fmla="val 7096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160" name="Text Box 60"/>
            <p:cNvSpPr txBox="1">
              <a:spLocks noChangeArrowheads="1"/>
            </p:cNvSpPr>
            <p:nvPr/>
          </p:nvSpPr>
          <p:spPr bwMode="auto">
            <a:xfrm>
              <a:off x="5443" y="2475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7161" name="AutoShape 61"/>
            <p:cNvSpPr>
              <a:spLocks/>
            </p:cNvSpPr>
            <p:nvPr/>
          </p:nvSpPr>
          <p:spPr bwMode="auto">
            <a:xfrm>
              <a:off x="3220" y="1862"/>
              <a:ext cx="136" cy="840"/>
            </a:xfrm>
            <a:prstGeom prst="leftBracket">
              <a:avLst>
                <a:gd name="adj" fmla="val 5147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162" name="Text Box 62"/>
            <p:cNvSpPr txBox="1">
              <a:spLocks noChangeArrowheads="1"/>
            </p:cNvSpPr>
            <p:nvPr/>
          </p:nvSpPr>
          <p:spPr bwMode="auto">
            <a:xfrm>
              <a:off x="2948" y="2067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7163" name="Text Box 63"/>
            <p:cNvSpPr txBox="1">
              <a:spLocks noChangeArrowheads="1"/>
            </p:cNvSpPr>
            <p:nvPr/>
          </p:nvSpPr>
          <p:spPr bwMode="auto">
            <a:xfrm>
              <a:off x="4898" y="1114"/>
              <a:ext cx="33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64" name="Text Box 64"/>
            <p:cNvSpPr txBox="1">
              <a:spLocks noChangeArrowheads="1"/>
            </p:cNvSpPr>
            <p:nvPr/>
          </p:nvSpPr>
          <p:spPr bwMode="auto">
            <a:xfrm>
              <a:off x="4263" y="3337"/>
              <a:ext cx="33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47110" name="AutoShape 65"/>
          <p:cNvSpPr>
            <a:spLocks noChangeArrowheads="1"/>
          </p:cNvSpPr>
          <p:nvPr/>
        </p:nvSpPr>
        <p:spPr bwMode="auto">
          <a:xfrm>
            <a:off x="3167063" y="1987550"/>
            <a:ext cx="369887" cy="22034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7111" name="AutoShape 66"/>
          <p:cNvSpPr>
            <a:spLocks noChangeArrowheads="1"/>
          </p:cNvSpPr>
          <p:nvPr/>
        </p:nvSpPr>
        <p:spPr bwMode="auto">
          <a:xfrm>
            <a:off x="2519363" y="3211513"/>
            <a:ext cx="984250" cy="3778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7112" name="Group 67"/>
          <p:cNvGrpSpPr>
            <a:grpSpLocks/>
          </p:cNvGrpSpPr>
          <p:nvPr/>
        </p:nvGrpSpPr>
        <p:grpSpPr bwMode="auto">
          <a:xfrm>
            <a:off x="2016125" y="1698625"/>
            <a:ext cx="369888" cy="693738"/>
            <a:chOff x="4014" y="1253"/>
            <a:chExt cx="272" cy="499"/>
          </a:xfrm>
        </p:grpSpPr>
        <p:sp>
          <p:nvSpPr>
            <p:cNvPr id="47140" name="Line 68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69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70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3" name="Group 71"/>
          <p:cNvGrpSpPr>
            <a:grpSpLocks/>
          </p:cNvGrpSpPr>
          <p:nvPr/>
        </p:nvGrpSpPr>
        <p:grpSpPr bwMode="auto">
          <a:xfrm flipV="1">
            <a:off x="2016125" y="3859213"/>
            <a:ext cx="369888" cy="630237"/>
            <a:chOff x="4014" y="1253"/>
            <a:chExt cx="272" cy="499"/>
          </a:xfrm>
        </p:grpSpPr>
        <p:sp>
          <p:nvSpPr>
            <p:cNvPr id="47137" name="Line 72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73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Line 74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4" name="Group 75"/>
          <p:cNvGrpSpPr>
            <a:grpSpLocks/>
          </p:cNvGrpSpPr>
          <p:nvPr/>
        </p:nvGrpSpPr>
        <p:grpSpPr bwMode="auto">
          <a:xfrm>
            <a:off x="1150938" y="2635250"/>
            <a:ext cx="615950" cy="377825"/>
            <a:chOff x="3424" y="1933"/>
            <a:chExt cx="454" cy="272"/>
          </a:xfrm>
        </p:grpSpPr>
        <p:sp>
          <p:nvSpPr>
            <p:cNvPr id="47134" name="Line 76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77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78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5" name="Group 79"/>
          <p:cNvGrpSpPr>
            <a:grpSpLocks/>
          </p:cNvGrpSpPr>
          <p:nvPr/>
        </p:nvGrpSpPr>
        <p:grpSpPr bwMode="auto">
          <a:xfrm flipH="1">
            <a:off x="3095625" y="2635250"/>
            <a:ext cx="800100" cy="377825"/>
            <a:chOff x="3424" y="1933"/>
            <a:chExt cx="454" cy="272"/>
          </a:xfrm>
        </p:grpSpPr>
        <p:sp>
          <p:nvSpPr>
            <p:cNvPr id="47131" name="Line 80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81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82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451" name="Group 91"/>
          <p:cNvGrpSpPr>
            <a:grpSpLocks/>
          </p:cNvGrpSpPr>
          <p:nvPr/>
        </p:nvGrpSpPr>
        <p:grpSpPr bwMode="auto">
          <a:xfrm>
            <a:off x="3527425" y="1411288"/>
            <a:ext cx="1292225" cy="630237"/>
            <a:chOff x="3923" y="1071"/>
            <a:chExt cx="952" cy="454"/>
          </a:xfrm>
        </p:grpSpPr>
        <p:sp>
          <p:nvSpPr>
            <p:cNvPr id="47129" name="Line 83"/>
            <p:cNvSpPr>
              <a:spLocks noChangeShapeType="1"/>
            </p:cNvSpPr>
            <p:nvPr/>
          </p:nvSpPr>
          <p:spPr bwMode="auto">
            <a:xfrm flipH="1">
              <a:off x="3923" y="1298"/>
              <a:ext cx="318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4"/>
            <p:cNvSpPr txBox="1">
              <a:spLocks noChangeArrowheads="1"/>
            </p:cNvSpPr>
            <p:nvPr/>
          </p:nvSpPr>
          <p:spPr bwMode="auto">
            <a:xfrm>
              <a:off x="4286" y="1071"/>
              <a:ext cx="589" cy="29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W·X’</a:t>
              </a:r>
            </a:p>
          </p:txBody>
        </p:sp>
      </p:grpSp>
      <p:grpSp>
        <p:nvGrpSpPr>
          <p:cNvPr id="271452" name="Group 92"/>
          <p:cNvGrpSpPr>
            <a:grpSpLocks/>
          </p:cNvGrpSpPr>
          <p:nvPr/>
        </p:nvGrpSpPr>
        <p:grpSpPr bwMode="auto">
          <a:xfrm>
            <a:off x="3671888" y="2203450"/>
            <a:ext cx="1908175" cy="439738"/>
            <a:chOff x="4059" y="1616"/>
            <a:chExt cx="1316" cy="317"/>
          </a:xfrm>
        </p:grpSpPr>
        <p:sp>
          <p:nvSpPr>
            <p:cNvPr id="47127" name="Line 85"/>
            <p:cNvSpPr>
              <a:spLocks noChangeShapeType="1"/>
            </p:cNvSpPr>
            <p:nvPr/>
          </p:nvSpPr>
          <p:spPr bwMode="auto">
            <a:xfrm flipH="1">
              <a:off x="4059" y="1797"/>
              <a:ext cx="499" cy="13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Text Box 86"/>
            <p:cNvSpPr txBox="1">
              <a:spLocks noChangeArrowheads="1"/>
            </p:cNvSpPr>
            <p:nvPr/>
          </p:nvSpPr>
          <p:spPr bwMode="auto">
            <a:xfrm>
              <a:off x="4649" y="1616"/>
              <a:ext cx="726" cy="293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990033"/>
                  </a:solidFill>
                  <a:ea typeface="宋体" pitchFamily="2" charset="-122"/>
                </a:rPr>
                <a:t>X’·Y’·Z</a:t>
              </a:r>
            </a:p>
          </p:txBody>
        </p:sp>
      </p:grpSp>
      <p:grpSp>
        <p:nvGrpSpPr>
          <p:cNvPr id="271454" name="Group 94"/>
          <p:cNvGrpSpPr>
            <a:grpSpLocks/>
          </p:cNvGrpSpPr>
          <p:nvPr/>
        </p:nvGrpSpPr>
        <p:grpSpPr bwMode="auto">
          <a:xfrm>
            <a:off x="142875" y="4291013"/>
            <a:ext cx="1968500" cy="847725"/>
            <a:chOff x="1338" y="3067"/>
            <a:chExt cx="1451" cy="611"/>
          </a:xfrm>
        </p:grpSpPr>
        <p:sp>
          <p:nvSpPr>
            <p:cNvPr id="47125" name="Line 87"/>
            <p:cNvSpPr>
              <a:spLocks noChangeShapeType="1"/>
            </p:cNvSpPr>
            <p:nvPr/>
          </p:nvSpPr>
          <p:spPr bwMode="auto">
            <a:xfrm flipV="1">
              <a:off x="2154" y="3067"/>
              <a:ext cx="635" cy="3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Text Box 88"/>
            <p:cNvSpPr txBox="1">
              <a:spLocks noChangeArrowheads="1"/>
            </p:cNvSpPr>
            <p:nvPr/>
          </p:nvSpPr>
          <p:spPr bwMode="auto">
            <a:xfrm>
              <a:off x="1338" y="3385"/>
              <a:ext cx="817" cy="293"/>
            </a:xfrm>
            <a:prstGeom prst="rect">
              <a:avLst/>
            </a:prstGeom>
            <a:noFill/>
            <a:ln w="9525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  <a:ea typeface="宋体" pitchFamily="2" charset="-122"/>
                </a:rPr>
                <a:t>W’·X·Z’</a:t>
              </a:r>
            </a:p>
          </p:txBody>
        </p:sp>
      </p:grpSp>
      <p:grpSp>
        <p:nvGrpSpPr>
          <p:cNvPr id="271453" name="Group 93"/>
          <p:cNvGrpSpPr>
            <a:grpSpLocks/>
          </p:cNvGrpSpPr>
          <p:nvPr/>
        </p:nvGrpSpPr>
        <p:grpSpPr bwMode="auto">
          <a:xfrm>
            <a:off x="3382963" y="3571875"/>
            <a:ext cx="2154237" cy="879475"/>
            <a:chOff x="3742" y="2614"/>
            <a:chExt cx="1587" cy="634"/>
          </a:xfrm>
        </p:grpSpPr>
        <p:sp>
          <p:nvSpPr>
            <p:cNvPr id="47123" name="Line 89"/>
            <p:cNvSpPr>
              <a:spLocks noChangeShapeType="1"/>
            </p:cNvSpPr>
            <p:nvPr/>
          </p:nvSpPr>
          <p:spPr bwMode="auto">
            <a:xfrm flipH="1" flipV="1">
              <a:off x="3742" y="2614"/>
              <a:ext cx="816" cy="453"/>
            </a:xfrm>
            <a:prstGeom prst="line">
              <a:avLst/>
            </a:prstGeom>
            <a:noFill/>
            <a:ln w="28575">
              <a:solidFill>
                <a:srgbClr val="12781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Text Box 90"/>
            <p:cNvSpPr txBox="1">
              <a:spLocks noChangeArrowheads="1"/>
            </p:cNvSpPr>
            <p:nvPr/>
          </p:nvSpPr>
          <p:spPr bwMode="auto">
            <a:xfrm>
              <a:off x="4604" y="2955"/>
              <a:ext cx="725" cy="293"/>
            </a:xfrm>
            <a:prstGeom prst="rect">
              <a:avLst/>
            </a:prstGeom>
            <a:noFill/>
            <a:ln w="9525">
              <a:solidFill>
                <a:srgbClr val="12781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127817"/>
                  </a:solidFill>
                  <a:ea typeface="宋体" pitchFamily="2" charset="-122"/>
                </a:rPr>
                <a:t>W·Y·Z</a:t>
              </a:r>
            </a:p>
          </p:txBody>
        </p:sp>
      </p:grpSp>
      <p:sp>
        <p:nvSpPr>
          <p:cNvPr id="47120" name="Text Box 95"/>
          <p:cNvSpPr txBox="1">
            <a:spLocks noChangeArrowheads="1"/>
          </p:cNvSpPr>
          <p:nvPr/>
        </p:nvSpPr>
        <p:spPr bwMode="auto">
          <a:xfrm>
            <a:off x="5867400" y="1196975"/>
            <a:ext cx="3025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The circle more big, the variable disappeared more.</a:t>
            </a:r>
          </a:p>
        </p:txBody>
      </p:sp>
      <p:sp>
        <p:nvSpPr>
          <p:cNvPr id="47121" name="Rectangle 96"/>
          <p:cNvSpPr>
            <a:spLocks noChangeArrowheads="1"/>
          </p:cNvSpPr>
          <p:nvPr/>
        </p:nvSpPr>
        <p:spPr bwMode="auto">
          <a:xfrm>
            <a:off x="3743325" y="47355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F= X’Y’Z+ W’XZ’+ WYZ+ WX’</a:t>
            </a:r>
          </a:p>
        </p:txBody>
      </p:sp>
      <p:sp>
        <p:nvSpPr>
          <p:cNvPr id="47122" name="Rectangle 97"/>
          <p:cNvSpPr>
            <a:spLocks noChangeArrowheads="1"/>
          </p:cNvSpPr>
          <p:nvPr/>
        </p:nvSpPr>
        <p:spPr bwMode="auto">
          <a:xfrm>
            <a:off x="1258888" y="5445125"/>
            <a:ext cx="6884987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complete sum</a:t>
            </a:r>
            <a:r>
              <a:rPr lang="en-US" altLang="zh-CN" sz="2400" dirty="0">
                <a:ea typeface="宋体" pitchFamily="2" charset="-122"/>
              </a:rPr>
              <a:t>— sum of all prime </a:t>
            </a:r>
            <a:r>
              <a:rPr lang="en-US" altLang="zh-CN" sz="2400" dirty="0" err="1">
                <a:ea typeface="宋体" pitchFamily="2" charset="-122"/>
              </a:rPr>
              <a:t>implicants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81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063668-28F3-44D1-A6F1-767C427A0485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599487" cy="576263"/>
          </a:xfrm>
        </p:spPr>
        <p:txBody>
          <a:bodyPr/>
          <a:lstStyle/>
          <a:p>
            <a:pPr eaLnBrk="1" hangingPunct="1"/>
            <a:r>
              <a:rPr lang="en-US" altLang="zh-CN" smtClean="0"/>
              <a:t>minimal sum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 marL="533400" indent="-533400" eaLnBrk="1" hangingPunct="1"/>
            <a:r>
              <a:rPr lang="en-US" altLang="zh-CN" smtClean="0">
                <a:ea typeface="宋体" pitchFamily="2" charset="-122"/>
              </a:rPr>
              <a:t>Complete sum may not the minimal sum, so</a:t>
            </a:r>
            <a:endParaRPr lang="en-US" altLang="zh-CN" smtClean="0">
              <a:solidFill>
                <a:srgbClr val="990033"/>
              </a:solidFill>
              <a:ea typeface="宋体" pitchFamily="2" charset="-122"/>
            </a:endParaRPr>
          </a:p>
          <a:p>
            <a:pPr marL="533400" indent="-533400" eaLnBrk="1" hangingPunct="1">
              <a:buClr>
                <a:srgbClr val="0033CC"/>
              </a:buClr>
              <a:buSzTx/>
              <a:buFontTx/>
              <a:buAutoNum type="circleNumDbPlain"/>
            </a:pPr>
            <a:r>
              <a:rPr lang="en-US" altLang="zh-CN" sz="3000" smtClean="0">
                <a:ea typeface="宋体" pitchFamily="2" charset="-122"/>
              </a:rPr>
              <a:t>find the distinguished “1” cell</a:t>
            </a:r>
          </a:p>
          <a:p>
            <a:pPr marL="533400" indent="-533400" eaLnBrk="1" hangingPunct="1">
              <a:buClr>
                <a:srgbClr val="0033CC"/>
              </a:buClr>
              <a:buSzTx/>
              <a:buFontTx/>
              <a:buAutoNum type="circleNumDbPlain"/>
            </a:pPr>
            <a:r>
              <a:rPr lang="en-US" altLang="zh-CN" sz="3000" smtClean="0">
                <a:ea typeface="宋体" pitchFamily="2" charset="-122"/>
              </a:rPr>
              <a:t>make sure the </a:t>
            </a:r>
            <a:r>
              <a:rPr lang="en-US" altLang="zh-CN" sz="3000" smtClean="0">
                <a:solidFill>
                  <a:srgbClr val="CC0066"/>
                </a:solidFill>
                <a:ea typeface="宋体" pitchFamily="2" charset="-122"/>
              </a:rPr>
              <a:t>Essential Prime Implicant, EPI</a:t>
            </a:r>
            <a:endParaRPr lang="zh-CN" altLang="en-US" sz="3000" smtClean="0">
              <a:ea typeface="宋体" pitchFamily="2" charset="-122"/>
            </a:endParaRPr>
          </a:p>
          <a:p>
            <a:pPr marL="533400" indent="-533400" eaLnBrk="1" hangingPunct="1">
              <a:buClr>
                <a:srgbClr val="0033CC"/>
              </a:buClr>
              <a:buSzTx/>
              <a:buFontTx/>
              <a:buAutoNum type="circleNumDbPlain"/>
            </a:pPr>
            <a:r>
              <a:rPr lang="en-US" altLang="zh-CN" sz="3000" smtClean="0">
                <a:ea typeface="宋体" pitchFamily="2" charset="-122"/>
              </a:rPr>
              <a:t>minimal sum is the sum of EPI.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DB07F6-EAB5-407C-AF90-88263224B59C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9156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4429125" y="1484313"/>
            <a:ext cx="4464050" cy="4691062"/>
            <a:chOff x="2948" y="709"/>
            <a:chExt cx="2812" cy="2955"/>
          </a:xfrm>
        </p:grpSpPr>
        <p:grpSp>
          <p:nvGrpSpPr>
            <p:cNvPr id="49180" name="Group 5"/>
            <p:cNvGrpSpPr>
              <a:grpSpLocks/>
            </p:cNvGrpSpPr>
            <p:nvPr/>
          </p:nvGrpSpPr>
          <p:grpSpPr bwMode="auto">
            <a:xfrm>
              <a:off x="4445" y="1114"/>
              <a:ext cx="768" cy="118"/>
              <a:chOff x="4195" y="663"/>
              <a:chExt cx="953" cy="136"/>
            </a:xfrm>
          </p:grpSpPr>
          <p:sp>
            <p:nvSpPr>
              <p:cNvPr id="49237" name="Line 6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8" name="Line 7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9" name="Line 8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81" name="Group 9"/>
            <p:cNvGrpSpPr>
              <a:grpSpLocks/>
            </p:cNvGrpSpPr>
            <p:nvPr/>
          </p:nvGrpSpPr>
          <p:grpSpPr bwMode="auto">
            <a:xfrm>
              <a:off x="3526" y="1386"/>
              <a:ext cx="1735" cy="928"/>
              <a:chOff x="2472" y="1978"/>
              <a:chExt cx="2030" cy="971"/>
            </a:xfrm>
          </p:grpSpPr>
          <p:sp>
            <p:nvSpPr>
              <p:cNvPr id="49221" name="Rectangle 10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22" name="Rectangle 11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23" name="Rectangle 12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24" name="Rectangle 13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25" name="Rectangle 14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26" name="Rectangle 15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27" name="Rectangle 16" descr="90%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pattFill prst="pct90">
                <a:fgClr>
                  <a:schemeClr val="hlink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28" name="Rectangle 17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29" name="Line 1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0" name="Line 19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1" name="Line 20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2" name="Line 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3" name="Line 22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4" name="Line 23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5" name="Line 24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36" name="Line 25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9182" name="Text Box 26"/>
            <p:cNvSpPr txBox="1">
              <a:spLocks noChangeArrowheads="1"/>
            </p:cNvSpPr>
            <p:nvPr/>
          </p:nvSpPr>
          <p:spPr bwMode="auto">
            <a:xfrm>
              <a:off x="3583" y="1114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9183" name="Text Box 27"/>
            <p:cNvSpPr txBox="1">
              <a:spLocks noChangeArrowheads="1"/>
            </p:cNvSpPr>
            <p:nvPr/>
          </p:nvSpPr>
          <p:spPr bwMode="auto">
            <a:xfrm>
              <a:off x="4037" y="1114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9184" name="Text Box 28"/>
            <p:cNvSpPr txBox="1">
              <a:spLocks noChangeArrowheads="1"/>
            </p:cNvSpPr>
            <p:nvPr/>
          </p:nvSpPr>
          <p:spPr bwMode="auto">
            <a:xfrm>
              <a:off x="4490" y="1114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9185" name="Text Box 29"/>
            <p:cNvSpPr txBox="1">
              <a:spLocks noChangeArrowheads="1"/>
            </p:cNvSpPr>
            <p:nvPr/>
          </p:nvSpPr>
          <p:spPr bwMode="auto">
            <a:xfrm>
              <a:off x="3220" y="2792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9186" name="Line 30"/>
            <p:cNvSpPr>
              <a:spLocks noChangeShapeType="1"/>
            </p:cNvSpPr>
            <p:nvPr/>
          </p:nvSpPr>
          <p:spPr bwMode="auto">
            <a:xfrm flipH="1" flipV="1">
              <a:off x="3232" y="949"/>
              <a:ext cx="293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Text Box 31"/>
            <p:cNvSpPr txBox="1">
              <a:spLocks noChangeArrowheads="1"/>
            </p:cNvSpPr>
            <p:nvPr/>
          </p:nvSpPr>
          <p:spPr bwMode="auto">
            <a:xfrm>
              <a:off x="3021" y="709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grpSp>
          <p:nvGrpSpPr>
            <p:cNvPr id="49188" name="Group 32"/>
            <p:cNvGrpSpPr>
              <a:grpSpLocks/>
            </p:cNvGrpSpPr>
            <p:nvPr/>
          </p:nvGrpSpPr>
          <p:grpSpPr bwMode="auto">
            <a:xfrm>
              <a:off x="3991" y="3201"/>
              <a:ext cx="817" cy="136"/>
              <a:chOff x="3696" y="2024"/>
              <a:chExt cx="953" cy="136"/>
            </a:xfrm>
          </p:grpSpPr>
          <p:sp>
            <p:nvSpPr>
              <p:cNvPr id="49218" name="Line 33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Line 34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0" name="Line 35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89" name="Group 36"/>
            <p:cNvGrpSpPr>
              <a:grpSpLocks/>
            </p:cNvGrpSpPr>
            <p:nvPr/>
          </p:nvGrpSpPr>
          <p:grpSpPr bwMode="auto">
            <a:xfrm>
              <a:off x="3526" y="2316"/>
              <a:ext cx="1735" cy="860"/>
              <a:chOff x="2472" y="1978"/>
              <a:chExt cx="2030" cy="971"/>
            </a:xfrm>
          </p:grpSpPr>
          <p:sp>
            <p:nvSpPr>
              <p:cNvPr id="49202" name="Rectangle 37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03" name="Rectangle 38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04" name="Rectangle 39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05" name="Rectangle 40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06" name="Rectangle 41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07" name="Rectangle 42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49208" name="Rectangle 43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09" name="Rectangle 44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210" name="Line 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1" name="Line 46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2" name="Line 47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3" name="Line 4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4" name="Line 49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5" name="Line 50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6" name="Line 51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49217" name="Line 52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9190" name="Text Box 53"/>
            <p:cNvSpPr txBox="1">
              <a:spLocks noChangeArrowheads="1"/>
            </p:cNvSpPr>
            <p:nvPr/>
          </p:nvSpPr>
          <p:spPr bwMode="auto">
            <a:xfrm>
              <a:off x="3232" y="853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W X</a:t>
              </a:r>
            </a:p>
          </p:txBody>
        </p:sp>
        <p:sp>
          <p:nvSpPr>
            <p:cNvPr id="49191" name="Text Box 54"/>
            <p:cNvSpPr txBox="1">
              <a:spLocks noChangeArrowheads="1"/>
            </p:cNvSpPr>
            <p:nvPr/>
          </p:nvSpPr>
          <p:spPr bwMode="auto">
            <a:xfrm>
              <a:off x="3066" y="1093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Y Z</a:t>
              </a:r>
            </a:p>
          </p:txBody>
        </p:sp>
        <p:sp>
          <p:nvSpPr>
            <p:cNvPr id="49192" name="Text Box 55"/>
            <p:cNvSpPr txBox="1">
              <a:spLocks noChangeArrowheads="1"/>
            </p:cNvSpPr>
            <p:nvPr/>
          </p:nvSpPr>
          <p:spPr bwMode="auto">
            <a:xfrm>
              <a:off x="3220" y="1477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9193" name="Text Box 56"/>
            <p:cNvSpPr txBox="1">
              <a:spLocks noChangeArrowheads="1"/>
            </p:cNvSpPr>
            <p:nvPr/>
          </p:nvSpPr>
          <p:spPr bwMode="auto">
            <a:xfrm>
              <a:off x="3220" y="1885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9194" name="Text Box 57"/>
            <p:cNvSpPr txBox="1">
              <a:spLocks noChangeArrowheads="1"/>
            </p:cNvSpPr>
            <p:nvPr/>
          </p:nvSpPr>
          <p:spPr bwMode="auto">
            <a:xfrm>
              <a:off x="3220" y="2384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9195" name="Text Box 58"/>
            <p:cNvSpPr txBox="1">
              <a:spLocks noChangeArrowheads="1"/>
            </p:cNvSpPr>
            <p:nvPr/>
          </p:nvSpPr>
          <p:spPr bwMode="auto">
            <a:xfrm>
              <a:off x="4672" y="751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49196" name="AutoShape 59"/>
            <p:cNvSpPr>
              <a:spLocks/>
            </p:cNvSpPr>
            <p:nvPr/>
          </p:nvSpPr>
          <p:spPr bwMode="auto">
            <a:xfrm>
              <a:off x="5307" y="2293"/>
              <a:ext cx="97" cy="826"/>
            </a:xfrm>
            <a:prstGeom prst="rightBracket">
              <a:avLst>
                <a:gd name="adj" fmla="val 7096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7" name="Text Box 60"/>
            <p:cNvSpPr txBox="1">
              <a:spLocks noChangeArrowheads="1"/>
            </p:cNvSpPr>
            <p:nvPr/>
          </p:nvSpPr>
          <p:spPr bwMode="auto">
            <a:xfrm>
              <a:off x="5443" y="247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9198" name="AutoShape 61"/>
            <p:cNvSpPr>
              <a:spLocks/>
            </p:cNvSpPr>
            <p:nvPr/>
          </p:nvSpPr>
          <p:spPr bwMode="auto">
            <a:xfrm>
              <a:off x="3220" y="1862"/>
              <a:ext cx="136" cy="840"/>
            </a:xfrm>
            <a:prstGeom prst="leftBracket">
              <a:avLst>
                <a:gd name="adj" fmla="val 5147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9" name="Text Box 62"/>
            <p:cNvSpPr txBox="1">
              <a:spLocks noChangeArrowheads="1"/>
            </p:cNvSpPr>
            <p:nvPr/>
          </p:nvSpPr>
          <p:spPr bwMode="auto">
            <a:xfrm>
              <a:off x="2948" y="206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49200" name="Text Box 63"/>
            <p:cNvSpPr txBox="1">
              <a:spLocks noChangeArrowheads="1"/>
            </p:cNvSpPr>
            <p:nvPr/>
          </p:nvSpPr>
          <p:spPr bwMode="auto">
            <a:xfrm>
              <a:off x="4898" y="1114"/>
              <a:ext cx="3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9201" name="Text Box 64"/>
            <p:cNvSpPr txBox="1">
              <a:spLocks noChangeArrowheads="1"/>
            </p:cNvSpPr>
            <p:nvPr/>
          </p:nvSpPr>
          <p:spPr bwMode="auto">
            <a:xfrm>
              <a:off x="4263" y="3337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49158" name="AutoShape 65"/>
          <p:cNvSpPr>
            <a:spLocks noChangeArrowheads="1"/>
          </p:cNvSpPr>
          <p:nvPr/>
        </p:nvSpPr>
        <p:spPr bwMode="auto">
          <a:xfrm>
            <a:off x="7561263" y="2708275"/>
            <a:ext cx="431800" cy="25193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59" name="AutoShape 66"/>
          <p:cNvSpPr>
            <a:spLocks noChangeArrowheads="1"/>
          </p:cNvSpPr>
          <p:nvPr/>
        </p:nvSpPr>
        <p:spPr bwMode="auto">
          <a:xfrm>
            <a:off x="6805613" y="4149725"/>
            <a:ext cx="1150937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9160" name="Group 67"/>
          <p:cNvGrpSpPr>
            <a:grpSpLocks/>
          </p:cNvGrpSpPr>
          <p:nvPr/>
        </p:nvGrpSpPr>
        <p:grpSpPr bwMode="auto">
          <a:xfrm>
            <a:off x="6143625" y="2349500"/>
            <a:ext cx="431800" cy="792163"/>
            <a:chOff x="4014" y="1253"/>
            <a:chExt cx="272" cy="499"/>
          </a:xfrm>
        </p:grpSpPr>
        <p:sp>
          <p:nvSpPr>
            <p:cNvPr id="49177" name="Line 68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69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70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1" name="Group 71"/>
          <p:cNvGrpSpPr>
            <a:grpSpLocks/>
          </p:cNvGrpSpPr>
          <p:nvPr/>
        </p:nvGrpSpPr>
        <p:grpSpPr bwMode="auto">
          <a:xfrm flipV="1">
            <a:off x="6192838" y="4795838"/>
            <a:ext cx="431800" cy="720725"/>
            <a:chOff x="4014" y="1253"/>
            <a:chExt cx="272" cy="499"/>
          </a:xfrm>
        </p:grpSpPr>
        <p:sp>
          <p:nvSpPr>
            <p:cNvPr id="49174" name="Line 72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73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74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2" name="Group 75"/>
          <p:cNvGrpSpPr>
            <a:grpSpLocks/>
          </p:cNvGrpSpPr>
          <p:nvPr/>
        </p:nvGrpSpPr>
        <p:grpSpPr bwMode="auto">
          <a:xfrm>
            <a:off x="5184775" y="3427413"/>
            <a:ext cx="720725" cy="431800"/>
            <a:chOff x="3424" y="1933"/>
            <a:chExt cx="454" cy="272"/>
          </a:xfrm>
        </p:grpSpPr>
        <p:sp>
          <p:nvSpPr>
            <p:cNvPr id="49171" name="Line 76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77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78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3" name="Group 79"/>
          <p:cNvGrpSpPr>
            <a:grpSpLocks/>
          </p:cNvGrpSpPr>
          <p:nvPr/>
        </p:nvGrpSpPr>
        <p:grpSpPr bwMode="auto">
          <a:xfrm flipH="1">
            <a:off x="7489825" y="3427413"/>
            <a:ext cx="935038" cy="431800"/>
            <a:chOff x="3424" y="1933"/>
            <a:chExt cx="454" cy="272"/>
          </a:xfrm>
        </p:grpSpPr>
        <p:sp>
          <p:nvSpPr>
            <p:cNvPr id="49168" name="Line 80"/>
            <p:cNvSpPr>
              <a:spLocks noChangeShapeType="1"/>
            </p:cNvSpPr>
            <p:nvPr/>
          </p:nvSpPr>
          <p:spPr bwMode="auto">
            <a:xfrm>
              <a:off x="3424" y="1933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81"/>
            <p:cNvSpPr>
              <a:spLocks noChangeShapeType="1"/>
            </p:cNvSpPr>
            <p:nvPr/>
          </p:nvSpPr>
          <p:spPr bwMode="auto">
            <a:xfrm>
              <a:off x="3878" y="1933"/>
              <a:ext cx="0" cy="27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82"/>
            <p:cNvSpPr>
              <a:spLocks noChangeShapeType="1"/>
            </p:cNvSpPr>
            <p:nvPr/>
          </p:nvSpPr>
          <p:spPr bwMode="auto">
            <a:xfrm flipH="1">
              <a:off x="3424" y="2205"/>
              <a:ext cx="45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64" name="Text Box 83"/>
          <p:cNvSpPr txBox="1">
            <a:spLocks noChangeArrowheads="1"/>
          </p:cNvSpPr>
          <p:nvPr/>
        </p:nvSpPr>
        <p:spPr bwMode="auto">
          <a:xfrm>
            <a:off x="1296988" y="1268413"/>
            <a:ext cx="2232025" cy="83185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F3CCB"/>
                </a:solidFill>
                <a:ea typeface="宋体" pitchFamily="2" charset="-122"/>
              </a:rPr>
              <a:t>distinguished “1” cell</a:t>
            </a:r>
          </a:p>
        </p:txBody>
      </p:sp>
      <p:sp>
        <p:nvSpPr>
          <p:cNvPr id="49165" name="Line 84"/>
          <p:cNvSpPr>
            <a:spLocks noChangeShapeType="1"/>
          </p:cNvSpPr>
          <p:nvPr/>
        </p:nvSpPr>
        <p:spPr bwMode="auto">
          <a:xfrm>
            <a:off x="3529013" y="1916113"/>
            <a:ext cx="1908175" cy="1476375"/>
          </a:xfrm>
          <a:prstGeom prst="line">
            <a:avLst/>
          </a:prstGeom>
          <a:noFill/>
          <a:ln w="19050">
            <a:solidFill>
              <a:srgbClr val="9C069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87"/>
          <p:cNvSpPr>
            <a:spLocks noChangeShapeType="1"/>
          </p:cNvSpPr>
          <p:nvPr/>
        </p:nvSpPr>
        <p:spPr bwMode="auto">
          <a:xfrm>
            <a:off x="3529013" y="1700213"/>
            <a:ext cx="2844800" cy="1008062"/>
          </a:xfrm>
          <a:prstGeom prst="line">
            <a:avLst/>
          </a:prstGeom>
          <a:noFill/>
          <a:ln w="19050">
            <a:solidFill>
              <a:srgbClr val="9709B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Rectangle 88"/>
          <p:cNvSpPr>
            <a:spLocks noChangeArrowheads="1"/>
          </p:cNvSpPr>
          <p:nvPr/>
        </p:nvSpPr>
        <p:spPr bwMode="auto">
          <a:xfrm>
            <a:off x="215900" y="4257675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For this example, </a:t>
            </a:r>
          </a:p>
          <a:p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complete sum = minimal sum</a:t>
            </a:r>
          </a:p>
          <a:p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F= X’Y’Z+ W’XZ’+ WYZ+ WX’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01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97EE27-5AA3-471A-97EA-03BE9B852843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65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000" smtClean="0">
                <a:ea typeface="宋体" pitchFamily="2" charset="-122"/>
              </a:rPr>
              <a:t>Exp1</a:t>
            </a:r>
            <a:r>
              <a:rPr lang="zh-CN" altLang="en-US" sz="3000" smtClean="0">
                <a:ea typeface="宋体" pitchFamily="2" charset="-122"/>
              </a:rPr>
              <a:t>：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50182" name="Group 86"/>
          <p:cNvGrpSpPr>
            <a:grpSpLocks/>
          </p:cNvGrpSpPr>
          <p:nvPr/>
        </p:nvGrpSpPr>
        <p:grpSpPr bwMode="auto">
          <a:xfrm>
            <a:off x="1835150" y="2420938"/>
            <a:ext cx="3222625" cy="3082925"/>
            <a:chOff x="2018" y="1479"/>
            <a:chExt cx="2030" cy="1942"/>
          </a:xfrm>
        </p:grpSpPr>
        <p:grpSp>
          <p:nvGrpSpPr>
            <p:cNvPr id="50221" name="Group 9"/>
            <p:cNvGrpSpPr>
              <a:grpSpLocks/>
            </p:cNvGrpSpPr>
            <p:nvPr/>
          </p:nvGrpSpPr>
          <p:grpSpPr bwMode="auto">
            <a:xfrm>
              <a:off x="2018" y="1479"/>
              <a:ext cx="2030" cy="971"/>
              <a:chOff x="2472" y="1978"/>
              <a:chExt cx="2030" cy="971"/>
            </a:xfrm>
          </p:grpSpPr>
          <p:sp>
            <p:nvSpPr>
              <p:cNvPr id="50239" name="Rectangle 10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40" name="Rectangle 11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41" name="Rectangle 12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42" name="Rectangle 13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43" name="Rectangle 14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44" name="Rectangle 15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45" name="Rectangle 16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46" name="Rectangle 17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47" name="Line 1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48" name="Line 19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49" name="Line 20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50" name="Line 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51" name="Line 22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52" name="Line 23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53" name="Line 24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54" name="Line 25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50222" name="Group 36"/>
            <p:cNvGrpSpPr>
              <a:grpSpLocks/>
            </p:cNvGrpSpPr>
            <p:nvPr/>
          </p:nvGrpSpPr>
          <p:grpSpPr bwMode="auto">
            <a:xfrm>
              <a:off x="2018" y="2450"/>
              <a:ext cx="2030" cy="971"/>
              <a:chOff x="2472" y="1978"/>
              <a:chExt cx="2030" cy="971"/>
            </a:xfrm>
          </p:grpSpPr>
          <p:sp>
            <p:nvSpPr>
              <p:cNvPr id="50223" name="Rectangle 37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24" name="Rectangle 38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25" name="Rectangle 39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226" name="Rectangle 40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27" name="Rectangle 41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28" name="Rectangle 42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29" name="Rectangle 43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30" name="Rectangle 44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0231" name="Line 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2" name="Line 46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3" name="Line 47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4" name="Line 4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5" name="Line 49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6" name="Line 50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7" name="Line 51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38" name="Line 52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</p:grpSp>
      <p:grpSp>
        <p:nvGrpSpPr>
          <p:cNvPr id="50183" name="Group 87"/>
          <p:cNvGrpSpPr>
            <a:grpSpLocks/>
          </p:cNvGrpSpPr>
          <p:nvPr/>
        </p:nvGrpSpPr>
        <p:grpSpPr bwMode="auto">
          <a:xfrm>
            <a:off x="611188" y="1485900"/>
            <a:ext cx="5400675" cy="4248150"/>
            <a:chOff x="1247" y="890"/>
            <a:chExt cx="3402" cy="2676"/>
          </a:xfrm>
        </p:grpSpPr>
        <p:grpSp>
          <p:nvGrpSpPr>
            <p:cNvPr id="50197" name="Group 5"/>
            <p:cNvGrpSpPr>
              <a:grpSpLocks/>
            </p:cNvGrpSpPr>
            <p:nvPr/>
          </p:nvGrpSpPr>
          <p:grpSpPr bwMode="auto">
            <a:xfrm>
              <a:off x="3061" y="1207"/>
              <a:ext cx="953" cy="136"/>
              <a:chOff x="4195" y="663"/>
              <a:chExt cx="953" cy="136"/>
            </a:xfrm>
          </p:grpSpPr>
          <p:sp>
            <p:nvSpPr>
              <p:cNvPr id="50218" name="Line 6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Line 7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0" name="Line 8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98" name="Text Box 26"/>
            <p:cNvSpPr txBox="1">
              <a:spLocks noChangeArrowheads="1"/>
            </p:cNvSpPr>
            <p:nvPr/>
          </p:nvSpPr>
          <p:spPr bwMode="auto">
            <a:xfrm>
              <a:off x="2109" y="120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0199" name="Text Box 27"/>
            <p:cNvSpPr txBox="1">
              <a:spLocks noChangeArrowheads="1"/>
            </p:cNvSpPr>
            <p:nvPr/>
          </p:nvSpPr>
          <p:spPr bwMode="auto">
            <a:xfrm>
              <a:off x="2608" y="120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3107" y="120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0201" name="Text Box 29"/>
            <p:cNvSpPr txBox="1">
              <a:spLocks noChangeArrowheads="1"/>
            </p:cNvSpPr>
            <p:nvPr/>
          </p:nvSpPr>
          <p:spPr bwMode="auto">
            <a:xfrm>
              <a:off x="1655" y="302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0202" name="Line 30"/>
            <p:cNvSpPr>
              <a:spLocks noChangeShapeType="1"/>
            </p:cNvSpPr>
            <p:nvPr/>
          </p:nvSpPr>
          <p:spPr bwMode="auto">
            <a:xfrm flipH="1" flipV="1">
              <a:off x="1700" y="1162"/>
              <a:ext cx="317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Text Box 31"/>
            <p:cNvSpPr txBox="1">
              <a:spLocks noChangeArrowheads="1"/>
            </p:cNvSpPr>
            <p:nvPr/>
          </p:nvSpPr>
          <p:spPr bwMode="auto">
            <a:xfrm>
              <a:off x="1473" y="93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grpSp>
          <p:nvGrpSpPr>
            <p:cNvPr id="50204" name="Group 32"/>
            <p:cNvGrpSpPr>
              <a:grpSpLocks/>
            </p:cNvGrpSpPr>
            <p:nvPr/>
          </p:nvGrpSpPr>
          <p:grpSpPr bwMode="auto">
            <a:xfrm>
              <a:off x="2562" y="3430"/>
              <a:ext cx="953" cy="136"/>
              <a:chOff x="3696" y="2024"/>
              <a:chExt cx="953" cy="136"/>
            </a:xfrm>
          </p:grpSpPr>
          <p:sp>
            <p:nvSpPr>
              <p:cNvPr id="50215" name="Line 33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6" name="Line 34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7" name="Line 35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05" name="Text Box 53"/>
            <p:cNvSpPr txBox="1">
              <a:spLocks noChangeArrowheads="1"/>
            </p:cNvSpPr>
            <p:nvPr/>
          </p:nvSpPr>
          <p:spPr bwMode="auto">
            <a:xfrm>
              <a:off x="1700" y="107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W X</a:t>
              </a:r>
            </a:p>
          </p:txBody>
        </p:sp>
        <p:sp>
          <p:nvSpPr>
            <p:cNvPr id="50206" name="Text Box 54"/>
            <p:cNvSpPr txBox="1">
              <a:spLocks noChangeArrowheads="1"/>
            </p:cNvSpPr>
            <p:nvPr/>
          </p:nvSpPr>
          <p:spPr bwMode="auto">
            <a:xfrm>
              <a:off x="1519" y="1298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Y Z</a:t>
              </a:r>
            </a:p>
          </p:txBody>
        </p:sp>
        <p:sp>
          <p:nvSpPr>
            <p:cNvPr id="50207" name="Text Box 55"/>
            <p:cNvSpPr txBox="1">
              <a:spLocks noChangeArrowheads="1"/>
            </p:cNvSpPr>
            <p:nvPr/>
          </p:nvSpPr>
          <p:spPr bwMode="auto">
            <a:xfrm>
              <a:off x="1655" y="16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0208" name="Text Box 56"/>
            <p:cNvSpPr txBox="1">
              <a:spLocks noChangeArrowheads="1"/>
            </p:cNvSpPr>
            <p:nvPr/>
          </p:nvSpPr>
          <p:spPr bwMode="auto">
            <a:xfrm>
              <a:off x="1655" y="206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0209" name="Text Box 57"/>
            <p:cNvSpPr txBox="1">
              <a:spLocks noChangeArrowheads="1"/>
            </p:cNvSpPr>
            <p:nvPr/>
          </p:nvSpPr>
          <p:spPr bwMode="auto">
            <a:xfrm>
              <a:off x="1655" y="2523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0210" name="Text Box 58"/>
            <p:cNvSpPr txBox="1">
              <a:spLocks noChangeArrowheads="1"/>
            </p:cNvSpPr>
            <p:nvPr/>
          </p:nvSpPr>
          <p:spPr bwMode="auto">
            <a:xfrm>
              <a:off x="3379" y="89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W</a:t>
              </a:r>
            </a:p>
          </p:txBody>
        </p:sp>
        <p:sp>
          <p:nvSpPr>
            <p:cNvPr id="50211" name="AutoShape 59"/>
            <p:cNvSpPr>
              <a:spLocks/>
            </p:cNvSpPr>
            <p:nvPr/>
          </p:nvSpPr>
          <p:spPr bwMode="auto">
            <a:xfrm>
              <a:off x="4150" y="2477"/>
              <a:ext cx="90" cy="862"/>
            </a:xfrm>
            <a:prstGeom prst="rightBracket">
              <a:avLst>
                <a:gd name="adj" fmla="val 7981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12" name="Text Box 60"/>
            <p:cNvSpPr txBox="1">
              <a:spLocks noChangeArrowheads="1"/>
            </p:cNvSpPr>
            <p:nvPr/>
          </p:nvSpPr>
          <p:spPr bwMode="auto">
            <a:xfrm>
              <a:off x="4286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50213" name="AutoShape 61"/>
            <p:cNvSpPr>
              <a:spLocks/>
            </p:cNvSpPr>
            <p:nvPr/>
          </p:nvSpPr>
          <p:spPr bwMode="auto">
            <a:xfrm>
              <a:off x="1610" y="2024"/>
              <a:ext cx="226" cy="862"/>
            </a:xfrm>
            <a:prstGeom prst="leftBracket">
              <a:avLst>
                <a:gd name="adj" fmla="val 317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14" name="Text Box 62"/>
            <p:cNvSpPr txBox="1">
              <a:spLocks noChangeArrowheads="1"/>
            </p:cNvSpPr>
            <p:nvPr/>
          </p:nvSpPr>
          <p:spPr bwMode="auto">
            <a:xfrm>
              <a:off x="1247" y="229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</p:grpSp>
      <p:sp>
        <p:nvSpPr>
          <p:cNvPr id="52303" name="Text Box 79"/>
          <p:cNvSpPr txBox="1">
            <a:spLocks noChangeArrowheads="1"/>
          </p:cNvSpPr>
          <p:nvPr/>
        </p:nvSpPr>
        <p:spPr bwMode="auto">
          <a:xfrm>
            <a:off x="3203575" y="5734050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52312" name="AutoShape 88"/>
          <p:cNvSpPr>
            <a:spLocks noChangeArrowheads="1"/>
          </p:cNvSpPr>
          <p:nvPr/>
        </p:nvSpPr>
        <p:spPr bwMode="auto">
          <a:xfrm>
            <a:off x="1908175" y="3286125"/>
            <a:ext cx="3024188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C069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313" name="AutoShape 89"/>
          <p:cNvSpPr>
            <a:spLocks noChangeArrowheads="1"/>
          </p:cNvSpPr>
          <p:nvPr/>
        </p:nvSpPr>
        <p:spPr bwMode="auto">
          <a:xfrm>
            <a:off x="2771775" y="2493963"/>
            <a:ext cx="1368425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50FD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 flipV="1">
            <a:off x="2843213" y="4870450"/>
            <a:ext cx="1223962" cy="720725"/>
            <a:chOff x="4014" y="1253"/>
            <a:chExt cx="272" cy="499"/>
          </a:xfrm>
        </p:grpSpPr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18" name="Group 94"/>
          <p:cNvGrpSpPr>
            <a:grpSpLocks/>
          </p:cNvGrpSpPr>
          <p:nvPr/>
        </p:nvGrpSpPr>
        <p:grpSpPr bwMode="auto">
          <a:xfrm rot="10800000" flipV="1">
            <a:off x="2843213" y="2349500"/>
            <a:ext cx="1223962" cy="720725"/>
            <a:chOff x="4014" y="1253"/>
            <a:chExt cx="272" cy="499"/>
          </a:xfrm>
        </p:grpSpPr>
        <p:sp>
          <p:nvSpPr>
            <p:cNvPr id="50191" name="Line 95"/>
            <p:cNvSpPr>
              <a:spLocks noChangeShapeType="1"/>
            </p:cNvSpPr>
            <p:nvPr/>
          </p:nvSpPr>
          <p:spPr bwMode="auto">
            <a:xfrm>
              <a:off x="4014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96"/>
            <p:cNvSpPr>
              <a:spLocks noChangeShapeType="1"/>
            </p:cNvSpPr>
            <p:nvPr/>
          </p:nvSpPr>
          <p:spPr bwMode="auto">
            <a:xfrm>
              <a:off x="4014" y="1752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97"/>
            <p:cNvSpPr>
              <a:spLocks noChangeShapeType="1"/>
            </p:cNvSpPr>
            <p:nvPr/>
          </p:nvSpPr>
          <p:spPr bwMode="auto">
            <a:xfrm flipV="1">
              <a:off x="4286" y="1253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22" name="Text Box 98"/>
          <p:cNvSpPr txBox="1">
            <a:spLocks noChangeArrowheads="1"/>
          </p:cNvSpPr>
          <p:nvPr/>
        </p:nvSpPr>
        <p:spPr bwMode="auto">
          <a:xfrm>
            <a:off x="5795963" y="1412875"/>
            <a:ext cx="3097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complete sum</a:t>
            </a:r>
            <a:r>
              <a:rPr lang="zh-CN" altLang="en-US" sz="2800">
                <a:solidFill>
                  <a:srgbClr val="0033CC"/>
                </a:solidFill>
                <a:ea typeface="宋体" pitchFamily="2" charset="-122"/>
              </a:rPr>
              <a:t>：</a:t>
            </a:r>
            <a:r>
              <a:rPr lang="en-US" altLang="zh-CN" sz="2800">
                <a:solidFill>
                  <a:srgbClr val="0033CC"/>
                </a:solidFill>
                <a:ea typeface="宋体" pitchFamily="2" charset="-122"/>
              </a:rPr>
              <a:t>F=Y’Z+XZ’+XY’</a:t>
            </a:r>
          </a:p>
        </p:txBody>
      </p:sp>
      <p:sp>
        <p:nvSpPr>
          <p:cNvPr id="52323" name="Text Box 99"/>
          <p:cNvSpPr txBox="1">
            <a:spLocks noChangeArrowheads="1"/>
          </p:cNvSpPr>
          <p:nvPr/>
        </p:nvSpPr>
        <p:spPr bwMode="auto">
          <a:xfrm>
            <a:off x="5795963" y="3176588"/>
            <a:ext cx="3024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990033"/>
                </a:solidFill>
                <a:ea typeface="宋体" pitchFamily="2" charset="-122"/>
              </a:rPr>
              <a:t>minimal sum</a:t>
            </a:r>
            <a:r>
              <a:rPr lang="zh-CN" altLang="en-US" sz="2800">
                <a:solidFill>
                  <a:srgbClr val="990033"/>
                </a:solidFill>
                <a:ea typeface="宋体" pitchFamily="2" charset="-122"/>
              </a:rPr>
              <a:t>：</a:t>
            </a:r>
            <a:r>
              <a:rPr lang="en-US" altLang="zh-CN" sz="2800">
                <a:solidFill>
                  <a:srgbClr val="990033"/>
                </a:solidFill>
                <a:ea typeface="宋体" pitchFamily="2" charset="-122"/>
              </a:rPr>
              <a:t>F=Y’Z+XZ’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0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2" grpId="0" animBg="1"/>
      <p:bldP spid="52313" grpId="0" animBg="1"/>
      <p:bldP spid="52313" grpId="1" animBg="1"/>
      <p:bldP spid="52322" grpId="0"/>
      <p:bldP spid="523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68B104-4497-4769-BD19-DC70582F69FD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53301" name="Group 53"/>
          <p:cNvGrpSpPr>
            <a:grpSpLocks/>
          </p:cNvGrpSpPr>
          <p:nvPr/>
        </p:nvGrpSpPr>
        <p:grpSpPr bwMode="auto">
          <a:xfrm>
            <a:off x="395288" y="2479675"/>
            <a:ext cx="4248150" cy="3073400"/>
            <a:chOff x="2744" y="1389"/>
            <a:chExt cx="2903" cy="2129"/>
          </a:xfrm>
        </p:grpSpPr>
        <p:sp>
          <p:nvSpPr>
            <p:cNvPr id="51252" name="Line 54"/>
            <p:cNvSpPr>
              <a:spLocks noChangeShapeType="1"/>
            </p:cNvSpPr>
            <p:nvPr/>
          </p:nvSpPr>
          <p:spPr bwMode="auto">
            <a:xfrm flipH="1" flipV="1">
              <a:off x="2971" y="17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Text Box 55"/>
            <p:cNvSpPr txBox="1">
              <a:spLocks noChangeArrowheads="1"/>
            </p:cNvSpPr>
            <p:nvPr/>
          </p:nvSpPr>
          <p:spPr bwMode="auto">
            <a:xfrm>
              <a:off x="2744" y="1480"/>
              <a:ext cx="318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51254" name="Text Box 56"/>
            <p:cNvSpPr txBox="1">
              <a:spLocks noChangeArrowheads="1"/>
            </p:cNvSpPr>
            <p:nvPr/>
          </p:nvSpPr>
          <p:spPr bwMode="auto">
            <a:xfrm>
              <a:off x="3062" y="1525"/>
              <a:ext cx="40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AB</a:t>
              </a:r>
            </a:p>
          </p:txBody>
        </p:sp>
        <p:sp>
          <p:nvSpPr>
            <p:cNvPr id="51255" name="Text Box 57"/>
            <p:cNvSpPr txBox="1">
              <a:spLocks noChangeArrowheads="1"/>
            </p:cNvSpPr>
            <p:nvPr/>
          </p:nvSpPr>
          <p:spPr bwMode="auto">
            <a:xfrm>
              <a:off x="2880" y="1797"/>
              <a:ext cx="227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C</a:t>
              </a:r>
            </a:p>
          </p:txBody>
        </p:sp>
        <p:sp>
          <p:nvSpPr>
            <p:cNvPr id="51256" name="Rectangle 58"/>
            <p:cNvSpPr>
              <a:spLocks noChangeArrowheads="1"/>
            </p:cNvSpPr>
            <p:nvPr/>
          </p:nvSpPr>
          <p:spPr bwMode="auto">
            <a:xfrm>
              <a:off x="4765" y="2465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solidFill>
                  <a:srgbClr val="CC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57" name="Rectangle 59"/>
            <p:cNvSpPr>
              <a:spLocks noChangeArrowheads="1"/>
            </p:cNvSpPr>
            <p:nvPr/>
          </p:nvSpPr>
          <p:spPr bwMode="auto">
            <a:xfrm>
              <a:off x="4258" y="2465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58" name="Rectangle 60"/>
            <p:cNvSpPr>
              <a:spLocks noChangeArrowheads="1"/>
            </p:cNvSpPr>
            <p:nvPr/>
          </p:nvSpPr>
          <p:spPr bwMode="auto">
            <a:xfrm>
              <a:off x="3750" y="2465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solidFill>
                  <a:srgbClr val="CC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59" name="Rectangle 61"/>
            <p:cNvSpPr>
              <a:spLocks noChangeArrowheads="1"/>
            </p:cNvSpPr>
            <p:nvPr/>
          </p:nvSpPr>
          <p:spPr bwMode="auto">
            <a:xfrm>
              <a:off x="3243" y="2465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solidFill>
                  <a:srgbClr val="CC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60" name="Rectangle 62"/>
            <p:cNvSpPr>
              <a:spLocks noChangeArrowheads="1"/>
            </p:cNvSpPr>
            <p:nvPr/>
          </p:nvSpPr>
          <p:spPr bwMode="auto">
            <a:xfrm>
              <a:off x="4765" y="1979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solidFill>
                  <a:srgbClr val="CC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61" name="Rectangle 63"/>
            <p:cNvSpPr>
              <a:spLocks noChangeArrowheads="1"/>
            </p:cNvSpPr>
            <p:nvPr/>
          </p:nvSpPr>
          <p:spPr bwMode="auto">
            <a:xfrm>
              <a:off x="4258" y="1979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solidFill>
                  <a:srgbClr val="CC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62" name="Rectangle 64"/>
            <p:cNvSpPr>
              <a:spLocks noChangeArrowheads="1"/>
            </p:cNvSpPr>
            <p:nvPr/>
          </p:nvSpPr>
          <p:spPr bwMode="auto">
            <a:xfrm>
              <a:off x="3750" y="1979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solidFill>
                  <a:srgbClr val="CC0000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63" name="Rectangle 65"/>
            <p:cNvSpPr>
              <a:spLocks noChangeArrowheads="1"/>
            </p:cNvSpPr>
            <p:nvPr/>
          </p:nvSpPr>
          <p:spPr bwMode="auto">
            <a:xfrm>
              <a:off x="3243" y="1979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1264" name="Line 66"/>
            <p:cNvSpPr>
              <a:spLocks noChangeShapeType="1"/>
            </p:cNvSpPr>
            <p:nvPr/>
          </p:nvSpPr>
          <p:spPr bwMode="auto">
            <a:xfrm>
              <a:off x="3243" y="1979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Line 67"/>
            <p:cNvSpPr>
              <a:spLocks noChangeShapeType="1"/>
            </p:cNvSpPr>
            <p:nvPr/>
          </p:nvSpPr>
          <p:spPr bwMode="auto">
            <a:xfrm>
              <a:off x="3243" y="2465"/>
              <a:ext cx="20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Line 68"/>
            <p:cNvSpPr>
              <a:spLocks noChangeShapeType="1"/>
            </p:cNvSpPr>
            <p:nvPr/>
          </p:nvSpPr>
          <p:spPr bwMode="auto">
            <a:xfrm>
              <a:off x="3243" y="2950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Line 69"/>
            <p:cNvSpPr>
              <a:spLocks noChangeShapeType="1"/>
            </p:cNvSpPr>
            <p:nvPr/>
          </p:nvSpPr>
          <p:spPr bwMode="auto">
            <a:xfrm>
              <a:off x="3243" y="1979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Line 70"/>
            <p:cNvSpPr>
              <a:spLocks noChangeShapeType="1"/>
            </p:cNvSpPr>
            <p:nvPr/>
          </p:nvSpPr>
          <p:spPr bwMode="auto">
            <a:xfrm>
              <a:off x="3750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9" name="Line 71"/>
            <p:cNvSpPr>
              <a:spLocks noChangeShapeType="1"/>
            </p:cNvSpPr>
            <p:nvPr/>
          </p:nvSpPr>
          <p:spPr bwMode="auto">
            <a:xfrm>
              <a:off x="4258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0" name="Line 72"/>
            <p:cNvSpPr>
              <a:spLocks noChangeShapeType="1"/>
            </p:cNvSpPr>
            <p:nvPr/>
          </p:nvSpPr>
          <p:spPr bwMode="auto">
            <a:xfrm>
              <a:off x="4765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1" name="Line 73"/>
            <p:cNvSpPr>
              <a:spLocks noChangeShapeType="1"/>
            </p:cNvSpPr>
            <p:nvPr/>
          </p:nvSpPr>
          <p:spPr bwMode="auto">
            <a:xfrm>
              <a:off x="5273" y="1979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Text Box 74"/>
            <p:cNvSpPr txBox="1">
              <a:spLocks noChangeArrowheads="1"/>
            </p:cNvSpPr>
            <p:nvPr/>
          </p:nvSpPr>
          <p:spPr bwMode="auto">
            <a:xfrm>
              <a:off x="3334" y="1707"/>
              <a:ext cx="36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1273" name="Text Box 75"/>
            <p:cNvSpPr txBox="1">
              <a:spLocks noChangeArrowheads="1"/>
            </p:cNvSpPr>
            <p:nvPr/>
          </p:nvSpPr>
          <p:spPr bwMode="auto">
            <a:xfrm>
              <a:off x="3833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1274" name="Text Box 76"/>
            <p:cNvSpPr txBox="1">
              <a:spLocks noChangeArrowheads="1"/>
            </p:cNvSpPr>
            <p:nvPr/>
          </p:nvSpPr>
          <p:spPr bwMode="auto">
            <a:xfrm>
              <a:off x="4332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1275" name="Text Box 77"/>
            <p:cNvSpPr txBox="1">
              <a:spLocks noChangeArrowheads="1"/>
            </p:cNvSpPr>
            <p:nvPr/>
          </p:nvSpPr>
          <p:spPr bwMode="auto">
            <a:xfrm>
              <a:off x="4876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1276" name="Text Box 78"/>
            <p:cNvSpPr txBox="1">
              <a:spLocks noChangeArrowheads="1"/>
            </p:cNvSpPr>
            <p:nvPr/>
          </p:nvSpPr>
          <p:spPr bwMode="auto">
            <a:xfrm>
              <a:off x="4649" y="1389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A</a:t>
              </a:r>
            </a:p>
          </p:txBody>
        </p:sp>
        <p:grpSp>
          <p:nvGrpSpPr>
            <p:cNvPr id="51277" name="Group 79"/>
            <p:cNvGrpSpPr>
              <a:grpSpLocks/>
            </p:cNvGrpSpPr>
            <p:nvPr/>
          </p:nvGrpSpPr>
          <p:grpSpPr bwMode="auto">
            <a:xfrm>
              <a:off x="3787" y="3022"/>
              <a:ext cx="953" cy="136"/>
              <a:chOff x="3696" y="2024"/>
              <a:chExt cx="953" cy="136"/>
            </a:xfrm>
          </p:grpSpPr>
          <p:sp>
            <p:nvSpPr>
              <p:cNvPr id="51287" name="Line 80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81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9" name="Line 82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78" name="Text Box 83"/>
            <p:cNvSpPr txBox="1">
              <a:spLocks noChangeArrowheads="1"/>
            </p:cNvSpPr>
            <p:nvPr/>
          </p:nvSpPr>
          <p:spPr bwMode="auto">
            <a:xfrm>
              <a:off x="4105" y="3158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B</a:t>
              </a:r>
            </a:p>
          </p:txBody>
        </p:sp>
        <p:sp>
          <p:nvSpPr>
            <p:cNvPr id="51279" name="Text Box 84"/>
            <p:cNvSpPr txBox="1">
              <a:spLocks noChangeArrowheads="1"/>
            </p:cNvSpPr>
            <p:nvPr/>
          </p:nvSpPr>
          <p:spPr bwMode="auto">
            <a:xfrm>
              <a:off x="3016" y="2069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1280" name="Text Box 85"/>
            <p:cNvSpPr txBox="1">
              <a:spLocks noChangeArrowheads="1"/>
            </p:cNvSpPr>
            <p:nvPr/>
          </p:nvSpPr>
          <p:spPr bwMode="auto">
            <a:xfrm>
              <a:off x="3016" y="2523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81" name="AutoShape 86"/>
            <p:cNvSpPr>
              <a:spLocks/>
            </p:cNvSpPr>
            <p:nvPr/>
          </p:nvSpPr>
          <p:spPr bwMode="auto">
            <a:xfrm>
              <a:off x="5375" y="2478"/>
              <a:ext cx="45" cy="453"/>
            </a:xfrm>
            <a:prstGeom prst="rightBracket">
              <a:avLst>
                <a:gd name="adj" fmla="val 8388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82" name="Text Box 87"/>
            <p:cNvSpPr txBox="1">
              <a:spLocks noChangeArrowheads="1"/>
            </p:cNvSpPr>
            <p:nvPr/>
          </p:nvSpPr>
          <p:spPr bwMode="auto">
            <a:xfrm>
              <a:off x="5420" y="2568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C</a:t>
              </a:r>
            </a:p>
          </p:txBody>
        </p:sp>
        <p:grpSp>
          <p:nvGrpSpPr>
            <p:cNvPr id="51283" name="Group 88"/>
            <p:cNvGrpSpPr>
              <a:grpSpLocks/>
            </p:cNvGrpSpPr>
            <p:nvPr/>
          </p:nvGrpSpPr>
          <p:grpSpPr bwMode="auto">
            <a:xfrm>
              <a:off x="4286" y="1707"/>
              <a:ext cx="953" cy="136"/>
              <a:chOff x="4195" y="663"/>
              <a:chExt cx="953" cy="136"/>
            </a:xfrm>
          </p:grpSpPr>
          <p:sp>
            <p:nvSpPr>
              <p:cNvPr id="51284" name="Line 89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90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91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81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Exp2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derive the simplest minimal sum by k-map.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F=AC’+A’C+B’C+BC’</a:t>
            </a:r>
          </a:p>
          <a:p>
            <a:pPr eaLnBrk="1" hangingPunct="1">
              <a:buFontTx/>
              <a:buNone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95288" y="2479675"/>
            <a:ext cx="4248150" cy="3073400"/>
            <a:chOff x="2744" y="1389"/>
            <a:chExt cx="2903" cy="2129"/>
          </a:xfrm>
        </p:grpSpPr>
        <p:sp>
          <p:nvSpPr>
            <p:cNvPr id="51214" name="Line 5"/>
            <p:cNvSpPr>
              <a:spLocks noChangeShapeType="1"/>
            </p:cNvSpPr>
            <p:nvPr/>
          </p:nvSpPr>
          <p:spPr bwMode="auto">
            <a:xfrm flipH="1" flipV="1">
              <a:off x="2971" y="17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Text Box 6"/>
            <p:cNvSpPr txBox="1">
              <a:spLocks noChangeArrowheads="1"/>
            </p:cNvSpPr>
            <p:nvPr/>
          </p:nvSpPr>
          <p:spPr bwMode="auto">
            <a:xfrm>
              <a:off x="2744" y="1480"/>
              <a:ext cx="318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51216" name="Text Box 7"/>
            <p:cNvSpPr txBox="1">
              <a:spLocks noChangeArrowheads="1"/>
            </p:cNvSpPr>
            <p:nvPr/>
          </p:nvSpPr>
          <p:spPr bwMode="auto">
            <a:xfrm>
              <a:off x="3062" y="1525"/>
              <a:ext cx="40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AB</a:t>
              </a:r>
            </a:p>
          </p:txBody>
        </p:sp>
        <p:sp>
          <p:nvSpPr>
            <p:cNvPr id="51217" name="Text Box 8"/>
            <p:cNvSpPr txBox="1">
              <a:spLocks noChangeArrowheads="1"/>
            </p:cNvSpPr>
            <p:nvPr/>
          </p:nvSpPr>
          <p:spPr bwMode="auto">
            <a:xfrm>
              <a:off x="2880" y="1797"/>
              <a:ext cx="227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C</a:t>
              </a:r>
            </a:p>
          </p:txBody>
        </p:sp>
        <p:sp>
          <p:nvSpPr>
            <p:cNvPr id="51218" name="Rectangle 9"/>
            <p:cNvSpPr>
              <a:spLocks noChangeArrowheads="1"/>
            </p:cNvSpPr>
            <p:nvPr/>
          </p:nvSpPr>
          <p:spPr bwMode="auto">
            <a:xfrm>
              <a:off x="4765" y="2465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19" name="Rectangle 10"/>
            <p:cNvSpPr>
              <a:spLocks noChangeArrowheads="1"/>
            </p:cNvSpPr>
            <p:nvPr/>
          </p:nvSpPr>
          <p:spPr bwMode="auto">
            <a:xfrm>
              <a:off x="4258" y="2465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1220" name="Rectangle 11"/>
            <p:cNvSpPr>
              <a:spLocks noChangeArrowheads="1"/>
            </p:cNvSpPr>
            <p:nvPr/>
          </p:nvSpPr>
          <p:spPr bwMode="auto">
            <a:xfrm>
              <a:off x="3750" y="2465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21" name="Rectangle 12"/>
            <p:cNvSpPr>
              <a:spLocks noChangeArrowheads="1"/>
            </p:cNvSpPr>
            <p:nvPr/>
          </p:nvSpPr>
          <p:spPr bwMode="auto">
            <a:xfrm>
              <a:off x="3243" y="2465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22" name="Rectangle 13"/>
            <p:cNvSpPr>
              <a:spLocks noChangeArrowheads="1"/>
            </p:cNvSpPr>
            <p:nvPr/>
          </p:nvSpPr>
          <p:spPr bwMode="auto">
            <a:xfrm>
              <a:off x="4765" y="1979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23" name="Rectangle 14"/>
            <p:cNvSpPr>
              <a:spLocks noChangeArrowheads="1"/>
            </p:cNvSpPr>
            <p:nvPr/>
          </p:nvSpPr>
          <p:spPr bwMode="auto">
            <a:xfrm>
              <a:off x="4258" y="1979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24" name="Rectangle 15"/>
            <p:cNvSpPr>
              <a:spLocks noChangeArrowheads="1"/>
            </p:cNvSpPr>
            <p:nvPr/>
          </p:nvSpPr>
          <p:spPr bwMode="auto">
            <a:xfrm>
              <a:off x="3750" y="1979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25" name="Rectangle 16"/>
            <p:cNvSpPr>
              <a:spLocks noChangeArrowheads="1"/>
            </p:cNvSpPr>
            <p:nvPr/>
          </p:nvSpPr>
          <p:spPr bwMode="auto">
            <a:xfrm>
              <a:off x="3243" y="1979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 dirty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1226" name="Line 17"/>
            <p:cNvSpPr>
              <a:spLocks noChangeShapeType="1"/>
            </p:cNvSpPr>
            <p:nvPr/>
          </p:nvSpPr>
          <p:spPr bwMode="auto">
            <a:xfrm>
              <a:off x="3243" y="1979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8"/>
            <p:cNvSpPr>
              <a:spLocks noChangeShapeType="1"/>
            </p:cNvSpPr>
            <p:nvPr/>
          </p:nvSpPr>
          <p:spPr bwMode="auto">
            <a:xfrm>
              <a:off x="3243" y="2465"/>
              <a:ext cx="20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19"/>
            <p:cNvSpPr>
              <a:spLocks noChangeShapeType="1"/>
            </p:cNvSpPr>
            <p:nvPr/>
          </p:nvSpPr>
          <p:spPr bwMode="auto">
            <a:xfrm>
              <a:off x="3243" y="2950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0"/>
            <p:cNvSpPr>
              <a:spLocks noChangeShapeType="1"/>
            </p:cNvSpPr>
            <p:nvPr/>
          </p:nvSpPr>
          <p:spPr bwMode="auto">
            <a:xfrm>
              <a:off x="3243" y="1979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21"/>
            <p:cNvSpPr>
              <a:spLocks noChangeShapeType="1"/>
            </p:cNvSpPr>
            <p:nvPr/>
          </p:nvSpPr>
          <p:spPr bwMode="auto">
            <a:xfrm>
              <a:off x="3750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22"/>
            <p:cNvSpPr>
              <a:spLocks noChangeShapeType="1"/>
            </p:cNvSpPr>
            <p:nvPr/>
          </p:nvSpPr>
          <p:spPr bwMode="auto">
            <a:xfrm>
              <a:off x="4258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23"/>
            <p:cNvSpPr>
              <a:spLocks noChangeShapeType="1"/>
            </p:cNvSpPr>
            <p:nvPr/>
          </p:nvSpPr>
          <p:spPr bwMode="auto">
            <a:xfrm>
              <a:off x="4765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Line 24"/>
            <p:cNvSpPr>
              <a:spLocks noChangeShapeType="1"/>
            </p:cNvSpPr>
            <p:nvPr/>
          </p:nvSpPr>
          <p:spPr bwMode="auto">
            <a:xfrm>
              <a:off x="5273" y="1979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Text Box 25"/>
            <p:cNvSpPr txBox="1">
              <a:spLocks noChangeArrowheads="1"/>
            </p:cNvSpPr>
            <p:nvPr/>
          </p:nvSpPr>
          <p:spPr bwMode="auto">
            <a:xfrm>
              <a:off x="3334" y="1707"/>
              <a:ext cx="36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1235" name="Text Box 26"/>
            <p:cNvSpPr txBox="1">
              <a:spLocks noChangeArrowheads="1"/>
            </p:cNvSpPr>
            <p:nvPr/>
          </p:nvSpPr>
          <p:spPr bwMode="auto">
            <a:xfrm>
              <a:off x="3833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1236" name="Text Box 27"/>
            <p:cNvSpPr txBox="1">
              <a:spLocks noChangeArrowheads="1"/>
            </p:cNvSpPr>
            <p:nvPr/>
          </p:nvSpPr>
          <p:spPr bwMode="auto">
            <a:xfrm>
              <a:off x="4332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1237" name="Text Box 28"/>
            <p:cNvSpPr txBox="1">
              <a:spLocks noChangeArrowheads="1"/>
            </p:cNvSpPr>
            <p:nvPr/>
          </p:nvSpPr>
          <p:spPr bwMode="auto">
            <a:xfrm>
              <a:off x="4876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1238" name="Text Box 29"/>
            <p:cNvSpPr txBox="1">
              <a:spLocks noChangeArrowheads="1"/>
            </p:cNvSpPr>
            <p:nvPr/>
          </p:nvSpPr>
          <p:spPr bwMode="auto">
            <a:xfrm>
              <a:off x="4649" y="1389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A</a:t>
              </a:r>
            </a:p>
          </p:txBody>
        </p:sp>
        <p:grpSp>
          <p:nvGrpSpPr>
            <p:cNvPr id="51239" name="Group 30"/>
            <p:cNvGrpSpPr>
              <a:grpSpLocks/>
            </p:cNvGrpSpPr>
            <p:nvPr/>
          </p:nvGrpSpPr>
          <p:grpSpPr bwMode="auto">
            <a:xfrm>
              <a:off x="3787" y="3022"/>
              <a:ext cx="953" cy="136"/>
              <a:chOff x="3696" y="2024"/>
              <a:chExt cx="953" cy="136"/>
            </a:xfrm>
          </p:grpSpPr>
          <p:sp>
            <p:nvSpPr>
              <p:cNvPr id="51249" name="Line 3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0" name="Line 3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1" name="Line 3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40" name="Text Box 34"/>
            <p:cNvSpPr txBox="1">
              <a:spLocks noChangeArrowheads="1"/>
            </p:cNvSpPr>
            <p:nvPr/>
          </p:nvSpPr>
          <p:spPr bwMode="auto">
            <a:xfrm>
              <a:off x="4105" y="3158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B</a:t>
              </a:r>
            </a:p>
          </p:txBody>
        </p:sp>
        <p:sp>
          <p:nvSpPr>
            <p:cNvPr id="51241" name="Text Box 35"/>
            <p:cNvSpPr txBox="1">
              <a:spLocks noChangeArrowheads="1"/>
            </p:cNvSpPr>
            <p:nvPr/>
          </p:nvSpPr>
          <p:spPr bwMode="auto">
            <a:xfrm>
              <a:off x="3016" y="2069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1242" name="Text Box 36"/>
            <p:cNvSpPr txBox="1">
              <a:spLocks noChangeArrowheads="1"/>
            </p:cNvSpPr>
            <p:nvPr/>
          </p:nvSpPr>
          <p:spPr bwMode="auto">
            <a:xfrm>
              <a:off x="3016" y="2523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1243" name="AutoShape 37"/>
            <p:cNvSpPr>
              <a:spLocks/>
            </p:cNvSpPr>
            <p:nvPr/>
          </p:nvSpPr>
          <p:spPr bwMode="auto">
            <a:xfrm>
              <a:off x="5375" y="2478"/>
              <a:ext cx="45" cy="453"/>
            </a:xfrm>
            <a:prstGeom prst="rightBracket">
              <a:avLst>
                <a:gd name="adj" fmla="val 8388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44" name="Text Box 38"/>
            <p:cNvSpPr txBox="1">
              <a:spLocks noChangeArrowheads="1"/>
            </p:cNvSpPr>
            <p:nvPr/>
          </p:nvSpPr>
          <p:spPr bwMode="auto">
            <a:xfrm>
              <a:off x="5420" y="2568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C</a:t>
              </a:r>
            </a:p>
          </p:txBody>
        </p:sp>
        <p:grpSp>
          <p:nvGrpSpPr>
            <p:cNvPr id="51245" name="Group 39"/>
            <p:cNvGrpSpPr>
              <a:grpSpLocks/>
            </p:cNvGrpSpPr>
            <p:nvPr/>
          </p:nvGrpSpPr>
          <p:grpSpPr bwMode="auto">
            <a:xfrm>
              <a:off x="4286" y="1707"/>
              <a:ext cx="953" cy="136"/>
              <a:chOff x="4195" y="663"/>
              <a:chExt cx="953" cy="136"/>
            </a:xfrm>
          </p:grpSpPr>
          <p:sp>
            <p:nvSpPr>
              <p:cNvPr id="51246" name="Line 4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Line 4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8" name="Line 4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5148263" y="2319338"/>
            <a:ext cx="374491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rules</a:t>
            </a:r>
            <a:r>
              <a:rPr lang="zh-CN" altLang="en-US" sz="2400">
                <a:ea typeface="宋体" pitchFamily="2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宋体" pitchFamily="2" charset="-122"/>
              </a:rPr>
              <a:t>按照表达式中出现的变量个数，画好方格图；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宋体" pitchFamily="2" charset="-122"/>
              </a:rPr>
              <a:t>再由每个积项确定方格图中的质蕴含项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zh-CN" altLang="en-US" sz="2400">
                <a:ea typeface="宋体" pitchFamily="2" charset="-122"/>
              </a:rPr>
              <a:t>由积项中出现的变量因子对应于图中的区域的交叉部分填入“</a:t>
            </a:r>
            <a:r>
              <a:rPr lang="en-US" altLang="zh-CN" sz="2400">
                <a:ea typeface="宋体" pitchFamily="2" charset="-122"/>
              </a:rPr>
              <a:t>1”</a:t>
            </a:r>
            <a:r>
              <a:rPr lang="zh-CN" altLang="en-US" sz="2400">
                <a:ea typeface="宋体" pitchFamily="2" charset="-122"/>
              </a:rPr>
              <a:t>即可。</a:t>
            </a:r>
            <a:r>
              <a:rPr lang="en-US" altLang="zh-CN" sz="2400">
                <a:ea typeface="宋体" pitchFamily="2" charset="-122"/>
              </a:rPr>
              <a:t>)</a:t>
            </a:r>
          </a:p>
        </p:txBody>
      </p:sp>
      <p:sp>
        <p:nvSpPr>
          <p:cNvPr id="53296" name="AutoShape 48"/>
          <p:cNvSpPr>
            <a:spLocks noChangeArrowheads="1"/>
          </p:cNvSpPr>
          <p:nvPr/>
        </p:nvSpPr>
        <p:spPr bwMode="auto">
          <a:xfrm>
            <a:off x="2700338" y="3452813"/>
            <a:ext cx="1223962" cy="4683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97" name="AutoShape 49"/>
          <p:cNvSpPr>
            <a:spLocks noChangeArrowheads="1"/>
          </p:cNvSpPr>
          <p:nvPr/>
        </p:nvSpPr>
        <p:spPr bwMode="auto">
          <a:xfrm>
            <a:off x="1260475" y="4137025"/>
            <a:ext cx="1223963" cy="468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98" name="AutoShape 50"/>
          <p:cNvSpPr>
            <a:spLocks/>
          </p:cNvSpPr>
          <p:nvPr/>
        </p:nvSpPr>
        <p:spPr bwMode="auto">
          <a:xfrm>
            <a:off x="1042988" y="4064000"/>
            <a:ext cx="684212" cy="612775"/>
          </a:xfrm>
          <a:prstGeom prst="rightBracket">
            <a:avLst>
              <a:gd name="adj" fmla="val 8333"/>
            </a:avLst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99" name="AutoShape 51"/>
          <p:cNvSpPr>
            <a:spLocks/>
          </p:cNvSpPr>
          <p:nvPr/>
        </p:nvSpPr>
        <p:spPr bwMode="auto">
          <a:xfrm>
            <a:off x="3455988" y="4064000"/>
            <a:ext cx="720725" cy="612775"/>
          </a:xfrm>
          <a:prstGeom prst="leftBracket">
            <a:avLst>
              <a:gd name="adj" fmla="val 8333"/>
            </a:avLst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300" name="AutoShape 52"/>
          <p:cNvSpPr>
            <a:spLocks noChangeArrowheads="1"/>
          </p:cNvSpPr>
          <p:nvPr/>
        </p:nvSpPr>
        <p:spPr bwMode="auto">
          <a:xfrm>
            <a:off x="1979613" y="3416300"/>
            <a:ext cx="1223962" cy="5397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85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1" grpId="0"/>
      <p:bldP spid="53296" grpId="0" animBg="1"/>
      <p:bldP spid="53297" grpId="0" animBg="1"/>
      <p:bldP spid="53298" grpId="0" animBg="1"/>
      <p:bldP spid="53299" grpId="0" animBg="1"/>
      <p:bldP spid="533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3E75F3-7E63-4CB2-81D7-CA10ABA5C813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49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2228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Continue Exp.2</a:t>
            </a:r>
          </a:p>
        </p:txBody>
      </p:sp>
      <p:grpSp>
        <p:nvGrpSpPr>
          <p:cNvPr id="332844" name="Group 44"/>
          <p:cNvGrpSpPr>
            <a:grpSpLocks/>
          </p:cNvGrpSpPr>
          <p:nvPr/>
        </p:nvGrpSpPr>
        <p:grpSpPr bwMode="auto">
          <a:xfrm>
            <a:off x="179388" y="981075"/>
            <a:ext cx="4248150" cy="3073400"/>
            <a:chOff x="2744" y="1389"/>
            <a:chExt cx="2903" cy="2129"/>
          </a:xfrm>
        </p:grpSpPr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 flipH="1" flipV="1">
              <a:off x="2971" y="17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6"/>
            <p:cNvSpPr txBox="1">
              <a:spLocks noChangeArrowheads="1"/>
            </p:cNvSpPr>
            <p:nvPr/>
          </p:nvSpPr>
          <p:spPr bwMode="auto">
            <a:xfrm>
              <a:off x="2744" y="1480"/>
              <a:ext cx="318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52241" name="Text Box 47"/>
            <p:cNvSpPr txBox="1">
              <a:spLocks noChangeArrowheads="1"/>
            </p:cNvSpPr>
            <p:nvPr/>
          </p:nvSpPr>
          <p:spPr bwMode="auto">
            <a:xfrm>
              <a:off x="3062" y="1525"/>
              <a:ext cx="40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AB</a:t>
              </a:r>
            </a:p>
          </p:txBody>
        </p:sp>
        <p:sp>
          <p:nvSpPr>
            <p:cNvPr id="52242" name="Text Box 48"/>
            <p:cNvSpPr txBox="1">
              <a:spLocks noChangeArrowheads="1"/>
            </p:cNvSpPr>
            <p:nvPr/>
          </p:nvSpPr>
          <p:spPr bwMode="auto">
            <a:xfrm>
              <a:off x="2880" y="1797"/>
              <a:ext cx="227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C</a:t>
              </a:r>
            </a:p>
          </p:txBody>
        </p:sp>
        <p:sp>
          <p:nvSpPr>
            <p:cNvPr id="52243" name="Rectangle 49"/>
            <p:cNvSpPr>
              <a:spLocks noChangeArrowheads="1"/>
            </p:cNvSpPr>
            <p:nvPr/>
          </p:nvSpPr>
          <p:spPr bwMode="auto">
            <a:xfrm>
              <a:off x="4765" y="2465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44" name="Rectangle 50"/>
            <p:cNvSpPr>
              <a:spLocks noChangeArrowheads="1"/>
            </p:cNvSpPr>
            <p:nvPr/>
          </p:nvSpPr>
          <p:spPr bwMode="auto">
            <a:xfrm>
              <a:off x="4258" y="2465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2245" name="Rectangle 51"/>
            <p:cNvSpPr>
              <a:spLocks noChangeArrowheads="1"/>
            </p:cNvSpPr>
            <p:nvPr/>
          </p:nvSpPr>
          <p:spPr bwMode="auto">
            <a:xfrm>
              <a:off x="3750" y="2465"/>
              <a:ext cx="50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46" name="Rectangle 52"/>
            <p:cNvSpPr>
              <a:spLocks noChangeArrowheads="1"/>
            </p:cNvSpPr>
            <p:nvPr/>
          </p:nvSpPr>
          <p:spPr bwMode="auto">
            <a:xfrm>
              <a:off x="3243" y="2465"/>
              <a:ext cx="50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 </a:t>
              </a:r>
            </a:p>
          </p:txBody>
        </p:sp>
        <p:sp>
          <p:nvSpPr>
            <p:cNvPr id="52247" name="Rectangle 53"/>
            <p:cNvSpPr>
              <a:spLocks noChangeArrowheads="1"/>
            </p:cNvSpPr>
            <p:nvPr/>
          </p:nvSpPr>
          <p:spPr bwMode="auto">
            <a:xfrm>
              <a:off x="4765" y="1979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48" name="Rectangle 54"/>
            <p:cNvSpPr>
              <a:spLocks noChangeArrowheads="1"/>
            </p:cNvSpPr>
            <p:nvPr/>
          </p:nvSpPr>
          <p:spPr bwMode="auto">
            <a:xfrm>
              <a:off x="4258" y="1979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49" name="Rectangle 55"/>
            <p:cNvSpPr>
              <a:spLocks noChangeArrowheads="1"/>
            </p:cNvSpPr>
            <p:nvPr/>
          </p:nvSpPr>
          <p:spPr bwMode="auto">
            <a:xfrm>
              <a:off x="3750" y="1979"/>
              <a:ext cx="508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solidFill>
                    <a:srgbClr val="CC0000"/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0" name="Rectangle 56"/>
            <p:cNvSpPr>
              <a:spLocks noChangeArrowheads="1"/>
            </p:cNvSpPr>
            <p:nvPr/>
          </p:nvSpPr>
          <p:spPr bwMode="auto">
            <a:xfrm>
              <a:off x="3243" y="1979"/>
              <a:ext cx="50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endParaRPr lang="en-US" altLang="zh-CN" sz="2400" b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52251" name="Line 57"/>
            <p:cNvSpPr>
              <a:spLocks noChangeShapeType="1"/>
            </p:cNvSpPr>
            <p:nvPr/>
          </p:nvSpPr>
          <p:spPr bwMode="auto">
            <a:xfrm>
              <a:off x="3243" y="1979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Line 58"/>
            <p:cNvSpPr>
              <a:spLocks noChangeShapeType="1"/>
            </p:cNvSpPr>
            <p:nvPr/>
          </p:nvSpPr>
          <p:spPr bwMode="auto">
            <a:xfrm>
              <a:off x="3243" y="2465"/>
              <a:ext cx="20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59"/>
            <p:cNvSpPr>
              <a:spLocks noChangeShapeType="1"/>
            </p:cNvSpPr>
            <p:nvPr/>
          </p:nvSpPr>
          <p:spPr bwMode="auto">
            <a:xfrm>
              <a:off x="3243" y="2950"/>
              <a:ext cx="203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60"/>
            <p:cNvSpPr>
              <a:spLocks noChangeShapeType="1"/>
            </p:cNvSpPr>
            <p:nvPr/>
          </p:nvSpPr>
          <p:spPr bwMode="auto">
            <a:xfrm>
              <a:off x="3243" y="1979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61"/>
            <p:cNvSpPr>
              <a:spLocks noChangeShapeType="1"/>
            </p:cNvSpPr>
            <p:nvPr/>
          </p:nvSpPr>
          <p:spPr bwMode="auto">
            <a:xfrm>
              <a:off x="3750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Line 62"/>
            <p:cNvSpPr>
              <a:spLocks noChangeShapeType="1"/>
            </p:cNvSpPr>
            <p:nvPr/>
          </p:nvSpPr>
          <p:spPr bwMode="auto">
            <a:xfrm>
              <a:off x="4258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63"/>
            <p:cNvSpPr>
              <a:spLocks noChangeShapeType="1"/>
            </p:cNvSpPr>
            <p:nvPr/>
          </p:nvSpPr>
          <p:spPr bwMode="auto">
            <a:xfrm>
              <a:off x="4765" y="1979"/>
              <a:ext cx="0" cy="9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64"/>
            <p:cNvSpPr>
              <a:spLocks noChangeShapeType="1"/>
            </p:cNvSpPr>
            <p:nvPr/>
          </p:nvSpPr>
          <p:spPr bwMode="auto">
            <a:xfrm>
              <a:off x="5273" y="1979"/>
              <a:ext cx="0" cy="9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Text Box 65"/>
            <p:cNvSpPr txBox="1">
              <a:spLocks noChangeArrowheads="1"/>
            </p:cNvSpPr>
            <p:nvPr/>
          </p:nvSpPr>
          <p:spPr bwMode="auto">
            <a:xfrm>
              <a:off x="3334" y="1707"/>
              <a:ext cx="36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2260" name="Text Box 66"/>
            <p:cNvSpPr txBox="1">
              <a:spLocks noChangeArrowheads="1"/>
            </p:cNvSpPr>
            <p:nvPr/>
          </p:nvSpPr>
          <p:spPr bwMode="auto">
            <a:xfrm>
              <a:off x="3833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2261" name="Text Box 67"/>
            <p:cNvSpPr txBox="1">
              <a:spLocks noChangeArrowheads="1"/>
            </p:cNvSpPr>
            <p:nvPr/>
          </p:nvSpPr>
          <p:spPr bwMode="auto">
            <a:xfrm>
              <a:off x="4332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2262" name="Text Box 68"/>
            <p:cNvSpPr txBox="1">
              <a:spLocks noChangeArrowheads="1"/>
            </p:cNvSpPr>
            <p:nvPr/>
          </p:nvSpPr>
          <p:spPr bwMode="auto">
            <a:xfrm>
              <a:off x="4876" y="1707"/>
              <a:ext cx="363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2263" name="Text Box 69"/>
            <p:cNvSpPr txBox="1">
              <a:spLocks noChangeArrowheads="1"/>
            </p:cNvSpPr>
            <p:nvPr/>
          </p:nvSpPr>
          <p:spPr bwMode="auto">
            <a:xfrm>
              <a:off x="4649" y="1389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A</a:t>
              </a:r>
            </a:p>
          </p:txBody>
        </p:sp>
        <p:grpSp>
          <p:nvGrpSpPr>
            <p:cNvPr id="52264" name="Group 70"/>
            <p:cNvGrpSpPr>
              <a:grpSpLocks/>
            </p:cNvGrpSpPr>
            <p:nvPr/>
          </p:nvGrpSpPr>
          <p:grpSpPr bwMode="auto">
            <a:xfrm>
              <a:off x="3787" y="3022"/>
              <a:ext cx="953" cy="136"/>
              <a:chOff x="3696" y="2024"/>
              <a:chExt cx="953" cy="136"/>
            </a:xfrm>
          </p:grpSpPr>
          <p:sp>
            <p:nvSpPr>
              <p:cNvPr id="52274" name="Line 7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5" name="Line 7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6" name="Line 7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5" name="Text Box 74"/>
            <p:cNvSpPr txBox="1">
              <a:spLocks noChangeArrowheads="1"/>
            </p:cNvSpPr>
            <p:nvPr/>
          </p:nvSpPr>
          <p:spPr bwMode="auto">
            <a:xfrm>
              <a:off x="4105" y="3158"/>
              <a:ext cx="2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B</a:t>
              </a:r>
            </a:p>
          </p:txBody>
        </p:sp>
        <p:sp>
          <p:nvSpPr>
            <p:cNvPr id="52266" name="Text Box 75"/>
            <p:cNvSpPr txBox="1">
              <a:spLocks noChangeArrowheads="1"/>
            </p:cNvSpPr>
            <p:nvPr/>
          </p:nvSpPr>
          <p:spPr bwMode="auto">
            <a:xfrm>
              <a:off x="3016" y="2069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7" name="Text Box 76"/>
            <p:cNvSpPr txBox="1">
              <a:spLocks noChangeArrowheads="1"/>
            </p:cNvSpPr>
            <p:nvPr/>
          </p:nvSpPr>
          <p:spPr bwMode="auto">
            <a:xfrm>
              <a:off x="3016" y="2523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8" name="AutoShape 77"/>
            <p:cNvSpPr>
              <a:spLocks/>
            </p:cNvSpPr>
            <p:nvPr/>
          </p:nvSpPr>
          <p:spPr bwMode="auto">
            <a:xfrm>
              <a:off x="5375" y="2478"/>
              <a:ext cx="45" cy="453"/>
            </a:xfrm>
            <a:prstGeom prst="rightBracket">
              <a:avLst>
                <a:gd name="adj" fmla="val 8388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9" name="Text Box 78"/>
            <p:cNvSpPr txBox="1">
              <a:spLocks noChangeArrowheads="1"/>
            </p:cNvSpPr>
            <p:nvPr/>
          </p:nvSpPr>
          <p:spPr bwMode="auto">
            <a:xfrm>
              <a:off x="5420" y="2568"/>
              <a:ext cx="227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C</a:t>
              </a:r>
            </a:p>
          </p:txBody>
        </p:sp>
        <p:grpSp>
          <p:nvGrpSpPr>
            <p:cNvPr id="52270" name="Group 79"/>
            <p:cNvGrpSpPr>
              <a:grpSpLocks/>
            </p:cNvGrpSpPr>
            <p:nvPr/>
          </p:nvGrpSpPr>
          <p:grpSpPr bwMode="auto">
            <a:xfrm>
              <a:off x="4286" y="1707"/>
              <a:ext cx="953" cy="136"/>
              <a:chOff x="4195" y="663"/>
              <a:chExt cx="953" cy="136"/>
            </a:xfrm>
          </p:grpSpPr>
          <p:sp>
            <p:nvSpPr>
              <p:cNvPr id="52271" name="Line 8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2" name="Line 8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3" name="Line 8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2883" name="Text Box 83"/>
          <p:cNvSpPr txBox="1">
            <a:spLocks noChangeArrowheads="1"/>
          </p:cNvSpPr>
          <p:nvPr/>
        </p:nvSpPr>
        <p:spPr bwMode="auto">
          <a:xfrm>
            <a:off x="215900" y="4437063"/>
            <a:ext cx="4678363" cy="148272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There are two results for this exp..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They have same number of product terms and each term has same literals.</a:t>
            </a:r>
          </a:p>
        </p:txBody>
      </p:sp>
      <p:sp>
        <p:nvSpPr>
          <p:cNvPr id="332884" name="AutoShape 84"/>
          <p:cNvSpPr>
            <a:spLocks noChangeArrowheads="1"/>
          </p:cNvSpPr>
          <p:nvPr/>
        </p:nvSpPr>
        <p:spPr bwMode="auto">
          <a:xfrm>
            <a:off x="4932363" y="4868863"/>
            <a:ext cx="468312" cy="21590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2885" name="Text Box 85"/>
          <p:cNvSpPr txBox="1">
            <a:spLocks noChangeArrowheads="1"/>
          </p:cNvSpPr>
          <p:nvPr/>
        </p:nvSpPr>
        <p:spPr bwMode="auto">
          <a:xfrm>
            <a:off x="5400675" y="4508500"/>
            <a:ext cx="3527425" cy="102552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A “AND-OR” logic function maybe have more than one minimal sum.</a:t>
            </a:r>
          </a:p>
        </p:txBody>
      </p:sp>
      <p:sp>
        <p:nvSpPr>
          <p:cNvPr id="332925" name="AutoShape 125"/>
          <p:cNvSpPr>
            <a:spLocks noChangeArrowheads="1"/>
          </p:cNvSpPr>
          <p:nvPr/>
        </p:nvSpPr>
        <p:spPr bwMode="auto">
          <a:xfrm>
            <a:off x="1042988" y="2636838"/>
            <a:ext cx="1225550" cy="4683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2926" name="AutoShape 126"/>
          <p:cNvSpPr>
            <a:spLocks noChangeArrowheads="1"/>
          </p:cNvSpPr>
          <p:nvPr/>
        </p:nvSpPr>
        <p:spPr bwMode="auto">
          <a:xfrm>
            <a:off x="1800225" y="1952625"/>
            <a:ext cx="1225550" cy="468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2927" name="AutoShape 127"/>
          <p:cNvSpPr>
            <a:spLocks noChangeArrowheads="1"/>
          </p:cNvSpPr>
          <p:nvPr/>
        </p:nvSpPr>
        <p:spPr bwMode="auto">
          <a:xfrm>
            <a:off x="3311525" y="1989138"/>
            <a:ext cx="431800" cy="111601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32932" name="Group 132"/>
          <p:cNvGrpSpPr>
            <a:grpSpLocks/>
          </p:cNvGrpSpPr>
          <p:nvPr/>
        </p:nvGrpSpPr>
        <p:grpSpPr bwMode="auto">
          <a:xfrm>
            <a:off x="4932363" y="2168525"/>
            <a:ext cx="3635375" cy="468313"/>
            <a:chOff x="3107" y="1366"/>
            <a:chExt cx="2290" cy="295"/>
          </a:xfrm>
        </p:grpSpPr>
        <p:sp>
          <p:nvSpPr>
            <p:cNvPr id="52237" name="AutoShape 129"/>
            <p:cNvSpPr>
              <a:spLocks noChangeArrowheads="1"/>
            </p:cNvSpPr>
            <p:nvPr/>
          </p:nvSpPr>
          <p:spPr bwMode="auto">
            <a:xfrm>
              <a:off x="3107" y="1412"/>
              <a:ext cx="453" cy="249"/>
            </a:xfrm>
            <a:custGeom>
              <a:avLst/>
              <a:gdLst>
                <a:gd name="T0" fmla="*/ 340 w 21600"/>
                <a:gd name="T1" fmla="*/ 0 h 21600"/>
                <a:gd name="T2" fmla="*/ 0 w 21600"/>
                <a:gd name="T3" fmla="*/ 125 h 21600"/>
                <a:gd name="T4" fmla="*/ 340 w 21600"/>
                <a:gd name="T5" fmla="*/ 249 h 21600"/>
                <a:gd name="T6" fmla="*/ 453 w 21600"/>
                <a:gd name="T7" fmla="*/ 125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5 w 21600"/>
                <a:gd name="T13" fmla="*/ 5378 h 21600"/>
                <a:gd name="T14" fmla="*/ 18882 w 21600"/>
                <a:gd name="T15" fmla="*/ 16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131"/>
            <p:cNvSpPr txBox="1">
              <a:spLocks noChangeArrowheads="1"/>
            </p:cNvSpPr>
            <p:nvPr/>
          </p:nvSpPr>
          <p:spPr bwMode="auto">
            <a:xfrm>
              <a:off x="3719" y="1366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Another answer ?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3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83" grpId="0" animBg="1"/>
      <p:bldP spid="332884" grpId="0" animBg="1"/>
      <p:bldP spid="332885" grpId="0" animBg="1"/>
      <p:bldP spid="332925" grpId="0" animBg="1"/>
      <p:bldP spid="332926" grpId="0" animBg="1"/>
      <p:bldP spid="3329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8ACC2F-82AC-4C34-97AE-B4AA0218CFA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1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2. Single Variable Theorems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500438"/>
            <a:ext cx="8353425" cy="2952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Malgun Gothic" pitchFamily="34" charset="-127"/>
              </a:rPr>
              <a:t>Proofs by </a:t>
            </a:r>
            <a:r>
              <a:rPr lang="en-US" altLang="zh-CN" smtClean="0">
                <a:solidFill>
                  <a:srgbClr val="D04202"/>
                </a:solidFill>
                <a:ea typeface="Malgun Gothic" pitchFamily="34" charset="-127"/>
              </a:rPr>
              <a:t>perfect induction</a:t>
            </a:r>
            <a:endParaRPr lang="zh-CN" altLang="en-US" smtClean="0">
              <a:solidFill>
                <a:srgbClr val="D04202"/>
              </a:solidFill>
              <a:ea typeface="Malgun Gothic" pitchFamily="34" charset="-127"/>
            </a:endParaRPr>
          </a:p>
          <a:p>
            <a:pPr eaLnBrk="1" hangingPunct="1">
              <a:buClr>
                <a:srgbClr val="09179F"/>
              </a:buClr>
              <a:buSzPct val="80000"/>
              <a:buFont typeface="Wingdings" pitchFamily="2" charset="2"/>
              <a:buChar char="l"/>
            </a:pPr>
            <a:r>
              <a:rPr lang="en-US" altLang="zh-CN" smtClean="0">
                <a:ea typeface="Malgun Gothic" pitchFamily="34" charset="-127"/>
              </a:rPr>
              <a:t>all values of the variable are substituted in the equation of a theorem , if it is true for both side of the equal sign, then the theorem is proved.</a:t>
            </a:r>
            <a:endParaRPr lang="zh-CN" altLang="en-US" smtClean="0">
              <a:ea typeface="Malgun Gothic" pitchFamily="34" charset="-127"/>
            </a:endParaRPr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5580063" y="90805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Identities(</a:t>
            </a:r>
            <a:r>
              <a:rPr lang="zh-CN" altLang="en-US" sz="2400">
                <a:ea typeface="宋体" pitchFamily="2" charset="-122"/>
              </a:rPr>
              <a:t>自等律</a:t>
            </a:r>
            <a:r>
              <a:rPr lang="en-US" altLang="zh-CN" sz="2400">
                <a:ea typeface="宋体" pitchFamily="2" charset="-122"/>
              </a:rPr>
              <a:t>)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580063" y="1412875"/>
            <a:ext cx="320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Null elements (0-1</a:t>
            </a:r>
            <a:r>
              <a:rPr lang="zh-CN" altLang="en-US" sz="2400">
                <a:ea typeface="宋体" pitchFamily="2" charset="-122"/>
              </a:rPr>
              <a:t>律</a:t>
            </a:r>
            <a:r>
              <a:rPr lang="en-US" altLang="zh-CN" sz="2400">
                <a:ea typeface="宋体" pitchFamily="2" charset="-122"/>
              </a:rPr>
              <a:t>)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5580063" y="184467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Idempotency (</a:t>
            </a:r>
            <a:r>
              <a:rPr lang="zh-CN" altLang="en-US" sz="2400">
                <a:ea typeface="宋体" pitchFamily="2" charset="-122"/>
              </a:rPr>
              <a:t>同一律</a:t>
            </a:r>
            <a:r>
              <a:rPr lang="en-US" altLang="zh-CN" sz="2400">
                <a:ea typeface="宋体" pitchFamily="2" charset="-122"/>
              </a:rPr>
              <a:t>)</a:t>
            </a: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5580063" y="234791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Involution (</a:t>
            </a:r>
            <a:r>
              <a:rPr lang="zh-CN" altLang="en-US" sz="2400">
                <a:ea typeface="宋体" pitchFamily="2" charset="-122"/>
              </a:rPr>
              <a:t>还原律</a:t>
            </a:r>
            <a:r>
              <a:rPr lang="en-US" altLang="zh-CN" sz="2400">
                <a:ea typeface="宋体" pitchFamily="2" charset="-122"/>
              </a:rPr>
              <a:t>)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5508625" y="2852738"/>
            <a:ext cx="345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Complements (</a:t>
            </a:r>
            <a:r>
              <a:rPr lang="zh-CN" altLang="en-US" sz="2400">
                <a:ea typeface="宋体" pitchFamily="2" charset="-122"/>
              </a:rPr>
              <a:t>互补律</a:t>
            </a:r>
            <a:r>
              <a:rPr lang="en-US" altLang="zh-CN" sz="2400">
                <a:ea typeface="宋体" pitchFamily="2" charset="-122"/>
              </a:rPr>
              <a:t>)</a:t>
            </a:r>
          </a:p>
        </p:txBody>
      </p:sp>
      <p:sp>
        <p:nvSpPr>
          <p:cNvPr id="7179" name="Text Box 21"/>
          <p:cNvSpPr txBox="1">
            <a:spLocks noChangeArrowheads="1"/>
          </p:cNvSpPr>
          <p:nvPr/>
        </p:nvSpPr>
        <p:spPr bwMode="auto">
          <a:xfrm>
            <a:off x="323850" y="90805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(T1)  X+0=X              (T1’)  X·1=X</a:t>
            </a:r>
          </a:p>
        </p:txBody>
      </p:sp>
      <p:sp>
        <p:nvSpPr>
          <p:cNvPr id="7180" name="Text Box 22"/>
          <p:cNvSpPr txBox="1">
            <a:spLocks noChangeArrowheads="1"/>
          </p:cNvSpPr>
          <p:nvPr/>
        </p:nvSpPr>
        <p:spPr bwMode="auto">
          <a:xfrm>
            <a:off x="323850" y="1412875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(T2)  X+1=1              (T2’)  X·0=0</a:t>
            </a:r>
          </a:p>
        </p:txBody>
      </p:sp>
      <p:sp>
        <p:nvSpPr>
          <p:cNvPr id="7181" name="Text Box 23"/>
          <p:cNvSpPr txBox="1">
            <a:spLocks noChangeArrowheads="1"/>
          </p:cNvSpPr>
          <p:nvPr/>
        </p:nvSpPr>
        <p:spPr bwMode="auto">
          <a:xfrm>
            <a:off x="323850" y="184467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(T3)  X+X=X             (T3’)  X·X=X</a:t>
            </a:r>
          </a:p>
        </p:txBody>
      </p:sp>
      <p:sp>
        <p:nvSpPr>
          <p:cNvPr id="7182" name="Text Box 25"/>
          <p:cNvSpPr txBox="1">
            <a:spLocks noChangeArrowheads="1"/>
          </p:cNvSpPr>
          <p:nvPr/>
        </p:nvSpPr>
        <p:spPr bwMode="auto">
          <a:xfrm>
            <a:off x="323850" y="2347913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(T4) (X’)’=X</a:t>
            </a:r>
          </a:p>
        </p:txBody>
      </p:sp>
      <p:sp>
        <p:nvSpPr>
          <p:cNvPr id="7183" name="Text Box 26"/>
          <p:cNvSpPr txBox="1">
            <a:spLocks noChangeArrowheads="1"/>
          </p:cNvSpPr>
          <p:nvPr/>
        </p:nvSpPr>
        <p:spPr bwMode="auto">
          <a:xfrm>
            <a:off x="323850" y="2852738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(T5)  X+X’=1             (T5’)  X·X’=0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C65CB-6FF7-466D-BCAD-FA4FBEACFCB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032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Exp3. minimize the logic equation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394" y="951706"/>
            <a:ext cx="8229600" cy="172005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F=A’·B’·C’·D+A’·B·D’+A·C·D+A·B’+A’ ·B’ ·C’ ·D’,  represent it by k-map.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solution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F=</a:t>
            </a:r>
            <a:r>
              <a:rPr lang="zh-CN" altLang="en-US" dirty="0" smtClean="0">
                <a:ea typeface="宋体" pitchFamily="2" charset="-122"/>
              </a:rPr>
              <a:t>？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4968875" y="2239963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00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5761038" y="2239963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01</a:t>
            </a: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6553200" y="2239963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4248150" y="512127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 flipH="1" flipV="1">
            <a:off x="4319588" y="2168525"/>
            <a:ext cx="50323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Text Box 10"/>
          <p:cNvSpPr txBox="1">
            <a:spLocks noChangeArrowheads="1"/>
          </p:cNvSpPr>
          <p:nvPr/>
        </p:nvSpPr>
        <p:spPr bwMode="auto">
          <a:xfrm>
            <a:off x="3959225" y="1808163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53294" name="Rectangle 13"/>
          <p:cNvSpPr>
            <a:spLocks noChangeArrowheads="1"/>
          </p:cNvSpPr>
          <p:nvPr/>
        </p:nvSpPr>
        <p:spPr bwMode="auto">
          <a:xfrm>
            <a:off x="7240588" y="3443288"/>
            <a:ext cx="806450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95" name="Rectangle 14"/>
          <p:cNvSpPr>
            <a:spLocks noChangeArrowheads="1"/>
          </p:cNvSpPr>
          <p:nvPr/>
        </p:nvSpPr>
        <p:spPr bwMode="auto">
          <a:xfrm>
            <a:off x="6435726" y="3443288"/>
            <a:ext cx="804863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296" name="Rectangle 15"/>
          <p:cNvSpPr>
            <a:spLocks noChangeArrowheads="1"/>
          </p:cNvSpPr>
          <p:nvPr/>
        </p:nvSpPr>
        <p:spPr bwMode="auto">
          <a:xfrm>
            <a:off x="5629276" y="3443288"/>
            <a:ext cx="806450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297" name="Rectangle 16"/>
          <p:cNvSpPr>
            <a:spLocks noChangeArrowheads="1"/>
          </p:cNvSpPr>
          <p:nvPr/>
        </p:nvSpPr>
        <p:spPr bwMode="auto">
          <a:xfrm>
            <a:off x="4824413" y="3443288"/>
            <a:ext cx="804863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98" name="Rectangle 17"/>
          <p:cNvSpPr>
            <a:spLocks noChangeArrowheads="1"/>
          </p:cNvSpPr>
          <p:nvPr/>
        </p:nvSpPr>
        <p:spPr bwMode="auto">
          <a:xfrm>
            <a:off x="7240588" y="2671763"/>
            <a:ext cx="806450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99" name="Rectangle 18"/>
          <p:cNvSpPr>
            <a:spLocks noChangeArrowheads="1"/>
          </p:cNvSpPr>
          <p:nvPr/>
        </p:nvSpPr>
        <p:spPr bwMode="auto">
          <a:xfrm>
            <a:off x="6435726" y="2671763"/>
            <a:ext cx="804863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300" name="Rectangle 19"/>
          <p:cNvSpPr>
            <a:spLocks noChangeArrowheads="1"/>
          </p:cNvSpPr>
          <p:nvPr/>
        </p:nvSpPr>
        <p:spPr bwMode="auto">
          <a:xfrm>
            <a:off x="5629276" y="2671763"/>
            <a:ext cx="806450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301" name="Rectangle 20"/>
          <p:cNvSpPr>
            <a:spLocks noChangeArrowheads="1"/>
          </p:cNvSpPr>
          <p:nvPr/>
        </p:nvSpPr>
        <p:spPr bwMode="auto">
          <a:xfrm>
            <a:off x="4824413" y="2671763"/>
            <a:ext cx="804863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302" name="Line 21"/>
          <p:cNvSpPr>
            <a:spLocks noChangeShapeType="1"/>
          </p:cNvSpPr>
          <p:nvPr/>
        </p:nvSpPr>
        <p:spPr bwMode="auto">
          <a:xfrm>
            <a:off x="4824413" y="2671763"/>
            <a:ext cx="32226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303" name="Line 22"/>
          <p:cNvSpPr>
            <a:spLocks noChangeShapeType="1"/>
          </p:cNvSpPr>
          <p:nvPr/>
        </p:nvSpPr>
        <p:spPr bwMode="auto">
          <a:xfrm>
            <a:off x="4824413" y="3443288"/>
            <a:ext cx="3222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304" name="Line 23"/>
          <p:cNvSpPr>
            <a:spLocks noChangeShapeType="1"/>
          </p:cNvSpPr>
          <p:nvPr/>
        </p:nvSpPr>
        <p:spPr bwMode="auto">
          <a:xfrm>
            <a:off x="4824413" y="4213226"/>
            <a:ext cx="32226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305" name="Line 24"/>
          <p:cNvSpPr>
            <a:spLocks noChangeShapeType="1"/>
          </p:cNvSpPr>
          <p:nvPr/>
        </p:nvSpPr>
        <p:spPr bwMode="auto">
          <a:xfrm>
            <a:off x="4824413" y="2671763"/>
            <a:ext cx="0" cy="15414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306" name="Line 25"/>
          <p:cNvSpPr>
            <a:spLocks noChangeShapeType="1"/>
          </p:cNvSpPr>
          <p:nvPr/>
        </p:nvSpPr>
        <p:spPr bwMode="auto">
          <a:xfrm>
            <a:off x="5629276" y="2671763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307" name="Line 26"/>
          <p:cNvSpPr>
            <a:spLocks noChangeShapeType="1"/>
          </p:cNvSpPr>
          <p:nvPr/>
        </p:nvSpPr>
        <p:spPr bwMode="auto">
          <a:xfrm>
            <a:off x="6435726" y="2671763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308" name="Line 27"/>
          <p:cNvSpPr>
            <a:spLocks noChangeShapeType="1"/>
          </p:cNvSpPr>
          <p:nvPr/>
        </p:nvSpPr>
        <p:spPr bwMode="auto">
          <a:xfrm>
            <a:off x="7240588" y="2671763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09" name="Line 28"/>
          <p:cNvSpPr>
            <a:spLocks noChangeShapeType="1"/>
          </p:cNvSpPr>
          <p:nvPr/>
        </p:nvSpPr>
        <p:spPr bwMode="auto">
          <a:xfrm>
            <a:off x="8047038" y="2671763"/>
            <a:ext cx="0" cy="15414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7240588" y="4984751"/>
            <a:ext cx="806450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6435726" y="4984751"/>
            <a:ext cx="804863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5629276" y="4984751"/>
            <a:ext cx="806450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824413" y="4984751"/>
            <a:ext cx="804863" cy="7699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7240588" y="4213226"/>
            <a:ext cx="806450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6435726" y="4213226"/>
            <a:ext cx="804863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5629276" y="4213226"/>
            <a:ext cx="806450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824413" y="4213226"/>
            <a:ext cx="804863" cy="771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10000"/>
            </a:pPr>
            <a:r>
              <a:rPr lang="en-US" altLang="zh-CN" sz="2400" b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4824413" y="4213226"/>
            <a:ext cx="32226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4824413" y="4984751"/>
            <a:ext cx="3222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4824413" y="5754689"/>
            <a:ext cx="32226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824413" y="4213226"/>
            <a:ext cx="0" cy="15414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5629276" y="4213226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6435726" y="4213226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>
            <a:off x="7240588" y="4213226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>
            <a:off x="8047038" y="4213226"/>
            <a:ext cx="0" cy="154146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262" name="Text Box 46"/>
          <p:cNvSpPr txBox="1">
            <a:spLocks noChangeArrowheads="1"/>
          </p:cNvSpPr>
          <p:nvPr/>
        </p:nvSpPr>
        <p:spPr bwMode="auto">
          <a:xfrm>
            <a:off x="4464050" y="2025650"/>
            <a:ext cx="433388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Garamond" pitchFamily="18" charset="0"/>
                <a:ea typeface="宋体" pitchFamily="2" charset="-122"/>
              </a:rPr>
              <a:t>AB</a:t>
            </a:r>
          </a:p>
        </p:txBody>
      </p:sp>
      <p:sp>
        <p:nvSpPr>
          <p:cNvPr id="53263" name="Text Box 47"/>
          <p:cNvSpPr txBox="1">
            <a:spLocks noChangeArrowheads="1"/>
          </p:cNvSpPr>
          <p:nvPr/>
        </p:nvSpPr>
        <p:spPr bwMode="auto">
          <a:xfrm>
            <a:off x="4032250" y="2384425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Garamond" pitchFamily="18" charset="0"/>
                <a:ea typeface="宋体" pitchFamily="2" charset="-122"/>
              </a:rPr>
              <a:t>CD</a:t>
            </a:r>
          </a:p>
        </p:txBody>
      </p:sp>
      <p:sp>
        <p:nvSpPr>
          <p:cNvPr id="53264" name="Text Box 48"/>
          <p:cNvSpPr txBox="1">
            <a:spLocks noChangeArrowheads="1"/>
          </p:cNvSpPr>
          <p:nvPr/>
        </p:nvSpPr>
        <p:spPr bwMode="auto">
          <a:xfrm>
            <a:off x="4248150" y="288925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00</a:t>
            </a:r>
          </a:p>
        </p:txBody>
      </p:sp>
      <p:sp>
        <p:nvSpPr>
          <p:cNvPr id="53265" name="Text Box 49"/>
          <p:cNvSpPr txBox="1">
            <a:spLocks noChangeArrowheads="1"/>
          </p:cNvSpPr>
          <p:nvPr/>
        </p:nvSpPr>
        <p:spPr bwMode="auto">
          <a:xfrm>
            <a:off x="4248150" y="3608388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01</a:t>
            </a:r>
          </a:p>
        </p:txBody>
      </p:sp>
      <p:sp>
        <p:nvSpPr>
          <p:cNvPr id="53266" name="Text Box 50"/>
          <p:cNvSpPr txBox="1">
            <a:spLocks noChangeArrowheads="1"/>
          </p:cNvSpPr>
          <p:nvPr/>
        </p:nvSpPr>
        <p:spPr bwMode="auto">
          <a:xfrm>
            <a:off x="4248150" y="4329113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53267" name="Text Box 51"/>
          <p:cNvSpPr txBox="1">
            <a:spLocks noChangeArrowheads="1"/>
          </p:cNvSpPr>
          <p:nvPr/>
        </p:nvSpPr>
        <p:spPr bwMode="auto">
          <a:xfrm>
            <a:off x="6985000" y="173672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53268" name="AutoShape 52"/>
          <p:cNvSpPr>
            <a:spLocks/>
          </p:cNvSpPr>
          <p:nvPr/>
        </p:nvSpPr>
        <p:spPr bwMode="auto">
          <a:xfrm>
            <a:off x="8208963" y="4256088"/>
            <a:ext cx="142875" cy="1368425"/>
          </a:xfrm>
          <a:prstGeom prst="rightBracket">
            <a:avLst>
              <a:gd name="adj" fmla="val 7981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69" name="Text Box 53"/>
          <p:cNvSpPr txBox="1">
            <a:spLocks noChangeArrowheads="1"/>
          </p:cNvSpPr>
          <p:nvPr/>
        </p:nvSpPr>
        <p:spPr bwMode="auto">
          <a:xfrm>
            <a:off x="8424863" y="468947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53270" name="AutoShape 54"/>
          <p:cNvSpPr>
            <a:spLocks/>
          </p:cNvSpPr>
          <p:nvPr/>
        </p:nvSpPr>
        <p:spPr bwMode="auto">
          <a:xfrm>
            <a:off x="4103688" y="3536950"/>
            <a:ext cx="215900" cy="1368425"/>
          </a:xfrm>
          <a:prstGeom prst="leftBracket">
            <a:avLst>
              <a:gd name="adj" fmla="val 5281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71" name="Text Box 55"/>
          <p:cNvSpPr txBox="1">
            <a:spLocks noChangeArrowheads="1"/>
          </p:cNvSpPr>
          <p:nvPr/>
        </p:nvSpPr>
        <p:spPr bwMode="auto">
          <a:xfrm>
            <a:off x="3600450" y="396875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302136" name="Text Box 56"/>
          <p:cNvSpPr txBox="1">
            <a:spLocks noChangeArrowheads="1"/>
          </p:cNvSpPr>
          <p:nvPr/>
        </p:nvSpPr>
        <p:spPr bwMode="auto">
          <a:xfrm>
            <a:off x="6192838" y="5984875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53273" name="Text Box 57"/>
          <p:cNvSpPr txBox="1">
            <a:spLocks noChangeArrowheads="1"/>
          </p:cNvSpPr>
          <p:nvPr/>
        </p:nvSpPr>
        <p:spPr bwMode="auto">
          <a:xfrm>
            <a:off x="7345363" y="224155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53274" name="AutoShape 58"/>
          <p:cNvSpPr>
            <a:spLocks/>
          </p:cNvSpPr>
          <p:nvPr/>
        </p:nvSpPr>
        <p:spPr bwMode="auto">
          <a:xfrm rot="16200000">
            <a:off x="6337300" y="5192713"/>
            <a:ext cx="215900" cy="1368425"/>
          </a:xfrm>
          <a:prstGeom prst="leftBracket">
            <a:avLst>
              <a:gd name="adj" fmla="val 5281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75" name="AutoShape 59"/>
          <p:cNvSpPr>
            <a:spLocks/>
          </p:cNvSpPr>
          <p:nvPr/>
        </p:nvSpPr>
        <p:spPr bwMode="auto">
          <a:xfrm rot="5400000">
            <a:off x="7129462" y="1592263"/>
            <a:ext cx="215900" cy="1368425"/>
          </a:xfrm>
          <a:prstGeom prst="leftBracket">
            <a:avLst>
              <a:gd name="adj" fmla="val 5281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4" grpId="0" animBg="1"/>
      <p:bldP spid="53295" grpId="0" animBg="1"/>
      <p:bldP spid="53296" grpId="0" animBg="1"/>
      <p:bldP spid="53297" grpId="0" animBg="1"/>
      <p:bldP spid="53298" grpId="0" animBg="1"/>
      <p:bldP spid="53299" grpId="0" animBg="1"/>
      <p:bldP spid="53300" grpId="0" animBg="1"/>
      <p:bldP spid="53278" grpId="0" animBg="1"/>
      <p:bldP spid="53279" grpId="0" animBg="1"/>
      <p:bldP spid="53280" grpId="0" animBg="1"/>
      <p:bldP spid="53281" grpId="0" animBg="1"/>
      <p:bldP spid="53282" grpId="0" animBg="1"/>
      <p:bldP spid="53283" grpId="0" animBg="1"/>
      <p:bldP spid="53284" grpId="0" animBg="1"/>
      <p:bldP spid="5328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42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DD8AF3-E78F-4160-AF5B-94C5BC68650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Combinational circuit design example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64500" cy="511333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Exp1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design the simplest logic circuit of the  4-bit prime-number detector.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  F=</a:t>
            </a:r>
            <a:r>
              <a:rPr lang="en-US" altLang="zh-CN" smtClean="0">
                <a:ea typeface="宋体" pitchFamily="2" charset="-122"/>
                <a:cs typeface="Arial" charset="0"/>
              </a:rPr>
              <a:t>∑</a:t>
            </a:r>
            <a:r>
              <a:rPr lang="en-US" altLang="zh-CN" baseline="-25000" smtClean="0">
                <a:ea typeface="宋体" pitchFamily="2" charset="-122"/>
                <a:cs typeface="Arial" charset="0"/>
              </a:rPr>
              <a:t>N3N2N1N0</a:t>
            </a:r>
            <a:r>
              <a:rPr lang="zh-CN" altLang="en-US" smtClean="0">
                <a:ea typeface="宋体" pitchFamily="2" charset="-122"/>
                <a:cs typeface="Arial" charset="0"/>
              </a:rPr>
              <a:t>（</a:t>
            </a:r>
            <a:r>
              <a:rPr lang="en-US" altLang="zh-CN" smtClean="0">
                <a:ea typeface="宋体" pitchFamily="2" charset="-122"/>
                <a:cs typeface="Arial" charset="0"/>
              </a:rPr>
              <a:t>1</a:t>
            </a:r>
            <a:r>
              <a:rPr lang="zh-CN" altLang="en-US" smtClean="0">
                <a:ea typeface="宋体" pitchFamily="2" charset="-122"/>
                <a:cs typeface="Arial" charset="0"/>
              </a:rPr>
              <a:t>，</a:t>
            </a:r>
            <a:r>
              <a:rPr lang="en-US" altLang="zh-CN" smtClean="0">
                <a:ea typeface="宋体" pitchFamily="2" charset="-122"/>
                <a:cs typeface="Arial" charset="0"/>
              </a:rPr>
              <a:t>2</a:t>
            </a:r>
            <a:r>
              <a:rPr lang="zh-CN" altLang="en-US" smtClean="0">
                <a:ea typeface="宋体" pitchFamily="2" charset="-122"/>
                <a:cs typeface="Arial" charset="0"/>
              </a:rPr>
              <a:t>，</a:t>
            </a:r>
            <a:r>
              <a:rPr lang="en-US" altLang="zh-CN" smtClean="0">
                <a:ea typeface="宋体" pitchFamily="2" charset="-122"/>
                <a:cs typeface="Arial" charset="0"/>
              </a:rPr>
              <a:t>3</a:t>
            </a:r>
            <a:r>
              <a:rPr lang="zh-CN" altLang="en-US" smtClean="0">
                <a:ea typeface="宋体" pitchFamily="2" charset="-122"/>
                <a:cs typeface="Arial" charset="0"/>
              </a:rPr>
              <a:t>，</a:t>
            </a:r>
            <a:r>
              <a:rPr lang="en-US" altLang="zh-CN" smtClean="0">
                <a:ea typeface="宋体" pitchFamily="2" charset="-122"/>
                <a:cs typeface="Arial" charset="0"/>
              </a:rPr>
              <a:t>5</a:t>
            </a:r>
            <a:r>
              <a:rPr lang="zh-CN" altLang="en-US" smtClean="0">
                <a:ea typeface="宋体" pitchFamily="2" charset="-122"/>
                <a:cs typeface="Arial" charset="0"/>
              </a:rPr>
              <a:t>，</a:t>
            </a:r>
            <a:r>
              <a:rPr lang="en-US" altLang="zh-CN" smtClean="0">
                <a:ea typeface="宋体" pitchFamily="2" charset="-122"/>
                <a:cs typeface="Arial" charset="0"/>
              </a:rPr>
              <a:t>7</a:t>
            </a:r>
            <a:r>
              <a:rPr lang="zh-CN" altLang="en-US" smtClean="0">
                <a:ea typeface="宋体" pitchFamily="2" charset="-122"/>
                <a:cs typeface="Arial" charset="0"/>
              </a:rPr>
              <a:t>，</a:t>
            </a:r>
            <a:r>
              <a:rPr lang="en-US" altLang="zh-CN" smtClean="0">
                <a:ea typeface="宋体" pitchFamily="2" charset="-122"/>
                <a:cs typeface="Arial" charset="0"/>
              </a:rPr>
              <a:t>11</a:t>
            </a:r>
            <a:r>
              <a:rPr lang="zh-CN" altLang="en-US" smtClean="0">
                <a:ea typeface="宋体" pitchFamily="2" charset="-122"/>
                <a:cs typeface="Arial" charset="0"/>
              </a:rPr>
              <a:t>，</a:t>
            </a:r>
            <a:r>
              <a:rPr lang="en-US" altLang="zh-CN" smtClean="0">
                <a:ea typeface="宋体" pitchFamily="2" charset="-122"/>
                <a:cs typeface="Arial" charset="0"/>
              </a:rPr>
              <a:t>13</a:t>
            </a:r>
            <a:r>
              <a:rPr lang="zh-CN" altLang="en-US" smtClean="0">
                <a:ea typeface="宋体" pitchFamily="2" charset="-122"/>
                <a:cs typeface="Arial" charset="0"/>
              </a:rPr>
              <a:t>）</a:t>
            </a: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  <a:cs typeface="Arial" charset="0"/>
            </a:endParaRP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158787" name="Group 67"/>
          <p:cNvGrpSpPr>
            <a:grpSpLocks/>
          </p:cNvGrpSpPr>
          <p:nvPr/>
        </p:nvGrpSpPr>
        <p:grpSpPr bwMode="auto">
          <a:xfrm>
            <a:off x="107950" y="2613025"/>
            <a:ext cx="4103688" cy="3516313"/>
            <a:chOff x="748" y="1662"/>
            <a:chExt cx="2585" cy="2215"/>
          </a:xfrm>
        </p:grpSpPr>
        <p:sp>
          <p:nvSpPr>
            <p:cNvPr id="54287" name="Rectangle 5"/>
            <p:cNvSpPr>
              <a:spLocks noChangeArrowheads="1"/>
            </p:cNvSpPr>
            <p:nvPr/>
          </p:nvSpPr>
          <p:spPr bwMode="auto">
            <a:xfrm>
              <a:off x="1519" y="2523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288" name="Rectangle 6"/>
            <p:cNvSpPr>
              <a:spLocks noChangeArrowheads="1"/>
            </p:cNvSpPr>
            <p:nvPr/>
          </p:nvSpPr>
          <p:spPr bwMode="auto">
            <a:xfrm>
              <a:off x="1519" y="2161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289" name="Rectangle 7"/>
            <p:cNvSpPr>
              <a:spLocks noChangeArrowheads="1"/>
            </p:cNvSpPr>
            <p:nvPr/>
          </p:nvSpPr>
          <p:spPr bwMode="auto">
            <a:xfrm>
              <a:off x="1881" y="2161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290" name="Line 8"/>
            <p:cNvSpPr>
              <a:spLocks noChangeShapeType="1"/>
            </p:cNvSpPr>
            <p:nvPr/>
          </p:nvSpPr>
          <p:spPr bwMode="auto">
            <a:xfrm flipH="1" flipV="1">
              <a:off x="1246" y="1888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Text Box 9"/>
            <p:cNvSpPr txBox="1">
              <a:spLocks noChangeArrowheads="1"/>
            </p:cNvSpPr>
            <p:nvPr/>
          </p:nvSpPr>
          <p:spPr bwMode="auto">
            <a:xfrm>
              <a:off x="1020" y="166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54292" name="Text Box 10"/>
            <p:cNvSpPr txBox="1">
              <a:spLocks noChangeArrowheads="1"/>
            </p:cNvSpPr>
            <p:nvPr/>
          </p:nvSpPr>
          <p:spPr bwMode="auto">
            <a:xfrm>
              <a:off x="1247" y="1752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N3N2</a:t>
              </a:r>
            </a:p>
          </p:txBody>
        </p:sp>
        <p:sp>
          <p:nvSpPr>
            <p:cNvPr id="54293" name="Text Box 11"/>
            <p:cNvSpPr txBox="1">
              <a:spLocks noChangeArrowheads="1"/>
            </p:cNvSpPr>
            <p:nvPr/>
          </p:nvSpPr>
          <p:spPr bwMode="auto">
            <a:xfrm>
              <a:off x="1609" y="1934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54294" name="Text Box 12"/>
            <p:cNvSpPr txBox="1">
              <a:spLocks noChangeArrowheads="1"/>
            </p:cNvSpPr>
            <p:nvPr/>
          </p:nvSpPr>
          <p:spPr bwMode="auto">
            <a:xfrm>
              <a:off x="1972" y="193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54295" name="Text Box 13"/>
            <p:cNvSpPr txBox="1">
              <a:spLocks noChangeArrowheads="1"/>
            </p:cNvSpPr>
            <p:nvPr/>
          </p:nvSpPr>
          <p:spPr bwMode="auto">
            <a:xfrm>
              <a:off x="1564" y="2206"/>
              <a:ext cx="1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296" name="Rectangle 15"/>
            <p:cNvSpPr>
              <a:spLocks noChangeArrowheads="1"/>
            </p:cNvSpPr>
            <p:nvPr/>
          </p:nvSpPr>
          <p:spPr bwMode="auto">
            <a:xfrm>
              <a:off x="1881" y="2523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48" y="1979"/>
              <a:ext cx="5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N1N0</a:t>
              </a:r>
            </a:p>
          </p:txBody>
        </p:sp>
        <p:sp>
          <p:nvSpPr>
            <p:cNvPr id="54298" name="Text Box 17"/>
            <p:cNvSpPr txBox="1">
              <a:spLocks noChangeArrowheads="1"/>
            </p:cNvSpPr>
            <p:nvPr/>
          </p:nvSpPr>
          <p:spPr bwMode="auto">
            <a:xfrm>
              <a:off x="1926" y="2206"/>
              <a:ext cx="1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299" name="Rectangle 19"/>
            <p:cNvSpPr>
              <a:spLocks noChangeArrowheads="1"/>
            </p:cNvSpPr>
            <p:nvPr/>
          </p:nvSpPr>
          <p:spPr bwMode="auto">
            <a:xfrm>
              <a:off x="2243" y="2523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300" name="Rectangle 20"/>
            <p:cNvSpPr>
              <a:spLocks noChangeArrowheads="1"/>
            </p:cNvSpPr>
            <p:nvPr/>
          </p:nvSpPr>
          <p:spPr bwMode="auto">
            <a:xfrm>
              <a:off x="2243" y="2161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01" name="Rectangle 21"/>
            <p:cNvSpPr>
              <a:spLocks noChangeArrowheads="1"/>
            </p:cNvSpPr>
            <p:nvPr/>
          </p:nvSpPr>
          <p:spPr bwMode="auto">
            <a:xfrm>
              <a:off x="2607" y="2161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02" name="Text Box 22"/>
            <p:cNvSpPr txBox="1">
              <a:spLocks noChangeArrowheads="1"/>
            </p:cNvSpPr>
            <p:nvPr/>
          </p:nvSpPr>
          <p:spPr bwMode="auto">
            <a:xfrm>
              <a:off x="2290" y="193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54303" name="Text Box 23"/>
            <p:cNvSpPr txBox="1">
              <a:spLocks noChangeArrowheads="1"/>
            </p:cNvSpPr>
            <p:nvPr/>
          </p:nvSpPr>
          <p:spPr bwMode="auto">
            <a:xfrm>
              <a:off x="2653" y="193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sp>
          <p:nvSpPr>
            <p:cNvPr id="54304" name="Text Box 24"/>
            <p:cNvSpPr txBox="1">
              <a:spLocks noChangeArrowheads="1"/>
            </p:cNvSpPr>
            <p:nvPr/>
          </p:nvSpPr>
          <p:spPr bwMode="auto">
            <a:xfrm>
              <a:off x="2290" y="2206"/>
              <a:ext cx="18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05" name="Rectangle 26"/>
            <p:cNvSpPr>
              <a:spLocks noChangeArrowheads="1"/>
            </p:cNvSpPr>
            <p:nvPr/>
          </p:nvSpPr>
          <p:spPr bwMode="auto">
            <a:xfrm>
              <a:off x="2607" y="2523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06" name="Text Box 27"/>
            <p:cNvSpPr txBox="1">
              <a:spLocks noChangeArrowheads="1"/>
            </p:cNvSpPr>
            <p:nvPr/>
          </p:nvSpPr>
          <p:spPr bwMode="auto">
            <a:xfrm>
              <a:off x="2652" y="2206"/>
              <a:ext cx="1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07" name="Text Box 28"/>
            <p:cNvSpPr txBox="1">
              <a:spLocks noChangeArrowheads="1"/>
            </p:cNvSpPr>
            <p:nvPr/>
          </p:nvSpPr>
          <p:spPr bwMode="auto">
            <a:xfrm>
              <a:off x="2652" y="2569"/>
              <a:ext cx="1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08" name="Rectangle 29"/>
            <p:cNvSpPr>
              <a:spLocks noChangeArrowheads="1"/>
            </p:cNvSpPr>
            <p:nvPr/>
          </p:nvSpPr>
          <p:spPr bwMode="auto">
            <a:xfrm>
              <a:off x="1519" y="3249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309" name="Rectangle 30"/>
            <p:cNvSpPr>
              <a:spLocks noChangeArrowheads="1"/>
            </p:cNvSpPr>
            <p:nvPr/>
          </p:nvSpPr>
          <p:spPr bwMode="auto">
            <a:xfrm>
              <a:off x="1519" y="2887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310" name="Rectangle 31"/>
            <p:cNvSpPr>
              <a:spLocks noChangeArrowheads="1"/>
            </p:cNvSpPr>
            <p:nvPr/>
          </p:nvSpPr>
          <p:spPr bwMode="auto">
            <a:xfrm>
              <a:off x="1881" y="2887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311" name="Rectangle 34"/>
            <p:cNvSpPr>
              <a:spLocks noChangeArrowheads="1"/>
            </p:cNvSpPr>
            <p:nvPr/>
          </p:nvSpPr>
          <p:spPr bwMode="auto">
            <a:xfrm>
              <a:off x="1881" y="3249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2" name="Text Box 36"/>
            <p:cNvSpPr txBox="1">
              <a:spLocks noChangeArrowheads="1"/>
            </p:cNvSpPr>
            <p:nvPr/>
          </p:nvSpPr>
          <p:spPr bwMode="auto">
            <a:xfrm>
              <a:off x="1926" y="3295"/>
              <a:ext cx="1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13" name="Rectangle 37"/>
            <p:cNvSpPr>
              <a:spLocks noChangeArrowheads="1"/>
            </p:cNvSpPr>
            <p:nvPr/>
          </p:nvSpPr>
          <p:spPr bwMode="auto">
            <a:xfrm>
              <a:off x="2243" y="3249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Rectangle 38"/>
            <p:cNvSpPr>
              <a:spLocks noChangeArrowheads="1"/>
            </p:cNvSpPr>
            <p:nvPr/>
          </p:nvSpPr>
          <p:spPr bwMode="auto">
            <a:xfrm>
              <a:off x="2243" y="2887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5" name="Rectangle 39"/>
            <p:cNvSpPr>
              <a:spLocks noChangeArrowheads="1"/>
            </p:cNvSpPr>
            <p:nvPr/>
          </p:nvSpPr>
          <p:spPr bwMode="auto">
            <a:xfrm>
              <a:off x="2607" y="2887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1D03DB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54316" name="Text Box 40"/>
            <p:cNvSpPr txBox="1">
              <a:spLocks noChangeArrowheads="1"/>
            </p:cNvSpPr>
            <p:nvPr/>
          </p:nvSpPr>
          <p:spPr bwMode="auto">
            <a:xfrm>
              <a:off x="2290" y="2932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17" name="Text Box 41"/>
            <p:cNvSpPr txBox="1">
              <a:spLocks noChangeArrowheads="1"/>
            </p:cNvSpPr>
            <p:nvPr/>
          </p:nvSpPr>
          <p:spPr bwMode="auto">
            <a:xfrm>
              <a:off x="2290" y="3294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18" name="Rectangle 42"/>
            <p:cNvSpPr>
              <a:spLocks noChangeArrowheads="1"/>
            </p:cNvSpPr>
            <p:nvPr/>
          </p:nvSpPr>
          <p:spPr bwMode="auto">
            <a:xfrm>
              <a:off x="2607" y="3249"/>
              <a:ext cx="3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9" name="Text Box 44"/>
            <p:cNvSpPr txBox="1">
              <a:spLocks noChangeArrowheads="1"/>
            </p:cNvSpPr>
            <p:nvPr/>
          </p:nvSpPr>
          <p:spPr bwMode="auto">
            <a:xfrm>
              <a:off x="2652" y="3295"/>
              <a:ext cx="18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1D03DB"/>
                </a:solidFill>
                <a:ea typeface="宋体" pitchFamily="2" charset="-122"/>
              </a:endParaRPr>
            </a:p>
          </p:txBody>
        </p:sp>
        <p:sp>
          <p:nvSpPr>
            <p:cNvPr id="54320" name="Text Box 45"/>
            <p:cNvSpPr txBox="1">
              <a:spLocks noChangeArrowheads="1"/>
            </p:cNvSpPr>
            <p:nvPr/>
          </p:nvSpPr>
          <p:spPr bwMode="auto">
            <a:xfrm>
              <a:off x="1291" y="2251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54321" name="Text Box 46"/>
            <p:cNvSpPr txBox="1">
              <a:spLocks noChangeArrowheads="1"/>
            </p:cNvSpPr>
            <p:nvPr/>
          </p:nvSpPr>
          <p:spPr bwMode="auto">
            <a:xfrm>
              <a:off x="1292" y="261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54322" name="Text Box 47"/>
            <p:cNvSpPr txBox="1">
              <a:spLocks noChangeArrowheads="1"/>
            </p:cNvSpPr>
            <p:nvPr/>
          </p:nvSpPr>
          <p:spPr bwMode="auto">
            <a:xfrm>
              <a:off x="1292" y="2977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54323" name="Text Box 48"/>
            <p:cNvSpPr txBox="1">
              <a:spLocks noChangeArrowheads="1"/>
            </p:cNvSpPr>
            <p:nvPr/>
          </p:nvSpPr>
          <p:spPr bwMode="auto">
            <a:xfrm>
              <a:off x="1292" y="3340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sp>
          <p:nvSpPr>
            <p:cNvPr id="54324" name="AutoShape 50"/>
            <p:cNvSpPr>
              <a:spLocks/>
            </p:cNvSpPr>
            <p:nvPr/>
          </p:nvSpPr>
          <p:spPr bwMode="auto">
            <a:xfrm rot="-5400000">
              <a:off x="2562" y="1661"/>
              <a:ext cx="90" cy="546"/>
            </a:xfrm>
            <a:prstGeom prst="rightBracket">
              <a:avLst>
                <a:gd name="adj" fmla="val 50556"/>
              </a:avLst>
            </a:prstGeom>
            <a:noFill/>
            <a:ln w="25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25" name="Text Box 51"/>
            <p:cNvSpPr txBox="1">
              <a:spLocks noChangeArrowheads="1"/>
            </p:cNvSpPr>
            <p:nvPr/>
          </p:nvSpPr>
          <p:spPr bwMode="auto">
            <a:xfrm>
              <a:off x="2561" y="1707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90033"/>
                  </a:solidFill>
                  <a:ea typeface="宋体" pitchFamily="2" charset="-122"/>
                </a:rPr>
                <a:t>N3</a:t>
              </a:r>
            </a:p>
          </p:txBody>
        </p:sp>
        <p:sp>
          <p:nvSpPr>
            <p:cNvPr id="54326" name="AutoShape 53"/>
            <p:cNvSpPr>
              <a:spLocks/>
            </p:cNvSpPr>
            <p:nvPr/>
          </p:nvSpPr>
          <p:spPr bwMode="auto">
            <a:xfrm>
              <a:off x="3014" y="3023"/>
              <a:ext cx="46" cy="453"/>
            </a:xfrm>
            <a:prstGeom prst="rightBracket">
              <a:avLst>
                <a:gd name="adj" fmla="val 82065"/>
              </a:avLst>
            </a:prstGeom>
            <a:noFill/>
            <a:ln w="25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27" name="Text Box 54"/>
            <p:cNvSpPr txBox="1">
              <a:spLocks noChangeArrowheads="1"/>
            </p:cNvSpPr>
            <p:nvPr/>
          </p:nvSpPr>
          <p:spPr bwMode="auto">
            <a:xfrm>
              <a:off x="3105" y="3159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90033"/>
                  </a:solidFill>
                  <a:ea typeface="宋体" pitchFamily="2" charset="-122"/>
                </a:rPr>
                <a:t>N1</a:t>
              </a:r>
            </a:p>
          </p:txBody>
        </p:sp>
        <p:sp>
          <p:nvSpPr>
            <p:cNvPr id="54328" name="AutoShape 56"/>
            <p:cNvSpPr>
              <a:spLocks/>
            </p:cNvSpPr>
            <p:nvPr/>
          </p:nvSpPr>
          <p:spPr bwMode="auto">
            <a:xfrm rot="5400000">
              <a:off x="2197" y="3387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25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29" name="Text Box 57"/>
            <p:cNvSpPr txBox="1">
              <a:spLocks noChangeArrowheads="1"/>
            </p:cNvSpPr>
            <p:nvPr/>
          </p:nvSpPr>
          <p:spPr bwMode="auto">
            <a:xfrm>
              <a:off x="2198" y="3704"/>
              <a:ext cx="2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90033"/>
                  </a:solidFill>
                  <a:ea typeface="宋体" pitchFamily="2" charset="-122"/>
                </a:rPr>
                <a:t>N2</a:t>
              </a:r>
            </a:p>
          </p:txBody>
        </p:sp>
        <p:sp>
          <p:nvSpPr>
            <p:cNvPr id="54330" name="AutoShape 59"/>
            <p:cNvSpPr>
              <a:spLocks/>
            </p:cNvSpPr>
            <p:nvPr/>
          </p:nvSpPr>
          <p:spPr bwMode="auto">
            <a:xfrm rot="10800000">
              <a:off x="1200" y="2705"/>
              <a:ext cx="46" cy="453"/>
            </a:xfrm>
            <a:prstGeom prst="rightBracket">
              <a:avLst>
                <a:gd name="adj" fmla="val 82065"/>
              </a:avLst>
            </a:prstGeom>
            <a:noFill/>
            <a:ln w="25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31" name="Text Box 60"/>
            <p:cNvSpPr txBox="1">
              <a:spLocks noChangeArrowheads="1"/>
            </p:cNvSpPr>
            <p:nvPr/>
          </p:nvSpPr>
          <p:spPr bwMode="auto">
            <a:xfrm>
              <a:off x="975" y="2841"/>
              <a:ext cx="2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990033"/>
                  </a:solidFill>
                  <a:ea typeface="宋体" pitchFamily="2" charset="-122"/>
                </a:rPr>
                <a:t>N0</a:t>
              </a:r>
            </a:p>
          </p:txBody>
        </p:sp>
      </p:grpSp>
      <p:grpSp>
        <p:nvGrpSpPr>
          <p:cNvPr id="158788" name="Group 68"/>
          <p:cNvGrpSpPr>
            <a:grpSpLocks/>
          </p:cNvGrpSpPr>
          <p:nvPr/>
        </p:nvGrpSpPr>
        <p:grpSpPr bwMode="auto">
          <a:xfrm>
            <a:off x="1042988" y="4041775"/>
            <a:ext cx="2735262" cy="1584325"/>
            <a:chOff x="1338" y="2569"/>
            <a:chExt cx="1723" cy="998"/>
          </a:xfrm>
        </p:grpSpPr>
        <p:sp>
          <p:nvSpPr>
            <p:cNvPr id="54282" name="AutoShape 61"/>
            <p:cNvSpPr>
              <a:spLocks noChangeArrowheads="1"/>
            </p:cNvSpPr>
            <p:nvPr/>
          </p:nvSpPr>
          <p:spPr bwMode="auto">
            <a:xfrm>
              <a:off x="1610" y="2614"/>
              <a:ext cx="544" cy="54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283" name="AutoShape 62"/>
            <p:cNvSpPr>
              <a:spLocks noChangeArrowheads="1"/>
            </p:cNvSpPr>
            <p:nvPr/>
          </p:nvSpPr>
          <p:spPr bwMode="auto">
            <a:xfrm>
              <a:off x="1973" y="2569"/>
              <a:ext cx="544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284" name="AutoShape 63"/>
            <p:cNvSpPr>
              <a:spLocks noChangeArrowheads="1"/>
            </p:cNvSpPr>
            <p:nvPr/>
          </p:nvSpPr>
          <p:spPr bwMode="auto">
            <a:xfrm>
              <a:off x="1564" y="2932"/>
              <a:ext cx="273" cy="63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285" name="AutoShape 64"/>
            <p:cNvSpPr>
              <a:spLocks/>
            </p:cNvSpPr>
            <p:nvPr/>
          </p:nvSpPr>
          <p:spPr bwMode="auto">
            <a:xfrm>
              <a:off x="1338" y="2932"/>
              <a:ext cx="453" cy="272"/>
            </a:xfrm>
            <a:prstGeom prst="rightBracket">
              <a:avLst>
                <a:gd name="adj" fmla="val 8333"/>
              </a:avLst>
            </a:prstGeom>
            <a:noFill/>
            <a:ln w="28575">
              <a:solidFill>
                <a:srgbClr val="F010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286" name="AutoShape 65"/>
            <p:cNvSpPr>
              <a:spLocks/>
            </p:cNvSpPr>
            <p:nvPr/>
          </p:nvSpPr>
          <p:spPr bwMode="auto">
            <a:xfrm>
              <a:off x="2653" y="2932"/>
              <a:ext cx="408" cy="272"/>
            </a:xfrm>
            <a:prstGeom prst="leftBracket">
              <a:avLst>
                <a:gd name="adj" fmla="val 8333"/>
              </a:avLst>
            </a:prstGeom>
            <a:noFill/>
            <a:ln w="28575">
              <a:solidFill>
                <a:srgbClr val="F010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8786" name="Text Box 66"/>
          <p:cNvSpPr txBox="1">
            <a:spLocks noChangeArrowheads="1"/>
          </p:cNvSpPr>
          <p:nvPr/>
        </p:nvSpPr>
        <p:spPr bwMode="auto">
          <a:xfrm>
            <a:off x="5003800" y="2492375"/>
            <a:ext cx="3563938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1D03DB"/>
                </a:solidFill>
                <a:ea typeface="宋体" pitchFamily="2" charset="-122"/>
              </a:rPr>
              <a:t>minimal sum: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1D03DB"/>
                </a:solidFill>
                <a:ea typeface="宋体" pitchFamily="2" charset="-122"/>
              </a:rPr>
              <a:t>F=N3’·N0+N2·N1’·N0+N2’·N1·N0+N3’·N2’·N1</a:t>
            </a:r>
          </a:p>
        </p:txBody>
      </p:sp>
      <p:pic>
        <p:nvPicPr>
          <p:cNvPr id="158790" name="Picture 70" descr="ch4 prime d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933825"/>
            <a:ext cx="4687887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8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399343-E75A-4692-B6E3-CA91A3B7352A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Combinational circuit design example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1871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Exp.2</a:t>
            </a:r>
            <a:r>
              <a:rPr lang="zh-CN" altLang="en-US" sz="2400" smtClean="0">
                <a:ea typeface="宋体" pitchFamily="2" charset="-122"/>
              </a:rPr>
              <a:t>：</a:t>
            </a:r>
            <a:r>
              <a:rPr lang="en-US" altLang="zh-CN" sz="2400" smtClean="0">
                <a:ea typeface="宋体" pitchFamily="2" charset="-122"/>
              </a:rPr>
              <a:t>design a 3-bit Gray code </a:t>
            </a:r>
            <a:r>
              <a:rPr lang="en-US" altLang="zh-CN" sz="2400" smtClean="0">
                <a:ea typeface="宋体" pitchFamily="2" charset="-122"/>
                <a:cs typeface="Arial" charset="0"/>
              </a:rPr>
              <a:t>→</a:t>
            </a:r>
            <a:r>
              <a:rPr lang="en-US" altLang="zh-CN" sz="2400" smtClean="0">
                <a:ea typeface="宋体" pitchFamily="2" charset="-122"/>
              </a:rPr>
              <a:t> binary code decoder. 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Solution: set Gray code : G</a:t>
            </a:r>
            <a:r>
              <a:rPr lang="en-US" altLang="zh-CN" sz="2400" baseline="-25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G</a:t>
            </a:r>
            <a:r>
              <a:rPr lang="en-US" altLang="zh-CN" sz="2400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G</a:t>
            </a:r>
            <a:r>
              <a:rPr lang="en-US" altLang="zh-CN" sz="2400" baseline="-25000" smtClean="0">
                <a:ea typeface="宋体" pitchFamily="2" charset="-122"/>
              </a:rPr>
              <a:t>0 </a:t>
            </a:r>
            <a:r>
              <a:rPr lang="en-US" altLang="zh-CN" sz="2400" smtClean="0">
                <a:ea typeface="宋体" pitchFamily="2" charset="-122"/>
              </a:rPr>
              <a:t>,</a:t>
            </a:r>
            <a:endParaRPr lang="en-US" altLang="zh-CN" sz="2400" baseline="-250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                 binary code: B</a:t>
            </a:r>
            <a:r>
              <a:rPr lang="en-US" altLang="zh-CN" sz="2400" baseline="-25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B</a:t>
            </a:r>
            <a:r>
              <a:rPr lang="en-US" altLang="zh-CN" sz="2400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B</a:t>
            </a:r>
            <a:r>
              <a:rPr lang="en-US" altLang="zh-CN" sz="2400" baseline="-25000" smtClean="0">
                <a:ea typeface="宋体" pitchFamily="2" charset="-122"/>
              </a:rPr>
              <a:t>0</a:t>
            </a:r>
            <a:endParaRPr lang="zh-CN" altLang="en-US" sz="2400" smtClean="0">
              <a:ea typeface="宋体" pitchFamily="2" charset="-122"/>
            </a:endParaRPr>
          </a:p>
        </p:txBody>
      </p:sp>
      <p:graphicFrame>
        <p:nvGraphicFramePr>
          <p:cNvPr id="216566" name="Group 502"/>
          <p:cNvGraphicFramePr>
            <a:graphicFrameLocks noGrp="1"/>
          </p:cNvGraphicFramePr>
          <p:nvPr>
            <p:ph sz="half" idx="4294967295"/>
          </p:nvPr>
        </p:nvGraphicFramePr>
        <p:xfrm>
          <a:off x="179388" y="2636838"/>
          <a:ext cx="3481387" cy="3840480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D03DB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6536" name="Group 472"/>
          <p:cNvGraphicFramePr>
            <a:graphicFrameLocks noGrp="1"/>
          </p:cNvGraphicFramePr>
          <p:nvPr/>
        </p:nvGraphicFramePr>
        <p:xfrm>
          <a:off x="4645025" y="3644900"/>
          <a:ext cx="1727200" cy="7968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6627" name="Group 563"/>
          <p:cNvGrpSpPr>
            <a:grpSpLocks/>
          </p:cNvGrpSpPr>
          <p:nvPr/>
        </p:nvGrpSpPr>
        <p:grpSpPr bwMode="auto">
          <a:xfrm>
            <a:off x="3924300" y="2924175"/>
            <a:ext cx="5219700" cy="1985963"/>
            <a:chOff x="2472" y="1842"/>
            <a:chExt cx="3288" cy="1251"/>
          </a:xfrm>
        </p:grpSpPr>
        <p:sp>
          <p:nvSpPr>
            <p:cNvPr id="55445" name="Line 489"/>
            <p:cNvSpPr>
              <a:spLocks noChangeShapeType="1"/>
            </p:cNvSpPr>
            <p:nvPr/>
          </p:nvSpPr>
          <p:spPr bwMode="auto">
            <a:xfrm flipH="1" flipV="1">
              <a:off x="2699" y="2115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6" name="Text Box 490"/>
            <p:cNvSpPr txBox="1">
              <a:spLocks noChangeArrowheads="1"/>
            </p:cNvSpPr>
            <p:nvPr/>
          </p:nvSpPr>
          <p:spPr bwMode="auto">
            <a:xfrm>
              <a:off x="2472" y="1842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B1</a:t>
              </a:r>
            </a:p>
          </p:txBody>
        </p:sp>
        <p:sp>
          <p:nvSpPr>
            <p:cNvPr id="55447" name="Text Box 491"/>
            <p:cNvSpPr txBox="1">
              <a:spLocks noChangeArrowheads="1"/>
            </p:cNvSpPr>
            <p:nvPr/>
          </p:nvSpPr>
          <p:spPr bwMode="auto">
            <a:xfrm>
              <a:off x="2744" y="2069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G2G1</a:t>
              </a:r>
            </a:p>
          </p:txBody>
        </p:sp>
        <p:sp>
          <p:nvSpPr>
            <p:cNvPr id="55448" name="Text Box 492"/>
            <p:cNvSpPr txBox="1">
              <a:spLocks noChangeArrowheads="1"/>
            </p:cNvSpPr>
            <p:nvPr/>
          </p:nvSpPr>
          <p:spPr bwMode="auto">
            <a:xfrm>
              <a:off x="2608" y="2205"/>
              <a:ext cx="3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G0</a:t>
              </a:r>
            </a:p>
          </p:txBody>
        </p:sp>
        <p:sp>
          <p:nvSpPr>
            <p:cNvPr id="55449" name="AutoShape 493"/>
            <p:cNvSpPr>
              <a:spLocks/>
            </p:cNvSpPr>
            <p:nvPr/>
          </p:nvSpPr>
          <p:spPr bwMode="auto">
            <a:xfrm>
              <a:off x="4059" y="2568"/>
              <a:ext cx="46" cy="227"/>
            </a:xfrm>
            <a:prstGeom prst="rightBracket">
              <a:avLst>
                <a:gd name="adj" fmla="val 4112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50" name="Text Box 494"/>
            <p:cNvSpPr txBox="1">
              <a:spLocks noChangeArrowheads="1"/>
            </p:cNvSpPr>
            <p:nvPr/>
          </p:nvSpPr>
          <p:spPr bwMode="auto">
            <a:xfrm>
              <a:off x="4105" y="256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G0</a:t>
              </a:r>
            </a:p>
          </p:txBody>
        </p:sp>
        <p:sp>
          <p:nvSpPr>
            <p:cNvPr id="55451" name="AutoShape 495"/>
            <p:cNvSpPr>
              <a:spLocks/>
            </p:cNvSpPr>
            <p:nvPr/>
          </p:nvSpPr>
          <p:spPr bwMode="auto">
            <a:xfrm rot="5400000">
              <a:off x="3537" y="2591"/>
              <a:ext cx="45" cy="544"/>
            </a:xfrm>
            <a:prstGeom prst="rightBracket">
              <a:avLst>
                <a:gd name="adj" fmla="val 10074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52" name="Text Box 496"/>
            <p:cNvSpPr txBox="1">
              <a:spLocks noChangeArrowheads="1"/>
            </p:cNvSpPr>
            <p:nvPr/>
          </p:nvSpPr>
          <p:spPr bwMode="auto">
            <a:xfrm>
              <a:off x="3606" y="197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G2</a:t>
              </a:r>
            </a:p>
          </p:txBody>
        </p:sp>
        <p:sp>
          <p:nvSpPr>
            <p:cNvPr id="55453" name="Text Box 497"/>
            <p:cNvSpPr txBox="1">
              <a:spLocks noChangeArrowheads="1"/>
            </p:cNvSpPr>
            <p:nvPr/>
          </p:nvSpPr>
          <p:spPr bwMode="auto">
            <a:xfrm>
              <a:off x="3379" y="286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G1</a:t>
              </a:r>
            </a:p>
          </p:txBody>
        </p:sp>
        <p:sp>
          <p:nvSpPr>
            <p:cNvPr id="55454" name="AutoShape 498"/>
            <p:cNvSpPr>
              <a:spLocks/>
            </p:cNvSpPr>
            <p:nvPr/>
          </p:nvSpPr>
          <p:spPr bwMode="auto">
            <a:xfrm rot="-5400000">
              <a:off x="3697" y="1979"/>
              <a:ext cx="45" cy="499"/>
            </a:xfrm>
            <a:prstGeom prst="rightBracket">
              <a:avLst>
                <a:gd name="adj" fmla="val 9240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55" name="AutoShape 499"/>
            <p:cNvSpPr>
              <a:spLocks noChangeArrowheads="1"/>
            </p:cNvSpPr>
            <p:nvPr/>
          </p:nvSpPr>
          <p:spPr bwMode="auto">
            <a:xfrm>
              <a:off x="3787" y="2342"/>
              <a:ext cx="182" cy="40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12781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56" name="AutoShape 467"/>
            <p:cNvSpPr>
              <a:spLocks noChangeArrowheads="1"/>
            </p:cNvSpPr>
            <p:nvPr/>
          </p:nvSpPr>
          <p:spPr bwMode="auto">
            <a:xfrm>
              <a:off x="3243" y="2319"/>
              <a:ext cx="181" cy="45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DB0FB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57" name="Text Box 500"/>
            <p:cNvSpPr txBox="1">
              <a:spLocks noChangeArrowheads="1"/>
            </p:cNvSpPr>
            <p:nvPr/>
          </p:nvSpPr>
          <p:spPr bwMode="auto">
            <a:xfrm>
              <a:off x="4308" y="2296"/>
              <a:ext cx="145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8635FD"/>
                  </a:solidFill>
                  <a:ea typeface="宋体" pitchFamily="2" charset="-122"/>
                </a:rPr>
                <a:t>B1=G2’ ·G1+G2·G1’</a:t>
              </a:r>
            </a:p>
          </p:txBody>
        </p:sp>
      </p:grpSp>
      <p:graphicFrame>
        <p:nvGraphicFramePr>
          <p:cNvPr id="216567" name="Group 503"/>
          <p:cNvGraphicFramePr>
            <a:graphicFrameLocks noGrp="1"/>
          </p:cNvGraphicFramePr>
          <p:nvPr/>
        </p:nvGraphicFramePr>
        <p:xfrm>
          <a:off x="6659563" y="5300663"/>
          <a:ext cx="1727200" cy="7968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6628" name="Group 564"/>
          <p:cNvGrpSpPr>
            <a:grpSpLocks/>
          </p:cNvGrpSpPr>
          <p:nvPr/>
        </p:nvGrpSpPr>
        <p:grpSpPr bwMode="auto">
          <a:xfrm>
            <a:off x="3995738" y="4652963"/>
            <a:ext cx="5040312" cy="2016125"/>
            <a:chOff x="2517" y="2931"/>
            <a:chExt cx="3175" cy="1270"/>
          </a:xfrm>
        </p:grpSpPr>
        <p:sp>
          <p:nvSpPr>
            <p:cNvPr id="55434" name="Line 520"/>
            <p:cNvSpPr>
              <a:spLocks noChangeShapeType="1"/>
            </p:cNvSpPr>
            <p:nvPr/>
          </p:nvSpPr>
          <p:spPr bwMode="auto">
            <a:xfrm flipH="1" flipV="1">
              <a:off x="3968" y="3158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5" name="Text Box 521"/>
            <p:cNvSpPr txBox="1">
              <a:spLocks noChangeArrowheads="1"/>
            </p:cNvSpPr>
            <p:nvPr/>
          </p:nvSpPr>
          <p:spPr bwMode="auto">
            <a:xfrm>
              <a:off x="3741" y="2931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B0</a:t>
              </a:r>
            </a:p>
          </p:txBody>
        </p:sp>
        <p:sp>
          <p:nvSpPr>
            <p:cNvPr id="55436" name="Text Box 522"/>
            <p:cNvSpPr txBox="1">
              <a:spLocks noChangeArrowheads="1"/>
            </p:cNvSpPr>
            <p:nvPr/>
          </p:nvSpPr>
          <p:spPr bwMode="auto">
            <a:xfrm>
              <a:off x="4013" y="311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G2G1</a:t>
              </a:r>
            </a:p>
          </p:txBody>
        </p:sp>
        <p:sp>
          <p:nvSpPr>
            <p:cNvPr id="55437" name="Text Box 523"/>
            <p:cNvSpPr txBox="1">
              <a:spLocks noChangeArrowheads="1"/>
            </p:cNvSpPr>
            <p:nvPr/>
          </p:nvSpPr>
          <p:spPr bwMode="auto">
            <a:xfrm>
              <a:off x="3877" y="3248"/>
              <a:ext cx="3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G0</a:t>
              </a:r>
            </a:p>
          </p:txBody>
        </p:sp>
        <p:sp>
          <p:nvSpPr>
            <p:cNvPr id="55438" name="AutoShape 524"/>
            <p:cNvSpPr>
              <a:spLocks/>
            </p:cNvSpPr>
            <p:nvPr/>
          </p:nvSpPr>
          <p:spPr bwMode="auto">
            <a:xfrm>
              <a:off x="5328" y="3611"/>
              <a:ext cx="46" cy="227"/>
            </a:xfrm>
            <a:prstGeom prst="rightBracket">
              <a:avLst>
                <a:gd name="adj" fmla="val 4112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39" name="Text Box 525"/>
            <p:cNvSpPr txBox="1">
              <a:spLocks noChangeArrowheads="1"/>
            </p:cNvSpPr>
            <p:nvPr/>
          </p:nvSpPr>
          <p:spPr bwMode="auto">
            <a:xfrm>
              <a:off x="5374" y="3611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G0</a:t>
              </a:r>
            </a:p>
          </p:txBody>
        </p:sp>
        <p:sp>
          <p:nvSpPr>
            <p:cNvPr id="55440" name="AutoShape 526"/>
            <p:cNvSpPr>
              <a:spLocks/>
            </p:cNvSpPr>
            <p:nvPr/>
          </p:nvSpPr>
          <p:spPr bwMode="auto">
            <a:xfrm rot="5400000">
              <a:off x="4716" y="3635"/>
              <a:ext cx="45" cy="544"/>
            </a:xfrm>
            <a:prstGeom prst="rightBracket">
              <a:avLst>
                <a:gd name="adj" fmla="val 10074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41" name="Text Box 527"/>
            <p:cNvSpPr txBox="1">
              <a:spLocks noChangeArrowheads="1"/>
            </p:cNvSpPr>
            <p:nvPr/>
          </p:nvSpPr>
          <p:spPr bwMode="auto">
            <a:xfrm>
              <a:off x="4875" y="302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G2</a:t>
              </a:r>
            </a:p>
          </p:txBody>
        </p:sp>
        <p:sp>
          <p:nvSpPr>
            <p:cNvPr id="55442" name="Text Box 528"/>
            <p:cNvSpPr txBox="1">
              <a:spLocks noChangeArrowheads="1"/>
            </p:cNvSpPr>
            <p:nvPr/>
          </p:nvSpPr>
          <p:spPr bwMode="auto">
            <a:xfrm>
              <a:off x="4558" y="3906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G1</a:t>
              </a:r>
            </a:p>
          </p:txBody>
        </p:sp>
        <p:sp>
          <p:nvSpPr>
            <p:cNvPr id="55443" name="AutoShape 529"/>
            <p:cNvSpPr>
              <a:spLocks/>
            </p:cNvSpPr>
            <p:nvPr/>
          </p:nvSpPr>
          <p:spPr bwMode="auto">
            <a:xfrm rot="-5400000">
              <a:off x="4966" y="3022"/>
              <a:ext cx="45" cy="499"/>
            </a:xfrm>
            <a:prstGeom prst="rightBracket">
              <a:avLst>
                <a:gd name="adj" fmla="val 9240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44" name="Text Box 531"/>
            <p:cNvSpPr txBox="1">
              <a:spLocks noChangeArrowheads="1"/>
            </p:cNvSpPr>
            <p:nvPr/>
          </p:nvSpPr>
          <p:spPr bwMode="auto">
            <a:xfrm>
              <a:off x="2517" y="3184"/>
              <a:ext cx="1270" cy="10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8635FD"/>
                  </a:solidFill>
                  <a:ea typeface="宋体" pitchFamily="2" charset="-122"/>
                </a:rPr>
                <a:t>B0=G2’ ·G1’ ·G0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8635FD"/>
                  </a:solidFill>
                  <a:ea typeface="宋体" pitchFamily="2" charset="-122"/>
                </a:rPr>
                <a:t>+G2’ ·G1·G0’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8635FD"/>
                  </a:solidFill>
                  <a:ea typeface="宋体" pitchFamily="2" charset="-122"/>
                </a:rPr>
                <a:t>+G2·G1·G0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8635FD"/>
                  </a:solidFill>
                  <a:ea typeface="宋体" pitchFamily="2" charset="-122"/>
                </a:rPr>
                <a:t>+G2·G1’ ·G0’</a:t>
              </a:r>
            </a:p>
          </p:txBody>
        </p:sp>
      </p:grpSp>
      <p:graphicFrame>
        <p:nvGraphicFramePr>
          <p:cNvPr id="216596" name="Group 532"/>
          <p:cNvGraphicFramePr>
            <a:graphicFrameLocks noGrp="1"/>
          </p:cNvGraphicFramePr>
          <p:nvPr/>
        </p:nvGraphicFramePr>
        <p:xfrm>
          <a:off x="6310313" y="2124075"/>
          <a:ext cx="1727200" cy="7969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6629" name="Group 565"/>
          <p:cNvGrpSpPr>
            <a:grpSpLocks/>
          </p:cNvGrpSpPr>
          <p:nvPr/>
        </p:nvGrpSpPr>
        <p:grpSpPr bwMode="auto">
          <a:xfrm>
            <a:off x="5589588" y="1403350"/>
            <a:ext cx="3527425" cy="2017713"/>
            <a:chOff x="3243" y="934"/>
            <a:chExt cx="2222" cy="1271"/>
          </a:xfrm>
        </p:grpSpPr>
        <p:sp>
          <p:nvSpPr>
            <p:cNvPr id="55422" name="Line 549"/>
            <p:cNvSpPr>
              <a:spLocks noChangeShapeType="1"/>
            </p:cNvSpPr>
            <p:nvPr/>
          </p:nvSpPr>
          <p:spPr bwMode="auto">
            <a:xfrm flipH="1" flipV="1">
              <a:off x="3470" y="1207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3" name="Text Box 550"/>
            <p:cNvSpPr txBox="1">
              <a:spLocks noChangeArrowheads="1"/>
            </p:cNvSpPr>
            <p:nvPr/>
          </p:nvSpPr>
          <p:spPr bwMode="auto">
            <a:xfrm>
              <a:off x="3243" y="934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B2</a:t>
              </a:r>
            </a:p>
          </p:txBody>
        </p:sp>
        <p:sp>
          <p:nvSpPr>
            <p:cNvPr id="55424" name="Text Box 551"/>
            <p:cNvSpPr txBox="1">
              <a:spLocks noChangeArrowheads="1"/>
            </p:cNvSpPr>
            <p:nvPr/>
          </p:nvSpPr>
          <p:spPr bwMode="auto">
            <a:xfrm>
              <a:off x="3515" y="1161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G2G1</a:t>
              </a:r>
            </a:p>
          </p:txBody>
        </p:sp>
        <p:sp>
          <p:nvSpPr>
            <p:cNvPr id="55425" name="Text Box 552"/>
            <p:cNvSpPr txBox="1">
              <a:spLocks noChangeArrowheads="1"/>
            </p:cNvSpPr>
            <p:nvPr/>
          </p:nvSpPr>
          <p:spPr bwMode="auto">
            <a:xfrm>
              <a:off x="3379" y="1297"/>
              <a:ext cx="3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a typeface="宋体" pitchFamily="2" charset="-122"/>
                </a:rPr>
                <a:t>G0</a:t>
              </a:r>
            </a:p>
          </p:txBody>
        </p:sp>
        <p:sp>
          <p:nvSpPr>
            <p:cNvPr id="55426" name="AutoShape 553"/>
            <p:cNvSpPr>
              <a:spLocks/>
            </p:cNvSpPr>
            <p:nvPr/>
          </p:nvSpPr>
          <p:spPr bwMode="auto">
            <a:xfrm>
              <a:off x="4830" y="1660"/>
              <a:ext cx="46" cy="227"/>
            </a:xfrm>
            <a:prstGeom prst="rightBracket">
              <a:avLst>
                <a:gd name="adj" fmla="val 4112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27" name="Text Box 554"/>
            <p:cNvSpPr txBox="1">
              <a:spLocks noChangeArrowheads="1"/>
            </p:cNvSpPr>
            <p:nvPr/>
          </p:nvSpPr>
          <p:spPr bwMode="auto">
            <a:xfrm>
              <a:off x="4876" y="1660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G0</a:t>
              </a:r>
            </a:p>
          </p:txBody>
        </p:sp>
        <p:sp>
          <p:nvSpPr>
            <p:cNvPr id="55428" name="AutoShape 555"/>
            <p:cNvSpPr>
              <a:spLocks/>
            </p:cNvSpPr>
            <p:nvPr/>
          </p:nvSpPr>
          <p:spPr bwMode="auto">
            <a:xfrm rot="5400000">
              <a:off x="4308" y="1683"/>
              <a:ext cx="45" cy="544"/>
            </a:xfrm>
            <a:prstGeom prst="rightBracket">
              <a:avLst>
                <a:gd name="adj" fmla="val 10074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29" name="Text Box 556"/>
            <p:cNvSpPr txBox="1">
              <a:spLocks noChangeArrowheads="1"/>
            </p:cNvSpPr>
            <p:nvPr/>
          </p:nvSpPr>
          <p:spPr bwMode="auto">
            <a:xfrm>
              <a:off x="4377" y="107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G2</a:t>
              </a:r>
            </a:p>
          </p:txBody>
        </p:sp>
        <p:sp>
          <p:nvSpPr>
            <p:cNvPr id="55430" name="AutoShape 557"/>
            <p:cNvSpPr>
              <a:spLocks/>
            </p:cNvSpPr>
            <p:nvPr/>
          </p:nvSpPr>
          <p:spPr bwMode="auto">
            <a:xfrm rot="-5400000">
              <a:off x="4468" y="1071"/>
              <a:ext cx="45" cy="499"/>
            </a:xfrm>
            <a:prstGeom prst="rightBracket">
              <a:avLst>
                <a:gd name="adj" fmla="val 9240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31" name="AutoShape 559"/>
            <p:cNvSpPr>
              <a:spLocks noChangeArrowheads="1"/>
            </p:cNvSpPr>
            <p:nvPr/>
          </p:nvSpPr>
          <p:spPr bwMode="auto">
            <a:xfrm>
              <a:off x="4297" y="1423"/>
              <a:ext cx="426" cy="42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DB0FB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432" name="Text Box 560"/>
            <p:cNvSpPr txBox="1">
              <a:spLocks noChangeArrowheads="1"/>
            </p:cNvSpPr>
            <p:nvPr/>
          </p:nvSpPr>
          <p:spPr bwMode="auto">
            <a:xfrm>
              <a:off x="4150" y="197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G1</a:t>
              </a:r>
            </a:p>
          </p:txBody>
        </p:sp>
        <p:sp>
          <p:nvSpPr>
            <p:cNvPr id="55433" name="Text Box 561"/>
            <p:cNvSpPr txBox="1">
              <a:spLocks noChangeArrowheads="1"/>
            </p:cNvSpPr>
            <p:nvPr/>
          </p:nvSpPr>
          <p:spPr bwMode="auto">
            <a:xfrm>
              <a:off x="4830" y="981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8635FD"/>
                  </a:solidFill>
                  <a:ea typeface="宋体" pitchFamily="2" charset="-122"/>
                </a:rPr>
                <a:t>B2=G2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72B52E-5A40-4A31-BF57-65F3B537CC2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Combinational circuit design example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12969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ea typeface="宋体" pitchFamily="2" charset="-122"/>
              </a:rPr>
              <a:t>Exp3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design a 3-bit majority-rule circuit, that means the output value is as same as the most of input bits.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56499" name="Group 179"/>
          <p:cNvGraphicFramePr>
            <a:graphicFrameLocks noGrp="1"/>
          </p:cNvGraphicFramePr>
          <p:nvPr>
            <p:ph sz="half" idx="4294967295"/>
          </p:nvPr>
        </p:nvGraphicFramePr>
        <p:xfrm>
          <a:off x="611188" y="2349500"/>
          <a:ext cx="2520950" cy="4114800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6576" name="Group 256"/>
          <p:cNvGraphicFramePr>
            <a:graphicFrameLocks noGrp="1"/>
          </p:cNvGraphicFramePr>
          <p:nvPr>
            <p:ph sz="half" idx="4294967295"/>
          </p:nvPr>
        </p:nvGraphicFramePr>
        <p:xfrm>
          <a:off x="4537075" y="2773363"/>
          <a:ext cx="2447925" cy="117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40" name="Line 220"/>
          <p:cNvSpPr>
            <a:spLocks noChangeShapeType="1"/>
          </p:cNvSpPr>
          <p:nvPr/>
        </p:nvSpPr>
        <p:spPr bwMode="auto">
          <a:xfrm flipH="1" flipV="1">
            <a:off x="4176713" y="2486025"/>
            <a:ext cx="3603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41" name="Text Box 221"/>
          <p:cNvSpPr txBox="1">
            <a:spLocks noChangeArrowheads="1"/>
          </p:cNvSpPr>
          <p:nvPr/>
        </p:nvSpPr>
        <p:spPr bwMode="auto">
          <a:xfrm>
            <a:off x="3887788" y="21971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F</a:t>
            </a:r>
          </a:p>
        </p:txBody>
      </p:sp>
      <p:sp>
        <p:nvSpPr>
          <p:cNvPr id="56542" name="Text Box 222"/>
          <p:cNvSpPr txBox="1">
            <a:spLocks noChangeArrowheads="1"/>
          </p:cNvSpPr>
          <p:nvPr/>
        </p:nvSpPr>
        <p:spPr bwMode="auto">
          <a:xfrm>
            <a:off x="4321175" y="227012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AB</a:t>
            </a:r>
          </a:p>
        </p:txBody>
      </p:sp>
      <p:sp>
        <p:nvSpPr>
          <p:cNvPr id="56543" name="Text Box 223"/>
          <p:cNvSpPr txBox="1">
            <a:spLocks noChangeArrowheads="1"/>
          </p:cNvSpPr>
          <p:nvPr/>
        </p:nvSpPr>
        <p:spPr bwMode="auto">
          <a:xfrm>
            <a:off x="4032250" y="262890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C</a:t>
            </a:r>
          </a:p>
        </p:txBody>
      </p:sp>
      <p:sp>
        <p:nvSpPr>
          <p:cNvPr id="56544" name="AutoShape 224"/>
          <p:cNvSpPr>
            <a:spLocks/>
          </p:cNvSpPr>
          <p:nvPr/>
        </p:nvSpPr>
        <p:spPr bwMode="auto">
          <a:xfrm>
            <a:off x="7129463" y="3421063"/>
            <a:ext cx="71437" cy="504825"/>
          </a:xfrm>
          <a:prstGeom prst="rightBracket">
            <a:avLst>
              <a:gd name="adj" fmla="val 5888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545" name="Text Box 225"/>
          <p:cNvSpPr txBox="1">
            <a:spLocks noChangeArrowheads="1"/>
          </p:cNvSpPr>
          <p:nvPr/>
        </p:nvSpPr>
        <p:spPr bwMode="auto">
          <a:xfrm>
            <a:off x="7200900" y="349408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C</a:t>
            </a:r>
          </a:p>
        </p:txBody>
      </p:sp>
      <p:sp>
        <p:nvSpPr>
          <p:cNvPr id="56546" name="AutoShape 226"/>
          <p:cNvSpPr>
            <a:spLocks/>
          </p:cNvSpPr>
          <p:nvPr/>
        </p:nvSpPr>
        <p:spPr bwMode="auto">
          <a:xfrm rot="5400000">
            <a:off x="5688806" y="3493294"/>
            <a:ext cx="71438" cy="1079500"/>
          </a:xfrm>
          <a:prstGeom prst="rightBracket">
            <a:avLst>
              <a:gd name="adj" fmla="val 12592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547" name="Text Box 227"/>
          <p:cNvSpPr txBox="1">
            <a:spLocks noChangeArrowheads="1"/>
          </p:cNvSpPr>
          <p:nvPr/>
        </p:nvSpPr>
        <p:spPr bwMode="auto">
          <a:xfrm>
            <a:off x="6192838" y="22701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A</a:t>
            </a:r>
          </a:p>
        </p:txBody>
      </p:sp>
      <p:sp>
        <p:nvSpPr>
          <p:cNvPr id="56548" name="Text Box 228"/>
          <p:cNvSpPr txBox="1">
            <a:spLocks noChangeArrowheads="1"/>
          </p:cNvSpPr>
          <p:nvPr/>
        </p:nvSpPr>
        <p:spPr bwMode="auto">
          <a:xfrm>
            <a:off x="5545138" y="4070350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B</a:t>
            </a:r>
          </a:p>
        </p:txBody>
      </p:sp>
      <p:sp>
        <p:nvSpPr>
          <p:cNvPr id="56549" name="AutoShape 229"/>
          <p:cNvSpPr>
            <a:spLocks/>
          </p:cNvSpPr>
          <p:nvPr/>
        </p:nvSpPr>
        <p:spPr bwMode="auto">
          <a:xfrm rot="-5400000">
            <a:off x="6338094" y="2126457"/>
            <a:ext cx="71437" cy="1079500"/>
          </a:xfrm>
          <a:prstGeom prst="rightBracket">
            <a:avLst>
              <a:gd name="adj" fmla="val 12592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550" name="AutoShape 230"/>
          <p:cNvSpPr>
            <a:spLocks noChangeArrowheads="1"/>
          </p:cNvSpPr>
          <p:nvPr/>
        </p:nvSpPr>
        <p:spPr bwMode="auto">
          <a:xfrm>
            <a:off x="5905500" y="2844800"/>
            <a:ext cx="358775" cy="10080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12781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551" name="AutoShape 231"/>
          <p:cNvSpPr>
            <a:spLocks noChangeArrowheads="1"/>
          </p:cNvSpPr>
          <p:nvPr/>
        </p:nvSpPr>
        <p:spPr bwMode="auto">
          <a:xfrm>
            <a:off x="5256213" y="3494088"/>
            <a:ext cx="936625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B0FB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552" name="AutoShape 232"/>
          <p:cNvSpPr>
            <a:spLocks noChangeArrowheads="1"/>
          </p:cNvSpPr>
          <p:nvPr/>
        </p:nvSpPr>
        <p:spPr bwMode="auto">
          <a:xfrm>
            <a:off x="5905500" y="3457575"/>
            <a:ext cx="935038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577" name="Text Box 257"/>
          <p:cNvSpPr txBox="1">
            <a:spLocks noChangeArrowheads="1"/>
          </p:cNvSpPr>
          <p:nvPr/>
        </p:nvSpPr>
        <p:spPr bwMode="auto">
          <a:xfrm>
            <a:off x="6551613" y="41417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8635FD"/>
                </a:solidFill>
                <a:ea typeface="宋体" pitchFamily="2" charset="-122"/>
              </a:rPr>
              <a:t>F=A</a:t>
            </a:r>
            <a:r>
              <a:rPr lang="en-US" altLang="zh-CN">
                <a:solidFill>
                  <a:srgbClr val="8635FD"/>
                </a:solidFill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8635FD"/>
                </a:solidFill>
                <a:ea typeface="宋体" pitchFamily="2" charset="-122"/>
              </a:rPr>
              <a:t>B+B</a:t>
            </a:r>
            <a:r>
              <a:rPr lang="en-US" altLang="zh-CN">
                <a:solidFill>
                  <a:srgbClr val="8635FD"/>
                </a:solidFill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8635FD"/>
                </a:solidFill>
                <a:ea typeface="宋体" pitchFamily="2" charset="-122"/>
              </a:rPr>
              <a:t>C+A</a:t>
            </a:r>
            <a:r>
              <a:rPr lang="en-US" altLang="zh-CN">
                <a:solidFill>
                  <a:srgbClr val="8635FD"/>
                </a:solidFill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8635FD"/>
                </a:solidFill>
                <a:ea typeface="宋体" pitchFamily="2" charset="-122"/>
              </a:rPr>
              <a:t>C</a:t>
            </a:r>
          </a:p>
        </p:txBody>
      </p:sp>
      <p:pic>
        <p:nvPicPr>
          <p:cNvPr id="56578" name="Picture 258" descr="ch4 majo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08500"/>
            <a:ext cx="42132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40" grpId="0" animBg="1"/>
      <p:bldP spid="56541" grpId="0"/>
      <p:bldP spid="56542" grpId="0"/>
      <p:bldP spid="56543" grpId="0"/>
      <p:bldP spid="56544" grpId="0" animBg="1"/>
      <p:bldP spid="56545" grpId="0"/>
      <p:bldP spid="56546" grpId="0" animBg="1"/>
      <p:bldP spid="56547" grpId="0"/>
      <p:bldP spid="56548" grpId="0"/>
      <p:bldP spid="56549" grpId="0" animBg="1"/>
      <p:bldP spid="56550" grpId="0" animBg="1"/>
      <p:bldP spid="56551" grpId="0" animBg="1"/>
      <p:bldP spid="56552" grpId="0" animBg="1"/>
      <p:bldP spid="5657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73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4B6836-244B-4CE6-A5CB-461EBF173228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Combinational circuit design example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Exp.4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A temperature detector have four sensors settled properly in a room. When two or more sensors output high level, the detector output 1 ,otherwise output 0. </a:t>
            </a: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Exp.5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finish the following operation by using k-map.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Known 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=BC’+C’D’+B’CD and F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=AD’+CD+A’B’C’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do F</a:t>
            </a:r>
            <a:r>
              <a:rPr lang="en-US" altLang="zh-CN" baseline="-25000" smtClean="0">
                <a:ea typeface="宋体" pitchFamily="2" charset="-122"/>
              </a:rPr>
              <a:t>A</a:t>
            </a:r>
            <a:r>
              <a:rPr lang="en-US" altLang="zh-CN" smtClean="0">
                <a:ea typeface="宋体" pitchFamily="2" charset="-122"/>
              </a:rPr>
              <a:t>=F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·F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F</a:t>
            </a:r>
            <a:r>
              <a:rPr lang="en-US" altLang="zh-CN" baseline="-25000" smtClean="0">
                <a:ea typeface="宋体" pitchFamily="2" charset="-122"/>
              </a:rPr>
              <a:t>B</a:t>
            </a:r>
            <a:r>
              <a:rPr lang="en-US" altLang="zh-CN" smtClean="0">
                <a:ea typeface="宋体" pitchFamily="2" charset="-122"/>
              </a:rPr>
              <a:t>=F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+F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。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395894-987E-40E4-8EA9-A02A8522CA53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664575" cy="539750"/>
          </a:xfrm>
        </p:spPr>
        <p:txBody>
          <a:bodyPr/>
          <a:lstStyle/>
          <a:p>
            <a:pPr eaLnBrk="1" hangingPunct="1"/>
            <a:r>
              <a:rPr lang="zh-CN" altLang="en-US" sz="3400" smtClean="0">
                <a:ea typeface="宋体" pitchFamily="2" charset="-122"/>
              </a:rPr>
              <a:t>（</a:t>
            </a:r>
            <a:r>
              <a:rPr lang="en-US" altLang="zh-CN" sz="3400" smtClean="0">
                <a:ea typeface="宋体" pitchFamily="2" charset="-122"/>
              </a:rPr>
              <a:t>3</a:t>
            </a:r>
            <a:r>
              <a:rPr lang="zh-CN" altLang="en-US" sz="3400" smtClean="0">
                <a:ea typeface="宋体" pitchFamily="2" charset="-122"/>
              </a:rPr>
              <a:t>）</a:t>
            </a:r>
            <a:r>
              <a:rPr lang="en-US" altLang="zh-CN" sz="3400" smtClean="0">
                <a:ea typeface="宋体" pitchFamily="2" charset="-122"/>
              </a:rPr>
              <a:t>k-map more than 4-variable</a:t>
            </a:r>
            <a:endParaRPr lang="zh-CN" altLang="en-US" sz="3400" smtClean="0">
              <a:ea typeface="宋体" pitchFamily="2" charset="-122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8362950" cy="5218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5-variable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32 cells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let variables are V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W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X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Z</a:t>
            </a:r>
          </a:p>
        </p:txBody>
      </p:sp>
      <p:graphicFrame>
        <p:nvGraphicFramePr>
          <p:cNvPr id="57459" name="Group 115"/>
          <p:cNvGraphicFramePr>
            <a:graphicFrameLocks noGrp="1"/>
          </p:cNvGraphicFramePr>
          <p:nvPr>
            <p:ph sz="half" idx="2"/>
          </p:nvPr>
        </p:nvGraphicFramePr>
        <p:xfrm>
          <a:off x="2051050" y="2846388"/>
          <a:ext cx="5473700" cy="2511426"/>
        </p:xfrm>
        <a:graphic>
          <a:graphicData uri="http://schemas.openxmlformats.org/drawingml/2006/table">
            <a:tbl>
              <a:tblPr/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21" name="Line 51"/>
          <p:cNvSpPr>
            <a:spLocks noChangeShapeType="1"/>
          </p:cNvSpPr>
          <p:nvPr/>
        </p:nvSpPr>
        <p:spPr bwMode="auto">
          <a:xfrm flipH="1" flipV="1">
            <a:off x="1403350" y="2262188"/>
            <a:ext cx="6477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2" name="Text Box 52"/>
          <p:cNvSpPr txBox="1">
            <a:spLocks noChangeArrowheads="1"/>
          </p:cNvSpPr>
          <p:nvPr/>
        </p:nvSpPr>
        <p:spPr bwMode="auto">
          <a:xfrm>
            <a:off x="1114425" y="1757363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F</a:t>
            </a:r>
          </a:p>
        </p:txBody>
      </p:sp>
      <p:sp>
        <p:nvSpPr>
          <p:cNvPr id="58423" name="Text Box 53"/>
          <p:cNvSpPr txBox="1">
            <a:spLocks noChangeArrowheads="1"/>
          </p:cNvSpPr>
          <p:nvPr/>
        </p:nvSpPr>
        <p:spPr bwMode="auto">
          <a:xfrm>
            <a:off x="1547813" y="19732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VWX</a:t>
            </a:r>
          </a:p>
        </p:txBody>
      </p:sp>
      <p:sp>
        <p:nvSpPr>
          <p:cNvPr id="58424" name="Text Box 54"/>
          <p:cNvSpPr txBox="1">
            <a:spLocks noChangeArrowheads="1"/>
          </p:cNvSpPr>
          <p:nvPr/>
        </p:nvSpPr>
        <p:spPr bwMode="auto">
          <a:xfrm>
            <a:off x="971550" y="247808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YZ</a:t>
            </a:r>
          </a:p>
        </p:txBody>
      </p:sp>
      <p:sp>
        <p:nvSpPr>
          <p:cNvPr id="58425" name="Text Box 55"/>
          <p:cNvSpPr txBox="1">
            <a:spLocks noChangeArrowheads="1"/>
          </p:cNvSpPr>
          <p:nvPr/>
        </p:nvSpPr>
        <p:spPr bwMode="auto">
          <a:xfrm>
            <a:off x="1979613" y="240506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000</a:t>
            </a:r>
          </a:p>
        </p:txBody>
      </p:sp>
      <p:sp>
        <p:nvSpPr>
          <p:cNvPr id="58426" name="Text Box 56"/>
          <p:cNvSpPr txBox="1">
            <a:spLocks noChangeArrowheads="1"/>
          </p:cNvSpPr>
          <p:nvPr/>
        </p:nvSpPr>
        <p:spPr bwMode="auto">
          <a:xfrm>
            <a:off x="2627313" y="2405063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001</a:t>
            </a:r>
          </a:p>
        </p:txBody>
      </p:sp>
      <p:sp>
        <p:nvSpPr>
          <p:cNvPr id="58427" name="Text Box 57"/>
          <p:cNvSpPr txBox="1">
            <a:spLocks noChangeArrowheads="1"/>
          </p:cNvSpPr>
          <p:nvPr/>
        </p:nvSpPr>
        <p:spPr bwMode="auto">
          <a:xfrm>
            <a:off x="3348038" y="2405063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011</a:t>
            </a:r>
          </a:p>
        </p:txBody>
      </p:sp>
      <p:sp>
        <p:nvSpPr>
          <p:cNvPr id="58428" name="Text Box 58"/>
          <p:cNvSpPr txBox="1">
            <a:spLocks noChangeArrowheads="1"/>
          </p:cNvSpPr>
          <p:nvPr/>
        </p:nvSpPr>
        <p:spPr bwMode="auto">
          <a:xfrm>
            <a:off x="4067175" y="240506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010</a:t>
            </a:r>
          </a:p>
        </p:txBody>
      </p:sp>
      <p:sp>
        <p:nvSpPr>
          <p:cNvPr id="58429" name="Text Box 59"/>
          <p:cNvSpPr txBox="1">
            <a:spLocks noChangeArrowheads="1"/>
          </p:cNvSpPr>
          <p:nvPr/>
        </p:nvSpPr>
        <p:spPr bwMode="auto">
          <a:xfrm>
            <a:off x="4787900" y="240506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110</a:t>
            </a:r>
          </a:p>
        </p:txBody>
      </p:sp>
      <p:sp>
        <p:nvSpPr>
          <p:cNvPr id="58430" name="Text Box 60"/>
          <p:cNvSpPr txBox="1">
            <a:spLocks noChangeArrowheads="1"/>
          </p:cNvSpPr>
          <p:nvPr/>
        </p:nvSpPr>
        <p:spPr bwMode="auto">
          <a:xfrm>
            <a:off x="5508625" y="240506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111</a:t>
            </a:r>
          </a:p>
        </p:txBody>
      </p:sp>
      <p:sp>
        <p:nvSpPr>
          <p:cNvPr id="58431" name="Text Box 61"/>
          <p:cNvSpPr txBox="1">
            <a:spLocks noChangeArrowheads="1"/>
          </p:cNvSpPr>
          <p:nvPr/>
        </p:nvSpPr>
        <p:spPr bwMode="auto">
          <a:xfrm>
            <a:off x="6156325" y="240506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101</a:t>
            </a:r>
          </a:p>
        </p:txBody>
      </p:sp>
      <p:sp>
        <p:nvSpPr>
          <p:cNvPr id="58432" name="Text Box 62"/>
          <p:cNvSpPr txBox="1">
            <a:spLocks noChangeArrowheads="1"/>
          </p:cNvSpPr>
          <p:nvPr/>
        </p:nvSpPr>
        <p:spPr bwMode="auto">
          <a:xfrm>
            <a:off x="6877050" y="240506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100</a:t>
            </a:r>
          </a:p>
        </p:txBody>
      </p:sp>
      <p:sp>
        <p:nvSpPr>
          <p:cNvPr id="58433" name="Text Box 63"/>
          <p:cNvSpPr txBox="1">
            <a:spLocks noChangeArrowheads="1"/>
          </p:cNvSpPr>
          <p:nvPr/>
        </p:nvSpPr>
        <p:spPr bwMode="auto">
          <a:xfrm>
            <a:off x="1474788" y="298132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00</a:t>
            </a:r>
          </a:p>
        </p:txBody>
      </p:sp>
      <p:sp>
        <p:nvSpPr>
          <p:cNvPr id="58434" name="Text Box 64"/>
          <p:cNvSpPr txBox="1">
            <a:spLocks noChangeArrowheads="1"/>
          </p:cNvSpPr>
          <p:nvPr/>
        </p:nvSpPr>
        <p:spPr bwMode="auto">
          <a:xfrm>
            <a:off x="1474788" y="35575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01</a:t>
            </a:r>
          </a:p>
        </p:txBody>
      </p:sp>
      <p:sp>
        <p:nvSpPr>
          <p:cNvPr id="58435" name="Text Box 65"/>
          <p:cNvSpPr txBox="1">
            <a:spLocks noChangeArrowheads="1"/>
          </p:cNvSpPr>
          <p:nvPr/>
        </p:nvSpPr>
        <p:spPr bwMode="auto">
          <a:xfrm>
            <a:off x="1474788" y="42052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11</a:t>
            </a:r>
          </a:p>
        </p:txBody>
      </p:sp>
      <p:sp>
        <p:nvSpPr>
          <p:cNvPr id="58436" name="Text Box 66"/>
          <p:cNvSpPr txBox="1">
            <a:spLocks noChangeArrowheads="1"/>
          </p:cNvSpPr>
          <p:nvPr/>
        </p:nvSpPr>
        <p:spPr bwMode="auto">
          <a:xfrm>
            <a:off x="1474788" y="485457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10</a:t>
            </a:r>
          </a:p>
        </p:txBody>
      </p:sp>
      <p:grpSp>
        <p:nvGrpSpPr>
          <p:cNvPr id="57448" name="Group 104"/>
          <p:cNvGrpSpPr>
            <a:grpSpLocks/>
          </p:cNvGrpSpPr>
          <p:nvPr/>
        </p:nvGrpSpPr>
        <p:grpSpPr bwMode="auto">
          <a:xfrm>
            <a:off x="827088" y="3557588"/>
            <a:ext cx="647700" cy="1150937"/>
            <a:chOff x="476" y="2296"/>
            <a:chExt cx="408" cy="725"/>
          </a:xfrm>
        </p:grpSpPr>
        <p:sp>
          <p:nvSpPr>
            <p:cNvPr id="58480" name="AutoShape 68"/>
            <p:cNvSpPr>
              <a:spLocks/>
            </p:cNvSpPr>
            <p:nvPr/>
          </p:nvSpPr>
          <p:spPr bwMode="auto">
            <a:xfrm>
              <a:off x="793" y="2296"/>
              <a:ext cx="91" cy="725"/>
            </a:xfrm>
            <a:prstGeom prst="leftBracket">
              <a:avLst>
                <a:gd name="adj" fmla="val 66392"/>
              </a:avLst>
            </a:prstGeom>
            <a:noFill/>
            <a:ln w="28575">
              <a:solidFill>
                <a:srgbClr val="1D03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481" name="Text Box 69"/>
            <p:cNvSpPr txBox="1">
              <a:spLocks noChangeArrowheads="1"/>
            </p:cNvSpPr>
            <p:nvPr/>
          </p:nvSpPr>
          <p:spPr bwMode="auto">
            <a:xfrm>
              <a:off x="476" y="247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1D03D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>
                  <a:ea typeface="宋体" pitchFamily="2" charset="-122"/>
                </a:rPr>
                <a:t>Z</a:t>
              </a:r>
            </a:p>
          </p:txBody>
        </p:sp>
      </p:grpSp>
      <p:grpSp>
        <p:nvGrpSpPr>
          <p:cNvPr id="57447" name="Group 103"/>
          <p:cNvGrpSpPr>
            <a:grpSpLocks/>
          </p:cNvGrpSpPr>
          <p:nvPr/>
        </p:nvGrpSpPr>
        <p:grpSpPr bwMode="auto">
          <a:xfrm>
            <a:off x="7739063" y="4133850"/>
            <a:ext cx="576262" cy="1223963"/>
            <a:chOff x="4830" y="2659"/>
            <a:chExt cx="363" cy="771"/>
          </a:xfrm>
        </p:grpSpPr>
        <p:sp>
          <p:nvSpPr>
            <p:cNvPr id="58478" name="AutoShape 67"/>
            <p:cNvSpPr>
              <a:spLocks/>
            </p:cNvSpPr>
            <p:nvPr/>
          </p:nvSpPr>
          <p:spPr bwMode="auto">
            <a:xfrm>
              <a:off x="4830" y="2659"/>
              <a:ext cx="91" cy="771"/>
            </a:xfrm>
            <a:prstGeom prst="rightBracket">
              <a:avLst>
                <a:gd name="adj" fmla="val 70604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479" name="Text Box 70"/>
            <p:cNvSpPr txBox="1">
              <a:spLocks noChangeArrowheads="1"/>
            </p:cNvSpPr>
            <p:nvPr/>
          </p:nvSpPr>
          <p:spPr bwMode="auto">
            <a:xfrm>
              <a:off x="4921" y="2886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>
                  <a:ea typeface="宋体" pitchFamily="2" charset="-122"/>
                </a:rPr>
                <a:t>Y</a:t>
              </a:r>
            </a:p>
          </p:txBody>
        </p:sp>
      </p:grpSp>
      <p:grpSp>
        <p:nvGrpSpPr>
          <p:cNvPr id="57446" name="Group 102"/>
          <p:cNvGrpSpPr>
            <a:grpSpLocks/>
          </p:cNvGrpSpPr>
          <p:nvPr/>
        </p:nvGrpSpPr>
        <p:grpSpPr bwMode="auto">
          <a:xfrm>
            <a:off x="4859338" y="1757363"/>
            <a:ext cx="2736850" cy="792162"/>
            <a:chOff x="3016" y="1162"/>
            <a:chExt cx="1724" cy="499"/>
          </a:xfrm>
        </p:grpSpPr>
        <p:grpSp>
          <p:nvGrpSpPr>
            <p:cNvPr id="58473" name="Group 71"/>
            <p:cNvGrpSpPr>
              <a:grpSpLocks/>
            </p:cNvGrpSpPr>
            <p:nvPr/>
          </p:nvGrpSpPr>
          <p:grpSpPr bwMode="auto">
            <a:xfrm>
              <a:off x="3016" y="1525"/>
              <a:ext cx="1724" cy="136"/>
              <a:chOff x="3016" y="1525"/>
              <a:chExt cx="1724" cy="136"/>
            </a:xfrm>
          </p:grpSpPr>
          <p:sp>
            <p:nvSpPr>
              <p:cNvPr id="58475" name="Line 72"/>
              <p:cNvSpPr>
                <a:spLocks noChangeShapeType="1"/>
              </p:cNvSpPr>
              <p:nvPr/>
            </p:nvSpPr>
            <p:spPr bwMode="auto">
              <a:xfrm flipV="1">
                <a:off x="3016" y="152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1D03D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76" name="Line 73"/>
              <p:cNvSpPr>
                <a:spLocks noChangeShapeType="1"/>
              </p:cNvSpPr>
              <p:nvPr/>
            </p:nvSpPr>
            <p:spPr bwMode="auto">
              <a:xfrm flipV="1">
                <a:off x="3016" y="1525"/>
                <a:ext cx="1724" cy="0"/>
              </a:xfrm>
              <a:prstGeom prst="line">
                <a:avLst/>
              </a:prstGeom>
              <a:noFill/>
              <a:ln w="28575">
                <a:solidFill>
                  <a:srgbClr val="1D03D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77" name="Line 74"/>
              <p:cNvSpPr>
                <a:spLocks noChangeShapeType="1"/>
              </p:cNvSpPr>
              <p:nvPr/>
            </p:nvSpPr>
            <p:spPr bwMode="auto">
              <a:xfrm flipV="1">
                <a:off x="4740" y="152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1D03D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474" name="Text Box 91"/>
            <p:cNvSpPr txBox="1">
              <a:spLocks noChangeArrowheads="1"/>
            </p:cNvSpPr>
            <p:nvPr/>
          </p:nvSpPr>
          <p:spPr bwMode="auto">
            <a:xfrm>
              <a:off x="4059" y="116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1D03D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>
                  <a:ea typeface="宋体" pitchFamily="2" charset="-122"/>
                </a:rPr>
                <a:t>V</a:t>
              </a:r>
            </a:p>
          </p:txBody>
        </p:sp>
      </p:grpSp>
      <p:grpSp>
        <p:nvGrpSpPr>
          <p:cNvPr id="57445" name="Group 101"/>
          <p:cNvGrpSpPr>
            <a:grpSpLocks/>
          </p:cNvGrpSpPr>
          <p:nvPr/>
        </p:nvGrpSpPr>
        <p:grpSpPr bwMode="auto">
          <a:xfrm>
            <a:off x="3490913" y="1470025"/>
            <a:ext cx="2736850" cy="1008063"/>
            <a:chOff x="2154" y="981"/>
            <a:chExt cx="1724" cy="635"/>
          </a:xfrm>
        </p:grpSpPr>
        <p:grpSp>
          <p:nvGrpSpPr>
            <p:cNvPr id="58468" name="Group 75"/>
            <p:cNvGrpSpPr>
              <a:grpSpLocks/>
            </p:cNvGrpSpPr>
            <p:nvPr/>
          </p:nvGrpSpPr>
          <p:grpSpPr bwMode="auto">
            <a:xfrm>
              <a:off x="2154" y="1344"/>
              <a:ext cx="1724" cy="272"/>
              <a:chOff x="3016" y="1525"/>
              <a:chExt cx="1724" cy="136"/>
            </a:xfrm>
          </p:grpSpPr>
          <p:sp>
            <p:nvSpPr>
              <p:cNvPr id="58470" name="Line 76"/>
              <p:cNvSpPr>
                <a:spLocks noChangeShapeType="1"/>
              </p:cNvSpPr>
              <p:nvPr/>
            </p:nvSpPr>
            <p:spPr bwMode="auto">
              <a:xfrm flipV="1">
                <a:off x="3016" y="152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71" name="Line 77"/>
              <p:cNvSpPr>
                <a:spLocks noChangeShapeType="1"/>
              </p:cNvSpPr>
              <p:nvPr/>
            </p:nvSpPr>
            <p:spPr bwMode="auto">
              <a:xfrm flipV="1">
                <a:off x="3016" y="1525"/>
                <a:ext cx="172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72" name="Line 78"/>
              <p:cNvSpPr>
                <a:spLocks noChangeShapeType="1"/>
              </p:cNvSpPr>
              <p:nvPr/>
            </p:nvSpPr>
            <p:spPr bwMode="auto">
              <a:xfrm flipV="1">
                <a:off x="4740" y="152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469" name="Text Box 92"/>
            <p:cNvSpPr txBox="1">
              <a:spLocks noChangeArrowheads="1"/>
            </p:cNvSpPr>
            <p:nvPr/>
          </p:nvSpPr>
          <p:spPr bwMode="auto">
            <a:xfrm>
              <a:off x="2789" y="981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>
                  <a:ea typeface="宋体" pitchFamily="2" charset="-122"/>
                </a:rPr>
                <a:t>W</a:t>
              </a:r>
            </a:p>
          </p:txBody>
        </p:sp>
      </p:grpSp>
      <p:grpSp>
        <p:nvGrpSpPr>
          <p:cNvPr id="57449" name="Group 105"/>
          <p:cNvGrpSpPr>
            <a:grpSpLocks/>
          </p:cNvGrpSpPr>
          <p:nvPr/>
        </p:nvGrpSpPr>
        <p:grpSpPr bwMode="auto">
          <a:xfrm>
            <a:off x="2771775" y="5502275"/>
            <a:ext cx="4103688" cy="950913"/>
            <a:chOff x="1701" y="3521"/>
            <a:chExt cx="2585" cy="599"/>
          </a:xfrm>
        </p:grpSpPr>
        <p:grpSp>
          <p:nvGrpSpPr>
            <p:cNvPr id="58454" name="Group 100"/>
            <p:cNvGrpSpPr>
              <a:grpSpLocks/>
            </p:cNvGrpSpPr>
            <p:nvPr/>
          </p:nvGrpSpPr>
          <p:grpSpPr bwMode="auto">
            <a:xfrm>
              <a:off x="1701" y="3521"/>
              <a:ext cx="2585" cy="272"/>
              <a:chOff x="1701" y="3521"/>
              <a:chExt cx="2585" cy="272"/>
            </a:xfrm>
          </p:grpSpPr>
          <p:grpSp>
            <p:nvGrpSpPr>
              <p:cNvPr id="58456" name="Group 79"/>
              <p:cNvGrpSpPr>
                <a:grpSpLocks/>
              </p:cNvGrpSpPr>
              <p:nvPr/>
            </p:nvGrpSpPr>
            <p:grpSpPr bwMode="auto">
              <a:xfrm flipV="1">
                <a:off x="3470" y="3521"/>
                <a:ext cx="816" cy="91"/>
                <a:chOff x="3016" y="1525"/>
                <a:chExt cx="1724" cy="136"/>
              </a:xfrm>
            </p:grpSpPr>
            <p:sp>
              <p:nvSpPr>
                <p:cNvPr id="58465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016" y="152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6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016" y="1525"/>
                  <a:ext cx="1724" cy="0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6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4740" y="152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57" name="Group 83"/>
              <p:cNvGrpSpPr>
                <a:grpSpLocks/>
              </p:cNvGrpSpPr>
              <p:nvPr/>
            </p:nvGrpSpPr>
            <p:grpSpPr bwMode="auto">
              <a:xfrm flipV="1">
                <a:off x="1701" y="3521"/>
                <a:ext cx="816" cy="91"/>
                <a:chOff x="3016" y="1525"/>
                <a:chExt cx="1724" cy="136"/>
              </a:xfrm>
            </p:grpSpPr>
            <p:sp>
              <p:nvSpPr>
                <p:cNvPr id="5846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016" y="152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6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016" y="1525"/>
                  <a:ext cx="1724" cy="0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6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740" y="152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58" name="Group 87"/>
              <p:cNvGrpSpPr>
                <a:grpSpLocks/>
              </p:cNvGrpSpPr>
              <p:nvPr/>
            </p:nvGrpSpPr>
            <p:grpSpPr bwMode="auto">
              <a:xfrm flipV="1">
                <a:off x="2154" y="3657"/>
                <a:ext cx="1724" cy="136"/>
                <a:chOff x="3016" y="1525"/>
                <a:chExt cx="1724" cy="136"/>
              </a:xfrm>
            </p:grpSpPr>
            <p:sp>
              <p:nvSpPr>
                <p:cNvPr id="584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016" y="152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60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016" y="1525"/>
                  <a:ext cx="1724" cy="0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461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740" y="152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B30DB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455" name="Text Box 93"/>
            <p:cNvSpPr txBox="1">
              <a:spLocks noChangeArrowheads="1"/>
            </p:cNvSpPr>
            <p:nvPr/>
          </p:nvSpPr>
          <p:spPr bwMode="auto">
            <a:xfrm>
              <a:off x="2789" y="379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B30DB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>
                  <a:ea typeface="宋体" pitchFamily="2" charset="-122"/>
                </a:rPr>
                <a:t>X</a:t>
              </a:r>
            </a:p>
          </p:txBody>
        </p:sp>
      </p:grpSp>
      <p:sp>
        <p:nvSpPr>
          <p:cNvPr id="57438" name="AutoShape 94"/>
          <p:cNvSpPr>
            <a:spLocks/>
          </p:cNvSpPr>
          <p:nvPr/>
        </p:nvSpPr>
        <p:spPr bwMode="auto">
          <a:xfrm>
            <a:off x="250825" y="5070475"/>
            <a:ext cx="1368425" cy="906463"/>
          </a:xfrm>
          <a:prstGeom prst="borderCallout2">
            <a:avLst>
              <a:gd name="adj1" fmla="val 12611"/>
              <a:gd name="adj2" fmla="val 105569"/>
              <a:gd name="adj3" fmla="val 12611"/>
              <a:gd name="adj4" fmla="val 145940"/>
              <a:gd name="adj5" fmla="val -59718"/>
              <a:gd name="adj6" fmla="val 186542"/>
            </a:avLst>
          </a:prstGeom>
          <a:solidFill>
            <a:schemeClr val="hlink">
              <a:alpha val="36078"/>
            </a:schemeClr>
          </a:solidFill>
          <a:ln w="28575" algn="ctr">
            <a:solidFill>
              <a:srgbClr val="9C069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solidFill>
                  <a:srgbClr val="990033"/>
                </a:solidFill>
                <a:ea typeface="宋体" pitchFamily="2" charset="-122"/>
              </a:rPr>
              <a:t>Number of cell</a:t>
            </a:r>
          </a:p>
        </p:txBody>
      </p:sp>
      <p:sp>
        <p:nvSpPr>
          <p:cNvPr id="57439" name="Line 95"/>
          <p:cNvSpPr>
            <a:spLocks noChangeShapeType="1"/>
          </p:cNvSpPr>
          <p:nvPr/>
        </p:nvSpPr>
        <p:spPr bwMode="auto">
          <a:xfrm>
            <a:off x="4803775" y="2620963"/>
            <a:ext cx="0" cy="31686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450" name="AutoShape 106"/>
          <p:cNvSpPr>
            <a:spLocks noChangeArrowheads="1"/>
          </p:cNvSpPr>
          <p:nvPr/>
        </p:nvSpPr>
        <p:spPr bwMode="auto">
          <a:xfrm>
            <a:off x="7380288" y="1484313"/>
            <a:ext cx="1512887" cy="649287"/>
          </a:xfrm>
          <a:prstGeom prst="wedgeRoundRectCallout">
            <a:avLst>
              <a:gd name="adj1" fmla="val -60074"/>
              <a:gd name="adj2" fmla="val 99144"/>
              <a:gd name="adj3" fmla="val 16667"/>
            </a:avLst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rgbClr val="990033"/>
                </a:solidFill>
                <a:ea typeface="宋体" pitchFamily="2" charset="-122"/>
              </a:rPr>
              <a:t>Arrange In Gray code</a:t>
            </a:r>
          </a:p>
        </p:txBody>
      </p:sp>
      <p:grpSp>
        <p:nvGrpSpPr>
          <p:cNvPr id="57460" name="Group 116"/>
          <p:cNvGrpSpPr>
            <a:grpSpLocks/>
          </p:cNvGrpSpPr>
          <p:nvPr/>
        </p:nvGrpSpPr>
        <p:grpSpPr bwMode="auto">
          <a:xfrm>
            <a:off x="2481263" y="3286125"/>
            <a:ext cx="4179887" cy="1079500"/>
            <a:chOff x="1563" y="2070"/>
            <a:chExt cx="2633" cy="680"/>
          </a:xfrm>
        </p:grpSpPr>
        <p:sp>
          <p:nvSpPr>
            <p:cNvPr id="58447" name="AutoShape 108"/>
            <p:cNvSpPr>
              <a:spLocks noChangeArrowheads="1"/>
            </p:cNvSpPr>
            <p:nvPr/>
          </p:nvSpPr>
          <p:spPr bwMode="auto">
            <a:xfrm>
              <a:off x="1880" y="2342"/>
              <a:ext cx="137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28575">
              <a:solidFill>
                <a:srgbClr val="12781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448" name="Line 109"/>
            <p:cNvSpPr>
              <a:spLocks noChangeShapeType="1"/>
            </p:cNvSpPr>
            <p:nvPr/>
          </p:nvSpPr>
          <p:spPr bwMode="auto">
            <a:xfrm flipV="1">
              <a:off x="1926" y="2070"/>
              <a:ext cx="0" cy="227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9" name="Line 110"/>
            <p:cNvSpPr>
              <a:spLocks noChangeShapeType="1"/>
            </p:cNvSpPr>
            <p:nvPr/>
          </p:nvSpPr>
          <p:spPr bwMode="auto">
            <a:xfrm>
              <a:off x="2017" y="2387"/>
              <a:ext cx="227" cy="0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0" name="Line 111"/>
            <p:cNvSpPr>
              <a:spLocks noChangeShapeType="1"/>
            </p:cNvSpPr>
            <p:nvPr/>
          </p:nvSpPr>
          <p:spPr bwMode="auto">
            <a:xfrm flipH="1">
              <a:off x="1563" y="2433"/>
              <a:ext cx="272" cy="0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1" name="Line 112"/>
            <p:cNvSpPr>
              <a:spLocks noChangeShapeType="1"/>
            </p:cNvSpPr>
            <p:nvPr/>
          </p:nvSpPr>
          <p:spPr bwMode="auto">
            <a:xfrm>
              <a:off x="1926" y="2478"/>
              <a:ext cx="0" cy="272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2" name="AutoShape 113"/>
            <p:cNvSpPr>
              <a:spLocks noChangeArrowheads="1"/>
            </p:cNvSpPr>
            <p:nvPr/>
          </p:nvSpPr>
          <p:spPr bwMode="auto">
            <a:xfrm>
              <a:off x="4059" y="2341"/>
              <a:ext cx="137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28575">
              <a:solidFill>
                <a:srgbClr val="12781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453" name="Freeform 114"/>
            <p:cNvSpPr>
              <a:spLocks/>
            </p:cNvSpPr>
            <p:nvPr/>
          </p:nvSpPr>
          <p:spPr bwMode="auto">
            <a:xfrm>
              <a:off x="2062" y="2432"/>
              <a:ext cx="2043" cy="234"/>
            </a:xfrm>
            <a:custGeom>
              <a:avLst/>
              <a:gdLst>
                <a:gd name="T0" fmla="*/ 0 w 2495"/>
                <a:gd name="T1" fmla="*/ 0 h 188"/>
                <a:gd name="T2" fmla="*/ 1078 w 2495"/>
                <a:gd name="T3" fmla="*/ 225 h 188"/>
                <a:gd name="T4" fmla="*/ 2043 w 2495"/>
                <a:gd name="T5" fmla="*/ 56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5" h="188">
                  <a:moveTo>
                    <a:pt x="0" y="0"/>
                  </a:moveTo>
                  <a:cubicBezTo>
                    <a:pt x="450" y="87"/>
                    <a:pt x="900" y="174"/>
                    <a:pt x="1316" y="181"/>
                  </a:cubicBezTo>
                  <a:cubicBezTo>
                    <a:pt x="1732" y="188"/>
                    <a:pt x="2113" y="116"/>
                    <a:pt x="2495" y="45"/>
                  </a:cubicBezTo>
                </a:path>
              </a:pathLst>
            </a:custGeom>
            <a:noFill/>
            <a:ln w="19050" cmpd="sng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62" name="AutoShape 118"/>
          <p:cNvSpPr>
            <a:spLocks noChangeArrowheads="1"/>
          </p:cNvSpPr>
          <p:nvPr/>
        </p:nvSpPr>
        <p:spPr bwMode="auto">
          <a:xfrm>
            <a:off x="1943100" y="5949950"/>
            <a:ext cx="1620838" cy="503238"/>
          </a:xfrm>
          <a:prstGeom prst="wedgeRoundRectCallout">
            <a:avLst>
              <a:gd name="adj1" fmla="val 32273"/>
              <a:gd name="adj2" fmla="val -433912"/>
              <a:gd name="adj3" fmla="val 16667"/>
            </a:avLst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>
                <a:solidFill>
                  <a:srgbClr val="BA4606"/>
                </a:solidFill>
                <a:ea typeface="宋体" pitchFamily="2" charset="-122"/>
              </a:rPr>
              <a:t>adjacent</a:t>
            </a:r>
            <a:endParaRPr lang="zh-CN" altLang="en-US" sz="2400">
              <a:solidFill>
                <a:srgbClr val="BA4606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5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5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5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5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38" grpId="0" animBg="1"/>
      <p:bldP spid="57439" grpId="0" animBg="1"/>
      <p:bldP spid="57450" grpId="0" animBg="1"/>
      <p:bldP spid="5746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48AE40-7745-4EFA-B073-6AFB9AC0156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91512" cy="5762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Dividing into two part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25" y="908050"/>
            <a:ext cx="8570295" cy="52181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According to Shannon’s expansion theorems</a:t>
            </a: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250825" y="1268413"/>
            <a:ext cx="4319588" cy="4359275"/>
            <a:chOff x="567" y="1162"/>
            <a:chExt cx="2721" cy="2746"/>
          </a:xfrm>
        </p:grpSpPr>
        <p:grpSp>
          <p:nvGrpSpPr>
            <p:cNvPr id="59473" name="Group 5"/>
            <p:cNvGrpSpPr>
              <a:grpSpLocks/>
            </p:cNvGrpSpPr>
            <p:nvPr/>
          </p:nvGrpSpPr>
          <p:grpSpPr bwMode="auto">
            <a:xfrm>
              <a:off x="2018" y="1577"/>
              <a:ext cx="762" cy="119"/>
              <a:chOff x="4195" y="663"/>
              <a:chExt cx="953" cy="136"/>
            </a:xfrm>
          </p:grpSpPr>
          <p:sp>
            <p:nvSpPr>
              <p:cNvPr id="59530" name="Line 6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1" name="Line 7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2" name="Line 8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74" name="Group 9"/>
            <p:cNvGrpSpPr>
              <a:grpSpLocks/>
            </p:cNvGrpSpPr>
            <p:nvPr/>
          </p:nvGrpSpPr>
          <p:grpSpPr bwMode="auto">
            <a:xfrm>
              <a:off x="1184" y="1816"/>
              <a:ext cx="1623" cy="853"/>
              <a:chOff x="2472" y="1978"/>
              <a:chExt cx="2030" cy="971"/>
            </a:xfrm>
          </p:grpSpPr>
          <p:sp>
            <p:nvSpPr>
              <p:cNvPr id="59514" name="Rectangle 10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59515" name="Rectangle 11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59516" name="Rectangle 12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59517" name="Rectangle 13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9518" name="Rectangle 14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9519" name="Rectangle 15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59520" name="Rectangle 16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59521" name="Rectangle 17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9522" name="Line 1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3" name="Line 19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4" name="Line 20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5" name="Line 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6" name="Line 22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7" name="Line 23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8" name="Line 24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29" name="Line 25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9475" name="Text Box 26"/>
            <p:cNvSpPr txBox="1">
              <a:spLocks noChangeArrowheads="1"/>
            </p:cNvSpPr>
            <p:nvPr/>
          </p:nvSpPr>
          <p:spPr bwMode="auto">
            <a:xfrm>
              <a:off x="1256" y="1577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9476" name="Text Box 27"/>
            <p:cNvSpPr txBox="1">
              <a:spLocks noChangeArrowheads="1"/>
            </p:cNvSpPr>
            <p:nvPr/>
          </p:nvSpPr>
          <p:spPr bwMode="auto">
            <a:xfrm>
              <a:off x="1656" y="157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9477" name="Text Box 28"/>
            <p:cNvSpPr txBox="1">
              <a:spLocks noChangeArrowheads="1"/>
            </p:cNvSpPr>
            <p:nvPr/>
          </p:nvSpPr>
          <p:spPr bwMode="auto">
            <a:xfrm>
              <a:off x="2055" y="157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9478" name="Text Box 29"/>
            <p:cNvSpPr txBox="1">
              <a:spLocks noChangeArrowheads="1"/>
            </p:cNvSpPr>
            <p:nvPr/>
          </p:nvSpPr>
          <p:spPr bwMode="auto">
            <a:xfrm>
              <a:off x="893" y="3172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9479" name="Line 30"/>
            <p:cNvSpPr>
              <a:spLocks noChangeShapeType="1"/>
            </p:cNvSpPr>
            <p:nvPr/>
          </p:nvSpPr>
          <p:spPr bwMode="auto">
            <a:xfrm flipH="1" flipV="1">
              <a:off x="929" y="1537"/>
              <a:ext cx="254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0" name="Text Box 31"/>
            <p:cNvSpPr txBox="1">
              <a:spLocks noChangeArrowheads="1"/>
            </p:cNvSpPr>
            <p:nvPr/>
          </p:nvSpPr>
          <p:spPr bwMode="auto">
            <a:xfrm>
              <a:off x="567" y="1162"/>
              <a:ext cx="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F1</a:t>
              </a:r>
            </a:p>
          </p:txBody>
        </p:sp>
        <p:grpSp>
          <p:nvGrpSpPr>
            <p:cNvPr id="59481" name="Group 32"/>
            <p:cNvGrpSpPr>
              <a:grpSpLocks/>
            </p:cNvGrpSpPr>
            <p:nvPr/>
          </p:nvGrpSpPr>
          <p:grpSpPr bwMode="auto">
            <a:xfrm>
              <a:off x="1619" y="3531"/>
              <a:ext cx="762" cy="119"/>
              <a:chOff x="3696" y="2024"/>
              <a:chExt cx="953" cy="136"/>
            </a:xfrm>
          </p:grpSpPr>
          <p:sp>
            <p:nvSpPr>
              <p:cNvPr id="59511" name="Line 33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12" name="Line 34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13" name="Line 35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82" name="Group 36"/>
            <p:cNvGrpSpPr>
              <a:grpSpLocks/>
            </p:cNvGrpSpPr>
            <p:nvPr/>
          </p:nvGrpSpPr>
          <p:grpSpPr bwMode="auto">
            <a:xfrm>
              <a:off x="1184" y="2653"/>
              <a:ext cx="1623" cy="854"/>
              <a:chOff x="2472" y="1978"/>
              <a:chExt cx="2030" cy="971"/>
            </a:xfrm>
          </p:grpSpPr>
          <p:sp>
            <p:nvSpPr>
              <p:cNvPr id="59495" name="Rectangle 37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9496" name="Rectangle 38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14</a:t>
                </a:r>
              </a:p>
            </p:txBody>
          </p:sp>
          <p:sp>
            <p:nvSpPr>
              <p:cNvPr id="59497" name="Rectangle 39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59498" name="Rectangle 40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59499" name="Rectangle 41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9500" name="Rectangle 42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9501" name="Rectangle 43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9502" name="Rectangle 44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59503" name="Line 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04" name="Line 46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05" name="Line 47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06" name="Line 4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07" name="Line 49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08" name="Line 50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09" name="Line 51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510" name="Line 52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9483" name="Text Box 53"/>
            <p:cNvSpPr txBox="1">
              <a:spLocks noChangeArrowheads="1"/>
            </p:cNvSpPr>
            <p:nvPr/>
          </p:nvSpPr>
          <p:spPr bwMode="auto">
            <a:xfrm>
              <a:off x="1034" y="1480"/>
              <a:ext cx="3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WX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59484" name="Text Box 54"/>
            <p:cNvSpPr txBox="1">
              <a:spLocks noChangeArrowheads="1"/>
            </p:cNvSpPr>
            <p:nvPr/>
          </p:nvSpPr>
          <p:spPr bwMode="auto">
            <a:xfrm>
              <a:off x="809" y="1657"/>
              <a:ext cx="3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YZ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59485" name="Text Box 55"/>
            <p:cNvSpPr txBox="1">
              <a:spLocks noChangeArrowheads="1"/>
            </p:cNvSpPr>
            <p:nvPr/>
          </p:nvSpPr>
          <p:spPr bwMode="auto">
            <a:xfrm>
              <a:off x="884" y="1936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9486" name="Text Box 56"/>
            <p:cNvSpPr txBox="1">
              <a:spLocks noChangeArrowheads="1"/>
            </p:cNvSpPr>
            <p:nvPr/>
          </p:nvSpPr>
          <p:spPr bwMode="auto">
            <a:xfrm>
              <a:off x="893" y="2334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9487" name="Text Box 57"/>
            <p:cNvSpPr txBox="1">
              <a:spLocks noChangeArrowheads="1"/>
            </p:cNvSpPr>
            <p:nvPr/>
          </p:nvSpPr>
          <p:spPr bwMode="auto">
            <a:xfrm>
              <a:off x="893" y="2733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9488" name="Text Box 58"/>
            <p:cNvSpPr txBox="1">
              <a:spLocks noChangeArrowheads="1"/>
            </p:cNvSpPr>
            <p:nvPr/>
          </p:nvSpPr>
          <p:spPr bwMode="auto">
            <a:xfrm>
              <a:off x="2272" y="1298"/>
              <a:ext cx="2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</a:t>
              </a:r>
            </a:p>
          </p:txBody>
        </p:sp>
        <p:sp>
          <p:nvSpPr>
            <p:cNvPr id="59489" name="AutoShape 59"/>
            <p:cNvSpPr>
              <a:spLocks/>
            </p:cNvSpPr>
            <p:nvPr/>
          </p:nvSpPr>
          <p:spPr bwMode="auto">
            <a:xfrm>
              <a:off x="2889" y="2693"/>
              <a:ext cx="72" cy="758"/>
            </a:xfrm>
            <a:prstGeom prst="rightBracket">
              <a:avLst>
                <a:gd name="adj" fmla="val 8773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90" name="Text Box 60"/>
            <p:cNvSpPr txBox="1">
              <a:spLocks noChangeArrowheads="1"/>
            </p:cNvSpPr>
            <p:nvPr/>
          </p:nvSpPr>
          <p:spPr bwMode="auto">
            <a:xfrm>
              <a:off x="2998" y="2933"/>
              <a:ext cx="29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Y</a:t>
              </a:r>
            </a:p>
          </p:txBody>
        </p:sp>
        <p:sp>
          <p:nvSpPr>
            <p:cNvPr id="59491" name="AutoShape 61"/>
            <p:cNvSpPr>
              <a:spLocks/>
            </p:cNvSpPr>
            <p:nvPr/>
          </p:nvSpPr>
          <p:spPr bwMode="auto">
            <a:xfrm>
              <a:off x="857" y="2295"/>
              <a:ext cx="181" cy="757"/>
            </a:xfrm>
            <a:prstGeom prst="leftBracket">
              <a:avLst>
                <a:gd name="adj" fmla="val 348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92" name="Text Box 62"/>
            <p:cNvSpPr txBox="1">
              <a:spLocks noChangeArrowheads="1"/>
            </p:cNvSpPr>
            <p:nvPr/>
          </p:nvSpPr>
          <p:spPr bwMode="auto">
            <a:xfrm>
              <a:off x="618" y="2534"/>
              <a:ext cx="29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Z</a:t>
              </a:r>
            </a:p>
          </p:txBody>
        </p:sp>
        <p:sp>
          <p:nvSpPr>
            <p:cNvPr id="59493" name="Text Box 63"/>
            <p:cNvSpPr txBox="1">
              <a:spLocks noChangeArrowheads="1"/>
            </p:cNvSpPr>
            <p:nvPr/>
          </p:nvSpPr>
          <p:spPr bwMode="auto">
            <a:xfrm>
              <a:off x="1873" y="3600"/>
              <a:ext cx="21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</a:t>
              </a:r>
            </a:p>
          </p:txBody>
        </p:sp>
        <p:sp>
          <p:nvSpPr>
            <p:cNvPr id="59494" name="Text Box 64"/>
            <p:cNvSpPr txBox="1">
              <a:spLocks noChangeArrowheads="1"/>
            </p:cNvSpPr>
            <p:nvPr/>
          </p:nvSpPr>
          <p:spPr bwMode="auto">
            <a:xfrm>
              <a:off x="2454" y="1578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1188" y="5300663"/>
            <a:ext cx="86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>
                <a:solidFill>
                  <a:srgbClr val="990033"/>
                </a:solidFill>
                <a:latin typeface="宋体" pitchFamily="2" charset="-122"/>
                <a:ea typeface="宋体" pitchFamily="2" charset="-122"/>
              </a:rPr>
              <a:t>V=0</a:t>
            </a:r>
          </a:p>
        </p:txBody>
      </p:sp>
      <p:grpSp>
        <p:nvGrpSpPr>
          <p:cNvPr id="58497" name="Group 129"/>
          <p:cNvGrpSpPr>
            <a:grpSpLocks/>
          </p:cNvGrpSpPr>
          <p:nvPr/>
        </p:nvGrpSpPr>
        <p:grpSpPr bwMode="auto">
          <a:xfrm>
            <a:off x="4572000" y="1341438"/>
            <a:ext cx="4319588" cy="4448175"/>
            <a:chOff x="2880" y="845"/>
            <a:chExt cx="2721" cy="2802"/>
          </a:xfrm>
        </p:grpSpPr>
        <p:grpSp>
          <p:nvGrpSpPr>
            <p:cNvPr id="59412" name="Group 67"/>
            <p:cNvGrpSpPr>
              <a:grpSpLocks/>
            </p:cNvGrpSpPr>
            <p:nvPr/>
          </p:nvGrpSpPr>
          <p:grpSpPr bwMode="auto">
            <a:xfrm>
              <a:off x="4331" y="1260"/>
              <a:ext cx="762" cy="119"/>
              <a:chOff x="4195" y="663"/>
              <a:chExt cx="953" cy="136"/>
            </a:xfrm>
          </p:grpSpPr>
          <p:sp>
            <p:nvSpPr>
              <p:cNvPr id="59470" name="Line 68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71" name="Line 69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72" name="Line 70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13" name="Group 71"/>
            <p:cNvGrpSpPr>
              <a:grpSpLocks/>
            </p:cNvGrpSpPr>
            <p:nvPr/>
          </p:nvGrpSpPr>
          <p:grpSpPr bwMode="auto">
            <a:xfrm>
              <a:off x="3497" y="1499"/>
              <a:ext cx="1623" cy="853"/>
              <a:chOff x="2472" y="1978"/>
              <a:chExt cx="2030" cy="971"/>
            </a:xfrm>
          </p:grpSpPr>
          <p:sp>
            <p:nvSpPr>
              <p:cNvPr id="59454" name="Rectangle 72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25</a:t>
                </a:r>
              </a:p>
            </p:txBody>
          </p:sp>
          <p:sp>
            <p:nvSpPr>
              <p:cNvPr id="59455" name="Rectangle 73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29</a:t>
                </a:r>
              </a:p>
            </p:txBody>
          </p:sp>
          <p:sp>
            <p:nvSpPr>
              <p:cNvPr id="59456" name="Rectangle 74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21</a:t>
                </a:r>
              </a:p>
            </p:txBody>
          </p:sp>
          <p:sp>
            <p:nvSpPr>
              <p:cNvPr id="59457" name="Rectangle 75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17</a:t>
                </a:r>
              </a:p>
            </p:txBody>
          </p:sp>
          <p:sp>
            <p:nvSpPr>
              <p:cNvPr id="59458" name="Rectangle 76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9459" name="Rectangle 77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28</a:t>
                </a:r>
              </a:p>
            </p:txBody>
          </p:sp>
          <p:sp>
            <p:nvSpPr>
              <p:cNvPr id="59460" name="Rectangle 78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59461" name="Rectangle 79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9462" name="Line 80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3" name="Line 81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4" name="Line 82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5" name="Line 83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6" name="Line 84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7" name="Line 85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8" name="Line 86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69" name="Line 87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9414" name="Text Box 88"/>
            <p:cNvSpPr txBox="1">
              <a:spLocks noChangeArrowheads="1"/>
            </p:cNvSpPr>
            <p:nvPr/>
          </p:nvSpPr>
          <p:spPr bwMode="auto">
            <a:xfrm>
              <a:off x="3569" y="1260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9415" name="Text Box 89"/>
            <p:cNvSpPr txBox="1">
              <a:spLocks noChangeArrowheads="1"/>
            </p:cNvSpPr>
            <p:nvPr/>
          </p:nvSpPr>
          <p:spPr bwMode="auto">
            <a:xfrm>
              <a:off x="3969" y="1260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9416" name="Text Box 90"/>
            <p:cNvSpPr txBox="1">
              <a:spLocks noChangeArrowheads="1"/>
            </p:cNvSpPr>
            <p:nvPr/>
          </p:nvSpPr>
          <p:spPr bwMode="auto">
            <a:xfrm>
              <a:off x="4368" y="1260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9417" name="Text Box 91"/>
            <p:cNvSpPr txBox="1">
              <a:spLocks noChangeArrowheads="1"/>
            </p:cNvSpPr>
            <p:nvPr/>
          </p:nvSpPr>
          <p:spPr bwMode="auto">
            <a:xfrm>
              <a:off x="3206" y="2855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9418" name="Line 92"/>
            <p:cNvSpPr>
              <a:spLocks noChangeShapeType="1"/>
            </p:cNvSpPr>
            <p:nvPr/>
          </p:nvSpPr>
          <p:spPr bwMode="auto">
            <a:xfrm flipH="1" flipV="1">
              <a:off x="3242" y="1220"/>
              <a:ext cx="254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Text Box 93"/>
            <p:cNvSpPr txBox="1">
              <a:spLocks noChangeArrowheads="1"/>
            </p:cNvSpPr>
            <p:nvPr/>
          </p:nvSpPr>
          <p:spPr bwMode="auto">
            <a:xfrm>
              <a:off x="2880" y="845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Garamond" pitchFamily="18" charset="0"/>
                  <a:ea typeface="宋体" pitchFamily="2" charset="-122"/>
                </a:rPr>
                <a:t>F2</a:t>
              </a:r>
            </a:p>
          </p:txBody>
        </p:sp>
        <p:grpSp>
          <p:nvGrpSpPr>
            <p:cNvPr id="59420" name="Group 94"/>
            <p:cNvGrpSpPr>
              <a:grpSpLocks/>
            </p:cNvGrpSpPr>
            <p:nvPr/>
          </p:nvGrpSpPr>
          <p:grpSpPr bwMode="auto">
            <a:xfrm>
              <a:off x="3932" y="3214"/>
              <a:ext cx="762" cy="119"/>
              <a:chOff x="3696" y="2024"/>
              <a:chExt cx="953" cy="136"/>
            </a:xfrm>
          </p:grpSpPr>
          <p:sp>
            <p:nvSpPr>
              <p:cNvPr id="59451" name="Line 95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52" name="Line 96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53" name="Line 97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21" name="Group 98"/>
            <p:cNvGrpSpPr>
              <a:grpSpLocks/>
            </p:cNvGrpSpPr>
            <p:nvPr/>
          </p:nvGrpSpPr>
          <p:grpSpPr bwMode="auto">
            <a:xfrm>
              <a:off x="3497" y="2336"/>
              <a:ext cx="1623" cy="854"/>
              <a:chOff x="2472" y="1978"/>
              <a:chExt cx="2030" cy="971"/>
            </a:xfrm>
          </p:grpSpPr>
          <p:sp>
            <p:nvSpPr>
              <p:cNvPr id="59435" name="Rectangle 99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26</a:t>
                </a:r>
              </a:p>
            </p:txBody>
          </p:sp>
          <p:sp>
            <p:nvSpPr>
              <p:cNvPr id="59436" name="Rectangle 100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30</a:t>
                </a:r>
              </a:p>
            </p:txBody>
          </p:sp>
          <p:sp>
            <p:nvSpPr>
              <p:cNvPr id="59437" name="Rectangle 101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22</a:t>
                </a:r>
              </a:p>
            </p:txBody>
          </p:sp>
          <p:sp>
            <p:nvSpPr>
              <p:cNvPr id="59438" name="Rectangle 102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18</a:t>
                </a:r>
              </a:p>
            </p:txBody>
          </p:sp>
          <p:sp>
            <p:nvSpPr>
              <p:cNvPr id="59439" name="Rectangle 103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27</a:t>
                </a:r>
              </a:p>
            </p:txBody>
          </p:sp>
          <p:sp>
            <p:nvSpPr>
              <p:cNvPr id="59440" name="Rectangle 104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9441" name="Rectangle 105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9442" name="Rectangle 106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000" b="0">
                    <a:latin typeface="Verdana" pitchFamily="34" charset="0"/>
                    <a:ea typeface="宋体" pitchFamily="2" charset="-122"/>
                  </a:rPr>
                  <a:t>19</a:t>
                </a:r>
              </a:p>
            </p:txBody>
          </p:sp>
          <p:sp>
            <p:nvSpPr>
              <p:cNvPr id="59443" name="Line 107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44" name="Line 108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45" name="Line 109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46" name="Line 110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47" name="Line 111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48" name="Line 112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49" name="Line 113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9450" name="Line 114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59422" name="Text Box 115"/>
            <p:cNvSpPr txBox="1">
              <a:spLocks noChangeArrowheads="1"/>
            </p:cNvSpPr>
            <p:nvPr/>
          </p:nvSpPr>
          <p:spPr bwMode="auto">
            <a:xfrm>
              <a:off x="3321" y="1163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WX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59423" name="Text Box 116"/>
            <p:cNvSpPr txBox="1">
              <a:spLocks noChangeArrowheads="1"/>
            </p:cNvSpPr>
            <p:nvPr/>
          </p:nvSpPr>
          <p:spPr bwMode="auto">
            <a:xfrm>
              <a:off x="3105" y="1340"/>
              <a:ext cx="3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YZ</a:t>
              </a:r>
              <a:endPara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endParaRPr>
            </a:p>
          </p:txBody>
        </p:sp>
        <p:sp>
          <p:nvSpPr>
            <p:cNvPr id="59424" name="Text Box 117"/>
            <p:cNvSpPr txBox="1">
              <a:spLocks noChangeArrowheads="1"/>
            </p:cNvSpPr>
            <p:nvPr/>
          </p:nvSpPr>
          <p:spPr bwMode="auto">
            <a:xfrm>
              <a:off x="3197" y="1619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59425" name="Text Box 118"/>
            <p:cNvSpPr txBox="1">
              <a:spLocks noChangeArrowheads="1"/>
            </p:cNvSpPr>
            <p:nvPr/>
          </p:nvSpPr>
          <p:spPr bwMode="auto">
            <a:xfrm>
              <a:off x="3206" y="2017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59426" name="Text Box 119"/>
            <p:cNvSpPr txBox="1">
              <a:spLocks noChangeArrowheads="1"/>
            </p:cNvSpPr>
            <p:nvPr/>
          </p:nvSpPr>
          <p:spPr bwMode="auto">
            <a:xfrm>
              <a:off x="3206" y="2416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9427" name="Text Box 120"/>
            <p:cNvSpPr txBox="1">
              <a:spLocks noChangeArrowheads="1"/>
            </p:cNvSpPr>
            <p:nvPr/>
          </p:nvSpPr>
          <p:spPr bwMode="auto">
            <a:xfrm>
              <a:off x="4585" y="981"/>
              <a:ext cx="2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W</a:t>
              </a:r>
            </a:p>
          </p:txBody>
        </p:sp>
        <p:sp>
          <p:nvSpPr>
            <p:cNvPr id="59428" name="AutoShape 121"/>
            <p:cNvSpPr>
              <a:spLocks/>
            </p:cNvSpPr>
            <p:nvPr/>
          </p:nvSpPr>
          <p:spPr bwMode="auto">
            <a:xfrm>
              <a:off x="5202" y="2376"/>
              <a:ext cx="72" cy="758"/>
            </a:xfrm>
            <a:prstGeom prst="rightBracket">
              <a:avLst>
                <a:gd name="adj" fmla="val 8773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29" name="Text Box 122"/>
            <p:cNvSpPr txBox="1">
              <a:spLocks noChangeArrowheads="1"/>
            </p:cNvSpPr>
            <p:nvPr/>
          </p:nvSpPr>
          <p:spPr bwMode="auto">
            <a:xfrm>
              <a:off x="5311" y="2616"/>
              <a:ext cx="29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Y</a:t>
              </a:r>
            </a:p>
          </p:txBody>
        </p:sp>
        <p:sp>
          <p:nvSpPr>
            <p:cNvPr id="59430" name="AutoShape 123"/>
            <p:cNvSpPr>
              <a:spLocks/>
            </p:cNvSpPr>
            <p:nvPr/>
          </p:nvSpPr>
          <p:spPr bwMode="auto">
            <a:xfrm>
              <a:off x="3170" y="1978"/>
              <a:ext cx="181" cy="757"/>
            </a:xfrm>
            <a:prstGeom prst="leftBracket">
              <a:avLst>
                <a:gd name="adj" fmla="val 348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31" name="Text Box 124"/>
            <p:cNvSpPr txBox="1">
              <a:spLocks noChangeArrowheads="1"/>
            </p:cNvSpPr>
            <p:nvPr/>
          </p:nvSpPr>
          <p:spPr bwMode="auto">
            <a:xfrm>
              <a:off x="2930" y="2217"/>
              <a:ext cx="29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dirty="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Z</a:t>
              </a:r>
            </a:p>
          </p:txBody>
        </p:sp>
        <p:sp>
          <p:nvSpPr>
            <p:cNvPr id="59432" name="Text Box 125"/>
            <p:cNvSpPr txBox="1">
              <a:spLocks noChangeArrowheads="1"/>
            </p:cNvSpPr>
            <p:nvPr/>
          </p:nvSpPr>
          <p:spPr bwMode="auto">
            <a:xfrm>
              <a:off x="4186" y="3334"/>
              <a:ext cx="21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X</a:t>
              </a:r>
            </a:p>
          </p:txBody>
        </p:sp>
        <p:sp>
          <p:nvSpPr>
            <p:cNvPr id="59433" name="Text Box 126"/>
            <p:cNvSpPr txBox="1">
              <a:spLocks noChangeArrowheads="1"/>
            </p:cNvSpPr>
            <p:nvPr/>
          </p:nvSpPr>
          <p:spPr bwMode="auto">
            <a:xfrm>
              <a:off x="4767" y="1261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59434" name="Text Box 127"/>
            <p:cNvSpPr txBox="1">
              <a:spLocks noChangeArrowheads="1"/>
            </p:cNvSpPr>
            <p:nvPr/>
          </p:nvSpPr>
          <p:spPr bwMode="auto">
            <a:xfrm>
              <a:off x="3061" y="3339"/>
              <a:ext cx="54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solidFill>
                    <a:srgbClr val="990033"/>
                  </a:solidFill>
                  <a:latin typeface="宋体" pitchFamily="2" charset="-122"/>
                  <a:ea typeface="宋体" pitchFamily="2" charset="-122"/>
                </a:rPr>
                <a:t>V=1</a:t>
              </a:r>
            </a:p>
          </p:txBody>
        </p:sp>
      </p:grpSp>
      <p:sp>
        <p:nvSpPr>
          <p:cNvPr id="58496" name="Line 128"/>
          <p:cNvSpPr>
            <a:spLocks noChangeShapeType="1"/>
          </p:cNvSpPr>
          <p:nvPr/>
        </p:nvSpPr>
        <p:spPr bwMode="auto">
          <a:xfrm>
            <a:off x="4500563" y="1700213"/>
            <a:ext cx="0" cy="381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505" name="Group 137"/>
          <p:cNvGrpSpPr>
            <a:grpSpLocks/>
          </p:cNvGrpSpPr>
          <p:nvPr/>
        </p:nvGrpSpPr>
        <p:grpSpPr bwMode="auto">
          <a:xfrm>
            <a:off x="1619250" y="2781300"/>
            <a:ext cx="4970463" cy="1079500"/>
            <a:chOff x="1020" y="1752"/>
            <a:chExt cx="3131" cy="680"/>
          </a:xfrm>
        </p:grpSpPr>
        <p:sp>
          <p:nvSpPr>
            <p:cNvPr id="59405" name="AutoShape 130"/>
            <p:cNvSpPr>
              <a:spLocks noChangeArrowheads="1"/>
            </p:cNvSpPr>
            <p:nvPr/>
          </p:nvSpPr>
          <p:spPr bwMode="auto">
            <a:xfrm>
              <a:off x="1337" y="2024"/>
              <a:ext cx="137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28575">
              <a:solidFill>
                <a:srgbClr val="12781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6" name="Line 131"/>
            <p:cNvSpPr>
              <a:spLocks noChangeShapeType="1"/>
            </p:cNvSpPr>
            <p:nvPr/>
          </p:nvSpPr>
          <p:spPr bwMode="auto">
            <a:xfrm flipV="1">
              <a:off x="1383" y="1752"/>
              <a:ext cx="0" cy="227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Line 132"/>
            <p:cNvSpPr>
              <a:spLocks noChangeShapeType="1"/>
            </p:cNvSpPr>
            <p:nvPr/>
          </p:nvSpPr>
          <p:spPr bwMode="auto">
            <a:xfrm>
              <a:off x="1474" y="2069"/>
              <a:ext cx="227" cy="0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Line 133"/>
            <p:cNvSpPr>
              <a:spLocks noChangeShapeType="1"/>
            </p:cNvSpPr>
            <p:nvPr/>
          </p:nvSpPr>
          <p:spPr bwMode="auto">
            <a:xfrm flipH="1">
              <a:off x="1020" y="2115"/>
              <a:ext cx="272" cy="0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Line 134"/>
            <p:cNvSpPr>
              <a:spLocks noChangeShapeType="1"/>
            </p:cNvSpPr>
            <p:nvPr/>
          </p:nvSpPr>
          <p:spPr bwMode="auto">
            <a:xfrm>
              <a:off x="1383" y="2160"/>
              <a:ext cx="0" cy="272"/>
            </a:xfrm>
            <a:prstGeom prst="line">
              <a:avLst/>
            </a:prstGeom>
            <a:noFill/>
            <a:ln w="19050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AutoShape 135"/>
            <p:cNvSpPr>
              <a:spLocks noChangeArrowheads="1"/>
            </p:cNvSpPr>
            <p:nvPr/>
          </p:nvSpPr>
          <p:spPr bwMode="auto">
            <a:xfrm>
              <a:off x="4014" y="2069"/>
              <a:ext cx="137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28575">
              <a:solidFill>
                <a:srgbClr val="12781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11" name="Freeform 136"/>
            <p:cNvSpPr>
              <a:spLocks/>
            </p:cNvSpPr>
            <p:nvPr/>
          </p:nvSpPr>
          <p:spPr bwMode="auto">
            <a:xfrm>
              <a:off x="1519" y="2160"/>
              <a:ext cx="2495" cy="188"/>
            </a:xfrm>
            <a:custGeom>
              <a:avLst/>
              <a:gdLst>
                <a:gd name="T0" fmla="*/ 0 w 2495"/>
                <a:gd name="T1" fmla="*/ 0 h 188"/>
                <a:gd name="T2" fmla="*/ 1316 w 2495"/>
                <a:gd name="T3" fmla="*/ 181 h 188"/>
                <a:gd name="T4" fmla="*/ 2495 w 2495"/>
                <a:gd name="T5" fmla="*/ 45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5" h="188">
                  <a:moveTo>
                    <a:pt x="0" y="0"/>
                  </a:moveTo>
                  <a:cubicBezTo>
                    <a:pt x="450" y="87"/>
                    <a:pt x="900" y="174"/>
                    <a:pt x="1316" y="181"/>
                  </a:cubicBezTo>
                  <a:cubicBezTo>
                    <a:pt x="1732" y="188"/>
                    <a:pt x="2113" y="116"/>
                    <a:pt x="2495" y="45"/>
                  </a:cubicBezTo>
                </a:path>
              </a:pathLst>
            </a:custGeom>
            <a:noFill/>
            <a:ln w="19050" cmpd="sng">
              <a:solidFill>
                <a:srgbClr val="DB0FB4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06" name="Text Box 138"/>
          <p:cNvSpPr txBox="1">
            <a:spLocks noChangeArrowheads="1"/>
          </p:cNvSpPr>
          <p:nvPr/>
        </p:nvSpPr>
        <p:spPr bwMode="auto">
          <a:xfrm>
            <a:off x="539750" y="5984875"/>
            <a:ext cx="37449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F1=V’ ·F(0,W,X,Y,Z)</a:t>
            </a:r>
          </a:p>
        </p:txBody>
      </p:sp>
      <p:sp>
        <p:nvSpPr>
          <p:cNvPr id="58507" name="Text Box 139"/>
          <p:cNvSpPr txBox="1">
            <a:spLocks noChangeArrowheads="1"/>
          </p:cNvSpPr>
          <p:nvPr/>
        </p:nvSpPr>
        <p:spPr bwMode="auto">
          <a:xfrm>
            <a:off x="4824413" y="5984875"/>
            <a:ext cx="37449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F2=V ·F(1,W,X,Y,Z)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3" grpId="0"/>
      <p:bldP spid="58496" grpId="0" animBg="1"/>
      <p:bldP spid="58506" grpId="0" animBg="1"/>
      <p:bldP spid="5850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04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806174-68EE-49A6-BB1D-20340531840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Exp.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find the minimal sum of the following function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F=∑</a:t>
            </a:r>
            <a:r>
              <a:rPr lang="en-US" altLang="zh-CN" sz="2400" baseline="-25000" smtClean="0">
                <a:ea typeface="宋体" pitchFamily="2" charset="-122"/>
              </a:rPr>
              <a:t>V,W,X,Y,Z</a:t>
            </a:r>
            <a:r>
              <a:rPr lang="zh-CN" altLang="en-US" sz="2400" smtClean="0">
                <a:ea typeface="宋体" pitchFamily="2" charset="-122"/>
              </a:rPr>
              <a:t>（</a:t>
            </a:r>
            <a:r>
              <a:rPr lang="en-US" altLang="zh-CN" sz="2400" smtClean="0">
                <a:ea typeface="宋体" pitchFamily="2" charset="-122"/>
              </a:rPr>
              <a:t>7,8,9,10,11,12,23,24,26,28</a:t>
            </a:r>
            <a:r>
              <a:rPr lang="zh-CN" altLang="en-US" sz="2400" smtClean="0">
                <a:ea typeface="宋体" pitchFamily="2" charset="-122"/>
              </a:rPr>
              <a:t>）</a:t>
            </a:r>
          </a:p>
        </p:txBody>
      </p:sp>
      <p:grpSp>
        <p:nvGrpSpPr>
          <p:cNvPr id="59703" name="Group 311"/>
          <p:cNvGrpSpPr>
            <a:grpSpLocks/>
          </p:cNvGrpSpPr>
          <p:nvPr/>
        </p:nvGrpSpPr>
        <p:grpSpPr bwMode="auto">
          <a:xfrm>
            <a:off x="539750" y="2349500"/>
            <a:ext cx="7807325" cy="3595688"/>
            <a:chOff x="357" y="1498"/>
            <a:chExt cx="4918" cy="2265"/>
          </a:xfrm>
        </p:grpSpPr>
        <p:grpSp>
          <p:nvGrpSpPr>
            <p:cNvPr id="60440" name="Group 134"/>
            <p:cNvGrpSpPr>
              <a:grpSpLocks/>
            </p:cNvGrpSpPr>
            <p:nvPr/>
          </p:nvGrpSpPr>
          <p:grpSpPr bwMode="auto">
            <a:xfrm>
              <a:off x="1537" y="1770"/>
              <a:ext cx="635" cy="136"/>
              <a:chOff x="4195" y="663"/>
              <a:chExt cx="953" cy="136"/>
            </a:xfrm>
          </p:grpSpPr>
          <p:sp>
            <p:nvSpPr>
              <p:cNvPr id="60543" name="Line 135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4" name="Line 136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5" name="Line 137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1" name="Line 159"/>
            <p:cNvSpPr>
              <a:spLocks noChangeShapeType="1"/>
            </p:cNvSpPr>
            <p:nvPr/>
          </p:nvSpPr>
          <p:spPr bwMode="auto">
            <a:xfrm flipH="1" flipV="1">
              <a:off x="538" y="1601"/>
              <a:ext cx="254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42" name="Group 161"/>
            <p:cNvGrpSpPr>
              <a:grpSpLocks/>
            </p:cNvGrpSpPr>
            <p:nvPr/>
          </p:nvGrpSpPr>
          <p:grpSpPr bwMode="auto">
            <a:xfrm>
              <a:off x="1220" y="3403"/>
              <a:ext cx="536" cy="130"/>
              <a:chOff x="3696" y="2024"/>
              <a:chExt cx="953" cy="136"/>
            </a:xfrm>
          </p:grpSpPr>
          <p:sp>
            <p:nvSpPr>
              <p:cNvPr id="60540" name="Line 162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1" name="Line 163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42" name="Line 164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43" name="Group 257"/>
            <p:cNvGrpSpPr>
              <a:grpSpLocks/>
            </p:cNvGrpSpPr>
            <p:nvPr/>
          </p:nvGrpSpPr>
          <p:grpSpPr bwMode="auto">
            <a:xfrm>
              <a:off x="793" y="1888"/>
              <a:ext cx="1425" cy="1506"/>
              <a:chOff x="775" y="2006"/>
              <a:chExt cx="1425" cy="1506"/>
            </a:xfrm>
          </p:grpSpPr>
          <p:grpSp>
            <p:nvGrpSpPr>
              <p:cNvPr id="60506" name="Group 138"/>
              <p:cNvGrpSpPr>
                <a:grpSpLocks/>
              </p:cNvGrpSpPr>
              <p:nvPr/>
            </p:nvGrpSpPr>
            <p:grpSpPr bwMode="auto">
              <a:xfrm>
                <a:off x="775" y="2006"/>
                <a:ext cx="1425" cy="827"/>
                <a:chOff x="2472" y="1978"/>
                <a:chExt cx="2030" cy="971"/>
              </a:xfrm>
            </p:grpSpPr>
            <p:sp>
              <p:nvSpPr>
                <p:cNvPr id="60524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525" name="Rectangle 140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26" name="Rectangle 141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27" name="Rectangle 142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28" name="Rectangle 143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529" name="Rectangle 144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530" name="Rectangle 145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31" name="Rectangle 146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32" name="Line 147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3" name="Line 148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4" name="Line 149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5" name="Line 150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6" name="Line 151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7" name="Line 152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8" name="Line 153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39" name="Line 154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7" name="Group 165"/>
              <p:cNvGrpSpPr>
                <a:grpSpLocks/>
              </p:cNvGrpSpPr>
              <p:nvPr/>
            </p:nvGrpSpPr>
            <p:grpSpPr bwMode="auto">
              <a:xfrm>
                <a:off x="775" y="2826"/>
                <a:ext cx="1425" cy="686"/>
                <a:chOff x="2472" y="1978"/>
                <a:chExt cx="2030" cy="971"/>
              </a:xfrm>
            </p:grpSpPr>
            <p:sp>
              <p:nvSpPr>
                <p:cNvPr id="60508" name="Rectangle 166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509" name="Rectangle 167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1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1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12" name="Rectangle 170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513" name="Rectangle 171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14" name="Rectangle 172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515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516" name="Line 174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17" name="Line 175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18" name="Line 176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19" name="Line 177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20" name="Line 178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21" name="Line 179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22" name="Line 180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523" name="Line 181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44" name="Text Box 182"/>
            <p:cNvSpPr txBox="1">
              <a:spLocks noChangeArrowheads="1"/>
            </p:cNvSpPr>
            <p:nvPr/>
          </p:nvSpPr>
          <p:spPr bwMode="auto">
            <a:xfrm>
              <a:off x="539" y="149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W X</a:t>
              </a:r>
            </a:p>
          </p:txBody>
        </p:sp>
        <p:sp>
          <p:nvSpPr>
            <p:cNvPr id="60445" name="Text Box 183"/>
            <p:cNvSpPr txBox="1">
              <a:spLocks noChangeArrowheads="1"/>
            </p:cNvSpPr>
            <p:nvPr/>
          </p:nvSpPr>
          <p:spPr bwMode="auto">
            <a:xfrm>
              <a:off x="357" y="1721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 Z</a:t>
              </a:r>
            </a:p>
          </p:txBody>
        </p:sp>
        <p:sp>
          <p:nvSpPr>
            <p:cNvPr id="60446" name="Text Box 187"/>
            <p:cNvSpPr txBox="1">
              <a:spLocks noChangeArrowheads="1"/>
            </p:cNvSpPr>
            <p:nvPr/>
          </p:nvSpPr>
          <p:spPr bwMode="auto">
            <a:xfrm>
              <a:off x="1673" y="1498"/>
              <a:ext cx="29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>
                  <a:ea typeface="宋体" pitchFamily="2" charset="-122"/>
                </a:rPr>
                <a:t>W</a:t>
              </a:r>
            </a:p>
          </p:txBody>
        </p:sp>
        <p:sp>
          <p:nvSpPr>
            <p:cNvPr id="60447" name="AutoShape 188"/>
            <p:cNvSpPr>
              <a:spLocks/>
            </p:cNvSpPr>
            <p:nvPr/>
          </p:nvSpPr>
          <p:spPr bwMode="auto">
            <a:xfrm>
              <a:off x="2263" y="2768"/>
              <a:ext cx="45" cy="544"/>
            </a:xfrm>
            <a:prstGeom prst="rightBracket">
              <a:avLst>
                <a:gd name="adj" fmla="val 1007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8" name="Text Box 189"/>
            <p:cNvSpPr txBox="1">
              <a:spLocks noChangeArrowheads="1"/>
            </p:cNvSpPr>
            <p:nvPr/>
          </p:nvSpPr>
          <p:spPr bwMode="auto">
            <a:xfrm>
              <a:off x="2308" y="2904"/>
              <a:ext cx="29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>
                  <a:ea typeface="宋体" pitchFamily="2" charset="-122"/>
                </a:rPr>
                <a:t>Y</a:t>
              </a:r>
            </a:p>
          </p:txBody>
        </p:sp>
        <p:sp>
          <p:nvSpPr>
            <p:cNvPr id="60449" name="AutoShape 190"/>
            <p:cNvSpPr>
              <a:spLocks/>
            </p:cNvSpPr>
            <p:nvPr/>
          </p:nvSpPr>
          <p:spPr bwMode="auto">
            <a:xfrm>
              <a:off x="675" y="2360"/>
              <a:ext cx="90" cy="636"/>
            </a:xfrm>
            <a:prstGeom prst="leftBracket">
              <a:avLst>
                <a:gd name="adj" fmla="val 58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0" name="Text Box 191"/>
            <p:cNvSpPr txBox="1">
              <a:spLocks noChangeArrowheads="1"/>
            </p:cNvSpPr>
            <p:nvPr/>
          </p:nvSpPr>
          <p:spPr bwMode="auto">
            <a:xfrm>
              <a:off x="449" y="2541"/>
              <a:ext cx="29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>
                  <a:ea typeface="宋体" pitchFamily="2" charset="-122"/>
                </a:rPr>
                <a:t>Z</a:t>
              </a:r>
            </a:p>
          </p:txBody>
        </p:sp>
        <p:sp>
          <p:nvSpPr>
            <p:cNvPr id="60451" name="Text Box 192"/>
            <p:cNvSpPr txBox="1">
              <a:spLocks noChangeArrowheads="1"/>
            </p:cNvSpPr>
            <p:nvPr/>
          </p:nvSpPr>
          <p:spPr bwMode="auto">
            <a:xfrm>
              <a:off x="1356" y="3494"/>
              <a:ext cx="21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>
                  <a:ea typeface="宋体" pitchFamily="2" charset="-122"/>
                </a:rPr>
                <a:t>X</a:t>
              </a:r>
            </a:p>
          </p:txBody>
        </p:sp>
        <p:sp>
          <p:nvSpPr>
            <p:cNvPr id="60452" name="Text Box 194"/>
            <p:cNvSpPr txBox="1">
              <a:spLocks noChangeArrowheads="1"/>
            </p:cNvSpPr>
            <p:nvPr/>
          </p:nvSpPr>
          <p:spPr bwMode="auto">
            <a:xfrm>
              <a:off x="358" y="3403"/>
              <a:ext cx="54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solidFill>
                    <a:srgbClr val="990033"/>
                  </a:solidFill>
                  <a:ea typeface="宋体" pitchFamily="2" charset="-122"/>
                </a:rPr>
                <a:t>V=0</a:t>
              </a:r>
            </a:p>
          </p:txBody>
        </p:sp>
        <p:grpSp>
          <p:nvGrpSpPr>
            <p:cNvPr id="60453" name="Group 258"/>
            <p:cNvGrpSpPr>
              <a:grpSpLocks/>
            </p:cNvGrpSpPr>
            <p:nvPr/>
          </p:nvGrpSpPr>
          <p:grpSpPr bwMode="auto">
            <a:xfrm>
              <a:off x="4214" y="1770"/>
              <a:ext cx="635" cy="136"/>
              <a:chOff x="4195" y="663"/>
              <a:chExt cx="953" cy="136"/>
            </a:xfrm>
          </p:grpSpPr>
          <p:sp>
            <p:nvSpPr>
              <p:cNvPr id="60503" name="Line 259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04" name="Line 260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05" name="Line 261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4" name="Line 262"/>
            <p:cNvSpPr>
              <a:spLocks noChangeShapeType="1"/>
            </p:cNvSpPr>
            <p:nvPr/>
          </p:nvSpPr>
          <p:spPr bwMode="auto">
            <a:xfrm flipH="1" flipV="1">
              <a:off x="3215" y="1601"/>
              <a:ext cx="254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55" name="Group 263"/>
            <p:cNvGrpSpPr>
              <a:grpSpLocks/>
            </p:cNvGrpSpPr>
            <p:nvPr/>
          </p:nvGrpSpPr>
          <p:grpSpPr bwMode="auto">
            <a:xfrm>
              <a:off x="3897" y="3403"/>
              <a:ext cx="536" cy="130"/>
              <a:chOff x="3696" y="2024"/>
              <a:chExt cx="953" cy="136"/>
            </a:xfrm>
          </p:grpSpPr>
          <p:sp>
            <p:nvSpPr>
              <p:cNvPr id="60500" name="Line 264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01" name="Line 265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02" name="Line 266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56" name="Group 267"/>
            <p:cNvGrpSpPr>
              <a:grpSpLocks/>
            </p:cNvGrpSpPr>
            <p:nvPr/>
          </p:nvGrpSpPr>
          <p:grpSpPr bwMode="auto">
            <a:xfrm>
              <a:off x="3470" y="1888"/>
              <a:ext cx="1425" cy="1506"/>
              <a:chOff x="775" y="2006"/>
              <a:chExt cx="1425" cy="1506"/>
            </a:xfrm>
          </p:grpSpPr>
          <p:grpSp>
            <p:nvGrpSpPr>
              <p:cNvPr id="60466" name="Group 268"/>
              <p:cNvGrpSpPr>
                <a:grpSpLocks/>
              </p:cNvGrpSpPr>
              <p:nvPr/>
            </p:nvGrpSpPr>
            <p:grpSpPr bwMode="auto">
              <a:xfrm>
                <a:off x="775" y="2006"/>
                <a:ext cx="1425" cy="827"/>
                <a:chOff x="2472" y="1978"/>
                <a:chExt cx="2030" cy="971"/>
              </a:xfrm>
            </p:grpSpPr>
            <p:sp>
              <p:nvSpPr>
                <p:cNvPr id="60484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85" name="Rectangle 270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86" name="Rectangle 271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87" name="Rectangle 272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88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489" name="Rectangle 274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490" name="Rectangle 275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91" name="Rectangle 276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92" name="Line 277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3" name="Line 278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4" name="Line 279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5" name="Line 280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6" name="Line 281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7" name="Line 282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8" name="Line 283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99" name="Line 284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7" name="Group 285"/>
              <p:cNvGrpSpPr>
                <a:grpSpLocks/>
              </p:cNvGrpSpPr>
              <p:nvPr/>
            </p:nvGrpSpPr>
            <p:grpSpPr bwMode="auto">
              <a:xfrm>
                <a:off x="775" y="2826"/>
                <a:ext cx="1425" cy="686"/>
                <a:chOff x="2472" y="1978"/>
                <a:chExt cx="2030" cy="971"/>
              </a:xfrm>
            </p:grpSpPr>
            <p:sp>
              <p:nvSpPr>
                <p:cNvPr id="60468" name="Rectangle 286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469" name="Rectangle 287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70" name="Rectangle 288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71" name="Rectangle 289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72" name="Rectangle 290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73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74" name="Rectangle 292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0475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endParaRPr lang="en-US" altLang="zh-CN" sz="2400" b="0"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476" name="Line 294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77" name="Line 295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78" name="Line 296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79" name="Line 297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80" name="Line 298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81" name="Line 299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82" name="Line 300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83" name="Line 301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57" name="Text Box 302"/>
            <p:cNvSpPr txBox="1">
              <a:spLocks noChangeArrowheads="1"/>
            </p:cNvSpPr>
            <p:nvPr/>
          </p:nvSpPr>
          <p:spPr bwMode="auto">
            <a:xfrm>
              <a:off x="3216" y="149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W X</a:t>
              </a:r>
            </a:p>
          </p:txBody>
        </p:sp>
        <p:sp>
          <p:nvSpPr>
            <p:cNvPr id="60458" name="Text Box 303"/>
            <p:cNvSpPr txBox="1">
              <a:spLocks noChangeArrowheads="1"/>
            </p:cNvSpPr>
            <p:nvPr/>
          </p:nvSpPr>
          <p:spPr bwMode="auto">
            <a:xfrm>
              <a:off x="3034" y="1721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 Z</a:t>
              </a:r>
            </a:p>
          </p:txBody>
        </p:sp>
        <p:sp>
          <p:nvSpPr>
            <p:cNvPr id="60459" name="Text Box 304"/>
            <p:cNvSpPr txBox="1">
              <a:spLocks noChangeArrowheads="1"/>
            </p:cNvSpPr>
            <p:nvPr/>
          </p:nvSpPr>
          <p:spPr bwMode="auto">
            <a:xfrm>
              <a:off x="4350" y="1498"/>
              <a:ext cx="29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>
                  <a:ea typeface="宋体" pitchFamily="2" charset="-122"/>
                </a:rPr>
                <a:t>W</a:t>
              </a:r>
            </a:p>
          </p:txBody>
        </p:sp>
        <p:sp>
          <p:nvSpPr>
            <p:cNvPr id="60460" name="AutoShape 305"/>
            <p:cNvSpPr>
              <a:spLocks/>
            </p:cNvSpPr>
            <p:nvPr/>
          </p:nvSpPr>
          <p:spPr bwMode="auto">
            <a:xfrm>
              <a:off x="4940" y="2768"/>
              <a:ext cx="45" cy="544"/>
            </a:xfrm>
            <a:prstGeom prst="rightBracket">
              <a:avLst>
                <a:gd name="adj" fmla="val 1007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61" name="Text Box 306"/>
            <p:cNvSpPr txBox="1">
              <a:spLocks noChangeArrowheads="1"/>
            </p:cNvSpPr>
            <p:nvPr/>
          </p:nvSpPr>
          <p:spPr bwMode="auto">
            <a:xfrm>
              <a:off x="4985" y="2904"/>
              <a:ext cx="29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>
                  <a:ea typeface="宋体" pitchFamily="2" charset="-122"/>
                </a:rPr>
                <a:t>Y</a:t>
              </a:r>
            </a:p>
          </p:txBody>
        </p:sp>
        <p:sp>
          <p:nvSpPr>
            <p:cNvPr id="60462" name="AutoShape 307"/>
            <p:cNvSpPr>
              <a:spLocks/>
            </p:cNvSpPr>
            <p:nvPr/>
          </p:nvSpPr>
          <p:spPr bwMode="auto">
            <a:xfrm>
              <a:off x="3352" y="2360"/>
              <a:ext cx="90" cy="636"/>
            </a:xfrm>
            <a:prstGeom prst="leftBracket">
              <a:avLst>
                <a:gd name="adj" fmla="val 58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63" name="Text Box 308"/>
            <p:cNvSpPr txBox="1">
              <a:spLocks noChangeArrowheads="1"/>
            </p:cNvSpPr>
            <p:nvPr/>
          </p:nvSpPr>
          <p:spPr bwMode="auto">
            <a:xfrm>
              <a:off x="3126" y="2541"/>
              <a:ext cx="29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>
                  <a:ea typeface="宋体" pitchFamily="2" charset="-122"/>
                </a:rPr>
                <a:t>Z</a:t>
              </a:r>
            </a:p>
          </p:txBody>
        </p:sp>
        <p:sp>
          <p:nvSpPr>
            <p:cNvPr id="60464" name="Text Box 309"/>
            <p:cNvSpPr txBox="1">
              <a:spLocks noChangeArrowheads="1"/>
            </p:cNvSpPr>
            <p:nvPr/>
          </p:nvSpPr>
          <p:spPr bwMode="auto">
            <a:xfrm>
              <a:off x="4033" y="3494"/>
              <a:ext cx="21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>
                  <a:ea typeface="宋体" pitchFamily="2" charset="-122"/>
                </a:rPr>
                <a:t>X</a:t>
              </a:r>
            </a:p>
          </p:txBody>
        </p:sp>
        <p:sp>
          <p:nvSpPr>
            <p:cNvPr id="60465" name="Text Box 310"/>
            <p:cNvSpPr txBox="1">
              <a:spLocks noChangeArrowheads="1"/>
            </p:cNvSpPr>
            <p:nvPr/>
          </p:nvSpPr>
          <p:spPr bwMode="auto">
            <a:xfrm>
              <a:off x="3035" y="3403"/>
              <a:ext cx="54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solidFill>
                    <a:srgbClr val="990033"/>
                  </a:solidFill>
                  <a:ea typeface="宋体" pitchFamily="2" charset="-122"/>
                </a:rPr>
                <a:t>V=1</a:t>
              </a:r>
            </a:p>
          </p:txBody>
        </p:sp>
      </p:grpSp>
      <p:grpSp>
        <p:nvGrpSpPr>
          <p:cNvPr id="59707" name="Group 315"/>
          <p:cNvGrpSpPr>
            <a:grpSpLocks/>
          </p:cNvGrpSpPr>
          <p:nvPr/>
        </p:nvGrpSpPr>
        <p:grpSpPr bwMode="auto">
          <a:xfrm>
            <a:off x="2484438" y="2481263"/>
            <a:ext cx="5110162" cy="1019175"/>
            <a:chOff x="1565" y="1563"/>
            <a:chExt cx="3219" cy="642"/>
          </a:xfrm>
        </p:grpSpPr>
        <p:sp>
          <p:nvSpPr>
            <p:cNvPr id="60437" name="AutoShape 312"/>
            <p:cNvSpPr>
              <a:spLocks noChangeArrowheads="1"/>
            </p:cNvSpPr>
            <p:nvPr/>
          </p:nvSpPr>
          <p:spPr bwMode="auto">
            <a:xfrm>
              <a:off x="1565" y="1933"/>
              <a:ext cx="589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010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8" name="AutoShape 313"/>
            <p:cNvSpPr>
              <a:spLocks noChangeArrowheads="1"/>
            </p:cNvSpPr>
            <p:nvPr/>
          </p:nvSpPr>
          <p:spPr bwMode="auto">
            <a:xfrm>
              <a:off x="4195" y="1933"/>
              <a:ext cx="589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010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9" name="Freeform 314"/>
            <p:cNvSpPr>
              <a:spLocks/>
            </p:cNvSpPr>
            <p:nvPr/>
          </p:nvSpPr>
          <p:spPr bwMode="auto">
            <a:xfrm>
              <a:off x="2109" y="1563"/>
              <a:ext cx="2404" cy="370"/>
            </a:xfrm>
            <a:custGeom>
              <a:avLst/>
              <a:gdLst>
                <a:gd name="T0" fmla="*/ 0 w 2404"/>
                <a:gd name="T1" fmla="*/ 370 h 370"/>
                <a:gd name="T2" fmla="*/ 635 w 2404"/>
                <a:gd name="T3" fmla="*/ 53 h 370"/>
                <a:gd name="T4" fmla="*/ 1860 w 2404"/>
                <a:gd name="T5" fmla="*/ 53 h 370"/>
                <a:gd name="T6" fmla="*/ 2404 w 2404"/>
                <a:gd name="T7" fmla="*/ 370 h 3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4" h="370">
                  <a:moveTo>
                    <a:pt x="0" y="370"/>
                  </a:moveTo>
                  <a:cubicBezTo>
                    <a:pt x="162" y="238"/>
                    <a:pt x="325" y="106"/>
                    <a:pt x="635" y="53"/>
                  </a:cubicBezTo>
                  <a:cubicBezTo>
                    <a:pt x="945" y="0"/>
                    <a:pt x="1565" y="0"/>
                    <a:pt x="1860" y="53"/>
                  </a:cubicBezTo>
                  <a:cubicBezTo>
                    <a:pt x="2155" y="106"/>
                    <a:pt x="2321" y="317"/>
                    <a:pt x="2404" y="370"/>
                  </a:cubicBezTo>
                </a:path>
              </a:pathLst>
            </a:custGeom>
            <a:noFill/>
            <a:ln w="28575" cmpd="sng">
              <a:solidFill>
                <a:srgbClr val="F010D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713" name="Group 321"/>
          <p:cNvGrpSpPr>
            <a:grpSpLocks/>
          </p:cNvGrpSpPr>
          <p:nvPr/>
        </p:nvGrpSpPr>
        <p:grpSpPr bwMode="auto">
          <a:xfrm>
            <a:off x="1908175" y="4113213"/>
            <a:ext cx="4608513" cy="611187"/>
            <a:chOff x="1202" y="2591"/>
            <a:chExt cx="2903" cy="385"/>
          </a:xfrm>
        </p:grpSpPr>
        <p:sp>
          <p:nvSpPr>
            <p:cNvPr id="60434" name="AutoShape 316"/>
            <p:cNvSpPr>
              <a:spLocks noChangeArrowheads="1"/>
            </p:cNvSpPr>
            <p:nvPr/>
          </p:nvSpPr>
          <p:spPr bwMode="auto">
            <a:xfrm>
              <a:off x="1202" y="2750"/>
              <a:ext cx="227" cy="22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9C069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AutoShape 317"/>
            <p:cNvSpPr>
              <a:spLocks noChangeArrowheads="1"/>
            </p:cNvSpPr>
            <p:nvPr/>
          </p:nvSpPr>
          <p:spPr bwMode="auto">
            <a:xfrm>
              <a:off x="3878" y="2750"/>
              <a:ext cx="227" cy="22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9C069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6" name="Freeform 320"/>
            <p:cNvSpPr>
              <a:spLocks/>
            </p:cNvSpPr>
            <p:nvPr/>
          </p:nvSpPr>
          <p:spPr bwMode="auto">
            <a:xfrm>
              <a:off x="1429" y="2591"/>
              <a:ext cx="2494" cy="159"/>
            </a:xfrm>
            <a:custGeom>
              <a:avLst/>
              <a:gdLst>
                <a:gd name="T0" fmla="*/ 0 w 2494"/>
                <a:gd name="T1" fmla="*/ 159 h 159"/>
                <a:gd name="T2" fmla="*/ 952 w 2494"/>
                <a:gd name="T3" fmla="*/ 23 h 159"/>
                <a:gd name="T4" fmla="*/ 1723 w 2494"/>
                <a:gd name="T5" fmla="*/ 23 h 159"/>
                <a:gd name="T6" fmla="*/ 2494 w 2494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4" h="159">
                  <a:moveTo>
                    <a:pt x="0" y="159"/>
                  </a:moveTo>
                  <a:cubicBezTo>
                    <a:pt x="332" y="102"/>
                    <a:pt x="665" y="46"/>
                    <a:pt x="952" y="23"/>
                  </a:cubicBezTo>
                  <a:cubicBezTo>
                    <a:pt x="1239" y="0"/>
                    <a:pt x="1466" y="0"/>
                    <a:pt x="1723" y="23"/>
                  </a:cubicBezTo>
                  <a:cubicBezTo>
                    <a:pt x="1980" y="46"/>
                    <a:pt x="2237" y="102"/>
                    <a:pt x="2494" y="159"/>
                  </a:cubicBezTo>
                </a:path>
              </a:pathLst>
            </a:custGeom>
            <a:noFill/>
            <a:ln w="28575" cmpd="sng">
              <a:solidFill>
                <a:srgbClr val="9C069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714" name="AutoShape 322"/>
          <p:cNvSpPr>
            <a:spLocks noChangeArrowheads="1"/>
          </p:cNvSpPr>
          <p:nvPr/>
        </p:nvSpPr>
        <p:spPr bwMode="auto">
          <a:xfrm>
            <a:off x="3059113" y="3068638"/>
            <a:ext cx="360362" cy="22320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1D03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9722" name="Group 330"/>
          <p:cNvGrpSpPr>
            <a:grpSpLocks/>
          </p:cNvGrpSpPr>
          <p:nvPr/>
        </p:nvGrpSpPr>
        <p:grpSpPr bwMode="auto">
          <a:xfrm>
            <a:off x="2987675" y="2001838"/>
            <a:ext cx="4751388" cy="3659187"/>
            <a:chOff x="1882" y="1261"/>
            <a:chExt cx="2993" cy="2305"/>
          </a:xfrm>
        </p:grpSpPr>
        <p:sp>
          <p:nvSpPr>
            <p:cNvPr id="60427" name="AutoShape 323"/>
            <p:cNvSpPr>
              <a:spLocks/>
            </p:cNvSpPr>
            <p:nvPr/>
          </p:nvSpPr>
          <p:spPr bwMode="auto">
            <a:xfrm rot="5400000">
              <a:off x="1814" y="1774"/>
              <a:ext cx="453" cy="317"/>
            </a:xfrm>
            <a:prstGeom prst="rightBracket">
              <a:avLst>
                <a:gd name="adj" fmla="val 8333"/>
              </a:avLst>
            </a:prstGeom>
            <a:noFill/>
            <a:ln w="28575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0664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AutoShape 324"/>
            <p:cNvSpPr>
              <a:spLocks/>
            </p:cNvSpPr>
            <p:nvPr/>
          </p:nvSpPr>
          <p:spPr bwMode="auto">
            <a:xfrm rot="5400000">
              <a:off x="4490" y="1774"/>
              <a:ext cx="453" cy="317"/>
            </a:xfrm>
            <a:prstGeom prst="rightBracket">
              <a:avLst>
                <a:gd name="adj" fmla="val 8333"/>
              </a:avLst>
            </a:prstGeom>
            <a:noFill/>
            <a:ln w="28575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0664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AutoShape 325"/>
            <p:cNvSpPr>
              <a:spLocks/>
            </p:cNvSpPr>
            <p:nvPr/>
          </p:nvSpPr>
          <p:spPr bwMode="auto">
            <a:xfrm rot="-5400000">
              <a:off x="1814" y="3181"/>
              <a:ext cx="453" cy="317"/>
            </a:xfrm>
            <a:prstGeom prst="rightBracket">
              <a:avLst>
                <a:gd name="adj" fmla="val 8333"/>
              </a:avLst>
            </a:prstGeom>
            <a:noFill/>
            <a:ln w="28575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0664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AutoShape 326"/>
            <p:cNvSpPr>
              <a:spLocks/>
            </p:cNvSpPr>
            <p:nvPr/>
          </p:nvSpPr>
          <p:spPr bwMode="auto">
            <a:xfrm rot="-5400000">
              <a:off x="4445" y="3181"/>
              <a:ext cx="453" cy="317"/>
            </a:xfrm>
            <a:prstGeom prst="rightBracket">
              <a:avLst>
                <a:gd name="adj" fmla="val 8333"/>
              </a:avLst>
            </a:prstGeom>
            <a:noFill/>
            <a:ln w="28575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0664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Freeform 327"/>
            <p:cNvSpPr>
              <a:spLocks/>
            </p:cNvSpPr>
            <p:nvPr/>
          </p:nvSpPr>
          <p:spPr bwMode="auto">
            <a:xfrm>
              <a:off x="2200" y="1933"/>
              <a:ext cx="362" cy="1542"/>
            </a:xfrm>
            <a:custGeom>
              <a:avLst/>
              <a:gdLst>
                <a:gd name="T0" fmla="*/ 0 w 362"/>
                <a:gd name="T1" fmla="*/ 0 h 1542"/>
                <a:gd name="T2" fmla="*/ 362 w 362"/>
                <a:gd name="T3" fmla="*/ 454 h 1542"/>
                <a:gd name="T4" fmla="*/ 0 w 362"/>
                <a:gd name="T5" fmla="*/ 1542 h 15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2" h="1542">
                  <a:moveTo>
                    <a:pt x="0" y="0"/>
                  </a:moveTo>
                  <a:cubicBezTo>
                    <a:pt x="181" y="98"/>
                    <a:pt x="362" y="197"/>
                    <a:pt x="362" y="454"/>
                  </a:cubicBezTo>
                  <a:cubicBezTo>
                    <a:pt x="362" y="711"/>
                    <a:pt x="60" y="1361"/>
                    <a:pt x="0" y="1542"/>
                  </a:cubicBezTo>
                </a:path>
              </a:pathLst>
            </a:custGeom>
            <a:noFill/>
            <a:ln w="28575" cmpd="sng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Freeform 328"/>
            <p:cNvSpPr>
              <a:spLocks/>
            </p:cNvSpPr>
            <p:nvPr/>
          </p:nvSpPr>
          <p:spPr bwMode="auto">
            <a:xfrm>
              <a:off x="2562" y="1261"/>
              <a:ext cx="1996" cy="1035"/>
            </a:xfrm>
            <a:custGeom>
              <a:avLst/>
              <a:gdLst>
                <a:gd name="T0" fmla="*/ 1996 w 1996"/>
                <a:gd name="T1" fmla="*/ 536 h 1035"/>
                <a:gd name="T2" fmla="*/ 817 w 1996"/>
                <a:gd name="T3" fmla="*/ 83 h 1035"/>
                <a:gd name="T4" fmla="*/ 0 w 1996"/>
                <a:gd name="T5" fmla="*/ 1035 h 10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96" h="1035">
                  <a:moveTo>
                    <a:pt x="1996" y="536"/>
                  </a:moveTo>
                  <a:cubicBezTo>
                    <a:pt x="1573" y="268"/>
                    <a:pt x="1150" y="0"/>
                    <a:pt x="817" y="83"/>
                  </a:cubicBezTo>
                  <a:cubicBezTo>
                    <a:pt x="484" y="166"/>
                    <a:pt x="242" y="600"/>
                    <a:pt x="0" y="1035"/>
                  </a:cubicBezTo>
                </a:path>
              </a:pathLst>
            </a:custGeom>
            <a:noFill/>
            <a:ln w="28575" cmpd="sng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Freeform 329"/>
            <p:cNvSpPr>
              <a:spLocks/>
            </p:cNvSpPr>
            <p:nvPr/>
          </p:nvSpPr>
          <p:spPr bwMode="auto">
            <a:xfrm>
              <a:off x="2426" y="2840"/>
              <a:ext cx="2087" cy="635"/>
            </a:xfrm>
            <a:custGeom>
              <a:avLst/>
              <a:gdLst>
                <a:gd name="T0" fmla="*/ 2087 w 2087"/>
                <a:gd name="T1" fmla="*/ 635 h 635"/>
                <a:gd name="T2" fmla="*/ 0 w 2087"/>
                <a:gd name="T3" fmla="*/ 0 h 6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87" h="635">
                  <a:moveTo>
                    <a:pt x="2087" y="635"/>
                  </a:moveTo>
                  <a:cubicBezTo>
                    <a:pt x="2087" y="635"/>
                    <a:pt x="1043" y="317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931B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5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5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5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7EF1D3-0A3E-40E8-82CE-E920EEEE72BA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6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minimizing 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product-of-sums</a:t>
            </a:r>
            <a:r>
              <a:rPr lang="zh-CN" altLang="en-US" smtClean="0">
                <a:latin typeface="Verdana" pitchFamily="34" charset="0"/>
                <a:ea typeface="宋体" pitchFamily="2" charset="-122"/>
              </a:rPr>
              <a:t>”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5256212"/>
          </a:xfrm>
        </p:spPr>
        <p:txBody>
          <a:bodyPr/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Combining adjacent 2</a:t>
            </a:r>
            <a:r>
              <a:rPr lang="en-US" altLang="zh-CN" sz="2600" baseline="30000" dirty="0" smtClean="0">
                <a:ea typeface="宋体" pitchFamily="2" charset="-122"/>
              </a:rPr>
              <a:t>i</a:t>
            </a:r>
            <a:r>
              <a:rPr lang="en-US" altLang="zh-CN" sz="2600" dirty="0" smtClean="0">
                <a:ea typeface="宋体" pitchFamily="2" charset="-122"/>
              </a:rPr>
              <a:t> “</a:t>
            </a:r>
            <a:r>
              <a:rPr lang="en-US" altLang="zh-CN" sz="2600" dirty="0" smtClean="0">
                <a:solidFill>
                  <a:srgbClr val="D4060B"/>
                </a:solidFill>
                <a:ea typeface="宋体" pitchFamily="2" charset="-122"/>
              </a:rPr>
              <a:t>0</a:t>
            </a:r>
            <a:r>
              <a:rPr lang="en-US" altLang="zh-CN" sz="2600" dirty="0" smtClean="0">
                <a:ea typeface="宋体" pitchFamily="2" charset="-122"/>
              </a:rPr>
              <a:t>”cell, get a new </a:t>
            </a:r>
            <a:r>
              <a:rPr lang="en-US" altLang="zh-CN" sz="2600" dirty="0" smtClean="0">
                <a:solidFill>
                  <a:srgbClr val="D4060B"/>
                </a:solidFill>
                <a:ea typeface="宋体" pitchFamily="2" charset="-122"/>
              </a:rPr>
              <a:t>sum term</a:t>
            </a:r>
            <a:r>
              <a:rPr lang="en-US" altLang="zh-CN" sz="2600" dirty="0" smtClean="0">
                <a:ea typeface="宋体" pitchFamily="2" charset="-122"/>
              </a:rPr>
              <a:t> with (n-</a:t>
            </a:r>
            <a:r>
              <a:rPr lang="en-US" altLang="zh-CN" sz="2600" dirty="0" err="1" smtClean="0">
                <a:ea typeface="宋体" pitchFamily="2" charset="-122"/>
              </a:rPr>
              <a:t>i</a:t>
            </a:r>
            <a:r>
              <a:rPr lang="en-US" altLang="zh-CN" sz="2600" dirty="0" smtClean="0">
                <a:ea typeface="宋体" pitchFamily="2" charset="-122"/>
              </a:rPr>
              <a:t>) literals.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or derive the minimal sum F’</a:t>
            </a:r>
            <a:r>
              <a:rPr lang="en-US" altLang="zh-CN" sz="2600" baseline="-25000" dirty="0" smtClean="0">
                <a:ea typeface="宋体" pitchFamily="2" charset="-122"/>
              </a:rPr>
              <a:t>∑</a:t>
            </a:r>
            <a:r>
              <a:rPr lang="en-US" altLang="zh-CN" sz="2600" dirty="0" smtClean="0">
                <a:ea typeface="宋体" pitchFamily="2" charset="-122"/>
              </a:rPr>
              <a:t> of the inverse function first</a:t>
            </a:r>
            <a:r>
              <a:rPr lang="zh-CN" altLang="en-US" sz="2600" dirty="0" smtClean="0">
                <a:ea typeface="宋体" pitchFamily="2" charset="-122"/>
              </a:rPr>
              <a:t>；</a:t>
            </a:r>
            <a:r>
              <a:rPr lang="en-US" altLang="zh-CN" sz="2600" dirty="0" smtClean="0">
                <a:ea typeface="宋体" pitchFamily="2" charset="-122"/>
              </a:rPr>
              <a:t>then complement the F’</a:t>
            </a:r>
            <a:r>
              <a:rPr lang="en-US" altLang="zh-CN" sz="2600" baseline="-25000" dirty="0" smtClean="0">
                <a:ea typeface="宋体" pitchFamily="2" charset="-122"/>
              </a:rPr>
              <a:t>∑</a:t>
            </a:r>
            <a:r>
              <a:rPr lang="en-US" altLang="zh-CN" sz="2600" dirty="0" smtClean="0">
                <a:ea typeface="宋体" pitchFamily="2" charset="-122"/>
              </a:rPr>
              <a:t>, so the minimal product F</a:t>
            </a:r>
            <a:r>
              <a:rPr lang="en-US" altLang="zh-CN" sz="2600" baseline="-25000" dirty="0" smtClean="0">
                <a:ea typeface="宋体" pitchFamily="2" charset="-122"/>
              </a:rPr>
              <a:t>∏</a:t>
            </a:r>
            <a:r>
              <a:rPr lang="en-US" altLang="zh-CN" sz="2600" dirty="0" smtClean="0">
                <a:ea typeface="宋体" pitchFamily="2" charset="-122"/>
              </a:rPr>
              <a:t> could be derived.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Exp.</a:t>
            </a:r>
          </a:p>
          <a:p>
            <a:pPr eaLnBrk="1" hangingPunct="1">
              <a:buClr>
                <a:srgbClr val="09179F"/>
              </a:buClr>
              <a:buFont typeface="Wingdings" pitchFamily="2" charset="2"/>
              <a:buNone/>
            </a:pPr>
            <a:endParaRPr lang="zh-CN" altLang="en-US" sz="2600" dirty="0" smtClean="0">
              <a:ea typeface="宋体" pitchFamily="2" charset="-122"/>
            </a:endParaRPr>
          </a:p>
        </p:txBody>
      </p:sp>
      <p:grpSp>
        <p:nvGrpSpPr>
          <p:cNvPr id="61522" name="Group 82"/>
          <p:cNvGrpSpPr>
            <a:grpSpLocks/>
          </p:cNvGrpSpPr>
          <p:nvPr/>
        </p:nvGrpSpPr>
        <p:grpSpPr bwMode="auto">
          <a:xfrm>
            <a:off x="1979613" y="3176588"/>
            <a:ext cx="3455987" cy="3348037"/>
            <a:chOff x="1247" y="2001"/>
            <a:chExt cx="2177" cy="2109"/>
          </a:xfrm>
        </p:grpSpPr>
        <p:grpSp>
          <p:nvGrpSpPr>
            <p:cNvPr id="61464" name="Group 4"/>
            <p:cNvGrpSpPr>
              <a:grpSpLocks/>
            </p:cNvGrpSpPr>
            <p:nvPr/>
          </p:nvGrpSpPr>
          <p:grpSpPr bwMode="auto">
            <a:xfrm>
              <a:off x="2426" y="2227"/>
              <a:ext cx="635" cy="120"/>
              <a:chOff x="4195" y="663"/>
              <a:chExt cx="953" cy="136"/>
            </a:xfrm>
          </p:grpSpPr>
          <p:sp>
            <p:nvSpPr>
              <p:cNvPr id="3" name="Line 5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3" name="Line 6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4" name="Line 7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65" name="Text Box 8"/>
            <p:cNvSpPr txBox="1">
              <a:spLocks noChangeArrowheads="1"/>
            </p:cNvSpPr>
            <p:nvPr/>
          </p:nvSpPr>
          <p:spPr bwMode="auto">
            <a:xfrm>
              <a:off x="1791" y="2211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61466" name="Text Box 9"/>
            <p:cNvSpPr txBox="1">
              <a:spLocks noChangeArrowheads="1"/>
            </p:cNvSpPr>
            <p:nvPr/>
          </p:nvSpPr>
          <p:spPr bwMode="auto">
            <a:xfrm>
              <a:off x="2109" y="2211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61467" name="Text Box 10"/>
            <p:cNvSpPr txBox="1">
              <a:spLocks noChangeArrowheads="1"/>
            </p:cNvSpPr>
            <p:nvPr/>
          </p:nvSpPr>
          <p:spPr bwMode="auto">
            <a:xfrm>
              <a:off x="2426" y="2227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61468" name="Text Box 11"/>
            <p:cNvSpPr txBox="1">
              <a:spLocks noChangeArrowheads="1"/>
            </p:cNvSpPr>
            <p:nvPr/>
          </p:nvSpPr>
          <p:spPr bwMode="auto">
            <a:xfrm>
              <a:off x="1474" y="3474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  <p:sp>
          <p:nvSpPr>
            <p:cNvPr id="61469" name="Line 12"/>
            <p:cNvSpPr>
              <a:spLocks noChangeShapeType="1"/>
            </p:cNvSpPr>
            <p:nvPr/>
          </p:nvSpPr>
          <p:spPr bwMode="auto">
            <a:xfrm flipH="1" flipV="1">
              <a:off x="1519" y="2227"/>
              <a:ext cx="203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Text Box 13"/>
            <p:cNvSpPr txBox="1">
              <a:spLocks noChangeArrowheads="1"/>
            </p:cNvSpPr>
            <p:nvPr/>
          </p:nvSpPr>
          <p:spPr bwMode="auto">
            <a:xfrm>
              <a:off x="1338" y="206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990033"/>
                  </a:solidFill>
                  <a:ea typeface="宋体" pitchFamily="2" charset="-122"/>
                </a:rPr>
                <a:t>F</a:t>
              </a:r>
            </a:p>
          </p:txBody>
        </p:sp>
        <p:grpSp>
          <p:nvGrpSpPr>
            <p:cNvPr id="61471" name="Group 14"/>
            <p:cNvGrpSpPr>
              <a:grpSpLocks/>
            </p:cNvGrpSpPr>
            <p:nvPr/>
          </p:nvGrpSpPr>
          <p:grpSpPr bwMode="auto">
            <a:xfrm>
              <a:off x="2200" y="3770"/>
              <a:ext cx="522" cy="90"/>
              <a:chOff x="3696" y="2024"/>
              <a:chExt cx="953" cy="136"/>
            </a:xfrm>
          </p:grpSpPr>
          <p:sp>
            <p:nvSpPr>
              <p:cNvPr id="61519" name="Line 15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16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17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2" name="Group 18"/>
            <p:cNvGrpSpPr>
              <a:grpSpLocks/>
            </p:cNvGrpSpPr>
            <p:nvPr/>
          </p:nvGrpSpPr>
          <p:grpSpPr bwMode="auto">
            <a:xfrm>
              <a:off x="1746" y="2409"/>
              <a:ext cx="1360" cy="1360"/>
              <a:chOff x="1111" y="1344"/>
              <a:chExt cx="1769" cy="1787"/>
            </a:xfrm>
          </p:grpSpPr>
          <p:grpSp>
            <p:nvGrpSpPr>
              <p:cNvPr id="61485" name="Group 19"/>
              <p:cNvGrpSpPr>
                <a:grpSpLocks/>
              </p:cNvGrpSpPr>
              <p:nvPr/>
            </p:nvGrpSpPr>
            <p:grpSpPr bwMode="auto">
              <a:xfrm>
                <a:off x="1111" y="1344"/>
                <a:ext cx="1769" cy="879"/>
                <a:chOff x="2472" y="1978"/>
                <a:chExt cx="2030" cy="971"/>
              </a:xfrm>
            </p:grpSpPr>
            <p:sp>
              <p:nvSpPr>
                <p:cNvPr id="61503" name="Rectangle 20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504" name="Rectangle 21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" name="Rectangle 22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" name="Rectangle 23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8" name="Rectangle 24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1508" name="Rectangle 25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509" name="Rectangle 26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510" name="Rectangle 27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1511" name="Line 28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2" name="Line 29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3" name="Line 30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4" name="Line 31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5" name="Line 32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6" name="Line 33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7" name="Line 34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18" name="Line 35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86" name="Group 36"/>
              <p:cNvGrpSpPr>
                <a:grpSpLocks/>
              </p:cNvGrpSpPr>
              <p:nvPr/>
            </p:nvGrpSpPr>
            <p:grpSpPr bwMode="auto">
              <a:xfrm>
                <a:off x="1111" y="2223"/>
                <a:ext cx="1769" cy="908"/>
                <a:chOff x="2472" y="1978"/>
                <a:chExt cx="2030" cy="971"/>
              </a:xfrm>
            </p:grpSpPr>
            <p:sp>
              <p:nvSpPr>
                <p:cNvPr id="614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1488" name="Rectangle 38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1489" name="Rectangle 39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490" name="Rectangle 40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149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493" name="Rectangle 43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1494" name="Rectangle 44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1495" name="Line 45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496" name="Line 46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497" name="Line 47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498" name="Line 48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499" name="Line 49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00" name="Line 50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01" name="Line 51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1502" name="Line 52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473" name="Text Box 53"/>
            <p:cNvSpPr txBox="1">
              <a:spLocks noChangeArrowheads="1"/>
            </p:cNvSpPr>
            <p:nvPr/>
          </p:nvSpPr>
          <p:spPr bwMode="auto">
            <a:xfrm>
              <a:off x="1519" y="209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W X</a:t>
              </a:r>
            </a:p>
          </p:txBody>
        </p:sp>
        <p:sp>
          <p:nvSpPr>
            <p:cNvPr id="61474" name="Text Box 54"/>
            <p:cNvSpPr txBox="1">
              <a:spLocks noChangeArrowheads="1"/>
            </p:cNvSpPr>
            <p:nvPr/>
          </p:nvSpPr>
          <p:spPr bwMode="auto">
            <a:xfrm>
              <a:off x="1292" y="2273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 Z</a:t>
              </a:r>
            </a:p>
          </p:txBody>
        </p:sp>
        <p:sp>
          <p:nvSpPr>
            <p:cNvPr id="61475" name="Text Box 55"/>
            <p:cNvSpPr txBox="1">
              <a:spLocks noChangeArrowheads="1"/>
            </p:cNvSpPr>
            <p:nvPr/>
          </p:nvSpPr>
          <p:spPr bwMode="auto">
            <a:xfrm>
              <a:off x="1474" y="2454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00</a:t>
              </a:r>
            </a:p>
          </p:txBody>
        </p:sp>
        <p:sp>
          <p:nvSpPr>
            <p:cNvPr id="61476" name="Text Box 56"/>
            <p:cNvSpPr txBox="1">
              <a:spLocks noChangeArrowheads="1"/>
            </p:cNvSpPr>
            <p:nvPr/>
          </p:nvSpPr>
          <p:spPr bwMode="auto">
            <a:xfrm>
              <a:off x="1474" y="277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01</a:t>
              </a:r>
            </a:p>
          </p:txBody>
        </p:sp>
        <p:sp>
          <p:nvSpPr>
            <p:cNvPr id="61477" name="Text Box 57"/>
            <p:cNvSpPr txBox="1">
              <a:spLocks noChangeArrowheads="1"/>
            </p:cNvSpPr>
            <p:nvPr/>
          </p:nvSpPr>
          <p:spPr bwMode="auto">
            <a:xfrm>
              <a:off x="1474" y="3134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11</a:t>
              </a:r>
            </a:p>
          </p:txBody>
        </p:sp>
        <p:sp>
          <p:nvSpPr>
            <p:cNvPr id="61478" name="Text Box 58"/>
            <p:cNvSpPr txBox="1">
              <a:spLocks noChangeArrowheads="1"/>
            </p:cNvSpPr>
            <p:nvPr/>
          </p:nvSpPr>
          <p:spPr bwMode="auto">
            <a:xfrm>
              <a:off x="2653" y="2001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ea typeface="宋体" pitchFamily="2" charset="-122"/>
                </a:rPr>
                <a:t>W</a:t>
              </a:r>
            </a:p>
          </p:txBody>
        </p:sp>
        <p:sp>
          <p:nvSpPr>
            <p:cNvPr id="61479" name="AutoShape 59"/>
            <p:cNvSpPr>
              <a:spLocks/>
            </p:cNvSpPr>
            <p:nvPr/>
          </p:nvSpPr>
          <p:spPr bwMode="auto">
            <a:xfrm>
              <a:off x="3152" y="3089"/>
              <a:ext cx="45" cy="634"/>
            </a:xfrm>
            <a:prstGeom prst="rightBracket">
              <a:avLst>
                <a:gd name="adj" fmla="val 11740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1480" name="Text Box 60"/>
            <p:cNvSpPr txBox="1">
              <a:spLocks noChangeArrowheads="1"/>
            </p:cNvSpPr>
            <p:nvPr/>
          </p:nvSpPr>
          <p:spPr bwMode="auto">
            <a:xfrm>
              <a:off x="3198" y="3225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Y</a:t>
              </a:r>
            </a:p>
          </p:txBody>
        </p:sp>
        <p:sp>
          <p:nvSpPr>
            <p:cNvPr id="61481" name="AutoShape 61"/>
            <p:cNvSpPr>
              <a:spLocks/>
            </p:cNvSpPr>
            <p:nvPr/>
          </p:nvSpPr>
          <p:spPr bwMode="auto">
            <a:xfrm>
              <a:off x="1519" y="2772"/>
              <a:ext cx="90" cy="634"/>
            </a:xfrm>
            <a:prstGeom prst="leftBracket">
              <a:avLst>
                <a:gd name="adj" fmla="val 58704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1482" name="Text Box 62"/>
            <p:cNvSpPr txBox="1">
              <a:spLocks noChangeArrowheads="1"/>
            </p:cNvSpPr>
            <p:nvPr/>
          </p:nvSpPr>
          <p:spPr bwMode="auto">
            <a:xfrm>
              <a:off x="1247" y="2953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Z</a:t>
              </a:r>
            </a:p>
          </p:txBody>
        </p:sp>
        <p:sp>
          <p:nvSpPr>
            <p:cNvPr id="61483" name="Text Box 63"/>
            <p:cNvSpPr txBox="1">
              <a:spLocks noChangeArrowheads="1"/>
            </p:cNvSpPr>
            <p:nvPr/>
          </p:nvSpPr>
          <p:spPr bwMode="auto">
            <a:xfrm>
              <a:off x="2336" y="3860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>
                  <a:ea typeface="宋体" pitchFamily="2" charset="-122"/>
                </a:rPr>
                <a:t>X</a:t>
              </a:r>
            </a:p>
          </p:txBody>
        </p:sp>
        <p:sp>
          <p:nvSpPr>
            <p:cNvPr id="61484" name="Text Box 64"/>
            <p:cNvSpPr txBox="1">
              <a:spLocks noChangeArrowheads="1"/>
            </p:cNvSpPr>
            <p:nvPr/>
          </p:nvSpPr>
          <p:spPr bwMode="auto">
            <a:xfrm>
              <a:off x="2789" y="2227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61505" name="AutoShape 65"/>
          <p:cNvSpPr>
            <a:spLocks noChangeArrowheads="1"/>
          </p:cNvSpPr>
          <p:nvPr/>
        </p:nvSpPr>
        <p:spPr bwMode="auto">
          <a:xfrm>
            <a:off x="2843213" y="4975225"/>
            <a:ext cx="431800" cy="936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506" name="AutoShape 66"/>
          <p:cNvSpPr>
            <a:spLocks noChangeArrowheads="1"/>
          </p:cNvSpPr>
          <p:nvPr/>
        </p:nvSpPr>
        <p:spPr bwMode="auto">
          <a:xfrm>
            <a:off x="3924300" y="5483225"/>
            <a:ext cx="900113" cy="4302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1507" name="Group 67"/>
          <p:cNvGrpSpPr>
            <a:grpSpLocks/>
          </p:cNvGrpSpPr>
          <p:nvPr/>
        </p:nvGrpSpPr>
        <p:grpSpPr bwMode="auto">
          <a:xfrm>
            <a:off x="2627313" y="3608388"/>
            <a:ext cx="2376487" cy="2592387"/>
            <a:chOff x="1020" y="1207"/>
            <a:chExt cx="1951" cy="2042"/>
          </a:xfrm>
        </p:grpSpPr>
        <p:grpSp>
          <p:nvGrpSpPr>
            <p:cNvPr id="61452" name="Group 68"/>
            <p:cNvGrpSpPr>
              <a:grpSpLocks/>
            </p:cNvGrpSpPr>
            <p:nvPr/>
          </p:nvGrpSpPr>
          <p:grpSpPr bwMode="auto">
            <a:xfrm>
              <a:off x="1066" y="1207"/>
              <a:ext cx="453" cy="500"/>
              <a:chOff x="2018" y="1207"/>
              <a:chExt cx="544" cy="590"/>
            </a:xfrm>
          </p:grpSpPr>
          <p:sp>
            <p:nvSpPr>
              <p:cNvPr id="61462" name="Line 69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3" name="Line 70"/>
              <p:cNvSpPr>
                <a:spLocks noChangeShapeType="1"/>
              </p:cNvSpPr>
              <p:nvPr/>
            </p:nvSpPr>
            <p:spPr bwMode="auto">
              <a:xfrm flipV="1">
                <a:off x="2562" y="1207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53" name="Group 71"/>
            <p:cNvGrpSpPr>
              <a:grpSpLocks/>
            </p:cNvGrpSpPr>
            <p:nvPr/>
          </p:nvGrpSpPr>
          <p:grpSpPr bwMode="auto">
            <a:xfrm rot="-5400000">
              <a:off x="1020" y="2750"/>
              <a:ext cx="499" cy="500"/>
              <a:chOff x="2018" y="1207"/>
              <a:chExt cx="544" cy="590"/>
            </a:xfrm>
          </p:grpSpPr>
          <p:sp>
            <p:nvSpPr>
              <p:cNvPr id="61460" name="Line 72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1" name="Line 73"/>
              <p:cNvSpPr>
                <a:spLocks noChangeShapeType="1"/>
              </p:cNvSpPr>
              <p:nvPr/>
            </p:nvSpPr>
            <p:spPr bwMode="auto">
              <a:xfrm flipV="1">
                <a:off x="2562" y="1207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54" name="Group 74"/>
            <p:cNvGrpSpPr>
              <a:grpSpLocks/>
            </p:cNvGrpSpPr>
            <p:nvPr/>
          </p:nvGrpSpPr>
          <p:grpSpPr bwMode="auto">
            <a:xfrm rot="10800000">
              <a:off x="2517" y="2750"/>
              <a:ext cx="454" cy="499"/>
              <a:chOff x="2018" y="1207"/>
              <a:chExt cx="544" cy="590"/>
            </a:xfrm>
          </p:grpSpPr>
          <p:sp>
            <p:nvSpPr>
              <p:cNvPr id="61458" name="Line 75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9" name="Line 76"/>
              <p:cNvSpPr>
                <a:spLocks noChangeShapeType="1"/>
              </p:cNvSpPr>
              <p:nvPr/>
            </p:nvSpPr>
            <p:spPr bwMode="auto">
              <a:xfrm flipV="1">
                <a:off x="2562" y="1207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55" name="Group 77"/>
            <p:cNvGrpSpPr>
              <a:grpSpLocks/>
            </p:cNvGrpSpPr>
            <p:nvPr/>
          </p:nvGrpSpPr>
          <p:grpSpPr bwMode="auto">
            <a:xfrm rot="5400000">
              <a:off x="2517" y="1253"/>
              <a:ext cx="453" cy="454"/>
              <a:chOff x="2018" y="1207"/>
              <a:chExt cx="544" cy="590"/>
            </a:xfrm>
          </p:grpSpPr>
          <p:sp>
            <p:nvSpPr>
              <p:cNvPr id="61456" name="Line 7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54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57" name="Line 79"/>
              <p:cNvSpPr>
                <a:spLocks noChangeShapeType="1"/>
              </p:cNvSpPr>
              <p:nvPr/>
            </p:nvSpPr>
            <p:spPr bwMode="auto">
              <a:xfrm flipV="1">
                <a:off x="2562" y="1207"/>
                <a:ext cx="0" cy="59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20" name="Text Box 80"/>
          <p:cNvSpPr txBox="1">
            <a:spLocks noChangeArrowheads="1"/>
          </p:cNvSpPr>
          <p:nvPr/>
        </p:nvSpPr>
        <p:spPr bwMode="auto">
          <a:xfrm>
            <a:off x="5795963" y="3614738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  <a:ea typeface="宋体" pitchFamily="2" charset="-122"/>
              </a:rPr>
              <a:t>F’</a:t>
            </a:r>
            <a:r>
              <a:rPr lang="en-US" altLang="zh-CN" sz="2400">
                <a:solidFill>
                  <a:srgbClr val="1D03DB"/>
                </a:solidFill>
                <a:ea typeface="宋体" pitchFamily="2" charset="-122"/>
              </a:rPr>
              <a:t>=WYZ’+W’YX’+X’Z’</a:t>
            </a:r>
          </a:p>
        </p:txBody>
      </p:sp>
      <p:sp>
        <p:nvSpPr>
          <p:cNvPr id="61521" name="Text Box 81"/>
          <p:cNvSpPr txBox="1">
            <a:spLocks noChangeArrowheads="1"/>
          </p:cNvSpPr>
          <p:nvPr/>
        </p:nvSpPr>
        <p:spPr bwMode="auto">
          <a:xfrm>
            <a:off x="5508625" y="4406900"/>
            <a:ext cx="345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D03DB"/>
                </a:solidFill>
                <a:ea typeface="宋体" pitchFamily="2" charset="-122"/>
              </a:rPr>
              <a:t>F=(W’+Y’+Z)·(W+X+Y’)·(X+Z)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5" grpId="0" animBg="1"/>
      <p:bldP spid="61506" grpId="0" animBg="1"/>
      <p:bldP spid="61520" grpId="0"/>
      <p:bldP spid="615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2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7AFBCB-D5D4-4466-8E2B-AE8CB6367E51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59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7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zh-CN" altLang="en-US" smtClean="0">
                <a:latin typeface="Verdana" pitchFamily="34" charset="0"/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don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’</a:t>
            </a:r>
            <a:r>
              <a:rPr lang="en-US" altLang="zh-CN" smtClean="0">
                <a:ea typeface="宋体" pitchFamily="2" charset="-122"/>
              </a:rPr>
              <a:t>t-care</a:t>
            </a:r>
            <a:r>
              <a:rPr lang="en-US" altLang="zh-CN" smtClean="0">
                <a:latin typeface="Verdana" pitchFamily="34" charset="0"/>
                <a:ea typeface="宋体" pitchFamily="2" charset="-122"/>
              </a:rPr>
              <a:t>”</a:t>
            </a:r>
            <a:r>
              <a:rPr lang="en-US" altLang="zh-CN" smtClean="0">
                <a:ea typeface="宋体" pitchFamily="2" charset="-122"/>
              </a:rPr>
              <a:t> input combinations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3950"/>
            <a:ext cx="8288337" cy="48355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output doesn’t matter for certain input combination (maybe never occur in normal condition). These are called 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don’t care</a:t>
            </a:r>
            <a:r>
              <a:rPr lang="en-US" altLang="zh-CN" smtClean="0">
                <a:ea typeface="宋体" pitchFamily="2" charset="-122"/>
              </a:rPr>
              <a:t> terms.</a:t>
            </a:r>
            <a:endParaRPr lang="zh-CN" altLang="en-US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Use symbol </a:t>
            </a:r>
            <a:r>
              <a:rPr lang="zh-CN" altLang="en-US" smtClean="0">
                <a:ea typeface="宋体" pitchFamily="2" charset="-122"/>
              </a:rPr>
              <a:t>“</a:t>
            </a:r>
            <a:r>
              <a:rPr lang="en-US" altLang="zh-CN" smtClean="0">
                <a:ea typeface="宋体" pitchFamily="2" charset="-122"/>
              </a:rPr>
              <a:t>d”</a:t>
            </a:r>
            <a:r>
              <a:rPr lang="zh-CN" altLang="en-US" smtClean="0">
                <a:ea typeface="宋体" pitchFamily="2" charset="-122"/>
              </a:rPr>
              <a:t>、“</a:t>
            </a:r>
            <a:r>
              <a:rPr lang="en-US" altLang="zh-CN" smtClean="0">
                <a:ea typeface="宋体" pitchFamily="2" charset="-122"/>
              </a:rPr>
              <a:t>×”</a:t>
            </a:r>
            <a:r>
              <a:rPr lang="zh-CN" altLang="en-US" smtClean="0">
                <a:ea typeface="宋体" pitchFamily="2" charset="-122"/>
              </a:rPr>
              <a:t>、“ </a:t>
            </a:r>
            <a:r>
              <a:rPr lang="el-GR" altLang="zh-CN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mtClean="0">
                <a:ea typeface="宋体" pitchFamily="2" charset="-122"/>
              </a:rPr>
              <a:t>”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to represent the output value.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In minimization, don’t care term could be used as “1” or “0” if necessary.</a:t>
            </a:r>
            <a:endParaRPr lang="el-GR" altLang="zh-C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02323E-D831-4453-92C4-E9826EBE8530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91512" cy="6477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3. two-and three-variable theorems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250825" y="1125538"/>
            <a:ext cx="5113338" cy="457200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(T6)  X+Y=Y+X 	(T6’)  X·Y=Y·X</a:t>
            </a:r>
            <a:endParaRPr lang="zh-CN" altLang="en-US" sz="240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250825" y="1844675"/>
            <a:ext cx="6985000" cy="457200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(T7)  (X+Y)+Z=X+(Y+Z)</a:t>
            </a:r>
            <a:r>
              <a:rPr lang="zh-CN" altLang="en-US" sz="2400">
                <a:solidFill>
                  <a:srgbClr val="0000CC"/>
                </a:solidFill>
                <a:ea typeface="宋体" pitchFamily="2" charset="-122"/>
              </a:rPr>
              <a:t>     </a:t>
            </a: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(T7’)  (X·Y)·Z=X·(Y·Z)</a:t>
            </a:r>
            <a:endParaRPr lang="zh-CN" altLang="en-US" sz="240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79388" y="3500438"/>
            <a:ext cx="7524750" cy="457200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(T8)  X·Y+X·Z=X·(Y+Z)       (T8’)  (X+Y)·(X+Z)=X+Y·Z</a:t>
            </a:r>
            <a:endParaRPr lang="zh-CN" altLang="en-US" sz="240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8200" name="Rectangle 16"/>
          <p:cNvSpPr>
            <a:spLocks noChangeArrowheads="1"/>
          </p:cNvSpPr>
          <p:nvPr/>
        </p:nvSpPr>
        <p:spPr bwMode="auto">
          <a:xfrm>
            <a:off x="5795963" y="1100138"/>
            <a:ext cx="317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commutativity</a:t>
            </a:r>
            <a:r>
              <a:rPr lang="zh-CN" altLang="en-US" sz="2000">
                <a:ea typeface="宋体" pitchFamily="2" charset="-122"/>
              </a:rPr>
              <a:t>（交换律）</a:t>
            </a:r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7308850" y="1700213"/>
            <a:ext cx="174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Associativity</a:t>
            </a:r>
          </a:p>
          <a:p>
            <a:r>
              <a:rPr lang="zh-CN" altLang="en-US" sz="2000">
                <a:ea typeface="宋体" pitchFamily="2" charset="-122"/>
              </a:rPr>
              <a:t>（结合律）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23850" y="2492375"/>
            <a:ext cx="84597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altLang="zh-CN" sz="2400">
                <a:ea typeface="宋体" pitchFamily="2" charset="-122"/>
              </a:rPr>
              <a:t>  Parenthesization or order of the terms in a logical sum or logical product is irrelevant.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596188" y="3363913"/>
            <a:ext cx="158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Distributivity</a:t>
            </a:r>
          </a:p>
          <a:p>
            <a:r>
              <a:rPr lang="zh-CN" altLang="en-US">
                <a:ea typeface="宋体" pitchFamily="2" charset="-122"/>
              </a:rPr>
              <a:t>（分配律）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20700" y="5768975"/>
            <a:ext cx="8101013" cy="466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☺"/>
            </a:pPr>
            <a:r>
              <a:rPr lang="en-US" altLang="zh-CN" sz="2400" dirty="0">
                <a:solidFill>
                  <a:srgbClr val="DA2804"/>
                </a:solidFill>
                <a:ea typeface="宋体" pitchFamily="2" charset="-122"/>
              </a:rPr>
              <a:t>  Operating priority: prime(’), parentheses, AND, OR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8668" y="3894667"/>
            <a:ext cx="3690937" cy="1778336"/>
            <a:chOff x="328668" y="3894667"/>
            <a:chExt cx="3690937" cy="1778336"/>
          </a:xfrm>
        </p:grpSpPr>
        <p:grpSp>
          <p:nvGrpSpPr>
            <p:cNvPr id="13338" name="Group 26"/>
            <p:cNvGrpSpPr>
              <a:grpSpLocks/>
            </p:cNvGrpSpPr>
            <p:nvPr/>
          </p:nvGrpSpPr>
          <p:grpSpPr bwMode="auto">
            <a:xfrm>
              <a:off x="328668" y="4122015"/>
              <a:ext cx="3690937" cy="1550988"/>
              <a:chOff x="215" y="2465"/>
              <a:chExt cx="2325" cy="977"/>
            </a:xfrm>
          </p:grpSpPr>
          <p:sp>
            <p:nvSpPr>
              <p:cNvPr id="8209" name="Rectangle 22"/>
              <p:cNvSpPr>
                <a:spLocks noChangeArrowheads="1"/>
              </p:cNvSpPr>
              <p:nvPr/>
            </p:nvSpPr>
            <p:spPr bwMode="auto">
              <a:xfrm>
                <a:off x="215" y="2688"/>
                <a:ext cx="2325" cy="7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logical multiplication distributes over logical addition</a:t>
                </a:r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8210" name="Line 24"/>
              <p:cNvSpPr>
                <a:spLocks noChangeShapeType="1"/>
              </p:cNvSpPr>
              <p:nvPr/>
            </p:nvSpPr>
            <p:spPr bwMode="auto">
              <a:xfrm flipV="1">
                <a:off x="1342" y="2465"/>
                <a:ext cx="0" cy="1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" name="任意多边形 2"/>
            <p:cNvSpPr/>
            <p:nvPr/>
          </p:nvSpPr>
          <p:spPr bwMode="auto">
            <a:xfrm>
              <a:off x="1603022" y="3894667"/>
              <a:ext cx="1016000" cy="169468"/>
            </a:xfrm>
            <a:custGeom>
              <a:avLst/>
              <a:gdLst>
                <a:gd name="connsiteX0" fmla="*/ 1016000 w 1016000"/>
                <a:gd name="connsiteY0" fmla="*/ 22577 h 169468"/>
                <a:gd name="connsiteX1" fmla="*/ 496711 w 1016000"/>
                <a:gd name="connsiteY1" fmla="*/ 169333 h 169468"/>
                <a:gd name="connsiteX2" fmla="*/ 0 w 1016000"/>
                <a:gd name="connsiteY2" fmla="*/ 0 h 169468"/>
                <a:gd name="connsiteX3" fmla="*/ 0 w 1016000"/>
                <a:gd name="connsiteY3" fmla="*/ 0 h 16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169468">
                  <a:moveTo>
                    <a:pt x="1016000" y="22577"/>
                  </a:moveTo>
                  <a:cubicBezTo>
                    <a:pt x="841022" y="97836"/>
                    <a:pt x="666044" y="173096"/>
                    <a:pt x="496711" y="169333"/>
                  </a:cubicBezTo>
                  <a:cubicBezTo>
                    <a:pt x="327378" y="16557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12310" y="3939822"/>
            <a:ext cx="4175125" cy="1289376"/>
            <a:chOff x="4312310" y="3939822"/>
            <a:chExt cx="4175125" cy="1289376"/>
          </a:xfrm>
        </p:grpSpPr>
        <p:grpSp>
          <p:nvGrpSpPr>
            <p:cNvPr id="13339" name="Group 27"/>
            <p:cNvGrpSpPr>
              <a:grpSpLocks/>
            </p:cNvGrpSpPr>
            <p:nvPr/>
          </p:nvGrpSpPr>
          <p:grpSpPr bwMode="auto">
            <a:xfrm>
              <a:off x="4312310" y="4190973"/>
              <a:ext cx="4175125" cy="1038225"/>
              <a:chOff x="2682" y="2523"/>
              <a:chExt cx="2630" cy="654"/>
            </a:xfrm>
          </p:grpSpPr>
          <p:sp>
            <p:nvSpPr>
              <p:cNvPr id="8207" name="Rectangle 23"/>
              <p:cNvSpPr>
                <a:spLocks noChangeArrowheads="1"/>
              </p:cNvSpPr>
              <p:nvPr/>
            </p:nvSpPr>
            <p:spPr bwMode="auto">
              <a:xfrm>
                <a:off x="2682" y="2699"/>
                <a:ext cx="2630" cy="4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ea typeface="宋体" pitchFamily="2" charset="-122"/>
                  </a:rPr>
                  <a:t>logical addition distributes over logical multiplication</a:t>
                </a:r>
                <a:endParaRPr lang="zh-CN" altLang="en-US" sz="2400">
                  <a:ea typeface="宋体" pitchFamily="2" charset="-122"/>
                </a:endParaRPr>
              </a:p>
            </p:txBody>
          </p:sp>
          <p:sp>
            <p:nvSpPr>
              <p:cNvPr id="8208" name="Line 25"/>
              <p:cNvSpPr>
                <a:spLocks noChangeShapeType="1"/>
              </p:cNvSpPr>
              <p:nvPr/>
            </p:nvSpPr>
            <p:spPr bwMode="auto">
              <a:xfrm flipV="1">
                <a:off x="3965" y="2523"/>
                <a:ext cx="0" cy="1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 bwMode="auto">
            <a:xfrm>
              <a:off x="5689600" y="3939822"/>
              <a:ext cx="1286933" cy="251246"/>
            </a:xfrm>
            <a:custGeom>
              <a:avLst/>
              <a:gdLst>
                <a:gd name="connsiteX0" fmla="*/ 1286933 w 1286933"/>
                <a:gd name="connsiteY0" fmla="*/ 0 h 251246"/>
                <a:gd name="connsiteX1" fmla="*/ 982133 w 1286933"/>
                <a:gd name="connsiteY1" fmla="*/ 203200 h 251246"/>
                <a:gd name="connsiteX2" fmla="*/ 496711 w 1286933"/>
                <a:gd name="connsiteY2" fmla="*/ 248356 h 251246"/>
                <a:gd name="connsiteX3" fmla="*/ 90311 w 1286933"/>
                <a:gd name="connsiteY3" fmla="*/ 146756 h 251246"/>
                <a:gd name="connsiteX4" fmla="*/ 0 w 1286933"/>
                <a:gd name="connsiteY4" fmla="*/ 0 h 25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933" h="251246">
                  <a:moveTo>
                    <a:pt x="1286933" y="0"/>
                  </a:moveTo>
                  <a:cubicBezTo>
                    <a:pt x="1200385" y="80903"/>
                    <a:pt x="1113837" y="161807"/>
                    <a:pt x="982133" y="203200"/>
                  </a:cubicBezTo>
                  <a:cubicBezTo>
                    <a:pt x="850429" y="244593"/>
                    <a:pt x="645348" y="257763"/>
                    <a:pt x="496711" y="248356"/>
                  </a:cubicBezTo>
                  <a:cubicBezTo>
                    <a:pt x="348074" y="238949"/>
                    <a:pt x="173096" y="188149"/>
                    <a:pt x="90311" y="146756"/>
                  </a:cubicBezTo>
                  <a:cubicBezTo>
                    <a:pt x="7526" y="105363"/>
                    <a:pt x="3763" y="52681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animBg="1"/>
      <p:bldP spid="13330" grpId="0"/>
      <p:bldP spid="13331" grpId="0"/>
      <p:bldP spid="1333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A100C8-719F-4118-B7C6-703240FBC56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08050"/>
            <a:ext cx="7991475" cy="5545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Exp.1</a:t>
            </a:r>
          </a:p>
        </p:txBody>
      </p:sp>
      <p:sp>
        <p:nvSpPr>
          <p:cNvPr id="63494" name="Text Box 26"/>
          <p:cNvSpPr txBox="1">
            <a:spLocks noChangeArrowheads="1"/>
          </p:cNvSpPr>
          <p:nvPr/>
        </p:nvSpPr>
        <p:spPr bwMode="auto">
          <a:xfrm>
            <a:off x="2070100" y="19986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00</a:t>
            </a:r>
          </a:p>
        </p:txBody>
      </p:sp>
      <p:sp>
        <p:nvSpPr>
          <p:cNvPr id="63495" name="Text Box 27"/>
          <p:cNvSpPr txBox="1">
            <a:spLocks noChangeArrowheads="1"/>
          </p:cNvSpPr>
          <p:nvPr/>
        </p:nvSpPr>
        <p:spPr bwMode="auto">
          <a:xfrm>
            <a:off x="2830513" y="19986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01</a:t>
            </a:r>
          </a:p>
        </p:txBody>
      </p:sp>
      <p:sp>
        <p:nvSpPr>
          <p:cNvPr id="63496" name="Text Box 28"/>
          <p:cNvSpPr txBox="1">
            <a:spLocks noChangeArrowheads="1"/>
          </p:cNvSpPr>
          <p:nvPr/>
        </p:nvSpPr>
        <p:spPr bwMode="auto">
          <a:xfrm>
            <a:off x="3590925" y="19986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63497" name="Text Box 29"/>
          <p:cNvSpPr txBox="1">
            <a:spLocks noChangeArrowheads="1"/>
          </p:cNvSpPr>
          <p:nvPr/>
        </p:nvSpPr>
        <p:spPr bwMode="auto">
          <a:xfrm>
            <a:off x="1377950" y="474821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63498" name="Line 30"/>
          <p:cNvSpPr>
            <a:spLocks noChangeShapeType="1"/>
          </p:cNvSpPr>
          <p:nvPr/>
        </p:nvSpPr>
        <p:spPr bwMode="auto">
          <a:xfrm flipH="1" flipV="1">
            <a:off x="1446213" y="1930400"/>
            <a:ext cx="482600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Text Box 31"/>
          <p:cNvSpPr txBox="1">
            <a:spLocks noChangeArrowheads="1"/>
          </p:cNvSpPr>
          <p:nvPr/>
        </p:nvSpPr>
        <p:spPr bwMode="auto">
          <a:xfrm>
            <a:off x="1100138" y="1585913"/>
            <a:ext cx="48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mbria" pitchFamily="18" charset="0"/>
                <a:ea typeface="宋体" pitchFamily="2" charset="-122"/>
              </a:rPr>
              <a:t>F</a:t>
            </a:r>
          </a:p>
        </p:txBody>
      </p:sp>
      <p:grpSp>
        <p:nvGrpSpPr>
          <p:cNvPr id="63501" name="Group 71"/>
          <p:cNvGrpSpPr>
            <a:grpSpLocks/>
          </p:cNvGrpSpPr>
          <p:nvPr/>
        </p:nvGrpSpPr>
        <p:grpSpPr bwMode="auto">
          <a:xfrm>
            <a:off x="1930400" y="2409825"/>
            <a:ext cx="3094038" cy="2941638"/>
            <a:chOff x="1216" y="1316"/>
            <a:chExt cx="1949" cy="1853"/>
          </a:xfrm>
        </p:grpSpPr>
        <p:grpSp>
          <p:nvGrpSpPr>
            <p:cNvPr id="63518" name="Group 9"/>
            <p:cNvGrpSpPr>
              <a:grpSpLocks/>
            </p:cNvGrpSpPr>
            <p:nvPr/>
          </p:nvGrpSpPr>
          <p:grpSpPr bwMode="auto">
            <a:xfrm>
              <a:off x="1216" y="1316"/>
              <a:ext cx="1949" cy="927"/>
              <a:chOff x="2472" y="1978"/>
              <a:chExt cx="2030" cy="971"/>
            </a:xfrm>
          </p:grpSpPr>
          <p:sp>
            <p:nvSpPr>
              <p:cNvPr id="63536" name="Rectangle 10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63537" name="Rectangle 11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solidFill>
                      <a:srgbClr val="0858F8"/>
                    </a:solidFill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d</a:t>
                </a:r>
              </a:p>
            </p:txBody>
          </p:sp>
          <p:sp>
            <p:nvSpPr>
              <p:cNvPr id="63538" name="Rectangle 12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63539" name="Rectangle 13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63540" name="Rectangle 14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41" name="Rectangle 15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dirty="0">
                    <a:solidFill>
                      <a:srgbClr val="0066FF"/>
                    </a:solidFill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d</a:t>
                </a:r>
              </a:p>
            </p:txBody>
          </p:sp>
          <p:sp>
            <p:nvSpPr>
              <p:cNvPr id="63542" name="Rectangle 16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43" name="Rectangle 17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44" name="Line 1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45" name="Line 19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46" name="Line 20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47" name="Line 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48" name="Line 22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49" name="Line 23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50" name="Line 24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51" name="Line 25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3519" name="Group 36"/>
            <p:cNvGrpSpPr>
              <a:grpSpLocks/>
            </p:cNvGrpSpPr>
            <p:nvPr/>
          </p:nvGrpSpPr>
          <p:grpSpPr bwMode="auto">
            <a:xfrm>
              <a:off x="1216" y="2242"/>
              <a:ext cx="1949" cy="927"/>
              <a:chOff x="2472" y="1978"/>
              <a:chExt cx="2030" cy="971"/>
            </a:xfrm>
          </p:grpSpPr>
          <p:sp>
            <p:nvSpPr>
              <p:cNvPr id="63520" name="Rectangle 37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21" name="Rectangle 38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22" name="Rectangle 39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solidFill>
                      <a:srgbClr val="0858F8"/>
                    </a:solidFill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d</a:t>
                </a:r>
              </a:p>
            </p:txBody>
          </p:sp>
          <p:sp>
            <p:nvSpPr>
              <p:cNvPr id="63523" name="Rectangle 40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63524" name="Rectangle 41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63525" name="Rectangle 42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26" name="Rectangle 43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27" name="Rectangle 44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>
                    <a:latin typeface="Courier New" pitchFamily="49" charset="0"/>
                    <a:ea typeface="宋体" pitchFamily="2" charset="-122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3528" name="Line 45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29" name="Line 46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30" name="Line 47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31" name="Line 48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32" name="Line 49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33" name="Line 50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34" name="Line 51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535" name="Line 52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63502" name="Text Box 53"/>
          <p:cNvSpPr txBox="1">
            <a:spLocks noChangeArrowheads="1"/>
          </p:cNvSpPr>
          <p:nvPr/>
        </p:nvSpPr>
        <p:spPr bwMode="auto">
          <a:xfrm>
            <a:off x="1446213" y="1792288"/>
            <a:ext cx="69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ambria" pitchFamily="18" charset="0"/>
                <a:ea typeface="宋体" pitchFamily="2" charset="-122"/>
              </a:rPr>
              <a:t>AB</a:t>
            </a:r>
          </a:p>
        </p:txBody>
      </p:sp>
      <p:sp>
        <p:nvSpPr>
          <p:cNvPr id="63503" name="Text Box 54"/>
          <p:cNvSpPr txBox="1">
            <a:spLocks noChangeArrowheads="1"/>
          </p:cNvSpPr>
          <p:nvPr/>
        </p:nvSpPr>
        <p:spPr bwMode="auto">
          <a:xfrm>
            <a:off x="1169988" y="2135188"/>
            <a:ext cx="69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ambria" pitchFamily="18" charset="0"/>
                <a:ea typeface="宋体" pitchFamily="2" charset="-122"/>
              </a:rPr>
              <a:t>CD</a:t>
            </a:r>
          </a:p>
        </p:txBody>
      </p:sp>
      <p:sp>
        <p:nvSpPr>
          <p:cNvPr id="63504" name="Text Box 55"/>
          <p:cNvSpPr txBox="1">
            <a:spLocks noChangeArrowheads="1"/>
          </p:cNvSpPr>
          <p:nvPr/>
        </p:nvSpPr>
        <p:spPr bwMode="auto">
          <a:xfrm>
            <a:off x="1377950" y="2617788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00</a:t>
            </a:r>
          </a:p>
        </p:txBody>
      </p:sp>
      <p:sp>
        <p:nvSpPr>
          <p:cNvPr id="63505" name="Text Box 56"/>
          <p:cNvSpPr txBox="1">
            <a:spLocks noChangeArrowheads="1"/>
          </p:cNvSpPr>
          <p:nvPr/>
        </p:nvSpPr>
        <p:spPr bwMode="auto">
          <a:xfrm>
            <a:off x="1377950" y="3303588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01</a:t>
            </a:r>
          </a:p>
        </p:txBody>
      </p:sp>
      <p:sp>
        <p:nvSpPr>
          <p:cNvPr id="63506" name="Text Box 57"/>
          <p:cNvSpPr txBox="1">
            <a:spLocks noChangeArrowheads="1"/>
          </p:cNvSpPr>
          <p:nvPr/>
        </p:nvSpPr>
        <p:spPr bwMode="auto">
          <a:xfrm>
            <a:off x="1377950" y="399256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63507" name="Text Box 58"/>
          <p:cNvSpPr txBox="1">
            <a:spLocks noChangeArrowheads="1"/>
          </p:cNvSpPr>
          <p:nvPr/>
        </p:nvSpPr>
        <p:spPr bwMode="auto">
          <a:xfrm>
            <a:off x="4005263" y="1517650"/>
            <a:ext cx="55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Garamond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63508" name="AutoShape 59"/>
          <p:cNvSpPr>
            <a:spLocks/>
          </p:cNvSpPr>
          <p:nvPr/>
        </p:nvSpPr>
        <p:spPr bwMode="auto">
          <a:xfrm>
            <a:off x="5180013" y="3922713"/>
            <a:ext cx="136525" cy="1306512"/>
          </a:xfrm>
          <a:prstGeom prst="rightBracket">
            <a:avLst>
              <a:gd name="adj" fmla="val 7974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63509" name="Text Box 60"/>
          <p:cNvSpPr txBox="1">
            <a:spLocks noChangeArrowheads="1"/>
          </p:cNvSpPr>
          <p:nvPr/>
        </p:nvSpPr>
        <p:spPr bwMode="auto">
          <a:xfrm>
            <a:off x="5387975" y="4337050"/>
            <a:ext cx="55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mbria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63510" name="AutoShape 61"/>
          <p:cNvSpPr>
            <a:spLocks/>
          </p:cNvSpPr>
          <p:nvPr/>
        </p:nvSpPr>
        <p:spPr bwMode="auto">
          <a:xfrm>
            <a:off x="1308100" y="3236913"/>
            <a:ext cx="344488" cy="1304925"/>
          </a:xfrm>
          <a:prstGeom prst="leftBracket">
            <a:avLst>
              <a:gd name="adj" fmla="val 315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63511" name="Text Box 62"/>
          <p:cNvSpPr txBox="1">
            <a:spLocks noChangeArrowheads="1"/>
          </p:cNvSpPr>
          <p:nvPr/>
        </p:nvSpPr>
        <p:spPr bwMode="auto">
          <a:xfrm>
            <a:off x="755650" y="3648075"/>
            <a:ext cx="55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mbria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3244850" y="5573713"/>
            <a:ext cx="414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63513" name="Text Box 64"/>
          <p:cNvSpPr txBox="1">
            <a:spLocks noChangeArrowheads="1"/>
          </p:cNvSpPr>
          <p:nvPr/>
        </p:nvSpPr>
        <p:spPr bwMode="auto">
          <a:xfrm>
            <a:off x="4351338" y="20002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ambria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63907" name="AutoShape 67"/>
          <p:cNvSpPr>
            <a:spLocks noChangeArrowheads="1"/>
          </p:cNvSpPr>
          <p:nvPr/>
        </p:nvSpPr>
        <p:spPr bwMode="auto">
          <a:xfrm>
            <a:off x="2122488" y="3317875"/>
            <a:ext cx="2736850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63908" name="AutoShape 68"/>
          <p:cNvSpPr>
            <a:spLocks noChangeArrowheads="1"/>
          </p:cNvSpPr>
          <p:nvPr/>
        </p:nvSpPr>
        <p:spPr bwMode="auto">
          <a:xfrm>
            <a:off x="2122488" y="4757738"/>
            <a:ext cx="1225550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63909" name="AutoShape 69"/>
          <p:cNvSpPr>
            <a:spLocks noChangeArrowheads="1"/>
          </p:cNvSpPr>
          <p:nvPr/>
        </p:nvSpPr>
        <p:spPr bwMode="auto">
          <a:xfrm>
            <a:off x="4356100" y="3244850"/>
            <a:ext cx="57467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163910" name="Text Box 70"/>
          <p:cNvSpPr txBox="1">
            <a:spLocks noChangeArrowheads="1"/>
          </p:cNvSpPr>
          <p:nvPr/>
        </p:nvSpPr>
        <p:spPr bwMode="auto">
          <a:xfrm>
            <a:off x="5435600" y="1916113"/>
            <a:ext cx="345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1D03DB"/>
                </a:solidFill>
                <a:ea typeface="宋体" pitchFamily="2" charset="-122"/>
              </a:rPr>
              <a:t>F=C’·D+A·B’·D+A’·C·D</a:t>
            </a:r>
          </a:p>
        </p:txBody>
      </p:sp>
      <p:grpSp>
        <p:nvGrpSpPr>
          <p:cNvPr id="63562" name="Group 74"/>
          <p:cNvGrpSpPr>
            <a:grpSpLocks/>
          </p:cNvGrpSpPr>
          <p:nvPr/>
        </p:nvGrpSpPr>
        <p:grpSpPr bwMode="auto">
          <a:xfrm>
            <a:off x="2951163" y="981075"/>
            <a:ext cx="3313112" cy="1619250"/>
            <a:chOff x="1859" y="618"/>
            <a:chExt cx="2087" cy="1020"/>
          </a:xfrm>
        </p:grpSpPr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1859" y="618"/>
              <a:ext cx="2087" cy="294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No use, no circle</a:t>
              </a:r>
            </a:p>
          </p:txBody>
        </p:sp>
        <p:sp>
          <p:nvSpPr>
            <p:cNvPr id="63561" name="Freeform 73"/>
            <p:cNvSpPr>
              <a:spLocks/>
            </p:cNvSpPr>
            <p:nvPr/>
          </p:nvSpPr>
          <p:spPr bwMode="auto">
            <a:xfrm>
              <a:off x="1988" y="935"/>
              <a:ext cx="348" cy="703"/>
            </a:xfrm>
            <a:custGeom>
              <a:avLst/>
              <a:gdLst>
                <a:gd name="T0" fmla="*/ 30 w 348"/>
                <a:gd name="T1" fmla="*/ 0 h 703"/>
                <a:gd name="T2" fmla="*/ 53 w 348"/>
                <a:gd name="T3" fmla="*/ 272 h 703"/>
                <a:gd name="T4" fmla="*/ 348 w 348"/>
                <a:gd name="T5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" h="703">
                  <a:moveTo>
                    <a:pt x="30" y="0"/>
                  </a:moveTo>
                  <a:cubicBezTo>
                    <a:pt x="15" y="77"/>
                    <a:pt x="0" y="155"/>
                    <a:pt x="53" y="272"/>
                  </a:cubicBezTo>
                  <a:cubicBezTo>
                    <a:pt x="106" y="389"/>
                    <a:pt x="227" y="546"/>
                    <a:pt x="348" y="703"/>
                  </a:cubicBezTo>
                </a:path>
              </a:pathLst>
            </a:custGeom>
            <a:noFill/>
            <a:ln w="28575" cmpd="sng">
              <a:solidFill>
                <a:srgbClr val="0066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63" name="AutoShape 59"/>
          <p:cNvSpPr>
            <a:spLocks/>
          </p:cNvSpPr>
          <p:nvPr/>
        </p:nvSpPr>
        <p:spPr bwMode="auto">
          <a:xfrm rot="5400000">
            <a:off x="3401219" y="4823619"/>
            <a:ext cx="136525" cy="1306513"/>
          </a:xfrm>
          <a:prstGeom prst="rightBracket">
            <a:avLst>
              <a:gd name="adj" fmla="val 7974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63564" name="AutoShape 59"/>
          <p:cNvSpPr>
            <a:spLocks/>
          </p:cNvSpPr>
          <p:nvPr/>
        </p:nvSpPr>
        <p:spPr bwMode="auto">
          <a:xfrm rot="16200000">
            <a:off x="4166394" y="1448594"/>
            <a:ext cx="136525" cy="1306513"/>
          </a:xfrm>
          <a:prstGeom prst="rightBracket">
            <a:avLst>
              <a:gd name="adj" fmla="val 7974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Cambria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1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7" grpId="0" animBg="1"/>
      <p:bldP spid="163908" grpId="0" animBg="1"/>
      <p:bldP spid="163909" grpId="0" animBg="1"/>
      <p:bldP spid="1639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45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CF2F11-5FF9-46C5-B792-228C8D5D200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42863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5649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Exp.2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a BCD prime-number detector.</a:t>
            </a: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0000~1001: valid input BCD; 1010~1111: invalid input, so output don’t care</a:t>
            </a:r>
            <a:r>
              <a:rPr lang="zh-CN" altLang="en-US" sz="2400" smtClean="0">
                <a:ea typeface="宋体" pitchFamily="2" charset="-122"/>
              </a:rPr>
              <a:t>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32138" y="1484313"/>
            <a:ext cx="2305050" cy="7302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solidFill>
                  <a:srgbClr val="000099"/>
                </a:solidFill>
                <a:ea typeface="宋体" pitchFamily="2" charset="-122"/>
              </a:rPr>
              <a:t>BCD</a:t>
            </a:r>
            <a:r>
              <a:rPr lang="zh-CN" altLang="en-US" sz="2000">
                <a:solidFill>
                  <a:srgbClr val="000099"/>
                </a:solidFill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000099"/>
                </a:solidFill>
                <a:ea typeface="宋体" pitchFamily="2" charset="-122"/>
              </a:rPr>
              <a:t>prime-number detector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403350" y="1341438"/>
            <a:ext cx="10080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BCD input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5435600" y="18462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227763" y="1268413"/>
            <a:ext cx="129698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Result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Yes: F=1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No: F=0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64567" name="AutoShape 55"/>
          <p:cNvSpPr>
            <a:spLocks noChangeArrowheads="1"/>
          </p:cNvSpPr>
          <p:nvPr/>
        </p:nvSpPr>
        <p:spPr bwMode="auto">
          <a:xfrm>
            <a:off x="5291138" y="4413250"/>
            <a:ext cx="936625" cy="936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68" name="AutoShape 56"/>
          <p:cNvSpPr>
            <a:spLocks/>
          </p:cNvSpPr>
          <p:nvPr/>
        </p:nvSpPr>
        <p:spPr bwMode="auto">
          <a:xfrm>
            <a:off x="5003800" y="4989513"/>
            <a:ext cx="647700" cy="1008062"/>
          </a:xfrm>
          <a:prstGeom prst="rightBracket">
            <a:avLst>
              <a:gd name="adj" fmla="val 12970"/>
            </a:avLst>
          </a:prstGeom>
          <a:noFill/>
          <a:ln w="28575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69" name="AutoShape 57"/>
          <p:cNvSpPr>
            <a:spLocks/>
          </p:cNvSpPr>
          <p:nvPr/>
        </p:nvSpPr>
        <p:spPr bwMode="auto">
          <a:xfrm>
            <a:off x="6948488" y="4989513"/>
            <a:ext cx="719137" cy="1008062"/>
          </a:xfrm>
          <a:prstGeom prst="leftBracket">
            <a:avLst>
              <a:gd name="adj" fmla="val 11681"/>
            </a:avLst>
          </a:prstGeom>
          <a:noFill/>
          <a:ln w="28575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4578" name="Group 66"/>
          <p:cNvGrpSpPr>
            <a:grpSpLocks/>
          </p:cNvGrpSpPr>
          <p:nvPr/>
        </p:nvGrpSpPr>
        <p:grpSpPr bwMode="auto">
          <a:xfrm>
            <a:off x="4211638" y="3046413"/>
            <a:ext cx="3816350" cy="3443287"/>
            <a:chOff x="2653" y="1843"/>
            <a:chExt cx="2404" cy="2169"/>
          </a:xfrm>
        </p:grpSpPr>
        <p:sp>
          <p:nvSpPr>
            <p:cNvPr id="64532" name="Text Box 14"/>
            <p:cNvSpPr txBox="1">
              <a:spLocks noChangeArrowheads="1"/>
            </p:cNvSpPr>
            <p:nvPr/>
          </p:nvSpPr>
          <p:spPr bwMode="auto">
            <a:xfrm>
              <a:off x="2789" y="184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F</a:t>
              </a:r>
            </a:p>
          </p:txBody>
        </p:sp>
        <p:sp>
          <p:nvSpPr>
            <p:cNvPr id="64533" name="Text Box 15"/>
            <p:cNvSpPr txBox="1">
              <a:spLocks noChangeArrowheads="1"/>
            </p:cNvSpPr>
            <p:nvPr/>
          </p:nvSpPr>
          <p:spPr bwMode="auto">
            <a:xfrm>
              <a:off x="3107" y="1979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N3N2</a:t>
              </a:r>
            </a:p>
          </p:txBody>
        </p:sp>
        <p:sp>
          <p:nvSpPr>
            <p:cNvPr id="64534" name="Text Box 20"/>
            <p:cNvSpPr txBox="1">
              <a:spLocks noChangeArrowheads="1"/>
            </p:cNvSpPr>
            <p:nvPr/>
          </p:nvSpPr>
          <p:spPr bwMode="auto">
            <a:xfrm>
              <a:off x="2653" y="2160"/>
              <a:ext cx="5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N1N0</a:t>
              </a:r>
            </a:p>
          </p:txBody>
        </p:sp>
        <p:grpSp>
          <p:nvGrpSpPr>
            <p:cNvPr id="64535" name="Group 59"/>
            <p:cNvGrpSpPr>
              <a:grpSpLocks/>
            </p:cNvGrpSpPr>
            <p:nvPr/>
          </p:nvGrpSpPr>
          <p:grpSpPr bwMode="auto">
            <a:xfrm>
              <a:off x="4059" y="1979"/>
              <a:ext cx="546" cy="272"/>
              <a:chOff x="2017" y="2114"/>
              <a:chExt cx="546" cy="272"/>
            </a:xfrm>
          </p:grpSpPr>
          <p:sp>
            <p:nvSpPr>
              <p:cNvPr id="64572" name="AutoShape 47"/>
              <p:cNvSpPr>
                <a:spLocks/>
              </p:cNvSpPr>
              <p:nvPr/>
            </p:nvSpPr>
            <p:spPr bwMode="auto">
              <a:xfrm rot="-5400000">
                <a:off x="2245" y="2068"/>
                <a:ext cx="90" cy="546"/>
              </a:xfrm>
              <a:prstGeom prst="rightBracket">
                <a:avLst>
                  <a:gd name="adj" fmla="val 50556"/>
                </a:avLst>
              </a:prstGeom>
              <a:noFill/>
              <a:ln w="254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73" name="Text Box 48"/>
              <p:cNvSpPr txBox="1">
                <a:spLocks noChangeArrowheads="1"/>
              </p:cNvSpPr>
              <p:nvPr/>
            </p:nvSpPr>
            <p:spPr bwMode="auto">
              <a:xfrm>
                <a:off x="2244" y="2114"/>
                <a:ext cx="2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N3</a:t>
                </a:r>
              </a:p>
            </p:txBody>
          </p:sp>
        </p:grpSp>
        <p:grpSp>
          <p:nvGrpSpPr>
            <p:cNvPr id="64536" name="Group 60"/>
            <p:cNvGrpSpPr>
              <a:grpSpLocks/>
            </p:cNvGrpSpPr>
            <p:nvPr/>
          </p:nvGrpSpPr>
          <p:grpSpPr bwMode="auto">
            <a:xfrm>
              <a:off x="4738" y="3158"/>
              <a:ext cx="319" cy="453"/>
              <a:chOff x="2697" y="3430"/>
              <a:chExt cx="319" cy="453"/>
            </a:xfrm>
          </p:grpSpPr>
          <p:sp>
            <p:nvSpPr>
              <p:cNvPr id="64570" name="AutoShape 49"/>
              <p:cNvSpPr>
                <a:spLocks/>
              </p:cNvSpPr>
              <p:nvPr/>
            </p:nvSpPr>
            <p:spPr bwMode="auto">
              <a:xfrm>
                <a:off x="2697" y="3430"/>
                <a:ext cx="46" cy="453"/>
              </a:xfrm>
              <a:prstGeom prst="rightBracket">
                <a:avLst>
                  <a:gd name="adj" fmla="val 82065"/>
                </a:avLst>
              </a:prstGeom>
              <a:noFill/>
              <a:ln w="254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71" name="Text Box 50"/>
              <p:cNvSpPr txBox="1">
                <a:spLocks noChangeArrowheads="1"/>
              </p:cNvSpPr>
              <p:nvPr/>
            </p:nvSpPr>
            <p:spPr bwMode="auto">
              <a:xfrm>
                <a:off x="2788" y="3566"/>
                <a:ext cx="2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N1</a:t>
                </a:r>
              </a:p>
            </p:txBody>
          </p:sp>
        </p:grpSp>
        <p:grpSp>
          <p:nvGrpSpPr>
            <p:cNvPr id="64537" name="Group 61"/>
            <p:cNvGrpSpPr>
              <a:grpSpLocks/>
            </p:cNvGrpSpPr>
            <p:nvPr/>
          </p:nvGrpSpPr>
          <p:grpSpPr bwMode="auto">
            <a:xfrm>
              <a:off x="3695" y="3748"/>
              <a:ext cx="544" cy="264"/>
              <a:chOff x="1654" y="4020"/>
              <a:chExt cx="544" cy="264"/>
            </a:xfrm>
          </p:grpSpPr>
          <p:sp>
            <p:nvSpPr>
              <p:cNvPr id="4" name="AutoShape 51"/>
              <p:cNvSpPr>
                <a:spLocks/>
              </p:cNvSpPr>
              <p:nvPr/>
            </p:nvSpPr>
            <p:spPr bwMode="auto">
              <a:xfrm rot="5400000">
                <a:off x="1880" y="3794"/>
                <a:ext cx="91" cy="544"/>
              </a:xfrm>
              <a:prstGeom prst="rightBracket">
                <a:avLst>
                  <a:gd name="adj" fmla="val 49817"/>
                </a:avLst>
              </a:prstGeom>
              <a:noFill/>
              <a:ln w="254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" name="Text Box 52"/>
              <p:cNvSpPr txBox="1">
                <a:spLocks noChangeArrowheads="1"/>
              </p:cNvSpPr>
              <p:nvPr/>
            </p:nvSpPr>
            <p:spPr bwMode="auto">
              <a:xfrm>
                <a:off x="1881" y="4111"/>
                <a:ext cx="27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N2</a:t>
                </a:r>
              </a:p>
            </p:txBody>
          </p:sp>
        </p:grpSp>
        <p:grpSp>
          <p:nvGrpSpPr>
            <p:cNvPr id="64538" name="Group 58"/>
            <p:cNvGrpSpPr>
              <a:grpSpLocks/>
            </p:cNvGrpSpPr>
            <p:nvPr/>
          </p:nvGrpSpPr>
          <p:grpSpPr bwMode="auto">
            <a:xfrm>
              <a:off x="2925" y="2841"/>
              <a:ext cx="271" cy="453"/>
              <a:chOff x="884" y="3113"/>
              <a:chExt cx="271" cy="453"/>
            </a:xfrm>
          </p:grpSpPr>
          <p:sp>
            <p:nvSpPr>
              <p:cNvPr id="64566" name="AutoShape 53"/>
              <p:cNvSpPr>
                <a:spLocks/>
              </p:cNvSpPr>
              <p:nvPr/>
            </p:nvSpPr>
            <p:spPr bwMode="auto">
              <a:xfrm rot="10800000">
                <a:off x="1109" y="3113"/>
                <a:ext cx="46" cy="453"/>
              </a:xfrm>
              <a:prstGeom prst="rightBracket">
                <a:avLst>
                  <a:gd name="adj" fmla="val 82065"/>
                </a:avLst>
              </a:prstGeom>
              <a:noFill/>
              <a:ln w="254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" name="Text Box 54"/>
              <p:cNvSpPr txBox="1">
                <a:spLocks noChangeArrowheads="1"/>
              </p:cNvSpPr>
              <p:nvPr/>
            </p:nvSpPr>
            <p:spPr bwMode="auto">
              <a:xfrm>
                <a:off x="884" y="3249"/>
                <a:ext cx="2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N0</a:t>
                </a:r>
              </a:p>
            </p:txBody>
          </p:sp>
        </p:grpSp>
        <p:grpSp>
          <p:nvGrpSpPr>
            <p:cNvPr id="64539" name="Group 65"/>
            <p:cNvGrpSpPr>
              <a:grpSpLocks/>
            </p:cNvGrpSpPr>
            <p:nvPr/>
          </p:nvGrpSpPr>
          <p:grpSpPr bwMode="auto">
            <a:xfrm>
              <a:off x="3243" y="2296"/>
              <a:ext cx="1450" cy="1451"/>
              <a:chOff x="3243" y="2296"/>
              <a:chExt cx="1450" cy="1451"/>
            </a:xfrm>
          </p:grpSpPr>
          <p:sp>
            <p:nvSpPr>
              <p:cNvPr id="64541" name="Rectangle 10"/>
              <p:cNvSpPr>
                <a:spLocks noChangeArrowheads="1"/>
              </p:cNvSpPr>
              <p:nvPr/>
            </p:nvSpPr>
            <p:spPr bwMode="auto">
              <a:xfrm>
                <a:off x="3243" y="2658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4542" name="Rectangle 11"/>
              <p:cNvSpPr>
                <a:spLocks noChangeArrowheads="1"/>
              </p:cNvSpPr>
              <p:nvPr/>
            </p:nvSpPr>
            <p:spPr bwMode="auto">
              <a:xfrm>
                <a:off x="3243" y="2296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43" name="Rectangle 12"/>
              <p:cNvSpPr>
                <a:spLocks noChangeArrowheads="1"/>
              </p:cNvSpPr>
              <p:nvPr/>
            </p:nvSpPr>
            <p:spPr bwMode="auto">
              <a:xfrm>
                <a:off x="3605" y="2296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44" name="Text Box 18"/>
              <p:cNvSpPr txBox="1">
                <a:spLocks noChangeArrowheads="1"/>
              </p:cNvSpPr>
              <p:nvPr/>
            </p:nvSpPr>
            <p:spPr bwMode="auto">
              <a:xfrm>
                <a:off x="3288" y="2341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64545" name="Rectangle 19"/>
              <p:cNvSpPr>
                <a:spLocks noChangeArrowheads="1"/>
              </p:cNvSpPr>
              <p:nvPr/>
            </p:nvSpPr>
            <p:spPr bwMode="auto">
              <a:xfrm>
                <a:off x="3605" y="2658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4546" name="Text Box 21"/>
              <p:cNvSpPr txBox="1">
                <a:spLocks noChangeArrowheads="1"/>
              </p:cNvSpPr>
              <p:nvPr/>
            </p:nvSpPr>
            <p:spPr bwMode="auto">
              <a:xfrm>
                <a:off x="3650" y="2341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64547" name="Rectangle 22"/>
              <p:cNvSpPr>
                <a:spLocks noChangeArrowheads="1"/>
              </p:cNvSpPr>
              <p:nvPr/>
            </p:nvSpPr>
            <p:spPr bwMode="auto">
              <a:xfrm>
                <a:off x="3967" y="2658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0066FF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48" name="Rectangle 23"/>
              <p:cNvSpPr>
                <a:spLocks noChangeArrowheads="1"/>
              </p:cNvSpPr>
              <p:nvPr/>
            </p:nvSpPr>
            <p:spPr bwMode="auto">
              <a:xfrm>
                <a:off x="3967" y="2296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0066FF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49" name="Rectangle 24"/>
              <p:cNvSpPr>
                <a:spLocks noChangeArrowheads="1"/>
              </p:cNvSpPr>
              <p:nvPr/>
            </p:nvSpPr>
            <p:spPr bwMode="auto">
              <a:xfrm>
                <a:off x="4331" y="2296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50" name="Text Box 27"/>
              <p:cNvSpPr txBox="1">
                <a:spLocks noChangeArrowheads="1"/>
              </p:cNvSpPr>
              <p:nvPr/>
            </p:nvSpPr>
            <p:spPr bwMode="auto">
              <a:xfrm>
                <a:off x="4014" y="2341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solidFill>
                    <a:srgbClr val="8635FD"/>
                  </a:solidFill>
                  <a:ea typeface="宋体" pitchFamily="2" charset="-122"/>
                </a:endParaRPr>
              </a:p>
            </p:txBody>
          </p:sp>
          <p:sp>
            <p:nvSpPr>
              <p:cNvPr id="64551" name="Rectangle 28"/>
              <p:cNvSpPr>
                <a:spLocks noChangeArrowheads="1"/>
              </p:cNvSpPr>
              <p:nvPr/>
            </p:nvSpPr>
            <p:spPr bwMode="auto">
              <a:xfrm>
                <a:off x="4331" y="2658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52" name="Text Box 29"/>
              <p:cNvSpPr txBox="1">
                <a:spLocks noChangeArrowheads="1"/>
              </p:cNvSpPr>
              <p:nvPr/>
            </p:nvSpPr>
            <p:spPr bwMode="auto">
              <a:xfrm>
                <a:off x="4376" y="2341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64553" name="Text Box 30"/>
              <p:cNvSpPr txBox="1">
                <a:spLocks noChangeArrowheads="1"/>
              </p:cNvSpPr>
              <p:nvPr/>
            </p:nvSpPr>
            <p:spPr bwMode="auto">
              <a:xfrm>
                <a:off x="4376" y="2704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64554" name="Rectangle 31"/>
              <p:cNvSpPr>
                <a:spLocks noChangeArrowheads="1"/>
              </p:cNvSpPr>
              <p:nvPr/>
            </p:nvSpPr>
            <p:spPr bwMode="auto">
              <a:xfrm>
                <a:off x="3243" y="3384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4555" name="Rectangle 32"/>
              <p:cNvSpPr>
                <a:spLocks noChangeArrowheads="1"/>
              </p:cNvSpPr>
              <p:nvPr/>
            </p:nvSpPr>
            <p:spPr bwMode="auto">
              <a:xfrm>
                <a:off x="3243" y="3022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4556" name="Rectangle 33"/>
              <p:cNvSpPr>
                <a:spLocks noChangeArrowheads="1"/>
              </p:cNvSpPr>
              <p:nvPr/>
            </p:nvSpPr>
            <p:spPr bwMode="auto">
              <a:xfrm>
                <a:off x="3605" y="3022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4557" name="Rectangle 34"/>
              <p:cNvSpPr>
                <a:spLocks noChangeArrowheads="1"/>
              </p:cNvSpPr>
              <p:nvPr/>
            </p:nvSpPr>
            <p:spPr bwMode="auto">
              <a:xfrm>
                <a:off x="3605" y="3384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558" name="Text Box 35"/>
              <p:cNvSpPr txBox="1">
                <a:spLocks noChangeArrowheads="1"/>
              </p:cNvSpPr>
              <p:nvPr/>
            </p:nvSpPr>
            <p:spPr bwMode="auto">
              <a:xfrm>
                <a:off x="3650" y="3430"/>
                <a:ext cx="13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64559" name="Rectangle 36"/>
              <p:cNvSpPr>
                <a:spLocks noChangeArrowheads="1"/>
              </p:cNvSpPr>
              <p:nvPr/>
            </p:nvSpPr>
            <p:spPr bwMode="auto">
              <a:xfrm>
                <a:off x="3967" y="3384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0066FF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60" name="Rectangle 37"/>
              <p:cNvSpPr>
                <a:spLocks noChangeArrowheads="1"/>
              </p:cNvSpPr>
              <p:nvPr/>
            </p:nvSpPr>
            <p:spPr bwMode="auto">
              <a:xfrm>
                <a:off x="3967" y="3022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0066FF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61" name="Rectangle 38"/>
              <p:cNvSpPr>
                <a:spLocks noChangeArrowheads="1"/>
              </p:cNvSpPr>
              <p:nvPr/>
            </p:nvSpPr>
            <p:spPr bwMode="auto">
              <a:xfrm>
                <a:off x="4331" y="3022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0066FF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62" name="Text Box 39"/>
              <p:cNvSpPr txBox="1">
                <a:spLocks noChangeArrowheads="1"/>
              </p:cNvSpPr>
              <p:nvPr/>
            </p:nvSpPr>
            <p:spPr bwMode="auto">
              <a:xfrm>
                <a:off x="4014" y="3067"/>
                <a:ext cx="22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solidFill>
                    <a:srgbClr val="0066FF"/>
                  </a:solidFill>
                  <a:ea typeface="宋体" pitchFamily="2" charset="-122"/>
                </a:endParaRPr>
              </a:p>
            </p:txBody>
          </p:sp>
          <p:sp>
            <p:nvSpPr>
              <p:cNvPr id="64563" name="Text Box 40"/>
              <p:cNvSpPr txBox="1">
                <a:spLocks noChangeArrowheads="1"/>
              </p:cNvSpPr>
              <p:nvPr/>
            </p:nvSpPr>
            <p:spPr bwMode="auto">
              <a:xfrm>
                <a:off x="4014" y="3429"/>
                <a:ext cx="22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64564" name="Rectangle 41"/>
              <p:cNvSpPr>
                <a:spLocks noChangeArrowheads="1"/>
              </p:cNvSpPr>
              <p:nvPr/>
            </p:nvSpPr>
            <p:spPr bwMode="auto">
              <a:xfrm>
                <a:off x="4331" y="3384"/>
                <a:ext cx="36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0066FF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4565" name="Text Box 42"/>
              <p:cNvSpPr txBox="1">
                <a:spLocks noChangeArrowheads="1"/>
              </p:cNvSpPr>
              <p:nvPr/>
            </p:nvSpPr>
            <p:spPr bwMode="auto">
              <a:xfrm>
                <a:off x="4376" y="3430"/>
                <a:ext cx="18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400">
                  <a:ea typeface="宋体" pitchFamily="2" charset="-122"/>
                </a:endParaRPr>
              </a:p>
            </p:txBody>
          </p:sp>
        </p:grpSp>
        <p:sp>
          <p:nvSpPr>
            <p:cNvPr id="64540" name="Line 62"/>
            <p:cNvSpPr>
              <a:spLocks noChangeShapeType="1"/>
            </p:cNvSpPr>
            <p:nvPr/>
          </p:nvSpPr>
          <p:spPr bwMode="auto">
            <a:xfrm rot="2700000">
              <a:off x="2948" y="218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755650" y="393382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F=N3’·N0+N2’·N1</a:t>
            </a:r>
          </a:p>
        </p:txBody>
      </p:sp>
      <p:grpSp>
        <p:nvGrpSpPr>
          <p:cNvPr id="64583" name="Group 71"/>
          <p:cNvGrpSpPr>
            <a:grpSpLocks/>
          </p:cNvGrpSpPr>
          <p:nvPr/>
        </p:nvGrpSpPr>
        <p:grpSpPr bwMode="auto">
          <a:xfrm>
            <a:off x="2482850" y="1412875"/>
            <a:ext cx="647700" cy="504825"/>
            <a:chOff x="1564" y="890"/>
            <a:chExt cx="408" cy="318"/>
          </a:xfrm>
        </p:grpSpPr>
        <p:sp>
          <p:nvSpPr>
            <p:cNvPr id="64528" name="AutoShape 5"/>
            <p:cNvSpPr>
              <a:spLocks noChangeArrowheads="1"/>
            </p:cNvSpPr>
            <p:nvPr/>
          </p:nvSpPr>
          <p:spPr bwMode="auto">
            <a:xfrm>
              <a:off x="1564" y="1072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4529" name="Group 70"/>
            <p:cNvGrpSpPr>
              <a:grpSpLocks/>
            </p:cNvGrpSpPr>
            <p:nvPr/>
          </p:nvGrpSpPr>
          <p:grpSpPr bwMode="auto">
            <a:xfrm>
              <a:off x="1610" y="890"/>
              <a:ext cx="227" cy="317"/>
              <a:chOff x="1610" y="890"/>
              <a:chExt cx="227" cy="317"/>
            </a:xfrm>
          </p:grpSpPr>
          <p:sp>
            <p:nvSpPr>
              <p:cNvPr id="64530" name="Line 68"/>
              <p:cNvSpPr>
                <a:spLocks noChangeShapeType="1"/>
              </p:cNvSpPr>
              <p:nvPr/>
            </p:nvSpPr>
            <p:spPr bwMode="auto">
              <a:xfrm flipH="1">
                <a:off x="1610" y="1071"/>
                <a:ext cx="9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1" name="Text Box 69"/>
              <p:cNvSpPr txBox="1">
                <a:spLocks noChangeArrowheads="1"/>
              </p:cNvSpPr>
              <p:nvPr/>
            </p:nvSpPr>
            <p:spPr bwMode="auto">
              <a:xfrm>
                <a:off x="1611" y="890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ea typeface="宋体" pitchFamily="2" charset="-122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000"/>
                                        <p:tgtEl>
                                          <p:spTgt spid="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518" grpId="0"/>
      <p:bldP spid="64519" grpId="0" animBg="1"/>
      <p:bldP spid="64520" grpId="0"/>
      <p:bldP spid="64567" grpId="0" animBg="1"/>
      <p:bldP spid="64568" grpId="0" animBg="1"/>
      <p:bldP spid="64569" grpId="0" animBg="1"/>
      <p:bldP spid="6457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55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D90D8D-8184-4706-91C1-A01404245BBD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6513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908050"/>
            <a:ext cx="8820150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Exp.3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minimizing the following expression to minimal sum and “NAND-NAND” representation.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</a:t>
            </a:r>
            <a:r>
              <a:rPr lang="en-US" altLang="zh-CN" dirty="0" smtClean="0">
                <a:ea typeface="宋体" pitchFamily="2" charset="-122"/>
              </a:rPr>
              <a:t>F=A’·B’·C’+A’·B·D’+A’·C·D+A·B·C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   A·B’+A·C’=0  (</a:t>
            </a:r>
            <a:r>
              <a:rPr lang="zh-CN" altLang="en-US" dirty="0" smtClean="0">
                <a:ea typeface="宋体" pitchFamily="2" charset="-122"/>
              </a:rPr>
              <a:t>约束项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990033"/>
                </a:solidFill>
                <a:ea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33"/>
                </a:solidFill>
                <a:ea typeface="宋体" pitchFamily="2" charset="-122"/>
              </a:rPr>
              <a:t>约束无关项</a:t>
            </a:r>
            <a:r>
              <a:rPr lang="en-US" altLang="zh-CN" dirty="0" smtClean="0">
                <a:ea typeface="宋体" pitchFamily="2" charset="-122"/>
              </a:rPr>
              <a:t>—</a:t>
            </a:r>
            <a:r>
              <a:rPr lang="zh-CN" altLang="en-US" dirty="0" smtClean="0">
                <a:ea typeface="宋体" pitchFamily="2" charset="-122"/>
              </a:rPr>
              <a:t>输入变量的取值组合受到约束，这些输入组合对应的输出也是任意的。</a:t>
            </a:r>
          </a:p>
          <a:p>
            <a:pPr lvl="1" eaLnBrk="1" hangingPunct="1"/>
            <a:r>
              <a:rPr lang="zh-CN" altLang="en-US" dirty="0" smtClean="0">
                <a:ea typeface="宋体" pitchFamily="2" charset="-122"/>
              </a:rPr>
              <a:t>即，使得约束项等于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的输入取值不可能出现。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That means: ABCD=10×× and ABCD=1×0× never appear on the input.</a:t>
            </a:r>
          </a:p>
          <a:p>
            <a:pPr eaLnBrk="1" hangingPunct="1">
              <a:buFontTx/>
              <a:buNone/>
            </a:pP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5544" name="AutoShape 8"/>
          <p:cNvSpPr>
            <a:spLocks/>
          </p:cNvSpPr>
          <p:nvPr/>
        </p:nvSpPr>
        <p:spPr bwMode="auto">
          <a:xfrm>
            <a:off x="522288" y="2484438"/>
            <a:ext cx="134937" cy="674687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65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D6A47-654A-43D1-8EA3-116C08AA829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6513"/>
          </a:xfrm>
        </p:spPr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1403350" y="1989138"/>
            <a:ext cx="2159000" cy="1079500"/>
            <a:chOff x="2472" y="1978"/>
            <a:chExt cx="2030" cy="971"/>
          </a:xfrm>
        </p:grpSpPr>
        <p:sp>
          <p:nvSpPr>
            <p:cNvPr id="66658" name="Rectangle 9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solidFill>
                    <a:srgbClr val="DA2804"/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659" name="Rectangle 10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solidFill>
                    <a:srgbClr val="DA2804"/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660" name="Rectangle 11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endParaRPr lang="zh-CN" altLang="en-US" sz="2400" b="0">
                <a:solidFill>
                  <a:srgbClr val="660033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6661" name="Rectangle 12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62" name="Rectangle 13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solidFill>
                    <a:srgbClr val="DA2804"/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663" name="Rectangle 14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 dirty="0">
                  <a:solidFill>
                    <a:srgbClr val="DA2804"/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664" name="Rectangle 15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 dirty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65" name="Rectangle 16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 dirty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66" name="Line 17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67" name="Line 18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68" name="Line 19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69" name="Line 20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70" name="Line 21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71" name="Line 22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72" name="Line 23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73" name="Line 24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66566" name="Line 29"/>
          <p:cNvSpPr>
            <a:spLocks noChangeShapeType="1"/>
          </p:cNvSpPr>
          <p:nvPr/>
        </p:nvSpPr>
        <p:spPr bwMode="auto">
          <a:xfrm flipH="1" flipV="1">
            <a:off x="755650" y="1484313"/>
            <a:ext cx="646113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Text Box 30"/>
          <p:cNvSpPr txBox="1">
            <a:spLocks noChangeArrowheads="1"/>
          </p:cNvSpPr>
          <p:nvPr/>
        </p:nvSpPr>
        <p:spPr bwMode="auto">
          <a:xfrm>
            <a:off x="395288" y="11255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F</a:t>
            </a:r>
          </a:p>
        </p:txBody>
      </p:sp>
      <p:grpSp>
        <p:nvGrpSpPr>
          <p:cNvPr id="66568" name="Group 35"/>
          <p:cNvGrpSpPr>
            <a:grpSpLocks/>
          </p:cNvGrpSpPr>
          <p:nvPr/>
        </p:nvGrpSpPr>
        <p:grpSpPr bwMode="auto">
          <a:xfrm>
            <a:off x="1403350" y="3068638"/>
            <a:ext cx="2159000" cy="1079500"/>
            <a:chOff x="2472" y="1978"/>
            <a:chExt cx="2030" cy="971"/>
          </a:xfrm>
        </p:grpSpPr>
        <p:sp>
          <p:nvSpPr>
            <p:cNvPr id="66642" name="Rectangle 36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 dirty="0">
                  <a:solidFill>
                    <a:srgbClr val="DA2804"/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643" name="Rectangle 37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44" name="Rectangle 38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45" name="Rectangle 39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endParaRPr lang="zh-CN" altLang="en-US" sz="2400" b="0">
                <a:solidFill>
                  <a:srgbClr val="660033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6646" name="Rectangle 40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 dirty="0">
                  <a:solidFill>
                    <a:srgbClr val="DA2804"/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647" name="Rectangle 41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48" name="Rectangle 42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49" name="Rectangle 43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 dirty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6650" name="Line 44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1" name="Line 45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2" name="Line 46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3" name="Line 47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4" name="Line 48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5" name="Line 49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6" name="Line 50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6657" name="Line 51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66569" name="Text Box 52"/>
          <p:cNvSpPr txBox="1">
            <a:spLocks noChangeArrowheads="1"/>
          </p:cNvSpPr>
          <p:nvPr/>
        </p:nvSpPr>
        <p:spPr bwMode="auto">
          <a:xfrm>
            <a:off x="898525" y="1268413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A B</a:t>
            </a:r>
          </a:p>
        </p:txBody>
      </p:sp>
      <p:sp>
        <p:nvSpPr>
          <p:cNvPr id="66570" name="Text Box 53"/>
          <p:cNvSpPr txBox="1">
            <a:spLocks noChangeArrowheads="1"/>
          </p:cNvSpPr>
          <p:nvPr/>
        </p:nvSpPr>
        <p:spPr bwMode="auto">
          <a:xfrm>
            <a:off x="466725" y="170021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C D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66571" name="Text Box 57"/>
          <p:cNvSpPr txBox="1">
            <a:spLocks noChangeArrowheads="1"/>
          </p:cNvSpPr>
          <p:nvPr/>
        </p:nvSpPr>
        <p:spPr bwMode="auto">
          <a:xfrm>
            <a:off x="2771775" y="1423988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A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66572" name="AutoShape 58"/>
          <p:cNvSpPr>
            <a:spLocks/>
          </p:cNvSpPr>
          <p:nvPr/>
        </p:nvSpPr>
        <p:spPr bwMode="auto">
          <a:xfrm>
            <a:off x="3600450" y="3178175"/>
            <a:ext cx="144463" cy="863600"/>
          </a:xfrm>
          <a:prstGeom prst="rightBracket">
            <a:avLst>
              <a:gd name="adj" fmla="val 4981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73" name="Text Box 59"/>
          <p:cNvSpPr txBox="1">
            <a:spLocks noChangeArrowheads="1"/>
          </p:cNvSpPr>
          <p:nvPr/>
        </p:nvSpPr>
        <p:spPr bwMode="auto">
          <a:xfrm>
            <a:off x="3743325" y="3357563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C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66574" name="AutoShape 60"/>
          <p:cNvSpPr>
            <a:spLocks/>
          </p:cNvSpPr>
          <p:nvPr/>
        </p:nvSpPr>
        <p:spPr bwMode="auto">
          <a:xfrm>
            <a:off x="1258888" y="2708275"/>
            <a:ext cx="142875" cy="1008063"/>
          </a:xfrm>
          <a:prstGeom prst="leftBracket">
            <a:avLst>
              <a:gd name="adj" fmla="val 5879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75" name="Text Box 61"/>
          <p:cNvSpPr txBox="1">
            <a:spLocks noChangeArrowheads="1"/>
          </p:cNvSpPr>
          <p:nvPr/>
        </p:nvSpPr>
        <p:spPr bwMode="auto">
          <a:xfrm>
            <a:off x="827088" y="292417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D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66576" name="Text Box 62"/>
          <p:cNvSpPr txBox="1">
            <a:spLocks noChangeArrowheads="1"/>
          </p:cNvSpPr>
          <p:nvPr/>
        </p:nvSpPr>
        <p:spPr bwMode="auto">
          <a:xfrm>
            <a:off x="2195513" y="425767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B</a:t>
            </a:r>
            <a:endParaRPr lang="en-US" altLang="zh-CN" sz="2400" baseline="-25000">
              <a:ea typeface="宋体" pitchFamily="2" charset="-122"/>
            </a:endParaRP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3095625" y="2060575"/>
            <a:ext cx="431800" cy="1981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649" name="AutoShape 65"/>
          <p:cNvSpPr>
            <a:spLocks noChangeArrowheads="1"/>
          </p:cNvSpPr>
          <p:nvPr/>
        </p:nvSpPr>
        <p:spPr bwMode="auto">
          <a:xfrm>
            <a:off x="2555875" y="2060575"/>
            <a:ext cx="936625" cy="936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7726" name="Group 142"/>
          <p:cNvGrpSpPr>
            <a:grpSpLocks/>
          </p:cNvGrpSpPr>
          <p:nvPr/>
        </p:nvGrpSpPr>
        <p:grpSpPr bwMode="auto">
          <a:xfrm>
            <a:off x="1835150" y="1016000"/>
            <a:ext cx="1223963" cy="1044575"/>
            <a:chOff x="1156" y="640"/>
            <a:chExt cx="681" cy="658"/>
          </a:xfrm>
        </p:grpSpPr>
        <p:sp>
          <p:nvSpPr>
            <p:cNvPr id="66640" name="Text Box 66"/>
            <p:cNvSpPr txBox="1">
              <a:spLocks noChangeArrowheads="1"/>
            </p:cNvSpPr>
            <p:nvPr/>
          </p:nvSpPr>
          <p:spPr bwMode="auto">
            <a:xfrm>
              <a:off x="1156" y="640"/>
              <a:ext cx="45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66FF"/>
                  </a:solidFill>
                  <a:ea typeface="宋体" pitchFamily="2" charset="-122"/>
                </a:rPr>
                <a:t>A·C’</a:t>
              </a:r>
            </a:p>
          </p:txBody>
        </p:sp>
        <p:sp>
          <p:nvSpPr>
            <p:cNvPr id="66641" name="Line 67"/>
            <p:cNvSpPr>
              <a:spLocks noChangeShapeType="1"/>
            </p:cNvSpPr>
            <p:nvPr/>
          </p:nvSpPr>
          <p:spPr bwMode="auto">
            <a:xfrm flipH="1" flipV="1">
              <a:off x="1474" y="935"/>
              <a:ext cx="363" cy="363"/>
            </a:xfrm>
            <a:prstGeom prst="line">
              <a:avLst/>
            </a:prstGeom>
            <a:noFill/>
            <a:ln w="28575">
              <a:solidFill>
                <a:srgbClr val="0858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727" name="Group 143"/>
          <p:cNvGrpSpPr>
            <a:grpSpLocks/>
          </p:cNvGrpSpPr>
          <p:nvPr/>
        </p:nvGrpSpPr>
        <p:grpSpPr bwMode="auto">
          <a:xfrm>
            <a:off x="3527425" y="1125538"/>
            <a:ext cx="865188" cy="971550"/>
            <a:chOff x="2222" y="709"/>
            <a:chExt cx="454" cy="612"/>
          </a:xfrm>
        </p:grpSpPr>
        <p:sp>
          <p:nvSpPr>
            <p:cNvPr id="66638" name="Text Box 68"/>
            <p:cNvSpPr txBox="1">
              <a:spLocks noChangeArrowheads="1"/>
            </p:cNvSpPr>
            <p:nvPr/>
          </p:nvSpPr>
          <p:spPr bwMode="auto">
            <a:xfrm>
              <a:off x="2222" y="709"/>
              <a:ext cx="45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99"/>
                  </a:solidFill>
                  <a:ea typeface="宋体" pitchFamily="2" charset="-122"/>
                </a:rPr>
                <a:t>A·B’</a:t>
              </a:r>
            </a:p>
          </p:txBody>
        </p:sp>
        <p:sp>
          <p:nvSpPr>
            <p:cNvPr id="66639" name="Line 69"/>
            <p:cNvSpPr>
              <a:spLocks noChangeShapeType="1"/>
            </p:cNvSpPr>
            <p:nvPr/>
          </p:nvSpPr>
          <p:spPr bwMode="auto">
            <a:xfrm flipV="1">
              <a:off x="2222" y="1003"/>
              <a:ext cx="181" cy="318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81" name="Text Box 70"/>
          <p:cNvSpPr txBox="1">
            <a:spLocks noChangeArrowheads="1"/>
          </p:cNvSpPr>
          <p:nvPr/>
        </p:nvSpPr>
        <p:spPr bwMode="auto">
          <a:xfrm>
            <a:off x="250825" y="4797425"/>
            <a:ext cx="424973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Restricted terms: A</a:t>
            </a:r>
            <a:r>
              <a:rPr lang="en-US" altLang="zh-CN"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C’, A</a:t>
            </a:r>
            <a:r>
              <a:rPr lang="en-US" altLang="zh-CN"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B’.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400991"/>
                </a:solidFill>
                <a:ea typeface="宋体" pitchFamily="2" charset="-122"/>
              </a:rPr>
              <a:t>Also be treated as don’t-care input combinations. </a:t>
            </a:r>
          </a:p>
        </p:txBody>
      </p:sp>
      <p:sp>
        <p:nvSpPr>
          <p:cNvPr id="67707" name="AutoShape 123"/>
          <p:cNvSpPr>
            <a:spLocks noChangeArrowheads="1"/>
          </p:cNvSpPr>
          <p:nvPr/>
        </p:nvSpPr>
        <p:spPr bwMode="auto">
          <a:xfrm>
            <a:off x="5940425" y="2241550"/>
            <a:ext cx="1979613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8635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83" name="Text Box 129"/>
          <p:cNvSpPr txBox="1">
            <a:spLocks noChangeArrowheads="1"/>
          </p:cNvSpPr>
          <p:nvPr/>
        </p:nvSpPr>
        <p:spPr bwMode="auto">
          <a:xfrm>
            <a:off x="611188" y="333375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the k-map</a:t>
            </a:r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5651500" y="33337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minimization</a:t>
            </a:r>
          </a:p>
        </p:txBody>
      </p:sp>
      <p:sp>
        <p:nvSpPr>
          <p:cNvPr id="67716" name="AutoShape 132"/>
          <p:cNvSpPr>
            <a:spLocks/>
          </p:cNvSpPr>
          <p:nvPr/>
        </p:nvSpPr>
        <p:spPr bwMode="auto">
          <a:xfrm>
            <a:off x="5741988" y="2852738"/>
            <a:ext cx="576262" cy="900112"/>
          </a:xfrm>
          <a:prstGeom prst="rightBracket">
            <a:avLst>
              <a:gd name="adj" fmla="val 13017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717" name="AutoShape 133"/>
          <p:cNvSpPr>
            <a:spLocks/>
          </p:cNvSpPr>
          <p:nvPr/>
        </p:nvSpPr>
        <p:spPr bwMode="auto">
          <a:xfrm>
            <a:off x="7559675" y="2816225"/>
            <a:ext cx="576263" cy="936625"/>
          </a:xfrm>
          <a:prstGeom prst="leftBracket">
            <a:avLst>
              <a:gd name="adj" fmla="val 13545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718" name="AutoShape 134"/>
          <p:cNvSpPr>
            <a:spLocks noChangeArrowheads="1"/>
          </p:cNvSpPr>
          <p:nvPr/>
        </p:nvSpPr>
        <p:spPr bwMode="auto">
          <a:xfrm>
            <a:off x="6480175" y="3357563"/>
            <a:ext cx="936625" cy="9350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722" name="AutoShape 138"/>
          <p:cNvSpPr>
            <a:spLocks noChangeArrowheads="1"/>
          </p:cNvSpPr>
          <p:nvPr/>
        </p:nvSpPr>
        <p:spPr bwMode="auto">
          <a:xfrm>
            <a:off x="4356100" y="2852738"/>
            <a:ext cx="541338" cy="252412"/>
          </a:xfrm>
          <a:prstGeom prst="rightArrow">
            <a:avLst>
              <a:gd name="adj1" fmla="val 50000"/>
              <a:gd name="adj2" fmla="val 536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89" name="AutoShape 139"/>
          <p:cNvSpPr>
            <a:spLocks/>
          </p:cNvSpPr>
          <p:nvPr/>
        </p:nvSpPr>
        <p:spPr bwMode="auto">
          <a:xfrm rot="5400000">
            <a:off x="2410618" y="3790157"/>
            <a:ext cx="144463" cy="863600"/>
          </a:xfrm>
          <a:prstGeom prst="rightBracket">
            <a:avLst>
              <a:gd name="adj" fmla="val 4981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90" name="AutoShape 140"/>
          <p:cNvSpPr>
            <a:spLocks/>
          </p:cNvSpPr>
          <p:nvPr/>
        </p:nvSpPr>
        <p:spPr bwMode="auto">
          <a:xfrm rot="-5400000">
            <a:off x="2951956" y="1485107"/>
            <a:ext cx="144463" cy="863600"/>
          </a:xfrm>
          <a:prstGeom prst="rightBracket">
            <a:avLst>
              <a:gd name="adj" fmla="val 4981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7730" name="Group 146"/>
          <p:cNvGrpSpPr>
            <a:grpSpLocks/>
          </p:cNvGrpSpPr>
          <p:nvPr/>
        </p:nvGrpSpPr>
        <p:grpSpPr bwMode="auto">
          <a:xfrm>
            <a:off x="4859338" y="1341438"/>
            <a:ext cx="3779837" cy="3589337"/>
            <a:chOff x="3061" y="845"/>
            <a:chExt cx="2381" cy="2261"/>
          </a:xfrm>
        </p:grpSpPr>
        <p:grpSp>
          <p:nvGrpSpPr>
            <p:cNvPr id="66592" name="Group 75"/>
            <p:cNvGrpSpPr>
              <a:grpSpLocks/>
            </p:cNvGrpSpPr>
            <p:nvPr/>
          </p:nvGrpSpPr>
          <p:grpSpPr bwMode="auto">
            <a:xfrm>
              <a:off x="3697" y="1389"/>
              <a:ext cx="1360" cy="680"/>
              <a:chOff x="2472" y="1978"/>
              <a:chExt cx="2030" cy="971"/>
            </a:xfrm>
          </p:grpSpPr>
          <p:sp>
            <p:nvSpPr>
              <p:cNvPr id="66622" name="Rectangle 76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6623" name="Rectangle 77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6624" name="Rectangle 78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endParaRPr lang="zh-CN" altLang="en-US" sz="2400" b="0"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66625" name="Rectangle 79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26" name="Rectangle 80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6627" name="Rectangle 81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6628" name="Rectangle 82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29" name="Rectangle 83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30" name="Line 8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1" name="Line 85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2" name="Line 86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3" name="Line 87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4" name="Line 88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5" name="Line 89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6" name="Line 90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37" name="Line 91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66593" name="Line 92"/>
            <p:cNvSpPr>
              <a:spLocks noChangeShapeType="1"/>
            </p:cNvSpPr>
            <p:nvPr/>
          </p:nvSpPr>
          <p:spPr bwMode="auto">
            <a:xfrm flipH="1" flipV="1">
              <a:off x="3289" y="1071"/>
              <a:ext cx="407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Text Box 93"/>
            <p:cNvSpPr txBox="1">
              <a:spLocks noChangeArrowheads="1"/>
            </p:cNvSpPr>
            <p:nvPr/>
          </p:nvSpPr>
          <p:spPr bwMode="auto">
            <a:xfrm>
              <a:off x="3061" y="84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F</a:t>
              </a:r>
            </a:p>
          </p:txBody>
        </p:sp>
        <p:grpSp>
          <p:nvGrpSpPr>
            <p:cNvPr id="66595" name="Group 98"/>
            <p:cNvGrpSpPr>
              <a:grpSpLocks/>
            </p:cNvGrpSpPr>
            <p:nvPr/>
          </p:nvGrpSpPr>
          <p:grpSpPr bwMode="auto">
            <a:xfrm>
              <a:off x="3697" y="2069"/>
              <a:ext cx="1360" cy="680"/>
              <a:chOff x="2472" y="1978"/>
              <a:chExt cx="2030" cy="971"/>
            </a:xfrm>
          </p:grpSpPr>
          <p:sp>
            <p:nvSpPr>
              <p:cNvPr id="66606" name="Rectangle 99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6607" name="Rectangle 100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08" name="Rectangle 101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09" name="Rectangle 102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endParaRPr lang="zh-CN" altLang="en-US" sz="2400" b="0"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66610" name="Rectangle 103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6611" name="Rectangle 104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12" name="Rectangle 105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13" name="Rectangle 106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110000"/>
                </a:pPr>
                <a:r>
                  <a:rPr lang="en-US" altLang="zh-CN" sz="2400" b="0">
                    <a:latin typeface="Verdana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614" name="Line 107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15" name="Line 108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16" name="Line 109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17" name="Line 110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18" name="Line 111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19" name="Line 112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20" name="Line 113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66621" name="Line 114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66596" name="Text Box 115"/>
            <p:cNvSpPr txBox="1">
              <a:spLocks noChangeArrowheads="1"/>
            </p:cNvSpPr>
            <p:nvPr/>
          </p:nvSpPr>
          <p:spPr bwMode="auto">
            <a:xfrm>
              <a:off x="3379" y="935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A B</a:t>
              </a:r>
            </a:p>
          </p:txBody>
        </p:sp>
        <p:sp>
          <p:nvSpPr>
            <p:cNvPr id="66597" name="Text Box 116"/>
            <p:cNvSpPr txBox="1">
              <a:spLocks noChangeArrowheads="1"/>
            </p:cNvSpPr>
            <p:nvPr/>
          </p:nvSpPr>
          <p:spPr bwMode="auto">
            <a:xfrm>
              <a:off x="3243" y="1207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C D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66598" name="Text Box 117"/>
            <p:cNvSpPr txBox="1">
              <a:spLocks noChangeArrowheads="1"/>
            </p:cNvSpPr>
            <p:nvPr/>
          </p:nvSpPr>
          <p:spPr bwMode="auto">
            <a:xfrm>
              <a:off x="4536" y="1033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A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66599" name="AutoShape 118"/>
            <p:cNvSpPr>
              <a:spLocks/>
            </p:cNvSpPr>
            <p:nvPr/>
          </p:nvSpPr>
          <p:spPr bwMode="auto">
            <a:xfrm>
              <a:off x="5103" y="2137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6600" name="Text Box 119"/>
            <p:cNvSpPr txBox="1">
              <a:spLocks noChangeArrowheads="1"/>
            </p:cNvSpPr>
            <p:nvPr/>
          </p:nvSpPr>
          <p:spPr bwMode="auto">
            <a:xfrm>
              <a:off x="5193" y="2273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C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66601" name="AutoShape 120"/>
            <p:cNvSpPr>
              <a:spLocks/>
            </p:cNvSpPr>
            <p:nvPr/>
          </p:nvSpPr>
          <p:spPr bwMode="auto">
            <a:xfrm>
              <a:off x="3583" y="1820"/>
              <a:ext cx="90" cy="544"/>
            </a:xfrm>
            <a:prstGeom prst="leftBracket">
              <a:avLst>
                <a:gd name="adj" fmla="val 5037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6602" name="Text Box 121"/>
            <p:cNvSpPr txBox="1">
              <a:spLocks noChangeArrowheads="1"/>
            </p:cNvSpPr>
            <p:nvPr/>
          </p:nvSpPr>
          <p:spPr bwMode="auto">
            <a:xfrm>
              <a:off x="3334" y="1933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D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66603" name="Text Box 122"/>
            <p:cNvSpPr txBox="1">
              <a:spLocks noChangeArrowheads="1"/>
            </p:cNvSpPr>
            <p:nvPr/>
          </p:nvSpPr>
          <p:spPr bwMode="auto">
            <a:xfrm>
              <a:off x="4218" y="281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B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66604" name="AutoShape 144"/>
            <p:cNvSpPr>
              <a:spLocks/>
            </p:cNvSpPr>
            <p:nvPr/>
          </p:nvSpPr>
          <p:spPr bwMode="auto">
            <a:xfrm rot="5400000">
              <a:off x="4331" y="2524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6605" name="AutoShape 145"/>
            <p:cNvSpPr>
              <a:spLocks/>
            </p:cNvSpPr>
            <p:nvPr/>
          </p:nvSpPr>
          <p:spPr bwMode="auto">
            <a:xfrm rot="-5400000">
              <a:off x="4671" y="1049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6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6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48" grpId="0" animBg="1"/>
      <p:bldP spid="67649" grpId="0" animBg="1"/>
      <p:bldP spid="67707" grpId="0" animBg="1"/>
      <p:bldP spid="67715" grpId="0"/>
      <p:bldP spid="67716" grpId="0" animBg="1"/>
      <p:bldP spid="67717" grpId="0" animBg="1"/>
      <p:bldP spid="67718" grpId="0" animBg="1"/>
      <p:bldP spid="677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75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FB7AB3-F866-4460-9109-A7BA05D5CDD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8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multiple-output minimization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748712" cy="52562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using common terms adequately.</a:t>
            </a:r>
          </a:p>
          <a:p>
            <a:pPr eaLnBrk="1" hangingPunct="1">
              <a:buFontTx/>
              <a:buNone/>
            </a:pPr>
            <a:r>
              <a:rPr lang="en-US" altLang="zh-CN" dirty="0" err="1" smtClean="0">
                <a:ea typeface="宋体" pitchFamily="2" charset="-122"/>
              </a:rPr>
              <a:t>Exp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F=∑</a:t>
            </a:r>
            <a:r>
              <a:rPr lang="en-US" altLang="zh-CN" baseline="-25000" dirty="0" smtClean="0">
                <a:ea typeface="宋体" pitchFamily="2" charset="-122"/>
              </a:rPr>
              <a:t>XYZ</a:t>
            </a:r>
            <a:r>
              <a:rPr lang="en-US" altLang="zh-CN" dirty="0" smtClean="0">
                <a:ea typeface="宋体" pitchFamily="2" charset="-122"/>
              </a:rPr>
              <a:t>(3,6,7), G=∑</a:t>
            </a:r>
            <a:r>
              <a:rPr lang="en-US" altLang="zh-CN" baseline="-25000" dirty="0" smtClean="0">
                <a:ea typeface="宋体" pitchFamily="2" charset="-122"/>
              </a:rPr>
              <a:t>XYZ</a:t>
            </a:r>
            <a:r>
              <a:rPr lang="en-US" altLang="zh-CN" dirty="0" smtClean="0">
                <a:ea typeface="宋体" pitchFamily="2" charset="-122"/>
              </a:rPr>
              <a:t>(0,1,3), derive the circuit.</a:t>
            </a:r>
            <a:r>
              <a:rPr lang="zh-CN" altLang="en-US" dirty="0" smtClean="0">
                <a:ea typeface="宋体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(1) synthesis individually</a:t>
            </a:r>
          </a:p>
          <a:p>
            <a:pPr eaLnBrk="1" hangingPunct="1">
              <a:buFontTx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70740" name="Group 84"/>
          <p:cNvGrpSpPr>
            <a:grpSpLocks/>
          </p:cNvGrpSpPr>
          <p:nvPr/>
        </p:nvGrpSpPr>
        <p:grpSpPr bwMode="auto">
          <a:xfrm>
            <a:off x="755650" y="3068638"/>
            <a:ext cx="3492500" cy="2617787"/>
            <a:chOff x="2064" y="2296"/>
            <a:chExt cx="2200" cy="1649"/>
          </a:xfrm>
        </p:grpSpPr>
        <p:sp>
          <p:nvSpPr>
            <p:cNvPr id="67636" name="Line 85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7" name="Text Box 86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67638" name="Text Box 87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67639" name="Text Box 88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67640" name="Rectangle 89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41" name="Rectangle 90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42" name="Rectangle 91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43" name="Rectangle 92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44" name="Rectangle 93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45" name="Rectangle 94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46" name="Rectangle 95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47" name="Rectangle 96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48" name="Line 97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9" name="Line 98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0" name="Line 99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1" name="Line 100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2" name="Line 101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3" name="Line 102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4" name="Line 103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Line 104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6" name="Text Box 105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67657" name="Text Box 106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67658" name="Text Box 107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7659" name="Text Box 108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7660" name="Text Box 109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67661" name="Group 110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67671" name="Line 11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2" name="Line 11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3" name="Line 11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62" name="Text Box 114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7663" name="Text Box 115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64" name="Text Box 116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65" name="AutoShape 117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666" name="Text Box 118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67667" name="Group 119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67668" name="Line 12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9" name="Line 12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0" name="Line 12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0779" name="Group 123"/>
          <p:cNvGrpSpPr>
            <a:grpSpLocks/>
          </p:cNvGrpSpPr>
          <p:nvPr/>
        </p:nvGrpSpPr>
        <p:grpSpPr bwMode="auto">
          <a:xfrm>
            <a:off x="4859338" y="3068638"/>
            <a:ext cx="3492500" cy="2617787"/>
            <a:chOff x="2064" y="2296"/>
            <a:chExt cx="2200" cy="1649"/>
          </a:xfrm>
        </p:grpSpPr>
        <p:sp>
          <p:nvSpPr>
            <p:cNvPr id="67598" name="Line 124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Text Box 125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67600" name="Text Box 126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67601" name="Text Box 127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67602" name="Rectangle 128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03" name="Rectangle 129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04" name="Rectangle 130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05" name="Rectangle 131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06" name="Rectangle 132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07" name="Rectangle 133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08" name="Rectangle 134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09" name="Rectangle 135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10" name="Line 136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137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Line 138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3" name="Line 139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40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141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142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143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Text Box 144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67619" name="Text Box 145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67620" name="Text Box 146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7621" name="Text Box 147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7622" name="Text Box 148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67623" name="Group 149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67633" name="Line 150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4" name="Line 151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5" name="Line 152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24" name="Text Box 153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7625" name="Text Box 154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7626" name="Text Box 155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7627" name="AutoShape 156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628" name="Text Box 157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67629" name="Group 158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67630" name="Line 159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1" name="Line 160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2" name="Line 161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818" name="Text Box 162"/>
          <p:cNvSpPr txBox="1">
            <a:spLocks noChangeArrowheads="1"/>
          </p:cNvSpPr>
          <p:nvPr/>
        </p:nvSpPr>
        <p:spPr bwMode="auto">
          <a:xfrm>
            <a:off x="1619250" y="558958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F=X·Y+Y·Z</a:t>
            </a:r>
          </a:p>
        </p:txBody>
      </p:sp>
      <p:sp>
        <p:nvSpPr>
          <p:cNvPr id="70819" name="Text Box 163"/>
          <p:cNvSpPr txBox="1">
            <a:spLocks noChangeArrowheads="1"/>
          </p:cNvSpPr>
          <p:nvPr/>
        </p:nvSpPr>
        <p:spPr bwMode="auto">
          <a:xfrm>
            <a:off x="5724525" y="56610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G=X’·Y’+X’·Z</a:t>
            </a:r>
          </a:p>
        </p:txBody>
      </p:sp>
      <p:sp>
        <p:nvSpPr>
          <p:cNvPr id="70820" name="AutoShape 164"/>
          <p:cNvSpPr>
            <a:spLocks noChangeArrowheads="1"/>
          </p:cNvSpPr>
          <p:nvPr/>
        </p:nvSpPr>
        <p:spPr bwMode="auto">
          <a:xfrm>
            <a:off x="2771775" y="3933825"/>
            <a:ext cx="404813" cy="9350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0821" name="AutoShape 165"/>
          <p:cNvSpPr>
            <a:spLocks noChangeArrowheads="1"/>
          </p:cNvSpPr>
          <p:nvPr/>
        </p:nvSpPr>
        <p:spPr bwMode="auto">
          <a:xfrm>
            <a:off x="2232025" y="4464050"/>
            <a:ext cx="944563" cy="4508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0822" name="AutoShape 166"/>
          <p:cNvSpPr>
            <a:spLocks noChangeArrowheads="1"/>
          </p:cNvSpPr>
          <p:nvPr/>
        </p:nvSpPr>
        <p:spPr bwMode="auto">
          <a:xfrm>
            <a:off x="5741988" y="3924300"/>
            <a:ext cx="404812" cy="9350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0823" name="AutoShape 167"/>
          <p:cNvSpPr>
            <a:spLocks noChangeArrowheads="1"/>
          </p:cNvSpPr>
          <p:nvPr/>
        </p:nvSpPr>
        <p:spPr bwMode="auto">
          <a:xfrm>
            <a:off x="5697538" y="4464050"/>
            <a:ext cx="944562" cy="4508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18" grpId="0"/>
      <p:bldP spid="70819" grpId="0"/>
      <p:bldP spid="70820" grpId="0" animBg="1"/>
      <p:bldP spid="70821" grpId="0" animBg="1"/>
      <p:bldP spid="70822" grpId="0" animBg="1"/>
      <p:bldP spid="7082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3D0225-09D4-434F-8290-87A4DD96DFA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8657" name="Rectangle 4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600" dirty="0" smtClean="0"/>
              <a:t>(2) circle the common terms in multiple-output K-maps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4716463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Algorithm 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①</a:t>
            </a:r>
            <a:r>
              <a:rPr lang="en-US" altLang="zh-CN" dirty="0" smtClean="0">
                <a:ea typeface="宋体" pitchFamily="2" charset="-122"/>
              </a:rPr>
              <a:t>find the </a:t>
            </a:r>
            <a:r>
              <a:rPr lang="en-US" altLang="zh-CN" dirty="0" smtClean="0">
                <a:solidFill>
                  <a:srgbClr val="FF0066"/>
                </a:solidFill>
                <a:ea typeface="宋体" pitchFamily="2" charset="-122"/>
              </a:rPr>
              <a:t>m-product</a:t>
            </a:r>
            <a:r>
              <a:rPr lang="en-US" altLang="zh-CN" dirty="0" smtClean="0">
                <a:ea typeface="宋体" pitchFamily="2" charset="-122"/>
              </a:rPr>
              <a:t> function of all output.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②</a:t>
            </a:r>
            <a:r>
              <a:rPr lang="en-US" altLang="zh-CN" dirty="0" smtClean="0">
                <a:ea typeface="宋体" pitchFamily="2" charset="-122"/>
              </a:rPr>
              <a:t>circle the m-product’s EPI. (the common part)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③</a:t>
            </a:r>
            <a:r>
              <a:rPr lang="en-US" altLang="zh-CN" dirty="0" smtClean="0">
                <a:ea typeface="宋体" pitchFamily="2" charset="-122"/>
              </a:rPr>
              <a:t>find the EPI in the leaving “1”cell.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④</a:t>
            </a:r>
            <a:r>
              <a:rPr lang="en-US" altLang="zh-CN" dirty="0" smtClean="0">
                <a:ea typeface="宋体" pitchFamily="2" charset="-122"/>
              </a:rPr>
              <a:t>combining step②</a:t>
            </a:r>
            <a:r>
              <a:rPr lang="zh-CN" altLang="en-US" dirty="0" smtClean="0">
                <a:ea typeface="宋体" pitchFamily="2" charset="-122"/>
              </a:rPr>
              <a:t>、③</a:t>
            </a:r>
            <a:r>
              <a:rPr lang="en-US" altLang="zh-CN" dirty="0" smtClean="0">
                <a:ea typeface="宋体" pitchFamily="2" charset="-122"/>
              </a:rPr>
              <a:t>, get the final circuit.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5148263" y="1628775"/>
            <a:ext cx="3708400" cy="2617788"/>
            <a:chOff x="1882" y="2069"/>
            <a:chExt cx="2336" cy="1649"/>
          </a:xfrm>
        </p:grpSpPr>
        <p:sp>
          <p:nvSpPr>
            <p:cNvPr id="68618" name="Line 5"/>
            <p:cNvSpPr>
              <a:spLocks noChangeShapeType="1"/>
            </p:cNvSpPr>
            <p:nvPr/>
          </p:nvSpPr>
          <p:spPr bwMode="auto">
            <a:xfrm flipH="1" flipV="1">
              <a:off x="2315" y="2314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Text Box 6"/>
            <p:cNvSpPr txBox="1">
              <a:spLocks noChangeArrowheads="1"/>
            </p:cNvSpPr>
            <p:nvPr/>
          </p:nvSpPr>
          <p:spPr bwMode="auto">
            <a:xfrm>
              <a:off x="1882" y="2114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  <a:r>
                <a:rPr lang="en-US" altLang="zh-CN" sz="2400">
                  <a:ea typeface="宋体" pitchFamily="2" charset="-122"/>
                </a:rPr>
                <a:t>·</a:t>
              </a: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68620" name="Text Box 7"/>
            <p:cNvSpPr txBox="1">
              <a:spLocks noChangeArrowheads="1"/>
            </p:cNvSpPr>
            <p:nvPr/>
          </p:nvSpPr>
          <p:spPr bwMode="auto">
            <a:xfrm>
              <a:off x="2380" y="217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68621" name="Text Box 8"/>
            <p:cNvSpPr txBox="1">
              <a:spLocks noChangeArrowheads="1"/>
            </p:cNvSpPr>
            <p:nvPr/>
          </p:nvSpPr>
          <p:spPr bwMode="auto">
            <a:xfrm>
              <a:off x="2251" y="2384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68622" name="Rectangle 9"/>
            <p:cNvSpPr>
              <a:spLocks noChangeArrowheads="1"/>
            </p:cNvSpPr>
            <p:nvPr/>
          </p:nvSpPr>
          <p:spPr bwMode="auto">
            <a:xfrm>
              <a:off x="3591" y="2899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23" name="Rectangle 10"/>
            <p:cNvSpPr>
              <a:spLocks noChangeArrowheads="1"/>
            </p:cNvSpPr>
            <p:nvPr/>
          </p:nvSpPr>
          <p:spPr bwMode="auto">
            <a:xfrm>
              <a:off x="3230" y="2899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24" name="Rectangle 11"/>
            <p:cNvSpPr>
              <a:spLocks noChangeArrowheads="1"/>
            </p:cNvSpPr>
            <p:nvPr/>
          </p:nvSpPr>
          <p:spPr bwMode="auto">
            <a:xfrm>
              <a:off x="2869" y="2899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8625" name="Rectangle 12"/>
            <p:cNvSpPr>
              <a:spLocks noChangeArrowheads="1"/>
            </p:cNvSpPr>
            <p:nvPr/>
          </p:nvSpPr>
          <p:spPr bwMode="auto">
            <a:xfrm>
              <a:off x="2509" y="2899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26" name="Rectangle 13"/>
            <p:cNvSpPr>
              <a:spLocks noChangeArrowheads="1"/>
            </p:cNvSpPr>
            <p:nvPr/>
          </p:nvSpPr>
          <p:spPr bwMode="auto">
            <a:xfrm>
              <a:off x="3591" y="2524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27" name="Rectangle 14"/>
            <p:cNvSpPr>
              <a:spLocks noChangeArrowheads="1"/>
            </p:cNvSpPr>
            <p:nvPr/>
          </p:nvSpPr>
          <p:spPr bwMode="auto">
            <a:xfrm>
              <a:off x="3230" y="2524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28" name="Rectangle 15"/>
            <p:cNvSpPr>
              <a:spLocks noChangeArrowheads="1"/>
            </p:cNvSpPr>
            <p:nvPr/>
          </p:nvSpPr>
          <p:spPr bwMode="auto">
            <a:xfrm>
              <a:off x="2869" y="2524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29" name="Rectangle 16"/>
            <p:cNvSpPr>
              <a:spLocks noChangeArrowheads="1"/>
            </p:cNvSpPr>
            <p:nvPr/>
          </p:nvSpPr>
          <p:spPr bwMode="auto">
            <a:xfrm>
              <a:off x="2509" y="2524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30" name="Line 17"/>
            <p:cNvSpPr>
              <a:spLocks noChangeShapeType="1"/>
            </p:cNvSpPr>
            <p:nvPr/>
          </p:nvSpPr>
          <p:spPr bwMode="auto">
            <a:xfrm>
              <a:off x="2509" y="2524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18"/>
            <p:cNvSpPr>
              <a:spLocks noChangeShapeType="1"/>
            </p:cNvSpPr>
            <p:nvPr/>
          </p:nvSpPr>
          <p:spPr bwMode="auto">
            <a:xfrm>
              <a:off x="2509" y="2899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19"/>
            <p:cNvSpPr>
              <a:spLocks noChangeShapeType="1"/>
            </p:cNvSpPr>
            <p:nvPr/>
          </p:nvSpPr>
          <p:spPr bwMode="auto">
            <a:xfrm>
              <a:off x="2509" y="3273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20"/>
            <p:cNvSpPr>
              <a:spLocks noChangeShapeType="1"/>
            </p:cNvSpPr>
            <p:nvPr/>
          </p:nvSpPr>
          <p:spPr bwMode="auto">
            <a:xfrm>
              <a:off x="2509" y="2524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21"/>
            <p:cNvSpPr>
              <a:spLocks noChangeShapeType="1"/>
            </p:cNvSpPr>
            <p:nvPr/>
          </p:nvSpPr>
          <p:spPr bwMode="auto">
            <a:xfrm>
              <a:off x="2869" y="2524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22"/>
            <p:cNvSpPr>
              <a:spLocks noChangeShapeType="1"/>
            </p:cNvSpPr>
            <p:nvPr/>
          </p:nvSpPr>
          <p:spPr bwMode="auto">
            <a:xfrm>
              <a:off x="3230" y="2524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Line 23"/>
            <p:cNvSpPr>
              <a:spLocks noChangeShapeType="1"/>
            </p:cNvSpPr>
            <p:nvPr/>
          </p:nvSpPr>
          <p:spPr bwMode="auto">
            <a:xfrm>
              <a:off x="3591" y="2524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24"/>
            <p:cNvSpPr>
              <a:spLocks noChangeShapeType="1"/>
            </p:cNvSpPr>
            <p:nvPr/>
          </p:nvSpPr>
          <p:spPr bwMode="auto">
            <a:xfrm>
              <a:off x="3952" y="2524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Text Box 25"/>
            <p:cNvSpPr txBox="1">
              <a:spLocks noChangeArrowheads="1"/>
            </p:cNvSpPr>
            <p:nvPr/>
          </p:nvSpPr>
          <p:spPr bwMode="auto">
            <a:xfrm>
              <a:off x="2573" y="2314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68639" name="Text Box 26"/>
            <p:cNvSpPr txBox="1">
              <a:spLocks noChangeArrowheads="1"/>
            </p:cNvSpPr>
            <p:nvPr/>
          </p:nvSpPr>
          <p:spPr bwMode="auto">
            <a:xfrm>
              <a:off x="2928" y="231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68640" name="Text Box 27"/>
            <p:cNvSpPr txBox="1">
              <a:spLocks noChangeArrowheads="1"/>
            </p:cNvSpPr>
            <p:nvPr/>
          </p:nvSpPr>
          <p:spPr bwMode="auto">
            <a:xfrm>
              <a:off x="3283" y="231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8641" name="Text Box 28"/>
            <p:cNvSpPr txBox="1">
              <a:spLocks noChangeArrowheads="1"/>
            </p:cNvSpPr>
            <p:nvPr/>
          </p:nvSpPr>
          <p:spPr bwMode="auto">
            <a:xfrm>
              <a:off x="3670" y="231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8642" name="Text Box 29"/>
            <p:cNvSpPr txBox="1">
              <a:spLocks noChangeArrowheads="1"/>
            </p:cNvSpPr>
            <p:nvPr/>
          </p:nvSpPr>
          <p:spPr bwMode="auto">
            <a:xfrm>
              <a:off x="3508" y="2069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68643" name="Group 30"/>
            <p:cNvGrpSpPr>
              <a:grpSpLocks/>
            </p:cNvGrpSpPr>
            <p:nvPr/>
          </p:nvGrpSpPr>
          <p:grpSpPr bwMode="auto">
            <a:xfrm>
              <a:off x="2896" y="3328"/>
              <a:ext cx="677" cy="105"/>
              <a:chOff x="3696" y="2024"/>
              <a:chExt cx="953" cy="136"/>
            </a:xfrm>
          </p:grpSpPr>
          <p:sp>
            <p:nvSpPr>
              <p:cNvPr id="68653" name="Line 3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4" name="Line 3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5" name="Line 3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44" name="Text Box 34"/>
            <p:cNvSpPr txBox="1">
              <a:spLocks noChangeArrowheads="1"/>
            </p:cNvSpPr>
            <p:nvPr/>
          </p:nvSpPr>
          <p:spPr bwMode="auto">
            <a:xfrm>
              <a:off x="3106" y="3430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8645" name="Text Box 35"/>
            <p:cNvSpPr txBox="1">
              <a:spLocks noChangeArrowheads="1"/>
            </p:cNvSpPr>
            <p:nvPr/>
          </p:nvSpPr>
          <p:spPr bwMode="auto">
            <a:xfrm>
              <a:off x="2290" y="259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8646" name="Text Box 36"/>
            <p:cNvSpPr txBox="1">
              <a:spLocks noChangeArrowheads="1"/>
            </p:cNvSpPr>
            <p:nvPr/>
          </p:nvSpPr>
          <p:spPr bwMode="auto">
            <a:xfrm>
              <a:off x="2290" y="2931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8647" name="AutoShape 37"/>
            <p:cNvSpPr>
              <a:spLocks/>
            </p:cNvSpPr>
            <p:nvPr/>
          </p:nvSpPr>
          <p:spPr bwMode="auto">
            <a:xfrm>
              <a:off x="4025" y="2909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648" name="Text Box 38"/>
            <p:cNvSpPr txBox="1">
              <a:spLocks noChangeArrowheads="1"/>
            </p:cNvSpPr>
            <p:nvPr/>
          </p:nvSpPr>
          <p:spPr bwMode="auto">
            <a:xfrm>
              <a:off x="4057" y="2978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68649" name="Group 39"/>
            <p:cNvGrpSpPr>
              <a:grpSpLocks/>
            </p:cNvGrpSpPr>
            <p:nvPr/>
          </p:nvGrpSpPr>
          <p:grpSpPr bwMode="auto">
            <a:xfrm>
              <a:off x="3250" y="2314"/>
              <a:ext cx="678" cy="105"/>
              <a:chOff x="4195" y="663"/>
              <a:chExt cx="953" cy="136"/>
            </a:xfrm>
          </p:grpSpPr>
          <p:sp>
            <p:nvSpPr>
              <p:cNvPr id="68650" name="Line 4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1" name="Line 4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52" name="Line 4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25" name="Group 45"/>
          <p:cNvGrpSpPr>
            <a:grpSpLocks/>
          </p:cNvGrpSpPr>
          <p:nvPr/>
        </p:nvGrpSpPr>
        <p:grpSpPr bwMode="auto">
          <a:xfrm>
            <a:off x="5076825" y="3068638"/>
            <a:ext cx="2160588" cy="1392237"/>
            <a:chOff x="567" y="2886"/>
            <a:chExt cx="1361" cy="877"/>
          </a:xfrm>
        </p:grpSpPr>
        <p:sp>
          <p:nvSpPr>
            <p:cNvPr id="68615" name="AutoShape 46"/>
            <p:cNvSpPr>
              <a:spLocks noChangeArrowheads="1"/>
            </p:cNvSpPr>
            <p:nvPr/>
          </p:nvSpPr>
          <p:spPr bwMode="auto">
            <a:xfrm>
              <a:off x="1655" y="2886"/>
              <a:ext cx="273" cy="27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8575" algn="ctr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616" name="Text Box 47"/>
            <p:cNvSpPr txBox="1">
              <a:spLocks noChangeArrowheads="1"/>
            </p:cNvSpPr>
            <p:nvPr/>
          </p:nvSpPr>
          <p:spPr bwMode="auto">
            <a:xfrm>
              <a:off x="567" y="3475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FF0066"/>
                  </a:solidFill>
                  <a:ea typeface="宋体" pitchFamily="2" charset="-122"/>
                </a:rPr>
                <a:t>X’·Y·Z</a:t>
              </a:r>
            </a:p>
          </p:txBody>
        </p:sp>
        <p:sp>
          <p:nvSpPr>
            <p:cNvPr id="68617" name="Line 48"/>
            <p:cNvSpPr>
              <a:spLocks noChangeShapeType="1"/>
            </p:cNvSpPr>
            <p:nvPr/>
          </p:nvSpPr>
          <p:spPr bwMode="auto">
            <a:xfrm flipV="1">
              <a:off x="1202" y="3113"/>
              <a:ext cx="453" cy="40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696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E8501-EDDB-4475-89AB-1F64AF1508B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9850"/>
          </a:xfrm>
        </p:spPr>
        <p:txBody>
          <a:bodyPr/>
          <a:lstStyle/>
          <a:p>
            <a:pPr eaLnBrk="1" hangingPunct="1"/>
            <a:endParaRPr lang="zh-CN" altLang="en-US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69638" name="Group 4"/>
          <p:cNvGrpSpPr>
            <a:grpSpLocks/>
          </p:cNvGrpSpPr>
          <p:nvPr/>
        </p:nvGrpSpPr>
        <p:grpSpPr bwMode="auto">
          <a:xfrm>
            <a:off x="1331913" y="811213"/>
            <a:ext cx="3492500" cy="2617787"/>
            <a:chOff x="2064" y="2296"/>
            <a:chExt cx="2200" cy="1649"/>
          </a:xfrm>
        </p:grpSpPr>
        <p:sp>
          <p:nvSpPr>
            <p:cNvPr id="69729" name="Line 5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0" name="Text Box 6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69731" name="Text Box 7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69732" name="Text Box 8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69733" name="Rectangle 9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34" name="Rectangle 10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735" name="Rectangle 11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736" name="Rectangle 12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37" name="Rectangle 13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38" name="Rectangle 14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739" name="Rectangle 15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40" name="Rectangle 16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41" name="Line 17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2" name="Line 18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3" name="Line 19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4" name="Line 20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5" name="Line 21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6" name="Line 22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7" name="Line 23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8" name="Line 24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49" name="Text Box 25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69750" name="Text Box 26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69751" name="Text Box 27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9752" name="Text Box 28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9753" name="Text Box 29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69754" name="Group 30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69764" name="Line 3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65" name="Line 3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66" name="Line 3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55" name="Text Box 34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9756" name="Text Box 35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57" name="Text Box 36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758" name="AutoShape 37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759" name="Text Box 38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69760" name="Group 39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69761" name="Line 4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62" name="Line 4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63" name="Line 4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9639" name="Group 43"/>
          <p:cNvGrpSpPr>
            <a:grpSpLocks/>
          </p:cNvGrpSpPr>
          <p:nvPr/>
        </p:nvGrpSpPr>
        <p:grpSpPr bwMode="auto">
          <a:xfrm>
            <a:off x="5219700" y="811213"/>
            <a:ext cx="3492500" cy="2617787"/>
            <a:chOff x="2064" y="2296"/>
            <a:chExt cx="2200" cy="1649"/>
          </a:xfrm>
        </p:grpSpPr>
        <p:sp>
          <p:nvSpPr>
            <p:cNvPr id="69691" name="Line 44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Text Box 45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69693" name="Text Box 46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69694" name="Text Box 47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69695" name="Rectangle 48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96" name="Rectangle 49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97" name="Rectangle 50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698" name="Rectangle 51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699" name="Rectangle 52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00" name="Rectangle 53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01" name="Rectangle 54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02" name="Rectangle 55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703" name="Line 56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4" name="Line 57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5" name="Line 58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6" name="Line 59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7" name="Line 60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61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Line 62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0" name="Line 63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1" name="Text Box 64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69712" name="Text Box 65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69713" name="Text Box 66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9714" name="Text Box 67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9715" name="Text Box 68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69716" name="Group 69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69726" name="Line 70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7" name="Line 71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8" name="Line 72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17" name="Text Box 73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9718" name="Text Box 74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719" name="Text Box 75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720" name="AutoShape 76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721" name="Text Box 77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69722" name="Group 78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69723" name="Line 79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4" name="Line 80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5" name="Line 81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9640" name="Group 82"/>
          <p:cNvGrpSpPr>
            <a:grpSpLocks/>
          </p:cNvGrpSpPr>
          <p:nvPr/>
        </p:nvGrpSpPr>
        <p:grpSpPr bwMode="auto">
          <a:xfrm>
            <a:off x="971550" y="3213100"/>
            <a:ext cx="3708400" cy="2617788"/>
            <a:chOff x="1882" y="2069"/>
            <a:chExt cx="2336" cy="1649"/>
          </a:xfrm>
        </p:grpSpPr>
        <p:sp>
          <p:nvSpPr>
            <p:cNvPr id="69653" name="Line 83"/>
            <p:cNvSpPr>
              <a:spLocks noChangeShapeType="1"/>
            </p:cNvSpPr>
            <p:nvPr/>
          </p:nvSpPr>
          <p:spPr bwMode="auto">
            <a:xfrm flipH="1" flipV="1">
              <a:off x="2315" y="2314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Text Box 84"/>
            <p:cNvSpPr txBox="1">
              <a:spLocks noChangeArrowheads="1"/>
            </p:cNvSpPr>
            <p:nvPr/>
          </p:nvSpPr>
          <p:spPr bwMode="auto">
            <a:xfrm>
              <a:off x="1882" y="2114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Garamond" pitchFamily="18" charset="0"/>
                  <a:ea typeface="宋体" pitchFamily="2" charset="-122"/>
                </a:rPr>
                <a:t>F</a:t>
              </a:r>
              <a:r>
                <a:rPr lang="en-US" altLang="zh-CN" sz="2400" dirty="0">
                  <a:ea typeface="宋体" pitchFamily="2" charset="-122"/>
                </a:rPr>
                <a:t>·</a:t>
              </a:r>
              <a:r>
                <a:rPr lang="en-US" altLang="zh-CN" sz="2400" dirty="0">
                  <a:latin typeface="Garamond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69655" name="Text Box 85"/>
            <p:cNvSpPr txBox="1">
              <a:spLocks noChangeArrowheads="1"/>
            </p:cNvSpPr>
            <p:nvPr/>
          </p:nvSpPr>
          <p:spPr bwMode="auto">
            <a:xfrm>
              <a:off x="2380" y="217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69656" name="Text Box 86"/>
            <p:cNvSpPr txBox="1">
              <a:spLocks noChangeArrowheads="1"/>
            </p:cNvSpPr>
            <p:nvPr/>
          </p:nvSpPr>
          <p:spPr bwMode="auto">
            <a:xfrm>
              <a:off x="2251" y="2384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69657" name="Rectangle 87"/>
            <p:cNvSpPr>
              <a:spLocks noChangeArrowheads="1"/>
            </p:cNvSpPr>
            <p:nvPr/>
          </p:nvSpPr>
          <p:spPr bwMode="auto">
            <a:xfrm>
              <a:off x="3591" y="2899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58" name="Rectangle 88"/>
            <p:cNvSpPr>
              <a:spLocks noChangeArrowheads="1"/>
            </p:cNvSpPr>
            <p:nvPr/>
          </p:nvSpPr>
          <p:spPr bwMode="auto">
            <a:xfrm>
              <a:off x="3230" y="2899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59" name="Rectangle 89"/>
            <p:cNvSpPr>
              <a:spLocks noChangeArrowheads="1"/>
            </p:cNvSpPr>
            <p:nvPr/>
          </p:nvSpPr>
          <p:spPr bwMode="auto">
            <a:xfrm>
              <a:off x="2869" y="2899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660" name="Rectangle 90"/>
            <p:cNvSpPr>
              <a:spLocks noChangeArrowheads="1"/>
            </p:cNvSpPr>
            <p:nvPr/>
          </p:nvSpPr>
          <p:spPr bwMode="auto">
            <a:xfrm>
              <a:off x="2509" y="2899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61" name="Rectangle 91"/>
            <p:cNvSpPr>
              <a:spLocks noChangeArrowheads="1"/>
            </p:cNvSpPr>
            <p:nvPr/>
          </p:nvSpPr>
          <p:spPr bwMode="auto">
            <a:xfrm>
              <a:off x="3591" y="2524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62" name="Rectangle 92"/>
            <p:cNvSpPr>
              <a:spLocks noChangeArrowheads="1"/>
            </p:cNvSpPr>
            <p:nvPr/>
          </p:nvSpPr>
          <p:spPr bwMode="auto">
            <a:xfrm>
              <a:off x="3230" y="2524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63" name="Rectangle 93"/>
            <p:cNvSpPr>
              <a:spLocks noChangeArrowheads="1"/>
            </p:cNvSpPr>
            <p:nvPr/>
          </p:nvSpPr>
          <p:spPr bwMode="auto">
            <a:xfrm>
              <a:off x="2869" y="2524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64" name="Rectangle 94"/>
            <p:cNvSpPr>
              <a:spLocks noChangeArrowheads="1"/>
            </p:cNvSpPr>
            <p:nvPr/>
          </p:nvSpPr>
          <p:spPr bwMode="auto">
            <a:xfrm>
              <a:off x="2509" y="2524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65" name="Line 95"/>
            <p:cNvSpPr>
              <a:spLocks noChangeShapeType="1"/>
            </p:cNvSpPr>
            <p:nvPr/>
          </p:nvSpPr>
          <p:spPr bwMode="auto">
            <a:xfrm>
              <a:off x="2509" y="2524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Line 96"/>
            <p:cNvSpPr>
              <a:spLocks noChangeShapeType="1"/>
            </p:cNvSpPr>
            <p:nvPr/>
          </p:nvSpPr>
          <p:spPr bwMode="auto">
            <a:xfrm>
              <a:off x="2509" y="2899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97"/>
            <p:cNvSpPr>
              <a:spLocks noChangeShapeType="1"/>
            </p:cNvSpPr>
            <p:nvPr/>
          </p:nvSpPr>
          <p:spPr bwMode="auto">
            <a:xfrm>
              <a:off x="2509" y="3273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98"/>
            <p:cNvSpPr>
              <a:spLocks noChangeShapeType="1"/>
            </p:cNvSpPr>
            <p:nvPr/>
          </p:nvSpPr>
          <p:spPr bwMode="auto">
            <a:xfrm>
              <a:off x="2509" y="2524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99"/>
            <p:cNvSpPr>
              <a:spLocks noChangeShapeType="1"/>
            </p:cNvSpPr>
            <p:nvPr/>
          </p:nvSpPr>
          <p:spPr bwMode="auto">
            <a:xfrm>
              <a:off x="2869" y="2524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100"/>
            <p:cNvSpPr>
              <a:spLocks noChangeShapeType="1"/>
            </p:cNvSpPr>
            <p:nvPr/>
          </p:nvSpPr>
          <p:spPr bwMode="auto">
            <a:xfrm>
              <a:off x="3230" y="2524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Line 101"/>
            <p:cNvSpPr>
              <a:spLocks noChangeShapeType="1"/>
            </p:cNvSpPr>
            <p:nvPr/>
          </p:nvSpPr>
          <p:spPr bwMode="auto">
            <a:xfrm>
              <a:off x="3591" y="2524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2" name="Line 102"/>
            <p:cNvSpPr>
              <a:spLocks noChangeShapeType="1"/>
            </p:cNvSpPr>
            <p:nvPr/>
          </p:nvSpPr>
          <p:spPr bwMode="auto">
            <a:xfrm>
              <a:off x="3952" y="2524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3" name="Text Box 103"/>
            <p:cNvSpPr txBox="1">
              <a:spLocks noChangeArrowheads="1"/>
            </p:cNvSpPr>
            <p:nvPr/>
          </p:nvSpPr>
          <p:spPr bwMode="auto">
            <a:xfrm>
              <a:off x="2573" y="2314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69674" name="Text Box 104"/>
            <p:cNvSpPr txBox="1">
              <a:spLocks noChangeArrowheads="1"/>
            </p:cNvSpPr>
            <p:nvPr/>
          </p:nvSpPr>
          <p:spPr bwMode="auto">
            <a:xfrm>
              <a:off x="2928" y="231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69675" name="Text Box 105"/>
            <p:cNvSpPr txBox="1">
              <a:spLocks noChangeArrowheads="1"/>
            </p:cNvSpPr>
            <p:nvPr/>
          </p:nvSpPr>
          <p:spPr bwMode="auto">
            <a:xfrm>
              <a:off x="3283" y="231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9676" name="Text Box 106"/>
            <p:cNvSpPr txBox="1">
              <a:spLocks noChangeArrowheads="1"/>
            </p:cNvSpPr>
            <p:nvPr/>
          </p:nvSpPr>
          <p:spPr bwMode="auto">
            <a:xfrm>
              <a:off x="3670" y="231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9677" name="Text Box 107"/>
            <p:cNvSpPr txBox="1">
              <a:spLocks noChangeArrowheads="1"/>
            </p:cNvSpPr>
            <p:nvPr/>
          </p:nvSpPr>
          <p:spPr bwMode="auto">
            <a:xfrm>
              <a:off x="3508" y="2069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69678" name="Group 108"/>
            <p:cNvGrpSpPr>
              <a:grpSpLocks/>
            </p:cNvGrpSpPr>
            <p:nvPr/>
          </p:nvGrpSpPr>
          <p:grpSpPr bwMode="auto">
            <a:xfrm>
              <a:off x="2896" y="3328"/>
              <a:ext cx="677" cy="105"/>
              <a:chOff x="3696" y="2024"/>
              <a:chExt cx="953" cy="136"/>
            </a:xfrm>
          </p:grpSpPr>
          <p:sp>
            <p:nvSpPr>
              <p:cNvPr id="69688" name="Line 109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89" name="Line 110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90" name="Line 111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79" name="Text Box 112"/>
            <p:cNvSpPr txBox="1">
              <a:spLocks noChangeArrowheads="1"/>
            </p:cNvSpPr>
            <p:nvPr/>
          </p:nvSpPr>
          <p:spPr bwMode="auto">
            <a:xfrm>
              <a:off x="3106" y="3430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9680" name="Text Box 113"/>
            <p:cNvSpPr txBox="1">
              <a:spLocks noChangeArrowheads="1"/>
            </p:cNvSpPr>
            <p:nvPr/>
          </p:nvSpPr>
          <p:spPr bwMode="auto">
            <a:xfrm>
              <a:off x="2290" y="259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9681" name="Text Box 114"/>
            <p:cNvSpPr txBox="1">
              <a:spLocks noChangeArrowheads="1"/>
            </p:cNvSpPr>
            <p:nvPr/>
          </p:nvSpPr>
          <p:spPr bwMode="auto">
            <a:xfrm>
              <a:off x="2290" y="2931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9682" name="AutoShape 115"/>
            <p:cNvSpPr>
              <a:spLocks/>
            </p:cNvSpPr>
            <p:nvPr/>
          </p:nvSpPr>
          <p:spPr bwMode="auto">
            <a:xfrm>
              <a:off x="4025" y="2909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83" name="Text Box 116"/>
            <p:cNvSpPr txBox="1">
              <a:spLocks noChangeArrowheads="1"/>
            </p:cNvSpPr>
            <p:nvPr/>
          </p:nvSpPr>
          <p:spPr bwMode="auto">
            <a:xfrm>
              <a:off x="4057" y="2978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69684" name="Group 117"/>
            <p:cNvGrpSpPr>
              <a:grpSpLocks/>
            </p:cNvGrpSpPr>
            <p:nvPr/>
          </p:nvGrpSpPr>
          <p:grpSpPr bwMode="auto">
            <a:xfrm>
              <a:off x="3250" y="2314"/>
              <a:ext cx="678" cy="105"/>
              <a:chOff x="4195" y="663"/>
              <a:chExt cx="953" cy="136"/>
            </a:xfrm>
          </p:grpSpPr>
          <p:sp>
            <p:nvSpPr>
              <p:cNvPr id="69685" name="Line 118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86" name="Line 119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87" name="Line 120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850" name="AutoShape 122"/>
          <p:cNvSpPr>
            <a:spLocks noChangeArrowheads="1"/>
          </p:cNvSpPr>
          <p:nvPr/>
        </p:nvSpPr>
        <p:spPr bwMode="auto">
          <a:xfrm>
            <a:off x="3346450" y="1628775"/>
            <a:ext cx="433388" cy="100806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8575" algn="ctr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851" name="AutoShape 123"/>
          <p:cNvSpPr>
            <a:spLocks noChangeArrowheads="1"/>
          </p:cNvSpPr>
          <p:nvPr/>
        </p:nvSpPr>
        <p:spPr bwMode="auto">
          <a:xfrm>
            <a:off x="6084888" y="1628775"/>
            <a:ext cx="433387" cy="100806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8575" algn="ctr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9643" name="Group 128"/>
          <p:cNvGrpSpPr>
            <a:grpSpLocks/>
          </p:cNvGrpSpPr>
          <p:nvPr/>
        </p:nvGrpSpPr>
        <p:grpSpPr bwMode="auto">
          <a:xfrm>
            <a:off x="900113" y="4581525"/>
            <a:ext cx="2160587" cy="1392238"/>
            <a:chOff x="567" y="2886"/>
            <a:chExt cx="1361" cy="877"/>
          </a:xfrm>
        </p:grpSpPr>
        <p:sp>
          <p:nvSpPr>
            <p:cNvPr id="69650" name="AutoShape 121"/>
            <p:cNvSpPr>
              <a:spLocks noChangeArrowheads="1"/>
            </p:cNvSpPr>
            <p:nvPr/>
          </p:nvSpPr>
          <p:spPr bwMode="auto">
            <a:xfrm>
              <a:off x="1655" y="2886"/>
              <a:ext cx="273" cy="27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0"/>
              </a:schemeClr>
            </a:solidFill>
            <a:ln w="28575" algn="ctr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651" name="Text Box 124"/>
            <p:cNvSpPr txBox="1">
              <a:spLocks noChangeArrowheads="1"/>
            </p:cNvSpPr>
            <p:nvPr/>
          </p:nvSpPr>
          <p:spPr bwMode="auto">
            <a:xfrm>
              <a:off x="567" y="3475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FF0066"/>
                  </a:solidFill>
                  <a:ea typeface="宋体" pitchFamily="2" charset="-122"/>
                </a:rPr>
                <a:t>X’·Y·Z</a:t>
              </a:r>
            </a:p>
          </p:txBody>
        </p:sp>
        <p:sp>
          <p:nvSpPr>
            <p:cNvPr id="69652" name="Line 125"/>
            <p:cNvSpPr>
              <a:spLocks noChangeShapeType="1"/>
            </p:cNvSpPr>
            <p:nvPr/>
          </p:nvSpPr>
          <p:spPr bwMode="auto">
            <a:xfrm flipV="1">
              <a:off x="1202" y="3113"/>
              <a:ext cx="453" cy="40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854" name="Text Box 126"/>
          <p:cNvSpPr txBox="1">
            <a:spLocks noChangeArrowheads="1"/>
          </p:cNvSpPr>
          <p:nvPr/>
        </p:nvSpPr>
        <p:spPr bwMode="auto">
          <a:xfrm>
            <a:off x="5580063" y="3500438"/>
            <a:ext cx="3024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CC"/>
                </a:solidFill>
                <a:ea typeface="宋体" pitchFamily="2" charset="-122"/>
              </a:rPr>
              <a:t>F=X·Y+X’·Y·Z</a:t>
            </a:r>
          </a:p>
        </p:txBody>
      </p:sp>
      <p:sp>
        <p:nvSpPr>
          <p:cNvPr id="73855" name="Text Box 127"/>
          <p:cNvSpPr txBox="1">
            <a:spLocks noChangeArrowheads="1"/>
          </p:cNvSpPr>
          <p:nvPr/>
        </p:nvSpPr>
        <p:spPr bwMode="auto">
          <a:xfrm>
            <a:off x="5580063" y="4221163"/>
            <a:ext cx="3240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rgbClr val="0000CC"/>
                </a:solidFill>
                <a:ea typeface="宋体" pitchFamily="2" charset="-122"/>
              </a:rPr>
              <a:t>G=X’·Y’+X’·Y·Z</a:t>
            </a:r>
          </a:p>
        </p:txBody>
      </p:sp>
      <p:sp>
        <p:nvSpPr>
          <p:cNvPr id="73857" name="AutoShape 129"/>
          <p:cNvSpPr>
            <a:spLocks noChangeArrowheads="1"/>
          </p:cNvSpPr>
          <p:nvPr/>
        </p:nvSpPr>
        <p:spPr bwMode="auto">
          <a:xfrm>
            <a:off x="2771775" y="2205038"/>
            <a:ext cx="431800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73858" name="AutoShape 130"/>
          <p:cNvSpPr>
            <a:spLocks noChangeArrowheads="1"/>
          </p:cNvSpPr>
          <p:nvPr/>
        </p:nvSpPr>
        <p:spPr bwMode="auto">
          <a:xfrm>
            <a:off x="6659563" y="2205038"/>
            <a:ext cx="431800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9648" name="Text Box 132"/>
          <p:cNvSpPr txBox="1">
            <a:spLocks noChangeArrowheads="1"/>
          </p:cNvSpPr>
          <p:nvPr/>
        </p:nvSpPr>
        <p:spPr bwMode="auto">
          <a:xfrm>
            <a:off x="250825" y="981075"/>
            <a:ext cx="54927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6600"/>
                </a:solidFill>
                <a:ea typeface="宋体" pitchFamily="2" charset="-122"/>
              </a:rPr>
              <a:t>重新划出主质蕴含项</a:t>
            </a:r>
            <a:endParaRPr lang="en-US" altLang="zh-CN" sz="2400">
              <a:solidFill>
                <a:srgbClr val="006600"/>
              </a:solidFill>
              <a:ea typeface="宋体" pitchFamily="2" charset="-122"/>
            </a:endParaRPr>
          </a:p>
        </p:txBody>
      </p:sp>
      <p:sp>
        <p:nvSpPr>
          <p:cNvPr id="73861" name="Text Box 133"/>
          <p:cNvSpPr txBox="1">
            <a:spLocks noChangeArrowheads="1"/>
          </p:cNvSpPr>
          <p:nvPr/>
        </p:nvSpPr>
        <p:spPr bwMode="auto">
          <a:xfrm>
            <a:off x="5364163" y="5445125"/>
            <a:ext cx="3203575" cy="83185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The overall product terms is reduced.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2578377" y="2686756"/>
            <a:ext cx="300290" cy="1815394"/>
          </a:xfrm>
          <a:custGeom>
            <a:avLst/>
            <a:gdLst>
              <a:gd name="connsiteX0" fmla="*/ 51934 w 300290"/>
              <a:gd name="connsiteY0" fmla="*/ 1715911 h 1715911"/>
              <a:gd name="connsiteX1" fmla="*/ 18067 w 300290"/>
              <a:gd name="connsiteY1" fmla="*/ 857955 h 1715911"/>
              <a:gd name="connsiteX2" fmla="*/ 300290 w 300290"/>
              <a:gd name="connsiteY2" fmla="*/ 0 h 171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90" h="1715911">
                <a:moveTo>
                  <a:pt x="51934" y="1715911"/>
                </a:moveTo>
                <a:cubicBezTo>
                  <a:pt x="14304" y="1429925"/>
                  <a:pt x="-23326" y="1143940"/>
                  <a:pt x="18067" y="857955"/>
                </a:cubicBezTo>
                <a:cubicBezTo>
                  <a:pt x="59460" y="571970"/>
                  <a:pt x="179875" y="285985"/>
                  <a:pt x="300290" y="0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2991556" y="2652889"/>
            <a:ext cx="3668888" cy="1930400"/>
          </a:xfrm>
          <a:custGeom>
            <a:avLst/>
            <a:gdLst>
              <a:gd name="connsiteX0" fmla="*/ 0 w 3668888"/>
              <a:gd name="connsiteY0" fmla="*/ 1930400 h 1930400"/>
              <a:gd name="connsiteX1" fmla="*/ 1433688 w 3668888"/>
              <a:gd name="connsiteY1" fmla="*/ 1603022 h 1930400"/>
              <a:gd name="connsiteX2" fmla="*/ 3668888 w 3668888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8888" h="1930400">
                <a:moveTo>
                  <a:pt x="0" y="1930400"/>
                </a:moveTo>
                <a:cubicBezTo>
                  <a:pt x="411103" y="1927577"/>
                  <a:pt x="822207" y="1924755"/>
                  <a:pt x="1433688" y="1603022"/>
                </a:cubicBezTo>
                <a:cubicBezTo>
                  <a:pt x="2045169" y="1281289"/>
                  <a:pt x="2857028" y="640644"/>
                  <a:pt x="3668888" y="0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7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7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7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7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50" grpId="0" animBg="1"/>
      <p:bldP spid="73851" grpId="0" animBg="1"/>
      <p:bldP spid="73854" grpId="0"/>
      <p:bldP spid="73855" grpId="0"/>
      <p:bldP spid="73857" grpId="0" animBg="1"/>
      <p:bldP spid="73858" grpId="0" animBg="1"/>
      <p:bldP spid="73861" grpId="0" animBg="1"/>
      <p:bldP spid="2" grpId="0" animBg="1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E9CE88-3B30-4B47-9E37-26F9ACF0732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6513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291513" cy="57213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列表法</a:t>
            </a:r>
          </a:p>
          <a:p>
            <a:pPr eaLnBrk="1" hangingPunct="1">
              <a:buFontTx/>
              <a:buNone/>
            </a:pPr>
            <a:endParaRPr lang="zh-CN" altLang="en-US" sz="2400" smtClean="0">
              <a:ea typeface="宋体" pitchFamily="2" charset="-122"/>
            </a:endParaRPr>
          </a:p>
        </p:txBody>
      </p:sp>
      <p:graphicFrame>
        <p:nvGraphicFramePr>
          <p:cNvPr id="74756" name="Group 4"/>
          <p:cNvGraphicFramePr>
            <a:graphicFrameLocks noGrp="1"/>
          </p:cNvGraphicFramePr>
          <p:nvPr>
            <p:ph sz="half" idx="2"/>
          </p:nvPr>
        </p:nvGraphicFramePr>
        <p:xfrm>
          <a:off x="611188" y="1196975"/>
          <a:ext cx="7980362" cy="4525963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5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主蕴含项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最小项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{3 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{6 ,7}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{0 ,1}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{1 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806" name="Line 54"/>
          <p:cNvSpPr>
            <a:spLocks noChangeShapeType="1"/>
          </p:cNvSpPr>
          <p:nvPr/>
        </p:nvSpPr>
        <p:spPr bwMode="auto">
          <a:xfrm>
            <a:off x="395288" y="4221163"/>
            <a:ext cx="874871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4807" name="AutoShape 55"/>
          <p:cNvSpPr>
            <a:spLocks noChangeArrowheads="1"/>
          </p:cNvSpPr>
          <p:nvPr/>
        </p:nvSpPr>
        <p:spPr bwMode="auto">
          <a:xfrm>
            <a:off x="5364163" y="2781300"/>
            <a:ext cx="792162" cy="2735263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38100" algn="ctr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6" grpId="0" animBg="1"/>
      <p:bldP spid="7480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16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E513F3-92E9-407E-95C0-4C037060B554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ea typeface="宋体" pitchFamily="2" charset="-122"/>
              </a:rPr>
              <a:t>4.5</a:t>
            </a:r>
            <a:r>
              <a:rPr lang="en-US" altLang="zh-CN" smtClean="0">
                <a:ea typeface="宋体" pitchFamily="2" charset="-122"/>
              </a:rPr>
              <a:t>  Timing Hazards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solidFill>
                  <a:srgbClr val="DB0FB4"/>
                </a:solidFill>
                <a:ea typeface="宋体" pitchFamily="2" charset="-122"/>
              </a:rPr>
              <a:t>Static Hazard</a:t>
            </a:r>
            <a:r>
              <a:rPr lang="en-US" altLang="zh-CN" dirty="0" smtClean="0">
                <a:ea typeface="宋体" pitchFamily="2" charset="-122"/>
              </a:rPr>
              <a:t> is defined when a single variable change at the input causes </a:t>
            </a:r>
            <a:r>
              <a:rPr lang="en-US" altLang="zh-CN" dirty="0" smtClean="0">
                <a:solidFill>
                  <a:srgbClr val="D60093"/>
                </a:solidFill>
                <a:ea typeface="宋体" pitchFamily="2" charset="-122"/>
              </a:rPr>
              <a:t>a momentary change</a:t>
            </a:r>
            <a:r>
              <a:rPr lang="en-US" altLang="zh-CN" dirty="0" smtClean="0">
                <a:solidFill>
                  <a:srgbClr val="FF0066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 another variable [the output]. 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solidFill>
                  <a:srgbClr val="0858F8"/>
                </a:solidFill>
                <a:ea typeface="宋体" pitchFamily="2" charset="-122"/>
              </a:rPr>
              <a:t>Dynamic Hazard </a:t>
            </a:r>
            <a:r>
              <a:rPr lang="en-US" altLang="zh-CN" dirty="0" smtClean="0">
                <a:ea typeface="宋体" pitchFamily="2" charset="-122"/>
              </a:rPr>
              <a:t>occurs when a change in the input causes multiple changes in the output.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keywords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glitch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hazard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reason: delay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Static Hazard: static-1, static-0 hazards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27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3F994D-DEFE-4933-9B34-AC4493506F3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69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static hazards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210425" cy="4997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①</a:t>
            </a:r>
            <a:r>
              <a:rPr lang="en-US" altLang="zh-CN" dirty="0" smtClean="0">
                <a:ea typeface="宋体" pitchFamily="2" charset="-122"/>
              </a:rPr>
              <a:t>static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en-US" altLang="zh-CN" dirty="0" smtClean="0">
                <a:ea typeface="宋体" pitchFamily="2" charset="-122"/>
              </a:rPr>
              <a:t>1 hazards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definition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a pair of input combination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en-US" altLang="zh-CN" dirty="0" smtClean="0">
                <a:ea typeface="宋体" pitchFamily="2" charset="-122"/>
              </a:rPr>
              <a:t>differ in only one variable 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en-US" altLang="zh-CN" dirty="0" smtClean="0">
                <a:ea typeface="宋体" pitchFamily="2" charset="-122"/>
              </a:rPr>
              <a:t>both output 1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    </a:t>
            </a:r>
            <a:r>
              <a:rPr lang="en-US" altLang="zh-CN" dirty="0" smtClean="0">
                <a:ea typeface="宋体" pitchFamily="2" charset="-122"/>
              </a:rPr>
              <a:t>when this differing input change ,a </a:t>
            </a:r>
            <a:r>
              <a:rPr lang="en-US" altLang="zh-CN" dirty="0" smtClean="0">
                <a:solidFill>
                  <a:srgbClr val="D60093"/>
                </a:solidFill>
                <a:ea typeface="宋体" pitchFamily="2" charset="-122"/>
              </a:rPr>
              <a:t>momentary 0</a:t>
            </a:r>
            <a:r>
              <a:rPr lang="en-US" altLang="zh-CN" dirty="0" smtClean="0">
                <a:ea typeface="宋体" pitchFamily="2" charset="-122"/>
              </a:rPr>
              <a:t> output maybe occurred.</a:t>
            </a:r>
          </a:p>
          <a:p>
            <a:pPr eaLnBrk="1" hangingPunct="1">
              <a:buFontTx/>
              <a:buNone/>
            </a:pPr>
            <a:r>
              <a:rPr lang="en-US" altLang="zh-CN" dirty="0" err="1" smtClean="0">
                <a:ea typeface="宋体" pitchFamily="2" charset="-122"/>
              </a:rPr>
              <a:t>Exp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F=X·Z’+Y·Z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assume each gate has the same propagation delay.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5B1B72-28D6-4FCE-8079-8CE583AEBC0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50825" y="736600"/>
            <a:ext cx="5400675" cy="457200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(T9)  X+X·Y=X 	(T9’)  X·(X+Y)=X</a:t>
            </a:r>
            <a:endParaRPr lang="zh-CN" altLang="en-US" sz="240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0825" y="1312863"/>
            <a:ext cx="6769100" cy="457200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itchFamily="2" charset="-122"/>
              </a:rPr>
              <a:t>(T10)  X·Y+X·Y’=X          (T10’)  (X+Y)·(X+Y’)=X</a:t>
            </a:r>
            <a:endParaRPr lang="zh-CN" altLang="en-US" sz="240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50825" y="2852738"/>
            <a:ext cx="5834063" cy="1004887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(T11)  X·Y+X’·Z+Y·Z=X·Y+X’·Z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(T11’)  (X+Y)·(X’+Z)·(Y+Z)=(X+Y)·(X’+Z)</a:t>
            </a:r>
            <a:endParaRPr lang="zh-CN" altLang="en-US" sz="2400">
              <a:solidFill>
                <a:srgbClr val="04379E"/>
              </a:solidFill>
              <a:ea typeface="宋体" pitchFamily="2" charset="-122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940425" y="736600"/>
            <a:ext cx="25209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covering</a:t>
            </a:r>
            <a:r>
              <a:rPr lang="zh-CN" altLang="en-US" sz="2000">
                <a:ea typeface="宋体" pitchFamily="2" charset="-122"/>
              </a:rPr>
              <a:t>（吸收律）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308850" y="1214438"/>
            <a:ext cx="1511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Combining</a:t>
            </a:r>
          </a:p>
          <a:p>
            <a:r>
              <a:rPr lang="zh-CN" altLang="en-US" sz="2000">
                <a:ea typeface="宋体" pitchFamily="2" charset="-122"/>
              </a:rPr>
              <a:t>（组合律）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227763" y="3103563"/>
            <a:ext cx="279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consensus</a:t>
            </a:r>
            <a:r>
              <a:rPr lang="zh-CN" altLang="en-US" sz="2000">
                <a:ea typeface="宋体" pitchFamily="2" charset="-122"/>
              </a:rPr>
              <a:t>（一致律）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50825" y="1881188"/>
            <a:ext cx="8461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T9</a:t>
            </a:r>
            <a:r>
              <a:rPr lang="zh-CN" altLang="en-US" sz="2800">
                <a:ea typeface="宋体" pitchFamily="2" charset="-122"/>
              </a:rPr>
              <a:t>、</a:t>
            </a:r>
            <a:r>
              <a:rPr lang="en-US" altLang="zh-CN" sz="2800">
                <a:ea typeface="宋体" pitchFamily="2" charset="-122"/>
              </a:rPr>
              <a:t>T9’</a:t>
            </a:r>
            <a:r>
              <a:rPr lang="zh-CN" altLang="en-US" sz="2800">
                <a:ea typeface="宋体" pitchFamily="2" charset="-122"/>
              </a:rPr>
              <a:t>、</a:t>
            </a:r>
            <a:r>
              <a:rPr lang="en-US" altLang="zh-CN" sz="2800">
                <a:ea typeface="宋体" pitchFamily="2" charset="-122"/>
              </a:rPr>
              <a:t>T10</a:t>
            </a:r>
            <a:r>
              <a:rPr lang="zh-CN" altLang="en-US" sz="2800">
                <a:ea typeface="宋体" pitchFamily="2" charset="-122"/>
              </a:rPr>
              <a:t>、</a:t>
            </a:r>
            <a:r>
              <a:rPr lang="en-US" altLang="zh-CN" sz="2800">
                <a:ea typeface="宋体" pitchFamily="2" charset="-122"/>
              </a:rPr>
              <a:t>T10’: be used to simplify logic functions.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15900" y="4005263"/>
            <a:ext cx="84963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Y·Z and (Y+Z) term are the redundant terms in the expression.</a:t>
            </a:r>
            <a:endParaRPr lang="zh-CN" altLang="en-US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Supplement</a:t>
            </a:r>
            <a:r>
              <a:rPr lang="zh-CN" altLang="en-US" sz="2800">
                <a:ea typeface="宋体" pitchFamily="2" charset="-122"/>
              </a:rPr>
              <a:t>：</a:t>
            </a:r>
          </a:p>
          <a:p>
            <a:r>
              <a:rPr lang="zh-CN" altLang="en-US" sz="2800">
                <a:ea typeface="宋体" pitchFamily="2" charset="-122"/>
              </a:rPr>
              <a:t>            </a:t>
            </a:r>
            <a:r>
              <a:rPr lang="en-US" altLang="zh-CN" sz="2800">
                <a:solidFill>
                  <a:srgbClr val="04379E"/>
                </a:solidFill>
                <a:ea typeface="宋体" pitchFamily="2" charset="-122"/>
              </a:rPr>
              <a:t>A+A’B=A+B             </a:t>
            </a:r>
            <a:r>
              <a:rPr lang="zh-CN" altLang="en-US" sz="2800">
                <a:solidFill>
                  <a:srgbClr val="04379E"/>
                </a:solidFill>
                <a:ea typeface="宋体" pitchFamily="2" charset="-122"/>
              </a:rPr>
              <a:t>（消因律）</a:t>
            </a:r>
          </a:p>
          <a:p>
            <a:r>
              <a:rPr lang="en-US" altLang="zh-CN" sz="2800">
                <a:solidFill>
                  <a:srgbClr val="04379E"/>
                </a:solidFill>
                <a:ea typeface="宋体" pitchFamily="2" charset="-122"/>
              </a:rPr>
              <a:t>            A’+AB=A’+B</a:t>
            </a:r>
            <a:endParaRPr lang="zh-CN" altLang="en-US" sz="2800">
              <a:solidFill>
                <a:srgbClr val="04379E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7" grpId="0"/>
      <p:bldP spid="922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8DA6B-0969-466A-9143-2E4D9B12964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71438" y="873125"/>
            <a:ext cx="3492500" cy="2617788"/>
            <a:chOff x="2064" y="2296"/>
            <a:chExt cx="2200" cy="1649"/>
          </a:xfrm>
        </p:grpSpPr>
        <p:sp>
          <p:nvSpPr>
            <p:cNvPr id="73786" name="Line 5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7" name="Text Box 6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73788" name="Text Box 7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73789" name="Text Box 8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73790" name="Rectangle 9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3791" name="Rectangle 10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3792" name="Rectangle 11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3793" name="Rectangle 12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3794" name="Rectangle 13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3795" name="Rectangle 14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3796" name="Rectangle 15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3797" name="Rectangle 16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3798" name="Line 17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9" name="Line 18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0" name="Line 19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1" name="Line 20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2" name="Line 21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3" name="Line 22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4" name="Line 23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5" name="Line 24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6" name="Text Box 25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73807" name="Text Box 26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73808" name="Text Box 27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3809" name="Text Box 28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3810" name="Text Box 29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73811" name="Group 30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73821" name="Line 3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22" name="Line 3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23" name="Line 3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812" name="Text Box 34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3813" name="Text Box 35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3814" name="Text Box 36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3815" name="AutoShape 37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816" name="Text Box 38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73817" name="Group 39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73818" name="Line 4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19" name="Line 4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20" name="Line 4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3733" name="Text Box 44"/>
          <p:cNvSpPr txBox="1">
            <a:spLocks noChangeArrowheads="1"/>
          </p:cNvSpPr>
          <p:nvPr/>
        </p:nvSpPr>
        <p:spPr bwMode="auto">
          <a:xfrm>
            <a:off x="4932363" y="98583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X</a:t>
            </a:r>
          </a:p>
        </p:txBody>
      </p:sp>
      <p:sp>
        <p:nvSpPr>
          <p:cNvPr id="73734" name="Text Box 45"/>
          <p:cNvSpPr txBox="1">
            <a:spLocks noChangeArrowheads="1"/>
          </p:cNvSpPr>
          <p:nvPr/>
        </p:nvSpPr>
        <p:spPr bwMode="auto">
          <a:xfrm>
            <a:off x="4932363" y="1706563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Y</a:t>
            </a:r>
          </a:p>
        </p:txBody>
      </p:sp>
      <p:sp>
        <p:nvSpPr>
          <p:cNvPr id="73735" name="Text Box 46"/>
          <p:cNvSpPr txBox="1">
            <a:spLocks noChangeArrowheads="1"/>
          </p:cNvSpPr>
          <p:nvPr/>
        </p:nvSpPr>
        <p:spPr bwMode="auto">
          <a:xfrm>
            <a:off x="4932363" y="2498725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Z</a:t>
            </a:r>
          </a:p>
        </p:txBody>
      </p:sp>
      <p:sp>
        <p:nvSpPr>
          <p:cNvPr id="73736" name="Text Box 47"/>
          <p:cNvSpPr txBox="1">
            <a:spLocks noChangeArrowheads="1"/>
          </p:cNvSpPr>
          <p:nvPr/>
        </p:nvSpPr>
        <p:spPr bwMode="auto">
          <a:xfrm>
            <a:off x="4932363" y="329088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Z’</a:t>
            </a:r>
          </a:p>
        </p:txBody>
      </p:sp>
      <p:sp>
        <p:nvSpPr>
          <p:cNvPr id="73737" name="Text Box 48"/>
          <p:cNvSpPr txBox="1">
            <a:spLocks noChangeArrowheads="1"/>
          </p:cNvSpPr>
          <p:nvPr/>
        </p:nvSpPr>
        <p:spPr bwMode="auto">
          <a:xfrm>
            <a:off x="4643438" y="386715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X·Z’</a:t>
            </a:r>
          </a:p>
        </p:txBody>
      </p:sp>
      <p:sp>
        <p:nvSpPr>
          <p:cNvPr id="73738" name="Text Box 49"/>
          <p:cNvSpPr txBox="1">
            <a:spLocks noChangeArrowheads="1"/>
          </p:cNvSpPr>
          <p:nvPr/>
        </p:nvSpPr>
        <p:spPr bwMode="auto">
          <a:xfrm>
            <a:off x="4643438" y="44434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Y·Z</a:t>
            </a:r>
          </a:p>
        </p:txBody>
      </p:sp>
      <p:sp>
        <p:nvSpPr>
          <p:cNvPr id="73739" name="Text Box 50"/>
          <p:cNvSpPr txBox="1">
            <a:spLocks noChangeArrowheads="1"/>
          </p:cNvSpPr>
          <p:nvPr/>
        </p:nvSpPr>
        <p:spPr bwMode="auto">
          <a:xfrm>
            <a:off x="4932363" y="516255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F</a:t>
            </a:r>
          </a:p>
        </p:txBody>
      </p:sp>
      <p:sp>
        <p:nvSpPr>
          <p:cNvPr id="73740" name="Line 51"/>
          <p:cNvSpPr>
            <a:spLocks noChangeShapeType="1"/>
          </p:cNvSpPr>
          <p:nvPr/>
        </p:nvSpPr>
        <p:spPr bwMode="auto">
          <a:xfrm>
            <a:off x="5508625" y="1130300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41" name="Line 52"/>
          <p:cNvSpPr>
            <a:spLocks noChangeShapeType="1"/>
          </p:cNvSpPr>
          <p:nvPr/>
        </p:nvSpPr>
        <p:spPr bwMode="auto">
          <a:xfrm>
            <a:off x="5508625" y="1562100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42" name="Text Box 53"/>
          <p:cNvSpPr txBox="1">
            <a:spLocks noChangeArrowheads="1"/>
          </p:cNvSpPr>
          <p:nvPr/>
        </p:nvSpPr>
        <p:spPr bwMode="auto">
          <a:xfrm>
            <a:off x="5651500" y="769938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1</a:t>
            </a:r>
          </a:p>
        </p:txBody>
      </p:sp>
      <p:sp>
        <p:nvSpPr>
          <p:cNvPr id="73743" name="Text Box 54"/>
          <p:cNvSpPr txBox="1">
            <a:spLocks noChangeArrowheads="1"/>
          </p:cNvSpPr>
          <p:nvPr/>
        </p:nvSpPr>
        <p:spPr bwMode="auto">
          <a:xfrm>
            <a:off x="5651500" y="120332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</a:p>
        </p:txBody>
      </p:sp>
      <p:sp>
        <p:nvSpPr>
          <p:cNvPr id="73744" name="Line 55"/>
          <p:cNvSpPr>
            <a:spLocks noChangeShapeType="1"/>
          </p:cNvSpPr>
          <p:nvPr/>
        </p:nvSpPr>
        <p:spPr bwMode="auto">
          <a:xfrm>
            <a:off x="5508625" y="2354263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45" name="Line 56"/>
          <p:cNvSpPr>
            <a:spLocks noChangeShapeType="1"/>
          </p:cNvSpPr>
          <p:nvPr/>
        </p:nvSpPr>
        <p:spPr bwMode="auto">
          <a:xfrm>
            <a:off x="5508625" y="1922463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46" name="Text Box 57"/>
          <p:cNvSpPr txBox="1">
            <a:spLocks noChangeArrowheads="1"/>
          </p:cNvSpPr>
          <p:nvPr/>
        </p:nvSpPr>
        <p:spPr bwMode="auto">
          <a:xfrm>
            <a:off x="5651500" y="1995488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</a:p>
        </p:txBody>
      </p:sp>
      <p:sp>
        <p:nvSpPr>
          <p:cNvPr id="77882" name="Text Box 58"/>
          <p:cNvSpPr txBox="1">
            <a:spLocks noChangeArrowheads="1"/>
          </p:cNvSpPr>
          <p:nvPr/>
        </p:nvSpPr>
        <p:spPr bwMode="auto">
          <a:xfrm>
            <a:off x="5651500" y="1562100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1</a:t>
            </a:r>
          </a:p>
        </p:txBody>
      </p:sp>
      <p:grpSp>
        <p:nvGrpSpPr>
          <p:cNvPr id="73748" name="Group 91"/>
          <p:cNvGrpSpPr>
            <a:grpSpLocks/>
          </p:cNvGrpSpPr>
          <p:nvPr/>
        </p:nvGrpSpPr>
        <p:grpSpPr bwMode="auto">
          <a:xfrm>
            <a:off x="5508625" y="2643188"/>
            <a:ext cx="3167063" cy="431800"/>
            <a:chOff x="3470" y="1616"/>
            <a:chExt cx="1995" cy="272"/>
          </a:xfrm>
        </p:grpSpPr>
        <p:sp>
          <p:nvSpPr>
            <p:cNvPr id="73783" name="Line 59"/>
            <p:cNvSpPr>
              <a:spLocks noChangeShapeType="1"/>
            </p:cNvSpPr>
            <p:nvPr/>
          </p:nvSpPr>
          <p:spPr bwMode="auto">
            <a:xfrm>
              <a:off x="3470" y="1616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4" name="Line 60"/>
            <p:cNvSpPr>
              <a:spLocks noChangeShapeType="1"/>
            </p:cNvSpPr>
            <p:nvPr/>
          </p:nvSpPr>
          <p:spPr bwMode="auto">
            <a:xfrm>
              <a:off x="4422" y="188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5" name="Line 63"/>
            <p:cNvSpPr>
              <a:spLocks noChangeShapeType="1"/>
            </p:cNvSpPr>
            <p:nvPr/>
          </p:nvSpPr>
          <p:spPr bwMode="auto">
            <a:xfrm>
              <a:off x="4422" y="1616"/>
              <a:ext cx="0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910" name="Group 86"/>
          <p:cNvGrpSpPr>
            <a:grpSpLocks/>
          </p:cNvGrpSpPr>
          <p:nvPr/>
        </p:nvGrpSpPr>
        <p:grpSpPr bwMode="auto">
          <a:xfrm>
            <a:off x="5580063" y="3290888"/>
            <a:ext cx="3168650" cy="360362"/>
            <a:chOff x="3515" y="2024"/>
            <a:chExt cx="1996" cy="227"/>
          </a:xfrm>
        </p:grpSpPr>
        <p:sp>
          <p:nvSpPr>
            <p:cNvPr id="73780" name="Line 61"/>
            <p:cNvSpPr>
              <a:spLocks noChangeShapeType="1"/>
            </p:cNvSpPr>
            <p:nvPr/>
          </p:nvSpPr>
          <p:spPr bwMode="auto">
            <a:xfrm>
              <a:off x="3515" y="2251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1" name="Line 62"/>
            <p:cNvSpPr>
              <a:spLocks noChangeShapeType="1"/>
            </p:cNvSpPr>
            <p:nvPr/>
          </p:nvSpPr>
          <p:spPr bwMode="auto">
            <a:xfrm>
              <a:off x="4558" y="2024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2" name="Line 64"/>
            <p:cNvSpPr>
              <a:spLocks noChangeShapeType="1"/>
            </p:cNvSpPr>
            <p:nvPr/>
          </p:nvSpPr>
          <p:spPr bwMode="auto">
            <a:xfrm>
              <a:off x="4558" y="2024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750" name="Line 65"/>
          <p:cNvSpPr>
            <a:spLocks noChangeShapeType="1"/>
          </p:cNvSpPr>
          <p:nvPr/>
        </p:nvSpPr>
        <p:spPr bwMode="auto">
          <a:xfrm>
            <a:off x="7235825" y="2786063"/>
            <a:ext cx="0" cy="31686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51" name="Line 66"/>
          <p:cNvSpPr>
            <a:spLocks noChangeShapeType="1"/>
          </p:cNvSpPr>
          <p:nvPr/>
        </p:nvSpPr>
        <p:spPr bwMode="auto">
          <a:xfrm>
            <a:off x="7451725" y="2786063"/>
            <a:ext cx="0" cy="31686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52" name="Line 67"/>
          <p:cNvSpPr>
            <a:spLocks noChangeShapeType="1"/>
          </p:cNvSpPr>
          <p:nvPr/>
        </p:nvSpPr>
        <p:spPr bwMode="auto">
          <a:xfrm>
            <a:off x="7667625" y="2786063"/>
            <a:ext cx="0" cy="31686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53" name="Line 68"/>
          <p:cNvSpPr>
            <a:spLocks noChangeShapeType="1"/>
          </p:cNvSpPr>
          <p:nvPr/>
        </p:nvSpPr>
        <p:spPr bwMode="auto">
          <a:xfrm>
            <a:off x="7885113" y="2786063"/>
            <a:ext cx="0" cy="31686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54" name="Line 69"/>
          <p:cNvSpPr>
            <a:spLocks noChangeShapeType="1"/>
          </p:cNvSpPr>
          <p:nvPr/>
        </p:nvSpPr>
        <p:spPr bwMode="auto">
          <a:xfrm>
            <a:off x="7019925" y="2643188"/>
            <a:ext cx="0" cy="3311525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7911" name="Group 87"/>
          <p:cNvGrpSpPr>
            <a:grpSpLocks/>
          </p:cNvGrpSpPr>
          <p:nvPr/>
        </p:nvGrpSpPr>
        <p:grpSpPr bwMode="auto">
          <a:xfrm>
            <a:off x="5580063" y="3938588"/>
            <a:ext cx="3132137" cy="360362"/>
            <a:chOff x="3515" y="2432"/>
            <a:chExt cx="1973" cy="227"/>
          </a:xfrm>
        </p:grpSpPr>
        <p:sp>
          <p:nvSpPr>
            <p:cNvPr id="73777" name="Line 70"/>
            <p:cNvSpPr>
              <a:spLocks noChangeShapeType="1"/>
            </p:cNvSpPr>
            <p:nvPr/>
          </p:nvSpPr>
          <p:spPr bwMode="auto">
            <a:xfrm>
              <a:off x="3515" y="2659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8" name="Line 71"/>
            <p:cNvSpPr>
              <a:spLocks noChangeShapeType="1"/>
            </p:cNvSpPr>
            <p:nvPr/>
          </p:nvSpPr>
          <p:spPr bwMode="auto">
            <a:xfrm>
              <a:off x="4694" y="2432"/>
              <a:ext cx="7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9" name="Line 76"/>
            <p:cNvSpPr>
              <a:spLocks noChangeShapeType="1"/>
            </p:cNvSpPr>
            <p:nvPr/>
          </p:nvSpPr>
          <p:spPr bwMode="auto">
            <a:xfrm flipV="1">
              <a:off x="4694" y="243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912" name="Group 88"/>
          <p:cNvGrpSpPr>
            <a:grpSpLocks/>
          </p:cNvGrpSpPr>
          <p:nvPr/>
        </p:nvGrpSpPr>
        <p:grpSpPr bwMode="auto">
          <a:xfrm>
            <a:off x="5580063" y="4586288"/>
            <a:ext cx="3311525" cy="433387"/>
            <a:chOff x="3515" y="2840"/>
            <a:chExt cx="2086" cy="273"/>
          </a:xfrm>
        </p:grpSpPr>
        <p:sp>
          <p:nvSpPr>
            <p:cNvPr id="73774" name="Line 72"/>
            <p:cNvSpPr>
              <a:spLocks noChangeShapeType="1"/>
            </p:cNvSpPr>
            <p:nvPr/>
          </p:nvSpPr>
          <p:spPr bwMode="auto">
            <a:xfrm>
              <a:off x="3515" y="2840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5" name="Line 73"/>
            <p:cNvSpPr>
              <a:spLocks noChangeShapeType="1"/>
            </p:cNvSpPr>
            <p:nvPr/>
          </p:nvSpPr>
          <p:spPr bwMode="auto">
            <a:xfrm>
              <a:off x="4558" y="3113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6" name="Line 77"/>
            <p:cNvSpPr>
              <a:spLocks noChangeShapeType="1"/>
            </p:cNvSpPr>
            <p:nvPr/>
          </p:nvSpPr>
          <p:spPr bwMode="auto">
            <a:xfrm flipH="1">
              <a:off x="4558" y="284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913" name="Group 89"/>
          <p:cNvGrpSpPr>
            <a:grpSpLocks/>
          </p:cNvGrpSpPr>
          <p:nvPr/>
        </p:nvGrpSpPr>
        <p:grpSpPr bwMode="auto">
          <a:xfrm>
            <a:off x="5508625" y="5307013"/>
            <a:ext cx="3024188" cy="431800"/>
            <a:chOff x="3470" y="3294"/>
            <a:chExt cx="2086" cy="272"/>
          </a:xfrm>
        </p:grpSpPr>
        <p:sp>
          <p:nvSpPr>
            <p:cNvPr id="73769" name="Line 74"/>
            <p:cNvSpPr>
              <a:spLocks noChangeShapeType="1"/>
            </p:cNvSpPr>
            <p:nvPr/>
          </p:nvSpPr>
          <p:spPr bwMode="auto">
            <a:xfrm>
              <a:off x="3470" y="3294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0" name="Line 75"/>
            <p:cNvSpPr>
              <a:spLocks noChangeShapeType="1"/>
            </p:cNvSpPr>
            <p:nvPr/>
          </p:nvSpPr>
          <p:spPr bwMode="auto">
            <a:xfrm>
              <a:off x="4967" y="3294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1" name="Line 78"/>
            <p:cNvSpPr>
              <a:spLocks noChangeShapeType="1"/>
            </p:cNvSpPr>
            <p:nvPr/>
          </p:nvSpPr>
          <p:spPr bwMode="auto">
            <a:xfrm flipH="1">
              <a:off x="4830" y="329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2" name="Line 79"/>
            <p:cNvSpPr>
              <a:spLocks noChangeShapeType="1"/>
            </p:cNvSpPr>
            <p:nvPr/>
          </p:nvSpPr>
          <p:spPr bwMode="auto">
            <a:xfrm flipH="1">
              <a:off x="4967" y="329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3" name="Line 80"/>
            <p:cNvSpPr>
              <a:spLocks noChangeShapeType="1"/>
            </p:cNvSpPr>
            <p:nvPr/>
          </p:nvSpPr>
          <p:spPr bwMode="auto">
            <a:xfrm>
              <a:off x="4830" y="356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905" name="Text Box 81"/>
          <p:cNvSpPr txBox="1">
            <a:spLocks noChangeArrowheads="1"/>
          </p:cNvSpPr>
          <p:nvPr/>
        </p:nvSpPr>
        <p:spPr bwMode="auto">
          <a:xfrm>
            <a:off x="5651500" y="5738813"/>
            <a:ext cx="1223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glitch</a:t>
            </a:r>
          </a:p>
        </p:txBody>
      </p:sp>
      <p:sp>
        <p:nvSpPr>
          <p:cNvPr id="77906" name="Line 82"/>
          <p:cNvSpPr>
            <a:spLocks noChangeShapeType="1"/>
          </p:cNvSpPr>
          <p:nvPr/>
        </p:nvSpPr>
        <p:spPr bwMode="auto">
          <a:xfrm flipV="1">
            <a:off x="6588125" y="5738813"/>
            <a:ext cx="792163" cy="360362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907" name="AutoShape 83"/>
          <p:cNvSpPr>
            <a:spLocks noChangeArrowheads="1"/>
          </p:cNvSpPr>
          <p:nvPr/>
        </p:nvSpPr>
        <p:spPr bwMode="auto">
          <a:xfrm>
            <a:off x="2124075" y="1665288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908" name="AutoShape 84"/>
          <p:cNvSpPr>
            <a:spLocks noChangeArrowheads="1"/>
          </p:cNvSpPr>
          <p:nvPr/>
        </p:nvSpPr>
        <p:spPr bwMode="auto">
          <a:xfrm>
            <a:off x="1512888" y="2278063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909" name="Text Box 85"/>
          <p:cNvSpPr txBox="1">
            <a:spLocks noChangeArrowheads="1"/>
          </p:cNvSpPr>
          <p:nvPr/>
        </p:nvSpPr>
        <p:spPr bwMode="auto">
          <a:xfrm>
            <a:off x="358775" y="3405188"/>
            <a:ext cx="2195513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F=X·Z’+Y·Z</a:t>
            </a:r>
          </a:p>
        </p:txBody>
      </p:sp>
      <p:sp>
        <p:nvSpPr>
          <p:cNvPr id="77916" name="Rectangle 92"/>
          <p:cNvSpPr>
            <a:spLocks noChangeArrowheads="1"/>
          </p:cNvSpPr>
          <p:nvPr/>
        </p:nvSpPr>
        <p:spPr bwMode="auto">
          <a:xfrm>
            <a:off x="0" y="5589588"/>
            <a:ext cx="4321175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F"/>
            </a:pPr>
            <a:r>
              <a:rPr lang="en-US" altLang="zh-CN" sz="2400">
                <a:solidFill>
                  <a:srgbClr val="D60093"/>
                </a:solidFill>
                <a:ea typeface="宋体" pitchFamily="2" charset="-122"/>
              </a:rPr>
              <a:t> Static-1 hazards occur in SOP implementations. </a:t>
            </a:r>
            <a:endParaRPr lang="zh-CN" altLang="en-US" sz="2400">
              <a:solidFill>
                <a:srgbClr val="D60093"/>
              </a:solidFill>
              <a:ea typeface="宋体" pitchFamily="2" charset="-122"/>
            </a:endParaRPr>
          </a:p>
        </p:txBody>
      </p:sp>
      <p:sp>
        <p:nvSpPr>
          <p:cNvPr id="73764" name="Rectangle 96"/>
          <p:cNvSpPr>
            <a:spLocks noChangeArrowheads="1"/>
          </p:cNvSpPr>
          <p:nvPr/>
        </p:nvSpPr>
        <p:spPr bwMode="auto">
          <a:xfrm>
            <a:off x="179388" y="209550"/>
            <a:ext cx="4030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400991"/>
                </a:solidFill>
                <a:ea typeface="宋体" pitchFamily="2" charset="-122"/>
              </a:rPr>
              <a:t>when X·Y·Z=111 → 110</a:t>
            </a:r>
            <a:endParaRPr lang="zh-CN" altLang="en-US" sz="2800">
              <a:solidFill>
                <a:srgbClr val="400991"/>
              </a:solidFill>
              <a:ea typeface="宋体" pitchFamily="2" charset="-122"/>
            </a:endParaRPr>
          </a:p>
        </p:txBody>
      </p:sp>
      <p:graphicFrame>
        <p:nvGraphicFramePr>
          <p:cNvPr id="77925" name="Object 101"/>
          <p:cNvGraphicFramePr>
            <a:graphicFrameLocks noGrp="1" noChangeAspect="1"/>
          </p:cNvGraphicFramePr>
          <p:nvPr>
            <p:ph/>
          </p:nvPr>
        </p:nvGraphicFramePr>
        <p:xfrm>
          <a:off x="215900" y="3887788"/>
          <a:ext cx="4068763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Visio" r:id="rId3" imgW="2021434" imgH="792175" progId="Visio.Drawing.11">
                  <p:embed/>
                </p:oleObj>
              </mc:Choice>
              <mc:Fallback>
                <p:oleObj name="Visio" r:id="rId3" imgW="2021434" imgH="792175" progId="Visio.Drawing.11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887788"/>
                        <a:ext cx="4068763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929" name="Group 105"/>
          <p:cNvGrpSpPr>
            <a:grpSpLocks/>
          </p:cNvGrpSpPr>
          <p:nvPr/>
        </p:nvGrpSpPr>
        <p:grpSpPr bwMode="auto">
          <a:xfrm>
            <a:off x="3167063" y="2889250"/>
            <a:ext cx="3925887" cy="701675"/>
            <a:chOff x="1995" y="1820"/>
            <a:chExt cx="2473" cy="442"/>
          </a:xfrm>
        </p:grpSpPr>
        <p:sp>
          <p:nvSpPr>
            <p:cNvPr id="73767" name="Text Box 103"/>
            <p:cNvSpPr txBox="1">
              <a:spLocks noChangeArrowheads="1"/>
            </p:cNvSpPr>
            <p:nvPr/>
          </p:nvSpPr>
          <p:spPr bwMode="auto">
            <a:xfrm>
              <a:off x="1995" y="1820"/>
              <a:ext cx="11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Propagation delay</a:t>
              </a:r>
            </a:p>
          </p:txBody>
        </p:sp>
        <p:sp>
          <p:nvSpPr>
            <p:cNvPr id="73768" name="Freeform 104"/>
            <p:cNvSpPr>
              <a:spLocks/>
            </p:cNvSpPr>
            <p:nvPr/>
          </p:nvSpPr>
          <p:spPr bwMode="auto">
            <a:xfrm>
              <a:off x="3039" y="1968"/>
              <a:ext cx="1429" cy="79"/>
            </a:xfrm>
            <a:custGeom>
              <a:avLst/>
              <a:gdLst>
                <a:gd name="T0" fmla="*/ 0 w 1429"/>
                <a:gd name="T1" fmla="*/ 11 h 79"/>
                <a:gd name="T2" fmla="*/ 635 w 1429"/>
                <a:gd name="T3" fmla="*/ 11 h 79"/>
                <a:gd name="T4" fmla="*/ 1429 w 1429"/>
                <a:gd name="T5" fmla="*/ 79 h 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29" h="79">
                  <a:moveTo>
                    <a:pt x="0" y="11"/>
                  </a:moveTo>
                  <a:cubicBezTo>
                    <a:pt x="198" y="5"/>
                    <a:pt x="397" y="0"/>
                    <a:pt x="635" y="11"/>
                  </a:cubicBezTo>
                  <a:cubicBezTo>
                    <a:pt x="873" y="22"/>
                    <a:pt x="1151" y="50"/>
                    <a:pt x="1429" y="7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7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7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05" grpId="0"/>
      <p:bldP spid="77906" grpId="0" animBg="1"/>
      <p:bldP spid="77907" grpId="0" animBg="1"/>
      <p:bldP spid="77908" grpId="0" animBg="1"/>
      <p:bldP spid="77909" grpId="0" animBg="1"/>
      <p:bldP spid="779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47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3AF309-8DDD-4EFB-9489-564827DC3F5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91550" cy="539750"/>
          </a:xfrm>
        </p:spPr>
        <p:txBody>
          <a:bodyPr/>
          <a:lstStyle/>
          <a:p>
            <a:pPr eaLnBrk="1" hangingPunct="1"/>
            <a:endParaRPr lang="zh-CN" altLang="en-US" dirty="0" smtClean="0">
              <a:solidFill>
                <a:srgbClr val="FFFF00"/>
              </a:solidFill>
              <a:ea typeface="宋体" pitchFamily="2" charset="-122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7931150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② </a:t>
            </a:r>
            <a:r>
              <a:rPr lang="en-US" altLang="zh-CN" dirty="0" smtClean="0">
                <a:ea typeface="宋体" pitchFamily="2" charset="-122"/>
              </a:rPr>
              <a:t>static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en-US" altLang="zh-CN" dirty="0" smtClean="0">
                <a:ea typeface="宋体" pitchFamily="2" charset="-122"/>
              </a:rPr>
              <a:t>0 hazards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definition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a pair of input combination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en-US" altLang="zh-CN" dirty="0" smtClean="0">
                <a:ea typeface="宋体" pitchFamily="2" charset="-122"/>
              </a:rPr>
              <a:t>differ in only one variable 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（</a:t>
            </a: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en-US" altLang="zh-CN" dirty="0" smtClean="0">
                <a:ea typeface="宋体" pitchFamily="2" charset="-122"/>
              </a:rPr>
              <a:t>both output 0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        </a:t>
            </a:r>
            <a:r>
              <a:rPr lang="en-US" altLang="zh-CN" dirty="0" smtClean="0">
                <a:ea typeface="宋体" pitchFamily="2" charset="-122"/>
              </a:rPr>
              <a:t>when the input change ,a </a:t>
            </a:r>
            <a:r>
              <a:rPr lang="en-US" altLang="zh-CN" dirty="0" smtClean="0">
                <a:solidFill>
                  <a:srgbClr val="D60093"/>
                </a:solidFill>
                <a:ea typeface="宋体" pitchFamily="2" charset="-122"/>
              </a:rPr>
              <a:t>momentary 1 </a:t>
            </a:r>
            <a:r>
              <a:rPr lang="en-US" altLang="zh-CN" dirty="0" smtClean="0">
                <a:ea typeface="宋体" pitchFamily="2" charset="-122"/>
              </a:rPr>
              <a:t>output maybe occurred.</a:t>
            </a:r>
          </a:p>
          <a:p>
            <a:pPr eaLnBrk="1" hangingPunct="1">
              <a:buFontTx/>
              <a:buNone/>
            </a:pPr>
            <a:r>
              <a:rPr lang="en-US" altLang="zh-CN" dirty="0" err="1" smtClean="0">
                <a:ea typeface="宋体" pitchFamily="2" charset="-122"/>
              </a:rPr>
              <a:t>Exp</a:t>
            </a:r>
            <a:r>
              <a:rPr lang="zh-CN" altLang="en-US" dirty="0" smtClean="0">
                <a:ea typeface="宋体" pitchFamily="2" charset="-122"/>
              </a:rPr>
              <a:t>： </a:t>
            </a:r>
            <a:r>
              <a:rPr lang="en-US" altLang="zh-CN" dirty="0" smtClean="0">
                <a:ea typeface="宋体" pitchFamily="2" charset="-122"/>
              </a:rPr>
              <a:t>F=(X+Z)·(Y+Z’)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when 000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smtClean="0">
                <a:ea typeface="宋体" pitchFamily="2" charset="-122"/>
              </a:rPr>
              <a:t> 001</a:t>
            </a:r>
            <a:r>
              <a:rPr lang="zh-CN" altLang="en-US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57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D4680B-0393-4285-8C45-5EF659AA6637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6513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75781" name="Group 4"/>
          <p:cNvGrpSpPr>
            <a:grpSpLocks/>
          </p:cNvGrpSpPr>
          <p:nvPr/>
        </p:nvGrpSpPr>
        <p:grpSpPr bwMode="auto">
          <a:xfrm>
            <a:off x="539750" y="1052513"/>
            <a:ext cx="3492500" cy="2617787"/>
            <a:chOff x="2064" y="2296"/>
            <a:chExt cx="2200" cy="1649"/>
          </a:xfrm>
        </p:grpSpPr>
        <p:sp>
          <p:nvSpPr>
            <p:cNvPr id="75837" name="Line 5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8" name="Text Box 6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75839" name="Text Box 7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75840" name="Text Box 8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75841" name="Rectangle 9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5842" name="Rectangle 10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5843" name="Rectangle 11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5844" name="Rectangle 12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5845" name="Rectangle 13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5846" name="Rectangle 14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5847" name="Rectangle 15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5848" name="Rectangle 16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5849" name="Line 17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0" name="Line 18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1" name="Line 19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2" name="Line 20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3" name="Line 21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4" name="Line 22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5" name="Line 23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6" name="Line 24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7" name="Text Box 25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75858" name="Text Box 26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75859" name="Text Box 27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5860" name="Text Box 28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5861" name="Text Box 29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75862" name="Group 30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75872" name="Line 31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3" name="Line 32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4" name="Line 33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63" name="Text Box 34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5864" name="Text Box 35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5865" name="Text Box 36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5866" name="AutoShape 37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5867" name="Text Box 38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75868" name="Group 39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75869" name="Line 40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0" name="Line 41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1" name="Line 42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5782" name="Line 43"/>
          <p:cNvSpPr>
            <a:spLocks noChangeShapeType="1"/>
          </p:cNvSpPr>
          <p:nvPr/>
        </p:nvSpPr>
        <p:spPr bwMode="auto">
          <a:xfrm>
            <a:off x="5292725" y="1125538"/>
            <a:ext cx="3167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3" name="Line 46"/>
          <p:cNvSpPr>
            <a:spLocks noChangeShapeType="1"/>
          </p:cNvSpPr>
          <p:nvPr/>
        </p:nvSpPr>
        <p:spPr bwMode="auto">
          <a:xfrm>
            <a:off x="5292725" y="1773238"/>
            <a:ext cx="3167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5784" name="Group 130"/>
          <p:cNvGrpSpPr>
            <a:grpSpLocks/>
          </p:cNvGrpSpPr>
          <p:nvPr/>
        </p:nvGrpSpPr>
        <p:grpSpPr bwMode="auto">
          <a:xfrm>
            <a:off x="5292725" y="2060575"/>
            <a:ext cx="3167063" cy="431800"/>
            <a:chOff x="3334" y="1298"/>
            <a:chExt cx="1995" cy="272"/>
          </a:xfrm>
        </p:grpSpPr>
        <p:sp>
          <p:nvSpPr>
            <p:cNvPr id="75834" name="Line 49"/>
            <p:cNvSpPr>
              <a:spLocks noChangeShapeType="1"/>
            </p:cNvSpPr>
            <p:nvPr/>
          </p:nvSpPr>
          <p:spPr bwMode="auto">
            <a:xfrm>
              <a:off x="3334" y="1570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5" name="Line 50"/>
            <p:cNvSpPr>
              <a:spLocks noChangeShapeType="1"/>
            </p:cNvSpPr>
            <p:nvPr/>
          </p:nvSpPr>
          <p:spPr bwMode="auto">
            <a:xfrm>
              <a:off x="3923" y="1298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6" name="Line 51"/>
            <p:cNvSpPr>
              <a:spLocks noChangeShapeType="1"/>
            </p:cNvSpPr>
            <p:nvPr/>
          </p:nvSpPr>
          <p:spPr bwMode="auto">
            <a:xfrm flipV="1">
              <a:off x="3923" y="1298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785" name="Line 53"/>
          <p:cNvSpPr>
            <a:spLocks noChangeShapeType="1"/>
          </p:cNvSpPr>
          <p:nvPr/>
        </p:nvSpPr>
        <p:spPr bwMode="auto">
          <a:xfrm>
            <a:off x="6227763" y="1916113"/>
            <a:ext cx="0" cy="33845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6" name="Line 54"/>
          <p:cNvSpPr>
            <a:spLocks noChangeShapeType="1"/>
          </p:cNvSpPr>
          <p:nvPr/>
        </p:nvSpPr>
        <p:spPr bwMode="auto">
          <a:xfrm>
            <a:off x="6443663" y="1916113"/>
            <a:ext cx="0" cy="33845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7" name="Line 55"/>
          <p:cNvSpPr>
            <a:spLocks noChangeShapeType="1"/>
          </p:cNvSpPr>
          <p:nvPr/>
        </p:nvSpPr>
        <p:spPr bwMode="auto">
          <a:xfrm>
            <a:off x="6659563" y="1916113"/>
            <a:ext cx="0" cy="33845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8" name="Line 56"/>
          <p:cNvSpPr>
            <a:spLocks noChangeShapeType="1"/>
          </p:cNvSpPr>
          <p:nvPr/>
        </p:nvSpPr>
        <p:spPr bwMode="auto">
          <a:xfrm>
            <a:off x="6877050" y="1916113"/>
            <a:ext cx="0" cy="33845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9" name="Line 57"/>
          <p:cNvSpPr>
            <a:spLocks noChangeShapeType="1"/>
          </p:cNvSpPr>
          <p:nvPr/>
        </p:nvSpPr>
        <p:spPr bwMode="auto">
          <a:xfrm>
            <a:off x="7092950" y="1916113"/>
            <a:ext cx="0" cy="33845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1028" name="Group 132"/>
          <p:cNvGrpSpPr>
            <a:grpSpLocks/>
          </p:cNvGrpSpPr>
          <p:nvPr/>
        </p:nvGrpSpPr>
        <p:grpSpPr bwMode="auto">
          <a:xfrm>
            <a:off x="5292725" y="3355975"/>
            <a:ext cx="3167063" cy="433388"/>
            <a:chOff x="3334" y="2114"/>
            <a:chExt cx="1995" cy="273"/>
          </a:xfrm>
        </p:grpSpPr>
        <p:sp>
          <p:nvSpPr>
            <p:cNvPr id="75831" name="Line 64"/>
            <p:cNvSpPr>
              <a:spLocks noChangeShapeType="1"/>
            </p:cNvSpPr>
            <p:nvPr/>
          </p:nvSpPr>
          <p:spPr bwMode="auto">
            <a:xfrm flipV="1">
              <a:off x="3334" y="2114"/>
              <a:ext cx="86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2" name="Line 65"/>
            <p:cNvSpPr>
              <a:spLocks noChangeShapeType="1"/>
            </p:cNvSpPr>
            <p:nvPr/>
          </p:nvSpPr>
          <p:spPr bwMode="auto">
            <a:xfrm>
              <a:off x="4195" y="2387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3" name="Line 66"/>
            <p:cNvSpPr>
              <a:spLocks noChangeShapeType="1"/>
            </p:cNvSpPr>
            <p:nvPr/>
          </p:nvSpPr>
          <p:spPr bwMode="auto">
            <a:xfrm flipV="1">
              <a:off x="4195" y="211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791" name="Text Box 67"/>
          <p:cNvSpPr txBox="1">
            <a:spLocks noChangeArrowheads="1"/>
          </p:cNvSpPr>
          <p:nvPr/>
        </p:nvSpPr>
        <p:spPr bwMode="auto">
          <a:xfrm>
            <a:off x="4356100" y="3284538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Y+Z’</a:t>
            </a:r>
          </a:p>
        </p:txBody>
      </p:sp>
      <p:sp>
        <p:nvSpPr>
          <p:cNvPr id="75792" name="Text Box 72"/>
          <p:cNvSpPr txBox="1">
            <a:spLocks noChangeArrowheads="1"/>
          </p:cNvSpPr>
          <p:nvPr/>
        </p:nvSpPr>
        <p:spPr bwMode="auto">
          <a:xfrm>
            <a:off x="4356100" y="40767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X+Z</a:t>
            </a:r>
          </a:p>
        </p:txBody>
      </p:sp>
      <p:sp>
        <p:nvSpPr>
          <p:cNvPr id="80978" name="AutoShape 82"/>
          <p:cNvSpPr>
            <a:spLocks noChangeArrowheads="1"/>
          </p:cNvSpPr>
          <p:nvPr/>
        </p:nvSpPr>
        <p:spPr bwMode="auto">
          <a:xfrm>
            <a:off x="1403350" y="1844675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80979" name="Group 83"/>
          <p:cNvGrpSpPr>
            <a:grpSpLocks/>
          </p:cNvGrpSpPr>
          <p:nvPr/>
        </p:nvGrpSpPr>
        <p:grpSpPr bwMode="auto">
          <a:xfrm>
            <a:off x="1187450" y="2420938"/>
            <a:ext cx="647700" cy="431800"/>
            <a:chOff x="748" y="1525"/>
            <a:chExt cx="408" cy="272"/>
          </a:xfrm>
        </p:grpSpPr>
        <p:sp>
          <p:nvSpPr>
            <p:cNvPr id="75828" name="Line 84"/>
            <p:cNvSpPr>
              <a:spLocks noChangeShapeType="1"/>
            </p:cNvSpPr>
            <p:nvPr/>
          </p:nvSpPr>
          <p:spPr bwMode="auto">
            <a:xfrm flipH="1">
              <a:off x="748" y="1525"/>
              <a:ext cx="4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9" name="Line 85"/>
            <p:cNvSpPr>
              <a:spLocks noChangeShapeType="1"/>
            </p:cNvSpPr>
            <p:nvPr/>
          </p:nvSpPr>
          <p:spPr bwMode="auto">
            <a:xfrm flipH="1" flipV="1">
              <a:off x="1156" y="1525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30" name="Line 86"/>
            <p:cNvSpPr>
              <a:spLocks noChangeShapeType="1"/>
            </p:cNvSpPr>
            <p:nvPr/>
          </p:nvSpPr>
          <p:spPr bwMode="auto">
            <a:xfrm flipH="1">
              <a:off x="748" y="1797"/>
              <a:ext cx="4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0983" name="Group 87"/>
          <p:cNvGrpSpPr>
            <a:grpSpLocks/>
          </p:cNvGrpSpPr>
          <p:nvPr/>
        </p:nvGrpSpPr>
        <p:grpSpPr bwMode="auto">
          <a:xfrm flipH="1">
            <a:off x="3132138" y="2420938"/>
            <a:ext cx="647700" cy="431800"/>
            <a:chOff x="748" y="1525"/>
            <a:chExt cx="408" cy="272"/>
          </a:xfrm>
        </p:grpSpPr>
        <p:sp>
          <p:nvSpPr>
            <p:cNvPr id="75825" name="Line 88"/>
            <p:cNvSpPr>
              <a:spLocks noChangeShapeType="1"/>
            </p:cNvSpPr>
            <p:nvPr/>
          </p:nvSpPr>
          <p:spPr bwMode="auto">
            <a:xfrm flipH="1">
              <a:off x="748" y="1525"/>
              <a:ext cx="4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6" name="Line 89"/>
            <p:cNvSpPr>
              <a:spLocks noChangeShapeType="1"/>
            </p:cNvSpPr>
            <p:nvPr/>
          </p:nvSpPr>
          <p:spPr bwMode="auto">
            <a:xfrm flipH="1" flipV="1">
              <a:off x="1156" y="1525"/>
              <a:ext cx="0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7" name="Line 90"/>
            <p:cNvSpPr>
              <a:spLocks noChangeShapeType="1"/>
            </p:cNvSpPr>
            <p:nvPr/>
          </p:nvSpPr>
          <p:spPr bwMode="auto">
            <a:xfrm flipH="1">
              <a:off x="748" y="1797"/>
              <a:ext cx="4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1042988" y="3716338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F=(X+Z)·(Y+Z’)</a:t>
            </a:r>
          </a:p>
        </p:txBody>
      </p:sp>
      <p:grpSp>
        <p:nvGrpSpPr>
          <p:cNvPr id="81029" name="Group 133"/>
          <p:cNvGrpSpPr>
            <a:grpSpLocks/>
          </p:cNvGrpSpPr>
          <p:nvPr/>
        </p:nvGrpSpPr>
        <p:grpSpPr bwMode="auto">
          <a:xfrm>
            <a:off x="5292725" y="4076704"/>
            <a:ext cx="3167063" cy="431800"/>
            <a:chOff x="3334" y="2568"/>
            <a:chExt cx="1995" cy="272"/>
          </a:xfrm>
        </p:grpSpPr>
        <p:sp>
          <p:nvSpPr>
            <p:cNvPr id="75821" name="Line 69"/>
            <p:cNvSpPr>
              <a:spLocks noChangeShapeType="1"/>
            </p:cNvSpPr>
            <p:nvPr/>
          </p:nvSpPr>
          <p:spPr bwMode="auto">
            <a:xfrm>
              <a:off x="3334" y="2840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2" name="Line 70"/>
            <p:cNvSpPr>
              <a:spLocks noChangeShapeType="1"/>
            </p:cNvSpPr>
            <p:nvPr/>
          </p:nvSpPr>
          <p:spPr bwMode="auto">
            <a:xfrm>
              <a:off x="4059" y="256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3" name="Line 71"/>
            <p:cNvSpPr>
              <a:spLocks noChangeShapeType="1"/>
            </p:cNvSpPr>
            <p:nvPr/>
          </p:nvSpPr>
          <p:spPr bwMode="auto">
            <a:xfrm flipV="1">
              <a:off x="4059" y="2568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798" name="Text Box 106"/>
          <p:cNvSpPr txBox="1">
            <a:spLocks noChangeArrowheads="1"/>
          </p:cNvSpPr>
          <p:nvPr/>
        </p:nvSpPr>
        <p:spPr bwMode="auto">
          <a:xfrm>
            <a:off x="4716463" y="83661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X</a:t>
            </a:r>
          </a:p>
        </p:txBody>
      </p:sp>
      <p:sp>
        <p:nvSpPr>
          <p:cNvPr id="75799" name="Text Box 107"/>
          <p:cNvSpPr txBox="1">
            <a:spLocks noChangeArrowheads="1"/>
          </p:cNvSpPr>
          <p:nvPr/>
        </p:nvSpPr>
        <p:spPr bwMode="auto">
          <a:xfrm>
            <a:off x="5867400" y="549275"/>
            <a:ext cx="647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0</a:t>
            </a:r>
          </a:p>
        </p:txBody>
      </p:sp>
      <p:sp>
        <p:nvSpPr>
          <p:cNvPr id="75800" name="Text Box 108"/>
          <p:cNvSpPr txBox="1">
            <a:spLocks noChangeArrowheads="1"/>
          </p:cNvSpPr>
          <p:nvPr/>
        </p:nvSpPr>
        <p:spPr bwMode="auto">
          <a:xfrm>
            <a:off x="4787900" y="14843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Y</a:t>
            </a:r>
          </a:p>
        </p:txBody>
      </p:sp>
      <p:sp>
        <p:nvSpPr>
          <p:cNvPr id="75801" name="Text Box 109"/>
          <p:cNvSpPr txBox="1">
            <a:spLocks noChangeArrowheads="1"/>
          </p:cNvSpPr>
          <p:nvPr/>
        </p:nvSpPr>
        <p:spPr bwMode="auto">
          <a:xfrm>
            <a:off x="5867400" y="1412875"/>
            <a:ext cx="647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0</a:t>
            </a:r>
          </a:p>
        </p:txBody>
      </p:sp>
      <p:sp>
        <p:nvSpPr>
          <p:cNvPr id="75802" name="Text Box 110"/>
          <p:cNvSpPr txBox="1">
            <a:spLocks noChangeArrowheads="1"/>
          </p:cNvSpPr>
          <p:nvPr/>
        </p:nvSpPr>
        <p:spPr bwMode="auto">
          <a:xfrm>
            <a:off x="4787900" y="20605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Z</a:t>
            </a:r>
          </a:p>
        </p:txBody>
      </p:sp>
      <p:grpSp>
        <p:nvGrpSpPr>
          <p:cNvPr id="81027" name="Group 131"/>
          <p:cNvGrpSpPr>
            <a:grpSpLocks/>
          </p:cNvGrpSpPr>
          <p:nvPr/>
        </p:nvGrpSpPr>
        <p:grpSpPr bwMode="auto">
          <a:xfrm>
            <a:off x="5292725" y="2708275"/>
            <a:ext cx="3167063" cy="433388"/>
            <a:chOff x="3334" y="1706"/>
            <a:chExt cx="1995" cy="273"/>
          </a:xfrm>
        </p:grpSpPr>
        <p:sp>
          <p:nvSpPr>
            <p:cNvPr id="75818" name="Line 112"/>
            <p:cNvSpPr>
              <a:spLocks noChangeShapeType="1"/>
            </p:cNvSpPr>
            <p:nvPr/>
          </p:nvSpPr>
          <p:spPr bwMode="auto">
            <a:xfrm flipV="1">
              <a:off x="3334" y="1706"/>
              <a:ext cx="72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9" name="Line 113"/>
            <p:cNvSpPr>
              <a:spLocks noChangeShapeType="1"/>
            </p:cNvSpPr>
            <p:nvPr/>
          </p:nvSpPr>
          <p:spPr bwMode="auto">
            <a:xfrm>
              <a:off x="4059" y="1979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20" name="Line 114"/>
            <p:cNvSpPr>
              <a:spLocks noChangeShapeType="1"/>
            </p:cNvSpPr>
            <p:nvPr/>
          </p:nvSpPr>
          <p:spPr bwMode="auto">
            <a:xfrm flipV="1">
              <a:off x="4059" y="170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804" name="Text Box 115"/>
          <p:cNvSpPr txBox="1">
            <a:spLocks noChangeArrowheads="1"/>
          </p:cNvSpPr>
          <p:nvPr/>
        </p:nvSpPr>
        <p:spPr bwMode="auto">
          <a:xfrm>
            <a:off x="4787900" y="263683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Z’</a:t>
            </a:r>
          </a:p>
        </p:txBody>
      </p:sp>
      <p:sp>
        <p:nvSpPr>
          <p:cNvPr id="75805" name="Text Box 77"/>
          <p:cNvSpPr txBox="1">
            <a:spLocks noChangeArrowheads="1"/>
          </p:cNvSpPr>
          <p:nvPr/>
        </p:nvSpPr>
        <p:spPr bwMode="auto">
          <a:xfrm>
            <a:off x="4572000" y="45815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F</a:t>
            </a:r>
          </a:p>
        </p:txBody>
      </p:sp>
      <p:grpSp>
        <p:nvGrpSpPr>
          <p:cNvPr id="81030" name="Group 134"/>
          <p:cNvGrpSpPr>
            <a:grpSpLocks/>
          </p:cNvGrpSpPr>
          <p:nvPr/>
        </p:nvGrpSpPr>
        <p:grpSpPr bwMode="auto">
          <a:xfrm>
            <a:off x="5292725" y="4581525"/>
            <a:ext cx="3167063" cy="431800"/>
            <a:chOff x="3334" y="2886"/>
            <a:chExt cx="1995" cy="272"/>
          </a:xfrm>
        </p:grpSpPr>
        <p:sp>
          <p:nvSpPr>
            <p:cNvPr id="75813" name="Line 74"/>
            <p:cNvSpPr>
              <a:spLocks noChangeShapeType="1"/>
            </p:cNvSpPr>
            <p:nvPr/>
          </p:nvSpPr>
          <p:spPr bwMode="auto">
            <a:xfrm>
              <a:off x="3334" y="3158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4" name="Line 75"/>
            <p:cNvSpPr>
              <a:spLocks noChangeShapeType="1"/>
            </p:cNvSpPr>
            <p:nvPr/>
          </p:nvSpPr>
          <p:spPr bwMode="auto">
            <a:xfrm>
              <a:off x="4332" y="3158"/>
              <a:ext cx="9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5" name="Line 76"/>
            <p:cNvSpPr>
              <a:spLocks noChangeShapeType="1"/>
            </p:cNvSpPr>
            <p:nvPr/>
          </p:nvSpPr>
          <p:spPr bwMode="auto">
            <a:xfrm flipV="1">
              <a:off x="4196" y="288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6" name="Line 78"/>
            <p:cNvSpPr>
              <a:spLocks noChangeShapeType="1"/>
            </p:cNvSpPr>
            <p:nvPr/>
          </p:nvSpPr>
          <p:spPr bwMode="auto">
            <a:xfrm flipV="1">
              <a:off x="4332" y="288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7" name="Line 79"/>
            <p:cNvSpPr>
              <a:spLocks noChangeShapeType="1"/>
            </p:cNvSpPr>
            <p:nvPr/>
          </p:nvSpPr>
          <p:spPr bwMode="auto">
            <a:xfrm flipH="1">
              <a:off x="4196" y="288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1031" name="Group 135"/>
          <p:cNvGrpSpPr>
            <a:grpSpLocks/>
          </p:cNvGrpSpPr>
          <p:nvPr/>
        </p:nvGrpSpPr>
        <p:grpSpPr bwMode="auto">
          <a:xfrm>
            <a:off x="5076825" y="4724400"/>
            <a:ext cx="1584325" cy="1398588"/>
            <a:chOff x="3198" y="2976"/>
            <a:chExt cx="998" cy="881"/>
          </a:xfrm>
        </p:grpSpPr>
        <p:sp>
          <p:nvSpPr>
            <p:cNvPr id="75809" name="Text Box 80"/>
            <p:cNvSpPr txBox="1">
              <a:spLocks noChangeArrowheads="1"/>
            </p:cNvSpPr>
            <p:nvPr/>
          </p:nvSpPr>
          <p:spPr bwMode="auto">
            <a:xfrm>
              <a:off x="3198" y="3339"/>
              <a:ext cx="7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66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r>
                <a:rPr lang="zh-CN" altLang="en-US" sz="24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400">
                  <a:solidFill>
                    <a:srgbClr val="0000FF"/>
                  </a:solidFill>
                  <a:ea typeface="宋体" pitchFamily="2" charset="-122"/>
                </a:rPr>
                <a:t>glitch</a:t>
              </a:r>
            </a:p>
          </p:txBody>
        </p:sp>
        <p:grpSp>
          <p:nvGrpSpPr>
            <p:cNvPr id="75810" name="Group 129"/>
            <p:cNvGrpSpPr>
              <a:grpSpLocks/>
            </p:cNvGrpSpPr>
            <p:nvPr/>
          </p:nvGrpSpPr>
          <p:grpSpPr bwMode="auto">
            <a:xfrm>
              <a:off x="3560" y="2976"/>
              <a:ext cx="636" cy="377"/>
              <a:chOff x="3560" y="2976"/>
              <a:chExt cx="636" cy="377"/>
            </a:xfrm>
          </p:grpSpPr>
          <p:sp>
            <p:nvSpPr>
              <p:cNvPr id="75811" name="Freeform 81"/>
              <p:cNvSpPr>
                <a:spLocks/>
              </p:cNvSpPr>
              <p:nvPr/>
            </p:nvSpPr>
            <p:spPr bwMode="auto">
              <a:xfrm>
                <a:off x="3560" y="2976"/>
                <a:ext cx="636" cy="377"/>
              </a:xfrm>
              <a:custGeom>
                <a:avLst/>
                <a:gdLst>
                  <a:gd name="T0" fmla="*/ 0 w 636"/>
                  <a:gd name="T1" fmla="*/ 377 h 377"/>
                  <a:gd name="T2" fmla="*/ 182 w 636"/>
                  <a:gd name="T3" fmla="*/ 60 h 377"/>
                  <a:gd name="T4" fmla="*/ 636 w 636"/>
                  <a:gd name="T5" fmla="*/ 15 h 3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36" h="377">
                    <a:moveTo>
                      <a:pt x="0" y="377"/>
                    </a:moveTo>
                    <a:cubicBezTo>
                      <a:pt x="38" y="248"/>
                      <a:pt x="76" y="120"/>
                      <a:pt x="182" y="60"/>
                    </a:cubicBezTo>
                    <a:cubicBezTo>
                      <a:pt x="288" y="0"/>
                      <a:pt x="560" y="22"/>
                      <a:pt x="636" y="15"/>
                    </a:cubicBez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12" name="Line 128"/>
              <p:cNvSpPr>
                <a:spLocks noChangeShapeType="1"/>
              </p:cNvSpPr>
              <p:nvPr/>
            </p:nvSpPr>
            <p:spPr bwMode="auto">
              <a:xfrm>
                <a:off x="4014" y="2994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1032" name="Rectangle 136"/>
          <p:cNvSpPr>
            <a:spLocks noChangeArrowheads="1"/>
          </p:cNvSpPr>
          <p:nvPr/>
        </p:nvSpPr>
        <p:spPr bwMode="auto">
          <a:xfrm>
            <a:off x="179388" y="4581525"/>
            <a:ext cx="4284662" cy="119697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D94909"/>
              </a:buClr>
              <a:buFont typeface="Wingdings" pitchFamily="2" charset="2"/>
              <a:buChar char="F"/>
            </a:pPr>
            <a:r>
              <a:rPr lang="en-US" altLang="zh-CN" sz="2400">
                <a:solidFill>
                  <a:srgbClr val="D60093"/>
                </a:solidFill>
                <a:ea typeface="宋体" pitchFamily="2" charset="-122"/>
              </a:rPr>
              <a:t> Static 0 hazards occur in 'Product-Of-Sums' [POS] implementations.</a:t>
            </a:r>
            <a:endParaRPr lang="zh-CN" altLang="en-US" sz="2400">
              <a:solidFill>
                <a:srgbClr val="D60093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8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8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1000"/>
                                        <p:tgtEl>
                                          <p:spTgt spid="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78" grpId="0" animBg="1"/>
      <p:bldP spid="80987" grpId="0"/>
      <p:bldP spid="8103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68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0F1C64-7FCA-41C9-81BC-EB18BA32470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73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318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、</a:t>
            </a:r>
            <a:r>
              <a:rPr lang="en-US" altLang="zh-CN" smtClean="0">
                <a:ea typeface="宋体" pitchFamily="2" charset="-122"/>
              </a:rPr>
              <a:t>finding static hazards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18450" cy="52181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9900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）</a:t>
            </a:r>
            <a:r>
              <a:rPr lang="en-US" altLang="zh-CN" smtClean="0">
                <a:ea typeface="宋体" pitchFamily="2" charset="-122"/>
              </a:rPr>
              <a:t>substitution methods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in a logic function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keep a variable unchanged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and substitute 0 or 1 for other variables, if the function can be minimized to</a:t>
            </a:r>
            <a:r>
              <a:rPr lang="zh-CN" altLang="en-US" smtClean="0">
                <a:ea typeface="宋体" pitchFamily="2" charset="-122"/>
              </a:rPr>
              <a:t>：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F=X</a:t>
            </a:r>
            <a:r>
              <a:rPr lang="en-US" altLang="zh-CN" baseline="-25000" smtClean="0">
                <a:solidFill>
                  <a:srgbClr val="990033"/>
                </a:solidFill>
                <a:ea typeface="宋体" pitchFamily="2" charset="-122"/>
              </a:rPr>
              <a:t>i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+X</a:t>
            </a:r>
            <a:r>
              <a:rPr lang="en-US" altLang="zh-CN" baseline="-25000" smtClean="0">
                <a:solidFill>
                  <a:srgbClr val="990033"/>
                </a:solidFill>
                <a:ea typeface="宋体" pitchFamily="2" charset="-122"/>
              </a:rPr>
              <a:t>i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’ 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then static-1 hazard may be exist when X is changed.</a:t>
            </a:r>
            <a:endParaRPr lang="zh-CN" altLang="en-US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F=X</a:t>
            </a:r>
            <a:r>
              <a:rPr lang="en-US" altLang="zh-CN" baseline="-25000" smtClean="0">
                <a:solidFill>
                  <a:srgbClr val="990033"/>
                </a:solidFill>
                <a:ea typeface="宋体" pitchFamily="2" charset="-122"/>
              </a:rPr>
              <a:t>i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 · X</a:t>
            </a:r>
            <a:r>
              <a:rPr lang="en-US" altLang="zh-CN" baseline="-25000" smtClean="0">
                <a:solidFill>
                  <a:srgbClr val="990033"/>
                </a:solidFill>
                <a:ea typeface="宋体" pitchFamily="2" charset="-122"/>
              </a:rPr>
              <a:t>i</a:t>
            </a:r>
            <a:r>
              <a:rPr lang="en-US" altLang="zh-CN" smtClean="0">
                <a:solidFill>
                  <a:srgbClr val="990033"/>
                </a:solidFill>
                <a:ea typeface="宋体" pitchFamily="2" charset="-122"/>
              </a:rPr>
              <a:t>’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, then static-0 hazard may be exist when X is changed.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78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8EE5F-A354-49F6-8481-6623A548C8B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74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29662" cy="5397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(2) using k-map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1655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  若主质蕴含项（</a:t>
            </a:r>
            <a:r>
              <a:rPr lang="en-US" altLang="zh-CN" b="1" dirty="0" smtClean="0">
                <a:ea typeface="宋体" pitchFamily="2" charset="-122"/>
              </a:rPr>
              <a:t>EPI</a:t>
            </a:r>
            <a:r>
              <a:rPr lang="zh-CN" altLang="en-US" b="1" dirty="0" smtClean="0">
                <a:ea typeface="宋体" pitchFamily="2" charset="-122"/>
              </a:rPr>
              <a:t>）之间存在相切的部分，则电路可能存在静态冒险。</a:t>
            </a:r>
          </a:p>
        </p:txBody>
      </p:sp>
      <p:grpSp>
        <p:nvGrpSpPr>
          <p:cNvPr id="77830" name="Group 74"/>
          <p:cNvGrpSpPr>
            <a:grpSpLocks/>
          </p:cNvGrpSpPr>
          <p:nvPr/>
        </p:nvGrpSpPr>
        <p:grpSpPr bwMode="auto">
          <a:xfrm>
            <a:off x="927100" y="1773238"/>
            <a:ext cx="6597649" cy="4521200"/>
            <a:chOff x="584" y="1117"/>
            <a:chExt cx="4156" cy="2848"/>
          </a:xfrm>
        </p:grpSpPr>
        <p:grpSp>
          <p:nvGrpSpPr>
            <p:cNvPr id="77831" name="Group 6"/>
            <p:cNvGrpSpPr>
              <a:grpSpLocks/>
            </p:cNvGrpSpPr>
            <p:nvPr/>
          </p:nvGrpSpPr>
          <p:grpSpPr bwMode="auto">
            <a:xfrm>
              <a:off x="3515" y="1434"/>
              <a:ext cx="726" cy="137"/>
              <a:chOff x="4195" y="663"/>
              <a:chExt cx="953" cy="136"/>
            </a:xfrm>
          </p:grpSpPr>
          <p:sp>
            <p:nvSpPr>
              <p:cNvPr id="77895" name="Line 7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6" name="Line 8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7" name="Line 9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32" name="Text Box 27"/>
            <p:cNvSpPr txBox="1">
              <a:spLocks noChangeArrowheads="1"/>
            </p:cNvSpPr>
            <p:nvPr/>
          </p:nvSpPr>
          <p:spPr bwMode="auto">
            <a:xfrm>
              <a:off x="2563" y="15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00</a:t>
              </a:r>
            </a:p>
          </p:txBody>
        </p:sp>
        <p:sp>
          <p:nvSpPr>
            <p:cNvPr id="77833" name="Text Box 28"/>
            <p:cNvSpPr txBox="1">
              <a:spLocks noChangeArrowheads="1"/>
            </p:cNvSpPr>
            <p:nvPr/>
          </p:nvSpPr>
          <p:spPr bwMode="auto">
            <a:xfrm>
              <a:off x="3062" y="15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01</a:t>
              </a:r>
            </a:p>
          </p:txBody>
        </p:sp>
        <p:sp>
          <p:nvSpPr>
            <p:cNvPr id="77834" name="Text Box 29"/>
            <p:cNvSpPr txBox="1">
              <a:spLocks noChangeArrowheads="1"/>
            </p:cNvSpPr>
            <p:nvPr/>
          </p:nvSpPr>
          <p:spPr bwMode="auto">
            <a:xfrm>
              <a:off x="3560" y="152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11</a:t>
              </a:r>
            </a:p>
          </p:txBody>
        </p:sp>
        <p:sp>
          <p:nvSpPr>
            <p:cNvPr id="77835" name="Text Box 30"/>
            <p:cNvSpPr txBox="1">
              <a:spLocks noChangeArrowheads="1"/>
            </p:cNvSpPr>
            <p:nvPr/>
          </p:nvSpPr>
          <p:spPr bwMode="auto">
            <a:xfrm>
              <a:off x="2109" y="333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10</a:t>
              </a:r>
            </a:p>
          </p:txBody>
        </p:sp>
        <p:sp>
          <p:nvSpPr>
            <p:cNvPr id="77836" name="Line 31"/>
            <p:cNvSpPr>
              <a:spLocks noChangeShapeType="1"/>
            </p:cNvSpPr>
            <p:nvPr/>
          </p:nvSpPr>
          <p:spPr bwMode="auto">
            <a:xfrm flipH="1" flipV="1">
              <a:off x="1928" y="1343"/>
              <a:ext cx="54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Text Box 32"/>
            <p:cNvSpPr txBox="1">
              <a:spLocks noChangeArrowheads="1"/>
            </p:cNvSpPr>
            <p:nvPr/>
          </p:nvSpPr>
          <p:spPr bwMode="auto">
            <a:xfrm>
              <a:off x="1701" y="111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F</a:t>
              </a:r>
            </a:p>
          </p:txBody>
        </p:sp>
        <p:grpSp>
          <p:nvGrpSpPr>
            <p:cNvPr id="77838" name="Group 33"/>
            <p:cNvGrpSpPr>
              <a:grpSpLocks/>
            </p:cNvGrpSpPr>
            <p:nvPr/>
          </p:nvGrpSpPr>
          <p:grpSpPr bwMode="auto">
            <a:xfrm>
              <a:off x="3016" y="3521"/>
              <a:ext cx="771" cy="136"/>
              <a:chOff x="3696" y="2024"/>
              <a:chExt cx="953" cy="136"/>
            </a:xfrm>
          </p:grpSpPr>
          <p:sp>
            <p:nvSpPr>
              <p:cNvPr id="77892" name="Line 34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3" name="Line 35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4" name="Line 36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839" name="Group 72"/>
            <p:cNvGrpSpPr>
              <a:grpSpLocks/>
            </p:cNvGrpSpPr>
            <p:nvPr/>
          </p:nvGrpSpPr>
          <p:grpSpPr bwMode="auto">
            <a:xfrm>
              <a:off x="2472" y="1797"/>
              <a:ext cx="1814" cy="1679"/>
              <a:chOff x="2472" y="1797"/>
              <a:chExt cx="1814" cy="1679"/>
            </a:xfrm>
          </p:grpSpPr>
          <p:grpSp>
            <p:nvGrpSpPr>
              <p:cNvPr id="77858" name="Group 10"/>
              <p:cNvGrpSpPr>
                <a:grpSpLocks/>
              </p:cNvGrpSpPr>
              <p:nvPr/>
            </p:nvGrpSpPr>
            <p:grpSpPr bwMode="auto">
              <a:xfrm>
                <a:off x="2472" y="1797"/>
                <a:ext cx="1814" cy="862"/>
                <a:chOff x="2472" y="1978"/>
                <a:chExt cx="2030" cy="971"/>
              </a:xfrm>
            </p:grpSpPr>
            <p:sp>
              <p:nvSpPr>
                <p:cNvPr id="77876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77" name="Rectangle 12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78" name="Rectangle 13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 dirty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79" name="Rectangle 14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80" name="Rectangle 15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81" name="Rectangle 16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82" name="Rectangle 17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83" name="Rectangle 18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84" name="Line 19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85" name="Line 20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86" name="Line 21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87" name="Line 22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88" name="Line 23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89" name="Line 24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90" name="Line 25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91" name="Line 26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859" name="Group 37"/>
              <p:cNvGrpSpPr>
                <a:grpSpLocks/>
              </p:cNvGrpSpPr>
              <p:nvPr/>
            </p:nvGrpSpPr>
            <p:grpSpPr bwMode="auto">
              <a:xfrm>
                <a:off x="2472" y="2659"/>
                <a:ext cx="1814" cy="817"/>
                <a:chOff x="2472" y="1978"/>
                <a:chExt cx="2030" cy="971"/>
              </a:xfrm>
            </p:grpSpPr>
            <p:sp>
              <p:nvSpPr>
                <p:cNvPr id="77860" name="Rectangle 38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61" name="Rectangle 39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62" name="Rectangle 40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63" name="Rectangle 41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64" name="Rectangle 42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65" name="Rectangle 43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7866" name="Rectangle 44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67" name="Rectangle 45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7868" name="Line 46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7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8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9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72" name="Line 50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73" name="Line 51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2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3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7840" name="Text Box 54"/>
            <p:cNvSpPr txBox="1">
              <a:spLocks noChangeArrowheads="1"/>
            </p:cNvSpPr>
            <p:nvPr/>
          </p:nvSpPr>
          <p:spPr bwMode="auto">
            <a:xfrm>
              <a:off x="2064" y="1298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A B</a:t>
              </a:r>
            </a:p>
          </p:txBody>
        </p:sp>
        <p:sp>
          <p:nvSpPr>
            <p:cNvPr id="77841" name="Text Box 55"/>
            <p:cNvSpPr txBox="1">
              <a:spLocks noChangeArrowheads="1"/>
            </p:cNvSpPr>
            <p:nvPr/>
          </p:nvSpPr>
          <p:spPr bwMode="auto">
            <a:xfrm>
              <a:off x="1837" y="157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C D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77842" name="Text Box 56"/>
            <p:cNvSpPr txBox="1">
              <a:spLocks noChangeArrowheads="1"/>
            </p:cNvSpPr>
            <p:nvPr/>
          </p:nvSpPr>
          <p:spPr bwMode="auto">
            <a:xfrm>
              <a:off x="2109" y="193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00</a:t>
              </a:r>
            </a:p>
          </p:txBody>
        </p:sp>
        <p:sp>
          <p:nvSpPr>
            <p:cNvPr id="77843" name="Text Box 57"/>
            <p:cNvSpPr txBox="1">
              <a:spLocks noChangeArrowheads="1"/>
            </p:cNvSpPr>
            <p:nvPr/>
          </p:nvSpPr>
          <p:spPr bwMode="auto">
            <a:xfrm>
              <a:off x="2109" y="238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01</a:t>
              </a:r>
            </a:p>
          </p:txBody>
        </p:sp>
        <p:sp>
          <p:nvSpPr>
            <p:cNvPr id="77844" name="Text Box 58"/>
            <p:cNvSpPr txBox="1">
              <a:spLocks noChangeArrowheads="1"/>
            </p:cNvSpPr>
            <p:nvPr/>
          </p:nvSpPr>
          <p:spPr bwMode="auto">
            <a:xfrm>
              <a:off x="2109" y="28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11</a:t>
              </a:r>
            </a:p>
          </p:txBody>
        </p:sp>
        <p:sp>
          <p:nvSpPr>
            <p:cNvPr id="77845" name="Text Box 59"/>
            <p:cNvSpPr txBox="1">
              <a:spLocks noChangeArrowheads="1"/>
            </p:cNvSpPr>
            <p:nvPr/>
          </p:nvSpPr>
          <p:spPr bwMode="auto">
            <a:xfrm>
              <a:off x="3696" y="1162"/>
              <a:ext cx="2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ea typeface="宋体" pitchFamily="2" charset="-122"/>
                </a:rPr>
                <a:t>A</a:t>
              </a:r>
              <a:endParaRPr lang="en-US" altLang="zh-CN" sz="2800" baseline="-25000">
                <a:ea typeface="宋体" pitchFamily="2" charset="-122"/>
              </a:endParaRPr>
            </a:p>
          </p:txBody>
        </p:sp>
        <p:sp>
          <p:nvSpPr>
            <p:cNvPr id="77846" name="AutoShape 60"/>
            <p:cNvSpPr>
              <a:spLocks/>
            </p:cNvSpPr>
            <p:nvPr/>
          </p:nvSpPr>
          <p:spPr bwMode="auto">
            <a:xfrm>
              <a:off x="4286" y="2704"/>
              <a:ext cx="91" cy="726"/>
            </a:xfrm>
            <a:prstGeom prst="rightBracket">
              <a:avLst>
                <a:gd name="adj" fmla="val 6648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47" name="Text Box 61"/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ea typeface="宋体" pitchFamily="2" charset="-122"/>
                </a:rPr>
                <a:t>C</a:t>
              </a:r>
              <a:endParaRPr lang="en-US" altLang="zh-CN" sz="2600" baseline="-25000">
                <a:ea typeface="宋体" pitchFamily="2" charset="-122"/>
              </a:endParaRPr>
            </a:p>
          </p:txBody>
        </p:sp>
        <p:sp>
          <p:nvSpPr>
            <p:cNvPr id="77848" name="AutoShape 62"/>
            <p:cNvSpPr>
              <a:spLocks/>
            </p:cNvSpPr>
            <p:nvPr/>
          </p:nvSpPr>
          <p:spPr bwMode="auto">
            <a:xfrm>
              <a:off x="2064" y="2341"/>
              <a:ext cx="90" cy="726"/>
            </a:xfrm>
            <a:prstGeom prst="leftBracket">
              <a:avLst>
                <a:gd name="adj" fmla="val 672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49" name="Text Box 63"/>
            <p:cNvSpPr txBox="1">
              <a:spLocks noChangeArrowheads="1"/>
            </p:cNvSpPr>
            <p:nvPr/>
          </p:nvSpPr>
          <p:spPr bwMode="auto">
            <a:xfrm>
              <a:off x="1746" y="2614"/>
              <a:ext cx="3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ea typeface="宋体" pitchFamily="2" charset="-122"/>
                </a:rPr>
                <a:t>D</a:t>
              </a:r>
              <a:endParaRPr lang="en-US" altLang="zh-CN" sz="2600" baseline="-25000">
                <a:ea typeface="宋体" pitchFamily="2" charset="-122"/>
              </a:endParaRPr>
            </a:p>
          </p:txBody>
        </p:sp>
        <p:sp>
          <p:nvSpPr>
            <p:cNvPr id="77850" name="Text Box 64"/>
            <p:cNvSpPr txBox="1">
              <a:spLocks noChangeArrowheads="1"/>
            </p:cNvSpPr>
            <p:nvPr/>
          </p:nvSpPr>
          <p:spPr bwMode="auto">
            <a:xfrm>
              <a:off x="3243" y="3657"/>
              <a:ext cx="3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ea typeface="宋体" pitchFamily="2" charset="-122"/>
                </a:rPr>
                <a:t>B</a:t>
              </a:r>
              <a:endParaRPr lang="en-US" altLang="zh-CN" sz="2600" baseline="-25000">
                <a:ea typeface="宋体" pitchFamily="2" charset="-122"/>
              </a:endParaRPr>
            </a:p>
          </p:txBody>
        </p:sp>
        <p:sp>
          <p:nvSpPr>
            <p:cNvPr id="77851" name="Text Box 65"/>
            <p:cNvSpPr txBox="1">
              <a:spLocks noChangeArrowheads="1"/>
            </p:cNvSpPr>
            <p:nvPr/>
          </p:nvSpPr>
          <p:spPr bwMode="auto">
            <a:xfrm>
              <a:off x="4059" y="152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10</a:t>
              </a:r>
            </a:p>
          </p:txBody>
        </p:sp>
        <p:sp>
          <p:nvSpPr>
            <p:cNvPr id="77852" name="Line 66"/>
            <p:cNvSpPr>
              <a:spLocks noChangeShapeType="1"/>
            </p:cNvSpPr>
            <p:nvPr/>
          </p:nvSpPr>
          <p:spPr bwMode="auto">
            <a:xfrm>
              <a:off x="1429" y="1752"/>
              <a:ext cx="1089" cy="227"/>
            </a:xfrm>
            <a:prstGeom prst="line">
              <a:avLst/>
            </a:prstGeom>
            <a:noFill/>
            <a:ln w="28575">
              <a:solidFill>
                <a:srgbClr val="DA28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3" name="Line 67"/>
            <p:cNvSpPr>
              <a:spLocks noChangeShapeType="1"/>
            </p:cNvSpPr>
            <p:nvPr/>
          </p:nvSpPr>
          <p:spPr bwMode="auto">
            <a:xfrm flipV="1">
              <a:off x="1202" y="2456"/>
              <a:ext cx="1359" cy="203"/>
            </a:xfrm>
            <a:prstGeom prst="line">
              <a:avLst/>
            </a:prstGeom>
            <a:noFill/>
            <a:ln w="28575">
              <a:solidFill>
                <a:srgbClr val="DA28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4" name="AutoShape 68"/>
            <p:cNvSpPr>
              <a:spLocks noChangeArrowheads="1"/>
            </p:cNvSpPr>
            <p:nvPr/>
          </p:nvSpPr>
          <p:spPr bwMode="auto">
            <a:xfrm>
              <a:off x="2517" y="1873"/>
              <a:ext cx="1724" cy="25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6" name="Text Box 70"/>
            <p:cNvSpPr txBox="1">
              <a:spLocks noChangeArrowheads="1"/>
            </p:cNvSpPr>
            <p:nvPr/>
          </p:nvSpPr>
          <p:spPr bwMode="auto">
            <a:xfrm>
              <a:off x="794" y="1571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C’·D’</a:t>
              </a:r>
            </a:p>
          </p:txBody>
        </p:sp>
        <p:sp>
          <p:nvSpPr>
            <p:cNvPr id="77857" name="Text Box 71"/>
            <p:cNvSpPr txBox="1">
              <a:spLocks noChangeArrowheads="1"/>
            </p:cNvSpPr>
            <p:nvPr/>
          </p:nvSpPr>
          <p:spPr bwMode="auto">
            <a:xfrm>
              <a:off x="584" y="2523"/>
              <a:ext cx="7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dirty="0" smtClean="0">
                  <a:ea typeface="宋体" pitchFamily="2" charset="-122"/>
                </a:rPr>
                <a:t>A’</a:t>
              </a:r>
              <a:r>
                <a:rPr lang="zh-CN" altLang="en-US" sz="2400" dirty="0" smtClean="0">
                  <a:ea typeface="宋体" pitchFamily="2" charset="-122"/>
                </a:rPr>
                <a:t>·</a:t>
              </a:r>
              <a:r>
                <a:rPr lang="en-US" altLang="zh-CN" sz="2400" dirty="0" smtClean="0">
                  <a:ea typeface="宋体" pitchFamily="2" charset="-122"/>
                </a:rPr>
                <a:t>D</a:t>
              </a:r>
              <a:endParaRPr lang="en-US" altLang="zh-CN" sz="2400" dirty="0">
                <a:ea typeface="宋体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 bwMode="auto">
          <a:xfrm>
            <a:off x="4121950" y="3654025"/>
            <a:ext cx="1080120" cy="1064025"/>
          </a:xfrm>
          <a:prstGeom prst="roundRect">
            <a:avLst/>
          </a:prstGeom>
          <a:noFill/>
          <a:ln w="28575" cap="flat" cmpd="sng" algn="ctr">
            <a:solidFill>
              <a:srgbClr val="DA280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88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72C377-3A1B-448C-856E-EAA8067E3B8A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75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78852" name="Group 76"/>
          <p:cNvGrpSpPr>
            <a:grpSpLocks/>
          </p:cNvGrpSpPr>
          <p:nvPr/>
        </p:nvGrpSpPr>
        <p:grpSpPr bwMode="auto">
          <a:xfrm>
            <a:off x="1736725" y="1844675"/>
            <a:ext cx="7011988" cy="4521200"/>
            <a:chOff x="323" y="1117"/>
            <a:chExt cx="4417" cy="2848"/>
          </a:xfrm>
        </p:grpSpPr>
        <p:grpSp>
          <p:nvGrpSpPr>
            <p:cNvPr id="78859" name="Group 77"/>
            <p:cNvGrpSpPr>
              <a:grpSpLocks/>
            </p:cNvGrpSpPr>
            <p:nvPr/>
          </p:nvGrpSpPr>
          <p:grpSpPr bwMode="auto">
            <a:xfrm>
              <a:off x="3515" y="1434"/>
              <a:ext cx="726" cy="137"/>
              <a:chOff x="4195" y="663"/>
              <a:chExt cx="953" cy="136"/>
            </a:xfrm>
          </p:grpSpPr>
          <p:sp>
            <p:nvSpPr>
              <p:cNvPr id="78923" name="Line 78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4" name="Line 79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5" name="Line 80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60" name="Text Box 81"/>
            <p:cNvSpPr txBox="1">
              <a:spLocks noChangeArrowheads="1"/>
            </p:cNvSpPr>
            <p:nvPr/>
          </p:nvSpPr>
          <p:spPr bwMode="auto">
            <a:xfrm>
              <a:off x="2563" y="15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00</a:t>
              </a:r>
            </a:p>
          </p:txBody>
        </p:sp>
        <p:sp>
          <p:nvSpPr>
            <p:cNvPr id="78861" name="Text Box 82"/>
            <p:cNvSpPr txBox="1">
              <a:spLocks noChangeArrowheads="1"/>
            </p:cNvSpPr>
            <p:nvPr/>
          </p:nvSpPr>
          <p:spPr bwMode="auto">
            <a:xfrm>
              <a:off x="3062" y="15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01</a:t>
              </a:r>
            </a:p>
          </p:txBody>
        </p:sp>
        <p:sp>
          <p:nvSpPr>
            <p:cNvPr id="78862" name="Text Box 83"/>
            <p:cNvSpPr txBox="1">
              <a:spLocks noChangeArrowheads="1"/>
            </p:cNvSpPr>
            <p:nvPr/>
          </p:nvSpPr>
          <p:spPr bwMode="auto">
            <a:xfrm>
              <a:off x="3560" y="152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11</a:t>
              </a:r>
            </a:p>
          </p:txBody>
        </p:sp>
        <p:sp>
          <p:nvSpPr>
            <p:cNvPr id="78863" name="Text Box 84"/>
            <p:cNvSpPr txBox="1">
              <a:spLocks noChangeArrowheads="1"/>
            </p:cNvSpPr>
            <p:nvPr/>
          </p:nvSpPr>
          <p:spPr bwMode="auto">
            <a:xfrm>
              <a:off x="2109" y="333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10</a:t>
              </a:r>
            </a:p>
          </p:txBody>
        </p:sp>
        <p:sp>
          <p:nvSpPr>
            <p:cNvPr id="78864" name="Line 85"/>
            <p:cNvSpPr>
              <a:spLocks noChangeShapeType="1"/>
            </p:cNvSpPr>
            <p:nvPr/>
          </p:nvSpPr>
          <p:spPr bwMode="auto">
            <a:xfrm flipH="1" flipV="1">
              <a:off x="1928" y="1343"/>
              <a:ext cx="54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Text Box 86"/>
            <p:cNvSpPr txBox="1">
              <a:spLocks noChangeArrowheads="1"/>
            </p:cNvSpPr>
            <p:nvPr/>
          </p:nvSpPr>
          <p:spPr bwMode="auto">
            <a:xfrm>
              <a:off x="1701" y="111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F</a:t>
              </a:r>
            </a:p>
          </p:txBody>
        </p:sp>
        <p:grpSp>
          <p:nvGrpSpPr>
            <p:cNvPr id="78866" name="Group 87"/>
            <p:cNvGrpSpPr>
              <a:grpSpLocks/>
            </p:cNvGrpSpPr>
            <p:nvPr/>
          </p:nvGrpSpPr>
          <p:grpSpPr bwMode="auto">
            <a:xfrm>
              <a:off x="3016" y="3521"/>
              <a:ext cx="771" cy="136"/>
              <a:chOff x="3696" y="2024"/>
              <a:chExt cx="953" cy="136"/>
            </a:xfrm>
          </p:grpSpPr>
          <p:sp>
            <p:nvSpPr>
              <p:cNvPr id="78920" name="Line 88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1" name="Line 89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2" name="Line 90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67" name="Group 91"/>
            <p:cNvGrpSpPr>
              <a:grpSpLocks/>
            </p:cNvGrpSpPr>
            <p:nvPr/>
          </p:nvGrpSpPr>
          <p:grpSpPr bwMode="auto">
            <a:xfrm>
              <a:off x="2472" y="1797"/>
              <a:ext cx="1814" cy="1679"/>
              <a:chOff x="2472" y="1797"/>
              <a:chExt cx="1814" cy="1679"/>
            </a:xfrm>
          </p:grpSpPr>
          <p:grpSp>
            <p:nvGrpSpPr>
              <p:cNvPr id="78886" name="Group 92"/>
              <p:cNvGrpSpPr>
                <a:grpSpLocks/>
              </p:cNvGrpSpPr>
              <p:nvPr/>
            </p:nvGrpSpPr>
            <p:grpSpPr bwMode="auto">
              <a:xfrm>
                <a:off x="2472" y="1797"/>
                <a:ext cx="1814" cy="862"/>
                <a:chOff x="2472" y="1978"/>
                <a:chExt cx="2030" cy="971"/>
              </a:xfrm>
            </p:grpSpPr>
            <p:sp>
              <p:nvSpPr>
                <p:cNvPr id="78904" name="Rectangle 93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905" name="Rectangle 94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906" name="Rectangle 95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907" name="Rectangle 96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908" name="Rectangle 97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909" name="Rectangle 98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910" name="Rectangle 99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911" name="Rectangle 100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912" name="Line 101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3" name="Line 102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4" name="Line 103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5" name="Line 104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6" name="Line 105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7" name="Line 106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8" name="Line 107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19" name="Line 108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87" name="Group 109"/>
              <p:cNvGrpSpPr>
                <a:grpSpLocks/>
              </p:cNvGrpSpPr>
              <p:nvPr/>
            </p:nvGrpSpPr>
            <p:grpSpPr bwMode="auto">
              <a:xfrm>
                <a:off x="2472" y="2659"/>
                <a:ext cx="1814" cy="817"/>
                <a:chOff x="2472" y="1978"/>
                <a:chExt cx="2030" cy="971"/>
              </a:xfrm>
            </p:grpSpPr>
            <p:sp>
              <p:nvSpPr>
                <p:cNvPr id="7888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994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889" name="Rectangle 111"/>
                <p:cNvSpPr>
                  <a:spLocks noChangeArrowheads="1"/>
                </p:cNvSpPr>
                <p:nvPr/>
              </p:nvSpPr>
              <p:spPr bwMode="auto">
                <a:xfrm>
                  <a:off x="3487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890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79" y="2464"/>
                  <a:ext cx="508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891" name="Rectangle 113"/>
                <p:cNvSpPr>
                  <a:spLocks noChangeArrowheads="1"/>
                </p:cNvSpPr>
                <p:nvPr/>
              </p:nvSpPr>
              <p:spPr bwMode="auto">
                <a:xfrm>
                  <a:off x="2472" y="2464"/>
                  <a:ext cx="507" cy="4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892" name="Rectangle 114"/>
                <p:cNvSpPr>
                  <a:spLocks noChangeArrowheads="1"/>
                </p:cNvSpPr>
                <p:nvPr/>
              </p:nvSpPr>
              <p:spPr bwMode="auto">
                <a:xfrm>
                  <a:off x="3994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893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87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8894" name="Rectangle 116"/>
                <p:cNvSpPr>
                  <a:spLocks noChangeArrowheads="1"/>
                </p:cNvSpPr>
                <p:nvPr/>
              </p:nvSpPr>
              <p:spPr bwMode="auto">
                <a:xfrm>
                  <a:off x="2979" y="1978"/>
                  <a:ext cx="508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895" name="Rectangle 117"/>
                <p:cNvSpPr>
                  <a:spLocks noChangeArrowheads="1"/>
                </p:cNvSpPr>
                <p:nvPr/>
              </p:nvSpPr>
              <p:spPr bwMode="auto">
                <a:xfrm>
                  <a:off x="2472" y="1978"/>
                  <a:ext cx="507" cy="4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  <a:buSzPct val="110000"/>
                  </a:pPr>
                  <a:r>
                    <a:rPr lang="en-US" altLang="zh-CN" sz="2400" b="0">
                      <a:latin typeface="Verdana" pitchFamily="34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78896" name="Line 118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897" name="Line 119"/>
                <p:cNvSpPr>
                  <a:spLocks noChangeShapeType="1"/>
                </p:cNvSpPr>
                <p:nvPr/>
              </p:nvSpPr>
              <p:spPr bwMode="auto">
                <a:xfrm>
                  <a:off x="2472" y="2464"/>
                  <a:ext cx="20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898" name="Line 120"/>
                <p:cNvSpPr>
                  <a:spLocks noChangeShapeType="1"/>
                </p:cNvSpPr>
                <p:nvPr/>
              </p:nvSpPr>
              <p:spPr bwMode="auto">
                <a:xfrm>
                  <a:off x="2472" y="2949"/>
                  <a:ext cx="203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899" name="Line 121"/>
                <p:cNvSpPr>
                  <a:spLocks noChangeShapeType="1"/>
                </p:cNvSpPr>
                <p:nvPr/>
              </p:nvSpPr>
              <p:spPr bwMode="auto">
                <a:xfrm>
                  <a:off x="247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00" name="Line 122"/>
                <p:cNvSpPr>
                  <a:spLocks noChangeShapeType="1"/>
                </p:cNvSpPr>
                <p:nvPr/>
              </p:nvSpPr>
              <p:spPr bwMode="auto">
                <a:xfrm>
                  <a:off x="2979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01" name="Line 123"/>
                <p:cNvSpPr>
                  <a:spLocks noChangeShapeType="1"/>
                </p:cNvSpPr>
                <p:nvPr/>
              </p:nvSpPr>
              <p:spPr bwMode="auto">
                <a:xfrm>
                  <a:off x="3487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02" name="Line 124"/>
                <p:cNvSpPr>
                  <a:spLocks noChangeShapeType="1"/>
                </p:cNvSpPr>
                <p:nvPr/>
              </p:nvSpPr>
              <p:spPr bwMode="auto">
                <a:xfrm>
                  <a:off x="3994" y="1978"/>
                  <a:ext cx="0" cy="97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903" name="Line 125"/>
                <p:cNvSpPr>
                  <a:spLocks noChangeShapeType="1"/>
                </p:cNvSpPr>
                <p:nvPr/>
              </p:nvSpPr>
              <p:spPr bwMode="auto">
                <a:xfrm>
                  <a:off x="4502" y="1978"/>
                  <a:ext cx="0" cy="971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68" name="Text Box 126"/>
            <p:cNvSpPr txBox="1">
              <a:spLocks noChangeArrowheads="1"/>
            </p:cNvSpPr>
            <p:nvPr/>
          </p:nvSpPr>
          <p:spPr bwMode="auto">
            <a:xfrm>
              <a:off x="2064" y="1298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A B</a:t>
              </a:r>
            </a:p>
          </p:txBody>
        </p:sp>
        <p:sp>
          <p:nvSpPr>
            <p:cNvPr id="78869" name="Text Box 127"/>
            <p:cNvSpPr txBox="1">
              <a:spLocks noChangeArrowheads="1"/>
            </p:cNvSpPr>
            <p:nvPr/>
          </p:nvSpPr>
          <p:spPr bwMode="auto">
            <a:xfrm>
              <a:off x="1837" y="157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C D</a:t>
              </a:r>
              <a:endParaRPr lang="en-US" altLang="zh-CN" sz="2400" baseline="-25000">
                <a:ea typeface="宋体" pitchFamily="2" charset="-122"/>
              </a:endParaRPr>
            </a:p>
          </p:txBody>
        </p:sp>
        <p:sp>
          <p:nvSpPr>
            <p:cNvPr id="78870" name="Text Box 128"/>
            <p:cNvSpPr txBox="1">
              <a:spLocks noChangeArrowheads="1"/>
            </p:cNvSpPr>
            <p:nvPr/>
          </p:nvSpPr>
          <p:spPr bwMode="auto">
            <a:xfrm>
              <a:off x="2109" y="193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00</a:t>
              </a:r>
            </a:p>
          </p:txBody>
        </p:sp>
        <p:sp>
          <p:nvSpPr>
            <p:cNvPr id="78871" name="Text Box 129"/>
            <p:cNvSpPr txBox="1">
              <a:spLocks noChangeArrowheads="1"/>
            </p:cNvSpPr>
            <p:nvPr/>
          </p:nvSpPr>
          <p:spPr bwMode="auto">
            <a:xfrm>
              <a:off x="2109" y="238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01</a:t>
              </a:r>
            </a:p>
          </p:txBody>
        </p:sp>
        <p:sp>
          <p:nvSpPr>
            <p:cNvPr id="78872" name="Text Box 130"/>
            <p:cNvSpPr txBox="1">
              <a:spLocks noChangeArrowheads="1"/>
            </p:cNvSpPr>
            <p:nvPr/>
          </p:nvSpPr>
          <p:spPr bwMode="auto">
            <a:xfrm>
              <a:off x="2109" y="28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11</a:t>
              </a:r>
            </a:p>
          </p:txBody>
        </p:sp>
        <p:sp>
          <p:nvSpPr>
            <p:cNvPr id="78873" name="Text Box 131"/>
            <p:cNvSpPr txBox="1">
              <a:spLocks noChangeArrowheads="1"/>
            </p:cNvSpPr>
            <p:nvPr/>
          </p:nvSpPr>
          <p:spPr bwMode="auto">
            <a:xfrm>
              <a:off x="3696" y="1162"/>
              <a:ext cx="2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ea typeface="宋体" pitchFamily="2" charset="-122"/>
                </a:rPr>
                <a:t>A</a:t>
              </a:r>
              <a:endParaRPr lang="en-US" altLang="zh-CN" sz="2800" baseline="-25000">
                <a:ea typeface="宋体" pitchFamily="2" charset="-122"/>
              </a:endParaRPr>
            </a:p>
          </p:txBody>
        </p:sp>
        <p:sp>
          <p:nvSpPr>
            <p:cNvPr id="78874" name="AutoShape 132"/>
            <p:cNvSpPr>
              <a:spLocks/>
            </p:cNvSpPr>
            <p:nvPr/>
          </p:nvSpPr>
          <p:spPr bwMode="auto">
            <a:xfrm>
              <a:off x="4286" y="2704"/>
              <a:ext cx="91" cy="726"/>
            </a:xfrm>
            <a:prstGeom prst="rightBracket">
              <a:avLst>
                <a:gd name="adj" fmla="val 6648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8875" name="Text Box 133"/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ea typeface="宋体" pitchFamily="2" charset="-122"/>
                </a:rPr>
                <a:t>C</a:t>
              </a:r>
              <a:endParaRPr lang="en-US" altLang="zh-CN" sz="2600" baseline="-25000">
                <a:ea typeface="宋体" pitchFamily="2" charset="-122"/>
              </a:endParaRPr>
            </a:p>
          </p:txBody>
        </p:sp>
        <p:sp>
          <p:nvSpPr>
            <p:cNvPr id="78876" name="AutoShape 134"/>
            <p:cNvSpPr>
              <a:spLocks/>
            </p:cNvSpPr>
            <p:nvPr/>
          </p:nvSpPr>
          <p:spPr bwMode="auto">
            <a:xfrm>
              <a:off x="2064" y="2341"/>
              <a:ext cx="90" cy="726"/>
            </a:xfrm>
            <a:prstGeom prst="leftBracket">
              <a:avLst>
                <a:gd name="adj" fmla="val 6722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8877" name="Text Box 135"/>
            <p:cNvSpPr txBox="1">
              <a:spLocks noChangeArrowheads="1"/>
            </p:cNvSpPr>
            <p:nvPr/>
          </p:nvSpPr>
          <p:spPr bwMode="auto">
            <a:xfrm>
              <a:off x="1746" y="2614"/>
              <a:ext cx="3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>
                  <a:ea typeface="宋体" pitchFamily="2" charset="-122"/>
                </a:rPr>
                <a:t>D</a:t>
              </a:r>
              <a:endParaRPr lang="en-US" altLang="zh-CN" sz="2600" baseline="-25000">
                <a:ea typeface="宋体" pitchFamily="2" charset="-122"/>
              </a:endParaRPr>
            </a:p>
          </p:txBody>
        </p:sp>
        <p:sp>
          <p:nvSpPr>
            <p:cNvPr id="78878" name="Text Box 136"/>
            <p:cNvSpPr txBox="1">
              <a:spLocks noChangeArrowheads="1"/>
            </p:cNvSpPr>
            <p:nvPr/>
          </p:nvSpPr>
          <p:spPr bwMode="auto">
            <a:xfrm>
              <a:off x="3243" y="3657"/>
              <a:ext cx="36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>
                  <a:ea typeface="宋体" pitchFamily="2" charset="-122"/>
                </a:rPr>
                <a:t>B</a:t>
              </a:r>
              <a:endParaRPr lang="en-US" altLang="zh-CN" sz="2600" baseline="-25000">
                <a:ea typeface="宋体" pitchFamily="2" charset="-122"/>
              </a:endParaRPr>
            </a:p>
          </p:txBody>
        </p:sp>
        <p:sp>
          <p:nvSpPr>
            <p:cNvPr id="78879" name="Text Box 137"/>
            <p:cNvSpPr txBox="1">
              <a:spLocks noChangeArrowheads="1"/>
            </p:cNvSpPr>
            <p:nvPr/>
          </p:nvSpPr>
          <p:spPr bwMode="auto">
            <a:xfrm>
              <a:off x="4059" y="152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10</a:t>
              </a:r>
            </a:p>
          </p:txBody>
        </p:sp>
        <p:sp>
          <p:nvSpPr>
            <p:cNvPr id="78880" name="Line 138"/>
            <p:cNvSpPr>
              <a:spLocks noChangeShapeType="1"/>
            </p:cNvSpPr>
            <p:nvPr/>
          </p:nvSpPr>
          <p:spPr bwMode="auto">
            <a:xfrm>
              <a:off x="1429" y="1752"/>
              <a:ext cx="1089" cy="227"/>
            </a:xfrm>
            <a:prstGeom prst="line">
              <a:avLst/>
            </a:prstGeom>
            <a:noFill/>
            <a:ln w="28575">
              <a:solidFill>
                <a:srgbClr val="DA28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1" name="Line 139"/>
            <p:cNvSpPr>
              <a:spLocks noChangeShapeType="1"/>
            </p:cNvSpPr>
            <p:nvPr/>
          </p:nvSpPr>
          <p:spPr bwMode="auto">
            <a:xfrm flipV="1">
              <a:off x="1202" y="2416"/>
              <a:ext cx="1359" cy="243"/>
            </a:xfrm>
            <a:prstGeom prst="line">
              <a:avLst/>
            </a:prstGeom>
            <a:noFill/>
            <a:ln w="28575">
              <a:solidFill>
                <a:srgbClr val="DA280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2" name="AutoShape 140"/>
            <p:cNvSpPr>
              <a:spLocks noChangeArrowheads="1"/>
            </p:cNvSpPr>
            <p:nvPr/>
          </p:nvSpPr>
          <p:spPr bwMode="auto">
            <a:xfrm>
              <a:off x="2517" y="1873"/>
              <a:ext cx="1724" cy="25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8884" name="Text Box 142"/>
            <p:cNvSpPr txBox="1">
              <a:spLocks noChangeArrowheads="1"/>
            </p:cNvSpPr>
            <p:nvPr/>
          </p:nvSpPr>
          <p:spPr bwMode="auto">
            <a:xfrm>
              <a:off x="794" y="1571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>
                  <a:ea typeface="宋体" pitchFamily="2" charset="-122"/>
                </a:rPr>
                <a:t>C’</a:t>
              </a:r>
              <a:r>
                <a:rPr lang="en-US" altLang="zh-CN">
                  <a:ea typeface="宋体" pitchFamily="2" charset="-122"/>
                </a:rPr>
                <a:t>·</a:t>
              </a:r>
              <a:r>
                <a:rPr lang="en-US" altLang="zh-CN" sz="2400">
                  <a:ea typeface="宋体" pitchFamily="2" charset="-122"/>
                </a:rPr>
                <a:t>D’</a:t>
              </a:r>
            </a:p>
          </p:txBody>
        </p:sp>
        <p:sp>
          <p:nvSpPr>
            <p:cNvPr id="78885" name="Text Box 143"/>
            <p:cNvSpPr txBox="1">
              <a:spLocks noChangeArrowheads="1"/>
            </p:cNvSpPr>
            <p:nvPr/>
          </p:nvSpPr>
          <p:spPr bwMode="auto">
            <a:xfrm>
              <a:off x="323" y="2432"/>
              <a:ext cx="8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dirty="0" smtClean="0">
                  <a:ea typeface="宋体" pitchFamily="2" charset="-122"/>
                </a:rPr>
                <a:t>A</a:t>
              </a:r>
              <a:r>
                <a:rPr lang="zh-CN" altLang="en-US" sz="2400" dirty="0" smtClean="0">
                  <a:ea typeface="宋体" pitchFamily="2" charset="-122"/>
                </a:rPr>
                <a:t>·</a:t>
              </a:r>
              <a:r>
                <a:rPr lang="en-US" altLang="zh-CN" sz="2400" dirty="0">
                  <a:ea typeface="宋体" pitchFamily="2" charset="-122"/>
                </a:rPr>
                <a:t>D</a:t>
              </a:r>
              <a:endParaRPr lang="en-US" altLang="zh-CN" sz="2400" dirty="0">
                <a:ea typeface="宋体" pitchFamily="2" charset="-122"/>
              </a:endParaRPr>
            </a:p>
          </p:txBody>
        </p:sp>
      </p:grp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397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(3) eliminate the static hazards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935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ea typeface="宋体" pitchFamily="2" charset="-122"/>
              </a:rPr>
              <a:t>引入一致项（</a:t>
            </a:r>
            <a:r>
              <a:rPr lang="en-US" altLang="zh-CN" b="1" dirty="0" smtClean="0">
                <a:ea typeface="宋体" pitchFamily="2" charset="-122"/>
              </a:rPr>
              <a:t>consensus</a:t>
            </a:r>
            <a:r>
              <a:rPr lang="zh-CN" altLang="en-US" b="1" dirty="0" smtClean="0">
                <a:ea typeface="宋体" pitchFamily="2" charset="-122"/>
              </a:rPr>
              <a:t>，冗余项）：将相切的部分划入一个质蕴含项。</a:t>
            </a:r>
          </a:p>
        </p:txBody>
      </p:sp>
      <p:sp>
        <p:nvSpPr>
          <p:cNvPr id="85064" name="AutoShape 72"/>
          <p:cNvSpPr>
            <a:spLocks noChangeArrowheads="1"/>
          </p:cNvSpPr>
          <p:nvPr/>
        </p:nvSpPr>
        <p:spPr bwMode="auto">
          <a:xfrm>
            <a:off x="5219700" y="3068638"/>
            <a:ext cx="1223963" cy="11525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8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65" name="Text Box 73"/>
          <p:cNvSpPr txBox="1">
            <a:spLocks noChangeArrowheads="1"/>
          </p:cNvSpPr>
          <p:nvPr/>
        </p:nvSpPr>
        <p:spPr bwMode="auto">
          <a:xfrm>
            <a:off x="2124075" y="3213100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solidFill>
                  <a:srgbClr val="006600"/>
                </a:solidFill>
                <a:ea typeface="宋体" pitchFamily="2" charset="-122"/>
              </a:rPr>
              <a:t>A’</a:t>
            </a:r>
            <a:r>
              <a:rPr lang="en-US" altLang="zh-CN">
                <a:solidFill>
                  <a:srgbClr val="1D03DB"/>
                </a:solidFill>
                <a:ea typeface="宋体" pitchFamily="2" charset="-122"/>
              </a:rPr>
              <a:t>·</a:t>
            </a:r>
            <a:r>
              <a:rPr lang="en-US" altLang="zh-CN" sz="2400">
                <a:solidFill>
                  <a:srgbClr val="006600"/>
                </a:solidFill>
                <a:ea typeface="宋体" pitchFamily="2" charset="-122"/>
              </a:rPr>
              <a:t>C’</a:t>
            </a:r>
          </a:p>
        </p:txBody>
      </p:sp>
      <p:sp>
        <p:nvSpPr>
          <p:cNvPr id="85066" name="Line 74"/>
          <p:cNvSpPr>
            <a:spLocks noChangeShapeType="1"/>
          </p:cNvSpPr>
          <p:nvPr/>
        </p:nvSpPr>
        <p:spPr bwMode="auto">
          <a:xfrm>
            <a:off x="3059113" y="3500438"/>
            <a:ext cx="2160587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755650" y="5011738"/>
            <a:ext cx="35500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9179F"/>
                </a:solidFill>
                <a:ea typeface="宋体" pitchFamily="2" charset="-122"/>
              </a:rPr>
              <a:t>得    </a:t>
            </a:r>
            <a:r>
              <a:rPr kumimoji="1" lang="en-US" altLang="zh-CN" sz="2400" smtClean="0">
                <a:solidFill>
                  <a:srgbClr val="09179F"/>
                </a:solidFill>
                <a:ea typeface="宋体" pitchFamily="2" charset="-122"/>
              </a:rPr>
              <a:t>F=A’</a:t>
            </a:r>
            <a:r>
              <a:rPr lang="en-US" altLang="zh-CN" sz="2400" smtClean="0">
                <a:solidFill>
                  <a:srgbClr val="1D03DB"/>
                </a:solidFill>
                <a:ea typeface="宋体" pitchFamily="2" charset="-122"/>
              </a:rPr>
              <a:t>·</a:t>
            </a:r>
            <a:r>
              <a:rPr kumimoji="1" lang="en-US" altLang="zh-CN" sz="2400" dirty="0" smtClean="0">
                <a:solidFill>
                  <a:srgbClr val="09179F"/>
                </a:solidFill>
                <a:ea typeface="宋体" pitchFamily="2" charset="-122"/>
              </a:rPr>
              <a:t>D+C</a:t>
            </a:r>
            <a:r>
              <a:rPr kumimoji="1" lang="en-US" altLang="zh-CN" sz="2400" dirty="0">
                <a:solidFill>
                  <a:srgbClr val="09179F"/>
                </a:solidFill>
                <a:ea typeface="宋体" pitchFamily="2" charset="-122"/>
              </a:rPr>
              <a:t>’</a:t>
            </a:r>
            <a:r>
              <a:rPr lang="en-US" altLang="zh-CN" dirty="0">
                <a:solidFill>
                  <a:srgbClr val="1D03DB"/>
                </a:solidFill>
                <a:ea typeface="宋体" pitchFamily="2" charset="-122"/>
              </a:rPr>
              <a:t>·</a:t>
            </a:r>
            <a:r>
              <a:rPr kumimoji="1" lang="en-US" altLang="zh-CN" sz="2400" dirty="0">
                <a:solidFill>
                  <a:srgbClr val="09179F"/>
                </a:solidFill>
                <a:ea typeface="宋体" pitchFamily="2" charset="-122"/>
              </a:rPr>
              <a:t>D’+A’</a:t>
            </a:r>
            <a:r>
              <a:rPr lang="en-US" altLang="zh-CN" dirty="0">
                <a:solidFill>
                  <a:srgbClr val="1D03DB"/>
                </a:solidFill>
                <a:ea typeface="宋体" pitchFamily="2" charset="-122"/>
              </a:rPr>
              <a:t>·</a:t>
            </a:r>
            <a:r>
              <a:rPr kumimoji="1" lang="en-US" altLang="zh-CN" sz="2400" dirty="0">
                <a:solidFill>
                  <a:srgbClr val="09179F"/>
                </a:solidFill>
                <a:ea typeface="宋体" pitchFamily="2" charset="-122"/>
              </a:rPr>
              <a:t>C’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5331034" y="3709588"/>
            <a:ext cx="1080120" cy="1064025"/>
          </a:xfrm>
          <a:prstGeom prst="roundRect">
            <a:avLst/>
          </a:prstGeom>
          <a:noFill/>
          <a:ln w="28575" cap="flat" cmpd="sng" algn="ctr">
            <a:solidFill>
              <a:srgbClr val="DA280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4" grpId="0" animBg="1"/>
      <p:bldP spid="85065" grpId="0"/>
      <p:bldP spid="85066" grpId="0" animBg="1"/>
      <p:bldP spid="8506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A0CA50-1D69-4E2F-BAB7-17B881176067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76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9876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79877" name="Group 6"/>
          <p:cNvGrpSpPr>
            <a:grpSpLocks/>
          </p:cNvGrpSpPr>
          <p:nvPr/>
        </p:nvGrpSpPr>
        <p:grpSpPr bwMode="auto">
          <a:xfrm>
            <a:off x="323850" y="1052513"/>
            <a:ext cx="3492500" cy="2617787"/>
            <a:chOff x="2064" y="2296"/>
            <a:chExt cx="2200" cy="1649"/>
          </a:xfrm>
        </p:grpSpPr>
        <p:sp>
          <p:nvSpPr>
            <p:cNvPr id="79925" name="Line 7"/>
            <p:cNvSpPr>
              <a:spLocks noChangeShapeType="1"/>
            </p:cNvSpPr>
            <p:nvPr/>
          </p:nvSpPr>
          <p:spPr bwMode="auto">
            <a:xfrm flipH="1" flipV="1">
              <a:off x="2361" y="2541"/>
              <a:ext cx="194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6" name="Text Box 8"/>
            <p:cNvSpPr txBox="1">
              <a:spLocks noChangeArrowheads="1"/>
            </p:cNvSpPr>
            <p:nvPr/>
          </p:nvSpPr>
          <p:spPr bwMode="auto">
            <a:xfrm>
              <a:off x="2064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79927" name="Text Box 9"/>
            <p:cNvSpPr txBox="1">
              <a:spLocks noChangeArrowheads="1"/>
            </p:cNvSpPr>
            <p:nvPr/>
          </p:nvSpPr>
          <p:spPr bwMode="auto">
            <a:xfrm>
              <a:off x="2426" y="240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Garamond" pitchFamily="18" charset="0"/>
                  <a:ea typeface="宋体" pitchFamily="2" charset="-122"/>
                </a:rPr>
                <a:t>X Y</a:t>
              </a:r>
            </a:p>
          </p:txBody>
        </p:sp>
        <p:sp>
          <p:nvSpPr>
            <p:cNvPr id="79928" name="Text Box 10"/>
            <p:cNvSpPr txBox="1">
              <a:spLocks noChangeArrowheads="1"/>
            </p:cNvSpPr>
            <p:nvPr/>
          </p:nvSpPr>
          <p:spPr bwMode="auto">
            <a:xfrm>
              <a:off x="2297" y="2611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79929" name="Rectangle 11"/>
            <p:cNvSpPr>
              <a:spLocks noChangeArrowheads="1"/>
            </p:cNvSpPr>
            <p:nvPr/>
          </p:nvSpPr>
          <p:spPr bwMode="auto">
            <a:xfrm>
              <a:off x="3637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9930" name="Rectangle 12"/>
            <p:cNvSpPr>
              <a:spLocks noChangeArrowheads="1"/>
            </p:cNvSpPr>
            <p:nvPr/>
          </p:nvSpPr>
          <p:spPr bwMode="auto">
            <a:xfrm>
              <a:off x="3276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9931" name="Rectangle 13"/>
            <p:cNvSpPr>
              <a:spLocks noChangeArrowheads="1"/>
            </p:cNvSpPr>
            <p:nvPr/>
          </p:nvSpPr>
          <p:spPr bwMode="auto">
            <a:xfrm>
              <a:off x="2915" y="3126"/>
              <a:ext cx="36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9932" name="Rectangle 14"/>
            <p:cNvSpPr>
              <a:spLocks noChangeArrowheads="1"/>
            </p:cNvSpPr>
            <p:nvPr/>
          </p:nvSpPr>
          <p:spPr bwMode="auto">
            <a:xfrm>
              <a:off x="2555" y="3126"/>
              <a:ext cx="360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9933" name="Rectangle 15"/>
            <p:cNvSpPr>
              <a:spLocks noChangeArrowheads="1"/>
            </p:cNvSpPr>
            <p:nvPr/>
          </p:nvSpPr>
          <p:spPr bwMode="auto">
            <a:xfrm>
              <a:off x="3637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9934" name="Rectangle 16"/>
            <p:cNvSpPr>
              <a:spLocks noChangeArrowheads="1"/>
            </p:cNvSpPr>
            <p:nvPr/>
          </p:nvSpPr>
          <p:spPr bwMode="auto">
            <a:xfrm>
              <a:off x="3276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9935" name="Rectangle 17"/>
            <p:cNvSpPr>
              <a:spLocks noChangeArrowheads="1"/>
            </p:cNvSpPr>
            <p:nvPr/>
          </p:nvSpPr>
          <p:spPr bwMode="auto">
            <a:xfrm>
              <a:off x="2915" y="2751"/>
              <a:ext cx="361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9936" name="Rectangle 18"/>
            <p:cNvSpPr>
              <a:spLocks noChangeArrowheads="1"/>
            </p:cNvSpPr>
            <p:nvPr/>
          </p:nvSpPr>
          <p:spPr bwMode="auto">
            <a:xfrm>
              <a:off x="2555" y="2751"/>
              <a:ext cx="36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10000"/>
              </a:pPr>
              <a:r>
                <a:rPr lang="zh-CN" altLang="en-US" sz="2400" b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2400" b="0">
                  <a:latin typeface="Verdan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9937" name="Line 19"/>
            <p:cNvSpPr>
              <a:spLocks noChangeShapeType="1"/>
            </p:cNvSpPr>
            <p:nvPr/>
          </p:nvSpPr>
          <p:spPr bwMode="auto">
            <a:xfrm>
              <a:off x="2555" y="2751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8" name="Line 20"/>
            <p:cNvSpPr>
              <a:spLocks noChangeShapeType="1"/>
            </p:cNvSpPr>
            <p:nvPr/>
          </p:nvSpPr>
          <p:spPr bwMode="auto">
            <a:xfrm>
              <a:off x="2555" y="3126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9" name="Line 21"/>
            <p:cNvSpPr>
              <a:spLocks noChangeShapeType="1"/>
            </p:cNvSpPr>
            <p:nvPr/>
          </p:nvSpPr>
          <p:spPr bwMode="auto">
            <a:xfrm>
              <a:off x="2555" y="3500"/>
              <a:ext cx="14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0" name="Line 22"/>
            <p:cNvSpPr>
              <a:spLocks noChangeShapeType="1"/>
            </p:cNvSpPr>
            <p:nvPr/>
          </p:nvSpPr>
          <p:spPr bwMode="auto">
            <a:xfrm>
              <a:off x="2555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1" name="Line 23"/>
            <p:cNvSpPr>
              <a:spLocks noChangeShapeType="1"/>
            </p:cNvSpPr>
            <p:nvPr/>
          </p:nvSpPr>
          <p:spPr bwMode="auto">
            <a:xfrm>
              <a:off x="2915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2" name="Line 24"/>
            <p:cNvSpPr>
              <a:spLocks noChangeShapeType="1"/>
            </p:cNvSpPr>
            <p:nvPr/>
          </p:nvSpPr>
          <p:spPr bwMode="auto">
            <a:xfrm>
              <a:off x="3276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3" name="Line 25"/>
            <p:cNvSpPr>
              <a:spLocks noChangeShapeType="1"/>
            </p:cNvSpPr>
            <p:nvPr/>
          </p:nvSpPr>
          <p:spPr bwMode="auto">
            <a:xfrm>
              <a:off x="3637" y="2751"/>
              <a:ext cx="0" cy="7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4" name="Line 26"/>
            <p:cNvSpPr>
              <a:spLocks noChangeShapeType="1"/>
            </p:cNvSpPr>
            <p:nvPr/>
          </p:nvSpPr>
          <p:spPr bwMode="auto">
            <a:xfrm>
              <a:off x="3998" y="2751"/>
              <a:ext cx="0" cy="7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5" name="Text Box 27"/>
            <p:cNvSpPr txBox="1">
              <a:spLocks noChangeArrowheads="1"/>
            </p:cNvSpPr>
            <p:nvPr/>
          </p:nvSpPr>
          <p:spPr bwMode="auto">
            <a:xfrm>
              <a:off x="2619" y="2541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79946" name="Text Box 28"/>
            <p:cNvSpPr txBox="1">
              <a:spLocks noChangeArrowheads="1"/>
            </p:cNvSpPr>
            <p:nvPr/>
          </p:nvSpPr>
          <p:spPr bwMode="auto">
            <a:xfrm>
              <a:off x="2974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79947" name="Text Box 29"/>
            <p:cNvSpPr txBox="1">
              <a:spLocks noChangeArrowheads="1"/>
            </p:cNvSpPr>
            <p:nvPr/>
          </p:nvSpPr>
          <p:spPr bwMode="auto">
            <a:xfrm>
              <a:off x="3329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9948" name="Text Box 30"/>
            <p:cNvSpPr txBox="1">
              <a:spLocks noChangeArrowheads="1"/>
            </p:cNvSpPr>
            <p:nvPr/>
          </p:nvSpPr>
          <p:spPr bwMode="auto">
            <a:xfrm>
              <a:off x="3716" y="2541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9949" name="Text Box 31"/>
            <p:cNvSpPr txBox="1">
              <a:spLocks noChangeArrowheads="1"/>
            </p:cNvSpPr>
            <p:nvPr/>
          </p:nvSpPr>
          <p:spPr bwMode="auto">
            <a:xfrm>
              <a:off x="3554" y="2296"/>
              <a:ext cx="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X</a:t>
              </a:r>
            </a:p>
          </p:txBody>
        </p:sp>
        <p:grpSp>
          <p:nvGrpSpPr>
            <p:cNvPr id="79950" name="Group 32"/>
            <p:cNvGrpSpPr>
              <a:grpSpLocks/>
            </p:cNvGrpSpPr>
            <p:nvPr/>
          </p:nvGrpSpPr>
          <p:grpSpPr bwMode="auto">
            <a:xfrm>
              <a:off x="2942" y="3555"/>
              <a:ext cx="677" cy="105"/>
              <a:chOff x="3696" y="2024"/>
              <a:chExt cx="953" cy="136"/>
            </a:xfrm>
          </p:grpSpPr>
          <p:sp>
            <p:nvSpPr>
              <p:cNvPr id="79960" name="Line 33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1" name="Line 34"/>
              <p:cNvSpPr>
                <a:spLocks noChangeShapeType="1"/>
              </p:cNvSpPr>
              <p:nvPr/>
            </p:nvSpPr>
            <p:spPr bwMode="auto">
              <a:xfrm flipV="1">
                <a:off x="4649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2" name="Line 35"/>
              <p:cNvSpPr>
                <a:spLocks noChangeShapeType="1"/>
              </p:cNvSpPr>
              <p:nvPr/>
            </p:nvSpPr>
            <p:spPr bwMode="auto">
              <a:xfrm flipV="1">
                <a:off x="369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951" name="Text Box 36"/>
            <p:cNvSpPr txBox="1">
              <a:spLocks noChangeArrowheads="1"/>
            </p:cNvSpPr>
            <p:nvPr/>
          </p:nvSpPr>
          <p:spPr bwMode="auto">
            <a:xfrm>
              <a:off x="3152" y="3657"/>
              <a:ext cx="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9952" name="Text Box 37"/>
            <p:cNvSpPr txBox="1">
              <a:spLocks noChangeArrowheads="1"/>
            </p:cNvSpPr>
            <p:nvPr/>
          </p:nvSpPr>
          <p:spPr bwMode="auto">
            <a:xfrm>
              <a:off x="2336" y="2820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9953" name="Text Box 38"/>
            <p:cNvSpPr txBox="1">
              <a:spLocks noChangeArrowheads="1"/>
            </p:cNvSpPr>
            <p:nvPr/>
          </p:nvSpPr>
          <p:spPr bwMode="auto">
            <a:xfrm>
              <a:off x="2336" y="3158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9954" name="AutoShape 39"/>
            <p:cNvSpPr>
              <a:spLocks/>
            </p:cNvSpPr>
            <p:nvPr/>
          </p:nvSpPr>
          <p:spPr bwMode="auto">
            <a:xfrm>
              <a:off x="4071" y="3136"/>
              <a:ext cx="32" cy="349"/>
            </a:xfrm>
            <a:prstGeom prst="rightBracket">
              <a:avLst>
                <a:gd name="adj" fmla="val 9088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9955" name="Text Box 40"/>
            <p:cNvSpPr txBox="1">
              <a:spLocks noChangeArrowheads="1"/>
            </p:cNvSpPr>
            <p:nvPr/>
          </p:nvSpPr>
          <p:spPr bwMode="auto">
            <a:xfrm>
              <a:off x="4103" y="3205"/>
              <a:ext cx="1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itchFamily="18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79956" name="Group 41"/>
            <p:cNvGrpSpPr>
              <a:grpSpLocks/>
            </p:cNvGrpSpPr>
            <p:nvPr/>
          </p:nvGrpSpPr>
          <p:grpSpPr bwMode="auto">
            <a:xfrm>
              <a:off x="3296" y="2541"/>
              <a:ext cx="678" cy="105"/>
              <a:chOff x="4195" y="663"/>
              <a:chExt cx="953" cy="136"/>
            </a:xfrm>
          </p:grpSpPr>
          <p:sp>
            <p:nvSpPr>
              <p:cNvPr id="79957" name="Line 42"/>
              <p:cNvSpPr>
                <a:spLocks noChangeShapeType="1"/>
              </p:cNvSpPr>
              <p:nvPr/>
            </p:nvSpPr>
            <p:spPr bwMode="auto">
              <a:xfrm flipV="1">
                <a:off x="419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8" name="Line 43"/>
              <p:cNvSpPr>
                <a:spLocks noChangeShapeType="1"/>
              </p:cNvSpPr>
              <p:nvPr/>
            </p:nvSpPr>
            <p:spPr bwMode="auto">
              <a:xfrm flipV="1">
                <a:off x="5148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9" name="Line 44"/>
              <p:cNvSpPr>
                <a:spLocks noChangeShapeType="1"/>
              </p:cNvSpPr>
              <p:nvPr/>
            </p:nvSpPr>
            <p:spPr bwMode="auto">
              <a:xfrm>
                <a:off x="4195" y="663"/>
                <a:ext cx="9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6061" name="AutoShape 45"/>
          <p:cNvSpPr>
            <a:spLocks noChangeArrowheads="1"/>
          </p:cNvSpPr>
          <p:nvPr/>
        </p:nvSpPr>
        <p:spPr bwMode="auto">
          <a:xfrm>
            <a:off x="2339975" y="1844675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62" name="AutoShape 46"/>
          <p:cNvSpPr>
            <a:spLocks noChangeArrowheads="1"/>
          </p:cNvSpPr>
          <p:nvPr/>
        </p:nvSpPr>
        <p:spPr bwMode="auto">
          <a:xfrm>
            <a:off x="1763713" y="2420938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63" name="AutoShape 47"/>
          <p:cNvSpPr>
            <a:spLocks noChangeArrowheads="1"/>
          </p:cNvSpPr>
          <p:nvPr/>
        </p:nvSpPr>
        <p:spPr bwMode="auto">
          <a:xfrm>
            <a:off x="2266950" y="1916113"/>
            <a:ext cx="504825" cy="10080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1" name="Text Box 48"/>
          <p:cNvSpPr txBox="1">
            <a:spLocks noChangeArrowheads="1"/>
          </p:cNvSpPr>
          <p:nvPr/>
        </p:nvSpPr>
        <p:spPr bwMode="auto">
          <a:xfrm>
            <a:off x="4751388" y="108743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</a:p>
        </p:txBody>
      </p:sp>
      <p:sp>
        <p:nvSpPr>
          <p:cNvPr id="79882" name="Text Box 49"/>
          <p:cNvSpPr txBox="1">
            <a:spLocks noChangeArrowheads="1"/>
          </p:cNvSpPr>
          <p:nvPr/>
        </p:nvSpPr>
        <p:spPr bwMode="auto">
          <a:xfrm>
            <a:off x="4751388" y="1808163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Y</a:t>
            </a:r>
          </a:p>
        </p:txBody>
      </p:sp>
      <p:sp>
        <p:nvSpPr>
          <p:cNvPr id="79883" name="Text Box 50"/>
          <p:cNvSpPr txBox="1">
            <a:spLocks noChangeArrowheads="1"/>
          </p:cNvSpPr>
          <p:nvPr/>
        </p:nvSpPr>
        <p:spPr bwMode="auto">
          <a:xfrm>
            <a:off x="4751388" y="2384425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Z</a:t>
            </a:r>
          </a:p>
        </p:txBody>
      </p:sp>
      <p:sp>
        <p:nvSpPr>
          <p:cNvPr id="79884" name="Text Box 51"/>
          <p:cNvSpPr txBox="1">
            <a:spLocks noChangeArrowheads="1"/>
          </p:cNvSpPr>
          <p:nvPr/>
        </p:nvSpPr>
        <p:spPr bwMode="auto">
          <a:xfrm>
            <a:off x="4822825" y="303212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Z’</a:t>
            </a:r>
          </a:p>
        </p:txBody>
      </p:sp>
      <p:sp>
        <p:nvSpPr>
          <p:cNvPr id="79885" name="Text Box 52"/>
          <p:cNvSpPr txBox="1">
            <a:spLocks noChangeArrowheads="1"/>
          </p:cNvSpPr>
          <p:nvPr/>
        </p:nvSpPr>
        <p:spPr bwMode="auto">
          <a:xfrm>
            <a:off x="4751388" y="360838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XZ’</a:t>
            </a:r>
          </a:p>
        </p:txBody>
      </p:sp>
      <p:sp>
        <p:nvSpPr>
          <p:cNvPr id="79886" name="Text Box 53"/>
          <p:cNvSpPr txBox="1">
            <a:spLocks noChangeArrowheads="1"/>
          </p:cNvSpPr>
          <p:nvPr/>
        </p:nvSpPr>
        <p:spPr bwMode="auto">
          <a:xfrm>
            <a:off x="4751388" y="425608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YZ</a:t>
            </a:r>
          </a:p>
        </p:txBody>
      </p:sp>
      <p:sp>
        <p:nvSpPr>
          <p:cNvPr id="79887" name="Text Box 54"/>
          <p:cNvSpPr txBox="1">
            <a:spLocks noChangeArrowheads="1"/>
          </p:cNvSpPr>
          <p:nvPr/>
        </p:nvSpPr>
        <p:spPr bwMode="auto">
          <a:xfrm>
            <a:off x="4822825" y="5626100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F</a:t>
            </a:r>
          </a:p>
        </p:txBody>
      </p:sp>
      <p:sp>
        <p:nvSpPr>
          <p:cNvPr id="79888" name="Line 55"/>
          <p:cNvSpPr>
            <a:spLocks noChangeShapeType="1"/>
          </p:cNvSpPr>
          <p:nvPr/>
        </p:nvSpPr>
        <p:spPr bwMode="auto">
          <a:xfrm>
            <a:off x="5759450" y="1087438"/>
            <a:ext cx="2808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9" name="Line 56"/>
          <p:cNvSpPr>
            <a:spLocks noChangeShapeType="1"/>
          </p:cNvSpPr>
          <p:nvPr/>
        </p:nvSpPr>
        <p:spPr bwMode="auto">
          <a:xfrm>
            <a:off x="5759450" y="1519238"/>
            <a:ext cx="2808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0" name="Text Box 57"/>
          <p:cNvSpPr txBox="1">
            <a:spLocks noChangeArrowheads="1"/>
          </p:cNvSpPr>
          <p:nvPr/>
        </p:nvSpPr>
        <p:spPr bwMode="auto">
          <a:xfrm>
            <a:off x="5327650" y="800100"/>
            <a:ext cx="36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</a:p>
        </p:txBody>
      </p:sp>
      <p:sp>
        <p:nvSpPr>
          <p:cNvPr id="79891" name="Text Box 58"/>
          <p:cNvSpPr txBox="1">
            <a:spLocks noChangeArrowheads="1"/>
          </p:cNvSpPr>
          <p:nvPr/>
        </p:nvSpPr>
        <p:spPr bwMode="auto">
          <a:xfrm>
            <a:off x="5327650" y="1231900"/>
            <a:ext cx="36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</a:p>
        </p:txBody>
      </p:sp>
      <p:sp>
        <p:nvSpPr>
          <p:cNvPr id="79892" name="Line 59"/>
          <p:cNvSpPr>
            <a:spLocks noChangeShapeType="1"/>
          </p:cNvSpPr>
          <p:nvPr/>
        </p:nvSpPr>
        <p:spPr bwMode="auto">
          <a:xfrm>
            <a:off x="5759450" y="2311400"/>
            <a:ext cx="2808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3" name="Line 60"/>
          <p:cNvSpPr>
            <a:spLocks noChangeShapeType="1"/>
          </p:cNvSpPr>
          <p:nvPr/>
        </p:nvSpPr>
        <p:spPr bwMode="auto">
          <a:xfrm>
            <a:off x="5759450" y="1879600"/>
            <a:ext cx="2808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4" name="Text Box 61"/>
          <p:cNvSpPr txBox="1">
            <a:spLocks noChangeArrowheads="1"/>
          </p:cNvSpPr>
          <p:nvPr/>
        </p:nvSpPr>
        <p:spPr bwMode="auto">
          <a:xfrm>
            <a:off x="5327650" y="2024063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</a:p>
        </p:txBody>
      </p:sp>
      <p:sp>
        <p:nvSpPr>
          <p:cNvPr id="79895" name="Text Box 62"/>
          <p:cNvSpPr txBox="1">
            <a:spLocks noChangeArrowheads="1"/>
          </p:cNvSpPr>
          <p:nvPr/>
        </p:nvSpPr>
        <p:spPr bwMode="auto">
          <a:xfrm>
            <a:off x="5327650" y="1592263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</a:p>
        </p:txBody>
      </p:sp>
      <p:sp>
        <p:nvSpPr>
          <p:cNvPr id="79896" name="Line 63"/>
          <p:cNvSpPr>
            <a:spLocks noChangeShapeType="1"/>
          </p:cNvSpPr>
          <p:nvPr/>
        </p:nvSpPr>
        <p:spPr bwMode="auto">
          <a:xfrm>
            <a:off x="5686425" y="2527300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7" name="Line 64"/>
          <p:cNvSpPr>
            <a:spLocks noChangeShapeType="1"/>
          </p:cNvSpPr>
          <p:nvPr/>
        </p:nvSpPr>
        <p:spPr bwMode="auto">
          <a:xfrm flipV="1">
            <a:off x="7054850" y="2814638"/>
            <a:ext cx="15128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8" name="Line 65"/>
          <p:cNvSpPr>
            <a:spLocks noChangeShapeType="1"/>
          </p:cNvSpPr>
          <p:nvPr/>
        </p:nvSpPr>
        <p:spPr bwMode="auto">
          <a:xfrm>
            <a:off x="7054850" y="25273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6082" name="Group 66"/>
          <p:cNvGrpSpPr>
            <a:grpSpLocks/>
          </p:cNvGrpSpPr>
          <p:nvPr/>
        </p:nvGrpSpPr>
        <p:grpSpPr bwMode="auto">
          <a:xfrm>
            <a:off x="5614988" y="3030538"/>
            <a:ext cx="2952750" cy="361950"/>
            <a:chOff x="3787" y="1660"/>
            <a:chExt cx="1860" cy="228"/>
          </a:xfrm>
        </p:grpSpPr>
        <p:sp>
          <p:nvSpPr>
            <p:cNvPr id="79922" name="Line 67"/>
            <p:cNvSpPr>
              <a:spLocks noChangeShapeType="1"/>
            </p:cNvSpPr>
            <p:nvPr/>
          </p:nvSpPr>
          <p:spPr bwMode="auto">
            <a:xfrm>
              <a:off x="3787" y="188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3" name="Line 68"/>
            <p:cNvSpPr>
              <a:spLocks noChangeShapeType="1"/>
            </p:cNvSpPr>
            <p:nvPr/>
          </p:nvSpPr>
          <p:spPr bwMode="auto">
            <a:xfrm flipV="1">
              <a:off x="4830" y="1660"/>
              <a:ext cx="8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4" name="Line 69"/>
            <p:cNvSpPr>
              <a:spLocks noChangeShapeType="1"/>
            </p:cNvSpPr>
            <p:nvPr/>
          </p:nvSpPr>
          <p:spPr bwMode="auto">
            <a:xfrm>
              <a:off x="4830" y="1661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00" name="Line 70"/>
          <p:cNvSpPr>
            <a:spLocks noChangeShapeType="1"/>
          </p:cNvSpPr>
          <p:nvPr/>
        </p:nvSpPr>
        <p:spPr bwMode="auto">
          <a:xfrm>
            <a:off x="7270750" y="3176588"/>
            <a:ext cx="0" cy="31686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1" name="Line 71"/>
          <p:cNvSpPr>
            <a:spLocks noChangeShapeType="1"/>
          </p:cNvSpPr>
          <p:nvPr/>
        </p:nvSpPr>
        <p:spPr bwMode="auto">
          <a:xfrm>
            <a:off x="7486650" y="3176588"/>
            <a:ext cx="0" cy="31686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2" name="Line 72"/>
          <p:cNvSpPr>
            <a:spLocks noChangeShapeType="1"/>
          </p:cNvSpPr>
          <p:nvPr/>
        </p:nvSpPr>
        <p:spPr bwMode="auto">
          <a:xfrm>
            <a:off x="7702550" y="3176588"/>
            <a:ext cx="0" cy="31686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3" name="Line 73"/>
          <p:cNvSpPr>
            <a:spLocks noChangeShapeType="1"/>
          </p:cNvSpPr>
          <p:nvPr/>
        </p:nvSpPr>
        <p:spPr bwMode="auto">
          <a:xfrm>
            <a:off x="7920038" y="3176588"/>
            <a:ext cx="0" cy="31686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04" name="Line 74"/>
          <p:cNvSpPr>
            <a:spLocks noChangeShapeType="1"/>
          </p:cNvSpPr>
          <p:nvPr/>
        </p:nvSpPr>
        <p:spPr bwMode="auto">
          <a:xfrm>
            <a:off x="7054850" y="3176588"/>
            <a:ext cx="0" cy="31686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6091" name="Group 75"/>
          <p:cNvGrpSpPr>
            <a:grpSpLocks/>
          </p:cNvGrpSpPr>
          <p:nvPr/>
        </p:nvGrpSpPr>
        <p:grpSpPr bwMode="auto">
          <a:xfrm>
            <a:off x="5614988" y="3679825"/>
            <a:ext cx="2952750" cy="360363"/>
            <a:chOff x="3787" y="2069"/>
            <a:chExt cx="1860" cy="227"/>
          </a:xfrm>
        </p:grpSpPr>
        <p:sp>
          <p:nvSpPr>
            <p:cNvPr id="79919" name="Line 76"/>
            <p:cNvSpPr>
              <a:spLocks noChangeShapeType="1"/>
            </p:cNvSpPr>
            <p:nvPr/>
          </p:nvSpPr>
          <p:spPr bwMode="auto">
            <a:xfrm>
              <a:off x="3787" y="2296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0" name="Line 77"/>
            <p:cNvSpPr>
              <a:spLocks noChangeShapeType="1"/>
            </p:cNvSpPr>
            <p:nvPr/>
          </p:nvSpPr>
          <p:spPr bwMode="auto">
            <a:xfrm>
              <a:off x="4966" y="20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1" name="Line 78"/>
            <p:cNvSpPr>
              <a:spLocks noChangeShapeType="1"/>
            </p:cNvSpPr>
            <p:nvPr/>
          </p:nvSpPr>
          <p:spPr bwMode="auto">
            <a:xfrm flipV="1">
              <a:off x="4966" y="206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6095" name="Group 79"/>
          <p:cNvGrpSpPr>
            <a:grpSpLocks/>
          </p:cNvGrpSpPr>
          <p:nvPr/>
        </p:nvGrpSpPr>
        <p:grpSpPr bwMode="auto">
          <a:xfrm>
            <a:off x="5614988" y="4327525"/>
            <a:ext cx="2952750" cy="433388"/>
            <a:chOff x="3787" y="2477"/>
            <a:chExt cx="1860" cy="273"/>
          </a:xfrm>
        </p:grpSpPr>
        <p:sp>
          <p:nvSpPr>
            <p:cNvPr id="79916" name="Line 80"/>
            <p:cNvSpPr>
              <a:spLocks noChangeShapeType="1"/>
            </p:cNvSpPr>
            <p:nvPr/>
          </p:nvSpPr>
          <p:spPr bwMode="auto">
            <a:xfrm>
              <a:off x="3787" y="2477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7" name="Line 81"/>
            <p:cNvSpPr>
              <a:spLocks noChangeShapeType="1"/>
            </p:cNvSpPr>
            <p:nvPr/>
          </p:nvSpPr>
          <p:spPr bwMode="auto">
            <a:xfrm flipV="1">
              <a:off x="4830" y="2749"/>
              <a:ext cx="8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8" name="Line 82"/>
            <p:cNvSpPr>
              <a:spLocks noChangeShapeType="1"/>
            </p:cNvSpPr>
            <p:nvPr/>
          </p:nvSpPr>
          <p:spPr bwMode="auto">
            <a:xfrm flipH="1">
              <a:off x="4830" y="247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6099" name="Group 83"/>
          <p:cNvGrpSpPr>
            <a:grpSpLocks/>
          </p:cNvGrpSpPr>
          <p:nvPr/>
        </p:nvGrpSpPr>
        <p:grpSpPr bwMode="auto">
          <a:xfrm>
            <a:off x="5543550" y="5695950"/>
            <a:ext cx="2952750" cy="1588"/>
            <a:chOff x="3742" y="3339"/>
            <a:chExt cx="1860" cy="1"/>
          </a:xfrm>
        </p:grpSpPr>
        <p:sp>
          <p:nvSpPr>
            <p:cNvPr id="79913" name="Line 84"/>
            <p:cNvSpPr>
              <a:spLocks noChangeShapeType="1"/>
            </p:cNvSpPr>
            <p:nvPr/>
          </p:nvSpPr>
          <p:spPr bwMode="auto">
            <a:xfrm>
              <a:off x="3742" y="3340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4" name="Line 85"/>
            <p:cNvSpPr>
              <a:spLocks noChangeShapeType="1"/>
            </p:cNvSpPr>
            <p:nvPr/>
          </p:nvSpPr>
          <p:spPr bwMode="auto">
            <a:xfrm flipV="1">
              <a:off x="5239" y="3339"/>
              <a:ext cx="36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5" name="Line 86"/>
            <p:cNvSpPr>
              <a:spLocks noChangeShapeType="1"/>
            </p:cNvSpPr>
            <p:nvPr/>
          </p:nvSpPr>
          <p:spPr bwMode="auto">
            <a:xfrm>
              <a:off x="5103" y="333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08" name="Text Box 87"/>
          <p:cNvSpPr txBox="1">
            <a:spLocks noChangeArrowheads="1"/>
          </p:cNvSpPr>
          <p:nvPr/>
        </p:nvSpPr>
        <p:spPr bwMode="auto">
          <a:xfrm>
            <a:off x="4751388" y="483235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DA280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XY</a:t>
            </a:r>
          </a:p>
        </p:txBody>
      </p:sp>
      <p:sp>
        <p:nvSpPr>
          <p:cNvPr id="86104" name="Line 88"/>
          <p:cNvSpPr>
            <a:spLocks noChangeShapeType="1"/>
          </p:cNvSpPr>
          <p:nvPr/>
        </p:nvSpPr>
        <p:spPr bwMode="auto">
          <a:xfrm>
            <a:off x="5614988" y="4976813"/>
            <a:ext cx="2808287" cy="0"/>
          </a:xfrm>
          <a:prstGeom prst="line">
            <a:avLst/>
          </a:prstGeom>
          <a:noFill/>
          <a:ln w="28575">
            <a:solidFill>
              <a:srgbClr val="DA28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910" name="Text Box 89"/>
          <p:cNvSpPr txBox="1">
            <a:spLocks noChangeArrowheads="1"/>
          </p:cNvSpPr>
          <p:nvPr/>
        </p:nvSpPr>
        <p:spPr bwMode="auto">
          <a:xfrm>
            <a:off x="5337085" y="4734145"/>
            <a:ext cx="3603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DA280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</a:p>
        </p:txBody>
      </p:sp>
      <p:sp>
        <p:nvSpPr>
          <p:cNvPr id="79911" name="Text Box 90"/>
          <p:cNvSpPr txBox="1">
            <a:spLocks noChangeArrowheads="1"/>
          </p:cNvSpPr>
          <p:nvPr/>
        </p:nvSpPr>
        <p:spPr bwMode="auto">
          <a:xfrm>
            <a:off x="5399088" y="5695950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</a:p>
        </p:txBody>
      </p:sp>
      <p:sp>
        <p:nvSpPr>
          <p:cNvPr id="79912" name="Text Box 91"/>
          <p:cNvSpPr txBox="1">
            <a:spLocks noChangeArrowheads="1"/>
          </p:cNvSpPr>
          <p:nvPr/>
        </p:nvSpPr>
        <p:spPr bwMode="auto">
          <a:xfrm>
            <a:off x="179388" y="41132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dirty="0">
                <a:solidFill>
                  <a:srgbClr val="050FD9"/>
                </a:solidFill>
                <a:ea typeface="宋体" pitchFamily="2" charset="-122"/>
              </a:rPr>
              <a:t>F=X·Z’+Y·Z+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X·Y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1" grpId="0" animBg="1"/>
      <p:bldP spid="86062" grpId="0" animBg="1"/>
      <p:bldP spid="86063" grpId="0" animBg="1"/>
      <p:bldP spid="8610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08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F1B3B5-7300-44D5-8DD4-84675B19FF22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77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第四章小结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开关代数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掌握开关代数的公理、定理。熟练应用于逻辑电路的分析和设计中。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摩根定理、广义摩根定理（反演定理）、对偶定理。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掌握逻辑函数的表示法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真值表、标准和、标准积，及最小项、最大项的定义和性质。</a:t>
            </a:r>
            <a:endParaRPr lang="en-US" altLang="zh-CN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19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072662-7517-48A8-B40F-3655595E6610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组合逻辑电路的分析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能写出电路的逻辑表达式。</a:t>
            </a: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能化简表达式（代数法、卡诺图法）</a:t>
            </a: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能作电路结构的变换（“与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或”转“与非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与非”，“或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与”转“或非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或非”）</a:t>
            </a: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能对原电路作是否存在“冒险”的判断</a:t>
            </a: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能画出正确的时序图。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/>
            <a:endParaRPr lang="zh-CN" altLang="en-US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49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255E94-F12C-46A5-9096-F742A6FE0C4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79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组合逻辑电路的综合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综合运用所学知识（过去所学的课程）分析、理解设计要求。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将分析所得的输入变量、输出变量及二者间的逻辑关系列入真值表。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化简，画电路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对多输出的处理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一般以各自独立输出方式求解。</a:t>
            </a:r>
            <a:endParaRPr lang="en-US" altLang="zh-CN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770366-08B0-4C82-A7EA-B7E41DBA633B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8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736012" cy="6127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4. n-variable theorems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3105150"/>
            <a:ext cx="8075612" cy="29130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Calibri" pitchFamily="34" charset="0"/>
                <a:ea typeface="宋体" pitchFamily="2" charset="-122"/>
              </a:rPr>
              <a:t>T13---</a:t>
            </a:r>
            <a:r>
              <a:rPr lang="zh-CN" altLang="en-US" smtClean="0"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equivalent transform between “</a:t>
            </a:r>
            <a:r>
              <a:rPr lang="en-US" altLang="zh-CN" smtClean="0">
                <a:solidFill>
                  <a:srgbClr val="CC0000"/>
                </a:solidFill>
                <a:latin typeface="Calibri" pitchFamily="34" charset="0"/>
                <a:ea typeface="宋体" pitchFamily="2" charset="-122"/>
              </a:rPr>
              <a:t>AND-NOT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” and “</a:t>
            </a:r>
            <a:r>
              <a:rPr lang="en-US" altLang="zh-CN" smtClean="0">
                <a:solidFill>
                  <a:srgbClr val="CC0000"/>
                </a:solidFill>
                <a:latin typeface="Calibri" pitchFamily="34" charset="0"/>
                <a:ea typeface="宋体" pitchFamily="2" charset="-122"/>
              </a:rPr>
              <a:t>NOT-OR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”.</a:t>
            </a:r>
          </a:p>
          <a:p>
            <a:pPr eaLnBrk="1" hangingPunct="1"/>
            <a:r>
              <a:rPr lang="en-US" altLang="zh-CN" smtClean="0">
                <a:latin typeface="Calibri" pitchFamily="34" charset="0"/>
                <a:ea typeface="宋体" pitchFamily="2" charset="-122"/>
              </a:rPr>
              <a:t> T13’--- equivalent transform between “</a:t>
            </a:r>
            <a:r>
              <a:rPr lang="en-US" altLang="zh-CN" smtClean="0">
                <a:solidFill>
                  <a:srgbClr val="CC0000"/>
                </a:solidFill>
                <a:latin typeface="Calibri" pitchFamily="34" charset="0"/>
                <a:ea typeface="宋体" pitchFamily="2" charset="-122"/>
              </a:rPr>
              <a:t>OR-NOT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” and “</a:t>
            </a:r>
            <a:r>
              <a:rPr lang="en-US" altLang="zh-CN" smtClean="0">
                <a:solidFill>
                  <a:srgbClr val="CC0000"/>
                </a:solidFill>
                <a:latin typeface="Calibri" pitchFamily="34" charset="0"/>
                <a:ea typeface="宋体" pitchFamily="2" charset="-122"/>
              </a:rPr>
              <a:t>NOT-AND</a:t>
            </a:r>
            <a:r>
              <a:rPr lang="en-US" altLang="zh-CN" smtClean="0">
                <a:latin typeface="Calibri" pitchFamily="34" charset="0"/>
                <a:ea typeface="宋体" pitchFamily="2" charset="-122"/>
              </a:rPr>
              <a:t>”.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Exp. 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G=X’</a:t>
            </a:r>
            <a:r>
              <a:rPr lang="en-US" altLang="en-US" smtClean="0"/>
              <a:t>·</a:t>
            </a:r>
            <a:r>
              <a:rPr lang="en-US" altLang="zh-CN" smtClean="0">
                <a:ea typeface="宋体" pitchFamily="2" charset="-122"/>
              </a:rPr>
              <a:t>Y+V</a:t>
            </a:r>
            <a:r>
              <a:rPr lang="en-US" altLang="en-US" smtClean="0"/>
              <a:t>·</a:t>
            </a:r>
            <a:r>
              <a:rPr lang="en-US" altLang="zh-CN" smtClean="0">
                <a:ea typeface="宋体" pitchFamily="2" charset="-122"/>
              </a:rPr>
              <a:t>W’</a:t>
            </a:r>
            <a:r>
              <a:rPr lang="en-US" altLang="en-US" smtClean="0"/>
              <a:t>·</a:t>
            </a:r>
            <a:r>
              <a:rPr lang="en-US" altLang="zh-CN" smtClean="0">
                <a:ea typeface="宋体" pitchFamily="2" charset="-122"/>
              </a:rPr>
              <a:t>Z  ———  =</a:t>
            </a:r>
            <a:r>
              <a:rPr lang="zh-CN" altLang="en-US" smtClean="0">
                <a:ea typeface="宋体" pitchFamily="2" charset="-122"/>
              </a:rPr>
              <a:t>？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79388" y="981075"/>
            <a:ext cx="6048375" cy="457200"/>
          </a:xfrm>
          <a:prstGeom prst="rect">
            <a:avLst/>
          </a:prstGeom>
          <a:solidFill>
            <a:srgbClr val="DEEF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(T12)  X+X+…+X=X      (T12’)  X·X·…·X=X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9388" y="1844675"/>
            <a:ext cx="5905500" cy="1004888"/>
          </a:xfrm>
          <a:prstGeom prst="rect">
            <a:avLst/>
          </a:prstGeom>
          <a:solidFill>
            <a:srgbClr val="D6F4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(T13)  (X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·X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·……·X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)’=X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’+X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’+……+X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(T13’) (X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+X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+……+X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)’=X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’·X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’·……·X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</a:t>
            </a:r>
            <a:endParaRPr lang="zh-CN" altLang="en-US" sz="2400">
              <a:solidFill>
                <a:srgbClr val="04379E"/>
              </a:solidFill>
              <a:ea typeface="宋体" pitchFamily="2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464050" y="5380038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DeMorgan theorems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56325" y="908050"/>
            <a:ext cx="29527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Generalized idempotency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广义同一律</a:t>
            </a:r>
            <a:r>
              <a:rPr lang="en-US" altLang="zh-CN">
                <a:ea typeface="宋体" pitchFamily="2" charset="-122"/>
              </a:rPr>
              <a:t>)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162675" y="2035175"/>
            <a:ext cx="270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pitchFamily="2" charset="-122"/>
              </a:rPr>
              <a:t>DeMorgan theorems</a:t>
            </a:r>
            <a:r>
              <a:rPr lang="zh-CN" altLang="en-US" sz="200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6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70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9C4846-3A8F-4F0D-8812-F048E6CFF15E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80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定时冒险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  掌握冒险可能出现的情况：“与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或”结构可能出现静态</a:t>
            </a:r>
            <a:r>
              <a:rPr lang="en-US" altLang="zh-CN" b="1" dirty="0" smtClean="0">
                <a:ea typeface="宋体" pitchFamily="2" charset="-122"/>
              </a:rPr>
              <a:t>—1</a:t>
            </a:r>
            <a:r>
              <a:rPr lang="zh-CN" altLang="en-US" b="1" dirty="0" smtClean="0">
                <a:ea typeface="宋体" pitchFamily="2" charset="-122"/>
              </a:rPr>
              <a:t>冒险；“或</a:t>
            </a:r>
            <a:r>
              <a:rPr lang="en-US" altLang="zh-CN" b="1" dirty="0" smtClean="0">
                <a:ea typeface="宋体" pitchFamily="2" charset="-122"/>
              </a:rPr>
              <a:t>—</a:t>
            </a:r>
            <a:r>
              <a:rPr lang="zh-CN" altLang="en-US" b="1" dirty="0" smtClean="0">
                <a:ea typeface="宋体" pitchFamily="2" charset="-122"/>
              </a:rPr>
              <a:t>与”结构可能出现静态</a:t>
            </a:r>
            <a:r>
              <a:rPr lang="en-US" altLang="zh-CN" b="1" dirty="0" smtClean="0">
                <a:ea typeface="宋体" pitchFamily="2" charset="-122"/>
              </a:rPr>
              <a:t>—0</a:t>
            </a:r>
            <a:r>
              <a:rPr lang="zh-CN" altLang="en-US" b="1" dirty="0" smtClean="0">
                <a:ea typeface="宋体" pitchFamily="2" charset="-122"/>
              </a:rPr>
              <a:t>冒险。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判断电路中可能出现冒险的地方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29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28A421-F6F9-4160-8DE6-6EE07F27446A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81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399"/>
            <a:ext cx="8729662" cy="62130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Exp.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53725"/>
            <a:ext cx="8459787" cy="5067663"/>
          </a:xfrm>
        </p:spPr>
        <p:txBody>
          <a:bodyPr/>
          <a:lstStyle/>
          <a:p>
            <a:pPr marL="533400" indent="-533400" eaLnBrk="1" hangingPunct="1"/>
            <a:r>
              <a:rPr lang="zh-CN" altLang="en-US" sz="2400" b="1" dirty="0" smtClean="0">
                <a:ea typeface="宋体" pitchFamily="2" charset="-122"/>
              </a:rPr>
              <a:t>分析如下电路</a:t>
            </a:r>
          </a:p>
          <a:p>
            <a:pPr marL="533400" indent="-533400" eaLnBrk="1" hangingPunct="1">
              <a:buFontTx/>
              <a:buAutoNum type="arabicParenBoth"/>
            </a:pPr>
            <a:r>
              <a:rPr lang="zh-CN" altLang="en-US" sz="2400" b="1" dirty="0" smtClean="0">
                <a:ea typeface="宋体" pitchFamily="2" charset="-122"/>
              </a:rPr>
              <a:t>根据电路图写出逻辑表达式，判断原电路是否存在冒险。</a:t>
            </a:r>
          </a:p>
          <a:p>
            <a:pPr marL="533400" indent="-533400" eaLnBrk="1" hangingPunct="1">
              <a:buFontTx/>
              <a:buAutoNum type="arabicParenBoth"/>
            </a:pPr>
            <a:r>
              <a:rPr lang="zh-CN" altLang="en-US" sz="2400" b="1" dirty="0" smtClean="0">
                <a:ea typeface="宋体" pitchFamily="2" charset="-122"/>
              </a:rPr>
              <a:t>写出最小积之和式</a:t>
            </a:r>
            <a:r>
              <a:rPr lang="en-US" altLang="zh-CN" sz="2400" b="1" dirty="0" smtClean="0">
                <a:ea typeface="宋体" pitchFamily="2" charset="-122"/>
              </a:rPr>
              <a:t>.</a:t>
            </a:r>
          </a:p>
          <a:p>
            <a:pPr marL="533400" indent="-533400" eaLnBrk="1" hangingPunct="1">
              <a:buFontTx/>
              <a:buAutoNum type="arabicParenBoth"/>
            </a:pPr>
            <a:r>
              <a:rPr lang="zh-CN" altLang="en-US" sz="2400" b="1" dirty="0" smtClean="0">
                <a:ea typeface="宋体" pitchFamily="2" charset="-122"/>
              </a:rPr>
              <a:t>若输入信号为以下顺序，无输入延迟时，请画出输出波形。</a:t>
            </a:r>
            <a:endParaRPr lang="en-US" altLang="zh-CN" sz="2400" b="1" dirty="0" smtClean="0">
              <a:ea typeface="宋体" pitchFamily="2" charset="-122"/>
            </a:endParaRPr>
          </a:p>
        </p:txBody>
      </p:sp>
      <p:grpSp>
        <p:nvGrpSpPr>
          <p:cNvPr id="82950" name="Group 116"/>
          <p:cNvGrpSpPr>
            <a:grpSpLocks/>
          </p:cNvGrpSpPr>
          <p:nvPr/>
        </p:nvGrpSpPr>
        <p:grpSpPr bwMode="auto">
          <a:xfrm>
            <a:off x="116505" y="3053652"/>
            <a:ext cx="4677726" cy="2704484"/>
            <a:chOff x="1111" y="1298"/>
            <a:chExt cx="3674" cy="2223"/>
          </a:xfrm>
        </p:grpSpPr>
        <p:sp>
          <p:nvSpPr>
            <p:cNvPr id="82951" name="Text Box 72"/>
            <p:cNvSpPr txBox="1">
              <a:spLocks noChangeArrowheads="1"/>
            </p:cNvSpPr>
            <p:nvPr/>
          </p:nvSpPr>
          <p:spPr bwMode="auto">
            <a:xfrm>
              <a:off x="4513" y="202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50FD9"/>
                  </a:solidFill>
                  <a:ea typeface="宋体" pitchFamily="2" charset="-122"/>
                </a:rPr>
                <a:t>F</a:t>
              </a:r>
            </a:p>
          </p:txBody>
        </p:sp>
        <p:grpSp>
          <p:nvGrpSpPr>
            <p:cNvPr id="82952" name="Group 74"/>
            <p:cNvGrpSpPr>
              <a:grpSpLocks/>
            </p:cNvGrpSpPr>
            <p:nvPr/>
          </p:nvGrpSpPr>
          <p:grpSpPr bwMode="auto">
            <a:xfrm>
              <a:off x="2735" y="2042"/>
              <a:ext cx="817" cy="317"/>
              <a:chOff x="2744" y="2659"/>
              <a:chExt cx="817" cy="317"/>
            </a:xfrm>
          </p:grpSpPr>
          <p:sp>
            <p:nvSpPr>
              <p:cNvPr id="83024" name="Line 7"/>
              <p:cNvSpPr>
                <a:spLocks noChangeShapeType="1"/>
              </p:cNvSpPr>
              <p:nvPr/>
            </p:nvSpPr>
            <p:spPr bwMode="auto">
              <a:xfrm>
                <a:off x="3334" y="279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5" name="Line 8"/>
              <p:cNvSpPr>
                <a:spLocks noChangeShapeType="1"/>
              </p:cNvSpPr>
              <p:nvPr/>
            </p:nvSpPr>
            <p:spPr bwMode="auto">
              <a:xfrm>
                <a:off x="2744" y="273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6" name="AutoShape 9"/>
              <p:cNvSpPr>
                <a:spLocks noChangeArrowheads="1"/>
              </p:cNvSpPr>
              <p:nvPr/>
            </p:nvSpPr>
            <p:spPr bwMode="auto">
              <a:xfrm>
                <a:off x="2971" y="2659"/>
                <a:ext cx="363" cy="31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27" name="Line 11"/>
              <p:cNvSpPr>
                <a:spLocks noChangeShapeType="1"/>
              </p:cNvSpPr>
              <p:nvPr/>
            </p:nvSpPr>
            <p:spPr bwMode="auto">
              <a:xfrm>
                <a:off x="2744" y="291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53" name="Group 73"/>
            <p:cNvGrpSpPr>
              <a:grpSpLocks/>
            </p:cNvGrpSpPr>
            <p:nvPr/>
          </p:nvGrpSpPr>
          <p:grpSpPr bwMode="auto">
            <a:xfrm>
              <a:off x="1882" y="1362"/>
              <a:ext cx="817" cy="317"/>
              <a:chOff x="1882" y="2024"/>
              <a:chExt cx="817" cy="317"/>
            </a:xfrm>
          </p:grpSpPr>
          <p:sp>
            <p:nvSpPr>
              <p:cNvPr id="83020" name="Line 20"/>
              <p:cNvSpPr>
                <a:spLocks noChangeShapeType="1"/>
              </p:cNvSpPr>
              <p:nvPr/>
            </p:nvSpPr>
            <p:spPr bwMode="auto">
              <a:xfrm>
                <a:off x="2472" y="216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1" name="Line 21"/>
              <p:cNvSpPr>
                <a:spLocks noChangeShapeType="1"/>
              </p:cNvSpPr>
              <p:nvPr/>
            </p:nvSpPr>
            <p:spPr bwMode="auto">
              <a:xfrm>
                <a:off x="1882" y="2097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2" name="AutoShape 22"/>
              <p:cNvSpPr>
                <a:spLocks noChangeArrowheads="1"/>
              </p:cNvSpPr>
              <p:nvPr/>
            </p:nvSpPr>
            <p:spPr bwMode="auto">
              <a:xfrm>
                <a:off x="2109" y="2024"/>
                <a:ext cx="363" cy="31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23" name="Line 24"/>
              <p:cNvSpPr>
                <a:spLocks noChangeShapeType="1"/>
              </p:cNvSpPr>
              <p:nvPr/>
            </p:nvSpPr>
            <p:spPr bwMode="auto">
              <a:xfrm>
                <a:off x="1882" y="2278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54" name="Group 109"/>
            <p:cNvGrpSpPr>
              <a:grpSpLocks/>
            </p:cNvGrpSpPr>
            <p:nvPr/>
          </p:nvGrpSpPr>
          <p:grpSpPr bwMode="auto">
            <a:xfrm>
              <a:off x="3742" y="1979"/>
              <a:ext cx="753" cy="408"/>
              <a:chOff x="3696" y="1933"/>
              <a:chExt cx="753" cy="408"/>
            </a:xfrm>
          </p:grpSpPr>
          <p:sp>
            <p:nvSpPr>
              <p:cNvPr id="83011" name="Line 33"/>
              <p:cNvSpPr>
                <a:spLocks noChangeShapeType="1"/>
              </p:cNvSpPr>
              <p:nvPr/>
            </p:nvSpPr>
            <p:spPr bwMode="auto">
              <a:xfrm>
                <a:off x="3696" y="1979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3012" name="Group 41"/>
              <p:cNvGrpSpPr>
                <a:grpSpLocks/>
              </p:cNvGrpSpPr>
              <p:nvPr/>
            </p:nvGrpSpPr>
            <p:grpSpPr bwMode="auto">
              <a:xfrm>
                <a:off x="3859" y="1933"/>
                <a:ext cx="408" cy="408"/>
                <a:chOff x="1111" y="3249"/>
                <a:chExt cx="408" cy="272"/>
              </a:xfrm>
            </p:grpSpPr>
            <p:sp>
              <p:nvSpPr>
                <p:cNvPr id="83015" name="Line 31"/>
                <p:cNvSpPr>
                  <a:spLocks noChangeShapeType="1"/>
                </p:cNvSpPr>
                <p:nvPr/>
              </p:nvSpPr>
              <p:spPr bwMode="auto">
                <a:xfrm>
                  <a:off x="1111" y="3249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16" name="Line 32"/>
                <p:cNvSpPr>
                  <a:spLocks noChangeShapeType="1"/>
                </p:cNvSpPr>
                <p:nvPr/>
              </p:nvSpPr>
              <p:spPr bwMode="auto">
                <a:xfrm>
                  <a:off x="1111" y="3521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17" name="Freeform 35"/>
                <p:cNvSpPr>
                  <a:spLocks/>
                </p:cNvSpPr>
                <p:nvPr/>
              </p:nvSpPr>
              <p:spPr bwMode="auto">
                <a:xfrm>
                  <a:off x="1111" y="3249"/>
                  <a:ext cx="45" cy="272"/>
                </a:xfrm>
                <a:custGeom>
                  <a:avLst/>
                  <a:gdLst>
                    <a:gd name="T0" fmla="*/ 0 w 45"/>
                    <a:gd name="T1" fmla="*/ 0 h 272"/>
                    <a:gd name="T2" fmla="*/ 45 w 45"/>
                    <a:gd name="T3" fmla="*/ 136 h 272"/>
                    <a:gd name="T4" fmla="*/ 0 w 45"/>
                    <a:gd name="T5" fmla="*/ 272 h 27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" h="272">
                      <a:moveTo>
                        <a:pt x="0" y="0"/>
                      </a:moveTo>
                      <a:cubicBezTo>
                        <a:pt x="22" y="45"/>
                        <a:pt x="45" y="91"/>
                        <a:pt x="45" y="136"/>
                      </a:cubicBezTo>
                      <a:cubicBezTo>
                        <a:pt x="45" y="181"/>
                        <a:pt x="7" y="249"/>
                        <a:pt x="0" y="27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18" name="Freeform 39"/>
                <p:cNvSpPr>
                  <a:spLocks/>
                </p:cNvSpPr>
                <p:nvPr/>
              </p:nvSpPr>
              <p:spPr bwMode="auto">
                <a:xfrm>
                  <a:off x="1292" y="3249"/>
                  <a:ext cx="227" cy="136"/>
                </a:xfrm>
                <a:custGeom>
                  <a:avLst/>
                  <a:gdLst>
                    <a:gd name="T0" fmla="*/ 0 w 227"/>
                    <a:gd name="T1" fmla="*/ 0 h 136"/>
                    <a:gd name="T2" fmla="*/ 137 w 227"/>
                    <a:gd name="T3" fmla="*/ 45 h 136"/>
                    <a:gd name="T4" fmla="*/ 227 w 227"/>
                    <a:gd name="T5" fmla="*/ 136 h 1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7" h="136">
                      <a:moveTo>
                        <a:pt x="0" y="0"/>
                      </a:moveTo>
                      <a:cubicBezTo>
                        <a:pt x="49" y="11"/>
                        <a:pt x="99" y="22"/>
                        <a:pt x="137" y="45"/>
                      </a:cubicBezTo>
                      <a:cubicBezTo>
                        <a:pt x="175" y="68"/>
                        <a:pt x="201" y="102"/>
                        <a:pt x="227" y="136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19" name="Freeform 40"/>
                <p:cNvSpPr>
                  <a:spLocks/>
                </p:cNvSpPr>
                <p:nvPr/>
              </p:nvSpPr>
              <p:spPr bwMode="auto">
                <a:xfrm>
                  <a:off x="1292" y="3385"/>
                  <a:ext cx="227" cy="136"/>
                </a:xfrm>
                <a:custGeom>
                  <a:avLst/>
                  <a:gdLst>
                    <a:gd name="T0" fmla="*/ 0 w 227"/>
                    <a:gd name="T1" fmla="*/ 136 h 136"/>
                    <a:gd name="T2" fmla="*/ 137 w 227"/>
                    <a:gd name="T3" fmla="*/ 90 h 136"/>
                    <a:gd name="T4" fmla="*/ 227 w 227"/>
                    <a:gd name="T5" fmla="*/ 0 h 13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7" h="136">
                      <a:moveTo>
                        <a:pt x="0" y="136"/>
                      </a:moveTo>
                      <a:cubicBezTo>
                        <a:pt x="49" y="124"/>
                        <a:pt x="99" y="113"/>
                        <a:pt x="137" y="90"/>
                      </a:cubicBezTo>
                      <a:cubicBezTo>
                        <a:pt x="175" y="67"/>
                        <a:pt x="201" y="33"/>
                        <a:pt x="227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013" name="Line 42"/>
              <p:cNvSpPr>
                <a:spLocks noChangeShapeType="1"/>
              </p:cNvSpPr>
              <p:nvPr/>
            </p:nvSpPr>
            <p:spPr bwMode="auto">
              <a:xfrm flipH="1">
                <a:off x="3696" y="2296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4" name="Line 43"/>
              <p:cNvSpPr>
                <a:spLocks noChangeShapeType="1"/>
              </p:cNvSpPr>
              <p:nvPr/>
            </p:nvSpPr>
            <p:spPr bwMode="auto">
              <a:xfrm>
                <a:off x="4268" y="2132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55" name="Group 49"/>
            <p:cNvGrpSpPr>
              <a:grpSpLocks/>
            </p:cNvGrpSpPr>
            <p:nvPr/>
          </p:nvGrpSpPr>
          <p:grpSpPr bwMode="auto">
            <a:xfrm>
              <a:off x="1882" y="1933"/>
              <a:ext cx="862" cy="362"/>
              <a:chOff x="567" y="3113"/>
              <a:chExt cx="862" cy="362"/>
            </a:xfrm>
          </p:grpSpPr>
          <p:sp>
            <p:nvSpPr>
              <p:cNvPr id="83007" name="AutoShape 45"/>
              <p:cNvSpPr>
                <a:spLocks noChangeArrowheads="1"/>
              </p:cNvSpPr>
              <p:nvPr/>
            </p:nvSpPr>
            <p:spPr bwMode="auto">
              <a:xfrm rot="5400000">
                <a:off x="771" y="3135"/>
                <a:ext cx="362" cy="31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08" name="Oval 46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91" cy="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09" name="Line 47"/>
              <p:cNvSpPr>
                <a:spLocks noChangeShapeType="1"/>
              </p:cNvSpPr>
              <p:nvPr/>
            </p:nvSpPr>
            <p:spPr bwMode="auto">
              <a:xfrm flipV="1">
                <a:off x="1202" y="329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0" name="Line 48"/>
              <p:cNvSpPr>
                <a:spLocks noChangeShapeType="1"/>
              </p:cNvSpPr>
              <p:nvPr/>
            </p:nvSpPr>
            <p:spPr bwMode="auto">
              <a:xfrm>
                <a:off x="567" y="329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56" name="Line 50"/>
            <p:cNvSpPr>
              <a:spLocks noChangeShapeType="1"/>
            </p:cNvSpPr>
            <p:nvPr/>
          </p:nvSpPr>
          <p:spPr bwMode="auto">
            <a:xfrm flipH="1">
              <a:off x="1383" y="1435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7" name="Line 51"/>
            <p:cNvSpPr>
              <a:spLocks noChangeShapeType="1"/>
            </p:cNvSpPr>
            <p:nvPr/>
          </p:nvSpPr>
          <p:spPr bwMode="auto">
            <a:xfrm flipH="1">
              <a:off x="1383" y="1616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8" name="Line 52"/>
            <p:cNvSpPr>
              <a:spLocks noChangeShapeType="1"/>
            </p:cNvSpPr>
            <p:nvPr/>
          </p:nvSpPr>
          <p:spPr bwMode="auto">
            <a:xfrm flipH="1">
              <a:off x="1565" y="2115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9" name="Line 53"/>
            <p:cNvSpPr>
              <a:spLocks noChangeShapeType="1"/>
            </p:cNvSpPr>
            <p:nvPr/>
          </p:nvSpPr>
          <p:spPr bwMode="auto">
            <a:xfrm>
              <a:off x="2744" y="2296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0" name="Line 55"/>
            <p:cNvSpPr>
              <a:spLocks noChangeShapeType="1"/>
            </p:cNvSpPr>
            <p:nvPr/>
          </p:nvSpPr>
          <p:spPr bwMode="auto">
            <a:xfrm flipH="1">
              <a:off x="1383" y="2523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1" name="Line 58"/>
            <p:cNvSpPr>
              <a:spLocks noChangeShapeType="1"/>
            </p:cNvSpPr>
            <p:nvPr/>
          </p:nvSpPr>
          <p:spPr bwMode="auto">
            <a:xfrm>
              <a:off x="2699" y="1498"/>
              <a:ext cx="8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2" name="Line 62"/>
            <p:cNvSpPr>
              <a:spLocks noChangeShapeType="1"/>
            </p:cNvSpPr>
            <p:nvPr/>
          </p:nvSpPr>
          <p:spPr bwMode="auto">
            <a:xfrm>
              <a:off x="1565" y="1434"/>
              <a:ext cx="0" cy="2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3" name="Oval 65"/>
            <p:cNvSpPr>
              <a:spLocks noChangeArrowheads="1"/>
            </p:cNvSpPr>
            <p:nvPr/>
          </p:nvSpPr>
          <p:spPr bwMode="auto">
            <a:xfrm>
              <a:off x="1524" y="139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64" name="Line 66"/>
            <p:cNvSpPr>
              <a:spLocks noChangeShapeType="1"/>
            </p:cNvSpPr>
            <p:nvPr/>
          </p:nvSpPr>
          <p:spPr bwMode="auto">
            <a:xfrm>
              <a:off x="3560" y="1480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Text Box 69"/>
            <p:cNvSpPr txBox="1">
              <a:spLocks noChangeArrowheads="1"/>
            </p:cNvSpPr>
            <p:nvPr/>
          </p:nvSpPr>
          <p:spPr bwMode="auto">
            <a:xfrm>
              <a:off x="1111" y="129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50FD9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2966" name="Text Box 70"/>
            <p:cNvSpPr txBox="1">
              <a:spLocks noChangeArrowheads="1"/>
            </p:cNvSpPr>
            <p:nvPr/>
          </p:nvSpPr>
          <p:spPr bwMode="auto">
            <a:xfrm>
              <a:off x="1111" y="148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50FD9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2967" name="Text Box 71"/>
            <p:cNvSpPr txBox="1">
              <a:spLocks noChangeArrowheads="1"/>
            </p:cNvSpPr>
            <p:nvPr/>
          </p:nvSpPr>
          <p:spPr bwMode="auto">
            <a:xfrm>
              <a:off x="1111" y="234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50FD9"/>
                  </a:solidFill>
                  <a:ea typeface="宋体" pitchFamily="2" charset="-122"/>
                </a:rPr>
                <a:t>C</a:t>
              </a:r>
            </a:p>
          </p:txBody>
        </p:sp>
        <p:grpSp>
          <p:nvGrpSpPr>
            <p:cNvPr id="82968" name="Group 75"/>
            <p:cNvGrpSpPr>
              <a:grpSpLocks/>
            </p:cNvGrpSpPr>
            <p:nvPr/>
          </p:nvGrpSpPr>
          <p:grpSpPr bwMode="auto">
            <a:xfrm>
              <a:off x="1882" y="2341"/>
              <a:ext cx="862" cy="362"/>
              <a:chOff x="567" y="3113"/>
              <a:chExt cx="862" cy="362"/>
            </a:xfrm>
          </p:grpSpPr>
          <p:sp>
            <p:nvSpPr>
              <p:cNvPr id="83003" name="AutoShape 76"/>
              <p:cNvSpPr>
                <a:spLocks noChangeArrowheads="1"/>
              </p:cNvSpPr>
              <p:nvPr/>
            </p:nvSpPr>
            <p:spPr bwMode="auto">
              <a:xfrm rot="5400000">
                <a:off x="771" y="3135"/>
                <a:ext cx="362" cy="31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04" name="Oval 77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91" cy="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05" name="Line 78"/>
              <p:cNvSpPr>
                <a:spLocks noChangeShapeType="1"/>
              </p:cNvSpPr>
              <p:nvPr/>
            </p:nvSpPr>
            <p:spPr bwMode="auto">
              <a:xfrm flipV="1">
                <a:off x="1202" y="329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6" name="Line 79"/>
              <p:cNvSpPr>
                <a:spLocks noChangeShapeType="1"/>
              </p:cNvSpPr>
              <p:nvPr/>
            </p:nvSpPr>
            <p:spPr bwMode="auto">
              <a:xfrm>
                <a:off x="567" y="329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69" name="Group 81"/>
            <p:cNvGrpSpPr>
              <a:grpSpLocks/>
            </p:cNvGrpSpPr>
            <p:nvPr/>
          </p:nvGrpSpPr>
          <p:grpSpPr bwMode="auto">
            <a:xfrm>
              <a:off x="2744" y="2659"/>
              <a:ext cx="817" cy="363"/>
              <a:chOff x="2744" y="2659"/>
              <a:chExt cx="817" cy="317"/>
            </a:xfrm>
          </p:grpSpPr>
          <p:sp>
            <p:nvSpPr>
              <p:cNvPr id="82999" name="Line 82"/>
              <p:cNvSpPr>
                <a:spLocks noChangeShapeType="1"/>
              </p:cNvSpPr>
              <p:nvPr/>
            </p:nvSpPr>
            <p:spPr bwMode="auto">
              <a:xfrm>
                <a:off x="3334" y="279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0" name="Line 83"/>
              <p:cNvSpPr>
                <a:spLocks noChangeShapeType="1"/>
              </p:cNvSpPr>
              <p:nvPr/>
            </p:nvSpPr>
            <p:spPr bwMode="auto">
              <a:xfrm>
                <a:off x="2744" y="273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1" name="AutoShape 84"/>
              <p:cNvSpPr>
                <a:spLocks noChangeArrowheads="1"/>
              </p:cNvSpPr>
              <p:nvPr/>
            </p:nvSpPr>
            <p:spPr bwMode="auto">
              <a:xfrm>
                <a:off x="2971" y="2659"/>
                <a:ext cx="363" cy="31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002" name="Line 85"/>
              <p:cNvSpPr>
                <a:spLocks noChangeShapeType="1"/>
              </p:cNvSpPr>
              <p:nvPr/>
            </p:nvSpPr>
            <p:spPr bwMode="auto">
              <a:xfrm>
                <a:off x="2744" y="291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970" name="Group 86"/>
            <p:cNvGrpSpPr>
              <a:grpSpLocks/>
            </p:cNvGrpSpPr>
            <p:nvPr/>
          </p:nvGrpSpPr>
          <p:grpSpPr bwMode="auto">
            <a:xfrm>
              <a:off x="2744" y="3176"/>
              <a:ext cx="817" cy="317"/>
              <a:chOff x="2744" y="2659"/>
              <a:chExt cx="817" cy="317"/>
            </a:xfrm>
          </p:grpSpPr>
          <p:sp>
            <p:nvSpPr>
              <p:cNvPr id="82995" name="Line 87"/>
              <p:cNvSpPr>
                <a:spLocks noChangeShapeType="1"/>
              </p:cNvSpPr>
              <p:nvPr/>
            </p:nvSpPr>
            <p:spPr bwMode="auto">
              <a:xfrm>
                <a:off x="3334" y="279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6" name="Line 88"/>
              <p:cNvSpPr>
                <a:spLocks noChangeShapeType="1"/>
              </p:cNvSpPr>
              <p:nvPr/>
            </p:nvSpPr>
            <p:spPr bwMode="auto">
              <a:xfrm>
                <a:off x="2744" y="273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7" name="AutoShape 89"/>
              <p:cNvSpPr>
                <a:spLocks noChangeArrowheads="1"/>
              </p:cNvSpPr>
              <p:nvPr/>
            </p:nvSpPr>
            <p:spPr bwMode="auto">
              <a:xfrm>
                <a:off x="2971" y="2659"/>
                <a:ext cx="363" cy="31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998" name="Line 90"/>
              <p:cNvSpPr>
                <a:spLocks noChangeShapeType="1"/>
              </p:cNvSpPr>
              <p:nvPr/>
            </p:nvSpPr>
            <p:spPr bwMode="auto">
              <a:xfrm>
                <a:off x="2744" y="291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71" name="Line 91"/>
            <p:cNvSpPr>
              <a:spLocks noChangeShapeType="1"/>
            </p:cNvSpPr>
            <p:nvPr/>
          </p:nvSpPr>
          <p:spPr bwMode="auto">
            <a:xfrm flipH="1">
              <a:off x="1701" y="152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92"/>
            <p:cNvSpPr>
              <a:spLocks noChangeShapeType="1"/>
            </p:cNvSpPr>
            <p:nvPr/>
          </p:nvSpPr>
          <p:spPr bwMode="auto">
            <a:xfrm>
              <a:off x="1701" y="1525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Oval 93"/>
            <p:cNvSpPr>
              <a:spLocks noChangeArrowheads="1"/>
            </p:cNvSpPr>
            <p:nvPr/>
          </p:nvSpPr>
          <p:spPr bwMode="auto">
            <a:xfrm>
              <a:off x="1655" y="247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74" name="Oval 94"/>
            <p:cNvSpPr>
              <a:spLocks noChangeArrowheads="1"/>
            </p:cNvSpPr>
            <p:nvPr/>
          </p:nvSpPr>
          <p:spPr bwMode="auto">
            <a:xfrm>
              <a:off x="1519" y="206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0">
                <a:ea typeface="宋体" pitchFamily="2" charset="-122"/>
              </a:endParaRPr>
            </a:p>
          </p:txBody>
        </p:sp>
        <p:sp>
          <p:nvSpPr>
            <p:cNvPr id="82975" name="Oval 95"/>
            <p:cNvSpPr>
              <a:spLocks noChangeArrowheads="1"/>
            </p:cNvSpPr>
            <p:nvPr/>
          </p:nvSpPr>
          <p:spPr bwMode="auto">
            <a:xfrm>
              <a:off x="2699" y="247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76" name="Line 96"/>
            <p:cNvSpPr>
              <a:spLocks noChangeShapeType="1"/>
            </p:cNvSpPr>
            <p:nvPr/>
          </p:nvSpPr>
          <p:spPr bwMode="auto">
            <a:xfrm flipH="1">
              <a:off x="1565" y="2840"/>
              <a:ext cx="14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97"/>
            <p:cNvSpPr>
              <a:spLocks noChangeShapeType="1"/>
            </p:cNvSpPr>
            <p:nvPr/>
          </p:nvSpPr>
          <p:spPr bwMode="auto">
            <a:xfrm flipH="1" flipV="1">
              <a:off x="1383" y="2949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Text Box 98"/>
            <p:cNvSpPr txBox="1">
              <a:spLocks noChangeArrowheads="1"/>
            </p:cNvSpPr>
            <p:nvPr/>
          </p:nvSpPr>
          <p:spPr bwMode="auto">
            <a:xfrm>
              <a:off x="1111" y="279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50FD9"/>
                  </a:solidFill>
                  <a:ea typeface="宋体" pitchFamily="2" charset="-122"/>
                </a:rPr>
                <a:t>D</a:t>
              </a:r>
            </a:p>
          </p:txBody>
        </p:sp>
        <p:grpSp>
          <p:nvGrpSpPr>
            <p:cNvPr id="82979" name="Group 99"/>
            <p:cNvGrpSpPr>
              <a:grpSpLocks/>
            </p:cNvGrpSpPr>
            <p:nvPr/>
          </p:nvGrpSpPr>
          <p:grpSpPr bwMode="auto">
            <a:xfrm>
              <a:off x="1882" y="3067"/>
              <a:ext cx="862" cy="362"/>
              <a:chOff x="567" y="3113"/>
              <a:chExt cx="862" cy="362"/>
            </a:xfrm>
          </p:grpSpPr>
          <p:sp>
            <p:nvSpPr>
              <p:cNvPr id="82991" name="AutoShape 100"/>
              <p:cNvSpPr>
                <a:spLocks noChangeArrowheads="1"/>
              </p:cNvSpPr>
              <p:nvPr/>
            </p:nvSpPr>
            <p:spPr bwMode="auto">
              <a:xfrm rot="5400000">
                <a:off x="771" y="3135"/>
                <a:ext cx="362" cy="31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992" name="Oval 101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91" cy="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993" name="Line 102"/>
              <p:cNvSpPr>
                <a:spLocks noChangeShapeType="1"/>
              </p:cNvSpPr>
              <p:nvPr/>
            </p:nvSpPr>
            <p:spPr bwMode="auto">
              <a:xfrm flipV="1">
                <a:off x="1202" y="329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4" name="Line 103"/>
              <p:cNvSpPr>
                <a:spLocks noChangeShapeType="1"/>
              </p:cNvSpPr>
              <p:nvPr/>
            </p:nvSpPr>
            <p:spPr bwMode="auto">
              <a:xfrm>
                <a:off x="567" y="329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80" name="Line 104"/>
            <p:cNvSpPr>
              <a:spLocks noChangeShapeType="1"/>
            </p:cNvSpPr>
            <p:nvPr/>
          </p:nvSpPr>
          <p:spPr bwMode="auto">
            <a:xfrm flipV="1">
              <a:off x="1882" y="2931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1" name="Oval 105"/>
            <p:cNvSpPr>
              <a:spLocks noChangeArrowheads="1"/>
            </p:cNvSpPr>
            <p:nvPr/>
          </p:nvSpPr>
          <p:spPr bwMode="auto">
            <a:xfrm>
              <a:off x="1519" y="27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82" name="Oval 106"/>
            <p:cNvSpPr>
              <a:spLocks noChangeArrowheads="1"/>
            </p:cNvSpPr>
            <p:nvPr/>
          </p:nvSpPr>
          <p:spPr bwMode="auto">
            <a:xfrm>
              <a:off x="1837" y="290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2983" name="Line 107"/>
            <p:cNvSpPr>
              <a:spLocks noChangeShapeType="1"/>
            </p:cNvSpPr>
            <p:nvPr/>
          </p:nvSpPr>
          <p:spPr bwMode="auto">
            <a:xfrm flipH="1">
              <a:off x="1565" y="3521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Line 108"/>
            <p:cNvSpPr>
              <a:spLocks noChangeShapeType="1"/>
            </p:cNvSpPr>
            <p:nvPr/>
          </p:nvSpPr>
          <p:spPr bwMode="auto">
            <a:xfrm>
              <a:off x="2744" y="3430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Line 110"/>
            <p:cNvSpPr>
              <a:spLocks noChangeShapeType="1"/>
            </p:cNvSpPr>
            <p:nvPr/>
          </p:nvSpPr>
          <p:spPr bwMode="auto">
            <a:xfrm flipV="1">
              <a:off x="3560" y="2251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111"/>
            <p:cNvSpPr>
              <a:spLocks noChangeShapeType="1"/>
            </p:cNvSpPr>
            <p:nvPr/>
          </p:nvSpPr>
          <p:spPr bwMode="auto">
            <a:xfrm>
              <a:off x="3560" y="225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Line 112"/>
            <p:cNvSpPr>
              <a:spLocks noChangeShapeType="1"/>
            </p:cNvSpPr>
            <p:nvPr/>
          </p:nvSpPr>
          <p:spPr bwMode="auto">
            <a:xfrm>
              <a:off x="3515" y="2169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8" name="Line 113"/>
            <p:cNvSpPr>
              <a:spLocks noChangeShapeType="1"/>
            </p:cNvSpPr>
            <p:nvPr/>
          </p:nvSpPr>
          <p:spPr bwMode="auto">
            <a:xfrm flipH="1">
              <a:off x="3560" y="202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9" name="Line 114"/>
            <p:cNvSpPr>
              <a:spLocks noChangeShapeType="1"/>
            </p:cNvSpPr>
            <p:nvPr/>
          </p:nvSpPr>
          <p:spPr bwMode="auto">
            <a:xfrm>
              <a:off x="3742" y="2341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0" name="Line 115"/>
            <p:cNvSpPr>
              <a:spLocks noChangeShapeType="1"/>
            </p:cNvSpPr>
            <p:nvPr/>
          </p:nvSpPr>
          <p:spPr bwMode="auto">
            <a:xfrm>
              <a:off x="3560" y="331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Line 4"/>
          <p:cNvSpPr>
            <a:spLocks noChangeShapeType="1"/>
          </p:cNvSpPr>
          <p:nvPr/>
        </p:nvSpPr>
        <p:spPr bwMode="auto">
          <a:xfrm>
            <a:off x="5501569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5"/>
          <p:cNvSpPr>
            <a:spLocks noChangeShapeType="1"/>
          </p:cNvSpPr>
          <p:nvPr/>
        </p:nvSpPr>
        <p:spPr bwMode="auto">
          <a:xfrm>
            <a:off x="6006394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6"/>
          <p:cNvSpPr>
            <a:spLocks noChangeShapeType="1"/>
          </p:cNvSpPr>
          <p:nvPr/>
        </p:nvSpPr>
        <p:spPr bwMode="auto">
          <a:xfrm>
            <a:off x="6509631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7"/>
          <p:cNvSpPr>
            <a:spLocks noChangeShapeType="1"/>
          </p:cNvSpPr>
          <p:nvPr/>
        </p:nvSpPr>
        <p:spPr bwMode="auto">
          <a:xfrm>
            <a:off x="7014456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>
            <a:off x="7517694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9"/>
          <p:cNvSpPr>
            <a:spLocks noChangeShapeType="1"/>
          </p:cNvSpPr>
          <p:nvPr/>
        </p:nvSpPr>
        <p:spPr bwMode="auto">
          <a:xfrm>
            <a:off x="8022519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>
            <a:off x="8525756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>
            <a:off x="9030581" y="2924448"/>
            <a:ext cx="0" cy="3744912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" name="Group 21"/>
          <p:cNvGrpSpPr>
            <a:grpSpLocks/>
          </p:cNvGrpSpPr>
          <p:nvPr/>
        </p:nvGrpSpPr>
        <p:grpSpPr bwMode="auto">
          <a:xfrm>
            <a:off x="5285669" y="3356248"/>
            <a:ext cx="3816350" cy="360362"/>
            <a:chOff x="1111" y="663"/>
            <a:chExt cx="2404" cy="227"/>
          </a:xfrm>
        </p:grpSpPr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1111" y="89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1247" y="663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>
              <a:off x="2200" y="66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5"/>
            <p:cNvSpPr>
              <a:spLocks noChangeShapeType="1"/>
            </p:cNvSpPr>
            <p:nvPr/>
          </p:nvSpPr>
          <p:spPr bwMode="auto">
            <a:xfrm>
              <a:off x="2517" y="890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>
              <a:off x="1247" y="66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7"/>
            <p:cNvSpPr>
              <a:spLocks noChangeShapeType="1"/>
            </p:cNvSpPr>
            <p:nvPr/>
          </p:nvSpPr>
          <p:spPr bwMode="auto">
            <a:xfrm>
              <a:off x="1882" y="66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9"/>
            <p:cNvSpPr>
              <a:spLocks noChangeShapeType="1"/>
            </p:cNvSpPr>
            <p:nvPr/>
          </p:nvSpPr>
          <p:spPr bwMode="auto">
            <a:xfrm>
              <a:off x="2200" y="66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0"/>
            <p:cNvSpPr>
              <a:spLocks noChangeShapeType="1"/>
            </p:cNvSpPr>
            <p:nvPr/>
          </p:nvSpPr>
          <p:spPr bwMode="auto">
            <a:xfrm>
              <a:off x="2517" y="66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Group 31"/>
          <p:cNvGrpSpPr>
            <a:grpSpLocks/>
          </p:cNvGrpSpPr>
          <p:nvPr/>
        </p:nvGrpSpPr>
        <p:grpSpPr bwMode="auto">
          <a:xfrm>
            <a:off x="5285669" y="4003948"/>
            <a:ext cx="3816350" cy="360362"/>
            <a:chOff x="1111" y="1071"/>
            <a:chExt cx="2404" cy="227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>
              <a:off x="1111" y="1298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3"/>
            <p:cNvSpPr>
              <a:spLocks noChangeShapeType="1"/>
            </p:cNvSpPr>
            <p:nvPr/>
          </p:nvSpPr>
          <p:spPr bwMode="auto">
            <a:xfrm>
              <a:off x="1565" y="107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5"/>
            <p:cNvSpPr>
              <a:spLocks noChangeShapeType="1"/>
            </p:cNvSpPr>
            <p:nvPr/>
          </p:nvSpPr>
          <p:spPr bwMode="auto">
            <a:xfrm>
              <a:off x="2835" y="111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>
              <a:off x="3152" y="129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1565" y="107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2200" y="107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9"/>
            <p:cNvSpPr>
              <a:spLocks noChangeShapeType="1"/>
            </p:cNvSpPr>
            <p:nvPr/>
          </p:nvSpPr>
          <p:spPr bwMode="auto">
            <a:xfrm>
              <a:off x="2835" y="111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30"/>
            <p:cNvSpPr>
              <a:spLocks noChangeShapeType="1"/>
            </p:cNvSpPr>
            <p:nvPr/>
          </p:nvSpPr>
          <p:spPr bwMode="auto">
            <a:xfrm>
              <a:off x="3152" y="111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Group 39"/>
          <p:cNvGrpSpPr>
            <a:grpSpLocks/>
          </p:cNvGrpSpPr>
          <p:nvPr/>
        </p:nvGrpSpPr>
        <p:grpSpPr bwMode="auto">
          <a:xfrm>
            <a:off x="5285669" y="4653235"/>
            <a:ext cx="3744912" cy="358775"/>
            <a:chOff x="1111" y="1480"/>
            <a:chExt cx="2359" cy="226"/>
          </a:xfrm>
        </p:grpSpPr>
        <p:sp>
          <p:nvSpPr>
            <p:cNvPr id="113" name="Line 32"/>
            <p:cNvSpPr>
              <a:spLocks noChangeShapeType="1"/>
            </p:cNvSpPr>
            <p:nvPr/>
          </p:nvSpPr>
          <p:spPr bwMode="auto">
            <a:xfrm>
              <a:off x="1111" y="170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33"/>
            <p:cNvSpPr>
              <a:spLocks noChangeShapeType="1"/>
            </p:cNvSpPr>
            <p:nvPr/>
          </p:nvSpPr>
          <p:spPr bwMode="auto">
            <a:xfrm>
              <a:off x="1247" y="1480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34"/>
            <p:cNvSpPr>
              <a:spLocks noChangeShapeType="1"/>
            </p:cNvSpPr>
            <p:nvPr/>
          </p:nvSpPr>
          <p:spPr bwMode="auto">
            <a:xfrm>
              <a:off x="2200" y="1706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5"/>
            <p:cNvSpPr>
              <a:spLocks noChangeShapeType="1"/>
            </p:cNvSpPr>
            <p:nvPr/>
          </p:nvSpPr>
          <p:spPr bwMode="auto">
            <a:xfrm>
              <a:off x="2835" y="1480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1247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>
              <a:off x="2835" y="148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Text Box 40"/>
          <p:cNvSpPr txBox="1">
            <a:spLocks noChangeArrowheads="1"/>
          </p:cNvSpPr>
          <p:nvPr/>
        </p:nvSpPr>
        <p:spPr bwMode="auto">
          <a:xfrm>
            <a:off x="4853869" y="328481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50FD9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853869" y="393251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50FD9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4853869" y="458021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50FD9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23" name="Rectangle 43"/>
          <p:cNvSpPr>
            <a:spLocks noChangeArrowheads="1"/>
          </p:cNvSpPr>
          <p:nvPr/>
        </p:nvSpPr>
        <p:spPr bwMode="auto">
          <a:xfrm>
            <a:off x="4853869" y="609309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50FD9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50FD9"/>
              </a:solidFill>
              <a:ea typeface="宋体" pitchFamily="2" charset="-122"/>
            </a:endParaRPr>
          </a:p>
        </p:txBody>
      </p:sp>
      <p:sp>
        <p:nvSpPr>
          <p:cNvPr id="124" name="Text Box 44"/>
          <p:cNvSpPr txBox="1">
            <a:spLocks noChangeArrowheads="1"/>
          </p:cNvSpPr>
          <p:nvPr/>
        </p:nvSpPr>
        <p:spPr bwMode="auto">
          <a:xfrm>
            <a:off x="5501569" y="263711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①</a:t>
            </a:r>
            <a:endParaRPr lang="zh-CN" altLang="en-US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5" name="Text Box 46"/>
          <p:cNvSpPr txBox="1">
            <a:spLocks noChangeArrowheads="1"/>
          </p:cNvSpPr>
          <p:nvPr/>
        </p:nvSpPr>
        <p:spPr bwMode="auto">
          <a:xfrm>
            <a:off x="6006394" y="263711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②</a:t>
            </a:r>
          </a:p>
        </p:txBody>
      </p:sp>
      <p:sp>
        <p:nvSpPr>
          <p:cNvPr id="126" name="Text Box 47"/>
          <p:cNvSpPr txBox="1">
            <a:spLocks noChangeArrowheads="1"/>
          </p:cNvSpPr>
          <p:nvPr/>
        </p:nvSpPr>
        <p:spPr bwMode="auto">
          <a:xfrm>
            <a:off x="6509631" y="263711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③</a:t>
            </a:r>
          </a:p>
        </p:txBody>
      </p:sp>
      <p:sp>
        <p:nvSpPr>
          <p:cNvPr id="127" name="Text Box 49"/>
          <p:cNvSpPr txBox="1">
            <a:spLocks noChangeArrowheads="1"/>
          </p:cNvSpPr>
          <p:nvPr/>
        </p:nvSpPr>
        <p:spPr bwMode="auto">
          <a:xfrm>
            <a:off x="7014456" y="263711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④</a:t>
            </a:r>
          </a:p>
        </p:txBody>
      </p:sp>
      <p:sp>
        <p:nvSpPr>
          <p:cNvPr id="128" name="Text Box 50"/>
          <p:cNvSpPr txBox="1">
            <a:spLocks noChangeArrowheads="1"/>
          </p:cNvSpPr>
          <p:nvPr/>
        </p:nvSpPr>
        <p:spPr bwMode="auto">
          <a:xfrm>
            <a:off x="7517694" y="2637110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⑤</a:t>
            </a:r>
          </a:p>
        </p:txBody>
      </p:sp>
      <p:sp>
        <p:nvSpPr>
          <p:cNvPr id="129" name="Text Box 51"/>
          <p:cNvSpPr txBox="1">
            <a:spLocks noChangeArrowheads="1"/>
          </p:cNvSpPr>
          <p:nvPr/>
        </p:nvSpPr>
        <p:spPr bwMode="auto">
          <a:xfrm>
            <a:off x="8022519" y="263711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⑥</a:t>
            </a: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525756" y="263711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ea typeface="宋体" pitchFamily="2" charset="-122"/>
              </a:rPr>
              <a:t>⑦</a:t>
            </a:r>
          </a:p>
        </p:txBody>
      </p:sp>
      <p:grpSp>
        <p:nvGrpSpPr>
          <p:cNvPr id="131" name="Group 62"/>
          <p:cNvGrpSpPr>
            <a:grpSpLocks/>
          </p:cNvGrpSpPr>
          <p:nvPr/>
        </p:nvGrpSpPr>
        <p:grpSpPr bwMode="auto">
          <a:xfrm>
            <a:off x="5285669" y="5227910"/>
            <a:ext cx="3816350" cy="360363"/>
            <a:chOff x="1111" y="1842"/>
            <a:chExt cx="2404" cy="227"/>
          </a:xfrm>
        </p:grpSpPr>
        <p:sp>
          <p:nvSpPr>
            <p:cNvPr id="132" name="Line 53"/>
            <p:cNvSpPr>
              <a:spLocks noChangeShapeType="1"/>
            </p:cNvSpPr>
            <p:nvPr/>
          </p:nvSpPr>
          <p:spPr bwMode="auto">
            <a:xfrm>
              <a:off x="1111" y="2069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4"/>
            <p:cNvSpPr>
              <a:spLocks noChangeShapeType="1"/>
            </p:cNvSpPr>
            <p:nvPr/>
          </p:nvSpPr>
          <p:spPr bwMode="auto">
            <a:xfrm>
              <a:off x="1882" y="184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55"/>
            <p:cNvSpPr>
              <a:spLocks noChangeShapeType="1"/>
            </p:cNvSpPr>
            <p:nvPr/>
          </p:nvSpPr>
          <p:spPr bwMode="auto">
            <a:xfrm>
              <a:off x="2200" y="206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56"/>
            <p:cNvSpPr>
              <a:spLocks noChangeShapeType="1"/>
            </p:cNvSpPr>
            <p:nvPr/>
          </p:nvSpPr>
          <p:spPr bwMode="auto">
            <a:xfrm>
              <a:off x="2517" y="1842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7"/>
            <p:cNvSpPr>
              <a:spLocks noChangeShapeType="1"/>
            </p:cNvSpPr>
            <p:nvPr/>
          </p:nvSpPr>
          <p:spPr bwMode="auto">
            <a:xfrm>
              <a:off x="3152" y="206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8"/>
            <p:cNvSpPr>
              <a:spLocks noChangeShapeType="1"/>
            </p:cNvSpPr>
            <p:nvPr/>
          </p:nvSpPr>
          <p:spPr bwMode="auto">
            <a:xfrm>
              <a:off x="1882" y="184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9"/>
            <p:cNvSpPr>
              <a:spLocks noChangeShapeType="1"/>
            </p:cNvSpPr>
            <p:nvPr/>
          </p:nvSpPr>
          <p:spPr bwMode="auto">
            <a:xfrm>
              <a:off x="2200" y="184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0"/>
            <p:cNvSpPr>
              <a:spLocks noChangeShapeType="1"/>
            </p:cNvSpPr>
            <p:nvPr/>
          </p:nvSpPr>
          <p:spPr bwMode="auto">
            <a:xfrm>
              <a:off x="2517" y="184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61"/>
            <p:cNvSpPr>
              <a:spLocks noChangeShapeType="1"/>
            </p:cNvSpPr>
            <p:nvPr/>
          </p:nvSpPr>
          <p:spPr bwMode="auto">
            <a:xfrm>
              <a:off x="3152" y="1842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" name="Rectangle 63"/>
          <p:cNvSpPr>
            <a:spLocks noChangeArrowheads="1"/>
          </p:cNvSpPr>
          <p:nvPr/>
        </p:nvSpPr>
        <p:spPr bwMode="auto">
          <a:xfrm>
            <a:off x="4853869" y="530093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50FD9"/>
                </a:solidFill>
                <a:ea typeface="宋体" pitchFamily="2" charset="-122"/>
              </a:rPr>
              <a:t>D</a:t>
            </a:r>
            <a:endParaRPr lang="zh-CN" altLang="en-US" sz="2400">
              <a:solidFill>
                <a:srgbClr val="050FD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860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3CEEB-EF2A-4845-B2C6-C59063532C4F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82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试设计一个电路，当输入的</a:t>
            </a:r>
            <a:r>
              <a:rPr lang="en-US" altLang="zh-CN" b="1" dirty="0" smtClean="0">
                <a:ea typeface="宋体" pitchFamily="2" charset="-122"/>
              </a:rPr>
              <a:t>4</a:t>
            </a:r>
            <a:r>
              <a:rPr lang="zh-CN" altLang="en-US" b="1" dirty="0" smtClean="0">
                <a:ea typeface="宋体" pitchFamily="2" charset="-122"/>
              </a:rPr>
              <a:t>位二进制数能被</a:t>
            </a:r>
            <a:r>
              <a:rPr lang="en-US" altLang="zh-CN" b="1" dirty="0" smtClean="0">
                <a:ea typeface="宋体" pitchFamily="2" charset="-122"/>
              </a:rPr>
              <a:t>2</a:t>
            </a:r>
            <a:r>
              <a:rPr lang="zh-CN" altLang="en-US" b="1" dirty="0" smtClean="0">
                <a:ea typeface="宋体" pitchFamily="2" charset="-122"/>
              </a:rPr>
              <a:t>整除时，输出</a:t>
            </a:r>
            <a:r>
              <a:rPr lang="en-US" altLang="zh-CN" b="1" dirty="0" smtClean="0">
                <a:ea typeface="宋体" pitchFamily="2" charset="-122"/>
              </a:rPr>
              <a:t>Y=1</a:t>
            </a:r>
            <a:r>
              <a:rPr lang="zh-CN" altLang="en-US" b="1" dirty="0" smtClean="0">
                <a:ea typeface="宋体" pitchFamily="2" charset="-122"/>
              </a:rPr>
              <a:t>，当输入数能被</a:t>
            </a:r>
            <a:r>
              <a:rPr lang="en-US" altLang="zh-CN" b="1" dirty="0" smtClean="0">
                <a:ea typeface="宋体" pitchFamily="2" charset="-122"/>
              </a:rPr>
              <a:t>3</a:t>
            </a:r>
            <a:r>
              <a:rPr lang="zh-CN" altLang="en-US" b="1" dirty="0" smtClean="0">
                <a:ea typeface="宋体" pitchFamily="2" charset="-122"/>
              </a:rPr>
              <a:t>整除时，输出</a:t>
            </a:r>
            <a:r>
              <a:rPr lang="en-US" altLang="zh-CN" b="1" dirty="0" smtClean="0">
                <a:ea typeface="宋体" pitchFamily="2" charset="-122"/>
              </a:rPr>
              <a:t>Z=1</a:t>
            </a:r>
            <a:r>
              <a:rPr lang="zh-CN" altLang="en-US" b="1" dirty="0" smtClean="0">
                <a:ea typeface="宋体" pitchFamily="2" charset="-122"/>
              </a:rPr>
              <a:t>，不满足上述条件时，输出为</a:t>
            </a:r>
            <a:r>
              <a:rPr lang="en-US" altLang="zh-CN" b="1" dirty="0" smtClean="0">
                <a:ea typeface="宋体" pitchFamily="2" charset="-122"/>
              </a:rPr>
              <a:t>0</a:t>
            </a:r>
            <a:r>
              <a:rPr lang="zh-CN" altLang="en-US" b="1" dirty="0" smtClean="0">
                <a:ea typeface="宋体" pitchFamily="2" charset="-122"/>
              </a:rPr>
              <a:t>。</a:t>
            </a:r>
            <a:endParaRPr lang="en-US" altLang="zh-CN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4</a:t>
            </a:r>
            <a:endParaRPr lang="en-US" altLang="ko-KR"/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C8D52D-E2D4-4A31-9363-292EB55F3846}" type="slidenum">
              <a:rPr lang="ko-KR" altLang="en-US">
                <a:solidFill>
                  <a:schemeClr val="bg1"/>
                </a:solidFill>
                <a:latin typeface="Verdana" pitchFamily="34" charset="0"/>
              </a:rPr>
              <a:pPr eaLnBrk="1" hangingPunct="1"/>
              <a:t>9</a:t>
            </a:fld>
            <a:endParaRPr lang="en-US" altLang="ko-KR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36513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075612" cy="5472113"/>
          </a:xfrm>
        </p:spPr>
        <p:txBody>
          <a:bodyPr/>
          <a:lstStyle/>
          <a:p>
            <a:pPr eaLnBrk="1" hangingPunct="1"/>
            <a:endParaRPr lang="zh-CN" altLang="en-US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T14—Generalized </a:t>
            </a:r>
            <a:r>
              <a:rPr lang="en-US" altLang="zh-CN" sz="2400" dirty="0" err="1" smtClean="0">
                <a:ea typeface="宋体" pitchFamily="2" charset="-122"/>
              </a:rPr>
              <a:t>DeMorgan’s</a:t>
            </a:r>
            <a:r>
              <a:rPr lang="en-US" altLang="zh-CN" sz="2400" dirty="0" smtClean="0">
                <a:ea typeface="宋体" pitchFamily="2" charset="-122"/>
              </a:rPr>
              <a:t> theorem (</a:t>
            </a:r>
            <a:r>
              <a:rPr lang="zh-CN" altLang="en-US" sz="2400" dirty="0" smtClean="0">
                <a:ea typeface="宋体" pitchFamily="2" charset="-122"/>
              </a:rPr>
              <a:t>也称为“反演定理”</a:t>
            </a:r>
            <a:r>
              <a:rPr lang="en-US" altLang="zh-CN" sz="2400" dirty="0" smtClean="0">
                <a:ea typeface="宋体" pitchFamily="2" charset="-122"/>
              </a:rPr>
              <a:t>), get the complement of a logic expression (inverse function)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keep the original operating order;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complement all variables;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swapping ‘0’ and ‘1’;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swapping ‘+’ and ‘·’ </a:t>
            </a:r>
          </a:p>
          <a:p>
            <a:pPr lvl="1" eaLnBrk="1" hangingPunct="1"/>
            <a:r>
              <a:rPr lang="zh-CN" altLang="en-US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the expression in brackets with a prime must keep the prime in the inverse function.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dirty="0" err="1" smtClean="0">
                <a:ea typeface="宋体" pitchFamily="2" charset="-122"/>
              </a:rPr>
              <a:t>exp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r>
              <a:rPr lang="en-US" altLang="zh-CN" sz="2400" dirty="0" smtClean="0">
                <a:ea typeface="宋体" pitchFamily="2" charset="-122"/>
              </a:rPr>
              <a:t>give the inverse function of the equation :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F=[(A·B’+C)·E]’+G’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84213" y="955675"/>
            <a:ext cx="792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(T14)  [F(X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,……,X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, + , · )]’=F(X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’,X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’,……X</a:t>
            </a:r>
            <a:r>
              <a:rPr lang="en-US" altLang="zh-CN" sz="2400" baseline="-25000">
                <a:solidFill>
                  <a:srgbClr val="04379E"/>
                </a:solidFill>
                <a:ea typeface="宋体" pitchFamily="2" charset="-122"/>
              </a:rPr>
              <a:t>n</a:t>
            </a:r>
            <a:r>
              <a:rPr lang="en-US" altLang="zh-CN" sz="2400">
                <a:solidFill>
                  <a:srgbClr val="04379E"/>
                </a:solidFill>
                <a:ea typeface="宋体" pitchFamily="2" charset="-122"/>
              </a:rPr>
              <a:t>’, · , 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Comic Sans MS"/>
        <a:ea typeface="Dotum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科林斯圆柱设计模板</Template>
  <TotalTime>13165</TotalTime>
  <Words>6490</Words>
  <Application>Microsoft Office PowerPoint</Application>
  <PresentationFormat>全屏显示(4:3)</PresentationFormat>
  <Paragraphs>2375</Paragraphs>
  <Slides>82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82</vt:i4>
      </vt:variant>
    </vt:vector>
  </HeadingPairs>
  <TitlesOfParts>
    <vt:vector size="102" baseType="lpstr">
      <vt:lpstr>Arial Unicode MS</vt:lpstr>
      <vt:lpstr>Cooper Black</vt:lpstr>
      <vt:lpstr>Dotum</vt:lpstr>
      <vt:lpstr>Gulim</vt:lpstr>
      <vt:lpstr>Malgun Gothic</vt:lpstr>
      <vt:lpstr>宋体</vt:lpstr>
      <vt:lpstr>Arial</vt:lpstr>
      <vt:lpstr>Calibri</vt:lpstr>
      <vt:lpstr>Cambria</vt:lpstr>
      <vt:lpstr>Comic Sans MS</vt:lpstr>
      <vt:lpstr>Courier New</vt:lpstr>
      <vt:lpstr>Ebrima</vt:lpstr>
      <vt:lpstr>Garamond</vt:lpstr>
      <vt:lpstr>Times New Roman</vt:lpstr>
      <vt:lpstr>Verdana</vt:lpstr>
      <vt:lpstr>Wingdings</vt:lpstr>
      <vt:lpstr>028betty_white</vt:lpstr>
      <vt:lpstr>Equation</vt:lpstr>
      <vt:lpstr>Artwork</vt:lpstr>
      <vt:lpstr>Visio</vt:lpstr>
      <vt:lpstr>Chapter 4 Combinational Logic Design Principles</vt:lpstr>
      <vt:lpstr>Chapter 4 exercises</vt:lpstr>
      <vt:lpstr>Combinational logic circuit</vt:lpstr>
      <vt:lpstr>4.1 Switching Algebra</vt:lpstr>
      <vt:lpstr>2. Single Variable Theorems</vt:lpstr>
      <vt:lpstr>3. two-and three-variable theorems</vt:lpstr>
      <vt:lpstr>PowerPoint 演示文稿</vt:lpstr>
      <vt:lpstr>4. n-variable theorems</vt:lpstr>
      <vt:lpstr>PowerPoint 演示文稿</vt:lpstr>
      <vt:lpstr>PowerPoint 演示文稿</vt:lpstr>
      <vt:lpstr>5. Duality</vt:lpstr>
      <vt:lpstr>Properties of duality</vt:lpstr>
      <vt:lpstr>6. Using switching algebra in minimizing logic function</vt:lpstr>
      <vt:lpstr>7. Standard representation of logic functions</vt:lpstr>
      <vt:lpstr>truth table</vt:lpstr>
      <vt:lpstr>Algebraic representation</vt:lpstr>
      <vt:lpstr>☆ n-variable minterm</vt:lpstr>
      <vt:lpstr>☆ n-variable maxterm</vt:lpstr>
      <vt:lpstr>properties of minterm and maxterm</vt:lpstr>
      <vt:lpstr>☆ canonical sum - construct an AND-OR circuit </vt:lpstr>
      <vt:lpstr>☆ canonical product - construct an OR-AND circuit </vt:lpstr>
      <vt:lpstr>Conversion between maxterm list and minterm list</vt:lpstr>
      <vt:lpstr>PowerPoint 演示文稿</vt:lpstr>
      <vt:lpstr>4.2  Combinational-Circuit Analysis </vt:lpstr>
      <vt:lpstr>Analyzing example</vt:lpstr>
      <vt:lpstr>Other analysis</vt:lpstr>
      <vt:lpstr>Two-level structure of logic circuit</vt:lpstr>
      <vt:lpstr>“AND-OR” and “NAND-NAND”</vt:lpstr>
      <vt:lpstr>“OR-AND” and “NOR-NOR”</vt:lpstr>
      <vt:lpstr>Timing diagram</vt:lpstr>
      <vt:lpstr>4.3  Combinational-Circuit Synthesis</vt:lpstr>
      <vt:lpstr>1、circuit descriptions and designs</vt:lpstr>
      <vt:lpstr>Exp2：alarm circuit—</vt:lpstr>
      <vt:lpstr>3、combinational-circuit minimization</vt:lpstr>
      <vt:lpstr>Minimizing methods</vt:lpstr>
      <vt:lpstr>4、Karnaugh Map</vt:lpstr>
      <vt:lpstr>PowerPoint 演示文稿</vt:lpstr>
      <vt:lpstr>② fill in the k-map for a given truth table</vt:lpstr>
      <vt:lpstr>fill in the k-map for a given number list</vt:lpstr>
      <vt:lpstr>5、minimizing sums of products</vt:lpstr>
      <vt:lpstr>（1）adjacent (wrapround)</vt:lpstr>
      <vt:lpstr>（2）methods of minimization</vt:lpstr>
      <vt:lpstr>derive prime implicant (product term)</vt:lpstr>
      <vt:lpstr>Exp</vt:lpstr>
      <vt:lpstr>minimal sum</vt:lpstr>
      <vt:lpstr>PowerPoint 演示文稿</vt:lpstr>
      <vt:lpstr> </vt:lpstr>
      <vt:lpstr>PowerPoint 演示文稿</vt:lpstr>
      <vt:lpstr>Continue Exp.2</vt:lpstr>
      <vt:lpstr>Exp3. minimize the logic equation</vt:lpstr>
      <vt:lpstr>Combinational circuit design example</vt:lpstr>
      <vt:lpstr>Combinational circuit design example</vt:lpstr>
      <vt:lpstr>Combinational circuit design example</vt:lpstr>
      <vt:lpstr>Combinational circuit design example</vt:lpstr>
      <vt:lpstr>（3）k-map more than 4-variable</vt:lpstr>
      <vt:lpstr>Dividing into two part</vt:lpstr>
      <vt:lpstr>Exp.</vt:lpstr>
      <vt:lpstr>6、minimizing “product-of-sums”</vt:lpstr>
      <vt:lpstr>7、“don’t-care” input combinations</vt:lpstr>
      <vt:lpstr>PowerPoint 演示文稿</vt:lpstr>
      <vt:lpstr>PowerPoint 演示文稿</vt:lpstr>
      <vt:lpstr>PowerPoint 演示文稿</vt:lpstr>
      <vt:lpstr>PowerPoint 演示文稿</vt:lpstr>
      <vt:lpstr>8、multiple-output minimization</vt:lpstr>
      <vt:lpstr>(2) circle the common terms in multiple-output K-maps</vt:lpstr>
      <vt:lpstr>PowerPoint 演示文稿</vt:lpstr>
      <vt:lpstr>PowerPoint 演示文稿</vt:lpstr>
      <vt:lpstr>4.5  Timing Hazards</vt:lpstr>
      <vt:lpstr>1、static hazards</vt:lpstr>
      <vt:lpstr>PowerPoint 演示文稿</vt:lpstr>
      <vt:lpstr>PowerPoint 演示文稿</vt:lpstr>
      <vt:lpstr>PowerPoint 演示文稿</vt:lpstr>
      <vt:lpstr>2、finding static hazards</vt:lpstr>
      <vt:lpstr>(2) using k-map</vt:lpstr>
      <vt:lpstr>(3) eliminate the static hazards</vt:lpstr>
      <vt:lpstr>PowerPoint 演示文稿</vt:lpstr>
      <vt:lpstr>第四章小结</vt:lpstr>
      <vt:lpstr>组合逻辑电路的分析</vt:lpstr>
      <vt:lpstr>PowerPoint 演示文稿</vt:lpstr>
      <vt:lpstr>PowerPoint 演示文稿</vt:lpstr>
      <vt:lpstr>Exp.</vt:lpstr>
      <vt:lpstr>PowerPoint 演示文稿</vt:lpstr>
    </vt:vector>
  </TitlesOfParts>
  <Company>uestc-eec-1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Image</dc:creator>
  <cp:lastModifiedBy>Users</cp:lastModifiedBy>
  <cp:revision>732</cp:revision>
  <dcterms:created xsi:type="dcterms:W3CDTF">2007-03-01T03:56:48Z</dcterms:created>
  <dcterms:modified xsi:type="dcterms:W3CDTF">2018-04-12T07:23:18Z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TC011594392052</vt:lpwstr>
  </property>
</Properties>
</file>