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8"/>
  </p:notesMasterIdLst>
  <p:sldIdLst>
    <p:sldId id="256" r:id="rId2"/>
    <p:sldId id="392" r:id="rId3"/>
    <p:sldId id="257" r:id="rId4"/>
    <p:sldId id="258" r:id="rId5"/>
    <p:sldId id="261" r:id="rId6"/>
    <p:sldId id="262" r:id="rId7"/>
    <p:sldId id="263" r:id="rId8"/>
    <p:sldId id="396" r:id="rId9"/>
    <p:sldId id="265" r:id="rId10"/>
    <p:sldId id="266" r:id="rId11"/>
    <p:sldId id="268" r:id="rId12"/>
    <p:sldId id="269" r:id="rId13"/>
    <p:sldId id="270" r:id="rId14"/>
    <p:sldId id="399" r:id="rId15"/>
    <p:sldId id="271" r:id="rId16"/>
    <p:sldId id="272" r:id="rId17"/>
    <p:sldId id="274" r:id="rId18"/>
    <p:sldId id="275" r:id="rId19"/>
    <p:sldId id="276" r:id="rId20"/>
    <p:sldId id="374" r:id="rId21"/>
    <p:sldId id="391" r:id="rId22"/>
    <p:sldId id="279" r:id="rId23"/>
    <p:sldId id="280" r:id="rId24"/>
    <p:sldId id="281" r:id="rId25"/>
    <p:sldId id="277" r:id="rId26"/>
    <p:sldId id="278" r:id="rId27"/>
    <p:sldId id="283" r:id="rId28"/>
    <p:sldId id="375" r:id="rId29"/>
    <p:sldId id="284" r:id="rId30"/>
    <p:sldId id="282" r:id="rId31"/>
    <p:sldId id="376" r:id="rId32"/>
    <p:sldId id="285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6" r:id="rId42"/>
    <p:sldId id="382" r:id="rId43"/>
    <p:sldId id="297" r:id="rId44"/>
    <p:sldId id="300" r:id="rId45"/>
    <p:sldId id="301" r:id="rId46"/>
    <p:sldId id="302" r:id="rId47"/>
    <p:sldId id="303" r:id="rId48"/>
    <p:sldId id="304" r:id="rId49"/>
    <p:sldId id="357" r:id="rId50"/>
    <p:sldId id="306" r:id="rId51"/>
    <p:sldId id="307" r:id="rId52"/>
    <p:sldId id="356" r:id="rId53"/>
    <p:sldId id="308" r:id="rId54"/>
    <p:sldId id="377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97" r:id="rId63"/>
    <p:sldId id="316" r:id="rId64"/>
    <p:sldId id="378" r:id="rId65"/>
    <p:sldId id="318" r:id="rId66"/>
    <p:sldId id="367" r:id="rId67"/>
    <p:sldId id="368" r:id="rId68"/>
    <p:sldId id="370" r:id="rId69"/>
    <p:sldId id="320" r:id="rId70"/>
    <p:sldId id="398" r:id="rId71"/>
    <p:sldId id="379" r:id="rId72"/>
    <p:sldId id="323" r:id="rId73"/>
    <p:sldId id="371" r:id="rId74"/>
    <p:sldId id="324" r:id="rId75"/>
    <p:sldId id="325" r:id="rId76"/>
    <p:sldId id="326" r:id="rId77"/>
    <p:sldId id="328" r:id="rId78"/>
    <p:sldId id="329" r:id="rId79"/>
    <p:sldId id="330" r:id="rId80"/>
    <p:sldId id="373" r:id="rId81"/>
    <p:sldId id="331" r:id="rId82"/>
    <p:sldId id="333" r:id="rId83"/>
    <p:sldId id="358" r:id="rId84"/>
    <p:sldId id="381" r:id="rId85"/>
    <p:sldId id="332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  <p:sldId id="347" r:id="rId100"/>
    <p:sldId id="348" r:id="rId101"/>
    <p:sldId id="349" r:id="rId102"/>
    <p:sldId id="350" r:id="rId103"/>
    <p:sldId id="351" r:id="rId104"/>
    <p:sldId id="393" r:id="rId105"/>
    <p:sldId id="394" r:id="rId106"/>
    <p:sldId id="352" r:id="rId107"/>
    <p:sldId id="353" r:id="rId108"/>
    <p:sldId id="354" r:id="rId109"/>
    <p:sldId id="384" r:id="rId110"/>
    <p:sldId id="390" r:id="rId111"/>
    <p:sldId id="385" r:id="rId112"/>
    <p:sldId id="386" r:id="rId113"/>
    <p:sldId id="387" r:id="rId114"/>
    <p:sldId id="388" r:id="rId115"/>
    <p:sldId id="389" r:id="rId116"/>
    <p:sldId id="395" r:id="rId1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4800"/>
    <a:srgbClr val="0000FF"/>
    <a:srgbClr val="BEECE3"/>
    <a:srgbClr val="C1E5A9"/>
    <a:srgbClr val="CC0000"/>
    <a:srgbClr val="7A02AA"/>
    <a:srgbClr val="FB5911"/>
    <a:srgbClr val="1F613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3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png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Relationship Id="rId4" Type="http://schemas.openxmlformats.org/officeDocument/2006/relationships/image" Target="../media/image60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png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64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4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4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64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6F4BF2-BB58-4B9C-898D-27AD588453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6551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9117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91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4D67E350-2151-4F8C-908C-4B47E9A41E41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391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91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8002DBFC-169F-480B-B9EB-1C35993AB9C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59AFED-2089-4B8D-8BBC-406397B67EC8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AA924-05F0-4ABF-86FA-EC4D116885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85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EDD98-5731-4549-99A4-8417778AE695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1D85C1-9A6D-4DD5-AEE5-0E459446C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73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233488"/>
            <a:ext cx="4194175" cy="4865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33488"/>
            <a:ext cx="4194175" cy="4865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5" y="6453188"/>
            <a:ext cx="2289175" cy="268287"/>
          </a:xfrm>
        </p:spPr>
        <p:txBody>
          <a:bodyPr/>
          <a:lstStyle>
            <a:lvl1pPr>
              <a:defRPr/>
            </a:lvl1pPr>
          </a:lstStyle>
          <a:p>
            <a:fld id="{20688DA0-1554-4504-BFD9-A739C0604AD6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289175" cy="268287"/>
          </a:xfrm>
        </p:spPr>
        <p:txBody>
          <a:bodyPr/>
          <a:lstStyle>
            <a:lvl1pPr>
              <a:defRPr/>
            </a:lvl1pPr>
          </a:lstStyle>
          <a:p>
            <a:fld id="{B1A97BC9-3E13-4173-AA2F-75F100A712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6788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233488"/>
            <a:ext cx="4194175" cy="4865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33488"/>
            <a:ext cx="4194175" cy="235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41738"/>
            <a:ext cx="4194175" cy="23574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1625" y="6453188"/>
            <a:ext cx="2289175" cy="268287"/>
          </a:xfrm>
        </p:spPr>
        <p:txBody>
          <a:bodyPr/>
          <a:lstStyle>
            <a:lvl1pPr>
              <a:defRPr/>
            </a:lvl1pPr>
          </a:lstStyle>
          <a:p>
            <a:fld id="{4BA588C6-820E-46F0-A7A1-9142EB778691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289175" cy="268287"/>
          </a:xfrm>
        </p:spPr>
        <p:txBody>
          <a:bodyPr/>
          <a:lstStyle>
            <a:lvl1pPr>
              <a:defRPr/>
            </a:lvl1pPr>
          </a:lstStyle>
          <a:p>
            <a:fld id="{F2AD39F7-7BC8-45DF-8C11-C6D7FE380F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9524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1625" y="1233488"/>
            <a:ext cx="8540750" cy="48656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625" y="6453188"/>
            <a:ext cx="2289175" cy="268287"/>
          </a:xfrm>
        </p:spPr>
        <p:txBody>
          <a:bodyPr/>
          <a:lstStyle>
            <a:lvl1pPr>
              <a:defRPr/>
            </a:lvl1pPr>
          </a:lstStyle>
          <a:p>
            <a:fld id="{00AFB0AB-0D88-40D1-A409-7F86649AA094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289175" cy="268287"/>
          </a:xfrm>
        </p:spPr>
        <p:txBody>
          <a:bodyPr/>
          <a:lstStyle>
            <a:lvl1pPr>
              <a:defRPr/>
            </a:lvl1pPr>
          </a:lstStyle>
          <a:p>
            <a:fld id="{91166CE8-B42F-4141-9E81-78D9760355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9884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228600"/>
            <a:ext cx="8540750" cy="5870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453188"/>
            <a:ext cx="2289175" cy="268287"/>
          </a:xfrm>
        </p:spPr>
        <p:txBody>
          <a:bodyPr/>
          <a:lstStyle>
            <a:lvl1pPr>
              <a:defRPr/>
            </a:lvl1pPr>
          </a:lstStyle>
          <a:p>
            <a:fld id="{62CC13BF-3FF1-4207-BE63-A011F53B918B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289175" cy="268287"/>
          </a:xfrm>
        </p:spPr>
        <p:txBody>
          <a:bodyPr/>
          <a:lstStyle>
            <a:lvl1pPr>
              <a:defRPr/>
            </a:lvl1pPr>
          </a:lstStyle>
          <a:p>
            <a:fld id="{4D213D0E-B6A6-49EC-8A57-E95ED9609F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656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1625" y="228600"/>
            <a:ext cx="8540750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625" y="1233488"/>
            <a:ext cx="4194175" cy="235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33488"/>
            <a:ext cx="4194175" cy="235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01625" y="3741738"/>
            <a:ext cx="4194175" cy="23574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741738"/>
            <a:ext cx="4194175" cy="23574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01625" y="6453188"/>
            <a:ext cx="2289175" cy="268287"/>
          </a:xfrm>
        </p:spPr>
        <p:txBody>
          <a:bodyPr/>
          <a:lstStyle>
            <a:lvl1pPr>
              <a:defRPr/>
            </a:lvl1pPr>
          </a:lstStyle>
          <a:p>
            <a:fld id="{E678048C-A3EB-4836-B7C8-8A8E07773598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289175" cy="268287"/>
          </a:xfrm>
        </p:spPr>
        <p:txBody>
          <a:bodyPr/>
          <a:lstStyle>
            <a:lvl1pPr>
              <a:defRPr/>
            </a:lvl1pPr>
          </a:lstStyle>
          <a:p>
            <a:fld id="{481F2EF8-15D6-4917-A252-D069A31A7F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93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4E054C-9E30-474A-AB15-82AFEC002F6C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1FE63-48C9-447E-98F4-8503E0580B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93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E5740F-6ACF-41F7-BE07-10040913F163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826BF3-A452-4AA1-A6D0-CD66A6E67B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636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233488"/>
            <a:ext cx="4194175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33488"/>
            <a:ext cx="4194175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4A4720-EFDC-4FF4-91F1-A3DF24732D26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22BD3-C23D-444D-A8F3-6212F681FD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57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37F2FC-AC57-4219-BF77-3BCC86DD2B23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AA3ED-8D91-494B-A5A7-2FBCDEF492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190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9AC59-EAED-4660-9E58-4B7D39E939D7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E648D9-1C69-44B6-B147-79F6D60B02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76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95F11C-8AFF-40C8-B52F-DC99B67F95A7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EC0C8-F7D1-4D81-8DD7-DDB42C8B56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891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FB07FD-BAD1-4711-A333-547A29E4329F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8C8F38-ACA4-4611-9901-64618CD037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605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EF5049-30B0-4570-9338-308E08C1D2E7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03A5FE-924E-4C5D-8617-DBABD648B7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999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716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9014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016732"/>
            <a:ext cx="8540750" cy="508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390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453188"/>
            <a:ext cx="228917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B861E502-80D0-4665-813D-C81193FB3A68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390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390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289175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D996AB1-C59F-41ED-8B1E-1A0934BC00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rgbClr val="1F6130"/>
          </a:solidFill>
          <a:latin typeface="Verdana" pitchFamily="34" charset="0"/>
          <a:ea typeface="+mj-ea"/>
          <a:cs typeface="Verdana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1F6130"/>
          </a:solidFill>
          <a:latin typeface="Arial" pitchFamily="34" charset="0"/>
          <a:ea typeface="宋体" pitchFamily="2" charset="-122"/>
          <a:cs typeface="Consolas" pitchFamily="49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1F6130"/>
          </a:solidFill>
          <a:latin typeface="Arial" pitchFamily="34" charset="0"/>
          <a:ea typeface="宋体" pitchFamily="2" charset="-122"/>
          <a:cs typeface="Consolas" pitchFamily="49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1F6130"/>
          </a:solidFill>
          <a:latin typeface="Arial" pitchFamily="34" charset="0"/>
          <a:ea typeface="宋体" pitchFamily="2" charset="-122"/>
          <a:cs typeface="Consolas" pitchFamily="49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1F6130"/>
          </a:solidFill>
          <a:latin typeface="Arial" pitchFamily="34" charset="0"/>
          <a:ea typeface="宋体" pitchFamily="2" charset="-122"/>
          <a:cs typeface="Consolas" pitchFamily="4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1F6130"/>
          </a:solidFill>
          <a:latin typeface="Arial" pitchFamily="34" charset="0"/>
          <a:ea typeface="宋体" pitchFamily="2" charset="-122"/>
          <a:cs typeface="Consolas" pitchFamily="4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1F6130"/>
          </a:solidFill>
          <a:latin typeface="Arial" pitchFamily="34" charset="0"/>
          <a:ea typeface="宋体" pitchFamily="2" charset="-122"/>
          <a:cs typeface="Consolas" pitchFamily="4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1F6130"/>
          </a:solidFill>
          <a:latin typeface="Arial" pitchFamily="34" charset="0"/>
          <a:ea typeface="宋体" pitchFamily="2" charset="-122"/>
          <a:cs typeface="Consolas" pitchFamily="4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1F6130"/>
          </a:solidFill>
          <a:latin typeface="Arial" pitchFamily="34" charset="0"/>
          <a:ea typeface="宋体" pitchFamily="2" charset="-122"/>
          <a:cs typeface="Consolas" pitchFamily="49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2800" b="1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"/>
        <a:defRPr sz="2400" b="1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j-lt"/>
          <a:ea typeface="+mn-ea"/>
          <a:cs typeface="宋体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sz="1800">
          <a:solidFill>
            <a:schemeClr val="tx1"/>
          </a:solidFill>
          <a:latin typeface="+mj-lt"/>
          <a:ea typeface="+mn-ea"/>
          <a:cs typeface="宋体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1800">
          <a:solidFill>
            <a:schemeClr val="tx1"/>
          </a:solidFill>
          <a:latin typeface="+mj-lt"/>
          <a:ea typeface="+mn-ea"/>
          <a:cs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j-lt"/>
          <a:ea typeface="+mn-ea"/>
          <a:cs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j-lt"/>
          <a:ea typeface="+mn-ea"/>
          <a:cs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j-lt"/>
          <a:ea typeface="+mn-ea"/>
          <a:cs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j-lt"/>
          <a:ea typeface="+mn-ea"/>
          <a:cs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7.bin"/><Relationship Id="rId4" Type="http://schemas.openxmlformats.org/officeDocument/2006/relationships/image" Target="../media/image9.png"/><Relationship Id="rId9" Type="http://schemas.openxmlformats.org/officeDocument/2006/relationships/oleObject" Target="../embeddings/oleObject6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png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slide" Target="slide48.xml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slide" Target="slide46.xml"/><Relationship Id="rId4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6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0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28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slide" Target="slide5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50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7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8.png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60.png"/><Relationship Id="rId4" Type="http://schemas.openxmlformats.org/officeDocument/2006/relationships/image" Target="../media/image57.png"/><Relationship Id="rId9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6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62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slide" Target="slide78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2.png"/><Relationship Id="rId5" Type="http://schemas.openxmlformats.org/officeDocument/2006/relationships/oleObject" Target="../embeddings/oleObject41.bin"/><Relationship Id="rId4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254B7303-BB21-49CA-BC9D-6625054F5305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F150F760-A3CB-4A8D-92DC-1CB610384E9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Chapter 6 Combinational Logic Design Practices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MSI building blocks are the important element of combinational circuits.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497A-0279-414A-86B1-E738F9960303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372B-615B-415F-B984-6E4C65D8D4F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6391" name="Rectangle 7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63500"/>
          </a:xfrm>
        </p:spPr>
        <p:txBody>
          <a:bodyPr/>
          <a:lstStyle/>
          <a:p>
            <a:endParaRPr lang="zh-CN" altLang="zh-CN" sz="3200"/>
          </a:p>
        </p:txBody>
      </p:sp>
      <p:sp>
        <p:nvSpPr>
          <p:cNvPr id="16392" name="Rectangle 8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>
                <a:solidFill>
                  <a:srgbClr val="BE1306"/>
                </a:solidFill>
              </a:rPr>
              <a:t>4×3</a:t>
            </a:r>
            <a:r>
              <a:rPr lang="en-US" altLang="zh-CN"/>
              <a:t> with </a:t>
            </a:r>
            <a:r>
              <a:rPr lang="en-US" altLang="zh-CN">
                <a:solidFill>
                  <a:srgbClr val="BE1306"/>
                </a:solidFill>
              </a:rPr>
              <a:t>6</a:t>
            </a:r>
            <a:r>
              <a:rPr lang="en-US" altLang="zh-CN"/>
              <a:t> product terms</a:t>
            </a:r>
          </a:p>
        </p:txBody>
      </p:sp>
      <p:graphicFrame>
        <p:nvGraphicFramePr>
          <p:cNvPr id="16388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50825" y="1341438"/>
          <a:ext cx="8496300" cy="459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Artwork" r:id="rId3" imgW="7144747" imgH="3828571" progId="Adobe.Illustrator.7">
                  <p:embed/>
                </p:oleObj>
              </mc:Choice>
              <mc:Fallback>
                <p:oleObj name="Artwork" r:id="rId3" imgW="7144747" imgH="3828571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341438"/>
                        <a:ext cx="8496300" cy="459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9" name="Group 15"/>
          <p:cNvGrpSpPr>
            <a:grpSpLocks/>
          </p:cNvGrpSpPr>
          <p:nvPr/>
        </p:nvGrpSpPr>
        <p:grpSpPr bwMode="auto">
          <a:xfrm>
            <a:off x="6804025" y="692150"/>
            <a:ext cx="2016125" cy="1008063"/>
            <a:chOff x="4286" y="436"/>
            <a:chExt cx="1270" cy="635"/>
          </a:xfrm>
        </p:grpSpPr>
        <p:sp>
          <p:nvSpPr>
            <p:cNvPr id="16393" name="Text Box 9"/>
            <p:cNvSpPr txBox="1">
              <a:spLocks noChangeArrowheads="1"/>
            </p:cNvSpPr>
            <p:nvPr/>
          </p:nvSpPr>
          <p:spPr bwMode="auto">
            <a:xfrm>
              <a:off x="4286" y="436"/>
              <a:ext cx="1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FF"/>
                  </a:solidFill>
                </a:rPr>
                <a:t>AND array</a:t>
              </a:r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 flipH="1">
              <a:off x="4286" y="709"/>
              <a:ext cx="318" cy="3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00" name="Group 16"/>
          <p:cNvGrpSpPr>
            <a:grpSpLocks/>
          </p:cNvGrpSpPr>
          <p:nvPr/>
        </p:nvGrpSpPr>
        <p:grpSpPr bwMode="auto">
          <a:xfrm>
            <a:off x="250825" y="5300663"/>
            <a:ext cx="1873250" cy="1081087"/>
            <a:chOff x="158" y="3339"/>
            <a:chExt cx="1180" cy="681"/>
          </a:xfrm>
        </p:grpSpPr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158" y="3693"/>
              <a:ext cx="11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OR array</a:t>
              </a:r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V="1">
              <a:off x="657" y="3339"/>
              <a:ext cx="227" cy="4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98" name="AutoShape 14"/>
          <p:cNvSpPr>
            <a:spLocks noChangeArrowheads="1"/>
          </p:cNvSpPr>
          <p:nvPr/>
        </p:nvSpPr>
        <p:spPr bwMode="auto">
          <a:xfrm>
            <a:off x="7993063" y="2573338"/>
            <a:ext cx="989012" cy="450850"/>
          </a:xfrm>
          <a:prstGeom prst="wedgeRoundRectCallout">
            <a:avLst>
              <a:gd name="adj1" fmla="val -92694"/>
              <a:gd name="adj2" fmla="val -40139"/>
              <a:gd name="adj3" fmla="val 16667"/>
            </a:avLst>
          </a:prstGeom>
          <a:solidFill>
            <a:srgbClr val="CCECFF"/>
          </a:solidFill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/>
              <a:t>fuse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8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3A4C8-7133-4F19-8E39-6A70BA944F60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5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9CAE-92CC-4A23-A16D-EB7909BC4051}" type="slidenum">
              <a:rPr lang="en-US" altLang="zh-CN"/>
              <a:pPr/>
              <a:t>100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ripple adders</a:t>
            </a:r>
          </a:p>
        </p:txBody>
      </p:sp>
      <p:sp>
        <p:nvSpPr>
          <p:cNvPr id="18125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Use 1-bit full adder as a module to construct n-bit ripple adder.</a:t>
            </a:r>
          </a:p>
        </p:txBody>
      </p:sp>
      <p:grpSp>
        <p:nvGrpSpPr>
          <p:cNvPr id="181302" name="Group 54"/>
          <p:cNvGrpSpPr>
            <a:grpSpLocks/>
          </p:cNvGrpSpPr>
          <p:nvPr/>
        </p:nvGrpSpPr>
        <p:grpSpPr bwMode="auto">
          <a:xfrm>
            <a:off x="250825" y="2349500"/>
            <a:ext cx="8893175" cy="2833688"/>
            <a:chOff x="158" y="1706"/>
            <a:chExt cx="5602" cy="1785"/>
          </a:xfrm>
        </p:grpSpPr>
        <p:sp>
          <p:nvSpPr>
            <p:cNvPr id="181254" name="Rectangle 6"/>
            <p:cNvSpPr>
              <a:spLocks noChangeArrowheads="1"/>
            </p:cNvSpPr>
            <p:nvPr/>
          </p:nvSpPr>
          <p:spPr bwMode="auto">
            <a:xfrm>
              <a:off x="793" y="2251"/>
              <a:ext cx="998" cy="72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55" name="Line 7"/>
            <p:cNvSpPr>
              <a:spLocks noChangeShapeType="1"/>
            </p:cNvSpPr>
            <p:nvPr/>
          </p:nvSpPr>
          <p:spPr bwMode="auto">
            <a:xfrm>
              <a:off x="1020" y="202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6" name="Line 8"/>
            <p:cNvSpPr>
              <a:spLocks noChangeShapeType="1"/>
            </p:cNvSpPr>
            <p:nvPr/>
          </p:nvSpPr>
          <p:spPr bwMode="auto">
            <a:xfrm>
              <a:off x="1565" y="202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7" name="Line 9"/>
            <p:cNvSpPr>
              <a:spLocks noChangeShapeType="1"/>
            </p:cNvSpPr>
            <p:nvPr/>
          </p:nvSpPr>
          <p:spPr bwMode="auto">
            <a:xfrm>
              <a:off x="1292" y="297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8" name="Line 10"/>
            <p:cNvSpPr>
              <a:spLocks noChangeShapeType="1"/>
            </p:cNvSpPr>
            <p:nvPr/>
          </p:nvSpPr>
          <p:spPr bwMode="auto">
            <a:xfrm>
              <a:off x="521" y="2659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9" name="Line 11"/>
            <p:cNvSpPr>
              <a:spLocks noChangeShapeType="1"/>
            </p:cNvSpPr>
            <p:nvPr/>
          </p:nvSpPr>
          <p:spPr bwMode="auto">
            <a:xfrm>
              <a:off x="1791" y="2659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60" name="Text Box 12"/>
            <p:cNvSpPr txBox="1">
              <a:spLocks noChangeArrowheads="1"/>
            </p:cNvSpPr>
            <p:nvPr/>
          </p:nvSpPr>
          <p:spPr bwMode="auto">
            <a:xfrm>
              <a:off x="884" y="2251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X</a:t>
              </a:r>
            </a:p>
          </p:txBody>
        </p:sp>
        <p:sp>
          <p:nvSpPr>
            <p:cNvPr id="181261" name="Text Box 13"/>
            <p:cNvSpPr txBox="1">
              <a:spLocks noChangeArrowheads="1"/>
            </p:cNvSpPr>
            <p:nvPr/>
          </p:nvSpPr>
          <p:spPr bwMode="auto">
            <a:xfrm>
              <a:off x="1429" y="2251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Y</a:t>
              </a:r>
            </a:p>
          </p:txBody>
        </p:sp>
        <p:sp>
          <p:nvSpPr>
            <p:cNvPr id="181262" name="Text Box 14"/>
            <p:cNvSpPr txBox="1">
              <a:spLocks noChangeArrowheads="1"/>
            </p:cNvSpPr>
            <p:nvPr/>
          </p:nvSpPr>
          <p:spPr bwMode="auto">
            <a:xfrm>
              <a:off x="748" y="2523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CIN</a:t>
              </a:r>
            </a:p>
          </p:txBody>
        </p:sp>
        <p:sp>
          <p:nvSpPr>
            <p:cNvPr id="181263" name="Text Box 15"/>
            <p:cNvSpPr txBox="1">
              <a:spLocks noChangeArrowheads="1"/>
            </p:cNvSpPr>
            <p:nvPr/>
          </p:nvSpPr>
          <p:spPr bwMode="auto">
            <a:xfrm>
              <a:off x="1429" y="2523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CO</a:t>
              </a:r>
            </a:p>
          </p:txBody>
        </p:sp>
        <p:sp>
          <p:nvSpPr>
            <p:cNvPr id="181264" name="Text Box 16"/>
            <p:cNvSpPr txBox="1">
              <a:spLocks noChangeArrowheads="1"/>
            </p:cNvSpPr>
            <p:nvPr/>
          </p:nvSpPr>
          <p:spPr bwMode="auto">
            <a:xfrm>
              <a:off x="1156" y="2704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S</a:t>
              </a:r>
            </a:p>
          </p:txBody>
        </p:sp>
        <p:sp>
          <p:nvSpPr>
            <p:cNvPr id="181265" name="Text Box 17"/>
            <p:cNvSpPr txBox="1">
              <a:spLocks noChangeArrowheads="1"/>
            </p:cNvSpPr>
            <p:nvPr/>
          </p:nvSpPr>
          <p:spPr bwMode="auto">
            <a:xfrm>
              <a:off x="884" y="1706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X0</a:t>
              </a:r>
            </a:p>
          </p:txBody>
        </p:sp>
        <p:sp>
          <p:nvSpPr>
            <p:cNvPr id="181266" name="Text Box 18"/>
            <p:cNvSpPr txBox="1">
              <a:spLocks noChangeArrowheads="1"/>
            </p:cNvSpPr>
            <p:nvPr/>
          </p:nvSpPr>
          <p:spPr bwMode="auto">
            <a:xfrm>
              <a:off x="1429" y="1706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Y0</a:t>
              </a:r>
            </a:p>
          </p:txBody>
        </p:sp>
        <p:sp>
          <p:nvSpPr>
            <p:cNvPr id="181267" name="Text Box 19"/>
            <p:cNvSpPr txBox="1">
              <a:spLocks noChangeArrowheads="1"/>
            </p:cNvSpPr>
            <p:nvPr/>
          </p:nvSpPr>
          <p:spPr bwMode="auto">
            <a:xfrm>
              <a:off x="1111" y="3203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S0</a:t>
              </a:r>
            </a:p>
          </p:txBody>
        </p:sp>
        <p:sp>
          <p:nvSpPr>
            <p:cNvPr id="181268" name="Text Box 20"/>
            <p:cNvSpPr txBox="1">
              <a:spLocks noChangeArrowheads="1"/>
            </p:cNvSpPr>
            <p:nvPr/>
          </p:nvSpPr>
          <p:spPr bwMode="auto">
            <a:xfrm>
              <a:off x="158" y="2523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C0</a:t>
              </a:r>
            </a:p>
          </p:txBody>
        </p:sp>
        <p:sp>
          <p:nvSpPr>
            <p:cNvPr id="181269" name="Text Box 21"/>
            <p:cNvSpPr txBox="1">
              <a:spLocks noChangeArrowheads="1"/>
            </p:cNvSpPr>
            <p:nvPr/>
          </p:nvSpPr>
          <p:spPr bwMode="auto">
            <a:xfrm>
              <a:off x="1837" y="2387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C1</a:t>
              </a:r>
            </a:p>
          </p:txBody>
        </p:sp>
        <p:sp>
          <p:nvSpPr>
            <p:cNvPr id="181270" name="Rectangle 22"/>
            <p:cNvSpPr>
              <a:spLocks noChangeArrowheads="1"/>
            </p:cNvSpPr>
            <p:nvPr/>
          </p:nvSpPr>
          <p:spPr bwMode="auto">
            <a:xfrm>
              <a:off x="2289" y="2251"/>
              <a:ext cx="998" cy="72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71" name="Line 23"/>
            <p:cNvSpPr>
              <a:spLocks noChangeShapeType="1"/>
            </p:cNvSpPr>
            <p:nvPr/>
          </p:nvSpPr>
          <p:spPr bwMode="auto">
            <a:xfrm>
              <a:off x="2516" y="202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2" name="Line 24"/>
            <p:cNvSpPr>
              <a:spLocks noChangeShapeType="1"/>
            </p:cNvSpPr>
            <p:nvPr/>
          </p:nvSpPr>
          <p:spPr bwMode="auto">
            <a:xfrm>
              <a:off x="3061" y="202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3" name="Line 25"/>
            <p:cNvSpPr>
              <a:spLocks noChangeShapeType="1"/>
            </p:cNvSpPr>
            <p:nvPr/>
          </p:nvSpPr>
          <p:spPr bwMode="auto">
            <a:xfrm>
              <a:off x="2788" y="297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5" name="Line 27"/>
            <p:cNvSpPr>
              <a:spLocks noChangeShapeType="1"/>
            </p:cNvSpPr>
            <p:nvPr/>
          </p:nvSpPr>
          <p:spPr bwMode="auto">
            <a:xfrm>
              <a:off x="3287" y="2659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6" name="Text Box 28"/>
            <p:cNvSpPr txBox="1">
              <a:spLocks noChangeArrowheads="1"/>
            </p:cNvSpPr>
            <p:nvPr/>
          </p:nvSpPr>
          <p:spPr bwMode="auto">
            <a:xfrm>
              <a:off x="2380" y="2251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X</a:t>
              </a:r>
            </a:p>
          </p:txBody>
        </p:sp>
        <p:sp>
          <p:nvSpPr>
            <p:cNvPr id="181277" name="Text Box 29"/>
            <p:cNvSpPr txBox="1">
              <a:spLocks noChangeArrowheads="1"/>
            </p:cNvSpPr>
            <p:nvPr/>
          </p:nvSpPr>
          <p:spPr bwMode="auto">
            <a:xfrm>
              <a:off x="2925" y="2251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Y</a:t>
              </a:r>
            </a:p>
          </p:txBody>
        </p:sp>
        <p:sp>
          <p:nvSpPr>
            <p:cNvPr id="181278" name="Text Box 30"/>
            <p:cNvSpPr txBox="1">
              <a:spLocks noChangeArrowheads="1"/>
            </p:cNvSpPr>
            <p:nvPr/>
          </p:nvSpPr>
          <p:spPr bwMode="auto">
            <a:xfrm>
              <a:off x="2244" y="2523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CIN</a:t>
              </a:r>
            </a:p>
          </p:txBody>
        </p:sp>
        <p:sp>
          <p:nvSpPr>
            <p:cNvPr id="181279" name="Text Box 31"/>
            <p:cNvSpPr txBox="1">
              <a:spLocks noChangeArrowheads="1"/>
            </p:cNvSpPr>
            <p:nvPr/>
          </p:nvSpPr>
          <p:spPr bwMode="auto">
            <a:xfrm>
              <a:off x="2925" y="2523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CO</a:t>
              </a:r>
            </a:p>
          </p:txBody>
        </p:sp>
        <p:sp>
          <p:nvSpPr>
            <p:cNvPr id="181280" name="Text Box 32"/>
            <p:cNvSpPr txBox="1">
              <a:spLocks noChangeArrowheads="1"/>
            </p:cNvSpPr>
            <p:nvPr/>
          </p:nvSpPr>
          <p:spPr bwMode="auto">
            <a:xfrm>
              <a:off x="2652" y="2704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S</a:t>
              </a:r>
            </a:p>
          </p:txBody>
        </p:sp>
        <p:sp>
          <p:nvSpPr>
            <p:cNvPr id="181281" name="Text Box 33"/>
            <p:cNvSpPr txBox="1">
              <a:spLocks noChangeArrowheads="1"/>
            </p:cNvSpPr>
            <p:nvPr/>
          </p:nvSpPr>
          <p:spPr bwMode="auto">
            <a:xfrm>
              <a:off x="2380" y="1706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X1</a:t>
              </a:r>
            </a:p>
          </p:txBody>
        </p:sp>
        <p:sp>
          <p:nvSpPr>
            <p:cNvPr id="181282" name="Text Box 34"/>
            <p:cNvSpPr txBox="1">
              <a:spLocks noChangeArrowheads="1"/>
            </p:cNvSpPr>
            <p:nvPr/>
          </p:nvSpPr>
          <p:spPr bwMode="auto">
            <a:xfrm>
              <a:off x="2925" y="1706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Y1</a:t>
              </a:r>
            </a:p>
          </p:txBody>
        </p:sp>
        <p:sp>
          <p:nvSpPr>
            <p:cNvPr id="181283" name="Text Box 35"/>
            <p:cNvSpPr txBox="1">
              <a:spLocks noChangeArrowheads="1"/>
            </p:cNvSpPr>
            <p:nvPr/>
          </p:nvSpPr>
          <p:spPr bwMode="auto">
            <a:xfrm>
              <a:off x="2607" y="3203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S1</a:t>
              </a:r>
            </a:p>
          </p:txBody>
        </p:sp>
        <p:sp>
          <p:nvSpPr>
            <p:cNvPr id="181284" name="Rectangle 36"/>
            <p:cNvSpPr>
              <a:spLocks noChangeArrowheads="1"/>
            </p:cNvSpPr>
            <p:nvPr/>
          </p:nvSpPr>
          <p:spPr bwMode="auto">
            <a:xfrm>
              <a:off x="4331" y="2251"/>
              <a:ext cx="998" cy="72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285" name="Line 37"/>
            <p:cNvSpPr>
              <a:spLocks noChangeShapeType="1"/>
            </p:cNvSpPr>
            <p:nvPr/>
          </p:nvSpPr>
          <p:spPr bwMode="auto">
            <a:xfrm>
              <a:off x="4558" y="202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86" name="Line 38"/>
            <p:cNvSpPr>
              <a:spLocks noChangeShapeType="1"/>
            </p:cNvSpPr>
            <p:nvPr/>
          </p:nvSpPr>
          <p:spPr bwMode="auto">
            <a:xfrm>
              <a:off x="5103" y="202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87" name="Line 39"/>
            <p:cNvSpPr>
              <a:spLocks noChangeShapeType="1"/>
            </p:cNvSpPr>
            <p:nvPr/>
          </p:nvSpPr>
          <p:spPr bwMode="auto">
            <a:xfrm>
              <a:off x="4830" y="297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88" name="Line 40"/>
            <p:cNvSpPr>
              <a:spLocks noChangeShapeType="1"/>
            </p:cNvSpPr>
            <p:nvPr/>
          </p:nvSpPr>
          <p:spPr bwMode="auto">
            <a:xfrm>
              <a:off x="5329" y="2659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89" name="Text Box 41"/>
            <p:cNvSpPr txBox="1">
              <a:spLocks noChangeArrowheads="1"/>
            </p:cNvSpPr>
            <p:nvPr/>
          </p:nvSpPr>
          <p:spPr bwMode="auto">
            <a:xfrm>
              <a:off x="4422" y="2251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X</a:t>
              </a:r>
            </a:p>
          </p:txBody>
        </p:sp>
        <p:sp>
          <p:nvSpPr>
            <p:cNvPr id="181290" name="Text Box 42"/>
            <p:cNvSpPr txBox="1">
              <a:spLocks noChangeArrowheads="1"/>
            </p:cNvSpPr>
            <p:nvPr/>
          </p:nvSpPr>
          <p:spPr bwMode="auto">
            <a:xfrm>
              <a:off x="4967" y="2251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Y</a:t>
              </a:r>
            </a:p>
          </p:txBody>
        </p:sp>
        <p:sp>
          <p:nvSpPr>
            <p:cNvPr id="181291" name="Text Box 43"/>
            <p:cNvSpPr txBox="1">
              <a:spLocks noChangeArrowheads="1"/>
            </p:cNvSpPr>
            <p:nvPr/>
          </p:nvSpPr>
          <p:spPr bwMode="auto">
            <a:xfrm>
              <a:off x="4967" y="2523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CO</a:t>
              </a:r>
            </a:p>
          </p:txBody>
        </p:sp>
        <p:sp>
          <p:nvSpPr>
            <p:cNvPr id="181292" name="Text Box 44"/>
            <p:cNvSpPr txBox="1">
              <a:spLocks noChangeArrowheads="1"/>
            </p:cNvSpPr>
            <p:nvPr/>
          </p:nvSpPr>
          <p:spPr bwMode="auto">
            <a:xfrm>
              <a:off x="4694" y="2704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S</a:t>
              </a:r>
            </a:p>
          </p:txBody>
        </p:sp>
        <p:sp>
          <p:nvSpPr>
            <p:cNvPr id="181293" name="Text Box 45"/>
            <p:cNvSpPr txBox="1">
              <a:spLocks noChangeArrowheads="1"/>
            </p:cNvSpPr>
            <p:nvPr/>
          </p:nvSpPr>
          <p:spPr bwMode="auto">
            <a:xfrm>
              <a:off x="4332" y="1706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Xn-1</a:t>
              </a:r>
            </a:p>
          </p:txBody>
        </p:sp>
        <p:sp>
          <p:nvSpPr>
            <p:cNvPr id="181294" name="Text Box 46"/>
            <p:cNvSpPr txBox="1">
              <a:spLocks noChangeArrowheads="1"/>
            </p:cNvSpPr>
            <p:nvPr/>
          </p:nvSpPr>
          <p:spPr bwMode="auto">
            <a:xfrm>
              <a:off x="4876" y="1706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Yn-1</a:t>
              </a:r>
            </a:p>
          </p:txBody>
        </p:sp>
        <p:sp>
          <p:nvSpPr>
            <p:cNvPr id="181295" name="Text Box 47"/>
            <p:cNvSpPr txBox="1">
              <a:spLocks noChangeArrowheads="1"/>
            </p:cNvSpPr>
            <p:nvPr/>
          </p:nvSpPr>
          <p:spPr bwMode="auto">
            <a:xfrm>
              <a:off x="4604" y="3158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Sn-1</a:t>
              </a:r>
            </a:p>
          </p:txBody>
        </p:sp>
        <p:sp>
          <p:nvSpPr>
            <p:cNvPr id="181296" name="Text Box 48"/>
            <p:cNvSpPr txBox="1">
              <a:spLocks noChangeArrowheads="1"/>
            </p:cNvSpPr>
            <p:nvPr/>
          </p:nvSpPr>
          <p:spPr bwMode="auto">
            <a:xfrm>
              <a:off x="3288" y="2341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C2</a:t>
              </a:r>
            </a:p>
          </p:txBody>
        </p:sp>
        <p:sp>
          <p:nvSpPr>
            <p:cNvPr id="181297" name="Text Box 49"/>
            <p:cNvSpPr txBox="1">
              <a:spLocks noChangeArrowheads="1"/>
            </p:cNvSpPr>
            <p:nvPr/>
          </p:nvSpPr>
          <p:spPr bwMode="auto">
            <a:xfrm>
              <a:off x="5329" y="2296"/>
              <a:ext cx="4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Cn</a:t>
              </a:r>
            </a:p>
          </p:txBody>
        </p:sp>
        <p:sp>
          <p:nvSpPr>
            <p:cNvPr id="181298" name="Line 50"/>
            <p:cNvSpPr>
              <a:spLocks noChangeShapeType="1"/>
            </p:cNvSpPr>
            <p:nvPr/>
          </p:nvSpPr>
          <p:spPr bwMode="auto">
            <a:xfrm>
              <a:off x="4059" y="2659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99" name="Text Box 51"/>
            <p:cNvSpPr txBox="1">
              <a:spLocks noChangeArrowheads="1"/>
            </p:cNvSpPr>
            <p:nvPr/>
          </p:nvSpPr>
          <p:spPr bwMode="auto">
            <a:xfrm>
              <a:off x="3651" y="2387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latin typeface="Arial"/>
                </a:rPr>
                <a:t>…</a:t>
              </a:r>
              <a:endParaRPr lang="en-US" altLang="zh-CN" sz="2400" b="1">
                <a:latin typeface="Garamond" pitchFamily="18" charset="0"/>
              </a:endParaRPr>
            </a:p>
          </p:txBody>
        </p:sp>
      </p:grpSp>
      <p:sp>
        <p:nvSpPr>
          <p:cNvPr id="181300" name="Text Box 52"/>
          <p:cNvSpPr txBox="1">
            <a:spLocks noChangeArrowheads="1"/>
          </p:cNvSpPr>
          <p:nvPr/>
        </p:nvSpPr>
        <p:spPr bwMode="auto">
          <a:xfrm>
            <a:off x="1042988" y="5229225"/>
            <a:ext cx="6589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6600CC"/>
                </a:solidFill>
                <a:latin typeface="Franklin Gothic Medium" pitchFamily="34" charset="0"/>
              </a:rPr>
              <a:t>Expanding easily, but has lower speed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A578-1A92-4E57-9DC2-7F77D2C5CAF2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256AA-6F70-4962-87C8-7204F49FBE65}" type="slidenum">
              <a:rPr lang="en-US" altLang="zh-CN"/>
              <a:pPr/>
              <a:t>101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536575"/>
          </a:xfrm>
        </p:spPr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carry-lookahead adders</a:t>
            </a:r>
          </a:p>
        </p:txBody>
      </p:sp>
      <p:sp>
        <p:nvSpPr>
          <p:cNvPr id="1863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233488"/>
            <a:ext cx="8540750" cy="464026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/>
              <a:t>Parallel adders</a:t>
            </a:r>
          </a:p>
          <a:p>
            <a:r>
              <a:rPr lang="en-US" altLang="zh-CN"/>
              <a:t>issues</a:t>
            </a:r>
            <a:r>
              <a:rPr lang="zh-CN" altLang="en-US"/>
              <a:t>：</a:t>
            </a:r>
            <a:r>
              <a:rPr lang="en-US" altLang="zh-CN"/>
              <a:t>how to get the carry information early?</a:t>
            </a:r>
          </a:p>
          <a:p>
            <a:r>
              <a:rPr lang="en-US" altLang="zh-CN"/>
              <a:t>solution</a:t>
            </a:r>
            <a:r>
              <a:rPr lang="zh-CN" altLang="en-US"/>
              <a:t>： </a:t>
            </a:r>
            <a:r>
              <a:rPr lang="en-US" altLang="zh-CN"/>
              <a:t>carry-lookahead</a:t>
            </a:r>
          </a:p>
          <a:p>
            <a:pPr>
              <a:buFont typeface="Wingdings 2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definition</a:t>
            </a:r>
            <a:r>
              <a:rPr lang="zh-CN" altLang="en-US"/>
              <a:t>：</a:t>
            </a:r>
          </a:p>
          <a:p>
            <a:pPr>
              <a:buFont typeface="Wingdings 2" pitchFamily="18" charset="2"/>
              <a:buNone/>
            </a:pPr>
            <a:r>
              <a:rPr lang="zh-CN" altLang="en-US"/>
              <a:t>   </a:t>
            </a:r>
            <a:r>
              <a:rPr lang="zh-CN" altLang="en-US">
                <a:solidFill>
                  <a:srgbClr val="0000CC"/>
                </a:solidFill>
                <a:latin typeface="宋体" pitchFamily="2" charset="-122"/>
              </a:rPr>
              <a:t>①</a:t>
            </a:r>
            <a:r>
              <a:rPr lang="en-US" altLang="zh-CN">
                <a:solidFill>
                  <a:srgbClr val="0000CC"/>
                </a:solidFill>
              </a:rPr>
              <a:t>carry generating variable</a:t>
            </a:r>
            <a:r>
              <a:rPr lang="zh-CN" altLang="en-US">
                <a:solidFill>
                  <a:srgbClr val="0000CC"/>
                </a:solidFill>
              </a:rPr>
              <a:t>：</a:t>
            </a:r>
            <a:r>
              <a:rPr lang="en-US" altLang="zh-CN">
                <a:solidFill>
                  <a:srgbClr val="0000CC"/>
                </a:solidFill>
              </a:rPr>
              <a:t>g</a:t>
            </a:r>
            <a:r>
              <a:rPr lang="en-US" altLang="zh-CN" baseline="-25000">
                <a:solidFill>
                  <a:srgbClr val="0000CC"/>
                </a:solidFill>
              </a:rPr>
              <a:t>i</a:t>
            </a:r>
            <a:r>
              <a:rPr lang="en-US" altLang="zh-CN">
                <a:solidFill>
                  <a:srgbClr val="0000CC"/>
                </a:solidFill>
              </a:rPr>
              <a:t>=x</a:t>
            </a:r>
            <a:r>
              <a:rPr lang="en-US" altLang="zh-CN" baseline="-25000">
                <a:solidFill>
                  <a:srgbClr val="0000CC"/>
                </a:solidFill>
              </a:rPr>
              <a:t>i</a:t>
            </a:r>
            <a:r>
              <a:rPr lang="en-US" altLang="zh-CN">
                <a:solidFill>
                  <a:srgbClr val="0000CC"/>
                </a:solidFill>
              </a:rPr>
              <a:t>·y</a:t>
            </a:r>
            <a:r>
              <a:rPr lang="en-US" altLang="zh-CN" baseline="-25000">
                <a:solidFill>
                  <a:srgbClr val="0000CC"/>
                </a:solidFill>
              </a:rPr>
              <a:t>i </a:t>
            </a:r>
          </a:p>
          <a:p>
            <a:pPr>
              <a:buFont typeface="Wingdings 2" pitchFamily="18" charset="2"/>
              <a:buNone/>
            </a:pPr>
            <a:r>
              <a:rPr lang="en-US" altLang="zh-CN">
                <a:solidFill>
                  <a:srgbClr val="0000CC"/>
                </a:solidFill>
              </a:rPr>
              <a:t>   ②carry propagating variable</a:t>
            </a:r>
            <a:r>
              <a:rPr lang="zh-CN" altLang="en-US">
                <a:solidFill>
                  <a:srgbClr val="0000CC"/>
                </a:solidFill>
              </a:rPr>
              <a:t>：</a:t>
            </a:r>
            <a:r>
              <a:rPr lang="en-US" altLang="zh-CN">
                <a:solidFill>
                  <a:srgbClr val="0000CC"/>
                </a:solidFill>
              </a:rPr>
              <a:t>p</a:t>
            </a:r>
            <a:r>
              <a:rPr lang="en-US" altLang="zh-CN" baseline="-25000">
                <a:solidFill>
                  <a:srgbClr val="0000CC"/>
                </a:solidFill>
              </a:rPr>
              <a:t>i</a:t>
            </a:r>
            <a:r>
              <a:rPr lang="en-US" altLang="zh-CN">
                <a:solidFill>
                  <a:srgbClr val="0000CC"/>
                </a:solidFill>
              </a:rPr>
              <a:t>=x</a:t>
            </a:r>
            <a:r>
              <a:rPr lang="en-US" altLang="zh-CN" baseline="-25000">
                <a:solidFill>
                  <a:srgbClr val="0000CC"/>
                </a:solidFill>
              </a:rPr>
              <a:t>i</a:t>
            </a:r>
            <a:r>
              <a:rPr lang="en-US" altLang="zh-CN">
                <a:solidFill>
                  <a:srgbClr val="0000CC"/>
                </a:solidFill>
              </a:rPr>
              <a:t>+y</a:t>
            </a:r>
            <a:r>
              <a:rPr lang="en-US" altLang="zh-CN" baseline="-25000">
                <a:solidFill>
                  <a:srgbClr val="0000CC"/>
                </a:solidFill>
              </a:rPr>
              <a:t>i</a:t>
            </a:r>
          </a:p>
          <a:p>
            <a:pPr>
              <a:buFont typeface="Wingdings 2" pitchFamily="18" charset="2"/>
              <a:buNone/>
            </a:pPr>
            <a:r>
              <a:rPr lang="en-US" altLang="zh-CN">
                <a:solidFill>
                  <a:srgbClr val="0000CC"/>
                </a:solidFill>
              </a:rPr>
              <a:t>   ③the C</a:t>
            </a:r>
            <a:r>
              <a:rPr lang="en-US" altLang="zh-CN" baseline="-25000">
                <a:solidFill>
                  <a:srgbClr val="0000CC"/>
                </a:solidFill>
              </a:rPr>
              <a:t>i+1 </a:t>
            </a:r>
            <a:r>
              <a:rPr lang="en-US" altLang="zh-CN">
                <a:solidFill>
                  <a:srgbClr val="0000CC"/>
                </a:solidFill>
              </a:rPr>
              <a:t>carry-out</a:t>
            </a:r>
            <a:r>
              <a:rPr lang="zh-CN" altLang="en-US">
                <a:solidFill>
                  <a:srgbClr val="0000CC"/>
                </a:solidFill>
              </a:rPr>
              <a:t>：</a:t>
            </a:r>
            <a:r>
              <a:rPr lang="en-US" altLang="zh-CN">
                <a:solidFill>
                  <a:srgbClr val="0000CC"/>
                </a:solidFill>
              </a:rPr>
              <a:t>C</a:t>
            </a:r>
            <a:r>
              <a:rPr lang="en-US" altLang="zh-CN" baseline="-25000">
                <a:solidFill>
                  <a:srgbClr val="0000CC"/>
                </a:solidFill>
              </a:rPr>
              <a:t>i+1</a:t>
            </a:r>
            <a:r>
              <a:rPr lang="en-US" altLang="zh-CN">
                <a:solidFill>
                  <a:srgbClr val="0000CC"/>
                </a:solidFill>
              </a:rPr>
              <a:t>=g</a:t>
            </a:r>
            <a:r>
              <a:rPr lang="en-US" altLang="zh-CN" baseline="-25000">
                <a:solidFill>
                  <a:srgbClr val="0000CC"/>
                </a:solidFill>
              </a:rPr>
              <a:t>i</a:t>
            </a:r>
            <a:r>
              <a:rPr lang="en-US" altLang="zh-CN">
                <a:solidFill>
                  <a:srgbClr val="0000CC"/>
                </a:solidFill>
              </a:rPr>
              <a:t>+p</a:t>
            </a:r>
            <a:r>
              <a:rPr lang="en-US" altLang="zh-CN" baseline="-25000">
                <a:solidFill>
                  <a:srgbClr val="0000CC"/>
                </a:solidFill>
              </a:rPr>
              <a:t>i</a:t>
            </a:r>
            <a:r>
              <a:rPr lang="en-US" altLang="zh-CN">
                <a:solidFill>
                  <a:srgbClr val="0000CC"/>
                </a:solidFill>
              </a:rPr>
              <a:t>·C</a:t>
            </a:r>
            <a:r>
              <a:rPr lang="en-US" altLang="zh-CN" baseline="-25000">
                <a:solidFill>
                  <a:srgbClr val="0000CC"/>
                </a:solidFill>
              </a:rPr>
              <a:t>i</a:t>
            </a:r>
          </a:p>
        </p:txBody>
      </p:sp>
      <p:sp>
        <p:nvSpPr>
          <p:cNvPr id="186377" name="Rectangle 9"/>
          <p:cNvSpPr>
            <a:spLocks noChangeArrowheads="1"/>
          </p:cNvSpPr>
          <p:nvPr/>
        </p:nvSpPr>
        <p:spPr bwMode="auto">
          <a:xfrm>
            <a:off x="4176713" y="5381625"/>
            <a:ext cx="3406775" cy="531813"/>
          </a:xfrm>
          <a:prstGeom prst="rect">
            <a:avLst/>
          </a:prstGeom>
          <a:noFill/>
          <a:ln w="12700" cap="sq" algn="ctr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</a:rPr>
              <a:t>( C</a:t>
            </a:r>
            <a:r>
              <a:rPr lang="en-US" altLang="zh-CN" sz="2800" b="1" baseline="-25000">
                <a:solidFill>
                  <a:srgbClr val="0000FF"/>
                </a:solidFill>
              </a:rPr>
              <a:t>o</a:t>
            </a:r>
            <a:r>
              <a:rPr lang="en-US" altLang="zh-CN" sz="2800" b="1">
                <a:solidFill>
                  <a:srgbClr val="0000FF"/>
                </a:solidFill>
              </a:rPr>
              <a:t>=X·Y+C</a:t>
            </a:r>
            <a:r>
              <a:rPr lang="en-US" altLang="zh-CN" sz="2800" b="1" baseline="-25000">
                <a:solidFill>
                  <a:srgbClr val="0000FF"/>
                </a:solidFill>
              </a:rPr>
              <a:t>i</a:t>
            </a:r>
            <a:r>
              <a:rPr lang="en-US" altLang="zh-CN" sz="2800" b="1">
                <a:solidFill>
                  <a:srgbClr val="0000FF"/>
                </a:solidFill>
              </a:rPr>
              <a:t>·(X+Y)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7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B26B-E089-4AA2-89DE-D16055EFBAF6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846C-4779-436B-8128-9B2511728EED}" type="slidenum">
              <a:rPr lang="en-US" altLang="zh-CN"/>
              <a:pPr/>
              <a:t>102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47625"/>
          </a:xfrm>
        </p:spPr>
        <p:txBody>
          <a:bodyPr/>
          <a:lstStyle/>
          <a:p>
            <a:endParaRPr lang="zh-CN" altLang="zh-CN" sz="3200"/>
          </a:p>
        </p:txBody>
      </p:sp>
      <p:sp>
        <p:nvSpPr>
          <p:cNvPr id="1884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404813"/>
            <a:ext cx="8229600" cy="4329112"/>
          </a:xfrm>
          <a:noFill/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/>
              <a:t>C</a:t>
            </a:r>
            <a:r>
              <a:rPr lang="en-US" altLang="zh-CN" baseline="-25000"/>
              <a:t>i+1</a:t>
            </a:r>
            <a:r>
              <a:rPr lang="en-US" altLang="zh-CN"/>
              <a:t>=g</a:t>
            </a:r>
            <a:r>
              <a:rPr lang="en-US" altLang="zh-CN" baseline="-25000"/>
              <a:t>i</a:t>
            </a:r>
            <a:r>
              <a:rPr lang="en-US" altLang="zh-CN"/>
              <a:t>+p</a:t>
            </a:r>
            <a:r>
              <a:rPr lang="en-US" altLang="zh-CN" baseline="-25000"/>
              <a:t>i</a:t>
            </a:r>
            <a:r>
              <a:rPr lang="en-US" altLang="zh-CN"/>
              <a:t>·(g</a:t>
            </a:r>
            <a:r>
              <a:rPr lang="en-US" altLang="zh-CN" baseline="-25000"/>
              <a:t>i-1</a:t>
            </a:r>
            <a:r>
              <a:rPr lang="en-US" altLang="zh-CN"/>
              <a:t>+p</a:t>
            </a:r>
            <a:r>
              <a:rPr lang="en-US" altLang="zh-CN" baseline="-25000"/>
              <a:t>i-1</a:t>
            </a:r>
            <a:r>
              <a:rPr lang="en-US" altLang="zh-CN"/>
              <a:t>·(…(g</a:t>
            </a:r>
            <a:r>
              <a:rPr lang="en-US" altLang="zh-CN" baseline="-25000"/>
              <a:t>0</a:t>
            </a:r>
            <a:r>
              <a:rPr lang="en-US" altLang="zh-CN"/>
              <a:t>+p</a:t>
            </a:r>
            <a:r>
              <a:rPr lang="en-US" altLang="zh-CN" baseline="-25000"/>
              <a:t>0</a:t>
            </a:r>
            <a:r>
              <a:rPr lang="en-US" altLang="zh-CN"/>
              <a:t>·C</a:t>
            </a:r>
            <a:r>
              <a:rPr lang="en-US" altLang="zh-CN" baseline="-25000"/>
              <a:t>0</a:t>
            </a:r>
            <a:r>
              <a:rPr lang="en-US" altLang="zh-CN"/>
              <a:t>) …)</a:t>
            </a:r>
          </a:p>
          <a:p>
            <a:pPr>
              <a:buFont typeface="Wingdings 2" pitchFamily="18" charset="2"/>
              <a:buNone/>
            </a:pPr>
            <a:r>
              <a:rPr lang="en-US" altLang="zh-CN"/>
              <a:t>C</a:t>
            </a:r>
            <a:r>
              <a:rPr lang="en-US" altLang="zh-CN" baseline="-25000"/>
              <a:t>0</a:t>
            </a:r>
            <a:r>
              <a:rPr lang="en-US" altLang="zh-CN"/>
              <a:t>=0</a:t>
            </a:r>
            <a:r>
              <a:rPr lang="zh-CN" altLang="en-US"/>
              <a:t>，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>
                <a:solidFill>
                  <a:srgbClr val="6600CC"/>
                </a:solidFill>
              </a:rPr>
              <a:t>C</a:t>
            </a:r>
            <a:r>
              <a:rPr lang="en-US" altLang="zh-CN" baseline="-25000">
                <a:solidFill>
                  <a:srgbClr val="6600CC"/>
                </a:solidFill>
              </a:rPr>
              <a:t>i</a:t>
            </a:r>
            <a:r>
              <a:rPr lang="en-US" altLang="zh-CN">
                <a:solidFill>
                  <a:srgbClr val="6600CC"/>
                </a:solidFill>
              </a:rPr>
              <a:t> is relative to addends only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>
                <a:solidFill>
                  <a:srgbClr val="6600CC"/>
                </a:solidFill>
              </a:rPr>
              <a:t>The adder just has three level delay, which to reduce the calculating time. </a:t>
            </a:r>
          </a:p>
          <a:p>
            <a:pPr>
              <a:buFont typeface="Wingdings 2" pitchFamily="18" charset="2"/>
              <a:buNone/>
            </a:pPr>
            <a:r>
              <a:rPr lang="zh-CN" altLang="en-US"/>
              <a:t>（</a:t>
            </a:r>
            <a:r>
              <a:rPr lang="en-US" altLang="zh-CN">
                <a:latin typeface="宋体" pitchFamily="2" charset="-122"/>
              </a:rPr>
              <a:t>2</a:t>
            </a:r>
            <a:r>
              <a:rPr lang="zh-CN" altLang="en-US"/>
              <a:t>）</a:t>
            </a:r>
            <a:r>
              <a:rPr lang="en-US" altLang="zh-CN"/>
              <a:t>structure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S</a:t>
            </a:r>
            <a:r>
              <a:rPr lang="en-US" altLang="zh-CN" baseline="-25000"/>
              <a:t>i</a:t>
            </a:r>
            <a:r>
              <a:rPr lang="en-US" altLang="zh-CN"/>
              <a:t>=X</a:t>
            </a:r>
            <a:r>
              <a:rPr lang="en-US" altLang="zh-CN" baseline="-25000"/>
              <a:t>i</a:t>
            </a:r>
            <a:r>
              <a:rPr lang="en-US" altLang="zh-CN"/>
              <a:t>⊕Y</a:t>
            </a:r>
            <a:r>
              <a:rPr lang="en-US" altLang="zh-CN" baseline="-25000"/>
              <a:t>i</a:t>
            </a:r>
            <a:r>
              <a:rPr lang="en-US" altLang="zh-CN"/>
              <a:t>⊕C</a:t>
            </a:r>
            <a:r>
              <a:rPr lang="en-US" altLang="zh-CN" baseline="-25000"/>
              <a:t>i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C</a:t>
            </a:r>
            <a:r>
              <a:rPr lang="en-US" altLang="zh-CN" baseline="-25000"/>
              <a:t>i+1</a:t>
            </a:r>
            <a:r>
              <a:rPr lang="en-US" altLang="zh-CN"/>
              <a:t>=g</a:t>
            </a:r>
            <a:r>
              <a:rPr lang="en-US" altLang="zh-CN" baseline="-25000"/>
              <a:t>i</a:t>
            </a:r>
            <a:r>
              <a:rPr lang="en-US" altLang="zh-CN"/>
              <a:t>+p</a:t>
            </a:r>
            <a:r>
              <a:rPr lang="en-US" altLang="zh-CN" baseline="-25000"/>
              <a:t>i</a:t>
            </a:r>
            <a:r>
              <a:rPr lang="en-US" altLang="zh-CN"/>
              <a:t>·C</a:t>
            </a:r>
            <a:r>
              <a:rPr lang="en-US" altLang="zh-CN" baseline="-25000"/>
              <a:t>i</a:t>
            </a:r>
          </a:p>
          <a:p>
            <a:pPr>
              <a:buFont typeface="Wingdings 2" pitchFamily="18" charset="2"/>
              <a:buNone/>
            </a:pPr>
            <a:endParaRPr lang="en-US" altLang="zh-CN"/>
          </a:p>
        </p:txBody>
      </p:sp>
      <p:sp>
        <p:nvSpPr>
          <p:cNvPr id="188455" name="Text Box 39"/>
          <p:cNvSpPr txBox="1">
            <a:spLocks noChangeArrowheads="1"/>
          </p:cNvSpPr>
          <p:nvPr/>
        </p:nvSpPr>
        <p:spPr bwMode="auto">
          <a:xfrm>
            <a:off x="6588125" y="476250"/>
            <a:ext cx="230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Two-level AND-OR expression</a:t>
            </a:r>
          </a:p>
        </p:txBody>
      </p:sp>
      <p:grpSp>
        <p:nvGrpSpPr>
          <p:cNvPr id="188460" name="Group 44"/>
          <p:cNvGrpSpPr>
            <a:grpSpLocks/>
          </p:cNvGrpSpPr>
          <p:nvPr/>
        </p:nvGrpSpPr>
        <p:grpSpPr bwMode="auto">
          <a:xfrm>
            <a:off x="3851275" y="3698875"/>
            <a:ext cx="3114675" cy="2425700"/>
            <a:chOff x="2426" y="2330"/>
            <a:chExt cx="1962" cy="1528"/>
          </a:xfrm>
        </p:grpSpPr>
        <p:sp>
          <p:nvSpPr>
            <p:cNvPr id="188437" name="Line 21"/>
            <p:cNvSpPr>
              <a:spLocks noChangeShapeType="1"/>
            </p:cNvSpPr>
            <p:nvPr/>
          </p:nvSpPr>
          <p:spPr bwMode="auto">
            <a:xfrm flipV="1">
              <a:off x="4127" y="3147"/>
              <a:ext cx="261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42" name="Line 26"/>
            <p:cNvSpPr>
              <a:spLocks noChangeShapeType="1"/>
            </p:cNvSpPr>
            <p:nvPr/>
          </p:nvSpPr>
          <p:spPr bwMode="auto">
            <a:xfrm flipV="1">
              <a:off x="4388" y="2330"/>
              <a:ext cx="0" cy="8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8458" name="Group 42"/>
            <p:cNvGrpSpPr>
              <a:grpSpLocks/>
            </p:cNvGrpSpPr>
            <p:nvPr/>
          </p:nvGrpSpPr>
          <p:grpSpPr bwMode="auto">
            <a:xfrm>
              <a:off x="2426" y="2421"/>
              <a:ext cx="1701" cy="1437"/>
              <a:chOff x="2426" y="2421"/>
              <a:chExt cx="1701" cy="1437"/>
            </a:xfrm>
          </p:grpSpPr>
          <p:sp>
            <p:nvSpPr>
              <p:cNvPr id="188432" name="Line 16"/>
              <p:cNvSpPr>
                <a:spLocks noChangeShapeType="1"/>
              </p:cNvSpPr>
              <p:nvPr/>
            </p:nvSpPr>
            <p:spPr bwMode="auto">
              <a:xfrm>
                <a:off x="2789" y="2602"/>
                <a:ext cx="3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433" name="Line 17"/>
              <p:cNvSpPr>
                <a:spLocks noChangeShapeType="1"/>
              </p:cNvSpPr>
              <p:nvPr/>
            </p:nvSpPr>
            <p:spPr bwMode="auto">
              <a:xfrm>
                <a:off x="2789" y="2920"/>
                <a:ext cx="3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434" name="Line 18"/>
              <p:cNvSpPr>
                <a:spLocks noChangeShapeType="1"/>
              </p:cNvSpPr>
              <p:nvPr/>
            </p:nvSpPr>
            <p:spPr bwMode="auto">
              <a:xfrm>
                <a:off x="2789" y="3147"/>
                <a:ext cx="3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435" name="Line 19"/>
              <p:cNvSpPr>
                <a:spLocks noChangeShapeType="1"/>
              </p:cNvSpPr>
              <p:nvPr/>
            </p:nvSpPr>
            <p:spPr bwMode="auto">
              <a:xfrm>
                <a:off x="2789" y="3464"/>
                <a:ext cx="3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436" name="Line 20"/>
              <p:cNvSpPr>
                <a:spLocks noChangeShapeType="1"/>
              </p:cNvSpPr>
              <p:nvPr/>
            </p:nvSpPr>
            <p:spPr bwMode="auto">
              <a:xfrm>
                <a:off x="2789" y="3691"/>
                <a:ext cx="3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444" name="Text Box 28"/>
              <p:cNvSpPr txBox="1">
                <a:spLocks noChangeArrowheads="1"/>
              </p:cNvSpPr>
              <p:nvPr/>
            </p:nvSpPr>
            <p:spPr bwMode="auto">
              <a:xfrm>
                <a:off x="2426" y="2738"/>
                <a:ext cx="4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sz="2400" b="1">
                    <a:solidFill>
                      <a:srgbClr val="0000FF"/>
                    </a:solidFill>
                  </a:rPr>
                  <a:t>X</a:t>
                </a:r>
                <a:r>
                  <a:rPr lang="en-US" altLang="zh-CN" sz="2400" b="1" baseline="-25000">
                    <a:solidFill>
                      <a:srgbClr val="0000FF"/>
                    </a:solidFill>
                  </a:rPr>
                  <a:t>i-1</a:t>
                </a:r>
              </a:p>
            </p:txBody>
          </p:sp>
          <p:sp>
            <p:nvSpPr>
              <p:cNvPr id="188445" name="Text Box 29"/>
              <p:cNvSpPr txBox="1">
                <a:spLocks noChangeArrowheads="1"/>
              </p:cNvSpPr>
              <p:nvPr/>
            </p:nvSpPr>
            <p:spPr bwMode="auto">
              <a:xfrm>
                <a:off x="2471" y="2421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sz="2400" b="1">
                    <a:solidFill>
                      <a:srgbClr val="0000FF"/>
                    </a:solidFill>
                  </a:rPr>
                  <a:t>X</a:t>
                </a:r>
                <a:r>
                  <a:rPr lang="en-US" altLang="zh-CN" sz="2400" b="1" baseline="-25000">
                    <a:solidFill>
                      <a:srgbClr val="0000FF"/>
                    </a:solidFill>
                  </a:rPr>
                  <a:t>0</a:t>
                </a:r>
              </a:p>
            </p:txBody>
          </p:sp>
          <p:sp>
            <p:nvSpPr>
              <p:cNvPr id="188447" name="Text Box 31"/>
              <p:cNvSpPr txBox="1">
                <a:spLocks noChangeArrowheads="1"/>
              </p:cNvSpPr>
              <p:nvPr/>
            </p:nvSpPr>
            <p:spPr bwMode="auto">
              <a:xfrm>
                <a:off x="2426" y="3283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sz="2400" b="1">
                    <a:solidFill>
                      <a:srgbClr val="0000FF"/>
                    </a:solidFill>
                  </a:rPr>
                  <a:t>Y</a:t>
                </a:r>
                <a:r>
                  <a:rPr lang="en-US" altLang="zh-CN" sz="2400" b="1" baseline="-25000">
                    <a:solidFill>
                      <a:srgbClr val="0000FF"/>
                    </a:solidFill>
                  </a:rPr>
                  <a:t>i-1</a:t>
                </a:r>
              </a:p>
            </p:txBody>
          </p:sp>
          <p:sp>
            <p:nvSpPr>
              <p:cNvPr id="188448" name="Text Box 32"/>
              <p:cNvSpPr txBox="1">
                <a:spLocks noChangeArrowheads="1"/>
              </p:cNvSpPr>
              <p:nvPr/>
            </p:nvSpPr>
            <p:spPr bwMode="auto">
              <a:xfrm>
                <a:off x="2471" y="3011"/>
                <a:ext cx="3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sz="2400" b="1">
                    <a:solidFill>
                      <a:srgbClr val="0000FF"/>
                    </a:solidFill>
                  </a:rPr>
                  <a:t>Y</a:t>
                </a:r>
                <a:r>
                  <a:rPr lang="en-US" altLang="zh-CN" sz="2400" b="1" baseline="-25000">
                    <a:solidFill>
                      <a:srgbClr val="0000FF"/>
                    </a:solidFill>
                  </a:rPr>
                  <a:t>0</a:t>
                </a:r>
              </a:p>
            </p:txBody>
          </p:sp>
          <p:sp>
            <p:nvSpPr>
              <p:cNvPr id="188449" name="Text Box 33"/>
              <p:cNvSpPr txBox="1">
                <a:spLocks noChangeArrowheads="1"/>
              </p:cNvSpPr>
              <p:nvPr/>
            </p:nvSpPr>
            <p:spPr bwMode="auto">
              <a:xfrm>
                <a:off x="2789" y="2648"/>
                <a:ext cx="346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sz="2400" b="1">
                    <a:solidFill>
                      <a:srgbClr val="0000FF"/>
                    </a:solidFill>
                    <a:latin typeface="Arial"/>
                  </a:rPr>
                  <a:t>…</a:t>
                </a:r>
                <a:endParaRPr lang="en-US" altLang="zh-CN" sz="2400" b="1">
                  <a:solidFill>
                    <a:srgbClr val="0000FF"/>
                  </a:solidFill>
                  <a:latin typeface="Garamond" pitchFamily="18" charset="0"/>
                </a:endParaRPr>
              </a:p>
            </p:txBody>
          </p:sp>
          <p:sp>
            <p:nvSpPr>
              <p:cNvPr id="188450" name="Text Box 34"/>
              <p:cNvSpPr txBox="1">
                <a:spLocks noChangeArrowheads="1"/>
              </p:cNvSpPr>
              <p:nvPr/>
            </p:nvSpPr>
            <p:spPr bwMode="auto">
              <a:xfrm>
                <a:off x="2789" y="3192"/>
                <a:ext cx="346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sz="2400" b="1">
                    <a:solidFill>
                      <a:srgbClr val="0000FF"/>
                    </a:solidFill>
                    <a:latin typeface="Arial"/>
                  </a:rPr>
                  <a:t>…</a:t>
                </a:r>
                <a:endParaRPr lang="en-US" altLang="zh-CN" sz="2400" b="1">
                  <a:solidFill>
                    <a:srgbClr val="0000FF"/>
                  </a:solidFill>
                  <a:latin typeface="Garamond" pitchFamily="18" charset="0"/>
                </a:endParaRPr>
              </a:p>
            </p:txBody>
          </p:sp>
          <p:sp>
            <p:nvSpPr>
              <p:cNvPr id="188453" name="Text Box 37"/>
              <p:cNvSpPr txBox="1">
                <a:spLocks noChangeArrowheads="1"/>
              </p:cNvSpPr>
              <p:nvPr/>
            </p:nvSpPr>
            <p:spPr bwMode="auto">
              <a:xfrm>
                <a:off x="2471" y="355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sz="2400" b="1">
                    <a:solidFill>
                      <a:srgbClr val="0000FF"/>
                    </a:solidFill>
                  </a:rPr>
                  <a:t>C</a:t>
                </a:r>
                <a:r>
                  <a:rPr lang="en-US" altLang="zh-CN" sz="2400" b="1" baseline="-25000">
                    <a:solidFill>
                      <a:srgbClr val="0000FF"/>
                    </a:solidFill>
                  </a:rPr>
                  <a:t>0</a:t>
                </a:r>
              </a:p>
            </p:txBody>
          </p:sp>
          <p:sp>
            <p:nvSpPr>
              <p:cNvPr id="188457" name="Rectangle 41"/>
              <p:cNvSpPr>
                <a:spLocks noChangeArrowheads="1"/>
              </p:cNvSpPr>
              <p:nvPr/>
            </p:nvSpPr>
            <p:spPr bwMode="auto">
              <a:xfrm>
                <a:off x="3107" y="2438"/>
                <a:ext cx="1020" cy="1420"/>
              </a:xfrm>
              <a:prstGeom prst="rect">
                <a:avLst/>
              </a:prstGeom>
              <a:noFill/>
              <a:ln w="28575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endParaRPr lang="en-US" altLang="zh-CN" sz="2000" b="1"/>
              </a:p>
              <a:p>
                <a:pPr algn="ctr"/>
                <a:endParaRPr lang="en-US" altLang="zh-CN" sz="2000" b="1"/>
              </a:p>
              <a:p>
                <a:pPr algn="ctr"/>
                <a:r>
                  <a:rPr lang="en-US" altLang="zh-CN" sz="2000" b="1"/>
                  <a:t>Carry-lookahead logic</a:t>
                </a:r>
              </a:p>
              <a:p>
                <a:pPr algn="ctr"/>
                <a:endParaRPr lang="en-US" altLang="zh-CN" sz="2000" b="1"/>
              </a:p>
              <a:p>
                <a:pPr algn="ctr"/>
                <a:endParaRPr lang="en-US" altLang="zh-CN" sz="2000" b="1"/>
              </a:p>
            </p:txBody>
          </p:sp>
        </p:grpSp>
      </p:grpSp>
      <p:grpSp>
        <p:nvGrpSpPr>
          <p:cNvPr id="188516" name="Group 100"/>
          <p:cNvGrpSpPr>
            <a:grpSpLocks/>
          </p:cNvGrpSpPr>
          <p:nvPr/>
        </p:nvGrpSpPr>
        <p:grpSpPr bwMode="auto">
          <a:xfrm>
            <a:off x="5364163" y="2971800"/>
            <a:ext cx="3276600" cy="1346200"/>
            <a:chOff x="3379" y="1872"/>
            <a:chExt cx="2064" cy="848"/>
          </a:xfrm>
        </p:grpSpPr>
        <p:sp>
          <p:nvSpPr>
            <p:cNvPr id="188440" name="Text Box 24"/>
            <p:cNvSpPr txBox="1">
              <a:spLocks noChangeArrowheads="1"/>
            </p:cNvSpPr>
            <p:nvPr/>
          </p:nvSpPr>
          <p:spPr bwMode="auto">
            <a:xfrm>
              <a:off x="5125" y="206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FF"/>
                  </a:solidFill>
                </a:rPr>
                <a:t>Si</a:t>
              </a:r>
            </a:p>
          </p:txBody>
        </p:sp>
        <p:sp>
          <p:nvSpPr>
            <p:cNvPr id="188443" name="Text Box 27"/>
            <p:cNvSpPr txBox="1">
              <a:spLocks noChangeArrowheads="1"/>
            </p:cNvSpPr>
            <p:nvPr/>
          </p:nvSpPr>
          <p:spPr bwMode="auto">
            <a:xfrm>
              <a:off x="3379" y="187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FF"/>
                  </a:solidFill>
                </a:rPr>
                <a:t>X</a:t>
              </a:r>
              <a:r>
                <a:rPr lang="en-US" altLang="zh-CN" sz="2400" b="1" baseline="-25000">
                  <a:solidFill>
                    <a:srgbClr val="0000FF"/>
                  </a:solidFill>
                </a:rPr>
                <a:t>i</a:t>
              </a:r>
            </a:p>
          </p:txBody>
        </p:sp>
        <p:sp>
          <p:nvSpPr>
            <p:cNvPr id="188446" name="Text Box 30"/>
            <p:cNvSpPr txBox="1">
              <a:spLocks noChangeArrowheads="1"/>
            </p:cNvSpPr>
            <p:nvPr/>
          </p:nvSpPr>
          <p:spPr bwMode="auto">
            <a:xfrm>
              <a:off x="3379" y="2092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FF"/>
                  </a:solidFill>
                </a:rPr>
                <a:t>Y</a:t>
              </a:r>
              <a:r>
                <a:rPr lang="en-US" altLang="zh-CN" sz="2400" b="1" baseline="-25000">
                  <a:solidFill>
                    <a:srgbClr val="0000FF"/>
                  </a:solidFill>
                </a:rPr>
                <a:t>i</a:t>
              </a:r>
            </a:p>
          </p:txBody>
        </p:sp>
        <p:sp>
          <p:nvSpPr>
            <p:cNvPr id="188452" name="Text Box 36"/>
            <p:cNvSpPr txBox="1">
              <a:spLocks noChangeArrowheads="1"/>
            </p:cNvSpPr>
            <p:nvPr/>
          </p:nvSpPr>
          <p:spPr bwMode="auto">
            <a:xfrm>
              <a:off x="4377" y="243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FF"/>
                  </a:solidFill>
                </a:rPr>
                <a:t>C</a:t>
              </a:r>
              <a:r>
                <a:rPr lang="en-US" altLang="zh-CN" sz="2400" b="1" baseline="-25000">
                  <a:solidFill>
                    <a:srgbClr val="0000FF"/>
                  </a:solidFill>
                </a:rPr>
                <a:t>i</a:t>
              </a:r>
            </a:p>
          </p:txBody>
        </p:sp>
        <p:grpSp>
          <p:nvGrpSpPr>
            <p:cNvPr id="188515" name="Group 99"/>
            <p:cNvGrpSpPr>
              <a:grpSpLocks/>
            </p:cNvGrpSpPr>
            <p:nvPr/>
          </p:nvGrpSpPr>
          <p:grpSpPr bwMode="auto">
            <a:xfrm>
              <a:off x="3651" y="1990"/>
              <a:ext cx="726" cy="284"/>
              <a:chOff x="3628" y="1979"/>
              <a:chExt cx="726" cy="284"/>
            </a:xfrm>
          </p:grpSpPr>
          <p:sp>
            <p:nvSpPr>
              <p:cNvPr id="188477" name="Arc 61"/>
              <p:cNvSpPr>
                <a:spLocks/>
              </p:cNvSpPr>
              <p:nvPr/>
            </p:nvSpPr>
            <p:spPr bwMode="auto">
              <a:xfrm>
                <a:off x="3799" y="1979"/>
                <a:ext cx="56" cy="282"/>
              </a:xfrm>
              <a:custGeom>
                <a:avLst/>
                <a:gdLst>
                  <a:gd name="G0" fmla="+- 612 0 0"/>
                  <a:gd name="G1" fmla="+- 21600 0 0"/>
                  <a:gd name="G2" fmla="+- 21600 0 0"/>
                  <a:gd name="T0" fmla="*/ 7 w 22212"/>
                  <a:gd name="T1" fmla="*/ 8 h 43200"/>
                  <a:gd name="T2" fmla="*/ 0 w 22212"/>
                  <a:gd name="T3" fmla="*/ 43191 h 43200"/>
                  <a:gd name="T4" fmla="*/ 612 w 22212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212" h="43200" fill="none" extrusionOk="0">
                    <a:moveTo>
                      <a:pt x="7" y="8"/>
                    </a:moveTo>
                    <a:cubicBezTo>
                      <a:pt x="208" y="2"/>
                      <a:pt x="410" y="-1"/>
                      <a:pt x="612" y="0"/>
                    </a:cubicBezTo>
                    <a:cubicBezTo>
                      <a:pt x="12541" y="0"/>
                      <a:pt x="22212" y="9670"/>
                      <a:pt x="22212" y="21600"/>
                    </a:cubicBezTo>
                    <a:cubicBezTo>
                      <a:pt x="22212" y="33529"/>
                      <a:pt x="12541" y="43200"/>
                      <a:pt x="612" y="43200"/>
                    </a:cubicBezTo>
                    <a:cubicBezTo>
                      <a:pt x="407" y="43200"/>
                      <a:pt x="203" y="43197"/>
                      <a:pt x="-1" y="43191"/>
                    </a:cubicBezTo>
                  </a:path>
                  <a:path w="22212" h="43200" stroke="0" extrusionOk="0">
                    <a:moveTo>
                      <a:pt x="7" y="8"/>
                    </a:moveTo>
                    <a:cubicBezTo>
                      <a:pt x="208" y="2"/>
                      <a:pt x="410" y="-1"/>
                      <a:pt x="612" y="0"/>
                    </a:cubicBezTo>
                    <a:cubicBezTo>
                      <a:pt x="12541" y="0"/>
                      <a:pt x="22212" y="9670"/>
                      <a:pt x="22212" y="21600"/>
                    </a:cubicBezTo>
                    <a:cubicBezTo>
                      <a:pt x="22212" y="33529"/>
                      <a:pt x="12541" y="43200"/>
                      <a:pt x="612" y="43200"/>
                    </a:cubicBezTo>
                    <a:cubicBezTo>
                      <a:pt x="407" y="43200"/>
                      <a:pt x="203" y="43197"/>
                      <a:pt x="-1" y="43191"/>
                    </a:cubicBezTo>
                    <a:lnTo>
                      <a:pt x="612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478" name="Line 62"/>
              <p:cNvSpPr>
                <a:spLocks noChangeShapeType="1"/>
              </p:cNvSpPr>
              <p:nvPr/>
            </p:nvSpPr>
            <p:spPr bwMode="auto">
              <a:xfrm flipV="1">
                <a:off x="3628" y="2024"/>
                <a:ext cx="20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479" name="Line 63"/>
              <p:cNvSpPr>
                <a:spLocks noChangeShapeType="1"/>
              </p:cNvSpPr>
              <p:nvPr/>
            </p:nvSpPr>
            <p:spPr bwMode="auto">
              <a:xfrm flipV="1">
                <a:off x="3628" y="2228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480" name="Line 64"/>
              <p:cNvSpPr>
                <a:spLocks noChangeShapeType="1"/>
              </p:cNvSpPr>
              <p:nvPr/>
            </p:nvSpPr>
            <p:spPr bwMode="auto">
              <a:xfrm>
                <a:off x="3832" y="1979"/>
                <a:ext cx="16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481" name="Line 65"/>
              <p:cNvSpPr>
                <a:spLocks noChangeShapeType="1"/>
              </p:cNvSpPr>
              <p:nvPr/>
            </p:nvSpPr>
            <p:spPr bwMode="auto">
              <a:xfrm>
                <a:off x="3832" y="2261"/>
                <a:ext cx="16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482" name="Arc 66"/>
              <p:cNvSpPr>
                <a:spLocks/>
              </p:cNvSpPr>
              <p:nvPr/>
            </p:nvSpPr>
            <p:spPr bwMode="auto">
              <a:xfrm>
                <a:off x="3994" y="1981"/>
                <a:ext cx="227" cy="28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19001 w 19001"/>
                  <a:gd name="T1" fmla="*/ 10273 h 21600"/>
                  <a:gd name="T2" fmla="*/ 0 w 19001"/>
                  <a:gd name="T3" fmla="*/ 21600 h 21600"/>
                  <a:gd name="T4" fmla="*/ 0 w 19001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01" h="21600" fill="none" extrusionOk="0">
                    <a:moveTo>
                      <a:pt x="19000" y="10272"/>
                    </a:moveTo>
                    <a:cubicBezTo>
                      <a:pt x="15227" y="17251"/>
                      <a:pt x="7933" y="21599"/>
                      <a:pt x="0" y="21600"/>
                    </a:cubicBezTo>
                  </a:path>
                  <a:path w="19001" h="21600" stroke="0" extrusionOk="0">
                    <a:moveTo>
                      <a:pt x="19000" y="10272"/>
                    </a:moveTo>
                    <a:cubicBezTo>
                      <a:pt x="15227" y="17251"/>
                      <a:pt x="7933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483" name="Arc 67"/>
              <p:cNvSpPr>
                <a:spLocks/>
              </p:cNvSpPr>
              <p:nvPr/>
            </p:nvSpPr>
            <p:spPr bwMode="auto">
              <a:xfrm>
                <a:off x="3994" y="1979"/>
                <a:ext cx="224" cy="28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8775"/>
                  <a:gd name="T1" fmla="*/ 0 h 21600"/>
                  <a:gd name="T2" fmla="*/ 18775 w 18775"/>
                  <a:gd name="T3" fmla="*/ 10921 h 21600"/>
                  <a:gd name="T4" fmla="*/ 0 w 1877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775" h="21600" fill="none" extrusionOk="0">
                    <a:moveTo>
                      <a:pt x="-1" y="0"/>
                    </a:moveTo>
                    <a:cubicBezTo>
                      <a:pt x="7766" y="0"/>
                      <a:pt x="14935" y="4169"/>
                      <a:pt x="18775" y="10920"/>
                    </a:cubicBezTo>
                  </a:path>
                  <a:path w="18775" h="21600" stroke="0" extrusionOk="0">
                    <a:moveTo>
                      <a:pt x="-1" y="0"/>
                    </a:moveTo>
                    <a:cubicBezTo>
                      <a:pt x="7766" y="0"/>
                      <a:pt x="14935" y="4169"/>
                      <a:pt x="18775" y="1092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484" name="Line 68"/>
              <p:cNvSpPr>
                <a:spLocks noChangeShapeType="1"/>
              </p:cNvSpPr>
              <p:nvPr/>
            </p:nvSpPr>
            <p:spPr bwMode="auto">
              <a:xfrm flipV="1">
                <a:off x="4218" y="2115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485" name="Arc 69"/>
              <p:cNvSpPr>
                <a:spLocks/>
              </p:cNvSpPr>
              <p:nvPr/>
            </p:nvSpPr>
            <p:spPr bwMode="auto">
              <a:xfrm>
                <a:off x="3832" y="1979"/>
                <a:ext cx="66" cy="28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200"/>
                  <a:gd name="T2" fmla="*/ 0 w 21600"/>
                  <a:gd name="T3" fmla="*/ 43200 h 43200"/>
                  <a:gd name="T4" fmla="*/ 0 w 216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8514" name="Group 98"/>
            <p:cNvGrpSpPr>
              <a:grpSpLocks/>
            </p:cNvGrpSpPr>
            <p:nvPr/>
          </p:nvGrpSpPr>
          <p:grpSpPr bwMode="auto">
            <a:xfrm>
              <a:off x="4377" y="2080"/>
              <a:ext cx="726" cy="284"/>
              <a:chOff x="4331" y="2069"/>
              <a:chExt cx="726" cy="284"/>
            </a:xfrm>
          </p:grpSpPr>
          <p:sp>
            <p:nvSpPr>
              <p:cNvPr id="188505" name="Arc 89"/>
              <p:cNvSpPr>
                <a:spLocks/>
              </p:cNvSpPr>
              <p:nvPr/>
            </p:nvSpPr>
            <p:spPr bwMode="auto">
              <a:xfrm>
                <a:off x="4502" y="2069"/>
                <a:ext cx="56" cy="282"/>
              </a:xfrm>
              <a:custGeom>
                <a:avLst/>
                <a:gdLst>
                  <a:gd name="G0" fmla="+- 612 0 0"/>
                  <a:gd name="G1" fmla="+- 21600 0 0"/>
                  <a:gd name="G2" fmla="+- 21600 0 0"/>
                  <a:gd name="T0" fmla="*/ 7 w 22212"/>
                  <a:gd name="T1" fmla="*/ 8 h 43200"/>
                  <a:gd name="T2" fmla="*/ 0 w 22212"/>
                  <a:gd name="T3" fmla="*/ 43191 h 43200"/>
                  <a:gd name="T4" fmla="*/ 612 w 22212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212" h="43200" fill="none" extrusionOk="0">
                    <a:moveTo>
                      <a:pt x="7" y="8"/>
                    </a:moveTo>
                    <a:cubicBezTo>
                      <a:pt x="208" y="2"/>
                      <a:pt x="410" y="-1"/>
                      <a:pt x="612" y="0"/>
                    </a:cubicBezTo>
                    <a:cubicBezTo>
                      <a:pt x="12541" y="0"/>
                      <a:pt x="22212" y="9670"/>
                      <a:pt x="22212" y="21600"/>
                    </a:cubicBezTo>
                    <a:cubicBezTo>
                      <a:pt x="22212" y="33529"/>
                      <a:pt x="12541" y="43200"/>
                      <a:pt x="612" y="43200"/>
                    </a:cubicBezTo>
                    <a:cubicBezTo>
                      <a:pt x="407" y="43200"/>
                      <a:pt x="203" y="43197"/>
                      <a:pt x="-1" y="43191"/>
                    </a:cubicBezTo>
                  </a:path>
                  <a:path w="22212" h="43200" stroke="0" extrusionOk="0">
                    <a:moveTo>
                      <a:pt x="7" y="8"/>
                    </a:moveTo>
                    <a:cubicBezTo>
                      <a:pt x="208" y="2"/>
                      <a:pt x="410" y="-1"/>
                      <a:pt x="612" y="0"/>
                    </a:cubicBezTo>
                    <a:cubicBezTo>
                      <a:pt x="12541" y="0"/>
                      <a:pt x="22212" y="9670"/>
                      <a:pt x="22212" y="21600"/>
                    </a:cubicBezTo>
                    <a:cubicBezTo>
                      <a:pt x="22212" y="33529"/>
                      <a:pt x="12541" y="43200"/>
                      <a:pt x="612" y="43200"/>
                    </a:cubicBezTo>
                    <a:cubicBezTo>
                      <a:pt x="407" y="43200"/>
                      <a:pt x="203" y="43197"/>
                      <a:pt x="-1" y="43191"/>
                    </a:cubicBezTo>
                    <a:lnTo>
                      <a:pt x="612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506" name="Line 90"/>
              <p:cNvSpPr>
                <a:spLocks noChangeShapeType="1"/>
              </p:cNvSpPr>
              <p:nvPr/>
            </p:nvSpPr>
            <p:spPr bwMode="auto">
              <a:xfrm flipV="1">
                <a:off x="4331" y="2114"/>
                <a:ext cx="20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507" name="Line 91"/>
              <p:cNvSpPr>
                <a:spLocks noChangeShapeType="1"/>
              </p:cNvSpPr>
              <p:nvPr/>
            </p:nvSpPr>
            <p:spPr bwMode="auto">
              <a:xfrm flipV="1">
                <a:off x="4331" y="2318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508" name="Line 92"/>
              <p:cNvSpPr>
                <a:spLocks noChangeShapeType="1"/>
              </p:cNvSpPr>
              <p:nvPr/>
            </p:nvSpPr>
            <p:spPr bwMode="auto">
              <a:xfrm>
                <a:off x="4535" y="2069"/>
                <a:ext cx="16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509" name="Line 93"/>
              <p:cNvSpPr>
                <a:spLocks noChangeShapeType="1"/>
              </p:cNvSpPr>
              <p:nvPr/>
            </p:nvSpPr>
            <p:spPr bwMode="auto">
              <a:xfrm>
                <a:off x="4535" y="2351"/>
                <a:ext cx="16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510" name="Arc 94"/>
              <p:cNvSpPr>
                <a:spLocks/>
              </p:cNvSpPr>
              <p:nvPr/>
            </p:nvSpPr>
            <p:spPr bwMode="auto">
              <a:xfrm>
                <a:off x="4697" y="2071"/>
                <a:ext cx="227" cy="28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19001 w 19001"/>
                  <a:gd name="T1" fmla="*/ 10273 h 21600"/>
                  <a:gd name="T2" fmla="*/ 0 w 19001"/>
                  <a:gd name="T3" fmla="*/ 21600 h 21600"/>
                  <a:gd name="T4" fmla="*/ 0 w 19001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01" h="21600" fill="none" extrusionOk="0">
                    <a:moveTo>
                      <a:pt x="19000" y="10272"/>
                    </a:moveTo>
                    <a:cubicBezTo>
                      <a:pt x="15227" y="17251"/>
                      <a:pt x="7933" y="21599"/>
                      <a:pt x="0" y="21600"/>
                    </a:cubicBezTo>
                  </a:path>
                  <a:path w="19001" h="21600" stroke="0" extrusionOk="0">
                    <a:moveTo>
                      <a:pt x="19000" y="10272"/>
                    </a:moveTo>
                    <a:cubicBezTo>
                      <a:pt x="15227" y="17251"/>
                      <a:pt x="7933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511" name="Arc 95"/>
              <p:cNvSpPr>
                <a:spLocks/>
              </p:cNvSpPr>
              <p:nvPr/>
            </p:nvSpPr>
            <p:spPr bwMode="auto">
              <a:xfrm>
                <a:off x="4697" y="2069"/>
                <a:ext cx="224" cy="28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8775"/>
                  <a:gd name="T1" fmla="*/ 0 h 21600"/>
                  <a:gd name="T2" fmla="*/ 18775 w 18775"/>
                  <a:gd name="T3" fmla="*/ 10921 h 21600"/>
                  <a:gd name="T4" fmla="*/ 0 w 1877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775" h="21600" fill="none" extrusionOk="0">
                    <a:moveTo>
                      <a:pt x="-1" y="0"/>
                    </a:moveTo>
                    <a:cubicBezTo>
                      <a:pt x="7766" y="0"/>
                      <a:pt x="14935" y="4169"/>
                      <a:pt x="18775" y="10920"/>
                    </a:cubicBezTo>
                  </a:path>
                  <a:path w="18775" h="21600" stroke="0" extrusionOk="0">
                    <a:moveTo>
                      <a:pt x="-1" y="0"/>
                    </a:moveTo>
                    <a:cubicBezTo>
                      <a:pt x="7766" y="0"/>
                      <a:pt x="14935" y="4169"/>
                      <a:pt x="18775" y="1092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512" name="Line 96"/>
              <p:cNvSpPr>
                <a:spLocks noChangeShapeType="1"/>
              </p:cNvSpPr>
              <p:nvPr/>
            </p:nvSpPr>
            <p:spPr bwMode="auto">
              <a:xfrm flipV="1">
                <a:off x="4921" y="2205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513" name="Arc 97"/>
              <p:cNvSpPr>
                <a:spLocks/>
              </p:cNvSpPr>
              <p:nvPr/>
            </p:nvSpPr>
            <p:spPr bwMode="auto">
              <a:xfrm>
                <a:off x="4535" y="2069"/>
                <a:ext cx="66" cy="28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200"/>
                  <a:gd name="T2" fmla="*/ 0 w 21600"/>
                  <a:gd name="T3" fmla="*/ 43200 h 43200"/>
                  <a:gd name="T4" fmla="*/ 0 w 216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55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499F-8E9B-4401-AD5C-007291A96813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6EA8-2286-4CA3-9A00-9372D6D75104}" type="slidenum">
              <a:rPr lang="en-US" altLang="zh-CN"/>
              <a:pPr/>
              <a:t>103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606425"/>
          </a:xfrm>
        </p:spPr>
        <p:txBody>
          <a:bodyPr/>
          <a:lstStyle/>
          <a:p>
            <a:r>
              <a:rPr lang="en-US" altLang="zh-CN" sz="3200"/>
              <a:t>MSI adders - 74×283</a:t>
            </a:r>
          </a:p>
        </p:txBody>
      </p:sp>
      <p:sp>
        <p:nvSpPr>
          <p:cNvPr id="1894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016000"/>
            <a:ext cx="8229600" cy="5110163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/>
              <a:t>4-bit carry-lookahead adders</a:t>
            </a:r>
          </a:p>
          <a:p>
            <a:pPr>
              <a:buFont typeface="Wingdings 2" pitchFamily="18" charset="2"/>
              <a:buNone/>
            </a:pPr>
            <a:endParaRPr lang="en-US" altLang="zh-CN"/>
          </a:p>
          <a:p>
            <a:pPr>
              <a:buFont typeface="Wingdings 2" pitchFamily="18" charset="2"/>
              <a:buNone/>
            </a:pPr>
            <a:endParaRPr lang="en-US" altLang="zh-CN"/>
          </a:p>
          <a:p>
            <a:pPr>
              <a:buFont typeface="Wingdings 2" pitchFamily="18" charset="2"/>
              <a:buNone/>
            </a:pPr>
            <a:endParaRPr lang="en-US" altLang="zh-CN"/>
          </a:p>
          <a:p>
            <a:pPr>
              <a:buFont typeface="Wingdings 2" pitchFamily="18" charset="2"/>
              <a:buNone/>
            </a:pPr>
            <a:endParaRPr lang="en-US" altLang="zh-CN"/>
          </a:p>
          <a:p>
            <a:pPr>
              <a:buFont typeface="Wingdings 2" pitchFamily="18" charset="2"/>
              <a:buNone/>
            </a:pPr>
            <a:endParaRPr lang="en-US" altLang="zh-CN"/>
          </a:p>
          <a:p>
            <a:pPr>
              <a:buFont typeface="Wingdings 2" pitchFamily="18" charset="2"/>
              <a:buNone/>
            </a:pPr>
            <a:r>
              <a:rPr lang="zh-CN" altLang="en-US"/>
              <a:t>加法器的级联（</a:t>
            </a:r>
            <a:r>
              <a:rPr lang="en-US" altLang="zh-CN"/>
              <a:t>P.482</a:t>
            </a:r>
            <a:r>
              <a:rPr lang="zh-CN" altLang="en-US"/>
              <a:t>图</a:t>
            </a:r>
            <a:r>
              <a:rPr lang="en-US" altLang="zh-CN"/>
              <a:t>6-89</a:t>
            </a:r>
            <a:r>
              <a:rPr lang="zh-CN" altLang="en-US"/>
              <a:t>）</a:t>
            </a:r>
          </a:p>
          <a:p>
            <a:pPr>
              <a:buFont typeface="Wingdings 2" pitchFamily="18" charset="2"/>
              <a:buNone/>
            </a:pPr>
            <a:endParaRPr lang="en-US" altLang="zh-CN"/>
          </a:p>
        </p:txBody>
      </p:sp>
      <p:pic>
        <p:nvPicPr>
          <p:cNvPr id="189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520825"/>
            <a:ext cx="16065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6CEA-1F1F-4A60-8F90-B8F8320959C5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69A4-D94E-4D71-B9CD-00B57C82FE0B}" type="slidenum">
              <a:rPr lang="en-US" altLang="zh-CN"/>
              <a:pPr/>
              <a:t>104</a:t>
            </a:fld>
            <a:endParaRPr lang="en-US" altLang="zh-CN"/>
          </a:p>
        </p:txBody>
      </p:sp>
      <p:sp>
        <p:nvSpPr>
          <p:cNvPr id="3665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Exp. 1-digit BCD adder</a:t>
            </a:r>
          </a:p>
        </p:txBody>
      </p:sp>
      <p:sp>
        <p:nvSpPr>
          <p:cNvPr id="366600" name="AutoShape 8"/>
          <p:cNvSpPr>
            <a:spLocks noChangeArrowheads="1"/>
          </p:cNvSpPr>
          <p:nvPr/>
        </p:nvSpPr>
        <p:spPr bwMode="auto">
          <a:xfrm>
            <a:off x="3346450" y="1952625"/>
            <a:ext cx="3025775" cy="288925"/>
          </a:xfrm>
          <a:prstGeom prst="rightArrow">
            <a:avLst>
              <a:gd name="adj1" fmla="val 62713"/>
              <a:gd name="adj2" fmla="val 150543"/>
            </a:avLst>
          </a:prstGeom>
          <a:solidFill>
            <a:srgbClr val="CCECFF"/>
          </a:solidFill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02" name="Text Box 10"/>
          <p:cNvSpPr txBox="1">
            <a:spLocks noChangeArrowheads="1"/>
          </p:cNvSpPr>
          <p:nvPr/>
        </p:nvSpPr>
        <p:spPr bwMode="auto">
          <a:xfrm>
            <a:off x="539750" y="1773238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A[3:0]</a:t>
            </a:r>
          </a:p>
        </p:txBody>
      </p:sp>
      <p:sp>
        <p:nvSpPr>
          <p:cNvPr id="366603" name="Text Box 11"/>
          <p:cNvSpPr txBox="1">
            <a:spLocks noChangeArrowheads="1"/>
          </p:cNvSpPr>
          <p:nvPr/>
        </p:nvSpPr>
        <p:spPr bwMode="auto">
          <a:xfrm>
            <a:off x="539750" y="254000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B[3:0]</a:t>
            </a:r>
          </a:p>
        </p:txBody>
      </p:sp>
      <p:grpSp>
        <p:nvGrpSpPr>
          <p:cNvPr id="366623" name="Group 31"/>
          <p:cNvGrpSpPr>
            <a:grpSpLocks/>
          </p:cNvGrpSpPr>
          <p:nvPr/>
        </p:nvGrpSpPr>
        <p:grpSpPr bwMode="auto">
          <a:xfrm>
            <a:off x="1617663" y="1557338"/>
            <a:ext cx="3062287" cy="2016125"/>
            <a:chOff x="1019" y="981"/>
            <a:chExt cx="1929" cy="1270"/>
          </a:xfrm>
        </p:grpSpPr>
        <p:sp>
          <p:nvSpPr>
            <p:cNvPr id="366597" name="Rectangle 5"/>
            <p:cNvSpPr>
              <a:spLocks noChangeArrowheads="1"/>
            </p:cNvSpPr>
            <p:nvPr/>
          </p:nvSpPr>
          <p:spPr bwMode="auto">
            <a:xfrm>
              <a:off x="1337" y="1049"/>
              <a:ext cx="771" cy="1202"/>
            </a:xfrm>
            <a:prstGeom prst="rect">
              <a:avLst/>
            </a:prstGeom>
            <a:solidFill>
              <a:srgbClr val="CCECFF"/>
            </a:solidFill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/>
                <a:t>4-bit</a:t>
              </a:r>
            </a:p>
            <a:p>
              <a:pPr algn="ctr"/>
              <a:r>
                <a:rPr lang="en-US" altLang="zh-CN" sz="2400" b="1"/>
                <a:t>Adder</a:t>
              </a:r>
            </a:p>
            <a:p>
              <a:pPr algn="ctr"/>
              <a:r>
                <a:rPr lang="en-US" altLang="zh-CN" sz="2000" b="1"/>
                <a:t>(74×283)</a:t>
              </a:r>
            </a:p>
          </p:txBody>
        </p:sp>
        <p:sp>
          <p:nvSpPr>
            <p:cNvPr id="366598" name="AutoShape 6"/>
            <p:cNvSpPr>
              <a:spLocks noChangeArrowheads="1"/>
            </p:cNvSpPr>
            <p:nvPr/>
          </p:nvSpPr>
          <p:spPr bwMode="auto">
            <a:xfrm>
              <a:off x="1019" y="1208"/>
              <a:ext cx="318" cy="15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ECFF"/>
            </a:solidFill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599" name="AutoShape 7"/>
            <p:cNvSpPr>
              <a:spLocks noChangeArrowheads="1"/>
            </p:cNvSpPr>
            <p:nvPr/>
          </p:nvSpPr>
          <p:spPr bwMode="auto">
            <a:xfrm>
              <a:off x="1019" y="1684"/>
              <a:ext cx="318" cy="15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ECFF"/>
            </a:solidFill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01" name="Line 9"/>
            <p:cNvSpPr>
              <a:spLocks noChangeShapeType="1"/>
            </p:cNvSpPr>
            <p:nvPr/>
          </p:nvSpPr>
          <p:spPr bwMode="auto">
            <a:xfrm>
              <a:off x="2108" y="2024"/>
              <a:ext cx="29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6604" name="Text Box 12"/>
            <p:cNvSpPr txBox="1">
              <a:spLocks noChangeArrowheads="1"/>
            </p:cNvSpPr>
            <p:nvPr/>
          </p:nvSpPr>
          <p:spPr bwMode="auto">
            <a:xfrm>
              <a:off x="2109" y="981"/>
              <a:ext cx="8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S1[3:0]</a:t>
              </a:r>
            </a:p>
          </p:txBody>
        </p:sp>
        <p:sp>
          <p:nvSpPr>
            <p:cNvPr id="366605" name="Text Box 13"/>
            <p:cNvSpPr txBox="1">
              <a:spLocks noChangeArrowheads="1"/>
            </p:cNvSpPr>
            <p:nvPr/>
          </p:nvSpPr>
          <p:spPr bwMode="auto">
            <a:xfrm>
              <a:off x="2086" y="1729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C</a:t>
              </a:r>
              <a:r>
                <a:rPr lang="en-US" altLang="zh-CN" sz="2400" b="1" baseline="-25000"/>
                <a:t>o1</a:t>
              </a:r>
            </a:p>
          </p:txBody>
        </p:sp>
        <p:sp>
          <p:nvSpPr>
            <p:cNvPr id="366607" name="Line 15"/>
            <p:cNvSpPr>
              <a:spLocks noChangeShapeType="1"/>
            </p:cNvSpPr>
            <p:nvPr/>
          </p:nvSpPr>
          <p:spPr bwMode="auto">
            <a:xfrm>
              <a:off x="1042" y="2115"/>
              <a:ext cx="29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6608" name="Text Box 16"/>
            <p:cNvSpPr txBox="1">
              <a:spLocks noChangeArrowheads="1"/>
            </p:cNvSpPr>
            <p:nvPr/>
          </p:nvSpPr>
          <p:spPr bwMode="auto">
            <a:xfrm>
              <a:off x="1020" y="1820"/>
              <a:ext cx="3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C</a:t>
              </a:r>
              <a:r>
                <a:rPr lang="en-US" altLang="zh-CN" sz="2400" b="1" baseline="-25000"/>
                <a:t>i</a:t>
              </a:r>
            </a:p>
          </p:txBody>
        </p:sp>
      </p:grpSp>
      <p:grpSp>
        <p:nvGrpSpPr>
          <p:cNvPr id="366622" name="Group 30"/>
          <p:cNvGrpSpPr>
            <a:grpSpLocks/>
          </p:cNvGrpSpPr>
          <p:nvPr/>
        </p:nvGrpSpPr>
        <p:grpSpPr bwMode="auto">
          <a:xfrm>
            <a:off x="3816350" y="2205038"/>
            <a:ext cx="2555875" cy="1187450"/>
            <a:chOff x="2404" y="1389"/>
            <a:chExt cx="1610" cy="748"/>
          </a:xfrm>
        </p:grpSpPr>
        <p:sp>
          <p:nvSpPr>
            <p:cNvPr id="366611" name="Rectangle 19"/>
            <p:cNvSpPr>
              <a:spLocks noChangeArrowheads="1"/>
            </p:cNvSpPr>
            <p:nvPr/>
          </p:nvSpPr>
          <p:spPr bwMode="auto">
            <a:xfrm>
              <a:off x="2858" y="1638"/>
              <a:ext cx="884" cy="499"/>
            </a:xfrm>
            <a:prstGeom prst="rect">
              <a:avLst/>
            </a:prstGeom>
            <a:solidFill>
              <a:srgbClr val="FFCCFF"/>
            </a:solidFill>
            <a:ln w="12700" algn="ctr">
              <a:solidFill>
                <a:srgbClr val="800080"/>
              </a:solidFill>
              <a:prstDash val="dash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/>
                <a:t>Verifying</a:t>
              </a:r>
            </a:p>
            <a:p>
              <a:pPr algn="ctr"/>
              <a:r>
                <a:rPr lang="en-US" altLang="zh-CN" sz="2400" b="1"/>
                <a:t>circuit</a:t>
              </a:r>
            </a:p>
          </p:txBody>
        </p:sp>
        <p:sp>
          <p:nvSpPr>
            <p:cNvPr id="366612" name="AutoShape 20"/>
            <p:cNvSpPr>
              <a:spLocks noChangeArrowheads="1"/>
            </p:cNvSpPr>
            <p:nvPr/>
          </p:nvSpPr>
          <p:spPr bwMode="auto">
            <a:xfrm rot="5400000">
              <a:off x="2359" y="1434"/>
              <a:ext cx="544" cy="454"/>
            </a:xfrm>
            <a:custGeom>
              <a:avLst/>
              <a:gdLst>
                <a:gd name="G0" fmla="+- 11832 0 0"/>
                <a:gd name="G1" fmla="+- 18502 0 0"/>
                <a:gd name="G2" fmla="+- 5899 0 0"/>
                <a:gd name="G3" fmla="*/ 11832 1 2"/>
                <a:gd name="G4" fmla="+- G3 10800 0"/>
                <a:gd name="G5" fmla="+- 21600 11832 18502"/>
                <a:gd name="G6" fmla="+- 18502 5899 0"/>
                <a:gd name="G7" fmla="*/ G6 1 2"/>
                <a:gd name="G8" fmla="*/ 18502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02 1 2"/>
                <a:gd name="G15" fmla="+- G5 0 G4"/>
                <a:gd name="G16" fmla="+- G0 0 G4"/>
                <a:gd name="G17" fmla="*/ G2 G15 G16"/>
                <a:gd name="T0" fmla="*/ 16716 w 21600"/>
                <a:gd name="T1" fmla="*/ 0 h 21600"/>
                <a:gd name="T2" fmla="*/ 11832 w 21600"/>
                <a:gd name="T3" fmla="*/ 5899 h 21600"/>
                <a:gd name="T4" fmla="*/ 0 w 21600"/>
                <a:gd name="T5" fmla="*/ 19515 h 21600"/>
                <a:gd name="T6" fmla="*/ 9251 w 21600"/>
                <a:gd name="T7" fmla="*/ 21600 h 21600"/>
                <a:gd name="T8" fmla="*/ 18502 w 21600"/>
                <a:gd name="T9" fmla="*/ 14244 h 21600"/>
                <a:gd name="T10" fmla="*/ 21600 w 21600"/>
                <a:gd name="T11" fmla="*/ 5899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716" y="0"/>
                  </a:moveTo>
                  <a:lnTo>
                    <a:pt x="11832" y="5899"/>
                  </a:lnTo>
                  <a:lnTo>
                    <a:pt x="14930" y="5899"/>
                  </a:lnTo>
                  <a:lnTo>
                    <a:pt x="14930" y="17430"/>
                  </a:lnTo>
                  <a:lnTo>
                    <a:pt x="0" y="17430"/>
                  </a:lnTo>
                  <a:lnTo>
                    <a:pt x="0" y="21600"/>
                  </a:lnTo>
                  <a:lnTo>
                    <a:pt x="18502" y="21600"/>
                  </a:lnTo>
                  <a:lnTo>
                    <a:pt x="18502" y="5899"/>
                  </a:lnTo>
                  <a:lnTo>
                    <a:pt x="21600" y="5899"/>
                  </a:lnTo>
                  <a:close/>
                </a:path>
              </a:pathLst>
            </a:custGeom>
            <a:solidFill>
              <a:srgbClr val="CCECFF"/>
            </a:solidFill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13" name="AutoShape 21"/>
            <p:cNvSpPr>
              <a:spLocks noChangeArrowheads="1"/>
            </p:cNvSpPr>
            <p:nvPr/>
          </p:nvSpPr>
          <p:spPr bwMode="auto">
            <a:xfrm>
              <a:off x="3764" y="1797"/>
              <a:ext cx="250" cy="159"/>
            </a:xfrm>
            <a:prstGeom prst="rightArrow">
              <a:avLst>
                <a:gd name="adj1" fmla="val 50000"/>
                <a:gd name="adj2" fmla="val 39308"/>
              </a:avLst>
            </a:prstGeom>
            <a:solidFill>
              <a:srgbClr val="CCECFF"/>
            </a:solidFill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6628" name="Group 36"/>
          <p:cNvGrpSpPr>
            <a:grpSpLocks/>
          </p:cNvGrpSpPr>
          <p:nvPr/>
        </p:nvGrpSpPr>
        <p:grpSpPr bwMode="auto">
          <a:xfrm>
            <a:off x="6408738" y="1665288"/>
            <a:ext cx="2303462" cy="1943100"/>
            <a:chOff x="4037" y="1049"/>
            <a:chExt cx="1451" cy="1224"/>
          </a:xfrm>
        </p:grpSpPr>
        <p:sp>
          <p:nvSpPr>
            <p:cNvPr id="366606" name="Rectangle 14"/>
            <p:cNvSpPr>
              <a:spLocks noChangeArrowheads="1"/>
            </p:cNvSpPr>
            <p:nvPr/>
          </p:nvSpPr>
          <p:spPr bwMode="auto">
            <a:xfrm>
              <a:off x="4037" y="1071"/>
              <a:ext cx="771" cy="1202"/>
            </a:xfrm>
            <a:prstGeom prst="rect">
              <a:avLst/>
            </a:prstGeom>
            <a:solidFill>
              <a:srgbClr val="CCECFF"/>
            </a:solidFill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/>
                <a:t>4-bit</a:t>
              </a:r>
            </a:p>
            <a:p>
              <a:pPr algn="ctr"/>
              <a:r>
                <a:rPr lang="en-US" altLang="zh-CN" sz="2400" b="1"/>
                <a:t>Adder</a:t>
              </a:r>
            </a:p>
            <a:p>
              <a:pPr algn="ctr"/>
              <a:r>
                <a:rPr lang="en-US" altLang="zh-CN" sz="2000" b="1"/>
                <a:t>(74×283)</a:t>
              </a:r>
            </a:p>
          </p:txBody>
        </p:sp>
        <p:sp>
          <p:nvSpPr>
            <p:cNvPr id="366609" name="Line 17"/>
            <p:cNvSpPr>
              <a:spLocks noChangeShapeType="1"/>
            </p:cNvSpPr>
            <p:nvPr/>
          </p:nvSpPr>
          <p:spPr bwMode="auto">
            <a:xfrm>
              <a:off x="4830" y="2137"/>
              <a:ext cx="29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6610" name="Text Box 18"/>
            <p:cNvSpPr txBox="1">
              <a:spLocks noChangeArrowheads="1"/>
            </p:cNvSpPr>
            <p:nvPr/>
          </p:nvSpPr>
          <p:spPr bwMode="auto">
            <a:xfrm>
              <a:off x="4808" y="1842"/>
              <a:ext cx="4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C</a:t>
              </a:r>
              <a:r>
                <a:rPr lang="en-US" altLang="zh-CN" sz="2400" b="1" baseline="-25000"/>
                <a:t>o2</a:t>
              </a:r>
            </a:p>
          </p:txBody>
        </p:sp>
        <p:sp>
          <p:nvSpPr>
            <p:cNvPr id="366614" name="Text Box 22"/>
            <p:cNvSpPr txBox="1">
              <a:spLocks noChangeArrowheads="1"/>
            </p:cNvSpPr>
            <p:nvPr/>
          </p:nvSpPr>
          <p:spPr bwMode="auto">
            <a:xfrm>
              <a:off x="4808" y="1049"/>
              <a:ext cx="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S[3:0]</a:t>
              </a:r>
            </a:p>
          </p:txBody>
        </p:sp>
        <p:sp>
          <p:nvSpPr>
            <p:cNvPr id="366615" name="AutoShape 23"/>
            <p:cNvSpPr>
              <a:spLocks noChangeArrowheads="1"/>
            </p:cNvSpPr>
            <p:nvPr/>
          </p:nvSpPr>
          <p:spPr bwMode="auto">
            <a:xfrm>
              <a:off x="4808" y="1321"/>
              <a:ext cx="318" cy="15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ECFF"/>
            </a:solidFill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6616" name="Text Box 24"/>
          <p:cNvSpPr txBox="1">
            <a:spLocks noChangeArrowheads="1"/>
          </p:cNvSpPr>
          <p:nvPr/>
        </p:nvSpPr>
        <p:spPr bwMode="auto">
          <a:xfrm>
            <a:off x="539750" y="3824288"/>
            <a:ext cx="97155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BCD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input</a:t>
            </a:r>
          </a:p>
        </p:txBody>
      </p:sp>
      <p:sp>
        <p:nvSpPr>
          <p:cNvPr id="366617" name="Line 25"/>
          <p:cNvSpPr>
            <a:spLocks noChangeShapeType="1"/>
          </p:cNvSpPr>
          <p:nvPr/>
        </p:nvSpPr>
        <p:spPr bwMode="auto">
          <a:xfrm>
            <a:off x="1584325" y="4292600"/>
            <a:ext cx="1979613" cy="0"/>
          </a:xfrm>
          <a:prstGeom prst="line">
            <a:avLst/>
          </a:prstGeom>
          <a:noFill/>
          <a:ln w="28575" cap="sq">
            <a:solidFill>
              <a:srgbClr val="80008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6618" name="Text Box 26"/>
          <p:cNvSpPr txBox="1">
            <a:spLocks noChangeArrowheads="1"/>
          </p:cNvSpPr>
          <p:nvPr/>
        </p:nvSpPr>
        <p:spPr bwMode="auto">
          <a:xfrm>
            <a:off x="3600450" y="3897313"/>
            <a:ext cx="2484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S1</a:t>
            </a:r>
            <a:r>
              <a:rPr lang="en-US" altLang="zh-CN" sz="2400" b="1">
                <a:cs typeface="Arial" pitchFamily="34" charset="0"/>
              </a:rPr>
              <a:t>≤9, S=S1+0</a:t>
            </a:r>
          </a:p>
        </p:txBody>
      </p:sp>
      <p:sp>
        <p:nvSpPr>
          <p:cNvPr id="366619" name="Text Box 27"/>
          <p:cNvSpPr txBox="1">
            <a:spLocks noChangeArrowheads="1"/>
          </p:cNvSpPr>
          <p:nvPr/>
        </p:nvSpPr>
        <p:spPr bwMode="auto">
          <a:xfrm>
            <a:off x="3600450" y="4303713"/>
            <a:ext cx="2484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S1</a:t>
            </a:r>
            <a:r>
              <a:rPr lang="en-US" altLang="zh-CN" sz="2400" b="1">
                <a:cs typeface="Arial" pitchFamily="34" charset="0"/>
              </a:rPr>
              <a:t>&gt;9, S=S1+6</a:t>
            </a:r>
          </a:p>
        </p:txBody>
      </p:sp>
      <p:sp>
        <p:nvSpPr>
          <p:cNvPr id="366624" name="Text Box 32"/>
          <p:cNvSpPr txBox="1">
            <a:spLocks noChangeArrowheads="1"/>
          </p:cNvSpPr>
          <p:nvPr/>
        </p:nvSpPr>
        <p:spPr bwMode="auto">
          <a:xfrm>
            <a:off x="5903913" y="4833938"/>
            <a:ext cx="2952750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Here, S</a:t>
            </a:r>
            <a:r>
              <a:rPr lang="en-US" altLang="zh-CN" sz="2400" b="1">
                <a:cs typeface="Arial" pitchFamily="34" charset="0"/>
              </a:rPr>
              <a:t>≥10, C</a:t>
            </a:r>
            <a:r>
              <a:rPr lang="en-US" altLang="zh-CN" sz="2400" b="1" baseline="-25000">
                <a:cs typeface="Arial" pitchFamily="34" charset="0"/>
              </a:rPr>
              <a:t>o</a:t>
            </a:r>
            <a:r>
              <a:rPr lang="en-US" altLang="zh-CN" sz="2400" b="1">
                <a:cs typeface="Arial" pitchFamily="34" charset="0"/>
              </a:rPr>
              <a:t>=1;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cs typeface="Arial" pitchFamily="34" charset="0"/>
              </a:rPr>
              <a:t>So need a new carry generator</a:t>
            </a:r>
          </a:p>
        </p:txBody>
      </p:sp>
      <p:sp>
        <p:nvSpPr>
          <p:cNvPr id="366625" name="Line 33"/>
          <p:cNvSpPr>
            <a:spLocks noChangeShapeType="1"/>
          </p:cNvSpPr>
          <p:nvPr/>
        </p:nvSpPr>
        <p:spPr bwMode="auto">
          <a:xfrm>
            <a:off x="4859338" y="5553075"/>
            <a:ext cx="900112" cy="0"/>
          </a:xfrm>
          <a:prstGeom prst="line">
            <a:avLst/>
          </a:prstGeom>
          <a:noFill/>
          <a:ln w="38100" cap="sq">
            <a:solidFill>
              <a:srgbClr val="80008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6626" name="Text Box 34"/>
          <p:cNvSpPr txBox="1">
            <a:spLocks noChangeArrowheads="1"/>
          </p:cNvSpPr>
          <p:nvPr/>
        </p:nvSpPr>
        <p:spPr bwMode="auto">
          <a:xfrm>
            <a:off x="503238" y="5016500"/>
            <a:ext cx="4537075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For 74×283, S1 ≤ 15, C</a:t>
            </a:r>
            <a:r>
              <a:rPr lang="en-US" altLang="zh-CN" sz="2400" b="1" baseline="-25000"/>
              <a:t>o1</a:t>
            </a:r>
            <a:r>
              <a:rPr lang="en-US" altLang="zh-CN" sz="2400" b="1"/>
              <a:t>=0;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S1&gt;15, C</a:t>
            </a:r>
            <a:r>
              <a:rPr lang="en-US" altLang="zh-CN" sz="2400" b="1" baseline="-25000"/>
              <a:t>o1</a:t>
            </a:r>
            <a:r>
              <a:rPr lang="en-US" altLang="zh-CN" sz="2400" b="1"/>
              <a:t>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6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6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6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6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6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6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6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6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6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00" grpId="0" animBg="1"/>
      <p:bldP spid="366602" grpId="0"/>
      <p:bldP spid="366603" grpId="0"/>
      <p:bldP spid="366616" grpId="0"/>
      <p:bldP spid="366617" grpId="0" animBg="1"/>
      <p:bldP spid="366618" grpId="0"/>
      <p:bldP spid="366619" grpId="0"/>
      <p:bldP spid="366624" grpId="0"/>
      <p:bldP spid="366625" grpId="0" animBg="1"/>
      <p:bldP spid="366626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3F85-A52E-4B04-A4F6-BD59CAE7DF71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24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4C66-8F19-47F2-A8DB-B4C3E879E7FF}" type="slidenum">
              <a:rPr lang="en-US" altLang="zh-CN"/>
              <a:pPr/>
              <a:t>105</a:t>
            </a:fld>
            <a:endParaRPr lang="en-US" altLang="zh-CN"/>
          </a:p>
        </p:txBody>
      </p:sp>
      <p:sp>
        <p:nvSpPr>
          <p:cNvPr id="368644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68888" name="Rectangle 248"/>
          <p:cNvSpPr>
            <a:spLocks noChangeArrowheads="1"/>
          </p:cNvSpPr>
          <p:nvPr/>
        </p:nvSpPr>
        <p:spPr bwMode="auto">
          <a:xfrm>
            <a:off x="1724025" y="1812925"/>
            <a:ext cx="2270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b="1">
                <a:solidFill>
                  <a:srgbClr val="0000FF"/>
                </a:solidFill>
              </a:rPr>
              <a:t>U1</a:t>
            </a:r>
            <a:endParaRPr lang="en-US" altLang="zh-CN" sz="2400" b="1"/>
          </a:p>
        </p:txBody>
      </p:sp>
      <p:sp>
        <p:nvSpPr>
          <p:cNvPr id="368889" name="Line 249"/>
          <p:cNvSpPr>
            <a:spLocks noChangeShapeType="1"/>
          </p:cNvSpPr>
          <p:nvPr/>
        </p:nvSpPr>
        <p:spPr bwMode="auto">
          <a:xfrm flipH="1">
            <a:off x="1076325" y="2925763"/>
            <a:ext cx="254000" cy="1587"/>
          </a:xfrm>
          <a:prstGeom prst="line">
            <a:avLst/>
          </a:prstGeom>
          <a:noFill/>
          <a:ln w="1428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90" name="Line 250"/>
          <p:cNvSpPr>
            <a:spLocks noChangeShapeType="1"/>
          </p:cNvSpPr>
          <p:nvPr/>
        </p:nvSpPr>
        <p:spPr bwMode="auto">
          <a:xfrm flipH="1">
            <a:off x="1076325" y="2290763"/>
            <a:ext cx="254000" cy="1587"/>
          </a:xfrm>
          <a:prstGeom prst="line">
            <a:avLst/>
          </a:prstGeom>
          <a:noFill/>
          <a:ln w="1428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91" name="Line 251"/>
          <p:cNvSpPr>
            <a:spLocks noChangeShapeType="1"/>
          </p:cNvSpPr>
          <p:nvPr/>
        </p:nvSpPr>
        <p:spPr bwMode="auto">
          <a:xfrm flipH="1">
            <a:off x="1076325" y="3052763"/>
            <a:ext cx="254000" cy="1587"/>
          </a:xfrm>
          <a:prstGeom prst="line">
            <a:avLst/>
          </a:prstGeom>
          <a:noFill/>
          <a:ln w="1428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92" name="Line 252"/>
          <p:cNvSpPr>
            <a:spLocks noChangeShapeType="1"/>
          </p:cNvSpPr>
          <p:nvPr/>
        </p:nvSpPr>
        <p:spPr bwMode="auto">
          <a:xfrm flipH="1">
            <a:off x="1076325" y="2417763"/>
            <a:ext cx="254000" cy="1587"/>
          </a:xfrm>
          <a:prstGeom prst="line">
            <a:avLst/>
          </a:prstGeom>
          <a:noFill/>
          <a:ln w="1428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93" name="Line 253"/>
          <p:cNvSpPr>
            <a:spLocks noChangeShapeType="1"/>
          </p:cNvSpPr>
          <p:nvPr/>
        </p:nvSpPr>
        <p:spPr bwMode="auto">
          <a:xfrm flipH="1">
            <a:off x="1076325" y="3178175"/>
            <a:ext cx="254000" cy="1588"/>
          </a:xfrm>
          <a:prstGeom prst="line">
            <a:avLst/>
          </a:prstGeom>
          <a:noFill/>
          <a:ln w="1428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94" name="Line 254"/>
          <p:cNvSpPr>
            <a:spLocks noChangeShapeType="1"/>
          </p:cNvSpPr>
          <p:nvPr/>
        </p:nvSpPr>
        <p:spPr bwMode="auto">
          <a:xfrm flipH="1">
            <a:off x="1076325" y="2544763"/>
            <a:ext cx="254000" cy="1587"/>
          </a:xfrm>
          <a:prstGeom prst="line">
            <a:avLst/>
          </a:prstGeom>
          <a:noFill/>
          <a:ln w="1428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95" name="Line 255"/>
          <p:cNvSpPr>
            <a:spLocks noChangeShapeType="1"/>
          </p:cNvSpPr>
          <p:nvPr/>
        </p:nvSpPr>
        <p:spPr bwMode="auto">
          <a:xfrm flipH="1">
            <a:off x="1076325" y="3305175"/>
            <a:ext cx="254000" cy="1588"/>
          </a:xfrm>
          <a:prstGeom prst="line">
            <a:avLst/>
          </a:prstGeom>
          <a:noFill/>
          <a:ln w="1428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96" name="Line 256"/>
          <p:cNvSpPr>
            <a:spLocks noChangeShapeType="1"/>
          </p:cNvSpPr>
          <p:nvPr/>
        </p:nvSpPr>
        <p:spPr bwMode="auto">
          <a:xfrm flipH="1">
            <a:off x="1076325" y="2671763"/>
            <a:ext cx="254000" cy="1587"/>
          </a:xfrm>
          <a:prstGeom prst="line">
            <a:avLst/>
          </a:prstGeom>
          <a:noFill/>
          <a:ln w="1428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8897" name="Group 257"/>
          <p:cNvGrpSpPr>
            <a:grpSpLocks/>
          </p:cNvGrpSpPr>
          <p:nvPr/>
        </p:nvGrpSpPr>
        <p:grpSpPr bwMode="auto">
          <a:xfrm>
            <a:off x="1131888" y="2038350"/>
            <a:ext cx="1479550" cy="2016125"/>
            <a:chOff x="713" y="1284"/>
            <a:chExt cx="932" cy="1270"/>
          </a:xfrm>
        </p:grpSpPr>
        <p:sp>
          <p:nvSpPr>
            <p:cNvPr id="368898" name="Rectangle 258"/>
            <p:cNvSpPr>
              <a:spLocks noChangeArrowheads="1"/>
            </p:cNvSpPr>
            <p:nvPr/>
          </p:nvSpPr>
          <p:spPr bwMode="auto">
            <a:xfrm>
              <a:off x="784" y="2420"/>
              <a:ext cx="7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</a:rPr>
                <a:t>74HC283D_6V</a:t>
              </a:r>
              <a:endParaRPr lang="en-US" altLang="zh-CN" sz="2400" b="1"/>
            </a:p>
          </p:txBody>
        </p:sp>
        <p:sp>
          <p:nvSpPr>
            <p:cNvPr id="368899" name="Rectangle 259"/>
            <p:cNvSpPr>
              <a:spLocks noChangeArrowheads="1"/>
            </p:cNvSpPr>
            <p:nvPr/>
          </p:nvSpPr>
          <p:spPr bwMode="auto">
            <a:xfrm>
              <a:off x="838" y="1284"/>
              <a:ext cx="639" cy="1118"/>
            </a:xfrm>
            <a:prstGeom prst="rect">
              <a:avLst/>
            </a:prstGeom>
            <a:noFill/>
            <a:ln w="14288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00" name="Rectangle 260"/>
            <p:cNvSpPr>
              <a:spLocks noChangeArrowheads="1"/>
            </p:cNvSpPr>
            <p:nvPr/>
          </p:nvSpPr>
          <p:spPr bwMode="auto">
            <a:xfrm>
              <a:off x="1184" y="1399"/>
              <a:ext cx="26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</a:rPr>
                <a:t>SUM_4</a:t>
              </a:r>
              <a:endParaRPr lang="en-US" altLang="zh-CN" sz="2400" b="1"/>
            </a:p>
          </p:txBody>
        </p:sp>
        <p:sp>
          <p:nvSpPr>
            <p:cNvPr id="368901" name="Rectangle 261"/>
            <p:cNvSpPr>
              <a:spLocks noChangeArrowheads="1"/>
            </p:cNvSpPr>
            <p:nvPr/>
          </p:nvSpPr>
          <p:spPr bwMode="auto">
            <a:xfrm>
              <a:off x="1521" y="1372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10</a:t>
              </a:r>
              <a:endParaRPr lang="en-US" altLang="zh-CN" sz="2400" b="1"/>
            </a:p>
          </p:txBody>
        </p:sp>
        <p:sp>
          <p:nvSpPr>
            <p:cNvPr id="368902" name="Line 262"/>
            <p:cNvSpPr>
              <a:spLocks noChangeShapeType="1"/>
            </p:cNvSpPr>
            <p:nvPr/>
          </p:nvSpPr>
          <p:spPr bwMode="auto">
            <a:xfrm>
              <a:off x="1485" y="1443"/>
              <a:ext cx="160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03" name="Rectangle 263"/>
            <p:cNvSpPr>
              <a:spLocks noChangeArrowheads="1"/>
            </p:cNvSpPr>
            <p:nvPr/>
          </p:nvSpPr>
          <p:spPr bwMode="auto">
            <a:xfrm>
              <a:off x="1184" y="1479"/>
              <a:ext cx="26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</a:rPr>
                <a:t>SUM_3</a:t>
              </a:r>
              <a:endParaRPr lang="en-US" altLang="zh-CN" sz="2400" b="1"/>
            </a:p>
          </p:txBody>
        </p:sp>
        <p:sp>
          <p:nvSpPr>
            <p:cNvPr id="368904" name="Rectangle 264"/>
            <p:cNvSpPr>
              <a:spLocks noChangeArrowheads="1"/>
            </p:cNvSpPr>
            <p:nvPr/>
          </p:nvSpPr>
          <p:spPr bwMode="auto">
            <a:xfrm>
              <a:off x="1521" y="1452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13</a:t>
              </a:r>
              <a:endParaRPr lang="en-US" altLang="zh-CN" sz="2400" b="1"/>
            </a:p>
          </p:txBody>
        </p:sp>
        <p:sp>
          <p:nvSpPr>
            <p:cNvPr id="368905" name="Line 265"/>
            <p:cNvSpPr>
              <a:spLocks noChangeShapeType="1"/>
            </p:cNvSpPr>
            <p:nvPr/>
          </p:nvSpPr>
          <p:spPr bwMode="auto">
            <a:xfrm>
              <a:off x="1485" y="1523"/>
              <a:ext cx="160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06" name="Rectangle 266"/>
            <p:cNvSpPr>
              <a:spLocks noChangeArrowheads="1"/>
            </p:cNvSpPr>
            <p:nvPr/>
          </p:nvSpPr>
          <p:spPr bwMode="auto">
            <a:xfrm>
              <a:off x="1184" y="1639"/>
              <a:ext cx="26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</a:rPr>
                <a:t>SUM_1</a:t>
              </a:r>
              <a:endParaRPr lang="en-US" altLang="zh-CN" sz="2400" b="1"/>
            </a:p>
          </p:txBody>
        </p:sp>
        <p:sp>
          <p:nvSpPr>
            <p:cNvPr id="368907" name="Rectangle 267"/>
            <p:cNvSpPr>
              <a:spLocks noChangeArrowheads="1"/>
            </p:cNvSpPr>
            <p:nvPr/>
          </p:nvSpPr>
          <p:spPr bwMode="auto">
            <a:xfrm>
              <a:off x="1521" y="1612"/>
              <a:ext cx="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4</a:t>
              </a:r>
              <a:endParaRPr lang="en-US" altLang="zh-CN" sz="2400" b="1"/>
            </a:p>
          </p:txBody>
        </p:sp>
        <p:sp>
          <p:nvSpPr>
            <p:cNvPr id="368908" name="Line 268"/>
            <p:cNvSpPr>
              <a:spLocks noChangeShapeType="1"/>
            </p:cNvSpPr>
            <p:nvPr/>
          </p:nvSpPr>
          <p:spPr bwMode="auto">
            <a:xfrm>
              <a:off x="1485" y="1683"/>
              <a:ext cx="160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09" name="Rectangle 269"/>
            <p:cNvSpPr>
              <a:spLocks noChangeArrowheads="1"/>
            </p:cNvSpPr>
            <p:nvPr/>
          </p:nvSpPr>
          <p:spPr bwMode="auto">
            <a:xfrm>
              <a:off x="1184" y="1559"/>
              <a:ext cx="26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</a:rPr>
                <a:t>SUM_2</a:t>
              </a:r>
              <a:endParaRPr lang="en-US" altLang="zh-CN" sz="2400" b="1"/>
            </a:p>
          </p:txBody>
        </p:sp>
        <p:sp>
          <p:nvSpPr>
            <p:cNvPr id="368910" name="Rectangle 270"/>
            <p:cNvSpPr>
              <a:spLocks noChangeArrowheads="1"/>
            </p:cNvSpPr>
            <p:nvPr/>
          </p:nvSpPr>
          <p:spPr bwMode="auto">
            <a:xfrm>
              <a:off x="1521" y="1532"/>
              <a:ext cx="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1</a:t>
              </a:r>
              <a:endParaRPr lang="en-US" altLang="zh-CN" sz="2400" b="1"/>
            </a:p>
          </p:txBody>
        </p:sp>
        <p:sp>
          <p:nvSpPr>
            <p:cNvPr id="368911" name="Line 271"/>
            <p:cNvSpPr>
              <a:spLocks noChangeShapeType="1"/>
            </p:cNvSpPr>
            <p:nvPr/>
          </p:nvSpPr>
          <p:spPr bwMode="auto">
            <a:xfrm>
              <a:off x="1485" y="1603"/>
              <a:ext cx="160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12" name="Rectangle 272"/>
            <p:cNvSpPr>
              <a:spLocks noChangeArrowheads="1"/>
            </p:cNvSpPr>
            <p:nvPr/>
          </p:nvSpPr>
          <p:spPr bwMode="auto">
            <a:xfrm>
              <a:off x="1317" y="219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C4</a:t>
              </a:r>
              <a:endParaRPr lang="en-US" altLang="zh-CN" sz="2400" b="1"/>
            </a:p>
          </p:txBody>
        </p:sp>
        <p:sp>
          <p:nvSpPr>
            <p:cNvPr id="368913" name="Rectangle 273"/>
            <p:cNvSpPr>
              <a:spLocks noChangeArrowheads="1"/>
            </p:cNvSpPr>
            <p:nvPr/>
          </p:nvSpPr>
          <p:spPr bwMode="auto">
            <a:xfrm>
              <a:off x="1521" y="2171"/>
              <a:ext cx="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9</a:t>
              </a:r>
              <a:endParaRPr lang="en-US" altLang="zh-CN" sz="2400" b="1"/>
            </a:p>
          </p:txBody>
        </p:sp>
        <p:sp>
          <p:nvSpPr>
            <p:cNvPr id="368914" name="Line 274"/>
            <p:cNvSpPr>
              <a:spLocks noChangeShapeType="1"/>
            </p:cNvSpPr>
            <p:nvPr/>
          </p:nvSpPr>
          <p:spPr bwMode="auto">
            <a:xfrm>
              <a:off x="1485" y="2242"/>
              <a:ext cx="160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15" name="Rectangle 275"/>
            <p:cNvSpPr>
              <a:spLocks noChangeArrowheads="1"/>
            </p:cNvSpPr>
            <p:nvPr/>
          </p:nvSpPr>
          <p:spPr bwMode="auto">
            <a:xfrm>
              <a:off x="891" y="1774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FF"/>
                  </a:solidFill>
                </a:rPr>
                <a:t>B4</a:t>
              </a:r>
              <a:endParaRPr lang="en-US" altLang="zh-CN" sz="1200" b="1"/>
            </a:p>
          </p:txBody>
        </p:sp>
        <p:sp>
          <p:nvSpPr>
            <p:cNvPr id="368916" name="Rectangle 276"/>
            <p:cNvSpPr>
              <a:spLocks noChangeArrowheads="1"/>
            </p:cNvSpPr>
            <p:nvPr/>
          </p:nvSpPr>
          <p:spPr bwMode="auto">
            <a:xfrm>
              <a:off x="713" y="1772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11</a:t>
              </a:r>
              <a:endParaRPr lang="en-US" altLang="zh-CN" sz="2400" b="1"/>
            </a:p>
          </p:txBody>
        </p:sp>
        <p:sp>
          <p:nvSpPr>
            <p:cNvPr id="368917" name="Rectangle 277"/>
            <p:cNvSpPr>
              <a:spLocks noChangeArrowheads="1"/>
            </p:cNvSpPr>
            <p:nvPr/>
          </p:nvSpPr>
          <p:spPr bwMode="auto">
            <a:xfrm>
              <a:off x="891" y="1389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FF"/>
                  </a:solidFill>
                </a:rPr>
                <a:t>A4</a:t>
              </a:r>
              <a:endParaRPr lang="en-US" altLang="zh-CN" sz="1200" b="1"/>
            </a:p>
          </p:txBody>
        </p:sp>
        <p:sp>
          <p:nvSpPr>
            <p:cNvPr id="368918" name="Rectangle 278"/>
            <p:cNvSpPr>
              <a:spLocks noChangeArrowheads="1"/>
            </p:cNvSpPr>
            <p:nvPr/>
          </p:nvSpPr>
          <p:spPr bwMode="auto">
            <a:xfrm>
              <a:off x="713" y="1372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12</a:t>
              </a:r>
              <a:endParaRPr lang="en-US" altLang="zh-CN" sz="2400" b="1"/>
            </a:p>
          </p:txBody>
        </p:sp>
        <p:sp>
          <p:nvSpPr>
            <p:cNvPr id="368919" name="Rectangle 279"/>
            <p:cNvSpPr>
              <a:spLocks noChangeArrowheads="1"/>
            </p:cNvSpPr>
            <p:nvPr/>
          </p:nvSpPr>
          <p:spPr bwMode="auto">
            <a:xfrm>
              <a:off x="891" y="1878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FF"/>
                  </a:solidFill>
                </a:rPr>
                <a:t>B3</a:t>
              </a:r>
              <a:endParaRPr lang="en-US" altLang="zh-CN" sz="1200" b="1"/>
            </a:p>
          </p:txBody>
        </p:sp>
        <p:sp>
          <p:nvSpPr>
            <p:cNvPr id="368920" name="Rectangle 280"/>
            <p:cNvSpPr>
              <a:spLocks noChangeArrowheads="1"/>
            </p:cNvSpPr>
            <p:nvPr/>
          </p:nvSpPr>
          <p:spPr bwMode="auto">
            <a:xfrm>
              <a:off x="713" y="1852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15</a:t>
              </a:r>
              <a:endParaRPr lang="en-US" altLang="zh-CN" sz="2400" b="1"/>
            </a:p>
          </p:txBody>
        </p:sp>
        <p:sp>
          <p:nvSpPr>
            <p:cNvPr id="368921" name="Rectangle 281"/>
            <p:cNvSpPr>
              <a:spLocks noChangeArrowheads="1"/>
            </p:cNvSpPr>
            <p:nvPr/>
          </p:nvSpPr>
          <p:spPr bwMode="auto">
            <a:xfrm>
              <a:off x="891" y="1479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FF"/>
                  </a:solidFill>
                </a:rPr>
                <a:t>A3</a:t>
              </a:r>
              <a:endParaRPr lang="en-US" altLang="zh-CN" sz="1200" b="1"/>
            </a:p>
          </p:txBody>
        </p:sp>
        <p:sp>
          <p:nvSpPr>
            <p:cNvPr id="368922" name="Rectangle 282"/>
            <p:cNvSpPr>
              <a:spLocks noChangeArrowheads="1"/>
            </p:cNvSpPr>
            <p:nvPr/>
          </p:nvSpPr>
          <p:spPr bwMode="auto">
            <a:xfrm>
              <a:off x="713" y="1452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14</a:t>
              </a:r>
              <a:endParaRPr lang="en-US" altLang="zh-CN" sz="2400" b="1"/>
            </a:p>
          </p:txBody>
        </p:sp>
        <p:sp>
          <p:nvSpPr>
            <p:cNvPr id="368923" name="Rectangle 283"/>
            <p:cNvSpPr>
              <a:spLocks noChangeArrowheads="1"/>
            </p:cNvSpPr>
            <p:nvPr/>
          </p:nvSpPr>
          <p:spPr bwMode="auto">
            <a:xfrm>
              <a:off x="891" y="1958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FF"/>
                  </a:solidFill>
                </a:rPr>
                <a:t>B2</a:t>
              </a:r>
              <a:endParaRPr lang="en-US" altLang="zh-CN" sz="1200" b="1"/>
            </a:p>
          </p:txBody>
        </p:sp>
        <p:sp>
          <p:nvSpPr>
            <p:cNvPr id="368924" name="Rectangle 284"/>
            <p:cNvSpPr>
              <a:spLocks noChangeArrowheads="1"/>
            </p:cNvSpPr>
            <p:nvPr/>
          </p:nvSpPr>
          <p:spPr bwMode="auto">
            <a:xfrm>
              <a:off x="713" y="1931"/>
              <a:ext cx="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2</a:t>
              </a:r>
              <a:endParaRPr lang="en-US" altLang="zh-CN" sz="2400" b="1"/>
            </a:p>
          </p:txBody>
        </p:sp>
        <p:sp>
          <p:nvSpPr>
            <p:cNvPr id="368925" name="Rectangle 285"/>
            <p:cNvSpPr>
              <a:spLocks noChangeArrowheads="1"/>
            </p:cNvSpPr>
            <p:nvPr/>
          </p:nvSpPr>
          <p:spPr bwMode="auto">
            <a:xfrm>
              <a:off x="891" y="1559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FF"/>
                  </a:solidFill>
                </a:rPr>
                <a:t>A2</a:t>
              </a:r>
              <a:endParaRPr lang="en-US" altLang="zh-CN" sz="1200" b="1"/>
            </a:p>
          </p:txBody>
        </p:sp>
        <p:sp>
          <p:nvSpPr>
            <p:cNvPr id="368926" name="Rectangle 286"/>
            <p:cNvSpPr>
              <a:spLocks noChangeArrowheads="1"/>
            </p:cNvSpPr>
            <p:nvPr/>
          </p:nvSpPr>
          <p:spPr bwMode="auto">
            <a:xfrm>
              <a:off x="713" y="1532"/>
              <a:ext cx="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3</a:t>
              </a:r>
              <a:endParaRPr lang="en-US" altLang="zh-CN" sz="2400" b="1"/>
            </a:p>
          </p:txBody>
        </p:sp>
        <p:sp>
          <p:nvSpPr>
            <p:cNvPr id="368927" name="Rectangle 287"/>
            <p:cNvSpPr>
              <a:spLocks noChangeArrowheads="1"/>
            </p:cNvSpPr>
            <p:nvPr/>
          </p:nvSpPr>
          <p:spPr bwMode="auto">
            <a:xfrm>
              <a:off x="891" y="2038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FF"/>
                  </a:solidFill>
                </a:rPr>
                <a:t>B1</a:t>
              </a:r>
              <a:endParaRPr lang="en-US" altLang="zh-CN" sz="1200" b="1"/>
            </a:p>
          </p:txBody>
        </p:sp>
        <p:sp>
          <p:nvSpPr>
            <p:cNvPr id="368928" name="Rectangle 288"/>
            <p:cNvSpPr>
              <a:spLocks noChangeArrowheads="1"/>
            </p:cNvSpPr>
            <p:nvPr/>
          </p:nvSpPr>
          <p:spPr bwMode="auto">
            <a:xfrm>
              <a:off x="713" y="2011"/>
              <a:ext cx="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6</a:t>
              </a:r>
              <a:endParaRPr lang="en-US" altLang="zh-CN" sz="2400" b="1"/>
            </a:p>
          </p:txBody>
        </p:sp>
        <p:sp>
          <p:nvSpPr>
            <p:cNvPr id="368929" name="Rectangle 289"/>
            <p:cNvSpPr>
              <a:spLocks noChangeArrowheads="1"/>
            </p:cNvSpPr>
            <p:nvPr/>
          </p:nvSpPr>
          <p:spPr bwMode="auto">
            <a:xfrm>
              <a:off x="891" y="1639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FF"/>
                  </a:solidFill>
                </a:rPr>
                <a:t>A1</a:t>
              </a:r>
              <a:endParaRPr lang="en-US" altLang="zh-CN" sz="1200" b="1"/>
            </a:p>
          </p:txBody>
        </p:sp>
        <p:sp>
          <p:nvSpPr>
            <p:cNvPr id="368930" name="Rectangle 290"/>
            <p:cNvSpPr>
              <a:spLocks noChangeArrowheads="1"/>
            </p:cNvSpPr>
            <p:nvPr/>
          </p:nvSpPr>
          <p:spPr bwMode="auto">
            <a:xfrm>
              <a:off x="713" y="1612"/>
              <a:ext cx="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5</a:t>
              </a:r>
              <a:endParaRPr lang="en-US" altLang="zh-CN" sz="2400" b="1"/>
            </a:p>
          </p:txBody>
        </p:sp>
        <p:sp>
          <p:nvSpPr>
            <p:cNvPr id="368931" name="Rectangle 291"/>
            <p:cNvSpPr>
              <a:spLocks noChangeArrowheads="1"/>
            </p:cNvSpPr>
            <p:nvPr/>
          </p:nvSpPr>
          <p:spPr bwMode="auto">
            <a:xfrm>
              <a:off x="891" y="2198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FF"/>
                  </a:solidFill>
                </a:rPr>
                <a:t>C0</a:t>
              </a:r>
              <a:endParaRPr lang="en-US" altLang="zh-CN" sz="1200" b="1"/>
            </a:p>
          </p:txBody>
        </p:sp>
        <p:sp>
          <p:nvSpPr>
            <p:cNvPr id="368932" name="Rectangle 292"/>
            <p:cNvSpPr>
              <a:spLocks noChangeArrowheads="1"/>
            </p:cNvSpPr>
            <p:nvPr/>
          </p:nvSpPr>
          <p:spPr bwMode="auto">
            <a:xfrm>
              <a:off x="713" y="2171"/>
              <a:ext cx="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7</a:t>
              </a:r>
              <a:endParaRPr lang="en-US" altLang="zh-CN" sz="2400" b="1"/>
            </a:p>
          </p:txBody>
        </p:sp>
      </p:grpSp>
      <p:sp>
        <p:nvSpPr>
          <p:cNvPr id="368933" name="Line 293"/>
          <p:cNvSpPr>
            <a:spLocks noChangeShapeType="1"/>
          </p:cNvSpPr>
          <p:nvPr/>
        </p:nvSpPr>
        <p:spPr bwMode="auto">
          <a:xfrm flipH="1">
            <a:off x="1076325" y="3559175"/>
            <a:ext cx="254000" cy="1588"/>
          </a:xfrm>
          <a:prstGeom prst="line">
            <a:avLst/>
          </a:prstGeom>
          <a:noFill/>
          <a:ln w="1428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8934" name="Group 294"/>
          <p:cNvGrpSpPr>
            <a:grpSpLocks/>
          </p:cNvGrpSpPr>
          <p:nvPr/>
        </p:nvGrpSpPr>
        <p:grpSpPr bwMode="auto">
          <a:xfrm>
            <a:off x="7159625" y="1812925"/>
            <a:ext cx="1535113" cy="2241550"/>
            <a:chOff x="4192" y="1142"/>
            <a:chExt cx="967" cy="1412"/>
          </a:xfrm>
        </p:grpSpPr>
        <p:sp>
          <p:nvSpPr>
            <p:cNvPr id="368935" name="Rectangle 295"/>
            <p:cNvSpPr>
              <a:spLocks noChangeArrowheads="1"/>
            </p:cNvSpPr>
            <p:nvPr/>
          </p:nvSpPr>
          <p:spPr bwMode="auto">
            <a:xfrm>
              <a:off x="4600" y="1142"/>
              <a:ext cx="14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</a:rPr>
                <a:t>U2</a:t>
              </a:r>
              <a:endParaRPr lang="en-US" altLang="zh-CN" sz="2400" b="1"/>
            </a:p>
          </p:txBody>
        </p:sp>
        <p:sp>
          <p:nvSpPr>
            <p:cNvPr id="368936" name="Rectangle 296"/>
            <p:cNvSpPr>
              <a:spLocks noChangeArrowheads="1"/>
            </p:cNvSpPr>
            <p:nvPr/>
          </p:nvSpPr>
          <p:spPr bwMode="auto">
            <a:xfrm>
              <a:off x="4298" y="2420"/>
              <a:ext cx="7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</a:rPr>
                <a:t>74HC283D_6V</a:t>
              </a:r>
              <a:endParaRPr lang="en-US" altLang="zh-CN" sz="2400" b="1"/>
            </a:p>
          </p:txBody>
        </p:sp>
        <p:sp>
          <p:nvSpPr>
            <p:cNvPr id="368937" name="Rectangle 297"/>
            <p:cNvSpPr>
              <a:spLocks noChangeArrowheads="1"/>
            </p:cNvSpPr>
            <p:nvPr/>
          </p:nvSpPr>
          <p:spPr bwMode="auto">
            <a:xfrm>
              <a:off x="4351" y="1284"/>
              <a:ext cx="639" cy="1118"/>
            </a:xfrm>
            <a:prstGeom prst="rect">
              <a:avLst/>
            </a:prstGeom>
            <a:noFill/>
            <a:ln w="14288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38" name="Rectangle 298"/>
            <p:cNvSpPr>
              <a:spLocks noChangeArrowheads="1"/>
            </p:cNvSpPr>
            <p:nvPr/>
          </p:nvSpPr>
          <p:spPr bwMode="auto">
            <a:xfrm>
              <a:off x="4698" y="1399"/>
              <a:ext cx="26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</a:rPr>
                <a:t>SUM_4</a:t>
              </a:r>
              <a:endParaRPr lang="en-US" altLang="zh-CN" sz="2400" b="1"/>
            </a:p>
          </p:txBody>
        </p:sp>
        <p:sp>
          <p:nvSpPr>
            <p:cNvPr id="368939" name="Rectangle 299"/>
            <p:cNvSpPr>
              <a:spLocks noChangeArrowheads="1"/>
            </p:cNvSpPr>
            <p:nvPr/>
          </p:nvSpPr>
          <p:spPr bwMode="auto">
            <a:xfrm>
              <a:off x="5035" y="1372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10</a:t>
              </a:r>
              <a:endParaRPr lang="en-US" altLang="zh-CN" sz="2400" b="1"/>
            </a:p>
          </p:txBody>
        </p:sp>
        <p:sp>
          <p:nvSpPr>
            <p:cNvPr id="368940" name="Line 300"/>
            <p:cNvSpPr>
              <a:spLocks noChangeShapeType="1"/>
            </p:cNvSpPr>
            <p:nvPr/>
          </p:nvSpPr>
          <p:spPr bwMode="auto">
            <a:xfrm>
              <a:off x="4999" y="1443"/>
              <a:ext cx="160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41" name="Rectangle 301"/>
            <p:cNvSpPr>
              <a:spLocks noChangeArrowheads="1"/>
            </p:cNvSpPr>
            <p:nvPr/>
          </p:nvSpPr>
          <p:spPr bwMode="auto">
            <a:xfrm>
              <a:off x="4698" y="1479"/>
              <a:ext cx="26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</a:rPr>
                <a:t>SUM_3</a:t>
              </a:r>
              <a:endParaRPr lang="en-US" altLang="zh-CN" sz="2400" b="1"/>
            </a:p>
          </p:txBody>
        </p:sp>
        <p:sp>
          <p:nvSpPr>
            <p:cNvPr id="368942" name="Rectangle 302"/>
            <p:cNvSpPr>
              <a:spLocks noChangeArrowheads="1"/>
            </p:cNvSpPr>
            <p:nvPr/>
          </p:nvSpPr>
          <p:spPr bwMode="auto">
            <a:xfrm>
              <a:off x="5035" y="1452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13</a:t>
              </a:r>
              <a:endParaRPr lang="en-US" altLang="zh-CN" sz="2400" b="1"/>
            </a:p>
          </p:txBody>
        </p:sp>
        <p:sp>
          <p:nvSpPr>
            <p:cNvPr id="368943" name="Line 303"/>
            <p:cNvSpPr>
              <a:spLocks noChangeShapeType="1"/>
            </p:cNvSpPr>
            <p:nvPr/>
          </p:nvSpPr>
          <p:spPr bwMode="auto">
            <a:xfrm>
              <a:off x="4999" y="1523"/>
              <a:ext cx="160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44" name="Rectangle 304"/>
            <p:cNvSpPr>
              <a:spLocks noChangeArrowheads="1"/>
            </p:cNvSpPr>
            <p:nvPr/>
          </p:nvSpPr>
          <p:spPr bwMode="auto">
            <a:xfrm>
              <a:off x="4698" y="1639"/>
              <a:ext cx="26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</a:rPr>
                <a:t>SUM_1</a:t>
              </a:r>
              <a:endParaRPr lang="en-US" altLang="zh-CN" sz="2400" b="1"/>
            </a:p>
          </p:txBody>
        </p:sp>
        <p:sp>
          <p:nvSpPr>
            <p:cNvPr id="368945" name="Rectangle 305"/>
            <p:cNvSpPr>
              <a:spLocks noChangeArrowheads="1"/>
            </p:cNvSpPr>
            <p:nvPr/>
          </p:nvSpPr>
          <p:spPr bwMode="auto">
            <a:xfrm>
              <a:off x="5035" y="1612"/>
              <a:ext cx="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4</a:t>
              </a:r>
              <a:endParaRPr lang="en-US" altLang="zh-CN" sz="2400" b="1"/>
            </a:p>
          </p:txBody>
        </p:sp>
        <p:sp>
          <p:nvSpPr>
            <p:cNvPr id="368946" name="Line 306"/>
            <p:cNvSpPr>
              <a:spLocks noChangeShapeType="1"/>
            </p:cNvSpPr>
            <p:nvPr/>
          </p:nvSpPr>
          <p:spPr bwMode="auto">
            <a:xfrm>
              <a:off x="4999" y="1683"/>
              <a:ext cx="160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47" name="Rectangle 307"/>
            <p:cNvSpPr>
              <a:spLocks noChangeArrowheads="1"/>
            </p:cNvSpPr>
            <p:nvPr/>
          </p:nvSpPr>
          <p:spPr bwMode="auto">
            <a:xfrm>
              <a:off x="4698" y="1559"/>
              <a:ext cx="26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</a:rPr>
                <a:t>SUM_2</a:t>
              </a:r>
              <a:endParaRPr lang="en-US" altLang="zh-CN" sz="2400" b="1"/>
            </a:p>
          </p:txBody>
        </p:sp>
        <p:sp>
          <p:nvSpPr>
            <p:cNvPr id="368948" name="Rectangle 308"/>
            <p:cNvSpPr>
              <a:spLocks noChangeArrowheads="1"/>
            </p:cNvSpPr>
            <p:nvPr/>
          </p:nvSpPr>
          <p:spPr bwMode="auto">
            <a:xfrm>
              <a:off x="5035" y="1532"/>
              <a:ext cx="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1</a:t>
              </a:r>
              <a:endParaRPr lang="en-US" altLang="zh-CN" sz="2400" b="1"/>
            </a:p>
          </p:txBody>
        </p:sp>
        <p:sp>
          <p:nvSpPr>
            <p:cNvPr id="368949" name="Line 309"/>
            <p:cNvSpPr>
              <a:spLocks noChangeShapeType="1"/>
            </p:cNvSpPr>
            <p:nvPr/>
          </p:nvSpPr>
          <p:spPr bwMode="auto">
            <a:xfrm>
              <a:off x="4999" y="1603"/>
              <a:ext cx="160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50" name="Rectangle 310"/>
            <p:cNvSpPr>
              <a:spLocks noChangeArrowheads="1"/>
            </p:cNvSpPr>
            <p:nvPr/>
          </p:nvSpPr>
          <p:spPr bwMode="auto">
            <a:xfrm>
              <a:off x="4831" y="219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C4</a:t>
              </a:r>
              <a:endParaRPr lang="en-US" altLang="zh-CN" sz="2400" b="1"/>
            </a:p>
          </p:txBody>
        </p:sp>
        <p:sp>
          <p:nvSpPr>
            <p:cNvPr id="368951" name="Rectangle 311"/>
            <p:cNvSpPr>
              <a:spLocks noChangeArrowheads="1"/>
            </p:cNvSpPr>
            <p:nvPr/>
          </p:nvSpPr>
          <p:spPr bwMode="auto">
            <a:xfrm>
              <a:off x="5035" y="2171"/>
              <a:ext cx="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9</a:t>
              </a:r>
              <a:endParaRPr lang="en-US" altLang="zh-CN" sz="2400" b="1"/>
            </a:p>
          </p:txBody>
        </p:sp>
        <p:sp>
          <p:nvSpPr>
            <p:cNvPr id="368952" name="Line 312"/>
            <p:cNvSpPr>
              <a:spLocks noChangeShapeType="1"/>
            </p:cNvSpPr>
            <p:nvPr/>
          </p:nvSpPr>
          <p:spPr bwMode="auto">
            <a:xfrm>
              <a:off x="4999" y="2242"/>
              <a:ext cx="160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53" name="Rectangle 313"/>
            <p:cNvSpPr>
              <a:spLocks noChangeArrowheads="1"/>
            </p:cNvSpPr>
            <p:nvPr/>
          </p:nvSpPr>
          <p:spPr bwMode="auto">
            <a:xfrm>
              <a:off x="4405" y="1798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FF"/>
                  </a:solidFill>
                </a:rPr>
                <a:t>B4</a:t>
              </a:r>
              <a:endParaRPr lang="en-US" altLang="zh-CN" sz="1200" b="1"/>
            </a:p>
          </p:txBody>
        </p:sp>
        <p:sp>
          <p:nvSpPr>
            <p:cNvPr id="368954" name="Rectangle 314"/>
            <p:cNvSpPr>
              <a:spLocks noChangeArrowheads="1"/>
            </p:cNvSpPr>
            <p:nvPr/>
          </p:nvSpPr>
          <p:spPr bwMode="auto">
            <a:xfrm>
              <a:off x="4227" y="1772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11</a:t>
              </a:r>
              <a:endParaRPr lang="en-US" altLang="zh-CN" sz="2400" b="1"/>
            </a:p>
          </p:txBody>
        </p:sp>
        <p:sp>
          <p:nvSpPr>
            <p:cNvPr id="368955" name="Line 315"/>
            <p:cNvSpPr>
              <a:spLocks noChangeShapeType="1"/>
            </p:cNvSpPr>
            <p:nvPr/>
          </p:nvSpPr>
          <p:spPr bwMode="auto">
            <a:xfrm flipH="1">
              <a:off x="4192" y="1843"/>
              <a:ext cx="159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56" name="Rectangle 316"/>
            <p:cNvSpPr>
              <a:spLocks noChangeArrowheads="1"/>
            </p:cNvSpPr>
            <p:nvPr/>
          </p:nvSpPr>
          <p:spPr bwMode="auto">
            <a:xfrm>
              <a:off x="4405" y="1399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FF"/>
                  </a:solidFill>
                </a:rPr>
                <a:t>A4</a:t>
              </a:r>
              <a:endParaRPr lang="en-US" altLang="zh-CN" sz="1200" b="1"/>
            </a:p>
          </p:txBody>
        </p:sp>
        <p:sp>
          <p:nvSpPr>
            <p:cNvPr id="368957" name="Rectangle 317"/>
            <p:cNvSpPr>
              <a:spLocks noChangeArrowheads="1"/>
            </p:cNvSpPr>
            <p:nvPr/>
          </p:nvSpPr>
          <p:spPr bwMode="auto">
            <a:xfrm>
              <a:off x="4227" y="1372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12</a:t>
              </a:r>
              <a:endParaRPr lang="en-US" altLang="zh-CN" sz="2400" b="1"/>
            </a:p>
          </p:txBody>
        </p:sp>
        <p:sp>
          <p:nvSpPr>
            <p:cNvPr id="368958" name="Line 318"/>
            <p:cNvSpPr>
              <a:spLocks noChangeShapeType="1"/>
            </p:cNvSpPr>
            <p:nvPr/>
          </p:nvSpPr>
          <p:spPr bwMode="auto">
            <a:xfrm flipH="1">
              <a:off x="4192" y="1443"/>
              <a:ext cx="159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59" name="Rectangle 319"/>
            <p:cNvSpPr>
              <a:spLocks noChangeArrowheads="1"/>
            </p:cNvSpPr>
            <p:nvPr/>
          </p:nvSpPr>
          <p:spPr bwMode="auto">
            <a:xfrm>
              <a:off x="4405" y="1878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FF"/>
                  </a:solidFill>
                </a:rPr>
                <a:t>B3</a:t>
              </a:r>
              <a:endParaRPr lang="en-US" altLang="zh-CN" sz="1200" b="1"/>
            </a:p>
          </p:txBody>
        </p:sp>
        <p:sp>
          <p:nvSpPr>
            <p:cNvPr id="368960" name="Rectangle 320"/>
            <p:cNvSpPr>
              <a:spLocks noChangeArrowheads="1"/>
            </p:cNvSpPr>
            <p:nvPr/>
          </p:nvSpPr>
          <p:spPr bwMode="auto">
            <a:xfrm>
              <a:off x="4227" y="1852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15</a:t>
              </a:r>
              <a:endParaRPr lang="en-US" altLang="zh-CN" sz="2400" b="1"/>
            </a:p>
          </p:txBody>
        </p:sp>
        <p:sp>
          <p:nvSpPr>
            <p:cNvPr id="368961" name="Line 321"/>
            <p:cNvSpPr>
              <a:spLocks noChangeShapeType="1"/>
            </p:cNvSpPr>
            <p:nvPr/>
          </p:nvSpPr>
          <p:spPr bwMode="auto">
            <a:xfrm flipH="1">
              <a:off x="4192" y="1923"/>
              <a:ext cx="159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62" name="Rectangle 322"/>
            <p:cNvSpPr>
              <a:spLocks noChangeArrowheads="1"/>
            </p:cNvSpPr>
            <p:nvPr/>
          </p:nvSpPr>
          <p:spPr bwMode="auto">
            <a:xfrm>
              <a:off x="4405" y="1479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FF"/>
                  </a:solidFill>
                </a:rPr>
                <a:t>A3</a:t>
              </a:r>
              <a:endParaRPr lang="en-US" altLang="zh-CN" sz="1200" b="1"/>
            </a:p>
          </p:txBody>
        </p:sp>
        <p:sp>
          <p:nvSpPr>
            <p:cNvPr id="368963" name="Rectangle 323"/>
            <p:cNvSpPr>
              <a:spLocks noChangeArrowheads="1"/>
            </p:cNvSpPr>
            <p:nvPr/>
          </p:nvSpPr>
          <p:spPr bwMode="auto">
            <a:xfrm>
              <a:off x="4227" y="1452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14</a:t>
              </a:r>
              <a:endParaRPr lang="en-US" altLang="zh-CN" sz="2400" b="1"/>
            </a:p>
          </p:txBody>
        </p:sp>
        <p:sp>
          <p:nvSpPr>
            <p:cNvPr id="368964" name="Line 324"/>
            <p:cNvSpPr>
              <a:spLocks noChangeShapeType="1"/>
            </p:cNvSpPr>
            <p:nvPr/>
          </p:nvSpPr>
          <p:spPr bwMode="auto">
            <a:xfrm flipH="1">
              <a:off x="4192" y="1523"/>
              <a:ext cx="159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65" name="Rectangle 325"/>
            <p:cNvSpPr>
              <a:spLocks noChangeArrowheads="1"/>
            </p:cNvSpPr>
            <p:nvPr/>
          </p:nvSpPr>
          <p:spPr bwMode="auto">
            <a:xfrm>
              <a:off x="4405" y="1958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FF"/>
                  </a:solidFill>
                </a:rPr>
                <a:t>B2</a:t>
              </a:r>
              <a:endParaRPr lang="en-US" altLang="zh-CN" sz="1200" b="1"/>
            </a:p>
          </p:txBody>
        </p:sp>
        <p:sp>
          <p:nvSpPr>
            <p:cNvPr id="368966" name="Rectangle 326"/>
            <p:cNvSpPr>
              <a:spLocks noChangeArrowheads="1"/>
            </p:cNvSpPr>
            <p:nvPr/>
          </p:nvSpPr>
          <p:spPr bwMode="auto">
            <a:xfrm>
              <a:off x="4227" y="1931"/>
              <a:ext cx="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2</a:t>
              </a:r>
              <a:endParaRPr lang="en-US" altLang="zh-CN" sz="2400" b="1"/>
            </a:p>
          </p:txBody>
        </p:sp>
        <p:sp>
          <p:nvSpPr>
            <p:cNvPr id="368967" name="Line 327"/>
            <p:cNvSpPr>
              <a:spLocks noChangeShapeType="1"/>
            </p:cNvSpPr>
            <p:nvPr/>
          </p:nvSpPr>
          <p:spPr bwMode="auto">
            <a:xfrm flipH="1">
              <a:off x="4192" y="2002"/>
              <a:ext cx="159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68" name="Rectangle 328"/>
            <p:cNvSpPr>
              <a:spLocks noChangeArrowheads="1"/>
            </p:cNvSpPr>
            <p:nvPr/>
          </p:nvSpPr>
          <p:spPr bwMode="auto">
            <a:xfrm>
              <a:off x="4405" y="1559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FF"/>
                  </a:solidFill>
                </a:rPr>
                <a:t>A2</a:t>
              </a:r>
              <a:endParaRPr lang="en-US" altLang="zh-CN" sz="1200" b="1"/>
            </a:p>
          </p:txBody>
        </p:sp>
        <p:sp>
          <p:nvSpPr>
            <p:cNvPr id="368969" name="Rectangle 329"/>
            <p:cNvSpPr>
              <a:spLocks noChangeArrowheads="1"/>
            </p:cNvSpPr>
            <p:nvPr/>
          </p:nvSpPr>
          <p:spPr bwMode="auto">
            <a:xfrm>
              <a:off x="4227" y="1532"/>
              <a:ext cx="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3</a:t>
              </a:r>
              <a:endParaRPr lang="en-US" altLang="zh-CN" sz="2400" b="1"/>
            </a:p>
          </p:txBody>
        </p:sp>
        <p:sp>
          <p:nvSpPr>
            <p:cNvPr id="368970" name="Line 330"/>
            <p:cNvSpPr>
              <a:spLocks noChangeShapeType="1"/>
            </p:cNvSpPr>
            <p:nvPr/>
          </p:nvSpPr>
          <p:spPr bwMode="auto">
            <a:xfrm flipH="1">
              <a:off x="4192" y="1603"/>
              <a:ext cx="159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71" name="Rectangle 331"/>
            <p:cNvSpPr>
              <a:spLocks noChangeArrowheads="1"/>
            </p:cNvSpPr>
            <p:nvPr/>
          </p:nvSpPr>
          <p:spPr bwMode="auto">
            <a:xfrm>
              <a:off x="4405" y="2038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FF"/>
                  </a:solidFill>
                </a:rPr>
                <a:t>B1</a:t>
              </a:r>
              <a:endParaRPr lang="en-US" altLang="zh-CN" sz="1200" b="1"/>
            </a:p>
          </p:txBody>
        </p:sp>
        <p:sp>
          <p:nvSpPr>
            <p:cNvPr id="368972" name="Rectangle 332"/>
            <p:cNvSpPr>
              <a:spLocks noChangeArrowheads="1"/>
            </p:cNvSpPr>
            <p:nvPr/>
          </p:nvSpPr>
          <p:spPr bwMode="auto">
            <a:xfrm>
              <a:off x="4227" y="2011"/>
              <a:ext cx="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6</a:t>
              </a:r>
              <a:endParaRPr lang="en-US" altLang="zh-CN" sz="2400" b="1"/>
            </a:p>
          </p:txBody>
        </p:sp>
        <p:sp>
          <p:nvSpPr>
            <p:cNvPr id="368973" name="Line 333"/>
            <p:cNvSpPr>
              <a:spLocks noChangeShapeType="1"/>
            </p:cNvSpPr>
            <p:nvPr/>
          </p:nvSpPr>
          <p:spPr bwMode="auto">
            <a:xfrm flipH="1">
              <a:off x="4192" y="2082"/>
              <a:ext cx="159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74" name="Rectangle 334"/>
            <p:cNvSpPr>
              <a:spLocks noChangeArrowheads="1"/>
            </p:cNvSpPr>
            <p:nvPr/>
          </p:nvSpPr>
          <p:spPr bwMode="auto">
            <a:xfrm>
              <a:off x="4405" y="1639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FF"/>
                  </a:solidFill>
                </a:rPr>
                <a:t>A1</a:t>
              </a:r>
              <a:endParaRPr lang="en-US" altLang="zh-CN" sz="1200" b="1"/>
            </a:p>
          </p:txBody>
        </p:sp>
        <p:sp>
          <p:nvSpPr>
            <p:cNvPr id="368975" name="Rectangle 335"/>
            <p:cNvSpPr>
              <a:spLocks noChangeArrowheads="1"/>
            </p:cNvSpPr>
            <p:nvPr/>
          </p:nvSpPr>
          <p:spPr bwMode="auto">
            <a:xfrm>
              <a:off x="4227" y="1612"/>
              <a:ext cx="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5</a:t>
              </a:r>
              <a:endParaRPr lang="en-US" altLang="zh-CN" sz="2400" b="1"/>
            </a:p>
          </p:txBody>
        </p:sp>
        <p:sp>
          <p:nvSpPr>
            <p:cNvPr id="368976" name="Line 336"/>
            <p:cNvSpPr>
              <a:spLocks noChangeShapeType="1"/>
            </p:cNvSpPr>
            <p:nvPr/>
          </p:nvSpPr>
          <p:spPr bwMode="auto">
            <a:xfrm flipH="1">
              <a:off x="4192" y="1683"/>
              <a:ext cx="159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77" name="Rectangle 337"/>
            <p:cNvSpPr>
              <a:spLocks noChangeArrowheads="1"/>
            </p:cNvSpPr>
            <p:nvPr/>
          </p:nvSpPr>
          <p:spPr bwMode="auto">
            <a:xfrm>
              <a:off x="4405" y="2198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FF"/>
                  </a:solidFill>
                </a:rPr>
                <a:t>C0</a:t>
              </a:r>
              <a:endParaRPr lang="en-US" altLang="zh-CN" sz="1200" b="1"/>
            </a:p>
          </p:txBody>
        </p:sp>
        <p:sp>
          <p:nvSpPr>
            <p:cNvPr id="368978" name="Rectangle 338"/>
            <p:cNvSpPr>
              <a:spLocks noChangeArrowheads="1"/>
            </p:cNvSpPr>
            <p:nvPr/>
          </p:nvSpPr>
          <p:spPr bwMode="auto">
            <a:xfrm>
              <a:off x="4227" y="2171"/>
              <a:ext cx="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7</a:t>
              </a:r>
              <a:endParaRPr lang="en-US" altLang="zh-CN" sz="2400" b="1"/>
            </a:p>
          </p:txBody>
        </p:sp>
        <p:sp>
          <p:nvSpPr>
            <p:cNvPr id="368979" name="Line 339"/>
            <p:cNvSpPr>
              <a:spLocks noChangeShapeType="1"/>
            </p:cNvSpPr>
            <p:nvPr/>
          </p:nvSpPr>
          <p:spPr bwMode="auto">
            <a:xfrm flipH="1">
              <a:off x="4192" y="2242"/>
              <a:ext cx="159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980" name="Rectangle 340"/>
          <p:cNvSpPr>
            <a:spLocks noChangeArrowheads="1"/>
          </p:cNvSpPr>
          <p:nvPr/>
        </p:nvSpPr>
        <p:spPr bwMode="auto">
          <a:xfrm>
            <a:off x="4006850" y="2700338"/>
            <a:ext cx="2270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b="1">
                <a:solidFill>
                  <a:srgbClr val="0000FF"/>
                </a:solidFill>
              </a:rPr>
              <a:t>U4</a:t>
            </a:r>
            <a:endParaRPr lang="en-US" altLang="zh-CN" sz="2400" b="1"/>
          </a:p>
        </p:txBody>
      </p:sp>
      <p:grpSp>
        <p:nvGrpSpPr>
          <p:cNvPr id="368981" name="Group 341"/>
          <p:cNvGrpSpPr>
            <a:grpSpLocks/>
          </p:cNvGrpSpPr>
          <p:nvPr/>
        </p:nvGrpSpPr>
        <p:grpSpPr bwMode="auto">
          <a:xfrm>
            <a:off x="3357563" y="2925763"/>
            <a:ext cx="1522412" cy="1635125"/>
            <a:chOff x="2115" y="1843"/>
            <a:chExt cx="959" cy="1030"/>
          </a:xfrm>
        </p:grpSpPr>
        <p:sp>
          <p:nvSpPr>
            <p:cNvPr id="368982" name="Rectangle 342"/>
            <p:cNvSpPr>
              <a:spLocks noChangeArrowheads="1"/>
            </p:cNvSpPr>
            <p:nvPr/>
          </p:nvSpPr>
          <p:spPr bwMode="auto">
            <a:xfrm>
              <a:off x="2186" y="2739"/>
              <a:ext cx="7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</a:rPr>
                <a:t>74HC138D_6V</a:t>
              </a:r>
              <a:endParaRPr lang="en-US" altLang="zh-CN" sz="2400" b="1"/>
            </a:p>
          </p:txBody>
        </p:sp>
        <p:sp>
          <p:nvSpPr>
            <p:cNvPr id="368983" name="Rectangle 343"/>
            <p:cNvSpPr>
              <a:spLocks noChangeArrowheads="1"/>
            </p:cNvSpPr>
            <p:nvPr/>
          </p:nvSpPr>
          <p:spPr bwMode="auto">
            <a:xfrm>
              <a:off x="2275" y="1843"/>
              <a:ext cx="639" cy="878"/>
            </a:xfrm>
            <a:prstGeom prst="rect">
              <a:avLst/>
            </a:prstGeom>
            <a:noFill/>
            <a:ln w="14288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84" name="Rectangle 344"/>
            <p:cNvSpPr>
              <a:spLocks noChangeArrowheads="1"/>
            </p:cNvSpPr>
            <p:nvPr/>
          </p:nvSpPr>
          <p:spPr bwMode="auto">
            <a:xfrm>
              <a:off x="2745" y="2499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Y0</a:t>
              </a:r>
              <a:endParaRPr lang="en-US" altLang="zh-CN" sz="2400" b="1"/>
            </a:p>
          </p:txBody>
        </p:sp>
        <p:sp>
          <p:nvSpPr>
            <p:cNvPr id="368985" name="Rectangle 345"/>
            <p:cNvSpPr>
              <a:spLocks noChangeArrowheads="1"/>
            </p:cNvSpPr>
            <p:nvPr/>
          </p:nvSpPr>
          <p:spPr bwMode="auto">
            <a:xfrm>
              <a:off x="2949" y="247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15</a:t>
              </a:r>
              <a:endParaRPr lang="en-US" altLang="zh-CN" sz="2400" b="1"/>
            </a:p>
          </p:txBody>
        </p:sp>
        <p:sp>
          <p:nvSpPr>
            <p:cNvPr id="368986" name="Oval 346"/>
            <p:cNvSpPr>
              <a:spLocks noChangeArrowheads="1"/>
            </p:cNvSpPr>
            <p:nvPr/>
          </p:nvSpPr>
          <p:spPr bwMode="auto">
            <a:xfrm>
              <a:off x="2914" y="2535"/>
              <a:ext cx="53" cy="53"/>
            </a:xfrm>
            <a:prstGeom prst="ellips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87" name="Line 347"/>
            <p:cNvSpPr>
              <a:spLocks noChangeShapeType="1"/>
            </p:cNvSpPr>
            <p:nvPr/>
          </p:nvSpPr>
          <p:spPr bwMode="auto">
            <a:xfrm>
              <a:off x="2967" y="2561"/>
              <a:ext cx="107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88" name="Rectangle 348"/>
            <p:cNvSpPr>
              <a:spLocks noChangeArrowheads="1"/>
            </p:cNvSpPr>
            <p:nvPr/>
          </p:nvSpPr>
          <p:spPr bwMode="auto">
            <a:xfrm>
              <a:off x="2745" y="2420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Y1</a:t>
              </a:r>
              <a:endParaRPr lang="en-US" altLang="zh-CN" sz="2400" b="1"/>
            </a:p>
          </p:txBody>
        </p:sp>
        <p:sp>
          <p:nvSpPr>
            <p:cNvPr id="368989" name="Rectangle 349"/>
            <p:cNvSpPr>
              <a:spLocks noChangeArrowheads="1"/>
            </p:cNvSpPr>
            <p:nvPr/>
          </p:nvSpPr>
          <p:spPr bwMode="auto">
            <a:xfrm>
              <a:off x="2949" y="2404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14</a:t>
              </a:r>
              <a:endParaRPr lang="en-US" altLang="zh-CN" sz="2400" b="1"/>
            </a:p>
          </p:txBody>
        </p:sp>
        <p:sp>
          <p:nvSpPr>
            <p:cNvPr id="368990" name="Oval 350"/>
            <p:cNvSpPr>
              <a:spLocks noChangeArrowheads="1"/>
            </p:cNvSpPr>
            <p:nvPr/>
          </p:nvSpPr>
          <p:spPr bwMode="auto">
            <a:xfrm>
              <a:off x="2914" y="2455"/>
              <a:ext cx="53" cy="53"/>
            </a:xfrm>
            <a:prstGeom prst="ellips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91" name="Line 351"/>
            <p:cNvSpPr>
              <a:spLocks noChangeShapeType="1"/>
            </p:cNvSpPr>
            <p:nvPr/>
          </p:nvSpPr>
          <p:spPr bwMode="auto">
            <a:xfrm>
              <a:off x="2967" y="2482"/>
              <a:ext cx="107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92" name="Rectangle 352"/>
            <p:cNvSpPr>
              <a:spLocks noChangeArrowheads="1"/>
            </p:cNvSpPr>
            <p:nvPr/>
          </p:nvSpPr>
          <p:spPr bwMode="auto">
            <a:xfrm>
              <a:off x="2745" y="2340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Y2</a:t>
              </a:r>
              <a:endParaRPr lang="en-US" altLang="zh-CN" sz="2400" b="1"/>
            </a:p>
          </p:txBody>
        </p:sp>
        <p:sp>
          <p:nvSpPr>
            <p:cNvPr id="368993" name="Rectangle 353"/>
            <p:cNvSpPr>
              <a:spLocks noChangeArrowheads="1"/>
            </p:cNvSpPr>
            <p:nvPr/>
          </p:nvSpPr>
          <p:spPr bwMode="auto">
            <a:xfrm>
              <a:off x="2949" y="2324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13</a:t>
              </a:r>
              <a:endParaRPr lang="en-US" altLang="zh-CN" sz="2400" b="1"/>
            </a:p>
          </p:txBody>
        </p:sp>
        <p:sp>
          <p:nvSpPr>
            <p:cNvPr id="368994" name="Oval 354"/>
            <p:cNvSpPr>
              <a:spLocks noChangeArrowheads="1"/>
            </p:cNvSpPr>
            <p:nvPr/>
          </p:nvSpPr>
          <p:spPr bwMode="auto">
            <a:xfrm>
              <a:off x="2914" y="2375"/>
              <a:ext cx="53" cy="53"/>
            </a:xfrm>
            <a:prstGeom prst="ellips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95" name="Line 355"/>
            <p:cNvSpPr>
              <a:spLocks noChangeShapeType="1"/>
            </p:cNvSpPr>
            <p:nvPr/>
          </p:nvSpPr>
          <p:spPr bwMode="auto">
            <a:xfrm>
              <a:off x="2967" y="2402"/>
              <a:ext cx="107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96" name="Rectangle 356"/>
            <p:cNvSpPr>
              <a:spLocks noChangeArrowheads="1"/>
            </p:cNvSpPr>
            <p:nvPr/>
          </p:nvSpPr>
          <p:spPr bwMode="auto">
            <a:xfrm>
              <a:off x="2745" y="2260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Y3</a:t>
              </a:r>
              <a:endParaRPr lang="en-US" altLang="zh-CN" sz="2400" b="1"/>
            </a:p>
          </p:txBody>
        </p:sp>
        <p:sp>
          <p:nvSpPr>
            <p:cNvPr id="368997" name="Rectangle 357"/>
            <p:cNvSpPr>
              <a:spLocks noChangeArrowheads="1"/>
            </p:cNvSpPr>
            <p:nvPr/>
          </p:nvSpPr>
          <p:spPr bwMode="auto">
            <a:xfrm>
              <a:off x="2949" y="2244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12</a:t>
              </a:r>
              <a:endParaRPr lang="en-US" altLang="zh-CN" sz="2400" b="1"/>
            </a:p>
          </p:txBody>
        </p:sp>
        <p:sp>
          <p:nvSpPr>
            <p:cNvPr id="368998" name="Oval 358"/>
            <p:cNvSpPr>
              <a:spLocks noChangeArrowheads="1"/>
            </p:cNvSpPr>
            <p:nvPr/>
          </p:nvSpPr>
          <p:spPr bwMode="auto">
            <a:xfrm>
              <a:off x="2914" y="2295"/>
              <a:ext cx="53" cy="54"/>
            </a:xfrm>
            <a:prstGeom prst="ellips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99" name="Line 359"/>
            <p:cNvSpPr>
              <a:spLocks noChangeShapeType="1"/>
            </p:cNvSpPr>
            <p:nvPr/>
          </p:nvSpPr>
          <p:spPr bwMode="auto">
            <a:xfrm>
              <a:off x="2967" y="2322"/>
              <a:ext cx="107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00" name="Rectangle 360"/>
            <p:cNvSpPr>
              <a:spLocks noChangeArrowheads="1"/>
            </p:cNvSpPr>
            <p:nvPr/>
          </p:nvSpPr>
          <p:spPr bwMode="auto">
            <a:xfrm>
              <a:off x="2745" y="2180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Y4</a:t>
              </a:r>
              <a:endParaRPr lang="en-US" altLang="zh-CN" sz="2400" b="1"/>
            </a:p>
          </p:txBody>
        </p:sp>
        <p:sp>
          <p:nvSpPr>
            <p:cNvPr id="369001" name="Rectangle 361"/>
            <p:cNvSpPr>
              <a:spLocks noChangeArrowheads="1"/>
            </p:cNvSpPr>
            <p:nvPr/>
          </p:nvSpPr>
          <p:spPr bwMode="auto">
            <a:xfrm>
              <a:off x="2949" y="2165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11</a:t>
              </a:r>
              <a:endParaRPr lang="en-US" altLang="zh-CN" sz="2400" b="1"/>
            </a:p>
          </p:txBody>
        </p:sp>
        <p:sp>
          <p:nvSpPr>
            <p:cNvPr id="369002" name="Oval 362"/>
            <p:cNvSpPr>
              <a:spLocks noChangeArrowheads="1"/>
            </p:cNvSpPr>
            <p:nvPr/>
          </p:nvSpPr>
          <p:spPr bwMode="auto">
            <a:xfrm>
              <a:off x="2914" y="2215"/>
              <a:ext cx="53" cy="54"/>
            </a:xfrm>
            <a:prstGeom prst="ellips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03" name="Line 363"/>
            <p:cNvSpPr>
              <a:spLocks noChangeShapeType="1"/>
            </p:cNvSpPr>
            <p:nvPr/>
          </p:nvSpPr>
          <p:spPr bwMode="auto">
            <a:xfrm>
              <a:off x="2967" y="2242"/>
              <a:ext cx="107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04" name="Rectangle 364"/>
            <p:cNvSpPr>
              <a:spLocks noChangeArrowheads="1"/>
            </p:cNvSpPr>
            <p:nvPr/>
          </p:nvSpPr>
          <p:spPr bwMode="auto">
            <a:xfrm>
              <a:off x="2745" y="2100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Y5</a:t>
              </a:r>
              <a:endParaRPr lang="en-US" altLang="zh-CN" sz="2400" b="1"/>
            </a:p>
          </p:txBody>
        </p:sp>
        <p:sp>
          <p:nvSpPr>
            <p:cNvPr id="369005" name="Rectangle 365"/>
            <p:cNvSpPr>
              <a:spLocks noChangeArrowheads="1"/>
            </p:cNvSpPr>
            <p:nvPr/>
          </p:nvSpPr>
          <p:spPr bwMode="auto">
            <a:xfrm>
              <a:off x="2949" y="2085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10</a:t>
              </a:r>
              <a:endParaRPr lang="en-US" altLang="zh-CN" sz="2400" b="1"/>
            </a:p>
          </p:txBody>
        </p:sp>
        <p:sp>
          <p:nvSpPr>
            <p:cNvPr id="369006" name="Oval 366"/>
            <p:cNvSpPr>
              <a:spLocks noChangeArrowheads="1"/>
            </p:cNvSpPr>
            <p:nvPr/>
          </p:nvSpPr>
          <p:spPr bwMode="auto">
            <a:xfrm>
              <a:off x="2914" y="2136"/>
              <a:ext cx="53" cy="53"/>
            </a:xfrm>
            <a:prstGeom prst="ellips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07" name="Line 367"/>
            <p:cNvSpPr>
              <a:spLocks noChangeShapeType="1"/>
            </p:cNvSpPr>
            <p:nvPr/>
          </p:nvSpPr>
          <p:spPr bwMode="auto">
            <a:xfrm>
              <a:off x="2967" y="2162"/>
              <a:ext cx="107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08" name="Rectangle 368"/>
            <p:cNvSpPr>
              <a:spLocks noChangeArrowheads="1"/>
            </p:cNvSpPr>
            <p:nvPr/>
          </p:nvSpPr>
          <p:spPr bwMode="auto">
            <a:xfrm>
              <a:off x="2745" y="2020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Y6</a:t>
              </a:r>
              <a:endParaRPr lang="en-US" altLang="zh-CN" sz="2400" b="1"/>
            </a:p>
          </p:txBody>
        </p:sp>
        <p:sp>
          <p:nvSpPr>
            <p:cNvPr id="369009" name="Rectangle 369"/>
            <p:cNvSpPr>
              <a:spLocks noChangeArrowheads="1"/>
            </p:cNvSpPr>
            <p:nvPr/>
          </p:nvSpPr>
          <p:spPr bwMode="auto">
            <a:xfrm>
              <a:off x="2949" y="2005"/>
              <a:ext cx="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9</a:t>
              </a:r>
              <a:endParaRPr lang="en-US" altLang="zh-CN" sz="2400" b="1"/>
            </a:p>
          </p:txBody>
        </p:sp>
        <p:sp>
          <p:nvSpPr>
            <p:cNvPr id="369010" name="Oval 370"/>
            <p:cNvSpPr>
              <a:spLocks noChangeArrowheads="1"/>
            </p:cNvSpPr>
            <p:nvPr/>
          </p:nvSpPr>
          <p:spPr bwMode="auto">
            <a:xfrm>
              <a:off x="2914" y="2056"/>
              <a:ext cx="53" cy="53"/>
            </a:xfrm>
            <a:prstGeom prst="ellips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11" name="Line 371"/>
            <p:cNvSpPr>
              <a:spLocks noChangeShapeType="1"/>
            </p:cNvSpPr>
            <p:nvPr/>
          </p:nvSpPr>
          <p:spPr bwMode="auto">
            <a:xfrm>
              <a:off x="2967" y="2082"/>
              <a:ext cx="107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12" name="Rectangle 372"/>
            <p:cNvSpPr>
              <a:spLocks noChangeArrowheads="1"/>
            </p:cNvSpPr>
            <p:nvPr/>
          </p:nvSpPr>
          <p:spPr bwMode="auto">
            <a:xfrm>
              <a:off x="2745" y="1940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Y7</a:t>
              </a:r>
              <a:endParaRPr lang="en-US" altLang="zh-CN" sz="2400" b="1"/>
            </a:p>
          </p:txBody>
        </p:sp>
        <p:sp>
          <p:nvSpPr>
            <p:cNvPr id="369013" name="Rectangle 373"/>
            <p:cNvSpPr>
              <a:spLocks noChangeArrowheads="1"/>
            </p:cNvSpPr>
            <p:nvPr/>
          </p:nvSpPr>
          <p:spPr bwMode="auto">
            <a:xfrm>
              <a:off x="2949" y="1925"/>
              <a:ext cx="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7</a:t>
              </a:r>
              <a:endParaRPr lang="en-US" altLang="zh-CN" sz="2400" b="1"/>
            </a:p>
          </p:txBody>
        </p:sp>
        <p:sp>
          <p:nvSpPr>
            <p:cNvPr id="369014" name="Oval 374"/>
            <p:cNvSpPr>
              <a:spLocks noChangeArrowheads="1"/>
            </p:cNvSpPr>
            <p:nvPr/>
          </p:nvSpPr>
          <p:spPr bwMode="auto">
            <a:xfrm>
              <a:off x="2914" y="1976"/>
              <a:ext cx="53" cy="53"/>
            </a:xfrm>
            <a:prstGeom prst="ellips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15" name="Line 375"/>
            <p:cNvSpPr>
              <a:spLocks noChangeShapeType="1"/>
            </p:cNvSpPr>
            <p:nvPr/>
          </p:nvSpPr>
          <p:spPr bwMode="auto">
            <a:xfrm>
              <a:off x="2967" y="2002"/>
              <a:ext cx="107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16" name="Rectangle 376"/>
            <p:cNvSpPr>
              <a:spLocks noChangeArrowheads="1"/>
            </p:cNvSpPr>
            <p:nvPr/>
          </p:nvSpPr>
          <p:spPr bwMode="auto">
            <a:xfrm>
              <a:off x="2313" y="2499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</a:rPr>
                <a:t>A</a:t>
              </a:r>
              <a:endParaRPr lang="en-US" altLang="zh-CN" sz="2400" b="1"/>
            </a:p>
          </p:txBody>
        </p:sp>
        <p:sp>
          <p:nvSpPr>
            <p:cNvPr id="369017" name="Rectangle 377"/>
            <p:cNvSpPr>
              <a:spLocks noChangeArrowheads="1"/>
            </p:cNvSpPr>
            <p:nvPr/>
          </p:nvSpPr>
          <p:spPr bwMode="auto">
            <a:xfrm>
              <a:off x="2151" y="2479"/>
              <a:ext cx="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1</a:t>
              </a:r>
              <a:endParaRPr lang="en-US" altLang="zh-CN" sz="2400" b="1"/>
            </a:p>
          </p:txBody>
        </p:sp>
        <p:sp>
          <p:nvSpPr>
            <p:cNvPr id="369018" name="Line 378"/>
            <p:cNvSpPr>
              <a:spLocks noChangeShapeType="1"/>
            </p:cNvSpPr>
            <p:nvPr/>
          </p:nvSpPr>
          <p:spPr bwMode="auto">
            <a:xfrm flipH="1">
              <a:off x="2115" y="2561"/>
              <a:ext cx="160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19" name="Rectangle 379"/>
            <p:cNvSpPr>
              <a:spLocks noChangeArrowheads="1"/>
            </p:cNvSpPr>
            <p:nvPr/>
          </p:nvSpPr>
          <p:spPr bwMode="auto">
            <a:xfrm>
              <a:off x="2313" y="2420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</a:rPr>
                <a:t>B</a:t>
              </a:r>
              <a:endParaRPr lang="en-US" altLang="zh-CN" sz="2400" b="1"/>
            </a:p>
          </p:txBody>
        </p:sp>
        <p:sp>
          <p:nvSpPr>
            <p:cNvPr id="369020" name="Rectangle 380"/>
            <p:cNvSpPr>
              <a:spLocks noChangeArrowheads="1"/>
            </p:cNvSpPr>
            <p:nvPr/>
          </p:nvSpPr>
          <p:spPr bwMode="auto">
            <a:xfrm>
              <a:off x="2151" y="2399"/>
              <a:ext cx="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2</a:t>
              </a:r>
              <a:endParaRPr lang="en-US" altLang="zh-CN" sz="2400" b="1"/>
            </a:p>
          </p:txBody>
        </p:sp>
        <p:sp>
          <p:nvSpPr>
            <p:cNvPr id="369021" name="Line 381"/>
            <p:cNvSpPr>
              <a:spLocks noChangeShapeType="1"/>
            </p:cNvSpPr>
            <p:nvPr/>
          </p:nvSpPr>
          <p:spPr bwMode="auto">
            <a:xfrm flipH="1">
              <a:off x="2115" y="2482"/>
              <a:ext cx="160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22" name="Rectangle 382"/>
            <p:cNvSpPr>
              <a:spLocks noChangeArrowheads="1"/>
            </p:cNvSpPr>
            <p:nvPr/>
          </p:nvSpPr>
          <p:spPr bwMode="auto">
            <a:xfrm>
              <a:off x="2313" y="2340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</a:rPr>
                <a:t>C</a:t>
              </a:r>
              <a:endParaRPr lang="en-US" altLang="zh-CN" sz="2400" b="1"/>
            </a:p>
          </p:txBody>
        </p:sp>
        <p:sp>
          <p:nvSpPr>
            <p:cNvPr id="369023" name="Rectangle 383"/>
            <p:cNvSpPr>
              <a:spLocks noChangeArrowheads="1"/>
            </p:cNvSpPr>
            <p:nvPr/>
          </p:nvSpPr>
          <p:spPr bwMode="auto">
            <a:xfrm>
              <a:off x="2151" y="2319"/>
              <a:ext cx="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3</a:t>
              </a:r>
              <a:endParaRPr lang="en-US" altLang="zh-CN" sz="2400" b="1"/>
            </a:p>
          </p:txBody>
        </p:sp>
        <p:sp>
          <p:nvSpPr>
            <p:cNvPr id="369024" name="Line 384"/>
            <p:cNvSpPr>
              <a:spLocks noChangeShapeType="1"/>
            </p:cNvSpPr>
            <p:nvPr/>
          </p:nvSpPr>
          <p:spPr bwMode="auto">
            <a:xfrm flipH="1">
              <a:off x="2115" y="2402"/>
              <a:ext cx="160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25" name="Rectangle 385"/>
            <p:cNvSpPr>
              <a:spLocks noChangeArrowheads="1"/>
            </p:cNvSpPr>
            <p:nvPr/>
          </p:nvSpPr>
          <p:spPr bwMode="auto">
            <a:xfrm>
              <a:off x="2313" y="2180"/>
              <a:ext cx="10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</a:rPr>
                <a:t>G1</a:t>
              </a:r>
              <a:endParaRPr lang="en-US" altLang="zh-CN" sz="2400" b="1"/>
            </a:p>
          </p:txBody>
        </p:sp>
        <p:sp>
          <p:nvSpPr>
            <p:cNvPr id="369026" name="Rectangle 386"/>
            <p:cNvSpPr>
              <a:spLocks noChangeArrowheads="1"/>
            </p:cNvSpPr>
            <p:nvPr/>
          </p:nvSpPr>
          <p:spPr bwMode="auto">
            <a:xfrm>
              <a:off x="2151" y="2183"/>
              <a:ext cx="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6</a:t>
              </a:r>
              <a:endParaRPr lang="en-US" altLang="zh-CN" sz="2400" b="1"/>
            </a:p>
          </p:txBody>
        </p:sp>
        <p:sp>
          <p:nvSpPr>
            <p:cNvPr id="369027" name="Line 387"/>
            <p:cNvSpPr>
              <a:spLocks noChangeShapeType="1"/>
            </p:cNvSpPr>
            <p:nvPr/>
          </p:nvSpPr>
          <p:spPr bwMode="auto">
            <a:xfrm flipH="1">
              <a:off x="2115" y="2242"/>
              <a:ext cx="160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28" name="Rectangle 388"/>
            <p:cNvSpPr>
              <a:spLocks noChangeArrowheads="1"/>
            </p:cNvSpPr>
            <p:nvPr/>
          </p:nvSpPr>
          <p:spPr bwMode="auto">
            <a:xfrm>
              <a:off x="2313" y="2100"/>
              <a:ext cx="16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</a:rPr>
                <a:t>G2A</a:t>
              </a:r>
              <a:endParaRPr lang="en-US" altLang="zh-CN" sz="2400" b="1"/>
            </a:p>
          </p:txBody>
        </p:sp>
        <p:sp>
          <p:nvSpPr>
            <p:cNvPr id="369029" name="Rectangle 389"/>
            <p:cNvSpPr>
              <a:spLocks noChangeArrowheads="1"/>
            </p:cNvSpPr>
            <p:nvPr/>
          </p:nvSpPr>
          <p:spPr bwMode="auto">
            <a:xfrm>
              <a:off x="2151" y="2092"/>
              <a:ext cx="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4</a:t>
              </a:r>
              <a:endParaRPr lang="en-US" altLang="zh-CN" sz="2400" b="1"/>
            </a:p>
          </p:txBody>
        </p:sp>
        <p:sp>
          <p:nvSpPr>
            <p:cNvPr id="369030" name="Oval 390"/>
            <p:cNvSpPr>
              <a:spLocks noChangeArrowheads="1"/>
            </p:cNvSpPr>
            <p:nvPr/>
          </p:nvSpPr>
          <p:spPr bwMode="auto">
            <a:xfrm>
              <a:off x="2222" y="2136"/>
              <a:ext cx="53" cy="53"/>
            </a:xfrm>
            <a:prstGeom prst="ellips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31" name="Line 391"/>
            <p:cNvSpPr>
              <a:spLocks noChangeShapeType="1"/>
            </p:cNvSpPr>
            <p:nvPr/>
          </p:nvSpPr>
          <p:spPr bwMode="auto">
            <a:xfrm flipH="1">
              <a:off x="2115" y="2162"/>
              <a:ext cx="107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32" name="Rectangle 392"/>
            <p:cNvSpPr>
              <a:spLocks noChangeArrowheads="1"/>
            </p:cNvSpPr>
            <p:nvPr/>
          </p:nvSpPr>
          <p:spPr bwMode="auto">
            <a:xfrm>
              <a:off x="2313" y="2020"/>
              <a:ext cx="16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</a:rPr>
                <a:t>G2B</a:t>
              </a:r>
              <a:endParaRPr lang="en-US" altLang="zh-CN" sz="2400" b="1"/>
            </a:p>
          </p:txBody>
        </p:sp>
        <p:sp>
          <p:nvSpPr>
            <p:cNvPr id="369033" name="Rectangle 393"/>
            <p:cNvSpPr>
              <a:spLocks noChangeArrowheads="1"/>
            </p:cNvSpPr>
            <p:nvPr/>
          </p:nvSpPr>
          <p:spPr bwMode="auto">
            <a:xfrm>
              <a:off x="2151" y="2001"/>
              <a:ext cx="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FF"/>
                  </a:solidFill>
                  <a:latin typeface="Courier New" pitchFamily="49" charset="0"/>
                </a:rPr>
                <a:t>5</a:t>
              </a:r>
              <a:endParaRPr lang="en-US" altLang="zh-CN" sz="2400" b="1"/>
            </a:p>
          </p:txBody>
        </p:sp>
        <p:sp>
          <p:nvSpPr>
            <p:cNvPr id="369034" name="Oval 394"/>
            <p:cNvSpPr>
              <a:spLocks noChangeArrowheads="1"/>
            </p:cNvSpPr>
            <p:nvPr/>
          </p:nvSpPr>
          <p:spPr bwMode="auto">
            <a:xfrm>
              <a:off x="2222" y="2056"/>
              <a:ext cx="53" cy="53"/>
            </a:xfrm>
            <a:prstGeom prst="ellips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35" name="Line 395"/>
            <p:cNvSpPr>
              <a:spLocks noChangeShapeType="1"/>
            </p:cNvSpPr>
            <p:nvPr/>
          </p:nvSpPr>
          <p:spPr bwMode="auto">
            <a:xfrm flipH="1">
              <a:off x="2115" y="2082"/>
              <a:ext cx="107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9036" name="Group 396"/>
          <p:cNvGrpSpPr>
            <a:grpSpLocks/>
          </p:cNvGrpSpPr>
          <p:nvPr/>
        </p:nvGrpSpPr>
        <p:grpSpPr bwMode="auto">
          <a:xfrm>
            <a:off x="6738938" y="4291013"/>
            <a:ext cx="1095375" cy="833437"/>
            <a:chOff x="4245" y="2703"/>
            <a:chExt cx="690" cy="525"/>
          </a:xfrm>
        </p:grpSpPr>
        <p:sp>
          <p:nvSpPr>
            <p:cNvPr id="369037" name="Rectangle 397"/>
            <p:cNvSpPr>
              <a:spLocks noChangeArrowheads="1"/>
            </p:cNvSpPr>
            <p:nvPr/>
          </p:nvSpPr>
          <p:spPr bwMode="auto">
            <a:xfrm>
              <a:off x="4485" y="2703"/>
              <a:ext cx="2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</a:rPr>
                <a:t>U5A</a:t>
              </a:r>
              <a:endParaRPr lang="en-US" altLang="zh-CN" sz="2400" b="1"/>
            </a:p>
          </p:txBody>
        </p:sp>
        <p:sp>
          <p:nvSpPr>
            <p:cNvPr id="369038" name="Rectangle 398"/>
            <p:cNvSpPr>
              <a:spLocks noChangeArrowheads="1"/>
            </p:cNvSpPr>
            <p:nvPr/>
          </p:nvSpPr>
          <p:spPr bwMode="auto">
            <a:xfrm>
              <a:off x="4245" y="3094"/>
              <a:ext cx="6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</a:rPr>
                <a:t>74HC32D_6V</a:t>
              </a:r>
              <a:endParaRPr lang="en-US" altLang="zh-CN" sz="2400" b="1"/>
            </a:p>
          </p:txBody>
        </p:sp>
        <p:sp>
          <p:nvSpPr>
            <p:cNvPr id="369039" name="Arc 399"/>
            <p:cNvSpPr>
              <a:spLocks/>
            </p:cNvSpPr>
            <p:nvPr/>
          </p:nvSpPr>
          <p:spPr bwMode="auto">
            <a:xfrm>
              <a:off x="4431" y="2854"/>
              <a:ext cx="46" cy="213"/>
            </a:xfrm>
            <a:custGeom>
              <a:avLst/>
              <a:gdLst>
                <a:gd name="G0" fmla="+- 488 0 0"/>
                <a:gd name="G1" fmla="+- 21600 0 0"/>
                <a:gd name="G2" fmla="+- 21600 0 0"/>
                <a:gd name="T0" fmla="*/ 5 w 22088"/>
                <a:gd name="T1" fmla="*/ 5 h 43200"/>
                <a:gd name="T2" fmla="*/ 0 w 22088"/>
                <a:gd name="T3" fmla="*/ 43194 h 43200"/>
                <a:gd name="T4" fmla="*/ 488 w 22088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88" h="43200" fill="none" extrusionOk="0">
                  <a:moveTo>
                    <a:pt x="5" y="5"/>
                  </a:moveTo>
                  <a:cubicBezTo>
                    <a:pt x="165" y="1"/>
                    <a:pt x="326" y="-1"/>
                    <a:pt x="488" y="0"/>
                  </a:cubicBezTo>
                  <a:cubicBezTo>
                    <a:pt x="12417" y="0"/>
                    <a:pt x="22088" y="9670"/>
                    <a:pt x="22088" y="21600"/>
                  </a:cubicBezTo>
                  <a:cubicBezTo>
                    <a:pt x="22088" y="33529"/>
                    <a:pt x="12417" y="43200"/>
                    <a:pt x="488" y="43200"/>
                  </a:cubicBezTo>
                  <a:cubicBezTo>
                    <a:pt x="325" y="43200"/>
                    <a:pt x="162" y="43198"/>
                    <a:pt x="-1" y="43194"/>
                  </a:cubicBezTo>
                </a:path>
                <a:path w="22088" h="43200" stroke="0" extrusionOk="0">
                  <a:moveTo>
                    <a:pt x="5" y="5"/>
                  </a:moveTo>
                  <a:cubicBezTo>
                    <a:pt x="165" y="1"/>
                    <a:pt x="326" y="-1"/>
                    <a:pt x="488" y="0"/>
                  </a:cubicBezTo>
                  <a:cubicBezTo>
                    <a:pt x="12417" y="0"/>
                    <a:pt x="22088" y="9670"/>
                    <a:pt x="22088" y="21600"/>
                  </a:cubicBezTo>
                  <a:cubicBezTo>
                    <a:pt x="22088" y="33529"/>
                    <a:pt x="12417" y="43200"/>
                    <a:pt x="488" y="43200"/>
                  </a:cubicBezTo>
                  <a:cubicBezTo>
                    <a:pt x="325" y="43200"/>
                    <a:pt x="162" y="43198"/>
                    <a:pt x="-1" y="43194"/>
                  </a:cubicBezTo>
                  <a:lnTo>
                    <a:pt x="488" y="21600"/>
                  </a:lnTo>
                  <a:close/>
                </a:path>
              </a:pathLst>
            </a:cu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40" name="Line 400"/>
            <p:cNvSpPr>
              <a:spLocks noChangeShapeType="1"/>
            </p:cNvSpPr>
            <p:nvPr/>
          </p:nvSpPr>
          <p:spPr bwMode="auto">
            <a:xfrm>
              <a:off x="4431" y="2881"/>
              <a:ext cx="27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41" name="Line 401"/>
            <p:cNvSpPr>
              <a:spLocks noChangeShapeType="1"/>
            </p:cNvSpPr>
            <p:nvPr/>
          </p:nvSpPr>
          <p:spPr bwMode="auto">
            <a:xfrm>
              <a:off x="4431" y="3041"/>
              <a:ext cx="18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42" name="Line 402"/>
            <p:cNvSpPr>
              <a:spLocks noChangeShapeType="1"/>
            </p:cNvSpPr>
            <p:nvPr/>
          </p:nvSpPr>
          <p:spPr bwMode="auto">
            <a:xfrm>
              <a:off x="4431" y="2854"/>
              <a:ext cx="133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43" name="Line 403"/>
            <p:cNvSpPr>
              <a:spLocks noChangeShapeType="1"/>
            </p:cNvSpPr>
            <p:nvPr/>
          </p:nvSpPr>
          <p:spPr bwMode="auto">
            <a:xfrm>
              <a:off x="4431" y="3067"/>
              <a:ext cx="133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44" name="Arc 404"/>
            <p:cNvSpPr>
              <a:spLocks/>
            </p:cNvSpPr>
            <p:nvPr/>
          </p:nvSpPr>
          <p:spPr bwMode="auto">
            <a:xfrm>
              <a:off x="4564" y="2854"/>
              <a:ext cx="187" cy="213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922 w 18922"/>
                <a:gd name="T1" fmla="*/ 10418 h 21600"/>
                <a:gd name="T2" fmla="*/ 0 w 18922"/>
                <a:gd name="T3" fmla="*/ 21600 h 21600"/>
                <a:gd name="T4" fmla="*/ 0 w 1892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22" h="21600" fill="none" extrusionOk="0">
                  <a:moveTo>
                    <a:pt x="18921" y="10417"/>
                  </a:moveTo>
                  <a:cubicBezTo>
                    <a:pt x="15124" y="17315"/>
                    <a:pt x="7873" y="21599"/>
                    <a:pt x="0" y="21600"/>
                  </a:cubicBezTo>
                </a:path>
                <a:path w="18922" h="21600" stroke="0" extrusionOk="0">
                  <a:moveTo>
                    <a:pt x="18921" y="10417"/>
                  </a:moveTo>
                  <a:cubicBezTo>
                    <a:pt x="15124" y="17315"/>
                    <a:pt x="7873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45" name="Arc 405"/>
            <p:cNvSpPr>
              <a:spLocks/>
            </p:cNvSpPr>
            <p:nvPr/>
          </p:nvSpPr>
          <p:spPr bwMode="auto">
            <a:xfrm>
              <a:off x="4564" y="2854"/>
              <a:ext cx="185" cy="2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791"/>
                <a:gd name="T1" fmla="*/ 0 h 21600"/>
                <a:gd name="T2" fmla="*/ 18791 w 18791"/>
                <a:gd name="T3" fmla="*/ 10948 h 21600"/>
                <a:gd name="T4" fmla="*/ 0 w 1879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91" h="21600" fill="none" extrusionOk="0">
                  <a:moveTo>
                    <a:pt x="-1" y="0"/>
                  </a:moveTo>
                  <a:cubicBezTo>
                    <a:pt x="7777" y="0"/>
                    <a:pt x="14955" y="4181"/>
                    <a:pt x="18790" y="10948"/>
                  </a:cubicBezTo>
                </a:path>
                <a:path w="18791" h="21600" stroke="0" extrusionOk="0">
                  <a:moveTo>
                    <a:pt x="-1" y="0"/>
                  </a:moveTo>
                  <a:cubicBezTo>
                    <a:pt x="7777" y="0"/>
                    <a:pt x="14955" y="4181"/>
                    <a:pt x="18790" y="1094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46" name="Line 406"/>
            <p:cNvSpPr>
              <a:spLocks noChangeShapeType="1"/>
            </p:cNvSpPr>
            <p:nvPr/>
          </p:nvSpPr>
          <p:spPr bwMode="auto">
            <a:xfrm>
              <a:off x="4751" y="2961"/>
              <a:ext cx="80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47" name="Line 407"/>
            <p:cNvSpPr>
              <a:spLocks noChangeShapeType="1"/>
            </p:cNvSpPr>
            <p:nvPr/>
          </p:nvSpPr>
          <p:spPr bwMode="auto">
            <a:xfrm flipH="1">
              <a:off x="4272" y="2881"/>
              <a:ext cx="159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48" name="Line 408"/>
            <p:cNvSpPr>
              <a:spLocks noChangeShapeType="1"/>
            </p:cNvSpPr>
            <p:nvPr/>
          </p:nvSpPr>
          <p:spPr bwMode="auto">
            <a:xfrm flipH="1">
              <a:off x="4272" y="3041"/>
              <a:ext cx="159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49" name="Line 409"/>
            <p:cNvSpPr>
              <a:spLocks noChangeShapeType="1"/>
            </p:cNvSpPr>
            <p:nvPr/>
          </p:nvSpPr>
          <p:spPr bwMode="auto">
            <a:xfrm>
              <a:off x="4831" y="2961"/>
              <a:ext cx="80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9050" name="Group 410"/>
          <p:cNvGrpSpPr>
            <a:grpSpLocks/>
          </p:cNvGrpSpPr>
          <p:nvPr/>
        </p:nvGrpSpPr>
        <p:grpSpPr bwMode="auto">
          <a:xfrm>
            <a:off x="5218113" y="2911475"/>
            <a:ext cx="1095375" cy="1565275"/>
            <a:chOff x="3287" y="1834"/>
            <a:chExt cx="690" cy="986"/>
          </a:xfrm>
        </p:grpSpPr>
        <p:sp>
          <p:nvSpPr>
            <p:cNvPr id="369051" name="Rectangle 411"/>
            <p:cNvSpPr>
              <a:spLocks noChangeArrowheads="1"/>
            </p:cNvSpPr>
            <p:nvPr/>
          </p:nvSpPr>
          <p:spPr bwMode="auto">
            <a:xfrm>
              <a:off x="3562" y="1834"/>
              <a:ext cx="14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</a:rPr>
                <a:t>U6</a:t>
              </a:r>
              <a:endParaRPr lang="en-US" altLang="zh-CN" sz="2400" b="1"/>
            </a:p>
          </p:txBody>
        </p:sp>
        <p:sp>
          <p:nvSpPr>
            <p:cNvPr id="369052" name="Rectangle 412"/>
            <p:cNvSpPr>
              <a:spLocks noChangeArrowheads="1"/>
            </p:cNvSpPr>
            <p:nvPr/>
          </p:nvSpPr>
          <p:spPr bwMode="auto">
            <a:xfrm>
              <a:off x="3287" y="2686"/>
              <a:ext cx="6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</a:rPr>
                <a:t>74HC30D_6V</a:t>
              </a:r>
              <a:endParaRPr lang="en-US" altLang="zh-CN" sz="2400" b="1"/>
            </a:p>
          </p:txBody>
        </p:sp>
        <p:sp>
          <p:nvSpPr>
            <p:cNvPr id="369053" name="Arc 413"/>
            <p:cNvSpPr>
              <a:spLocks/>
            </p:cNvSpPr>
            <p:nvPr/>
          </p:nvSpPr>
          <p:spPr bwMode="auto">
            <a:xfrm>
              <a:off x="3659" y="2215"/>
              <a:ext cx="133" cy="2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54" name="Freeform 414"/>
            <p:cNvSpPr>
              <a:spLocks/>
            </p:cNvSpPr>
            <p:nvPr/>
          </p:nvSpPr>
          <p:spPr bwMode="auto">
            <a:xfrm>
              <a:off x="3473" y="2215"/>
              <a:ext cx="186" cy="213"/>
            </a:xfrm>
            <a:custGeom>
              <a:avLst/>
              <a:gdLst>
                <a:gd name="T0" fmla="*/ 186 w 186"/>
                <a:gd name="T1" fmla="*/ 0 h 213"/>
                <a:gd name="T2" fmla="*/ 0 w 186"/>
                <a:gd name="T3" fmla="*/ 0 h 213"/>
                <a:gd name="T4" fmla="*/ 0 w 186"/>
                <a:gd name="T5" fmla="*/ 213 h 213"/>
                <a:gd name="T6" fmla="*/ 186 w 186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213">
                  <a:moveTo>
                    <a:pt x="186" y="0"/>
                  </a:moveTo>
                  <a:lnTo>
                    <a:pt x="0" y="0"/>
                  </a:lnTo>
                  <a:lnTo>
                    <a:pt x="0" y="213"/>
                  </a:lnTo>
                  <a:lnTo>
                    <a:pt x="186" y="213"/>
                  </a:lnTo>
                </a:path>
              </a:pathLst>
            </a:cu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55" name="Line 415"/>
            <p:cNvSpPr>
              <a:spLocks noChangeShapeType="1"/>
            </p:cNvSpPr>
            <p:nvPr/>
          </p:nvSpPr>
          <p:spPr bwMode="auto">
            <a:xfrm>
              <a:off x="3473" y="1976"/>
              <a:ext cx="1" cy="692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56" name="Line 416"/>
            <p:cNvSpPr>
              <a:spLocks noChangeShapeType="1"/>
            </p:cNvSpPr>
            <p:nvPr/>
          </p:nvSpPr>
          <p:spPr bwMode="auto">
            <a:xfrm flipH="1">
              <a:off x="3313" y="2002"/>
              <a:ext cx="160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57" name="Line 417"/>
            <p:cNvSpPr>
              <a:spLocks noChangeShapeType="1"/>
            </p:cNvSpPr>
            <p:nvPr/>
          </p:nvSpPr>
          <p:spPr bwMode="auto">
            <a:xfrm flipH="1">
              <a:off x="3313" y="2082"/>
              <a:ext cx="160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58" name="Line 418"/>
            <p:cNvSpPr>
              <a:spLocks noChangeShapeType="1"/>
            </p:cNvSpPr>
            <p:nvPr/>
          </p:nvSpPr>
          <p:spPr bwMode="auto">
            <a:xfrm flipH="1">
              <a:off x="3313" y="2162"/>
              <a:ext cx="160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59" name="Line 419"/>
            <p:cNvSpPr>
              <a:spLocks noChangeShapeType="1"/>
            </p:cNvSpPr>
            <p:nvPr/>
          </p:nvSpPr>
          <p:spPr bwMode="auto">
            <a:xfrm flipH="1">
              <a:off x="3313" y="2242"/>
              <a:ext cx="160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60" name="Oval 420"/>
            <p:cNvSpPr>
              <a:spLocks noChangeArrowheads="1"/>
            </p:cNvSpPr>
            <p:nvPr/>
          </p:nvSpPr>
          <p:spPr bwMode="auto">
            <a:xfrm>
              <a:off x="3792" y="2295"/>
              <a:ext cx="54" cy="54"/>
            </a:xfrm>
            <a:prstGeom prst="ellips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61" name="Line 421"/>
            <p:cNvSpPr>
              <a:spLocks noChangeShapeType="1"/>
            </p:cNvSpPr>
            <p:nvPr/>
          </p:nvSpPr>
          <p:spPr bwMode="auto">
            <a:xfrm>
              <a:off x="3846" y="2322"/>
              <a:ext cx="106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62" name="Line 422"/>
            <p:cNvSpPr>
              <a:spLocks noChangeShapeType="1"/>
            </p:cNvSpPr>
            <p:nvPr/>
          </p:nvSpPr>
          <p:spPr bwMode="auto">
            <a:xfrm flipH="1">
              <a:off x="3313" y="2402"/>
              <a:ext cx="160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63" name="Line 423"/>
            <p:cNvSpPr>
              <a:spLocks noChangeShapeType="1"/>
            </p:cNvSpPr>
            <p:nvPr/>
          </p:nvSpPr>
          <p:spPr bwMode="auto">
            <a:xfrm flipH="1">
              <a:off x="3313" y="2482"/>
              <a:ext cx="160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64" name="Line 424"/>
            <p:cNvSpPr>
              <a:spLocks noChangeShapeType="1"/>
            </p:cNvSpPr>
            <p:nvPr/>
          </p:nvSpPr>
          <p:spPr bwMode="auto">
            <a:xfrm flipH="1">
              <a:off x="3313" y="2561"/>
              <a:ext cx="160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65" name="Line 425"/>
            <p:cNvSpPr>
              <a:spLocks noChangeShapeType="1"/>
            </p:cNvSpPr>
            <p:nvPr/>
          </p:nvSpPr>
          <p:spPr bwMode="auto">
            <a:xfrm flipH="1">
              <a:off x="3313" y="2641"/>
              <a:ext cx="160" cy="1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9066" name="Oval 426"/>
          <p:cNvSpPr>
            <a:spLocks noChangeArrowheads="1"/>
          </p:cNvSpPr>
          <p:nvPr/>
        </p:nvSpPr>
        <p:spPr bwMode="auto">
          <a:xfrm>
            <a:off x="3076575" y="2263775"/>
            <a:ext cx="55563" cy="55563"/>
          </a:xfrm>
          <a:prstGeom prst="ellipse">
            <a:avLst/>
          </a:prstGeom>
          <a:solidFill>
            <a:srgbClr val="FF0000"/>
          </a:solidFill>
          <a:ln w="142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067" name="Oval 427"/>
          <p:cNvSpPr>
            <a:spLocks noChangeArrowheads="1"/>
          </p:cNvSpPr>
          <p:nvPr/>
        </p:nvSpPr>
        <p:spPr bwMode="auto">
          <a:xfrm>
            <a:off x="2949575" y="2390775"/>
            <a:ext cx="57150" cy="55563"/>
          </a:xfrm>
          <a:prstGeom prst="ellipse">
            <a:avLst/>
          </a:prstGeom>
          <a:solidFill>
            <a:srgbClr val="FF0000"/>
          </a:solidFill>
          <a:ln w="142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068" name="Oval 428"/>
          <p:cNvSpPr>
            <a:spLocks noChangeArrowheads="1"/>
          </p:cNvSpPr>
          <p:nvPr/>
        </p:nvSpPr>
        <p:spPr bwMode="auto">
          <a:xfrm>
            <a:off x="2822575" y="2516188"/>
            <a:ext cx="57150" cy="57150"/>
          </a:xfrm>
          <a:prstGeom prst="ellipse">
            <a:avLst/>
          </a:prstGeom>
          <a:solidFill>
            <a:srgbClr val="FF0000"/>
          </a:solidFill>
          <a:ln w="142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069" name="Oval 429"/>
          <p:cNvSpPr>
            <a:spLocks noChangeArrowheads="1"/>
          </p:cNvSpPr>
          <p:nvPr/>
        </p:nvSpPr>
        <p:spPr bwMode="auto">
          <a:xfrm>
            <a:off x="2695575" y="2643188"/>
            <a:ext cx="57150" cy="57150"/>
          </a:xfrm>
          <a:prstGeom prst="ellipse">
            <a:avLst/>
          </a:prstGeom>
          <a:solidFill>
            <a:srgbClr val="FF0000"/>
          </a:solidFill>
          <a:ln w="142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070" name="Oval 430"/>
          <p:cNvSpPr>
            <a:spLocks noChangeArrowheads="1"/>
          </p:cNvSpPr>
          <p:nvPr/>
        </p:nvSpPr>
        <p:spPr bwMode="auto">
          <a:xfrm>
            <a:off x="5105400" y="3911600"/>
            <a:ext cx="55563" cy="55563"/>
          </a:xfrm>
          <a:prstGeom prst="ellipse">
            <a:avLst/>
          </a:prstGeom>
          <a:solidFill>
            <a:srgbClr val="FF0000"/>
          </a:solidFill>
          <a:ln w="142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071" name="Oval 431"/>
          <p:cNvSpPr>
            <a:spLocks noChangeArrowheads="1"/>
          </p:cNvSpPr>
          <p:nvPr/>
        </p:nvSpPr>
        <p:spPr bwMode="auto">
          <a:xfrm>
            <a:off x="5105400" y="4038600"/>
            <a:ext cx="55563" cy="55563"/>
          </a:xfrm>
          <a:prstGeom prst="ellipse">
            <a:avLst/>
          </a:prstGeom>
          <a:solidFill>
            <a:srgbClr val="FF0000"/>
          </a:solidFill>
          <a:ln w="142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072" name="Oval 432"/>
          <p:cNvSpPr>
            <a:spLocks noChangeArrowheads="1"/>
          </p:cNvSpPr>
          <p:nvPr/>
        </p:nvSpPr>
        <p:spPr bwMode="auto">
          <a:xfrm>
            <a:off x="6767513" y="3151188"/>
            <a:ext cx="57150" cy="55562"/>
          </a:xfrm>
          <a:prstGeom prst="ellipse">
            <a:avLst/>
          </a:prstGeom>
          <a:solidFill>
            <a:srgbClr val="FF0000"/>
          </a:solidFill>
          <a:ln w="142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073" name="Rectangle 433"/>
          <p:cNvSpPr>
            <a:spLocks noChangeArrowheads="1"/>
          </p:cNvSpPr>
          <p:nvPr/>
        </p:nvSpPr>
        <p:spPr bwMode="auto">
          <a:xfrm>
            <a:off x="3059113" y="4584700"/>
            <a:ext cx="3952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b="1">
                <a:solidFill>
                  <a:srgbClr val="000000"/>
                </a:solidFill>
              </a:rPr>
              <a:t>GND</a:t>
            </a:r>
            <a:endParaRPr lang="en-US" altLang="zh-CN" sz="2400" b="1"/>
          </a:p>
        </p:txBody>
      </p:sp>
      <p:sp>
        <p:nvSpPr>
          <p:cNvPr id="369074" name="Freeform 434"/>
          <p:cNvSpPr>
            <a:spLocks/>
          </p:cNvSpPr>
          <p:nvPr/>
        </p:nvSpPr>
        <p:spPr bwMode="auto">
          <a:xfrm>
            <a:off x="3105150" y="4446588"/>
            <a:ext cx="252413" cy="127000"/>
          </a:xfrm>
          <a:custGeom>
            <a:avLst/>
            <a:gdLst>
              <a:gd name="T0" fmla="*/ 0 w 159"/>
              <a:gd name="T1" fmla="*/ 0 h 80"/>
              <a:gd name="T2" fmla="*/ 80 w 159"/>
              <a:gd name="T3" fmla="*/ 80 h 80"/>
              <a:gd name="T4" fmla="*/ 159 w 159"/>
              <a:gd name="T5" fmla="*/ 0 h 80"/>
              <a:gd name="T6" fmla="*/ 0 w 159"/>
              <a:gd name="T7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" h="80">
                <a:moveTo>
                  <a:pt x="0" y="0"/>
                </a:moveTo>
                <a:lnTo>
                  <a:pt x="80" y="80"/>
                </a:lnTo>
                <a:lnTo>
                  <a:pt x="159" y="0"/>
                </a:lnTo>
                <a:lnTo>
                  <a:pt x="0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75" name="Line 435"/>
          <p:cNvSpPr>
            <a:spLocks noChangeShapeType="1"/>
          </p:cNvSpPr>
          <p:nvPr/>
        </p:nvSpPr>
        <p:spPr bwMode="auto">
          <a:xfrm flipV="1">
            <a:off x="3232150" y="4319588"/>
            <a:ext cx="1588" cy="1270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76" name="Rectangle 436"/>
          <p:cNvSpPr>
            <a:spLocks noChangeArrowheads="1"/>
          </p:cNvSpPr>
          <p:nvPr/>
        </p:nvSpPr>
        <p:spPr bwMode="auto">
          <a:xfrm>
            <a:off x="6948488" y="4079875"/>
            <a:ext cx="3952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b="1">
                <a:solidFill>
                  <a:srgbClr val="000000"/>
                </a:solidFill>
              </a:rPr>
              <a:t>GND</a:t>
            </a:r>
            <a:endParaRPr lang="en-US" altLang="zh-CN" sz="2400" b="1"/>
          </a:p>
        </p:txBody>
      </p:sp>
      <p:sp>
        <p:nvSpPr>
          <p:cNvPr id="369077" name="Freeform 437"/>
          <p:cNvSpPr>
            <a:spLocks/>
          </p:cNvSpPr>
          <p:nvPr/>
        </p:nvSpPr>
        <p:spPr bwMode="auto">
          <a:xfrm>
            <a:off x="6905625" y="3940175"/>
            <a:ext cx="254000" cy="125413"/>
          </a:xfrm>
          <a:custGeom>
            <a:avLst/>
            <a:gdLst>
              <a:gd name="T0" fmla="*/ 0 w 160"/>
              <a:gd name="T1" fmla="*/ 0 h 79"/>
              <a:gd name="T2" fmla="*/ 80 w 160"/>
              <a:gd name="T3" fmla="*/ 79 h 79"/>
              <a:gd name="T4" fmla="*/ 160 w 160"/>
              <a:gd name="T5" fmla="*/ 0 h 79"/>
              <a:gd name="T6" fmla="*/ 0 w 160"/>
              <a:gd name="T7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0" h="79">
                <a:moveTo>
                  <a:pt x="0" y="0"/>
                </a:moveTo>
                <a:lnTo>
                  <a:pt x="80" y="79"/>
                </a:lnTo>
                <a:lnTo>
                  <a:pt x="160" y="0"/>
                </a:lnTo>
                <a:lnTo>
                  <a:pt x="0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78" name="Line 438"/>
          <p:cNvSpPr>
            <a:spLocks noChangeShapeType="1"/>
          </p:cNvSpPr>
          <p:nvPr/>
        </p:nvSpPr>
        <p:spPr bwMode="auto">
          <a:xfrm flipV="1">
            <a:off x="7032625" y="3813175"/>
            <a:ext cx="1588" cy="1270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79" name="Oval 439"/>
          <p:cNvSpPr>
            <a:spLocks noChangeArrowheads="1"/>
          </p:cNvSpPr>
          <p:nvPr/>
        </p:nvSpPr>
        <p:spPr bwMode="auto">
          <a:xfrm>
            <a:off x="7004050" y="3278188"/>
            <a:ext cx="57150" cy="55562"/>
          </a:xfrm>
          <a:prstGeom prst="ellipse">
            <a:avLst/>
          </a:prstGeom>
          <a:solidFill>
            <a:srgbClr val="FF0000"/>
          </a:solidFill>
          <a:ln w="142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080" name="Oval 440"/>
          <p:cNvSpPr>
            <a:spLocks noChangeArrowheads="1"/>
          </p:cNvSpPr>
          <p:nvPr/>
        </p:nvSpPr>
        <p:spPr bwMode="auto">
          <a:xfrm>
            <a:off x="7004050" y="3530600"/>
            <a:ext cx="57150" cy="57150"/>
          </a:xfrm>
          <a:prstGeom prst="ellipse">
            <a:avLst/>
          </a:prstGeom>
          <a:solidFill>
            <a:srgbClr val="FF0000"/>
          </a:solidFill>
          <a:ln w="142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081" name="Oval 441"/>
          <p:cNvSpPr>
            <a:spLocks noChangeArrowheads="1"/>
          </p:cNvSpPr>
          <p:nvPr/>
        </p:nvSpPr>
        <p:spPr bwMode="auto">
          <a:xfrm>
            <a:off x="3203575" y="3403600"/>
            <a:ext cx="55563" cy="57150"/>
          </a:xfrm>
          <a:prstGeom prst="ellipse">
            <a:avLst/>
          </a:prstGeom>
          <a:solidFill>
            <a:srgbClr val="FF0000"/>
          </a:solidFill>
          <a:ln w="142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082" name="Rectangle 442"/>
          <p:cNvSpPr>
            <a:spLocks noChangeArrowheads="1"/>
          </p:cNvSpPr>
          <p:nvPr/>
        </p:nvSpPr>
        <p:spPr bwMode="auto">
          <a:xfrm>
            <a:off x="315913" y="2376488"/>
            <a:ext cx="647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</a:rPr>
              <a:t>A[3:0]</a:t>
            </a:r>
            <a:endParaRPr lang="en-US" altLang="zh-CN" sz="2400" b="1"/>
          </a:p>
        </p:txBody>
      </p:sp>
      <p:sp>
        <p:nvSpPr>
          <p:cNvPr id="369083" name="Rectangle 443"/>
          <p:cNvSpPr>
            <a:spLocks noChangeArrowheads="1"/>
          </p:cNvSpPr>
          <p:nvPr/>
        </p:nvSpPr>
        <p:spPr bwMode="auto">
          <a:xfrm>
            <a:off x="315913" y="2981325"/>
            <a:ext cx="647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</a:rPr>
              <a:t>B[3:0]</a:t>
            </a:r>
            <a:endParaRPr lang="en-US" altLang="zh-CN" sz="2400" b="1"/>
          </a:p>
        </p:txBody>
      </p:sp>
      <p:sp>
        <p:nvSpPr>
          <p:cNvPr id="369084" name="Rectangle 444"/>
          <p:cNvSpPr>
            <a:spLocks noChangeArrowheads="1"/>
          </p:cNvSpPr>
          <p:nvPr/>
        </p:nvSpPr>
        <p:spPr bwMode="auto">
          <a:xfrm>
            <a:off x="792163" y="3971925"/>
            <a:ext cx="3952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 b="1">
                <a:solidFill>
                  <a:srgbClr val="000000"/>
                </a:solidFill>
              </a:rPr>
              <a:t>GND</a:t>
            </a:r>
            <a:endParaRPr lang="en-US" altLang="zh-CN" sz="2400" b="1"/>
          </a:p>
        </p:txBody>
      </p:sp>
      <p:sp>
        <p:nvSpPr>
          <p:cNvPr id="369085" name="Freeform 445"/>
          <p:cNvSpPr>
            <a:spLocks/>
          </p:cNvSpPr>
          <p:nvPr/>
        </p:nvSpPr>
        <p:spPr bwMode="auto">
          <a:xfrm>
            <a:off x="822325" y="3813175"/>
            <a:ext cx="254000" cy="127000"/>
          </a:xfrm>
          <a:custGeom>
            <a:avLst/>
            <a:gdLst>
              <a:gd name="T0" fmla="*/ 0 w 160"/>
              <a:gd name="T1" fmla="*/ 0 h 80"/>
              <a:gd name="T2" fmla="*/ 80 w 160"/>
              <a:gd name="T3" fmla="*/ 80 h 80"/>
              <a:gd name="T4" fmla="*/ 160 w 160"/>
              <a:gd name="T5" fmla="*/ 0 h 80"/>
              <a:gd name="T6" fmla="*/ 0 w 160"/>
              <a:gd name="T7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0" h="80">
                <a:moveTo>
                  <a:pt x="0" y="0"/>
                </a:moveTo>
                <a:lnTo>
                  <a:pt x="80" y="80"/>
                </a:lnTo>
                <a:lnTo>
                  <a:pt x="160" y="0"/>
                </a:lnTo>
                <a:lnTo>
                  <a:pt x="0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86" name="Line 446"/>
          <p:cNvSpPr>
            <a:spLocks noChangeShapeType="1"/>
          </p:cNvSpPr>
          <p:nvPr/>
        </p:nvSpPr>
        <p:spPr bwMode="auto">
          <a:xfrm flipV="1">
            <a:off x="949325" y="3686175"/>
            <a:ext cx="1588" cy="1270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87" name="Rectangle 447"/>
          <p:cNvSpPr>
            <a:spLocks noChangeArrowheads="1"/>
          </p:cNvSpPr>
          <p:nvPr/>
        </p:nvSpPr>
        <p:spPr bwMode="auto">
          <a:xfrm>
            <a:off x="8366125" y="1749425"/>
            <a:ext cx="635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</a:rPr>
              <a:t>S[3:0]</a:t>
            </a:r>
            <a:endParaRPr lang="en-US" altLang="zh-CN" sz="2400" b="1"/>
          </a:p>
        </p:txBody>
      </p:sp>
      <p:sp>
        <p:nvSpPr>
          <p:cNvPr id="369088" name="Rectangle 448"/>
          <p:cNvSpPr>
            <a:spLocks noChangeArrowheads="1"/>
          </p:cNvSpPr>
          <p:nvPr/>
        </p:nvSpPr>
        <p:spPr bwMode="auto">
          <a:xfrm>
            <a:off x="8640763" y="4581525"/>
            <a:ext cx="304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</a:rPr>
              <a:t>Co</a:t>
            </a:r>
            <a:endParaRPr lang="en-US" altLang="zh-CN" sz="2400" b="1"/>
          </a:p>
        </p:txBody>
      </p:sp>
      <p:sp>
        <p:nvSpPr>
          <p:cNvPr id="369089" name="Line 449"/>
          <p:cNvSpPr>
            <a:spLocks noChangeShapeType="1"/>
          </p:cNvSpPr>
          <p:nvPr/>
        </p:nvSpPr>
        <p:spPr bwMode="auto">
          <a:xfrm>
            <a:off x="2597150" y="2290763"/>
            <a:ext cx="508000" cy="1587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90" name="Line 450"/>
          <p:cNvSpPr>
            <a:spLocks noChangeShapeType="1"/>
          </p:cNvSpPr>
          <p:nvPr/>
        </p:nvSpPr>
        <p:spPr bwMode="auto">
          <a:xfrm>
            <a:off x="3105150" y="2290763"/>
            <a:ext cx="4059238" cy="22225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91" name="Freeform 451"/>
          <p:cNvSpPr>
            <a:spLocks/>
          </p:cNvSpPr>
          <p:nvPr/>
        </p:nvSpPr>
        <p:spPr bwMode="auto">
          <a:xfrm>
            <a:off x="3105150" y="2290763"/>
            <a:ext cx="252413" cy="1268412"/>
          </a:xfrm>
          <a:custGeom>
            <a:avLst/>
            <a:gdLst>
              <a:gd name="T0" fmla="*/ 159 w 159"/>
              <a:gd name="T1" fmla="*/ 799 h 799"/>
              <a:gd name="T2" fmla="*/ 0 w 159"/>
              <a:gd name="T3" fmla="*/ 799 h 799"/>
              <a:gd name="T4" fmla="*/ 0 w 159"/>
              <a:gd name="T5" fmla="*/ 0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" h="799">
                <a:moveTo>
                  <a:pt x="159" y="799"/>
                </a:moveTo>
                <a:lnTo>
                  <a:pt x="0" y="799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92" name="Line 452"/>
          <p:cNvSpPr>
            <a:spLocks noChangeShapeType="1"/>
          </p:cNvSpPr>
          <p:nvPr/>
        </p:nvSpPr>
        <p:spPr bwMode="auto">
          <a:xfrm>
            <a:off x="2597150" y="2417763"/>
            <a:ext cx="381000" cy="1587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93" name="Line 453"/>
          <p:cNvSpPr>
            <a:spLocks noChangeShapeType="1"/>
          </p:cNvSpPr>
          <p:nvPr/>
        </p:nvSpPr>
        <p:spPr bwMode="auto">
          <a:xfrm>
            <a:off x="2987675" y="2420938"/>
            <a:ext cx="4248150" cy="0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94" name="Freeform 454"/>
          <p:cNvSpPr>
            <a:spLocks/>
          </p:cNvSpPr>
          <p:nvPr/>
        </p:nvSpPr>
        <p:spPr bwMode="auto">
          <a:xfrm>
            <a:off x="2978150" y="2417763"/>
            <a:ext cx="379413" cy="1395412"/>
          </a:xfrm>
          <a:custGeom>
            <a:avLst/>
            <a:gdLst>
              <a:gd name="T0" fmla="*/ 239 w 239"/>
              <a:gd name="T1" fmla="*/ 879 h 879"/>
              <a:gd name="T2" fmla="*/ 0 w 239"/>
              <a:gd name="T3" fmla="*/ 879 h 879"/>
              <a:gd name="T4" fmla="*/ 0 w 239"/>
              <a:gd name="T5" fmla="*/ 0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9" h="879">
                <a:moveTo>
                  <a:pt x="239" y="879"/>
                </a:moveTo>
                <a:lnTo>
                  <a:pt x="0" y="879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95" name="Line 455"/>
          <p:cNvSpPr>
            <a:spLocks noChangeShapeType="1"/>
          </p:cNvSpPr>
          <p:nvPr/>
        </p:nvSpPr>
        <p:spPr bwMode="auto">
          <a:xfrm>
            <a:off x="2597150" y="2544763"/>
            <a:ext cx="254000" cy="1587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96" name="Line 456"/>
          <p:cNvSpPr>
            <a:spLocks noChangeShapeType="1"/>
          </p:cNvSpPr>
          <p:nvPr/>
        </p:nvSpPr>
        <p:spPr bwMode="auto">
          <a:xfrm>
            <a:off x="2851150" y="2544763"/>
            <a:ext cx="4313238" cy="20637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97" name="Freeform 457"/>
          <p:cNvSpPr>
            <a:spLocks/>
          </p:cNvSpPr>
          <p:nvPr/>
        </p:nvSpPr>
        <p:spPr bwMode="auto">
          <a:xfrm>
            <a:off x="2851150" y="2544763"/>
            <a:ext cx="506413" cy="1395412"/>
          </a:xfrm>
          <a:custGeom>
            <a:avLst/>
            <a:gdLst>
              <a:gd name="T0" fmla="*/ 319 w 319"/>
              <a:gd name="T1" fmla="*/ 879 h 879"/>
              <a:gd name="T2" fmla="*/ 0 w 319"/>
              <a:gd name="T3" fmla="*/ 879 h 879"/>
              <a:gd name="T4" fmla="*/ 0 w 319"/>
              <a:gd name="T5" fmla="*/ 0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9" h="879">
                <a:moveTo>
                  <a:pt x="319" y="879"/>
                </a:moveTo>
                <a:lnTo>
                  <a:pt x="0" y="879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98" name="Line 458"/>
          <p:cNvSpPr>
            <a:spLocks noChangeShapeType="1"/>
          </p:cNvSpPr>
          <p:nvPr/>
        </p:nvSpPr>
        <p:spPr bwMode="auto">
          <a:xfrm>
            <a:off x="2597150" y="2671763"/>
            <a:ext cx="127000" cy="1587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99" name="Line 459"/>
          <p:cNvSpPr>
            <a:spLocks noChangeShapeType="1"/>
          </p:cNvSpPr>
          <p:nvPr/>
        </p:nvSpPr>
        <p:spPr bwMode="auto">
          <a:xfrm>
            <a:off x="2724150" y="2671763"/>
            <a:ext cx="4511675" cy="1587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00" name="Freeform 460"/>
          <p:cNvSpPr>
            <a:spLocks/>
          </p:cNvSpPr>
          <p:nvPr/>
        </p:nvSpPr>
        <p:spPr bwMode="auto">
          <a:xfrm>
            <a:off x="2724150" y="2671763"/>
            <a:ext cx="633413" cy="1393825"/>
          </a:xfrm>
          <a:custGeom>
            <a:avLst/>
            <a:gdLst>
              <a:gd name="T0" fmla="*/ 399 w 399"/>
              <a:gd name="T1" fmla="*/ 878 h 878"/>
              <a:gd name="T2" fmla="*/ 0 w 399"/>
              <a:gd name="T3" fmla="*/ 878 h 878"/>
              <a:gd name="T4" fmla="*/ 0 w 399"/>
              <a:gd name="T5" fmla="*/ 0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9" h="878">
                <a:moveTo>
                  <a:pt x="399" y="878"/>
                </a:moveTo>
                <a:lnTo>
                  <a:pt x="0" y="878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01" name="Line 461"/>
          <p:cNvSpPr>
            <a:spLocks noChangeShapeType="1"/>
          </p:cNvSpPr>
          <p:nvPr/>
        </p:nvSpPr>
        <p:spPr bwMode="auto">
          <a:xfrm>
            <a:off x="4879975" y="3178175"/>
            <a:ext cx="379413" cy="1588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02" name="Line 462"/>
          <p:cNvSpPr>
            <a:spLocks noChangeShapeType="1"/>
          </p:cNvSpPr>
          <p:nvPr/>
        </p:nvSpPr>
        <p:spPr bwMode="auto">
          <a:xfrm>
            <a:off x="4879975" y="3305175"/>
            <a:ext cx="379413" cy="1588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03" name="Line 463"/>
          <p:cNvSpPr>
            <a:spLocks noChangeShapeType="1"/>
          </p:cNvSpPr>
          <p:nvPr/>
        </p:nvSpPr>
        <p:spPr bwMode="auto">
          <a:xfrm>
            <a:off x="4879975" y="3432175"/>
            <a:ext cx="379413" cy="1588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04" name="Line 464"/>
          <p:cNvSpPr>
            <a:spLocks noChangeShapeType="1"/>
          </p:cNvSpPr>
          <p:nvPr/>
        </p:nvSpPr>
        <p:spPr bwMode="auto">
          <a:xfrm>
            <a:off x="4879975" y="3559175"/>
            <a:ext cx="379413" cy="1588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05" name="Freeform 465"/>
          <p:cNvSpPr>
            <a:spLocks/>
          </p:cNvSpPr>
          <p:nvPr/>
        </p:nvSpPr>
        <p:spPr bwMode="auto">
          <a:xfrm>
            <a:off x="4879975" y="3686175"/>
            <a:ext cx="379413" cy="127000"/>
          </a:xfrm>
          <a:custGeom>
            <a:avLst/>
            <a:gdLst>
              <a:gd name="T0" fmla="*/ 0 w 239"/>
              <a:gd name="T1" fmla="*/ 0 h 80"/>
              <a:gd name="T2" fmla="*/ 159 w 239"/>
              <a:gd name="T3" fmla="*/ 0 h 80"/>
              <a:gd name="T4" fmla="*/ 159 w 239"/>
              <a:gd name="T5" fmla="*/ 80 h 80"/>
              <a:gd name="T6" fmla="*/ 239 w 239"/>
              <a:gd name="T7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9" h="80">
                <a:moveTo>
                  <a:pt x="0" y="0"/>
                </a:moveTo>
                <a:lnTo>
                  <a:pt x="159" y="0"/>
                </a:lnTo>
                <a:lnTo>
                  <a:pt x="159" y="80"/>
                </a:lnTo>
                <a:lnTo>
                  <a:pt x="239" y="80"/>
                </a:lnTo>
              </a:path>
            </a:pathLst>
          </a:custGeom>
          <a:noFill/>
          <a:ln w="142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06" name="Freeform 466"/>
          <p:cNvSpPr>
            <a:spLocks/>
          </p:cNvSpPr>
          <p:nvPr/>
        </p:nvSpPr>
        <p:spPr bwMode="auto">
          <a:xfrm>
            <a:off x="4879975" y="3813175"/>
            <a:ext cx="252413" cy="127000"/>
          </a:xfrm>
          <a:custGeom>
            <a:avLst/>
            <a:gdLst>
              <a:gd name="T0" fmla="*/ 0 w 159"/>
              <a:gd name="T1" fmla="*/ 0 h 80"/>
              <a:gd name="T2" fmla="*/ 80 w 159"/>
              <a:gd name="T3" fmla="*/ 0 h 80"/>
              <a:gd name="T4" fmla="*/ 80 w 159"/>
              <a:gd name="T5" fmla="*/ 80 h 80"/>
              <a:gd name="T6" fmla="*/ 159 w 159"/>
              <a:gd name="T7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" h="80">
                <a:moveTo>
                  <a:pt x="0" y="0"/>
                </a:moveTo>
                <a:lnTo>
                  <a:pt x="80" y="0"/>
                </a:lnTo>
                <a:lnTo>
                  <a:pt x="80" y="80"/>
                </a:lnTo>
                <a:lnTo>
                  <a:pt x="159" y="80"/>
                </a:lnTo>
              </a:path>
            </a:pathLst>
          </a:custGeom>
          <a:noFill/>
          <a:ln w="142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07" name="Line 467"/>
          <p:cNvSpPr>
            <a:spLocks noChangeShapeType="1"/>
          </p:cNvSpPr>
          <p:nvPr/>
        </p:nvSpPr>
        <p:spPr bwMode="auto">
          <a:xfrm>
            <a:off x="5132388" y="3940175"/>
            <a:ext cx="127000" cy="1588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08" name="Line 468"/>
          <p:cNvSpPr>
            <a:spLocks noChangeShapeType="1"/>
          </p:cNvSpPr>
          <p:nvPr/>
        </p:nvSpPr>
        <p:spPr bwMode="auto">
          <a:xfrm flipH="1">
            <a:off x="5132388" y="4065588"/>
            <a:ext cx="127000" cy="1587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09" name="Line 469"/>
          <p:cNvSpPr>
            <a:spLocks noChangeShapeType="1"/>
          </p:cNvSpPr>
          <p:nvPr/>
        </p:nvSpPr>
        <p:spPr bwMode="auto">
          <a:xfrm flipV="1">
            <a:off x="5132388" y="3940175"/>
            <a:ext cx="1587" cy="125413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10" name="Freeform 470"/>
          <p:cNvSpPr>
            <a:spLocks/>
          </p:cNvSpPr>
          <p:nvPr/>
        </p:nvSpPr>
        <p:spPr bwMode="auto">
          <a:xfrm>
            <a:off x="5132388" y="4065588"/>
            <a:ext cx="127000" cy="127000"/>
          </a:xfrm>
          <a:custGeom>
            <a:avLst/>
            <a:gdLst>
              <a:gd name="T0" fmla="*/ 80 w 80"/>
              <a:gd name="T1" fmla="*/ 80 h 80"/>
              <a:gd name="T2" fmla="*/ 0 w 80"/>
              <a:gd name="T3" fmla="*/ 80 h 80"/>
              <a:gd name="T4" fmla="*/ 0 w 80"/>
              <a:gd name="T5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" h="80">
                <a:moveTo>
                  <a:pt x="80" y="80"/>
                </a:moveTo>
                <a:lnTo>
                  <a:pt x="0" y="8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11" name="Freeform 471"/>
          <p:cNvSpPr>
            <a:spLocks/>
          </p:cNvSpPr>
          <p:nvPr/>
        </p:nvSpPr>
        <p:spPr bwMode="auto">
          <a:xfrm>
            <a:off x="6804025" y="3068638"/>
            <a:ext cx="355600" cy="109537"/>
          </a:xfrm>
          <a:custGeom>
            <a:avLst/>
            <a:gdLst>
              <a:gd name="T0" fmla="*/ 160 w 160"/>
              <a:gd name="T1" fmla="*/ 0 h 79"/>
              <a:gd name="T2" fmla="*/ 0 w 160"/>
              <a:gd name="T3" fmla="*/ 0 h 79"/>
              <a:gd name="T4" fmla="*/ 0 w 160"/>
              <a:gd name="T5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" h="79">
                <a:moveTo>
                  <a:pt x="160" y="0"/>
                </a:moveTo>
                <a:lnTo>
                  <a:pt x="0" y="0"/>
                </a:lnTo>
                <a:lnTo>
                  <a:pt x="0" y="79"/>
                </a:lnTo>
              </a:path>
            </a:pathLst>
          </a:custGeom>
          <a:noFill/>
          <a:ln w="142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12" name="Line 472"/>
          <p:cNvSpPr>
            <a:spLocks noChangeShapeType="1"/>
          </p:cNvSpPr>
          <p:nvPr/>
        </p:nvSpPr>
        <p:spPr bwMode="auto">
          <a:xfrm flipH="1" flipV="1">
            <a:off x="6804025" y="3176588"/>
            <a:ext cx="355600" cy="1587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13" name="Line 473"/>
          <p:cNvSpPr>
            <a:spLocks noChangeShapeType="1"/>
          </p:cNvSpPr>
          <p:nvPr/>
        </p:nvSpPr>
        <p:spPr bwMode="auto">
          <a:xfrm flipH="1">
            <a:off x="6273800" y="3686175"/>
            <a:ext cx="127000" cy="1588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14" name="Freeform 474"/>
          <p:cNvSpPr>
            <a:spLocks/>
          </p:cNvSpPr>
          <p:nvPr/>
        </p:nvSpPr>
        <p:spPr bwMode="auto">
          <a:xfrm>
            <a:off x="6400800" y="3686175"/>
            <a:ext cx="381000" cy="887413"/>
          </a:xfrm>
          <a:custGeom>
            <a:avLst/>
            <a:gdLst>
              <a:gd name="T0" fmla="*/ 240 w 240"/>
              <a:gd name="T1" fmla="*/ 559 h 559"/>
              <a:gd name="T2" fmla="*/ 0 w 240"/>
              <a:gd name="T3" fmla="*/ 559 h 559"/>
              <a:gd name="T4" fmla="*/ 0 w 240"/>
              <a:gd name="T5" fmla="*/ 0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559">
                <a:moveTo>
                  <a:pt x="240" y="559"/>
                </a:moveTo>
                <a:lnTo>
                  <a:pt x="0" y="559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15" name="Freeform 475"/>
          <p:cNvSpPr>
            <a:spLocks/>
          </p:cNvSpPr>
          <p:nvPr/>
        </p:nvSpPr>
        <p:spPr bwMode="auto">
          <a:xfrm>
            <a:off x="2597150" y="3559175"/>
            <a:ext cx="4184650" cy="1268413"/>
          </a:xfrm>
          <a:custGeom>
            <a:avLst/>
            <a:gdLst>
              <a:gd name="T0" fmla="*/ 2636 w 2636"/>
              <a:gd name="T1" fmla="*/ 799 h 799"/>
              <a:gd name="T2" fmla="*/ 0 w 2636"/>
              <a:gd name="T3" fmla="*/ 799 h 799"/>
              <a:gd name="T4" fmla="*/ 0 w 2636"/>
              <a:gd name="T5" fmla="*/ 0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36" h="799">
                <a:moveTo>
                  <a:pt x="2636" y="799"/>
                </a:moveTo>
                <a:lnTo>
                  <a:pt x="0" y="799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16" name="Freeform 476"/>
          <p:cNvSpPr>
            <a:spLocks/>
          </p:cNvSpPr>
          <p:nvPr/>
        </p:nvSpPr>
        <p:spPr bwMode="auto">
          <a:xfrm>
            <a:off x="7032625" y="2925763"/>
            <a:ext cx="127000" cy="379412"/>
          </a:xfrm>
          <a:custGeom>
            <a:avLst/>
            <a:gdLst>
              <a:gd name="T0" fmla="*/ 80 w 80"/>
              <a:gd name="T1" fmla="*/ 0 h 239"/>
              <a:gd name="T2" fmla="*/ 0 w 80"/>
              <a:gd name="T3" fmla="*/ 0 h 239"/>
              <a:gd name="T4" fmla="*/ 0 w 80"/>
              <a:gd name="T5" fmla="*/ 23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" h="239">
                <a:moveTo>
                  <a:pt x="80" y="0"/>
                </a:moveTo>
                <a:lnTo>
                  <a:pt x="0" y="0"/>
                </a:lnTo>
                <a:lnTo>
                  <a:pt x="0" y="239"/>
                </a:lnTo>
              </a:path>
            </a:pathLst>
          </a:custGeom>
          <a:noFill/>
          <a:ln w="142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17" name="Line 477"/>
          <p:cNvSpPr>
            <a:spLocks noChangeShapeType="1"/>
          </p:cNvSpPr>
          <p:nvPr/>
        </p:nvSpPr>
        <p:spPr bwMode="auto">
          <a:xfrm flipH="1">
            <a:off x="7032625" y="3305175"/>
            <a:ext cx="127000" cy="1588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18" name="Line 478"/>
          <p:cNvSpPr>
            <a:spLocks noChangeShapeType="1"/>
          </p:cNvSpPr>
          <p:nvPr/>
        </p:nvSpPr>
        <p:spPr bwMode="auto">
          <a:xfrm>
            <a:off x="7032625" y="3305175"/>
            <a:ext cx="1588" cy="254000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19" name="Line 479"/>
          <p:cNvSpPr>
            <a:spLocks noChangeShapeType="1"/>
          </p:cNvSpPr>
          <p:nvPr/>
        </p:nvSpPr>
        <p:spPr bwMode="auto">
          <a:xfrm>
            <a:off x="7032625" y="3559175"/>
            <a:ext cx="1588" cy="254000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20" name="Line 480"/>
          <p:cNvSpPr>
            <a:spLocks noChangeShapeType="1"/>
          </p:cNvSpPr>
          <p:nvPr/>
        </p:nvSpPr>
        <p:spPr bwMode="auto">
          <a:xfrm flipH="1">
            <a:off x="7032625" y="3559175"/>
            <a:ext cx="127000" cy="1588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21" name="Freeform 481"/>
          <p:cNvSpPr>
            <a:spLocks/>
          </p:cNvSpPr>
          <p:nvPr/>
        </p:nvSpPr>
        <p:spPr bwMode="auto">
          <a:xfrm>
            <a:off x="3232150" y="3305175"/>
            <a:ext cx="125413" cy="127000"/>
          </a:xfrm>
          <a:custGeom>
            <a:avLst/>
            <a:gdLst>
              <a:gd name="T0" fmla="*/ 79 w 79"/>
              <a:gd name="T1" fmla="*/ 0 h 80"/>
              <a:gd name="T2" fmla="*/ 0 w 79"/>
              <a:gd name="T3" fmla="*/ 0 h 80"/>
              <a:gd name="T4" fmla="*/ 0 w 79"/>
              <a:gd name="T5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9" h="80">
                <a:moveTo>
                  <a:pt x="79" y="0"/>
                </a:moveTo>
                <a:lnTo>
                  <a:pt x="0" y="0"/>
                </a:lnTo>
                <a:lnTo>
                  <a:pt x="0" y="80"/>
                </a:lnTo>
              </a:path>
            </a:pathLst>
          </a:custGeom>
          <a:noFill/>
          <a:ln w="142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22" name="Line 482"/>
          <p:cNvSpPr>
            <a:spLocks noChangeShapeType="1"/>
          </p:cNvSpPr>
          <p:nvPr/>
        </p:nvSpPr>
        <p:spPr bwMode="auto">
          <a:xfrm>
            <a:off x="3232150" y="3432175"/>
            <a:ext cx="1588" cy="887413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23" name="Line 483"/>
          <p:cNvSpPr>
            <a:spLocks noChangeShapeType="1"/>
          </p:cNvSpPr>
          <p:nvPr/>
        </p:nvSpPr>
        <p:spPr bwMode="auto">
          <a:xfrm flipH="1">
            <a:off x="3232150" y="3432175"/>
            <a:ext cx="125413" cy="1588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24" name="Freeform 484"/>
          <p:cNvSpPr>
            <a:spLocks/>
          </p:cNvSpPr>
          <p:nvPr/>
        </p:nvSpPr>
        <p:spPr bwMode="auto">
          <a:xfrm>
            <a:off x="949325" y="3559175"/>
            <a:ext cx="127000" cy="127000"/>
          </a:xfrm>
          <a:custGeom>
            <a:avLst/>
            <a:gdLst>
              <a:gd name="T0" fmla="*/ 80 w 80"/>
              <a:gd name="T1" fmla="*/ 0 h 80"/>
              <a:gd name="T2" fmla="*/ 0 w 80"/>
              <a:gd name="T3" fmla="*/ 0 h 80"/>
              <a:gd name="T4" fmla="*/ 0 w 80"/>
              <a:gd name="T5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" h="80">
                <a:moveTo>
                  <a:pt x="80" y="0"/>
                </a:moveTo>
                <a:lnTo>
                  <a:pt x="0" y="0"/>
                </a:lnTo>
                <a:lnTo>
                  <a:pt x="0" y="80"/>
                </a:lnTo>
              </a:path>
            </a:pathLst>
          </a:custGeom>
          <a:noFill/>
          <a:ln w="142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25" name="Line 485"/>
          <p:cNvSpPr>
            <a:spLocks noChangeShapeType="1"/>
          </p:cNvSpPr>
          <p:nvPr/>
        </p:nvSpPr>
        <p:spPr bwMode="auto">
          <a:xfrm>
            <a:off x="7812088" y="4689475"/>
            <a:ext cx="720725" cy="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9126" name="Line 486"/>
          <p:cNvSpPr>
            <a:spLocks noChangeShapeType="1"/>
          </p:cNvSpPr>
          <p:nvPr/>
        </p:nvSpPr>
        <p:spPr bwMode="auto">
          <a:xfrm flipV="1">
            <a:off x="8101013" y="4257675"/>
            <a:ext cx="0" cy="43180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9127" name="Line 487"/>
          <p:cNvSpPr>
            <a:spLocks noChangeShapeType="1"/>
          </p:cNvSpPr>
          <p:nvPr/>
        </p:nvSpPr>
        <p:spPr bwMode="auto">
          <a:xfrm flipH="1">
            <a:off x="6804025" y="4257675"/>
            <a:ext cx="1296988" cy="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9128" name="Line 488"/>
          <p:cNvSpPr>
            <a:spLocks noChangeShapeType="1"/>
          </p:cNvSpPr>
          <p:nvPr/>
        </p:nvSpPr>
        <p:spPr bwMode="auto">
          <a:xfrm>
            <a:off x="6804025" y="3176588"/>
            <a:ext cx="0" cy="1081087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9129" name="Oval 489"/>
          <p:cNvSpPr>
            <a:spLocks noChangeArrowheads="1"/>
          </p:cNvSpPr>
          <p:nvPr/>
        </p:nvSpPr>
        <p:spPr bwMode="auto">
          <a:xfrm>
            <a:off x="8078788" y="4668838"/>
            <a:ext cx="57150" cy="55562"/>
          </a:xfrm>
          <a:prstGeom prst="ellipse">
            <a:avLst/>
          </a:prstGeom>
          <a:solidFill>
            <a:srgbClr val="FF0000"/>
          </a:solidFill>
          <a:ln w="142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243A-519E-4C6E-A096-C3857AEAD90E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9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8BBF-A13B-4294-8433-F75F06E79FDF}" type="slidenum">
              <a:rPr lang="en-US" altLang="zh-CN"/>
              <a:pPr/>
              <a:t>106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subtractor</a:t>
            </a:r>
          </a:p>
        </p:txBody>
      </p:sp>
      <p:sp>
        <p:nvSpPr>
          <p:cNvPr id="19046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233488"/>
            <a:ext cx="4191000" cy="4860925"/>
          </a:xfrm>
        </p:spPr>
        <p:txBody>
          <a:bodyPr/>
          <a:lstStyle/>
          <a:p>
            <a:r>
              <a:rPr lang="en-US" altLang="zh-CN"/>
              <a:t>Full subtractor</a:t>
            </a:r>
          </a:p>
          <a:p>
            <a:pPr>
              <a:buFont typeface="Wingdings 2" pitchFamily="18" charset="2"/>
              <a:buNone/>
            </a:pPr>
            <a:r>
              <a:rPr lang="en-US" altLang="zh-CN">
                <a:solidFill>
                  <a:srgbClr val="6600CC"/>
                </a:solidFill>
              </a:rPr>
              <a:t>D=X⊕Y⊕B</a:t>
            </a:r>
            <a:r>
              <a:rPr lang="en-US" altLang="zh-CN" baseline="-25000">
                <a:solidFill>
                  <a:srgbClr val="6600CC"/>
                </a:solidFill>
              </a:rPr>
              <a:t>IN</a:t>
            </a:r>
          </a:p>
          <a:p>
            <a:pPr>
              <a:buFont typeface="Wingdings 2" pitchFamily="18" charset="2"/>
              <a:buNone/>
            </a:pPr>
            <a:r>
              <a:rPr lang="en-US" altLang="zh-CN">
                <a:solidFill>
                  <a:srgbClr val="6600CC"/>
                </a:solidFill>
              </a:rPr>
              <a:t>B</a:t>
            </a:r>
            <a:r>
              <a:rPr lang="en-US" altLang="zh-CN" baseline="-25000">
                <a:solidFill>
                  <a:srgbClr val="6600CC"/>
                </a:solidFill>
              </a:rPr>
              <a:t>O</a:t>
            </a:r>
            <a:r>
              <a:rPr lang="en-US" altLang="zh-CN">
                <a:solidFill>
                  <a:srgbClr val="6600CC"/>
                </a:solidFill>
              </a:rPr>
              <a:t>=B</a:t>
            </a:r>
            <a:r>
              <a:rPr lang="en-US" altLang="zh-CN" baseline="-25000">
                <a:solidFill>
                  <a:srgbClr val="6600CC"/>
                </a:solidFill>
              </a:rPr>
              <a:t>IN</a:t>
            </a:r>
            <a:r>
              <a:rPr lang="en-US" altLang="zh-CN">
                <a:solidFill>
                  <a:srgbClr val="6600CC"/>
                </a:solidFill>
              </a:rPr>
              <a:t>·Y+B</a:t>
            </a:r>
            <a:r>
              <a:rPr lang="en-US" altLang="zh-CN" baseline="-25000">
                <a:solidFill>
                  <a:srgbClr val="6600CC"/>
                </a:solidFill>
              </a:rPr>
              <a:t>IN</a:t>
            </a:r>
            <a:r>
              <a:rPr lang="en-US" altLang="zh-CN">
                <a:solidFill>
                  <a:srgbClr val="6600CC"/>
                </a:solidFill>
              </a:rPr>
              <a:t>·X’+X’·Y</a:t>
            </a:r>
          </a:p>
        </p:txBody>
      </p:sp>
      <p:graphicFrame>
        <p:nvGraphicFramePr>
          <p:cNvPr id="190581" name="Group 117"/>
          <p:cNvGraphicFramePr>
            <a:graphicFrameLocks noGrp="1"/>
          </p:cNvGraphicFramePr>
          <p:nvPr>
            <p:ph sz="half" idx="2"/>
          </p:nvPr>
        </p:nvGraphicFramePr>
        <p:xfrm>
          <a:off x="4803775" y="2238375"/>
          <a:ext cx="3959225" cy="4134240"/>
        </p:xfrm>
        <a:graphic>
          <a:graphicData uri="http://schemas.openxmlformats.org/drawingml/2006/table">
            <a:tbl>
              <a:tblPr/>
              <a:tblGrid>
                <a:gridCol w="919163"/>
                <a:gridCol w="695325"/>
                <a:gridCol w="608012"/>
                <a:gridCol w="955675"/>
                <a:gridCol w="781050"/>
              </a:tblGrid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IN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X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Y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D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0572" name="Group 108"/>
          <p:cNvGrpSpPr>
            <a:grpSpLocks/>
          </p:cNvGrpSpPr>
          <p:nvPr/>
        </p:nvGrpSpPr>
        <p:grpSpPr bwMode="auto">
          <a:xfrm>
            <a:off x="1187450" y="3500438"/>
            <a:ext cx="2305050" cy="1728787"/>
            <a:chOff x="748" y="2205"/>
            <a:chExt cx="1452" cy="1089"/>
          </a:xfrm>
        </p:grpSpPr>
        <p:sp>
          <p:nvSpPr>
            <p:cNvPr id="190553" name="Rectangle 89"/>
            <p:cNvSpPr>
              <a:spLocks noChangeArrowheads="1"/>
            </p:cNvSpPr>
            <p:nvPr/>
          </p:nvSpPr>
          <p:spPr bwMode="auto">
            <a:xfrm>
              <a:off x="974" y="2205"/>
              <a:ext cx="998" cy="108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558" name="Text Box 94"/>
            <p:cNvSpPr txBox="1">
              <a:spLocks noChangeArrowheads="1"/>
            </p:cNvSpPr>
            <p:nvPr/>
          </p:nvSpPr>
          <p:spPr bwMode="auto">
            <a:xfrm>
              <a:off x="975" y="2251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90559" name="Text Box 95"/>
            <p:cNvSpPr txBox="1">
              <a:spLocks noChangeArrowheads="1"/>
            </p:cNvSpPr>
            <p:nvPr/>
          </p:nvSpPr>
          <p:spPr bwMode="auto">
            <a:xfrm>
              <a:off x="975" y="2614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FF"/>
                  </a:solidFill>
                </a:rPr>
                <a:t>Y</a:t>
              </a:r>
            </a:p>
          </p:txBody>
        </p:sp>
        <p:sp>
          <p:nvSpPr>
            <p:cNvPr id="190560" name="Text Box 96"/>
            <p:cNvSpPr txBox="1">
              <a:spLocks noChangeArrowheads="1"/>
            </p:cNvSpPr>
            <p:nvPr/>
          </p:nvSpPr>
          <p:spPr bwMode="auto">
            <a:xfrm>
              <a:off x="1655" y="2840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FF"/>
                  </a:solidFill>
                </a:rPr>
                <a:t>B</a:t>
              </a:r>
              <a:r>
                <a:rPr lang="en-US" altLang="zh-CN" sz="2400" b="1" baseline="-25000">
                  <a:solidFill>
                    <a:srgbClr val="0000FF"/>
                  </a:solidFill>
                </a:rPr>
                <a:t>O</a:t>
              </a:r>
            </a:p>
          </p:txBody>
        </p:sp>
        <p:sp>
          <p:nvSpPr>
            <p:cNvPr id="190561" name="Text Box 97"/>
            <p:cNvSpPr txBox="1">
              <a:spLocks noChangeArrowheads="1"/>
            </p:cNvSpPr>
            <p:nvPr/>
          </p:nvSpPr>
          <p:spPr bwMode="auto">
            <a:xfrm>
              <a:off x="1701" y="2432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FF"/>
                  </a:solidFill>
                </a:rPr>
                <a:t>D</a:t>
              </a:r>
            </a:p>
          </p:txBody>
        </p:sp>
        <p:sp>
          <p:nvSpPr>
            <p:cNvPr id="190566" name="Text Box 102"/>
            <p:cNvSpPr txBox="1">
              <a:spLocks noChangeArrowheads="1"/>
            </p:cNvSpPr>
            <p:nvPr/>
          </p:nvSpPr>
          <p:spPr bwMode="auto">
            <a:xfrm>
              <a:off x="975" y="2931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FF"/>
                  </a:solidFill>
                </a:rPr>
                <a:t>B</a:t>
              </a:r>
              <a:r>
                <a:rPr lang="en-US" altLang="zh-CN" sz="2400" b="1" baseline="-25000">
                  <a:solidFill>
                    <a:srgbClr val="0000FF"/>
                  </a:solidFill>
                </a:rPr>
                <a:t>IN</a:t>
              </a:r>
            </a:p>
          </p:txBody>
        </p:sp>
        <p:sp>
          <p:nvSpPr>
            <p:cNvPr id="190567" name="Line 103"/>
            <p:cNvSpPr>
              <a:spLocks noChangeShapeType="1"/>
            </p:cNvSpPr>
            <p:nvPr/>
          </p:nvSpPr>
          <p:spPr bwMode="auto">
            <a:xfrm flipH="1">
              <a:off x="748" y="2387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68" name="Line 104"/>
            <p:cNvSpPr>
              <a:spLocks noChangeShapeType="1"/>
            </p:cNvSpPr>
            <p:nvPr/>
          </p:nvSpPr>
          <p:spPr bwMode="auto">
            <a:xfrm flipH="1">
              <a:off x="748" y="2704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69" name="Line 105"/>
            <p:cNvSpPr>
              <a:spLocks noChangeShapeType="1"/>
            </p:cNvSpPr>
            <p:nvPr/>
          </p:nvSpPr>
          <p:spPr bwMode="auto">
            <a:xfrm flipH="1">
              <a:off x="748" y="3067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70" name="Line 106"/>
            <p:cNvSpPr>
              <a:spLocks noChangeShapeType="1"/>
            </p:cNvSpPr>
            <p:nvPr/>
          </p:nvSpPr>
          <p:spPr bwMode="auto">
            <a:xfrm flipH="1">
              <a:off x="1973" y="2976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71" name="Line 107"/>
            <p:cNvSpPr>
              <a:spLocks noChangeShapeType="1"/>
            </p:cNvSpPr>
            <p:nvPr/>
          </p:nvSpPr>
          <p:spPr bwMode="auto">
            <a:xfrm flipH="1">
              <a:off x="1973" y="2568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53B6-8C0C-4808-961B-10260736902B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7957-917D-4D50-8250-B040DF22137A}" type="slidenum">
              <a:rPr lang="en-US" altLang="zh-CN"/>
              <a:pPr/>
              <a:t>107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49213"/>
          </a:xfrm>
        </p:spPr>
        <p:txBody>
          <a:bodyPr/>
          <a:lstStyle/>
          <a:p>
            <a:endParaRPr lang="zh-CN" altLang="zh-CN" sz="3200"/>
          </a:p>
        </p:txBody>
      </p:sp>
      <p:sp>
        <p:nvSpPr>
          <p:cNvPr id="1945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476250"/>
            <a:ext cx="8435975" cy="5649913"/>
          </a:xfrm>
        </p:spPr>
        <p:txBody>
          <a:bodyPr/>
          <a:lstStyle/>
          <a:p>
            <a:r>
              <a:rPr lang="en-US" altLang="zh-CN"/>
              <a:t>Subtraction can be operated by using addition.</a:t>
            </a:r>
          </a:p>
          <a:p>
            <a:pPr>
              <a:buFont typeface="Wingdings 2" pitchFamily="18" charset="2"/>
              <a:buNone/>
            </a:pPr>
            <a:r>
              <a:rPr lang="en-US" altLang="zh-CN"/>
              <a:t>    X-Y= X+(Y)</a:t>
            </a:r>
            <a:r>
              <a:rPr lang="en-US" altLang="zh-CN" baseline="-25000"/>
              <a:t>2’s</a:t>
            </a:r>
            <a:r>
              <a:rPr lang="en-US" altLang="zh-CN"/>
              <a:t>=</a:t>
            </a:r>
            <a:r>
              <a:rPr lang="en-US" altLang="zh-CN" baseline="-25000"/>
              <a:t> </a:t>
            </a:r>
            <a:r>
              <a:rPr lang="en-US" altLang="zh-CN"/>
              <a:t>X+(Y)</a:t>
            </a:r>
            <a:r>
              <a:rPr lang="en-US" altLang="zh-CN" baseline="-25000"/>
              <a:t>1s’</a:t>
            </a:r>
            <a:r>
              <a:rPr lang="en-US" altLang="zh-CN"/>
              <a:t>+1</a:t>
            </a:r>
          </a:p>
          <a:p>
            <a:pPr>
              <a:buFont typeface="Wingdings 2" pitchFamily="18" charset="2"/>
              <a:buNone/>
            </a:pPr>
            <a:r>
              <a:rPr lang="en-US" altLang="zh-CN"/>
              <a:t>so</a:t>
            </a:r>
            <a:r>
              <a:rPr lang="zh-CN" altLang="en-US"/>
              <a:t>：</a:t>
            </a:r>
            <a:r>
              <a:rPr lang="en-US" altLang="zh-CN"/>
              <a:t>D=X⊕Y’⊕B</a:t>
            </a:r>
            <a:r>
              <a:rPr lang="en-US" altLang="zh-CN" baseline="-25000"/>
              <a:t>IN</a:t>
            </a:r>
            <a:r>
              <a:rPr lang="en-US" altLang="zh-CN"/>
              <a:t>’</a:t>
            </a:r>
          </a:p>
          <a:p>
            <a:pPr>
              <a:buFont typeface="Wingdings 2" pitchFamily="18" charset="2"/>
              <a:buNone/>
            </a:pPr>
            <a:r>
              <a:rPr lang="en-US" altLang="zh-CN"/>
              <a:t>        B</a:t>
            </a:r>
            <a:r>
              <a:rPr lang="en-US" altLang="zh-CN" baseline="-25000"/>
              <a:t>O</a:t>
            </a:r>
            <a:r>
              <a:rPr lang="en-US" altLang="zh-CN"/>
              <a:t>=(B</a:t>
            </a:r>
            <a:r>
              <a:rPr lang="en-US" altLang="zh-CN" baseline="-25000"/>
              <a:t>IN</a:t>
            </a:r>
            <a:r>
              <a:rPr lang="en-US" altLang="zh-CN"/>
              <a:t>’ ·X+B</a:t>
            </a:r>
            <a:r>
              <a:rPr lang="en-US" altLang="zh-CN" baseline="-25000"/>
              <a:t>IN</a:t>
            </a:r>
            <a:r>
              <a:rPr lang="en-US" altLang="zh-CN"/>
              <a:t>’ ·Y’ +X·Y’)’</a:t>
            </a:r>
          </a:p>
        </p:txBody>
      </p:sp>
      <p:pic>
        <p:nvPicPr>
          <p:cNvPr id="1945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998788"/>
            <a:ext cx="6192837" cy="203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67" name="Line 7"/>
          <p:cNvSpPr>
            <a:spLocks noChangeShapeType="1"/>
          </p:cNvSpPr>
          <p:nvPr/>
        </p:nvSpPr>
        <p:spPr bwMode="auto">
          <a:xfrm flipV="1">
            <a:off x="2627313" y="3357563"/>
            <a:ext cx="3384550" cy="73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68" name="Oval 8"/>
          <p:cNvSpPr>
            <a:spLocks noChangeArrowheads="1"/>
          </p:cNvSpPr>
          <p:nvPr/>
        </p:nvSpPr>
        <p:spPr bwMode="auto">
          <a:xfrm>
            <a:off x="6011863" y="3141663"/>
            <a:ext cx="360362" cy="360362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70" name="Text Box 10"/>
          <p:cNvSpPr txBox="1">
            <a:spLocks noChangeArrowheads="1"/>
          </p:cNvSpPr>
          <p:nvPr/>
        </p:nvSpPr>
        <p:spPr bwMode="auto">
          <a:xfrm>
            <a:off x="5651500" y="487045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D</a:t>
            </a: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7235825" y="3933825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B</a:t>
            </a:r>
            <a:r>
              <a:rPr lang="en-US" altLang="zh-CN" sz="2400" b="1" baseline="-25000">
                <a:solidFill>
                  <a:srgbClr val="0000FF"/>
                </a:solidFill>
              </a:rPr>
              <a:t>IN</a:t>
            </a:r>
          </a:p>
        </p:txBody>
      </p:sp>
      <p:sp>
        <p:nvSpPr>
          <p:cNvPr id="194572" name="Text Box 12"/>
          <p:cNvSpPr txBox="1">
            <a:spLocks noChangeArrowheads="1"/>
          </p:cNvSpPr>
          <p:nvPr/>
        </p:nvSpPr>
        <p:spPr bwMode="auto">
          <a:xfrm>
            <a:off x="3924300" y="3862388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B</a:t>
            </a:r>
            <a:r>
              <a:rPr lang="en-US" altLang="zh-CN" sz="2400" b="1" baseline="-25000">
                <a:solidFill>
                  <a:srgbClr val="0000FF"/>
                </a:solidFill>
              </a:rPr>
              <a:t>O</a:t>
            </a:r>
          </a:p>
        </p:txBody>
      </p:sp>
      <p:sp>
        <p:nvSpPr>
          <p:cNvPr id="194573" name="Rectangle 13"/>
          <p:cNvSpPr>
            <a:spLocks noChangeArrowheads="1"/>
          </p:cNvSpPr>
          <p:nvPr/>
        </p:nvSpPr>
        <p:spPr bwMode="auto">
          <a:xfrm>
            <a:off x="4859338" y="3214688"/>
            <a:ext cx="1944687" cy="1584325"/>
          </a:xfrm>
          <a:prstGeom prst="rect">
            <a:avLst/>
          </a:prstGeom>
          <a:noFill/>
          <a:ln w="28575" algn="ctr">
            <a:solidFill>
              <a:schemeClr val="hlink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74" name="Text Box 14"/>
          <p:cNvSpPr txBox="1">
            <a:spLocks noChangeArrowheads="1"/>
          </p:cNvSpPr>
          <p:nvPr/>
        </p:nvSpPr>
        <p:spPr bwMode="auto">
          <a:xfrm>
            <a:off x="7019925" y="4943475"/>
            <a:ext cx="146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subtractor</a:t>
            </a:r>
          </a:p>
        </p:txBody>
      </p:sp>
      <p:sp>
        <p:nvSpPr>
          <p:cNvPr id="194575" name="Line 15"/>
          <p:cNvSpPr>
            <a:spLocks noChangeShapeType="1"/>
          </p:cNvSpPr>
          <p:nvPr/>
        </p:nvSpPr>
        <p:spPr bwMode="auto">
          <a:xfrm flipH="1" flipV="1">
            <a:off x="6804025" y="4799013"/>
            <a:ext cx="360363" cy="215900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9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19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19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9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7" grpId="0" animBg="1"/>
      <p:bldP spid="194568" grpId="0" animBg="1"/>
      <p:bldP spid="194570" grpId="0"/>
      <p:bldP spid="194571" grpId="0"/>
      <p:bldP spid="194572" grpId="0"/>
      <p:bldP spid="194573" grpId="0" animBg="1"/>
      <p:bldP spid="194574" grpId="0"/>
      <p:bldP spid="19457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7455-6614-4C7D-9CA8-3CFC90D2B424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5064-D2B1-4938-B8F8-A9D1B4DFCAAD}" type="slidenum">
              <a:rPr lang="en-US" altLang="zh-CN"/>
              <a:pPr/>
              <a:t>108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09588" y="269875"/>
            <a:ext cx="8205787" cy="744538"/>
          </a:xfrm>
        </p:spPr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MSI arithmetic and logic units</a:t>
            </a:r>
          </a:p>
        </p:txBody>
      </p:sp>
      <p:sp>
        <p:nvSpPr>
          <p:cNvPr id="19661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perform a number of different arithmetic and logical operations.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3348038" y="2924175"/>
            <a:ext cx="1511300" cy="25923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3" name="AutoShape 5"/>
          <p:cNvSpPr>
            <a:spLocks noChangeArrowheads="1"/>
          </p:cNvSpPr>
          <p:nvPr/>
        </p:nvSpPr>
        <p:spPr bwMode="auto">
          <a:xfrm>
            <a:off x="2700338" y="3213100"/>
            <a:ext cx="647700" cy="287338"/>
          </a:xfrm>
          <a:prstGeom prst="rightArrow">
            <a:avLst>
              <a:gd name="adj1" fmla="val 50000"/>
              <a:gd name="adj2" fmla="val 56353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4" name="AutoShape 6"/>
          <p:cNvSpPr>
            <a:spLocks noChangeArrowheads="1"/>
          </p:cNvSpPr>
          <p:nvPr/>
        </p:nvSpPr>
        <p:spPr bwMode="auto">
          <a:xfrm>
            <a:off x="2700338" y="4437063"/>
            <a:ext cx="647700" cy="287337"/>
          </a:xfrm>
          <a:prstGeom prst="rightArrow">
            <a:avLst>
              <a:gd name="adj1" fmla="val 50000"/>
              <a:gd name="adj2" fmla="val 56354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5" name="AutoShape 7"/>
          <p:cNvSpPr>
            <a:spLocks noChangeArrowheads="1"/>
          </p:cNvSpPr>
          <p:nvPr/>
        </p:nvSpPr>
        <p:spPr bwMode="auto">
          <a:xfrm>
            <a:off x="2700338" y="5013325"/>
            <a:ext cx="647700" cy="287338"/>
          </a:xfrm>
          <a:prstGeom prst="rightArrow">
            <a:avLst>
              <a:gd name="adj1" fmla="val 50000"/>
              <a:gd name="adj2" fmla="val 56353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6" name="AutoShape 8"/>
          <p:cNvSpPr>
            <a:spLocks noChangeArrowheads="1"/>
          </p:cNvSpPr>
          <p:nvPr/>
        </p:nvSpPr>
        <p:spPr bwMode="auto">
          <a:xfrm>
            <a:off x="4859338" y="4797425"/>
            <a:ext cx="647700" cy="287338"/>
          </a:xfrm>
          <a:prstGeom prst="rightArrow">
            <a:avLst>
              <a:gd name="adj1" fmla="val 50000"/>
              <a:gd name="adj2" fmla="val 56353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 flipH="1">
            <a:off x="2700338" y="378936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18" name="Line 10"/>
          <p:cNvSpPr>
            <a:spLocks noChangeShapeType="1"/>
          </p:cNvSpPr>
          <p:nvPr/>
        </p:nvSpPr>
        <p:spPr bwMode="auto">
          <a:xfrm flipH="1">
            <a:off x="2700338" y="4149725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19" name="Line 11"/>
          <p:cNvSpPr>
            <a:spLocks noChangeShapeType="1"/>
          </p:cNvSpPr>
          <p:nvPr/>
        </p:nvSpPr>
        <p:spPr bwMode="auto">
          <a:xfrm flipH="1">
            <a:off x="4859338" y="4365625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 flipH="1">
            <a:off x="4859338" y="3860800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 flipH="1">
            <a:off x="4859338" y="350043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 flipH="1">
            <a:off x="4859338" y="314166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23" name="Text Box 15"/>
          <p:cNvSpPr txBox="1">
            <a:spLocks noChangeArrowheads="1"/>
          </p:cNvSpPr>
          <p:nvPr/>
        </p:nvSpPr>
        <p:spPr bwMode="auto">
          <a:xfrm>
            <a:off x="3635375" y="3933825"/>
            <a:ext cx="1152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ALU</a:t>
            </a:r>
          </a:p>
        </p:txBody>
      </p:sp>
      <p:sp>
        <p:nvSpPr>
          <p:cNvPr id="196624" name="Text Box 16"/>
          <p:cNvSpPr txBox="1">
            <a:spLocks noChangeArrowheads="1"/>
          </p:cNvSpPr>
          <p:nvPr/>
        </p:nvSpPr>
        <p:spPr bwMode="auto">
          <a:xfrm>
            <a:off x="2124075" y="4292600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2124075" y="4868863"/>
            <a:ext cx="576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5508625" y="4652963"/>
            <a:ext cx="576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1692275" y="3068638"/>
            <a:ext cx="1081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SEL</a:t>
            </a:r>
          </a:p>
        </p:txBody>
      </p:sp>
      <p:sp>
        <p:nvSpPr>
          <p:cNvPr id="196628" name="Text Box 20"/>
          <p:cNvSpPr txBox="1">
            <a:spLocks noChangeArrowheads="1"/>
          </p:cNvSpPr>
          <p:nvPr/>
        </p:nvSpPr>
        <p:spPr bwMode="auto">
          <a:xfrm>
            <a:off x="2124075" y="3500438"/>
            <a:ext cx="576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196629" name="Text Box 21"/>
          <p:cNvSpPr txBox="1">
            <a:spLocks noChangeArrowheads="1"/>
          </p:cNvSpPr>
          <p:nvPr/>
        </p:nvSpPr>
        <p:spPr bwMode="auto">
          <a:xfrm>
            <a:off x="1908175" y="3860800"/>
            <a:ext cx="72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C</a:t>
            </a:r>
            <a:r>
              <a:rPr lang="en-US" altLang="zh-CN" sz="2800" b="1" baseline="-25000">
                <a:solidFill>
                  <a:srgbClr val="0000FF"/>
                </a:solidFill>
              </a:rPr>
              <a:t>IN</a:t>
            </a:r>
          </a:p>
        </p:txBody>
      </p:sp>
      <p:sp>
        <p:nvSpPr>
          <p:cNvPr id="196630" name="Text Box 22"/>
          <p:cNvSpPr txBox="1">
            <a:spLocks noChangeArrowheads="1"/>
          </p:cNvSpPr>
          <p:nvPr/>
        </p:nvSpPr>
        <p:spPr bwMode="auto">
          <a:xfrm>
            <a:off x="5508625" y="4076700"/>
            <a:ext cx="72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C</a:t>
            </a:r>
            <a:r>
              <a:rPr lang="en-US" altLang="zh-CN" sz="2800" b="1" baseline="-25000">
                <a:solidFill>
                  <a:srgbClr val="0000FF"/>
                </a:solidFill>
              </a:rPr>
              <a:t>O</a:t>
            </a:r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>
            <a:off x="5508625" y="2852738"/>
            <a:ext cx="72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G</a:t>
            </a:r>
            <a:endParaRPr lang="en-US" altLang="zh-CN" sz="2800" b="1" baseline="-25000">
              <a:solidFill>
                <a:srgbClr val="0000FF"/>
              </a:solidFill>
            </a:endParaRPr>
          </a:p>
        </p:txBody>
      </p:sp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5508625" y="3213100"/>
            <a:ext cx="72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P</a:t>
            </a:r>
            <a:endParaRPr lang="en-US" altLang="zh-CN" sz="2800" b="1" baseline="-25000">
              <a:solidFill>
                <a:srgbClr val="0000FF"/>
              </a:solidFill>
            </a:endParaRPr>
          </a:p>
        </p:txBody>
      </p:sp>
      <p:sp>
        <p:nvSpPr>
          <p:cNvPr id="196633" name="Text Box 25"/>
          <p:cNvSpPr txBox="1">
            <a:spLocks noChangeArrowheads="1"/>
          </p:cNvSpPr>
          <p:nvPr/>
        </p:nvSpPr>
        <p:spPr bwMode="auto">
          <a:xfrm>
            <a:off x="5508625" y="3573463"/>
            <a:ext cx="1008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A=B</a:t>
            </a:r>
            <a:endParaRPr lang="en-US" altLang="zh-CN" sz="2800" b="1" baseline="-250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6F2C-C4A1-464F-9296-224A9D5EA87E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7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F0F9-94E5-430F-9055-A64782DA05EC}" type="slidenum">
              <a:rPr lang="en-US" altLang="zh-CN"/>
              <a:pPr/>
              <a:t>109</a:t>
            </a:fld>
            <a:endParaRPr lang="en-US" altLang="zh-CN"/>
          </a:p>
        </p:txBody>
      </p:sp>
      <p:sp>
        <p:nvSpPr>
          <p:cNvPr id="32973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exercise 2</a:t>
            </a:r>
          </a:p>
        </p:txBody>
      </p:sp>
      <p:grpSp>
        <p:nvGrpSpPr>
          <p:cNvPr id="329743" name="Group 15"/>
          <p:cNvGrpSpPr>
            <a:grpSpLocks/>
          </p:cNvGrpSpPr>
          <p:nvPr/>
        </p:nvGrpSpPr>
        <p:grpSpPr bwMode="auto">
          <a:xfrm>
            <a:off x="1062038" y="1582738"/>
            <a:ext cx="3816350" cy="360362"/>
            <a:chOff x="1111" y="1071"/>
            <a:chExt cx="2404" cy="227"/>
          </a:xfrm>
        </p:grpSpPr>
        <p:sp>
          <p:nvSpPr>
            <p:cNvPr id="329744" name="Line 16"/>
            <p:cNvSpPr>
              <a:spLocks noChangeShapeType="1"/>
            </p:cNvSpPr>
            <p:nvPr/>
          </p:nvSpPr>
          <p:spPr bwMode="auto">
            <a:xfrm>
              <a:off x="1111" y="1298"/>
              <a:ext cx="4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45" name="Line 17"/>
            <p:cNvSpPr>
              <a:spLocks noChangeShapeType="1"/>
            </p:cNvSpPr>
            <p:nvPr/>
          </p:nvSpPr>
          <p:spPr bwMode="auto">
            <a:xfrm>
              <a:off x="1565" y="1071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46" name="Line 18"/>
            <p:cNvSpPr>
              <a:spLocks noChangeShapeType="1"/>
            </p:cNvSpPr>
            <p:nvPr/>
          </p:nvSpPr>
          <p:spPr bwMode="auto">
            <a:xfrm>
              <a:off x="2200" y="1298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47" name="Line 19"/>
            <p:cNvSpPr>
              <a:spLocks noChangeShapeType="1"/>
            </p:cNvSpPr>
            <p:nvPr/>
          </p:nvSpPr>
          <p:spPr bwMode="auto">
            <a:xfrm>
              <a:off x="2835" y="1117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48" name="Line 20"/>
            <p:cNvSpPr>
              <a:spLocks noChangeShapeType="1"/>
            </p:cNvSpPr>
            <p:nvPr/>
          </p:nvSpPr>
          <p:spPr bwMode="auto">
            <a:xfrm>
              <a:off x="3152" y="1298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49" name="Line 21"/>
            <p:cNvSpPr>
              <a:spLocks noChangeShapeType="1"/>
            </p:cNvSpPr>
            <p:nvPr/>
          </p:nvSpPr>
          <p:spPr bwMode="auto">
            <a:xfrm>
              <a:off x="1565" y="107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50" name="Line 22"/>
            <p:cNvSpPr>
              <a:spLocks noChangeShapeType="1"/>
            </p:cNvSpPr>
            <p:nvPr/>
          </p:nvSpPr>
          <p:spPr bwMode="auto">
            <a:xfrm>
              <a:off x="2200" y="107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51" name="Line 23"/>
            <p:cNvSpPr>
              <a:spLocks noChangeShapeType="1"/>
            </p:cNvSpPr>
            <p:nvPr/>
          </p:nvSpPr>
          <p:spPr bwMode="auto">
            <a:xfrm>
              <a:off x="2835" y="1117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52" name="Line 24"/>
            <p:cNvSpPr>
              <a:spLocks noChangeShapeType="1"/>
            </p:cNvSpPr>
            <p:nvPr/>
          </p:nvSpPr>
          <p:spPr bwMode="auto">
            <a:xfrm>
              <a:off x="3152" y="1117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9761" name="Text Box 33"/>
          <p:cNvSpPr txBox="1">
            <a:spLocks noChangeArrowheads="1"/>
          </p:cNvSpPr>
          <p:nvPr/>
        </p:nvSpPr>
        <p:spPr bwMode="auto">
          <a:xfrm>
            <a:off x="522288" y="22574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50FD9"/>
                </a:solidFill>
              </a:rPr>
              <a:t>Y</a:t>
            </a:r>
          </a:p>
        </p:txBody>
      </p:sp>
      <p:sp>
        <p:nvSpPr>
          <p:cNvPr id="329762" name="Text Box 34"/>
          <p:cNvSpPr txBox="1">
            <a:spLocks noChangeArrowheads="1"/>
          </p:cNvSpPr>
          <p:nvPr/>
        </p:nvSpPr>
        <p:spPr bwMode="auto">
          <a:xfrm>
            <a:off x="522288" y="153670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50FD9"/>
                </a:solidFill>
              </a:rPr>
              <a:t>X</a:t>
            </a:r>
          </a:p>
        </p:txBody>
      </p:sp>
      <p:sp>
        <p:nvSpPr>
          <p:cNvPr id="329763" name="Text Box 35"/>
          <p:cNvSpPr txBox="1">
            <a:spLocks noChangeArrowheads="1"/>
          </p:cNvSpPr>
          <p:nvPr/>
        </p:nvSpPr>
        <p:spPr bwMode="auto">
          <a:xfrm>
            <a:off x="566738" y="297815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50FD9"/>
                </a:solidFill>
              </a:rPr>
              <a:t>Z</a:t>
            </a:r>
          </a:p>
        </p:txBody>
      </p:sp>
      <p:sp>
        <p:nvSpPr>
          <p:cNvPr id="329764" name="Line 36"/>
          <p:cNvSpPr>
            <a:spLocks noChangeShapeType="1"/>
          </p:cNvSpPr>
          <p:nvPr/>
        </p:nvSpPr>
        <p:spPr bwMode="auto">
          <a:xfrm>
            <a:off x="1241425" y="1492250"/>
            <a:ext cx="0" cy="3286125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9765" name="Line 37"/>
          <p:cNvSpPr>
            <a:spLocks noChangeShapeType="1"/>
          </p:cNvSpPr>
          <p:nvPr/>
        </p:nvSpPr>
        <p:spPr bwMode="auto">
          <a:xfrm>
            <a:off x="1781175" y="1492250"/>
            <a:ext cx="0" cy="3286125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9766" name="Line 38"/>
          <p:cNvSpPr>
            <a:spLocks noChangeShapeType="1"/>
          </p:cNvSpPr>
          <p:nvPr/>
        </p:nvSpPr>
        <p:spPr bwMode="auto">
          <a:xfrm>
            <a:off x="2232025" y="1492250"/>
            <a:ext cx="0" cy="3286125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9767" name="Line 39"/>
          <p:cNvSpPr>
            <a:spLocks noChangeShapeType="1"/>
          </p:cNvSpPr>
          <p:nvPr/>
        </p:nvSpPr>
        <p:spPr bwMode="auto">
          <a:xfrm>
            <a:off x="2771775" y="1492250"/>
            <a:ext cx="0" cy="3286125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9768" name="Line 40"/>
          <p:cNvSpPr>
            <a:spLocks noChangeShapeType="1"/>
          </p:cNvSpPr>
          <p:nvPr/>
        </p:nvSpPr>
        <p:spPr bwMode="auto">
          <a:xfrm>
            <a:off x="3267075" y="1492250"/>
            <a:ext cx="0" cy="3286125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9769" name="Line 41"/>
          <p:cNvSpPr>
            <a:spLocks noChangeShapeType="1"/>
          </p:cNvSpPr>
          <p:nvPr/>
        </p:nvSpPr>
        <p:spPr bwMode="auto">
          <a:xfrm>
            <a:off x="3806825" y="1492250"/>
            <a:ext cx="0" cy="3286125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9770" name="Line 42"/>
          <p:cNvSpPr>
            <a:spLocks noChangeShapeType="1"/>
          </p:cNvSpPr>
          <p:nvPr/>
        </p:nvSpPr>
        <p:spPr bwMode="auto">
          <a:xfrm>
            <a:off x="4302125" y="1492250"/>
            <a:ext cx="0" cy="3286125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29788" name="Group 60"/>
          <p:cNvGrpSpPr>
            <a:grpSpLocks/>
          </p:cNvGrpSpPr>
          <p:nvPr/>
        </p:nvGrpSpPr>
        <p:grpSpPr bwMode="auto">
          <a:xfrm>
            <a:off x="1016000" y="2257425"/>
            <a:ext cx="4365625" cy="360363"/>
            <a:chOff x="1207" y="1111"/>
            <a:chExt cx="2750" cy="227"/>
          </a:xfrm>
        </p:grpSpPr>
        <p:sp>
          <p:nvSpPr>
            <p:cNvPr id="329734" name="Line 6"/>
            <p:cNvSpPr>
              <a:spLocks noChangeShapeType="1"/>
            </p:cNvSpPr>
            <p:nvPr/>
          </p:nvSpPr>
          <p:spPr bwMode="auto">
            <a:xfrm>
              <a:off x="1207" y="1338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35" name="Line 7"/>
            <p:cNvSpPr>
              <a:spLocks noChangeShapeType="1"/>
            </p:cNvSpPr>
            <p:nvPr/>
          </p:nvSpPr>
          <p:spPr bwMode="auto">
            <a:xfrm>
              <a:off x="1343" y="1111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36" name="Line 8"/>
            <p:cNvSpPr>
              <a:spLocks noChangeShapeType="1"/>
            </p:cNvSpPr>
            <p:nvPr/>
          </p:nvSpPr>
          <p:spPr bwMode="auto">
            <a:xfrm>
              <a:off x="2296" y="1111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37" name="Line 9"/>
            <p:cNvSpPr>
              <a:spLocks noChangeShapeType="1"/>
            </p:cNvSpPr>
            <p:nvPr/>
          </p:nvSpPr>
          <p:spPr bwMode="auto">
            <a:xfrm>
              <a:off x="2613" y="1338"/>
              <a:ext cx="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38" name="Line 10"/>
            <p:cNvSpPr>
              <a:spLocks noChangeShapeType="1"/>
            </p:cNvSpPr>
            <p:nvPr/>
          </p:nvSpPr>
          <p:spPr bwMode="auto">
            <a:xfrm>
              <a:off x="1343" y="111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39" name="Line 11"/>
            <p:cNvSpPr>
              <a:spLocks noChangeShapeType="1"/>
            </p:cNvSpPr>
            <p:nvPr/>
          </p:nvSpPr>
          <p:spPr bwMode="auto">
            <a:xfrm>
              <a:off x="1978" y="111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40" name="Line 12"/>
            <p:cNvSpPr>
              <a:spLocks noChangeShapeType="1"/>
            </p:cNvSpPr>
            <p:nvPr/>
          </p:nvSpPr>
          <p:spPr bwMode="auto">
            <a:xfrm>
              <a:off x="1978" y="1338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41" name="Line 13"/>
            <p:cNvSpPr>
              <a:spLocks noChangeShapeType="1"/>
            </p:cNvSpPr>
            <p:nvPr/>
          </p:nvSpPr>
          <p:spPr bwMode="auto">
            <a:xfrm>
              <a:off x="2296" y="111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42" name="Line 14"/>
            <p:cNvSpPr>
              <a:spLocks noChangeShapeType="1"/>
            </p:cNvSpPr>
            <p:nvPr/>
          </p:nvSpPr>
          <p:spPr bwMode="auto">
            <a:xfrm>
              <a:off x="2613" y="111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78" name="Line 50"/>
            <p:cNvSpPr>
              <a:spLocks noChangeShapeType="1"/>
            </p:cNvSpPr>
            <p:nvPr/>
          </p:nvSpPr>
          <p:spPr bwMode="auto">
            <a:xfrm>
              <a:off x="2965" y="1111"/>
              <a:ext cx="3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79" name="Line 51"/>
            <p:cNvSpPr>
              <a:spLocks noChangeShapeType="1"/>
            </p:cNvSpPr>
            <p:nvPr/>
          </p:nvSpPr>
          <p:spPr bwMode="auto">
            <a:xfrm>
              <a:off x="2965" y="111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80" name="Line 52"/>
            <p:cNvSpPr>
              <a:spLocks noChangeShapeType="1"/>
            </p:cNvSpPr>
            <p:nvPr/>
          </p:nvSpPr>
          <p:spPr bwMode="auto">
            <a:xfrm>
              <a:off x="3277" y="1338"/>
              <a:ext cx="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81" name="Line 53"/>
            <p:cNvSpPr>
              <a:spLocks noChangeShapeType="1"/>
            </p:cNvSpPr>
            <p:nvPr/>
          </p:nvSpPr>
          <p:spPr bwMode="auto">
            <a:xfrm>
              <a:off x="3277" y="111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9782" name="Line 54"/>
          <p:cNvSpPr>
            <a:spLocks noChangeShapeType="1"/>
          </p:cNvSpPr>
          <p:nvPr/>
        </p:nvSpPr>
        <p:spPr bwMode="auto">
          <a:xfrm>
            <a:off x="4886325" y="158273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9783" name="Line 55"/>
          <p:cNvSpPr>
            <a:spLocks noChangeShapeType="1"/>
          </p:cNvSpPr>
          <p:nvPr/>
        </p:nvSpPr>
        <p:spPr bwMode="auto">
          <a:xfrm>
            <a:off x="4886325" y="1582738"/>
            <a:ext cx="55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29787" name="Group 59"/>
          <p:cNvGrpSpPr>
            <a:grpSpLocks/>
          </p:cNvGrpSpPr>
          <p:nvPr/>
        </p:nvGrpSpPr>
        <p:grpSpPr bwMode="auto">
          <a:xfrm>
            <a:off x="1042988" y="3022600"/>
            <a:ext cx="4402137" cy="360363"/>
            <a:chOff x="1224" y="1593"/>
            <a:chExt cx="2773" cy="227"/>
          </a:xfrm>
        </p:grpSpPr>
        <p:sp>
          <p:nvSpPr>
            <p:cNvPr id="329754" name="Line 26"/>
            <p:cNvSpPr>
              <a:spLocks noChangeShapeType="1"/>
            </p:cNvSpPr>
            <p:nvPr/>
          </p:nvSpPr>
          <p:spPr bwMode="auto">
            <a:xfrm>
              <a:off x="1224" y="1819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55" name="Line 27"/>
            <p:cNvSpPr>
              <a:spLocks noChangeShapeType="1"/>
            </p:cNvSpPr>
            <p:nvPr/>
          </p:nvSpPr>
          <p:spPr bwMode="auto">
            <a:xfrm>
              <a:off x="1360" y="1593"/>
              <a:ext cx="9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56" name="Line 28"/>
            <p:cNvSpPr>
              <a:spLocks noChangeShapeType="1"/>
            </p:cNvSpPr>
            <p:nvPr/>
          </p:nvSpPr>
          <p:spPr bwMode="auto">
            <a:xfrm>
              <a:off x="2313" y="1819"/>
              <a:ext cx="96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57" name="Line 29"/>
            <p:cNvSpPr>
              <a:spLocks noChangeShapeType="1"/>
            </p:cNvSpPr>
            <p:nvPr/>
          </p:nvSpPr>
          <p:spPr bwMode="auto">
            <a:xfrm>
              <a:off x="3277" y="1593"/>
              <a:ext cx="3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58" name="Line 30"/>
            <p:cNvSpPr>
              <a:spLocks noChangeShapeType="1"/>
            </p:cNvSpPr>
            <p:nvPr/>
          </p:nvSpPr>
          <p:spPr bwMode="auto">
            <a:xfrm>
              <a:off x="1360" y="1593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59" name="Line 31"/>
            <p:cNvSpPr>
              <a:spLocks noChangeShapeType="1"/>
            </p:cNvSpPr>
            <p:nvPr/>
          </p:nvSpPr>
          <p:spPr bwMode="auto">
            <a:xfrm>
              <a:off x="2313" y="1593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60" name="Line 32"/>
            <p:cNvSpPr>
              <a:spLocks noChangeShapeType="1"/>
            </p:cNvSpPr>
            <p:nvPr/>
          </p:nvSpPr>
          <p:spPr bwMode="auto">
            <a:xfrm>
              <a:off x="3277" y="1593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84" name="Line 56"/>
            <p:cNvSpPr>
              <a:spLocks noChangeShapeType="1"/>
            </p:cNvSpPr>
            <p:nvPr/>
          </p:nvSpPr>
          <p:spPr bwMode="auto">
            <a:xfrm>
              <a:off x="3645" y="1820"/>
              <a:ext cx="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85" name="Line 57"/>
            <p:cNvSpPr>
              <a:spLocks noChangeShapeType="1"/>
            </p:cNvSpPr>
            <p:nvPr/>
          </p:nvSpPr>
          <p:spPr bwMode="auto">
            <a:xfrm>
              <a:off x="3645" y="159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9786" name="Line 58"/>
          <p:cNvSpPr>
            <a:spLocks noChangeShapeType="1"/>
          </p:cNvSpPr>
          <p:nvPr/>
        </p:nvSpPr>
        <p:spPr bwMode="auto">
          <a:xfrm>
            <a:off x="4886325" y="1492250"/>
            <a:ext cx="0" cy="3286125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9789" name="Text Box 61"/>
          <p:cNvSpPr txBox="1">
            <a:spLocks noChangeArrowheads="1"/>
          </p:cNvSpPr>
          <p:nvPr/>
        </p:nvSpPr>
        <p:spPr bwMode="auto">
          <a:xfrm>
            <a:off x="1322388" y="954088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"/>
                <a:ea typeface=""/>
              </a:rPr>
              <a:t>①</a:t>
            </a:r>
            <a:endParaRPr lang="en-US" altLang="zh-CN" sz="2000" b="1">
              <a:latin typeface="宋体" pitchFamily="2" charset="-122"/>
            </a:endParaRPr>
          </a:p>
        </p:txBody>
      </p:sp>
      <p:sp>
        <p:nvSpPr>
          <p:cNvPr id="329790" name="Text Box 62"/>
          <p:cNvSpPr txBox="1">
            <a:spLocks noChangeArrowheads="1"/>
          </p:cNvSpPr>
          <p:nvPr/>
        </p:nvSpPr>
        <p:spPr bwMode="auto">
          <a:xfrm>
            <a:off x="1827213" y="954088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②</a:t>
            </a:r>
          </a:p>
        </p:txBody>
      </p:sp>
      <p:sp>
        <p:nvSpPr>
          <p:cNvPr id="329791" name="Text Box 63"/>
          <p:cNvSpPr txBox="1">
            <a:spLocks noChangeArrowheads="1"/>
          </p:cNvSpPr>
          <p:nvPr/>
        </p:nvSpPr>
        <p:spPr bwMode="auto">
          <a:xfrm>
            <a:off x="2330450" y="954088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③</a:t>
            </a:r>
          </a:p>
        </p:txBody>
      </p:sp>
      <p:sp>
        <p:nvSpPr>
          <p:cNvPr id="329792" name="Text Box 64"/>
          <p:cNvSpPr txBox="1">
            <a:spLocks noChangeArrowheads="1"/>
          </p:cNvSpPr>
          <p:nvPr/>
        </p:nvSpPr>
        <p:spPr bwMode="auto">
          <a:xfrm>
            <a:off x="2835275" y="954088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④</a:t>
            </a:r>
          </a:p>
        </p:txBody>
      </p:sp>
      <p:sp>
        <p:nvSpPr>
          <p:cNvPr id="329793" name="Text Box 65"/>
          <p:cNvSpPr txBox="1">
            <a:spLocks noChangeArrowheads="1"/>
          </p:cNvSpPr>
          <p:nvPr/>
        </p:nvSpPr>
        <p:spPr bwMode="auto">
          <a:xfrm>
            <a:off x="3338513" y="954088"/>
            <a:ext cx="433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⑤</a:t>
            </a:r>
          </a:p>
        </p:txBody>
      </p:sp>
      <p:sp>
        <p:nvSpPr>
          <p:cNvPr id="329794" name="Text Box 66"/>
          <p:cNvSpPr txBox="1">
            <a:spLocks noChangeArrowheads="1"/>
          </p:cNvSpPr>
          <p:nvPr/>
        </p:nvSpPr>
        <p:spPr bwMode="auto">
          <a:xfrm>
            <a:off x="3843338" y="954088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⑥</a:t>
            </a:r>
          </a:p>
        </p:txBody>
      </p:sp>
      <p:sp>
        <p:nvSpPr>
          <p:cNvPr id="329795" name="Text Box 67"/>
          <p:cNvSpPr txBox="1">
            <a:spLocks noChangeArrowheads="1"/>
          </p:cNvSpPr>
          <p:nvPr/>
        </p:nvSpPr>
        <p:spPr bwMode="auto">
          <a:xfrm>
            <a:off x="4346575" y="954088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⑦</a:t>
            </a:r>
          </a:p>
        </p:txBody>
      </p:sp>
      <p:sp>
        <p:nvSpPr>
          <p:cNvPr id="329796" name="Text Box 68"/>
          <p:cNvSpPr txBox="1">
            <a:spLocks noChangeArrowheads="1"/>
          </p:cNvSpPr>
          <p:nvPr/>
        </p:nvSpPr>
        <p:spPr bwMode="auto">
          <a:xfrm>
            <a:off x="4886325" y="954088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</a:rPr>
              <a:t>⑧</a:t>
            </a:r>
          </a:p>
        </p:txBody>
      </p:sp>
      <p:grpSp>
        <p:nvGrpSpPr>
          <p:cNvPr id="329801" name="Group 73"/>
          <p:cNvGrpSpPr>
            <a:grpSpLocks/>
          </p:cNvGrpSpPr>
          <p:nvPr/>
        </p:nvGrpSpPr>
        <p:grpSpPr bwMode="auto">
          <a:xfrm>
            <a:off x="1016000" y="3922713"/>
            <a:ext cx="4411663" cy="406400"/>
            <a:chOff x="1207" y="2471"/>
            <a:chExt cx="2779" cy="256"/>
          </a:xfrm>
        </p:grpSpPr>
        <p:sp>
          <p:nvSpPr>
            <p:cNvPr id="329771" name="Line 43"/>
            <p:cNvSpPr>
              <a:spLocks noChangeShapeType="1"/>
            </p:cNvSpPr>
            <p:nvPr/>
          </p:nvSpPr>
          <p:spPr bwMode="auto">
            <a:xfrm>
              <a:off x="1207" y="2726"/>
              <a:ext cx="482" cy="0"/>
            </a:xfrm>
            <a:prstGeom prst="line">
              <a:avLst/>
            </a:prstGeom>
            <a:noFill/>
            <a:ln w="28575" cap="sq">
              <a:solidFill>
                <a:srgbClr val="0066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9772" name="Line 44"/>
            <p:cNvSpPr>
              <a:spLocks noChangeShapeType="1"/>
            </p:cNvSpPr>
            <p:nvPr/>
          </p:nvSpPr>
          <p:spPr bwMode="auto">
            <a:xfrm>
              <a:off x="1689" y="2471"/>
              <a:ext cx="0" cy="255"/>
            </a:xfrm>
            <a:prstGeom prst="line">
              <a:avLst/>
            </a:prstGeom>
            <a:noFill/>
            <a:ln w="28575" cap="sq">
              <a:solidFill>
                <a:srgbClr val="0066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9773" name="Line 45"/>
            <p:cNvSpPr>
              <a:spLocks noChangeShapeType="1"/>
            </p:cNvSpPr>
            <p:nvPr/>
          </p:nvSpPr>
          <p:spPr bwMode="auto">
            <a:xfrm>
              <a:off x="1689" y="2471"/>
              <a:ext cx="284" cy="0"/>
            </a:xfrm>
            <a:prstGeom prst="line">
              <a:avLst/>
            </a:prstGeom>
            <a:noFill/>
            <a:ln w="28575" cap="sq">
              <a:solidFill>
                <a:srgbClr val="0066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9774" name="Line 46"/>
            <p:cNvSpPr>
              <a:spLocks noChangeShapeType="1"/>
            </p:cNvSpPr>
            <p:nvPr/>
          </p:nvSpPr>
          <p:spPr bwMode="auto">
            <a:xfrm>
              <a:off x="1973" y="2471"/>
              <a:ext cx="0" cy="255"/>
            </a:xfrm>
            <a:prstGeom prst="line">
              <a:avLst/>
            </a:prstGeom>
            <a:noFill/>
            <a:ln w="28575" cap="sq">
              <a:solidFill>
                <a:srgbClr val="0066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9775" name="Line 47"/>
            <p:cNvSpPr>
              <a:spLocks noChangeShapeType="1"/>
            </p:cNvSpPr>
            <p:nvPr/>
          </p:nvSpPr>
          <p:spPr bwMode="auto">
            <a:xfrm>
              <a:off x="1973" y="2726"/>
              <a:ext cx="652" cy="0"/>
            </a:xfrm>
            <a:prstGeom prst="line">
              <a:avLst/>
            </a:prstGeom>
            <a:noFill/>
            <a:ln w="28575" cap="sq">
              <a:solidFill>
                <a:srgbClr val="0066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9776" name="Line 48"/>
            <p:cNvSpPr>
              <a:spLocks noChangeShapeType="1"/>
            </p:cNvSpPr>
            <p:nvPr/>
          </p:nvSpPr>
          <p:spPr bwMode="auto">
            <a:xfrm>
              <a:off x="2625" y="2499"/>
              <a:ext cx="0" cy="227"/>
            </a:xfrm>
            <a:prstGeom prst="line">
              <a:avLst/>
            </a:prstGeom>
            <a:noFill/>
            <a:ln w="28575" cap="sq">
              <a:solidFill>
                <a:srgbClr val="0066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9777" name="Line 49"/>
            <p:cNvSpPr>
              <a:spLocks noChangeShapeType="1"/>
            </p:cNvSpPr>
            <p:nvPr/>
          </p:nvSpPr>
          <p:spPr bwMode="auto">
            <a:xfrm flipV="1">
              <a:off x="2625" y="2500"/>
              <a:ext cx="340" cy="0"/>
            </a:xfrm>
            <a:prstGeom prst="line">
              <a:avLst/>
            </a:prstGeom>
            <a:noFill/>
            <a:ln w="28575" cap="sq">
              <a:solidFill>
                <a:srgbClr val="0066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9797" name="Line 69"/>
            <p:cNvSpPr>
              <a:spLocks noChangeShapeType="1"/>
            </p:cNvSpPr>
            <p:nvPr/>
          </p:nvSpPr>
          <p:spPr bwMode="auto">
            <a:xfrm flipV="1">
              <a:off x="2965" y="2727"/>
              <a:ext cx="312" cy="0"/>
            </a:xfrm>
            <a:prstGeom prst="line">
              <a:avLst/>
            </a:prstGeom>
            <a:noFill/>
            <a:ln w="28575" cap="sq">
              <a:solidFill>
                <a:srgbClr val="0066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9798" name="Line 70"/>
            <p:cNvSpPr>
              <a:spLocks noChangeShapeType="1"/>
            </p:cNvSpPr>
            <p:nvPr/>
          </p:nvSpPr>
          <p:spPr bwMode="auto">
            <a:xfrm>
              <a:off x="3277" y="2500"/>
              <a:ext cx="709" cy="0"/>
            </a:xfrm>
            <a:prstGeom prst="line">
              <a:avLst/>
            </a:prstGeom>
            <a:noFill/>
            <a:ln w="28575" cap="sq">
              <a:solidFill>
                <a:srgbClr val="0066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9799" name="Line 71"/>
            <p:cNvSpPr>
              <a:spLocks noChangeShapeType="1"/>
            </p:cNvSpPr>
            <p:nvPr/>
          </p:nvSpPr>
          <p:spPr bwMode="auto">
            <a:xfrm>
              <a:off x="2965" y="2500"/>
              <a:ext cx="0" cy="227"/>
            </a:xfrm>
            <a:prstGeom prst="line">
              <a:avLst/>
            </a:prstGeom>
            <a:noFill/>
            <a:ln w="28575" cap="sq">
              <a:solidFill>
                <a:srgbClr val="0066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9800" name="Line 72"/>
            <p:cNvSpPr>
              <a:spLocks noChangeShapeType="1"/>
            </p:cNvSpPr>
            <p:nvPr/>
          </p:nvSpPr>
          <p:spPr bwMode="auto">
            <a:xfrm>
              <a:off x="3277" y="2500"/>
              <a:ext cx="0" cy="227"/>
            </a:xfrm>
            <a:prstGeom prst="line">
              <a:avLst/>
            </a:prstGeom>
            <a:noFill/>
            <a:ln w="28575" cap="sq">
              <a:solidFill>
                <a:srgbClr val="0066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29802" name="Text Box 74"/>
          <p:cNvSpPr txBox="1">
            <a:spLocks noChangeArrowheads="1"/>
          </p:cNvSpPr>
          <p:nvPr/>
        </p:nvSpPr>
        <p:spPr bwMode="auto">
          <a:xfrm>
            <a:off x="566738" y="391636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50FD9"/>
                </a:solidFill>
              </a:rPr>
              <a:t>F</a:t>
            </a:r>
          </a:p>
        </p:txBody>
      </p:sp>
      <p:sp>
        <p:nvSpPr>
          <p:cNvPr id="329803" name="Text Box 75"/>
          <p:cNvSpPr txBox="1">
            <a:spLocks noChangeArrowheads="1"/>
          </p:cNvSpPr>
          <p:nvPr/>
        </p:nvSpPr>
        <p:spPr bwMode="auto">
          <a:xfrm>
            <a:off x="5651500" y="1628775"/>
            <a:ext cx="3375025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zh-CN" sz="2400" b="1"/>
              <a:t>Please derive the minimal sum of the timing diagram.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zh-CN" sz="2400" b="1"/>
              <a:t>Try to realize it with a 74xx151 chip.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FE3B-B401-4181-AB9D-193CF54EA4C7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20B9-02E8-48AC-A4B0-CB3A8F814353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0498" name="Rectangle 18"/>
          <p:cNvSpPr>
            <a:spLocks noGrp="1" noRot="1" noChangeArrowheads="1"/>
          </p:cNvSpPr>
          <p:nvPr>
            <p:ph type="title"/>
          </p:nvPr>
        </p:nvSpPr>
        <p:spPr>
          <a:xfrm>
            <a:off x="468313" y="0"/>
            <a:ext cx="8229600" cy="69850"/>
          </a:xfrm>
        </p:spPr>
        <p:txBody>
          <a:bodyPr/>
          <a:lstStyle/>
          <a:p>
            <a:endParaRPr lang="zh-CN" altLang="zh-CN" sz="3200"/>
          </a:p>
        </p:txBody>
      </p:sp>
      <p:graphicFrame>
        <p:nvGraphicFramePr>
          <p:cNvPr id="20484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3708400" y="2420938"/>
          <a:ext cx="5113338" cy="376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0" name="Artwork" r:id="rId3" imgW="4095238" imgH="3019048" progId="Adobe.Illustrator.7">
                  <p:embed/>
                </p:oleObj>
              </mc:Choice>
              <mc:Fallback>
                <p:oleObj name="Artwork" r:id="rId3" imgW="4095238" imgH="3019048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420938"/>
                        <a:ext cx="5113338" cy="376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4357688" y="1941513"/>
          <a:ext cx="762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1" name="Artwork" r:id="rId5" imgW="2019048" imgH="523810" progId="Adobe.Illustrator.7">
                  <p:embed/>
                </p:oleObj>
              </mc:Choice>
              <mc:Fallback>
                <p:oleObj name="Artwork" r:id="rId5" imgW="2019048" imgH="523810" progId="Adobe.Illustrator.7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9643" r="62500" b="65567"/>
                      <a:stretch>
                        <a:fillRect/>
                      </a:stretch>
                    </p:blipFill>
                    <p:spPr bwMode="auto">
                      <a:xfrm>
                        <a:off x="4357688" y="1941513"/>
                        <a:ext cx="762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4357688" y="1484313"/>
          <a:ext cx="198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2" name="Artwork" r:id="rId7" imgW="2019048" imgH="523810" progId="Adobe.Illustrator.7">
                  <p:embed/>
                </p:oleObj>
              </mc:Choice>
              <mc:Fallback>
                <p:oleObj name="Artwork" r:id="rId7" imgW="2019048" imgH="523810" progId="Adobe.Illustrator.7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2857" r="10715" b="65567"/>
                      <a:stretch>
                        <a:fillRect/>
                      </a:stretch>
                    </p:blipFill>
                    <p:spPr bwMode="auto">
                      <a:xfrm>
                        <a:off x="4357688" y="1484313"/>
                        <a:ext cx="1981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Line 10"/>
          <p:cNvSpPr>
            <a:spLocks noChangeShapeType="1"/>
          </p:cNvSpPr>
          <p:nvPr/>
        </p:nvSpPr>
        <p:spPr bwMode="auto">
          <a:xfrm flipV="1">
            <a:off x="5292725" y="1789113"/>
            <a:ext cx="55563" cy="631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5508625" y="1916113"/>
          <a:ext cx="762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3" name="Artwork" r:id="rId8" imgW="2019048" imgH="523810" progId="Adobe.Illustrator.7">
                  <p:embed/>
                </p:oleObj>
              </mc:Choice>
              <mc:Fallback>
                <p:oleObj name="Artwork" r:id="rId8" imgW="2019048" imgH="523810" progId="Adobe.Illustrator.7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9643" t="34433" r="62500" b="31134"/>
                      <a:stretch>
                        <a:fillRect/>
                      </a:stretch>
                    </p:blipFill>
                    <p:spPr bwMode="auto">
                      <a:xfrm>
                        <a:off x="5508625" y="1916113"/>
                        <a:ext cx="762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6516688" y="1484313"/>
          <a:ext cx="11938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4" name="Artwork" r:id="rId9" imgW="2019048" imgH="523810" progId="Adobe.Illustrator.7">
                  <p:embed/>
                </p:oleObj>
              </mc:Choice>
              <mc:Fallback>
                <p:oleObj name="Artwork" r:id="rId9" imgW="2019048" imgH="523810" progId="Adobe.Illustrator.7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4643" t="34433" r="26785" b="31134"/>
                      <a:stretch>
                        <a:fillRect/>
                      </a:stretch>
                    </p:blipFill>
                    <p:spPr bwMode="auto">
                      <a:xfrm>
                        <a:off x="6516688" y="1484313"/>
                        <a:ext cx="11938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Line 14"/>
          <p:cNvSpPr>
            <a:spLocks noChangeShapeType="1"/>
          </p:cNvSpPr>
          <p:nvPr/>
        </p:nvSpPr>
        <p:spPr bwMode="auto">
          <a:xfrm flipV="1">
            <a:off x="6300788" y="1844675"/>
            <a:ext cx="360362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6588125" y="1916113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5" name="Artwork" r:id="rId10" imgW="2019048" imgH="523810" progId="Adobe.Illustrator.7">
                  <p:embed/>
                </p:oleObj>
              </mc:Choice>
              <mc:Fallback>
                <p:oleObj name="Artwork" r:id="rId10" imgW="2019048" imgH="523810" progId="Adobe.Illustrator.7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0357" t="34433" r="10713" b="31134"/>
                      <a:stretch>
                        <a:fillRect/>
                      </a:stretch>
                    </p:blipFill>
                    <p:spPr bwMode="auto">
                      <a:xfrm>
                        <a:off x="6588125" y="1916113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7092950" y="1916113"/>
          <a:ext cx="1447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6" name="Artwork" r:id="rId11" imgW="2019048" imgH="523810" progId="Adobe.Illustrator.7">
                  <p:embed/>
                </p:oleObj>
              </mc:Choice>
              <mc:Fallback>
                <p:oleObj name="Artwork" r:id="rId11" imgW="2019048" imgH="523810" progId="Adobe.Illustrator.7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7857" t="68866" r="-1787" b="-3299"/>
                      <a:stretch>
                        <a:fillRect/>
                      </a:stretch>
                    </p:blipFill>
                    <p:spPr bwMode="auto">
                      <a:xfrm>
                        <a:off x="7092950" y="1916113"/>
                        <a:ext cx="1447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17"/>
          <p:cNvGraphicFramePr>
            <a:graphicFrameLocks noGrp="1" noChangeAspect="1"/>
          </p:cNvGraphicFramePr>
          <p:nvPr>
            <p:ph sz="half" idx="2"/>
          </p:nvPr>
        </p:nvGraphicFramePr>
        <p:xfrm>
          <a:off x="107950" y="115888"/>
          <a:ext cx="5400675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7" name="Artwork" r:id="rId12" imgW="2019048" imgH="523810" progId="Adobe.Illustrator.7">
                  <p:embed/>
                </p:oleObj>
              </mc:Choice>
              <mc:Fallback>
                <p:oleObj name="Artwork" r:id="rId12" imgW="2019048" imgH="523810" progId="Adobe.Illustrator.7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15888"/>
                        <a:ext cx="5400675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3ED7-45D9-4981-BBB9-F7D46E585807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251-04DC-4F63-808A-7F55857E733B}" type="slidenum">
              <a:rPr lang="en-US" altLang="zh-CN"/>
              <a:pPr/>
              <a:t>110</a:t>
            </a:fld>
            <a:endParaRPr lang="en-US" altLang="zh-CN"/>
          </a:p>
        </p:txBody>
      </p:sp>
      <p:sp>
        <p:nvSpPr>
          <p:cNvPr id="348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exercise 3</a:t>
            </a:r>
          </a:p>
        </p:txBody>
      </p:sp>
      <p:sp>
        <p:nvSpPr>
          <p:cNvPr id="3481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Try to implement such an encoder that output Gray code G2G1G0 corresponding to the input IN0~IN7. (no priority)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5BA4-F7A6-49A9-95FD-2769AA74C12F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B5C1-E378-4176-A9BB-8606E4CD17ED}" type="slidenum">
              <a:rPr lang="en-US" altLang="zh-CN"/>
              <a:pPr/>
              <a:t>111</a:t>
            </a:fld>
            <a:endParaRPr lang="en-US" altLang="zh-CN"/>
          </a:p>
        </p:txBody>
      </p:sp>
      <p:sp>
        <p:nvSpPr>
          <p:cNvPr id="331780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2</a:t>
            </a:r>
          </a:p>
        </p:txBody>
      </p:sp>
      <p:sp>
        <p:nvSpPr>
          <p:cNvPr id="331784" name="Rectangle 8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number systems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Conversion between two different radix- number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Binary signed number’s expression (S-M, 2’s, 1s’)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Arithmetic operation (addition, subtraction, overflow…)	</a:t>
            </a:r>
          </a:p>
          <a:p>
            <a:pPr>
              <a:lnSpc>
                <a:spcPct val="90000"/>
              </a:lnSpc>
            </a:pPr>
            <a:r>
              <a:rPr lang="en-US" altLang="zh-CN"/>
              <a:t>Code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8421BCD, excess-3, 2421: feature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Gray code : feature, conversion between binary number and gray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BEC0-6E58-4A63-A722-E75BA9E5ACDE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6B68-FF70-42C7-9FD5-F793416FF4F7}" type="slidenum">
              <a:rPr lang="en-US" altLang="zh-CN"/>
              <a:pPr/>
              <a:t>112</a:t>
            </a:fld>
            <a:endParaRPr lang="en-US" altLang="zh-CN"/>
          </a:p>
        </p:txBody>
      </p:sp>
      <p:sp>
        <p:nvSpPr>
          <p:cNvPr id="3348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3</a:t>
            </a:r>
          </a:p>
        </p:txBody>
      </p:sp>
      <p:sp>
        <p:nvSpPr>
          <p:cNvPr id="33485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CMOS gates properties</a:t>
            </a:r>
          </a:p>
          <a:p>
            <a:pPr lvl="1"/>
            <a:r>
              <a:rPr lang="en-US" altLang="zh-CN"/>
              <a:t>Basic concept: logic level, logic convention…</a:t>
            </a:r>
          </a:p>
          <a:p>
            <a:pPr lvl="1"/>
            <a:r>
              <a:rPr lang="en-US" altLang="zh-CN"/>
              <a:t>CMOS logic: switching feature, internal structure…</a:t>
            </a:r>
          </a:p>
          <a:p>
            <a:r>
              <a:rPr lang="en-US" altLang="zh-CN"/>
              <a:t>Static electrical behavior</a:t>
            </a:r>
          </a:p>
          <a:p>
            <a:r>
              <a:rPr lang="en-US" altLang="zh-CN"/>
              <a:t>Dynamic electrical behavior </a:t>
            </a:r>
          </a:p>
          <a:p>
            <a:r>
              <a:rPr lang="en-US" altLang="zh-CN"/>
              <a:t>Other input and output structure</a:t>
            </a:r>
          </a:p>
        </p:txBody>
      </p:sp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5111750" y="3716338"/>
            <a:ext cx="3563938" cy="4699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Noise margin, fan-out</a:t>
            </a:r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5688013" y="4257675"/>
            <a:ext cx="2916237" cy="7143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Propagation delay in timing diagram</a:t>
            </a:r>
          </a:p>
        </p:txBody>
      </p:sp>
      <p:sp>
        <p:nvSpPr>
          <p:cNvPr id="334854" name="Text Box 6"/>
          <p:cNvSpPr txBox="1">
            <a:spLocks noChangeArrowheads="1"/>
          </p:cNvSpPr>
          <p:nvPr/>
        </p:nvSpPr>
        <p:spPr bwMode="auto">
          <a:xfrm>
            <a:off x="863600" y="5516563"/>
            <a:ext cx="5832475" cy="7143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Transmission gate, three-state gate, open-drain (wire logic), schmitt-trigger input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E634-6D4E-4DC6-9139-C89653A809E2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AB02-C196-4E7D-9360-6F5F4CA640C3}" type="slidenum">
              <a:rPr lang="en-US" altLang="zh-CN"/>
              <a:pPr/>
              <a:t>113</a:t>
            </a:fld>
            <a:endParaRPr lang="en-US" altLang="zh-CN"/>
          </a:p>
        </p:txBody>
      </p:sp>
      <p:sp>
        <p:nvSpPr>
          <p:cNvPr id="3358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4</a:t>
            </a:r>
          </a:p>
        </p:txBody>
      </p:sp>
      <p:sp>
        <p:nvSpPr>
          <p:cNvPr id="3358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Switching algebra</a:t>
            </a:r>
          </a:p>
          <a:p>
            <a:pPr lvl="1"/>
            <a:r>
              <a:rPr lang="en-US" altLang="zh-CN"/>
              <a:t>Axioms and theorems</a:t>
            </a:r>
          </a:p>
          <a:p>
            <a:pPr lvl="1"/>
            <a:r>
              <a:rPr lang="en-US" altLang="zh-CN"/>
              <a:t>Standard representation of logic functions</a:t>
            </a:r>
          </a:p>
          <a:p>
            <a:pPr lvl="2"/>
            <a:r>
              <a:rPr lang="en-US" altLang="zh-CN"/>
              <a:t>Minterm, maxterm, canonical sum, canonical product, minterm list, maxterm list…</a:t>
            </a:r>
          </a:p>
          <a:p>
            <a:r>
              <a:rPr lang="en-US" altLang="zh-CN"/>
              <a:t>Combinational-circuit analysis</a:t>
            </a:r>
          </a:p>
          <a:p>
            <a:pPr lvl="1"/>
            <a:r>
              <a:rPr lang="en-US" altLang="zh-CN"/>
              <a:t>Truth table</a:t>
            </a:r>
          </a:p>
          <a:p>
            <a:pPr lvl="1"/>
            <a:r>
              <a:rPr lang="en-US" altLang="zh-CN"/>
              <a:t>Logic function</a:t>
            </a:r>
          </a:p>
          <a:p>
            <a:pPr lvl="1"/>
            <a:r>
              <a:rPr lang="en-US" altLang="zh-CN"/>
              <a:t>Timing diagram</a:t>
            </a:r>
          </a:p>
          <a:p>
            <a:pPr lvl="1"/>
            <a:r>
              <a:rPr lang="en-US" altLang="zh-CN"/>
              <a:t>Judge whether the hazard exist or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B643-B1DB-4D34-AA7F-57616B37A29F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9B80-8C8E-433F-9751-A06B9EF5652E}" type="slidenum">
              <a:rPr lang="en-US" altLang="zh-CN"/>
              <a:pPr/>
              <a:t>114</a:t>
            </a:fld>
            <a:endParaRPr lang="en-US" altLang="zh-CN"/>
          </a:p>
        </p:txBody>
      </p:sp>
      <p:sp>
        <p:nvSpPr>
          <p:cNvPr id="336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4</a:t>
            </a:r>
          </a:p>
        </p:txBody>
      </p:sp>
      <p:sp>
        <p:nvSpPr>
          <p:cNvPr id="3368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Combinational-circuit synthesis</a:t>
            </a:r>
          </a:p>
          <a:p>
            <a:pPr lvl="1"/>
            <a:r>
              <a:rPr lang="en-US" altLang="zh-CN"/>
              <a:t>Find the logic relationship between inputs and output.</a:t>
            </a:r>
          </a:p>
          <a:p>
            <a:pPr lvl="1"/>
            <a:r>
              <a:rPr lang="en-US" altLang="zh-CN"/>
              <a:t>K-map</a:t>
            </a:r>
          </a:p>
          <a:p>
            <a:pPr lvl="1"/>
            <a:r>
              <a:rPr lang="en-US" altLang="zh-CN"/>
              <a:t>Minimal sum, minimal 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2D55-C592-433B-803C-565F8D90079F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A2CD-E7CE-441B-9785-43D1BDDCD78E}" type="slidenum">
              <a:rPr lang="en-US" altLang="zh-CN"/>
              <a:pPr/>
              <a:t>115</a:t>
            </a:fld>
            <a:endParaRPr lang="en-US" altLang="zh-CN"/>
          </a:p>
        </p:txBody>
      </p:sp>
      <p:sp>
        <p:nvSpPr>
          <p:cNvPr id="3379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6</a:t>
            </a:r>
          </a:p>
        </p:txBody>
      </p:sp>
      <p:sp>
        <p:nvSpPr>
          <p:cNvPr id="3379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feature of each device</a:t>
            </a:r>
          </a:p>
          <a:p>
            <a:r>
              <a:rPr lang="en-US" altLang="zh-CN"/>
              <a:t>How to expanding its original function</a:t>
            </a:r>
          </a:p>
          <a:p>
            <a:r>
              <a:rPr lang="en-US" altLang="zh-CN"/>
              <a:t>Realize other function with these device</a:t>
            </a:r>
          </a:p>
          <a:p>
            <a:pPr lvl="1"/>
            <a:r>
              <a:rPr lang="en-US" altLang="zh-CN"/>
              <a:t>Synthesize combinational circuit with 74xx138 or 74xx151…</a:t>
            </a:r>
          </a:p>
          <a:p>
            <a:pPr lvl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E418-8B60-47D8-A8B3-1A9FC3DEBA6F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2C70-034C-49E9-B472-C8398C0EAFF3}" type="slidenum">
              <a:rPr lang="en-US" altLang="zh-CN"/>
              <a:pPr/>
              <a:t>116</a:t>
            </a:fld>
            <a:endParaRPr lang="en-US" altLang="zh-CN"/>
          </a:p>
        </p:txBody>
      </p:sp>
      <p:sp>
        <p:nvSpPr>
          <p:cNvPr id="370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47625"/>
          </a:xfrm>
        </p:spPr>
        <p:txBody>
          <a:bodyPr/>
          <a:lstStyle/>
          <a:p>
            <a:endParaRPr lang="zh-CN" altLang="zh-CN" sz="3200"/>
          </a:p>
        </p:txBody>
      </p:sp>
      <p:sp>
        <p:nvSpPr>
          <p:cNvPr id="3706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331913" y="476250"/>
            <a:ext cx="7354887" cy="5649913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 sz="2800"/>
              <a:t>例</a:t>
            </a:r>
            <a:r>
              <a:rPr lang="en-US" altLang="zh-CN" sz="2800"/>
              <a:t>1</a:t>
            </a:r>
            <a:r>
              <a:rPr lang="zh-CN" altLang="en-US" sz="2800"/>
              <a:t>、用</a:t>
            </a:r>
            <a:r>
              <a:rPr lang="en-US" altLang="zh-CN" sz="2800"/>
              <a:t>MSI</a:t>
            </a:r>
            <a:r>
              <a:rPr lang="zh-CN" altLang="en-US" sz="2800"/>
              <a:t>器件实现</a:t>
            </a:r>
            <a:r>
              <a:rPr lang="en-US" altLang="zh-CN" sz="2800"/>
              <a:t>3-bit </a:t>
            </a:r>
            <a:r>
              <a:rPr lang="zh-CN" altLang="en-US" sz="2800"/>
              <a:t>二进制码到</a:t>
            </a:r>
            <a:r>
              <a:rPr lang="en-US" altLang="zh-CN" sz="2800"/>
              <a:t>Gray</a:t>
            </a:r>
            <a:r>
              <a:rPr lang="zh-CN" altLang="en-US" sz="2800"/>
              <a:t>码的转换。</a:t>
            </a:r>
          </a:p>
          <a:p>
            <a:pPr>
              <a:buFont typeface="Wingdings 2" pitchFamily="18" charset="2"/>
              <a:buNone/>
            </a:pPr>
            <a:r>
              <a:rPr lang="zh-CN" altLang="en-US" sz="2800"/>
              <a:t>例</a:t>
            </a:r>
            <a:r>
              <a:rPr lang="en-US" altLang="zh-CN" sz="2800"/>
              <a:t>2</a:t>
            </a:r>
            <a:r>
              <a:rPr lang="zh-CN" altLang="en-US" sz="2800"/>
              <a:t>、用加法器</a:t>
            </a:r>
            <a:r>
              <a:rPr lang="en-US" altLang="zh-CN" sz="2800"/>
              <a:t>74×283</a:t>
            </a:r>
            <a:r>
              <a:rPr lang="zh-CN" altLang="en-US" sz="2800"/>
              <a:t>及一些恰当的器件实现</a:t>
            </a:r>
            <a:r>
              <a:rPr lang="en-US" altLang="zh-CN" sz="2800"/>
              <a:t>1</a:t>
            </a:r>
            <a:r>
              <a:rPr lang="zh-CN" altLang="en-US" sz="2800"/>
              <a:t>位</a:t>
            </a:r>
            <a:r>
              <a:rPr lang="en-US" altLang="zh-CN" sz="2800"/>
              <a:t>BCD</a:t>
            </a:r>
            <a:r>
              <a:rPr lang="zh-CN" altLang="en-US" sz="2800"/>
              <a:t>码的加法。</a:t>
            </a:r>
          </a:p>
          <a:p>
            <a:pPr>
              <a:buFont typeface="Wingdings 2" pitchFamily="18" charset="2"/>
              <a:buNone/>
            </a:pPr>
            <a:r>
              <a:rPr lang="zh-CN" altLang="en-US" sz="2800"/>
              <a:t>例</a:t>
            </a:r>
            <a:r>
              <a:rPr lang="en-US" altLang="zh-CN" sz="2800"/>
              <a:t>3</a:t>
            </a:r>
            <a:r>
              <a:rPr lang="zh-CN" altLang="en-US" sz="2800"/>
              <a:t>、假定某电路的工作波形如图所示，试找出其最简实现方案，用门电路实现；再用</a:t>
            </a:r>
            <a:r>
              <a:rPr lang="en-US" altLang="zh-CN" sz="2800"/>
              <a:t>74</a:t>
            </a:r>
            <a:r>
              <a:rPr lang="zh-CN" altLang="zh-CN" sz="2800"/>
              <a:t>×138和74×151实现</a:t>
            </a:r>
            <a:r>
              <a:rPr lang="zh-CN" altLang="en-US" sz="2800"/>
              <a:t>。</a:t>
            </a:r>
          </a:p>
        </p:txBody>
      </p:sp>
      <p:pic>
        <p:nvPicPr>
          <p:cNvPr id="3706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716338"/>
            <a:ext cx="410368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0693" name="AutoShape 5"/>
          <p:cNvSpPr>
            <a:spLocks/>
          </p:cNvSpPr>
          <p:nvPr/>
        </p:nvSpPr>
        <p:spPr bwMode="auto">
          <a:xfrm>
            <a:off x="2268538" y="3933825"/>
            <a:ext cx="287337" cy="1223963"/>
          </a:xfrm>
          <a:prstGeom prst="leftBrace">
            <a:avLst>
              <a:gd name="adj1" fmla="val 3549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0694" name="Text Box 6"/>
          <p:cNvSpPr txBox="1">
            <a:spLocks noChangeArrowheads="1"/>
          </p:cNvSpPr>
          <p:nvPr/>
        </p:nvSpPr>
        <p:spPr bwMode="auto">
          <a:xfrm>
            <a:off x="1763713" y="4076700"/>
            <a:ext cx="5032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6600"/>
                </a:solidFill>
                <a:latin typeface="Garamond" pitchFamily="18" charset="0"/>
              </a:rPr>
              <a:t>输入</a:t>
            </a:r>
          </a:p>
        </p:txBody>
      </p:sp>
      <p:sp>
        <p:nvSpPr>
          <p:cNvPr id="370695" name="Text Box 7"/>
          <p:cNvSpPr txBox="1">
            <a:spLocks noChangeArrowheads="1"/>
          </p:cNvSpPr>
          <p:nvPr/>
        </p:nvSpPr>
        <p:spPr bwMode="auto">
          <a:xfrm>
            <a:off x="1692275" y="5300663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6600"/>
                </a:solidFill>
                <a:latin typeface="Garamond" pitchFamily="18" charset="0"/>
              </a:rPr>
              <a:t>输出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AD6C-5A9E-42E7-B685-3A10E5010FA7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6198-FC15-43BE-96C5-E66B59E0863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3557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457200" y="250825"/>
            <a:ext cx="8291513" cy="446088"/>
          </a:xfrm>
        </p:spPr>
        <p:txBody>
          <a:bodyPr/>
          <a:lstStyle/>
          <a:p>
            <a:r>
              <a:rPr lang="en-US" altLang="zh-CN" sz="3200"/>
              <a:t>2. Programmable Array Logic Devices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57200" y="981075"/>
            <a:ext cx="8291513" cy="5145088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sz="2800"/>
              <a:t>Fixed OR array</a:t>
            </a:r>
            <a:r>
              <a:rPr lang="zh-CN" altLang="en-US" sz="2800"/>
              <a:t>，</a:t>
            </a:r>
            <a:r>
              <a:rPr lang="en-US" altLang="zh-CN" sz="2800"/>
              <a:t>programmable AND array</a:t>
            </a:r>
          </a:p>
          <a:p>
            <a:pPr>
              <a:buFont typeface="Wingdings 2" pitchFamily="18" charset="2"/>
              <a:buNone/>
            </a:pPr>
            <a:r>
              <a:rPr lang="en-US" altLang="zh-CN" sz="2800"/>
              <a:t>Bidirectional input/output pins</a:t>
            </a:r>
            <a:r>
              <a:rPr lang="zh-CN" altLang="en-US" sz="2800"/>
              <a:t>，熔丝型</a:t>
            </a:r>
          </a:p>
          <a:p>
            <a:pPr>
              <a:buFont typeface="Wingdings 2" pitchFamily="18" charset="2"/>
              <a:buNone/>
            </a:pPr>
            <a:r>
              <a:rPr lang="en-US" altLang="zh-CN" sz="2800"/>
              <a:t>PAL16L8</a:t>
            </a:r>
            <a:r>
              <a:rPr lang="zh-CN" altLang="en-US" sz="2800"/>
              <a:t>，</a:t>
            </a:r>
          </a:p>
        </p:txBody>
      </p:sp>
      <p:graphicFrame>
        <p:nvGraphicFramePr>
          <p:cNvPr id="2355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09600" y="2347913"/>
          <a:ext cx="7267575" cy="251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Artwork" r:id="rId3" imgW="6504762" imgH="10155067" progId="Adobe.Illustrator.7">
                  <p:embed/>
                </p:oleObj>
              </mc:Choice>
              <mc:Fallback>
                <p:oleObj name="Artwork" r:id="rId3" imgW="6504762" imgH="10155067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4" b="84245"/>
                      <a:stretch>
                        <a:fillRect/>
                      </a:stretch>
                    </p:blipFill>
                    <p:spPr bwMode="auto">
                      <a:xfrm>
                        <a:off x="609600" y="2347913"/>
                        <a:ext cx="7267575" cy="251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011863" y="1989138"/>
            <a:ext cx="237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Output enable</a:t>
            </a: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H="1">
            <a:off x="6011863" y="2492375"/>
            <a:ext cx="504825" cy="57626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C9F9-BB3D-427C-BFE4-0A5815C6CFC9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6722-388F-4F57-8DE8-C0FA145494F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12738" y="250825"/>
            <a:ext cx="8388350" cy="617538"/>
          </a:xfrm>
        </p:spPr>
        <p:txBody>
          <a:bodyPr/>
          <a:lstStyle/>
          <a:p>
            <a:r>
              <a:rPr lang="en-US" altLang="zh-CN" sz="3200"/>
              <a:t>3.  Generic Array Logic Devices</a:t>
            </a:r>
            <a:r>
              <a:rPr lang="zh-CN" altLang="en-US" sz="3200"/>
              <a:t>（</a:t>
            </a:r>
            <a:r>
              <a:rPr lang="en-US" altLang="zh-CN" sz="3200"/>
              <a:t>GAL</a:t>
            </a:r>
            <a:r>
              <a:rPr lang="zh-CN" altLang="en-US" sz="3200"/>
              <a:t>）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/>
              <a:t>an innovation of the PAL; </a:t>
            </a:r>
          </a:p>
          <a:p>
            <a:pPr>
              <a:buFont typeface="Wingdings 2" pitchFamily="18" charset="2"/>
              <a:buNone/>
            </a:pPr>
            <a:r>
              <a:rPr lang="en-US" altLang="zh-CN"/>
              <a:t>can be erased and reprogrammed; </a:t>
            </a:r>
          </a:p>
          <a:p>
            <a:pPr>
              <a:buFont typeface="Wingdings 2" pitchFamily="18" charset="2"/>
              <a:buNone/>
            </a:pPr>
            <a:endParaRPr lang="en-US" altLang="zh-CN"/>
          </a:p>
        </p:txBody>
      </p:sp>
      <p:pic>
        <p:nvPicPr>
          <p:cNvPr id="25605" name="Picture 5" descr="Lattice_GAL_16V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852738"/>
            <a:ext cx="3724275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Classification of Combinational </a:t>
            </a:r>
            <a:r>
              <a:rPr lang="en-US" altLang="zh-CN" dirty="0" smtClean="0"/>
              <a:t>Logic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054C-9E30-474A-AB15-82AFEC002F6C}" type="datetime7">
              <a:rPr lang="zh-CN" altLang="en-US" smtClean="0"/>
              <a:pPr/>
              <a:t>18.4.18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FE63-48C9-447E-98F4-8503E0580BF0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7" name="圆角矩形 6"/>
          <p:cNvSpPr/>
          <p:nvPr/>
        </p:nvSpPr>
        <p:spPr bwMode="auto">
          <a:xfrm>
            <a:off x="2638801" y="1168223"/>
            <a:ext cx="3996444" cy="540060"/>
          </a:xfrm>
          <a:prstGeom prst="roundRect">
            <a:avLst>
              <a:gd name="adj" fmla="val 33389"/>
            </a:avLst>
          </a:prstGeom>
          <a:solidFill>
            <a:schemeClr val="accent1"/>
          </a:solidFill>
          <a:ln w="12700" cap="sq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Combinational Logic </a:t>
            </a:r>
            <a:r>
              <a:rPr lang="en-US" altLang="zh-CN" sz="2000" dirty="0"/>
              <a:t>C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ircuit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115616" y="2420888"/>
            <a:ext cx="1944216" cy="10081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sq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Arithmatic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&amp; Logical </a:t>
            </a:r>
            <a:r>
              <a:rPr lang="en-US" altLang="zh-CN" sz="2000" dirty="0" smtClean="0"/>
              <a:t>Function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666421" y="2420888"/>
            <a:ext cx="1944216" cy="1008112"/>
          </a:xfrm>
          <a:prstGeom prst="roundRect">
            <a:avLst/>
          </a:prstGeom>
          <a:solidFill>
            <a:srgbClr val="BEECE3"/>
          </a:solidFill>
          <a:ln w="12700" cap="sq" cmpd="sng" algn="ctr">
            <a:solidFill>
              <a:schemeClr val="accent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Data Transmission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6156176" y="2420888"/>
            <a:ext cx="1944216" cy="10081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sq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Code Converters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419849" name="组合 419848"/>
          <p:cNvGrpSpPr/>
          <p:nvPr/>
        </p:nvGrpSpPr>
        <p:grpSpPr>
          <a:xfrm>
            <a:off x="2087724" y="1708283"/>
            <a:ext cx="5040560" cy="712605"/>
            <a:chOff x="2087724" y="1708283"/>
            <a:chExt cx="5040560" cy="712605"/>
          </a:xfrm>
        </p:grpSpPr>
        <p:cxnSp>
          <p:nvCxnSpPr>
            <p:cNvPr id="16" name="直接连接符 15"/>
            <p:cNvCxnSpPr/>
            <p:nvPr/>
          </p:nvCxnSpPr>
          <p:spPr bwMode="auto">
            <a:xfrm>
              <a:off x="2087724" y="2060848"/>
              <a:ext cx="5031559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accent4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箭头连接符 17"/>
            <p:cNvCxnSpPr>
              <a:stCxn id="7" idx="2"/>
            </p:cNvCxnSpPr>
            <p:nvPr/>
          </p:nvCxnSpPr>
          <p:spPr bwMode="auto">
            <a:xfrm>
              <a:off x="4637023" y="1708283"/>
              <a:ext cx="0" cy="712605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chemeClr val="accent4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箭头连接符 19"/>
            <p:cNvCxnSpPr>
              <a:endCxn id="8" idx="0"/>
            </p:cNvCxnSpPr>
            <p:nvPr/>
          </p:nvCxnSpPr>
          <p:spPr bwMode="auto">
            <a:xfrm>
              <a:off x="2087724" y="206084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chemeClr val="accent4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箭头连接符 21"/>
            <p:cNvCxnSpPr>
              <a:endCxn id="11" idx="0"/>
            </p:cNvCxnSpPr>
            <p:nvPr/>
          </p:nvCxnSpPr>
          <p:spPr bwMode="auto">
            <a:xfrm>
              <a:off x="7128284" y="2064585"/>
              <a:ext cx="0" cy="356303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chemeClr val="accent4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椭圆 25"/>
            <p:cNvSpPr/>
            <p:nvPr/>
          </p:nvSpPr>
          <p:spPr bwMode="auto">
            <a:xfrm>
              <a:off x="4590012" y="2024844"/>
              <a:ext cx="90000" cy="90000"/>
            </a:xfrm>
            <a:prstGeom prst="ellipse">
              <a:avLst/>
            </a:prstGeom>
            <a:solidFill>
              <a:schemeClr val="accent4">
                <a:lumMod val="75000"/>
                <a:lumOff val="25000"/>
              </a:schemeClr>
            </a:solidFill>
            <a:ln w="12700" cap="sq" cmpd="sng" algn="ctr">
              <a:solidFill>
                <a:schemeClr val="accent4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419850" name="组合 419849"/>
          <p:cNvGrpSpPr/>
          <p:nvPr/>
        </p:nvGrpSpPr>
        <p:grpSpPr>
          <a:xfrm>
            <a:off x="1115616" y="3429000"/>
            <a:ext cx="1944216" cy="1800200"/>
            <a:chOff x="1115616" y="3429000"/>
            <a:chExt cx="1944216" cy="1800200"/>
          </a:xfrm>
        </p:grpSpPr>
        <p:sp>
          <p:nvSpPr>
            <p:cNvPr id="9" name="矩形 8"/>
            <p:cNvSpPr/>
            <p:nvPr/>
          </p:nvSpPr>
          <p:spPr bwMode="auto">
            <a:xfrm>
              <a:off x="1115616" y="3933056"/>
              <a:ext cx="1944216" cy="12961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sq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Adders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err="1" smtClean="0"/>
                <a:t>Subtractors</a:t>
              </a:r>
              <a:endParaRPr lang="en-US" altLang="zh-CN" sz="2000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Comparitors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/>
                <a:t>PLD’s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8" name="直接箭头连接符 27"/>
            <p:cNvCxnSpPr>
              <a:stCxn id="8" idx="2"/>
              <a:endCxn id="9" idx="0"/>
            </p:cNvCxnSpPr>
            <p:nvPr/>
          </p:nvCxnSpPr>
          <p:spPr bwMode="auto">
            <a:xfrm>
              <a:off x="2087724" y="3429000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chemeClr val="accent4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9851" name="组合 419850"/>
          <p:cNvGrpSpPr/>
          <p:nvPr/>
        </p:nvGrpSpPr>
        <p:grpSpPr>
          <a:xfrm>
            <a:off x="3601789" y="3429000"/>
            <a:ext cx="2071012" cy="1800200"/>
            <a:chOff x="3601789" y="3429000"/>
            <a:chExt cx="2071012" cy="1800200"/>
          </a:xfrm>
        </p:grpSpPr>
        <p:sp>
          <p:nvSpPr>
            <p:cNvPr id="13" name="矩形 12"/>
            <p:cNvSpPr/>
            <p:nvPr/>
          </p:nvSpPr>
          <p:spPr bwMode="auto">
            <a:xfrm>
              <a:off x="3601789" y="3933056"/>
              <a:ext cx="2071012" cy="1296144"/>
            </a:xfrm>
            <a:prstGeom prst="rect">
              <a:avLst/>
            </a:prstGeom>
            <a:solidFill>
              <a:srgbClr val="BEECE3"/>
            </a:solidFill>
            <a:ln w="12700" cap="sq" cmpd="sng" algn="ctr">
              <a:solidFill>
                <a:schemeClr val="accent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Multiplexers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err="1" smtClean="0"/>
                <a:t>Demultiplexers</a:t>
              </a:r>
              <a:endParaRPr lang="en-US" altLang="zh-CN" sz="2000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Encoders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/>
                <a:t>Decoders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30" name="直接箭头连接符 29"/>
            <p:cNvCxnSpPr>
              <a:stCxn id="10" idx="2"/>
              <a:endCxn id="13" idx="0"/>
            </p:cNvCxnSpPr>
            <p:nvPr/>
          </p:nvCxnSpPr>
          <p:spPr bwMode="auto">
            <a:xfrm flipH="1">
              <a:off x="4637295" y="3429000"/>
              <a:ext cx="1234" cy="504056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chemeClr val="accent4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9852" name="组合 419851"/>
          <p:cNvGrpSpPr/>
          <p:nvPr/>
        </p:nvGrpSpPr>
        <p:grpSpPr>
          <a:xfrm>
            <a:off x="6147898" y="3429000"/>
            <a:ext cx="1965348" cy="1800200"/>
            <a:chOff x="6147898" y="3429000"/>
            <a:chExt cx="1965348" cy="1800200"/>
          </a:xfrm>
        </p:grpSpPr>
        <p:sp>
          <p:nvSpPr>
            <p:cNvPr id="14" name="矩形 13"/>
            <p:cNvSpPr/>
            <p:nvPr/>
          </p:nvSpPr>
          <p:spPr bwMode="auto">
            <a:xfrm>
              <a:off x="6147898" y="3933056"/>
              <a:ext cx="1965348" cy="12961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sq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Binary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BCD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 smtClean="0"/>
                <a:t>7-segment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419840" name="直接箭头连接符 419839"/>
            <p:cNvCxnSpPr>
              <a:stCxn id="11" idx="2"/>
              <a:endCxn id="14" idx="0"/>
            </p:cNvCxnSpPr>
            <p:nvPr/>
          </p:nvCxnSpPr>
          <p:spPr bwMode="auto">
            <a:xfrm>
              <a:off x="7128284" y="3429000"/>
              <a:ext cx="2288" cy="504056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chemeClr val="accent4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5204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1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1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41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41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89E4-6BAD-48C9-AAD9-CB7293D361F8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4414-F5D3-4D4E-B313-FD0D860F3BA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536575"/>
          </a:xfrm>
        </p:spPr>
        <p:txBody>
          <a:bodyPr/>
          <a:lstStyle/>
          <a:p>
            <a:r>
              <a:rPr lang="en-US" altLang="zh-CN"/>
              <a:t>6.4 Decoder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CN" dirty="0"/>
              <a:t>An important type of combinational circuit .</a:t>
            </a:r>
          </a:p>
        </p:txBody>
      </p:sp>
      <p:grpSp>
        <p:nvGrpSpPr>
          <p:cNvPr id="26644" name="Group 20"/>
          <p:cNvGrpSpPr>
            <a:grpSpLocks/>
          </p:cNvGrpSpPr>
          <p:nvPr/>
        </p:nvGrpSpPr>
        <p:grpSpPr bwMode="auto">
          <a:xfrm>
            <a:off x="684213" y="2349500"/>
            <a:ext cx="3009900" cy="1282700"/>
            <a:chOff x="431" y="1480"/>
            <a:chExt cx="1896" cy="808"/>
          </a:xfrm>
        </p:grpSpPr>
        <p:sp>
          <p:nvSpPr>
            <p:cNvPr id="26629" name="AutoShape 5"/>
            <p:cNvSpPr>
              <a:spLocks noChangeArrowheads="1"/>
            </p:cNvSpPr>
            <p:nvPr/>
          </p:nvSpPr>
          <p:spPr bwMode="auto">
            <a:xfrm>
              <a:off x="1610" y="1842"/>
              <a:ext cx="717" cy="181"/>
            </a:xfrm>
            <a:prstGeom prst="rightArrow">
              <a:avLst>
                <a:gd name="adj1" fmla="val 50000"/>
                <a:gd name="adj2" fmla="val 99033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72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0" name="Text Box 6"/>
            <p:cNvSpPr txBox="1">
              <a:spLocks noChangeArrowheads="1"/>
            </p:cNvSpPr>
            <p:nvPr/>
          </p:nvSpPr>
          <p:spPr bwMode="auto">
            <a:xfrm>
              <a:off x="431" y="1480"/>
              <a:ext cx="1315" cy="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600" b="1"/>
                <a:t>input code word</a:t>
              </a:r>
              <a:br>
                <a:rPr lang="en-US" altLang="zh-CN" sz="2600" b="1"/>
              </a:br>
              <a:endParaRPr lang="en-US" altLang="zh-CN" sz="2600" b="1"/>
            </a:p>
          </p:txBody>
        </p:sp>
      </p:grpSp>
      <p:grpSp>
        <p:nvGrpSpPr>
          <p:cNvPr id="26643" name="Group 19"/>
          <p:cNvGrpSpPr>
            <a:grpSpLocks/>
          </p:cNvGrpSpPr>
          <p:nvPr/>
        </p:nvGrpSpPr>
        <p:grpSpPr bwMode="auto">
          <a:xfrm>
            <a:off x="539750" y="3573463"/>
            <a:ext cx="3095625" cy="488950"/>
            <a:chOff x="340" y="2251"/>
            <a:chExt cx="1950" cy="308"/>
          </a:xfrm>
        </p:grpSpPr>
        <p:sp>
          <p:nvSpPr>
            <p:cNvPr id="26631" name="AutoShape 7"/>
            <p:cNvSpPr>
              <a:spLocks noChangeArrowheads="1"/>
            </p:cNvSpPr>
            <p:nvPr/>
          </p:nvSpPr>
          <p:spPr bwMode="auto">
            <a:xfrm>
              <a:off x="1746" y="2342"/>
              <a:ext cx="544" cy="181"/>
            </a:xfrm>
            <a:prstGeom prst="rightArrow">
              <a:avLst>
                <a:gd name="adj1" fmla="val 50000"/>
                <a:gd name="adj2" fmla="val 75138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72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340" y="2251"/>
              <a:ext cx="140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600" b="1"/>
                <a:t>enable input</a:t>
              </a:r>
            </a:p>
          </p:txBody>
        </p:sp>
      </p:grpSp>
      <p:sp>
        <p:nvSpPr>
          <p:cNvPr id="26633" name="AutoShape 9"/>
          <p:cNvSpPr>
            <a:spLocks noChangeArrowheads="1"/>
          </p:cNvSpPr>
          <p:nvPr/>
        </p:nvSpPr>
        <p:spPr bwMode="auto">
          <a:xfrm>
            <a:off x="4932363" y="3213100"/>
            <a:ext cx="863600" cy="431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72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867400" y="2924175"/>
            <a:ext cx="2232025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600" b="1"/>
              <a:t>Output code word</a:t>
            </a:r>
            <a:br>
              <a:rPr lang="en-US" altLang="zh-CN" sz="2600" b="1"/>
            </a:br>
            <a:endParaRPr lang="en-US" altLang="zh-CN" sz="2600" b="1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3708400" y="2636838"/>
            <a:ext cx="1225550" cy="1728787"/>
          </a:xfrm>
          <a:prstGeom prst="rect">
            <a:avLst/>
          </a:prstGeom>
          <a:noFill/>
          <a:ln w="28575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3348038" y="2132013"/>
            <a:ext cx="1728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</a:rPr>
              <a:t>decoder</a:t>
            </a:r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3635375" y="3068638"/>
            <a:ext cx="1298575" cy="288925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 rot="752517">
            <a:off x="3779838" y="2835275"/>
            <a:ext cx="12827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</a:rPr>
              <a:t>1-to-1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</a:rPr>
              <a:t>mapping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3924300" y="4724400"/>
            <a:ext cx="865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</a:rPr>
              <a:t>n&lt;m</a:t>
            </a: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2627313" y="2565400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n-bit</a:t>
            </a:r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 flipH="1">
            <a:off x="2771775" y="2924175"/>
            <a:ext cx="215900" cy="2889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4932363" y="2924175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m-bit</a:t>
            </a:r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 flipH="1">
            <a:off x="5148263" y="3284538"/>
            <a:ext cx="215900" cy="3603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50" name="AutoShape 26"/>
          <p:cNvSpPr>
            <a:spLocks noChangeArrowheads="1"/>
          </p:cNvSpPr>
          <p:nvPr/>
        </p:nvSpPr>
        <p:spPr bwMode="auto">
          <a:xfrm>
            <a:off x="5786438" y="3968751"/>
            <a:ext cx="2476500" cy="540370"/>
          </a:xfrm>
          <a:prstGeom prst="bracketPair">
            <a:avLst>
              <a:gd name="adj" fmla="val 16667"/>
            </a:avLst>
          </a:prstGeom>
          <a:noFill/>
          <a:ln w="19050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</a:rPr>
              <a:t>1-out-of-m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code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0" grpId="0" animBg="1"/>
      <p:bldP spid="26641" grpId="0"/>
      <p:bldP spid="26645" grpId="0"/>
      <p:bldP spid="266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E3B7-C5CB-46DD-A18E-8A1821F1237F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7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DE36-ED53-4939-A80C-C7BCAB61DF34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1</a:t>
            </a:r>
            <a:r>
              <a:rPr lang="zh-CN" altLang="en-US" b="0" dirty="0"/>
              <a:t>、</a:t>
            </a:r>
            <a:r>
              <a:rPr lang="en-US" altLang="zh-CN" b="0" dirty="0"/>
              <a:t>binary decoders (n-bit </a:t>
            </a:r>
            <a:r>
              <a:rPr lang="en-US" altLang="zh-CN" b="0" dirty="0">
                <a:cs typeface="Arial" pitchFamily="34" charset="0"/>
              </a:rPr>
              <a:t>→ 2</a:t>
            </a:r>
            <a:r>
              <a:rPr lang="en-US" altLang="zh-CN" b="0" baseline="30000" dirty="0">
                <a:cs typeface="Arial" pitchFamily="34" charset="0"/>
              </a:rPr>
              <a:t>n</a:t>
            </a:r>
            <a:r>
              <a:rPr lang="en-US" altLang="zh-CN" b="0" dirty="0">
                <a:cs typeface="Arial" pitchFamily="34" charset="0"/>
              </a:rPr>
              <a:t>-bit</a:t>
            </a:r>
            <a:r>
              <a:rPr lang="en-US" altLang="zh-CN" b="0" dirty="0"/>
              <a:t>)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57200" y="981075"/>
            <a:ext cx="4038600" cy="5149850"/>
          </a:xfrm>
        </p:spPr>
        <p:txBody>
          <a:bodyPr/>
          <a:lstStyle/>
          <a:p>
            <a:r>
              <a:rPr lang="en-US" altLang="zh-CN"/>
              <a:t>2-4 decoder</a:t>
            </a:r>
            <a:r>
              <a:rPr lang="zh-CN" altLang="en-US"/>
              <a:t>（</a:t>
            </a:r>
            <a:r>
              <a:rPr lang="en-US" altLang="zh-CN"/>
              <a:t>2-2</a:t>
            </a:r>
            <a:r>
              <a:rPr lang="en-US" altLang="zh-CN" baseline="30000"/>
              <a:t>2</a:t>
            </a:r>
            <a:r>
              <a:rPr lang="zh-CN" altLang="en-US"/>
              <a:t>）</a:t>
            </a:r>
          </a:p>
          <a:p>
            <a:pPr>
              <a:buFont typeface="Wingdings 2" pitchFamily="18" charset="2"/>
              <a:buNone/>
            </a:pPr>
            <a:r>
              <a:rPr lang="zh-CN" altLang="en-US">
                <a:solidFill>
                  <a:srgbClr val="FFFF66"/>
                </a:solidFill>
              </a:rPr>
              <a:t>   </a:t>
            </a: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5076825" y="1411288"/>
            <a:ext cx="57467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mbria" pitchFamily="18" charset="0"/>
            </a:endParaRPr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5076825" y="1987550"/>
            <a:ext cx="5746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mbria" pitchFamily="18" charset="0"/>
            </a:endParaRP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7019925" y="1195388"/>
            <a:ext cx="719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mbria" pitchFamily="18" charset="0"/>
            </a:endParaRP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7019925" y="1555750"/>
            <a:ext cx="719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mbria" pitchFamily="18" charset="0"/>
            </a:endParaRP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7019925" y="1916113"/>
            <a:ext cx="719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mbria" pitchFamily="18" charset="0"/>
            </a:endParaRPr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7019925" y="2276475"/>
            <a:ext cx="719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mbria" pitchFamily="18" charset="0"/>
            </a:endParaRP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4572000" y="1123950"/>
            <a:ext cx="5762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600" b="1" dirty="0">
                <a:latin typeface="Cambria" pitchFamily="18" charset="0"/>
              </a:rPr>
              <a:t>I1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4572000" y="1700213"/>
            <a:ext cx="5762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600" b="1">
                <a:latin typeface="Cambria" pitchFamily="18" charset="0"/>
              </a:rPr>
              <a:t>I0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7740650" y="908050"/>
            <a:ext cx="71978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600" b="1" dirty="0">
                <a:latin typeface="Cambria" pitchFamily="18" charset="0"/>
              </a:rPr>
              <a:t>Y3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7740650" y="1268413"/>
            <a:ext cx="71978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600" b="1" dirty="0">
                <a:latin typeface="Cambria" pitchFamily="18" charset="0"/>
              </a:rPr>
              <a:t>Y2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7740650" y="1627188"/>
            <a:ext cx="71978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600" b="1" dirty="0">
                <a:latin typeface="Cambria" pitchFamily="18" charset="0"/>
              </a:rPr>
              <a:t>Y1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7740650" y="2060575"/>
            <a:ext cx="71978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600" b="1" dirty="0">
                <a:latin typeface="Cambria" pitchFamily="18" charset="0"/>
              </a:rPr>
              <a:t>Y0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1042988" y="1449388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CC"/>
                </a:solidFill>
              </a:rPr>
              <a:t>truth table</a:t>
            </a:r>
            <a:r>
              <a:rPr lang="zh-CN" altLang="en-US" sz="2400" b="1">
                <a:solidFill>
                  <a:srgbClr val="0000CC"/>
                </a:solidFill>
              </a:rPr>
              <a:t>：？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701675" y="4294188"/>
            <a:ext cx="1412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CC"/>
                </a:solidFill>
              </a:rPr>
              <a:t>Y</a:t>
            </a:r>
            <a:r>
              <a:rPr lang="en-US" altLang="zh-CN" sz="2400" b="1" baseline="-25000">
                <a:solidFill>
                  <a:srgbClr val="0000CC"/>
                </a:solidFill>
              </a:rPr>
              <a:t>i</a:t>
            </a:r>
            <a:r>
              <a:rPr lang="zh-CN" altLang="en-US" sz="2400" b="1">
                <a:solidFill>
                  <a:srgbClr val="0000CC"/>
                </a:solidFill>
              </a:rPr>
              <a:t>：？</a:t>
            </a:r>
          </a:p>
        </p:txBody>
      </p:sp>
      <p:graphicFrame>
        <p:nvGraphicFramePr>
          <p:cNvPr id="28960" name="Group 288"/>
          <p:cNvGraphicFramePr>
            <a:graphicFrameLocks noGrp="1"/>
          </p:cNvGraphicFramePr>
          <p:nvPr>
            <p:ph sz="half" idx="2"/>
          </p:nvPr>
        </p:nvGraphicFramePr>
        <p:xfrm>
          <a:off x="461963" y="2051050"/>
          <a:ext cx="3502025" cy="2286000"/>
        </p:xfrm>
        <a:graphic>
          <a:graphicData uri="http://schemas.openxmlformats.org/drawingml/2006/table">
            <a:tbl>
              <a:tblPr/>
              <a:tblGrid>
                <a:gridCol w="582612"/>
                <a:gridCol w="584200"/>
                <a:gridCol w="585788"/>
                <a:gridCol w="582612"/>
                <a:gridCol w="584200"/>
                <a:gridCol w="582613"/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I1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I0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Y3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Y2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Y1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Y0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943" name="Text Box 271"/>
          <p:cNvSpPr txBox="1">
            <a:spLocks noChangeArrowheads="1"/>
          </p:cNvSpPr>
          <p:nvPr/>
        </p:nvSpPr>
        <p:spPr bwMode="auto">
          <a:xfrm>
            <a:off x="503238" y="4878388"/>
            <a:ext cx="3825875" cy="1565275"/>
          </a:xfrm>
          <a:prstGeom prst="rect">
            <a:avLst/>
          </a:prstGeom>
          <a:solidFill>
            <a:srgbClr val="C1E5A9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Cambria" pitchFamily="18" charset="0"/>
                <a:ea typeface="Batang" pitchFamily="18" charset="-127"/>
              </a:rPr>
              <a:t>Yi=mi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Cambria" pitchFamily="18" charset="0"/>
                <a:ea typeface="Batang" pitchFamily="18" charset="-127"/>
              </a:rPr>
              <a:t>Y0=I1’·I0’	Y1=I1’·I0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Cambria" pitchFamily="18" charset="0"/>
                <a:ea typeface="Batang" pitchFamily="18" charset="-127"/>
              </a:rPr>
              <a:t>Y2=I1·I0’	Y3=I1·I0</a:t>
            </a:r>
          </a:p>
        </p:txBody>
      </p:sp>
      <p:sp>
        <p:nvSpPr>
          <p:cNvPr id="28944" name="Rectangle 272"/>
          <p:cNvSpPr>
            <a:spLocks noChangeArrowheads="1"/>
          </p:cNvSpPr>
          <p:nvPr/>
        </p:nvSpPr>
        <p:spPr bwMode="auto">
          <a:xfrm>
            <a:off x="5651500" y="1052513"/>
            <a:ext cx="1368425" cy="1366837"/>
          </a:xfrm>
          <a:prstGeom prst="rect">
            <a:avLst/>
          </a:prstGeom>
          <a:noFill/>
          <a:ln w="28575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latin typeface="Cambria" pitchFamily="18" charset="0"/>
              </a:rPr>
              <a:t>2-4</a:t>
            </a:r>
          </a:p>
          <a:p>
            <a:pPr algn="ctr"/>
            <a:r>
              <a:rPr lang="en-US" altLang="zh-CN" sz="2400" b="1">
                <a:latin typeface="Cambria" pitchFamily="18" charset="0"/>
              </a:rPr>
              <a:t>decoder</a:t>
            </a:r>
          </a:p>
        </p:txBody>
      </p:sp>
      <p:sp>
        <p:nvSpPr>
          <p:cNvPr id="28947" name="Text Box 275"/>
          <p:cNvSpPr txBox="1">
            <a:spLocks noChangeArrowheads="1"/>
          </p:cNvSpPr>
          <p:nvPr/>
        </p:nvSpPr>
        <p:spPr bwMode="auto">
          <a:xfrm>
            <a:off x="4662488" y="5032375"/>
            <a:ext cx="38703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CC0000"/>
                </a:solidFill>
              </a:rPr>
              <a:t>One input combination (minterm) chooses only one output.</a:t>
            </a:r>
          </a:p>
        </p:txBody>
      </p:sp>
      <p:sp>
        <p:nvSpPr>
          <p:cNvPr id="28953" name="AutoShape 281"/>
          <p:cNvSpPr>
            <a:spLocks noChangeArrowheads="1"/>
          </p:cNvSpPr>
          <p:nvPr/>
        </p:nvSpPr>
        <p:spPr bwMode="auto">
          <a:xfrm>
            <a:off x="6146800" y="2528888"/>
            <a:ext cx="360363" cy="17938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66FF"/>
          </a:solidFill>
          <a:ln w="12700" cap="sq" algn="ctr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itchFamily="18" charset="0"/>
            </a:endParaRPr>
          </a:p>
        </p:txBody>
      </p:sp>
      <p:pic>
        <p:nvPicPr>
          <p:cNvPr id="28954" name="Picture 2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744788"/>
            <a:ext cx="3240087" cy="226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10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10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2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2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7" grpId="0" animBg="1"/>
      <p:bldP spid="28688" grpId="0" animBg="1"/>
      <p:bldP spid="28689" grpId="0" animBg="1"/>
      <p:bldP spid="28690" grpId="0" animBg="1"/>
      <p:bldP spid="28691" grpId="0" animBg="1"/>
      <p:bldP spid="28692" grpId="0" animBg="1"/>
      <p:bldP spid="28693" grpId="0"/>
      <p:bldP spid="28694" grpId="0"/>
      <p:bldP spid="28695" grpId="0"/>
      <p:bldP spid="28696" grpId="0"/>
      <p:bldP spid="28697" grpId="0"/>
      <p:bldP spid="28698" grpId="0"/>
      <p:bldP spid="28699" grpId="0"/>
      <p:bldP spid="28700" grpId="0"/>
      <p:bldP spid="28943" grpId="0" animBg="1"/>
      <p:bldP spid="28947" grpId="0"/>
      <p:bldP spid="289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D893-75D8-4522-8298-3E04E9CD148F}" type="datetime7">
              <a:rPr lang="zh-CN" altLang="en-US"/>
              <a:pPr/>
              <a:t>18.4.18</a:t>
            </a:fld>
            <a:endParaRPr lang="en-US" altLang="zh-CN" dirty="0"/>
          </a:p>
        </p:txBody>
      </p:sp>
      <p:sp>
        <p:nvSpPr>
          <p:cNvPr id="83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3573-8550-4502-A8E1-6A2082B19C7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1857" name="Rectangle 113"/>
          <p:cNvSpPr>
            <a:spLocks noGrp="1" noRot="1" noChangeArrowheads="1"/>
          </p:cNvSpPr>
          <p:nvPr>
            <p:ph type="title"/>
          </p:nvPr>
        </p:nvSpPr>
        <p:spPr>
          <a:xfrm>
            <a:off x="431800" y="261938"/>
            <a:ext cx="8255000" cy="434975"/>
          </a:xfrm>
        </p:spPr>
        <p:txBody>
          <a:bodyPr/>
          <a:lstStyle/>
          <a:p>
            <a:r>
              <a:rPr lang="en-US" altLang="zh-CN" sz="3200"/>
              <a:t>2-4 decoder with enable input</a:t>
            </a:r>
          </a:p>
        </p:txBody>
      </p:sp>
      <p:graphicFrame>
        <p:nvGraphicFramePr>
          <p:cNvPr id="31868" name="Group 124"/>
          <p:cNvGraphicFramePr>
            <a:graphicFrameLocks noGrp="1"/>
          </p:cNvGraphicFramePr>
          <p:nvPr>
            <p:ph sz="quarter" idx="2"/>
          </p:nvPr>
        </p:nvGraphicFramePr>
        <p:xfrm>
          <a:off x="4643438" y="836613"/>
          <a:ext cx="4038600" cy="2743200"/>
        </p:xfrm>
        <a:graphic>
          <a:graphicData uri="http://schemas.openxmlformats.org/drawingml/2006/table">
            <a:tbl>
              <a:tblPr/>
              <a:tblGrid>
                <a:gridCol w="735012"/>
                <a:gridCol w="419100"/>
                <a:gridCol w="611188"/>
                <a:gridCol w="541337"/>
                <a:gridCol w="577850"/>
                <a:gridCol w="576263"/>
                <a:gridCol w="57785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EN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856" name="Object 1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795838" y="3717925"/>
          <a:ext cx="3308350" cy="235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1" name="Artwork" r:id="rId3" imgW="3772427" imgH="2828571" progId="Adobe.Illustrator.7">
                  <p:embed/>
                </p:oleObj>
              </mc:Choice>
              <mc:Fallback>
                <p:oleObj name="Artwork" r:id="rId3" imgW="3772427" imgH="2828571" progId="Adobe.Illustrator.7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38" y="3717925"/>
                        <a:ext cx="3308350" cy="235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861" name="Group 117"/>
          <p:cNvGrpSpPr>
            <a:grpSpLocks/>
          </p:cNvGrpSpPr>
          <p:nvPr/>
        </p:nvGrpSpPr>
        <p:grpSpPr bwMode="auto">
          <a:xfrm>
            <a:off x="657225" y="1118482"/>
            <a:ext cx="3182938" cy="1944688"/>
            <a:chOff x="457" y="1253"/>
            <a:chExt cx="2005" cy="1225"/>
          </a:xfrm>
        </p:grpSpPr>
        <p:sp>
          <p:nvSpPr>
            <p:cNvPr id="31749" name="Line 5"/>
            <p:cNvSpPr>
              <a:spLocks noChangeShapeType="1"/>
            </p:cNvSpPr>
            <p:nvPr/>
          </p:nvSpPr>
          <p:spPr bwMode="auto">
            <a:xfrm flipV="1">
              <a:off x="839" y="1474"/>
              <a:ext cx="224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0" name="Line 6"/>
            <p:cNvSpPr>
              <a:spLocks noChangeShapeType="1"/>
            </p:cNvSpPr>
            <p:nvPr/>
          </p:nvSpPr>
          <p:spPr bwMode="auto">
            <a:xfrm flipV="1">
              <a:off x="839" y="1842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1" name="Line 7"/>
            <p:cNvSpPr>
              <a:spLocks noChangeShapeType="1"/>
            </p:cNvSpPr>
            <p:nvPr/>
          </p:nvSpPr>
          <p:spPr bwMode="auto">
            <a:xfrm>
              <a:off x="1882" y="1389"/>
              <a:ext cx="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2" name="Line 8"/>
            <p:cNvSpPr>
              <a:spLocks noChangeShapeType="1"/>
            </p:cNvSpPr>
            <p:nvPr/>
          </p:nvSpPr>
          <p:spPr bwMode="auto">
            <a:xfrm flipV="1">
              <a:off x="1882" y="1706"/>
              <a:ext cx="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3" name="Line 9"/>
            <p:cNvSpPr>
              <a:spLocks noChangeShapeType="1"/>
            </p:cNvSpPr>
            <p:nvPr/>
          </p:nvSpPr>
          <p:spPr bwMode="auto">
            <a:xfrm>
              <a:off x="1882" y="1979"/>
              <a:ext cx="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 flipV="1">
              <a:off x="1882" y="2296"/>
              <a:ext cx="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5" name="Text Box 11"/>
            <p:cNvSpPr txBox="1">
              <a:spLocks noChangeArrowheads="1"/>
            </p:cNvSpPr>
            <p:nvPr/>
          </p:nvSpPr>
          <p:spPr bwMode="auto">
            <a:xfrm>
              <a:off x="521" y="1344"/>
              <a:ext cx="35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200" b="1">
                  <a:latin typeface="Cambria" pitchFamily="18" charset="0"/>
                </a:rPr>
                <a:t>I1</a:t>
              </a:r>
            </a:p>
          </p:txBody>
        </p:sp>
        <p:sp>
          <p:nvSpPr>
            <p:cNvPr id="31756" name="Text Box 12"/>
            <p:cNvSpPr txBox="1">
              <a:spLocks noChangeArrowheads="1"/>
            </p:cNvSpPr>
            <p:nvPr/>
          </p:nvSpPr>
          <p:spPr bwMode="auto">
            <a:xfrm>
              <a:off x="521" y="1685"/>
              <a:ext cx="35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200" b="1">
                  <a:latin typeface="Cambria" pitchFamily="18" charset="0"/>
                </a:rPr>
                <a:t>I0</a:t>
              </a:r>
            </a:p>
          </p:txBody>
        </p:sp>
        <p:sp>
          <p:nvSpPr>
            <p:cNvPr id="31757" name="Text Box 13"/>
            <p:cNvSpPr txBox="1">
              <a:spLocks noChangeArrowheads="1"/>
            </p:cNvSpPr>
            <p:nvPr/>
          </p:nvSpPr>
          <p:spPr bwMode="auto">
            <a:xfrm>
              <a:off x="2109" y="1253"/>
              <a:ext cx="35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200" b="1">
                  <a:latin typeface="Cambria" pitchFamily="18" charset="0"/>
                </a:rPr>
                <a:t>Y3</a:t>
              </a:r>
            </a:p>
          </p:txBody>
        </p:sp>
        <p:sp>
          <p:nvSpPr>
            <p:cNvPr id="31758" name="Text Box 14"/>
            <p:cNvSpPr txBox="1">
              <a:spLocks noChangeArrowheads="1"/>
            </p:cNvSpPr>
            <p:nvPr/>
          </p:nvSpPr>
          <p:spPr bwMode="auto">
            <a:xfrm>
              <a:off x="2109" y="1551"/>
              <a:ext cx="35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200" b="1">
                  <a:latin typeface="Cambria" pitchFamily="18" charset="0"/>
                </a:rPr>
                <a:t>Y2</a:t>
              </a:r>
            </a:p>
          </p:txBody>
        </p:sp>
        <p:sp>
          <p:nvSpPr>
            <p:cNvPr id="31759" name="Text Box 15"/>
            <p:cNvSpPr txBox="1">
              <a:spLocks noChangeArrowheads="1"/>
            </p:cNvSpPr>
            <p:nvPr/>
          </p:nvSpPr>
          <p:spPr bwMode="auto">
            <a:xfrm>
              <a:off x="2109" y="1849"/>
              <a:ext cx="35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200" b="1">
                  <a:latin typeface="Cambria" pitchFamily="18" charset="0"/>
                </a:rPr>
                <a:t>Y1</a:t>
              </a:r>
            </a:p>
          </p:txBody>
        </p:sp>
        <p:sp>
          <p:nvSpPr>
            <p:cNvPr id="31760" name="Text Box 16"/>
            <p:cNvSpPr txBox="1">
              <a:spLocks noChangeArrowheads="1"/>
            </p:cNvSpPr>
            <p:nvPr/>
          </p:nvSpPr>
          <p:spPr bwMode="auto">
            <a:xfrm>
              <a:off x="2109" y="2148"/>
              <a:ext cx="35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200" b="1">
                  <a:latin typeface="Cambria" pitchFamily="18" charset="0"/>
                </a:rPr>
                <a:t>Y0</a:t>
              </a:r>
            </a:p>
          </p:txBody>
        </p:sp>
        <p:sp>
          <p:nvSpPr>
            <p:cNvPr id="31847" name="Line 103"/>
            <p:cNvSpPr>
              <a:spLocks noChangeShapeType="1"/>
            </p:cNvSpPr>
            <p:nvPr/>
          </p:nvSpPr>
          <p:spPr bwMode="auto">
            <a:xfrm>
              <a:off x="839" y="2205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8" name="Text Box 104"/>
            <p:cNvSpPr txBox="1">
              <a:spLocks noChangeArrowheads="1"/>
            </p:cNvSpPr>
            <p:nvPr/>
          </p:nvSpPr>
          <p:spPr bwMode="auto">
            <a:xfrm>
              <a:off x="457" y="2051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 dirty="0">
                  <a:latin typeface="Cambria" pitchFamily="18" charset="0"/>
                </a:rPr>
                <a:t>EN</a:t>
              </a:r>
            </a:p>
          </p:txBody>
        </p:sp>
        <p:sp>
          <p:nvSpPr>
            <p:cNvPr id="31860" name="Rectangle 116"/>
            <p:cNvSpPr>
              <a:spLocks noChangeArrowheads="1"/>
            </p:cNvSpPr>
            <p:nvPr/>
          </p:nvSpPr>
          <p:spPr bwMode="auto">
            <a:xfrm>
              <a:off x="1066" y="1253"/>
              <a:ext cx="816" cy="1225"/>
            </a:xfrm>
            <a:prstGeom prst="rect">
              <a:avLst/>
            </a:prstGeom>
            <a:noFill/>
            <a:ln w="28575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Cambria" pitchFamily="18" charset="0"/>
                </a:rPr>
                <a:t>2-4 </a:t>
              </a:r>
            </a:p>
            <a:p>
              <a:pPr algn="ctr"/>
              <a:r>
                <a:rPr lang="en-US" altLang="zh-CN" sz="2400" b="1">
                  <a:latin typeface="Cambria" pitchFamily="18" charset="0"/>
                </a:rPr>
                <a:t>decoder</a:t>
              </a:r>
            </a:p>
          </p:txBody>
        </p:sp>
      </p:grpSp>
      <p:sp>
        <p:nvSpPr>
          <p:cNvPr id="31864" name="Rectangle 120"/>
          <p:cNvSpPr>
            <a:spLocks noChangeArrowheads="1"/>
          </p:cNvSpPr>
          <p:nvPr/>
        </p:nvSpPr>
        <p:spPr bwMode="auto">
          <a:xfrm>
            <a:off x="1421607" y="3248980"/>
            <a:ext cx="1700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962304"/>
                </a:solidFill>
                <a:latin typeface="Cambria" pitchFamily="18" charset="0"/>
              </a:rPr>
              <a:t>Y</a:t>
            </a:r>
            <a:r>
              <a:rPr lang="en-US" altLang="zh-CN" sz="2800" b="1" baseline="-25000" dirty="0">
                <a:solidFill>
                  <a:srgbClr val="962304"/>
                </a:solidFill>
                <a:latin typeface="Cambria" pitchFamily="18" charset="0"/>
              </a:rPr>
              <a:t>i</a:t>
            </a:r>
            <a:r>
              <a:rPr lang="en-US" altLang="zh-CN" sz="2800" b="1" dirty="0">
                <a:solidFill>
                  <a:srgbClr val="962304"/>
                </a:solidFill>
                <a:latin typeface="Cambria" pitchFamily="18" charset="0"/>
              </a:rPr>
              <a:t>=EN· m</a:t>
            </a:r>
            <a:r>
              <a:rPr lang="en-US" altLang="zh-CN" sz="2800" b="1" baseline="-25000" dirty="0">
                <a:solidFill>
                  <a:srgbClr val="962304"/>
                </a:solidFill>
                <a:latin typeface="Cambria" pitchFamily="18" charset="0"/>
              </a:rPr>
              <a:t>i</a:t>
            </a:r>
          </a:p>
        </p:txBody>
      </p:sp>
      <p:sp>
        <p:nvSpPr>
          <p:cNvPr id="2" name="矩形 1"/>
          <p:cNvSpPr/>
          <p:nvPr/>
        </p:nvSpPr>
        <p:spPr>
          <a:xfrm>
            <a:off x="147477" y="4005064"/>
            <a:ext cx="4248472" cy="2246769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About the ‘EN’:</a:t>
            </a:r>
          </a:p>
          <a:p>
            <a:r>
              <a:rPr lang="en-US" altLang="zh-CN" sz="2000" dirty="0" smtClean="0"/>
              <a:t>When the </a:t>
            </a:r>
            <a:r>
              <a:rPr lang="en-US" altLang="zh-CN" sz="2000" dirty="0"/>
              <a:t>enable inputs are </a:t>
            </a:r>
            <a:r>
              <a:rPr lang="en-US" altLang="zh-CN" sz="2000" dirty="0" err="1"/>
              <a:t>deasserted</a:t>
            </a:r>
            <a:r>
              <a:rPr lang="en-US" altLang="zh-CN" sz="2000" dirty="0"/>
              <a:t>, the outputs </a:t>
            </a:r>
            <a:r>
              <a:rPr lang="en-US" altLang="zh-CN" sz="2000" dirty="0" smtClean="0"/>
              <a:t>all take </a:t>
            </a:r>
            <a:r>
              <a:rPr lang="en-US" altLang="zh-CN" sz="2000" dirty="0"/>
              <a:t>on a default value.</a:t>
            </a:r>
            <a:br>
              <a:rPr lang="en-US" altLang="zh-CN" sz="2000" dirty="0"/>
            </a:br>
            <a:r>
              <a:rPr lang="en-US" altLang="zh-CN" sz="2000" dirty="0"/>
              <a:t> The default is usually 0 if the outputs are asserted high and 1 if they </a:t>
            </a:r>
            <a:r>
              <a:rPr lang="en-US" altLang="zh-CN" sz="2000" dirty="0" smtClean="0"/>
              <a:t>are asserted </a:t>
            </a:r>
            <a:r>
              <a:rPr lang="en-US" altLang="zh-CN" sz="2000" dirty="0"/>
              <a:t>low.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MSI decoder: 74×139 , dual 2-4 decoder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8E33-A932-48D0-AA90-DCDB45D39621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F03-467C-473B-875C-F5E2C0F6CE4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852488" y="981075"/>
            <a:ext cx="8291512" cy="5145088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endParaRPr lang="en-US" altLang="zh-CN" sz="2800" dirty="0"/>
          </a:p>
          <a:p>
            <a:pPr>
              <a:buFont typeface="Wingdings 2" pitchFamily="18" charset="2"/>
              <a:buNone/>
            </a:pPr>
            <a:endParaRPr lang="en-US" altLang="zh-CN" sz="2800" dirty="0"/>
          </a:p>
          <a:p>
            <a:pPr>
              <a:buFont typeface="Wingdings 2" pitchFamily="18" charset="2"/>
              <a:buNone/>
            </a:pPr>
            <a:endParaRPr lang="en-US" altLang="zh-CN" sz="2800" dirty="0"/>
          </a:p>
          <a:p>
            <a:pPr>
              <a:buFont typeface="Wingdings 2" pitchFamily="18" charset="2"/>
              <a:buNone/>
            </a:pPr>
            <a:endParaRPr lang="en-US" altLang="zh-CN" sz="2800" dirty="0"/>
          </a:p>
          <a:p>
            <a:pPr>
              <a:buFont typeface="Wingdings 2" pitchFamily="18" charset="2"/>
              <a:buNone/>
            </a:pPr>
            <a:endParaRPr lang="en-US" altLang="zh-CN" sz="2800" dirty="0"/>
          </a:p>
          <a:p>
            <a:pPr>
              <a:buFont typeface="Wingdings 2" pitchFamily="18" charset="2"/>
              <a:buNone/>
            </a:pPr>
            <a:endParaRPr lang="en-US" altLang="zh-CN" sz="2800" dirty="0"/>
          </a:p>
        </p:txBody>
      </p:sp>
      <p:graphicFrame>
        <p:nvGraphicFramePr>
          <p:cNvPr id="33796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063923382"/>
              </p:ext>
            </p:extLst>
          </p:nvPr>
        </p:nvGraphicFramePr>
        <p:xfrm>
          <a:off x="1584326" y="1265132"/>
          <a:ext cx="3459163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8" name="Artwork" r:id="rId3" imgW="2591162" imgH="1380952" progId="Adobe.Illustrator.7">
                  <p:embed/>
                </p:oleObj>
              </mc:Choice>
              <mc:Fallback>
                <p:oleObj name="Artwork" r:id="rId3" imgW="2591162" imgH="1380952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6" y="1265132"/>
                        <a:ext cx="3459163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5867400" y="1009650"/>
          <a:ext cx="2770188" cy="376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9" name="Artwork" r:id="rId5" imgW="1848108" imgH="2514286" progId="Adobe.Illustrator.7">
                  <p:embed/>
                </p:oleObj>
              </mc:Choice>
              <mc:Fallback>
                <p:oleObj name="Artwork" r:id="rId5" imgW="1848108" imgH="2514286" progId="Adobe.Illustrator.7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009650"/>
                        <a:ext cx="2770188" cy="376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5" name="Group 13"/>
          <p:cNvGrpSpPr>
            <a:grpSpLocks/>
          </p:cNvGrpSpPr>
          <p:nvPr/>
        </p:nvGrpSpPr>
        <p:grpSpPr bwMode="auto">
          <a:xfrm>
            <a:off x="250825" y="1556005"/>
            <a:ext cx="1333500" cy="519112"/>
            <a:chOff x="0" y="1162"/>
            <a:chExt cx="840" cy="327"/>
          </a:xfrm>
        </p:grpSpPr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0" y="1162"/>
              <a:ext cx="5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800" b="1" dirty="0">
                  <a:solidFill>
                    <a:srgbClr val="0000CC"/>
                  </a:solidFill>
                </a:rPr>
                <a:t>EN </a:t>
              </a:r>
            </a:p>
          </p:txBody>
        </p:sp>
        <p:sp>
          <p:nvSpPr>
            <p:cNvPr id="33804" name="Line 12"/>
            <p:cNvSpPr>
              <a:spLocks noChangeShapeType="1"/>
            </p:cNvSpPr>
            <p:nvPr/>
          </p:nvSpPr>
          <p:spPr bwMode="auto">
            <a:xfrm>
              <a:off x="431" y="1344"/>
              <a:ext cx="40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31540" y="3392996"/>
            <a:ext cx="48047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hlink"/>
              </a:buClr>
              <a:buSzPct val="90000"/>
              <a:buFontTx/>
              <a:buChar char="•"/>
            </a:pPr>
            <a:r>
              <a:rPr lang="en-US" altLang="zh-CN" sz="2800" dirty="0" smtClean="0"/>
              <a:t> Input </a:t>
            </a:r>
            <a:r>
              <a:rPr lang="en-US" altLang="zh-CN" sz="2800" dirty="0"/>
              <a:t>code</a:t>
            </a:r>
            <a:r>
              <a:rPr lang="zh-CN" altLang="en-US" sz="2800" dirty="0"/>
              <a:t>：</a:t>
            </a:r>
            <a:r>
              <a:rPr lang="en-US" altLang="zh-CN" sz="2800" dirty="0"/>
              <a:t>B</a:t>
            </a:r>
            <a:r>
              <a:rPr lang="zh-CN" altLang="en-US" sz="2800" dirty="0"/>
              <a:t>（</a:t>
            </a:r>
            <a:r>
              <a:rPr lang="en-US" altLang="zh-CN" sz="2800" dirty="0">
                <a:solidFill>
                  <a:srgbClr val="0000FF"/>
                </a:solidFill>
              </a:rPr>
              <a:t>MSB</a:t>
            </a:r>
            <a:r>
              <a:rPr lang="zh-CN" altLang="en-US" sz="2800" dirty="0"/>
              <a:t>）</a:t>
            </a:r>
          </a:p>
          <a:p>
            <a:pPr>
              <a:buClr>
                <a:schemeClr val="hlink"/>
              </a:buClr>
              <a:buSzPct val="90000"/>
              <a:buFontTx/>
              <a:buChar char="•"/>
            </a:pPr>
            <a:r>
              <a:rPr lang="zh-CN" altLang="en-US" sz="2800" dirty="0"/>
              <a:t>                    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（</a:t>
            </a:r>
            <a:r>
              <a:rPr lang="en-US" altLang="zh-CN" sz="2800" dirty="0"/>
              <a:t>LSB</a:t>
            </a:r>
            <a:r>
              <a:rPr lang="zh-CN" altLang="en-US" sz="2800" dirty="0"/>
              <a:t>）</a:t>
            </a:r>
          </a:p>
          <a:p>
            <a:pPr lvl="1">
              <a:buSzPct val="90000"/>
              <a:buFontTx/>
              <a:buChar char="•"/>
            </a:pPr>
            <a:r>
              <a:rPr lang="en-US" altLang="zh-CN" sz="2400" dirty="0" smtClean="0"/>
              <a:t> Also </a:t>
            </a:r>
            <a:r>
              <a:rPr lang="en-US" altLang="zh-CN" sz="2400" dirty="0"/>
              <a:t>be called address input.</a:t>
            </a:r>
          </a:p>
          <a:p>
            <a:pPr>
              <a:buClr>
                <a:schemeClr val="hlink"/>
              </a:buClr>
              <a:buSzPct val="90000"/>
              <a:buFontTx/>
              <a:buChar char="•"/>
            </a:pPr>
            <a:r>
              <a:rPr lang="en-US" altLang="zh-CN" sz="2800" dirty="0" smtClean="0"/>
              <a:t> Output </a:t>
            </a:r>
            <a:r>
              <a:rPr lang="en-US" altLang="zh-CN" sz="2800" dirty="0"/>
              <a:t>code</a:t>
            </a:r>
            <a:r>
              <a:rPr lang="zh-CN" altLang="en-US" sz="2800" dirty="0"/>
              <a:t>：</a:t>
            </a:r>
            <a:r>
              <a:rPr lang="en-US" altLang="zh-CN" sz="2800" dirty="0"/>
              <a:t>Y3_L~Y0_L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6C7D-AA0F-43B6-9C7B-1517D873604B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2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78E4-F940-40C9-BA57-5DD12C968244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6869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395288" y="261938"/>
            <a:ext cx="8291512" cy="385762"/>
          </a:xfrm>
        </p:spPr>
        <p:txBody>
          <a:bodyPr/>
          <a:lstStyle/>
          <a:p>
            <a:r>
              <a:rPr lang="en-US" altLang="zh-CN" sz="3000"/>
              <a:t>74××138,  3-8 decoder</a:t>
            </a:r>
          </a:p>
        </p:txBody>
      </p:sp>
      <p:sp>
        <p:nvSpPr>
          <p:cNvPr id="3686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50825" y="981075"/>
            <a:ext cx="4256088" cy="5111750"/>
          </a:xfr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zh-CN" dirty="0"/>
              <a:t>Enable input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EN=G1·G2A_L’·G2B_L’</a:t>
            </a:r>
          </a:p>
          <a:p>
            <a:pPr>
              <a:buClr>
                <a:schemeClr val="hlink"/>
              </a:buClr>
              <a:buFont typeface="Wingdings" pitchFamily="2" charset="2"/>
              <a:buChar char="u"/>
            </a:pPr>
            <a:r>
              <a:rPr lang="en-US" altLang="zh-CN" dirty="0"/>
              <a:t>Input code</a:t>
            </a:r>
            <a:r>
              <a:rPr lang="zh-CN" altLang="en-US" dirty="0"/>
              <a:t>：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zh-CN" altLang="en-US" dirty="0">
                <a:solidFill>
                  <a:srgbClr val="0033CC"/>
                </a:solidFill>
              </a:rPr>
              <a:t>（</a:t>
            </a:r>
            <a:r>
              <a:rPr lang="en-US" altLang="zh-CN" dirty="0">
                <a:solidFill>
                  <a:srgbClr val="0033CC"/>
                </a:solidFill>
              </a:rPr>
              <a:t>MSB</a:t>
            </a:r>
            <a:r>
              <a:rPr lang="zh-CN" altLang="en-US" dirty="0">
                <a:solidFill>
                  <a:srgbClr val="0033CC"/>
                </a:solidFill>
              </a:rPr>
              <a:t>）、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、 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</a:p>
          <a:p>
            <a:pPr>
              <a:buClr>
                <a:schemeClr val="hlink"/>
              </a:buClr>
              <a:buFont typeface="Wingdings" pitchFamily="2" charset="2"/>
              <a:buChar char="u"/>
            </a:pPr>
            <a:r>
              <a:rPr lang="en-US" altLang="zh-CN" dirty="0"/>
              <a:t>Output code</a:t>
            </a:r>
            <a:r>
              <a:rPr lang="zh-CN" altLang="en-US" dirty="0"/>
              <a:t>：</a:t>
            </a:r>
          </a:p>
          <a:p>
            <a:pPr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dirty="0"/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Y0_L ~Y7_L</a:t>
            </a:r>
          </a:p>
          <a:p>
            <a:pPr>
              <a:buFont typeface="Wingdings" pitchFamily="2" charset="2"/>
              <a:buChar char="u"/>
            </a:pPr>
            <a:r>
              <a:rPr lang="en-US" altLang="zh-CN" dirty="0" err="1">
                <a:solidFill>
                  <a:srgbClr val="CC0066"/>
                </a:solidFill>
              </a:rPr>
              <a:t>Yi_L</a:t>
            </a:r>
            <a:r>
              <a:rPr lang="en-US" altLang="zh-CN" dirty="0">
                <a:solidFill>
                  <a:srgbClr val="CC0066"/>
                </a:solidFill>
              </a:rPr>
              <a:t>=</a:t>
            </a:r>
            <a:r>
              <a:rPr lang="zh-CN" altLang="en-US" dirty="0">
                <a:solidFill>
                  <a:srgbClr val="CC0066"/>
                </a:solidFill>
              </a:rPr>
              <a:t>（</a:t>
            </a:r>
            <a:r>
              <a:rPr lang="en-US" altLang="zh-CN" dirty="0" err="1">
                <a:solidFill>
                  <a:srgbClr val="CC0066"/>
                </a:solidFill>
              </a:rPr>
              <a:t>EN·m</a:t>
            </a:r>
            <a:r>
              <a:rPr lang="en-US" altLang="zh-CN" baseline="-25000" dirty="0" err="1">
                <a:solidFill>
                  <a:srgbClr val="CC0066"/>
                </a:solidFill>
              </a:rPr>
              <a:t>i</a:t>
            </a:r>
            <a:r>
              <a:rPr lang="zh-CN" altLang="en-US" dirty="0">
                <a:solidFill>
                  <a:srgbClr val="CC0066"/>
                </a:solidFill>
              </a:rPr>
              <a:t>）’</a:t>
            </a:r>
          </a:p>
        </p:txBody>
      </p:sp>
      <p:graphicFrame>
        <p:nvGraphicFramePr>
          <p:cNvPr id="3686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095875" y="1516063"/>
          <a:ext cx="3233738" cy="411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2" name="Artwork" r:id="rId3" imgW="1733333" imgH="2324424" progId="Adobe.Illustrator.7">
                  <p:embed/>
                </p:oleObj>
              </mc:Choice>
              <mc:Fallback>
                <p:oleObj name="Artwork" r:id="rId3" imgW="1733333" imgH="2324424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1516063"/>
                        <a:ext cx="3233738" cy="411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86" name="Group 22"/>
          <p:cNvGrpSpPr>
            <a:grpSpLocks/>
          </p:cNvGrpSpPr>
          <p:nvPr/>
        </p:nvGrpSpPr>
        <p:grpSpPr bwMode="auto">
          <a:xfrm>
            <a:off x="8136508" y="2024844"/>
            <a:ext cx="1116012" cy="3336925"/>
            <a:chOff x="5012" y="890"/>
            <a:chExt cx="590" cy="2102"/>
          </a:xfrm>
        </p:grpSpPr>
        <p:sp>
          <p:nvSpPr>
            <p:cNvPr id="36874" name="Text Box 10"/>
            <p:cNvSpPr txBox="1">
              <a:spLocks noChangeArrowheads="1"/>
            </p:cNvSpPr>
            <p:nvPr/>
          </p:nvSpPr>
          <p:spPr bwMode="auto">
            <a:xfrm>
              <a:off x="5057" y="890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FF"/>
                  </a:solidFill>
                </a:rPr>
                <a:t>Y0_L</a:t>
              </a:r>
            </a:p>
          </p:txBody>
        </p:sp>
        <p:sp>
          <p:nvSpPr>
            <p:cNvPr id="36875" name="Text Box 11"/>
            <p:cNvSpPr txBox="1">
              <a:spLocks noChangeArrowheads="1"/>
            </p:cNvSpPr>
            <p:nvPr/>
          </p:nvSpPr>
          <p:spPr bwMode="auto">
            <a:xfrm>
              <a:off x="5057" y="1162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FF"/>
                  </a:solidFill>
                </a:rPr>
                <a:t>Y1_L</a:t>
              </a:r>
            </a:p>
          </p:txBody>
        </p:sp>
        <p:sp>
          <p:nvSpPr>
            <p:cNvPr id="36876" name="Text Box 12"/>
            <p:cNvSpPr txBox="1">
              <a:spLocks noChangeArrowheads="1"/>
            </p:cNvSpPr>
            <p:nvPr/>
          </p:nvSpPr>
          <p:spPr bwMode="auto">
            <a:xfrm>
              <a:off x="5057" y="1389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FF"/>
                  </a:solidFill>
                </a:rPr>
                <a:t>Y2_L</a:t>
              </a:r>
            </a:p>
          </p:txBody>
        </p:sp>
        <p:sp>
          <p:nvSpPr>
            <p:cNvPr id="36877" name="Text Box 13"/>
            <p:cNvSpPr txBox="1">
              <a:spLocks noChangeArrowheads="1"/>
            </p:cNvSpPr>
            <p:nvPr/>
          </p:nvSpPr>
          <p:spPr bwMode="auto">
            <a:xfrm>
              <a:off x="5057" y="1661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FF"/>
                  </a:solidFill>
                </a:rPr>
                <a:t>Y3_L</a:t>
              </a:r>
            </a:p>
          </p:txBody>
        </p:sp>
        <p:sp>
          <p:nvSpPr>
            <p:cNvPr id="36878" name="Text Box 14"/>
            <p:cNvSpPr txBox="1">
              <a:spLocks noChangeArrowheads="1"/>
            </p:cNvSpPr>
            <p:nvPr/>
          </p:nvSpPr>
          <p:spPr bwMode="auto">
            <a:xfrm>
              <a:off x="5012" y="1933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FF"/>
                  </a:solidFill>
                </a:rPr>
                <a:t> Y4_L</a:t>
              </a:r>
            </a:p>
          </p:txBody>
        </p:sp>
        <p:sp>
          <p:nvSpPr>
            <p:cNvPr id="36879" name="Text Box 15"/>
            <p:cNvSpPr txBox="1">
              <a:spLocks noChangeArrowheads="1"/>
            </p:cNvSpPr>
            <p:nvPr/>
          </p:nvSpPr>
          <p:spPr bwMode="auto">
            <a:xfrm>
              <a:off x="5012" y="2205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FF"/>
                  </a:solidFill>
                </a:rPr>
                <a:t> Y5_L</a:t>
              </a:r>
            </a:p>
          </p:txBody>
        </p:sp>
        <p:sp>
          <p:nvSpPr>
            <p:cNvPr id="36880" name="Text Box 16"/>
            <p:cNvSpPr txBox="1">
              <a:spLocks noChangeArrowheads="1"/>
            </p:cNvSpPr>
            <p:nvPr/>
          </p:nvSpPr>
          <p:spPr bwMode="auto">
            <a:xfrm>
              <a:off x="5012" y="2455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</a:rPr>
                <a:t> Y6_L</a:t>
              </a:r>
            </a:p>
          </p:txBody>
        </p:sp>
        <p:sp>
          <p:nvSpPr>
            <p:cNvPr id="36881" name="Text Box 17"/>
            <p:cNvSpPr txBox="1">
              <a:spLocks noChangeArrowheads="1"/>
            </p:cNvSpPr>
            <p:nvPr/>
          </p:nvSpPr>
          <p:spPr bwMode="auto">
            <a:xfrm>
              <a:off x="5012" y="2704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</a:rPr>
                <a:t> Y7_L</a:t>
              </a:r>
            </a:p>
          </p:txBody>
        </p:sp>
      </p:grpSp>
      <p:grpSp>
        <p:nvGrpSpPr>
          <p:cNvPr id="36887" name="Group 23"/>
          <p:cNvGrpSpPr>
            <a:grpSpLocks/>
          </p:cNvGrpSpPr>
          <p:nvPr/>
        </p:nvGrpSpPr>
        <p:grpSpPr bwMode="auto">
          <a:xfrm>
            <a:off x="4067175" y="2205038"/>
            <a:ext cx="1441450" cy="1320800"/>
            <a:chOff x="2562" y="845"/>
            <a:chExt cx="908" cy="832"/>
          </a:xfrm>
        </p:grpSpPr>
        <p:sp>
          <p:nvSpPr>
            <p:cNvPr id="36871" name="Text Box 7"/>
            <p:cNvSpPr txBox="1">
              <a:spLocks noChangeArrowheads="1"/>
            </p:cNvSpPr>
            <p:nvPr/>
          </p:nvSpPr>
          <p:spPr bwMode="auto">
            <a:xfrm>
              <a:off x="2834" y="845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990033"/>
                  </a:solidFill>
                </a:rPr>
                <a:t>G1</a:t>
              </a:r>
            </a:p>
          </p:txBody>
        </p:sp>
        <p:sp>
          <p:nvSpPr>
            <p:cNvPr id="36872" name="Text Box 8"/>
            <p:cNvSpPr txBox="1">
              <a:spLocks noChangeArrowheads="1"/>
            </p:cNvSpPr>
            <p:nvPr/>
          </p:nvSpPr>
          <p:spPr bwMode="auto">
            <a:xfrm>
              <a:off x="2562" y="1117"/>
              <a:ext cx="9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990033"/>
                  </a:solidFill>
                </a:rPr>
                <a:t>G2A_L</a:t>
              </a:r>
            </a:p>
          </p:txBody>
        </p:sp>
        <p:sp>
          <p:nvSpPr>
            <p:cNvPr id="36873" name="Text Box 9"/>
            <p:cNvSpPr txBox="1">
              <a:spLocks noChangeArrowheads="1"/>
            </p:cNvSpPr>
            <p:nvPr/>
          </p:nvSpPr>
          <p:spPr bwMode="auto">
            <a:xfrm>
              <a:off x="2562" y="1389"/>
              <a:ext cx="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990033"/>
                  </a:solidFill>
                </a:rPr>
                <a:t>G2B_L</a:t>
              </a:r>
            </a:p>
          </p:txBody>
        </p:sp>
      </p:grpSp>
      <p:grpSp>
        <p:nvGrpSpPr>
          <p:cNvPr id="36891" name="Group 27"/>
          <p:cNvGrpSpPr>
            <a:grpSpLocks/>
          </p:cNvGrpSpPr>
          <p:nvPr/>
        </p:nvGrpSpPr>
        <p:grpSpPr bwMode="auto">
          <a:xfrm>
            <a:off x="5003800" y="1484313"/>
            <a:ext cx="1728788" cy="2232025"/>
            <a:chOff x="3152" y="391"/>
            <a:chExt cx="1089" cy="1406"/>
          </a:xfrm>
        </p:grpSpPr>
        <p:sp>
          <p:nvSpPr>
            <p:cNvPr id="36888" name="Oval 24"/>
            <p:cNvSpPr>
              <a:spLocks noChangeArrowheads="1"/>
            </p:cNvSpPr>
            <p:nvPr/>
          </p:nvSpPr>
          <p:spPr bwMode="auto">
            <a:xfrm>
              <a:off x="3288" y="845"/>
              <a:ext cx="953" cy="952"/>
            </a:xfrm>
            <a:prstGeom prst="ellipse">
              <a:avLst/>
            </a:prstGeom>
            <a:noFill/>
            <a:ln w="28575" cap="sq" algn="ctr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9" name="Text Box 25"/>
            <p:cNvSpPr txBox="1">
              <a:spLocks noChangeArrowheads="1"/>
            </p:cNvSpPr>
            <p:nvPr/>
          </p:nvSpPr>
          <p:spPr bwMode="auto">
            <a:xfrm>
              <a:off x="3152" y="391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rgbClr val="CC0066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CC0066"/>
                  </a:solidFill>
                </a:rPr>
                <a:t>EN</a:t>
              </a:r>
            </a:p>
          </p:txBody>
        </p:sp>
        <p:sp>
          <p:nvSpPr>
            <p:cNvPr id="36890" name="Line 26"/>
            <p:cNvSpPr>
              <a:spLocks noChangeShapeType="1"/>
            </p:cNvSpPr>
            <p:nvPr/>
          </p:nvSpPr>
          <p:spPr bwMode="auto">
            <a:xfrm>
              <a:off x="3470" y="663"/>
              <a:ext cx="272" cy="182"/>
            </a:xfrm>
            <a:prstGeom prst="line">
              <a:avLst/>
            </a:prstGeom>
            <a:noFill/>
            <a:ln w="28575" cap="sq">
              <a:solidFill>
                <a:srgbClr val="CC00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12BA-6B60-401E-8504-5A5DB73728DD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5A4A-FFFE-4A14-A849-1EF498DA4B22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64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exercises</a:t>
            </a:r>
          </a:p>
        </p:txBody>
      </p:sp>
      <p:sp>
        <p:nvSpPr>
          <p:cNvPr id="3645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03238" y="944563"/>
            <a:ext cx="8245475" cy="5545137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zh-CN" sz="2800" dirty="0"/>
              <a:t>Part 1: 6.9,  6.20, 6.21, 6.22,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zh-CN" sz="2800" dirty="0"/>
              <a:t>            6.38, 6.43, 6.50, 6.51, 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zh-CN" sz="2800" dirty="0"/>
              <a:t>Part 2: 6.24, 6.27, 6.52,   6.53, 6.63,  6.74(use circuit to realize</a:t>
            </a:r>
            <a:r>
              <a:rPr lang="en-US" altLang="zh-CN" sz="2800" dirty="0" smtClean="0"/>
              <a:t>)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A2CA-B474-43EA-AAF7-AB9CE4D1B37D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292D-2BD3-4AC7-A8A9-B20DB7DD5D8B}" type="slidenum">
              <a:rPr lang="en-US" altLang="zh-CN"/>
              <a:pPr/>
              <a:t>20</a:t>
            </a:fld>
            <a:endParaRPr lang="en-US" altLang="zh-CN"/>
          </a:p>
        </p:txBody>
      </p:sp>
      <p:graphicFrame>
        <p:nvGraphicFramePr>
          <p:cNvPr id="29491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863600" y="331788"/>
          <a:ext cx="5364163" cy="421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52" name="Artwork" r:id="rId3" imgW="6409524" imgH="5038095" progId="Adobe.Illustrator.7">
                  <p:embed/>
                </p:oleObj>
              </mc:Choice>
              <mc:Fallback>
                <p:oleObj name="Artwork" r:id="rId3" imgW="6409524" imgH="5038095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31788"/>
                        <a:ext cx="5364163" cy="421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4931" name="Group 19"/>
          <p:cNvGrpSpPr>
            <a:grpSpLocks/>
          </p:cNvGrpSpPr>
          <p:nvPr/>
        </p:nvGrpSpPr>
        <p:grpSpPr bwMode="auto">
          <a:xfrm>
            <a:off x="574675" y="620713"/>
            <a:ext cx="2484438" cy="1836737"/>
            <a:chOff x="362" y="391"/>
            <a:chExt cx="1565" cy="1157"/>
          </a:xfrm>
        </p:grpSpPr>
        <p:sp>
          <p:nvSpPr>
            <p:cNvPr id="294920" name="Oval 8"/>
            <p:cNvSpPr>
              <a:spLocks noChangeArrowheads="1"/>
            </p:cNvSpPr>
            <p:nvPr/>
          </p:nvSpPr>
          <p:spPr bwMode="auto">
            <a:xfrm>
              <a:off x="362" y="822"/>
              <a:ext cx="1565" cy="726"/>
            </a:xfrm>
            <a:prstGeom prst="ellipse">
              <a:avLst/>
            </a:prstGeom>
            <a:noFill/>
            <a:ln w="28575" cap="sq" algn="ctr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921" name="Text Box 9"/>
            <p:cNvSpPr txBox="1">
              <a:spLocks noChangeArrowheads="1"/>
            </p:cNvSpPr>
            <p:nvPr/>
          </p:nvSpPr>
          <p:spPr bwMode="auto">
            <a:xfrm>
              <a:off x="498" y="391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rgbClr val="CC0066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CC0066"/>
                  </a:solidFill>
                </a:rPr>
                <a:t>EN</a:t>
              </a:r>
            </a:p>
          </p:txBody>
        </p:sp>
        <p:sp>
          <p:nvSpPr>
            <p:cNvPr id="294922" name="Line 10"/>
            <p:cNvSpPr>
              <a:spLocks noChangeShapeType="1"/>
            </p:cNvSpPr>
            <p:nvPr/>
          </p:nvSpPr>
          <p:spPr bwMode="auto">
            <a:xfrm>
              <a:off x="725" y="618"/>
              <a:ext cx="272" cy="182"/>
            </a:xfrm>
            <a:prstGeom prst="line">
              <a:avLst/>
            </a:prstGeom>
            <a:noFill/>
            <a:ln w="28575" cap="sq">
              <a:solidFill>
                <a:srgbClr val="CC00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94929" name="Group 17"/>
          <p:cNvGrpSpPr>
            <a:grpSpLocks/>
          </p:cNvGrpSpPr>
          <p:nvPr/>
        </p:nvGrpSpPr>
        <p:grpSpPr bwMode="auto">
          <a:xfrm>
            <a:off x="287338" y="3141663"/>
            <a:ext cx="792162" cy="1549400"/>
            <a:chOff x="476" y="2432"/>
            <a:chExt cx="499" cy="976"/>
          </a:xfrm>
        </p:grpSpPr>
        <p:sp>
          <p:nvSpPr>
            <p:cNvPr id="294924" name="Text Box 12"/>
            <p:cNvSpPr txBox="1">
              <a:spLocks noChangeArrowheads="1"/>
            </p:cNvSpPr>
            <p:nvPr/>
          </p:nvSpPr>
          <p:spPr bwMode="auto">
            <a:xfrm>
              <a:off x="476" y="3158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33CC"/>
                  </a:solidFill>
                </a:rPr>
                <a:t>msb</a:t>
              </a:r>
            </a:p>
          </p:txBody>
        </p:sp>
        <p:sp>
          <p:nvSpPr>
            <p:cNvPr id="294925" name="Text Box 13"/>
            <p:cNvSpPr txBox="1">
              <a:spLocks noChangeArrowheads="1"/>
            </p:cNvSpPr>
            <p:nvPr/>
          </p:nvSpPr>
          <p:spPr bwMode="auto">
            <a:xfrm>
              <a:off x="521" y="2432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33CC"/>
                  </a:solidFill>
                </a:rPr>
                <a:t>lsb</a:t>
              </a:r>
            </a:p>
          </p:txBody>
        </p:sp>
        <p:sp>
          <p:nvSpPr>
            <p:cNvPr id="294926" name="Line 14"/>
            <p:cNvSpPr>
              <a:spLocks noChangeShapeType="1"/>
            </p:cNvSpPr>
            <p:nvPr/>
          </p:nvSpPr>
          <p:spPr bwMode="auto">
            <a:xfrm flipV="1">
              <a:off x="703" y="2659"/>
              <a:ext cx="0" cy="499"/>
            </a:xfrm>
            <a:prstGeom prst="line">
              <a:avLst/>
            </a:prstGeom>
            <a:noFill/>
            <a:ln w="28575" cap="sq">
              <a:solidFill>
                <a:srgbClr val="0033CC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294930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63" y="3321050"/>
            <a:ext cx="2198687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 1"/>
          <p:cNvSpPr/>
          <p:nvPr/>
        </p:nvSpPr>
        <p:spPr bwMode="auto">
          <a:xfrm>
            <a:off x="2375756" y="3141663"/>
            <a:ext cx="1728192" cy="1475469"/>
          </a:xfrm>
          <a:prstGeom prst="roundRect">
            <a:avLst/>
          </a:prstGeom>
          <a:noFill/>
          <a:ln w="19050" cap="sq" cmpd="sng" algn="ctr">
            <a:solidFill>
              <a:srgbClr val="6C4800"/>
            </a:solidFill>
            <a:prstDash val="dash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7726-5DAA-4EAC-960F-431708E14732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769A-7129-4301-81DC-7E08BF0F3F8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57380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932148"/>
          </a:xfrm>
        </p:spPr>
        <p:txBody>
          <a:bodyPr/>
          <a:lstStyle/>
          <a:p>
            <a:r>
              <a:rPr lang="en-US" altLang="zh-CN" sz="3200" dirty="0" smtClean="0"/>
              <a:t>Application:</a:t>
            </a:r>
            <a:br>
              <a:rPr lang="en-US" altLang="zh-CN" sz="3200" dirty="0" smtClean="0"/>
            </a:br>
            <a:r>
              <a:rPr lang="en-US" altLang="zh-CN" sz="3200" dirty="0" smtClean="0"/>
              <a:t>3-8 </a:t>
            </a:r>
            <a:r>
              <a:rPr lang="en-US" altLang="zh-CN" sz="3200" dirty="0"/>
              <a:t>decoder in memory address decoding</a:t>
            </a:r>
          </a:p>
        </p:txBody>
      </p:sp>
      <p:pic>
        <p:nvPicPr>
          <p:cNvPr id="357381" name="Picture 5" descr="3-8 decoder appl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8" y="1511647"/>
            <a:ext cx="5130800" cy="43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FB70-A093-4014-B884-4160D0FD11C1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A6E5-7FFB-405F-9691-891F3AA06723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Cascading binary decoders</a:t>
            </a: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zh-CN"/>
              <a:t>How to construct a</a:t>
            </a:r>
            <a:r>
              <a:rPr lang="en-US" altLang="zh-CN">
                <a:solidFill>
                  <a:srgbClr val="CC0066"/>
                </a:solidFill>
              </a:rPr>
              <a:t> </a:t>
            </a:r>
            <a:r>
              <a:rPr lang="en-US" altLang="zh-CN"/>
              <a:t>4-16</a:t>
            </a:r>
            <a:r>
              <a:rPr lang="zh-CN" altLang="en-US"/>
              <a:t>、</a:t>
            </a:r>
            <a:r>
              <a:rPr lang="en-US" altLang="zh-CN"/>
              <a:t>5-32 …… decoder</a:t>
            </a:r>
            <a:r>
              <a:rPr lang="zh-CN" altLang="en-US"/>
              <a:t>？</a:t>
            </a:r>
          </a:p>
          <a:p>
            <a:pPr marL="533400" indent="-533400">
              <a:buFont typeface="Wingdings 2" pitchFamily="18" charset="2"/>
              <a:buNone/>
            </a:pPr>
            <a:r>
              <a:rPr lang="zh-CN" altLang="en-US"/>
              <a:t>    </a:t>
            </a:r>
            <a:r>
              <a:rPr lang="en-US" altLang="zh-CN">
                <a:solidFill>
                  <a:srgbClr val="6600CC"/>
                </a:solidFill>
              </a:rPr>
              <a:t>use multiple 2-4 or 3-8 MSI decoders to cascade.</a:t>
            </a:r>
          </a:p>
          <a:p>
            <a:pPr marL="533400" indent="-533400"/>
            <a:r>
              <a:rPr lang="en-US" altLang="zh-CN"/>
              <a:t>Design notes</a:t>
            </a:r>
            <a:r>
              <a:rPr lang="zh-CN" altLang="en-US"/>
              <a:t>：</a:t>
            </a:r>
          </a:p>
          <a:p>
            <a:pPr marL="533400" indent="-533400">
              <a:buClr>
                <a:srgbClr val="0033CC"/>
              </a:buClr>
              <a:buSzPct val="80000"/>
              <a:buFont typeface="Wingdings" pitchFamily="2" charset="2"/>
              <a:buAutoNum type="circleNumDbPlain"/>
            </a:pPr>
            <a:r>
              <a:rPr lang="en-US" altLang="zh-CN"/>
              <a:t>the number of MSI decoders ?</a:t>
            </a:r>
          </a:p>
          <a:p>
            <a:pPr marL="839788" lvl="1" indent="-382588">
              <a:buClr>
                <a:srgbClr val="0033CC"/>
              </a:buClr>
              <a:buSzPct val="80000"/>
              <a:buFont typeface="Wingdings" pitchFamily="2" charset="2"/>
              <a:buChar char="Ø"/>
            </a:pPr>
            <a:r>
              <a:rPr lang="en-US" altLang="zh-CN"/>
              <a:t>according to the input and output bits.</a:t>
            </a:r>
          </a:p>
          <a:p>
            <a:pPr marL="533400" indent="-533400">
              <a:buClr>
                <a:srgbClr val="0033CC"/>
              </a:buClr>
              <a:buSzPct val="80000"/>
              <a:buFont typeface="Wingdings" pitchFamily="2" charset="2"/>
              <a:buAutoNum type="circleNumDbPlain"/>
            </a:pPr>
            <a:r>
              <a:rPr lang="en-US" altLang="zh-CN"/>
              <a:t>only one chip output active level when a binary code data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59A80-7219-4428-9A82-33D3BACDE066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CE9E-7656-4676-8B41-68F24755C8E2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261938"/>
            <a:ext cx="8291512" cy="434975"/>
          </a:xfrm>
        </p:spPr>
        <p:txBody>
          <a:bodyPr/>
          <a:lstStyle/>
          <a:p>
            <a:r>
              <a:rPr lang="en-US" altLang="zh-CN" sz="3200"/>
              <a:t>Exp</a:t>
            </a:r>
            <a:r>
              <a:rPr lang="zh-CN" altLang="en-US" sz="3200"/>
              <a:t>：</a:t>
            </a:r>
            <a:r>
              <a:rPr lang="en-US" altLang="zh-CN" sz="3200"/>
              <a:t>a 4-16 decoder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052513"/>
            <a:ext cx="8229600" cy="5113337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dirty="0"/>
              <a:t>Inputs: 4-bit N3</a:t>
            </a:r>
            <a:r>
              <a:rPr lang="zh-CN" altLang="en-US" dirty="0"/>
              <a:t>、</a:t>
            </a:r>
            <a:r>
              <a:rPr lang="en-US" altLang="zh-CN" dirty="0"/>
              <a:t>N2</a:t>
            </a:r>
            <a:r>
              <a:rPr lang="zh-CN" altLang="en-US" dirty="0"/>
              <a:t>、</a:t>
            </a:r>
            <a:r>
              <a:rPr lang="en-US" altLang="zh-CN" dirty="0"/>
              <a:t>N1</a:t>
            </a:r>
            <a:r>
              <a:rPr lang="zh-CN" altLang="en-US" dirty="0"/>
              <a:t>、</a:t>
            </a:r>
            <a:r>
              <a:rPr lang="en-US" altLang="zh-CN" dirty="0"/>
              <a:t>N0</a:t>
            </a:r>
            <a:r>
              <a:rPr lang="zh-CN" altLang="en-US" dirty="0"/>
              <a:t>。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/>
              <a:t>Outputs: 16-bit  DEC15_L~DEC0_L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>
                <a:solidFill>
                  <a:srgbClr val="0033CC"/>
                </a:solidFill>
              </a:rPr>
              <a:t>Need 2 pieces of 3-8 decoders.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/>
              <a:t>        </a:t>
            </a:r>
          </a:p>
          <a:p>
            <a:pPr>
              <a:buFont typeface="Wingdings 2" pitchFamily="18" charset="2"/>
              <a:buNone/>
            </a:pPr>
            <a:endParaRPr lang="en-US" altLang="zh-CN" dirty="0"/>
          </a:p>
          <a:p>
            <a:pPr>
              <a:buFont typeface="Wingdings 2" pitchFamily="18" charset="2"/>
              <a:buNone/>
            </a:pPr>
            <a:endParaRPr lang="en-US" altLang="zh-CN" dirty="0"/>
          </a:p>
          <a:p>
            <a:pPr>
              <a:buFont typeface="Wingdings 2" pitchFamily="18" charset="2"/>
              <a:buNone/>
            </a:pPr>
            <a:endParaRPr lang="en-US" altLang="zh-CN" dirty="0"/>
          </a:p>
          <a:p>
            <a:pPr>
              <a:buFont typeface="Wingdings 2" pitchFamily="18" charset="2"/>
              <a:buNone/>
            </a:pPr>
            <a:endParaRPr lang="en-US" altLang="zh-CN" dirty="0"/>
          </a:p>
          <a:p>
            <a:pPr>
              <a:buFont typeface="Wingdings 2" pitchFamily="18" charset="2"/>
              <a:buNone/>
            </a:pPr>
            <a:r>
              <a:rPr lang="en-US" altLang="zh-CN" dirty="0"/>
              <a:t>Use the MSB of the inputs as chip-select bit.  </a:t>
            </a:r>
          </a:p>
        </p:txBody>
      </p:sp>
      <p:grpSp>
        <p:nvGrpSpPr>
          <p:cNvPr id="41996" name="Group 12"/>
          <p:cNvGrpSpPr>
            <a:grpSpLocks/>
          </p:cNvGrpSpPr>
          <p:nvPr/>
        </p:nvGrpSpPr>
        <p:grpSpPr bwMode="auto">
          <a:xfrm>
            <a:off x="1043037" y="3126370"/>
            <a:ext cx="1439863" cy="1876425"/>
            <a:chOff x="1837" y="2069"/>
            <a:chExt cx="816" cy="1191"/>
          </a:xfrm>
        </p:grpSpPr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1837" y="2069"/>
              <a:ext cx="816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FF"/>
                  </a:solidFill>
                </a:rPr>
                <a:t>	0000</a:t>
              </a:r>
              <a:br>
                <a:rPr lang="en-US" altLang="zh-CN" sz="2800" b="1">
                  <a:solidFill>
                    <a:srgbClr val="0000FF"/>
                  </a:solidFill>
                </a:rPr>
              </a:br>
              <a:r>
                <a:rPr lang="en-US" altLang="zh-CN" sz="2800" b="1">
                  <a:solidFill>
                    <a:srgbClr val="0000FF"/>
                  </a:solidFill>
                </a:rPr>
                <a:t>0001</a:t>
              </a:r>
            </a:p>
          </p:txBody>
        </p:sp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1837" y="2931"/>
              <a:ext cx="8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FF"/>
                  </a:solidFill>
                </a:rPr>
                <a:t>	0111</a:t>
              </a:r>
            </a:p>
          </p:txBody>
        </p:sp>
        <p:sp>
          <p:nvSpPr>
            <p:cNvPr id="41990" name="Text Box 6"/>
            <p:cNvSpPr txBox="1">
              <a:spLocks noChangeArrowheads="1"/>
            </p:cNvSpPr>
            <p:nvPr/>
          </p:nvSpPr>
          <p:spPr bwMode="auto">
            <a:xfrm>
              <a:off x="2198" y="2705"/>
              <a:ext cx="380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32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…</a:t>
              </a:r>
            </a:p>
          </p:txBody>
        </p:sp>
      </p:grp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1474837" y="3054933"/>
            <a:ext cx="215900" cy="1944687"/>
          </a:xfrm>
          <a:prstGeom prst="rect">
            <a:avLst/>
          </a:prstGeom>
          <a:noFill/>
          <a:ln w="19050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999" name="Group 15"/>
          <p:cNvGrpSpPr>
            <a:grpSpLocks/>
          </p:cNvGrpSpPr>
          <p:nvPr/>
        </p:nvGrpSpPr>
        <p:grpSpPr bwMode="auto">
          <a:xfrm>
            <a:off x="4356150" y="3054933"/>
            <a:ext cx="1512887" cy="1958975"/>
            <a:chOff x="3696" y="2024"/>
            <a:chExt cx="816" cy="1234"/>
          </a:xfrm>
        </p:grpSpPr>
        <p:sp>
          <p:nvSpPr>
            <p:cNvPr id="41991" name="Text Box 7"/>
            <p:cNvSpPr txBox="1">
              <a:spLocks noChangeArrowheads="1"/>
            </p:cNvSpPr>
            <p:nvPr/>
          </p:nvSpPr>
          <p:spPr bwMode="auto">
            <a:xfrm>
              <a:off x="3696" y="2024"/>
              <a:ext cx="81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FF"/>
                  </a:solidFill>
                </a:rPr>
                <a:t>	1000</a:t>
              </a:r>
              <a:br>
                <a:rPr lang="en-US" altLang="zh-CN" sz="2800" b="1">
                  <a:solidFill>
                    <a:srgbClr val="0000FF"/>
                  </a:solidFill>
                </a:rPr>
              </a:br>
              <a:r>
                <a:rPr lang="en-US" altLang="zh-CN" sz="2800" b="1">
                  <a:solidFill>
                    <a:srgbClr val="0000FF"/>
                  </a:solidFill>
                </a:rPr>
                <a:t>1001</a:t>
              </a:r>
            </a:p>
          </p:txBody>
        </p:sp>
        <p:sp>
          <p:nvSpPr>
            <p:cNvPr id="41992" name="Text Box 8"/>
            <p:cNvSpPr txBox="1">
              <a:spLocks noChangeArrowheads="1"/>
            </p:cNvSpPr>
            <p:nvPr/>
          </p:nvSpPr>
          <p:spPr bwMode="auto">
            <a:xfrm>
              <a:off x="4120" y="2614"/>
              <a:ext cx="362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3200" b="1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41993" name="Text Box 9"/>
            <p:cNvSpPr txBox="1">
              <a:spLocks noChangeArrowheads="1"/>
            </p:cNvSpPr>
            <p:nvPr/>
          </p:nvSpPr>
          <p:spPr bwMode="auto">
            <a:xfrm>
              <a:off x="3696" y="2931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FF"/>
                  </a:solidFill>
                </a:rPr>
                <a:t>	1111</a:t>
              </a:r>
            </a:p>
          </p:txBody>
        </p:sp>
      </p:grp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4748262" y="2983495"/>
            <a:ext cx="252413" cy="2016125"/>
          </a:xfrm>
          <a:prstGeom prst="rect">
            <a:avLst/>
          </a:prstGeom>
          <a:noFill/>
          <a:ln w="19050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971600" y="2708858"/>
            <a:ext cx="1584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N3 N2 N1 N0</a:t>
            </a: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4500612" y="2637420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N3 N2 N1 N0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2736900" y="2673933"/>
            <a:ext cx="1223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output</a:t>
            </a:r>
          </a:p>
        </p:txBody>
      </p:sp>
      <p:grpSp>
        <p:nvGrpSpPr>
          <p:cNvPr id="42008" name="Group 24"/>
          <p:cNvGrpSpPr>
            <a:grpSpLocks/>
          </p:cNvGrpSpPr>
          <p:nvPr/>
        </p:nvGrpSpPr>
        <p:grpSpPr bwMode="auto">
          <a:xfrm>
            <a:off x="2535287" y="3142245"/>
            <a:ext cx="1533525" cy="1824038"/>
            <a:chOff x="1778" y="1979"/>
            <a:chExt cx="966" cy="1149"/>
          </a:xfrm>
        </p:grpSpPr>
        <p:sp>
          <p:nvSpPr>
            <p:cNvPr id="42004" name="Text Box 20"/>
            <p:cNvSpPr txBox="1">
              <a:spLocks noChangeArrowheads="1"/>
            </p:cNvSpPr>
            <p:nvPr/>
          </p:nvSpPr>
          <p:spPr bwMode="auto">
            <a:xfrm>
              <a:off x="1791" y="1979"/>
              <a:ext cx="953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 b="1"/>
                <a:t>DEC0_L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b="1"/>
                <a:t>DEC1_L</a:t>
              </a:r>
            </a:p>
          </p:txBody>
        </p:sp>
        <p:sp>
          <p:nvSpPr>
            <p:cNvPr id="42005" name="Rectangle 21"/>
            <p:cNvSpPr>
              <a:spLocks noChangeArrowheads="1"/>
            </p:cNvSpPr>
            <p:nvPr/>
          </p:nvSpPr>
          <p:spPr bwMode="auto">
            <a:xfrm>
              <a:off x="1778" y="2840"/>
              <a:ext cx="8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DEC7_L</a:t>
              </a:r>
            </a:p>
          </p:txBody>
        </p:sp>
        <p:sp>
          <p:nvSpPr>
            <p:cNvPr id="42006" name="Text Box 22"/>
            <p:cNvSpPr txBox="1">
              <a:spLocks noChangeArrowheads="1"/>
            </p:cNvSpPr>
            <p:nvPr/>
          </p:nvSpPr>
          <p:spPr bwMode="auto">
            <a:xfrm>
              <a:off x="2035" y="2614"/>
              <a:ext cx="34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…</a:t>
              </a:r>
            </a:p>
          </p:txBody>
        </p:sp>
      </p:grp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6229400" y="2600908"/>
            <a:ext cx="1223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output</a:t>
            </a:r>
          </a:p>
        </p:txBody>
      </p:sp>
      <p:grpSp>
        <p:nvGrpSpPr>
          <p:cNvPr id="42014" name="Group 30"/>
          <p:cNvGrpSpPr>
            <a:grpSpLocks/>
          </p:cNvGrpSpPr>
          <p:nvPr/>
        </p:nvGrpSpPr>
        <p:grpSpPr bwMode="auto">
          <a:xfrm>
            <a:off x="6027787" y="3069220"/>
            <a:ext cx="1533525" cy="1908175"/>
            <a:chOff x="3978" y="1933"/>
            <a:chExt cx="966" cy="1202"/>
          </a:xfrm>
        </p:grpSpPr>
        <p:sp>
          <p:nvSpPr>
            <p:cNvPr id="42011" name="Text Box 27"/>
            <p:cNvSpPr txBox="1">
              <a:spLocks noChangeArrowheads="1"/>
            </p:cNvSpPr>
            <p:nvPr/>
          </p:nvSpPr>
          <p:spPr bwMode="auto">
            <a:xfrm>
              <a:off x="3991" y="1933"/>
              <a:ext cx="953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 b="1"/>
                <a:t>DEC8_L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b="1"/>
                <a:t>DEC9_L</a:t>
              </a:r>
            </a:p>
          </p:txBody>
        </p:sp>
        <p:sp>
          <p:nvSpPr>
            <p:cNvPr id="42012" name="Rectangle 28"/>
            <p:cNvSpPr>
              <a:spLocks noChangeArrowheads="1"/>
            </p:cNvSpPr>
            <p:nvPr/>
          </p:nvSpPr>
          <p:spPr bwMode="auto">
            <a:xfrm>
              <a:off x="3978" y="2847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DEC15_L</a:t>
              </a:r>
            </a:p>
          </p:txBody>
        </p:sp>
        <p:sp>
          <p:nvSpPr>
            <p:cNvPr id="42013" name="Text Box 29"/>
            <p:cNvSpPr txBox="1">
              <a:spLocks noChangeArrowheads="1"/>
            </p:cNvSpPr>
            <p:nvPr/>
          </p:nvSpPr>
          <p:spPr bwMode="auto">
            <a:xfrm>
              <a:off x="4235" y="2568"/>
              <a:ext cx="34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4" grpId="0" animBg="1"/>
      <p:bldP spid="41995" grpId="0" animBg="1"/>
      <p:bldP spid="42000" grpId="0"/>
      <p:bldP spid="42001" grpId="0"/>
      <p:bldP spid="42002" grpId="0"/>
      <p:bldP spid="4200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5E42-7F8D-4067-8EE5-FCF34AD7ADDE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D7D2-F2F3-41E7-BA14-A3A5759DD9F5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3013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90488"/>
          </a:xfrm>
        </p:spPr>
        <p:txBody>
          <a:bodyPr/>
          <a:lstStyle/>
          <a:p>
            <a:endParaRPr lang="zh-CN" altLang="zh-CN" sz="3200"/>
          </a:p>
        </p:txBody>
      </p:sp>
      <p:graphicFrame>
        <p:nvGraphicFramePr>
          <p:cNvPr id="4301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659063" y="620713"/>
          <a:ext cx="4651375" cy="550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9" name="Artwork" r:id="rId3" imgW="4258269" imgH="5038095" progId="Adobe.Illustrator.7">
                  <p:embed/>
                </p:oleObj>
              </mc:Choice>
              <mc:Fallback>
                <p:oleObj name="Artwork" r:id="rId3" imgW="4258269" imgH="5038095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3" y="620713"/>
                        <a:ext cx="4651375" cy="550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2771775" y="2781300"/>
            <a:ext cx="431800" cy="360363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018" name="Group 10"/>
          <p:cNvGrpSpPr>
            <a:grpSpLocks/>
          </p:cNvGrpSpPr>
          <p:nvPr/>
        </p:nvGrpSpPr>
        <p:grpSpPr bwMode="auto">
          <a:xfrm>
            <a:off x="323850" y="2420938"/>
            <a:ext cx="2447925" cy="946150"/>
            <a:chOff x="204" y="1525"/>
            <a:chExt cx="1542" cy="596"/>
          </a:xfrm>
        </p:grpSpPr>
        <p:sp>
          <p:nvSpPr>
            <p:cNvPr id="43016" name="Text Box 8"/>
            <p:cNvSpPr txBox="1">
              <a:spLocks noChangeArrowheads="1"/>
            </p:cNvSpPr>
            <p:nvPr/>
          </p:nvSpPr>
          <p:spPr bwMode="auto">
            <a:xfrm>
              <a:off x="204" y="1525"/>
              <a:ext cx="1315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5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FF"/>
                  </a:solidFill>
                </a:rPr>
                <a:t>Chip selecting</a:t>
              </a:r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1383" y="1842"/>
              <a:ext cx="363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59DF-85B1-48DA-913B-F6B591D38669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7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A7BDF-FF53-4CF2-847C-90B683DEFE28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639763"/>
          </a:xfrm>
        </p:spPr>
        <p:txBody>
          <a:bodyPr/>
          <a:lstStyle/>
          <a:p>
            <a:r>
              <a:rPr lang="en-US" altLang="zh-CN" sz="3200"/>
              <a:t>3. implement canonical sum with decoder </a:t>
            </a:r>
            <a:r>
              <a:rPr lang="en-US" altLang="zh-CN" sz="3200">
                <a:latin typeface="Gulim" pitchFamily="34" charset="-127"/>
              </a:rPr>
              <a:t>☆</a:t>
            </a:r>
          </a:p>
        </p:txBody>
      </p:sp>
      <p:sp>
        <p:nvSpPr>
          <p:cNvPr id="389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954088"/>
            <a:ext cx="8229600" cy="3105150"/>
          </a:xfrm>
        </p:spPr>
        <p:txBody>
          <a:bodyPr/>
          <a:lstStyle/>
          <a:p>
            <a:r>
              <a:rPr lang="en-US" altLang="zh-CN" sz="2800"/>
              <a:t>review</a:t>
            </a:r>
            <a:r>
              <a:rPr lang="zh-CN" altLang="en-US" sz="2800"/>
              <a:t>：</a:t>
            </a:r>
            <a:r>
              <a:rPr lang="en-US" altLang="zh-CN" sz="2800"/>
              <a:t>canonical sum</a:t>
            </a:r>
          </a:p>
          <a:p>
            <a:r>
              <a:rPr lang="en-US" altLang="zh-CN" sz="2800"/>
              <a:t>Decoder output</a:t>
            </a:r>
            <a:r>
              <a:rPr lang="zh-CN" altLang="en-US" sz="2800"/>
              <a:t>：</a:t>
            </a:r>
            <a:r>
              <a:rPr lang="en-US" altLang="zh-CN" sz="2800"/>
              <a:t>Yi_L=(EN·mi)’ </a:t>
            </a:r>
          </a:p>
          <a:p>
            <a:pPr lvl="1"/>
            <a:r>
              <a:rPr lang="en-US" altLang="zh-CN" sz="2400"/>
              <a:t>when EN=1</a:t>
            </a:r>
            <a:r>
              <a:rPr lang="zh-CN" altLang="en-US" sz="2400"/>
              <a:t>， </a:t>
            </a:r>
            <a:r>
              <a:rPr lang="en-US" altLang="zh-CN" sz="2400"/>
              <a:t>Yi_L=mi’ =Mi</a:t>
            </a:r>
          </a:p>
          <a:p>
            <a:r>
              <a:rPr lang="en-US" altLang="zh-CN" sz="2800"/>
              <a:t>How to implement canonical sum</a:t>
            </a:r>
          </a:p>
          <a:p>
            <a:pPr lvl="1"/>
            <a:r>
              <a:rPr lang="en-US" altLang="zh-CN" sz="2400"/>
              <a:t>add an </a:t>
            </a:r>
            <a:r>
              <a:rPr lang="en-US" altLang="zh-CN" sz="2400">
                <a:solidFill>
                  <a:srgbClr val="CC0066"/>
                </a:solidFill>
              </a:rPr>
              <a:t>NAND</a:t>
            </a:r>
            <a:r>
              <a:rPr lang="en-US" altLang="zh-CN" sz="2400"/>
              <a:t> gate to the decoder’s output.</a:t>
            </a:r>
          </a:p>
          <a:p>
            <a:pPr>
              <a:buFont typeface="Wingdings 2" pitchFamily="18" charset="2"/>
              <a:buNone/>
            </a:pPr>
            <a:r>
              <a:rPr lang="en-US" altLang="zh-CN" sz="2800"/>
              <a:t>Exp: </a:t>
            </a:r>
            <a:r>
              <a:rPr lang="en-US" altLang="zh-CN" sz="2800">
                <a:sym typeface="Wingdings" pitchFamily="2" charset="2"/>
              </a:rPr>
              <a:t>(1) </a:t>
            </a:r>
            <a:r>
              <a:rPr lang="en-US" altLang="zh-CN" sz="2800"/>
              <a:t>F=∑</a:t>
            </a:r>
            <a:r>
              <a:rPr lang="en-US" altLang="zh-CN" sz="2800" baseline="-25000">
                <a:latin typeface="\"/>
              </a:rPr>
              <a:t>AB</a:t>
            </a:r>
            <a:r>
              <a:rPr lang="zh-CN" altLang="en-US" sz="2800"/>
              <a:t>（</a:t>
            </a:r>
            <a:r>
              <a:rPr lang="en-US" altLang="zh-CN" sz="2800"/>
              <a:t>0</a:t>
            </a:r>
            <a:r>
              <a:rPr lang="zh-CN" altLang="en-US" sz="2800"/>
              <a:t>、</a:t>
            </a:r>
            <a:r>
              <a:rPr lang="en-US" altLang="zh-CN" sz="2800"/>
              <a:t>3</a:t>
            </a:r>
            <a:r>
              <a:rPr lang="zh-CN" altLang="en-US" sz="2800"/>
              <a:t>）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1408113" y="4230688"/>
            <a:ext cx="2533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3200" b="1"/>
              <a:t>F=A’·B’+A·B</a:t>
            </a: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4527550" y="3654425"/>
            <a:ext cx="719138" cy="719138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926" name="Group 14"/>
          <p:cNvGrpSpPr>
            <a:grpSpLocks/>
          </p:cNvGrpSpPr>
          <p:nvPr/>
        </p:nvGrpSpPr>
        <p:grpSpPr bwMode="auto">
          <a:xfrm>
            <a:off x="1476375" y="4895853"/>
            <a:ext cx="3527425" cy="830263"/>
            <a:chOff x="930" y="2976"/>
            <a:chExt cx="2222" cy="523"/>
          </a:xfrm>
        </p:grpSpPr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930" y="2976"/>
              <a:ext cx="140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33CC"/>
                  </a:solidFill>
                </a:rPr>
                <a:t>Enable </a:t>
              </a:r>
              <a:r>
                <a:rPr lang="en-US" altLang="zh-CN" sz="2400" b="1" dirty="0" smtClean="0">
                  <a:solidFill>
                    <a:srgbClr val="0033CC"/>
                  </a:solidFill>
                </a:rPr>
                <a:t>asserted</a:t>
              </a:r>
              <a:endParaRPr lang="en-US" altLang="zh-CN" sz="2400" b="1" dirty="0">
                <a:solidFill>
                  <a:srgbClr val="EF5703"/>
                </a:solidFill>
              </a:endParaRPr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>
              <a:off x="2245" y="3113"/>
              <a:ext cx="907" cy="0"/>
            </a:xfrm>
            <a:prstGeom prst="line">
              <a:avLst/>
            </a:prstGeom>
            <a:noFill/>
            <a:ln w="28575" cap="sq">
              <a:solidFill>
                <a:srgbClr val="0033CC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072" name="Group 160"/>
          <p:cNvGrpSpPr>
            <a:grpSpLocks/>
          </p:cNvGrpSpPr>
          <p:nvPr/>
        </p:nvGrpSpPr>
        <p:grpSpPr bwMode="auto">
          <a:xfrm>
            <a:off x="4738688" y="3519488"/>
            <a:ext cx="4267200" cy="2528887"/>
            <a:chOff x="2985" y="2217"/>
            <a:chExt cx="2688" cy="1593"/>
          </a:xfrm>
        </p:grpSpPr>
        <p:grpSp>
          <p:nvGrpSpPr>
            <p:cNvPr id="39070" name="Group 158"/>
            <p:cNvGrpSpPr>
              <a:grpSpLocks/>
            </p:cNvGrpSpPr>
            <p:nvPr/>
          </p:nvGrpSpPr>
          <p:grpSpPr bwMode="auto">
            <a:xfrm>
              <a:off x="3344" y="2217"/>
              <a:ext cx="1076" cy="960"/>
              <a:chOff x="3344" y="2217"/>
              <a:chExt cx="1076" cy="960"/>
            </a:xfrm>
          </p:grpSpPr>
          <p:sp>
            <p:nvSpPr>
              <p:cNvPr id="39003" name="Rectangle 91"/>
              <p:cNvSpPr>
                <a:spLocks noChangeArrowheads="1"/>
              </p:cNvSpPr>
              <p:nvPr/>
            </p:nvSpPr>
            <p:spPr bwMode="auto">
              <a:xfrm>
                <a:off x="3762" y="2217"/>
                <a:ext cx="25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FF"/>
                    </a:solidFill>
                  </a:rPr>
                  <a:t>U1A</a:t>
                </a:r>
                <a:endParaRPr lang="en-US" altLang="zh-CN" sz="2400" b="1"/>
              </a:p>
            </p:txBody>
          </p:sp>
          <p:sp>
            <p:nvSpPr>
              <p:cNvPr id="39004" name="Rectangle 92"/>
              <p:cNvSpPr>
                <a:spLocks noChangeArrowheads="1"/>
              </p:cNvSpPr>
              <p:nvPr/>
            </p:nvSpPr>
            <p:spPr bwMode="auto">
              <a:xfrm>
                <a:off x="3617" y="3023"/>
                <a:ext cx="53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FF"/>
                    </a:solidFill>
                  </a:rPr>
                  <a:t>74HC139</a:t>
                </a:r>
                <a:endParaRPr lang="en-US" altLang="zh-CN" sz="2400" b="1"/>
              </a:p>
            </p:txBody>
          </p:sp>
          <p:sp>
            <p:nvSpPr>
              <p:cNvPr id="39005" name="Rectangle 93"/>
              <p:cNvSpPr>
                <a:spLocks noChangeArrowheads="1"/>
              </p:cNvSpPr>
              <p:nvPr/>
            </p:nvSpPr>
            <p:spPr bwMode="auto">
              <a:xfrm>
                <a:off x="3523" y="2376"/>
                <a:ext cx="717" cy="627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06" name="Rectangle 94"/>
              <p:cNvSpPr>
                <a:spLocks noChangeArrowheads="1"/>
              </p:cNvSpPr>
              <p:nvPr/>
            </p:nvSpPr>
            <p:spPr bwMode="auto">
              <a:xfrm>
                <a:off x="4001" y="2387"/>
                <a:ext cx="23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FF"/>
                    </a:solidFill>
                    <a:latin typeface="Courier New" pitchFamily="49" charset="0"/>
                  </a:rPr>
                  <a:t>1Y0</a:t>
                </a:r>
                <a:endParaRPr lang="en-US" altLang="zh-CN" sz="1600" b="1"/>
              </a:p>
            </p:txBody>
          </p:sp>
          <p:sp>
            <p:nvSpPr>
              <p:cNvPr id="39007" name="Rectangle 95"/>
              <p:cNvSpPr>
                <a:spLocks noChangeArrowheads="1"/>
              </p:cNvSpPr>
              <p:nvPr/>
            </p:nvSpPr>
            <p:spPr bwMode="auto">
              <a:xfrm>
                <a:off x="4297" y="2387"/>
                <a:ext cx="5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FF"/>
                    </a:solidFill>
                    <a:latin typeface="Courier New" pitchFamily="49" charset="0"/>
                  </a:rPr>
                  <a:t>4</a:t>
                </a:r>
                <a:endParaRPr lang="en-US" altLang="zh-CN" sz="1200" b="1"/>
              </a:p>
            </p:txBody>
          </p:sp>
          <p:sp>
            <p:nvSpPr>
              <p:cNvPr id="39008" name="Oval 96"/>
              <p:cNvSpPr>
                <a:spLocks noChangeArrowheads="1"/>
              </p:cNvSpPr>
              <p:nvPr/>
            </p:nvSpPr>
            <p:spPr bwMode="auto">
              <a:xfrm>
                <a:off x="4240" y="2443"/>
                <a:ext cx="60" cy="59"/>
              </a:xfrm>
              <a:prstGeom prst="ellips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09" name="Line 97"/>
              <p:cNvSpPr>
                <a:spLocks noChangeShapeType="1"/>
              </p:cNvSpPr>
              <p:nvPr/>
            </p:nvSpPr>
            <p:spPr bwMode="auto">
              <a:xfrm>
                <a:off x="4300" y="2472"/>
                <a:ext cx="120" cy="1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10" name="Rectangle 98"/>
              <p:cNvSpPr>
                <a:spLocks noChangeArrowheads="1"/>
              </p:cNvSpPr>
              <p:nvPr/>
            </p:nvSpPr>
            <p:spPr bwMode="auto">
              <a:xfrm>
                <a:off x="4001" y="2529"/>
                <a:ext cx="23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FF"/>
                    </a:solidFill>
                    <a:latin typeface="Courier New" pitchFamily="49" charset="0"/>
                  </a:rPr>
                  <a:t>1Y1</a:t>
                </a:r>
                <a:endParaRPr lang="en-US" altLang="zh-CN" sz="1600" b="1"/>
              </a:p>
            </p:txBody>
          </p:sp>
          <p:sp>
            <p:nvSpPr>
              <p:cNvPr id="39011" name="Rectangle 99"/>
              <p:cNvSpPr>
                <a:spLocks noChangeArrowheads="1"/>
              </p:cNvSpPr>
              <p:nvPr/>
            </p:nvSpPr>
            <p:spPr bwMode="auto">
              <a:xfrm>
                <a:off x="4297" y="2529"/>
                <a:ext cx="5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FF"/>
                    </a:solidFill>
                    <a:latin typeface="Courier New" pitchFamily="49" charset="0"/>
                  </a:rPr>
                  <a:t>5</a:t>
                </a:r>
                <a:endParaRPr lang="en-US" altLang="zh-CN" sz="1200" b="1"/>
              </a:p>
            </p:txBody>
          </p:sp>
          <p:sp>
            <p:nvSpPr>
              <p:cNvPr id="39012" name="Oval 100"/>
              <p:cNvSpPr>
                <a:spLocks noChangeArrowheads="1"/>
              </p:cNvSpPr>
              <p:nvPr/>
            </p:nvSpPr>
            <p:spPr bwMode="auto">
              <a:xfrm>
                <a:off x="4240" y="2585"/>
                <a:ext cx="60" cy="60"/>
              </a:xfrm>
              <a:prstGeom prst="ellips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13" name="Line 101"/>
              <p:cNvSpPr>
                <a:spLocks noChangeShapeType="1"/>
              </p:cNvSpPr>
              <p:nvPr/>
            </p:nvSpPr>
            <p:spPr bwMode="auto">
              <a:xfrm>
                <a:off x="4300" y="2614"/>
                <a:ext cx="120" cy="1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14" name="Rectangle 102"/>
              <p:cNvSpPr>
                <a:spLocks noChangeArrowheads="1"/>
              </p:cNvSpPr>
              <p:nvPr/>
            </p:nvSpPr>
            <p:spPr bwMode="auto">
              <a:xfrm>
                <a:off x="4001" y="2671"/>
                <a:ext cx="23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FF"/>
                    </a:solidFill>
                    <a:latin typeface="Courier New" pitchFamily="49" charset="0"/>
                  </a:rPr>
                  <a:t>1Y2</a:t>
                </a:r>
                <a:endParaRPr lang="en-US" altLang="zh-CN" sz="1600" b="1"/>
              </a:p>
            </p:txBody>
          </p:sp>
          <p:sp>
            <p:nvSpPr>
              <p:cNvPr id="39015" name="Rectangle 103"/>
              <p:cNvSpPr>
                <a:spLocks noChangeArrowheads="1"/>
              </p:cNvSpPr>
              <p:nvPr/>
            </p:nvSpPr>
            <p:spPr bwMode="auto">
              <a:xfrm>
                <a:off x="4297" y="2669"/>
                <a:ext cx="5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FF"/>
                    </a:solidFill>
                    <a:latin typeface="Courier New" pitchFamily="49" charset="0"/>
                  </a:rPr>
                  <a:t>6</a:t>
                </a:r>
                <a:endParaRPr lang="en-US" altLang="zh-CN" sz="1200" b="1"/>
              </a:p>
            </p:txBody>
          </p:sp>
          <p:sp>
            <p:nvSpPr>
              <p:cNvPr id="39016" name="Oval 104"/>
              <p:cNvSpPr>
                <a:spLocks noChangeArrowheads="1"/>
              </p:cNvSpPr>
              <p:nvPr/>
            </p:nvSpPr>
            <p:spPr bwMode="auto">
              <a:xfrm>
                <a:off x="4240" y="2725"/>
                <a:ext cx="60" cy="59"/>
              </a:xfrm>
              <a:prstGeom prst="ellips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17" name="Line 105"/>
              <p:cNvSpPr>
                <a:spLocks noChangeShapeType="1"/>
              </p:cNvSpPr>
              <p:nvPr/>
            </p:nvSpPr>
            <p:spPr bwMode="auto">
              <a:xfrm>
                <a:off x="4300" y="2754"/>
                <a:ext cx="120" cy="1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18" name="Rectangle 106"/>
              <p:cNvSpPr>
                <a:spLocks noChangeArrowheads="1"/>
              </p:cNvSpPr>
              <p:nvPr/>
            </p:nvSpPr>
            <p:spPr bwMode="auto">
              <a:xfrm>
                <a:off x="4001" y="2828"/>
                <a:ext cx="23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FF"/>
                    </a:solidFill>
                    <a:latin typeface="Courier New" pitchFamily="49" charset="0"/>
                  </a:rPr>
                  <a:t>1Y3</a:t>
                </a:r>
                <a:endParaRPr lang="en-US" altLang="zh-CN" sz="1600" b="1"/>
              </a:p>
            </p:txBody>
          </p:sp>
          <p:sp>
            <p:nvSpPr>
              <p:cNvPr id="39019" name="Rectangle 107"/>
              <p:cNvSpPr>
                <a:spLocks noChangeArrowheads="1"/>
              </p:cNvSpPr>
              <p:nvPr/>
            </p:nvSpPr>
            <p:spPr bwMode="auto">
              <a:xfrm>
                <a:off x="4301" y="2791"/>
                <a:ext cx="5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FF"/>
                    </a:solidFill>
                    <a:latin typeface="Courier New" pitchFamily="49" charset="0"/>
                  </a:rPr>
                  <a:t>7</a:t>
                </a:r>
                <a:endParaRPr lang="en-US" altLang="zh-CN" sz="1200" b="1"/>
              </a:p>
            </p:txBody>
          </p:sp>
          <p:sp>
            <p:nvSpPr>
              <p:cNvPr id="39020" name="Oval 108"/>
              <p:cNvSpPr>
                <a:spLocks noChangeArrowheads="1"/>
              </p:cNvSpPr>
              <p:nvPr/>
            </p:nvSpPr>
            <p:spPr bwMode="auto">
              <a:xfrm>
                <a:off x="4240" y="2865"/>
                <a:ext cx="60" cy="60"/>
              </a:xfrm>
              <a:prstGeom prst="ellips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21" name="Line 109"/>
              <p:cNvSpPr>
                <a:spLocks noChangeShapeType="1"/>
              </p:cNvSpPr>
              <p:nvPr/>
            </p:nvSpPr>
            <p:spPr bwMode="auto">
              <a:xfrm>
                <a:off x="4300" y="2896"/>
                <a:ext cx="120" cy="1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22" name="Rectangle 110"/>
              <p:cNvSpPr>
                <a:spLocks noChangeArrowheads="1"/>
              </p:cNvSpPr>
              <p:nvPr/>
            </p:nvSpPr>
            <p:spPr bwMode="auto">
              <a:xfrm>
                <a:off x="3560" y="2460"/>
                <a:ext cx="15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FF"/>
                    </a:solidFill>
                    <a:latin typeface="Courier New" pitchFamily="49" charset="0"/>
                  </a:rPr>
                  <a:t>1A</a:t>
                </a:r>
                <a:endParaRPr lang="en-US" altLang="zh-CN" sz="1600" b="1"/>
              </a:p>
            </p:txBody>
          </p:sp>
          <p:sp>
            <p:nvSpPr>
              <p:cNvPr id="39023" name="Rectangle 111"/>
              <p:cNvSpPr>
                <a:spLocks noChangeArrowheads="1"/>
              </p:cNvSpPr>
              <p:nvPr/>
            </p:nvSpPr>
            <p:spPr bwMode="auto">
              <a:xfrm>
                <a:off x="3383" y="2470"/>
                <a:ext cx="5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FF"/>
                    </a:solidFill>
                    <a:latin typeface="Courier New" pitchFamily="49" charset="0"/>
                  </a:rPr>
                  <a:t>2</a:t>
                </a:r>
                <a:endParaRPr lang="en-US" altLang="zh-CN" sz="1200" b="1"/>
              </a:p>
            </p:txBody>
          </p:sp>
          <p:sp>
            <p:nvSpPr>
              <p:cNvPr id="39024" name="Line 112"/>
              <p:cNvSpPr>
                <a:spLocks noChangeShapeType="1"/>
              </p:cNvSpPr>
              <p:nvPr/>
            </p:nvSpPr>
            <p:spPr bwMode="auto">
              <a:xfrm flipH="1">
                <a:off x="3344" y="2555"/>
                <a:ext cx="179" cy="1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25" name="Rectangle 113"/>
              <p:cNvSpPr>
                <a:spLocks noChangeArrowheads="1"/>
              </p:cNvSpPr>
              <p:nvPr/>
            </p:nvSpPr>
            <p:spPr bwMode="auto">
              <a:xfrm>
                <a:off x="3560" y="2573"/>
                <a:ext cx="15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FF"/>
                    </a:solidFill>
                    <a:latin typeface="Courier New" pitchFamily="49" charset="0"/>
                  </a:rPr>
                  <a:t>1B</a:t>
                </a:r>
                <a:endParaRPr lang="en-US" altLang="zh-CN" sz="1600" b="1"/>
              </a:p>
            </p:txBody>
          </p:sp>
          <p:sp>
            <p:nvSpPr>
              <p:cNvPr id="39026" name="Rectangle 114"/>
              <p:cNvSpPr>
                <a:spLocks noChangeArrowheads="1"/>
              </p:cNvSpPr>
              <p:nvPr/>
            </p:nvSpPr>
            <p:spPr bwMode="auto">
              <a:xfrm>
                <a:off x="3383" y="2565"/>
                <a:ext cx="5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FF"/>
                    </a:solidFill>
                    <a:latin typeface="Courier New" pitchFamily="49" charset="0"/>
                  </a:rPr>
                  <a:t>3</a:t>
                </a:r>
                <a:endParaRPr lang="en-US" altLang="zh-CN" sz="1200" b="1"/>
              </a:p>
            </p:txBody>
          </p:sp>
          <p:sp>
            <p:nvSpPr>
              <p:cNvPr id="39027" name="Line 115"/>
              <p:cNvSpPr>
                <a:spLocks noChangeShapeType="1"/>
              </p:cNvSpPr>
              <p:nvPr/>
            </p:nvSpPr>
            <p:spPr bwMode="auto">
              <a:xfrm flipH="1">
                <a:off x="3344" y="2645"/>
                <a:ext cx="179" cy="1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28" name="Rectangle 116"/>
              <p:cNvSpPr>
                <a:spLocks noChangeArrowheads="1"/>
              </p:cNvSpPr>
              <p:nvPr/>
            </p:nvSpPr>
            <p:spPr bwMode="auto">
              <a:xfrm>
                <a:off x="3560" y="2755"/>
                <a:ext cx="15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FF"/>
                    </a:solidFill>
                    <a:latin typeface="Courier New" pitchFamily="49" charset="0"/>
                  </a:rPr>
                  <a:t>1G</a:t>
                </a:r>
                <a:endParaRPr lang="en-US" altLang="zh-CN" sz="1600" b="1"/>
              </a:p>
            </p:txBody>
          </p:sp>
          <p:sp>
            <p:nvSpPr>
              <p:cNvPr id="39029" name="Rectangle 117"/>
              <p:cNvSpPr>
                <a:spLocks noChangeArrowheads="1"/>
              </p:cNvSpPr>
              <p:nvPr/>
            </p:nvSpPr>
            <p:spPr bwMode="auto">
              <a:xfrm>
                <a:off x="3383" y="2727"/>
                <a:ext cx="5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FF"/>
                    </a:solidFill>
                    <a:latin typeface="Courier New" pitchFamily="49" charset="0"/>
                  </a:rPr>
                  <a:t>1</a:t>
                </a:r>
                <a:endParaRPr lang="en-US" altLang="zh-CN" sz="1200" b="1"/>
              </a:p>
            </p:txBody>
          </p:sp>
          <p:sp>
            <p:nvSpPr>
              <p:cNvPr id="39030" name="Oval 118"/>
              <p:cNvSpPr>
                <a:spLocks noChangeArrowheads="1"/>
              </p:cNvSpPr>
              <p:nvPr/>
            </p:nvSpPr>
            <p:spPr bwMode="auto">
              <a:xfrm>
                <a:off x="3463" y="2794"/>
                <a:ext cx="60" cy="60"/>
              </a:xfrm>
              <a:prstGeom prst="ellips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31" name="Line 119"/>
              <p:cNvSpPr>
                <a:spLocks noChangeShapeType="1"/>
              </p:cNvSpPr>
              <p:nvPr/>
            </p:nvSpPr>
            <p:spPr bwMode="auto">
              <a:xfrm flipH="1">
                <a:off x="3344" y="2824"/>
                <a:ext cx="119" cy="1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032" name="Rectangle 120"/>
            <p:cNvSpPr>
              <a:spLocks noChangeArrowheads="1"/>
            </p:cNvSpPr>
            <p:nvPr/>
          </p:nvSpPr>
          <p:spPr bwMode="auto">
            <a:xfrm>
              <a:off x="3324" y="3112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</a:rPr>
                <a:t>R1</a:t>
              </a:r>
              <a:endParaRPr lang="en-US" altLang="zh-CN" sz="2400" b="1"/>
            </a:p>
          </p:txBody>
        </p:sp>
        <p:sp>
          <p:nvSpPr>
            <p:cNvPr id="39033" name="Rectangle 121"/>
            <p:cNvSpPr>
              <a:spLocks noChangeArrowheads="1"/>
            </p:cNvSpPr>
            <p:nvPr/>
          </p:nvSpPr>
          <p:spPr bwMode="auto">
            <a:xfrm>
              <a:off x="3324" y="3282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</a:rPr>
                <a:t>1k</a:t>
              </a:r>
              <a:endParaRPr lang="en-US" altLang="zh-CN" sz="2400" b="1"/>
            </a:p>
          </p:txBody>
        </p:sp>
        <p:sp>
          <p:nvSpPr>
            <p:cNvPr id="39034" name="Freeform 122"/>
            <p:cNvSpPr>
              <a:spLocks/>
            </p:cNvSpPr>
            <p:nvPr/>
          </p:nvSpPr>
          <p:spPr bwMode="auto">
            <a:xfrm>
              <a:off x="3214" y="3093"/>
              <a:ext cx="90" cy="269"/>
            </a:xfrm>
            <a:custGeom>
              <a:avLst/>
              <a:gdLst>
                <a:gd name="T0" fmla="*/ 40 w 90"/>
                <a:gd name="T1" fmla="*/ 0 h 269"/>
                <a:gd name="T2" fmla="*/ 90 w 90"/>
                <a:gd name="T3" fmla="*/ 30 h 269"/>
                <a:gd name="T4" fmla="*/ 0 w 90"/>
                <a:gd name="T5" fmla="*/ 70 h 269"/>
                <a:gd name="T6" fmla="*/ 90 w 90"/>
                <a:gd name="T7" fmla="*/ 119 h 269"/>
                <a:gd name="T8" fmla="*/ 0 w 90"/>
                <a:gd name="T9" fmla="*/ 159 h 269"/>
                <a:gd name="T10" fmla="*/ 90 w 90"/>
                <a:gd name="T11" fmla="*/ 209 h 269"/>
                <a:gd name="T12" fmla="*/ 0 w 90"/>
                <a:gd name="T13" fmla="*/ 249 h 269"/>
                <a:gd name="T14" fmla="*/ 40 w 90"/>
                <a:gd name="T15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69">
                  <a:moveTo>
                    <a:pt x="40" y="0"/>
                  </a:moveTo>
                  <a:lnTo>
                    <a:pt x="90" y="30"/>
                  </a:lnTo>
                  <a:lnTo>
                    <a:pt x="0" y="70"/>
                  </a:lnTo>
                  <a:lnTo>
                    <a:pt x="90" y="119"/>
                  </a:lnTo>
                  <a:lnTo>
                    <a:pt x="0" y="159"/>
                  </a:lnTo>
                  <a:lnTo>
                    <a:pt x="90" y="209"/>
                  </a:lnTo>
                  <a:lnTo>
                    <a:pt x="0" y="249"/>
                  </a:lnTo>
                  <a:lnTo>
                    <a:pt x="40" y="26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5" name="Line 123"/>
            <p:cNvSpPr>
              <a:spLocks noChangeShapeType="1"/>
            </p:cNvSpPr>
            <p:nvPr/>
          </p:nvSpPr>
          <p:spPr bwMode="auto">
            <a:xfrm flipV="1">
              <a:off x="3254" y="3003"/>
              <a:ext cx="1" cy="9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6" name="Line 124"/>
            <p:cNvSpPr>
              <a:spLocks noChangeShapeType="1"/>
            </p:cNvSpPr>
            <p:nvPr/>
          </p:nvSpPr>
          <p:spPr bwMode="auto">
            <a:xfrm>
              <a:off x="3254" y="3362"/>
              <a:ext cx="1" cy="8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4" name="Line 132"/>
            <p:cNvSpPr>
              <a:spLocks noChangeShapeType="1"/>
            </p:cNvSpPr>
            <p:nvPr/>
          </p:nvSpPr>
          <p:spPr bwMode="auto">
            <a:xfrm>
              <a:off x="5197" y="2645"/>
              <a:ext cx="119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5" name="Oval 133"/>
            <p:cNvSpPr>
              <a:spLocks noChangeArrowheads="1"/>
            </p:cNvSpPr>
            <p:nvPr/>
          </p:nvSpPr>
          <p:spPr bwMode="auto">
            <a:xfrm>
              <a:off x="5476" y="2625"/>
              <a:ext cx="40" cy="40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7" name="Rectangle 135"/>
            <p:cNvSpPr>
              <a:spLocks noChangeArrowheads="1"/>
            </p:cNvSpPr>
            <p:nvPr/>
          </p:nvSpPr>
          <p:spPr bwMode="auto">
            <a:xfrm>
              <a:off x="2985" y="2555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</a:rPr>
                <a:t>A</a:t>
              </a:r>
              <a:endParaRPr lang="en-US" altLang="zh-CN" b="1"/>
            </a:p>
          </p:txBody>
        </p:sp>
        <p:sp>
          <p:nvSpPr>
            <p:cNvPr id="39048" name="Rectangle 136"/>
            <p:cNvSpPr>
              <a:spLocks noChangeArrowheads="1"/>
            </p:cNvSpPr>
            <p:nvPr/>
          </p:nvSpPr>
          <p:spPr bwMode="auto">
            <a:xfrm>
              <a:off x="2985" y="2376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</a:rPr>
                <a:t>B</a:t>
              </a:r>
              <a:endParaRPr lang="en-US" altLang="zh-CN" b="1"/>
            </a:p>
          </p:txBody>
        </p:sp>
        <p:sp>
          <p:nvSpPr>
            <p:cNvPr id="39049" name="Rectangle 137"/>
            <p:cNvSpPr>
              <a:spLocks noChangeArrowheads="1"/>
            </p:cNvSpPr>
            <p:nvPr/>
          </p:nvSpPr>
          <p:spPr bwMode="auto">
            <a:xfrm>
              <a:off x="5585" y="2555"/>
              <a:ext cx="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</a:rPr>
                <a:t>F</a:t>
              </a:r>
              <a:endParaRPr lang="en-US" altLang="zh-CN" b="1"/>
            </a:p>
          </p:txBody>
        </p:sp>
        <p:sp>
          <p:nvSpPr>
            <p:cNvPr id="39051" name="Rectangle 139"/>
            <p:cNvSpPr>
              <a:spLocks noChangeArrowheads="1"/>
            </p:cNvSpPr>
            <p:nvPr/>
          </p:nvSpPr>
          <p:spPr bwMode="auto">
            <a:xfrm>
              <a:off x="3364" y="3651"/>
              <a:ext cx="2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</a:rPr>
                <a:t>GND</a:t>
              </a:r>
              <a:endParaRPr lang="en-US" altLang="zh-CN" sz="2400" b="1"/>
            </a:p>
          </p:txBody>
        </p:sp>
        <p:sp>
          <p:nvSpPr>
            <p:cNvPr id="39052" name="Freeform 140"/>
            <p:cNvSpPr>
              <a:spLocks/>
            </p:cNvSpPr>
            <p:nvPr/>
          </p:nvSpPr>
          <p:spPr bwMode="auto">
            <a:xfrm>
              <a:off x="3164" y="3720"/>
              <a:ext cx="180" cy="90"/>
            </a:xfrm>
            <a:custGeom>
              <a:avLst/>
              <a:gdLst>
                <a:gd name="T0" fmla="*/ 0 w 180"/>
                <a:gd name="T1" fmla="*/ 0 h 90"/>
                <a:gd name="T2" fmla="*/ 90 w 180"/>
                <a:gd name="T3" fmla="*/ 90 h 90"/>
                <a:gd name="T4" fmla="*/ 180 w 180"/>
                <a:gd name="T5" fmla="*/ 0 h 90"/>
                <a:gd name="T6" fmla="*/ 0 w 180"/>
                <a:gd name="T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90">
                  <a:moveTo>
                    <a:pt x="0" y="0"/>
                  </a:moveTo>
                  <a:lnTo>
                    <a:pt x="90" y="90"/>
                  </a:lnTo>
                  <a:lnTo>
                    <a:pt x="1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3" name="Line 141"/>
            <p:cNvSpPr>
              <a:spLocks noChangeShapeType="1"/>
            </p:cNvSpPr>
            <p:nvPr/>
          </p:nvSpPr>
          <p:spPr bwMode="auto">
            <a:xfrm flipV="1">
              <a:off x="3254" y="3631"/>
              <a:ext cx="1" cy="8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5" name="Oval 143"/>
            <p:cNvSpPr>
              <a:spLocks noChangeArrowheads="1"/>
            </p:cNvSpPr>
            <p:nvPr/>
          </p:nvSpPr>
          <p:spPr bwMode="auto">
            <a:xfrm>
              <a:off x="3144" y="2625"/>
              <a:ext cx="40" cy="40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7" name="Oval 145"/>
            <p:cNvSpPr>
              <a:spLocks noChangeArrowheads="1"/>
            </p:cNvSpPr>
            <p:nvPr/>
          </p:nvSpPr>
          <p:spPr bwMode="auto">
            <a:xfrm>
              <a:off x="3144" y="2446"/>
              <a:ext cx="40" cy="40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1" name="Line 149"/>
            <p:cNvSpPr>
              <a:spLocks noChangeShapeType="1"/>
            </p:cNvSpPr>
            <p:nvPr/>
          </p:nvSpPr>
          <p:spPr bwMode="auto">
            <a:xfrm>
              <a:off x="5316" y="2645"/>
              <a:ext cx="180" cy="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2" name="Freeform 150"/>
            <p:cNvSpPr>
              <a:spLocks/>
            </p:cNvSpPr>
            <p:nvPr/>
          </p:nvSpPr>
          <p:spPr bwMode="auto">
            <a:xfrm>
              <a:off x="3254" y="2824"/>
              <a:ext cx="90" cy="179"/>
            </a:xfrm>
            <a:custGeom>
              <a:avLst/>
              <a:gdLst>
                <a:gd name="T0" fmla="*/ 90 w 90"/>
                <a:gd name="T1" fmla="*/ 0 h 179"/>
                <a:gd name="T2" fmla="*/ 0 w 90"/>
                <a:gd name="T3" fmla="*/ 0 h 179"/>
                <a:gd name="T4" fmla="*/ 0 w 90"/>
                <a:gd name="T5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79">
                  <a:moveTo>
                    <a:pt x="90" y="0"/>
                  </a:moveTo>
                  <a:lnTo>
                    <a:pt x="0" y="0"/>
                  </a:lnTo>
                  <a:lnTo>
                    <a:pt x="0" y="179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3" name="Line 151"/>
            <p:cNvSpPr>
              <a:spLocks noChangeShapeType="1"/>
            </p:cNvSpPr>
            <p:nvPr/>
          </p:nvSpPr>
          <p:spPr bwMode="auto">
            <a:xfrm flipV="1">
              <a:off x="3254" y="3451"/>
              <a:ext cx="1" cy="18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4" name="Line 152"/>
            <p:cNvSpPr>
              <a:spLocks noChangeShapeType="1"/>
            </p:cNvSpPr>
            <p:nvPr/>
          </p:nvSpPr>
          <p:spPr bwMode="auto">
            <a:xfrm flipH="1">
              <a:off x="3164" y="2645"/>
              <a:ext cx="180" cy="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5" name="Freeform 153"/>
            <p:cNvSpPr>
              <a:spLocks/>
            </p:cNvSpPr>
            <p:nvPr/>
          </p:nvSpPr>
          <p:spPr bwMode="auto">
            <a:xfrm>
              <a:off x="3164" y="2466"/>
              <a:ext cx="180" cy="89"/>
            </a:xfrm>
            <a:custGeom>
              <a:avLst/>
              <a:gdLst>
                <a:gd name="T0" fmla="*/ 180 w 180"/>
                <a:gd name="T1" fmla="*/ 89 h 89"/>
                <a:gd name="T2" fmla="*/ 90 w 180"/>
                <a:gd name="T3" fmla="*/ 89 h 89"/>
                <a:gd name="T4" fmla="*/ 90 w 180"/>
                <a:gd name="T5" fmla="*/ 0 h 89"/>
                <a:gd name="T6" fmla="*/ 0 w 180"/>
                <a:gd name="T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89">
                  <a:moveTo>
                    <a:pt x="180" y="89"/>
                  </a:moveTo>
                  <a:lnTo>
                    <a:pt x="90" y="89"/>
                  </a:lnTo>
                  <a:lnTo>
                    <a:pt x="90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6" name="Line 154"/>
            <p:cNvSpPr>
              <a:spLocks noChangeShapeType="1"/>
            </p:cNvSpPr>
            <p:nvPr/>
          </p:nvSpPr>
          <p:spPr bwMode="auto">
            <a:xfrm flipV="1">
              <a:off x="4393" y="2472"/>
              <a:ext cx="216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67" name="Freeform 155"/>
            <p:cNvSpPr>
              <a:spLocks/>
            </p:cNvSpPr>
            <p:nvPr/>
          </p:nvSpPr>
          <p:spPr bwMode="auto">
            <a:xfrm>
              <a:off x="4420" y="2727"/>
              <a:ext cx="189" cy="170"/>
            </a:xfrm>
            <a:custGeom>
              <a:avLst/>
              <a:gdLst>
                <a:gd name="T0" fmla="*/ 0 w 179"/>
                <a:gd name="T1" fmla="*/ 89 h 89"/>
                <a:gd name="T2" fmla="*/ 179 w 179"/>
                <a:gd name="T3" fmla="*/ 89 h 89"/>
                <a:gd name="T4" fmla="*/ 179 w 179"/>
                <a:gd name="T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" h="89">
                  <a:moveTo>
                    <a:pt x="0" y="89"/>
                  </a:moveTo>
                  <a:lnTo>
                    <a:pt x="179" y="89"/>
                  </a:lnTo>
                  <a:lnTo>
                    <a:pt x="179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071" name="Group 159"/>
            <p:cNvGrpSpPr>
              <a:grpSpLocks/>
            </p:cNvGrpSpPr>
            <p:nvPr/>
          </p:nvGrpSpPr>
          <p:grpSpPr bwMode="auto">
            <a:xfrm>
              <a:off x="4599" y="2366"/>
              <a:ext cx="606" cy="572"/>
              <a:chOff x="4599" y="2366"/>
              <a:chExt cx="606" cy="572"/>
            </a:xfrm>
          </p:grpSpPr>
          <p:sp>
            <p:nvSpPr>
              <p:cNvPr id="39037" name="Rectangle 125"/>
              <p:cNvSpPr>
                <a:spLocks noChangeArrowheads="1"/>
              </p:cNvSpPr>
              <p:nvPr/>
            </p:nvSpPr>
            <p:spPr bwMode="auto">
              <a:xfrm>
                <a:off x="4838" y="2366"/>
                <a:ext cx="25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FF"/>
                    </a:solidFill>
                  </a:rPr>
                  <a:t>U2A</a:t>
                </a:r>
                <a:endParaRPr lang="en-US" altLang="zh-CN" sz="2400" b="1"/>
              </a:p>
            </p:txBody>
          </p:sp>
          <p:sp>
            <p:nvSpPr>
              <p:cNvPr id="39038" name="Rectangle 126"/>
              <p:cNvSpPr>
                <a:spLocks noChangeArrowheads="1"/>
              </p:cNvSpPr>
              <p:nvPr/>
            </p:nvSpPr>
            <p:spPr bwMode="auto">
              <a:xfrm>
                <a:off x="4737" y="2784"/>
                <a:ext cx="46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FF"/>
                    </a:solidFill>
                  </a:rPr>
                  <a:t>74HC00</a:t>
                </a:r>
                <a:endParaRPr lang="en-US" altLang="zh-CN" sz="2400" b="1"/>
              </a:p>
            </p:txBody>
          </p:sp>
          <p:sp>
            <p:nvSpPr>
              <p:cNvPr id="39039" name="Arc 127"/>
              <p:cNvSpPr>
                <a:spLocks/>
              </p:cNvSpPr>
              <p:nvPr/>
            </p:nvSpPr>
            <p:spPr bwMode="auto">
              <a:xfrm>
                <a:off x="4988" y="2526"/>
                <a:ext cx="150" cy="23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200"/>
                  <a:gd name="T2" fmla="*/ 0 w 21600"/>
                  <a:gd name="T3" fmla="*/ 43200 h 43200"/>
                  <a:gd name="T4" fmla="*/ 0 w 216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40" name="Freeform 128"/>
              <p:cNvSpPr>
                <a:spLocks/>
              </p:cNvSpPr>
              <p:nvPr/>
            </p:nvSpPr>
            <p:spPr bwMode="auto">
              <a:xfrm>
                <a:off x="4778" y="2526"/>
                <a:ext cx="210" cy="238"/>
              </a:xfrm>
              <a:custGeom>
                <a:avLst/>
                <a:gdLst>
                  <a:gd name="T0" fmla="*/ 210 w 210"/>
                  <a:gd name="T1" fmla="*/ 0 h 238"/>
                  <a:gd name="T2" fmla="*/ 0 w 210"/>
                  <a:gd name="T3" fmla="*/ 0 h 238"/>
                  <a:gd name="T4" fmla="*/ 0 w 210"/>
                  <a:gd name="T5" fmla="*/ 238 h 238"/>
                  <a:gd name="T6" fmla="*/ 210 w 210"/>
                  <a:gd name="T7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" h="238">
                    <a:moveTo>
                      <a:pt x="210" y="0"/>
                    </a:moveTo>
                    <a:lnTo>
                      <a:pt x="0" y="0"/>
                    </a:lnTo>
                    <a:lnTo>
                      <a:pt x="0" y="238"/>
                    </a:lnTo>
                    <a:lnTo>
                      <a:pt x="210" y="238"/>
                    </a:lnTo>
                  </a:path>
                </a:pathLst>
              </a:custGeom>
              <a:noFill/>
              <a:ln w="15875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41" name="Line 129"/>
              <p:cNvSpPr>
                <a:spLocks noChangeShapeType="1"/>
              </p:cNvSpPr>
              <p:nvPr/>
            </p:nvSpPr>
            <p:spPr bwMode="auto">
              <a:xfrm flipH="1">
                <a:off x="4599" y="2555"/>
                <a:ext cx="179" cy="1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42" name="Line 130"/>
              <p:cNvSpPr>
                <a:spLocks noChangeShapeType="1"/>
              </p:cNvSpPr>
              <p:nvPr/>
            </p:nvSpPr>
            <p:spPr bwMode="auto">
              <a:xfrm flipH="1">
                <a:off x="4599" y="2735"/>
                <a:ext cx="179" cy="1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43" name="Oval 131"/>
              <p:cNvSpPr>
                <a:spLocks noChangeArrowheads="1"/>
              </p:cNvSpPr>
              <p:nvPr/>
            </p:nvSpPr>
            <p:spPr bwMode="auto">
              <a:xfrm>
                <a:off x="5137" y="2615"/>
                <a:ext cx="60" cy="60"/>
              </a:xfrm>
              <a:prstGeom prst="ellips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69" name="Line 157"/>
              <p:cNvSpPr>
                <a:spLocks noChangeShapeType="1"/>
              </p:cNvSpPr>
              <p:nvPr/>
            </p:nvSpPr>
            <p:spPr bwMode="auto">
              <a:xfrm>
                <a:off x="4609" y="2472"/>
                <a:ext cx="0" cy="85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597652" y="1460974"/>
            <a:ext cx="2455861" cy="707886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Be viewed as a </a:t>
            </a:r>
            <a:r>
              <a:rPr lang="en-US" altLang="zh-CN" sz="2000" dirty="0" err="1" smtClean="0"/>
              <a:t>Minterm</a:t>
            </a:r>
            <a:r>
              <a:rPr lang="en-US" altLang="zh-CN" sz="2000" dirty="0" smtClean="0"/>
              <a:t> generator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10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0" grpId="0"/>
      <p:bldP spid="38917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5637-5922-4687-925D-0CB7E7B7CD09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1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BA8-6F88-4994-9638-4613572A8B2A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90488"/>
          </a:xfrm>
        </p:spPr>
        <p:txBody>
          <a:bodyPr/>
          <a:lstStyle/>
          <a:p>
            <a:endParaRPr lang="zh-CN" altLang="zh-CN" sz="3200"/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476250"/>
            <a:ext cx="8229600" cy="2503488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sz="2800"/>
              <a:t>Exp: </a:t>
            </a:r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）</a:t>
            </a:r>
            <a:r>
              <a:rPr lang="en-US" altLang="zh-CN" sz="2800"/>
              <a:t>if a 3-bit number XYZ is odd number</a:t>
            </a:r>
            <a:r>
              <a:rPr lang="zh-CN" altLang="en-US" sz="2800"/>
              <a:t>，</a:t>
            </a:r>
            <a:r>
              <a:rPr lang="en-US" altLang="zh-CN" sz="2800"/>
              <a:t>then F output 1</a:t>
            </a:r>
            <a:r>
              <a:rPr lang="zh-CN" altLang="en-US" sz="2800"/>
              <a:t>，</a:t>
            </a:r>
            <a:r>
              <a:rPr lang="en-US" altLang="zh-CN" sz="2800"/>
              <a:t>else output 0. realize the function with decoder and  gates.</a:t>
            </a:r>
          </a:p>
          <a:p>
            <a:pPr>
              <a:buFont typeface="Wingdings 2" pitchFamily="18" charset="2"/>
              <a:buNone/>
            </a:pPr>
            <a:r>
              <a:rPr lang="en-US" altLang="zh-CN" sz="2800"/>
              <a:t>solution</a:t>
            </a:r>
            <a:r>
              <a:rPr lang="zh-CN" altLang="en-US" sz="2800"/>
              <a:t>：</a:t>
            </a:r>
            <a:r>
              <a:rPr lang="en-US" altLang="zh-CN" sz="2800"/>
              <a:t>F=</a:t>
            </a:r>
            <a:r>
              <a:rPr lang="zh-CN" altLang="en-US" sz="2800"/>
              <a:t>？</a:t>
            </a:r>
          </a:p>
          <a:p>
            <a:pPr>
              <a:buFont typeface="Wingdings 2" pitchFamily="18" charset="2"/>
              <a:buNone/>
            </a:pPr>
            <a:r>
              <a:rPr lang="en-US" altLang="zh-CN" sz="2800">
                <a:solidFill>
                  <a:srgbClr val="6C0496"/>
                </a:solidFill>
              </a:rPr>
              <a:t>F=</a:t>
            </a:r>
            <a:r>
              <a:rPr lang="el-GR" altLang="zh-CN" sz="2800">
                <a:solidFill>
                  <a:srgbClr val="6C0496"/>
                </a:solidFill>
              </a:rPr>
              <a:t>Σ</a:t>
            </a:r>
            <a:r>
              <a:rPr lang="el-GR" altLang="zh-CN" sz="2800" baseline="-25000">
                <a:solidFill>
                  <a:srgbClr val="6C0496"/>
                </a:solidFill>
              </a:rPr>
              <a:t>XYZ</a:t>
            </a:r>
            <a:r>
              <a:rPr lang="zh-CN" altLang="el-GR" sz="2800">
                <a:solidFill>
                  <a:srgbClr val="6C0496"/>
                </a:solidFill>
              </a:rPr>
              <a:t>（</a:t>
            </a:r>
            <a:r>
              <a:rPr lang="el-GR" altLang="zh-CN" sz="2800">
                <a:solidFill>
                  <a:srgbClr val="6C0496"/>
                </a:solidFill>
              </a:rPr>
              <a:t>1</a:t>
            </a:r>
            <a:r>
              <a:rPr lang="zh-CN" altLang="el-GR" sz="2800">
                <a:solidFill>
                  <a:srgbClr val="6C0496"/>
                </a:solidFill>
              </a:rPr>
              <a:t>，</a:t>
            </a:r>
            <a:r>
              <a:rPr lang="el-GR" altLang="zh-CN" sz="2800">
                <a:solidFill>
                  <a:srgbClr val="6C0496"/>
                </a:solidFill>
              </a:rPr>
              <a:t>3</a:t>
            </a:r>
            <a:r>
              <a:rPr lang="zh-CN" altLang="el-GR" sz="2800">
                <a:solidFill>
                  <a:srgbClr val="6C0496"/>
                </a:solidFill>
              </a:rPr>
              <a:t>，</a:t>
            </a:r>
            <a:r>
              <a:rPr lang="el-GR" altLang="zh-CN" sz="2800">
                <a:solidFill>
                  <a:srgbClr val="6C0496"/>
                </a:solidFill>
              </a:rPr>
              <a:t>5</a:t>
            </a:r>
            <a:r>
              <a:rPr lang="zh-CN" altLang="el-GR" sz="2800">
                <a:solidFill>
                  <a:srgbClr val="6C0496"/>
                </a:solidFill>
              </a:rPr>
              <a:t>，</a:t>
            </a:r>
            <a:r>
              <a:rPr lang="el-GR" altLang="zh-CN" sz="2800">
                <a:solidFill>
                  <a:srgbClr val="6C0496"/>
                </a:solidFill>
              </a:rPr>
              <a:t>7</a:t>
            </a:r>
            <a:r>
              <a:rPr lang="zh-CN" altLang="el-GR" sz="2800">
                <a:solidFill>
                  <a:srgbClr val="6C0496"/>
                </a:solidFill>
              </a:rPr>
              <a:t>）</a:t>
            </a:r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3132138" y="4014788"/>
            <a:ext cx="720725" cy="1079500"/>
          </a:xfrm>
          <a:prstGeom prst="ellipse">
            <a:avLst/>
          </a:prstGeom>
          <a:noFill/>
          <a:ln w="28575" algn="ctr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067" name="Group 131"/>
          <p:cNvGrpSpPr>
            <a:grpSpLocks/>
          </p:cNvGrpSpPr>
          <p:nvPr/>
        </p:nvGrpSpPr>
        <p:grpSpPr bwMode="auto">
          <a:xfrm>
            <a:off x="6192838" y="4405313"/>
            <a:ext cx="2081212" cy="1273175"/>
            <a:chOff x="3901" y="2775"/>
            <a:chExt cx="1311" cy="802"/>
          </a:xfrm>
        </p:grpSpPr>
        <p:sp>
          <p:nvSpPr>
            <p:cNvPr id="40012" name="Rectangle 76"/>
            <p:cNvSpPr>
              <a:spLocks noChangeArrowheads="1"/>
            </p:cNvSpPr>
            <p:nvPr/>
          </p:nvSpPr>
          <p:spPr bwMode="auto">
            <a:xfrm>
              <a:off x="4428" y="2775"/>
              <a:ext cx="27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</a:rPr>
                <a:t>U2A</a:t>
              </a:r>
              <a:endParaRPr lang="en-US" altLang="zh-CN" sz="2400" b="1"/>
            </a:p>
          </p:txBody>
        </p:sp>
        <p:sp>
          <p:nvSpPr>
            <p:cNvPr id="40013" name="Rectangle 77"/>
            <p:cNvSpPr>
              <a:spLocks noChangeArrowheads="1"/>
            </p:cNvSpPr>
            <p:nvPr/>
          </p:nvSpPr>
          <p:spPr bwMode="auto">
            <a:xfrm>
              <a:off x="4279" y="3395"/>
              <a:ext cx="50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</a:rPr>
                <a:t>74HC20</a:t>
              </a:r>
              <a:endParaRPr lang="en-US" altLang="zh-CN" sz="2400" b="1"/>
            </a:p>
          </p:txBody>
        </p:sp>
        <p:sp>
          <p:nvSpPr>
            <p:cNvPr id="40014" name="Arc 78"/>
            <p:cNvSpPr>
              <a:spLocks/>
            </p:cNvSpPr>
            <p:nvPr/>
          </p:nvSpPr>
          <p:spPr bwMode="auto">
            <a:xfrm>
              <a:off x="4583" y="3033"/>
              <a:ext cx="155" cy="2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5" name="Freeform 79"/>
            <p:cNvSpPr>
              <a:spLocks/>
            </p:cNvSpPr>
            <p:nvPr/>
          </p:nvSpPr>
          <p:spPr bwMode="auto">
            <a:xfrm>
              <a:off x="4366" y="3033"/>
              <a:ext cx="217" cy="248"/>
            </a:xfrm>
            <a:custGeom>
              <a:avLst/>
              <a:gdLst>
                <a:gd name="T0" fmla="*/ 217 w 217"/>
                <a:gd name="T1" fmla="*/ 0 h 248"/>
                <a:gd name="T2" fmla="*/ 0 w 217"/>
                <a:gd name="T3" fmla="*/ 0 h 248"/>
                <a:gd name="T4" fmla="*/ 0 w 217"/>
                <a:gd name="T5" fmla="*/ 248 h 248"/>
                <a:gd name="T6" fmla="*/ 217 w 217"/>
                <a:gd name="T7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" h="248">
                  <a:moveTo>
                    <a:pt x="217" y="0"/>
                  </a:moveTo>
                  <a:lnTo>
                    <a:pt x="0" y="0"/>
                  </a:lnTo>
                  <a:lnTo>
                    <a:pt x="0" y="248"/>
                  </a:lnTo>
                  <a:lnTo>
                    <a:pt x="217" y="248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6" name="Line 80"/>
            <p:cNvSpPr>
              <a:spLocks noChangeShapeType="1"/>
            </p:cNvSpPr>
            <p:nvPr/>
          </p:nvSpPr>
          <p:spPr bwMode="auto">
            <a:xfrm>
              <a:off x="4366" y="2940"/>
              <a:ext cx="1" cy="434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7" name="Line 81"/>
            <p:cNvSpPr>
              <a:spLocks noChangeShapeType="1"/>
            </p:cNvSpPr>
            <p:nvPr/>
          </p:nvSpPr>
          <p:spPr bwMode="auto">
            <a:xfrm flipH="1">
              <a:off x="4180" y="2971"/>
              <a:ext cx="186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8" name="Line 82"/>
            <p:cNvSpPr>
              <a:spLocks noChangeShapeType="1"/>
            </p:cNvSpPr>
            <p:nvPr/>
          </p:nvSpPr>
          <p:spPr bwMode="auto">
            <a:xfrm flipH="1">
              <a:off x="4180" y="3064"/>
              <a:ext cx="186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9" name="Line 83"/>
            <p:cNvSpPr>
              <a:spLocks noChangeShapeType="1"/>
            </p:cNvSpPr>
            <p:nvPr/>
          </p:nvSpPr>
          <p:spPr bwMode="auto">
            <a:xfrm flipH="1">
              <a:off x="4180" y="3250"/>
              <a:ext cx="186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0" name="Line 84"/>
            <p:cNvSpPr>
              <a:spLocks noChangeShapeType="1"/>
            </p:cNvSpPr>
            <p:nvPr/>
          </p:nvSpPr>
          <p:spPr bwMode="auto">
            <a:xfrm flipH="1">
              <a:off x="4180" y="3343"/>
              <a:ext cx="186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1" name="Oval 85"/>
            <p:cNvSpPr>
              <a:spLocks noChangeArrowheads="1"/>
            </p:cNvSpPr>
            <p:nvPr/>
          </p:nvSpPr>
          <p:spPr bwMode="auto">
            <a:xfrm>
              <a:off x="4738" y="3126"/>
              <a:ext cx="62" cy="62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2" name="Line 86"/>
            <p:cNvSpPr>
              <a:spLocks noChangeShapeType="1"/>
            </p:cNvSpPr>
            <p:nvPr/>
          </p:nvSpPr>
          <p:spPr bwMode="auto">
            <a:xfrm>
              <a:off x="4800" y="3157"/>
              <a:ext cx="124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8" name="Oval 92"/>
            <p:cNvSpPr>
              <a:spLocks noChangeArrowheads="1"/>
            </p:cNvSpPr>
            <p:nvPr/>
          </p:nvSpPr>
          <p:spPr bwMode="auto">
            <a:xfrm>
              <a:off x="4996" y="3136"/>
              <a:ext cx="41" cy="4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3" name="Rectangle 107"/>
            <p:cNvSpPr>
              <a:spLocks noChangeArrowheads="1"/>
            </p:cNvSpPr>
            <p:nvPr/>
          </p:nvSpPr>
          <p:spPr bwMode="auto">
            <a:xfrm>
              <a:off x="5109" y="3064"/>
              <a:ext cx="10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F</a:t>
              </a:r>
              <a:endParaRPr lang="en-US" altLang="zh-CN" sz="2400" b="1"/>
            </a:p>
          </p:txBody>
        </p:sp>
        <p:sp>
          <p:nvSpPr>
            <p:cNvPr id="40044" name="Line 108"/>
            <p:cNvSpPr>
              <a:spLocks noChangeShapeType="1"/>
            </p:cNvSpPr>
            <p:nvPr/>
          </p:nvSpPr>
          <p:spPr bwMode="auto">
            <a:xfrm>
              <a:off x="3901" y="3064"/>
              <a:ext cx="279" cy="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5" name="Line 109"/>
            <p:cNvSpPr>
              <a:spLocks noChangeShapeType="1"/>
            </p:cNvSpPr>
            <p:nvPr/>
          </p:nvSpPr>
          <p:spPr bwMode="auto">
            <a:xfrm flipV="1">
              <a:off x="3986" y="3246"/>
              <a:ext cx="198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6" name="Freeform 110"/>
            <p:cNvSpPr>
              <a:spLocks/>
            </p:cNvSpPr>
            <p:nvPr/>
          </p:nvSpPr>
          <p:spPr bwMode="auto">
            <a:xfrm>
              <a:off x="3901" y="2784"/>
              <a:ext cx="279" cy="187"/>
            </a:xfrm>
            <a:custGeom>
              <a:avLst/>
              <a:gdLst>
                <a:gd name="T0" fmla="*/ 0 w 279"/>
                <a:gd name="T1" fmla="*/ 0 h 93"/>
                <a:gd name="T2" fmla="*/ 93 w 279"/>
                <a:gd name="T3" fmla="*/ 0 h 93"/>
                <a:gd name="T4" fmla="*/ 93 w 279"/>
                <a:gd name="T5" fmla="*/ 93 h 93"/>
                <a:gd name="T6" fmla="*/ 279 w 279"/>
                <a:gd name="T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9" h="93">
                  <a:moveTo>
                    <a:pt x="0" y="0"/>
                  </a:moveTo>
                  <a:lnTo>
                    <a:pt x="93" y="0"/>
                  </a:lnTo>
                  <a:lnTo>
                    <a:pt x="93" y="93"/>
                  </a:lnTo>
                  <a:lnTo>
                    <a:pt x="279" y="93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7" name="Freeform 111"/>
            <p:cNvSpPr>
              <a:spLocks/>
            </p:cNvSpPr>
            <p:nvPr/>
          </p:nvSpPr>
          <p:spPr bwMode="auto">
            <a:xfrm>
              <a:off x="3986" y="3343"/>
              <a:ext cx="194" cy="234"/>
            </a:xfrm>
            <a:custGeom>
              <a:avLst/>
              <a:gdLst>
                <a:gd name="T0" fmla="*/ 0 w 279"/>
                <a:gd name="T1" fmla="*/ 93 h 93"/>
                <a:gd name="T2" fmla="*/ 93 w 279"/>
                <a:gd name="T3" fmla="*/ 93 h 93"/>
                <a:gd name="T4" fmla="*/ 93 w 279"/>
                <a:gd name="T5" fmla="*/ 0 h 93"/>
                <a:gd name="T6" fmla="*/ 279 w 279"/>
                <a:gd name="T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9" h="93">
                  <a:moveTo>
                    <a:pt x="0" y="93"/>
                  </a:moveTo>
                  <a:lnTo>
                    <a:pt x="93" y="93"/>
                  </a:lnTo>
                  <a:lnTo>
                    <a:pt x="93" y="0"/>
                  </a:lnTo>
                  <a:lnTo>
                    <a:pt x="279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8" name="Line 112"/>
            <p:cNvSpPr>
              <a:spLocks noChangeShapeType="1"/>
            </p:cNvSpPr>
            <p:nvPr/>
          </p:nvSpPr>
          <p:spPr bwMode="auto">
            <a:xfrm>
              <a:off x="4924" y="3157"/>
              <a:ext cx="92" cy="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068" name="Group 132"/>
          <p:cNvGrpSpPr>
            <a:grpSpLocks/>
          </p:cNvGrpSpPr>
          <p:nvPr/>
        </p:nvGrpSpPr>
        <p:grpSpPr bwMode="auto">
          <a:xfrm>
            <a:off x="3832225" y="2832100"/>
            <a:ext cx="652463" cy="2262188"/>
            <a:chOff x="2414" y="1784"/>
            <a:chExt cx="411" cy="1425"/>
          </a:xfrm>
        </p:grpSpPr>
        <p:sp>
          <p:nvSpPr>
            <p:cNvPr id="40024" name="Rectangle 88"/>
            <p:cNvSpPr>
              <a:spLocks noChangeArrowheads="1"/>
            </p:cNvSpPr>
            <p:nvPr/>
          </p:nvSpPr>
          <p:spPr bwMode="auto">
            <a:xfrm>
              <a:off x="2673" y="2383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</a:rPr>
                <a:t>1k</a:t>
              </a:r>
              <a:endParaRPr lang="en-US" altLang="zh-CN" sz="2400" b="1"/>
            </a:p>
          </p:txBody>
        </p:sp>
        <p:sp>
          <p:nvSpPr>
            <p:cNvPr id="40025" name="Freeform 89"/>
            <p:cNvSpPr>
              <a:spLocks/>
            </p:cNvSpPr>
            <p:nvPr/>
          </p:nvSpPr>
          <p:spPr bwMode="auto">
            <a:xfrm>
              <a:off x="2559" y="2321"/>
              <a:ext cx="93" cy="278"/>
            </a:xfrm>
            <a:custGeom>
              <a:avLst/>
              <a:gdLst>
                <a:gd name="T0" fmla="*/ 41 w 93"/>
                <a:gd name="T1" fmla="*/ 0 h 278"/>
                <a:gd name="T2" fmla="*/ 93 w 93"/>
                <a:gd name="T3" fmla="*/ 31 h 278"/>
                <a:gd name="T4" fmla="*/ 0 w 93"/>
                <a:gd name="T5" fmla="*/ 72 h 278"/>
                <a:gd name="T6" fmla="*/ 93 w 93"/>
                <a:gd name="T7" fmla="*/ 124 h 278"/>
                <a:gd name="T8" fmla="*/ 0 w 93"/>
                <a:gd name="T9" fmla="*/ 165 h 278"/>
                <a:gd name="T10" fmla="*/ 93 w 93"/>
                <a:gd name="T11" fmla="*/ 217 h 278"/>
                <a:gd name="T12" fmla="*/ 0 w 93"/>
                <a:gd name="T13" fmla="*/ 258 h 278"/>
                <a:gd name="T14" fmla="*/ 41 w 93"/>
                <a:gd name="T1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78">
                  <a:moveTo>
                    <a:pt x="41" y="0"/>
                  </a:moveTo>
                  <a:lnTo>
                    <a:pt x="93" y="31"/>
                  </a:lnTo>
                  <a:lnTo>
                    <a:pt x="0" y="72"/>
                  </a:lnTo>
                  <a:lnTo>
                    <a:pt x="93" y="124"/>
                  </a:lnTo>
                  <a:lnTo>
                    <a:pt x="0" y="165"/>
                  </a:lnTo>
                  <a:lnTo>
                    <a:pt x="93" y="217"/>
                  </a:lnTo>
                  <a:lnTo>
                    <a:pt x="0" y="258"/>
                  </a:lnTo>
                  <a:lnTo>
                    <a:pt x="41" y="27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6" name="Line 90"/>
            <p:cNvSpPr>
              <a:spLocks noChangeShapeType="1"/>
            </p:cNvSpPr>
            <p:nvPr/>
          </p:nvSpPr>
          <p:spPr bwMode="auto">
            <a:xfrm flipV="1">
              <a:off x="2600" y="2228"/>
              <a:ext cx="1" cy="9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9" name="Rectangle 93"/>
            <p:cNvSpPr>
              <a:spLocks noChangeArrowheads="1"/>
            </p:cNvSpPr>
            <p:nvPr/>
          </p:nvSpPr>
          <p:spPr bwMode="auto">
            <a:xfrm>
              <a:off x="2466" y="1784"/>
              <a:ext cx="28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</a:rPr>
                <a:t>VCC</a:t>
              </a:r>
              <a:endParaRPr lang="en-US" altLang="zh-CN" sz="2400" b="1"/>
            </a:p>
          </p:txBody>
        </p:sp>
        <p:sp>
          <p:nvSpPr>
            <p:cNvPr id="40030" name="Rectangle 94"/>
            <p:cNvSpPr>
              <a:spLocks noChangeArrowheads="1"/>
            </p:cNvSpPr>
            <p:nvPr/>
          </p:nvSpPr>
          <p:spPr bwMode="auto">
            <a:xfrm>
              <a:off x="2653" y="1970"/>
              <a:ext cx="16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</a:rPr>
                <a:t>5V</a:t>
              </a:r>
              <a:endParaRPr lang="en-US" altLang="zh-CN" sz="2400" b="1"/>
            </a:p>
          </p:txBody>
        </p:sp>
        <p:sp>
          <p:nvSpPr>
            <p:cNvPr id="40031" name="Line 95"/>
            <p:cNvSpPr>
              <a:spLocks noChangeShapeType="1"/>
            </p:cNvSpPr>
            <p:nvPr/>
          </p:nvSpPr>
          <p:spPr bwMode="auto">
            <a:xfrm>
              <a:off x="2414" y="1949"/>
              <a:ext cx="37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2" name="Line 96"/>
            <p:cNvSpPr>
              <a:spLocks noChangeShapeType="1"/>
            </p:cNvSpPr>
            <p:nvPr/>
          </p:nvSpPr>
          <p:spPr bwMode="auto">
            <a:xfrm>
              <a:off x="2600" y="1949"/>
              <a:ext cx="1" cy="18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9" name="Freeform 113"/>
            <p:cNvSpPr>
              <a:spLocks/>
            </p:cNvSpPr>
            <p:nvPr/>
          </p:nvSpPr>
          <p:spPr bwMode="auto">
            <a:xfrm>
              <a:off x="2597" y="2663"/>
              <a:ext cx="198" cy="546"/>
            </a:xfrm>
            <a:custGeom>
              <a:avLst/>
              <a:gdLst>
                <a:gd name="T0" fmla="*/ 186 w 186"/>
                <a:gd name="T1" fmla="*/ 465 h 465"/>
                <a:gd name="T2" fmla="*/ 0 w 186"/>
                <a:gd name="T3" fmla="*/ 465 h 465"/>
                <a:gd name="T4" fmla="*/ 0 w 186"/>
                <a:gd name="T5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465">
                  <a:moveTo>
                    <a:pt x="186" y="465"/>
                  </a:moveTo>
                  <a:lnTo>
                    <a:pt x="0" y="465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50" name="Line 114"/>
            <p:cNvSpPr>
              <a:spLocks noChangeShapeType="1"/>
            </p:cNvSpPr>
            <p:nvPr/>
          </p:nvSpPr>
          <p:spPr bwMode="auto">
            <a:xfrm flipV="1">
              <a:off x="2600" y="2135"/>
              <a:ext cx="1" cy="93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069" name="Group 133"/>
          <p:cNvGrpSpPr>
            <a:grpSpLocks/>
          </p:cNvGrpSpPr>
          <p:nvPr/>
        </p:nvGrpSpPr>
        <p:grpSpPr bwMode="auto">
          <a:xfrm>
            <a:off x="4048125" y="5326063"/>
            <a:ext cx="479425" cy="938212"/>
            <a:chOff x="2550" y="3355"/>
            <a:chExt cx="302" cy="591"/>
          </a:xfrm>
        </p:grpSpPr>
        <p:sp>
          <p:nvSpPr>
            <p:cNvPr id="40039" name="Rectangle 103"/>
            <p:cNvSpPr>
              <a:spLocks noChangeArrowheads="1"/>
            </p:cNvSpPr>
            <p:nvPr/>
          </p:nvSpPr>
          <p:spPr bwMode="auto">
            <a:xfrm>
              <a:off x="2550" y="3783"/>
              <a:ext cx="30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</a:rPr>
                <a:t>GND</a:t>
              </a:r>
              <a:endParaRPr lang="en-US" altLang="zh-CN" sz="2400" b="1"/>
            </a:p>
          </p:txBody>
        </p:sp>
        <p:sp>
          <p:nvSpPr>
            <p:cNvPr id="40040" name="Freeform 104"/>
            <p:cNvSpPr>
              <a:spLocks/>
            </p:cNvSpPr>
            <p:nvPr/>
          </p:nvSpPr>
          <p:spPr bwMode="auto">
            <a:xfrm>
              <a:off x="2600" y="3683"/>
              <a:ext cx="186" cy="93"/>
            </a:xfrm>
            <a:custGeom>
              <a:avLst/>
              <a:gdLst>
                <a:gd name="T0" fmla="*/ 0 w 186"/>
                <a:gd name="T1" fmla="*/ 0 h 93"/>
                <a:gd name="T2" fmla="*/ 93 w 186"/>
                <a:gd name="T3" fmla="*/ 93 h 93"/>
                <a:gd name="T4" fmla="*/ 186 w 186"/>
                <a:gd name="T5" fmla="*/ 0 h 93"/>
                <a:gd name="T6" fmla="*/ 0 w 186"/>
                <a:gd name="T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93">
                  <a:moveTo>
                    <a:pt x="0" y="0"/>
                  </a:moveTo>
                  <a:lnTo>
                    <a:pt x="93" y="93"/>
                  </a:lnTo>
                  <a:lnTo>
                    <a:pt x="18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1" name="Line 105"/>
            <p:cNvSpPr>
              <a:spLocks noChangeShapeType="1"/>
            </p:cNvSpPr>
            <p:nvPr/>
          </p:nvSpPr>
          <p:spPr bwMode="auto">
            <a:xfrm flipV="1">
              <a:off x="2693" y="3590"/>
              <a:ext cx="1" cy="9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2" name="Oval 106"/>
            <p:cNvSpPr>
              <a:spLocks noChangeArrowheads="1"/>
            </p:cNvSpPr>
            <p:nvPr/>
          </p:nvSpPr>
          <p:spPr bwMode="auto">
            <a:xfrm>
              <a:off x="2673" y="3455"/>
              <a:ext cx="41" cy="4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54" name="Freeform 118"/>
            <p:cNvSpPr>
              <a:spLocks/>
            </p:cNvSpPr>
            <p:nvPr/>
          </p:nvSpPr>
          <p:spPr bwMode="auto">
            <a:xfrm>
              <a:off x="2693" y="3355"/>
              <a:ext cx="102" cy="49"/>
            </a:xfrm>
            <a:custGeom>
              <a:avLst/>
              <a:gdLst>
                <a:gd name="T0" fmla="*/ 93 w 93"/>
                <a:gd name="T1" fmla="*/ 0 h 93"/>
                <a:gd name="T2" fmla="*/ 0 w 93"/>
                <a:gd name="T3" fmla="*/ 0 h 93"/>
                <a:gd name="T4" fmla="*/ 0 w 93"/>
                <a:gd name="T5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" h="93">
                  <a:moveTo>
                    <a:pt x="93" y="0"/>
                  </a:moveTo>
                  <a:lnTo>
                    <a:pt x="0" y="0"/>
                  </a:lnTo>
                  <a:lnTo>
                    <a:pt x="0" y="93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55" name="Line 119"/>
            <p:cNvSpPr>
              <a:spLocks noChangeShapeType="1"/>
            </p:cNvSpPr>
            <p:nvPr/>
          </p:nvSpPr>
          <p:spPr bwMode="auto">
            <a:xfrm>
              <a:off x="2693" y="3404"/>
              <a:ext cx="1" cy="18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56" name="Line 120"/>
            <p:cNvSpPr>
              <a:spLocks noChangeShapeType="1"/>
            </p:cNvSpPr>
            <p:nvPr/>
          </p:nvSpPr>
          <p:spPr bwMode="auto">
            <a:xfrm flipH="1">
              <a:off x="2693" y="3467"/>
              <a:ext cx="93" cy="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070" name="Group 134"/>
          <p:cNvGrpSpPr>
            <a:grpSpLocks/>
          </p:cNvGrpSpPr>
          <p:nvPr/>
        </p:nvGrpSpPr>
        <p:grpSpPr bwMode="auto">
          <a:xfrm>
            <a:off x="3390900" y="4125913"/>
            <a:ext cx="1046163" cy="838200"/>
            <a:chOff x="2136" y="2599"/>
            <a:chExt cx="659" cy="528"/>
          </a:xfrm>
        </p:grpSpPr>
        <p:sp>
          <p:nvSpPr>
            <p:cNvPr id="40036" name="Rectangle 100"/>
            <p:cNvSpPr>
              <a:spLocks noChangeArrowheads="1"/>
            </p:cNvSpPr>
            <p:nvPr/>
          </p:nvSpPr>
          <p:spPr bwMode="auto">
            <a:xfrm>
              <a:off x="2136" y="2925"/>
              <a:ext cx="1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X</a:t>
              </a:r>
              <a:endParaRPr lang="en-US" altLang="zh-CN" sz="2400" b="1"/>
            </a:p>
          </p:txBody>
        </p:sp>
        <p:grpSp>
          <p:nvGrpSpPr>
            <p:cNvPr id="40066" name="Group 130"/>
            <p:cNvGrpSpPr>
              <a:grpSpLocks/>
            </p:cNvGrpSpPr>
            <p:nvPr/>
          </p:nvGrpSpPr>
          <p:grpSpPr bwMode="auto">
            <a:xfrm>
              <a:off x="2136" y="2599"/>
              <a:ext cx="659" cy="424"/>
              <a:chOff x="2136" y="2599"/>
              <a:chExt cx="659" cy="424"/>
            </a:xfrm>
          </p:grpSpPr>
          <p:sp>
            <p:nvSpPr>
              <p:cNvPr id="40027" name="Line 91"/>
              <p:cNvSpPr>
                <a:spLocks noChangeShapeType="1"/>
              </p:cNvSpPr>
              <p:nvPr/>
            </p:nvSpPr>
            <p:spPr bwMode="auto">
              <a:xfrm>
                <a:off x="2600" y="2599"/>
                <a:ext cx="1" cy="9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33" name="Oval 97"/>
              <p:cNvSpPr>
                <a:spLocks noChangeArrowheads="1"/>
              </p:cNvSpPr>
              <p:nvPr/>
            </p:nvSpPr>
            <p:spPr bwMode="auto">
              <a:xfrm>
                <a:off x="2301" y="2672"/>
                <a:ext cx="41" cy="41"/>
              </a:xfrm>
              <a:prstGeom prst="ellipse">
                <a:avLst/>
              </a:prstGeom>
              <a:solidFill>
                <a:srgbClr val="FF0000"/>
              </a:solidFill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34" name="Oval 98"/>
              <p:cNvSpPr>
                <a:spLocks noChangeArrowheads="1"/>
              </p:cNvSpPr>
              <p:nvPr/>
            </p:nvSpPr>
            <p:spPr bwMode="auto">
              <a:xfrm>
                <a:off x="2301" y="2840"/>
                <a:ext cx="41" cy="41"/>
              </a:xfrm>
              <a:prstGeom prst="ellipse">
                <a:avLst/>
              </a:prstGeom>
              <a:solidFill>
                <a:srgbClr val="FF0000"/>
              </a:solidFill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35" name="Oval 99"/>
              <p:cNvSpPr>
                <a:spLocks noChangeArrowheads="1"/>
              </p:cNvSpPr>
              <p:nvPr/>
            </p:nvSpPr>
            <p:spPr bwMode="auto">
              <a:xfrm>
                <a:off x="2301" y="2982"/>
                <a:ext cx="41" cy="41"/>
              </a:xfrm>
              <a:prstGeom prst="ellipse">
                <a:avLst/>
              </a:prstGeom>
              <a:solidFill>
                <a:srgbClr val="FF0000"/>
              </a:solidFill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37" name="Rectangle 101"/>
              <p:cNvSpPr>
                <a:spLocks noChangeArrowheads="1"/>
              </p:cNvSpPr>
              <p:nvPr/>
            </p:nvSpPr>
            <p:spPr bwMode="auto">
              <a:xfrm>
                <a:off x="2136" y="2780"/>
                <a:ext cx="11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b="1">
                    <a:solidFill>
                      <a:srgbClr val="000000"/>
                    </a:solidFill>
                  </a:rPr>
                  <a:t>Y</a:t>
                </a:r>
                <a:endParaRPr lang="en-US" altLang="zh-CN" sz="2400" b="1"/>
              </a:p>
            </p:txBody>
          </p:sp>
          <p:sp>
            <p:nvSpPr>
              <p:cNvPr id="40038" name="Rectangle 102"/>
              <p:cNvSpPr>
                <a:spLocks noChangeArrowheads="1"/>
              </p:cNvSpPr>
              <p:nvPr/>
            </p:nvSpPr>
            <p:spPr bwMode="auto">
              <a:xfrm>
                <a:off x="2153" y="2599"/>
                <a:ext cx="103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b="1">
                    <a:solidFill>
                      <a:srgbClr val="000000"/>
                    </a:solidFill>
                  </a:rPr>
                  <a:t>Z</a:t>
                </a:r>
                <a:endParaRPr lang="en-US" altLang="zh-CN" sz="2400" b="1"/>
              </a:p>
            </p:txBody>
          </p:sp>
          <p:sp>
            <p:nvSpPr>
              <p:cNvPr id="40051" name="Freeform 115"/>
              <p:cNvSpPr>
                <a:spLocks/>
              </p:cNvSpPr>
              <p:nvPr/>
            </p:nvSpPr>
            <p:spPr bwMode="auto">
              <a:xfrm>
                <a:off x="2322" y="2699"/>
                <a:ext cx="464" cy="28"/>
              </a:xfrm>
              <a:custGeom>
                <a:avLst/>
                <a:gdLst>
                  <a:gd name="T0" fmla="*/ 464 w 464"/>
                  <a:gd name="T1" fmla="*/ 93 h 93"/>
                  <a:gd name="T2" fmla="*/ 185 w 464"/>
                  <a:gd name="T3" fmla="*/ 93 h 93"/>
                  <a:gd name="T4" fmla="*/ 185 w 464"/>
                  <a:gd name="T5" fmla="*/ 0 h 93"/>
                  <a:gd name="T6" fmla="*/ 0 w 464"/>
                  <a:gd name="T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93">
                    <a:moveTo>
                      <a:pt x="464" y="93"/>
                    </a:moveTo>
                    <a:lnTo>
                      <a:pt x="185" y="93"/>
                    </a:lnTo>
                    <a:lnTo>
                      <a:pt x="185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52" name="Line 116"/>
              <p:cNvSpPr>
                <a:spLocks noChangeShapeType="1"/>
              </p:cNvSpPr>
              <p:nvPr/>
            </p:nvSpPr>
            <p:spPr bwMode="auto">
              <a:xfrm flipH="1">
                <a:off x="2322" y="2869"/>
                <a:ext cx="464" cy="1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57" name="Line 121"/>
              <p:cNvSpPr>
                <a:spLocks noChangeShapeType="1"/>
              </p:cNvSpPr>
              <p:nvPr/>
            </p:nvSpPr>
            <p:spPr bwMode="auto">
              <a:xfrm flipH="1">
                <a:off x="2313" y="3010"/>
                <a:ext cx="482" cy="0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40065" name="Group 129"/>
          <p:cNvGrpSpPr>
            <a:grpSpLocks/>
          </p:cNvGrpSpPr>
          <p:nvPr/>
        </p:nvGrpSpPr>
        <p:grpSpPr bwMode="auto">
          <a:xfrm>
            <a:off x="4422775" y="3743325"/>
            <a:ext cx="1905000" cy="2386013"/>
            <a:chOff x="2786" y="2358"/>
            <a:chExt cx="1200" cy="1503"/>
          </a:xfrm>
        </p:grpSpPr>
        <p:sp>
          <p:nvSpPr>
            <p:cNvPr id="39957" name="Rectangle 21"/>
            <p:cNvSpPr>
              <a:spLocks noChangeArrowheads="1"/>
            </p:cNvSpPr>
            <p:nvPr/>
          </p:nvSpPr>
          <p:spPr bwMode="auto">
            <a:xfrm>
              <a:off x="3261" y="2358"/>
              <a:ext cx="17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</a:rPr>
                <a:t>U1</a:t>
              </a:r>
              <a:endParaRPr lang="en-US" altLang="zh-CN" sz="2400" b="1"/>
            </a:p>
          </p:txBody>
        </p:sp>
        <p:sp>
          <p:nvSpPr>
            <p:cNvPr id="39958" name="Rectangle 22"/>
            <p:cNvSpPr>
              <a:spLocks noChangeArrowheads="1"/>
            </p:cNvSpPr>
            <p:nvPr/>
          </p:nvSpPr>
          <p:spPr bwMode="auto">
            <a:xfrm>
              <a:off x="3069" y="3698"/>
              <a:ext cx="5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</a:rPr>
                <a:t>74HC138</a:t>
              </a:r>
              <a:endParaRPr lang="en-US" altLang="zh-CN" sz="2400" b="1"/>
            </a:p>
          </p:txBody>
        </p:sp>
        <p:sp>
          <p:nvSpPr>
            <p:cNvPr id="39959" name="Rectangle 23"/>
            <p:cNvSpPr>
              <a:spLocks noChangeArrowheads="1"/>
            </p:cNvSpPr>
            <p:nvPr/>
          </p:nvSpPr>
          <p:spPr bwMode="auto">
            <a:xfrm>
              <a:off x="2972" y="2557"/>
              <a:ext cx="743" cy="1106"/>
            </a:xfrm>
            <a:prstGeom prst="rect">
              <a:avLst/>
            </a:prstGeom>
            <a:noFill/>
            <a:ln w="222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Rectangle 24"/>
            <p:cNvSpPr>
              <a:spLocks noChangeArrowheads="1"/>
            </p:cNvSpPr>
            <p:nvPr/>
          </p:nvSpPr>
          <p:spPr bwMode="auto">
            <a:xfrm>
              <a:off x="3519" y="2557"/>
              <a:ext cx="15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FF"/>
                  </a:solidFill>
                  <a:latin typeface="Courier New" pitchFamily="49" charset="0"/>
                </a:rPr>
                <a:t>Y0</a:t>
              </a:r>
              <a:endParaRPr lang="en-US" altLang="zh-CN" sz="1600" b="1"/>
            </a:p>
          </p:txBody>
        </p:sp>
        <p:sp>
          <p:nvSpPr>
            <p:cNvPr id="39961" name="Rectangle 25"/>
            <p:cNvSpPr>
              <a:spLocks noChangeArrowheads="1"/>
            </p:cNvSpPr>
            <p:nvPr/>
          </p:nvSpPr>
          <p:spPr bwMode="auto">
            <a:xfrm>
              <a:off x="3757" y="2529"/>
              <a:ext cx="11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FF"/>
                  </a:solidFill>
                  <a:latin typeface="Courier New" pitchFamily="49" charset="0"/>
                </a:rPr>
                <a:t>15</a:t>
              </a:r>
              <a:endParaRPr lang="en-US" altLang="zh-CN" sz="2400" b="1"/>
            </a:p>
          </p:txBody>
        </p:sp>
        <p:sp>
          <p:nvSpPr>
            <p:cNvPr id="39962" name="Oval 26"/>
            <p:cNvSpPr>
              <a:spLocks noChangeArrowheads="1"/>
            </p:cNvSpPr>
            <p:nvPr/>
          </p:nvSpPr>
          <p:spPr bwMode="auto">
            <a:xfrm>
              <a:off x="3715" y="2614"/>
              <a:ext cx="62" cy="62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3" name="Line 27"/>
            <p:cNvSpPr>
              <a:spLocks noChangeShapeType="1"/>
            </p:cNvSpPr>
            <p:nvPr/>
          </p:nvSpPr>
          <p:spPr bwMode="auto">
            <a:xfrm>
              <a:off x="3777" y="2645"/>
              <a:ext cx="124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4" name="Rectangle 28"/>
            <p:cNvSpPr>
              <a:spLocks noChangeArrowheads="1"/>
            </p:cNvSpPr>
            <p:nvPr/>
          </p:nvSpPr>
          <p:spPr bwMode="auto">
            <a:xfrm>
              <a:off x="3519" y="2699"/>
              <a:ext cx="15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FF"/>
                  </a:solidFill>
                  <a:latin typeface="Courier New" pitchFamily="49" charset="0"/>
                </a:rPr>
                <a:t>Y1</a:t>
              </a:r>
              <a:endParaRPr lang="en-US" altLang="zh-CN" sz="1600" b="1"/>
            </a:p>
          </p:txBody>
        </p:sp>
        <p:sp>
          <p:nvSpPr>
            <p:cNvPr id="39965" name="Rectangle 29"/>
            <p:cNvSpPr>
              <a:spLocks noChangeArrowheads="1"/>
            </p:cNvSpPr>
            <p:nvPr/>
          </p:nvSpPr>
          <p:spPr bwMode="auto">
            <a:xfrm>
              <a:off x="3757" y="2669"/>
              <a:ext cx="11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FF"/>
                  </a:solidFill>
                  <a:latin typeface="Courier New" pitchFamily="49" charset="0"/>
                </a:rPr>
                <a:t>14</a:t>
              </a:r>
              <a:endParaRPr lang="en-US" altLang="zh-CN" sz="2400" b="1"/>
            </a:p>
          </p:txBody>
        </p:sp>
        <p:sp>
          <p:nvSpPr>
            <p:cNvPr id="39966" name="Oval 30"/>
            <p:cNvSpPr>
              <a:spLocks noChangeArrowheads="1"/>
            </p:cNvSpPr>
            <p:nvPr/>
          </p:nvSpPr>
          <p:spPr bwMode="auto">
            <a:xfrm>
              <a:off x="3715" y="2750"/>
              <a:ext cx="62" cy="62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7" name="Line 31"/>
            <p:cNvSpPr>
              <a:spLocks noChangeShapeType="1"/>
            </p:cNvSpPr>
            <p:nvPr/>
          </p:nvSpPr>
          <p:spPr bwMode="auto">
            <a:xfrm>
              <a:off x="3777" y="2781"/>
              <a:ext cx="124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8" name="Rectangle 32"/>
            <p:cNvSpPr>
              <a:spLocks noChangeArrowheads="1"/>
            </p:cNvSpPr>
            <p:nvPr/>
          </p:nvSpPr>
          <p:spPr bwMode="auto">
            <a:xfrm>
              <a:off x="3519" y="2840"/>
              <a:ext cx="15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FF"/>
                  </a:solidFill>
                  <a:latin typeface="Courier New" pitchFamily="49" charset="0"/>
                </a:rPr>
                <a:t>Y2</a:t>
              </a:r>
              <a:endParaRPr lang="en-US" altLang="zh-CN" sz="1600" b="1"/>
            </a:p>
          </p:txBody>
        </p:sp>
        <p:sp>
          <p:nvSpPr>
            <p:cNvPr id="39969" name="Rectangle 33"/>
            <p:cNvSpPr>
              <a:spLocks noChangeArrowheads="1"/>
            </p:cNvSpPr>
            <p:nvPr/>
          </p:nvSpPr>
          <p:spPr bwMode="auto">
            <a:xfrm>
              <a:off x="3757" y="2812"/>
              <a:ext cx="11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FF"/>
                  </a:solidFill>
                  <a:latin typeface="Courier New" pitchFamily="49" charset="0"/>
                </a:rPr>
                <a:t>13</a:t>
              </a:r>
              <a:endParaRPr lang="en-US" altLang="zh-CN" sz="2400" b="1"/>
            </a:p>
          </p:txBody>
        </p:sp>
        <p:sp>
          <p:nvSpPr>
            <p:cNvPr id="39970" name="Oval 34"/>
            <p:cNvSpPr>
              <a:spLocks noChangeArrowheads="1"/>
            </p:cNvSpPr>
            <p:nvPr/>
          </p:nvSpPr>
          <p:spPr bwMode="auto">
            <a:xfrm>
              <a:off x="3715" y="2892"/>
              <a:ext cx="62" cy="62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1" name="Line 35"/>
            <p:cNvSpPr>
              <a:spLocks noChangeShapeType="1"/>
            </p:cNvSpPr>
            <p:nvPr/>
          </p:nvSpPr>
          <p:spPr bwMode="auto">
            <a:xfrm>
              <a:off x="3777" y="2923"/>
              <a:ext cx="124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2" name="Rectangle 36"/>
            <p:cNvSpPr>
              <a:spLocks noChangeArrowheads="1"/>
            </p:cNvSpPr>
            <p:nvPr/>
          </p:nvSpPr>
          <p:spPr bwMode="auto">
            <a:xfrm>
              <a:off x="3519" y="2982"/>
              <a:ext cx="15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FF"/>
                  </a:solidFill>
                  <a:latin typeface="Courier New" pitchFamily="49" charset="0"/>
                </a:rPr>
                <a:t>Y3</a:t>
              </a:r>
              <a:endParaRPr lang="en-US" altLang="zh-CN" sz="1600" b="1"/>
            </a:p>
          </p:txBody>
        </p:sp>
        <p:sp>
          <p:nvSpPr>
            <p:cNvPr id="39973" name="Rectangle 37"/>
            <p:cNvSpPr>
              <a:spLocks noChangeArrowheads="1"/>
            </p:cNvSpPr>
            <p:nvPr/>
          </p:nvSpPr>
          <p:spPr bwMode="auto">
            <a:xfrm>
              <a:off x="3757" y="2954"/>
              <a:ext cx="11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FF"/>
                  </a:solidFill>
                  <a:latin typeface="Courier New" pitchFamily="49" charset="0"/>
                </a:rPr>
                <a:t>12</a:t>
              </a:r>
              <a:endParaRPr lang="en-US" altLang="zh-CN" sz="2400" b="1"/>
            </a:p>
          </p:txBody>
        </p:sp>
        <p:sp>
          <p:nvSpPr>
            <p:cNvPr id="39974" name="Oval 38"/>
            <p:cNvSpPr>
              <a:spLocks noChangeArrowheads="1"/>
            </p:cNvSpPr>
            <p:nvPr/>
          </p:nvSpPr>
          <p:spPr bwMode="auto">
            <a:xfrm>
              <a:off x="3715" y="3033"/>
              <a:ext cx="62" cy="62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5" name="Line 39"/>
            <p:cNvSpPr>
              <a:spLocks noChangeShapeType="1"/>
            </p:cNvSpPr>
            <p:nvPr/>
          </p:nvSpPr>
          <p:spPr bwMode="auto">
            <a:xfrm>
              <a:off x="3777" y="3064"/>
              <a:ext cx="124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6" name="Rectangle 40"/>
            <p:cNvSpPr>
              <a:spLocks noChangeArrowheads="1"/>
            </p:cNvSpPr>
            <p:nvPr/>
          </p:nvSpPr>
          <p:spPr bwMode="auto">
            <a:xfrm>
              <a:off x="3519" y="3124"/>
              <a:ext cx="15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FF"/>
                  </a:solidFill>
                  <a:latin typeface="Courier New" pitchFamily="49" charset="0"/>
                </a:rPr>
                <a:t>Y4</a:t>
              </a:r>
              <a:endParaRPr lang="en-US" altLang="zh-CN" sz="1600" b="1"/>
            </a:p>
          </p:txBody>
        </p:sp>
        <p:sp>
          <p:nvSpPr>
            <p:cNvPr id="39977" name="Rectangle 41"/>
            <p:cNvSpPr>
              <a:spLocks noChangeArrowheads="1"/>
            </p:cNvSpPr>
            <p:nvPr/>
          </p:nvSpPr>
          <p:spPr bwMode="auto">
            <a:xfrm>
              <a:off x="3757" y="3075"/>
              <a:ext cx="11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FF"/>
                  </a:solidFill>
                  <a:latin typeface="Courier New" pitchFamily="49" charset="0"/>
                </a:rPr>
                <a:t>11</a:t>
              </a:r>
              <a:endParaRPr lang="en-US" altLang="zh-CN" sz="2400" b="1"/>
            </a:p>
          </p:txBody>
        </p:sp>
        <p:sp>
          <p:nvSpPr>
            <p:cNvPr id="39978" name="Oval 42"/>
            <p:cNvSpPr>
              <a:spLocks noChangeArrowheads="1"/>
            </p:cNvSpPr>
            <p:nvPr/>
          </p:nvSpPr>
          <p:spPr bwMode="auto">
            <a:xfrm>
              <a:off x="3715" y="3175"/>
              <a:ext cx="62" cy="62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9" name="Line 43"/>
            <p:cNvSpPr>
              <a:spLocks noChangeShapeType="1"/>
            </p:cNvSpPr>
            <p:nvPr/>
          </p:nvSpPr>
          <p:spPr bwMode="auto">
            <a:xfrm>
              <a:off x="3777" y="3206"/>
              <a:ext cx="124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0" name="Rectangle 44"/>
            <p:cNvSpPr>
              <a:spLocks noChangeArrowheads="1"/>
            </p:cNvSpPr>
            <p:nvPr/>
          </p:nvSpPr>
          <p:spPr bwMode="auto">
            <a:xfrm>
              <a:off x="3519" y="3253"/>
              <a:ext cx="15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FF"/>
                  </a:solidFill>
                  <a:latin typeface="Courier New" pitchFamily="49" charset="0"/>
                </a:rPr>
                <a:t>Y5</a:t>
              </a:r>
              <a:endParaRPr lang="en-US" altLang="zh-CN" sz="1600" b="1"/>
            </a:p>
          </p:txBody>
        </p:sp>
        <p:sp>
          <p:nvSpPr>
            <p:cNvPr id="39981" name="Rectangle 45"/>
            <p:cNvSpPr>
              <a:spLocks noChangeArrowheads="1"/>
            </p:cNvSpPr>
            <p:nvPr/>
          </p:nvSpPr>
          <p:spPr bwMode="auto">
            <a:xfrm>
              <a:off x="3757" y="3207"/>
              <a:ext cx="11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FF"/>
                  </a:solidFill>
                  <a:latin typeface="Courier New" pitchFamily="49" charset="0"/>
                </a:rPr>
                <a:t>10</a:t>
              </a:r>
              <a:endParaRPr lang="en-US" altLang="zh-CN" sz="2400" b="1"/>
            </a:p>
          </p:txBody>
        </p:sp>
        <p:sp>
          <p:nvSpPr>
            <p:cNvPr id="39982" name="Oval 46"/>
            <p:cNvSpPr>
              <a:spLocks noChangeArrowheads="1"/>
            </p:cNvSpPr>
            <p:nvPr/>
          </p:nvSpPr>
          <p:spPr bwMode="auto">
            <a:xfrm>
              <a:off x="3715" y="3289"/>
              <a:ext cx="62" cy="62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3" name="Line 47"/>
            <p:cNvSpPr>
              <a:spLocks noChangeShapeType="1"/>
            </p:cNvSpPr>
            <p:nvPr/>
          </p:nvSpPr>
          <p:spPr bwMode="auto">
            <a:xfrm>
              <a:off x="3777" y="3322"/>
              <a:ext cx="124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4" name="Rectangle 48"/>
            <p:cNvSpPr>
              <a:spLocks noChangeArrowheads="1"/>
            </p:cNvSpPr>
            <p:nvPr/>
          </p:nvSpPr>
          <p:spPr bwMode="auto">
            <a:xfrm>
              <a:off x="3519" y="3395"/>
              <a:ext cx="15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FF"/>
                  </a:solidFill>
                  <a:latin typeface="Courier New" pitchFamily="49" charset="0"/>
                </a:rPr>
                <a:t>Y6</a:t>
              </a:r>
              <a:endParaRPr lang="en-US" altLang="zh-CN" sz="1600" b="1"/>
            </a:p>
          </p:txBody>
        </p:sp>
        <p:sp>
          <p:nvSpPr>
            <p:cNvPr id="39985" name="Rectangle 49"/>
            <p:cNvSpPr>
              <a:spLocks noChangeArrowheads="1"/>
            </p:cNvSpPr>
            <p:nvPr/>
          </p:nvSpPr>
          <p:spPr bwMode="auto">
            <a:xfrm>
              <a:off x="3786" y="3349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FF"/>
                  </a:solidFill>
                  <a:latin typeface="Courier New" pitchFamily="49" charset="0"/>
                </a:rPr>
                <a:t>9</a:t>
              </a:r>
              <a:endParaRPr lang="en-US" altLang="zh-CN" sz="2400" b="1"/>
            </a:p>
          </p:txBody>
        </p:sp>
        <p:sp>
          <p:nvSpPr>
            <p:cNvPr id="39986" name="Oval 50"/>
            <p:cNvSpPr>
              <a:spLocks noChangeArrowheads="1"/>
            </p:cNvSpPr>
            <p:nvPr/>
          </p:nvSpPr>
          <p:spPr bwMode="auto">
            <a:xfrm>
              <a:off x="3715" y="3430"/>
              <a:ext cx="62" cy="62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7" name="Line 51"/>
            <p:cNvSpPr>
              <a:spLocks noChangeShapeType="1"/>
            </p:cNvSpPr>
            <p:nvPr/>
          </p:nvSpPr>
          <p:spPr bwMode="auto">
            <a:xfrm>
              <a:off x="3777" y="3461"/>
              <a:ext cx="124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8" name="Rectangle 52"/>
            <p:cNvSpPr>
              <a:spLocks noChangeArrowheads="1"/>
            </p:cNvSpPr>
            <p:nvPr/>
          </p:nvSpPr>
          <p:spPr bwMode="auto">
            <a:xfrm>
              <a:off x="3519" y="3509"/>
              <a:ext cx="15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FF"/>
                  </a:solidFill>
                  <a:latin typeface="Courier New" pitchFamily="49" charset="0"/>
                </a:rPr>
                <a:t>Y7</a:t>
              </a:r>
              <a:endParaRPr lang="en-US" altLang="zh-CN" sz="1600" b="1"/>
            </a:p>
          </p:txBody>
        </p:sp>
        <p:sp>
          <p:nvSpPr>
            <p:cNvPr id="39989" name="Rectangle 53"/>
            <p:cNvSpPr>
              <a:spLocks noChangeArrowheads="1"/>
            </p:cNvSpPr>
            <p:nvPr/>
          </p:nvSpPr>
          <p:spPr bwMode="auto">
            <a:xfrm>
              <a:off x="3786" y="3491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FF"/>
                  </a:solidFill>
                  <a:latin typeface="Courier New" pitchFamily="49" charset="0"/>
                </a:rPr>
                <a:t>7</a:t>
              </a:r>
              <a:endParaRPr lang="en-US" altLang="zh-CN" sz="2400" b="1"/>
            </a:p>
          </p:txBody>
        </p:sp>
        <p:sp>
          <p:nvSpPr>
            <p:cNvPr id="39990" name="Oval 54"/>
            <p:cNvSpPr>
              <a:spLocks noChangeArrowheads="1"/>
            </p:cNvSpPr>
            <p:nvPr/>
          </p:nvSpPr>
          <p:spPr bwMode="auto">
            <a:xfrm>
              <a:off x="3715" y="3544"/>
              <a:ext cx="62" cy="62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1" name="Line 55"/>
            <p:cNvSpPr>
              <a:spLocks noChangeShapeType="1"/>
            </p:cNvSpPr>
            <p:nvPr/>
          </p:nvSpPr>
          <p:spPr bwMode="auto">
            <a:xfrm>
              <a:off x="3777" y="3575"/>
              <a:ext cx="124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2" name="Rectangle 56"/>
            <p:cNvSpPr>
              <a:spLocks noChangeArrowheads="1"/>
            </p:cNvSpPr>
            <p:nvPr/>
          </p:nvSpPr>
          <p:spPr bwMode="auto">
            <a:xfrm>
              <a:off x="3022" y="2642"/>
              <a:ext cx="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FF"/>
                  </a:solidFill>
                  <a:latin typeface="Courier New" pitchFamily="49" charset="0"/>
                </a:rPr>
                <a:t>A</a:t>
              </a:r>
              <a:endParaRPr lang="en-US" altLang="zh-CN" sz="1600" b="1"/>
            </a:p>
          </p:txBody>
        </p:sp>
        <p:sp>
          <p:nvSpPr>
            <p:cNvPr id="39993" name="Rectangle 57"/>
            <p:cNvSpPr>
              <a:spLocks noChangeArrowheads="1"/>
            </p:cNvSpPr>
            <p:nvPr/>
          </p:nvSpPr>
          <p:spPr bwMode="auto">
            <a:xfrm>
              <a:off x="2827" y="2614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FF"/>
                  </a:solidFill>
                  <a:latin typeface="Courier New" pitchFamily="49" charset="0"/>
                </a:rPr>
                <a:t>1</a:t>
              </a:r>
              <a:endParaRPr lang="en-US" altLang="zh-CN" sz="2400" b="1"/>
            </a:p>
          </p:txBody>
        </p:sp>
        <p:sp>
          <p:nvSpPr>
            <p:cNvPr id="39994" name="Line 58"/>
            <p:cNvSpPr>
              <a:spLocks noChangeShapeType="1"/>
            </p:cNvSpPr>
            <p:nvPr/>
          </p:nvSpPr>
          <p:spPr bwMode="auto">
            <a:xfrm flipH="1">
              <a:off x="2786" y="2727"/>
              <a:ext cx="186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5" name="Rectangle 59"/>
            <p:cNvSpPr>
              <a:spLocks noChangeArrowheads="1"/>
            </p:cNvSpPr>
            <p:nvPr/>
          </p:nvSpPr>
          <p:spPr bwMode="auto">
            <a:xfrm>
              <a:off x="3022" y="2784"/>
              <a:ext cx="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FF"/>
                  </a:solidFill>
                  <a:latin typeface="Courier New" pitchFamily="49" charset="0"/>
                </a:rPr>
                <a:t>B</a:t>
              </a:r>
              <a:endParaRPr lang="en-US" altLang="zh-CN" sz="1600" b="1"/>
            </a:p>
          </p:txBody>
        </p:sp>
        <p:sp>
          <p:nvSpPr>
            <p:cNvPr id="39996" name="Rectangle 60"/>
            <p:cNvSpPr>
              <a:spLocks noChangeArrowheads="1"/>
            </p:cNvSpPr>
            <p:nvPr/>
          </p:nvSpPr>
          <p:spPr bwMode="auto">
            <a:xfrm>
              <a:off x="2822" y="2755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FF"/>
                  </a:solidFill>
                  <a:latin typeface="Courier New" pitchFamily="49" charset="0"/>
                </a:rPr>
                <a:t>2</a:t>
              </a:r>
              <a:endParaRPr lang="en-US" altLang="zh-CN" sz="1200" b="1"/>
            </a:p>
          </p:txBody>
        </p:sp>
        <p:sp>
          <p:nvSpPr>
            <p:cNvPr id="39997" name="Line 61"/>
            <p:cNvSpPr>
              <a:spLocks noChangeShapeType="1"/>
            </p:cNvSpPr>
            <p:nvPr/>
          </p:nvSpPr>
          <p:spPr bwMode="auto">
            <a:xfrm flipH="1">
              <a:off x="2786" y="2869"/>
              <a:ext cx="186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8" name="Rectangle 62"/>
            <p:cNvSpPr>
              <a:spLocks noChangeArrowheads="1"/>
            </p:cNvSpPr>
            <p:nvPr/>
          </p:nvSpPr>
          <p:spPr bwMode="auto">
            <a:xfrm>
              <a:off x="3022" y="2920"/>
              <a:ext cx="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FF"/>
                  </a:solidFill>
                  <a:latin typeface="Courier New" pitchFamily="49" charset="0"/>
                </a:rPr>
                <a:t>C</a:t>
              </a:r>
              <a:endParaRPr lang="en-US" altLang="zh-CN" sz="1600" b="1"/>
            </a:p>
          </p:txBody>
        </p:sp>
        <p:sp>
          <p:nvSpPr>
            <p:cNvPr id="39999" name="Rectangle 63"/>
            <p:cNvSpPr>
              <a:spLocks noChangeArrowheads="1"/>
            </p:cNvSpPr>
            <p:nvPr/>
          </p:nvSpPr>
          <p:spPr bwMode="auto">
            <a:xfrm>
              <a:off x="2822" y="2889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FF"/>
                  </a:solidFill>
                  <a:latin typeface="Courier New" pitchFamily="49" charset="0"/>
                </a:rPr>
                <a:t>3</a:t>
              </a:r>
              <a:endParaRPr lang="en-US" altLang="zh-CN" sz="1200" b="1"/>
            </a:p>
          </p:txBody>
        </p:sp>
        <p:sp>
          <p:nvSpPr>
            <p:cNvPr id="40000" name="Line 64"/>
            <p:cNvSpPr>
              <a:spLocks noChangeShapeType="1"/>
            </p:cNvSpPr>
            <p:nvPr/>
          </p:nvSpPr>
          <p:spPr bwMode="auto">
            <a:xfrm flipH="1">
              <a:off x="2786" y="3009"/>
              <a:ext cx="186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1" name="Rectangle 65"/>
            <p:cNvSpPr>
              <a:spLocks noChangeArrowheads="1"/>
            </p:cNvSpPr>
            <p:nvPr/>
          </p:nvSpPr>
          <p:spPr bwMode="auto">
            <a:xfrm>
              <a:off x="3022" y="3144"/>
              <a:ext cx="15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FF"/>
                  </a:solidFill>
                  <a:latin typeface="Courier New" pitchFamily="49" charset="0"/>
                </a:rPr>
                <a:t>G1</a:t>
              </a:r>
              <a:endParaRPr lang="en-US" altLang="zh-CN" sz="1600" b="1"/>
            </a:p>
          </p:txBody>
        </p:sp>
        <p:sp>
          <p:nvSpPr>
            <p:cNvPr id="40002" name="Rectangle 66"/>
            <p:cNvSpPr>
              <a:spLocks noChangeArrowheads="1"/>
            </p:cNvSpPr>
            <p:nvPr/>
          </p:nvSpPr>
          <p:spPr bwMode="auto">
            <a:xfrm>
              <a:off x="2827" y="3136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FF"/>
                  </a:solidFill>
                  <a:latin typeface="Courier New" pitchFamily="49" charset="0"/>
                </a:rPr>
                <a:t>6</a:t>
              </a:r>
              <a:endParaRPr lang="en-US" altLang="zh-CN" sz="2400" b="1"/>
            </a:p>
          </p:txBody>
        </p:sp>
        <p:sp>
          <p:nvSpPr>
            <p:cNvPr id="40003" name="Line 67"/>
            <p:cNvSpPr>
              <a:spLocks noChangeShapeType="1"/>
            </p:cNvSpPr>
            <p:nvPr/>
          </p:nvSpPr>
          <p:spPr bwMode="auto">
            <a:xfrm flipH="1">
              <a:off x="2786" y="3218"/>
              <a:ext cx="186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4" name="Rectangle 68"/>
            <p:cNvSpPr>
              <a:spLocks noChangeArrowheads="1"/>
            </p:cNvSpPr>
            <p:nvPr/>
          </p:nvSpPr>
          <p:spPr bwMode="auto">
            <a:xfrm>
              <a:off x="3022" y="3270"/>
              <a:ext cx="23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FF"/>
                  </a:solidFill>
                  <a:latin typeface="Courier New" pitchFamily="49" charset="0"/>
                </a:rPr>
                <a:t>G2A</a:t>
              </a:r>
              <a:endParaRPr lang="en-US" altLang="zh-CN" sz="1600" b="1"/>
            </a:p>
          </p:txBody>
        </p:sp>
        <p:sp>
          <p:nvSpPr>
            <p:cNvPr id="40005" name="Rectangle 69"/>
            <p:cNvSpPr>
              <a:spLocks noChangeArrowheads="1"/>
            </p:cNvSpPr>
            <p:nvPr/>
          </p:nvSpPr>
          <p:spPr bwMode="auto">
            <a:xfrm>
              <a:off x="2827" y="3228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FF"/>
                  </a:solidFill>
                  <a:latin typeface="Courier New" pitchFamily="49" charset="0"/>
                </a:rPr>
                <a:t>4</a:t>
              </a:r>
              <a:endParaRPr lang="en-US" altLang="zh-CN" sz="2400" b="1"/>
            </a:p>
          </p:txBody>
        </p:sp>
        <p:sp>
          <p:nvSpPr>
            <p:cNvPr id="40006" name="Oval 70"/>
            <p:cNvSpPr>
              <a:spLocks noChangeArrowheads="1"/>
            </p:cNvSpPr>
            <p:nvPr/>
          </p:nvSpPr>
          <p:spPr bwMode="auto">
            <a:xfrm>
              <a:off x="2910" y="3321"/>
              <a:ext cx="62" cy="62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7" name="Line 71"/>
            <p:cNvSpPr>
              <a:spLocks noChangeShapeType="1"/>
            </p:cNvSpPr>
            <p:nvPr/>
          </p:nvSpPr>
          <p:spPr bwMode="auto">
            <a:xfrm flipH="1">
              <a:off x="2786" y="3352"/>
              <a:ext cx="124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8" name="Rectangle 72"/>
            <p:cNvSpPr>
              <a:spLocks noChangeArrowheads="1"/>
            </p:cNvSpPr>
            <p:nvPr/>
          </p:nvSpPr>
          <p:spPr bwMode="auto">
            <a:xfrm>
              <a:off x="3022" y="3399"/>
              <a:ext cx="23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FF"/>
                  </a:solidFill>
                  <a:latin typeface="Courier New" pitchFamily="49" charset="0"/>
                </a:rPr>
                <a:t>G2B</a:t>
              </a:r>
              <a:endParaRPr lang="en-US" altLang="zh-CN" sz="1600" b="1"/>
            </a:p>
          </p:txBody>
        </p:sp>
        <p:sp>
          <p:nvSpPr>
            <p:cNvPr id="40009" name="Rectangle 73"/>
            <p:cNvSpPr>
              <a:spLocks noChangeArrowheads="1"/>
            </p:cNvSpPr>
            <p:nvPr/>
          </p:nvSpPr>
          <p:spPr bwMode="auto">
            <a:xfrm>
              <a:off x="2827" y="3377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FF"/>
                  </a:solidFill>
                  <a:latin typeface="Courier New" pitchFamily="49" charset="0"/>
                </a:rPr>
                <a:t>5</a:t>
              </a:r>
              <a:endParaRPr lang="en-US" altLang="zh-CN" sz="2400" b="1"/>
            </a:p>
          </p:txBody>
        </p:sp>
        <p:sp>
          <p:nvSpPr>
            <p:cNvPr id="40010" name="Oval 74"/>
            <p:cNvSpPr>
              <a:spLocks noChangeArrowheads="1"/>
            </p:cNvSpPr>
            <p:nvPr/>
          </p:nvSpPr>
          <p:spPr bwMode="auto">
            <a:xfrm>
              <a:off x="2910" y="3440"/>
              <a:ext cx="62" cy="62"/>
            </a:xfrm>
            <a:prstGeom prst="ellips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1" name="Line 75"/>
            <p:cNvSpPr>
              <a:spLocks noChangeShapeType="1"/>
            </p:cNvSpPr>
            <p:nvPr/>
          </p:nvSpPr>
          <p:spPr bwMode="auto">
            <a:xfrm flipH="1">
              <a:off x="2786" y="3467"/>
              <a:ext cx="124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59" name="Line 123"/>
            <p:cNvSpPr>
              <a:spLocks noChangeShapeType="1"/>
            </p:cNvSpPr>
            <p:nvPr/>
          </p:nvSpPr>
          <p:spPr bwMode="auto">
            <a:xfrm>
              <a:off x="3901" y="3322"/>
              <a:ext cx="85" cy="0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60" name="Line 124"/>
            <p:cNvSpPr>
              <a:spLocks noChangeShapeType="1"/>
            </p:cNvSpPr>
            <p:nvPr/>
          </p:nvSpPr>
          <p:spPr bwMode="auto">
            <a:xfrm flipV="1">
              <a:off x="3986" y="3237"/>
              <a:ext cx="0" cy="85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61" name="Line 125"/>
            <p:cNvSpPr>
              <a:spLocks noChangeShapeType="1"/>
            </p:cNvSpPr>
            <p:nvPr/>
          </p:nvSpPr>
          <p:spPr bwMode="auto">
            <a:xfrm flipH="1">
              <a:off x="3901" y="3577"/>
              <a:ext cx="85" cy="0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4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4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4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B4C5-4942-4BA8-AE15-20EECC3CE745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10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CC16-92B4-4B1B-8985-803D934A6D38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47625"/>
          </a:xfrm>
        </p:spPr>
        <p:txBody>
          <a:bodyPr/>
          <a:lstStyle/>
          <a:p>
            <a:endParaRPr lang="zh-CN" altLang="zh-CN" sz="3200"/>
          </a:p>
        </p:txBody>
      </p:sp>
      <p:sp>
        <p:nvSpPr>
          <p:cNvPr id="460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sz="2800"/>
              <a:t>Exp: </a:t>
            </a:r>
            <a:r>
              <a:rPr lang="zh-CN" altLang="en-US" sz="2800"/>
              <a:t>（</a:t>
            </a:r>
            <a:r>
              <a:rPr lang="en-US" altLang="zh-CN" sz="2800"/>
              <a:t>3</a:t>
            </a:r>
            <a:r>
              <a:rPr lang="zh-CN" altLang="en-US" sz="2800"/>
              <a:t>）</a:t>
            </a:r>
            <a:r>
              <a:rPr lang="en-US" altLang="zh-CN" sz="2800"/>
              <a:t>F=∏</a:t>
            </a:r>
            <a:r>
              <a:rPr lang="en-US" altLang="zh-CN" sz="2800" baseline="-25000"/>
              <a:t>XYZ</a:t>
            </a:r>
            <a:r>
              <a:rPr lang="zh-CN" altLang="en-US" sz="2800"/>
              <a:t>（</a:t>
            </a:r>
            <a:r>
              <a:rPr lang="en-US" altLang="zh-CN" sz="2800"/>
              <a:t>0</a:t>
            </a:r>
            <a:r>
              <a:rPr lang="zh-CN" altLang="en-US" sz="2800"/>
              <a:t>、</a:t>
            </a:r>
            <a:r>
              <a:rPr lang="en-US" altLang="zh-CN" sz="2800"/>
              <a:t>1</a:t>
            </a:r>
            <a:r>
              <a:rPr lang="zh-CN" altLang="en-US" sz="2800"/>
              <a:t>、</a:t>
            </a:r>
            <a:r>
              <a:rPr lang="en-US" altLang="zh-CN" sz="2800"/>
              <a:t>5</a:t>
            </a:r>
            <a:r>
              <a:rPr lang="zh-CN" altLang="en-US" sz="2800"/>
              <a:t>） </a:t>
            </a:r>
          </a:p>
          <a:p>
            <a:pPr>
              <a:buFont typeface="Wingdings 2" pitchFamily="18" charset="2"/>
              <a:buNone/>
            </a:pPr>
            <a:r>
              <a:rPr lang="en-US" altLang="zh-CN" sz="2800"/>
              <a:t>solution</a:t>
            </a:r>
            <a:r>
              <a:rPr lang="zh-CN" altLang="en-US" sz="2800"/>
              <a:t>：</a:t>
            </a:r>
          </a:p>
        </p:txBody>
      </p:sp>
      <p:grpSp>
        <p:nvGrpSpPr>
          <p:cNvPr id="46244" name="Group 164"/>
          <p:cNvGrpSpPr>
            <a:grpSpLocks/>
          </p:cNvGrpSpPr>
          <p:nvPr/>
        </p:nvGrpSpPr>
        <p:grpSpPr bwMode="auto">
          <a:xfrm>
            <a:off x="1905000" y="1600200"/>
            <a:ext cx="4900613" cy="3584575"/>
            <a:chOff x="1200" y="1008"/>
            <a:chExt cx="3087" cy="2258"/>
          </a:xfrm>
        </p:grpSpPr>
        <p:sp>
          <p:nvSpPr>
            <p:cNvPr id="46091" name="Rectangle 11"/>
            <p:cNvSpPr>
              <a:spLocks noChangeArrowheads="1"/>
            </p:cNvSpPr>
            <p:nvPr/>
          </p:nvSpPr>
          <p:spPr bwMode="auto">
            <a:xfrm>
              <a:off x="2329" y="1660"/>
              <a:ext cx="17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</a:rPr>
                <a:t>U1</a:t>
              </a:r>
              <a:endParaRPr lang="en-US" altLang="zh-CN" sz="2400" b="1"/>
            </a:p>
          </p:txBody>
        </p:sp>
        <p:sp>
          <p:nvSpPr>
            <p:cNvPr id="46092" name="Rectangle 12"/>
            <p:cNvSpPr>
              <a:spLocks noChangeArrowheads="1"/>
            </p:cNvSpPr>
            <p:nvPr/>
          </p:nvSpPr>
          <p:spPr bwMode="auto">
            <a:xfrm>
              <a:off x="2134" y="2954"/>
              <a:ext cx="5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</a:rPr>
                <a:t>74HC138</a:t>
              </a:r>
              <a:endParaRPr lang="en-US" altLang="zh-CN" sz="2400" b="1"/>
            </a:p>
          </p:txBody>
        </p:sp>
        <p:sp>
          <p:nvSpPr>
            <p:cNvPr id="46147" name="Rectangle 67"/>
            <p:cNvSpPr>
              <a:spLocks noChangeArrowheads="1"/>
            </p:cNvSpPr>
            <p:nvPr/>
          </p:nvSpPr>
          <p:spPr bwMode="auto">
            <a:xfrm>
              <a:off x="1738" y="160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</a:rPr>
                <a:t>1k</a:t>
              </a:r>
              <a:endParaRPr lang="en-US" altLang="zh-CN" sz="2400" b="1"/>
            </a:p>
          </p:txBody>
        </p:sp>
        <p:sp>
          <p:nvSpPr>
            <p:cNvPr id="46148" name="Freeform 68"/>
            <p:cNvSpPr>
              <a:spLocks/>
            </p:cNvSpPr>
            <p:nvPr/>
          </p:nvSpPr>
          <p:spPr bwMode="auto">
            <a:xfrm>
              <a:off x="1624" y="1546"/>
              <a:ext cx="94" cy="280"/>
            </a:xfrm>
            <a:custGeom>
              <a:avLst/>
              <a:gdLst>
                <a:gd name="T0" fmla="*/ 42 w 94"/>
                <a:gd name="T1" fmla="*/ 0 h 280"/>
                <a:gd name="T2" fmla="*/ 94 w 94"/>
                <a:gd name="T3" fmla="*/ 32 h 280"/>
                <a:gd name="T4" fmla="*/ 0 w 94"/>
                <a:gd name="T5" fmla="*/ 73 h 280"/>
                <a:gd name="T6" fmla="*/ 94 w 94"/>
                <a:gd name="T7" fmla="*/ 125 h 280"/>
                <a:gd name="T8" fmla="*/ 0 w 94"/>
                <a:gd name="T9" fmla="*/ 166 h 280"/>
                <a:gd name="T10" fmla="*/ 94 w 94"/>
                <a:gd name="T11" fmla="*/ 218 h 280"/>
                <a:gd name="T12" fmla="*/ 0 w 94"/>
                <a:gd name="T13" fmla="*/ 259 h 280"/>
                <a:gd name="T14" fmla="*/ 42 w 94"/>
                <a:gd name="T1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280">
                  <a:moveTo>
                    <a:pt x="42" y="0"/>
                  </a:moveTo>
                  <a:lnTo>
                    <a:pt x="94" y="32"/>
                  </a:lnTo>
                  <a:lnTo>
                    <a:pt x="0" y="73"/>
                  </a:lnTo>
                  <a:lnTo>
                    <a:pt x="94" y="125"/>
                  </a:lnTo>
                  <a:lnTo>
                    <a:pt x="0" y="166"/>
                  </a:lnTo>
                  <a:lnTo>
                    <a:pt x="94" y="218"/>
                  </a:lnTo>
                  <a:lnTo>
                    <a:pt x="0" y="259"/>
                  </a:lnTo>
                  <a:lnTo>
                    <a:pt x="42" y="28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9" name="Line 69"/>
            <p:cNvSpPr>
              <a:spLocks noChangeShapeType="1"/>
            </p:cNvSpPr>
            <p:nvPr/>
          </p:nvSpPr>
          <p:spPr bwMode="auto">
            <a:xfrm flipV="1">
              <a:off x="1666" y="1453"/>
              <a:ext cx="1" cy="9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0" name="Line 70"/>
            <p:cNvSpPr>
              <a:spLocks noChangeShapeType="1"/>
            </p:cNvSpPr>
            <p:nvPr/>
          </p:nvSpPr>
          <p:spPr bwMode="auto">
            <a:xfrm>
              <a:off x="1666" y="1826"/>
              <a:ext cx="1" cy="9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1" name="Rectangle 71"/>
            <p:cNvSpPr>
              <a:spLocks noChangeArrowheads="1"/>
            </p:cNvSpPr>
            <p:nvPr/>
          </p:nvSpPr>
          <p:spPr bwMode="auto">
            <a:xfrm>
              <a:off x="1531" y="1008"/>
              <a:ext cx="28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</a:rPr>
                <a:t>VCC</a:t>
              </a:r>
              <a:endParaRPr lang="en-US" altLang="zh-CN" sz="2400" b="1"/>
            </a:p>
          </p:txBody>
        </p:sp>
        <p:sp>
          <p:nvSpPr>
            <p:cNvPr id="46152" name="Rectangle 72"/>
            <p:cNvSpPr>
              <a:spLocks noChangeArrowheads="1"/>
            </p:cNvSpPr>
            <p:nvPr/>
          </p:nvSpPr>
          <p:spPr bwMode="auto">
            <a:xfrm>
              <a:off x="1718" y="1194"/>
              <a:ext cx="16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</a:rPr>
                <a:t>5V</a:t>
              </a:r>
              <a:endParaRPr lang="en-US" altLang="zh-CN" sz="2400" b="1"/>
            </a:p>
          </p:txBody>
        </p:sp>
        <p:sp>
          <p:nvSpPr>
            <p:cNvPr id="46153" name="Line 73"/>
            <p:cNvSpPr>
              <a:spLocks noChangeShapeType="1"/>
            </p:cNvSpPr>
            <p:nvPr/>
          </p:nvSpPr>
          <p:spPr bwMode="auto">
            <a:xfrm>
              <a:off x="1479" y="1173"/>
              <a:ext cx="3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4" name="Line 74"/>
            <p:cNvSpPr>
              <a:spLocks noChangeShapeType="1"/>
            </p:cNvSpPr>
            <p:nvPr/>
          </p:nvSpPr>
          <p:spPr bwMode="auto">
            <a:xfrm>
              <a:off x="1666" y="1173"/>
              <a:ext cx="1" cy="1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5" name="Oval 75"/>
            <p:cNvSpPr>
              <a:spLocks noChangeArrowheads="1"/>
            </p:cNvSpPr>
            <p:nvPr/>
          </p:nvSpPr>
          <p:spPr bwMode="auto">
            <a:xfrm>
              <a:off x="1365" y="1899"/>
              <a:ext cx="42" cy="41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6" name="Oval 76"/>
            <p:cNvSpPr>
              <a:spLocks noChangeArrowheads="1"/>
            </p:cNvSpPr>
            <p:nvPr/>
          </p:nvSpPr>
          <p:spPr bwMode="auto">
            <a:xfrm>
              <a:off x="1365" y="2103"/>
              <a:ext cx="42" cy="4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7" name="Oval 77"/>
            <p:cNvSpPr>
              <a:spLocks noChangeArrowheads="1"/>
            </p:cNvSpPr>
            <p:nvPr/>
          </p:nvSpPr>
          <p:spPr bwMode="auto">
            <a:xfrm>
              <a:off x="1365" y="2302"/>
              <a:ext cx="42" cy="41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8" name="Rectangle 78"/>
            <p:cNvSpPr>
              <a:spLocks noChangeArrowheads="1"/>
            </p:cNvSpPr>
            <p:nvPr/>
          </p:nvSpPr>
          <p:spPr bwMode="auto">
            <a:xfrm>
              <a:off x="1200" y="2199"/>
              <a:ext cx="1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X</a:t>
              </a:r>
              <a:endParaRPr lang="en-US" altLang="zh-CN" sz="2400" b="1"/>
            </a:p>
          </p:txBody>
        </p:sp>
        <p:sp>
          <p:nvSpPr>
            <p:cNvPr id="46159" name="Rectangle 79"/>
            <p:cNvSpPr>
              <a:spLocks noChangeArrowheads="1"/>
            </p:cNvSpPr>
            <p:nvPr/>
          </p:nvSpPr>
          <p:spPr bwMode="auto">
            <a:xfrm>
              <a:off x="1200" y="2015"/>
              <a:ext cx="1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Y</a:t>
              </a:r>
              <a:endParaRPr lang="en-US" altLang="zh-CN" sz="2400" b="1"/>
            </a:p>
          </p:txBody>
        </p:sp>
        <p:sp>
          <p:nvSpPr>
            <p:cNvPr id="46160" name="Rectangle 80"/>
            <p:cNvSpPr>
              <a:spLocks noChangeArrowheads="1"/>
            </p:cNvSpPr>
            <p:nvPr/>
          </p:nvSpPr>
          <p:spPr bwMode="auto">
            <a:xfrm>
              <a:off x="1218" y="1826"/>
              <a:ext cx="10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Z</a:t>
              </a:r>
              <a:endParaRPr lang="en-US" altLang="zh-CN" sz="2400" b="1"/>
            </a:p>
          </p:txBody>
        </p:sp>
        <p:sp>
          <p:nvSpPr>
            <p:cNvPr id="46161" name="Rectangle 81"/>
            <p:cNvSpPr>
              <a:spLocks noChangeArrowheads="1"/>
            </p:cNvSpPr>
            <p:nvPr/>
          </p:nvSpPr>
          <p:spPr bwMode="auto">
            <a:xfrm>
              <a:off x="1593" y="3103"/>
              <a:ext cx="30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00"/>
                  </a:solidFill>
                </a:rPr>
                <a:t>GND</a:t>
              </a:r>
              <a:endParaRPr lang="en-US" altLang="zh-CN" sz="2400" b="1"/>
            </a:p>
          </p:txBody>
        </p:sp>
        <p:sp>
          <p:nvSpPr>
            <p:cNvPr id="46162" name="Freeform 82"/>
            <p:cNvSpPr>
              <a:spLocks/>
            </p:cNvSpPr>
            <p:nvPr/>
          </p:nvSpPr>
          <p:spPr bwMode="auto">
            <a:xfrm>
              <a:off x="1666" y="2989"/>
              <a:ext cx="186" cy="93"/>
            </a:xfrm>
            <a:custGeom>
              <a:avLst/>
              <a:gdLst>
                <a:gd name="T0" fmla="*/ 0 w 186"/>
                <a:gd name="T1" fmla="*/ 0 h 93"/>
                <a:gd name="T2" fmla="*/ 93 w 186"/>
                <a:gd name="T3" fmla="*/ 93 h 93"/>
                <a:gd name="T4" fmla="*/ 186 w 186"/>
                <a:gd name="T5" fmla="*/ 0 h 93"/>
                <a:gd name="T6" fmla="*/ 0 w 186"/>
                <a:gd name="T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93">
                  <a:moveTo>
                    <a:pt x="0" y="0"/>
                  </a:moveTo>
                  <a:lnTo>
                    <a:pt x="93" y="93"/>
                  </a:lnTo>
                  <a:lnTo>
                    <a:pt x="18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3" name="Line 83"/>
            <p:cNvSpPr>
              <a:spLocks noChangeShapeType="1"/>
            </p:cNvSpPr>
            <p:nvPr/>
          </p:nvSpPr>
          <p:spPr bwMode="auto">
            <a:xfrm flipV="1">
              <a:off x="1759" y="2896"/>
              <a:ext cx="1" cy="9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4" name="Oval 84"/>
            <p:cNvSpPr>
              <a:spLocks noChangeArrowheads="1"/>
            </p:cNvSpPr>
            <p:nvPr/>
          </p:nvSpPr>
          <p:spPr bwMode="auto">
            <a:xfrm>
              <a:off x="1738" y="2713"/>
              <a:ext cx="42" cy="4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5" name="Rectangle 85"/>
            <p:cNvSpPr>
              <a:spLocks noChangeArrowheads="1"/>
            </p:cNvSpPr>
            <p:nvPr/>
          </p:nvSpPr>
          <p:spPr bwMode="auto">
            <a:xfrm>
              <a:off x="4184" y="2217"/>
              <a:ext cx="10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F</a:t>
              </a:r>
              <a:endParaRPr lang="en-US" altLang="zh-CN" sz="2400" b="1"/>
            </a:p>
          </p:txBody>
        </p:sp>
        <p:sp>
          <p:nvSpPr>
            <p:cNvPr id="46166" name="Rectangle 86"/>
            <p:cNvSpPr>
              <a:spLocks noChangeArrowheads="1"/>
            </p:cNvSpPr>
            <p:nvPr/>
          </p:nvSpPr>
          <p:spPr bwMode="auto">
            <a:xfrm>
              <a:off x="3499" y="1971"/>
              <a:ext cx="27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</a:rPr>
                <a:t>U2A</a:t>
              </a:r>
              <a:endParaRPr lang="en-US" altLang="zh-CN" sz="2400" b="1"/>
            </a:p>
          </p:txBody>
        </p:sp>
        <p:sp>
          <p:nvSpPr>
            <p:cNvPr id="46167" name="Rectangle 87"/>
            <p:cNvSpPr>
              <a:spLocks noChangeArrowheads="1"/>
            </p:cNvSpPr>
            <p:nvPr/>
          </p:nvSpPr>
          <p:spPr bwMode="auto">
            <a:xfrm>
              <a:off x="3305" y="2469"/>
              <a:ext cx="50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</a:rPr>
                <a:t>74HC11</a:t>
              </a:r>
              <a:endParaRPr lang="en-US" altLang="zh-CN" sz="2400" b="1"/>
            </a:p>
          </p:txBody>
        </p:sp>
        <p:grpSp>
          <p:nvGrpSpPr>
            <p:cNvPr id="46243" name="Group 163"/>
            <p:cNvGrpSpPr>
              <a:grpSpLocks/>
            </p:cNvGrpSpPr>
            <p:nvPr/>
          </p:nvGrpSpPr>
          <p:grpSpPr bwMode="auto">
            <a:xfrm>
              <a:off x="3251" y="2137"/>
              <a:ext cx="746" cy="311"/>
              <a:chOff x="3251" y="2137"/>
              <a:chExt cx="746" cy="311"/>
            </a:xfrm>
          </p:grpSpPr>
          <p:sp>
            <p:nvSpPr>
              <p:cNvPr id="46168" name="Arc 88"/>
              <p:cNvSpPr>
                <a:spLocks/>
              </p:cNvSpPr>
              <p:nvPr/>
            </p:nvSpPr>
            <p:spPr bwMode="auto">
              <a:xfrm>
                <a:off x="3655" y="2168"/>
                <a:ext cx="156" cy="24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200"/>
                  <a:gd name="T2" fmla="*/ 0 w 21600"/>
                  <a:gd name="T3" fmla="*/ 43200 h 43200"/>
                  <a:gd name="T4" fmla="*/ 0 w 216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69" name="Freeform 89"/>
              <p:cNvSpPr>
                <a:spLocks/>
              </p:cNvSpPr>
              <p:nvPr/>
            </p:nvSpPr>
            <p:spPr bwMode="auto">
              <a:xfrm>
                <a:off x="3437" y="2168"/>
                <a:ext cx="218" cy="249"/>
              </a:xfrm>
              <a:custGeom>
                <a:avLst/>
                <a:gdLst>
                  <a:gd name="T0" fmla="*/ 218 w 218"/>
                  <a:gd name="T1" fmla="*/ 0 h 249"/>
                  <a:gd name="T2" fmla="*/ 0 w 218"/>
                  <a:gd name="T3" fmla="*/ 0 h 249"/>
                  <a:gd name="T4" fmla="*/ 0 w 218"/>
                  <a:gd name="T5" fmla="*/ 249 h 249"/>
                  <a:gd name="T6" fmla="*/ 218 w 218"/>
                  <a:gd name="T7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8" h="249">
                    <a:moveTo>
                      <a:pt x="218" y="0"/>
                    </a:moveTo>
                    <a:lnTo>
                      <a:pt x="0" y="0"/>
                    </a:lnTo>
                    <a:lnTo>
                      <a:pt x="0" y="249"/>
                    </a:lnTo>
                    <a:lnTo>
                      <a:pt x="218" y="249"/>
                    </a:lnTo>
                  </a:path>
                </a:pathLst>
              </a:custGeom>
              <a:noFill/>
              <a:ln w="15875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0" name="Line 90"/>
              <p:cNvSpPr>
                <a:spLocks noChangeShapeType="1"/>
              </p:cNvSpPr>
              <p:nvPr/>
            </p:nvSpPr>
            <p:spPr bwMode="auto">
              <a:xfrm>
                <a:off x="3437" y="2137"/>
                <a:ext cx="1" cy="311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1" name="Line 91"/>
              <p:cNvSpPr>
                <a:spLocks noChangeShapeType="1"/>
              </p:cNvSpPr>
              <p:nvPr/>
            </p:nvSpPr>
            <p:spPr bwMode="auto">
              <a:xfrm flipH="1">
                <a:off x="3251" y="2199"/>
                <a:ext cx="186" cy="1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2" name="Line 92"/>
              <p:cNvSpPr>
                <a:spLocks noChangeShapeType="1"/>
              </p:cNvSpPr>
              <p:nvPr/>
            </p:nvSpPr>
            <p:spPr bwMode="auto">
              <a:xfrm flipH="1">
                <a:off x="3251" y="2292"/>
                <a:ext cx="186" cy="1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3" name="Line 93"/>
              <p:cNvSpPr>
                <a:spLocks noChangeShapeType="1"/>
              </p:cNvSpPr>
              <p:nvPr/>
            </p:nvSpPr>
            <p:spPr bwMode="auto">
              <a:xfrm flipH="1">
                <a:off x="3251" y="2386"/>
                <a:ext cx="186" cy="1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4" name="Line 94"/>
              <p:cNvSpPr>
                <a:spLocks noChangeShapeType="1"/>
              </p:cNvSpPr>
              <p:nvPr/>
            </p:nvSpPr>
            <p:spPr bwMode="auto">
              <a:xfrm>
                <a:off x="3810" y="2292"/>
                <a:ext cx="187" cy="1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175" name="Oval 95"/>
            <p:cNvSpPr>
              <a:spLocks noChangeArrowheads="1"/>
            </p:cNvSpPr>
            <p:nvPr/>
          </p:nvSpPr>
          <p:spPr bwMode="auto">
            <a:xfrm>
              <a:off x="4069" y="2272"/>
              <a:ext cx="42" cy="41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6" name="Freeform 96"/>
            <p:cNvSpPr>
              <a:spLocks/>
            </p:cNvSpPr>
            <p:nvPr/>
          </p:nvSpPr>
          <p:spPr bwMode="auto">
            <a:xfrm>
              <a:off x="1661" y="1919"/>
              <a:ext cx="191" cy="553"/>
            </a:xfrm>
            <a:custGeom>
              <a:avLst/>
              <a:gdLst>
                <a:gd name="T0" fmla="*/ 186 w 186"/>
                <a:gd name="T1" fmla="*/ 467 h 467"/>
                <a:gd name="T2" fmla="*/ 0 w 186"/>
                <a:gd name="T3" fmla="*/ 467 h 467"/>
                <a:gd name="T4" fmla="*/ 0 w 186"/>
                <a:gd name="T5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467">
                  <a:moveTo>
                    <a:pt x="186" y="467"/>
                  </a:moveTo>
                  <a:lnTo>
                    <a:pt x="0" y="467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7" name="Line 97"/>
            <p:cNvSpPr>
              <a:spLocks noChangeShapeType="1"/>
            </p:cNvSpPr>
            <p:nvPr/>
          </p:nvSpPr>
          <p:spPr bwMode="auto">
            <a:xfrm flipV="1">
              <a:off x="1666" y="1360"/>
              <a:ext cx="1" cy="93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8" name="Freeform 98"/>
            <p:cNvSpPr>
              <a:spLocks/>
            </p:cNvSpPr>
            <p:nvPr/>
          </p:nvSpPr>
          <p:spPr bwMode="auto">
            <a:xfrm>
              <a:off x="1386" y="1919"/>
              <a:ext cx="466" cy="71"/>
            </a:xfrm>
            <a:custGeom>
              <a:avLst/>
              <a:gdLst>
                <a:gd name="T0" fmla="*/ 466 w 466"/>
                <a:gd name="T1" fmla="*/ 94 h 94"/>
                <a:gd name="T2" fmla="*/ 187 w 466"/>
                <a:gd name="T3" fmla="*/ 94 h 94"/>
                <a:gd name="T4" fmla="*/ 187 w 466"/>
                <a:gd name="T5" fmla="*/ 0 h 94"/>
                <a:gd name="T6" fmla="*/ 0 w 466"/>
                <a:gd name="T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94">
                  <a:moveTo>
                    <a:pt x="466" y="94"/>
                  </a:moveTo>
                  <a:lnTo>
                    <a:pt x="187" y="94"/>
                  </a:lnTo>
                  <a:lnTo>
                    <a:pt x="187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9" name="Line 99"/>
            <p:cNvSpPr>
              <a:spLocks noChangeShapeType="1"/>
            </p:cNvSpPr>
            <p:nvPr/>
          </p:nvSpPr>
          <p:spPr bwMode="auto">
            <a:xfrm flipH="1">
              <a:off x="1386" y="2131"/>
              <a:ext cx="466" cy="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80" name="Freeform 100"/>
            <p:cNvSpPr>
              <a:spLocks/>
            </p:cNvSpPr>
            <p:nvPr/>
          </p:nvSpPr>
          <p:spPr bwMode="auto">
            <a:xfrm>
              <a:off x="1386" y="2283"/>
              <a:ext cx="466" cy="47"/>
            </a:xfrm>
            <a:custGeom>
              <a:avLst/>
              <a:gdLst>
                <a:gd name="T0" fmla="*/ 466 w 466"/>
                <a:gd name="T1" fmla="*/ 0 h 93"/>
                <a:gd name="T2" fmla="*/ 187 w 466"/>
                <a:gd name="T3" fmla="*/ 0 h 93"/>
                <a:gd name="T4" fmla="*/ 187 w 466"/>
                <a:gd name="T5" fmla="*/ 93 h 93"/>
                <a:gd name="T6" fmla="*/ 0 w 466"/>
                <a:gd name="T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93">
                  <a:moveTo>
                    <a:pt x="466" y="0"/>
                  </a:moveTo>
                  <a:lnTo>
                    <a:pt x="187" y="0"/>
                  </a:lnTo>
                  <a:lnTo>
                    <a:pt x="187" y="93"/>
                  </a:lnTo>
                  <a:lnTo>
                    <a:pt x="0" y="93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81" name="Freeform 101"/>
            <p:cNvSpPr>
              <a:spLocks/>
            </p:cNvSpPr>
            <p:nvPr/>
          </p:nvSpPr>
          <p:spPr bwMode="auto">
            <a:xfrm>
              <a:off x="1759" y="2616"/>
              <a:ext cx="93" cy="93"/>
            </a:xfrm>
            <a:custGeom>
              <a:avLst/>
              <a:gdLst>
                <a:gd name="T0" fmla="*/ 93 w 93"/>
                <a:gd name="T1" fmla="*/ 0 h 93"/>
                <a:gd name="T2" fmla="*/ 0 w 93"/>
                <a:gd name="T3" fmla="*/ 0 h 93"/>
                <a:gd name="T4" fmla="*/ 0 w 93"/>
                <a:gd name="T5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" h="93">
                  <a:moveTo>
                    <a:pt x="93" y="0"/>
                  </a:moveTo>
                  <a:lnTo>
                    <a:pt x="0" y="0"/>
                  </a:lnTo>
                  <a:lnTo>
                    <a:pt x="0" y="93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82" name="Line 102"/>
            <p:cNvSpPr>
              <a:spLocks noChangeShapeType="1"/>
            </p:cNvSpPr>
            <p:nvPr/>
          </p:nvSpPr>
          <p:spPr bwMode="auto">
            <a:xfrm>
              <a:off x="1759" y="2709"/>
              <a:ext cx="1" cy="18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83" name="Line 103"/>
            <p:cNvSpPr>
              <a:spLocks noChangeShapeType="1"/>
            </p:cNvSpPr>
            <p:nvPr/>
          </p:nvSpPr>
          <p:spPr bwMode="auto">
            <a:xfrm flipH="1">
              <a:off x="1759" y="2726"/>
              <a:ext cx="93" cy="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84" name="Line 104"/>
            <p:cNvSpPr>
              <a:spLocks noChangeShapeType="1"/>
            </p:cNvSpPr>
            <p:nvPr/>
          </p:nvSpPr>
          <p:spPr bwMode="auto">
            <a:xfrm>
              <a:off x="3997" y="2292"/>
              <a:ext cx="93" cy="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85" name="Freeform 105"/>
            <p:cNvSpPr>
              <a:spLocks/>
            </p:cNvSpPr>
            <p:nvPr/>
          </p:nvSpPr>
          <p:spPr bwMode="auto">
            <a:xfrm>
              <a:off x="2971" y="1905"/>
              <a:ext cx="280" cy="294"/>
            </a:xfrm>
            <a:custGeom>
              <a:avLst/>
              <a:gdLst>
                <a:gd name="T0" fmla="*/ 0 w 280"/>
                <a:gd name="T1" fmla="*/ 0 h 186"/>
                <a:gd name="T2" fmla="*/ 187 w 280"/>
                <a:gd name="T3" fmla="*/ 0 h 186"/>
                <a:gd name="T4" fmla="*/ 187 w 280"/>
                <a:gd name="T5" fmla="*/ 186 h 186"/>
                <a:gd name="T6" fmla="*/ 280 w 280"/>
                <a:gd name="T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186">
                  <a:moveTo>
                    <a:pt x="0" y="0"/>
                  </a:moveTo>
                  <a:lnTo>
                    <a:pt x="187" y="0"/>
                  </a:lnTo>
                  <a:lnTo>
                    <a:pt x="187" y="186"/>
                  </a:lnTo>
                  <a:lnTo>
                    <a:pt x="280" y="186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86" name="Freeform 106"/>
            <p:cNvSpPr>
              <a:spLocks/>
            </p:cNvSpPr>
            <p:nvPr/>
          </p:nvSpPr>
          <p:spPr bwMode="auto">
            <a:xfrm>
              <a:off x="2971" y="2047"/>
              <a:ext cx="280" cy="245"/>
            </a:xfrm>
            <a:custGeom>
              <a:avLst/>
              <a:gdLst>
                <a:gd name="T0" fmla="*/ 0 w 280"/>
                <a:gd name="T1" fmla="*/ 0 h 186"/>
                <a:gd name="T2" fmla="*/ 93 w 280"/>
                <a:gd name="T3" fmla="*/ 0 h 186"/>
                <a:gd name="T4" fmla="*/ 93 w 280"/>
                <a:gd name="T5" fmla="*/ 186 h 186"/>
                <a:gd name="T6" fmla="*/ 280 w 280"/>
                <a:gd name="T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186">
                  <a:moveTo>
                    <a:pt x="0" y="0"/>
                  </a:moveTo>
                  <a:lnTo>
                    <a:pt x="93" y="0"/>
                  </a:lnTo>
                  <a:lnTo>
                    <a:pt x="93" y="186"/>
                  </a:lnTo>
                  <a:lnTo>
                    <a:pt x="280" y="186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87" name="Freeform 107"/>
            <p:cNvSpPr>
              <a:spLocks/>
            </p:cNvSpPr>
            <p:nvPr/>
          </p:nvSpPr>
          <p:spPr bwMode="auto">
            <a:xfrm>
              <a:off x="2971" y="2386"/>
              <a:ext cx="280" cy="199"/>
            </a:xfrm>
            <a:custGeom>
              <a:avLst/>
              <a:gdLst>
                <a:gd name="T0" fmla="*/ 0 w 280"/>
                <a:gd name="T1" fmla="*/ 93 h 93"/>
                <a:gd name="T2" fmla="*/ 187 w 280"/>
                <a:gd name="T3" fmla="*/ 93 h 93"/>
                <a:gd name="T4" fmla="*/ 187 w 280"/>
                <a:gd name="T5" fmla="*/ 0 h 93"/>
                <a:gd name="T6" fmla="*/ 280 w 280"/>
                <a:gd name="T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93">
                  <a:moveTo>
                    <a:pt x="0" y="93"/>
                  </a:moveTo>
                  <a:lnTo>
                    <a:pt x="187" y="93"/>
                  </a:lnTo>
                  <a:lnTo>
                    <a:pt x="187" y="0"/>
                  </a:lnTo>
                  <a:lnTo>
                    <a:pt x="28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242" name="Group 162"/>
            <p:cNvGrpSpPr>
              <a:grpSpLocks/>
            </p:cNvGrpSpPr>
            <p:nvPr/>
          </p:nvGrpSpPr>
          <p:grpSpPr bwMode="auto">
            <a:xfrm>
              <a:off x="1859" y="1791"/>
              <a:ext cx="1115" cy="1134"/>
              <a:chOff x="1859" y="1791"/>
              <a:chExt cx="1115" cy="1134"/>
            </a:xfrm>
          </p:grpSpPr>
          <p:sp>
            <p:nvSpPr>
              <p:cNvPr id="46189" name="Rectangle 109"/>
              <p:cNvSpPr>
                <a:spLocks noChangeArrowheads="1"/>
              </p:cNvSpPr>
              <p:nvPr/>
            </p:nvSpPr>
            <p:spPr bwMode="auto">
              <a:xfrm>
                <a:off x="2045" y="1819"/>
                <a:ext cx="743" cy="1106"/>
              </a:xfrm>
              <a:prstGeom prst="rect">
                <a:avLst/>
              </a:prstGeom>
              <a:noFill/>
              <a:ln w="222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90" name="Rectangle 110"/>
              <p:cNvSpPr>
                <a:spLocks noChangeArrowheads="1"/>
              </p:cNvSpPr>
              <p:nvPr/>
            </p:nvSpPr>
            <p:spPr bwMode="auto">
              <a:xfrm>
                <a:off x="2592" y="1819"/>
                <a:ext cx="15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FF"/>
                    </a:solidFill>
                    <a:latin typeface="Courier New" pitchFamily="49" charset="0"/>
                  </a:rPr>
                  <a:t>Y0</a:t>
                </a:r>
                <a:endParaRPr lang="en-US" altLang="zh-CN" sz="1600" b="1"/>
              </a:p>
            </p:txBody>
          </p:sp>
          <p:sp>
            <p:nvSpPr>
              <p:cNvPr id="46191" name="Rectangle 111"/>
              <p:cNvSpPr>
                <a:spLocks noChangeArrowheads="1"/>
              </p:cNvSpPr>
              <p:nvPr/>
            </p:nvSpPr>
            <p:spPr bwMode="auto">
              <a:xfrm>
                <a:off x="2830" y="1791"/>
                <a:ext cx="11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FF"/>
                    </a:solidFill>
                    <a:latin typeface="Courier New" pitchFamily="49" charset="0"/>
                  </a:rPr>
                  <a:t>15</a:t>
                </a:r>
                <a:endParaRPr lang="en-US" altLang="zh-CN" sz="2400" b="1"/>
              </a:p>
            </p:txBody>
          </p:sp>
          <p:sp>
            <p:nvSpPr>
              <p:cNvPr id="46192" name="Oval 112"/>
              <p:cNvSpPr>
                <a:spLocks noChangeArrowheads="1"/>
              </p:cNvSpPr>
              <p:nvPr/>
            </p:nvSpPr>
            <p:spPr bwMode="auto">
              <a:xfrm>
                <a:off x="2788" y="1876"/>
                <a:ext cx="62" cy="62"/>
              </a:xfrm>
              <a:prstGeom prst="ellips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93" name="Line 113"/>
              <p:cNvSpPr>
                <a:spLocks noChangeShapeType="1"/>
              </p:cNvSpPr>
              <p:nvPr/>
            </p:nvSpPr>
            <p:spPr bwMode="auto">
              <a:xfrm>
                <a:off x="2850" y="1907"/>
                <a:ext cx="124" cy="1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94" name="Rectangle 114"/>
              <p:cNvSpPr>
                <a:spLocks noChangeArrowheads="1"/>
              </p:cNvSpPr>
              <p:nvPr/>
            </p:nvSpPr>
            <p:spPr bwMode="auto">
              <a:xfrm>
                <a:off x="2592" y="1961"/>
                <a:ext cx="15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FF"/>
                    </a:solidFill>
                    <a:latin typeface="Courier New" pitchFamily="49" charset="0"/>
                  </a:rPr>
                  <a:t>Y1</a:t>
                </a:r>
                <a:endParaRPr lang="en-US" altLang="zh-CN" sz="1600" b="1"/>
              </a:p>
            </p:txBody>
          </p:sp>
          <p:sp>
            <p:nvSpPr>
              <p:cNvPr id="46195" name="Rectangle 115"/>
              <p:cNvSpPr>
                <a:spLocks noChangeArrowheads="1"/>
              </p:cNvSpPr>
              <p:nvPr/>
            </p:nvSpPr>
            <p:spPr bwMode="auto">
              <a:xfrm>
                <a:off x="2830" y="1931"/>
                <a:ext cx="11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FF"/>
                    </a:solidFill>
                    <a:latin typeface="Courier New" pitchFamily="49" charset="0"/>
                  </a:rPr>
                  <a:t>14</a:t>
                </a:r>
                <a:endParaRPr lang="en-US" altLang="zh-CN" sz="2400" b="1"/>
              </a:p>
            </p:txBody>
          </p:sp>
          <p:sp>
            <p:nvSpPr>
              <p:cNvPr id="46196" name="Oval 116"/>
              <p:cNvSpPr>
                <a:spLocks noChangeArrowheads="1"/>
              </p:cNvSpPr>
              <p:nvPr/>
            </p:nvSpPr>
            <p:spPr bwMode="auto">
              <a:xfrm>
                <a:off x="2788" y="2012"/>
                <a:ext cx="62" cy="62"/>
              </a:xfrm>
              <a:prstGeom prst="ellips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97" name="Line 117"/>
              <p:cNvSpPr>
                <a:spLocks noChangeShapeType="1"/>
              </p:cNvSpPr>
              <p:nvPr/>
            </p:nvSpPr>
            <p:spPr bwMode="auto">
              <a:xfrm>
                <a:off x="2850" y="2043"/>
                <a:ext cx="124" cy="1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98" name="Rectangle 118"/>
              <p:cNvSpPr>
                <a:spLocks noChangeArrowheads="1"/>
              </p:cNvSpPr>
              <p:nvPr/>
            </p:nvSpPr>
            <p:spPr bwMode="auto">
              <a:xfrm>
                <a:off x="2592" y="2102"/>
                <a:ext cx="15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FF"/>
                    </a:solidFill>
                    <a:latin typeface="Courier New" pitchFamily="49" charset="0"/>
                  </a:rPr>
                  <a:t>Y2</a:t>
                </a:r>
                <a:endParaRPr lang="en-US" altLang="zh-CN" sz="1600" b="1"/>
              </a:p>
            </p:txBody>
          </p:sp>
          <p:sp>
            <p:nvSpPr>
              <p:cNvPr id="46199" name="Rectangle 119"/>
              <p:cNvSpPr>
                <a:spLocks noChangeArrowheads="1"/>
              </p:cNvSpPr>
              <p:nvPr/>
            </p:nvSpPr>
            <p:spPr bwMode="auto">
              <a:xfrm>
                <a:off x="2830" y="2074"/>
                <a:ext cx="11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FF"/>
                    </a:solidFill>
                    <a:latin typeface="Courier New" pitchFamily="49" charset="0"/>
                  </a:rPr>
                  <a:t>13</a:t>
                </a:r>
                <a:endParaRPr lang="en-US" altLang="zh-CN" sz="2400" b="1"/>
              </a:p>
            </p:txBody>
          </p:sp>
          <p:sp>
            <p:nvSpPr>
              <p:cNvPr id="46200" name="Oval 120"/>
              <p:cNvSpPr>
                <a:spLocks noChangeArrowheads="1"/>
              </p:cNvSpPr>
              <p:nvPr/>
            </p:nvSpPr>
            <p:spPr bwMode="auto">
              <a:xfrm>
                <a:off x="2788" y="2154"/>
                <a:ext cx="62" cy="62"/>
              </a:xfrm>
              <a:prstGeom prst="ellips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01" name="Line 121"/>
              <p:cNvSpPr>
                <a:spLocks noChangeShapeType="1"/>
              </p:cNvSpPr>
              <p:nvPr/>
            </p:nvSpPr>
            <p:spPr bwMode="auto">
              <a:xfrm>
                <a:off x="2850" y="2185"/>
                <a:ext cx="124" cy="1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02" name="Rectangle 122"/>
              <p:cNvSpPr>
                <a:spLocks noChangeArrowheads="1"/>
              </p:cNvSpPr>
              <p:nvPr/>
            </p:nvSpPr>
            <p:spPr bwMode="auto">
              <a:xfrm>
                <a:off x="2592" y="2244"/>
                <a:ext cx="15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FF"/>
                    </a:solidFill>
                    <a:latin typeface="Courier New" pitchFamily="49" charset="0"/>
                  </a:rPr>
                  <a:t>Y3</a:t>
                </a:r>
                <a:endParaRPr lang="en-US" altLang="zh-CN" sz="1600" b="1"/>
              </a:p>
            </p:txBody>
          </p:sp>
          <p:sp>
            <p:nvSpPr>
              <p:cNvPr id="46203" name="Rectangle 123"/>
              <p:cNvSpPr>
                <a:spLocks noChangeArrowheads="1"/>
              </p:cNvSpPr>
              <p:nvPr/>
            </p:nvSpPr>
            <p:spPr bwMode="auto">
              <a:xfrm>
                <a:off x="2830" y="2216"/>
                <a:ext cx="11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FF"/>
                    </a:solidFill>
                    <a:latin typeface="Courier New" pitchFamily="49" charset="0"/>
                  </a:rPr>
                  <a:t>12</a:t>
                </a:r>
                <a:endParaRPr lang="en-US" altLang="zh-CN" sz="2400" b="1"/>
              </a:p>
            </p:txBody>
          </p:sp>
          <p:sp>
            <p:nvSpPr>
              <p:cNvPr id="46204" name="Oval 124"/>
              <p:cNvSpPr>
                <a:spLocks noChangeArrowheads="1"/>
              </p:cNvSpPr>
              <p:nvPr/>
            </p:nvSpPr>
            <p:spPr bwMode="auto">
              <a:xfrm>
                <a:off x="2788" y="2295"/>
                <a:ext cx="62" cy="62"/>
              </a:xfrm>
              <a:prstGeom prst="ellips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05" name="Line 125"/>
              <p:cNvSpPr>
                <a:spLocks noChangeShapeType="1"/>
              </p:cNvSpPr>
              <p:nvPr/>
            </p:nvSpPr>
            <p:spPr bwMode="auto">
              <a:xfrm>
                <a:off x="2850" y="2326"/>
                <a:ext cx="124" cy="1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06" name="Rectangle 126"/>
              <p:cNvSpPr>
                <a:spLocks noChangeArrowheads="1"/>
              </p:cNvSpPr>
              <p:nvPr/>
            </p:nvSpPr>
            <p:spPr bwMode="auto">
              <a:xfrm>
                <a:off x="2592" y="2386"/>
                <a:ext cx="15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FF"/>
                    </a:solidFill>
                    <a:latin typeface="Courier New" pitchFamily="49" charset="0"/>
                  </a:rPr>
                  <a:t>Y4</a:t>
                </a:r>
                <a:endParaRPr lang="en-US" altLang="zh-CN" sz="1600" b="1"/>
              </a:p>
            </p:txBody>
          </p:sp>
          <p:sp>
            <p:nvSpPr>
              <p:cNvPr id="46207" name="Rectangle 127"/>
              <p:cNvSpPr>
                <a:spLocks noChangeArrowheads="1"/>
              </p:cNvSpPr>
              <p:nvPr/>
            </p:nvSpPr>
            <p:spPr bwMode="auto">
              <a:xfrm>
                <a:off x="2830" y="2337"/>
                <a:ext cx="11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FF"/>
                    </a:solidFill>
                    <a:latin typeface="Courier New" pitchFamily="49" charset="0"/>
                  </a:rPr>
                  <a:t>11</a:t>
                </a:r>
                <a:endParaRPr lang="en-US" altLang="zh-CN" sz="2400" b="1"/>
              </a:p>
            </p:txBody>
          </p:sp>
          <p:sp>
            <p:nvSpPr>
              <p:cNvPr id="46208" name="Oval 128"/>
              <p:cNvSpPr>
                <a:spLocks noChangeArrowheads="1"/>
              </p:cNvSpPr>
              <p:nvPr/>
            </p:nvSpPr>
            <p:spPr bwMode="auto">
              <a:xfrm>
                <a:off x="2788" y="2437"/>
                <a:ext cx="62" cy="62"/>
              </a:xfrm>
              <a:prstGeom prst="ellips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09" name="Line 129"/>
              <p:cNvSpPr>
                <a:spLocks noChangeShapeType="1"/>
              </p:cNvSpPr>
              <p:nvPr/>
            </p:nvSpPr>
            <p:spPr bwMode="auto">
              <a:xfrm>
                <a:off x="2850" y="2468"/>
                <a:ext cx="124" cy="1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10" name="Rectangle 130"/>
              <p:cNvSpPr>
                <a:spLocks noChangeArrowheads="1"/>
              </p:cNvSpPr>
              <p:nvPr/>
            </p:nvSpPr>
            <p:spPr bwMode="auto">
              <a:xfrm>
                <a:off x="2592" y="2515"/>
                <a:ext cx="15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FF"/>
                    </a:solidFill>
                    <a:latin typeface="Courier New" pitchFamily="49" charset="0"/>
                  </a:rPr>
                  <a:t>Y5</a:t>
                </a:r>
                <a:endParaRPr lang="en-US" altLang="zh-CN" sz="1600" b="1"/>
              </a:p>
            </p:txBody>
          </p:sp>
          <p:sp>
            <p:nvSpPr>
              <p:cNvPr id="46211" name="Rectangle 131"/>
              <p:cNvSpPr>
                <a:spLocks noChangeArrowheads="1"/>
              </p:cNvSpPr>
              <p:nvPr/>
            </p:nvSpPr>
            <p:spPr bwMode="auto">
              <a:xfrm>
                <a:off x="2830" y="2469"/>
                <a:ext cx="11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FF"/>
                    </a:solidFill>
                    <a:latin typeface="Courier New" pitchFamily="49" charset="0"/>
                  </a:rPr>
                  <a:t>10</a:t>
                </a:r>
                <a:endParaRPr lang="en-US" altLang="zh-CN" sz="2400" b="1"/>
              </a:p>
            </p:txBody>
          </p:sp>
          <p:sp>
            <p:nvSpPr>
              <p:cNvPr id="46212" name="Oval 132"/>
              <p:cNvSpPr>
                <a:spLocks noChangeArrowheads="1"/>
              </p:cNvSpPr>
              <p:nvPr/>
            </p:nvSpPr>
            <p:spPr bwMode="auto">
              <a:xfrm>
                <a:off x="2788" y="2551"/>
                <a:ext cx="62" cy="62"/>
              </a:xfrm>
              <a:prstGeom prst="ellips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13" name="Line 133"/>
              <p:cNvSpPr>
                <a:spLocks noChangeShapeType="1"/>
              </p:cNvSpPr>
              <p:nvPr/>
            </p:nvSpPr>
            <p:spPr bwMode="auto">
              <a:xfrm>
                <a:off x="2850" y="2584"/>
                <a:ext cx="124" cy="1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14" name="Rectangle 134"/>
              <p:cNvSpPr>
                <a:spLocks noChangeArrowheads="1"/>
              </p:cNvSpPr>
              <p:nvPr/>
            </p:nvSpPr>
            <p:spPr bwMode="auto">
              <a:xfrm>
                <a:off x="2592" y="2657"/>
                <a:ext cx="15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FF"/>
                    </a:solidFill>
                    <a:latin typeface="Courier New" pitchFamily="49" charset="0"/>
                  </a:rPr>
                  <a:t>Y6</a:t>
                </a:r>
                <a:endParaRPr lang="en-US" altLang="zh-CN" sz="1600" b="1"/>
              </a:p>
            </p:txBody>
          </p:sp>
          <p:sp>
            <p:nvSpPr>
              <p:cNvPr id="46215" name="Rectangle 135"/>
              <p:cNvSpPr>
                <a:spLocks noChangeArrowheads="1"/>
              </p:cNvSpPr>
              <p:nvPr/>
            </p:nvSpPr>
            <p:spPr bwMode="auto">
              <a:xfrm>
                <a:off x="2859" y="2611"/>
                <a:ext cx="5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FF"/>
                    </a:solidFill>
                    <a:latin typeface="Courier New" pitchFamily="49" charset="0"/>
                  </a:rPr>
                  <a:t>9</a:t>
                </a:r>
                <a:endParaRPr lang="en-US" altLang="zh-CN" sz="2400" b="1"/>
              </a:p>
            </p:txBody>
          </p:sp>
          <p:sp>
            <p:nvSpPr>
              <p:cNvPr id="46216" name="Oval 136"/>
              <p:cNvSpPr>
                <a:spLocks noChangeArrowheads="1"/>
              </p:cNvSpPr>
              <p:nvPr/>
            </p:nvSpPr>
            <p:spPr bwMode="auto">
              <a:xfrm>
                <a:off x="2788" y="2692"/>
                <a:ext cx="62" cy="62"/>
              </a:xfrm>
              <a:prstGeom prst="ellips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17" name="Line 137"/>
              <p:cNvSpPr>
                <a:spLocks noChangeShapeType="1"/>
              </p:cNvSpPr>
              <p:nvPr/>
            </p:nvSpPr>
            <p:spPr bwMode="auto">
              <a:xfrm>
                <a:off x="2850" y="2723"/>
                <a:ext cx="124" cy="1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18" name="Rectangle 138"/>
              <p:cNvSpPr>
                <a:spLocks noChangeArrowheads="1"/>
              </p:cNvSpPr>
              <p:nvPr/>
            </p:nvSpPr>
            <p:spPr bwMode="auto">
              <a:xfrm>
                <a:off x="2592" y="2771"/>
                <a:ext cx="15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FF"/>
                    </a:solidFill>
                    <a:latin typeface="Courier New" pitchFamily="49" charset="0"/>
                  </a:rPr>
                  <a:t>Y7</a:t>
                </a:r>
                <a:endParaRPr lang="en-US" altLang="zh-CN" sz="1600" b="1"/>
              </a:p>
            </p:txBody>
          </p:sp>
          <p:sp>
            <p:nvSpPr>
              <p:cNvPr id="46219" name="Rectangle 139"/>
              <p:cNvSpPr>
                <a:spLocks noChangeArrowheads="1"/>
              </p:cNvSpPr>
              <p:nvPr/>
            </p:nvSpPr>
            <p:spPr bwMode="auto">
              <a:xfrm>
                <a:off x="2859" y="2753"/>
                <a:ext cx="5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FF"/>
                    </a:solidFill>
                    <a:latin typeface="Courier New" pitchFamily="49" charset="0"/>
                  </a:rPr>
                  <a:t>7</a:t>
                </a:r>
                <a:endParaRPr lang="en-US" altLang="zh-CN" sz="2400" b="1"/>
              </a:p>
            </p:txBody>
          </p:sp>
          <p:sp>
            <p:nvSpPr>
              <p:cNvPr id="46220" name="Oval 140"/>
              <p:cNvSpPr>
                <a:spLocks noChangeArrowheads="1"/>
              </p:cNvSpPr>
              <p:nvPr/>
            </p:nvSpPr>
            <p:spPr bwMode="auto">
              <a:xfrm>
                <a:off x="2788" y="2806"/>
                <a:ext cx="62" cy="62"/>
              </a:xfrm>
              <a:prstGeom prst="ellips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21" name="Line 141"/>
              <p:cNvSpPr>
                <a:spLocks noChangeShapeType="1"/>
              </p:cNvSpPr>
              <p:nvPr/>
            </p:nvSpPr>
            <p:spPr bwMode="auto">
              <a:xfrm>
                <a:off x="2850" y="2837"/>
                <a:ext cx="124" cy="1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22" name="Rectangle 142"/>
              <p:cNvSpPr>
                <a:spLocks noChangeArrowheads="1"/>
              </p:cNvSpPr>
              <p:nvPr/>
            </p:nvSpPr>
            <p:spPr bwMode="auto">
              <a:xfrm>
                <a:off x="2095" y="1904"/>
                <a:ext cx="7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FF"/>
                    </a:solidFill>
                    <a:latin typeface="Courier New" pitchFamily="49" charset="0"/>
                  </a:rPr>
                  <a:t>A</a:t>
                </a:r>
                <a:endParaRPr lang="en-US" altLang="zh-CN" sz="1600" b="1"/>
              </a:p>
            </p:txBody>
          </p:sp>
          <p:sp>
            <p:nvSpPr>
              <p:cNvPr id="46223" name="Rectangle 143"/>
              <p:cNvSpPr>
                <a:spLocks noChangeArrowheads="1"/>
              </p:cNvSpPr>
              <p:nvPr/>
            </p:nvSpPr>
            <p:spPr bwMode="auto">
              <a:xfrm>
                <a:off x="1900" y="1876"/>
                <a:ext cx="5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FF"/>
                    </a:solidFill>
                    <a:latin typeface="Courier New" pitchFamily="49" charset="0"/>
                  </a:rPr>
                  <a:t>1</a:t>
                </a:r>
                <a:endParaRPr lang="en-US" altLang="zh-CN" sz="2400" b="1"/>
              </a:p>
            </p:txBody>
          </p:sp>
          <p:sp>
            <p:nvSpPr>
              <p:cNvPr id="46224" name="Line 144"/>
              <p:cNvSpPr>
                <a:spLocks noChangeShapeType="1"/>
              </p:cNvSpPr>
              <p:nvPr/>
            </p:nvSpPr>
            <p:spPr bwMode="auto">
              <a:xfrm flipH="1">
                <a:off x="1859" y="1989"/>
                <a:ext cx="186" cy="1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25" name="Rectangle 145"/>
              <p:cNvSpPr>
                <a:spLocks noChangeArrowheads="1"/>
              </p:cNvSpPr>
              <p:nvPr/>
            </p:nvSpPr>
            <p:spPr bwMode="auto">
              <a:xfrm>
                <a:off x="2095" y="2046"/>
                <a:ext cx="7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FF"/>
                    </a:solidFill>
                    <a:latin typeface="Courier New" pitchFamily="49" charset="0"/>
                  </a:rPr>
                  <a:t>B</a:t>
                </a:r>
                <a:endParaRPr lang="en-US" altLang="zh-CN" sz="1600" b="1"/>
              </a:p>
            </p:txBody>
          </p:sp>
          <p:sp>
            <p:nvSpPr>
              <p:cNvPr id="46226" name="Rectangle 146"/>
              <p:cNvSpPr>
                <a:spLocks noChangeArrowheads="1"/>
              </p:cNvSpPr>
              <p:nvPr/>
            </p:nvSpPr>
            <p:spPr bwMode="auto">
              <a:xfrm>
                <a:off x="1895" y="2017"/>
                <a:ext cx="5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FF"/>
                    </a:solidFill>
                    <a:latin typeface="Courier New" pitchFamily="49" charset="0"/>
                  </a:rPr>
                  <a:t>2</a:t>
                </a:r>
                <a:endParaRPr lang="en-US" altLang="zh-CN" sz="1200" b="1"/>
              </a:p>
            </p:txBody>
          </p:sp>
          <p:sp>
            <p:nvSpPr>
              <p:cNvPr id="46227" name="Line 147"/>
              <p:cNvSpPr>
                <a:spLocks noChangeShapeType="1"/>
              </p:cNvSpPr>
              <p:nvPr/>
            </p:nvSpPr>
            <p:spPr bwMode="auto">
              <a:xfrm flipH="1">
                <a:off x="1859" y="2131"/>
                <a:ext cx="186" cy="1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28" name="Rectangle 148"/>
              <p:cNvSpPr>
                <a:spLocks noChangeArrowheads="1"/>
              </p:cNvSpPr>
              <p:nvPr/>
            </p:nvSpPr>
            <p:spPr bwMode="auto">
              <a:xfrm>
                <a:off x="2095" y="2182"/>
                <a:ext cx="7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FF"/>
                    </a:solidFill>
                    <a:latin typeface="Courier New" pitchFamily="49" charset="0"/>
                  </a:rPr>
                  <a:t>C</a:t>
                </a:r>
                <a:endParaRPr lang="en-US" altLang="zh-CN" sz="1600" b="1"/>
              </a:p>
            </p:txBody>
          </p:sp>
          <p:sp>
            <p:nvSpPr>
              <p:cNvPr id="46229" name="Rectangle 149"/>
              <p:cNvSpPr>
                <a:spLocks noChangeArrowheads="1"/>
              </p:cNvSpPr>
              <p:nvPr/>
            </p:nvSpPr>
            <p:spPr bwMode="auto">
              <a:xfrm>
                <a:off x="1895" y="2151"/>
                <a:ext cx="5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FF"/>
                    </a:solidFill>
                    <a:latin typeface="Courier New" pitchFamily="49" charset="0"/>
                  </a:rPr>
                  <a:t>3</a:t>
                </a:r>
                <a:endParaRPr lang="en-US" altLang="zh-CN" sz="1200" b="1"/>
              </a:p>
            </p:txBody>
          </p:sp>
          <p:sp>
            <p:nvSpPr>
              <p:cNvPr id="46230" name="Line 150"/>
              <p:cNvSpPr>
                <a:spLocks noChangeShapeType="1"/>
              </p:cNvSpPr>
              <p:nvPr/>
            </p:nvSpPr>
            <p:spPr bwMode="auto">
              <a:xfrm flipH="1">
                <a:off x="1859" y="2271"/>
                <a:ext cx="186" cy="1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31" name="Rectangle 151"/>
              <p:cNvSpPr>
                <a:spLocks noChangeArrowheads="1"/>
              </p:cNvSpPr>
              <p:nvPr/>
            </p:nvSpPr>
            <p:spPr bwMode="auto">
              <a:xfrm>
                <a:off x="2095" y="2406"/>
                <a:ext cx="15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FF"/>
                    </a:solidFill>
                    <a:latin typeface="Courier New" pitchFamily="49" charset="0"/>
                  </a:rPr>
                  <a:t>G1</a:t>
                </a:r>
                <a:endParaRPr lang="en-US" altLang="zh-CN" sz="1600" b="1"/>
              </a:p>
            </p:txBody>
          </p:sp>
          <p:sp>
            <p:nvSpPr>
              <p:cNvPr id="46232" name="Rectangle 152"/>
              <p:cNvSpPr>
                <a:spLocks noChangeArrowheads="1"/>
              </p:cNvSpPr>
              <p:nvPr/>
            </p:nvSpPr>
            <p:spPr bwMode="auto">
              <a:xfrm>
                <a:off x="1900" y="2398"/>
                <a:ext cx="5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FF"/>
                    </a:solidFill>
                    <a:latin typeface="Courier New" pitchFamily="49" charset="0"/>
                  </a:rPr>
                  <a:t>6</a:t>
                </a:r>
                <a:endParaRPr lang="en-US" altLang="zh-CN" sz="2400" b="1"/>
              </a:p>
            </p:txBody>
          </p:sp>
          <p:sp>
            <p:nvSpPr>
              <p:cNvPr id="46233" name="Line 153"/>
              <p:cNvSpPr>
                <a:spLocks noChangeShapeType="1"/>
              </p:cNvSpPr>
              <p:nvPr/>
            </p:nvSpPr>
            <p:spPr bwMode="auto">
              <a:xfrm flipH="1">
                <a:off x="1859" y="2480"/>
                <a:ext cx="186" cy="1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34" name="Rectangle 154"/>
              <p:cNvSpPr>
                <a:spLocks noChangeArrowheads="1"/>
              </p:cNvSpPr>
              <p:nvPr/>
            </p:nvSpPr>
            <p:spPr bwMode="auto">
              <a:xfrm>
                <a:off x="2095" y="2532"/>
                <a:ext cx="23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FF"/>
                    </a:solidFill>
                    <a:latin typeface="Courier New" pitchFamily="49" charset="0"/>
                  </a:rPr>
                  <a:t>G2A</a:t>
                </a:r>
                <a:endParaRPr lang="en-US" altLang="zh-CN" sz="1600" b="1"/>
              </a:p>
            </p:txBody>
          </p:sp>
          <p:sp>
            <p:nvSpPr>
              <p:cNvPr id="46235" name="Rectangle 155"/>
              <p:cNvSpPr>
                <a:spLocks noChangeArrowheads="1"/>
              </p:cNvSpPr>
              <p:nvPr/>
            </p:nvSpPr>
            <p:spPr bwMode="auto">
              <a:xfrm>
                <a:off x="1900" y="2490"/>
                <a:ext cx="5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FF"/>
                    </a:solidFill>
                    <a:latin typeface="Courier New" pitchFamily="49" charset="0"/>
                  </a:rPr>
                  <a:t>4</a:t>
                </a:r>
                <a:endParaRPr lang="en-US" altLang="zh-CN" sz="2400" b="1"/>
              </a:p>
            </p:txBody>
          </p:sp>
          <p:sp>
            <p:nvSpPr>
              <p:cNvPr id="46236" name="Oval 156"/>
              <p:cNvSpPr>
                <a:spLocks noChangeArrowheads="1"/>
              </p:cNvSpPr>
              <p:nvPr/>
            </p:nvSpPr>
            <p:spPr bwMode="auto">
              <a:xfrm>
                <a:off x="1983" y="2583"/>
                <a:ext cx="62" cy="62"/>
              </a:xfrm>
              <a:prstGeom prst="ellips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37" name="Line 157"/>
              <p:cNvSpPr>
                <a:spLocks noChangeShapeType="1"/>
              </p:cNvSpPr>
              <p:nvPr/>
            </p:nvSpPr>
            <p:spPr bwMode="auto">
              <a:xfrm flipH="1">
                <a:off x="1859" y="2614"/>
                <a:ext cx="124" cy="1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38" name="Rectangle 158"/>
              <p:cNvSpPr>
                <a:spLocks noChangeArrowheads="1"/>
              </p:cNvSpPr>
              <p:nvPr/>
            </p:nvSpPr>
            <p:spPr bwMode="auto">
              <a:xfrm>
                <a:off x="2095" y="2661"/>
                <a:ext cx="23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FF"/>
                    </a:solidFill>
                    <a:latin typeface="Courier New" pitchFamily="49" charset="0"/>
                  </a:rPr>
                  <a:t>G2B</a:t>
                </a:r>
                <a:endParaRPr lang="en-US" altLang="zh-CN" sz="1600" b="1"/>
              </a:p>
            </p:txBody>
          </p:sp>
          <p:sp>
            <p:nvSpPr>
              <p:cNvPr id="46239" name="Rectangle 159"/>
              <p:cNvSpPr>
                <a:spLocks noChangeArrowheads="1"/>
              </p:cNvSpPr>
              <p:nvPr/>
            </p:nvSpPr>
            <p:spPr bwMode="auto">
              <a:xfrm>
                <a:off x="1900" y="2639"/>
                <a:ext cx="5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FF"/>
                    </a:solidFill>
                    <a:latin typeface="Courier New" pitchFamily="49" charset="0"/>
                  </a:rPr>
                  <a:t>5</a:t>
                </a:r>
                <a:endParaRPr lang="en-US" altLang="zh-CN" sz="2400" b="1"/>
              </a:p>
            </p:txBody>
          </p:sp>
          <p:sp>
            <p:nvSpPr>
              <p:cNvPr id="46240" name="Oval 160"/>
              <p:cNvSpPr>
                <a:spLocks noChangeArrowheads="1"/>
              </p:cNvSpPr>
              <p:nvPr/>
            </p:nvSpPr>
            <p:spPr bwMode="auto">
              <a:xfrm>
                <a:off x="1983" y="2702"/>
                <a:ext cx="62" cy="62"/>
              </a:xfrm>
              <a:prstGeom prst="ellips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41" name="Line 161"/>
              <p:cNvSpPr>
                <a:spLocks noChangeShapeType="1"/>
              </p:cNvSpPr>
              <p:nvPr/>
            </p:nvSpPr>
            <p:spPr bwMode="auto">
              <a:xfrm flipH="1">
                <a:off x="1859" y="2729"/>
                <a:ext cx="124" cy="1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6ED7-73C3-420C-BFD1-425F84242E02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2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E4C8-A2D9-4219-A01D-2F6F27A029D6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969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476250"/>
            <a:ext cx="8229600" cy="1017588"/>
          </a:xfrm>
        </p:spPr>
        <p:txBody>
          <a:bodyPr/>
          <a:lstStyle/>
          <a:p>
            <a:r>
              <a:rPr lang="en-US" altLang="zh-CN" sz="2800"/>
              <a:t>Exp</a:t>
            </a:r>
            <a:r>
              <a:rPr lang="zh-CN" altLang="en-US" sz="2800"/>
              <a:t>：</a:t>
            </a:r>
            <a:r>
              <a:rPr lang="en-US" altLang="zh-CN" sz="2800"/>
              <a:t>4-bit prime-number detector. Realizing it with 74×138 and some gates.</a:t>
            </a:r>
          </a:p>
        </p:txBody>
      </p:sp>
      <p:grpSp>
        <p:nvGrpSpPr>
          <p:cNvPr id="297238" name="Group 278"/>
          <p:cNvGrpSpPr>
            <a:grpSpLocks/>
          </p:cNvGrpSpPr>
          <p:nvPr/>
        </p:nvGrpSpPr>
        <p:grpSpPr bwMode="auto">
          <a:xfrm>
            <a:off x="3367088" y="1358900"/>
            <a:ext cx="1136650" cy="2074863"/>
            <a:chOff x="2121" y="856"/>
            <a:chExt cx="716" cy="1307"/>
          </a:xfrm>
        </p:grpSpPr>
        <p:grpSp>
          <p:nvGrpSpPr>
            <p:cNvPr id="297235" name="Group 275"/>
            <p:cNvGrpSpPr>
              <a:grpSpLocks/>
            </p:cNvGrpSpPr>
            <p:nvPr/>
          </p:nvGrpSpPr>
          <p:grpSpPr bwMode="auto">
            <a:xfrm>
              <a:off x="2121" y="856"/>
              <a:ext cx="452" cy="347"/>
              <a:chOff x="2121" y="856"/>
              <a:chExt cx="452" cy="347"/>
            </a:xfrm>
          </p:grpSpPr>
          <p:sp>
            <p:nvSpPr>
              <p:cNvPr id="297109" name="Rectangle 149"/>
              <p:cNvSpPr>
                <a:spLocks noChangeArrowheads="1"/>
              </p:cNvSpPr>
              <p:nvPr/>
            </p:nvSpPr>
            <p:spPr bwMode="auto">
              <a:xfrm>
                <a:off x="2145" y="856"/>
                <a:ext cx="19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</a:rPr>
                  <a:t>V</a:t>
                </a:r>
                <a:r>
                  <a:rPr lang="en-US" altLang="zh-CN" sz="1500" b="1" baseline="-25000">
                    <a:solidFill>
                      <a:srgbClr val="000000"/>
                    </a:solidFill>
                  </a:rPr>
                  <a:t>CC</a:t>
                </a:r>
                <a:endParaRPr lang="en-US" altLang="zh-CN" sz="2400" b="1" baseline="-25000"/>
              </a:p>
            </p:txBody>
          </p:sp>
          <p:sp>
            <p:nvSpPr>
              <p:cNvPr id="297110" name="Rectangle 150"/>
              <p:cNvSpPr>
                <a:spLocks noChangeArrowheads="1"/>
              </p:cNvSpPr>
              <p:nvPr/>
            </p:nvSpPr>
            <p:spPr bwMode="auto">
              <a:xfrm>
                <a:off x="2426" y="856"/>
                <a:ext cx="14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</a:rPr>
                  <a:t>5V</a:t>
                </a:r>
                <a:endParaRPr lang="en-US" altLang="zh-CN" sz="2400" b="1"/>
              </a:p>
            </p:txBody>
          </p:sp>
          <p:sp>
            <p:nvSpPr>
              <p:cNvPr id="297111" name="Line 151"/>
              <p:cNvSpPr>
                <a:spLocks noChangeShapeType="1"/>
              </p:cNvSpPr>
              <p:nvPr/>
            </p:nvSpPr>
            <p:spPr bwMode="auto">
              <a:xfrm>
                <a:off x="2121" y="1034"/>
                <a:ext cx="2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12" name="Line 152"/>
              <p:cNvSpPr>
                <a:spLocks noChangeShapeType="1"/>
              </p:cNvSpPr>
              <p:nvPr/>
            </p:nvSpPr>
            <p:spPr bwMode="auto">
              <a:xfrm>
                <a:off x="2246" y="1034"/>
                <a:ext cx="1" cy="16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7236" name="Group 276"/>
            <p:cNvGrpSpPr>
              <a:grpSpLocks/>
            </p:cNvGrpSpPr>
            <p:nvPr/>
          </p:nvGrpSpPr>
          <p:grpSpPr bwMode="auto">
            <a:xfrm>
              <a:off x="2246" y="1203"/>
              <a:ext cx="591" cy="960"/>
              <a:chOff x="2246" y="1203"/>
              <a:chExt cx="591" cy="960"/>
            </a:xfrm>
          </p:grpSpPr>
          <p:sp>
            <p:nvSpPr>
              <p:cNvPr id="297099" name="Rectangle 139"/>
              <p:cNvSpPr>
                <a:spLocks noChangeArrowheads="1"/>
              </p:cNvSpPr>
              <p:nvPr/>
            </p:nvSpPr>
            <p:spPr bwMode="auto">
              <a:xfrm>
                <a:off x="2357" y="1789"/>
                <a:ext cx="15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</a:rPr>
                  <a:t>R1</a:t>
                </a:r>
                <a:endParaRPr lang="en-US" altLang="zh-CN" sz="2400" b="1"/>
              </a:p>
            </p:txBody>
          </p:sp>
          <p:sp>
            <p:nvSpPr>
              <p:cNvPr id="297100" name="Rectangle 140"/>
              <p:cNvSpPr>
                <a:spLocks noChangeArrowheads="1"/>
              </p:cNvSpPr>
              <p:nvPr/>
            </p:nvSpPr>
            <p:spPr bwMode="auto">
              <a:xfrm>
                <a:off x="2377" y="2019"/>
                <a:ext cx="13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</a:rPr>
                  <a:t>1k</a:t>
                </a:r>
                <a:endParaRPr lang="en-US" altLang="zh-CN" sz="2400" b="1"/>
              </a:p>
            </p:txBody>
          </p:sp>
          <p:sp>
            <p:nvSpPr>
              <p:cNvPr id="297101" name="Freeform 141"/>
              <p:cNvSpPr>
                <a:spLocks/>
              </p:cNvSpPr>
              <p:nvPr/>
            </p:nvSpPr>
            <p:spPr bwMode="auto">
              <a:xfrm>
                <a:off x="2330" y="1916"/>
                <a:ext cx="253" cy="85"/>
              </a:xfrm>
              <a:custGeom>
                <a:avLst/>
                <a:gdLst>
                  <a:gd name="T0" fmla="*/ 0 w 253"/>
                  <a:gd name="T1" fmla="*/ 47 h 85"/>
                  <a:gd name="T2" fmla="*/ 28 w 253"/>
                  <a:gd name="T3" fmla="*/ 0 h 85"/>
                  <a:gd name="T4" fmla="*/ 66 w 253"/>
                  <a:gd name="T5" fmla="*/ 85 h 85"/>
                  <a:gd name="T6" fmla="*/ 113 w 253"/>
                  <a:gd name="T7" fmla="*/ 0 h 85"/>
                  <a:gd name="T8" fmla="*/ 150 w 253"/>
                  <a:gd name="T9" fmla="*/ 85 h 85"/>
                  <a:gd name="T10" fmla="*/ 197 w 253"/>
                  <a:gd name="T11" fmla="*/ 0 h 85"/>
                  <a:gd name="T12" fmla="*/ 235 w 253"/>
                  <a:gd name="T13" fmla="*/ 85 h 85"/>
                  <a:gd name="T14" fmla="*/ 253 w 253"/>
                  <a:gd name="T15" fmla="*/ 4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3" h="85">
                    <a:moveTo>
                      <a:pt x="0" y="47"/>
                    </a:moveTo>
                    <a:lnTo>
                      <a:pt x="28" y="0"/>
                    </a:lnTo>
                    <a:lnTo>
                      <a:pt x="66" y="85"/>
                    </a:lnTo>
                    <a:lnTo>
                      <a:pt x="113" y="0"/>
                    </a:lnTo>
                    <a:lnTo>
                      <a:pt x="150" y="85"/>
                    </a:lnTo>
                    <a:lnTo>
                      <a:pt x="197" y="0"/>
                    </a:lnTo>
                    <a:lnTo>
                      <a:pt x="235" y="85"/>
                    </a:lnTo>
                    <a:lnTo>
                      <a:pt x="253" y="47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02" name="Line 142"/>
              <p:cNvSpPr>
                <a:spLocks noChangeShapeType="1"/>
              </p:cNvSpPr>
              <p:nvPr/>
            </p:nvSpPr>
            <p:spPr bwMode="auto">
              <a:xfrm flipH="1">
                <a:off x="2246" y="1963"/>
                <a:ext cx="84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03" name="Line 143"/>
              <p:cNvSpPr>
                <a:spLocks noChangeShapeType="1"/>
              </p:cNvSpPr>
              <p:nvPr/>
            </p:nvSpPr>
            <p:spPr bwMode="auto">
              <a:xfrm>
                <a:off x="2583" y="1963"/>
                <a:ext cx="85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28" name="Line 168"/>
              <p:cNvSpPr>
                <a:spLocks noChangeShapeType="1"/>
              </p:cNvSpPr>
              <p:nvPr/>
            </p:nvSpPr>
            <p:spPr bwMode="auto">
              <a:xfrm>
                <a:off x="2668" y="1963"/>
                <a:ext cx="169" cy="1"/>
              </a:xfrm>
              <a:prstGeom prst="line">
                <a:avLst/>
              </a:prstGeom>
              <a:noFill/>
              <a:ln w="142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29" name="Line 169"/>
              <p:cNvSpPr>
                <a:spLocks noChangeShapeType="1"/>
              </p:cNvSpPr>
              <p:nvPr/>
            </p:nvSpPr>
            <p:spPr bwMode="auto">
              <a:xfrm flipV="1">
                <a:off x="2246" y="1203"/>
                <a:ext cx="1" cy="760"/>
              </a:xfrm>
              <a:prstGeom prst="line">
                <a:avLst/>
              </a:prstGeom>
              <a:noFill/>
              <a:ln w="142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97237" name="Group 277"/>
          <p:cNvGrpSpPr>
            <a:grpSpLocks/>
          </p:cNvGrpSpPr>
          <p:nvPr/>
        </p:nvGrpSpPr>
        <p:grpSpPr bwMode="auto">
          <a:xfrm>
            <a:off x="2997200" y="5294313"/>
            <a:ext cx="1506538" cy="925512"/>
            <a:chOff x="1888" y="3335"/>
            <a:chExt cx="949" cy="583"/>
          </a:xfrm>
        </p:grpSpPr>
        <p:sp>
          <p:nvSpPr>
            <p:cNvPr id="297104" name="Rectangle 144"/>
            <p:cNvSpPr>
              <a:spLocks noChangeArrowheads="1"/>
            </p:cNvSpPr>
            <p:nvPr/>
          </p:nvSpPr>
          <p:spPr bwMode="auto">
            <a:xfrm>
              <a:off x="2208" y="3335"/>
              <a:ext cx="15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</a:rPr>
                <a:t>R2</a:t>
              </a:r>
              <a:endParaRPr lang="en-US" altLang="zh-CN" sz="2400" b="1"/>
            </a:p>
          </p:txBody>
        </p:sp>
        <p:sp>
          <p:nvSpPr>
            <p:cNvPr id="297105" name="Rectangle 145"/>
            <p:cNvSpPr>
              <a:spLocks noChangeArrowheads="1"/>
            </p:cNvSpPr>
            <p:nvPr/>
          </p:nvSpPr>
          <p:spPr bwMode="auto">
            <a:xfrm>
              <a:off x="2200" y="3577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</a:rPr>
                <a:t>1k</a:t>
              </a:r>
              <a:endParaRPr lang="en-US" altLang="zh-CN" sz="2400" b="1"/>
            </a:p>
          </p:txBody>
        </p:sp>
        <p:sp>
          <p:nvSpPr>
            <p:cNvPr id="297106" name="Freeform 146"/>
            <p:cNvSpPr>
              <a:spLocks/>
            </p:cNvSpPr>
            <p:nvPr/>
          </p:nvSpPr>
          <p:spPr bwMode="auto">
            <a:xfrm>
              <a:off x="2161" y="3485"/>
              <a:ext cx="254" cy="84"/>
            </a:xfrm>
            <a:custGeom>
              <a:avLst/>
              <a:gdLst>
                <a:gd name="T0" fmla="*/ 254 w 254"/>
                <a:gd name="T1" fmla="*/ 37 h 84"/>
                <a:gd name="T2" fmla="*/ 225 w 254"/>
                <a:gd name="T3" fmla="*/ 84 h 84"/>
                <a:gd name="T4" fmla="*/ 188 w 254"/>
                <a:gd name="T5" fmla="*/ 0 h 84"/>
                <a:gd name="T6" fmla="*/ 141 w 254"/>
                <a:gd name="T7" fmla="*/ 84 h 84"/>
                <a:gd name="T8" fmla="*/ 103 w 254"/>
                <a:gd name="T9" fmla="*/ 0 h 84"/>
                <a:gd name="T10" fmla="*/ 56 w 254"/>
                <a:gd name="T11" fmla="*/ 84 h 84"/>
                <a:gd name="T12" fmla="*/ 19 w 254"/>
                <a:gd name="T13" fmla="*/ 0 h 84"/>
                <a:gd name="T14" fmla="*/ 0 w 254"/>
                <a:gd name="T15" fmla="*/ 3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84">
                  <a:moveTo>
                    <a:pt x="254" y="37"/>
                  </a:moveTo>
                  <a:lnTo>
                    <a:pt x="225" y="84"/>
                  </a:lnTo>
                  <a:lnTo>
                    <a:pt x="188" y="0"/>
                  </a:lnTo>
                  <a:lnTo>
                    <a:pt x="141" y="84"/>
                  </a:lnTo>
                  <a:lnTo>
                    <a:pt x="103" y="0"/>
                  </a:lnTo>
                  <a:lnTo>
                    <a:pt x="56" y="84"/>
                  </a:lnTo>
                  <a:lnTo>
                    <a:pt x="19" y="0"/>
                  </a:lnTo>
                  <a:lnTo>
                    <a:pt x="0" y="37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07" name="Line 147"/>
            <p:cNvSpPr>
              <a:spLocks noChangeShapeType="1"/>
            </p:cNvSpPr>
            <p:nvPr/>
          </p:nvSpPr>
          <p:spPr bwMode="auto">
            <a:xfrm>
              <a:off x="2415" y="3522"/>
              <a:ext cx="8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08" name="Line 148"/>
            <p:cNvSpPr>
              <a:spLocks noChangeShapeType="1"/>
            </p:cNvSpPr>
            <p:nvPr/>
          </p:nvSpPr>
          <p:spPr bwMode="auto">
            <a:xfrm flipH="1">
              <a:off x="2077" y="3522"/>
              <a:ext cx="8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13" name="Rectangle 153"/>
            <p:cNvSpPr>
              <a:spLocks noChangeArrowheads="1"/>
            </p:cNvSpPr>
            <p:nvPr/>
          </p:nvSpPr>
          <p:spPr bwMode="auto">
            <a:xfrm>
              <a:off x="1888" y="3774"/>
              <a:ext cx="2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</a:rPr>
                <a:t>GND</a:t>
              </a:r>
              <a:endParaRPr lang="en-US" altLang="zh-CN" sz="2400" b="1"/>
            </a:p>
          </p:txBody>
        </p:sp>
        <p:sp>
          <p:nvSpPr>
            <p:cNvPr id="297114" name="Freeform 154"/>
            <p:cNvSpPr>
              <a:spLocks/>
            </p:cNvSpPr>
            <p:nvPr/>
          </p:nvSpPr>
          <p:spPr bwMode="auto">
            <a:xfrm>
              <a:off x="1908" y="3691"/>
              <a:ext cx="169" cy="85"/>
            </a:xfrm>
            <a:custGeom>
              <a:avLst/>
              <a:gdLst>
                <a:gd name="T0" fmla="*/ 0 w 169"/>
                <a:gd name="T1" fmla="*/ 0 h 85"/>
                <a:gd name="T2" fmla="*/ 84 w 169"/>
                <a:gd name="T3" fmla="*/ 85 h 85"/>
                <a:gd name="T4" fmla="*/ 169 w 169"/>
                <a:gd name="T5" fmla="*/ 0 h 85"/>
                <a:gd name="T6" fmla="*/ 0 w 169"/>
                <a:gd name="T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85">
                  <a:moveTo>
                    <a:pt x="0" y="0"/>
                  </a:moveTo>
                  <a:lnTo>
                    <a:pt x="84" y="85"/>
                  </a:lnTo>
                  <a:lnTo>
                    <a:pt x="1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15" name="Line 155"/>
            <p:cNvSpPr>
              <a:spLocks noChangeShapeType="1"/>
            </p:cNvSpPr>
            <p:nvPr/>
          </p:nvSpPr>
          <p:spPr bwMode="auto">
            <a:xfrm flipV="1">
              <a:off x="1992" y="3607"/>
              <a:ext cx="1" cy="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16" name="Oval 156"/>
            <p:cNvSpPr>
              <a:spLocks noChangeArrowheads="1"/>
            </p:cNvSpPr>
            <p:nvPr/>
          </p:nvSpPr>
          <p:spPr bwMode="auto">
            <a:xfrm>
              <a:off x="2480" y="3436"/>
              <a:ext cx="38" cy="38"/>
            </a:xfrm>
            <a:prstGeom prst="ellipse">
              <a:avLst/>
            </a:prstGeom>
            <a:solidFill>
              <a:srgbClr val="FF0000"/>
            </a:solidFill>
            <a:ln w="142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30" name="Freeform 170"/>
            <p:cNvSpPr>
              <a:spLocks/>
            </p:cNvSpPr>
            <p:nvPr/>
          </p:nvSpPr>
          <p:spPr bwMode="auto">
            <a:xfrm>
              <a:off x="2499" y="3353"/>
              <a:ext cx="338" cy="85"/>
            </a:xfrm>
            <a:custGeom>
              <a:avLst/>
              <a:gdLst>
                <a:gd name="T0" fmla="*/ 338 w 338"/>
                <a:gd name="T1" fmla="*/ 0 h 85"/>
                <a:gd name="T2" fmla="*/ 0 w 338"/>
                <a:gd name="T3" fmla="*/ 0 h 85"/>
                <a:gd name="T4" fmla="*/ 0 w 338"/>
                <a:gd name="T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8" h="85">
                  <a:moveTo>
                    <a:pt x="338" y="0"/>
                  </a:moveTo>
                  <a:lnTo>
                    <a:pt x="0" y="0"/>
                  </a:lnTo>
                  <a:lnTo>
                    <a:pt x="0" y="85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31" name="Line 171"/>
            <p:cNvSpPr>
              <a:spLocks noChangeShapeType="1"/>
            </p:cNvSpPr>
            <p:nvPr/>
          </p:nvSpPr>
          <p:spPr bwMode="auto">
            <a:xfrm>
              <a:off x="2499" y="3438"/>
              <a:ext cx="1" cy="84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32" name="Line 172"/>
            <p:cNvSpPr>
              <a:spLocks noChangeShapeType="1"/>
            </p:cNvSpPr>
            <p:nvPr/>
          </p:nvSpPr>
          <p:spPr bwMode="auto">
            <a:xfrm flipH="1">
              <a:off x="2499" y="3463"/>
              <a:ext cx="338" cy="1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33" name="Freeform 173"/>
            <p:cNvSpPr>
              <a:spLocks/>
            </p:cNvSpPr>
            <p:nvPr/>
          </p:nvSpPr>
          <p:spPr bwMode="auto">
            <a:xfrm>
              <a:off x="1992" y="3522"/>
              <a:ext cx="85" cy="85"/>
            </a:xfrm>
            <a:custGeom>
              <a:avLst/>
              <a:gdLst>
                <a:gd name="T0" fmla="*/ 85 w 85"/>
                <a:gd name="T1" fmla="*/ 0 h 85"/>
                <a:gd name="T2" fmla="*/ 0 w 85"/>
                <a:gd name="T3" fmla="*/ 0 h 85"/>
                <a:gd name="T4" fmla="*/ 0 w 85"/>
                <a:gd name="T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" h="85">
                  <a:moveTo>
                    <a:pt x="85" y="0"/>
                  </a:moveTo>
                  <a:lnTo>
                    <a:pt x="0" y="0"/>
                  </a:lnTo>
                  <a:lnTo>
                    <a:pt x="0" y="85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233" name="Group 273"/>
          <p:cNvGrpSpPr>
            <a:grpSpLocks/>
          </p:cNvGrpSpPr>
          <p:nvPr/>
        </p:nvGrpSpPr>
        <p:grpSpPr bwMode="auto">
          <a:xfrm>
            <a:off x="1835150" y="2303463"/>
            <a:ext cx="2668588" cy="2565400"/>
            <a:chOff x="1156" y="1451"/>
            <a:chExt cx="1681" cy="1616"/>
          </a:xfrm>
        </p:grpSpPr>
        <p:sp>
          <p:nvSpPr>
            <p:cNvPr id="297135" name="Freeform 175"/>
            <p:cNvSpPr>
              <a:spLocks/>
            </p:cNvSpPr>
            <p:nvPr/>
          </p:nvSpPr>
          <p:spPr bwMode="auto">
            <a:xfrm>
              <a:off x="2086" y="1593"/>
              <a:ext cx="751" cy="1276"/>
            </a:xfrm>
            <a:custGeom>
              <a:avLst/>
              <a:gdLst>
                <a:gd name="T0" fmla="*/ 760 w 760"/>
                <a:gd name="T1" fmla="*/ 1267 h 1267"/>
                <a:gd name="T2" fmla="*/ 0 w 760"/>
                <a:gd name="T3" fmla="*/ 1267 h 1267"/>
                <a:gd name="T4" fmla="*/ 0 w 760"/>
                <a:gd name="T5" fmla="*/ 0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0" h="1267">
                  <a:moveTo>
                    <a:pt x="760" y="1267"/>
                  </a:moveTo>
                  <a:lnTo>
                    <a:pt x="0" y="1267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38" name="Freeform 178"/>
            <p:cNvSpPr>
              <a:spLocks/>
            </p:cNvSpPr>
            <p:nvPr/>
          </p:nvSpPr>
          <p:spPr bwMode="auto">
            <a:xfrm>
              <a:off x="1908" y="1794"/>
              <a:ext cx="929" cy="1273"/>
            </a:xfrm>
            <a:custGeom>
              <a:avLst/>
              <a:gdLst>
                <a:gd name="T0" fmla="*/ 929 w 929"/>
                <a:gd name="T1" fmla="*/ 1267 h 1267"/>
                <a:gd name="T2" fmla="*/ 0 w 929"/>
                <a:gd name="T3" fmla="*/ 1267 h 1267"/>
                <a:gd name="T4" fmla="*/ 0 w 929"/>
                <a:gd name="T5" fmla="*/ 0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9" h="1267">
                  <a:moveTo>
                    <a:pt x="929" y="1267"/>
                  </a:moveTo>
                  <a:lnTo>
                    <a:pt x="0" y="1267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232" name="Group 272"/>
            <p:cNvGrpSpPr>
              <a:grpSpLocks/>
            </p:cNvGrpSpPr>
            <p:nvPr/>
          </p:nvGrpSpPr>
          <p:grpSpPr bwMode="auto">
            <a:xfrm>
              <a:off x="1156" y="1451"/>
              <a:ext cx="1681" cy="532"/>
              <a:chOff x="1156" y="1451"/>
              <a:chExt cx="1681" cy="532"/>
            </a:xfrm>
          </p:grpSpPr>
          <p:sp>
            <p:nvSpPr>
              <p:cNvPr id="296966" name="Text Box 6"/>
              <p:cNvSpPr txBox="1">
                <a:spLocks noChangeArrowheads="1"/>
              </p:cNvSpPr>
              <p:nvPr/>
            </p:nvSpPr>
            <p:spPr bwMode="auto">
              <a:xfrm>
                <a:off x="1156" y="1752"/>
                <a:ext cx="31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N2</a:t>
                </a:r>
              </a:p>
            </p:txBody>
          </p:sp>
          <p:sp>
            <p:nvSpPr>
              <p:cNvPr id="296967" name="Text Box 7"/>
              <p:cNvSpPr txBox="1">
                <a:spLocks noChangeArrowheads="1"/>
              </p:cNvSpPr>
              <p:nvPr/>
            </p:nvSpPr>
            <p:spPr bwMode="auto">
              <a:xfrm>
                <a:off x="1156" y="1593"/>
                <a:ext cx="31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N1</a:t>
                </a:r>
              </a:p>
            </p:txBody>
          </p:sp>
          <p:sp>
            <p:nvSpPr>
              <p:cNvPr id="296968" name="Text Box 8"/>
              <p:cNvSpPr txBox="1">
                <a:spLocks noChangeArrowheads="1"/>
              </p:cNvSpPr>
              <p:nvPr/>
            </p:nvSpPr>
            <p:spPr bwMode="auto">
              <a:xfrm>
                <a:off x="1156" y="1451"/>
                <a:ext cx="31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N0</a:t>
                </a:r>
              </a:p>
            </p:txBody>
          </p:sp>
          <p:sp>
            <p:nvSpPr>
              <p:cNvPr id="297117" name="Oval 157"/>
              <p:cNvSpPr>
                <a:spLocks noChangeArrowheads="1"/>
              </p:cNvSpPr>
              <p:nvPr/>
            </p:nvSpPr>
            <p:spPr bwMode="auto">
              <a:xfrm>
                <a:off x="1467" y="1565"/>
                <a:ext cx="37" cy="38"/>
              </a:xfrm>
              <a:prstGeom prst="ellipse">
                <a:avLst/>
              </a:prstGeom>
              <a:solidFill>
                <a:srgbClr val="FF0000"/>
              </a:solidFill>
              <a:ln w="1428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18" name="Oval 158"/>
              <p:cNvSpPr>
                <a:spLocks noChangeArrowheads="1"/>
              </p:cNvSpPr>
              <p:nvPr/>
            </p:nvSpPr>
            <p:spPr bwMode="auto">
              <a:xfrm>
                <a:off x="1467" y="1683"/>
                <a:ext cx="37" cy="37"/>
              </a:xfrm>
              <a:prstGeom prst="ellipse">
                <a:avLst/>
              </a:prstGeom>
              <a:solidFill>
                <a:srgbClr val="FF0000"/>
              </a:solidFill>
              <a:ln w="1428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19" name="Oval 159"/>
              <p:cNvSpPr>
                <a:spLocks noChangeArrowheads="1"/>
              </p:cNvSpPr>
              <p:nvPr/>
            </p:nvSpPr>
            <p:spPr bwMode="auto">
              <a:xfrm>
                <a:off x="1467" y="1775"/>
                <a:ext cx="37" cy="38"/>
              </a:xfrm>
              <a:prstGeom prst="ellipse">
                <a:avLst/>
              </a:prstGeom>
              <a:solidFill>
                <a:srgbClr val="FF0000"/>
              </a:solidFill>
              <a:ln w="1428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20" name="Oval 160"/>
              <p:cNvSpPr>
                <a:spLocks noChangeArrowheads="1"/>
              </p:cNvSpPr>
              <p:nvPr/>
            </p:nvSpPr>
            <p:spPr bwMode="auto">
              <a:xfrm>
                <a:off x="2070" y="1565"/>
                <a:ext cx="37" cy="38"/>
              </a:xfrm>
              <a:prstGeom prst="ellipse">
                <a:avLst/>
              </a:prstGeom>
              <a:solidFill>
                <a:srgbClr val="FF0000"/>
              </a:solidFill>
              <a:ln w="1428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21" name="Oval 161"/>
              <p:cNvSpPr>
                <a:spLocks noChangeArrowheads="1"/>
              </p:cNvSpPr>
              <p:nvPr/>
            </p:nvSpPr>
            <p:spPr bwMode="auto">
              <a:xfrm>
                <a:off x="1889" y="1775"/>
                <a:ext cx="38" cy="38"/>
              </a:xfrm>
              <a:prstGeom prst="ellipse">
                <a:avLst/>
              </a:prstGeom>
              <a:solidFill>
                <a:srgbClr val="FF0000"/>
              </a:solidFill>
              <a:ln w="1428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22" name="Oval 162"/>
              <p:cNvSpPr>
                <a:spLocks noChangeArrowheads="1"/>
              </p:cNvSpPr>
              <p:nvPr/>
            </p:nvSpPr>
            <p:spPr bwMode="auto">
              <a:xfrm>
                <a:off x="1973" y="1683"/>
                <a:ext cx="38" cy="37"/>
              </a:xfrm>
              <a:prstGeom prst="ellipse">
                <a:avLst/>
              </a:prstGeom>
              <a:solidFill>
                <a:srgbClr val="FF0000"/>
              </a:solidFill>
              <a:ln w="1428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34" name="Line 174"/>
              <p:cNvSpPr>
                <a:spLocks noChangeShapeType="1"/>
              </p:cNvSpPr>
              <p:nvPr/>
            </p:nvSpPr>
            <p:spPr bwMode="auto">
              <a:xfrm flipH="1">
                <a:off x="2077" y="1584"/>
                <a:ext cx="760" cy="1"/>
              </a:xfrm>
              <a:prstGeom prst="line">
                <a:avLst/>
              </a:prstGeom>
              <a:noFill/>
              <a:ln w="142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36" name="Line 176"/>
              <p:cNvSpPr>
                <a:spLocks noChangeShapeType="1"/>
              </p:cNvSpPr>
              <p:nvPr/>
            </p:nvSpPr>
            <p:spPr bwMode="auto">
              <a:xfrm flipH="1">
                <a:off x="1908" y="1794"/>
                <a:ext cx="929" cy="1"/>
              </a:xfrm>
              <a:prstGeom prst="line">
                <a:avLst/>
              </a:prstGeom>
              <a:noFill/>
              <a:ln w="142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37" name="Line 177"/>
              <p:cNvSpPr>
                <a:spLocks noChangeShapeType="1"/>
              </p:cNvSpPr>
              <p:nvPr/>
            </p:nvSpPr>
            <p:spPr bwMode="auto">
              <a:xfrm flipH="1">
                <a:off x="1486" y="1794"/>
                <a:ext cx="422" cy="1"/>
              </a:xfrm>
              <a:prstGeom prst="line">
                <a:avLst/>
              </a:prstGeom>
              <a:noFill/>
              <a:ln w="142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39" name="Line 179"/>
              <p:cNvSpPr>
                <a:spLocks noChangeShapeType="1"/>
              </p:cNvSpPr>
              <p:nvPr/>
            </p:nvSpPr>
            <p:spPr bwMode="auto">
              <a:xfrm flipH="1">
                <a:off x="1486" y="1585"/>
                <a:ext cx="591" cy="1"/>
              </a:xfrm>
              <a:prstGeom prst="line">
                <a:avLst/>
              </a:prstGeom>
              <a:noFill/>
              <a:ln w="142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40" name="Line 180"/>
              <p:cNvSpPr>
                <a:spLocks noChangeShapeType="1"/>
              </p:cNvSpPr>
              <p:nvPr/>
            </p:nvSpPr>
            <p:spPr bwMode="auto">
              <a:xfrm flipH="1">
                <a:off x="1992" y="1697"/>
                <a:ext cx="845" cy="1"/>
              </a:xfrm>
              <a:prstGeom prst="line">
                <a:avLst/>
              </a:prstGeom>
              <a:noFill/>
              <a:ln w="142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41" name="Line 181"/>
              <p:cNvSpPr>
                <a:spLocks noChangeShapeType="1"/>
              </p:cNvSpPr>
              <p:nvPr/>
            </p:nvSpPr>
            <p:spPr bwMode="auto">
              <a:xfrm flipH="1">
                <a:off x="1486" y="1702"/>
                <a:ext cx="506" cy="1"/>
              </a:xfrm>
              <a:prstGeom prst="line">
                <a:avLst/>
              </a:prstGeom>
              <a:noFill/>
              <a:ln w="142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142" name="Freeform 182"/>
            <p:cNvSpPr>
              <a:spLocks/>
            </p:cNvSpPr>
            <p:nvPr/>
          </p:nvSpPr>
          <p:spPr bwMode="auto">
            <a:xfrm>
              <a:off x="1992" y="1710"/>
              <a:ext cx="845" cy="1267"/>
            </a:xfrm>
            <a:custGeom>
              <a:avLst/>
              <a:gdLst>
                <a:gd name="T0" fmla="*/ 845 w 845"/>
                <a:gd name="T1" fmla="*/ 1267 h 1267"/>
                <a:gd name="T2" fmla="*/ 0 w 845"/>
                <a:gd name="T3" fmla="*/ 1267 h 1267"/>
                <a:gd name="T4" fmla="*/ 0 w 845"/>
                <a:gd name="T5" fmla="*/ 0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5" h="1267">
                  <a:moveTo>
                    <a:pt x="845" y="1267"/>
                  </a:moveTo>
                  <a:lnTo>
                    <a:pt x="0" y="1267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241" name="Group 281"/>
          <p:cNvGrpSpPr>
            <a:grpSpLocks/>
          </p:cNvGrpSpPr>
          <p:nvPr/>
        </p:nvGrpSpPr>
        <p:grpSpPr bwMode="auto">
          <a:xfrm>
            <a:off x="4167188" y="3473450"/>
            <a:ext cx="423862" cy="676275"/>
            <a:chOff x="2625" y="2188"/>
            <a:chExt cx="267" cy="426"/>
          </a:xfrm>
        </p:grpSpPr>
        <p:sp>
          <p:nvSpPr>
            <p:cNvPr id="297125" name="Line 165"/>
            <p:cNvSpPr>
              <a:spLocks noChangeShapeType="1"/>
            </p:cNvSpPr>
            <p:nvPr/>
          </p:nvSpPr>
          <p:spPr bwMode="auto">
            <a:xfrm flipV="1">
              <a:off x="2738" y="2301"/>
              <a:ext cx="1" cy="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239" name="Group 279"/>
            <p:cNvGrpSpPr>
              <a:grpSpLocks/>
            </p:cNvGrpSpPr>
            <p:nvPr/>
          </p:nvGrpSpPr>
          <p:grpSpPr bwMode="auto">
            <a:xfrm>
              <a:off x="2625" y="2188"/>
              <a:ext cx="267" cy="426"/>
              <a:chOff x="2625" y="2188"/>
              <a:chExt cx="267" cy="426"/>
            </a:xfrm>
          </p:grpSpPr>
          <p:sp>
            <p:nvSpPr>
              <p:cNvPr id="297123" name="Rectangle 163"/>
              <p:cNvSpPr>
                <a:spLocks noChangeArrowheads="1"/>
              </p:cNvSpPr>
              <p:nvPr/>
            </p:nvSpPr>
            <p:spPr bwMode="auto">
              <a:xfrm>
                <a:off x="2625" y="2470"/>
                <a:ext cx="2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</a:rPr>
                  <a:t>GND</a:t>
                </a:r>
                <a:endParaRPr lang="en-US" altLang="zh-CN" sz="2400" b="1"/>
              </a:p>
            </p:txBody>
          </p:sp>
          <p:sp>
            <p:nvSpPr>
              <p:cNvPr id="297124" name="Freeform 164"/>
              <p:cNvSpPr>
                <a:spLocks/>
              </p:cNvSpPr>
              <p:nvPr/>
            </p:nvSpPr>
            <p:spPr bwMode="auto">
              <a:xfrm>
                <a:off x="2653" y="2385"/>
                <a:ext cx="169" cy="85"/>
              </a:xfrm>
              <a:custGeom>
                <a:avLst/>
                <a:gdLst>
                  <a:gd name="T0" fmla="*/ 0 w 169"/>
                  <a:gd name="T1" fmla="*/ 0 h 85"/>
                  <a:gd name="T2" fmla="*/ 84 w 169"/>
                  <a:gd name="T3" fmla="*/ 85 h 85"/>
                  <a:gd name="T4" fmla="*/ 169 w 169"/>
                  <a:gd name="T5" fmla="*/ 0 h 85"/>
                  <a:gd name="T6" fmla="*/ 0 w 169"/>
                  <a:gd name="T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9" h="85">
                    <a:moveTo>
                      <a:pt x="0" y="0"/>
                    </a:moveTo>
                    <a:lnTo>
                      <a:pt x="84" y="85"/>
                    </a:lnTo>
                    <a:lnTo>
                      <a:pt x="169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43" name="Freeform 183"/>
              <p:cNvSpPr>
                <a:spLocks/>
              </p:cNvSpPr>
              <p:nvPr/>
            </p:nvSpPr>
            <p:spPr bwMode="auto">
              <a:xfrm>
                <a:off x="2738" y="2188"/>
                <a:ext cx="99" cy="113"/>
              </a:xfrm>
              <a:custGeom>
                <a:avLst/>
                <a:gdLst>
                  <a:gd name="T0" fmla="*/ 85 w 85"/>
                  <a:gd name="T1" fmla="*/ 0 h 169"/>
                  <a:gd name="T2" fmla="*/ 0 w 85"/>
                  <a:gd name="T3" fmla="*/ 0 h 169"/>
                  <a:gd name="T4" fmla="*/ 0 w 85"/>
                  <a:gd name="T5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5" h="169">
                    <a:moveTo>
                      <a:pt x="85" y="0"/>
                    </a:moveTo>
                    <a:lnTo>
                      <a:pt x="0" y="0"/>
                    </a:lnTo>
                    <a:lnTo>
                      <a:pt x="0" y="169"/>
                    </a:lnTo>
                  </a:path>
                </a:pathLst>
              </a:custGeom>
              <a:noFill/>
              <a:ln w="14288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97234" name="Group 274"/>
          <p:cNvGrpSpPr>
            <a:grpSpLocks/>
          </p:cNvGrpSpPr>
          <p:nvPr/>
        </p:nvGrpSpPr>
        <p:grpSpPr bwMode="auto">
          <a:xfrm>
            <a:off x="1835150" y="3294063"/>
            <a:ext cx="2687638" cy="1833562"/>
            <a:chOff x="1156" y="2075"/>
            <a:chExt cx="1693" cy="1155"/>
          </a:xfrm>
        </p:grpSpPr>
        <p:sp>
          <p:nvSpPr>
            <p:cNvPr id="296965" name="Text Box 5"/>
            <p:cNvSpPr txBox="1">
              <a:spLocks noChangeArrowheads="1"/>
            </p:cNvSpPr>
            <p:nvPr/>
          </p:nvSpPr>
          <p:spPr bwMode="auto">
            <a:xfrm>
              <a:off x="1156" y="2114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rgbClr val="0099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N3</a:t>
              </a:r>
            </a:p>
          </p:txBody>
        </p:sp>
        <p:sp>
          <p:nvSpPr>
            <p:cNvPr id="297126" name="Oval 166"/>
            <p:cNvSpPr>
              <a:spLocks noChangeArrowheads="1"/>
            </p:cNvSpPr>
            <p:nvPr/>
          </p:nvSpPr>
          <p:spPr bwMode="auto">
            <a:xfrm>
              <a:off x="1467" y="2198"/>
              <a:ext cx="37" cy="37"/>
            </a:xfrm>
            <a:prstGeom prst="ellipse">
              <a:avLst/>
            </a:prstGeom>
            <a:solidFill>
              <a:srgbClr val="009900"/>
            </a:solidFill>
            <a:ln w="14288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27" name="Oval 167"/>
            <p:cNvSpPr>
              <a:spLocks noChangeArrowheads="1"/>
            </p:cNvSpPr>
            <p:nvPr/>
          </p:nvSpPr>
          <p:spPr bwMode="auto">
            <a:xfrm>
              <a:off x="2480" y="2198"/>
              <a:ext cx="38" cy="37"/>
            </a:xfrm>
            <a:prstGeom prst="ellipse">
              <a:avLst/>
            </a:prstGeom>
            <a:solidFill>
              <a:srgbClr val="009900"/>
            </a:solidFill>
            <a:ln w="14288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4" name="Freeform 184"/>
            <p:cNvSpPr>
              <a:spLocks/>
            </p:cNvSpPr>
            <p:nvPr/>
          </p:nvSpPr>
          <p:spPr bwMode="auto">
            <a:xfrm>
              <a:off x="2511" y="2075"/>
              <a:ext cx="338" cy="141"/>
            </a:xfrm>
            <a:custGeom>
              <a:avLst/>
              <a:gdLst>
                <a:gd name="T0" fmla="*/ 338 w 338"/>
                <a:gd name="T1" fmla="*/ 0 h 169"/>
                <a:gd name="T2" fmla="*/ 169 w 338"/>
                <a:gd name="T3" fmla="*/ 0 h 169"/>
                <a:gd name="T4" fmla="*/ 169 w 338"/>
                <a:gd name="T5" fmla="*/ 169 h 169"/>
                <a:gd name="T6" fmla="*/ 0 w 338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" h="169">
                  <a:moveTo>
                    <a:pt x="338" y="0"/>
                  </a:moveTo>
                  <a:lnTo>
                    <a:pt x="169" y="0"/>
                  </a:lnTo>
                  <a:lnTo>
                    <a:pt x="169" y="169"/>
                  </a:lnTo>
                  <a:lnTo>
                    <a:pt x="0" y="169"/>
                  </a:lnTo>
                </a:path>
              </a:pathLst>
            </a:custGeom>
            <a:noFill/>
            <a:ln w="14288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5" name="Line 185"/>
            <p:cNvSpPr>
              <a:spLocks noChangeShapeType="1"/>
            </p:cNvSpPr>
            <p:nvPr/>
          </p:nvSpPr>
          <p:spPr bwMode="auto">
            <a:xfrm flipH="1">
              <a:off x="1486" y="2216"/>
              <a:ext cx="1013" cy="1"/>
            </a:xfrm>
            <a:prstGeom prst="line">
              <a:avLst/>
            </a:prstGeom>
            <a:noFill/>
            <a:ln w="14288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6" name="Freeform 186"/>
            <p:cNvSpPr>
              <a:spLocks/>
            </p:cNvSpPr>
            <p:nvPr/>
          </p:nvSpPr>
          <p:spPr bwMode="auto">
            <a:xfrm>
              <a:off x="2499" y="2216"/>
              <a:ext cx="338" cy="1014"/>
            </a:xfrm>
            <a:custGeom>
              <a:avLst/>
              <a:gdLst>
                <a:gd name="T0" fmla="*/ 338 w 338"/>
                <a:gd name="T1" fmla="*/ 1014 h 1014"/>
                <a:gd name="T2" fmla="*/ 0 w 338"/>
                <a:gd name="T3" fmla="*/ 1014 h 1014"/>
                <a:gd name="T4" fmla="*/ 0 w 338"/>
                <a:gd name="T5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8" h="1014">
                  <a:moveTo>
                    <a:pt x="338" y="1014"/>
                  </a:moveTo>
                  <a:lnTo>
                    <a:pt x="0" y="1014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240" name="Group 280"/>
          <p:cNvGrpSpPr>
            <a:grpSpLocks/>
          </p:cNvGrpSpPr>
          <p:nvPr/>
        </p:nvGrpSpPr>
        <p:grpSpPr bwMode="auto">
          <a:xfrm>
            <a:off x="6111875" y="2573338"/>
            <a:ext cx="2565400" cy="2746375"/>
            <a:chOff x="3850" y="1621"/>
            <a:chExt cx="1616" cy="1730"/>
          </a:xfrm>
        </p:grpSpPr>
        <p:sp>
          <p:nvSpPr>
            <p:cNvPr id="296970" name="Text Box 10"/>
            <p:cNvSpPr txBox="1">
              <a:spLocks noChangeArrowheads="1"/>
            </p:cNvSpPr>
            <p:nvPr/>
          </p:nvSpPr>
          <p:spPr bwMode="auto">
            <a:xfrm>
              <a:off x="5194" y="2354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F</a:t>
              </a:r>
            </a:p>
          </p:txBody>
        </p:sp>
        <p:sp>
          <p:nvSpPr>
            <p:cNvPr id="297084" name="Rectangle 124"/>
            <p:cNvSpPr>
              <a:spLocks noChangeArrowheads="1"/>
            </p:cNvSpPr>
            <p:nvPr/>
          </p:nvSpPr>
          <p:spPr bwMode="auto">
            <a:xfrm>
              <a:off x="4789" y="2186"/>
              <a:ext cx="15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FF"/>
                  </a:solidFill>
                </a:rPr>
                <a:t>U3</a:t>
              </a:r>
              <a:endParaRPr lang="en-US" altLang="zh-CN" sz="2400" b="1"/>
            </a:p>
          </p:txBody>
        </p:sp>
        <p:sp>
          <p:nvSpPr>
            <p:cNvPr id="297085" name="Rectangle 125"/>
            <p:cNvSpPr>
              <a:spLocks noChangeArrowheads="1"/>
            </p:cNvSpPr>
            <p:nvPr/>
          </p:nvSpPr>
          <p:spPr bwMode="auto">
            <a:xfrm>
              <a:off x="4723" y="2699"/>
              <a:ext cx="74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FF"/>
                  </a:solidFill>
                </a:rPr>
                <a:t>74HC30D_6V</a:t>
              </a:r>
              <a:endParaRPr lang="en-US" altLang="zh-CN" sz="2400" b="1"/>
            </a:p>
          </p:txBody>
        </p:sp>
        <p:grpSp>
          <p:nvGrpSpPr>
            <p:cNvPr id="297221" name="Group 261"/>
            <p:cNvGrpSpPr>
              <a:grpSpLocks/>
            </p:cNvGrpSpPr>
            <p:nvPr/>
          </p:nvGrpSpPr>
          <p:grpSpPr bwMode="auto">
            <a:xfrm>
              <a:off x="4526" y="2104"/>
              <a:ext cx="675" cy="732"/>
              <a:chOff x="4526" y="2104"/>
              <a:chExt cx="675" cy="732"/>
            </a:xfrm>
          </p:grpSpPr>
          <p:sp>
            <p:nvSpPr>
              <p:cNvPr id="297086" name="Arc 126"/>
              <p:cNvSpPr>
                <a:spLocks/>
              </p:cNvSpPr>
              <p:nvPr/>
            </p:nvSpPr>
            <p:spPr bwMode="auto">
              <a:xfrm>
                <a:off x="4892" y="2357"/>
                <a:ext cx="141" cy="22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200"/>
                  <a:gd name="T2" fmla="*/ 0 w 21600"/>
                  <a:gd name="T3" fmla="*/ 43200 h 43200"/>
                  <a:gd name="T4" fmla="*/ 0 w 216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87" name="Freeform 127"/>
              <p:cNvSpPr>
                <a:spLocks/>
              </p:cNvSpPr>
              <p:nvPr/>
            </p:nvSpPr>
            <p:spPr bwMode="auto">
              <a:xfrm>
                <a:off x="4695" y="2357"/>
                <a:ext cx="197" cy="225"/>
              </a:xfrm>
              <a:custGeom>
                <a:avLst/>
                <a:gdLst>
                  <a:gd name="T0" fmla="*/ 197 w 197"/>
                  <a:gd name="T1" fmla="*/ 0 h 225"/>
                  <a:gd name="T2" fmla="*/ 0 w 197"/>
                  <a:gd name="T3" fmla="*/ 0 h 225"/>
                  <a:gd name="T4" fmla="*/ 0 w 197"/>
                  <a:gd name="T5" fmla="*/ 225 h 225"/>
                  <a:gd name="T6" fmla="*/ 197 w 197"/>
                  <a:gd name="T7" fmla="*/ 22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7" h="225">
                    <a:moveTo>
                      <a:pt x="197" y="0"/>
                    </a:moveTo>
                    <a:lnTo>
                      <a:pt x="0" y="0"/>
                    </a:lnTo>
                    <a:lnTo>
                      <a:pt x="0" y="225"/>
                    </a:lnTo>
                    <a:lnTo>
                      <a:pt x="197" y="225"/>
                    </a:lnTo>
                  </a:path>
                </a:pathLst>
              </a:custGeom>
              <a:noFill/>
              <a:ln w="14288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88" name="Line 128"/>
              <p:cNvSpPr>
                <a:spLocks noChangeShapeType="1"/>
              </p:cNvSpPr>
              <p:nvPr/>
            </p:nvSpPr>
            <p:spPr bwMode="auto">
              <a:xfrm>
                <a:off x="4695" y="2104"/>
                <a:ext cx="1" cy="732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89" name="Line 129"/>
              <p:cNvSpPr>
                <a:spLocks noChangeShapeType="1"/>
              </p:cNvSpPr>
              <p:nvPr/>
            </p:nvSpPr>
            <p:spPr bwMode="auto">
              <a:xfrm flipH="1">
                <a:off x="4526" y="2132"/>
                <a:ext cx="169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90" name="Line 130"/>
              <p:cNvSpPr>
                <a:spLocks noChangeShapeType="1"/>
              </p:cNvSpPr>
              <p:nvPr/>
            </p:nvSpPr>
            <p:spPr bwMode="auto">
              <a:xfrm flipH="1">
                <a:off x="4526" y="2216"/>
                <a:ext cx="169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91" name="Line 131"/>
              <p:cNvSpPr>
                <a:spLocks noChangeShapeType="1"/>
              </p:cNvSpPr>
              <p:nvPr/>
            </p:nvSpPr>
            <p:spPr bwMode="auto">
              <a:xfrm flipH="1">
                <a:off x="4526" y="2301"/>
                <a:ext cx="169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92" name="Line 132"/>
              <p:cNvSpPr>
                <a:spLocks noChangeShapeType="1"/>
              </p:cNvSpPr>
              <p:nvPr/>
            </p:nvSpPr>
            <p:spPr bwMode="auto">
              <a:xfrm flipH="1">
                <a:off x="4526" y="2385"/>
                <a:ext cx="169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93" name="Oval 133"/>
              <p:cNvSpPr>
                <a:spLocks noChangeArrowheads="1"/>
              </p:cNvSpPr>
              <p:nvPr/>
            </p:nvSpPr>
            <p:spPr bwMode="auto">
              <a:xfrm>
                <a:off x="5033" y="2442"/>
                <a:ext cx="56" cy="56"/>
              </a:xfrm>
              <a:prstGeom prst="ellips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94" name="Line 134"/>
              <p:cNvSpPr>
                <a:spLocks noChangeShapeType="1"/>
              </p:cNvSpPr>
              <p:nvPr/>
            </p:nvSpPr>
            <p:spPr bwMode="auto">
              <a:xfrm>
                <a:off x="5089" y="2470"/>
                <a:ext cx="112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95" name="Line 135"/>
              <p:cNvSpPr>
                <a:spLocks noChangeShapeType="1"/>
              </p:cNvSpPr>
              <p:nvPr/>
            </p:nvSpPr>
            <p:spPr bwMode="auto">
              <a:xfrm flipH="1">
                <a:off x="4526" y="2554"/>
                <a:ext cx="169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96" name="Line 136"/>
              <p:cNvSpPr>
                <a:spLocks noChangeShapeType="1"/>
              </p:cNvSpPr>
              <p:nvPr/>
            </p:nvSpPr>
            <p:spPr bwMode="auto">
              <a:xfrm flipH="1">
                <a:off x="4526" y="2639"/>
                <a:ext cx="169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97" name="Line 137"/>
              <p:cNvSpPr>
                <a:spLocks noChangeShapeType="1"/>
              </p:cNvSpPr>
              <p:nvPr/>
            </p:nvSpPr>
            <p:spPr bwMode="auto">
              <a:xfrm flipH="1">
                <a:off x="4526" y="2723"/>
                <a:ext cx="169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98" name="Line 138"/>
              <p:cNvSpPr>
                <a:spLocks noChangeShapeType="1"/>
              </p:cNvSpPr>
              <p:nvPr/>
            </p:nvSpPr>
            <p:spPr bwMode="auto">
              <a:xfrm flipH="1">
                <a:off x="4526" y="2808"/>
                <a:ext cx="169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147" name="Freeform 187"/>
            <p:cNvSpPr>
              <a:spLocks/>
            </p:cNvSpPr>
            <p:nvPr/>
          </p:nvSpPr>
          <p:spPr bwMode="auto">
            <a:xfrm>
              <a:off x="3850" y="1621"/>
              <a:ext cx="676" cy="511"/>
            </a:xfrm>
            <a:custGeom>
              <a:avLst/>
              <a:gdLst>
                <a:gd name="T0" fmla="*/ 0 w 676"/>
                <a:gd name="T1" fmla="*/ 0 h 422"/>
                <a:gd name="T2" fmla="*/ 591 w 676"/>
                <a:gd name="T3" fmla="*/ 0 h 422"/>
                <a:gd name="T4" fmla="*/ 591 w 676"/>
                <a:gd name="T5" fmla="*/ 422 h 422"/>
                <a:gd name="T6" fmla="*/ 676 w 676"/>
                <a:gd name="T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6" h="422">
                  <a:moveTo>
                    <a:pt x="0" y="0"/>
                  </a:moveTo>
                  <a:lnTo>
                    <a:pt x="591" y="0"/>
                  </a:lnTo>
                  <a:lnTo>
                    <a:pt x="591" y="422"/>
                  </a:lnTo>
                  <a:lnTo>
                    <a:pt x="676" y="422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8" name="Freeform 188"/>
            <p:cNvSpPr>
              <a:spLocks/>
            </p:cNvSpPr>
            <p:nvPr/>
          </p:nvSpPr>
          <p:spPr bwMode="auto">
            <a:xfrm>
              <a:off x="3850" y="1735"/>
              <a:ext cx="676" cy="481"/>
            </a:xfrm>
            <a:custGeom>
              <a:avLst/>
              <a:gdLst>
                <a:gd name="T0" fmla="*/ 0 w 676"/>
                <a:gd name="T1" fmla="*/ 0 h 422"/>
                <a:gd name="T2" fmla="*/ 507 w 676"/>
                <a:gd name="T3" fmla="*/ 0 h 422"/>
                <a:gd name="T4" fmla="*/ 507 w 676"/>
                <a:gd name="T5" fmla="*/ 422 h 422"/>
                <a:gd name="T6" fmla="*/ 676 w 676"/>
                <a:gd name="T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6" h="422">
                  <a:moveTo>
                    <a:pt x="0" y="0"/>
                  </a:moveTo>
                  <a:lnTo>
                    <a:pt x="507" y="0"/>
                  </a:lnTo>
                  <a:lnTo>
                    <a:pt x="507" y="422"/>
                  </a:lnTo>
                  <a:lnTo>
                    <a:pt x="676" y="422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9" name="Freeform 189"/>
            <p:cNvSpPr>
              <a:spLocks/>
            </p:cNvSpPr>
            <p:nvPr/>
          </p:nvSpPr>
          <p:spPr bwMode="auto">
            <a:xfrm>
              <a:off x="3850" y="1848"/>
              <a:ext cx="676" cy="453"/>
            </a:xfrm>
            <a:custGeom>
              <a:avLst/>
              <a:gdLst>
                <a:gd name="T0" fmla="*/ 0 w 676"/>
                <a:gd name="T1" fmla="*/ 0 h 422"/>
                <a:gd name="T2" fmla="*/ 422 w 676"/>
                <a:gd name="T3" fmla="*/ 0 h 422"/>
                <a:gd name="T4" fmla="*/ 422 w 676"/>
                <a:gd name="T5" fmla="*/ 422 h 422"/>
                <a:gd name="T6" fmla="*/ 676 w 676"/>
                <a:gd name="T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6" h="422">
                  <a:moveTo>
                    <a:pt x="0" y="0"/>
                  </a:moveTo>
                  <a:lnTo>
                    <a:pt x="422" y="0"/>
                  </a:lnTo>
                  <a:lnTo>
                    <a:pt x="422" y="422"/>
                  </a:lnTo>
                  <a:lnTo>
                    <a:pt x="676" y="422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0" name="Freeform 190"/>
            <p:cNvSpPr>
              <a:spLocks/>
            </p:cNvSpPr>
            <p:nvPr/>
          </p:nvSpPr>
          <p:spPr bwMode="auto">
            <a:xfrm>
              <a:off x="3850" y="2075"/>
              <a:ext cx="676" cy="310"/>
            </a:xfrm>
            <a:custGeom>
              <a:avLst/>
              <a:gdLst>
                <a:gd name="T0" fmla="*/ 0 w 676"/>
                <a:gd name="T1" fmla="*/ 0 h 338"/>
                <a:gd name="T2" fmla="*/ 338 w 676"/>
                <a:gd name="T3" fmla="*/ 0 h 338"/>
                <a:gd name="T4" fmla="*/ 338 w 676"/>
                <a:gd name="T5" fmla="*/ 338 h 338"/>
                <a:gd name="T6" fmla="*/ 676 w 676"/>
                <a:gd name="T7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6" h="338">
                  <a:moveTo>
                    <a:pt x="0" y="0"/>
                  </a:moveTo>
                  <a:lnTo>
                    <a:pt x="338" y="0"/>
                  </a:lnTo>
                  <a:lnTo>
                    <a:pt x="338" y="338"/>
                  </a:lnTo>
                  <a:lnTo>
                    <a:pt x="676" y="338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1" name="Freeform 191"/>
            <p:cNvSpPr>
              <a:spLocks/>
            </p:cNvSpPr>
            <p:nvPr/>
          </p:nvSpPr>
          <p:spPr bwMode="auto">
            <a:xfrm>
              <a:off x="3850" y="2302"/>
              <a:ext cx="676" cy="255"/>
            </a:xfrm>
            <a:custGeom>
              <a:avLst/>
              <a:gdLst>
                <a:gd name="T0" fmla="*/ 0 w 676"/>
                <a:gd name="T1" fmla="*/ 0 h 338"/>
                <a:gd name="T2" fmla="*/ 254 w 676"/>
                <a:gd name="T3" fmla="*/ 0 h 338"/>
                <a:gd name="T4" fmla="*/ 254 w 676"/>
                <a:gd name="T5" fmla="*/ 338 h 338"/>
                <a:gd name="T6" fmla="*/ 676 w 676"/>
                <a:gd name="T7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6" h="338">
                  <a:moveTo>
                    <a:pt x="0" y="0"/>
                  </a:moveTo>
                  <a:lnTo>
                    <a:pt x="254" y="0"/>
                  </a:lnTo>
                  <a:lnTo>
                    <a:pt x="254" y="338"/>
                  </a:lnTo>
                  <a:lnTo>
                    <a:pt x="676" y="338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2" name="Freeform 192"/>
            <p:cNvSpPr>
              <a:spLocks/>
            </p:cNvSpPr>
            <p:nvPr/>
          </p:nvSpPr>
          <p:spPr bwMode="auto">
            <a:xfrm>
              <a:off x="3850" y="2639"/>
              <a:ext cx="676" cy="485"/>
            </a:xfrm>
            <a:custGeom>
              <a:avLst/>
              <a:gdLst>
                <a:gd name="T0" fmla="*/ 0 w 676"/>
                <a:gd name="T1" fmla="*/ 506 h 506"/>
                <a:gd name="T2" fmla="*/ 422 w 676"/>
                <a:gd name="T3" fmla="*/ 506 h 506"/>
                <a:gd name="T4" fmla="*/ 422 w 676"/>
                <a:gd name="T5" fmla="*/ 0 h 506"/>
                <a:gd name="T6" fmla="*/ 676 w 676"/>
                <a:gd name="T7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6" h="506">
                  <a:moveTo>
                    <a:pt x="0" y="506"/>
                  </a:moveTo>
                  <a:lnTo>
                    <a:pt x="422" y="506"/>
                  </a:lnTo>
                  <a:lnTo>
                    <a:pt x="422" y="0"/>
                  </a:lnTo>
                  <a:lnTo>
                    <a:pt x="676" y="0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3" name="Freeform 193"/>
            <p:cNvSpPr>
              <a:spLocks/>
            </p:cNvSpPr>
            <p:nvPr/>
          </p:nvSpPr>
          <p:spPr bwMode="auto">
            <a:xfrm>
              <a:off x="3850" y="2723"/>
              <a:ext cx="676" cy="628"/>
            </a:xfrm>
            <a:custGeom>
              <a:avLst/>
              <a:gdLst>
                <a:gd name="T0" fmla="*/ 0 w 676"/>
                <a:gd name="T1" fmla="*/ 591 h 591"/>
                <a:gd name="T2" fmla="*/ 507 w 676"/>
                <a:gd name="T3" fmla="*/ 591 h 591"/>
                <a:gd name="T4" fmla="*/ 507 w 676"/>
                <a:gd name="T5" fmla="*/ 0 h 591"/>
                <a:gd name="T6" fmla="*/ 676 w 676"/>
                <a:gd name="T7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6" h="591">
                  <a:moveTo>
                    <a:pt x="0" y="591"/>
                  </a:moveTo>
                  <a:lnTo>
                    <a:pt x="507" y="591"/>
                  </a:lnTo>
                  <a:lnTo>
                    <a:pt x="507" y="0"/>
                  </a:lnTo>
                  <a:lnTo>
                    <a:pt x="676" y="0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231" name="Group 271"/>
          <p:cNvGrpSpPr>
            <a:grpSpLocks/>
          </p:cNvGrpSpPr>
          <p:nvPr/>
        </p:nvGrpSpPr>
        <p:grpSpPr bwMode="auto">
          <a:xfrm>
            <a:off x="4494213" y="2073275"/>
            <a:ext cx="2103437" cy="3983038"/>
            <a:chOff x="2831" y="1306"/>
            <a:chExt cx="1325" cy="2509"/>
          </a:xfrm>
        </p:grpSpPr>
        <p:grpSp>
          <p:nvGrpSpPr>
            <p:cNvPr id="297213" name="Group 253"/>
            <p:cNvGrpSpPr>
              <a:grpSpLocks/>
            </p:cNvGrpSpPr>
            <p:nvPr/>
          </p:nvGrpSpPr>
          <p:grpSpPr bwMode="auto">
            <a:xfrm>
              <a:off x="2837" y="1306"/>
              <a:ext cx="1013" cy="1242"/>
              <a:chOff x="2837" y="1306"/>
              <a:chExt cx="1013" cy="1242"/>
            </a:xfrm>
          </p:grpSpPr>
          <p:sp>
            <p:nvSpPr>
              <p:cNvPr id="296974" name="Rectangle 14"/>
              <p:cNvSpPr>
                <a:spLocks noChangeArrowheads="1"/>
              </p:cNvSpPr>
              <p:nvPr/>
            </p:nvSpPr>
            <p:spPr bwMode="auto">
              <a:xfrm>
                <a:off x="3268" y="1306"/>
                <a:ext cx="15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FF"/>
                    </a:solidFill>
                  </a:rPr>
                  <a:t>U1</a:t>
                </a:r>
                <a:endParaRPr lang="en-US" altLang="zh-CN" sz="2400" b="1"/>
              </a:p>
            </p:txBody>
          </p:sp>
          <p:sp>
            <p:nvSpPr>
              <p:cNvPr id="296975" name="Rectangle 15"/>
              <p:cNvSpPr>
                <a:spLocks noChangeArrowheads="1"/>
              </p:cNvSpPr>
              <p:nvPr/>
            </p:nvSpPr>
            <p:spPr bwMode="auto">
              <a:xfrm>
                <a:off x="2949" y="2404"/>
                <a:ext cx="509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FF"/>
                    </a:solidFill>
                  </a:rPr>
                  <a:t>74HC138</a:t>
                </a:r>
                <a:endParaRPr lang="en-US" altLang="zh-CN" sz="2400" b="1"/>
              </a:p>
            </p:txBody>
          </p:sp>
          <p:sp>
            <p:nvSpPr>
              <p:cNvPr id="296976" name="Rectangle 16"/>
              <p:cNvSpPr>
                <a:spLocks noChangeArrowheads="1"/>
              </p:cNvSpPr>
              <p:nvPr/>
            </p:nvSpPr>
            <p:spPr bwMode="auto">
              <a:xfrm>
                <a:off x="3006" y="1456"/>
                <a:ext cx="675" cy="929"/>
              </a:xfrm>
              <a:prstGeom prst="rect">
                <a:avLst/>
              </a:prstGeom>
              <a:noFill/>
              <a:ln w="14288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77" name="Rectangle 17"/>
              <p:cNvSpPr>
                <a:spLocks noChangeArrowheads="1"/>
              </p:cNvSpPr>
              <p:nvPr/>
            </p:nvSpPr>
            <p:spPr bwMode="auto">
              <a:xfrm>
                <a:off x="3503" y="1451"/>
                <a:ext cx="13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Y0</a:t>
                </a:r>
                <a:endParaRPr lang="en-US" altLang="zh-CN" sz="1400" b="1"/>
              </a:p>
            </p:txBody>
          </p:sp>
          <p:sp>
            <p:nvSpPr>
              <p:cNvPr id="296978" name="Rectangle 18"/>
              <p:cNvSpPr>
                <a:spLocks noChangeArrowheads="1"/>
              </p:cNvSpPr>
              <p:nvPr/>
            </p:nvSpPr>
            <p:spPr bwMode="auto">
              <a:xfrm>
                <a:off x="3719" y="1423"/>
                <a:ext cx="10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FF"/>
                    </a:solidFill>
                    <a:latin typeface="Courier New" pitchFamily="49" charset="0"/>
                  </a:rPr>
                  <a:t>15</a:t>
                </a:r>
                <a:endParaRPr lang="en-US" altLang="zh-CN" sz="2400" b="1"/>
              </a:p>
            </p:txBody>
          </p:sp>
          <p:sp>
            <p:nvSpPr>
              <p:cNvPr id="296979" name="Oval 19"/>
              <p:cNvSpPr>
                <a:spLocks noChangeArrowheads="1"/>
              </p:cNvSpPr>
              <p:nvPr/>
            </p:nvSpPr>
            <p:spPr bwMode="auto">
              <a:xfrm>
                <a:off x="3681" y="1498"/>
                <a:ext cx="57" cy="56"/>
              </a:xfrm>
              <a:prstGeom prst="ellips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80" name="Line 20"/>
              <p:cNvSpPr>
                <a:spLocks noChangeShapeType="1"/>
              </p:cNvSpPr>
              <p:nvPr/>
            </p:nvSpPr>
            <p:spPr bwMode="auto">
              <a:xfrm>
                <a:off x="3738" y="1526"/>
                <a:ext cx="112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81" name="Rectangle 21"/>
              <p:cNvSpPr>
                <a:spLocks noChangeArrowheads="1"/>
              </p:cNvSpPr>
              <p:nvPr/>
            </p:nvSpPr>
            <p:spPr bwMode="auto">
              <a:xfrm>
                <a:off x="3503" y="1544"/>
                <a:ext cx="13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Y1</a:t>
                </a:r>
                <a:endParaRPr lang="en-US" altLang="zh-CN" sz="1400" b="1"/>
              </a:p>
            </p:txBody>
          </p:sp>
          <p:sp>
            <p:nvSpPr>
              <p:cNvPr id="296982" name="Rectangle 22"/>
              <p:cNvSpPr>
                <a:spLocks noChangeArrowheads="1"/>
              </p:cNvSpPr>
              <p:nvPr/>
            </p:nvSpPr>
            <p:spPr bwMode="auto">
              <a:xfrm>
                <a:off x="3719" y="1536"/>
                <a:ext cx="10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FF"/>
                    </a:solidFill>
                    <a:latin typeface="Courier New" pitchFamily="49" charset="0"/>
                  </a:rPr>
                  <a:t>14</a:t>
                </a:r>
                <a:endParaRPr lang="en-US" altLang="zh-CN" sz="2400" b="1"/>
              </a:p>
            </p:txBody>
          </p:sp>
          <p:sp>
            <p:nvSpPr>
              <p:cNvPr id="296983" name="Oval 23"/>
              <p:cNvSpPr>
                <a:spLocks noChangeArrowheads="1"/>
              </p:cNvSpPr>
              <p:nvPr/>
            </p:nvSpPr>
            <p:spPr bwMode="auto">
              <a:xfrm>
                <a:off x="3681" y="1590"/>
                <a:ext cx="57" cy="57"/>
              </a:xfrm>
              <a:prstGeom prst="ellips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84" name="Line 24"/>
              <p:cNvSpPr>
                <a:spLocks noChangeShapeType="1"/>
              </p:cNvSpPr>
              <p:nvPr/>
            </p:nvSpPr>
            <p:spPr bwMode="auto">
              <a:xfrm>
                <a:off x="3738" y="1619"/>
                <a:ext cx="112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85" name="Rectangle 25"/>
              <p:cNvSpPr>
                <a:spLocks noChangeArrowheads="1"/>
              </p:cNvSpPr>
              <p:nvPr/>
            </p:nvSpPr>
            <p:spPr bwMode="auto">
              <a:xfrm>
                <a:off x="3503" y="1657"/>
                <a:ext cx="13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Y2</a:t>
                </a:r>
                <a:endParaRPr lang="en-US" altLang="zh-CN" sz="1400" b="1"/>
              </a:p>
            </p:txBody>
          </p:sp>
          <p:sp>
            <p:nvSpPr>
              <p:cNvPr id="296986" name="Rectangle 26"/>
              <p:cNvSpPr>
                <a:spLocks noChangeArrowheads="1"/>
              </p:cNvSpPr>
              <p:nvPr/>
            </p:nvSpPr>
            <p:spPr bwMode="auto">
              <a:xfrm>
                <a:off x="3719" y="1629"/>
                <a:ext cx="10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FF"/>
                    </a:solidFill>
                    <a:latin typeface="Courier New" pitchFamily="49" charset="0"/>
                  </a:rPr>
                  <a:t>13</a:t>
                </a:r>
                <a:endParaRPr lang="en-US" altLang="zh-CN" sz="2400" b="1"/>
              </a:p>
            </p:txBody>
          </p:sp>
          <p:sp>
            <p:nvSpPr>
              <p:cNvPr id="296987" name="Oval 27"/>
              <p:cNvSpPr>
                <a:spLocks noChangeArrowheads="1"/>
              </p:cNvSpPr>
              <p:nvPr/>
            </p:nvSpPr>
            <p:spPr bwMode="auto">
              <a:xfrm>
                <a:off x="3681" y="1697"/>
                <a:ext cx="57" cy="56"/>
              </a:xfrm>
              <a:prstGeom prst="ellips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88" name="Line 28"/>
              <p:cNvSpPr>
                <a:spLocks noChangeShapeType="1"/>
              </p:cNvSpPr>
              <p:nvPr/>
            </p:nvSpPr>
            <p:spPr bwMode="auto">
              <a:xfrm>
                <a:off x="3738" y="1725"/>
                <a:ext cx="112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89" name="Rectangle 29"/>
              <p:cNvSpPr>
                <a:spLocks noChangeArrowheads="1"/>
              </p:cNvSpPr>
              <p:nvPr/>
            </p:nvSpPr>
            <p:spPr bwMode="auto">
              <a:xfrm>
                <a:off x="3503" y="1771"/>
                <a:ext cx="13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Y3</a:t>
                </a:r>
                <a:endParaRPr lang="en-US" altLang="zh-CN" sz="1400" b="1"/>
              </a:p>
            </p:txBody>
          </p:sp>
          <p:sp>
            <p:nvSpPr>
              <p:cNvPr id="296990" name="Rectangle 30"/>
              <p:cNvSpPr>
                <a:spLocks noChangeArrowheads="1"/>
              </p:cNvSpPr>
              <p:nvPr/>
            </p:nvSpPr>
            <p:spPr bwMode="auto">
              <a:xfrm>
                <a:off x="3719" y="1763"/>
                <a:ext cx="10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FF"/>
                    </a:solidFill>
                    <a:latin typeface="Courier New" pitchFamily="49" charset="0"/>
                  </a:rPr>
                  <a:t>12</a:t>
                </a:r>
                <a:endParaRPr lang="en-US" altLang="zh-CN" sz="2400" b="1"/>
              </a:p>
            </p:txBody>
          </p:sp>
          <p:sp>
            <p:nvSpPr>
              <p:cNvPr id="296991" name="Oval 31"/>
              <p:cNvSpPr>
                <a:spLocks noChangeArrowheads="1"/>
              </p:cNvSpPr>
              <p:nvPr/>
            </p:nvSpPr>
            <p:spPr bwMode="auto">
              <a:xfrm>
                <a:off x="3681" y="1820"/>
                <a:ext cx="57" cy="57"/>
              </a:xfrm>
              <a:prstGeom prst="ellips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92" name="Line 32"/>
              <p:cNvSpPr>
                <a:spLocks noChangeShapeType="1"/>
              </p:cNvSpPr>
              <p:nvPr/>
            </p:nvSpPr>
            <p:spPr bwMode="auto">
              <a:xfrm>
                <a:off x="3738" y="1849"/>
                <a:ext cx="112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93" name="Rectangle 33"/>
              <p:cNvSpPr>
                <a:spLocks noChangeArrowheads="1"/>
              </p:cNvSpPr>
              <p:nvPr/>
            </p:nvSpPr>
            <p:spPr bwMode="auto">
              <a:xfrm>
                <a:off x="3503" y="1884"/>
                <a:ext cx="13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Y4</a:t>
                </a:r>
                <a:endParaRPr lang="en-US" altLang="zh-CN" sz="1400" b="1"/>
              </a:p>
            </p:txBody>
          </p:sp>
          <p:sp>
            <p:nvSpPr>
              <p:cNvPr id="296994" name="Rectangle 34"/>
              <p:cNvSpPr>
                <a:spLocks noChangeArrowheads="1"/>
              </p:cNvSpPr>
              <p:nvPr/>
            </p:nvSpPr>
            <p:spPr bwMode="auto">
              <a:xfrm>
                <a:off x="3719" y="1877"/>
                <a:ext cx="10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FF"/>
                    </a:solidFill>
                    <a:latin typeface="Courier New" pitchFamily="49" charset="0"/>
                  </a:rPr>
                  <a:t>11</a:t>
                </a:r>
                <a:endParaRPr lang="en-US" altLang="zh-CN" sz="2400" b="1"/>
              </a:p>
            </p:txBody>
          </p:sp>
          <p:sp>
            <p:nvSpPr>
              <p:cNvPr id="296995" name="Oval 35"/>
              <p:cNvSpPr>
                <a:spLocks noChangeArrowheads="1"/>
              </p:cNvSpPr>
              <p:nvPr/>
            </p:nvSpPr>
            <p:spPr bwMode="auto">
              <a:xfrm>
                <a:off x="3681" y="1935"/>
                <a:ext cx="57" cy="56"/>
              </a:xfrm>
              <a:prstGeom prst="ellips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96" name="Line 36"/>
              <p:cNvSpPr>
                <a:spLocks noChangeShapeType="1"/>
              </p:cNvSpPr>
              <p:nvPr/>
            </p:nvSpPr>
            <p:spPr bwMode="auto">
              <a:xfrm>
                <a:off x="3738" y="1963"/>
                <a:ext cx="112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97" name="Rectangle 37"/>
              <p:cNvSpPr>
                <a:spLocks noChangeArrowheads="1"/>
              </p:cNvSpPr>
              <p:nvPr/>
            </p:nvSpPr>
            <p:spPr bwMode="auto">
              <a:xfrm>
                <a:off x="3503" y="2010"/>
                <a:ext cx="13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Y5</a:t>
                </a:r>
                <a:endParaRPr lang="en-US" altLang="zh-CN" sz="1400" b="1"/>
              </a:p>
            </p:txBody>
          </p:sp>
          <p:sp>
            <p:nvSpPr>
              <p:cNvPr id="296998" name="Rectangle 38"/>
              <p:cNvSpPr>
                <a:spLocks noChangeArrowheads="1"/>
              </p:cNvSpPr>
              <p:nvPr/>
            </p:nvSpPr>
            <p:spPr bwMode="auto">
              <a:xfrm>
                <a:off x="3719" y="1972"/>
                <a:ext cx="10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FF"/>
                    </a:solidFill>
                    <a:latin typeface="Courier New" pitchFamily="49" charset="0"/>
                  </a:rPr>
                  <a:t>10</a:t>
                </a:r>
                <a:endParaRPr lang="en-US" altLang="zh-CN" sz="2400" b="1"/>
              </a:p>
            </p:txBody>
          </p:sp>
          <p:sp>
            <p:nvSpPr>
              <p:cNvPr id="296999" name="Oval 39"/>
              <p:cNvSpPr>
                <a:spLocks noChangeArrowheads="1"/>
              </p:cNvSpPr>
              <p:nvPr/>
            </p:nvSpPr>
            <p:spPr bwMode="auto">
              <a:xfrm>
                <a:off x="3681" y="2046"/>
                <a:ext cx="57" cy="57"/>
              </a:xfrm>
              <a:prstGeom prst="ellips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00" name="Line 40"/>
              <p:cNvSpPr>
                <a:spLocks noChangeShapeType="1"/>
              </p:cNvSpPr>
              <p:nvPr/>
            </p:nvSpPr>
            <p:spPr bwMode="auto">
              <a:xfrm>
                <a:off x="3738" y="2074"/>
                <a:ext cx="112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01" name="Rectangle 41"/>
              <p:cNvSpPr>
                <a:spLocks noChangeArrowheads="1"/>
              </p:cNvSpPr>
              <p:nvPr/>
            </p:nvSpPr>
            <p:spPr bwMode="auto">
              <a:xfrm>
                <a:off x="3503" y="2131"/>
                <a:ext cx="13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Y6</a:t>
                </a:r>
                <a:endParaRPr lang="en-US" altLang="zh-CN" sz="1400" b="1"/>
              </a:p>
            </p:txBody>
          </p:sp>
          <p:sp>
            <p:nvSpPr>
              <p:cNvPr id="297002" name="Rectangle 42"/>
              <p:cNvSpPr>
                <a:spLocks noChangeArrowheads="1"/>
              </p:cNvSpPr>
              <p:nvPr/>
            </p:nvSpPr>
            <p:spPr bwMode="auto">
              <a:xfrm>
                <a:off x="3763" y="2103"/>
                <a:ext cx="5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FF"/>
                    </a:solidFill>
                    <a:latin typeface="Courier New" pitchFamily="49" charset="0"/>
                  </a:rPr>
                  <a:t>9</a:t>
                </a:r>
                <a:endParaRPr lang="en-US" altLang="zh-CN" sz="2400" b="1"/>
              </a:p>
            </p:txBody>
          </p:sp>
          <p:sp>
            <p:nvSpPr>
              <p:cNvPr id="297003" name="Oval 43"/>
              <p:cNvSpPr>
                <a:spLocks noChangeArrowheads="1"/>
              </p:cNvSpPr>
              <p:nvPr/>
            </p:nvSpPr>
            <p:spPr bwMode="auto">
              <a:xfrm>
                <a:off x="3681" y="2158"/>
                <a:ext cx="57" cy="56"/>
              </a:xfrm>
              <a:prstGeom prst="ellips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04" name="Line 44"/>
              <p:cNvSpPr>
                <a:spLocks noChangeShapeType="1"/>
              </p:cNvSpPr>
              <p:nvPr/>
            </p:nvSpPr>
            <p:spPr bwMode="auto">
              <a:xfrm>
                <a:off x="3738" y="2186"/>
                <a:ext cx="112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05" name="Rectangle 45"/>
              <p:cNvSpPr>
                <a:spLocks noChangeArrowheads="1"/>
              </p:cNvSpPr>
              <p:nvPr/>
            </p:nvSpPr>
            <p:spPr bwMode="auto">
              <a:xfrm>
                <a:off x="3503" y="2233"/>
                <a:ext cx="13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Y7</a:t>
                </a:r>
                <a:endParaRPr lang="en-US" altLang="zh-CN" sz="1400" b="1"/>
              </a:p>
            </p:txBody>
          </p:sp>
          <p:sp>
            <p:nvSpPr>
              <p:cNvPr id="297006" name="Rectangle 46"/>
              <p:cNvSpPr>
                <a:spLocks noChangeArrowheads="1"/>
              </p:cNvSpPr>
              <p:nvPr/>
            </p:nvSpPr>
            <p:spPr bwMode="auto">
              <a:xfrm>
                <a:off x="3763" y="2217"/>
                <a:ext cx="5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FF"/>
                    </a:solidFill>
                    <a:latin typeface="Courier New" pitchFamily="49" charset="0"/>
                  </a:rPr>
                  <a:t>7</a:t>
                </a:r>
                <a:endParaRPr lang="en-US" altLang="zh-CN" sz="2400" b="1"/>
              </a:p>
            </p:txBody>
          </p:sp>
          <p:sp>
            <p:nvSpPr>
              <p:cNvPr id="297007" name="Oval 47"/>
              <p:cNvSpPr>
                <a:spLocks noChangeArrowheads="1"/>
              </p:cNvSpPr>
              <p:nvPr/>
            </p:nvSpPr>
            <p:spPr bwMode="auto">
              <a:xfrm>
                <a:off x="3681" y="2272"/>
                <a:ext cx="57" cy="57"/>
              </a:xfrm>
              <a:prstGeom prst="ellips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08" name="Line 48"/>
              <p:cNvSpPr>
                <a:spLocks noChangeShapeType="1"/>
              </p:cNvSpPr>
              <p:nvPr/>
            </p:nvSpPr>
            <p:spPr bwMode="auto">
              <a:xfrm>
                <a:off x="3738" y="2300"/>
                <a:ext cx="112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09" name="Rectangle 49"/>
              <p:cNvSpPr>
                <a:spLocks noChangeArrowheads="1"/>
              </p:cNvSpPr>
              <p:nvPr/>
            </p:nvSpPr>
            <p:spPr bwMode="auto">
              <a:xfrm>
                <a:off x="3050" y="1508"/>
                <a:ext cx="6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A</a:t>
                </a:r>
                <a:endParaRPr lang="en-US" altLang="zh-CN" sz="1400" b="1"/>
              </a:p>
            </p:txBody>
          </p:sp>
          <p:sp>
            <p:nvSpPr>
              <p:cNvPr id="297010" name="Rectangle 50"/>
              <p:cNvSpPr>
                <a:spLocks noChangeArrowheads="1"/>
              </p:cNvSpPr>
              <p:nvPr/>
            </p:nvSpPr>
            <p:spPr bwMode="auto">
              <a:xfrm>
                <a:off x="2874" y="1508"/>
                <a:ext cx="5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FF"/>
                    </a:solidFill>
                    <a:latin typeface="Courier New" pitchFamily="49" charset="0"/>
                  </a:rPr>
                  <a:t>1</a:t>
                </a:r>
                <a:endParaRPr lang="en-US" altLang="zh-CN" sz="2400" b="1"/>
              </a:p>
            </p:txBody>
          </p:sp>
          <p:sp>
            <p:nvSpPr>
              <p:cNvPr id="297011" name="Line 51"/>
              <p:cNvSpPr>
                <a:spLocks noChangeShapeType="1"/>
              </p:cNvSpPr>
              <p:nvPr/>
            </p:nvSpPr>
            <p:spPr bwMode="auto">
              <a:xfrm flipH="1">
                <a:off x="2837" y="1583"/>
                <a:ext cx="169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12" name="Rectangle 52"/>
              <p:cNvSpPr>
                <a:spLocks noChangeArrowheads="1"/>
              </p:cNvSpPr>
              <p:nvPr/>
            </p:nvSpPr>
            <p:spPr bwMode="auto">
              <a:xfrm>
                <a:off x="3050" y="1621"/>
                <a:ext cx="6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B</a:t>
                </a:r>
                <a:endParaRPr lang="en-US" altLang="zh-CN" sz="1400" b="1"/>
              </a:p>
            </p:txBody>
          </p:sp>
          <p:sp>
            <p:nvSpPr>
              <p:cNvPr id="297013" name="Rectangle 53"/>
              <p:cNvSpPr>
                <a:spLocks noChangeArrowheads="1"/>
              </p:cNvSpPr>
              <p:nvPr/>
            </p:nvSpPr>
            <p:spPr bwMode="auto">
              <a:xfrm>
                <a:off x="2874" y="1621"/>
                <a:ext cx="5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FF"/>
                    </a:solidFill>
                    <a:latin typeface="Courier New" pitchFamily="49" charset="0"/>
                  </a:rPr>
                  <a:t>2</a:t>
                </a:r>
                <a:endParaRPr lang="en-US" altLang="zh-CN" sz="2400" b="1"/>
              </a:p>
            </p:txBody>
          </p:sp>
          <p:sp>
            <p:nvSpPr>
              <p:cNvPr id="297014" name="Line 54"/>
              <p:cNvSpPr>
                <a:spLocks noChangeShapeType="1"/>
              </p:cNvSpPr>
              <p:nvPr/>
            </p:nvSpPr>
            <p:spPr bwMode="auto">
              <a:xfrm flipH="1">
                <a:off x="2837" y="1702"/>
                <a:ext cx="169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15" name="Rectangle 55"/>
              <p:cNvSpPr>
                <a:spLocks noChangeArrowheads="1"/>
              </p:cNvSpPr>
              <p:nvPr/>
            </p:nvSpPr>
            <p:spPr bwMode="auto">
              <a:xfrm>
                <a:off x="3050" y="1735"/>
                <a:ext cx="6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C</a:t>
                </a:r>
                <a:endParaRPr lang="en-US" altLang="zh-CN" sz="1400" b="1"/>
              </a:p>
            </p:txBody>
          </p:sp>
          <p:sp>
            <p:nvSpPr>
              <p:cNvPr id="297016" name="Rectangle 56"/>
              <p:cNvSpPr>
                <a:spLocks noChangeArrowheads="1"/>
              </p:cNvSpPr>
              <p:nvPr/>
            </p:nvSpPr>
            <p:spPr bwMode="auto">
              <a:xfrm>
                <a:off x="2874" y="1719"/>
                <a:ext cx="5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FF"/>
                    </a:solidFill>
                    <a:latin typeface="Courier New" pitchFamily="49" charset="0"/>
                  </a:rPr>
                  <a:t>3</a:t>
                </a:r>
                <a:endParaRPr lang="en-US" altLang="zh-CN" sz="2400" b="1"/>
              </a:p>
            </p:txBody>
          </p:sp>
          <p:sp>
            <p:nvSpPr>
              <p:cNvPr id="297017" name="Line 57"/>
              <p:cNvSpPr>
                <a:spLocks noChangeShapeType="1"/>
              </p:cNvSpPr>
              <p:nvPr/>
            </p:nvSpPr>
            <p:spPr bwMode="auto">
              <a:xfrm flipH="1">
                <a:off x="2837" y="1794"/>
                <a:ext cx="169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18" name="Rectangle 58"/>
              <p:cNvSpPr>
                <a:spLocks noChangeArrowheads="1"/>
              </p:cNvSpPr>
              <p:nvPr/>
            </p:nvSpPr>
            <p:spPr bwMode="auto">
              <a:xfrm>
                <a:off x="3050" y="1905"/>
                <a:ext cx="13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G1</a:t>
                </a:r>
                <a:endParaRPr lang="en-US" altLang="zh-CN" sz="1400" b="1"/>
              </a:p>
            </p:txBody>
          </p:sp>
          <p:sp>
            <p:nvSpPr>
              <p:cNvPr id="297019" name="Rectangle 59"/>
              <p:cNvSpPr>
                <a:spLocks noChangeArrowheads="1"/>
              </p:cNvSpPr>
              <p:nvPr/>
            </p:nvSpPr>
            <p:spPr bwMode="auto">
              <a:xfrm>
                <a:off x="2874" y="1888"/>
                <a:ext cx="5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FF"/>
                    </a:solidFill>
                    <a:latin typeface="Courier New" pitchFamily="49" charset="0"/>
                  </a:rPr>
                  <a:t>6</a:t>
                </a:r>
                <a:endParaRPr lang="en-US" altLang="zh-CN" sz="2400" b="1"/>
              </a:p>
            </p:txBody>
          </p:sp>
          <p:sp>
            <p:nvSpPr>
              <p:cNvPr id="297020" name="Line 60"/>
              <p:cNvSpPr>
                <a:spLocks noChangeShapeType="1"/>
              </p:cNvSpPr>
              <p:nvPr/>
            </p:nvSpPr>
            <p:spPr bwMode="auto">
              <a:xfrm flipH="1">
                <a:off x="2837" y="1963"/>
                <a:ext cx="169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21" name="Rectangle 61"/>
              <p:cNvSpPr>
                <a:spLocks noChangeArrowheads="1"/>
              </p:cNvSpPr>
              <p:nvPr/>
            </p:nvSpPr>
            <p:spPr bwMode="auto">
              <a:xfrm>
                <a:off x="3037" y="2001"/>
                <a:ext cx="20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G2A</a:t>
                </a:r>
                <a:endParaRPr lang="en-US" altLang="zh-CN" sz="1400" b="1"/>
              </a:p>
            </p:txBody>
          </p:sp>
          <p:sp>
            <p:nvSpPr>
              <p:cNvPr id="297022" name="Rectangle 62"/>
              <p:cNvSpPr>
                <a:spLocks noChangeArrowheads="1"/>
              </p:cNvSpPr>
              <p:nvPr/>
            </p:nvSpPr>
            <p:spPr bwMode="auto">
              <a:xfrm>
                <a:off x="2874" y="1972"/>
                <a:ext cx="5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FF"/>
                    </a:solidFill>
                    <a:latin typeface="Courier New" pitchFamily="49" charset="0"/>
                  </a:rPr>
                  <a:t>4</a:t>
                </a:r>
                <a:endParaRPr lang="en-US" altLang="zh-CN" sz="2400" b="1"/>
              </a:p>
            </p:txBody>
          </p:sp>
          <p:sp>
            <p:nvSpPr>
              <p:cNvPr id="297023" name="Oval 63"/>
              <p:cNvSpPr>
                <a:spLocks noChangeArrowheads="1"/>
              </p:cNvSpPr>
              <p:nvPr/>
            </p:nvSpPr>
            <p:spPr bwMode="auto">
              <a:xfrm>
                <a:off x="2949" y="2046"/>
                <a:ext cx="57" cy="57"/>
              </a:xfrm>
              <a:prstGeom prst="ellips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24" name="Line 64"/>
              <p:cNvSpPr>
                <a:spLocks noChangeShapeType="1"/>
              </p:cNvSpPr>
              <p:nvPr/>
            </p:nvSpPr>
            <p:spPr bwMode="auto">
              <a:xfrm flipH="1">
                <a:off x="2837" y="2074"/>
                <a:ext cx="112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25" name="Rectangle 65"/>
              <p:cNvSpPr>
                <a:spLocks noChangeArrowheads="1"/>
              </p:cNvSpPr>
              <p:nvPr/>
            </p:nvSpPr>
            <p:spPr bwMode="auto">
              <a:xfrm>
                <a:off x="3050" y="2111"/>
                <a:ext cx="20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G2B</a:t>
                </a:r>
                <a:endParaRPr lang="en-US" altLang="zh-CN" sz="1400" b="1"/>
              </a:p>
            </p:txBody>
          </p:sp>
          <p:sp>
            <p:nvSpPr>
              <p:cNvPr id="297026" name="Rectangle 66"/>
              <p:cNvSpPr>
                <a:spLocks noChangeArrowheads="1"/>
              </p:cNvSpPr>
              <p:nvPr/>
            </p:nvSpPr>
            <p:spPr bwMode="auto">
              <a:xfrm>
                <a:off x="2874" y="2111"/>
                <a:ext cx="5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FF"/>
                    </a:solidFill>
                    <a:latin typeface="Courier New" pitchFamily="49" charset="0"/>
                  </a:rPr>
                  <a:t>5</a:t>
                </a:r>
                <a:endParaRPr lang="en-US" altLang="zh-CN" sz="2400" b="1"/>
              </a:p>
            </p:txBody>
          </p:sp>
          <p:sp>
            <p:nvSpPr>
              <p:cNvPr id="297027" name="Oval 67"/>
              <p:cNvSpPr>
                <a:spLocks noChangeArrowheads="1"/>
              </p:cNvSpPr>
              <p:nvPr/>
            </p:nvSpPr>
            <p:spPr bwMode="auto">
              <a:xfrm>
                <a:off x="2949" y="2161"/>
                <a:ext cx="57" cy="56"/>
              </a:xfrm>
              <a:prstGeom prst="ellips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28" name="Line 68"/>
              <p:cNvSpPr>
                <a:spLocks noChangeShapeType="1"/>
              </p:cNvSpPr>
              <p:nvPr/>
            </p:nvSpPr>
            <p:spPr bwMode="auto">
              <a:xfrm flipH="1">
                <a:off x="2837" y="2187"/>
                <a:ext cx="112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7214" name="Group 254"/>
            <p:cNvGrpSpPr>
              <a:grpSpLocks/>
            </p:cNvGrpSpPr>
            <p:nvPr/>
          </p:nvGrpSpPr>
          <p:grpSpPr bwMode="auto">
            <a:xfrm>
              <a:off x="2831" y="2573"/>
              <a:ext cx="1013" cy="1242"/>
              <a:chOff x="2831" y="2573"/>
              <a:chExt cx="1013" cy="1242"/>
            </a:xfrm>
          </p:grpSpPr>
          <p:sp>
            <p:nvSpPr>
              <p:cNvPr id="297029" name="Rectangle 69"/>
              <p:cNvSpPr>
                <a:spLocks noChangeArrowheads="1"/>
              </p:cNvSpPr>
              <p:nvPr/>
            </p:nvSpPr>
            <p:spPr bwMode="auto">
              <a:xfrm>
                <a:off x="3268" y="2573"/>
                <a:ext cx="15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FF"/>
                    </a:solidFill>
                  </a:rPr>
                  <a:t>U2</a:t>
                </a:r>
                <a:endParaRPr lang="en-US" altLang="zh-CN" sz="2400" b="1"/>
              </a:p>
            </p:txBody>
          </p:sp>
          <p:sp>
            <p:nvSpPr>
              <p:cNvPr id="297030" name="Rectangle 70"/>
              <p:cNvSpPr>
                <a:spLocks noChangeArrowheads="1"/>
              </p:cNvSpPr>
              <p:nvPr/>
            </p:nvSpPr>
            <p:spPr bwMode="auto">
              <a:xfrm>
                <a:off x="2949" y="3671"/>
                <a:ext cx="509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FF"/>
                    </a:solidFill>
                  </a:rPr>
                  <a:t>74HC138</a:t>
                </a:r>
                <a:endParaRPr lang="en-US" altLang="zh-CN" sz="2400" b="1"/>
              </a:p>
            </p:txBody>
          </p:sp>
          <p:sp>
            <p:nvSpPr>
              <p:cNvPr id="297154" name="Rectangle 194"/>
              <p:cNvSpPr>
                <a:spLocks noChangeArrowheads="1"/>
              </p:cNvSpPr>
              <p:nvPr/>
            </p:nvSpPr>
            <p:spPr bwMode="auto">
              <a:xfrm>
                <a:off x="2992" y="2732"/>
                <a:ext cx="675" cy="929"/>
              </a:xfrm>
              <a:prstGeom prst="rect">
                <a:avLst/>
              </a:prstGeom>
              <a:noFill/>
              <a:ln w="14288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55" name="Rectangle 195"/>
              <p:cNvSpPr>
                <a:spLocks noChangeArrowheads="1"/>
              </p:cNvSpPr>
              <p:nvPr/>
            </p:nvSpPr>
            <p:spPr bwMode="auto">
              <a:xfrm>
                <a:off x="3497" y="2727"/>
                <a:ext cx="13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Y0</a:t>
                </a:r>
                <a:endParaRPr lang="en-US" altLang="zh-CN" sz="1400" b="1"/>
              </a:p>
            </p:txBody>
          </p:sp>
          <p:sp>
            <p:nvSpPr>
              <p:cNvPr id="297156" name="Rectangle 196"/>
              <p:cNvSpPr>
                <a:spLocks noChangeArrowheads="1"/>
              </p:cNvSpPr>
              <p:nvPr/>
            </p:nvSpPr>
            <p:spPr bwMode="auto">
              <a:xfrm>
                <a:off x="3713" y="2699"/>
                <a:ext cx="10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FF"/>
                    </a:solidFill>
                    <a:latin typeface="Courier New" pitchFamily="49" charset="0"/>
                  </a:rPr>
                  <a:t>15</a:t>
                </a:r>
                <a:endParaRPr lang="en-US" altLang="zh-CN" sz="2400" b="1"/>
              </a:p>
            </p:txBody>
          </p:sp>
          <p:sp>
            <p:nvSpPr>
              <p:cNvPr id="297157" name="Oval 197"/>
              <p:cNvSpPr>
                <a:spLocks noChangeArrowheads="1"/>
              </p:cNvSpPr>
              <p:nvPr/>
            </p:nvSpPr>
            <p:spPr bwMode="auto">
              <a:xfrm>
                <a:off x="3675" y="2774"/>
                <a:ext cx="57" cy="56"/>
              </a:xfrm>
              <a:prstGeom prst="ellips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58" name="Line 198"/>
              <p:cNvSpPr>
                <a:spLocks noChangeShapeType="1"/>
              </p:cNvSpPr>
              <p:nvPr/>
            </p:nvSpPr>
            <p:spPr bwMode="auto">
              <a:xfrm>
                <a:off x="3732" y="2802"/>
                <a:ext cx="112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59" name="Rectangle 199"/>
              <p:cNvSpPr>
                <a:spLocks noChangeArrowheads="1"/>
              </p:cNvSpPr>
              <p:nvPr/>
            </p:nvSpPr>
            <p:spPr bwMode="auto">
              <a:xfrm>
                <a:off x="3497" y="2820"/>
                <a:ext cx="13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Y1</a:t>
                </a:r>
                <a:endParaRPr lang="en-US" altLang="zh-CN" sz="1400" b="1"/>
              </a:p>
            </p:txBody>
          </p:sp>
          <p:sp>
            <p:nvSpPr>
              <p:cNvPr id="297160" name="Rectangle 200"/>
              <p:cNvSpPr>
                <a:spLocks noChangeArrowheads="1"/>
              </p:cNvSpPr>
              <p:nvPr/>
            </p:nvSpPr>
            <p:spPr bwMode="auto">
              <a:xfrm>
                <a:off x="3713" y="2812"/>
                <a:ext cx="10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FF"/>
                    </a:solidFill>
                    <a:latin typeface="Courier New" pitchFamily="49" charset="0"/>
                  </a:rPr>
                  <a:t>14</a:t>
                </a:r>
                <a:endParaRPr lang="en-US" altLang="zh-CN" sz="2400" b="1"/>
              </a:p>
            </p:txBody>
          </p:sp>
          <p:sp>
            <p:nvSpPr>
              <p:cNvPr id="297161" name="Oval 201"/>
              <p:cNvSpPr>
                <a:spLocks noChangeArrowheads="1"/>
              </p:cNvSpPr>
              <p:nvPr/>
            </p:nvSpPr>
            <p:spPr bwMode="auto">
              <a:xfrm>
                <a:off x="3675" y="2866"/>
                <a:ext cx="57" cy="57"/>
              </a:xfrm>
              <a:prstGeom prst="ellips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62" name="Line 202"/>
              <p:cNvSpPr>
                <a:spLocks noChangeShapeType="1"/>
              </p:cNvSpPr>
              <p:nvPr/>
            </p:nvSpPr>
            <p:spPr bwMode="auto">
              <a:xfrm>
                <a:off x="3732" y="2895"/>
                <a:ext cx="112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63" name="Rectangle 203"/>
              <p:cNvSpPr>
                <a:spLocks noChangeArrowheads="1"/>
              </p:cNvSpPr>
              <p:nvPr/>
            </p:nvSpPr>
            <p:spPr bwMode="auto">
              <a:xfrm>
                <a:off x="3497" y="2933"/>
                <a:ext cx="13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Y2</a:t>
                </a:r>
                <a:endParaRPr lang="en-US" altLang="zh-CN" sz="1400" b="1"/>
              </a:p>
            </p:txBody>
          </p:sp>
          <p:sp>
            <p:nvSpPr>
              <p:cNvPr id="297164" name="Rectangle 204"/>
              <p:cNvSpPr>
                <a:spLocks noChangeArrowheads="1"/>
              </p:cNvSpPr>
              <p:nvPr/>
            </p:nvSpPr>
            <p:spPr bwMode="auto">
              <a:xfrm>
                <a:off x="3713" y="2905"/>
                <a:ext cx="10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FF"/>
                    </a:solidFill>
                    <a:latin typeface="Courier New" pitchFamily="49" charset="0"/>
                  </a:rPr>
                  <a:t>13</a:t>
                </a:r>
                <a:endParaRPr lang="en-US" altLang="zh-CN" sz="2400" b="1"/>
              </a:p>
            </p:txBody>
          </p:sp>
          <p:sp>
            <p:nvSpPr>
              <p:cNvPr id="297165" name="Oval 205"/>
              <p:cNvSpPr>
                <a:spLocks noChangeArrowheads="1"/>
              </p:cNvSpPr>
              <p:nvPr/>
            </p:nvSpPr>
            <p:spPr bwMode="auto">
              <a:xfrm>
                <a:off x="3675" y="2973"/>
                <a:ext cx="57" cy="56"/>
              </a:xfrm>
              <a:prstGeom prst="ellips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66" name="Line 206"/>
              <p:cNvSpPr>
                <a:spLocks noChangeShapeType="1"/>
              </p:cNvSpPr>
              <p:nvPr/>
            </p:nvSpPr>
            <p:spPr bwMode="auto">
              <a:xfrm>
                <a:off x="3732" y="3001"/>
                <a:ext cx="112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67" name="Rectangle 207"/>
              <p:cNvSpPr>
                <a:spLocks noChangeArrowheads="1"/>
              </p:cNvSpPr>
              <p:nvPr/>
            </p:nvSpPr>
            <p:spPr bwMode="auto">
              <a:xfrm>
                <a:off x="3497" y="3047"/>
                <a:ext cx="13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Y3</a:t>
                </a:r>
                <a:endParaRPr lang="en-US" altLang="zh-CN" sz="1400" b="1"/>
              </a:p>
            </p:txBody>
          </p:sp>
          <p:sp>
            <p:nvSpPr>
              <p:cNvPr id="297168" name="Rectangle 208"/>
              <p:cNvSpPr>
                <a:spLocks noChangeArrowheads="1"/>
              </p:cNvSpPr>
              <p:nvPr/>
            </p:nvSpPr>
            <p:spPr bwMode="auto">
              <a:xfrm>
                <a:off x="3713" y="3039"/>
                <a:ext cx="10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FF"/>
                    </a:solidFill>
                    <a:latin typeface="Courier New" pitchFamily="49" charset="0"/>
                  </a:rPr>
                  <a:t>12</a:t>
                </a:r>
                <a:endParaRPr lang="en-US" altLang="zh-CN" sz="2400" b="1"/>
              </a:p>
            </p:txBody>
          </p:sp>
          <p:sp>
            <p:nvSpPr>
              <p:cNvPr id="297169" name="Oval 209"/>
              <p:cNvSpPr>
                <a:spLocks noChangeArrowheads="1"/>
              </p:cNvSpPr>
              <p:nvPr/>
            </p:nvSpPr>
            <p:spPr bwMode="auto">
              <a:xfrm>
                <a:off x="3675" y="3096"/>
                <a:ext cx="57" cy="57"/>
              </a:xfrm>
              <a:prstGeom prst="ellips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70" name="Line 210"/>
              <p:cNvSpPr>
                <a:spLocks noChangeShapeType="1"/>
              </p:cNvSpPr>
              <p:nvPr/>
            </p:nvSpPr>
            <p:spPr bwMode="auto">
              <a:xfrm>
                <a:off x="3732" y="3125"/>
                <a:ext cx="112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71" name="Rectangle 211"/>
              <p:cNvSpPr>
                <a:spLocks noChangeArrowheads="1"/>
              </p:cNvSpPr>
              <p:nvPr/>
            </p:nvSpPr>
            <p:spPr bwMode="auto">
              <a:xfrm>
                <a:off x="3497" y="3160"/>
                <a:ext cx="13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Y4</a:t>
                </a:r>
                <a:endParaRPr lang="en-US" altLang="zh-CN" sz="1400" b="1"/>
              </a:p>
            </p:txBody>
          </p:sp>
          <p:sp>
            <p:nvSpPr>
              <p:cNvPr id="297172" name="Rectangle 212"/>
              <p:cNvSpPr>
                <a:spLocks noChangeArrowheads="1"/>
              </p:cNvSpPr>
              <p:nvPr/>
            </p:nvSpPr>
            <p:spPr bwMode="auto">
              <a:xfrm>
                <a:off x="3713" y="3153"/>
                <a:ext cx="10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FF"/>
                    </a:solidFill>
                    <a:latin typeface="Courier New" pitchFamily="49" charset="0"/>
                  </a:rPr>
                  <a:t>11</a:t>
                </a:r>
                <a:endParaRPr lang="en-US" altLang="zh-CN" sz="2400" b="1"/>
              </a:p>
            </p:txBody>
          </p:sp>
          <p:sp>
            <p:nvSpPr>
              <p:cNvPr id="297173" name="Oval 213"/>
              <p:cNvSpPr>
                <a:spLocks noChangeArrowheads="1"/>
              </p:cNvSpPr>
              <p:nvPr/>
            </p:nvSpPr>
            <p:spPr bwMode="auto">
              <a:xfrm>
                <a:off x="3675" y="3211"/>
                <a:ext cx="57" cy="56"/>
              </a:xfrm>
              <a:prstGeom prst="ellips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74" name="Line 214"/>
              <p:cNvSpPr>
                <a:spLocks noChangeShapeType="1"/>
              </p:cNvSpPr>
              <p:nvPr/>
            </p:nvSpPr>
            <p:spPr bwMode="auto">
              <a:xfrm>
                <a:off x="3732" y="3239"/>
                <a:ext cx="112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75" name="Rectangle 215"/>
              <p:cNvSpPr>
                <a:spLocks noChangeArrowheads="1"/>
              </p:cNvSpPr>
              <p:nvPr/>
            </p:nvSpPr>
            <p:spPr bwMode="auto">
              <a:xfrm>
                <a:off x="3497" y="3286"/>
                <a:ext cx="13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Y5</a:t>
                </a:r>
                <a:endParaRPr lang="en-US" altLang="zh-CN" sz="1400" b="1"/>
              </a:p>
            </p:txBody>
          </p:sp>
          <p:sp>
            <p:nvSpPr>
              <p:cNvPr id="297176" name="Rectangle 216"/>
              <p:cNvSpPr>
                <a:spLocks noChangeArrowheads="1"/>
              </p:cNvSpPr>
              <p:nvPr/>
            </p:nvSpPr>
            <p:spPr bwMode="auto">
              <a:xfrm>
                <a:off x="3713" y="3248"/>
                <a:ext cx="10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FF"/>
                    </a:solidFill>
                    <a:latin typeface="Courier New" pitchFamily="49" charset="0"/>
                  </a:rPr>
                  <a:t>10</a:t>
                </a:r>
                <a:endParaRPr lang="en-US" altLang="zh-CN" sz="2400" b="1"/>
              </a:p>
            </p:txBody>
          </p:sp>
          <p:sp>
            <p:nvSpPr>
              <p:cNvPr id="297177" name="Oval 217"/>
              <p:cNvSpPr>
                <a:spLocks noChangeArrowheads="1"/>
              </p:cNvSpPr>
              <p:nvPr/>
            </p:nvSpPr>
            <p:spPr bwMode="auto">
              <a:xfrm>
                <a:off x="3675" y="3322"/>
                <a:ext cx="57" cy="57"/>
              </a:xfrm>
              <a:prstGeom prst="ellips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78" name="Line 218"/>
              <p:cNvSpPr>
                <a:spLocks noChangeShapeType="1"/>
              </p:cNvSpPr>
              <p:nvPr/>
            </p:nvSpPr>
            <p:spPr bwMode="auto">
              <a:xfrm>
                <a:off x="3732" y="3350"/>
                <a:ext cx="112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79" name="Rectangle 219"/>
              <p:cNvSpPr>
                <a:spLocks noChangeArrowheads="1"/>
              </p:cNvSpPr>
              <p:nvPr/>
            </p:nvSpPr>
            <p:spPr bwMode="auto">
              <a:xfrm>
                <a:off x="3497" y="3407"/>
                <a:ext cx="13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Y6</a:t>
                </a:r>
                <a:endParaRPr lang="en-US" altLang="zh-CN" sz="1400" b="1"/>
              </a:p>
            </p:txBody>
          </p:sp>
          <p:sp>
            <p:nvSpPr>
              <p:cNvPr id="297180" name="Rectangle 220"/>
              <p:cNvSpPr>
                <a:spLocks noChangeArrowheads="1"/>
              </p:cNvSpPr>
              <p:nvPr/>
            </p:nvSpPr>
            <p:spPr bwMode="auto">
              <a:xfrm>
                <a:off x="3757" y="3379"/>
                <a:ext cx="5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FF"/>
                    </a:solidFill>
                    <a:latin typeface="Courier New" pitchFamily="49" charset="0"/>
                  </a:rPr>
                  <a:t>9</a:t>
                </a:r>
                <a:endParaRPr lang="en-US" altLang="zh-CN" sz="2400" b="1"/>
              </a:p>
            </p:txBody>
          </p:sp>
          <p:sp>
            <p:nvSpPr>
              <p:cNvPr id="297181" name="Oval 221"/>
              <p:cNvSpPr>
                <a:spLocks noChangeArrowheads="1"/>
              </p:cNvSpPr>
              <p:nvPr/>
            </p:nvSpPr>
            <p:spPr bwMode="auto">
              <a:xfrm>
                <a:off x="3675" y="3434"/>
                <a:ext cx="57" cy="56"/>
              </a:xfrm>
              <a:prstGeom prst="ellips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82" name="Line 222"/>
              <p:cNvSpPr>
                <a:spLocks noChangeShapeType="1"/>
              </p:cNvSpPr>
              <p:nvPr/>
            </p:nvSpPr>
            <p:spPr bwMode="auto">
              <a:xfrm>
                <a:off x="3732" y="3462"/>
                <a:ext cx="112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83" name="Rectangle 223"/>
              <p:cNvSpPr>
                <a:spLocks noChangeArrowheads="1"/>
              </p:cNvSpPr>
              <p:nvPr/>
            </p:nvSpPr>
            <p:spPr bwMode="auto">
              <a:xfrm>
                <a:off x="3497" y="3509"/>
                <a:ext cx="13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Y7</a:t>
                </a:r>
                <a:endParaRPr lang="en-US" altLang="zh-CN" sz="1400" b="1"/>
              </a:p>
            </p:txBody>
          </p:sp>
          <p:sp>
            <p:nvSpPr>
              <p:cNvPr id="297184" name="Rectangle 224"/>
              <p:cNvSpPr>
                <a:spLocks noChangeArrowheads="1"/>
              </p:cNvSpPr>
              <p:nvPr/>
            </p:nvSpPr>
            <p:spPr bwMode="auto">
              <a:xfrm>
                <a:off x="3757" y="3493"/>
                <a:ext cx="5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FF"/>
                    </a:solidFill>
                    <a:latin typeface="Courier New" pitchFamily="49" charset="0"/>
                  </a:rPr>
                  <a:t>7</a:t>
                </a:r>
                <a:endParaRPr lang="en-US" altLang="zh-CN" sz="2400" b="1"/>
              </a:p>
            </p:txBody>
          </p:sp>
          <p:sp>
            <p:nvSpPr>
              <p:cNvPr id="297185" name="Oval 225"/>
              <p:cNvSpPr>
                <a:spLocks noChangeArrowheads="1"/>
              </p:cNvSpPr>
              <p:nvPr/>
            </p:nvSpPr>
            <p:spPr bwMode="auto">
              <a:xfrm>
                <a:off x="3675" y="3548"/>
                <a:ext cx="57" cy="57"/>
              </a:xfrm>
              <a:prstGeom prst="ellips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86" name="Line 226"/>
              <p:cNvSpPr>
                <a:spLocks noChangeShapeType="1"/>
              </p:cNvSpPr>
              <p:nvPr/>
            </p:nvSpPr>
            <p:spPr bwMode="auto">
              <a:xfrm>
                <a:off x="3732" y="3576"/>
                <a:ext cx="112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87" name="Rectangle 227"/>
              <p:cNvSpPr>
                <a:spLocks noChangeArrowheads="1"/>
              </p:cNvSpPr>
              <p:nvPr/>
            </p:nvSpPr>
            <p:spPr bwMode="auto">
              <a:xfrm>
                <a:off x="3044" y="2784"/>
                <a:ext cx="6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A</a:t>
                </a:r>
                <a:endParaRPr lang="en-US" altLang="zh-CN" sz="1400" b="1"/>
              </a:p>
            </p:txBody>
          </p:sp>
          <p:sp>
            <p:nvSpPr>
              <p:cNvPr id="297188" name="Rectangle 228"/>
              <p:cNvSpPr>
                <a:spLocks noChangeArrowheads="1"/>
              </p:cNvSpPr>
              <p:nvPr/>
            </p:nvSpPr>
            <p:spPr bwMode="auto">
              <a:xfrm>
                <a:off x="2868" y="2784"/>
                <a:ext cx="5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FF"/>
                    </a:solidFill>
                    <a:latin typeface="Courier New" pitchFamily="49" charset="0"/>
                  </a:rPr>
                  <a:t>1</a:t>
                </a:r>
                <a:endParaRPr lang="en-US" altLang="zh-CN" sz="2400" b="1"/>
              </a:p>
            </p:txBody>
          </p:sp>
          <p:sp>
            <p:nvSpPr>
              <p:cNvPr id="297189" name="Line 229"/>
              <p:cNvSpPr>
                <a:spLocks noChangeShapeType="1"/>
              </p:cNvSpPr>
              <p:nvPr/>
            </p:nvSpPr>
            <p:spPr bwMode="auto">
              <a:xfrm flipH="1">
                <a:off x="2831" y="2859"/>
                <a:ext cx="169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90" name="Rectangle 230"/>
              <p:cNvSpPr>
                <a:spLocks noChangeArrowheads="1"/>
              </p:cNvSpPr>
              <p:nvPr/>
            </p:nvSpPr>
            <p:spPr bwMode="auto">
              <a:xfrm>
                <a:off x="3044" y="2897"/>
                <a:ext cx="6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B</a:t>
                </a:r>
                <a:endParaRPr lang="en-US" altLang="zh-CN" sz="1400" b="1"/>
              </a:p>
            </p:txBody>
          </p:sp>
          <p:sp>
            <p:nvSpPr>
              <p:cNvPr id="297191" name="Rectangle 231"/>
              <p:cNvSpPr>
                <a:spLocks noChangeArrowheads="1"/>
              </p:cNvSpPr>
              <p:nvPr/>
            </p:nvSpPr>
            <p:spPr bwMode="auto">
              <a:xfrm>
                <a:off x="2868" y="2897"/>
                <a:ext cx="5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FF"/>
                    </a:solidFill>
                    <a:latin typeface="Courier New" pitchFamily="49" charset="0"/>
                  </a:rPr>
                  <a:t>2</a:t>
                </a:r>
                <a:endParaRPr lang="en-US" altLang="zh-CN" sz="2400" b="1"/>
              </a:p>
            </p:txBody>
          </p:sp>
          <p:sp>
            <p:nvSpPr>
              <p:cNvPr id="297192" name="Line 232"/>
              <p:cNvSpPr>
                <a:spLocks noChangeShapeType="1"/>
              </p:cNvSpPr>
              <p:nvPr/>
            </p:nvSpPr>
            <p:spPr bwMode="auto">
              <a:xfrm flipH="1">
                <a:off x="2831" y="2978"/>
                <a:ext cx="169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93" name="Rectangle 233"/>
              <p:cNvSpPr>
                <a:spLocks noChangeArrowheads="1"/>
              </p:cNvSpPr>
              <p:nvPr/>
            </p:nvSpPr>
            <p:spPr bwMode="auto">
              <a:xfrm>
                <a:off x="3044" y="3011"/>
                <a:ext cx="6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C</a:t>
                </a:r>
                <a:endParaRPr lang="en-US" altLang="zh-CN" sz="1400" b="1"/>
              </a:p>
            </p:txBody>
          </p:sp>
          <p:sp>
            <p:nvSpPr>
              <p:cNvPr id="297194" name="Rectangle 234"/>
              <p:cNvSpPr>
                <a:spLocks noChangeArrowheads="1"/>
              </p:cNvSpPr>
              <p:nvPr/>
            </p:nvSpPr>
            <p:spPr bwMode="auto">
              <a:xfrm>
                <a:off x="2868" y="2995"/>
                <a:ext cx="5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FF"/>
                    </a:solidFill>
                    <a:latin typeface="Courier New" pitchFamily="49" charset="0"/>
                  </a:rPr>
                  <a:t>3</a:t>
                </a:r>
                <a:endParaRPr lang="en-US" altLang="zh-CN" sz="2400" b="1"/>
              </a:p>
            </p:txBody>
          </p:sp>
          <p:sp>
            <p:nvSpPr>
              <p:cNvPr id="297195" name="Line 235"/>
              <p:cNvSpPr>
                <a:spLocks noChangeShapeType="1"/>
              </p:cNvSpPr>
              <p:nvPr/>
            </p:nvSpPr>
            <p:spPr bwMode="auto">
              <a:xfrm flipH="1">
                <a:off x="2831" y="3070"/>
                <a:ext cx="169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96" name="Rectangle 236"/>
              <p:cNvSpPr>
                <a:spLocks noChangeArrowheads="1"/>
              </p:cNvSpPr>
              <p:nvPr/>
            </p:nvSpPr>
            <p:spPr bwMode="auto">
              <a:xfrm>
                <a:off x="3044" y="3181"/>
                <a:ext cx="13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G1</a:t>
                </a:r>
                <a:endParaRPr lang="en-US" altLang="zh-CN" sz="1400" b="1"/>
              </a:p>
            </p:txBody>
          </p:sp>
          <p:sp>
            <p:nvSpPr>
              <p:cNvPr id="297197" name="Rectangle 237"/>
              <p:cNvSpPr>
                <a:spLocks noChangeArrowheads="1"/>
              </p:cNvSpPr>
              <p:nvPr/>
            </p:nvSpPr>
            <p:spPr bwMode="auto">
              <a:xfrm>
                <a:off x="2868" y="3164"/>
                <a:ext cx="5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FF"/>
                    </a:solidFill>
                    <a:latin typeface="Courier New" pitchFamily="49" charset="0"/>
                  </a:rPr>
                  <a:t>6</a:t>
                </a:r>
                <a:endParaRPr lang="en-US" altLang="zh-CN" sz="2400" b="1"/>
              </a:p>
            </p:txBody>
          </p:sp>
          <p:sp>
            <p:nvSpPr>
              <p:cNvPr id="297198" name="Line 238"/>
              <p:cNvSpPr>
                <a:spLocks noChangeShapeType="1"/>
              </p:cNvSpPr>
              <p:nvPr/>
            </p:nvSpPr>
            <p:spPr bwMode="auto">
              <a:xfrm flipH="1">
                <a:off x="2831" y="3239"/>
                <a:ext cx="169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99" name="Rectangle 239"/>
              <p:cNvSpPr>
                <a:spLocks noChangeArrowheads="1"/>
              </p:cNvSpPr>
              <p:nvPr/>
            </p:nvSpPr>
            <p:spPr bwMode="auto">
              <a:xfrm>
                <a:off x="3031" y="3277"/>
                <a:ext cx="20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G2A</a:t>
                </a:r>
                <a:endParaRPr lang="en-US" altLang="zh-CN" sz="1400" b="1"/>
              </a:p>
            </p:txBody>
          </p:sp>
          <p:sp>
            <p:nvSpPr>
              <p:cNvPr id="297200" name="Rectangle 240"/>
              <p:cNvSpPr>
                <a:spLocks noChangeArrowheads="1"/>
              </p:cNvSpPr>
              <p:nvPr/>
            </p:nvSpPr>
            <p:spPr bwMode="auto">
              <a:xfrm>
                <a:off x="2868" y="3248"/>
                <a:ext cx="5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FF"/>
                    </a:solidFill>
                    <a:latin typeface="Courier New" pitchFamily="49" charset="0"/>
                  </a:rPr>
                  <a:t>4</a:t>
                </a:r>
                <a:endParaRPr lang="en-US" altLang="zh-CN" sz="2400" b="1"/>
              </a:p>
            </p:txBody>
          </p:sp>
          <p:sp>
            <p:nvSpPr>
              <p:cNvPr id="297201" name="Oval 241"/>
              <p:cNvSpPr>
                <a:spLocks noChangeArrowheads="1"/>
              </p:cNvSpPr>
              <p:nvPr/>
            </p:nvSpPr>
            <p:spPr bwMode="auto">
              <a:xfrm>
                <a:off x="2943" y="3322"/>
                <a:ext cx="57" cy="57"/>
              </a:xfrm>
              <a:prstGeom prst="ellips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02" name="Line 242"/>
              <p:cNvSpPr>
                <a:spLocks noChangeShapeType="1"/>
              </p:cNvSpPr>
              <p:nvPr/>
            </p:nvSpPr>
            <p:spPr bwMode="auto">
              <a:xfrm flipH="1">
                <a:off x="2831" y="3350"/>
                <a:ext cx="112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03" name="Rectangle 243"/>
              <p:cNvSpPr>
                <a:spLocks noChangeArrowheads="1"/>
              </p:cNvSpPr>
              <p:nvPr/>
            </p:nvSpPr>
            <p:spPr bwMode="auto">
              <a:xfrm>
                <a:off x="3044" y="3387"/>
                <a:ext cx="20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G2B</a:t>
                </a:r>
                <a:endParaRPr lang="en-US" altLang="zh-CN" sz="1400" b="1"/>
              </a:p>
            </p:txBody>
          </p:sp>
          <p:sp>
            <p:nvSpPr>
              <p:cNvPr id="297204" name="Rectangle 244"/>
              <p:cNvSpPr>
                <a:spLocks noChangeArrowheads="1"/>
              </p:cNvSpPr>
              <p:nvPr/>
            </p:nvSpPr>
            <p:spPr bwMode="auto">
              <a:xfrm>
                <a:off x="2868" y="3387"/>
                <a:ext cx="5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FF"/>
                    </a:solidFill>
                    <a:latin typeface="Courier New" pitchFamily="49" charset="0"/>
                  </a:rPr>
                  <a:t>5</a:t>
                </a:r>
                <a:endParaRPr lang="en-US" altLang="zh-CN" sz="2400" b="1"/>
              </a:p>
            </p:txBody>
          </p:sp>
          <p:sp>
            <p:nvSpPr>
              <p:cNvPr id="297205" name="Oval 245"/>
              <p:cNvSpPr>
                <a:spLocks noChangeArrowheads="1"/>
              </p:cNvSpPr>
              <p:nvPr/>
            </p:nvSpPr>
            <p:spPr bwMode="auto">
              <a:xfrm>
                <a:off x="2943" y="3437"/>
                <a:ext cx="57" cy="56"/>
              </a:xfrm>
              <a:prstGeom prst="ellips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06" name="Line 246"/>
              <p:cNvSpPr>
                <a:spLocks noChangeShapeType="1"/>
              </p:cNvSpPr>
              <p:nvPr/>
            </p:nvSpPr>
            <p:spPr bwMode="auto">
              <a:xfrm flipH="1">
                <a:off x="2831" y="3463"/>
                <a:ext cx="112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207" name="Text Box 247"/>
            <p:cNvSpPr txBox="1">
              <a:spLocks noChangeArrowheads="1"/>
            </p:cNvSpPr>
            <p:nvPr/>
          </p:nvSpPr>
          <p:spPr bwMode="auto">
            <a:xfrm>
              <a:off x="3816" y="1429"/>
              <a:ext cx="2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D0</a:t>
              </a:r>
            </a:p>
          </p:txBody>
        </p:sp>
        <p:sp>
          <p:nvSpPr>
            <p:cNvPr id="297208" name="Text Box 248"/>
            <p:cNvSpPr txBox="1">
              <a:spLocks noChangeArrowheads="1"/>
            </p:cNvSpPr>
            <p:nvPr/>
          </p:nvSpPr>
          <p:spPr bwMode="auto">
            <a:xfrm>
              <a:off x="3816" y="1536"/>
              <a:ext cx="2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D1</a:t>
              </a:r>
            </a:p>
          </p:txBody>
        </p:sp>
        <p:sp>
          <p:nvSpPr>
            <p:cNvPr id="297209" name="Text Box 249"/>
            <p:cNvSpPr txBox="1">
              <a:spLocks noChangeArrowheads="1"/>
            </p:cNvSpPr>
            <p:nvPr/>
          </p:nvSpPr>
          <p:spPr bwMode="auto">
            <a:xfrm>
              <a:off x="3787" y="2188"/>
              <a:ext cx="2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D7</a:t>
              </a:r>
            </a:p>
          </p:txBody>
        </p:sp>
        <p:sp>
          <p:nvSpPr>
            <p:cNvPr id="297210" name="Text Box 250"/>
            <p:cNvSpPr txBox="1">
              <a:spLocks noChangeArrowheads="1"/>
            </p:cNvSpPr>
            <p:nvPr/>
          </p:nvSpPr>
          <p:spPr bwMode="auto">
            <a:xfrm>
              <a:off x="3816" y="2699"/>
              <a:ext cx="2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D8</a:t>
              </a:r>
            </a:p>
          </p:txBody>
        </p:sp>
        <p:sp>
          <p:nvSpPr>
            <p:cNvPr id="297211" name="Text Box 251"/>
            <p:cNvSpPr txBox="1">
              <a:spLocks noChangeArrowheads="1"/>
            </p:cNvSpPr>
            <p:nvPr/>
          </p:nvSpPr>
          <p:spPr bwMode="auto">
            <a:xfrm>
              <a:off x="3816" y="3492"/>
              <a:ext cx="3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D15</a:t>
              </a:r>
            </a:p>
          </p:txBody>
        </p:sp>
      </p:grpSp>
      <p:grpSp>
        <p:nvGrpSpPr>
          <p:cNvPr id="297230" name="Group 270"/>
          <p:cNvGrpSpPr>
            <a:grpSpLocks/>
          </p:cNvGrpSpPr>
          <p:nvPr/>
        </p:nvGrpSpPr>
        <p:grpSpPr bwMode="auto">
          <a:xfrm>
            <a:off x="7137400" y="4464050"/>
            <a:ext cx="844550" cy="944563"/>
            <a:chOff x="4496" y="2812"/>
            <a:chExt cx="532" cy="595"/>
          </a:xfrm>
        </p:grpSpPr>
        <p:grpSp>
          <p:nvGrpSpPr>
            <p:cNvPr id="297220" name="Group 260"/>
            <p:cNvGrpSpPr>
              <a:grpSpLocks/>
            </p:cNvGrpSpPr>
            <p:nvPr/>
          </p:nvGrpSpPr>
          <p:grpSpPr bwMode="auto">
            <a:xfrm rot="16200000">
              <a:off x="4327" y="2981"/>
              <a:ext cx="422" cy="84"/>
              <a:chOff x="4213" y="3804"/>
              <a:chExt cx="422" cy="84"/>
            </a:xfrm>
          </p:grpSpPr>
          <p:sp>
            <p:nvSpPr>
              <p:cNvPr id="297217" name="Freeform 257"/>
              <p:cNvSpPr>
                <a:spLocks/>
              </p:cNvSpPr>
              <p:nvPr/>
            </p:nvSpPr>
            <p:spPr bwMode="auto">
              <a:xfrm>
                <a:off x="4297" y="3804"/>
                <a:ext cx="254" cy="84"/>
              </a:xfrm>
              <a:custGeom>
                <a:avLst/>
                <a:gdLst>
                  <a:gd name="T0" fmla="*/ 254 w 254"/>
                  <a:gd name="T1" fmla="*/ 37 h 84"/>
                  <a:gd name="T2" fmla="*/ 225 w 254"/>
                  <a:gd name="T3" fmla="*/ 84 h 84"/>
                  <a:gd name="T4" fmla="*/ 188 w 254"/>
                  <a:gd name="T5" fmla="*/ 0 h 84"/>
                  <a:gd name="T6" fmla="*/ 141 w 254"/>
                  <a:gd name="T7" fmla="*/ 84 h 84"/>
                  <a:gd name="T8" fmla="*/ 103 w 254"/>
                  <a:gd name="T9" fmla="*/ 0 h 84"/>
                  <a:gd name="T10" fmla="*/ 56 w 254"/>
                  <a:gd name="T11" fmla="*/ 84 h 84"/>
                  <a:gd name="T12" fmla="*/ 19 w 254"/>
                  <a:gd name="T13" fmla="*/ 0 h 84"/>
                  <a:gd name="T14" fmla="*/ 0 w 254"/>
                  <a:gd name="T15" fmla="*/ 3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" h="84">
                    <a:moveTo>
                      <a:pt x="254" y="37"/>
                    </a:moveTo>
                    <a:lnTo>
                      <a:pt x="225" y="84"/>
                    </a:lnTo>
                    <a:lnTo>
                      <a:pt x="188" y="0"/>
                    </a:lnTo>
                    <a:lnTo>
                      <a:pt x="141" y="84"/>
                    </a:lnTo>
                    <a:lnTo>
                      <a:pt x="103" y="0"/>
                    </a:lnTo>
                    <a:lnTo>
                      <a:pt x="56" y="84"/>
                    </a:lnTo>
                    <a:lnTo>
                      <a:pt x="19" y="0"/>
                    </a:lnTo>
                    <a:lnTo>
                      <a:pt x="0" y="37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18" name="Line 258"/>
              <p:cNvSpPr>
                <a:spLocks noChangeShapeType="1"/>
              </p:cNvSpPr>
              <p:nvPr/>
            </p:nvSpPr>
            <p:spPr bwMode="auto">
              <a:xfrm>
                <a:off x="4551" y="3841"/>
                <a:ext cx="84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19" name="Line 259"/>
              <p:cNvSpPr>
                <a:spLocks noChangeShapeType="1"/>
              </p:cNvSpPr>
              <p:nvPr/>
            </p:nvSpPr>
            <p:spPr bwMode="auto">
              <a:xfrm flipH="1">
                <a:off x="4213" y="3841"/>
                <a:ext cx="84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7225" name="Group 265"/>
            <p:cNvGrpSpPr>
              <a:grpSpLocks/>
            </p:cNvGrpSpPr>
            <p:nvPr/>
          </p:nvGrpSpPr>
          <p:grpSpPr bwMode="auto">
            <a:xfrm>
              <a:off x="4779" y="2982"/>
              <a:ext cx="249" cy="347"/>
              <a:chOff x="4723" y="3181"/>
              <a:chExt cx="249" cy="347"/>
            </a:xfrm>
          </p:grpSpPr>
          <p:sp>
            <p:nvSpPr>
              <p:cNvPr id="297222" name="Rectangle 262"/>
              <p:cNvSpPr>
                <a:spLocks noChangeArrowheads="1"/>
              </p:cNvSpPr>
              <p:nvPr/>
            </p:nvSpPr>
            <p:spPr bwMode="auto">
              <a:xfrm>
                <a:off x="4723" y="3181"/>
                <a:ext cx="19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</a:rPr>
                  <a:t>V</a:t>
                </a:r>
                <a:r>
                  <a:rPr lang="en-US" altLang="zh-CN" sz="1500" b="1" baseline="-25000">
                    <a:solidFill>
                      <a:srgbClr val="000000"/>
                    </a:solidFill>
                  </a:rPr>
                  <a:t>CC</a:t>
                </a:r>
                <a:endParaRPr lang="en-US" altLang="zh-CN" sz="2400" b="1" baseline="-25000"/>
              </a:p>
            </p:txBody>
          </p:sp>
          <p:sp>
            <p:nvSpPr>
              <p:cNvPr id="297223" name="Line 263"/>
              <p:cNvSpPr>
                <a:spLocks noChangeShapeType="1"/>
              </p:cNvSpPr>
              <p:nvPr/>
            </p:nvSpPr>
            <p:spPr bwMode="auto">
              <a:xfrm>
                <a:off x="4723" y="3359"/>
                <a:ext cx="24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24" name="Line 264"/>
              <p:cNvSpPr>
                <a:spLocks noChangeShapeType="1"/>
              </p:cNvSpPr>
              <p:nvPr/>
            </p:nvSpPr>
            <p:spPr bwMode="auto">
              <a:xfrm>
                <a:off x="4845" y="3359"/>
                <a:ext cx="1" cy="16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7229" name="Group 269"/>
            <p:cNvGrpSpPr>
              <a:grpSpLocks/>
            </p:cNvGrpSpPr>
            <p:nvPr/>
          </p:nvGrpSpPr>
          <p:grpSpPr bwMode="auto">
            <a:xfrm>
              <a:off x="4532" y="3237"/>
              <a:ext cx="369" cy="170"/>
              <a:chOff x="4524" y="3237"/>
              <a:chExt cx="369" cy="170"/>
            </a:xfrm>
          </p:grpSpPr>
          <p:sp>
            <p:nvSpPr>
              <p:cNvPr id="297226" name="Line 266"/>
              <p:cNvSpPr>
                <a:spLocks noChangeShapeType="1"/>
              </p:cNvSpPr>
              <p:nvPr/>
            </p:nvSpPr>
            <p:spPr bwMode="auto">
              <a:xfrm>
                <a:off x="4524" y="3237"/>
                <a:ext cx="0" cy="17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227" name="Line 267"/>
              <p:cNvSpPr>
                <a:spLocks noChangeShapeType="1"/>
              </p:cNvSpPr>
              <p:nvPr/>
            </p:nvSpPr>
            <p:spPr bwMode="auto">
              <a:xfrm>
                <a:off x="4524" y="3407"/>
                <a:ext cx="369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228" name="Line 268"/>
              <p:cNvSpPr>
                <a:spLocks noChangeShapeType="1"/>
              </p:cNvSpPr>
              <p:nvPr/>
            </p:nvSpPr>
            <p:spPr bwMode="auto">
              <a:xfrm flipV="1">
                <a:off x="4893" y="3322"/>
                <a:ext cx="0" cy="85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9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9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9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29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E47A-BABF-4912-96D3-AC0A52C3E5C2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5550-BE24-47DD-9942-CC378D4BCB19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7-segment decoder</a:t>
            </a:r>
          </a:p>
        </p:txBody>
      </p:sp>
      <p:sp>
        <p:nvSpPr>
          <p:cNvPr id="4710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sz="2800"/>
              <a:t>Classify of 7-seg displayer</a:t>
            </a:r>
            <a:r>
              <a:rPr lang="zh-CN" altLang="en-US" sz="2800"/>
              <a:t>：</a:t>
            </a:r>
          </a:p>
          <a:p>
            <a:pPr>
              <a:buSzPct val="80000"/>
              <a:buFontTx/>
              <a:buChar char="•"/>
            </a:pPr>
            <a:r>
              <a:rPr lang="en-US" altLang="zh-CN" sz="2800"/>
              <a:t>in materials:</a:t>
            </a:r>
          </a:p>
          <a:p>
            <a:pPr>
              <a:buFont typeface="Wingdings 2" pitchFamily="18" charset="2"/>
              <a:buNone/>
            </a:pPr>
            <a:r>
              <a:rPr lang="en-US" altLang="zh-CN" sz="2800"/>
              <a:t>         </a:t>
            </a:r>
            <a:r>
              <a:rPr lang="en-US" altLang="zh-CN" sz="2800">
                <a:solidFill>
                  <a:srgbClr val="6600CC"/>
                </a:solidFill>
              </a:rPr>
              <a:t>LED</a:t>
            </a:r>
            <a:r>
              <a:rPr lang="zh-CN" altLang="en-US" sz="2800">
                <a:solidFill>
                  <a:srgbClr val="6600CC"/>
                </a:solidFill>
              </a:rPr>
              <a:t>（发光二极管）</a:t>
            </a:r>
          </a:p>
          <a:p>
            <a:pPr>
              <a:buFont typeface="Wingdings 2" pitchFamily="18" charset="2"/>
              <a:buNone/>
            </a:pPr>
            <a:r>
              <a:rPr lang="zh-CN" altLang="en-US" sz="2800">
                <a:solidFill>
                  <a:srgbClr val="6600CC"/>
                </a:solidFill>
              </a:rPr>
              <a:t>         </a:t>
            </a:r>
            <a:r>
              <a:rPr lang="en-US" altLang="zh-CN" sz="2800">
                <a:solidFill>
                  <a:srgbClr val="6600CC"/>
                </a:solidFill>
              </a:rPr>
              <a:t>LCD</a:t>
            </a:r>
            <a:r>
              <a:rPr lang="zh-CN" altLang="en-US" sz="2800">
                <a:solidFill>
                  <a:srgbClr val="6600CC"/>
                </a:solidFill>
              </a:rPr>
              <a:t>（液晶）</a:t>
            </a:r>
          </a:p>
          <a:p>
            <a:pPr>
              <a:buFontTx/>
              <a:buChar char="•"/>
            </a:pPr>
            <a:r>
              <a:rPr lang="en-US" altLang="zh-CN" sz="2800"/>
              <a:t>In working mode:</a:t>
            </a:r>
          </a:p>
          <a:p>
            <a:pPr>
              <a:buFont typeface="Wingdings 2" pitchFamily="18" charset="2"/>
              <a:buNone/>
            </a:pPr>
            <a:r>
              <a:rPr lang="en-US" altLang="zh-CN" sz="2800"/>
              <a:t>          </a:t>
            </a:r>
            <a:r>
              <a:rPr lang="en-US" altLang="zh-CN" sz="2800">
                <a:solidFill>
                  <a:srgbClr val="6600CC"/>
                </a:solidFill>
              </a:rPr>
              <a:t>common-cathode (</a:t>
            </a:r>
            <a:r>
              <a:rPr lang="zh-CN" altLang="en-US" sz="2800">
                <a:solidFill>
                  <a:srgbClr val="6600CC"/>
                </a:solidFill>
              </a:rPr>
              <a:t>共阴极</a:t>
            </a:r>
            <a:r>
              <a:rPr lang="en-US" altLang="zh-CN" sz="2800">
                <a:solidFill>
                  <a:srgbClr val="6600CC"/>
                </a:solidFill>
              </a:rPr>
              <a:t>)</a:t>
            </a:r>
          </a:p>
          <a:p>
            <a:pPr>
              <a:buFont typeface="Wingdings 2" pitchFamily="18" charset="2"/>
              <a:buNone/>
            </a:pPr>
            <a:r>
              <a:rPr lang="en-US" altLang="zh-CN" sz="2800">
                <a:solidFill>
                  <a:srgbClr val="6600CC"/>
                </a:solidFill>
              </a:rPr>
              <a:t>          common-anode (</a:t>
            </a:r>
            <a:r>
              <a:rPr lang="zh-CN" altLang="en-US" sz="2800">
                <a:solidFill>
                  <a:srgbClr val="6600CC"/>
                </a:solidFill>
              </a:rPr>
              <a:t>共阳极</a:t>
            </a:r>
            <a:r>
              <a:rPr lang="en-US" altLang="zh-CN" sz="2800">
                <a:solidFill>
                  <a:srgbClr val="6600CC"/>
                </a:solidFill>
              </a:rPr>
              <a:t>)</a:t>
            </a:r>
          </a:p>
        </p:txBody>
      </p:sp>
      <p:grpSp>
        <p:nvGrpSpPr>
          <p:cNvPr id="47153" name="Group 49"/>
          <p:cNvGrpSpPr>
            <a:grpSpLocks/>
          </p:cNvGrpSpPr>
          <p:nvPr/>
        </p:nvGrpSpPr>
        <p:grpSpPr bwMode="auto">
          <a:xfrm>
            <a:off x="6237288" y="1133475"/>
            <a:ext cx="2520950" cy="4200525"/>
            <a:chOff x="3929" y="714"/>
            <a:chExt cx="1588" cy="2646"/>
          </a:xfrm>
        </p:grpSpPr>
        <p:sp>
          <p:nvSpPr>
            <p:cNvPr id="47109" name="Rectangle 5"/>
            <p:cNvSpPr>
              <a:spLocks noChangeArrowheads="1"/>
            </p:cNvSpPr>
            <p:nvPr/>
          </p:nvSpPr>
          <p:spPr bwMode="auto">
            <a:xfrm>
              <a:off x="3974" y="1485"/>
              <a:ext cx="1179" cy="1135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0" name="Line 6"/>
            <p:cNvSpPr>
              <a:spLocks noChangeShapeType="1"/>
            </p:cNvSpPr>
            <p:nvPr/>
          </p:nvSpPr>
          <p:spPr bwMode="auto">
            <a:xfrm>
              <a:off x="4337" y="1621"/>
              <a:ext cx="49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1" name="Line 7"/>
            <p:cNvSpPr>
              <a:spLocks noChangeShapeType="1"/>
            </p:cNvSpPr>
            <p:nvPr/>
          </p:nvSpPr>
          <p:spPr bwMode="auto">
            <a:xfrm>
              <a:off x="4292" y="1666"/>
              <a:ext cx="0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>
              <a:off x="4882" y="1666"/>
              <a:ext cx="0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>
              <a:off x="4337" y="2074"/>
              <a:ext cx="49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>
              <a:off x="4893" y="2103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>
              <a:off x="4297" y="2125"/>
              <a:ext cx="0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>
              <a:off x="4337" y="2483"/>
              <a:ext cx="49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7" name="Text Box 13"/>
            <p:cNvSpPr txBox="1">
              <a:spLocks noChangeArrowheads="1"/>
            </p:cNvSpPr>
            <p:nvPr/>
          </p:nvSpPr>
          <p:spPr bwMode="auto">
            <a:xfrm>
              <a:off x="4474" y="1390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a</a:t>
              </a:r>
            </a:p>
          </p:txBody>
        </p:sp>
        <p:sp>
          <p:nvSpPr>
            <p:cNvPr id="47118" name="Text Box 14"/>
            <p:cNvSpPr txBox="1">
              <a:spLocks noChangeArrowheads="1"/>
            </p:cNvSpPr>
            <p:nvPr/>
          </p:nvSpPr>
          <p:spPr bwMode="auto">
            <a:xfrm>
              <a:off x="4070" y="1678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f</a:t>
              </a:r>
            </a:p>
          </p:txBody>
        </p:sp>
        <p:sp>
          <p:nvSpPr>
            <p:cNvPr id="47119" name="Text Box 15"/>
            <p:cNvSpPr txBox="1">
              <a:spLocks noChangeArrowheads="1"/>
            </p:cNvSpPr>
            <p:nvPr/>
          </p:nvSpPr>
          <p:spPr bwMode="auto">
            <a:xfrm>
              <a:off x="4921" y="1666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b</a:t>
              </a:r>
            </a:p>
          </p:txBody>
        </p:sp>
        <p:sp>
          <p:nvSpPr>
            <p:cNvPr id="47120" name="Text Box 16"/>
            <p:cNvSpPr txBox="1">
              <a:spLocks noChangeArrowheads="1"/>
            </p:cNvSpPr>
            <p:nvPr/>
          </p:nvSpPr>
          <p:spPr bwMode="auto">
            <a:xfrm>
              <a:off x="4921" y="2074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c</a:t>
              </a:r>
            </a:p>
          </p:txBody>
        </p:sp>
        <p:sp>
          <p:nvSpPr>
            <p:cNvPr id="47121" name="Text Box 17"/>
            <p:cNvSpPr txBox="1">
              <a:spLocks noChangeArrowheads="1"/>
            </p:cNvSpPr>
            <p:nvPr/>
          </p:nvSpPr>
          <p:spPr bwMode="auto">
            <a:xfrm>
              <a:off x="4042" y="2099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e</a:t>
              </a:r>
            </a:p>
          </p:txBody>
        </p:sp>
        <p:sp>
          <p:nvSpPr>
            <p:cNvPr id="47122" name="Text Box 18"/>
            <p:cNvSpPr txBox="1">
              <a:spLocks noChangeArrowheads="1"/>
            </p:cNvSpPr>
            <p:nvPr/>
          </p:nvSpPr>
          <p:spPr bwMode="auto">
            <a:xfrm>
              <a:off x="4468" y="1791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g</a:t>
              </a:r>
            </a:p>
          </p:txBody>
        </p:sp>
        <p:sp>
          <p:nvSpPr>
            <p:cNvPr id="47123" name="Text Box 19"/>
            <p:cNvSpPr txBox="1">
              <a:spLocks noChangeArrowheads="1"/>
            </p:cNvSpPr>
            <p:nvPr/>
          </p:nvSpPr>
          <p:spPr bwMode="auto">
            <a:xfrm>
              <a:off x="4519" y="2211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d</a:t>
              </a:r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4972" y="2437"/>
              <a:ext cx="91" cy="9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5" name="Text Box 21"/>
            <p:cNvSpPr txBox="1">
              <a:spLocks noChangeArrowheads="1"/>
            </p:cNvSpPr>
            <p:nvPr/>
          </p:nvSpPr>
          <p:spPr bwMode="auto">
            <a:xfrm>
              <a:off x="5109" y="2392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dp</a:t>
              </a:r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>
              <a:off x="4066" y="2619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>
              <a:off x="4338" y="1258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>
              <a:off x="4610" y="1258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>
              <a:off x="4837" y="1258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>
              <a:off x="5063" y="1258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>
              <a:off x="4066" y="1258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>
              <a:off x="4292" y="2619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>
              <a:off x="4519" y="2619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>
              <a:off x="4791" y="2619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>
              <a:off x="5018" y="2619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6" name="Text Box 32"/>
            <p:cNvSpPr txBox="1">
              <a:spLocks noChangeArrowheads="1"/>
            </p:cNvSpPr>
            <p:nvPr/>
          </p:nvSpPr>
          <p:spPr bwMode="auto">
            <a:xfrm>
              <a:off x="4701" y="986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a</a:t>
              </a:r>
            </a:p>
          </p:txBody>
        </p:sp>
        <p:sp>
          <p:nvSpPr>
            <p:cNvPr id="47137" name="Text Box 33"/>
            <p:cNvSpPr txBox="1">
              <a:spLocks noChangeArrowheads="1"/>
            </p:cNvSpPr>
            <p:nvPr/>
          </p:nvSpPr>
          <p:spPr bwMode="auto">
            <a:xfrm>
              <a:off x="4973" y="986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b</a:t>
              </a:r>
            </a:p>
          </p:txBody>
        </p:sp>
        <p:sp>
          <p:nvSpPr>
            <p:cNvPr id="47138" name="Text Box 34"/>
            <p:cNvSpPr txBox="1">
              <a:spLocks noChangeArrowheads="1"/>
            </p:cNvSpPr>
            <p:nvPr/>
          </p:nvSpPr>
          <p:spPr bwMode="auto">
            <a:xfrm>
              <a:off x="4655" y="2846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c</a:t>
              </a:r>
            </a:p>
          </p:txBody>
        </p:sp>
        <p:sp>
          <p:nvSpPr>
            <p:cNvPr id="47139" name="Text Box 35"/>
            <p:cNvSpPr txBox="1">
              <a:spLocks noChangeArrowheads="1"/>
            </p:cNvSpPr>
            <p:nvPr/>
          </p:nvSpPr>
          <p:spPr bwMode="auto">
            <a:xfrm>
              <a:off x="4202" y="2846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d</a:t>
              </a:r>
            </a:p>
          </p:txBody>
        </p:sp>
        <p:sp>
          <p:nvSpPr>
            <p:cNvPr id="47140" name="Text Box 36"/>
            <p:cNvSpPr txBox="1">
              <a:spLocks noChangeArrowheads="1"/>
            </p:cNvSpPr>
            <p:nvPr/>
          </p:nvSpPr>
          <p:spPr bwMode="auto">
            <a:xfrm>
              <a:off x="3929" y="2846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e</a:t>
              </a:r>
            </a:p>
          </p:txBody>
        </p:sp>
        <p:sp>
          <p:nvSpPr>
            <p:cNvPr id="47141" name="Text Box 37"/>
            <p:cNvSpPr txBox="1">
              <a:spLocks noChangeArrowheads="1"/>
            </p:cNvSpPr>
            <p:nvPr/>
          </p:nvSpPr>
          <p:spPr bwMode="auto">
            <a:xfrm>
              <a:off x="4927" y="2846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dp</a:t>
              </a:r>
            </a:p>
          </p:txBody>
        </p:sp>
        <p:sp>
          <p:nvSpPr>
            <p:cNvPr id="47142" name="Text Box 38"/>
            <p:cNvSpPr txBox="1">
              <a:spLocks noChangeArrowheads="1"/>
            </p:cNvSpPr>
            <p:nvPr/>
          </p:nvSpPr>
          <p:spPr bwMode="auto">
            <a:xfrm>
              <a:off x="4247" y="986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f</a:t>
              </a:r>
            </a:p>
          </p:txBody>
        </p:sp>
        <p:sp>
          <p:nvSpPr>
            <p:cNvPr id="47143" name="Text Box 39"/>
            <p:cNvSpPr txBox="1">
              <a:spLocks noChangeArrowheads="1"/>
            </p:cNvSpPr>
            <p:nvPr/>
          </p:nvSpPr>
          <p:spPr bwMode="auto">
            <a:xfrm>
              <a:off x="3975" y="940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g</a:t>
              </a:r>
            </a:p>
          </p:txBody>
        </p:sp>
        <p:sp>
          <p:nvSpPr>
            <p:cNvPr id="47144" name="Text Box 40"/>
            <p:cNvSpPr txBox="1">
              <a:spLocks noChangeArrowheads="1"/>
            </p:cNvSpPr>
            <p:nvPr/>
          </p:nvSpPr>
          <p:spPr bwMode="auto">
            <a:xfrm>
              <a:off x="4383" y="714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gnd</a:t>
              </a:r>
            </a:p>
          </p:txBody>
        </p:sp>
        <p:sp>
          <p:nvSpPr>
            <p:cNvPr id="47145" name="Text Box 41"/>
            <p:cNvSpPr txBox="1">
              <a:spLocks noChangeArrowheads="1"/>
            </p:cNvSpPr>
            <p:nvPr/>
          </p:nvSpPr>
          <p:spPr bwMode="auto">
            <a:xfrm>
              <a:off x="4292" y="3072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gnd</a:t>
              </a:r>
            </a:p>
          </p:txBody>
        </p:sp>
      </p:grpSp>
      <p:pic>
        <p:nvPicPr>
          <p:cNvPr id="47150" name="Picture 46" descr="LED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5011738"/>
            <a:ext cx="2089150" cy="106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51" name="Picture 47" descr="LED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940300"/>
            <a:ext cx="90487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52" name="Picture 48" descr="LED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940300"/>
            <a:ext cx="1042988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AE14-9978-43F8-8312-7C30AD6AE170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D965-BE09-4B68-86CB-69600068729C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Emphasis of this chapter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Dotum" pitchFamily="34" charset="-127"/>
                <a:ea typeface="Dotum" pitchFamily="34" charset="-127"/>
              </a:rPr>
              <a:t>the </a:t>
            </a:r>
            <a:r>
              <a:rPr lang="en-US" altLang="zh-CN" dirty="0">
                <a:latin typeface="Dotum" pitchFamily="34" charset="-127"/>
                <a:ea typeface="Dotum" pitchFamily="34" charset="-127"/>
              </a:rPr>
              <a:t>function of MSIs in this chapter.</a:t>
            </a:r>
          </a:p>
          <a:p>
            <a:r>
              <a:rPr lang="en-US" altLang="zh-CN" dirty="0">
                <a:latin typeface="Dotum" pitchFamily="34" charset="-127"/>
                <a:ea typeface="Dotum" pitchFamily="34" charset="-127"/>
              </a:rPr>
              <a:t>Understand the decoder and Multiplexer’s internal structure, and use them to implement logic function with necessary gates.</a:t>
            </a:r>
          </a:p>
          <a:p>
            <a:r>
              <a:rPr lang="en-US" altLang="zh-CN" dirty="0">
                <a:latin typeface="Dotum" pitchFamily="34" charset="-127"/>
                <a:ea typeface="Dotum" pitchFamily="34" charset="-127"/>
              </a:rPr>
              <a:t>Be able to analyze and synthesis combinational circuit with MSIs.</a:t>
            </a:r>
          </a:p>
          <a:p>
            <a:endParaRPr lang="en-US" altLang="zh-CN" dirty="0">
              <a:latin typeface="Dotum" pitchFamily="34" charset="-127"/>
              <a:ea typeface="Dotu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101A-3631-42A7-AB0C-4818D2977ADC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2DC1-B5F4-4D66-BFB2-CC9D8B26D5B3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90488"/>
          </a:xfrm>
        </p:spPr>
        <p:txBody>
          <a:bodyPr/>
          <a:lstStyle/>
          <a:p>
            <a:endParaRPr lang="zh-CN" altLang="zh-CN" sz="3200"/>
          </a:p>
        </p:txBody>
      </p:sp>
      <p:sp>
        <p:nvSpPr>
          <p:cNvPr id="450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549275"/>
            <a:ext cx="8229600" cy="5576888"/>
          </a:xfrm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zh-CN" sz="2800"/>
              <a:t>7-segment decoder transform the BCD code to 7-segment displaying code.</a:t>
            </a:r>
          </a:p>
          <a:p>
            <a:pPr>
              <a:buSzTx/>
              <a:buFontTx/>
              <a:buChar char="•"/>
            </a:pPr>
            <a:r>
              <a:rPr lang="en-US" altLang="zh-CN" sz="2800"/>
              <a:t>devices</a:t>
            </a:r>
            <a:r>
              <a:rPr lang="zh-CN" altLang="en-US" sz="2800"/>
              <a:t>：</a:t>
            </a:r>
          </a:p>
          <a:p>
            <a:pPr>
              <a:buFont typeface="Wingdings 2" pitchFamily="18" charset="2"/>
              <a:buNone/>
            </a:pPr>
            <a:r>
              <a:rPr lang="zh-CN" altLang="en-US" sz="2800"/>
              <a:t>        </a:t>
            </a:r>
            <a:r>
              <a:rPr lang="en-US" altLang="zh-CN" sz="2800"/>
              <a:t>7446A</a:t>
            </a:r>
            <a:r>
              <a:rPr lang="zh-CN" altLang="en-US" sz="2800"/>
              <a:t>、</a:t>
            </a:r>
            <a:r>
              <a:rPr lang="en-US" altLang="zh-CN" sz="2800"/>
              <a:t>74LS47 </a:t>
            </a:r>
            <a:r>
              <a:rPr lang="zh-CN" altLang="en-US" sz="2800"/>
              <a:t>（驱动共阳）</a:t>
            </a:r>
          </a:p>
          <a:p>
            <a:pPr>
              <a:buFont typeface="Wingdings 2" pitchFamily="18" charset="2"/>
              <a:buNone/>
            </a:pPr>
            <a:r>
              <a:rPr lang="zh-CN" altLang="en-US" sz="2800"/>
              <a:t>        </a:t>
            </a:r>
            <a:r>
              <a:rPr lang="en-US" altLang="zh-CN" sz="2800"/>
              <a:t>74LS48</a:t>
            </a:r>
            <a:r>
              <a:rPr lang="zh-CN" altLang="en-US" sz="2800"/>
              <a:t>、 </a:t>
            </a:r>
            <a:r>
              <a:rPr lang="en-US" altLang="zh-CN" sz="2800"/>
              <a:t>74LS49</a:t>
            </a:r>
            <a:r>
              <a:rPr lang="zh-CN" altLang="en-US" sz="2800"/>
              <a:t>（驱动共阴）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611188" y="3213100"/>
            <a:ext cx="4725987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0000~1001 are useful input codes.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1010~1111 are unused BCD code.</a:t>
            </a:r>
          </a:p>
        </p:txBody>
      </p:sp>
      <p:pic>
        <p:nvPicPr>
          <p:cNvPr id="450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490913"/>
            <a:ext cx="2628900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6480175" y="3033713"/>
            <a:ext cx="1296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74LS49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B59-09EE-482F-B07C-E2AB5B0D8DA2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1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76BE-4C6C-4FB7-9248-8B051DC45FF1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97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grpSp>
        <p:nvGrpSpPr>
          <p:cNvPr id="298145" name="Group 161"/>
          <p:cNvGrpSpPr>
            <a:grpSpLocks/>
          </p:cNvGrpSpPr>
          <p:nvPr/>
        </p:nvGrpSpPr>
        <p:grpSpPr bwMode="auto">
          <a:xfrm>
            <a:off x="1865313" y="1587500"/>
            <a:ext cx="6145212" cy="3576638"/>
            <a:chOff x="1175" y="1000"/>
            <a:chExt cx="3871" cy="2253"/>
          </a:xfrm>
        </p:grpSpPr>
        <p:sp>
          <p:nvSpPr>
            <p:cNvPr id="297990" name="Text Box 6"/>
            <p:cNvSpPr txBox="1">
              <a:spLocks noChangeArrowheads="1"/>
            </p:cNvSpPr>
            <p:nvPr/>
          </p:nvSpPr>
          <p:spPr bwMode="auto">
            <a:xfrm>
              <a:off x="1383" y="3022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74LS49</a:t>
              </a:r>
            </a:p>
          </p:txBody>
        </p:sp>
        <p:sp>
          <p:nvSpPr>
            <p:cNvPr id="297993" name="Rectangle 9"/>
            <p:cNvSpPr>
              <a:spLocks noChangeArrowheads="1"/>
            </p:cNvSpPr>
            <p:nvPr/>
          </p:nvSpPr>
          <p:spPr bwMode="auto">
            <a:xfrm>
              <a:off x="1684" y="2000"/>
              <a:ext cx="15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FF"/>
                  </a:solidFill>
                </a:rPr>
                <a:t>U1</a:t>
              </a:r>
              <a:endParaRPr lang="en-US" altLang="zh-CN" sz="2400" b="1"/>
            </a:p>
          </p:txBody>
        </p:sp>
        <p:grpSp>
          <p:nvGrpSpPr>
            <p:cNvPr id="298144" name="Group 160"/>
            <p:cNvGrpSpPr>
              <a:grpSpLocks/>
            </p:cNvGrpSpPr>
            <p:nvPr/>
          </p:nvGrpSpPr>
          <p:grpSpPr bwMode="auto">
            <a:xfrm>
              <a:off x="1258" y="2149"/>
              <a:ext cx="1001" cy="834"/>
              <a:chOff x="1258" y="2149"/>
              <a:chExt cx="1001" cy="834"/>
            </a:xfrm>
          </p:grpSpPr>
          <p:sp>
            <p:nvSpPr>
              <p:cNvPr id="297994" name="Rectangle 10"/>
              <p:cNvSpPr>
                <a:spLocks noChangeArrowheads="1"/>
              </p:cNvSpPr>
              <p:nvPr/>
            </p:nvSpPr>
            <p:spPr bwMode="auto">
              <a:xfrm>
                <a:off x="1425" y="2149"/>
                <a:ext cx="667" cy="834"/>
              </a:xfrm>
              <a:prstGeom prst="rect">
                <a:avLst/>
              </a:prstGeom>
              <a:noFill/>
              <a:ln w="14288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995" name="Rectangle 11"/>
              <p:cNvSpPr>
                <a:spLocks noChangeArrowheads="1"/>
              </p:cNvSpPr>
              <p:nvPr/>
            </p:nvSpPr>
            <p:spPr bwMode="auto">
              <a:xfrm>
                <a:off x="1463" y="2188"/>
                <a:ext cx="6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A</a:t>
                </a:r>
                <a:endParaRPr lang="en-US" altLang="zh-CN" sz="1400" b="1"/>
              </a:p>
            </p:txBody>
          </p:sp>
          <p:sp>
            <p:nvSpPr>
              <p:cNvPr id="297996" name="Rectangle 12"/>
              <p:cNvSpPr>
                <a:spLocks noChangeArrowheads="1"/>
              </p:cNvSpPr>
              <p:nvPr/>
            </p:nvSpPr>
            <p:spPr bwMode="auto">
              <a:xfrm>
                <a:off x="1295" y="2188"/>
                <a:ext cx="4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FF"/>
                    </a:solidFill>
                    <a:latin typeface="Courier New" pitchFamily="49" charset="0"/>
                  </a:rPr>
                  <a:t>5</a:t>
                </a:r>
                <a:endParaRPr lang="en-US" altLang="zh-CN" sz="2400" b="1"/>
              </a:p>
            </p:txBody>
          </p:sp>
          <p:sp>
            <p:nvSpPr>
              <p:cNvPr id="297997" name="Line 13"/>
              <p:cNvSpPr>
                <a:spLocks noChangeShapeType="1"/>
              </p:cNvSpPr>
              <p:nvPr/>
            </p:nvSpPr>
            <p:spPr bwMode="auto">
              <a:xfrm flipH="1">
                <a:off x="1258" y="2262"/>
                <a:ext cx="167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998" name="Rectangle 14"/>
              <p:cNvSpPr>
                <a:spLocks noChangeArrowheads="1"/>
              </p:cNvSpPr>
              <p:nvPr/>
            </p:nvSpPr>
            <p:spPr bwMode="auto">
              <a:xfrm>
                <a:off x="1463" y="2302"/>
                <a:ext cx="6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B</a:t>
                </a:r>
                <a:endParaRPr lang="en-US" altLang="zh-CN" sz="1400" b="1"/>
              </a:p>
            </p:txBody>
          </p:sp>
          <p:sp>
            <p:nvSpPr>
              <p:cNvPr id="297999" name="Rectangle 15"/>
              <p:cNvSpPr>
                <a:spLocks noChangeArrowheads="1"/>
              </p:cNvSpPr>
              <p:nvPr/>
            </p:nvSpPr>
            <p:spPr bwMode="auto">
              <a:xfrm>
                <a:off x="1295" y="2302"/>
                <a:ext cx="4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FF"/>
                    </a:solidFill>
                    <a:latin typeface="Courier New" pitchFamily="49" charset="0"/>
                  </a:rPr>
                  <a:t>1</a:t>
                </a:r>
                <a:endParaRPr lang="en-US" altLang="zh-CN" sz="2400" b="1"/>
              </a:p>
            </p:txBody>
          </p:sp>
          <p:sp>
            <p:nvSpPr>
              <p:cNvPr id="298000" name="Line 16"/>
              <p:cNvSpPr>
                <a:spLocks noChangeShapeType="1"/>
              </p:cNvSpPr>
              <p:nvPr/>
            </p:nvSpPr>
            <p:spPr bwMode="auto">
              <a:xfrm flipH="1">
                <a:off x="1258" y="2376"/>
                <a:ext cx="167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01" name="Rectangle 17"/>
              <p:cNvSpPr>
                <a:spLocks noChangeArrowheads="1"/>
              </p:cNvSpPr>
              <p:nvPr/>
            </p:nvSpPr>
            <p:spPr bwMode="auto">
              <a:xfrm>
                <a:off x="1463" y="2415"/>
                <a:ext cx="6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C</a:t>
                </a:r>
                <a:endParaRPr lang="en-US" altLang="zh-CN" sz="1400" b="1"/>
              </a:p>
            </p:txBody>
          </p:sp>
          <p:sp>
            <p:nvSpPr>
              <p:cNvPr id="298002" name="Rectangle 18"/>
              <p:cNvSpPr>
                <a:spLocks noChangeArrowheads="1"/>
              </p:cNvSpPr>
              <p:nvPr/>
            </p:nvSpPr>
            <p:spPr bwMode="auto">
              <a:xfrm>
                <a:off x="1295" y="2408"/>
                <a:ext cx="4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FF"/>
                    </a:solidFill>
                    <a:latin typeface="Courier New" pitchFamily="49" charset="0"/>
                  </a:rPr>
                  <a:t>2</a:t>
                </a:r>
                <a:endParaRPr lang="en-US" altLang="zh-CN" sz="2400" b="1"/>
              </a:p>
            </p:txBody>
          </p:sp>
          <p:sp>
            <p:nvSpPr>
              <p:cNvPr id="298003" name="Line 19"/>
              <p:cNvSpPr>
                <a:spLocks noChangeShapeType="1"/>
              </p:cNvSpPr>
              <p:nvPr/>
            </p:nvSpPr>
            <p:spPr bwMode="auto">
              <a:xfrm flipH="1">
                <a:off x="1258" y="2482"/>
                <a:ext cx="167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04" name="Rectangle 20"/>
              <p:cNvSpPr>
                <a:spLocks noChangeArrowheads="1"/>
              </p:cNvSpPr>
              <p:nvPr/>
            </p:nvSpPr>
            <p:spPr bwMode="auto">
              <a:xfrm>
                <a:off x="1463" y="2519"/>
                <a:ext cx="6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D</a:t>
                </a:r>
                <a:endParaRPr lang="en-US" altLang="zh-CN" sz="1400" b="1"/>
              </a:p>
            </p:txBody>
          </p:sp>
          <p:sp>
            <p:nvSpPr>
              <p:cNvPr id="298005" name="Rectangle 21"/>
              <p:cNvSpPr>
                <a:spLocks noChangeArrowheads="1"/>
              </p:cNvSpPr>
              <p:nvPr/>
            </p:nvSpPr>
            <p:spPr bwMode="auto">
              <a:xfrm>
                <a:off x="1295" y="2518"/>
                <a:ext cx="4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FF"/>
                    </a:solidFill>
                    <a:latin typeface="Courier New" pitchFamily="49" charset="0"/>
                  </a:rPr>
                  <a:t>4</a:t>
                </a:r>
                <a:endParaRPr lang="en-US" altLang="zh-CN" sz="2400" b="1"/>
              </a:p>
            </p:txBody>
          </p:sp>
          <p:sp>
            <p:nvSpPr>
              <p:cNvPr id="298006" name="Line 22"/>
              <p:cNvSpPr>
                <a:spLocks noChangeShapeType="1"/>
              </p:cNvSpPr>
              <p:nvPr/>
            </p:nvSpPr>
            <p:spPr bwMode="auto">
              <a:xfrm flipH="1">
                <a:off x="1258" y="2584"/>
                <a:ext cx="167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07" name="Rectangle 23"/>
              <p:cNvSpPr>
                <a:spLocks noChangeArrowheads="1"/>
              </p:cNvSpPr>
              <p:nvPr/>
            </p:nvSpPr>
            <p:spPr bwMode="auto">
              <a:xfrm>
                <a:off x="1916" y="2160"/>
                <a:ext cx="13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OA</a:t>
                </a:r>
                <a:endParaRPr lang="en-US" altLang="zh-CN" sz="1400" b="1"/>
              </a:p>
            </p:txBody>
          </p:sp>
          <p:sp>
            <p:nvSpPr>
              <p:cNvPr id="298008" name="Rectangle 24"/>
              <p:cNvSpPr>
                <a:spLocks noChangeArrowheads="1"/>
              </p:cNvSpPr>
              <p:nvPr/>
            </p:nvSpPr>
            <p:spPr bwMode="auto">
              <a:xfrm>
                <a:off x="2129" y="2160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FF"/>
                    </a:solidFill>
                    <a:latin typeface="Courier New" pitchFamily="49" charset="0"/>
                  </a:rPr>
                  <a:t>11</a:t>
                </a:r>
                <a:endParaRPr lang="en-US" altLang="zh-CN" sz="2400" b="1"/>
              </a:p>
            </p:txBody>
          </p:sp>
          <p:sp>
            <p:nvSpPr>
              <p:cNvPr id="298009" name="Line 25"/>
              <p:cNvSpPr>
                <a:spLocks noChangeShapeType="1"/>
              </p:cNvSpPr>
              <p:nvPr/>
            </p:nvSpPr>
            <p:spPr bwMode="auto">
              <a:xfrm>
                <a:off x="2092" y="2234"/>
                <a:ext cx="167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10" name="Rectangle 26"/>
              <p:cNvSpPr>
                <a:spLocks noChangeArrowheads="1"/>
              </p:cNvSpPr>
              <p:nvPr/>
            </p:nvSpPr>
            <p:spPr bwMode="auto">
              <a:xfrm>
                <a:off x="1916" y="2500"/>
                <a:ext cx="13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OD</a:t>
                </a:r>
                <a:endParaRPr lang="en-US" altLang="zh-CN" sz="1400" b="1"/>
              </a:p>
            </p:txBody>
          </p:sp>
          <p:sp>
            <p:nvSpPr>
              <p:cNvPr id="298011" name="Rectangle 27"/>
              <p:cNvSpPr>
                <a:spLocks noChangeArrowheads="1"/>
              </p:cNvSpPr>
              <p:nvPr/>
            </p:nvSpPr>
            <p:spPr bwMode="auto">
              <a:xfrm>
                <a:off x="2129" y="2492"/>
                <a:ext cx="4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FF"/>
                    </a:solidFill>
                    <a:latin typeface="Courier New" pitchFamily="49" charset="0"/>
                  </a:rPr>
                  <a:t>8</a:t>
                </a:r>
                <a:endParaRPr lang="en-US" altLang="zh-CN" sz="2400" b="1"/>
              </a:p>
            </p:txBody>
          </p:sp>
          <p:sp>
            <p:nvSpPr>
              <p:cNvPr id="298012" name="Line 28"/>
              <p:cNvSpPr>
                <a:spLocks noChangeShapeType="1"/>
              </p:cNvSpPr>
              <p:nvPr/>
            </p:nvSpPr>
            <p:spPr bwMode="auto">
              <a:xfrm>
                <a:off x="2092" y="2566"/>
                <a:ext cx="167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13" name="Rectangle 29"/>
              <p:cNvSpPr>
                <a:spLocks noChangeArrowheads="1"/>
              </p:cNvSpPr>
              <p:nvPr/>
            </p:nvSpPr>
            <p:spPr bwMode="auto">
              <a:xfrm>
                <a:off x="1916" y="2621"/>
                <a:ext cx="13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OE</a:t>
                </a:r>
                <a:endParaRPr lang="en-US" altLang="zh-CN" sz="1400" b="1"/>
              </a:p>
            </p:txBody>
          </p:sp>
          <p:sp>
            <p:nvSpPr>
              <p:cNvPr id="298014" name="Rectangle 30"/>
              <p:cNvSpPr>
                <a:spLocks noChangeArrowheads="1"/>
              </p:cNvSpPr>
              <p:nvPr/>
            </p:nvSpPr>
            <p:spPr bwMode="auto">
              <a:xfrm>
                <a:off x="2129" y="2603"/>
                <a:ext cx="4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FF"/>
                    </a:solidFill>
                    <a:latin typeface="Courier New" pitchFamily="49" charset="0"/>
                  </a:rPr>
                  <a:t>6</a:t>
                </a:r>
                <a:endParaRPr lang="en-US" altLang="zh-CN" sz="2400" b="1"/>
              </a:p>
            </p:txBody>
          </p:sp>
          <p:sp>
            <p:nvSpPr>
              <p:cNvPr id="298015" name="Line 31"/>
              <p:cNvSpPr>
                <a:spLocks noChangeShapeType="1"/>
              </p:cNvSpPr>
              <p:nvPr/>
            </p:nvSpPr>
            <p:spPr bwMode="auto">
              <a:xfrm>
                <a:off x="2092" y="2682"/>
                <a:ext cx="167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16" name="Rectangle 32"/>
              <p:cNvSpPr>
                <a:spLocks noChangeArrowheads="1"/>
              </p:cNvSpPr>
              <p:nvPr/>
            </p:nvSpPr>
            <p:spPr bwMode="auto">
              <a:xfrm>
                <a:off x="1916" y="2735"/>
                <a:ext cx="13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OF</a:t>
                </a:r>
                <a:endParaRPr lang="en-US" altLang="zh-CN" sz="1400" b="1"/>
              </a:p>
            </p:txBody>
          </p:sp>
          <p:sp>
            <p:nvSpPr>
              <p:cNvPr id="298017" name="Rectangle 33"/>
              <p:cNvSpPr>
                <a:spLocks noChangeArrowheads="1"/>
              </p:cNvSpPr>
              <p:nvPr/>
            </p:nvSpPr>
            <p:spPr bwMode="auto">
              <a:xfrm>
                <a:off x="2129" y="2716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FF"/>
                    </a:solidFill>
                    <a:latin typeface="Courier New" pitchFamily="49" charset="0"/>
                  </a:rPr>
                  <a:t>13</a:t>
                </a:r>
                <a:endParaRPr lang="en-US" altLang="zh-CN" sz="2400" b="1"/>
              </a:p>
            </p:txBody>
          </p:sp>
          <p:sp>
            <p:nvSpPr>
              <p:cNvPr id="298018" name="Line 34"/>
              <p:cNvSpPr>
                <a:spLocks noChangeShapeType="1"/>
              </p:cNvSpPr>
              <p:nvPr/>
            </p:nvSpPr>
            <p:spPr bwMode="auto">
              <a:xfrm>
                <a:off x="2092" y="2800"/>
                <a:ext cx="167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19" name="Rectangle 35"/>
              <p:cNvSpPr>
                <a:spLocks noChangeArrowheads="1"/>
              </p:cNvSpPr>
              <p:nvPr/>
            </p:nvSpPr>
            <p:spPr bwMode="auto">
              <a:xfrm>
                <a:off x="1916" y="2387"/>
                <a:ext cx="13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OC</a:t>
                </a:r>
                <a:endParaRPr lang="en-US" altLang="zh-CN" sz="1400" b="1"/>
              </a:p>
            </p:txBody>
          </p:sp>
          <p:sp>
            <p:nvSpPr>
              <p:cNvPr id="298020" name="Rectangle 36"/>
              <p:cNvSpPr>
                <a:spLocks noChangeArrowheads="1"/>
              </p:cNvSpPr>
              <p:nvPr/>
            </p:nvSpPr>
            <p:spPr bwMode="auto">
              <a:xfrm>
                <a:off x="2129" y="2408"/>
                <a:ext cx="4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FF"/>
                    </a:solidFill>
                    <a:latin typeface="Courier New" pitchFamily="49" charset="0"/>
                  </a:rPr>
                  <a:t>9</a:t>
                </a:r>
                <a:endParaRPr lang="en-US" altLang="zh-CN" sz="2400" b="1"/>
              </a:p>
            </p:txBody>
          </p:sp>
          <p:sp>
            <p:nvSpPr>
              <p:cNvPr id="298021" name="Line 37"/>
              <p:cNvSpPr>
                <a:spLocks noChangeShapeType="1"/>
              </p:cNvSpPr>
              <p:nvPr/>
            </p:nvSpPr>
            <p:spPr bwMode="auto">
              <a:xfrm flipV="1">
                <a:off x="2086" y="2464"/>
                <a:ext cx="173" cy="8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22" name="Rectangle 38"/>
              <p:cNvSpPr>
                <a:spLocks noChangeArrowheads="1"/>
              </p:cNvSpPr>
              <p:nvPr/>
            </p:nvSpPr>
            <p:spPr bwMode="auto">
              <a:xfrm>
                <a:off x="1916" y="2273"/>
                <a:ext cx="13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OB</a:t>
                </a:r>
                <a:endParaRPr lang="en-US" altLang="zh-CN" sz="1400" b="1"/>
              </a:p>
            </p:txBody>
          </p:sp>
          <p:sp>
            <p:nvSpPr>
              <p:cNvPr id="298023" name="Rectangle 39"/>
              <p:cNvSpPr>
                <a:spLocks noChangeArrowheads="1"/>
              </p:cNvSpPr>
              <p:nvPr/>
            </p:nvSpPr>
            <p:spPr bwMode="auto">
              <a:xfrm>
                <a:off x="2129" y="2273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FF"/>
                    </a:solidFill>
                    <a:latin typeface="Courier New" pitchFamily="49" charset="0"/>
                  </a:rPr>
                  <a:t>10</a:t>
                </a:r>
                <a:endParaRPr lang="en-US" altLang="zh-CN" sz="2400" b="1"/>
              </a:p>
            </p:txBody>
          </p:sp>
          <p:sp>
            <p:nvSpPr>
              <p:cNvPr id="298024" name="Line 40"/>
              <p:cNvSpPr>
                <a:spLocks noChangeShapeType="1"/>
              </p:cNvSpPr>
              <p:nvPr/>
            </p:nvSpPr>
            <p:spPr bwMode="auto">
              <a:xfrm>
                <a:off x="2092" y="2350"/>
                <a:ext cx="167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25" name="Rectangle 41"/>
              <p:cNvSpPr>
                <a:spLocks noChangeArrowheads="1"/>
              </p:cNvSpPr>
              <p:nvPr/>
            </p:nvSpPr>
            <p:spPr bwMode="auto">
              <a:xfrm>
                <a:off x="1916" y="2848"/>
                <a:ext cx="13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OG</a:t>
                </a:r>
                <a:endParaRPr lang="en-US" altLang="zh-CN" sz="1400" b="1"/>
              </a:p>
            </p:txBody>
          </p:sp>
          <p:sp>
            <p:nvSpPr>
              <p:cNvPr id="298026" name="Rectangle 42"/>
              <p:cNvSpPr>
                <a:spLocks noChangeArrowheads="1"/>
              </p:cNvSpPr>
              <p:nvPr/>
            </p:nvSpPr>
            <p:spPr bwMode="auto">
              <a:xfrm>
                <a:off x="2129" y="2829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FF"/>
                    </a:solidFill>
                    <a:latin typeface="Courier New" pitchFamily="49" charset="0"/>
                  </a:rPr>
                  <a:t>12</a:t>
                </a:r>
                <a:endParaRPr lang="en-US" altLang="zh-CN" sz="2400" b="1"/>
              </a:p>
            </p:txBody>
          </p:sp>
          <p:sp>
            <p:nvSpPr>
              <p:cNvPr id="298027" name="Line 43"/>
              <p:cNvSpPr>
                <a:spLocks noChangeShapeType="1"/>
              </p:cNvSpPr>
              <p:nvPr/>
            </p:nvSpPr>
            <p:spPr bwMode="auto">
              <a:xfrm>
                <a:off x="2092" y="2903"/>
                <a:ext cx="167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28" name="Rectangle 44"/>
              <p:cNvSpPr>
                <a:spLocks noChangeArrowheads="1"/>
              </p:cNvSpPr>
              <p:nvPr/>
            </p:nvSpPr>
            <p:spPr bwMode="auto">
              <a:xfrm>
                <a:off x="1463" y="2755"/>
                <a:ext cx="13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>
                    <a:solidFill>
                      <a:srgbClr val="0000FF"/>
                    </a:solidFill>
                    <a:latin typeface="Courier New" pitchFamily="49" charset="0"/>
                  </a:rPr>
                  <a:t>BI</a:t>
                </a:r>
                <a:endParaRPr lang="en-US" altLang="zh-CN" sz="1400" b="1"/>
              </a:p>
            </p:txBody>
          </p:sp>
          <p:sp>
            <p:nvSpPr>
              <p:cNvPr id="298029" name="Rectangle 45"/>
              <p:cNvSpPr>
                <a:spLocks noChangeArrowheads="1"/>
              </p:cNvSpPr>
              <p:nvPr/>
            </p:nvSpPr>
            <p:spPr bwMode="auto">
              <a:xfrm>
                <a:off x="1295" y="2742"/>
                <a:ext cx="4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FF"/>
                    </a:solidFill>
                    <a:latin typeface="Courier New" pitchFamily="49" charset="0"/>
                  </a:rPr>
                  <a:t>3</a:t>
                </a:r>
                <a:endParaRPr lang="en-US" altLang="zh-CN" sz="2400" b="1"/>
              </a:p>
            </p:txBody>
          </p:sp>
          <p:sp>
            <p:nvSpPr>
              <p:cNvPr id="298030" name="Oval 46"/>
              <p:cNvSpPr>
                <a:spLocks noChangeArrowheads="1"/>
              </p:cNvSpPr>
              <p:nvPr/>
            </p:nvSpPr>
            <p:spPr bwMode="auto">
              <a:xfrm>
                <a:off x="1369" y="2788"/>
                <a:ext cx="56" cy="56"/>
              </a:xfrm>
              <a:prstGeom prst="ellips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31" name="Line 47"/>
              <p:cNvSpPr>
                <a:spLocks noChangeShapeType="1"/>
              </p:cNvSpPr>
              <p:nvPr/>
            </p:nvSpPr>
            <p:spPr bwMode="auto">
              <a:xfrm flipH="1">
                <a:off x="1258" y="2816"/>
                <a:ext cx="111" cy="1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8032" name="Rectangle 48"/>
            <p:cNvSpPr>
              <a:spLocks noChangeArrowheads="1"/>
            </p:cNvSpPr>
            <p:nvPr/>
          </p:nvSpPr>
          <p:spPr bwMode="auto">
            <a:xfrm>
              <a:off x="4538" y="1620"/>
              <a:ext cx="15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FF"/>
                  </a:solidFill>
                </a:rPr>
                <a:t>U2</a:t>
              </a:r>
              <a:endParaRPr lang="en-US" altLang="zh-CN" sz="2400" b="1"/>
            </a:p>
          </p:txBody>
        </p:sp>
        <p:sp>
          <p:nvSpPr>
            <p:cNvPr id="298033" name="Rectangle 49"/>
            <p:cNvSpPr>
              <a:spLocks noChangeArrowheads="1"/>
            </p:cNvSpPr>
            <p:nvPr/>
          </p:nvSpPr>
          <p:spPr bwMode="auto">
            <a:xfrm>
              <a:off x="3760" y="1315"/>
              <a:ext cx="751" cy="750"/>
            </a:xfrm>
            <a:prstGeom prst="rect">
              <a:avLst/>
            </a:prstGeom>
            <a:solidFill>
              <a:srgbClr val="000000"/>
            </a:solidFill>
            <a:ln w="30163">
              <a:solidFill>
                <a:srgbClr val="A0A0A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34" name="Rectangle 50"/>
            <p:cNvSpPr>
              <a:spLocks noChangeArrowheads="1"/>
            </p:cNvSpPr>
            <p:nvPr/>
          </p:nvSpPr>
          <p:spPr bwMode="auto">
            <a:xfrm>
              <a:off x="3816" y="1954"/>
              <a:ext cx="4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A0A0A4"/>
                  </a:solidFill>
                </a:rPr>
                <a:t>A</a:t>
              </a:r>
              <a:endParaRPr lang="en-US" altLang="zh-CN" sz="2400" b="1"/>
            </a:p>
          </p:txBody>
        </p:sp>
        <p:sp>
          <p:nvSpPr>
            <p:cNvPr id="298035" name="Rectangle 51"/>
            <p:cNvSpPr>
              <a:spLocks noChangeArrowheads="1"/>
            </p:cNvSpPr>
            <p:nvPr/>
          </p:nvSpPr>
          <p:spPr bwMode="auto">
            <a:xfrm>
              <a:off x="3899" y="1954"/>
              <a:ext cx="4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A0A0A4"/>
                  </a:solidFill>
                </a:rPr>
                <a:t>B</a:t>
              </a:r>
              <a:endParaRPr lang="en-US" altLang="zh-CN" sz="2400" b="1"/>
            </a:p>
          </p:txBody>
        </p:sp>
        <p:sp>
          <p:nvSpPr>
            <p:cNvPr id="298036" name="Rectangle 52"/>
            <p:cNvSpPr>
              <a:spLocks noChangeArrowheads="1"/>
            </p:cNvSpPr>
            <p:nvPr/>
          </p:nvSpPr>
          <p:spPr bwMode="auto">
            <a:xfrm>
              <a:off x="3992" y="1954"/>
              <a:ext cx="4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A0A0A4"/>
                  </a:solidFill>
                </a:rPr>
                <a:t>C</a:t>
              </a:r>
              <a:endParaRPr lang="en-US" altLang="zh-CN" sz="2400" b="1"/>
            </a:p>
          </p:txBody>
        </p:sp>
        <p:sp>
          <p:nvSpPr>
            <p:cNvPr id="298037" name="Rectangle 53"/>
            <p:cNvSpPr>
              <a:spLocks noChangeArrowheads="1"/>
            </p:cNvSpPr>
            <p:nvPr/>
          </p:nvSpPr>
          <p:spPr bwMode="auto">
            <a:xfrm>
              <a:off x="4075" y="1954"/>
              <a:ext cx="4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A0A0A4"/>
                  </a:solidFill>
                </a:rPr>
                <a:t>D</a:t>
              </a:r>
              <a:endParaRPr lang="en-US" altLang="zh-CN" sz="2400" b="1"/>
            </a:p>
          </p:txBody>
        </p:sp>
        <p:sp>
          <p:nvSpPr>
            <p:cNvPr id="298038" name="Rectangle 54"/>
            <p:cNvSpPr>
              <a:spLocks noChangeArrowheads="1"/>
            </p:cNvSpPr>
            <p:nvPr/>
          </p:nvSpPr>
          <p:spPr bwMode="auto">
            <a:xfrm>
              <a:off x="4158" y="1954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A0A0A4"/>
                  </a:solidFill>
                </a:rPr>
                <a:t>E</a:t>
              </a:r>
              <a:endParaRPr lang="en-US" altLang="zh-CN" sz="2400" b="1"/>
            </a:p>
          </p:txBody>
        </p:sp>
        <p:sp>
          <p:nvSpPr>
            <p:cNvPr id="298039" name="Rectangle 55"/>
            <p:cNvSpPr>
              <a:spLocks noChangeArrowheads="1"/>
            </p:cNvSpPr>
            <p:nvPr/>
          </p:nvSpPr>
          <p:spPr bwMode="auto">
            <a:xfrm>
              <a:off x="4242" y="1954"/>
              <a:ext cx="39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A0A0A4"/>
                  </a:solidFill>
                </a:rPr>
                <a:t>F</a:t>
              </a:r>
              <a:endParaRPr lang="en-US" altLang="zh-CN" sz="2400" b="1"/>
            </a:p>
          </p:txBody>
        </p:sp>
        <p:sp>
          <p:nvSpPr>
            <p:cNvPr id="298040" name="Rectangle 56"/>
            <p:cNvSpPr>
              <a:spLocks noChangeArrowheads="1"/>
            </p:cNvSpPr>
            <p:nvPr/>
          </p:nvSpPr>
          <p:spPr bwMode="auto">
            <a:xfrm>
              <a:off x="4316" y="1954"/>
              <a:ext cx="50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A0A0A4"/>
                  </a:solidFill>
                </a:rPr>
                <a:t>G</a:t>
              </a:r>
              <a:endParaRPr lang="en-US" altLang="zh-CN" sz="2400" b="1"/>
            </a:p>
          </p:txBody>
        </p:sp>
        <p:sp>
          <p:nvSpPr>
            <p:cNvPr id="298041" name="Rectangle 57"/>
            <p:cNvSpPr>
              <a:spLocks noChangeArrowheads="1"/>
            </p:cNvSpPr>
            <p:nvPr/>
          </p:nvSpPr>
          <p:spPr bwMode="auto">
            <a:xfrm>
              <a:off x="4381" y="1324"/>
              <a:ext cx="9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A0A0A4"/>
                  </a:solidFill>
                </a:rPr>
                <a:t>CK</a:t>
              </a:r>
              <a:endParaRPr lang="en-US" altLang="zh-CN" sz="2400" b="1"/>
            </a:p>
          </p:txBody>
        </p:sp>
        <p:sp>
          <p:nvSpPr>
            <p:cNvPr id="298042" name="Rectangle 58"/>
            <p:cNvSpPr>
              <a:spLocks noChangeArrowheads="1"/>
            </p:cNvSpPr>
            <p:nvPr/>
          </p:nvSpPr>
          <p:spPr bwMode="auto">
            <a:xfrm>
              <a:off x="4399" y="1954"/>
              <a:ext cx="4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A0A0A4"/>
                  </a:solidFill>
                </a:rPr>
                <a:t>H</a:t>
              </a:r>
              <a:endParaRPr lang="en-US" altLang="zh-CN" sz="2400" b="1"/>
            </a:p>
          </p:txBody>
        </p:sp>
        <p:sp>
          <p:nvSpPr>
            <p:cNvPr id="298043" name="Freeform 59"/>
            <p:cNvSpPr>
              <a:spLocks/>
            </p:cNvSpPr>
            <p:nvPr/>
          </p:nvSpPr>
          <p:spPr bwMode="auto">
            <a:xfrm>
              <a:off x="3955" y="1676"/>
              <a:ext cx="27" cy="222"/>
            </a:xfrm>
            <a:custGeom>
              <a:avLst/>
              <a:gdLst>
                <a:gd name="T0" fmla="*/ 0 w 27"/>
                <a:gd name="T1" fmla="*/ 0 h 222"/>
                <a:gd name="T2" fmla="*/ 27 w 27"/>
                <a:gd name="T3" fmla="*/ 28 h 222"/>
                <a:gd name="T4" fmla="*/ 27 w 27"/>
                <a:gd name="T5" fmla="*/ 195 h 222"/>
                <a:gd name="T6" fmla="*/ 0 w 27"/>
                <a:gd name="T7" fmla="*/ 222 h 222"/>
                <a:gd name="T8" fmla="*/ 0 w 27"/>
                <a:gd name="T9" fmla="*/ 222 h 222"/>
                <a:gd name="T10" fmla="*/ 0 w 27"/>
                <a:gd name="T1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22">
                  <a:moveTo>
                    <a:pt x="0" y="0"/>
                  </a:moveTo>
                  <a:lnTo>
                    <a:pt x="27" y="28"/>
                  </a:lnTo>
                  <a:lnTo>
                    <a:pt x="27" y="195"/>
                  </a:lnTo>
                  <a:lnTo>
                    <a:pt x="0" y="222"/>
                  </a:lnTo>
                  <a:lnTo>
                    <a:pt x="0" y="2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44" name="Freeform 60"/>
            <p:cNvSpPr>
              <a:spLocks/>
            </p:cNvSpPr>
            <p:nvPr/>
          </p:nvSpPr>
          <p:spPr bwMode="auto">
            <a:xfrm>
              <a:off x="3955" y="1426"/>
              <a:ext cx="27" cy="222"/>
            </a:xfrm>
            <a:custGeom>
              <a:avLst/>
              <a:gdLst>
                <a:gd name="T0" fmla="*/ 0 w 27"/>
                <a:gd name="T1" fmla="*/ 0 h 222"/>
                <a:gd name="T2" fmla="*/ 27 w 27"/>
                <a:gd name="T3" fmla="*/ 28 h 222"/>
                <a:gd name="T4" fmla="*/ 27 w 27"/>
                <a:gd name="T5" fmla="*/ 194 h 222"/>
                <a:gd name="T6" fmla="*/ 27 w 27"/>
                <a:gd name="T7" fmla="*/ 194 h 222"/>
                <a:gd name="T8" fmla="*/ 0 w 27"/>
                <a:gd name="T9" fmla="*/ 222 h 222"/>
                <a:gd name="T10" fmla="*/ 0 w 27"/>
                <a:gd name="T1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22">
                  <a:moveTo>
                    <a:pt x="0" y="0"/>
                  </a:moveTo>
                  <a:lnTo>
                    <a:pt x="27" y="28"/>
                  </a:lnTo>
                  <a:lnTo>
                    <a:pt x="27" y="194"/>
                  </a:lnTo>
                  <a:lnTo>
                    <a:pt x="27" y="194"/>
                  </a:lnTo>
                  <a:lnTo>
                    <a:pt x="0" y="2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45" name="Freeform 61"/>
            <p:cNvSpPr>
              <a:spLocks/>
            </p:cNvSpPr>
            <p:nvPr/>
          </p:nvSpPr>
          <p:spPr bwMode="auto">
            <a:xfrm>
              <a:off x="4288" y="1676"/>
              <a:ext cx="28" cy="222"/>
            </a:xfrm>
            <a:custGeom>
              <a:avLst/>
              <a:gdLst>
                <a:gd name="T0" fmla="*/ 0 w 28"/>
                <a:gd name="T1" fmla="*/ 28 h 222"/>
                <a:gd name="T2" fmla="*/ 28 w 28"/>
                <a:gd name="T3" fmla="*/ 0 h 222"/>
                <a:gd name="T4" fmla="*/ 28 w 28"/>
                <a:gd name="T5" fmla="*/ 222 h 222"/>
                <a:gd name="T6" fmla="*/ 0 w 28"/>
                <a:gd name="T7" fmla="*/ 195 h 222"/>
                <a:gd name="T8" fmla="*/ 0 w 28"/>
                <a:gd name="T9" fmla="*/ 167 h 222"/>
                <a:gd name="T10" fmla="*/ 0 w 28"/>
                <a:gd name="T11" fmla="*/ 2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22">
                  <a:moveTo>
                    <a:pt x="0" y="28"/>
                  </a:moveTo>
                  <a:lnTo>
                    <a:pt x="28" y="0"/>
                  </a:lnTo>
                  <a:lnTo>
                    <a:pt x="28" y="222"/>
                  </a:lnTo>
                  <a:lnTo>
                    <a:pt x="0" y="195"/>
                  </a:lnTo>
                  <a:lnTo>
                    <a:pt x="0" y="16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46" name="Freeform 62"/>
            <p:cNvSpPr>
              <a:spLocks/>
            </p:cNvSpPr>
            <p:nvPr/>
          </p:nvSpPr>
          <p:spPr bwMode="auto">
            <a:xfrm>
              <a:off x="4288" y="1426"/>
              <a:ext cx="28" cy="222"/>
            </a:xfrm>
            <a:custGeom>
              <a:avLst/>
              <a:gdLst>
                <a:gd name="T0" fmla="*/ 0 w 28"/>
                <a:gd name="T1" fmla="*/ 28 h 222"/>
                <a:gd name="T2" fmla="*/ 28 w 28"/>
                <a:gd name="T3" fmla="*/ 0 h 222"/>
                <a:gd name="T4" fmla="*/ 28 w 28"/>
                <a:gd name="T5" fmla="*/ 222 h 222"/>
                <a:gd name="T6" fmla="*/ 0 w 28"/>
                <a:gd name="T7" fmla="*/ 194 h 222"/>
                <a:gd name="T8" fmla="*/ 0 w 28"/>
                <a:gd name="T9" fmla="*/ 194 h 222"/>
                <a:gd name="T10" fmla="*/ 0 w 28"/>
                <a:gd name="T11" fmla="*/ 2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22">
                  <a:moveTo>
                    <a:pt x="0" y="28"/>
                  </a:moveTo>
                  <a:lnTo>
                    <a:pt x="28" y="0"/>
                  </a:lnTo>
                  <a:lnTo>
                    <a:pt x="28" y="222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47" name="Freeform 63"/>
            <p:cNvSpPr>
              <a:spLocks/>
            </p:cNvSpPr>
            <p:nvPr/>
          </p:nvSpPr>
          <p:spPr bwMode="auto">
            <a:xfrm>
              <a:off x="3982" y="1898"/>
              <a:ext cx="306" cy="28"/>
            </a:xfrm>
            <a:custGeom>
              <a:avLst/>
              <a:gdLst>
                <a:gd name="T0" fmla="*/ 0 w 306"/>
                <a:gd name="T1" fmla="*/ 28 h 28"/>
                <a:gd name="T2" fmla="*/ 28 w 306"/>
                <a:gd name="T3" fmla="*/ 0 h 28"/>
                <a:gd name="T4" fmla="*/ 278 w 306"/>
                <a:gd name="T5" fmla="*/ 0 h 28"/>
                <a:gd name="T6" fmla="*/ 306 w 306"/>
                <a:gd name="T7" fmla="*/ 28 h 28"/>
                <a:gd name="T8" fmla="*/ 251 w 306"/>
                <a:gd name="T9" fmla="*/ 28 h 28"/>
                <a:gd name="T10" fmla="*/ 0 w 306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" h="28">
                  <a:moveTo>
                    <a:pt x="0" y="28"/>
                  </a:moveTo>
                  <a:lnTo>
                    <a:pt x="28" y="0"/>
                  </a:lnTo>
                  <a:lnTo>
                    <a:pt x="278" y="0"/>
                  </a:lnTo>
                  <a:lnTo>
                    <a:pt x="306" y="28"/>
                  </a:lnTo>
                  <a:lnTo>
                    <a:pt x="251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48" name="Freeform 64"/>
            <p:cNvSpPr>
              <a:spLocks/>
            </p:cNvSpPr>
            <p:nvPr/>
          </p:nvSpPr>
          <p:spPr bwMode="auto">
            <a:xfrm>
              <a:off x="3982" y="1648"/>
              <a:ext cx="306" cy="28"/>
            </a:xfrm>
            <a:custGeom>
              <a:avLst/>
              <a:gdLst>
                <a:gd name="T0" fmla="*/ 306 w 306"/>
                <a:gd name="T1" fmla="*/ 0 h 28"/>
                <a:gd name="T2" fmla="*/ 278 w 306"/>
                <a:gd name="T3" fmla="*/ 28 h 28"/>
                <a:gd name="T4" fmla="*/ 0 w 306"/>
                <a:gd name="T5" fmla="*/ 28 h 28"/>
                <a:gd name="T6" fmla="*/ 28 w 306"/>
                <a:gd name="T7" fmla="*/ 0 h 28"/>
                <a:gd name="T8" fmla="*/ 28 w 306"/>
                <a:gd name="T9" fmla="*/ 0 h 28"/>
                <a:gd name="T10" fmla="*/ 306 w 306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" h="28">
                  <a:moveTo>
                    <a:pt x="306" y="0"/>
                  </a:moveTo>
                  <a:lnTo>
                    <a:pt x="278" y="28"/>
                  </a:lnTo>
                  <a:lnTo>
                    <a:pt x="0" y="28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49" name="Freeform 65"/>
            <p:cNvSpPr>
              <a:spLocks/>
            </p:cNvSpPr>
            <p:nvPr/>
          </p:nvSpPr>
          <p:spPr bwMode="auto">
            <a:xfrm>
              <a:off x="3982" y="1398"/>
              <a:ext cx="306" cy="28"/>
            </a:xfrm>
            <a:custGeom>
              <a:avLst/>
              <a:gdLst>
                <a:gd name="T0" fmla="*/ 306 w 306"/>
                <a:gd name="T1" fmla="*/ 0 h 28"/>
                <a:gd name="T2" fmla="*/ 278 w 306"/>
                <a:gd name="T3" fmla="*/ 28 h 28"/>
                <a:gd name="T4" fmla="*/ 28 w 306"/>
                <a:gd name="T5" fmla="*/ 28 h 28"/>
                <a:gd name="T6" fmla="*/ 0 w 306"/>
                <a:gd name="T7" fmla="*/ 0 h 28"/>
                <a:gd name="T8" fmla="*/ 28 w 306"/>
                <a:gd name="T9" fmla="*/ 0 h 28"/>
                <a:gd name="T10" fmla="*/ 306 w 306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" h="28">
                  <a:moveTo>
                    <a:pt x="306" y="0"/>
                  </a:moveTo>
                  <a:lnTo>
                    <a:pt x="278" y="28"/>
                  </a:lnTo>
                  <a:lnTo>
                    <a:pt x="28" y="28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50" name="Line 66"/>
            <p:cNvSpPr>
              <a:spLocks noChangeShapeType="1"/>
            </p:cNvSpPr>
            <p:nvPr/>
          </p:nvSpPr>
          <p:spPr bwMode="auto">
            <a:xfrm>
              <a:off x="4094" y="2065"/>
              <a:ext cx="1" cy="167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51" name="Line 67"/>
            <p:cNvSpPr>
              <a:spLocks noChangeShapeType="1"/>
            </p:cNvSpPr>
            <p:nvPr/>
          </p:nvSpPr>
          <p:spPr bwMode="auto">
            <a:xfrm>
              <a:off x="4177" y="2065"/>
              <a:ext cx="1" cy="167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52" name="Line 68"/>
            <p:cNvSpPr>
              <a:spLocks noChangeShapeType="1"/>
            </p:cNvSpPr>
            <p:nvPr/>
          </p:nvSpPr>
          <p:spPr bwMode="auto">
            <a:xfrm>
              <a:off x="4260" y="2065"/>
              <a:ext cx="1" cy="167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53" name="Line 69"/>
            <p:cNvSpPr>
              <a:spLocks noChangeShapeType="1"/>
            </p:cNvSpPr>
            <p:nvPr/>
          </p:nvSpPr>
          <p:spPr bwMode="auto">
            <a:xfrm>
              <a:off x="4344" y="2065"/>
              <a:ext cx="1" cy="167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54" name="Line 70"/>
            <p:cNvSpPr>
              <a:spLocks noChangeShapeType="1"/>
            </p:cNvSpPr>
            <p:nvPr/>
          </p:nvSpPr>
          <p:spPr bwMode="auto">
            <a:xfrm>
              <a:off x="3843" y="2065"/>
              <a:ext cx="1" cy="167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55" name="Line 71"/>
            <p:cNvSpPr>
              <a:spLocks noChangeShapeType="1"/>
            </p:cNvSpPr>
            <p:nvPr/>
          </p:nvSpPr>
          <p:spPr bwMode="auto">
            <a:xfrm>
              <a:off x="3927" y="2065"/>
              <a:ext cx="1" cy="167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56" name="Line 72"/>
            <p:cNvSpPr>
              <a:spLocks noChangeShapeType="1"/>
            </p:cNvSpPr>
            <p:nvPr/>
          </p:nvSpPr>
          <p:spPr bwMode="auto">
            <a:xfrm>
              <a:off x="4010" y="2065"/>
              <a:ext cx="1" cy="167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57" name="Line 73"/>
            <p:cNvSpPr>
              <a:spLocks noChangeShapeType="1"/>
            </p:cNvSpPr>
            <p:nvPr/>
          </p:nvSpPr>
          <p:spPr bwMode="auto">
            <a:xfrm flipV="1">
              <a:off x="4427" y="1148"/>
              <a:ext cx="1" cy="167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58" name="Line 74"/>
            <p:cNvSpPr>
              <a:spLocks noChangeShapeType="1"/>
            </p:cNvSpPr>
            <p:nvPr/>
          </p:nvSpPr>
          <p:spPr bwMode="auto">
            <a:xfrm>
              <a:off x="4427" y="2065"/>
              <a:ext cx="1" cy="167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59" name="Rectangle 75"/>
            <p:cNvSpPr>
              <a:spLocks noChangeArrowheads="1"/>
            </p:cNvSpPr>
            <p:nvPr/>
          </p:nvSpPr>
          <p:spPr bwMode="auto">
            <a:xfrm>
              <a:off x="4779" y="1250"/>
              <a:ext cx="2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</a:rPr>
                <a:t>GND</a:t>
              </a:r>
              <a:endParaRPr lang="en-US" altLang="zh-CN" sz="2400" b="1"/>
            </a:p>
          </p:txBody>
        </p:sp>
        <p:sp>
          <p:nvSpPr>
            <p:cNvPr id="298060" name="Freeform 76"/>
            <p:cNvSpPr>
              <a:spLocks/>
            </p:cNvSpPr>
            <p:nvPr/>
          </p:nvSpPr>
          <p:spPr bwMode="auto">
            <a:xfrm>
              <a:off x="4594" y="1315"/>
              <a:ext cx="167" cy="83"/>
            </a:xfrm>
            <a:custGeom>
              <a:avLst/>
              <a:gdLst>
                <a:gd name="T0" fmla="*/ 0 w 167"/>
                <a:gd name="T1" fmla="*/ 0 h 83"/>
                <a:gd name="T2" fmla="*/ 83 w 167"/>
                <a:gd name="T3" fmla="*/ 83 h 83"/>
                <a:gd name="T4" fmla="*/ 167 w 167"/>
                <a:gd name="T5" fmla="*/ 0 h 83"/>
                <a:gd name="T6" fmla="*/ 0 w 167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7" h="83">
                  <a:moveTo>
                    <a:pt x="0" y="0"/>
                  </a:moveTo>
                  <a:lnTo>
                    <a:pt x="83" y="83"/>
                  </a:lnTo>
                  <a:lnTo>
                    <a:pt x="16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61" name="Line 77"/>
            <p:cNvSpPr>
              <a:spLocks noChangeShapeType="1"/>
            </p:cNvSpPr>
            <p:nvPr/>
          </p:nvSpPr>
          <p:spPr bwMode="auto">
            <a:xfrm flipV="1">
              <a:off x="4677" y="1231"/>
              <a:ext cx="1" cy="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62" name="Rectangle 78"/>
            <p:cNvSpPr>
              <a:spLocks noChangeArrowheads="1"/>
            </p:cNvSpPr>
            <p:nvPr/>
          </p:nvSpPr>
          <p:spPr bwMode="auto">
            <a:xfrm>
              <a:off x="2472" y="1000"/>
              <a:ext cx="25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</a:rPr>
                <a:t>VCC</a:t>
              </a:r>
              <a:endParaRPr lang="en-US" altLang="zh-CN" sz="2400" b="1"/>
            </a:p>
          </p:txBody>
        </p:sp>
        <p:sp>
          <p:nvSpPr>
            <p:cNvPr id="298063" name="Line 79"/>
            <p:cNvSpPr>
              <a:spLocks noChangeShapeType="1"/>
            </p:cNvSpPr>
            <p:nvPr/>
          </p:nvSpPr>
          <p:spPr bwMode="auto">
            <a:xfrm>
              <a:off x="2426" y="1148"/>
              <a:ext cx="33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64" name="Line 80"/>
            <p:cNvSpPr>
              <a:spLocks noChangeShapeType="1"/>
            </p:cNvSpPr>
            <p:nvPr/>
          </p:nvSpPr>
          <p:spPr bwMode="auto">
            <a:xfrm>
              <a:off x="2592" y="1148"/>
              <a:ext cx="1" cy="16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65" name="Rectangle 81"/>
            <p:cNvSpPr>
              <a:spLocks noChangeArrowheads="1"/>
            </p:cNvSpPr>
            <p:nvPr/>
          </p:nvSpPr>
          <p:spPr bwMode="auto">
            <a:xfrm>
              <a:off x="2407" y="1954"/>
              <a:ext cx="15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</a:rPr>
                <a:t>R1</a:t>
              </a:r>
              <a:endParaRPr lang="en-US" altLang="zh-CN" sz="2400" b="1"/>
            </a:p>
          </p:txBody>
        </p:sp>
        <p:sp>
          <p:nvSpPr>
            <p:cNvPr id="298066" name="Freeform 82"/>
            <p:cNvSpPr>
              <a:spLocks/>
            </p:cNvSpPr>
            <p:nvPr/>
          </p:nvSpPr>
          <p:spPr bwMode="auto">
            <a:xfrm>
              <a:off x="2388" y="1732"/>
              <a:ext cx="84" cy="250"/>
            </a:xfrm>
            <a:custGeom>
              <a:avLst/>
              <a:gdLst>
                <a:gd name="T0" fmla="*/ 38 w 84"/>
                <a:gd name="T1" fmla="*/ 0 h 250"/>
                <a:gd name="T2" fmla="*/ 84 w 84"/>
                <a:gd name="T3" fmla="*/ 27 h 250"/>
                <a:gd name="T4" fmla="*/ 0 w 84"/>
                <a:gd name="T5" fmla="*/ 65 h 250"/>
                <a:gd name="T6" fmla="*/ 84 w 84"/>
                <a:gd name="T7" fmla="*/ 111 h 250"/>
                <a:gd name="T8" fmla="*/ 0 w 84"/>
                <a:gd name="T9" fmla="*/ 148 h 250"/>
                <a:gd name="T10" fmla="*/ 84 w 84"/>
                <a:gd name="T11" fmla="*/ 194 h 250"/>
                <a:gd name="T12" fmla="*/ 0 w 84"/>
                <a:gd name="T13" fmla="*/ 231 h 250"/>
                <a:gd name="T14" fmla="*/ 38 w 84"/>
                <a:gd name="T15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50">
                  <a:moveTo>
                    <a:pt x="38" y="0"/>
                  </a:moveTo>
                  <a:lnTo>
                    <a:pt x="84" y="27"/>
                  </a:lnTo>
                  <a:lnTo>
                    <a:pt x="0" y="65"/>
                  </a:lnTo>
                  <a:lnTo>
                    <a:pt x="84" y="111"/>
                  </a:lnTo>
                  <a:lnTo>
                    <a:pt x="0" y="148"/>
                  </a:lnTo>
                  <a:lnTo>
                    <a:pt x="84" y="194"/>
                  </a:lnTo>
                  <a:lnTo>
                    <a:pt x="0" y="231"/>
                  </a:lnTo>
                  <a:lnTo>
                    <a:pt x="38" y="25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67" name="Line 83"/>
            <p:cNvSpPr>
              <a:spLocks noChangeShapeType="1"/>
            </p:cNvSpPr>
            <p:nvPr/>
          </p:nvSpPr>
          <p:spPr bwMode="auto">
            <a:xfrm flipV="1">
              <a:off x="2426" y="1648"/>
              <a:ext cx="1" cy="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68" name="Line 84"/>
            <p:cNvSpPr>
              <a:spLocks noChangeShapeType="1"/>
            </p:cNvSpPr>
            <p:nvPr/>
          </p:nvSpPr>
          <p:spPr bwMode="auto">
            <a:xfrm>
              <a:off x="2426" y="1982"/>
              <a:ext cx="1" cy="8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69" name="Oval 85"/>
            <p:cNvSpPr>
              <a:spLocks noChangeArrowheads="1"/>
            </p:cNvSpPr>
            <p:nvPr/>
          </p:nvSpPr>
          <p:spPr bwMode="auto">
            <a:xfrm>
              <a:off x="2574" y="1463"/>
              <a:ext cx="37" cy="37"/>
            </a:xfrm>
            <a:prstGeom prst="ellipse">
              <a:avLst/>
            </a:prstGeom>
            <a:solidFill>
              <a:srgbClr val="FF0000"/>
            </a:solidFill>
            <a:ln w="142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70" name="Rectangle 86"/>
            <p:cNvSpPr>
              <a:spLocks noChangeArrowheads="1"/>
            </p:cNvSpPr>
            <p:nvPr/>
          </p:nvSpPr>
          <p:spPr bwMode="auto">
            <a:xfrm>
              <a:off x="2574" y="1954"/>
              <a:ext cx="15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</a:rPr>
                <a:t>R6</a:t>
              </a:r>
              <a:endParaRPr lang="en-US" altLang="zh-CN" sz="2400" b="1"/>
            </a:p>
          </p:txBody>
        </p:sp>
        <p:sp>
          <p:nvSpPr>
            <p:cNvPr id="298071" name="Freeform 87"/>
            <p:cNvSpPr>
              <a:spLocks/>
            </p:cNvSpPr>
            <p:nvPr/>
          </p:nvSpPr>
          <p:spPr bwMode="auto">
            <a:xfrm>
              <a:off x="2555" y="1732"/>
              <a:ext cx="84" cy="250"/>
            </a:xfrm>
            <a:custGeom>
              <a:avLst/>
              <a:gdLst>
                <a:gd name="T0" fmla="*/ 37 w 84"/>
                <a:gd name="T1" fmla="*/ 0 h 250"/>
                <a:gd name="T2" fmla="*/ 84 w 84"/>
                <a:gd name="T3" fmla="*/ 27 h 250"/>
                <a:gd name="T4" fmla="*/ 0 w 84"/>
                <a:gd name="T5" fmla="*/ 65 h 250"/>
                <a:gd name="T6" fmla="*/ 84 w 84"/>
                <a:gd name="T7" fmla="*/ 111 h 250"/>
                <a:gd name="T8" fmla="*/ 0 w 84"/>
                <a:gd name="T9" fmla="*/ 148 h 250"/>
                <a:gd name="T10" fmla="*/ 84 w 84"/>
                <a:gd name="T11" fmla="*/ 194 h 250"/>
                <a:gd name="T12" fmla="*/ 0 w 84"/>
                <a:gd name="T13" fmla="*/ 231 h 250"/>
                <a:gd name="T14" fmla="*/ 37 w 84"/>
                <a:gd name="T15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50">
                  <a:moveTo>
                    <a:pt x="37" y="0"/>
                  </a:moveTo>
                  <a:lnTo>
                    <a:pt x="84" y="27"/>
                  </a:lnTo>
                  <a:lnTo>
                    <a:pt x="0" y="65"/>
                  </a:lnTo>
                  <a:lnTo>
                    <a:pt x="84" y="111"/>
                  </a:lnTo>
                  <a:lnTo>
                    <a:pt x="0" y="148"/>
                  </a:lnTo>
                  <a:lnTo>
                    <a:pt x="84" y="194"/>
                  </a:lnTo>
                  <a:lnTo>
                    <a:pt x="0" y="231"/>
                  </a:lnTo>
                  <a:lnTo>
                    <a:pt x="37" y="25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72" name="Line 88"/>
            <p:cNvSpPr>
              <a:spLocks noChangeShapeType="1"/>
            </p:cNvSpPr>
            <p:nvPr/>
          </p:nvSpPr>
          <p:spPr bwMode="auto">
            <a:xfrm flipV="1">
              <a:off x="2592" y="1648"/>
              <a:ext cx="1" cy="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73" name="Line 89"/>
            <p:cNvSpPr>
              <a:spLocks noChangeShapeType="1"/>
            </p:cNvSpPr>
            <p:nvPr/>
          </p:nvSpPr>
          <p:spPr bwMode="auto">
            <a:xfrm>
              <a:off x="2592" y="1982"/>
              <a:ext cx="1" cy="8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74" name="Oval 90"/>
            <p:cNvSpPr>
              <a:spLocks noChangeArrowheads="1"/>
            </p:cNvSpPr>
            <p:nvPr/>
          </p:nvSpPr>
          <p:spPr bwMode="auto">
            <a:xfrm>
              <a:off x="2407" y="2217"/>
              <a:ext cx="37" cy="37"/>
            </a:xfrm>
            <a:prstGeom prst="ellipse">
              <a:avLst/>
            </a:prstGeom>
            <a:solidFill>
              <a:srgbClr val="FF0000"/>
            </a:solidFill>
            <a:ln w="142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75" name="Oval 91"/>
            <p:cNvSpPr>
              <a:spLocks noChangeArrowheads="1"/>
            </p:cNvSpPr>
            <p:nvPr/>
          </p:nvSpPr>
          <p:spPr bwMode="auto">
            <a:xfrm>
              <a:off x="2566" y="2338"/>
              <a:ext cx="37" cy="37"/>
            </a:xfrm>
            <a:prstGeom prst="ellipse">
              <a:avLst/>
            </a:prstGeom>
            <a:solidFill>
              <a:srgbClr val="FF0000"/>
            </a:solidFill>
            <a:ln w="142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76" name="Rectangle 92"/>
            <p:cNvSpPr>
              <a:spLocks noChangeArrowheads="1"/>
            </p:cNvSpPr>
            <p:nvPr/>
          </p:nvSpPr>
          <p:spPr bwMode="auto">
            <a:xfrm>
              <a:off x="2741" y="1954"/>
              <a:ext cx="15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</a:rPr>
                <a:t>R7</a:t>
              </a:r>
              <a:endParaRPr lang="en-US" altLang="zh-CN" sz="2400" b="1"/>
            </a:p>
          </p:txBody>
        </p:sp>
        <p:sp>
          <p:nvSpPr>
            <p:cNvPr id="298077" name="Freeform 93"/>
            <p:cNvSpPr>
              <a:spLocks/>
            </p:cNvSpPr>
            <p:nvPr/>
          </p:nvSpPr>
          <p:spPr bwMode="auto">
            <a:xfrm>
              <a:off x="2722" y="1732"/>
              <a:ext cx="83" cy="250"/>
            </a:xfrm>
            <a:custGeom>
              <a:avLst/>
              <a:gdLst>
                <a:gd name="T0" fmla="*/ 37 w 83"/>
                <a:gd name="T1" fmla="*/ 0 h 250"/>
                <a:gd name="T2" fmla="*/ 83 w 83"/>
                <a:gd name="T3" fmla="*/ 27 h 250"/>
                <a:gd name="T4" fmla="*/ 0 w 83"/>
                <a:gd name="T5" fmla="*/ 65 h 250"/>
                <a:gd name="T6" fmla="*/ 83 w 83"/>
                <a:gd name="T7" fmla="*/ 111 h 250"/>
                <a:gd name="T8" fmla="*/ 0 w 83"/>
                <a:gd name="T9" fmla="*/ 148 h 250"/>
                <a:gd name="T10" fmla="*/ 83 w 83"/>
                <a:gd name="T11" fmla="*/ 194 h 250"/>
                <a:gd name="T12" fmla="*/ 0 w 83"/>
                <a:gd name="T13" fmla="*/ 231 h 250"/>
                <a:gd name="T14" fmla="*/ 37 w 83"/>
                <a:gd name="T15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250">
                  <a:moveTo>
                    <a:pt x="37" y="0"/>
                  </a:moveTo>
                  <a:lnTo>
                    <a:pt x="83" y="27"/>
                  </a:lnTo>
                  <a:lnTo>
                    <a:pt x="0" y="65"/>
                  </a:lnTo>
                  <a:lnTo>
                    <a:pt x="83" y="111"/>
                  </a:lnTo>
                  <a:lnTo>
                    <a:pt x="0" y="148"/>
                  </a:lnTo>
                  <a:lnTo>
                    <a:pt x="83" y="194"/>
                  </a:lnTo>
                  <a:lnTo>
                    <a:pt x="0" y="231"/>
                  </a:lnTo>
                  <a:lnTo>
                    <a:pt x="37" y="25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78" name="Line 94"/>
            <p:cNvSpPr>
              <a:spLocks noChangeShapeType="1"/>
            </p:cNvSpPr>
            <p:nvPr/>
          </p:nvSpPr>
          <p:spPr bwMode="auto">
            <a:xfrm flipV="1">
              <a:off x="2759" y="1648"/>
              <a:ext cx="1" cy="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79" name="Line 95"/>
            <p:cNvSpPr>
              <a:spLocks noChangeShapeType="1"/>
            </p:cNvSpPr>
            <p:nvPr/>
          </p:nvSpPr>
          <p:spPr bwMode="auto">
            <a:xfrm>
              <a:off x="2759" y="1982"/>
              <a:ext cx="1" cy="8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80" name="Rectangle 96"/>
            <p:cNvSpPr>
              <a:spLocks noChangeArrowheads="1"/>
            </p:cNvSpPr>
            <p:nvPr/>
          </p:nvSpPr>
          <p:spPr bwMode="auto">
            <a:xfrm>
              <a:off x="2907" y="1954"/>
              <a:ext cx="15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</a:rPr>
                <a:t>R8</a:t>
              </a:r>
              <a:endParaRPr lang="en-US" altLang="zh-CN" sz="2400" b="1"/>
            </a:p>
          </p:txBody>
        </p:sp>
        <p:sp>
          <p:nvSpPr>
            <p:cNvPr id="298081" name="Freeform 97"/>
            <p:cNvSpPr>
              <a:spLocks/>
            </p:cNvSpPr>
            <p:nvPr/>
          </p:nvSpPr>
          <p:spPr bwMode="auto">
            <a:xfrm>
              <a:off x="2889" y="1732"/>
              <a:ext cx="83" cy="250"/>
            </a:xfrm>
            <a:custGeom>
              <a:avLst/>
              <a:gdLst>
                <a:gd name="T0" fmla="*/ 37 w 83"/>
                <a:gd name="T1" fmla="*/ 0 h 250"/>
                <a:gd name="T2" fmla="*/ 83 w 83"/>
                <a:gd name="T3" fmla="*/ 27 h 250"/>
                <a:gd name="T4" fmla="*/ 0 w 83"/>
                <a:gd name="T5" fmla="*/ 65 h 250"/>
                <a:gd name="T6" fmla="*/ 83 w 83"/>
                <a:gd name="T7" fmla="*/ 111 h 250"/>
                <a:gd name="T8" fmla="*/ 0 w 83"/>
                <a:gd name="T9" fmla="*/ 148 h 250"/>
                <a:gd name="T10" fmla="*/ 83 w 83"/>
                <a:gd name="T11" fmla="*/ 194 h 250"/>
                <a:gd name="T12" fmla="*/ 0 w 83"/>
                <a:gd name="T13" fmla="*/ 231 h 250"/>
                <a:gd name="T14" fmla="*/ 37 w 83"/>
                <a:gd name="T15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250">
                  <a:moveTo>
                    <a:pt x="37" y="0"/>
                  </a:moveTo>
                  <a:lnTo>
                    <a:pt x="83" y="27"/>
                  </a:lnTo>
                  <a:lnTo>
                    <a:pt x="0" y="65"/>
                  </a:lnTo>
                  <a:lnTo>
                    <a:pt x="83" y="111"/>
                  </a:lnTo>
                  <a:lnTo>
                    <a:pt x="0" y="148"/>
                  </a:lnTo>
                  <a:lnTo>
                    <a:pt x="83" y="194"/>
                  </a:lnTo>
                  <a:lnTo>
                    <a:pt x="0" y="231"/>
                  </a:lnTo>
                  <a:lnTo>
                    <a:pt x="37" y="25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82" name="Line 98"/>
            <p:cNvSpPr>
              <a:spLocks noChangeShapeType="1"/>
            </p:cNvSpPr>
            <p:nvPr/>
          </p:nvSpPr>
          <p:spPr bwMode="auto">
            <a:xfrm flipV="1">
              <a:off x="2926" y="1648"/>
              <a:ext cx="1" cy="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83" name="Line 99"/>
            <p:cNvSpPr>
              <a:spLocks noChangeShapeType="1"/>
            </p:cNvSpPr>
            <p:nvPr/>
          </p:nvSpPr>
          <p:spPr bwMode="auto">
            <a:xfrm>
              <a:off x="2926" y="1982"/>
              <a:ext cx="1" cy="8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84" name="Rectangle 100"/>
            <p:cNvSpPr>
              <a:spLocks noChangeArrowheads="1"/>
            </p:cNvSpPr>
            <p:nvPr/>
          </p:nvSpPr>
          <p:spPr bwMode="auto">
            <a:xfrm>
              <a:off x="3074" y="1954"/>
              <a:ext cx="15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</a:rPr>
                <a:t>R9</a:t>
              </a:r>
              <a:endParaRPr lang="en-US" altLang="zh-CN" sz="2400" b="1"/>
            </a:p>
          </p:txBody>
        </p:sp>
        <p:sp>
          <p:nvSpPr>
            <p:cNvPr id="298085" name="Freeform 101"/>
            <p:cNvSpPr>
              <a:spLocks/>
            </p:cNvSpPr>
            <p:nvPr/>
          </p:nvSpPr>
          <p:spPr bwMode="auto">
            <a:xfrm>
              <a:off x="3056" y="1732"/>
              <a:ext cx="83" cy="250"/>
            </a:xfrm>
            <a:custGeom>
              <a:avLst/>
              <a:gdLst>
                <a:gd name="T0" fmla="*/ 37 w 83"/>
                <a:gd name="T1" fmla="*/ 0 h 250"/>
                <a:gd name="T2" fmla="*/ 83 w 83"/>
                <a:gd name="T3" fmla="*/ 27 h 250"/>
                <a:gd name="T4" fmla="*/ 0 w 83"/>
                <a:gd name="T5" fmla="*/ 65 h 250"/>
                <a:gd name="T6" fmla="*/ 83 w 83"/>
                <a:gd name="T7" fmla="*/ 111 h 250"/>
                <a:gd name="T8" fmla="*/ 0 w 83"/>
                <a:gd name="T9" fmla="*/ 148 h 250"/>
                <a:gd name="T10" fmla="*/ 83 w 83"/>
                <a:gd name="T11" fmla="*/ 194 h 250"/>
                <a:gd name="T12" fmla="*/ 0 w 83"/>
                <a:gd name="T13" fmla="*/ 231 h 250"/>
                <a:gd name="T14" fmla="*/ 37 w 83"/>
                <a:gd name="T15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250">
                  <a:moveTo>
                    <a:pt x="37" y="0"/>
                  </a:moveTo>
                  <a:lnTo>
                    <a:pt x="83" y="27"/>
                  </a:lnTo>
                  <a:lnTo>
                    <a:pt x="0" y="65"/>
                  </a:lnTo>
                  <a:lnTo>
                    <a:pt x="83" y="111"/>
                  </a:lnTo>
                  <a:lnTo>
                    <a:pt x="0" y="148"/>
                  </a:lnTo>
                  <a:lnTo>
                    <a:pt x="83" y="194"/>
                  </a:lnTo>
                  <a:lnTo>
                    <a:pt x="0" y="231"/>
                  </a:lnTo>
                  <a:lnTo>
                    <a:pt x="37" y="25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86" name="Line 102"/>
            <p:cNvSpPr>
              <a:spLocks noChangeShapeType="1"/>
            </p:cNvSpPr>
            <p:nvPr/>
          </p:nvSpPr>
          <p:spPr bwMode="auto">
            <a:xfrm flipV="1">
              <a:off x="3093" y="1648"/>
              <a:ext cx="1" cy="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87" name="Line 103"/>
            <p:cNvSpPr>
              <a:spLocks noChangeShapeType="1"/>
            </p:cNvSpPr>
            <p:nvPr/>
          </p:nvSpPr>
          <p:spPr bwMode="auto">
            <a:xfrm>
              <a:off x="3093" y="1982"/>
              <a:ext cx="1" cy="8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88" name="Rectangle 104"/>
            <p:cNvSpPr>
              <a:spLocks noChangeArrowheads="1"/>
            </p:cNvSpPr>
            <p:nvPr/>
          </p:nvSpPr>
          <p:spPr bwMode="auto">
            <a:xfrm>
              <a:off x="3241" y="1954"/>
              <a:ext cx="2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</a:rPr>
                <a:t>R10</a:t>
              </a:r>
              <a:endParaRPr lang="en-US" altLang="zh-CN" sz="2400" b="1"/>
            </a:p>
          </p:txBody>
        </p:sp>
        <p:sp>
          <p:nvSpPr>
            <p:cNvPr id="298089" name="Freeform 105"/>
            <p:cNvSpPr>
              <a:spLocks/>
            </p:cNvSpPr>
            <p:nvPr/>
          </p:nvSpPr>
          <p:spPr bwMode="auto">
            <a:xfrm>
              <a:off x="3222" y="1732"/>
              <a:ext cx="84" cy="250"/>
            </a:xfrm>
            <a:custGeom>
              <a:avLst/>
              <a:gdLst>
                <a:gd name="T0" fmla="*/ 38 w 84"/>
                <a:gd name="T1" fmla="*/ 0 h 250"/>
                <a:gd name="T2" fmla="*/ 84 w 84"/>
                <a:gd name="T3" fmla="*/ 27 h 250"/>
                <a:gd name="T4" fmla="*/ 0 w 84"/>
                <a:gd name="T5" fmla="*/ 65 h 250"/>
                <a:gd name="T6" fmla="*/ 84 w 84"/>
                <a:gd name="T7" fmla="*/ 111 h 250"/>
                <a:gd name="T8" fmla="*/ 0 w 84"/>
                <a:gd name="T9" fmla="*/ 148 h 250"/>
                <a:gd name="T10" fmla="*/ 84 w 84"/>
                <a:gd name="T11" fmla="*/ 194 h 250"/>
                <a:gd name="T12" fmla="*/ 0 w 84"/>
                <a:gd name="T13" fmla="*/ 231 h 250"/>
                <a:gd name="T14" fmla="*/ 38 w 84"/>
                <a:gd name="T15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50">
                  <a:moveTo>
                    <a:pt x="38" y="0"/>
                  </a:moveTo>
                  <a:lnTo>
                    <a:pt x="84" y="27"/>
                  </a:lnTo>
                  <a:lnTo>
                    <a:pt x="0" y="65"/>
                  </a:lnTo>
                  <a:lnTo>
                    <a:pt x="84" y="111"/>
                  </a:lnTo>
                  <a:lnTo>
                    <a:pt x="0" y="148"/>
                  </a:lnTo>
                  <a:lnTo>
                    <a:pt x="84" y="194"/>
                  </a:lnTo>
                  <a:lnTo>
                    <a:pt x="0" y="231"/>
                  </a:lnTo>
                  <a:lnTo>
                    <a:pt x="38" y="25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90" name="Line 106"/>
            <p:cNvSpPr>
              <a:spLocks noChangeShapeType="1"/>
            </p:cNvSpPr>
            <p:nvPr/>
          </p:nvSpPr>
          <p:spPr bwMode="auto">
            <a:xfrm flipV="1">
              <a:off x="3260" y="1648"/>
              <a:ext cx="1" cy="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91" name="Line 107"/>
            <p:cNvSpPr>
              <a:spLocks noChangeShapeType="1"/>
            </p:cNvSpPr>
            <p:nvPr/>
          </p:nvSpPr>
          <p:spPr bwMode="auto">
            <a:xfrm>
              <a:off x="3260" y="1982"/>
              <a:ext cx="1" cy="8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92" name="Rectangle 108"/>
            <p:cNvSpPr>
              <a:spLocks noChangeArrowheads="1"/>
            </p:cNvSpPr>
            <p:nvPr/>
          </p:nvSpPr>
          <p:spPr bwMode="auto">
            <a:xfrm>
              <a:off x="3491" y="1954"/>
              <a:ext cx="2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</a:rPr>
                <a:t>R11</a:t>
              </a:r>
              <a:endParaRPr lang="en-US" altLang="zh-CN" sz="2400" b="1"/>
            </a:p>
          </p:txBody>
        </p:sp>
        <p:sp>
          <p:nvSpPr>
            <p:cNvPr id="298093" name="Freeform 109"/>
            <p:cNvSpPr>
              <a:spLocks/>
            </p:cNvSpPr>
            <p:nvPr/>
          </p:nvSpPr>
          <p:spPr bwMode="auto">
            <a:xfrm>
              <a:off x="3389" y="1732"/>
              <a:ext cx="84" cy="250"/>
            </a:xfrm>
            <a:custGeom>
              <a:avLst/>
              <a:gdLst>
                <a:gd name="T0" fmla="*/ 37 w 84"/>
                <a:gd name="T1" fmla="*/ 0 h 250"/>
                <a:gd name="T2" fmla="*/ 84 w 84"/>
                <a:gd name="T3" fmla="*/ 27 h 250"/>
                <a:gd name="T4" fmla="*/ 0 w 84"/>
                <a:gd name="T5" fmla="*/ 65 h 250"/>
                <a:gd name="T6" fmla="*/ 84 w 84"/>
                <a:gd name="T7" fmla="*/ 111 h 250"/>
                <a:gd name="T8" fmla="*/ 0 w 84"/>
                <a:gd name="T9" fmla="*/ 148 h 250"/>
                <a:gd name="T10" fmla="*/ 84 w 84"/>
                <a:gd name="T11" fmla="*/ 194 h 250"/>
                <a:gd name="T12" fmla="*/ 0 w 84"/>
                <a:gd name="T13" fmla="*/ 231 h 250"/>
                <a:gd name="T14" fmla="*/ 37 w 84"/>
                <a:gd name="T15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50">
                  <a:moveTo>
                    <a:pt x="37" y="0"/>
                  </a:moveTo>
                  <a:lnTo>
                    <a:pt x="84" y="27"/>
                  </a:lnTo>
                  <a:lnTo>
                    <a:pt x="0" y="65"/>
                  </a:lnTo>
                  <a:lnTo>
                    <a:pt x="84" y="111"/>
                  </a:lnTo>
                  <a:lnTo>
                    <a:pt x="0" y="148"/>
                  </a:lnTo>
                  <a:lnTo>
                    <a:pt x="84" y="194"/>
                  </a:lnTo>
                  <a:lnTo>
                    <a:pt x="0" y="231"/>
                  </a:lnTo>
                  <a:lnTo>
                    <a:pt x="37" y="25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94" name="Line 110"/>
            <p:cNvSpPr>
              <a:spLocks noChangeShapeType="1"/>
            </p:cNvSpPr>
            <p:nvPr/>
          </p:nvSpPr>
          <p:spPr bwMode="auto">
            <a:xfrm flipV="1">
              <a:off x="3426" y="1648"/>
              <a:ext cx="1" cy="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95" name="Line 111"/>
            <p:cNvSpPr>
              <a:spLocks noChangeShapeType="1"/>
            </p:cNvSpPr>
            <p:nvPr/>
          </p:nvSpPr>
          <p:spPr bwMode="auto">
            <a:xfrm>
              <a:off x="3426" y="1982"/>
              <a:ext cx="1" cy="8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96" name="Oval 112"/>
            <p:cNvSpPr>
              <a:spLocks noChangeArrowheads="1"/>
            </p:cNvSpPr>
            <p:nvPr/>
          </p:nvSpPr>
          <p:spPr bwMode="auto">
            <a:xfrm>
              <a:off x="2574" y="1546"/>
              <a:ext cx="37" cy="37"/>
            </a:xfrm>
            <a:prstGeom prst="ellipse">
              <a:avLst/>
            </a:prstGeom>
            <a:solidFill>
              <a:srgbClr val="FF0000"/>
            </a:solidFill>
            <a:ln w="142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97" name="Oval 113"/>
            <p:cNvSpPr>
              <a:spLocks noChangeArrowheads="1"/>
            </p:cNvSpPr>
            <p:nvPr/>
          </p:nvSpPr>
          <p:spPr bwMode="auto">
            <a:xfrm>
              <a:off x="3241" y="1463"/>
              <a:ext cx="37" cy="37"/>
            </a:xfrm>
            <a:prstGeom prst="ellipse">
              <a:avLst/>
            </a:prstGeom>
            <a:solidFill>
              <a:srgbClr val="FF0000"/>
            </a:solidFill>
            <a:ln w="142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98" name="Oval 114"/>
            <p:cNvSpPr>
              <a:spLocks noChangeArrowheads="1"/>
            </p:cNvSpPr>
            <p:nvPr/>
          </p:nvSpPr>
          <p:spPr bwMode="auto">
            <a:xfrm>
              <a:off x="3074" y="1463"/>
              <a:ext cx="37" cy="37"/>
            </a:xfrm>
            <a:prstGeom prst="ellipse">
              <a:avLst/>
            </a:prstGeom>
            <a:solidFill>
              <a:srgbClr val="FF0000"/>
            </a:solidFill>
            <a:ln w="142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99" name="Oval 115"/>
            <p:cNvSpPr>
              <a:spLocks noChangeArrowheads="1"/>
            </p:cNvSpPr>
            <p:nvPr/>
          </p:nvSpPr>
          <p:spPr bwMode="auto">
            <a:xfrm>
              <a:off x="2907" y="1463"/>
              <a:ext cx="37" cy="37"/>
            </a:xfrm>
            <a:prstGeom prst="ellipse">
              <a:avLst/>
            </a:prstGeom>
            <a:solidFill>
              <a:srgbClr val="FF0000"/>
            </a:solidFill>
            <a:ln w="142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00" name="Oval 116"/>
            <p:cNvSpPr>
              <a:spLocks noChangeArrowheads="1"/>
            </p:cNvSpPr>
            <p:nvPr/>
          </p:nvSpPr>
          <p:spPr bwMode="auto">
            <a:xfrm>
              <a:off x="2741" y="1463"/>
              <a:ext cx="37" cy="37"/>
            </a:xfrm>
            <a:prstGeom prst="ellipse">
              <a:avLst/>
            </a:prstGeom>
            <a:solidFill>
              <a:srgbClr val="FF0000"/>
            </a:solidFill>
            <a:ln w="142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01" name="Oval 117"/>
            <p:cNvSpPr>
              <a:spLocks noChangeArrowheads="1"/>
            </p:cNvSpPr>
            <p:nvPr/>
          </p:nvSpPr>
          <p:spPr bwMode="auto">
            <a:xfrm>
              <a:off x="2741" y="2464"/>
              <a:ext cx="37" cy="37"/>
            </a:xfrm>
            <a:prstGeom prst="ellipse">
              <a:avLst/>
            </a:prstGeom>
            <a:solidFill>
              <a:srgbClr val="FF0000"/>
            </a:solidFill>
            <a:ln w="142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02" name="Oval 118"/>
            <p:cNvSpPr>
              <a:spLocks noChangeArrowheads="1"/>
            </p:cNvSpPr>
            <p:nvPr/>
          </p:nvSpPr>
          <p:spPr bwMode="auto">
            <a:xfrm>
              <a:off x="2907" y="2547"/>
              <a:ext cx="37" cy="37"/>
            </a:xfrm>
            <a:prstGeom prst="ellipse">
              <a:avLst/>
            </a:prstGeom>
            <a:solidFill>
              <a:srgbClr val="FF0000"/>
            </a:solidFill>
            <a:ln w="142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03" name="Oval 119"/>
            <p:cNvSpPr>
              <a:spLocks noChangeArrowheads="1"/>
            </p:cNvSpPr>
            <p:nvPr/>
          </p:nvSpPr>
          <p:spPr bwMode="auto">
            <a:xfrm>
              <a:off x="3070" y="2662"/>
              <a:ext cx="37" cy="37"/>
            </a:xfrm>
            <a:prstGeom prst="ellipse">
              <a:avLst/>
            </a:prstGeom>
            <a:solidFill>
              <a:srgbClr val="FF0000"/>
            </a:solidFill>
            <a:ln w="142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04" name="Oval 120"/>
            <p:cNvSpPr>
              <a:spLocks noChangeArrowheads="1"/>
            </p:cNvSpPr>
            <p:nvPr/>
          </p:nvSpPr>
          <p:spPr bwMode="auto">
            <a:xfrm>
              <a:off x="3228" y="2767"/>
              <a:ext cx="37" cy="37"/>
            </a:xfrm>
            <a:prstGeom prst="ellipse">
              <a:avLst/>
            </a:prstGeom>
            <a:solidFill>
              <a:srgbClr val="FF0000"/>
            </a:solidFill>
            <a:ln w="142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05" name="Oval 121"/>
            <p:cNvSpPr>
              <a:spLocks noChangeArrowheads="1"/>
            </p:cNvSpPr>
            <p:nvPr/>
          </p:nvSpPr>
          <p:spPr bwMode="auto">
            <a:xfrm>
              <a:off x="3398" y="2869"/>
              <a:ext cx="37" cy="37"/>
            </a:xfrm>
            <a:prstGeom prst="ellipse">
              <a:avLst/>
            </a:prstGeom>
            <a:solidFill>
              <a:srgbClr val="FF0000"/>
            </a:solidFill>
            <a:ln w="142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06" name="Oval 122"/>
            <p:cNvSpPr>
              <a:spLocks noChangeArrowheads="1"/>
            </p:cNvSpPr>
            <p:nvPr/>
          </p:nvSpPr>
          <p:spPr bwMode="auto">
            <a:xfrm>
              <a:off x="2407" y="1463"/>
              <a:ext cx="37" cy="37"/>
            </a:xfrm>
            <a:prstGeom prst="ellipse">
              <a:avLst/>
            </a:prstGeom>
            <a:solidFill>
              <a:srgbClr val="FF0000"/>
            </a:solidFill>
            <a:ln w="142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07" name="Freeform 123"/>
            <p:cNvSpPr>
              <a:spLocks/>
            </p:cNvSpPr>
            <p:nvPr/>
          </p:nvSpPr>
          <p:spPr bwMode="auto">
            <a:xfrm>
              <a:off x="4427" y="1064"/>
              <a:ext cx="250" cy="167"/>
            </a:xfrm>
            <a:custGeom>
              <a:avLst/>
              <a:gdLst>
                <a:gd name="T0" fmla="*/ 0 w 250"/>
                <a:gd name="T1" fmla="*/ 84 h 167"/>
                <a:gd name="T2" fmla="*/ 0 w 250"/>
                <a:gd name="T3" fmla="*/ 0 h 167"/>
                <a:gd name="T4" fmla="*/ 250 w 250"/>
                <a:gd name="T5" fmla="*/ 0 h 167"/>
                <a:gd name="T6" fmla="*/ 250 w 250"/>
                <a:gd name="T7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0" h="167">
                  <a:moveTo>
                    <a:pt x="0" y="84"/>
                  </a:moveTo>
                  <a:lnTo>
                    <a:pt x="0" y="0"/>
                  </a:lnTo>
                  <a:lnTo>
                    <a:pt x="250" y="0"/>
                  </a:lnTo>
                  <a:lnTo>
                    <a:pt x="250" y="167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08" name="Line 124"/>
            <p:cNvSpPr>
              <a:spLocks noChangeShapeType="1"/>
            </p:cNvSpPr>
            <p:nvPr/>
          </p:nvSpPr>
          <p:spPr bwMode="auto">
            <a:xfrm>
              <a:off x="2592" y="1315"/>
              <a:ext cx="1" cy="166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09" name="Line 125"/>
            <p:cNvSpPr>
              <a:spLocks noChangeShapeType="1"/>
            </p:cNvSpPr>
            <p:nvPr/>
          </p:nvSpPr>
          <p:spPr bwMode="auto">
            <a:xfrm>
              <a:off x="2259" y="2245"/>
              <a:ext cx="167" cy="1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10" name="Line 126"/>
            <p:cNvSpPr>
              <a:spLocks noChangeShapeType="1"/>
            </p:cNvSpPr>
            <p:nvPr/>
          </p:nvSpPr>
          <p:spPr bwMode="auto">
            <a:xfrm>
              <a:off x="2426" y="2065"/>
              <a:ext cx="0" cy="18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11" name="Freeform 127"/>
            <p:cNvSpPr>
              <a:spLocks/>
            </p:cNvSpPr>
            <p:nvPr/>
          </p:nvSpPr>
          <p:spPr bwMode="auto">
            <a:xfrm>
              <a:off x="2426" y="2160"/>
              <a:ext cx="1417" cy="83"/>
            </a:xfrm>
            <a:custGeom>
              <a:avLst/>
              <a:gdLst>
                <a:gd name="T0" fmla="*/ 1417 w 1417"/>
                <a:gd name="T1" fmla="*/ 0 h 83"/>
                <a:gd name="T2" fmla="*/ 1417 w 1417"/>
                <a:gd name="T3" fmla="*/ 83 h 83"/>
                <a:gd name="T4" fmla="*/ 0 w 1417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17" h="83">
                  <a:moveTo>
                    <a:pt x="1417" y="0"/>
                  </a:moveTo>
                  <a:lnTo>
                    <a:pt x="1417" y="83"/>
                  </a:lnTo>
                  <a:lnTo>
                    <a:pt x="0" y="83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12" name="Line 128"/>
            <p:cNvSpPr>
              <a:spLocks noChangeShapeType="1"/>
            </p:cNvSpPr>
            <p:nvPr/>
          </p:nvSpPr>
          <p:spPr bwMode="auto">
            <a:xfrm>
              <a:off x="2259" y="2358"/>
              <a:ext cx="333" cy="1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13" name="Line 129"/>
            <p:cNvSpPr>
              <a:spLocks noChangeShapeType="1"/>
            </p:cNvSpPr>
            <p:nvPr/>
          </p:nvSpPr>
          <p:spPr bwMode="auto">
            <a:xfrm>
              <a:off x="2589" y="2047"/>
              <a:ext cx="0" cy="311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14" name="Freeform 130"/>
            <p:cNvSpPr>
              <a:spLocks/>
            </p:cNvSpPr>
            <p:nvPr/>
          </p:nvSpPr>
          <p:spPr bwMode="auto">
            <a:xfrm>
              <a:off x="2592" y="2232"/>
              <a:ext cx="1335" cy="126"/>
            </a:xfrm>
            <a:custGeom>
              <a:avLst/>
              <a:gdLst>
                <a:gd name="T0" fmla="*/ 1335 w 1335"/>
                <a:gd name="T1" fmla="*/ 0 h 167"/>
                <a:gd name="T2" fmla="*/ 1335 w 1335"/>
                <a:gd name="T3" fmla="*/ 167 h 167"/>
                <a:gd name="T4" fmla="*/ 0 w 1335"/>
                <a:gd name="T5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5" h="167">
                  <a:moveTo>
                    <a:pt x="1335" y="0"/>
                  </a:moveTo>
                  <a:lnTo>
                    <a:pt x="1335" y="167"/>
                  </a:lnTo>
                  <a:lnTo>
                    <a:pt x="0" y="167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15" name="Line 131"/>
            <p:cNvSpPr>
              <a:spLocks noChangeShapeType="1"/>
            </p:cNvSpPr>
            <p:nvPr/>
          </p:nvSpPr>
          <p:spPr bwMode="auto">
            <a:xfrm flipV="1">
              <a:off x="2592" y="1565"/>
              <a:ext cx="1" cy="83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16" name="Line 132"/>
            <p:cNvSpPr>
              <a:spLocks noChangeShapeType="1"/>
            </p:cNvSpPr>
            <p:nvPr/>
          </p:nvSpPr>
          <p:spPr bwMode="auto">
            <a:xfrm flipV="1">
              <a:off x="2592" y="1481"/>
              <a:ext cx="1" cy="84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17" name="Freeform 133"/>
            <p:cNvSpPr>
              <a:spLocks/>
            </p:cNvSpPr>
            <p:nvPr/>
          </p:nvSpPr>
          <p:spPr bwMode="auto">
            <a:xfrm>
              <a:off x="3260" y="1481"/>
              <a:ext cx="166" cy="167"/>
            </a:xfrm>
            <a:custGeom>
              <a:avLst/>
              <a:gdLst>
                <a:gd name="T0" fmla="*/ 166 w 166"/>
                <a:gd name="T1" fmla="*/ 167 h 167"/>
                <a:gd name="T2" fmla="*/ 166 w 166"/>
                <a:gd name="T3" fmla="*/ 0 h 167"/>
                <a:gd name="T4" fmla="*/ 0 w 166"/>
                <a:gd name="T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167">
                  <a:moveTo>
                    <a:pt x="166" y="167"/>
                  </a:moveTo>
                  <a:lnTo>
                    <a:pt x="166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18" name="Line 134"/>
            <p:cNvSpPr>
              <a:spLocks noChangeShapeType="1"/>
            </p:cNvSpPr>
            <p:nvPr/>
          </p:nvSpPr>
          <p:spPr bwMode="auto">
            <a:xfrm flipV="1">
              <a:off x="3260" y="1481"/>
              <a:ext cx="1" cy="16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19" name="Line 135"/>
            <p:cNvSpPr>
              <a:spLocks noChangeShapeType="1"/>
            </p:cNvSpPr>
            <p:nvPr/>
          </p:nvSpPr>
          <p:spPr bwMode="auto">
            <a:xfrm flipH="1">
              <a:off x="3093" y="1481"/>
              <a:ext cx="167" cy="1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20" name="Line 136"/>
            <p:cNvSpPr>
              <a:spLocks noChangeShapeType="1"/>
            </p:cNvSpPr>
            <p:nvPr/>
          </p:nvSpPr>
          <p:spPr bwMode="auto">
            <a:xfrm flipV="1">
              <a:off x="3093" y="1481"/>
              <a:ext cx="1" cy="16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21" name="Line 137"/>
            <p:cNvSpPr>
              <a:spLocks noChangeShapeType="1"/>
            </p:cNvSpPr>
            <p:nvPr/>
          </p:nvSpPr>
          <p:spPr bwMode="auto">
            <a:xfrm flipH="1">
              <a:off x="2926" y="1481"/>
              <a:ext cx="167" cy="1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22" name="Line 138"/>
            <p:cNvSpPr>
              <a:spLocks noChangeShapeType="1"/>
            </p:cNvSpPr>
            <p:nvPr/>
          </p:nvSpPr>
          <p:spPr bwMode="auto">
            <a:xfrm flipV="1">
              <a:off x="2926" y="1481"/>
              <a:ext cx="1" cy="16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23" name="Line 139"/>
            <p:cNvSpPr>
              <a:spLocks noChangeShapeType="1"/>
            </p:cNvSpPr>
            <p:nvPr/>
          </p:nvSpPr>
          <p:spPr bwMode="auto">
            <a:xfrm flipH="1">
              <a:off x="2759" y="1481"/>
              <a:ext cx="167" cy="1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24" name="Freeform 140"/>
            <p:cNvSpPr>
              <a:spLocks/>
            </p:cNvSpPr>
            <p:nvPr/>
          </p:nvSpPr>
          <p:spPr bwMode="auto">
            <a:xfrm>
              <a:off x="2592" y="1481"/>
              <a:ext cx="167" cy="84"/>
            </a:xfrm>
            <a:custGeom>
              <a:avLst/>
              <a:gdLst>
                <a:gd name="T0" fmla="*/ 167 w 167"/>
                <a:gd name="T1" fmla="*/ 0 h 84"/>
                <a:gd name="T2" fmla="*/ 84 w 167"/>
                <a:gd name="T3" fmla="*/ 0 h 84"/>
                <a:gd name="T4" fmla="*/ 84 w 167"/>
                <a:gd name="T5" fmla="*/ 84 h 84"/>
                <a:gd name="T6" fmla="*/ 0 w 167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7" h="84">
                  <a:moveTo>
                    <a:pt x="167" y="0"/>
                  </a:moveTo>
                  <a:lnTo>
                    <a:pt x="84" y="0"/>
                  </a:lnTo>
                  <a:lnTo>
                    <a:pt x="84" y="84"/>
                  </a:lnTo>
                  <a:lnTo>
                    <a:pt x="0" y="84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25" name="Line 141"/>
            <p:cNvSpPr>
              <a:spLocks noChangeShapeType="1"/>
            </p:cNvSpPr>
            <p:nvPr/>
          </p:nvSpPr>
          <p:spPr bwMode="auto">
            <a:xfrm flipV="1">
              <a:off x="2759" y="1481"/>
              <a:ext cx="1" cy="16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26" name="Line 142"/>
            <p:cNvSpPr>
              <a:spLocks noChangeShapeType="1"/>
            </p:cNvSpPr>
            <p:nvPr/>
          </p:nvSpPr>
          <p:spPr bwMode="auto">
            <a:xfrm>
              <a:off x="2259" y="2472"/>
              <a:ext cx="500" cy="1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27" name="Freeform 143"/>
            <p:cNvSpPr>
              <a:spLocks/>
            </p:cNvSpPr>
            <p:nvPr/>
          </p:nvSpPr>
          <p:spPr bwMode="auto">
            <a:xfrm>
              <a:off x="2759" y="2232"/>
              <a:ext cx="1251" cy="240"/>
            </a:xfrm>
            <a:custGeom>
              <a:avLst/>
              <a:gdLst>
                <a:gd name="T0" fmla="*/ 0 w 1251"/>
                <a:gd name="T1" fmla="*/ 250 h 250"/>
                <a:gd name="T2" fmla="*/ 1251 w 1251"/>
                <a:gd name="T3" fmla="*/ 250 h 250"/>
                <a:gd name="T4" fmla="*/ 1251 w 1251"/>
                <a:gd name="T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1" h="250">
                  <a:moveTo>
                    <a:pt x="0" y="250"/>
                  </a:moveTo>
                  <a:lnTo>
                    <a:pt x="1251" y="250"/>
                  </a:lnTo>
                  <a:lnTo>
                    <a:pt x="1251" y="0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28" name="Line 144"/>
            <p:cNvSpPr>
              <a:spLocks noChangeShapeType="1"/>
            </p:cNvSpPr>
            <p:nvPr/>
          </p:nvSpPr>
          <p:spPr bwMode="auto">
            <a:xfrm>
              <a:off x="2759" y="2065"/>
              <a:ext cx="1" cy="41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29" name="Line 145"/>
            <p:cNvSpPr>
              <a:spLocks noChangeShapeType="1"/>
            </p:cNvSpPr>
            <p:nvPr/>
          </p:nvSpPr>
          <p:spPr bwMode="auto">
            <a:xfrm>
              <a:off x="2259" y="2566"/>
              <a:ext cx="667" cy="1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30" name="Freeform 146"/>
            <p:cNvSpPr>
              <a:spLocks/>
            </p:cNvSpPr>
            <p:nvPr/>
          </p:nvSpPr>
          <p:spPr bwMode="auto">
            <a:xfrm>
              <a:off x="2926" y="2232"/>
              <a:ext cx="1168" cy="334"/>
            </a:xfrm>
            <a:custGeom>
              <a:avLst/>
              <a:gdLst>
                <a:gd name="T0" fmla="*/ 0 w 1168"/>
                <a:gd name="T1" fmla="*/ 334 h 334"/>
                <a:gd name="T2" fmla="*/ 1168 w 1168"/>
                <a:gd name="T3" fmla="*/ 334 h 334"/>
                <a:gd name="T4" fmla="*/ 1168 w 1168"/>
                <a:gd name="T5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8" h="334">
                  <a:moveTo>
                    <a:pt x="0" y="334"/>
                  </a:moveTo>
                  <a:lnTo>
                    <a:pt x="1168" y="334"/>
                  </a:lnTo>
                  <a:lnTo>
                    <a:pt x="1168" y="0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31" name="Line 147"/>
            <p:cNvSpPr>
              <a:spLocks noChangeShapeType="1"/>
            </p:cNvSpPr>
            <p:nvPr/>
          </p:nvSpPr>
          <p:spPr bwMode="auto">
            <a:xfrm>
              <a:off x="2926" y="2065"/>
              <a:ext cx="1" cy="501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32" name="Line 148"/>
            <p:cNvSpPr>
              <a:spLocks noChangeShapeType="1"/>
            </p:cNvSpPr>
            <p:nvPr/>
          </p:nvSpPr>
          <p:spPr bwMode="auto">
            <a:xfrm>
              <a:off x="2259" y="2677"/>
              <a:ext cx="834" cy="1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33" name="Line 149"/>
            <p:cNvSpPr>
              <a:spLocks noChangeShapeType="1"/>
            </p:cNvSpPr>
            <p:nvPr/>
          </p:nvSpPr>
          <p:spPr bwMode="auto">
            <a:xfrm flipH="1">
              <a:off x="3078" y="2075"/>
              <a:ext cx="8" cy="59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34" name="Freeform 150"/>
            <p:cNvSpPr>
              <a:spLocks/>
            </p:cNvSpPr>
            <p:nvPr/>
          </p:nvSpPr>
          <p:spPr bwMode="auto">
            <a:xfrm>
              <a:off x="3093" y="2232"/>
              <a:ext cx="1084" cy="438"/>
            </a:xfrm>
            <a:custGeom>
              <a:avLst/>
              <a:gdLst>
                <a:gd name="T0" fmla="*/ 0 w 1084"/>
                <a:gd name="T1" fmla="*/ 417 h 417"/>
                <a:gd name="T2" fmla="*/ 1084 w 1084"/>
                <a:gd name="T3" fmla="*/ 417 h 417"/>
                <a:gd name="T4" fmla="*/ 1084 w 1084"/>
                <a:gd name="T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4" h="417">
                  <a:moveTo>
                    <a:pt x="0" y="417"/>
                  </a:moveTo>
                  <a:lnTo>
                    <a:pt x="1084" y="417"/>
                  </a:lnTo>
                  <a:lnTo>
                    <a:pt x="1084" y="0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35" name="Line 151"/>
            <p:cNvSpPr>
              <a:spLocks noChangeShapeType="1"/>
            </p:cNvSpPr>
            <p:nvPr/>
          </p:nvSpPr>
          <p:spPr bwMode="auto">
            <a:xfrm>
              <a:off x="2259" y="2791"/>
              <a:ext cx="1001" cy="1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36" name="Freeform 152"/>
            <p:cNvSpPr>
              <a:spLocks/>
            </p:cNvSpPr>
            <p:nvPr/>
          </p:nvSpPr>
          <p:spPr bwMode="auto">
            <a:xfrm>
              <a:off x="3260" y="2240"/>
              <a:ext cx="1000" cy="552"/>
            </a:xfrm>
            <a:custGeom>
              <a:avLst/>
              <a:gdLst>
                <a:gd name="T0" fmla="*/ 0 w 1000"/>
                <a:gd name="T1" fmla="*/ 501 h 501"/>
                <a:gd name="T2" fmla="*/ 1000 w 1000"/>
                <a:gd name="T3" fmla="*/ 501 h 501"/>
                <a:gd name="T4" fmla="*/ 1000 w 1000"/>
                <a:gd name="T5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0" h="501">
                  <a:moveTo>
                    <a:pt x="0" y="501"/>
                  </a:moveTo>
                  <a:lnTo>
                    <a:pt x="1000" y="501"/>
                  </a:lnTo>
                  <a:lnTo>
                    <a:pt x="1000" y="0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37" name="Line 153"/>
            <p:cNvSpPr>
              <a:spLocks noChangeShapeType="1"/>
            </p:cNvSpPr>
            <p:nvPr/>
          </p:nvSpPr>
          <p:spPr bwMode="auto">
            <a:xfrm>
              <a:off x="3249" y="2047"/>
              <a:ext cx="0" cy="73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38" name="Line 154"/>
            <p:cNvSpPr>
              <a:spLocks noChangeShapeType="1"/>
            </p:cNvSpPr>
            <p:nvPr/>
          </p:nvSpPr>
          <p:spPr bwMode="auto">
            <a:xfrm flipV="1">
              <a:off x="2256" y="2897"/>
              <a:ext cx="1160" cy="4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39" name="Freeform 155"/>
            <p:cNvSpPr>
              <a:spLocks/>
            </p:cNvSpPr>
            <p:nvPr/>
          </p:nvSpPr>
          <p:spPr bwMode="auto">
            <a:xfrm>
              <a:off x="3426" y="2232"/>
              <a:ext cx="918" cy="665"/>
            </a:xfrm>
            <a:custGeom>
              <a:avLst/>
              <a:gdLst>
                <a:gd name="T0" fmla="*/ 0 w 918"/>
                <a:gd name="T1" fmla="*/ 584 h 584"/>
                <a:gd name="T2" fmla="*/ 918 w 918"/>
                <a:gd name="T3" fmla="*/ 584 h 584"/>
                <a:gd name="T4" fmla="*/ 918 w 918"/>
                <a:gd name="T5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8" h="584">
                  <a:moveTo>
                    <a:pt x="0" y="584"/>
                  </a:moveTo>
                  <a:lnTo>
                    <a:pt x="918" y="584"/>
                  </a:lnTo>
                  <a:lnTo>
                    <a:pt x="918" y="0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40" name="Line 156"/>
            <p:cNvSpPr>
              <a:spLocks noChangeShapeType="1"/>
            </p:cNvSpPr>
            <p:nvPr/>
          </p:nvSpPr>
          <p:spPr bwMode="auto">
            <a:xfrm flipH="1">
              <a:off x="3419" y="2047"/>
              <a:ext cx="0" cy="85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41" name="Line 157"/>
            <p:cNvSpPr>
              <a:spLocks noChangeShapeType="1"/>
            </p:cNvSpPr>
            <p:nvPr/>
          </p:nvSpPr>
          <p:spPr bwMode="auto">
            <a:xfrm flipH="1">
              <a:off x="2426" y="1481"/>
              <a:ext cx="166" cy="1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42" name="Line 158"/>
            <p:cNvSpPr>
              <a:spLocks noChangeShapeType="1"/>
            </p:cNvSpPr>
            <p:nvPr/>
          </p:nvSpPr>
          <p:spPr bwMode="auto">
            <a:xfrm>
              <a:off x="2426" y="1481"/>
              <a:ext cx="1" cy="16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43" name="Freeform 159"/>
            <p:cNvSpPr>
              <a:spLocks/>
            </p:cNvSpPr>
            <p:nvPr/>
          </p:nvSpPr>
          <p:spPr bwMode="auto">
            <a:xfrm>
              <a:off x="1175" y="1481"/>
              <a:ext cx="1251" cy="1335"/>
            </a:xfrm>
            <a:custGeom>
              <a:avLst/>
              <a:gdLst>
                <a:gd name="T0" fmla="*/ 83 w 1251"/>
                <a:gd name="T1" fmla="*/ 1335 h 1335"/>
                <a:gd name="T2" fmla="*/ 0 w 1251"/>
                <a:gd name="T3" fmla="*/ 1335 h 1335"/>
                <a:gd name="T4" fmla="*/ 0 w 1251"/>
                <a:gd name="T5" fmla="*/ 0 h 1335"/>
                <a:gd name="T6" fmla="*/ 1251 w 1251"/>
                <a:gd name="T7" fmla="*/ 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1" h="1335">
                  <a:moveTo>
                    <a:pt x="83" y="1335"/>
                  </a:moveTo>
                  <a:lnTo>
                    <a:pt x="0" y="1335"/>
                  </a:lnTo>
                  <a:lnTo>
                    <a:pt x="0" y="0"/>
                  </a:lnTo>
                  <a:lnTo>
                    <a:pt x="1251" y="0"/>
                  </a:lnTo>
                </a:path>
              </a:pathLst>
            </a:cu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6D0F-41E9-4518-A2D6-949599B3894E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530A-1F1D-43FA-8156-D4569782FCF3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BCD decoder</a:t>
            </a:r>
            <a:r>
              <a:rPr lang="zh-CN" altLang="en-US"/>
              <a:t>（二</a:t>
            </a:r>
            <a:r>
              <a:rPr lang="en-US" altLang="zh-CN">
                <a:latin typeface="Consolas"/>
              </a:rPr>
              <a:t>—</a:t>
            </a:r>
            <a:r>
              <a:rPr lang="zh-CN" altLang="en-US"/>
              <a:t>十进制译码器）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H="1">
            <a:off x="1403350" y="2638425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H="1">
            <a:off x="1403350" y="292576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 flipH="1">
            <a:off x="1403350" y="321468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H="1">
            <a:off x="1403350" y="3502025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 flipH="1">
            <a:off x="3203575" y="155733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H="1">
            <a:off x="3203575" y="177323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H="1">
            <a:off x="3203575" y="198913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 flipH="1">
            <a:off x="3203575" y="227806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 flipH="1">
            <a:off x="3203575" y="249396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 flipH="1">
            <a:off x="3203575" y="2781300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 flipH="1">
            <a:off x="3203575" y="3070225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 flipH="1">
            <a:off x="3203575" y="335756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 flipH="1">
            <a:off x="3203575" y="357346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 flipH="1">
            <a:off x="3203575" y="378936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0" y="2349500"/>
            <a:ext cx="1368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/>
              <a:t>Inputs: </a:t>
            </a:r>
            <a:r>
              <a:rPr lang="en-US" altLang="zh-CN" sz="2800" b="1">
                <a:solidFill>
                  <a:srgbClr val="0000FF"/>
                </a:solidFill>
              </a:rPr>
              <a:t>BCD</a:t>
            </a: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3922713" y="1270000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  <a:latin typeface="Garamond" pitchFamily="18" charset="0"/>
              </a:rPr>
              <a:t>Y0</a:t>
            </a:r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3851275" y="3573463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  <a:latin typeface="Garamond" pitchFamily="18" charset="0"/>
              </a:rPr>
              <a:t>Y9</a:t>
            </a:r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922713" y="1989138"/>
            <a:ext cx="671512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3200" b="1">
                <a:solidFill>
                  <a:srgbClr val="0000FF"/>
                </a:solidFill>
                <a:latin typeface="Arial"/>
              </a:rPr>
              <a:t>……</a:t>
            </a:r>
            <a:endParaRPr lang="en-US" altLang="zh-CN" sz="3200" b="1">
              <a:solidFill>
                <a:srgbClr val="0000FF"/>
              </a:solidFill>
              <a:latin typeface="Garamond" pitchFamily="18" charset="0"/>
            </a:endParaRPr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2051050" y="1341438"/>
            <a:ext cx="1150938" cy="3095625"/>
          </a:xfrm>
          <a:prstGeom prst="rect">
            <a:avLst/>
          </a:prstGeom>
          <a:noFill/>
          <a:ln w="28575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BE3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chemeClr val="tx2"/>
                </a:solidFill>
              </a:rPr>
              <a:t>BCD </a:t>
            </a:r>
          </a:p>
          <a:p>
            <a:pPr algn="ctr"/>
            <a:r>
              <a:rPr lang="en-US" altLang="zh-CN" sz="2000" b="1">
                <a:solidFill>
                  <a:schemeClr val="tx2"/>
                </a:solidFill>
              </a:rPr>
              <a:t>decoder</a:t>
            </a:r>
          </a:p>
        </p:txBody>
      </p:sp>
      <p:sp>
        <p:nvSpPr>
          <p:cNvPr id="48158" name="Text Box 30"/>
          <p:cNvSpPr txBox="1">
            <a:spLocks noChangeArrowheads="1"/>
          </p:cNvSpPr>
          <p:nvPr/>
        </p:nvSpPr>
        <p:spPr bwMode="auto">
          <a:xfrm>
            <a:off x="4572000" y="2060575"/>
            <a:ext cx="27368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Output: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1-out-of 10 code</a:t>
            </a:r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6516688" y="4184650"/>
            <a:ext cx="809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/>
              <a:t>74xx42</a:t>
            </a:r>
            <a:endParaRPr lang="en-US" altLang="zh-CN" b="1"/>
          </a:p>
        </p:txBody>
      </p:sp>
      <p:pic>
        <p:nvPicPr>
          <p:cNvPr id="48221" name="Picture 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508500"/>
            <a:ext cx="3279775" cy="183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0226-336C-48E0-90D3-9476B3DCDFF7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4019-EA16-47A2-8E85-33D79D98870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6.5  Encoder</a:t>
            </a:r>
          </a:p>
        </p:txBody>
      </p:sp>
      <p:sp>
        <p:nvSpPr>
          <p:cNvPr id="501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binary encoder</a:t>
            </a:r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 flipH="1">
            <a:off x="2916238" y="249237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 flipH="1">
            <a:off x="2916238" y="278130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 flipH="1">
            <a:off x="2916238" y="400526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 flipH="1">
            <a:off x="2916238" y="515778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2916238" y="2924175"/>
            <a:ext cx="671512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3200" b="1">
                <a:solidFill>
                  <a:schemeClr val="hlink"/>
                </a:solidFill>
                <a:latin typeface="Arial"/>
              </a:rPr>
              <a:t>……</a:t>
            </a:r>
            <a:endParaRPr lang="en-US" altLang="zh-CN" sz="3200" b="1">
              <a:solidFill>
                <a:schemeClr val="hlink"/>
              </a:solidFill>
              <a:latin typeface="Garamond" pitchFamily="18" charset="0"/>
            </a:endParaRP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2916238" y="4076700"/>
            <a:ext cx="671512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3200" b="1">
                <a:solidFill>
                  <a:schemeClr val="hlink"/>
                </a:solidFill>
                <a:latin typeface="Arial"/>
              </a:rPr>
              <a:t>……</a:t>
            </a:r>
            <a:endParaRPr lang="en-US" altLang="zh-CN" sz="3200" b="1">
              <a:solidFill>
                <a:schemeClr val="hlink"/>
              </a:solidFill>
              <a:latin typeface="Garamond" pitchFamily="18" charset="0"/>
            </a:endParaRP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431800" y="3068638"/>
            <a:ext cx="1890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    inputs: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476250" y="3698875"/>
            <a:ext cx="2160588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E24B08"/>
                </a:solidFill>
              </a:rPr>
              <a:t>1-out-of-2</a:t>
            </a:r>
            <a:r>
              <a:rPr lang="en-US" altLang="zh-CN" sz="2800" b="1" baseline="30000">
                <a:solidFill>
                  <a:srgbClr val="E24B08"/>
                </a:solidFill>
              </a:rPr>
              <a:t>n</a:t>
            </a:r>
            <a:r>
              <a:rPr lang="en-US" altLang="zh-CN" sz="2800" b="1">
                <a:solidFill>
                  <a:srgbClr val="E24B08"/>
                </a:solidFill>
              </a:rPr>
              <a:t>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E24B08"/>
                </a:solidFill>
              </a:rPr>
              <a:t>code</a:t>
            </a:r>
            <a:endParaRPr lang="en-US" altLang="zh-CN" sz="2800" b="1" baseline="30000">
              <a:solidFill>
                <a:srgbClr val="E24B08"/>
              </a:solidFill>
            </a:endParaRP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2484438" y="225901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ea typeface="Batang" pitchFamily="18" charset="-127"/>
              </a:rPr>
              <a:t>I</a:t>
            </a:r>
            <a:r>
              <a:rPr lang="en-US" altLang="zh-CN" sz="2400" b="1" baseline="-25000">
                <a:ea typeface="Batang" pitchFamily="18" charset="-127"/>
              </a:rPr>
              <a:t>0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2484438" y="256540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ea typeface="Batang" pitchFamily="18" charset="-127"/>
              </a:rPr>
              <a:t>I</a:t>
            </a:r>
            <a:r>
              <a:rPr lang="en-US" altLang="zh-CN" sz="2400" b="1" baseline="-25000">
                <a:ea typeface="Batang" pitchFamily="18" charset="-127"/>
              </a:rPr>
              <a:t>1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2465388" y="4868863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ea typeface="Batang" pitchFamily="18" charset="-127"/>
              </a:rPr>
              <a:t>I</a:t>
            </a:r>
            <a:r>
              <a:rPr lang="en-US" altLang="zh-CN" sz="2400" b="1" baseline="-25000">
                <a:ea typeface="Batang" pitchFamily="18" charset="-127"/>
              </a:rPr>
              <a:t>m</a:t>
            </a: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863600" y="4941888"/>
            <a:ext cx="14398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600" b="1"/>
              <a:t>(m=2</a:t>
            </a:r>
            <a:r>
              <a:rPr lang="en-US" altLang="zh-CN" sz="2600" b="1" baseline="30000"/>
              <a:t>n</a:t>
            </a:r>
            <a:r>
              <a:rPr lang="en-US" altLang="zh-CN" sz="2600" b="1"/>
              <a:t>-1)</a:t>
            </a:r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 flipH="1">
            <a:off x="4841875" y="276225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 flipH="1">
            <a:off x="4841875" y="312261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 flipH="1">
            <a:off x="4841875" y="434657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4841875" y="3338513"/>
            <a:ext cx="671513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3200" b="1">
                <a:solidFill>
                  <a:schemeClr val="hlink"/>
                </a:solidFill>
              </a:rPr>
              <a:t>……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5895975" y="2663825"/>
            <a:ext cx="1682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    output:</a:t>
            </a: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6391275" y="3698875"/>
            <a:ext cx="2141538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n-bit code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(number)</a:t>
            </a:r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5275263" y="2474913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ea typeface="Batang" pitchFamily="18" charset="-127"/>
              </a:rPr>
              <a:t>Y</a:t>
            </a:r>
            <a:r>
              <a:rPr lang="en-US" altLang="zh-CN" sz="2400" b="1" baseline="-25000">
                <a:ea typeface="Batang" pitchFamily="18" charset="-127"/>
              </a:rPr>
              <a:t>0</a:t>
            </a:r>
          </a:p>
        </p:txBody>
      </p:sp>
      <p:sp>
        <p:nvSpPr>
          <p:cNvPr id="50202" name="Text Box 26"/>
          <p:cNvSpPr txBox="1">
            <a:spLocks noChangeArrowheads="1"/>
          </p:cNvSpPr>
          <p:nvPr/>
        </p:nvSpPr>
        <p:spPr bwMode="auto">
          <a:xfrm>
            <a:off x="5292725" y="2906713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ea typeface="Batang" pitchFamily="18" charset="-127"/>
              </a:rPr>
              <a:t>Y</a:t>
            </a:r>
            <a:r>
              <a:rPr lang="en-US" altLang="zh-CN" sz="2400" b="1" baseline="-25000">
                <a:ea typeface="Batang" pitchFamily="18" charset="-127"/>
              </a:rPr>
              <a:t>1</a:t>
            </a:r>
          </a:p>
        </p:txBody>
      </p:sp>
      <p:sp>
        <p:nvSpPr>
          <p:cNvPr id="50203" name="Text Box 27"/>
          <p:cNvSpPr txBox="1">
            <a:spLocks noChangeArrowheads="1"/>
          </p:cNvSpPr>
          <p:nvPr/>
        </p:nvSpPr>
        <p:spPr bwMode="auto">
          <a:xfrm>
            <a:off x="5275263" y="4059238"/>
            <a:ext cx="10080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600" b="1">
                <a:ea typeface="Batang" pitchFamily="18" charset="-127"/>
              </a:rPr>
              <a:t>Y</a:t>
            </a:r>
            <a:r>
              <a:rPr lang="en-US" altLang="zh-CN" sz="2600" b="1" baseline="-25000">
                <a:ea typeface="Batang" pitchFamily="18" charset="-127"/>
              </a:rPr>
              <a:t>n-1</a:t>
            </a:r>
          </a:p>
        </p:txBody>
      </p:sp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3357563" y="2303463"/>
            <a:ext cx="1484312" cy="2970212"/>
          </a:xfrm>
          <a:prstGeom prst="rect">
            <a:avLst/>
          </a:prstGeom>
          <a:noFill/>
          <a:ln w="28575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binary encoder</a:t>
            </a:r>
          </a:p>
          <a:p>
            <a:pPr algn="ctr">
              <a:spcBef>
                <a:spcPct val="50000"/>
              </a:spcBef>
            </a:pPr>
            <a:endParaRPr lang="en-US" altLang="zh-CN" sz="2400" b="1">
              <a:solidFill>
                <a:schemeClr val="tx2"/>
              </a:solidFill>
            </a:endParaRPr>
          </a:p>
        </p:txBody>
      </p:sp>
      <p:grpSp>
        <p:nvGrpSpPr>
          <p:cNvPr id="50209" name="Group 33"/>
          <p:cNvGrpSpPr>
            <a:grpSpLocks/>
          </p:cNvGrpSpPr>
          <p:nvPr/>
        </p:nvGrpSpPr>
        <p:grpSpPr bwMode="auto">
          <a:xfrm>
            <a:off x="1943100" y="5589588"/>
            <a:ext cx="4465638" cy="673100"/>
            <a:chOff x="1224" y="3521"/>
            <a:chExt cx="2813" cy="424"/>
          </a:xfrm>
        </p:grpSpPr>
        <p:sp>
          <p:nvSpPr>
            <p:cNvPr id="50205" name="Text Box 29"/>
            <p:cNvSpPr txBox="1">
              <a:spLocks noChangeArrowheads="1"/>
            </p:cNvSpPr>
            <p:nvPr/>
          </p:nvSpPr>
          <p:spPr bwMode="auto">
            <a:xfrm>
              <a:off x="1224" y="3657"/>
              <a:ext cx="10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CC0000"/>
                  </a:solidFill>
                </a:rPr>
                <a:t>an object</a:t>
              </a:r>
            </a:p>
          </p:txBody>
        </p:sp>
        <p:sp>
          <p:nvSpPr>
            <p:cNvPr id="50206" name="Line 30"/>
            <p:cNvSpPr>
              <a:spLocks noChangeShapeType="1"/>
            </p:cNvSpPr>
            <p:nvPr/>
          </p:nvSpPr>
          <p:spPr bwMode="auto">
            <a:xfrm>
              <a:off x="2200" y="3793"/>
              <a:ext cx="79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7" name="Text Box 31"/>
            <p:cNvSpPr txBox="1">
              <a:spLocks noChangeArrowheads="1"/>
            </p:cNvSpPr>
            <p:nvPr/>
          </p:nvSpPr>
          <p:spPr bwMode="auto">
            <a:xfrm>
              <a:off x="3129" y="3657"/>
              <a:ext cx="9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CC0000"/>
                  </a:solidFill>
                </a:rPr>
                <a:t>a code</a:t>
              </a:r>
            </a:p>
          </p:txBody>
        </p:sp>
        <p:sp>
          <p:nvSpPr>
            <p:cNvPr id="50208" name="Text Box 32"/>
            <p:cNvSpPr txBox="1">
              <a:spLocks noChangeArrowheads="1"/>
            </p:cNvSpPr>
            <p:nvPr/>
          </p:nvSpPr>
          <p:spPr bwMode="auto">
            <a:xfrm>
              <a:off x="2222" y="3521"/>
              <a:ext cx="7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</a:rPr>
                <a:t>mapping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5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7" grpId="0"/>
      <p:bldP spid="50189" grpId="0"/>
      <p:bldP spid="50190" grpId="0"/>
      <p:bldP spid="50191" grpId="0"/>
      <p:bldP spid="50193" grpId="0"/>
      <p:bldP spid="50194" grpId="0"/>
      <p:bldP spid="50199" grpId="0"/>
      <p:bldP spid="50200" grpId="0"/>
      <p:bldP spid="50201" grpId="0"/>
      <p:bldP spid="50202" grpId="0"/>
      <p:bldP spid="5020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4ECA-5B82-4662-A4D6-309426BE262B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13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12FF-55A5-485D-9F92-333EC6CE5B67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52351" name="Rectangle 127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504825"/>
          </a:xfrm>
        </p:spPr>
        <p:txBody>
          <a:bodyPr/>
          <a:lstStyle/>
          <a:p>
            <a:r>
              <a:rPr lang="en-US" altLang="zh-CN" sz="3200"/>
              <a:t>Exp. 8-3 encoder</a:t>
            </a:r>
          </a:p>
        </p:txBody>
      </p:sp>
      <p:graphicFrame>
        <p:nvGraphicFramePr>
          <p:cNvPr id="52806" name="Group 582"/>
          <p:cNvGraphicFramePr>
            <a:graphicFrameLocks noGrp="1"/>
          </p:cNvGraphicFramePr>
          <p:nvPr>
            <p:ph sz="half" idx="2"/>
          </p:nvPr>
        </p:nvGraphicFramePr>
        <p:xfrm>
          <a:off x="1971675" y="981075"/>
          <a:ext cx="6335713" cy="5181600"/>
        </p:xfrm>
        <a:graphic>
          <a:graphicData uri="http://schemas.openxmlformats.org/drawingml/2006/table">
            <a:tbl>
              <a:tblPr/>
              <a:tblGrid>
                <a:gridCol w="549275"/>
                <a:gridCol w="549275"/>
                <a:gridCol w="550863"/>
                <a:gridCol w="549275"/>
                <a:gridCol w="549275"/>
                <a:gridCol w="552450"/>
                <a:gridCol w="549275"/>
                <a:gridCol w="549275"/>
                <a:gridCol w="641350"/>
                <a:gridCol w="647700"/>
                <a:gridCol w="647700"/>
              </a:tblGrid>
              <a:tr h="517525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input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I7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I6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I5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I4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I3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I2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I1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I0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Y2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Y1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Y0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813" name="Text Box 589"/>
          <p:cNvSpPr txBox="1">
            <a:spLocks noChangeArrowheads="1"/>
          </p:cNvSpPr>
          <p:nvPr/>
        </p:nvSpPr>
        <p:spPr bwMode="auto">
          <a:xfrm>
            <a:off x="404813" y="1719263"/>
            <a:ext cx="1646237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In/out: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active 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A914-EA05-4156-AB76-27B9D3BEC734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29FF-52A0-407F-BAC7-E2605B32CC90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54277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8-3 encoder</a:t>
            </a:r>
            <a:r>
              <a:rPr lang="en-US" altLang="zh-CN" sz="3200">
                <a:latin typeface="Consolas"/>
              </a:rPr>
              <a:t>’</a:t>
            </a:r>
            <a:r>
              <a:rPr lang="en-US" altLang="zh-CN" sz="3200"/>
              <a:t>s logic expressions and circuit</a:t>
            </a:r>
          </a:p>
        </p:txBody>
      </p:sp>
      <p:sp>
        <p:nvSpPr>
          <p:cNvPr id="5427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233488"/>
            <a:ext cx="3983038" cy="4865687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sz="2800"/>
              <a:t>Y0=I1+I3+I5+I7</a:t>
            </a:r>
          </a:p>
          <a:p>
            <a:pPr>
              <a:buFont typeface="Wingdings 2" pitchFamily="18" charset="2"/>
              <a:buNone/>
            </a:pPr>
            <a:r>
              <a:rPr lang="en-US" altLang="zh-CN" sz="2800"/>
              <a:t>Y1=I2+I3+I6+I7</a:t>
            </a:r>
          </a:p>
          <a:p>
            <a:pPr>
              <a:buFont typeface="Wingdings 2" pitchFamily="18" charset="2"/>
              <a:buNone/>
            </a:pPr>
            <a:r>
              <a:rPr lang="en-US" altLang="zh-CN" sz="2800"/>
              <a:t>Y2=I4+I5+I6+I7</a:t>
            </a:r>
          </a:p>
          <a:p>
            <a:pPr>
              <a:buFont typeface="Wingdings 2" pitchFamily="18" charset="2"/>
              <a:buNone/>
            </a:pPr>
            <a:endParaRPr lang="en-US" altLang="zh-CN" sz="2800"/>
          </a:p>
          <a:p>
            <a:pPr>
              <a:buClr>
                <a:schemeClr val="hlink"/>
              </a:buClr>
              <a:buSzTx/>
              <a:buFontTx/>
              <a:buChar char="•"/>
            </a:pPr>
            <a:r>
              <a:rPr lang="en-US" altLang="zh-CN" sz="2800">
                <a:solidFill>
                  <a:srgbClr val="013B99"/>
                </a:solidFill>
              </a:rPr>
              <a:t>When an input code is 1-out-of-8, the   correct code output for it.</a:t>
            </a:r>
          </a:p>
          <a:p>
            <a:pPr>
              <a:buClr>
                <a:schemeClr val="hlink"/>
              </a:buClr>
              <a:buSzTx/>
              <a:buFontTx/>
              <a:buChar char="•"/>
            </a:pPr>
            <a:endParaRPr lang="en-US" altLang="zh-CN" sz="2800">
              <a:solidFill>
                <a:srgbClr val="013B99"/>
              </a:solidFill>
            </a:endParaRPr>
          </a:p>
        </p:txBody>
      </p:sp>
      <p:graphicFrame>
        <p:nvGraphicFramePr>
          <p:cNvPr id="5427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432300" y="1625600"/>
          <a:ext cx="4325938" cy="346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9" name="Artwork" r:id="rId3" imgW="2847619" imgH="2200582" progId="Adobe.Illustrator.7">
                  <p:embed/>
                </p:oleObj>
              </mc:Choice>
              <mc:Fallback>
                <p:oleObj name="Artwork" r:id="rId3" imgW="2847619" imgH="2200582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1625600"/>
                        <a:ext cx="4325938" cy="346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A33-8594-4AE1-B2F8-B0A7DB1232E0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1138-7A17-44E6-A612-10E873392CA1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56325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436563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Priority Encoder</a:t>
            </a:r>
          </a:p>
        </p:txBody>
      </p:sp>
      <p:sp>
        <p:nvSpPr>
          <p:cNvPr id="5632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85763" y="1052513"/>
            <a:ext cx="8507412" cy="5073650"/>
          </a:xfrm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zh-CN" dirty="0"/>
              <a:t>if multiple inputs are asserted simultaneously, how to deal with?</a:t>
            </a:r>
          </a:p>
          <a:p>
            <a:pPr>
              <a:buSzTx/>
              <a:buFontTx/>
              <a:buChar char="•"/>
            </a:pPr>
            <a:r>
              <a:rPr lang="en-US" altLang="zh-CN" dirty="0"/>
              <a:t>solution</a:t>
            </a:r>
            <a:r>
              <a:rPr lang="zh-CN" altLang="en-US" dirty="0"/>
              <a:t>：</a:t>
            </a:r>
            <a:r>
              <a:rPr lang="en-US" altLang="zh-CN" dirty="0"/>
              <a:t>assign priority to each input from high to low.</a:t>
            </a:r>
          </a:p>
          <a:p>
            <a:pPr lvl="1">
              <a:buSzTx/>
              <a:buFontTx/>
              <a:buChar char="•"/>
            </a:pPr>
            <a:r>
              <a:rPr lang="en-US" altLang="zh-CN" dirty="0"/>
              <a:t>let I7— highest priority </a:t>
            </a:r>
          </a:p>
          <a:p>
            <a:pPr lvl="1">
              <a:buSzTx/>
              <a:buFontTx/>
              <a:buNone/>
            </a:pPr>
            <a:r>
              <a:rPr lang="en-US" altLang="zh-CN" dirty="0"/>
              <a:t>	and decrease from I6 down to I0</a:t>
            </a:r>
          </a:p>
          <a:p>
            <a:pPr lvl="1">
              <a:buSzTx/>
              <a:buFontTx/>
              <a:buChar char="•"/>
            </a:pPr>
            <a:r>
              <a:rPr lang="en-US" altLang="zh-CN" dirty="0"/>
              <a:t>A2,A1,A0—encode output</a:t>
            </a:r>
          </a:p>
          <a:p>
            <a:pPr lvl="1">
              <a:buSzTx/>
              <a:buFontTx/>
              <a:buChar char="•"/>
            </a:pPr>
            <a:r>
              <a:rPr lang="en-US" altLang="zh-CN" dirty="0"/>
              <a:t>IDLE—when no input is asserted, </a:t>
            </a:r>
          </a:p>
          <a:p>
            <a:pPr lvl="1">
              <a:buSzTx/>
              <a:buFontTx/>
              <a:buNone/>
            </a:pPr>
            <a:r>
              <a:rPr lang="en-US" altLang="zh-CN" dirty="0"/>
              <a:t>    IDLE=1</a:t>
            </a:r>
          </a:p>
          <a:p>
            <a:pPr>
              <a:buFont typeface="Wingdings 2" pitchFamily="18" charset="2"/>
              <a:buNone/>
            </a:pPr>
            <a:endParaRPr lang="en-US" altLang="zh-CN" dirty="0"/>
          </a:p>
        </p:txBody>
      </p:sp>
      <p:graphicFrame>
        <p:nvGraphicFramePr>
          <p:cNvPr id="5632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47035235"/>
              </p:ext>
            </p:extLst>
          </p:nvPr>
        </p:nvGraphicFramePr>
        <p:xfrm>
          <a:off x="6969125" y="2708920"/>
          <a:ext cx="2174875" cy="332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9" name="Artwork" r:id="rId3" imgW="1619476" imgH="2476190" progId="Adobe.Illustrator.7">
                  <p:embed/>
                </p:oleObj>
              </mc:Choice>
              <mc:Fallback>
                <p:oleObj name="Artwork" r:id="rId3" imgW="1619476" imgH="2476190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25" y="2708920"/>
                        <a:ext cx="2174875" cy="332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8A15-6B12-4485-B3B7-5410E105D48B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1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1094-DB17-4AA5-9C0D-9070A579ABB5}" type="slidenum">
              <a:rPr lang="en-US" altLang="zh-CN"/>
              <a:pPr/>
              <a:t>37</a:t>
            </a:fld>
            <a:endParaRPr lang="en-US" altLang="zh-CN"/>
          </a:p>
        </p:txBody>
      </p:sp>
      <p:graphicFrame>
        <p:nvGraphicFramePr>
          <p:cNvPr id="60020" name="Group 628"/>
          <p:cNvGraphicFramePr>
            <a:graphicFrameLocks noGrp="1"/>
          </p:cNvGraphicFramePr>
          <p:nvPr>
            <p:ph idx="1"/>
          </p:nvPr>
        </p:nvGraphicFramePr>
        <p:xfrm>
          <a:off x="142875" y="458788"/>
          <a:ext cx="5400675" cy="4358640"/>
        </p:xfrm>
        <a:graphic>
          <a:graphicData uri="http://schemas.openxmlformats.org/drawingml/2006/table">
            <a:tbl>
              <a:tblPr/>
              <a:tblGrid>
                <a:gridCol w="412750"/>
                <a:gridCol w="392113"/>
                <a:gridCol w="428625"/>
                <a:gridCol w="412750"/>
                <a:gridCol w="409575"/>
                <a:gridCol w="412750"/>
                <a:gridCol w="412750"/>
                <a:gridCol w="407987"/>
                <a:gridCol w="454025"/>
                <a:gridCol w="182563"/>
                <a:gridCol w="285750"/>
                <a:gridCol w="182562"/>
                <a:gridCol w="322263"/>
                <a:gridCol w="684212"/>
              </a:tblGrid>
              <a:tr h="301625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input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I7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I6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I5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I4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I3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I2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I1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I0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A1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A0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IDLE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990" name="Text Box 598"/>
          <p:cNvSpPr txBox="1">
            <a:spLocks noChangeArrowheads="1"/>
          </p:cNvSpPr>
          <p:nvPr/>
        </p:nvSpPr>
        <p:spPr bwMode="auto">
          <a:xfrm>
            <a:off x="5580063" y="4014788"/>
            <a:ext cx="3509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b="1"/>
              <a:t>H0=I0·I1’·I2’·I3’·I4’·I5’·I6’·I7’</a:t>
            </a:r>
          </a:p>
        </p:txBody>
      </p:sp>
      <p:sp>
        <p:nvSpPr>
          <p:cNvPr id="59991" name="Rectangle 599"/>
          <p:cNvSpPr>
            <a:spLocks noChangeArrowheads="1"/>
          </p:cNvSpPr>
          <p:nvPr/>
        </p:nvSpPr>
        <p:spPr bwMode="auto">
          <a:xfrm>
            <a:off x="5580063" y="1449388"/>
            <a:ext cx="868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/>
              <a:t>H7=I7</a:t>
            </a:r>
          </a:p>
        </p:txBody>
      </p:sp>
      <p:sp>
        <p:nvSpPr>
          <p:cNvPr id="59992" name="Rectangle 600"/>
          <p:cNvSpPr>
            <a:spLocks noChangeArrowheads="1"/>
          </p:cNvSpPr>
          <p:nvPr/>
        </p:nvSpPr>
        <p:spPr bwMode="auto">
          <a:xfrm>
            <a:off x="5580063" y="1808163"/>
            <a:ext cx="1233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/>
              <a:t>H6=I6·I7’</a:t>
            </a:r>
          </a:p>
        </p:txBody>
      </p:sp>
      <p:sp>
        <p:nvSpPr>
          <p:cNvPr id="59993" name="Rectangle 601"/>
          <p:cNvSpPr>
            <a:spLocks noChangeArrowheads="1"/>
          </p:cNvSpPr>
          <p:nvPr/>
        </p:nvSpPr>
        <p:spPr bwMode="auto">
          <a:xfrm>
            <a:off x="5580063" y="2168525"/>
            <a:ext cx="1598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/>
              <a:t>H5=I5·I6’·I7’</a:t>
            </a:r>
          </a:p>
        </p:txBody>
      </p:sp>
      <p:sp>
        <p:nvSpPr>
          <p:cNvPr id="59994" name="Text Box 602"/>
          <p:cNvSpPr txBox="1">
            <a:spLocks noChangeArrowheads="1"/>
          </p:cNvSpPr>
          <p:nvPr/>
        </p:nvSpPr>
        <p:spPr bwMode="auto">
          <a:xfrm>
            <a:off x="5713413" y="414338"/>
            <a:ext cx="33305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Expressions for each asserted input in the truth table of priority encoder</a:t>
            </a:r>
          </a:p>
        </p:txBody>
      </p:sp>
      <p:sp>
        <p:nvSpPr>
          <p:cNvPr id="59995" name="Text Box 603"/>
          <p:cNvSpPr txBox="1">
            <a:spLocks noChangeArrowheads="1"/>
          </p:cNvSpPr>
          <p:nvPr/>
        </p:nvSpPr>
        <p:spPr bwMode="auto">
          <a:xfrm>
            <a:off x="5580063" y="3608388"/>
            <a:ext cx="314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b="1"/>
              <a:t>H1=I1·I2’·I3’·I4’·I5’·I6’·I7’</a:t>
            </a:r>
          </a:p>
        </p:txBody>
      </p:sp>
      <p:sp>
        <p:nvSpPr>
          <p:cNvPr id="59996" name="Text Box 604"/>
          <p:cNvSpPr txBox="1">
            <a:spLocks noChangeArrowheads="1"/>
          </p:cNvSpPr>
          <p:nvPr/>
        </p:nvSpPr>
        <p:spPr bwMode="auto">
          <a:xfrm>
            <a:off x="5580063" y="3249613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b="1"/>
              <a:t>H2=I2·I3’·I4’·I5’·I6’·I7’</a:t>
            </a:r>
          </a:p>
        </p:txBody>
      </p:sp>
      <p:sp>
        <p:nvSpPr>
          <p:cNvPr id="59997" name="Text Box 605"/>
          <p:cNvSpPr txBox="1">
            <a:spLocks noChangeArrowheads="1"/>
          </p:cNvSpPr>
          <p:nvPr/>
        </p:nvSpPr>
        <p:spPr bwMode="auto">
          <a:xfrm>
            <a:off x="5580063" y="2933700"/>
            <a:ext cx="2698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b="1"/>
              <a:t>H3=I3·I4’·I5’·I6’·I7’</a:t>
            </a:r>
          </a:p>
        </p:txBody>
      </p:sp>
      <p:sp>
        <p:nvSpPr>
          <p:cNvPr id="59998" name="Text Box 606"/>
          <p:cNvSpPr txBox="1">
            <a:spLocks noChangeArrowheads="1"/>
          </p:cNvSpPr>
          <p:nvPr/>
        </p:nvSpPr>
        <p:spPr bwMode="auto">
          <a:xfrm>
            <a:off x="5580063" y="2573338"/>
            <a:ext cx="2203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b="1"/>
              <a:t>H4=I4·I5’·I6’·I7’</a:t>
            </a:r>
          </a:p>
        </p:txBody>
      </p:sp>
      <p:sp>
        <p:nvSpPr>
          <p:cNvPr id="59999" name="Text Box 607"/>
          <p:cNvSpPr txBox="1">
            <a:spLocks noChangeArrowheads="1"/>
          </p:cNvSpPr>
          <p:nvPr/>
        </p:nvSpPr>
        <p:spPr bwMode="auto">
          <a:xfrm>
            <a:off x="4886325" y="4914900"/>
            <a:ext cx="39592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IDLE=(I0+I1+I2+I3+I4+I5+I6+I7)’</a:t>
            </a:r>
          </a:p>
          <a:p>
            <a:pPr>
              <a:spcBef>
                <a:spcPct val="50000"/>
              </a:spcBef>
            </a:pPr>
            <a:r>
              <a:rPr lang="en-US" altLang="zh-CN" sz="2000" b="1"/>
              <a:t>        =I0’·I1’·I2’·I3’·I4’·I5’·I6’·I7’</a:t>
            </a:r>
          </a:p>
        </p:txBody>
      </p:sp>
      <p:sp>
        <p:nvSpPr>
          <p:cNvPr id="60000" name="Text Box 608"/>
          <p:cNvSpPr txBox="1">
            <a:spLocks noChangeArrowheads="1"/>
          </p:cNvSpPr>
          <p:nvPr/>
        </p:nvSpPr>
        <p:spPr bwMode="auto">
          <a:xfrm>
            <a:off x="1016000" y="4938713"/>
            <a:ext cx="3286125" cy="1406525"/>
          </a:xfrm>
          <a:prstGeom prst="rect">
            <a:avLst/>
          </a:prstGeom>
          <a:solidFill>
            <a:srgbClr val="C1E5A9"/>
          </a:solidFill>
          <a:ln>
            <a:noFill/>
          </a:ln>
          <a:effectLst>
            <a:prstShdw prst="shdw17" dist="17961" dir="2700000">
              <a:srgbClr val="C1E5A9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400" b="1"/>
              <a:t>A2=H4+H5+H6+H7</a:t>
            </a:r>
          </a:p>
          <a:p>
            <a:pPr>
              <a:spcBef>
                <a:spcPct val="30000"/>
              </a:spcBef>
            </a:pPr>
            <a:r>
              <a:rPr lang="en-US" altLang="zh-CN" sz="2400" b="1"/>
              <a:t>A1=H2+H3+H6+H7</a:t>
            </a:r>
          </a:p>
          <a:p>
            <a:pPr>
              <a:spcBef>
                <a:spcPct val="30000"/>
              </a:spcBef>
            </a:pPr>
            <a:r>
              <a:rPr lang="en-US" altLang="zh-CN" sz="2400" b="1"/>
              <a:t>A0=H1+H3+H5+H7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6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5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90" grpId="0"/>
      <p:bldP spid="59991" grpId="0"/>
      <p:bldP spid="59992" grpId="0"/>
      <p:bldP spid="59993" grpId="0"/>
      <p:bldP spid="59994" grpId="0"/>
      <p:bldP spid="59995" grpId="0"/>
      <p:bldP spid="59996" grpId="0"/>
      <p:bldP spid="59997" grpId="0"/>
      <p:bldP spid="59998" grpId="0"/>
      <p:bldP spid="59999" grpId="0"/>
      <p:bldP spid="6000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9EA4-99E3-4312-9C1B-D25DC7BB2EE0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A452-13B8-4156-B883-7BEE13D4DA1A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61445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338138"/>
          </a:xfrm>
        </p:spPr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74××148 Priority Encoder</a:t>
            </a:r>
          </a:p>
        </p:txBody>
      </p:sp>
      <p:sp>
        <p:nvSpPr>
          <p:cNvPr id="6144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50825" y="1042988"/>
            <a:ext cx="5626100" cy="5256212"/>
          </a:xfrm>
        </p:spPr>
        <p:txBody>
          <a:bodyPr/>
          <a:lstStyle/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zh-CN" sz="2400"/>
              <a:t>EI_L</a:t>
            </a:r>
          </a:p>
          <a:p>
            <a:pPr lvl="1">
              <a:lnSpc>
                <a:spcPct val="90000"/>
              </a:lnSpc>
              <a:buSzTx/>
              <a:buFontTx/>
              <a:buChar char="•"/>
            </a:pPr>
            <a:r>
              <a:rPr lang="en-US" altLang="zh-CN" sz="2000"/>
              <a:t>Enable Input.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zh-CN" sz="2400"/>
              <a:t>I7_L~I0_L</a:t>
            </a:r>
            <a:r>
              <a:rPr lang="zh-CN" altLang="en-US" sz="2400"/>
              <a:t>：</a:t>
            </a:r>
          </a:p>
          <a:p>
            <a:pPr lvl="1">
              <a:lnSpc>
                <a:spcPct val="90000"/>
              </a:lnSpc>
              <a:buSzTx/>
              <a:buFontTx/>
              <a:buChar char="•"/>
            </a:pPr>
            <a:r>
              <a:rPr lang="en-US" altLang="zh-CN" sz="2000"/>
              <a:t>encode input</a:t>
            </a:r>
            <a:r>
              <a:rPr lang="zh-CN" altLang="en-US" sz="2000"/>
              <a:t>，</a:t>
            </a:r>
            <a:r>
              <a:rPr lang="en-US" altLang="zh-CN" sz="2000"/>
              <a:t>I7_L has highest priority.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zh-CN" sz="2400"/>
              <a:t>A2_L~A0_L</a:t>
            </a:r>
          </a:p>
          <a:p>
            <a:pPr lvl="1">
              <a:lnSpc>
                <a:spcPct val="90000"/>
              </a:lnSpc>
              <a:buSzTx/>
              <a:buFontTx/>
              <a:buChar char="•"/>
            </a:pPr>
            <a:r>
              <a:rPr lang="en-US" altLang="zh-CN" sz="2000"/>
              <a:t>encode output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zh-CN" sz="2400"/>
              <a:t>GS_L</a:t>
            </a:r>
          </a:p>
          <a:p>
            <a:pPr lvl="1">
              <a:lnSpc>
                <a:spcPct val="90000"/>
              </a:lnSpc>
              <a:buSzTx/>
              <a:buFontTx/>
              <a:buChar char="•"/>
            </a:pPr>
            <a:r>
              <a:rPr lang="en-US" altLang="zh-CN" sz="2000"/>
              <a:t>GS_L =0 when one or more of the request inputs are asserted.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zh-CN" sz="2400"/>
              <a:t>EO_L</a:t>
            </a:r>
          </a:p>
          <a:p>
            <a:pPr lvl="1">
              <a:lnSpc>
                <a:spcPct val="90000"/>
              </a:lnSpc>
              <a:buSzTx/>
              <a:buFontTx/>
              <a:buChar char="•"/>
            </a:pPr>
            <a:r>
              <a:rPr lang="en-US" altLang="zh-CN" sz="2000"/>
              <a:t>enable output</a:t>
            </a:r>
          </a:p>
          <a:p>
            <a:pPr lvl="1">
              <a:lnSpc>
                <a:spcPct val="90000"/>
              </a:lnSpc>
              <a:buSzTx/>
              <a:buFontTx/>
              <a:buChar char="•"/>
            </a:pPr>
            <a:r>
              <a:rPr lang="en-US" altLang="zh-CN" sz="2000"/>
              <a:t>EO_L=0 when I7_L=I6_L=…=I1_L=1 and EI_L=0. </a:t>
            </a:r>
          </a:p>
        </p:txBody>
      </p:sp>
      <p:graphicFrame>
        <p:nvGraphicFramePr>
          <p:cNvPr id="6144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372225" y="1268413"/>
          <a:ext cx="2565400" cy="349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8" name="Artwork" r:id="rId3" imgW="1848108" imgH="2514286" progId="Adobe.Illustrator.7">
                  <p:embed/>
                </p:oleObj>
              </mc:Choice>
              <mc:Fallback>
                <p:oleObj name="Artwork" r:id="rId3" imgW="1848108" imgH="2514286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268413"/>
                        <a:ext cx="2565400" cy="349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1557338" y="1223963"/>
            <a:ext cx="4814887" cy="5762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8" name="AutoShape 8"/>
          <p:cNvSpPr>
            <a:spLocks/>
          </p:cNvSpPr>
          <p:nvPr/>
        </p:nvSpPr>
        <p:spPr bwMode="auto">
          <a:xfrm>
            <a:off x="5651500" y="2133600"/>
            <a:ext cx="144463" cy="2376488"/>
          </a:xfrm>
          <a:prstGeom prst="leftBrace">
            <a:avLst>
              <a:gd name="adj1" fmla="val 13708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2276475" y="2079625"/>
            <a:ext cx="3286125" cy="11239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0" name="Oval 10"/>
          <p:cNvSpPr>
            <a:spLocks noChangeArrowheads="1"/>
          </p:cNvSpPr>
          <p:nvPr/>
        </p:nvSpPr>
        <p:spPr bwMode="auto">
          <a:xfrm>
            <a:off x="7667625" y="3573463"/>
            <a:ext cx="792163" cy="35877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1" name="Oval 11"/>
          <p:cNvSpPr>
            <a:spLocks noChangeArrowheads="1"/>
          </p:cNvSpPr>
          <p:nvPr/>
        </p:nvSpPr>
        <p:spPr bwMode="auto">
          <a:xfrm>
            <a:off x="7667625" y="3933825"/>
            <a:ext cx="792163" cy="35877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786438" y="1989138"/>
            <a:ext cx="720725" cy="2557462"/>
            <a:chOff x="3645" y="1253"/>
            <a:chExt cx="454" cy="1611"/>
          </a:xfrm>
        </p:grpSpPr>
        <p:sp>
          <p:nvSpPr>
            <p:cNvPr id="61452" name="Text Box 12"/>
            <p:cNvSpPr txBox="1">
              <a:spLocks noChangeArrowheads="1"/>
            </p:cNvSpPr>
            <p:nvPr/>
          </p:nvSpPr>
          <p:spPr bwMode="auto">
            <a:xfrm>
              <a:off x="3645" y="1253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33CC"/>
                  </a:solidFill>
                </a:rPr>
                <a:t>hign</a:t>
              </a:r>
            </a:p>
          </p:txBody>
        </p:sp>
        <p:sp>
          <p:nvSpPr>
            <p:cNvPr id="61453" name="Text Box 13"/>
            <p:cNvSpPr txBox="1">
              <a:spLocks noChangeArrowheads="1"/>
            </p:cNvSpPr>
            <p:nvPr/>
          </p:nvSpPr>
          <p:spPr bwMode="auto">
            <a:xfrm>
              <a:off x="3674" y="2614"/>
              <a:ext cx="3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33CC"/>
                  </a:solidFill>
                </a:rPr>
                <a:t>low</a:t>
              </a:r>
            </a:p>
          </p:txBody>
        </p:sp>
        <p:sp>
          <p:nvSpPr>
            <p:cNvPr id="61454" name="Line 14"/>
            <p:cNvSpPr>
              <a:spLocks noChangeShapeType="1"/>
            </p:cNvSpPr>
            <p:nvPr/>
          </p:nvSpPr>
          <p:spPr bwMode="auto">
            <a:xfrm flipH="1">
              <a:off x="3872" y="1570"/>
              <a:ext cx="6" cy="1044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5" name="Text Box 15"/>
            <p:cNvSpPr txBox="1">
              <a:spLocks noChangeArrowheads="1"/>
            </p:cNvSpPr>
            <p:nvPr/>
          </p:nvSpPr>
          <p:spPr bwMode="auto">
            <a:xfrm>
              <a:off x="3742" y="1797"/>
              <a:ext cx="289" cy="5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CC0066"/>
                  </a:solidFill>
                </a:rPr>
                <a:t>priority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10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8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7" grpId="0" animBg="1"/>
      <p:bldP spid="61448" grpId="0" animBg="1"/>
      <p:bldP spid="61449" grpId="0" animBg="1"/>
      <p:bldP spid="61450" grpId="0" animBg="1"/>
      <p:bldP spid="61450" grpId="1" animBg="1"/>
      <p:bldP spid="6145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74××</a:t>
            </a:r>
            <a:r>
              <a:rPr lang="en-US" altLang="zh-CN" dirty="0" smtClean="0"/>
              <a:t>148</a:t>
            </a:r>
            <a:r>
              <a:rPr lang="zh-CN" altLang="en-US" dirty="0"/>
              <a:t> </a:t>
            </a:r>
            <a:r>
              <a:rPr lang="en-US" altLang="zh-CN" dirty="0" smtClean="0"/>
              <a:t>truth table</a:t>
            </a:r>
            <a:endParaRPr lang="zh-CN" altLang="en-US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C03B-A5F7-4B56-A9B3-159547F286AC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CD31-F8EE-49AD-A785-97219E9C569E}" type="slidenum">
              <a:rPr lang="en-US" altLang="zh-CN"/>
              <a:pPr/>
              <a:t>39</a:t>
            </a:fld>
            <a:endParaRPr lang="en-US" altLang="zh-CN"/>
          </a:p>
        </p:txBody>
      </p:sp>
      <p:graphicFrame>
        <p:nvGraphicFramePr>
          <p:cNvPr id="67588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18323647"/>
              </p:ext>
            </p:extLst>
          </p:nvPr>
        </p:nvGraphicFramePr>
        <p:xfrm>
          <a:off x="395536" y="1196975"/>
          <a:ext cx="8424862" cy="503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2" name="Artwork" r:id="rId3" imgW="4809524" imgH="2876190" progId="Adobe.Illustrator.7">
                  <p:embed/>
                </p:oleObj>
              </mc:Choice>
              <mc:Fallback>
                <p:oleObj name="Artwork" r:id="rId3" imgW="4809524" imgH="2876190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196975"/>
                        <a:ext cx="8424862" cy="503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468313" y="2492375"/>
            <a:ext cx="46799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5580063" y="2492375"/>
            <a:ext cx="30956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6" name="Freeform 12"/>
          <p:cNvSpPr>
            <a:spLocks/>
          </p:cNvSpPr>
          <p:nvPr/>
        </p:nvSpPr>
        <p:spPr bwMode="auto">
          <a:xfrm>
            <a:off x="179512" y="2288691"/>
            <a:ext cx="5256213" cy="3984625"/>
          </a:xfrm>
          <a:custGeom>
            <a:avLst/>
            <a:gdLst>
              <a:gd name="T0" fmla="*/ 2744 w 3311"/>
              <a:gd name="T1" fmla="*/ 280 h 2510"/>
              <a:gd name="T2" fmla="*/ 340 w 3311"/>
              <a:gd name="T3" fmla="*/ 2139 h 2510"/>
              <a:gd name="T4" fmla="*/ 703 w 3311"/>
              <a:gd name="T5" fmla="*/ 2230 h 2510"/>
              <a:gd name="T6" fmla="*/ 2971 w 3311"/>
              <a:gd name="T7" fmla="*/ 461 h 2510"/>
              <a:gd name="T8" fmla="*/ 2744 w 3311"/>
              <a:gd name="T9" fmla="*/ 280 h 2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11" h="2510">
                <a:moveTo>
                  <a:pt x="2744" y="280"/>
                </a:moveTo>
                <a:cubicBezTo>
                  <a:pt x="2306" y="560"/>
                  <a:pt x="680" y="1814"/>
                  <a:pt x="340" y="2139"/>
                </a:cubicBezTo>
                <a:cubicBezTo>
                  <a:pt x="0" y="2464"/>
                  <a:pt x="265" y="2510"/>
                  <a:pt x="703" y="2230"/>
                </a:cubicBezTo>
                <a:cubicBezTo>
                  <a:pt x="1141" y="1950"/>
                  <a:pt x="2631" y="786"/>
                  <a:pt x="2971" y="461"/>
                </a:cubicBezTo>
                <a:cubicBezTo>
                  <a:pt x="3311" y="136"/>
                  <a:pt x="3182" y="0"/>
                  <a:pt x="2744" y="280"/>
                </a:cubicBez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8" name="Freeform 14"/>
          <p:cNvSpPr>
            <a:spLocks/>
          </p:cNvSpPr>
          <p:nvPr/>
        </p:nvSpPr>
        <p:spPr bwMode="auto">
          <a:xfrm>
            <a:off x="468313" y="5805488"/>
            <a:ext cx="4679950" cy="360362"/>
          </a:xfrm>
          <a:custGeom>
            <a:avLst/>
            <a:gdLst>
              <a:gd name="T0" fmla="*/ 0 w 2948"/>
              <a:gd name="T1" fmla="*/ 91 h 227"/>
              <a:gd name="T2" fmla="*/ 90 w 2948"/>
              <a:gd name="T3" fmla="*/ 0 h 227"/>
              <a:gd name="T4" fmla="*/ 226 w 2948"/>
              <a:gd name="T5" fmla="*/ 0 h 227"/>
              <a:gd name="T6" fmla="*/ 2857 w 2948"/>
              <a:gd name="T7" fmla="*/ 0 h 227"/>
              <a:gd name="T8" fmla="*/ 2948 w 2948"/>
              <a:gd name="T9" fmla="*/ 45 h 227"/>
              <a:gd name="T10" fmla="*/ 2948 w 2948"/>
              <a:gd name="T11" fmla="*/ 181 h 227"/>
              <a:gd name="T12" fmla="*/ 2812 w 2948"/>
              <a:gd name="T13" fmla="*/ 227 h 227"/>
              <a:gd name="T14" fmla="*/ 136 w 2948"/>
              <a:gd name="T15" fmla="*/ 227 h 227"/>
              <a:gd name="T16" fmla="*/ 45 w 2948"/>
              <a:gd name="T17" fmla="*/ 181 h 227"/>
              <a:gd name="T18" fmla="*/ 0 w 2948"/>
              <a:gd name="T19" fmla="*/ 91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48" h="227">
                <a:moveTo>
                  <a:pt x="0" y="91"/>
                </a:moveTo>
                <a:lnTo>
                  <a:pt x="90" y="0"/>
                </a:lnTo>
                <a:lnTo>
                  <a:pt x="226" y="0"/>
                </a:lnTo>
                <a:lnTo>
                  <a:pt x="2857" y="0"/>
                </a:lnTo>
                <a:lnTo>
                  <a:pt x="2948" y="45"/>
                </a:lnTo>
                <a:lnTo>
                  <a:pt x="2948" y="181"/>
                </a:lnTo>
                <a:lnTo>
                  <a:pt x="2812" y="227"/>
                </a:lnTo>
                <a:lnTo>
                  <a:pt x="136" y="227"/>
                </a:lnTo>
                <a:lnTo>
                  <a:pt x="45" y="181"/>
                </a:lnTo>
                <a:lnTo>
                  <a:pt x="0" y="91"/>
                </a:ln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9" name="Oval 15"/>
          <p:cNvSpPr>
            <a:spLocks noChangeArrowheads="1"/>
          </p:cNvSpPr>
          <p:nvPr/>
        </p:nvSpPr>
        <p:spPr bwMode="auto">
          <a:xfrm>
            <a:off x="8101013" y="5734050"/>
            <a:ext cx="503237" cy="503238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0" name="Oval 16"/>
          <p:cNvSpPr>
            <a:spLocks noChangeArrowheads="1"/>
          </p:cNvSpPr>
          <p:nvPr/>
        </p:nvSpPr>
        <p:spPr bwMode="auto">
          <a:xfrm>
            <a:off x="7451725" y="2565400"/>
            <a:ext cx="504825" cy="3240088"/>
          </a:xfrm>
          <a:prstGeom prst="ellipse">
            <a:avLst/>
          </a:prstGeom>
          <a:noFill/>
          <a:ln w="28575" cap="sq" algn="ctr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1" name="Oval 17"/>
          <p:cNvSpPr>
            <a:spLocks noChangeArrowheads="1"/>
          </p:cNvSpPr>
          <p:nvPr/>
        </p:nvSpPr>
        <p:spPr bwMode="auto">
          <a:xfrm>
            <a:off x="7451725" y="5734050"/>
            <a:ext cx="504825" cy="503238"/>
          </a:xfrm>
          <a:prstGeom prst="ellipse">
            <a:avLst/>
          </a:prstGeom>
          <a:noFill/>
          <a:ln w="28575" cap="sq" algn="ctr">
            <a:solidFill>
              <a:srgbClr val="00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4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7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6" grpId="0" animBg="1"/>
      <p:bldP spid="67596" grpId="1" animBg="1"/>
      <p:bldP spid="67598" grpId="0" animBg="1"/>
      <p:bldP spid="67599" grpId="0" animBg="1"/>
      <p:bldP spid="67600" grpId="0" animBg="1"/>
      <p:bldP spid="67600" grpId="1" animBg="1"/>
      <p:bldP spid="6760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C730-BB06-4F53-A9A3-7DCA0917FB76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269E-0202-4131-92E6-75D6482B4DD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1313" y="234950"/>
            <a:ext cx="8462962" cy="742950"/>
          </a:xfrm>
        </p:spPr>
        <p:txBody>
          <a:bodyPr/>
          <a:lstStyle/>
          <a:p>
            <a:r>
              <a:rPr lang="en-US" altLang="zh-CN" dirty="0"/>
              <a:t>6.1  Documentation Standard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125538"/>
            <a:ext cx="8459787" cy="5068887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dirty="0"/>
              <a:t>1. Signal Names and Active Levels</a:t>
            </a:r>
          </a:p>
          <a:p>
            <a:pPr lvl="1">
              <a:buFontTx/>
              <a:buChar char="•"/>
            </a:pPr>
            <a:r>
              <a:rPr lang="en-US" altLang="zh-CN" dirty="0"/>
              <a:t>A better signal name indicates certain </a:t>
            </a:r>
            <a:r>
              <a:rPr lang="en-US" altLang="zh-CN" dirty="0" smtClean="0"/>
              <a:t>meaning, controlling, condition, data and address…</a:t>
            </a:r>
            <a:endParaRPr lang="en-US" altLang="zh-CN" dirty="0"/>
          </a:p>
          <a:p>
            <a:pPr>
              <a:buSzPct val="80000"/>
              <a:buFontTx/>
              <a:buChar char="•"/>
            </a:pPr>
            <a:r>
              <a:rPr lang="en-US" altLang="zh-CN" dirty="0"/>
              <a:t>Most signals (signal name) have active level.</a:t>
            </a:r>
          </a:p>
          <a:p>
            <a:pPr lvl="1">
              <a:buSzPct val="80000"/>
              <a:buFontTx/>
              <a:buChar char="•"/>
            </a:pPr>
            <a:r>
              <a:rPr lang="en-US" altLang="zh-CN" dirty="0"/>
              <a:t>active high</a:t>
            </a:r>
          </a:p>
          <a:p>
            <a:pPr lvl="1">
              <a:buSzPct val="80000"/>
              <a:buFontTx/>
              <a:buChar char="•"/>
            </a:pPr>
            <a:r>
              <a:rPr lang="en-US" altLang="zh-CN" dirty="0"/>
              <a:t>active low</a:t>
            </a:r>
          </a:p>
          <a:p>
            <a:pPr>
              <a:buSzPct val="80000"/>
              <a:buFontTx/>
              <a:buChar char="•"/>
            </a:pPr>
            <a:r>
              <a:rPr lang="en-US" altLang="zh-CN" dirty="0" smtClean="0"/>
              <a:t>Active level for pins</a:t>
            </a:r>
            <a:endParaRPr lang="en-US" altLang="zh-CN" dirty="0"/>
          </a:p>
          <a:p>
            <a:pPr lvl="1">
              <a:buSzPct val="80000"/>
              <a:buFontTx/>
              <a:buChar char="•"/>
            </a:pPr>
            <a:r>
              <a:rPr lang="en-US" altLang="zh-CN" dirty="0"/>
              <a:t>suffix </a:t>
            </a:r>
            <a:r>
              <a:rPr lang="en-US" altLang="zh-CN" dirty="0">
                <a:solidFill>
                  <a:srgbClr val="BE1306"/>
                </a:solidFill>
              </a:rPr>
              <a:t>“_L”</a:t>
            </a:r>
            <a:r>
              <a:rPr lang="en-US" altLang="zh-CN" dirty="0"/>
              <a:t> attaching to signal name represent </a:t>
            </a:r>
            <a:r>
              <a:rPr lang="en-US" altLang="zh-CN" dirty="0">
                <a:solidFill>
                  <a:srgbClr val="BE1306"/>
                </a:solidFill>
              </a:rPr>
              <a:t>active low level</a:t>
            </a:r>
            <a:r>
              <a:rPr lang="en-US" altLang="zh-CN" dirty="0"/>
              <a:t>.</a:t>
            </a:r>
          </a:p>
          <a:p>
            <a:pPr lvl="2">
              <a:buSzPct val="80000"/>
            </a:pPr>
            <a:r>
              <a:rPr lang="en-US" altLang="zh-CN" dirty="0"/>
              <a:t>Such as, EN_L</a:t>
            </a:r>
            <a:r>
              <a:rPr lang="zh-CN" altLang="en-US" dirty="0"/>
              <a:t>、</a:t>
            </a:r>
            <a:r>
              <a:rPr lang="en-US" altLang="zh-CN" dirty="0"/>
              <a:t>READY_L……  </a:t>
            </a:r>
          </a:p>
          <a:p>
            <a:pPr lvl="2">
              <a:buSzPct val="80000"/>
            </a:pPr>
            <a:r>
              <a:rPr lang="en-US" altLang="zh-CN" dirty="0"/>
              <a:t>In logic relation, EN_L=EN’</a:t>
            </a:r>
            <a:r>
              <a:rPr lang="zh-CN" altLang="en-US" dirty="0"/>
              <a:t>， </a:t>
            </a:r>
            <a:r>
              <a:rPr lang="en-US" altLang="zh-CN" dirty="0"/>
              <a:t>READY_L=READY’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C6F4-B78C-45C0-8BC2-885CE5B76B34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777E-FDBD-4E74-B3A7-0690CB7DFCF2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387350"/>
          </a:xfrm>
        </p:spPr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cascading priority encoder</a:t>
            </a:r>
          </a:p>
        </p:txBody>
      </p:sp>
      <p:sp>
        <p:nvSpPr>
          <p:cNvPr id="716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 marL="609600" indent="-609600">
              <a:buFont typeface="Wingdings 2" pitchFamily="18" charset="2"/>
              <a:buNone/>
            </a:pPr>
            <a:r>
              <a:rPr lang="en-US" altLang="zh-CN"/>
              <a:t>problem</a:t>
            </a:r>
            <a:r>
              <a:rPr lang="zh-CN" altLang="en-US"/>
              <a:t>：</a:t>
            </a:r>
            <a:r>
              <a:rPr lang="en-US" altLang="zh-CN"/>
              <a:t>how to construct 16-4</a:t>
            </a:r>
            <a:r>
              <a:rPr lang="zh-CN" altLang="en-US"/>
              <a:t>、</a:t>
            </a:r>
            <a:r>
              <a:rPr lang="en-US" altLang="zh-CN"/>
              <a:t>32-5 …… priority encoder</a:t>
            </a:r>
            <a:r>
              <a:rPr lang="zh-CN" altLang="en-US"/>
              <a:t>？</a:t>
            </a:r>
          </a:p>
          <a:p>
            <a:pPr marL="609600" indent="-609600">
              <a:buSzTx/>
              <a:buFontTx/>
              <a:buChar char="•"/>
            </a:pPr>
            <a:r>
              <a:rPr lang="en-US" altLang="zh-CN">
                <a:solidFill>
                  <a:srgbClr val="6600CC"/>
                </a:solidFill>
              </a:rPr>
              <a:t>Connecting multiple 8-3 encoders.</a:t>
            </a:r>
          </a:p>
          <a:p>
            <a:pPr marL="609600" indent="-609600"/>
            <a:r>
              <a:rPr lang="en-US" altLang="zh-CN"/>
              <a:t>note</a:t>
            </a:r>
            <a:r>
              <a:rPr lang="zh-CN" altLang="en-US"/>
              <a:t>：</a:t>
            </a:r>
          </a:p>
          <a:p>
            <a:pPr marL="609600" indent="-609600">
              <a:buClr>
                <a:schemeClr val="tx2"/>
              </a:buClr>
              <a:buSzTx/>
              <a:buFont typeface="Wingdings" pitchFamily="2" charset="2"/>
              <a:buAutoNum type="circleNumDbPlain"/>
            </a:pPr>
            <a:r>
              <a:rPr lang="en-US" altLang="zh-CN"/>
              <a:t>make sure the needed number of chips according to the inputs.</a:t>
            </a:r>
          </a:p>
          <a:p>
            <a:pPr marL="609600" indent="-609600">
              <a:buClr>
                <a:schemeClr val="tx2"/>
              </a:buClr>
              <a:buSzTx/>
              <a:buFont typeface="Wingdings" pitchFamily="2" charset="2"/>
              <a:buAutoNum type="circleNumDbPlain"/>
            </a:pPr>
            <a:r>
              <a:rPr lang="en-US" altLang="zh-CN"/>
              <a:t>need to redesign the output circuit that could produce the correct encoding output.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9427-C442-4E83-8326-E2A66D0A78CD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8523-9B0A-4CB6-93A0-35012CD3EE8B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72716" name="Rectangle 1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</a:t>
            </a:r>
            <a:r>
              <a:rPr lang="zh-CN" altLang="en-US"/>
              <a:t>：</a:t>
            </a:r>
            <a:r>
              <a:rPr lang="en-US" altLang="zh-CN"/>
              <a:t>16-4 priority encoder</a:t>
            </a:r>
          </a:p>
        </p:txBody>
      </p:sp>
      <p:sp>
        <p:nvSpPr>
          <p:cNvPr id="7270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use two pieces of 74</a:t>
            </a:r>
            <a:r>
              <a:rPr lang="en-US" altLang="en-US" dirty="0"/>
              <a:t>××</a:t>
            </a:r>
            <a:r>
              <a:rPr lang="en-US" altLang="zh-CN" dirty="0"/>
              <a:t>148 U1, U2</a:t>
            </a:r>
            <a:r>
              <a:rPr lang="zh-CN" altLang="en-US" dirty="0"/>
              <a:t>，</a:t>
            </a:r>
          </a:p>
          <a:p>
            <a:pPr lvl="1"/>
            <a:r>
              <a:rPr lang="en-US" altLang="zh-CN" dirty="0"/>
              <a:t>U1: input E15_L~E8_L;</a:t>
            </a:r>
          </a:p>
          <a:p>
            <a:pPr lvl="1"/>
            <a:r>
              <a:rPr lang="en-US" altLang="zh-CN" dirty="0"/>
              <a:t>U2: input E7_L~E0_L;</a:t>
            </a:r>
          </a:p>
          <a:p>
            <a:pPr lvl="1"/>
            <a:r>
              <a:rPr lang="en-US" altLang="zh-CN" dirty="0"/>
              <a:t>and E15_L is the highest priority,</a:t>
            </a:r>
          </a:p>
          <a:p>
            <a:pPr lvl="1"/>
            <a:r>
              <a:rPr lang="en-US" altLang="zh-CN" dirty="0"/>
              <a:t> output: D3_L~D0_L</a:t>
            </a:r>
            <a:r>
              <a:rPr lang="zh-CN" altLang="en-US" dirty="0"/>
              <a:t>，</a:t>
            </a:r>
            <a:r>
              <a:rPr lang="en-US" altLang="zh-CN" dirty="0"/>
              <a:t>active low;</a:t>
            </a:r>
          </a:p>
          <a:p>
            <a:pPr lvl="1"/>
            <a:r>
              <a:rPr lang="en-US" altLang="zh-CN" dirty="0"/>
              <a:t>When one or more inputs is asserted</a:t>
            </a:r>
            <a:r>
              <a:rPr lang="zh-CN" altLang="en-US" dirty="0"/>
              <a:t>，</a:t>
            </a:r>
            <a:r>
              <a:rPr lang="en-US" altLang="zh-CN" dirty="0"/>
              <a:t>GS_L=0</a:t>
            </a:r>
            <a:r>
              <a:rPr lang="zh-CN" altLang="en-US" dirty="0"/>
              <a:t>；</a:t>
            </a:r>
            <a:r>
              <a:rPr lang="en-US" altLang="zh-CN" dirty="0"/>
              <a:t>when no input is asserted ,GS_L=1 and D3_L~D0_L=1111.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E89A-EB96-4236-99E2-76C0DB830B13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2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0658-7EAA-4DAB-8172-7829928DEE36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1949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639763"/>
          </a:xfrm>
        </p:spPr>
        <p:txBody>
          <a:bodyPr/>
          <a:lstStyle/>
          <a:p>
            <a:r>
              <a:rPr lang="en-US" altLang="zh-CN"/>
              <a:t>16-4 priority encoder</a:t>
            </a:r>
          </a:p>
        </p:txBody>
      </p:sp>
      <p:sp>
        <p:nvSpPr>
          <p:cNvPr id="319497" name="Rectangle 9"/>
          <p:cNvSpPr>
            <a:spLocks noChangeArrowheads="1"/>
          </p:cNvSpPr>
          <p:nvPr/>
        </p:nvSpPr>
        <p:spPr bwMode="auto">
          <a:xfrm>
            <a:off x="3549650" y="809625"/>
            <a:ext cx="292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U1</a:t>
            </a:r>
            <a:endParaRPr lang="en-US" altLang="zh-CN" b="1"/>
          </a:p>
        </p:txBody>
      </p:sp>
      <p:sp>
        <p:nvSpPr>
          <p:cNvPr id="319498" name="Rectangle 10"/>
          <p:cNvSpPr>
            <a:spLocks noChangeArrowheads="1"/>
          </p:cNvSpPr>
          <p:nvPr/>
        </p:nvSpPr>
        <p:spPr bwMode="auto">
          <a:xfrm>
            <a:off x="3098800" y="3108325"/>
            <a:ext cx="1023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>
                <a:solidFill>
                  <a:srgbClr val="0000FF"/>
                </a:solidFill>
              </a:rPr>
              <a:t>74HC148</a:t>
            </a:r>
            <a:endParaRPr lang="en-US" altLang="zh-CN" b="1"/>
          </a:p>
        </p:txBody>
      </p:sp>
      <p:grpSp>
        <p:nvGrpSpPr>
          <p:cNvPr id="319731" name="Group 243"/>
          <p:cNvGrpSpPr>
            <a:grpSpLocks/>
          </p:cNvGrpSpPr>
          <p:nvPr/>
        </p:nvGrpSpPr>
        <p:grpSpPr bwMode="auto">
          <a:xfrm>
            <a:off x="2800350" y="1101725"/>
            <a:ext cx="1808163" cy="1981200"/>
            <a:chOff x="1764" y="694"/>
            <a:chExt cx="1139" cy="1248"/>
          </a:xfrm>
        </p:grpSpPr>
        <p:sp>
          <p:nvSpPr>
            <p:cNvPr id="319499" name="Rectangle 11"/>
            <p:cNvSpPr>
              <a:spLocks noChangeArrowheads="1"/>
            </p:cNvSpPr>
            <p:nvPr/>
          </p:nvSpPr>
          <p:spPr bwMode="auto">
            <a:xfrm>
              <a:off x="1971" y="694"/>
              <a:ext cx="725" cy="1241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00" name="Rectangle 12"/>
            <p:cNvSpPr>
              <a:spLocks noChangeArrowheads="1"/>
            </p:cNvSpPr>
            <p:nvPr/>
          </p:nvSpPr>
          <p:spPr bwMode="auto">
            <a:xfrm>
              <a:off x="2477" y="843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A0</a:t>
              </a:r>
              <a:endParaRPr lang="en-US" altLang="zh-CN" sz="1400" b="1"/>
            </a:p>
          </p:txBody>
        </p:sp>
        <p:sp>
          <p:nvSpPr>
            <p:cNvPr id="319501" name="Rectangle 13"/>
            <p:cNvSpPr>
              <a:spLocks noChangeArrowheads="1"/>
            </p:cNvSpPr>
            <p:nvPr/>
          </p:nvSpPr>
          <p:spPr bwMode="auto">
            <a:xfrm>
              <a:off x="2790" y="799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b="1"/>
            </a:p>
          </p:txBody>
        </p:sp>
        <p:sp>
          <p:nvSpPr>
            <p:cNvPr id="319502" name="Oval 14"/>
            <p:cNvSpPr>
              <a:spLocks noChangeArrowheads="1"/>
            </p:cNvSpPr>
            <p:nvPr/>
          </p:nvSpPr>
          <p:spPr bwMode="auto">
            <a:xfrm>
              <a:off x="2696" y="866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03" name="Line 15"/>
            <p:cNvSpPr>
              <a:spLocks noChangeShapeType="1"/>
            </p:cNvSpPr>
            <p:nvPr/>
          </p:nvSpPr>
          <p:spPr bwMode="auto">
            <a:xfrm>
              <a:off x="2765" y="901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04" name="Rectangle 16"/>
            <p:cNvSpPr>
              <a:spLocks noChangeArrowheads="1"/>
            </p:cNvSpPr>
            <p:nvPr/>
          </p:nvSpPr>
          <p:spPr bwMode="auto">
            <a:xfrm>
              <a:off x="2477" y="947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A1</a:t>
              </a:r>
              <a:endParaRPr lang="en-US" altLang="zh-CN" sz="1400" b="1"/>
            </a:p>
          </p:txBody>
        </p:sp>
        <p:sp>
          <p:nvSpPr>
            <p:cNvPr id="319505" name="Rectangle 17"/>
            <p:cNvSpPr>
              <a:spLocks noChangeArrowheads="1"/>
            </p:cNvSpPr>
            <p:nvPr/>
          </p:nvSpPr>
          <p:spPr bwMode="auto">
            <a:xfrm>
              <a:off x="2742" y="901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b="1"/>
            </a:p>
          </p:txBody>
        </p:sp>
        <p:sp>
          <p:nvSpPr>
            <p:cNvPr id="319506" name="Oval 18"/>
            <p:cNvSpPr>
              <a:spLocks noChangeArrowheads="1"/>
            </p:cNvSpPr>
            <p:nvPr/>
          </p:nvSpPr>
          <p:spPr bwMode="auto">
            <a:xfrm>
              <a:off x="2696" y="970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07" name="Line 19"/>
            <p:cNvSpPr>
              <a:spLocks noChangeShapeType="1"/>
            </p:cNvSpPr>
            <p:nvPr/>
          </p:nvSpPr>
          <p:spPr bwMode="auto">
            <a:xfrm>
              <a:off x="2765" y="1004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08" name="Rectangle 20"/>
            <p:cNvSpPr>
              <a:spLocks noChangeArrowheads="1"/>
            </p:cNvSpPr>
            <p:nvPr/>
          </p:nvSpPr>
          <p:spPr bwMode="auto">
            <a:xfrm>
              <a:off x="2477" y="1050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A2</a:t>
              </a:r>
              <a:endParaRPr lang="en-US" altLang="zh-CN" sz="1400" b="1"/>
            </a:p>
          </p:txBody>
        </p:sp>
        <p:sp>
          <p:nvSpPr>
            <p:cNvPr id="319509" name="Rectangle 21"/>
            <p:cNvSpPr>
              <a:spLocks noChangeArrowheads="1"/>
            </p:cNvSpPr>
            <p:nvPr/>
          </p:nvSpPr>
          <p:spPr bwMode="auto">
            <a:xfrm>
              <a:off x="2742" y="998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b="1"/>
            </a:p>
          </p:txBody>
        </p:sp>
        <p:sp>
          <p:nvSpPr>
            <p:cNvPr id="319510" name="Oval 22"/>
            <p:cNvSpPr>
              <a:spLocks noChangeArrowheads="1"/>
            </p:cNvSpPr>
            <p:nvPr/>
          </p:nvSpPr>
          <p:spPr bwMode="auto">
            <a:xfrm>
              <a:off x="2696" y="1073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11" name="Line 23"/>
            <p:cNvSpPr>
              <a:spLocks noChangeShapeType="1"/>
            </p:cNvSpPr>
            <p:nvPr/>
          </p:nvSpPr>
          <p:spPr bwMode="auto">
            <a:xfrm>
              <a:off x="2765" y="1108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12" name="Rectangle 24"/>
            <p:cNvSpPr>
              <a:spLocks noChangeArrowheads="1"/>
            </p:cNvSpPr>
            <p:nvPr/>
          </p:nvSpPr>
          <p:spPr bwMode="auto">
            <a:xfrm>
              <a:off x="2477" y="1257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GS</a:t>
              </a:r>
              <a:endParaRPr lang="en-US" altLang="zh-CN" sz="1400" b="1"/>
            </a:p>
          </p:txBody>
        </p:sp>
        <p:sp>
          <p:nvSpPr>
            <p:cNvPr id="319513" name="Rectangle 25"/>
            <p:cNvSpPr>
              <a:spLocks noChangeArrowheads="1"/>
            </p:cNvSpPr>
            <p:nvPr/>
          </p:nvSpPr>
          <p:spPr bwMode="auto">
            <a:xfrm>
              <a:off x="2742" y="1223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b="1"/>
            </a:p>
          </p:txBody>
        </p:sp>
        <p:sp>
          <p:nvSpPr>
            <p:cNvPr id="319514" name="Oval 26"/>
            <p:cNvSpPr>
              <a:spLocks noChangeArrowheads="1"/>
            </p:cNvSpPr>
            <p:nvPr/>
          </p:nvSpPr>
          <p:spPr bwMode="auto">
            <a:xfrm>
              <a:off x="2696" y="1280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15" name="Line 27"/>
            <p:cNvSpPr>
              <a:spLocks noChangeShapeType="1"/>
            </p:cNvSpPr>
            <p:nvPr/>
          </p:nvSpPr>
          <p:spPr bwMode="auto">
            <a:xfrm>
              <a:off x="2765" y="1315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16" name="Rectangle 28"/>
            <p:cNvSpPr>
              <a:spLocks noChangeArrowheads="1"/>
            </p:cNvSpPr>
            <p:nvPr/>
          </p:nvSpPr>
          <p:spPr bwMode="auto">
            <a:xfrm>
              <a:off x="2040" y="1146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D4</a:t>
              </a:r>
              <a:endParaRPr lang="en-US" altLang="zh-CN" sz="1400" b="1"/>
            </a:p>
          </p:txBody>
        </p:sp>
        <p:sp>
          <p:nvSpPr>
            <p:cNvPr id="319517" name="Rectangle 29"/>
            <p:cNvSpPr>
              <a:spLocks noChangeArrowheads="1"/>
            </p:cNvSpPr>
            <p:nvPr/>
          </p:nvSpPr>
          <p:spPr bwMode="auto">
            <a:xfrm>
              <a:off x="1810" y="1099"/>
              <a:ext cx="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319518" name="Oval 30"/>
            <p:cNvSpPr>
              <a:spLocks noChangeArrowheads="1"/>
            </p:cNvSpPr>
            <p:nvPr/>
          </p:nvSpPr>
          <p:spPr bwMode="auto">
            <a:xfrm>
              <a:off x="1902" y="1169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19" name="Line 31"/>
            <p:cNvSpPr>
              <a:spLocks noChangeShapeType="1"/>
            </p:cNvSpPr>
            <p:nvPr/>
          </p:nvSpPr>
          <p:spPr bwMode="auto">
            <a:xfrm flipH="1">
              <a:off x="1764" y="1203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20" name="Rectangle 32"/>
            <p:cNvSpPr>
              <a:spLocks noChangeArrowheads="1"/>
            </p:cNvSpPr>
            <p:nvPr/>
          </p:nvSpPr>
          <p:spPr bwMode="auto">
            <a:xfrm>
              <a:off x="2040" y="1281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D3</a:t>
              </a:r>
              <a:endParaRPr lang="en-US" altLang="zh-CN" sz="1400" b="1"/>
            </a:p>
          </p:txBody>
        </p:sp>
        <p:sp>
          <p:nvSpPr>
            <p:cNvPr id="319521" name="Rectangle 33"/>
            <p:cNvSpPr>
              <a:spLocks noChangeArrowheads="1"/>
            </p:cNvSpPr>
            <p:nvPr/>
          </p:nvSpPr>
          <p:spPr bwMode="auto">
            <a:xfrm>
              <a:off x="1810" y="1224"/>
              <a:ext cx="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319522" name="Oval 34"/>
            <p:cNvSpPr>
              <a:spLocks noChangeArrowheads="1"/>
            </p:cNvSpPr>
            <p:nvPr/>
          </p:nvSpPr>
          <p:spPr bwMode="auto">
            <a:xfrm>
              <a:off x="1902" y="1304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23" name="Line 35"/>
            <p:cNvSpPr>
              <a:spLocks noChangeShapeType="1"/>
            </p:cNvSpPr>
            <p:nvPr/>
          </p:nvSpPr>
          <p:spPr bwMode="auto">
            <a:xfrm flipH="1">
              <a:off x="1764" y="1331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24" name="Rectangle 36"/>
            <p:cNvSpPr>
              <a:spLocks noChangeArrowheads="1"/>
            </p:cNvSpPr>
            <p:nvPr/>
          </p:nvSpPr>
          <p:spPr bwMode="auto">
            <a:xfrm>
              <a:off x="2040" y="1412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D2</a:t>
              </a:r>
              <a:endParaRPr lang="en-US" altLang="zh-CN" sz="1400" b="1"/>
            </a:p>
          </p:txBody>
        </p:sp>
        <p:sp>
          <p:nvSpPr>
            <p:cNvPr id="319525" name="Rectangle 37"/>
            <p:cNvSpPr>
              <a:spLocks noChangeArrowheads="1"/>
            </p:cNvSpPr>
            <p:nvPr/>
          </p:nvSpPr>
          <p:spPr bwMode="auto">
            <a:xfrm>
              <a:off x="1810" y="1350"/>
              <a:ext cx="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319526" name="Oval 38"/>
            <p:cNvSpPr>
              <a:spLocks noChangeArrowheads="1"/>
            </p:cNvSpPr>
            <p:nvPr/>
          </p:nvSpPr>
          <p:spPr bwMode="auto">
            <a:xfrm>
              <a:off x="1902" y="1435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27" name="Line 39"/>
            <p:cNvSpPr>
              <a:spLocks noChangeShapeType="1"/>
            </p:cNvSpPr>
            <p:nvPr/>
          </p:nvSpPr>
          <p:spPr bwMode="auto">
            <a:xfrm flipH="1">
              <a:off x="1764" y="1470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28" name="Rectangle 40"/>
            <p:cNvSpPr>
              <a:spLocks noChangeArrowheads="1"/>
            </p:cNvSpPr>
            <p:nvPr/>
          </p:nvSpPr>
          <p:spPr bwMode="auto">
            <a:xfrm>
              <a:off x="2040" y="1003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D5</a:t>
              </a:r>
              <a:endParaRPr lang="en-US" altLang="zh-CN" sz="1400" b="1"/>
            </a:p>
          </p:txBody>
        </p:sp>
        <p:sp>
          <p:nvSpPr>
            <p:cNvPr id="319529" name="Rectangle 41"/>
            <p:cNvSpPr>
              <a:spLocks noChangeArrowheads="1"/>
            </p:cNvSpPr>
            <p:nvPr/>
          </p:nvSpPr>
          <p:spPr bwMode="auto">
            <a:xfrm>
              <a:off x="1810" y="949"/>
              <a:ext cx="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319530" name="Oval 42"/>
            <p:cNvSpPr>
              <a:spLocks noChangeArrowheads="1"/>
            </p:cNvSpPr>
            <p:nvPr/>
          </p:nvSpPr>
          <p:spPr bwMode="auto">
            <a:xfrm>
              <a:off x="1902" y="1026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31" name="Line 43"/>
            <p:cNvSpPr>
              <a:spLocks noChangeShapeType="1"/>
            </p:cNvSpPr>
            <p:nvPr/>
          </p:nvSpPr>
          <p:spPr bwMode="auto">
            <a:xfrm flipH="1">
              <a:off x="1764" y="1061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32" name="Rectangle 44"/>
            <p:cNvSpPr>
              <a:spLocks noChangeArrowheads="1"/>
            </p:cNvSpPr>
            <p:nvPr/>
          </p:nvSpPr>
          <p:spPr bwMode="auto">
            <a:xfrm>
              <a:off x="2040" y="864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D6</a:t>
              </a:r>
              <a:endParaRPr lang="en-US" altLang="zh-CN" sz="1400" b="1"/>
            </a:p>
          </p:txBody>
        </p:sp>
        <p:sp>
          <p:nvSpPr>
            <p:cNvPr id="319533" name="Rectangle 45"/>
            <p:cNvSpPr>
              <a:spLocks noChangeArrowheads="1"/>
            </p:cNvSpPr>
            <p:nvPr/>
          </p:nvSpPr>
          <p:spPr bwMode="auto">
            <a:xfrm>
              <a:off x="1810" y="799"/>
              <a:ext cx="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319534" name="Oval 46"/>
            <p:cNvSpPr>
              <a:spLocks noChangeArrowheads="1"/>
            </p:cNvSpPr>
            <p:nvPr/>
          </p:nvSpPr>
          <p:spPr bwMode="auto">
            <a:xfrm>
              <a:off x="1902" y="887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35" name="Line 47"/>
            <p:cNvSpPr>
              <a:spLocks noChangeShapeType="1"/>
            </p:cNvSpPr>
            <p:nvPr/>
          </p:nvSpPr>
          <p:spPr bwMode="auto">
            <a:xfrm flipH="1">
              <a:off x="1764" y="921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40" name="Rectangle 52"/>
            <p:cNvSpPr>
              <a:spLocks noChangeArrowheads="1"/>
            </p:cNvSpPr>
            <p:nvPr/>
          </p:nvSpPr>
          <p:spPr bwMode="auto">
            <a:xfrm>
              <a:off x="2040" y="1676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D0</a:t>
              </a:r>
              <a:endParaRPr lang="en-US" altLang="zh-CN" sz="1400" b="1"/>
            </a:p>
          </p:txBody>
        </p:sp>
        <p:sp>
          <p:nvSpPr>
            <p:cNvPr id="319541" name="Rectangle 53"/>
            <p:cNvSpPr>
              <a:spLocks noChangeArrowheads="1"/>
            </p:cNvSpPr>
            <p:nvPr/>
          </p:nvSpPr>
          <p:spPr bwMode="auto">
            <a:xfrm>
              <a:off x="1810" y="1614"/>
              <a:ext cx="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319542" name="Oval 54"/>
            <p:cNvSpPr>
              <a:spLocks noChangeArrowheads="1"/>
            </p:cNvSpPr>
            <p:nvPr/>
          </p:nvSpPr>
          <p:spPr bwMode="auto">
            <a:xfrm>
              <a:off x="1902" y="1699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43" name="Line 55"/>
            <p:cNvSpPr>
              <a:spLocks noChangeShapeType="1"/>
            </p:cNvSpPr>
            <p:nvPr/>
          </p:nvSpPr>
          <p:spPr bwMode="auto">
            <a:xfrm flipH="1">
              <a:off x="1764" y="1734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44" name="Rectangle 56"/>
            <p:cNvSpPr>
              <a:spLocks noChangeArrowheads="1"/>
            </p:cNvSpPr>
            <p:nvPr/>
          </p:nvSpPr>
          <p:spPr bwMode="auto">
            <a:xfrm>
              <a:off x="2040" y="1545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D1</a:t>
              </a:r>
              <a:endParaRPr lang="en-US" altLang="zh-CN" sz="1400" b="1"/>
            </a:p>
          </p:txBody>
        </p:sp>
        <p:sp>
          <p:nvSpPr>
            <p:cNvPr id="319545" name="Rectangle 57"/>
            <p:cNvSpPr>
              <a:spLocks noChangeArrowheads="1"/>
            </p:cNvSpPr>
            <p:nvPr/>
          </p:nvSpPr>
          <p:spPr bwMode="auto">
            <a:xfrm>
              <a:off x="1810" y="1481"/>
              <a:ext cx="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319546" name="Oval 58"/>
            <p:cNvSpPr>
              <a:spLocks noChangeArrowheads="1"/>
            </p:cNvSpPr>
            <p:nvPr/>
          </p:nvSpPr>
          <p:spPr bwMode="auto">
            <a:xfrm>
              <a:off x="1902" y="1568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47" name="Line 59"/>
            <p:cNvSpPr>
              <a:spLocks noChangeShapeType="1"/>
            </p:cNvSpPr>
            <p:nvPr/>
          </p:nvSpPr>
          <p:spPr bwMode="auto">
            <a:xfrm flipH="1">
              <a:off x="1764" y="1602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48" name="Rectangle 60"/>
            <p:cNvSpPr>
              <a:spLocks noChangeArrowheads="1"/>
            </p:cNvSpPr>
            <p:nvPr/>
          </p:nvSpPr>
          <p:spPr bwMode="auto">
            <a:xfrm>
              <a:off x="2040" y="1808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EI</a:t>
              </a:r>
              <a:endParaRPr lang="en-US" altLang="zh-CN" sz="1400" b="1"/>
            </a:p>
          </p:txBody>
        </p:sp>
        <p:sp>
          <p:nvSpPr>
            <p:cNvPr id="319549" name="Rectangle 61"/>
            <p:cNvSpPr>
              <a:spLocks noChangeArrowheads="1"/>
            </p:cNvSpPr>
            <p:nvPr/>
          </p:nvSpPr>
          <p:spPr bwMode="auto">
            <a:xfrm>
              <a:off x="1810" y="1745"/>
              <a:ext cx="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319550" name="Oval 62"/>
            <p:cNvSpPr>
              <a:spLocks noChangeArrowheads="1"/>
            </p:cNvSpPr>
            <p:nvPr/>
          </p:nvSpPr>
          <p:spPr bwMode="auto">
            <a:xfrm>
              <a:off x="1902" y="1831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51" name="Line 63"/>
            <p:cNvSpPr>
              <a:spLocks noChangeShapeType="1"/>
            </p:cNvSpPr>
            <p:nvPr/>
          </p:nvSpPr>
          <p:spPr bwMode="auto">
            <a:xfrm flipH="1">
              <a:off x="1764" y="1865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52" name="Rectangle 64"/>
            <p:cNvSpPr>
              <a:spLocks noChangeArrowheads="1"/>
            </p:cNvSpPr>
            <p:nvPr/>
          </p:nvSpPr>
          <p:spPr bwMode="auto">
            <a:xfrm>
              <a:off x="2477" y="1360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EO</a:t>
              </a:r>
              <a:endParaRPr lang="en-US" altLang="zh-CN" sz="1400" b="1"/>
            </a:p>
          </p:txBody>
        </p:sp>
        <p:sp>
          <p:nvSpPr>
            <p:cNvPr id="319553" name="Rectangle 65"/>
            <p:cNvSpPr>
              <a:spLocks noChangeArrowheads="1"/>
            </p:cNvSpPr>
            <p:nvPr/>
          </p:nvSpPr>
          <p:spPr bwMode="auto">
            <a:xfrm>
              <a:off x="2742" y="1326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b="1"/>
            </a:p>
          </p:txBody>
        </p:sp>
        <p:sp>
          <p:nvSpPr>
            <p:cNvPr id="319554" name="Oval 66"/>
            <p:cNvSpPr>
              <a:spLocks noChangeArrowheads="1"/>
            </p:cNvSpPr>
            <p:nvPr/>
          </p:nvSpPr>
          <p:spPr bwMode="auto">
            <a:xfrm>
              <a:off x="2696" y="1383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55" name="Line 67"/>
            <p:cNvSpPr>
              <a:spLocks noChangeShapeType="1"/>
            </p:cNvSpPr>
            <p:nvPr/>
          </p:nvSpPr>
          <p:spPr bwMode="auto">
            <a:xfrm>
              <a:off x="2765" y="1418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9556" name="Rectangle 68"/>
          <p:cNvSpPr>
            <a:spLocks noChangeArrowheads="1"/>
          </p:cNvSpPr>
          <p:nvPr/>
        </p:nvSpPr>
        <p:spPr bwMode="auto">
          <a:xfrm>
            <a:off x="3549650" y="3649663"/>
            <a:ext cx="292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U2</a:t>
            </a:r>
            <a:endParaRPr lang="en-US" altLang="zh-CN" b="1"/>
          </a:p>
        </p:txBody>
      </p:sp>
      <p:sp>
        <p:nvSpPr>
          <p:cNvPr id="319557" name="Rectangle 69"/>
          <p:cNvSpPr>
            <a:spLocks noChangeArrowheads="1"/>
          </p:cNvSpPr>
          <p:nvPr/>
        </p:nvSpPr>
        <p:spPr bwMode="auto">
          <a:xfrm>
            <a:off x="3098800" y="5900738"/>
            <a:ext cx="1023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>
                <a:solidFill>
                  <a:srgbClr val="0000FF"/>
                </a:solidFill>
              </a:rPr>
              <a:t>74HC148</a:t>
            </a:r>
            <a:endParaRPr lang="en-US" altLang="zh-CN" b="1"/>
          </a:p>
        </p:txBody>
      </p:sp>
      <p:grpSp>
        <p:nvGrpSpPr>
          <p:cNvPr id="319732" name="Group 244"/>
          <p:cNvGrpSpPr>
            <a:grpSpLocks/>
          </p:cNvGrpSpPr>
          <p:nvPr/>
        </p:nvGrpSpPr>
        <p:grpSpPr bwMode="auto">
          <a:xfrm>
            <a:off x="2800350" y="3846513"/>
            <a:ext cx="1808163" cy="2041525"/>
            <a:chOff x="1764" y="2423"/>
            <a:chExt cx="1139" cy="1286"/>
          </a:xfrm>
        </p:grpSpPr>
        <p:sp>
          <p:nvSpPr>
            <p:cNvPr id="319558" name="Rectangle 70"/>
            <p:cNvSpPr>
              <a:spLocks noChangeArrowheads="1"/>
            </p:cNvSpPr>
            <p:nvPr/>
          </p:nvSpPr>
          <p:spPr bwMode="auto">
            <a:xfrm>
              <a:off x="1971" y="2452"/>
              <a:ext cx="725" cy="1242"/>
            </a:xfrm>
            <a:prstGeom prst="rect">
              <a:avLst/>
            </a:prstGeom>
            <a:noFill/>
            <a:ln w="17463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59" name="Rectangle 71"/>
            <p:cNvSpPr>
              <a:spLocks noChangeArrowheads="1"/>
            </p:cNvSpPr>
            <p:nvPr/>
          </p:nvSpPr>
          <p:spPr bwMode="auto">
            <a:xfrm>
              <a:off x="2477" y="2602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A0</a:t>
              </a:r>
              <a:endParaRPr lang="en-US" altLang="zh-CN" sz="1400" b="1"/>
            </a:p>
          </p:txBody>
        </p:sp>
        <p:sp>
          <p:nvSpPr>
            <p:cNvPr id="319560" name="Rectangle 72"/>
            <p:cNvSpPr>
              <a:spLocks noChangeArrowheads="1"/>
            </p:cNvSpPr>
            <p:nvPr/>
          </p:nvSpPr>
          <p:spPr bwMode="auto">
            <a:xfrm>
              <a:off x="2785" y="2557"/>
              <a:ext cx="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319561" name="Oval 73"/>
            <p:cNvSpPr>
              <a:spLocks noChangeArrowheads="1"/>
            </p:cNvSpPr>
            <p:nvPr/>
          </p:nvSpPr>
          <p:spPr bwMode="auto">
            <a:xfrm>
              <a:off x="2696" y="2625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62" name="Line 74"/>
            <p:cNvSpPr>
              <a:spLocks noChangeShapeType="1"/>
            </p:cNvSpPr>
            <p:nvPr/>
          </p:nvSpPr>
          <p:spPr bwMode="auto">
            <a:xfrm>
              <a:off x="2765" y="2659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63" name="Rectangle 75"/>
            <p:cNvSpPr>
              <a:spLocks noChangeArrowheads="1"/>
            </p:cNvSpPr>
            <p:nvPr/>
          </p:nvSpPr>
          <p:spPr bwMode="auto">
            <a:xfrm>
              <a:off x="2477" y="2705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A1</a:t>
              </a:r>
              <a:endParaRPr lang="en-US" altLang="zh-CN" sz="1400" b="1"/>
            </a:p>
          </p:txBody>
        </p:sp>
        <p:sp>
          <p:nvSpPr>
            <p:cNvPr id="319564" name="Rectangle 76"/>
            <p:cNvSpPr>
              <a:spLocks noChangeArrowheads="1"/>
            </p:cNvSpPr>
            <p:nvPr/>
          </p:nvSpPr>
          <p:spPr bwMode="auto">
            <a:xfrm>
              <a:off x="2774" y="2650"/>
              <a:ext cx="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319565" name="Oval 77"/>
            <p:cNvSpPr>
              <a:spLocks noChangeArrowheads="1"/>
            </p:cNvSpPr>
            <p:nvPr/>
          </p:nvSpPr>
          <p:spPr bwMode="auto">
            <a:xfrm>
              <a:off x="2696" y="2728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66" name="Line 78"/>
            <p:cNvSpPr>
              <a:spLocks noChangeShapeType="1"/>
            </p:cNvSpPr>
            <p:nvPr/>
          </p:nvSpPr>
          <p:spPr bwMode="auto">
            <a:xfrm>
              <a:off x="2765" y="2763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67" name="Rectangle 79"/>
            <p:cNvSpPr>
              <a:spLocks noChangeArrowheads="1"/>
            </p:cNvSpPr>
            <p:nvPr/>
          </p:nvSpPr>
          <p:spPr bwMode="auto">
            <a:xfrm>
              <a:off x="2477" y="2809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A2</a:t>
              </a:r>
              <a:endParaRPr lang="en-US" altLang="zh-CN" sz="1400" b="1"/>
            </a:p>
          </p:txBody>
        </p:sp>
        <p:sp>
          <p:nvSpPr>
            <p:cNvPr id="319568" name="Rectangle 80"/>
            <p:cNvSpPr>
              <a:spLocks noChangeArrowheads="1"/>
            </p:cNvSpPr>
            <p:nvPr/>
          </p:nvSpPr>
          <p:spPr bwMode="auto">
            <a:xfrm>
              <a:off x="2774" y="2755"/>
              <a:ext cx="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319569" name="Oval 81"/>
            <p:cNvSpPr>
              <a:spLocks noChangeArrowheads="1"/>
            </p:cNvSpPr>
            <p:nvPr/>
          </p:nvSpPr>
          <p:spPr bwMode="auto">
            <a:xfrm>
              <a:off x="2696" y="2832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70" name="Line 82"/>
            <p:cNvSpPr>
              <a:spLocks noChangeShapeType="1"/>
            </p:cNvSpPr>
            <p:nvPr/>
          </p:nvSpPr>
          <p:spPr bwMode="auto">
            <a:xfrm>
              <a:off x="2765" y="2866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71" name="Rectangle 83"/>
            <p:cNvSpPr>
              <a:spLocks noChangeArrowheads="1"/>
            </p:cNvSpPr>
            <p:nvPr/>
          </p:nvSpPr>
          <p:spPr bwMode="auto">
            <a:xfrm>
              <a:off x="2477" y="3016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GS</a:t>
              </a:r>
              <a:endParaRPr lang="en-US" altLang="zh-CN" sz="1400" b="1"/>
            </a:p>
          </p:txBody>
        </p:sp>
        <p:sp>
          <p:nvSpPr>
            <p:cNvPr id="319572" name="Rectangle 84"/>
            <p:cNvSpPr>
              <a:spLocks noChangeArrowheads="1"/>
            </p:cNvSpPr>
            <p:nvPr/>
          </p:nvSpPr>
          <p:spPr bwMode="auto">
            <a:xfrm>
              <a:off x="2774" y="2954"/>
              <a:ext cx="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319573" name="Oval 85"/>
            <p:cNvSpPr>
              <a:spLocks noChangeArrowheads="1"/>
            </p:cNvSpPr>
            <p:nvPr/>
          </p:nvSpPr>
          <p:spPr bwMode="auto">
            <a:xfrm>
              <a:off x="2696" y="3039"/>
              <a:ext cx="69" cy="68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74" name="Line 86"/>
            <p:cNvSpPr>
              <a:spLocks noChangeShapeType="1"/>
            </p:cNvSpPr>
            <p:nvPr/>
          </p:nvSpPr>
          <p:spPr bwMode="auto">
            <a:xfrm>
              <a:off x="2765" y="3073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75" name="Rectangle 87"/>
            <p:cNvSpPr>
              <a:spLocks noChangeArrowheads="1"/>
            </p:cNvSpPr>
            <p:nvPr/>
          </p:nvSpPr>
          <p:spPr bwMode="auto">
            <a:xfrm>
              <a:off x="2040" y="2902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D4</a:t>
              </a:r>
              <a:endParaRPr lang="en-US" altLang="zh-CN" sz="1400" b="1"/>
            </a:p>
          </p:txBody>
        </p:sp>
        <p:sp>
          <p:nvSpPr>
            <p:cNvPr id="319576" name="Rectangle 88"/>
            <p:cNvSpPr>
              <a:spLocks noChangeArrowheads="1"/>
            </p:cNvSpPr>
            <p:nvPr/>
          </p:nvSpPr>
          <p:spPr bwMode="auto">
            <a:xfrm>
              <a:off x="1810" y="2840"/>
              <a:ext cx="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319577" name="Oval 89"/>
            <p:cNvSpPr>
              <a:spLocks noChangeArrowheads="1"/>
            </p:cNvSpPr>
            <p:nvPr/>
          </p:nvSpPr>
          <p:spPr bwMode="auto">
            <a:xfrm>
              <a:off x="1902" y="2925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78" name="Line 90"/>
            <p:cNvSpPr>
              <a:spLocks noChangeShapeType="1"/>
            </p:cNvSpPr>
            <p:nvPr/>
          </p:nvSpPr>
          <p:spPr bwMode="auto">
            <a:xfrm flipH="1">
              <a:off x="1764" y="2953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79" name="Rectangle 91"/>
            <p:cNvSpPr>
              <a:spLocks noChangeArrowheads="1"/>
            </p:cNvSpPr>
            <p:nvPr/>
          </p:nvSpPr>
          <p:spPr bwMode="auto">
            <a:xfrm>
              <a:off x="2040" y="3039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D3</a:t>
              </a:r>
              <a:endParaRPr lang="en-US" altLang="zh-CN" sz="1400" b="1"/>
            </a:p>
          </p:txBody>
        </p:sp>
        <p:sp>
          <p:nvSpPr>
            <p:cNvPr id="319580" name="Rectangle 92"/>
            <p:cNvSpPr>
              <a:spLocks noChangeArrowheads="1"/>
            </p:cNvSpPr>
            <p:nvPr/>
          </p:nvSpPr>
          <p:spPr bwMode="auto">
            <a:xfrm>
              <a:off x="1810" y="2990"/>
              <a:ext cx="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319581" name="Oval 93"/>
            <p:cNvSpPr>
              <a:spLocks noChangeArrowheads="1"/>
            </p:cNvSpPr>
            <p:nvPr/>
          </p:nvSpPr>
          <p:spPr bwMode="auto">
            <a:xfrm>
              <a:off x="1902" y="3062"/>
              <a:ext cx="69" cy="68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82" name="Line 94"/>
            <p:cNvSpPr>
              <a:spLocks noChangeShapeType="1"/>
            </p:cNvSpPr>
            <p:nvPr/>
          </p:nvSpPr>
          <p:spPr bwMode="auto">
            <a:xfrm flipH="1">
              <a:off x="1764" y="3096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83" name="Rectangle 95"/>
            <p:cNvSpPr>
              <a:spLocks noChangeArrowheads="1"/>
            </p:cNvSpPr>
            <p:nvPr/>
          </p:nvSpPr>
          <p:spPr bwMode="auto">
            <a:xfrm>
              <a:off x="2040" y="3171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D2</a:t>
              </a:r>
              <a:endParaRPr lang="en-US" altLang="zh-CN" sz="1400" b="1"/>
            </a:p>
          </p:txBody>
        </p:sp>
        <p:sp>
          <p:nvSpPr>
            <p:cNvPr id="319584" name="Rectangle 96"/>
            <p:cNvSpPr>
              <a:spLocks noChangeArrowheads="1"/>
            </p:cNvSpPr>
            <p:nvPr/>
          </p:nvSpPr>
          <p:spPr bwMode="auto">
            <a:xfrm>
              <a:off x="1810" y="3107"/>
              <a:ext cx="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319585" name="Oval 97"/>
            <p:cNvSpPr>
              <a:spLocks noChangeArrowheads="1"/>
            </p:cNvSpPr>
            <p:nvPr/>
          </p:nvSpPr>
          <p:spPr bwMode="auto">
            <a:xfrm>
              <a:off x="1902" y="3194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86" name="Line 98"/>
            <p:cNvSpPr>
              <a:spLocks noChangeShapeType="1"/>
            </p:cNvSpPr>
            <p:nvPr/>
          </p:nvSpPr>
          <p:spPr bwMode="auto">
            <a:xfrm flipH="1">
              <a:off x="1764" y="3228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87" name="Rectangle 99"/>
            <p:cNvSpPr>
              <a:spLocks noChangeArrowheads="1"/>
            </p:cNvSpPr>
            <p:nvPr/>
          </p:nvSpPr>
          <p:spPr bwMode="auto">
            <a:xfrm>
              <a:off x="2040" y="2752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D5</a:t>
              </a:r>
              <a:endParaRPr lang="en-US" altLang="zh-CN" sz="1400" b="1"/>
            </a:p>
          </p:txBody>
        </p:sp>
        <p:sp>
          <p:nvSpPr>
            <p:cNvPr id="319588" name="Rectangle 100"/>
            <p:cNvSpPr>
              <a:spLocks noChangeArrowheads="1"/>
            </p:cNvSpPr>
            <p:nvPr/>
          </p:nvSpPr>
          <p:spPr bwMode="auto">
            <a:xfrm>
              <a:off x="1810" y="2699"/>
              <a:ext cx="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319589" name="Oval 101"/>
            <p:cNvSpPr>
              <a:spLocks noChangeArrowheads="1"/>
            </p:cNvSpPr>
            <p:nvPr/>
          </p:nvSpPr>
          <p:spPr bwMode="auto">
            <a:xfrm>
              <a:off x="1902" y="2775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90" name="Line 102"/>
            <p:cNvSpPr>
              <a:spLocks noChangeShapeType="1"/>
            </p:cNvSpPr>
            <p:nvPr/>
          </p:nvSpPr>
          <p:spPr bwMode="auto">
            <a:xfrm flipH="1">
              <a:off x="1764" y="2809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91" name="Rectangle 103"/>
            <p:cNvSpPr>
              <a:spLocks noChangeArrowheads="1"/>
            </p:cNvSpPr>
            <p:nvPr/>
          </p:nvSpPr>
          <p:spPr bwMode="auto">
            <a:xfrm>
              <a:off x="2040" y="2614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D6</a:t>
              </a:r>
              <a:endParaRPr lang="en-US" altLang="zh-CN" sz="1400" b="1"/>
            </a:p>
          </p:txBody>
        </p:sp>
        <p:sp>
          <p:nvSpPr>
            <p:cNvPr id="319592" name="Rectangle 104"/>
            <p:cNvSpPr>
              <a:spLocks noChangeArrowheads="1"/>
            </p:cNvSpPr>
            <p:nvPr/>
          </p:nvSpPr>
          <p:spPr bwMode="auto">
            <a:xfrm>
              <a:off x="1810" y="2565"/>
              <a:ext cx="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319593" name="Oval 105"/>
            <p:cNvSpPr>
              <a:spLocks noChangeArrowheads="1"/>
            </p:cNvSpPr>
            <p:nvPr/>
          </p:nvSpPr>
          <p:spPr bwMode="auto">
            <a:xfrm>
              <a:off x="1902" y="2642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94" name="Line 106"/>
            <p:cNvSpPr>
              <a:spLocks noChangeShapeType="1"/>
            </p:cNvSpPr>
            <p:nvPr/>
          </p:nvSpPr>
          <p:spPr bwMode="auto">
            <a:xfrm flipH="1">
              <a:off x="1764" y="2677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95" name="Rectangle 107"/>
            <p:cNvSpPr>
              <a:spLocks noChangeArrowheads="1"/>
            </p:cNvSpPr>
            <p:nvPr/>
          </p:nvSpPr>
          <p:spPr bwMode="auto">
            <a:xfrm>
              <a:off x="2040" y="2478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D7</a:t>
              </a:r>
              <a:endParaRPr lang="en-US" altLang="zh-CN" sz="1400" b="1"/>
            </a:p>
          </p:txBody>
        </p:sp>
        <p:sp>
          <p:nvSpPr>
            <p:cNvPr id="319596" name="Rectangle 108"/>
            <p:cNvSpPr>
              <a:spLocks noChangeArrowheads="1"/>
            </p:cNvSpPr>
            <p:nvPr/>
          </p:nvSpPr>
          <p:spPr bwMode="auto">
            <a:xfrm>
              <a:off x="1810" y="2423"/>
              <a:ext cx="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319597" name="Oval 109"/>
            <p:cNvSpPr>
              <a:spLocks noChangeArrowheads="1"/>
            </p:cNvSpPr>
            <p:nvPr/>
          </p:nvSpPr>
          <p:spPr bwMode="auto">
            <a:xfrm>
              <a:off x="1902" y="2501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98" name="Line 110"/>
            <p:cNvSpPr>
              <a:spLocks noChangeShapeType="1"/>
            </p:cNvSpPr>
            <p:nvPr/>
          </p:nvSpPr>
          <p:spPr bwMode="auto">
            <a:xfrm flipH="1">
              <a:off x="1764" y="2535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99" name="Rectangle 111"/>
            <p:cNvSpPr>
              <a:spLocks noChangeArrowheads="1"/>
            </p:cNvSpPr>
            <p:nvPr/>
          </p:nvSpPr>
          <p:spPr bwMode="auto">
            <a:xfrm>
              <a:off x="2040" y="3435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D0</a:t>
              </a:r>
              <a:endParaRPr lang="en-US" altLang="zh-CN" sz="1400" b="1"/>
            </a:p>
          </p:txBody>
        </p:sp>
        <p:sp>
          <p:nvSpPr>
            <p:cNvPr id="319600" name="Rectangle 112"/>
            <p:cNvSpPr>
              <a:spLocks noChangeArrowheads="1"/>
            </p:cNvSpPr>
            <p:nvPr/>
          </p:nvSpPr>
          <p:spPr bwMode="auto">
            <a:xfrm>
              <a:off x="1810" y="3371"/>
              <a:ext cx="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319601" name="Oval 113"/>
            <p:cNvSpPr>
              <a:spLocks noChangeArrowheads="1"/>
            </p:cNvSpPr>
            <p:nvPr/>
          </p:nvSpPr>
          <p:spPr bwMode="auto">
            <a:xfrm>
              <a:off x="1902" y="3458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602" name="Line 114"/>
            <p:cNvSpPr>
              <a:spLocks noChangeShapeType="1"/>
            </p:cNvSpPr>
            <p:nvPr/>
          </p:nvSpPr>
          <p:spPr bwMode="auto">
            <a:xfrm flipH="1">
              <a:off x="1764" y="3492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603" name="Rectangle 115"/>
            <p:cNvSpPr>
              <a:spLocks noChangeArrowheads="1"/>
            </p:cNvSpPr>
            <p:nvPr/>
          </p:nvSpPr>
          <p:spPr bwMode="auto">
            <a:xfrm>
              <a:off x="2040" y="3302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D1</a:t>
              </a:r>
              <a:endParaRPr lang="en-US" altLang="zh-CN" sz="1400" b="1"/>
            </a:p>
          </p:txBody>
        </p:sp>
        <p:sp>
          <p:nvSpPr>
            <p:cNvPr id="319604" name="Rectangle 116"/>
            <p:cNvSpPr>
              <a:spLocks noChangeArrowheads="1"/>
            </p:cNvSpPr>
            <p:nvPr/>
          </p:nvSpPr>
          <p:spPr bwMode="auto">
            <a:xfrm>
              <a:off x="1810" y="3237"/>
              <a:ext cx="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319605" name="Oval 117"/>
            <p:cNvSpPr>
              <a:spLocks noChangeArrowheads="1"/>
            </p:cNvSpPr>
            <p:nvPr/>
          </p:nvSpPr>
          <p:spPr bwMode="auto">
            <a:xfrm>
              <a:off x="1902" y="3325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606" name="Line 118"/>
            <p:cNvSpPr>
              <a:spLocks noChangeShapeType="1"/>
            </p:cNvSpPr>
            <p:nvPr/>
          </p:nvSpPr>
          <p:spPr bwMode="auto">
            <a:xfrm flipH="1">
              <a:off x="1764" y="3360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607" name="Rectangle 119"/>
            <p:cNvSpPr>
              <a:spLocks noChangeArrowheads="1"/>
            </p:cNvSpPr>
            <p:nvPr/>
          </p:nvSpPr>
          <p:spPr bwMode="auto">
            <a:xfrm>
              <a:off x="2040" y="3575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EI</a:t>
              </a:r>
              <a:endParaRPr lang="en-US" altLang="zh-CN" sz="1400" b="1"/>
            </a:p>
          </p:txBody>
        </p:sp>
        <p:sp>
          <p:nvSpPr>
            <p:cNvPr id="319608" name="Rectangle 120"/>
            <p:cNvSpPr>
              <a:spLocks noChangeArrowheads="1"/>
            </p:cNvSpPr>
            <p:nvPr/>
          </p:nvSpPr>
          <p:spPr bwMode="auto">
            <a:xfrm>
              <a:off x="1774" y="3509"/>
              <a:ext cx="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319609" name="Oval 121"/>
            <p:cNvSpPr>
              <a:spLocks noChangeArrowheads="1"/>
            </p:cNvSpPr>
            <p:nvPr/>
          </p:nvSpPr>
          <p:spPr bwMode="auto">
            <a:xfrm>
              <a:off x="1902" y="3598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610" name="Line 122"/>
            <p:cNvSpPr>
              <a:spLocks noChangeShapeType="1"/>
            </p:cNvSpPr>
            <p:nvPr/>
          </p:nvSpPr>
          <p:spPr bwMode="auto">
            <a:xfrm flipH="1">
              <a:off x="1764" y="3633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611" name="Rectangle 123"/>
            <p:cNvSpPr>
              <a:spLocks noChangeArrowheads="1"/>
            </p:cNvSpPr>
            <p:nvPr/>
          </p:nvSpPr>
          <p:spPr bwMode="auto">
            <a:xfrm>
              <a:off x="2477" y="3119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EO</a:t>
              </a:r>
              <a:endParaRPr lang="en-US" altLang="zh-CN" sz="1400" b="1"/>
            </a:p>
          </p:txBody>
        </p:sp>
        <p:sp>
          <p:nvSpPr>
            <p:cNvPr id="319612" name="Rectangle 124"/>
            <p:cNvSpPr>
              <a:spLocks noChangeArrowheads="1"/>
            </p:cNvSpPr>
            <p:nvPr/>
          </p:nvSpPr>
          <p:spPr bwMode="auto">
            <a:xfrm>
              <a:off x="2774" y="3067"/>
              <a:ext cx="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319613" name="Oval 125"/>
            <p:cNvSpPr>
              <a:spLocks noChangeArrowheads="1"/>
            </p:cNvSpPr>
            <p:nvPr/>
          </p:nvSpPr>
          <p:spPr bwMode="auto">
            <a:xfrm>
              <a:off x="2696" y="3142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614" name="Line 126"/>
            <p:cNvSpPr>
              <a:spLocks noChangeShapeType="1"/>
            </p:cNvSpPr>
            <p:nvPr/>
          </p:nvSpPr>
          <p:spPr bwMode="auto">
            <a:xfrm>
              <a:off x="2765" y="3176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9643" name="Oval 155"/>
          <p:cNvSpPr>
            <a:spLocks noChangeArrowheads="1"/>
          </p:cNvSpPr>
          <p:nvPr/>
        </p:nvSpPr>
        <p:spPr bwMode="auto">
          <a:xfrm>
            <a:off x="6870700" y="4678363"/>
            <a:ext cx="73025" cy="73025"/>
          </a:xfrm>
          <a:prstGeom prst="ellipse">
            <a:avLst/>
          </a:prstGeom>
          <a:solidFill>
            <a:srgbClr val="FF0000"/>
          </a:solidFill>
          <a:ln w="174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9644" name="Oval 156"/>
          <p:cNvSpPr>
            <a:spLocks noChangeArrowheads="1"/>
          </p:cNvSpPr>
          <p:nvPr/>
        </p:nvSpPr>
        <p:spPr bwMode="auto">
          <a:xfrm>
            <a:off x="4899025" y="4678363"/>
            <a:ext cx="73025" cy="73025"/>
          </a:xfrm>
          <a:prstGeom prst="ellipse">
            <a:avLst/>
          </a:prstGeom>
          <a:solidFill>
            <a:schemeClr val="tx2"/>
          </a:solidFill>
          <a:ln w="17463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9646" name="Oval 158"/>
          <p:cNvSpPr>
            <a:spLocks noChangeArrowheads="1"/>
          </p:cNvSpPr>
          <p:nvPr/>
        </p:nvSpPr>
        <p:spPr bwMode="auto">
          <a:xfrm>
            <a:off x="2271713" y="1425575"/>
            <a:ext cx="73025" cy="73025"/>
          </a:xfrm>
          <a:prstGeom prst="ellipse">
            <a:avLst/>
          </a:prstGeom>
          <a:solidFill>
            <a:srgbClr val="FF0000"/>
          </a:solidFill>
          <a:ln w="174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9647" name="Oval 159"/>
          <p:cNvSpPr>
            <a:spLocks noChangeArrowheads="1"/>
          </p:cNvSpPr>
          <p:nvPr/>
        </p:nvSpPr>
        <p:spPr bwMode="auto">
          <a:xfrm>
            <a:off x="2271713" y="1647825"/>
            <a:ext cx="73025" cy="73025"/>
          </a:xfrm>
          <a:prstGeom prst="ellipse">
            <a:avLst/>
          </a:prstGeom>
          <a:solidFill>
            <a:srgbClr val="FF0000"/>
          </a:solidFill>
          <a:ln w="174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9648" name="Oval 160"/>
          <p:cNvSpPr>
            <a:spLocks noChangeArrowheads="1"/>
          </p:cNvSpPr>
          <p:nvPr/>
        </p:nvSpPr>
        <p:spPr bwMode="auto">
          <a:xfrm>
            <a:off x="2271713" y="1873250"/>
            <a:ext cx="73025" cy="73025"/>
          </a:xfrm>
          <a:prstGeom prst="ellipse">
            <a:avLst/>
          </a:prstGeom>
          <a:solidFill>
            <a:srgbClr val="FF0000"/>
          </a:solidFill>
          <a:ln w="174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9649" name="Oval 161"/>
          <p:cNvSpPr>
            <a:spLocks noChangeArrowheads="1"/>
          </p:cNvSpPr>
          <p:nvPr/>
        </p:nvSpPr>
        <p:spPr bwMode="auto">
          <a:xfrm>
            <a:off x="2271713" y="2089150"/>
            <a:ext cx="73025" cy="73025"/>
          </a:xfrm>
          <a:prstGeom prst="ellipse">
            <a:avLst/>
          </a:prstGeom>
          <a:solidFill>
            <a:srgbClr val="FF0000"/>
          </a:solidFill>
          <a:ln w="174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9650" name="Oval 162"/>
          <p:cNvSpPr>
            <a:spLocks noChangeArrowheads="1"/>
          </p:cNvSpPr>
          <p:nvPr/>
        </p:nvSpPr>
        <p:spPr bwMode="auto">
          <a:xfrm>
            <a:off x="2271713" y="2297113"/>
            <a:ext cx="73025" cy="73025"/>
          </a:xfrm>
          <a:prstGeom prst="ellipse">
            <a:avLst/>
          </a:prstGeom>
          <a:solidFill>
            <a:srgbClr val="FF0000"/>
          </a:solidFill>
          <a:ln w="174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9651" name="Oval 163"/>
          <p:cNvSpPr>
            <a:spLocks noChangeArrowheads="1"/>
          </p:cNvSpPr>
          <p:nvPr/>
        </p:nvSpPr>
        <p:spPr bwMode="auto">
          <a:xfrm>
            <a:off x="2271713" y="2506663"/>
            <a:ext cx="73025" cy="73025"/>
          </a:xfrm>
          <a:prstGeom prst="ellipse">
            <a:avLst/>
          </a:prstGeom>
          <a:solidFill>
            <a:srgbClr val="FF0000"/>
          </a:solidFill>
          <a:ln w="174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9652" name="Oval 164"/>
          <p:cNvSpPr>
            <a:spLocks noChangeArrowheads="1"/>
          </p:cNvSpPr>
          <p:nvPr/>
        </p:nvSpPr>
        <p:spPr bwMode="auto">
          <a:xfrm>
            <a:off x="2271713" y="2716213"/>
            <a:ext cx="73025" cy="73025"/>
          </a:xfrm>
          <a:prstGeom prst="ellipse">
            <a:avLst/>
          </a:prstGeom>
          <a:solidFill>
            <a:srgbClr val="FF0000"/>
          </a:solidFill>
          <a:ln w="174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9654" name="Oval 166"/>
          <p:cNvSpPr>
            <a:spLocks noChangeArrowheads="1"/>
          </p:cNvSpPr>
          <p:nvPr/>
        </p:nvSpPr>
        <p:spPr bwMode="auto">
          <a:xfrm>
            <a:off x="2271713" y="3987800"/>
            <a:ext cx="73025" cy="73025"/>
          </a:xfrm>
          <a:prstGeom prst="ellipse">
            <a:avLst/>
          </a:prstGeom>
          <a:solidFill>
            <a:srgbClr val="FF0000"/>
          </a:solidFill>
          <a:ln w="174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9655" name="Oval 167"/>
          <p:cNvSpPr>
            <a:spLocks noChangeArrowheads="1"/>
          </p:cNvSpPr>
          <p:nvPr/>
        </p:nvSpPr>
        <p:spPr bwMode="auto">
          <a:xfrm>
            <a:off x="2271713" y="4213225"/>
            <a:ext cx="73025" cy="73025"/>
          </a:xfrm>
          <a:prstGeom prst="ellipse">
            <a:avLst/>
          </a:prstGeom>
          <a:solidFill>
            <a:srgbClr val="FF0000"/>
          </a:solidFill>
          <a:ln w="174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9656" name="Oval 168"/>
          <p:cNvSpPr>
            <a:spLocks noChangeArrowheads="1"/>
          </p:cNvSpPr>
          <p:nvPr/>
        </p:nvSpPr>
        <p:spPr bwMode="auto">
          <a:xfrm>
            <a:off x="2271713" y="4422775"/>
            <a:ext cx="73025" cy="73025"/>
          </a:xfrm>
          <a:prstGeom prst="ellipse">
            <a:avLst/>
          </a:prstGeom>
          <a:solidFill>
            <a:srgbClr val="FF0000"/>
          </a:solidFill>
          <a:ln w="174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9657" name="Oval 169"/>
          <p:cNvSpPr>
            <a:spLocks noChangeArrowheads="1"/>
          </p:cNvSpPr>
          <p:nvPr/>
        </p:nvSpPr>
        <p:spPr bwMode="auto">
          <a:xfrm>
            <a:off x="2271713" y="4662488"/>
            <a:ext cx="73025" cy="73025"/>
          </a:xfrm>
          <a:prstGeom prst="ellipse">
            <a:avLst/>
          </a:prstGeom>
          <a:solidFill>
            <a:srgbClr val="FF0000"/>
          </a:solidFill>
          <a:ln w="174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9658" name="Oval 170"/>
          <p:cNvSpPr>
            <a:spLocks noChangeArrowheads="1"/>
          </p:cNvSpPr>
          <p:nvPr/>
        </p:nvSpPr>
        <p:spPr bwMode="auto">
          <a:xfrm>
            <a:off x="2271713" y="4878388"/>
            <a:ext cx="73025" cy="73025"/>
          </a:xfrm>
          <a:prstGeom prst="ellipse">
            <a:avLst/>
          </a:prstGeom>
          <a:solidFill>
            <a:srgbClr val="FF0000"/>
          </a:solidFill>
          <a:ln w="174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9659" name="Oval 171"/>
          <p:cNvSpPr>
            <a:spLocks noChangeArrowheads="1"/>
          </p:cNvSpPr>
          <p:nvPr/>
        </p:nvSpPr>
        <p:spPr bwMode="auto">
          <a:xfrm>
            <a:off x="2271713" y="5087938"/>
            <a:ext cx="73025" cy="73025"/>
          </a:xfrm>
          <a:prstGeom prst="ellipse">
            <a:avLst/>
          </a:prstGeom>
          <a:solidFill>
            <a:srgbClr val="FF0000"/>
          </a:solidFill>
          <a:ln w="174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9660" name="Oval 172"/>
          <p:cNvSpPr>
            <a:spLocks noChangeArrowheads="1"/>
          </p:cNvSpPr>
          <p:nvPr/>
        </p:nvSpPr>
        <p:spPr bwMode="auto">
          <a:xfrm>
            <a:off x="2271713" y="5297488"/>
            <a:ext cx="73025" cy="73025"/>
          </a:xfrm>
          <a:prstGeom prst="ellipse">
            <a:avLst/>
          </a:prstGeom>
          <a:solidFill>
            <a:srgbClr val="FF0000"/>
          </a:solidFill>
          <a:ln w="174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9661" name="Oval 173"/>
          <p:cNvSpPr>
            <a:spLocks noChangeArrowheads="1"/>
          </p:cNvSpPr>
          <p:nvPr/>
        </p:nvSpPr>
        <p:spPr bwMode="auto">
          <a:xfrm>
            <a:off x="2271713" y="5507038"/>
            <a:ext cx="73025" cy="73025"/>
          </a:xfrm>
          <a:prstGeom prst="ellipse">
            <a:avLst/>
          </a:prstGeom>
          <a:solidFill>
            <a:srgbClr val="FF0000"/>
          </a:solidFill>
          <a:ln w="174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19734" name="Group 246"/>
          <p:cNvGrpSpPr>
            <a:grpSpLocks/>
          </p:cNvGrpSpPr>
          <p:nvPr/>
        </p:nvGrpSpPr>
        <p:grpSpPr bwMode="auto">
          <a:xfrm>
            <a:off x="4608513" y="1082675"/>
            <a:ext cx="2298700" cy="3138488"/>
            <a:chOff x="2903" y="682"/>
            <a:chExt cx="1448" cy="1977"/>
          </a:xfrm>
        </p:grpSpPr>
        <p:sp>
          <p:nvSpPr>
            <p:cNvPr id="319615" name="Rectangle 127"/>
            <p:cNvSpPr>
              <a:spLocks noChangeArrowheads="1"/>
            </p:cNvSpPr>
            <p:nvPr/>
          </p:nvSpPr>
          <p:spPr bwMode="auto">
            <a:xfrm>
              <a:off x="3799" y="682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FF"/>
                  </a:solidFill>
                </a:rPr>
                <a:t>U3A</a:t>
              </a:r>
              <a:endParaRPr lang="en-US" altLang="zh-CN" sz="1600" b="1"/>
            </a:p>
          </p:txBody>
        </p:sp>
        <p:sp>
          <p:nvSpPr>
            <p:cNvPr id="319616" name="Rectangle 128"/>
            <p:cNvSpPr>
              <a:spLocks noChangeArrowheads="1"/>
            </p:cNvSpPr>
            <p:nvPr/>
          </p:nvSpPr>
          <p:spPr bwMode="auto">
            <a:xfrm>
              <a:off x="3681" y="1165"/>
              <a:ext cx="46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FF"/>
                  </a:solidFill>
                </a:rPr>
                <a:t>74HC08</a:t>
              </a:r>
              <a:endParaRPr lang="en-US" altLang="zh-CN" sz="1600" b="1"/>
            </a:p>
          </p:txBody>
        </p:sp>
        <p:grpSp>
          <p:nvGrpSpPr>
            <p:cNvPr id="319691" name="Group 203"/>
            <p:cNvGrpSpPr>
              <a:grpSpLocks/>
            </p:cNvGrpSpPr>
            <p:nvPr/>
          </p:nvGrpSpPr>
          <p:grpSpPr bwMode="auto">
            <a:xfrm>
              <a:off x="3523" y="863"/>
              <a:ext cx="828" cy="279"/>
              <a:chOff x="3523" y="863"/>
              <a:chExt cx="828" cy="279"/>
            </a:xfrm>
          </p:grpSpPr>
          <p:sp>
            <p:nvSpPr>
              <p:cNvPr id="319617" name="Arc 129"/>
              <p:cNvSpPr>
                <a:spLocks/>
              </p:cNvSpPr>
              <p:nvPr/>
            </p:nvSpPr>
            <p:spPr bwMode="auto">
              <a:xfrm>
                <a:off x="3972" y="866"/>
                <a:ext cx="173" cy="2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200"/>
                  <a:gd name="T2" fmla="*/ 0 w 21600"/>
                  <a:gd name="T3" fmla="*/ 43200 h 43200"/>
                  <a:gd name="T4" fmla="*/ 0 w 216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7463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618" name="Freeform 130"/>
              <p:cNvSpPr>
                <a:spLocks/>
              </p:cNvSpPr>
              <p:nvPr/>
            </p:nvSpPr>
            <p:spPr bwMode="auto">
              <a:xfrm>
                <a:off x="3730" y="863"/>
                <a:ext cx="242" cy="276"/>
              </a:xfrm>
              <a:custGeom>
                <a:avLst/>
                <a:gdLst>
                  <a:gd name="T0" fmla="*/ 242 w 242"/>
                  <a:gd name="T1" fmla="*/ 0 h 276"/>
                  <a:gd name="T2" fmla="*/ 0 w 242"/>
                  <a:gd name="T3" fmla="*/ 0 h 276"/>
                  <a:gd name="T4" fmla="*/ 0 w 242"/>
                  <a:gd name="T5" fmla="*/ 276 h 276"/>
                  <a:gd name="T6" fmla="*/ 242 w 242"/>
                  <a:gd name="T7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2" h="276">
                    <a:moveTo>
                      <a:pt x="242" y="0"/>
                    </a:moveTo>
                    <a:lnTo>
                      <a:pt x="0" y="0"/>
                    </a:lnTo>
                    <a:lnTo>
                      <a:pt x="0" y="276"/>
                    </a:lnTo>
                    <a:lnTo>
                      <a:pt x="242" y="276"/>
                    </a:lnTo>
                  </a:path>
                </a:pathLst>
              </a:custGeom>
              <a:noFill/>
              <a:ln w="17463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619" name="Line 131"/>
              <p:cNvSpPr>
                <a:spLocks noChangeShapeType="1"/>
              </p:cNvSpPr>
              <p:nvPr/>
            </p:nvSpPr>
            <p:spPr bwMode="auto">
              <a:xfrm flipH="1">
                <a:off x="3523" y="901"/>
                <a:ext cx="207" cy="1"/>
              </a:xfrm>
              <a:prstGeom prst="line">
                <a:avLst/>
              </a:prstGeom>
              <a:noFill/>
              <a:ln w="17463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620" name="Line 132"/>
              <p:cNvSpPr>
                <a:spLocks noChangeShapeType="1"/>
              </p:cNvSpPr>
              <p:nvPr/>
            </p:nvSpPr>
            <p:spPr bwMode="auto">
              <a:xfrm flipH="1">
                <a:off x="3523" y="1108"/>
                <a:ext cx="207" cy="1"/>
              </a:xfrm>
              <a:prstGeom prst="line">
                <a:avLst/>
              </a:prstGeom>
              <a:noFill/>
              <a:ln w="17463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621" name="Line 133"/>
              <p:cNvSpPr>
                <a:spLocks noChangeShapeType="1"/>
              </p:cNvSpPr>
              <p:nvPr/>
            </p:nvSpPr>
            <p:spPr bwMode="auto">
              <a:xfrm>
                <a:off x="4144" y="1004"/>
                <a:ext cx="207" cy="1"/>
              </a:xfrm>
              <a:prstGeom prst="line">
                <a:avLst/>
              </a:prstGeom>
              <a:noFill/>
              <a:ln w="17463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9662" name="Line 174"/>
            <p:cNvSpPr>
              <a:spLocks noChangeShapeType="1"/>
            </p:cNvSpPr>
            <p:nvPr/>
          </p:nvSpPr>
          <p:spPr bwMode="auto">
            <a:xfrm>
              <a:off x="2903" y="901"/>
              <a:ext cx="620" cy="1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663" name="Freeform 175"/>
            <p:cNvSpPr>
              <a:spLocks/>
            </p:cNvSpPr>
            <p:nvPr/>
          </p:nvSpPr>
          <p:spPr bwMode="auto">
            <a:xfrm>
              <a:off x="2903" y="1108"/>
              <a:ext cx="620" cy="1551"/>
            </a:xfrm>
            <a:custGeom>
              <a:avLst/>
              <a:gdLst>
                <a:gd name="T0" fmla="*/ 0 w 620"/>
                <a:gd name="T1" fmla="*/ 1551 h 1551"/>
                <a:gd name="T2" fmla="*/ 517 w 620"/>
                <a:gd name="T3" fmla="*/ 1551 h 1551"/>
                <a:gd name="T4" fmla="*/ 517 w 620"/>
                <a:gd name="T5" fmla="*/ 0 h 1551"/>
                <a:gd name="T6" fmla="*/ 620 w 620"/>
                <a:gd name="T7" fmla="*/ 0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0" h="1551">
                  <a:moveTo>
                    <a:pt x="0" y="1551"/>
                  </a:moveTo>
                  <a:lnTo>
                    <a:pt x="517" y="1551"/>
                  </a:lnTo>
                  <a:lnTo>
                    <a:pt x="517" y="0"/>
                  </a:lnTo>
                  <a:lnTo>
                    <a:pt x="620" y="0"/>
                  </a:lnTo>
                </a:path>
              </a:pathLst>
            </a:cu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9735" name="Group 247"/>
          <p:cNvGrpSpPr>
            <a:grpSpLocks/>
          </p:cNvGrpSpPr>
          <p:nvPr/>
        </p:nvGrpSpPr>
        <p:grpSpPr bwMode="auto">
          <a:xfrm>
            <a:off x="4608513" y="1593850"/>
            <a:ext cx="2298700" cy="2792413"/>
            <a:chOff x="2903" y="1004"/>
            <a:chExt cx="1448" cy="1759"/>
          </a:xfrm>
        </p:grpSpPr>
        <p:sp>
          <p:nvSpPr>
            <p:cNvPr id="319622" name="Rectangle 134"/>
            <p:cNvSpPr>
              <a:spLocks noChangeArrowheads="1"/>
            </p:cNvSpPr>
            <p:nvPr/>
          </p:nvSpPr>
          <p:spPr bwMode="auto">
            <a:xfrm>
              <a:off x="3799" y="1303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FF"/>
                  </a:solidFill>
                </a:rPr>
                <a:t>U3B</a:t>
              </a:r>
              <a:endParaRPr lang="en-US" altLang="zh-CN" sz="1600" b="1"/>
            </a:p>
          </p:txBody>
        </p:sp>
        <p:sp>
          <p:nvSpPr>
            <p:cNvPr id="319623" name="Rectangle 135"/>
            <p:cNvSpPr>
              <a:spLocks noChangeArrowheads="1"/>
            </p:cNvSpPr>
            <p:nvPr/>
          </p:nvSpPr>
          <p:spPr bwMode="auto">
            <a:xfrm>
              <a:off x="3681" y="1786"/>
              <a:ext cx="50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</a:rPr>
                <a:t>74HC08</a:t>
              </a:r>
              <a:endParaRPr lang="en-US" altLang="zh-CN" sz="1600" b="1"/>
            </a:p>
          </p:txBody>
        </p:sp>
        <p:grpSp>
          <p:nvGrpSpPr>
            <p:cNvPr id="319692" name="Group 204"/>
            <p:cNvGrpSpPr>
              <a:grpSpLocks/>
            </p:cNvGrpSpPr>
            <p:nvPr/>
          </p:nvGrpSpPr>
          <p:grpSpPr bwMode="auto">
            <a:xfrm>
              <a:off x="3523" y="1487"/>
              <a:ext cx="828" cy="276"/>
              <a:chOff x="3523" y="1487"/>
              <a:chExt cx="828" cy="276"/>
            </a:xfrm>
          </p:grpSpPr>
          <p:sp>
            <p:nvSpPr>
              <p:cNvPr id="319624" name="Arc 136"/>
              <p:cNvSpPr>
                <a:spLocks/>
              </p:cNvSpPr>
              <p:nvPr/>
            </p:nvSpPr>
            <p:spPr bwMode="auto">
              <a:xfrm>
                <a:off x="3972" y="1487"/>
                <a:ext cx="173" cy="2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200"/>
                  <a:gd name="T2" fmla="*/ 0 w 21600"/>
                  <a:gd name="T3" fmla="*/ 43200 h 43200"/>
                  <a:gd name="T4" fmla="*/ 0 w 216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7463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625" name="Freeform 137"/>
              <p:cNvSpPr>
                <a:spLocks/>
              </p:cNvSpPr>
              <p:nvPr/>
            </p:nvSpPr>
            <p:spPr bwMode="auto">
              <a:xfrm>
                <a:off x="3730" y="1487"/>
                <a:ext cx="242" cy="276"/>
              </a:xfrm>
              <a:custGeom>
                <a:avLst/>
                <a:gdLst>
                  <a:gd name="T0" fmla="*/ 242 w 242"/>
                  <a:gd name="T1" fmla="*/ 0 h 276"/>
                  <a:gd name="T2" fmla="*/ 0 w 242"/>
                  <a:gd name="T3" fmla="*/ 0 h 276"/>
                  <a:gd name="T4" fmla="*/ 0 w 242"/>
                  <a:gd name="T5" fmla="*/ 276 h 276"/>
                  <a:gd name="T6" fmla="*/ 242 w 242"/>
                  <a:gd name="T7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2" h="276">
                    <a:moveTo>
                      <a:pt x="242" y="0"/>
                    </a:moveTo>
                    <a:lnTo>
                      <a:pt x="0" y="0"/>
                    </a:lnTo>
                    <a:lnTo>
                      <a:pt x="0" y="276"/>
                    </a:lnTo>
                    <a:lnTo>
                      <a:pt x="242" y="276"/>
                    </a:lnTo>
                  </a:path>
                </a:pathLst>
              </a:custGeom>
              <a:noFill/>
              <a:ln w="17463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626" name="Line 138"/>
              <p:cNvSpPr>
                <a:spLocks noChangeShapeType="1"/>
              </p:cNvSpPr>
              <p:nvPr/>
            </p:nvSpPr>
            <p:spPr bwMode="auto">
              <a:xfrm flipH="1">
                <a:off x="3523" y="1521"/>
                <a:ext cx="207" cy="1"/>
              </a:xfrm>
              <a:prstGeom prst="line">
                <a:avLst/>
              </a:prstGeom>
              <a:noFill/>
              <a:ln w="17463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627" name="Line 139"/>
              <p:cNvSpPr>
                <a:spLocks noChangeShapeType="1"/>
              </p:cNvSpPr>
              <p:nvPr/>
            </p:nvSpPr>
            <p:spPr bwMode="auto">
              <a:xfrm flipH="1">
                <a:off x="3523" y="1728"/>
                <a:ext cx="207" cy="1"/>
              </a:xfrm>
              <a:prstGeom prst="line">
                <a:avLst/>
              </a:prstGeom>
              <a:noFill/>
              <a:ln w="17463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628" name="Line 140"/>
              <p:cNvSpPr>
                <a:spLocks noChangeShapeType="1"/>
              </p:cNvSpPr>
              <p:nvPr/>
            </p:nvSpPr>
            <p:spPr bwMode="auto">
              <a:xfrm>
                <a:off x="4144" y="1625"/>
                <a:ext cx="207" cy="1"/>
              </a:xfrm>
              <a:prstGeom prst="line">
                <a:avLst/>
              </a:prstGeom>
              <a:noFill/>
              <a:ln w="17463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9664" name="Freeform 176"/>
            <p:cNvSpPr>
              <a:spLocks/>
            </p:cNvSpPr>
            <p:nvPr/>
          </p:nvSpPr>
          <p:spPr bwMode="auto">
            <a:xfrm>
              <a:off x="2903" y="1004"/>
              <a:ext cx="620" cy="517"/>
            </a:xfrm>
            <a:custGeom>
              <a:avLst/>
              <a:gdLst>
                <a:gd name="T0" fmla="*/ 0 w 620"/>
                <a:gd name="T1" fmla="*/ 0 h 517"/>
                <a:gd name="T2" fmla="*/ 413 w 620"/>
                <a:gd name="T3" fmla="*/ 0 h 517"/>
                <a:gd name="T4" fmla="*/ 413 w 620"/>
                <a:gd name="T5" fmla="*/ 517 h 517"/>
                <a:gd name="T6" fmla="*/ 620 w 620"/>
                <a:gd name="T7" fmla="*/ 517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0" h="517">
                  <a:moveTo>
                    <a:pt x="0" y="0"/>
                  </a:moveTo>
                  <a:lnTo>
                    <a:pt x="413" y="0"/>
                  </a:lnTo>
                  <a:lnTo>
                    <a:pt x="413" y="517"/>
                  </a:lnTo>
                  <a:lnTo>
                    <a:pt x="620" y="517"/>
                  </a:lnTo>
                </a:path>
              </a:pathLst>
            </a:cu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665" name="Freeform 177"/>
            <p:cNvSpPr>
              <a:spLocks/>
            </p:cNvSpPr>
            <p:nvPr/>
          </p:nvSpPr>
          <p:spPr bwMode="auto">
            <a:xfrm>
              <a:off x="2903" y="1728"/>
              <a:ext cx="620" cy="1035"/>
            </a:xfrm>
            <a:custGeom>
              <a:avLst/>
              <a:gdLst>
                <a:gd name="T0" fmla="*/ 0 w 620"/>
                <a:gd name="T1" fmla="*/ 1035 h 1035"/>
                <a:gd name="T2" fmla="*/ 413 w 620"/>
                <a:gd name="T3" fmla="*/ 1035 h 1035"/>
                <a:gd name="T4" fmla="*/ 413 w 620"/>
                <a:gd name="T5" fmla="*/ 0 h 1035"/>
                <a:gd name="T6" fmla="*/ 620 w 620"/>
                <a:gd name="T7" fmla="*/ 0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0" h="1035">
                  <a:moveTo>
                    <a:pt x="0" y="1035"/>
                  </a:moveTo>
                  <a:lnTo>
                    <a:pt x="413" y="1035"/>
                  </a:lnTo>
                  <a:lnTo>
                    <a:pt x="413" y="0"/>
                  </a:lnTo>
                  <a:lnTo>
                    <a:pt x="620" y="0"/>
                  </a:lnTo>
                </a:path>
              </a:pathLst>
            </a:cu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9736" name="Group 248"/>
          <p:cNvGrpSpPr>
            <a:grpSpLocks/>
          </p:cNvGrpSpPr>
          <p:nvPr/>
        </p:nvGrpSpPr>
        <p:grpSpPr bwMode="auto">
          <a:xfrm>
            <a:off x="4608513" y="1758950"/>
            <a:ext cx="2298700" cy="2790825"/>
            <a:chOff x="2903" y="1108"/>
            <a:chExt cx="1448" cy="1758"/>
          </a:xfrm>
        </p:grpSpPr>
        <p:sp>
          <p:nvSpPr>
            <p:cNvPr id="319629" name="Rectangle 141"/>
            <p:cNvSpPr>
              <a:spLocks noChangeArrowheads="1"/>
            </p:cNvSpPr>
            <p:nvPr/>
          </p:nvSpPr>
          <p:spPr bwMode="auto">
            <a:xfrm>
              <a:off x="3799" y="2027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FF"/>
                  </a:solidFill>
                </a:rPr>
                <a:t>U3C</a:t>
              </a:r>
              <a:endParaRPr lang="en-US" altLang="zh-CN" sz="1600" b="1"/>
            </a:p>
          </p:txBody>
        </p:sp>
        <p:sp>
          <p:nvSpPr>
            <p:cNvPr id="319630" name="Rectangle 142"/>
            <p:cNvSpPr>
              <a:spLocks noChangeArrowheads="1"/>
            </p:cNvSpPr>
            <p:nvPr/>
          </p:nvSpPr>
          <p:spPr bwMode="auto">
            <a:xfrm>
              <a:off x="3709" y="2510"/>
              <a:ext cx="50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</a:rPr>
                <a:t>74HC08</a:t>
              </a:r>
              <a:endParaRPr lang="en-US" altLang="zh-CN" sz="1600" b="1"/>
            </a:p>
          </p:txBody>
        </p:sp>
        <p:grpSp>
          <p:nvGrpSpPr>
            <p:cNvPr id="319693" name="Group 205"/>
            <p:cNvGrpSpPr>
              <a:grpSpLocks/>
            </p:cNvGrpSpPr>
            <p:nvPr/>
          </p:nvGrpSpPr>
          <p:grpSpPr bwMode="auto">
            <a:xfrm>
              <a:off x="3523" y="2211"/>
              <a:ext cx="828" cy="276"/>
              <a:chOff x="3523" y="2211"/>
              <a:chExt cx="828" cy="276"/>
            </a:xfrm>
          </p:grpSpPr>
          <p:sp>
            <p:nvSpPr>
              <p:cNvPr id="319631" name="Arc 143"/>
              <p:cNvSpPr>
                <a:spLocks/>
              </p:cNvSpPr>
              <p:nvPr/>
            </p:nvSpPr>
            <p:spPr bwMode="auto">
              <a:xfrm>
                <a:off x="3972" y="2211"/>
                <a:ext cx="173" cy="2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200"/>
                  <a:gd name="T2" fmla="*/ 0 w 21600"/>
                  <a:gd name="T3" fmla="*/ 43200 h 43200"/>
                  <a:gd name="T4" fmla="*/ 0 w 216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7463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632" name="Freeform 144"/>
              <p:cNvSpPr>
                <a:spLocks/>
              </p:cNvSpPr>
              <p:nvPr/>
            </p:nvSpPr>
            <p:spPr bwMode="auto">
              <a:xfrm>
                <a:off x="3730" y="2211"/>
                <a:ext cx="242" cy="276"/>
              </a:xfrm>
              <a:custGeom>
                <a:avLst/>
                <a:gdLst>
                  <a:gd name="T0" fmla="*/ 242 w 242"/>
                  <a:gd name="T1" fmla="*/ 0 h 276"/>
                  <a:gd name="T2" fmla="*/ 0 w 242"/>
                  <a:gd name="T3" fmla="*/ 0 h 276"/>
                  <a:gd name="T4" fmla="*/ 0 w 242"/>
                  <a:gd name="T5" fmla="*/ 276 h 276"/>
                  <a:gd name="T6" fmla="*/ 242 w 242"/>
                  <a:gd name="T7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2" h="276">
                    <a:moveTo>
                      <a:pt x="242" y="0"/>
                    </a:moveTo>
                    <a:lnTo>
                      <a:pt x="0" y="0"/>
                    </a:lnTo>
                    <a:lnTo>
                      <a:pt x="0" y="276"/>
                    </a:lnTo>
                    <a:lnTo>
                      <a:pt x="242" y="276"/>
                    </a:lnTo>
                  </a:path>
                </a:pathLst>
              </a:custGeom>
              <a:noFill/>
              <a:ln w="17463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633" name="Line 145"/>
              <p:cNvSpPr>
                <a:spLocks noChangeShapeType="1"/>
              </p:cNvSpPr>
              <p:nvPr/>
            </p:nvSpPr>
            <p:spPr bwMode="auto">
              <a:xfrm flipH="1">
                <a:off x="3523" y="2245"/>
                <a:ext cx="207" cy="1"/>
              </a:xfrm>
              <a:prstGeom prst="line">
                <a:avLst/>
              </a:prstGeom>
              <a:noFill/>
              <a:ln w="17463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634" name="Line 146"/>
              <p:cNvSpPr>
                <a:spLocks noChangeShapeType="1"/>
              </p:cNvSpPr>
              <p:nvPr/>
            </p:nvSpPr>
            <p:spPr bwMode="auto">
              <a:xfrm flipH="1">
                <a:off x="3523" y="2452"/>
                <a:ext cx="207" cy="1"/>
              </a:xfrm>
              <a:prstGeom prst="line">
                <a:avLst/>
              </a:prstGeom>
              <a:noFill/>
              <a:ln w="17463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635" name="Line 147"/>
              <p:cNvSpPr>
                <a:spLocks noChangeShapeType="1"/>
              </p:cNvSpPr>
              <p:nvPr/>
            </p:nvSpPr>
            <p:spPr bwMode="auto">
              <a:xfrm>
                <a:off x="4144" y="2349"/>
                <a:ext cx="207" cy="1"/>
              </a:xfrm>
              <a:prstGeom prst="line">
                <a:avLst/>
              </a:prstGeom>
              <a:noFill/>
              <a:ln w="17463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9666" name="Freeform 178"/>
            <p:cNvSpPr>
              <a:spLocks/>
            </p:cNvSpPr>
            <p:nvPr/>
          </p:nvSpPr>
          <p:spPr bwMode="auto">
            <a:xfrm>
              <a:off x="2903" y="1108"/>
              <a:ext cx="620" cy="1137"/>
            </a:xfrm>
            <a:custGeom>
              <a:avLst/>
              <a:gdLst>
                <a:gd name="T0" fmla="*/ 0 w 620"/>
                <a:gd name="T1" fmla="*/ 0 h 1137"/>
                <a:gd name="T2" fmla="*/ 310 w 620"/>
                <a:gd name="T3" fmla="*/ 0 h 1137"/>
                <a:gd name="T4" fmla="*/ 310 w 620"/>
                <a:gd name="T5" fmla="*/ 1137 h 1137"/>
                <a:gd name="T6" fmla="*/ 620 w 620"/>
                <a:gd name="T7" fmla="*/ 1137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0" h="1137">
                  <a:moveTo>
                    <a:pt x="0" y="0"/>
                  </a:moveTo>
                  <a:lnTo>
                    <a:pt x="310" y="0"/>
                  </a:lnTo>
                  <a:lnTo>
                    <a:pt x="310" y="1137"/>
                  </a:lnTo>
                  <a:lnTo>
                    <a:pt x="620" y="1137"/>
                  </a:lnTo>
                </a:path>
              </a:pathLst>
            </a:cu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667" name="Freeform 179"/>
            <p:cNvSpPr>
              <a:spLocks/>
            </p:cNvSpPr>
            <p:nvPr/>
          </p:nvSpPr>
          <p:spPr bwMode="auto">
            <a:xfrm>
              <a:off x="2903" y="2452"/>
              <a:ext cx="620" cy="414"/>
            </a:xfrm>
            <a:custGeom>
              <a:avLst/>
              <a:gdLst>
                <a:gd name="T0" fmla="*/ 0 w 620"/>
                <a:gd name="T1" fmla="*/ 414 h 414"/>
                <a:gd name="T2" fmla="*/ 620 w 620"/>
                <a:gd name="T3" fmla="*/ 414 h 414"/>
                <a:gd name="T4" fmla="*/ 620 w 620"/>
                <a:gd name="T5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0" h="414">
                  <a:moveTo>
                    <a:pt x="0" y="414"/>
                  </a:moveTo>
                  <a:lnTo>
                    <a:pt x="620" y="414"/>
                  </a:lnTo>
                  <a:lnTo>
                    <a:pt x="620" y="0"/>
                  </a:lnTo>
                </a:path>
              </a:pathLst>
            </a:cu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9669" name="Freeform 181"/>
          <p:cNvSpPr>
            <a:spLocks/>
          </p:cNvSpPr>
          <p:nvPr/>
        </p:nvSpPr>
        <p:spPr bwMode="auto">
          <a:xfrm>
            <a:off x="4608513" y="2087563"/>
            <a:ext cx="327025" cy="2627312"/>
          </a:xfrm>
          <a:custGeom>
            <a:avLst/>
            <a:gdLst>
              <a:gd name="T0" fmla="*/ 0 w 206"/>
              <a:gd name="T1" fmla="*/ 0 h 1655"/>
              <a:gd name="T2" fmla="*/ 206 w 206"/>
              <a:gd name="T3" fmla="*/ 0 h 1655"/>
              <a:gd name="T4" fmla="*/ 206 w 206"/>
              <a:gd name="T5" fmla="*/ 1655 h 1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" h="1655">
                <a:moveTo>
                  <a:pt x="0" y="0"/>
                </a:moveTo>
                <a:lnTo>
                  <a:pt x="206" y="0"/>
                </a:lnTo>
                <a:lnTo>
                  <a:pt x="206" y="1655"/>
                </a:lnTo>
              </a:path>
            </a:pathLst>
          </a:custGeom>
          <a:noFill/>
          <a:ln w="17463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670" name="Line 182"/>
          <p:cNvSpPr>
            <a:spLocks noChangeShapeType="1"/>
          </p:cNvSpPr>
          <p:nvPr/>
        </p:nvSpPr>
        <p:spPr bwMode="auto">
          <a:xfrm>
            <a:off x="4935538" y="4714875"/>
            <a:ext cx="1971675" cy="1588"/>
          </a:xfrm>
          <a:prstGeom prst="line">
            <a:avLst/>
          </a:prstGeom>
          <a:noFill/>
          <a:ln w="174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9737" name="Group 249"/>
          <p:cNvGrpSpPr>
            <a:grpSpLocks/>
          </p:cNvGrpSpPr>
          <p:nvPr/>
        </p:nvGrpSpPr>
        <p:grpSpPr bwMode="auto">
          <a:xfrm>
            <a:off x="4608513" y="4714875"/>
            <a:ext cx="2298700" cy="1169988"/>
            <a:chOff x="2903" y="2970"/>
            <a:chExt cx="1448" cy="737"/>
          </a:xfrm>
        </p:grpSpPr>
        <p:sp>
          <p:nvSpPr>
            <p:cNvPr id="319636" name="Rectangle 148"/>
            <p:cNvSpPr>
              <a:spLocks noChangeArrowheads="1"/>
            </p:cNvSpPr>
            <p:nvPr/>
          </p:nvSpPr>
          <p:spPr bwMode="auto">
            <a:xfrm>
              <a:off x="3799" y="3061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FF"/>
                  </a:solidFill>
                </a:rPr>
                <a:t>U3D</a:t>
              </a:r>
              <a:endParaRPr lang="en-US" altLang="zh-CN" sz="1600" b="1"/>
            </a:p>
          </p:txBody>
        </p:sp>
        <p:sp>
          <p:nvSpPr>
            <p:cNvPr id="319637" name="Rectangle 149"/>
            <p:cNvSpPr>
              <a:spLocks noChangeArrowheads="1"/>
            </p:cNvSpPr>
            <p:nvPr/>
          </p:nvSpPr>
          <p:spPr bwMode="auto">
            <a:xfrm>
              <a:off x="3656" y="3544"/>
              <a:ext cx="50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</a:rPr>
                <a:t>74HC08</a:t>
              </a:r>
              <a:endParaRPr lang="en-US" altLang="zh-CN" sz="1600" b="1"/>
            </a:p>
          </p:txBody>
        </p:sp>
        <p:grpSp>
          <p:nvGrpSpPr>
            <p:cNvPr id="319694" name="Group 206"/>
            <p:cNvGrpSpPr>
              <a:grpSpLocks/>
            </p:cNvGrpSpPr>
            <p:nvPr/>
          </p:nvGrpSpPr>
          <p:grpSpPr bwMode="auto">
            <a:xfrm>
              <a:off x="3523" y="3245"/>
              <a:ext cx="828" cy="276"/>
              <a:chOff x="3523" y="3245"/>
              <a:chExt cx="828" cy="276"/>
            </a:xfrm>
          </p:grpSpPr>
          <p:sp>
            <p:nvSpPr>
              <p:cNvPr id="319638" name="Arc 150"/>
              <p:cNvSpPr>
                <a:spLocks/>
              </p:cNvSpPr>
              <p:nvPr/>
            </p:nvSpPr>
            <p:spPr bwMode="auto">
              <a:xfrm>
                <a:off x="3972" y="3245"/>
                <a:ext cx="173" cy="2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200"/>
                  <a:gd name="T2" fmla="*/ 0 w 21600"/>
                  <a:gd name="T3" fmla="*/ 43200 h 43200"/>
                  <a:gd name="T4" fmla="*/ 0 w 216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7463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639" name="Freeform 151"/>
              <p:cNvSpPr>
                <a:spLocks/>
              </p:cNvSpPr>
              <p:nvPr/>
            </p:nvSpPr>
            <p:spPr bwMode="auto">
              <a:xfrm>
                <a:off x="3730" y="3245"/>
                <a:ext cx="242" cy="276"/>
              </a:xfrm>
              <a:custGeom>
                <a:avLst/>
                <a:gdLst>
                  <a:gd name="T0" fmla="*/ 242 w 242"/>
                  <a:gd name="T1" fmla="*/ 0 h 276"/>
                  <a:gd name="T2" fmla="*/ 0 w 242"/>
                  <a:gd name="T3" fmla="*/ 0 h 276"/>
                  <a:gd name="T4" fmla="*/ 0 w 242"/>
                  <a:gd name="T5" fmla="*/ 276 h 276"/>
                  <a:gd name="T6" fmla="*/ 242 w 242"/>
                  <a:gd name="T7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2" h="276">
                    <a:moveTo>
                      <a:pt x="242" y="0"/>
                    </a:moveTo>
                    <a:lnTo>
                      <a:pt x="0" y="0"/>
                    </a:lnTo>
                    <a:lnTo>
                      <a:pt x="0" y="276"/>
                    </a:lnTo>
                    <a:lnTo>
                      <a:pt x="242" y="276"/>
                    </a:lnTo>
                  </a:path>
                </a:pathLst>
              </a:custGeom>
              <a:noFill/>
              <a:ln w="17463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640" name="Line 152"/>
              <p:cNvSpPr>
                <a:spLocks noChangeShapeType="1"/>
              </p:cNvSpPr>
              <p:nvPr/>
            </p:nvSpPr>
            <p:spPr bwMode="auto">
              <a:xfrm flipH="1">
                <a:off x="3523" y="3280"/>
                <a:ext cx="207" cy="1"/>
              </a:xfrm>
              <a:prstGeom prst="line">
                <a:avLst/>
              </a:prstGeom>
              <a:noFill/>
              <a:ln w="17463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641" name="Line 153"/>
              <p:cNvSpPr>
                <a:spLocks noChangeShapeType="1"/>
              </p:cNvSpPr>
              <p:nvPr/>
            </p:nvSpPr>
            <p:spPr bwMode="auto">
              <a:xfrm flipH="1">
                <a:off x="3523" y="3487"/>
                <a:ext cx="207" cy="1"/>
              </a:xfrm>
              <a:prstGeom prst="line">
                <a:avLst/>
              </a:prstGeom>
              <a:noFill/>
              <a:ln w="17463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642" name="Line 154"/>
              <p:cNvSpPr>
                <a:spLocks noChangeShapeType="1"/>
              </p:cNvSpPr>
              <p:nvPr/>
            </p:nvSpPr>
            <p:spPr bwMode="auto">
              <a:xfrm>
                <a:off x="4144" y="3383"/>
                <a:ext cx="207" cy="1"/>
              </a:xfrm>
              <a:prstGeom prst="line">
                <a:avLst/>
              </a:prstGeom>
              <a:noFill/>
              <a:ln w="17463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9668" name="Freeform 180"/>
            <p:cNvSpPr>
              <a:spLocks/>
            </p:cNvSpPr>
            <p:nvPr/>
          </p:nvSpPr>
          <p:spPr bwMode="auto">
            <a:xfrm>
              <a:off x="2903" y="3073"/>
              <a:ext cx="620" cy="414"/>
            </a:xfrm>
            <a:custGeom>
              <a:avLst/>
              <a:gdLst>
                <a:gd name="T0" fmla="*/ 0 w 620"/>
                <a:gd name="T1" fmla="*/ 0 h 414"/>
                <a:gd name="T2" fmla="*/ 103 w 620"/>
                <a:gd name="T3" fmla="*/ 0 h 414"/>
                <a:gd name="T4" fmla="*/ 103 w 620"/>
                <a:gd name="T5" fmla="*/ 414 h 414"/>
                <a:gd name="T6" fmla="*/ 620 w 620"/>
                <a:gd name="T7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0" h="414">
                  <a:moveTo>
                    <a:pt x="0" y="0"/>
                  </a:moveTo>
                  <a:lnTo>
                    <a:pt x="103" y="0"/>
                  </a:lnTo>
                  <a:lnTo>
                    <a:pt x="103" y="414"/>
                  </a:lnTo>
                  <a:lnTo>
                    <a:pt x="620" y="414"/>
                  </a:lnTo>
                </a:path>
              </a:pathLst>
            </a:custGeom>
            <a:noFill/>
            <a:ln w="17463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671" name="Freeform 183"/>
            <p:cNvSpPr>
              <a:spLocks/>
            </p:cNvSpPr>
            <p:nvPr/>
          </p:nvSpPr>
          <p:spPr bwMode="auto">
            <a:xfrm>
              <a:off x="3109" y="2970"/>
              <a:ext cx="414" cy="310"/>
            </a:xfrm>
            <a:custGeom>
              <a:avLst/>
              <a:gdLst>
                <a:gd name="T0" fmla="*/ 414 w 414"/>
                <a:gd name="T1" fmla="*/ 310 h 310"/>
                <a:gd name="T2" fmla="*/ 0 w 414"/>
                <a:gd name="T3" fmla="*/ 310 h 310"/>
                <a:gd name="T4" fmla="*/ 0 w 414"/>
                <a:gd name="T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4" h="310">
                  <a:moveTo>
                    <a:pt x="414" y="310"/>
                  </a:moveTo>
                  <a:lnTo>
                    <a:pt x="0" y="31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9672" name="Freeform 184"/>
          <p:cNvSpPr>
            <a:spLocks/>
          </p:cNvSpPr>
          <p:nvPr/>
        </p:nvSpPr>
        <p:spPr bwMode="auto">
          <a:xfrm>
            <a:off x="2636838" y="2251075"/>
            <a:ext cx="2135187" cy="3517900"/>
          </a:xfrm>
          <a:custGeom>
            <a:avLst/>
            <a:gdLst>
              <a:gd name="T0" fmla="*/ 1242 w 1345"/>
              <a:gd name="T1" fmla="*/ 0 h 2069"/>
              <a:gd name="T2" fmla="*/ 1345 w 1345"/>
              <a:gd name="T3" fmla="*/ 0 h 2069"/>
              <a:gd name="T4" fmla="*/ 1345 w 1345"/>
              <a:gd name="T5" fmla="*/ 827 h 2069"/>
              <a:gd name="T6" fmla="*/ 0 w 1345"/>
              <a:gd name="T7" fmla="*/ 827 h 2069"/>
              <a:gd name="T8" fmla="*/ 0 w 1345"/>
              <a:gd name="T9" fmla="*/ 2069 h 2069"/>
              <a:gd name="T10" fmla="*/ 103 w 1345"/>
              <a:gd name="T11" fmla="*/ 2069 h 2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5" h="2069">
                <a:moveTo>
                  <a:pt x="1242" y="0"/>
                </a:moveTo>
                <a:lnTo>
                  <a:pt x="1345" y="0"/>
                </a:lnTo>
                <a:lnTo>
                  <a:pt x="1345" y="827"/>
                </a:lnTo>
                <a:lnTo>
                  <a:pt x="0" y="827"/>
                </a:lnTo>
                <a:lnTo>
                  <a:pt x="0" y="2069"/>
                </a:lnTo>
                <a:lnTo>
                  <a:pt x="103" y="2069"/>
                </a:lnTo>
              </a:path>
            </a:pathLst>
          </a:custGeom>
          <a:noFill/>
          <a:ln w="23876">
            <a:solidFill>
              <a:srgbClr val="C00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9695" name="Group 207"/>
          <p:cNvGrpSpPr>
            <a:grpSpLocks/>
          </p:cNvGrpSpPr>
          <p:nvPr/>
        </p:nvGrpSpPr>
        <p:grpSpPr bwMode="auto">
          <a:xfrm>
            <a:off x="2271713" y="1042988"/>
            <a:ext cx="1179512" cy="312737"/>
            <a:chOff x="1431" y="657"/>
            <a:chExt cx="743" cy="197"/>
          </a:xfrm>
        </p:grpSpPr>
        <p:sp>
          <p:nvSpPr>
            <p:cNvPr id="319536" name="Rectangle 48"/>
            <p:cNvSpPr>
              <a:spLocks noChangeArrowheads="1"/>
            </p:cNvSpPr>
            <p:nvPr/>
          </p:nvSpPr>
          <p:spPr bwMode="auto">
            <a:xfrm>
              <a:off x="2040" y="720"/>
              <a:ext cx="1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D7</a:t>
              </a:r>
              <a:endParaRPr lang="en-US" altLang="zh-CN" sz="1400" b="1">
                <a:latin typeface="Courier New" pitchFamily="49" charset="0"/>
              </a:endParaRPr>
            </a:p>
          </p:txBody>
        </p:sp>
        <p:sp>
          <p:nvSpPr>
            <p:cNvPr id="319537" name="Rectangle 49"/>
            <p:cNvSpPr>
              <a:spLocks noChangeArrowheads="1"/>
            </p:cNvSpPr>
            <p:nvPr/>
          </p:nvSpPr>
          <p:spPr bwMode="auto">
            <a:xfrm>
              <a:off x="1810" y="657"/>
              <a:ext cx="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>
                <a:latin typeface="Courier New" pitchFamily="49" charset="0"/>
              </a:endParaRPr>
            </a:p>
          </p:txBody>
        </p:sp>
        <p:sp>
          <p:nvSpPr>
            <p:cNvPr id="319538" name="Oval 50"/>
            <p:cNvSpPr>
              <a:spLocks noChangeArrowheads="1"/>
            </p:cNvSpPr>
            <p:nvPr/>
          </p:nvSpPr>
          <p:spPr bwMode="auto">
            <a:xfrm>
              <a:off x="1902" y="743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39" name="Line 51"/>
            <p:cNvSpPr>
              <a:spLocks noChangeShapeType="1"/>
            </p:cNvSpPr>
            <p:nvPr/>
          </p:nvSpPr>
          <p:spPr bwMode="auto">
            <a:xfrm flipH="1">
              <a:off x="1764" y="780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645" name="Oval 157"/>
            <p:cNvSpPr>
              <a:spLocks noChangeArrowheads="1"/>
            </p:cNvSpPr>
            <p:nvPr/>
          </p:nvSpPr>
          <p:spPr bwMode="auto">
            <a:xfrm>
              <a:off x="1431" y="752"/>
              <a:ext cx="46" cy="46"/>
            </a:xfrm>
            <a:prstGeom prst="ellipse">
              <a:avLst/>
            </a:prstGeom>
            <a:solidFill>
              <a:srgbClr val="FF0000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673" name="Line 185"/>
            <p:cNvSpPr>
              <a:spLocks noChangeShapeType="1"/>
            </p:cNvSpPr>
            <p:nvPr/>
          </p:nvSpPr>
          <p:spPr bwMode="auto">
            <a:xfrm flipH="1">
              <a:off x="1454" y="778"/>
              <a:ext cx="310" cy="1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9674" name="Line 186"/>
          <p:cNvSpPr>
            <a:spLocks noChangeShapeType="1"/>
          </p:cNvSpPr>
          <p:nvPr/>
        </p:nvSpPr>
        <p:spPr bwMode="auto">
          <a:xfrm flipH="1">
            <a:off x="2308225" y="1462088"/>
            <a:ext cx="492125" cy="1587"/>
          </a:xfrm>
          <a:prstGeom prst="line">
            <a:avLst/>
          </a:prstGeom>
          <a:noFill/>
          <a:ln w="174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675" name="Line 187"/>
          <p:cNvSpPr>
            <a:spLocks noChangeShapeType="1"/>
          </p:cNvSpPr>
          <p:nvPr/>
        </p:nvSpPr>
        <p:spPr bwMode="auto">
          <a:xfrm flipH="1">
            <a:off x="2308225" y="1684338"/>
            <a:ext cx="492125" cy="1587"/>
          </a:xfrm>
          <a:prstGeom prst="line">
            <a:avLst/>
          </a:prstGeom>
          <a:noFill/>
          <a:ln w="174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676" name="Line 188"/>
          <p:cNvSpPr>
            <a:spLocks noChangeShapeType="1"/>
          </p:cNvSpPr>
          <p:nvPr/>
        </p:nvSpPr>
        <p:spPr bwMode="auto">
          <a:xfrm flipH="1">
            <a:off x="2308225" y="1909763"/>
            <a:ext cx="492125" cy="1587"/>
          </a:xfrm>
          <a:prstGeom prst="line">
            <a:avLst/>
          </a:prstGeom>
          <a:noFill/>
          <a:ln w="174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677" name="Line 189"/>
          <p:cNvSpPr>
            <a:spLocks noChangeShapeType="1"/>
          </p:cNvSpPr>
          <p:nvPr/>
        </p:nvSpPr>
        <p:spPr bwMode="auto">
          <a:xfrm flipH="1">
            <a:off x="2308225" y="2112963"/>
            <a:ext cx="492125" cy="1587"/>
          </a:xfrm>
          <a:prstGeom prst="line">
            <a:avLst/>
          </a:prstGeom>
          <a:noFill/>
          <a:ln w="174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678" name="Line 190"/>
          <p:cNvSpPr>
            <a:spLocks noChangeShapeType="1"/>
          </p:cNvSpPr>
          <p:nvPr/>
        </p:nvSpPr>
        <p:spPr bwMode="auto">
          <a:xfrm flipH="1">
            <a:off x="2308225" y="2333625"/>
            <a:ext cx="492125" cy="1588"/>
          </a:xfrm>
          <a:prstGeom prst="line">
            <a:avLst/>
          </a:prstGeom>
          <a:noFill/>
          <a:ln w="174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679" name="Line 191"/>
          <p:cNvSpPr>
            <a:spLocks noChangeShapeType="1"/>
          </p:cNvSpPr>
          <p:nvPr/>
        </p:nvSpPr>
        <p:spPr bwMode="auto">
          <a:xfrm flipH="1">
            <a:off x="2308225" y="2543175"/>
            <a:ext cx="492125" cy="1588"/>
          </a:xfrm>
          <a:prstGeom prst="line">
            <a:avLst/>
          </a:prstGeom>
          <a:noFill/>
          <a:ln w="174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680" name="Line 192"/>
          <p:cNvSpPr>
            <a:spLocks noChangeShapeType="1"/>
          </p:cNvSpPr>
          <p:nvPr/>
        </p:nvSpPr>
        <p:spPr bwMode="auto">
          <a:xfrm flipH="1">
            <a:off x="2308225" y="2752725"/>
            <a:ext cx="492125" cy="1588"/>
          </a:xfrm>
          <a:prstGeom prst="line">
            <a:avLst/>
          </a:prstGeom>
          <a:noFill/>
          <a:ln w="174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681" name="Line 193"/>
          <p:cNvSpPr>
            <a:spLocks noChangeShapeType="1"/>
          </p:cNvSpPr>
          <p:nvPr/>
        </p:nvSpPr>
        <p:spPr bwMode="auto">
          <a:xfrm flipH="1">
            <a:off x="2308225" y="2960688"/>
            <a:ext cx="4921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682" name="Line 194"/>
          <p:cNvSpPr>
            <a:spLocks noChangeShapeType="1"/>
          </p:cNvSpPr>
          <p:nvPr/>
        </p:nvSpPr>
        <p:spPr bwMode="auto">
          <a:xfrm flipH="1">
            <a:off x="2308225" y="4024313"/>
            <a:ext cx="492125" cy="1587"/>
          </a:xfrm>
          <a:prstGeom prst="line">
            <a:avLst/>
          </a:prstGeom>
          <a:noFill/>
          <a:ln w="174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683" name="Line 195"/>
          <p:cNvSpPr>
            <a:spLocks noChangeShapeType="1"/>
          </p:cNvSpPr>
          <p:nvPr/>
        </p:nvSpPr>
        <p:spPr bwMode="auto">
          <a:xfrm flipH="1">
            <a:off x="2308225" y="4249738"/>
            <a:ext cx="492125" cy="1587"/>
          </a:xfrm>
          <a:prstGeom prst="line">
            <a:avLst/>
          </a:prstGeom>
          <a:noFill/>
          <a:ln w="174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684" name="Line 196"/>
          <p:cNvSpPr>
            <a:spLocks noChangeShapeType="1"/>
          </p:cNvSpPr>
          <p:nvPr/>
        </p:nvSpPr>
        <p:spPr bwMode="auto">
          <a:xfrm flipH="1">
            <a:off x="2308225" y="4459288"/>
            <a:ext cx="492125" cy="1587"/>
          </a:xfrm>
          <a:prstGeom prst="line">
            <a:avLst/>
          </a:prstGeom>
          <a:noFill/>
          <a:ln w="174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685" name="Line 197"/>
          <p:cNvSpPr>
            <a:spLocks noChangeShapeType="1"/>
          </p:cNvSpPr>
          <p:nvPr/>
        </p:nvSpPr>
        <p:spPr bwMode="auto">
          <a:xfrm flipH="1">
            <a:off x="2308225" y="4687888"/>
            <a:ext cx="492125" cy="1587"/>
          </a:xfrm>
          <a:prstGeom prst="line">
            <a:avLst/>
          </a:prstGeom>
          <a:noFill/>
          <a:ln w="174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686" name="Line 198"/>
          <p:cNvSpPr>
            <a:spLocks noChangeShapeType="1"/>
          </p:cNvSpPr>
          <p:nvPr/>
        </p:nvSpPr>
        <p:spPr bwMode="auto">
          <a:xfrm flipH="1">
            <a:off x="2308225" y="4914900"/>
            <a:ext cx="492125" cy="1588"/>
          </a:xfrm>
          <a:prstGeom prst="line">
            <a:avLst/>
          </a:prstGeom>
          <a:noFill/>
          <a:ln w="174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687" name="Line 199"/>
          <p:cNvSpPr>
            <a:spLocks noChangeShapeType="1"/>
          </p:cNvSpPr>
          <p:nvPr/>
        </p:nvSpPr>
        <p:spPr bwMode="auto">
          <a:xfrm flipH="1">
            <a:off x="2308225" y="5124450"/>
            <a:ext cx="492125" cy="1588"/>
          </a:xfrm>
          <a:prstGeom prst="line">
            <a:avLst/>
          </a:prstGeom>
          <a:noFill/>
          <a:ln w="174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688" name="Line 200"/>
          <p:cNvSpPr>
            <a:spLocks noChangeShapeType="1"/>
          </p:cNvSpPr>
          <p:nvPr/>
        </p:nvSpPr>
        <p:spPr bwMode="auto">
          <a:xfrm flipH="1">
            <a:off x="2308225" y="5334000"/>
            <a:ext cx="492125" cy="1588"/>
          </a:xfrm>
          <a:prstGeom prst="line">
            <a:avLst/>
          </a:prstGeom>
          <a:noFill/>
          <a:ln w="174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689" name="Line 201"/>
          <p:cNvSpPr>
            <a:spLocks noChangeShapeType="1"/>
          </p:cNvSpPr>
          <p:nvPr/>
        </p:nvSpPr>
        <p:spPr bwMode="auto">
          <a:xfrm flipH="1">
            <a:off x="2322513" y="5543550"/>
            <a:ext cx="492125" cy="1588"/>
          </a:xfrm>
          <a:prstGeom prst="line">
            <a:avLst/>
          </a:prstGeom>
          <a:noFill/>
          <a:ln w="174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9702" name="Group 214"/>
          <p:cNvGrpSpPr>
            <a:grpSpLocks/>
          </p:cNvGrpSpPr>
          <p:nvPr/>
        </p:nvGrpSpPr>
        <p:grpSpPr bwMode="auto">
          <a:xfrm>
            <a:off x="2208213" y="2967038"/>
            <a:ext cx="203200" cy="203200"/>
            <a:chOff x="1236" y="1869"/>
            <a:chExt cx="128" cy="128"/>
          </a:xfrm>
        </p:grpSpPr>
        <p:sp>
          <p:nvSpPr>
            <p:cNvPr id="319700" name="Freeform 212"/>
            <p:cNvSpPr>
              <a:spLocks/>
            </p:cNvSpPr>
            <p:nvPr/>
          </p:nvSpPr>
          <p:spPr bwMode="auto">
            <a:xfrm>
              <a:off x="1236" y="1933"/>
              <a:ext cx="128" cy="64"/>
            </a:xfrm>
            <a:custGeom>
              <a:avLst/>
              <a:gdLst>
                <a:gd name="T0" fmla="*/ 0 w 128"/>
                <a:gd name="T1" fmla="*/ 0 h 64"/>
                <a:gd name="T2" fmla="*/ 64 w 128"/>
                <a:gd name="T3" fmla="*/ 64 h 64"/>
                <a:gd name="T4" fmla="*/ 128 w 128"/>
                <a:gd name="T5" fmla="*/ 0 h 64"/>
                <a:gd name="T6" fmla="*/ 0 w 128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64">
                  <a:moveTo>
                    <a:pt x="0" y="0"/>
                  </a:moveTo>
                  <a:lnTo>
                    <a:pt x="64" y="64"/>
                  </a:lnTo>
                  <a:lnTo>
                    <a:pt x="12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701" name="Line 213"/>
            <p:cNvSpPr>
              <a:spLocks noChangeShapeType="1"/>
            </p:cNvSpPr>
            <p:nvPr/>
          </p:nvSpPr>
          <p:spPr bwMode="auto">
            <a:xfrm flipV="1">
              <a:off x="1301" y="1869"/>
              <a:ext cx="1" cy="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9703" name="Text Box 215"/>
          <p:cNvSpPr txBox="1">
            <a:spLocks noChangeArrowheads="1"/>
          </p:cNvSpPr>
          <p:nvPr/>
        </p:nvSpPr>
        <p:spPr bwMode="auto">
          <a:xfrm>
            <a:off x="1331913" y="1066800"/>
            <a:ext cx="946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EN15_L</a:t>
            </a:r>
          </a:p>
        </p:txBody>
      </p:sp>
      <p:sp>
        <p:nvSpPr>
          <p:cNvPr id="319704" name="Text Box 216"/>
          <p:cNvSpPr txBox="1">
            <a:spLocks noChangeArrowheads="1"/>
          </p:cNvSpPr>
          <p:nvPr/>
        </p:nvSpPr>
        <p:spPr bwMode="auto">
          <a:xfrm>
            <a:off x="1331913" y="1292225"/>
            <a:ext cx="946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EN14_L</a:t>
            </a:r>
          </a:p>
        </p:txBody>
      </p:sp>
      <p:sp>
        <p:nvSpPr>
          <p:cNvPr id="319705" name="Text Box 217"/>
          <p:cNvSpPr txBox="1">
            <a:spLocks noChangeArrowheads="1"/>
          </p:cNvSpPr>
          <p:nvPr/>
        </p:nvSpPr>
        <p:spPr bwMode="auto">
          <a:xfrm>
            <a:off x="1331913" y="1517650"/>
            <a:ext cx="946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EN13_L</a:t>
            </a:r>
          </a:p>
        </p:txBody>
      </p:sp>
      <p:sp>
        <p:nvSpPr>
          <p:cNvPr id="319706" name="Text Box 218"/>
          <p:cNvSpPr txBox="1">
            <a:spLocks noChangeArrowheads="1"/>
          </p:cNvSpPr>
          <p:nvPr/>
        </p:nvSpPr>
        <p:spPr bwMode="auto">
          <a:xfrm>
            <a:off x="1331913" y="1743075"/>
            <a:ext cx="946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EN12_L</a:t>
            </a:r>
          </a:p>
        </p:txBody>
      </p:sp>
      <p:sp>
        <p:nvSpPr>
          <p:cNvPr id="319707" name="Text Box 219"/>
          <p:cNvSpPr txBox="1">
            <a:spLocks noChangeArrowheads="1"/>
          </p:cNvSpPr>
          <p:nvPr/>
        </p:nvSpPr>
        <p:spPr bwMode="auto">
          <a:xfrm>
            <a:off x="1331913" y="1943100"/>
            <a:ext cx="946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EN11_L</a:t>
            </a:r>
          </a:p>
        </p:txBody>
      </p:sp>
      <p:sp>
        <p:nvSpPr>
          <p:cNvPr id="319708" name="Text Box 220"/>
          <p:cNvSpPr txBox="1">
            <a:spLocks noChangeArrowheads="1"/>
          </p:cNvSpPr>
          <p:nvPr/>
        </p:nvSpPr>
        <p:spPr bwMode="auto">
          <a:xfrm>
            <a:off x="1331913" y="2168525"/>
            <a:ext cx="946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EN10_L</a:t>
            </a:r>
          </a:p>
        </p:txBody>
      </p:sp>
      <p:sp>
        <p:nvSpPr>
          <p:cNvPr id="319709" name="Text Box 221"/>
          <p:cNvSpPr txBox="1">
            <a:spLocks noChangeArrowheads="1"/>
          </p:cNvSpPr>
          <p:nvPr/>
        </p:nvSpPr>
        <p:spPr bwMode="auto">
          <a:xfrm>
            <a:off x="1466850" y="2393950"/>
            <a:ext cx="900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EN9_L</a:t>
            </a:r>
          </a:p>
        </p:txBody>
      </p:sp>
      <p:sp>
        <p:nvSpPr>
          <p:cNvPr id="319710" name="Text Box 222"/>
          <p:cNvSpPr txBox="1">
            <a:spLocks noChangeArrowheads="1"/>
          </p:cNvSpPr>
          <p:nvPr/>
        </p:nvSpPr>
        <p:spPr bwMode="auto">
          <a:xfrm>
            <a:off x="1466850" y="2619375"/>
            <a:ext cx="900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EN8_L</a:t>
            </a:r>
          </a:p>
        </p:txBody>
      </p:sp>
      <p:sp>
        <p:nvSpPr>
          <p:cNvPr id="319718" name="Text Box 230"/>
          <p:cNvSpPr txBox="1">
            <a:spLocks noChangeArrowheads="1"/>
          </p:cNvSpPr>
          <p:nvPr/>
        </p:nvSpPr>
        <p:spPr bwMode="auto">
          <a:xfrm>
            <a:off x="1465263" y="3856038"/>
            <a:ext cx="854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EN7_L</a:t>
            </a:r>
          </a:p>
        </p:txBody>
      </p:sp>
      <p:sp>
        <p:nvSpPr>
          <p:cNvPr id="319719" name="Text Box 231"/>
          <p:cNvSpPr txBox="1">
            <a:spLocks noChangeArrowheads="1"/>
          </p:cNvSpPr>
          <p:nvPr/>
        </p:nvSpPr>
        <p:spPr bwMode="auto">
          <a:xfrm>
            <a:off x="1465263" y="4081463"/>
            <a:ext cx="854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EN6_L</a:t>
            </a:r>
          </a:p>
        </p:txBody>
      </p:sp>
      <p:sp>
        <p:nvSpPr>
          <p:cNvPr id="319720" name="Text Box 232"/>
          <p:cNvSpPr txBox="1">
            <a:spLocks noChangeArrowheads="1"/>
          </p:cNvSpPr>
          <p:nvPr/>
        </p:nvSpPr>
        <p:spPr bwMode="auto">
          <a:xfrm>
            <a:off x="1465263" y="4306888"/>
            <a:ext cx="946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EN5_L</a:t>
            </a:r>
          </a:p>
        </p:txBody>
      </p:sp>
      <p:sp>
        <p:nvSpPr>
          <p:cNvPr id="319721" name="Text Box 233"/>
          <p:cNvSpPr txBox="1">
            <a:spLocks noChangeArrowheads="1"/>
          </p:cNvSpPr>
          <p:nvPr/>
        </p:nvSpPr>
        <p:spPr bwMode="auto">
          <a:xfrm>
            <a:off x="1465263" y="4532313"/>
            <a:ext cx="946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EN4_L</a:t>
            </a:r>
          </a:p>
        </p:txBody>
      </p:sp>
      <p:sp>
        <p:nvSpPr>
          <p:cNvPr id="319722" name="Text Box 234"/>
          <p:cNvSpPr txBox="1">
            <a:spLocks noChangeArrowheads="1"/>
          </p:cNvSpPr>
          <p:nvPr/>
        </p:nvSpPr>
        <p:spPr bwMode="auto">
          <a:xfrm>
            <a:off x="1465263" y="4732338"/>
            <a:ext cx="946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EN3_L</a:t>
            </a:r>
          </a:p>
        </p:txBody>
      </p:sp>
      <p:sp>
        <p:nvSpPr>
          <p:cNvPr id="319723" name="Text Box 235"/>
          <p:cNvSpPr txBox="1">
            <a:spLocks noChangeArrowheads="1"/>
          </p:cNvSpPr>
          <p:nvPr/>
        </p:nvSpPr>
        <p:spPr bwMode="auto">
          <a:xfrm>
            <a:off x="1465263" y="4957763"/>
            <a:ext cx="946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EN2_L</a:t>
            </a:r>
          </a:p>
        </p:txBody>
      </p:sp>
      <p:sp>
        <p:nvSpPr>
          <p:cNvPr id="319724" name="Text Box 236"/>
          <p:cNvSpPr txBox="1">
            <a:spLocks noChangeArrowheads="1"/>
          </p:cNvSpPr>
          <p:nvPr/>
        </p:nvSpPr>
        <p:spPr bwMode="auto">
          <a:xfrm>
            <a:off x="1465263" y="5183188"/>
            <a:ext cx="900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EN1_L</a:t>
            </a:r>
          </a:p>
        </p:txBody>
      </p:sp>
      <p:sp>
        <p:nvSpPr>
          <p:cNvPr id="319725" name="Text Box 237"/>
          <p:cNvSpPr txBox="1">
            <a:spLocks noChangeArrowheads="1"/>
          </p:cNvSpPr>
          <p:nvPr/>
        </p:nvSpPr>
        <p:spPr bwMode="auto">
          <a:xfrm>
            <a:off x="1465263" y="5408613"/>
            <a:ext cx="900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EN0_L</a:t>
            </a:r>
          </a:p>
        </p:txBody>
      </p:sp>
      <p:sp>
        <p:nvSpPr>
          <p:cNvPr id="319726" name="Text Box 238"/>
          <p:cNvSpPr txBox="1">
            <a:spLocks noChangeArrowheads="1"/>
          </p:cNvSpPr>
          <p:nvPr/>
        </p:nvSpPr>
        <p:spPr bwMode="auto">
          <a:xfrm>
            <a:off x="7046913" y="1403350"/>
            <a:ext cx="900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D0_L</a:t>
            </a:r>
          </a:p>
        </p:txBody>
      </p:sp>
      <p:sp>
        <p:nvSpPr>
          <p:cNvPr id="319727" name="Text Box 239"/>
          <p:cNvSpPr txBox="1">
            <a:spLocks noChangeArrowheads="1"/>
          </p:cNvSpPr>
          <p:nvPr/>
        </p:nvSpPr>
        <p:spPr bwMode="auto">
          <a:xfrm>
            <a:off x="7046913" y="2349500"/>
            <a:ext cx="900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D1_L</a:t>
            </a:r>
          </a:p>
        </p:txBody>
      </p:sp>
      <p:sp>
        <p:nvSpPr>
          <p:cNvPr id="319728" name="Text Box 240"/>
          <p:cNvSpPr txBox="1">
            <a:spLocks noChangeArrowheads="1"/>
          </p:cNvSpPr>
          <p:nvPr/>
        </p:nvSpPr>
        <p:spPr bwMode="auto">
          <a:xfrm>
            <a:off x="7046913" y="3519488"/>
            <a:ext cx="900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D2_L</a:t>
            </a:r>
          </a:p>
        </p:txBody>
      </p:sp>
      <p:sp>
        <p:nvSpPr>
          <p:cNvPr id="319729" name="Text Box 241"/>
          <p:cNvSpPr txBox="1">
            <a:spLocks noChangeArrowheads="1"/>
          </p:cNvSpPr>
          <p:nvPr/>
        </p:nvSpPr>
        <p:spPr bwMode="auto">
          <a:xfrm>
            <a:off x="7046913" y="4508500"/>
            <a:ext cx="900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D3_L</a:t>
            </a:r>
          </a:p>
        </p:txBody>
      </p:sp>
      <p:sp>
        <p:nvSpPr>
          <p:cNvPr id="319730" name="Text Box 242"/>
          <p:cNvSpPr txBox="1">
            <a:spLocks noChangeArrowheads="1"/>
          </p:cNvSpPr>
          <p:nvPr/>
        </p:nvSpPr>
        <p:spPr bwMode="auto">
          <a:xfrm>
            <a:off x="7046913" y="5184775"/>
            <a:ext cx="900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GS_L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1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1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1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669" grpId="0" animBg="1"/>
      <p:bldP spid="319670" grpId="0" animBg="1"/>
      <p:bldP spid="31967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0BA8-5F3B-40CD-B27A-C30523055BA3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24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F6DF-699F-4676-BBEB-4954C17837C8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75781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90488"/>
          </a:xfrm>
        </p:spPr>
        <p:txBody>
          <a:bodyPr/>
          <a:lstStyle/>
          <a:p>
            <a:endParaRPr lang="zh-CN" altLang="zh-CN" sz="3200"/>
          </a:p>
        </p:txBody>
      </p:sp>
      <p:sp>
        <p:nvSpPr>
          <p:cNvPr id="7577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57200" y="476250"/>
            <a:ext cx="8301038" cy="838200"/>
          </a:xfrm>
        </p:spPr>
        <p:txBody>
          <a:bodyPr/>
          <a:lstStyle/>
          <a:p>
            <a:r>
              <a:rPr lang="en-US" altLang="zh-CN" sz="2800"/>
              <a:t>question</a:t>
            </a:r>
            <a:r>
              <a:rPr lang="zh-CN" altLang="en-US" sz="2800"/>
              <a:t>：</a:t>
            </a:r>
            <a:r>
              <a:rPr lang="en-US" altLang="zh-CN" sz="2800"/>
              <a:t>if the decoder’s outputs are active high, then how to modify the circuit?</a:t>
            </a: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3940175" y="1268413"/>
            <a:ext cx="292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U1</a:t>
            </a:r>
            <a:endParaRPr lang="en-US" altLang="zh-CN" b="1"/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3527425" y="3371850"/>
            <a:ext cx="1023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>
                <a:solidFill>
                  <a:srgbClr val="0000FF"/>
                </a:solidFill>
              </a:rPr>
              <a:t>74HC148</a:t>
            </a:r>
            <a:endParaRPr lang="en-US" altLang="zh-CN" b="1"/>
          </a:p>
        </p:txBody>
      </p:sp>
      <p:grpSp>
        <p:nvGrpSpPr>
          <p:cNvPr id="75786" name="Group 10"/>
          <p:cNvGrpSpPr>
            <a:grpSpLocks/>
          </p:cNvGrpSpPr>
          <p:nvPr/>
        </p:nvGrpSpPr>
        <p:grpSpPr bwMode="auto">
          <a:xfrm>
            <a:off x="3254375" y="1535113"/>
            <a:ext cx="1649413" cy="1830387"/>
            <a:chOff x="1764" y="694"/>
            <a:chExt cx="1139" cy="1260"/>
          </a:xfrm>
        </p:grpSpPr>
        <p:sp>
          <p:nvSpPr>
            <p:cNvPr id="75787" name="Rectangle 11"/>
            <p:cNvSpPr>
              <a:spLocks noChangeArrowheads="1"/>
            </p:cNvSpPr>
            <p:nvPr/>
          </p:nvSpPr>
          <p:spPr bwMode="auto">
            <a:xfrm>
              <a:off x="1971" y="694"/>
              <a:ext cx="725" cy="1241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8" name="Rectangle 12"/>
            <p:cNvSpPr>
              <a:spLocks noChangeArrowheads="1"/>
            </p:cNvSpPr>
            <p:nvPr/>
          </p:nvSpPr>
          <p:spPr bwMode="auto">
            <a:xfrm>
              <a:off x="2477" y="843"/>
              <a:ext cx="14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A0</a:t>
              </a:r>
              <a:endParaRPr lang="en-US" altLang="zh-CN" sz="1400" b="1"/>
            </a:p>
          </p:txBody>
        </p:sp>
        <p:sp>
          <p:nvSpPr>
            <p:cNvPr id="75789" name="Rectangle 13"/>
            <p:cNvSpPr>
              <a:spLocks noChangeArrowheads="1"/>
            </p:cNvSpPr>
            <p:nvPr/>
          </p:nvSpPr>
          <p:spPr bwMode="auto">
            <a:xfrm>
              <a:off x="2790" y="799"/>
              <a:ext cx="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b="1"/>
            </a:p>
          </p:txBody>
        </p:sp>
        <p:sp>
          <p:nvSpPr>
            <p:cNvPr id="75790" name="Oval 14"/>
            <p:cNvSpPr>
              <a:spLocks noChangeArrowheads="1"/>
            </p:cNvSpPr>
            <p:nvPr/>
          </p:nvSpPr>
          <p:spPr bwMode="auto">
            <a:xfrm>
              <a:off x="2696" y="866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1" name="Line 15"/>
            <p:cNvSpPr>
              <a:spLocks noChangeShapeType="1"/>
            </p:cNvSpPr>
            <p:nvPr/>
          </p:nvSpPr>
          <p:spPr bwMode="auto">
            <a:xfrm>
              <a:off x="2765" y="901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2" name="Rectangle 16"/>
            <p:cNvSpPr>
              <a:spLocks noChangeArrowheads="1"/>
            </p:cNvSpPr>
            <p:nvPr/>
          </p:nvSpPr>
          <p:spPr bwMode="auto">
            <a:xfrm>
              <a:off x="2477" y="948"/>
              <a:ext cx="14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A1</a:t>
              </a:r>
              <a:endParaRPr lang="en-US" altLang="zh-CN" sz="1400" b="1"/>
            </a:p>
          </p:txBody>
        </p:sp>
        <p:sp>
          <p:nvSpPr>
            <p:cNvPr id="75793" name="Rectangle 17"/>
            <p:cNvSpPr>
              <a:spLocks noChangeArrowheads="1"/>
            </p:cNvSpPr>
            <p:nvPr/>
          </p:nvSpPr>
          <p:spPr bwMode="auto">
            <a:xfrm>
              <a:off x="2742" y="901"/>
              <a:ext cx="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b="1"/>
            </a:p>
          </p:txBody>
        </p:sp>
        <p:sp>
          <p:nvSpPr>
            <p:cNvPr id="75794" name="Oval 18"/>
            <p:cNvSpPr>
              <a:spLocks noChangeArrowheads="1"/>
            </p:cNvSpPr>
            <p:nvPr/>
          </p:nvSpPr>
          <p:spPr bwMode="auto">
            <a:xfrm>
              <a:off x="2696" y="970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5" name="Line 19"/>
            <p:cNvSpPr>
              <a:spLocks noChangeShapeType="1"/>
            </p:cNvSpPr>
            <p:nvPr/>
          </p:nvSpPr>
          <p:spPr bwMode="auto">
            <a:xfrm>
              <a:off x="2765" y="1004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6" name="Rectangle 20"/>
            <p:cNvSpPr>
              <a:spLocks noChangeArrowheads="1"/>
            </p:cNvSpPr>
            <p:nvPr/>
          </p:nvSpPr>
          <p:spPr bwMode="auto">
            <a:xfrm>
              <a:off x="2477" y="1049"/>
              <a:ext cx="146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A2</a:t>
              </a:r>
              <a:endParaRPr lang="en-US" altLang="zh-CN" sz="1400" b="1"/>
            </a:p>
          </p:txBody>
        </p:sp>
        <p:sp>
          <p:nvSpPr>
            <p:cNvPr id="75797" name="Rectangle 21"/>
            <p:cNvSpPr>
              <a:spLocks noChangeArrowheads="1"/>
            </p:cNvSpPr>
            <p:nvPr/>
          </p:nvSpPr>
          <p:spPr bwMode="auto">
            <a:xfrm>
              <a:off x="2742" y="998"/>
              <a:ext cx="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b="1"/>
            </a:p>
          </p:txBody>
        </p:sp>
        <p:sp>
          <p:nvSpPr>
            <p:cNvPr id="75798" name="Oval 22"/>
            <p:cNvSpPr>
              <a:spLocks noChangeArrowheads="1"/>
            </p:cNvSpPr>
            <p:nvPr/>
          </p:nvSpPr>
          <p:spPr bwMode="auto">
            <a:xfrm>
              <a:off x="2696" y="1073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9" name="Line 23"/>
            <p:cNvSpPr>
              <a:spLocks noChangeShapeType="1"/>
            </p:cNvSpPr>
            <p:nvPr/>
          </p:nvSpPr>
          <p:spPr bwMode="auto">
            <a:xfrm>
              <a:off x="2765" y="1108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0" name="Rectangle 24"/>
            <p:cNvSpPr>
              <a:spLocks noChangeArrowheads="1"/>
            </p:cNvSpPr>
            <p:nvPr/>
          </p:nvSpPr>
          <p:spPr bwMode="auto">
            <a:xfrm>
              <a:off x="2477" y="1257"/>
              <a:ext cx="14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GS</a:t>
              </a:r>
              <a:endParaRPr lang="en-US" altLang="zh-CN" sz="1400" b="1"/>
            </a:p>
          </p:txBody>
        </p:sp>
        <p:sp>
          <p:nvSpPr>
            <p:cNvPr id="75801" name="Rectangle 25"/>
            <p:cNvSpPr>
              <a:spLocks noChangeArrowheads="1"/>
            </p:cNvSpPr>
            <p:nvPr/>
          </p:nvSpPr>
          <p:spPr bwMode="auto">
            <a:xfrm>
              <a:off x="2742" y="1223"/>
              <a:ext cx="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b="1"/>
            </a:p>
          </p:txBody>
        </p:sp>
        <p:sp>
          <p:nvSpPr>
            <p:cNvPr id="75802" name="Oval 26"/>
            <p:cNvSpPr>
              <a:spLocks noChangeArrowheads="1"/>
            </p:cNvSpPr>
            <p:nvPr/>
          </p:nvSpPr>
          <p:spPr bwMode="auto">
            <a:xfrm>
              <a:off x="2696" y="1280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3" name="Line 27"/>
            <p:cNvSpPr>
              <a:spLocks noChangeShapeType="1"/>
            </p:cNvSpPr>
            <p:nvPr/>
          </p:nvSpPr>
          <p:spPr bwMode="auto">
            <a:xfrm>
              <a:off x="2765" y="1315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4" name="Rectangle 28"/>
            <p:cNvSpPr>
              <a:spLocks noChangeArrowheads="1"/>
            </p:cNvSpPr>
            <p:nvPr/>
          </p:nvSpPr>
          <p:spPr bwMode="auto">
            <a:xfrm>
              <a:off x="2040" y="1146"/>
              <a:ext cx="147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D4</a:t>
              </a:r>
              <a:endParaRPr lang="en-US" altLang="zh-CN" sz="1400" b="1"/>
            </a:p>
          </p:txBody>
        </p:sp>
        <p:sp>
          <p:nvSpPr>
            <p:cNvPr id="75805" name="Rectangle 29"/>
            <p:cNvSpPr>
              <a:spLocks noChangeArrowheads="1"/>
            </p:cNvSpPr>
            <p:nvPr/>
          </p:nvSpPr>
          <p:spPr bwMode="auto">
            <a:xfrm>
              <a:off x="1810" y="1101"/>
              <a:ext cx="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75806" name="Oval 30"/>
            <p:cNvSpPr>
              <a:spLocks noChangeArrowheads="1"/>
            </p:cNvSpPr>
            <p:nvPr/>
          </p:nvSpPr>
          <p:spPr bwMode="auto">
            <a:xfrm>
              <a:off x="1902" y="1169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7" name="Line 31"/>
            <p:cNvSpPr>
              <a:spLocks noChangeShapeType="1"/>
            </p:cNvSpPr>
            <p:nvPr/>
          </p:nvSpPr>
          <p:spPr bwMode="auto">
            <a:xfrm flipH="1">
              <a:off x="1764" y="1203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8" name="Rectangle 32"/>
            <p:cNvSpPr>
              <a:spLocks noChangeArrowheads="1"/>
            </p:cNvSpPr>
            <p:nvPr/>
          </p:nvSpPr>
          <p:spPr bwMode="auto">
            <a:xfrm>
              <a:off x="2040" y="1282"/>
              <a:ext cx="14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D3</a:t>
              </a:r>
              <a:endParaRPr lang="en-US" altLang="zh-CN" sz="1400" b="1"/>
            </a:p>
          </p:txBody>
        </p:sp>
        <p:sp>
          <p:nvSpPr>
            <p:cNvPr id="75809" name="Rectangle 33"/>
            <p:cNvSpPr>
              <a:spLocks noChangeArrowheads="1"/>
            </p:cNvSpPr>
            <p:nvPr/>
          </p:nvSpPr>
          <p:spPr bwMode="auto">
            <a:xfrm>
              <a:off x="1810" y="1224"/>
              <a:ext cx="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75810" name="Oval 34"/>
            <p:cNvSpPr>
              <a:spLocks noChangeArrowheads="1"/>
            </p:cNvSpPr>
            <p:nvPr/>
          </p:nvSpPr>
          <p:spPr bwMode="auto">
            <a:xfrm>
              <a:off x="1902" y="1304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1" name="Line 35"/>
            <p:cNvSpPr>
              <a:spLocks noChangeShapeType="1"/>
            </p:cNvSpPr>
            <p:nvPr/>
          </p:nvSpPr>
          <p:spPr bwMode="auto">
            <a:xfrm flipH="1">
              <a:off x="1764" y="1331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2" name="Rectangle 36"/>
            <p:cNvSpPr>
              <a:spLocks noChangeArrowheads="1"/>
            </p:cNvSpPr>
            <p:nvPr/>
          </p:nvSpPr>
          <p:spPr bwMode="auto">
            <a:xfrm>
              <a:off x="2040" y="1412"/>
              <a:ext cx="14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D2</a:t>
              </a:r>
              <a:endParaRPr lang="en-US" altLang="zh-CN" sz="1400" b="1"/>
            </a:p>
          </p:txBody>
        </p:sp>
        <p:sp>
          <p:nvSpPr>
            <p:cNvPr id="75813" name="Rectangle 37"/>
            <p:cNvSpPr>
              <a:spLocks noChangeArrowheads="1"/>
            </p:cNvSpPr>
            <p:nvPr/>
          </p:nvSpPr>
          <p:spPr bwMode="auto">
            <a:xfrm>
              <a:off x="1810" y="1350"/>
              <a:ext cx="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75814" name="Oval 38"/>
            <p:cNvSpPr>
              <a:spLocks noChangeArrowheads="1"/>
            </p:cNvSpPr>
            <p:nvPr/>
          </p:nvSpPr>
          <p:spPr bwMode="auto">
            <a:xfrm>
              <a:off x="1902" y="1435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5" name="Line 39"/>
            <p:cNvSpPr>
              <a:spLocks noChangeShapeType="1"/>
            </p:cNvSpPr>
            <p:nvPr/>
          </p:nvSpPr>
          <p:spPr bwMode="auto">
            <a:xfrm flipH="1">
              <a:off x="1764" y="1470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6" name="Rectangle 40"/>
            <p:cNvSpPr>
              <a:spLocks noChangeArrowheads="1"/>
            </p:cNvSpPr>
            <p:nvPr/>
          </p:nvSpPr>
          <p:spPr bwMode="auto">
            <a:xfrm>
              <a:off x="2040" y="1003"/>
              <a:ext cx="147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D5</a:t>
              </a:r>
              <a:endParaRPr lang="en-US" altLang="zh-CN" sz="1400" b="1"/>
            </a:p>
          </p:txBody>
        </p:sp>
        <p:sp>
          <p:nvSpPr>
            <p:cNvPr id="75817" name="Rectangle 41"/>
            <p:cNvSpPr>
              <a:spLocks noChangeArrowheads="1"/>
            </p:cNvSpPr>
            <p:nvPr/>
          </p:nvSpPr>
          <p:spPr bwMode="auto">
            <a:xfrm>
              <a:off x="1810" y="949"/>
              <a:ext cx="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75818" name="Oval 42"/>
            <p:cNvSpPr>
              <a:spLocks noChangeArrowheads="1"/>
            </p:cNvSpPr>
            <p:nvPr/>
          </p:nvSpPr>
          <p:spPr bwMode="auto">
            <a:xfrm>
              <a:off x="1902" y="1026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9" name="Line 43"/>
            <p:cNvSpPr>
              <a:spLocks noChangeShapeType="1"/>
            </p:cNvSpPr>
            <p:nvPr/>
          </p:nvSpPr>
          <p:spPr bwMode="auto">
            <a:xfrm flipH="1">
              <a:off x="1764" y="1061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0" name="Rectangle 44"/>
            <p:cNvSpPr>
              <a:spLocks noChangeArrowheads="1"/>
            </p:cNvSpPr>
            <p:nvPr/>
          </p:nvSpPr>
          <p:spPr bwMode="auto">
            <a:xfrm>
              <a:off x="2040" y="864"/>
              <a:ext cx="147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D6</a:t>
              </a:r>
              <a:endParaRPr lang="en-US" altLang="zh-CN" sz="1400" b="1"/>
            </a:p>
          </p:txBody>
        </p:sp>
        <p:sp>
          <p:nvSpPr>
            <p:cNvPr id="75821" name="Rectangle 45"/>
            <p:cNvSpPr>
              <a:spLocks noChangeArrowheads="1"/>
            </p:cNvSpPr>
            <p:nvPr/>
          </p:nvSpPr>
          <p:spPr bwMode="auto">
            <a:xfrm>
              <a:off x="1810" y="799"/>
              <a:ext cx="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75822" name="Oval 46"/>
            <p:cNvSpPr>
              <a:spLocks noChangeArrowheads="1"/>
            </p:cNvSpPr>
            <p:nvPr/>
          </p:nvSpPr>
          <p:spPr bwMode="auto">
            <a:xfrm>
              <a:off x="1902" y="887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3" name="Line 47"/>
            <p:cNvSpPr>
              <a:spLocks noChangeShapeType="1"/>
            </p:cNvSpPr>
            <p:nvPr/>
          </p:nvSpPr>
          <p:spPr bwMode="auto">
            <a:xfrm flipH="1">
              <a:off x="1764" y="921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4" name="Rectangle 48"/>
            <p:cNvSpPr>
              <a:spLocks noChangeArrowheads="1"/>
            </p:cNvSpPr>
            <p:nvPr/>
          </p:nvSpPr>
          <p:spPr bwMode="auto">
            <a:xfrm>
              <a:off x="2040" y="1676"/>
              <a:ext cx="147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D0</a:t>
              </a:r>
              <a:endParaRPr lang="en-US" altLang="zh-CN" sz="1400" b="1"/>
            </a:p>
          </p:txBody>
        </p:sp>
        <p:sp>
          <p:nvSpPr>
            <p:cNvPr id="75825" name="Rectangle 49"/>
            <p:cNvSpPr>
              <a:spLocks noChangeArrowheads="1"/>
            </p:cNvSpPr>
            <p:nvPr/>
          </p:nvSpPr>
          <p:spPr bwMode="auto">
            <a:xfrm>
              <a:off x="1810" y="1614"/>
              <a:ext cx="1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75826" name="Oval 50"/>
            <p:cNvSpPr>
              <a:spLocks noChangeArrowheads="1"/>
            </p:cNvSpPr>
            <p:nvPr/>
          </p:nvSpPr>
          <p:spPr bwMode="auto">
            <a:xfrm>
              <a:off x="1902" y="1699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7" name="Line 51"/>
            <p:cNvSpPr>
              <a:spLocks noChangeShapeType="1"/>
            </p:cNvSpPr>
            <p:nvPr/>
          </p:nvSpPr>
          <p:spPr bwMode="auto">
            <a:xfrm flipH="1">
              <a:off x="1764" y="1734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8" name="Rectangle 52"/>
            <p:cNvSpPr>
              <a:spLocks noChangeArrowheads="1"/>
            </p:cNvSpPr>
            <p:nvPr/>
          </p:nvSpPr>
          <p:spPr bwMode="auto">
            <a:xfrm>
              <a:off x="2040" y="1545"/>
              <a:ext cx="147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D1</a:t>
              </a:r>
              <a:endParaRPr lang="en-US" altLang="zh-CN" sz="1400" b="1"/>
            </a:p>
          </p:txBody>
        </p:sp>
        <p:sp>
          <p:nvSpPr>
            <p:cNvPr id="75829" name="Rectangle 53"/>
            <p:cNvSpPr>
              <a:spLocks noChangeArrowheads="1"/>
            </p:cNvSpPr>
            <p:nvPr/>
          </p:nvSpPr>
          <p:spPr bwMode="auto">
            <a:xfrm>
              <a:off x="1810" y="1481"/>
              <a:ext cx="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75830" name="Oval 54"/>
            <p:cNvSpPr>
              <a:spLocks noChangeArrowheads="1"/>
            </p:cNvSpPr>
            <p:nvPr/>
          </p:nvSpPr>
          <p:spPr bwMode="auto">
            <a:xfrm>
              <a:off x="1902" y="1568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1" name="Line 55"/>
            <p:cNvSpPr>
              <a:spLocks noChangeShapeType="1"/>
            </p:cNvSpPr>
            <p:nvPr/>
          </p:nvSpPr>
          <p:spPr bwMode="auto">
            <a:xfrm flipH="1">
              <a:off x="1764" y="1602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2" name="Rectangle 56"/>
            <p:cNvSpPr>
              <a:spLocks noChangeArrowheads="1"/>
            </p:cNvSpPr>
            <p:nvPr/>
          </p:nvSpPr>
          <p:spPr bwMode="auto">
            <a:xfrm>
              <a:off x="2040" y="1808"/>
              <a:ext cx="14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EI</a:t>
              </a:r>
              <a:endParaRPr lang="en-US" altLang="zh-CN" sz="1400" b="1"/>
            </a:p>
          </p:txBody>
        </p:sp>
        <p:sp>
          <p:nvSpPr>
            <p:cNvPr id="75833" name="Rectangle 57"/>
            <p:cNvSpPr>
              <a:spLocks noChangeArrowheads="1"/>
            </p:cNvSpPr>
            <p:nvPr/>
          </p:nvSpPr>
          <p:spPr bwMode="auto">
            <a:xfrm>
              <a:off x="1810" y="1746"/>
              <a:ext cx="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75834" name="Oval 58"/>
            <p:cNvSpPr>
              <a:spLocks noChangeArrowheads="1"/>
            </p:cNvSpPr>
            <p:nvPr/>
          </p:nvSpPr>
          <p:spPr bwMode="auto">
            <a:xfrm>
              <a:off x="1902" y="1831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5" name="Line 59"/>
            <p:cNvSpPr>
              <a:spLocks noChangeShapeType="1"/>
            </p:cNvSpPr>
            <p:nvPr/>
          </p:nvSpPr>
          <p:spPr bwMode="auto">
            <a:xfrm flipH="1">
              <a:off x="1764" y="1865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6" name="Rectangle 60"/>
            <p:cNvSpPr>
              <a:spLocks noChangeArrowheads="1"/>
            </p:cNvSpPr>
            <p:nvPr/>
          </p:nvSpPr>
          <p:spPr bwMode="auto">
            <a:xfrm>
              <a:off x="2477" y="1360"/>
              <a:ext cx="14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EO</a:t>
              </a:r>
              <a:endParaRPr lang="en-US" altLang="zh-CN" sz="1400" b="1"/>
            </a:p>
          </p:txBody>
        </p:sp>
        <p:sp>
          <p:nvSpPr>
            <p:cNvPr id="75837" name="Rectangle 61"/>
            <p:cNvSpPr>
              <a:spLocks noChangeArrowheads="1"/>
            </p:cNvSpPr>
            <p:nvPr/>
          </p:nvSpPr>
          <p:spPr bwMode="auto">
            <a:xfrm>
              <a:off x="2742" y="1326"/>
              <a:ext cx="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b="1"/>
            </a:p>
          </p:txBody>
        </p:sp>
        <p:sp>
          <p:nvSpPr>
            <p:cNvPr id="75838" name="Oval 62"/>
            <p:cNvSpPr>
              <a:spLocks noChangeArrowheads="1"/>
            </p:cNvSpPr>
            <p:nvPr/>
          </p:nvSpPr>
          <p:spPr bwMode="auto">
            <a:xfrm>
              <a:off x="2696" y="1383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9" name="Line 63"/>
            <p:cNvSpPr>
              <a:spLocks noChangeShapeType="1"/>
            </p:cNvSpPr>
            <p:nvPr/>
          </p:nvSpPr>
          <p:spPr bwMode="auto">
            <a:xfrm>
              <a:off x="2765" y="1418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840" name="Rectangle 64"/>
          <p:cNvSpPr>
            <a:spLocks noChangeArrowheads="1"/>
          </p:cNvSpPr>
          <p:nvPr/>
        </p:nvSpPr>
        <p:spPr bwMode="auto">
          <a:xfrm>
            <a:off x="3940175" y="3867150"/>
            <a:ext cx="292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U2</a:t>
            </a:r>
            <a:endParaRPr lang="en-US" altLang="zh-CN" b="1"/>
          </a:p>
        </p:txBody>
      </p:sp>
      <p:sp>
        <p:nvSpPr>
          <p:cNvPr id="75841" name="Rectangle 65"/>
          <p:cNvSpPr>
            <a:spLocks noChangeArrowheads="1"/>
          </p:cNvSpPr>
          <p:nvPr/>
        </p:nvSpPr>
        <p:spPr bwMode="auto">
          <a:xfrm>
            <a:off x="3527425" y="5927725"/>
            <a:ext cx="10239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>
                <a:solidFill>
                  <a:srgbClr val="0000FF"/>
                </a:solidFill>
              </a:rPr>
              <a:t>74HC148</a:t>
            </a:r>
            <a:endParaRPr lang="en-US" altLang="zh-CN" b="1"/>
          </a:p>
        </p:txBody>
      </p:sp>
      <p:grpSp>
        <p:nvGrpSpPr>
          <p:cNvPr id="75842" name="Group 66"/>
          <p:cNvGrpSpPr>
            <a:grpSpLocks/>
          </p:cNvGrpSpPr>
          <p:nvPr/>
        </p:nvGrpSpPr>
        <p:grpSpPr bwMode="auto">
          <a:xfrm>
            <a:off x="3254375" y="4046538"/>
            <a:ext cx="1649413" cy="1885950"/>
            <a:chOff x="1764" y="2423"/>
            <a:chExt cx="1139" cy="1298"/>
          </a:xfrm>
        </p:grpSpPr>
        <p:sp>
          <p:nvSpPr>
            <p:cNvPr id="75843" name="Rectangle 67"/>
            <p:cNvSpPr>
              <a:spLocks noChangeArrowheads="1"/>
            </p:cNvSpPr>
            <p:nvPr/>
          </p:nvSpPr>
          <p:spPr bwMode="auto">
            <a:xfrm>
              <a:off x="1971" y="2452"/>
              <a:ext cx="725" cy="1242"/>
            </a:xfrm>
            <a:prstGeom prst="rect">
              <a:avLst/>
            </a:prstGeom>
            <a:noFill/>
            <a:ln w="17463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44" name="Rectangle 68"/>
            <p:cNvSpPr>
              <a:spLocks noChangeArrowheads="1"/>
            </p:cNvSpPr>
            <p:nvPr/>
          </p:nvSpPr>
          <p:spPr bwMode="auto">
            <a:xfrm>
              <a:off x="2477" y="2602"/>
              <a:ext cx="146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A0</a:t>
              </a:r>
              <a:endParaRPr lang="en-US" altLang="zh-CN" sz="1400" b="1"/>
            </a:p>
          </p:txBody>
        </p:sp>
        <p:sp>
          <p:nvSpPr>
            <p:cNvPr id="75845" name="Rectangle 69"/>
            <p:cNvSpPr>
              <a:spLocks noChangeArrowheads="1"/>
            </p:cNvSpPr>
            <p:nvPr/>
          </p:nvSpPr>
          <p:spPr bwMode="auto">
            <a:xfrm>
              <a:off x="2785" y="2558"/>
              <a:ext cx="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75846" name="Oval 70"/>
            <p:cNvSpPr>
              <a:spLocks noChangeArrowheads="1"/>
            </p:cNvSpPr>
            <p:nvPr/>
          </p:nvSpPr>
          <p:spPr bwMode="auto">
            <a:xfrm>
              <a:off x="2696" y="2625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47" name="Line 71"/>
            <p:cNvSpPr>
              <a:spLocks noChangeShapeType="1"/>
            </p:cNvSpPr>
            <p:nvPr/>
          </p:nvSpPr>
          <p:spPr bwMode="auto">
            <a:xfrm>
              <a:off x="2765" y="2659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48" name="Rectangle 72"/>
            <p:cNvSpPr>
              <a:spLocks noChangeArrowheads="1"/>
            </p:cNvSpPr>
            <p:nvPr/>
          </p:nvSpPr>
          <p:spPr bwMode="auto">
            <a:xfrm>
              <a:off x="2477" y="2705"/>
              <a:ext cx="146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A1</a:t>
              </a:r>
              <a:endParaRPr lang="en-US" altLang="zh-CN" sz="1400" b="1"/>
            </a:p>
          </p:txBody>
        </p:sp>
        <p:sp>
          <p:nvSpPr>
            <p:cNvPr id="75849" name="Rectangle 73"/>
            <p:cNvSpPr>
              <a:spLocks noChangeArrowheads="1"/>
            </p:cNvSpPr>
            <p:nvPr/>
          </p:nvSpPr>
          <p:spPr bwMode="auto">
            <a:xfrm>
              <a:off x="2774" y="2650"/>
              <a:ext cx="1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75850" name="Oval 74"/>
            <p:cNvSpPr>
              <a:spLocks noChangeArrowheads="1"/>
            </p:cNvSpPr>
            <p:nvPr/>
          </p:nvSpPr>
          <p:spPr bwMode="auto">
            <a:xfrm>
              <a:off x="2696" y="2728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51" name="Line 75"/>
            <p:cNvSpPr>
              <a:spLocks noChangeShapeType="1"/>
            </p:cNvSpPr>
            <p:nvPr/>
          </p:nvSpPr>
          <p:spPr bwMode="auto">
            <a:xfrm>
              <a:off x="2765" y="2763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52" name="Rectangle 76"/>
            <p:cNvSpPr>
              <a:spLocks noChangeArrowheads="1"/>
            </p:cNvSpPr>
            <p:nvPr/>
          </p:nvSpPr>
          <p:spPr bwMode="auto">
            <a:xfrm>
              <a:off x="2477" y="2809"/>
              <a:ext cx="146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A2</a:t>
              </a:r>
              <a:endParaRPr lang="en-US" altLang="zh-CN" sz="1400" b="1"/>
            </a:p>
          </p:txBody>
        </p:sp>
        <p:sp>
          <p:nvSpPr>
            <p:cNvPr id="75853" name="Rectangle 77"/>
            <p:cNvSpPr>
              <a:spLocks noChangeArrowheads="1"/>
            </p:cNvSpPr>
            <p:nvPr/>
          </p:nvSpPr>
          <p:spPr bwMode="auto">
            <a:xfrm>
              <a:off x="2774" y="2755"/>
              <a:ext cx="1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75854" name="Oval 78"/>
            <p:cNvSpPr>
              <a:spLocks noChangeArrowheads="1"/>
            </p:cNvSpPr>
            <p:nvPr/>
          </p:nvSpPr>
          <p:spPr bwMode="auto">
            <a:xfrm>
              <a:off x="2696" y="2832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55" name="Line 79"/>
            <p:cNvSpPr>
              <a:spLocks noChangeShapeType="1"/>
            </p:cNvSpPr>
            <p:nvPr/>
          </p:nvSpPr>
          <p:spPr bwMode="auto">
            <a:xfrm>
              <a:off x="2765" y="2866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56" name="Rectangle 80"/>
            <p:cNvSpPr>
              <a:spLocks noChangeArrowheads="1"/>
            </p:cNvSpPr>
            <p:nvPr/>
          </p:nvSpPr>
          <p:spPr bwMode="auto">
            <a:xfrm>
              <a:off x="2477" y="3016"/>
              <a:ext cx="14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GS</a:t>
              </a:r>
              <a:endParaRPr lang="en-US" altLang="zh-CN" sz="1400" b="1"/>
            </a:p>
          </p:txBody>
        </p:sp>
        <p:sp>
          <p:nvSpPr>
            <p:cNvPr id="75857" name="Rectangle 81"/>
            <p:cNvSpPr>
              <a:spLocks noChangeArrowheads="1"/>
            </p:cNvSpPr>
            <p:nvPr/>
          </p:nvSpPr>
          <p:spPr bwMode="auto">
            <a:xfrm>
              <a:off x="2774" y="2954"/>
              <a:ext cx="1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75858" name="Oval 82"/>
            <p:cNvSpPr>
              <a:spLocks noChangeArrowheads="1"/>
            </p:cNvSpPr>
            <p:nvPr/>
          </p:nvSpPr>
          <p:spPr bwMode="auto">
            <a:xfrm>
              <a:off x="2696" y="3039"/>
              <a:ext cx="69" cy="68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59" name="Line 83"/>
            <p:cNvSpPr>
              <a:spLocks noChangeShapeType="1"/>
            </p:cNvSpPr>
            <p:nvPr/>
          </p:nvSpPr>
          <p:spPr bwMode="auto">
            <a:xfrm>
              <a:off x="2765" y="3073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60" name="Rectangle 84"/>
            <p:cNvSpPr>
              <a:spLocks noChangeArrowheads="1"/>
            </p:cNvSpPr>
            <p:nvPr/>
          </p:nvSpPr>
          <p:spPr bwMode="auto">
            <a:xfrm>
              <a:off x="2040" y="2902"/>
              <a:ext cx="14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D4</a:t>
              </a:r>
              <a:endParaRPr lang="en-US" altLang="zh-CN" sz="1400" b="1"/>
            </a:p>
          </p:txBody>
        </p:sp>
        <p:sp>
          <p:nvSpPr>
            <p:cNvPr id="75861" name="Rectangle 85"/>
            <p:cNvSpPr>
              <a:spLocks noChangeArrowheads="1"/>
            </p:cNvSpPr>
            <p:nvPr/>
          </p:nvSpPr>
          <p:spPr bwMode="auto">
            <a:xfrm>
              <a:off x="1810" y="2840"/>
              <a:ext cx="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75862" name="Oval 86"/>
            <p:cNvSpPr>
              <a:spLocks noChangeArrowheads="1"/>
            </p:cNvSpPr>
            <p:nvPr/>
          </p:nvSpPr>
          <p:spPr bwMode="auto">
            <a:xfrm>
              <a:off x="1902" y="2925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63" name="Line 87"/>
            <p:cNvSpPr>
              <a:spLocks noChangeShapeType="1"/>
            </p:cNvSpPr>
            <p:nvPr/>
          </p:nvSpPr>
          <p:spPr bwMode="auto">
            <a:xfrm flipH="1">
              <a:off x="1764" y="2953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64" name="Rectangle 88"/>
            <p:cNvSpPr>
              <a:spLocks noChangeArrowheads="1"/>
            </p:cNvSpPr>
            <p:nvPr/>
          </p:nvSpPr>
          <p:spPr bwMode="auto">
            <a:xfrm>
              <a:off x="2040" y="3039"/>
              <a:ext cx="14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D3</a:t>
              </a:r>
              <a:endParaRPr lang="en-US" altLang="zh-CN" sz="1400" b="1"/>
            </a:p>
          </p:txBody>
        </p:sp>
        <p:sp>
          <p:nvSpPr>
            <p:cNvPr id="75865" name="Rectangle 89"/>
            <p:cNvSpPr>
              <a:spLocks noChangeArrowheads="1"/>
            </p:cNvSpPr>
            <p:nvPr/>
          </p:nvSpPr>
          <p:spPr bwMode="auto">
            <a:xfrm>
              <a:off x="1810" y="2991"/>
              <a:ext cx="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75866" name="Oval 90"/>
            <p:cNvSpPr>
              <a:spLocks noChangeArrowheads="1"/>
            </p:cNvSpPr>
            <p:nvPr/>
          </p:nvSpPr>
          <p:spPr bwMode="auto">
            <a:xfrm>
              <a:off x="1902" y="3062"/>
              <a:ext cx="69" cy="68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67" name="Line 91"/>
            <p:cNvSpPr>
              <a:spLocks noChangeShapeType="1"/>
            </p:cNvSpPr>
            <p:nvPr/>
          </p:nvSpPr>
          <p:spPr bwMode="auto">
            <a:xfrm flipH="1">
              <a:off x="1764" y="3096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68" name="Rectangle 92"/>
            <p:cNvSpPr>
              <a:spLocks noChangeArrowheads="1"/>
            </p:cNvSpPr>
            <p:nvPr/>
          </p:nvSpPr>
          <p:spPr bwMode="auto">
            <a:xfrm>
              <a:off x="2040" y="3171"/>
              <a:ext cx="14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D2</a:t>
              </a:r>
              <a:endParaRPr lang="en-US" altLang="zh-CN" sz="1400" b="1"/>
            </a:p>
          </p:txBody>
        </p:sp>
        <p:sp>
          <p:nvSpPr>
            <p:cNvPr id="75869" name="Rectangle 93"/>
            <p:cNvSpPr>
              <a:spLocks noChangeArrowheads="1"/>
            </p:cNvSpPr>
            <p:nvPr/>
          </p:nvSpPr>
          <p:spPr bwMode="auto">
            <a:xfrm>
              <a:off x="1810" y="3108"/>
              <a:ext cx="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75870" name="Oval 94"/>
            <p:cNvSpPr>
              <a:spLocks noChangeArrowheads="1"/>
            </p:cNvSpPr>
            <p:nvPr/>
          </p:nvSpPr>
          <p:spPr bwMode="auto">
            <a:xfrm>
              <a:off x="1902" y="3194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71" name="Line 95"/>
            <p:cNvSpPr>
              <a:spLocks noChangeShapeType="1"/>
            </p:cNvSpPr>
            <p:nvPr/>
          </p:nvSpPr>
          <p:spPr bwMode="auto">
            <a:xfrm flipH="1">
              <a:off x="1764" y="3228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72" name="Rectangle 96"/>
            <p:cNvSpPr>
              <a:spLocks noChangeArrowheads="1"/>
            </p:cNvSpPr>
            <p:nvPr/>
          </p:nvSpPr>
          <p:spPr bwMode="auto">
            <a:xfrm>
              <a:off x="2040" y="2752"/>
              <a:ext cx="147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D5</a:t>
              </a:r>
              <a:endParaRPr lang="en-US" altLang="zh-CN" sz="1400" b="1"/>
            </a:p>
          </p:txBody>
        </p:sp>
        <p:sp>
          <p:nvSpPr>
            <p:cNvPr id="75873" name="Rectangle 97"/>
            <p:cNvSpPr>
              <a:spLocks noChangeArrowheads="1"/>
            </p:cNvSpPr>
            <p:nvPr/>
          </p:nvSpPr>
          <p:spPr bwMode="auto">
            <a:xfrm>
              <a:off x="1810" y="2699"/>
              <a:ext cx="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75874" name="Oval 98"/>
            <p:cNvSpPr>
              <a:spLocks noChangeArrowheads="1"/>
            </p:cNvSpPr>
            <p:nvPr/>
          </p:nvSpPr>
          <p:spPr bwMode="auto">
            <a:xfrm>
              <a:off x="1902" y="2775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75" name="Line 99"/>
            <p:cNvSpPr>
              <a:spLocks noChangeShapeType="1"/>
            </p:cNvSpPr>
            <p:nvPr/>
          </p:nvSpPr>
          <p:spPr bwMode="auto">
            <a:xfrm flipH="1">
              <a:off x="1764" y="2809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76" name="Rectangle 100"/>
            <p:cNvSpPr>
              <a:spLocks noChangeArrowheads="1"/>
            </p:cNvSpPr>
            <p:nvPr/>
          </p:nvSpPr>
          <p:spPr bwMode="auto">
            <a:xfrm>
              <a:off x="2040" y="2613"/>
              <a:ext cx="147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D6</a:t>
              </a:r>
              <a:endParaRPr lang="en-US" altLang="zh-CN" sz="1400" b="1"/>
            </a:p>
          </p:txBody>
        </p:sp>
        <p:sp>
          <p:nvSpPr>
            <p:cNvPr id="75877" name="Rectangle 101"/>
            <p:cNvSpPr>
              <a:spLocks noChangeArrowheads="1"/>
            </p:cNvSpPr>
            <p:nvPr/>
          </p:nvSpPr>
          <p:spPr bwMode="auto">
            <a:xfrm>
              <a:off x="1810" y="2565"/>
              <a:ext cx="1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75878" name="Oval 102"/>
            <p:cNvSpPr>
              <a:spLocks noChangeArrowheads="1"/>
            </p:cNvSpPr>
            <p:nvPr/>
          </p:nvSpPr>
          <p:spPr bwMode="auto">
            <a:xfrm>
              <a:off x="1902" y="2642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79" name="Line 103"/>
            <p:cNvSpPr>
              <a:spLocks noChangeShapeType="1"/>
            </p:cNvSpPr>
            <p:nvPr/>
          </p:nvSpPr>
          <p:spPr bwMode="auto">
            <a:xfrm flipH="1">
              <a:off x="1764" y="2677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80" name="Rectangle 104"/>
            <p:cNvSpPr>
              <a:spLocks noChangeArrowheads="1"/>
            </p:cNvSpPr>
            <p:nvPr/>
          </p:nvSpPr>
          <p:spPr bwMode="auto">
            <a:xfrm>
              <a:off x="2040" y="2478"/>
              <a:ext cx="14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D7</a:t>
              </a:r>
              <a:endParaRPr lang="en-US" altLang="zh-CN" sz="1400" b="1"/>
            </a:p>
          </p:txBody>
        </p:sp>
        <p:sp>
          <p:nvSpPr>
            <p:cNvPr id="75881" name="Rectangle 105"/>
            <p:cNvSpPr>
              <a:spLocks noChangeArrowheads="1"/>
            </p:cNvSpPr>
            <p:nvPr/>
          </p:nvSpPr>
          <p:spPr bwMode="auto">
            <a:xfrm>
              <a:off x="1810" y="2423"/>
              <a:ext cx="1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75882" name="Oval 106"/>
            <p:cNvSpPr>
              <a:spLocks noChangeArrowheads="1"/>
            </p:cNvSpPr>
            <p:nvPr/>
          </p:nvSpPr>
          <p:spPr bwMode="auto">
            <a:xfrm>
              <a:off x="1902" y="2501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83" name="Line 107"/>
            <p:cNvSpPr>
              <a:spLocks noChangeShapeType="1"/>
            </p:cNvSpPr>
            <p:nvPr/>
          </p:nvSpPr>
          <p:spPr bwMode="auto">
            <a:xfrm flipH="1">
              <a:off x="1764" y="2535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84" name="Rectangle 108"/>
            <p:cNvSpPr>
              <a:spLocks noChangeArrowheads="1"/>
            </p:cNvSpPr>
            <p:nvPr/>
          </p:nvSpPr>
          <p:spPr bwMode="auto">
            <a:xfrm>
              <a:off x="2040" y="3434"/>
              <a:ext cx="147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D0</a:t>
              </a:r>
              <a:endParaRPr lang="en-US" altLang="zh-CN" sz="1400" b="1"/>
            </a:p>
          </p:txBody>
        </p:sp>
        <p:sp>
          <p:nvSpPr>
            <p:cNvPr id="75885" name="Rectangle 109"/>
            <p:cNvSpPr>
              <a:spLocks noChangeArrowheads="1"/>
            </p:cNvSpPr>
            <p:nvPr/>
          </p:nvSpPr>
          <p:spPr bwMode="auto">
            <a:xfrm>
              <a:off x="1810" y="3371"/>
              <a:ext cx="1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75886" name="Oval 110"/>
            <p:cNvSpPr>
              <a:spLocks noChangeArrowheads="1"/>
            </p:cNvSpPr>
            <p:nvPr/>
          </p:nvSpPr>
          <p:spPr bwMode="auto">
            <a:xfrm>
              <a:off x="1902" y="3458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87" name="Line 111"/>
            <p:cNvSpPr>
              <a:spLocks noChangeShapeType="1"/>
            </p:cNvSpPr>
            <p:nvPr/>
          </p:nvSpPr>
          <p:spPr bwMode="auto">
            <a:xfrm flipH="1">
              <a:off x="1764" y="3492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88" name="Rectangle 112"/>
            <p:cNvSpPr>
              <a:spLocks noChangeArrowheads="1"/>
            </p:cNvSpPr>
            <p:nvPr/>
          </p:nvSpPr>
          <p:spPr bwMode="auto">
            <a:xfrm>
              <a:off x="2040" y="3302"/>
              <a:ext cx="147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D1</a:t>
              </a:r>
              <a:endParaRPr lang="en-US" altLang="zh-CN" sz="1400" b="1"/>
            </a:p>
          </p:txBody>
        </p:sp>
        <p:sp>
          <p:nvSpPr>
            <p:cNvPr id="75889" name="Rectangle 113"/>
            <p:cNvSpPr>
              <a:spLocks noChangeArrowheads="1"/>
            </p:cNvSpPr>
            <p:nvPr/>
          </p:nvSpPr>
          <p:spPr bwMode="auto">
            <a:xfrm>
              <a:off x="1810" y="3237"/>
              <a:ext cx="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75890" name="Oval 114"/>
            <p:cNvSpPr>
              <a:spLocks noChangeArrowheads="1"/>
            </p:cNvSpPr>
            <p:nvPr/>
          </p:nvSpPr>
          <p:spPr bwMode="auto">
            <a:xfrm>
              <a:off x="1902" y="3325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91" name="Line 115"/>
            <p:cNvSpPr>
              <a:spLocks noChangeShapeType="1"/>
            </p:cNvSpPr>
            <p:nvPr/>
          </p:nvSpPr>
          <p:spPr bwMode="auto">
            <a:xfrm flipH="1">
              <a:off x="1764" y="3360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92" name="Rectangle 116"/>
            <p:cNvSpPr>
              <a:spLocks noChangeArrowheads="1"/>
            </p:cNvSpPr>
            <p:nvPr/>
          </p:nvSpPr>
          <p:spPr bwMode="auto">
            <a:xfrm>
              <a:off x="2040" y="3575"/>
              <a:ext cx="14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EI</a:t>
              </a:r>
              <a:endParaRPr lang="en-US" altLang="zh-CN" sz="1400" b="1"/>
            </a:p>
          </p:txBody>
        </p:sp>
        <p:sp>
          <p:nvSpPr>
            <p:cNvPr id="75893" name="Rectangle 117"/>
            <p:cNvSpPr>
              <a:spLocks noChangeArrowheads="1"/>
            </p:cNvSpPr>
            <p:nvPr/>
          </p:nvSpPr>
          <p:spPr bwMode="auto">
            <a:xfrm>
              <a:off x="1774" y="3509"/>
              <a:ext cx="1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75894" name="Oval 118"/>
            <p:cNvSpPr>
              <a:spLocks noChangeArrowheads="1"/>
            </p:cNvSpPr>
            <p:nvPr/>
          </p:nvSpPr>
          <p:spPr bwMode="auto">
            <a:xfrm>
              <a:off x="1902" y="3598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95" name="Line 119"/>
            <p:cNvSpPr>
              <a:spLocks noChangeShapeType="1"/>
            </p:cNvSpPr>
            <p:nvPr/>
          </p:nvSpPr>
          <p:spPr bwMode="auto">
            <a:xfrm flipH="1">
              <a:off x="1764" y="3633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96" name="Rectangle 120"/>
            <p:cNvSpPr>
              <a:spLocks noChangeArrowheads="1"/>
            </p:cNvSpPr>
            <p:nvPr/>
          </p:nvSpPr>
          <p:spPr bwMode="auto">
            <a:xfrm>
              <a:off x="2477" y="3119"/>
              <a:ext cx="14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EO</a:t>
              </a:r>
              <a:endParaRPr lang="en-US" altLang="zh-CN" sz="1400" b="1"/>
            </a:p>
          </p:txBody>
        </p:sp>
        <p:sp>
          <p:nvSpPr>
            <p:cNvPr id="75897" name="Rectangle 121"/>
            <p:cNvSpPr>
              <a:spLocks noChangeArrowheads="1"/>
            </p:cNvSpPr>
            <p:nvPr/>
          </p:nvSpPr>
          <p:spPr bwMode="auto">
            <a:xfrm>
              <a:off x="2774" y="3067"/>
              <a:ext cx="1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/>
            </a:p>
          </p:txBody>
        </p:sp>
        <p:sp>
          <p:nvSpPr>
            <p:cNvPr id="75898" name="Oval 122"/>
            <p:cNvSpPr>
              <a:spLocks noChangeArrowheads="1"/>
            </p:cNvSpPr>
            <p:nvPr/>
          </p:nvSpPr>
          <p:spPr bwMode="auto">
            <a:xfrm>
              <a:off x="2696" y="3142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99" name="Line 123"/>
            <p:cNvSpPr>
              <a:spLocks noChangeShapeType="1"/>
            </p:cNvSpPr>
            <p:nvPr/>
          </p:nvSpPr>
          <p:spPr bwMode="auto">
            <a:xfrm>
              <a:off x="2765" y="3176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900" name="Oval 124"/>
          <p:cNvSpPr>
            <a:spLocks noChangeArrowheads="1"/>
          </p:cNvSpPr>
          <p:nvPr/>
        </p:nvSpPr>
        <p:spPr bwMode="auto">
          <a:xfrm>
            <a:off x="6965950" y="4778375"/>
            <a:ext cx="66675" cy="66675"/>
          </a:xfrm>
          <a:prstGeom prst="ellipse">
            <a:avLst/>
          </a:prstGeom>
          <a:solidFill>
            <a:srgbClr val="FF0000"/>
          </a:solidFill>
          <a:ln w="174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902" name="Oval 126"/>
          <p:cNvSpPr>
            <a:spLocks noChangeArrowheads="1"/>
          </p:cNvSpPr>
          <p:nvPr/>
        </p:nvSpPr>
        <p:spPr bwMode="auto">
          <a:xfrm>
            <a:off x="2773363" y="1831975"/>
            <a:ext cx="66675" cy="66675"/>
          </a:xfrm>
          <a:prstGeom prst="ellipse">
            <a:avLst/>
          </a:prstGeom>
          <a:solidFill>
            <a:srgbClr val="FF0000"/>
          </a:solidFill>
          <a:ln w="174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903" name="Oval 127"/>
          <p:cNvSpPr>
            <a:spLocks noChangeArrowheads="1"/>
          </p:cNvSpPr>
          <p:nvPr/>
        </p:nvSpPr>
        <p:spPr bwMode="auto">
          <a:xfrm>
            <a:off x="2773363" y="2035175"/>
            <a:ext cx="66675" cy="66675"/>
          </a:xfrm>
          <a:prstGeom prst="ellipse">
            <a:avLst/>
          </a:prstGeom>
          <a:solidFill>
            <a:srgbClr val="FF0000"/>
          </a:solidFill>
          <a:ln w="174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904" name="Oval 128"/>
          <p:cNvSpPr>
            <a:spLocks noChangeArrowheads="1"/>
          </p:cNvSpPr>
          <p:nvPr/>
        </p:nvSpPr>
        <p:spPr bwMode="auto">
          <a:xfrm>
            <a:off x="2773363" y="2241550"/>
            <a:ext cx="66675" cy="66675"/>
          </a:xfrm>
          <a:prstGeom prst="ellipse">
            <a:avLst/>
          </a:prstGeom>
          <a:solidFill>
            <a:srgbClr val="FF0000"/>
          </a:solidFill>
          <a:ln w="174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905" name="Oval 129"/>
          <p:cNvSpPr>
            <a:spLocks noChangeArrowheads="1"/>
          </p:cNvSpPr>
          <p:nvPr/>
        </p:nvSpPr>
        <p:spPr bwMode="auto">
          <a:xfrm>
            <a:off x="2773363" y="2438400"/>
            <a:ext cx="66675" cy="66675"/>
          </a:xfrm>
          <a:prstGeom prst="ellipse">
            <a:avLst/>
          </a:prstGeom>
          <a:solidFill>
            <a:srgbClr val="FF0000"/>
          </a:solidFill>
          <a:ln w="174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906" name="Oval 130"/>
          <p:cNvSpPr>
            <a:spLocks noChangeArrowheads="1"/>
          </p:cNvSpPr>
          <p:nvPr/>
        </p:nvSpPr>
        <p:spPr bwMode="auto">
          <a:xfrm>
            <a:off x="2773363" y="2628900"/>
            <a:ext cx="66675" cy="66675"/>
          </a:xfrm>
          <a:prstGeom prst="ellipse">
            <a:avLst/>
          </a:prstGeom>
          <a:solidFill>
            <a:srgbClr val="FF0000"/>
          </a:solidFill>
          <a:ln w="174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907" name="Oval 131"/>
          <p:cNvSpPr>
            <a:spLocks noChangeArrowheads="1"/>
          </p:cNvSpPr>
          <p:nvPr/>
        </p:nvSpPr>
        <p:spPr bwMode="auto">
          <a:xfrm>
            <a:off x="2773363" y="2820988"/>
            <a:ext cx="66675" cy="66675"/>
          </a:xfrm>
          <a:prstGeom prst="ellipse">
            <a:avLst/>
          </a:prstGeom>
          <a:solidFill>
            <a:srgbClr val="FF0000"/>
          </a:solidFill>
          <a:ln w="174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908" name="Oval 132"/>
          <p:cNvSpPr>
            <a:spLocks noChangeArrowheads="1"/>
          </p:cNvSpPr>
          <p:nvPr/>
        </p:nvSpPr>
        <p:spPr bwMode="auto">
          <a:xfrm>
            <a:off x="2773363" y="3013075"/>
            <a:ext cx="66675" cy="66675"/>
          </a:xfrm>
          <a:prstGeom prst="ellipse">
            <a:avLst/>
          </a:prstGeom>
          <a:solidFill>
            <a:srgbClr val="FF0000"/>
          </a:solidFill>
          <a:ln w="174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909" name="Oval 133"/>
          <p:cNvSpPr>
            <a:spLocks noChangeArrowheads="1"/>
          </p:cNvSpPr>
          <p:nvPr/>
        </p:nvSpPr>
        <p:spPr bwMode="auto">
          <a:xfrm>
            <a:off x="2773363" y="4176713"/>
            <a:ext cx="66675" cy="66675"/>
          </a:xfrm>
          <a:prstGeom prst="ellipse">
            <a:avLst/>
          </a:prstGeom>
          <a:solidFill>
            <a:srgbClr val="FF0000"/>
          </a:solidFill>
          <a:ln w="174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910" name="Oval 134"/>
          <p:cNvSpPr>
            <a:spLocks noChangeArrowheads="1"/>
          </p:cNvSpPr>
          <p:nvPr/>
        </p:nvSpPr>
        <p:spPr bwMode="auto">
          <a:xfrm>
            <a:off x="2773363" y="4381500"/>
            <a:ext cx="66675" cy="68263"/>
          </a:xfrm>
          <a:prstGeom prst="ellipse">
            <a:avLst/>
          </a:prstGeom>
          <a:solidFill>
            <a:srgbClr val="FF0000"/>
          </a:solidFill>
          <a:ln w="174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911" name="Oval 135"/>
          <p:cNvSpPr>
            <a:spLocks noChangeArrowheads="1"/>
          </p:cNvSpPr>
          <p:nvPr/>
        </p:nvSpPr>
        <p:spPr bwMode="auto">
          <a:xfrm>
            <a:off x="2773363" y="4573588"/>
            <a:ext cx="66675" cy="66675"/>
          </a:xfrm>
          <a:prstGeom prst="ellipse">
            <a:avLst/>
          </a:prstGeom>
          <a:solidFill>
            <a:srgbClr val="FF0000"/>
          </a:solidFill>
          <a:ln w="174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912" name="Oval 136"/>
          <p:cNvSpPr>
            <a:spLocks noChangeArrowheads="1"/>
          </p:cNvSpPr>
          <p:nvPr/>
        </p:nvSpPr>
        <p:spPr bwMode="auto">
          <a:xfrm>
            <a:off x="2773363" y="4792663"/>
            <a:ext cx="66675" cy="66675"/>
          </a:xfrm>
          <a:prstGeom prst="ellipse">
            <a:avLst/>
          </a:prstGeom>
          <a:solidFill>
            <a:srgbClr val="FF0000"/>
          </a:solidFill>
          <a:ln w="174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913" name="Oval 137"/>
          <p:cNvSpPr>
            <a:spLocks noChangeArrowheads="1"/>
          </p:cNvSpPr>
          <p:nvPr/>
        </p:nvSpPr>
        <p:spPr bwMode="auto">
          <a:xfrm>
            <a:off x="2773363" y="4991100"/>
            <a:ext cx="66675" cy="66675"/>
          </a:xfrm>
          <a:prstGeom prst="ellipse">
            <a:avLst/>
          </a:prstGeom>
          <a:solidFill>
            <a:srgbClr val="FF0000"/>
          </a:solidFill>
          <a:ln w="174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914" name="Oval 138"/>
          <p:cNvSpPr>
            <a:spLocks noChangeArrowheads="1"/>
          </p:cNvSpPr>
          <p:nvPr/>
        </p:nvSpPr>
        <p:spPr bwMode="auto">
          <a:xfrm>
            <a:off x="2773363" y="5183188"/>
            <a:ext cx="66675" cy="66675"/>
          </a:xfrm>
          <a:prstGeom prst="ellipse">
            <a:avLst/>
          </a:prstGeom>
          <a:solidFill>
            <a:srgbClr val="FF0000"/>
          </a:solidFill>
          <a:ln w="174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915" name="Oval 139"/>
          <p:cNvSpPr>
            <a:spLocks noChangeArrowheads="1"/>
          </p:cNvSpPr>
          <p:nvPr/>
        </p:nvSpPr>
        <p:spPr bwMode="auto">
          <a:xfrm>
            <a:off x="2773363" y="5373688"/>
            <a:ext cx="66675" cy="66675"/>
          </a:xfrm>
          <a:prstGeom prst="ellipse">
            <a:avLst/>
          </a:prstGeom>
          <a:solidFill>
            <a:srgbClr val="FF0000"/>
          </a:solidFill>
          <a:ln w="174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916" name="Oval 140"/>
          <p:cNvSpPr>
            <a:spLocks noChangeArrowheads="1"/>
          </p:cNvSpPr>
          <p:nvPr/>
        </p:nvSpPr>
        <p:spPr bwMode="auto">
          <a:xfrm>
            <a:off x="2773363" y="5565775"/>
            <a:ext cx="66675" cy="66675"/>
          </a:xfrm>
          <a:prstGeom prst="ellipse">
            <a:avLst/>
          </a:prstGeom>
          <a:solidFill>
            <a:srgbClr val="FF0000"/>
          </a:solidFill>
          <a:ln w="174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963" name="Freeform 187"/>
          <p:cNvSpPr>
            <a:spLocks/>
          </p:cNvSpPr>
          <p:nvPr/>
        </p:nvSpPr>
        <p:spPr bwMode="auto">
          <a:xfrm>
            <a:off x="3105150" y="2587625"/>
            <a:ext cx="1947863" cy="3217863"/>
          </a:xfrm>
          <a:custGeom>
            <a:avLst/>
            <a:gdLst>
              <a:gd name="T0" fmla="*/ 1242 w 1345"/>
              <a:gd name="T1" fmla="*/ 0 h 2069"/>
              <a:gd name="T2" fmla="*/ 1345 w 1345"/>
              <a:gd name="T3" fmla="*/ 0 h 2069"/>
              <a:gd name="T4" fmla="*/ 1345 w 1345"/>
              <a:gd name="T5" fmla="*/ 827 h 2069"/>
              <a:gd name="T6" fmla="*/ 0 w 1345"/>
              <a:gd name="T7" fmla="*/ 827 h 2069"/>
              <a:gd name="T8" fmla="*/ 0 w 1345"/>
              <a:gd name="T9" fmla="*/ 2069 h 2069"/>
              <a:gd name="T10" fmla="*/ 103 w 1345"/>
              <a:gd name="T11" fmla="*/ 2069 h 2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5" h="2069">
                <a:moveTo>
                  <a:pt x="1242" y="0"/>
                </a:moveTo>
                <a:lnTo>
                  <a:pt x="1345" y="0"/>
                </a:lnTo>
                <a:lnTo>
                  <a:pt x="1345" y="827"/>
                </a:lnTo>
                <a:lnTo>
                  <a:pt x="0" y="827"/>
                </a:lnTo>
                <a:lnTo>
                  <a:pt x="0" y="2069"/>
                </a:lnTo>
                <a:lnTo>
                  <a:pt x="103" y="2069"/>
                </a:lnTo>
              </a:path>
            </a:pathLst>
          </a:custGeom>
          <a:noFill/>
          <a:ln w="23876">
            <a:solidFill>
              <a:srgbClr val="C00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5964" name="Group 188"/>
          <p:cNvGrpSpPr>
            <a:grpSpLocks/>
          </p:cNvGrpSpPr>
          <p:nvPr/>
        </p:nvGrpSpPr>
        <p:grpSpPr bwMode="auto">
          <a:xfrm>
            <a:off x="2773363" y="1481138"/>
            <a:ext cx="1093787" cy="304800"/>
            <a:chOff x="1431" y="657"/>
            <a:chExt cx="756" cy="209"/>
          </a:xfrm>
        </p:grpSpPr>
        <p:sp>
          <p:nvSpPr>
            <p:cNvPr id="75965" name="Rectangle 189"/>
            <p:cNvSpPr>
              <a:spLocks noChangeArrowheads="1"/>
            </p:cNvSpPr>
            <p:nvPr/>
          </p:nvSpPr>
          <p:spPr bwMode="auto">
            <a:xfrm>
              <a:off x="2040" y="720"/>
              <a:ext cx="14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FF"/>
                  </a:solidFill>
                  <a:latin typeface="Courier New" pitchFamily="49" charset="0"/>
                </a:rPr>
                <a:t>D7</a:t>
              </a:r>
              <a:endParaRPr lang="en-US" altLang="zh-CN" sz="1400" b="1">
                <a:latin typeface="Courier New" pitchFamily="49" charset="0"/>
              </a:endParaRPr>
            </a:p>
          </p:txBody>
        </p:sp>
        <p:sp>
          <p:nvSpPr>
            <p:cNvPr id="75966" name="Rectangle 190"/>
            <p:cNvSpPr>
              <a:spLocks noChangeArrowheads="1"/>
            </p:cNvSpPr>
            <p:nvPr/>
          </p:nvSpPr>
          <p:spPr bwMode="auto">
            <a:xfrm>
              <a:off x="1810" y="657"/>
              <a:ext cx="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1400" b="1">
                <a:latin typeface="Courier New" pitchFamily="49" charset="0"/>
              </a:endParaRPr>
            </a:p>
          </p:txBody>
        </p:sp>
        <p:sp>
          <p:nvSpPr>
            <p:cNvPr id="75967" name="Oval 191"/>
            <p:cNvSpPr>
              <a:spLocks noChangeArrowheads="1"/>
            </p:cNvSpPr>
            <p:nvPr/>
          </p:nvSpPr>
          <p:spPr bwMode="auto">
            <a:xfrm>
              <a:off x="1902" y="743"/>
              <a:ext cx="69" cy="69"/>
            </a:xfrm>
            <a:prstGeom prst="ellips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68" name="Line 192"/>
            <p:cNvSpPr>
              <a:spLocks noChangeShapeType="1"/>
            </p:cNvSpPr>
            <p:nvPr/>
          </p:nvSpPr>
          <p:spPr bwMode="auto">
            <a:xfrm flipH="1">
              <a:off x="1764" y="780"/>
              <a:ext cx="138" cy="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69" name="Oval 193"/>
            <p:cNvSpPr>
              <a:spLocks noChangeArrowheads="1"/>
            </p:cNvSpPr>
            <p:nvPr/>
          </p:nvSpPr>
          <p:spPr bwMode="auto">
            <a:xfrm>
              <a:off x="1431" y="752"/>
              <a:ext cx="46" cy="46"/>
            </a:xfrm>
            <a:prstGeom prst="ellipse">
              <a:avLst/>
            </a:prstGeom>
            <a:solidFill>
              <a:srgbClr val="FF0000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70" name="Line 194"/>
            <p:cNvSpPr>
              <a:spLocks noChangeShapeType="1"/>
            </p:cNvSpPr>
            <p:nvPr/>
          </p:nvSpPr>
          <p:spPr bwMode="auto">
            <a:xfrm flipH="1">
              <a:off x="1454" y="778"/>
              <a:ext cx="310" cy="1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971" name="Line 195"/>
          <p:cNvSpPr>
            <a:spLocks noChangeShapeType="1"/>
          </p:cNvSpPr>
          <p:nvPr/>
        </p:nvSpPr>
        <p:spPr bwMode="auto">
          <a:xfrm flipH="1">
            <a:off x="2806700" y="1865313"/>
            <a:ext cx="447675" cy="1587"/>
          </a:xfrm>
          <a:prstGeom prst="line">
            <a:avLst/>
          </a:prstGeom>
          <a:noFill/>
          <a:ln w="174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972" name="Line 196"/>
          <p:cNvSpPr>
            <a:spLocks noChangeShapeType="1"/>
          </p:cNvSpPr>
          <p:nvPr/>
        </p:nvSpPr>
        <p:spPr bwMode="auto">
          <a:xfrm flipH="1">
            <a:off x="2806700" y="2068513"/>
            <a:ext cx="447675" cy="1587"/>
          </a:xfrm>
          <a:prstGeom prst="line">
            <a:avLst/>
          </a:prstGeom>
          <a:noFill/>
          <a:ln w="174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973" name="Line 197"/>
          <p:cNvSpPr>
            <a:spLocks noChangeShapeType="1"/>
          </p:cNvSpPr>
          <p:nvPr/>
        </p:nvSpPr>
        <p:spPr bwMode="auto">
          <a:xfrm flipH="1">
            <a:off x="2806700" y="2274888"/>
            <a:ext cx="447675" cy="1587"/>
          </a:xfrm>
          <a:prstGeom prst="line">
            <a:avLst/>
          </a:prstGeom>
          <a:noFill/>
          <a:ln w="174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974" name="Line 198"/>
          <p:cNvSpPr>
            <a:spLocks noChangeShapeType="1"/>
          </p:cNvSpPr>
          <p:nvPr/>
        </p:nvSpPr>
        <p:spPr bwMode="auto">
          <a:xfrm flipH="1">
            <a:off x="2806700" y="2460625"/>
            <a:ext cx="447675" cy="1588"/>
          </a:xfrm>
          <a:prstGeom prst="line">
            <a:avLst/>
          </a:prstGeom>
          <a:noFill/>
          <a:ln w="174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975" name="Line 199"/>
          <p:cNvSpPr>
            <a:spLocks noChangeShapeType="1"/>
          </p:cNvSpPr>
          <p:nvPr/>
        </p:nvSpPr>
        <p:spPr bwMode="auto">
          <a:xfrm flipH="1">
            <a:off x="2806700" y="2662238"/>
            <a:ext cx="447675" cy="1587"/>
          </a:xfrm>
          <a:prstGeom prst="line">
            <a:avLst/>
          </a:prstGeom>
          <a:noFill/>
          <a:ln w="174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976" name="Line 200"/>
          <p:cNvSpPr>
            <a:spLocks noChangeShapeType="1"/>
          </p:cNvSpPr>
          <p:nvPr/>
        </p:nvSpPr>
        <p:spPr bwMode="auto">
          <a:xfrm flipH="1">
            <a:off x="2806700" y="2854325"/>
            <a:ext cx="447675" cy="1588"/>
          </a:xfrm>
          <a:prstGeom prst="line">
            <a:avLst/>
          </a:prstGeom>
          <a:noFill/>
          <a:ln w="174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977" name="Line 201"/>
          <p:cNvSpPr>
            <a:spLocks noChangeShapeType="1"/>
          </p:cNvSpPr>
          <p:nvPr/>
        </p:nvSpPr>
        <p:spPr bwMode="auto">
          <a:xfrm flipH="1">
            <a:off x="2806700" y="3046413"/>
            <a:ext cx="447675" cy="1587"/>
          </a:xfrm>
          <a:prstGeom prst="line">
            <a:avLst/>
          </a:prstGeom>
          <a:noFill/>
          <a:ln w="174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978" name="Line 202"/>
          <p:cNvSpPr>
            <a:spLocks noChangeShapeType="1"/>
          </p:cNvSpPr>
          <p:nvPr/>
        </p:nvSpPr>
        <p:spPr bwMode="auto">
          <a:xfrm flipH="1">
            <a:off x="2806700" y="3236913"/>
            <a:ext cx="4476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979" name="Line 203"/>
          <p:cNvSpPr>
            <a:spLocks noChangeShapeType="1"/>
          </p:cNvSpPr>
          <p:nvPr/>
        </p:nvSpPr>
        <p:spPr bwMode="auto">
          <a:xfrm flipH="1">
            <a:off x="2806700" y="4210050"/>
            <a:ext cx="447675" cy="0"/>
          </a:xfrm>
          <a:prstGeom prst="line">
            <a:avLst/>
          </a:prstGeom>
          <a:noFill/>
          <a:ln w="174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980" name="Line 204"/>
          <p:cNvSpPr>
            <a:spLocks noChangeShapeType="1"/>
          </p:cNvSpPr>
          <p:nvPr/>
        </p:nvSpPr>
        <p:spPr bwMode="auto">
          <a:xfrm flipH="1">
            <a:off x="2806700" y="4414838"/>
            <a:ext cx="447675" cy="1587"/>
          </a:xfrm>
          <a:prstGeom prst="line">
            <a:avLst/>
          </a:prstGeom>
          <a:noFill/>
          <a:ln w="174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981" name="Line 205"/>
          <p:cNvSpPr>
            <a:spLocks noChangeShapeType="1"/>
          </p:cNvSpPr>
          <p:nvPr/>
        </p:nvSpPr>
        <p:spPr bwMode="auto">
          <a:xfrm flipH="1">
            <a:off x="2806700" y="4606925"/>
            <a:ext cx="447675" cy="1588"/>
          </a:xfrm>
          <a:prstGeom prst="line">
            <a:avLst/>
          </a:prstGeom>
          <a:noFill/>
          <a:ln w="174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982" name="Line 206"/>
          <p:cNvSpPr>
            <a:spLocks noChangeShapeType="1"/>
          </p:cNvSpPr>
          <p:nvPr/>
        </p:nvSpPr>
        <p:spPr bwMode="auto">
          <a:xfrm flipH="1">
            <a:off x="2806700" y="4816475"/>
            <a:ext cx="447675" cy="1588"/>
          </a:xfrm>
          <a:prstGeom prst="line">
            <a:avLst/>
          </a:prstGeom>
          <a:noFill/>
          <a:ln w="174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983" name="Line 207"/>
          <p:cNvSpPr>
            <a:spLocks noChangeShapeType="1"/>
          </p:cNvSpPr>
          <p:nvPr/>
        </p:nvSpPr>
        <p:spPr bwMode="auto">
          <a:xfrm flipH="1">
            <a:off x="2806700" y="5024438"/>
            <a:ext cx="447675" cy="1587"/>
          </a:xfrm>
          <a:prstGeom prst="line">
            <a:avLst/>
          </a:prstGeom>
          <a:noFill/>
          <a:ln w="174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984" name="Line 208"/>
          <p:cNvSpPr>
            <a:spLocks noChangeShapeType="1"/>
          </p:cNvSpPr>
          <p:nvPr/>
        </p:nvSpPr>
        <p:spPr bwMode="auto">
          <a:xfrm flipH="1">
            <a:off x="2806700" y="5216525"/>
            <a:ext cx="447675" cy="0"/>
          </a:xfrm>
          <a:prstGeom prst="line">
            <a:avLst/>
          </a:prstGeom>
          <a:noFill/>
          <a:ln w="174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985" name="Line 209"/>
          <p:cNvSpPr>
            <a:spLocks noChangeShapeType="1"/>
          </p:cNvSpPr>
          <p:nvPr/>
        </p:nvSpPr>
        <p:spPr bwMode="auto">
          <a:xfrm flipH="1">
            <a:off x="2806700" y="5407025"/>
            <a:ext cx="447675" cy="1588"/>
          </a:xfrm>
          <a:prstGeom prst="line">
            <a:avLst/>
          </a:prstGeom>
          <a:noFill/>
          <a:ln w="174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986" name="Line 210"/>
          <p:cNvSpPr>
            <a:spLocks noChangeShapeType="1"/>
          </p:cNvSpPr>
          <p:nvPr/>
        </p:nvSpPr>
        <p:spPr bwMode="auto">
          <a:xfrm flipH="1">
            <a:off x="2819400" y="5599113"/>
            <a:ext cx="449263" cy="1587"/>
          </a:xfrm>
          <a:prstGeom prst="line">
            <a:avLst/>
          </a:prstGeom>
          <a:noFill/>
          <a:ln w="1746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5987" name="Group 211"/>
          <p:cNvGrpSpPr>
            <a:grpSpLocks/>
          </p:cNvGrpSpPr>
          <p:nvPr/>
        </p:nvGrpSpPr>
        <p:grpSpPr bwMode="auto">
          <a:xfrm>
            <a:off x="2714625" y="3241675"/>
            <a:ext cx="185738" cy="185738"/>
            <a:chOff x="1236" y="1869"/>
            <a:chExt cx="128" cy="128"/>
          </a:xfrm>
        </p:grpSpPr>
        <p:sp>
          <p:nvSpPr>
            <p:cNvPr id="75988" name="Freeform 212"/>
            <p:cNvSpPr>
              <a:spLocks/>
            </p:cNvSpPr>
            <p:nvPr/>
          </p:nvSpPr>
          <p:spPr bwMode="auto">
            <a:xfrm>
              <a:off x="1236" y="1933"/>
              <a:ext cx="128" cy="64"/>
            </a:xfrm>
            <a:custGeom>
              <a:avLst/>
              <a:gdLst>
                <a:gd name="T0" fmla="*/ 0 w 128"/>
                <a:gd name="T1" fmla="*/ 0 h 64"/>
                <a:gd name="T2" fmla="*/ 64 w 128"/>
                <a:gd name="T3" fmla="*/ 64 h 64"/>
                <a:gd name="T4" fmla="*/ 128 w 128"/>
                <a:gd name="T5" fmla="*/ 0 h 64"/>
                <a:gd name="T6" fmla="*/ 0 w 128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64">
                  <a:moveTo>
                    <a:pt x="0" y="0"/>
                  </a:moveTo>
                  <a:lnTo>
                    <a:pt x="64" y="64"/>
                  </a:lnTo>
                  <a:lnTo>
                    <a:pt x="12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89" name="Line 213"/>
            <p:cNvSpPr>
              <a:spLocks noChangeShapeType="1"/>
            </p:cNvSpPr>
            <p:nvPr/>
          </p:nvSpPr>
          <p:spPr bwMode="auto">
            <a:xfrm flipV="1">
              <a:off x="1301" y="1869"/>
              <a:ext cx="1" cy="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990" name="Text Box 214"/>
          <p:cNvSpPr txBox="1">
            <a:spLocks noChangeArrowheads="1"/>
          </p:cNvSpPr>
          <p:nvPr/>
        </p:nvSpPr>
        <p:spPr bwMode="auto">
          <a:xfrm>
            <a:off x="1908175" y="1503363"/>
            <a:ext cx="998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EN15_L</a:t>
            </a:r>
          </a:p>
        </p:txBody>
      </p:sp>
      <p:sp>
        <p:nvSpPr>
          <p:cNvPr id="75991" name="Text Box 215"/>
          <p:cNvSpPr txBox="1">
            <a:spLocks noChangeArrowheads="1"/>
          </p:cNvSpPr>
          <p:nvPr/>
        </p:nvSpPr>
        <p:spPr bwMode="auto">
          <a:xfrm>
            <a:off x="1909763" y="1709738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EN14_L</a:t>
            </a:r>
          </a:p>
        </p:txBody>
      </p:sp>
      <p:sp>
        <p:nvSpPr>
          <p:cNvPr id="75992" name="Text Box 216"/>
          <p:cNvSpPr txBox="1">
            <a:spLocks noChangeArrowheads="1"/>
          </p:cNvSpPr>
          <p:nvPr/>
        </p:nvSpPr>
        <p:spPr bwMode="auto">
          <a:xfrm>
            <a:off x="1908175" y="1916113"/>
            <a:ext cx="998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EN13_L</a:t>
            </a:r>
          </a:p>
        </p:txBody>
      </p:sp>
      <p:sp>
        <p:nvSpPr>
          <p:cNvPr id="75993" name="Text Box 217"/>
          <p:cNvSpPr txBox="1">
            <a:spLocks noChangeArrowheads="1"/>
          </p:cNvSpPr>
          <p:nvPr/>
        </p:nvSpPr>
        <p:spPr bwMode="auto">
          <a:xfrm>
            <a:off x="1908175" y="2124075"/>
            <a:ext cx="998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EN12_L</a:t>
            </a:r>
          </a:p>
        </p:txBody>
      </p:sp>
      <p:sp>
        <p:nvSpPr>
          <p:cNvPr id="75994" name="Text Box 218"/>
          <p:cNvSpPr txBox="1">
            <a:spLocks noChangeArrowheads="1"/>
          </p:cNvSpPr>
          <p:nvPr/>
        </p:nvSpPr>
        <p:spPr bwMode="auto">
          <a:xfrm>
            <a:off x="1916113" y="2305050"/>
            <a:ext cx="1042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EN11_L</a:t>
            </a:r>
          </a:p>
        </p:txBody>
      </p:sp>
      <p:sp>
        <p:nvSpPr>
          <p:cNvPr id="75995" name="Text Box 219"/>
          <p:cNvSpPr txBox="1">
            <a:spLocks noChangeArrowheads="1"/>
          </p:cNvSpPr>
          <p:nvPr/>
        </p:nvSpPr>
        <p:spPr bwMode="auto">
          <a:xfrm>
            <a:off x="1908175" y="2528888"/>
            <a:ext cx="1042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EN10_L</a:t>
            </a:r>
          </a:p>
        </p:txBody>
      </p:sp>
      <p:sp>
        <p:nvSpPr>
          <p:cNvPr id="75996" name="Text Box 220"/>
          <p:cNvSpPr txBox="1">
            <a:spLocks noChangeArrowheads="1"/>
          </p:cNvSpPr>
          <p:nvPr/>
        </p:nvSpPr>
        <p:spPr bwMode="auto">
          <a:xfrm>
            <a:off x="2038350" y="2717800"/>
            <a:ext cx="8207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EN9_L</a:t>
            </a:r>
          </a:p>
        </p:txBody>
      </p:sp>
      <p:sp>
        <p:nvSpPr>
          <p:cNvPr id="75997" name="Text Box 221"/>
          <p:cNvSpPr txBox="1">
            <a:spLocks noChangeArrowheads="1"/>
          </p:cNvSpPr>
          <p:nvPr/>
        </p:nvSpPr>
        <p:spPr bwMode="auto">
          <a:xfrm>
            <a:off x="2038350" y="2924175"/>
            <a:ext cx="8207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EN8_L</a:t>
            </a:r>
          </a:p>
        </p:txBody>
      </p:sp>
      <p:sp>
        <p:nvSpPr>
          <p:cNvPr id="75998" name="Text Box 222"/>
          <p:cNvSpPr txBox="1">
            <a:spLocks noChangeArrowheads="1"/>
          </p:cNvSpPr>
          <p:nvPr/>
        </p:nvSpPr>
        <p:spPr bwMode="auto">
          <a:xfrm>
            <a:off x="2052638" y="4054475"/>
            <a:ext cx="854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EN7_L</a:t>
            </a:r>
          </a:p>
        </p:txBody>
      </p:sp>
      <p:sp>
        <p:nvSpPr>
          <p:cNvPr id="75999" name="Text Box 223"/>
          <p:cNvSpPr txBox="1">
            <a:spLocks noChangeArrowheads="1"/>
          </p:cNvSpPr>
          <p:nvPr/>
        </p:nvSpPr>
        <p:spPr bwMode="auto">
          <a:xfrm>
            <a:off x="2052638" y="4262438"/>
            <a:ext cx="854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EN6_L</a:t>
            </a:r>
          </a:p>
        </p:txBody>
      </p:sp>
      <p:sp>
        <p:nvSpPr>
          <p:cNvPr id="76000" name="Text Box 224"/>
          <p:cNvSpPr txBox="1">
            <a:spLocks noChangeArrowheads="1"/>
          </p:cNvSpPr>
          <p:nvPr/>
        </p:nvSpPr>
        <p:spPr bwMode="auto">
          <a:xfrm>
            <a:off x="2038350" y="4467225"/>
            <a:ext cx="86201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EN5_L</a:t>
            </a:r>
          </a:p>
        </p:txBody>
      </p:sp>
      <p:sp>
        <p:nvSpPr>
          <p:cNvPr id="76001" name="Text Box 225"/>
          <p:cNvSpPr txBox="1">
            <a:spLocks noChangeArrowheads="1"/>
          </p:cNvSpPr>
          <p:nvPr/>
        </p:nvSpPr>
        <p:spPr bwMode="auto">
          <a:xfrm>
            <a:off x="2038350" y="4673600"/>
            <a:ext cx="86201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EN4_L</a:t>
            </a:r>
          </a:p>
        </p:txBody>
      </p:sp>
      <p:sp>
        <p:nvSpPr>
          <p:cNvPr id="76002" name="Text Box 226"/>
          <p:cNvSpPr txBox="1">
            <a:spLocks noChangeArrowheads="1"/>
          </p:cNvSpPr>
          <p:nvPr/>
        </p:nvSpPr>
        <p:spPr bwMode="auto">
          <a:xfrm>
            <a:off x="2038350" y="4857750"/>
            <a:ext cx="862013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EN3_L</a:t>
            </a:r>
          </a:p>
        </p:txBody>
      </p:sp>
      <p:sp>
        <p:nvSpPr>
          <p:cNvPr id="76003" name="Text Box 227"/>
          <p:cNvSpPr txBox="1">
            <a:spLocks noChangeArrowheads="1"/>
          </p:cNvSpPr>
          <p:nvPr/>
        </p:nvSpPr>
        <p:spPr bwMode="auto">
          <a:xfrm>
            <a:off x="2038350" y="5064125"/>
            <a:ext cx="862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EN2_L</a:t>
            </a:r>
          </a:p>
        </p:txBody>
      </p:sp>
      <p:sp>
        <p:nvSpPr>
          <p:cNvPr id="76004" name="Text Box 228"/>
          <p:cNvSpPr txBox="1">
            <a:spLocks noChangeArrowheads="1"/>
          </p:cNvSpPr>
          <p:nvPr/>
        </p:nvSpPr>
        <p:spPr bwMode="auto">
          <a:xfrm>
            <a:off x="2038350" y="5268913"/>
            <a:ext cx="820738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EN1_L</a:t>
            </a:r>
          </a:p>
        </p:txBody>
      </p:sp>
      <p:sp>
        <p:nvSpPr>
          <p:cNvPr id="76005" name="Text Box 229"/>
          <p:cNvSpPr txBox="1">
            <a:spLocks noChangeArrowheads="1"/>
          </p:cNvSpPr>
          <p:nvPr/>
        </p:nvSpPr>
        <p:spPr bwMode="auto">
          <a:xfrm>
            <a:off x="2038350" y="5475288"/>
            <a:ext cx="820738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EN0_L</a:t>
            </a:r>
          </a:p>
        </p:txBody>
      </p:sp>
      <p:sp>
        <p:nvSpPr>
          <p:cNvPr id="76006" name="Text Box 230"/>
          <p:cNvSpPr txBox="1">
            <a:spLocks noChangeArrowheads="1"/>
          </p:cNvSpPr>
          <p:nvPr/>
        </p:nvSpPr>
        <p:spPr bwMode="auto">
          <a:xfrm>
            <a:off x="7126288" y="1809750"/>
            <a:ext cx="820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D0</a:t>
            </a:r>
          </a:p>
        </p:txBody>
      </p:sp>
      <p:sp>
        <p:nvSpPr>
          <p:cNvPr id="76007" name="Text Box 231"/>
          <p:cNvSpPr txBox="1">
            <a:spLocks noChangeArrowheads="1"/>
          </p:cNvSpPr>
          <p:nvPr/>
        </p:nvSpPr>
        <p:spPr bwMode="auto">
          <a:xfrm>
            <a:off x="7126288" y="2676525"/>
            <a:ext cx="820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D1</a:t>
            </a:r>
          </a:p>
        </p:txBody>
      </p:sp>
      <p:sp>
        <p:nvSpPr>
          <p:cNvPr id="76008" name="Text Box 232"/>
          <p:cNvSpPr txBox="1">
            <a:spLocks noChangeArrowheads="1"/>
          </p:cNvSpPr>
          <p:nvPr/>
        </p:nvSpPr>
        <p:spPr bwMode="auto">
          <a:xfrm>
            <a:off x="7126288" y="3748088"/>
            <a:ext cx="820737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D2</a:t>
            </a:r>
          </a:p>
        </p:txBody>
      </p:sp>
      <p:sp>
        <p:nvSpPr>
          <p:cNvPr id="76009" name="Text Box 233"/>
          <p:cNvSpPr txBox="1">
            <a:spLocks noChangeArrowheads="1"/>
          </p:cNvSpPr>
          <p:nvPr/>
        </p:nvSpPr>
        <p:spPr bwMode="auto">
          <a:xfrm>
            <a:off x="7126288" y="4652963"/>
            <a:ext cx="820737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D3</a:t>
            </a:r>
          </a:p>
        </p:txBody>
      </p:sp>
      <p:sp>
        <p:nvSpPr>
          <p:cNvPr id="76010" name="Text Box 234"/>
          <p:cNvSpPr txBox="1">
            <a:spLocks noChangeArrowheads="1"/>
          </p:cNvSpPr>
          <p:nvPr/>
        </p:nvSpPr>
        <p:spPr bwMode="auto">
          <a:xfrm>
            <a:off x="7126288" y="5270500"/>
            <a:ext cx="82073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GS</a:t>
            </a:r>
          </a:p>
        </p:txBody>
      </p:sp>
      <p:grpSp>
        <p:nvGrpSpPr>
          <p:cNvPr id="76023" name="Group 247"/>
          <p:cNvGrpSpPr>
            <a:grpSpLocks/>
          </p:cNvGrpSpPr>
          <p:nvPr/>
        </p:nvGrpSpPr>
        <p:grpSpPr bwMode="auto">
          <a:xfrm>
            <a:off x="4903788" y="1517650"/>
            <a:ext cx="2095500" cy="2871788"/>
            <a:chOff x="3089" y="956"/>
            <a:chExt cx="1320" cy="1809"/>
          </a:xfrm>
        </p:grpSpPr>
        <p:grpSp>
          <p:nvGrpSpPr>
            <p:cNvPr id="75917" name="Group 141"/>
            <p:cNvGrpSpPr>
              <a:grpSpLocks/>
            </p:cNvGrpSpPr>
            <p:nvPr/>
          </p:nvGrpSpPr>
          <p:grpSpPr bwMode="auto">
            <a:xfrm>
              <a:off x="3089" y="956"/>
              <a:ext cx="1320" cy="1809"/>
              <a:chOff x="2903" y="682"/>
              <a:chExt cx="1448" cy="1977"/>
            </a:xfrm>
          </p:grpSpPr>
          <p:sp>
            <p:nvSpPr>
              <p:cNvPr id="75918" name="Rectangle 142"/>
              <p:cNvSpPr>
                <a:spLocks noChangeArrowheads="1"/>
              </p:cNvSpPr>
              <p:nvPr/>
            </p:nvSpPr>
            <p:spPr bwMode="auto">
              <a:xfrm>
                <a:off x="3799" y="682"/>
                <a:ext cx="280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FF"/>
                    </a:solidFill>
                  </a:rPr>
                  <a:t>U3A</a:t>
                </a:r>
                <a:endParaRPr lang="en-US" altLang="zh-CN" sz="1600" b="1"/>
              </a:p>
            </p:txBody>
          </p:sp>
          <p:sp>
            <p:nvSpPr>
              <p:cNvPr id="75919" name="Rectangle 143"/>
              <p:cNvSpPr>
                <a:spLocks noChangeArrowheads="1"/>
              </p:cNvSpPr>
              <p:nvPr/>
            </p:nvSpPr>
            <p:spPr bwMode="auto">
              <a:xfrm>
                <a:off x="3681" y="1165"/>
                <a:ext cx="513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FF"/>
                    </a:solidFill>
                  </a:rPr>
                  <a:t>74HC08</a:t>
                </a:r>
                <a:endParaRPr lang="en-US" altLang="zh-CN" sz="1600" b="1"/>
              </a:p>
            </p:txBody>
          </p:sp>
          <p:grpSp>
            <p:nvGrpSpPr>
              <p:cNvPr id="75920" name="Group 144"/>
              <p:cNvGrpSpPr>
                <a:grpSpLocks/>
              </p:cNvGrpSpPr>
              <p:nvPr/>
            </p:nvGrpSpPr>
            <p:grpSpPr bwMode="auto">
              <a:xfrm>
                <a:off x="3523" y="863"/>
                <a:ext cx="828" cy="279"/>
                <a:chOff x="3523" y="863"/>
                <a:chExt cx="828" cy="279"/>
              </a:xfrm>
            </p:grpSpPr>
            <p:sp>
              <p:nvSpPr>
                <p:cNvPr id="75921" name="Arc 145"/>
                <p:cNvSpPr>
                  <a:spLocks/>
                </p:cNvSpPr>
                <p:nvPr/>
              </p:nvSpPr>
              <p:spPr bwMode="auto">
                <a:xfrm>
                  <a:off x="3972" y="866"/>
                  <a:ext cx="173" cy="2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7463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22" name="Freeform 146"/>
                <p:cNvSpPr>
                  <a:spLocks/>
                </p:cNvSpPr>
                <p:nvPr/>
              </p:nvSpPr>
              <p:spPr bwMode="auto">
                <a:xfrm>
                  <a:off x="3730" y="863"/>
                  <a:ext cx="242" cy="276"/>
                </a:xfrm>
                <a:custGeom>
                  <a:avLst/>
                  <a:gdLst>
                    <a:gd name="T0" fmla="*/ 242 w 242"/>
                    <a:gd name="T1" fmla="*/ 0 h 276"/>
                    <a:gd name="T2" fmla="*/ 0 w 242"/>
                    <a:gd name="T3" fmla="*/ 0 h 276"/>
                    <a:gd name="T4" fmla="*/ 0 w 242"/>
                    <a:gd name="T5" fmla="*/ 276 h 276"/>
                    <a:gd name="T6" fmla="*/ 242 w 242"/>
                    <a:gd name="T7" fmla="*/ 276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2" h="276">
                      <a:moveTo>
                        <a:pt x="242" y="0"/>
                      </a:moveTo>
                      <a:lnTo>
                        <a:pt x="0" y="0"/>
                      </a:lnTo>
                      <a:lnTo>
                        <a:pt x="0" y="276"/>
                      </a:lnTo>
                      <a:lnTo>
                        <a:pt x="242" y="276"/>
                      </a:lnTo>
                    </a:path>
                  </a:pathLst>
                </a:custGeom>
                <a:noFill/>
                <a:ln w="17463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23" name="Line 147"/>
                <p:cNvSpPr>
                  <a:spLocks noChangeShapeType="1"/>
                </p:cNvSpPr>
                <p:nvPr/>
              </p:nvSpPr>
              <p:spPr bwMode="auto">
                <a:xfrm flipH="1">
                  <a:off x="3523" y="901"/>
                  <a:ext cx="207" cy="1"/>
                </a:xfrm>
                <a:prstGeom prst="line">
                  <a:avLst/>
                </a:prstGeom>
                <a:noFill/>
                <a:ln w="17463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24" name="Line 148"/>
                <p:cNvSpPr>
                  <a:spLocks noChangeShapeType="1"/>
                </p:cNvSpPr>
                <p:nvPr/>
              </p:nvSpPr>
              <p:spPr bwMode="auto">
                <a:xfrm flipH="1">
                  <a:off x="3523" y="1108"/>
                  <a:ext cx="207" cy="1"/>
                </a:xfrm>
                <a:prstGeom prst="line">
                  <a:avLst/>
                </a:prstGeom>
                <a:noFill/>
                <a:ln w="17463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25" name="Line 149"/>
                <p:cNvSpPr>
                  <a:spLocks noChangeShapeType="1"/>
                </p:cNvSpPr>
                <p:nvPr/>
              </p:nvSpPr>
              <p:spPr bwMode="auto">
                <a:xfrm>
                  <a:off x="4144" y="1004"/>
                  <a:ext cx="207" cy="1"/>
                </a:xfrm>
                <a:prstGeom prst="line">
                  <a:avLst/>
                </a:prstGeom>
                <a:noFill/>
                <a:ln w="17463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5926" name="Line 150"/>
              <p:cNvSpPr>
                <a:spLocks noChangeShapeType="1"/>
              </p:cNvSpPr>
              <p:nvPr/>
            </p:nvSpPr>
            <p:spPr bwMode="auto">
              <a:xfrm>
                <a:off x="2903" y="901"/>
                <a:ext cx="620" cy="1"/>
              </a:xfrm>
              <a:prstGeom prst="line">
                <a:avLst/>
              </a:prstGeom>
              <a:noFill/>
              <a:ln w="1746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27" name="Freeform 151"/>
              <p:cNvSpPr>
                <a:spLocks/>
              </p:cNvSpPr>
              <p:nvPr/>
            </p:nvSpPr>
            <p:spPr bwMode="auto">
              <a:xfrm>
                <a:off x="2903" y="1108"/>
                <a:ext cx="620" cy="1551"/>
              </a:xfrm>
              <a:custGeom>
                <a:avLst/>
                <a:gdLst>
                  <a:gd name="T0" fmla="*/ 0 w 620"/>
                  <a:gd name="T1" fmla="*/ 1551 h 1551"/>
                  <a:gd name="T2" fmla="*/ 517 w 620"/>
                  <a:gd name="T3" fmla="*/ 1551 h 1551"/>
                  <a:gd name="T4" fmla="*/ 517 w 620"/>
                  <a:gd name="T5" fmla="*/ 0 h 1551"/>
                  <a:gd name="T6" fmla="*/ 620 w 620"/>
                  <a:gd name="T7" fmla="*/ 0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0" h="1551">
                    <a:moveTo>
                      <a:pt x="0" y="1551"/>
                    </a:moveTo>
                    <a:lnTo>
                      <a:pt x="517" y="1551"/>
                    </a:lnTo>
                    <a:lnTo>
                      <a:pt x="517" y="0"/>
                    </a:lnTo>
                    <a:lnTo>
                      <a:pt x="620" y="0"/>
                    </a:lnTo>
                  </a:path>
                </a:pathLst>
              </a:custGeom>
              <a:noFill/>
              <a:ln w="17463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6013" name="Oval 237"/>
            <p:cNvSpPr>
              <a:spLocks noChangeArrowheads="1"/>
            </p:cNvSpPr>
            <p:nvPr/>
          </p:nvSpPr>
          <p:spPr bwMode="auto">
            <a:xfrm>
              <a:off x="4229" y="1213"/>
              <a:ext cx="68" cy="68"/>
            </a:xfrm>
            <a:prstGeom prst="ellipse">
              <a:avLst/>
            </a:prstGeom>
            <a:solidFill>
              <a:schemeClr val="bg1"/>
            </a:solidFill>
            <a:ln w="1905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022" name="Group 246"/>
          <p:cNvGrpSpPr>
            <a:grpSpLocks/>
          </p:cNvGrpSpPr>
          <p:nvPr/>
        </p:nvGrpSpPr>
        <p:grpSpPr bwMode="auto">
          <a:xfrm>
            <a:off x="4903788" y="1985963"/>
            <a:ext cx="2095500" cy="2554287"/>
            <a:chOff x="3089" y="1251"/>
            <a:chExt cx="1320" cy="1609"/>
          </a:xfrm>
        </p:grpSpPr>
        <p:grpSp>
          <p:nvGrpSpPr>
            <p:cNvPr id="75928" name="Group 152"/>
            <p:cNvGrpSpPr>
              <a:grpSpLocks/>
            </p:cNvGrpSpPr>
            <p:nvPr/>
          </p:nvGrpSpPr>
          <p:grpSpPr bwMode="auto">
            <a:xfrm>
              <a:off x="3089" y="1251"/>
              <a:ext cx="1320" cy="1609"/>
              <a:chOff x="2903" y="1004"/>
              <a:chExt cx="1448" cy="1759"/>
            </a:xfrm>
          </p:grpSpPr>
          <p:sp>
            <p:nvSpPr>
              <p:cNvPr id="75929" name="Rectangle 153"/>
              <p:cNvSpPr>
                <a:spLocks noChangeArrowheads="1"/>
              </p:cNvSpPr>
              <p:nvPr/>
            </p:nvSpPr>
            <p:spPr bwMode="auto">
              <a:xfrm>
                <a:off x="3799" y="1304"/>
                <a:ext cx="280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FF"/>
                    </a:solidFill>
                  </a:rPr>
                  <a:t>U3B</a:t>
                </a:r>
                <a:endParaRPr lang="en-US" altLang="zh-CN" sz="1600" b="1"/>
              </a:p>
            </p:txBody>
          </p:sp>
          <p:sp>
            <p:nvSpPr>
              <p:cNvPr id="75930" name="Rectangle 154"/>
              <p:cNvSpPr>
                <a:spLocks noChangeArrowheads="1"/>
              </p:cNvSpPr>
              <p:nvPr/>
            </p:nvSpPr>
            <p:spPr bwMode="auto">
              <a:xfrm>
                <a:off x="3681" y="1786"/>
                <a:ext cx="548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b="1">
                    <a:solidFill>
                      <a:srgbClr val="0000FF"/>
                    </a:solidFill>
                  </a:rPr>
                  <a:t>74HC08</a:t>
                </a:r>
                <a:endParaRPr lang="en-US" altLang="zh-CN" sz="1600" b="1"/>
              </a:p>
            </p:txBody>
          </p:sp>
          <p:grpSp>
            <p:nvGrpSpPr>
              <p:cNvPr id="75931" name="Group 155"/>
              <p:cNvGrpSpPr>
                <a:grpSpLocks/>
              </p:cNvGrpSpPr>
              <p:nvPr/>
            </p:nvGrpSpPr>
            <p:grpSpPr bwMode="auto">
              <a:xfrm>
                <a:off x="3523" y="1487"/>
                <a:ext cx="828" cy="276"/>
                <a:chOff x="3523" y="1487"/>
                <a:chExt cx="828" cy="276"/>
              </a:xfrm>
            </p:grpSpPr>
            <p:sp>
              <p:nvSpPr>
                <p:cNvPr id="75932" name="Arc 156"/>
                <p:cNvSpPr>
                  <a:spLocks/>
                </p:cNvSpPr>
                <p:nvPr/>
              </p:nvSpPr>
              <p:spPr bwMode="auto">
                <a:xfrm>
                  <a:off x="3972" y="1487"/>
                  <a:ext cx="173" cy="2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7463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33" name="Freeform 157"/>
                <p:cNvSpPr>
                  <a:spLocks/>
                </p:cNvSpPr>
                <p:nvPr/>
              </p:nvSpPr>
              <p:spPr bwMode="auto">
                <a:xfrm>
                  <a:off x="3730" y="1487"/>
                  <a:ext cx="242" cy="276"/>
                </a:xfrm>
                <a:custGeom>
                  <a:avLst/>
                  <a:gdLst>
                    <a:gd name="T0" fmla="*/ 242 w 242"/>
                    <a:gd name="T1" fmla="*/ 0 h 276"/>
                    <a:gd name="T2" fmla="*/ 0 w 242"/>
                    <a:gd name="T3" fmla="*/ 0 h 276"/>
                    <a:gd name="T4" fmla="*/ 0 w 242"/>
                    <a:gd name="T5" fmla="*/ 276 h 276"/>
                    <a:gd name="T6" fmla="*/ 242 w 242"/>
                    <a:gd name="T7" fmla="*/ 276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2" h="276">
                      <a:moveTo>
                        <a:pt x="242" y="0"/>
                      </a:moveTo>
                      <a:lnTo>
                        <a:pt x="0" y="0"/>
                      </a:lnTo>
                      <a:lnTo>
                        <a:pt x="0" y="276"/>
                      </a:lnTo>
                      <a:lnTo>
                        <a:pt x="242" y="276"/>
                      </a:lnTo>
                    </a:path>
                  </a:pathLst>
                </a:custGeom>
                <a:noFill/>
                <a:ln w="17463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34" name="Line 158"/>
                <p:cNvSpPr>
                  <a:spLocks noChangeShapeType="1"/>
                </p:cNvSpPr>
                <p:nvPr/>
              </p:nvSpPr>
              <p:spPr bwMode="auto">
                <a:xfrm flipH="1">
                  <a:off x="3523" y="1521"/>
                  <a:ext cx="207" cy="1"/>
                </a:xfrm>
                <a:prstGeom prst="line">
                  <a:avLst/>
                </a:prstGeom>
                <a:noFill/>
                <a:ln w="17463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35" name="Line 159"/>
                <p:cNvSpPr>
                  <a:spLocks noChangeShapeType="1"/>
                </p:cNvSpPr>
                <p:nvPr/>
              </p:nvSpPr>
              <p:spPr bwMode="auto">
                <a:xfrm flipH="1">
                  <a:off x="3523" y="1728"/>
                  <a:ext cx="207" cy="1"/>
                </a:xfrm>
                <a:prstGeom prst="line">
                  <a:avLst/>
                </a:prstGeom>
                <a:noFill/>
                <a:ln w="17463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36" name="Line 160"/>
                <p:cNvSpPr>
                  <a:spLocks noChangeShapeType="1"/>
                </p:cNvSpPr>
                <p:nvPr/>
              </p:nvSpPr>
              <p:spPr bwMode="auto">
                <a:xfrm>
                  <a:off x="4144" y="1625"/>
                  <a:ext cx="207" cy="1"/>
                </a:xfrm>
                <a:prstGeom prst="line">
                  <a:avLst/>
                </a:prstGeom>
                <a:noFill/>
                <a:ln w="17463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5937" name="Freeform 161"/>
              <p:cNvSpPr>
                <a:spLocks/>
              </p:cNvSpPr>
              <p:nvPr/>
            </p:nvSpPr>
            <p:spPr bwMode="auto">
              <a:xfrm>
                <a:off x="2903" y="1004"/>
                <a:ext cx="620" cy="517"/>
              </a:xfrm>
              <a:custGeom>
                <a:avLst/>
                <a:gdLst>
                  <a:gd name="T0" fmla="*/ 0 w 620"/>
                  <a:gd name="T1" fmla="*/ 0 h 517"/>
                  <a:gd name="T2" fmla="*/ 413 w 620"/>
                  <a:gd name="T3" fmla="*/ 0 h 517"/>
                  <a:gd name="T4" fmla="*/ 413 w 620"/>
                  <a:gd name="T5" fmla="*/ 517 h 517"/>
                  <a:gd name="T6" fmla="*/ 620 w 620"/>
                  <a:gd name="T7" fmla="*/ 517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0" h="517">
                    <a:moveTo>
                      <a:pt x="0" y="0"/>
                    </a:moveTo>
                    <a:lnTo>
                      <a:pt x="413" y="0"/>
                    </a:lnTo>
                    <a:lnTo>
                      <a:pt x="413" y="517"/>
                    </a:lnTo>
                    <a:lnTo>
                      <a:pt x="620" y="517"/>
                    </a:lnTo>
                  </a:path>
                </a:pathLst>
              </a:custGeom>
              <a:noFill/>
              <a:ln w="17463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38" name="Freeform 162"/>
              <p:cNvSpPr>
                <a:spLocks/>
              </p:cNvSpPr>
              <p:nvPr/>
            </p:nvSpPr>
            <p:spPr bwMode="auto">
              <a:xfrm>
                <a:off x="2903" y="1728"/>
                <a:ext cx="620" cy="1035"/>
              </a:xfrm>
              <a:custGeom>
                <a:avLst/>
                <a:gdLst>
                  <a:gd name="T0" fmla="*/ 0 w 620"/>
                  <a:gd name="T1" fmla="*/ 1035 h 1035"/>
                  <a:gd name="T2" fmla="*/ 413 w 620"/>
                  <a:gd name="T3" fmla="*/ 1035 h 1035"/>
                  <a:gd name="T4" fmla="*/ 413 w 620"/>
                  <a:gd name="T5" fmla="*/ 0 h 1035"/>
                  <a:gd name="T6" fmla="*/ 620 w 620"/>
                  <a:gd name="T7" fmla="*/ 0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0" h="1035">
                    <a:moveTo>
                      <a:pt x="0" y="1035"/>
                    </a:moveTo>
                    <a:lnTo>
                      <a:pt x="413" y="1035"/>
                    </a:lnTo>
                    <a:lnTo>
                      <a:pt x="413" y="0"/>
                    </a:lnTo>
                    <a:lnTo>
                      <a:pt x="620" y="0"/>
                    </a:lnTo>
                  </a:path>
                </a:pathLst>
              </a:custGeom>
              <a:noFill/>
              <a:ln w="17463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6014" name="Oval 238"/>
            <p:cNvSpPr>
              <a:spLocks noChangeArrowheads="1"/>
            </p:cNvSpPr>
            <p:nvPr/>
          </p:nvSpPr>
          <p:spPr bwMode="auto">
            <a:xfrm>
              <a:off x="4229" y="1780"/>
              <a:ext cx="68" cy="68"/>
            </a:xfrm>
            <a:prstGeom prst="ellipse">
              <a:avLst/>
            </a:prstGeom>
            <a:solidFill>
              <a:schemeClr val="bg1"/>
            </a:solidFill>
            <a:ln w="1905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021" name="Group 245"/>
          <p:cNvGrpSpPr>
            <a:grpSpLocks/>
          </p:cNvGrpSpPr>
          <p:nvPr/>
        </p:nvGrpSpPr>
        <p:grpSpPr bwMode="auto">
          <a:xfrm>
            <a:off x="4903788" y="2136775"/>
            <a:ext cx="2095500" cy="2552700"/>
            <a:chOff x="3089" y="1346"/>
            <a:chExt cx="1320" cy="1608"/>
          </a:xfrm>
        </p:grpSpPr>
        <p:grpSp>
          <p:nvGrpSpPr>
            <p:cNvPr id="75939" name="Group 163"/>
            <p:cNvGrpSpPr>
              <a:grpSpLocks/>
            </p:cNvGrpSpPr>
            <p:nvPr/>
          </p:nvGrpSpPr>
          <p:grpSpPr bwMode="auto">
            <a:xfrm>
              <a:off x="3089" y="1346"/>
              <a:ext cx="1320" cy="1608"/>
              <a:chOff x="2903" y="1108"/>
              <a:chExt cx="1448" cy="1758"/>
            </a:xfrm>
          </p:grpSpPr>
          <p:sp>
            <p:nvSpPr>
              <p:cNvPr id="75940" name="Rectangle 164"/>
              <p:cNvSpPr>
                <a:spLocks noChangeArrowheads="1"/>
              </p:cNvSpPr>
              <p:nvPr/>
            </p:nvSpPr>
            <p:spPr bwMode="auto">
              <a:xfrm>
                <a:off x="3799" y="2027"/>
                <a:ext cx="280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FF"/>
                    </a:solidFill>
                  </a:rPr>
                  <a:t>U3C</a:t>
                </a:r>
                <a:endParaRPr lang="en-US" altLang="zh-CN" sz="1600" b="1"/>
              </a:p>
            </p:txBody>
          </p:sp>
          <p:sp>
            <p:nvSpPr>
              <p:cNvPr id="75941" name="Rectangle 165"/>
              <p:cNvSpPr>
                <a:spLocks noChangeArrowheads="1"/>
              </p:cNvSpPr>
              <p:nvPr/>
            </p:nvSpPr>
            <p:spPr bwMode="auto">
              <a:xfrm>
                <a:off x="3709" y="2510"/>
                <a:ext cx="549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b="1">
                    <a:solidFill>
                      <a:srgbClr val="0000FF"/>
                    </a:solidFill>
                  </a:rPr>
                  <a:t>74HC08</a:t>
                </a:r>
                <a:endParaRPr lang="en-US" altLang="zh-CN" sz="1600" b="1"/>
              </a:p>
            </p:txBody>
          </p:sp>
          <p:grpSp>
            <p:nvGrpSpPr>
              <p:cNvPr id="75942" name="Group 166"/>
              <p:cNvGrpSpPr>
                <a:grpSpLocks/>
              </p:cNvGrpSpPr>
              <p:nvPr/>
            </p:nvGrpSpPr>
            <p:grpSpPr bwMode="auto">
              <a:xfrm>
                <a:off x="3523" y="2211"/>
                <a:ext cx="828" cy="276"/>
                <a:chOff x="3523" y="2211"/>
                <a:chExt cx="828" cy="276"/>
              </a:xfrm>
            </p:grpSpPr>
            <p:sp>
              <p:nvSpPr>
                <p:cNvPr id="75943" name="Arc 167"/>
                <p:cNvSpPr>
                  <a:spLocks/>
                </p:cNvSpPr>
                <p:nvPr/>
              </p:nvSpPr>
              <p:spPr bwMode="auto">
                <a:xfrm>
                  <a:off x="3972" y="2211"/>
                  <a:ext cx="173" cy="27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7463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44" name="Freeform 168"/>
                <p:cNvSpPr>
                  <a:spLocks/>
                </p:cNvSpPr>
                <p:nvPr/>
              </p:nvSpPr>
              <p:spPr bwMode="auto">
                <a:xfrm>
                  <a:off x="3730" y="2211"/>
                  <a:ext cx="242" cy="276"/>
                </a:xfrm>
                <a:custGeom>
                  <a:avLst/>
                  <a:gdLst>
                    <a:gd name="T0" fmla="*/ 242 w 242"/>
                    <a:gd name="T1" fmla="*/ 0 h 276"/>
                    <a:gd name="T2" fmla="*/ 0 w 242"/>
                    <a:gd name="T3" fmla="*/ 0 h 276"/>
                    <a:gd name="T4" fmla="*/ 0 w 242"/>
                    <a:gd name="T5" fmla="*/ 276 h 276"/>
                    <a:gd name="T6" fmla="*/ 242 w 242"/>
                    <a:gd name="T7" fmla="*/ 276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2" h="276">
                      <a:moveTo>
                        <a:pt x="242" y="0"/>
                      </a:moveTo>
                      <a:lnTo>
                        <a:pt x="0" y="0"/>
                      </a:lnTo>
                      <a:lnTo>
                        <a:pt x="0" y="276"/>
                      </a:lnTo>
                      <a:lnTo>
                        <a:pt x="242" y="276"/>
                      </a:lnTo>
                    </a:path>
                  </a:pathLst>
                </a:custGeom>
                <a:noFill/>
                <a:ln w="17463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45" name="Line 169"/>
                <p:cNvSpPr>
                  <a:spLocks noChangeShapeType="1"/>
                </p:cNvSpPr>
                <p:nvPr/>
              </p:nvSpPr>
              <p:spPr bwMode="auto">
                <a:xfrm flipH="1">
                  <a:off x="3523" y="2245"/>
                  <a:ext cx="207" cy="1"/>
                </a:xfrm>
                <a:prstGeom prst="line">
                  <a:avLst/>
                </a:prstGeom>
                <a:noFill/>
                <a:ln w="17463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46" name="Line 170"/>
                <p:cNvSpPr>
                  <a:spLocks noChangeShapeType="1"/>
                </p:cNvSpPr>
                <p:nvPr/>
              </p:nvSpPr>
              <p:spPr bwMode="auto">
                <a:xfrm flipH="1">
                  <a:off x="3523" y="2452"/>
                  <a:ext cx="207" cy="1"/>
                </a:xfrm>
                <a:prstGeom prst="line">
                  <a:avLst/>
                </a:prstGeom>
                <a:noFill/>
                <a:ln w="17463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947" name="Line 171"/>
                <p:cNvSpPr>
                  <a:spLocks noChangeShapeType="1"/>
                </p:cNvSpPr>
                <p:nvPr/>
              </p:nvSpPr>
              <p:spPr bwMode="auto">
                <a:xfrm>
                  <a:off x="4144" y="2349"/>
                  <a:ext cx="207" cy="1"/>
                </a:xfrm>
                <a:prstGeom prst="line">
                  <a:avLst/>
                </a:prstGeom>
                <a:noFill/>
                <a:ln w="17463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5948" name="Freeform 172"/>
              <p:cNvSpPr>
                <a:spLocks/>
              </p:cNvSpPr>
              <p:nvPr/>
            </p:nvSpPr>
            <p:spPr bwMode="auto">
              <a:xfrm>
                <a:off x="2903" y="1108"/>
                <a:ext cx="620" cy="1137"/>
              </a:xfrm>
              <a:custGeom>
                <a:avLst/>
                <a:gdLst>
                  <a:gd name="T0" fmla="*/ 0 w 620"/>
                  <a:gd name="T1" fmla="*/ 0 h 1137"/>
                  <a:gd name="T2" fmla="*/ 310 w 620"/>
                  <a:gd name="T3" fmla="*/ 0 h 1137"/>
                  <a:gd name="T4" fmla="*/ 310 w 620"/>
                  <a:gd name="T5" fmla="*/ 1137 h 1137"/>
                  <a:gd name="T6" fmla="*/ 620 w 620"/>
                  <a:gd name="T7" fmla="*/ 1137 h 1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0" h="1137">
                    <a:moveTo>
                      <a:pt x="0" y="0"/>
                    </a:moveTo>
                    <a:lnTo>
                      <a:pt x="310" y="0"/>
                    </a:lnTo>
                    <a:lnTo>
                      <a:pt x="310" y="1137"/>
                    </a:lnTo>
                    <a:lnTo>
                      <a:pt x="620" y="1137"/>
                    </a:lnTo>
                  </a:path>
                </a:pathLst>
              </a:custGeom>
              <a:noFill/>
              <a:ln w="17463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49" name="Freeform 173"/>
              <p:cNvSpPr>
                <a:spLocks/>
              </p:cNvSpPr>
              <p:nvPr/>
            </p:nvSpPr>
            <p:spPr bwMode="auto">
              <a:xfrm>
                <a:off x="2903" y="2452"/>
                <a:ext cx="620" cy="414"/>
              </a:xfrm>
              <a:custGeom>
                <a:avLst/>
                <a:gdLst>
                  <a:gd name="T0" fmla="*/ 0 w 620"/>
                  <a:gd name="T1" fmla="*/ 414 h 414"/>
                  <a:gd name="T2" fmla="*/ 620 w 620"/>
                  <a:gd name="T3" fmla="*/ 414 h 414"/>
                  <a:gd name="T4" fmla="*/ 620 w 620"/>
                  <a:gd name="T5" fmla="*/ 0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0" h="414">
                    <a:moveTo>
                      <a:pt x="0" y="414"/>
                    </a:moveTo>
                    <a:lnTo>
                      <a:pt x="620" y="414"/>
                    </a:lnTo>
                    <a:lnTo>
                      <a:pt x="620" y="0"/>
                    </a:lnTo>
                  </a:path>
                </a:pathLst>
              </a:custGeom>
              <a:noFill/>
              <a:ln w="17463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6015" name="Oval 239"/>
            <p:cNvSpPr>
              <a:spLocks noChangeArrowheads="1"/>
            </p:cNvSpPr>
            <p:nvPr/>
          </p:nvSpPr>
          <p:spPr bwMode="auto">
            <a:xfrm>
              <a:off x="4229" y="2432"/>
              <a:ext cx="68" cy="68"/>
            </a:xfrm>
            <a:prstGeom prst="ellipse">
              <a:avLst/>
            </a:prstGeom>
            <a:solidFill>
              <a:schemeClr val="bg1"/>
            </a:solidFill>
            <a:ln w="1905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024" name="Group 248"/>
          <p:cNvGrpSpPr>
            <a:grpSpLocks/>
          </p:cNvGrpSpPr>
          <p:nvPr/>
        </p:nvGrpSpPr>
        <p:grpSpPr bwMode="auto">
          <a:xfrm>
            <a:off x="5053013" y="4824413"/>
            <a:ext cx="1905000" cy="225425"/>
            <a:chOff x="3183" y="3039"/>
            <a:chExt cx="1200" cy="142"/>
          </a:xfrm>
        </p:grpSpPr>
        <p:sp>
          <p:nvSpPr>
            <p:cNvPr id="75951" name="Line 175"/>
            <p:cNvSpPr>
              <a:spLocks noChangeShapeType="1"/>
            </p:cNvSpPr>
            <p:nvPr/>
          </p:nvSpPr>
          <p:spPr bwMode="auto">
            <a:xfrm>
              <a:off x="3192" y="3039"/>
              <a:ext cx="1191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017" name="Line 241"/>
            <p:cNvSpPr>
              <a:spLocks noChangeShapeType="1"/>
            </p:cNvSpPr>
            <p:nvPr/>
          </p:nvSpPr>
          <p:spPr bwMode="auto">
            <a:xfrm>
              <a:off x="3183" y="3039"/>
              <a:ext cx="0" cy="142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6026" name="Group 250"/>
          <p:cNvGrpSpPr>
            <a:grpSpLocks/>
          </p:cNvGrpSpPr>
          <p:nvPr/>
        </p:nvGrpSpPr>
        <p:grpSpPr bwMode="auto">
          <a:xfrm>
            <a:off x="4903788" y="2436813"/>
            <a:ext cx="2095500" cy="3497262"/>
            <a:chOff x="3089" y="1535"/>
            <a:chExt cx="1320" cy="2203"/>
          </a:xfrm>
        </p:grpSpPr>
        <p:sp>
          <p:nvSpPr>
            <p:cNvPr id="75901" name="Oval 125"/>
            <p:cNvSpPr>
              <a:spLocks noChangeArrowheads="1"/>
            </p:cNvSpPr>
            <p:nvPr/>
          </p:nvSpPr>
          <p:spPr bwMode="auto">
            <a:xfrm>
              <a:off x="3163" y="3110"/>
              <a:ext cx="41" cy="42"/>
            </a:xfrm>
            <a:prstGeom prst="ellipse">
              <a:avLst/>
            </a:prstGeom>
            <a:solidFill>
              <a:schemeClr val="tx2"/>
            </a:solidFill>
            <a:ln w="17463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6025" name="Group 249"/>
            <p:cNvGrpSpPr>
              <a:grpSpLocks/>
            </p:cNvGrpSpPr>
            <p:nvPr/>
          </p:nvGrpSpPr>
          <p:grpSpPr bwMode="auto">
            <a:xfrm>
              <a:off x="3089" y="1535"/>
              <a:ext cx="1320" cy="2203"/>
              <a:chOff x="3089" y="1535"/>
              <a:chExt cx="1320" cy="2203"/>
            </a:xfrm>
          </p:grpSpPr>
          <p:sp>
            <p:nvSpPr>
              <p:cNvPr id="75950" name="Freeform 174"/>
              <p:cNvSpPr>
                <a:spLocks/>
              </p:cNvSpPr>
              <p:nvPr/>
            </p:nvSpPr>
            <p:spPr bwMode="auto">
              <a:xfrm>
                <a:off x="3089" y="1535"/>
                <a:ext cx="188" cy="1515"/>
              </a:xfrm>
              <a:custGeom>
                <a:avLst/>
                <a:gdLst>
                  <a:gd name="T0" fmla="*/ 0 w 206"/>
                  <a:gd name="T1" fmla="*/ 0 h 1655"/>
                  <a:gd name="T2" fmla="*/ 206 w 206"/>
                  <a:gd name="T3" fmla="*/ 0 h 1655"/>
                  <a:gd name="T4" fmla="*/ 206 w 206"/>
                  <a:gd name="T5" fmla="*/ 1655 h 1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6" h="1655">
                    <a:moveTo>
                      <a:pt x="0" y="0"/>
                    </a:moveTo>
                    <a:lnTo>
                      <a:pt x="206" y="0"/>
                    </a:lnTo>
                    <a:lnTo>
                      <a:pt x="206" y="1655"/>
                    </a:lnTo>
                  </a:path>
                </a:pathLst>
              </a:custGeom>
              <a:noFill/>
              <a:ln w="17463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6019" name="Group 243"/>
              <p:cNvGrpSpPr>
                <a:grpSpLocks/>
              </p:cNvGrpSpPr>
              <p:nvPr/>
            </p:nvGrpSpPr>
            <p:grpSpPr bwMode="auto">
              <a:xfrm>
                <a:off x="3089" y="3050"/>
                <a:ext cx="1320" cy="688"/>
                <a:chOff x="3089" y="3050"/>
                <a:chExt cx="1320" cy="688"/>
              </a:xfrm>
            </p:grpSpPr>
            <p:grpSp>
              <p:nvGrpSpPr>
                <p:cNvPr id="75952" name="Group 176"/>
                <p:cNvGrpSpPr>
                  <a:grpSpLocks/>
                </p:cNvGrpSpPr>
                <p:nvPr/>
              </p:nvGrpSpPr>
              <p:grpSpPr bwMode="auto">
                <a:xfrm>
                  <a:off x="3089" y="3050"/>
                  <a:ext cx="1320" cy="688"/>
                  <a:chOff x="2903" y="2970"/>
                  <a:chExt cx="1448" cy="752"/>
                </a:xfrm>
              </p:grpSpPr>
              <p:sp>
                <p:nvSpPr>
                  <p:cNvPr id="75953" name="Rectangle 177"/>
                  <p:cNvSpPr>
                    <a:spLocks noChangeArrowheads="1"/>
                  </p:cNvSpPr>
                  <p:nvPr/>
                </p:nvSpPr>
                <p:spPr bwMode="auto">
                  <a:xfrm>
                    <a:off x="3799" y="3062"/>
                    <a:ext cx="280" cy="1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1600" b="1">
                        <a:solidFill>
                          <a:srgbClr val="0000FF"/>
                        </a:solidFill>
                      </a:rPr>
                      <a:t>U3D</a:t>
                    </a:r>
                    <a:endParaRPr lang="en-US" altLang="zh-CN" sz="1600" b="1"/>
                  </a:p>
                </p:txBody>
              </p:sp>
              <p:sp>
                <p:nvSpPr>
                  <p:cNvPr id="75954" name="Rectangle 178"/>
                  <p:cNvSpPr>
                    <a:spLocks noChangeArrowheads="1"/>
                  </p:cNvSpPr>
                  <p:nvPr/>
                </p:nvSpPr>
                <p:spPr bwMode="auto">
                  <a:xfrm>
                    <a:off x="3656" y="3544"/>
                    <a:ext cx="548" cy="17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1700" b="1">
                        <a:solidFill>
                          <a:srgbClr val="0000FF"/>
                        </a:solidFill>
                      </a:rPr>
                      <a:t>74HC08</a:t>
                    </a:r>
                    <a:endParaRPr lang="en-US" altLang="zh-CN" sz="1600" b="1"/>
                  </a:p>
                </p:txBody>
              </p:sp>
              <p:grpSp>
                <p:nvGrpSpPr>
                  <p:cNvPr id="75955" name="Group 179"/>
                  <p:cNvGrpSpPr>
                    <a:grpSpLocks/>
                  </p:cNvGrpSpPr>
                  <p:nvPr/>
                </p:nvGrpSpPr>
                <p:grpSpPr bwMode="auto">
                  <a:xfrm>
                    <a:off x="3523" y="3245"/>
                    <a:ext cx="828" cy="276"/>
                    <a:chOff x="3523" y="3245"/>
                    <a:chExt cx="828" cy="276"/>
                  </a:xfrm>
                </p:grpSpPr>
                <p:sp>
                  <p:nvSpPr>
                    <p:cNvPr id="75956" name="Arc 180"/>
                    <p:cNvSpPr>
                      <a:spLocks/>
                    </p:cNvSpPr>
                    <p:nvPr/>
                  </p:nvSpPr>
                  <p:spPr bwMode="auto">
                    <a:xfrm>
                      <a:off x="3972" y="3245"/>
                      <a:ext cx="173" cy="276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43200"/>
                        <a:gd name="T2" fmla="*/ 0 w 21600"/>
                        <a:gd name="T3" fmla="*/ 43200 h 43200"/>
                        <a:gd name="T4" fmla="*/ 0 w 21600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432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529"/>
                            <a:pt x="11929" y="43199"/>
                            <a:pt x="0" y="43200"/>
                          </a:cubicBezTo>
                        </a:path>
                        <a:path w="21600" h="432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529"/>
                            <a:pt x="11929" y="43199"/>
                            <a:pt x="0" y="432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17463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5957" name="Freeform 181"/>
                    <p:cNvSpPr>
                      <a:spLocks/>
                    </p:cNvSpPr>
                    <p:nvPr/>
                  </p:nvSpPr>
                  <p:spPr bwMode="auto">
                    <a:xfrm>
                      <a:off x="3730" y="3245"/>
                      <a:ext cx="242" cy="276"/>
                    </a:xfrm>
                    <a:custGeom>
                      <a:avLst/>
                      <a:gdLst>
                        <a:gd name="T0" fmla="*/ 242 w 242"/>
                        <a:gd name="T1" fmla="*/ 0 h 276"/>
                        <a:gd name="T2" fmla="*/ 0 w 242"/>
                        <a:gd name="T3" fmla="*/ 0 h 276"/>
                        <a:gd name="T4" fmla="*/ 0 w 242"/>
                        <a:gd name="T5" fmla="*/ 276 h 276"/>
                        <a:gd name="T6" fmla="*/ 242 w 242"/>
                        <a:gd name="T7" fmla="*/ 276 h 27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42" h="276">
                          <a:moveTo>
                            <a:pt x="242" y="0"/>
                          </a:moveTo>
                          <a:lnTo>
                            <a:pt x="0" y="0"/>
                          </a:lnTo>
                          <a:lnTo>
                            <a:pt x="0" y="276"/>
                          </a:lnTo>
                          <a:lnTo>
                            <a:pt x="242" y="276"/>
                          </a:lnTo>
                        </a:path>
                      </a:pathLst>
                    </a:custGeom>
                    <a:noFill/>
                    <a:ln w="17463">
                      <a:solidFill>
                        <a:srgbClr val="0000FF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5958" name="Line 18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523" y="3280"/>
                      <a:ext cx="207" cy="1"/>
                    </a:xfrm>
                    <a:prstGeom prst="line">
                      <a:avLst/>
                    </a:prstGeom>
                    <a:noFill/>
                    <a:ln w="17463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5959" name="Line 1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523" y="3487"/>
                      <a:ext cx="207" cy="1"/>
                    </a:xfrm>
                    <a:prstGeom prst="line">
                      <a:avLst/>
                    </a:prstGeom>
                    <a:noFill/>
                    <a:ln w="17463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5960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44" y="3383"/>
                      <a:ext cx="207" cy="1"/>
                    </a:xfrm>
                    <a:prstGeom prst="line">
                      <a:avLst/>
                    </a:prstGeom>
                    <a:noFill/>
                    <a:ln w="17463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5961" name="Freeform 185"/>
                  <p:cNvSpPr>
                    <a:spLocks/>
                  </p:cNvSpPr>
                  <p:nvPr/>
                </p:nvSpPr>
                <p:spPr bwMode="auto">
                  <a:xfrm>
                    <a:off x="2903" y="3073"/>
                    <a:ext cx="620" cy="414"/>
                  </a:xfrm>
                  <a:custGeom>
                    <a:avLst/>
                    <a:gdLst>
                      <a:gd name="T0" fmla="*/ 0 w 620"/>
                      <a:gd name="T1" fmla="*/ 0 h 414"/>
                      <a:gd name="T2" fmla="*/ 103 w 620"/>
                      <a:gd name="T3" fmla="*/ 0 h 414"/>
                      <a:gd name="T4" fmla="*/ 103 w 620"/>
                      <a:gd name="T5" fmla="*/ 414 h 414"/>
                      <a:gd name="T6" fmla="*/ 620 w 620"/>
                      <a:gd name="T7" fmla="*/ 414 h 4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20" h="414">
                        <a:moveTo>
                          <a:pt x="0" y="0"/>
                        </a:moveTo>
                        <a:lnTo>
                          <a:pt x="103" y="0"/>
                        </a:lnTo>
                        <a:lnTo>
                          <a:pt x="103" y="414"/>
                        </a:lnTo>
                        <a:lnTo>
                          <a:pt x="620" y="414"/>
                        </a:lnTo>
                      </a:path>
                    </a:pathLst>
                  </a:custGeom>
                  <a:noFill/>
                  <a:ln w="17463">
                    <a:solidFill>
                      <a:schemeClr val="tx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962" name="Freeform 186"/>
                  <p:cNvSpPr>
                    <a:spLocks/>
                  </p:cNvSpPr>
                  <p:nvPr/>
                </p:nvSpPr>
                <p:spPr bwMode="auto">
                  <a:xfrm>
                    <a:off x="3109" y="2970"/>
                    <a:ext cx="414" cy="310"/>
                  </a:xfrm>
                  <a:custGeom>
                    <a:avLst/>
                    <a:gdLst>
                      <a:gd name="T0" fmla="*/ 414 w 414"/>
                      <a:gd name="T1" fmla="*/ 310 h 310"/>
                      <a:gd name="T2" fmla="*/ 0 w 414"/>
                      <a:gd name="T3" fmla="*/ 310 h 310"/>
                      <a:gd name="T4" fmla="*/ 0 w 414"/>
                      <a:gd name="T5" fmla="*/ 0 h 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14" h="310">
                        <a:moveTo>
                          <a:pt x="414" y="310"/>
                        </a:moveTo>
                        <a:lnTo>
                          <a:pt x="0" y="31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7463">
                    <a:solidFill>
                      <a:schemeClr val="tx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6018" name="Oval 242"/>
                <p:cNvSpPr>
                  <a:spLocks noChangeArrowheads="1"/>
                </p:cNvSpPr>
                <p:nvPr/>
              </p:nvSpPr>
              <p:spPr bwMode="auto">
                <a:xfrm>
                  <a:off x="4229" y="3396"/>
                  <a:ext cx="68" cy="68"/>
                </a:xfrm>
                <a:prstGeom prst="ellipse">
                  <a:avLst/>
                </a:prstGeom>
                <a:solidFill>
                  <a:schemeClr val="bg1"/>
                </a:solidFill>
                <a:ln w="19050" cap="sq" algn="ctr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6BC8-C357-464E-BBD8-4E0DA52F29A0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9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DDA5-376D-4097-9C56-8642EC2D379E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819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6.6  Three-state Devices</a:t>
            </a:r>
          </a:p>
        </p:txBody>
      </p:sp>
      <p:sp>
        <p:nvSpPr>
          <p:cNvPr id="8192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376363"/>
            <a:ext cx="5094288" cy="472281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three-state buffers</a:t>
            </a:r>
          </a:p>
          <a:p>
            <a:pPr>
              <a:buFont typeface="Wingdings 2" pitchFamily="18" charset="2"/>
              <a:buNone/>
            </a:pPr>
            <a:endParaRPr lang="en-US" altLang="zh-CN" sz="2800"/>
          </a:p>
        </p:txBody>
      </p:sp>
      <p:graphicFrame>
        <p:nvGraphicFramePr>
          <p:cNvPr id="8192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497388" y="2014538"/>
          <a:ext cx="373697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2" name="Artwork" r:id="rId3" imgW="1961905" imgH="676369" progId="Adobe.Illustrator.7">
                  <p:embed/>
                </p:oleObj>
              </mc:Choice>
              <mc:Fallback>
                <p:oleObj name="Artwork" r:id="rId3" imgW="1961905" imgH="676369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388" y="2014538"/>
                        <a:ext cx="3736975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26" name="Group 6"/>
          <p:cNvGrpSpPr>
            <a:grpSpLocks/>
          </p:cNvGrpSpPr>
          <p:nvPr/>
        </p:nvGrpSpPr>
        <p:grpSpPr bwMode="auto">
          <a:xfrm>
            <a:off x="1187450" y="2708275"/>
            <a:ext cx="1690688" cy="2319338"/>
            <a:chOff x="1776" y="1947"/>
            <a:chExt cx="1065" cy="1461"/>
          </a:xfrm>
        </p:grpSpPr>
        <p:graphicFrame>
          <p:nvGraphicFramePr>
            <p:cNvPr id="81927" name="Object 7"/>
            <p:cNvGraphicFramePr>
              <a:graphicFrameLocks noChangeAspect="1"/>
            </p:cNvGraphicFramePr>
            <p:nvPr/>
          </p:nvGraphicFramePr>
          <p:xfrm>
            <a:off x="1776" y="1947"/>
            <a:ext cx="816" cy="1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3" name="Artwork" r:id="rId5" imgW="2314286" imgH="1276190" progId="Adobe.Illustrator.7">
                    <p:embed/>
                  </p:oleObj>
                </mc:Choice>
                <mc:Fallback>
                  <p:oleObj name="Artwork" r:id="rId5" imgW="2314286" imgH="1276190" progId="Adobe.Illustrator.7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69196"/>
                        <a:stretch>
                          <a:fillRect/>
                        </a:stretch>
                      </p:blipFill>
                      <p:spPr bwMode="auto">
                        <a:xfrm>
                          <a:off x="1776" y="1947"/>
                          <a:ext cx="816" cy="1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28" name="Object 8"/>
            <p:cNvGraphicFramePr>
              <a:graphicFrameLocks noChangeAspect="1"/>
            </p:cNvGraphicFramePr>
            <p:nvPr/>
          </p:nvGraphicFramePr>
          <p:xfrm>
            <a:off x="2352" y="1947"/>
            <a:ext cx="489" cy="1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4" name="Artwork" r:id="rId7" imgW="2314286" imgH="1276190" progId="Adobe.Illustrator.7">
                    <p:embed/>
                  </p:oleObj>
                </mc:Choice>
                <mc:Fallback>
                  <p:oleObj name="Artwork" r:id="rId7" imgW="2314286" imgH="1276190" progId="Adobe.Illustrator.7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81540"/>
                        <a:stretch>
                          <a:fillRect/>
                        </a:stretch>
                      </p:blipFill>
                      <p:spPr bwMode="auto">
                        <a:xfrm>
                          <a:off x="2352" y="1947"/>
                          <a:ext cx="489" cy="1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3198-583D-4D54-AB64-AEC7CF1E6C73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B310-0420-480E-A56C-2E43306CD47E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85018" name="Rectangle 2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684213" y="1557338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EN_L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1116013" y="2060575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3203575" y="2060575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OUT</a:t>
            </a:r>
          </a:p>
        </p:txBody>
      </p:sp>
      <p:pic>
        <p:nvPicPr>
          <p:cNvPr id="8500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628775"/>
            <a:ext cx="1636713" cy="107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008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628775"/>
            <a:ext cx="1608137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009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357563"/>
            <a:ext cx="1593850" cy="107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010" name="Text Box 18"/>
          <p:cNvSpPr txBox="1">
            <a:spLocks noChangeArrowheads="1"/>
          </p:cNvSpPr>
          <p:nvPr/>
        </p:nvSpPr>
        <p:spPr bwMode="auto">
          <a:xfrm>
            <a:off x="5076825" y="1557338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EN</a:t>
            </a:r>
          </a:p>
        </p:txBody>
      </p:sp>
      <p:sp>
        <p:nvSpPr>
          <p:cNvPr id="85011" name="Text Box 19"/>
          <p:cNvSpPr txBox="1">
            <a:spLocks noChangeArrowheads="1"/>
          </p:cNvSpPr>
          <p:nvPr/>
        </p:nvSpPr>
        <p:spPr bwMode="auto">
          <a:xfrm>
            <a:off x="611188" y="3213100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EN_L</a:t>
            </a:r>
          </a:p>
        </p:txBody>
      </p:sp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1114425" y="3789363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sp>
        <p:nvSpPr>
          <p:cNvPr id="85013" name="Text Box 21"/>
          <p:cNvSpPr txBox="1">
            <a:spLocks noChangeArrowheads="1"/>
          </p:cNvSpPr>
          <p:nvPr/>
        </p:nvSpPr>
        <p:spPr bwMode="auto">
          <a:xfrm>
            <a:off x="5291138" y="2060575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sp>
        <p:nvSpPr>
          <p:cNvPr id="85015" name="Text Box 23"/>
          <p:cNvSpPr txBox="1">
            <a:spLocks noChangeArrowheads="1"/>
          </p:cNvSpPr>
          <p:nvPr/>
        </p:nvSpPr>
        <p:spPr bwMode="auto">
          <a:xfrm>
            <a:off x="7380288" y="2060575"/>
            <a:ext cx="122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OUT_L</a:t>
            </a:r>
          </a:p>
        </p:txBody>
      </p:sp>
      <p:sp>
        <p:nvSpPr>
          <p:cNvPr id="85016" name="Text Box 24"/>
          <p:cNvSpPr txBox="1">
            <a:spLocks noChangeArrowheads="1"/>
          </p:cNvSpPr>
          <p:nvPr/>
        </p:nvSpPr>
        <p:spPr bwMode="auto">
          <a:xfrm>
            <a:off x="3203575" y="3716338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OUT_L</a:t>
            </a:r>
          </a:p>
        </p:txBody>
      </p:sp>
      <p:sp>
        <p:nvSpPr>
          <p:cNvPr id="85017" name="Text Box 25"/>
          <p:cNvSpPr txBox="1">
            <a:spLocks noChangeArrowheads="1"/>
          </p:cNvSpPr>
          <p:nvPr/>
        </p:nvSpPr>
        <p:spPr bwMode="auto">
          <a:xfrm>
            <a:off x="4616450" y="3068638"/>
            <a:ext cx="40322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CC"/>
                </a:solidFill>
              </a:rPr>
              <a:t>Enable means: 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CC"/>
                </a:solidFill>
              </a:rPr>
              <a:t>the buffer output normal logic 0</a:t>
            </a:r>
            <a:r>
              <a:rPr lang="zh-CN" altLang="en-US" sz="2400" b="1">
                <a:solidFill>
                  <a:srgbClr val="0000CC"/>
                </a:solidFill>
              </a:rPr>
              <a:t>、</a:t>
            </a:r>
            <a:r>
              <a:rPr lang="en-US" altLang="zh-CN" sz="2400" b="1">
                <a:solidFill>
                  <a:srgbClr val="0000CC"/>
                </a:solidFill>
              </a:rPr>
              <a:t>1 when EN is asserted</a:t>
            </a:r>
            <a:r>
              <a:rPr lang="zh-CN" altLang="en-US" sz="2400" b="1">
                <a:solidFill>
                  <a:srgbClr val="0000CC"/>
                </a:solidFill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CC"/>
                </a:solidFill>
              </a:rPr>
              <a:t>the buffer output Hi-Z when EN is negated.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037D-1177-48D7-A2F8-CEF97F63EDC2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E336-38B2-47D6-B3C6-051D74508841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88088" name="Rectangle 24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679450"/>
          </a:xfrm>
        </p:spPr>
        <p:txBody>
          <a:bodyPr/>
          <a:lstStyle/>
          <a:p>
            <a:r>
              <a:rPr lang="en-US" altLang="zh-CN"/>
              <a:t>application</a:t>
            </a:r>
          </a:p>
        </p:txBody>
      </p:sp>
      <p:graphicFrame>
        <p:nvGraphicFramePr>
          <p:cNvPr id="8806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11300" y="958850"/>
          <a:ext cx="6562725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6" name="Artwork" r:id="rId3" imgW="7047619" imgH="5590476" progId="Adobe.Illustrator.7">
                  <p:embed/>
                </p:oleObj>
              </mc:Choice>
              <mc:Fallback>
                <p:oleObj name="Artwork" r:id="rId3" imgW="7047619" imgH="5590476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958850"/>
                        <a:ext cx="6562725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6" name="AutoShape 1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04138" y="5805488"/>
            <a:ext cx="1368425" cy="576262"/>
          </a:xfrm>
          <a:prstGeom prst="actionButtonBlank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Garamond" pitchFamily="18" charset="0"/>
              </a:rPr>
              <a:t>return</a:t>
            </a:r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746125" y="4946650"/>
            <a:ext cx="2249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     address of data source</a:t>
            </a:r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 flipV="1">
            <a:off x="1735138" y="4441825"/>
            <a:ext cx="0" cy="576263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8104" name="Group 40"/>
          <p:cNvGrpSpPr>
            <a:grpSpLocks/>
          </p:cNvGrpSpPr>
          <p:nvPr/>
        </p:nvGrpSpPr>
        <p:grpSpPr bwMode="auto">
          <a:xfrm>
            <a:off x="3897313" y="1719263"/>
            <a:ext cx="2430462" cy="465137"/>
            <a:chOff x="2426" y="3516"/>
            <a:chExt cx="1531" cy="293"/>
          </a:xfrm>
        </p:grpSpPr>
        <p:sp>
          <p:nvSpPr>
            <p:cNvPr id="88079" name="Line 15"/>
            <p:cNvSpPr>
              <a:spLocks noChangeShapeType="1"/>
            </p:cNvSpPr>
            <p:nvPr/>
          </p:nvSpPr>
          <p:spPr bwMode="auto">
            <a:xfrm>
              <a:off x="2738" y="3719"/>
              <a:ext cx="142" cy="0"/>
            </a:xfrm>
            <a:prstGeom prst="line">
              <a:avLst/>
            </a:prstGeom>
            <a:noFill/>
            <a:ln w="19050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0" name="Line 16"/>
            <p:cNvSpPr>
              <a:spLocks noChangeShapeType="1"/>
            </p:cNvSpPr>
            <p:nvPr/>
          </p:nvSpPr>
          <p:spPr bwMode="auto">
            <a:xfrm flipV="1">
              <a:off x="2880" y="3549"/>
              <a:ext cx="0" cy="170"/>
            </a:xfrm>
            <a:prstGeom prst="line">
              <a:avLst/>
            </a:prstGeom>
            <a:noFill/>
            <a:ln w="19050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1" name="Line 17"/>
            <p:cNvSpPr>
              <a:spLocks noChangeShapeType="1"/>
            </p:cNvSpPr>
            <p:nvPr/>
          </p:nvSpPr>
          <p:spPr bwMode="auto">
            <a:xfrm>
              <a:off x="2880" y="3549"/>
              <a:ext cx="255" cy="0"/>
            </a:xfrm>
            <a:prstGeom prst="line">
              <a:avLst/>
            </a:prstGeom>
            <a:noFill/>
            <a:ln w="19050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2" name="Line 18"/>
            <p:cNvSpPr>
              <a:spLocks noChangeShapeType="1"/>
            </p:cNvSpPr>
            <p:nvPr/>
          </p:nvSpPr>
          <p:spPr bwMode="auto">
            <a:xfrm>
              <a:off x="3135" y="3549"/>
              <a:ext cx="0" cy="170"/>
            </a:xfrm>
            <a:prstGeom prst="line">
              <a:avLst/>
            </a:prstGeom>
            <a:noFill/>
            <a:ln w="19050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3" name="Line 19"/>
            <p:cNvSpPr>
              <a:spLocks noChangeShapeType="1"/>
            </p:cNvSpPr>
            <p:nvPr/>
          </p:nvSpPr>
          <p:spPr bwMode="auto">
            <a:xfrm>
              <a:off x="3135" y="3719"/>
              <a:ext cx="142" cy="0"/>
            </a:xfrm>
            <a:prstGeom prst="line">
              <a:avLst/>
            </a:prstGeom>
            <a:noFill/>
            <a:ln w="19050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4" name="Line 20"/>
            <p:cNvSpPr>
              <a:spLocks noChangeShapeType="1"/>
            </p:cNvSpPr>
            <p:nvPr/>
          </p:nvSpPr>
          <p:spPr bwMode="auto">
            <a:xfrm>
              <a:off x="3277" y="3549"/>
              <a:ext cx="0" cy="170"/>
            </a:xfrm>
            <a:prstGeom prst="line">
              <a:avLst/>
            </a:prstGeom>
            <a:noFill/>
            <a:ln w="19050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5" name="Line 21"/>
            <p:cNvSpPr>
              <a:spLocks noChangeShapeType="1"/>
            </p:cNvSpPr>
            <p:nvPr/>
          </p:nvSpPr>
          <p:spPr bwMode="auto">
            <a:xfrm>
              <a:off x="3277" y="3549"/>
              <a:ext cx="113" cy="0"/>
            </a:xfrm>
            <a:prstGeom prst="line">
              <a:avLst/>
            </a:prstGeom>
            <a:noFill/>
            <a:ln w="19050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6" name="Line 22"/>
            <p:cNvSpPr>
              <a:spLocks noChangeShapeType="1"/>
            </p:cNvSpPr>
            <p:nvPr/>
          </p:nvSpPr>
          <p:spPr bwMode="auto">
            <a:xfrm>
              <a:off x="3390" y="3549"/>
              <a:ext cx="0" cy="170"/>
            </a:xfrm>
            <a:prstGeom prst="line">
              <a:avLst/>
            </a:prstGeom>
            <a:noFill/>
            <a:ln w="19050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7" name="Line 23"/>
            <p:cNvSpPr>
              <a:spLocks noChangeShapeType="1"/>
            </p:cNvSpPr>
            <p:nvPr/>
          </p:nvSpPr>
          <p:spPr bwMode="auto">
            <a:xfrm>
              <a:off x="3390" y="3719"/>
              <a:ext cx="255" cy="0"/>
            </a:xfrm>
            <a:prstGeom prst="line">
              <a:avLst/>
            </a:prstGeom>
            <a:noFill/>
            <a:ln w="19050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9" name="Text Box 25"/>
            <p:cNvSpPr txBox="1">
              <a:spLocks noChangeArrowheads="1"/>
            </p:cNvSpPr>
            <p:nvPr/>
          </p:nvSpPr>
          <p:spPr bwMode="auto">
            <a:xfrm>
              <a:off x="2426" y="3516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sq" algn="ctr">
                  <a:solidFill>
                    <a:srgbClr val="CC0066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…</a:t>
              </a:r>
            </a:p>
          </p:txBody>
        </p:sp>
        <p:sp>
          <p:nvSpPr>
            <p:cNvPr id="88090" name="Text Box 26"/>
            <p:cNvSpPr txBox="1">
              <a:spLocks noChangeArrowheads="1"/>
            </p:cNvSpPr>
            <p:nvPr/>
          </p:nvSpPr>
          <p:spPr bwMode="auto">
            <a:xfrm>
              <a:off x="3616" y="3521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sq" algn="ctr">
                  <a:solidFill>
                    <a:srgbClr val="CC0066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…</a:t>
              </a:r>
            </a:p>
          </p:txBody>
        </p:sp>
      </p:grpSp>
      <p:grpSp>
        <p:nvGrpSpPr>
          <p:cNvPr id="88103" name="Group 39"/>
          <p:cNvGrpSpPr>
            <a:grpSpLocks/>
          </p:cNvGrpSpPr>
          <p:nvPr/>
        </p:nvGrpSpPr>
        <p:grpSpPr bwMode="auto">
          <a:xfrm>
            <a:off x="4344988" y="1112838"/>
            <a:ext cx="1981200" cy="457200"/>
            <a:chOff x="300" y="884"/>
            <a:chExt cx="1248" cy="288"/>
          </a:xfrm>
        </p:grpSpPr>
        <p:sp>
          <p:nvSpPr>
            <p:cNvPr id="88091" name="Line 27"/>
            <p:cNvSpPr>
              <a:spLocks noChangeShapeType="1"/>
            </p:cNvSpPr>
            <p:nvPr/>
          </p:nvSpPr>
          <p:spPr bwMode="auto">
            <a:xfrm>
              <a:off x="583" y="912"/>
              <a:ext cx="142" cy="0"/>
            </a:xfrm>
            <a:prstGeom prst="line">
              <a:avLst/>
            </a:prstGeom>
            <a:noFill/>
            <a:ln w="19050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92" name="Line 28"/>
            <p:cNvSpPr>
              <a:spLocks noChangeShapeType="1"/>
            </p:cNvSpPr>
            <p:nvPr/>
          </p:nvSpPr>
          <p:spPr bwMode="auto">
            <a:xfrm flipV="1">
              <a:off x="725" y="912"/>
              <a:ext cx="0" cy="170"/>
            </a:xfrm>
            <a:prstGeom prst="line">
              <a:avLst/>
            </a:prstGeom>
            <a:noFill/>
            <a:ln w="19050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93" name="Line 29"/>
            <p:cNvSpPr>
              <a:spLocks noChangeShapeType="1"/>
            </p:cNvSpPr>
            <p:nvPr/>
          </p:nvSpPr>
          <p:spPr bwMode="auto">
            <a:xfrm>
              <a:off x="725" y="1082"/>
              <a:ext cx="113" cy="0"/>
            </a:xfrm>
            <a:prstGeom prst="line">
              <a:avLst/>
            </a:prstGeom>
            <a:noFill/>
            <a:ln w="19050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94" name="Line 30"/>
            <p:cNvSpPr>
              <a:spLocks noChangeShapeType="1"/>
            </p:cNvSpPr>
            <p:nvPr/>
          </p:nvSpPr>
          <p:spPr bwMode="auto">
            <a:xfrm>
              <a:off x="838" y="912"/>
              <a:ext cx="0" cy="170"/>
            </a:xfrm>
            <a:prstGeom prst="line">
              <a:avLst/>
            </a:prstGeom>
            <a:noFill/>
            <a:ln w="19050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95" name="Line 31"/>
            <p:cNvSpPr>
              <a:spLocks noChangeShapeType="1"/>
            </p:cNvSpPr>
            <p:nvPr/>
          </p:nvSpPr>
          <p:spPr bwMode="auto">
            <a:xfrm>
              <a:off x="838" y="912"/>
              <a:ext cx="171" cy="1"/>
            </a:xfrm>
            <a:prstGeom prst="line">
              <a:avLst/>
            </a:prstGeom>
            <a:noFill/>
            <a:ln w="19050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96" name="Line 32"/>
            <p:cNvSpPr>
              <a:spLocks noChangeShapeType="1"/>
            </p:cNvSpPr>
            <p:nvPr/>
          </p:nvSpPr>
          <p:spPr bwMode="auto">
            <a:xfrm>
              <a:off x="1009" y="912"/>
              <a:ext cx="0" cy="170"/>
            </a:xfrm>
            <a:prstGeom prst="line">
              <a:avLst/>
            </a:prstGeom>
            <a:noFill/>
            <a:ln w="19050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97" name="Line 33"/>
            <p:cNvSpPr>
              <a:spLocks noChangeShapeType="1"/>
            </p:cNvSpPr>
            <p:nvPr/>
          </p:nvSpPr>
          <p:spPr bwMode="auto">
            <a:xfrm>
              <a:off x="1009" y="1082"/>
              <a:ext cx="113" cy="0"/>
            </a:xfrm>
            <a:prstGeom prst="line">
              <a:avLst/>
            </a:prstGeom>
            <a:noFill/>
            <a:ln w="19050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98" name="Line 34"/>
            <p:cNvSpPr>
              <a:spLocks noChangeShapeType="1"/>
            </p:cNvSpPr>
            <p:nvPr/>
          </p:nvSpPr>
          <p:spPr bwMode="auto">
            <a:xfrm>
              <a:off x="1122" y="912"/>
              <a:ext cx="0" cy="170"/>
            </a:xfrm>
            <a:prstGeom prst="line">
              <a:avLst/>
            </a:prstGeom>
            <a:noFill/>
            <a:ln w="19050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99" name="Line 35"/>
            <p:cNvSpPr>
              <a:spLocks noChangeShapeType="1"/>
            </p:cNvSpPr>
            <p:nvPr/>
          </p:nvSpPr>
          <p:spPr bwMode="auto">
            <a:xfrm>
              <a:off x="1122" y="912"/>
              <a:ext cx="142" cy="1"/>
            </a:xfrm>
            <a:prstGeom prst="line">
              <a:avLst/>
            </a:prstGeom>
            <a:noFill/>
            <a:ln w="19050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100" name="Text Box 36"/>
            <p:cNvSpPr txBox="1">
              <a:spLocks noChangeArrowheads="1"/>
            </p:cNvSpPr>
            <p:nvPr/>
          </p:nvSpPr>
          <p:spPr bwMode="auto">
            <a:xfrm>
              <a:off x="300" y="884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sq" algn="ctr">
                  <a:solidFill>
                    <a:srgbClr val="CC0066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…</a:t>
              </a:r>
            </a:p>
          </p:txBody>
        </p:sp>
        <p:sp>
          <p:nvSpPr>
            <p:cNvPr id="88101" name="Text Box 37"/>
            <p:cNvSpPr txBox="1">
              <a:spLocks noChangeArrowheads="1"/>
            </p:cNvSpPr>
            <p:nvPr/>
          </p:nvSpPr>
          <p:spPr bwMode="auto">
            <a:xfrm>
              <a:off x="1207" y="884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sq" algn="ctr">
                  <a:solidFill>
                    <a:srgbClr val="CC0066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…</a:t>
              </a:r>
            </a:p>
          </p:txBody>
        </p:sp>
      </p:grpSp>
      <p:sp>
        <p:nvSpPr>
          <p:cNvPr id="88105" name="Text Box 41"/>
          <p:cNvSpPr txBox="1">
            <a:spLocks noChangeArrowheads="1"/>
          </p:cNvSpPr>
          <p:nvPr/>
        </p:nvSpPr>
        <p:spPr bwMode="auto">
          <a:xfrm>
            <a:off x="6840538" y="692150"/>
            <a:ext cx="1835150" cy="396875"/>
          </a:xfrm>
          <a:prstGeom prst="rect">
            <a:avLst/>
          </a:prstGeom>
          <a:solidFill>
            <a:srgbClr val="C1E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1-bit party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03A-82E4-4245-BA04-22386FEE7F89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5F-935B-45F7-AE46-E08133769CF1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49250"/>
            <a:ext cx="8540750" cy="603250"/>
          </a:xfrm>
        </p:spPr>
        <p:txBody>
          <a:bodyPr/>
          <a:lstStyle/>
          <a:p>
            <a:r>
              <a:rPr lang="en-US" altLang="zh-CN" sz="3200"/>
              <a:t>Data fighting on the three-state parity line</a:t>
            </a:r>
          </a:p>
        </p:txBody>
      </p:sp>
      <p:sp>
        <p:nvSpPr>
          <p:cNvPr id="901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76250" y="4038600"/>
            <a:ext cx="8229600" cy="2039938"/>
          </a:xfrm>
        </p:spPr>
        <p:txBody>
          <a:bodyPr/>
          <a:lstStyle/>
          <a:p>
            <a:pPr>
              <a:buClr>
                <a:schemeClr val="tx2"/>
              </a:buClr>
              <a:buFont typeface="Wingdings 2" pitchFamily="18" charset="2"/>
              <a:buNone/>
            </a:pPr>
            <a:r>
              <a:rPr lang="en-US" altLang="zh-CN"/>
              <a:t>generally</a:t>
            </a:r>
            <a:r>
              <a:rPr lang="zh-CN" altLang="en-US"/>
              <a:t>， </a:t>
            </a:r>
            <a:r>
              <a:rPr lang="en-US" altLang="zh-CN"/>
              <a:t>T</a:t>
            </a:r>
            <a:r>
              <a:rPr lang="en-US" altLang="zh-CN" baseline="-25000"/>
              <a:t>PLZ </a:t>
            </a:r>
            <a:r>
              <a:rPr lang="zh-CN" altLang="en-US"/>
              <a:t>、</a:t>
            </a:r>
            <a:r>
              <a:rPr lang="en-US" altLang="zh-CN"/>
              <a:t>T</a:t>
            </a:r>
            <a:r>
              <a:rPr lang="en-US" altLang="zh-CN" baseline="-25000"/>
              <a:t>PHZ </a:t>
            </a:r>
            <a:r>
              <a:rPr lang="en-US" altLang="zh-CN"/>
              <a:t>&lt; T</a:t>
            </a:r>
            <a:r>
              <a:rPr lang="en-US" altLang="zh-CN" baseline="-25000"/>
              <a:t>PZL </a:t>
            </a:r>
            <a:r>
              <a:rPr lang="zh-CN" altLang="en-US"/>
              <a:t>、</a:t>
            </a:r>
            <a:r>
              <a:rPr lang="en-US" altLang="zh-CN"/>
              <a:t>T</a:t>
            </a:r>
            <a:r>
              <a:rPr lang="en-US" altLang="zh-CN" baseline="-25000"/>
              <a:t>PZH</a:t>
            </a:r>
            <a:r>
              <a:rPr lang="en-US" altLang="zh-CN"/>
              <a:t> </a:t>
            </a:r>
          </a:p>
          <a:p>
            <a:pPr>
              <a:buClr>
                <a:schemeClr val="tx2"/>
              </a:buClr>
              <a:buFont typeface="Wingdings 2" pitchFamily="18" charset="2"/>
              <a:buNone/>
            </a:pPr>
            <a:r>
              <a:rPr lang="en-US" altLang="zh-CN"/>
              <a:t>But, to confirm the correction in application, a control logic is adopted.</a:t>
            </a:r>
          </a:p>
        </p:txBody>
      </p:sp>
      <p:grpSp>
        <p:nvGrpSpPr>
          <p:cNvPr id="90162" name="Group 50"/>
          <p:cNvGrpSpPr>
            <a:grpSpLocks/>
          </p:cNvGrpSpPr>
          <p:nvPr/>
        </p:nvGrpSpPr>
        <p:grpSpPr bwMode="auto">
          <a:xfrm>
            <a:off x="1376363" y="1268413"/>
            <a:ext cx="6526212" cy="450850"/>
            <a:chOff x="867" y="799"/>
            <a:chExt cx="2382" cy="284"/>
          </a:xfrm>
        </p:grpSpPr>
        <p:sp>
          <p:nvSpPr>
            <p:cNvPr id="90120" name="AutoShape 8"/>
            <p:cNvSpPr>
              <a:spLocks noChangeArrowheads="1"/>
            </p:cNvSpPr>
            <p:nvPr/>
          </p:nvSpPr>
          <p:spPr bwMode="auto">
            <a:xfrm>
              <a:off x="1264" y="799"/>
              <a:ext cx="397" cy="284"/>
            </a:xfrm>
            <a:prstGeom prst="hexagon">
              <a:avLst>
                <a:gd name="adj" fmla="val 10756"/>
                <a:gd name="vf" fmla="val 115470"/>
              </a:avLst>
            </a:prstGeom>
            <a:noFill/>
            <a:ln w="28575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/>
                <a:t>000</a:t>
              </a:r>
            </a:p>
          </p:txBody>
        </p:sp>
        <p:sp>
          <p:nvSpPr>
            <p:cNvPr id="90121" name="AutoShape 9"/>
            <p:cNvSpPr>
              <a:spLocks noChangeArrowheads="1"/>
            </p:cNvSpPr>
            <p:nvPr/>
          </p:nvSpPr>
          <p:spPr bwMode="auto">
            <a:xfrm>
              <a:off x="1661" y="799"/>
              <a:ext cx="397" cy="284"/>
            </a:xfrm>
            <a:prstGeom prst="hexagon">
              <a:avLst>
                <a:gd name="adj" fmla="val 10756"/>
                <a:gd name="vf" fmla="val 115470"/>
              </a:avLst>
            </a:prstGeom>
            <a:noFill/>
            <a:ln w="28575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/>
                <a:t>001</a:t>
              </a:r>
            </a:p>
          </p:txBody>
        </p:sp>
        <p:sp>
          <p:nvSpPr>
            <p:cNvPr id="90122" name="AutoShape 10"/>
            <p:cNvSpPr>
              <a:spLocks noChangeArrowheads="1"/>
            </p:cNvSpPr>
            <p:nvPr/>
          </p:nvSpPr>
          <p:spPr bwMode="auto">
            <a:xfrm>
              <a:off x="2057" y="799"/>
              <a:ext cx="397" cy="284"/>
            </a:xfrm>
            <a:prstGeom prst="hexagon">
              <a:avLst>
                <a:gd name="adj" fmla="val 10756"/>
                <a:gd name="vf" fmla="val 115470"/>
              </a:avLst>
            </a:prstGeom>
            <a:noFill/>
            <a:ln w="28575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/>
                <a:t>010</a:t>
              </a:r>
            </a:p>
          </p:txBody>
        </p:sp>
        <p:sp>
          <p:nvSpPr>
            <p:cNvPr id="90123" name="AutoShape 11"/>
            <p:cNvSpPr>
              <a:spLocks noChangeArrowheads="1"/>
            </p:cNvSpPr>
            <p:nvPr/>
          </p:nvSpPr>
          <p:spPr bwMode="auto">
            <a:xfrm>
              <a:off x="2454" y="799"/>
              <a:ext cx="397" cy="284"/>
            </a:xfrm>
            <a:prstGeom prst="hexagon">
              <a:avLst>
                <a:gd name="adj" fmla="val 10756"/>
                <a:gd name="vf" fmla="val 115470"/>
              </a:avLst>
            </a:prstGeom>
            <a:noFill/>
            <a:ln w="28575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/>
                <a:t>011</a:t>
              </a:r>
            </a:p>
          </p:txBody>
        </p:sp>
        <p:sp>
          <p:nvSpPr>
            <p:cNvPr id="90128" name="AutoShape 16"/>
            <p:cNvSpPr>
              <a:spLocks noChangeArrowheads="1"/>
            </p:cNvSpPr>
            <p:nvPr/>
          </p:nvSpPr>
          <p:spPr bwMode="auto">
            <a:xfrm>
              <a:off x="867" y="799"/>
              <a:ext cx="397" cy="284"/>
            </a:xfrm>
            <a:prstGeom prst="hexagon">
              <a:avLst>
                <a:gd name="adj" fmla="val 10756"/>
                <a:gd name="vf" fmla="val 115470"/>
              </a:avLst>
            </a:prstGeom>
            <a:noFill/>
            <a:ln w="28575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/>
                <a:t>…</a:t>
              </a:r>
            </a:p>
          </p:txBody>
        </p:sp>
        <p:sp>
          <p:nvSpPr>
            <p:cNvPr id="90129" name="AutoShape 17"/>
            <p:cNvSpPr>
              <a:spLocks noChangeArrowheads="1"/>
            </p:cNvSpPr>
            <p:nvPr/>
          </p:nvSpPr>
          <p:spPr bwMode="auto">
            <a:xfrm>
              <a:off x="2852" y="799"/>
              <a:ext cx="397" cy="284"/>
            </a:xfrm>
            <a:prstGeom prst="hexagon">
              <a:avLst>
                <a:gd name="adj" fmla="val 10756"/>
                <a:gd name="vf" fmla="val 115470"/>
              </a:avLst>
            </a:prstGeom>
            <a:noFill/>
            <a:ln w="28575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/>
                <a:t>…</a:t>
              </a:r>
            </a:p>
          </p:txBody>
        </p:sp>
      </p:grpSp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296863" y="1314450"/>
            <a:ext cx="944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SSRC</a:t>
            </a:r>
          </a:p>
        </p:txBody>
      </p:sp>
      <p:sp>
        <p:nvSpPr>
          <p:cNvPr id="90156" name="Text Box 44"/>
          <p:cNvSpPr txBox="1">
            <a:spLocks noChangeArrowheads="1"/>
          </p:cNvSpPr>
          <p:nvPr/>
        </p:nvSpPr>
        <p:spPr bwMode="auto">
          <a:xfrm>
            <a:off x="746125" y="19431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P</a:t>
            </a:r>
          </a:p>
        </p:txBody>
      </p:sp>
      <p:sp>
        <p:nvSpPr>
          <p:cNvPr id="90157" name="Text Box 45"/>
          <p:cNvSpPr txBox="1">
            <a:spLocks noChangeArrowheads="1"/>
          </p:cNvSpPr>
          <p:nvPr/>
        </p:nvSpPr>
        <p:spPr bwMode="auto">
          <a:xfrm>
            <a:off x="746125" y="3006725"/>
            <a:ext cx="49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Q</a:t>
            </a:r>
          </a:p>
        </p:txBody>
      </p:sp>
      <p:sp>
        <p:nvSpPr>
          <p:cNvPr id="90159" name="Rectangle 47"/>
          <p:cNvSpPr>
            <a:spLocks noChangeArrowheads="1"/>
          </p:cNvSpPr>
          <p:nvPr/>
        </p:nvSpPr>
        <p:spPr bwMode="auto">
          <a:xfrm>
            <a:off x="3851275" y="2303463"/>
            <a:ext cx="103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5005BF"/>
                </a:solidFill>
              </a:rPr>
              <a:t>T</a:t>
            </a:r>
            <a:r>
              <a:rPr lang="en-US" altLang="zh-CN" sz="2400" b="1" baseline="-25000">
                <a:solidFill>
                  <a:srgbClr val="5005BF"/>
                </a:solidFill>
              </a:rPr>
              <a:t>PL(H)Z</a:t>
            </a:r>
          </a:p>
        </p:txBody>
      </p:sp>
      <p:sp>
        <p:nvSpPr>
          <p:cNvPr id="90160" name="Rectangle 48"/>
          <p:cNvSpPr>
            <a:spLocks noChangeArrowheads="1"/>
          </p:cNvSpPr>
          <p:nvPr/>
        </p:nvSpPr>
        <p:spPr bwMode="auto">
          <a:xfrm>
            <a:off x="3897313" y="3473450"/>
            <a:ext cx="103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5005BF"/>
                </a:solidFill>
              </a:rPr>
              <a:t>T</a:t>
            </a:r>
            <a:r>
              <a:rPr lang="en-US" altLang="zh-CN" sz="2400" b="1" baseline="-25000">
                <a:solidFill>
                  <a:srgbClr val="5005BF"/>
                </a:solidFill>
              </a:rPr>
              <a:t>PZL(H)</a:t>
            </a:r>
          </a:p>
        </p:txBody>
      </p:sp>
      <p:grpSp>
        <p:nvGrpSpPr>
          <p:cNvPr id="90167" name="Group 55"/>
          <p:cNvGrpSpPr>
            <a:grpSpLocks/>
          </p:cNvGrpSpPr>
          <p:nvPr/>
        </p:nvGrpSpPr>
        <p:grpSpPr bwMode="auto">
          <a:xfrm>
            <a:off x="1736725" y="1898650"/>
            <a:ext cx="2655888" cy="515938"/>
            <a:chOff x="1320" y="1230"/>
            <a:chExt cx="1390" cy="249"/>
          </a:xfrm>
        </p:grpSpPr>
        <p:sp>
          <p:nvSpPr>
            <p:cNvPr id="90144" name="Line 32"/>
            <p:cNvSpPr>
              <a:spLocks noChangeShapeType="1"/>
            </p:cNvSpPr>
            <p:nvPr/>
          </p:nvSpPr>
          <p:spPr bwMode="auto">
            <a:xfrm>
              <a:off x="1632" y="1265"/>
              <a:ext cx="142" cy="0"/>
            </a:xfrm>
            <a:prstGeom prst="line">
              <a:avLst/>
            </a:prstGeom>
            <a:noFill/>
            <a:ln w="28575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45" name="Line 33"/>
            <p:cNvSpPr>
              <a:spLocks noChangeShapeType="1"/>
            </p:cNvSpPr>
            <p:nvPr/>
          </p:nvSpPr>
          <p:spPr bwMode="auto">
            <a:xfrm flipV="1">
              <a:off x="1774" y="1265"/>
              <a:ext cx="0" cy="214"/>
            </a:xfrm>
            <a:prstGeom prst="line">
              <a:avLst/>
            </a:prstGeom>
            <a:noFill/>
            <a:ln w="28575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46" name="Line 34"/>
            <p:cNvSpPr>
              <a:spLocks noChangeShapeType="1"/>
            </p:cNvSpPr>
            <p:nvPr/>
          </p:nvSpPr>
          <p:spPr bwMode="auto">
            <a:xfrm>
              <a:off x="1774" y="1479"/>
              <a:ext cx="113" cy="0"/>
            </a:xfrm>
            <a:prstGeom prst="line">
              <a:avLst/>
            </a:prstGeom>
            <a:noFill/>
            <a:ln w="28575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47" name="Line 35"/>
            <p:cNvSpPr>
              <a:spLocks noChangeShapeType="1"/>
            </p:cNvSpPr>
            <p:nvPr/>
          </p:nvSpPr>
          <p:spPr bwMode="auto">
            <a:xfrm>
              <a:off x="1887" y="1265"/>
              <a:ext cx="0" cy="214"/>
            </a:xfrm>
            <a:prstGeom prst="line">
              <a:avLst/>
            </a:prstGeom>
            <a:noFill/>
            <a:ln w="28575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48" name="Line 36"/>
            <p:cNvSpPr>
              <a:spLocks noChangeShapeType="1"/>
            </p:cNvSpPr>
            <p:nvPr/>
          </p:nvSpPr>
          <p:spPr bwMode="auto">
            <a:xfrm>
              <a:off x="1887" y="1265"/>
              <a:ext cx="171" cy="2"/>
            </a:xfrm>
            <a:prstGeom prst="line">
              <a:avLst/>
            </a:prstGeom>
            <a:noFill/>
            <a:ln w="28575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49" name="Line 37"/>
            <p:cNvSpPr>
              <a:spLocks noChangeShapeType="1"/>
            </p:cNvSpPr>
            <p:nvPr/>
          </p:nvSpPr>
          <p:spPr bwMode="auto">
            <a:xfrm>
              <a:off x="2058" y="1265"/>
              <a:ext cx="0" cy="214"/>
            </a:xfrm>
            <a:prstGeom prst="line">
              <a:avLst/>
            </a:prstGeom>
            <a:noFill/>
            <a:ln w="28575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50" name="Line 38"/>
            <p:cNvSpPr>
              <a:spLocks noChangeShapeType="1"/>
            </p:cNvSpPr>
            <p:nvPr/>
          </p:nvSpPr>
          <p:spPr bwMode="auto">
            <a:xfrm>
              <a:off x="2058" y="1479"/>
              <a:ext cx="113" cy="0"/>
            </a:xfrm>
            <a:prstGeom prst="line">
              <a:avLst/>
            </a:prstGeom>
            <a:noFill/>
            <a:ln w="28575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51" name="Line 39"/>
            <p:cNvSpPr>
              <a:spLocks noChangeShapeType="1"/>
            </p:cNvSpPr>
            <p:nvPr/>
          </p:nvSpPr>
          <p:spPr bwMode="auto">
            <a:xfrm>
              <a:off x="2171" y="1265"/>
              <a:ext cx="0" cy="214"/>
            </a:xfrm>
            <a:prstGeom prst="line">
              <a:avLst/>
            </a:prstGeom>
            <a:noFill/>
            <a:ln w="28575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52" name="Line 40"/>
            <p:cNvSpPr>
              <a:spLocks noChangeShapeType="1"/>
            </p:cNvSpPr>
            <p:nvPr/>
          </p:nvSpPr>
          <p:spPr bwMode="auto">
            <a:xfrm>
              <a:off x="2171" y="1265"/>
              <a:ext cx="142" cy="2"/>
            </a:xfrm>
            <a:prstGeom prst="line">
              <a:avLst/>
            </a:prstGeom>
            <a:noFill/>
            <a:ln w="28575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53" name="Text Box 41"/>
            <p:cNvSpPr txBox="1">
              <a:spLocks noChangeArrowheads="1"/>
            </p:cNvSpPr>
            <p:nvPr/>
          </p:nvSpPr>
          <p:spPr bwMode="auto">
            <a:xfrm>
              <a:off x="1320" y="1230"/>
              <a:ext cx="341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CC0066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…</a:t>
              </a:r>
            </a:p>
          </p:txBody>
        </p:sp>
        <p:sp>
          <p:nvSpPr>
            <p:cNvPr id="90158" name="Line 46"/>
            <p:cNvSpPr>
              <a:spLocks noChangeShapeType="1"/>
            </p:cNvSpPr>
            <p:nvPr/>
          </p:nvSpPr>
          <p:spPr bwMode="auto">
            <a:xfrm>
              <a:off x="2313" y="1266"/>
              <a:ext cx="0" cy="129"/>
            </a:xfrm>
            <a:prstGeom prst="line">
              <a:avLst/>
            </a:prstGeom>
            <a:noFill/>
            <a:ln w="28575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61" name="Line 49"/>
            <p:cNvSpPr>
              <a:spLocks noChangeShapeType="1"/>
            </p:cNvSpPr>
            <p:nvPr/>
          </p:nvSpPr>
          <p:spPr bwMode="auto">
            <a:xfrm>
              <a:off x="2313" y="1395"/>
              <a:ext cx="39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0163" name="Line 51"/>
          <p:cNvSpPr>
            <a:spLocks noChangeShapeType="1"/>
          </p:cNvSpPr>
          <p:nvPr/>
        </p:nvSpPr>
        <p:spPr bwMode="auto">
          <a:xfrm>
            <a:off x="3536950" y="998538"/>
            <a:ext cx="0" cy="28352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0166" name="Group 54"/>
          <p:cNvGrpSpPr>
            <a:grpSpLocks/>
          </p:cNvGrpSpPr>
          <p:nvPr/>
        </p:nvGrpSpPr>
        <p:grpSpPr bwMode="auto">
          <a:xfrm>
            <a:off x="2951163" y="2887663"/>
            <a:ext cx="2879725" cy="541337"/>
            <a:chOff x="1916" y="1599"/>
            <a:chExt cx="1616" cy="237"/>
          </a:xfrm>
        </p:grpSpPr>
        <p:sp>
          <p:nvSpPr>
            <p:cNvPr id="90132" name="Line 20"/>
            <p:cNvSpPr>
              <a:spLocks noChangeShapeType="1"/>
            </p:cNvSpPr>
            <p:nvPr/>
          </p:nvSpPr>
          <p:spPr bwMode="auto">
            <a:xfrm>
              <a:off x="2313" y="1836"/>
              <a:ext cx="142" cy="0"/>
            </a:xfrm>
            <a:prstGeom prst="line">
              <a:avLst/>
            </a:prstGeom>
            <a:noFill/>
            <a:ln w="28575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33" name="Line 21"/>
            <p:cNvSpPr>
              <a:spLocks noChangeShapeType="1"/>
            </p:cNvSpPr>
            <p:nvPr/>
          </p:nvSpPr>
          <p:spPr bwMode="auto">
            <a:xfrm flipV="1">
              <a:off x="2455" y="1632"/>
              <a:ext cx="0" cy="204"/>
            </a:xfrm>
            <a:prstGeom prst="line">
              <a:avLst/>
            </a:prstGeom>
            <a:noFill/>
            <a:ln w="28575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34" name="Line 22"/>
            <p:cNvSpPr>
              <a:spLocks noChangeShapeType="1"/>
            </p:cNvSpPr>
            <p:nvPr/>
          </p:nvSpPr>
          <p:spPr bwMode="auto">
            <a:xfrm>
              <a:off x="2455" y="1632"/>
              <a:ext cx="255" cy="0"/>
            </a:xfrm>
            <a:prstGeom prst="line">
              <a:avLst/>
            </a:prstGeom>
            <a:noFill/>
            <a:ln w="28575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35" name="Line 23"/>
            <p:cNvSpPr>
              <a:spLocks noChangeShapeType="1"/>
            </p:cNvSpPr>
            <p:nvPr/>
          </p:nvSpPr>
          <p:spPr bwMode="auto">
            <a:xfrm>
              <a:off x="2710" y="1632"/>
              <a:ext cx="0" cy="204"/>
            </a:xfrm>
            <a:prstGeom prst="line">
              <a:avLst/>
            </a:prstGeom>
            <a:noFill/>
            <a:ln w="28575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36" name="Line 24"/>
            <p:cNvSpPr>
              <a:spLocks noChangeShapeType="1"/>
            </p:cNvSpPr>
            <p:nvPr/>
          </p:nvSpPr>
          <p:spPr bwMode="auto">
            <a:xfrm>
              <a:off x="2710" y="1836"/>
              <a:ext cx="142" cy="0"/>
            </a:xfrm>
            <a:prstGeom prst="line">
              <a:avLst/>
            </a:prstGeom>
            <a:noFill/>
            <a:ln w="28575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37" name="Line 25"/>
            <p:cNvSpPr>
              <a:spLocks noChangeShapeType="1"/>
            </p:cNvSpPr>
            <p:nvPr/>
          </p:nvSpPr>
          <p:spPr bwMode="auto">
            <a:xfrm>
              <a:off x="2852" y="1632"/>
              <a:ext cx="0" cy="204"/>
            </a:xfrm>
            <a:prstGeom prst="line">
              <a:avLst/>
            </a:prstGeom>
            <a:noFill/>
            <a:ln w="28575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38" name="Line 26"/>
            <p:cNvSpPr>
              <a:spLocks noChangeShapeType="1"/>
            </p:cNvSpPr>
            <p:nvPr/>
          </p:nvSpPr>
          <p:spPr bwMode="auto">
            <a:xfrm>
              <a:off x="2852" y="1632"/>
              <a:ext cx="113" cy="0"/>
            </a:xfrm>
            <a:prstGeom prst="line">
              <a:avLst/>
            </a:prstGeom>
            <a:noFill/>
            <a:ln w="28575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39" name="Line 27"/>
            <p:cNvSpPr>
              <a:spLocks noChangeShapeType="1"/>
            </p:cNvSpPr>
            <p:nvPr/>
          </p:nvSpPr>
          <p:spPr bwMode="auto">
            <a:xfrm>
              <a:off x="2965" y="1632"/>
              <a:ext cx="0" cy="204"/>
            </a:xfrm>
            <a:prstGeom prst="line">
              <a:avLst/>
            </a:prstGeom>
            <a:noFill/>
            <a:ln w="28575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40" name="Line 28"/>
            <p:cNvSpPr>
              <a:spLocks noChangeShapeType="1"/>
            </p:cNvSpPr>
            <p:nvPr/>
          </p:nvSpPr>
          <p:spPr bwMode="auto">
            <a:xfrm>
              <a:off x="2965" y="1836"/>
              <a:ext cx="255" cy="0"/>
            </a:xfrm>
            <a:prstGeom prst="line">
              <a:avLst/>
            </a:prstGeom>
            <a:noFill/>
            <a:ln w="28575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42" name="Text Box 30"/>
            <p:cNvSpPr txBox="1">
              <a:spLocks noChangeArrowheads="1"/>
            </p:cNvSpPr>
            <p:nvPr/>
          </p:nvSpPr>
          <p:spPr bwMode="auto">
            <a:xfrm>
              <a:off x="3191" y="1599"/>
              <a:ext cx="341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CC0066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…</a:t>
              </a:r>
            </a:p>
          </p:txBody>
        </p:sp>
        <p:sp>
          <p:nvSpPr>
            <p:cNvPr id="90164" name="Line 52"/>
            <p:cNvSpPr>
              <a:spLocks noChangeShapeType="1"/>
            </p:cNvSpPr>
            <p:nvPr/>
          </p:nvSpPr>
          <p:spPr bwMode="auto">
            <a:xfrm>
              <a:off x="1916" y="1706"/>
              <a:ext cx="39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65" name="Line 53"/>
            <p:cNvSpPr>
              <a:spLocks noChangeShapeType="1"/>
            </p:cNvSpPr>
            <p:nvPr/>
          </p:nvSpPr>
          <p:spPr bwMode="auto">
            <a:xfrm>
              <a:off x="2313" y="1706"/>
              <a:ext cx="0" cy="129"/>
            </a:xfrm>
            <a:prstGeom prst="line">
              <a:avLst/>
            </a:prstGeom>
            <a:noFill/>
            <a:ln w="28575" cap="sq">
              <a:solidFill>
                <a:srgbClr val="CC00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0168" name="Line 56"/>
          <p:cNvSpPr>
            <a:spLocks noChangeShapeType="1"/>
          </p:cNvSpPr>
          <p:nvPr/>
        </p:nvSpPr>
        <p:spPr bwMode="auto">
          <a:xfrm>
            <a:off x="3627438" y="225901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69" name="Line 57"/>
          <p:cNvSpPr>
            <a:spLocks noChangeShapeType="1"/>
          </p:cNvSpPr>
          <p:nvPr/>
        </p:nvSpPr>
        <p:spPr bwMode="auto">
          <a:xfrm>
            <a:off x="3222625" y="2528888"/>
            <a:ext cx="3143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70" name="Line 58"/>
          <p:cNvSpPr>
            <a:spLocks noChangeShapeType="1"/>
          </p:cNvSpPr>
          <p:nvPr/>
        </p:nvSpPr>
        <p:spPr bwMode="auto">
          <a:xfrm flipH="1">
            <a:off x="3627438" y="2528888"/>
            <a:ext cx="2698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71" name="Line 59"/>
          <p:cNvSpPr>
            <a:spLocks noChangeShapeType="1"/>
          </p:cNvSpPr>
          <p:nvPr/>
        </p:nvSpPr>
        <p:spPr bwMode="auto">
          <a:xfrm>
            <a:off x="3671888" y="3429000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72" name="Line 60"/>
          <p:cNvSpPr>
            <a:spLocks noChangeShapeType="1"/>
          </p:cNvSpPr>
          <p:nvPr/>
        </p:nvSpPr>
        <p:spPr bwMode="auto">
          <a:xfrm>
            <a:off x="3222625" y="3698875"/>
            <a:ext cx="3143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73" name="Line 61"/>
          <p:cNvSpPr>
            <a:spLocks noChangeShapeType="1"/>
          </p:cNvSpPr>
          <p:nvPr/>
        </p:nvSpPr>
        <p:spPr bwMode="auto">
          <a:xfrm flipH="1">
            <a:off x="3671888" y="3698875"/>
            <a:ext cx="2698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221F-E163-4DAA-828C-CFDC314B8DAB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EA2A-C002-44B5-AB70-36807984C8C2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91141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687388"/>
          </a:xfrm>
        </p:spPr>
        <p:txBody>
          <a:bodyPr/>
          <a:lstStyle/>
          <a:p>
            <a:endParaRPr lang="zh-CN" altLang="zh-CN" sz="3200"/>
          </a:p>
        </p:txBody>
      </p:sp>
      <p:graphicFrame>
        <p:nvGraphicFramePr>
          <p:cNvPr id="9114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92163" y="1181100"/>
          <a:ext cx="6794500" cy="374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8" name="Artwork" r:id="rId3" imgW="5361905" imgH="2390476" progId="Adobe.Illustrator.7">
                  <p:embed/>
                </p:oleObj>
              </mc:Choice>
              <mc:Fallback>
                <p:oleObj name="Artwork" r:id="rId3" imgW="5361905" imgH="2390476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181100"/>
                        <a:ext cx="6794500" cy="374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5" name="AutoShape 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37400" y="5445125"/>
            <a:ext cx="1827213" cy="576263"/>
          </a:xfrm>
          <a:prstGeom prst="actionButtonBlank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  <a:t>Logic circuit</a:t>
            </a:r>
          </a:p>
        </p:txBody>
      </p:sp>
      <p:sp>
        <p:nvSpPr>
          <p:cNvPr id="91147" name="AutoShape 11"/>
          <p:cNvSpPr>
            <a:spLocks noChangeArrowheads="1"/>
          </p:cNvSpPr>
          <p:nvPr/>
        </p:nvSpPr>
        <p:spPr bwMode="auto">
          <a:xfrm>
            <a:off x="3851275" y="4870450"/>
            <a:ext cx="1890713" cy="944563"/>
          </a:xfrm>
          <a:prstGeom prst="bracketPair">
            <a:avLst>
              <a:gd name="adj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/>
              <a:t>截止时间</a:t>
            </a:r>
            <a:br>
              <a:rPr lang="zh-CN" altLang="en-US" sz="2400" b="1"/>
            </a:br>
            <a:r>
              <a:rPr lang="zh-CN" altLang="en-US" sz="2400" b="1"/>
              <a:t>（停滞时间）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B564-B393-4469-B5A4-9B7FCB34B8B5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9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623A-6705-41B2-A75B-F3D4CD992B2D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02757" name="Rectangle 5"/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6.7  Multiplexer</a:t>
            </a:r>
          </a:p>
        </p:txBody>
      </p:sp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792163" y="1530350"/>
            <a:ext cx="338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6666"/>
                </a:solidFill>
              </a:rPr>
              <a:t>2-to-1 MUX</a:t>
            </a:r>
          </a:p>
        </p:txBody>
      </p:sp>
      <p:grpSp>
        <p:nvGrpSpPr>
          <p:cNvPr id="202800" name="Group 48"/>
          <p:cNvGrpSpPr>
            <a:grpSpLocks/>
          </p:cNvGrpSpPr>
          <p:nvPr/>
        </p:nvGrpSpPr>
        <p:grpSpPr bwMode="auto">
          <a:xfrm>
            <a:off x="2636838" y="1395413"/>
            <a:ext cx="2249487" cy="1004887"/>
            <a:chOff x="1661" y="601"/>
            <a:chExt cx="1417" cy="633"/>
          </a:xfrm>
        </p:grpSpPr>
        <p:sp>
          <p:nvSpPr>
            <p:cNvPr id="202780" name="Text Box 28"/>
            <p:cNvSpPr txBox="1">
              <a:spLocks noChangeArrowheads="1"/>
            </p:cNvSpPr>
            <p:nvPr/>
          </p:nvSpPr>
          <p:spPr bwMode="auto">
            <a:xfrm>
              <a:off x="1944" y="601"/>
              <a:ext cx="1134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S=0</a:t>
              </a:r>
              <a:r>
                <a:rPr lang="zh-CN" altLang="en-US" sz="2400" b="1"/>
                <a:t>， </a:t>
              </a:r>
              <a:r>
                <a:rPr lang="en-US" altLang="zh-CN" sz="2400" b="1"/>
                <a:t>Y=A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400" b="1"/>
                <a:t>S=1</a:t>
              </a:r>
              <a:r>
                <a:rPr lang="zh-CN" altLang="en-US" sz="2400" b="1"/>
                <a:t>，</a:t>
              </a:r>
              <a:r>
                <a:rPr lang="en-US" altLang="zh-CN" sz="2400" b="1"/>
                <a:t>Y=B</a:t>
              </a:r>
            </a:p>
          </p:txBody>
        </p:sp>
        <p:sp>
          <p:nvSpPr>
            <p:cNvPr id="202781" name="AutoShape 29"/>
            <p:cNvSpPr>
              <a:spLocks noChangeArrowheads="1"/>
            </p:cNvSpPr>
            <p:nvPr/>
          </p:nvSpPr>
          <p:spPr bwMode="auto">
            <a:xfrm>
              <a:off x="1661" y="799"/>
              <a:ext cx="255" cy="85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12700" cap="sq" algn="ctr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2801" name="Group 49"/>
          <p:cNvGrpSpPr>
            <a:grpSpLocks/>
          </p:cNvGrpSpPr>
          <p:nvPr/>
        </p:nvGrpSpPr>
        <p:grpSpPr bwMode="auto">
          <a:xfrm>
            <a:off x="4976813" y="844550"/>
            <a:ext cx="3421062" cy="1431925"/>
            <a:chOff x="2965" y="176"/>
            <a:chExt cx="2155" cy="902"/>
          </a:xfrm>
        </p:grpSpPr>
        <p:grpSp>
          <p:nvGrpSpPr>
            <p:cNvPr id="202795" name="Group 43"/>
            <p:cNvGrpSpPr>
              <a:grpSpLocks/>
            </p:cNvGrpSpPr>
            <p:nvPr/>
          </p:nvGrpSpPr>
          <p:grpSpPr bwMode="auto">
            <a:xfrm>
              <a:off x="3503" y="176"/>
              <a:ext cx="1617" cy="902"/>
              <a:chOff x="3503" y="261"/>
              <a:chExt cx="1617" cy="902"/>
            </a:xfrm>
          </p:grpSpPr>
          <p:sp>
            <p:nvSpPr>
              <p:cNvPr id="202779" name="Rectangle 27"/>
              <p:cNvSpPr>
                <a:spLocks noChangeArrowheads="1"/>
              </p:cNvSpPr>
              <p:nvPr/>
            </p:nvSpPr>
            <p:spPr bwMode="auto">
              <a:xfrm>
                <a:off x="3758" y="403"/>
                <a:ext cx="511" cy="538"/>
              </a:xfrm>
              <a:prstGeom prst="rect">
                <a:avLst/>
              </a:prstGeom>
              <a:solidFill>
                <a:srgbClr val="C9F2FF"/>
              </a:solidFill>
              <a:ln w="12700" algn="ctr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2765" name="Line 13"/>
              <p:cNvSpPr>
                <a:spLocks noChangeShapeType="1"/>
              </p:cNvSpPr>
              <p:nvPr/>
            </p:nvSpPr>
            <p:spPr bwMode="auto">
              <a:xfrm>
                <a:off x="3503" y="516"/>
                <a:ext cx="3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2767" name="Oval 15"/>
              <p:cNvSpPr>
                <a:spLocks noChangeArrowheads="1"/>
              </p:cNvSpPr>
              <p:nvPr/>
            </p:nvSpPr>
            <p:spPr bwMode="auto">
              <a:xfrm>
                <a:off x="3815" y="470"/>
                <a:ext cx="85" cy="85"/>
              </a:xfrm>
              <a:prstGeom prst="ellipse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2768" name="Line 16"/>
              <p:cNvSpPr>
                <a:spLocks noChangeShapeType="1"/>
              </p:cNvSpPr>
              <p:nvPr/>
            </p:nvSpPr>
            <p:spPr bwMode="auto">
              <a:xfrm>
                <a:off x="3503" y="828"/>
                <a:ext cx="3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2769" name="Oval 17"/>
              <p:cNvSpPr>
                <a:spLocks noChangeArrowheads="1"/>
              </p:cNvSpPr>
              <p:nvPr/>
            </p:nvSpPr>
            <p:spPr bwMode="auto">
              <a:xfrm>
                <a:off x="3815" y="782"/>
                <a:ext cx="85" cy="85"/>
              </a:xfrm>
              <a:prstGeom prst="ellipse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2770" name="Text Box 18"/>
              <p:cNvSpPr txBox="1">
                <a:spLocks noChangeArrowheads="1"/>
              </p:cNvSpPr>
              <p:nvPr/>
            </p:nvSpPr>
            <p:spPr bwMode="auto">
              <a:xfrm>
                <a:off x="3560" y="261"/>
                <a:ext cx="25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/>
                  <a:t>A</a:t>
                </a:r>
              </a:p>
            </p:txBody>
          </p:sp>
          <p:sp>
            <p:nvSpPr>
              <p:cNvPr id="202771" name="Text Box 19"/>
              <p:cNvSpPr txBox="1">
                <a:spLocks noChangeArrowheads="1"/>
              </p:cNvSpPr>
              <p:nvPr/>
            </p:nvSpPr>
            <p:spPr bwMode="auto">
              <a:xfrm>
                <a:off x="3560" y="630"/>
                <a:ext cx="25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/>
                  <a:t>B</a:t>
                </a:r>
              </a:p>
            </p:txBody>
          </p:sp>
          <p:sp>
            <p:nvSpPr>
              <p:cNvPr id="202772" name="Line 20"/>
              <p:cNvSpPr>
                <a:spLocks noChangeShapeType="1"/>
              </p:cNvSpPr>
              <p:nvPr/>
            </p:nvSpPr>
            <p:spPr bwMode="auto">
              <a:xfrm>
                <a:off x="4184" y="686"/>
                <a:ext cx="39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2773" name="Line 21"/>
              <p:cNvSpPr>
                <a:spLocks noChangeShapeType="1"/>
              </p:cNvSpPr>
              <p:nvPr/>
            </p:nvSpPr>
            <p:spPr bwMode="auto">
              <a:xfrm flipH="1" flipV="1">
                <a:off x="3815" y="545"/>
                <a:ext cx="369" cy="14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2775" name="Line 23"/>
              <p:cNvSpPr>
                <a:spLocks noChangeShapeType="1"/>
              </p:cNvSpPr>
              <p:nvPr/>
            </p:nvSpPr>
            <p:spPr bwMode="auto">
              <a:xfrm>
                <a:off x="3503" y="1140"/>
                <a:ext cx="511" cy="0"/>
              </a:xfrm>
              <a:prstGeom prst="line">
                <a:avLst/>
              </a:prstGeom>
              <a:noFill/>
              <a:ln w="28575" cap="sq">
                <a:solidFill>
                  <a:srgbClr val="CC0066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2776" name="Line 24"/>
              <p:cNvSpPr>
                <a:spLocks noChangeShapeType="1"/>
              </p:cNvSpPr>
              <p:nvPr/>
            </p:nvSpPr>
            <p:spPr bwMode="auto">
              <a:xfrm flipV="1">
                <a:off x="4014" y="630"/>
                <a:ext cx="0" cy="510"/>
              </a:xfrm>
              <a:prstGeom prst="line">
                <a:avLst/>
              </a:prstGeom>
              <a:noFill/>
              <a:ln w="28575" cap="sq">
                <a:solidFill>
                  <a:srgbClr val="CC0066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2777" name="Text Box 25"/>
              <p:cNvSpPr txBox="1">
                <a:spLocks noChangeArrowheads="1"/>
              </p:cNvSpPr>
              <p:nvPr/>
            </p:nvSpPr>
            <p:spPr bwMode="auto">
              <a:xfrm>
                <a:off x="3560" y="913"/>
                <a:ext cx="42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CC0066"/>
                    </a:solidFill>
                  </a:rPr>
                  <a:t>S=0</a:t>
                </a:r>
              </a:p>
            </p:txBody>
          </p:sp>
          <p:sp>
            <p:nvSpPr>
              <p:cNvPr id="202778" name="Text Box 26"/>
              <p:cNvSpPr txBox="1">
                <a:spLocks noChangeArrowheads="1"/>
              </p:cNvSpPr>
              <p:nvPr/>
            </p:nvSpPr>
            <p:spPr bwMode="auto">
              <a:xfrm>
                <a:off x="4609" y="545"/>
                <a:ext cx="5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/>
                  <a:t>Y=A</a:t>
                </a:r>
              </a:p>
            </p:txBody>
          </p:sp>
        </p:grpSp>
        <p:sp>
          <p:nvSpPr>
            <p:cNvPr id="202798" name="AutoShape 46"/>
            <p:cNvSpPr>
              <a:spLocks noChangeArrowheads="1"/>
            </p:cNvSpPr>
            <p:nvPr/>
          </p:nvSpPr>
          <p:spPr bwMode="auto">
            <a:xfrm>
              <a:off x="2965" y="657"/>
              <a:ext cx="397" cy="57"/>
            </a:xfrm>
            <a:prstGeom prst="rightArrow">
              <a:avLst>
                <a:gd name="adj1" fmla="val 50000"/>
                <a:gd name="adj2" fmla="val 174123"/>
              </a:avLst>
            </a:prstGeom>
            <a:solidFill>
              <a:schemeClr val="accent1"/>
            </a:solidFill>
            <a:ln w="12700" cap="sq" algn="ctr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2802" name="Group 50"/>
          <p:cNvGrpSpPr>
            <a:grpSpLocks/>
          </p:cNvGrpSpPr>
          <p:nvPr/>
        </p:nvGrpSpPr>
        <p:grpSpPr bwMode="auto">
          <a:xfrm>
            <a:off x="4975225" y="2305050"/>
            <a:ext cx="3376613" cy="1520825"/>
            <a:chOff x="2993" y="1083"/>
            <a:chExt cx="2127" cy="958"/>
          </a:xfrm>
        </p:grpSpPr>
        <p:grpSp>
          <p:nvGrpSpPr>
            <p:cNvPr id="202796" name="Group 44"/>
            <p:cNvGrpSpPr>
              <a:grpSpLocks/>
            </p:cNvGrpSpPr>
            <p:nvPr/>
          </p:nvGrpSpPr>
          <p:grpSpPr bwMode="auto">
            <a:xfrm>
              <a:off x="3503" y="1139"/>
              <a:ext cx="1617" cy="902"/>
              <a:chOff x="3503" y="1139"/>
              <a:chExt cx="1617" cy="902"/>
            </a:xfrm>
          </p:grpSpPr>
          <p:sp>
            <p:nvSpPr>
              <p:cNvPr id="202782" name="Rectangle 30"/>
              <p:cNvSpPr>
                <a:spLocks noChangeArrowheads="1"/>
              </p:cNvSpPr>
              <p:nvPr/>
            </p:nvSpPr>
            <p:spPr bwMode="auto">
              <a:xfrm>
                <a:off x="3758" y="1281"/>
                <a:ext cx="511" cy="538"/>
              </a:xfrm>
              <a:prstGeom prst="rect">
                <a:avLst/>
              </a:prstGeom>
              <a:solidFill>
                <a:srgbClr val="C9F2FF"/>
              </a:solidFill>
              <a:ln w="12700" algn="ctr">
                <a:solidFill>
                  <a:schemeClr val="tx1"/>
                </a:solidFill>
                <a:prstDash val="dash"/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2783" name="Line 31"/>
              <p:cNvSpPr>
                <a:spLocks noChangeShapeType="1"/>
              </p:cNvSpPr>
              <p:nvPr/>
            </p:nvSpPr>
            <p:spPr bwMode="auto">
              <a:xfrm>
                <a:off x="3503" y="1394"/>
                <a:ext cx="3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2784" name="Oval 32"/>
              <p:cNvSpPr>
                <a:spLocks noChangeArrowheads="1"/>
              </p:cNvSpPr>
              <p:nvPr/>
            </p:nvSpPr>
            <p:spPr bwMode="auto">
              <a:xfrm>
                <a:off x="3815" y="1348"/>
                <a:ext cx="85" cy="85"/>
              </a:xfrm>
              <a:prstGeom prst="ellipse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2785" name="Line 33"/>
              <p:cNvSpPr>
                <a:spLocks noChangeShapeType="1"/>
              </p:cNvSpPr>
              <p:nvPr/>
            </p:nvSpPr>
            <p:spPr bwMode="auto">
              <a:xfrm>
                <a:off x="3503" y="1706"/>
                <a:ext cx="3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2786" name="Oval 34"/>
              <p:cNvSpPr>
                <a:spLocks noChangeArrowheads="1"/>
              </p:cNvSpPr>
              <p:nvPr/>
            </p:nvSpPr>
            <p:spPr bwMode="auto">
              <a:xfrm>
                <a:off x="3815" y="1660"/>
                <a:ext cx="85" cy="85"/>
              </a:xfrm>
              <a:prstGeom prst="ellipse">
                <a:avLst/>
              </a:prstGeom>
              <a:noFill/>
              <a:ln w="28575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2787" name="Text Box 35"/>
              <p:cNvSpPr txBox="1">
                <a:spLocks noChangeArrowheads="1"/>
              </p:cNvSpPr>
              <p:nvPr/>
            </p:nvSpPr>
            <p:spPr bwMode="auto">
              <a:xfrm>
                <a:off x="3560" y="1139"/>
                <a:ext cx="25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/>
                  <a:t>A</a:t>
                </a:r>
              </a:p>
            </p:txBody>
          </p:sp>
          <p:sp>
            <p:nvSpPr>
              <p:cNvPr id="202788" name="Text Box 36"/>
              <p:cNvSpPr txBox="1">
                <a:spLocks noChangeArrowheads="1"/>
              </p:cNvSpPr>
              <p:nvPr/>
            </p:nvSpPr>
            <p:spPr bwMode="auto">
              <a:xfrm>
                <a:off x="3560" y="1508"/>
                <a:ext cx="25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/>
                  <a:t>B</a:t>
                </a:r>
              </a:p>
            </p:txBody>
          </p:sp>
          <p:sp>
            <p:nvSpPr>
              <p:cNvPr id="202789" name="Line 37"/>
              <p:cNvSpPr>
                <a:spLocks noChangeShapeType="1"/>
              </p:cNvSpPr>
              <p:nvPr/>
            </p:nvSpPr>
            <p:spPr bwMode="auto">
              <a:xfrm>
                <a:off x="4184" y="1564"/>
                <a:ext cx="39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2790" name="Line 38"/>
              <p:cNvSpPr>
                <a:spLocks noChangeShapeType="1"/>
              </p:cNvSpPr>
              <p:nvPr/>
            </p:nvSpPr>
            <p:spPr bwMode="auto">
              <a:xfrm flipH="1">
                <a:off x="3844" y="1564"/>
                <a:ext cx="340" cy="8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2791" name="Line 39"/>
              <p:cNvSpPr>
                <a:spLocks noChangeShapeType="1"/>
              </p:cNvSpPr>
              <p:nvPr/>
            </p:nvSpPr>
            <p:spPr bwMode="auto">
              <a:xfrm>
                <a:off x="3503" y="2018"/>
                <a:ext cx="511" cy="0"/>
              </a:xfrm>
              <a:prstGeom prst="line">
                <a:avLst/>
              </a:prstGeom>
              <a:noFill/>
              <a:ln w="28575" cap="sq">
                <a:solidFill>
                  <a:srgbClr val="CC0066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2792" name="Line 40"/>
              <p:cNvSpPr>
                <a:spLocks noChangeShapeType="1"/>
              </p:cNvSpPr>
              <p:nvPr/>
            </p:nvSpPr>
            <p:spPr bwMode="auto">
              <a:xfrm flipV="1">
                <a:off x="4014" y="1650"/>
                <a:ext cx="0" cy="368"/>
              </a:xfrm>
              <a:prstGeom prst="line">
                <a:avLst/>
              </a:prstGeom>
              <a:noFill/>
              <a:ln w="28575" cap="sq">
                <a:solidFill>
                  <a:srgbClr val="CC0066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2793" name="Text Box 41"/>
              <p:cNvSpPr txBox="1">
                <a:spLocks noChangeArrowheads="1"/>
              </p:cNvSpPr>
              <p:nvPr/>
            </p:nvSpPr>
            <p:spPr bwMode="auto">
              <a:xfrm>
                <a:off x="3560" y="1791"/>
                <a:ext cx="42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CC0066"/>
                    </a:solidFill>
                  </a:rPr>
                  <a:t>S=1</a:t>
                </a:r>
              </a:p>
            </p:txBody>
          </p:sp>
          <p:sp>
            <p:nvSpPr>
              <p:cNvPr id="202794" name="Text Box 42"/>
              <p:cNvSpPr txBox="1">
                <a:spLocks noChangeArrowheads="1"/>
              </p:cNvSpPr>
              <p:nvPr/>
            </p:nvSpPr>
            <p:spPr bwMode="auto">
              <a:xfrm>
                <a:off x="4609" y="1423"/>
                <a:ext cx="5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/>
                  <a:t>Y=B</a:t>
                </a:r>
              </a:p>
            </p:txBody>
          </p:sp>
        </p:grpSp>
        <p:sp>
          <p:nvSpPr>
            <p:cNvPr id="202799" name="AutoShape 47"/>
            <p:cNvSpPr>
              <a:spLocks noChangeArrowheads="1"/>
            </p:cNvSpPr>
            <p:nvPr/>
          </p:nvSpPr>
          <p:spPr bwMode="auto">
            <a:xfrm rot="1745446">
              <a:off x="2993" y="1083"/>
              <a:ext cx="369" cy="85"/>
            </a:xfrm>
            <a:prstGeom prst="rightArrow">
              <a:avLst>
                <a:gd name="adj1" fmla="val 50000"/>
                <a:gd name="adj2" fmla="val 108529"/>
              </a:avLst>
            </a:prstGeom>
            <a:solidFill>
              <a:schemeClr val="accent1"/>
            </a:solidFill>
            <a:ln w="12700" cap="sq" algn="ctr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2805" name="Group 53"/>
          <p:cNvGrpSpPr>
            <a:grpSpLocks/>
          </p:cNvGrpSpPr>
          <p:nvPr/>
        </p:nvGrpSpPr>
        <p:grpSpPr bwMode="auto">
          <a:xfrm>
            <a:off x="2322513" y="2609850"/>
            <a:ext cx="2835275" cy="765175"/>
            <a:chOff x="1463" y="1366"/>
            <a:chExt cx="1786" cy="482"/>
          </a:xfrm>
        </p:grpSpPr>
        <p:sp>
          <p:nvSpPr>
            <p:cNvPr id="202803" name="Freeform 51"/>
            <p:cNvSpPr>
              <a:spLocks/>
            </p:cNvSpPr>
            <p:nvPr/>
          </p:nvSpPr>
          <p:spPr bwMode="auto">
            <a:xfrm>
              <a:off x="1576" y="1536"/>
              <a:ext cx="1673" cy="312"/>
            </a:xfrm>
            <a:custGeom>
              <a:avLst/>
              <a:gdLst>
                <a:gd name="T0" fmla="*/ 1673 w 1673"/>
                <a:gd name="T1" fmla="*/ 0 h 312"/>
                <a:gd name="T2" fmla="*/ 595 w 1673"/>
                <a:gd name="T3" fmla="*/ 57 h 312"/>
                <a:gd name="T4" fmla="*/ 0 w 1673"/>
                <a:gd name="T5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3" h="312">
                  <a:moveTo>
                    <a:pt x="1673" y="0"/>
                  </a:moveTo>
                  <a:cubicBezTo>
                    <a:pt x="1273" y="2"/>
                    <a:pt x="874" y="5"/>
                    <a:pt x="595" y="57"/>
                  </a:cubicBezTo>
                  <a:cubicBezTo>
                    <a:pt x="316" y="109"/>
                    <a:pt x="158" y="210"/>
                    <a:pt x="0" y="312"/>
                  </a:cubicBezTo>
                </a:path>
              </a:pathLst>
            </a:custGeom>
            <a:noFill/>
            <a:ln w="28575" cap="sq" cmpd="sng">
              <a:solidFill>
                <a:srgbClr val="0000CC"/>
              </a:solidFill>
              <a:prstDash val="solid"/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804" name="Text Box 52"/>
            <p:cNvSpPr txBox="1">
              <a:spLocks noChangeArrowheads="1"/>
            </p:cNvSpPr>
            <p:nvPr/>
          </p:nvSpPr>
          <p:spPr bwMode="auto">
            <a:xfrm>
              <a:off x="1463" y="1366"/>
              <a:ext cx="11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Logic circuit</a:t>
              </a:r>
            </a:p>
          </p:txBody>
        </p:sp>
      </p:grpSp>
      <p:grpSp>
        <p:nvGrpSpPr>
          <p:cNvPr id="202875" name="Group 123"/>
          <p:cNvGrpSpPr>
            <a:grpSpLocks/>
          </p:cNvGrpSpPr>
          <p:nvPr/>
        </p:nvGrpSpPr>
        <p:grpSpPr bwMode="auto">
          <a:xfrm>
            <a:off x="1016000" y="3735388"/>
            <a:ext cx="7704138" cy="2430462"/>
            <a:chOff x="754" y="1990"/>
            <a:chExt cx="4853" cy="1531"/>
          </a:xfrm>
        </p:grpSpPr>
        <p:sp>
          <p:nvSpPr>
            <p:cNvPr id="202764" name="Text Box 12"/>
            <p:cNvSpPr txBox="1">
              <a:spLocks noChangeArrowheads="1"/>
            </p:cNvSpPr>
            <p:nvPr/>
          </p:nvSpPr>
          <p:spPr bwMode="auto">
            <a:xfrm>
              <a:off x="3475" y="3039"/>
              <a:ext cx="21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6666"/>
                  </a:solidFill>
                </a:rPr>
                <a:t>Y=SEL’·A+SEL·B</a:t>
              </a:r>
            </a:p>
          </p:txBody>
        </p:sp>
        <p:grpSp>
          <p:nvGrpSpPr>
            <p:cNvPr id="202874" name="Group 122"/>
            <p:cNvGrpSpPr>
              <a:grpSpLocks/>
            </p:cNvGrpSpPr>
            <p:nvPr/>
          </p:nvGrpSpPr>
          <p:grpSpPr bwMode="auto">
            <a:xfrm>
              <a:off x="754" y="1990"/>
              <a:ext cx="3452" cy="1531"/>
              <a:chOff x="754" y="1990"/>
              <a:chExt cx="3452" cy="1531"/>
            </a:xfrm>
          </p:grpSpPr>
          <p:sp>
            <p:nvSpPr>
              <p:cNvPr id="202809" name="AutoShape 57"/>
              <p:cNvSpPr>
                <a:spLocks noChangeAspect="1" noChangeArrowheads="1" noTextEdit="1"/>
              </p:cNvSpPr>
              <p:nvPr/>
            </p:nvSpPr>
            <p:spPr bwMode="auto">
              <a:xfrm>
                <a:off x="839" y="1990"/>
                <a:ext cx="3147" cy="1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856" name="Rectangle 104"/>
              <p:cNvSpPr>
                <a:spLocks noChangeArrowheads="1"/>
              </p:cNvSpPr>
              <p:nvPr/>
            </p:nvSpPr>
            <p:spPr bwMode="auto">
              <a:xfrm>
                <a:off x="981" y="2047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</a:rPr>
                  <a:t>A</a:t>
                </a:r>
                <a:endParaRPr lang="en-US" altLang="zh-CN" sz="2000" b="1"/>
              </a:p>
            </p:txBody>
          </p:sp>
          <p:sp>
            <p:nvSpPr>
              <p:cNvPr id="202857" name="Rectangle 105"/>
              <p:cNvSpPr>
                <a:spLocks noChangeArrowheads="1"/>
              </p:cNvSpPr>
              <p:nvPr/>
            </p:nvSpPr>
            <p:spPr bwMode="auto">
              <a:xfrm>
                <a:off x="981" y="2585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</a:rPr>
                  <a:t>B</a:t>
                </a:r>
                <a:endParaRPr lang="en-US" altLang="zh-CN" sz="2000" b="1"/>
              </a:p>
            </p:txBody>
          </p:sp>
          <p:sp>
            <p:nvSpPr>
              <p:cNvPr id="202858" name="Rectangle 106"/>
              <p:cNvSpPr>
                <a:spLocks noChangeArrowheads="1"/>
              </p:cNvSpPr>
              <p:nvPr/>
            </p:nvSpPr>
            <p:spPr bwMode="auto">
              <a:xfrm>
                <a:off x="754" y="3322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</a:rPr>
                  <a:t>SEL</a:t>
                </a:r>
                <a:endParaRPr lang="en-US" altLang="zh-CN" sz="2000" b="1"/>
              </a:p>
            </p:txBody>
          </p:sp>
          <p:sp>
            <p:nvSpPr>
              <p:cNvPr id="202859" name="Rectangle 107"/>
              <p:cNvSpPr>
                <a:spLocks noChangeArrowheads="1"/>
              </p:cNvSpPr>
              <p:nvPr/>
            </p:nvSpPr>
            <p:spPr bwMode="auto">
              <a:xfrm>
                <a:off x="4099" y="2415"/>
                <a:ext cx="1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</a:rPr>
                  <a:t>Y</a:t>
                </a:r>
                <a:endParaRPr lang="en-US" altLang="zh-CN" sz="2000" b="1"/>
              </a:p>
            </p:txBody>
          </p:sp>
          <p:grpSp>
            <p:nvGrpSpPr>
              <p:cNvPr id="202871" name="Group 119"/>
              <p:cNvGrpSpPr>
                <a:grpSpLocks/>
              </p:cNvGrpSpPr>
              <p:nvPr/>
            </p:nvGrpSpPr>
            <p:grpSpPr bwMode="auto">
              <a:xfrm>
                <a:off x="1122" y="2118"/>
                <a:ext cx="2920" cy="1403"/>
                <a:chOff x="1122" y="2118"/>
                <a:chExt cx="2579" cy="999"/>
              </a:xfrm>
            </p:grpSpPr>
            <p:sp>
              <p:nvSpPr>
                <p:cNvPr id="202813" name="Freeform 61"/>
                <p:cNvSpPr>
                  <a:spLocks/>
                </p:cNvSpPr>
                <p:nvPr/>
              </p:nvSpPr>
              <p:spPr bwMode="auto">
                <a:xfrm>
                  <a:off x="1434" y="2947"/>
                  <a:ext cx="170" cy="170"/>
                </a:xfrm>
                <a:custGeom>
                  <a:avLst/>
                  <a:gdLst>
                    <a:gd name="T0" fmla="*/ 0 w 170"/>
                    <a:gd name="T1" fmla="*/ 0 h 170"/>
                    <a:gd name="T2" fmla="*/ 0 w 170"/>
                    <a:gd name="T3" fmla="*/ 170 h 170"/>
                    <a:gd name="T4" fmla="*/ 170 w 170"/>
                    <a:gd name="T5" fmla="*/ 85 h 170"/>
                    <a:gd name="T6" fmla="*/ 0 w 170"/>
                    <a:gd name="T7" fmla="*/ 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170">
                      <a:moveTo>
                        <a:pt x="0" y="0"/>
                      </a:moveTo>
                      <a:lnTo>
                        <a:pt x="0" y="170"/>
                      </a:lnTo>
                      <a:lnTo>
                        <a:pt x="170" y="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14" name="Line 62"/>
                <p:cNvSpPr>
                  <a:spLocks noChangeShapeType="1"/>
                </p:cNvSpPr>
                <p:nvPr/>
              </p:nvSpPr>
              <p:spPr bwMode="auto">
                <a:xfrm>
                  <a:off x="1391" y="3032"/>
                  <a:ext cx="43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15" name="Oval 63"/>
                <p:cNvSpPr>
                  <a:spLocks noChangeArrowheads="1"/>
                </p:cNvSpPr>
                <p:nvPr/>
              </p:nvSpPr>
              <p:spPr bwMode="auto">
                <a:xfrm>
                  <a:off x="1604" y="3010"/>
                  <a:ext cx="42" cy="43"/>
                </a:xfrm>
                <a:prstGeom prst="ellips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16" name="Line 64"/>
                <p:cNvSpPr>
                  <a:spLocks noChangeShapeType="1"/>
                </p:cNvSpPr>
                <p:nvPr/>
              </p:nvSpPr>
              <p:spPr bwMode="auto">
                <a:xfrm>
                  <a:off x="1646" y="3032"/>
                  <a:ext cx="128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17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264" y="3032"/>
                  <a:ext cx="127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20" name="Freeform 68"/>
                <p:cNvSpPr>
                  <a:spLocks/>
                </p:cNvSpPr>
                <p:nvPr/>
              </p:nvSpPr>
              <p:spPr bwMode="auto">
                <a:xfrm>
                  <a:off x="2072" y="2947"/>
                  <a:ext cx="170" cy="170"/>
                </a:xfrm>
                <a:custGeom>
                  <a:avLst/>
                  <a:gdLst>
                    <a:gd name="T0" fmla="*/ 0 w 170"/>
                    <a:gd name="T1" fmla="*/ 0 h 170"/>
                    <a:gd name="T2" fmla="*/ 0 w 170"/>
                    <a:gd name="T3" fmla="*/ 170 h 170"/>
                    <a:gd name="T4" fmla="*/ 170 w 170"/>
                    <a:gd name="T5" fmla="*/ 85 h 170"/>
                    <a:gd name="T6" fmla="*/ 0 w 170"/>
                    <a:gd name="T7" fmla="*/ 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170">
                      <a:moveTo>
                        <a:pt x="0" y="0"/>
                      </a:moveTo>
                      <a:lnTo>
                        <a:pt x="0" y="170"/>
                      </a:lnTo>
                      <a:lnTo>
                        <a:pt x="170" y="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21" name="Line 69"/>
                <p:cNvSpPr>
                  <a:spLocks noChangeShapeType="1"/>
                </p:cNvSpPr>
                <p:nvPr/>
              </p:nvSpPr>
              <p:spPr bwMode="auto">
                <a:xfrm>
                  <a:off x="2029" y="3032"/>
                  <a:ext cx="43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22" name="Oval 70"/>
                <p:cNvSpPr>
                  <a:spLocks noChangeArrowheads="1"/>
                </p:cNvSpPr>
                <p:nvPr/>
              </p:nvSpPr>
              <p:spPr bwMode="auto">
                <a:xfrm>
                  <a:off x="2242" y="3010"/>
                  <a:ext cx="42" cy="43"/>
                </a:xfrm>
                <a:prstGeom prst="ellips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23" name="Line 71"/>
                <p:cNvSpPr>
                  <a:spLocks noChangeShapeType="1"/>
                </p:cNvSpPr>
                <p:nvPr/>
              </p:nvSpPr>
              <p:spPr bwMode="auto">
                <a:xfrm>
                  <a:off x="2284" y="3032"/>
                  <a:ext cx="128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24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1902" y="3032"/>
                  <a:ext cx="127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27" name="Arc 75"/>
                <p:cNvSpPr>
                  <a:spLocks/>
                </p:cNvSpPr>
                <p:nvPr/>
              </p:nvSpPr>
              <p:spPr bwMode="auto">
                <a:xfrm>
                  <a:off x="2752" y="2118"/>
                  <a:ext cx="106" cy="17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28" name="Freeform 76"/>
                <p:cNvSpPr>
                  <a:spLocks/>
                </p:cNvSpPr>
                <p:nvPr/>
              </p:nvSpPr>
              <p:spPr bwMode="auto">
                <a:xfrm>
                  <a:off x="2603" y="2118"/>
                  <a:ext cx="149" cy="170"/>
                </a:xfrm>
                <a:custGeom>
                  <a:avLst/>
                  <a:gdLst>
                    <a:gd name="T0" fmla="*/ 149 w 149"/>
                    <a:gd name="T1" fmla="*/ 0 h 170"/>
                    <a:gd name="T2" fmla="*/ 0 w 149"/>
                    <a:gd name="T3" fmla="*/ 0 h 170"/>
                    <a:gd name="T4" fmla="*/ 0 w 149"/>
                    <a:gd name="T5" fmla="*/ 170 h 170"/>
                    <a:gd name="T6" fmla="*/ 149 w 149"/>
                    <a:gd name="T7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170">
                      <a:moveTo>
                        <a:pt x="149" y="0"/>
                      </a:moveTo>
                      <a:lnTo>
                        <a:pt x="0" y="0"/>
                      </a:lnTo>
                      <a:lnTo>
                        <a:pt x="0" y="170"/>
                      </a:lnTo>
                      <a:lnTo>
                        <a:pt x="149" y="170"/>
                      </a:ln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29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2476" y="2139"/>
                  <a:ext cx="127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30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2476" y="2266"/>
                  <a:ext cx="127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31" name="Line 79"/>
                <p:cNvSpPr>
                  <a:spLocks noChangeShapeType="1"/>
                </p:cNvSpPr>
                <p:nvPr/>
              </p:nvSpPr>
              <p:spPr bwMode="auto">
                <a:xfrm>
                  <a:off x="2858" y="2203"/>
                  <a:ext cx="128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34" name="Arc 82"/>
                <p:cNvSpPr>
                  <a:spLocks/>
                </p:cNvSpPr>
                <p:nvPr/>
              </p:nvSpPr>
              <p:spPr bwMode="auto">
                <a:xfrm>
                  <a:off x="2752" y="2500"/>
                  <a:ext cx="106" cy="17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35" name="Freeform 83"/>
                <p:cNvSpPr>
                  <a:spLocks/>
                </p:cNvSpPr>
                <p:nvPr/>
              </p:nvSpPr>
              <p:spPr bwMode="auto">
                <a:xfrm>
                  <a:off x="2603" y="2500"/>
                  <a:ext cx="149" cy="170"/>
                </a:xfrm>
                <a:custGeom>
                  <a:avLst/>
                  <a:gdLst>
                    <a:gd name="T0" fmla="*/ 149 w 149"/>
                    <a:gd name="T1" fmla="*/ 0 h 170"/>
                    <a:gd name="T2" fmla="*/ 0 w 149"/>
                    <a:gd name="T3" fmla="*/ 0 h 170"/>
                    <a:gd name="T4" fmla="*/ 0 w 149"/>
                    <a:gd name="T5" fmla="*/ 170 h 170"/>
                    <a:gd name="T6" fmla="*/ 149 w 149"/>
                    <a:gd name="T7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170">
                      <a:moveTo>
                        <a:pt x="149" y="0"/>
                      </a:moveTo>
                      <a:lnTo>
                        <a:pt x="0" y="0"/>
                      </a:lnTo>
                      <a:lnTo>
                        <a:pt x="0" y="170"/>
                      </a:lnTo>
                      <a:lnTo>
                        <a:pt x="149" y="170"/>
                      </a:ln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36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2476" y="2521"/>
                  <a:ext cx="127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37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2476" y="2649"/>
                  <a:ext cx="127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38" name="Line 86"/>
                <p:cNvSpPr>
                  <a:spLocks noChangeShapeType="1"/>
                </p:cNvSpPr>
                <p:nvPr/>
              </p:nvSpPr>
              <p:spPr bwMode="auto">
                <a:xfrm>
                  <a:off x="2858" y="2585"/>
                  <a:ext cx="128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41" name="Arc 89"/>
                <p:cNvSpPr>
                  <a:spLocks/>
                </p:cNvSpPr>
                <p:nvPr/>
              </p:nvSpPr>
              <p:spPr bwMode="auto">
                <a:xfrm>
                  <a:off x="3241" y="2309"/>
                  <a:ext cx="36" cy="17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42" name="Line 90"/>
                <p:cNvSpPr>
                  <a:spLocks noChangeShapeType="1"/>
                </p:cNvSpPr>
                <p:nvPr/>
              </p:nvSpPr>
              <p:spPr bwMode="auto">
                <a:xfrm>
                  <a:off x="3241" y="2330"/>
                  <a:ext cx="21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43" name="Line 91"/>
                <p:cNvSpPr>
                  <a:spLocks noChangeShapeType="1"/>
                </p:cNvSpPr>
                <p:nvPr/>
              </p:nvSpPr>
              <p:spPr bwMode="auto">
                <a:xfrm>
                  <a:off x="3241" y="2458"/>
                  <a:ext cx="14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44" name="Line 92"/>
                <p:cNvSpPr>
                  <a:spLocks noChangeShapeType="1"/>
                </p:cNvSpPr>
                <p:nvPr/>
              </p:nvSpPr>
              <p:spPr bwMode="auto">
                <a:xfrm>
                  <a:off x="3241" y="2309"/>
                  <a:ext cx="106" cy="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45" name="Line 93"/>
                <p:cNvSpPr>
                  <a:spLocks noChangeShapeType="1"/>
                </p:cNvSpPr>
                <p:nvPr/>
              </p:nvSpPr>
              <p:spPr bwMode="auto">
                <a:xfrm>
                  <a:off x="3241" y="2479"/>
                  <a:ext cx="106" cy="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46" name="Arc 94"/>
                <p:cNvSpPr>
                  <a:spLocks/>
                </p:cNvSpPr>
                <p:nvPr/>
              </p:nvSpPr>
              <p:spPr bwMode="auto">
                <a:xfrm>
                  <a:off x="3347" y="2309"/>
                  <a:ext cx="149" cy="170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18932 w 18932"/>
                    <a:gd name="T1" fmla="*/ 10399 h 21600"/>
                    <a:gd name="T2" fmla="*/ 0 w 18932"/>
                    <a:gd name="T3" fmla="*/ 21600 h 21600"/>
                    <a:gd name="T4" fmla="*/ 0 w 18932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932" h="21600" fill="none" extrusionOk="0">
                      <a:moveTo>
                        <a:pt x="18932" y="10399"/>
                      </a:moveTo>
                      <a:cubicBezTo>
                        <a:pt x="15137" y="17307"/>
                        <a:pt x="7881" y="21599"/>
                        <a:pt x="0" y="21600"/>
                      </a:cubicBezTo>
                    </a:path>
                    <a:path w="18932" h="21600" stroke="0" extrusionOk="0">
                      <a:moveTo>
                        <a:pt x="18932" y="10399"/>
                      </a:moveTo>
                      <a:cubicBezTo>
                        <a:pt x="15137" y="17307"/>
                        <a:pt x="7881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47" name="Arc 95"/>
                <p:cNvSpPr>
                  <a:spLocks/>
                </p:cNvSpPr>
                <p:nvPr/>
              </p:nvSpPr>
              <p:spPr bwMode="auto">
                <a:xfrm>
                  <a:off x="3347" y="2309"/>
                  <a:ext cx="148" cy="17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18762"/>
                    <a:gd name="T1" fmla="*/ 0 h 21600"/>
                    <a:gd name="T2" fmla="*/ 18762 w 18762"/>
                    <a:gd name="T3" fmla="*/ 10897 h 21600"/>
                    <a:gd name="T4" fmla="*/ 0 w 18762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762" h="21600" fill="none" extrusionOk="0">
                      <a:moveTo>
                        <a:pt x="-1" y="0"/>
                      </a:moveTo>
                      <a:cubicBezTo>
                        <a:pt x="7756" y="0"/>
                        <a:pt x="14918" y="4159"/>
                        <a:pt x="18761" y="10897"/>
                      </a:cubicBezTo>
                    </a:path>
                    <a:path w="18762" h="21600" stroke="0" extrusionOk="0">
                      <a:moveTo>
                        <a:pt x="-1" y="0"/>
                      </a:moveTo>
                      <a:cubicBezTo>
                        <a:pt x="7756" y="0"/>
                        <a:pt x="14918" y="4159"/>
                        <a:pt x="18761" y="10897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48" name="Line 96"/>
                <p:cNvSpPr>
                  <a:spLocks noChangeShapeType="1"/>
                </p:cNvSpPr>
                <p:nvPr/>
              </p:nvSpPr>
              <p:spPr bwMode="auto">
                <a:xfrm>
                  <a:off x="3496" y="2394"/>
                  <a:ext cx="64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49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3113" y="2330"/>
                  <a:ext cx="128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50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3113" y="2458"/>
                  <a:ext cx="128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51" name="Line 99"/>
                <p:cNvSpPr>
                  <a:spLocks noChangeShapeType="1"/>
                </p:cNvSpPr>
                <p:nvPr/>
              </p:nvSpPr>
              <p:spPr bwMode="auto">
                <a:xfrm>
                  <a:off x="3560" y="2394"/>
                  <a:ext cx="64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52" name="Oval 100"/>
                <p:cNvSpPr>
                  <a:spLocks noChangeArrowheads="1"/>
                </p:cNvSpPr>
                <p:nvPr/>
              </p:nvSpPr>
              <p:spPr bwMode="auto">
                <a:xfrm>
                  <a:off x="1824" y="3017"/>
                  <a:ext cx="28" cy="29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53" name="Oval 101"/>
                <p:cNvSpPr>
                  <a:spLocks noChangeArrowheads="1"/>
                </p:cNvSpPr>
                <p:nvPr/>
              </p:nvSpPr>
              <p:spPr bwMode="auto">
                <a:xfrm>
                  <a:off x="1122" y="3017"/>
                  <a:ext cx="28" cy="29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54" name="Oval 102"/>
                <p:cNvSpPr>
                  <a:spLocks noChangeArrowheads="1"/>
                </p:cNvSpPr>
                <p:nvPr/>
              </p:nvSpPr>
              <p:spPr bwMode="auto">
                <a:xfrm>
                  <a:off x="1122" y="2507"/>
                  <a:ext cx="28" cy="29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55" name="Oval 103"/>
                <p:cNvSpPr>
                  <a:spLocks noChangeArrowheads="1"/>
                </p:cNvSpPr>
                <p:nvPr/>
              </p:nvSpPr>
              <p:spPr bwMode="auto">
                <a:xfrm>
                  <a:off x="1122" y="2125"/>
                  <a:ext cx="28" cy="28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60" name="Oval 108"/>
                <p:cNvSpPr>
                  <a:spLocks noChangeArrowheads="1"/>
                </p:cNvSpPr>
                <p:nvPr/>
              </p:nvSpPr>
              <p:spPr bwMode="auto">
                <a:xfrm>
                  <a:off x="3673" y="2380"/>
                  <a:ext cx="28" cy="28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61" name="Freeform 109"/>
                <p:cNvSpPr>
                  <a:spLocks/>
                </p:cNvSpPr>
                <p:nvPr/>
              </p:nvSpPr>
              <p:spPr bwMode="auto">
                <a:xfrm>
                  <a:off x="2986" y="2203"/>
                  <a:ext cx="127" cy="127"/>
                </a:xfrm>
                <a:custGeom>
                  <a:avLst/>
                  <a:gdLst>
                    <a:gd name="T0" fmla="*/ 127 w 127"/>
                    <a:gd name="T1" fmla="*/ 127 h 127"/>
                    <a:gd name="T2" fmla="*/ 64 w 127"/>
                    <a:gd name="T3" fmla="*/ 127 h 127"/>
                    <a:gd name="T4" fmla="*/ 64 w 127"/>
                    <a:gd name="T5" fmla="*/ 0 h 127"/>
                    <a:gd name="T6" fmla="*/ 0 w 127"/>
                    <a:gd name="T7" fmla="*/ 0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7" h="127">
                      <a:moveTo>
                        <a:pt x="127" y="127"/>
                      </a:moveTo>
                      <a:lnTo>
                        <a:pt x="64" y="127"/>
                      </a:lnTo>
                      <a:lnTo>
                        <a:pt x="64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62" name="Freeform 110"/>
                <p:cNvSpPr>
                  <a:spLocks/>
                </p:cNvSpPr>
                <p:nvPr/>
              </p:nvSpPr>
              <p:spPr bwMode="auto">
                <a:xfrm>
                  <a:off x="2986" y="2458"/>
                  <a:ext cx="127" cy="127"/>
                </a:xfrm>
                <a:custGeom>
                  <a:avLst/>
                  <a:gdLst>
                    <a:gd name="T0" fmla="*/ 127 w 127"/>
                    <a:gd name="T1" fmla="*/ 0 h 127"/>
                    <a:gd name="T2" fmla="*/ 64 w 127"/>
                    <a:gd name="T3" fmla="*/ 0 h 127"/>
                    <a:gd name="T4" fmla="*/ 64 w 127"/>
                    <a:gd name="T5" fmla="*/ 127 h 127"/>
                    <a:gd name="T6" fmla="*/ 0 w 127"/>
                    <a:gd name="T7" fmla="*/ 127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7" h="127">
                      <a:moveTo>
                        <a:pt x="127" y="0"/>
                      </a:moveTo>
                      <a:lnTo>
                        <a:pt x="64" y="0"/>
                      </a:lnTo>
                      <a:lnTo>
                        <a:pt x="64" y="127"/>
                      </a:lnTo>
                      <a:lnTo>
                        <a:pt x="0" y="127"/>
                      </a:ln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63" name="Freeform 111"/>
                <p:cNvSpPr>
                  <a:spLocks/>
                </p:cNvSpPr>
                <p:nvPr/>
              </p:nvSpPr>
              <p:spPr bwMode="auto">
                <a:xfrm>
                  <a:off x="2412" y="2649"/>
                  <a:ext cx="64" cy="383"/>
                </a:xfrm>
                <a:custGeom>
                  <a:avLst/>
                  <a:gdLst>
                    <a:gd name="T0" fmla="*/ 0 w 64"/>
                    <a:gd name="T1" fmla="*/ 383 h 383"/>
                    <a:gd name="T2" fmla="*/ 64 w 64"/>
                    <a:gd name="T3" fmla="*/ 383 h 383"/>
                    <a:gd name="T4" fmla="*/ 64 w 64"/>
                    <a:gd name="T5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4" h="383">
                      <a:moveTo>
                        <a:pt x="0" y="383"/>
                      </a:moveTo>
                      <a:lnTo>
                        <a:pt x="64" y="383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64" name="Line 112"/>
                <p:cNvSpPr>
                  <a:spLocks noChangeShapeType="1"/>
                </p:cNvSpPr>
                <p:nvPr/>
              </p:nvSpPr>
              <p:spPr bwMode="auto">
                <a:xfrm>
                  <a:off x="1774" y="3032"/>
                  <a:ext cx="64" cy="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65" name="Line 113"/>
                <p:cNvSpPr>
                  <a:spLocks noChangeShapeType="1"/>
                </p:cNvSpPr>
                <p:nvPr/>
              </p:nvSpPr>
              <p:spPr bwMode="auto">
                <a:xfrm>
                  <a:off x="1838" y="3032"/>
                  <a:ext cx="64" cy="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66" name="Freeform 114"/>
                <p:cNvSpPr>
                  <a:spLocks/>
                </p:cNvSpPr>
                <p:nvPr/>
              </p:nvSpPr>
              <p:spPr bwMode="auto">
                <a:xfrm>
                  <a:off x="1838" y="2266"/>
                  <a:ext cx="638" cy="766"/>
                </a:xfrm>
                <a:custGeom>
                  <a:avLst/>
                  <a:gdLst>
                    <a:gd name="T0" fmla="*/ 638 w 638"/>
                    <a:gd name="T1" fmla="*/ 0 h 766"/>
                    <a:gd name="T2" fmla="*/ 0 w 638"/>
                    <a:gd name="T3" fmla="*/ 0 h 766"/>
                    <a:gd name="T4" fmla="*/ 0 w 638"/>
                    <a:gd name="T5" fmla="*/ 766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38" h="766">
                      <a:moveTo>
                        <a:pt x="638" y="0"/>
                      </a:moveTo>
                      <a:lnTo>
                        <a:pt x="0" y="0"/>
                      </a:lnTo>
                      <a:lnTo>
                        <a:pt x="0" y="766"/>
                      </a:ln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67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1136" y="3032"/>
                  <a:ext cx="128" cy="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68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1136" y="2521"/>
                  <a:ext cx="1340" cy="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69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1136" y="2139"/>
                  <a:ext cx="1340" cy="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870" name="Line 118"/>
                <p:cNvSpPr>
                  <a:spLocks noChangeShapeType="1"/>
                </p:cNvSpPr>
                <p:nvPr/>
              </p:nvSpPr>
              <p:spPr bwMode="auto">
                <a:xfrm>
                  <a:off x="3624" y="2394"/>
                  <a:ext cx="63" cy="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1000"/>
                                        <p:tgtEl>
                                          <p:spTgt spid="20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E8FD-8FA6-48D1-8759-8AF0984271B2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0FE4-FE50-4344-AC2F-050DF85FC1E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495300"/>
          </a:xfrm>
        </p:spPr>
        <p:txBody>
          <a:bodyPr/>
          <a:lstStyle/>
          <a:p>
            <a:r>
              <a:rPr lang="en-US" altLang="zh-CN" sz="3200"/>
              <a:t>2. logic symbols and active levels </a:t>
            </a:r>
            <a:endParaRPr lang="en-US" altLang="zh-CN" sz="3200">
              <a:solidFill>
                <a:srgbClr val="0000FF"/>
              </a:solidFill>
            </a:endParaRPr>
          </a:p>
        </p:txBody>
      </p:sp>
      <p:sp>
        <p:nvSpPr>
          <p:cNvPr id="11277" name="Text Box 13"/>
          <p:cNvSpPr txBox="1">
            <a:spLocks noGrp="1" noChangeArrowheads="1"/>
          </p:cNvSpPr>
          <p:nvPr>
            <p:ph type="body" idx="1"/>
          </p:nvPr>
        </p:nvSpPr>
        <p:spPr>
          <a:xfrm>
            <a:off x="468313" y="476250"/>
            <a:ext cx="8229600" cy="564991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 typeface="Wingdings 2" pitchFamily="18" charset="2"/>
              <a:buNone/>
            </a:pPr>
            <a:endParaRPr lang="en-US" altLang="zh-CN"/>
          </a:p>
          <a:p>
            <a:pPr>
              <a:spcBef>
                <a:spcPct val="50000"/>
              </a:spcBef>
              <a:buFont typeface="Wingdings 2" pitchFamily="18" charset="2"/>
              <a:buNone/>
            </a:pPr>
            <a:endParaRPr lang="en-US" altLang="zh-CN"/>
          </a:p>
        </p:txBody>
      </p:sp>
      <p:grpSp>
        <p:nvGrpSpPr>
          <p:cNvPr id="11322" name="Group 58"/>
          <p:cNvGrpSpPr>
            <a:grpSpLocks/>
          </p:cNvGrpSpPr>
          <p:nvPr/>
        </p:nvGrpSpPr>
        <p:grpSpPr bwMode="auto">
          <a:xfrm>
            <a:off x="1835150" y="3500438"/>
            <a:ext cx="6264275" cy="2089150"/>
            <a:chOff x="975" y="2205"/>
            <a:chExt cx="3946" cy="1316"/>
          </a:xfrm>
        </p:grpSpPr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2382" y="2205"/>
              <a:ext cx="1224" cy="131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" name="Line 26"/>
            <p:cNvSpPr>
              <a:spLocks noChangeShapeType="1"/>
            </p:cNvSpPr>
            <p:nvPr/>
          </p:nvSpPr>
          <p:spPr bwMode="auto">
            <a:xfrm flipH="1">
              <a:off x="1747" y="2478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Line 27"/>
            <p:cNvSpPr>
              <a:spLocks noChangeShapeType="1"/>
            </p:cNvSpPr>
            <p:nvPr/>
          </p:nvSpPr>
          <p:spPr bwMode="auto">
            <a:xfrm flipH="1">
              <a:off x="3741" y="2570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Line 28"/>
            <p:cNvSpPr>
              <a:spLocks noChangeShapeType="1"/>
            </p:cNvSpPr>
            <p:nvPr/>
          </p:nvSpPr>
          <p:spPr bwMode="auto">
            <a:xfrm flipH="1">
              <a:off x="1747" y="2886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Line 29"/>
            <p:cNvSpPr>
              <a:spLocks noChangeShapeType="1"/>
            </p:cNvSpPr>
            <p:nvPr/>
          </p:nvSpPr>
          <p:spPr bwMode="auto">
            <a:xfrm flipH="1">
              <a:off x="1883" y="3339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Line 30"/>
            <p:cNvSpPr>
              <a:spLocks noChangeShapeType="1"/>
            </p:cNvSpPr>
            <p:nvPr/>
          </p:nvSpPr>
          <p:spPr bwMode="auto">
            <a:xfrm flipH="1">
              <a:off x="3605" y="3068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Text Box 31"/>
            <p:cNvSpPr txBox="1">
              <a:spLocks noChangeArrowheads="1"/>
            </p:cNvSpPr>
            <p:nvPr/>
          </p:nvSpPr>
          <p:spPr bwMode="auto">
            <a:xfrm>
              <a:off x="2427" y="2295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EN</a:t>
              </a:r>
            </a:p>
          </p:txBody>
        </p:sp>
        <p:sp>
          <p:nvSpPr>
            <p:cNvPr id="11296" name="Text Box 32"/>
            <p:cNvSpPr txBox="1">
              <a:spLocks noChangeArrowheads="1"/>
            </p:cNvSpPr>
            <p:nvPr/>
          </p:nvSpPr>
          <p:spPr bwMode="auto">
            <a:xfrm>
              <a:off x="1112" y="2296"/>
              <a:ext cx="7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EN_L</a:t>
              </a:r>
            </a:p>
          </p:txBody>
        </p:sp>
        <p:sp>
          <p:nvSpPr>
            <p:cNvPr id="11297" name="Text Box 33"/>
            <p:cNvSpPr txBox="1">
              <a:spLocks noChangeArrowheads="1"/>
            </p:cNvSpPr>
            <p:nvPr/>
          </p:nvSpPr>
          <p:spPr bwMode="auto">
            <a:xfrm>
              <a:off x="2382" y="3202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Din</a:t>
              </a:r>
            </a:p>
          </p:txBody>
        </p:sp>
        <p:sp>
          <p:nvSpPr>
            <p:cNvPr id="11298" name="Text Box 34"/>
            <p:cNvSpPr txBox="1">
              <a:spLocks noChangeArrowheads="1"/>
            </p:cNvSpPr>
            <p:nvPr/>
          </p:nvSpPr>
          <p:spPr bwMode="auto">
            <a:xfrm>
              <a:off x="2382" y="2704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start</a:t>
              </a:r>
            </a:p>
          </p:txBody>
        </p:sp>
        <p:sp>
          <p:nvSpPr>
            <p:cNvPr id="11299" name="Text Box 35"/>
            <p:cNvSpPr txBox="1">
              <a:spLocks noChangeArrowheads="1"/>
            </p:cNvSpPr>
            <p:nvPr/>
          </p:nvSpPr>
          <p:spPr bwMode="auto">
            <a:xfrm>
              <a:off x="3061" y="2932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Dout</a:t>
              </a:r>
            </a:p>
          </p:txBody>
        </p:sp>
        <p:sp>
          <p:nvSpPr>
            <p:cNvPr id="11300" name="Text Box 36"/>
            <p:cNvSpPr txBox="1">
              <a:spLocks noChangeArrowheads="1"/>
            </p:cNvSpPr>
            <p:nvPr/>
          </p:nvSpPr>
          <p:spPr bwMode="auto">
            <a:xfrm>
              <a:off x="3243" y="2387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flg</a:t>
              </a:r>
            </a:p>
          </p:txBody>
        </p:sp>
        <p:sp>
          <p:nvSpPr>
            <p:cNvPr id="11301" name="Text Box 37"/>
            <p:cNvSpPr txBox="1">
              <a:spLocks noChangeArrowheads="1"/>
            </p:cNvSpPr>
            <p:nvPr/>
          </p:nvSpPr>
          <p:spPr bwMode="auto">
            <a:xfrm>
              <a:off x="975" y="2704"/>
              <a:ext cx="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start_L</a:t>
              </a:r>
            </a:p>
          </p:txBody>
        </p:sp>
        <p:sp>
          <p:nvSpPr>
            <p:cNvPr id="11302" name="Text Box 38"/>
            <p:cNvSpPr txBox="1">
              <a:spLocks noChangeArrowheads="1"/>
            </p:cNvSpPr>
            <p:nvPr/>
          </p:nvSpPr>
          <p:spPr bwMode="auto">
            <a:xfrm>
              <a:off x="1429" y="3202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Din</a:t>
              </a:r>
            </a:p>
          </p:txBody>
        </p:sp>
        <p:sp>
          <p:nvSpPr>
            <p:cNvPr id="11303" name="Text Box 39"/>
            <p:cNvSpPr txBox="1">
              <a:spLocks noChangeArrowheads="1"/>
            </p:cNvSpPr>
            <p:nvPr/>
          </p:nvSpPr>
          <p:spPr bwMode="auto">
            <a:xfrm>
              <a:off x="4104" y="2932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Dout</a:t>
              </a:r>
            </a:p>
          </p:txBody>
        </p:sp>
        <p:sp>
          <p:nvSpPr>
            <p:cNvPr id="11304" name="Text Box 40"/>
            <p:cNvSpPr txBox="1">
              <a:spLocks noChangeArrowheads="1"/>
            </p:cNvSpPr>
            <p:nvPr/>
          </p:nvSpPr>
          <p:spPr bwMode="auto">
            <a:xfrm>
              <a:off x="4195" y="2388"/>
              <a:ext cx="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flg_L</a:t>
              </a:r>
            </a:p>
          </p:txBody>
        </p:sp>
        <p:sp>
          <p:nvSpPr>
            <p:cNvPr id="11305" name="Oval 41"/>
            <p:cNvSpPr>
              <a:spLocks noChangeArrowheads="1"/>
            </p:cNvSpPr>
            <p:nvPr/>
          </p:nvSpPr>
          <p:spPr bwMode="auto">
            <a:xfrm>
              <a:off x="2246" y="2387"/>
              <a:ext cx="137" cy="136"/>
            </a:xfrm>
            <a:prstGeom prst="ellipse">
              <a:avLst/>
            </a:prstGeom>
            <a:noFill/>
            <a:ln w="28575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6" name="Oval 42"/>
            <p:cNvSpPr>
              <a:spLocks noChangeArrowheads="1"/>
            </p:cNvSpPr>
            <p:nvPr/>
          </p:nvSpPr>
          <p:spPr bwMode="auto">
            <a:xfrm>
              <a:off x="2246" y="2795"/>
              <a:ext cx="137" cy="136"/>
            </a:xfrm>
            <a:prstGeom prst="ellipse">
              <a:avLst/>
            </a:prstGeom>
            <a:noFill/>
            <a:ln w="28575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7" name="Oval 43"/>
            <p:cNvSpPr>
              <a:spLocks noChangeArrowheads="1"/>
            </p:cNvSpPr>
            <p:nvPr/>
          </p:nvSpPr>
          <p:spPr bwMode="auto">
            <a:xfrm>
              <a:off x="3605" y="2479"/>
              <a:ext cx="137" cy="136"/>
            </a:xfrm>
            <a:prstGeom prst="ellipse">
              <a:avLst/>
            </a:prstGeom>
            <a:noFill/>
            <a:ln w="28575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19" name="Group 55"/>
          <p:cNvGrpSpPr>
            <a:grpSpLocks/>
          </p:cNvGrpSpPr>
          <p:nvPr/>
        </p:nvGrpSpPr>
        <p:grpSpPr bwMode="auto">
          <a:xfrm>
            <a:off x="6372225" y="2924175"/>
            <a:ext cx="2376488" cy="1081088"/>
            <a:chOff x="3833" y="1842"/>
            <a:chExt cx="1497" cy="681"/>
          </a:xfrm>
        </p:grpSpPr>
        <p:sp>
          <p:nvSpPr>
            <p:cNvPr id="11309" name="Text Box 45"/>
            <p:cNvSpPr txBox="1">
              <a:spLocks noChangeArrowheads="1"/>
            </p:cNvSpPr>
            <p:nvPr/>
          </p:nvSpPr>
          <p:spPr bwMode="auto">
            <a:xfrm>
              <a:off x="4286" y="1842"/>
              <a:ext cx="104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962304"/>
                  </a:solidFill>
                </a:rPr>
                <a:t>Inversion bubble</a:t>
              </a:r>
            </a:p>
          </p:txBody>
        </p:sp>
        <p:sp>
          <p:nvSpPr>
            <p:cNvPr id="11310" name="Line 46"/>
            <p:cNvSpPr>
              <a:spLocks noChangeShapeType="1"/>
            </p:cNvSpPr>
            <p:nvPr/>
          </p:nvSpPr>
          <p:spPr bwMode="auto">
            <a:xfrm flipV="1">
              <a:off x="3833" y="2205"/>
              <a:ext cx="544" cy="318"/>
            </a:xfrm>
            <a:prstGeom prst="line">
              <a:avLst/>
            </a:prstGeom>
            <a:noFill/>
            <a:ln w="28575">
              <a:solidFill>
                <a:srgbClr val="962304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23" name="Group 59"/>
          <p:cNvGrpSpPr>
            <a:grpSpLocks/>
          </p:cNvGrpSpPr>
          <p:nvPr/>
        </p:nvGrpSpPr>
        <p:grpSpPr bwMode="auto">
          <a:xfrm>
            <a:off x="288925" y="3355975"/>
            <a:ext cx="1690688" cy="1152525"/>
            <a:chOff x="182" y="2114"/>
            <a:chExt cx="1065" cy="726"/>
          </a:xfrm>
        </p:grpSpPr>
        <p:sp>
          <p:nvSpPr>
            <p:cNvPr id="11312" name="Text Box 48"/>
            <p:cNvSpPr txBox="1">
              <a:spLocks noChangeArrowheads="1"/>
            </p:cNvSpPr>
            <p:nvPr/>
          </p:nvSpPr>
          <p:spPr bwMode="auto">
            <a:xfrm>
              <a:off x="182" y="2114"/>
              <a:ext cx="79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7A02AA"/>
                  </a:solidFill>
                </a:rPr>
                <a:t>Active low</a:t>
              </a:r>
            </a:p>
          </p:txBody>
        </p:sp>
        <p:sp>
          <p:nvSpPr>
            <p:cNvPr id="11313" name="Line 49"/>
            <p:cNvSpPr>
              <a:spLocks noChangeShapeType="1"/>
            </p:cNvSpPr>
            <p:nvPr/>
          </p:nvSpPr>
          <p:spPr bwMode="auto">
            <a:xfrm>
              <a:off x="974" y="2386"/>
              <a:ext cx="273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4" name="Line 50"/>
            <p:cNvSpPr>
              <a:spLocks noChangeShapeType="1"/>
            </p:cNvSpPr>
            <p:nvPr/>
          </p:nvSpPr>
          <p:spPr bwMode="auto">
            <a:xfrm>
              <a:off x="929" y="2386"/>
              <a:ext cx="272" cy="454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20" name="Group 56"/>
          <p:cNvGrpSpPr>
            <a:grpSpLocks/>
          </p:cNvGrpSpPr>
          <p:nvPr/>
        </p:nvGrpSpPr>
        <p:grpSpPr bwMode="auto">
          <a:xfrm>
            <a:off x="2411413" y="838200"/>
            <a:ext cx="5329237" cy="1943100"/>
            <a:chOff x="1519" y="528"/>
            <a:chExt cx="3357" cy="1224"/>
          </a:xfrm>
        </p:grpSpPr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2563" y="528"/>
              <a:ext cx="1224" cy="122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 flipH="1">
              <a:off x="2064" y="754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 flipH="1">
              <a:off x="3787" y="783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 flipH="1">
              <a:off x="2064" y="1163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 flipH="1">
              <a:off x="2064" y="1571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3" name="Line 9"/>
            <p:cNvSpPr>
              <a:spLocks noChangeShapeType="1"/>
            </p:cNvSpPr>
            <p:nvPr/>
          </p:nvSpPr>
          <p:spPr bwMode="auto">
            <a:xfrm flipH="1">
              <a:off x="3787" y="1464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Text Box 10"/>
            <p:cNvSpPr txBox="1">
              <a:spLocks noChangeArrowheads="1"/>
            </p:cNvSpPr>
            <p:nvPr/>
          </p:nvSpPr>
          <p:spPr bwMode="auto">
            <a:xfrm>
              <a:off x="2608" y="618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EN</a:t>
              </a:r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1655" y="618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EN</a:t>
              </a:r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2563" y="1434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Din</a:t>
              </a:r>
            </a:p>
          </p:txBody>
        </p:sp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2563" y="1027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start</a:t>
              </a:r>
            </a:p>
          </p:txBody>
        </p:sp>
        <p:sp>
          <p:nvSpPr>
            <p:cNvPr id="11282" name="Text Box 18"/>
            <p:cNvSpPr txBox="1">
              <a:spLocks noChangeArrowheads="1"/>
            </p:cNvSpPr>
            <p:nvPr/>
          </p:nvSpPr>
          <p:spPr bwMode="auto">
            <a:xfrm>
              <a:off x="3243" y="1299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Dout</a:t>
              </a:r>
            </a:p>
          </p:txBody>
        </p:sp>
        <p:sp>
          <p:nvSpPr>
            <p:cNvPr id="11283" name="Text Box 19"/>
            <p:cNvSpPr txBox="1">
              <a:spLocks noChangeArrowheads="1"/>
            </p:cNvSpPr>
            <p:nvPr/>
          </p:nvSpPr>
          <p:spPr bwMode="auto">
            <a:xfrm>
              <a:off x="3424" y="618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flg</a:t>
              </a:r>
            </a:p>
          </p:txBody>
        </p:sp>
        <p:sp>
          <p:nvSpPr>
            <p:cNvPr id="11284" name="Text Box 20"/>
            <p:cNvSpPr txBox="1">
              <a:spLocks noChangeArrowheads="1"/>
            </p:cNvSpPr>
            <p:nvPr/>
          </p:nvSpPr>
          <p:spPr bwMode="auto">
            <a:xfrm>
              <a:off x="1519" y="1027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start</a:t>
              </a:r>
            </a:p>
          </p:txBody>
        </p:sp>
        <p:sp>
          <p:nvSpPr>
            <p:cNvPr id="11286" name="Text Box 22"/>
            <p:cNvSpPr txBox="1">
              <a:spLocks noChangeArrowheads="1"/>
            </p:cNvSpPr>
            <p:nvPr/>
          </p:nvSpPr>
          <p:spPr bwMode="auto">
            <a:xfrm>
              <a:off x="1610" y="1434"/>
              <a:ext cx="4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Din</a:t>
              </a:r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auto">
            <a:xfrm>
              <a:off x="4286" y="1328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Dout</a:t>
              </a:r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4286" y="647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flg</a:t>
              </a:r>
            </a:p>
          </p:txBody>
        </p:sp>
      </p:grpSp>
      <p:grpSp>
        <p:nvGrpSpPr>
          <p:cNvPr id="11321" name="Group 57"/>
          <p:cNvGrpSpPr>
            <a:grpSpLocks/>
          </p:cNvGrpSpPr>
          <p:nvPr/>
        </p:nvGrpSpPr>
        <p:grpSpPr bwMode="auto">
          <a:xfrm>
            <a:off x="395288" y="1268413"/>
            <a:ext cx="2305050" cy="1109662"/>
            <a:chOff x="249" y="799"/>
            <a:chExt cx="1452" cy="699"/>
          </a:xfrm>
        </p:grpSpPr>
        <p:sp>
          <p:nvSpPr>
            <p:cNvPr id="11315" name="Text Box 51"/>
            <p:cNvSpPr txBox="1">
              <a:spLocks noChangeArrowheads="1"/>
            </p:cNvSpPr>
            <p:nvPr/>
          </p:nvSpPr>
          <p:spPr bwMode="auto">
            <a:xfrm>
              <a:off x="249" y="980"/>
              <a:ext cx="79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7A02AA"/>
                  </a:solidFill>
                </a:rPr>
                <a:t>Active hign</a:t>
              </a:r>
            </a:p>
          </p:txBody>
        </p:sp>
        <p:sp>
          <p:nvSpPr>
            <p:cNvPr id="11316" name="Line 52"/>
            <p:cNvSpPr>
              <a:spLocks noChangeShapeType="1"/>
            </p:cNvSpPr>
            <p:nvPr/>
          </p:nvSpPr>
          <p:spPr bwMode="auto">
            <a:xfrm flipV="1">
              <a:off x="930" y="799"/>
              <a:ext cx="771" cy="363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7" name="Line 53"/>
            <p:cNvSpPr>
              <a:spLocks noChangeShapeType="1"/>
            </p:cNvSpPr>
            <p:nvPr/>
          </p:nvSpPr>
          <p:spPr bwMode="auto">
            <a:xfrm>
              <a:off x="930" y="1162"/>
              <a:ext cx="589" cy="45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25" name="Line 61"/>
          <p:cNvSpPr>
            <a:spLocks noChangeShapeType="1"/>
          </p:cNvSpPr>
          <p:nvPr/>
        </p:nvSpPr>
        <p:spPr bwMode="auto">
          <a:xfrm>
            <a:off x="5003800" y="620713"/>
            <a:ext cx="0" cy="55451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326" name="Text Box 62"/>
          <p:cNvSpPr txBox="1">
            <a:spLocks noChangeArrowheads="1"/>
          </p:cNvSpPr>
          <p:nvPr/>
        </p:nvSpPr>
        <p:spPr bwMode="auto">
          <a:xfrm>
            <a:off x="2159000" y="5734050"/>
            <a:ext cx="1439863" cy="457200"/>
          </a:xfrm>
          <a:prstGeom prst="rect">
            <a:avLst/>
          </a:prstGeom>
          <a:solidFill>
            <a:srgbClr val="CCFF66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input </a:t>
            </a:r>
          </a:p>
        </p:txBody>
      </p:sp>
      <p:sp>
        <p:nvSpPr>
          <p:cNvPr id="11327" name="Text Box 63"/>
          <p:cNvSpPr txBox="1">
            <a:spLocks noChangeArrowheads="1"/>
          </p:cNvSpPr>
          <p:nvPr/>
        </p:nvSpPr>
        <p:spPr bwMode="auto">
          <a:xfrm>
            <a:off x="6408738" y="5734050"/>
            <a:ext cx="1439862" cy="457200"/>
          </a:xfrm>
          <a:prstGeom prst="rect">
            <a:avLst/>
          </a:prstGeom>
          <a:solidFill>
            <a:srgbClr val="CCFF66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output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10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" grpId="0" animBg="1"/>
      <p:bldP spid="11326" grpId="0" animBg="1"/>
      <p:bldP spid="1132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CC8-B3FB-4997-934C-00B6894BB058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14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7E782-5A5B-4261-A229-BFCCF7850BAF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9421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85763" y="1042988"/>
            <a:ext cx="4040187" cy="493395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/>
              <a:t>( </a:t>
            </a:r>
            <a:r>
              <a:rPr lang="en-US" altLang="zh-CN">
                <a:solidFill>
                  <a:srgbClr val="E24B08"/>
                </a:solidFill>
              </a:rPr>
              <a:t>MUX</a:t>
            </a:r>
            <a:r>
              <a:rPr lang="en-US" altLang="zh-CN"/>
              <a:t> for short )</a:t>
            </a:r>
          </a:p>
          <a:p>
            <a:pPr>
              <a:buFont typeface="Wingdings 2" pitchFamily="18" charset="2"/>
              <a:buNone/>
            </a:pPr>
            <a:r>
              <a:rPr lang="en-US" altLang="zh-CN"/>
              <a:t>SEL: selecting input, choose one data source to output</a:t>
            </a:r>
          </a:p>
          <a:p>
            <a:pPr>
              <a:buFont typeface="Wingdings 2" pitchFamily="18" charset="2"/>
              <a:buNone/>
            </a:pPr>
            <a:r>
              <a:rPr lang="en-US" altLang="zh-CN"/>
              <a:t>Y : output</a:t>
            </a:r>
          </a:p>
        </p:txBody>
      </p:sp>
      <p:pic>
        <p:nvPicPr>
          <p:cNvPr id="94218" name="Picture 1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7338" y="1274763"/>
            <a:ext cx="2849562" cy="3309937"/>
          </a:xfrm>
        </p:spPr>
      </p:pic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4346575" y="1557338"/>
            <a:ext cx="108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enable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4346575" y="1989138"/>
            <a:ext cx="865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select</a:t>
            </a: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3563938" y="3101975"/>
            <a:ext cx="15843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     n data source</a:t>
            </a:r>
          </a:p>
        </p:txBody>
      </p:sp>
      <p:sp>
        <p:nvSpPr>
          <p:cNvPr id="94219" name="AutoShape 11"/>
          <p:cNvSpPr>
            <a:spLocks/>
          </p:cNvSpPr>
          <p:nvPr/>
        </p:nvSpPr>
        <p:spPr bwMode="auto">
          <a:xfrm>
            <a:off x="5003800" y="2708275"/>
            <a:ext cx="288925" cy="1657350"/>
          </a:xfrm>
          <a:prstGeom prst="leftBrace">
            <a:avLst>
              <a:gd name="adj1" fmla="val 47802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7777163" y="2997200"/>
            <a:ext cx="13668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  data output</a:t>
            </a:r>
          </a:p>
        </p:txBody>
      </p:sp>
      <p:graphicFrame>
        <p:nvGraphicFramePr>
          <p:cNvPr id="94221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5288" y="3702050"/>
          <a:ext cx="3281362" cy="199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7" name="Equation" r:id="rId4" imgW="1218960" imgH="685800" progId="Equation.DSMT4">
                  <p:embed/>
                </p:oleObj>
              </mc:Choice>
              <mc:Fallback>
                <p:oleObj name="Equation" r:id="rId4" imgW="1218960" imgH="685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702050"/>
                        <a:ext cx="3281362" cy="199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3" name="Text Box 15"/>
          <p:cNvSpPr txBox="1">
            <a:spLocks noChangeArrowheads="1"/>
          </p:cNvSpPr>
          <p:nvPr/>
        </p:nvSpPr>
        <p:spPr bwMode="auto">
          <a:xfrm>
            <a:off x="3600450" y="3897313"/>
            <a:ext cx="1655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  <a:latin typeface="Garamond" pitchFamily="18" charset="0"/>
              </a:rPr>
              <a:t> ( </a:t>
            </a:r>
            <a:r>
              <a:rPr lang="en-US" altLang="zh-CN" sz="2800" b="1">
                <a:solidFill>
                  <a:schemeClr val="tx2"/>
                </a:solidFill>
              </a:rPr>
              <a:t>n</a:t>
            </a:r>
            <a:r>
              <a:rPr lang="en-US" altLang="zh-CN" sz="2800" b="1">
                <a:solidFill>
                  <a:schemeClr val="tx2"/>
                </a:solidFill>
                <a:cs typeface="Arial" pitchFamily="34" charset="0"/>
              </a:rPr>
              <a:t>≤</a:t>
            </a:r>
            <a:r>
              <a:rPr lang="en-US" altLang="zh-CN" sz="2800" b="1">
                <a:solidFill>
                  <a:schemeClr val="tx2"/>
                </a:solidFill>
              </a:rPr>
              <a:t>2</a:t>
            </a:r>
            <a:r>
              <a:rPr lang="en-US" altLang="zh-CN" sz="2800" b="1" baseline="30000">
                <a:solidFill>
                  <a:schemeClr val="tx2"/>
                </a:solidFill>
              </a:rPr>
              <a:t>s</a:t>
            </a:r>
            <a:r>
              <a:rPr lang="en-US" altLang="zh-CN" sz="2800" b="1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94225" name="Rectangle 1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1</a:t>
            </a:r>
            <a:r>
              <a:rPr lang="zh-CN" altLang="en-US" sz="4000"/>
              <a:t>、</a:t>
            </a:r>
            <a:r>
              <a:rPr lang="en-US" altLang="zh-CN" sz="4000"/>
              <a:t>structure</a:t>
            </a:r>
          </a:p>
        </p:txBody>
      </p:sp>
      <p:sp>
        <p:nvSpPr>
          <p:cNvPr id="94226" name="AutoShape 18"/>
          <p:cNvSpPr>
            <a:spLocks noChangeArrowheads="1"/>
          </p:cNvSpPr>
          <p:nvPr/>
        </p:nvSpPr>
        <p:spPr bwMode="auto">
          <a:xfrm>
            <a:off x="2627313" y="5192713"/>
            <a:ext cx="2016125" cy="1081087"/>
          </a:xfrm>
          <a:prstGeom prst="wedgeRoundRectCallout">
            <a:avLst>
              <a:gd name="adj1" fmla="val -43778"/>
              <a:gd name="adj2" fmla="val -99194"/>
              <a:gd name="adj3" fmla="val 16667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>
                <a:solidFill>
                  <a:srgbClr val="7A02AA"/>
                </a:solidFill>
              </a:rPr>
              <a:t>mj</a:t>
            </a:r>
            <a:r>
              <a:rPr lang="zh-CN" altLang="en-US" sz="2400" b="1">
                <a:solidFill>
                  <a:srgbClr val="7A02AA"/>
                </a:solidFill>
              </a:rPr>
              <a:t>：</a:t>
            </a:r>
            <a:r>
              <a:rPr lang="en-US" altLang="zh-CN" sz="2400" b="1">
                <a:solidFill>
                  <a:srgbClr val="7A02AA"/>
                </a:solidFill>
              </a:rPr>
              <a:t>SEL[j] minterm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4" grpId="0"/>
      <p:bldP spid="94215" grpId="0"/>
      <p:bldP spid="94216" grpId="0"/>
      <p:bldP spid="94220" grpId="0"/>
      <p:bldP spid="94223" grpId="0"/>
      <p:bldP spid="9422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1-bit n-1 MUX</a:t>
            </a:r>
            <a:endParaRPr lang="zh-CN" altLang="en-US" dirty="0"/>
          </a:p>
        </p:txBody>
      </p:sp>
      <p:sp>
        <p:nvSpPr>
          <p:cNvPr id="3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A286-4437-4635-887A-CE09D27620A7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3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7D09-E9AF-45F9-9DE4-C17925E21FE2}" type="slidenum">
              <a:rPr lang="en-US" altLang="zh-CN"/>
              <a:pPr/>
              <a:t>51</a:t>
            </a:fld>
            <a:endParaRPr lang="en-US" altLang="zh-CN"/>
          </a:p>
        </p:txBody>
      </p:sp>
      <p:graphicFrame>
        <p:nvGraphicFramePr>
          <p:cNvPr id="97284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919902773"/>
              </p:ext>
            </p:extLst>
          </p:nvPr>
        </p:nvGraphicFramePr>
        <p:xfrm>
          <a:off x="2886869" y="841375"/>
          <a:ext cx="31369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41" name="Equation" r:id="rId3" imgW="1143000" imgH="444240" progId="Equation.DSMT4">
                  <p:embed/>
                </p:oleObj>
              </mc:Choice>
              <mc:Fallback>
                <p:oleObj name="Equation" r:id="rId3" imgW="114300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869" y="841375"/>
                        <a:ext cx="31369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20" name="Text Box 40"/>
          <p:cNvSpPr txBox="1">
            <a:spLocks noChangeArrowheads="1"/>
          </p:cNvSpPr>
          <p:nvPr/>
        </p:nvSpPr>
        <p:spPr bwMode="auto">
          <a:xfrm>
            <a:off x="6012160" y="2427759"/>
            <a:ext cx="2744788" cy="2484438"/>
          </a:xfrm>
          <a:prstGeom prst="rect">
            <a:avLst/>
          </a:prstGeom>
          <a:noFill/>
          <a:ln w="19050" algn="ctr">
            <a:solidFill>
              <a:srgbClr val="0066FF"/>
            </a:solidFill>
            <a:prstDash val="lg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Each output equals the selected input. 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The MUX works just as a n-to-1 switch.</a:t>
            </a:r>
          </a:p>
        </p:txBody>
      </p:sp>
      <p:sp>
        <p:nvSpPr>
          <p:cNvPr id="2" name="矩形 1"/>
          <p:cNvSpPr/>
          <p:nvPr/>
        </p:nvSpPr>
        <p:spPr>
          <a:xfrm>
            <a:off x="711465" y="1131096"/>
            <a:ext cx="15937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 2" pitchFamily="18" charset="2"/>
              <a:buNone/>
            </a:pPr>
            <a:r>
              <a:rPr lang="en-US" altLang="zh-CN" sz="2800" dirty="0"/>
              <a:t>Let b=1,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1188" y="2060253"/>
            <a:ext cx="5184775" cy="4033043"/>
            <a:chOff x="611188" y="2060253"/>
            <a:chExt cx="5184775" cy="4033043"/>
          </a:xfrm>
        </p:grpSpPr>
        <p:sp>
          <p:nvSpPr>
            <p:cNvPr id="10" name="矩形 9"/>
            <p:cNvSpPr/>
            <p:nvPr/>
          </p:nvSpPr>
          <p:spPr bwMode="auto">
            <a:xfrm>
              <a:off x="2305171" y="2060253"/>
              <a:ext cx="2303342" cy="4033043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7304" name="Text Box 24"/>
            <p:cNvSpPr txBox="1">
              <a:spLocks noChangeArrowheads="1"/>
            </p:cNvSpPr>
            <p:nvPr/>
          </p:nvSpPr>
          <p:spPr bwMode="auto">
            <a:xfrm>
              <a:off x="684213" y="2060253"/>
              <a:ext cx="5746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Garamond" pitchFamily="18" charset="0"/>
                </a:rPr>
                <a:t>D0</a:t>
              </a:r>
            </a:p>
          </p:txBody>
        </p:sp>
        <p:sp>
          <p:nvSpPr>
            <p:cNvPr id="97305" name="Text Box 25"/>
            <p:cNvSpPr txBox="1">
              <a:spLocks noChangeArrowheads="1"/>
            </p:cNvSpPr>
            <p:nvPr/>
          </p:nvSpPr>
          <p:spPr bwMode="auto">
            <a:xfrm>
              <a:off x="684213" y="2420615"/>
              <a:ext cx="5746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Garamond" pitchFamily="18" charset="0"/>
                </a:rPr>
                <a:t>D1</a:t>
              </a:r>
            </a:p>
          </p:txBody>
        </p:sp>
        <p:sp>
          <p:nvSpPr>
            <p:cNvPr id="97306" name="Text Box 26"/>
            <p:cNvSpPr txBox="1">
              <a:spLocks noChangeArrowheads="1"/>
            </p:cNvSpPr>
            <p:nvPr/>
          </p:nvSpPr>
          <p:spPr bwMode="auto">
            <a:xfrm>
              <a:off x="684213" y="3212778"/>
              <a:ext cx="5746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Garamond" pitchFamily="18" charset="0"/>
                </a:rPr>
                <a:t>Dj</a:t>
              </a:r>
            </a:p>
          </p:txBody>
        </p:sp>
        <p:sp>
          <p:nvSpPr>
            <p:cNvPr id="97307" name="Text Box 27"/>
            <p:cNvSpPr txBox="1">
              <a:spLocks noChangeArrowheads="1"/>
            </p:cNvSpPr>
            <p:nvPr/>
          </p:nvSpPr>
          <p:spPr bwMode="auto">
            <a:xfrm>
              <a:off x="611188" y="4149403"/>
              <a:ext cx="865187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600" b="1">
                  <a:solidFill>
                    <a:srgbClr val="0000FF"/>
                  </a:solidFill>
                  <a:latin typeface="Garamond" pitchFamily="18" charset="0"/>
                </a:rPr>
                <a:t>D</a:t>
              </a:r>
              <a:r>
                <a:rPr lang="en-US" altLang="zh-CN" sz="2000" b="1">
                  <a:solidFill>
                    <a:srgbClr val="0000FF"/>
                  </a:solidFill>
                  <a:latin typeface="Garamond" pitchFamily="18" charset="0"/>
                </a:rPr>
                <a:t>n-1</a:t>
              </a:r>
            </a:p>
          </p:txBody>
        </p:sp>
        <p:sp>
          <p:nvSpPr>
            <p:cNvPr id="97308" name="Text Box 28"/>
            <p:cNvSpPr txBox="1">
              <a:spLocks noChangeArrowheads="1"/>
            </p:cNvSpPr>
            <p:nvPr/>
          </p:nvSpPr>
          <p:spPr bwMode="auto">
            <a:xfrm>
              <a:off x="611188" y="4846316"/>
              <a:ext cx="936625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600" b="1" dirty="0">
                  <a:solidFill>
                    <a:srgbClr val="0000FF"/>
                  </a:solidFill>
                  <a:latin typeface="Garamond" pitchFamily="18" charset="0"/>
                </a:rPr>
                <a:t>SEL</a:t>
              </a:r>
            </a:p>
          </p:txBody>
        </p:sp>
        <p:sp>
          <p:nvSpPr>
            <p:cNvPr id="97310" name="Text Box 30"/>
            <p:cNvSpPr txBox="1">
              <a:spLocks noChangeArrowheads="1"/>
            </p:cNvSpPr>
            <p:nvPr/>
          </p:nvSpPr>
          <p:spPr bwMode="auto">
            <a:xfrm>
              <a:off x="683417" y="5445224"/>
              <a:ext cx="792163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600" b="1" dirty="0">
                  <a:solidFill>
                    <a:srgbClr val="0000FF"/>
                  </a:solidFill>
                  <a:latin typeface="Garamond" pitchFamily="18" charset="0"/>
                </a:rPr>
                <a:t>EN</a:t>
              </a:r>
            </a:p>
          </p:txBody>
        </p:sp>
        <p:sp>
          <p:nvSpPr>
            <p:cNvPr id="97314" name="Text Box 34"/>
            <p:cNvSpPr txBox="1">
              <a:spLocks noChangeArrowheads="1"/>
            </p:cNvSpPr>
            <p:nvPr/>
          </p:nvSpPr>
          <p:spPr bwMode="auto">
            <a:xfrm>
              <a:off x="5003800" y="3068315"/>
              <a:ext cx="792163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6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itchFamily="18" charset="0"/>
                </a:rPr>
                <a:t>Y</a:t>
              </a:r>
            </a:p>
          </p:txBody>
        </p:sp>
        <p:grpSp>
          <p:nvGrpSpPr>
            <p:cNvPr id="97318" name="Group 38"/>
            <p:cNvGrpSpPr>
              <a:grpSpLocks/>
            </p:cNvGrpSpPr>
            <p:nvPr/>
          </p:nvGrpSpPr>
          <p:grpSpPr bwMode="auto">
            <a:xfrm>
              <a:off x="1331913" y="2349178"/>
              <a:ext cx="3600450" cy="3340099"/>
              <a:chOff x="839" y="1253"/>
              <a:chExt cx="2268" cy="2104"/>
            </a:xfrm>
          </p:grpSpPr>
          <p:sp>
            <p:nvSpPr>
              <p:cNvPr id="97288" name="Line 8"/>
              <p:cNvSpPr>
                <a:spLocks noChangeShapeType="1"/>
              </p:cNvSpPr>
              <p:nvPr/>
            </p:nvSpPr>
            <p:spPr bwMode="auto">
              <a:xfrm>
                <a:off x="2018" y="1888"/>
                <a:ext cx="4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289" name="Line 9"/>
              <p:cNvSpPr>
                <a:spLocks noChangeShapeType="1"/>
              </p:cNvSpPr>
              <p:nvPr/>
            </p:nvSpPr>
            <p:spPr bwMode="auto">
              <a:xfrm>
                <a:off x="839" y="1253"/>
                <a:ext cx="5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290" name="Line 10"/>
              <p:cNvSpPr>
                <a:spLocks noChangeShapeType="1"/>
              </p:cNvSpPr>
              <p:nvPr/>
            </p:nvSpPr>
            <p:spPr bwMode="auto">
              <a:xfrm>
                <a:off x="839" y="1434"/>
                <a:ext cx="4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291" name="Line 11"/>
              <p:cNvSpPr>
                <a:spLocks noChangeShapeType="1"/>
              </p:cNvSpPr>
              <p:nvPr/>
            </p:nvSpPr>
            <p:spPr bwMode="auto">
              <a:xfrm>
                <a:off x="839" y="1933"/>
                <a:ext cx="77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292" name="Line 12"/>
              <p:cNvSpPr>
                <a:spLocks noChangeShapeType="1"/>
              </p:cNvSpPr>
              <p:nvPr/>
            </p:nvSpPr>
            <p:spPr bwMode="auto">
              <a:xfrm>
                <a:off x="1429" y="1253"/>
                <a:ext cx="362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293" name="Line 13"/>
              <p:cNvSpPr>
                <a:spLocks noChangeShapeType="1"/>
              </p:cNvSpPr>
              <p:nvPr/>
            </p:nvSpPr>
            <p:spPr bwMode="auto">
              <a:xfrm>
                <a:off x="839" y="2523"/>
                <a:ext cx="7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294" name="Line 14"/>
              <p:cNvSpPr>
                <a:spLocks noChangeShapeType="1"/>
              </p:cNvSpPr>
              <p:nvPr/>
            </p:nvSpPr>
            <p:spPr bwMode="auto">
              <a:xfrm>
                <a:off x="1292" y="1434"/>
                <a:ext cx="363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295" name="Line 15"/>
              <p:cNvSpPr>
                <a:spLocks noChangeShapeType="1"/>
              </p:cNvSpPr>
              <p:nvPr/>
            </p:nvSpPr>
            <p:spPr bwMode="auto">
              <a:xfrm flipV="1">
                <a:off x="1565" y="2205"/>
                <a:ext cx="136" cy="3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297" name="Oval 17"/>
              <p:cNvSpPr>
                <a:spLocks noChangeArrowheads="1"/>
              </p:cNvSpPr>
              <p:nvPr/>
            </p:nvSpPr>
            <p:spPr bwMode="auto">
              <a:xfrm>
                <a:off x="1655" y="1615"/>
                <a:ext cx="91" cy="91"/>
              </a:xfrm>
              <a:prstGeom prst="ellipse">
                <a:avLst/>
              </a:prstGeom>
              <a:solidFill>
                <a:srgbClr val="A4ECFA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298" name="Oval 18"/>
              <p:cNvSpPr>
                <a:spLocks noChangeArrowheads="1"/>
              </p:cNvSpPr>
              <p:nvPr/>
            </p:nvSpPr>
            <p:spPr bwMode="auto">
              <a:xfrm>
                <a:off x="1610" y="1933"/>
                <a:ext cx="46" cy="45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299" name="Oval 19"/>
              <p:cNvSpPr>
                <a:spLocks noChangeArrowheads="1"/>
              </p:cNvSpPr>
              <p:nvPr/>
            </p:nvSpPr>
            <p:spPr bwMode="auto">
              <a:xfrm>
                <a:off x="1701" y="2160"/>
                <a:ext cx="46" cy="45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300" name="Line 20"/>
              <p:cNvSpPr>
                <a:spLocks noChangeShapeType="1"/>
              </p:cNvSpPr>
              <p:nvPr/>
            </p:nvSpPr>
            <p:spPr bwMode="auto">
              <a:xfrm flipH="1" flipV="1">
                <a:off x="1746" y="1706"/>
                <a:ext cx="27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301" name="Line 21"/>
              <p:cNvSpPr>
                <a:spLocks noChangeShapeType="1"/>
              </p:cNvSpPr>
              <p:nvPr/>
            </p:nvSpPr>
            <p:spPr bwMode="auto">
              <a:xfrm>
                <a:off x="2699" y="1888"/>
                <a:ext cx="4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302" name="Line 22"/>
              <p:cNvSpPr>
                <a:spLocks noChangeShapeType="1"/>
              </p:cNvSpPr>
              <p:nvPr/>
            </p:nvSpPr>
            <p:spPr bwMode="auto">
              <a:xfrm flipV="1">
                <a:off x="2426" y="1706"/>
                <a:ext cx="273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303" name="Oval 23"/>
              <p:cNvSpPr>
                <a:spLocks noChangeArrowheads="1"/>
              </p:cNvSpPr>
              <p:nvPr/>
            </p:nvSpPr>
            <p:spPr bwMode="auto">
              <a:xfrm>
                <a:off x="2699" y="1842"/>
                <a:ext cx="46" cy="45"/>
              </a:xfrm>
              <a:prstGeom prst="ellipse">
                <a:avLst/>
              </a:prstGeom>
              <a:solidFill>
                <a:srgbClr val="FFFF00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309" name="Line 29"/>
              <p:cNvSpPr>
                <a:spLocks noChangeShapeType="1"/>
              </p:cNvSpPr>
              <p:nvPr/>
            </p:nvSpPr>
            <p:spPr bwMode="auto">
              <a:xfrm>
                <a:off x="1882" y="1570"/>
                <a:ext cx="0" cy="14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311" name="Line 31"/>
              <p:cNvSpPr>
                <a:spLocks noChangeShapeType="1"/>
              </p:cNvSpPr>
              <p:nvPr/>
            </p:nvSpPr>
            <p:spPr bwMode="auto">
              <a:xfrm>
                <a:off x="2517" y="1570"/>
                <a:ext cx="0" cy="178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312" name="Text Box 32"/>
              <p:cNvSpPr txBox="1">
                <a:spLocks noChangeArrowheads="1"/>
              </p:cNvSpPr>
              <p:nvPr/>
            </p:nvSpPr>
            <p:spPr bwMode="auto">
              <a:xfrm>
                <a:off x="930" y="1525"/>
                <a:ext cx="423" cy="4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sz="32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/>
                  </a:rPr>
                  <a:t>…</a:t>
                </a:r>
                <a:endParaRPr lang="en-US" altLang="zh-CN" sz="32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itchFamily="18" charset="0"/>
                </a:endParaRPr>
              </a:p>
            </p:txBody>
          </p:sp>
          <p:sp>
            <p:nvSpPr>
              <p:cNvPr id="97313" name="Text Box 33"/>
              <p:cNvSpPr txBox="1">
                <a:spLocks noChangeArrowheads="1"/>
              </p:cNvSpPr>
              <p:nvPr/>
            </p:nvSpPr>
            <p:spPr bwMode="auto">
              <a:xfrm>
                <a:off x="930" y="2115"/>
                <a:ext cx="423" cy="4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sz="32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/>
                  </a:rPr>
                  <a:t>…</a:t>
                </a:r>
                <a:endParaRPr lang="en-US" altLang="zh-CN" sz="32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itchFamily="18" charset="0"/>
                </a:endParaRPr>
              </a:p>
            </p:txBody>
          </p:sp>
          <p:sp>
            <p:nvSpPr>
              <p:cNvPr id="97315" name="Oval 35"/>
              <p:cNvSpPr>
                <a:spLocks noChangeArrowheads="1"/>
              </p:cNvSpPr>
              <p:nvPr/>
            </p:nvSpPr>
            <p:spPr bwMode="auto">
              <a:xfrm>
                <a:off x="1773" y="1498"/>
                <a:ext cx="91" cy="91"/>
              </a:xfrm>
              <a:prstGeom prst="ellipse">
                <a:avLst/>
              </a:prstGeom>
              <a:solidFill>
                <a:srgbClr val="A4ECFA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316" name="Oval 36"/>
              <p:cNvSpPr>
                <a:spLocks noChangeArrowheads="1"/>
              </p:cNvSpPr>
              <p:nvPr/>
            </p:nvSpPr>
            <p:spPr bwMode="auto">
              <a:xfrm>
                <a:off x="1610" y="1888"/>
                <a:ext cx="91" cy="91"/>
              </a:xfrm>
              <a:prstGeom prst="ellipse">
                <a:avLst/>
              </a:prstGeom>
              <a:solidFill>
                <a:srgbClr val="A4ECFA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317" name="Oval 37"/>
              <p:cNvSpPr>
                <a:spLocks noChangeArrowheads="1"/>
              </p:cNvSpPr>
              <p:nvPr/>
            </p:nvSpPr>
            <p:spPr bwMode="auto">
              <a:xfrm>
                <a:off x="1674" y="2115"/>
                <a:ext cx="91" cy="91"/>
              </a:xfrm>
              <a:prstGeom prst="ellipse">
                <a:avLst/>
              </a:prstGeom>
              <a:solidFill>
                <a:srgbClr val="A4ECFA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5" name="直接连接符 4"/>
            <p:cNvCxnSpPr>
              <a:stCxn id="97308" idx="3"/>
            </p:cNvCxnSpPr>
            <p:nvPr/>
          </p:nvCxnSpPr>
          <p:spPr bwMode="auto">
            <a:xfrm>
              <a:off x="1547813" y="5090791"/>
              <a:ext cx="1439863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1548606" y="5684761"/>
              <a:ext cx="2447132" cy="4938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直接连接符 7"/>
            <p:cNvCxnSpPr/>
            <p:nvPr/>
          </p:nvCxnSpPr>
          <p:spPr bwMode="auto">
            <a:xfrm flipH="1">
              <a:off x="1908175" y="4977172"/>
              <a:ext cx="239714" cy="252028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TextBox 8"/>
            <p:cNvSpPr txBox="1"/>
            <p:nvPr/>
          </p:nvSpPr>
          <p:spPr>
            <a:xfrm>
              <a:off x="1871700" y="4689140"/>
              <a:ext cx="738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S-bit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2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6899-9E4E-4D3E-B5BB-C63D6229EC6B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AE17-F598-4706-ABAB-71EDE1931539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Exp:4-to-1 MUX</a:t>
            </a:r>
          </a:p>
        </p:txBody>
      </p:sp>
      <p:pic>
        <p:nvPicPr>
          <p:cNvPr id="2017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12875"/>
            <a:ext cx="6624637" cy="335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2484438" y="1557338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2484438" y="2032000"/>
            <a:ext cx="414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201735" name="Rectangle 7"/>
          <p:cNvSpPr>
            <a:spLocks noChangeArrowheads="1"/>
          </p:cNvSpPr>
          <p:nvPr/>
        </p:nvSpPr>
        <p:spPr bwMode="auto">
          <a:xfrm>
            <a:off x="2484438" y="2535238"/>
            <a:ext cx="414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201736" name="Rectangle 8"/>
          <p:cNvSpPr>
            <a:spLocks noChangeArrowheads="1"/>
          </p:cNvSpPr>
          <p:nvPr/>
        </p:nvSpPr>
        <p:spPr bwMode="auto">
          <a:xfrm>
            <a:off x="2484438" y="2997200"/>
            <a:ext cx="414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CC"/>
                </a:solidFill>
              </a:rPr>
              <a:t>D</a:t>
            </a:r>
          </a:p>
        </p:txBody>
      </p:sp>
      <p:sp>
        <p:nvSpPr>
          <p:cNvPr id="201737" name="Rectangle 9"/>
          <p:cNvSpPr>
            <a:spLocks noChangeArrowheads="1"/>
          </p:cNvSpPr>
          <p:nvPr/>
        </p:nvSpPr>
        <p:spPr bwMode="auto">
          <a:xfrm>
            <a:off x="1547813" y="3475038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S0</a:t>
            </a:r>
          </a:p>
        </p:txBody>
      </p:sp>
      <p:sp>
        <p:nvSpPr>
          <p:cNvPr id="201738" name="Rectangle 10"/>
          <p:cNvSpPr>
            <a:spLocks noChangeArrowheads="1"/>
          </p:cNvSpPr>
          <p:nvPr/>
        </p:nvSpPr>
        <p:spPr bwMode="auto">
          <a:xfrm>
            <a:off x="1547813" y="40513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990000"/>
                </a:solidFill>
              </a:rPr>
              <a:t>S1</a:t>
            </a:r>
          </a:p>
        </p:txBody>
      </p:sp>
      <p:grpSp>
        <p:nvGrpSpPr>
          <p:cNvPr id="201792" name="Group 64"/>
          <p:cNvGrpSpPr>
            <a:grpSpLocks/>
          </p:cNvGrpSpPr>
          <p:nvPr/>
        </p:nvGrpSpPr>
        <p:grpSpPr bwMode="auto">
          <a:xfrm>
            <a:off x="2051050" y="3357563"/>
            <a:ext cx="311150" cy="942975"/>
            <a:chOff x="1292" y="2115"/>
            <a:chExt cx="196" cy="594"/>
          </a:xfrm>
        </p:grpSpPr>
        <p:sp>
          <p:nvSpPr>
            <p:cNvPr id="201739" name="Rectangle 11"/>
            <p:cNvSpPr>
              <a:spLocks noChangeArrowheads="1"/>
            </p:cNvSpPr>
            <p:nvPr/>
          </p:nvSpPr>
          <p:spPr bwMode="auto">
            <a:xfrm>
              <a:off x="1292" y="211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990000"/>
                  </a:solidFill>
                </a:rPr>
                <a:t>0</a:t>
              </a:r>
            </a:p>
          </p:txBody>
        </p:sp>
        <p:sp>
          <p:nvSpPr>
            <p:cNvPr id="201740" name="Rectangle 12"/>
            <p:cNvSpPr>
              <a:spLocks noChangeArrowheads="1"/>
            </p:cNvSpPr>
            <p:nvPr/>
          </p:nvSpPr>
          <p:spPr bwMode="auto">
            <a:xfrm>
              <a:off x="1292" y="247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990000"/>
                  </a:solidFill>
                </a:rPr>
                <a:t>1</a:t>
              </a:r>
            </a:p>
          </p:txBody>
        </p:sp>
      </p:grpSp>
      <p:grpSp>
        <p:nvGrpSpPr>
          <p:cNvPr id="201793" name="Group 65"/>
          <p:cNvGrpSpPr>
            <a:grpSpLocks/>
          </p:cNvGrpSpPr>
          <p:nvPr/>
        </p:nvGrpSpPr>
        <p:grpSpPr bwMode="auto">
          <a:xfrm>
            <a:off x="2955925" y="3654425"/>
            <a:ext cx="328613" cy="1304925"/>
            <a:chOff x="1862" y="2302"/>
            <a:chExt cx="207" cy="822"/>
          </a:xfrm>
        </p:grpSpPr>
        <p:sp>
          <p:nvSpPr>
            <p:cNvPr id="201741" name="Rectangle 13"/>
            <p:cNvSpPr>
              <a:spLocks noChangeArrowheads="1"/>
            </p:cNvSpPr>
            <p:nvPr/>
          </p:nvSpPr>
          <p:spPr bwMode="auto">
            <a:xfrm>
              <a:off x="1873" y="230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990000"/>
                  </a:solidFill>
                </a:rPr>
                <a:t>1</a:t>
              </a:r>
            </a:p>
          </p:txBody>
        </p:sp>
        <p:sp>
          <p:nvSpPr>
            <p:cNvPr id="201742" name="Rectangle 14"/>
            <p:cNvSpPr>
              <a:spLocks noChangeArrowheads="1"/>
            </p:cNvSpPr>
            <p:nvPr/>
          </p:nvSpPr>
          <p:spPr bwMode="auto">
            <a:xfrm>
              <a:off x="1862" y="289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990000"/>
                  </a:solidFill>
                </a:rPr>
                <a:t>0</a:t>
              </a:r>
            </a:p>
          </p:txBody>
        </p:sp>
      </p:grpSp>
      <p:sp>
        <p:nvSpPr>
          <p:cNvPr id="201743" name="Rectangle 15"/>
          <p:cNvSpPr>
            <a:spLocks noChangeArrowheads="1"/>
          </p:cNvSpPr>
          <p:nvPr/>
        </p:nvSpPr>
        <p:spPr bwMode="auto">
          <a:xfrm>
            <a:off x="4716463" y="1700213"/>
            <a:ext cx="341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1</a:t>
            </a:r>
          </a:p>
        </p:txBody>
      </p:sp>
      <p:sp>
        <p:nvSpPr>
          <p:cNvPr id="201744" name="Rectangle 16"/>
          <p:cNvSpPr>
            <a:spLocks noChangeArrowheads="1"/>
          </p:cNvSpPr>
          <p:nvPr/>
        </p:nvSpPr>
        <p:spPr bwMode="auto">
          <a:xfrm>
            <a:off x="4716463" y="22050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2</a:t>
            </a:r>
          </a:p>
        </p:txBody>
      </p:sp>
      <p:sp>
        <p:nvSpPr>
          <p:cNvPr id="201745" name="Rectangle 17"/>
          <p:cNvSpPr>
            <a:spLocks noChangeArrowheads="1"/>
          </p:cNvSpPr>
          <p:nvPr/>
        </p:nvSpPr>
        <p:spPr bwMode="auto">
          <a:xfrm>
            <a:off x="4716463" y="27082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3</a:t>
            </a:r>
          </a:p>
        </p:txBody>
      </p:sp>
      <p:sp>
        <p:nvSpPr>
          <p:cNvPr id="201746" name="Rectangle 18"/>
          <p:cNvSpPr>
            <a:spLocks noChangeArrowheads="1"/>
          </p:cNvSpPr>
          <p:nvPr/>
        </p:nvSpPr>
        <p:spPr bwMode="auto">
          <a:xfrm>
            <a:off x="4716463" y="32131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4</a:t>
            </a:r>
          </a:p>
        </p:txBody>
      </p:sp>
      <p:sp>
        <p:nvSpPr>
          <p:cNvPr id="201747" name="Rectangle 19"/>
          <p:cNvSpPr>
            <a:spLocks noChangeArrowheads="1"/>
          </p:cNvSpPr>
          <p:nvPr/>
        </p:nvSpPr>
        <p:spPr bwMode="auto">
          <a:xfrm>
            <a:off x="6516688" y="2108200"/>
            <a:ext cx="97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tx2"/>
                </a:solidFill>
              </a:rPr>
              <a:t>output</a:t>
            </a:r>
          </a:p>
        </p:txBody>
      </p:sp>
      <p:sp>
        <p:nvSpPr>
          <p:cNvPr id="201748" name="Rectangle 20"/>
          <p:cNvSpPr>
            <a:spLocks noChangeArrowheads="1"/>
          </p:cNvSpPr>
          <p:nvPr/>
        </p:nvSpPr>
        <p:spPr bwMode="auto">
          <a:xfrm>
            <a:off x="6804025" y="268287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CC"/>
                </a:solidFill>
              </a:rPr>
              <a:t>C</a:t>
            </a:r>
          </a:p>
        </p:txBody>
      </p:sp>
      <p:graphicFrame>
        <p:nvGraphicFramePr>
          <p:cNvPr id="201795" name="Group 67"/>
          <p:cNvGraphicFramePr>
            <a:graphicFrameLocks noGrp="1"/>
          </p:cNvGraphicFramePr>
          <p:nvPr>
            <p:ph idx="1"/>
          </p:nvPr>
        </p:nvGraphicFramePr>
        <p:xfrm>
          <a:off x="4937125" y="3773488"/>
          <a:ext cx="3598863" cy="2590800"/>
        </p:xfrm>
        <a:graphic>
          <a:graphicData uri="http://schemas.openxmlformats.org/drawingml/2006/table">
            <a:tbl>
              <a:tblPr/>
              <a:tblGrid>
                <a:gridCol w="733425"/>
                <a:gridCol w="731838"/>
                <a:gridCol w="213360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S1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S0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0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0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0040-1BB2-4EB5-B62D-EEB634690188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13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F457-B6AC-48E8-9E13-F150E7F5DF09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99343" name="Rectangle 15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568325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MSI MUX</a:t>
            </a:r>
            <a:endParaRPr lang="en-US" altLang="zh-CN" b="0"/>
          </a:p>
        </p:txBody>
      </p:sp>
      <p:sp>
        <p:nvSpPr>
          <p:cNvPr id="9933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68313" y="908050"/>
            <a:ext cx="4038600" cy="517525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</a:t>
            </a:r>
            <a:r>
              <a:rPr lang="en-US" altLang="zh-CN" sz="2800"/>
              <a:t>8-to-1 MUX </a:t>
            </a:r>
            <a:r>
              <a:rPr lang="zh-CN" altLang="en-US" sz="2800"/>
              <a:t>，</a:t>
            </a:r>
            <a:r>
              <a:rPr lang="en-US" altLang="zh-CN" sz="2800"/>
              <a:t>74××151</a:t>
            </a:r>
          </a:p>
          <a:p>
            <a:pPr>
              <a:buFont typeface="Wingdings 2" pitchFamily="18" charset="2"/>
              <a:buNone/>
            </a:pPr>
            <a:endParaRPr lang="en-US" altLang="zh-CN" sz="2800"/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4806950" y="1800225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EN_L</a:t>
            </a:r>
          </a:p>
        </p:txBody>
      </p:sp>
      <p:sp>
        <p:nvSpPr>
          <p:cNvPr id="99338" name="AutoShape 10"/>
          <p:cNvSpPr>
            <a:spLocks/>
          </p:cNvSpPr>
          <p:nvPr/>
        </p:nvSpPr>
        <p:spPr bwMode="auto">
          <a:xfrm>
            <a:off x="5697538" y="2305050"/>
            <a:ext cx="139700" cy="865188"/>
          </a:xfrm>
          <a:prstGeom prst="leftBrace">
            <a:avLst>
              <a:gd name="adj1" fmla="val 51610"/>
              <a:gd name="adj2" fmla="val 50000"/>
            </a:avLst>
          </a:prstGeom>
          <a:noFill/>
          <a:ln w="31750">
            <a:solidFill>
              <a:srgbClr val="99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4392613" y="2484438"/>
            <a:ext cx="12969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address</a:t>
            </a:r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8313738" y="3384550"/>
            <a:ext cx="830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Y_L</a:t>
            </a:r>
          </a:p>
        </p:txBody>
      </p:sp>
      <p:sp>
        <p:nvSpPr>
          <p:cNvPr id="99341" name="Text Box 13"/>
          <p:cNvSpPr txBox="1">
            <a:spLocks noChangeArrowheads="1"/>
          </p:cNvSpPr>
          <p:nvPr/>
        </p:nvSpPr>
        <p:spPr bwMode="auto">
          <a:xfrm>
            <a:off x="8456613" y="306863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Y</a:t>
            </a:r>
          </a:p>
        </p:txBody>
      </p:sp>
      <p:pic>
        <p:nvPicPr>
          <p:cNvPr id="99348" name="Picture 20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5925" y="1925638"/>
            <a:ext cx="3535363" cy="3416300"/>
          </a:xfrm>
        </p:spPr>
      </p:pic>
      <p:sp>
        <p:nvSpPr>
          <p:cNvPr id="99345" name="Oval 17"/>
          <p:cNvSpPr>
            <a:spLocks noChangeArrowheads="1"/>
          </p:cNvSpPr>
          <p:nvPr/>
        </p:nvSpPr>
        <p:spPr bwMode="auto">
          <a:xfrm>
            <a:off x="1106488" y="2168525"/>
            <a:ext cx="1439862" cy="576263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9350" name="Picture 2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21375" y="1268413"/>
            <a:ext cx="2419350" cy="468153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69E1-D7F8-4732-B7F8-2C9054A8A46F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8A1F-1BD2-406E-B7FF-CB3D5CE92829}" type="slidenum">
              <a:rPr lang="en-US" altLang="zh-CN"/>
              <a:pPr/>
              <a:t>54</a:t>
            </a:fld>
            <a:endParaRPr lang="en-US" altLang="zh-CN"/>
          </a:p>
        </p:txBody>
      </p:sp>
      <p:pic>
        <p:nvPicPr>
          <p:cNvPr id="300045" name="Picture 13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6363" y="233363"/>
            <a:ext cx="6242050" cy="5994400"/>
          </a:xfrm>
        </p:spPr>
      </p:pic>
      <p:graphicFrame>
        <p:nvGraphicFramePr>
          <p:cNvPr id="300039" name="Object 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227763" y="620713"/>
          <a:ext cx="25209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66" name="Equation" r:id="rId4" imgW="1143000" imgH="444240" progId="Equation.DSMT4">
                  <p:embed/>
                </p:oleObj>
              </mc:Choice>
              <mc:Fallback>
                <p:oleObj name="Equation" r:id="rId4" imgW="1143000" imgH="444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620713"/>
                        <a:ext cx="25209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42" name="AutoShape 1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7956550" y="5661025"/>
            <a:ext cx="936625" cy="504825"/>
          </a:xfrm>
          <a:prstGeom prst="actionButtonBlank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2903-815E-4FA9-86EE-CEE8C7950D25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5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E798-E2B5-4872-8C43-1569F42A12BE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0240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549275"/>
            <a:ext cx="8229600" cy="5576888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4-bit, 2 input MUX </a:t>
            </a:r>
            <a:r>
              <a:rPr lang="zh-CN" altLang="en-US" dirty="0"/>
              <a:t>，</a:t>
            </a:r>
            <a:r>
              <a:rPr lang="en-US" altLang="zh-CN" dirty="0"/>
              <a:t>74××157</a:t>
            </a:r>
          </a:p>
        </p:txBody>
      </p:sp>
      <p:grpSp>
        <p:nvGrpSpPr>
          <p:cNvPr id="102487" name="Group 87"/>
          <p:cNvGrpSpPr>
            <a:grpSpLocks/>
          </p:cNvGrpSpPr>
          <p:nvPr/>
        </p:nvGrpSpPr>
        <p:grpSpPr bwMode="auto">
          <a:xfrm>
            <a:off x="881063" y="1268413"/>
            <a:ext cx="2087562" cy="2790825"/>
            <a:chOff x="555" y="799"/>
            <a:chExt cx="1315" cy="1758"/>
          </a:xfrm>
        </p:grpSpPr>
        <p:sp>
          <p:nvSpPr>
            <p:cNvPr id="102440" name="Rectangle 40"/>
            <p:cNvSpPr>
              <a:spLocks noChangeArrowheads="1"/>
            </p:cNvSpPr>
            <p:nvPr/>
          </p:nvSpPr>
          <p:spPr bwMode="auto">
            <a:xfrm>
              <a:off x="933" y="799"/>
              <a:ext cx="4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/>
                <a:t>74×157</a:t>
              </a:r>
            </a:p>
          </p:txBody>
        </p:sp>
        <p:sp>
          <p:nvSpPr>
            <p:cNvPr id="102441" name="Rectangle 41"/>
            <p:cNvSpPr>
              <a:spLocks noChangeArrowheads="1"/>
            </p:cNvSpPr>
            <p:nvPr/>
          </p:nvSpPr>
          <p:spPr bwMode="auto">
            <a:xfrm>
              <a:off x="774" y="961"/>
              <a:ext cx="877" cy="1596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2" name="Rectangle 42"/>
            <p:cNvSpPr>
              <a:spLocks noChangeArrowheads="1"/>
            </p:cNvSpPr>
            <p:nvPr/>
          </p:nvSpPr>
          <p:spPr bwMode="auto">
            <a:xfrm>
              <a:off x="1452" y="1439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dirty="0"/>
                <a:t>1Y</a:t>
              </a:r>
            </a:p>
          </p:txBody>
        </p:sp>
        <p:sp>
          <p:nvSpPr>
            <p:cNvPr id="102443" name="Rectangle 43"/>
            <p:cNvSpPr>
              <a:spLocks noChangeArrowheads="1"/>
            </p:cNvSpPr>
            <p:nvPr/>
          </p:nvSpPr>
          <p:spPr bwMode="auto">
            <a:xfrm>
              <a:off x="1725" y="139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66CC"/>
                  </a:solidFill>
                </a:rPr>
                <a:t>4</a:t>
              </a:r>
            </a:p>
          </p:txBody>
        </p:sp>
        <p:sp>
          <p:nvSpPr>
            <p:cNvPr id="102444" name="Line 44"/>
            <p:cNvSpPr>
              <a:spLocks noChangeShapeType="1"/>
            </p:cNvSpPr>
            <p:nvPr/>
          </p:nvSpPr>
          <p:spPr bwMode="auto">
            <a:xfrm>
              <a:off x="1651" y="1507"/>
              <a:ext cx="21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5" name="Rectangle 45"/>
            <p:cNvSpPr>
              <a:spLocks noChangeArrowheads="1"/>
            </p:cNvSpPr>
            <p:nvPr/>
          </p:nvSpPr>
          <p:spPr bwMode="auto">
            <a:xfrm>
              <a:off x="1452" y="1678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/>
                <a:t>2Y</a:t>
              </a:r>
            </a:p>
          </p:txBody>
        </p:sp>
        <p:sp>
          <p:nvSpPr>
            <p:cNvPr id="102446" name="Rectangle 46"/>
            <p:cNvSpPr>
              <a:spLocks noChangeArrowheads="1"/>
            </p:cNvSpPr>
            <p:nvPr/>
          </p:nvSpPr>
          <p:spPr bwMode="auto">
            <a:xfrm>
              <a:off x="1722" y="165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66CC"/>
                  </a:solidFill>
                </a:rPr>
                <a:t>7</a:t>
              </a:r>
            </a:p>
          </p:txBody>
        </p:sp>
        <p:sp>
          <p:nvSpPr>
            <p:cNvPr id="102447" name="Line 47"/>
            <p:cNvSpPr>
              <a:spLocks noChangeShapeType="1"/>
            </p:cNvSpPr>
            <p:nvPr/>
          </p:nvSpPr>
          <p:spPr bwMode="auto">
            <a:xfrm>
              <a:off x="1651" y="1755"/>
              <a:ext cx="21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8" name="Rectangle 48"/>
            <p:cNvSpPr>
              <a:spLocks noChangeArrowheads="1"/>
            </p:cNvSpPr>
            <p:nvPr/>
          </p:nvSpPr>
          <p:spPr bwMode="auto">
            <a:xfrm>
              <a:off x="1452" y="1933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/>
                <a:t>3Y</a:t>
              </a:r>
            </a:p>
          </p:txBody>
        </p:sp>
        <p:sp>
          <p:nvSpPr>
            <p:cNvPr id="102449" name="Rectangle 49"/>
            <p:cNvSpPr>
              <a:spLocks noChangeArrowheads="1"/>
            </p:cNvSpPr>
            <p:nvPr/>
          </p:nvSpPr>
          <p:spPr bwMode="auto">
            <a:xfrm>
              <a:off x="1722" y="190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66CC"/>
                  </a:solidFill>
                </a:rPr>
                <a:t>9</a:t>
              </a:r>
            </a:p>
          </p:txBody>
        </p:sp>
        <p:sp>
          <p:nvSpPr>
            <p:cNvPr id="102450" name="Line 50"/>
            <p:cNvSpPr>
              <a:spLocks noChangeShapeType="1"/>
            </p:cNvSpPr>
            <p:nvPr/>
          </p:nvSpPr>
          <p:spPr bwMode="auto">
            <a:xfrm>
              <a:off x="1651" y="2018"/>
              <a:ext cx="21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1" name="Rectangle 51"/>
            <p:cNvSpPr>
              <a:spLocks noChangeArrowheads="1"/>
            </p:cNvSpPr>
            <p:nvPr/>
          </p:nvSpPr>
          <p:spPr bwMode="auto">
            <a:xfrm>
              <a:off x="1452" y="2216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/>
                <a:t>4Y</a:t>
              </a:r>
            </a:p>
          </p:txBody>
        </p:sp>
        <p:sp>
          <p:nvSpPr>
            <p:cNvPr id="102452" name="Rectangle 52"/>
            <p:cNvSpPr>
              <a:spLocks noChangeArrowheads="1"/>
            </p:cNvSpPr>
            <p:nvPr/>
          </p:nvSpPr>
          <p:spPr bwMode="auto">
            <a:xfrm>
              <a:off x="1693" y="2160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66CC"/>
                  </a:solidFill>
                </a:rPr>
                <a:t>12</a:t>
              </a:r>
            </a:p>
          </p:txBody>
        </p:sp>
        <p:sp>
          <p:nvSpPr>
            <p:cNvPr id="102453" name="Line 53"/>
            <p:cNvSpPr>
              <a:spLocks noChangeShapeType="1"/>
            </p:cNvSpPr>
            <p:nvPr/>
          </p:nvSpPr>
          <p:spPr bwMode="auto">
            <a:xfrm>
              <a:off x="1644" y="2294"/>
              <a:ext cx="21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4" name="Rectangle 54"/>
            <p:cNvSpPr>
              <a:spLocks noChangeArrowheads="1"/>
            </p:cNvSpPr>
            <p:nvPr/>
          </p:nvSpPr>
          <p:spPr bwMode="auto">
            <a:xfrm>
              <a:off x="814" y="1309"/>
              <a:ext cx="2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/>
                <a:t>1D0</a:t>
              </a:r>
            </a:p>
          </p:txBody>
        </p:sp>
        <p:sp>
          <p:nvSpPr>
            <p:cNvPr id="102455" name="Rectangle 55"/>
            <p:cNvSpPr>
              <a:spLocks noChangeArrowheads="1"/>
            </p:cNvSpPr>
            <p:nvPr/>
          </p:nvSpPr>
          <p:spPr bwMode="auto">
            <a:xfrm>
              <a:off x="648" y="128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66CC"/>
                  </a:solidFill>
                </a:rPr>
                <a:t>2</a:t>
              </a:r>
            </a:p>
          </p:txBody>
        </p:sp>
        <p:sp>
          <p:nvSpPr>
            <p:cNvPr id="102456" name="Line 56"/>
            <p:cNvSpPr>
              <a:spLocks noChangeShapeType="1"/>
            </p:cNvSpPr>
            <p:nvPr/>
          </p:nvSpPr>
          <p:spPr bwMode="auto">
            <a:xfrm flipH="1">
              <a:off x="555" y="1400"/>
              <a:ext cx="21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7" name="Rectangle 57"/>
            <p:cNvSpPr>
              <a:spLocks noChangeArrowheads="1"/>
            </p:cNvSpPr>
            <p:nvPr/>
          </p:nvSpPr>
          <p:spPr bwMode="auto">
            <a:xfrm>
              <a:off x="814" y="1467"/>
              <a:ext cx="2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/>
                <a:t>1D1</a:t>
              </a:r>
            </a:p>
          </p:txBody>
        </p:sp>
        <p:sp>
          <p:nvSpPr>
            <p:cNvPr id="102458" name="Rectangle 58"/>
            <p:cNvSpPr>
              <a:spLocks noChangeArrowheads="1"/>
            </p:cNvSpPr>
            <p:nvPr/>
          </p:nvSpPr>
          <p:spPr bwMode="auto">
            <a:xfrm>
              <a:off x="648" y="142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66CC"/>
                  </a:solidFill>
                </a:rPr>
                <a:t>3</a:t>
              </a:r>
            </a:p>
          </p:txBody>
        </p:sp>
        <p:sp>
          <p:nvSpPr>
            <p:cNvPr id="102459" name="Line 59"/>
            <p:cNvSpPr>
              <a:spLocks noChangeShapeType="1"/>
            </p:cNvSpPr>
            <p:nvPr/>
          </p:nvSpPr>
          <p:spPr bwMode="auto">
            <a:xfrm flipH="1">
              <a:off x="555" y="1548"/>
              <a:ext cx="21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0" name="Rectangle 60"/>
            <p:cNvSpPr>
              <a:spLocks noChangeArrowheads="1"/>
            </p:cNvSpPr>
            <p:nvPr/>
          </p:nvSpPr>
          <p:spPr bwMode="auto">
            <a:xfrm>
              <a:off x="814" y="1609"/>
              <a:ext cx="2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/>
                <a:t>2D0</a:t>
              </a:r>
            </a:p>
          </p:txBody>
        </p:sp>
        <p:sp>
          <p:nvSpPr>
            <p:cNvPr id="102461" name="Rectangle 61"/>
            <p:cNvSpPr>
              <a:spLocks noChangeArrowheads="1"/>
            </p:cNvSpPr>
            <p:nvPr/>
          </p:nvSpPr>
          <p:spPr bwMode="auto">
            <a:xfrm>
              <a:off x="648" y="156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66CC"/>
                  </a:solidFill>
                </a:rPr>
                <a:t>5</a:t>
              </a:r>
            </a:p>
          </p:txBody>
        </p:sp>
        <p:sp>
          <p:nvSpPr>
            <p:cNvPr id="102462" name="Line 62"/>
            <p:cNvSpPr>
              <a:spLocks noChangeShapeType="1"/>
            </p:cNvSpPr>
            <p:nvPr/>
          </p:nvSpPr>
          <p:spPr bwMode="auto">
            <a:xfrm flipH="1">
              <a:off x="555" y="1688"/>
              <a:ext cx="21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3" name="Rectangle 63"/>
            <p:cNvSpPr>
              <a:spLocks noChangeArrowheads="1"/>
            </p:cNvSpPr>
            <p:nvPr/>
          </p:nvSpPr>
          <p:spPr bwMode="auto">
            <a:xfrm>
              <a:off x="814" y="1751"/>
              <a:ext cx="2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/>
                <a:t>2D1</a:t>
              </a:r>
            </a:p>
          </p:txBody>
        </p:sp>
        <p:sp>
          <p:nvSpPr>
            <p:cNvPr id="102464" name="Rectangle 64"/>
            <p:cNvSpPr>
              <a:spLocks noChangeArrowheads="1"/>
            </p:cNvSpPr>
            <p:nvPr/>
          </p:nvSpPr>
          <p:spPr bwMode="auto">
            <a:xfrm>
              <a:off x="648" y="1706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66CC"/>
                  </a:solidFill>
                </a:rPr>
                <a:t>6</a:t>
              </a:r>
            </a:p>
          </p:txBody>
        </p:sp>
        <p:sp>
          <p:nvSpPr>
            <p:cNvPr id="102465" name="Line 65"/>
            <p:cNvSpPr>
              <a:spLocks noChangeShapeType="1"/>
            </p:cNvSpPr>
            <p:nvPr/>
          </p:nvSpPr>
          <p:spPr bwMode="auto">
            <a:xfrm flipH="1">
              <a:off x="555" y="2272"/>
              <a:ext cx="21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6" name="Rectangle 66"/>
            <p:cNvSpPr>
              <a:spLocks noChangeArrowheads="1"/>
            </p:cNvSpPr>
            <p:nvPr/>
          </p:nvSpPr>
          <p:spPr bwMode="auto">
            <a:xfrm>
              <a:off x="814" y="1892"/>
              <a:ext cx="2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/>
                <a:t>3D0</a:t>
              </a:r>
            </a:p>
          </p:txBody>
        </p:sp>
        <p:sp>
          <p:nvSpPr>
            <p:cNvPr id="102467" name="Rectangle 67"/>
            <p:cNvSpPr>
              <a:spLocks noChangeArrowheads="1"/>
            </p:cNvSpPr>
            <p:nvPr/>
          </p:nvSpPr>
          <p:spPr bwMode="auto">
            <a:xfrm>
              <a:off x="604" y="1848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66CC"/>
                  </a:solidFill>
                </a:rPr>
                <a:t>11</a:t>
              </a:r>
            </a:p>
          </p:txBody>
        </p:sp>
        <p:sp>
          <p:nvSpPr>
            <p:cNvPr id="102468" name="Line 68"/>
            <p:cNvSpPr>
              <a:spLocks noChangeShapeType="1"/>
            </p:cNvSpPr>
            <p:nvPr/>
          </p:nvSpPr>
          <p:spPr bwMode="auto">
            <a:xfrm flipH="1">
              <a:off x="555" y="1976"/>
              <a:ext cx="21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9" name="Rectangle 69"/>
            <p:cNvSpPr>
              <a:spLocks noChangeArrowheads="1"/>
            </p:cNvSpPr>
            <p:nvPr/>
          </p:nvSpPr>
          <p:spPr bwMode="auto">
            <a:xfrm>
              <a:off x="814" y="2034"/>
              <a:ext cx="2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/>
                <a:t>3D1</a:t>
              </a:r>
            </a:p>
          </p:txBody>
        </p:sp>
        <p:sp>
          <p:nvSpPr>
            <p:cNvPr id="102470" name="Rectangle 70"/>
            <p:cNvSpPr>
              <a:spLocks noChangeArrowheads="1"/>
            </p:cNvSpPr>
            <p:nvPr/>
          </p:nvSpPr>
          <p:spPr bwMode="auto">
            <a:xfrm>
              <a:off x="604" y="1990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66CC"/>
                  </a:solidFill>
                </a:rPr>
                <a:t>10</a:t>
              </a:r>
            </a:p>
          </p:txBody>
        </p:sp>
        <p:sp>
          <p:nvSpPr>
            <p:cNvPr id="102471" name="Line 71"/>
            <p:cNvSpPr>
              <a:spLocks noChangeShapeType="1"/>
            </p:cNvSpPr>
            <p:nvPr/>
          </p:nvSpPr>
          <p:spPr bwMode="auto">
            <a:xfrm flipH="1">
              <a:off x="555" y="2115"/>
              <a:ext cx="21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72" name="Rectangle 72"/>
            <p:cNvSpPr>
              <a:spLocks noChangeArrowheads="1"/>
            </p:cNvSpPr>
            <p:nvPr/>
          </p:nvSpPr>
          <p:spPr bwMode="auto">
            <a:xfrm>
              <a:off x="814" y="2176"/>
              <a:ext cx="2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/>
                <a:t>4D0</a:t>
              </a:r>
            </a:p>
          </p:txBody>
        </p:sp>
        <p:sp>
          <p:nvSpPr>
            <p:cNvPr id="102473" name="Rectangle 73"/>
            <p:cNvSpPr>
              <a:spLocks noChangeArrowheads="1"/>
            </p:cNvSpPr>
            <p:nvPr/>
          </p:nvSpPr>
          <p:spPr bwMode="auto">
            <a:xfrm>
              <a:off x="604" y="2158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66CC"/>
                  </a:solidFill>
                </a:rPr>
                <a:t>14</a:t>
              </a:r>
            </a:p>
          </p:txBody>
        </p:sp>
        <p:sp>
          <p:nvSpPr>
            <p:cNvPr id="102474" name="Line 74"/>
            <p:cNvSpPr>
              <a:spLocks noChangeShapeType="1"/>
            </p:cNvSpPr>
            <p:nvPr/>
          </p:nvSpPr>
          <p:spPr bwMode="auto">
            <a:xfrm flipH="1">
              <a:off x="555" y="1823"/>
              <a:ext cx="21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75" name="Rectangle 75"/>
            <p:cNvSpPr>
              <a:spLocks noChangeArrowheads="1"/>
            </p:cNvSpPr>
            <p:nvPr/>
          </p:nvSpPr>
          <p:spPr bwMode="auto">
            <a:xfrm>
              <a:off x="814" y="2330"/>
              <a:ext cx="2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/>
                <a:t>4D1</a:t>
              </a:r>
            </a:p>
          </p:txBody>
        </p:sp>
        <p:sp>
          <p:nvSpPr>
            <p:cNvPr id="102476" name="Rectangle 76"/>
            <p:cNvSpPr>
              <a:spLocks noChangeArrowheads="1"/>
            </p:cNvSpPr>
            <p:nvPr/>
          </p:nvSpPr>
          <p:spPr bwMode="auto">
            <a:xfrm>
              <a:off x="604" y="2310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66CC"/>
                  </a:solidFill>
                </a:rPr>
                <a:t>13</a:t>
              </a:r>
            </a:p>
          </p:txBody>
        </p:sp>
        <p:sp>
          <p:nvSpPr>
            <p:cNvPr id="102477" name="Line 77"/>
            <p:cNvSpPr>
              <a:spLocks noChangeShapeType="1"/>
            </p:cNvSpPr>
            <p:nvPr/>
          </p:nvSpPr>
          <p:spPr bwMode="auto">
            <a:xfrm flipH="1">
              <a:off x="555" y="2423"/>
              <a:ext cx="21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78" name="Rectangle 78"/>
            <p:cNvSpPr>
              <a:spLocks noChangeArrowheads="1"/>
            </p:cNvSpPr>
            <p:nvPr/>
          </p:nvSpPr>
          <p:spPr bwMode="auto">
            <a:xfrm>
              <a:off x="814" y="1168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/>
                <a:t>S</a:t>
              </a:r>
            </a:p>
          </p:txBody>
        </p:sp>
        <p:sp>
          <p:nvSpPr>
            <p:cNvPr id="102479" name="Rectangle 79"/>
            <p:cNvSpPr>
              <a:spLocks noChangeArrowheads="1"/>
            </p:cNvSpPr>
            <p:nvPr/>
          </p:nvSpPr>
          <p:spPr bwMode="auto">
            <a:xfrm>
              <a:off x="648" y="1137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66CC"/>
                  </a:solidFill>
                </a:rPr>
                <a:t>1</a:t>
              </a:r>
            </a:p>
          </p:txBody>
        </p:sp>
        <p:sp>
          <p:nvSpPr>
            <p:cNvPr id="102480" name="Line 80"/>
            <p:cNvSpPr>
              <a:spLocks noChangeShapeType="1"/>
            </p:cNvSpPr>
            <p:nvPr/>
          </p:nvSpPr>
          <p:spPr bwMode="auto">
            <a:xfrm flipH="1">
              <a:off x="555" y="1256"/>
              <a:ext cx="21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81" name="Rectangle 81"/>
            <p:cNvSpPr>
              <a:spLocks noChangeArrowheads="1"/>
            </p:cNvSpPr>
            <p:nvPr/>
          </p:nvSpPr>
          <p:spPr bwMode="auto">
            <a:xfrm>
              <a:off x="814" y="1026"/>
              <a:ext cx="1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/>
                <a:t>EN</a:t>
              </a:r>
            </a:p>
          </p:txBody>
        </p:sp>
        <p:sp>
          <p:nvSpPr>
            <p:cNvPr id="102482" name="Rectangle 82"/>
            <p:cNvSpPr>
              <a:spLocks noChangeArrowheads="1"/>
            </p:cNvSpPr>
            <p:nvPr/>
          </p:nvSpPr>
          <p:spPr bwMode="auto">
            <a:xfrm>
              <a:off x="604" y="997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66CC"/>
                  </a:solidFill>
                </a:rPr>
                <a:t>15</a:t>
              </a:r>
            </a:p>
          </p:txBody>
        </p:sp>
        <p:sp>
          <p:nvSpPr>
            <p:cNvPr id="102483" name="Oval 83"/>
            <p:cNvSpPr>
              <a:spLocks noChangeArrowheads="1"/>
            </p:cNvSpPr>
            <p:nvPr/>
          </p:nvSpPr>
          <p:spPr bwMode="auto">
            <a:xfrm>
              <a:off x="701" y="1085"/>
              <a:ext cx="73" cy="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84" name="Line 84"/>
            <p:cNvSpPr>
              <a:spLocks noChangeShapeType="1"/>
            </p:cNvSpPr>
            <p:nvPr/>
          </p:nvSpPr>
          <p:spPr bwMode="auto">
            <a:xfrm flipH="1">
              <a:off x="555" y="1114"/>
              <a:ext cx="14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2486" name="Picture 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338" y="1584325"/>
            <a:ext cx="4275137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A244-2BF2-4328-B9C5-7325C6358CEC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14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A18D-F6BE-4233-8C5A-7316D31EB486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05475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0" y="549275"/>
            <a:ext cx="3598863" cy="12604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en-US" altLang="zh-CN" sz="2800" dirty="0"/>
              <a:t>2 bit, 4 input MUX</a:t>
            </a:r>
            <a:r>
              <a:rPr lang="zh-CN" altLang="en-US" sz="2800" dirty="0"/>
              <a:t>，</a:t>
            </a:r>
            <a:r>
              <a:rPr lang="en-US" altLang="zh-CN" sz="2800" dirty="0"/>
              <a:t>74×× 153</a:t>
            </a:r>
          </a:p>
          <a:p>
            <a:pPr>
              <a:buFont typeface="Wingdings 2" pitchFamily="18" charset="2"/>
              <a:buNone/>
            </a:pPr>
            <a:endParaRPr lang="en-US" altLang="zh-CN" sz="2800" dirty="0">
              <a:solidFill>
                <a:srgbClr val="FFFF66"/>
              </a:solidFill>
            </a:endParaRPr>
          </a:p>
        </p:txBody>
      </p:sp>
      <p:graphicFrame>
        <p:nvGraphicFramePr>
          <p:cNvPr id="106084" name="Group 612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051573"/>
              </p:ext>
            </p:extLst>
          </p:nvPr>
        </p:nvGraphicFramePr>
        <p:xfrm>
          <a:off x="4319972" y="404813"/>
          <a:ext cx="4687888" cy="5943600"/>
        </p:xfrm>
        <a:graphic>
          <a:graphicData uri="http://schemas.openxmlformats.org/drawingml/2006/table">
            <a:tbl>
              <a:tblPr/>
              <a:tblGrid>
                <a:gridCol w="1009650"/>
                <a:gridCol w="1008063"/>
                <a:gridCol w="574675"/>
                <a:gridCol w="533400"/>
                <a:gridCol w="781050"/>
                <a:gridCol w="781050"/>
              </a:tblGrid>
              <a:tr h="3873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input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1G_L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2G_L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2Y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1C0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2C0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2C1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2C2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2C3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1C0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A02AA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A02AA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A02AA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2C0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A02AA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A02AA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A02AA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2C1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A02AA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A02AA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A02AA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2C2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A02AA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A02AA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A02AA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2C3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598" name="Text Box 126"/>
          <p:cNvSpPr txBox="1">
            <a:spLocks noChangeArrowheads="1"/>
          </p:cNvSpPr>
          <p:nvPr/>
        </p:nvSpPr>
        <p:spPr bwMode="auto">
          <a:xfrm>
            <a:off x="719324" y="2132856"/>
            <a:ext cx="7923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1G_L</a:t>
            </a:r>
          </a:p>
        </p:txBody>
      </p:sp>
      <p:sp>
        <p:nvSpPr>
          <p:cNvPr id="105599" name="Text Box 127"/>
          <p:cNvSpPr txBox="1">
            <a:spLocks noChangeArrowheads="1"/>
          </p:cNvSpPr>
          <p:nvPr/>
        </p:nvSpPr>
        <p:spPr bwMode="auto">
          <a:xfrm>
            <a:off x="728849" y="2339588"/>
            <a:ext cx="7828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2G_L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75656" y="1809751"/>
            <a:ext cx="2089868" cy="3239429"/>
            <a:chOff x="1475656" y="1809751"/>
            <a:chExt cx="2089868" cy="3239429"/>
          </a:xfrm>
        </p:grpSpPr>
        <p:sp>
          <p:nvSpPr>
            <p:cNvPr id="11" name="Rectangle 40"/>
            <p:cNvSpPr>
              <a:spLocks noChangeArrowheads="1"/>
            </p:cNvSpPr>
            <p:nvPr/>
          </p:nvSpPr>
          <p:spPr bwMode="auto">
            <a:xfrm>
              <a:off x="2078037" y="1809751"/>
              <a:ext cx="77585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dirty="0" smtClean="0"/>
                <a:t>74×153</a:t>
              </a:r>
              <a:endParaRPr lang="en-US" altLang="zh-CN" sz="1600" b="1" dirty="0"/>
            </a:p>
          </p:txBody>
        </p:sp>
        <p:sp>
          <p:nvSpPr>
            <p:cNvPr id="12" name="Rectangle 41"/>
            <p:cNvSpPr>
              <a:spLocks noChangeArrowheads="1"/>
            </p:cNvSpPr>
            <p:nvPr/>
          </p:nvSpPr>
          <p:spPr bwMode="auto">
            <a:xfrm>
              <a:off x="1825624" y="2066926"/>
              <a:ext cx="1392237" cy="2982254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2901949" y="3129148"/>
              <a:ext cx="2476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dirty="0"/>
                <a:t>1Y</a:t>
              </a: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583668" y="3462461"/>
              <a:ext cx="841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66CC"/>
                  </a:solidFill>
                </a:rPr>
                <a:t>4</a:t>
              </a:r>
            </a:p>
          </p:txBody>
        </p:sp>
        <p:sp>
          <p:nvSpPr>
            <p:cNvPr id="15" name="Line 44"/>
            <p:cNvSpPr>
              <a:spLocks noChangeShapeType="1"/>
            </p:cNvSpPr>
            <p:nvPr/>
          </p:nvSpPr>
          <p:spPr bwMode="auto">
            <a:xfrm>
              <a:off x="3217862" y="3237098"/>
              <a:ext cx="347662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2901949" y="3508561"/>
              <a:ext cx="2476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/>
                <a:t>2Y</a:t>
              </a:r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3330574" y="3045778"/>
              <a:ext cx="841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dirty="0">
                  <a:solidFill>
                    <a:srgbClr val="0066CC"/>
                  </a:solidFill>
                </a:rPr>
                <a:t>7</a:t>
              </a:r>
            </a:p>
          </p:txBody>
        </p:sp>
        <p:sp>
          <p:nvSpPr>
            <p:cNvPr id="18" name="Line 47"/>
            <p:cNvSpPr>
              <a:spLocks noChangeShapeType="1"/>
            </p:cNvSpPr>
            <p:nvPr/>
          </p:nvSpPr>
          <p:spPr bwMode="auto">
            <a:xfrm>
              <a:off x="3217862" y="3630798"/>
              <a:ext cx="347662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49"/>
            <p:cNvSpPr>
              <a:spLocks noChangeArrowheads="1"/>
            </p:cNvSpPr>
            <p:nvPr/>
          </p:nvSpPr>
          <p:spPr bwMode="auto">
            <a:xfrm>
              <a:off x="3311860" y="3444365"/>
              <a:ext cx="841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66CC"/>
                  </a:solidFill>
                </a:rPr>
                <a:t>9</a:t>
              </a:r>
            </a:p>
          </p:txBody>
        </p:sp>
        <p:sp>
          <p:nvSpPr>
            <p:cNvPr id="23" name="Rectangle 52"/>
            <p:cNvSpPr>
              <a:spLocks noChangeArrowheads="1"/>
            </p:cNvSpPr>
            <p:nvPr/>
          </p:nvSpPr>
          <p:spPr bwMode="auto">
            <a:xfrm>
              <a:off x="1559409" y="4398565"/>
              <a:ext cx="1682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dirty="0">
                  <a:solidFill>
                    <a:srgbClr val="0066CC"/>
                  </a:solidFill>
                </a:rPr>
                <a:t>12</a:t>
              </a:r>
            </a:p>
          </p:txBody>
        </p:sp>
        <p:sp>
          <p:nvSpPr>
            <p:cNvPr id="25" name="Rectangle 54"/>
            <p:cNvSpPr>
              <a:spLocks noChangeArrowheads="1"/>
            </p:cNvSpPr>
            <p:nvPr/>
          </p:nvSpPr>
          <p:spPr bwMode="auto">
            <a:xfrm>
              <a:off x="1889124" y="3039851"/>
              <a:ext cx="371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dirty="0" smtClean="0"/>
                <a:t>1C0</a:t>
              </a:r>
              <a:endParaRPr lang="en-US" altLang="zh-CN" sz="1600" dirty="0"/>
            </a:p>
          </p:txBody>
        </p:sp>
        <p:sp>
          <p:nvSpPr>
            <p:cNvPr id="26" name="Rectangle 55"/>
            <p:cNvSpPr>
              <a:spLocks noChangeArrowheads="1"/>
            </p:cNvSpPr>
            <p:nvPr/>
          </p:nvSpPr>
          <p:spPr bwMode="auto">
            <a:xfrm>
              <a:off x="1583668" y="2778385"/>
              <a:ext cx="841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66CC"/>
                  </a:solidFill>
                </a:rPr>
                <a:t>2</a:t>
              </a:r>
            </a:p>
          </p:txBody>
        </p:sp>
        <p:sp>
          <p:nvSpPr>
            <p:cNvPr id="27" name="Line 56"/>
            <p:cNvSpPr>
              <a:spLocks noChangeShapeType="1"/>
            </p:cNvSpPr>
            <p:nvPr/>
          </p:nvSpPr>
          <p:spPr bwMode="auto">
            <a:xfrm flipH="1">
              <a:off x="1477962" y="3184314"/>
              <a:ext cx="347662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57"/>
            <p:cNvSpPr>
              <a:spLocks noChangeArrowheads="1"/>
            </p:cNvSpPr>
            <p:nvPr/>
          </p:nvSpPr>
          <p:spPr bwMode="auto">
            <a:xfrm>
              <a:off x="1889124" y="3290676"/>
              <a:ext cx="371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dirty="0" smtClean="0"/>
                <a:t>1C1</a:t>
              </a:r>
              <a:endParaRPr lang="en-US" altLang="zh-CN" sz="1600" dirty="0"/>
            </a:p>
          </p:txBody>
        </p:sp>
        <p:sp>
          <p:nvSpPr>
            <p:cNvPr id="29" name="Rectangle 58"/>
            <p:cNvSpPr>
              <a:spLocks noChangeArrowheads="1"/>
            </p:cNvSpPr>
            <p:nvPr/>
          </p:nvSpPr>
          <p:spPr bwMode="auto">
            <a:xfrm>
              <a:off x="1583668" y="3678485"/>
              <a:ext cx="841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dirty="0">
                  <a:solidFill>
                    <a:srgbClr val="0066CC"/>
                  </a:solidFill>
                </a:rPr>
                <a:t>3</a:t>
              </a:r>
            </a:p>
          </p:txBody>
        </p:sp>
        <p:sp>
          <p:nvSpPr>
            <p:cNvPr id="30" name="Line 59"/>
            <p:cNvSpPr>
              <a:spLocks noChangeShapeType="1"/>
            </p:cNvSpPr>
            <p:nvPr/>
          </p:nvSpPr>
          <p:spPr bwMode="auto">
            <a:xfrm flipH="1">
              <a:off x="1477962" y="3419264"/>
              <a:ext cx="347662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60"/>
            <p:cNvSpPr>
              <a:spLocks noChangeArrowheads="1"/>
            </p:cNvSpPr>
            <p:nvPr/>
          </p:nvSpPr>
          <p:spPr bwMode="auto">
            <a:xfrm>
              <a:off x="1889124" y="3516101"/>
              <a:ext cx="37510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dirty="0" smtClean="0"/>
                <a:t>1C2</a:t>
              </a:r>
              <a:endParaRPr lang="en-US" altLang="zh-CN" sz="1600" dirty="0"/>
            </a:p>
          </p:txBody>
        </p:sp>
        <p:sp>
          <p:nvSpPr>
            <p:cNvPr id="32" name="Rectangle 61"/>
            <p:cNvSpPr>
              <a:spLocks noChangeArrowheads="1"/>
            </p:cNvSpPr>
            <p:nvPr/>
          </p:nvSpPr>
          <p:spPr bwMode="auto">
            <a:xfrm>
              <a:off x="1583668" y="3246437"/>
              <a:ext cx="841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66CC"/>
                  </a:solidFill>
                </a:rPr>
                <a:t>5</a:t>
              </a:r>
            </a:p>
          </p:txBody>
        </p:sp>
        <p:sp>
          <p:nvSpPr>
            <p:cNvPr id="33" name="Line 62"/>
            <p:cNvSpPr>
              <a:spLocks noChangeShapeType="1"/>
            </p:cNvSpPr>
            <p:nvPr/>
          </p:nvSpPr>
          <p:spPr bwMode="auto">
            <a:xfrm flipH="1">
              <a:off x="1477962" y="3641514"/>
              <a:ext cx="347662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Rectangle 63"/>
            <p:cNvSpPr>
              <a:spLocks noChangeArrowheads="1"/>
            </p:cNvSpPr>
            <p:nvPr/>
          </p:nvSpPr>
          <p:spPr bwMode="auto">
            <a:xfrm>
              <a:off x="1889124" y="3741526"/>
              <a:ext cx="37510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dirty="0" smtClean="0"/>
                <a:t>1C3</a:t>
              </a:r>
              <a:endParaRPr lang="en-US" altLang="zh-CN" sz="1600" dirty="0"/>
            </a:p>
          </p:txBody>
        </p:sp>
        <p:sp>
          <p:nvSpPr>
            <p:cNvPr id="35" name="Rectangle 64"/>
            <p:cNvSpPr>
              <a:spLocks noChangeArrowheads="1"/>
            </p:cNvSpPr>
            <p:nvPr/>
          </p:nvSpPr>
          <p:spPr bwMode="auto">
            <a:xfrm>
              <a:off x="1583668" y="2996952"/>
              <a:ext cx="841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dirty="0">
                  <a:solidFill>
                    <a:srgbClr val="0066CC"/>
                  </a:solidFill>
                </a:rPr>
                <a:t>6</a:t>
              </a:r>
            </a:p>
          </p:txBody>
        </p:sp>
        <p:sp>
          <p:nvSpPr>
            <p:cNvPr id="36" name="Line 65"/>
            <p:cNvSpPr>
              <a:spLocks noChangeShapeType="1"/>
            </p:cNvSpPr>
            <p:nvPr/>
          </p:nvSpPr>
          <p:spPr bwMode="auto">
            <a:xfrm flipH="1">
              <a:off x="1477962" y="4568614"/>
              <a:ext cx="347662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66"/>
            <p:cNvSpPr>
              <a:spLocks noChangeArrowheads="1"/>
            </p:cNvSpPr>
            <p:nvPr/>
          </p:nvSpPr>
          <p:spPr bwMode="auto">
            <a:xfrm>
              <a:off x="1889124" y="3965364"/>
              <a:ext cx="37510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dirty="0" smtClean="0"/>
                <a:t>2C0</a:t>
              </a:r>
              <a:endParaRPr lang="en-US" altLang="zh-CN" sz="1600" dirty="0"/>
            </a:p>
          </p:txBody>
        </p:sp>
        <p:sp>
          <p:nvSpPr>
            <p:cNvPr id="38" name="Rectangle 67"/>
            <p:cNvSpPr>
              <a:spLocks noChangeArrowheads="1"/>
            </p:cNvSpPr>
            <p:nvPr/>
          </p:nvSpPr>
          <p:spPr bwMode="auto">
            <a:xfrm>
              <a:off x="1555749" y="4149080"/>
              <a:ext cx="1682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dirty="0">
                  <a:solidFill>
                    <a:srgbClr val="0066CC"/>
                  </a:solidFill>
                </a:rPr>
                <a:t>11</a:t>
              </a:r>
            </a:p>
          </p:txBody>
        </p:sp>
        <p:sp>
          <p:nvSpPr>
            <p:cNvPr id="39" name="Line 68"/>
            <p:cNvSpPr>
              <a:spLocks noChangeShapeType="1"/>
            </p:cNvSpPr>
            <p:nvPr/>
          </p:nvSpPr>
          <p:spPr bwMode="auto">
            <a:xfrm flipH="1">
              <a:off x="1477962" y="4098714"/>
              <a:ext cx="347662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Rectangle 69"/>
            <p:cNvSpPr>
              <a:spLocks noChangeArrowheads="1"/>
            </p:cNvSpPr>
            <p:nvPr/>
          </p:nvSpPr>
          <p:spPr bwMode="auto">
            <a:xfrm>
              <a:off x="1889124" y="4190789"/>
              <a:ext cx="37510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dirty="0" smtClean="0"/>
                <a:t>2C1</a:t>
              </a:r>
              <a:endParaRPr lang="en-US" altLang="zh-CN" sz="1600" dirty="0"/>
            </a:p>
          </p:txBody>
        </p:sp>
        <p:sp>
          <p:nvSpPr>
            <p:cNvPr id="41" name="Rectangle 70"/>
            <p:cNvSpPr>
              <a:spLocks noChangeArrowheads="1"/>
            </p:cNvSpPr>
            <p:nvPr/>
          </p:nvSpPr>
          <p:spPr bwMode="auto">
            <a:xfrm>
              <a:off x="1555749" y="3933056"/>
              <a:ext cx="1682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dirty="0">
                  <a:solidFill>
                    <a:srgbClr val="0066CC"/>
                  </a:solidFill>
                </a:rPr>
                <a:t>10</a:t>
              </a:r>
            </a:p>
          </p:txBody>
        </p:sp>
        <p:sp>
          <p:nvSpPr>
            <p:cNvPr id="42" name="Line 71"/>
            <p:cNvSpPr>
              <a:spLocks noChangeShapeType="1"/>
            </p:cNvSpPr>
            <p:nvPr/>
          </p:nvSpPr>
          <p:spPr bwMode="auto">
            <a:xfrm flipH="1">
              <a:off x="1477962" y="4319376"/>
              <a:ext cx="347662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72"/>
            <p:cNvSpPr>
              <a:spLocks noChangeArrowheads="1"/>
            </p:cNvSpPr>
            <p:nvPr/>
          </p:nvSpPr>
          <p:spPr bwMode="auto">
            <a:xfrm>
              <a:off x="1889124" y="4416214"/>
              <a:ext cx="37510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dirty="0" smtClean="0"/>
                <a:t>2C2</a:t>
              </a:r>
              <a:endParaRPr lang="en-US" altLang="zh-CN" sz="1600" dirty="0"/>
            </a:p>
          </p:txBody>
        </p:sp>
        <p:sp>
          <p:nvSpPr>
            <p:cNvPr id="44" name="Rectangle 73"/>
            <p:cNvSpPr>
              <a:spLocks noChangeArrowheads="1"/>
            </p:cNvSpPr>
            <p:nvPr/>
          </p:nvSpPr>
          <p:spPr bwMode="auto">
            <a:xfrm>
              <a:off x="1511660" y="2564904"/>
              <a:ext cx="1682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dirty="0">
                  <a:solidFill>
                    <a:srgbClr val="0066CC"/>
                  </a:solidFill>
                </a:rPr>
                <a:t>14</a:t>
              </a:r>
            </a:p>
          </p:txBody>
        </p:sp>
        <p:sp>
          <p:nvSpPr>
            <p:cNvPr id="45" name="Line 74"/>
            <p:cNvSpPr>
              <a:spLocks noChangeShapeType="1"/>
            </p:cNvSpPr>
            <p:nvPr/>
          </p:nvSpPr>
          <p:spPr bwMode="auto">
            <a:xfrm flipH="1">
              <a:off x="1477962" y="3855826"/>
              <a:ext cx="347662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Rectangle 75"/>
            <p:cNvSpPr>
              <a:spLocks noChangeArrowheads="1"/>
            </p:cNvSpPr>
            <p:nvPr/>
          </p:nvSpPr>
          <p:spPr bwMode="auto">
            <a:xfrm>
              <a:off x="1889124" y="4660689"/>
              <a:ext cx="37510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dirty="0" smtClean="0"/>
                <a:t>2C3</a:t>
              </a:r>
              <a:endParaRPr lang="en-US" altLang="zh-CN" sz="1600" dirty="0"/>
            </a:p>
          </p:txBody>
        </p:sp>
        <p:sp>
          <p:nvSpPr>
            <p:cNvPr id="47" name="Rectangle 76"/>
            <p:cNvSpPr>
              <a:spLocks noChangeArrowheads="1"/>
            </p:cNvSpPr>
            <p:nvPr/>
          </p:nvSpPr>
          <p:spPr bwMode="auto">
            <a:xfrm>
              <a:off x="1555749" y="4628939"/>
              <a:ext cx="1682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66CC"/>
                  </a:solidFill>
                </a:rPr>
                <a:t>13</a:t>
              </a:r>
            </a:p>
          </p:txBody>
        </p:sp>
        <p:sp>
          <p:nvSpPr>
            <p:cNvPr id="48" name="Line 77"/>
            <p:cNvSpPr>
              <a:spLocks noChangeShapeType="1"/>
            </p:cNvSpPr>
            <p:nvPr/>
          </p:nvSpPr>
          <p:spPr bwMode="auto">
            <a:xfrm flipH="1">
              <a:off x="1477962" y="4808326"/>
              <a:ext cx="347662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Rectangle 78"/>
            <p:cNvSpPr>
              <a:spLocks noChangeArrowheads="1"/>
            </p:cNvSpPr>
            <p:nvPr/>
          </p:nvSpPr>
          <p:spPr bwMode="auto">
            <a:xfrm>
              <a:off x="1889124" y="2824485"/>
              <a:ext cx="13625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dirty="0" smtClean="0"/>
                <a:t>B</a:t>
              </a:r>
              <a:endParaRPr lang="en-US" altLang="zh-CN" sz="1600" dirty="0"/>
            </a:p>
          </p:txBody>
        </p:sp>
        <p:sp>
          <p:nvSpPr>
            <p:cNvPr id="51" name="Line 80"/>
            <p:cNvSpPr>
              <a:spLocks noChangeShapeType="1"/>
            </p:cNvSpPr>
            <p:nvPr/>
          </p:nvSpPr>
          <p:spPr bwMode="auto">
            <a:xfrm flipH="1">
              <a:off x="1477962" y="2955714"/>
              <a:ext cx="347662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Rectangle 81"/>
            <p:cNvSpPr>
              <a:spLocks noChangeArrowheads="1"/>
            </p:cNvSpPr>
            <p:nvPr/>
          </p:nvSpPr>
          <p:spPr bwMode="auto">
            <a:xfrm>
              <a:off x="1889124" y="2170114"/>
              <a:ext cx="27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dirty="0" smtClean="0"/>
                <a:t>1G</a:t>
              </a:r>
              <a:endParaRPr lang="en-US" altLang="zh-CN" sz="1600" dirty="0"/>
            </a:p>
          </p:txBody>
        </p:sp>
        <p:sp>
          <p:nvSpPr>
            <p:cNvPr id="53" name="Rectangle 82"/>
            <p:cNvSpPr>
              <a:spLocks noChangeArrowheads="1"/>
            </p:cNvSpPr>
            <p:nvPr/>
          </p:nvSpPr>
          <p:spPr bwMode="auto">
            <a:xfrm>
              <a:off x="1555749" y="2124076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66CC"/>
                  </a:solidFill>
                </a:rPr>
                <a:t>1</a:t>
              </a:r>
              <a:endParaRPr lang="en-US" altLang="zh-CN" sz="1200" b="1" dirty="0">
                <a:solidFill>
                  <a:srgbClr val="0066CC"/>
                </a:solidFill>
              </a:endParaRPr>
            </a:p>
          </p:txBody>
        </p:sp>
        <p:sp>
          <p:nvSpPr>
            <p:cNvPr id="54" name="Oval 83"/>
            <p:cNvSpPr>
              <a:spLocks noChangeArrowheads="1"/>
            </p:cNvSpPr>
            <p:nvPr/>
          </p:nvSpPr>
          <p:spPr bwMode="auto">
            <a:xfrm>
              <a:off x="1709737" y="2263776"/>
              <a:ext cx="115887" cy="1158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84"/>
            <p:cNvSpPr>
              <a:spLocks noChangeShapeType="1"/>
            </p:cNvSpPr>
            <p:nvPr/>
          </p:nvSpPr>
          <p:spPr bwMode="auto">
            <a:xfrm flipH="1">
              <a:off x="1477962" y="2309814"/>
              <a:ext cx="231775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Rectangle 81"/>
            <p:cNvSpPr>
              <a:spLocks noChangeArrowheads="1"/>
            </p:cNvSpPr>
            <p:nvPr/>
          </p:nvSpPr>
          <p:spPr bwMode="auto">
            <a:xfrm>
              <a:off x="1886818" y="2386149"/>
              <a:ext cx="27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dirty="0" smtClean="0"/>
                <a:t>2G</a:t>
              </a:r>
              <a:endParaRPr lang="en-US" altLang="zh-CN" sz="1600" dirty="0"/>
            </a:p>
          </p:txBody>
        </p:sp>
        <p:sp>
          <p:nvSpPr>
            <p:cNvPr id="58" name="Rectangle 82"/>
            <p:cNvSpPr>
              <a:spLocks noChangeArrowheads="1"/>
            </p:cNvSpPr>
            <p:nvPr/>
          </p:nvSpPr>
          <p:spPr bwMode="auto">
            <a:xfrm>
              <a:off x="1514091" y="2355192"/>
              <a:ext cx="1682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dirty="0">
                  <a:solidFill>
                    <a:srgbClr val="0066CC"/>
                  </a:solidFill>
                </a:rPr>
                <a:t>15</a:t>
              </a:r>
            </a:p>
          </p:txBody>
        </p:sp>
        <p:sp>
          <p:nvSpPr>
            <p:cNvPr id="59" name="Oval 83"/>
            <p:cNvSpPr>
              <a:spLocks noChangeArrowheads="1"/>
            </p:cNvSpPr>
            <p:nvPr/>
          </p:nvSpPr>
          <p:spPr bwMode="auto">
            <a:xfrm>
              <a:off x="1707431" y="2479811"/>
              <a:ext cx="115887" cy="1158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84"/>
            <p:cNvSpPr>
              <a:spLocks noChangeShapeType="1"/>
            </p:cNvSpPr>
            <p:nvPr/>
          </p:nvSpPr>
          <p:spPr bwMode="auto">
            <a:xfrm flipH="1">
              <a:off x="1475656" y="2525849"/>
              <a:ext cx="231775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Rectangle 78"/>
            <p:cNvSpPr>
              <a:spLocks noChangeArrowheads="1"/>
            </p:cNvSpPr>
            <p:nvPr/>
          </p:nvSpPr>
          <p:spPr bwMode="auto">
            <a:xfrm>
              <a:off x="1886818" y="2608461"/>
              <a:ext cx="13625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dirty="0" smtClean="0"/>
                <a:t>A</a:t>
              </a:r>
              <a:endParaRPr lang="en-US" altLang="zh-CN" sz="1600" dirty="0"/>
            </a:p>
          </p:txBody>
        </p:sp>
        <p:sp>
          <p:nvSpPr>
            <p:cNvPr id="62" name="Line 80"/>
            <p:cNvSpPr>
              <a:spLocks noChangeShapeType="1"/>
            </p:cNvSpPr>
            <p:nvPr/>
          </p:nvSpPr>
          <p:spPr bwMode="auto">
            <a:xfrm flipH="1">
              <a:off x="1475656" y="2739690"/>
              <a:ext cx="347662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D4C5-1D9C-46E7-875D-770C35642943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739B-E9B0-47CA-A878-C18B4642DFD6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487363"/>
          </a:xfrm>
        </p:spPr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Expanding MUXs</a:t>
            </a:r>
          </a:p>
        </p:txBody>
      </p:sp>
      <p:sp>
        <p:nvSpPr>
          <p:cNvPr id="1075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233488"/>
            <a:ext cx="8540750" cy="4860925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/>
              <a:t>Exp1</a:t>
            </a:r>
            <a:r>
              <a:rPr lang="zh-CN" altLang="en-US"/>
              <a:t>：</a:t>
            </a:r>
            <a:r>
              <a:rPr lang="en-US" altLang="zh-CN"/>
              <a:t>use 74××151 to implement a 16-to-1 MUX, some gates can be used if necessary.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zh-CN"/>
              <a:t>Chips needed</a:t>
            </a:r>
            <a:r>
              <a:rPr lang="zh-CN" altLang="en-US"/>
              <a:t>：</a:t>
            </a:r>
          </a:p>
          <a:p>
            <a:pPr lvl="1">
              <a:lnSpc>
                <a:spcPct val="90000"/>
              </a:lnSpc>
              <a:buSzTx/>
              <a:buFontTx/>
              <a:buChar char="•"/>
            </a:pPr>
            <a:r>
              <a:rPr lang="en-US" altLang="zh-CN"/>
              <a:t>according to the 16 inputs, need two  74××151 chips U1 &amp; U2.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zh-CN"/>
              <a:t>output</a:t>
            </a:r>
            <a:r>
              <a:rPr lang="zh-CN" altLang="en-US"/>
              <a:t>：</a:t>
            </a:r>
          </a:p>
          <a:p>
            <a:pPr lvl="1">
              <a:lnSpc>
                <a:spcPct val="90000"/>
              </a:lnSpc>
              <a:buSzTx/>
              <a:buFontTx/>
              <a:buChar char="•"/>
            </a:pPr>
            <a:r>
              <a:rPr lang="en-US" altLang="zh-CN"/>
              <a:t>combine two chip’s outputs (Y1&amp;Y2) into one output (Y).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zh-CN"/>
              <a:t>Input:</a:t>
            </a:r>
          </a:p>
          <a:p>
            <a:pPr lvl="1">
              <a:lnSpc>
                <a:spcPct val="90000"/>
              </a:lnSpc>
              <a:buSzTx/>
              <a:buFontTx/>
              <a:buChar char="•"/>
            </a:pPr>
            <a:r>
              <a:rPr lang="en-US" altLang="zh-CN"/>
              <a:t>Data input : D0~D15</a:t>
            </a:r>
          </a:p>
          <a:p>
            <a:pPr lvl="1">
              <a:lnSpc>
                <a:spcPct val="90000"/>
              </a:lnSpc>
              <a:buSzTx/>
              <a:buFontTx/>
              <a:buChar char="•"/>
            </a:pPr>
            <a:r>
              <a:rPr lang="en-US" altLang="zh-CN"/>
              <a:t>Select input : A0~A3(msb)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DAF34-68A1-4E2C-BC4A-C8FD78EE4883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AC0D-208F-40E9-A775-AC32D25D9E6D}" type="slidenum">
              <a:rPr lang="en-US" altLang="zh-CN"/>
              <a:pPr/>
              <a:t>58</a:t>
            </a:fld>
            <a:endParaRPr lang="en-US" altLang="zh-CN"/>
          </a:p>
        </p:txBody>
      </p:sp>
      <p:pic>
        <p:nvPicPr>
          <p:cNvPr id="10856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414338"/>
            <a:ext cx="4441825" cy="582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63" name="Oval 19"/>
          <p:cNvSpPr>
            <a:spLocks noChangeArrowheads="1"/>
          </p:cNvSpPr>
          <p:nvPr/>
        </p:nvSpPr>
        <p:spPr bwMode="auto">
          <a:xfrm>
            <a:off x="2636838" y="5643563"/>
            <a:ext cx="720725" cy="576262"/>
          </a:xfrm>
          <a:prstGeom prst="ellipse">
            <a:avLst/>
          </a:prstGeom>
          <a:noFill/>
          <a:ln w="28575" cap="sq" algn="ctr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FF6600"/>
              </a:solidFill>
            </a:endParaRPr>
          </a:p>
        </p:txBody>
      </p:sp>
      <p:sp>
        <p:nvSpPr>
          <p:cNvPr id="108564" name="AutoShape 20"/>
          <p:cNvSpPr>
            <a:spLocks noChangeArrowheads="1"/>
          </p:cNvSpPr>
          <p:nvPr/>
        </p:nvSpPr>
        <p:spPr bwMode="auto">
          <a:xfrm>
            <a:off x="250825" y="1700213"/>
            <a:ext cx="2233613" cy="1944687"/>
          </a:xfrm>
          <a:prstGeom prst="wedgeRoundRectCallout">
            <a:avLst>
              <a:gd name="adj1" fmla="val 39412"/>
              <a:gd name="adj2" fmla="val -68120"/>
              <a:gd name="adj3" fmla="val 16667"/>
            </a:avLst>
          </a:prstGeom>
          <a:solidFill>
            <a:srgbClr val="CCECFF"/>
          </a:solidFill>
          <a:ln w="1905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b="1"/>
              <a:t>The MSB(A3) of input act as the chip-select bit.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10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957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dirty="0"/>
              <a:t>Exp2</a:t>
            </a:r>
            <a:r>
              <a:rPr lang="zh-CN" altLang="en-US" dirty="0"/>
              <a:t>：用</a:t>
            </a:r>
            <a:r>
              <a:rPr lang="en-US" altLang="zh-CN" dirty="0"/>
              <a:t>74××153</a:t>
            </a:r>
            <a:r>
              <a:rPr lang="zh-CN" altLang="en-US" dirty="0"/>
              <a:t>实现</a:t>
            </a:r>
            <a:r>
              <a:rPr lang="en-US" altLang="zh-CN" dirty="0"/>
              <a:t>4</a:t>
            </a:r>
            <a:r>
              <a:rPr lang="zh-CN" altLang="en-US" dirty="0"/>
              <a:t>输入，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MUX</a:t>
            </a:r>
            <a:r>
              <a:rPr lang="zh-CN" altLang="en-US" dirty="0"/>
              <a:t>，。</a:t>
            </a:r>
          </a:p>
          <a:p>
            <a:pPr>
              <a:buFont typeface="Wingdings 2" pitchFamily="18" charset="2"/>
              <a:buNone/>
            </a:pPr>
            <a:r>
              <a:rPr lang="zh-CN" altLang="en-US" dirty="0"/>
              <a:t>    设</a:t>
            </a:r>
            <a:r>
              <a:rPr lang="en-US" altLang="zh-CN" dirty="0"/>
              <a:t>4</a:t>
            </a:r>
            <a:r>
              <a:rPr lang="zh-CN" altLang="en-US" dirty="0"/>
              <a:t>路输入分别是：</a:t>
            </a:r>
            <a:r>
              <a:rPr lang="en-US" altLang="zh-CN" dirty="0"/>
              <a:t>1D[3..0]</a:t>
            </a:r>
            <a:r>
              <a:rPr lang="zh-CN" altLang="en-US" dirty="0"/>
              <a:t>、</a:t>
            </a:r>
            <a:r>
              <a:rPr lang="en-US" altLang="zh-CN" dirty="0"/>
              <a:t>2D[3..0]</a:t>
            </a:r>
            <a:r>
              <a:rPr lang="zh-CN" altLang="en-US" dirty="0"/>
              <a:t>、</a:t>
            </a:r>
            <a:r>
              <a:rPr lang="en-US" altLang="zh-CN" dirty="0"/>
              <a:t>3D[3..0]</a:t>
            </a:r>
            <a:r>
              <a:rPr lang="zh-CN" altLang="en-US" dirty="0"/>
              <a:t>、</a:t>
            </a:r>
            <a:r>
              <a:rPr lang="en-US" altLang="zh-CN" dirty="0"/>
              <a:t>4D[3..0]</a:t>
            </a:r>
            <a:r>
              <a:rPr lang="zh-CN" altLang="en-US" dirty="0"/>
              <a:t>；</a:t>
            </a:r>
          </a:p>
          <a:p>
            <a:pPr>
              <a:buFont typeface="Wingdings 2" pitchFamily="18" charset="2"/>
              <a:buNone/>
            </a:pPr>
            <a:r>
              <a:rPr lang="zh-CN" altLang="en-US" dirty="0"/>
              <a:t>    </a:t>
            </a:r>
            <a:r>
              <a:rPr lang="en-US" altLang="zh-CN" dirty="0"/>
              <a:t>4</a:t>
            </a:r>
            <a:r>
              <a:rPr lang="zh-CN" altLang="en-US" dirty="0"/>
              <a:t>位输出是：</a:t>
            </a:r>
            <a:r>
              <a:rPr lang="en-US" altLang="zh-CN" dirty="0" err="1"/>
              <a:t>Dout</a:t>
            </a:r>
            <a:r>
              <a:rPr lang="en-US" altLang="zh-CN" dirty="0"/>
              <a:t>[3..0]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/>
              <a:t>    </a:t>
            </a:r>
            <a:r>
              <a:rPr lang="zh-CN" altLang="en-US" dirty="0"/>
              <a:t>输入选择：</a:t>
            </a:r>
            <a:r>
              <a:rPr lang="en-US" altLang="zh-CN" dirty="0"/>
              <a:t>S1</a:t>
            </a:r>
            <a:r>
              <a:rPr lang="zh-CN" altLang="en-US" dirty="0"/>
              <a:t>、</a:t>
            </a:r>
            <a:r>
              <a:rPr lang="en-US" altLang="zh-CN" dirty="0"/>
              <a:t>S0</a:t>
            </a:r>
          </a:p>
          <a:p>
            <a:pPr>
              <a:buFont typeface="Wingdings 2" pitchFamily="18" charset="2"/>
              <a:buNone/>
            </a:pPr>
            <a:r>
              <a:rPr lang="zh-CN" altLang="en-US" dirty="0"/>
              <a:t>解：无需外加门，只需要合理安排输入、输出数据端口即可。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509B-BE96-4C27-8ECC-4D67F6E39F86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EF31B-E65B-42AE-AE5A-5C748B8C5E7A}" type="slidenum">
              <a:rPr lang="en-US" altLang="zh-CN"/>
              <a:pPr/>
              <a:t>59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0F22-6235-417A-8297-02A54A737537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10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C5F0-D779-442C-B985-FF52EA5BDB9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47625"/>
          </a:xfrm>
        </p:spPr>
        <p:txBody>
          <a:bodyPr/>
          <a:lstStyle/>
          <a:p>
            <a:endParaRPr lang="zh-CN" altLang="zh-CN" sz="3200"/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sz="2800"/>
              <a:t>Exp2</a:t>
            </a:r>
            <a:r>
              <a:rPr lang="zh-CN" altLang="en-US" sz="2800"/>
              <a:t>：</a:t>
            </a:r>
            <a:r>
              <a:rPr lang="en-US" altLang="zh-CN" sz="2800"/>
              <a:t>a clock gating circuit, if</a:t>
            </a:r>
          </a:p>
          <a:p>
            <a:pPr>
              <a:buFont typeface="Wingdings 2" pitchFamily="18" charset="2"/>
              <a:buNone/>
            </a:pPr>
            <a:r>
              <a:rPr lang="en-US" altLang="zh-CN" sz="2800"/>
              <a:t>①EN=1 (active high), clock signal can be transferred</a:t>
            </a:r>
          </a:p>
          <a:p>
            <a:pPr>
              <a:buFont typeface="Wingdings 2" pitchFamily="18" charset="2"/>
              <a:buNone/>
            </a:pPr>
            <a:r>
              <a:rPr lang="en-US" altLang="zh-CN" sz="2800"/>
              <a:t>②EN=0 (active low), clock signal can be transferred</a:t>
            </a: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827088" y="2968625"/>
            <a:ext cx="649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</a:rPr>
              <a:t>EN</a:t>
            </a:r>
          </a:p>
        </p:txBody>
      </p:sp>
      <p:grpSp>
        <p:nvGrpSpPr>
          <p:cNvPr id="12337" name="Group 49"/>
          <p:cNvGrpSpPr>
            <a:grpSpLocks/>
          </p:cNvGrpSpPr>
          <p:nvPr/>
        </p:nvGrpSpPr>
        <p:grpSpPr bwMode="auto">
          <a:xfrm>
            <a:off x="1547813" y="3544888"/>
            <a:ext cx="1800225" cy="360362"/>
            <a:chOff x="658" y="1706"/>
            <a:chExt cx="1224" cy="227"/>
          </a:xfrm>
        </p:grpSpPr>
        <p:sp>
          <p:nvSpPr>
            <p:cNvPr id="12320" name="Line 32"/>
            <p:cNvSpPr>
              <a:spLocks noChangeShapeType="1"/>
            </p:cNvSpPr>
            <p:nvPr/>
          </p:nvSpPr>
          <p:spPr bwMode="auto">
            <a:xfrm>
              <a:off x="930" y="1933"/>
              <a:ext cx="1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1" name="Line 33"/>
            <p:cNvSpPr>
              <a:spLocks noChangeShapeType="1"/>
            </p:cNvSpPr>
            <p:nvPr/>
          </p:nvSpPr>
          <p:spPr bwMode="auto">
            <a:xfrm flipV="1">
              <a:off x="1066" y="1706"/>
              <a:ext cx="0" cy="22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2" name="Line 34"/>
            <p:cNvSpPr>
              <a:spLocks noChangeShapeType="1"/>
            </p:cNvSpPr>
            <p:nvPr/>
          </p:nvSpPr>
          <p:spPr bwMode="auto">
            <a:xfrm flipV="1">
              <a:off x="1202" y="1706"/>
              <a:ext cx="0" cy="22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3" name="Line 35"/>
            <p:cNvSpPr>
              <a:spLocks noChangeShapeType="1"/>
            </p:cNvSpPr>
            <p:nvPr/>
          </p:nvSpPr>
          <p:spPr bwMode="auto">
            <a:xfrm>
              <a:off x="1066" y="1706"/>
              <a:ext cx="1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4" name="Line 36"/>
            <p:cNvSpPr>
              <a:spLocks noChangeShapeType="1"/>
            </p:cNvSpPr>
            <p:nvPr/>
          </p:nvSpPr>
          <p:spPr bwMode="auto">
            <a:xfrm>
              <a:off x="1746" y="1933"/>
              <a:ext cx="1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5" name="Line 37"/>
            <p:cNvSpPr>
              <a:spLocks noChangeShapeType="1"/>
            </p:cNvSpPr>
            <p:nvPr/>
          </p:nvSpPr>
          <p:spPr bwMode="auto">
            <a:xfrm>
              <a:off x="1202" y="1933"/>
              <a:ext cx="1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6" name="Line 38"/>
            <p:cNvSpPr>
              <a:spLocks noChangeShapeType="1"/>
            </p:cNvSpPr>
            <p:nvPr/>
          </p:nvSpPr>
          <p:spPr bwMode="auto">
            <a:xfrm flipV="1">
              <a:off x="1338" y="1706"/>
              <a:ext cx="0" cy="22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7" name="Line 39"/>
            <p:cNvSpPr>
              <a:spLocks noChangeShapeType="1"/>
            </p:cNvSpPr>
            <p:nvPr/>
          </p:nvSpPr>
          <p:spPr bwMode="auto">
            <a:xfrm flipV="1">
              <a:off x="1474" y="1706"/>
              <a:ext cx="0" cy="227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8" name="Line 40"/>
            <p:cNvSpPr>
              <a:spLocks noChangeShapeType="1"/>
            </p:cNvSpPr>
            <p:nvPr/>
          </p:nvSpPr>
          <p:spPr bwMode="auto">
            <a:xfrm>
              <a:off x="1338" y="1706"/>
              <a:ext cx="1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9" name="Line 41"/>
            <p:cNvSpPr>
              <a:spLocks noChangeShapeType="1"/>
            </p:cNvSpPr>
            <p:nvPr/>
          </p:nvSpPr>
          <p:spPr bwMode="auto">
            <a:xfrm>
              <a:off x="1474" y="1933"/>
              <a:ext cx="1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0" name="Line 42"/>
            <p:cNvSpPr>
              <a:spLocks noChangeShapeType="1"/>
            </p:cNvSpPr>
            <p:nvPr/>
          </p:nvSpPr>
          <p:spPr bwMode="auto">
            <a:xfrm flipV="1">
              <a:off x="1610" y="1706"/>
              <a:ext cx="0" cy="22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1" name="Line 43"/>
            <p:cNvSpPr>
              <a:spLocks noChangeShapeType="1"/>
            </p:cNvSpPr>
            <p:nvPr/>
          </p:nvSpPr>
          <p:spPr bwMode="auto">
            <a:xfrm flipV="1">
              <a:off x="1746" y="1706"/>
              <a:ext cx="0" cy="22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2" name="Line 44"/>
            <p:cNvSpPr>
              <a:spLocks noChangeShapeType="1"/>
            </p:cNvSpPr>
            <p:nvPr/>
          </p:nvSpPr>
          <p:spPr bwMode="auto">
            <a:xfrm>
              <a:off x="1610" y="1706"/>
              <a:ext cx="1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3" name="Line 45"/>
            <p:cNvSpPr>
              <a:spLocks noChangeShapeType="1"/>
            </p:cNvSpPr>
            <p:nvPr/>
          </p:nvSpPr>
          <p:spPr bwMode="auto">
            <a:xfrm>
              <a:off x="658" y="1933"/>
              <a:ext cx="1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4" name="Line 46"/>
            <p:cNvSpPr>
              <a:spLocks noChangeShapeType="1"/>
            </p:cNvSpPr>
            <p:nvPr/>
          </p:nvSpPr>
          <p:spPr bwMode="auto">
            <a:xfrm flipV="1">
              <a:off x="794" y="1706"/>
              <a:ext cx="0" cy="22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5" name="Line 47"/>
            <p:cNvSpPr>
              <a:spLocks noChangeShapeType="1"/>
            </p:cNvSpPr>
            <p:nvPr/>
          </p:nvSpPr>
          <p:spPr bwMode="auto">
            <a:xfrm flipV="1">
              <a:off x="930" y="1706"/>
              <a:ext cx="0" cy="22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6" name="Line 48"/>
            <p:cNvSpPr>
              <a:spLocks noChangeShapeType="1"/>
            </p:cNvSpPr>
            <p:nvPr/>
          </p:nvSpPr>
          <p:spPr bwMode="auto">
            <a:xfrm>
              <a:off x="794" y="1706"/>
              <a:ext cx="1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338" name="Text Box 50"/>
          <p:cNvSpPr txBox="1">
            <a:spLocks noChangeArrowheads="1"/>
          </p:cNvSpPr>
          <p:nvPr/>
        </p:nvSpPr>
        <p:spPr bwMode="auto">
          <a:xfrm>
            <a:off x="827088" y="3471863"/>
            <a:ext cx="865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CLK</a:t>
            </a:r>
          </a:p>
        </p:txBody>
      </p:sp>
      <p:grpSp>
        <p:nvGrpSpPr>
          <p:cNvPr id="12361" name="Group 73"/>
          <p:cNvGrpSpPr>
            <a:grpSpLocks/>
          </p:cNvGrpSpPr>
          <p:nvPr/>
        </p:nvGrpSpPr>
        <p:grpSpPr bwMode="auto">
          <a:xfrm>
            <a:off x="1547813" y="3040063"/>
            <a:ext cx="1655762" cy="358775"/>
            <a:chOff x="975" y="1344"/>
            <a:chExt cx="1043" cy="226"/>
          </a:xfrm>
        </p:grpSpPr>
        <p:sp>
          <p:nvSpPr>
            <p:cNvPr id="12358" name="Line 70"/>
            <p:cNvSpPr>
              <a:spLocks noChangeShapeType="1"/>
            </p:cNvSpPr>
            <p:nvPr/>
          </p:nvSpPr>
          <p:spPr bwMode="auto">
            <a:xfrm>
              <a:off x="975" y="1344"/>
              <a:ext cx="499" cy="0"/>
            </a:xfrm>
            <a:prstGeom prst="line">
              <a:avLst/>
            </a:prstGeom>
            <a:noFill/>
            <a:ln w="2222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59" name="Line 71"/>
            <p:cNvSpPr>
              <a:spLocks noChangeShapeType="1"/>
            </p:cNvSpPr>
            <p:nvPr/>
          </p:nvSpPr>
          <p:spPr bwMode="auto">
            <a:xfrm>
              <a:off x="1474" y="1344"/>
              <a:ext cx="0" cy="226"/>
            </a:xfrm>
            <a:prstGeom prst="line">
              <a:avLst/>
            </a:prstGeom>
            <a:noFill/>
            <a:ln w="2222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60" name="Line 72"/>
            <p:cNvSpPr>
              <a:spLocks noChangeShapeType="1"/>
            </p:cNvSpPr>
            <p:nvPr/>
          </p:nvSpPr>
          <p:spPr bwMode="auto">
            <a:xfrm>
              <a:off x="1474" y="1570"/>
              <a:ext cx="544" cy="0"/>
            </a:xfrm>
            <a:prstGeom prst="line">
              <a:avLst/>
            </a:prstGeom>
            <a:noFill/>
            <a:ln w="2222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384" name="Group 96"/>
          <p:cNvGrpSpPr>
            <a:grpSpLocks/>
          </p:cNvGrpSpPr>
          <p:nvPr/>
        </p:nvGrpSpPr>
        <p:grpSpPr bwMode="auto">
          <a:xfrm>
            <a:off x="4932363" y="3328988"/>
            <a:ext cx="1655762" cy="360362"/>
            <a:chOff x="3107" y="1616"/>
            <a:chExt cx="1043" cy="227"/>
          </a:xfrm>
        </p:grpSpPr>
        <p:sp>
          <p:nvSpPr>
            <p:cNvPr id="12367" name="Line 79"/>
            <p:cNvSpPr>
              <a:spLocks noChangeShapeType="1"/>
            </p:cNvSpPr>
            <p:nvPr/>
          </p:nvSpPr>
          <p:spPr bwMode="auto">
            <a:xfrm>
              <a:off x="3359" y="1843"/>
              <a:ext cx="126" cy="0"/>
            </a:xfrm>
            <a:prstGeom prst="line">
              <a:avLst/>
            </a:prstGeom>
            <a:noFill/>
            <a:ln w="28575" cap="sq">
              <a:solidFill>
                <a:srgbClr val="CC00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68" name="Line 80"/>
            <p:cNvSpPr>
              <a:spLocks noChangeShapeType="1"/>
            </p:cNvSpPr>
            <p:nvPr/>
          </p:nvSpPr>
          <p:spPr bwMode="auto">
            <a:xfrm flipV="1">
              <a:off x="3485" y="1616"/>
              <a:ext cx="0" cy="227"/>
            </a:xfrm>
            <a:prstGeom prst="line">
              <a:avLst/>
            </a:prstGeom>
            <a:noFill/>
            <a:ln w="28575" cap="sq">
              <a:solidFill>
                <a:srgbClr val="CC00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69" name="Line 81"/>
            <p:cNvSpPr>
              <a:spLocks noChangeShapeType="1"/>
            </p:cNvSpPr>
            <p:nvPr/>
          </p:nvSpPr>
          <p:spPr bwMode="auto">
            <a:xfrm flipV="1">
              <a:off x="3611" y="1616"/>
              <a:ext cx="0" cy="227"/>
            </a:xfrm>
            <a:prstGeom prst="line">
              <a:avLst/>
            </a:prstGeom>
            <a:noFill/>
            <a:ln w="28575" cap="sq">
              <a:solidFill>
                <a:srgbClr val="CC00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70" name="Line 82"/>
            <p:cNvSpPr>
              <a:spLocks noChangeShapeType="1"/>
            </p:cNvSpPr>
            <p:nvPr/>
          </p:nvSpPr>
          <p:spPr bwMode="auto">
            <a:xfrm>
              <a:off x="3485" y="1616"/>
              <a:ext cx="126" cy="0"/>
            </a:xfrm>
            <a:prstGeom prst="line">
              <a:avLst/>
            </a:prstGeom>
            <a:noFill/>
            <a:ln w="28575" cap="sq">
              <a:solidFill>
                <a:srgbClr val="CC00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72" name="Line 84"/>
            <p:cNvSpPr>
              <a:spLocks noChangeShapeType="1"/>
            </p:cNvSpPr>
            <p:nvPr/>
          </p:nvSpPr>
          <p:spPr bwMode="auto">
            <a:xfrm flipV="1">
              <a:off x="3611" y="1842"/>
              <a:ext cx="539" cy="1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80" name="Line 92"/>
            <p:cNvSpPr>
              <a:spLocks noChangeShapeType="1"/>
            </p:cNvSpPr>
            <p:nvPr/>
          </p:nvSpPr>
          <p:spPr bwMode="auto">
            <a:xfrm>
              <a:off x="3107" y="1843"/>
              <a:ext cx="126" cy="0"/>
            </a:xfrm>
            <a:prstGeom prst="line">
              <a:avLst/>
            </a:prstGeom>
            <a:noFill/>
            <a:ln w="28575" cap="sq">
              <a:solidFill>
                <a:srgbClr val="CC00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81" name="Line 93"/>
            <p:cNvSpPr>
              <a:spLocks noChangeShapeType="1"/>
            </p:cNvSpPr>
            <p:nvPr/>
          </p:nvSpPr>
          <p:spPr bwMode="auto">
            <a:xfrm flipV="1">
              <a:off x="3233" y="1616"/>
              <a:ext cx="0" cy="227"/>
            </a:xfrm>
            <a:prstGeom prst="line">
              <a:avLst/>
            </a:prstGeom>
            <a:noFill/>
            <a:ln w="28575" cap="sq">
              <a:solidFill>
                <a:srgbClr val="CC00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82" name="Line 94"/>
            <p:cNvSpPr>
              <a:spLocks noChangeShapeType="1"/>
            </p:cNvSpPr>
            <p:nvPr/>
          </p:nvSpPr>
          <p:spPr bwMode="auto">
            <a:xfrm flipV="1">
              <a:off x="3359" y="1616"/>
              <a:ext cx="0" cy="227"/>
            </a:xfrm>
            <a:prstGeom prst="line">
              <a:avLst/>
            </a:prstGeom>
            <a:noFill/>
            <a:ln w="28575" cap="sq">
              <a:solidFill>
                <a:srgbClr val="CC00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83" name="Line 95"/>
            <p:cNvSpPr>
              <a:spLocks noChangeShapeType="1"/>
            </p:cNvSpPr>
            <p:nvPr/>
          </p:nvSpPr>
          <p:spPr bwMode="auto">
            <a:xfrm>
              <a:off x="3233" y="1616"/>
              <a:ext cx="126" cy="0"/>
            </a:xfrm>
            <a:prstGeom prst="line">
              <a:avLst/>
            </a:prstGeom>
            <a:noFill/>
            <a:ln w="28575" cap="sq">
              <a:solidFill>
                <a:srgbClr val="CC00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404" name="Group 116"/>
          <p:cNvGrpSpPr>
            <a:grpSpLocks/>
          </p:cNvGrpSpPr>
          <p:nvPr/>
        </p:nvGrpSpPr>
        <p:grpSpPr bwMode="auto">
          <a:xfrm>
            <a:off x="4859338" y="4697413"/>
            <a:ext cx="1800225" cy="360362"/>
            <a:chOff x="3061" y="2478"/>
            <a:chExt cx="1134" cy="227"/>
          </a:xfrm>
        </p:grpSpPr>
        <p:grpSp>
          <p:nvGrpSpPr>
            <p:cNvPr id="12403" name="Group 115"/>
            <p:cNvGrpSpPr>
              <a:grpSpLocks/>
            </p:cNvGrpSpPr>
            <p:nvPr/>
          </p:nvGrpSpPr>
          <p:grpSpPr bwMode="auto">
            <a:xfrm>
              <a:off x="3565" y="2478"/>
              <a:ext cx="630" cy="227"/>
              <a:chOff x="3565" y="2478"/>
              <a:chExt cx="630" cy="227"/>
            </a:xfrm>
          </p:grpSpPr>
          <p:sp>
            <p:nvSpPr>
              <p:cNvPr id="12390" name="Line 102"/>
              <p:cNvSpPr>
                <a:spLocks noChangeShapeType="1"/>
              </p:cNvSpPr>
              <p:nvPr/>
            </p:nvSpPr>
            <p:spPr bwMode="auto">
              <a:xfrm>
                <a:off x="4069" y="2705"/>
                <a:ext cx="126" cy="0"/>
              </a:xfrm>
              <a:prstGeom prst="line">
                <a:avLst/>
              </a:prstGeom>
              <a:noFill/>
              <a:ln w="22225" cap="sq">
                <a:solidFill>
                  <a:srgbClr val="CC00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1" name="Line 103"/>
              <p:cNvSpPr>
                <a:spLocks noChangeShapeType="1"/>
              </p:cNvSpPr>
              <p:nvPr/>
            </p:nvSpPr>
            <p:spPr bwMode="auto">
              <a:xfrm>
                <a:off x="3565" y="2705"/>
                <a:ext cx="126" cy="0"/>
              </a:xfrm>
              <a:prstGeom prst="line">
                <a:avLst/>
              </a:prstGeom>
              <a:noFill/>
              <a:ln w="22225" cap="sq">
                <a:solidFill>
                  <a:srgbClr val="CC00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2" name="Line 104"/>
              <p:cNvSpPr>
                <a:spLocks noChangeShapeType="1"/>
              </p:cNvSpPr>
              <p:nvPr/>
            </p:nvSpPr>
            <p:spPr bwMode="auto">
              <a:xfrm flipV="1">
                <a:off x="3691" y="2478"/>
                <a:ext cx="0" cy="227"/>
              </a:xfrm>
              <a:prstGeom prst="line">
                <a:avLst/>
              </a:prstGeom>
              <a:noFill/>
              <a:ln w="22225" cap="sq">
                <a:solidFill>
                  <a:srgbClr val="CC00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3" name="Line 105"/>
              <p:cNvSpPr>
                <a:spLocks noChangeShapeType="1"/>
              </p:cNvSpPr>
              <p:nvPr/>
            </p:nvSpPr>
            <p:spPr bwMode="auto">
              <a:xfrm flipV="1">
                <a:off x="3817" y="2478"/>
                <a:ext cx="0" cy="227"/>
              </a:xfrm>
              <a:prstGeom prst="line">
                <a:avLst/>
              </a:prstGeom>
              <a:noFill/>
              <a:ln w="22225" cap="sq">
                <a:solidFill>
                  <a:srgbClr val="CC00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4" name="Line 106"/>
              <p:cNvSpPr>
                <a:spLocks noChangeShapeType="1"/>
              </p:cNvSpPr>
              <p:nvPr/>
            </p:nvSpPr>
            <p:spPr bwMode="auto">
              <a:xfrm>
                <a:off x="3691" y="2478"/>
                <a:ext cx="126" cy="0"/>
              </a:xfrm>
              <a:prstGeom prst="line">
                <a:avLst/>
              </a:prstGeom>
              <a:noFill/>
              <a:ln w="22225" cap="sq">
                <a:solidFill>
                  <a:srgbClr val="CC00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5" name="Line 107"/>
              <p:cNvSpPr>
                <a:spLocks noChangeShapeType="1"/>
              </p:cNvSpPr>
              <p:nvPr/>
            </p:nvSpPr>
            <p:spPr bwMode="auto">
              <a:xfrm>
                <a:off x="3817" y="2705"/>
                <a:ext cx="126" cy="0"/>
              </a:xfrm>
              <a:prstGeom prst="line">
                <a:avLst/>
              </a:prstGeom>
              <a:noFill/>
              <a:ln w="22225" cap="sq">
                <a:solidFill>
                  <a:srgbClr val="CC00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6" name="Line 108"/>
              <p:cNvSpPr>
                <a:spLocks noChangeShapeType="1"/>
              </p:cNvSpPr>
              <p:nvPr/>
            </p:nvSpPr>
            <p:spPr bwMode="auto">
              <a:xfrm flipV="1">
                <a:off x="3943" y="2478"/>
                <a:ext cx="0" cy="227"/>
              </a:xfrm>
              <a:prstGeom prst="line">
                <a:avLst/>
              </a:prstGeom>
              <a:noFill/>
              <a:ln w="22225" cap="sq">
                <a:solidFill>
                  <a:srgbClr val="CC00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7" name="Line 109"/>
              <p:cNvSpPr>
                <a:spLocks noChangeShapeType="1"/>
              </p:cNvSpPr>
              <p:nvPr/>
            </p:nvSpPr>
            <p:spPr bwMode="auto">
              <a:xfrm flipV="1">
                <a:off x="4069" y="2478"/>
                <a:ext cx="0" cy="227"/>
              </a:xfrm>
              <a:prstGeom prst="line">
                <a:avLst/>
              </a:prstGeom>
              <a:noFill/>
              <a:ln w="22225" cap="sq">
                <a:solidFill>
                  <a:srgbClr val="CC00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8" name="Line 110"/>
              <p:cNvSpPr>
                <a:spLocks noChangeShapeType="1"/>
              </p:cNvSpPr>
              <p:nvPr/>
            </p:nvSpPr>
            <p:spPr bwMode="auto">
              <a:xfrm>
                <a:off x="3943" y="2478"/>
                <a:ext cx="126" cy="0"/>
              </a:xfrm>
              <a:prstGeom prst="line">
                <a:avLst/>
              </a:prstGeom>
              <a:noFill/>
              <a:ln w="22225" cap="sq">
                <a:solidFill>
                  <a:srgbClr val="CC00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2399" name="Line 111"/>
            <p:cNvSpPr>
              <a:spLocks noChangeShapeType="1"/>
            </p:cNvSpPr>
            <p:nvPr/>
          </p:nvSpPr>
          <p:spPr bwMode="auto">
            <a:xfrm flipV="1">
              <a:off x="3061" y="2704"/>
              <a:ext cx="499" cy="1"/>
            </a:xfrm>
            <a:prstGeom prst="line">
              <a:avLst/>
            </a:prstGeom>
            <a:noFill/>
            <a:ln w="2222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426" name="Group 138"/>
          <p:cNvGrpSpPr>
            <a:grpSpLocks/>
          </p:cNvGrpSpPr>
          <p:nvPr/>
        </p:nvGrpSpPr>
        <p:grpSpPr bwMode="auto">
          <a:xfrm>
            <a:off x="3348038" y="3113088"/>
            <a:ext cx="1582737" cy="792162"/>
            <a:chOff x="2109" y="1480"/>
            <a:chExt cx="997" cy="499"/>
          </a:xfrm>
        </p:grpSpPr>
        <p:sp>
          <p:nvSpPr>
            <p:cNvPr id="12407" name="Line 119"/>
            <p:cNvSpPr>
              <a:spLocks noChangeShapeType="1"/>
            </p:cNvSpPr>
            <p:nvPr/>
          </p:nvSpPr>
          <p:spPr bwMode="auto">
            <a:xfrm flipH="1">
              <a:off x="2109" y="1616"/>
              <a:ext cx="271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408" name="Line 120"/>
            <p:cNvSpPr>
              <a:spLocks noChangeShapeType="1"/>
            </p:cNvSpPr>
            <p:nvPr/>
          </p:nvSpPr>
          <p:spPr bwMode="auto">
            <a:xfrm flipH="1">
              <a:off x="2109" y="1888"/>
              <a:ext cx="271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409" name="Line 121"/>
            <p:cNvSpPr>
              <a:spLocks noChangeShapeType="1"/>
            </p:cNvSpPr>
            <p:nvPr/>
          </p:nvSpPr>
          <p:spPr bwMode="auto">
            <a:xfrm flipH="1">
              <a:off x="2835" y="1752"/>
              <a:ext cx="271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2416" name="Group 128"/>
            <p:cNvGrpSpPr>
              <a:grpSpLocks/>
            </p:cNvGrpSpPr>
            <p:nvPr/>
          </p:nvGrpSpPr>
          <p:grpSpPr bwMode="auto">
            <a:xfrm>
              <a:off x="2381" y="1480"/>
              <a:ext cx="454" cy="499"/>
              <a:chOff x="2381" y="1480"/>
              <a:chExt cx="454" cy="499"/>
            </a:xfrm>
          </p:grpSpPr>
          <p:sp>
            <p:nvSpPr>
              <p:cNvPr id="12406" name="Rectangle 118"/>
              <p:cNvSpPr>
                <a:spLocks noChangeArrowheads="1"/>
              </p:cNvSpPr>
              <p:nvPr/>
            </p:nvSpPr>
            <p:spPr bwMode="auto">
              <a:xfrm>
                <a:off x="2381" y="1480"/>
                <a:ext cx="454" cy="499"/>
              </a:xfrm>
              <a:prstGeom prst="rect">
                <a:avLst/>
              </a:prstGeom>
              <a:noFill/>
              <a:ln w="28575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414" name="Group 126"/>
              <p:cNvGrpSpPr>
                <a:grpSpLocks/>
              </p:cNvGrpSpPr>
              <p:nvPr/>
            </p:nvGrpSpPr>
            <p:grpSpPr bwMode="auto">
              <a:xfrm>
                <a:off x="2381" y="1706"/>
                <a:ext cx="454" cy="182"/>
                <a:chOff x="2381" y="1706"/>
                <a:chExt cx="454" cy="182"/>
              </a:xfrm>
            </p:grpSpPr>
            <p:sp>
              <p:nvSpPr>
                <p:cNvPr id="12410" name="Line 122"/>
                <p:cNvSpPr>
                  <a:spLocks noChangeShapeType="1"/>
                </p:cNvSpPr>
                <p:nvPr/>
              </p:nvSpPr>
              <p:spPr bwMode="auto">
                <a:xfrm>
                  <a:off x="2381" y="1888"/>
                  <a:ext cx="136" cy="0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411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2699" y="1752"/>
                  <a:ext cx="136" cy="0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412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2517" y="1706"/>
                  <a:ext cx="91" cy="182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413" name="Oval 125"/>
                <p:cNvSpPr>
                  <a:spLocks noChangeArrowheads="1"/>
                </p:cNvSpPr>
                <p:nvPr/>
              </p:nvSpPr>
              <p:spPr bwMode="auto">
                <a:xfrm>
                  <a:off x="2663" y="1732"/>
                  <a:ext cx="46" cy="45"/>
                </a:xfrm>
                <a:prstGeom prst="ellipse">
                  <a:avLst/>
                </a:prstGeom>
                <a:solidFill>
                  <a:schemeClr val="accent1"/>
                </a:solidFill>
                <a:ln w="22225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415" name="Line 127"/>
              <p:cNvSpPr>
                <a:spLocks noChangeShapeType="1"/>
              </p:cNvSpPr>
              <p:nvPr/>
            </p:nvSpPr>
            <p:spPr bwMode="auto">
              <a:xfrm>
                <a:off x="2381" y="1616"/>
                <a:ext cx="181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2428" name="Group 140"/>
          <p:cNvGrpSpPr>
            <a:grpSpLocks/>
          </p:cNvGrpSpPr>
          <p:nvPr/>
        </p:nvGrpSpPr>
        <p:grpSpPr bwMode="auto">
          <a:xfrm>
            <a:off x="827088" y="4337052"/>
            <a:ext cx="3960812" cy="963613"/>
            <a:chOff x="521" y="2251"/>
            <a:chExt cx="2495" cy="607"/>
          </a:xfrm>
        </p:grpSpPr>
        <p:sp>
          <p:nvSpPr>
            <p:cNvPr id="12317" name="Text Box 29"/>
            <p:cNvSpPr txBox="1">
              <a:spLocks noChangeArrowheads="1"/>
            </p:cNvSpPr>
            <p:nvPr/>
          </p:nvSpPr>
          <p:spPr bwMode="auto">
            <a:xfrm>
              <a:off x="567" y="2251"/>
              <a:ext cx="5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FF"/>
                  </a:solidFill>
                </a:rPr>
                <a:t>EN_L</a:t>
              </a:r>
            </a:p>
          </p:txBody>
        </p:sp>
        <p:grpSp>
          <p:nvGrpSpPr>
            <p:cNvPr id="12339" name="Group 51"/>
            <p:cNvGrpSpPr>
              <a:grpSpLocks/>
            </p:cNvGrpSpPr>
            <p:nvPr/>
          </p:nvGrpSpPr>
          <p:grpSpPr bwMode="auto">
            <a:xfrm>
              <a:off x="975" y="2614"/>
              <a:ext cx="1134" cy="227"/>
              <a:chOff x="658" y="1706"/>
              <a:chExt cx="1224" cy="227"/>
            </a:xfrm>
          </p:grpSpPr>
          <p:sp>
            <p:nvSpPr>
              <p:cNvPr id="12340" name="Line 52"/>
              <p:cNvSpPr>
                <a:spLocks noChangeShapeType="1"/>
              </p:cNvSpPr>
              <p:nvPr/>
            </p:nvSpPr>
            <p:spPr bwMode="auto">
              <a:xfrm>
                <a:off x="930" y="1933"/>
                <a:ext cx="1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41" name="Line 53"/>
              <p:cNvSpPr>
                <a:spLocks noChangeShapeType="1"/>
              </p:cNvSpPr>
              <p:nvPr/>
            </p:nvSpPr>
            <p:spPr bwMode="auto">
              <a:xfrm flipV="1">
                <a:off x="1066" y="1706"/>
                <a:ext cx="0" cy="22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42" name="Line 54"/>
              <p:cNvSpPr>
                <a:spLocks noChangeShapeType="1"/>
              </p:cNvSpPr>
              <p:nvPr/>
            </p:nvSpPr>
            <p:spPr bwMode="auto">
              <a:xfrm flipV="1">
                <a:off x="1202" y="1706"/>
                <a:ext cx="0" cy="22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43" name="Line 55"/>
              <p:cNvSpPr>
                <a:spLocks noChangeShapeType="1"/>
              </p:cNvSpPr>
              <p:nvPr/>
            </p:nvSpPr>
            <p:spPr bwMode="auto">
              <a:xfrm>
                <a:off x="1066" y="1706"/>
                <a:ext cx="1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44" name="Line 56"/>
              <p:cNvSpPr>
                <a:spLocks noChangeShapeType="1"/>
              </p:cNvSpPr>
              <p:nvPr/>
            </p:nvSpPr>
            <p:spPr bwMode="auto">
              <a:xfrm>
                <a:off x="1746" y="1933"/>
                <a:ext cx="1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45" name="Line 57"/>
              <p:cNvSpPr>
                <a:spLocks noChangeShapeType="1"/>
              </p:cNvSpPr>
              <p:nvPr/>
            </p:nvSpPr>
            <p:spPr bwMode="auto">
              <a:xfrm>
                <a:off x="1202" y="1933"/>
                <a:ext cx="1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46" name="Line 58"/>
              <p:cNvSpPr>
                <a:spLocks noChangeShapeType="1"/>
              </p:cNvSpPr>
              <p:nvPr/>
            </p:nvSpPr>
            <p:spPr bwMode="auto">
              <a:xfrm flipV="1">
                <a:off x="1338" y="1706"/>
                <a:ext cx="0" cy="22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47" name="Line 59"/>
              <p:cNvSpPr>
                <a:spLocks noChangeShapeType="1"/>
              </p:cNvSpPr>
              <p:nvPr/>
            </p:nvSpPr>
            <p:spPr bwMode="auto">
              <a:xfrm flipV="1">
                <a:off x="1474" y="1706"/>
                <a:ext cx="0" cy="22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48" name="Line 60"/>
              <p:cNvSpPr>
                <a:spLocks noChangeShapeType="1"/>
              </p:cNvSpPr>
              <p:nvPr/>
            </p:nvSpPr>
            <p:spPr bwMode="auto">
              <a:xfrm>
                <a:off x="1338" y="1706"/>
                <a:ext cx="1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49" name="Line 61"/>
              <p:cNvSpPr>
                <a:spLocks noChangeShapeType="1"/>
              </p:cNvSpPr>
              <p:nvPr/>
            </p:nvSpPr>
            <p:spPr bwMode="auto">
              <a:xfrm>
                <a:off x="1474" y="1933"/>
                <a:ext cx="1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50" name="Line 62"/>
              <p:cNvSpPr>
                <a:spLocks noChangeShapeType="1"/>
              </p:cNvSpPr>
              <p:nvPr/>
            </p:nvSpPr>
            <p:spPr bwMode="auto">
              <a:xfrm flipV="1">
                <a:off x="1610" y="1706"/>
                <a:ext cx="0" cy="22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51" name="Line 63"/>
              <p:cNvSpPr>
                <a:spLocks noChangeShapeType="1"/>
              </p:cNvSpPr>
              <p:nvPr/>
            </p:nvSpPr>
            <p:spPr bwMode="auto">
              <a:xfrm flipV="1">
                <a:off x="1746" y="1706"/>
                <a:ext cx="0" cy="227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52" name="Line 64"/>
              <p:cNvSpPr>
                <a:spLocks noChangeShapeType="1"/>
              </p:cNvSpPr>
              <p:nvPr/>
            </p:nvSpPr>
            <p:spPr bwMode="auto">
              <a:xfrm>
                <a:off x="1610" y="1706"/>
                <a:ext cx="1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53" name="Line 65"/>
              <p:cNvSpPr>
                <a:spLocks noChangeShapeType="1"/>
              </p:cNvSpPr>
              <p:nvPr/>
            </p:nvSpPr>
            <p:spPr bwMode="auto">
              <a:xfrm>
                <a:off x="658" y="1933"/>
                <a:ext cx="1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54" name="Line 66"/>
              <p:cNvSpPr>
                <a:spLocks noChangeShapeType="1"/>
              </p:cNvSpPr>
              <p:nvPr/>
            </p:nvSpPr>
            <p:spPr bwMode="auto">
              <a:xfrm flipV="1">
                <a:off x="794" y="1706"/>
                <a:ext cx="0" cy="22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55" name="Line 67"/>
              <p:cNvSpPr>
                <a:spLocks noChangeShapeType="1"/>
              </p:cNvSpPr>
              <p:nvPr/>
            </p:nvSpPr>
            <p:spPr bwMode="auto">
              <a:xfrm flipV="1">
                <a:off x="930" y="1706"/>
                <a:ext cx="0" cy="22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56" name="Line 68"/>
              <p:cNvSpPr>
                <a:spLocks noChangeShapeType="1"/>
              </p:cNvSpPr>
              <p:nvPr/>
            </p:nvSpPr>
            <p:spPr bwMode="auto">
              <a:xfrm>
                <a:off x="794" y="1706"/>
                <a:ext cx="1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2357" name="Text Box 69"/>
            <p:cNvSpPr txBox="1">
              <a:spLocks noChangeArrowheads="1"/>
            </p:cNvSpPr>
            <p:nvPr/>
          </p:nvSpPr>
          <p:spPr bwMode="auto">
            <a:xfrm>
              <a:off x="521" y="2608"/>
              <a:ext cx="5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/>
                <a:t>CLK</a:t>
              </a:r>
            </a:p>
          </p:txBody>
        </p:sp>
        <p:grpSp>
          <p:nvGrpSpPr>
            <p:cNvPr id="12362" name="Group 74"/>
            <p:cNvGrpSpPr>
              <a:grpSpLocks/>
            </p:cNvGrpSpPr>
            <p:nvPr/>
          </p:nvGrpSpPr>
          <p:grpSpPr bwMode="auto">
            <a:xfrm>
              <a:off x="975" y="2296"/>
              <a:ext cx="1043" cy="226"/>
              <a:chOff x="975" y="1344"/>
              <a:chExt cx="1043" cy="226"/>
            </a:xfrm>
          </p:grpSpPr>
          <p:sp>
            <p:nvSpPr>
              <p:cNvPr id="12363" name="Line 75"/>
              <p:cNvSpPr>
                <a:spLocks noChangeShapeType="1"/>
              </p:cNvSpPr>
              <p:nvPr/>
            </p:nvSpPr>
            <p:spPr bwMode="auto">
              <a:xfrm>
                <a:off x="975" y="1344"/>
                <a:ext cx="499" cy="0"/>
              </a:xfrm>
              <a:prstGeom prst="line">
                <a:avLst/>
              </a:prstGeom>
              <a:noFill/>
              <a:ln w="22225" cap="sq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64" name="Line 76"/>
              <p:cNvSpPr>
                <a:spLocks noChangeShapeType="1"/>
              </p:cNvSpPr>
              <p:nvPr/>
            </p:nvSpPr>
            <p:spPr bwMode="auto">
              <a:xfrm>
                <a:off x="1474" y="1344"/>
                <a:ext cx="0" cy="226"/>
              </a:xfrm>
              <a:prstGeom prst="line">
                <a:avLst/>
              </a:prstGeom>
              <a:noFill/>
              <a:ln w="22225" cap="sq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65" name="Line 77"/>
              <p:cNvSpPr>
                <a:spLocks noChangeShapeType="1"/>
              </p:cNvSpPr>
              <p:nvPr/>
            </p:nvSpPr>
            <p:spPr bwMode="auto">
              <a:xfrm>
                <a:off x="1474" y="1570"/>
                <a:ext cx="544" cy="0"/>
              </a:xfrm>
              <a:prstGeom prst="line">
                <a:avLst/>
              </a:prstGeom>
              <a:noFill/>
              <a:ln w="22225" cap="sq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427" name="Group 139"/>
            <p:cNvGrpSpPr>
              <a:grpSpLocks/>
            </p:cNvGrpSpPr>
            <p:nvPr/>
          </p:nvGrpSpPr>
          <p:grpSpPr bwMode="auto">
            <a:xfrm>
              <a:off x="2064" y="2341"/>
              <a:ext cx="952" cy="499"/>
              <a:chOff x="2064" y="2341"/>
              <a:chExt cx="952" cy="499"/>
            </a:xfrm>
          </p:grpSpPr>
          <p:sp>
            <p:nvSpPr>
              <p:cNvPr id="12314" name="Line 26"/>
              <p:cNvSpPr>
                <a:spLocks noChangeShapeType="1"/>
              </p:cNvSpPr>
              <p:nvPr/>
            </p:nvSpPr>
            <p:spPr bwMode="auto">
              <a:xfrm flipH="1">
                <a:off x="2064" y="2750"/>
                <a:ext cx="271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15" name="Line 27"/>
              <p:cNvSpPr>
                <a:spLocks noChangeShapeType="1"/>
              </p:cNvSpPr>
              <p:nvPr/>
            </p:nvSpPr>
            <p:spPr bwMode="auto">
              <a:xfrm>
                <a:off x="2789" y="2613"/>
                <a:ext cx="227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2425" name="Group 137"/>
              <p:cNvGrpSpPr>
                <a:grpSpLocks/>
              </p:cNvGrpSpPr>
              <p:nvPr/>
            </p:nvGrpSpPr>
            <p:grpSpPr bwMode="auto">
              <a:xfrm>
                <a:off x="2064" y="2432"/>
                <a:ext cx="273" cy="92"/>
                <a:chOff x="2064" y="2478"/>
                <a:chExt cx="273" cy="92"/>
              </a:xfrm>
            </p:grpSpPr>
            <p:sp>
              <p:nvSpPr>
                <p:cNvPr id="12313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2064" y="2523"/>
                  <a:ext cx="181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318" name="Oval 30"/>
                <p:cNvSpPr>
                  <a:spLocks noChangeArrowheads="1"/>
                </p:cNvSpPr>
                <p:nvPr/>
              </p:nvSpPr>
              <p:spPr bwMode="auto">
                <a:xfrm>
                  <a:off x="2245" y="2478"/>
                  <a:ext cx="92" cy="92"/>
                </a:xfrm>
                <a:prstGeom prst="ellipse">
                  <a:avLst/>
                </a:prstGeom>
                <a:noFill/>
                <a:ln w="25400" cap="sq" algn="ctr">
                  <a:solidFill>
                    <a:srgbClr val="CC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17" name="Group 129"/>
              <p:cNvGrpSpPr>
                <a:grpSpLocks/>
              </p:cNvGrpSpPr>
              <p:nvPr/>
            </p:nvGrpSpPr>
            <p:grpSpPr bwMode="auto">
              <a:xfrm>
                <a:off x="2336" y="2341"/>
                <a:ext cx="454" cy="499"/>
                <a:chOff x="2381" y="1480"/>
                <a:chExt cx="454" cy="499"/>
              </a:xfrm>
            </p:grpSpPr>
            <p:sp>
              <p:nvSpPr>
                <p:cNvPr id="12418" name="Rectangle 130"/>
                <p:cNvSpPr>
                  <a:spLocks noChangeArrowheads="1"/>
                </p:cNvSpPr>
                <p:nvPr/>
              </p:nvSpPr>
              <p:spPr bwMode="auto">
                <a:xfrm>
                  <a:off x="2381" y="1480"/>
                  <a:ext cx="454" cy="499"/>
                </a:xfrm>
                <a:prstGeom prst="rect">
                  <a:avLst/>
                </a:prstGeom>
                <a:noFill/>
                <a:ln w="28575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2419" name="Group 131"/>
                <p:cNvGrpSpPr>
                  <a:grpSpLocks/>
                </p:cNvGrpSpPr>
                <p:nvPr/>
              </p:nvGrpSpPr>
              <p:grpSpPr bwMode="auto">
                <a:xfrm>
                  <a:off x="2381" y="1706"/>
                  <a:ext cx="454" cy="182"/>
                  <a:chOff x="2381" y="1706"/>
                  <a:chExt cx="454" cy="182"/>
                </a:xfrm>
              </p:grpSpPr>
              <p:sp>
                <p:nvSpPr>
                  <p:cNvPr id="12420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2381" y="1888"/>
                    <a:ext cx="136" cy="0"/>
                  </a:xfrm>
                  <a:prstGeom prst="line">
                    <a:avLst/>
                  </a:prstGeom>
                  <a:noFill/>
                  <a:ln w="22225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21" name="Line 1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99" y="1752"/>
                    <a:ext cx="136" cy="0"/>
                  </a:xfrm>
                  <a:prstGeom prst="line">
                    <a:avLst/>
                  </a:prstGeom>
                  <a:noFill/>
                  <a:ln w="22225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22" name="Line 1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17" y="1706"/>
                    <a:ext cx="91" cy="182"/>
                  </a:xfrm>
                  <a:prstGeom prst="line">
                    <a:avLst/>
                  </a:prstGeom>
                  <a:noFill/>
                  <a:ln w="22225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23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2663" y="1732"/>
                    <a:ext cx="46" cy="4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22225" cap="sq" algn="ctr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424" name="Line 136"/>
                <p:cNvSpPr>
                  <a:spLocks noChangeShapeType="1"/>
                </p:cNvSpPr>
                <p:nvPr/>
              </p:nvSpPr>
              <p:spPr bwMode="auto">
                <a:xfrm>
                  <a:off x="2381" y="1616"/>
                  <a:ext cx="181" cy="18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2429" name="Line 141"/>
          <p:cNvSpPr>
            <a:spLocks noChangeShapeType="1"/>
          </p:cNvSpPr>
          <p:nvPr/>
        </p:nvSpPr>
        <p:spPr bwMode="auto">
          <a:xfrm>
            <a:off x="1557338" y="3038475"/>
            <a:ext cx="765175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30" name="Line 142"/>
          <p:cNvSpPr>
            <a:spLocks noChangeShapeType="1"/>
          </p:cNvSpPr>
          <p:nvPr/>
        </p:nvSpPr>
        <p:spPr bwMode="auto">
          <a:xfrm>
            <a:off x="2335213" y="4764088"/>
            <a:ext cx="855662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2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1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29" grpId="0" animBg="1"/>
      <p:bldP spid="1243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A335-BA7B-4A26-823B-C5EE0D588A6B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EC13-01E5-4795-B128-E829BB479692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139700"/>
          </a:xfrm>
        </p:spPr>
        <p:txBody>
          <a:bodyPr/>
          <a:lstStyle/>
          <a:p>
            <a:endParaRPr lang="zh-CN" altLang="zh-CN" sz="3200"/>
          </a:p>
        </p:txBody>
      </p:sp>
      <p:sp>
        <p:nvSpPr>
          <p:cNvPr id="1105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endParaRPr lang="zh-CN" altLang="zh-CN"/>
          </a:p>
        </p:txBody>
      </p:sp>
      <p:pic>
        <p:nvPicPr>
          <p:cNvPr id="110614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620713"/>
            <a:ext cx="3386137" cy="47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634" name="Group 42"/>
          <p:cNvGrpSpPr>
            <a:grpSpLocks/>
          </p:cNvGrpSpPr>
          <p:nvPr/>
        </p:nvGrpSpPr>
        <p:grpSpPr bwMode="auto">
          <a:xfrm>
            <a:off x="468313" y="1268413"/>
            <a:ext cx="3743325" cy="1008062"/>
            <a:chOff x="295" y="799"/>
            <a:chExt cx="2358" cy="635"/>
          </a:xfrm>
        </p:grpSpPr>
        <p:sp>
          <p:nvSpPr>
            <p:cNvPr id="110616" name="Line 24"/>
            <p:cNvSpPr>
              <a:spLocks noChangeShapeType="1"/>
            </p:cNvSpPr>
            <p:nvPr/>
          </p:nvSpPr>
          <p:spPr bwMode="auto">
            <a:xfrm>
              <a:off x="703" y="890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7" name="Line 25"/>
            <p:cNvSpPr>
              <a:spLocks noChangeShapeType="1"/>
            </p:cNvSpPr>
            <p:nvPr/>
          </p:nvSpPr>
          <p:spPr bwMode="auto">
            <a:xfrm>
              <a:off x="703" y="1026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8" name="Line 26"/>
            <p:cNvSpPr>
              <a:spLocks noChangeShapeType="1"/>
            </p:cNvSpPr>
            <p:nvPr/>
          </p:nvSpPr>
          <p:spPr bwMode="auto">
            <a:xfrm>
              <a:off x="703" y="1207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9" name="Line 27"/>
            <p:cNvSpPr>
              <a:spLocks noChangeShapeType="1"/>
            </p:cNvSpPr>
            <p:nvPr/>
          </p:nvSpPr>
          <p:spPr bwMode="auto">
            <a:xfrm>
              <a:off x="703" y="1344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20" name="Line 28"/>
            <p:cNvSpPr>
              <a:spLocks noChangeShapeType="1"/>
            </p:cNvSpPr>
            <p:nvPr/>
          </p:nvSpPr>
          <p:spPr bwMode="auto">
            <a:xfrm>
              <a:off x="1474" y="1117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21" name="Line 29"/>
            <p:cNvSpPr>
              <a:spLocks noChangeShapeType="1"/>
            </p:cNvSpPr>
            <p:nvPr/>
          </p:nvSpPr>
          <p:spPr bwMode="auto">
            <a:xfrm>
              <a:off x="1156" y="890"/>
              <a:ext cx="13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22" name="Line 30"/>
            <p:cNvSpPr>
              <a:spLocks noChangeShapeType="1"/>
            </p:cNvSpPr>
            <p:nvPr/>
          </p:nvSpPr>
          <p:spPr bwMode="auto">
            <a:xfrm flipV="1">
              <a:off x="1156" y="1298"/>
              <a:ext cx="136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23" name="Oval 31"/>
            <p:cNvSpPr>
              <a:spLocks noChangeArrowheads="1"/>
            </p:cNvSpPr>
            <p:nvPr/>
          </p:nvSpPr>
          <p:spPr bwMode="auto">
            <a:xfrm>
              <a:off x="1292" y="935"/>
              <a:ext cx="68" cy="68"/>
            </a:xfrm>
            <a:prstGeom prst="ellipse">
              <a:avLst/>
            </a:prstGeom>
            <a:solidFill>
              <a:srgbClr val="FFFF00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27" name="Oval 35"/>
            <p:cNvSpPr>
              <a:spLocks noChangeArrowheads="1"/>
            </p:cNvSpPr>
            <p:nvPr/>
          </p:nvSpPr>
          <p:spPr bwMode="auto">
            <a:xfrm>
              <a:off x="1473" y="1089"/>
              <a:ext cx="46" cy="4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28" name="Line 36"/>
            <p:cNvSpPr>
              <a:spLocks noChangeShapeType="1"/>
            </p:cNvSpPr>
            <p:nvPr/>
          </p:nvSpPr>
          <p:spPr bwMode="auto">
            <a:xfrm flipH="1">
              <a:off x="1247" y="1117"/>
              <a:ext cx="227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10629" name="Picture 3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799"/>
              <a:ext cx="362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30" name="Text Box 38"/>
            <p:cNvSpPr txBox="1">
              <a:spLocks noChangeArrowheads="1"/>
            </p:cNvSpPr>
            <p:nvPr/>
          </p:nvSpPr>
          <p:spPr bwMode="auto">
            <a:xfrm>
              <a:off x="2018" y="981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itchFamily="18" charset="0"/>
                </a:rPr>
                <a:t>Dout3</a:t>
              </a:r>
            </a:p>
          </p:txBody>
        </p:sp>
        <p:sp>
          <p:nvSpPr>
            <p:cNvPr id="110631" name="Oval 39"/>
            <p:cNvSpPr>
              <a:spLocks noChangeArrowheads="1"/>
            </p:cNvSpPr>
            <p:nvPr/>
          </p:nvSpPr>
          <p:spPr bwMode="auto">
            <a:xfrm>
              <a:off x="1156" y="1003"/>
              <a:ext cx="68" cy="68"/>
            </a:xfrm>
            <a:prstGeom prst="ellipse">
              <a:avLst/>
            </a:prstGeom>
            <a:solidFill>
              <a:srgbClr val="FFFF00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2" name="Oval 40"/>
            <p:cNvSpPr>
              <a:spLocks noChangeArrowheads="1"/>
            </p:cNvSpPr>
            <p:nvPr/>
          </p:nvSpPr>
          <p:spPr bwMode="auto">
            <a:xfrm>
              <a:off x="1156" y="1185"/>
              <a:ext cx="68" cy="68"/>
            </a:xfrm>
            <a:prstGeom prst="ellipse">
              <a:avLst/>
            </a:prstGeom>
            <a:solidFill>
              <a:srgbClr val="FFFF00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3" name="Oval 41"/>
            <p:cNvSpPr>
              <a:spLocks noChangeArrowheads="1"/>
            </p:cNvSpPr>
            <p:nvPr/>
          </p:nvSpPr>
          <p:spPr bwMode="auto">
            <a:xfrm>
              <a:off x="1292" y="1230"/>
              <a:ext cx="68" cy="68"/>
            </a:xfrm>
            <a:prstGeom prst="ellipse">
              <a:avLst/>
            </a:prstGeom>
            <a:solidFill>
              <a:srgbClr val="FFFF00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0637" name="Group 45"/>
          <p:cNvGrpSpPr>
            <a:grpSpLocks/>
          </p:cNvGrpSpPr>
          <p:nvPr/>
        </p:nvGrpSpPr>
        <p:grpSpPr bwMode="auto">
          <a:xfrm>
            <a:off x="1116013" y="1484313"/>
            <a:ext cx="1152525" cy="1223962"/>
            <a:chOff x="703" y="935"/>
            <a:chExt cx="726" cy="635"/>
          </a:xfrm>
        </p:grpSpPr>
        <p:sp>
          <p:nvSpPr>
            <p:cNvPr id="110635" name="Line 43"/>
            <p:cNvSpPr>
              <a:spLocks noChangeShapeType="1"/>
            </p:cNvSpPr>
            <p:nvPr/>
          </p:nvSpPr>
          <p:spPr bwMode="auto">
            <a:xfrm>
              <a:off x="1429" y="935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636" name="Line 44"/>
            <p:cNvSpPr>
              <a:spLocks noChangeShapeType="1"/>
            </p:cNvSpPr>
            <p:nvPr/>
          </p:nvSpPr>
          <p:spPr bwMode="auto">
            <a:xfrm>
              <a:off x="703" y="1570"/>
              <a:ext cx="72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0638" name="Text Box 46"/>
          <p:cNvSpPr txBox="1">
            <a:spLocks noChangeArrowheads="1"/>
          </p:cNvSpPr>
          <p:nvPr/>
        </p:nvSpPr>
        <p:spPr bwMode="auto">
          <a:xfrm>
            <a:off x="611188" y="2420938"/>
            <a:ext cx="576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S1S0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0F6C-D485-49FD-8CB2-993E8FA32295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9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D07F-B947-41B1-B2C6-647A67A096CA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11621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4. Implement canonical sum with MUX (supplement)</a:t>
            </a:r>
          </a:p>
        </p:txBody>
      </p:sp>
      <p:sp>
        <p:nvSpPr>
          <p:cNvPr id="11161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539750" y="1628775"/>
            <a:ext cx="8280400" cy="4525963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sz="2800">
                <a:solidFill>
                  <a:srgbClr val="FFFF66"/>
                </a:solidFill>
              </a:rPr>
              <a:t>      </a:t>
            </a:r>
            <a:r>
              <a:rPr lang="en-US" altLang="zh-CN"/>
              <a:t>multiple input, 1 bit MUX, the output</a:t>
            </a:r>
            <a:r>
              <a:rPr lang="zh-CN" altLang="en-US"/>
              <a:t>：</a:t>
            </a:r>
          </a:p>
          <a:p>
            <a:pPr>
              <a:buFont typeface="Wingdings 2" pitchFamily="18" charset="2"/>
              <a:buNone/>
            </a:pPr>
            <a:endParaRPr lang="zh-CN" altLang="en-US"/>
          </a:p>
          <a:p>
            <a:pPr>
              <a:buFont typeface="Wingdings 2" pitchFamily="18" charset="2"/>
              <a:buNone/>
            </a:pPr>
            <a:endParaRPr lang="zh-CN" altLang="en-US"/>
          </a:p>
          <a:p>
            <a:pPr>
              <a:buFont typeface="Wingdings 2" pitchFamily="18" charset="2"/>
              <a:buNone/>
            </a:pPr>
            <a:r>
              <a:rPr lang="zh-CN" altLang="en-US"/>
              <a:t>      </a:t>
            </a:r>
            <a:r>
              <a:rPr lang="en-US" altLang="zh-CN"/>
              <a:t>when EN is asserted</a:t>
            </a:r>
            <a:r>
              <a:rPr lang="zh-CN" altLang="en-US"/>
              <a:t>：</a:t>
            </a:r>
          </a:p>
          <a:p>
            <a:pPr>
              <a:buFont typeface="Wingdings 2" pitchFamily="18" charset="2"/>
              <a:buNone/>
            </a:pPr>
            <a:endParaRPr lang="zh-CN" altLang="en-US"/>
          </a:p>
          <a:p>
            <a:pPr>
              <a:buFont typeface="Wingdings 2" pitchFamily="18" charset="2"/>
              <a:buNone/>
            </a:pPr>
            <a:endParaRPr lang="zh-CN" altLang="en-US"/>
          </a:p>
          <a:p>
            <a:pPr>
              <a:buFont typeface="Wingdings 2" pitchFamily="18" charset="2"/>
              <a:buNone/>
            </a:pPr>
            <a:r>
              <a:rPr lang="zh-CN" altLang="en-US">
                <a:solidFill>
                  <a:srgbClr val="6600CC"/>
                </a:solidFill>
              </a:rPr>
              <a:t>       </a:t>
            </a:r>
            <a:r>
              <a:rPr lang="en-US" altLang="zh-CN">
                <a:solidFill>
                  <a:srgbClr val="6600CC"/>
                </a:solidFill>
              </a:rPr>
              <a:t>as same as the canonical sum form.</a:t>
            </a:r>
          </a:p>
        </p:txBody>
      </p:sp>
      <p:graphicFrame>
        <p:nvGraphicFramePr>
          <p:cNvPr id="11162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54325" y="2084388"/>
          <a:ext cx="2906713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8" name="Equation" r:id="rId3" imgW="1143000" imgH="444240" progId="Equation.DSMT4">
                  <p:embed/>
                </p:oleObj>
              </mc:Choice>
              <mc:Fallback>
                <p:oleObj name="Equation" r:id="rId3" imgW="114300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2084388"/>
                        <a:ext cx="2906713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303588" y="3852863"/>
          <a:ext cx="2278062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9" name="Equation" r:id="rId5" imgW="876240" imgH="444240" progId="Equation.DSMT4">
                  <p:embed/>
                </p:oleObj>
              </mc:Choice>
              <mc:Fallback>
                <p:oleObj name="Equation" r:id="rId5" imgW="876240" imgH="444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3852863"/>
                        <a:ext cx="2278062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6" name="AutoShape 10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642100" y="1089025"/>
            <a:ext cx="2233613" cy="503238"/>
          </a:xfrm>
          <a:prstGeom prst="actionButtonBlank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74×151’s </a:t>
            </a:r>
          </a:p>
          <a:p>
            <a:pPr algn="ctr"/>
            <a:r>
              <a:rPr lang="en-US" altLang="zh-CN" b="1"/>
              <a:t>internal circuit</a:t>
            </a:r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6011863" y="2889250"/>
            <a:ext cx="2879725" cy="1200150"/>
          </a:xfrm>
          <a:prstGeom prst="rect">
            <a:avLst/>
          </a:prstGeom>
          <a:noFill/>
          <a:ln w="12700" cap="sq" algn="ctr">
            <a:solidFill>
              <a:srgbClr val="6600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CC"/>
                </a:solidFill>
              </a:rPr>
              <a:t>m</a:t>
            </a:r>
            <a:r>
              <a:rPr lang="en-US" altLang="zh-CN" sz="2400" b="1" baseline="-25000">
                <a:solidFill>
                  <a:srgbClr val="0000CC"/>
                </a:solidFill>
              </a:rPr>
              <a:t>j</a:t>
            </a:r>
            <a:r>
              <a:rPr lang="en-US" altLang="zh-CN" sz="2400" b="1">
                <a:solidFill>
                  <a:srgbClr val="0000CC"/>
                </a:solidFill>
              </a:rPr>
              <a:t>: minterm of the select (address) inputs.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FAE3-9B87-420D-A3D3-B55A3F7116DA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3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8710-F499-428F-A4DD-6F4A39CB2BDC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377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EXP.  A 3-bit majority circuit</a:t>
            </a:r>
          </a:p>
        </p:txBody>
      </p:sp>
      <p:graphicFrame>
        <p:nvGraphicFramePr>
          <p:cNvPr id="377860" name="Group 4"/>
          <p:cNvGraphicFramePr>
            <a:graphicFrameLocks noGrp="1"/>
          </p:cNvGraphicFramePr>
          <p:nvPr/>
        </p:nvGraphicFramePr>
        <p:xfrm>
          <a:off x="1331913" y="1628775"/>
          <a:ext cx="2447925" cy="1179513"/>
        </p:xfrm>
        <a:graphic>
          <a:graphicData uri="http://schemas.openxmlformats.org/drawingml/2006/table">
            <a:tbl>
              <a:tblPr/>
              <a:tblGrid>
                <a:gridCol w="612775"/>
                <a:gridCol w="611187"/>
                <a:gridCol w="612775"/>
                <a:gridCol w="611188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77877" name="Line 21"/>
          <p:cNvSpPr>
            <a:spLocks noChangeShapeType="1"/>
          </p:cNvSpPr>
          <p:nvPr/>
        </p:nvSpPr>
        <p:spPr bwMode="auto">
          <a:xfrm flipH="1" flipV="1">
            <a:off x="971550" y="1341438"/>
            <a:ext cx="360363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7878" name="Text Box 22"/>
          <p:cNvSpPr txBox="1">
            <a:spLocks noChangeArrowheads="1"/>
          </p:cNvSpPr>
          <p:nvPr/>
        </p:nvSpPr>
        <p:spPr bwMode="auto">
          <a:xfrm>
            <a:off x="682625" y="1052513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F</a:t>
            </a:r>
          </a:p>
        </p:txBody>
      </p:sp>
      <p:sp>
        <p:nvSpPr>
          <p:cNvPr id="377879" name="Text Box 23"/>
          <p:cNvSpPr txBox="1">
            <a:spLocks noChangeArrowheads="1"/>
          </p:cNvSpPr>
          <p:nvPr/>
        </p:nvSpPr>
        <p:spPr bwMode="auto">
          <a:xfrm>
            <a:off x="1116013" y="1125538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AB</a:t>
            </a:r>
          </a:p>
        </p:txBody>
      </p:sp>
      <p:sp>
        <p:nvSpPr>
          <p:cNvPr id="377880" name="Text Box 24"/>
          <p:cNvSpPr txBox="1">
            <a:spLocks noChangeArrowheads="1"/>
          </p:cNvSpPr>
          <p:nvPr/>
        </p:nvSpPr>
        <p:spPr bwMode="auto">
          <a:xfrm>
            <a:off x="827088" y="1484313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C</a:t>
            </a:r>
          </a:p>
        </p:txBody>
      </p:sp>
      <p:sp>
        <p:nvSpPr>
          <p:cNvPr id="377881" name="AutoShape 25"/>
          <p:cNvSpPr>
            <a:spLocks/>
          </p:cNvSpPr>
          <p:nvPr/>
        </p:nvSpPr>
        <p:spPr bwMode="auto">
          <a:xfrm>
            <a:off x="3924300" y="2276475"/>
            <a:ext cx="71438" cy="504825"/>
          </a:xfrm>
          <a:prstGeom prst="rightBracket">
            <a:avLst>
              <a:gd name="adj" fmla="val 58888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7882" name="Text Box 26"/>
          <p:cNvSpPr txBox="1">
            <a:spLocks noChangeArrowheads="1"/>
          </p:cNvSpPr>
          <p:nvPr/>
        </p:nvSpPr>
        <p:spPr bwMode="auto">
          <a:xfrm>
            <a:off x="3995738" y="2349500"/>
            <a:ext cx="36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C</a:t>
            </a:r>
          </a:p>
        </p:txBody>
      </p:sp>
      <p:sp>
        <p:nvSpPr>
          <p:cNvPr id="377883" name="AutoShape 27"/>
          <p:cNvSpPr>
            <a:spLocks/>
          </p:cNvSpPr>
          <p:nvPr/>
        </p:nvSpPr>
        <p:spPr bwMode="auto">
          <a:xfrm rot="5400000">
            <a:off x="2483644" y="2348707"/>
            <a:ext cx="71437" cy="1079500"/>
          </a:xfrm>
          <a:prstGeom prst="rightBracket">
            <a:avLst>
              <a:gd name="adj" fmla="val 12592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7884" name="Text Box 28"/>
          <p:cNvSpPr txBox="1">
            <a:spLocks noChangeArrowheads="1"/>
          </p:cNvSpPr>
          <p:nvPr/>
        </p:nvSpPr>
        <p:spPr bwMode="auto">
          <a:xfrm>
            <a:off x="2987675" y="1125538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A</a:t>
            </a:r>
          </a:p>
        </p:txBody>
      </p:sp>
      <p:sp>
        <p:nvSpPr>
          <p:cNvPr id="377885" name="Text Box 29"/>
          <p:cNvSpPr txBox="1">
            <a:spLocks noChangeArrowheads="1"/>
          </p:cNvSpPr>
          <p:nvPr/>
        </p:nvSpPr>
        <p:spPr bwMode="auto">
          <a:xfrm>
            <a:off x="2339975" y="2925763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B</a:t>
            </a:r>
          </a:p>
        </p:txBody>
      </p:sp>
      <p:sp>
        <p:nvSpPr>
          <p:cNvPr id="377886" name="AutoShape 30"/>
          <p:cNvSpPr>
            <a:spLocks/>
          </p:cNvSpPr>
          <p:nvPr/>
        </p:nvSpPr>
        <p:spPr bwMode="auto">
          <a:xfrm rot="16200000">
            <a:off x="3132931" y="981869"/>
            <a:ext cx="71438" cy="1079500"/>
          </a:xfrm>
          <a:prstGeom prst="rightBracket">
            <a:avLst>
              <a:gd name="adj" fmla="val 12592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7890" name="Text Box 34"/>
          <p:cNvSpPr txBox="1">
            <a:spLocks noChangeArrowheads="1"/>
          </p:cNvSpPr>
          <p:nvPr/>
        </p:nvSpPr>
        <p:spPr bwMode="auto">
          <a:xfrm>
            <a:off x="107950" y="3392488"/>
            <a:ext cx="885666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ahoma" pitchFamily="34" charset="0"/>
              </a:rPr>
              <a:t>F=∑</a:t>
            </a:r>
            <a:r>
              <a:rPr lang="en-US" altLang="zh-CN" sz="2400" b="1" baseline="-25000">
                <a:latin typeface="Tahoma" pitchFamily="34" charset="0"/>
              </a:rPr>
              <a:t>ABC</a:t>
            </a:r>
            <a:r>
              <a:rPr lang="en-US" altLang="zh-CN" sz="2400" b="1">
                <a:latin typeface="Tahoma" pitchFamily="34" charset="0"/>
              </a:rPr>
              <a:t>(3,5,6,7)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ahoma" pitchFamily="34" charset="0"/>
              </a:rPr>
              <a:t>  =A’ ·B·C+A·B’ ·C+A·B·C’+A·B·C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ahoma" pitchFamily="34" charset="0"/>
              </a:rPr>
              <a:t>  =m</a:t>
            </a:r>
            <a:r>
              <a:rPr lang="en-US" altLang="zh-CN" sz="2400" b="1" baseline="-25000">
                <a:latin typeface="Tahoma" pitchFamily="34" charset="0"/>
              </a:rPr>
              <a:t>3</a:t>
            </a:r>
            <a:r>
              <a:rPr lang="en-US" altLang="zh-CN" sz="2400" b="1">
                <a:latin typeface="Tahoma" pitchFamily="34" charset="0"/>
              </a:rPr>
              <a:t>+m</a:t>
            </a:r>
            <a:r>
              <a:rPr lang="en-US" altLang="zh-CN" sz="2400" b="1" baseline="-25000">
                <a:latin typeface="Tahoma" pitchFamily="34" charset="0"/>
              </a:rPr>
              <a:t>5</a:t>
            </a:r>
            <a:r>
              <a:rPr lang="en-US" altLang="zh-CN" sz="2400" b="1">
                <a:latin typeface="Tahoma" pitchFamily="34" charset="0"/>
              </a:rPr>
              <a:t>+m</a:t>
            </a:r>
            <a:r>
              <a:rPr lang="en-US" altLang="zh-CN" sz="2400" b="1" baseline="-25000">
                <a:latin typeface="Tahoma" pitchFamily="34" charset="0"/>
              </a:rPr>
              <a:t>6</a:t>
            </a:r>
            <a:r>
              <a:rPr lang="en-US" altLang="zh-CN" sz="2400" b="1">
                <a:latin typeface="Tahoma" pitchFamily="34" charset="0"/>
              </a:rPr>
              <a:t>+m</a:t>
            </a:r>
            <a:r>
              <a:rPr lang="en-US" altLang="zh-CN" sz="2400" b="1" baseline="-25000">
                <a:latin typeface="Tahoma" pitchFamily="34" charset="0"/>
              </a:rPr>
              <a:t>7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ahoma" pitchFamily="34" charset="0"/>
              </a:rPr>
              <a:t>  =</a:t>
            </a:r>
            <a:r>
              <a:rPr lang="en-US" altLang="zh-CN" sz="2400" b="1">
                <a:solidFill>
                  <a:srgbClr val="CC0066"/>
                </a:solidFill>
                <a:latin typeface="Tahoma" pitchFamily="34" charset="0"/>
              </a:rPr>
              <a:t>1</a:t>
            </a:r>
            <a:r>
              <a:rPr lang="en-US" altLang="zh-CN" sz="2400" b="1"/>
              <a:t>·</a:t>
            </a:r>
            <a:r>
              <a:rPr lang="en-US" altLang="zh-CN" sz="2400" b="1">
                <a:latin typeface="Tahoma" pitchFamily="34" charset="0"/>
              </a:rPr>
              <a:t>m</a:t>
            </a:r>
            <a:r>
              <a:rPr lang="en-US" altLang="zh-CN" sz="2400" b="1" baseline="-25000">
                <a:latin typeface="Tahoma" pitchFamily="34" charset="0"/>
              </a:rPr>
              <a:t>3</a:t>
            </a:r>
            <a:r>
              <a:rPr lang="en-US" altLang="zh-CN" sz="2400" b="1">
                <a:latin typeface="Tahoma" pitchFamily="34" charset="0"/>
              </a:rPr>
              <a:t>+</a:t>
            </a:r>
            <a:r>
              <a:rPr lang="en-US" altLang="zh-CN" sz="2400" b="1">
                <a:solidFill>
                  <a:srgbClr val="CC0066"/>
                </a:solidFill>
                <a:latin typeface="Tahoma" pitchFamily="34" charset="0"/>
              </a:rPr>
              <a:t>1</a:t>
            </a:r>
            <a:r>
              <a:rPr lang="en-US" altLang="zh-CN" sz="2400" b="1"/>
              <a:t>·</a:t>
            </a:r>
            <a:r>
              <a:rPr lang="en-US" altLang="zh-CN" sz="2400" b="1">
                <a:latin typeface="Tahoma" pitchFamily="34" charset="0"/>
              </a:rPr>
              <a:t>m</a:t>
            </a:r>
            <a:r>
              <a:rPr lang="en-US" altLang="zh-CN" sz="2400" b="1" baseline="-25000">
                <a:latin typeface="Tahoma" pitchFamily="34" charset="0"/>
              </a:rPr>
              <a:t>5</a:t>
            </a:r>
            <a:r>
              <a:rPr lang="en-US" altLang="zh-CN" sz="2400" b="1">
                <a:latin typeface="Tahoma" pitchFamily="34" charset="0"/>
              </a:rPr>
              <a:t>+</a:t>
            </a:r>
            <a:r>
              <a:rPr lang="en-US" altLang="zh-CN" sz="2400" b="1">
                <a:solidFill>
                  <a:srgbClr val="CC0066"/>
                </a:solidFill>
                <a:latin typeface="Tahoma" pitchFamily="34" charset="0"/>
              </a:rPr>
              <a:t>1</a:t>
            </a:r>
            <a:r>
              <a:rPr lang="en-US" altLang="zh-CN" sz="2400" b="1"/>
              <a:t>·</a:t>
            </a:r>
            <a:r>
              <a:rPr lang="en-US" altLang="zh-CN" sz="2400" b="1">
                <a:latin typeface="Tahoma" pitchFamily="34" charset="0"/>
              </a:rPr>
              <a:t>m</a:t>
            </a:r>
            <a:r>
              <a:rPr lang="en-US" altLang="zh-CN" sz="2400" b="1" baseline="-25000">
                <a:latin typeface="Tahoma" pitchFamily="34" charset="0"/>
              </a:rPr>
              <a:t>6</a:t>
            </a:r>
            <a:r>
              <a:rPr lang="en-US" altLang="zh-CN" sz="2400" b="1">
                <a:latin typeface="Tahoma" pitchFamily="34" charset="0"/>
              </a:rPr>
              <a:t>+</a:t>
            </a:r>
            <a:r>
              <a:rPr lang="en-US" altLang="zh-CN" sz="2400" b="1">
                <a:solidFill>
                  <a:srgbClr val="CC0066"/>
                </a:solidFill>
                <a:latin typeface="Tahoma" pitchFamily="34" charset="0"/>
              </a:rPr>
              <a:t>1</a:t>
            </a:r>
            <a:r>
              <a:rPr lang="en-US" altLang="zh-CN" sz="2400" b="1"/>
              <a:t>·</a:t>
            </a:r>
            <a:r>
              <a:rPr lang="en-US" altLang="zh-CN" sz="2400" b="1">
                <a:latin typeface="Tahoma" pitchFamily="34" charset="0"/>
              </a:rPr>
              <a:t>m</a:t>
            </a:r>
            <a:r>
              <a:rPr lang="en-US" altLang="zh-CN" sz="2400" b="1" baseline="-25000">
                <a:latin typeface="Tahoma" pitchFamily="34" charset="0"/>
              </a:rPr>
              <a:t>7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ahoma" pitchFamily="34" charset="0"/>
              </a:rPr>
              <a:t>  = </a:t>
            </a:r>
            <a:r>
              <a:rPr lang="en-US" altLang="zh-CN" sz="2400" b="1">
                <a:solidFill>
                  <a:srgbClr val="CC0066"/>
                </a:solidFill>
                <a:latin typeface="Tahoma" pitchFamily="34" charset="0"/>
              </a:rPr>
              <a:t>1</a:t>
            </a:r>
            <a:r>
              <a:rPr lang="en-US" altLang="zh-CN" sz="2400" b="1">
                <a:latin typeface="Tahoma" pitchFamily="34" charset="0"/>
              </a:rPr>
              <a:t>·m</a:t>
            </a:r>
            <a:r>
              <a:rPr lang="en-US" altLang="zh-CN" sz="2400" b="1" baseline="-25000">
                <a:latin typeface="Tahoma" pitchFamily="34" charset="0"/>
              </a:rPr>
              <a:t>3</a:t>
            </a:r>
            <a:r>
              <a:rPr lang="en-US" altLang="zh-CN" sz="2400" b="1">
                <a:latin typeface="Tahoma" pitchFamily="34" charset="0"/>
              </a:rPr>
              <a:t>+</a:t>
            </a:r>
            <a:r>
              <a:rPr lang="en-US" altLang="zh-CN" sz="2400" b="1">
                <a:solidFill>
                  <a:srgbClr val="CC0066"/>
                </a:solidFill>
                <a:latin typeface="Tahoma" pitchFamily="34" charset="0"/>
              </a:rPr>
              <a:t>1</a:t>
            </a:r>
            <a:r>
              <a:rPr lang="en-US" altLang="zh-CN" sz="2400" b="1">
                <a:latin typeface="Tahoma" pitchFamily="34" charset="0"/>
              </a:rPr>
              <a:t>·m</a:t>
            </a:r>
            <a:r>
              <a:rPr lang="en-US" altLang="zh-CN" sz="2400" b="1" baseline="-25000">
                <a:latin typeface="Tahoma" pitchFamily="34" charset="0"/>
              </a:rPr>
              <a:t>5</a:t>
            </a:r>
            <a:r>
              <a:rPr lang="en-US" altLang="zh-CN" sz="2400" b="1">
                <a:latin typeface="Tahoma" pitchFamily="34" charset="0"/>
              </a:rPr>
              <a:t>+</a:t>
            </a:r>
            <a:r>
              <a:rPr lang="en-US" altLang="zh-CN" sz="2400" b="1">
                <a:solidFill>
                  <a:srgbClr val="CC0066"/>
                </a:solidFill>
                <a:latin typeface="Tahoma" pitchFamily="34" charset="0"/>
              </a:rPr>
              <a:t>1</a:t>
            </a:r>
            <a:r>
              <a:rPr lang="en-US" altLang="zh-CN" sz="2400" b="1">
                <a:latin typeface="Tahoma" pitchFamily="34" charset="0"/>
              </a:rPr>
              <a:t>·m</a:t>
            </a:r>
            <a:r>
              <a:rPr lang="en-US" altLang="zh-CN" sz="2400" b="1" baseline="-25000">
                <a:latin typeface="Tahoma" pitchFamily="34" charset="0"/>
              </a:rPr>
              <a:t>6</a:t>
            </a:r>
            <a:r>
              <a:rPr lang="en-US" altLang="zh-CN" sz="2400" b="1">
                <a:latin typeface="Tahoma" pitchFamily="34" charset="0"/>
              </a:rPr>
              <a:t>+</a:t>
            </a:r>
            <a:r>
              <a:rPr lang="en-US" altLang="zh-CN" sz="2400" b="1">
                <a:solidFill>
                  <a:srgbClr val="CC0066"/>
                </a:solidFill>
                <a:latin typeface="Tahoma" pitchFamily="34" charset="0"/>
              </a:rPr>
              <a:t>1</a:t>
            </a:r>
            <a:r>
              <a:rPr lang="en-US" altLang="zh-CN" sz="2400" b="1">
                <a:latin typeface="Tahoma" pitchFamily="34" charset="0"/>
              </a:rPr>
              <a:t>·m</a:t>
            </a:r>
            <a:r>
              <a:rPr lang="en-US" altLang="zh-CN" sz="2400" b="1" baseline="-25000">
                <a:latin typeface="Tahoma" pitchFamily="34" charset="0"/>
              </a:rPr>
              <a:t>7</a:t>
            </a:r>
            <a:r>
              <a:rPr lang="en-US" altLang="zh-CN" sz="2400" b="1"/>
              <a:t> </a:t>
            </a:r>
            <a:r>
              <a:rPr lang="en-US" altLang="zh-CN" sz="2400" b="1">
                <a:latin typeface="Tahoma" pitchFamily="34" charset="0"/>
              </a:rPr>
              <a:t>+</a:t>
            </a:r>
            <a:r>
              <a:rPr lang="en-US" altLang="zh-CN" sz="2400" b="1">
                <a:solidFill>
                  <a:srgbClr val="0000FF"/>
                </a:solidFill>
                <a:latin typeface="Tahoma" pitchFamily="34" charset="0"/>
              </a:rPr>
              <a:t>0</a:t>
            </a:r>
            <a:r>
              <a:rPr lang="en-US" altLang="zh-CN" sz="2400" b="1"/>
              <a:t>·</a:t>
            </a:r>
            <a:r>
              <a:rPr lang="en-US" altLang="zh-CN" sz="2400" b="1">
                <a:latin typeface="Tahoma" pitchFamily="34" charset="0"/>
              </a:rPr>
              <a:t>m</a:t>
            </a:r>
            <a:r>
              <a:rPr lang="en-US" altLang="zh-CN" sz="2400" b="1" baseline="-25000">
                <a:latin typeface="Tahoma" pitchFamily="34" charset="0"/>
              </a:rPr>
              <a:t>0</a:t>
            </a:r>
            <a:r>
              <a:rPr lang="en-US" altLang="zh-CN" sz="2400" b="1">
                <a:latin typeface="Tahoma" pitchFamily="34" charset="0"/>
              </a:rPr>
              <a:t>+</a:t>
            </a:r>
            <a:r>
              <a:rPr lang="en-US" altLang="zh-CN" sz="2400" b="1">
                <a:solidFill>
                  <a:srgbClr val="0000FF"/>
                </a:solidFill>
                <a:latin typeface="Tahoma" pitchFamily="34" charset="0"/>
              </a:rPr>
              <a:t>0</a:t>
            </a:r>
            <a:r>
              <a:rPr lang="en-US" altLang="zh-CN" sz="2400" b="1"/>
              <a:t>·</a:t>
            </a:r>
            <a:r>
              <a:rPr lang="en-US" altLang="zh-CN" sz="2400" b="1">
                <a:latin typeface="Tahoma" pitchFamily="34" charset="0"/>
              </a:rPr>
              <a:t>m</a:t>
            </a:r>
            <a:r>
              <a:rPr lang="en-US" altLang="zh-CN" sz="2400" b="1" baseline="-25000">
                <a:latin typeface="Tahoma" pitchFamily="34" charset="0"/>
              </a:rPr>
              <a:t>1</a:t>
            </a:r>
            <a:r>
              <a:rPr lang="en-US" altLang="zh-CN" sz="2400" b="1">
                <a:latin typeface="Tahoma" pitchFamily="34" charset="0"/>
              </a:rPr>
              <a:t>+</a:t>
            </a:r>
            <a:r>
              <a:rPr lang="en-US" altLang="zh-CN" sz="2400" b="1">
                <a:solidFill>
                  <a:srgbClr val="0000FF"/>
                </a:solidFill>
                <a:latin typeface="Tahoma" pitchFamily="34" charset="0"/>
              </a:rPr>
              <a:t>0</a:t>
            </a:r>
            <a:r>
              <a:rPr lang="en-US" altLang="zh-CN" sz="2400" b="1"/>
              <a:t>·</a:t>
            </a:r>
            <a:r>
              <a:rPr lang="en-US" altLang="zh-CN" sz="2400" b="1">
                <a:latin typeface="Tahoma" pitchFamily="34" charset="0"/>
              </a:rPr>
              <a:t>m</a:t>
            </a:r>
            <a:r>
              <a:rPr lang="en-US" altLang="zh-CN" sz="2400" b="1" baseline="-25000">
                <a:latin typeface="Tahoma" pitchFamily="34" charset="0"/>
              </a:rPr>
              <a:t>2</a:t>
            </a:r>
            <a:r>
              <a:rPr lang="en-US" altLang="zh-CN" sz="2400" b="1">
                <a:latin typeface="Tahoma" pitchFamily="34" charset="0"/>
              </a:rPr>
              <a:t>+</a:t>
            </a:r>
            <a:r>
              <a:rPr lang="en-US" altLang="zh-CN" sz="2400" b="1">
                <a:solidFill>
                  <a:srgbClr val="0000FF"/>
                </a:solidFill>
                <a:latin typeface="Tahoma" pitchFamily="34" charset="0"/>
              </a:rPr>
              <a:t>0</a:t>
            </a:r>
            <a:r>
              <a:rPr lang="en-US" altLang="zh-CN" sz="2400" b="1"/>
              <a:t>·</a:t>
            </a:r>
            <a:r>
              <a:rPr lang="en-US" altLang="zh-CN" sz="2400" b="1">
                <a:latin typeface="Tahoma" pitchFamily="34" charset="0"/>
              </a:rPr>
              <a:t>m</a:t>
            </a:r>
            <a:r>
              <a:rPr lang="en-US" altLang="zh-CN" sz="2400" b="1" baseline="-25000">
                <a:latin typeface="Tahoma" pitchFamily="34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7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7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7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7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7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77" grpId="0" animBg="1"/>
      <p:bldP spid="377878" grpId="0"/>
      <p:bldP spid="377879" grpId="0"/>
      <p:bldP spid="377880" grpId="0"/>
      <p:bldP spid="377881" grpId="0" animBg="1"/>
      <p:bldP spid="377882" grpId="0"/>
      <p:bldP spid="377883" grpId="0" animBg="1"/>
      <p:bldP spid="377884" grpId="0"/>
      <p:bldP spid="377885" grpId="0"/>
      <p:bldP spid="37788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D268-D93E-428A-9F25-DBAA98702A53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39E0-9E59-4A58-B141-AE9DEE0E2963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90488"/>
          </a:xfrm>
        </p:spPr>
        <p:txBody>
          <a:bodyPr/>
          <a:lstStyle/>
          <a:p>
            <a:endParaRPr lang="zh-CN" altLang="zh-CN" sz="3200"/>
          </a:p>
        </p:txBody>
      </p:sp>
      <p:sp>
        <p:nvSpPr>
          <p:cNvPr id="1146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20713"/>
            <a:ext cx="8229600" cy="1908175"/>
          </a:xfrm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zh-CN"/>
              <a:t>MUX’s </a:t>
            </a:r>
            <a:r>
              <a:rPr lang="en-US" altLang="zh-CN">
                <a:solidFill>
                  <a:srgbClr val="6600CC"/>
                </a:solidFill>
              </a:rPr>
              <a:t>data input ports</a:t>
            </a:r>
            <a:r>
              <a:rPr lang="en-US" altLang="zh-CN"/>
              <a:t> correspond to the output of the truth table each other.</a:t>
            </a:r>
          </a:p>
          <a:p>
            <a:pPr>
              <a:buSzTx/>
              <a:buFontTx/>
              <a:buChar char="•"/>
            </a:pPr>
            <a:r>
              <a:rPr lang="en-US" altLang="zh-CN"/>
              <a:t>MUX’s </a:t>
            </a:r>
            <a:r>
              <a:rPr lang="en-US" altLang="zh-CN">
                <a:solidFill>
                  <a:srgbClr val="6600CC"/>
                </a:solidFill>
              </a:rPr>
              <a:t>address input</a:t>
            </a:r>
            <a:r>
              <a:rPr lang="en-US" altLang="zh-CN"/>
              <a:t> act as the minterm generator.</a:t>
            </a:r>
            <a:endParaRPr lang="en-US" altLang="zh-CN">
              <a:solidFill>
                <a:srgbClr val="0033CC"/>
              </a:solidFill>
            </a:endParaRPr>
          </a:p>
        </p:txBody>
      </p:sp>
      <p:grpSp>
        <p:nvGrpSpPr>
          <p:cNvPr id="114703" name="Group 15"/>
          <p:cNvGrpSpPr>
            <a:grpSpLocks/>
          </p:cNvGrpSpPr>
          <p:nvPr/>
        </p:nvGrpSpPr>
        <p:grpSpPr bwMode="auto">
          <a:xfrm>
            <a:off x="3132138" y="3294063"/>
            <a:ext cx="2852737" cy="822325"/>
            <a:chOff x="1973" y="2075"/>
            <a:chExt cx="1797" cy="518"/>
          </a:xfrm>
        </p:grpSpPr>
        <p:sp>
          <p:nvSpPr>
            <p:cNvPr id="114693" name="AutoShape 5"/>
            <p:cNvSpPr>
              <a:spLocks noChangeArrowheads="1"/>
            </p:cNvSpPr>
            <p:nvPr/>
          </p:nvSpPr>
          <p:spPr bwMode="auto">
            <a:xfrm>
              <a:off x="1973" y="2132"/>
              <a:ext cx="91" cy="409"/>
            </a:xfrm>
            <a:prstGeom prst="upDownArrow">
              <a:avLst>
                <a:gd name="adj1" fmla="val 50000"/>
                <a:gd name="adj2" fmla="val 89890"/>
              </a:avLst>
            </a:prstGeom>
            <a:solidFill>
              <a:srgbClr val="9900CC"/>
            </a:solidFill>
            <a:ln w="9525" algn="ctr">
              <a:solidFill>
                <a:srgbClr val="99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694" name="Rectangle 6"/>
            <p:cNvSpPr>
              <a:spLocks noChangeArrowheads="1"/>
            </p:cNvSpPr>
            <p:nvPr/>
          </p:nvSpPr>
          <p:spPr bwMode="auto">
            <a:xfrm>
              <a:off x="2086" y="2075"/>
              <a:ext cx="168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CC0066"/>
                  </a:solidFill>
                </a:rPr>
                <a:t>according to the</a:t>
              </a:r>
            </a:p>
            <a:p>
              <a:r>
                <a:rPr lang="en-US" altLang="zh-CN" sz="2400" b="1">
                  <a:solidFill>
                    <a:srgbClr val="CC0066"/>
                  </a:solidFill>
                </a:rPr>
                <a:t> minterm number</a:t>
              </a:r>
            </a:p>
          </p:txBody>
        </p:sp>
      </p:grpSp>
      <p:sp>
        <p:nvSpPr>
          <p:cNvPr id="114695" name="AutoShape 7"/>
          <p:cNvSpPr>
            <a:spLocks noChangeArrowheads="1"/>
          </p:cNvSpPr>
          <p:nvPr/>
        </p:nvSpPr>
        <p:spPr bwMode="auto">
          <a:xfrm>
            <a:off x="7137400" y="3338513"/>
            <a:ext cx="144463" cy="649287"/>
          </a:xfrm>
          <a:prstGeom prst="upDownArrow">
            <a:avLst>
              <a:gd name="adj1" fmla="val 50000"/>
              <a:gd name="adj2" fmla="val 89890"/>
            </a:avLst>
          </a:prstGeom>
          <a:solidFill>
            <a:srgbClr val="9900CC"/>
          </a:solidFill>
          <a:ln w="9525" algn="ctr">
            <a:solidFill>
              <a:srgbClr val="99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341313" y="2798763"/>
            <a:ext cx="2070100" cy="469900"/>
          </a:xfrm>
          <a:prstGeom prst="rect">
            <a:avLst/>
          </a:prstGeom>
          <a:noFill/>
          <a:ln w="12700" cap="sq" algn="ctr">
            <a:solidFill>
              <a:srgbClr val="6600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truth table:</a:t>
            </a:r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566738" y="4149725"/>
            <a:ext cx="1260475" cy="469900"/>
          </a:xfrm>
          <a:prstGeom prst="rect">
            <a:avLst/>
          </a:prstGeom>
          <a:noFill/>
          <a:ln w="12700" cap="sq" algn="ctr">
            <a:solidFill>
              <a:srgbClr val="0000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</a:rPr>
              <a:t>MUX:</a:t>
            </a:r>
          </a:p>
        </p:txBody>
      </p:sp>
      <p:sp>
        <p:nvSpPr>
          <p:cNvPr id="114699" name="Rectangle 11"/>
          <p:cNvSpPr>
            <a:spLocks noChangeArrowheads="1"/>
          </p:cNvSpPr>
          <p:nvPr/>
        </p:nvSpPr>
        <p:spPr bwMode="auto">
          <a:xfrm>
            <a:off x="2951163" y="2798763"/>
            <a:ext cx="2006600" cy="469900"/>
          </a:xfrm>
          <a:prstGeom prst="rect">
            <a:avLst/>
          </a:prstGeom>
          <a:noFill/>
          <a:ln w="12700" cap="sq" algn="ctr">
            <a:solidFill>
              <a:srgbClr val="6600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/>
              <a:t>output value</a:t>
            </a:r>
          </a:p>
        </p:txBody>
      </p:sp>
      <p:sp>
        <p:nvSpPr>
          <p:cNvPr id="114700" name="Rectangle 12"/>
          <p:cNvSpPr>
            <a:spLocks noChangeArrowheads="1"/>
          </p:cNvSpPr>
          <p:nvPr/>
        </p:nvSpPr>
        <p:spPr bwMode="auto">
          <a:xfrm>
            <a:off x="2816225" y="4149725"/>
            <a:ext cx="2327275" cy="469900"/>
          </a:xfrm>
          <a:prstGeom prst="rect">
            <a:avLst/>
          </a:prstGeom>
          <a:noFill/>
          <a:ln w="12700" cap="sq" algn="ctr">
            <a:solidFill>
              <a:srgbClr val="0000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</a:rPr>
              <a:t>data input port</a:t>
            </a:r>
          </a:p>
        </p:txBody>
      </p:sp>
      <p:sp>
        <p:nvSpPr>
          <p:cNvPr id="114701" name="Rectangle 13"/>
          <p:cNvSpPr>
            <a:spLocks noChangeArrowheads="1"/>
          </p:cNvSpPr>
          <p:nvPr/>
        </p:nvSpPr>
        <p:spPr bwMode="auto">
          <a:xfrm>
            <a:off x="6146800" y="2798763"/>
            <a:ext cx="2176463" cy="469900"/>
          </a:xfrm>
          <a:prstGeom prst="rect">
            <a:avLst/>
          </a:prstGeom>
          <a:noFill/>
          <a:ln w="12700" cap="sq" algn="ctr">
            <a:solidFill>
              <a:srgbClr val="6600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/>
              <a:t>input variable</a:t>
            </a:r>
          </a:p>
        </p:txBody>
      </p:sp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6146800" y="4111625"/>
            <a:ext cx="2251075" cy="469900"/>
          </a:xfrm>
          <a:prstGeom prst="rect">
            <a:avLst/>
          </a:prstGeom>
          <a:noFill/>
          <a:ln w="12700" cap="sq" algn="ctr">
            <a:solidFill>
              <a:srgbClr val="0000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</a:rPr>
              <a:t>address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1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38" dur="20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animBg="1"/>
      <p:bldP spid="114699" grpId="0" animBg="1"/>
      <p:bldP spid="114700" grpId="0" animBg="1"/>
      <p:bldP spid="114701" grpId="0" animBg="1"/>
      <p:bldP spid="11470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787D-BE70-4AEA-A2CE-56A0B3C0F806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9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76E5-3138-4542-BB15-A8E24EA1E97F}" type="slidenum">
              <a:rPr lang="en-US" altLang="zh-CN"/>
              <a:pPr/>
              <a:t>64</a:t>
            </a:fld>
            <a:endParaRPr lang="en-US" altLang="zh-CN"/>
          </a:p>
        </p:txBody>
      </p:sp>
      <p:grpSp>
        <p:nvGrpSpPr>
          <p:cNvPr id="305254" name="Group 102"/>
          <p:cNvGrpSpPr>
            <a:grpSpLocks/>
          </p:cNvGrpSpPr>
          <p:nvPr/>
        </p:nvGrpSpPr>
        <p:grpSpPr bwMode="auto">
          <a:xfrm>
            <a:off x="5908675" y="4440238"/>
            <a:ext cx="360363" cy="798512"/>
            <a:chOff x="2475" y="2797"/>
            <a:chExt cx="227" cy="503"/>
          </a:xfrm>
        </p:grpSpPr>
        <p:sp>
          <p:nvSpPr>
            <p:cNvPr id="305157" name="Text Box 5"/>
            <p:cNvSpPr txBox="1">
              <a:spLocks noChangeArrowheads="1"/>
            </p:cNvSpPr>
            <p:nvPr/>
          </p:nvSpPr>
          <p:spPr bwMode="auto">
            <a:xfrm>
              <a:off x="2475" y="3069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X</a:t>
              </a:r>
            </a:p>
          </p:txBody>
        </p:sp>
        <p:sp>
          <p:nvSpPr>
            <p:cNvPr id="305158" name="Text Box 6"/>
            <p:cNvSpPr txBox="1">
              <a:spLocks noChangeArrowheads="1"/>
            </p:cNvSpPr>
            <p:nvPr/>
          </p:nvSpPr>
          <p:spPr bwMode="auto">
            <a:xfrm>
              <a:off x="2475" y="2933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Y</a:t>
              </a:r>
            </a:p>
          </p:txBody>
        </p:sp>
        <p:sp>
          <p:nvSpPr>
            <p:cNvPr id="305159" name="Text Box 7"/>
            <p:cNvSpPr txBox="1">
              <a:spLocks noChangeArrowheads="1"/>
            </p:cNvSpPr>
            <p:nvPr/>
          </p:nvSpPr>
          <p:spPr bwMode="auto">
            <a:xfrm>
              <a:off x="2475" y="2797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Z</a:t>
              </a:r>
            </a:p>
          </p:txBody>
        </p:sp>
      </p:grpSp>
      <p:sp>
        <p:nvSpPr>
          <p:cNvPr id="305160" name="Text Box 8"/>
          <p:cNvSpPr txBox="1">
            <a:spLocks noChangeArrowheads="1"/>
          </p:cNvSpPr>
          <p:nvPr/>
        </p:nvSpPr>
        <p:spPr bwMode="auto">
          <a:xfrm>
            <a:off x="8531225" y="279241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F</a:t>
            </a:r>
          </a:p>
        </p:txBody>
      </p:sp>
      <p:grpSp>
        <p:nvGrpSpPr>
          <p:cNvPr id="305248" name="Group 96"/>
          <p:cNvGrpSpPr>
            <a:grpSpLocks/>
          </p:cNvGrpSpPr>
          <p:nvPr/>
        </p:nvGrpSpPr>
        <p:grpSpPr bwMode="auto">
          <a:xfrm>
            <a:off x="6273800" y="2303463"/>
            <a:ext cx="2201863" cy="3446462"/>
            <a:chOff x="2705" y="1451"/>
            <a:chExt cx="1387" cy="2171"/>
          </a:xfrm>
        </p:grpSpPr>
        <p:sp>
          <p:nvSpPr>
            <p:cNvPr id="305163" name="Rectangle 11"/>
            <p:cNvSpPr>
              <a:spLocks noChangeArrowheads="1"/>
            </p:cNvSpPr>
            <p:nvPr/>
          </p:nvSpPr>
          <p:spPr bwMode="auto">
            <a:xfrm>
              <a:off x="3296" y="1451"/>
              <a:ext cx="21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FF"/>
                  </a:solidFill>
                </a:rPr>
                <a:t>U1</a:t>
              </a:r>
              <a:endParaRPr lang="en-US" altLang="zh-CN" b="1"/>
            </a:p>
          </p:txBody>
        </p:sp>
        <p:sp>
          <p:nvSpPr>
            <p:cNvPr id="305164" name="Rectangle 12"/>
            <p:cNvSpPr>
              <a:spLocks noChangeArrowheads="1"/>
            </p:cNvSpPr>
            <p:nvPr/>
          </p:nvSpPr>
          <p:spPr bwMode="auto">
            <a:xfrm>
              <a:off x="2936" y="1657"/>
              <a:ext cx="925" cy="1965"/>
            </a:xfrm>
            <a:prstGeom prst="rect">
              <a:avLst/>
            </a:prstGeom>
            <a:noFill/>
            <a:ln w="20638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165" name="Rectangle 13"/>
            <p:cNvSpPr>
              <a:spLocks noChangeArrowheads="1"/>
            </p:cNvSpPr>
            <p:nvPr/>
          </p:nvSpPr>
          <p:spPr bwMode="auto">
            <a:xfrm>
              <a:off x="3578" y="2055"/>
              <a:ext cx="1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latin typeface="Courier New" pitchFamily="49" charset="0"/>
                </a:rPr>
                <a:t>~Y</a:t>
              </a:r>
              <a:endParaRPr lang="en-US" altLang="zh-CN" b="1"/>
            </a:p>
          </p:txBody>
        </p:sp>
        <p:sp>
          <p:nvSpPr>
            <p:cNvPr id="305166" name="Rectangle 14"/>
            <p:cNvSpPr>
              <a:spLocks noChangeArrowheads="1"/>
            </p:cNvSpPr>
            <p:nvPr/>
          </p:nvSpPr>
          <p:spPr bwMode="auto">
            <a:xfrm>
              <a:off x="3912" y="2016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FF"/>
                  </a:solidFill>
                  <a:latin typeface="Courier New" pitchFamily="49" charset="0"/>
                </a:rPr>
                <a:t>6</a:t>
              </a:r>
              <a:endParaRPr lang="en-US" altLang="zh-CN" b="1"/>
            </a:p>
          </p:txBody>
        </p:sp>
        <p:sp>
          <p:nvSpPr>
            <p:cNvPr id="305167" name="Oval 15"/>
            <p:cNvSpPr>
              <a:spLocks noChangeArrowheads="1"/>
            </p:cNvSpPr>
            <p:nvPr/>
          </p:nvSpPr>
          <p:spPr bwMode="auto">
            <a:xfrm>
              <a:off x="3861" y="2081"/>
              <a:ext cx="77" cy="77"/>
            </a:xfrm>
            <a:prstGeom prst="ellips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168" name="Line 16"/>
            <p:cNvSpPr>
              <a:spLocks noChangeShapeType="1"/>
            </p:cNvSpPr>
            <p:nvPr/>
          </p:nvSpPr>
          <p:spPr bwMode="auto">
            <a:xfrm>
              <a:off x="3938" y="2119"/>
              <a:ext cx="154" cy="1"/>
            </a:xfrm>
            <a:prstGeom prst="lin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169" name="Rectangle 17"/>
            <p:cNvSpPr>
              <a:spLocks noChangeArrowheads="1"/>
            </p:cNvSpPr>
            <p:nvPr/>
          </p:nvSpPr>
          <p:spPr bwMode="auto">
            <a:xfrm>
              <a:off x="3013" y="1824"/>
              <a:ext cx="1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Courier New" pitchFamily="49" charset="0"/>
                </a:rPr>
                <a:t>D0</a:t>
              </a:r>
              <a:endParaRPr lang="en-US" altLang="zh-CN" sz="2000" b="1"/>
            </a:p>
          </p:txBody>
        </p:sp>
        <p:sp>
          <p:nvSpPr>
            <p:cNvPr id="305170" name="Rectangle 18"/>
            <p:cNvSpPr>
              <a:spLocks noChangeArrowheads="1"/>
            </p:cNvSpPr>
            <p:nvPr/>
          </p:nvSpPr>
          <p:spPr bwMode="auto">
            <a:xfrm>
              <a:off x="2756" y="1785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FF"/>
                  </a:solidFill>
                  <a:latin typeface="Courier New" pitchFamily="49" charset="0"/>
                </a:rPr>
                <a:t>4</a:t>
              </a:r>
              <a:endParaRPr lang="en-US" altLang="zh-CN" b="1"/>
            </a:p>
          </p:txBody>
        </p:sp>
        <p:sp>
          <p:nvSpPr>
            <p:cNvPr id="305171" name="Line 19"/>
            <p:cNvSpPr>
              <a:spLocks noChangeShapeType="1"/>
            </p:cNvSpPr>
            <p:nvPr/>
          </p:nvSpPr>
          <p:spPr bwMode="auto">
            <a:xfrm flipH="1">
              <a:off x="2705" y="1888"/>
              <a:ext cx="231" cy="1"/>
            </a:xfrm>
            <a:prstGeom prst="lin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172" name="Rectangle 20"/>
            <p:cNvSpPr>
              <a:spLocks noChangeArrowheads="1"/>
            </p:cNvSpPr>
            <p:nvPr/>
          </p:nvSpPr>
          <p:spPr bwMode="auto">
            <a:xfrm>
              <a:off x="3013" y="1939"/>
              <a:ext cx="1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Courier New" pitchFamily="49" charset="0"/>
                </a:rPr>
                <a:t>D1</a:t>
              </a:r>
              <a:endParaRPr lang="en-US" altLang="zh-CN" sz="2000" b="1"/>
            </a:p>
          </p:txBody>
        </p:sp>
        <p:sp>
          <p:nvSpPr>
            <p:cNvPr id="305173" name="Rectangle 21"/>
            <p:cNvSpPr>
              <a:spLocks noChangeArrowheads="1"/>
            </p:cNvSpPr>
            <p:nvPr/>
          </p:nvSpPr>
          <p:spPr bwMode="auto">
            <a:xfrm>
              <a:off x="2756" y="1901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FF"/>
                  </a:solidFill>
                  <a:latin typeface="Courier New" pitchFamily="49" charset="0"/>
                </a:rPr>
                <a:t>3</a:t>
              </a:r>
              <a:endParaRPr lang="en-US" altLang="zh-CN" b="1"/>
            </a:p>
          </p:txBody>
        </p:sp>
        <p:sp>
          <p:nvSpPr>
            <p:cNvPr id="305174" name="Line 22"/>
            <p:cNvSpPr>
              <a:spLocks noChangeShapeType="1"/>
            </p:cNvSpPr>
            <p:nvPr/>
          </p:nvSpPr>
          <p:spPr bwMode="auto">
            <a:xfrm flipH="1">
              <a:off x="2705" y="2004"/>
              <a:ext cx="231" cy="1"/>
            </a:xfrm>
            <a:prstGeom prst="lin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175" name="Rectangle 23"/>
            <p:cNvSpPr>
              <a:spLocks noChangeArrowheads="1"/>
            </p:cNvSpPr>
            <p:nvPr/>
          </p:nvSpPr>
          <p:spPr bwMode="auto">
            <a:xfrm>
              <a:off x="3013" y="2055"/>
              <a:ext cx="1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Courier New" pitchFamily="49" charset="0"/>
                </a:rPr>
                <a:t>D2</a:t>
              </a:r>
              <a:endParaRPr lang="en-US" altLang="zh-CN" sz="2000" b="1"/>
            </a:p>
          </p:txBody>
        </p:sp>
        <p:sp>
          <p:nvSpPr>
            <p:cNvPr id="305176" name="Rectangle 24"/>
            <p:cNvSpPr>
              <a:spLocks noChangeArrowheads="1"/>
            </p:cNvSpPr>
            <p:nvPr/>
          </p:nvSpPr>
          <p:spPr bwMode="auto">
            <a:xfrm>
              <a:off x="2756" y="2016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FF"/>
                  </a:solidFill>
                  <a:latin typeface="Courier New" pitchFamily="49" charset="0"/>
                </a:rPr>
                <a:t>2</a:t>
              </a:r>
              <a:endParaRPr lang="en-US" altLang="zh-CN" b="1"/>
            </a:p>
          </p:txBody>
        </p:sp>
        <p:sp>
          <p:nvSpPr>
            <p:cNvPr id="305177" name="Line 25"/>
            <p:cNvSpPr>
              <a:spLocks noChangeShapeType="1"/>
            </p:cNvSpPr>
            <p:nvPr/>
          </p:nvSpPr>
          <p:spPr bwMode="auto">
            <a:xfrm flipH="1">
              <a:off x="2705" y="2119"/>
              <a:ext cx="231" cy="1"/>
            </a:xfrm>
            <a:prstGeom prst="lin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178" name="Rectangle 26"/>
            <p:cNvSpPr>
              <a:spLocks noChangeArrowheads="1"/>
            </p:cNvSpPr>
            <p:nvPr/>
          </p:nvSpPr>
          <p:spPr bwMode="auto">
            <a:xfrm>
              <a:off x="3013" y="2171"/>
              <a:ext cx="1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Courier New" pitchFamily="49" charset="0"/>
                </a:rPr>
                <a:t>D3</a:t>
              </a:r>
              <a:endParaRPr lang="en-US" altLang="zh-CN" sz="2000" b="1"/>
            </a:p>
          </p:txBody>
        </p:sp>
        <p:sp>
          <p:nvSpPr>
            <p:cNvPr id="305179" name="Rectangle 27"/>
            <p:cNvSpPr>
              <a:spLocks noChangeArrowheads="1"/>
            </p:cNvSpPr>
            <p:nvPr/>
          </p:nvSpPr>
          <p:spPr bwMode="auto">
            <a:xfrm>
              <a:off x="2756" y="2132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FF"/>
                  </a:solidFill>
                  <a:latin typeface="Courier New" pitchFamily="49" charset="0"/>
                </a:rPr>
                <a:t>1</a:t>
              </a:r>
              <a:endParaRPr lang="en-US" altLang="zh-CN" b="1"/>
            </a:p>
          </p:txBody>
        </p:sp>
        <p:sp>
          <p:nvSpPr>
            <p:cNvPr id="305180" name="Line 28"/>
            <p:cNvSpPr>
              <a:spLocks noChangeShapeType="1"/>
            </p:cNvSpPr>
            <p:nvPr/>
          </p:nvSpPr>
          <p:spPr bwMode="auto">
            <a:xfrm flipH="1">
              <a:off x="2705" y="2235"/>
              <a:ext cx="231" cy="1"/>
            </a:xfrm>
            <a:prstGeom prst="lin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181" name="Rectangle 29"/>
            <p:cNvSpPr>
              <a:spLocks noChangeArrowheads="1"/>
            </p:cNvSpPr>
            <p:nvPr/>
          </p:nvSpPr>
          <p:spPr bwMode="auto">
            <a:xfrm>
              <a:off x="3013" y="2286"/>
              <a:ext cx="1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Courier New" pitchFamily="49" charset="0"/>
                </a:rPr>
                <a:t>D4</a:t>
              </a:r>
              <a:endParaRPr lang="en-US" altLang="zh-CN" sz="2000" b="1"/>
            </a:p>
          </p:txBody>
        </p:sp>
        <p:sp>
          <p:nvSpPr>
            <p:cNvPr id="305182" name="Rectangle 30"/>
            <p:cNvSpPr>
              <a:spLocks noChangeArrowheads="1"/>
            </p:cNvSpPr>
            <p:nvPr/>
          </p:nvSpPr>
          <p:spPr bwMode="auto">
            <a:xfrm>
              <a:off x="2756" y="2248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FF"/>
                  </a:solidFill>
                  <a:latin typeface="Courier New" pitchFamily="49" charset="0"/>
                </a:rPr>
                <a:t>15</a:t>
              </a:r>
              <a:endParaRPr lang="en-US" altLang="zh-CN" b="1"/>
            </a:p>
          </p:txBody>
        </p:sp>
        <p:sp>
          <p:nvSpPr>
            <p:cNvPr id="305183" name="Line 31"/>
            <p:cNvSpPr>
              <a:spLocks noChangeShapeType="1"/>
            </p:cNvSpPr>
            <p:nvPr/>
          </p:nvSpPr>
          <p:spPr bwMode="auto">
            <a:xfrm flipH="1">
              <a:off x="2705" y="2350"/>
              <a:ext cx="231" cy="1"/>
            </a:xfrm>
            <a:prstGeom prst="lin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184" name="Rectangle 32"/>
            <p:cNvSpPr>
              <a:spLocks noChangeArrowheads="1"/>
            </p:cNvSpPr>
            <p:nvPr/>
          </p:nvSpPr>
          <p:spPr bwMode="auto">
            <a:xfrm>
              <a:off x="3013" y="2402"/>
              <a:ext cx="1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Courier New" pitchFamily="49" charset="0"/>
                </a:rPr>
                <a:t>D5</a:t>
              </a:r>
              <a:endParaRPr lang="en-US" altLang="zh-CN" sz="2000" b="1"/>
            </a:p>
          </p:txBody>
        </p:sp>
        <p:sp>
          <p:nvSpPr>
            <p:cNvPr id="305185" name="Rectangle 33"/>
            <p:cNvSpPr>
              <a:spLocks noChangeArrowheads="1"/>
            </p:cNvSpPr>
            <p:nvPr/>
          </p:nvSpPr>
          <p:spPr bwMode="auto">
            <a:xfrm>
              <a:off x="2756" y="2363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FF"/>
                  </a:solidFill>
                  <a:latin typeface="Courier New" pitchFamily="49" charset="0"/>
                </a:rPr>
                <a:t>14</a:t>
              </a:r>
              <a:endParaRPr lang="en-US" altLang="zh-CN" b="1"/>
            </a:p>
          </p:txBody>
        </p:sp>
        <p:sp>
          <p:nvSpPr>
            <p:cNvPr id="305186" name="Line 34"/>
            <p:cNvSpPr>
              <a:spLocks noChangeShapeType="1"/>
            </p:cNvSpPr>
            <p:nvPr/>
          </p:nvSpPr>
          <p:spPr bwMode="auto">
            <a:xfrm flipH="1">
              <a:off x="2705" y="2466"/>
              <a:ext cx="231" cy="1"/>
            </a:xfrm>
            <a:prstGeom prst="lin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187" name="Rectangle 35"/>
            <p:cNvSpPr>
              <a:spLocks noChangeArrowheads="1"/>
            </p:cNvSpPr>
            <p:nvPr/>
          </p:nvSpPr>
          <p:spPr bwMode="auto">
            <a:xfrm>
              <a:off x="3013" y="2517"/>
              <a:ext cx="1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Courier New" pitchFamily="49" charset="0"/>
                </a:rPr>
                <a:t>D6</a:t>
              </a:r>
              <a:endParaRPr lang="en-US" altLang="zh-CN" sz="2000" b="1"/>
            </a:p>
          </p:txBody>
        </p:sp>
        <p:sp>
          <p:nvSpPr>
            <p:cNvPr id="305188" name="Rectangle 36"/>
            <p:cNvSpPr>
              <a:spLocks noChangeArrowheads="1"/>
            </p:cNvSpPr>
            <p:nvPr/>
          </p:nvSpPr>
          <p:spPr bwMode="auto">
            <a:xfrm>
              <a:off x="2756" y="2479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FF"/>
                  </a:solidFill>
                  <a:latin typeface="Courier New" pitchFamily="49" charset="0"/>
                </a:rPr>
                <a:t>13</a:t>
              </a:r>
              <a:endParaRPr lang="en-US" altLang="zh-CN" b="1"/>
            </a:p>
          </p:txBody>
        </p:sp>
        <p:sp>
          <p:nvSpPr>
            <p:cNvPr id="305189" name="Line 37"/>
            <p:cNvSpPr>
              <a:spLocks noChangeShapeType="1"/>
            </p:cNvSpPr>
            <p:nvPr/>
          </p:nvSpPr>
          <p:spPr bwMode="auto">
            <a:xfrm flipH="1">
              <a:off x="2705" y="2581"/>
              <a:ext cx="231" cy="1"/>
            </a:xfrm>
            <a:prstGeom prst="lin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190" name="Rectangle 38"/>
            <p:cNvSpPr>
              <a:spLocks noChangeArrowheads="1"/>
            </p:cNvSpPr>
            <p:nvPr/>
          </p:nvSpPr>
          <p:spPr bwMode="auto">
            <a:xfrm>
              <a:off x="3013" y="2633"/>
              <a:ext cx="1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Courier New" pitchFamily="49" charset="0"/>
                </a:rPr>
                <a:t>D7</a:t>
              </a:r>
              <a:endParaRPr lang="en-US" altLang="zh-CN" sz="2000" b="1"/>
            </a:p>
          </p:txBody>
        </p:sp>
        <p:sp>
          <p:nvSpPr>
            <p:cNvPr id="305191" name="Rectangle 39"/>
            <p:cNvSpPr>
              <a:spLocks noChangeArrowheads="1"/>
            </p:cNvSpPr>
            <p:nvPr/>
          </p:nvSpPr>
          <p:spPr bwMode="auto">
            <a:xfrm>
              <a:off x="2756" y="2594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FF"/>
                  </a:solidFill>
                  <a:latin typeface="Courier New" pitchFamily="49" charset="0"/>
                </a:rPr>
                <a:t>12</a:t>
              </a:r>
              <a:endParaRPr lang="en-US" altLang="zh-CN" b="1"/>
            </a:p>
          </p:txBody>
        </p:sp>
        <p:sp>
          <p:nvSpPr>
            <p:cNvPr id="305192" name="Line 40"/>
            <p:cNvSpPr>
              <a:spLocks noChangeShapeType="1"/>
            </p:cNvSpPr>
            <p:nvPr/>
          </p:nvSpPr>
          <p:spPr bwMode="auto">
            <a:xfrm flipH="1">
              <a:off x="2705" y="2697"/>
              <a:ext cx="231" cy="1"/>
            </a:xfrm>
            <a:prstGeom prst="lin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193" name="Rectangle 41"/>
            <p:cNvSpPr>
              <a:spLocks noChangeArrowheads="1"/>
            </p:cNvSpPr>
            <p:nvPr/>
          </p:nvSpPr>
          <p:spPr bwMode="auto">
            <a:xfrm>
              <a:off x="3013" y="2864"/>
              <a:ext cx="1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Courier New" pitchFamily="49" charset="0"/>
                </a:rPr>
                <a:t>S0</a:t>
              </a:r>
              <a:endParaRPr lang="en-US" altLang="zh-CN" sz="2000" b="1"/>
            </a:p>
          </p:txBody>
        </p:sp>
        <p:sp>
          <p:nvSpPr>
            <p:cNvPr id="305194" name="Rectangle 42"/>
            <p:cNvSpPr>
              <a:spLocks noChangeArrowheads="1"/>
            </p:cNvSpPr>
            <p:nvPr/>
          </p:nvSpPr>
          <p:spPr bwMode="auto">
            <a:xfrm>
              <a:off x="2756" y="2826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FF"/>
                  </a:solidFill>
                  <a:latin typeface="Courier New" pitchFamily="49" charset="0"/>
                </a:rPr>
                <a:t>11</a:t>
              </a:r>
              <a:endParaRPr lang="en-US" altLang="zh-CN" b="1"/>
            </a:p>
          </p:txBody>
        </p:sp>
        <p:sp>
          <p:nvSpPr>
            <p:cNvPr id="305195" name="Line 43"/>
            <p:cNvSpPr>
              <a:spLocks noChangeShapeType="1"/>
            </p:cNvSpPr>
            <p:nvPr/>
          </p:nvSpPr>
          <p:spPr bwMode="auto">
            <a:xfrm flipH="1">
              <a:off x="2705" y="2928"/>
              <a:ext cx="231" cy="1"/>
            </a:xfrm>
            <a:prstGeom prst="lin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196" name="Rectangle 44"/>
            <p:cNvSpPr>
              <a:spLocks noChangeArrowheads="1"/>
            </p:cNvSpPr>
            <p:nvPr/>
          </p:nvSpPr>
          <p:spPr bwMode="auto">
            <a:xfrm>
              <a:off x="3013" y="3095"/>
              <a:ext cx="1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Courier New" pitchFamily="49" charset="0"/>
                </a:rPr>
                <a:t>S2</a:t>
              </a:r>
              <a:endParaRPr lang="en-US" altLang="zh-CN" sz="2000" b="1"/>
            </a:p>
          </p:txBody>
        </p:sp>
        <p:sp>
          <p:nvSpPr>
            <p:cNvPr id="305197" name="Rectangle 45"/>
            <p:cNvSpPr>
              <a:spLocks noChangeArrowheads="1"/>
            </p:cNvSpPr>
            <p:nvPr/>
          </p:nvSpPr>
          <p:spPr bwMode="auto">
            <a:xfrm>
              <a:off x="2756" y="3057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FF"/>
                  </a:solidFill>
                  <a:latin typeface="Courier New" pitchFamily="49" charset="0"/>
                </a:rPr>
                <a:t>9</a:t>
              </a:r>
              <a:endParaRPr lang="en-US" altLang="zh-CN" b="1"/>
            </a:p>
          </p:txBody>
        </p:sp>
        <p:sp>
          <p:nvSpPr>
            <p:cNvPr id="305198" name="Line 46"/>
            <p:cNvSpPr>
              <a:spLocks noChangeShapeType="1"/>
            </p:cNvSpPr>
            <p:nvPr/>
          </p:nvSpPr>
          <p:spPr bwMode="auto">
            <a:xfrm flipH="1">
              <a:off x="2705" y="3159"/>
              <a:ext cx="231" cy="1"/>
            </a:xfrm>
            <a:prstGeom prst="lin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199" name="Rectangle 47"/>
            <p:cNvSpPr>
              <a:spLocks noChangeArrowheads="1"/>
            </p:cNvSpPr>
            <p:nvPr/>
          </p:nvSpPr>
          <p:spPr bwMode="auto">
            <a:xfrm>
              <a:off x="3013" y="2980"/>
              <a:ext cx="1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Courier New" pitchFamily="49" charset="0"/>
                </a:rPr>
                <a:t>S1</a:t>
              </a:r>
              <a:endParaRPr lang="en-US" altLang="zh-CN" sz="2000" b="1"/>
            </a:p>
          </p:txBody>
        </p:sp>
        <p:sp>
          <p:nvSpPr>
            <p:cNvPr id="305200" name="Rectangle 48"/>
            <p:cNvSpPr>
              <a:spLocks noChangeArrowheads="1"/>
            </p:cNvSpPr>
            <p:nvPr/>
          </p:nvSpPr>
          <p:spPr bwMode="auto">
            <a:xfrm>
              <a:off x="2756" y="2941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FF"/>
                  </a:solidFill>
                  <a:latin typeface="Courier New" pitchFamily="49" charset="0"/>
                </a:rPr>
                <a:t>10</a:t>
              </a:r>
              <a:endParaRPr lang="en-US" altLang="zh-CN" b="1"/>
            </a:p>
          </p:txBody>
        </p:sp>
        <p:sp>
          <p:nvSpPr>
            <p:cNvPr id="305201" name="Line 49"/>
            <p:cNvSpPr>
              <a:spLocks noChangeShapeType="1"/>
            </p:cNvSpPr>
            <p:nvPr/>
          </p:nvSpPr>
          <p:spPr bwMode="auto">
            <a:xfrm flipH="1">
              <a:off x="2705" y="3044"/>
              <a:ext cx="231" cy="1"/>
            </a:xfrm>
            <a:prstGeom prst="lin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202" name="Rectangle 50"/>
            <p:cNvSpPr>
              <a:spLocks noChangeArrowheads="1"/>
            </p:cNvSpPr>
            <p:nvPr/>
          </p:nvSpPr>
          <p:spPr bwMode="auto">
            <a:xfrm>
              <a:off x="3643" y="1824"/>
              <a:ext cx="8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Courier New" pitchFamily="49" charset="0"/>
                </a:rPr>
                <a:t>Y</a:t>
              </a:r>
              <a:endParaRPr lang="en-US" altLang="zh-CN" sz="2000" b="1"/>
            </a:p>
          </p:txBody>
        </p:sp>
        <p:sp>
          <p:nvSpPr>
            <p:cNvPr id="305203" name="Rectangle 51"/>
            <p:cNvSpPr>
              <a:spLocks noChangeArrowheads="1"/>
            </p:cNvSpPr>
            <p:nvPr/>
          </p:nvSpPr>
          <p:spPr bwMode="auto">
            <a:xfrm>
              <a:off x="3912" y="1785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FF"/>
                  </a:solidFill>
                  <a:latin typeface="Courier New" pitchFamily="49" charset="0"/>
                </a:rPr>
                <a:t>5</a:t>
              </a:r>
              <a:endParaRPr lang="en-US" altLang="zh-CN" b="1"/>
            </a:p>
          </p:txBody>
        </p:sp>
        <p:sp>
          <p:nvSpPr>
            <p:cNvPr id="305204" name="Line 52"/>
            <p:cNvSpPr>
              <a:spLocks noChangeShapeType="1"/>
            </p:cNvSpPr>
            <p:nvPr/>
          </p:nvSpPr>
          <p:spPr bwMode="auto">
            <a:xfrm>
              <a:off x="3861" y="1888"/>
              <a:ext cx="231" cy="1"/>
            </a:xfrm>
            <a:prstGeom prst="lin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205" name="Rectangle 53"/>
            <p:cNvSpPr>
              <a:spLocks noChangeArrowheads="1"/>
            </p:cNvSpPr>
            <p:nvPr/>
          </p:nvSpPr>
          <p:spPr bwMode="auto">
            <a:xfrm>
              <a:off x="3013" y="3326"/>
              <a:ext cx="1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Courier New" pitchFamily="49" charset="0"/>
                </a:rPr>
                <a:t>EN</a:t>
              </a:r>
              <a:endParaRPr lang="en-US" altLang="zh-CN" sz="2000" b="1"/>
            </a:p>
          </p:txBody>
        </p:sp>
        <p:sp>
          <p:nvSpPr>
            <p:cNvPr id="305206" name="Rectangle 54"/>
            <p:cNvSpPr>
              <a:spLocks noChangeArrowheads="1"/>
            </p:cNvSpPr>
            <p:nvPr/>
          </p:nvSpPr>
          <p:spPr bwMode="auto">
            <a:xfrm>
              <a:off x="2756" y="3288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FF"/>
                  </a:solidFill>
                  <a:latin typeface="Courier New" pitchFamily="49" charset="0"/>
                </a:rPr>
                <a:t>7</a:t>
              </a:r>
              <a:endParaRPr lang="en-US" altLang="zh-CN" b="1"/>
            </a:p>
          </p:txBody>
        </p:sp>
        <p:sp>
          <p:nvSpPr>
            <p:cNvPr id="305207" name="Oval 55"/>
            <p:cNvSpPr>
              <a:spLocks noChangeArrowheads="1"/>
            </p:cNvSpPr>
            <p:nvPr/>
          </p:nvSpPr>
          <p:spPr bwMode="auto">
            <a:xfrm>
              <a:off x="2859" y="3352"/>
              <a:ext cx="77" cy="77"/>
            </a:xfrm>
            <a:prstGeom prst="ellips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208" name="Line 56"/>
            <p:cNvSpPr>
              <a:spLocks noChangeShapeType="1"/>
            </p:cNvSpPr>
            <p:nvPr/>
          </p:nvSpPr>
          <p:spPr bwMode="auto">
            <a:xfrm flipH="1">
              <a:off x="2705" y="3391"/>
              <a:ext cx="154" cy="1"/>
            </a:xfrm>
            <a:prstGeom prst="lin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5255" name="Group 103"/>
          <p:cNvGrpSpPr>
            <a:grpSpLocks/>
          </p:cNvGrpSpPr>
          <p:nvPr/>
        </p:nvGrpSpPr>
        <p:grpSpPr bwMode="auto">
          <a:xfrm>
            <a:off x="4989513" y="3181350"/>
            <a:ext cx="1284287" cy="2935288"/>
            <a:chOff x="1896" y="2004"/>
            <a:chExt cx="809" cy="1849"/>
          </a:xfrm>
        </p:grpSpPr>
        <p:sp>
          <p:nvSpPr>
            <p:cNvPr id="305212" name="Rectangle 60"/>
            <p:cNvSpPr>
              <a:spLocks noChangeArrowheads="1"/>
            </p:cNvSpPr>
            <p:nvPr/>
          </p:nvSpPr>
          <p:spPr bwMode="auto">
            <a:xfrm>
              <a:off x="2153" y="3647"/>
              <a:ext cx="37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GND</a:t>
              </a:r>
              <a:endParaRPr lang="en-US" altLang="zh-CN" b="1"/>
            </a:p>
          </p:txBody>
        </p:sp>
        <p:sp>
          <p:nvSpPr>
            <p:cNvPr id="305213" name="Freeform 61"/>
            <p:cNvSpPr>
              <a:spLocks/>
            </p:cNvSpPr>
            <p:nvPr/>
          </p:nvSpPr>
          <p:spPr bwMode="auto">
            <a:xfrm>
              <a:off x="1896" y="3737"/>
              <a:ext cx="231" cy="116"/>
            </a:xfrm>
            <a:custGeom>
              <a:avLst/>
              <a:gdLst>
                <a:gd name="T0" fmla="*/ 0 w 231"/>
                <a:gd name="T1" fmla="*/ 0 h 116"/>
                <a:gd name="T2" fmla="*/ 115 w 231"/>
                <a:gd name="T3" fmla="*/ 116 h 116"/>
                <a:gd name="T4" fmla="*/ 231 w 231"/>
                <a:gd name="T5" fmla="*/ 0 h 116"/>
                <a:gd name="T6" fmla="*/ 0 w 231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16">
                  <a:moveTo>
                    <a:pt x="0" y="0"/>
                  </a:moveTo>
                  <a:lnTo>
                    <a:pt x="115" y="116"/>
                  </a:lnTo>
                  <a:lnTo>
                    <a:pt x="23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214" name="Line 62"/>
            <p:cNvSpPr>
              <a:spLocks noChangeShapeType="1"/>
            </p:cNvSpPr>
            <p:nvPr/>
          </p:nvSpPr>
          <p:spPr bwMode="auto">
            <a:xfrm flipV="1">
              <a:off x="2011" y="3622"/>
              <a:ext cx="1" cy="11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221" name="Oval 69"/>
            <p:cNvSpPr>
              <a:spLocks noChangeArrowheads="1"/>
            </p:cNvSpPr>
            <p:nvPr/>
          </p:nvSpPr>
          <p:spPr bwMode="auto">
            <a:xfrm>
              <a:off x="1986" y="2093"/>
              <a:ext cx="51" cy="52"/>
            </a:xfrm>
            <a:prstGeom prst="ellipse">
              <a:avLst/>
            </a:prstGeom>
            <a:solidFill>
              <a:srgbClr val="FF0000"/>
            </a:solidFill>
            <a:ln w="206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222" name="Oval 70"/>
            <p:cNvSpPr>
              <a:spLocks noChangeArrowheads="1"/>
            </p:cNvSpPr>
            <p:nvPr/>
          </p:nvSpPr>
          <p:spPr bwMode="auto">
            <a:xfrm>
              <a:off x="1986" y="2325"/>
              <a:ext cx="51" cy="51"/>
            </a:xfrm>
            <a:prstGeom prst="ellipse">
              <a:avLst/>
            </a:prstGeom>
            <a:solidFill>
              <a:srgbClr val="FF0000"/>
            </a:solidFill>
            <a:ln w="206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223" name="Oval 71"/>
            <p:cNvSpPr>
              <a:spLocks noChangeArrowheads="1"/>
            </p:cNvSpPr>
            <p:nvPr/>
          </p:nvSpPr>
          <p:spPr bwMode="auto">
            <a:xfrm>
              <a:off x="1986" y="2440"/>
              <a:ext cx="51" cy="52"/>
            </a:xfrm>
            <a:prstGeom prst="ellipse">
              <a:avLst/>
            </a:prstGeom>
            <a:solidFill>
              <a:srgbClr val="FF0000"/>
            </a:solidFill>
            <a:ln w="206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224" name="Oval 72"/>
            <p:cNvSpPr>
              <a:spLocks noChangeArrowheads="1"/>
            </p:cNvSpPr>
            <p:nvPr/>
          </p:nvSpPr>
          <p:spPr bwMode="auto">
            <a:xfrm>
              <a:off x="1986" y="2671"/>
              <a:ext cx="51" cy="52"/>
            </a:xfrm>
            <a:prstGeom prst="ellipse">
              <a:avLst/>
            </a:prstGeom>
            <a:solidFill>
              <a:srgbClr val="FF0000"/>
            </a:solidFill>
            <a:ln w="206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225" name="Oval 73"/>
            <p:cNvSpPr>
              <a:spLocks noChangeArrowheads="1"/>
            </p:cNvSpPr>
            <p:nvPr/>
          </p:nvSpPr>
          <p:spPr bwMode="auto">
            <a:xfrm>
              <a:off x="1986" y="3365"/>
              <a:ext cx="51" cy="51"/>
            </a:xfrm>
            <a:prstGeom prst="ellipse">
              <a:avLst/>
            </a:prstGeom>
            <a:solidFill>
              <a:srgbClr val="FF0000"/>
            </a:solidFill>
            <a:ln w="206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232" name="Freeform 80"/>
            <p:cNvSpPr>
              <a:spLocks/>
            </p:cNvSpPr>
            <p:nvPr/>
          </p:nvSpPr>
          <p:spPr bwMode="auto">
            <a:xfrm>
              <a:off x="2011" y="2004"/>
              <a:ext cx="694" cy="115"/>
            </a:xfrm>
            <a:custGeom>
              <a:avLst/>
              <a:gdLst>
                <a:gd name="T0" fmla="*/ 694 w 694"/>
                <a:gd name="T1" fmla="*/ 0 h 115"/>
                <a:gd name="T2" fmla="*/ 0 w 694"/>
                <a:gd name="T3" fmla="*/ 0 h 115"/>
                <a:gd name="T4" fmla="*/ 0 w 694"/>
                <a:gd name="T5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4" h="115">
                  <a:moveTo>
                    <a:pt x="694" y="0"/>
                  </a:moveTo>
                  <a:lnTo>
                    <a:pt x="0" y="0"/>
                  </a:lnTo>
                  <a:lnTo>
                    <a:pt x="0" y="115"/>
                  </a:lnTo>
                </a:path>
              </a:pathLst>
            </a:custGeom>
            <a:noFill/>
            <a:ln w="206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233" name="Line 81"/>
            <p:cNvSpPr>
              <a:spLocks noChangeShapeType="1"/>
            </p:cNvSpPr>
            <p:nvPr/>
          </p:nvSpPr>
          <p:spPr bwMode="auto">
            <a:xfrm flipH="1">
              <a:off x="2011" y="2119"/>
              <a:ext cx="694" cy="1"/>
            </a:xfrm>
            <a:prstGeom prst="line">
              <a:avLst/>
            </a:prstGeom>
            <a:noFill/>
            <a:ln w="206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234" name="Line 82"/>
            <p:cNvSpPr>
              <a:spLocks noChangeShapeType="1"/>
            </p:cNvSpPr>
            <p:nvPr/>
          </p:nvSpPr>
          <p:spPr bwMode="auto">
            <a:xfrm>
              <a:off x="2011" y="2119"/>
              <a:ext cx="1" cy="231"/>
            </a:xfrm>
            <a:prstGeom prst="line">
              <a:avLst/>
            </a:prstGeom>
            <a:noFill/>
            <a:ln w="206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235" name="Line 83"/>
            <p:cNvSpPr>
              <a:spLocks noChangeShapeType="1"/>
            </p:cNvSpPr>
            <p:nvPr/>
          </p:nvSpPr>
          <p:spPr bwMode="auto">
            <a:xfrm flipH="1">
              <a:off x="2011" y="2350"/>
              <a:ext cx="694" cy="1"/>
            </a:xfrm>
            <a:prstGeom prst="line">
              <a:avLst/>
            </a:prstGeom>
            <a:noFill/>
            <a:ln w="206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236" name="Line 84"/>
            <p:cNvSpPr>
              <a:spLocks noChangeShapeType="1"/>
            </p:cNvSpPr>
            <p:nvPr/>
          </p:nvSpPr>
          <p:spPr bwMode="auto">
            <a:xfrm>
              <a:off x="2011" y="2350"/>
              <a:ext cx="1" cy="116"/>
            </a:xfrm>
            <a:prstGeom prst="line">
              <a:avLst/>
            </a:prstGeom>
            <a:noFill/>
            <a:ln w="206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237" name="Line 85"/>
            <p:cNvSpPr>
              <a:spLocks noChangeShapeType="1"/>
            </p:cNvSpPr>
            <p:nvPr/>
          </p:nvSpPr>
          <p:spPr bwMode="auto">
            <a:xfrm flipH="1">
              <a:off x="2011" y="2466"/>
              <a:ext cx="694" cy="1"/>
            </a:xfrm>
            <a:prstGeom prst="line">
              <a:avLst/>
            </a:prstGeom>
            <a:noFill/>
            <a:ln w="206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238" name="Line 86"/>
            <p:cNvSpPr>
              <a:spLocks noChangeShapeType="1"/>
            </p:cNvSpPr>
            <p:nvPr/>
          </p:nvSpPr>
          <p:spPr bwMode="auto">
            <a:xfrm>
              <a:off x="2011" y="2466"/>
              <a:ext cx="1" cy="231"/>
            </a:xfrm>
            <a:prstGeom prst="line">
              <a:avLst/>
            </a:prstGeom>
            <a:noFill/>
            <a:ln w="206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239" name="Line 87"/>
            <p:cNvSpPr>
              <a:spLocks noChangeShapeType="1"/>
            </p:cNvSpPr>
            <p:nvPr/>
          </p:nvSpPr>
          <p:spPr bwMode="auto">
            <a:xfrm flipH="1">
              <a:off x="2011" y="2697"/>
              <a:ext cx="694" cy="1"/>
            </a:xfrm>
            <a:prstGeom prst="line">
              <a:avLst/>
            </a:prstGeom>
            <a:noFill/>
            <a:ln w="206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240" name="Line 88"/>
            <p:cNvSpPr>
              <a:spLocks noChangeShapeType="1"/>
            </p:cNvSpPr>
            <p:nvPr/>
          </p:nvSpPr>
          <p:spPr bwMode="auto">
            <a:xfrm>
              <a:off x="2011" y="2697"/>
              <a:ext cx="1" cy="694"/>
            </a:xfrm>
            <a:prstGeom prst="line">
              <a:avLst/>
            </a:prstGeom>
            <a:noFill/>
            <a:ln w="206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241" name="Line 89"/>
            <p:cNvSpPr>
              <a:spLocks noChangeShapeType="1"/>
            </p:cNvSpPr>
            <p:nvPr/>
          </p:nvSpPr>
          <p:spPr bwMode="auto">
            <a:xfrm>
              <a:off x="2011" y="3391"/>
              <a:ext cx="1" cy="231"/>
            </a:xfrm>
            <a:prstGeom prst="line">
              <a:avLst/>
            </a:prstGeom>
            <a:noFill/>
            <a:ln w="206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242" name="Line 90"/>
            <p:cNvSpPr>
              <a:spLocks noChangeShapeType="1"/>
            </p:cNvSpPr>
            <p:nvPr/>
          </p:nvSpPr>
          <p:spPr bwMode="auto">
            <a:xfrm flipH="1">
              <a:off x="2011" y="3391"/>
              <a:ext cx="694" cy="1"/>
            </a:xfrm>
            <a:prstGeom prst="line">
              <a:avLst/>
            </a:prstGeom>
            <a:noFill/>
            <a:ln w="206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5256" name="Group 104"/>
          <p:cNvGrpSpPr>
            <a:grpSpLocks/>
          </p:cNvGrpSpPr>
          <p:nvPr/>
        </p:nvGrpSpPr>
        <p:grpSpPr bwMode="auto">
          <a:xfrm>
            <a:off x="4173538" y="2060575"/>
            <a:ext cx="2100262" cy="2036763"/>
            <a:chOff x="1382" y="1298"/>
            <a:chExt cx="1323" cy="1283"/>
          </a:xfrm>
        </p:grpSpPr>
        <p:sp>
          <p:nvSpPr>
            <p:cNvPr id="305215" name="Rectangle 63"/>
            <p:cNvSpPr>
              <a:spLocks noChangeArrowheads="1"/>
            </p:cNvSpPr>
            <p:nvPr/>
          </p:nvSpPr>
          <p:spPr bwMode="auto">
            <a:xfrm>
              <a:off x="1960" y="1618"/>
              <a:ext cx="21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R1</a:t>
              </a:r>
              <a:endParaRPr lang="en-US" altLang="zh-CN" b="1"/>
            </a:p>
          </p:txBody>
        </p:sp>
        <p:grpSp>
          <p:nvGrpSpPr>
            <p:cNvPr id="305253" name="Group 101"/>
            <p:cNvGrpSpPr>
              <a:grpSpLocks/>
            </p:cNvGrpSpPr>
            <p:nvPr/>
          </p:nvGrpSpPr>
          <p:grpSpPr bwMode="auto">
            <a:xfrm>
              <a:off x="1382" y="1298"/>
              <a:ext cx="1323" cy="1283"/>
              <a:chOff x="1382" y="1298"/>
              <a:chExt cx="1323" cy="1283"/>
            </a:xfrm>
          </p:grpSpPr>
          <p:grpSp>
            <p:nvGrpSpPr>
              <p:cNvPr id="305252" name="Group 100"/>
              <p:cNvGrpSpPr>
                <a:grpSpLocks/>
              </p:cNvGrpSpPr>
              <p:nvPr/>
            </p:nvGrpSpPr>
            <p:grpSpPr bwMode="auto">
              <a:xfrm>
                <a:off x="1780" y="1824"/>
                <a:ext cx="578" cy="115"/>
                <a:chOff x="1780" y="1824"/>
                <a:chExt cx="578" cy="115"/>
              </a:xfrm>
            </p:grpSpPr>
            <p:sp>
              <p:nvSpPr>
                <p:cNvPr id="305217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780" y="1888"/>
                  <a:ext cx="116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5218" name="Line 66"/>
                <p:cNvSpPr>
                  <a:spLocks noChangeShapeType="1"/>
                </p:cNvSpPr>
                <p:nvPr/>
              </p:nvSpPr>
              <p:spPr bwMode="auto">
                <a:xfrm>
                  <a:off x="2243" y="1888"/>
                  <a:ext cx="115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5216" name="Freeform 64"/>
                <p:cNvSpPr>
                  <a:spLocks/>
                </p:cNvSpPr>
                <p:nvPr/>
              </p:nvSpPr>
              <p:spPr bwMode="auto">
                <a:xfrm>
                  <a:off x="1896" y="1824"/>
                  <a:ext cx="347" cy="115"/>
                </a:xfrm>
                <a:custGeom>
                  <a:avLst/>
                  <a:gdLst>
                    <a:gd name="T0" fmla="*/ 0 w 347"/>
                    <a:gd name="T1" fmla="*/ 64 h 115"/>
                    <a:gd name="T2" fmla="*/ 38 w 347"/>
                    <a:gd name="T3" fmla="*/ 0 h 115"/>
                    <a:gd name="T4" fmla="*/ 90 w 347"/>
                    <a:gd name="T5" fmla="*/ 115 h 115"/>
                    <a:gd name="T6" fmla="*/ 154 w 347"/>
                    <a:gd name="T7" fmla="*/ 0 h 115"/>
                    <a:gd name="T8" fmla="*/ 205 w 347"/>
                    <a:gd name="T9" fmla="*/ 115 h 115"/>
                    <a:gd name="T10" fmla="*/ 269 w 347"/>
                    <a:gd name="T11" fmla="*/ 0 h 115"/>
                    <a:gd name="T12" fmla="*/ 321 w 347"/>
                    <a:gd name="T13" fmla="*/ 115 h 115"/>
                    <a:gd name="T14" fmla="*/ 347 w 347"/>
                    <a:gd name="T15" fmla="*/ 64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47" h="115">
                      <a:moveTo>
                        <a:pt x="0" y="64"/>
                      </a:moveTo>
                      <a:lnTo>
                        <a:pt x="38" y="0"/>
                      </a:lnTo>
                      <a:lnTo>
                        <a:pt x="90" y="115"/>
                      </a:lnTo>
                      <a:lnTo>
                        <a:pt x="154" y="0"/>
                      </a:lnTo>
                      <a:lnTo>
                        <a:pt x="205" y="115"/>
                      </a:lnTo>
                      <a:lnTo>
                        <a:pt x="269" y="0"/>
                      </a:lnTo>
                      <a:lnTo>
                        <a:pt x="321" y="115"/>
                      </a:lnTo>
                      <a:lnTo>
                        <a:pt x="347" y="64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5249" name="Group 97"/>
              <p:cNvGrpSpPr>
                <a:grpSpLocks/>
              </p:cNvGrpSpPr>
              <p:nvPr/>
            </p:nvGrpSpPr>
            <p:grpSpPr bwMode="auto">
              <a:xfrm>
                <a:off x="1382" y="1298"/>
                <a:ext cx="398" cy="590"/>
                <a:chOff x="1382" y="1298"/>
                <a:chExt cx="398" cy="590"/>
              </a:xfrm>
            </p:grpSpPr>
            <p:sp>
              <p:nvSpPr>
                <p:cNvPr id="305209" name="Rectangle 57"/>
                <p:cNvSpPr>
                  <a:spLocks noChangeArrowheads="1"/>
                </p:cNvSpPr>
                <p:nvPr/>
              </p:nvSpPr>
              <p:spPr bwMode="auto">
                <a:xfrm>
                  <a:off x="1382" y="1298"/>
                  <a:ext cx="274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b="1">
                      <a:solidFill>
                        <a:srgbClr val="000000"/>
                      </a:solidFill>
                    </a:rPr>
                    <a:t>V</a:t>
                  </a:r>
                  <a:r>
                    <a:rPr lang="en-US" altLang="zh-CN" sz="2100" b="1" baseline="-25000">
                      <a:solidFill>
                        <a:srgbClr val="000000"/>
                      </a:solidFill>
                    </a:rPr>
                    <a:t>CC</a:t>
                  </a:r>
                  <a:endParaRPr lang="en-US" altLang="zh-CN" b="1" baseline="-25000"/>
                </a:p>
              </p:txBody>
            </p:sp>
            <p:sp>
              <p:nvSpPr>
                <p:cNvPr id="305210" name="Line 58"/>
                <p:cNvSpPr>
                  <a:spLocks noChangeShapeType="1"/>
                </p:cNvSpPr>
                <p:nvPr/>
              </p:nvSpPr>
              <p:spPr bwMode="auto">
                <a:xfrm>
                  <a:off x="1388" y="1541"/>
                  <a:ext cx="31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5211" name="Line 59"/>
                <p:cNvSpPr>
                  <a:spLocks noChangeShapeType="1"/>
                </p:cNvSpPr>
                <p:nvPr/>
              </p:nvSpPr>
              <p:spPr bwMode="auto">
                <a:xfrm>
                  <a:off x="1549" y="1541"/>
                  <a:ext cx="1" cy="23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5226" name="Freeform 74"/>
                <p:cNvSpPr>
                  <a:spLocks/>
                </p:cNvSpPr>
                <p:nvPr/>
              </p:nvSpPr>
              <p:spPr bwMode="auto">
                <a:xfrm>
                  <a:off x="1549" y="1772"/>
                  <a:ext cx="231" cy="116"/>
                </a:xfrm>
                <a:custGeom>
                  <a:avLst/>
                  <a:gdLst>
                    <a:gd name="T0" fmla="*/ 0 w 231"/>
                    <a:gd name="T1" fmla="*/ 0 h 116"/>
                    <a:gd name="T2" fmla="*/ 0 w 231"/>
                    <a:gd name="T3" fmla="*/ 116 h 116"/>
                    <a:gd name="T4" fmla="*/ 231 w 231"/>
                    <a:gd name="T5" fmla="*/ 116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31" h="116">
                      <a:moveTo>
                        <a:pt x="0" y="0"/>
                      </a:moveTo>
                      <a:lnTo>
                        <a:pt x="0" y="116"/>
                      </a:lnTo>
                      <a:lnTo>
                        <a:pt x="231" y="116"/>
                      </a:lnTo>
                    </a:path>
                  </a:pathLst>
                </a:custGeom>
                <a:noFill/>
                <a:ln w="20638">
                  <a:solidFill>
                    <a:srgbClr val="25A70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5250" name="Group 98"/>
              <p:cNvGrpSpPr>
                <a:grpSpLocks/>
              </p:cNvGrpSpPr>
              <p:nvPr/>
            </p:nvGrpSpPr>
            <p:grpSpPr bwMode="auto">
              <a:xfrm>
                <a:off x="2358" y="1858"/>
                <a:ext cx="347" cy="723"/>
                <a:chOff x="2358" y="1858"/>
                <a:chExt cx="347" cy="723"/>
              </a:xfrm>
            </p:grpSpPr>
            <p:sp>
              <p:nvSpPr>
                <p:cNvPr id="305219" name="Oval 67"/>
                <p:cNvSpPr>
                  <a:spLocks noChangeArrowheads="1"/>
                </p:cNvSpPr>
                <p:nvPr/>
              </p:nvSpPr>
              <p:spPr bwMode="auto">
                <a:xfrm>
                  <a:off x="2448" y="1862"/>
                  <a:ext cx="51" cy="52"/>
                </a:xfrm>
                <a:prstGeom prst="ellipse">
                  <a:avLst/>
                </a:prstGeom>
                <a:solidFill>
                  <a:srgbClr val="FF0000"/>
                </a:solidFill>
                <a:ln w="20638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5220" name="Oval 68"/>
                <p:cNvSpPr>
                  <a:spLocks noChangeArrowheads="1"/>
                </p:cNvSpPr>
                <p:nvPr/>
              </p:nvSpPr>
              <p:spPr bwMode="auto">
                <a:xfrm>
                  <a:off x="2448" y="2209"/>
                  <a:ext cx="51" cy="51"/>
                </a:xfrm>
                <a:prstGeom prst="ellipse">
                  <a:avLst/>
                </a:prstGeom>
                <a:solidFill>
                  <a:srgbClr val="FF0000"/>
                </a:solidFill>
                <a:ln w="20638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5227" name="Line 75"/>
                <p:cNvSpPr>
                  <a:spLocks noChangeShapeType="1"/>
                </p:cNvSpPr>
                <p:nvPr/>
              </p:nvSpPr>
              <p:spPr bwMode="auto">
                <a:xfrm>
                  <a:off x="2358" y="1888"/>
                  <a:ext cx="116" cy="1"/>
                </a:xfrm>
                <a:prstGeom prst="line">
                  <a:avLst/>
                </a:prstGeom>
                <a:noFill/>
                <a:ln w="20638">
                  <a:solidFill>
                    <a:srgbClr val="25A70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5228" name="Line 76"/>
                <p:cNvSpPr>
                  <a:spLocks noChangeShapeType="1"/>
                </p:cNvSpPr>
                <p:nvPr/>
              </p:nvSpPr>
              <p:spPr bwMode="auto">
                <a:xfrm>
                  <a:off x="2474" y="1888"/>
                  <a:ext cx="231" cy="1"/>
                </a:xfrm>
                <a:prstGeom prst="line">
                  <a:avLst/>
                </a:prstGeom>
                <a:noFill/>
                <a:ln w="25400">
                  <a:solidFill>
                    <a:srgbClr val="25A70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5229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2474" y="2235"/>
                  <a:ext cx="231" cy="1"/>
                </a:xfrm>
                <a:prstGeom prst="line">
                  <a:avLst/>
                </a:prstGeom>
                <a:noFill/>
                <a:ln w="27051">
                  <a:solidFill>
                    <a:srgbClr val="25A70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5230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2474" y="1888"/>
                  <a:ext cx="1" cy="347"/>
                </a:xfrm>
                <a:prstGeom prst="line">
                  <a:avLst/>
                </a:prstGeom>
                <a:noFill/>
                <a:ln w="27051">
                  <a:solidFill>
                    <a:srgbClr val="25A70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5231" name="Freeform 79"/>
                <p:cNvSpPr>
                  <a:spLocks/>
                </p:cNvSpPr>
                <p:nvPr/>
              </p:nvSpPr>
              <p:spPr bwMode="auto">
                <a:xfrm>
                  <a:off x="2474" y="2235"/>
                  <a:ext cx="231" cy="346"/>
                </a:xfrm>
                <a:custGeom>
                  <a:avLst/>
                  <a:gdLst>
                    <a:gd name="T0" fmla="*/ 231 w 231"/>
                    <a:gd name="T1" fmla="*/ 346 h 346"/>
                    <a:gd name="T2" fmla="*/ 0 w 231"/>
                    <a:gd name="T3" fmla="*/ 346 h 346"/>
                    <a:gd name="T4" fmla="*/ 0 w 231"/>
                    <a:gd name="T5" fmla="*/ 0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31" h="346">
                      <a:moveTo>
                        <a:pt x="231" y="346"/>
                      </a:moveTo>
                      <a:lnTo>
                        <a:pt x="0" y="34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7051">
                  <a:solidFill>
                    <a:srgbClr val="25A70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5244" name="Oval 92"/>
                <p:cNvSpPr>
                  <a:spLocks noChangeArrowheads="1"/>
                </p:cNvSpPr>
                <p:nvPr/>
              </p:nvSpPr>
              <p:spPr bwMode="auto">
                <a:xfrm>
                  <a:off x="2448" y="2202"/>
                  <a:ext cx="57" cy="57"/>
                </a:xfrm>
                <a:prstGeom prst="ellipse">
                  <a:avLst/>
                </a:prstGeom>
                <a:solidFill>
                  <a:srgbClr val="25A701"/>
                </a:solidFill>
                <a:ln w="12700" cap="sq" algn="ctr">
                  <a:solidFill>
                    <a:srgbClr val="25A70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245" name="Oval 93"/>
                <p:cNvSpPr>
                  <a:spLocks noChangeArrowheads="1"/>
                </p:cNvSpPr>
                <p:nvPr/>
              </p:nvSpPr>
              <p:spPr bwMode="auto">
                <a:xfrm>
                  <a:off x="2447" y="1858"/>
                  <a:ext cx="57" cy="57"/>
                </a:xfrm>
                <a:prstGeom prst="ellipse">
                  <a:avLst/>
                </a:prstGeom>
                <a:solidFill>
                  <a:srgbClr val="25A701"/>
                </a:solidFill>
                <a:ln w="12700" cap="sq" algn="ctr">
                  <a:solidFill>
                    <a:srgbClr val="25A70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05247" name="Rectangle 95"/>
          <p:cNvSpPr>
            <a:spLocks noChangeArrowheads="1"/>
          </p:cNvSpPr>
          <p:nvPr/>
        </p:nvSpPr>
        <p:spPr bwMode="auto">
          <a:xfrm>
            <a:off x="576263" y="368300"/>
            <a:ext cx="8054975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Exp1</a:t>
            </a:r>
            <a:r>
              <a:rPr lang="zh-CN" altLang="en-US" sz="2800" b="1"/>
              <a:t>：</a:t>
            </a:r>
            <a:r>
              <a:rPr lang="en-US" altLang="zh-CN" sz="2800" b="1"/>
              <a:t>a circuit output 1 when its 3-bit input can be divided by 3. construct the circuit by using 74××151.</a:t>
            </a:r>
          </a:p>
          <a:p>
            <a:r>
              <a:rPr lang="en-US" altLang="zh-CN" sz="2800" b="1"/>
              <a:t>    So</a:t>
            </a:r>
            <a:r>
              <a:rPr lang="zh-CN" altLang="en-US" sz="2800" b="1"/>
              <a:t>：</a:t>
            </a:r>
            <a:r>
              <a:rPr lang="en-US" altLang="zh-CN" sz="2800" b="1"/>
              <a:t>F=∑</a:t>
            </a:r>
            <a:r>
              <a:rPr lang="en-US" altLang="zh-CN" sz="2800" b="1" baseline="-25000"/>
              <a:t>X,Y,Z</a:t>
            </a:r>
            <a:r>
              <a:rPr lang="zh-CN" altLang="en-US" sz="2800" b="1"/>
              <a:t>（？）</a:t>
            </a:r>
          </a:p>
          <a:p>
            <a:r>
              <a:rPr lang="zh-CN" altLang="en-US" sz="2800" b="1"/>
              <a:t>            </a:t>
            </a:r>
            <a:r>
              <a:rPr lang="en-US" altLang="zh-CN" sz="2800" b="1"/>
              <a:t>and circuit</a:t>
            </a:r>
            <a:r>
              <a:rPr lang="zh-CN" altLang="en-US" sz="2800" b="1"/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5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05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000"/>
                                        <p:tgtEl>
                                          <p:spTgt spid="30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000"/>
                                        <p:tgtEl>
                                          <p:spTgt spid="30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6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02A7-A00F-44EA-837E-970BB9FB09A6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7F62-A033-4A05-8A38-80CEDCB38543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90488"/>
          </a:xfrm>
        </p:spPr>
        <p:txBody>
          <a:bodyPr/>
          <a:lstStyle/>
          <a:p>
            <a:endParaRPr lang="zh-CN" altLang="zh-CN" sz="3200"/>
          </a:p>
        </p:txBody>
      </p:sp>
      <p:sp>
        <p:nvSpPr>
          <p:cNvPr id="1167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sz="2800"/>
              <a:t>Exp2</a:t>
            </a:r>
            <a:r>
              <a:rPr lang="zh-CN" altLang="en-US" sz="2800"/>
              <a:t>：</a:t>
            </a:r>
            <a:r>
              <a:rPr lang="en-US" altLang="zh-CN" sz="2800"/>
              <a:t>if the inputs are 4-bits in Exp.1, then how to design the circuit with MUX?</a:t>
            </a:r>
          </a:p>
          <a:p>
            <a:pPr>
              <a:buFont typeface="Wingdings 2" pitchFamily="18" charset="2"/>
              <a:buNone/>
            </a:pPr>
            <a:r>
              <a:rPr lang="en-US" altLang="zh-CN" sz="2800">
                <a:solidFill>
                  <a:srgbClr val="CC0066"/>
                </a:solidFill>
              </a:rPr>
              <a:t>Solution 1</a:t>
            </a:r>
            <a:r>
              <a:rPr lang="zh-CN" altLang="en-US" sz="2800"/>
              <a:t>：</a:t>
            </a:r>
            <a:r>
              <a:rPr lang="en-US" altLang="zh-CN" sz="2800"/>
              <a:t>use a 16-1 MUX to design , choose a 74××150</a:t>
            </a:r>
            <a:r>
              <a:rPr lang="zh-CN" altLang="en-US" sz="2800"/>
              <a:t>。 </a:t>
            </a:r>
          </a:p>
          <a:p>
            <a:pPr>
              <a:buFont typeface="Wingdings 2" pitchFamily="18" charset="2"/>
              <a:buNone/>
            </a:pPr>
            <a:r>
              <a:rPr lang="en-US" altLang="zh-CN" sz="2800"/>
              <a:t>F=∑</a:t>
            </a:r>
            <a:r>
              <a:rPr lang="en-US" altLang="zh-CN" sz="2800" baseline="-25000"/>
              <a:t>WXYZ</a:t>
            </a:r>
            <a:r>
              <a:rPr lang="zh-CN" altLang="en-US" sz="2800"/>
              <a:t>（</a:t>
            </a:r>
            <a:r>
              <a:rPr lang="en-US" altLang="zh-CN" sz="2800"/>
              <a:t>0</a:t>
            </a:r>
            <a:r>
              <a:rPr lang="zh-CN" altLang="en-US" sz="2800"/>
              <a:t>，</a:t>
            </a:r>
            <a:r>
              <a:rPr lang="en-US" altLang="zh-CN" sz="2800"/>
              <a:t>3</a:t>
            </a:r>
            <a:r>
              <a:rPr lang="zh-CN" altLang="en-US" sz="2800"/>
              <a:t>，</a:t>
            </a:r>
            <a:r>
              <a:rPr lang="en-US" altLang="zh-CN" sz="2800"/>
              <a:t>6</a:t>
            </a:r>
            <a:r>
              <a:rPr lang="zh-CN" altLang="en-US" sz="2800"/>
              <a:t>，</a:t>
            </a:r>
            <a:r>
              <a:rPr lang="en-US" altLang="zh-CN" sz="2800"/>
              <a:t>9</a:t>
            </a:r>
            <a:r>
              <a:rPr lang="zh-CN" altLang="en-US" sz="2800"/>
              <a:t>，</a:t>
            </a:r>
            <a:r>
              <a:rPr lang="en-US" altLang="zh-CN" sz="2800"/>
              <a:t>12</a:t>
            </a:r>
            <a:r>
              <a:rPr lang="zh-CN" altLang="en-US" sz="2800"/>
              <a:t>，</a:t>
            </a:r>
            <a:r>
              <a:rPr lang="en-US" altLang="zh-CN" sz="2800"/>
              <a:t>15</a:t>
            </a:r>
            <a:r>
              <a:rPr lang="zh-CN" altLang="en-US" sz="2800"/>
              <a:t>）</a:t>
            </a:r>
          </a:p>
          <a:p>
            <a:pPr>
              <a:buFont typeface="Wingdings 2" pitchFamily="18" charset="2"/>
              <a:buNone/>
            </a:pPr>
            <a:r>
              <a:rPr lang="en-US" altLang="zh-CN" sz="2800">
                <a:solidFill>
                  <a:srgbClr val="CC0066"/>
                </a:solidFill>
              </a:rPr>
              <a:t>Solution 2</a:t>
            </a:r>
            <a:r>
              <a:rPr lang="zh-CN" altLang="en-US" sz="2800"/>
              <a:t>：仍选用</a:t>
            </a:r>
            <a:r>
              <a:rPr lang="en-US" altLang="zh-CN" sz="2800"/>
              <a:t>74××151</a:t>
            </a:r>
            <a:r>
              <a:rPr lang="zh-CN" altLang="en-US" sz="2800"/>
              <a:t>，先对所求函数的卡诺图做降维处理。</a:t>
            </a:r>
          </a:p>
          <a:p>
            <a:pPr>
              <a:buClr>
                <a:srgbClr val="990033"/>
              </a:buClr>
              <a:buFont typeface="Wingdings" pitchFamily="2" charset="2"/>
              <a:buChar char="l"/>
            </a:pPr>
            <a:r>
              <a:rPr lang="zh-CN" altLang="en-US" sz="2800"/>
              <a:t>预备知识：</a:t>
            </a:r>
            <a:r>
              <a:rPr lang="zh-CN" altLang="en-US" sz="2800">
                <a:solidFill>
                  <a:srgbClr val="990000"/>
                </a:solidFill>
              </a:rPr>
              <a:t>卡诺图的降维</a:t>
            </a:r>
          </a:p>
          <a:p>
            <a:pPr lvl="1">
              <a:buClr>
                <a:srgbClr val="990033"/>
              </a:buClr>
              <a:buFont typeface="Wingdings" pitchFamily="2" charset="2"/>
              <a:buChar char="l"/>
            </a:pPr>
            <a:r>
              <a:rPr lang="zh-CN" altLang="en-US" sz="2400"/>
              <a:t>用一个</a:t>
            </a:r>
            <a:r>
              <a:rPr lang="en-US" altLang="zh-CN" sz="2400"/>
              <a:t>n</a:t>
            </a:r>
            <a:r>
              <a:rPr lang="zh-CN" altLang="en-US" sz="2400"/>
              <a:t>变量的卡诺图来处理</a:t>
            </a:r>
            <a:r>
              <a:rPr lang="en-US" altLang="zh-CN" sz="2400"/>
              <a:t>m</a:t>
            </a:r>
            <a:r>
              <a:rPr lang="zh-CN" altLang="en-US" sz="2400"/>
              <a:t>变量的函数（</a:t>
            </a:r>
            <a:r>
              <a:rPr lang="en-US" altLang="zh-CN" sz="2400"/>
              <a:t>n&lt;m</a:t>
            </a:r>
            <a:r>
              <a:rPr lang="zh-CN" altLang="en-US" sz="2400"/>
              <a:t>），这种卡诺图被称为降维（降次）的卡诺图。它允许单元格中除了</a:t>
            </a:r>
            <a:r>
              <a:rPr lang="en-US" altLang="zh-CN" sz="2400"/>
              <a:t>0</a:t>
            </a:r>
            <a:r>
              <a:rPr lang="zh-CN" altLang="en-US" sz="2400"/>
              <a:t>、</a:t>
            </a:r>
            <a:r>
              <a:rPr lang="en-US" altLang="zh-CN" sz="2400"/>
              <a:t>1</a:t>
            </a:r>
            <a:r>
              <a:rPr lang="zh-CN" altLang="en-US" sz="2400"/>
              <a:t>、无关项外，还可包含单变量或逻辑表达式。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BACB-5150-4263-B376-03C744A702FE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7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27F7-53AA-45CA-ACCF-FCD817A5D800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276545" name="Rectangle 65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568325"/>
          </a:xfrm>
        </p:spPr>
        <p:txBody>
          <a:bodyPr/>
          <a:lstStyle/>
          <a:p>
            <a:r>
              <a:rPr lang="zh-CN" altLang="en-US" sz="3200"/>
              <a:t>卡诺图的降维</a:t>
            </a:r>
          </a:p>
        </p:txBody>
      </p:sp>
      <p:sp>
        <p:nvSpPr>
          <p:cNvPr id="27648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57200" y="981075"/>
            <a:ext cx="4691063" cy="51847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/>
              <a:t>卡诺图降次的过程：</a:t>
            </a:r>
          </a:p>
          <a:p>
            <a:pPr lvl="1">
              <a:lnSpc>
                <a:spcPct val="120000"/>
              </a:lnSpc>
            </a:pPr>
            <a:r>
              <a:rPr lang="zh-CN" altLang="en-US" sz="2400"/>
              <a:t>设</a:t>
            </a:r>
            <a:r>
              <a:rPr lang="en-US" altLang="zh-CN" sz="2400"/>
              <a:t>m=n+1</a:t>
            </a:r>
            <a:r>
              <a:rPr lang="zh-CN" altLang="en-US" sz="2400"/>
              <a:t>，在</a:t>
            </a:r>
            <a:r>
              <a:rPr lang="en-US" altLang="zh-CN" sz="2400"/>
              <a:t>m-</a:t>
            </a:r>
            <a:r>
              <a:rPr lang="zh-CN" altLang="en-US" sz="2400"/>
              <a:t>变量函数</a:t>
            </a:r>
            <a:r>
              <a:rPr lang="en-US" altLang="zh-CN" sz="2400"/>
              <a:t>F(X</a:t>
            </a:r>
            <a:r>
              <a:rPr lang="en-US" altLang="zh-CN" sz="2400" baseline="-25000"/>
              <a:t>1</a:t>
            </a:r>
            <a:r>
              <a:rPr lang="en-US" altLang="zh-CN" sz="2400"/>
              <a:t>,X</a:t>
            </a:r>
            <a:r>
              <a:rPr lang="en-US" altLang="zh-CN" sz="2400" baseline="-25000"/>
              <a:t>2</a:t>
            </a:r>
            <a:r>
              <a:rPr lang="en-US" altLang="zh-CN" sz="2400"/>
              <a:t>,</a:t>
            </a:r>
            <a:r>
              <a:rPr lang="en-US" altLang="zh-CN" sz="2400">
                <a:latin typeface="宋体" pitchFamily="2" charset="-122"/>
              </a:rPr>
              <a:t>…,</a:t>
            </a:r>
            <a:r>
              <a:rPr lang="en-US" altLang="zh-CN" sz="2400"/>
              <a:t>X</a:t>
            </a:r>
            <a:r>
              <a:rPr lang="en-US" altLang="zh-CN" sz="2400" baseline="-25000"/>
              <a:t>n</a:t>
            </a:r>
            <a:r>
              <a:rPr lang="en-US" altLang="zh-CN" sz="2400"/>
              <a:t>,X</a:t>
            </a:r>
            <a:r>
              <a:rPr lang="en-US" altLang="zh-CN" sz="2400" baseline="-25000"/>
              <a:t>n+1</a:t>
            </a:r>
            <a:r>
              <a:rPr lang="en-US" altLang="zh-CN" sz="2400"/>
              <a:t>)</a:t>
            </a:r>
            <a:r>
              <a:rPr lang="zh-CN" altLang="en-US" sz="2400"/>
              <a:t>中选择一个“入图”的变量</a:t>
            </a:r>
            <a:r>
              <a:rPr lang="en-US" altLang="zh-CN" sz="2400"/>
              <a:t>X</a:t>
            </a:r>
            <a:r>
              <a:rPr lang="en-US" altLang="zh-CN" sz="2400" baseline="-25000"/>
              <a:t>i</a:t>
            </a:r>
            <a:r>
              <a:rPr lang="zh-CN" altLang="en-US" sz="2400"/>
              <a:t>，用剩下的</a:t>
            </a:r>
            <a:r>
              <a:rPr lang="en-US" altLang="zh-CN" sz="2400"/>
              <a:t>n</a:t>
            </a:r>
            <a:r>
              <a:rPr lang="zh-CN" altLang="en-US" sz="2400"/>
              <a:t>个变量构造</a:t>
            </a:r>
            <a:r>
              <a:rPr lang="en-US" altLang="zh-CN" sz="2400"/>
              <a:t>n-</a:t>
            </a:r>
            <a:r>
              <a:rPr lang="zh-CN" altLang="en-US" sz="2400"/>
              <a:t>变量卡诺图。原图中变量</a:t>
            </a:r>
            <a:r>
              <a:rPr lang="en-US" altLang="zh-CN" sz="2400"/>
              <a:t>X</a:t>
            </a:r>
            <a:r>
              <a:rPr lang="en-US" altLang="zh-CN" sz="2400" baseline="-25000"/>
              <a:t>i</a:t>
            </a:r>
            <a:r>
              <a:rPr lang="zh-CN" altLang="en-US" sz="2400"/>
              <a:t>取值相反所覆盖的相邻的两个单元格被合并。（这两个单元格的其余变量是相同的；在真值表中对应着两行，只有</a:t>
            </a:r>
            <a:r>
              <a:rPr lang="en-US" altLang="zh-CN" sz="2400"/>
              <a:t>X</a:t>
            </a:r>
            <a:r>
              <a:rPr lang="en-US" altLang="zh-CN" sz="2400" baseline="-25000"/>
              <a:t>i</a:t>
            </a:r>
            <a:r>
              <a:rPr lang="zh-CN" altLang="en-US" sz="2400"/>
              <a:t>是不同的，其余变量均相同。）</a:t>
            </a:r>
          </a:p>
        </p:txBody>
      </p:sp>
      <p:grpSp>
        <p:nvGrpSpPr>
          <p:cNvPr id="276485" name="Group 5"/>
          <p:cNvGrpSpPr>
            <a:grpSpLocks/>
          </p:cNvGrpSpPr>
          <p:nvPr/>
        </p:nvGrpSpPr>
        <p:grpSpPr bwMode="auto">
          <a:xfrm>
            <a:off x="7270750" y="1387475"/>
            <a:ext cx="1008063" cy="142875"/>
            <a:chOff x="4195" y="663"/>
            <a:chExt cx="953" cy="136"/>
          </a:xfrm>
        </p:grpSpPr>
        <p:sp>
          <p:nvSpPr>
            <p:cNvPr id="276486" name="Line 6"/>
            <p:cNvSpPr>
              <a:spLocks noChangeShapeType="1"/>
            </p:cNvSpPr>
            <p:nvPr/>
          </p:nvSpPr>
          <p:spPr bwMode="auto">
            <a:xfrm flipV="1">
              <a:off x="4195" y="663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487" name="Line 7"/>
            <p:cNvSpPr>
              <a:spLocks noChangeShapeType="1"/>
            </p:cNvSpPr>
            <p:nvPr/>
          </p:nvSpPr>
          <p:spPr bwMode="auto">
            <a:xfrm flipV="1">
              <a:off x="5148" y="663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488" name="Line 8"/>
            <p:cNvSpPr>
              <a:spLocks noChangeShapeType="1"/>
            </p:cNvSpPr>
            <p:nvPr/>
          </p:nvSpPr>
          <p:spPr bwMode="auto">
            <a:xfrm>
              <a:off x="4195" y="663"/>
              <a:ext cx="9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489" name="Group 9"/>
          <p:cNvGrpSpPr>
            <a:grpSpLocks/>
          </p:cNvGrpSpPr>
          <p:nvPr/>
        </p:nvGrpSpPr>
        <p:grpSpPr bwMode="auto">
          <a:xfrm>
            <a:off x="6032500" y="1762125"/>
            <a:ext cx="2319338" cy="1136650"/>
            <a:chOff x="2472" y="1978"/>
            <a:chExt cx="2030" cy="971"/>
          </a:xfrm>
        </p:grpSpPr>
        <p:sp>
          <p:nvSpPr>
            <p:cNvPr id="276490" name="Rectangle 10"/>
            <p:cNvSpPr>
              <a:spLocks noChangeArrowheads="1"/>
            </p:cNvSpPr>
            <p:nvPr/>
          </p:nvSpPr>
          <p:spPr bwMode="auto">
            <a:xfrm>
              <a:off x="3994" y="2464"/>
              <a:ext cx="508" cy="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endParaRPr lang="zh-CN" altLang="zh-CN" sz="2800" b="1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76491" name="Rectangle 11"/>
            <p:cNvSpPr>
              <a:spLocks noChangeArrowheads="1"/>
            </p:cNvSpPr>
            <p:nvPr/>
          </p:nvSpPr>
          <p:spPr bwMode="auto">
            <a:xfrm>
              <a:off x="3487" y="2464"/>
              <a:ext cx="507" cy="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endParaRPr lang="zh-CN" altLang="zh-CN" sz="2800" b="1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76492" name="Rectangle 12"/>
            <p:cNvSpPr>
              <a:spLocks noChangeArrowheads="1"/>
            </p:cNvSpPr>
            <p:nvPr/>
          </p:nvSpPr>
          <p:spPr bwMode="auto">
            <a:xfrm>
              <a:off x="2979" y="2464"/>
              <a:ext cx="508" cy="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endParaRPr lang="zh-CN" altLang="zh-CN" sz="2800" b="1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76493" name="Rectangle 13"/>
            <p:cNvSpPr>
              <a:spLocks noChangeArrowheads="1"/>
            </p:cNvSpPr>
            <p:nvPr/>
          </p:nvSpPr>
          <p:spPr bwMode="auto">
            <a:xfrm>
              <a:off x="2472" y="2464"/>
              <a:ext cx="507" cy="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endParaRPr lang="zh-CN" altLang="zh-CN" sz="2800" b="1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76494" name="Rectangle 14"/>
            <p:cNvSpPr>
              <a:spLocks noChangeArrowheads="1"/>
            </p:cNvSpPr>
            <p:nvPr/>
          </p:nvSpPr>
          <p:spPr bwMode="auto">
            <a:xfrm>
              <a:off x="3994" y="1978"/>
              <a:ext cx="508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endParaRPr lang="zh-CN" altLang="zh-CN" sz="2800" b="1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76495" name="Rectangle 15"/>
            <p:cNvSpPr>
              <a:spLocks noChangeArrowheads="1"/>
            </p:cNvSpPr>
            <p:nvPr/>
          </p:nvSpPr>
          <p:spPr bwMode="auto">
            <a:xfrm>
              <a:off x="3487" y="1978"/>
              <a:ext cx="507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endParaRPr lang="zh-CN" altLang="zh-CN" sz="2800" b="1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76496" name="Rectangle 16"/>
            <p:cNvSpPr>
              <a:spLocks noChangeArrowheads="1"/>
            </p:cNvSpPr>
            <p:nvPr/>
          </p:nvSpPr>
          <p:spPr bwMode="auto">
            <a:xfrm>
              <a:off x="2979" y="1978"/>
              <a:ext cx="508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endParaRPr lang="zh-CN" altLang="zh-CN" sz="2800" b="1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76497" name="Rectangle 17"/>
            <p:cNvSpPr>
              <a:spLocks noChangeArrowheads="1"/>
            </p:cNvSpPr>
            <p:nvPr/>
          </p:nvSpPr>
          <p:spPr bwMode="auto">
            <a:xfrm>
              <a:off x="2472" y="1978"/>
              <a:ext cx="507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endParaRPr lang="zh-CN" altLang="zh-CN" sz="2800" b="1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76498" name="Line 18"/>
            <p:cNvSpPr>
              <a:spLocks noChangeShapeType="1"/>
            </p:cNvSpPr>
            <p:nvPr/>
          </p:nvSpPr>
          <p:spPr bwMode="auto">
            <a:xfrm>
              <a:off x="2472" y="1978"/>
              <a:ext cx="203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276499" name="Line 19"/>
            <p:cNvSpPr>
              <a:spLocks noChangeShapeType="1"/>
            </p:cNvSpPr>
            <p:nvPr/>
          </p:nvSpPr>
          <p:spPr bwMode="auto">
            <a:xfrm>
              <a:off x="2472" y="2464"/>
              <a:ext cx="2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276500" name="Line 20"/>
            <p:cNvSpPr>
              <a:spLocks noChangeShapeType="1"/>
            </p:cNvSpPr>
            <p:nvPr/>
          </p:nvSpPr>
          <p:spPr bwMode="auto">
            <a:xfrm>
              <a:off x="2472" y="2949"/>
              <a:ext cx="203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276501" name="Line 21"/>
            <p:cNvSpPr>
              <a:spLocks noChangeShapeType="1"/>
            </p:cNvSpPr>
            <p:nvPr/>
          </p:nvSpPr>
          <p:spPr bwMode="auto">
            <a:xfrm>
              <a:off x="2472" y="1978"/>
              <a:ext cx="0" cy="97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276502" name="Line 22"/>
            <p:cNvSpPr>
              <a:spLocks noChangeShapeType="1"/>
            </p:cNvSpPr>
            <p:nvPr/>
          </p:nvSpPr>
          <p:spPr bwMode="auto">
            <a:xfrm>
              <a:off x="2979" y="1978"/>
              <a:ext cx="0" cy="9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276503" name="Line 23"/>
            <p:cNvSpPr>
              <a:spLocks noChangeShapeType="1"/>
            </p:cNvSpPr>
            <p:nvPr/>
          </p:nvSpPr>
          <p:spPr bwMode="auto">
            <a:xfrm>
              <a:off x="3487" y="1978"/>
              <a:ext cx="0" cy="9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276504" name="Line 24"/>
            <p:cNvSpPr>
              <a:spLocks noChangeShapeType="1"/>
            </p:cNvSpPr>
            <p:nvPr/>
          </p:nvSpPr>
          <p:spPr bwMode="auto">
            <a:xfrm>
              <a:off x="3994" y="1978"/>
              <a:ext cx="0" cy="9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276505" name="Line 25"/>
            <p:cNvSpPr>
              <a:spLocks noChangeShapeType="1"/>
            </p:cNvSpPr>
            <p:nvPr/>
          </p:nvSpPr>
          <p:spPr bwMode="auto">
            <a:xfrm>
              <a:off x="4502" y="1978"/>
              <a:ext cx="0" cy="97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276506" name="Text Box 26"/>
          <p:cNvSpPr txBox="1">
            <a:spLocks noChangeArrowheads="1"/>
          </p:cNvSpPr>
          <p:nvPr/>
        </p:nvSpPr>
        <p:spPr bwMode="auto">
          <a:xfrm>
            <a:off x="6118225" y="1387475"/>
            <a:ext cx="471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00</a:t>
            </a:r>
          </a:p>
        </p:txBody>
      </p:sp>
      <p:sp>
        <p:nvSpPr>
          <p:cNvPr id="276507" name="Text Box 27"/>
          <p:cNvSpPr txBox="1">
            <a:spLocks noChangeArrowheads="1"/>
          </p:cNvSpPr>
          <p:nvPr/>
        </p:nvSpPr>
        <p:spPr bwMode="auto">
          <a:xfrm>
            <a:off x="6694488" y="1387475"/>
            <a:ext cx="468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01</a:t>
            </a:r>
          </a:p>
        </p:txBody>
      </p:sp>
      <p:sp>
        <p:nvSpPr>
          <p:cNvPr id="276508" name="Text Box 28"/>
          <p:cNvSpPr txBox="1">
            <a:spLocks noChangeArrowheads="1"/>
          </p:cNvSpPr>
          <p:nvPr/>
        </p:nvSpPr>
        <p:spPr bwMode="auto">
          <a:xfrm>
            <a:off x="7270750" y="1387475"/>
            <a:ext cx="468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11</a:t>
            </a:r>
          </a:p>
        </p:txBody>
      </p:sp>
      <p:sp>
        <p:nvSpPr>
          <p:cNvPr id="276509" name="Text Box 29"/>
          <p:cNvSpPr txBox="1">
            <a:spLocks noChangeArrowheads="1"/>
          </p:cNvSpPr>
          <p:nvPr/>
        </p:nvSpPr>
        <p:spPr bwMode="auto">
          <a:xfrm>
            <a:off x="5638800" y="3548063"/>
            <a:ext cx="468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10</a:t>
            </a:r>
          </a:p>
        </p:txBody>
      </p:sp>
      <p:sp>
        <p:nvSpPr>
          <p:cNvPr id="276510" name="Line 30"/>
          <p:cNvSpPr>
            <a:spLocks noChangeShapeType="1"/>
          </p:cNvSpPr>
          <p:nvPr/>
        </p:nvSpPr>
        <p:spPr bwMode="auto">
          <a:xfrm flipH="1" flipV="1">
            <a:off x="5622925" y="1341438"/>
            <a:ext cx="409575" cy="450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11" name="Text Box 31"/>
          <p:cNvSpPr txBox="1">
            <a:spLocks noChangeArrowheads="1"/>
          </p:cNvSpPr>
          <p:nvPr/>
        </p:nvSpPr>
        <p:spPr bwMode="auto">
          <a:xfrm>
            <a:off x="5330825" y="1019175"/>
            <a:ext cx="409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F</a:t>
            </a:r>
          </a:p>
        </p:txBody>
      </p:sp>
      <p:grpSp>
        <p:nvGrpSpPr>
          <p:cNvPr id="276512" name="Group 32"/>
          <p:cNvGrpSpPr>
            <a:grpSpLocks/>
          </p:cNvGrpSpPr>
          <p:nvPr/>
        </p:nvGrpSpPr>
        <p:grpSpPr bwMode="auto">
          <a:xfrm>
            <a:off x="6694488" y="4051300"/>
            <a:ext cx="1008062" cy="215900"/>
            <a:chOff x="3696" y="2024"/>
            <a:chExt cx="953" cy="136"/>
          </a:xfrm>
        </p:grpSpPr>
        <p:sp>
          <p:nvSpPr>
            <p:cNvPr id="276513" name="Line 33"/>
            <p:cNvSpPr>
              <a:spLocks noChangeShapeType="1"/>
            </p:cNvSpPr>
            <p:nvPr/>
          </p:nvSpPr>
          <p:spPr bwMode="auto">
            <a:xfrm>
              <a:off x="3696" y="2160"/>
              <a:ext cx="9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14" name="Line 34"/>
            <p:cNvSpPr>
              <a:spLocks noChangeShapeType="1"/>
            </p:cNvSpPr>
            <p:nvPr/>
          </p:nvSpPr>
          <p:spPr bwMode="auto">
            <a:xfrm flipV="1">
              <a:off x="4649" y="2024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15" name="Line 35"/>
            <p:cNvSpPr>
              <a:spLocks noChangeShapeType="1"/>
            </p:cNvSpPr>
            <p:nvPr/>
          </p:nvSpPr>
          <p:spPr bwMode="auto">
            <a:xfrm flipV="1">
              <a:off x="3696" y="2024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516" name="Group 36"/>
          <p:cNvGrpSpPr>
            <a:grpSpLocks/>
          </p:cNvGrpSpPr>
          <p:nvPr/>
        </p:nvGrpSpPr>
        <p:grpSpPr bwMode="auto">
          <a:xfrm>
            <a:off x="6034088" y="2898775"/>
            <a:ext cx="2317750" cy="1122363"/>
            <a:chOff x="2472" y="1978"/>
            <a:chExt cx="2030" cy="971"/>
          </a:xfrm>
        </p:grpSpPr>
        <p:sp>
          <p:nvSpPr>
            <p:cNvPr id="276517" name="Rectangle 37"/>
            <p:cNvSpPr>
              <a:spLocks noChangeArrowheads="1"/>
            </p:cNvSpPr>
            <p:nvPr/>
          </p:nvSpPr>
          <p:spPr bwMode="auto">
            <a:xfrm>
              <a:off x="3994" y="2464"/>
              <a:ext cx="508" cy="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endParaRPr lang="zh-CN" altLang="zh-CN" sz="2800" b="1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76518" name="Rectangle 38"/>
            <p:cNvSpPr>
              <a:spLocks noChangeArrowheads="1"/>
            </p:cNvSpPr>
            <p:nvPr/>
          </p:nvSpPr>
          <p:spPr bwMode="auto">
            <a:xfrm>
              <a:off x="3487" y="2464"/>
              <a:ext cx="507" cy="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endParaRPr lang="zh-CN" altLang="zh-CN" sz="2800" b="1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76519" name="Rectangle 39"/>
            <p:cNvSpPr>
              <a:spLocks noChangeArrowheads="1"/>
            </p:cNvSpPr>
            <p:nvPr/>
          </p:nvSpPr>
          <p:spPr bwMode="auto">
            <a:xfrm>
              <a:off x="2979" y="2464"/>
              <a:ext cx="508" cy="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endParaRPr lang="zh-CN" altLang="zh-CN" sz="2800" b="1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76520" name="Rectangle 40"/>
            <p:cNvSpPr>
              <a:spLocks noChangeArrowheads="1"/>
            </p:cNvSpPr>
            <p:nvPr/>
          </p:nvSpPr>
          <p:spPr bwMode="auto">
            <a:xfrm>
              <a:off x="2472" y="2464"/>
              <a:ext cx="507" cy="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endParaRPr lang="zh-CN" altLang="zh-CN" sz="2800" b="1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76521" name="Rectangle 41"/>
            <p:cNvSpPr>
              <a:spLocks noChangeArrowheads="1"/>
            </p:cNvSpPr>
            <p:nvPr/>
          </p:nvSpPr>
          <p:spPr bwMode="auto">
            <a:xfrm>
              <a:off x="3994" y="1978"/>
              <a:ext cx="508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endParaRPr lang="zh-CN" altLang="zh-CN" sz="2800" b="1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76522" name="Rectangle 42"/>
            <p:cNvSpPr>
              <a:spLocks noChangeArrowheads="1"/>
            </p:cNvSpPr>
            <p:nvPr/>
          </p:nvSpPr>
          <p:spPr bwMode="auto">
            <a:xfrm>
              <a:off x="3487" y="1978"/>
              <a:ext cx="507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endParaRPr lang="zh-CN" altLang="zh-CN" sz="2800" b="1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76523" name="Rectangle 43"/>
            <p:cNvSpPr>
              <a:spLocks noChangeArrowheads="1"/>
            </p:cNvSpPr>
            <p:nvPr/>
          </p:nvSpPr>
          <p:spPr bwMode="auto">
            <a:xfrm>
              <a:off x="2979" y="1978"/>
              <a:ext cx="508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endParaRPr lang="zh-CN" altLang="zh-CN" sz="2800" b="1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76524" name="Rectangle 44"/>
            <p:cNvSpPr>
              <a:spLocks noChangeArrowheads="1"/>
            </p:cNvSpPr>
            <p:nvPr/>
          </p:nvSpPr>
          <p:spPr bwMode="auto">
            <a:xfrm>
              <a:off x="2472" y="1978"/>
              <a:ext cx="507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endParaRPr lang="zh-CN" altLang="zh-CN" sz="2800" b="1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76525" name="Line 45"/>
            <p:cNvSpPr>
              <a:spLocks noChangeShapeType="1"/>
            </p:cNvSpPr>
            <p:nvPr/>
          </p:nvSpPr>
          <p:spPr bwMode="auto">
            <a:xfrm>
              <a:off x="2472" y="1978"/>
              <a:ext cx="203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276526" name="Line 46"/>
            <p:cNvSpPr>
              <a:spLocks noChangeShapeType="1"/>
            </p:cNvSpPr>
            <p:nvPr/>
          </p:nvSpPr>
          <p:spPr bwMode="auto">
            <a:xfrm>
              <a:off x="2472" y="2464"/>
              <a:ext cx="2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276527" name="Line 47"/>
            <p:cNvSpPr>
              <a:spLocks noChangeShapeType="1"/>
            </p:cNvSpPr>
            <p:nvPr/>
          </p:nvSpPr>
          <p:spPr bwMode="auto">
            <a:xfrm>
              <a:off x="2472" y="2949"/>
              <a:ext cx="203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276528" name="Line 48"/>
            <p:cNvSpPr>
              <a:spLocks noChangeShapeType="1"/>
            </p:cNvSpPr>
            <p:nvPr/>
          </p:nvSpPr>
          <p:spPr bwMode="auto">
            <a:xfrm>
              <a:off x="2472" y="1978"/>
              <a:ext cx="0" cy="97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276529" name="Line 49"/>
            <p:cNvSpPr>
              <a:spLocks noChangeShapeType="1"/>
            </p:cNvSpPr>
            <p:nvPr/>
          </p:nvSpPr>
          <p:spPr bwMode="auto">
            <a:xfrm>
              <a:off x="2979" y="1978"/>
              <a:ext cx="0" cy="9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276530" name="Line 50"/>
            <p:cNvSpPr>
              <a:spLocks noChangeShapeType="1"/>
            </p:cNvSpPr>
            <p:nvPr/>
          </p:nvSpPr>
          <p:spPr bwMode="auto">
            <a:xfrm>
              <a:off x="3487" y="1978"/>
              <a:ext cx="0" cy="9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276531" name="Line 51"/>
            <p:cNvSpPr>
              <a:spLocks noChangeShapeType="1"/>
            </p:cNvSpPr>
            <p:nvPr/>
          </p:nvSpPr>
          <p:spPr bwMode="auto">
            <a:xfrm>
              <a:off x="3994" y="1978"/>
              <a:ext cx="0" cy="9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276532" name="Line 52"/>
            <p:cNvSpPr>
              <a:spLocks noChangeShapeType="1"/>
            </p:cNvSpPr>
            <p:nvPr/>
          </p:nvSpPr>
          <p:spPr bwMode="auto">
            <a:xfrm>
              <a:off x="4502" y="1978"/>
              <a:ext cx="0" cy="97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276533" name="Text Box 53"/>
          <p:cNvSpPr txBox="1">
            <a:spLocks noChangeArrowheads="1"/>
          </p:cNvSpPr>
          <p:nvPr/>
        </p:nvSpPr>
        <p:spPr bwMode="auto">
          <a:xfrm>
            <a:off x="5622925" y="1212850"/>
            <a:ext cx="784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W X</a:t>
            </a:r>
          </a:p>
        </p:txBody>
      </p:sp>
      <p:sp>
        <p:nvSpPr>
          <p:cNvPr id="276534" name="Text Box 54"/>
          <p:cNvSpPr txBox="1">
            <a:spLocks noChangeArrowheads="1"/>
          </p:cNvSpPr>
          <p:nvPr/>
        </p:nvSpPr>
        <p:spPr bwMode="auto">
          <a:xfrm>
            <a:off x="5389563" y="1535113"/>
            <a:ext cx="585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Y Z</a:t>
            </a:r>
          </a:p>
        </p:txBody>
      </p:sp>
      <p:sp>
        <p:nvSpPr>
          <p:cNvPr id="276535" name="Text Box 55"/>
          <p:cNvSpPr txBox="1">
            <a:spLocks noChangeArrowheads="1"/>
          </p:cNvSpPr>
          <p:nvPr/>
        </p:nvSpPr>
        <p:spPr bwMode="auto">
          <a:xfrm>
            <a:off x="5638800" y="1890713"/>
            <a:ext cx="552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00</a:t>
            </a:r>
          </a:p>
        </p:txBody>
      </p:sp>
      <p:sp>
        <p:nvSpPr>
          <p:cNvPr id="276536" name="Text Box 56"/>
          <p:cNvSpPr txBox="1">
            <a:spLocks noChangeArrowheads="1"/>
          </p:cNvSpPr>
          <p:nvPr/>
        </p:nvSpPr>
        <p:spPr bwMode="auto">
          <a:xfrm>
            <a:off x="5638800" y="2395538"/>
            <a:ext cx="468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01</a:t>
            </a:r>
          </a:p>
        </p:txBody>
      </p:sp>
      <p:sp>
        <p:nvSpPr>
          <p:cNvPr id="276537" name="Text Box 57"/>
          <p:cNvSpPr txBox="1">
            <a:spLocks noChangeArrowheads="1"/>
          </p:cNvSpPr>
          <p:nvPr/>
        </p:nvSpPr>
        <p:spPr bwMode="auto">
          <a:xfrm>
            <a:off x="5638800" y="3043238"/>
            <a:ext cx="468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11</a:t>
            </a:r>
          </a:p>
        </p:txBody>
      </p:sp>
      <p:sp>
        <p:nvSpPr>
          <p:cNvPr id="276538" name="Text Box 58"/>
          <p:cNvSpPr txBox="1">
            <a:spLocks noChangeArrowheads="1"/>
          </p:cNvSpPr>
          <p:nvPr/>
        </p:nvSpPr>
        <p:spPr bwMode="auto">
          <a:xfrm>
            <a:off x="7486650" y="955675"/>
            <a:ext cx="468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W</a:t>
            </a:r>
          </a:p>
        </p:txBody>
      </p:sp>
      <p:sp>
        <p:nvSpPr>
          <p:cNvPr id="276539" name="AutoShape 59"/>
          <p:cNvSpPr>
            <a:spLocks/>
          </p:cNvSpPr>
          <p:nvPr/>
        </p:nvSpPr>
        <p:spPr bwMode="auto">
          <a:xfrm>
            <a:off x="8423275" y="3043238"/>
            <a:ext cx="144463" cy="863600"/>
          </a:xfrm>
          <a:prstGeom prst="rightBracket">
            <a:avLst>
              <a:gd name="adj" fmla="val 4981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0" name="Text Box 60"/>
          <p:cNvSpPr txBox="1">
            <a:spLocks noChangeArrowheads="1"/>
          </p:cNvSpPr>
          <p:nvPr/>
        </p:nvSpPr>
        <p:spPr bwMode="auto">
          <a:xfrm>
            <a:off x="8567738" y="3187700"/>
            <a:ext cx="468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Y</a:t>
            </a:r>
          </a:p>
        </p:txBody>
      </p:sp>
      <p:sp>
        <p:nvSpPr>
          <p:cNvPr id="276541" name="AutoShape 61"/>
          <p:cNvSpPr>
            <a:spLocks/>
          </p:cNvSpPr>
          <p:nvPr/>
        </p:nvSpPr>
        <p:spPr bwMode="auto">
          <a:xfrm>
            <a:off x="5614988" y="2395538"/>
            <a:ext cx="215900" cy="1079500"/>
          </a:xfrm>
          <a:prstGeom prst="leftBracket">
            <a:avLst>
              <a:gd name="adj" fmla="val 41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2" name="Text Box 62"/>
          <p:cNvSpPr txBox="1">
            <a:spLocks noChangeArrowheads="1"/>
          </p:cNvSpPr>
          <p:nvPr/>
        </p:nvSpPr>
        <p:spPr bwMode="auto">
          <a:xfrm>
            <a:off x="5219700" y="2636838"/>
            <a:ext cx="468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990000"/>
                </a:solidFill>
              </a:rPr>
              <a:t>Z</a:t>
            </a:r>
          </a:p>
        </p:txBody>
      </p:sp>
      <p:sp>
        <p:nvSpPr>
          <p:cNvPr id="276543" name="Text Box 63"/>
          <p:cNvSpPr txBox="1">
            <a:spLocks noChangeArrowheads="1"/>
          </p:cNvSpPr>
          <p:nvPr/>
        </p:nvSpPr>
        <p:spPr bwMode="auto">
          <a:xfrm>
            <a:off x="7054850" y="4267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/>
              <a:t>X</a:t>
            </a:r>
          </a:p>
        </p:txBody>
      </p:sp>
      <p:sp>
        <p:nvSpPr>
          <p:cNvPr id="276544" name="Text Box 64"/>
          <p:cNvSpPr txBox="1">
            <a:spLocks noChangeArrowheads="1"/>
          </p:cNvSpPr>
          <p:nvPr/>
        </p:nvSpPr>
        <p:spPr bwMode="auto">
          <a:xfrm>
            <a:off x="7847013" y="1387475"/>
            <a:ext cx="468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10</a:t>
            </a:r>
          </a:p>
        </p:txBody>
      </p:sp>
      <p:grpSp>
        <p:nvGrpSpPr>
          <p:cNvPr id="276570" name="Group 90"/>
          <p:cNvGrpSpPr>
            <a:grpSpLocks/>
          </p:cNvGrpSpPr>
          <p:nvPr/>
        </p:nvGrpSpPr>
        <p:grpSpPr bwMode="auto">
          <a:xfrm>
            <a:off x="5076825" y="2997200"/>
            <a:ext cx="1225550" cy="1662113"/>
            <a:chOff x="3198" y="1888"/>
            <a:chExt cx="772" cy="1047"/>
          </a:xfrm>
        </p:grpSpPr>
        <p:sp>
          <p:nvSpPr>
            <p:cNvPr id="276548" name="Line 68"/>
            <p:cNvSpPr>
              <a:spLocks noChangeShapeType="1"/>
            </p:cNvSpPr>
            <p:nvPr/>
          </p:nvSpPr>
          <p:spPr bwMode="auto">
            <a:xfrm flipV="1">
              <a:off x="3334" y="1888"/>
              <a:ext cx="45" cy="816"/>
            </a:xfrm>
            <a:prstGeom prst="line">
              <a:avLst/>
            </a:prstGeom>
            <a:noFill/>
            <a:ln w="28575" cap="sq">
              <a:solidFill>
                <a:srgbClr val="990033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49" name="Text Box 69"/>
            <p:cNvSpPr txBox="1">
              <a:spLocks noChangeArrowheads="1"/>
            </p:cNvSpPr>
            <p:nvPr/>
          </p:nvSpPr>
          <p:spPr bwMode="auto">
            <a:xfrm>
              <a:off x="3198" y="2704"/>
              <a:ext cx="7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990033"/>
                  </a:solidFill>
                </a:rPr>
                <a:t>选择入图</a:t>
              </a:r>
            </a:p>
          </p:txBody>
        </p:sp>
      </p:grpSp>
      <p:sp>
        <p:nvSpPr>
          <p:cNvPr id="276551" name="AutoShape 71"/>
          <p:cNvSpPr>
            <a:spLocks noChangeArrowheads="1"/>
          </p:cNvSpPr>
          <p:nvPr/>
        </p:nvSpPr>
        <p:spPr bwMode="auto">
          <a:xfrm>
            <a:off x="6118225" y="1819275"/>
            <a:ext cx="360363" cy="1008063"/>
          </a:xfrm>
          <a:prstGeom prst="roundRect">
            <a:avLst>
              <a:gd name="adj" fmla="val 16667"/>
            </a:avLst>
          </a:prstGeom>
          <a:noFill/>
          <a:ln w="28575" cap="sq" algn="ctr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52" name="AutoShape 72"/>
          <p:cNvSpPr>
            <a:spLocks noChangeArrowheads="1"/>
          </p:cNvSpPr>
          <p:nvPr/>
        </p:nvSpPr>
        <p:spPr bwMode="auto">
          <a:xfrm>
            <a:off x="6694488" y="1819275"/>
            <a:ext cx="360362" cy="1008063"/>
          </a:xfrm>
          <a:prstGeom prst="roundRect">
            <a:avLst>
              <a:gd name="adj" fmla="val 16667"/>
            </a:avLst>
          </a:prstGeom>
          <a:noFill/>
          <a:ln w="28575" cap="sq" algn="ctr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6562" name="Group 82"/>
          <p:cNvGrpSpPr>
            <a:grpSpLocks/>
          </p:cNvGrpSpPr>
          <p:nvPr/>
        </p:nvGrpSpPr>
        <p:grpSpPr bwMode="auto">
          <a:xfrm>
            <a:off x="5902325" y="379413"/>
            <a:ext cx="1150938" cy="1439862"/>
            <a:chOff x="3424" y="482"/>
            <a:chExt cx="725" cy="907"/>
          </a:xfrm>
        </p:grpSpPr>
        <p:sp>
          <p:nvSpPr>
            <p:cNvPr id="276559" name="Line 79"/>
            <p:cNvSpPr>
              <a:spLocks noChangeShapeType="1"/>
            </p:cNvSpPr>
            <p:nvPr/>
          </p:nvSpPr>
          <p:spPr bwMode="auto">
            <a:xfrm>
              <a:off x="3787" y="754"/>
              <a:ext cx="227" cy="635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60" name="Text Box 80"/>
            <p:cNvSpPr txBox="1">
              <a:spLocks noChangeArrowheads="1"/>
            </p:cNvSpPr>
            <p:nvPr/>
          </p:nvSpPr>
          <p:spPr bwMode="auto">
            <a:xfrm>
              <a:off x="3424" y="482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将被合并</a:t>
              </a:r>
            </a:p>
          </p:txBody>
        </p:sp>
      </p:grpSp>
      <p:sp>
        <p:nvSpPr>
          <p:cNvPr id="276563" name="AutoShape 83"/>
          <p:cNvSpPr>
            <a:spLocks noChangeArrowheads="1"/>
          </p:cNvSpPr>
          <p:nvPr/>
        </p:nvSpPr>
        <p:spPr bwMode="auto">
          <a:xfrm>
            <a:off x="7270750" y="1819275"/>
            <a:ext cx="360363" cy="1008063"/>
          </a:xfrm>
          <a:prstGeom prst="roundRect">
            <a:avLst>
              <a:gd name="adj" fmla="val 16667"/>
            </a:avLst>
          </a:prstGeom>
          <a:noFill/>
          <a:ln w="28575" cap="sq" algn="ctr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4" name="AutoShape 84"/>
          <p:cNvSpPr>
            <a:spLocks noChangeArrowheads="1"/>
          </p:cNvSpPr>
          <p:nvPr/>
        </p:nvSpPr>
        <p:spPr bwMode="auto">
          <a:xfrm>
            <a:off x="7847013" y="1819275"/>
            <a:ext cx="360362" cy="1008063"/>
          </a:xfrm>
          <a:prstGeom prst="roundRect">
            <a:avLst>
              <a:gd name="adj" fmla="val 16667"/>
            </a:avLst>
          </a:prstGeom>
          <a:noFill/>
          <a:ln w="28575" cap="sq" algn="ctr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6" name="AutoShape 86"/>
          <p:cNvSpPr>
            <a:spLocks noChangeArrowheads="1"/>
          </p:cNvSpPr>
          <p:nvPr/>
        </p:nvSpPr>
        <p:spPr bwMode="auto">
          <a:xfrm>
            <a:off x="6118225" y="2971800"/>
            <a:ext cx="360363" cy="1008063"/>
          </a:xfrm>
          <a:prstGeom prst="roundRect">
            <a:avLst>
              <a:gd name="adj" fmla="val 16667"/>
            </a:avLst>
          </a:prstGeom>
          <a:noFill/>
          <a:ln w="28575" cap="sq" algn="ctr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7" name="AutoShape 87"/>
          <p:cNvSpPr>
            <a:spLocks noChangeArrowheads="1"/>
          </p:cNvSpPr>
          <p:nvPr/>
        </p:nvSpPr>
        <p:spPr bwMode="auto">
          <a:xfrm>
            <a:off x="6694488" y="2971800"/>
            <a:ext cx="360362" cy="1008063"/>
          </a:xfrm>
          <a:prstGeom prst="roundRect">
            <a:avLst>
              <a:gd name="adj" fmla="val 16667"/>
            </a:avLst>
          </a:prstGeom>
          <a:noFill/>
          <a:ln w="28575" cap="sq" algn="ctr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8" name="AutoShape 88"/>
          <p:cNvSpPr>
            <a:spLocks noChangeArrowheads="1"/>
          </p:cNvSpPr>
          <p:nvPr/>
        </p:nvSpPr>
        <p:spPr bwMode="auto">
          <a:xfrm>
            <a:off x="7270750" y="2971800"/>
            <a:ext cx="360363" cy="1008063"/>
          </a:xfrm>
          <a:prstGeom prst="roundRect">
            <a:avLst>
              <a:gd name="adj" fmla="val 16667"/>
            </a:avLst>
          </a:prstGeom>
          <a:noFill/>
          <a:ln w="28575" cap="sq" algn="ctr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9" name="AutoShape 89"/>
          <p:cNvSpPr>
            <a:spLocks noChangeArrowheads="1"/>
          </p:cNvSpPr>
          <p:nvPr/>
        </p:nvSpPr>
        <p:spPr bwMode="auto">
          <a:xfrm>
            <a:off x="7847013" y="2971800"/>
            <a:ext cx="360362" cy="1008063"/>
          </a:xfrm>
          <a:prstGeom prst="roundRect">
            <a:avLst>
              <a:gd name="adj" fmla="val 16667"/>
            </a:avLst>
          </a:prstGeom>
          <a:noFill/>
          <a:ln w="28575" cap="sq" algn="ctr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27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27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1000"/>
                                        <p:tgtEl>
                                          <p:spTgt spid="27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1000"/>
                                        <p:tgtEl>
                                          <p:spTgt spid="27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1000"/>
                                        <p:tgtEl>
                                          <p:spTgt spid="27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1000"/>
                                        <p:tgtEl>
                                          <p:spTgt spid="27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1000"/>
                                        <p:tgtEl>
                                          <p:spTgt spid="27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1000"/>
                                        <p:tgtEl>
                                          <p:spTgt spid="27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1000"/>
                                        <p:tgtEl>
                                          <p:spTgt spid="27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1000"/>
                                        <p:tgtEl>
                                          <p:spTgt spid="27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1" grpId="0" animBg="1"/>
      <p:bldP spid="276552" grpId="0" animBg="1"/>
      <p:bldP spid="276563" grpId="0" animBg="1"/>
      <p:bldP spid="276564" grpId="0" animBg="1"/>
      <p:bldP spid="276566" grpId="0" animBg="1"/>
      <p:bldP spid="276567" grpId="0" animBg="1"/>
      <p:bldP spid="276568" grpId="0" animBg="1"/>
      <p:bldP spid="27656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EEC-54BA-48B5-9D38-FFBC7D8062CD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8D80-C933-48E5-9487-EB38298F73AE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277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新魏" pitchFamily="2" charset="-122"/>
              </a:rPr>
              <a:t>降维后的输出变量的重新表达</a:t>
            </a:r>
          </a:p>
        </p:txBody>
      </p:sp>
      <p:sp>
        <p:nvSpPr>
          <p:cNvPr id="2775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981075"/>
            <a:ext cx="8229600" cy="514985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sz="2800">
                <a:latin typeface="幼圆" pitchFamily="49" charset="-122"/>
              </a:rPr>
              <a:t>①</a:t>
            </a:r>
            <a:r>
              <a:rPr lang="zh-CN" altLang="en-US" sz="2800">
                <a:latin typeface="幼圆" pitchFamily="49" charset="-122"/>
              </a:rPr>
              <a:t>从真值表观察，表中的输入变量是除</a:t>
            </a:r>
            <a:r>
              <a:rPr lang="en-US" altLang="zh-CN" sz="2800"/>
              <a:t>X</a:t>
            </a:r>
            <a:r>
              <a:rPr lang="en-US" altLang="zh-CN" sz="2800" baseline="-25000"/>
              <a:t>i</a:t>
            </a:r>
            <a:r>
              <a:rPr lang="zh-CN" altLang="en-US" sz="2800">
                <a:latin typeface="幼圆" pitchFamily="49" charset="-122"/>
              </a:rPr>
              <a:t>而外剩下的变量，新行号由他们的组合值（最小项）确定。</a:t>
            </a:r>
          </a:p>
          <a:p>
            <a:pPr>
              <a:buFont typeface="Wingdings 2" pitchFamily="18" charset="2"/>
              <a:buNone/>
            </a:pPr>
            <a:r>
              <a:rPr lang="zh-CN" altLang="en-US" sz="2800">
                <a:latin typeface="幼圆" pitchFamily="49" charset="-122"/>
              </a:rPr>
              <a:t>②若在原</a:t>
            </a:r>
            <a:r>
              <a:rPr lang="en-US" altLang="zh-CN" sz="2800">
                <a:latin typeface="幼圆" pitchFamily="49" charset="-122"/>
              </a:rPr>
              <a:t>(n+1)</a:t>
            </a:r>
            <a:r>
              <a:rPr lang="zh-CN" altLang="en-US" sz="2800">
                <a:latin typeface="幼圆" pitchFamily="49" charset="-122"/>
              </a:rPr>
              <a:t>变量真值表中，被合并的两行的入图变量</a:t>
            </a:r>
            <a:r>
              <a:rPr lang="en-US" altLang="zh-CN" sz="2800"/>
              <a:t>X</a:t>
            </a:r>
            <a:r>
              <a:rPr lang="en-US" altLang="zh-CN" sz="2800" baseline="-25000"/>
              <a:t>i</a:t>
            </a:r>
            <a:r>
              <a:rPr lang="zh-CN" altLang="en-US" sz="2800">
                <a:latin typeface="幼圆" pitchFamily="49" charset="-122"/>
              </a:rPr>
              <a:t>与对应的</a:t>
            </a:r>
            <a:r>
              <a:rPr lang="en-US" altLang="zh-CN" sz="2800">
                <a:latin typeface="幼圆" pitchFamily="49" charset="-122"/>
              </a:rPr>
              <a:t>F</a:t>
            </a:r>
            <a:r>
              <a:rPr lang="zh-CN" altLang="en-US" sz="2800">
                <a:latin typeface="幼圆" pitchFamily="49" charset="-122"/>
              </a:rPr>
              <a:t>取值相同，则新表中</a:t>
            </a:r>
            <a:r>
              <a:rPr lang="en-US" altLang="zh-CN" sz="2800">
                <a:latin typeface="幼圆" pitchFamily="49" charset="-122"/>
              </a:rPr>
              <a:t>F=</a:t>
            </a:r>
            <a:r>
              <a:rPr lang="en-US" altLang="zh-CN" sz="2800"/>
              <a:t>X</a:t>
            </a:r>
            <a:r>
              <a:rPr lang="en-US" altLang="zh-CN" sz="2800" baseline="-25000"/>
              <a:t>i</a:t>
            </a:r>
            <a:r>
              <a:rPr lang="en-US" altLang="zh-CN" sz="2800"/>
              <a:t>, </a:t>
            </a:r>
            <a:endParaRPr lang="en-US" altLang="zh-CN" sz="2800">
              <a:latin typeface="幼圆" pitchFamily="49" charset="-122"/>
            </a:endParaRPr>
          </a:p>
          <a:p>
            <a:endParaRPr lang="en-US" altLang="zh-CN" sz="2800"/>
          </a:p>
        </p:txBody>
      </p:sp>
      <p:graphicFrame>
        <p:nvGraphicFramePr>
          <p:cNvPr id="277644" name="Group 140"/>
          <p:cNvGraphicFramePr>
            <a:graphicFrameLocks noGrp="1"/>
          </p:cNvGraphicFramePr>
          <p:nvPr>
            <p:ph sz="half" idx="4294967295"/>
          </p:nvPr>
        </p:nvGraphicFramePr>
        <p:xfrm>
          <a:off x="2255838" y="3922713"/>
          <a:ext cx="5029200" cy="1990726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6612"/>
                <a:gridCol w="839788"/>
                <a:gridCol w="838200"/>
                <a:gridCol w="838200"/>
              </a:tblGrid>
              <a:tr h="871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W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Z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F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new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77641" name="Group 137"/>
          <p:cNvGrpSpPr>
            <a:grpSpLocks/>
          </p:cNvGrpSpPr>
          <p:nvPr/>
        </p:nvGrpSpPr>
        <p:grpSpPr bwMode="auto">
          <a:xfrm>
            <a:off x="684213" y="4500563"/>
            <a:ext cx="1584325" cy="1008062"/>
            <a:chOff x="431" y="2614"/>
            <a:chExt cx="998" cy="635"/>
          </a:xfrm>
        </p:grpSpPr>
        <p:sp>
          <p:nvSpPr>
            <p:cNvPr id="277639" name="AutoShape 135"/>
            <p:cNvSpPr>
              <a:spLocks/>
            </p:cNvSpPr>
            <p:nvPr/>
          </p:nvSpPr>
          <p:spPr bwMode="auto">
            <a:xfrm>
              <a:off x="1338" y="2614"/>
              <a:ext cx="91" cy="635"/>
            </a:xfrm>
            <a:prstGeom prst="leftBrace">
              <a:avLst>
                <a:gd name="adj1" fmla="val 58150"/>
                <a:gd name="adj2" fmla="val 50000"/>
              </a:avLst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640" name="Text Box 136"/>
            <p:cNvSpPr txBox="1">
              <a:spLocks noChangeArrowheads="1"/>
            </p:cNvSpPr>
            <p:nvPr/>
          </p:nvSpPr>
          <p:spPr bwMode="auto">
            <a:xfrm>
              <a:off x="431" y="2659"/>
              <a:ext cx="90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CC"/>
                  </a:solidFill>
                </a:rPr>
                <a:t>W</a:t>
              </a:r>
              <a:r>
                <a:rPr lang="zh-CN" altLang="en-US" sz="2000" b="1">
                  <a:solidFill>
                    <a:srgbClr val="0000CC"/>
                  </a:solidFill>
                </a:rPr>
                <a:t>、</a:t>
              </a:r>
              <a:r>
                <a:rPr lang="en-US" altLang="zh-CN" sz="2000" b="1">
                  <a:solidFill>
                    <a:srgbClr val="0000CC"/>
                  </a:solidFill>
                </a:rPr>
                <a:t>X</a:t>
              </a:r>
              <a:r>
                <a:rPr lang="zh-CN" altLang="en-US" sz="2000" b="1">
                  <a:solidFill>
                    <a:srgbClr val="0000CC"/>
                  </a:solidFill>
                </a:rPr>
                <a:t>、</a:t>
              </a:r>
              <a:r>
                <a:rPr lang="en-US" altLang="zh-CN" sz="2000" b="1">
                  <a:solidFill>
                    <a:srgbClr val="0000CC"/>
                  </a:solidFill>
                </a:rPr>
                <a:t>Y</a:t>
              </a:r>
              <a:r>
                <a:rPr lang="zh-CN" altLang="en-US" sz="2000" b="1">
                  <a:solidFill>
                    <a:srgbClr val="0000CC"/>
                  </a:solidFill>
                </a:rPr>
                <a:t>取值相同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7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27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4E45-F8CF-4AB6-867E-3838A1C665F4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92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3A0-349E-4C27-8072-2C72DBEA1D37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283719" name="Rectangle 71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8365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233488"/>
            <a:ext cx="4549775" cy="4865687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sz="2400">
                <a:latin typeface="宋体" pitchFamily="2" charset="-122"/>
              </a:rPr>
              <a:t>③</a:t>
            </a:r>
            <a:r>
              <a:rPr lang="zh-CN" altLang="en-US" sz="2400">
                <a:latin typeface="幼圆" pitchFamily="49" charset="-122"/>
              </a:rPr>
              <a:t>被合并的两行的入图变量</a:t>
            </a:r>
            <a:r>
              <a:rPr lang="en-US" altLang="zh-CN" sz="2400"/>
              <a:t>X</a:t>
            </a:r>
            <a:r>
              <a:rPr lang="en-US" altLang="zh-CN" sz="2400" baseline="-25000"/>
              <a:t>i</a:t>
            </a:r>
            <a:r>
              <a:rPr lang="zh-CN" altLang="en-US" sz="2400">
                <a:latin typeface="幼圆" pitchFamily="49" charset="-122"/>
              </a:rPr>
              <a:t>与对应的</a:t>
            </a:r>
            <a:r>
              <a:rPr lang="en-US" altLang="zh-CN" sz="2400">
                <a:latin typeface="幼圆" pitchFamily="49" charset="-122"/>
              </a:rPr>
              <a:t>F</a:t>
            </a:r>
            <a:r>
              <a:rPr lang="zh-CN" altLang="en-US" sz="2400">
                <a:latin typeface="幼圆" pitchFamily="49" charset="-122"/>
              </a:rPr>
              <a:t>取值相反，则新表中</a:t>
            </a:r>
            <a:r>
              <a:rPr lang="en-US" altLang="zh-CN" sz="2400">
                <a:latin typeface="幼圆" pitchFamily="49" charset="-122"/>
              </a:rPr>
              <a:t>F=</a:t>
            </a:r>
            <a:r>
              <a:rPr lang="en-US" altLang="zh-CN" sz="2400"/>
              <a:t>X</a:t>
            </a:r>
            <a:r>
              <a:rPr lang="en-US" altLang="zh-CN" sz="2400" baseline="-25000"/>
              <a:t>i</a:t>
            </a:r>
            <a:r>
              <a:rPr lang="en-US" altLang="zh-CN" sz="2400"/>
              <a:t>’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>
                <a:latin typeface="宋体" pitchFamily="2" charset="-122"/>
              </a:rPr>
              <a:t>④</a:t>
            </a:r>
            <a:r>
              <a:rPr lang="zh-CN" altLang="en-US" sz="2400">
                <a:latin typeface="幼圆" pitchFamily="49" charset="-122"/>
              </a:rPr>
              <a:t>被合并的两行的入图变量</a:t>
            </a:r>
            <a:r>
              <a:rPr lang="en-US" altLang="zh-CN" sz="2400"/>
              <a:t>X</a:t>
            </a:r>
            <a:r>
              <a:rPr lang="en-US" altLang="zh-CN" sz="2400" baseline="-25000"/>
              <a:t>i</a:t>
            </a:r>
            <a:r>
              <a:rPr lang="zh-CN" altLang="en-US" sz="2400">
                <a:latin typeface="幼圆" pitchFamily="49" charset="-122"/>
              </a:rPr>
              <a:t>所对应的</a:t>
            </a:r>
            <a:r>
              <a:rPr lang="en-US" altLang="zh-CN" sz="2400">
                <a:latin typeface="幼圆" pitchFamily="49" charset="-122"/>
              </a:rPr>
              <a:t>F=1</a:t>
            </a:r>
            <a:r>
              <a:rPr lang="zh-CN" altLang="en-US" sz="2400">
                <a:latin typeface="幼圆" pitchFamily="49" charset="-122"/>
              </a:rPr>
              <a:t>，则新表中</a:t>
            </a:r>
            <a:r>
              <a:rPr lang="en-US" altLang="zh-CN" sz="2400">
                <a:latin typeface="幼圆" pitchFamily="49" charset="-122"/>
              </a:rPr>
              <a:t>F=</a:t>
            </a:r>
            <a:r>
              <a:rPr lang="en-US" altLang="zh-CN" sz="2400"/>
              <a:t>1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>
                <a:latin typeface="宋体" pitchFamily="2" charset="-122"/>
              </a:rPr>
              <a:t>⑤</a:t>
            </a:r>
            <a:r>
              <a:rPr lang="zh-CN" altLang="en-US" sz="2400">
                <a:latin typeface="幼圆" pitchFamily="49" charset="-122"/>
              </a:rPr>
              <a:t>被合并的两行的入图变量</a:t>
            </a:r>
            <a:r>
              <a:rPr lang="en-US" altLang="zh-CN" sz="2400"/>
              <a:t>X</a:t>
            </a:r>
            <a:r>
              <a:rPr lang="en-US" altLang="zh-CN" sz="2400" baseline="-25000"/>
              <a:t>i</a:t>
            </a:r>
            <a:r>
              <a:rPr lang="zh-CN" altLang="en-US" sz="2400">
                <a:latin typeface="幼圆" pitchFamily="49" charset="-122"/>
              </a:rPr>
              <a:t>所对应的</a:t>
            </a:r>
            <a:r>
              <a:rPr lang="en-US" altLang="zh-CN" sz="2400">
                <a:latin typeface="幼圆" pitchFamily="49" charset="-122"/>
              </a:rPr>
              <a:t>F=0</a:t>
            </a:r>
            <a:r>
              <a:rPr lang="zh-CN" altLang="en-US" sz="2400">
                <a:latin typeface="幼圆" pitchFamily="49" charset="-122"/>
              </a:rPr>
              <a:t>，则新表中</a:t>
            </a:r>
            <a:r>
              <a:rPr lang="en-US" altLang="zh-CN" sz="2400">
                <a:latin typeface="幼圆" pitchFamily="49" charset="-122"/>
              </a:rPr>
              <a:t>F=</a:t>
            </a:r>
            <a:r>
              <a:rPr lang="en-US" altLang="zh-CN" sz="2400"/>
              <a:t>0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>
                <a:latin typeface="宋体" pitchFamily="2" charset="-122"/>
              </a:rPr>
              <a:t>⑥</a:t>
            </a:r>
            <a:r>
              <a:rPr lang="zh-CN" altLang="en-US" sz="2400">
                <a:latin typeface="宋体" pitchFamily="2" charset="-122"/>
              </a:rPr>
              <a:t>用</a:t>
            </a:r>
            <a:r>
              <a:rPr lang="en-US" altLang="zh-CN" sz="2400">
                <a:latin typeface="宋体" pitchFamily="2" charset="-122"/>
              </a:rPr>
              <a:t>MUX</a:t>
            </a:r>
            <a:r>
              <a:rPr lang="zh-CN" altLang="en-US" sz="2400">
                <a:latin typeface="宋体" pitchFamily="2" charset="-122"/>
              </a:rPr>
              <a:t>实现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>
                <a:latin typeface="宋体" pitchFamily="2" charset="-122"/>
              </a:rPr>
              <a:t>(</a:t>
            </a:r>
            <a:r>
              <a:rPr lang="zh-CN" altLang="en-US" sz="2400">
                <a:solidFill>
                  <a:srgbClr val="9112C4"/>
                </a:solidFill>
                <a:latin typeface="华文细黑" pitchFamily="2" charset="-122"/>
                <a:ea typeface="华文细黑" pitchFamily="2" charset="-122"/>
              </a:rPr>
              <a:t>若有无关项，一般</a:t>
            </a:r>
            <a:r>
              <a:rPr lang="en-US" altLang="zh-CN" sz="2400">
                <a:solidFill>
                  <a:srgbClr val="9112C4"/>
                </a:solidFill>
                <a:latin typeface="华文细黑" pitchFamily="2" charset="-122"/>
                <a:ea typeface="华文细黑" pitchFamily="2" charset="-122"/>
              </a:rPr>
              <a:t>(1,d)→(1),(0,d)→(0),(d,d)→(d)</a:t>
            </a:r>
            <a:r>
              <a:rPr lang="en-US" altLang="zh-CN" sz="2400">
                <a:latin typeface="宋体" pitchFamily="2" charset="-122"/>
              </a:rPr>
              <a:t>)</a:t>
            </a:r>
          </a:p>
        </p:txBody>
      </p:sp>
      <p:graphicFrame>
        <p:nvGraphicFramePr>
          <p:cNvPr id="283792" name="Group 144"/>
          <p:cNvGraphicFramePr>
            <a:graphicFrameLocks noGrp="1"/>
          </p:cNvGraphicFramePr>
          <p:nvPr>
            <p:ph sz="quarter" idx="2"/>
          </p:nvPr>
        </p:nvGraphicFramePr>
        <p:xfrm>
          <a:off x="5562600" y="1133475"/>
          <a:ext cx="3298825" cy="1371600"/>
        </p:xfrm>
        <a:graphic>
          <a:graphicData uri="http://schemas.openxmlformats.org/drawingml/2006/table">
            <a:tbl>
              <a:tblPr/>
              <a:tblGrid>
                <a:gridCol w="419100"/>
                <a:gridCol w="360363"/>
                <a:gridCol w="449262"/>
                <a:gridCol w="360363"/>
                <a:gridCol w="765175"/>
                <a:gridCol w="944562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W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Z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new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Z’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3793" name="Group 145"/>
          <p:cNvGraphicFramePr>
            <a:graphicFrameLocks noGrp="1"/>
          </p:cNvGraphicFramePr>
          <p:nvPr>
            <p:ph sz="quarter" idx="3"/>
          </p:nvPr>
        </p:nvGraphicFramePr>
        <p:xfrm>
          <a:off x="5516563" y="2709863"/>
          <a:ext cx="3286125" cy="1371600"/>
        </p:xfrm>
        <a:graphic>
          <a:graphicData uri="http://schemas.openxmlformats.org/drawingml/2006/table">
            <a:tbl>
              <a:tblPr/>
              <a:tblGrid>
                <a:gridCol w="422275"/>
                <a:gridCol w="407987"/>
                <a:gridCol w="261938"/>
                <a:gridCol w="527050"/>
                <a:gridCol w="811212"/>
                <a:gridCol w="855663"/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W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Z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new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3794" name="Group 146"/>
          <p:cNvGraphicFramePr>
            <a:graphicFrameLocks noGrp="1"/>
          </p:cNvGraphicFramePr>
          <p:nvPr/>
        </p:nvGraphicFramePr>
        <p:xfrm>
          <a:off x="5516563" y="4294188"/>
          <a:ext cx="3286125" cy="1371600"/>
        </p:xfrm>
        <a:graphic>
          <a:graphicData uri="http://schemas.openxmlformats.org/drawingml/2006/table">
            <a:tbl>
              <a:tblPr/>
              <a:tblGrid>
                <a:gridCol w="422275"/>
                <a:gridCol w="407987"/>
                <a:gridCol w="261938"/>
                <a:gridCol w="527050"/>
                <a:gridCol w="811212"/>
                <a:gridCol w="855663"/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W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Z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new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8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8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28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7269-B7C0-49E5-8B6F-E7B6E4077223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22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5438-C0A6-4838-AF15-9ED4EACEE231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119683" name="Rectangle 899"/>
          <p:cNvSpPr>
            <a:spLocks noGrp="1" noRot="1" noChangeArrowheads="1"/>
          </p:cNvSpPr>
          <p:nvPr>
            <p:ph type="title" sz="quarter"/>
          </p:nvPr>
        </p:nvSpPr>
        <p:spPr>
          <a:xfrm>
            <a:off x="301625" y="228600"/>
            <a:ext cx="8540750" cy="63500"/>
          </a:xfrm>
        </p:spPr>
        <p:txBody>
          <a:bodyPr/>
          <a:lstStyle/>
          <a:p>
            <a:endParaRPr lang="zh-CN" altLang="zh-CN" sz="3200"/>
          </a:p>
        </p:txBody>
      </p:sp>
      <p:graphicFrame>
        <p:nvGraphicFramePr>
          <p:cNvPr id="119731" name="Group 947"/>
          <p:cNvGraphicFramePr>
            <a:graphicFrameLocks noGrp="1"/>
          </p:cNvGraphicFramePr>
          <p:nvPr>
            <p:ph sz="quarter" idx="1"/>
          </p:nvPr>
        </p:nvGraphicFramePr>
        <p:xfrm>
          <a:off x="900113" y="765175"/>
          <a:ext cx="2303462" cy="4572000"/>
        </p:xfrm>
        <a:graphic>
          <a:graphicData uri="http://schemas.openxmlformats.org/drawingml/2006/table">
            <a:tbl>
              <a:tblPr/>
              <a:tblGrid>
                <a:gridCol w="431800"/>
                <a:gridCol w="360362"/>
                <a:gridCol w="358775"/>
                <a:gridCol w="354013"/>
                <a:gridCol w="798512"/>
              </a:tblGrid>
              <a:tr h="44608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输入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输出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W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Z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9732" name="Group 948"/>
          <p:cNvGraphicFramePr>
            <a:graphicFrameLocks noGrp="1"/>
          </p:cNvGraphicFramePr>
          <p:nvPr>
            <p:ph sz="quarter" idx="2"/>
          </p:nvPr>
        </p:nvGraphicFramePr>
        <p:xfrm>
          <a:off x="5508625" y="765175"/>
          <a:ext cx="2449513" cy="4572000"/>
        </p:xfrm>
        <a:graphic>
          <a:graphicData uri="http://schemas.openxmlformats.org/drawingml/2006/table">
            <a:tbl>
              <a:tblPr/>
              <a:tblGrid>
                <a:gridCol w="474663"/>
                <a:gridCol w="390525"/>
                <a:gridCol w="395287"/>
                <a:gridCol w="385763"/>
                <a:gridCol w="803275"/>
              </a:tblGrid>
              <a:tr h="4540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输入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输出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W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Z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9733" name="Group 949"/>
          <p:cNvGraphicFramePr>
            <a:graphicFrameLocks noGrp="1"/>
          </p:cNvGraphicFramePr>
          <p:nvPr>
            <p:ph sz="quarter" idx="3"/>
          </p:nvPr>
        </p:nvGraphicFramePr>
        <p:xfrm>
          <a:off x="3203575" y="779463"/>
          <a:ext cx="1150938" cy="4514851"/>
        </p:xfrm>
        <a:graphic>
          <a:graphicData uri="http://schemas.openxmlformats.org/drawingml/2006/table">
            <a:tbl>
              <a:tblPr/>
              <a:tblGrid>
                <a:gridCol w="1150938"/>
              </a:tblGrid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新输出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Z’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5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Z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2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Z’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9703" name="Group 919"/>
          <p:cNvGrpSpPr>
            <a:grpSpLocks/>
          </p:cNvGrpSpPr>
          <p:nvPr/>
        </p:nvGrpSpPr>
        <p:grpSpPr bwMode="auto">
          <a:xfrm>
            <a:off x="179388" y="692150"/>
            <a:ext cx="649287" cy="4537075"/>
            <a:chOff x="113" y="436"/>
            <a:chExt cx="409" cy="2858"/>
          </a:xfrm>
        </p:grpSpPr>
        <p:grpSp>
          <p:nvGrpSpPr>
            <p:cNvPr id="119108" name="Group 324"/>
            <p:cNvGrpSpPr>
              <a:grpSpLocks/>
            </p:cNvGrpSpPr>
            <p:nvPr/>
          </p:nvGrpSpPr>
          <p:grpSpPr bwMode="auto">
            <a:xfrm>
              <a:off x="158" y="1117"/>
              <a:ext cx="364" cy="454"/>
              <a:chOff x="158" y="1117"/>
              <a:chExt cx="364" cy="454"/>
            </a:xfrm>
          </p:grpSpPr>
          <p:sp>
            <p:nvSpPr>
              <p:cNvPr id="119106" name="AutoShape 322"/>
              <p:cNvSpPr>
                <a:spLocks/>
              </p:cNvSpPr>
              <p:nvPr/>
            </p:nvSpPr>
            <p:spPr bwMode="auto">
              <a:xfrm>
                <a:off x="431" y="1117"/>
                <a:ext cx="91" cy="454"/>
              </a:xfrm>
              <a:prstGeom prst="leftBrace">
                <a:avLst>
                  <a:gd name="adj1" fmla="val 41575"/>
                  <a:gd name="adj2" fmla="val 50000"/>
                </a:avLst>
              </a:prstGeom>
              <a:noFill/>
              <a:ln w="317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107" name="Text Box 323"/>
              <p:cNvSpPr txBox="1">
                <a:spLocks noChangeArrowheads="1"/>
              </p:cNvSpPr>
              <p:nvPr/>
            </p:nvSpPr>
            <p:spPr bwMode="auto">
              <a:xfrm>
                <a:off x="158" y="1207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sz="28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Garamond" pitchFamily="18" charset="0"/>
                  </a:rPr>
                  <a:t>0</a:t>
                </a:r>
              </a:p>
            </p:txBody>
          </p:sp>
        </p:grpSp>
        <p:grpSp>
          <p:nvGrpSpPr>
            <p:cNvPr id="119109" name="Group 325"/>
            <p:cNvGrpSpPr>
              <a:grpSpLocks/>
            </p:cNvGrpSpPr>
            <p:nvPr/>
          </p:nvGrpSpPr>
          <p:grpSpPr bwMode="auto">
            <a:xfrm>
              <a:off x="158" y="1706"/>
              <a:ext cx="364" cy="454"/>
              <a:chOff x="158" y="1117"/>
              <a:chExt cx="364" cy="454"/>
            </a:xfrm>
          </p:grpSpPr>
          <p:sp>
            <p:nvSpPr>
              <p:cNvPr id="119110" name="AutoShape 326"/>
              <p:cNvSpPr>
                <a:spLocks/>
              </p:cNvSpPr>
              <p:nvPr/>
            </p:nvSpPr>
            <p:spPr bwMode="auto">
              <a:xfrm>
                <a:off x="431" y="1117"/>
                <a:ext cx="91" cy="454"/>
              </a:xfrm>
              <a:prstGeom prst="leftBrace">
                <a:avLst>
                  <a:gd name="adj1" fmla="val 41575"/>
                  <a:gd name="adj2" fmla="val 50000"/>
                </a:avLst>
              </a:prstGeom>
              <a:noFill/>
              <a:ln w="317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111" name="Text Box 327"/>
              <p:cNvSpPr txBox="1">
                <a:spLocks noChangeArrowheads="1"/>
              </p:cNvSpPr>
              <p:nvPr/>
            </p:nvSpPr>
            <p:spPr bwMode="auto">
              <a:xfrm>
                <a:off x="158" y="1207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sz="28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Garamond" pitchFamily="18" charset="0"/>
                  </a:rPr>
                  <a:t>1</a:t>
                </a:r>
              </a:p>
            </p:txBody>
          </p:sp>
        </p:grpSp>
        <p:grpSp>
          <p:nvGrpSpPr>
            <p:cNvPr id="119112" name="Group 328"/>
            <p:cNvGrpSpPr>
              <a:grpSpLocks/>
            </p:cNvGrpSpPr>
            <p:nvPr/>
          </p:nvGrpSpPr>
          <p:grpSpPr bwMode="auto">
            <a:xfrm>
              <a:off x="158" y="2251"/>
              <a:ext cx="364" cy="454"/>
              <a:chOff x="158" y="1117"/>
              <a:chExt cx="364" cy="454"/>
            </a:xfrm>
          </p:grpSpPr>
          <p:sp>
            <p:nvSpPr>
              <p:cNvPr id="119113" name="AutoShape 329"/>
              <p:cNvSpPr>
                <a:spLocks/>
              </p:cNvSpPr>
              <p:nvPr/>
            </p:nvSpPr>
            <p:spPr bwMode="auto">
              <a:xfrm>
                <a:off x="431" y="1117"/>
                <a:ext cx="91" cy="454"/>
              </a:xfrm>
              <a:prstGeom prst="leftBrace">
                <a:avLst>
                  <a:gd name="adj1" fmla="val 41575"/>
                  <a:gd name="adj2" fmla="val 50000"/>
                </a:avLst>
              </a:prstGeom>
              <a:noFill/>
              <a:ln w="317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114" name="Text Box 330"/>
              <p:cNvSpPr txBox="1">
                <a:spLocks noChangeArrowheads="1"/>
              </p:cNvSpPr>
              <p:nvPr/>
            </p:nvSpPr>
            <p:spPr bwMode="auto">
              <a:xfrm>
                <a:off x="158" y="1207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sz="28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Garamond" pitchFamily="18" charset="0"/>
                  </a:rPr>
                  <a:t>2</a:t>
                </a:r>
              </a:p>
            </p:txBody>
          </p:sp>
        </p:grpSp>
        <p:grpSp>
          <p:nvGrpSpPr>
            <p:cNvPr id="119115" name="Group 331"/>
            <p:cNvGrpSpPr>
              <a:grpSpLocks/>
            </p:cNvGrpSpPr>
            <p:nvPr/>
          </p:nvGrpSpPr>
          <p:grpSpPr bwMode="auto">
            <a:xfrm>
              <a:off x="158" y="2840"/>
              <a:ext cx="364" cy="454"/>
              <a:chOff x="158" y="1117"/>
              <a:chExt cx="364" cy="454"/>
            </a:xfrm>
          </p:grpSpPr>
          <p:sp>
            <p:nvSpPr>
              <p:cNvPr id="119116" name="AutoShape 332"/>
              <p:cNvSpPr>
                <a:spLocks/>
              </p:cNvSpPr>
              <p:nvPr/>
            </p:nvSpPr>
            <p:spPr bwMode="auto">
              <a:xfrm>
                <a:off x="431" y="1117"/>
                <a:ext cx="91" cy="454"/>
              </a:xfrm>
              <a:prstGeom prst="leftBrace">
                <a:avLst>
                  <a:gd name="adj1" fmla="val 41575"/>
                  <a:gd name="adj2" fmla="val 50000"/>
                </a:avLst>
              </a:prstGeom>
              <a:noFill/>
              <a:ln w="317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117" name="Text Box 333"/>
              <p:cNvSpPr txBox="1">
                <a:spLocks noChangeArrowheads="1"/>
              </p:cNvSpPr>
              <p:nvPr/>
            </p:nvSpPr>
            <p:spPr bwMode="auto">
              <a:xfrm>
                <a:off x="158" y="1207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sz="28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Garamond" pitchFamily="18" charset="0"/>
                  </a:rPr>
                  <a:t>3</a:t>
                </a:r>
              </a:p>
            </p:txBody>
          </p:sp>
        </p:grpSp>
        <p:sp>
          <p:nvSpPr>
            <p:cNvPr id="119619" name="Text Box 835"/>
            <p:cNvSpPr txBox="1">
              <a:spLocks noChangeArrowheads="1"/>
            </p:cNvSpPr>
            <p:nvPr/>
          </p:nvSpPr>
          <p:spPr bwMode="auto">
            <a:xfrm>
              <a:off x="113" y="436"/>
              <a:ext cx="366" cy="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zh-CN" altLang="en-US" sz="2600" b="1">
                  <a:solidFill>
                    <a:srgbClr val="0000FF"/>
                  </a:solidFill>
                  <a:latin typeface="Garamond" pitchFamily="18" charset="0"/>
                </a:rPr>
                <a:t>新编号</a:t>
              </a:r>
            </a:p>
          </p:txBody>
        </p:sp>
      </p:grpSp>
      <p:grpSp>
        <p:nvGrpSpPr>
          <p:cNvPr id="119722" name="Group 938"/>
          <p:cNvGrpSpPr>
            <a:grpSpLocks/>
          </p:cNvGrpSpPr>
          <p:nvPr/>
        </p:nvGrpSpPr>
        <p:grpSpPr bwMode="auto">
          <a:xfrm>
            <a:off x="4787900" y="692150"/>
            <a:ext cx="649288" cy="4610100"/>
            <a:chOff x="3016" y="436"/>
            <a:chExt cx="409" cy="2904"/>
          </a:xfrm>
        </p:grpSpPr>
        <p:grpSp>
          <p:nvGrpSpPr>
            <p:cNvPr id="119721" name="Group 937"/>
            <p:cNvGrpSpPr>
              <a:grpSpLocks/>
            </p:cNvGrpSpPr>
            <p:nvPr/>
          </p:nvGrpSpPr>
          <p:grpSpPr bwMode="auto">
            <a:xfrm>
              <a:off x="3061" y="1162"/>
              <a:ext cx="364" cy="454"/>
              <a:chOff x="3061" y="1162"/>
              <a:chExt cx="364" cy="454"/>
            </a:xfrm>
          </p:grpSpPr>
          <p:sp>
            <p:nvSpPr>
              <p:cNvPr id="119119" name="AutoShape 335"/>
              <p:cNvSpPr>
                <a:spLocks/>
              </p:cNvSpPr>
              <p:nvPr/>
            </p:nvSpPr>
            <p:spPr bwMode="auto">
              <a:xfrm>
                <a:off x="3334" y="1162"/>
                <a:ext cx="91" cy="454"/>
              </a:xfrm>
              <a:prstGeom prst="leftBrace">
                <a:avLst>
                  <a:gd name="adj1" fmla="val 41575"/>
                  <a:gd name="adj2" fmla="val 50000"/>
                </a:avLst>
              </a:prstGeom>
              <a:noFill/>
              <a:ln w="31750">
                <a:solidFill>
                  <a:srgbClr val="1F613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120" name="Text Box 336"/>
              <p:cNvSpPr txBox="1">
                <a:spLocks noChangeArrowheads="1"/>
              </p:cNvSpPr>
              <p:nvPr/>
            </p:nvSpPr>
            <p:spPr bwMode="auto">
              <a:xfrm>
                <a:off x="3061" y="1253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sz="28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Garamond" pitchFamily="18" charset="0"/>
                  </a:rPr>
                  <a:t>4</a:t>
                </a:r>
              </a:p>
            </p:txBody>
          </p:sp>
        </p:grpSp>
        <p:grpSp>
          <p:nvGrpSpPr>
            <p:cNvPr id="119121" name="Group 337"/>
            <p:cNvGrpSpPr>
              <a:grpSpLocks/>
            </p:cNvGrpSpPr>
            <p:nvPr/>
          </p:nvGrpSpPr>
          <p:grpSpPr bwMode="auto">
            <a:xfrm>
              <a:off x="3061" y="1752"/>
              <a:ext cx="364" cy="454"/>
              <a:chOff x="158" y="1117"/>
              <a:chExt cx="364" cy="454"/>
            </a:xfrm>
          </p:grpSpPr>
          <p:sp>
            <p:nvSpPr>
              <p:cNvPr id="119122" name="AutoShape 338"/>
              <p:cNvSpPr>
                <a:spLocks/>
              </p:cNvSpPr>
              <p:nvPr/>
            </p:nvSpPr>
            <p:spPr bwMode="auto">
              <a:xfrm>
                <a:off x="431" y="1117"/>
                <a:ext cx="91" cy="454"/>
              </a:xfrm>
              <a:prstGeom prst="leftBrace">
                <a:avLst>
                  <a:gd name="adj1" fmla="val 41575"/>
                  <a:gd name="adj2" fmla="val 50000"/>
                </a:avLst>
              </a:prstGeom>
              <a:noFill/>
              <a:ln w="317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123" name="Text Box 339"/>
              <p:cNvSpPr txBox="1">
                <a:spLocks noChangeArrowheads="1"/>
              </p:cNvSpPr>
              <p:nvPr/>
            </p:nvSpPr>
            <p:spPr bwMode="auto">
              <a:xfrm>
                <a:off x="158" y="1207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sz="28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Garamond" pitchFamily="18" charset="0"/>
                  </a:rPr>
                  <a:t>5</a:t>
                </a:r>
              </a:p>
            </p:txBody>
          </p:sp>
        </p:grpSp>
        <p:grpSp>
          <p:nvGrpSpPr>
            <p:cNvPr id="119124" name="Group 340"/>
            <p:cNvGrpSpPr>
              <a:grpSpLocks/>
            </p:cNvGrpSpPr>
            <p:nvPr/>
          </p:nvGrpSpPr>
          <p:grpSpPr bwMode="auto">
            <a:xfrm>
              <a:off x="3061" y="2341"/>
              <a:ext cx="364" cy="454"/>
              <a:chOff x="158" y="1117"/>
              <a:chExt cx="364" cy="454"/>
            </a:xfrm>
          </p:grpSpPr>
          <p:sp>
            <p:nvSpPr>
              <p:cNvPr id="119125" name="AutoShape 341"/>
              <p:cNvSpPr>
                <a:spLocks/>
              </p:cNvSpPr>
              <p:nvPr/>
            </p:nvSpPr>
            <p:spPr bwMode="auto">
              <a:xfrm>
                <a:off x="431" y="1117"/>
                <a:ext cx="91" cy="454"/>
              </a:xfrm>
              <a:prstGeom prst="leftBrace">
                <a:avLst>
                  <a:gd name="adj1" fmla="val 41575"/>
                  <a:gd name="adj2" fmla="val 50000"/>
                </a:avLst>
              </a:prstGeom>
              <a:noFill/>
              <a:ln w="317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126" name="Text Box 342"/>
              <p:cNvSpPr txBox="1">
                <a:spLocks noChangeArrowheads="1"/>
              </p:cNvSpPr>
              <p:nvPr/>
            </p:nvSpPr>
            <p:spPr bwMode="auto">
              <a:xfrm>
                <a:off x="158" y="1207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sz="28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Garamond" pitchFamily="18" charset="0"/>
                  </a:rPr>
                  <a:t>6</a:t>
                </a:r>
              </a:p>
            </p:txBody>
          </p:sp>
        </p:grpSp>
        <p:grpSp>
          <p:nvGrpSpPr>
            <p:cNvPr id="119127" name="Group 343"/>
            <p:cNvGrpSpPr>
              <a:grpSpLocks/>
            </p:cNvGrpSpPr>
            <p:nvPr/>
          </p:nvGrpSpPr>
          <p:grpSpPr bwMode="auto">
            <a:xfrm>
              <a:off x="3061" y="2886"/>
              <a:ext cx="364" cy="454"/>
              <a:chOff x="158" y="1117"/>
              <a:chExt cx="364" cy="454"/>
            </a:xfrm>
          </p:grpSpPr>
          <p:sp>
            <p:nvSpPr>
              <p:cNvPr id="119128" name="AutoShape 344"/>
              <p:cNvSpPr>
                <a:spLocks/>
              </p:cNvSpPr>
              <p:nvPr/>
            </p:nvSpPr>
            <p:spPr bwMode="auto">
              <a:xfrm>
                <a:off x="431" y="1117"/>
                <a:ext cx="91" cy="454"/>
              </a:xfrm>
              <a:prstGeom prst="leftBrace">
                <a:avLst>
                  <a:gd name="adj1" fmla="val 41575"/>
                  <a:gd name="adj2" fmla="val 50000"/>
                </a:avLst>
              </a:prstGeom>
              <a:noFill/>
              <a:ln w="317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129" name="Text Box 345"/>
              <p:cNvSpPr txBox="1">
                <a:spLocks noChangeArrowheads="1"/>
              </p:cNvSpPr>
              <p:nvPr/>
            </p:nvSpPr>
            <p:spPr bwMode="auto">
              <a:xfrm>
                <a:off x="158" y="1207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sz="28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Garamond" pitchFamily="18" charset="0"/>
                  </a:rPr>
                  <a:t>7</a:t>
                </a:r>
              </a:p>
            </p:txBody>
          </p:sp>
        </p:grpSp>
        <p:sp>
          <p:nvSpPr>
            <p:cNvPr id="119620" name="Text Box 836"/>
            <p:cNvSpPr txBox="1">
              <a:spLocks noChangeArrowheads="1"/>
            </p:cNvSpPr>
            <p:nvPr/>
          </p:nvSpPr>
          <p:spPr bwMode="auto">
            <a:xfrm>
              <a:off x="3016" y="436"/>
              <a:ext cx="366" cy="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zh-CN" altLang="en-US" sz="2600" b="1">
                  <a:solidFill>
                    <a:srgbClr val="0000FF"/>
                  </a:solidFill>
                  <a:latin typeface="Garamond" pitchFamily="18" charset="0"/>
                </a:rPr>
                <a:t>新编号</a:t>
              </a:r>
            </a:p>
          </p:txBody>
        </p:sp>
      </p:grpSp>
      <p:graphicFrame>
        <p:nvGraphicFramePr>
          <p:cNvPr id="119734" name="Group 950"/>
          <p:cNvGraphicFramePr>
            <a:graphicFrameLocks noGrp="1"/>
          </p:cNvGraphicFramePr>
          <p:nvPr>
            <p:ph sz="quarter" idx="4"/>
          </p:nvPr>
        </p:nvGraphicFramePr>
        <p:xfrm>
          <a:off x="7996238" y="765175"/>
          <a:ext cx="1147762" cy="4513265"/>
        </p:xfrm>
        <a:graphic>
          <a:graphicData uri="http://schemas.openxmlformats.org/drawingml/2006/table">
            <a:tbl>
              <a:tblPr/>
              <a:tblGrid>
                <a:gridCol w="1147762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新输出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5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Z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5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5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Z’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Z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9730" name="AutoShape 946"/>
          <p:cNvSpPr>
            <a:spLocks noChangeArrowheads="1"/>
          </p:cNvSpPr>
          <p:nvPr/>
        </p:nvSpPr>
        <p:spPr bwMode="auto">
          <a:xfrm>
            <a:off x="4392613" y="5553075"/>
            <a:ext cx="611187" cy="46831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25A701"/>
          </a:solidFill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11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11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11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1000"/>
                                        <p:tgtEl>
                                          <p:spTgt spid="11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2124-79DD-443C-8818-D6F341292405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10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05C3-4AEC-4C9E-A95F-C4ECAA0847F6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568325"/>
          </a:xfrm>
        </p:spPr>
        <p:txBody>
          <a:bodyPr/>
          <a:lstStyle/>
          <a:p>
            <a:r>
              <a:rPr lang="en-US" altLang="zh-CN" sz="3200"/>
              <a:t>3. bubble-to-bubble logic design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/>
              <a:t>Make the logic circuit easier to understand.</a:t>
            </a:r>
          </a:p>
          <a:p>
            <a:pPr>
              <a:buFont typeface="Wingdings 2" pitchFamily="18" charset="2"/>
              <a:buNone/>
            </a:pPr>
            <a:r>
              <a:rPr lang="en-US" altLang="zh-CN"/>
              <a:t>Exp</a:t>
            </a:r>
            <a:r>
              <a:rPr lang="zh-CN" altLang="en-US"/>
              <a:t>：</a:t>
            </a:r>
          </a:p>
        </p:txBody>
      </p:sp>
      <p:grpSp>
        <p:nvGrpSpPr>
          <p:cNvPr id="13412" name="Group 100"/>
          <p:cNvGrpSpPr>
            <a:grpSpLocks/>
          </p:cNvGrpSpPr>
          <p:nvPr/>
        </p:nvGrpSpPr>
        <p:grpSpPr bwMode="auto">
          <a:xfrm>
            <a:off x="4284663" y="1916113"/>
            <a:ext cx="3671887" cy="1654175"/>
            <a:chOff x="2699" y="1207"/>
            <a:chExt cx="2313" cy="1042"/>
          </a:xfrm>
        </p:grpSpPr>
        <p:pic>
          <p:nvPicPr>
            <p:cNvPr id="1331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1980"/>
              <a:ext cx="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31" name="Oval 19"/>
            <p:cNvSpPr>
              <a:spLocks noChangeArrowheads="1"/>
            </p:cNvSpPr>
            <p:nvPr/>
          </p:nvSpPr>
          <p:spPr bwMode="auto">
            <a:xfrm>
              <a:off x="3288" y="1706"/>
              <a:ext cx="181" cy="453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2" name="Oval 20"/>
            <p:cNvSpPr>
              <a:spLocks noChangeArrowheads="1"/>
            </p:cNvSpPr>
            <p:nvPr/>
          </p:nvSpPr>
          <p:spPr bwMode="auto">
            <a:xfrm>
              <a:off x="2699" y="1570"/>
              <a:ext cx="181" cy="679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Text Box 21"/>
            <p:cNvSpPr txBox="1">
              <a:spLocks noChangeArrowheads="1"/>
            </p:cNvSpPr>
            <p:nvPr/>
          </p:nvSpPr>
          <p:spPr bwMode="auto">
            <a:xfrm>
              <a:off x="3878" y="1207"/>
              <a:ext cx="11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Franklin Gothic Book" pitchFamily="34" charset="0"/>
                </a:rPr>
                <a:t>Not match</a:t>
              </a:r>
            </a:p>
          </p:txBody>
        </p:sp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 flipH="1">
              <a:off x="2835" y="1434"/>
              <a:ext cx="1224" cy="1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Line 23"/>
            <p:cNvSpPr>
              <a:spLocks noChangeShapeType="1"/>
            </p:cNvSpPr>
            <p:nvPr/>
          </p:nvSpPr>
          <p:spPr bwMode="auto">
            <a:xfrm flipH="1">
              <a:off x="3424" y="1479"/>
              <a:ext cx="635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431" name="Group 119"/>
          <p:cNvGrpSpPr>
            <a:grpSpLocks/>
          </p:cNvGrpSpPr>
          <p:nvPr/>
        </p:nvGrpSpPr>
        <p:grpSpPr bwMode="auto">
          <a:xfrm>
            <a:off x="971550" y="2420938"/>
            <a:ext cx="6553200" cy="1476375"/>
            <a:chOff x="612" y="1525"/>
            <a:chExt cx="4128" cy="930"/>
          </a:xfrm>
        </p:grpSpPr>
        <p:grpSp>
          <p:nvGrpSpPr>
            <p:cNvPr id="13411" name="Group 99"/>
            <p:cNvGrpSpPr>
              <a:grpSpLocks/>
            </p:cNvGrpSpPr>
            <p:nvPr/>
          </p:nvGrpSpPr>
          <p:grpSpPr bwMode="auto">
            <a:xfrm>
              <a:off x="1066" y="1570"/>
              <a:ext cx="3003" cy="771"/>
              <a:chOff x="1066" y="1570"/>
              <a:chExt cx="3003" cy="771"/>
            </a:xfrm>
          </p:grpSpPr>
          <p:grpSp>
            <p:nvGrpSpPr>
              <p:cNvPr id="13344" name="Group 32"/>
              <p:cNvGrpSpPr>
                <a:grpSpLocks/>
              </p:cNvGrpSpPr>
              <p:nvPr/>
            </p:nvGrpSpPr>
            <p:grpSpPr bwMode="auto">
              <a:xfrm>
                <a:off x="2200" y="1570"/>
                <a:ext cx="826" cy="318"/>
                <a:chOff x="748" y="2069"/>
                <a:chExt cx="826" cy="318"/>
              </a:xfrm>
            </p:grpSpPr>
            <p:sp>
              <p:nvSpPr>
                <p:cNvPr id="13338" name="AutoShape 26"/>
                <p:cNvSpPr>
                  <a:spLocks noChangeArrowheads="1"/>
                </p:cNvSpPr>
                <p:nvPr/>
              </p:nvSpPr>
              <p:spPr bwMode="auto">
                <a:xfrm>
                  <a:off x="900" y="2069"/>
                  <a:ext cx="383" cy="318"/>
                </a:xfrm>
                <a:prstGeom prst="flowChartDelay">
                  <a:avLst/>
                </a:prstGeom>
                <a:noFill/>
                <a:ln w="28575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39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748" y="2149"/>
                  <a:ext cx="15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40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748" y="2307"/>
                  <a:ext cx="15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41" name="Line 29"/>
                <p:cNvSpPr>
                  <a:spLocks noChangeShapeType="1"/>
                </p:cNvSpPr>
                <p:nvPr/>
              </p:nvSpPr>
              <p:spPr bwMode="auto">
                <a:xfrm>
                  <a:off x="1383" y="2205"/>
                  <a:ext cx="191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43" name="Oval 31"/>
                <p:cNvSpPr>
                  <a:spLocks noChangeArrowheads="1"/>
                </p:cNvSpPr>
                <p:nvPr/>
              </p:nvSpPr>
              <p:spPr bwMode="auto">
                <a:xfrm>
                  <a:off x="1292" y="2160"/>
                  <a:ext cx="91" cy="91"/>
                </a:xfrm>
                <a:prstGeom prst="ellipse">
                  <a:avLst/>
                </a:prstGeom>
                <a:noFill/>
                <a:ln w="28575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45" name="Group 33"/>
              <p:cNvGrpSpPr>
                <a:grpSpLocks/>
              </p:cNvGrpSpPr>
              <p:nvPr/>
            </p:nvGrpSpPr>
            <p:grpSpPr bwMode="auto">
              <a:xfrm>
                <a:off x="2200" y="1979"/>
                <a:ext cx="826" cy="318"/>
                <a:chOff x="748" y="2069"/>
                <a:chExt cx="826" cy="318"/>
              </a:xfrm>
            </p:grpSpPr>
            <p:sp>
              <p:nvSpPr>
                <p:cNvPr id="13346" name="AutoShape 34"/>
                <p:cNvSpPr>
                  <a:spLocks noChangeArrowheads="1"/>
                </p:cNvSpPr>
                <p:nvPr/>
              </p:nvSpPr>
              <p:spPr bwMode="auto">
                <a:xfrm>
                  <a:off x="900" y="2069"/>
                  <a:ext cx="383" cy="318"/>
                </a:xfrm>
                <a:prstGeom prst="flowChartDelay">
                  <a:avLst/>
                </a:prstGeom>
                <a:noFill/>
                <a:ln w="28575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47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748" y="2149"/>
                  <a:ext cx="15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48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748" y="2307"/>
                  <a:ext cx="15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49" name="Line 37"/>
                <p:cNvSpPr>
                  <a:spLocks noChangeShapeType="1"/>
                </p:cNvSpPr>
                <p:nvPr/>
              </p:nvSpPr>
              <p:spPr bwMode="auto">
                <a:xfrm>
                  <a:off x="1383" y="2205"/>
                  <a:ext cx="191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50" name="Oval 38"/>
                <p:cNvSpPr>
                  <a:spLocks noChangeArrowheads="1"/>
                </p:cNvSpPr>
                <p:nvPr/>
              </p:nvSpPr>
              <p:spPr bwMode="auto">
                <a:xfrm>
                  <a:off x="1292" y="2160"/>
                  <a:ext cx="91" cy="91"/>
                </a:xfrm>
                <a:prstGeom prst="ellipse">
                  <a:avLst/>
                </a:prstGeom>
                <a:noFill/>
                <a:ln w="28575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51" name="Group 39"/>
              <p:cNvGrpSpPr>
                <a:grpSpLocks/>
              </p:cNvGrpSpPr>
              <p:nvPr/>
            </p:nvGrpSpPr>
            <p:grpSpPr bwMode="auto">
              <a:xfrm>
                <a:off x="3243" y="1752"/>
                <a:ext cx="826" cy="318"/>
                <a:chOff x="748" y="2069"/>
                <a:chExt cx="826" cy="318"/>
              </a:xfrm>
            </p:grpSpPr>
            <p:sp>
              <p:nvSpPr>
                <p:cNvPr id="13352" name="AutoShape 40"/>
                <p:cNvSpPr>
                  <a:spLocks noChangeArrowheads="1"/>
                </p:cNvSpPr>
                <p:nvPr/>
              </p:nvSpPr>
              <p:spPr bwMode="auto">
                <a:xfrm>
                  <a:off x="900" y="2069"/>
                  <a:ext cx="383" cy="318"/>
                </a:xfrm>
                <a:prstGeom prst="flowChartDelay">
                  <a:avLst/>
                </a:prstGeom>
                <a:noFill/>
                <a:ln w="28575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53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748" y="2149"/>
                  <a:ext cx="15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54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748" y="2307"/>
                  <a:ext cx="15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55" name="Line 43"/>
                <p:cNvSpPr>
                  <a:spLocks noChangeShapeType="1"/>
                </p:cNvSpPr>
                <p:nvPr/>
              </p:nvSpPr>
              <p:spPr bwMode="auto">
                <a:xfrm>
                  <a:off x="1383" y="2205"/>
                  <a:ext cx="191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56" name="Oval 44"/>
                <p:cNvSpPr>
                  <a:spLocks noChangeArrowheads="1"/>
                </p:cNvSpPr>
                <p:nvPr/>
              </p:nvSpPr>
              <p:spPr bwMode="auto">
                <a:xfrm>
                  <a:off x="1292" y="2160"/>
                  <a:ext cx="91" cy="91"/>
                </a:xfrm>
                <a:prstGeom prst="ellipse">
                  <a:avLst/>
                </a:prstGeom>
                <a:noFill/>
                <a:ln w="28575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77" name="Group 65"/>
              <p:cNvGrpSpPr>
                <a:grpSpLocks/>
              </p:cNvGrpSpPr>
              <p:nvPr/>
            </p:nvGrpSpPr>
            <p:grpSpPr bwMode="auto">
              <a:xfrm>
                <a:off x="1292" y="1933"/>
                <a:ext cx="635" cy="272"/>
                <a:chOff x="1292" y="1979"/>
                <a:chExt cx="635" cy="272"/>
              </a:xfrm>
            </p:grpSpPr>
            <p:sp>
              <p:nvSpPr>
                <p:cNvPr id="13369" name="AutoShape 57"/>
                <p:cNvSpPr>
                  <a:spLocks noChangeArrowheads="1"/>
                </p:cNvSpPr>
                <p:nvPr/>
              </p:nvSpPr>
              <p:spPr bwMode="auto">
                <a:xfrm rot="5400000">
                  <a:off x="1430" y="1978"/>
                  <a:ext cx="272" cy="273"/>
                </a:xfrm>
                <a:prstGeom prst="triangle">
                  <a:avLst>
                    <a:gd name="adj" fmla="val 50000"/>
                  </a:avLst>
                </a:prstGeom>
                <a:noFill/>
                <a:ln w="28575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71" name="Oval 59"/>
                <p:cNvSpPr>
                  <a:spLocks noChangeArrowheads="1"/>
                </p:cNvSpPr>
                <p:nvPr/>
              </p:nvSpPr>
              <p:spPr bwMode="auto">
                <a:xfrm>
                  <a:off x="1701" y="2069"/>
                  <a:ext cx="91" cy="90"/>
                </a:xfrm>
                <a:prstGeom prst="ellipse">
                  <a:avLst/>
                </a:prstGeom>
                <a:noFill/>
                <a:ln w="28575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73" name="Line 61"/>
                <p:cNvSpPr>
                  <a:spLocks noChangeShapeType="1"/>
                </p:cNvSpPr>
                <p:nvPr/>
              </p:nvSpPr>
              <p:spPr bwMode="auto">
                <a:xfrm>
                  <a:off x="1791" y="2115"/>
                  <a:ext cx="136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74" name="Line 62"/>
                <p:cNvSpPr>
                  <a:spLocks noChangeShapeType="1"/>
                </p:cNvSpPr>
                <p:nvPr/>
              </p:nvSpPr>
              <p:spPr bwMode="auto">
                <a:xfrm>
                  <a:off x="1292" y="2115"/>
                  <a:ext cx="136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3399" name="Line 87"/>
              <p:cNvSpPr>
                <a:spLocks noChangeShapeType="1"/>
              </p:cNvSpPr>
              <p:nvPr/>
            </p:nvSpPr>
            <p:spPr bwMode="auto">
              <a:xfrm flipV="1">
                <a:off x="3016" y="1706"/>
                <a:ext cx="0" cy="13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00" name="Line 88"/>
              <p:cNvSpPr>
                <a:spLocks noChangeShapeType="1"/>
              </p:cNvSpPr>
              <p:nvPr/>
            </p:nvSpPr>
            <p:spPr bwMode="auto">
              <a:xfrm flipV="1">
                <a:off x="3016" y="1979"/>
                <a:ext cx="0" cy="13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01" name="Line 89"/>
              <p:cNvSpPr>
                <a:spLocks noChangeShapeType="1"/>
              </p:cNvSpPr>
              <p:nvPr/>
            </p:nvSpPr>
            <p:spPr bwMode="auto">
              <a:xfrm>
                <a:off x="3016" y="1842"/>
                <a:ext cx="227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02" name="Line 90"/>
              <p:cNvSpPr>
                <a:spLocks noChangeShapeType="1"/>
              </p:cNvSpPr>
              <p:nvPr/>
            </p:nvSpPr>
            <p:spPr bwMode="auto">
              <a:xfrm>
                <a:off x="3016" y="1979"/>
                <a:ext cx="227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03" name="Line 91"/>
              <p:cNvSpPr>
                <a:spLocks noChangeShapeType="1"/>
              </p:cNvSpPr>
              <p:nvPr/>
            </p:nvSpPr>
            <p:spPr bwMode="auto">
              <a:xfrm>
                <a:off x="1927" y="2069"/>
                <a:ext cx="273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04" name="Line 92"/>
              <p:cNvSpPr>
                <a:spLocks noChangeShapeType="1"/>
              </p:cNvSpPr>
              <p:nvPr/>
            </p:nvSpPr>
            <p:spPr bwMode="auto">
              <a:xfrm>
                <a:off x="1927" y="2215"/>
                <a:ext cx="273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05" name="Line 93"/>
              <p:cNvSpPr>
                <a:spLocks noChangeShapeType="1"/>
              </p:cNvSpPr>
              <p:nvPr/>
            </p:nvSpPr>
            <p:spPr bwMode="auto">
              <a:xfrm>
                <a:off x="1927" y="2205"/>
                <a:ext cx="0" cy="13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06" name="Line 94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862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07" name="Line 95"/>
              <p:cNvSpPr>
                <a:spLocks noChangeShapeType="1"/>
              </p:cNvSpPr>
              <p:nvPr/>
            </p:nvSpPr>
            <p:spPr bwMode="auto">
              <a:xfrm rot="5400000">
                <a:off x="1155" y="1934"/>
                <a:ext cx="273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08" name="Line 96"/>
              <p:cNvSpPr>
                <a:spLocks noChangeShapeType="1"/>
              </p:cNvSpPr>
              <p:nvPr/>
            </p:nvSpPr>
            <p:spPr bwMode="auto">
              <a:xfrm>
                <a:off x="1066" y="1807"/>
                <a:ext cx="1134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09" name="Line 97"/>
              <p:cNvSpPr>
                <a:spLocks noChangeShapeType="1"/>
              </p:cNvSpPr>
              <p:nvPr/>
            </p:nvSpPr>
            <p:spPr bwMode="auto">
              <a:xfrm>
                <a:off x="1066" y="1651"/>
                <a:ext cx="1134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0" name="Oval 98"/>
              <p:cNvSpPr>
                <a:spLocks noChangeArrowheads="1"/>
              </p:cNvSpPr>
              <p:nvPr/>
            </p:nvSpPr>
            <p:spPr bwMode="auto">
              <a:xfrm>
                <a:off x="1272" y="1782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22" name="Text Box 110"/>
            <p:cNvSpPr txBox="1">
              <a:spLocks noChangeArrowheads="1"/>
            </p:cNvSpPr>
            <p:nvPr/>
          </p:nvSpPr>
          <p:spPr bwMode="auto">
            <a:xfrm>
              <a:off x="793" y="1525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A</a:t>
              </a:r>
            </a:p>
          </p:txBody>
        </p:sp>
        <p:sp>
          <p:nvSpPr>
            <p:cNvPr id="13424" name="Text Box 112"/>
            <p:cNvSpPr txBox="1">
              <a:spLocks noChangeArrowheads="1"/>
            </p:cNvSpPr>
            <p:nvPr/>
          </p:nvSpPr>
          <p:spPr bwMode="auto">
            <a:xfrm>
              <a:off x="748" y="2205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B</a:t>
              </a:r>
            </a:p>
          </p:txBody>
        </p:sp>
        <p:sp>
          <p:nvSpPr>
            <p:cNvPr id="13426" name="Text Box 114"/>
            <p:cNvSpPr txBox="1">
              <a:spLocks noChangeArrowheads="1"/>
            </p:cNvSpPr>
            <p:nvPr/>
          </p:nvSpPr>
          <p:spPr bwMode="auto">
            <a:xfrm>
              <a:off x="612" y="1706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CC0099"/>
                  </a:solidFill>
                </a:rPr>
                <a:t>SEL</a:t>
              </a:r>
            </a:p>
          </p:txBody>
        </p:sp>
        <p:sp>
          <p:nvSpPr>
            <p:cNvPr id="13428" name="Text Box 116"/>
            <p:cNvSpPr txBox="1">
              <a:spLocks noChangeArrowheads="1"/>
            </p:cNvSpPr>
            <p:nvPr/>
          </p:nvSpPr>
          <p:spPr bwMode="auto">
            <a:xfrm>
              <a:off x="4059" y="1752"/>
              <a:ext cx="6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DATA</a:t>
              </a:r>
            </a:p>
          </p:txBody>
        </p:sp>
      </p:grpSp>
      <p:grpSp>
        <p:nvGrpSpPr>
          <p:cNvPr id="13430" name="Group 118"/>
          <p:cNvGrpSpPr>
            <a:grpSpLocks/>
          </p:cNvGrpSpPr>
          <p:nvPr/>
        </p:nvGrpSpPr>
        <p:grpSpPr bwMode="auto">
          <a:xfrm>
            <a:off x="827088" y="4437063"/>
            <a:ext cx="6913562" cy="1549400"/>
            <a:chOff x="521" y="2795"/>
            <a:chExt cx="4355" cy="976"/>
          </a:xfrm>
        </p:grpSpPr>
        <p:grpSp>
          <p:nvGrpSpPr>
            <p:cNvPr id="13421" name="Group 109"/>
            <p:cNvGrpSpPr>
              <a:grpSpLocks/>
            </p:cNvGrpSpPr>
            <p:nvPr/>
          </p:nvGrpSpPr>
          <p:grpSpPr bwMode="auto">
            <a:xfrm>
              <a:off x="1020" y="2840"/>
              <a:ext cx="3175" cy="827"/>
              <a:chOff x="1020" y="2840"/>
              <a:chExt cx="3175" cy="827"/>
            </a:xfrm>
          </p:grpSpPr>
          <p:grpSp>
            <p:nvGrpSpPr>
              <p:cNvPr id="13357" name="Group 45"/>
              <p:cNvGrpSpPr>
                <a:grpSpLocks/>
              </p:cNvGrpSpPr>
              <p:nvPr/>
            </p:nvGrpSpPr>
            <p:grpSpPr bwMode="auto">
              <a:xfrm>
                <a:off x="2200" y="3294"/>
                <a:ext cx="826" cy="318"/>
                <a:chOff x="748" y="2069"/>
                <a:chExt cx="826" cy="318"/>
              </a:xfrm>
            </p:grpSpPr>
            <p:sp>
              <p:nvSpPr>
                <p:cNvPr id="13358" name="AutoShape 46"/>
                <p:cNvSpPr>
                  <a:spLocks noChangeArrowheads="1"/>
                </p:cNvSpPr>
                <p:nvPr/>
              </p:nvSpPr>
              <p:spPr bwMode="auto">
                <a:xfrm>
                  <a:off x="900" y="2069"/>
                  <a:ext cx="383" cy="318"/>
                </a:xfrm>
                <a:prstGeom prst="flowChartDelay">
                  <a:avLst/>
                </a:prstGeom>
                <a:noFill/>
                <a:ln w="28575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59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748" y="2149"/>
                  <a:ext cx="15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60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748" y="2307"/>
                  <a:ext cx="15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61" name="Line 49"/>
                <p:cNvSpPr>
                  <a:spLocks noChangeShapeType="1"/>
                </p:cNvSpPr>
                <p:nvPr/>
              </p:nvSpPr>
              <p:spPr bwMode="auto">
                <a:xfrm>
                  <a:off x="1383" y="2205"/>
                  <a:ext cx="191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62" name="Oval 50"/>
                <p:cNvSpPr>
                  <a:spLocks noChangeArrowheads="1"/>
                </p:cNvSpPr>
                <p:nvPr/>
              </p:nvSpPr>
              <p:spPr bwMode="auto">
                <a:xfrm>
                  <a:off x="1292" y="2160"/>
                  <a:ext cx="91" cy="91"/>
                </a:xfrm>
                <a:prstGeom prst="ellipse">
                  <a:avLst/>
                </a:prstGeom>
                <a:noFill/>
                <a:ln w="28575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63" name="Group 51"/>
              <p:cNvGrpSpPr>
                <a:grpSpLocks/>
              </p:cNvGrpSpPr>
              <p:nvPr/>
            </p:nvGrpSpPr>
            <p:grpSpPr bwMode="auto">
              <a:xfrm>
                <a:off x="2200" y="2840"/>
                <a:ext cx="826" cy="318"/>
                <a:chOff x="748" y="2069"/>
                <a:chExt cx="826" cy="318"/>
              </a:xfrm>
            </p:grpSpPr>
            <p:sp>
              <p:nvSpPr>
                <p:cNvPr id="13364" name="AutoShape 52"/>
                <p:cNvSpPr>
                  <a:spLocks noChangeArrowheads="1"/>
                </p:cNvSpPr>
                <p:nvPr/>
              </p:nvSpPr>
              <p:spPr bwMode="auto">
                <a:xfrm>
                  <a:off x="900" y="2069"/>
                  <a:ext cx="383" cy="318"/>
                </a:xfrm>
                <a:prstGeom prst="flowChartDelay">
                  <a:avLst/>
                </a:prstGeom>
                <a:noFill/>
                <a:ln w="28575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65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748" y="2149"/>
                  <a:ext cx="15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66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748" y="2307"/>
                  <a:ext cx="15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67" name="Line 55"/>
                <p:cNvSpPr>
                  <a:spLocks noChangeShapeType="1"/>
                </p:cNvSpPr>
                <p:nvPr/>
              </p:nvSpPr>
              <p:spPr bwMode="auto">
                <a:xfrm>
                  <a:off x="1383" y="2205"/>
                  <a:ext cx="191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68" name="Oval 56"/>
                <p:cNvSpPr>
                  <a:spLocks noChangeArrowheads="1"/>
                </p:cNvSpPr>
                <p:nvPr/>
              </p:nvSpPr>
              <p:spPr bwMode="auto">
                <a:xfrm>
                  <a:off x="1292" y="2160"/>
                  <a:ext cx="91" cy="91"/>
                </a:xfrm>
                <a:prstGeom prst="ellipse">
                  <a:avLst/>
                </a:prstGeom>
                <a:noFill/>
                <a:ln w="28575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78" name="Group 66"/>
              <p:cNvGrpSpPr>
                <a:grpSpLocks/>
              </p:cNvGrpSpPr>
              <p:nvPr/>
            </p:nvGrpSpPr>
            <p:grpSpPr bwMode="auto">
              <a:xfrm>
                <a:off x="1202" y="3239"/>
                <a:ext cx="635" cy="272"/>
                <a:chOff x="1202" y="3203"/>
                <a:chExt cx="635" cy="272"/>
              </a:xfrm>
            </p:grpSpPr>
            <p:sp>
              <p:nvSpPr>
                <p:cNvPr id="13370" name="AutoShape 58"/>
                <p:cNvSpPr>
                  <a:spLocks noChangeArrowheads="1"/>
                </p:cNvSpPr>
                <p:nvPr/>
              </p:nvSpPr>
              <p:spPr bwMode="auto">
                <a:xfrm rot="5400000">
                  <a:off x="1430" y="3202"/>
                  <a:ext cx="272" cy="273"/>
                </a:xfrm>
                <a:prstGeom prst="triangle">
                  <a:avLst>
                    <a:gd name="adj" fmla="val 50000"/>
                  </a:avLst>
                </a:prstGeom>
                <a:noFill/>
                <a:ln w="28575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72" name="Oval 60"/>
                <p:cNvSpPr>
                  <a:spLocks noChangeArrowheads="1"/>
                </p:cNvSpPr>
                <p:nvPr/>
              </p:nvSpPr>
              <p:spPr bwMode="auto">
                <a:xfrm>
                  <a:off x="1338" y="3294"/>
                  <a:ext cx="91" cy="90"/>
                </a:xfrm>
                <a:prstGeom prst="ellipse">
                  <a:avLst/>
                </a:prstGeom>
                <a:noFill/>
                <a:ln w="28575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75" name="Line 63"/>
                <p:cNvSpPr>
                  <a:spLocks noChangeShapeType="1"/>
                </p:cNvSpPr>
                <p:nvPr/>
              </p:nvSpPr>
              <p:spPr bwMode="auto">
                <a:xfrm>
                  <a:off x="1202" y="3339"/>
                  <a:ext cx="136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76" name="Line 64"/>
                <p:cNvSpPr>
                  <a:spLocks noChangeShapeType="1"/>
                </p:cNvSpPr>
                <p:nvPr/>
              </p:nvSpPr>
              <p:spPr bwMode="auto">
                <a:xfrm>
                  <a:off x="1701" y="3339"/>
                  <a:ext cx="136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94" name="Group 82"/>
              <p:cNvGrpSpPr>
                <a:grpSpLocks/>
              </p:cNvGrpSpPr>
              <p:nvPr/>
            </p:nvGrpSpPr>
            <p:grpSpPr bwMode="auto">
              <a:xfrm>
                <a:off x="3424" y="3022"/>
                <a:ext cx="771" cy="363"/>
                <a:chOff x="3334" y="3022"/>
                <a:chExt cx="771" cy="363"/>
              </a:xfrm>
            </p:grpSpPr>
            <p:sp>
              <p:nvSpPr>
                <p:cNvPr id="13388" name="Line 76"/>
                <p:cNvSpPr>
                  <a:spLocks noChangeShapeType="1"/>
                </p:cNvSpPr>
                <p:nvPr/>
              </p:nvSpPr>
              <p:spPr bwMode="auto">
                <a:xfrm>
                  <a:off x="3787" y="3203"/>
                  <a:ext cx="318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91" name="AutoShape 79"/>
                <p:cNvSpPr>
                  <a:spLocks noChangeArrowheads="1"/>
                </p:cNvSpPr>
                <p:nvPr/>
              </p:nvSpPr>
              <p:spPr bwMode="auto">
                <a:xfrm rot="10800000">
                  <a:off x="3379" y="3022"/>
                  <a:ext cx="408" cy="363"/>
                </a:xfrm>
                <a:prstGeom prst="moon">
                  <a:avLst>
                    <a:gd name="adj" fmla="val 86028"/>
                  </a:avLst>
                </a:prstGeom>
                <a:noFill/>
                <a:ln w="28575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92" name="Oval 80"/>
                <p:cNvSpPr>
                  <a:spLocks noChangeArrowheads="1"/>
                </p:cNvSpPr>
                <p:nvPr/>
              </p:nvSpPr>
              <p:spPr bwMode="auto">
                <a:xfrm>
                  <a:off x="3334" y="3067"/>
                  <a:ext cx="90" cy="91"/>
                </a:xfrm>
                <a:prstGeom prst="ellipse">
                  <a:avLst/>
                </a:prstGeom>
                <a:noFill/>
                <a:ln w="28575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93" name="Oval 81"/>
                <p:cNvSpPr>
                  <a:spLocks noChangeArrowheads="1"/>
                </p:cNvSpPr>
                <p:nvPr/>
              </p:nvSpPr>
              <p:spPr bwMode="auto">
                <a:xfrm>
                  <a:off x="3334" y="3248"/>
                  <a:ext cx="90" cy="91"/>
                </a:xfrm>
                <a:prstGeom prst="ellipse">
                  <a:avLst/>
                </a:prstGeom>
                <a:noFill/>
                <a:ln w="28575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395" name="Line 83"/>
              <p:cNvSpPr>
                <a:spLocks noChangeShapeType="1"/>
              </p:cNvSpPr>
              <p:nvPr/>
            </p:nvSpPr>
            <p:spPr bwMode="auto">
              <a:xfrm flipH="1">
                <a:off x="3016" y="3113"/>
                <a:ext cx="408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96" name="Line 84"/>
              <p:cNvSpPr>
                <a:spLocks noChangeShapeType="1"/>
              </p:cNvSpPr>
              <p:nvPr/>
            </p:nvSpPr>
            <p:spPr bwMode="auto">
              <a:xfrm flipH="1">
                <a:off x="3016" y="3294"/>
                <a:ext cx="408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97" name="Line 85"/>
              <p:cNvSpPr>
                <a:spLocks noChangeShapeType="1"/>
              </p:cNvSpPr>
              <p:nvPr/>
            </p:nvSpPr>
            <p:spPr bwMode="auto">
              <a:xfrm flipV="1">
                <a:off x="3016" y="3294"/>
                <a:ext cx="0" cy="13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98" name="Line 86"/>
              <p:cNvSpPr>
                <a:spLocks noChangeShapeType="1"/>
              </p:cNvSpPr>
              <p:nvPr/>
            </p:nvSpPr>
            <p:spPr bwMode="auto">
              <a:xfrm flipV="1">
                <a:off x="3016" y="2976"/>
                <a:ext cx="0" cy="13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3" name="Line 101"/>
              <p:cNvSpPr>
                <a:spLocks noChangeShapeType="1"/>
              </p:cNvSpPr>
              <p:nvPr/>
            </p:nvSpPr>
            <p:spPr bwMode="auto">
              <a:xfrm>
                <a:off x="1020" y="2921"/>
                <a:ext cx="1180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4" name="Line 102"/>
              <p:cNvSpPr>
                <a:spLocks noChangeShapeType="1"/>
              </p:cNvSpPr>
              <p:nvPr/>
            </p:nvSpPr>
            <p:spPr bwMode="auto">
              <a:xfrm>
                <a:off x="1020" y="3077"/>
                <a:ext cx="1180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5" name="Line 103"/>
              <p:cNvSpPr>
                <a:spLocks noChangeShapeType="1"/>
              </p:cNvSpPr>
              <p:nvPr/>
            </p:nvSpPr>
            <p:spPr bwMode="auto">
              <a:xfrm>
                <a:off x="1837" y="3375"/>
                <a:ext cx="409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6" name="Line 104"/>
              <p:cNvSpPr>
                <a:spLocks noChangeShapeType="1"/>
              </p:cNvSpPr>
              <p:nvPr/>
            </p:nvSpPr>
            <p:spPr bwMode="auto">
              <a:xfrm>
                <a:off x="1882" y="3531"/>
                <a:ext cx="318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7" name="Line 105"/>
              <p:cNvSpPr>
                <a:spLocks noChangeShapeType="1"/>
              </p:cNvSpPr>
              <p:nvPr/>
            </p:nvSpPr>
            <p:spPr bwMode="auto">
              <a:xfrm>
                <a:off x="1020" y="3667"/>
                <a:ext cx="863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8" name="Line 106"/>
              <p:cNvSpPr>
                <a:spLocks noChangeShapeType="1"/>
              </p:cNvSpPr>
              <p:nvPr/>
            </p:nvSpPr>
            <p:spPr bwMode="auto">
              <a:xfrm flipV="1">
                <a:off x="1882" y="3531"/>
                <a:ext cx="0" cy="13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9" name="Line 107"/>
              <p:cNvSpPr>
                <a:spLocks noChangeShapeType="1"/>
              </p:cNvSpPr>
              <p:nvPr/>
            </p:nvSpPr>
            <p:spPr bwMode="auto">
              <a:xfrm flipV="1">
                <a:off x="1202" y="3067"/>
                <a:ext cx="0" cy="318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20" name="Oval 108"/>
              <p:cNvSpPr>
                <a:spLocks noChangeArrowheads="1"/>
              </p:cNvSpPr>
              <p:nvPr/>
            </p:nvSpPr>
            <p:spPr bwMode="auto">
              <a:xfrm>
                <a:off x="1176" y="3042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23" name="Text Box 111"/>
            <p:cNvSpPr txBox="1">
              <a:spLocks noChangeArrowheads="1"/>
            </p:cNvSpPr>
            <p:nvPr/>
          </p:nvSpPr>
          <p:spPr bwMode="auto">
            <a:xfrm>
              <a:off x="793" y="2795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A</a:t>
              </a:r>
            </a:p>
          </p:txBody>
        </p:sp>
        <p:sp>
          <p:nvSpPr>
            <p:cNvPr id="13425" name="Text Box 113"/>
            <p:cNvSpPr txBox="1">
              <a:spLocks noChangeArrowheads="1"/>
            </p:cNvSpPr>
            <p:nvPr/>
          </p:nvSpPr>
          <p:spPr bwMode="auto">
            <a:xfrm>
              <a:off x="748" y="3521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B</a:t>
              </a:r>
            </a:p>
          </p:txBody>
        </p:sp>
        <p:sp>
          <p:nvSpPr>
            <p:cNvPr id="13427" name="Text Box 115"/>
            <p:cNvSpPr txBox="1">
              <a:spLocks noChangeArrowheads="1"/>
            </p:cNvSpPr>
            <p:nvPr/>
          </p:nvSpPr>
          <p:spPr bwMode="auto">
            <a:xfrm>
              <a:off x="521" y="2976"/>
              <a:ext cx="5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CC0099"/>
                  </a:solidFill>
                </a:rPr>
                <a:t>ASEL</a:t>
              </a:r>
            </a:p>
          </p:txBody>
        </p:sp>
        <p:sp>
          <p:nvSpPr>
            <p:cNvPr id="13429" name="Text Box 117"/>
            <p:cNvSpPr txBox="1">
              <a:spLocks noChangeArrowheads="1"/>
            </p:cNvSpPr>
            <p:nvPr/>
          </p:nvSpPr>
          <p:spPr bwMode="auto">
            <a:xfrm>
              <a:off x="4195" y="3067"/>
              <a:ext cx="6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DATA</a:t>
              </a:r>
            </a:p>
          </p:txBody>
        </p:sp>
      </p:grpSp>
      <p:grpSp>
        <p:nvGrpSpPr>
          <p:cNvPr id="13439" name="Group 127"/>
          <p:cNvGrpSpPr>
            <a:grpSpLocks/>
          </p:cNvGrpSpPr>
          <p:nvPr/>
        </p:nvGrpSpPr>
        <p:grpSpPr bwMode="auto">
          <a:xfrm>
            <a:off x="4284663" y="3933825"/>
            <a:ext cx="3671887" cy="1654175"/>
            <a:chOff x="2699" y="2478"/>
            <a:chExt cx="2313" cy="1042"/>
          </a:xfrm>
        </p:grpSpPr>
        <p:pic>
          <p:nvPicPr>
            <p:cNvPr id="13433" name="Picture 1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3251"/>
              <a:ext cx="0" cy="0"/>
            </a:xfrm>
            <a:prstGeom prst="rect">
              <a:avLst/>
            </a:prstGeom>
            <a:noFill/>
            <a:ln w="9525" algn="ctr">
              <a:solidFill>
                <a:srgbClr val="CC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434" name="Oval 122"/>
            <p:cNvSpPr>
              <a:spLocks noChangeArrowheads="1"/>
            </p:cNvSpPr>
            <p:nvPr/>
          </p:nvSpPr>
          <p:spPr bwMode="auto">
            <a:xfrm>
              <a:off x="3379" y="2977"/>
              <a:ext cx="181" cy="453"/>
            </a:xfrm>
            <a:prstGeom prst="ellipse">
              <a:avLst/>
            </a:prstGeom>
            <a:noFill/>
            <a:ln w="28575" algn="ctr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35" name="Oval 123"/>
            <p:cNvSpPr>
              <a:spLocks noChangeArrowheads="1"/>
            </p:cNvSpPr>
            <p:nvPr/>
          </p:nvSpPr>
          <p:spPr bwMode="auto">
            <a:xfrm>
              <a:off x="2699" y="2841"/>
              <a:ext cx="181" cy="679"/>
            </a:xfrm>
            <a:prstGeom prst="ellipse">
              <a:avLst/>
            </a:prstGeom>
            <a:noFill/>
            <a:ln w="28575" algn="ctr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36" name="Text Box 124"/>
            <p:cNvSpPr txBox="1">
              <a:spLocks noChangeArrowheads="1"/>
            </p:cNvSpPr>
            <p:nvPr/>
          </p:nvSpPr>
          <p:spPr bwMode="auto">
            <a:xfrm>
              <a:off x="3878" y="2478"/>
              <a:ext cx="11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Franklin Gothic Book" pitchFamily="34" charset="0"/>
                </a:rPr>
                <a:t>match</a:t>
              </a:r>
            </a:p>
          </p:txBody>
        </p:sp>
        <p:sp>
          <p:nvSpPr>
            <p:cNvPr id="13437" name="Line 125"/>
            <p:cNvSpPr>
              <a:spLocks noChangeShapeType="1"/>
            </p:cNvSpPr>
            <p:nvPr/>
          </p:nvSpPr>
          <p:spPr bwMode="auto">
            <a:xfrm flipH="1">
              <a:off x="2835" y="2705"/>
              <a:ext cx="1224" cy="181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8" name="Line 126"/>
            <p:cNvSpPr>
              <a:spLocks noChangeShapeType="1"/>
            </p:cNvSpPr>
            <p:nvPr/>
          </p:nvSpPr>
          <p:spPr bwMode="auto">
            <a:xfrm flipH="1">
              <a:off x="3515" y="2750"/>
              <a:ext cx="544" cy="226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1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1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80A0-F4A1-4394-A118-883D112CC875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1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1FD6-F8DA-465B-A0DE-A7C94882E760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3799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降维后的三变量真值表，用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74x151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实现</a:t>
            </a:r>
          </a:p>
        </p:txBody>
      </p:sp>
      <p:graphicFrame>
        <p:nvGraphicFramePr>
          <p:cNvPr id="380114" name="Group 210"/>
          <p:cNvGraphicFramePr>
            <a:graphicFrameLocks noGrp="1"/>
          </p:cNvGraphicFramePr>
          <p:nvPr>
            <p:ph idx="1"/>
          </p:nvPr>
        </p:nvGraphicFramePr>
        <p:xfrm>
          <a:off x="276225" y="1384300"/>
          <a:ext cx="2027238" cy="4114800"/>
        </p:xfrm>
        <a:graphic>
          <a:graphicData uri="http://schemas.openxmlformats.org/drawingml/2006/table">
            <a:tbl>
              <a:tblPr/>
              <a:tblGrid>
                <a:gridCol w="506413"/>
                <a:gridCol w="508000"/>
                <a:gridCol w="506412"/>
                <a:gridCol w="506413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Z’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Z’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Z’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2304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79963" name="Group 59"/>
          <p:cNvGrpSpPr>
            <a:grpSpLocks/>
          </p:cNvGrpSpPr>
          <p:nvPr/>
        </p:nvGrpSpPr>
        <p:grpSpPr bwMode="auto">
          <a:xfrm>
            <a:off x="6369050" y="1260475"/>
            <a:ext cx="2251075" cy="3521075"/>
            <a:chOff x="3536" y="1048"/>
            <a:chExt cx="1418" cy="2218"/>
          </a:xfrm>
        </p:grpSpPr>
        <p:sp>
          <p:nvSpPr>
            <p:cNvPr id="379964" name="Rectangle 60"/>
            <p:cNvSpPr>
              <a:spLocks noChangeArrowheads="1"/>
            </p:cNvSpPr>
            <p:nvPr/>
          </p:nvSpPr>
          <p:spPr bwMode="auto">
            <a:xfrm>
              <a:off x="4140" y="1048"/>
              <a:ext cx="21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FF"/>
                  </a:solidFill>
                </a:rPr>
                <a:t>U1</a:t>
              </a:r>
              <a:endParaRPr lang="en-US" altLang="zh-CN" b="1"/>
            </a:p>
          </p:txBody>
        </p:sp>
        <p:sp>
          <p:nvSpPr>
            <p:cNvPr id="379965" name="Rectangle 61"/>
            <p:cNvSpPr>
              <a:spLocks noChangeArrowheads="1"/>
            </p:cNvSpPr>
            <p:nvPr/>
          </p:nvSpPr>
          <p:spPr bwMode="auto">
            <a:xfrm>
              <a:off x="3772" y="1258"/>
              <a:ext cx="946" cy="2008"/>
            </a:xfrm>
            <a:prstGeom prst="rect">
              <a:avLst/>
            </a:prstGeom>
            <a:noFill/>
            <a:ln w="20638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66" name="Rectangle 62"/>
            <p:cNvSpPr>
              <a:spLocks noChangeArrowheads="1"/>
            </p:cNvSpPr>
            <p:nvPr/>
          </p:nvSpPr>
          <p:spPr bwMode="auto">
            <a:xfrm>
              <a:off x="4594" y="1665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FF"/>
                  </a:solidFill>
                  <a:latin typeface="Courier New" pitchFamily="49" charset="0"/>
                </a:rPr>
                <a:t>Y</a:t>
              </a:r>
              <a:endParaRPr lang="en-US" altLang="zh-CN" b="1"/>
            </a:p>
          </p:txBody>
        </p:sp>
        <p:sp>
          <p:nvSpPr>
            <p:cNvPr id="379967" name="Rectangle 63"/>
            <p:cNvSpPr>
              <a:spLocks noChangeArrowheads="1"/>
            </p:cNvSpPr>
            <p:nvPr/>
          </p:nvSpPr>
          <p:spPr bwMode="auto">
            <a:xfrm>
              <a:off x="4770" y="1626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FF"/>
                  </a:solidFill>
                  <a:latin typeface="Courier New" pitchFamily="49" charset="0"/>
                </a:rPr>
                <a:t>6</a:t>
              </a:r>
              <a:endParaRPr lang="en-US" altLang="zh-CN" b="1"/>
            </a:p>
          </p:txBody>
        </p:sp>
        <p:sp>
          <p:nvSpPr>
            <p:cNvPr id="379968" name="Oval 64"/>
            <p:cNvSpPr>
              <a:spLocks noChangeArrowheads="1"/>
            </p:cNvSpPr>
            <p:nvPr/>
          </p:nvSpPr>
          <p:spPr bwMode="auto">
            <a:xfrm>
              <a:off x="4718" y="1691"/>
              <a:ext cx="78" cy="79"/>
            </a:xfrm>
            <a:prstGeom prst="ellips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69" name="Line 65"/>
            <p:cNvSpPr>
              <a:spLocks noChangeShapeType="1"/>
            </p:cNvSpPr>
            <p:nvPr/>
          </p:nvSpPr>
          <p:spPr bwMode="auto">
            <a:xfrm>
              <a:off x="4796" y="1731"/>
              <a:ext cx="158" cy="1"/>
            </a:xfrm>
            <a:prstGeom prst="lin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70" name="Rectangle 66"/>
            <p:cNvSpPr>
              <a:spLocks noChangeArrowheads="1"/>
            </p:cNvSpPr>
            <p:nvPr/>
          </p:nvSpPr>
          <p:spPr bwMode="auto">
            <a:xfrm>
              <a:off x="3851" y="1429"/>
              <a:ext cx="1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Courier New" pitchFamily="49" charset="0"/>
                </a:rPr>
                <a:t>D0</a:t>
              </a:r>
              <a:endParaRPr lang="en-US" altLang="zh-CN" sz="2000" b="1"/>
            </a:p>
          </p:txBody>
        </p:sp>
        <p:sp>
          <p:nvSpPr>
            <p:cNvPr id="379971" name="Rectangle 67"/>
            <p:cNvSpPr>
              <a:spLocks noChangeArrowheads="1"/>
            </p:cNvSpPr>
            <p:nvPr/>
          </p:nvSpPr>
          <p:spPr bwMode="auto">
            <a:xfrm>
              <a:off x="3589" y="139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FF"/>
                  </a:solidFill>
                  <a:latin typeface="Courier New" pitchFamily="49" charset="0"/>
                </a:rPr>
                <a:t>4</a:t>
              </a:r>
              <a:endParaRPr lang="en-US" altLang="zh-CN" b="1"/>
            </a:p>
          </p:txBody>
        </p:sp>
        <p:sp>
          <p:nvSpPr>
            <p:cNvPr id="379972" name="Line 68"/>
            <p:cNvSpPr>
              <a:spLocks noChangeShapeType="1"/>
            </p:cNvSpPr>
            <p:nvPr/>
          </p:nvSpPr>
          <p:spPr bwMode="auto">
            <a:xfrm flipH="1">
              <a:off x="3536" y="1495"/>
              <a:ext cx="236" cy="1"/>
            </a:xfrm>
            <a:prstGeom prst="lin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73" name="Rectangle 69"/>
            <p:cNvSpPr>
              <a:spLocks noChangeArrowheads="1"/>
            </p:cNvSpPr>
            <p:nvPr/>
          </p:nvSpPr>
          <p:spPr bwMode="auto">
            <a:xfrm>
              <a:off x="3851" y="1547"/>
              <a:ext cx="1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Courier New" pitchFamily="49" charset="0"/>
                </a:rPr>
                <a:t>D1</a:t>
              </a:r>
              <a:endParaRPr lang="en-US" altLang="zh-CN" sz="2000" b="1"/>
            </a:p>
          </p:txBody>
        </p:sp>
        <p:sp>
          <p:nvSpPr>
            <p:cNvPr id="379974" name="Rectangle 70"/>
            <p:cNvSpPr>
              <a:spLocks noChangeArrowheads="1"/>
            </p:cNvSpPr>
            <p:nvPr/>
          </p:nvSpPr>
          <p:spPr bwMode="auto">
            <a:xfrm>
              <a:off x="3589" y="1508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FF"/>
                  </a:solidFill>
                  <a:latin typeface="Courier New" pitchFamily="49" charset="0"/>
                </a:rPr>
                <a:t>3</a:t>
              </a:r>
              <a:endParaRPr lang="en-US" altLang="zh-CN" b="1"/>
            </a:p>
          </p:txBody>
        </p:sp>
        <p:sp>
          <p:nvSpPr>
            <p:cNvPr id="379975" name="Line 71"/>
            <p:cNvSpPr>
              <a:spLocks noChangeShapeType="1"/>
            </p:cNvSpPr>
            <p:nvPr/>
          </p:nvSpPr>
          <p:spPr bwMode="auto">
            <a:xfrm flipH="1">
              <a:off x="3536" y="1613"/>
              <a:ext cx="236" cy="1"/>
            </a:xfrm>
            <a:prstGeom prst="lin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76" name="Rectangle 72"/>
            <p:cNvSpPr>
              <a:spLocks noChangeArrowheads="1"/>
            </p:cNvSpPr>
            <p:nvPr/>
          </p:nvSpPr>
          <p:spPr bwMode="auto">
            <a:xfrm>
              <a:off x="3851" y="1665"/>
              <a:ext cx="1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Courier New" pitchFamily="49" charset="0"/>
                </a:rPr>
                <a:t>D2</a:t>
              </a:r>
              <a:endParaRPr lang="en-US" altLang="zh-CN" sz="2000" b="1"/>
            </a:p>
          </p:txBody>
        </p:sp>
        <p:sp>
          <p:nvSpPr>
            <p:cNvPr id="379977" name="Rectangle 73"/>
            <p:cNvSpPr>
              <a:spLocks noChangeArrowheads="1"/>
            </p:cNvSpPr>
            <p:nvPr/>
          </p:nvSpPr>
          <p:spPr bwMode="auto">
            <a:xfrm>
              <a:off x="3589" y="1626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FF"/>
                  </a:solidFill>
                  <a:latin typeface="Courier New" pitchFamily="49" charset="0"/>
                </a:rPr>
                <a:t>2</a:t>
              </a:r>
              <a:endParaRPr lang="en-US" altLang="zh-CN" b="1"/>
            </a:p>
          </p:txBody>
        </p:sp>
        <p:sp>
          <p:nvSpPr>
            <p:cNvPr id="379978" name="Line 74"/>
            <p:cNvSpPr>
              <a:spLocks noChangeShapeType="1"/>
            </p:cNvSpPr>
            <p:nvPr/>
          </p:nvSpPr>
          <p:spPr bwMode="auto">
            <a:xfrm flipH="1">
              <a:off x="3536" y="1731"/>
              <a:ext cx="236" cy="1"/>
            </a:xfrm>
            <a:prstGeom prst="lin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79" name="Rectangle 75"/>
            <p:cNvSpPr>
              <a:spLocks noChangeArrowheads="1"/>
            </p:cNvSpPr>
            <p:nvPr/>
          </p:nvSpPr>
          <p:spPr bwMode="auto">
            <a:xfrm>
              <a:off x="3851" y="1783"/>
              <a:ext cx="1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Courier New" pitchFamily="49" charset="0"/>
                </a:rPr>
                <a:t>D3</a:t>
              </a:r>
              <a:endParaRPr lang="en-US" altLang="zh-CN" sz="2000" b="1"/>
            </a:p>
          </p:txBody>
        </p:sp>
        <p:sp>
          <p:nvSpPr>
            <p:cNvPr id="379980" name="Rectangle 76"/>
            <p:cNvSpPr>
              <a:spLocks noChangeArrowheads="1"/>
            </p:cNvSpPr>
            <p:nvPr/>
          </p:nvSpPr>
          <p:spPr bwMode="auto">
            <a:xfrm>
              <a:off x="3589" y="1744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FF"/>
                  </a:solidFill>
                  <a:latin typeface="Courier New" pitchFamily="49" charset="0"/>
                </a:rPr>
                <a:t>1</a:t>
              </a:r>
              <a:endParaRPr lang="en-US" altLang="zh-CN" b="1"/>
            </a:p>
          </p:txBody>
        </p:sp>
        <p:sp>
          <p:nvSpPr>
            <p:cNvPr id="379981" name="Line 77"/>
            <p:cNvSpPr>
              <a:spLocks noChangeShapeType="1"/>
            </p:cNvSpPr>
            <p:nvPr/>
          </p:nvSpPr>
          <p:spPr bwMode="auto">
            <a:xfrm flipH="1">
              <a:off x="3536" y="1849"/>
              <a:ext cx="236" cy="1"/>
            </a:xfrm>
            <a:prstGeom prst="lin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82" name="Rectangle 78"/>
            <p:cNvSpPr>
              <a:spLocks noChangeArrowheads="1"/>
            </p:cNvSpPr>
            <p:nvPr/>
          </p:nvSpPr>
          <p:spPr bwMode="auto">
            <a:xfrm>
              <a:off x="3851" y="1901"/>
              <a:ext cx="1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Courier New" pitchFamily="49" charset="0"/>
                </a:rPr>
                <a:t>D4</a:t>
              </a:r>
              <a:endParaRPr lang="en-US" altLang="zh-CN" sz="2000" b="1"/>
            </a:p>
          </p:txBody>
        </p:sp>
        <p:sp>
          <p:nvSpPr>
            <p:cNvPr id="379983" name="Rectangle 79"/>
            <p:cNvSpPr>
              <a:spLocks noChangeArrowheads="1"/>
            </p:cNvSpPr>
            <p:nvPr/>
          </p:nvSpPr>
          <p:spPr bwMode="auto">
            <a:xfrm>
              <a:off x="3589" y="1862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FF"/>
                  </a:solidFill>
                  <a:latin typeface="Courier New" pitchFamily="49" charset="0"/>
                </a:rPr>
                <a:t>15</a:t>
              </a:r>
              <a:endParaRPr lang="en-US" altLang="zh-CN" b="1"/>
            </a:p>
          </p:txBody>
        </p:sp>
        <p:sp>
          <p:nvSpPr>
            <p:cNvPr id="379984" name="Line 80"/>
            <p:cNvSpPr>
              <a:spLocks noChangeShapeType="1"/>
            </p:cNvSpPr>
            <p:nvPr/>
          </p:nvSpPr>
          <p:spPr bwMode="auto">
            <a:xfrm flipH="1">
              <a:off x="3536" y="1967"/>
              <a:ext cx="236" cy="1"/>
            </a:xfrm>
            <a:prstGeom prst="lin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85" name="Rectangle 81"/>
            <p:cNvSpPr>
              <a:spLocks noChangeArrowheads="1"/>
            </p:cNvSpPr>
            <p:nvPr/>
          </p:nvSpPr>
          <p:spPr bwMode="auto">
            <a:xfrm>
              <a:off x="3851" y="2020"/>
              <a:ext cx="1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Courier New" pitchFamily="49" charset="0"/>
                </a:rPr>
                <a:t>D5</a:t>
              </a:r>
              <a:endParaRPr lang="en-US" altLang="zh-CN" sz="2000" b="1"/>
            </a:p>
          </p:txBody>
        </p:sp>
        <p:sp>
          <p:nvSpPr>
            <p:cNvPr id="379986" name="Rectangle 82"/>
            <p:cNvSpPr>
              <a:spLocks noChangeArrowheads="1"/>
            </p:cNvSpPr>
            <p:nvPr/>
          </p:nvSpPr>
          <p:spPr bwMode="auto">
            <a:xfrm>
              <a:off x="3589" y="1980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FF"/>
                  </a:solidFill>
                  <a:latin typeface="Courier New" pitchFamily="49" charset="0"/>
                </a:rPr>
                <a:t>14</a:t>
              </a:r>
              <a:endParaRPr lang="en-US" altLang="zh-CN" b="1"/>
            </a:p>
          </p:txBody>
        </p:sp>
        <p:sp>
          <p:nvSpPr>
            <p:cNvPr id="379987" name="Line 83"/>
            <p:cNvSpPr>
              <a:spLocks noChangeShapeType="1"/>
            </p:cNvSpPr>
            <p:nvPr/>
          </p:nvSpPr>
          <p:spPr bwMode="auto">
            <a:xfrm flipH="1">
              <a:off x="3536" y="2085"/>
              <a:ext cx="236" cy="1"/>
            </a:xfrm>
            <a:prstGeom prst="lin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88" name="Rectangle 84"/>
            <p:cNvSpPr>
              <a:spLocks noChangeArrowheads="1"/>
            </p:cNvSpPr>
            <p:nvPr/>
          </p:nvSpPr>
          <p:spPr bwMode="auto">
            <a:xfrm>
              <a:off x="3851" y="2138"/>
              <a:ext cx="1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Courier New" pitchFamily="49" charset="0"/>
                </a:rPr>
                <a:t>D6</a:t>
              </a:r>
              <a:endParaRPr lang="en-US" altLang="zh-CN" sz="2000" b="1"/>
            </a:p>
          </p:txBody>
        </p:sp>
        <p:sp>
          <p:nvSpPr>
            <p:cNvPr id="379989" name="Rectangle 85"/>
            <p:cNvSpPr>
              <a:spLocks noChangeArrowheads="1"/>
            </p:cNvSpPr>
            <p:nvPr/>
          </p:nvSpPr>
          <p:spPr bwMode="auto">
            <a:xfrm>
              <a:off x="3589" y="2098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FF"/>
                  </a:solidFill>
                  <a:latin typeface="Courier New" pitchFamily="49" charset="0"/>
                </a:rPr>
                <a:t>13</a:t>
              </a:r>
              <a:endParaRPr lang="en-US" altLang="zh-CN" b="1"/>
            </a:p>
          </p:txBody>
        </p:sp>
        <p:sp>
          <p:nvSpPr>
            <p:cNvPr id="379990" name="Line 86"/>
            <p:cNvSpPr>
              <a:spLocks noChangeShapeType="1"/>
            </p:cNvSpPr>
            <p:nvPr/>
          </p:nvSpPr>
          <p:spPr bwMode="auto">
            <a:xfrm flipH="1">
              <a:off x="3536" y="2203"/>
              <a:ext cx="236" cy="1"/>
            </a:xfrm>
            <a:prstGeom prst="lin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91" name="Rectangle 87"/>
            <p:cNvSpPr>
              <a:spLocks noChangeArrowheads="1"/>
            </p:cNvSpPr>
            <p:nvPr/>
          </p:nvSpPr>
          <p:spPr bwMode="auto">
            <a:xfrm>
              <a:off x="3851" y="2256"/>
              <a:ext cx="1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Courier New" pitchFamily="49" charset="0"/>
                </a:rPr>
                <a:t>D7</a:t>
              </a:r>
              <a:endParaRPr lang="en-US" altLang="zh-CN" sz="2000" b="1"/>
            </a:p>
          </p:txBody>
        </p:sp>
        <p:sp>
          <p:nvSpPr>
            <p:cNvPr id="379992" name="Rectangle 88"/>
            <p:cNvSpPr>
              <a:spLocks noChangeArrowheads="1"/>
            </p:cNvSpPr>
            <p:nvPr/>
          </p:nvSpPr>
          <p:spPr bwMode="auto">
            <a:xfrm>
              <a:off x="3589" y="2216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FF"/>
                  </a:solidFill>
                  <a:latin typeface="Courier New" pitchFamily="49" charset="0"/>
                </a:rPr>
                <a:t>12</a:t>
              </a:r>
              <a:endParaRPr lang="en-US" altLang="zh-CN" b="1"/>
            </a:p>
          </p:txBody>
        </p:sp>
        <p:sp>
          <p:nvSpPr>
            <p:cNvPr id="379993" name="Line 89"/>
            <p:cNvSpPr>
              <a:spLocks noChangeShapeType="1"/>
            </p:cNvSpPr>
            <p:nvPr/>
          </p:nvSpPr>
          <p:spPr bwMode="auto">
            <a:xfrm flipH="1">
              <a:off x="3536" y="2321"/>
              <a:ext cx="236" cy="1"/>
            </a:xfrm>
            <a:prstGeom prst="lin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94" name="Rectangle 90"/>
            <p:cNvSpPr>
              <a:spLocks noChangeArrowheads="1"/>
            </p:cNvSpPr>
            <p:nvPr/>
          </p:nvSpPr>
          <p:spPr bwMode="auto">
            <a:xfrm>
              <a:off x="3851" y="2492"/>
              <a:ext cx="1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Courier New" pitchFamily="49" charset="0"/>
                </a:rPr>
                <a:t>S0</a:t>
              </a:r>
              <a:endParaRPr lang="en-US" altLang="zh-CN" sz="2000" b="1"/>
            </a:p>
          </p:txBody>
        </p:sp>
        <p:sp>
          <p:nvSpPr>
            <p:cNvPr id="379995" name="Rectangle 91"/>
            <p:cNvSpPr>
              <a:spLocks noChangeArrowheads="1"/>
            </p:cNvSpPr>
            <p:nvPr/>
          </p:nvSpPr>
          <p:spPr bwMode="auto">
            <a:xfrm>
              <a:off x="3589" y="2453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FF"/>
                  </a:solidFill>
                  <a:latin typeface="Courier New" pitchFamily="49" charset="0"/>
                </a:rPr>
                <a:t>11</a:t>
              </a:r>
              <a:endParaRPr lang="en-US" altLang="zh-CN" b="1"/>
            </a:p>
          </p:txBody>
        </p:sp>
        <p:sp>
          <p:nvSpPr>
            <p:cNvPr id="379996" name="Line 92"/>
            <p:cNvSpPr>
              <a:spLocks noChangeShapeType="1"/>
            </p:cNvSpPr>
            <p:nvPr/>
          </p:nvSpPr>
          <p:spPr bwMode="auto">
            <a:xfrm flipH="1">
              <a:off x="3536" y="2558"/>
              <a:ext cx="236" cy="1"/>
            </a:xfrm>
            <a:prstGeom prst="lin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97" name="Rectangle 93"/>
            <p:cNvSpPr>
              <a:spLocks noChangeArrowheads="1"/>
            </p:cNvSpPr>
            <p:nvPr/>
          </p:nvSpPr>
          <p:spPr bwMode="auto">
            <a:xfrm>
              <a:off x="3851" y="2728"/>
              <a:ext cx="1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Courier New" pitchFamily="49" charset="0"/>
                </a:rPr>
                <a:t>S2</a:t>
              </a:r>
              <a:endParaRPr lang="en-US" altLang="zh-CN" sz="2000" b="1"/>
            </a:p>
          </p:txBody>
        </p:sp>
        <p:sp>
          <p:nvSpPr>
            <p:cNvPr id="379998" name="Rectangle 94"/>
            <p:cNvSpPr>
              <a:spLocks noChangeArrowheads="1"/>
            </p:cNvSpPr>
            <p:nvPr/>
          </p:nvSpPr>
          <p:spPr bwMode="auto">
            <a:xfrm>
              <a:off x="3589" y="2689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FF"/>
                  </a:solidFill>
                  <a:latin typeface="Courier New" pitchFamily="49" charset="0"/>
                </a:rPr>
                <a:t>9</a:t>
              </a:r>
              <a:endParaRPr lang="en-US" altLang="zh-CN" b="1"/>
            </a:p>
          </p:txBody>
        </p:sp>
        <p:sp>
          <p:nvSpPr>
            <p:cNvPr id="379999" name="Line 95"/>
            <p:cNvSpPr>
              <a:spLocks noChangeShapeType="1"/>
            </p:cNvSpPr>
            <p:nvPr/>
          </p:nvSpPr>
          <p:spPr bwMode="auto">
            <a:xfrm flipH="1">
              <a:off x="3536" y="2794"/>
              <a:ext cx="236" cy="1"/>
            </a:xfrm>
            <a:prstGeom prst="lin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00" name="Rectangle 96"/>
            <p:cNvSpPr>
              <a:spLocks noChangeArrowheads="1"/>
            </p:cNvSpPr>
            <p:nvPr/>
          </p:nvSpPr>
          <p:spPr bwMode="auto">
            <a:xfrm>
              <a:off x="3851" y="2610"/>
              <a:ext cx="1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Courier New" pitchFamily="49" charset="0"/>
                </a:rPr>
                <a:t>S1</a:t>
              </a:r>
              <a:endParaRPr lang="en-US" altLang="zh-CN" sz="2000" b="1"/>
            </a:p>
          </p:txBody>
        </p:sp>
        <p:sp>
          <p:nvSpPr>
            <p:cNvPr id="380001" name="Rectangle 97"/>
            <p:cNvSpPr>
              <a:spLocks noChangeArrowheads="1"/>
            </p:cNvSpPr>
            <p:nvPr/>
          </p:nvSpPr>
          <p:spPr bwMode="auto">
            <a:xfrm>
              <a:off x="3589" y="2571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FF"/>
                  </a:solidFill>
                  <a:latin typeface="Courier New" pitchFamily="49" charset="0"/>
                </a:rPr>
                <a:t>10</a:t>
              </a:r>
              <a:endParaRPr lang="en-US" altLang="zh-CN" b="1"/>
            </a:p>
          </p:txBody>
        </p:sp>
        <p:sp>
          <p:nvSpPr>
            <p:cNvPr id="380002" name="Line 98"/>
            <p:cNvSpPr>
              <a:spLocks noChangeShapeType="1"/>
            </p:cNvSpPr>
            <p:nvPr/>
          </p:nvSpPr>
          <p:spPr bwMode="auto">
            <a:xfrm flipH="1">
              <a:off x="3536" y="2676"/>
              <a:ext cx="236" cy="1"/>
            </a:xfrm>
            <a:prstGeom prst="lin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03" name="Rectangle 99"/>
            <p:cNvSpPr>
              <a:spLocks noChangeArrowheads="1"/>
            </p:cNvSpPr>
            <p:nvPr/>
          </p:nvSpPr>
          <p:spPr bwMode="auto">
            <a:xfrm>
              <a:off x="4579" y="1429"/>
              <a:ext cx="8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>
                  <a:solidFill>
                    <a:srgbClr val="0000FF"/>
                  </a:solidFill>
                  <a:latin typeface="Courier New" pitchFamily="49" charset="0"/>
                </a:rPr>
                <a:t>Y</a:t>
              </a:r>
              <a:endParaRPr lang="en-US" altLang="zh-CN" sz="2000" b="1"/>
            </a:p>
          </p:txBody>
        </p:sp>
        <p:sp>
          <p:nvSpPr>
            <p:cNvPr id="380004" name="Rectangle 100"/>
            <p:cNvSpPr>
              <a:spLocks noChangeArrowheads="1"/>
            </p:cNvSpPr>
            <p:nvPr/>
          </p:nvSpPr>
          <p:spPr bwMode="auto">
            <a:xfrm>
              <a:off x="4770" y="1390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FF"/>
                  </a:solidFill>
                  <a:latin typeface="Courier New" pitchFamily="49" charset="0"/>
                </a:rPr>
                <a:t>5</a:t>
              </a:r>
              <a:endParaRPr lang="en-US" altLang="zh-CN" b="1"/>
            </a:p>
          </p:txBody>
        </p:sp>
        <p:sp>
          <p:nvSpPr>
            <p:cNvPr id="380005" name="Line 101"/>
            <p:cNvSpPr>
              <a:spLocks noChangeShapeType="1"/>
            </p:cNvSpPr>
            <p:nvPr/>
          </p:nvSpPr>
          <p:spPr bwMode="auto">
            <a:xfrm>
              <a:off x="4718" y="1495"/>
              <a:ext cx="236" cy="1"/>
            </a:xfrm>
            <a:prstGeom prst="lin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06" name="Rectangle 102"/>
            <p:cNvSpPr>
              <a:spLocks noChangeArrowheads="1"/>
            </p:cNvSpPr>
            <p:nvPr/>
          </p:nvSpPr>
          <p:spPr bwMode="auto">
            <a:xfrm>
              <a:off x="3851" y="2965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FF"/>
                  </a:solidFill>
                  <a:latin typeface="Courier New" pitchFamily="49" charset="0"/>
                </a:rPr>
                <a:t>G</a:t>
              </a:r>
              <a:endParaRPr lang="en-US" altLang="zh-CN" b="1"/>
            </a:p>
          </p:txBody>
        </p:sp>
        <p:sp>
          <p:nvSpPr>
            <p:cNvPr id="380007" name="Rectangle 103"/>
            <p:cNvSpPr>
              <a:spLocks noChangeArrowheads="1"/>
            </p:cNvSpPr>
            <p:nvPr/>
          </p:nvSpPr>
          <p:spPr bwMode="auto">
            <a:xfrm>
              <a:off x="3589" y="2925"/>
              <a:ext cx="7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FF"/>
                  </a:solidFill>
                  <a:latin typeface="Courier New" pitchFamily="49" charset="0"/>
                </a:rPr>
                <a:t>7</a:t>
              </a:r>
              <a:endParaRPr lang="en-US" altLang="zh-CN" b="1"/>
            </a:p>
          </p:txBody>
        </p:sp>
        <p:sp>
          <p:nvSpPr>
            <p:cNvPr id="380008" name="Oval 104"/>
            <p:cNvSpPr>
              <a:spLocks noChangeArrowheads="1"/>
            </p:cNvSpPr>
            <p:nvPr/>
          </p:nvSpPr>
          <p:spPr bwMode="auto">
            <a:xfrm>
              <a:off x="3694" y="2991"/>
              <a:ext cx="78" cy="79"/>
            </a:xfrm>
            <a:prstGeom prst="ellips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09" name="Line 105"/>
            <p:cNvSpPr>
              <a:spLocks noChangeShapeType="1"/>
            </p:cNvSpPr>
            <p:nvPr/>
          </p:nvSpPr>
          <p:spPr bwMode="auto">
            <a:xfrm flipH="1">
              <a:off x="3536" y="3030"/>
              <a:ext cx="158" cy="1"/>
            </a:xfrm>
            <a:prstGeom prst="lin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0010" name="Group 106"/>
          <p:cNvGrpSpPr>
            <a:grpSpLocks/>
          </p:cNvGrpSpPr>
          <p:nvPr/>
        </p:nvGrpSpPr>
        <p:grpSpPr bwMode="auto">
          <a:xfrm>
            <a:off x="5056188" y="2344738"/>
            <a:ext cx="1312862" cy="2813050"/>
            <a:chOff x="2709" y="1731"/>
            <a:chExt cx="827" cy="1772"/>
          </a:xfrm>
        </p:grpSpPr>
        <p:sp>
          <p:nvSpPr>
            <p:cNvPr id="380011" name="Line 107"/>
            <p:cNvSpPr>
              <a:spLocks noChangeShapeType="1"/>
            </p:cNvSpPr>
            <p:nvPr/>
          </p:nvSpPr>
          <p:spPr bwMode="auto">
            <a:xfrm flipV="1">
              <a:off x="2827" y="3266"/>
              <a:ext cx="1" cy="11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0012" name="Group 108"/>
            <p:cNvGrpSpPr>
              <a:grpSpLocks/>
            </p:cNvGrpSpPr>
            <p:nvPr/>
          </p:nvGrpSpPr>
          <p:grpSpPr bwMode="auto">
            <a:xfrm>
              <a:off x="2709" y="1731"/>
              <a:ext cx="827" cy="1772"/>
              <a:chOff x="2709" y="1731"/>
              <a:chExt cx="827" cy="1772"/>
            </a:xfrm>
          </p:grpSpPr>
          <p:sp>
            <p:nvSpPr>
              <p:cNvPr id="380013" name="Rectangle 109"/>
              <p:cNvSpPr>
                <a:spLocks noChangeArrowheads="1"/>
              </p:cNvSpPr>
              <p:nvPr/>
            </p:nvSpPr>
            <p:spPr bwMode="auto">
              <a:xfrm>
                <a:off x="2972" y="3293"/>
                <a:ext cx="373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b="1">
                    <a:solidFill>
                      <a:srgbClr val="000000"/>
                    </a:solidFill>
                  </a:rPr>
                  <a:t>GND</a:t>
                </a:r>
                <a:endParaRPr lang="en-US" altLang="zh-CN" b="1"/>
              </a:p>
            </p:txBody>
          </p:sp>
          <p:sp>
            <p:nvSpPr>
              <p:cNvPr id="380014" name="Freeform 110"/>
              <p:cNvSpPr>
                <a:spLocks/>
              </p:cNvSpPr>
              <p:nvPr/>
            </p:nvSpPr>
            <p:spPr bwMode="auto">
              <a:xfrm>
                <a:off x="2709" y="3385"/>
                <a:ext cx="236" cy="118"/>
              </a:xfrm>
              <a:custGeom>
                <a:avLst/>
                <a:gdLst>
                  <a:gd name="T0" fmla="*/ 0 w 236"/>
                  <a:gd name="T1" fmla="*/ 0 h 118"/>
                  <a:gd name="T2" fmla="*/ 118 w 236"/>
                  <a:gd name="T3" fmla="*/ 118 h 118"/>
                  <a:gd name="T4" fmla="*/ 236 w 236"/>
                  <a:gd name="T5" fmla="*/ 0 h 118"/>
                  <a:gd name="T6" fmla="*/ 0 w 236"/>
                  <a:gd name="T7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18">
                    <a:moveTo>
                      <a:pt x="0" y="0"/>
                    </a:moveTo>
                    <a:lnTo>
                      <a:pt x="118" y="118"/>
                    </a:lnTo>
                    <a:lnTo>
                      <a:pt x="236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80015" name="Group 111"/>
              <p:cNvGrpSpPr>
                <a:grpSpLocks/>
              </p:cNvGrpSpPr>
              <p:nvPr/>
            </p:nvGrpSpPr>
            <p:grpSpPr bwMode="auto">
              <a:xfrm>
                <a:off x="2827" y="1731"/>
                <a:ext cx="709" cy="1535"/>
                <a:chOff x="2827" y="1731"/>
                <a:chExt cx="709" cy="1535"/>
              </a:xfrm>
            </p:grpSpPr>
            <p:sp>
              <p:nvSpPr>
                <p:cNvPr id="380016" name="Oval 112"/>
                <p:cNvSpPr>
                  <a:spLocks noChangeArrowheads="1"/>
                </p:cNvSpPr>
                <p:nvPr/>
              </p:nvSpPr>
              <p:spPr bwMode="auto">
                <a:xfrm>
                  <a:off x="3392" y="3004"/>
                  <a:ext cx="52" cy="52"/>
                </a:xfrm>
                <a:prstGeom prst="ellipse">
                  <a:avLst/>
                </a:prstGeom>
                <a:solidFill>
                  <a:srgbClr val="800080"/>
                </a:solidFill>
                <a:ln w="20638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0017" name="Oval 113"/>
                <p:cNvSpPr>
                  <a:spLocks noChangeArrowheads="1"/>
                </p:cNvSpPr>
                <p:nvPr/>
              </p:nvSpPr>
              <p:spPr bwMode="auto">
                <a:xfrm>
                  <a:off x="3392" y="2059"/>
                  <a:ext cx="52" cy="52"/>
                </a:xfrm>
                <a:prstGeom prst="ellipse">
                  <a:avLst/>
                </a:prstGeom>
                <a:solidFill>
                  <a:srgbClr val="800080"/>
                </a:solidFill>
                <a:ln w="20638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0018" name="Freeform 114"/>
                <p:cNvSpPr>
                  <a:spLocks/>
                </p:cNvSpPr>
                <p:nvPr/>
              </p:nvSpPr>
              <p:spPr bwMode="auto">
                <a:xfrm>
                  <a:off x="2827" y="3030"/>
                  <a:ext cx="591" cy="236"/>
                </a:xfrm>
                <a:custGeom>
                  <a:avLst/>
                  <a:gdLst>
                    <a:gd name="T0" fmla="*/ 0 w 591"/>
                    <a:gd name="T1" fmla="*/ 236 h 236"/>
                    <a:gd name="T2" fmla="*/ 0 w 591"/>
                    <a:gd name="T3" fmla="*/ 0 h 236"/>
                    <a:gd name="T4" fmla="*/ 591 w 591"/>
                    <a:gd name="T5" fmla="*/ 0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91" h="236">
                      <a:moveTo>
                        <a:pt x="0" y="236"/>
                      </a:moveTo>
                      <a:lnTo>
                        <a:pt x="0" y="0"/>
                      </a:lnTo>
                      <a:lnTo>
                        <a:pt x="591" y="0"/>
                      </a:lnTo>
                    </a:path>
                  </a:pathLst>
                </a:custGeom>
                <a:noFill/>
                <a:ln w="27051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0019" name="Line 115"/>
                <p:cNvSpPr>
                  <a:spLocks noChangeShapeType="1"/>
                </p:cNvSpPr>
                <p:nvPr/>
              </p:nvSpPr>
              <p:spPr bwMode="auto">
                <a:xfrm>
                  <a:off x="3418" y="3030"/>
                  <a:ext cx="118" cy="1"/>
                </a:xfrm>
                <a:prstGeom prst="line">
                  <a:avLst/>
                </a:prstGeom>
                <a:noFill/>
                <a:ln w="20638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0020" name="Freeform 116"/>
                <p:cNvSpPr>
                  <a:spLocks/>
                </p:cNvSpPr>
                <p:nvPr/>
              </p:nvSpPr>
              <p:spPr bwMode="auto">
                <a:xfrm>
                  <a:off x="3418" y="1731"/>
                  <a:ext cx="118" cy="354"/>
                </a:xfrm>
                <a:custGeom>
                  <a:avLst/>
                  <a:gdLst>
                    <a:gd name="T0" fmla="*/ 118 w 118"/>
                    <a:gd name="T1" fmla="*/ 0 h 354"/>
                    <a:gd name="T2" fmla="*/ 0 w 118"/>
                    <a:gd name="T3" fmla="*/ 0 h 354"/>
                    <a:gd name="T4" fmla="*/ 0 w 118"/>
                    <a:gd name="T5" fmla="*/ 354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8" h="354">
                      <a:moveTo>
                        <a:pt x="118" y="0"/>
                      </a:moveTo>
                      <a:lnTo>
                        <a:pt x="0" y="0"/>
                      </a:lnTo>
                      <a:lnTo>
                        <a:pt x="0" y="354"/>
                      </a:lnTo>
                    </a:path>
                  </a:pathLst>
                </a:custGeom>
                <a:noFill/>
                <a:ln w="27051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0021" name="Line 117"/>
                <p:cNvSpPr>
                  <a:spLocks noChangeShapeType="1"/>
                </p:cNvSpPr>
                <p:nvPr/>
              </p:nvSpPr>
              <p:spPr bwMode="auto">
                <a:xfrm>
                  <a:off x="3418" y="2085"/>
                  <a:ext cx="1" cy="945"/>
                </a:xfrm>
                <a:prstGeom prst="line">
                  <a:avLst/>
                </a:prstGeom>
                <a:noFill/>
                <a:ln w="27051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0022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3418" y="2085"/>
                  <a:ext cx="118" cy="1"/>
                </a:xfrm>
                <a:prstGeom prst="line">
                  <a:avLst/>
                </a:prstGeom>
                <a:noFill/>
                <a:ln w="20638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80023" name="Group 119"/>
          <p:cNvGrpSpPr>
            <a:grpSpLocks/>
          </p:cNvGrpSpPr>
          <p:nvPr/>
        </p:nvGrpSpPr>
        <p:grpSpPr bwMode="auto">
          <a:xfrm>
            <a:off x="3743325" y="1970088"/>
            <a:ext cx="2627313" cy="1374775"/>
            <a:chOff x="1882" y="1495"/>
            <a:chExt cx="1655" cy="866"/>
          </a:xfrm>
        </p:grpSpPr>
        <p:grpSp>
          <p:nvGrpSpPr>
            <p:cNvPr id="380024" name="Group 120"/>
            <p:cNvGrpSpPr>
              <a:grpSpLocks/>
            </p:cNvGrpSpPr>
            <p:nvPr/>
          </p:nvGrpSpPr>
          <p:grpSpPr bwMode="auto">
            <a:xfrm>
              <a:off x="1882" y="1495"/>
              <a:ext cx="1655" cy="866"/>
              <a:chOff x="1882" y="1495"/>
              <a:chExt cx="1655" cy="866"/>
            </a:xfrm>
          </p:grpSpPr>
          <p:grpSp>
            <p:nvGrpSpPr>
              <p:cNvPr id="380025" name="Group 121"/>
              <p:cNvGrpSpPr>
                <a:grpSpLocks/>
              </p:cNvGrpSpPr>
              <p:nvPr/>
            </p:nvGrpSpPr>
            <p:grpSpPr bwMode="auto">
              <a:xfrm>
                <a:off x="2000" y="2046"/>
                <a:ext cx="945" cy="315"/>
                <a:chOff x="2000" y="2046"/>
                <a:chExt cx="945" cy="315"/>
              </a:xfrm>
            </p:grpSpPr>
            <p:sp>
              <p:nvSpPr>
                <p:cNvPr id="380026" name="Freeform 122"/>
                <p:cNvSpPr>
                  <a:spLocks/>
                </p:cNvSpPr>
                <p:nvPr/>
              </p:nvSpPr>
              <p:spPr bwMode="auto">
                <a:xfrm>
                  <a:off x="2315" y="2046"/>
                  <a:ext cx="315" cy="315"/>
                </a:xfrm>
                <a:custGeom>
                  <a:avLst/>
                  <a:gdLst>
                    <a:gd name="T0" fmla="*/ 0 w 315"/>
                    <a:gd name="T1" fmla="*/ 0 h 315"/>
                    <a:gd name="T2" fmla="*/ 0 w 315"/>
                    <a:gd name="T3" fmla="*/ 315 h 315"/>
                    <a:gd name="T4" fmla="*/ 315 w 315"/>
                    <a:gd name="T5" fmla="*/ 157 h 315"/>
                    <a:gd name="T6" fmla="*/ 0 w 315"/>
                    <a:gd name="T7" fmla="*/ 0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5" h="315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15" y="1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0638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0027" name="Line 123"/>
                <p:cNvSpPr>
                  <a:spLocks noChangeShapeType="1"/>
                </p:cNvSpPr>
                <p:nvPr/>
              </p:nvSpPr>
              <p:spPr bwMode="auto">
                <a:xfrm>
                  <a:off x="2236" y="2203"/>
                  <a:ext cx="79" cy="1"/>
                </a:xfrm>
                <a:prstGeom prst="line">
                  <a:avLst/>
                </a:prstGeom>
                <a:noFill/>
                <a:ln w="20638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0028" name="Oval 124"/>
                <p:cNvSpPr>
                  <a:spLocks noChangeArrowheads="1"/>
                </p:cNvSpPr>
                <p:nvPr/>
              </p:nvSpPr>
              <p:spPr bwMode="auto">
                <a:xfrm>
                  <a:off x="2630" y="2164"/>
                  <a:ext cx="79" cy="79"/>
                </a:xfrm>
                <a:prstGeom prst="ellipse">
                  <a:avLst/>
                </a:prstGeom>
                <a:noFill/>
                <a:ln w="20638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0029" name="Line 125"/>
                <p:cNvSpPr>
                  <a:spLocks noChangeShapeType="1"/>
                </p:cNvSpPr>
                <p:nvPr/>
              </p:nvSpPr>
              <p:spPr bwMode="auto">
                <a:xfrm>
                  <a:off x="2709" y="2203"/>
                  <a:ext cx="236" cy="1"/>
                </a:xfrm>
                <a:prstGeom prst="line">
                  <a:avLst/>
                </a:prstGeom>
                <a:noFill/>
                <a:ln w="20638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0030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2000" y="2203"/>
                  <a:ext cx="236" cy="1"/>
                </a:xfrm>
                <a:prstGeom prst="line">
                  <a:avLst/>
                </a:prstGeom>
                <a:noFill/>
                <a:ln w="20638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0031" name="Freeform 127"/>
              <p:cNvSpPr>
                <a:spLocks/>
              </p:cNvSpPr>
              <p:nvPr/>
            </p:nvSpPr>
            <p:spPr bwMode="auto">
              <a:xfrm>
                <a:off x="1882" y="1967"/>
                <a:ext cx="118" cy="236"/>
              </a:xfrm>
              <a:custGeom>
                <a:avLst/>
                <a:gdLst>
                  <a:gd name="T0" fmla="*/ 0 w 118"/>
                  <a:gd name="T1" fmla="*/ 0 h 236"/>
                  <a:gd name="T2" fmla="*/ 0 w 118"/>
                  <a:gd name="T3" fmla="*/ 236 h 236"/>
                  <a:gd name="T4" fmla="*/ 118 w 118"/>
                  <a:gd name="T5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8" h="236">
                    <a:moveTo>
                      <a:pt x="0" y="0"/>
                    </a:moveTo>
                    <a:lnTo>
                      <a:pt x="0" y="236"/>
                    </a:lnTo>
                    <a:lnTo>
                      <a:pt x="118" y="236"/>
                    </a:lnTo>
                  </a:path>
                </a:pathLst>
              </a:custGeom>
              <a:noFill/>
              <a:ln w="2705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80032" name="Group 128"/>
              <p:cNvGrpSpPr>
                <a:grpSpLocks/>
              </p:cNvGrpSpPr>
              <p:nvPr/>
            </p:nvGrpSpPr>
            <p:grpSpPr bwMode="auto">
              <a:xfrm>
                <a:off x="2945" y="1495"/>
                <a:ext cx="592" cy="735"/>
                <a:chOff x="2945" y="1495"/>
                <a:chExt cx="592" cy="735"/>
              </a:xfrm>
            </p:grpSpPr>
            <p:sp>
              <p:nvSpPr>
                <p:cNvPr id="380033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2945" y="2203"/>
                  <a:ext cx="118" cy="1"/>
                </a:xfrm>
                <a:prstGeom prst="line">
                  <a:avLst/>
                </a:prstGeom>
                <a:noFill/>
                <a:ln w="20638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0034" name="Line 130"/>
                <p:cNvSpPr>
                  <a:spLocks noChangeShapeType="1"/>
                </p:cNvSpPr>
                <p:nvPr/>
              </p:nvSpPr>
              <p:spPr bwMode="auto">
                <a:xfrm flipH="1">
                  <a:off x="3063" y="1849"/>
                  <a:ext cx="473" cy="1"/>
                </a:xfrm>
                <a:prstGeom prst="line">
                  <a:avLst/>
                </a:prstGeom>
                <a:noFill/>
                <a:ln w="27051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0035" name="Oval 131"/>
                <p:cNvSpPr>
                  <a:spLocks noChangeArrowheads="1"/>
                </p:cNvSpPr>
                <p:nvPr/>
              </p:nvSpPr>
              <p:spPr bwMode="auto">
                <a:xfrm>
                  <a:off x="3037" y="1823"/>
                  <a:ext cx="53" cy="52"/>
                </a:xfrm>
                <a:prstGeom prst="ellipse">
                  <a:avLst/>
                </a:prstGeom>
                <a:solidFill>
                  <a:srgbClr val="008000"/>
                </a:solidFill>
                <a:ln w="20638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0036" name="Oval 132"/>
                <p:cNvSpPr>
                  <a:spLocks noChangeArrowheads="1"/>
                </p:cNvSpPr>
                <p:nvPr/>
              </p:nvSpPr>
              <p:spPr bwMode="auto">
                <a:xfrm>
                  <a:off x="3037" y="2177"/>
                  <a:ext cx="53" cy="53"/>
                </a:xfrm>
                <a:prstGeom prst="ellipse">
                  <a:avLst/>
                </a:prstGeom>
                <a:solidFill>
                  <a:srgbClr val="008000"/>
                </a:solidFill>
                <a:ln w="20638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0037" name="Freeform 133"/>
                <p:cNvSpPr>
                  <a:spLocks/>
                </p:cNvSpPr>
                <p:nvPr/>
              </p:nvSpPr>
              <p:spPr bwMode="auto">
                <a:xfrm>
                  <a:off x="3063" y="1495"/>
                  <a:ext cx="473" cy="354"/>
                </a:xfrm>
                <a:custGeom>
                  <a:avLst/>
                  <a:gdLst>
                    <a:gd name="T0" fmla="*/ 473 w 473"/>
                    <a:gd name="T1" fmla="*/ 0 h 354"/>
                    <a:gd name="T2" fmla="*/ 0 w 473"/>
                    <a:gd name="T3" fmla="*/ 0 h 354"/>
                    <a:gd name="T4" fmla="*/ 0 w 473"/>
                    <a:gd name="T5" fmla="*/ 354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3" h="354">
                      <a:moveTo>
                        <a:pt x="473" y="0"/>
                      </a:moveTo>
                      <a:lnTo>
                        <a:pt x="0" y="0"/>
                      </a:lnTo>
                      <a:lnTo>
                        <a:pt x="0" y="354"/>
                      </a:lnTo>
                    </a:path>
                  </a:pathLst>
                </a:custGeom>
                <a:noFill/>
                <a:ln w="27051">
                  <a:solidFill>
                    <a:srgbClr val="008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0038" name="Line 134"/>
                <p:cNvSpPr>
                  <a:spLocks noChangeShapeType="1"/>
                </p:cNvSpPr>
                <p:nvPr/>
              </p:nvSpPr>
              <p:spPr bwMode="auto">
                <a:xfrm>
                  <a:off x="3063" y="1849"/>
                  <a:ext cx="1" cy="354"/>
                </a:xfrm>
                <a:prstGeom prst="line">
                  <a:avLst/>
                </a:prstGeom>
                <a:noFill/>
                <a:ln w="27051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0039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3061" y="2201"/>
                  <a:ext cx="476" cy="4"/>
                </a:xfrm>
                <a:prstGeom prst="line">
                  <a:avLst/>
                </a:prstGeom>
                <a:noFill/>
                <a:ln w="27051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80040" name="Text Box 136"/>
            <p:cNvSpPr txBox="1">
              <a:spLocks noChangeArrowheads="1"/>
            </p:cNvSpPr>
            <p:nvPr/>
          </p:nvSpPr>
          <p:spPr bwMode="auto">
            <a:xfrm>
              <a:off x="2699" y="1933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Z’</a:t>
              </a:r>
            </a:p>
          </p:txBody>
        </p:sp>
      </p:grpSp>
      <p:grpSp>
        <p:nvGrpSpPr>
          <p:cNvPr id="380041" name="Group 137"/>
          <p:cNvGrpSpPr>
            <a:grpSpLocks/>
          </p:cNvGrpSpPr>
          <p:nvPr/>
        </p:nvGrpSpPr>
        <p:grpSpPr bwMode="auto">
          <a:xfrm>
            <a:off x="5580063" y="3457575"/>
            <a:ext cx="755650" cy="798513"/>
            <a:chOff x="3039" y="2432"/>
            <a:chExt cx="476" cy="503"/>
          </a:xfrm>
        </p:grpSpPr>
        <p:sp>
          <p:nvSpPr>
            <p:cNvPr id="380042" name="Text Box 138"/>
            <p:cNvSpPr txBox="1">
              <a:spLocks noChangeArrowheads="1"/>
            </p:cNvSpPr>
            <p:nvPr/>
          </p:nvSpPr>
          <p:spPr bwMode="auto">
            <a:xfrm>
              <a:off x="3039" y="2704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W</a:t>
              </a:r>
            </a:p>
          </p:txBody>
        </p:sp>
        <p:sp>
          <p:nvSpPr>
            <p:cNvPr id="380043" name="Text Box 139"/>
            <p:cNvSpPr txBox="1">
              <a:spLocks noChangeArrowheads="1"/>
            </p:cNvSpPr>
            <p:nvPr/>
          </p:nvSpPr>
          <p:spPr bwMode="auto">
            <a:xfrm>
              <a:off x="3061" y="2568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X</a:t>
              </a:r>
            </a:p>
          </p:txBody>
        </p:sp>
        <p:sp>
          <p:nvSpPr>
            <p:cNvPr id="380044" name="Text Box 140"/>
            <p:cNvSpPr txBox="1">
              <a:spLocks noChangeArrowheads="1"/>
            </p:cNvSpPr>
            <p:nvPr/>
          </p:nvSpPr>
          <p:spPr bwMode="auto">
            <a:xfrm>
              <a:off x="3061" y="2432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Y</a:t>
              </a:r>
            </a:p>
          </p:txBody>
        </p:sp>
        <p:sp>
          <p:nvSpPr>
            <p:cNvPr id="380045" name="Line 141"/>
            <p:cNvSpPr>
              <a:spLocks noChangeShapeType="1"/>
            </p:cNvSpPr>
            <p:nvPr/>
          </p:nvSpPr>
          <p:spPr bwMode="auto">
            <a:xfrm flipH="1">
              <a:off x="3288" y="2795"/>
              <a:ext cx="2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0046" name="Line 142"/>
            <p:cNvSpPr>
              <a:spLocks noChangeShapeType="1"/>
            </p:cNvSpPr>
            <p:nvPr/>
          </p:nvSpPr>
          <p:spPr bwMode="auto">
            <a:xfrm flipH="1">
              <a:off x="3288" y="2659"/>
              <a:ext cx="2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0047" name="Line 143"/>
            <p:cNvSpPr>
              <a:spLocks noChangeShapeType="1"/>
            </p:cNvSpPr>
            <p:nvPr/>
          </p:nvSpPr>
          <p:spPr bwMode="auto">
            <a:xfrm flipH="1">
              <a:off x="3288" y="2568"/>
              <a:ext cx="2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0048" name="Text Box 144"/>
          <p:cNvSpPr txBox="1">
            <a:spLocks noChangeArrowheads="1"/>
          </p:cNvSpPr>
          <p:nvPr/>
        </p:nvSpPr>
        <p:spPr bwMode="auto">
          <a:xfrm>
            <a:off x="8640763" y="1801813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F</a:t>
            </a:r>
          </a:p>
        </p:txBody>
      </p:sp>
      <p:grpSp>
        <p:nvGrpSpPr>
          <p:cNvPr id="380049" name="Group 145"/>
          <p:cNvGrpSpPr>
            <a:grpSpLocks/>
          </p:cNvGrpSpPr>
          <p:nvPr/>
        </p:nvGrpSpPr>
        <p:grpSpPr bwMode="auto">
          <a:xfrm>
            <a:off x="2663825" y="2114550"/>
            <a:ext cx="3705225" cy="1166813"/>
            <a:chOff x="1202" y="1586"/>
            <a:chExt cx="2334" cy="735"/>
          </a:xfrm>
        </p:grpSpPr>
        <p:sp>
          <p:nvSpPr>
            <p:cNvPr id="380050" name="Line 146"/>
            <p:cNvSpPr>
              <a:spLocks noChangeShapeType="1"/>
            </p:cNvSpPr>
            <p:nvPr/>
          </p:nvSpPr>
          <p:spPr bwMode="auto">
            <a:xfrm>
              <a:off x="1527" y="1967"/>
              <a:ext cx="23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51" name="Oval 147"/>
            <p:cNvSpPr>
              <a:spLocks noChangeArrowheads="1"/>
            </p:cNvSpPr>
            <p:nvPr/>
          </p:nvSpPr>
          <p:spPr bwMode="auto">
            <a:xfrm>
              <a:off x="1856" y="1941"/>
              <a:ext cx="52" cy="52"/>
            </a:xfrm>
            <a:prstGeom prst="ellipse">
              <a:avLst/>
            </a:prstGeom>
            <a:solidFill>
              <a:srgbClr val="FF0000"/>
            </a:solidFill>
            <a:ln w="206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0052" name="Group 148"/>
            <p:cNvGrpSpPr>
              <a:grpSpLocks/>
            </p:cNvGrpSpPr>
            <p:nvPr/>
          </p:nvGrpSpPr>
          <p:grpSpPr bwMode="auto">
            <a:xfrm>
              <a:off x="1764" y="1586"/>
              <a:ext cx="1772" cy="735"/>
              <a:chOff x="1764" y="1586"/>
              <a:chExt cx="1772" cy="735"/>
            </a:xfrm>
          </p:grpSpPr>
          <p:sp>
            <p:nvSpPr>
              <p:cNvPr id="380053" name="Oval 149"/>
              <p:cNvSpPr>
                <a:spLocks noChangeArrowheads="1"/>
              </p:cNvSpPr>
              <p:nvPr/>
            </p:nvSpPr>
            <p:spPr bwMode="auto">
              <a:xfrm>
                <a:off x="3273" y="1586"/>
                <a:ext cx="53" cy="53"/>
              </a:xfrm>
              <a:prstGeom prst="ellipse">
                <a:avLst/>
              </a:prstGeom>
              <a:solidFill>
                <a:srgbClr val="FF0000"/>
              </a:solidFill>
              <a:ln w="206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054" name="Oval 150"/>
              <p:cNvSpPr>
                <a:spLocks noChangeArrowheads="1"/>
              </p:cNvSpPr>
              <p:nvPr/>
            </p:nvSpPr>
            <p:spPr bwMode="auto">
              <a:xfrm>
                <a:off x="3273" y="1941"/>
                <a:ext cx="53" cy="52"/>
              </a:xfrm>
              <a:prstGeom prst="ellipse">
                <a:avLst/>
              </a:prstGeom>
              <a:solidFill>
                <a:srgbClr val="FF0000"/>
              </a:solidFill>
              <a:ln w="206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80055" name="Group 151"/>
              <p:cNvGrpSpPr>
                <a:grpSpLocks/>
              </p:cNvGrpSpPr>
              <p:nvPr/>
            </p:nvGrpSpPr>
            <p:grpSpPr bwMode="auto">
              <a:xfrm>
                <a:off x="1764" y="1613"/>
                <a:ext cx="1772" cy="708"/>
                <a:chOff x="1764" y="1613"/>
                <a:chExt cx="1772" cy="708"/>
              </a:xfrm>
            </p:grpSpPr>
            <p:sp>
              <p:nvSpPr>
                <p:cNvPr id="380056" name="Line 152"/>
                <p:cNvSpPr>
                  <a:spLocks noChangeShapeType="1"/>
                </p:cNvSpPr>
                <p:nvPr/>
              </p:nvSpPr>
              <p:spPr bwMode="auto">
                <a:xfrm flipV="1">
                  <a:off x="3300" y="1613"/>
                  <a:ext cx="1" cy="354"/>
                </a:xfrm>
                <a:prstGeom prst="line">
                  <a:avLst/>
                </a:prstGeom>
                <a:noFill/>
                <a:ln w="20638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80057" name="Group 153"/>
                <p:cNvGrpSpPr>
                  <a:grpSpLocks/>
                </p:cNvGrpSpPr>
                <p:nvPr/>
              </p:nvGrpSpPr>
              <p:grpSpPr bwMode="auto">
                <a:xfrm>
                  <a:off x="1764" y="1613"/>
                  <a:ext cx="1772" cy="708"/>
                  <a:chOff x="1764" y="1613"/>
                  <a:chExt cx="1772" cy="708"/>
                </a:xfrm>
              </p:grpSpPr>
              <p:sp>
                <p:nvSpPr>
                  <p:cNvPr id="380058" name="Line 1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00" y="1967"/>
                    <a:ext cx="236" cy="1"/>
                  </a:xfrm>
                  <a:prstGeom prst="line">
                    <a:avLst/>
                  </a:prstGeom>
                  <a:noFill/>
                  <a:ln w="27051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80059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1764" y="1613"/>
                    <a:ext cx="1772" cy="708"/>
                    <a:chOff x="1764" y="1613"/>
                    <a:chExt cx="1772" cy="708"/>
                  </a:xfrm>
                </p:grpSpPr>
                <p:sp>
                  <p:nvSpPr>
                    <p:cNvPr id="380060" name="Line 1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64" y="1967"/>
                      <a:ext cx="118" cy="1"/>
                    </a:xfrm>
                    <a:prstGeom prst="line">
                      <a:avLst/>
                    </a:prstGeom>
                    <a:noFill/>
                    <a:ln w="20638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0061" name="Line 15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00" y="1613"/>
                      <a:ext cx="236" cy="1"/>
                    </a:xfrm>
                    <a:prstGeom prst="line">
                      <a:avLst/>
                    </a:prstGeom>
                    <a:noFill/>
                    <a:ln w="27051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0062" name="Freeform 158"/>
                    <p:cNvSpPr>
                      <a:spLocks/>
                    </p:cNvSpPr>
                    <p:nvPr/>
                  </p:nvSpPr>
                  <p:spPr bwMode="auto">
                    <a:xfrm>
                      <a:off x="1882" y="1613"/>
                      <a:ext cx="1418" cy="354"/>
                    </a:xfrm>
                    <a:custGeom>
                      <a:avLst/>
                      <a:gdLst>
                        <a:gd name="T0" fmla="*/ 1418 w 1418"/>
                        <a:gd name="T1" fmla="*/ 0 h 354"/>
                        <a:gd name="T2" fmla="*/ 0 w 1418"/>
                        <a:gd name="T3" fmla="*/ 0 h 354"/>
                        <a:gd name="T4" fmla="*/ 0 w 1418"/>
                        <a:gd name="T5" fmla="*/ 354 h 3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418" h="354">
                          <a:moveTo>
                            <a:pt x="1418" y="0"/>
                          </a:moveTo>
                          <a:lnTo>
                            <a:pt x="0" y="0"/>
                          </a:lnTo>
                          <a:lnTo>
                            <a:pt x="0" y="354"/>
                          </a:lnTo>
                        </a:path>
                      </a:pathLst>
                    </a:custGeom>
                    <a:noFill/>
                    <a:ln w="27051">
                      <a:solidFill>
                        <a:srgbClr val="FF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0063" name="Freeform 159"/>
                    <p:cNvSpPr>
                      <a:spLocks/>
                    </p:cNvSpPr>
                    <p:nvPr/>
                  </p:nvSpPr>
                  <p:spPr bwMode="auto">
                    <a:xfrm>
                      <a:off x="3300" y="1967"/>
                      <a:ext cx="236" cy="354"/>
                    </a:xfrm>
                    <a:custGeom>
                      <a:avLst/>
                      <a:gdLst>
                        <a:gd name="T0" fmla="*/ 236 w 236"/>
                        <a:gd name="T1" fmla="*/ 354 h 354"/>
                        <a:gd name="T2" fmla="*/ 0 w 236"/>
                        <a:gd name="T3" fmla="*/ 354 h 354"/>
                        <a:gd name="T4" fmla="*/ 0 w 236"/>
                        <a:gd name="T5" fmla="*/ 0 h 3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36" h="354">
                          <a:moveTo>
                            <a:pt x="236" y="354"/>
                          </a:moveTo>
                          <a:lnTo>
                            <a:pt x="0" y="35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7051">
                      <a:solidFill>
                        <a:srgbClr val="FF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380064" name="Text Box 160"/>
            <p:cNvSpPr txBox="1">
              <a:spLocks noChangeArrowheads="1"/>
            </p:cNvSpPr>
            <p:nvPr/>
          </p:nvSpPr>
          <p:spPr bwMode="auto">
            <a:xfrm>
              <a:off x="1202" y="1842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Z</a:t>
              </a:r>
            </a:p>
          </p:txBody>
        </p:sp>
        <p:sp>
          <p:nvSpPr>
            <p:cNvPr id="380065" name="Oval 161"/>
            <p:cNvSpPr>
              <a:spLocks noChangeArrowheads="1"/>
            </p:cNvSpPr>
            <p:nvPr/>
          </p:nvSpPr>
          <p:spPr bwMode="auto">
            <a:xfrm>
              <a:off x="1428" y="1934"/>
              <a:ext cx="91" cy="90"/>
            </a:xfrm>
            <a:prstGeom prst="ellipse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7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80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8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8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38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04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B37C-F98F-416D-BE44-283339564FA6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13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69FA2-5384-4C3B-B989-2550B8C3114A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306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卡诺图中降维</a:t>
            </a:r>
          </a:p>
        </p:txBody>
      </p:sp>
      <p:grpSp>
        <p:nvGrpSpPr>
          <p:cNvPr id="306180" name="Group 4"/>
          <p:cNvGrpSpPr>
            <a:grpSpLocks/>
          </p:cNvGrpSpPr>
          <p:nvPr/>
        </p:nvGrpSpPr>
        <p:grpSpPr bwMode="auto">
          <a:xfrm>
            <a:off x="2193925" y="1916113"/>
            <a:ext cx="1008063" cy="142875"/>
            <a:chOff x="4195" y="663"/>
            <a:chExt cx="953" cy="136"/>
          </a:xfrm>
        </p:grpSpPr>
        <p:sp>
          <p:nvSpPr>
            <p:cNvPr id="306181" name="Line 5"/>
            <p:cNvSpPr>
              <a:spLocks noChangeShapeType="1"/>
            </p:cNvSpPr>
            <p:nvPr/>
          </p:nvSpPr>
          <p:spPr bwMode="auto">
            <a:xfrm flipV="1">
              <a:off x="4195" y="663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182" name="Line 6"/>
            <p:cNvSpPr>
              <a:spLocks noChangeShapeType="1"/>
            </p:cNvSpPr>
            <p:nvPr/>
          </p:nvSpPr>
          <p:spPr bwMode="auto">
            <a:xfrm flipV="1">
              <a:off x="5148" y="663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183" name="Line 7"/>
            <p:cNvSpPr>
              <a:spLocks noChangeShapeType="1"/>
            </p:cNvSpPr>
            <p:nvPr/>
          </p:nvSpPr>
          <p:spPr bwMode="auto">
            <a:xfrm>
              <a:off x="4195" y="663"/>
              <a:ext cx="9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6184" name="Group 8"/>
          <p:cNvGrpSpPr>
            <a:grpSpLocks/>
          </p:cNvGrpSpPr>
          <p:nvPr/>
        </p:nvGrpSpPr>
        <p:grpSpPr bwMode="auto">
          <a:xfrm>
            <a:off x="955675" y="2290763"/>
            <a:ext cx="2319338" cy="1136650"/>
            <a:chOff x="2472" y="1978"/>
            <a:chExt cx="2030" cy="971"/>
          </a:xfrm>
        </p:grpSpPr>
        <p:sp>
          <p:nvSpPr>
            <p:cNvPr id="306185" name="Rectangle 9"/>
            <p:cNvSpPr>
              <a:spLocks noChangeArrowheads="1"/>
            </p:cNvSpPr>
            <p:nvPr/>
          </p:nvSpPr>
          <p:spPr bwMode="auto">
            <a:xfrm>
              <a:off x="3994" y="2464"/>
              <a:ext cx="508" cy="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800" b="1">
                  <a:solidFill>
                    <a:srgbClr val="0556AF"/>
                  </a:solidFill>
                  <a:latin typeface="Calibri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306186" name="Rectangle 10"/>
            <p:cNvSpPr>
              <a:spLocks noChangeArrowheads="1"/>
            </p:cNvSpPr>
            <p:nvPr/>
          </p:nvSpPr>
          <p:spPr bwMode="auto">
            <a:xfrm>
              <a:off x="3487" y="2464"/>
              <a:ext cx="507" cy="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800" b="1">
                  <a:solidFill>
                    <a:srgbClr val="0556AF"/>
                  </a:solidFill>
                  <a:latin typeface="Calibri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306187" name="Rectangle 11"/>
            <p:cNvSpPr>
              <a:spLocks noChangeArrowheads="1"/>
            </p:cNvSpPr>
            <p:nvPr/>
          </p:nvSpPr>
          <p:spPr bwMode="auto">
            <a:xfrm>
              <a:off x="2979" y="2464"/>
              <a:ext cx="508" cy="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800" b="1">
                  <a:solidFill>
                    <a:srgbClr val="0556AF"/>
                  </a:solidFill>
                  <a:latin typeface="Calibri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306188" name="Rectangle 12"/>
            <p:cNvSpPr>
              <a:spLocks noChangeArrowheads="1"/>
            </p:cNvSpPr>
            <p:nvPr/>
          </p:nvSpPr>
          <p:spPr bwMode="auto">
            <a:xfrm>
              <a:off x="2472" y="2464"/>
              <a:ext cx="507" cy="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800" b="1">
                  <a:solidFill>
                    <a:srgbClr val="0556AF"/>
                  </a:solidFill>
                  <a:latin typeface="Calibri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306189" name="Rectangle 13"/>
            <p:cNvSpPr>
              <a:spLocks noChangeArrowheads="1"/>
            </p:cNvSpPr>
            <p:nvPr/>
          </p:nvSpPr>
          <p:spPr bwMode="auto">
            <a:xfrm>
              <a:off x="3994" y="1978"/>
              <a:ext cx="508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800" b="1">
                  <a:solidFill>
                    <a:srgbClr val="0556AF"/>
                  </a:solidFill>
                  <a:latin typeface="Calibri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306190" name="Rectangle 14"/>
            <p:cNvSpPr>
              <a:spLocks noChangeArrowheads="1"/>
            </p:cNvSpPr>
            <p:nvPr/>
          </p:nvSpPr>
          <p:spPr bwMode="auto">
            <a:xfrm>
              <a:off x="3487" y="1978"/>
              <a:ext cx="507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800" b="1">
                  <a:solidFill>
                    <a:srgbClr val="0556AF"/>
                  </a:solidFill>
                  <a:latin typeface="Calibri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306191" name="Rectangle 15"/>
            <p:cNvSpPr>
              <a:spLocks noChangeArrowheads="1"/>
            </p:cNvSpPr>
            <p:nvPr/>
          </p:nvSpPr>
          <p:spPr bwMode="auto">
            <a:xfrm>
              <a:off x="2979" y="1978"/>
              <a:ext cx="508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800" b="1">
                  <a:solidFill>
                    <a:srgbClr val="0556AF"/>
                  </a:solidFill>
                  <a:latin typeface="Calibri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306192" name="Rectangle 16"/>
            <p:cNvSpPr>
              <a:spLocks noChangeArrowheads="1"/>
            </p:cNvSpPr>
            <p:nvPr/>
          </p:nvSpPr>
          <p:spPr bwMode="auto">
            <a:xfrm>
              <a:off x="2472" y="1978"/>
              <a:ext cx="507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800" b="1">
                  <a:solidFill>
                    <a:srgbClr val="0556AF"/>
                  </a:solidFill>
                  <a:latin typeface="Calibri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306193" name="Line 17"/>
            <p:cNvSpPr>
              <a:spLocks noChangeShapeType="1"/>
            </p:cNvSpPr>
            <p:nvPr/>
          </p:nvSpPr>
          <p:spPr bwMode="auto">
            <a:xfrm>
              <a:off x="2472" y="1978"/>
              <a:ext cx="203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06194" name="Line 18"/>
            <p:cNvSpPr>
              <a:spLocks noChangeShapeType="1"/>
            </p:cNvSpPr>
            <p:nvPr/>
          </p:nvSpPr>
          <p:spPr bwMode="auto">
            <a:xfrm>
              <a:off x="2472" y="2464"/>
              <a:ext cx="2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06195" name="Line 19"/>
            <p:cNvSpPr>
              <a:spLocks noChangeShapeType="1"/>
            </p:cNvSpPr>
            <p:nvPr/>
          </p:nvSpPr>
          <p:spPr bwMode="auto">
            <a:xfrm>
              <a:off x="2472" y="2949"/>
              <a:ext cx="203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06196" name="Line 20"/>
            <p:cNvSpPr>
              <a:spLocks noChangeShapeType="1"/>
            </p:cNvSpPr>
            <p:nvPr/>
          </p:nvSpPr>
          <p:spPr bwMode="auto">
            <a:xfrm>
              <a:off x="2472" y="1978"/>
              <a:ext cx="0" cy="97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06197" name="Line 21"/>
            <p:cNvSpPr>
              <a:spLocks noChangeShapeType="1"/>
            </p:cNvSpPr>
            <p:nvPr/>
          </p:nvSpPr>
          <p:spPr bwMode="auto">
            <a:xfrm>
              <a:off x="2979" y="1978"/>
              <a:ext cx="0" cy="9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06198" name="Line 22"/>
            <p:cNvSpPr>
              <a:spLocks noChangeShapeType="1"/>
            </p:cNvSpPr>
            <p:nvPr/>
          </p:nvSpPr>
          <p:spPr bwMode="auto">
            <a:xfrm>
              <a:off x="3487" y="1978"/>
              <a:ext cx="0" cy="9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06199" name="Line 23"/>
            <p:cNvSpPr>
              <a:spLocks noChangeShapeType="1"/>
            </p:cNvSpPr>
            <p:nvPr/>
          </p:nvSpPr>
          <p:spPr bwMode="auto">
            <a:xfrm>
              <a:off x="3994" y="1978"/>
              <a:ext cx="0" cy="9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06200" name="Line 24"/>
            <p:cNvSpPr>
              <a:spLocks noChangeShapeType="1"/>
            </p:cNvSpPr>
            <p:nvPr/>
          </p:nvSpPr>
          <p:spPr bwMode="auto">
            <a:xfrm>
              <a:off x="4502" y="1978"/>
              <a:ext cx="0" cy="97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06201" name="Text Box 25"/>
          <p:cNvSpPr txBox="1">
            <a:spLocks noChangeArrowheads="1"/>
          </p:cNvSpPr>
          <p:nvPr/>
        </p:nvSpPr>
        <p:spPr bwMode="auto">
          <a:xfrm>
            <a:off x="1041400" y="1916113"/>
            <a:ext cx="471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00</a:t>
            </a:r>
          </a:p>
        </p:txBody>
      </p:sp>
      <p:sp>
        <p:nvSpPr>
          <p:cNvPr id="306202" name="Text Box 26"/>
          <p:cNvSpPr txBox="1">
            <a:spLocks noChangeArrowheads="1"/>
          </p:cNvSpPr>
          <p:nvPr/>
        </p:nvSpPr>
        <p:spPr bwMode="auto">
          <a:xfrm>
            <a:off x="1617663" y="1916113"/>
            <a:ext cx="468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01</a:t>
            </a:r>
          </a:p>
        </p:txBody>
      </p:sp>
      <p:sp>
        <p:nvSpPr>
          <p:cNvPr id="306203" name="Text Box 27"/>
          <p:cNvSpPr txBox="1">
            <a:spLocks noChangeArrowheads="1"/>
          </p:cNvSpPr>
          <p:nvPr/>
        </p:nvSpPr>
        <p:spPr bwMode="auto">
          <a:xfrm>
            <a:off x="2193925" y="1916113"/>
            <a:ext cx="468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11</a:t>
            </a:r>
          </a:p>
        </p:txBody>
      </p:sp>
      <p:sp>
        <p:nvSpPr>
          <p:cNvPr id="306204" name="Text Box 28"/>
          <p:cNvSpPr txBox="1">
            <a:spLocks noChangeArrowheads="1"/>
          </p:cNvSpPr>
          <p:nvPr/>
        </p:nvSpPr>
        <p:spPr bwMode="auto">
          <a:xfrm>
            <a:off x="561975" y="4076700"/>
            <a:ext cx="468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10</a:t>
            </a:r>
          </a:p>
        </p:txBody>
      </p:sp>
      <p:sp>
        <p:nvSpPr>
          <p:cNvPr id="306205" name="Line 29"/>
          <p:cNvSpPr>
            <a:spLocks noChangeShapeType="1"/>
          </p:cNvSpPr>
          <p:nvPr/>
        </p:nvSpPr>
        <p:spPr bwMode="auto">
          <a:xfrm flipH="1" flipV="1">
            <a:off x="546100" y="1870075"/>
            <a:ext cx="409575" cy="450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6206" name="Text Box 30"/>
          <p:cNvSpPr txBox="1">
            <a:spLocks noChangeArrowheads="1"/>
          </p:cNvSpPr>
          <p:nvPr/>
        </p:nvSpPr>
        <p:spPr bwMode="auto">
          <a:xfrm>
            <a:off x="254000" y="1547813"/>
            <a:ext cx="409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F</a:t>
            </a:r>
          </a:p>
        </p:txBody>
      </p:sp>
      <p:grpSp>
        <p:nvGrpSpPr>
          <p:cNvPr id="306207" name="Group 31"/>
          <p:cNvGrpSpPr>
            <a:grpSpLocks/>
          </p:cNvGrpSpPr>
          <p:nvPr/>
        </p:nvGrpSpPr>
        <p:grpSpPr bwMode="auto">
          <a:xfrm>
            <a:off x="1617663" y="4579938"/>
            <a:ext cx="1008062" cy="215900"/>
            <a:chOff x="3696" y="2024"/>
            <a:chExt cx="953" cy="136"/>
          </a:xfrm>
        </p:grpSpPr>
        <p:sp>
          <p:nvSpPr>
            <p:cNvPr id="306208" name="Line 32"/>
            <p:cNvSpPr>
              <a:spLocks noChangeShapeType="1"/>
            </p:cNvSpPr>
            <p:nvPr/>
          </p:nvSpPr>
          <p:spPr bwMode="auto">
            <a:xfrm>
              <a:off x="3696" y="2160"/>
              <a:ext cx="9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209" name="Line 33"/>
            <p:cNvSpPr>
              <a:spLocks noChangeShapeType="1"/>
            </p:cNvSpPr>
            <p:nvPr/>
          </p:nvSpPr>
          <p:spPr bwMode="auto">
            <a:xfrm flipV="1">
              <a:off x="4649" y="2024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210" name="Line 34"/>
            <p:cNvSpPr>
              <a:spLocks noChangeShapeType="1"/>
            </p:cNvSpPr>
            <p:nvPr/>
          </p:nvSpPr>
          <p:spPr bwMode="auto">
            <a:xfrm flipV="1">
              <a:off x="3696" y="2024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6211" name="Group 35"/>
          <p:cNvGrpSpPr>
            <a:grpSpLocks/>
          </p:cNvGrpSpPr>
          <p:nvPr/>
        </p:nvGrpSpPr>
        <p:grpSpPr bwMode="auto">
          <a:xfrm>
            <a:off x="957263" y="3427413"/>
            <a:ext cx="2317750" cy="1122362"/>
            <a:chOff x="2472" y="1978"/>
            <a:chExt cx="2030" cy="971"/>
          </a:xfrm>
        </p:grpSpPr>
        <p:sp>
          <p:nvSpPr>
            <p:cNvPr id="306212" name="Rectangle 36"/>
            <p:cNvSpPr>
              <a:spLocks noChangeArrowheads="1"/>
            </p:cNvSpPr>
            <p:nvPr/>
          </p:nvSpPr>
          <p:spPr bwMode="auto">
            <a:xfrm>
              <a:off x="3994" y="2464"/>
              <a:ext cx="508" cy="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800" b="1">
                  <a:solidFill>
                    <a:srgbClr val="0556AF"/>
                  </a:solidFill>
                  <a:latin typeface="Calibri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306213" name="Rectangle 37"/>
            <p:cNvSpPr>
              <a:spLocks noChangeArrowheads="1"/>
            </p:cNvSpPr>
            <p:nvPr/>
          </p:nvSpPr>
          <p:spPr bwMode="auto">
            <a:xfrm>
              <a:off x="3487" y="2464"/>
              <a:ext cx="507" cy="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800" b="1">
                  <a:solidFill>
                    <a:srgbClr val="0556AF"/>
                  </a:solidFill>
                  <a:latin typeface="Calibri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306214" name="Rectangle 38"/>
            <p:cNvSpPr>
              <a:spLocks noChangeArrowheads="1"/>
            </p:cNvSpPr>
            <p:nvPr/>
          </p:nvSpPr>
          <p:spPr bwMode="auto">
            <a:xfrm>
              <a:off x="2979" y="2464"/>
              <a:ext cx="508" cy="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800" b="1">
                  <a:solidFill>
                    <a:srgbClr val="0556AF"/>
                  </a:solidFill>
                  <a:latin typeface="Calibri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306215" name="Rectangle 39"/>
            <p:cNvSpPr>
              <a:spLocks noChangeArrowheads="1"/>
            </p:cNvSpPr>
            <p:nvPr/>
          </p:nvSpPr>
          <p:spPr bwMode="auto">
            <a:xfrm>
              <a:off x="2472" y="2464"/>
              <a:ext cx="507" cy="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800" b="1">
                  <a:solidFill>
                    <a:srgbClr val="0556AF"/>
                  </a:solidFill>
                  <a:latin typeface="Calibri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306216" name="Rectangle 40"/>
            <p:cNvSpPr>
              <a:spLocks noChangeArrowheads="1"/>
            </p:cNvSpPr>
            <p:nvPr/>
          </p:nvSpPr>
          <p:spPr bwMode="auto">
            <a:xfrm>
              <a:off x="3994" y="1978"/>
              <a:ext cx="508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800" b="1">
                  <a:solidFill>
                    <a:srgbClr val="0556AF"/>
                  </a:solidFill>
                  <a:latin typeface="Calibri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306217" name="Rectangle 41"/>
            <p:cNvSpPr>
              <a:spLocks noChangeArrowheads="1"/>
            </p:cNvSpPr>
            <p:nvPr/>
          </p:nvSpPr>
          <p:spPr bwMode="auto">
            <a:xfrm>
              <a:off x="3487" y="1978"/>
              <a:ext cx="507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800" b="1">
                  <a:solidFill>
                    <a:srgbClr val="0556AF"/>
                  </a:solidFill>
                  <a:latin typeface="Calibri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306218" name="Rectangle 42"/>
            <p:cNvSpPr>
              <a:spLocks noChangeArrowheads="1"/>
            </p:cNvSpPr>
            <p:nvPr/>
          </p:nvSpPr>
          <p:spPr bwMode="auto">
            <a:xfrm>
              <a:off x="2979" y="1978"/>
              <a:ext cx="508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800" b="1">
                  <a:solidFill>
                    <a:srgbClr val="0556AF"/>
                  </a:solidFill>
                  <a:latin typeface="Calibri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306219" name="Rectangle 43"/>
            <p:cNvSpPr>
              <a:spLocks noChangeArrowheads="1"/>
            </p:cNvSpPr>
            <p:nvPr/>
          </p:nvSpPr>
          <p:spPr bwMode="auto">
            <a:xfrm>
              <a:off x="2472" y="1978"/>
              <a:ext cx="507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800" b="1">
                  <a:solidFill>
                    <a:srgbClr val="0556AF"/>
                  </a:solidFill>
                  <a:latin typeface="Calibri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306220" name="Line 44"/>
            <p:cNvSpPr>
              <a:spLocks noChangeShapeType="1"/>
            </p:cNvSpPr>
            <p:nvPr/>
          </p:nvSpPr>
          <p:spPr bwMode="auto">
            <a:xfrm>
              <a:off x="2472" y="1978"/>
              <a:ext cx="203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06221" name="Line 45"/>
            <p:cNvSpPr>
              <a:spLocks noChangeShapeType="1"/>
            </p:cNvSpPr>
            <p:nvPr/>
          </p:nvSpPr>
          <p:spPr bwMode="auto">
            <a:xfrm>
              <a:off x="2472" y="2464"/>
              <a:ext cx="2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06222" name="Line 46"/>
            <p:cNvSpPr>
              <a:spLocks noChangeShapeType="1"/>
            </p:cNvSpPr>
            <p:nvPr/>
          </p:nvSpPr>
          <p:spPr bwMode="auto">
            <a:xfrm>
              <a:off x="2472" y="2949"/>
              <a:ext cx="203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06223" name="Line 47"/>
            <p:cNvSpPr>
              <a:spLocks noChangeShapeType="1"/>
            </p:cNvSpPr>
            <p:nvPr/>
          </p:nvSpPr>
          <p:spPr bwMode="auto">
            <a:xfrm>
              <a:off x="2472" y="1978"/>
              <a:ext cx="0" cy="97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06224" name="Line 48"/>
            <p:cNvSpPr>
              <a:spLocks noChangeShapeType="1"/>
            </p:cNvSpPr>
            <p:nvPr/>
          </p:nvSpPr>
          <p:spPr bwMode="auto">
            <a:xfrm>
              <a:off x="2979" y="1978"/>
              <a:ext cx="0" cy="9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06225" name="Line 49"/>
            <p:cNvSpPr>
              <a:spLocks noChangeShapeType="1"/>
            </p:cNvSpPr>
            <p:nvPr/>
          </p:nvSpPr>
          <p:spPr bwMode="auto">
            <a:xfrm>
              <a:off x="3487" y="1978"/>
              <a:ext cx="0" cy="9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06226" name="Line 50"/>
            <p:cNvSpPr>
              <a:spLocks noChangeShapeType="1"/>
            </p:cNvSpPr>
            <p:nvPr/>
          </p:nvSpPr>
          <p:spPr bwMode="auto">
            <a:xfrm>
              <a:off x="3994" y="1978"/>
              <a:ext cx="0" cy="9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06227" name="Line 51"/>
            <p:cNvSpPr>
              <a:spLocks noChangeShapeType="1"/>
            </p:cNvSpPr>
            <p:nvPr/>
          </p:nvSpPr>
          <p:spPr bwMode="auto">
            <a:xfrm>
              <a:off x="4502" y="1978"/>
              <a:ext cx="0" cy="97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06228" name="Text Box 52"/>
          <p:cNvSpPr txBox="1">
            <a:spLocks noChangeArrowheads="1"/>
          </p:cNvSpPr>
          <p:nvPr/>
        </p:nvSpPr>
        <p:spPr bwMode="auto">
          <a:xfrm>
            <a:off x="546100" y="1741488"/>
            <a:ext cx="784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W X</a:t>
            </a:r>
          </a:p>
        </p:txBody>
      </p:sp>
      <p:sp>
        <p:nvSpPr>
          <p:cNvPr id="306229" name="Text Box 53"/>
          <p:cNvSpPr txBox="1">
            <a:spLocks noChangeArrowheads="1"/>
          </p:cNvSpPr>
          <p:nvPr/>
        </p:nvSpPr>
        <p:spPr bwMode="auto">
          <a:xfrm>
            <a:off x="312738" y="2063750"/>
            <a:ext cx="585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Y Z</a:t>
            </a:r>
          </a:p>
        </p:txBody>
      </p:sp>
      <p:sp>
        <p:nvSpPr>
          <p:cNvPr id="306230" name="Text Box 54"/>
          <p:cNvSpPr txBox="1">
            <a:spLocks noChangeArrowheads="1"/>
          </p:cNvSpPr>
          <p:nvPr/>
        </p:nvSpPr>
        <p:spPr bwMode="auto">
          <a:xfrm>
            <a:off x="561975" y="2419350"/>
            <a:ext cx="552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00</a:t>
            </a:r>
          </a:p>
        </p:txBody>
      </p:sp>
      <p:sp>
        <p:nvSpPr>
          <p:cNvPr id="306231" name="Text Box 55"/>
          <p:cNvSpPr txBox="1">
            <a:spLocks noChangeArrowheads="1"/>
          </p:cNvSpPr>
          <p:nvPr/>
        </p:nvSpPr>
        <p:spPr bwMode="auto">
          <a:xfrm>
            <a:off x="561975" y="2924175"/>
            <a:ext cx="468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01</a:t>
            </a:r>
          </a:p>
        </p:txBody>
      </p:sp>
      <p:sp>
        <p:nvSpPr>
          <p:cNvPr id="306232" name="Text Box 56"/>
          <p:cNvSpPr txBox="1">
            <a:spLocks noChangeArrowheads="1"/>
          </p:cNvSpPr>
          <p:nvPr/>
        </p:nvSpPr>
        <p:spPr bwMode="auto">
          <a:xfrm>
            <a:off x="561975" y="3571875"/>
            <a:ext cx="468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11</a:t>
            </a:r>
          </a:p>
        </p:txBody>
      </p:sp>
      <p:sp>
        <p:nvSpPr>
          <p:cNvPr id="306233" name="Text Box 57"/>
          <p:cNvSpPr txBox="1">
            <a:spLocks noChangeArrowheads="1"/>
          </p:cNvSpPr>
          <p:nvPr/>
        </p:nvSpPr>
        <p:spPr bwMode="auto">
          <a:xfrm>
            <a:off x="2409825" y="1484313"/>
            <a:ext cx="468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W</a:t>
            </a:r>
          </a:p>
        </p:txBody>
      </p:sp>
      <p:sp>
        <p:nvSpPr>
          <p:cNvPr id="306234" name="AutoShape 58"/>
          <p:cNvSpPr>
            <a:spLocks/>
          </p:cNvSpPr>
          <p:nvPr/>
        </p:nvSpPr>
        <p:spPr bwMode="auto">
          <a:xfrm>
            <a:off x="3346450" y="3571875"/>
            <a:ext cx="144463" cy="863600"/>
          </a:xfrm>
          <a:prstGeom prst="rightBracket">
            <a:avLst>
              <a:gd name="adj" fmla="val 4981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235" name="Text Box 59"/>
          <p:cNvSpPr txBox="1">
            <a:spLocks noChangeArrowheads="1"/>
          </p:cNvSpPr>
          <p:nvPr/>
        </p:nvSpPr>
        <p:spPr bwMode="auto">
          <a:xfrm>
            <a:off x="3490913" y="3787775"/>
            <a:ext cx="468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Y</a:t>
            </a:r>
          </a:p>
        </p:txBody>
      </p:sp>
      <p:sp>
        <p:nvSpPr>
          <p:cNvPr id="306236" name="AutoShape 60"/>
          <p:cNvSpPr>
            <a:spLocks/>
          </p:cNvSpPr>
          <p:nvPr/>
        </p:nvSpPr>
        <p:spPr bwMode="auto">
          <a:xfrm>
            <a:off x="538163" y="2924175"/>
            <a:ext cx="215900" cy="1079500"/>
          </a:xfrm>
          <a:prstGeom prst="leftBracket">
            <a:avLst>
              <a:gd name="adj" fmla="val 41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237" name="Text Box 61"/>
          <p:cNvSpPr txBox="1">
            <a:spLocks noChangeArrowheads="1"/>
          </p:cNvSpPr>
          <p:nvPr/>
        </p:nvSpPr>
        <p:spPr bwMode="auto">
          <a:xfrm>
            <a:off x="142875" y="3165475"/>
            <a:ext cx="468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990000"/>
                </a:solidFill>
              </a:rPr>
              <a:t>Z</a:t>
            </a:r>
          </a:p>
        </p:txBody>
      </p:sp>
      <p:sp>
        <p:nvSpPr>
          <p:cNvPr id="306238" name="Text Box 62"/>
          <p:cNvSpPr txBox="1">
            <a:spLocks noChangeArrowheads="1"/>
          </p:cNvSpPr>
          <p:nvPr/>
        </p:nvSpPr>
        <p:spPr bwMode="auto">
          <a:xfrm>
            <a:off x="1978025" y="47958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/>
              <a:t>X</a:t>
            </a:r>
          </a:p>
        </p:txBody>
      </p:sp>
      <p:sp>
        <p:nvSpPr>
          <p:cNvPr id="306239" name="Text Box 63"/>
          <p:cNvSpPr txBox="1">
            <a:spLocks noChangeArrowheads="1"/>
          </p:cNvSpPr>
          <p:nvPr/>
        </p:nvSpPr>
        <p:spPr bwMode="auto">
          <a:xfrm>
            <a:off x="2770188" y="1916113"/>
            <a:ext cx="468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10</a:t>
            </a:r>
          </a:p>
        </p:txBody>
      </p:sp>
      <p:grpSp>
        <p:nvGrpSpPr>
          <p:cNvPr id="306286" name="Group 110"/>
          <p:cNvGrpSpPr>
            <a:grpSpLocks/>
          </p:cNvGrpSpPr>
          <p:nvPr/>
        </p:nvGrpSpPr>
        <p:grpSpPr bwMode="auto">
          <a:xfrm>
            <a:off x="4716463" y="1146175"/>
            <a:ext cx="3995737" cy="2668588"/>
            <a:chOff x="2971" y="722"/>
            <a:chExt cx="2517" cy="1681"/>
          </a:xfrm>
        </p:grpSpPr>
        <p:grpSp>
          <p:nvGrpSpPr>
            <p:cNvPr id="306248" name="Group 72"/>
            <p:cNvGrpSpPr>
              <a:grpSpLocks/>
            </p:cNvGrpSpPr>
            <p:nvPr/>
          </p:nvGrpSpPr>
          <p:grpSpPr bwMode="auto">
            <a:xfrm>
              <a:off x="3606" y="1298"/>
              <a:ext cx="1461" cy="716"/>
              <a:chOff x="2472" y="1978"/>
              <a:chExt cx="2030" cy="971"/>
            </a:xfrm>
          </p:grpSpPr>
          <p:sp>
            <p:nvSpPr>
              <p:cNvPr id="306249" name="Rectangle 73"/>
              <p:cNvSpPr>
                <a:spLocks noChangeArrowheads="1"/>
              </p:cNvSpPr>
              <p:nvPr/>
            </p:nvSpPr>
            <p:spPr bwMode="auto">
              <a:xfrm>
                <a:off x="3994" y="2464"/>
                <a:ext cx="508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None/>
                </a:pPr>
                <a:r>
                  <a:rPr lang="en-US" altLang="zh-CN" sz="2800" b="1">
                    <a:solidFill>
                      <a:srgbClr val="0556AF"/>
                    </a:solidFill>
                    <a:latin typeface="Calibri" pitchFamily="34" charset="0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06250" name="Rectangle 74"/>
              <p:cNvSpPr>
                <a:spLocks noChangeArrowheads="1"/>
              </p:cNvSpPr>
              <p:nvPr/>
            </p:nvSpPr>
            <p:spPr bwMode="auto">
              <a:xfrm>
                <a:off x="3487" y="2464"/>
                <a:ext cx="507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None/>
                </a:pPr>
                <a:r>
                  <a:rPr lang="en-US" altLang="zh-CN" sz="2800" b="1">
                    <a:solidFill>
                      <a:srgbClr val="0556AF"/>
                    </a:solidFill>
                    <a:latin typeface="Calibri" pitchFamily="34" charset="0"/>
                    <a:cs typeface="Arial" pitchFamily="34" charset="0"/>
                  </a:rPr>
                  <a:t>Z</a:t>
                </a:r>
              </a:p>
            </p:txBody>
          </p:sp>
          <p:sp>
            <p:nvSpPr>
              <p:cNvPr id="306251" name="Rectangle 75"/>
              <p:cNvSpPr>
                <a:spLocks noChangeArrowheads="1"/>
              </p:cNvSpPr>
              <p:nvPr/>
            </p:nvSpPr>
            <p:spPr bwMode="auto">
              <a:xfrm>
                <a:off x="2979" y="2464"/>
                <a:ext cx="508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None/>
                </a:pPr>
                <a:r>
                  <a:rPr lang="en-US" altLang="zh-CN" sz="2800" b="1">
                    <a:solidFill>
                      <a:srgbClr val="0556AF"/>
                    </a:solidFill>
                    <a:latin typeface="Calibri" pitchFamily="34" charset="0"/>
                    <a:cs typeface="Arial" pitchFamily="34" charset="0"/>
                  </a:rPr>
                  <a:t>Z’</a:t>
                </a:r>
              </a:p>
            </p:txBody>
          </p:sp>
          <p:sp>
            <p:nvSpPr>
              <p:cNvPr id="306252" name="Rectangle 76"/>
              <p:cNvSpPr>
                <a:spLocks noChangeArrowheads="1"/>
              </p:cNvSpPr>
              <p:nvPr/>
            </p:nvSpPr>
            <p:spPr bwMode="auto">
              <a:xfrm>
                <a:off x="2472" y="2464"/>
                <a:ext cx="507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None/>
                </a:pPr>
                <a:r>
                  <a:rPr lang="en-US" altLang="zh-CN" sz="2800" b="1">
                    <a:solidFill>
                      <a:srgbClr val="0556AF"/>
                    </a:solidFill>
                    <a:latin typeface="Calibri" pitchFamily="34" charset="0"/>
                    <a:cs typeface="Arial" pitchFamily="34" charset="0"/>
                  </a:rPr>
                  <a:t>Z</a:t>
                </a:r>
              </a:p>
            </p:txBody>
          </p:sp>
          <p:sp>
            <p:nvSpPr>
              <p:cNvPr id="306253" name="Rectangle 77"/>
              <p:cNvSpPr>
                <a:spLocks noChangeArrowheads="1"/>
              </p:cNvSpPr>
              <p:nvPr/>
            </p:nvSpPr>
            <p:spPr bwMode="auto">
              <a:xfrm>
                <a:off x="3994" y="1978"/>
                <a:ext cx="508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None/>
                </a:pPr>
                <a:r>
                  <a:rPr lang="en-US" altLang="zh-CN" sz="2800" b="1">
                    <a:solidFill>
                      <a:srgbClr val="0556AF"/>
                    </a:solidFill>
                    <a:latin typeface="Calibri" pitchFamily="34" charset="0"/>
                    <a:cs typeface="Arial" pitchFamily="34" charset="0"/>
                  </a:rPr>
                  <a:t>Z</a:t>
                </a:r>
              </a:p>
            </p:txBody>
          </p:sp>
          <p:sp>
            <p:nvSpPr>
              <p:cNvPr id="306254" name="Rectangle 78"/>
              <p:cNvSpPr>
                <a:spLocks noChangeArrowheads="1"/>
              </p:cNvSpPr>
              <p:nvPr/>
            </p:nvSpPr>
            <p:spPr bwMode="auto">
              <a:xfrm>
                <a:off x="3487" y="1978"/>
                <a:ext cx="507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None/>
                </a:pPr>
                <a:r>
                  <a:rPr lang="en-US" altLang="zh-CN" sz="2800" b="1">
                    <a:solidFill>
                      <a:srgbClr val="0556AF"/>
                    </a:solidFill>
                    <a:latin typeface="Calibri" pitchFamily="34" charset="0"/>
                    <a:cs typeface="Arial" pitchFamily="34" charset="0"/>
                  </a:rPr>
                  <a:t>Z’</a:t>
                </a:r>
              </a:p>
            </p:txBody>
          </p:sp>
          <p:sp>
            <p:nvSpPr>
              <p:cNvPr id="306255" name="Rectangle 79"/>
              <p:cNvSpPr>
                <a:spLocks noChangeArrowheads="1"/>
              </p:cNvSpPr>
              <p:nvPr/>
            </p:nvSpPr>
            <p:spPr bwMode="auto">
              <a:xfrm>
                <a:off x="2979" y="1978"/>
                <a:ext cx="508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None/>
                </a:pPr>
                <a:r>
                  <a:rPr lang="en-US" altLang="zh-CN" sz="2800" b="1">
                    <a:solidFill>
                      <a:srgbClr val="0556AF"/>
                    </a:solidFill>
                    <a:latin typeface="Calibri" pitchFamily="34" charset="0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06256" name="Rectangle 80"/>
              <p:cNvSpPr>
                <a:spLocks noChangeArrowheads="1"/>
              </p:cNvSpPr>
              <p:nvPr/>
            </p:nvSpPr>
            <p:spPr bwMode="auto">
              <a:xfrm>
                <a:off x="2472" y="1978"/>
                <a:ext cx="507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None/>
                </a:pPr>
                <a:r>
                  <a:rPr lang="en-US" altLang="zh-CN" sz="2800" b="1">
                    <a:solidFill>
                      <a:srgbClr val="0556AF"/>
                    </a:solidFill>
                    <a:latin typeface="Calibri" pitchFamily="34" charset="0"/>
                    <a:cs typeface="Arial" pitchFamily="34" charset="0"/>
                  </a:rPr>
                  <a:t>Z’</a:t>
                </a:r>
              </a:p>
            </p:txBody>
          </p:sp>
          <p:sp>
            <p:nvSpPr>
              <p:cNvPr id="306257" name="Line 81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203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306258" name="Line 82"/>
              <p:cNvSpPr>
                <a:spLocks noChangeShapeType="1"/>
              </p:cNvSpPr>
              <p:nvPr/>
            </p:nvSpPr>
            <p:spPr bwMode="auto">
              <a:xfrm>
                <a:off x="2472" y="2464"/>
                <a:ext cx="20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306259" name="Line 83"/>
              <p:cNvSpPr>
                <a:spLocks noChangeShapeType="1"/>
              </p:cNvSpPr>
              <p:nvPr/>
            </p:nvSpPr>
            <p:spPr bwMode="auto">
              <a:xfrm>
                <a:off x="2472" y="2949"/>
                <a:ext cx="203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306260" name="Line 84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0" cy="97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306261" name="Line 85"/>
              <p:cNvSpPr>
                <a:spLocks noChangeShapeType="1"/>
              </p:cNvSpPr>
              <p:nvPr/>
            </p:nvSpPr>
            <p:spPr bwMode="auto">
              <a:xfrm>
                <a:off x="2979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306262" name="Line 86"/>
              <p:cNvSpPr>
                <a:spLocks noChangeShapeType="1"/>
              </p:cNvSpPr>
              <p:nvPr/>
            </p:nvSpPr>
            <p:spPr bwMode="auto">
              <a:xfrm>
                <a:off x="3487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306263" name="Line 87"/>
              <p:cNvSpPr>
                <a:spLocks noChangeShapeType="1"/>
              </p:cNvSpPr>
              <p:nvPr/>
            </p:nvSpPr>
            <p:spPr bwMode="auto">
              <a:xfrm>
                <a:off x="3994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306264" name="Line 88"/>
              <p:cNvSpPr>
                <a:spLocks noChangeShapeType="1"/>
              </p:cNvSpPr>
              <p:nvPr/>
            </p:nvSpPr>
            <p:spPr bwMode="auto">
              <a:xfrm>
                <a:off x="4502" y="1978"/>
                <a:ext cx="0" cy="97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306265" name="Text Box 89"/>
            <p:cNvSpPr txBox="1">
              <a:spLocks noChangeArrowheads="1"/>
            </p:cNvSpPr>
            <p:nvPr/>
          </p:nvSpPr>
          <p:spPr bwMode="auto">
            <a:xfrm>
              <a:off x="3470" y="980"/>
              <a:ext cx="4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W X</a:t>
              </a:r>
            </a:p>
          </p:txBody>
        </p:sp>
        <p:sp>
          <p:nvSpPr>
            <p:cNvPr id="306266" name="Text Box 90"/>
            <p:cNvSpPr txBox="1">
              <a:spLocks noChangeArrowheads="1"/>
            </p:cNvSpPr>
            <p:nvPr/>
          </p:nvSpPr>
          <p:spPr bwMode="auto">
            <a:xfrm>
              <a:off x="2971" y="722"/>
              <a:ext cx="6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9112C4"/>
                  </a:solidFill>
                </a:rPr>
                <a:t>F</a:t>
              </a:r>
              <a:r>
                <a:rPr lang="en-US" altLang="zh-CN" sz="2800" b="1" baseline="-25000">
                  <a:solidFill>
                    <a:srgbClr val="9112C4"/>
                  </a:solidFill>
                </a:rPr>
                <a:t>new1</a:t>
              </a:r>
            </a:p>
          </p:txBody>
        </p:sp>
        <p:sp>
          <p:nvSpPr>
            <p:cNvPr id="306267" name="Line 91"/>
            <p:cNvSpPr>
              <a:spLocks noChangeShapeType="1"/>
            </p:cNvSpPr>
            <p:nvPr/>
          </p:nvSpPr>
          <p:spPr bwMode="auto">
            <a:xfrm flipH="1" flipV="1">
              <a:off x="3424" y="1071"/>
              <a:ext cx="182" cy="22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6268" name="Text Box 92"/>
            <p:cNvSpPr txBox="1">
              <a:spLocks noChangeArrowheads="1"/>
            </p:cNvSpPr>
            <p:nvPr/>
          </p:nvSpPr>
          <p:spPr bwMode="auto">
            <a:xfrm>
              <a:off x="3287" y="1101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Y</a:t>
              </a:r>
            </a:p>
          </p:txBody>
        </p:sp>
        <p:sp>
          <p:nvSpPr>
            <p:cNvPr id="306269" name="Text Box 93"/>
            <p:cNvSpPr txBox="1">
              <a:spLocks noChangeArrowheads="1"/>
            </p:cNvSpPr>
            <p:nvPr/>
          </p:nvSpPr>
          <p:spPr bwMode="auto">
            <a:xfrm>
              <a:off x="4558" y="845"/>
              <a:ext cx="2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W</a:t>
              </a:r>
            </a:p>
          </p:txBody>
        </p:sp>
        <p:sp>
          <p:nvSpPr>
            <p:cNvPr id="306270" name="AutoShape 94"/>
            <p:cNvSpPr>
              <a:spLocks/>
            </p:cNvSpPr>
            <p:nvPr/>
          </p:nvSpPr>
          <p:spPr bwMode="auto">
            <a:xfrm>
              <a:off x="5102" y="1661"/>
              <a:ext cx="91" cy="363"/>
            </a:xfrm>
            <a:prstGeom prst="rightBracket">
              <a:avLst>
                <a:gd name="adj" fmla="val 3324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271" name="Text Box 95"/>
            <p:cNvSpPr txBox="1">
              <a:spLocks noChangeArrowheads="1"/>
            </p:cNvSpPr>
            <p:nvPr/>
          </p:nvSpPr>
          <p:spPr bwMode="auto">
            <a:xfrm>
              <a:off x="5193" y="1752"/>
              <a:ext cx="2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Y</a:t>
              </a:r>
            </a:p>
          </p:txBody>
        </p:sp>
        <p:sp>
          <p:nvSpPr>
            <p:cNvPr id="306272" name="AutoShape 96"/>
            <p:cNvSpPr>
              <a:spLocks/>
            </p:cNvSpPr>
            <p:nvPr/>
          </p:nvSpPr>
          <p:spPr bwMode="auto">
            <a:xfrm rot="5400000">
              <a:off x="4285" y="1798"/>
              <a:ext cx="91" cy="544"/>
            </a:xfrm>
            <a:prstGeom prst="rightBracket">
              <a:avLst>
                <a:gd name="adj" fmla="val 4981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273" name="Text Box 97"/>
            <p:cNvSpPr txBox="1">
              <a:spLocks noChangeArrowheads="1"/>
            </p:cNvSpPr>
            <p:nvPr/>
          </p:nvSpPr>
          <p:spPr bwMode="auto">
            <a:xfrm>
              <a:off x="4241" y="2115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X</a:t>
              </a:r>
            </a:p>
          </p:txBody>
        </p:sp>
        <p:sp>
          <p:nvSpPr>
            <p:cNvPr id="306274" name="AutoShape 98"/>
            <p:cNvSpPr>
              <a:spLocks/>
            </p:cNvSpPr>
            <p:nvPr/>
          </p:nvSpPr>
          <p:spPr bwMode="auto">
            <a:xfrm rot="16200000">
              <a:off x="4648" y="936"/>
              <a:ext cx="91" cy="544"/>
            </a:xfrm>
            <a:prstGeom prst="rightBracket">
              <a:avLst>
                <a:gd name="adj" fmla="val 4981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6275" name="AutoShape 99"/>
          <p:cNvSpPr>
            <a:spLocks noChangeArrowheads="1"/>
          </p:cNvSpPr>
          <p:nvPr/>
        </p:nvSpPr>
        <p:spPr bwMode="auto">
          <a:xfrm>
            <a:off x="1041400" y="2346325"/>
            <a:ext cx="360363" cy="1008063"/>
          </a:xfrm>
          <a:prstGeom prst="roundRect">
            <a:avLst>
              <a:gd name="adj" fmla="val 16667"/>
            </a:avLst>
          </a:prstGeom>
          <a:noFill/>
          <a:ln w="28575" cap="sq" algn="ctr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276" name="AutoShape 100"/>
          <p:cNvSpPr>
            <a:spLocks noChangeArrowheads="1"/>
          </p:cNvSpPr>
          <p:nvPr/>
        </p:nvSpPr>
        <p:spPr bwMode="auto">
          <a:xfrm>
            <a:off x="1617663" y="2346325"/>
            <a:ext cx="360362" cy="1008063"/>
          </a:xfrm>
          <a:prstGeom prst="roundRect">
            <a:avLst>
              <a:gd name="adj" fmla="val 16667"/>
            </a:avLst>
          </a:prstGeom>
          <a:noFill/>
          <a:ln w="28575" cap="sq" algn="ctr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277" name="AutoShape 101"/>
          <p:cNvSpPr>
            <a:spLocks noChangeArrowheads="1"/>
          </p:cNvSpPr>
          <p:nvPr/>
        </p:nvSpPr>
        <p:spPr bwMode="auto">
          <a:xfrm>
            <a:off x="2193925" y="2346325"/>
            <a:ext cx="360363" cy="1008063"/>
          </a:xfrm>
          <a:prstGeom prst="roundRect">
            <a:avLst>
              <a:gd name="adj" fmla="val 16667"/>
            </a:avLst>
          </a:prstGeom>
          <a:noFill/>
          <a:ln w="28575" cap="sq" algn="ctr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278" name="AutoShape 102"/>
          <p:cNvSpPr>
            <a:spLocks noChangeArrowheads="1"/>
          </p:cNvSpPr>
          <p:nvPr/>
        </p:nvSpPr>
        <p:spPr bwMode="auto">
          <a:xfrm>
            <a:off x="2770188" y="2346325"/>
            <a:ext cx="360362" cy="1008063"/>
          </a:xfrm>
          <a:prstGeom prst="roundRect">
            <a:avLst>
              <a:gd name="adj" fmla="val 16667"/>
            </a:avLst>
          </a:prstGeom>
          <a:noFill/>
          <a:ln w="28575" cap="sq" algn="ctr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279" name="AutoShape 103"/>
          <p:cNvSpPr>
            <a:spLocks noChangeArrowheads="1"/>
          </p:cNvSpPr>
          <p:nvPr/>
        </p:nvSpPr>
        <p:spPr bwMode="auto">
          <a:xfrm>
            <a:off x="1041400" y="3498850"/>
            <a:ext cx="360363" cy="1008063"/>
          </a:xfrm>
          <a:prstGeom prst="roundRect">
            <a:avLst>
              <a:gd name="adj" fmla="val 16667"/>
            </a:avLst>
          </a:prstGeom>
          <a:noFill/>
          <a:ln w="28575" cap="sq" algn="ctr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280" name="AutoShape 104"/>
          <p:cNvSpPr>
            <a:spLocks noChangeArrowheads="1"/>
          </p:cNvSpPr>
          <p:nvPr/>
        </p:nvSpPr>
        <p:spPr bwMode="auto">
          <a:xfrm>
            <a:off x="1617663" y="3498850"/>
            <a:ext cx="360362" cy="1008063"/>
          </a:xfrm>
          <a:prstGeom prst="roundRect">
            <a:avLst>
              <a:gd name="adj" fmla="val 16667"/>
            </a:avLst>
          </a:prstGeom>
          <a:noFill/>
          <a:ln w="28575" cap="sq" algn="ctr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281" name="AutoShape 105"/>
          <p:cNvSpPr>
            <a:spLocks noChangeArrowheads="1"/>
          </p:cNvSpPr>
          <p:nvPr/>
        </p:nvSpPr>
        <p:spPr bwMode="auto">
          <a:xfrm>
            <a:off x="2193925" y="3498850"/>
            <a:ext cx="360363" cy="1008063"/>
          </a:xfrm>
          <a:prstGeom prst="roundRect">
            <a:avLst>
              <a:gd name="adj" fmla="val 16667"/>
            </a:avLst>
          </a:prstGeom>
          <a:noFill/>
          <a:ln w="28575" cap="sq" algn="ctr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282" name="AutoShape 106"/>
          <p:cNvSpPr>
            <a:spLocks noChangeArrowheads="1"/>
          </p:cNvSpPr>
          <p:nvPr/>
        </p:nvSpPr>
        <p:spPr bwMode="auto">
          <a:xfrm>
            <a:off x="2770188" y="3498850"/>
            <a:ext cx="360362" cy="1008063"/>
          </a:xfrm>
          <a:prstGeom prst="roundRect">
            <a:avLst>
              <a:gd name="adj" fmla="val 16667"/>
            </a:avLst>
          </a:prstGeom>
          <a:noFill/>
          <a:ln w="28575" cap="sq" algn="ctr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284" name="Rectangle 108"/>
          <p:cNvSpPr>
            <a:spLocks noChangeArrowheads="1"/>
          </p:cNvSpPr>
          <p:nvPr/>
        </p:nvSpPr>
        <p:spPr bwMode="auto">
          <a:xfrm>
            <a:off x="539750" y="981075"/>
            <a:ext cx="2344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CN" altLang="en-US" sz="2400" b="1"/>
              <a:t>原</a:t>
            </a:r>
            <a:r>
              <a:rPr lang="en-US" altLang="zh-CN" sz="2400" b="1"/>
              <a:t>4</a:t>
            </a:r>
            <a:r>
              <a:rPr lang="zh-CN" altLang="en-US" sz="2400" b="1"/>
              <a:t>变量卡诺图</a:t>
            </a:r>
          </a:p>
        </p:txBody>
      </p:sp>
      <p:sp>
        <p:nvSpPr>
          <p:cNvPr id="306285" name="Rectangle 109"/>
          <p:cNvSpPr>
            <a:spLocks noChangeArrowheads="1"/>
          </p:cNvSpPr>
          <p:nvPr/>
        </p:nvSpPr>
        <p:spPr bwMode="auto">
          <a:xfrm>
            <a:off x="5903913" y="884238"/>
            <a:ext cx="2192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新</a:t>
            </a:r>
            <a:r>
              <a:rPr lang="en-US" altLang="zh-CN" sz="2400" b="1"/>
              <a:t>3</a:t>
            </a:r>
            <a:r>
              <a:rPr lang="zh-CN" altLang="en-US" sz="2400" b="1"/>
              <a:t>变量卡诺图</a:t>
            </a:r>
          </a:p>
        </p:txBody>
      </p:sp>
      <p:grpSp>
        <p:nvGrpSpPr>
          <p:cNvPr id="306287" name="Group 111"/>
          <p:cNvGrpSpPr>
            <a:grpSpLocks/>
          </p:cNvGrpSpPr>
          <p:nvPr/>
        </p:nvGrpSpPr>
        <p:grpSpPr bwMode="auto">
          <a:xfrm>
            <a:off x="4716463" y="3676650"/>
            <a:ext cx="3995737" cy="2668588"/>
            <a:chOff x="2971" y="722"/>
            <a:chExt cx="2517" cy="1681"/>
          </a:xfrm>
        </p:grpSpPr>
        <p:grpSp>
          <p:nvGrpSpPr>
            <p:cNvPr id="306288" name="Group 112"/>
            <p:cNvGrpSpPr>
              <a:grpSpLocks/>
            </p:cNvGrpSpPr>
            <p:nvPr/>
          </p:nvGrpSpPr>
          <p:grpSpPr bwMode="auto">
            <a:xfrm>
              <a:off x="3606" y="1298"/>
              <a:ext cx="1461" cy="716"/>
              <a:chOff x="2472" y="1978"/>
              <a:chExt cx="2030" cy="971"/>
            </a:xfrm>
          </p:grpSpPr>
          <p:sp>
            <p:nvSpPr>
              <p:cNvPr id="306289" name="Rectangle 113"/>
              <p:cNvSpPr>
                <a:spLocks noChangeArrowheads="1"/>
              </p:cNvSpPr>
              <p:nvPr/>
            </p:nvSpPr>
            <p:spPr bwMode="auto">
              <a:xfrm>
                <a:off x="3994" y="2464"/>
                <a:ext cx="508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None/>
                </a:pPr>
                <a:r>
                  <a:rPr lang="en-US" altLang="zh-CN" sz="2800" b="1">
                    <a:solidFill>
                      <a:srgbClr val="0556AF"/>
                    </a:solidFill>
                    <a:latin typeface="Calibri" pitchFamily="34" charset="0"/>
                    <a:cs typeface="Arial" pitchFamily="34" charset="0"/>
                  </a:rPr>
                  <a:t>Y’</a:t>
                </a:r>
              </a:p>
            </p:txBody>
          </p:sp>
          <p:sp>
            <p:nvSpPr>
              <p:cNvPr id="306290" name="Rectangle 114"/>
              <p:cNvSpPr>
                <a:spLocks noChangeArrowheads="1"/>
              </p:cNvSpPr>
              <p:nvPr/>
            </p:nvSpPr>
            <p:spPr bwMode="auto">
              <a:xfrm>
                <a:off x="3487" y="2464"/>
                <a:ext cx="507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None/>
                </a:pPr>
                <a:r>
                  <a:rPr lang="en-US" altLang="zh-CN" sz="2800" b="1">
                    <a:solidFill>
                      <a:srgbClr val="0556AF"/>
                    </a:solidFill>
                    <a:latin typeface="Calibri" pitchFamily="34" charset="0"/>
                    <a:cs typeface="Arial" pitchFamily="34" charset="0"/>
                  </a:rPr>
                  <a:t>Y</a:t>
                </a:r>
              </a:p>
            </p:txBody>
          </p:sp>
          <p:sp>
            <p:nvSpPr>
              <p:cNvPr id="306291" name="Rectangle 115"/>
              <p:cNvSpPr>
                <a:spLocks noChangeArrowheads="1"/>
              </p:cNvSpPr>
              <p:nvPr/>
            </p:nvSpPr>
            <p:spPr bwMode="auto">
              <a:xfrm>
                <a:off x="2979" y="2464"/>
                <a:ext cx="508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None/>
                </a:pPr>
                <a:r>
                  <a:rPr lang="en-US" altLang="zh-CN" sz="2800" b="1">
                    <a:solidFill>
                      <a:srgbClr val="0556AF"/>
                    </a:solidFill>
                    <a:latin typeface="Calibri" pitchFamily="34" charset="0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06292" name="Rectangle 116"/>
              <p:cNvSpPr>
                <a:spLocks noChangeArrowheads="1"/>
              </p:cNvSpPr>
              <p:nvPr/>
            </p:nvSpPr>
            <p:spPr bwMode="auto">
              <a:xfrm>
                <a:off x="2472" y="2464"/>
                <a:ext cx="507" cy="4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None/>
                </a:pPr>
                <a:r>
                  <a:rPr lang="en-US" altLang="zh-CN" sz="2800" b="1">
                    <a:solidFill>
                      <a:srgbClr val="0556AF"/>
                    </a:solidFill>
                    <a:latin typeface="Calibri" pitchFamily="34" charset="0"/>
                    <a:cs typeface="Arial" pitchFamily="34" charset="0"/>
                  </a:rPr>
                  <a:t>Y</a:t>
                </a:r>
              </a:p>
            </p:txBody>
          </p:sp>
          <p:sp>
            <p:nvSpPr>
              <p:cNvPr id="306293" name="Rectangle 117"/>
              <p:cNvSpPr>
                <a:spLocks noChangeArrowheads="1"/>
              </p:cNvSpPr>
              <p:nvPr/>
            </p:nvSpPr>
            <p:spPr bwMode="auto">
              <a:xfrm>
                <a:off x="3994" y="1978"/>
                <a:ext cx="508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None/>
                </a:pPr>
                <a:r>
                  <a:rPr lang="en-US" altLang="zh-CN" sz="2800" b="1">
                    <a:solidFill>
                      <a:srgbClr val="0556AF"/>
                    </a:solidFill>
                    <a:latin typeface="Calibri" pitchFamily="34" charset="0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306294" name="Rectangle 118"/>
              <p:cNvSpPr>
                <a:spLocks noChangeArrowheads="1"/>
              </p:cNvSpPr>
              <p:nvPr/>
            </p:nvSpPr>
            <p:spPr bwMode="auto">
              <a:xfrm>
                <a:off x="3487" y="1978"/>
                <a:ext cx="507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None/>
                </a:pPr>
                <a:r>
                  <a:rPr lang="en-US" altLang="zh-CN" sz="2800" b="1">
                    <a:solidFill>
                      <a:srgbClr val="0556AF"/>
                    </a:solidFill>
                    <a:latin typeface="Calibri" pitchFamily="34" charset="0"/>
                    <a:cs typeface="Arial" pitchFamily="34" charset="0"/>
                  </a:rPr>
                  <a:t>Y’</a:t>
                </a:r>
              </a:p>
            </p:txBody>
          </p:sp>
          <p:sp>
            <p:nvSpPr>
              <p:cNvPr id="306295" name="Rectangle 119"/>
              <p:cNvSpPr>
                <a:spLocks noChangeArrowheads="1"/>
              </p:cNvSpPr>
              <p:nvPr/>
            </p:nvSpPr>
            <p:spPr bwMode="auto">
              <a:xfrm>
                <a:off x="2979" y="1978"/>
                <a:ext cx="508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None/>
                </a:pPr>
                <a:r>
                  <a:rPr lang="en-US" altLang="zh-CN" sz="2800" b="1">
                    <a:solidFill>
                      <a:srgbClr val="0556AF"/>
                    </a:solidFill>
                    <a:latin typeface="Calibri" pitchFamily="34" charset="0"/>
                    <a:cs typeface="Arial" pitchFamily="34" charset="0"/>
                  </a:rPr>
                  <a:t>Y</a:t>
                </a:r>
              </a:p>
            </p:txBody>
          </p:sp>
          <p:sp>
            <p:nvSpPr>
              <p:cNvPr id="306296" name="Rectangle 120"/>
              <p:cNvSpPr>
                <a:spLocks noChangeArrowheads="1"/>
              </p:cNvSpPr>
              <p:nvPr/>
            </p:nvSpPr>
            <p:spPr bwMode="auto">
              <a:xfrm>
                <a:off x="2472" y="1978"/>
                <a:ext cx="507" cy="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85000"/>
                  <a:buFont typeface="Wingdings 2" pitchFamily="18" charset="2"/>
                  <a:buNone/>
                </a:pPr>
                <a:r>
                  <a:rPr lang="en-US" altLang="zh-CN" sz="2800" b="1">
                    <a:solidFill>
                      <a:srgbClr val="0556AF"/>
                    </a:solidFill>
                    <a:latin typeface="Calibri" pitchFamily="34" charset="0"/>
                    <a:cs typeface="Arial" pitchFamily="34" charset="0"/>
                  </a:rPr>
                  <a:t>Y’</a:t>
                </a:r>
              </a:p>
            </p:txBody>
          </p:sp>
          <p:sp>
            <p:nvSpPr>
              <p:cNvPr id="306297" name="Line 121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203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306298" name="Line 122"/>
              <p:cNvSpPr>
                <a:spLocks noChangeShapeType="1"/>
              </p:cNvSpPr>
              <p:nvPr/>
            </p:nvSpPr>
            <p:spPr bwMode="auto">
              <a:xfrm>
                <a:off x="2472" y="2464"/>
                <a:ext cx="20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306299" name="Line 123"/>
              <p:cNvSpPr>
                <a:spLocks noChangeShapeType="1"/>
              </p:cNvSpPr>
              <p:nvPr/>
            </p:nvSpPr>
            <p:spPr bwMode="auto">
              <a:xfrm>
                <a:off x="2472" y="2949"/>
                <a:ext cx="203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306300" name="Line 124"/>
              <p:cNvSpPr>
                <a:spLocks noChangeShapeType="1"/>
              </p:cNvSpPr>
              <p:nvPr/>
            </p:nvSpPr>
            <p:spPr bwMode="auto">
              <a:xfrm>
                <a:off x="2472" y="1978"/>
                <a:ext cx="0" cy="97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306301" name="Line 125"/>
              <p:cNvSpPr>
                <a:spLocks noChangeShapeType="1"/>
              </p:cNvSpPr>
              <p:nvPr/>
            </p:nvSpPr>
            <p:spPr bwMode="auto">
              <a:xfrm>
                <a:off x="2979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306302" name="Line 126"/>
              <p:cNvSpPr>
                <a:spLocks noChangeShapeType="1"/>
              </p:cNvSpPr>
              <p:nvPr/>
            </p:nvSpPr>
            <p:spPr bwMode="auto">
              <a:xfrm>
                <a:off x="3487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306303" name="Line 127"/>
              <p:cNvSpPr>
                <a:spLocks noChangeShapeType="1"/>
              </p:cNvSpPr>
              <p:nvPr/>
            </p:nvSpPr>
            <p:spPr bwMode="auto">
              <a:xfrm>
                <a:off x="3994" y="1978"/>
                <a:ext cx="0" cy="9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306304" name="Line 128"/>
              <p:cNvSpPr>
                <a:spLocks noChangeShapeType="1"/>
              </p:cNvSpPr>
              <p:nvPr/>
            </p:nvSpPr>
            <p:spPr bwMode="auto">
              <a:xfrm>
                <a:off x="4502" y="1978"/>
                <a:ext cx="0" cy="97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306305" name="Text Box 129"/>
            <p:cNvSpPr txBox="1">
              <a:spLocks noChangeArrowheads="1"/>
            </p:cNvSpPr>
            <p:nvPr/>
          </p:nvSpPr>
          <p:spPr bwMode="auto">
            <a:xfrm>
              <a:off x="3470" y="980"/>
              <a:ext cx="4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W X</a:t>
              </a:r>
            </a:p>
          </p:txBody>
        </p:sp>
        <p:sp>
          <p:nvSpPr>
            <p:cNvPr id="306306" name="Text Box 130"/>
            <p:cNvSpPr txBox="1">
              <a:spLocks noChangeArrowheads="1"/>
            </p:cNvSpPr>
            <p:nvPr/>
          </p:nvSpPr>
          <p:spPr bwMode="auto">
            <a:xfrm>
              <a:off x="2971" y="722"/>
              <a:ext cx="6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9112C4"/>
                  </a:solidFill>
                </a:rPr>
                <a:t>F</a:t>
              </a:r>
              <a:r>
                <a:rPr lang="en-US" altLang="zh-CN" sz="2800" b="1" baseline="-25000">
                  <a:solidFill>
                    <a:srgbClr val="9112C4"/>
                  </a:solidFill>
                </a:rPr>
                <a:t>new2</a:t>
              </a:r>
            </a:p>
          </p:txBody>
        </p:sp>
        <p:sp>
          <p:nvSpPr>
            <p:cNvPr id="306307" name="Line 131"/>
            <p:cNvSpPr>
              <a:spLocks noChangeShapeType="1"/>
            </p:cNvSpPr>
            <p:nvPr/>
          </p:nvSpPr>
          <p:spPr bwMode="auto">
            <a:xfrm flipH="1" flipV="1">
              <a:off x="3424" y="1071"/>
              <a:ext cx="182" cy="22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6308" name="Text Box 132"/>
            <p:cNvSpPr txBox="1">
              <a:spLocks noChangeArrowheads="1"/>
            </p:cNvSpPr>
            <p:nvPr/>
          </p:nvSpPr>
          <p:spPr bwMode="auto">
            <a:xfrm>
              <a:off x="3287" y="1101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Z</a:t>
              </a:r>
            </a:p>
          </p:txBody>
        </p:sp>
        <p:sp>
          <p:nvSpPr>
            <p:cNvPr id="306309" name="Text Box 133"/>
            <p:cNvSpPr txBox="1">
              <a:spLocks noChangeArrowheads="1"/>
            </p:cNvSpPr>
            <p:nvPr/>
          </p:nvSpPr>
          <p:spPr bwMode="auto">
            <a:xfrm>
              <a:off x="4558" y="845"/>
              <a:ext cx="2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W</a:t>
              </a:r>
            </a:p>
          </p:txBody>
        </p:sp>
        <p:sp>
          <p:nvSpPr>
            <p:cNvPr id="306310" name="AutoShape 134"/>
            <p:cNvSpPr>
              <a:spLocks/>
            </p:cNvSpPr>
            <p:nvPr/>
          </p:nvSpPr>
          <p:spPr bwMode="auto">
            <a:xfrm>
              <a:off x="5102" y="1661"/>
              <a:ext cx="91" cy="363"/>
            </a:xfrm>
            <a:prstGeom prst="rightBracket">
              <a:avLst>
                <a:gd name="adj" fmla="val 3324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311" name="Text Box 135"/>
            <p:cNvSpPr txBox="1">
              <a:spLocks noChangeArrowheads="1"/>
            </p:cNvSpPr>
            <p:nvPr/>
          </p:nvSpPr>
          <p:spPr bwMode="auto">
            <a:xfrm>
              <a:off x="5193" y="1752"/>
              <a:ext cx="2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Z</a:t>
              </a:r>
            </a:p>
          </p:txBody>
        </p:sp>
        <p:sp>
          <p:nvSpPr>
            <p:cNvPr id="306312" name="AutoShape 136"/>
            <p:cNvSpPr>
              <a:spLocks/>
            </p:cNvSpPr>
            <p:nvPr/>
          </p:nvSpPr>
          <p:spPr bwMode="auto">
            <a:xfrm rot="5400000">
              <a:off x="4285" y="1798"/>
              <a:ext cx="91" cy="544"/>
            </a:xfrm>
            <a:prstGeom prst="rightBracket">
              <a:avLst>
                <a:gd name="adj" fmla="val 4981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313" name="Text Box 137"/>
            <p:cNvSpPr txBox="1">
              <a:spLocks noChangeArrowheads="1"/>
            </p:cNvSpPr>
            <p:nvPr/>
          </p:nvSpPr>
          <p:spPr bwMode="auto">
            <a:xfrm>
              <a:off x="4241" y="2115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X</a:t>
              </a:r>
            </a:p>
          </p:txBody>
        </p:sp>
        <p:sp>
          <p:nvSpPr>
            <p:cNvPr id="306314" name="AutoShape 138"/>
            <p:cNvSpPr>
              <a:spLocks/>
            </p:cNvSpPr>
            <p:nvPr/>
          </p:nvSpPr>
          <p:spPr bwMode="auto">
            <a:xfrm rot="16200000">
              <a:off x="4648" y="936"/>
              <a:ext cx="91" cy="544"/>
            </a:xfrm>
            <a:prstGeom prst="rightBracket">
              <a:avLst>
                <a:gd name="adj" fmla="val 4981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0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30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30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1000"/>
                                        <p:tgtEl>
                                          <p:spTgt spid="30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1000"/>
                                        <p:tgtEl>
                                          <p:spTgt spid="30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1000"/>
                                        <p:tgtEl>
                                          <p:spTgt spid="30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1000"/>
                                        <p:tgtEl>
                                          <p:spTgt spid="30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1000"/>
                                        <p:tgtEl>
                                          <p:spTgt spid="30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275" grpId="0" animBg="1"/>
      <p:bldP spid="306276" grpId="0" animBg="1"/>
      <p:bldP spid="306277" grpId="0" animBg="1"/>
      <p:bldP spid="306278" grpId="0" animBg="1"/>
      <p:bldP spid="306279" grpId="0" animBg="1"/>
      <p:bldP spid="306280" grpId="0" animBg="1"/>
      <p:bldP spid="306281" grpId="0" animBg="1"/>
      <p:bldP spid="30628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8F16-2518-4911-9D70-188ACAE1B4BD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9CD6-70B0-4E5A-8013-087FDEBA529B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350838"/>
            <a:ext cx="8199437" cy="533400"/>
          </a:xfrm>
        </p:spPr>
        <p:txBody>
          <a:bodyPr/>
          <a:lstStyle/>
          <a:p>
            <a:r>
              <a:rPr lang="en-US" altLang="zh-CN"/>
              <a:t>5.</a:t>
            </a:r>
            <a:r>
              <a:rPr lang="en-US" altLang="zh-CN" sz="3200"/>
              <a:t>Multiplexers</a:t>
            </a:r>
            <a:r>
              <a:rPr lang="zh-CN" altLang="en-US" sz="3200"/>
              <a:t>、</a:t>
            </a:r>
            <a:r>
              <a:rPr lang="en-US" altLang="zh-CN" sz="3200"/>
              <a:t>Demultiplexers and Buses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1269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223963"/>
            <a:ext cx="8229600" cy="5118100"/>
          </a:xfrm>
        </p:spPr>
        <p:txBody>
          <a:bodyPr/>
          <a:lstStyle/>
          <a:p>
            <a:r>
              <a:rPr lang="en-US" altLang="zh-CN"/>
              <a:t>demultiplexers</a:t>
            </a: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3419475" y="2420938"/>
            <a:ext cx="1728788" cy="2303462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zh-CN" altLang="zh-CN" sz="3200" b="1">
              <a:solidFill>
                <a:srgbClr val="0000FF"/>
              </a:solidFill>
              <a:latin typeface="Garamond" pitchFamily="18" charset="0"/>
            </a:endParaRPr>
          </a:p>
        </p:txBody>
      </p:sp>
      <p:sp>
        <p:nvSpPr>
          <p:cNvPr id="126984" name="Line 8"/>
          <p:cNvSpPr>
            <a:spLocks noChangeShapeType="1"/>
          </p:cNvSpPr>
          <p:nvPr/>
        </p:nvSpPr>
        <p:spPr bwMode="auto">
          <a:xfrm flipH="1">
            <a:off x="2484438" y="3429000"/>
            <a:ext cx="935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1619250" y="3140075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latin typeface="Garamond" pitchFamily="18" charset="0"/>
              </a:rPr>
              <a:t>D</a:t>
            </a:r>
            <a:r>
              <a:rPr lang="en-US" altLang="zh-CN" sz="2800" b="1" baseline="-25000">
                <a:latin typeface="Garamond" pitchFamily="18" charset="0"/>
              </a:rPr>
              <a:t>in</a:t>
            </a:r>
          </a:p>
        </p:txBody>
      </p:sp>
      <p:sp>
        <p:nvSpPr>
          <p:cNvPr id="126990" name="Line 14"/>
          <p:cNvSpPr>
            <a:spLocks noChangeShapeType="1"/>
          </p:cNvSpPr>
          <p:nvPr/>
        </p:nvSpPr>
        <p:spPr bwMode="auto">
          <a:xfrm flipH="1">
            <a:off x="5148263" y="2563813"/>
            <a:ext cx="935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991" name="Line 15"/>
          <p:cNvSpPr>
            <a:spLocks noChangeShapeType="1"/>
          </p:cNvSpPr>
          <p:nvPr/>
        </p:nvSpPr>
        <p:spPr bwMode="auto">
          <a:xfrm flipH="1">
            <a:off x="5148263" y="2924175"/>
            <a:ext cx="935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992" name="Line 16"/>
          <p:cNvSpPr>
            <a:spLocks noChangeShapeType="1"/>
          </p:cNvSpPr>
          <p:nvPr/>
        </p:nvSpPr>
        <p:spPr bwMode="auto">
          <a:xfrm flipH="1">
            <a:off x="5148263" y="4005263"/>
            <a:ext cx="935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993" name="Line 17"/>
          <p:cNvSpPr>
            <a:spLocks noChangeShapeType="1"/>
          </p:cNvSpPr>
          <p:nvPr/>
        </p:nvSpPr>
        <p:spPr bwMode="auto">
          <a:xfrm flipH="1">
            <a:off x="5148263" y="4437063"/>
            <a:ext cx="935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994" name="Text Box 18"/>
          <p:cNvSpPr txBox="1">
            <a:spLocks noChangeArrowheads="1"/>
          </p:cNvSpPr>
          <p:nvPr/>
        </p:nvSpPr>
        <p:spPr bwMode="auto">
          <a:xfrm>
            <a:off x="5292725" y="2997200"/>
            <a:ext cx="671513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……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26995" name="AutoShape 19"/>
          <p:cNvSpPr>
            <a:spLocks/>
          </p:cNvSpPr>
          <p:nvPr/>
        </p:nvSpPr>
        <p:spPr bwMode="auto">
          <a:xfrm>
            <a:off x="6661150" y="2492375"/>
            <a:ext cx="250825" cy="1944688"/>
          </a:xfrm>
          <a:prstGeom prst="rightBrace">
            <a:avLst>
              <a:gd name="adj1" fmla="val 64610"/>
              <a:gd name="adj2" fmla="val 50042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6678613" y="2601913"/>
            <a:ext cx="1628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sz="2400" b="1"/>
              <a:t>2</a:t>
            </a:r>
            <a:r>
              <a:rPr lang="en-US" altLang="zh-CN" sz="2400" b="1" baseline="30000"/>
              <a:t>n </a:t>
            </a:r>
            <a:r>
              <a:rPr lang="en-US" altLang="zh-CN" sz="2400" b="1"/>
              <a:t>bit parallel output</a:t>
            </a:r>
          </a:p>
        </p:txBody>
      </p:sp>
      <p:sp>
        <p:nvSpPr>
          <p:cNvPr id="126997" name="Rectangle 21"/>
          <p:cNvSpPr>
            <a:spLocks noChangeArrowheads="1"/>
          </p:cNvSpPr>
          <p:nvPr/>
        </p:nvSpPr>
        <p:spPr bwMode="auto">
          <a:xfrm>
            <a:off x="3041650" y="1916113"/>
            <a:ext cx="2430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/>
              <a:t>demultiplexers</a:t>
            </a:r>
          </a:p>
        </p:txBody>
      </p:sp>
      <p:grpSp>
        <p:nvGrpSpPr>
          <p:cNvPr id="127000" name="Group 24"/>
          <p:cNvGrpSpPr>
            <a:grpSpLocks/>
          </p:cNvGrpSpPr>
          <p:nvPr/>
        </p:nvGrpSpPr>
        <p:grpSpPr bwMode="auto">
          <a:xfrm>
            <a:off x="3419475" y="2997200"/>
            <a:ext cx="1152525" cy="431800"/>
            <a:chOff x="2290" y="2160"/>
            <a:chExt cx="545" cy="227"/>
          </a:xfrm>
        </p:grpSpPr>
        <p:sp>
          <p:nvSpPr>
            <p:cNvPr id="126998" name="Line 22"/>
            <p:cNvSpPr>
              <a:spLocks noChangeShapeType="1"/>
            </p:cNvSpPr>
            <p:nvPr/>
          </p:nvSpPr>
          <p:spPr bwMode="auto">
            <a:xfrm flipV="1">
              <a:off x="2562" y="2160"/>
              <a:ext cx="273" cy="227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999" name="Line 23"/>
            <p:cNvSpPr>
              <a:spLocks noChangeShapeType="1"/>
            </p:cNvSpPr>
            <p:nvPr/>
          </p:nvSpPr>
          <p:spPr bwMode="auto">
            <a:xfrm>
              <a:off x="2290" y="2387"/>
              <a:ext cx="272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7003" name="Oval 27"/>
          <p:cNvSpPr>
            <a:spLocks noChangeArrowheads="1"/>
          </p:cNvSpPr>
          <p:nvPr/>
        </p:nvSpPr>
        <p:spPr bwMode="auto">
          <a:xfrm>
            <a:off x="4572000" y="2924175"/>
            <a:ext cx="90488" cy="90488"/>
          </a:xfrm>
          <a:prstGeom prst="ellipse">
            <a:avLst/>
          </a:prstGeom>
          <a:solidFill>
            <a:srgbClr val="FF6600"/>
          </a:solidFill>
          <a:ln w="12700" cap="sq" algn="ctr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7007" name="Group 31"/>
          <p:cNvGrpSpPr>
            <a:grpSpLocks/>
          </p:cNvGrpSpPr>
          <p:nvPr/>
        </p:nvGrpSpPr>
        <p:grpSpPr bwMode="auto">
          <a:xfrm>
            <a:off x="4211638" y="2563813"/>
            <a:ext cx="936625" cy="234950"/>
            <a:chOff x="2789" y="1842"/>
            <a:chExt cx="590" cy="148"/>
          </a:xfrm>
        </p:grpSpPr>
        <p:sp>
          <p:nvSpPr>
            <p:cNvPr id="127001" name="Line 25"/>
            <p:cNvSpPr>
              <a:spLocks noChangeShapeType="1"/>
            </p:cNvSpPr>
            <p:nvPr/>
          </p:nvSpPr>
          <p:spPr bwMode="auto">
            <a:xfrm flipH="1">
              <a:off x="2925" y="1842"/>
              <a:ext cx="454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7002" name="Oval 26"/>
            <p:cNvSpPr>
              <a:spLocks noChangeArrowheads="1"/>
            </p:cNvSpPr>
            <p:nvPr/>
          </p:nvSpPr>
          <p:spPr bwMode="auto">
            <a:xfrm>
              <a:off x="2789" y="1933"/>
              <a:ext cx="57" cy="57"/>
            </a:xfrm>
            <a:prstGeom prst="ellipse">
              <a:avLst/>
            </a:prstGeom>
            <a:solidFill>
              <a:schemeClr val="tx2"/>
            </a:solidFill>
            <a:ln w="28575" cap="sq" algn="ctr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06" name="Line 30"/>
            <p:cNvSpPr>
              <a:spLocks noChangeShapeType="1"/>
            </p:cNvSpPr>
            <p:nvPr/>
          </p:nvSpPr>
          <p:spPr bwMode="auto">
            <a:xfrm flipV="1">
              <a:off x="2835" y="1842"/>
              <a:ext cx="90" cy="91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7008" name="Line 32"/>
          <p:cNvSpPr>
            <a:spLocks noChangeShapeType="1"/>
          </p:cNvSpPr>
          <p:nvPr/>
        </p:nvSpPr>
        <p:spPr bwMode="auto">
          <a:xfrm>
            <a:off x="4643438" y="2924175"/>
            <a:ext cx="504825" cy="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7011" name="Group 35"/>
          <p:cNvGrpSpPr>
            <a:grpSpLocks/>
          </p:cNvGrpSpPr>
          <p:nvPr/>
        </p:nvGrpSpPr>
        <p:grpSpPr bwMode="auto">
          <a:xfrm>
            <a:off x="4572000" y="2924175"/>
            <a:ext cx="576263" cy="90488"/>
            <a:chOff x="3016" y="2069"/>
            <a:chExt cx="363" cy="57"/>
          </a:xfrm>
        </p:grpSpPr>
        <p:sp>
          <p:nvSpPr>
            <p:cNvPr id="127009" name="Oval 33"/>
            <p:cNvSpPr>
              <a:spLocks noChangeArrowheads="1"/>
            </p:cNvSpPr>
            <p:nvPr/>
          </p:nvSpPr>
          <p:spPr bwMode="auto">
            <a:xfrm>
              <a:off x="3016" y="2069"/>
              <a:ext cx="57" cy="57"/>
            </a:xfrm>
            <a:prstGeom prst="ellipse">
              <a:avLst/>
            </a:prstGeom>
            <a:solidFill>
              <a:schemeClr val="tx2"/>
            </a:solidFill>
            <a:ln w="12700" cap="sq" algn="ctr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10" name="Line 34"/>
            <p:cNvSpPr>
              <a:spLocks noChangeShapeType="1"/>
            </p:cNvSpPr>
            <p:nvPr/>
          </p:nvSpPr>
          <p:spPr bwMode="auto">
            <a:xfrm>
              <a:off x="3061" y="2069"/>
              <a:ext cx="318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7014" name="Group 38"/>
          <p:cNvGrpSpPr>
            <a:grpSpLocks/>
          </p:cNvGrpSpPr>
          <p:nvPr/>
        </p:nvGrpSpPr>
        <p:grpSpPr bwMode="auto">
          <a:xfrm>
            <a:off x="4572000" y="3644900"/>
            <a:ext cx="576263" cy="360363"/>
            <a:chOff x="3016" y="2523"/>
            <a:chExt cx="363" cy="227"/>
          </a:xfrm>
        </p:grpSpPr>
        <p:sp>
          <p:nvSpPr>
            <p:cNvPr id="127004" name="Oval 28"/>
            <p:cNvSpPr>
              <a:spLocks noChangeArrowheads="1"/>
            </p:cNvSpPr>
            <p:nvPr/>
          </p:nvSpPr>
          <p:spPr bwMode="auto">
            <a:xfrm>
              <a:off x="3016" y="2523"/>
              <a:ext cx="57" cy="57"/>
            </a:xfrm>
            <a:prstGeom prst="ellipse">
              <a:avLst/>
            </a:prstGeom>
            <a:solidFill>
              <a:schemeClr val="tx2"/>
            </a:solidFill>
            <a:ln w="12700" cap="sq" algn="ctr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12" name="Line 36"/>
            <p:cNvSpPr>
              <a:spLocks noChangeShapeType="1"/>
            </p:cNvSpPr>
            <p:nvPr/>
          </p:nvSpPr>
          <p:spPr bwMode="auto">
            <a:xfrm flipH="1">
              <a:off x="3152" y="2750"/>
              <a:ext cx="227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7013" name="Line 37"/>
            <p:cNvSpPr>
              <a:spLocks noChangeShapeType="1"/>
            </p:cNvSpPr>
            <p:nvPr/>
          </p:nvSpPr>
          <p:spPr bwMode="auto">
            <a:xfrm>
              <a:off x="3061" y="2568"/>
              <a:ext cx="90" cy="182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7017" name="Group 41"/>
          <p:cNvGrpSpPr>
            <a:grpSpLocks/>
          </p:cNvGrpSpPr>
          <p:nvPr/>
        </p:nvGrpSpPr>
        <p:grpSpPr bwMode="auto">
          <a:xfrm>
            <a:off x="4284663" y="3932238"/>
            <a:ext cx="863600" cy="504825"/>
            <a:chOff x="2835" y="2704"/>
            <a:chExt cx="544" cy="318"/>
          </a:xfrm>
        </p:grpSpPr>
        <p:sp>
          <p:nvSpPr>
            <p:cNvPr id="127005" name="Oval 29"/>
            <p:cNvSpPr>
              <a:spLocks noChangeArrowheads="1"/>
            </p:cNvSpPr>
            <p:nvPr/>
          </p:nvSpPr>
          <p:spPr bwMode="auto">
            <a:xfrm>
              <a:off x="2835" y="2704"/>
              <a:ext cx="57" cy="57"/>
            </a:xfrm>
            <a:prstGeom prst="ellipse">
              <a:avLst/>
            </a:prstGeom>
            <a:solidFill>
              <a:schemeClr val="tx2"/>
            </a:solidFill>
            <a:ln w="12700" cap="sq" algn="ctr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15" name="Line 39"/>
            <p:cNvSpPr>
              <a:spLocks noChangeShapeType="1"/>
            </p:cNvSpPr>
            <p:nvPr/>
          </p:nvSpPr>
          <p:spPr bwMode="auto">
            <a:xfrm flipH="1">
              <a:off x="2971" y="3022"/>
              <a:ext cx="408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7016" name="Line 40"/>
            <p:cNvSpPr>
              <a:spLocks noChangeShapeType="1"/>
            </p:cNvSpPr>
            <p:nvPr/>
          </p:nvSpPr>
          <p:spPr bwMode="auto">
            <a:xfrm>
              <a:off x="2880" y="2750"/>
              <a:ext cx="91" cy="272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7018" name="Text Box 42"/>
          <p:cNvSpPr txBox="1">
            <a:spLocks noChangeArrowheads="1"/>
          </p:cNvSpPr>
          <p:nvPr/>
        </p:nvSpPr>
        <p:spPr bwMode="auto">
          <a:xfrm>
            <a:off x="4427538" y="3140075"/>
            <a:ext cx="67151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…</a:t>
            </a:r>
            <a:endParaRPr lang="en-US" altLang="zh-CN" sz="32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27019" name="Text Box 43"/>
          <p:cNvSpPr txBox="1">
            <a:spLocks noChangeArrowheads="1"/>
          </p:cNvSpPr>
          <p:nvPr/>
        </p:nvSpPr>
        <p:spPr bwMode="auto">
          <a:xfrm>
            <a:off x="2555875" y="2997200"/>
            <a:ext cx="719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990033"/>
                </a:solidFill>
              </a:rPr>
              <a:t>1-bit</a:t>
            </a:r>
          </a:p>
        </p:txBody>
      </p:sp>
      <p:sp>
        <p:nvSpPr>
          <p:cNvPr id="127020" name="Text Box 44"/>
          <p:cNvSpPr txBox="1">
            <a:spLocks noChangeArrowheads="1"/>
          </p:cNvSpPr>
          <p:nvPr/>
        </p:nvSpPr>
        <p:spPr bwMode="auto">
          <a:xfrm>
            <a:off x="6011863" y="227647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latin typeface="Garamond" pitchFamily="18" charset="0"/>
              </a:rPr>
              <a:t>D</a:t>
            </a:r>
            <a:r>
              <a:rPr lang="en-US" altLang="zh-CN" sz="2800" b="1" baseline="-25000">
                <a:latin typeface="Garamond" pitchFamily="18" charset="0"/>
              </a:rPr>
              <a:t>0</a:t>
            </a:r>
          </a:p>
        </p:txBody>
      </p:sp>
      <p:sp>
        <p:nvSpPr>
          <p:cNvPr id="127021" name="Text Box 45"/>
          <p:cNvSpPr txBox="1">
            <a:spLocks noChangeArrowheads="1"/>
          </p:cNvSpPr>
          <p:nvPr/>
        </p:nvSpPr>
        <p:spPr bwMode="auto">
          <a:xfrm>
            <a:off x="6011863" y="2636838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latin typeface="Garamond" pitchFamily="18" charset="0"/>
              </a:rPr>
              <a:t>D</a:t>
            </a:r>
            <a:r>
              <a:rPr lang="en-US" altLang="zh-CN" sz="2800" b="1" baseline="-25000">
                <a:latin typeface="Garamond" pitchFamily="18" charset="0"/>
              </a:rPr>
              <a:t>1</a:t>
            </a:r>
          </a:p>
        </p:txBody>
      </p:sp>
      <p:sp>
        <p:nvSpPr>
          <p:cNvPr id="127022" name="Text Box 46"/>
          <p:cNvSpPr txBox="1">
            <a:spLocks noChangeArrowheads="1"/>
          </p:cNvSpPr>
          <p:nvPr/>
        </p:nvSpPr>
        <p:spPr bwMode="auto">
          <a:xfrm>
            <a:off x="6084888" y="4148138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latin typeface="Garamond" pitchFamily="18" charset="0"/>
              </a:rPr>
              <a:t>D</a:t>
            </a:r>
            <a:r>
              <a:rPr lang="en-US" altLang="zh-CN" sz="2800" b="1" baseline="-25000">
                <a:latin typeface="Garamond" pitchFamily="18" charset="0"/>
              </a:rPr>
              <a:t>m</a:t>
            </a:r>
          </a:p>
        </p:txBody>
      </p:sp>
      <p:grpSp>
        <p:nvGrpSpPr>
          <p:cNvPr id="127028" name="Group 52"/>
          <p:cNvGrpSpPr>
            <a:grpSpLocks/>
          </p:cNvGrpSpPr>
          <p:nvPr/>
        </p:nvGrpSpPr>
        <p:grpSpPr bwMode="auto">
          <a:xfrm>
            <a:off x="1619250" y="3355975"/>
            <a:ext cx="2736850" cy="1138238"/>
            <a:chOff x="1156" y="2341"/>
            <a:chExt cx="1724" cy="717"/>
          </a:xfrm>
        </p:grpSpPr>
        <p:sp>
          <p:nvSpPr>
            <p:cNvPr id="126986" name="AutoShape 10"/>
            <p:cNvSpPr>
              <a:spLocks noChangeArrowheads="1"/>
            </p:cNvSpPr>
            <p:nvPr/>
          </p:nvSpPr>
          <p:spPr bwMode="auto">
            <a:xfrm>
              <a:off x="1746" y="2795"/>
              <a:ext cx="544" cy="227"/>
            </a:xfrm>
            <a:prstGeom prst="rightArrow">
              <a:avLst>
                <a:gd name="adj1" fmla="val 50000"/>
                <a:gd name="adj2" fmla="val 59912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987" name="Text Box 11"/>
            <p:cNvSpPr txBox="1">
              <a:spLocks noChangeArrowheads="1"/>
            </p:cNvSpPr>
            <p:nvPr/>
          </p:nvSpPr>
          <p:spPr bwMode="auto">
            <a:xfrm>
              <a:off x="1156" y="2750"/>
              <a:ext cx="635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600" b="1">
                  <a:latin typeface="Garamond" pitchFamily="18" charset="0"/>
                </a:rPr>
                <a:t>SEL</a:t>
              </a:r>
            </a:p>
          </p:txBody>
        </p:sp>
        <p:sp>
          <p:nvSpPr>
            <p:cNvPr id="126989" name="Text Box 13"/>
            <p:cNvSpPr txBox="1">
              <a:spLocks noChangeArrowheads="1"/>
            </p:cNvSpPr>
            <p:nvPr/>
          </p:nvSpPr>
          <p:spPr bwMode="auto">
            <a:xfrm>
              <a:off x="1746" y="2568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b="1">
                  <a:solidFill>
                    <a:srgbClr val="990033"/>
                  </a:solidFill>
                </a:rPr>
                <a:t>n-bit</a:t>
              </a:r>
            </a:p>
          </p:txBody>
        </p:sp>
        <p:sp>
          <p:nvSpPr>
            <p:cNvPr id="127026" name="AutoShape 50" descr="30%"/>
            <p:cNvSpPr>
              <a:spLocks noChangeArrowheads="1"/>
            </p:cNvSpPr>
            <p:nvPr/>
          </p:nvSpPr>
          <p:spPr bwMode="auto">
            <a:xfrm>
              <a:off x="2699" y="2341"/>
              <a:ext cx="181" cy="499"/>
            </a:xfrm>
            <a:prstGeom prst="upArrow">
              <a:avLst>
                <a:gd name="adj1" fmla="val 50000"/>
                <a:gd name="adj2" fmla="val 68923"/>
              </a:avLst>
            </a:prstGeom>
            <a:pattFill prst="pct30">
              <a:fgClr>
                <a:srgbClr val="0099FF"/>
              </a:fgClr>
              <a:bgClr>
                <a:schemeClr val="bg1"/>
              </a:bgClr>
            </a:pattFill>
            <a:ln w="12700" algn="ctr">
              <a:solidFill>
                <a:srgbClr val="0066FF"/>
              </a:solidFill>
              <a:prstDash val="dash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27" name="Rectangle 51" descr="30%"/>
            <p:cNvSpPr>
              <a:spLocks noChangeArrowheads="1"/>
            </p:cNvSpPr>
            <p:nvPr/>
          </p:nvSpPr>
          <p:spPr bwMode="auto">
            <a:xfrm>
              <a:off x="2290" y="2840"/>
              <a:ext cx="545" cy="91"/>
            </a:xfrm>
            <a:prstGeom prst="rect">
              <a:avLst/>
            </a:prstGeom>
            <a:pattFill prst="pct30">
              <a:fgClr>
                <a:srgbClr val="0099FF"/>
              </a:fgClr>
              <a:bgClr>
                <a:schemeClr val="bg1"/>
              </a:bgClr>
            </a:pattFill>
            <a:ln w="12700" algn="ctr">
              <a:solidFill>
                <a:srgbClr val="0066FF"/>
              </a:solidFill>
              <a:prstDash val="dash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7030" name="Rectangle 54"/>
          <p:cNvSpPr>
            <a:spLocks noChangeArrowheads="1"/>
          </p:cNvSpPr>
          <p:nvPr/>
        </p:nvSpPr>
        <p:spPr bwMode="auto">
          <a:xfrm>
            <a:off x="827088" y="5006975"/>
            <a:ext cx="7489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CC3300"/>
                </a:solidFill>
              </a:rPr>
              <a:t>No DeMUX chips, a binary decoder with enable input can be used as a DeMUX.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1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3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B935-0190-4A2E-9C12-DE176E2B0ED7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F980-1829-4F1B-B4BB-0E24662E558E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84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latin typeface="Gulim" pitchFamily="34" charset="-127"/>
              </a:rPr>
              <a:t>Mux </a:t>
            </a:r>
            <a:r>
              <a:rPr lang="en-US" altLang="zh-CN" sz="3200">
                <a:latin typeface="Gulim" pitchFamily="34" charset="-127"/>
              </a:rPr>
              <a:t>&amp;</a:t>
            </a:r>
            <a:r>
              <a:rPr lang="en-US" altLang="en-US" sz="3200">
                <a:latin typeface="Gulim" pitchFamily="34" charset="-127"/>
              </a:rPr>
              <a:t> demux can be used to transmit several low speed signals on a single wire.</a:t>
            </a:r>
            <a:endParaRPr lang="en-US" altLang="zh-CN" sz="3200">
              <a:latin typeface="Gulim" pitchFamily="34" charset="-127"/>
            </a:endParaRPr>
          </a:p>
        </p:txBody>
      </p:sp>
      <p:grpSp>
        <p:nvGrpSpPr>
          <p:cNvPr id="284702" name="Group 30"/>
          <p:cNvGrpSpPr>
            <a:grpSpLocks/>
          </p:cNvGrpSpPr>
          <p:nvPr/>
        </p:nvGrpSpPr>
        <p:grpSpPr bwMode="auto">
          <a:xfrm>
            <a:off x="900113" y="3213100"/>
            <a:ext cx="6551612" cy="2773363"/>
            <a:chOff x="567" y="2024"/>
            <a:chExt cx="4127" cy="1747"/>
          </a:xfrm>
        </p:grpSpPr>
        <p:sp>
          <p:nvSpPr>
            <p:cNvPr id="284676" name="AutoShape 4"/>
            <p:cNvSpPr>
              <a:spLocks noChangeArrowheads="1"/>
            </p:cNvSpPr>
            <p:nvPr/>
          </p:nvSpPr>
          <p:spPr bwMode="auto">
            <a:xfrm rot="16200000">
              <a:off x="1110" y="2433"/>
              <a:ext cx="1225" cy="40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8575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en-US" altLang="zh-CN" b="1">
                  <a:solidFill>
                    <a:srgbClr val="962304"/>
                  </a:solidFill>
                </a:rPr>
                <a:t>MUX</a:t>
              </a:r>
            </a:p>
          </p:txBody>
        </p:sp>
        <p:sp>
          <p:nvSpPr>
            <p:cNvPr id="284677" name="AutoShape 5"/>
            <p:cNvSpPr>
              <a:spLocks noChangeArrowheads="1"/>
            </p:cNvSpPr>
            <p:nvPr/>
          </p:nvSpPr>
          <p:spPr bwMode="auto">
            <a:xfrm rot="5400000">
              <a:off x="2879" y="2433"/>
              <a:ext cx="1225" cy="408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8575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r>
                <a:rPr lang="en-US" altLang="zh-CN" b="1">
                  <a:solidFill>
                    <a:srgbClr val="962304"/>
                  </a:solidFill>
                </a:rPr>
                <a:t>De</a:t>
              </a:r>
              <a:br>
                <a:rPr lang="en-US" altLang="zh-CN" b="1">
                  <a:solidFill>
                    <a:srgbClr val="962304"/>
                  </a:solidFill>
                </a:rPr>
              </a:br>
              <a:r>
                <a:rPr lang="en-US" altLang="zh-CN" b="1">
                  <a:solidFill>
                    <a:srgbClr val="962304"/>
                  </a:solidFill>
                </a:rPr>
                <a:t>-MUX</a:t>
              </a:r>
            </a:p>
          </p:txBody>
        </p:sp>
        <p:sp>
          <p:nvSpPr>
            <p:cNvPr id="284678" name="Line 6"/>
            <p:cNvSpPr>
              <a:spLocks noChangeShapeType="1"/>
            </p:cNvSpPr>
            <p:nvPr/>
          </p:nvSpPr>
          <p:spPr bwMode="auto">
            <a:xfrm>
              <a:off x="1927" y="2614"/>
              <a:ext cx="13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4679" name="Line 7"/>
            <p:cNvSpPr>
              <a:spLocks noChangeShapeType="1"/>
            </p:cNvSpPr>
            <p:nvPr/>
          </p:nvSpPr>
          <p:spPr bwMode="auto">
            <a:xfrm flipH="1">
              <a:off x="1156" y="2160"/>
              <a:ext cx="3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4680" name="Line 8"/>
            <p:cNvSpPr>
              <a:spLocks noChangeShapeType="1"/>
            </p:cNvSpPr>
            <p:nvPr/>
          </p:nvSpPr>
          <p:spPr bwMode="auto">
            <a:xfrm flipH="1">
              <a:off x="1156" y="2341"/>
              <a:ext cx="3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4681" name="Line 9"/>
            <p:cNvSpPr>
              <a:spLocks noChangeShapeType="1"/>
            </p:cNvSpPr>
            <p:nvPr/>
          </p:nvSpPr>
          <p:spPr bwMode="auto">
            <a:xfrm flipH="1">
              <a:off x="1156" y="2523"/>
              <a:ext cx="3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4682" name="Line 10"/>
            <p:cNvSpPr>
              <a:spLocks noChangeShapeType="1"/>
            </p:cNvSpPr>
            <p:nvPr/>
          </p:nvSpPr>
          <p:spPr bwMode="auto">
            <a:xfrm flipH="1">
              <a:off x="1156" y="3067"/>
              <a:ext cx="3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4683" name="Line 11"/>
            <p:cNvSpPr>
              <a:spLocks noChangeShapeType="1"/>
            </p:cNvSpPr>
            <p:nvPr/>
          </p:nvSpPr>
          <p:spPr bwMode="auto">
            <a:xfrm flipH="1">
              <a:off x="3696" y="2160"/>
              <a:ext cx="3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4684" name="Line 12"/>
            <p:cNvSpPr>
              <a:spLocks noChangeShapeType="1"/>
            </p:cNvSpPr>
            <p:nvPr/>
          </p:nvSpPr>
          <p:spPr bwMode="auto">
            <a:xfrm flipH="1">
              <a:off x="3696" y="2341"/>
              <a:ext cx="3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4685" name="Line 13"/>
            <p:cNvSpPr>
              <a:spLocks noChangeShapeType="1"/>
            </p:cNvSpPr>
            <p:nvPr/>
          </p:nvSpPr>
          <p:spPr bwMode="auto">
            <a:xfrm flipH="1">
              <a:off x="3696" y="2523"/>
              <a:ext cx="3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4686" name="Line 14"/>
            <p:cNvSpPr>
              <a:spLocks noChangeShapeType="1"/>
            </p:cNvSpPr>
            <p:nvPr/>
          </p:nvSpPr>
          <p:spPr bwMode="auto">
            <a:xfrm flipH="1">
              <a:off x="3696" y="3067"/>
              <a:ext cx="3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4687" name="Text Box 15"/>
            <p:cNvSpPr txBox="1">
              <a:spLocks noChangeArrowheads="1"/>
            </p:cNvSpPr>
            <p:nvPr/>
          </p:nvSpPr>
          <p:spPr bwMode="auto">
            <a:xfrm>
              <a:off x="1156" y="2659"/>
              <a:ext cx="346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…</a:t>
              </a:r>
            </a:p>
          </p:txBody>
        </p:sp>
        <p:sp>
          <p:nvSpPr>
            <p:cNvPr id="284688" name="Text Box 16"/>
            <p:cNvSpPr txBox="1">
              <a:spLocks noChangeArrowheads="1"/>
            </p:cNvSpPr>
            <p:nvPr/>
          </p:nvSpPr>
          <p:spPr bwMode="auto">
            <a:xfrm>
              <a:off x="3696" y="2659"/>
              <a:ext cx="346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…</a:t>
              </a:r>
            </a:p>
          </p:txBody>
        </p:sp>
        <p:sp>
          <p:nvSpPr>
            <p:cNvPr id="284689" name="Text Box 17"/>
            <p:cNvSpPr txBox="1">
              <a:spLocks noChangeArrowheads="1"/>
            </p:cNvSpPr>
            <p:nvPr/>
          </p:nvSpPr>
          <p:spPr bwMode="auto">
            <a:xfrm>
              <a:off x="567" y="2024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SRCA</a:t>
              </a:r>
            </a:p>
          </p:txBody>
        </p:sp>
        <p:sp>
          <p:nvSpPr>
            <p:cNvPr id="284690" name="Text Box 18"/>
            <p:cNvSpPr txBox="1">
              <a:spLocks noChangeArrowheads="1"/>
            </p:cNvSpPr>
            <p:nvPr/>
          </p:nvSpPr>
          <p:spPr bwMode="auto">
            <a:xfrm>
              <a:off x="567" y="2205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SRCB</a:t>
              </a:r>
            </a:p>
          </p:txBody>
        </p:sp>
        <p:sp>
          <p:nvSpPr>
            <p:cNvPr id="284691" name="Text Box 19"/>
            <p:cNvSpPr txBox="1">
              <a:spLocks noChangeArrowheads="1"/>
            </p:cNvSpPr>
            <p:nvPr/>
          </p:nvSpPr>
          <p:spPr bwMode="auto">
            <a:xfrm>
              <a:off x="567" y="2387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SRCC</a:t>
              </a:r>
            </a:p>
          </p:txBody>
        </p:sp>
        <p:sp>
          <p:nvSpPr>
            <p:cNvPr id="284692" name="Text Box 20"/>
            <p:cNvSpPr txBox="1">
              <a:spLocks noChangeArrowheads="1"/>
            </p:cNvSpPr>
            <p:nvPr/>
          </p:nvSpPr>
          <p:spPr bwMode="auto">
            <a:xfrm>
              <a:off x="567" y="2886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SRCZ</a:t>
              </a:r>
            </a:p>
          </p:txBody>
        </p:sp>
        <p:sp>
          <p:nvSpPr>
            <p:cNvPr id="284693" name="AutoShape 21"/>
            <p:cNvSpPr>
              <a:spLocks noChangeArrowheads="1"/>
            </p:cNvSpPr>
            <p:nvPr/>
          </p:nvSpPr>
          <p:spPr bwMode="auto">
            <a:xfrm>
              <a:off x="1655" y="3113"/>
              <a:ext cx="136" cy="408"/>
            </a:xfrm>
            <a:prstGeom prst="upArrow">
              <a:avLst>
                <a:gd name="adj1" fmla="val 50000"/>
                <a:gd name="adj2" fmla="val 75000"/>
              </a:avLst>
            </a:prstGeom>
            <a:noFill/>
            <a:ln w="28575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4694" name="AutoShape 22"/>
            <p:cNvSpPr>
              <a:spLocks noChangeArrowheads="1"/>
            </p:cNvSpPr>
            <p:nvPr/>
          </p:nvSpPr>
          <p:spPr bwMode="auto">
            <a:xfrm>
              <a:off x="3379" y="3067"/>
              <a:ext cx="136" cy="408"/>
            </a:xfrm>
            <a:prstGeom prst="upArrow">
              <a:avLst>
                <a:gd name="adj1" fmla="val 50000"/>
                <a:gd name="adj2" fmla="val 75000"/>
              </a:avLst>
            </a:prstGeom>
            <a:noFill/>
            <a:ln w="28575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4695" name="Text Box 23"/>
            <p:cNvSpPr txBox="1">
              <a:spLocks noChangeArrowheads="1"/>
            </p:cNvSpPr>
            <p:nvPr/>
          </p:nvSpPr>
          <p:spPr bwMode="auto">
            <a:xfrm>
              <a:off x="1383" y="3521"/>
              <a:ext cx="7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SRCSEL</a:t>
              </a:r>
            </a:p>
          </p:txBody>
        </p:sp>
        <p:sp>
          <p:nvSpPr>
            <p:cNvPr id="284696" name="Text Box 24"/>
            <p:cNvSpPr txBox="1">
              <a:spLocks noChangeArrowheads="1"/>
            </p:cNvSpPr>
            <p:nvPr/>
          </p:nvSpPr>
          <p:spPr bwMode="auto">
            <a:xfrm>
              <a:off x="2381" y="2341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BUS</a:t>
              </a:r>
            </a:p>
          </p:txBody>
        </p:sp>
        <p:sp>
          <p:nvSpPr>
            <p:cNvPr id="284697" name="Text Box 25"/>
            <p:cNvSpPr txBox="1">
              <a:spLocks noChangeArrowheads="1"/>
            </p:cNvSpPr>
            <p:nvPr/>
          </p:nvSpPr>
          <p:spPr bwMode="auto">
            <a:xfrm>
              <a:off x="3061" y="3475"/>
              <a:ext cx="7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DSTSEL</a:t>
              </a:r>
            </a:p>
          </p:txBody>
        </p:sp>
        <p:sp>
          <p:nvSpPr>
            <p:cNvPr id="284698" name="Text Box 26"/>
            <p:cNvSpPr txBox="1">
              <a:spLocks noChangeArrowheads="1"/>
            </p:cNvSpPr>
            <p:nvPr/>
          </p:nvSpPr>
          <p:spPr bwMode="auto">
            <a:xfrm>
              <a:off x="4059" y="2024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DSTA</a:t>
              </a:r>
            </a:p>
          </p:txBody>
        </p:sp>
        <p:sp>
          <p:nvSpPr>
            <p:cNvPr id="284699" name="Text Box 27"/>
            <p:cNvSpPr txBox="1">
              <a:spLocks noChangeArrowheads="1"/>
            </p:cNvSpPr>
            <p:nvPr/>
          </p:nvSpPr>
          <p:spPr bwMode="auto">
            <a:xfrm>
              <a:off x="4059" y="2205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DSTB</a:t>
              </a:r>
            </a:p>
          </p:txBody>
        </p:sp>
        <p:sp>
          <p:nvSpPr>
            <p:cNvPr id="284700" name="Text Box 28"/>
            <p:cNvSpPr txBox="1">
              <a:spLocks noChangeArrowheads="1"/>
            </p:cNvSpPr>
            <p:nvPr/>
          </p:nvSpPr>
          <p:spPr bwMode="auto">
            <a:xfrm>
              <a:off x="4059" y="2387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DSTC</a:t>
              </a:r>
            </a:p>
          </p:txBody>
        </p:sp>
        <p:sp>
          <p:nvSpPr>
            <p:cNvPr id="284701" name="Text Box 29"/>
            <p:cNvSpPr txBox="1">
              <a:spLocks noChangeArrowheads="1"/>
            </p:cNvSpPr>
            <p:nvPr/>
          </p:nvSpPr>
          <p:spPr bwMode="auto">
            <a:xfrm>
              <a:off x="4059" y="2931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DSTZ</a:t>
              </a:r>
            </a:p>
          </p:txBody>
        </p:sp>
      </p:grpSp>
      <p:sp>
        <p:nvSpPr>
          <p:cNvPr id="284704" name="Rectangle 32"/>
          <p:cNvSpPr>
            <a:spLocks noChangeArrowheads="1"/>
          </p:cNvSpPr>
          <p:nvPr/>
        </p:nvSpPr>
        <p:spPr bwMode="auto">
          <a:xfrm>
            <a:off x="611188" y="1449388"/>
            <a:ext cx="36464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/>
              <a:t>MUX</a:t>
            </a:r>
            <a:r>
              <a:rPr lang="zh-CN" altLang="en-US" sz="2400" b="1"/>
              <a:t>：</a:t>
            </a:r>
            <a:r>
              <a:rPr lang="en-US" altLang="zh-CN" sz="2400" b="1"/>
              <a:t>transform m-bit parallel-input data into serial-output data.</a:t>
            </a:r>
          </a:p>
        </p:txBody>
      </p:sp>
      <p:sp>
        <p:nvSpPr>
          <p:cNvPr id="284705" name="Rectangle 33"/>
          <p:cNvSpPr>
            <a:spLocks noChangeArrowheads="1"/>
          </p:cNvSpPr>
          <p:nvPr/>
        </p:nvSpPr>
        <p:spPr bwMode="auto">
          <a:xfrm>
            <a:off x="4751388" y="1403350"/>
            <a:ext cx="39608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kumimoji="1" lang="en-US" altLang="zh-CN" sz="2400" b="1"/>
              <a:t>DeMUX</a:t>
            </a:r>
            <a:r>
              <a:rPr kumimoji="1" lang="zh-CN" altLang="en-US" sz="2400" b="1"/>
              <a:t>：</a:t>
            </a:r>
            <a:r>
              <a:rPr kumimoji="1" lang="en-US" altLang="zh-CN" sz="2400" b="1"/>
              <a:t>route the bus data to 1 of m destinations.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8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704" grpId="0"/>
      <p:bldP spid="28470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7D0B-7FCA-417D-A190-0AA1A1282A92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39B7-0816-48FC-8B3F-2F9DB01AF9B7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47625"/>
          </a:xfrm>
        </p:spPr>
        <p:txBody>
          <a:bodyPr/>
          <a:lstStyle/>
          <a:p>
            <a:endParaRPr lang="zh-CN" altLang="zh-CN" sz="3200"/>
          </a:p>
        </p:txBody>
      </p:sp>
      <p:sp>
        <p:nvSpPr>
          <p:cNvPr id="1280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MUX</a:t>
            </a:r>
            <a:r>
              <a:rPr lang="zh-CN" altLang="en-US"/>
              <a:t>：</a:t>
            </a:r>
            <a:r>
              <a:rPr lang="en-US" altLang="zh-CN"/>
              <a:t>parallel — serial conversion</a:t>
            </a:r>
          </a:p>
        </p:txBody>
      </p:sp>
      <p:pic>
        <p:nvPicPr>
          <p:cNvPr id="128034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13325"/>
            <a:ext cx="38163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037" name="Line 37"/>
          <p:cNvSpPr>
            <a:spLocks noChangeShapeType="1"/>
          </p:cNvSpPr>
          <p:nvPr/>
        </p:nvSpPr>
        <p:spPr bwMode="auto">
          <a:xfrm>
            <a:off x="0" y="6092825"/>
            <a:ext cx="4211638" cy="0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38" name="Text Box 38"/>
          <p:cNvSpPr txBox="1">
            <a:spLocks noChangeArrowheads="1"/>
          </p:cNvSpPr>
          <p:nvPr/>
        </p:nvSpPr>
        <p:spPr bwMode="auto">
          <a:xfrm>
            <a:off x="4211638" y="573405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t</a:t>
            </a:r>
          </a:p>
        </p:txBody>
      </p:sp>
      <p:sp>
        <p:nvSpPr>
          <p:cNvPr id="128039" name="Text Box 39"/>
          <p:cNvSpPr txBox="1">
            <a:spLocks noChangeArrowheads="1"/>
          </p:cNvSpPr>
          <p:nvPr/>
        </p:nvSpPr>
        <p:spPr bwMode="auto">
          <a:xfrm>
            <a:off x="2916238" y="1196975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28040" name="Text Box 40"/>
          <p:cNvSpPr txBox="1">
            <a:spLocks noChangeArrowheads="1"/>
          </p:cNvSpPr>
          <p:nvPr/>
        </p:nvSpPr>
        <p:spPr bwMode="auto">
          <a:xfrm>
            <a:off x="2916238" y="1844675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0</a:t>
            </a:r>
          </a:p>
        </p:txBody>
      </p:sp>
      <p:grpSp>
        <p:nvGrpSpPr>
          <p:cNvPr id="128042" name="Group 42"/>
          <p:cNvGrpSpPr>
            <a:grpSpLocks/>
          </p:cNvGrpSpPr>
          <p:nvPr/>
        </p:nvGrpSpPr>
        <p:grpSpPr bwMode="auto">
          <a:xfrm>
            <a:off x="3203575" y="1196975"/>
            <a:ext cx="3097213" cy="3709988"/>
            <a:chOff x="2018" y="754"/>
            <a:chExt cx="1951" cy="2337"/>
          </a:xfrm>
        </p:grpSpPr>
        <p:sp>
          <p:nvSpPr>
            <p:cNvPr id="128006" name="Rectangle 6"/>
            <p:cNvSpPr>
              <a:spLocks noChangeArrowheads="1"/>
            </p:cNvSpPr>
            <p:nvPr/>
          </p:nvSpPr>
          <p:spPr bwMode="auto">
            <a:xfrm>
              <a:off x="2336" y="754"/>
              <a:ext cx="1315" cy="231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342900" indent="-342900"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800" b="1"/>
                <a:t>    </a:t>
              </a:r>
              <a:r>
                <a:rPr lang="en-US" altLang="zh-CN" sz="2400" b="1">
                  <a:solidFill>
                    <a:srgbClr val="1F6130"/>
                  </a:solidFill>
                </a:rPr>
                <a:t>8-to-1</a:t>
              </a:r>
              <a:br>
                <a:rPr lang="en-US" altLang="zh-CN" sz="2400" b="1">
                  <a:solidFill>
                    <a:srgbClr val="1F6130"/>
                  </a:solidFill>
                </a:rPr>
              </a:br>
              <a:r>
                <a:rPr lang="en-US" altLang="zh-CN" sz="2400" b="1">
                  <a:solidFill>
                    <a:srgbClr val="1F6130"/>
                  </a:solidFill>
                </a:rPr>
                <a:t>MUX</a:t>
              </a:r>
            </a:p>
          </p:txBody>
        </p:sp>
        <p:sp>
          <p:nvSpPr>
            <p:cNvPr id="128007" name="Line 7"/>
            <p:cNvSpPr>
              <a:spLocks noChangeShapeType="1"/>
            </p:cNvSpPr>
            <p:nvPr/>
          </p:nvSpPr>
          <p:spPr bwMode="auto">
            <a:xfrm flipH="1">
              <a:off x="2018" y="890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08" name="Line 8"/>
            <p:cNvSpPr>
              <a:spLocks noChangeShapeType="1"/>
            </p:cNvSpPr>
            <p:nvPr/>
          </p:nvSpPr>
          <p:spPr bwMode="auto">
            <a:xfrm flipH="1">
              <a:off x="2018" y="2932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09" name="Line 9"/>
            <p:cNvSpPr>
              <a:spLocks noChangeShapeType="1"/>
            </p:cNvSpPr>
            <p:nvPr/>
          </p:nvSpPr>
          <p:spPr bwMode="auto">
            <a:xfrm flipH="1">
              <a:off x="2018" y="2773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10" name="Line 10"/>
            <p:cNvSpPr>
              <a:spLocks noChangeShapeType="1"/>
            </p:cNvSpPr>
            <p:nvPr/>
          </p:nvSpPr>
          <p:spPr bwMode="auto">
            <a:xfrm flipH="1">
              <a:off x="2018" y="1502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11" name="Line 11"/>
            <p:cNvSpPr>
              <a:spLocks noChangeShapeType="1"/>
            </p:cNvSpPr>
            <p:nvPr/>
          </p:nvSpPr>
          <p:spPr bwMode="auto">
            <a:xfrm flipH="1">
              <a:off x="2018" y="2115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12" name="Line 12"/>
            <p:cNvSpPr>
              <a:spLocks noChangeShapeType="1"/>
            </p:cNvSpPr>
            <p:nvPr/>
          </p:nvSpPr>
          <p:spPr bwMode="auto">
            <a:xfrm flipH="1">
              <a:off x="2018" y="1094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13" name="Line 13"/>
            <p:cNvSpPr>
              <a:spLocks noChangeShapeType="1"/>
            </p:cNvSpPr>
            <p:nvPr/>
          </p:nvSpPr>
          <p:spPr bwMode="auto">
            <a:xfrm flipH="1">
              <a:off x="2018" y="1298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14" name="Line 14"/>
            <p:cNvSpPr>
              <a:spLocks noChangeShapeType="1"/>
            </p:cNvSpPr>
            <p:nvPr/>
          </p:nvSpPr>
          <p:spPr bwMode="auto">
            <a:xfrm flipH="1">
              <a:off x="2018" y="1706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15" name="Line 15"/>
            <p:cNvSpPr>
              <a:spLocks noChangeShapeType="1"/>
            </p:cNvSpPr>
            <p:nvPr/>
          </p:nvSpPr>
          <p:spPr bwMode="auto">
            <a:xfrm flipH="1">
              <a:off x="2018" y="1911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16" name="Line 16"/>
            <p:cNvSpPr>
              <a:spLocks noChangeShapeType="1"/>
            </p:cNvSpPr>
            <p:nvPr/>
          </p:nvSpPr>
          <p:spPr bwMode="auto">
            <a:xfrm flipH="1">
              <a:off x="2018" y="2319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17" name="Line 17"/>
            <p:cNvSpPr>
              <a:spLocks noChangeShapeType="1"/>
            </p:cNvSpPr>
            <p:nvPr/>
          </p:nvSpPr>
          <p:spPr bwMode="auto">
            <a:xfrm flipH="1">
              <a:off x="2018" y="2614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18" name="Text Box 18"/>
            <p:cNvSpPr txBox="1">
              <a:spLocks noChangeArrowheads="1"/>
            </p:cNvSpPr>
            <p:nvPr/>
          </p:nvSpPr>
          <p:spPr bwMode="auto">
            <a:xfrm>
              <a:off x="2336" y="754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 b="1"/>
                <a:t>D0</a:t>
              </a:r>
            </a:p>
          </p:txBody>
        </p:sp>
        <p:sp>
          <p:nvSpPr>
            <p:cNvPr id="128019" name="Text Box 19"/>
            <p:cNvSpPr txBox="1">
              <a:spLocks noChangeArrowheads="1"/>
            </p:cNvSpPr>
            <p:nvPr/>
          </p:nvSpPr>
          <p:spPr bwMode="auto">
            <a:xfrm>
              <a:off x="2336" y="958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D1</a:t>
              </a:r>
            </a:p>
          </p:txBody>
        </p:sp>
        <p:sp>
          <p:nvSpPr>
            <p:cNvPr id="128020" name="Text Box 20"/>
            <p:cNvSpPr txBox="1">
              <a:spLocks noChangeArrowheads="1"/>
            </p:cNvSpPr>
            <p:nvPr/>
          </p:nvSpPr>
          <p:spPr bwMode="auto">
            <a:xfrm>
              <a:off x="2336" y="1162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 b="1"/>
                <a:t>D2</a:t>
              </a:r>
            </a:p>
          </p:txBody>
        </p:sp>
        <p:sp>
          <p:nvSpPr>
            <p:cNvPr id="128021" name="Text Box 21"/>
            <p:cNvSpPr txBox="1">
              <a:spLocks noChangeArrowheads="1"/>
            </p:cNvSpPr>
            <p:nvPr/>
          </p:nvSpPr>
          <p:spPr bwMode="auto">
            <a:xfrm>
              <a:off x="2336" y="1389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 b="1"/>
                <a:t>D3</a:t>
              </a:r>
            </a:p>
          </p:txBody>
        </p:sp>
        <p:sp>
          <p:nvSpPr>
            <p:cNvPr id="128022" name="Text Box 22"/>
            <p:cNvSpPr txBox="1">
              <a:spLocks noChangeArrowheads="1"/>
            </p:cNvSpPr>
            <p:nvPr/>
          </p:nvSpPr>
          <p:spPr bwMode="auto">
            <a:xfrm>
              <a:off x="2336" y="1593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 b="1"/>
                <a:t>D4</a:t>
              </a:r>
            </a:p>
          </p:txBody>
        </p:sp>
        <p:sp>
          <p:nvSpPr>
            <p:cNvPr id="128023" name="Text Box 23"/>
            <p:cNvSpPr txBox="1">
              <a:spLocks noChangeArrowheads="1"/>
            </p:cNvSpPr>
            <p:nvPr/>
          </p:nvSpPr>
          <p:spPr bwMode="auto">
            <a:xfrm>
              <a:off x="2336" y="1797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D5</a:t>
              </a:r>
            </a:p>
          </p:txBody>
        </p:sp>
        <p:sp>
          <p:nvSpPr>
            <p:cNvPr id="128024" name="Text Box 24"/>
            <p:cNvSpPr txBox="1">
              <a:spLocks noChangeArrowheads="1"/>
            </p:cNvSpPr>
            <p:nvPr/>
          </p:nvSpPr>
          <p:spPr bwMode="auto">
            <a:xfrm>
              <a:off x="2336" y="1979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 b="1"/>
                <a:t>D6</a:t>
              </a:r>
            </a:p>
          </p:txBody>
        </p:sp>
        <p:sp>
          <p:nvSpPr>
            <p:cNvPr id="128025" name="Text Box 25"/>
            <p:cNvSpPr txBox="1">
              <a:spLocks noChangeArrowheads="1"/>
            </p:cNvSpPr>
            <p:nvPr/>
          </p:nvSpPr>
          <p:spPr bwMode="auto">
            <a:xfrm>
              <a:off x="2336" y="2182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 b="1"/>
                <a:t>D7</a:t>
              </a:r>
            </a:p>
          </p:txBody>
        </p:sp>
        <p:sp>
          <p:nvSpPr>
            <p:cNvPr id="128026" name="Text Box 26"/>
            <p:cNvSpPr txBox="1">
              <a:spLocks noChangeArrowheads="1"/>
            </p:cNvSpPr>
            <p:nvPr/>
          </p:nvSpPr>
          <p:spPr bwMode="auto">
            <a:xfrm>
              <a:off x="2336" y="2478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 b="1"/>
                <a:t>S2</a:t>
              </a:r>
            </a:p>
          </p:txBody>
        </p:sp>
        <p:sp>
          <p:nvSpPr>
            <p:cNvPr id="128027" name="Text Box 27"/>
            <p:cNvSpPr txBox="1">
              <a:spLocks noChangeArrowheads="1"/>
            </p:cNvSpPr>
            <p:nvPr/>
          </p:nvSpPr>
          <p:spPr bwMode="auto">
            <a:xfrm>
              <a:off x="2336" y="2660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 b="1"/>
                <a:t>S1</a:t>
              </a:r>
            </a:p>
          </p:txBody>
        </p:sp>
        <p:sp>
          <p:nvSpPr>
            <p:cNvPr id="128028" name="Text Box 28"/>
            <p:cNvSpPr txBox="1">
              <a:spLocks noChangeArrowheads="1"/>
            </p:cNvSpPr>
            <p:nvPr/>
          </p:nvSpPr>
          <p:spPr bwMode="auto">
            <a:xfrm>
              <a:off x="2336" y="2841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 b="1"/>
                <a:t>S0</a:t>
              </a:r>
            </a:p>
          </p:txBody>
        </p:sp>
        <p:sp>
          <p:nvSpPr>
            <p:cNvPr id="128029" name="Line 29"/>
            <p:cNvSpPr>
              <a:spLocks noChangeShapeType="1"/>
            </p:cNvSpPr>
            <p:nvPr/>
          </p:nvSpPr>
          <p:spPr bwMode="auto">
            <a:xfrm flipH="1">
              <a:off x="3651" y="1752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41" name="Text Box 41"/>
            <p:cNvSpPr txBox="1">
              <a:spLocks noChangeArrowheads="1"/>
            </p:cNvSpPr>
            <p:nvPr/>
          </p:nvSpPr>
          <p:spPr bwMode="auto">
            <a:xfrm>
              <a:off x="3379" y="1638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</p:grpSp>
      <p:sp>
        <p:nvSpPr>
          <p:cNvPr id="128043" name="Text Box 43"/>
          <p:cNvSpPr txBox="1">
            <a:spLocks noChangeArrowheads="1"/>
          </p:cNvSpPr>
          <p:nvPr/>
        </p:nvSpPr>
        <p:spPr bwMode="auto">
          <a:xfrm>
            <a:off x="2916238" y="2522538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28044" name="Text Box 44"/>
          <p:cNvSpPr txBox="1">
            <a:spLocks noChangeArrowheads="1"/>
          </p:cNvSpPr>
          <p:nvPr/>
        </p:nvSpPr>
        <p:spPr bwMode="auto">
          <a:xfrm>
            <a:off x="2916238" y="3141663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28045" name="Text Box 45"/>
          <p:cNvSpPr txBox="1">
            <a:spLocks noChangeArrowheads="1"/>
          </p:cNvSpPr>
          <p:nvPr/>
        </p:nvSpPr>
        <p:spPr bwMode="auto">
          <a:xfrm>
            <a:off x="2916238" y="1550988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8046" name="Text Box 46"/>
          <p:cNvSpPr txBox="1">
            <a:spLocks noChangeArrowheads="1"/>
          </p:cNvSpPr>
          <p:nvPr/>
        </p:nvSpPr>
        <p:spPr bwMode="auto">
          <a:xfrm>
            <a:off x="2916238" y="2205038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8047" name="Text Box 47"/>
          <p:cNvSpPr txBox="1">
            <a:spLocks noChangeArrowheads="1"/>
          </p:cNvSpPr>
          <p:nvPr/>
        </p:nvSpPr>
        <p:spPr bwMode="auto">
          <a:xfrm>
            <a:off x="2916238" y="2816225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8048" name="Text Box 48"/>
          <p:cNvSpPr txBox="1">
            <a:spLocks noChangeArrowheads="1"/>
          </p:cNvSpPr>
          <p:nvPr/>
        </p:nvSpPr>
        <p:spPr bwMode="auto">
          <a:xfrm>
            <a:off x="2916238" y="3500438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8049" name="Text Box 49"/>
          <p:cNvSpPr txBox="1">
            <a:spLocks noChangeArrowheads="1"/>
          </p:cNvSpPr>
          <p:nvPr/>
        </p:nvSpPr>
        <p:spPr bwMode="auto">
          <a:xfrm>
            <a:off x="466725" y="1665288"/>
            <a:ext cx="2052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Parallel input data</a:t>
            </a:r>
          </a:p>
        </p:txBody>
      </p:sp>
      <p:grpSp>
        <p:nvGrpSpPr>
          <p:cNvPr id="128067" name="Group 67"/>
          <p:cNvGrpSpPr>
            <a:grpSpLocks/>
          </p:cNvGrpSpPr>
          <p:nvPr/>
        </p:nvGrpSpPr>
        <p:grpSpPr bwMode="auto">
          <a:xfrm>
            <a:off x="6227763" y="2276475"/>
            <a:ext cx="2303462" cy="360363"/>
            <a:chOff x="3901" y="1820"/>
            <a:chExt cx="1451" cy="227"/>
          </a:xfrm>
        </p:grpSpPr>
        <p:sp>
          <p:nvSpPr>
            <p:cNvPr id="128050" name="Line 50"/>
            <p:cNvSpPr>
              <a:spLocks noChangeShapeType="1"/>
            </p:cNvSpPr>
            <p:nvPr/>
          </p:nvSpPr>
          <p:spPr bwMode="auto">
            <a:xfrm>
              <a:off x="3901" y="2047"/>
              <a:ext cx="181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51" name="Line 51"/>
            <p:cNvSpPr>
              <a:spLocks noChangeShapeType="1"/>
            </p:cNvSpPr>
            <p:nvPr/>
          </p:nvSpPr>
          <p:spPr bwMode="auto">
            <a:xfrm flipV="1">
              <a:off x="4082" y="1820"/>
              <a:ext cx="0" cy="227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52" name="Line 52"/>
            <p:cNvSpPr>
              <a:spLocks noChangeShapeType="1"/>
            </p:cNvSpPr>
            <p:nvPr/>
          </p:nvSpPr>
          <p:spPr bwMode="auto">
            <a:xfrm>
              <a:off x="4082" y="1820"/>
              <a:ext cx="181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53" name="Line 53"/>
            <p:cNvSpPr>
              <a:spLocks noChangeShapeType="1"/>
            </p:cNvSpPr>
            <p:nvPr/>
          </p:nvSpPr>
          <p:spPr bwMode="auto">
            <a:xfrm flipV="1">
              <a:off x="4263" y="1820"/>
              <a:ext cx="0" cy="227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55" name="Line 55"/>
            <p:cNvSpPr>
              <a:spLocks noChangeShapeType="1"/>
            </p:cNvSpPr>
            <p:nvPr/>
          </p:nvSpPr>
          <p:spPr bwMode="auto">
            <a:xfrm>
              <a:off x="4263" y="2047"/>
              <a:ext cx="181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56" name="Line 56"/>
            <p:cNvSpPr>
              <a:spLocks noChangeShapeType="1"/>
            </p:cNvSpPr>
            <p:nvPr/>
          </p:nvSpPr>
          <p:spPr bwMode="auto">
            <a:xfrm flipV="1">
              <a:off x="4444" y="1820"/>
              <a:ext cx="0" cy="227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57" name="Line 57"/>
            <p:cNvSpPr>
              <a:spLocks noChangeShapeType="1"/>
            </p:cNvSpPr>
            <p:nvPr/>
          </p:nvSpPr>
          <p:spPr bwMode="auto">
            <a:xfrm>
              <a:off x="4444" y="1820"/>
              <a:ext cx="181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58" name="Line 58"/>
            <p:cNvSpPr>
              <a:spLocks noChangeShapeType="1"/>
            </p:cNvSpPr>
            <p:nvPr/>
          </p:nvSpPr>
          <p:spPr bwMode="auto">
            <a:xfrm flipV="1">
              <a:off x="4625" y="1820"/>
              <a:ext cx="0" cy="227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59" name="Line 59"/>
            <p:cNvSpPr>
              <a:spLocks noChangeShapeType="1"/>
            </p:cNvSpPr>
            <p:nvPr/>
          </p:nvSpPr>
          <p:spPr bwMode="auto">
            <a:xfrm>
              <a:off x="4628" y="2047"/>
              <a:ext cx="181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60" name="Line 60"/>
            <p:cNvSpPr>
              <a:spLocks noChangeShapeType="1"/>
            </p:cNvSpPr>
            <p:nvPr/>
          </p:nvSpPr>
          <p:spPr bwMode="auto">
            <a:xfrm flipV="1">
              <a:off x="4809" y="1820"/>
              <a:ext cx="0" cy="227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61" name="Line 61"/>
            <p:cNvSpPr>
              <a:spLocks noChangeShapeType="1"/>
            </p:cNvSpPr>
            <p:nvPr/>
          </p:nvSpPr>
          <p:spPr bwMode="auto">
            <a:xfrm>
              <a:off x="4809" y="1820"/>
              <a:ext cx="181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62" name="Line 62"/>
            <p:cNvSpPr>
              <a:spLocks noChangeShapeType="1"/>
            </p:cNvSpPr>
            <p:nvPr/>
          </p:nvSpPr>
          <p:spPr bwMode="auto">
            <a:xfrm flipV="1">
              <a:off x="4990" y="1820"/>
              <a:ext cx="0" cy="227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63" name="Line 63"/>
            <p:cNvSpPr>
              <a:spLocks noChangeShapeType="1"/>
            </p:cNvSpPr>
            <p:nvPr/>
          </p:nvSpPr>
          <p:spPr bwMode="auto">
            <a:xfrm>
              <a:off x="4990" y="2047"/>
              <a:ext cx="181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64" name="Line 64"/>
            <p:cNvSpPr>
              <a:spLocks noChangeShapeType="1"/>
            </p:cNvSpPr>
            <p:nvPr/>
          </p:nvSpPr>
          <p:spPr bwMode="auto">
            <a:xfrm flipV="1">
              <a:off x="5171" y="1820"/>
              <a:ext cx="0" cy="227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65" name="Line 65"/>
            <p:cNvSpPr>
              <a:spLocks noChangeShapeType="1"/>
            </p:cNvSpPr>
            <p:nvPr/>
          </p:nvSpPr>
          <p:spPr bwMode="auto">
            <a:xfrm>
              <a:off x="5171" y="1820"/>
              <a:ext cx="181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66" name="Line 66"/>
            <p:cNvSpPr>
              <a:spLocks noChangeShapeType="1"/>
            </p:cNvSpPr>
            <p:nvPr/>
          </p:nvSpPr>
          <p:spPr bwMode="auto">
            <a:xfrm flipV="1">
              <a:off x="5352" y="1820"/>
              <a:ext cx="0" cy="227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8068" name="Line 68"/>
          <p:cNvSpPr>
            <a:spLocks noChangeShapeType="1"/>
          </p:cNvSpPr>
          <p:nvPr/>
        </p:nvSpPr>
        <p:spPr bwMode="auto">
          <a:xfrm>
            <a:off x="6300788" y="1808163"/>
            <a:ext cx="0" cy="3254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8069" name="Text Box 69"/>
          <p:cNvSpPr txBox="1">
            <a:spLocks noChangeArrowheads="1"/>
          </p:cNvSpPr>
          <p:nvPr/>
        </p:nvSpPr>
        <p:spPr bwMode="auto">
          <a:xfrm>
            <a:off x="6443663" y="1341438"/>
            <a:ext cx="241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Serial data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11D9-A8CA-42B5-A807-C266F565CA05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C102-8DC4-4D9E-AED1-9815892DD0BD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290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620713"/>
            <a:ext cx="8786812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065-14D4-44C1-828A-B6603884D877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3A9E-0F25-4861-9B61-DC487B414A97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90488"/>
          </a:xfrm>
        </p:spPr>
        <p:txBody>
          <a:bodyPr/>
          <a:lstStyle/>
          <a:p>
            <a:endParaRPr lang="zh-CN" altLang="zh-CN" sz="3200"/>
          </a:p>
        </p:txBody>
      </p:sp>
      <p:sp>
        <p:nvSpPr>
          <p:cNvPr id="1300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DeMUX: serial — parallel conversion</a:t>
            </a:r>
          </a:p>
          <a:p>
            <a:pPr>
              <a:buFont typeface="Wingdings 2" pitchFamily="18" charset="2"/>
              <a:buNone/>
            </a:pPr>
            <a:r>
              <a:rPr lang="en-US" altLang="zh-CN"/>
              <a:t>Use a 74××138 as a DeMUX.</a:t>
            </a:r>
          </a:p>
        </p:txBody>
      </p:sp>
      <p:pic>
        <p:nvPicPr>
          <p:cNvPr id="13006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758950"/>
            <a:ext cx="4476750" cy="2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F045-0746-46BC-8208-5B2103EF34FA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3817-E10E-4C94-ABBF-0B14E3146E94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Diagram of Exp.</a:t>
            </a:r>
          </a:p>
        </p:txBody>
      </p:sp>
      <p:pic>
        <p:nvPicPr>
          <p:cNvPr id="132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57338"/>
            <a:ext cx="8101013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852738"/>
            <a:ext cx="7850187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395288" y="1268413"/>
            <a:ext cx="1223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S</a:t>
            </a:r>
            <a:r>
              <a:rPr lang="en-US" altLang="zh-CN" b="1" baseline="-25000"/>
              <a:t>2</a:t>
            </a:r>
            <a:r>
              <a:rPr lang="en-US" altLang="zh-CN" b="1"/>
              <a:t>S</a:t>
            </a:r>
            <a:r>
              <a:rPr lang="en-US" altLang="zh-CN" b="1" baseline="-25000"/>
              <a:t>1</a:t>
            </a:r>
            <a:r>
              <a:rPr lang="en-US" altLang="zh-CN" b="1"/>
              <a:t>S</a:t>
            </a:r>
            <a:r>
              <a:rPr lang="en-US" altLang="zh-CN" b="1" baseline="-25000"/>
              <a:t>0</a:t>
            </a: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1331913" y="1268413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111</a:t>
            </a: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2124075" y="1268413"/>
            <a:ext cx="649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110</a:t>
            </a:r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2987675" y="1268413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101</a:t>
            </a:r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3708400" y="1268413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100</a:t>
            </a:r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4500563" y="1268413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011</a:t>
            </a:r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5364163" y="1268413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010</a:t>
            </a: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6084888" y="1262063"/>
            <a:ext cx="719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001</a:t>
            </a: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6948488" y="1268413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000</a:t>
            </a:r>
          </a:p>
        </p:txBody>
      </p:sp>
      <p:sp>
        <p:nvSpPr>
          <p:cNvPr id="132115" name="Line 19"/>
          <p:cNvSpPr>
            <a:spLocks noChangeShapeType="1"/>
          </p:cNvSpPr>
          <p:nvPr/>
        </p:nvSpPr>
        <p:spPr bwMode="auto">
          <a:xfrm>
            <a:off x="2051050" y="1268413"/>
            <a:ext cx="0" cy="3600450"/>
          </a:xfrm>
          <a:prstGeom prst="line">
            <a:avLst/>
          </a:prstGeom>
          <a:noFill/>
          <a:ln w="19050">
            <a:solidFill>
              <a:srgbClr val="99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16" name="Line 20"/>
          <p:cNvSpPr>
            <a:spLocks noChangeShapeType="1"/>
          </p:cNvSpPr>
          <p:nvPr/>
        </p:nvSpPr>
        <p:spPr bwMode="auto">
          <a:xfrm>
            <a:off x="2843213" y="1341438"/>
            <a:ext cx="0" cy="3600450"/>
          </a:xfrm>
          <a:prstGeom prst="line">
            <a:avLst/>
          </a:prstGeom>
          <a:noFill/>
          <a:ln w="19050">
            <a:solidFill>
              <a:srgbClr val="99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17" name="Line 21"/>
          <p:cNvSpPr>
            <a:spLocks noChangeShapeType="1"/>
          </p:cNvSpPr>
          <p:nvPr/>
        </p:nvSpPr>
        <p:spPr bwMode="auto">
          <a:xfrm>
            <a:off x="3635375" y="1341438"/>
            <a:ext cx="0" cy="3600450"/>
          </a:xfrm>
          <a:prstGeom prst="line">
            <a:avLst/>
          </a:prstGeom>
          <a:noFill/>
          <a:ln w="19050">
            <a:solidFill>
              <a:srgbClr val="99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18" name="Line 22"/>
          <p:cNvSpPr>
            <a:spLocks noChangeShapeType="1"/>
          </p:cNvSpPr>
          <p:nvPr/>
        </p:nvSpPr>
        <p:spPr bwMode="auto">
          <a:xfrm>
            <a:off x="4441825" y="1341438"/>
            <a:ext cx="0" cy="3600450"/>
          </a:xfrm>
          <a:prstGeom prst="line">
            <a:avLst/>
          </a:prstGeom>
          <a:noFill/>
          <a:ln w="19050">
            <a:solidFill>
              <a:srgbClr val="99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19" name="Line 23"/>
          <p:cNvSpPr>
            <a:spLocks noChangeShapeType="1"/>
          </p:cNvSpPr>
          <p:nvPr/>
        </p:nvSpPr>
        <p:spPr bwMode="auto">
          <a:xfrm>
            <a:off x="5248275" y="1341438"/>
            <a:ext cx="0" cy="3600450"/>
          </a:xfrm>
          <a:prstGeom prst="line">
            <a:avLst/>
          </a:prstGeom>
          <a:noFill/>
          <a:ln w="19050">
            <a:solidFill>
              <a:srgbClr val="99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20" name="Line 24"/>
          <p:cNvSpPr>
            <a:spLocks noChangeShapeType="1"/>
          </p:cNvSpPr>
          <p:nvPr/>
        </p:nvSpPr>
        <p:spPr bwMode="auto">
          <a:xfrm>
            <a:off x="6040438" y="1341438"/>
            <a:ext cx="0" cy="3600450"/>
          </a:xfrm>
          <a:prstGeom prst="line">
            <a:avLst/>
          </a:prstGeom>
          <a:noFill/>
          <a:ln w="19050">
            <a:solidFill>
              <a:srgbClr val="99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>
            <a:off x="6877050" y="1341438"/>
            <a:ext cx="0" cy="3600450"/>
          </a:xfrm>
          <a:prstGeom prst="line">
            <a:avLst/>
          </a:prstGeom>
          <a:noFill/>
          <a:ln w="19050">
            <a:solidFill>
              <a:srgbClr val="99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22" name="Text Box 26"/>
          <p:cNvSpPr txBox="1">
            <a:spLocks noChangeArrowheads="1"/>
          </p:cNvSpPr>
          <p:nvPr/>
        </p:nvSpPr>
        <p:spPr bwMode="auto">
          <a:xfrm>
            <a:off x="1476375" y="278130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32123" name="Text Box 27"/>
          <p:cNvSpPr txBox="1">
            <a:spLocks noChangeArrowheads="1"/>
          </p:cNvSpPr>
          <p:nvPr/>
        </p:nvSpPr>
        <p:spPr bwMode="auto">
          <a:xfrm>
            <a:off x="2266950" y="2990850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32124" name="Text Box 28"/>
          <p:cNvSpPr txBox="1">
            <a:spLocks noChangeArrowheads="1"/>
          </p:cNvSpPr>
          <p:nvPr/>
        </p:nvSpPr>
        <p:spPr bwMode="auto">
          <a:xfrm>
            <a:off x="3060700" y="3284538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32125" name="Text Box 29"/>
          <p:cNvSpPr txBox="1">
            <a:spLocks noChangeArrowheads="1"/>
          </p:cNvSpPr>
          <p:nvPr/>
        </p:nvSpPr>
        <p:spPr bwMode="auto">
          <a:xfrm>
            <a:off x="3851275" y="3494088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32126" name="Text Box 30"/>
          <p:cNvSpPr txBox="1">
            <a:spLocks noChangeArrowheads="1"/>
          </p:cNvSpPr>
          <p:nvPr/>
        </p:nvSpPr>
        <p:spPr bwMode="auto">
          <a:xfrm>
            <a:off x="4643438" y="3716338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32127" name="Text Box 31"/>
          <p:cNvSpPr txBox="1">
            <a:spLocks noChangeArrowheads="1"/>
          </p:cNvSpPr>
          <p:nvPr/>
        </p:nvSpPr>
        <p:spPr bwMode="auto">
          <a:xfrm>
            <a:off x="5508625" y="392588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32128" name="Text Box 32"/>
          <p:cNvSpPr txBox="1">
            <a:spLocks noChangeArrowheads="1"/>
          </p:cNvSpPr>
          <p:nvPr/>
        </p:nvSpPr>
        <p:spPr bwMode="auto">
          <a:xfrm>
            <a:off x="6227763" y="4149725"/>
            <a:ext cx="36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32129" name="Text Box 33"/>
          <p:cNvSpPr txBox="1">
            <a:spLocks noChangeArrowheads="1"/>
          </p:cNvSpPr>
          <p:nvPr/>
        </p:nvSpPr>
        <p:spPr bwMode="auto">
          <a:xfrm>
            <a:off x="7092950" y="4430713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6860-820F-410A-AC07-398283CB700D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FE7-9068-4784-94E4-90BD2213F9A6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6.8 Exclusive-OR gates and Parity circuits</a:t>
            </a:r>
          </a:p>
        </p:txBody>
      </p:sp>
      <p:sp>
        <p:nvSpPr>
          <p:cNvPr id="1331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446213"/>
            <a:ext cx="8540750" cy="465296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XOR and XNOR gates</a:t>
            </a:r>
          </a:p>
          <a:p>
            <a:pPr>
              <a:buFont typeface="Wingdings 2" pitchFamily="18" charset="2"/>
              <a:buNone/>
            </a:pPr>
            <a:endParaRPr lang="en-US" altLang="zh-CN"/>
          </a:p>
        </p:txBody>
      </p:sp>
      <p:graphicFrame>
        <p:nvGraphicFramePr>
          <p:cNvPr id="133334" name="Group 214"/>
          <p:cNvGraphicFramePr>
            <a:graphicFrameLocks noGrp="1"/>
          </p:cNvGraphicFramePr>
          <p:nvPr>
            <p:ph sz="quarter" idx="4294967295"/>
          </p:nvPr>
        </p:nvGraphicFramePr>
        <p:xfrm>
          <a:off x="4497388" y="2014538"/>
          <a:ext cx="4191000" cy="2914652"/>
        </p:xfrm>
        <a:graphic>
          <a:graphicData uri="http://schemas.openxmlformats.org/drawingml/2006/table">
            <a:tbl>
              <a:tblPr/>
              <a:tblGrid>
                <a:gridCol w="669925"/>
                <a:gridCol w="595312"/>
                <a:gridCol w="1344613"/>
                <a:gridCol w="1581150"/>
              </a:tblGrid>
              <a:tr h="6064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X⊕Y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(X⊕Y)’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XOR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XNOR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319" name="Text Box 199"/>
          <p:cNvSpPr txBox="1">
            <a:spLocks noChangeArrowheads="1"/>
          </p:cNvSpPr>
          <p:nvPr/>
        </p:nvSpPr>
        <p:spPr bwMode="auto">
          <a:xfrm>
            <a:off x="7019925" y="1557338"/>
            <a:ext cx="1800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X⊙Y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graphicFrame>
        <p:nvGraphicFramePr>
          <p:cNvPr id="133325" name="Object 20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378075" y="2370138"/>
          <a:ext cx="1284288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5" name="Artwork" r:id="rId3" imgW="1238423" imgH="1400000" progId="Adobe.Illustrator.7">
                  <p:embed/>
                </p:oleObj>
              </mc:Choice>
              <mc:Fallback>
                <p:oleObj name="Artwork" r:id="rId3" imgW="1238423" imgH="1400000" progId="Adobe.Illustrator.7">
                  <p:embed/>
                  <p:pic>
                    <p:nvPicPr>
                      <p:cNvPr id="0" name="Object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2370138"/>
                        <a:ext cx="1284288" cy="137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28" name="Text Box 208"/>
          <p:cNvSpPr txBox="1">
            <a:spLocks noChangeArrowheads="1"/>
          </p:cNvSpPr>
          <p:nvPr/>
        </p:nvSpPr>
        <p:spPr bwMode="auto">
          <a:xfrm>
            <a:off x="1449388" y="2349500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</a:rPr>
              <a:t>XOR</a:t>
            </a:r>
          </a:p>
        </p:txBody>
      </p:sp>
      <p:sp>
        <p:nvSpPr>
          <p:cNvPr id="133329" name="Text Box 209"/>
          <p:cNvSpPr txBox="1">
            <a:spLocks noChangeArrowheads="1"/>
          </p:cNvSpPr>
          <p:nvPr/>
        </p:nvSpPr>
        <p:spPr bwMode="auto">
          <a:xfrm>
            <a:off x="1304925" y="32131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</a:rPr>
              <a:t>XNOR</a:t>
            </a:r>
          </a:p>
        </p:txBody>
      </p:sp>
      <p:sp>
        <p:nvSpPr>
          <p:cNvPr id="133330" name="Text Box 210"/>
          <p:cNvSpPr txBox="1">
            <a:spLocks noChangeArrowheads="1"/>
          </p:cNvSpPr>
          <p:nvPr/>
        </p:nvSpPr>
        <p:spPr bwMode="auto">
          <a:xfrm>
            <a:off x="395288" y="5003800"/>
            <a:ext cx="5040312" cy="1017588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lg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990000"/>
                </a:solidFill>
              </a:rPr>
              <a:t>记忆：异或门</a:t>
            </a:r>
            <a:r>
              <a:rPr lang="en-US" altLang="zh-CN" sz="2400" b="1">
                <a:solidFill>
                  <a:srgbClr val="990000"/>
                </a:solidFill>
              </a:rPr>
              <a:t>—</a:t>
            </a:r>
            <a:r>
              <a:rPr lang="zh-CN" altLang="en-US" sz="2400" b="1">
                <a:solidFill>
                  <a:srgbClr val="990000"/>
                </a:solidFill>
              </a:rPr>
              <a:t>相同为</a:t>
            </a:r>
            <a:r>
              <a:rPr lang="en-US" altLang="zh-CN" sz="2400" b="1">
                <a:solidFill>
                  <a:srgbClr val="990000"/>
                </a:solidFill>
              </a:rPr>
              <a:t>0</a:t>
            </a:r>
            <a:r>
              <a:rPr lang="zh-CN" altLang="en-US" sz="2400" b="1">
                <a:solidFill>
                  <a:srgbClr val="990000"/>
                </a:solidFill>
              </a:rPr>
              <a:t>，相异为</a:t>
            </a:r>
            <a:r>
              <a:rPr lang="en-US" altLang="zh-CN" sz="2400" b="1">
                <a:solidFill>
                  <a:srgbClr val="990000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990000"/>
                </a:solidFill>
              </a:rPr>
              <a:t>           </a:t>
            </a:r>
            <a:r>
              <a:rPr lang="zh-CN" altLang="en-US" sz="2400" b="1">
                <a:solidFill>
                  <a:srgbClr val="990000"/>
                </a:solidFill>
              </a:rPr>
              <a:t>异或非门</a:t>
            </a:r>
            <a:r>
              <a:rPr lang="en-US" altLang="zh-CN" sz="2400" b="1">
                <a:solidFill>
                  <a:srgbClr val="990000"/>
                </a:solidFill>
              </a:rPr>
              <a:t>—</a:t>
            </a:r>
            <a:r>
              <a:rPr lang="zh-CN" altLang="en-US" sz="2400" b="1">
                <a:solidFill>
                  <a:srgbClr val="990000"/>
                </a:solidFill>
              </a:rPr>
              <a:t>与异或相反</a:t>
            </a:r>
          </a:p>
        </p:txBody>
      </p:sp>
      <p:sp>
        <p:nvSpPr>
          <p:cNvPr id="133331" name="AutoShape 2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7586663" y="5813425"/>
            <a:ext cx="1511300" cy="541338"/>
          </a:xfrm>
          <a:prstGeom prst="actionButtonBlank">
            <a:avLst/>
          </a:prstGeom>
          <a:solidFill>
            <a:srgbClr val="DBE3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b="1"/>
              <a:t>Back to comparator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3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B119-A1D9-4115-9C44-780DDD12BE4D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FE9F-A205-413D-96FD-9207F5C39FFB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0675" y="228600"/>
            <a:ext cx="8521700" cy="595313"/>
          </a:xfrm>
        </p:spPr>
        <p:txBody>
          <a:bodyPr/>
          <a:lstStyle/>
          <a:p>
            <a:r>
              <a:rPr lang="en-US" altLang="zh-CN" sz="3200"/>
              <a:t>Properties </a:t>
            </a:r>
          </a:p>
        </p:txBody>
      </p:sp>
      <p:sp>
        <p:nvSpPr>
          <p:cNvPr id="1351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76250" y="954088"/>
            <a:ext cx="8229600" cy="4906962"/>
          </a:xfrm>
        </p:spPr>
        <p:txBody>
          <a:bodyPr/>
          <a:lstStyle/>
          <a:p>
            <a:r>
              <a:rPr lang="en-US" altLang="zh-CN" sz="2800"/>
              <a:t>X⊕0=X</a:t>
            </a:r>
            <a:r>
              <a:rPr lang="en-US" altLang="zh-CN" sz="2800">
                <a:latin typeface="宋体" pitchFamily="2" charset="-122"/>
              </a:rPr>
              <a:t> 		</a:t>
            </a:r>
            <a:r>
              <a:rPr lang="en-US" altLang="zh-CN" sz="2800"/>
              <a:t>X⊕1=X’</a:t>
            </a:r>
          </a:p>
          <a:p>
            <a:pPr>
              <a:buFont typeface="Wingdings 2" pitchFamily="18" charset="2"/>
              <a:buNone/>
            </a:pPr>
            <a:r>
              <a:rPr lang="en-US" altLang="zh-CN" sz="2800"/>
              <a:t>	X⊕X=0</a:t>
            </a:r>
            <a:r>
              <a:rPr lang="en-US" altLang="zh-CN" sz="2800">
                <a:latin typeface="宋体" pitchFamily="2" charset="-122"/>
              </a:rPr>
              <a:t> 		</a:t>
            </a:r>
            <a:r>
              <a:rPr lang="en-US" altLang="zh-CN" sz="2800"/>
              <a:t>X⊕X’=1</a:t>
            </a:r>
          </a:p>
          <a:p>
            <a:pPr>
              <a:buFont typeface="Wingdings 2" pitchFamily="18" charset="2"/>
              <a:buNone/>
            </a:pPr>
            <a:r>
              <a:rPr lang="en-US" altLang="zh-CN" sz="2800"/>
              <a:t>	X⊕Y= Y ⊕ X       </a:t>
            </a:r>
          </a:p>
          <a:p>
            <a:pPr>
              <a:buFont typeface="Wingdings 2" pitchFamily="18" charset="2"/>
              <a:buNone/>
            </a:pPr>
            <a:r>
              <a:rPr lang="en-US" altLang="zh-CN" sz="2800"/>
              <a:t>	X⊕Y⊕Z=(X⊕Y)⊕Z=X⊕(Y⊕Z)</a:t>
            </a:r>
          </a:p>
          <a:p>
            <a:r>
              <a:rPr lang="en-US" altLang="zh-CN" sz="2800"/>
              <a:t>Equivalent symbols</a:t>
            </a:r>
            <a:r>
              <a:rPr lang="en-US" altLang="zh-CN" sz="2800">
                <a:latin typeface="宋体" pitchFamily="2" charset="-122"/>
              </a:rPr>
              <a:t> </a:t>
            </a:r>
          </a:p>
          <a:p>
            <a:endParaRPr lang="en-US" altLang="zh-CN" sz="2800">
              <a:latin typeface="宋体" pitchFamily="2" charset="-122"/>
            </a:endParaRPr>
          </a:p>
          <a:p>
            <a:endParaRPr lang="en-US" altLang="zh-CN" sz="2800">
              <a:latin typeface="宋体" pitchFamily="2" charset="-122"/>
            </a:endParaRPr>
          </a:p>
          <a:p>
            <a:endParaRPr lang="en-US" altLang="zh-CN" sz="2800">
              <a:latin typeface="宋体" pitchFamily="2" charset="-122"/>
            </a:endParaRPr>
          </a:p>
          <a:p>
            <a:pPr>
              <a:buFont typeface="Wingdings 2" pitchFamily="18" charset="2"/>
              <a:buNone/>
            </a:pPr>
            <a:r>
              <a:rPr lang="en-US" altLang="zh-CN" sz="2800">
                <a:solidFill>
                  <a:srgbClr val="990000"/>
                </a:solidFill>
              </a:rPr>
              <a:t>Any two signals (inputs or outputs) of an XOR or XNOR gate may be complemented without changing the resulting logic function.</a:t>
            </a:r>
          </a:p>
        </p:txBody>
      </p:sp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611188" y="3608388"/>
          <a:ext cx="1233487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6" name="Artwork" r:id="rId3" imgW="1238423" imgH="1400000" progId="Adobe.Illustrator.7">
                  <p:embed/>
                </p:oleObj>
              </mc:Choice>
              <mc:Fallback>
                <p:oleObj name="Artwork" r:id="rId3" imgW="1238423" imgH="1400000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608388"/>
                        <a:ext cx="1233487" cy="139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3" name="Object 5"/>
          <p:cNvGraphicFramePr>
            <a:graphicFrameLocks noChangeAspect="1"/>
          </p:cNvGraphicFramePr>
          <p:nvPr/>
        </p:nvGraphicFramePr>
        <p:xfrm>
          <a:off x="2133600" y="3608388"/>
          <a:ext cx="1574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7" name="Artwork" r:id="rId5" imgW="1609524" imgH="1400000" progId="Adobe.Illustrator.7">
                  <p:embed/>
                </p:oleObj>
              </mc:Choice>
              <mc:Fallback>
                <p:oleObj name="Artwork" r:id="rId5" imgW="1609524" imgH="1400000" progId="Adobe.Illustrator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608388"/>
                        <a:ext cx="15748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4" name="Object 6"/>
          <p:cNvGraphicFramePr>
            <a:graphicFrameLocks noChangeAspect="1"/>
          </p:cNvGraphicFramePr>
          <p:nvPr/>
        </p:nvGraphicFramePr>
        <p:xfrm>
          <a:off x="4211638" y="3608388"/>
          <a:ext cx="1584325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8" name="Artwork" r:id="rId7" imgW="1609524" imgH="1400000" progId="Adobe.Illustrator.7">
                  <p:embed/>
                </p:oleObj>
              </mc:Choice>
              <mc:Fallback>
                <p:oleObj name="Artwork" r:id="rId7" imgW="1609524" imgH="1400000" progId="Adobe.Illustrator.7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608388"/>
                        <a:ext cx="1584325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5" name="Object 7"/>
          <p:cNvGraphicFramePr>
            <a:graphicFrameLocks noChangeAspect="1"/>
          </p:cNvGraphicFramePr>
          <p:nvPr/>
        </p:nvGraphicFramePr>
        <p:xfrm>
          <a:off x="6227763" y="3608388"/>
          <a:ext cx="1584325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9" name="Artwork" r:id="rId9" imgW="1609524" imgH="1400000" progId="Adobe.Illustrator.7">
                  <p:embed/>
                </p:oleObj>
              </mc:Choice>
              <mc:Fallback>
                <p:oleObj name="Artwork" r:id="rId9" imgW="1609524" imgH="1400000" progId="Adobe.Illustrator.7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608388"/>
                        <a:ext cx="1584325" cy="137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D786-3D4F-46AC-837D-A329E1F3694B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7B31-44E1-47ED-85F1-950FA8D4305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72740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SSI ICs </a:t>
            </a:r>
          </a:p>
        </p:txBody>
      </p:sp>
      <p:pic>
        <p:nvPicPr>
          <p:cNvPr id="3727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88" y="1989138"/>
            <a:ext cx="1716087" cy="240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274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024063"/>
            <a:ext cx="2098675" cy="234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2745" name="Text Box 9"/>
          <p:cNvSpPr txBox="1">
            <a:spLocks noChangeArrowheads="1"/>
          </p:cNvSpPr>
          <p:nvPr/>
        </p:nvSpPr>
        <p:spPr bwMode="auto">
          <a:xfrm>
            <a:off x="1619250" y="908050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74××00</a:t>
            </a:r>
          </a:p>
        </p:txBody>
      </p:sp>
      <p:pic>
        <p:nvPicPr>
          <p:cNvPr id="37274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163763"/>
            <a:ext cx="213042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274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844675"/>
            <a:ext cx="1612900" cy="300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2748" name="Text Box 12"/>
          <p:cNvSpPr txBox="1">
            <a:spLocks noChangeArrowheads="1"/>
          </p:cNvSpPr>
          <p:nvPr/>
        </p:nvSpPr>
        <p:spPr bwMode="auto">
          <a:xfrm>
            <a:off x="5688013" y="944563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74××04</a:t>
            </a:r>
          </a:p>
        </p:txBody>
      </p:sp>
      <p:sp>
        <p:nvSpPr>
          <p:cNvPr id="372750" name="Line 14"/>
          <p:cNvSpPr>
            <a:spLocks noChangeShapeType="1"/>
          </p:cNvSpPr>
          <p:nvPr/>
        </p:nvSpPr>
        <p:spPr bwMode="auto">
          <a:xfrm>
            <a:off x="4572000" y="800100"/>
            <a:ext cx="0" cy="5365750"/>
          </a:xfrm>
          <a:prstGeom prst="line">
            <a:avLst/>
          </a:prstGeom>
          <a:noFill/>
          <a:ln w="38100" cap="sq" cmpd="dbl">
            <a:solidFill>
              <a:srgbClr val="962304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2751" name="Text Box 15"/>
          <p:cNvSpPr txBox="1">
            <a:spLocks noChangeArrowheads="1"/>
          </p:cNvSpPr>
          <p:nvPr/>
        </p:nvSpPr>
        <p:spPr bwMode="auto">
          <a:xfrm>
            <a:off x="684213" y="1520825"/>
            <a:ext cx="1547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package</a:t>
            </a:r>
          </a:p>
        </p:txBody>
      </p:sp>
      <p:sp>
        <p:nvSpPr>
          <p:cNvPr id="372753" name="Text Box 17"/>
          <p:cNvSpPr txBox="1">
            <a:spLocks noChangeArrowheads="1"/>
          </p:cNvSpPr>
          <p:nvPr/>
        </p:nvSpPr>
        <p:spPr bwMode="auto">
          <a:xfrm>
            <a:off x="4103688" y="5229225"/>
            <a:ext cx="104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8095-8EB0-49E4-9F30-639885A09A83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4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9ABC9-2433-4353-BD33-3D952AAFDD49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291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687388"/>
          </a:xfrm>
        </p:spPr>
        <p:txBody>
          <a:bodyPr/>
          <a:lstStyle/>
          <a:p>
            <a:r>
              <a:rPr lang="en-US" altLang="zh-CN"/>
              <a:t>Feature of XOR expression (k-map)</a:t>
            </a:r>
          </a:p>
        </p:txBody>
      </p:sp>
      <p:sp>
        <p:nvSpPr>
          <p:cNvPr id="2918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X⊕Y⊕Z=X’·Y·Z’+X·Y’·Z’+X’·Y’·Z+X·Y·Z</a:t>
            </a:r>
          </a:p>
          <a:p>
            <a:endParaRPr lang="en-US" altLang="zh-CN"/>
          </a:p>
          <a:p>
            <a:r>
              <a:rPr lang="en-US" altLang="zh-CN"/>
              <a:t> W⊕X⊕Y⊕Z=W’·X’·Y’·Z+W’·X’·Y·Z’+W’·X·Y’·Z’</a:t>
            </a:r>
          </a:p>
          <a:p>
            <a:pPr>
              <a:buFont typeface="Wingdings 2" pitchFamily="18" charset="2"/>
              <a:buNone/>
            </a:pPr>
            <a:r>
              <a:rPr lang="en-US" altLang="zh-CN"/>
              <a:t>+W’·X·Y·Z+W·X’·Y’·Z’+W·X’·Y·Z+W·X·Y’·Z+W·X·Y·Z’</a:t>
            </a:r>
            <a:endParaRPr lang="el-GR" altLang="zh-CN"/>
          </a:p>
        </p:txBody>
      </p:sp>
      <p:sp>
        <p:nvSpPr>
          <p:cNvPr id="291883" name="Text Box 43"/>
          <p:cNvSpPr txBox="1">
            <a:spLocks noChangeArrowheads="1"/>
          </p:cNvSpPr>
          <p:nvPr/>
        </p:nvSpPr>
        <p:spPr bwMode="auto">
          <a:xfrm>
            <a:off x="2511425" y="1854200"/>
            <a:ext cx="765175" cy="409575"/>
          </a:xfrm>
          <a:prstGeom prst="rect">
            <a:avLst/>
          </a:prstGeom>
          <a:noFill/>
          <a:ln w="12700" cap="sq" algn="ctr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</a:rPr>
              <a:t>010</a:t>
            </a:r>
          </a:p>
        </p:txBody>
      </p:sp>
      <p:sp>
        <p:nvSpPr>
          <p:cNvPr id="291884" name="Text Box 44"/>
          <p:cNvSpPr txBox="1">
            <a:spLocks noChangeArrowheads="1"/>
          </p:cNvSpPr>
          <p:nvPr/>
        </p:nvSpPr>
        <p:spPr bwMode="auto">
          <a:xfrm>
            <a:off x="3770313" y="1854200"/>
            <a:ext cx="765175" cy="409575"/>
          </a:xfrm>
          <a:prstGeom prst="rect">
            <a:avLst/>
          </a:prstGeom>
          <a:noFill/>
          <a:ln w="12700" cap="sq" algn="ctr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291885" name="Text Box 45"/>
          <p:cNvSpPr txBox="1">
            <a:spLocks noChangeArrowheads="1"/>
          </p:cNvSpPr>
          <p:nvPr/>
        </p:nvSpPr>
        <p:spPr bwMode="auto">
          <a:xfrm>
            <a:off x="5067300" y="1854200"/>
            <a:ext cx="765175" cy="409575"/>
          </a:xfrm>
          <a:prstGeom prst="rect">
            <a:avLst/>
          </a:prstGeom>
          <a:noFill/>
          <a:ln w="12700" cap="sq" algn="ctr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</a:rPr>
              <a:t>001</a:t>
            </a:r>
          </a:p>
        </p:txBody>
      </p:sp>
      <p:sp>
        <p:nvSpPr>
          <p:cNvPr id="291886" name="Text Box 46"/>
          <p:cNvSpPr txBox="1">
            <a:spLocks noChangeArrowheads="1"/>
          </p:cNvSpPr>
          <p:nvPr/>
        </p:nvSpPr>
        <p:spPr bwMode="auto">
          <a:xfrm>
            <a:off x="6183313" y="1854200"/>
            <a:ext cx="765175" cy="409575"/>
          </a:xfrm>
          <a:prstGeom prst="rect">
            <a:avLst/>
          </a:prstGeom>
          <a:noFill/>
          <a:ln w="12700" cap="sq" algn="ctr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</a:rPr>
              <a:t>111</a:t>
            </a:r>
          </a:p>
        </p:txBody>
      </p:sp>
      <p:sp>
        <p:nvSpPr>
          <p:cNvPr id="291887" name="Text Box 47"/>
          <p:cNvSpPr txBox="1">
            <a:spLocks noChangeArrowheads="1"/>
          </p:cNvSpPr>
          <p:nvPr/>
        </p:nvSpPr>
        <p:spPr bwMode="auto">
          <a:xfrm>
            <a:off x="1196975" y="1854200"/>
            <a:ext cx="900113" cy="409575"/>
          </a:xfrm>
          <a:prstGeom prst="rect">
            <a:avLst/>
          </a:prstGeom>
          <a:noFill/>
          <a:ln w="12700" cap="sq" algn="ctr">
            <a:solidFill>
              <a:srgbClr val="0066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</a:rPr>
              <a:t>XYZ</a:t>
            </a:r>
          </a:p>
        </p:txBody>
      </p:sp>
      <p:grpSp>
        <p:nvGrpSpPr>
          <p:cNvPr id="291890" name="Group 50"/>
          <p:cNvGrpSpPr>
            <a:grpSpLocks/>
          </p:cNvGrpSpPr>
          <p:nvPr/>
        </p:nvGrpSpPr>
        <p:grpSpPr bwMode="auto">
          <a:xfrm>
            <a:off x="827088" y="3692525"/>
            <a:ext cx="3960812" cy="2544763"/>
            <a:chOff x="1360" y="2196"/>
            <a:chExt cx="2495" cy="1603"/>
          </a:xfrm>
        </p:grpSpPr>
        <p:sp>
          <p:nvSpPr>
            <p:cNvPr id="291845" name="Line 5"/>
            <p:cNvSpPr>
              <a:spLocks noChangeShapeType="1"/>
            </p:cNvSpPr>
            <p:nvPr/>
          </p:nvSpPr>
          <p:spPr bwMode="auto">
            <a:xfrm flipH="1" flipV="1">
              <a:off x="1555" y="2452"/>
              <a:ext cx="234" cy="2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846" name="Text Box 6"/>
            <p:cNvSpPr txBox="1">
              <a:spLocks noChangeArrowheads="1"/>
            </p:cNvSpPr>
            <p:nvPr/>
          </p:nvSpPr>
          <p:spPr bwMode="auto">
            <a:xfrm>
              <a:off x="1360" y="2251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Garamond" pitchFamily="18" charset="0"/>
                </a:rPr>
                <a:t>F</a:t>
              </a:r>
            </a:p>
          </p:txBody>
        </p:sp>
        <p:sp>
          <p:nvSpPr>
            <p:cNvPr id="291847" name="Text Box 7"/>
            <p:cNvSpPr txBox="1">
              <a:spLocks noChangeArrowheads="1"/>
            </p:cNvSpPr>
            <p:nvPr/>
          </p:nvSpPr>
          <p:spPr bwMode="auto">
            <a:xfrm>
              <a:off x="1633" y="2306"/>
              <a:ext cx="3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Garamond" pitchFamily="18" charset="0"/>
                </a:rPr>
                <a:t>X Y</a:t>
              </a:r>
            </a:p>
          </p:txBody>
        </p:sp>
        <p:sp>
          <p:nvSpPr>
            <p:cNvPr id="291848" name="Text Box 8"/>
            <p:cNvSpPr txBox="1">
              <a:spLocks noChangeArrowheads="1"/>
            </p:cNvSpPr>
            <p:nvPr/>
          </p:nvSpPr>
          <p:spPr bwMode="auto">
            <a:xfrm>
              <a:off x="1477" y="2525"/>
              <a:ext cx="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Garamond" pitchFamily="18" charset="0"/>
                </a:rPr>
                <a:t>Z</a:t>
              </a:r>
            </a:p>
          </p:txBody>
        </p:sp>
        <p:sp>
          <p:nvSpPr>
            <p:cNvPr id="291849" name="Rectangle 9"/>
            <p:cNvSpPr>
              <a:spLocks noChangeArrowheads="1"/>
            </p:cNvSpPr>
            <p:nvPr/>
          </p:nvSpPr>
          <p:spPr bwMode="auto">
            <a:xfrm>
              <a:off x="3097" y="3063"/>
              <a:ext cx="437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800" b="1">
                  <a:solidFill>
                    <a:srgbClr val="000099"/>
                  </a:solidFill>
                  <a:latin typeface="Calibri" pitchFamily="34" charset="0"/>
                  <a:cs typeface="Arial" pitchFamily="34" charset="0"/>
                </a:rPr>
                <a:t> 0</a:t>
              </a:r>
            </a:p>
          </p:txBody>
        </p:sp>
        <p:sp>
          <p:nvSpPr>
            <p:cNvPr id="291850" name="Rectangle 10"/>
            <p:cNvSpPr>
              <a:spLocks noChangeArrowheads="1"/>
            </p:cNvSpPr>
            <p:nvPr/>
          </p:nvSpPr>
          <p:spPr bwMode="auto">
            <a:xfrm>
              <a:off x="2661" y="3063"/>
              <a:ext cx="436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800" b="1">
                  <a:latin typeface="Calibri" pitchFamily="34" charset="0"/>
                  <a:cs typeface="Arial" pitchFamily="34" charset="0"/>
                </a:rPr>
                <a:t> </a:t>
              </a:r>
              <a:r>
                <a:rPr lang="en-US" altLang="zh-CN" sz="2800" b="1">
                  <a:solidFill>
                    <a:srgbClr val="000099"/>
                  </a:solidFill>
                  <a:latin typeface="Calibri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91851" name="Rectangle 11"/>
            <p:cNvSpPr>
              <a:spLocks noChangeArrowheads="1"/>
            </p:cNvSpPr>
            <p:nvPr/>
          </p:nvSpPr>
          <p:spPr bwMode="auto">
            <a:xfrm>
              <a:off x="2225" y="3063"/>
              <a:ext cx="436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800" b="1">
                  <a:latin typeface="Calibri" pitchFamily="34" charset="0"/>
                  <a:cs typeface="Arial" pitchFamily="34" charset="0"/>
                </a:rPr>
                <a:t> </a:t>
              </a:r>
              <a:r>
                <a:rPr lang="en-US" altLang="zh-CN" sz="2800" b="1">
                  <a:solidFill>
                    <a:srgbClr val="000099"/>
                  </a:solidFill>
                  <a:latin typeface="Calibri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291852" name="Rectangle 12"/>
            <p:cNvSpPr>
              <a:spLocks noChangeArrowheads="1"/>
            </p:cNvSpPr>
            <p:nvPr/>
          </p:nvSpPr>
          <p:spPr bwMode="auto">
            <a:xfrm>
              <a:off x="1789" y="3063"/>
              <a:ext cx="436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800" b="1">
                  <a:solidFill>
                    <a:srgbClr val="000099"/>
                  </a:solidFill>
                  <a:latin typeface="Calibri" pitchFamily="34" charset="0"/>
                  <a:cs typeface="Arial" pitchFamily="34" charset="0"/>
                </a:rPr>
                <a:t> 1</a:t>
              </a:r>
            </a:p>
          </p:txBody>
        </p:sp>
        <p:sp>
          <p:nvSpPr>
            <p:cNvPr id="291853" name="Rectangle 13"/>
            <p:cNvSpPr>
              <a:spLocks noChangeArrowheads="1"/>
            </p:cNvSpPr>
            <p:nvPr/>
          </p:nvSpPr>
          <p:spPr bwMode="auto">
            <a:xfrm>
              <a:off x="3097" y="2671"/>
              <a:ext cx="437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800" b="1">
                  <a:solidFill>
                    <a:srgbClr val="000099"/>
                  </a:solidFill>
                  <a:latin typeface="Calibri" pitchFamily="34" charset="0"/>
                  <a:cs typeface="Arial" pitchFamily="34" charset="0"/>
                </a:rPr>
                <a:t> 1</a:t>
              </a:r>
            </a:p>
          </p:txBody>
        </p:sp>
        <p:sp>
          <p:nvSpPr>
            <p:cNvPr id="291854" name="Rectangle 14"/>
            <p:cNvSpPr>
              <a:spLocks noChangeArrowheads="1"/>
            </p:cNvSpPr>
            <p:nvPr/>
          </p:nvSpPr>
          <p:spPr bwMode="auto">
            <a:xfrm>
              <a:off x="2661" y="2671"/>
              <a:ext cx="436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800" b="1">
                  <a:solidFill>
                    <a:srgbClr val="000099"/>
                  </a:solidFill>
                  <a:latin typeface="Calibri" pitchFamily="34" charset="0"/>
                  <a:cs typeface="Arial" pitchFamily="34" charset="0"/>
                </a:rPr>
                <a:t> 0</a:t>
              </a:r>
            </a:p>
          </p:txBody>
        </p:sp>
        <p:sp>
          <p:nvSpPr>
            <p:cNvPr id="291855" name="Rectangle 15"/>
            <p:cNvSpPr>
              <a:spLocks noChangeArrowheads="1"/>
            </p:cNvSpPr>
            <p:nvPr/>
          </p:nvSpPr>
          <p:spPr bwMode="auto">
            <a:xfrm>
              <a:off x="2225" y="2671"/>
              <a:ext cx="436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800" b="1">
                  <a:solidFill>
                    <a:srgbClr val="000099"/>
                  </a:solidFill>
                  <a:latin typeface="Calibri" pitchFamily="34" charset="0"/>
                  <a:cs typeface="Arial" pitchFamily="34" charset="0"/>
                </a:rPr>
                <a:t> 1</a:t>
              </a:r>
            </a:p>
          </p:txBody>
        </p:sp>
        <p:sp>
          <p:nvSpPr>
            <p:cNvPr id="291856" name="Rectangle 16"/>
            <p:cNvSpPr>
              <a:spLocks noChangeArrowheads="1"/>
            </p:cNvSpPr>
            <p:nvPr/>
          </p:nvSpPr>
          <p:spPr bwMode="auto">
            <a:xfrm>
              <a:off x="1789" y="2671"/>
              <a:ext cx="436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800" b="1">
                  <a:solidFill>
                    <a:srgbClr val="000099"/>
                  </a:solidFill>
                  <a:latin typeface="Calibri" pitchFamily="34" charset="0"/>
                  <a:cs typeface="Arial" pitchFamily="34" charset="0"/>
                </a:rPr>
                <a:t> 0</a:t>
              </a:r>
            </a:p>
          </p:txBody>
        </p:sp>
        <p:sp>
          <p:nvSpPr>
            <p:cNvPr id="291857" name="Line 17"/>
            <p:cNvSpPr>
              <a:spLocks noChangeShapeType="1"/>
            </p:cNvSpPr>
            <p:nvPr/>
          </p:nvSpPr>
          <p:spPr bwMode="auto">
            <a:xfrm>
              <a:off x="1789" y="2671"/>
              <a:ext cx="174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858" name="Line 18"/>
            <p:cNvSpPr>
              <a:spLocks noChangeShapeType="1"/>
            </p:cNvSpPr>
            <p:nvPr/>
          </p:nvSpPr>
          <p:spPr bwMode="auto">
            <a:xfrm>
              <a:off x="1789" y="3063"/>
              <a:ext cx="17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859" name="Line 19"/>
            <p:cNvSpPr>
              <a:spLocks noChangeShapeType="1"/>
            </p:cNvSpPr>
            <p:nvPr/>
          </p:nvSpPr>
          <p:spPr bwMode="auto">
            <a:xfrm>
              <a:off x="1789" y="3453"/>
              <a:ext cx="174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860" name="Line 20"/>
            <p:cNvSpPr>
              <a:spLocks noChangeShapeType="1"/>
            </p:cNvSpPr>
            <p:nvPr/>
          </p:nvSpPr>
          <p:spPr bwMode="auto">
            <a:xfrm>
              <a:off x="1789" y="2671"/>
              <a:ext cx="0" cy="7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861" name="Line 21"/>
            <p:cNvSpPr>
              <a:spLocks noChangeShapeType="1"/>
            </p:cNvSpPr>
            <p:nvPr/>
          </p:nvSpPr>
          <p:spPr bwMode="auto">
            <a:xfrm>
              <a:off x="2225" y="2671"/>
              <a:ext cx="0" cy="7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862" name="Line 22"/>
            <p:cNvSpPr>
              <a:spLocks noChangeShapeType="1"/>
            </p:cNvSpPr>
            <p:nvPr/>
          </p:nvSpPr>
          <p:spPr bwMode="auto">
            <a:xfrm>
              <a:off x="2661" y="2671"/>
              <a:ext cx="0" cy="7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863" name="Line 23"/>
            <p:cNvSpPr>
              <a:spLocks noChangeShapeType="1"/>
            </p:cNvSpPr>
            <p:nvPr/>
          </p:nvSpPr>
          <p:spPr bwMode="auto">
            <a:xfrm>
              <a:off x="3097" y="2671"/>
              <a:ext cx="0" cy="7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864" name="Line 24"/>
            <p:cNvSpPr>
              <a:spLocks noChangeShapeType="1"/>
            </p:cNvSpPr>
            <p:nvPr/>
          </p:nvSpPr>
          <p:spPr bwMode="auto">
            <a:xfrm>
              <a:off x="3534" y="2671"/>
              <a:ext cx="0" cy="7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865" name="Text Box 25"/>
            <p:cNvSpPr txBox="1">
              <a:spLocks noChangeArrowheads="1"/>
            </p:cNvSpPr>
            <p:nvPr/>
          </p:nvSpPr>
          <p:spPr bwMode="auto">
            <a:xfrm>
              <a:off x="1867" y="2452"/>
              <a:ext cx="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Garamond" pitchFamily="18" charset="0"/>
                </a:rPr>
                <a:t>00</a:t>
              </a:r>
            </a:p>
          </p:txBody>
        </p:sp>
        <p:sp>
          <p:nvSpPr>
            <p:cNvPr id="291866" name="Text Box 26"/>
            <p:cNvSpPr txBox="1">
              <a:spLocks noChangeArrowheads="1"/>
            </p:cNvSpPr>
            <p:nvPr/>
          </p:nvSpPr>
          <p:spPr bwMode="auto">
            <a:xfrm>
              <a:off x="2296" y="2452"/>
              <a:ext cx="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Garamond" pitchFamily="18" charset="0"/>
                </a:rPr>
                <a:t>01</a:t>
              </a:r>
            </a:p>
          </p:txBody>
        </p:sp>
        <p:sp>
          <p:nvSpPr>
            <p:cNvPr id="291867" name="Text Box 27"/>
            <p:cNvSpPr txBox="1">
              <a:spLocks noChangeArrowheads="1"/>
            </p:cNvSpPr>
            <p:nvPr/>
          </p:nvSpPr>
          <p:spPr bwMode="auto">
            <a:xfrm>
              <a:off x="2725" y="2452"/>
              <a:ext cx="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Garamond" pitchFamily="18" charset="0"/>
                </a:rPr>
                <a:t>11</a:t>
              </a:r>
            </a:p>
          </p:txBody>
        </p:sp>
        <p:sp>
          <p:nvSpPr>
            <p:cNvPr id="291868" name="Text Box 28"/>
            <p:cNvSpPr txBox="1">
              <a:spLocks noChangeArrowheads="1"/>
            </p:cNvSpPr>
            <p:nvPr/>
          </p:nvSpPr>
          <p:spPr bwMode="auto">
            <a:xfrm>
              <a:off x="3192" y="2452"/>
              <a:ext cx="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Garamond" pitchFamily="18" charset="0"/>
                </a:rPr>
                <a:t>10</a:t>
              </a:r>
            </a:p>
          </p:txBody>
        </p:sp>
        <p:sp>
          <p:nvSpPr>
            <p:cNvPr id="291869" name="Text Box 29"/>
            <p:cNvSpPr txBox="1">
              <a:spLocks noChangeArrowheads="1"/>
            </p:cNvSpPr>
            <p:nvPr/>
          </p:nvSpPr>
          <p:spPr bwMode="auto">
            <a:xfrm>
              <a:off x="2997" y="2196"/>
              <a:ext cx="2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Garamond" pitchFamily="18" charset="0"/>
                </a:rPr>
                <a:t>X</a:t>
              </a:r>
            </a:p>
          </p:txBody>
        </p:sp>
        <p:sp>
          <p:nvSpPr>
            <p:cNvPr id="291874" name="Text Box 34"/>
            <p:cNvSpPr txBox="1">
              <a:spLocks noChangeArrowheads="1"/>
            </p:cNvSpPr>
            <p:nvPr/>
          </p:nvSpPr>
          <p:spPr bwMode="auto">
            <a:xfrm>
              <a:off x="2530" y="351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Garamond" pitchFamily="18" charset="0"/>
                </a:rPr>
                <a:t>Y</a:t>
              </a:r>
            </a:p>
          </p:txBody>
        </p:sp>
        <p:sp>
          <p:nvSpPr>
            <p:cNvPr id="291875" name="Text Box 35"/>
            <p:cNvSpPr txBox="1">
              <a:spLocks noChangeArrowheads="1"/>
            </p:cNvSpPr>
            <p:nvPr/>
          </p:nvSpPr>
          <p:spPr bwMode="auto">
            <a:xfrm>
              <a:off x="1594" y="2744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Garamond" pitchFamily="18" charset="0"/>
                </a:rPr>
                <a:t>0</a:t>
              </a:r>
            </a:p>
          </p:txBody>
        </p:sp>
        <p:sp>
          <p:nvSpPr>
            <p:cNvPr id="291876" name="Text Box 36"/>
            <p:cNvSpPr txBox="1">
              <a:spLocks noChangeArrowheads="1"/>
            </p:cNvSpPr>
            <p:nvPr/>
          </p:nvSpPr>
          <p:spPr bwMode="auto">
            <a:xfrm>
              <a:off x="1594" y="3109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Garamond" pitchFamily="18" charset="0"/>
                </a:rPr>
                <a:t>1</a:t>
              </a:r>
            </a:p>
          </p:txBody>
        </p:sp>
        <p:sp>
          <p:nvSpPr>
            <p:cNvPr id="291877" name="AutoShape 37"/>
            <p:cNvSpPr>
              <a:spLocks/>
            </p:cNvSpPr>
            <p:nvPr/>
          </p:nvSpPr>
          <p:spPr bwMode="auto">
            <a:xfrm>
              <a:off x="3621" y="3073"/>
              <a:ext cx="39" cy="365"/>
            </a:xfrm>
            <a:prstGeom prst="rightBracket">
              <a:avLst>
                <a:gd name="adj" fmla="val 77991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1878" name="Text Box 38"/>
            <p:cNvSpPr txBox="1">
              <a:spLocks noChangeArrowheads="1"/>
            </p:cNvSpPr>
            <p:nvPr/>
          </p:nvSpPr>
          <p:spPr bwMode="auto">
            <a:xfrm>
              <a:off x="3660" y="3147"/>
              <a:ext cx="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Garamond" pitchFamily="18" charset="0"/>
                </a:rPr>
                <a:t>Z</a:t>
              </a:r>
            </a:p>
          </p:txBody>
        </p:sp>
        <p:sp>
          <p:nvSpPr>
            <p:cNvPr id="291888" name="AutoShape 48"/>
            <p:cNvSpPr>
              <a:spLocks/>
            </p:cNvSpPr>
            <p:nvPr/>
          </p:nvSpPr>
          <p:spPr bwMode="auto">
            <a:xfrm rot="5400000">
              <a:off x="2642" y="3146"/>
              <a:ext cx="68" cy="726"/>
            </a:xfrm>
            <a:prstGeom prst="rightBracket">
              <a:avLst>
                <a:gd name="adj" fmla="val 88971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1889" name="AutoShape 49"/>
            <p:cNvSpPr>
              <a:spLocks/>
            </p:cNvSpPr>
            <p:nvPr/>
          </p:nvSpPr>
          <p:spPr bwMode="auto">
            <a:xfrm rot="16200000">
              <a:off x="3073" y="2126"/>
              <a:ext cx="68" cy="726"/>
            </a:xfrm>
            <a:prstGeom prst="rightBracket">
              <a:avLst>
                <a:gd name="adj" fmla="val 89663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1891" name="Text Box 51"/>
          <p:cNvSpPr txBox="1">
            <a:spLocks noChangeArrowheads="1"/>
          </p:cNvSpPr>
          <p:nvPr/>
        </p:nvSpPr>
        <p:spPr bwMode="auto">
          <a:xfrm>
            <a:off x="5508625" y="3860800"/>
            <a:ext cx="3455988" cy="15525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The number of ‘1’  contained in each input combination is an odd number.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9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9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9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9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83" grpId="0" animBg="1"/>
      <p:bldP spid="291884" grpId="0" animBg="1"/>
      <p:bldP spid="291885" grpId="0" animBg="1"/>
      <p:bldP spid="291886" grpId="0" animBg="1"/>
      <p:bldP spid="29188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8FF0-D037-44BD-A0F0-5BB2AC3636B7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337E-0B22-49FB-933E-F52B36EE76D0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parity circuits</a:t>
            </a: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57200" y="1133475"/>
            <a:ext cx="8435975" cy="4992688"/>
          </a:xfrm>
        </p:spPr>
        <p:txBody>
          <a:bodyPr/>
          <a:lstStyle/>
          <a:p>
            <a:pPr>
              <a:buClr>
                <a:schemeClr val="hlink"/>
              </a:buClr>
            </a:pPr>
            <a:r>
              <a:rPr lang="en-US" altLang="zh-CN" sz="2800"/>
              <a:t>Cascade n XOR gates to form a n+1 inputs odd-parity circuit. It means that its output 1 if an odd number of its inputs are 1.</a:t>
            </a:r>
          </a:p>
          <a:p>
            <a:pPr>
              <a:buFont typeface="Wingdings 2" pitchFamily="18" charset="2"/>
              <a:buNone/>
            </a:pPr>
            <a:endParaRPr lang="en-US" altLang="zh-CN" sz="2800"/>
          </a:p>
          <a:p>
            <a:pPr>
              <a:buFont typeface="Wingdings 2" pitchFamily="18" charset="2"/>
              <a:buNone/>
            </a:pP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pPr>
              <a:buFont typeface="Wingdings 2" pitchFamily="18" charset="2"/>
              <a:buNone/>
            </a:pPr>
            <a:r>
              <a:rPr lang="en-US" altLang="zh-CN" sz="2800"/>
              <a:t>  ODD=I1⊕I2⊕……⊕In</a:t>
            </a:r>
          </a:p>
          <a:p>
            <a:pPr>
              <a:buFont typeface="Wingdings 2" pitchFamily="18" charset="2"/>
              <a:buNone/>
            </a:pPr>
            <a:r>
              <a:rPr lang="en-US" altLang="zh-CN" sz="2800">
                <a:solidFill>
                  <a:srgbClr val="FFFF66"/>
                </a:solidFill>
              </a:rPr>
              <a:t>    </a:t>
            </a:r>
          </a:p>
        </p:txBody>
      </p:sp>
      <p:graphicFrame>
        <p:nvGraphicFramePr>
          <p:cNvPr id="13619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95325" y="2630488"/>
          <a:ext cx="6573838" cy="184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1" name="Artwork" r:id="rId3" imgW="6001588" imgH="1628571" progId="Adobe.Illustrator.7">
                  <p:embed/>
                </p:oleObj>
              </mc:Choice>
              <mc:Fallback>
                <p:oleObj name="Artwork" r:id="rId3" imgW="6001588" imgH="1628571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2630488"/>
                        <a:ext cx="6573838" cy="184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0" name="AutoShape 8"/>
          <p:cNvSpPr>
            <a:spLocks noChangeArrowheads="1"/>
          </p:cNvSpPr>
          <p:nvPr/>
        </p:nvSpPr>
        <p:spPr bwMode="auto">
          <a:xfrm>
            <a:off x="6102350" y="2033588"/>
            <a:ext cx="2520950" cy="990600"/>
          </a:xfrm>
          <a:prstGeom prst="cloudCallout">
            <a:avLst>
              <a:gd name="adj1" fmla="val -80667"/>
              <a:gd name="adj2" fmla="val 48079"/>
            </a:avLst>
          </a:prstGeom>
          <a:solidFill>
            <a:srgbClr val="C9F2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b="1"/>
              <a:t>Daisy-chain connection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7043-F518-47D2-9790-68F8A59BBFB9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5DEB-5742-4A2B-BDC0-900ECCFC00E9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139272" name="Rectangle 8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90488"/>
          </a:xfrm>
        </p:spPr>
        <p:txBody>
          <a:bodyPr/>
          <a:lstStyle/>
          <a:p>
            <a:endParaRPr lang="zh-CN" altLang="zh-CN" sz="3200"/>
          </a:p>
        </p:txBody>
      </p:sp>
      <p:sp>
        <p:nvSpPr>
          <p:cNvPr id="139273" name="Rectangle 9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3922713"/>
            <a:ext cx="8540750" cy="2171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Complement the output of odd-parity circuit</a:t>
            </a:r>
            <a:r>
              <a:rPr lang="zh-CN" altLang="en-US"/>
              <a:t>，</a:t>
            </a:r>
            <a:r>
              <a:rPr lang="en-US" altLang="zh-CN"/>
              <a:t>it can works as an Even-parity which output 1 if an even number of its input are 1.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altLang="zh-CN"/>
          </a:p>
        </p:txBody>
      </p:sp>
      <p:graphicFrame>
        <p:nvGraphicFramePr>
          <p:cNvPr id="139268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611188" y="638175"/>
          <a:ext cx="5773737" cy="289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4" name="Artwork" r:id="rId3" imgW="5068007" imgH="2542857" progId="Adobe.Illustrator.7">
                  <p:embed/>
                </p:oleObj>
              </mc:Choice>
              <mc:Fallback>
                <p:oleObj name="Artwork" r:id="rId3" imgW="5068007" imgH="2542857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38175"/>
                        <a:ext cx="5773737" cy="289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4392613" y="549275"/>
            <a:ext cx="4429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Tree structure</a:t>
            </a:r>
            <a:r>
              <a:rPr lang="zh-CN" altLang="en-US" sz="2800" b="1">
                <a:solidFill>
                  <a:srgbClr val="0000FF"/>
                </a:solidFill>
              </a:rPr>
              <a:t>，</a:t>
            </a:r>
            <a:r>
              <a:rPr lang="en-US" altLang="zh-CN" sz="2800" b="1">
                <a:solidFill>
                  <a:srgbClr val="0000FF"/>
                </a:solidFill>
              </a:rPr>
              <a:t>has faster operation speed.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793F-1761-40A5-B24E-A7D77146C5FD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5A18-C5C1-4696-A5BC-8D897F14F28C}" type="slidenum">
              <a:rPr lang="en-US" altLang="zh-CN"/>
              <a:pPr/>
              <a:t>83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Parity code (</a:t>
            </a:r>
            <a:r>
              <a:rPr lang="zh-CN" altLang="en-US"/>
              <a:t>奇偶校验码</a:t>
            </a:r>
            <a:r>
              <a:rPr lang="en-US" altLang="zh-CN"/>
              <a:t>)(supplement)</a:t>
            </a:r>
          </a:p>
        </p:txBody>
      </p:sp>
      <p:sp>
        <p:nvSpPr>
          <p:cNvPr id="2068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981075"/>
            <a:ext cx="8229600" cy="5149850"/>
          </a:xfrm>
        </p:spPr>
        <p:txBody>
          <a:bodyPr/>
          <a:lstStyle/>
          <a:p>
            <a:r>
              <a:rPr lang="en-US" altLang="zh-CN"/>
              <a:t>Be composed of </a:t>
            </a:r>
            <a:r>
              <a:rPr lang="en-US" altLang="zh-CN">
                <a:solidFill>
                  <a:srgbClr val="C31705"/>
                </a:solidFill>
              </a:rPr>
              <a:t>n-bit data</a:t>
            </a:r>
            <a:r>
              <a:rPr lang="en-US" altLang="zh-CN"/>
              <a:t> </a:t>
            </a:r>
            <a:r>
              <a:rPr lang="en-US" altLang="zh-CN">
                <a:solidFill>
                  <a:srgbClr val="C31705"/>
                </a:solidFill>
              </a:rPr>
              <a:t>+</a:t>
            </a:r>
            <a:r>
              <a:rPr lang="en-US" altLang="zh-CN"/>
              <a:t> </a:t>
            </a:r>
            <a:r>
              <a:rPr lang="en-US" altLang="zh-CN">
                <a:solidFill>
                  <a:srgbClr val="C31705"/>
                </a:solidFill>
              </a:rPr>
              <a:t>1-bit parity bit</a:t>
            </a:r>
          </a:p>
          <a:p>
            <a:pPr lvl="1"/>
            <a:r>
              <a:rPr lang="en-US" altLang="zh-CN"/>
              <a:t>Even parity code</a:t>
            </a:r>
            <a:r>
              <a:rPr lang="zh-CN" altLang="en-US"/>
              <a:t>：</a:t>
            </a:r>
            <a:r>
              <a:rPr lang="en-US" altLang="zh-CN"/>
              <a:t>if the number of ‘1’ included in an n-bit data is odd, then the even-parity bit should be set 1. So the total number of ‘1’ in the (n+1)-bit code data is even.</a:t>
            </a:r>
          </a:p>
          <a:p>
            <a:pPr lvl="1"/>
            <a:r>
              <a:rPr lang="en-US" altLang="zh-CN"/>
              <a:t>Odd parity code</a:t>
            </a:r>
            <a:r>
              <a:rPr lang="zh-CN" altLang="en-US"/>
              <a:t>：</a:t>
            </a:r>
            <a:r>
              <a:rPr lang="en-US" altLang="zh-CN"/>
              <a:t>if the number of ‘1’ included in an n-bit data is even, then the odd-parity bit should be set 1. So the total number of ‘1’ in the (n+1)-bit code data is odd.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A47F-8082-43BD-8D1B-8B3EDD6EBD59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1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4BBE-E852-4114-BACA-8ADC910E5115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317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for parity circuit</a:t>
            </a:r>
          </a:p>
        </p:txBody>
      </p:sp>
      <p:sp>
        <p:nvSpPr>
          <p:cNvPr id="3174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998538"/>
            <a:ext cx="8579296" cy="5132387"/>
          </a:xfrm>
        </p:spPr>
        <p:txBody>
          <a:bodyPr/>
          <a:lstStyle/>
          <a:p>
            <a:pPr>
              <a:buClr>
                <a:srgbClr val="0000FF"/>
              </a:buClr>
              <a:buSzPct val="80000"/>
              <a:buFont typeface="Wingdings" pitchFamily="2" charset="2"/>
              <a:buChar char="ü"/>
            </a:pPr>
            <a:r>
              <a:rPr lang="en-US" altLang="zh-CN" sz="2800" dirty="0" err="1"/>
              <a:t>Exp</a:t>
            </a:r>
            <a:r>
              <a:rPr lang="zh-CN" altLang="en-US" sz="2800" dirty="0"/>
              <a:t>： </a:t>
            </a:r>
            <a:r>
              <a:rPr lang="en-US" altLang="zh-CN" sz="2800" dirty="0"/>
              <a:t>a circuit adapts odd parity, if input data is 3-bit, please give the </a:t>
            </a:r>
            <a:r>
              <a:rPr lang="en-US" altLang="zh-CN" sz="2800" dirty="0">
                <a:solidFill>
                  <a:srgbClr val="C31705"/>
                </a:solidFill>
              </a:rPr>
              <a:t>parity-bit</a:t>
            </a:r>
            <a:r>
              <a:rPr lang="en-US" altLang="zh-CN" sz="2800" dirty="0"/>
              <a:t> generator.</a:t>
            </a:r>
            <a:endParaRPr lang="en-US" altLang="zh-CN" dirty="0"/>
          </a:p>
        </p:txBody>
      </p:sp>
      <p:graphicFrame>
        <p:nvGraphicFramePr>
          <p:cNvPr id="3174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31951"/>
              </p:ext>
            </p:extLst>
          </p:nvPr>
        </p:nvGraphicFramePr>
        <p:xfrm>
          <a:off x="1555750" y="1953443"/>
          <a:ext cx="5265738" cy="1979613"/>
        </p:xfrm>
        <a:graphic>
          <a:graphicData uri="http://schemas.openxmlformats.org/drawingml/2006/table">
            <a:tbl>
              <a:tblPr/>
              <a:tblGrid>
                <a:gridCol w="585788"/>
                <a:gridCol w="584200"/>
                <a:gridCol w="585787"/>
                <a:gridCol w="584200"/>
                <a:gridCol w="585788"/>
                <a:gridCol w="584200"/>
                <a:gridCol w="585787"/>
                <a:gridCol w="584200"/>
                <a:gridCol w="585788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B2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B1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B0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496" name="Text Box 56"/>
          <p:cNvSpPr txBox="1">
            <a:spLocks noChangeArrowheads="1"/>
          </p:cNvSpPr>
          <p:nvPr/>
        </p:nvSpPr>
        <p:spPr bwMode="auto">
          <a:xfrm>
            <a:off x="431800" y="2478088"/>
            <a:ext cx="835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33CC"/>
                </a:solidFill>
              </a:rPr>
              <a:t>input</a:t>
            </a:r>
          </a:p>
        </p:txBody>
      </p:sp>
      <p:sp>
        <p:nvSpPr>
          <p:cNvPr id="317497" name="Text Box 57"/>
          <p:cNvSpPr txBox="1">
            <a:spLocks noChangeArrowheads="1"/>
          </p:cNvSpPr>
          <p:nvPr/>
        </p:nvSpPr>
        <p:spPr bwMode="auto">
          <a:xfrm>
            <a:off x="341313" y="3411538"/>
            <a:ext cx="1035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33CC"/>
                </a:solidFill>
              </a:rPr>
              <a:t>output</a:t>
            </a:r>
          </a:p>
        </p:txBody>
      </p:sp>
      <p:sp>
        <p:nvSpPr>
          <p:cNvPr id="317498" name="AutoShape 58"/>
          <p:cNvSpPr>
            <a:spLocks/>
          </p:cNvSpPr>
          <p:nvPr/>
        </p:nvSpPr>
        <p:spPr bwMode="auto">
          <a:xfrm>
            <a:off x="1268413" y="2187575"/>
            <a:ext cx="142875" cy="1008063"/>
          </a:xfrm>
          <a:prstGeom prst="leftBrace">
            <a:avLst>
              <a:gd name="adj1" fmla="val 58796"/>
              <a:gd name="adj2" fmla="val 50000"/>
            </a:avLst>
          </a:prstGeom>
          <a:noFill/>
          <a:ln w="19050" cap="sq">
            <a:solidFill>
              <a:srgbClr val="0033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0" name="Text Box 60"/>
          <p:cNvSpPr txBox="1">
            <a:spLocks noChangeArrowheads="1"/>
          </p:cNvSpPr>
          <p:nvPr/>
        </p:nvSpPr>
        <p:spPr bwMode="auto">
          <a:xfrm>
            <a:off x="1196975" y="5364163"/>
            <a:ext cx="139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Circuit:</a:t>
            </a:r>
          </a:p>
        </p:txBody>
      </p:sp>
      <p:sp>
        <p:nvSpPr>
          <p:cNvPr id="317501" name="Text Box 61"/>
          <p:cNvSpPr txBox="1">
            <a:spLocks noChangeArrowheads="1"/>
          </p:cNvSpPr>
          <p:nvPr/>
        </p:nvSpPr>
        <p:spPr bwMode="auto">
          <a:xfrm>
            <a:off x="971550" y="4059238"/>
            <a:ext cx="747077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P=B2’ ·B1’ ·B0’+B2’ ·B1·B0+B2·B1’ ·B0+B2·B1·B0’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  =(B2⊕B1⊕B0)’</a:t>
            </a:r>
          </a:p>
        </p:txBody>
      </p:sp>
      <p:sp>
        <p:nvSpPr>
          <p:cNvPr id="317503" name="AutoShape 63"/>
          <p:cNvSpPr>
            <a:spLocks noChangeAspect="1" noChangeArrowheads="1" noTextEdit="1"/>
          </p:cNvSpPr>
          <p:nvPr/>
        </p:nvSpPr>
        <p:spPr bwMode="auto">
          <a:xfrm>
            <a:off x="3402013" y="4959350"/>
            <a:ext cx="4770437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7554" name="Group 114"/>
          <p:cNvGrpSpPr>
            <a:grpSpLocks/>
          </p:cNvGrpSpPr>
          <p:nvPr/>
        </p:nvGrpSpPr>
        <p:grpSpPr bwMode="auto">
          <a:xfrm>
            <a:off x="3176588" y="5138738"/>
            <a:ext cx="4872037" cy="1069975"/>
            <a:chOff x="1878" y="3278"/>
            <a:chExt cx="2977" cy="599"/>
          </a:xfrm>
        </p:grpSpPr>
        <p:sp>
          <p:nvSpPr>
            <p:cNvPr id="317506" name="Rectangle 66"/>
            <p:cNvSpPr>
              <a:spLocks noChangeArrowheads="1"/>
            </p:cNvSpPr>
            <p:nvPr/>
          </p:nvSpPr>
          <p:spPr bwMode="auto">
            <a:xfrm>
              <a:off x="2398" y="3598"/>
              <a:ext cx="523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FF"/>
                  </a:solidFill>
                </a:rPr>
                <a:t>74HC386</a:t>
              </a:r>
              <a:endParaRPr lang="en-US" altLang="zh-CN" sz="2400" b="1"/>
            </a:p>
          </p:txBody>
        </p:sp>
        <p:sp>
          <p:nvSpPr>
            <p:cNvPr id="317507" name="Arc 67"/>
            <p:cNvSpPr>
              <a:spLocks/>
            </p:cNvSpPr>
            <p:nvPr/>
          </p:nvSpPr>
          <p:spPr bwMode="auto">
            <a:xfrm>
              <a:off x="2489" y="3336"/>
              <a:ext cx="50" cy="233"/>
            </a:xfrm>
            <a:custGeom>
              <a:avLst/>
              <a:gdLst>
                <a:gd name="G0" fmla="+- 447 0 0"/>
                <a:gd name="G1" fmla="+- 21600 0 0"/>
                <a:gd name="G2" fmla="+- 21600 0 0"/>
                <a:gd name="T0" fmla="*/ 4 w 22047"/>
                <a:gd name="T1" fmla="*/ 5 h 43200"/>
                <a:gd name="T2" fmla="*/ 0 w 22047"/>
                <a:gd name="T3" fmla="*/ 43195 h 43200"/>
                <a:gd name="T4" fmla="*/ 447 w 2204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47" h="43200" fill="none" extrusionOk="0">
                  <a:moveTo>
                    <a:pt x="3" y="4"/>
                  </a:moveTo>
                  <a:cubicBezTo>
                    <a:pt x="151" y="1"/>
                    <a:pt x="299" y="-1"/>
                    <a:pt x="447" y="0"/>
                  </a:cubicBezTo>
                  <a:cubicBezTo>
                    <a:pt x="12376" y="0"/>
                    <a:pt x="22047" y="9670"/>
                    <a:pt x="22047" y="21600"/>
                  </a:cubicBezTo>
                  <a:cubicBezTo>
                    <a:pt x="22047" y="33529"/>
                    <a:pt x="12376" y="43200"/>
                    <a:pt x="447" y="43200"/>
                  </a:cubicBezTo>
                  <a:cubicBezTo>
                    <a:pt x="297" y="43200"/>
                    <a:pt x="148" y="43198"/>
                    <a:pt x="-1" y="43195"/>
                  </a:cubicBezTo>
                </a:path>
                <a:path w="22047" h="43200" stroke="0" extrusionOk="0">
                  <a:moveTo>
                    <a:pt x="3" y="4"/>
                  </a:moveTo>
                  <a:cubicBezTo>
                    <a:pt x="151" y="1"/>
                    <a:pt x="299" y="-1"/>
                    <a:pt x="447" y="0"/>
                  </a:cubicBezTo>
                  <a:cubicBezTo>
                    <a:pt x="12376" y="0"/>
                    <a:pt x="22047" y="9670"/>
                    <a:pt x="22047" y="21600"/>
                  </a:cubicBezTo>
                  <a:cubicBezTo>
                    <a:pt x="22047" y="33529"/>
                    <a:pt x="12376" y="43200"/>
                    <a:pt x="447" y="43200"/>
                  </a:cubicBezTo>
                  <a:cubicBezTo>
                    <a:pt x="297" y="43200"/>
                    <a:pt x="148" y="43198"/>
                    <a:pt x="-1" y="43195"/>
                  </a:cubicBezTo>
                  <a:lnTo>
                    <a:pt x="447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08" name="Line 68"/>
            <p:cNvSpPr>
              <a:spLocks noChangeShapeType="1"/>
            </p:cNvSpPr>
            <p:nvPr/>
          </p:nvSpPr>
          <p:spPr bwMode="auto">
            <a:xfrm>
              <a:off x="2489" y="3365"/>
              <a:ext cx="29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09" name="Line 69"/>
            <p:cNvSpPr>
              <a:spLocks noChangeShapeType="1"/>
            </p:cNvSpPr>
            <p:nvPr/>
          </p:nvSpPr>
          <p:spPr bwMode="auto">
            <a:xfrm>
              <a:off x="2489" y="3540"/>
              <a:ext cx="19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10" name="Line 70"/>
            <p:cNvSpPr>
              <a:spLocks noChangeShapeType="1"/>
            </p:cNvSpPr>
            <p:nvPr/>
          </p:nvSpPr>
          <p:spPr bwMode="auto">
            <a:xfrm>
              <a:off x="2518" y="3336"/>
              <a:ext cx="146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11" name="Line 71"/>
            <p:cNvSpPr>
              <a:spLocks noChangeShapeType="1"/>
            </p:cNvSpPr>
            <p:nvPr/>
          </p:nvSpPr>
          <p:spPr bwMode="auto">
            <a:xfrm>
              <a:off x="2518" y="3569"/>
              <a:ext cx="146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12" name="Arc 72"/>
            <p:cNvSpPr>
              <a:spLocks/>
            </p:cNvSpPr>
            <p:nvPr/>
          </p:nvSpPr>
          <p:spPr bwMode="auto">
            <a:xfrm>
              <a:off x="2664" y="3336"/>
              <a:ext cx="203" cy="233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901 w 18901"/>
                <a:gd name="T1" fmla="*/ 10456 h 21600"/>
                <a:gd name="T2" fmla="*/ 0 w 18901"/>
                <a:gd name="T3" fmla="*/ 21600 h 21600"/>
                <a:gd name="T4" fmla="*/ 0 w 1890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01" h="21600" fill="none" extrusionOk="0">
                  <a:moveTo>
                    <a:pt x="18900" y="10455"/>
                  </a:moveTo>
                  <a:cubicBezTo>
                    <a:pt x="15096" y="17332"/>
                    <a:pt x="7858" y="21599"/>
                    <a:pt x="0" y="21600"/>
                  </a:cubicBezTo>
                </a:path>
                <a:path w="18901" h="21600" stroke="0" extrusionOk="0">
                  <a:moveTo>
                    <a:pt x="18900" y="10455"/>
                  </a:moveTo>
                  <a:cubicBezTo>
                    <a:pt x="15096" y="17332"/>
                    <a:pt x="7858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13" name="Arc 73"/>
            <p:cNvSpPr>
              <a:spLocks/>
            </p:cNvSpPr>
            <p:nvPr/>
          </p:nvSpPr>
          <p:spPr bwMode="auto">
            <a:xfrm>
              <a:off x="2664" y="3336"/>
              <a:ext cx="202" cy="23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764"/>
                <a:gd name="T1" fmla="*/ 0 h 21600"/>
                <a:gd name="T2" fmla="*/ 18764 w 18764"/>
                <a:gd name="T3" fmla="*/ 10901 h 21600"/>
                <a:gd name="T4" fmla="*/ 0 w 1876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64" h="21600" fill="none" extrusionOk="0">
                  <a:moveTo>
                    <a:pt x="-1" y="0"/>
                  </a:moveTo>
                  <a:cubicBezTo>
                    <a:pt x="7758" y="0"/>
                    <a:pt x="14921" y="4161"/>
                    <a:pt x="18764" y="10900"/>
                  </a:cubicBezTo>
                </a:path>
                <a:path w="18764" h="21600" stroke="0" extrusionOk="0">
                  <a:moveTo>
                    <a:pt x="-1" y="0"/>
                  </a:moveTo>
                  <a:cubicBezTo>
                    <a:pt x="7758" y="0"/>
                    <a:pt x="14921" y="4161"/>
                    <a:pt x="18764" y="109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14" name="Line 74"/>
            <p:cNvSpPr>
              <a:spLocks noChangeShapeType="1"/>
            </p:cNvSpPr>
            <p:nvPr/>
          </p:nvSpPr>
          <p:spPr bwMode="auto">
            <a:xfrm>
              <a:off x="2867" y="3453"/>
              <a:ext cx="58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15" name="Arc 75"/>
            <p:cNvSpPr>
              <a:spLocks/>
            </p:cNvSpPr>
            <p:nvPr/>
          </p:nvSpPr>
          <p:spPr bwMode="auto">
            <a:xfrm>
              <a:off x="2518" y="3336"/>
              <a:ext cx="58" cy="23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16" name="Line 76"/>
            <p:cNvSpPr>
              <a:spLocks noChangeShapeType="1"/>
            </p:cNvSpPr>
            <p:nvPr/>
          </p:nvSpPr>
          <p:spPr bwMode="auto">
            <a:xfrm flipH="1">
              <a:off x="2315" y="3365"/>
              <a:ext cx="174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17" name="Line 77"/>
            <p:cNvSpPr>
              <a:spLocks noChangeShapeType="1"/>
            </p:cNvSpPr>
            <p:nvPr/>
          </p:nvSpPr>
          <p:spPr bwMode="auto">
            <a:xfrm flipH="1">
              <a:off x="2315" y="3540"/>
              <a:ext cx="174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18" name="Line 78"/>
            <p:cNvSpPr>
              <a:spLocks noChangeShapeType="1"/>
            </p:cNvSpPr>
            <p:nvPr/>
          </p:nvSpPr>
          <p:spPr bwMode="auto">
            <a:xfrm>
              <a:off x="2925" y="3453"/>
              <a:ext cx="88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20" name="Rectangle 80"/>
            <p:cNvSpPr>
              <a:spLocks noChangeArrowheads="1"/>
            </p:cNvSpPr>
            <p:nvPr/>
          </p:nvSpPr>
          <p:spPr bwMode="auto">
            <a:xfrm>
              <a:off x="3191" y="3686"/>
              <a:ext cx="523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FF"/>
                  </a:solidFill>
                </a:rPr>
                <a:t>74HC386</a:t>
              </a:r>
              <a:endParaRPr lang="en-US" altLang="zh-CN" sz="2400" b="1"/>
            </a:p>
          </p:txBody>
        </p:sp>
        <p:sp>
          <p:nvSpPr>
            <p:cNvPr id="317521" name="Arc 81"/>
            <p:cNvSpPr>
              <a:spLocks/>
            </p:cNvSpPr>
            <p:nvPr/>
          </p:nvSpPr>
          <p:spPr bwMode="auto">
            <a:xfrm>
              <a:off x="3274" y="3424"/>
              <a:ext cx="49" cy="232"/>
            </a:xfrm>
            <a:custGeom>
              <a:avLst/>
              <a:gdLst>
                <a:gd name="G0" fmla="+- 445 0 0"/>
                <a:gd name="G1" fmla="+- 21600 0 0"/>
                <a:gd name="G2" fmla="+- 21600 0 0"/>
                <a:gd name="T0" fmla="*/ 0 w 22045"/>
                <a:gd name="T1" fmla="*/ 5 h 43200"/>
                <a:gd name="T2" fmla="*/ 0 w 22045"/>
                <a:gd name="T3" fmla="*/ 43195 h 43200"/>
                <a:gd name="T4" fmla="*/ 445 w 2204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45" h="43200" fill="none" extrusionOk="0">
                  <a:moveTo>
                    <a:pt x="-1" y="4"/>
                  </a:moveTo>
                  <a:cubicBezTo>
                    <a:pt x="148" y="1"/>
                    <a:pt x="296" y="-1"/>
                    <a:pt x="445" y="0"/>
                  </a:cubicBezTo>
                  <a:cubicBezTo>
                    <a:pt x="12374" y="0"/>
                    <a:pt x="22045" y="9670"/>
                    <a:pt x="22045" y="21600"/>
                  </a:cubicBezTo>
                  <a:cubicBezTo>
                    <a:pt x="22045" y="33529"/>
                    <a:pt x="12374" y="43200"/>
                    <a:pt x="445" y="43200"/>
                  </a:cubicBezTo>
                  <a:cubicBezTo>
                    <a:pt x="296" y="43200"/>
                    <a:pt x="148" y="43198"/>
                    <a:pt x="-1" y="43195"/>
                  </a:cubicBezTo>
                </a:path>
                <a:path w="22045" h="43200" stroke="0" extrusionOk="0">
                  <a:moveTo>
                    <a:pt x="-1" y="4"/>
                  </a:moveTo>
                  <a:cubicBezTo>
                    <a:pt x="148" y="1"/>
                    <a:pt x="296" y="-1"/>
                    <a:pt x="445" y="0"/>
                  </a:cubicBezTo>
                  <a:cubicBezTo>
                    <a:pt x="12374" y="0"/>
                    <a:pt x="22045" y="9670"/>
                    <a:pt x="22045" y="21600"/>
                  </a:cubicBezTo>
                  <a:cubicBezTo>
                    <a:pt x="22045" y="33529"/>
                    <a:pt x="12374" y="43200"/>
                    <a:pt x="445" y="43200"/>
                  </a:cubicBezTo>
                  <a:cubicBezTo>
                    <a:pt x="296" y="43200"/>
                    <a:pt x="148" y="43198"/>
                    <a:pt x="-1" y="43195"/>
                  </a:cubicBezTo>
                  <a:lnTo>
                    <a:pt x="445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22" name="Line 82"/>
            <p:cNvSpPr>
              <a:spLocks noChangeShapeType="1"/>
            </p:cNvSpPr>
            <p:nvPr/>
          </p:nvSpPr>
          <p:spPr bwMode="auto">
            <a:xfrm>
              <a:off x="3274" y="3453"/>
              <a:ext cx="29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23" name="Line 83"/>
            <p:cNvSpPr>
              <a:spLocks noChangeShapeType="1"/>
            </p:cNvSpPr>
            <p:nvPr/>
          </p:nvSpPr>
          <p:spPr bwMode="auto">
            <a:xfrm>
              <a:off x="3274" y="3627"/>
              <a:ext cx="20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24" name="Line 84"/>
            <p:cNvSpPr>
              <a:spLocks noChangeShapeType="1"/>
            </p:cNvSpPr>
            <p:nvPr/>
          </p:nvSpPr>
          <p:spPr bwMode="auto">
            <a:xfrm>
              <a:off x="3303" y="3424"/>
              <a:ext cx="146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25" name="Line 85"/>
            <p:cNvSpPr>
              <a:spLocks noChangeShapeType="1"/>
            </p:cNvSpPr>
            <p:nvPr/>
          </p:nvSpPr>
          <p:spPr bwMode="auto">
            <a:xfrm>
              <a:off x="3303" y="3656"/>
              <a:ext cx="146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26" name="Arc 86"/>
            <p:cNvSpPr>
              <a:spLocks/>
            </p:cNvSpPr>
            <p:nvPr/>
          </p:nvSpPr>
          <p:spPr bwMode="auto">
            <a:xfrm>
              <a:off x="3449" y="3424"/>
              <a:ext cx="204" cy="233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955 w 18955"/>
                <a:gd name="T1" fmla="*/ 10357 h 21600"/>
                <a:gd name="T2" fmla="*/ 0 w 18955"/>
                <a:gd name="T3" fmla="*/ 21600 h 21600"/>
                <a:gd name="T4" fmla="*/ 0 w 1895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55" h="21600" fill="none" extrusionOk="0">
                  <a:moveTo>
                    <a:pt x="18955" y="10357"/>
                  </a:moveTo>
                  <a:cubicBezTo>
                    <a:pt x="15167" y="17288"/>
                    <a:pt x="7898" y="21599"/>
                    <a:pt x="0" y="21600"/>
                  </a:cubicBezTo>
                </a:path>
                <a:path w="18955" h="21600" stroke="0" extrusionOk="0">
                  <a:moveTo>
                    <a:pt x="18955" y="10357"/>
                  </a:moveTo>
                  <a:cubicBezTo>
                    <a:pt x="15167" y="17288"/>
                    <a:pt x="7898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27" name="Arc 87"/>
            <p:cNvSpPr>
              <a:spLocks/>
            </p:cNvSpPr>
            <p:nvPr/>
          </p:nvSpPr>
          <p:spPr bwMode="auto">
            <a:xfrm>
              <a:off x="3449" y="3424"/>
              <a:ext cx="201" cy="23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714"/>
                <a:gd name="T1" fmla="*/ 0 h 21600"/>
                <a:gd name="T2" fmla="*/ 18714 w 18714"/>
                <a:gd name="T3" fmla="*/ 10814 h 21600"/>
                <a:gd name="T4" fmla="*/ 0 w 1871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14" h="21600" fill="none" extrusionOk="0">
                  <a:moveTo>
                    <a:pt x="-1" y="0"/>
                  </a:moveTo>
                  <a:cubicBezTo>
                    <a:pt x="7722" y="0"/>
                    <a:pt x="14857" y="4123"/>
                    <a:pt x="18714" y="10813"/>
                  </a:cubicBezTo>
                </a:path>
                <a:path w="18714" h="21600" stroke="0" extrusionOk="0">
                  <a:moveTo>
                    <a:pt x="-1" y="0"/>
                  </a:moveTo>
                  <a:cubicBezTo>
                    <a:pt x="7722" y="0"/>
                    <a:pt x="14857" y="4123"/>
                    <a:pt x="18714" y="1081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28" name="Line 88"/>
            <p:cNvSpPr>
              <a:spLocks noChangeShapeType="1"/>
            </p:cNvSpPr>
            <p:nvPr/>
          </p:nvSpPr>
          <p:spPr bwMode="auto">
            <a:xfrm>
              <a:off x="3652" y="3540"/>
              <a:ext cx="58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29" name="Arc 89"/>
            <p:cNvSpPr>
              <a:spLocks/>
            </p:cNvSpPr>
            <p:nvPr/>
          </p:nvSpPr>
          <p:spPr bwMode="auto">
            <a:xfrm>
              <a:off x="3303" y="3424"/>
              <a:ext cx="59" cy="232"/>
            </a:xfrm>
            <a:custGeom>
              <a:avLst/>
              <a:gdLst>
                <a:gd name="G0" fmla="+- 369 0 0"/>
                <a:gd name="G1" fmla="+- 21600 0 0"/>
                <a:gd name="G2" fmla="+- 21600 0 0"/>
                <a:gd name="T0" fmla="*/ 0 w 21969"/>
                <a:gd name="T1" fmla="*/ 3 h 43200"/>
                <a:gd name="T2" fmla="*/ 0 w 21969"/>
                <a:gd name="T3" fmla="*/ 43197 h 43200"/>
                <a:gd name="T4" fmla="*/ 369 w 2196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69" h="43200" fill="none" extrusionOk="0">
                  <a:moveTo>
                    <a:pt x="0" y="3"/>
                  </a:moveTo>
                  <a:cubicBezTo>
                    <a:pt x="122" y="1"/>
                    <a:pt x="245" y="-1"/>
                    <a:pt x="369" y="0"/>
                  </a:cubicBezTo>
                  <a:cubicBezTo>
                    <a:pt x="12298" y="0"/>
                    <a:pt x="21969" y="9670"/>
                    <a:pt x="21969" y="21600"/>
                  </a:cubicBezTo>
                  <a:cubicBezTo>
                    <a:pt x="21969" y="33529"/>
                    <a:pt x="12298" y="43200"/>
                    <a:pt x="369" y="43200"/>
                  </a:cubicBezTo>
                  <a:cubicBezTo>
                    <a:pt x="245" y="43200"/>
                    <a:pt x="122" y="43198"/>
                    <a:pt x="0" y="43196"/>
                  </a:cubicBezTo>
                </a:path>
                <a:path w="21969" h="43200" stroke="0" extrusionOk="0">
                  <a:moveTo>
                    <a:pt x="0" y="3"/>
                  </a:moveTo>
                  <a:cubicBezTo>
                    <a:pt x="122" y="1"/>
                    <a:pt x="245" y="-1"/>
                    <a:pt x="369" y="0"/>
                  </a:cubicBezTo>
                  <a:cubicBezTo>
                    <a:pt x="12298" y="0"/>
                    <a:pt x="21969" y="9670"/>
                    <a:pt x="21969" y="21600"/>
                  </a:cubicBezTo>
                  <a:cubicBezTo>
                    <a:pt x="21969" y="33529"/>
                    <a:pt x="12298" y="43200"/>
                    <a:pt x="369" y="43200"/>
                  </a:cubicBezTo>
                  <a:cubicBezTo>
                    <a:pt x="245" y="43200"/>
                    <a:pt x="122" y="43198"/>
                    <a:pt x="0" y="43196"/>
                  </a:cubicBezTo>
                  <a:lnTo>
                    <a:pt x="369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30" name="Line 90"/>
            <p:cNvSpPr>
              <a:spLocks noChangeShapeType="1"/>
            </p:cNvSpPr>
            <p:nvPr/>
          </p:nvSpPr>
          <p:spPr bwMode="auto">
            <a:xfrm flipH="1">
              <a:off x="3100" y="3453"/>
              <a:ext cx="174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31" name="Line 91"/>
            <p:cNvSpPr>
              <a:spLocks noChangeShapeType="1"/>
            </p:cNvSpPr>
            <p:nvPr/>
          </p:nvSpPr>
          <p:spPr bwMode="auto">
            <a:xfrm flipH="1">
              <a:off x="3100" y="3627"/>
              <a:ext cx="174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32" name="Line 92"/>
            <p:cNvSpPr>
              <a:spLocks noChangeShapeType="1"/>
            </p:cNvSpPr>
            <p:nvPr/>
          </p:nvSpPr>
          <p:spPr bwMode="auto">
            <a:xfrm>
              <a:off x="3710" y="3540"/>
              <a:ext cx="88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34" name="Rectangle 94"/>
            <p:cNvSpPr>
              <a:spLocks noChangeArrowheads="1"/>
            </p:cNvSpPr>
            <p:nvPr/>
          </p:nvSpPr>
          <p:spPr bwMode="auto">
            <a:xfrm>
              <a:off x="3943" y="3676"/>
              <a:ext cx="45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FF"/>
                  </a:solidFill>
                </a:rPr>
                <a:t>74HC04</a:t>
              </a:r>
              <a:endParaRPr lang="en-US" altLang="zh-CN" sz="2400" b="1"/>
            </a:p>
          </p:txBody>
        </p:sp>
        <p:sp>
          <p:nvSpPr>
            <p:cNvPr id="317535" name="Freeform 95"/>
            <p:cNvSpPr>
              <a:spLocks/>
            </p:cNvSpPr>
            <p:nvPr/>
          </p:nvSpPr>
          <p:spPr bwMode="auto">
            <a:xfrm>
              <a:off x="4030" y="3424"/>
              <a:ext cx="233" cy="232"/>
            </a:xfrm>
            <a:custGeom>
              <a:avLst/>
              <a:gdLst>
                <a:gd name="T0" fmla="*/ 0 w 233"/>
                <a:gd name="T1" fmla="*/ 0 h 232"/>
                <a:gd name="T2" fmla="*/ 0 w 233"/>
                <a:gd name="T3" fmla="*/ 232 h 232"/>
                <a:gd name="T4" fmla="*/ 233 w 233"/>
                <a:gd name="T5" fmla="*/ 116 h 232"/>
                <a:gd name="T6" fmla="*/ 0 w 233"/>
                <a:gd name="T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" h="232">
                  <a:moveTo>
                    <a:pt x="0" y="0"/>
                  </a:moveTo>
                  <a:lnTo>
                    <a:pt x="0" y="232"/>
                  </a:lnTo>
                  <a:lnTo>
                    <a:pt x="233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36" name="Line 96"/>
            <p:cNvSpPr>
              <a:spLocks noChangeShapeType="1"/>
            </p:cNvSpPr>
            <p:nvPr/>
          </p:nvSpPr>
          <p:spPr bwMode="auto">
            <a:xfrm>
              <a:off x="3972" y="3540"/>
              <a:ext cx="58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37" name="Oval 97"/>
            <p:cNvSpPr>
              <a:spLocks noChangeArrowheads="1"/>
            </p:cNvSpPr>
            <p:nvPr/>
          </p:nvSpPr>
          <p:spPr bwMode="auto">
            <a:xfrm>
              <a:off x="4263" y="3511"/>
              <a:ext cx="58" cy="58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38" name="Line 98"/>
            <p:cNvSpPr>
              <a:spLocks noChangeShapeType="1"/>
            </p:cNvSpPr>
            <p:nvPr/>
          </p:nvSpPr>
          <p:spPr bwMode="auto">
            <a:xfrm>
              <a:off x="4321" y="3540"/>
              <a:ext cx="175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39" name="Line 99"/>
            <p:cNvSpPr>
              <a:spLocks noChangeShapeType="1"/>
            </p:cNvSpPr>
            <p:nvPr/>
          </p:nvSpPr>
          <p:spPr bwMode="auto">
            <a:xfrm flipH="1">
              <a:off x="3798" y="3540"/>
              <a:ext cx="174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0" name="Oval 100"/>
            <p:cNvSpPr>
              <a:spLocks noChangeArrowheads="1"/>
            </p:cNvSpPr>
            <p:nvPr/>
          </p:nvSpPr>
          <p:spPr bwMode="auto">
            <a:xfrm>
              <a:off x="2121" y="3521"/>
              <a:ext cx="39" cy="3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1" name="Oval 101"/>
            <p:cNvSpPr>
              <a:spLocks noChangeArrowheads="1"/>
            </p:cNvSpPr>
            <p:nvPr/>
          </p:nvSpPr>
          <p:spPr bwMode="auto">
            <a:xfrm>
              <a:off x="2121" y="3346"/>
              <a:ext cx="39" cy="39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2" name="Oval 102"/>
            <p:cNvSpPr>
              <a:spLocks noChangeArrowheads="1"/>
            </p:cNvSpPr>
            <p:nvPr/>
          </p:nvSpPr>
          <p:spPr bwMode="auto">
            <a:xfrm>
              <a:off x="2121" y="3783"/>
              <a:ext cx="39" cy="3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3" name="Oval 103"/>
            <p:cNvSpPr>
              <a:spLocks noChangeArrowheads="1"/>
            </p:cNvSpPr>
            <p:nvPr/>
          </p:nvSpPr>
          <p:spPr bwMode="auto">
            <a:xfrm>
              <a:off x="4651" y="3521"/>
              <a:ext cx="39" cy="3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4" name="Rectangle 104"/>
            <p:cNvSpPr>
              <a:spLocks noChangeArrowheads="1"/>
            </p:cNvSpPr>
            <p:nvPr/>
          </p:nvSpPr>
          <p:spPr bwMode="auto">
            <a:xfrm>
              <a:off x="1878" y="3278"/>
              <a:ext cx="189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>
                  <a:solidFill>
                    <a:srgbClr val="000000"/>
                  </a:solidFill>
                </a:rPr>
                <a:t>B2</a:t>
              </a:r>
              <a:endParaRPr lang="en-US" altLang="zh-CN" sz="2400" b="1"/>
            </a:p>
          </p:txBody>
        </p:sp>
        <p:sp>
          <p:nvSpPr>
            <p:cNvPr id="317545" name="Rectangle 105"/>
            <p:cNvSpPr>
              <a:spLocks noChangeArrowheads="1"/>
            </p:cNvSpPr>
            <p:nvPr/>
          </p:nvSpPr>
          <p:spPr bwMode="auto">
            <a:xfrm>
              <a:off x="1878" y="3453"/>
              <a:ext cx="189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>
                  <a:solidFill>
                    <a:srgbClr val="000000"/>
                  </a:solidFill>
                </a:rPr>
                <a:t>B1</a:t>
              </a:r>
              <a:endParaRPr lang="en-US" altLang="zh-CN" sz="2400" b="1"/>
            </a:p>
          </p:txBody>
        </p:sp>
        <p:sp>
          <p:nvSpPr>
            <p:cNvPr id="317546" name="Rectangle 106"/>
            <p:cNvSpPr>
              <a:spLocks noChangeArrowheads="1"/>
            </p:cNvSpPr>
            <p:nvPr/>
          </p:nvSpPr>
          <p:spPr bwMode="auto">
            <a:xfrm>
              <a:off x="1878" y="3715"/>
              <a:ext cx="189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>
                  <a:solidFill>
                    <a:srgbClr val="000000"/>
                  </a:solidFill>
                </a:rPr>
                <a:t>B0</a:t>
              </a:r>
              <a:endParaRPr lang="en-US" altLang="zh-CN" sz="2400" b="1"/>
            </a:p>
          </p:txBody>
        </p:sp>
        <p:sp>
          <p:nvSpPr>
            <p:cNvPr id="317547" name="Rectangle 107"/>
            <p:cNvSpPr>
              <a:spLocks noChangeArrowheads="1"/>
            </p:cNvSpPr>
            <p:nvPr/>
          </p:nvSpPr>
          <p:spPr bwMode="auto">
            <a:xfrm>
              <a:off x="4757" y="3453"/>
              <a:ext cx="98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>
                  <a:solidFill>
                    <a:srgbClr val="000000"/>
                  </a:solidFill>
                </a:rPr>
                <a:t>P</a:t>
              </a:r>
              <a:endParaRPr lang="en-US" altLang="zh-CN" sz="2400" b="1"/>
            </a:p>
          </p:txBody>
        </p:sp>
        <p:sp>
          <p:nvSpPr>
            <p:cNvPr id="317548" name="Line 108"/>
            <p:cNvSpPr>
              <a:spLocks noChangeShapeType="1"/>
            </p:cNvSpPr>
            <p:nvPr/>
          </p:nvSpPr>
          <p:spPr bwMode="auto">
            <a:xfrm flipH="1">
              <a:off x="3013" y="3453"/>
              <a:ext cx="87" cy="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9" name="Line 109"/>
            <p:cNvSpPr>
              <a:spLocks noChangeShapeType="1"/>
            </p:cNvSpPr>
            <p:nvPr/>
          </p:nvSpPr>
          <p:spPr bwMode="auto">
            <a:xfrm flipH="1">
              <a:off x="2140" y="3540"/>
              <a:ext cx="175" cy="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50" name="Line 110"/>
            <p:cNvSpPr>
              <a:spLocks noChangeShapeType="1"/>
            </p:cNvSpPr>
            <p:nvPr/>
          </p:nvSpPr>
          <p:spPr bwMode="auto">
            <a:xfrm flipH="1">
              <a:off x="2140" y="3365"/>
              <a:ext cx="175" cy="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51" name="Freeform 111"/>
            <p:cNvSpPr>
              <a:spLocks/>
            </p:cNvSpPr>
            <p:nvPr/>
          </p:nvSpPr>
          <p:spPr bwMode="auto">
            <a:xfrm>
              <a:off x="2140" y="3627"/>
              <a:ext cx="960" cy="175"/>
            </a:xfrm>
            <a:custGeom>
              <a:avLst/>
              <a:gdLst>
                <a:gd name="T0" fmla="*/ 960 w 960"/>
                <a:gd name="T1" fmla="*/ 0 h 175"/>
                <a:gd name="T2" fmla="*/ 873 w 960"/>
                <a:gd name="T3" fmla="*/ 0 h 175"/>
                <a:gd name="T4" fmla="*/ 873 w 960"/>
                <a:gd name="T5" fmla="*/ 175 h 175"/>
                <a:gd name="T6" fmla="*/ 0 w 960"/>
                <a:gd name="T7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175">
                  <a:moveTo>
                    <a:pt x="960" y="0"/>
                  </a:moveTo>
                  <a:lnTo>
                    <a:pt x="873" y="0"/>
                  </a:lnTo>
                  <a:lnTo>
                    <a:pt x="873" y="175"/>
                  </a:lnTo>
                  <a:lnTo>
                    <a:pt x="0" y="175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52" name="Line 112"/>
            <p:cNvSpPr>
              <a:spLocks noChangeShapeType="1"/>
            </p:cNvSpPr>
            <p:nvPr/>
          </p:nvSpPr>
          <p:spPr bwMode="auto">
            <a:xfrm>
              <a:off x="4496" y="3540"/>
              <a:ext cx="174" cy="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53" name="Line 113"/>
            <p:cNvSpPr>
              <a:spLocks noChangeShapeType="1"/>
            </p:cNvSpPr>
            <p:nvPr/>
          </p:nvSpPr>
          <p:spPr bwMode="auto">
            <a:xfrm>
              <a:off x="3798" y="3540"/>
              <a:ext cx="1" cy="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7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7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6" grpId="0"/>
      <p:bldP spid="317497" grpId="0"/>
      <p:bldP spid="317498" grpId="0" animBg="1"/>
      <p:bldP spid="317500" grpId="0"/>
      <p:bldP spid="317501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A2CB-D562-4CBE-929C-55F26A4EB24F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6D6D0-7E0B-48A8-9731-7D541578601A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74×280 9-bit parity generator</a:t>
            </a:r>
          </a:p>
        </p:txBody>
      </p:sp>
      <p:sp>
        <p:nvSpPr>
          <p:cNvPr id="1372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FFFF66"/>
              </a:solidFill>
            </a:endParaRPr>
          </a:p>
          <a:p>
            <a:endParaRPr lang="en-US" altLang="zh-CN" dirty="0">
              <a:solidFill>
                <a:srgbClr val="FFFF66"/>
              </a:solidFill>
            </a:endParaRPr>
          </a:p>
          <a:p>
            <a:r>
              <a:rPr lang="en-US" altLang="zh-CN" dirty="0"/>
              <a:t>Generate the parity bit when a code word is stored or transmitted.</a:t>
            </a:r>
          </a:p>
          <a:p>
            <a:r>
              <a:rPr lang="en-US" altLang="zh-CN" dirty="0"/>
              <a:t>Check the parity bit when a code word is retrieved or received.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1979613" y="1700213"/>
            <a:ext cx="7273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/>
              <a:t>EVEN=A⊕B</a:t>
            </a:r>
            <a:r>
              <a:rPr lang="en-US" altLang="zh-CN" sz="3200" b="1"/>
              <a:t>⊕</a:t>
            </a:r>
            <a:r>
              <a:rPr lang="en-US" altLang="zh-CN" sz="2800" b="1"/>
              <a:t>C</a:t>
            </a:r>
            <a:r>
              <a:rPr lang="en-US" altLang="zh-CN" sz="3200" b="1"/>
              <a:t>⊕</a:t>
            </a:r>
            <a:r>
              <a:rPr lang="en-US" altLang="zh-CN" sz="2800" b="1"/>
              <a:t>D</a:t>
            </a:r>
            <a:r>
              <a:rPr lang="en-US" altLang="zh-CN" sz="3200" b="1"/>
              <a:t>⊕</a:t>
            </a:r>
            <a:r>
              <a:rPr lang="en-US" altLang="zh-CN" sz="2800" b="1"/>
              <a:t>E</a:t>
            </a:r>
            <a:r>
              <a:rPr lang="en-US" altLang="zh-CN" sz="3200" b="1"/>
              <a:t>⊕</a:t>
            </a:r>
            <a:r>
              <a:rPr lang="en-US" altLang="zh-CN" sz="2800" b="1"/>
              <a:t>F</a:t>
            </a:r>
            <a:r>
              <a:rPr lang="en-US" altLang="zh-CN" sz="3200" b="1"/>
              <a:t>⊕(</a:t>
            </a:r>
            <a:r>
              <a:rPr lang="en-US" altLang="zh-CN" sz="2800" b="1"/>
              <a:t>G</a:t>
            </a:r>
            <a:r>
              <a:rPr lang="en-US" altLang="zh-CN" sz="3200" b="1"/>
              <a:t>⊕</a:t>
            </a:r>
            <a:r>
              <a:rPr lang="en-US" altLang="zh-CN" sz="2800" b="1"/>
              <a:t>H</a:t>
            </a:r>
            <a:r>
              <a:rPr lang="en-US" altLang="zh-CN" sz="3200" b="1"/>
              <a:t>⊕</a:t>
            </a:r>
            <a:r>
              <a:rPr lang="en-US" altLang="zh-CN" sz="2800" b="1"/>
              <a:t>I)’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2051050" y="2565400"/>
            <a:ext cx="7273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/>
              <a:t>ODD=A⊕B</a:t>
            </a:r>
            <a:r>
              <a:rPr lang="en-US" altLang="zh-CN" sz="3200" b="1"/>
              <a:t>⊕</a:t>
            </a:r>
            <a:r>
              <a:rPr lang="en-US" altLang="zh-CN" sz="2800" b="1"/>
              <a:t>C</a:t>
            </a:r>
            <a:r>
              <a:rPr lang="en-US" altLang="zh-CN" sz="3200" b="1"/>
              <a:t>⊕</a:t>
            </a:r>
            <a:r>
              <a:rPr lang="en-US" altLang="zh-CN" sz="2800" b="1"/>
              <a:t>D</a:t>
            </a:r>
            <a:r>
              <a:rPr lang="en-US" altLang="zh-CN" sz="3200" b="1"/>
              <a:t>⊕</a:t>
            </a:r>
            <a:r>
              <a:rPr lang="en-US" altLang="zh-CN" sz="2800" b="1"/>
              <a:t>E</a:t>
            </a:r>
            <a:r>
              <a:rPr lang="en-US" altLang="zh-CN" sz="3200" b="1"/>
              <a:t>⊕</a:t>
            </a:r>
            <a:r>
              <a:rPr lang="en-US" altLang="zh-CN" sz="2800" b="1"/>
              <a:t>F</a:t>
            </a:r>
            <a:r>
              <a:rPr lang="en-US" altLang="zh-CN" sz="3200" b="1"/>
              <a:t>⊕</a:t>
            </a:r>
            <a:r>
              <a:rPr lang="en-US" altLang="zh-CN" sz="2800" b="1"/>
              <a:t>G</a:t>
            </a:r>
            <a:r>
              <a:rPr lang="en-US" altLang="zh-CN" sz="3200" b="1"/>
              <a:t>⊕</a:t>
            </a:r>
            <a:r>
              <a:rPr lang="en-US" altLang="zh-CN" sz="2800" b="1"/>
              <a:t>H</a:t>
            </a:r>
            <a:r>
              <a:rPr lang="en-US" altLang="zh-CN" sz="3200" b="1"/>
              <a:t>⊕</a:t>
            </a:r>
            <a:r>
              <a:rPr lang="en-US" altLang="zh-CN" sz="2800" b="1"/>
              <a:t>I</a:t>
            </a:r>
          </a:p>
        </p:txBody>
      </p:sp>
      <p:pic>
        <p:nvPicPr>
          <p:cNvPr id="1372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268760"/>
            <a:ext cx="1647825" cy="23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870A-E697-4F25-8909-A9379C0E3993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10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951C-BA42-4CEE-A54B-4C470F020DAF}" type="slidenum">
              <a:rPr lang="en-US" altLang="zh-CN"/>
              <a:pPr/>
              <a:t>86</a:t>
            </a:fld>
            <a:endParaRPr lang="en-US" altLang="zh-CN"/>
          </a:p>
        </p:txBody>
      </p:sp>
      <p:grpSp>
        <p:nvGrpSpPr>
          <p:cNvPr id="141428" name="Group 116"/>
          <p:cNvGrpSpPr>
            <a:grpSpLocks/>
          </p:cNvGrpSpPr>
          <p:nvPr/>
        </p:nvGrpSpPr>
        <p:grpSpPr bwMode="auto">
          <a:xfrm>
            <a:off x="179388" y="4195763"/>
            <a:ext cx="1296987" cy="468312"/>
            <a:chOff x="113" y="2614"/>
            <a:chExt cx="817" cy="362"/>
          </a:xfrm>
        </p:grpSpPr>
        <p:sp>
          <p:nvSpPr>
            <p:cNvPr id="141387" name="Line 75"/>
            <p:cNvSpPr>
              <a:spLocks noChangeShapeType="1"/>
            </p:cNvSpPr>
            <p:nvPr/>
          </p:nvSpPr>
          <p:spPr bwMode="auto">
            <a:xfrm>
              <a:off x="113" y="2741"/>
              <a:ext cx="20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97" name="Line 85"/>
            <p:cNvSpPr>
              <a:spLocks noChangeShapeType="1"/>
            </p:cNvSpPr>
            <p:nvPr/>
          </p:nvSpPr>
          <p:spPr bwMode="auto">
            <a:xfrm>
              <a:off x="113" y="2858"/>
              <a:ext cx="20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18" name="AutoShape 106"/>
            <p:cNvSpPr>
              <a:spLocks noChangeArrowheads="1"/>
            </p:cNvSpPr>
            <p:nvPr/>
          </p:nvSpPr>
          <p:spPr bwMode="auto">
            <a:xfrm>
              <a:off x="431" y="2614"/>
              <a:ext cx="363" cy="362"/>
            </a:xfrm>
            <a:prstGeom prst="flowChartDelay">
              <a:avLst/>
            </a:prstGeom>
            <a:noFill/>
            <a:ln w="28575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1</a:t>
              </a:r>
            </a:p>
          </p:txBody>
        </p:sp>
        <p:sp>
          <p:nvSpPr>
            <p:cNvPr id="141419" name="Line 107"/>
            <p:cNvSpPr>
              <a:spLocks noChangeShapeType="1"/>
            </p:cNvSpPr>
            <p:nvPr/>
          </p:nvSpPr>
          <p:spPr bwMode="auto">
            <a:xfrm flipH="1">
              <a:off x="793" y="2786"/>
              <a:ext cx="13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20" name="Line 108"/>
            <p:cNvSpPr>
              <a:spLocks noChangeShapeType="1"/>
            </p:cNvSpPr>
            <p:nvPr/>
          </p:nvSpPr>
          <p:spPr bwMode="auto">
            <a:xfrm>
              <a:off x="295" y="2741"/>
              <a:ext cx="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21" name="Line 109"/>
            <p:cNvSpPr>
              <a:spLocks noChangeShapeType="1"/>
            </p:cNvSpPr>
            <p:nvPr/>
          </p:nvSpPr>
          <p:spPr bwMode="auto">
            <a:xfrm>
              <a:off x="295" y="2858"/>
              <a:ext cx="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1384" name="Rectangle 7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47625"/>
          </a:xfrm>
        </p:spPr>
        <p:txBody>
          <a:bodyPr/>
          <a:lstStyle/>
          <a:p>
            <a:endParaRPr lang="zh-CN" altLang="zh-CN" sz="3200"/>
          </a:p>
        </p:txBody>
      </p:sp>
      <p:pic>
        <p:nvPicPr>
          <p:cNvPr id="141316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92300" y="1943100"/>
            <a:ext cx="1924050" cy="2889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1317" name="AutoShape 5"/>
          <p:cNvSpPr>
            <a:spLocks noChangeArrowheads="1"/>
          </p:cNvSpPr>
          <p:nvPr/>
        </p:nvSpPr>
        <p:spPr bwMode="auto">
          <a:xfrm>
            <a:off x="5076825" y="2133600"/>
            <a:ext cx="1728788" cy="3095625"/>
          </a:xfrm>
          <a:prstGeom prst="flowChartDocumen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684213" y="1916113"/>
            <a:ext cx="8064500" cy="1587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1429" name="Group 117"/>
          <p:cNvGrpSpPr>
            <a:grpSpLocks/>
          </p:cNvGrpSpPr>
          <p:nvPr/>
        </p:nvGrpSpPr>
        <p:grpSpPr bwMode="auto">
          <a:xfrm>
            <a:off x="1619250" y="2133600"/>
            <a:ext cx="287338" cy="2014538"/>
            <a:chOff x="1020" y="1344"/>
            <a:chExt cx="181" cy="1269"/>
          </a:xfrm>
        </p:grpSpPr>
        <p:sp>
          <p:nvSpPr>
            <p:cNvPr id="141319" name="Line 7"/>
            <p:cNvSpPr>
              <a:spLocks noChangeShapeType="1"/>
            </p:cNvSpPr>
            <p:nvPr/>
          </p:nvSpPr>
          <p:spPr bwMode="auto">
            <a:xfrm flipH="1" flipV="1">
              <a:off x="1020" y="1344"/>
              <a:ext cx="181" cy="13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0" name="Line 8"/>
            <p:cNvSpPr>
              <a:spLocks noChangeShapeType="1"/>
            </p:cNvSpPr>
            <p:nvPr/>
          </p:nvSpPr>
          <p:spPr bwMode="auto">
            <a:xfrm flipH="1" flipV="1">
              <a:off x="1020" y="1480"/>
              <a:ext cx="181" cy="13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1" name="Line 9"/>
            <p:cNvSpPr>
              <a:spLocks noChangeShapeType="1"/>
            </p:cNvSpPr>
            <p:nvPr/>
          </p:nvSpPr>
          <p:spPr bwMode="auto">
            <a:xfrm flipH="1" flipV="1">
              <a:off x="1020" y="1661"/>
              <a:ext cx="181" cy="13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2" name="Line 10"/>
            <p:cNvSpPr>
              <a:spLocks noChangeShapeType="1"/>
            </p:cNvSpPr>
            <p:nvPr/>
          </p:nvSpPr>
          <p:spPr bwMode="auto">
            <a:xfrm flipH="1" flipV="1">
              <a:off x="1020" y="1842"/>
              <a:ext cx="181" cy="13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3" name="Line 11"/>
            <p:cNvSpPr>
              <a:spLocks noChangeShapeType="1"/>
            </p:cNvSpPr>
            <p:nvPr/>
          </p:nvSpPr>
          <p:spPr bwMode="auto">
            <a:xfrm flipH="1" flipV="1">
              <a:off x="1020" y="1979"/>
              <a:ext cx="181" cy="13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4" name="Line 12"/>
            <p:cNvSpPr>
              <a:spLocks noChangeShapeType="1"/>
            </p:cNvSpPr>
            <p:nvPr/>
          </p:nvSpPr>
          <p:spPr bwMode="auto">
            <a:xfrm flipH="1" flipV="1">
              <a:off x="1020" y="2160"/>
              <a:ext cx="181" cy="13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5" name="Line 13"/>
            <p:cNvSpPr>
              <a:spLocks noChangeShapeType="1"/>
            </p:cNvSpPr>
            <p:nvPr/>
          </p:nvSpPr>
          <p:spPr bwMode="auto">
            <a:xfrm flipH="1" flipV="1">
              <a:off x="1020" y="2341"/>
              <a:ext cx="181" cy="13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6" name="Line 14"/>
            <p:cNvSpPr>
              <a:spLocks noChangeShapeType="1"/>
            </p:cNvSpPr>
            <p:nvPr/>
          </p:nvSpPr>
          <p:spPr bwMode="auto">
            <a:xfrm flipH="1" flipV="1">
              <a:off x="1020" y="2477"/>
              <a:ext cx="181" cy="13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1433" name="Group 121"/>
          <p:cNvGrpSpPr>
            <a:grpSpLocks/>
          </p:cNvGrpSpPr>
          <p:nvPr/>
        </p:nvGrpSpPr>
        <p:grpSpPr bwMode="auto">
          <a:xfrm>
            <a:off x="4787900" y="2924175"/>
            <a:ext cx="288925" cy="1225550"/>
            <a:chOff x="3016" y="1842"/>
            <a:chExt cx="182" cy="772"/>
          </a:xfrm>
        </p:grpSpPr>
        <p:sp>
          <p:nvSpPr>
            <p:cNvPr id="141327" name="Line 15"/>
            <p:cNvSpPr>
              <a:spLocks noChangeShapeType="1"/>
            </p:cNvSpPr>
            <p:nvPr/>
          </p:nvSpPr>
          <p:spPr bwMode="auto">
            <a:xfrm flipH="1" flipV="1">
              <a:off x="3017" y="1842"/>
              <a:ext cx="181" cy="13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8" name="Line 16"/>
            <p:cNvSpPr>
              <a:spLocks noChangeShapeType="1"/>
            </p:cNvSpPr>
            <p:nvPr/>
          </p:nvSpPr>
          <p:spPr bwMode="auto">
            <a:xfrm flipH="1" flipV="1">
              <a:off x="3016" y="1933"/>
              <a:ext cx="181" cy="13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9" name="Line 17"/>
            <p:cNvSpPr>
              <a:spLocks noChangeShapeType="1"/>
            </p:cNvSpPr>
            <p:nvPr/>
          </p:nvSpPr>
          <p:spPr bwMode="auto">
            <a:xfrm flipH="1" flipV="1">
              <a:off x="3016" y="2024"/>
              <a:ext cx="181" cy="13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30" name="Line 18"/>
            <p:cNvSpPr>
              <a:spLocks noChangeShapeType="1"/>
            </p:cNvSpPr>
            <p:nvPr/>
          </p:nvSpPr>
          <p:spPr bwMode="auto">
            <a:xfrm flipH="1" flipV="1">
              <a:off x="3016" y="2115"/>
              <a:ext cx="181" cy="13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31" name="Line 19"/>
            <p:cNvSpPr>
              <a:spLocks noChangeShapeType="1"/>
            </p:cNvSpPr>
            <p:nvPr/>
          </p:nvSpPr>
          <p:spPr bwMode="auto">
            <a:xfrm flipH="1" flipV="1">
              <a:off x="3016" y="2205"/>
              <a:ext cx="181" cy="13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32" name="Line 20"/>
            <p:cNvSpPr>
              <a:spLocks noChangeShapeType="1"/>
            </p:cNvSpPr>
            <p:nvPr/>
          </p:nvSpPr>
          <p:spPr bwMode="auto">
            <a:xfrm flipH="1" flipV="1">
              <a:off x="3016" y="2296"/>
              <a:ext cx="181" cy="13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33" name="Line 21"/>
            <p:cNvSpPr>
              <a:spLocks noChangeShapeType="1"/>
            </p:cNvSpPr>
            <p:nvPr/>
          </p:nvSpPr>
          <p:spPr bwMode="auto">
            <a:xfrm flipH="1" flipV="1">
              <a:off x="3016" y="2387"/>
              <a:ext cx="181" cy="13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34" name="Line 22"/>
            <p:cNvSpPr>
              <a:spLocks noChangeShapeType="1"/>
            </p:cNvSpPr>
            <p:nvPr/>
          </p:nvSpPr>
          <p:spPr bwMode="auto">
            <a:xfrm flipH="1" flipV="1">
              <a:off x="3016" y="2478"/>
              <a:ext cx="181" cy="13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1335" name="Rectangle 23"/>
          <p:cNvSpPr>
            <a:spLocks noChangeArrowheads="1"/>
          </p:cNvSpPr>
          <p:nvPr/>
        </p:nvSpPr>
        <p:spPr bwMode="auto">
          <a:xfrm>
            <a:off x="7407275" y="2133600"/>
            <a:ext cx="1052513" cy="2447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/>
              <a:t>data</a:t>
            </a:r>
          </a:p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/>
              <a:t> buffer</a:t>
            </a:r>
          </a:p>
        </p:txBody>
      </p:sp>
      <p:sp>
        <p:nvSpPr>
          <p:cNvPr id="141336" name="Line 24"/>
          <p:cNvSpPr>
            <a:spLocks noChangeShapeType="1"/>
          </p:cNvSpPr>
          <p:nvPr/>
        </p:nvSpPr>
        <p:spPr bwMode="auto">
          <a:xfrm>
            <a:off x="6804025" y="2349500"/>
            <a:ext cx="5873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37" name="Line 25"/>
          <p:cNvSpPr>
            <a:spLocks noChangeShapeType="1"/>
          </p:cNvSpPr>
          <p:nvPr/>
        </p:nvSpPr>
        <p:spPr bwMode="auto">
          <a:xfrm>
            <a:off x="6804025" y="2565400"/>
            <a:ext cx="5873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38" name="Line 26"/>
          <p:cNvSpPr>
            <a:spLocks noChangeShapeType="1"/>
          </p:cNvSpPr>
          <p:nvPr/>
        </p:nvSpPr>
        <p:spPr bwMode="auto">
          <a:xfrm>
            <a:off x="6804025" y="2781300"/>
            <a:ext cx="5873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39" name="Line 27"/>
          <p:cNvSpPr>
            <a:spLocks noChangeShapeType="1"/>
          </p:cNvSpPr>
          <p:nvPr/>
        </p:nvSpPr>
        <p:spPr bwMode="auto">
          <a:xfrm>
            <a:off x="6805613" y="2997200"/>
            <a:ext cx="5873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40" name="Line 28"/>
          <p:cNvSpPr>
            <a:spLocks noChangeShapeType="1"/>
          </p:cNvSpPr>
          <p:nvPr/>
        </p:nvSpPr>
        <p:spPr bwMode="auto">
          <a:xfrm>
            <a:off x="6805613" y="3213100"/>
            <a:ext cx="5873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41" name="Line 29"/>
          <p:cNvSpPr>
            <a:spLocks noChangeShapeType="1"/>
          </p:cNvSpPr>
          <p:nvPr/>
        </p:nvSpPr>
        <p:spPr bwMode="auto">
          <a:xfrm>
            <a:off x="6805613" y="3429000"/>
            <a:ext cx="5873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42" name="Line 30"/>
          <p:cNvSpPr>
            <a:spLocks noChangeShapeType="1"/>
          </p:cNvSpPr>
          <p:nvPr/>
        </p:nvSpPr>
        <p:spPr bwMode="auto">
          <a:xfrm>
            <a:off x="6805613" y="3644900"/>
            <a:ext cx="5873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43" name="Line 31"/>
          <p:cNvSpPr>
            <a:spLocks noChangeShapeType="1"/>
          </p:cNvSpPr>
          <p:nvPr/>
        </p:nvSpPr>
        <p:spPr bwMode="auto">
          <a:xfrm>
            <a:off x="6821488" y="3878263"/>
            <a:ext cx="585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1352" name="Group 40"/>
          <p:cNvGrpSpPr>
            <a:grpSpLocks/>
          </p:cNvGrpSpPr>
          <p:nvPr/>
        </p:nvGrpSpPr>
        <p:grpSpPr bwMode="auto">
          <a:xfrm flipH="1">
            <a:off x="8459788" y="2205038"/>
            <a:ext cx="288925" cy="1873250"/>
            <a:chOff x="5148" y="1298"/>
            <a:chExt cx="181" cy="1180"/>
          </a:xfrm>
        </p:grpSpPr>
        <p:sp>
          <p:nvSpPr>
            <p:cNvPr id="141344" name="Line 32"/>
            <p:cNvSpPr>
              <a:spLocks noChangeShapeType="1"/>
            </p:cNvSpPr>
            <p:nvPr/>
          </p:nvSpPr>
          <p:spPr bwMode="auto">
            <a:xfrm flipH="1" flipV="1">
              <a:off x="5148" y="1298"/>
              <a:ext cx="181" cy="13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45" name="Line 33"/>
            <p:cNvSpPr>
              <a:spLocks noChangeShapeType="1"/>
            </p:cNvSpPr>
            <p:nvPr/>
          </p:nvSpPr>
          <p:spPr bwMode="auto">
            <a:xfrm flipH="1" flipV="1">
              <a:off x="5148" y="1434"/>
              <a:ext cx="181" cy="13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46" name="Line 34"/>
            <p:cNvSpPr>
              <a:spLocks noChangeShapeType="1"/>
            </p:cNvSpPr>
            <p:nvPr/>
          </p:nvSpPr>
          <p:spPr bwMode="auto">
            <a:xfrm flipH="1" flipV="1">
              <a:off x="5148" y="1571"/>
              <a:ext cx="181" cy="13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47" name="Line 35"/>
            <p:cNvSpPr>
              <a:spLocks noChangeShapeType="1"/>
            </p:cNvSpPr>
            <p:nvPr/>
          </p:nvSpPr>
          <p:spPr bwMode="auto">
            <a:xfrm flipH="1" flipV="1">
              <a:off x="5148" y="1752"/>
              <a:ext cx="181" cy="13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48" name="Line 36"/>
            <p:cNvSpPr>
              <a:spLocks noChangeShapeType="1"/>
            </p:cNvSpPr>
            <p:nvPr/>
          </p:nvSpPr>
          <p:spPr bwMode="auto">
            <a:xfrm flipH="1" flipV="1">
              <a:off x="5148" y="1888"/>
              <a:ext cx="181" cy="13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49" name="Line 37"/>
            <p:cNvSpPr>
              <a:spLocks noChangeShapeType="1"/>
            </p:cNvSpPr>
            <p:nvPr/>
          </p:nvSpPr>
          <p:spPr bwMode="auto">
            <a:xfrm flipH="1" flipV="1">
              <a:off x="5148" y="2069"/>
              <a:ext cx="181" cy="13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50" name="Line 38"/>
            <p:cNvSpPr>
              <a:spLocks noChangeShapeType="1"/>
            </p:cNvSpPr>
            <p:nvPr/>
          </p:nvSpPr>
          <p:spPr bwMode="auto">
            <a:xfrm flipH="1" flipV="1">
              <a:off x="5148" y="2206"/>
              <a:ext cx="181" cy="13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51" name="Line 39"/>
            <p:cNvSpPr>
              <a:spLocks noChangeShapeType="1"/>
            </p:cNvSpPr>
            <p:nvPr/>
          </p:nvSpPr>
          <p:spPr bwMode="auto">
            <a:xfrm flipH="1" flipV="1">
              <a:off x="5148" y="2342"/>
              <a:ext cx="181" cy="13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1353" name="Line 41"/>
          <p:cNvSpPr>
            <a:spLocks noChangeShapeType="1"/>
          </p:cNvSpPr>
          <p:nvPr/>
        </p:nvSpPr>
        <p:spPr bwMode="auto">
          <a:xfrm flipH="1">
            <a:off x="1619250" y="1916113"/>
            <a:ext cx="1588" cy="2017712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54" name="Line 42"/>
          <p:cNvSpPr>
            <a:spLocks noChangeShapeType="1"/>
          </p:cNvSpPr>
          <p:nvPr/>
        </p:nvSpPr>
        <p:spPr bwMode="auto">
          <a:xfrm>
            <a:off x="8748713" y="1916113"/>
            <a:ext cx="0" cy="1944687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55" name="Line 43"/>
          <p:cNvSpPr>
            <a:spLocks noChangeShapeType="1"/>
          </p:cNvSpPr>
          <p:nvPr/>
        </p:nvSpPr>
        <p:spPr bwMode="auto">
          <a:xfrm flipH="1">
            <a:off x="4787900" y="1916113"/>
            <a:ext cx="1588" cy="208915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56" name="Text Box 44"/>
          <p:cNvSpPr txBox="1">
            <a:spLocks noChangeArrowheads="1"/>
          </p:cNvSpPr>
          <p:nvPr/>
        </p:nvSpPr>
        <p:spPr bwMode="auto">
          <a:xfrm>
            <a:off x="179388" y="1773238"/>
            <a:ext cx="971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3200" b="1">
                <a:solidFill>
                  <a:srgbClr val="0066FF"/>
                </a:solidFill>
                <a:latin typeface="Garamond" pitchFamily="18" charset="0"/>
              </a:rPr>
              <a:t>data </a:t>
            </a:r>
          </a:p>
        </p:txBody>
      </p:sp>
      <p:sp>
        <p:nvSpPr>
          <p:cNvPr id="141357" name="Text Box 45"/>
          <p:cNvSpPr txBox="1">
            <a:spLocks noChangeArrowheads="1"/>
          </p:cNvSpPr>
          <p:nvPr/>
        </p:nvSpPr>
        <p:spPr bwMode="auto">
          <a:xfrm>
            <a:off x="5003800" y="4076700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PIN</a:t>
            </a:r>
          </a:p>
        </p:txBody>
      </p:sp>
      <p:sp>
        <p:nvSpPr>
          <p:cNvPr id="141358" name="Line 46"/>
          <p:cNvSpPr>
            <a:spLocks noChangeShapeType="1"/>
          </p:cNvSpPr>
          <p:nvPr/>
        </p:nvSpPr>
        <p:spPr bwMode="auto">
          <a:xfrm>
            <a:off x="4284663" y="4365625"/>
            <a:ext cx="7905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59" name="Line 47"/>
          <p:cNvSpPr>
            <a:spLocks noChangeShapeType="1"/>
          </p:cNvSpPr>
          <p:nvPr/>
        </p:nvSpPr>
        <p:spPr bwMode="auto">
          <a:xfrm>
            <a:off x="3708400" y="3127375"/>
            <a:ext cx="576263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60" name="Line 48"/>
          <p:cNvSpPr>
            <a:spLocks noChangeShapeType="1"/>
          </p:cNvSpPr>
          <p:nvPr/>
        </p:nvSpPr>
        <p:spPr bwMode="auto">
          <a:xfrm>
            <a:off x="4284663" y="3141663"/>
            <a:ext cx="0" cy="1223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71" name="Line 59"/>
          <p:cNvSpPr>
            <a:spLocks noChangeShapeType="1"/>
          </p:cNvSpPr>
          <p:nvPr/>
        </p:nvSpPr>
        <p:spPr bwMode="auto">
          <a:xfrm>
            <a:off x="1476375" y="4422775"/>
            <a:ext cx="50323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72" name="Text Box 60"/>
          <p:cNvSpPr txBox="1">
            <a:spLocks noChangeArrowheads="1"/>
          </p:cNvSpPr>
          <p:nvPr/>
        </p:nvSpPr>
        <p:spPr bwMode="auto">
          <a:xfrm>
            <a:off x="5292725" y="2933700"/>
            <a:ext cx="1304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/>
              <a:t>memory</a:t>
            </a:r>
          </a:p>
        </p:txBody>
      </p:sp>
      <p:sp>
        <p:nvSpPr>
          <p:cNvPr id="141373" name="Line 61"/>
          <p:cNvSpPr>
            <a:spLocks noChangeShapeType="1"/>
          </p:cNvSpPr>
          <p:nvPr/>
        </p:nvSpPr>
        <p:spPr bwMode="auto">
          <a:xfrm>
            <a:off x="684213" y="1268413"/>
            <a:ext cx="72628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74" name="Line 62"/>
          <p:cNvSpPr>
            <a:spLocks noChangeShapeType="1"/>
          </p:cNvSpPr>
          <p:nvPr/>
        </p:nvSpPr>
        <p:spPr bwMode="auto">
          <a:xfrm>
            <a:off x="684213" y="1700213"/>
            <a:ext cx="352742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75" name="Text Box 63"/>
          <p:cNvSpPr txBox="1">
            <a:spLocks noChangeArrowheads="1"/>
          </p:cNvSpPr>
          <p:nvPr/>
        </p:nvSpPr>
        <p:spPr bwMode="auto">
          <a:xfrm>
            <a:off x="5076825" y="2492375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WR</a:t>
            </a:r>
          </a:p>
        </p:txBody>
      </p:sp>
      <p:sp>
        <p:nvSpPr>
          <p:cNvPr id="141376" name="Text Box 64"/>
          <p:cNvSpPr txBox="1">
            <a:spLocks noChangeArrowheads="1"/>
          </p:cNvSpPr>
          <p:nvPr/>
        </p:nvSpPr>
        <p:spPr bwMode="auto">
          <a:xfrm>
            <a:off x="5076825" y="2133600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RD</a:t>
            </a:r>
          </a:p>
        </p:txBody>
      </p:sp>
      <p:sp>
        <p:nvSpPr>
          <p:cNvPr id="141377" name="Line 65"/>
          <p:cNvSpPr>
            <a:spLocks noChangeShapeType="1"/>
          </p:cNvSpPr>
          <p:nvPr/>
        </p:nvSpPr>
        <p:spPr bwMode="auto">
          <a:xfrm>
            <a:off x="4211638" y="2708275"/>
            <a:ext cx="863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78" name="Line 66"/>
          <p:cNvSpPr>
            <a:spLocks noChangeShapeType="1"/>
          </p:cNvSpPr>
          <p:nvPr/>
        </p:nvSpPr>
        <p:spPr bwMode="auto">
          <a:xfrm>
            <a:off x="4572000" y="2349500"/>
            <a:ext cx="50323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79" name="Line 67"/>
          <p:cNvSpPr>
            <a:spLocks noChangeShapeType="1"/>
          </p:cNvSpPr>
          <p:nvPr/>
        </p:nvSpPr>
        <p:spPr bwMode="auto">
          <a:xfrm>
            <a:off x="4572000" y="1341438"/>
            <a:ext cx="1588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80" name="Line 68"/>
          <p:cNvSpPr>
            <a:spLocks noChangeShapeType="1"/>
          </p:cNvSpPr>
          <p:nvPr/>
        </p:nvSpPr>
        <p:spPr bwMode="auto">
          <a:xfrm>
            <a:off x="4211638" y="1700213"/>
            <a:ext cx="1587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81" name="Text Box 69"/>
          <p:cNvSpPr txBox="1">
            <a:spLocks noChangeArrowheads="1"/>
          </p:cNvSpPr>
          <p:nvPr/>
        </p:nvSpPr>
        <p:spPr bwMode="auto">
          <a:xfrm>
            <a:off x="-36513" y="981075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9900CC"/>
                </a:solidFill>
              </a:rPr>
              <a:t>RD</a:t>
            </a:r>
          </a:p>
        </p:txBody>
      </p:sp>
      <p:sp>
        <p:nvSpPr>
          <p:cNvPr id="141382" name="Text Box 70"/>
          <p:cNvSpPr txBox="1">
            <a:spLocks noChangeArrowheads="1"/>
          </p:cNvSpPr>
          <p:nvPr/>
        </p:nvSpPr>
        <p:spPr bwMode="auto">
          <a:xfrm>
            <a:off x="-36513" y="1341438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9900CC"/>
                </a:solidFill>
              </a:rPr>
              <a:t>WR</a:t>
            </a:r>
          </a:p>
        </p:txBody>
      </p:sp>
      <p:sp>
        <p:nvSpPr>
          <p:cNvPr id="141386" name="Line 74"/>
          <p:cNvSpPr>
            <a:spLocks noChangeShapeType="1"/>
          </p:cNvSpPr>
          <p:nvPr/>
        </p:nvSpPr>
        <p:spPr bwMode="auto">
          <a:xfrm>
            <a:off x="1042988" y="1341438"/>
            <a:ext cx="0" cy="2016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88" name="Line 76"/>
          <p:cNvSpPr>
            <a:spLocks noChangeShapeType="1"/>
          </p:cNvSpPr>
          <p:nvPr/>
        </p:nvSpPr>
        <p:spPr bwMode="auto">
          <a:xfrm>
            <a:off x="179388" y="3357563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89" name="Line 77"/>
          <p:cNvSpPr>
            <a:spLocks noChangeShapeType="1"/>
          </p:cNvSpPr>
          <p:nvPr/>
        </p:nvSpPr>
        <p:spPr bwMode="auto">
          <a:xfrm>
            <a:off x="179388" y="3357563"/>
            <a:ext cx="0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90" name="Oval 78"/>
          <p:cNvSpPr>
            <a:spLocks noChangeArrowheads="1"/>
          </p:cNvSpPr>
          <p:nvPr/>
        </p:nvSpPr>
        <p:spPr bwMode="auto">
          <a:xfrm>
            <a:off x="971550" y="1196975"/>
            <a:ext cx="144463" cy="14446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91" name="Oval 79"/>
          <p:cNvSpPr>
            <a:spLocks noChangeArrowheads="1"/>
          </p:cNvSpPr>
          <p:nvPr/>
        </p:nvSpPr>
        <p:spPr bwMode="auto">
          <a:xfrm>
            <a:off x="4500563" y="1196975"/>
            <a:ext cx="144462" cy="14446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92" name="Line 80"/>
          <p:cNvSpPr>
            <a:spLocks noChangeShapeType="1"/>
          </p:cNvSpPr>
          <p:nvPr/>
        </p:nvSpPr>
        <p:spPr bwMode="auto">
          <a:xfrm>
            <a:off x="6804025" y="4292600"/>
            <a:ext cx="50323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93" name="Text Box 81"/>
          <p:cNvSpPr txBox="1">
            <a:spLocks noChangeArrowheads="1"/>
          </p:cNvSpPr>
          <p:nvPr/>
        </p:nvSpPr>
        <p:spPr bwMode="auto">
          <a:xfrm>
            <a:off x="5795963" y="4076700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POUT</a:t>
            </a:r>
          </a:p>
        </p:txBody>
      </p:sp>
      <p:sp>
        <p:nvSpPr>
          <p:cNvPr id="141394" name="Line 82"/>
          <p:cNvSpPr>
            <a:spLocks noChangeShapeType="1"/>
          </p:cNvSpPr>
          <p:nvPr/>
        </p:nvSpPr>
        <p:spPr bwMode="auto">
          <a:xfrm flipV="1">
            <a:off x="179388" y="5373688"/>
            <a:ext cx="71294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95" name="Line 83"/>
          <p:cNvSpPr>
            <a:spLocks noChangeShapeType="1"/>
          </p:cNvSpPr>
          <p:nvPr/>
        </p:nvSpPr>
        <p:spPr bwMode="auto">
          <a:xfrm>
            <a:off x="179388" y="4508500"/>
            <a:ext cx="0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96" name="Line 84"/>
          <p:cNvSpPr>
            <a:spLocks noChangeShapeType="1"/>
          </p:cNvSpPr>
          <p:nvPr/>
        </p:nvSpPr>
        <p:spPr bwMode="auto">
          <a:xfrm>
            <a:off x="7308850" y="4292600"/>
            <a:ext cx="0" cy="1081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98" name="Line 86"/>
          <p:cNvSpPr>
            <a:spLocks noChangeShapeType="1"/>
          </p:cNvSpPr>
          <p:nvPr/>
        </p:nvSpPr>
        <p:spPr bwMode="auto">
          <a:xfrm>
            <a:off x="3563938" y="657225"/>
            <a:ext cx="1587" cy="684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99" name="Line 87"/>
          <p:cNvSpPr>
            <a:spLocks noChangeShapeType="1"/>
          </p:cNvSpPr>
          <p:nvPr/>
        </p:nvSpPr>
        <p:spPr bwMode="auto">
          <a:xfrm>
            <a:off x="3924300" y="836613"/>
            <a:ext cx="0" cy="2376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403" name="Text Box 91"/>
          <p:cNvSpPr txBox="1">
            <a:spLocks noChangeArrowheads="1"/>
          </p:cNvSpPr>
          <p:nvPr/>
        </p:nvSpPr>
        <p:spPr bwMode="auto">
          <a:xfrm>
            <a:off x="7235825" y="476250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9900CC"/>
                </a:solidFill>
              </a:rPr>
              <a:t>ERROR</a:t>
            </a:r>
          </a:p>
        </p:txBody>
      </p:sp>
      <p:sp>
        <p:nvSpPr>
          <p:cNvPr id="141404" name="Oval 92"/>
          <p:cNvSpPr>
            <a:spLocks noChangeArrowheads="1"/>
          </p:cNvSpPr>
          <p:nvPr/>
        </p:nvSpPr>
        <p:spPr bwMode="auto">
          <a:xfrm>
            <a:off x="3492500" y="1196975"/>
            <a:ext cx="144463" cy="14446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405" name="Oval 93"/>
          <p:cNvSpPr>
            <a:spLocks noChangeArrowheads="1"/>
          </p:cNvSpPr>
          <p:nvPr/>
        </p:nvSpPr>
        <p:spPr bwMode="auto">
          <a:xfrm>
            <a:off x="3851275" y="3068638"/>
            <a:ext cx="144463" cy="1444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406" name="Text Box 94"/>
          <p:cNvSpPr txBox="1">
            <a:spLocks noChangeArrowheads="1"/>
          </p:cNvSpPr>
          <p:nvPr/>
        </p:nvSpPr>
        <p:spPr bwMode="auto">
          <a:xfrm>
            <a:off x="827088" y="765175"/>
            <a:ext cx="50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FF6600"/>
                </a:solidFill>
                <a:latin typeface="Garamond" pitchFamily="18" charset="0"/>
              </a:rPr>
              <a:t>0</a:t>
            </a:r>
          </a:p>
        </p:txBody>
      </p:sp>
      <p:sp>
        <p:nvSpPr>
          <p:cNvPr id="141407" name="Text Box 95"/>
          <p:cNvSpPr txBox="1">
            <a:spLocks noChangeArrowheads="1"/>
          </p:cNvSpPr>
          <p:nvPr/>
        </p:nvSpPr>
        <p:spPr bwMode="auto">
          <a:xfrm>
            <a:off x="755650" y="1268413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FF6600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141408" name="Text Box 96"/>
          <p:cNvSpPr txBox="1">
            <a:spLocks noChangeArrowheads="1"/>
          </p:cNvSpPr>
          <p:nvPr/>
        </p:nvSpPr>
        <p:spPr bwMode="auto">
          <a:xfrm>
            <a:off x="1116013" y="1268413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9900CC"/>
                </a:solidFill>
                <a:latin typeface="Garamond" pitchFamily="18" charset="0"/>
              </a:rPr>
              <a:t>0</a:t>
            </a:r>
          </a:p>
        </p:txBody>
      </p:sp>
      <p:sp>
        <p:nvSpPr>
          <p:cNvPr id="141409" name="Text Box 97"/>
          <p:cNvSpPr txBox="1">
            <a:spLocks noChangeArrowheads="1"/>
          </p:cNvSpPr>
          <p:nvPr/>
        </p:nvSpPr>
        <p:spPr bwMode="auto">
          <a:xfrm>
            <a:off x="1116013" y="836613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9900CC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141410" name="Text Box 98"/>
          <p:cNvSpPr txBox="1">
            <a:spLocks noChangeArrowheads="1"/>
          </p:cNvSpPr>
          <p:nvPr/>
        </p:nvSpPr>
        <p:spPr bwMode="auto">
          <a:xfrm>
            <a:off x="442913" y="5456238"/>
            <a:ext cx="6011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/>
              <a:t>ODD=A</a:t>
            </a:r>
            <a:r>
              <a:rPr lang="en-US" altLang="zh-CN" sz="2800" b="1"/>
              <a:t>⊕</a:t>
            </a:r>
            <a:r>
              <a:rPr lang="en-US" altLang="zh-CN" sz="2400" b="1"/>
              <a:t>B</a:t>
            </a:r>
            <a:r>
              <a:rPr lang="en-US" altLang="zh-CN" sz="2800" b="1"/>
              <a:t>⊕</a:t>
            </a:r>
            <a:r>
              <a:rPr lang="en-US" altLang="zh-CN" sz="2400" b="1"/>
              <a:t>C</a:t>
            </a:r>
            <a:r>
              <a:rPr lang="en-US" altLang="zh-CN" sz="2800" b="1"/>
              <a:t>⊕</a:t>
            </a:r>
            <a:r>
              <a:rPr lang="en-US" altLang="zh-CN" sz="2400" b="1"/>
              <a:t>D</a:t>
            </a:r>
            <a:r>
              <a:rPr lang="en-US" altLang="zh-CN" sz="2800" b="1"/>
              <a:t>⊕</a:t>
            </a:r>
            <a:r>
              <a:rPr lang="en-US" altLang="zh-CN" sz="2400" b="1"/>
              <a:t>E</a:t>
            </a:r>
            <a:r>
              <a:rPr lang="en-US" altLang="zh-CN" sz="2800" b="1"/>
              <a:t>⊕</a:t>
            </a:r>
            <a:r>
              <a:rPr lang="en-US" altLang="zh-CN" sz="2400" b="1"/>
              <a:t>F</a:t>
            </a:r>
            <a:r>
              <a:rPr lang="en-US" altLang="zh-CN" sz="2800" b="1"/>
              <a:t>⊕</a:t>
            </a:r>
            <a:r>
              <a:rPr lang="en-US" altLang="zh-CN" sz="2400" b="1"/>
              <a:t>G</a:t>
            </a:r>
            <a:r>
              <a:rPr lang="en-US" altLang="zh-CN" sz="2800" b="1"/>
              <a:t>⊕</a:t>
            </a:r>
            <a:r>
              <a:rPr lang="en-US" altLang="zh-CN" sz="2400" b="1"/>
              <a:t>H</a:t>
            </a:r>
            <a:r>
              <a:rPr lang="en-US" altLang="zh-CN" sz="2800" b="1"/>
              <a:t>⊕</a:t>
            </a:r>
            <a:r>
              <a:rPr lang="en-US" altLang="zh-CN" sz="2400" b="1"/>
              <a:t>I</a:t>
            </a:r>
          </a:p>
        </p:txBody>
      </p:sp>
      <p:sp>
        <p:nvSpPr>
          <p:cNvPr id="141413" name="Text Box 101"/>
          <p:cNvSpPr txBox="1">
            <a:spLocks noChangeArrowheads="1"/>
          </p:cNvSpPr>
          <p:nvPr/>
        </p:nvSpPr>
        <p:spPr bwMode="auto">
          <a:xfrm>
            <a:off x="6094413" y="5537200"/>
            <a:ext cx="2303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/>
              <a:t>=PIN=POUT</a:t>
            </a:r>
          </a:p>
        </p:txBody>
      </p:sp>
      <p:grpSp>
        <p:nvGrpSpPr>
          <p:cNvPr id="141427" name="Group 115"/>
          <p:cNvGrpSpPr>
            <a:grpSpLocks/>
          </p:cNvGrpSpPr>
          <p:nvPr/>
        </p:nvGrpSpPr>
        <p:grpSpPr bwMode="auto">
          <a:xfrm>
            <a:off x="3563938" y="476250"/>
            <a:ext cx="3598862" cy="503238"/>
            <a:chOff x="2245" y="255"/>
            <a:chExt cx="2267" cy="362"/>
          </a:xfrm>
        </p:grpSpPr>
        <p:sp>
          <p:nvSpPr>
            <p:cNvPr id="141400" name="Line 88"/>
            <p:cNvSpPr>
              <a:spLocks noChangeShapeType="1"/>
            </p:cNvSpPr>
            <p:nvPr/>
          </p:nvSpPr>
          <p:spPr bwMode="auto">
            <a:xfrm>
              <a:off x="2245" y="391"/>
              <a:ext cx="36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01" name="Line 89"/>
            <p:cNvSpPr>
              <a:spLocks noChangeShapeType="1"/>
            </p:cNvSpPr>
            <p:nvPr/>
          </p:nvSpPr>
          <p:spPr bwMode="auto">
            <a:xfrm>
              <a:off x="2472" y="527"/>
              <a:ext cx="15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02" name="Line 90"/>
            <p:cNvSpPr>
              <a:spLocks noChangeShapeType="1"/>
            </p:cNvSpPr>
            <p:nvPr/>
          </p:nvSpPr>
          <p:spPr bwMode="auto">
            <a:xfrm>
              <a:off x="3288" y="436"/>
              <a:ext cx="122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22" name="AutoShape 110"/>
            <p:cNvSpPr>
              <a:spLocks noChangeArrowheads="1"/>
            </p:cNvSpPr>
            <p:nvPr/>
          </p:nvSpPr>
          <p:spPr bwMode="auto">
            <a:xfrm>
              <a:off x="2789" y="255"/>
              <a:ext cx="363" cy="362"/>
            </a:xfrm>
            <a:prstGeom prst="flowChartDelay">
              <a:avLst/>
            </a:prstGeom>
            <a:noFill/>
            <a:ln w="28575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2</a:t>
              </a:r>
            </a:p>
          </p:txBody>
        </p:sp>
        <p:sp>
          <p:nvSpPr>
            <p:cNvPr id="141423" name="Line 111"/>
            <p:cNvSpPr>
              <a:spLocks noChangeShapeType="1"/>
            </p:cNvSpPr>
            <p:nvPr/>
          </p:nvSpPr>
          <p:spPr bwMode="auto">
            <a:xfrm flipH="1">
              <a:off x="3152" y="436"/>
              <a:ext cx="13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24" name="Line 112"/>
            <p:cNvSpPr>
              <a:spLocks noChangeShapeType="1"/>
            </p:cNvSpPr>
            <p:nvPr/>
          </p:nvSpPr>
          <p:spPr bwMode="auto">
            <a:xfrm>
              <a:off x="2608" y="391"/>
              <a:ext cx="18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25" name="Line 113"/>
            <p:cNvSpPr>
              <a:spLocks noChangeShapeType="1"/>
            </p:cNvSpPr>
            <p:nvPr/>
          </p:nvSpPr>
          <p:spPr bwMode="auto">
            <a:xfrm>
              <a:off x="2608" y="527"/>
              <a:ext cx="18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1431" name="Text Box 119"/>
          <p:cNvSpPr txBox="1">
            <a:spLocks noChangeArrowheads="1"/>
          </p:cNvSpPr>
          <p:nvPr/>
        </p:nvSpPr>
        <p:spPr bwMode="auto">
          <a:xfrm>
            <a:off x="7677150" y="2079625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EN</a:t>
            </a:r>
          </a:p>
        </p:txBody>
      </p:sp>
      <p:sp>
        <p:nvSpPr>
          <p:cNvPr id="141432" name="Line 120"/>
          <p:cNvSpPr>
            <a:spLocks noChangeShapeType="1"/>
          </p:cNvSpPr>
          <p:nvPr/>
        </p:nvSpPr>
        <p:spPr bwMode="auto">
          <a:xfrm>
            <a:off x="7947025" y="1268413"/>
            <a:ext cx="0" cy="8556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141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1" dur="500"/>
                                        <p:tgtEl>
                                          <p:spTgt spid="141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4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4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406" grpId="0"/>
      <p:bldP spid="141407" grpId="0"/>
      <p:bldP spid="141408" grpId="0"/>
      <p:bldP spid="14140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2F2E-E641-4111-A191-DF771F3CE901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9B5A-2A66-43C0-8505-9A87B69EBB64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142344" name="Rectangle 8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6.9  Comparators</a:t>
            </a:r>
          </a:p>
        </p:txBody>
      </p:sp>
      <p:sp>
        <p:nvSpPr>
          <p:cNvPr id="142345" name="Rectangle 9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endParaRPr lang="en-US" altLang="zh-CN"/>
          </a:p>
          <a:p>
            <a:pPr>
              <a:buClr>
                <a:srgbClr val="0000FF"/>
              </a:buClr>
              <a:buSzPct val="90000"/>
              <a:buFont typeface="Wingdings" pitchFamily="2" charset="2"/>
              <a:buChar char="Ø"/>
            </a:pPr>
            <a:r>
              <a:rPr lang="en-US" altLang="zh-CN"/>
              <a:t>Comparator</a:t>
            </a:r>
          </a:p>
          <a:p>
            <a:pPr lvl="1">
              <a:buClr>
                <a:srgbClr val="0000FF"/>
              </a:buClr>
              <a:buSzPct val="90000"/>
              <a:buFont typeface="Wingdings" pitchFamily="2" charset="2"/>
              <a:buChar char="Ø"/>
            </a:pPr>
            <a:r>
              <a:rPr lang="en-US" altLang="zh-CN"/>
              <a:t>compares two binary number and indicates whether they are equal.</a:t>
            </a:r>
          </a:p>
          <a:p>
            <a:pPr>
              <a:buClr>
                <a:srgbClr val="0000FF"/>
              </a:buClr>
              <a:buFont typeface="Wingdings" pitchFamily="2" charset="2"/>
              <a:buChar char="Ø"/>
            </a:pPr>
            <a:r>
              <a:rPr lang="en-US" altLang="zh-CN"/>
              <a:t>Magnitude comparator</a:t>
            </a:r>
          </a:p>
          <a:p>
            <a:pPr lvl="1">
              <a:buClr>
                <a:srgbClr val="0000FF"/>
              </a:buClr>
              <a:buFont typeface="Wingdings" pitchFamily="2" charset="2"/>
              <a:buChar char="Ø"/>
            </a:pPr>
            <a:r>
              <a:rPr lang="en-US" altLang="zh-CN"/>
              <a:t>interpret the binary number as signed or unsigned numbers and also indicate an arithmetic relationship (greater or less than).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C6CB-C9AA-4B4E-B568-74E467DFC2AF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447C-DFF4-407E-89A5-76170AFC91E1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149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structure of comparator</a:t>
            </a:r>
          </a:p>
        </p:txBody>
      </p:sp>
      <p:sp>
        <p:nvSpPr>
          <p:cNvPr id="1495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052513"/>
            <a:ext cx="8229600" cy="499745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1-bit comparator</a:t>
            </a:r>
          </a:p>
          <a:p>
            <a:pPr>
              <a:buFont typeface="Wingdings 2" pitchFamily="18" charset="2"/>
              <a:buNone/>
            </a:pPr>
            <a:endParaRPr lang="en-US" altLang="zh-CN"/>
          </a:p>
          <a:p>
            <a:pPr>
              <a:buFont typeface="Wingdings 2" pitchFamily="18" charset="2"/>
              <a:buNone/>
            </a:pPr>
            <a:endParaRPr lang="en-US" altLang="zh-CN"/>
          </a:p>
          <a:p>
            <a:pPr>
              <a:buFont typeface="Wingdings 2" pitchFamily="18" charset="2"/>
              <a:buNone/>
            </a:pPr>
            <a:endParaRPr lang="en-US" altLang="zh-CN"/>
          </a:p>
          <a:p>
            <a:pPr>
              <a:buFont typeface="Wingdings 2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multiple-bit comparator</a:t>
            </a:r>
          </a:p>
          <a:p>
            <a:pPr>
              <a:buFont typeface="Wingdings" pitchFamily="2" charset="2"/>
              <a:buChar char="p"/>
            </a:pPr>
            <a:r>
              <a:rPr lang="en-US" altLang="zh-CN"/>
              <a:t>    </a:t>
            </a:r>
            <a:r>
              <a:rPr lang="en-US" altLang="zh-CN">
                <a:solidFill>
                  <a:srgbClr val="260991"/>
                </a:solidFill>
              </a:rPr>
              <a:t>parallel comparator</a:t>
            </a:r>
          </a:p>
          <a:p>
            <a:pPr>
              <a:buFont typeface="Wingdings" pitchFamily="2" charset="2"/>
              <a:buChar char="p"/>
            </a:pPr>
            <a:r>
              <a:rPr lang="en-US" altLang="zh-CN">
                <a:solidFill>
                  <a:srgbClr val="260991"/>
                </a:solidFill>
              </a:rPr>
              <a:t>    iterative comparator</a:t>
            </a:r>
          </a:p>
        </p:txBody>
      </p:sp>
      <p:graphicFrame>
        <p:nvGraphicFramePr>
          <p:cNvPr id="14950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62000" y="1730375"/>
          <a:ext cx="276225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9" name="Artwork" r:id="rId3" imgW="2333333" imgH="828791" progId="Adobe.Illustrator.7">
                  <p:embed/>
                </p:oleObj>
              </mc:Choice>
              <mc:Fallback>
                <p:oleObj name="Artwork" r:id="rId3" imgW="2333333" imgH="828791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30375"/>
                        <a:ext cx="276225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9514" name="Group 10"/>
          <p:cNvGrpSpPr>
            <a:grpSpLocks/>
          </p:cNvGrpSpPr>
          <p:nvPr/>
        </p:nvGrpSpPr>
        <p:grpSpPr bwMode="auto">
          <a:xfrm>
            <a:off x="4716463" y="1773238"/>
            <a:ext cx="2879725" cy="933450"/>
            <a:chOff x="2971" y="1480"/>
            <a:chExt cx="1814" cy="588"/>
          </a:xfrm>
        </p:grpSpPr>
        <p:pic>
          <p:nvPicPr>
            <p:cNvPr id="149512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" y="1480"/>
              <a:ext cx="1814" cy="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513" name="Oval 9"/>
            <p:cNvSpPr>
              <a:spLocks noChangeArrowheads="1"/>
            </p:cNvSpPr>
            <p:nvPr/>
          </p:nvSpPr>
          <p:spPr bwMode="auto">
            <a:xfrm>
              <a:off x="4014" y="1706"/>
              <a:ext cx="91" cy="91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9515" name="Text Box 11"/>
          <p:cNvSpPr txBox="1">
            <a:spLocks noChangeArrowheads="1"/>
          </p:cNvSpPr>
          <p:nvPr/>
        </p:nvSpPr>
        <p:spPr bwMode="auto">
          <a:xfrm>
            <a:off x="755650" y="2708275"/>
            <a:ext cx="2735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DIFF=A0⊕B0</a:t>
            </a:r>
          </a:p>
        </p:txBody>
      </p:sp>
      <p:sp>
        <p:nvSpPr>
          <p:cNvPr id="149516" name="Text Box 12"/>
          <p:cNvSpPr txBox="1">
            <a:spLocks noChangeArrowheads="1"/>
          </p:cNvSpPr>
          <p:nvPr/>
        </p:nvSpPr>
        <p:spPr bwMode="auto">
          <a:xfrm>
            <a:off x="4427538" y="2708275"/>
            <a:ext cx="3313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EQ=</a:t>
            </a:r>
            <a:r>
              <a:rPr lang="zh-CN" altLang="en-US" sz="2800" b="1">
                <a:solidFill>
                  <a:srgbClr val="0000FF"/>
                </a:solidFill>
              </a:rPr>
              <a:t>（</a:t>
            </a:r>
            <a:r>
              <a:rPr lang="en-US" altLang="zh-CN" sz="2800" b="1">
                <a:solidFill>
                  <a:srgbClr val="0000FF"/>
                </a:solidFill>
              </a:rPr>
              <a:t>A0⊕B0</a:t>
            </a:r>
            <a:r>
              <a:rPr lang="zh-CN" altLang="en-US" sz="2800" b="1">
                <a:solidFill>
                  <a:srgbClr val="0000FF"/>
                </a:solidFill>
              </a:rPr>
              <a:t>）’</a:t>
            </a:r>
          </a:p>
        </p:txBody>
      </p:sp>
      <p:sp>
        <p:nvSpPr>
          <p:cNvPr id="149518" name="AutoShape 14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867525" y="908050"/>
            <a:ext cx="1665288" cy="630238"/>
          </a:xfrm>
          <a:prstGeom prst="actionButtonBlank">
            <a:avLst/>
          </a:prstGeom>
          <a:solidFill>
            <a:srgbClr val="DBE3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b="1"/>
              <a:t>XOR\XNOR truth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</a:t>
            </a:r>
            <a:r>
              <a:rPr lang="en-US" altLang="zh-CN" dirty="0" smtClean="0"/>
              <a:t>comparator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4F01-9B63-44B9-A99A-3F5BFB56D1C6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FCA7-45EB-4411-98C1-31EFF3E5019A}" type="slidenum">
              <a:rPr lang="en-US" altLang="zh-CN"/>
              <a:pPr/>
              <a:t>89</a:t>
            </a:fld>
            <a:endParaRPr lang="en-US" altLang="zh-CN"/>
          </a:p>
        </p:txBody>
      </p:sp>
      <p:graphicFrame>
        <p:nvGraphicFramePr>
          <p:cNvPr id="153606" name="Object 6"/>
          <p:cNvGraphicFramePr>
            <a:graphicFrameLocks noChangeAspect="1"/>
          </p:cNvGraphicFramePr>
          <p:nvPr/>
        </p:nvGraphicFramePr>
        <p:xfrm>
          <a:off x="2735263" y="1520825"/>
          <a:ext cx="3873500" cy="317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1" name="Artwork" r:id="rId3" imgW="3524742" imgH="2886478" progId="Adobe.Illustrator.7">
                  <p:embed/>
                </p:oleObj>
              </mc:Choice>
              <mc:Fallback>
                <p:oleObj name="Artwork" r:id="rId3" imgW="3524742" imgH="2886478" progId="Adobe.Illustrator.7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1520825"/>
                        <a:ext cx="3873500" cy="317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611188" y="5094288"/>
            <a:ext cx="7291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962304"/>
                </a:solidFill>
              </a:rPr>
              <a:t>Iterative comparator (serial comparator)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4140200" y="1008062"/>
            <a:ext cx="4535488" cy="82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  <a:cs typeface="Arial" pitchFamily="34" charset="0"/>
              </a:rPr>
              <a:t>       4-bit parallel comparator</a:t>
            </a:r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34925" y="1052513"/>
            <a:ext cx="2519363" cy="1565275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Each of the input-bit pairs is compared simultaneously.</a:t>
            </a:r>
          </a:p>
        </p:txBody>
      </p:sp>
      <p:sp>
        <p:nvSpPr>
          <p:cNvPr id="153610" name="Oval 10"/>
          <p:cNvSpPr>
            <a:spLocks noChangeArrowheads="1"/>
          </p:cNvSpPr>
          <p:nvPr/>
        </p:nvSpPr>
        <p:spPr bwMode="auto">
          <a:xfrm>
            <a:off x="2447925" y="1376363"/>
            <a:ext cx="2016125" cy="3492500"/>
          </a:xfrm>
          <a:prstGeom prst="ellipse">
            <a:avLst/>
          </a:prstGeom>
          <a:noFill/>
          <a:ln w="28575" cap="sq" algn="ctr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9" grpId="0" animBg="1"/>
      <p:bldP spid="1536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D9C1-E7B5-4C04-B2BF-B4E81389762A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CA78-C90A-4FFE-AED3-34E1F297BFD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  Combinational PLDs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052513"/>
            <a:ext cx="8507413" cy="507365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dirty="0"/>
              <a:t>1. Programmable logic arrays (PLA)</a:t>
            </a:r>
          </a:p>
          <a:p>
            <a:pPr lvl="1">
              <a:buSzPct val="80000"/>
              <a:buFontTx/>
              <a:buChar char="•"/>
            </a:pPr>
            <a:r>
              <a:rPr lang="en-US" altLang="zh-CN" dirty="0"/>
              <a:t>two level “AND—OR” device. </a:t>
            </a:r>
          </a:p>
          <a:p>
            <a:pPr lvl="1">
              <a:buSzPct val="80000"/>
              <a:buFontTx/>
              <a:buChar char="•"/>
            </a:pPr>
            <a:r>
              <a:rPr lang="en-US" altLang="zh-CN" dirty="0"/>
              <a:t>Can be programmed to implement any </a:t>
            </a:r>
            <a:r>
              <a:rPr lang="en-US" altLang="zh-CN" dirty="0">
                <a:solidFill>
                  <a:srgbClr val="CC0000"/>
                </a:solidFill>
              </a:rPr>
              <a:t>sum-of-products</a:t>
            </a:r>
            <a:r>
              <a:rPr lang="en-US" altLang="zh-CN" dirty="0"/>
              <a:t> logic expression.</a:t>
            </a:r>
          </a:p>
          <a:p>
            <a:pPr>
              <a:buSzPct val="70000"/>
              <a:buFont typeface="Wingdings" pitchFamily="2" charset="2"/>
              <a:buChar char="p"/>
            </a:pPr>
            <a:r>
              <a:rPr lang="en-US" altLang="zh-CN" dirty="0"/>
              <a:t>An </a:t>
            </a:r>
            <a:r>
              <a:rPr lang="en-US" altLang="zh-CN" dirty="0">
                <a:solidFill>
                  <a:srgbClr val="E24B08"/>
                </a:solidFill>
              </a:rPr>
              <a:t>n</a:t>
            </a:r>
            <a:r>
              <a:rPr lang="zh-CN" altLang="zh-CN" dirty="0">
                <a:solidFill>
                  <a:srgbClr val="E24B08"/>
                </a:solidFill>
              </a:rPr>
              <a:t>×m</a:t>
            </a:r>
            <a:r>
              <a:rPr lang="en-US" altLang="zh-CN" dirty="0"/>
              <a:t> </a:t>
            </a:r>
            <a:r>
              <a:rPr lang="zh-CN" altLang="zh-CN" dirty="0"/>
              <a:t>PLA</a:t>
            </a:r>
            <a:r>
              <a:rPr lang="en-US" altLang="zh-CN" dirty="0"/>
              <a:t> with </a:t>
            </a:r>
            <a:r>
              <a:rPr lang="en-US" altLang="zh-CN" dirty="0">
                <a:solidFill>
                  <a:srgbClr val="E24B08"/>
                </a:solidFill>
              </a:rPr>
              <a:t>p</a:t>
            </a:r>
            <a:r>
              <a:rPr lang="en-US" altLang="zh-CN" dirty="0"/>
              <a:t> product terms:</a:t>
            </a:r>
          </a:p>
          <a:p>
            <a:pPr lvl="1">
              <a:buFontTx/>
              <a:buChar char="•"/>
            </a:pPr>
            <a:r>
              <a:rPr lang="en-US" altLang="zh-CN" dirty="0"/>
              <a:t>n—inputs</a:t>
            </a:r>
          </a:p>
          <a:p>
            <a:pPr lvl="1">
              <a:buFontTx/>
              <a:buChar char="•"/>
            </a:pPr>
            <a:r>
              <a:rPr lang="en-US" altLang="zh-CN" dirty="0"/>
              <a:t>m—outputs (number of OR gates)</a:t>
            </a:r>
          </a:p>
          <a:p>
            <a:pPr lvl="1">
              <a:buFontTx/>
              <a:buChar char="•"/>
            </a:pPr>
            <a:r>
              <a:rPr lang="en-US" altLang="zh-CN" dirty="0"/>
              <a:t>p—product terms (number of AND gates)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4EE2-4ADA-492D-9EFE-00B9CC0AAA51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2074-90BA-463D-BB34-492B03836BCA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639763"/>
          </a:xfrm>
        </p:spPr>
        <p:txBody>
          <a:bodyPr/>
          <a:lstStyle/>
          <a:p>
            <a:r>
              <a:rPr lang="en-US" altLang="zh-CN"/>
              <a:t>2. Iterative Circuit</a:t>
            </a:r>
          </a:p>
        </p:txBody>
      </p:sp>
      <p:sp>
        <p:nvSpPr>
          <p:cNvPr id="1546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981075"/>
            <a:ext cx="8229600" cy="692150"/>
          </a:xfrm>
        </p:spPr>
        <p:txBody>
          <a:bodyPr/>
          <a:lstStyle/>
          <a:p>
            <a:r>
              <a:rPr lang="en-US" altLang="zh-CN"/>
              <a:t>Cascade n identical modules</a:t>
            </a:r>
          </a:p>
        </p:txBody>
      </p:sp>
      <p:grpSp>
        <p:nvGrpSpPr>
          <p:cNvPr id="154691" name="Group 67"/>
          <p:cNvGrpSpPr>
            <a:grpSpLocks/>
          </p:cNvGrpSpPr>
          <p:nvPr/>
        </p:nvGrpSpPr>
        <p:grpSpPr bwMode="auto">
          <a:xfrm>
            <a:off x="3387725" y="1584325"/>
            <a:ext cx="2212975" cy="3138488"/>
            <a:chOff x="2134" y="998"/>
            <a:chExt cx="1394" cy="1977"/>
          </a:xfrm>
        </p:grpSpPr>
        <p:sp>
          <p:nvSpPr>
            <p:cNvPr id="154644" name="AutoShape 20"/>
            <p:cNvSpPr>
              <a:spLocks noChangeArrowheads="1"/>
            </p:cNvSpPr>
            <p:nvPr/>
          </p:nvSpPr>
          <p:spPr bwMode="auto">
            <a:xfrm>
              <a:off x="2584" y="1307"/>
              <a:ext cx="135" cy="398"/>
            </a:xfrm>
            <a:prstGeom prst="downArrow">
              <a:avLst>
                <a:gd name="adj1" fmla="val 50000"/>
                <a:gd name="adj2" fmla="val 73704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>
                      <a:alpha val="48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5" name="AutoShape 21"/>
            <p:cNvSpPr>
              <a:spLocks noChangeArrowheads="1"/>
            </p:cNvSpPr>
            <p:nvPr/>
          </p:nvSpPr>
          <p:spPr bwMode="auto">
            <a:xfrm>
              <a:off x="2584" y="2325"/>
              <a:ext cx="135" cy="398"/>
            </a:xfrm>
            <a:prstGeom prst="downArrow">
              <a:avLst>
                <a:gd name="adj1" fmla="val 50000"/>
                <a:gd name="adj2" fmla="val 73704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>
                      <a:alpha val="48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4690" name="Group 66"/>
            <p:cNvGrpSpPr>
              <a:grpSpLocks/>
            </p:cNvGrpSpPr>
            <p:nvPr/>
          </p:nvGrpSpPr>
          <p:grpSpPr bwMode="auto">
            <a:xfrm>
              <a:off x="2134" y="1661"/>
              <a:ext cx="1080" cy="664"/>
              <a:chOff x="2134" y="1661"/>
              <a:chExt cx="1080" cy="664"/>
            </a:xfrm>
          </p:grpSpPr>
          <p:sp>
            <p:nvSpPr>
              <p:cNvPr id="154642" name="Rectangle 18"/>
              <p:cNvSpPr>
                <a:spLocks noChangeArrowheads="1"/>
              </p:cNvSpPr>
              <p:nvPr/>
            </p:nvSpPr>
            <p:spPr bwMode="auto">
              <a:xfrm>
                <a:off x="2134" y="1705"/>
                <a:ext cx="1034" cy="62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646" name="Text Box 22"/>
              <p:cNvSpPr txBox="1">
                <a:spLocks noChangeArrowheads="1"/>
              </p:cNvSpPr>
              <p:nvPr/>
            </p:nvSpPr>
            <p:spPr bwMode="auto">
              <a:xfrm>
                <a:off x="2135" y="1883"/>
                <a:ext cx="3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sz="2000" b="1">
                    <a:latin typeface="Garamond" pitchFamily="18" charset="0"/>
                  </a:rPr>
                  <a:t>CI</a:t>
                </a:r>
              </a:p>
            </p:txBody>
          </p:sp>
          <p:sp>
            <p:nvSpPr>
              <p:cNvPr id="154647" name="Text Box 23"/>
              <p:cNvSpPr txBox="1">
                <a:spLocks noChangeArrowheads="1"/>
              </p:cNvSpPr>
              <p:nvPr/>
            </p:nvSpPr>
            <p:spPr bwMode="auto">
              <a:xfrm>
                <a:off x="2809" y="1883"/>
                <a:ext cx="4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sz="2000" b="1">
                    <a:latin typeface="Garamond" pitchFamily="18" charset="0"/>
                  </a:rPr>
                  <a:t>CO</a:t>
                </a:r>
              </a:p>
            </p:txBody>
          </p:sp>
          <p:sp>
            <p:nvSpPr>
              <p:cNvPr id="154648" name="Text Box 24"/>
              <p:cNvSpPr txBox="1">
                <a:spLocks noChangeArrowheads="1"/>
              </p:cNvSpPr>
              <p:nvPr/>
            </p:nvSpPr>
            <p:spPr bwMode="auto">
              <a:xfrm>
                <a:off x="2494" y="1661"/>
                <a:ext cx="3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sz="2000" b="1">
                    <a:latin typeface="Garamond" pitchFamily="18" charset="0"/>
                  </a:rPr>
                  <a:t>PI</a:t>
                </a:r>
              </a:p>
            </p:txBody>
          </p:sp>
          <p:sp>
            <p:nvSpPr>
              <p:cNvPr id="154649" name="Text Box 25"/>
              <p:cNvSpPr txBox="1">
                <a:spLocks noChangeArrowheads="1"/>
              </p:cNvSpPr>
              <p:nvPr/>
            </p:nvSpPr>
            <p:spPr bwMode="auto">
              <a:xfrm>
                <a:off x="2405" y="2059"/>
                <a:ext cx="4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sz="2000" b="1">
                    <a:latin typeface="Garamond" pitchFamily="18" charset="0"/>
                  </a:rPr>
                  <a:t>PO</a:t>
                </a:r>
              </a:p>
            </p:txBody>
          </p:sp>
        </p:grpSp>
        <p:sp>
          <p:nvSpPr>
            <p:cNvPr id="154650" name="Text Box 26"/>
            <p:cNvSpPr txBox="1">
              <a:spLocks noChangeArrowheads="1"/>
            </p:cNvSpPr>
            <p:nvPr/>
          </p:nvSpPr>
          <p:spPr bwMode="auto">
            <a:xfrm>
              <a:off x="2494" y="998"/>
              <a:ext cx="4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 b="1">
                  <a:latin typeface="Garamond" pitchFamily="18" charset="0"/>
                </a:rPr>
                <a:t>PI</a:t>
              </a:r>
              <a:r>
                <a:rPr lang="en-US" altLang="zh-CN" sz="2000" b="1" baseline="-25000">
                  <a:latin typeface="Garamond" pitchFamily="18" charset="0"/>
                </a:rPr>
                <a:t>1</a:t>
              </a:r>
            </a:p>
          </p:txBody>
        </p:sp>
        <p:sp>
          <p:nvSpPr>
            <p:cNvPr id="154651" name="Text Box 27"/>
            <p:cNvSpPr txBox="1">
              <a:spLocks noChangeArrowheads="1"/>
            </p:cNvSpPr>
            <p:nvPr/>
          </p:nvSpPr>
          <p:spPr bwMode="auto">
            <a:xfrm>
              <a:off x="2405" y="2724"/>
              <a:ext cx="49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 b="1">
                  <a:latin typeface="Garamond" pitchFamily="18" charset="0"/>
                </a:rPr>
                <a:t>PO</a:t>
              </a:r>
              <a:r>
                <a:rPr lang="en-US" altLang="zh-CN" sz="2000" b="1" baseline="-25000">
                  <a:latin typeface="Garamond" pitchFamily="18" charset="0"/>
                </a:rPr>
                <a:t>1</a:t>
              </a:r>
            </a:p>
          </p:txBody>
        </p:sp>
        <p:sp>
          <p:nvSpPr>
            <p:cNvPr id="154674" name="AutoShape 50"/>
            <p:cNvSpPr>
              <a:spLocks noChangeArrowheads="1"/>
            </p:cNvSpPr>
            <p:nvPr/>
          </p:nvSpPr>
          <p:spPr bwMode="auto">
            <a:xfrm>
              <a:off x="3168" y="1971"/>
              <a:ext cx="314" cy="133"/>
            </a:xfrm>
            <a:prstGeom prst="rightArrow">
              <a:avLst>
                <a:gd name="adj1" fmla="val 50000"/>
                <a:gd name="adj2" fmla="val 59023"/>
              </a:avLst>
            </a:prstGeom>
            <a:solidFill>
              <a:srgbClr val="CCECFF">
                <a:alpha val="47000"/>
              </a:srgbClr>
            </a:solidFill>
            <a:ln w="28575" algn="ctr">
              <a:solidFill>
                <a:srgbClr val="CC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75" name="Text Box 51"/>
            <p:cNvSpPr txBox="1">
              <a:spLocks noChangeArrowheads="1"/>
            </p:cNvSpPr>
            <p:nvPr/>
          </p:nvSpPr>
          <p:spPr bwMode="auto">
            <a:xfrm>
              <a:off x="3168" y="1705"/>
              <a:ext cx="3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 b="1">
                  <a:latin typeface="Garamond" pitchFamily="18" charset="0"/>
                </a:rPr>
                <a:t>C</a:t>
              </a:r>
              <a:r>
                <a:rPr lang="en-US" altLang="zh-CN" sz="2000" b="1" baseline="-25000">
                  <a:latin typeface="Garamond" pitchFamily="18" charset="0"/>
                </a:rPr>
                <a:t>2</a:t>
              </a:r>
            </a:p>
          </p:txBody>
        </p:sp>
      </p:grpSp>
      <p:sp>
        <p:nvSpPr>
          <p:cNvPr id="154676" name="Text Box 52"/>
          <p:cNvSpPr txBox="1">
            <a:spLocks noChangeArrowheads="1"/>
          </p:cNvSpPr>
          <p:nvPr/>
        </p:nvSpPr>
        <p:spPr bwMode="auto">
          <a:xfrm>
            <a:off x="5457825" y="2847975"/>
            <a:ext cx="642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…</a:t>
            </a:r>
            <a:endParaRPr lang="en-US" altLang="zh-CN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grpSp>
        <p:nvGrpSpPr>
          <p:cNvPr id="154699" name="Group 75"/>
          <p:cNvGrpSpPr>
            <a:grpSpLocks/>
          </p:cNvGrpSpPr>
          <p:nvPr/>
        </p:nvGrpSpPr>
        <p:grpSpPr bwMode="auto">
          <a:xfrm>
            <a:off x="5813425" y="1584325"/>
            <a:ext cx="2854325" cy="3138488"/>
            <a:chOff x="3662" y="998"/>
            <a:chExt cx="1798" cy="1977"/>
          </a:xfrm>
        </p:grpSpPr>
        <p:sp>
          <p:nvSpPr>
            <p:cNvPr id="154663" name="AutoShape 39"/>
            <p:cNvSpPr>
              <a:spLocks noChangeArrowheads="1"/>
            </p:cNvSpPr>
            <p:nvPr/>
          </p:nvSpPr>
          <p:spPr bwMode="auto">
            <a:xfrm>
              <a:off x="3753" y="1971"/>
              <a:ext cx="314" cy="133"/>
            </a:xfrm>
            <a:prstGeom prst="rightArrow">
              <a:avLst>
                <a:gd name="adj1" fmla="val 50000"/>
                <a:gd name="adj2" fmla="val 59023"/>
              </a:avLst>
            </a:prstGeom>
            <a:solidFill>
              <a:srgbClr val="CCECFF">
                <a:alpha val="47000"/>
              </a:srgbClr>
            </a:solidFill>
            <a:ln w="28575" algn="ctr">
              <a:solidFill>
                <a:srgbClr val="CC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64" name="AutoShape 40"/>
            <p:cNvSpPr>
              <a:spLocks noChangeArrowheads="1"/>
            </p:cNvSpPr>
            <p:nvPr/>
          </p:nvSpPr>
          <p:spPr bwMode="auto">
            <a:xfrm>
              <a:off x="4517" y="1307"/>
              <a:ext cx="135" cy="398"/>
            </a:xfrm>
            <a:prstGeom prst="downArrow">
              <a:avLst>
                <a:gd name="adj1" fmla="val 50000"/>
                <a:gd name="adj2" fmla="val 73704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>
                      <a:alpha val="48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65" name="AutoShape 41"/>
            <p:cNvSpPr>
              <a:spLocks noChangeArrowheads="1"/>
            </p:cNvSpPr>
            <p:nvPr/>
          </p:nvSpPr>
          <p:spPr bwMode="auto">
            <a:xfrm>
              <a:off x="4516" y="2325"/>
              <a:ext cx="135" cy="398"/>
            </a:xfrm>
            <a:prstGeom prst="downArrow">
              <a:avLst>
                <a:gd name="adj1" fmla="val 50000"/>
                <a:gd name="adj2" fmla="val 73704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>
                      <a:alpha val="48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4692" name="Group 68"/>
            <p:cNvGrpSpPr>
              <a:grpSpLocks/>
            </p:cNvGrpSpPr>
            <p:nvPr/>
          </p:nvGrpSpPr>
          <p:grpSpPr bwMode="auto">
            <a:xfrm>
              <a:off x="4067" y="1661"/>
              <a:ext cx="1080" cy="664"/>
              <a:chOff x="4067" y="1661"/>
              <a:chExt cx="1080" cy="664"/>
            </a:xfrm>
          </p:grpSpPr>
          <p:sp>
            <p:nvSpPr>
              <p:cNvPr id="154662" name="Rectangle 38"/>
              <p:cNvSpPr>
                <a:spLocks noChangeArrowheads="1"/>
              </p:cNvSpPr>
              <p:nvPr/>
            </p:nvSpPr>
            <p:spPr bwMode="auto">
              <a:xfrm>
                <a:off x="4067" y="1705"/>
                <a:ext cx="1034" cy="62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666" name="Text Box 42"/>
              <p:cNvSpPr txBox="1">
                <a:spLocks noChangeArrowheads="1"/>
              </p:cNvSpPr>
              <p:nvPr/>
            </p:nvSpPr>
            <p:spPr bwMode="auto">
              <a:xfrm>
                <a:off x="4067" y="1883"/>
                <a:ext cx="3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b="1">
                    <a:latin typeface="Garamond" pitchFamily="18" charset="0"/>
                  </a:rPr>
                  <a:t>CI</a:t>
                </a:r>
              </a:p>
            </p:txBody>
          </p:sp>
          <p:sp>
            <p:nvSpPr>
              <p:cNvPr id="154667" name="Text Box 43"/>
              <p:cNvSpPr txBox="1">
                <a:spLocks noChangeArrowheads="1"/>
              </p:cNvSpPr>
              <p:nvPr/>
            </p:nvSpPr>
            <p:spPr bwMode="auto">
              <a:xfrm>
                <a:off x="4742" y="1883"/>
                <a:ext cx="4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sz="2000" b="1">
                    <a:latin typeface="Garamond" pitchFamily="18" charset="0"/>
                  </a:rPr>
                  <a:t>CO</a:t>
                </a:r>
              </a:p>
            </p:txBody>
          </p:sp>
          <p:sp>
            <p:nvSpPr>
              <p:cNvPr id="154668" name="Text Box 44"/>
              <p:cNvSpPr txBox="1">
                <a:spLocks noChangeArrowheads="1"/>
              </p:cNvSpPr>
              <p:nvPr/>
            </p:nvSpPr>
            <p:spPr bwMode="auto">
              <a:xfrm>
                <a:off x="4381" y="1661"/>
                <a:ext cx="3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sz="2000" b="1">
                    <a:latin typeface="Garamond" pitchFamily="18" charset="0"/>
                  </a:rPr>
                  <a:t>PI</a:t>
                </a:r>
              </a:p>
            </p:txBody>
          </p:sp>
          <p:sp>
            <p:nvSpPr>
              <p:cNvPr id="154669" name="Text Box 45"/>
              <p:cNvSpPr txBox="1">
                <a:spLocks noChangeArrowheads="1"/>
              </p:cNvSpPr>
              <p:nvPr/>
            </p:nvSpPr>
            <p:spPr bwMode="auto">
              <a:xfrm>
                <a:off x="4337" y="2059"/>
                <a:ext cx="40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sz="2000" b="1">
                    <a:latin typeface="Garamond" pitchFamily="18" charset="0"/>
                  </a:rPr>
                  <a:t>PO</a:t>
                </a:r>
              </a:p>
            </p:txBody>
          </p:sp>
        </p:grpSp>
        <p:sp>
          <p:nvSpPr>
            <p:cNvPr id="154670" name="Text Box 46"/>
            <p:cNvSpPr txBox="1">
              <a:spLocks noChangeArrowheads="1"/>
            </p:cNvSpPr>
            <p:nvPr/>
          </p:nvSpPr>
          <p:spPr bwMode="auto">
            <a:xfrm>
              <a:off x="4427" y="998"/>
              <a:ext cx="6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 b="1">
                  <a:latin typeface="Garamond" pitchFamily="18" charset="0"/>
                </a:rPr>
                <a:t>PI</a:t>
              </a:r>
              <a:r>
                <a:rPr lang="en-US" altLang="zh-CN" sz="2000" b="1" baseline="-25000">
                  <a:latin typeface="Garamond" pitchFamily="18" charset="0"/>
                </a:rPr>
                <a:t>n-1</a:t>
              </a:r>
            </a:p>
          </p:txBody>
        </p:sp>
        <p:sp>
          <p:nvSpPr>
            <p:cNvPr id="154671" name="Text Box 47"/>
            <p:cNvSpPr txBox="1">
              <a:spLocks noChangeArrowheads="1"/>
            </p:cNvSpPr>
            <p:nvPr/>
          </p:nvSpPr>
          <p:spPr bwMode="auto">
            <a:xfrm>
              <a:off x="4337" y="2724"/>
              <a:ext cx="58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 b="1">
                  <a:latin typeface="Garamond" pitchFamily="18" charset="0"/>
                </a:rPr>
                <a:t>PO</a:t>
              </a:r>
              <a:r>
                <a:rPr lang="en-US" altLang="zh-CN" sz="2000" b="1" baseline="-25000">
                  <a:latin typeface="Garamond" pitchFamily="18" charset="0"/>
                </a:rPr>
                <a:t>n-1</a:t>
              </a:r>
            </a:p>
          </p:txBody>
        </p:sp>
        <p:sp>
          <p:nvSpPr>
            <p:cNvPr id="154672" name="AutoShape 48"/>
            <p:cNvSpPr>
              <a:spLocks noChangeArrowheads="1"/>
            </p:cNvSpPr>
            <p:nvPr/>
          </p:nvSpPr>
          <p:spPr bwMode="auto">
            <a:xfrm>
              <a:off x="5100" y="1971"/>
              <a:ext cx="314" cy="133"/>
            </a:xfrm>
            <a:prstGeom prst="rightArrow">
              <a:avLst>
                <a:gd name="adj1" fmla="val 50000"/>
                <a:gd name="adj2" fmla="val 59023"/>
              </a:avLst>
            </a:prstGeom>
            <a:solidFill>
              <a:srgbClr val="CCECFF">
                <a:alpha val="47000"/>
              </a:srgbClr>
            </a:solidFill>
            <a:ln w="28575" algn="ctr">
              <a:solidFill>
                <a:srgbClr val="CC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73" name="Text Box 49"/>
            <p:cNvSpPr txBox="1">
              <a:spLocks noChangeArrowheads="1"/>
            </p:cNvSpPr>
            <p:nvPr/>
          </p:nvSpPr>
          <p:spPr bwMode="auto">
            <a:xfrm>
              <a:off x="5100" y="1705"/>
              <a:ext cx="3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 b="1">
                  <a:latin typeface="Garamond" pitchFamily="18" charset="0"/>
                </a:rPr>
                <a:t>C</a:t>
              </a:r>
              <a:r>
                <a:rPr lang="en-US" altLang="zh-CN" sz="2000" b="1" baseline="-25000">
                  <a:latin typeface="Garamond" pitchFamily="18" charset="0"/>
                </a:rPr>
                <a:t>n</a:t>
              </a:r>
            </a:p>
          </p:txBody>
        </p:sp>
        <p:sp>
          <p:nvSpPr>
            <p:cNvPr id="154677" name="Text Box 53"/>
            <p:cNvSpPr txBox="1">
              <a:spLocks noChangeArrowheads="1"/>
            </p:cNvSpPr>
            <p:nvPr/>
          </p:nvSpPr>
          <p:spPr bwMode="auto">
            <a:xfrm>
              <a:off x="3662" y="1661"/>
              <a:ext cx="4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 b="1">
                  <a:latin typeface="Garamond" pitchFamily="18" charset="0"/>
                </a:rPr>
                <a:t>C</a:t>
              </a:r>
              <a:r>
                <a:rPr lang="en-US" altLang="zh-CN" sz="2000" b="1" baseline="-25000">
                  <a:latin typeface="Garamond" pitchFamily="18" charset="0"/>
                </a:rPr>
                <a:t>n-1</a:t>
              </a:r>
            </a:p>
          </p:txBody>
        </p:sp>
      </p:grpSp>
      <p:grpSp>
        <p:nvGrpSpPr>
          <p:cNvPr id="154689" name="Group 65"/>
          <p:cNvGrpSpPr>
            <a:grpSpLocks/>
          </p:cNvGrpSpPr>
          <p:nvPr/>
        </p:nvGrpSpPr>
        <p:grpSpPr bwMode="auto">
          <a:xfrm>
            <a:off x="677863" y="1584325"/>
            <a:ext cx="2782887" cy="3138488"/>
            <a:chOff x="427" y="998"/>
            <a:chExt cx="1753" cy="1977"/>
          </a:xfrm>
        </p:grpSpPr>
        <p:sp>
          <p:nvSpPr>
            <p:cNvPr id="154628" name="Rectangle 4"/>
            <p:cNvSpPr>
              <a:spLocks noChangeArrowheads="1"/>
            </p:cNvSpPr>
            <p:nvPr/>
          </p:nvSpPr>
          <p:spPr bwMode="auto">
            <a:xfrm>
              <a:off x="786" y="1705"/>
              <a:ext cx="1034" cy="6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29" name="AutoShape 5"/>
            <p:cNvSpPr>
              <a:spLocks noChangeArrowheads="1"/>
            </p:cNvSpPr>
            <p:nvPr/>
          </p:nvSpPr>
          <p:spPr bwMode="auto">
            <a:xfrm>
              <a:off x="472" y="1971"/>
              <a:ext cx="314" cy="133"/>
            </a:xfrm>
            <a:prstGeom prst="rightArrow">
              <a:avLst>
                <a:gd name="adj1" fmla="val 50000"/>
                <a:gd name="adj2" fmla="val 59023"/>
              </a:avLst>
            </a:prstGeom>
            <a:solidFill>
              <a:srgbClr val="CCECFF">
                <a:alpha val="47000"/>
              </a:srgbClr>
            </a:solidFill>
            <a:ln w="28575" algn="ctr">
              <a:solidFill>
                <a:srgbClr val="CC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1" name="AutoShape 7"/>
            <p:cNvSpPr>
              <a:spLocks noChangeArrowheads="1"/>
            </p:cNvSpPr>
            <p:nvPr/>
          </p:nvSpPr>
          <p:spPr bwMode="auto">
            <a:xfrm>
              <a:off x="1820" y="1971"/>
              <a:ext cx="314" cy="133"/>
            </a:xfrm>
            <a:prstGeom prst="rightArrow">
              <a:avLst>
                <a:gd name="adj1" fmla="val 50000"/>
                <a:gd name="adj2" fmla="val 59023"/>
              </a:avLst>
            </a:prstGeom>
            <a:solidFill>
              <a:srgbClr val="CCECFF">
                <a:alpha val="47000"/>
              </a:srgbClr>
            </a:solidFill>
            <a:ln w="28575" algn="ctr">
              <a:solidFill>
                <a:srgbClr val="CC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2" name="AutoShape 8"/>
            <p:cNvSpPr>
              <a:spLocks noChangeArrowheads="1"/>
            </p:cNvSpPr>
            <p:nvPr/>
          </p:nvSpPr>
          <p:spPr bwMode="auto">
            <a:xfrm>
              <a:off x="1235" y="1307"/>
              <a:ext cx="135" cy="398"/>
            </a:xfrm>
            <a:prstGeom prst="downArrow">
              <a:avLst>
                <a:gd name="adj1" fmla="val 50000"/>
                <a:gd name="adj2" fmla="val 73704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>
                      <a:alpha val="48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3" name="AutoShape 9"/>
            <p:cNvSpPr>
              <a:spLocks noChangeArrowheads="1"/>
            </p:cNvSpPr>
            <p:nvPr/>
          </p:nvSpPr>
          <p:spPr bwMode="auto">
            <a:xfrm>
              <a:off x="1235" y="2325"/>
              <a:ext cx="135" cy="398"/>
            </a:xfrm>
            <a:prstGeom prst="downArrow">
              <a:avLst>
                <a:gd name="adj1" fmla="val 50000"/>
                <a:gd name="adj2" fmla="val 73704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>
                      <a:alpha val="48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4" name="Text Box 10"/>
            <p:cNvSpPr txBox="1">
              <a:spLocks noChangeArrowheads="1"/>
            </p:cNvSpPr>
            <p:nvPr/>
          </p:nvSpPr>
          <p:spPr bwMode="auto">
            <a:xfrm>
              <a:off x="786" y="1883"/>
              <a:ext cx="3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 b="1">
                  <a:latin typeface="Garamond" pitchFamily="18" charset="0"/>
                </a:rPr>
                <a:t>CI</a:t>
              </a:r>
            </a:p>
          </p:txBody>
        </p:sp>
        <p:sp>
          <p:nvSpPr>
            <p:cNvPr id="154635" name="Text Box 11"/>
            <p:cNvSpPr txBox="1">
              <a:spLocks noChangeArrowheads="1"/>
            </p:cNvSpPr>
            <p:nvPr/>
          </p:nvSpPr>
          <p:spPr bwMode="auto">
            <a:xfrm>
              <a:off x="1460" y="1883"/>
              <a:ext cx="4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 b="1">
                  <a:latin typeface="Garamond" pitchFamily="18" charset="0"/>
                </a:rPr>
                <a:t>CO</a:t>
              </a:r>
            </a:p>
          </p:txBody>
        </p:sp>
        <p:sp>
          <p:nvSpPr>
            <p:cNvPr id="154636" name="Text Box 12"/>
            <p:cNvSpPr txBox="1">
              <a:spLocks noChangeArrowheads="1"/>
            </p:cNvSpPr>
            <p:nvPr/>
          </p:nvSpPr>
          <p:spPr bwMode="auto">
            <a:xfrm>
              <a:off x="1101" y="1661"/>
              <a:ext cx="3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 b="1">
                  <a:latin typeface="Garamond" pitchFamily="18" charset="0"/>
                </a:rPr>
                <a:t>PI</a:t>
              </a:r>
            </a:p>
          </p:txBody>
        </p:sp>
        <p:sp>
          <p:nvSpPr>
            <p:cNvPr id="154637" name="Text Box 13"/>
            <p:cNvSpPr txBox="1">
              <a:spLocks noChangeArrowheads="1"/>
            </p:cNvSpPr>
            <p:nvPr/>
          </p:nvSpPr>
          <p:spPr bwMode="auto">
            <a:xfrm>
              <a:off x="1056" y="2059"/>
              <a:ext cx="4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 b="1">
                  <a:latin typeface="Garamond" pitchFamily="18" charset="0"/>
                </a:rPr>
                <a:t>PO</a:t>
              </a:r>
            </a:p>
          </p:txBody>
        </p:sp>
        <p:sp>
          <p:nvSpPr>
            <p:cNvPr id="154638" name="Text Box 14"/>
            <p:cNvSpPr txBox="1">
              <a:spLocks noChangeArrowheads="1"/>
            </p:cNvSpPr>
            <p:nvPr/>
          </p:nvSpPr>
          <p:spPr bwMode="auto">
            <a:xfrm>
              <a:off x="427" y="1705"/>
              <a:ext cx="3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itchFamily="18" charset="0"/>
                </a:rPr>
                <a:t>C</a:t>
              </a:r>
              <a:r>
                <a:rPr lang="en-US" altLang="zh-CN" sz="20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itchFamily="18" charset="0"/>
                </a:rPr>
                <a:t>0</a:t>
              </a:r>
            </a:p>
          </p:txBody>
        </p:sp>
        <p:sp>
          <p:nvSpPr>
            <p:cNvPr id="154639" name="Text Box 15"/>
            <p:cNvSpPr txBox="1">
              <a:spLocks noChangeArrowheads="1"/>
            </p:cNvSpPr>
            <p:nvPr/>
          </p:nvSpPr>
          <p:spPr bwMode="auto">
            <a:xfrm>
              <a:off x="1820" y="1705"/>
              <a:ext cx="3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 b="1">
                  <a:latin typeface="Garamond" pitchFamily="18" charset="0"/>
                </a:rPr>
                <a:t>C</a:t>
              </a:r>
              <a:r>
                <a:rPr lang="en-US" altLang="zh-CN" sz="2000" b="1" baseline="-25000">
                  <a:latin typeface="Garamond" pitchFamily="18" charset="0"/>
                </a:rPr>
                <a:t>1</a:t>
              </a:r>
            </a:p>
          </p:txBody>
        </p:sp>
        <p:sp>
          <p:nvSpPr>
            <p:cNvPr id="154640" name="Text Box 16"/>
            <p:cNvSpPr txBox="1">
              <a:spLocks noChangeArrowheads="1"/>
            </p:cNvSpPr>
            <p:nvPr/>
          </p:nvSpPr>
          <p:spPr bwMode="auto">
            <a:xfrm>
              <a:off x="1145" y="998"/>
              <a:ext cx="4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 b="1">
                  <a:latin typeface="Garamond" pitchFamily="18" charset="0"/>
                </a:rPr>
                <a:t>PI</a:t>
              </a:r>
              <a:r>
                <a:rPr lang="en-US" altLang="zh-CN" sz="2000" b="1" baseline="-25000">
                  <a:latin typeface="Garamond" pitchFamily="18" charset="0"/>
                </a:rPr>
                <a:t>0</a:t>
              </a:r>
            </a:p>
          </p:txBody>
        </p:sp>
        <p:sp>
          <p:nvSpPr>
            <p:cNvPr id="154641" name="Text Box 17"/>
            <p:cNvSpPr txBox="1">
              <a:spLocks noChangeArrowheads="1"/>
            </p:cNvSpPr>
            <p:nvPr/>
          </p:nvSpPr>
          <p:spPr bwMode="auto">
            <a:xfrm>
              <a:off x="1056" y="2724"/>
              <a:ext cx="49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 b="1">
                  <a:latin typeface="Garamond" pitchFamily="18" charset="0"/>
                </a:rPr>
                <a:t>PO</a:t>
              </a:r>
              <a:r>
                <a:rPr lang="en-US" altLang="zh-CN" sz="2000" b="1" baseline="-25000">
                  <a:latin typeface="Garamond" pitchFamily="18" charset="0"/>
                </a:rPr>
                <a:t>0</a:t>
              </a:r>
            </a:p>
          </p:txBody>
        </p:sp>
      </p:grpSp>
      <p:grpSp>
        <p:nvGrpSpPr>
          <p:cNvPr id="154694" name="Group 70"/>
          <p:cNvGrpSpPr>
            <a:grpSpLocks/>
          </p:cNvGrpSpPr>
          <p:nvPr/>
        </p:nvGrpSpPr>
        <p:grpSpPr bwMode="auto">
          <a:xfrm>
            <a:off x="0" y="3340100"/>
            <a:ext cx="1570038" cy="1123950"/>
            <a:chOff x="0" y="2104"/>
            <a:chExt cx="989" cy="708"/>
          </a:xfrm>
        </p:grpSpPr>
        <p:sp>
          <p:nvSpPr>
            <p:cNvPr id="154678" name="Text Box 54"/>
            <p:cNvSpPr txBox="1">
              <a:spLocks noChangeArrowheads="1"/>
            </p:cNvSpPr>
            <p:nvPr/>
          </p:nvSpPr>
          <p:spPr bwMode="auto">
            <a:xfrm>
              <a:off x="0" y="2370"/>
              <a:ext cx="98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6600CC"/>
                  </a:solidFill>
                  <a:latin typeface="Courier New" pitchFamily="49" charset="0"/>
                </a:rPr>
                <a:t>boundary inputs</a:t>
              </a:r>
            </a:p>
          </p:txBody>
        </p:sp>
        <p:sp>
          <p:nvSpPr>
            <p:cNvPr id="154679" name="Line 55"/>
            <p:cNvSpPr>
              <a:spLocks noChangeShapeType="1"/>
            </p:cNvSpPr>
            <p:nvPr/>
          </p:nvSpPr>
          <p:spPr bwMode="auto">
            <a:xfrm flipV="1">
              <a:off x="427" y="2104"/>
              <a:ext cx="269" cy="266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4697" name="Group 73"/>
          <p:cNvGrpSpPr>
            <a:grpSpLocks/>
          </p:cNvGrpSpPr>
          <p:nvPr/>
        </p:nvGrpSpPr>
        <p:grpSpPr bwMode="auto">
          <a:xfrm>
            <a:off x="7632700" y="3340100"/>
            <a:ext cx="1511300" cy="1420813"/>
            <a:chOff x="4808" y="2104"/>
            <a:chExt cx="952" cy="895"/>
          </a:xfrm>
        </p:grpSpPr>
        <p:sp>
          <p:nvSpPr>
            <p:cNvPr id="154680" name="Text Box 56"/>
            <p:cNvSpPr txBox="1">
              <a:spLocks noChangeArrowheads="1"/>
            </p:cNvSpPr>
            <p:nvPr/>
          </p:nvSpPr>
          <p:spPr bwMode="auto">
            <a:xfrm>
              <a:off x="4808" y="2557"/>
              <a:ext cx="95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6600CC"/>
                  </a:solidFill>
                  <a:latin typeface="Courier New" pitchFamily="49" charset="0"/>
                </a:rPr>
                <a:t>boundary output</a:t>
              </a:r>
            </a:p>
          </p:txBody>
        </p:sp>
        <p:sp>
          <p:nvSpPr>
            <p:cNvPr id="154681" name="Line 57"/>
            <p:cNvSpPr>
              <a:spLocks noChangeShapeType="1"/>
            </p:cNvSpPr>
            <p:nvPr/>
          </p:nvSpPr>
          <p:spPr bwMode="auto">
            <a:xfrm flipH="1" flipV="1">
              <a:off x="5145" y="2104"/>
              <a:ext cx="46" cy="353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4695" name="Group 71"/>
          <p:cNvGrpSpPr>
            <a:grpSpLocks/>
          </p:cNvGrpSpPr>
          <p:nvPr/>
        </p:nvGrpSpPr>
        <p:grpSpPr bwMode="auto">
          <a:xfrm>
            <a:off x="2389188" y="3340100"/>
            <a:ext cx="1570037" cy="2106613"/>
            <a:chOff x="1505" y="2104"/>
            <a:chExt cx="989" cy="1327"/>
          </a:xfrm>
        </p:grpSpPr>
        <p:sp>
          <p:nvSpPr>
            <p:cNvPr id="154682" name="Text Box 58"/>
            <p:cNvSpPr txBox="1">
              <a:spLocks noChangeArrowheads="1"/>
            </p:cNvSpPr>
            <p:nvPr/>
          </p:nvSpPr>
          <p:spPr bwMode="auto">
            <a:xfrm>
              <a:off x="1505" y="2989"/>
              <a:ext cx="98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Courier New" pitchFamily="49" charset="0"/>
                </a:rPr>
                <a:t>cascading input</a:t>
              </a:r>
            </a:p>
          </p:txBody>
        </p:sp>
        <p:sp>
          <p:nvSpPr>
            <p:cNvPr id="154683" name="Line 59"/>
            <p:cNvSpPr>
              <a:spLocks noChangeShapeType="1"/>
            </p:cNvSpPr>
            <p:nvPr/>
          </p:nvSpPr>
          <p:spPr bwMode="auto">
            <a:xfrm flipV="1">
              <a:off x="1909" y="2104"/>
              <a:ext cx="180" cy="88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4696" name="Group 72"/>
          <p:cNvGrpSpPr>
            <a:grpSpLocks/>
          </p:cNvGrpSpPr>
          <p:nvPr/>
        </p:nvGrpSpPr>
        <p:grpSpPr bwMode="auto">
          <a:xfrm>
            <a:off x="5029200" y="3340100"/>
            <a:ext cx="1570038" cy="2176463"/>
            <a:chOff x="3168" y="2104"/>
            <a:chExt cx="989" cy="1371"/>
          </a:xfrm>
        </p:grpSpPr>
        <p:sp>
          <p:nvSpPr>
            <p:cNvPr id="154684" name="Text Box 60"/>
            <p:cNvSpPr txBox="1">
              <a:spLocks noChangeArrowheads="1"/>
            </p:cNvSpPr>
            <p:nvPr/>
          </p:nvSpPr>
          <p:spPr bwMode="auto">
            <a:xfrm>
              <a:off x="3168" y="3033"/>
              <a:ext cx="98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Courier New" pitchFamily="49" charset="0"/>
                </a:rPr>
                <a:t>cascading output</a:t>
              </a:r>
            </a:p>
          </p:txBody>
        </p:sp>
        <p:sp>
          <p:nvSpPr>
            <p:cNvPr id="154685" name="Line 61"/>
            <p:cNvSpPr>
              <a:spLocks noChangeShapeType="1"/>
            </p:cNvSpPr>
            <p:nvPr/>
          </p:nvSpPr>
          <p:spPr bwMode="auto">
            <a:xfrm flipH="1" flipV="1">
              <a:off x="3213" y="2104"/>
              <a:ext cx="314" cy="92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687" name="Text Box 63"/>
          <p:cNvSpPr txBox="1">
            <a:spLocks noChangeArrowheads="1"/>
          </p:cNvSpPr>
          <p:nvPr/>
        </p:nvSpPr>
        <p:spPr bwMode="auto">
          <a:xfrm>
            <a:off x="701675" y="54991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All modules have the same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7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52B6-A5AA-427F-BA45-EA8B29F24FDA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1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C380-E132-4228-83D1-1783EDB911ED}" type="slidenum">
              <a:rPr lang="en-US" altLang="zh-CN"/>
              <a:pPr/>
              <a:t>91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139700"/>
          </a:xfrm>
        </p:spPr>
        <p:txBody>
          <a:bodyPr/>
          <a:lstStyle/>
          <a:p>
            <a:endParaRPr lang="zh-CN" altLang="zh-CN" sz="3200"/>
          </a:p>
        </p:txBody>
      </p:sp>
      <p:sp>
        <p:nvSpPr>
          <p:cNvPr id="1556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549275"/>
            <a:ext cx="8229600" cy="2924175"/>
          </a:xfr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zh-CN"/>
              <a:t>comparator module</a:t>
            </a:r>
          </a:p>
          <a:p>
            <a:pPr>
              <a:buFont typeface="Wingdings" pitchFamily="2" charset="2"/>
              <a:buChar char="u"/>
            </a:pPr>
            <a:endParaRPr lang="en-US" altLang="zh-CN">
              <a:solidFill>
                <a:srgbClr val="FFFF66"/>
              </a:solidFill>
            </a:endParaRPr>
          </a:p>
          <a:p>
            <a:pPr>
              <a:buFont typeface="Wingdings" pitchFamily="2" charset="2"/>
              <a:buChar char="u"/>
            </a:pPr>
            <a:endParaRPr lang="en-US" altLang="zh-CN">
              <a:solidFill>
                <a:srgbClr val="FFFF66"/>
              </a:solidFill>
            </a:endParaRPr>
          </a:p>
          <a:p>
            <a:pPr>
              <a:buFont typeface="Wingdings" pitchFamily="2" charset="2"/>
              <a:buChar char="u"/>
            </a:pPr>
            <a:endParaRPr lang="en-US" altLang="zh-CN">
              <a:solidFill>
                <a:srgbClr val="FFFF66"/>
              </a:solidFill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/>
              <a:t>iterative comparator</a:t>
            </a:r>
          </a:p>
        </p:txBody>
      </p:sp>
      <p:sp>
        <p:nvSpPr>
          <p:cNvPr id="155711" name="Text Box 63"/>
          <p:cNvSpPr txBox="1">
            <a:spLocks noChangeArrowheads="1"/>
          </p:cNvSpPr>
          <p:nvPr/>
        </p:nvSpPr>
        <p:spPr bwMode="auto">
          <a:xfrm>
            <a:off x="5472113" y="2420938"/>
            <a:ext cx="34210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990000"/>
                </a:solidFill>
              </a:rPr>
              <a:t>lower speed, but be easy to expand</a:t>
            </a:r>
          </a:p>
        </p:txBody>
      </p:sp>
      <p:grpSp>
        <p:nvGrpSpPr>
          <p:cNvPr id="155862" name="Group 214"/>
          <p:cNvGrpSpPr>
            <a:grpSpLocks/>
          </p:cNvGrpSpPr>
          <p:nvPr/>
        </p:nvGrpSpPr>
        <p:grpSpPr bwMode="auto">
          <a:xfrm>
            <a:off x="115888" y="3500438"/>
            <a:ext cx="2476500" cy="2089150"/>
            <a:chOff x="73" y="2205"/>
            <a:chExt cx="1560" cy="1316"/>
          </a:xfrm>
        </p:grpSpPr>
        <p:sp>
          <p:nvSpPr>
            <p:cNvPr id="155653" name="Rectangle 5"/>
            <p:cNvSpPr>
              <a:spLocks noChangeArrowheads="1"/>
            </p:cNvSpPr>
            <p:nvPr/>
          </p:nvSpPr>
          <p:spPr bwMode="auto">
            <a:xfrm>
              <a:off x="453" y="2704"/>
              <a:ext cx="1134" cy="77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59" name="Line 11"/>
            <p:cNvSpPr>
              <a:spLocks noChangeShapeType="1"/>
            </p:cNvSpPr>
            <p:nvPr/>
          </p:nvSpPr>
          <p:spPr bwMode="auto">
            <a:xfrm>
              <a:off x="816" y="2478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60" name="Line 12"/>
            <p:cNvSpPr>
              <a:spLocks noChangeShapeType="1"/>
            </p:cNvSpPr>
            <p:nvPr/>
          </p:nvSpPr>
          <p:spPr bwMode="auto">
            <a:xfrm>
              <a:off x="1179" y="2478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62" name="Line 14"/>
            <p:cNvSpPr>
              <a:spLocks noChangeShapeType="1"/>
            </p:cNvSpPr>
            <p:nvPr/>
          </p:nvSpPr>
          <p:spPr bwMode="auto">
            <a:xfrm>
              <a:off x="227" y="3322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63" name="Text Box 15"/>
            <p:cNvSpPr txBox="1">
              <a:spLocks noChangeArrowheads="1"/>
            </p:cNvSpPr>
            <p:nvPr/>
          </p:nvSpPr>
          <p:spPr bwMode="auto">
            <a:xfrm>
              <a:off x="73" y="3148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CC0066"/>
                  </a:solidFill>
                  <a:latin typeface="Garamond" pitchFamily="18" charset="0"/>
                </a:rPr>
                <a:t>1</a:t>
              </a:r>
            </a:p>
          </p:txBody>
        </p:sp>
        <p:sp>
          <p:nvSpPr>
            <p:cNvPr id="155664" name="Text Box 16"/>
            <p:cNvSpPr txBox="1">
              <a:spLocks noChangeArrowheads="1"/>
            </p:cNvSpPr>
            <p:nvPr/>
          </p:nvSpPr>
          <p:spPr bwMode="auto">
            <a:xfrm>
              <a:off x="635" y="2205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X0</a:t>
              </a:r>
            </a:p>
          </p:txBody>
        </p:sp>
        <p:sp>
          <p:nvSpPr>
            <p:cNvPr id="155665" name="Text Box 17"/>
            <p:cNvSpPr txBox="1">
              <a:spLocks noChangeArrowheads="1"/>
            </p:cNvSpPr>
            <p:nvPr/>
          </p:nvSpPr>
          <p:spPr bwMode="auto">
            <a:xfrm>
              <a:off x="998" y="2205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Y0</a:t>
              </a:r>
            </a:p>
          </p:txBody>
        </p:sp>
        <p:grpSp>
          <p:nvGrpSpPr>
            <p:cNvPr id="155753" name="Group 105"/>
            <p:cNvGrpSpPr>
              <a:grpSpLocks/>
            </p:cNvGrpSpPr>
            <p:nvPr/>
          </p:nvGrpSpPr>
          <p:grpSpPr bwMode="auto">
            <a:xfrm>
              <a:off x="442" y="2694"/>
              <a:ext cx="1191" cy="827"/>
              <a:chOff x="442" y="2694"/>
              <a:chExt cx="1191" cy="827"/>
            </a:xfrm>
          </p:grpSpPr>
          <p:sp>
            <p:nvSpPr>
              <p:cNvPr id="155654" name="Text Box 6"/>
              <p:cNvSpPr txBox="1">
                <a:spLocks noChangeArrowheads="1"/>
              </p:cNvSpPr>
              <p:nvPr/>
            </p:nvSpPr>
            <p:spPr bwMode="auto">
              <a:xfrm>
                <a:off x="442" y="3290"/>
                <a:ext cx="36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FF"/>
                    </a:solidFill>
                  </a:rPr>
                  <a:t>EQI</a:t>
                </a:r>
              </a:p>
            </p:txBody>
          </p:sp>
          <p:sp>
            <p:nvSpPr>
              <p:cNvPr id="155655" name="Text Box 7"/>
              <p:cNvSpPr txBox="1">
                <a:spLocks noChangeArrowheads="1"/>
              </p:cNvSpPr>
              <p:nvPr/>
            </p:nvSpPr>
            <p:spPr bwMode="auto">
              <a:xfrm>
                <a:off x="1264" y="3209"/>
                <a:ext cx="36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FF"/>
                    </a:solidFill>
                  </a:rPr>
                  <a:t>EQO</a:t>
                </a:r>
              </a:p>
            </p:txBody>
          </p:sp>
          <p:sp>
            <p:nvSpPr>
              <p:cNvPr id="155656" name="Text Box 8"/>
              <p:cNvSpPr txBox="1">
                <a:spLocks noChangeArrowheads="1"/>
              </p:cNvSpPr>
              <p:nvPr/>
            </p:nvSpPr>
            <p:spPr bwMode="auto">
              <a:xfrm>
                <a:off x="669" y="2694"/>
                <a:ext cx="15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FF"/>
                    </a:solidFill>
                  </a:rPr>
                  <a:t>X</a:t>
                </a:r>
              </a:p>
            </p:txBody>
          </p:sp>
          <p:sp>
            <p:nvSpPr>
              <p:cNvPr id="155658" name="Text Box 10"/>
              <p:cNvSpPr txBox="1">
                <a:spLocks noChangeArrowheads="1"/>
              </p:cNvSpPr>
              <p:nvPr/>
            </p:nvSpPr>
            <p:spPr bwMode="auto">
              <a:xfrm>
                <a:off x="1213" y="2723"/>
                <a:ext cx="16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FF"/>
                    </a:solidFill>
                  </a:rPr>
                  <a:t>Y</a:t>
                </a:r>
              </a:p>
            </p:txBody>
          </p:sp>
          <p:grpSp>
            <p:nvGrpSpPr>
              <p:cNvPr id="155744" name="Group 96"/>
              <p:cNvGrpSpPr>
                <a:grpSpLocks/>
              </p:cNvGrpSpPr>
              <p:nvPr/>
            </p:nvGrpSpPr>
            <p:grpSpPr bwMode="auto">
              <a:xfrm>
                <a:off x="1066" y="3081"/>
                <a:ext cx="511" cy="170"/>
                <a:chOff x="1144" y="3017"/>
                <a:chExt cx="511" cy="170"/>
              </a:xfrm>
            </p:grpSpPr>
            <p:sp>
              <p:nvSpPr>
                <p:cNvPr id="155718" name="Arc 70"/>
                <p:cNvSpPr>
                  <a:spLocks/>
                </p:cNvSpPr>
                <p:nvPr/>
              </p:nvSpPr>
              <p:spPr bwMode="auto">
                <a:xfrm>
                  <a:off x="1421" y="3017"/>
                  <a:ext cx="107" cy="17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719" name="Freeform 71"/>
                <p:cNvSpPr>
                  <a:spLocks/>
                </p:cNvSpPr>
                <p:nvPr/>
              </p:nvSpPr>
              <p:spPr bwMode="auto">
                <a:xfrm>
                  <a:off x="1272" y="3017"/>
                  <a:ext cx="149" cy="170"/>
                </a:xfrm>
                <a:custGeom>
                  <a:avLst/>
                  <a:gdLst>
                    <a:gd name="T0" fmla="*/ 149 w 149"/>
                    <a:gd name="T1" fmla="*/ 0 h 170"/>
                    <a:gd name="T2" fmla="*/ 0 w 149"/>
                    <a:gd name="T3" fmla="*/ 0 h 170"/>
                    <a:gd name="T4" fmla="*/ 0 w 149"/>
                    <a:gd name="T5" fmla="*/ 170 h 170"/>
                    <a:gd name="T6" fmla="*/ 149 w 149"/>
                    <a:gd name="T7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170">
                      <a:moveTo>
                        <a:pt x="149" y="0"/>
                      </a:moveTo>
                      <a:lnTo>
                        <a:pt x="0" y="0"/>
                      </a:lnTo>
                      <a:lnTo>
                        <a:pt x="0" y="170"/>
                      </a:lnTo>
                      <a:lnTo>
                        <a:pt x="149" y="170"/>
                      </a:lnTo>
                    </a:path>
                  </a:pathLst>
                </a:custGeom>
                <a:noFill/>
                <a:ln w="19050" cmpd="sng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720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1144" y="3039"/>
                  <a:ext cx="128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721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1144" y="3166"/>
                  <a:ext cx="128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722" name="Line 74"/>
                <p:cNvSpPr>
                  <a:spLocks noChangeShapeType="1"/>
                </p:cNvSpPr>
                <p:nvPr/>
              </p:nvSpPr>
              <p:spPr bwMode="auto">
                <a:xfrm>
                  <a:off x="1527" y="3102"/>
                  <a:ext cx="128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740" name="Line 92"/>
                <p:cNvSpPr>
                  <a:spLocks noChangeShapeType="1"/>
                </p:cNvSpPr>
                <p:nvPr/>
              </p:nvSpPr>
              <p:spPr bwMode="auto">
                <a:xfrm>
                  <a:off x="1144" y="3039"/>
                  <a:ext cx="1" cy="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5741" name="Line 93"/>
              <p:cNvSpPr>
                <a:spLocks noChangeShapeType="1"/>
              </p:cNvSpPr>
              <p:nvPr/>
            </p:nvSpPr>
            <p:spPr bwMode="auto">
              <a:xfrm flipH="1">
                <a:off x="442" y="3322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42" name="Line 94"/>
              <p:cNvSpPr>
                <a:spLocks noChangeShapeType="1"/>
              </p:cNvSpPr>
              <p:nvPr/>
            </p:nvSpPr>
            <p:spPr bwMode="auto">
              <a:xfrm flipV="1">
                <a:off x="634" y="2954"/>
                <a:ext cx="6" cy="8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43" name="Freeform 95"/>
              <p:cNvSpPr>
                <a:spLocks/>
              </p:cNvSpPr>
              <p:nvPr/>
            </p:nvSpPr>
            <p:spPr bwMode="auto">
              <a:xfrm>
                <a:off x="506" y="2847"/>
                <a:ext cx="128" cy="319"/>
              </a:xfrm>
              <a:custGeom>
                <a:avLst/>
                <a:gdLst>
                  <a:gd name="T0" fmla="*/ 128 w 128"/>
                  <a:gd name="T1" fmla="*/ 319 h 319"/>
                  <a:gd name="T2" fmla="*/ 0 w 128"/>
                  <a:gd name="T3" fmla="*/ 319 h 319"/>
                  <a:gd name="T4" fmla="*/ 0 w 128"/>
                  <a:gd name="T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" h="319">
                    <a:moveTo>
                      <a:pt x="128" y="319"/>
                    </a:moveTo>
                    <a:lnTo>
                      <a:pt x="0" y="319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5747" name="Group 99"/>
              <p:cNvGrpSpPr>
                <a:grpSpLocks/>
              </p:cNvGrpSpPr>
              <p:nvPr/>
            </p:nvGrpSpPr>
            <p:grpSpPr bwMode="auto">
              <a:xfrm>
                <a:off x="634" y="3017"/>
                <a:ext cx="510" cy="172"/>
                <a:chOff x="634" y="3017"/>
                <a:chExt cx="510" cy="172"/>
              </a:xfrm>
            </p:grpSpPr>
            <p:grpSp>
              <p:nvGrpSpPr>
                <p:cNvPr id="155745" name="Group 97"/>
                <p:cNvGrpSpPr>
                  <a:grpSpLocks/>
                </p:cNvGrpSpPr>
                <p:nvPr/>
              </p:nvGrpSpPr>
              <p:grpSpPr bwMode="auto">
                <a:xfrm>
                  <a:off x="634" y="3017"/>
                  <a:ext cx="510" cy="172"/>
                  <a:chOff x="634" y="2953"/>
                  <a:chExt cx="510" cy="172"/>
                </a:xfrm>
              </p:grpSpPr>
              <p:sp>
                <p:nvSpPr>
                  <p:cNvPr id="155725" name="Arc 77"/>
                  <p:cNvSpPr>
                    <a:spLocks/>
                  </p:cNvSpPr>
                  <p:nvPr/>
                </p:nvSpPr>
                <p:spPr bwMode="auto">
                  <a:xfrm>
                    <a:off x="761" y="2953"/>
                    <a:ext cx="37" cy="171"/>
                  </a:xfrm>
                  <a:custGeom>
                    <a:avLst/>
                    <a:gdLst>
                      <a:gd name="G0" fmla="+- 612 0 0"/>
                      <a:gd name="G1" fmla="+- 21600 0 0"/>
                      <a:gd name="G2" fmla="+- 21600 0 0"/>
                      <a:gd name="T0" fmla="*/ 7 w 22212"/>
                      <a:gd name="T1" fmla="*/ 8 h 43200"/>
                      <a:gd name="T2" fmla="*/ 0 w 22212"/>
                      <a:gd name="T3" fmla="*/ 43191 h 43200"/>
                      <a:gd name="T4" fmla="*/ 612 w 22212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212" h="43200" fill="none" extrusionOk="0">
                        <a:moveTo>
                          <a:pt x="7" y="8"/>
                        </a:moveTo>
                        <a:cubicBezTo>
                          <a:pt x="208" y="2"/>
                          <a:pt x="410" y="-1"/>
                          <a:pt x="612" y="0"/>
                        </a:cubicBezTo>
                        <a:cubicBezTo>
                          <a:pt x="12541" y="0"/>
                          <a:pt x="22212" y="9670"/>
                          <a:pt x="22212" y="21600"/>
                        </a:cubicBezTo>
                        <a:cubicBezTo>
                          <a:pt x="22212" y="33529"/>
                          <a:pt x="12541" y="43200"/>
                          <a:pt x="612" y="43200"/>
                        </a:cubicBezTo>
                        <a:cubicBezTo>
                          <a:pt x="407" y="43200"/>
                          <a:pt x="203" y="43197"/>
                          <a:pt x="-1" y="43191"/>
                        </a:cubicBezTo>
                      </a:path>
                      <a:path w="22212" h="43200" stroke="0" extrusionOk="0">
                        <a:moveTo>
                          <a:pt x="7" y="8"/>
                        </a:moveTo>
                        <a:cubicBezTo>
                          <a:pt x="208" y="2"/>
                          <a:pt x="410" y="-1"/>
                          <a:pt x="612" y="0"/>
                        </a:cubicBezTo>
                        <a:cubicBezTo>
                          <a:pt x="12541" y="0"/>
                          <a:pt x="22212" y="9670"/>
                          <a:pt x="22212" y="21600"/>
                        </a:cubicBezTo>
                        <a:cubicBezTo>
                          <a:pt x="22212" y="33529"/>
                          <a:pt x="12541" y="43200"/>
                          <a:pt x="612" y="43200"/>
                        </a:cubicBezTo>
                        <a:cubicBezTo>
                          <a:pt x="407" y="43200"/>
                          <a:pt x="203" y="43197"/>
                          <a:pt x="-1" y="43191"/>
                        </a:cubicBezTo>
                        <a:lnTo>
                          <a:pt x="612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726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761" y="2975"/>
                    <a:ext cx="22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727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761" y="3102"/>
                    <a:ext cx="15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728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783" y="2953"/>
                    <a:ext cx="106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729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783" y="3124"/>
                    <a:ext cx="106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730" name="Arc 82"/>
                  <p:cNvSpPr>
                    <a:spLocks/>
                  </p:cNvSpPr>
                  <p:nvPr/>
                </p:nvSpPr>
                <p:spPr bwMode="auto">
                  <a:xfrm>
                    <a:off x="889" y="2954"/>
                    <a:ext cx="150" cy="171"/>
                  </a:xfrm>
                  <a:custGeom>
                    <a:avLst/>
                    <a:gdLst>
                      <a:gd name="G0" fmla="+- 0 0 0"/>
                      <a:gd name="G1" fmla="+- 0 0 0"/>
                      <a:gd name="G2" fmla="+- 21600 0 0"/>
                      <a:gd name="T0" fmla="*/ 19001 w 19001"/>
                      <a:gd name="T1" fmla="*/ 10273 h 21600"/>
                      <a:gd name="T2" fmla="*/ 0 w 19001"/>
                      <a:gd name="T3" fmla="*/ 21600 h 21600"/>
                      <a:gd name="T4" fmla="*/ 0 w 19001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001" h="21600" fill="none" extrusionOk="0">
                        <a:moveTo>
                          <a:pt x="19000" y="10272"/>
                        </a:moveTo>
                        <a:cubicBezTo>
                          <a:pt x="15227" y="17251"/>
                          <a:pt x="7933" y="21599"/>
                          <a:pt x="0" y="21600"/>
                        </a:cubicBezTo>
                      </a:path>
                      <a:path w="19001" h="21600" stroke="0" extrusionOk="0">
                        <a:moveTo>
                          <a:pt x="19000" y="10272"/>
                        </a:moveTo>
                        <a:cubicBezTo>
                          <a:pt x="15227" y="17251"/>
                          <a:pt x="7933" y="21599"/>
                          <a:pt x="0" y="2160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731" name="Arc 83"/>
                  <p:cNvSpPr>
                    <a:spLocks/>
                  </p:cNvSpPr>
                  <p:nvPr/>
                </p:nvSpPr>
                <p:spPr bwMode="auto">
                  <a:xfrm>
                    <a:off x="889" y="2953"/>
                    <a:ext cx="148" cy="171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18775"/>
                      <a:gd name="T1" fmla="*/ 0 h 21600"/>
                      <a:gd name="T2" fmla="*/ 18775 w 18775"/>
                      <a:gd name="T3" fmla="*/ 10921 h 21600"/>
                      <a:gd name="T4" fmla="*/ 0 w 18775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775" h="21600" fill="none" extrusionOk="0">
                        <a:moveTo>
                          <a:pt x="-1" y="0"/>
                        </a:moveTo>
                        <a:cubicBezTo>
                          <a:pt x="7766" y="0"/>
                          <a:pt x="14935" y="4169"/>
                          <a:pt x="18775" y="10920"/>
                        </a:cubicBezTo>
                      </a:path>
                      <a:path w="18775" h="21600" stroke="0" extrusionOk="0">
                        <a:moveTo>
                          <a:pt x="-1" y="0"/>
                        </a:moveTo>
                        <a:cubicBezTo>
                          <a:pt x="7766" y="0"/>
                          <a:pt x="14935" y="4169"/>
                          <a:pt x="18775" y="1092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732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1038" y="3039"/>
                    <a:ext cx="42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733" name="Arc 85"/>
                  <p:cNvSpPr>
                    <a:spLocks/>
                  </p:cNvSpPr>
                  <p:nvPr/>
                </p:nvSpPr>
                <p:spPr bwMode="auto">
                  <a:xfrm>
                    <a:off x="783" y="2953"/>
                    <a:ext cx="43" cy="171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734" name="Line 8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34" y="2975"/>
                    <a:ext cx="127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735" name="Line 8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34" y="3102"/>
                    <a:ext cx="127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736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1080" y="3039"/>
                    <a:ext cx="64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5746" name="Oval 98"/>
                <p:cNvSpPr>
                  <a:spLocks noChangeArrowheads="1"/>
                </p:cNvSpPr>
                <p:nvPr/>
              </p:nvSpPr>
              <p:spPr bwMode="auto">
                <a:xfrm>
                  <a:off x="1037" y="3076"/>
                  <a:ext cx="57" cy="56"/>
                </a:xfrm>
                <a:prstGeom prst="ellipse">
                  <a:avLst/>
                </a:prstGeom>
                <a:solidFill>
                  <a:schemeClr val="bg1"/>
                </a:solidFill>
                <a:ln w="19050" cap="sq" algn="ctr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5748" name="Line 100"/>
              <p:cNvSpPr>
                <a:spLocks noChangeShapeType="1"/>
              </p:cNvSpPr>
              <p:nvPr/>
            </p:nvSpPr>
            <p:spPr bwMode="auto">
              <a:xfrm>
                <a:off x="1066" y="3237"/>
                <a:ext cx="0" cy="85"/>
              </a:xfrm>
              <a:prstGeom prst="line">
                <a:avLst/>
              </a:prstGeom>
              <a:noFill/>
              <a:ln w="19050" cap="sq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49" name="Line 101"/>
              <p:cNvSpPr>
                <a:spLocks noChangeShapeType="1"/>
              </p:cNvSpPr>
              <p:nvPr/>
            </p:nvSpPr>
            <p:spPr bwMode="auto">
              <a:xfrm flipH="1">
                <a:off x="640" y="2954"/>
                <a:ext cx="539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50" name="Line 102"/>
              <p:cNvSpPr>
                <a:spLocks noChangeShapeType="1"/>
              </p:cNvSpPr>
              <p:nvPr/>
            </p:nvSpPr>
            <p:spPr bwMode="auto">
              <a:xfrm flipV="1">
                <a:off x="1179" y="2699"/>
                <a:ext cx="0" cy="24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51" name="Line 103"/>
              <p:cNvSpPr>
                <a:spLocks noChangeShapeType="1"/>
              </p:cNvSpPr>
              <p:nvPr/>
            </p:nvSpPr>
            <p:spPr bwMode="auto">
              <a:xfrm flipV="1">
                <a:off x="810" y="2699"/>
                <a:ext cx="0" cy="17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52" name="Line 104"/>
              <p:cNvSpPr>
                <a:spLocks noChangeShapeType="1"/>
              </p:cNvSpPr>
              <p:nvPr/>
            </p:nvSpPr>
            <p:spPr bwMode="auto">
              <a:xfrm>
                <a:off x="499" y="2869"/>
                <a:ext cx="311" cy="0"/>
              </a:xfrm>
              <a:prstGeom prst="line">
                <a:avLst/>
              </a:prstGeom>
              <a:noFill/>
              <a:ln w="19050" cap="sq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55863" name="Group 215"/>
          <p:cNvGrpSpPr>
            <a:grpSpLocks/>
          </p:cNvGrpSpPr>
          <p:nvPr/>
        </p:nvGrpSpPr>
        <p:grpSpPr bwMode="auto">
          <a:xfrm>
            <a:off x="2447925" y="4437063"/>
            <a:ext cx="1008063" cy="836612"/>
            <a:chOff x="1542" y="2795"/>
            <a:chExt cx="635" cy="527"/>
          </a:xfrm>
        </p:grpSpPr>
        <p:sp>
          <p:nvSpPr>
            <p:cNvPr id="155686" name="Text Box 38"/>
            <p:cNvSpPr txBox="1">
              <a:spLocks noChangeArrowheads="1"/>
            </p:cNvSpPr>
            <p:nvPr/>
          </p:nvSpPr>
          <p:spPr bwMode="auto">
            <a:xfrm>
              <a:off x="1542" y="2795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 dirty="0"/>
                <a:t>EQ1</a:t>
              </a:r>
            </a:p>
          </p:txBody>
        </p:sp>
        <p:grpSp>
          <p:nvGrpSpPr>
            <p:cNvPr id="155826" name="Group 178"/>
            <p:cNvGrpSpPr>
              <a:grpSpLocks/>
            </p:cNvGrpSpPr>
            <p:nvPr/>
          </p:nvGrpSpPr>
          <p:grpSpPr bwMode="auto">
            <a:xfrm>
              <a:off x="1604" y="3181"/>
              <a:ext cx="426" cy="141"/>
              <a:chOff x="1604" y="3181"/>
              <a:chExt cx="426" cy="141"/>
            </a:xfrm>
          </p:grpSpPr>
          <p:sp>
            <p:nvSpPr>
              <p:cNvPr id="155661" name="Line 13"/>
              <p:cNvSpPr>
                <a:spLocks noChangeShapeType="1"/>
              </p:cNvSpPr>
              <p:nvPr/>
            </p:nvSpPr>
            <p:spPr bwMode="auto">
              <a:xfrm>
                <a:off x="1803" y="3322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89" name="Line 141"/>
              <p:cNvSpPr>
                <a:spLocks noChangeShapeType="1"/>
              </p:cNvSpPr>
              <p:nvPr/>
            </p:nvSpPr>
            <p:spPr bwMode="auto">
              <a:xfrm>
                <a:off x="1604" y="3181"/>
                <a:ext cx="199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790" name="Line 142"/>
              <p:cNvSpPr>
                <a:spLocks noChangeShapeType="1"/>
              </p:cNvSpPr>
              <p:nvPr/>
            </p:nvSpPr>
            <p:spPr bwMode="auto">
              <a:xfrm flipV="1">
                <a:off x="1803" y="3181"/>
                <a:ext cx="0" cy="14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55864" name="Group 216"/>
          <p:cNvGrpSpPr>
            <a:grpSpLocks/>
          </p:cNvGrpSpPr>
          <p:nvPr/>
        </p:nvGrpSpPr>
        <p:grpSpPr bwMode="auto">
          <a:xfrm>
            <a:off x="3222625" y="3500438"/>
            <a:ext cx="1890713" cy="2097087"/>
            <a:chOff x="2030" y="2205"/>
            <a:chExt cx="1191" cy="1321"/>
          </a:xfrm>
        </p:grpSpPr>
        <p:sp>
          <p:nvSpPr>
            <p:cNvPr id="155676" name="Rectangle 28"/>
            <p:cNvSpPr>
              <a:spLocks noChangeArrowheads="1"/>
            </p:cNvSpPr>
            <p:nvPr/>
          </p:nvSpPr>
          <p:spPr bwMode="auto">
            <a:xfrm>
              <a:off x="2040" y="2704"/>
              <a:ext cx="1134" cy="77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81" name="Line 33"/>
            <p:cNvSpPr>
              <a:spLocks noChangeShapeType="1"/>
            </p:cNvSpPr>
            <p:nvPr/>
          </p:nvSpPr>
          <p:spPr bwMode="auto">
            <a:xfrm>
              <a:off x="2403" y="2478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82" name="Line 34"/>
            <p:cNvSpPr>
              <a:spLocks noChangeShapeType="1"/>
            </p:cNvSpPr>
            <p:nvPr/>
          </p:nvSpPr>
          <p:spPr bwMode="auto">
            <a:xfrm>
              <a:off x="2766" y="2478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84" name="Text Box 36"/>
            <p:cNvSpPr txBox="1">
              <a:spLocks noChangeArrowheads="1"/>
            </p:cNvSpPr>
            <p:nvPr/>
          </p:nvSpPr>
          <p:spPr bwMode="auto">
            <a:xfrm>
              <a:off x="2222" y="2205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X1</a:t>
              </a:r>
            </a:p>
          </p:txBody>
        </p:sp>
        <p:sp>
          <p:nvSpPr>
            <p:cNvPr id="155685" name="Text Box 37"/>
            <p:cNvSpPr txBox="1">
              <a:spLocks noChangeArrowheads="1"/>
            </p:cNvSpPr>
            <p:nvPr/>
          </p:nvSpPr>
          <p:spPr bwMode="auto">
            <a:xfrm>
              <a:off x="2585" y="2205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Y1</a:t>
              </a:r>
            </a:p>
          </p:txBody>
        </p:sp>
        <p:grpSp>
          <p:nvGrpSpPr>
            <p:cNvPr id="155791" name="Group 143"/>
            <p:cNvGrpSpPr>
              <a:grpSpLocks/>
            </p:cNvGrpSpPr>
            <p:nvPr/>
          </p:nvGrpSpPr>
          <p:grpSpPr bwMode="auto">
            <a:xfrm>
              <a:off x="2030" y="2699"/>
              <a:ext cx="1191" cy="827"/>
              <a:chOff x="442" y="2694"/>
              <a:chExt cx="1191" cy="827"/>
            </a:xfrm>
          </p:grpSpPr>
          <p:sp>
            <p:nvSpPr>
              <p:cNvPr id="155792" name="Text Box 144"/>
              <p:cNvSpPr txBox="1">
                <a:spLocks noChangeArrowheads="1"/>
              </p:cNvSpPr>
              <p:nvPr/>
            </p:nvSpPr>
            <p:spPr bwMode="auto">
              <a:xfrm>
                <a:off x="442" y="3290"/>
                <a:ext cx="36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FF"/>
                    </a:solidFill>
                  </a:rPr>
                  <a:t>EQI</a:t>
                </a:r>
              </a:p>
            </p:txBody>
          </p:sp>
          <p:sp>
            <p:nvSpPr>
              <p:cNvPr id="155793" name="Text Box 145"/>
              <p:cNvSpPr txBox="1">
                <a:spLocks noChangeArrowheads="1"/>
              </p:cNvSpPr>
              <p:nvPr/>
            </p:nvSpPr>
            <p:spPr bwMode="auto">
              <a:xfrm>
                <a:off x="1264" y="3209"/>
                <a:ext cx="36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FF"/>
                    </a:solidFill>
                  </a:rPr>
                  <a:t>EQO</a:t>
                </a:r>
              </a:p>
            </p:txBody>
          </p:sp>
          <p:sp>
            <p:nvSpPr>
              <p:cNvPr id="155794" name="Text Box 146"/>
              <p:cNvSpPr txBox="1">
                <a:spLocks noChangeArrowheads="1"/>
              </p:cNvSpPr>
              <p:nvPr/>
            </p:nvSpPr>
            <p:spPr bwMode="auto">
              <a:xfrm>
                <a:off x="669" y="2694"/>
                <a:ext cx="15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FF"/>
                    </a:solidFill>
                  </a:rPr>
                  <a:t>X</a:t>
                </a:r>
              </a:p>
            </p:txBody>
          </p:sp>
          <p:sp>
            <p:nvSpPr>
              <p:cNvPr id="155795" name="Text Box 147"/>
              <p:cNvSpPr txBox="1">
                <a:spLocks noChangeArrowheads="1"/>
              </p:cNvSpPr>
              <p:nvPr/>
            </p:nvSpPr>
            <p:spPr bwMode="auto">
              <a:xfrm>
                <a:off x="1213" y="2723"/>
                <a:ext cx="16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FF"/>
                    </a:solidFill>
                  </a:rPr>
                  <a:t>Y</a:t>
                </a:r>
              </a:p>
            </p:txBody>
          </p:sp>
          <p:grpSp>
            <p:nvGrpSpPr>
              <p:cNvPr id="155796" name="Group 148"/>
              <p:cNvGrpSpPr>
                <a:grpSpLocks/>
              </p:cNvGrpSpPr>
              <p:nvPr/>
            </p:nvGrpSpPr>
            <p:grpSpPr bwMode="auto">
              <a:xfrm>
                <a:off x="1066" y="3081"/>
                <a:ext cx="511" cy="170"/>
                <a:chOff x="1144" y="3017"/>
                <a:chExt cx="511" cy="170"/>
              </a:xfrm>
            </p:grpSpPr>
            <p:sp>
              <p:nvSpPr>
                <p:cNvPr id="155797" name="Arc 149"/>
                <p:cNvSpPr>
                  <a:spLocks/>
                </p:cNvSpPr>
                <p:nvPr/>
              </p:nvSpPr>
              <p:spPr bwMode="auto">
                <a:xfrm>
                  <a:off x="1421" y="3017"/>
                  <a:ext cx="107" cy="17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798" name="Freeform 150"/>
                <p:cNvSpPr>
                  <a:spLocks/>
                </p:cNvSpPr>
                <p:nvPr/>
              </p:nvSpPr>
              <p:spPr bwMode="auto">
                <a:xfrm>
                  <a:off x="1272" y="3017"/>
                  <a:ext cx="149" cy="170"/>
                </a:xfrm>
                <a:custGeom>
                  <a:avLst/>
                  <a:gdLst>
                    <a:gd name="T0" fmla="*/ 149 w 149"/>
                    <a:gd name="T1" fmla="*/ 0 h 170"/>
                    <a:gd name="T2" fmla="*/ 0 w 149"/>
                    <a:gd name="T3" fmla="*/ 0 h 170"/>
                    <a:gd name="T4" fmla="*/ 0 w 149"/>
                    <a:gd name="T5" fmla="*/ 170 h 170"/>
                    <a:gd name="T6" fmla="*/ 149 w 149"/>
                    <a:gd name="T7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170">
                      <a:moveTo>
                        <a:pt x="149" y="0"/>
                      </a:moveTo>
                      <a:lnTo>
                        <a:pt x="0" y="0"/>
                      </a:lnTo>
                      <a:lnTo>
                        <a:pt x="0" y="170"/>
                      </a:lnTo>
                      <a:lnTo>
                        <a:pt x="149" y="170"/>
                      </a:lnTo>
                    </a:path>
                  </a:pathLst>
                </a:custGeom>
                <a:noFill/>
                <a:ln w="19050" cmpd="sng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799" name="Line 151"/>
                <p:cNvSpPr>
                  <a:spLocks noChangeShapeType="1"/>
                </p:cNvSpPr>
                <p:nvPr/>
              </p:nvSpPr>
              <p:spPr bwMode="auto">
                <a:xfrm flipH="1">
                  <a:off x="1144" y="3039"/>
                  <a:ext cx="128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800" name="Line 152"/>
                <p:cNvSpPr>
                  <a:spLocks noChangeShapeType="1"/>
                </p:cNvSpPr>
                <p:nvPr/>
              </p:nvSpPr>
              <p:spPr bwMode="auto">
                <a:xfrm flipH="1">
                  <a:off x="1144" y="3166"/>
                  <a:ext cx="128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801" name="Line 153"/>
                <p:cNvSpPr>
                  <a:spLocks noChangeShapeType="1"/>
                </p:cNvSpPr>
                <p:nvPr/>
              </p:nvSpPr>
              <p:spPr bwMode="auto">
                <a:xfrm>
                  <a:off x="1527" y="3102"/>
                  <a:ext cx="128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802" name="Line 154"/>
                <p:cNvSpPr>
                  <a:spLocks noChangeShapeType="1"/>
                </p:cNvSpPr>
                <p:nvPr/>
              </p:nvSpPr>
              <p:spPr bwMode="auto">
                <a:xfrm>
                  <a:off x="1144" y="3039"/>
                  <a:ext cx="1" cy="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5803" name="Line 155"/>
              <p:cNvSpPr>
                <a:spLocks noChangeShapeType="1"/>
              </p:cNvSpPr>
              <p:nvPr/>
            </p:nvSpPr>
            <p:spPr bwMode="auto">
              <a:xfrm flipH="1">
                <a:off x="442" y="3322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804" name="Line 156"/>
              <p:cNvSpPr>
                <a:spLocks noChangeShapeType="1"/>
              </p:cNvSpPr>
              <p:nvPr/>
            </p:nvSpPr>
            <p:spPr bwMode="auto">
              <a:xfrm flipV="1">
                <a:off x="634" y="2954"/>
                <a:ext cx="6" cy="8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805" name="Freeform 157"/>
              <p:cNvSpPr>
                <a:spLocks/>
              </p:cNvSpPr>
              <p:nvPr/>
            </p:nvSpPr>
            <p:spPr bwMode="auto">
              <a:xfrm>
                <a:off x="506" y="2847"/>
                <a:ext cx="128" cy="319"/>
              </a:xfrm>
              <a:custGeom>
                <a:avLst/>
                <a:gdLst>
                  <a:gd name="T0" fmla="*/ 128 w 128"/>
                  <a:gd name="T1" fmla="*/ 319 h 319"/>
                  <a:gd name="T2" fmla="*/ 0 w 128"/>
                  <a:gd name="T3" fmla="*/ 319 h 319"/>
                  <a:gd name="T4" fmla="*/ 0 w 128"/>
                  <a:gd name="T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" h="319">
                    <a:moveTo>
                      <a:pt x="128" y="319"/>
                    </a:moveTo>
                    <a:lnTo>
                      <a:pt x="0" y="319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5806" name="Group 158"/>
              <p:cNvGrpSpPr>
                <a:grpSpLocks/>
              </p:cNvGrpSpPr>
              <p:nvPr/>
            </p:nvGrpSpPr>
            <p:grpSpPr bwMode="auto">
              <a:xfrm>
                <a:off x="634" y="3017"/>
                <a:ext cx="510" cy="172"/>
                <a:chOff x="634" y="3017"/>
                <a:chExt cx="510" cy="172"/>
              </a:xfrm>
            </p:grpSpPr>
            <p:grpSp>
              <p:nvGrpSpPr>
                <p:cNvPr id="155807" name="Group 159"/>
                <p:cNvGrpSpPr>
                  <a:grpSpLocks/>
                </p:cNvGrpSpPr>
                <p:nvPr/>
              </p:nvGrpSpPr>
              <p:grpSpPr bwMode="auto">
                <a:xfrm>
                  <a:off x="634" y="3017"/>
                  <a:ext cx="510" cy="172"/>
                  <a:chOff x="634" y="2953"/>
                  <a:chExt cx="510" cy="172"/>
                </a:xfrm>
              </p:grpSpPr>
              <p:sp>
                <p:nvSpPr>
                  <p:cNvPr id="155808" name="Arc 160"/>
                  <p:cNvSpPr>
                    <a:spLocks/>
                  </p:cNvSpPr>
                  <p:nvPr/>
                </p:nvSpPr>
                <p:spPr bwMode="auto">
                  <a:xfrm>
                    <a:off x="761" y="2953"/>
                    <a:ext cx="37" cy="171"/>
                  </a:xfrm>
                  <a:custGeom>
                    <a:avLst/>
                    <a:gdLst>
                      <a:gd name="G0" fmla="+- 612 0 0"/>
                      <a:gd name="G1" fmla="+- 21600 0 0"/>
                      <a:gd name="G2" fmla="+- 21600 0 0"/>
                      <a:gd name="T0" fmla="*/ 7 w 22212"/>
                      <a:gd name="T1" fmla="*/ 8 h 43200"/>
                      <a:gd name="T2" fmla="*/ 0 w 22212"/>
                      <a:gd name="T3" fmla="*/ 43191 h 43200"/>
                      <a:gd name="T4" fmla="*/ 612 w 22212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212" h="43200" fill="none" extrusionOk="0">
                        <a:moveTo>
                          <a:pt x="7" y="8"/>
                        </a:moveTo>
                        <a:cubicBezTo>
                          <a:pt x="208" y="2"/>
                          <a:pt x="410" y="-1"/>
                          <a:pt x="612" y="0"/>
                        </a:cubicBezTo>
                        <a:cubicBezTo>
                          <a:pt x="12541" y="0"/>
                          <a:pt x="22212" y="9670"/>
                          <a:pt x="22212" y="21600"/>
                        </a:cubicBezTo>
                        <a:cubicBezTo>
                          <a:pt x="22212" y="33529"/>
                          <a:pt x="12541" y="43200"/>
                          <a:pt x="612" y="43200"/>
                        </a:cubicBezTo>
                        <a:cubicBezTo>
                          <a:pt x="407" y="43200"/>
                          <a:pt x="203" y="43197"/>
                          <a:pt x="-1" y="43191"/>
                        </a:cubicBezTo>
                      </a:path>
                      <a:path w="22212" h="43200" stroke="0" extrusionOk="0">
                        <a:moveTo>
                          <a:pt x="7" y="8"/>
                        </a:moveTo>
                        <a:cubicBezTo>
                          <a:pt x="208" y="2"/>
                          <a:pt x="410" y="-1"/>
                          <a:pt x="612" y="0"/>
                        </a:cubicBezTo>
                        <a:cubicBezTo>
                          <a:pt x="12541" y="0"/>
                          <a:pt x="22212" y="9670"/>
                          <a:pt x="22212" y="21600"/>
                        </a:cubicBezTo>
                        <a:cubicBezTo>
                          <a:pt x="22212" y="33529"/>
                          <a:pt x="12541" y="43200"/>
                          <a:pt x="612" y="43200"/>
                        </a:cubicBezTo>
                        <a:cubicBezTo>
                          <a:pt x="407" y="43200"/>
                          <a:pt x="203" y="43197"/>
                          <a:pt x="-1" y="43191"/>
                        </a:cubicBezTo>
                        <a:lnTo>
                          <a:pt x="612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809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761" y="2975"/>
                    <a:ext cx="22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810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761" y="3102"/>
                    <a:ext cx="15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811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783" y="2953"/>
                    <a:ext cx="106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812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783" y="3124"/>
                    <a:ext cx="106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813" name="Arc 165"/>
                  <p:cNvSpPr>
                    <a:spLocks/>
                  </p:cNvSpPr>
                  <p:nvPr/>
                </p:nvSpPr>
                <p:spPr bwMode="auto">
                  <a:xfrm>
                    <a:off x="889" y="2954"/>
                    <a:ext cx="150" cy="171"/>
                  </a:xfrm>
                  <a:custGeom>
                    <a:avLst/>
                    <a:gdLst>
                      <a:gd name="G0" fmla="+- 0 0 0"/>
                      <a:gd name="G1" fmla="+- 0 0 0"/>
                      <a:gd name="G2" fmla="+- 21600 0 0"/>
                      <a:gd name="T0" fmla="*/ 19001 w 19001"/>
                      <a:gd name="T1" fmla="*/ 10273 h 21600"/>
                      <a:gd name="T2" fmla="*/ 0 w 19001"/>
                      <a:gd name="T3" fmla="*/ 21600 h 21600"/>
                      <a:gd name="T4" fmla="*/ 0 w 19001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001" h="21600" fill="none" extrusionOk="0">
                        <a:moveTo>
                          <a:pt x="19000" y="10272"/>
                        </a:moveTo>
                        <a:cubicBezTo>
                          <a:pt x="15227" y="17251"/>
                          <a:pt x="7933" y="21599"/>
                          <a:pt x="0" y="21600"/>
                        </a:cubicBezTo>
                      </a:path>
                      <a:path w="19001" h="21600" stroke="0" extrusionOk="0">
                        <a:moveTo>
                          <a:pt x="19000" y="10272"/>
                        </a:moveTo>
                        <a:cubicBezTo>
                          <a:pt x="15227" y="17251"/>
                          <a:pt x="7933" y="21599"/>
                          <a:pt x="0" y="2160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814" name="Arc 166"/>
                  <p:cNvSpPr>
                    <a:spLocks/>
                  </p:cNvSpPr>
                  <p:nvPr/>
                </p:nvSpPr>
                <p:spPr bwMode="auto">
                  <a:xfrm>
                    <a:off x="889" y="2953"/>
                    <a:ext cx="148" cy="171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18775"/>
                      <a:gd name="T1" fmla="*/ 0 h 21600"/>
                      <a:gd name="T2" fmla="*/ 18775 w 18775"/>
                      <a:gd name="T3" fmla="*/ 10921 h 21600"/>
                      <a:gd name="T4" fmla="*/ 0 w 18775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775" h="21600" fill="none" extrusionOk="0">
                        <a:moveTo>
                          <a:pt x="-1" y="0"/>
                        </a:moveTo>
                        <a:cubicBezTo>
                          <a:pt x="7766" y="0"/>
                          <a:pt x="14935" y="4169"/>
                          <a:pt x="18775" y="10920"/>
                        </a:cubicBezTo>
                      </a:path>
                      <a:path w="18775" h="21600" stroke="0" extrusionOk="0">
                        <a:moveTo>
                          <a:pt x="-1" y="0"/>
                        </a:moveTo>
                        <a:cubicBezTo>
                          <a:pt x="7766" y="0"/>
                          <a:pt x="14935" y="4169"/>
                          <a:pt x="18775" y="1092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815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1038" y="3039"/>
                    <a:ext cx="42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816" name="Arc 168"/>
                  <p:cNvSpPr>
                    <a:spLocks/>
                  </p:cNvSpPr>
                  <p:nvPr/>
                </p:nvSpPr>
                <p:spPr bwMode="auto">
                  <a:xfrm>
                    <a:off x="783" y="2953"/>
                    <a:ext cx="43" cy="171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817" name="Line 16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34" y="2975"/>
                    <a:ext cx="127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818" name="Line 17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34" y="3102"/>
                    <a:ext cx="127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819" name="Line 171"/>
                  <p:cNvSpPr>
                    <a:spLocks noChangeShapeType="1"/>
                  </p:cNvSpPr>
                  <p:nvPr/>
                </p:nvSpPr>
                <p:spPr bwMode="auto">
                  <a:xfrm>
                    <a:off x="1080" y="3039"/>
                    <a:ext cx="64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5820" name="Oval 172"/>
                <p:cNvSpPr>
                  <a:spLocks noChangeArrowheads="1"/>
                </p:cNvSpPr>
                <p:nvPr/>
              </p:nvSpPr>
              <p:spPr bwMode="auto">
                <a:xfrm>
                  <a:off x="1037" y="3076"/>
                  <a:ext cx="57" cy="56"/>
                </a:xfrm>
                <a:prstGeom prst="ellipse">
                  <a:avLst/>
                </a:prstGeom>
                <a:solidFill>
                  <a:schemeClr val="bg1"/>
                </a:solidFill>
                <a:ln w="19050" cap="sq" algn="ctr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5821" name="Line 173"/>
              <p:cNvSpPr>
                <a:spLocks noChangeShapeType="1"/>
              </p:cNvSpPr>
              <p:nvPr/>
            </p:nvSpPr>
            <p:spPr bwMode="auto">
              <a:xfrm>
                <a:off x="1066" y="3237"/>
                <a:ext cx="0" cy="85"/>
              </a:xfrm>
              <a:prstGeom prst="line">
                <a:avLst/>
              </a:prstGeom>
              <a:noFill/>
              <a:ln w="19050" cap="sq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822" name="Line 174"/>
              <p:cNvSpPr>
                <a:spLocks noChangeShapeType="1"/>
              </p:cNvSpPr>
              <p:nvPr/>
            </p:nvSpPr>
            <p:spPr bwMode="auto">
              <a:xfrm flipH="1">
                <a:off x="640" y="2954"/>
                <a:ext cx="539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823" name="Line 175"/>
              <p:cNvSpPr>
                <a:spLocks noChangeShapeType="1"/>
              </p:cNvSpPr>
              <p:nvPr/>
            </p:nvSpPr>
            <p:spPr bwMode="auto">
              <a:xfrm flipV="1">
                <a:off x="1179" y="2699"/>
                <a:ext cx="0" cy="24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824" name="Line 176"/>
              <p:cNvSpPr>
                <a:spLocks noChangeShapeType="1"/>
              </p:cNvSpPr>
              <p:nvPr/>
            </p:nvSpPr>
            <p:spPr bwMode="auto">
              <a:xfrm flipV="1">
                <a:off x="810" y="2699"/>
                <a:ext cx="0" cy="17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825" name="Line 177"/>
              <p:cNvSpPr>
                <a:spLocks noChangeShapeType="1"/>
              </p:cNvSpPr>
              <p:nvPr/>
            </p:nvSpPr>
            <p:spPr bwMode="auto">
              <a:xfrm>
                <a:off x="499" y="2869"/>
                <a:ext cx="311" cy="0"/>
              </a:xfrm>
              <a:prstGeom prst="line">
                <a:avLst/>
              </a:prstGeom>
              <a:noFill/>
              <a:ln w="19050" cap="sq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55865" name="Group 217"/>
          <p:cNvGrpSpPr>
            <a:grpSpLocks/>
          </p:cNvGrpSpPr>
          <p:nvPr/>
        </p:nvGrpSpPr>
        <p:grpSpPr bwMode="auto">
          <a:xfrm>
            <a:off x="5038725" y="3429000"/>
            <a:ext cx="4105275" cy="2160588"/>
            <a:chOff x="3174" y="2160"/>
            <a:chExt cx="2586" cy="1361"/>
          </a:xfrm>
        </p:grpSpPr>
        <p:sp>
          <p:nvSpPr>
            <p:cNvPr id="155683" name="Line 35"/>
            <p:cNvSpPr>
              <a:spLocks noChangeShapeType="1"/>
            </p:cNvSpPr>
            <p:nvPr/>
          </p:nvSpPr>
          <p:spPr bwMode="auto">
            <a:xfrm>
              <a:off x="3174" y="3158"/>
              <a:ext cx="4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87" name="Text Box 39"/>
            <p:cNvSpPr txBox="1">
              <a:spLocks noChangeArrowheads="1"/>
            </p:cNvSpPr>
            <p:nvPr/>
          </p:nvSpPr>
          <p:spPr bwMode="auto">
            <a:xfrm>
              <a:off x="3175" y="2795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EQ2</a:t>
              </a:r>
            </a:p>
          </p:txBody>
        </p:sp>
        <p:sp>
          <p:nvSpPr>
            <p:cNvPr id="155688" name="Text Box 40"/>
            <p:cNvSpPr txBox="1">
              <a:spLocks noChangeArrowheads="1"/>
            </p:cNvSpPr>
            <p:nvPr/>
          </p:nvSpPr>
          <p:spPr bwMode="auto">
            <a:xfrm>
              <a:off x="3651" y="2886"/>
              <a:ext cx="45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3200" b="1">
                  <a:solidFill>
                    <a:srgbClr val="0000FF"/>
                  </a:solidFill>
                  <a:latin typeface="Arial"/>
                </a:rPr>
                <a:t>…</a:t>
              </a:r>
              <a:endParaRPr lang="en-US" altLang="zh-CN" sz="3200" b="1">
                <a:solidFill>
                  <a:srgbClr val="0000FF"/>
                </a:solidFill>
                <a:latin typeface="Garamond" pitchFamily="18" charset="0"/>
              </a:endParaRPr>
            </a:p>
          </p:txBody>
        </p:sp>
        <p:sp>
          <p:nvSpPr>
            <p:cNvPr id="155700" name="Rectangle 52"/>
            <p:cNvSpPr>
              <a:spLocks noChangeArrowheads="1"/>
            </p:cNvSpPr>
            <p:nvPr/>
          </p:nvSpPr>
          <p:spPr bwMode="auto">
            <a:xfrm>
              <a:off x="4081" y="2704"/>
              <a:ext cx="1134" cy="77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05" name="Line 57"/>
            <p:cNvSpPr>
              <a:spLocks noChangeShapeType="1"/>
            </p:cNvSpPr>
            <p:nvPr/>
          </p:nvSpPr>
          <p:spPr bwMode="auto">
            <a:xfrm>
              <a:off x="4444" y="2478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06" name="Line 58"/>
            <p:cNvSpPr>
              <a:spLocks noChangeShapeType="1"/>
            </p:cNvSpPr>
            <p:nvPr/>
          </p:nvSpPr>
          <p:spPr bwMode="auto">
            <a:xfrm>
              <a:off x="4807" y="2478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07" name="Line 59"/>
            <p:cNvSpPr>
              <a:spLocks noChangeShapeType="1"/>
            </p:cNvSpPr>
            <p:nvPr/>
          </p:nvSpPr>
          <p:spPr bwMode="auto">
            <a:xfrm>
              <a:off x="5215" y="3158"/>
              <a:ext cx="4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08" name="Text Box 60"/>
            <p:cNvSpPr txBox="1">
              <a:spLocks noChangeArrowheads="1"/>
            </p:cNvSpPr>
            <p:nvPr/>
          </p:nvSpPr>
          <p:spPr bwMode="auto">
            <a:xfrm>
              <a:off x="4241" y="2160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X</a:t>
              </a:r>
              <a:r>
                <a:rPr lang="en-US" altLang="zh-CN" sz="2400" b="1" baseline="-25000"/>
                <a:t>n-1</a:t>
              </a:r>
            </a:p>
          </p:txBody>
        </p:sp>
        <p:sp>
          <p:nvSpPr>
            <p:cNvPr id="155709" name="Text Box 61"/>
            <p:cNvSpPr txBox="1">
              <a:spLocks noChangeArrowheads="1"/>
            </p:cNvSpPr>
            <p:nvPr/>
          </p:nvSpPr>
          <p:spPr bwMode="auto">
            <a:xfrm>
              <a:off x="4649" y="2160"/>
              <a:ext cx="5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Y</a:t>
              </a:r>
              <a:r>
                <a:rPr lang="en-US" altLang="zh-CN" sz="2400" b="1" baseline="-25000"/>
                <a:t>n-1</a:t>
              </a:r>
            </a:p>
          </p:txBody>
        </p:sp>
        <p:sp>
          <p:nvSpPr>
            <p:cNvPr id="155710" name="Text Box 62"/>
            <p:cNvSpPr txBox="1">
              <a:spLocks noChangeArrowheads="1"/>
            </p:cNvSpPr>
            <p:nvPr/>
          </p:nvSpPr>
          <p:spPr bwMode="auto">
            <a:xfrm>
              <a:off x="5216" y="2795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b="1"/>
                <a:t>EQn</a:t>
              </a:r>
            </a:p>
          </p:txBody>
        </p:sp>
        <p:grpSp>
          <p:nvGrpSpPr>
            <p:cNvPr id="155827" name="Group 179"/>
            <p:cNvGrpSpPr>
              <a:grpSpLocks/>
            </p:cNvGrpSpPr>
            <p:nvPr/>
          </p:nvGrpSpPr>
          <p:grpSpPr bwMode="auto">
            <a:xfrm>
              <a:off x="4070" y="2694"/>
              <a:ext cx="1191" cy="827"/>
              <a:chOff x="442" y="2694"/>
              <a:chExt cx="1191" cy="827"/>
            </a:xfrm>
          </p:grpSpPr>
          <p:sp>
            <p:nvSpPr>
              <p:cNvPr id="155828" name="Text Box 180"/>
              <p:cNvSpPr txBox="1">
                <a:spLocks noChangeArrowheads="1"/>
              </p:cNvSpPr>
              <p:nvPr/>
            </p:nvSpPr>
            <p:spPr bwMode="auto">
              <a:xfrm>
                <a:off x="442" y="3290"/>
                <a:ext cx="36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FF"/>
                    </a:solidFill>
                  </a:rPr>
                  <a:t>EQI</a:t>
                </a:r>
              </a:p>
            </p:txBody>
          </p:sp>
          <p:sp>
            <p:nvSpPr>
              <p:cNvPr id="155829" name="Text Box 181"/>
              <p:cNvSpPr txBox="1">
                <a:spLocks noChangeArrowheads="1"/>
              </p:cNvSpPr>
              <p:nvPr/>
            </p:nvSpPr>
            <p:spPr bwMode="auto">
              <a:xfrm>
                <a:off x="1264" y="3209"/>
                <a:ext cx="36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FF"/>
                    </a:solidFill>
                  </a:rPr>
                  <a:t>EQO</a:t>
                </a:r>
              </a:p>
            </p:txBody>
          </p:sp>
          <p:sp>
            <p:nvSpPr>
              <p:cNvPr id="155830" name="Text Box 182"/>
              <p:cNvSpPr txBox="1">
                <a:spLocks noChangeArrowheads="1"/>
              </p:cNvSpPr>
              <p:nvPr/>
            </p:nvSpPr>
            <p:spPr bwMode="auto">
              <a:xfrm>
                <a:off x="669" y="2694"/>
                <a:ext cx="15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FF"/>
                    </a:solidFill>
                  </a:rPr>
                  <a:t>X</a:t>
                </a:r>
              </a:p>
            </p:txBody>
          </p:sp>
          <p:sp>
            <p:nvSpPr>
              <p:cNvPr id="155831" name="Text Box 183"/>
              <p:cNvSpPr txBox="1">
                <a:spLocks noChangeArrowheads="1"/>
              </p:cNvSpPr>
              <p:nvPr/>
            </p:nvSpPr>
            <p:spPr bwMode="auto">
              <a:xfrm>
                <a:off x="1213" y="2723"/>
                <a:ext cx="16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0000FF"/>
                    </a:solidFill>
                  </a:rPr>
                  <a:t>Y</a:t>
                </a:r>
              </a:p>
            </p:txBody>
          </p:sp>
          <p:grpSp>
            <p:nvGrpSpPr>
              <p:cNvPr id="155832" name="Group 184"/>
              <p:cNvGrpSpPr>
                <a:grpSpLocks/>
              </p:cNvGrpSpPr>
              <p:nvPr/>
            </p:nvGrpSpPr>
            <p:grpSpPr bwMode="auto">
              <a:xfrm>
                <a:off x="1066" y="3081"/>
                <a:ext cx="511" cy="170"/>
                <a:chOff x="1144" y="3017"/>
                <a:chExt cx="511" cy="170"/>
              </a:xfrm>
            </p:grpSpPr>
            <p:sp>
              <p:nvSpPr>
                <p:cNvPr id="155833" name="Arc 185"/>
                <p:cNvSpPr>
                  <a:spLocks/>
                </p:cNvSpPr>
                <p:nvPr/>
              </p:nvSpPr>
              <p:spPr bwMode="auto">
                <a:xfrm>
                  <a:off x="1421" y="3017"/>
                  <a:ext cx="107" cy="17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834" name="Freeform 186"/>
                <p:cNvSpPr>
                  <a:spLocks/>
                </p:cNvSpPr>
                <p:nvPr/>
              </p:nvSpPr>
              <p:spPr bwMode="auto">
                <a:xfrm>
                  <a:off x="1272" y="3017"/>
                  <a:ext cx="149" cy="170"/>
                </a:xfrm>
                <a:custGeom>
                  <a:avLst/>
                  <a:gdLst>
                    <a:gd name="T0" fmla="*/ 149 w 149"/>
                    <a:gd name="T1" fmla="*/ 0 h 170"/>
                    <a:gd name="T2" fmla="*/ 0 w 149"/>
                    <a:gd name="T3" fmla="*/ 0 h 170"/>
                    <a:gd name="T4" fmla="*/ 0 w 149"/>
                    <a:gd name="T5" fmla="*/ 170 h 170"/>
                    <a:gd name="T6" fmla="*/ 149 w 149"/>
                    <a:gd name="T7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170">
                      <a:moveTo>
                        <a:pt x="149" y="0"/>
                      </a:moveTo>
                      <a:lnTo>
                        <a:pt x="0" y="0"/>
                      </a:lnTo>
                      <a:lnTo>
                        <a:pt x="0" y="170"/>
                      </a:lnTo>
                      <a:lnTo>
                        <a:pt x="149" y="170"/>
                      </a:lnTo>
                    </a:path>
                  </a:pathLst>
                </a:custGeom>
                <a:noFill/>
                <a:ln w="19050" cmpd="sng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835" name="Line 187"/>
                <p:cNvSpPr>
                  <a:spLocks noChangeShapeType="1"/>
                </p:cNvSpPr>
                <p:nvPr/>
              </p:nvSpPr>
              <p:spPr bwMode="auto">
                <a:xfrm flipH="1">
                  <a:off x="1144" y="3039"/>
                  <a:ext cx="128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836" name="Line 188"/>
                <p:cNvSpPr>
                  <a:spLocks noChangeShapeType="1"/>
                </p:cNvSpPr>
                <p:nvPr/>
              </p:nvSpPr>
              <p:spPr bwMode="auto">
                <a:xfrm flipH="1">
                  <a:off x="1144" y="3166"/>
                  <a:ext cx="128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837" name="Line 189"/>
                <p:cNvSpPr>
                  <a:spLocks noChangeShapeType="1"/>
                </p:cNvSpPr>
                <p:nvPr/>
              </p:nvSpPr>
              <p:spPr bwMode="auto">
                <a:xfrm>
                  <a:off x="1527" y="3102"/>
                  <a:ext cx="128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838" name="Line 190"/>
                <p:cNvSpPr>
                  <a:spLocks noChangeShapeType="1"/>
                </p:cNvSpPr>
                <p:nvPr/>
              </p:nvSpPr>
              <p:spPr bwMode="auto">
                <a:xfrm>
                  <a:off x="1144" y="3039"/>
                  <a:ext cx="1" cy="1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5839" name="Line 191"/>
              <p:cNvSpPr>
                <a:spLocks noChangeShapeType="1"/>
              </p:cNvSpPr>
              <p:nvPr/>
            </p:nvSpPr>
            <p:spPr bwMode="auto">
              <a:xfrm flipH="1">
                <a:off x="442" y="3322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840" name="Line 192"/>
              <p:cNvSpPr>
                <a:spLocks noChangeShapeType="1"/>
              </p:cNvSpPr>
              <p:nvPr/>
            </p:nvSpPr>
            <p:spPr bwMode="auto">
              <a:xfrm flipV="1">
                <a:off x="634" y="2954"/>
                <a:ext cx="6" cy="8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841" name="Freeform 193"/>
              <p:cNvSpPr>
                <a:spLocks/>
              </p:cNvSpPr>
              <p:nvPr/>
            </p:nvSpPr>
            <p:spPr bwMode="auto">
              <a:xfrm>
                <a:off x="506" y="2847"/>
                <a:ext cx="128" cy="319"/>
              </a:xfrm>
              <a:custGeom>
                <a:avLst/>
                <a:gdLst>
                  <a:gd name="T0" fmla="*/ 128 w 128"/>
                  <a:gd name="T1" fmla="*/ 319 h 319"/>
                  <a:gd name="T2" fmla="*/ 0 w 128"/>
                  <a:gd name="T3" fmla="*/ 319 h 319"/>
                  <a:gd name="T4" fmla="*/ 0 w 128"/>
                  <a:gd name="T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" h="319">
                    <a:moveTo>
                      <a:pt x="128" y="319"/>
                    </a:moveTo>
                    <a:lnTo>
                      <a:pt x="0" y="319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5842" name="Group 194"/>
              <p:cNvGrpSpPr>
                <a:grpSpLocks/>
              </p:cNvGrpSpPr>
              <p:nvPr/>
            </p:nvGrpSpPr>
            <p:grpSpPr bwMode="auto">
              <a:xfrm>
                <a:off x="634" y="3017"/>
                <a:ext cx="510" cy="172"/>
                <a:chOff x="634" y="3017"/>
                <a:chExt cx="510" cy="172"/>
              </a:xfrm>
            </p:grpSpPr>
            <p:grpSp>
              <p:nvGrpSpPr>
                <p:cNvPr id="155843" name="Group 195"/>
                <p:cNvGrpSpPr>
                  <a:grpSpLocks/>
                </p:cNvGrpSpPr>
                <p:nvPr/>
              </p:nvGrpSpPr>
              <p:grpSpPr bwMode="auto">
                <a:xfrm>
                  <a:off x="634" y="3017"/>
                  <a:ext cx="510" cy="172"/>
                  <a:chOff x="634" y="2953"/>
                  <a:chExt cx="510" cy="172"/>
                </a:xfrm>
              </p:grpSpPr>
              <p:sp>
                <p:nvSpPr>
                  <p:cNvPr id="155844" name="Arc 196"/>
                  <p:cNvSpPr>
                    <a:spLocks/>
                  </p:cNvSpPr>
                  <p:nvPr/>
                </p:nvSpPr>
                <p:spPr bwMode="auto">
                  <a:xfrm>
                    <a:off x="761" y="2953"/>
                    <a:ext cx="37" cy="171"/>
                  </a:xfrm>
                  <a:custGeom>
                    <a:avLst/>
                    <a:gdLst>
                      <a:gd name="G0" fmla="+- 612 0 0"/>
                      <a:gd name="G1" fmla="+- 21600 0 0"/>
                      <a:gd name="G2" fmla="+- 21600 0 0"/>
                      <a:gd name="T0" fmla="*/ 7 w 22212"/>
                      <a:gd name="T1" fmla="*/ 8 h 43200"/>
                      <a:gd name="T2" fmla="*/ 0 w 22212"/>
                      <a:gd name="T3" fmla="*/ 43191 h 43200"/>
                      <a:gd name="T4" fmla="*/ 612 w 22212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2212" h="43200" fill="none" extrusionOk="0">
                        <a:moveTo>
                          <a:pt x="7" y="8"/>
                        </a:moveTo>
                        <a:cubicBezTo>
                          <a:pt x="208" y="2"/>
                          <a:pt x="410" y="-1"/>
                          <a:pt x="612" y="0"/>
                        </a:cubicBezTo>
                        <a:cubicBezTo>
                          <a:pt x="12541" y="0"/>
                          <a:pt x="22212" y="9670"/>
                          <a:pt x="22212" y="21600"/>
                        </a:cubicBezTo>
                        <a:cubicBezTo>
                          <a:pt x="22212" y="33529"/>
                          <a:pt x="12541" y="43200"/>
                          <a:pt x="612" y="43200"/>
                        </a:cubicBezTo>
                        <a:cubicBezTo>
                          <a:pt x="407" y="43200"/>
                          <a:pt x="203" y="43197"/>
                          <a:pt x="-1" y="43191"/>
                        </a:cubicBezTo>
                      </a:path>
                      <a:path w="22212" h="43200" stroke="0" extrusionOk="0">
                        <a:moveTo>
                          <a:pt x="7" y="8"/>
                        </a:moveTo>
                        <a:cubicBezTo>
                          <a:pt x="208" y="2"/>
                          <a:pt x="410" y="-1"/>
                          <a:pt x="612" y="0"/>
                        </a:cubicBezTo>
                        <a:cubicBezTo>
                          <a:pt x="12541" y="0"/>
                          <a:pt x="22212" y="9670"/>
                          <a:pt x="22212" y="21600"/>
                        </a:cubicBezTo>
                        <a:cubicBezTo>
                          <a:pt x="22212" y="33529"/>
                          <a:pt x="12541" y="43200"/>
                          <a:pt x="612" y="43200"/>
                        </a:cubicBezTo>
                        <a:cubicBezTo>
                          <a:pt x="407" y="43200"/>
                          <a:pt x="203" y="43197"/>
                          <a:pt x="-1" y="43191"/>
                        </a:cubicBezTo>
                        <a:lnTo>
                          <a:pt x="612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845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761" y="2975"/>
                    <a:ext cx="22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846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761" y="3102"/>
                    <a:ext cx="15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847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783" y="2953"/>
                    <a:ext cx="106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848" name="Line 200"/>
                  <p:cNvSpPr>
                    <a:spLocks noChangeShapeType="1"/>
                  </p:cNvSpPr>
                  <p:nvPr/>
                </p:nvSpPr>
                <p:spPr bwMode="auto">
                  <a:xfrm>
                    <a:off x="783" y="3124"/>
                    <a:ext cx="106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849" name="Arc 201"/>
                  <p:cNvSpPr>
                    <a:spLocks/>
                  </p:cNvSpPr>
                  <p:nvPr/>
                </p:nvSpPr>
                <p:spPr bwMode="auto">
                  <a:xfrm>
                    <a:off x="889" y="2954"/>
                    <a:ext cx="150" cy="171"/>
                  </a:xfrm>
                  <a:custGeom>
                    <a:avLst/>
                    <a:gdLst>
                      <a:gd name="G0" fmla="+- 0 0 0"/>
                      <a:gd name="G1" fmla="+- 0 0 0"/>
                      <a:gd name="G2" fmla="+- 21600 0 0"/>
                      <a:gd name="T0" fmla="*/ 19001 w 19001"/>
                      <a:gd name="T1" fmla="*/ 10273 h 21600"/>
                      <a:gd name="T2" fmla="*/ 0 w 19001"/>
                      <a:gd name="T3" fmla="*/ 21600 h 21600"/>
                      <a:gd name="T4" fmla="*/ 0 w 19001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001" h="21600" fill="none" extrusionOk="0">
                        <a:moveTo>
                          <a:pt x="19000" y="10272"/>
                        </a:moveTo>
                        <a:cubicBezTo>
                          <a:pt x="15227" y="17251"/>
                          <a:pt x="7933" y="21599"/>
                          <a:pt x="0" y="21600"/>
                        </a:cubicBezTo>
                      </a:path>
                      <a:path w="19001" h="21600" stroke="0" extrusionOk="0">
                        <a:moveTo>
                          <a:pt x="19000" y="10272"/>
                        </a:moveTo>
                        <a:cubicBezTo>
                          <a:pt x="15227" y="17251"/>
                          <a:pt x="7933" y="21599"/>
                          <a:pt x="0" y="2160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850" name="Arc 202"/>
                  <p:cNvSpPr>
                    <a:spLocks/>
                  </p:cNvSpPr>
                  <p:nvPr/>
                </p:nvSpPr>
                <p:spPr bwMode="auto">
                  <a:xfrm>
                    <a:off x="889" y="2953"/>
                    <a:ext cx="148" cy="171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18775"/>
                      <a:gd name="T1" fmla="*/ 0 h 21600"/>
                      <a:gd name="T2" fmla="*/ 18775 w 18775"/>
                      <a:gd name="T3" fmla="*/ 10921 h 21600"/>
                      <a:gd name="T4" fmla="*/ 0 w 18775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775" h="21600" fill="none" extrusionOk="0">
                        <a:moveTo>
                          <a:pt x="-1" y="0"/>
                        </a:moveTo>
                        <a:cubicBezTo>
                          <a:pt x="7766" y="0"/>
                          <a:pt x="14935" y="4169"/>
                          <a:pt x="18775" y="10920"/>
                        </a:cubicBezTo>
                      </a:path>
                      <a:path w="18775" h="21600" stroke="0" extrusionOk="0">
                        <a:moveTo>
                          <a:pt x="-1" y="0"/>
                        </a:moveTo>
                        <a:cubicBezTo>
                          <a:pt x="7766" y="0"/>
                          <a:pt x="14935" y="4169"/>
                          <a:pt x="18775" y="1092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851" name="Line 203"/>
                  <p:cNvSpPr>
                    <a:spLocks noChangeShapeType="1"/>
                  </p:cNvSpPr>
                  <p:nvPr/>
                </p:nvSpPr>
                <p:spPr bwMode="auto">
                  <a:xfrm>
                    <a:off x="1038" y="3039"/>
                    <a:ext cx="42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852" name="Arc 204"/>
                  <p:cNvSpPr>
                    <a:spLocks/>
                  </p:cNvSpPr>
                  <p:nvPr/>
                </p:nvSpPr>
                <p:spPr bwMode="auto">
                  <a:xfrm>
                    <a:off x="783" y="2953"/>
                    <a:ext cx="43" cy="171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0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529"/>
                          <a:pt x="11929" y="43199"/>
                          <a:pt x="0" y="432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853" name="Line 20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34" y="2975"/>
                    <a:ext cx="127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854" name="Line 20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34" y="3102"/>
                    <a:ext cx="127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855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1080" y="3039"/>
                    <a:ext cx="64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5856" name="Oval 208"/>
                <p:cNvSpPr>
                  <a:spLocks noChangeArrowheads="1"/>
                </p:cNvSpPr>
                <p:nvPr/>
              </p:nvSpPr>
              <p:spPr bwMode="auto">
                <a:xfrm>
                  <a:off x="1037" y="3076"/>
                  <a:ext cx="57" cy="56"/>
                </a:xfrm>
                <a:prstGeom prst="ellipse">
                  <a:avLst/>
                </a:prstGeom>
                <a:solidFill>
                  <a:schemeClr val="bg1"/>
                </a:solidFill>
                <a:ln w="19050" cap="sq" algn="ctr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5857" name="Line 209"/>
              <p:cNvSpPr>
                <a:spLocks noChangeShapeType="1"/>
              </p:cNvSpPr>
              <p:nvPr/>
            </p:nvSpPr>
            <p:spPr bwMode="auto">
              <a:xfrm>
                <a:off x="1066" y="3237"/>
                <a:ext cx="0" cy="85"/>
              </a:xfrm>
              <a:prstGeom prst="line">
                <a:avLst/>
              </a:prstGeom>
              <a:noFill/>
              <a:ln w="19050" cap="sq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858" name="Line 210"/>
              <p:cNvSpPr>
                <a:spLocks noChangeShapeType="1"/>
              </p:cNvSpPr>
              <p:nvPr/>
            </p:nvSpPr>
            <p:spPr bwMode="auto">
              <a:xfrm flipH="1">
                <a:off x="640" y="2954"/>
                <a:ext cx="539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859" name="Line 211"/>
              <p:cNvSpPr>
                <a:spLocks noChangeShapeType="1"/>
              </p:cNvSpPr>
              <p:nvPr/>
            </p:nvSpPr>
            <p:spPr bwMode="auto">
              <a:xfrm flipV="1">
                <a:off x="1179" y="2699"/>
                <a:ext cx="0" cy="24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860" name="Line 212"/>
              <p:cNvSpPr>
                <a:spLocks noChangeShapeType="1"/>
              </p:cNvSpPr>
              <p:nvPr/>
            </p:nvSpPr>
            <p:spPr bwMode="auto">
              <a:xfrm flipV="1">
                <a:off x="810" y="2699"/>
                <a:ext cx="0" cy="17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861" name="Line 213"/>
              <p:cNvSpPr>
                <a:spLocks noChangeShapeType="1"/>
              </p:cNvSpPr>
              <p:nvPr/>
            </p:nvSpPr>
            <p:spPr bwMode="auto">
              <a:xfrm>
                <a:off x="499" y="2869"/>
                <a:ext cx="311" cy="0"/>
              </a:xfrm>
              <a:prstGeom prst="line">
                <a:avLst/>
              </a:prstGeom>
              <a:noFill/>
              <a:ln w="19050" cap="sq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55909" name="Group 261"/>
          <p:cNvGrpSpPr>
            <a:grpSpLocks/>
          </p:cNvGrpSpPr>
          <p:nvPr/>
        </p:nvGrpSpPr>
        <p:grpSpPr bwMode="auto">
          <a:xfrm>
            <a:off x="755650" y="1046163"/>
            <a:ext cx="3970338" cy="1597025"/>
            <a:chOff x="476" y="659"/>
            <a:chExt cx="2501" cy="1006"/>
          </a:xfrm>
        </p:grpSpPr>
        <p:sp>
          <p:nvSpPr>
            <p:cNvPr id="155875" name="Text Box 227"/>
            <p:cNvSpPr txBox="1">
              <a:spLocks noChangeArrowheads="1"/>
            </p:cNvSpPr>
            <p:nvPr/>
          </p:nvSpPr>
          <p:spPr bwMode="auto">
            <a:xfrm>
              <a:off x="476" y="1434"/>
              <a:ext cx="3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FF"/>
                  </a:solidFill>
                </a:rPr>
                <a:t>EQI</a:t>
              </a:r>
            </a:p>
          </p:txBody>
        </p:sp>
        <p:sp>
          <p:nvSpPr>
            <p:cNvPr id="155876" name="Text Box 228"/>
            <p:cNvSpPr txBox="1">
              <a:spLocks noChangeArrowheads="1"/>
            </p:cNvSpPr>
            <p:nvPr/>
          </p:nvSpPr>
          <p:spPr bwMode="auto">
            <a:xfrm>
              <a:off x="2608" y="1207"/>
              <a:ext cx="3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FF"/>
                  </a:solidFill>
                </a:rPr>
                <a:t>EQO</a:t>
              </a:r>
            </a:p>
          </p:txBody>
        </p:sp>
        <p:sp>
          <p:nvSpPr>
            <p:cNvPr id="155877" name="Text Box 229"/>
            <p:cNvSpPr txBox="1">
              <a:spLocks noChangeArrowheads="1"/>
            </p:cNvSpPr>
            <p:nvPr/>
          </p:nvSpPr>
          <p:spPr bwMode="auto">
            <a:xfrm>
              <a:off x="697" y="659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55878" name="Text Box 230"/>
            <p:cNvSpPr txBox="1">
              <a:spLocks noChangeArrowheads="1"/>
            </p:cNvSpPr>
            <p:nvPr/>
          </p:nvSpPr>
          <p:spPr bwMode="auto">
            <a:xfrm>
              <a:off x="998" y="659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FF"/>
                  </a:solidFill>
                </a:rPr>
                <a:t>Y</a:t>
              </a:r>
            </a:p>
          </p:txBody>
        </p:sp>
        <p:grpSp>
          <p:nvGrpSpPr>
            <p:cNvPr id="155879" name="Group 231"/>
            <p:cNvGrpSpPr>
              <a:grpSpLocks/>
            </p:cNvGrpSpPr>
            <p:nvPr/>
          </p:nvGrpSpPr>
          <p:grpSpPr bwMode="auto">
            <a:xfrm>
              <a:off x="1809" y="1173"/>
              <a:ext cx="776" cy="280"/>
              <a:chOff x="1144" y="3017"/>
              <a:chExt cx="511" cy="170"/>
            </a:xfrm>
          </p:grpSpPr>
          <p:sp>
            <p:nvSpPr>
              <p:cNvPr id="155880" name="Arc 232"/>
              <p:cNvSpPr>
                <a:spLocks/>
              </p:cNvSpPr>
              <p:nvPr/>
            </p:nvSpPr>
            <p:spPr bwMode="auto">
              <a:xfrm>
                <a:off x="1421" y="3017"/>
                <a:ext cx="107" cy="17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200"/>
                  <a:gd name="T2" fmla="*/ 0 w 21600"/>
                  <a:gd name="T3" fmla="*/ 43200 h 43200"/>
                  <a:gd name="T4" fmla="*/ 0 w 216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881" name="Freeform 233"/>
              <p:cNvSpPr>
                <a:spLocks/>
              </p:cNvSpPr>
              <p:nvPr/>
            </p:nvSpPr>
            <p:spPr bwMode="auto">
              <a:xfrm>
                <a:off x="1272" y="3017"/>
                <a:ext cx="149" cy="170"/>
              </a:xfrm>
              <a:custGeom>
                <a:avLst/>
                <a:gdLst>
                  <a:gd name="T0" fmla="*/ 149 w 149"/>
                  <a:gd name="T1" fmla="*/ 0 h 170"/>
                  <a:gd name="T2" fmla="*/ 0 w 149"/>
                  <a:gd name="T3" fmla="*/ 0 h 170"/>
                  <a:gd name="T4" fmla="*/ 0 w 149"/>
                  <a:gd name="T5" fmla="*/ 170 h 170"/>
                  <a:gd name="T6" fmla="*/ 149 w 149"/>
                  <a:gd name="T7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170">
                    <a:moveTo>
                      <a:pt x="149" y="0"/>
                    </a:moveTo>
                    <a:lnTo>
                      <a:pt x="0" y="0"/>
                    </a:lnTo>
                    <a:lnTo>
                      <a:pt x="0" y="170"/>
                    </a:lnTo>
                    <a:lnTo>
                      <a:pt x="149" y="170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882" name="Line 234"/>
              <p:cNvSpPr>
                <a:spLocks noChangeShapeType="1"/>
              </p:cNvSpPr>
              <p:nvPr/>
            </p:nvSpPr>
            <p:spPr bwMode="auto">
              <a:xfrm flipH="1">
                <a:off x="1144" y="3039"/>
                <a:ext cx="128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883" name="Line 235"/>
              <p:cNvSpPr>
                <a:spLocks noChangeShapeType="1"/>
              </p:cNvSpPr>
              <p:nvPr/>
            </p:nvSpPr>
            <p:spPr bwMode="auto">
              <a:xfrm flipH="1">
                <a:off x="1144" y="3166"/>
                <a:ext cx="128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884" name="Line 236"/>
              <p:cNvSpPr>
                <a:spLocks noChangeShapeType="1"/>
              </p:cNvSpPr>
              <p:nvPr/>
            </p:nvSpPr>
            <p:spPr bwMode="auto">
              <a:xfrm>
                <a:off x="1527" y="3102"/>
                <a:ext cx="128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885" name="Line 237"/>
              <p:cNvSpPr>
                <a:spLocks noChangeShapeType="1"/>
              </p:cNvSpPr>
              <p:nvPr/>
            </p:nvSpPr>
            <p:spPr bwMode="auto">
              <a:xfrm>
                <a:off x="1144" y="3039"/>
                <a:ext cx="1" cy="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5886" name="Line 238"/>
            <p:cNvSpPr>
              <a:spLocks noChangeShapeType="1"/>
            </p:cNvSpPr>
            <p:nvPr/>
          </p:nvSpPr>
          <p:spPr bwMode="auto">
            <a:xfrm flipH="1" flipV="1">
              <a:off x="862" y="1570"/>
              <a:ext cx="95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888" name="Freeform 240"/>
            <p:cNvSpPr>
              <a:spLocks/>
            </p:cNvSpPr>
            <p:nvPr/>
          </p:nvSpPr>
          <p:spPr bwMode="auto">
            <a:xfrm>
              <a:off x="748" y="886"/>
              <a:ext cx="295" cy="431"/>
            </a:xfrm>
            <a:custGeom>
              <a:avLst/>
              <a:gdLst>
                <a:gd name="T0" fmla="*/ 128 w 128"/>
                <a:gd name="T1" fmla="*/ 319 h 319"/>
                <a:gd name="T2" fmla="*/ 0 w 128"/>
                <a:gd name="T3" fmla="*/ 319 h 319"/>
                <a:gd name="T4" fmla="*/ 0 w 128"/>
                <a:gd name="T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319">
                  <a:moveTo>
                    <a:pt x="128" y="319"/>
                  </a:moveTo>
                  <a:lnTo>
                    <a:pt x="0" y="319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5889" name="Group 241"/>
            <p:cNvGrpSpPr>
              <a:grpSpLocks/>
            </p:cNvGrpSpPr>
            <p:nvPr/>
          </p:nvGrpSpPr>
          <p:grpSpPr bwMode="auto">
            <a:xfrm>
              <a:off x="1043" y="1067"/>
              <a:ext cx="775" cy="284"/>
              <a:chOff x="634" y="3017"/>
              <a:chExt cx="510" cy="172"/>
            </a:xfrm>
          </p:grpSpPr>
          <p:grpSp>
            <p:nvGrpSpPr>
              <p:cNvPr id="155890" name="Group 242"/>
              <p:cNvGrpSpPr>
                <a:grpSpLocks/>
              </p:cNvGrpSpPr>
              <p:nvPr/>
            </p:nvGrpSpPr>
            <p:grpSpPr bwMode="auto">
              <a:xfrm>
                <a:off x="634" y="3017"/>
                <a:ext cx="510" cy="172"/>
                <a:chOff x="634" y="2953"/>
                <a:chExt cx="510" cy="172"/>
              </a:xfrm>
            </p:grpSpPr>
            <p:sp>
              <p:nvSpPr>
                <p:cNvPr id="155891" name="Arc 243"/>
                <p:cNvSpPr>
                  <a:spLocks/>
                </p:cNvSpPr>
                <p:nvPr/>
              </p:nvSpPr>
              <p:spPr bwMode="auto">
                <a:xfrm>
                  <a:off x="761" y="2953"/>
                  <a:ext cx="37" cy="171"/>
                </a:xfrm>
                <a:custGeom>
                  <a:avLst/>
                  <a:gdLst>
                    <a:gd name="G0" fmla="+- 612 0 0"/>
                    <a:gd name="G1" fmla="+- 21600 0 0"/>
                    <a:gd name="G2" fmla="+- 21600 0 0"/>
                    <a:gd name="T0" fmla="*/ 7 w 22212"/>
                    <a:gd name="T1" fmla="*/ 8 h 43200"/>
                    <a:gd name="T2" fmla="*/ 0 w 22212"/>
                    <a:gd name="T3" fmla="*/ 43191 h 43200"/>
                    <a:gd name="T4" fmla="*/ 612 w 22212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212" h="43200" fill="none" extrusionOk="0">
                      <a:moveTo>
                        <a:pt x="7" y="8"/>
                      </a:moveTo>
                      <a:cubicBezTo>
                        <a:pt x="208" y="2"/>
                        <a:pt x="410" y="-1"/>
                        <a:pt x="612" y="0"/>
                      </a:cubicBezTo>
                      <a:cubicBezTo>
                        <a:pt x="12541" y="0"/>
                        <a:pt x="22212" y="9670"/>
                        <a:pt x="22212" y="21600"/>
                      </a:cubicBezTo>
                      <a:cubicBezTo>
                        <a:pt x="22212" y="33529"/>
                        <a:pt x="12541" y="43200"/>
                        <a:pt x="612" y="43200"/>
                      </a:cubicBezTo>
                      <a:cubicBezTo>
                        <a:pt x="407" y="43200"/>
                        <a:pt x="203" y="43197"/>
                        <a:pt x="-1" y="43191"/>
                      </a:cubicBezTo>
                    </a:path>
                    <a:path w="22212" h="43200" stroke="0" extrusionOk="0">
                      <a:moveTo>
                        <a:pt x="7" y="8"/>
                      </a:moveTo>
                      <a:cubicBezTo>
                        <a:pt x="208" y="2"/>
                        <a:pt x="410" y="-1"/>
                        <a:pt x="612" y="0"/>
                      </a:cubicBezTo>
                      <a:cubicBezTo>
                        <a:pt x="12541" y="0"/>
                        <a:pt x="22212" y="9670"/>
                        <a:pt x="22212" y="21600"/>
                      </a:cubicBezTo>
                      <a:cubicBezTo>
                        <a:pt x="22212" y="33529"/>
                        <a:pt x="12541" y="43200"/>
                        <a:pt x="612" y="43200"/>
                      </a:cubicBezTo>
                      <a:cubicBezTo>
                        <a:pt x="407" y="43200"/>
                        <a:pt x="203" y="43197"/>
                        <a:pt x="-1" y="43191"/>
                      </a:cubicBezTo>
                      <a:lnTo>
                        <a:pt x="612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892" name="Line 244"/>
                <p:cNvSpPr>
                  <a:spLocks noChangeShapeType="1"/>
                </p:cNvSpPr>
                <p:nvPr/>
              </p:nvSpPr>
              <p:spPr bwMode="auto">
                <a:xfrm>
                  <a:off x="761" y="2975"/>
                  <a:ext cx="22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893" name="Line 245"/>
                <p:cNvSpPr>
                  <a:spLocks noChangeShapeType="1"/>
                </p:cNvSpPr>
                <p:nvPr/>
              </p:nvSpPr>
              <p:spPr bwMode="auto">
                <a:xfrm>
                  <a:off x="761" y="3102"/>
                  <a:ext cx="15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894" name="Line 246"/>
                <p:cNvSpPr>
                  <a:spLocks noChangeShapeType="1"/>
                </p:cNvSpPr>
                <p:nvPr/>
              </p:nvSpPr>
              <p:spPr bwMode="auto">
                <a:xfrm>
                  <a:off x="783" y="2953"/>
                  <a:ext cx="106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895" name="Line 247"/>
                <p:cNvSpPr>
                  <a:spLocks noChangeShapeType="1"/>
                </p:cNvSpPr>
                <p:nvPr/>
              </p:nvSpPr>
              <p:spPr bwMode="auto">
                <a:xfrm>
                  <a:off x="783" y="3124"/>
                  <a:ext cx="106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896" name="Arc 248"/>
                <p:cNvSpPr>
                  <a:spLocks/>
                </p:cNvSpPr>
                <p:nvPr/>
              </p:nvSpPr>
              <p:spPr bwMode="auto">
                <a:xfrm>
                  <a:off x="889" y="2954"/>
                  <a:ext cx="150" cy="171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19001 w 19001"/>
                    <a:gd name="T1" fmla="*/ 10273 h 21600"/>
                    <a:gd name="T2" fmla="*/ 0 w 19001"/>
                    <a:gd name="T3" fmla="*/ 21600 h 21600"/>
                    <a:gd name="T4" fmla="*/ 0 w 19001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001" h="21600" fill="none" extrusionOk="0">
                      <a:moveTo>
                        <a:pt x="19000" y="10272"/>
                      </a:moveTo>
                      <a:cubicBezTo>
                        <a:pt x="15227" y="17251"/>
                        <a:pt x="7933" y="21599"/>
                        <a:pt x="0" y="21600"/>
                      </a:cubicBezTo>
                    </a:path>
                    <a:path w="19001" h="21600" stroke="0" extrusionOk="0">
                      <a:moveTo>
                        <a:pt x="19000" y="10272"/>
                      </a:moveTo>
                      <a:cubicBezTo>
                        <a:pt x="15227" y="17251"/>
                        <a:pt x="7933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897" name="Arc 249"/>
                <p:cNvSpPr>
                  <a:spLocks/>
                </p:cNvSpPr>
                <p:nvPr/>
              </p:nvSpPr>
              <p:spPr bwMode="auto">
                <a:xfrm>
                  <a:off x="889" y="2953"/>
                  <a:ext cx="148" cy="17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18775"/>
                    <a:gd name="T1" fmla="*/ 0 h 21600"/>
                    <a:gd name="T2" fmla="*/ 18775 w 18775"/>
                    <a:gd name="T3" fmla="*/ 10921 h 21600"/>
                    <a:gd name="T4" fmla="*/ 0 w 18775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775" h="21600" fill="none" extrusionOk="0">
                      <a:moveTo>
                        <a:pt x="-1" y="0"/>
                      </a:moveTo>
                      <a:cubicBezTo>
                        <a:pt x="7766" y="0"/>
                        <a:pt x="14935" y="4169"/>
                        <a:pt x="18775" y="10920"/>
                      </a:cubicBezTo>
                    </a:path>
                    <a:path w="18775" h="21600" stroke="0" extrusionOk="0">
                      <a:moveTo>
                        <a:pt x="-1" y="0"/>
                      </a:moveTo>
                      <a:cubicBezTo>
                        <a:pt x="7766" y="0"/>
                        <a:pt x="14935" y="4169"/>
                        <a:pt x="18775" y="1092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898" name="Line 250"/>
                <p:cNvSpPr>
                  <a:spLocks noChangeShapeType="1"/>
                </p:cNvSpPr>
                <p:nvPr/>
              </p:nvSpPr>
              <p:spPr bwMode="auto">
                <a:xfrm>
                  <a:off x="1038" y="3039"/>
                  <a:ext cx="42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899" name="Arc 251"/>
                <p:cNvSpPr>
                  <a:spLocks/>
                </p:cNvSpPr>
                <p:nvPr/>
              </p:nvSpPr>
              <p:spPr bwMode="auto">
                <a:xfrm>
                  <a:off x="783" y="2953"/>
                  <a:ext cx="43" cy="17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900" name="Line 252"/>
                <p:cNvSpPr>
                  <a:spLocks noChangeShapeType="1"/>
                </p:cNvSpPr>
                <p:nvPr/>
              </p:nvSpPr>
              <p:spPr bwMode="auto">
                <a:xfrm flipH="1">
                  <a:off x="634" y="2975"/>
                  <a:ext cx="127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901" name="Line 253"/>
                <p:cNvSpPr>
                  <a:spLocks noChangeShapeType="1"/>
                </p:cNvSpPr>
                <p:nvPr/>
              </p:nvSpPr>
              <p:spPr bwMode="auto">
                <a:xfrm flipH="1">
                  <a:off x="634" y="3102"/>
                  <a:ext cx="127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902" name="Line 254"/>
                <p:cNvSpPr>
                  <a:spLocks noChangeShapeType="1"/>
                </p:cNvSpPr>
                <p:nvPr/>
              </p:nvSpPr>
              <p:spPr bwMode="auto">
                <a:xfrm>
                  <a:off x="1080" y="3039"/>
                  <a:ext cx="64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5903" name="Oval 255"/>
              <p:cNvSpPr>
                <a:spLocks noChangeArrowheads="1"/>
              </p:cNvSpPr>
              <p:nvPr/>
            </p:nvSpPr>
            <p:spPr bwMode="auto">
              <a:xfrm>
                <a:off x="1037" y="3076"/>
                <a:ext cx="57" cy="56"/>
              </a:xfrm>
              <a:prstGeom prst="ellipse">
                <a:avLst/>
              </a:prstGeom>
              <a:solidFill>
                <a:srgbClr val="C1E5A9"/>
              </a:solidFill>
              <a:ln w="19050" cap="sq" algn="ctr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5904" name="Line 256"/>
            <p:cNvSpPr>
              <a:spLocks noChangeShapeType="1"/>
            </p:cNvSpPr>
            <p:nvPr/>
          </p:nvSpPr>
          <p:spPr bwMode="auto">
            <a:xfrm>
              <a:off x="1814" y="1430"/>
              <a:ext cx="1" cy="140"/>
            </a:xfrm>
            <a:prstGeom prst="line">
              <a:avLst/>
            </a:prstGeom>
            <a:noFill/>
            <a:ln w="1905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906" name="Line 258"/>
            <p:cNvSpPr>
              <a:spLocks noChangeShapeType="1"/>
            </p:cNvSpPr>
            <p:nvPr/>
          </p:nvSpPr>
          <p:spPr bwMode="auto">
            <a:xfrm flipV="1">
              <a:off x="1043" y="890"/>
              <a:ext cx="0" cy="22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1000"/>
                                        <p:tgtEl>
                                          <p:spTgt spid="15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1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07A2-CB0D-475A-AD81-524C8E10BD71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1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93A0-AB45-40DA-A744-A1FA98195B4B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156717" name="Rectangle 45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568325"/>
          </a:xfrm>
        </p:spPr>
        <p:txBody>
          <a:bodyPr/>
          <a:lstStyle/>
          <a:p>
            <a:r>
              <a:rPr lang="en-US" altLang="zh-CN" sz="3200"/>
              <a:t>3. Magnitude comparators</a:t>
            </a:r>
          </a:p>
        </p:txBody>
      </p:sp>
      <p:sp>
        <p:nvSpPr>
          <p:cNvPr id="1566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1-bit magnitude comparators</a:t>
            </a:r>
          </a:p>
        </p:txBody>
      </p:sp>
      <p:graphicFrame>
        <p:nvGraphicFramePr>
          <p:cNvPr id="156870" name="Group 198"/>
          <p:cNvGraphicFramePr>
            <a:graphicFrameLocks noGrp="1"/>
          </p:cNvGraphicFramePr>
          <p:nvPr>
            <p:ph sz="half" idx="4294967295"/>
          </p:nvPr>
        </p:nvGraphicFramePr>
        <p:xfrm>
          <a:off x="395288" y="1652588"/>
          <a:ext cx="4465637" cy="3427414"/>
        </p:xfrm>
        <a:graphic>
          <a:graphicData uri="http://schemas.openxmlformats.org/drawingml/2006/table">
            <a:tbl>
              <a:tblPr/>
              <a:tblGrid>
                <a:gridCol w="504825"/>
                <a:gridCol w="503237"/>
                <a:gridCol w="1152525"/>
                <a:gridCol w="1152525"/>
                <a:gridCol w="1152525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B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F(A&gt;B)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F(A=B)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F(A&lt;B)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871" name="Text Box 199"/>
          <p:cNvSpPr txBox="1">
            <a:spLocks noChangeArrowheads="1"/>
          </p:cNvSpPr>
          <p:nvPr/>
        </p:nvSpPr>
        <p:spPr bwMode="auto">
          <a:xfrm>
            <a:off x="5472113" y="1700213"/>
            <a:ext cx="2881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/>
              <a:t>F</a:t>
            </a:r>
            <a:r>
              <a:rPr lang="en-US" altLang="zh-CN" sz="2800" b="1" baseline="-25000"/>
              <a:t>A&gt;B</a:t>
            </a:r>
            <a:r>
              <a:rPr lang="en-US" altLang="zh-CN" sz="2800" b="1"/>
              <a:t>= A·B’</a:t>
            </a:r>
          </a:p>
        </p:txBody>
      </p:sp>
      <p:sp>
        <p:nvSpPr>
          <p:cNvPr id="156873" name="Rectangle 201"/>
          <p:cNvSpPr>
            <a:spLocks noChangeArrowheads="1"/>
          </p:cNvSpPr>
          <p:nvPr/>
        </p:nvSpPr>
        <p:spPr bwMode="auto">
          <a:xfrm>
            <a:off x="1547813" y="2457450"/>
            <a:ext cx="828675" cy="2554288"/>
          </a:xfrm>
          <a:prstGeom prst="rect">
            <a:avLst/>
          </a:prstGeom>
          <a:noFill/>
          <a:ln w="28575" algn="ctr">
            <a:solidFill>
              <a:srgbClr val="9900CC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874" name="Rectangle 202"/>
          <p:cNvSpPr>
            <a:spLocks noChangeArrowheads="1"/>
          </p:cNvSpPr>
          <p:nvPr/>
        </p:nvSpPr>
        <p:spPr bwMode="auto">
          <a:xfrm>
            <a:off x="2700338" y="2420938"/>
            <a:ext cx="792162" cy="2592387"/>
          </a:xfrm>
          <a:prstGeom prst="rect">
            <a:avLst/>
          </a:prstGeom>
          <a:noFill/>
          <a:ln w="28575" algn="ctr">
            <a:solidFill>
              <a:srgbClr val="9900CC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875" name="Rectangle 203"/>
          <p:cNvSpPr>
            <a:spLocks noChangeArrowheads="1"/>
          </p:cNvSpPr>
          <p:nvPr/>
        </p:nvSpPr>
        <p:spPr bwMode="auto">
          <a:xfrm>
            <a:off x="3887788" y="2457450"/>
            <a:ext cx="755650" cy="2555875"/>
          </a:xfrm>
          <a:prstGeom prst="rect">
            <a:avLst/>
          </a:prstGeom>
          <a:noFill/>
          <a:ln w="28575" algn="ctr">
            <a:solidFill>
              <a:srgbClr val="9900CC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876" name="Text Box 204"/>
          <p:cNvSpPr txBox="1">
            <a:spLocks noChangeArrowheads="1"/>
          </p:cNvSpPr>
          <p:nvPr/>
        </p:nvSpPr>
        <p:spPr bwMode="auto">
          <a:xfrm>
            <a:off x="5472113" y="2924175"/>
            <a:ext cx="288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/>
              <a:t>F</a:t>
            </a:r>
            <a:r>
              <a:rPr lang="en-US" altLang="zh-CN" sz="2800" b="1" baseline="-25000"/>
              <a:t>A&lt;B</a:t>
            </a:r>
            <a:r>
              <a:rPr lang="en-US" altLang="zh-CN" sz="2800" b="1"/>
              <a:t>=A’ ·B</a:t>
            </a:r>
          </a:p>
        </p:txBody>
      </p:sp>
      <p:sp>
        <p:nvSpPr>
          <p:cNvPr id="156877" name="Text Box 205"/>
          <p:cNvSpPr txBox="1">
            <a:spLocks noChangeArrowheads="1"/>
          </p:cNvSpPr>
          <p:nvPr/>
        </p:nvSpPr>
        <p:spPr bwMode="auto">
          <a:xfrm>
            <a:off x="5472113" y="2274888"/>
            <a:ext cx="3492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/>
              <a:t>F</a:t>
            </a:r>
            <a:r>
              <a:rPr lang="en-US" altLang="zh-CN" sz="2800" b="1" baseline="-25000"/>
              <a:t>A=B</a:t>
            </a:r>
            <a:r>
              <a:rPr lang="en-US" altLang="zh-CN" sz="2800" b="1"/>
              <a:t>= A’ ·B’+A·B</a:t>
            </a:r>
          </a:p>
        </p:txBody>
      </p:sp>
      <p:grpSp>
        <p:nvGrpSpPr>
          <p:cNvPr id="156938" name="Group 266"/>
          <p:cNvGrpSpPr>
            <a:grpSpLocks/>
          </p:cNvGrpSpPr>
          <p:nvPr/>
        </p:nvGrpSpPr>
        <p:grpSpPr bwMode="auto">
          <a:xfrm>
            <a:off x="4976813" y="3968750"/>
            <a:ext cx="4076700" cy="1806575"/>
            <a:chOff x="3192" y="2500"/>
            <a:chExt cx="2568" cy="1138"/>
          </a:xfrm>
        </p:grpSpPr>
        <p:grpSp>
          <p:nvGrpSpPr>
            <p:cNvPr id="156878" name="Group 206"/>
            <p:cNvGrpSpPr>
              <a:grpSpLocks/>
            </p:cNvGrpSpPr>
            <p:nvPr/>
          </p:nvGrpSpPr>
          <p:grpSpPr bwMode="auto">
            <a:xfrm>
              <a:off x="3249" y="2585"/>
              <a:ext cx="2127" cy="936"/>
              <a:chOff x="1505" y="1522"/>
              <a:chExt cx="2276" cy="1016"/>
            </a:xfrm>
          </p:grpSpPr>
          <p:sp>
            <p:nvSpPr>
              <p:cNvPr id="156879" name="Arc 207"/>
              <p:cNvSpPr>
                <a:spLocks/>
              </p:cNvSpPr>
              <p:nvPr/>
            </p:nvSpPr>
            <p:spPr bwMode="auto">
              <a:xfrm>
                <a:off x="3381" y="1923"/>
                <a:ext cx="36" cy="214"/>
              </a:xfrm>
              <a:custGeom>
                <a:avLst/>
                <a:gdLst>
                  <a:gd name="G0" fmla="+- 608 0 0"/>
                  <a:gd name="G1" fmla="+- 21600 0 0"/>
                  <a:gd name="G2" fmla="+- 21600 0 0"/>
                  <a:gd name="T0" fmla="*/ 0 w 22208"/>
                  <a:gd name="T1" fmla="*/ 9 h 43200"/>
                  <a:gd name="T2" fmla="*/ 0 w 22208"/>
                  <a:gd name="T3" fmla="*/ 43191 h 43200"/>
                  <a:gd name="T4" fmla="*/ 608 w 22208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208" h="43200" fill="none" extrusionOk="0">
                    <a:moveTo>
                      <a:pt x="-1" y="8"/>
                    </a:moveTo>
                    <a:cubicBezTo>
                      <a:pt x="202" y="2"/>
                      <a:pt x="405" y="-1"/>
                      <a:pt x="608" y="0"/>
                    </a:cubicBezTo>
                    <a:cubicBezTo>
                      <a:pt x="12537" y="0"/>
                      <a:pt x="22208" y="9670"/>
                      <a:pt x="22208" y="21600"/>
                    </a:cubicBezTo>
                    <a:cubicBezTo>
                      <a:pt x="22208" y="33529"/>
                      <a:pt x="12537" y="43200"/>
                      <a:pt x="608" y="43200"/>
                    </a:cubicBezTo>
                    <a:cubicBezTo>
                      <a:pt x="405" y="43200"/>
                      <a:pt x="202" y="43197"/>
                      <a:pt x="-1" y="43191"/>
                    </a:cubicBezTo>
                  </a:path>
                  <a:path w="22208" h="43200" stroke="0" extrusionOk="0">
                    <a:moveTo>
                      <a:pt x="-1" y="8"/>
                    </a:moveTo>
                    <a:cubicBezTo>
                      <a:pt x="202" y="2"/>
                      <a:pt x="405" y="-1"/>
                      <a:pt x="608" y="0"/>
                    </a:cubicBezTo>
                    <a:cubicBezTo>
                      <a:pt x="12537" y="0"/>
                      <a:pt x="22208" y="9670"/>
                      <a:pt x="22208" y="21600"/>
                    </a:cubicBezTo>
                    <a:cubicBezTo>
                      <a:pt x="22208" y="33529"/>
                      <a:pt x="12537" y="43200"/>
                      <a:pt x="608" y="43200"/>
                    </a:cubicBezTo>
                    <a:cubicBezTo>
                      <a:pt x="405" y="43200"/>
                      <a:pt x="202" y="43197"/>
                      <a:pt x="-1" y="43191"/>
                    </a:cubicBezTo>
                    <a:lnTo>
                      <a:pt x="608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880" name="Line 208"/>
              <p:cNvSpPr>
                <a:spLocks noChangeShapeType="1"/>
              </p:cNvSpPr>
              <p:nvPr/>
            </p:nvSpPr>
            <p:spPr bwMode="auto">
              <a:xfrm>
                <a:off x="3381" y="1950"/>
                <a:ext cx="22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881" name="Line 209"/>
              <p:cNvSpPr>
                <a:spLocks noChangeShapeType="1"/>
              </p:cNvSpPr>
              <p:nvPr/>
            </p:nvSpPr>
            <p:spPr bwMode="auto">
              <a:xfrm>
                <a:off x="3381" y="2110"/>
                <a:ext cx="15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882" name="Line 210"/>
              <p:cNvSpPr>
                <a:spLocks noChangeShapeType="1"/>
              </p:cNvSpPr>
              <p:nvPr/>
            </p:nvSpPr>
            <p:spPr bwMode="auto">
              <a:xfrm>
                <a:off x="3381" y="1923"/>
                <a:ext cx="107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883" name="Line 211"/>
              <p:cNvSpPr>
                <a:spLocks noChangeShapeType="1"/>
              </p:cNvSpPr>
              <p:nvPr/>
            </p:nvSpPr>
            <p:spPr bwMode="auto">
              <a:xfrm>
                <a:off x="3381" y="2137"/>
                <a:ext cx="107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884" name="Arc 212"/>
              <p:cNvSpPr>
                <a:spLocks/>
              </p:cNvSpPr>
              <p:nvPr/>
            </p:nvSpPr>
            <p:spPr bwMode="auto">
              <a:xfrm>
                <a:off x="3488" y="1923"/>
                <a:ext cx="150" cy="21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18945 w 18945"/>
                  <a:gd name="T1" fmla="*/ 10375 h 21600"/>
                  <a:gd name="T2" fmla="*/ 0 w 18945"/>
                  <a:gd name="T3" fmla="*/ 21600 h 21600"/>
                  <a:gd name="T4" fmla="*/ 0 w 18945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945" h="21600" fill="none" extrusionOk="0">
                    <a:moveTo>
                      <a:pt x="18945" y="10375"/>
                    </a:moveTo>
                    <a:cubicBezTo>
                      <a:pt x="15154" y="17296"/>
                      <a:pt x="7891" y="21599"/>
                      <a:pt x="0" y="21600"/>
                    </a:cubicBezTo>
                  </a:path>
                  <a:path w="18945" h="21600" stroke="0" extrusionOk="0">
                    <a:moveTo>
                      <a:pt x="18945" y="10375"/>
                    </a:moveTo>
                    <a:cubicBezTo>
                      <a:pt x="15154" y="17296"/>
                      <a:pt x="7891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885" name="Arc 213"/>
              <p:cNvSpPr>
                <a:spLocks/>
              </p:cNvSpPr>
              <p:nvPr/>
            </p:nvSpPr>
            <p:spPr bwMode="auto">
              <a:xfrm>
                <a:off x="3488" y="1923"/>
                <a:ext cx="149" cy="21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8766"/>
                  <a:gd name="T1" fmla="*/ 0 h 21600"/>
                  <a:gd name="T2" fmla="*/ 18766 w 18766"/>
                  <a:gd name="T3" fmla="*/ 10904 h 21600"/>
                  <a:gd name="T4" fmla="*/ 0 w 1876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766" h="21600" fill="none" extrusionOk="0">
                    <a:moveTo>
                      <a:pt x="-1" y="0"/>
                    </a:moveTo>
                    <a:cubicBezTo>
                      <a:pt x="7759" y="0"/>
                      <a:pt x="14923" y="4162"/>
                      <a:pt x="18765" y="10904"/>
                    </a:cubicBezTo>
                  </a:path>
                  <a:path w="18766" h="21600" stroke="0" extrusionOk="0">
                    <a:moveTo>
                      <a:pt x="-1" y="0"/>
                    </a:moveTo>
                    <a:cubicBezTo>
                      <a:pt x="7759" y="0"/>
                      <a:pt x="14923" y="4162"/>
                      <a:pt x="18765" y="1090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886" name="Oval 214"/>
              <p:cNvSpPr>
                <a:spLocks noChangeArrowheads="1"/>
              </p:cNvSpPr>
              <p:nvPr/>
            </p:nvSpPr>
            <p:spPr bwMode="auto">
              <a:xfrm>
                <a:off x="3638" y="2003"/>
                <a:ext cx="43" cy="54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887" name="Line 215"/>
              <p:cNvSpPr>
                <a:spLocks noChangeShapeType="1"/>
              </p:cNvSpPr>
              <p:nvPr/>
            </p:nvSpPr>
            <p:spPr bwMode="auto">
              <a:xfrm>
                <a:off x="3681" y="2030"/>
                <a:ext cx="21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888" name="Line 216"/>
              <p:cNvSpPr>
                <a:spLocks noChangeShapeType="1"/>
              </p:cNvSpPr>
              <p:nvPr/>
            </p:nvSpPr>
            <p:spPr bwMode="auto">
              <a:xfrm flipH="1">
                <a:off x="3253" y="1950"/>
                <a:ext cx="128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889" name="Line 217"/>
              <p:cNvSpPr>
                <a:spLocks noChangeShapeType="1"/>
              </p:cNvSpPr>
              <p:nvPr/>
            </p:nvSpPr>
            <p:spPr bwMode="auto">
              <a:xfrm flipH="1">
                <a:off x="3253" y="2110"/>
                <a:ext cx="128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890" name="Line 218"/>
              <p:cNvSpPr>
                <a:spLocks noChangeShapeType="1"/>
              </p:cNvSpPr>
              <p:nvPr/>
            </p:nvSpPr>
            <p:spPr bwMode="auto">
              <a:xfrm>
                <a:off x="3702" y="2030"/>
                <a:ext cx="64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891" name="Freeform 219"/>
              <p:cNvSpPr>
                <a:spLocks/>
              </p:cNvSpPr>
              <p:nvPr/>
            </p:nvSpPr>
            <p:spPr bwMode="auto">
              <a:xfrm>
                <a:off x="1948" y="1522"/>
                <a:ext cx="171" cy="214"/>
              </a:xfrm>
              <a:custGeom>
                <a:avLst/>
                <a:gdLst>
                  <a:gd name="T0" fmla="*/ 0 w 171"/>
                  <a:gd name="T1" fmla="*/ 0 h 214"/>
                  <a:gd name="T2" fmla="*/ 0 w 171"/>
                  <a:gd name="T3" fmla="*/ 214 h 214"/>
                  <a:gd name="T4" fmla="*/ 171 w 171"/>
                  <a:gd name="T5" fmla="*/ 107 h 214"/>
                  <a:gd name="T6" fmla="*/ 0 w 171"/>
                  <a:gd name="T7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1" h="214">
                    <a:moveTo>
                      <a:pt x="0" y="0"/>
                    </a:moveTo>
                    <a:lnTo>
                      <a:pt x="0" y="214"/>
                    </a:lnTo>
                    <a:lnTo>
                      <a:pt x="171" y="10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892" name="Line 220"/>
              <p:cNvSpPr>
                <a:spLocks noChangeShapeType="1"/>
              </p:cNvSpPr>
              <p:nvPr/>
            </p:nvSpPr>
            <p:spPr bwMode="auto">
              <a:xfrm>
                <a:off x="1905" y="1629"/>
                <a:ext cx="43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893" name="Oval 221"/>
              <p:cNvSpPr>
                <a:spLocks noChangeArrowheads="1"/>
              </p:cNvSpPr>
              <p:nvPr/>
            </p:nvSpPr>
            <p:spPr bwMode="auto">
              <a:xfrm>
                <a:off x="2119" y="1602"/>
                <a:ext cx="43" cy="53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894" name="Line 222"/>
              <p:cNvSpPr>
                <a:spLocks noChangeShapeType="1"/>
              </p:cNvSpPr>
              <p:nvPr/>
            </p:nvSpPr>
            <p:spPr bwMode="auto">
              <a:xfrm>
                <a:off x="2162" y="1629"/>
                <a:ext cx="128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895" name="Line 223"/>
              <p:cNvSpPr>
                <a:spLocks noChangeShapeType="1"/>
              </p:cNvSpPr>
              <p:nvPr/>
            </p:nvSpPr>
            <p:spPr bwMode="auto">
              <a:xfrm flipH="1">
                <a:off x="1776" y="1629"/>
                <a:ext cx="129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896" name="Freeform 224"/>
              <p:cNvSpPr>
                <a:spLocks/>
              </p:cNvSpPr>
              <p:nvPr/>
            </p:nvSpPr>
            <p:spPr bwMode="auto">
              <a:xfrm>
                <a:off x="1948" y="2324"/>
                <a:ext cx="171" cy="214"/>
              </a:xfrm>
              <a:custGeom>
                <a:avLst/>
                <a:gdLst>
                  <a:gd name="T0" fmla="*/ 0 w 171"/>
                  <a:gd name="T1" fmla="*/ 0 h 214"/>
                  <a:gd name="T2" fmla="*/ 0 w 171"/>
                  <a:gd name="T3" fmla="*/ 214 h 214"/>
                  <a:gd name="T4" fmla="*/ 171 w 171"/>
                  <a:gd name="T5" fmla="*/ 107 h 214"/>
                  <a:gd name="T6" fmla="*/ 0 w 171"/>
                  <a:gd name="T7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1" h="214">
                    <a:moveTo>
                      <a:pt x="0" y="0"/>
                    </a:moveTo>
                    <a:lnTo>
                      <a:pt x="0" y="214"/>
                    </a:lnTo>
                    <a:lnTo>
                      <a:pt x="171" y="10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897" name="Line 225"/>
              <p:cNvSpPr>
                <a:spLocks noChangeShapeType="1"/>
              </p:cNvSpPr>
              <p:nvPr/>
            </p:nvSpPr>
            <p:spPr bwMode="auto">
              <a:xfrm>
                <a:off x="1905" y="2431"/>
                <a:ext cx="43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898" name="Oval 226"/>
              <p:cNvSpPr>
                <a:spLocks noChangeArrowheads="1"/>
              </p:cNvSpPr>
              <p:nvPr/>
            </p:nvSpPr>
            <p:spPr bwMode="auto">
              <a:xfrm>
                <a:off x="2119" y="2405"/>
                <a:ext cx="43" cy="53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899" name="Line 227"/>
              <p:cNvSpPr>
                <a:spLocks noChangeShapeType="1"/>
              </p:cNvSpPr>
              <p:nvPr/>
            </p:nvSpPr>
            <p:spPr bwMode="auto">
              <a:xfrm>
                <a:off x="2162" y="2431"/>
                <a:ext cx="128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00" name="Line 228"/>
              <p:cNvSpPr>
                <a:spLocks noChangeShapeType="1"/>
              </p:cNvSpPr>
              <p:nvPr/>
            </p:nvSpPr>
            <p:spPr bwMode="auto">
              <a:xfrm flipH="1">
                <a:off x="1776" y="2431"/>
                <a:ext cx="129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01" name="Arc 229"/>
              <p:cNvSpPr>
                <a:spLocks/>
              </p:cNvSpPr>
              <p:nvPr/>
            </p:nvSpPr>
            <p:spPr bwMode="auto">
              <a:xfrm>
                <a:off x="2761" y="1602"/>
                <a:ext cx="107" cy="21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200"/>
                  <a:gd name="T2" fmla="*/ 0 w 21600"/>
                  <a:gd name="T3" fmla="*/ 43200 h 43200"/>
                  <a:gd name="T4" fmla="*/ 0 w 216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02" name="Freeform 230"/>
              <p:cNvSpPr>
                <a:spLocks/>
              </p:cNvSpPr>
              <p:nvPr/>
            </p:nvSpPr>
            <p:spPr bwMode="auto">
              <a:xfrm>
                <a:off x="2611" y="1602"/>
                <a:ext cx="150" cy="214"/>
              </a:xfrm>
              <a:custGeom>
                <a:avLst/>
                <a:gdLst>
                  <a:gd name="T0" fmla="*/ 150 w 150"/>
                  <a:gd name="T1" fmla="*/ 0 h 214"/>
                  <a:gd name="T2" fmla="*/ 0 w 150"/>
                  <a:gd name="T3" fmla="*/ 0 h 214"/>
                  <a:gd name="T4" fmla="*/ 0 w 150"/>
                  <a:gd name="T5" fmla="*/ 214 h 214"/>
                  <a:gd name="T6" fmla="*/ 150 w 150"/>
                  <a:gd name="T7" fmla="*/ 21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214">
                    <a:moveTo>
                      <a:pt x="150" y="0"/>
                    </a:moveTo>
                    <a:lnTo>
                      <a:pt x="0" y="0"/>
                    </a:lnTo>
                    <a:lnTo>
                      <a:pt x="0" y="214"/>
                    </a:lnTo>
                    <a:lnTo>
                      <a:pt x="150" y="214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03" name="Line 231"/>
              <p:cNvSpPr>
                <a:spLocks noChangeShapeType="1"/>
              </p:cNvSpPr>
              <p:nvPr/>
            </p:nvSpPr>
            <p:spPr bwMode="auto">
              <a:xfrm flipH="1">
                <a:off x="2483" y="1629"/>
                <a:ext cx="128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04" name="Line 232"/>
              <p:cNvSpPr>
                <a:spLocks noChangeShapeType="1"/>
              </p:cNvSpPr>
              <p:nvPr/>
            </p:nvSpPr>
            <p:spPr bwMode="auto">
              <a:xfrm flipH="1">
                <a:off x="2483" y="1789"/>
                <a:ext cx="128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05" name="Line 233"/>
              <p:cNvSpPr>
                <a:spLocks noChangeShapeType="1"/>
              </p:cNvSpPr>
              <p:nvPr/>
            </p:nvSpPr>
            <p:spPr bwMode="auto">
              <a:xfrm>
                <a:off x="2868" y="1709"/>
                <a:ext cx="128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06" name="Arc 234"/>
              <p:cNvSpPr>
                <a:spLocks/>
              </p:cNvSpPr>
              <p:nvPr/>
            </p:nvSpPr>
            <p:spPr bwMode="auto">
              <a:xfrm>
                <a:off x="2761" y="2244"/>
                <a:ext cx="107" cy="21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200"/>
                  <a:gd name="T2" fmla="*/ 0 w 21600"/>
                  <a:gd name="T3" fmla="*/ 43200 h 43200"/>
                  <a:gd name="T4" fmla="*/ 0 w 216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07" name="Freeform 235"/>
              <p:cNvSpPr>
                <a:spLocks/>
              </p:cNvSpPr>
              <p:nvPr/>
            </p:nvSpPr>
            <p:spPr bwMode="auto">
              <a:xfrm>
                <a:off x="2611" y="2244"/>
                <a:ext cx="150" cy="214"/>
              </a:xfrm>
              <a:custGeom>
                <a:avLst/>
                <a:gdLst>
                  <a:gd name="T0" fmla="*/ 150 w 150"/>
                  <a:gd name="T1" fmla="*/ 0 h 214"/>
                  <a:gd name="T2" fmla="*/ 0 w 150"/>
                  <a:gd name="T3" fmla="*/ 0 h 214"/>
                  <a:gd name="T4" fmla="*/ 0 w 150"/>
                  <a:gd name="T5" fmla="*/ 214 h 214"/>
                  <a:gd name="T6" fmla="*/ 150 w 150"/>
                  <a:gd name="T7" fmla="*/ 21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214">
                    <a:moveTo>
                      <a:pt x="150" y="0"/>
                    </a:moveTo>
                    <a:lnTo>
                      <a:pt x="0" y="0"/>
                    </a:lnTo>
                    <a:lnTo>
                      <a:pt x="0" y="214"/>
                    </a:lnTo>
                    <a:lnTo>
                      <a:pt x="150" y="214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08" name="Line 236"/>
              <p:cNvSpPr>
                <a:spLocks noChangeShapeType="1"/>
              </p:cNvSpPr>
              <p:nvPr/>
            </p:nvSpPr>
            <p:spPr bwMode="auto">
              <a:xfrm flipH="1">
                <a:off x="2483" y="2271"/>
                <a:ext cx="128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09" name="Line 237"/>
              <p:cNvSpPr>
                <a:spLocks noChangeShapeType="1"/>
              </p:cNvSpPr>
              <p:nvPr/>
            </p:nvSpPr>
            <p:spPr bwMode="auto">
              <a:xfrm flipH="1">
                <a:off x="2483" y="2431"/>
                <a:ext cx="128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10" name="Line 238"/>
              <p:cNvSpPr>
                <a:spLocks noChangeShapeType="1"/>
              </p:cNvSpPr>
              <p:nvPr/>
            </p:nvSpPr>
            <p:spPr bwMode="auto">
              <a:xfrm>
                <a:off x="2868" y="2351"/>
                <a:ext cx="128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11" name="Oval 239"/>
              <p:cNvSpPr>
                <a:spLocks noChangeArrowheads="1"/>
              </p:cNvSpPr>
              <p:nvPr/>
            </p:nvSpPr>
            <p:spPr bwMode="auto">
              <a:xfrm>
                <a:off x="3752" y="1691"/>
                <a:ext cx="29" cy="36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12" name="Oval 240"/>
              <p:cNvSpPr>
                <a:spLocks noChangeArrowheads="1"/>
              </p:cNvSpPr>
              <p:nvPr/>
            </p:nvSpPr>
            <p:spPr bwMode="auto">
              <a:xfrm>
                <a:off x="3110" y="1691"/>
                <a:ext cx="29" cy="36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13" name="Oval 241"/>
              <p:cNvSpPr>
                <a:spLocks noChangeArrowheads="1"/>
              </p:cNvSpPr>
              <p:nvPr/>
            </p:nvSpPr>
            <p:spPr bwMode="auto">
              <a:xfrm>
                <a:off x="1505" y="2413"/>
                <a:ext cx="29" cy="36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14" name="Oval 242"/>
              <p:cNvSpPr>
                <a:spLocks noChangeArrowheads="1"/>
              </p:cNvSpPr>
              <p:nvPr/>
            </p:nvSpPr>
            <p:spPr bwMode="auto">
              <a:xfrm>
                <a:off x="1634" y="2413"/>
                <a:ext cx="28" cy="36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15" name="Oval 243"/>
              <p:cNvSpPr>
                <a:spLocks noChangeArrowheads="1"/>
              </p:cNvSpPr>
              <p:nvPr/>
            </p:nvSpPr>
            <p:spPr bwMode="auto">
              <a:xfrm>
                <a:off x="1505" y="1611"/>
                <a:ext cx="29" cy="35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16" name="Oval 244"/>
              <p:cNvSpPr>
                <a:spLocks noChangeArrowheads="1"/>
              </p:cNvSpPr>
              <p:nvPr/>
            </p:nvSpPr>
            <p:spPr bwMode="auto">
              <a:xfrm>
                <a:off x="1698" y="1611"/>
                <a:ext cx="28" cy="35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17" name="Oval 245"/>
              <p:cNvSpPr>
                <a:spLocks noChangeArrowheads="1"/>
              </p:cNvSpPr>
              <p:nvPr/>
            </p:nvSpPr>
            <p:spPr bwMode="auto">
              <a:xfrm>
                <a:off x="3752" y="2333"/>
                <a:ext cx="29" cy="36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18" name="Oval 246"/>
              <p:cNvSpPr>
                <a:spLocks noChangeArrowheads="1"/>
              </p:cNvSpPr>
              <p:nvPr/>
            </p:nvSpPr>
            <p:spPr bwMode="auto">
              <a:xfrm>
                <a:off x="3110" y="2333"/>
                <a:ext cx="29" cy="36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19" name="Line 247"/>
              <p:cNvSpPr>
                <a:spLocks noChangeShapeType="1"/>
              </p:cNvSpPr>
              <p:nvPr/>
            </p:nvSpPr>
            <p:spPr bwMode="auto">
              <a:xfrm>
                <a:off x="2290" y="1629"/>
                <a:ext cx="193" cy="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20" name="Line 248"/>
              <p:cNvSpPr>
                <a:spLocks noChangeShapeType="1"/>
              </p:cNvSpPr>
              <p:nvPr/>
            </p:nvSpPr>
            <p:spPr bwMode="auto">
              <a:xfrm>
                <a:off x="2290" y="2431"/>
                <a:ext cx="193" cy="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21" name="Line 249"/>
              <p:cNvSpPr>
                <a:spLocks noChangeShapeType="1"/>
              </p:cNvSpPr>
              <p:nvPr/>
            </p:nvSpPr>
            <p:spPr bwMode="auto">
              <a:xfrm>
                <a:off x="2996" y="1709"/>
                <a:ext cx="128" cy="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22" name="Freeform 250"/>
              <p:cNvSpPr>
                <a:spLocks/>
              </p:cNvSpPr>
              <p:nvPr/>
            </p:nvSpPr>
            <p:spPr bwMode="auto">
              <a:xfrm>
                <a:off x="3124" y="1709"/>
                <a:ext cx="129" cy="241"/>
              </a:xfrm>
              <a:custGeom>
                <a:avLst/>
                <a:gdLst>
                  <a:gd name="T0" fmla="*/ 0 w 129"/>
                  <a:gd name="T1" fmla="*/ 0 h 241"/>
                  <a:gd name="T2" fmla="*/ 0 w 129"/>
                  <a:gd name="T3" fmla="*/ 241 h 241"/>
                  <a:gd name="T4" fmla="*/ 129 w 129"/>
                  <a:gd name="T5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" h="241">
                    <a:moveTo>
                      <a:pt x="0" y="0"/>
                    </a:moveTo>
                    <a:lnTo>
                      <a:pt x="0" y="241"/>
                    </a:lnTo>
                    <a:lnTo>
                      <a:pt x="129" y="241"/>
                    </a:ln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23" name="Line 251"/>
              <p:cNvSpPr>
                <a:spLocks noChangeShapeType="1"/>
              </p:cNvSpPr>
              <p:nvPr/>
            </p:nvSpPr>
            <p:spPr bwMode="auto">
              <a:xfrm flipH="1">
                <a:off x="3124" y="1709"/>
                <a:ext cx="642" cy="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24" name="Line 252"/>
              <p:cNvSpPr>
                <a:spLocks noChangeShapeType="1"/>
              </p:cNvSpPr>
              <p:nvPr/>
            </p:nvSpPr>
            <p:spPr bwMode="auto">
              <a:xfrm flipH="1">
                <a:off x="1648" y="2431"/>
                <a:ext cx="128" cy="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25" name="Freeform 253"/>
              <p:cNvSpPr>
                <a:spLocks/>
              </p:cNvSpPr>
              <p:nvPr/>
            </p:nvSpPr>
            <p:spPr bwMode="auto">
              <a:xfrm>
                <a:off x="1648" y="1789"/>
                <a:ext cx="835" cy="642"/>
              </a:xfrm>
              <a:custGeom>
                <a:avLst/>
                <a:gdLst>
                  <a:gd name="T0" fmla="*/ 0 w 835"/>
                  <a:gd name="T1" fmla="*/ 642 h 642"/>
                  <a:gd name="T2" fmla="*/ 0 w 835"/>
                  <a:gd name="T3" fmla="*/ 161 h 642"/>
                  <a:gd name="T4" fmla="*/ 835 w 835"/>
                  <a:gd name="T5" fmla="*/ 161 h 642"/>
                  <a:gd name="T6" fmla="*/ 835 w 835"/>
                  <a:gd name="T7" fmla="*/ 0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5" h="642">
                    <a:moveTo>
                      <a:pt x="0" y="642"/>
                    </a:moveTo>
                    <a:lnTo>
                      <a:pt x="0" y="161"/>
                    </a:lnTo>
                    <a:lnTo>
                      <a:pt x="835" y="161"/>
                    </a:lnTo>
                    <a:lnTo>
                      <a:pt x="835" y="0"/>
                    </a:ln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26" name="Line 254"/>
              <p:cNvSpPr>
                <a:spLocks noChangeShapeType="1"/>
              </p:cNvSpPr>
              <p:nvPr/>
            </p:nvSpPr>
            <p:spPr bwMode="auto">
              <a:xfrm>
                <a:off x="1520" y="2431"/>
                <a:ext cx="128" cy="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27" name="Line 255"/>
              <p:cNvSpPr>
                <a:spLocks noChangeShapeType="1"/>
              </p:cNvSpPr>
              <p:nvPr/>
            </p:nvSpPr>
            <p:spPr bwMode="auto">
              <a:xfrm flipH="1">
                <a:off x="1712" y="1629"/>
                <a:ext cx="64" cy="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28" name="Line 256"/>
              <p:cNvSpPr>
                <a:spLocks noChangeShapeType="1"/>
              </p:cNvSpPr>
              <p:nvPr/>
            </p:nvSpPr>
            <p:spPr bwMode="auto">
              <a:xfrm flipH="1">
                <a:off x="1520" y="1629"/>
                <a:ext cx="192" cy="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29" name="Freeform 257"/>
              <p:cNvSpPr>
                <a:spLocks/>
              </p:cNvSpPr>
              <p:nvPr/>
            </p:nvSpPr>
            <p:spPr bwMode="auto">
              <a:xfrm>
                <a:off x="1712" y="1629"/>
                <a:ext cx="771" cy="642"/>
              </a:xfrm>
              <a:custGeom>
                <a:avLst/>
                <a:gdLst>
                  <a:gd name="T0" fmla="*/ 771 w 771"/>
                  <a:gd name="T1" fmla="*/ 642 h 642"/>
                  <a:gd name="T2" fmla="*/ 771 w 771"/>
                  <a:gd name="T3" fmla="*/ 481 h 642"/>
                  <a:gd name="T4" fmla="*/ 0 w 771"/>
                  <a:gd name="T5" fmla="*/ 481 h 642"/>
                  <a:gd name="T6" fmla="*/ 0 w 771"/>
                  <a:gd name="T7" fmla="*/ 0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1" h="642">
                    <a:moveTo>
                      <a:pt x="771" y="642"/>
                    </a:moveTo>
                    <a:lnTo>
                      <a:pt x="771" y="481"/>
                    </a:lnTo>
                    <a:lnTo>
                      <a:pt x="0" y="481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30" name="Line 258"/>
              <p:cNvSpPr>
                <a:spLocks noChangeShapeType="1"/>
              </p:cNvSpPr>
              <p:nvPr/>
            </p:nvSpPr>
            <p:spPr bwMode="auto">
              <a:xfrm>
                <a:off x="2996" y="2351"/>
                <a:ext cx="128" cy="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31" name="Freeform 259"/>
              <p:cNvSpPr>
                <a:spLocks/>
              </p:cNvSpPr>
              <p:nvPr/>
            </p:nvSpPr>
            <p:spPr bwMode="auto">
              <a:xfrm>
                <a:off x="3124" y="2110"/>
                <a:ext cx="129" cy="241"/>
              </a:xfrm>
              <a:custGeom>
                <a:avLst/>
                <a:gdLst>
                  <a:gd name="T0" fmla="*/ 0 w 129"/>
                  <a:gd name="T1" fmla="*/ 241 h 241"/>
                  <a:gd name="T2" fmla="*/ 0 w 129"/>
                  <a:gd name="T3" fmla="*/ 0 h 241"/>
                  <a:gd name="T4" fmla="*/ 129 w 129"/>
                  <a:gd name="T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" h="241">
                    <a:moveTo>
                      <a:pt x="0" y="241"/>
                    </a:moveTo>
                    <a:lnTo>
                      <a:pt x="0" y="0"/>
                    </a:lnTo>
                    <a:lnTo>
                      <a:pt x="129" y="0"/>
                    </a:ln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932" name="Line 260"/>
              <p:cNvSpPr>
                <a:spLocks noChangeShapeType="1"/>
              </p:cNvSpPr>
              <p:nvPr/>
            </p:nvSpPr>
            <p:spPr bwMode="auto">
              <a:xfrm flipH="1">
                <a:off x="3124" y="2351"/>
                <a:ext cx="642" cy="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6933" name="Rectangle 261"/>
            <p:cNvSpPr>
              <a:spLocks noChangeArrowheads="1"/>
            </p:cNvSpPr>
            <p:nvPr/>
          </p:nvSpPr>
          <p:spPr bwMode="auto">
            <a:xfrm>
              <a:off x="3220" y="2500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156934" name="Rectangle 262"/>
            <p:cNvSpPr>
              <a:spLocks noChangeArrowheads="1"/>
            </p:cNvSpPr>
            <p:nvPr/>
          </p:nvSpPr>
          <p:spPr bwMode="auto">
            <a:xfrm>
              <a:off x="3192" y="3407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156935" name="Rectangle 263"/>
            <p:cNvSpPr>
              <a:spLocks noChangeArrowheads="1"/>
            </p:cNvSpPr>
            <p:nvPr/>
          </p:nvSpPr>
          <p:spPr bwMode="auto">
            <a:xfrm>
              <a:off x="5362" y="3237"/>
              <a:ext cx="3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F</a:t>
              </a:r>
              <a:r>
                <a:rPr lang="en-US" altLang="zh-CN" b="1" baseline="-25000">
                  <a:solidFill>
                    <a:srgbClr val="0000FF"/>
                  </a:solidFill>
                </a:rPr>
                <a:t>A&gt;B</a:t>
              </a:r>
            </a:p>
          </p:txBody>
        </p:sp>
        <p:sp>
          <p:nvSpPr>
            <p:cNvPr id="156936" name="Rectangle 264"/>
            <p:cNvSpPr>
              <a:spLocks noChangeArrowheads="1"/>
            </p:cNvSpPr>
            <p:nvPr/>
          </p:nvSpPr>
          <p:spPr bwMode="auto">
            <a:xfrm>
              <a:off x="5362" y="2642"/>
              <a:ext cx="3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F</a:t>
              </a:r>
              <a:r>
                <a:rPr lang="en-US" altLang="zh-CN" b="1" baseline="-25000">
                  <a:solidFill>
                    <a:srgbClr val="0000FF"/>
                  </a:solidFill>
                </a:rPr>
                <a:t>A&lt;B</a:t>
              </a:r>
            </a:p>
          </p:txBody>
        </p:sp>
        <p:sp>
          <p:nvSpPr>
            <p:cNvPr id="156937" name="Rectangle 265"/>
            <p:cNvSpPr>
              <a:spLocks noChangeArrowheads="1"/>
            </p:cNvSpPr>
            <p:nvPr/>
          </p:nvSpPr>
          <p:spPr bwMode="auto">
            <a:xfrm>
              <a:off x="5362" y="2925"/>
              <a:ext cx="3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F</a:t>
              </a:r>
              <a:r>
                <a:rPr lang="en-US" altLang="zh-CN" b="1" baseline="-25000">
                  <a:solidFill>
                    <a:srgbClr val="0000FF"/>
                  </a:solidFill>
                </a:rPr>
                <a:t>A=B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5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1" dur="500"/>
                                        <p:tgtEl>
                                          <p:spTgt spid="156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6" dur="500"/>
                                        <p:tgtEl>
                                          <p:spTgt spid="156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5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1" dur="500"/>
                                        <p:tgtEl>
                                          <p:spTgt spid="156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5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871" grpId="0"/>
      <p:bldP spid="156873" grpId="0" animBg="1"/>
      <p:bldP spid="156873" grpId="1" animBg="1"/>
      <p:bldP spid="156874" grpId="0" animBg="1"/>
      <p:bldP spid="156874" grpId="1" animBg="1"/>
      <p:bldP spid="156875" grpId="0" animBg="1"/>
      <p:bldP spid="156875" grpId="1" animBg="1"/>
      <p:bldP spid="156876" grpId="0"/>
      <p:bldP spid="15687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490A-1FEE-417E-8F6A-EF2E9F00652F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1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13B7-12E4-49DF-8100-6DE36244479D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159834" name="Rectangle 90"/>
          <p:cNvSpPr>
            <a:spLocks noGrp="1" noRot="1" noChangeArrowheads="1"/>
          </p:cNvSpPr>
          <p:nvPr>
            <p:ph type="title"/>
          </p:nvPr>
        </p:nvSpPr>
        <p:spPr>
          <a:xfrm>
            <a:off x="385763" y="188913"/>
            <a:ext cx="8301037" cy="630237"/>
          </a:xfrm>
        </p:spPr>
        <p:txBody>
          <a:bodyPr/>
          <a:lstStyle/>
          <a:p>
            <a:r>
              <a:rPr lang="zh-CN" altLang="en-US" sz="3200"/>
              <a:t>（</a:t>
            </a:r>
            <a:r>
              <a:rPr lang="en-US" altLang="zh-CN" sz="3200"/>
              <a:t>2</a:t>
            </a:r>
            <a:r>
              <a:rPr lang="zh-CN" altLang="en-US" sz="3200"/>
              <a:t>） </a:t>
            </a:r>
            <a:r>
              <a:rPr lang="en-US" altLang="zh-CN" sz="3200"/>
              <a:t>multiple-bit Magnitude comparators</a:t>
            </a:r>
          </a:p>
        </p:txBody>
      </p:sp>
      <p:sp>
        <p:nvSpPr>
          <p:cNvPr id="159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954088"/>
            <a:ext cx="8229600" cy="674687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/>
              <a:t>2-bit </a:t>
            </a:r>
            <a:r>
              <a:rPr lang="zh-CN" altLang="en-US"/>
              <a:t>，</a:t>
            </a:r>
            <a:r>
              <a:rPr lang="en-US" altLang="zh-CN"/>
              <a:t>input A[1..0]</a:t>
            </a:r>
            <a:r>
              <a:rPr lang="zh-CN" altLang="en-US"/>
              <a:t>、</a:t>
            </a:r>
            <a:r>
              <a:rPr lang="en-US" altLang="zh-CN"/>
              <a:t>B[1..0]</a:t>
            </a:r>
          </a:p>
        </p:txBody>
      </p:sp>
      <p:graphicFrame>
        <p:nvGraphicFramePr>
          <p:cNvPr id="160388" name="Group 644"/>
          <p:cNvGraphicFramePr>
            <a:graphicFrameLocks noGrp="1"/>
          </p:cNvGraphicFramePr>
          <p:nvPr>
            <p:ph sz="half" idx="4294967295"/>
          </p:nvPr>
        </p:nvGraphicFramePr>
        <p:xfrm>
          <a:off x="620713" y="1622425"/>
          <a:ext cx="4625975" cy="5052960"/>
        </p:xfrm>
        <a:graphic>
          <a:graphicData uri="http://schemas.openxmlformats.org/drawingml/2006/table">
            <a:tbl>
              <a:tblPr/>
              <a:tblGrid>
                <a:gridCol w="579437"/>
                <a:gridCol w="579438"/>
                <a:gridCol w="652462"/>
                <a:gridCol w="650875"/>
                <a:gridCol w="768350"/>
                <a:gridCol w="676275"/>
                <a:gridCol w="719138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A1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B1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A0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B0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A&gt;B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A=B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A&lt;B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0377" name="Line 633"/>
          <p:cNvSpPr>
            <a:spLocks noChangeShapeType="1"/>
          </p:cNvSpPr>
          <p:nvPr/>
        </p:nvSpPr>
        <p:spPr bwMode="auto">
          <a:xfrm>
            <a:off x="568325" y="2997200"/>
            <a:ext cx="47244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0378" name="Line 634"/>
          <p:cNvSpPr>
            <a:spLocks noChangeShapeType="1"/>
          </p:cNvSpPr>
          <p:nvPr/>
        </p:nvSpPr>
        <p:spPr bwMode="auto">
          <a:xfrm>
            <a:off x="520700" y="4833938"/>
            <a:ext cx="4725988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0382" name="Rectangle 638"/>
          <p:cNvSpPr>
            <a:spLocks noChangeArrowheads="1"/>
          </p:cNvSpPr>
          <p:nvPr/>
        </p:nvSpPr>
        <p:spPr bwMode="auto">
          <a:xfrm>
            <a:off x="5337175" y="1493838"/>
            <a:ext cx="3509963" cy="1620837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000" b="1"/>
              <a:t>F</a:t>
            </a:r>
            <a:r>
              <a:rPr lang="en-US" altLang="zh-CN" sz="2000" b="1" baseline="-25000"/>
              <a:t>A&gt;B</a:t>
            </a:r>
            <a:r>
              <a:rPr lang="en-US" altLang="zh-CN" sz="2000" b="1"/>
              <a:t>=A1</a:t>
            </a:r>
            <a:r>
              <a:rPr lang="en-US" altLang="en-US" sz="2000" b="1"/>
              <a:t>·</a:t>
            </a:r>
            <a:r>
              <a:rPr lang="en-US" altLang="zh-CN" sz="2000" b="1"/>
              <a:t>B1’</a:t>
            </a:r>
          </a:p>
          <a:p>
            <a:r>
              <a:rPr lang="en-US" altLang="zh-CN" sz="2000" b="1"/>
              <a:t>       +A1’·B1’·A0·B0’</a:t>
            </a:r>
          </a:p>
          <a:p>
            <a:r>
              <a:rPr lang="en-US" altLang="zh-CN" sz="2000" b="1"/>
              <a:t>       +A1</a:t>
            </a:r>
            <a:r>
              <a:rPr lang="en-US" altLang="en-US" sz="2000" b="1"/>
              <a:t>·</a:t>
            </a:r>
            <a:r>
              <a:rPr lang="en-US" altLang="zh-CN" sz="2000" b="1"/>
              <a:t>B1</a:t>
            </a:r>
            <a:r>
              <a:rPr lang="en-US" altLang="en-US" sz="2000" b="1"/>
              <a:t>·</a:t>
            </a:r>
            <a:r>
              <a:rPr lang="en-US" altLang="zh-CN" sz="2000" b="1"/>
              <a:t>A0</a:t>
            </a:r>
            <a:r>
              <a:rPr lang="en-US" altLang="en-US" sz="2000" b="1"/>
              <a:t>·</a:t>
            </a:r>
            <a:r>
              <a:rPr lang="en-US" altLang="zh-CN" sz="2000" b="1"/>
              <a:t>B0’</a:t>
            </a:r>
          </a:p>
          <a:p>
            <a:r>
              <a:rPr lang="en-US" altLang="zh-CN" sz="2000" b="1"/>
              <a:t>       =A1</a:t>
            </a:r>
            <a:r>
              <a:rPr lang="en-US" altLang="en-US" sz="2000" b="1"/>
              <a:t>·</a:t>
            </a:r>
            <a:r>
              <a:rPr lang="en-US" altLang="zh-CN" sz="2000" b="1"/>
              <a:t>B1’</a:t>
            </a:r>
          </a:p>
          <a:p>
            <a:r>
              <a:rPr lang="en-US" altLang="zh-CN" sz="2000" b="1"/>
              <a:t>      +(A1</a:t>
            </a:r>
            <a:r>
              <a:rPr lang="en-US" altLang="zh-CN" sz="2000" b="1">
                <a:latin typeface="宋体" pitchFamily="2" charset="-122"/>
              </a:rPr>
              <a:t>⊕</a:t>
            </a:r>
            <a:r>
              <a:rPr lang="en-US" altLang="zh-CN" sz="2000" b="1"/>
              <a:t>B1)’ ·A0</a:t>
            </a:r>
            <a:r>
              <a:rPr lang="en-US" altLang="en-US" sz="2000" b="1"/>
              <a:t>·</a:t>
            </a:r>
            <a:r>
              <a:rPr lang="en-US" altLang="zh-CN" sz="2000" b="1"/>
              <a:t>B0’</a:t>
            </a:r>
          </a:p>
        </p:txBody>
      </p:sp>
      <p:sp>
        <p:nvSpPr>
          <p:cNvPr id="160383" name="Rectangle 639"/>
          <p:cNvSpPr>
            <a:spLocks noChangeArrowheads="1"/>
          </p:cNvSpPr>
          <p:nvPr/>
        </p:nvSpPr>
        <p:spPr bwMode="auto">
          <a:xfrm>
            <a:off x="5337175" y="3203575"/>
            <a:ext cx="3556000" cy="1628775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F</a:t>
            </a:r>
            <a:r>
              <a:rPr lang="en-US" altLang="zh-CN" sz="2000" b="1" baseline="-25000"/>
              <a:t>A=B</a:t>
            </a:r>
            <a:r>
              <a:rPr lang="en-US" altLang="zh-CN" sz="2000" b="1"/>
              <a:t>=A1’·B1’·A0’·B0’</a:t>
            </a:r>
          </a:p>
          <a:p>
            <a:r>
              <a:rPr lang="en-US" altLang="zh-CN" sz="2000" b="1"/>
              <a:t>       +A1’·B1’·A0·B0</a:t>
            </a:r>
          </a:p>
          <a:p>
            <a:r>
              <a:rPr lang="en-US" altLang="zh-CN" sz="2000" b="1"/>
              <a:t>       +A1·B1·A0’·B0’</a:t>
            </a:r>
          </a:p>
          <a:p>
            <a:r>
              <a:rPr lang="en-US" altLang="zh-CN" sz="2000" b="1"/>
              <a:t>       +A1·B1·A0·B0</a:t>
            </a:r>
          </a:p>
          <a:p>
            <a:r>
              <a:rPr lang="en-US" altLang="zh-CN" sz="2000" b="1"/>
              <a:t>      =(A1⊕B1)’ ·(A0⊕B0)’</a:t>
            </a:r>
          </a:p>
        </p:txBody>
      </p:sp>
      <p:sp>
        <p:nvSpPr>
          <p:cNvPr id="160384" name="Rectangle 640"/>
          <p:cNvSpPr>
            <a:spLocks noChangeArrowheads="1"/>
          </p:cNvSpPr>
          <p:nvPr/>
        </p:nvSpPr>
        <p:spPr bwMode="auto">
          <a:xfrm>
            <a:off x="5337175" y="4914900"/>
            <a:ext cx="3509963" cy="1628775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F</a:t>
            </a:r>
            <a:r>
              <a:rPr lang="en-US" altLang="zh-CN" sz="2000" b="1" baseline="-25000"/>
              <a:t>A&lt;B</a:t>
            </a:r>
            <a:r>
              <a:rPr lang="en-US" altLang="zh-CN" sz="2000" b="1"/>
              <a:t>=A1’·B1</a:t>
            </a:r>
          </a:p>
          <a:p>
            <a:r>
              <a:rPr lang="en-US" altLang="zh-CN" sz="2000" b="1"/>
              <a:t>      +A1’·B1’·A0’·B0</a:t>
            </a:r>
          </a:p>
          <a:p>
            <a:r>
              <a:rPr lang="en-US" altLang="zh-CN" sz="2000" b="1"/>
              <a:t>      +A1·B1·A0’·B0</a:t>
            </a:r>
          </a:p>
          <a:p>
            <a:r>
              <a:rPr lang="en-US" altLang="zh-CN" sz="2000" b="1"/>
              <a:t>      =A1’·B1</a:t>
            </a:r>
          </a:p>
          <a:p>
            <a:r>
              <a:rPr lang="en-US" altLang="zh-CN" sz="2000" b="1"/>
              <a:t>     +(A1⊕B1)’ ·A0’·B0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6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6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60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82" grpId="0" animBg="1"/>
      <p:bldP spid="160383" grpId="0" animBg="1"/>
      <p:bldP spid="16038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D651-9C01-4322-B9CE-1C1BF83C29FB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1C46-FE79-4DD4-9DDC-E636A2C9A6D3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163989" name="Rectangle 149"/>
          <p:cNvSpPr>
            <a:spLocks noGrp="1" noRot="1" noChangeArrowheads="1"/>
          </p:cNvSpPr>
          <p:nvPr>
            <p:ph type="title"/>
          </p:nvPr>
        </p:nvSpPr>
        <p:spPr>
          <a:xfrm>
            <a:off x="250825" y="260350"/>
            <a:ext cx="8229600" cy="69850"/>
          </a:xfrm>
        </p:spPr>
        <p:txBody>
          <a:bodyPr/>
          <a:lstStyle/>
          <a:p>
            <a:endParaRPr lang="zh-CN" altLang="zh-CN" sz="3200"/>
          </a:p>
        </p:txBody>
      </p:sp>
      <p:sp>
        <p:nvSpPr>
          <p:cNvPr id="163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3392488"/>
            <a:ext cx="8540750" cy="2706687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/>
              <a:t>F</a:t>
            </a:r>
            <a:r>
              <a:rPr lang="en-US" altLang="zh-CN" baseline="-25000"/>
              <a:t>A&gt;B</a:t>
            </a:r>
            <a:r>
              <a:rPr lang="en-US" altLang="zh-CN"/>
              <a:t>=(A1&gt;B1)+(A1=B1)· ( A0&gt;B0)</a:t>
            </a:r>
          </a:p>
          <a:p>
            <a:pPr>
              <a:buFont typeface="Wingdings 2" pitchFamily="18" charset="2"/>
              <a:buNone/>
            </a:pPr>
            <a:r>
              <a:rPr lang="en-US" altLang="zh-CN" baseline="-25000"/>
              <a:t>	      </a:t>
            </a:r>
            <a:r>
              <a:rPr lang="en-US" altLang="zh-CN"/>
              <a:t>= A1·B1’ + (A’B’+AB)·(A1·B1’ )</a:t>
            </a:r>
          </a:p>
          <a:p>
            <a:pPr>
              <a:buFont typeface="Wingdings 2" pitchFamily="18" charset="2"/>
              <a:buNone/>
            </a:pPr>
            <a:r>
              <a:rPr lang="en-US" altLang="zh-CN"/>
              <a:t>F</a:t>
            </a:r>
            <a:r>
              <a:rPr lang="en-US" altLang="zh-CN" baseline="-25000"/>
              <a:t>A=B</a:t>
            </a:r>
            <a:r>
              <a:rPr lang="en-US" altLang="zh-CN"/>
              <a:t>=(A1=B1)·(A0=B0)</a:t>
            </a:r>
          </a:p>
          <a:p>
            <a:pPr>
              <a:buFont typeface="Wingdings 2" pitchFamily="18" charset="2"/>
              <a:buNone/>
            </a:pPr>
            <a:r>
              <a:rPr lang="en-US" altLang="zh-CN"/>
              <a:t>F</a:t>
            </a:r>
            <a:r>
              <a:rPr lang="en-US" altLang="zh-CN" baseline="-25000"/>
              <a:t>A&lt;B</a:t>
            </a:r>
            <a:r>
              <a:rPr lang="en-US" altLang="zh-CN"/>
              <a:t>=(A1&lt;B1)+(A1=B1)·(A0&lt;B0)</a:t>
            </a:r>
          </a:p>
        </p:txBody>
      </p:sp>
      <p:graphicFrame>
        <p:nvGraphicFramePr>
          <p:cNvPr id="163994" name="Group 154"/>
          <p:cNvGraphicFramePr>
            <a:graphicFrameLocks noGrp="1"/>
          </p:cNvGraphicFramePr>
          <p:nvPr>
            <p:ph sz="half" idx="4294967295"/>
          </p:nvPr>
        </p:nvGraphicFramePr>
        <p:xfrm>
          <a:off x="1258888" y="404813"/>
          <a:ext cx="5832475" cy="2817120"/>
        </p:xfrm>
        <a:graphic>
          <a:graphicData uri="http://schemas.openxmlformats.org/drawingml/2006/table">
            <a:tbl>
              <a:tblPr/>
              <a:tblGrid>
                <a:gridCol w="639762"/>
                <a:gridCol w="639763"/>
                <a:gridCol w="717550"/>
                <a:gridCol w="719137"/>
                <a:gridCol w="1039813"/>
                <a:gridCol w="1038225"/>
                <a:gridCol w="1038225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A1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B1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A0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B0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F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A&gt;B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F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A=B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F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A&lt;B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A1&lt;B1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A1&gt;B1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A1=B1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A0&lt;B0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A1=B1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A0&gt;B0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A1=B1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A0=B0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3990" name="Text Box 150"/>
          <p:cNvSpPr txBox="1">
            <a:spLocks noChangeArrowheads="1"/>
          </p:cNvSpPr>
          <p:nvPr/>
        </p:nvSpPr>
        <p:spPr bwMode="auto">
          <a:xfrm>
            <a:off x="7407275" y="3249613"/>
            <a:ext cx="1558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>
                <a:solidFill>
                  <a:srgbClr val="7A02AA"/>
                </a:solidFill>
              </a:rPr>
              <a:t>Pseudo-logic</a:t>
            </a:r>
          </a:p>
        </p:txBody>
      </p:sp>
      <p:sp>
        <p:nvSpPr>
          <p:cNvPr id="163991" name="Line 151"/>
          <p:cNvSpPr>
            <a:spLocks noChangeShapeType="1"/>
          </p:cNvSpPr>
          <p:nvPr/>
        </p:nvSpPr>
        <p:spPr bwMode="auto">
          <a:xfrm flipH="1">
            <a:off x="6642100" y="3536950"/>
            <a:ext cx="720725" cy="0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026-8C4D-4D75-B50D-6AE2A27F4D62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04D-1D4A-486E-80D5-40C6CDAE31B9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635000"/>
          </a:xfrm>
        </p:spPr>
        <p:txBody>
          <a:bodyPr/>
          <a:lstStyle/>
          <a:p>
            <a:r>
              <a:rPr lang="en-US" altLang="zh-CN"/>
              <a:t>4. Standard MSI magnitude comparator</a:t>
            </a:r>
          </a:p>
        </p:txBody>
      </p:sp>
      <p:sp>
        <p:nvSpPr>
          <p:cNvPr id="16691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233488"/>
            <a:ext cx="6511925" cy="4860925"/>
          </a:xfrm>
        </p:spPr>
        <p:txBody>
          <a:bodyPr/>
          <a:lstStyle/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zh-CN">
                <a:solidFill>
                  <a:srgbClr val="6600CC"/>
                </a:solidFill>
              </a:rPr>
              <a:t>74×85:  </a:t>
            </a:r>
            <a:r>
              <a:rPr lang="en-US" altLang="zh-CN"/>
              <a:t>4-bit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zh-CN"/>
              <a:t>Magnitude input:</a:t>
            </a:r>
          </a:p>
          <a:p>
            <a:pPr lvl="1">
              <a:lnSpc>
                <a:spcPct val="90000"/>
              </a:lnSpc>
              <a:buSzTx/>
              <a:buFontTx/>
              <a:buChar char="•"/>
            </a:pPr>
            <a:r>
              <a:rPr lang="en-US" altLang="zh-CN"/>
              <a:t> A[3..0], B[3..0]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zh-CN"/>
              <a:t>Cascading input</a:t>
            </a:r>
            <a:r>
              <a:rPr lang="zh-CN" altLang="en-US"/>
              <a:t>：</a:t>
            </a:r>
          </a:p>
          <a:p>
            <a:pPr lvl="1">
              <a:lnSpc>
                <a:spcPct val="90000"/>
              </a:lnSpc>
              <a:buSzTx/>
              <a:buFontTx/>
              <a:buChar char="•"/>
            </a:pPr>
            <a:r>
              <a:rPr lang="en-US" altLang="zh-CN"/>
              <a:t>ALBI</a:t>
            </a:r>
            <a:r>
              <a:rPr lang="zh-CN" altLang="en-US"/>
              <a:t>、</a:t>
            </a:r>
            <a:r>
              <a:rPr lang="en-US" altLang="zh-CN"/>
              <a:t>AEBI</a:t>
            </a:r>
            <a:r>
              <a:rPr lang="zh-CN" altLang="en-US"/>
              <a:t>、</a:t>
            </a:r>
            <a:r>
              <a:rPr lang="en-US" altLang="zh-CN"/>
              <a:t>AGBI</a:t>
            </a:r>
            <a:r>
              <a:rPr lang="zh-CN" altLang="en-US"/>
              <a:t>，</a:t>
            </a:r>
            <a:r>
              <a:rPr lang="en-US" altLang="zh-CN"/>
              <a:t>which are used to expanding comparator.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zh-CN"/>
              <a:t>output</a:t>
            </a:r>
            <a:r>
              <a:rPr lang="zh-CN" altLang="en-US"/>
              <a:t>：</a:t>
            </a:r>
          </a:p>
          <a:p>
            <a:pPr lvl="1">
              <a:lnSpc>
                <a:spcPct val="90000"/>
              </a:lnSpc>
              <a:buSzTx/>
              <a:buFontTx/>
              <a:buChar char="•"/>
            </a:pPr>
            <a:r>
              <a:rPr lang="en-US" altLang="zh-CN"/>
              <a:t>ALBO</a:t>
            </a:r>
            <a:r>
              <a:rPr lang="zh-CN" altLang="en-US"/>
              <a:t>、</a:t>
            </a:r>
            <a:r>
              <a:rPr lang="en-US" altLang="zh-CN"/>
              <a:t>AEBO</a:t>
            </a:r>
            <a:r>
              <a:rPr lang="zh-CN" altLang="en-US"/>
              <a:t>、</a:t>
            </a:r>
            <a:r>
              <a:rPr lang="en-US" altLang="zh-CN"/>
              <a:t>AGBO</a:t>
            </a:r>
          </a:p>
          <a:p>
            <a:pPr lvl="2">
              <a:lnSpc>
                <a:spcPct val="90000"/>
              </a:lnSpc>
              <a:buSzTx/>
              <a:buFontTx/>
              <a:buChar char="•"/>
            </a:pPr>
            <a:r>
              <a:rPr lang="en-US" altLang="zh-CN">
                <a:solidFill>
                  <a:srgbClr val="962304"/>
                </a:solidFill>
              </a:rPr>
              <a:t>AGBO=(A&gt;B)+(A=B)·AGBI</a:t>
            </a:r>
          </a:p>
          <a:p>
            <a:pPr lvl="2">
              <a:lnSpc>
                <a:spcPct val="90000"/>
              </a:lnSpc>
              <a:buSzTx/>
              <a:buFontTx/>
              <a:buChar char="•"/>
            </a:pPr>
            <a:r>
              <a:rPr lang="en-US" altLang="zh-CN">
                <a:solidFill>
                  <a:srgbClr val="962304"/>
                </a:solidFill>
              </a:rPr>
              <a:t>AEBO=(A=B)·AEBI</a:t>
            </a:r>
          </a:p>
          <a:p>
            <a:pPr lvl="2">
              <a:lnSpc>
                <a:spcPct val="90000"/>
              </a:lnSpc>
              <a:buSzTx/>
              <a:buFontTx/>
              <a:buChar char="•"/>
            </a:pPr>
            <a:r>
              <a:rPr lang="en-US" altLang="zh-CN">
                <a:solidFill>
                  <a:srgbClr val="962304"/>
                </a:solidFill>
              </a:rPr>
              <a:t>ALBO=(A&lt;B)+(A=B)·ALBI</a:t>
            </a:r>
          </a:p>
        </p:txBody>
      </p:sp>
      <p:pic>
        <p:nvPicPr>
          <p:cNvPr id="166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879600"/>
            <a:ext cx="1681162" cy="288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6923" name="Group 11"/>
          <p:cNvGrpSpPr>
            <a:grpSpLocks/>
          </p:cNvGrpSpPr>
          <p:nvPr/>
        </p:nvGrpSpPr>
        <p:grpSpPr bwMode="auto">
          <a:xfrm>
            <a:off x="4067175" y="2816225"/>
            <a:ext cx="2844800" cy="1601788"/>
            <a:chOff x="2540" y="1695"/>
            <a:chExt cx="1792" cy="1009"/>
          </a:xfrm>
        </p:grpSpPr>
        <p:sp>
          <p:nvSpPr>
            <p:cNvPr id="166919" name="AutoShape 7"/>
            <p:cNvSpPr>
              <a:spLocks/>
            </p:cNvSpPr>
            <p:nvPr/>
          </p:nvSpPr>
          <p:spPr bwMode="auto">
            <a:xfrm>
              <a:off x="4289" y="2408"/>
              <a:ext cx="43" cy="296"/>
            </a:xfrm>
            <a:prstGeom prst="leftBrace">
              <a:avLst>
                <a:gd name="adj1" fmla="val 57364"/>
                <a:gd name="adj2" fmla="val 50000"/>
              </a:avLst>
            </a:prstGeom>
            <a:noFill/>
            <a:ln w="28575">
              <a:solidFill>
                <a:srgbClr val="99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22" name="Freeform 10"/>
            <p:cNvSpPr>
              <a:spLocks/>
            </p:cNvSpPr>
            <p:nvPr/>
          </p:nvSpPr>
          <p:spPr bwMode="auto">
            <a:xfrm>
              <a:off x="2540" y="1695"/>
              <a:ext cx="1746" cy="828"/>
            </a:xfrm>
            <a:custGeom>
              <a:avLst/>
              <a:gdLst>
                <a:gd name="T0" fmla="*/ 0 w 1746"/>
                <a:gd name="T1" fmla="*/ 79 h 828"/>
                <a:gd name="T2" fmla="*/ 1088 w 1746"/>
                <a:gd name="T3" fmla="*/ 125 h 828"/>
                <a:gd name="T4" fmla="*/ 1746 w 1746"/>
                <a:gd name="T5" fmla="*/ 82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6" h="828">
                  <a:moveTo>
                    <a:pt x="0" y="79"/>
                  </a:moveTo>
                  <a:cubicBezTo>
                    <a:pt x="398" y="39"/>
                    <a:pt x="797" y="0"/>
                    <a:pt x="1088" y="125"/>
                  </a:cubicBezTo>
                  <a:cubicBezTo>
                    <a:pt x="1379" y="250"/>
                    <a:pt x="1562" y="539"/>
                    <a:pt x="1746" y="828"/>
                  </a:cubicBezTo>
                </a:path>
              </a:pathLst>
            </a:custGeom>
            <a:noFill/>
            <a:ln w="28575" cap="sq" cmpd="sng">
              <a:solidFill>
                <a:srgbClr val="990099"/>
              </a:solidFill>
              <a:prstDash val="solid"/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767F-DA46-4A92-B833-E9D94F86C81F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24D1-1FAA-420C-B256-94FFBEBE3E61}" type="slidenum">
              <a:rPr lang="en-US" altLang="zh-CN"/>
              <a:pPr/>
              <a:t>96</a:t>
            </a:fld>
            <a:endParaRPr lang="en-US" altLang="zh-CN"/>
          </a:p>
        </p:txBody>
      </p:sp>
      <p:pic>
        <p:nvPicPr>
          <p:cNvPr id="16999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628775"/>
            <a:ext cx="7812088" cy="403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595313"/>
          </a:xfrm>
        </p:spPr>
        <p:txBody>
          <a:bodyPr/>
          <a:lstStyle/>
          <a:p>
            <a:r>
              <a:rPr lang="en-US" altLang="zh-CN" sz="3200"/>
              <a:t>Cascading magnitude comparator</a:t>
            </a:r>
          </a:p>
        </p:txBody>
      </p:sp>
      <p:sp>
        <p:nvSpPr>
          <p:cNvPr id="1699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998538"/>
            <a:ext cx="8229600" cy="5127625"/>
          </a:xfrm>
        </p:spPr>
        <p:txBody>
          <a:bodyPr/>
          <a:lstStyle/>
          <a:p>
            <a:r>
              <a:rPr lang="en-US" altLang="zh-CN"/>
              <a:t> in serial mode: iterative comparator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8207375" y="4868863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66FF"/>
                </a:solidFill>
              </a:rPr>
              <a:t>F</a:t>
            </a:r>
            <a:r>
              <a:rPr lang="en-US" altLang="zh-CN" sz="2400" b="1" baseline="-25000">
                <a:solidFill>
                  <a:srgbClr val="0066FF"/>
                </a:solidFill>
              </a:rPr>
              <a:t>A&gt;B</a:t>
            </a: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8027988" y="4365625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66FF"/>
                </a:solidFill>
              </a:rPr>
              <a:t>F</a:t>
            </a:r>
            <a:r>
              <a:rPr lang="en-US" altLang="zh-CN" sz="2400" b="1" baseline="-25000">
                <a:solidFill>
                  <a:srgbClr val="0066FF"/>
                </a:solidFill>
              </a:rPr>
              <a:t>A=B</a:t>
            </a: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8207375" y="371633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66FF"/>
                </a:solidFill>
              </a:rPr>
              <a:t>F</a:t>
            </a:r>
            <a:r>
              <a:rPr lang="en-US" altLang="zh-CN" sz="2400" b="1" baseline="-25000">
                <a:solidFill>
                  <a:srgbClr val="0066FF"/>
                </a:solidFill>
              </a:rPr>
              <a:t>A&lt;B</a:t>
            </a:r>
          </a:p>
        </p:txBody>
      </p:sp>
      <p:sp>
        <p:nvSpPr>
          <p:cNvPr id="169992" name="Line 8"/>
          <p:cNvSpPr>
            <a:spLocks noChangeShapeType="1"/>
          </p:cNvSpPr>
          <p:nvPr/>
        </p:nvSpPr>
        <p:spPr bwMode="auto">
          <a:xfrm flipV="1">
            <a:off x="8027988" y="3933825"/>
            <a:ext cx="0" cy="431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993" name="Line 9"/>
          <p:cNvSpPr>
            <a:spLocks noChangeShapeType="1"/>
          </p:cNvSpPr>
          <p:nvPr/>
        </p:nvSpPr>
        <p:spPr bwMode="auto">
          <a:xfrm flipV="1">
            <a:off x="8027988" y="4797425"/>
            <a:ext cx="0" cy="431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994" name="Line 10"/>
          <p:cNvSpPr>
            <a:spLocks noChangeShapeType="1"/>
          </p:cNvSpPr>
          <p:nvPr/>
        </p:nvSpPr>
        <p:spPr bwMode="auto">
          <a:xfrm flipH="1" flipV="1">
            <a:off x="8027988" y="3933825"/>
            <a:ext cx="2159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995" name="Line 11"/>
          <p:cNvSpPr>
            <a:spLocks noChangeShapeType="1"/>
          </p:cNvSpPr>
          <p:nvPr/>
        </p:nvSpPr>
        <p:spPr bwMode="auto">
          <a:xfrm flipH="1" flipV="1">
            <a:off x="8027988" y="5229225"/>
            <a:ext cx="2159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1215-6D5B-4608-ADC8-BE09CA398668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B574-57F9-4FBB-BB72-EC6BB828A3A4}" type="slidenum">
              <a:rPr lang="en-US" altLang="zh-CN"/>
              <a:pPr/>
              <a:t>97</a:t>
            </a:fld>
            <a:endParaRPr lang="en-US" altLang="zh-CN"/>
          </a:p>
        </p:txBody>
      </p:sp>
      <p:pic>
        <p:nvPicPr>
          <p:cNvPr id="171086" name="Picture 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935038"/>
            <a:ext cx="7970837" cy="461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3779838" y="466725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F</a:t>
            </a:r>
            <a:r>
              <a:rPr lang="en-US" altLang="zh-CN" sz="2400" b="1" baseline="-25000">
                <a:solidFill>
                  <a:srgbClr val="0000FF"/>
                </a:solidFill>
              </a:rPr>
              <a:t>X&lt;Y</a:t>
            </a:r>
          </a:p>
        </p:txBody>
      </p:sp>
      <p:sp>
        <p:nvSpPr>
          <p:cNvPr id="171015" name="Text Box 7"/>
          <p:cNvSpPr txBox="1">
            <a:spLocks noChangeArrowheads="1"/>
          </p:cNvSpPr>
          <p:nvPr/>
        </p:nvSpPr>
        <p:spPr bwMode="auto">
          <a:xfrm>
            <a:off x="4572000" y="466725"/>
            <a:ext cx="865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F</a:t>
            </a:r>
            <a:r>
              <a:rPr lang="en-US" altLang="zh-CN" sz="2400" b="1" baseline="-25000">
                <a:solidFill>
                  <a:srgbClr val="0000FF"/>
                </a:solidFill>
              </a:rPr>
              <a:t>X=Y</a:t>
            </a:r>
          </a:p>
        </p:txBody>
      </p:sp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5292725" y="466725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F</a:t>
            </a:r>
            <a:r>
              <a:rPr lang="en-US" altLang="zh-CN" sz="2400" b="1" baseline="-25000">
                <a:solidFill>
                  <a:srgbClr val="0000FF"/>
                </a:solidFill>
              </a:rPr>
              <a:t>X&gt;Y</a:t>
            </a:r>
          </a:p>
        </p:txBody>
      </p:sp>
      <p:sp>
        <p:nvSpPr>
          <p:cNvPr id="171018" name="Text Box 10"/>
          <p:cNvSpPr txBox="1">
            <a:spLocks noChangeArrowheads="1"/>
          </p:cNvSpPr>
          <p:nvPr/>
        </p:nvSpPr>
        <p:spPr bwMode="auto">
          <a:xfrm>
            <a:off x="792163" y="5084763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b="1"/>
              <a:t>X[11..8]</a:t>
            </a:r>
            <a:endParaRPr lang="en-US" altLang="zh-CN" sz="2000" b="1" baseline="-25000"/>
          </a:p>
        </p:txBody>
      </p:sp>
      <p:sp>
        <p:nvSpPr>
          <p:cNvPr id="171019" name="Text Box 11"/>
          <p:cNvSpPr txBox="1">
            <a:spLocks noChangeArrowheads="1"/>
          </p:cNvSpPr>
          <p:nvPr/>
        </p:nvSpPr>
        <p:spPr bwMode="auto">
          <a:xfrm>
            <a:off x="1422400" y="5543550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b="1">
                <a:solidFill>
                  <a:srgbClr val="990000"/>
                </a:solidFill>
              </a:rPr>
              <a:t>Y[11..8]</a:t>
            </a:r>
            <a:endParaRPr lang="en-US" altLang="zh-CN" sz="2000" b="1" baseline="-25000">
              <a:solidFill>
                <a:srgbClr val="990000"/>
              </a:solidFill>
            </a:endParaRPr>
          </a:p>
        </p:txBody>
      </p:sp>
      <p:sp>
        <p:nvSpPr>
          <p:cNvPr id="171032" name="Text Box 24"/>
          <p:cNvSpPr txBox="1">
            <a:spLocks noChangeArrowheads="1"/>
          </p:cNvSpPr>
          <p:nvPr/>
        </p:nvSpPr>
        <p:spPr bwMode="auto">
          <a:xfrm>
            <a:off x="3419475" y="5084763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b="1"/>
              <a:t>X[7..4]</a:t>
            </a:r>
            <a:endParaRPr lang="en-US" altLang="zh-CN" sz="2000" b="1" baseline="-25000"/>
          </a:p>
        </p:txBody>
      </p:sp>
      <p:sp>
        <p:nvSpPr>
          <p:cNvPr id="171033" name="Text Box 25"/>
          <p:cNvSpPr txBox="1">
            <a:spLocks noChangeArrowheads="1"/>
          </p:cNvSpPr>
          <p:nvPr/>
        </p:nvSpPr>
        <p:spPr bwMode="auto">
          <a:xfrm>
            <a:off x="3986213" y="5543550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b="1">
                <a:solidFill>
                  <a:srgbClr val="990000"/>
                </a:solidFill>
              </a:rPr>
              <a:t>Y[7..4]</a:t>
            </a:r>
            <a:endParaRPr lang="en-US" altLang="zh-CN" sz="2000" b="1" baseline="-25000">
              <a:solidFill>
                <a:srgbClr val="990000"/>
              </a:solidFill>
            </a:endParaRPr>
          </a:p>
        </p:txBody>
      </p:sp>
      <p:sp>
        <p:nvSpPr>
          <p:cNvPr id="171034" name="Text Box 26"/>
          <p:cNvSpPr txBox="1">
            <a:spLocks noChangeArrowheads="1"/>
          </p:cNvSpPr>
          <p:nvPr/>
        </p:nvSpPr>
        <p:spPr bwMode="auto">
          <a:xfrm>
            <a:off x="5965825" y="5084763"/>
            <a:ext cx="855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b="1"/>
              <a:t>X[3..0]</a:t>
            </a:r>
            <a:endParaRPr lang="en-US" altLang="zh-CN" sz="2000" b="1" baseline="-25000"/>
          </a:p>
        </p:txBody>
      </p:sp>
      <p:sp>
        <p:nvSpPr>
          <p:cNvPr id="171035" name="Text Box 27"/>
          <p:cNvSpPr txBox="1">
            <a:spLocks noChangeArrowheads="1"/>
          </p:cNvSpPr>
          <p:nvPr/>
        </p:nvSpPr>
        <p:spPr bwMode="auto">
          <a:xfrm>
            <a:off x="6507163" y="5589588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b="1">
                <a:solidFill>
                  <a:srgbClr val="990000"/>
                </a:solidFill>
              </a:rPr>
              <a:t>Y[3..0]</a:t>
            </a:r>
            <a:endParaRPr lang="en-US" altLang="zh-CN" sz="2000" b="1" baseline="-25000">
              <a:solidFill>
                <a:srgbClr val="990000"/>
              </a:solidFill>
            </a:endParaRPr>
          </a:p>
        </p:txBody>
      </p:sp>
      <p:grpSp>
        <p:nvGrpSpPr>
          <p:cNvPr id="171077" name="Group 69"/>
          <p:cNvGrpSpPr>
            <a:grpSpLocks/>
          </p:cNvGrpSpPr>
          <p:nvPr/>
        </p:nvGrpSpPr>
        <p:grpSpPr bwMode="auto">
          <a:xfrm>
            <a:off x="1827213" y="4598988"/>
            <a:ext cx="1498600" cy="674687"/>
            <a:chOff x="1151" y="3039"/>
            <a:chExt cx="944" cy="425"/>
          </a:xfrm>
        </p:grpSpPr>
        <p:sp>
          <p:nvSpPr>
            <p:cNvPr id="171042" name="Line 34"/>
            <p:cNvSpPr>
              <a:spLocks noChangeShapeType="1"/>
            </p:cNvSpPr>
            <p:nvPr/>
          </p:nvSpPr>
          <p:spPr bwMode="auto">
            <a:xfrm>
              <a:off x="1377" y="3067"/>
              <a:ext cx="0" cy="39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45" name="Line 37"/>
            <p:cNvSpPr>
              <a:spLocks noChangeShapeType="1"/>
            </p:cNvSpPr>
            <p:nvPr/>
          </p:nvSpPr>
          <p:spPr bwMode="auto">
            <a:xfrm>
              <a:off x="1624" y="3067"/>
              <a:ext cx="0" cy="39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46" name="Line 38"/>
            <p:cNvSpPr>
              <a:spLocks noChangeShapeType="1"/>
            </p:cNvSpPr>
            <p:nvPr/>
          </p:nvSpPr>
          <p:spPr bwMode="auto">
            <a:xfrm>
              <a:off x="1859" y="3039"/>
              <a:ext cx="0" cy="42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47" name="Line 39"/>
            <p:cNvSpPr>
              <a:spLocks noChangeShapeType="1"/>
            </p:cNvSpPr>
            <p:nvPr/>
          </p:nvSpPr>
          <p:spPr bwMode="auto">
            <a:xfrm>
              <a:off x="2095" y="3039"/>
              <a:ext cx="0" cy="42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48" name="Line 40"/>
            <p:cNvSpPr>
              <a:spLocks noChangeShapeType="1"/>
            </p:cNvSpPr>
            <p:nvPr/>
          </p:nvSpPr>
          <p:spPr bwMode="auto">
            <a:xfrm>
              <a:off x="1151" y="3464"/>
              <a:ext cx="93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1080" name="Group 72"/>
          <p:cNvGrpSpPr>
            <a:grpSpLocks/>
          </p:cNvGrpSpPr>
          <p:nvPr/>
        </p:nvGrpSpPr>
        <p:grpSpPr bwMode="auto">
          <a:xfrm>
            <a:off x="4273550" y="4598988"/>
            <a:ext cx="1498600" cy="674687"/>
            <a:chOff x="2692" y="3039"/>
            <a:chExt cx="944" cy="425"/>
          </a:xfrm>
        </p:grpSpPr>
        <p:sp>
          <p:nvSpPr>
            <p:cNvPr id="171049" name="Line 41"/>
            <p:cNvSpPr>
              <a:spLocks noChangeShapeType="1"/>
            </p:cNvSpPr>
            <p:nvPr/>
          </p:nvSpPr>
          <p:spPr bwMode="auto">
            <a:xfrm>
              <a:off x="2927" y="3067"/>
              <a:ext cx="0" cy="39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50" name="Line 42"/>
            <p:cNvSpPr>
              <a:spLocks noChangeShapeType="1"/>
            </p:cNvSpPr>
            <p:nvPr/>
          </p:nvSpPr>
          <p:spPr bwMode="auto">
            <a:xfrm>
              <a:off x="3165" y="3067"/>
              <a:ext cx="0" cy="39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51" name="Line 43"/>
            <p:cNvSpPr>
              <a:spLocks noChangeShapeType="1"/>
            </p:cNvSpPr>
            <p:nvPr/>
          </p:nvSpPr>
          <p:spPr bwMode="auto">
            <a:xfrm>
              <a:off x="3400" y="3039"/>
              <a:ext cx="0" cy="42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52" name="Line 44"/>
            <p:cNvSpPr>
              <a:spLocks noChangeShapeType="1"/>
            </p:cNvSpPr>
            <p:nvPr/>
          </p:nvSpPr>
          <p:spPr bwMode="auto">
            <a:xfrm>
              <a:off x="3636" y="3039"/>
              <a:ext cx="0" cy="42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53" name="Line 45"/>
            <p:cNvSpPr>
              <a:spLocks noChangeShapeType="1"/>
            </p:cNvSpPr>
            <p:nvPr/>
          </p:nvSpPr>
          <p:spPr bwMode="auto">
            <a:xfrm>
              <a:off x="2692" y="3464"/>
              <a:ext cx="93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1079" name="Group 71"/>
          <p:cNvGrpSpPr>
            <a:grpSpLocks/>
          </p:cNvGrpSpPr>
          <p:nvPr/>
        </p:nvGrpSpPr>
        <p:grpSpPr bwMode="auto">
          <a:xfrm>
            <a:off x="6732588" y="4598988"/>
            <a:ext cx="1484312" cy="674687"/>
            <a:chOff x="4241" y="3039"/>
            <a:chExt cx="935" cy="425"/>
          </a:xfrm>
        </p:grpSpPr>
        <p:sp>
          <p:nvSpPr>
            <p:cNvPr id="171054" name="Line 46"/>
            <p:cNvSpPr>
              <a:spLocks noChangeShapeType="1"/>
            </p:cNvSpPr>
            <p:nvPr/>
          </p:nvSpPr>
          <p:spPr bwMode="auto">
            <a:xfrm>
              <a:off x="4458" y="3067"/>
              <a:ext cx="0" cy="39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55" name="Line 47"/>
            <p:cNvSpPr>
              <a:spLocks noChangeShapeType="1"/>
            </p:cNvSpPr>
            <p:nvPr/>
          </p:nvSpPr>
          <p:spPr bwMode="auto">
            <a:xfrm>
              <a:off x="4705" y="3067"/>
              <a:ext cx="0" cy="39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56" name="Line 48"/>
            <p:cNvSpPr>
              <a:spLocks noChangeShapeType="1"/>
            </p:cNvSpPr>
            <p:nvPr/>
          </p:nvSpPr>
          <p:spPr bwMode="auto">
            <a:xfrm>
              <a:off x="4940" y="3039"/>
              <a:ext cx="0" cy="42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57" name="Line 49"/>
            <p:cNvSpPr>
              <a:spLocks noChangeShapeType="1"/>
            </p:cNvSpPr>
            <p:nvPr/>
          </p:nvSpPr>
          <p:spPr bwMode="auto">
            <a:xfrm>
              <a:off x="5176" y="3039"/>
              <a:ext cx="0" cy="42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58" name="Line 50"/>
            <p:cNvSpPr>
              <a:spLocks noChangeShapeType="1"/>
            </p:cNvSpPr>
            <p:nvPr/>
          </p:nvSpPr>
          <p:spPr bwMode="auto">
            <a:xfrm>
              <a:off x="4241" y="3464"/>
              <a:ext cx="93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1074" name="Group 66"/>
          <p:cNvGrpSpPr>
            <a:grpSpLocks/>
          </p:cNvGrpSpPr>
          <p:nvPr/>
        </p:nvGrpSpPr>
        <p:grpSpPr bwMode="auto">
          <a:xfrm>
            <a:off x="1616075" y="4598988"/>
            <a:ext cx="1516063" cy="990600"/>
            <a:chOff x="1018" y="3039"/>
            <a:chExt cx="955" cy="624"/>
          </a:xfrm>
        </p:grpSpPr>
        <p:sp>
          <p:nvSpPr>
            <p:cNvPr id="171059" name="Line 51"/>
            <p:cNvSpPr>
              <a:spLocks noChangeShapeType="1"/>
            </p:cNvSpPr>
            <p:nvPr/>
          </p:nvSpPr>
          <p:spPr bwMode="auto">
            <a:xfrm flipH="1">
              <a:off x="1264" y="3039"/>
              <a:ext cx="0" cy="624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60" name="Line 52"/>
            <p:cNvSpPr>
              <a:spLocks noChangeShapeType="1"/>
            </p:cNvSpPr>
            <p:nvPr/>
          </p:nvSpPr>
          <p:spPr bwMode="auto">
            <a:xfrm>
              <a:off x="1500" y="3067"/>
              <a:ext cx="0" cy="596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61" name="Line 53"/>
            <p:cNvSpPr>
              <a:spLocks noChangeShapeType="1"/>
            </p:cNvSpPr>
            <p:nvPr/>
          </p:nvSpPr>
          <p:spPr bwMode="auto">
            <a:xfrm flipH="1">
              <a:off x="1737" y="3039"/>
              <a:ext cx="0" cy="624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62" name="Line 54"/>
            <p:cNvSpPr>
              <a:spLocks noChangeShapeType="1"/>
            </p:cNvSpPr>
            <p:nvPr/>
          </p:nvSpPr>
          <p:spPr bwMode="auto">
            <a:xfrm flipH="1">
              <a:off x="1973" y="3067"/>
              <a:ext cx="0" cy="596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63" name="Line 55"/>
            <p:cNvSpPr>
              <a:spLocks noChangeShapeType="1"/>
            </p:cNvSpPr>
            <p:nvPr/>
          </p:nvSpPr>
          <p:spPr bwMode="auto">
            <a:xfrm>
              <a:off x="1018" y="3663"/>
              <a:ext cx="935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1075" name="Group 67"/>
          <p:cNvGrpSpPr>
            <a:grpSpLocks/>
          </p:cNvGrpSpPr>
          <p:nvPr/>
        </p:nvGrpSpPr>
        <p:grpSpPr bwMode="auto">
          <a:xfrm>
            <a:off x="4078288" y="4598988"/>
            <a:ext cx="1514475" cy="990600"/>
            <a:chOff x="2569" y="3039"/>
            <a:chExt cx="954" cy="624"/>
          </a:xfrm>
        </p:grpSpPr>
        <p:sp>
          <p:nvSpPr>
            <p:cNvPr id="171064" name="Line 56"/>
            <p:cNvSpPr>
              <a:spLocks noChangeShapeType="1"/>
            </p:cNvSpPr>
            <p:nvPr/>
          </p:nvSpPr>
          <p:spPr bwMode="auto">
            <a:xfrm flipH="1">
              <a:off x="2804" y="3039"/>
              <a:ext cx="0" cy="624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65" name="Line 57"/>
            <p:cNvSpPr>
              <a:spLocks noChangeShapeType="1"/>
            </p:cNvSpPr>
            <p:nvPr/>
          </p:nvSpPr>
          <p:spPr bwMode="auto">
            <a:xfrm flipH="1">
              <a:off x="3050" y="3067"/>
              <a:ext cx="0" cy="596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66" name="Line 58"/>
            <p:cNvSpPr>
              <a:spLocks noChangeShapeType="1"/>
            </p:cNvSpPr>
            <p:nvPr/>
          </p:nvSpPr>
          <p:spPr bwMode="auto">
            <a:xfrm flipH="1">
              <a:off x="3277" y="3067"/>
              <a:ext cx="0" cy="596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67" name="Line 59"/>
            <p:cNvSpPr>
              <a:spLocks noChangeShapeType="1"/>
            </p:cNvSpPr>
            <p:nvPr/>
          </p:nvSpPr>
          <p:spPr bwMode="auto">
            <a:xfrm flipH="1">
              <a:off x="3522" y="3067"/>
              <a:ext cx="1" cy="596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68" name="Line 60"/>
            <p:cNvSpPr>
              <a:spLocks noChangeShapeType="1"/>
            </p:cNvSpPr>
            <p:nvPr/>
          </p:nvSpPr>
          <p:spPr bwMode="auto">
            <a:xfrm>
              <a:off x="2569" y="3663"/>
              <a:ext cx="935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1076" name="Group 68"/>
          <p:cNvGrpSpPr>
            <a:grpSpLocks/>
          </p:cNvGrpSpPr>
          <p:nvPr/>
        </p:nvGrpSpPr>
        <p:grpSpPr bwMode="auto">
          <a:xfrm>
            <a:off x="6553200" y="4598988"/>
            <a:ext cx="1484313" cy="990600"/>
            <a:chOff x="4128" y="3039"/>
            <a:chExt cx="935" cy="624"/>
          </a:xfrm>
        </p:grpSpPr>
        <p:sp>
          <p:nvSpPr>
            <p:cNvPr id="171069" name="Line 61"/>
            <p:cNvSpPr>
              <a:spLocks noChangeShapeType="1"/>
            </p:cNvSpPr>
            <p:nvPr/>
          </p:nvSpPr>
          <p:spPr bwMode="auto">
            <a:xfrm flipH="1">
              <a:off x="4353" y="3039"/>
              <a:ext cx="1" cy="624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70" name="Line 62"/>
            <p:cNvSpPr>
              <a:spLocks noChangeShapeType="1"/>
            </p:cNvSpPr>
            <p:nvPr/>
          </p:nvSpPr>
          <p:spPr bwMode="auto">
            <a:xfrm>
              <a:off x="4581" y="3039"/>
              <a:ext cx="0" cy="624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71" name="Line 63"/>
            <p:cNvSpPr>
              <a:spLocks noChangeShapeType="1"/>
            </p:cNvSpPr>
            <p:nvPr/>
          </p:nvSpPr>
          <p:spPr bwMode="auto">
            <a:xfrm flipH="1">
              <a:off x="4817" y="3067"/>
              <a:ext cx="0" cy="596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72" name="Line 64"/>
            <p:cNvSpPr>
              <a:spLocks noChangeShapeType="1"/>
            </p:cNvSpPr>
            <p:nvPr/>
          </p:nvSpPr>
          <p:spPr bwMode="auto">
            <a:xfrm flipH="1">
              <a:off x="5063" y="3039"/>
              <a:ext cx="0" cy="624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73" name="Line 65"/>
            <p:cNvSpPr>
              <a:spLocks noChangeShapeType="1"/>
            </p:cNvSpPr>
            <p:nvPr/>
          </p:nvSpPr>
          <p:spPr bwMode="auto">
            <a:xfrm>
              <a:off x="4128" y="3663"/>
              <a:ext cx="935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1081" name="Text Box 73"/>
          <p:cNvSpPr txBox="1">
            <a:spLocks noChangeArrowheads="1"/>
          </p:cNvSpPr>
          <p:nvPr/>
        </p:nvSpPr>
        <p:spPr bwMode="auto">
          <a:xfrm>
            <a:off x="1376363" y="3106738"/>
            <a:ext cx="495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U1</a:t>
            </a:r>
          </a:p>
        </p:txBody>
      </p:sp>
      <p:sp>
        <p:nvSpPr>
          <p:cNvPr id="171082" name="Text Box 74"/>
          <p:cNvSpPr txBox="1">
            <a:spLocks noChangeArrowheads="1"/>
          </p:cNvSpPr>
          <p:nvPr/>
        </p:nvSpPr>
        <p:spPr bwMode="auto">
          <a:xfrm>
            <a:off x="3716338" y="3106738"/>
            <a:ext cx="495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U2</a:t>
            </a:r>
          </a:p>
        </p:txBody>
      </p:sp>
      <p:sp>
        <p:nvSpPr>
          <p:cNvPr id="171083" name="Text Box 75"/>
          <p:cNvSpPr txBox="1">
            <a:spLocks noChangeArrowheads="1"/>
          </p:cNvSpPr>
          <p:nvPr/>
        </p:nvSpPr>
        <p:spPr bwMode="auto">
          <a:xfrm>
            <a:off x="6192838" y="3106738"/>
            <a:ext cx="495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U3</a:t>
            </a:r>
          </a:p>
        </p:txBody>
      </p:sp>
      <p:sp>
        <p:nvSpPr>
          <p:cNvPr id="171085" name="Rectangle 77"/>
          <p:cNvSpPr>
            <a:spLocks noChangeArrowheads="1"/>
          </p:cNvSpPr>
          <p:nvPr/>
        </p:nvSpPr>
        <p:spPr bwMode="auto">
          <a:xfrm>
            <a:off x="385763" y="300038"/>
            <a:ext cx="3106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66"/>
                </a:solidFill>
              </a:rPr>
              <a:t>in parallel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9F53-0D85-47C5-9673-1785977402CF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7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9933-6886-432C-9882-EB28B4E7CC8E}" type="slidenum">
              <a:rPr lang="en-US" altLang="zh-CN"/>
              <a:pPr/>
              <a:t>98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6.10  Adders</a:t>
            </a:r>
            <a:r>
              <a:rPr lang="zh-CN" altLang="en-US"/>
              <a:t>、</a:t>
            </a:r>
            <a:r>
              <a:rPr lang="en-US" altLang="zh-CN"/>
              <a:t>Subtractors and ALU</a:t>
            </a:r>
          </a:p>
        </p:txBody>
      </p:sp>
      <p:sp>
        <p:nvSpPr>
          <p:cNvPr id="1720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133475"/>
            <a:ext cx="8229600" cy="4997450"/>
          </a:xfrm>
        </p:spPr>
        <p:txBody>
          <a:bodyPr/>
          <a:lstStyle/>
          <a:p>
            <a:pPr marL="533400" indent="-533400"/>
            <a:r>
              <a:rPr lang="en-US" altLang="zh-CN"/>
              <a:t>Used to do binary addition and subtraction</a:t>
            </a:r>
          </a:p>
          <a:p>
            <a:pPr marL="533400" indent="-533400">
              <a:buFont typeface="Wingdings 2" pitchFamily="18" charset="2"/>
              <a:buNone/>
            </a:pPr>
            <a:r>
              <a:rPr lang="en-US" altLang="zh-CN"/>
              <a:t>1. Half adders and full adders</a:t>
            </a:r>
          </a:p>
          <a:p>
            <a:pPr marL="533400" indent="-533400">
              <a:buFont typeface="Wingdings 2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half adders</a:t>
            </a:r>
          </a:p>
        </p:txBody>
      </p:sp>
      <p:graphicFrame>
        <p:nvGraphicFramePr>
          <p:cNvPr id="172235" name="Group 203"/>
          <p:cNvGraphicFramePr>
            <a:graphicFrameLocks noGrp="1"/>
          </p:cNvGraphicFramePr>
          <p:nvPr>
            <p:ph sz="half" idx="4294967295"/>
          </p:nvPr>
        </p:nvGraphicFramePr>
        <p:xfrm>
          <a:off x="1162050" y="2770188"/>
          <a:ext cx="2725738" cy="3092451"/>
        </p:xfrm>
        <a:graphic>
          <a:graphicData uri="http://schemas.openxmlformats.org/drawingml/2006/table">
            <a:tbl>
              <a:tblPr/>
              <a:tblGrid>
                <a:gridCol w="560388"/>
                <a:gridCol w="557212"/>
                <a:gridCol w="838200"/>
                <a:gridCol w="769938"/>
              </a:tblGrid>
              <a:tr h="617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X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Y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HS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CO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2228" name="Text Box 196"/>
          <p:cNvSpPr txBox="1">
            <a:spLocks noChangeArrowheads="1"/>
          </p:cNvSpPr>
          <p:nvPr/>
        </p:nvSpPr>
        <p:spPr bwMode="auto">
          <a:xfrm>
            <a:off x="4437063" y="2798763"/>
            <a:ext cx="43926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3200" b="1"/>
              <a:t>half sum</a:t>
            </a:r>
            <a:r>
              <a:rPr lang="zh-CN" altLang="en-US" sz="3200" b="1"/>
              <a:t>：</a:t>
            </a:r>
            <a:r>
              <a:rPr lang="en-US" altLang="zh-CN" sz="3200" b="1"/>
              <a:t>HS=X⊕Y</a:t>
            </a:r>
          </a:p>
        </p:txBody>
      </p:sp>
      <p:sp>
        <p:nvSpPr>
          <p:cNvPr id="172229" name="Text Box 197"/>
          <p:cNvSpPr txBox="1">
            <a:spLocks noChangeArrowheads="1"/>
          </p:cNvSpPr>
          <p:nvPr/>
        </p:nvSpPr>
        <p:spPr bwMode="auto">
          <a:xfrm>
            <a:off x="4437063" y="3375025"/>
            <a:ext cx="4302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3200" b="1"/>
              <a:t>carry-out</a:t>
            </a:r>
            <a:r>
              <a:rPr lang="zh-CN" altLang="en-US" sz="3200" b="1"/>
              <a:t>：</a:t>
            </a:r>
            <a:r>
              <a:rPr lang="en-US" altLang="zh-CN" sz="3200" b="1"/>
              <a:t>CO=X·Y</a:t>
            </a:r>
          </a:p>
        </p:txBody>
      </p:sp>
      <p:grpSp>
        <p:nvGrpSpPr>
          <p:cNvPr id="172277" name="Group 245"/>
          <p:cNvGrpSpPr>
            <a:grpSpLocks/>
          </p:cNvGrpSpPr>
          <p:nvPr/>
        </p:nvGrpSpPr>
        <p:grpSpPr bwMode="auto">
          <a:xfrm>
            <a:off x="5040313" y="4221163"/>
            <a:ext cx="2782887" cy="1368425"/>
            <a:chOff x="2970" y="2908"/>
            <a:chExt cx="1685" cy="779"/>
          </a:xfrm>
        </p:grpSpPr>
        <p:sp>
          <p:nvSpPr>
            <p:cNvPr id="172244" name="Text Box 212"/>
            <p:cNvSpPr txBox="1">
              <a:spLocks noChangeArrowheads="1"/>
            </p:cNvSpPr>
            <p:nvPr/>
          </p:nvSpPr>
          <p:spPr bwMode="auto">
            <a:xfrm>
              <a:off x="4241" y="2999"/>
              <a:ext cx="36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b="1"/>
                <a:t>HS</a:t>
              </a:r>
            </a:p>
          </p:txBody>
        </p:sp>
        <p:sp>
          <p:nvSpPr>
            <p:cNvPr id="172245" name="Text Box 213"/>
            <p:cNvSpPr txBox="1">
              <a:spLocks noChangeArrowheads="1"/>
            </p:cNvSpPr>
            <p:nvPr/>
          </p:nvSpPr>
          <p:spPr bwMode="auto">
            <a:xfrm>
              <a:off x="4286" y="3453"/>
              <a:ext cx="36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b="1"/>
                <a:t>CO</a:t>
              </a:r>
            </a:p>
          </p:txBody>
        </p:sp>
        <p:sp>
          <p:nvSpPr>
            <p:cNvPr id="172246" name="Text Box 214"/>
            <p:cNvSpPr txBox="1">
              <a:spLocks noChangeArrowheads="1"/>
            </p:cNvSpPr>
            <p:nvPr/>
          </p:nvSpPr>
          <p:spPr bwMode="auto">
            <a:xfrm>
              <a:off x="2970" y="2908"/>
              <a:ext cx="15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b="1"/>
                <a:t>X</a:t>
              </a:r>
            </a:p>
          </p:txBody>
        </p:sp>
        <p:sp>
          <p:nvSpPr>
            <p:cNvPr id="172247" name="Text Box 215"/>
            <p:cNvSpPr txBox="1">
              <a:spLocks noChangeArrowheads="1"/>
            </p:cNvSpPr>
            <p:nvPr/>
          </p:nvSpPr>
          <p:spPr bwMode="auto">
            <a:xfrm>
              <a:off x="2971" y="3113"/>
              <a:ext cx="164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b="1"/>
                <a:t>Y</a:t>
              </a:r>
            </a:p>
          </p:txBody>
        </p:sp>
        <p:grpSp>
          <p:nvGrpSpPr>
            <p:cNvPr id="172248" name="Group 216"/>
            <p:cNvGrpSpPr>
              <a:grpSpLocks/>
            </p:cNvGrpSpPr>
            <p:nvPr/>
          </p:nvGrpSpPr>
          <p:grpSpPr bwMode="auto">
            <a:xfrm>
              <a:off x="3424" y="3407"/>
              <a:ext cx="776" cy="280"/>
              <a:chOff x="1144" y="3017"/>
              <a:chExt cx="511" cy="170"/>
            </a:xfrm>
          </p:grpSpPr>
          <p:sp>
            <p:nvSpPr>
              <p:cNvPr id="172249" name="Arc 217"/>
              <p:cNvSpPr>
                <a:spLocks/>
              </p:cNvSpPr>
              <p:nvPr/>
            </p:nvSpPr>
            <p:spPr bwMode="auto">
              <a:xfrm>
                <a:off x="1421" y="3017"/>
                <a:ext cx="107" cy="17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200"/>
                  <a:gd name="T2" fmla="*/ 0 w 21600"/>
                  <a:gd name="T3" fmla="*/ 43200 h 43200"/>
                  <a:gd name="T4" fmla="*/ 0 w 216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250" name="Freeform 218"/>
              <p:cNvSpPr>
                <a:spLocks/>
              </p:cNvSpPr>
              <p:nvPr/>
            </p:nvSpPr>
            <p:spPr bwMode="auto">
              <a:xfrm>
                <a:off x="1272" y="3017"/>
                <a:ext cx="149" cy="170"/>
              </a:xfrm>
              <a:custGeom>
                <a:avLst/>
                <a:gdLst>
                  <a:gd name="T0" fmla="*/ 149 w 149"/>
                  <a:gd name="T1" fmla="*/ 0 h 170"/>
                  <a:gd name="T2" fmla="*/ 0 w 149"/>
                  <a:gd name="T3" fmla="*/ 0 h 170"/>
                  <a:gd name="T4" fmla="*/ 0 w 149"/>
                  <a:gd name="T5" fmla="*/ 170 h 170"/>
                  <a:gd name="T6" fmla="*/ 149 w 149"/>
                  <a:gd name="T7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170">
                    <a:moveTo>
                      <a:pt x="149" y="0"/>
                    </a:moveTo>
                    <a:lnTo>
                      <a:pt x="0" y="0"/>
                    </a:lnTo>
                    <a:lnTo>
                      <a:pt x="0" y="170"/>
                    </a:lnTo>
                    <a:lnTo>
                      <a:pt x="149" y="17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251" name="Line 219"/>
              <p:cNvSpPr>
                <a:spLocks noChangeShapeType="1"/>
              </p:cNvSpPr>
              <p:nvPr/>
            </p:nvSpPr>
            <p:spPr bwMode="auto">
              <a:xfrm flipH="1">
                <a:off x="1144" y="3039"/>
                <a:ext cx="128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252" name="Line 220"/>
              <p:cNvSpPr>
                <a:spLocks noChangeShapeType="1"/>
              </p:cNvSpPr>
              <p:nvPr/>
            </p:nvSpPr>
            <p:spPr bwMode="auto">
              <a:xfrm flipH="1">
                <a:off x="1144" y="3166"/>
                <a:ext cx="128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253" name="Line 221"/>
              <p:cNvSpPr>
                <a:spLocks noChangeShapeType="1"/>
              </p:cNvSpPr>
              <p:nvPr/>
            </p:nvSpPr>
            <p:spPr bwMode="auto">
              <a:xfrm>
                <a:off x="1527" y="3102"/>
                <a:ext cx="128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254" name="Line 222"/>
              <p:cNvSpPr>
                <a:spLocks noChangeShapeType="1"/>
              </p:cNvSpPr>
              <p:nvPr/>
            </p:nvSpPr>
            <p:spPr bwMode="auto">
              <a:xfrm>
                <a:off x="1144" y="3039"/>
                <a:ext cx="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2258" name="Group 226"/>
            <p:cNvGrpSpPr>
              <a:grpSpLocks/>
            </p:cNvGrpSpPr>
            <p:nvPr/>
          </p:nvGrpSpPr>
          <p:grpSpPr bwMode="auto">
            <a:xfrm>
              <a:off x="3424" y="2976"/>
              <a:ext cx="775" cy="284"/>
              <a:chOff x="634" y="2953"/>
              <a:chExt cx="510" cy="172"/>
            </a:xfrm>
          </p:grpSpPr>
          <p:sp>
            <p:nvSpPr>
              <p:cNvPr id="172259" name="Arc 227"/>
              <p:cNvSpPr>
                <a:spLocks/>
              </p:cNvSpPr>
              <p:nvPr/>
            </p:nvSpPr>
            <p:spPr bwMode="auto">
              <a:xfrm>
                <a:off x="761" y="2953"/>
                <a:ext cx="37" cy="171"/>
              </a:xfrm>
              <a:custGeom>
                <a:avLst/>
                <a:gdLst>
                  <a:gd name="G0" fmla="+- 612 0 0"/>
                  <a:gd name="G1" fmla="+- 21600 0 0"/>
                  <a:gd name="G2" fmla="+- 21600 0 0"/>
                  <a:gd name="T0" fmla="*/ 7 w 22212"/>
                  <a:gd name="T1" fmla="*/ 8 h 43200"/>
                  <a:gd name="T2" fmla="*/ 0 w 22212"/>
                  <a:gd name="T3" fmla="*/ 43191 h 43200"/>
                  <a:gd name="T4" fmla="*/ 612 w 22212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212" h="43200" fill="none" extrusionOk="0">
                    <a:moveTo>
                      <a:pt x="7" y="8"/>
                    </a:moveTo>
                    <a:cubicBezTo>
                      <a:pt x="208" y="2"/>
                      <a:pt x="410" y="-1"/>
                      <a:pt x="612" y="0"/>
                    </a:cubicBezTo>
                    <a:cubicBezTo>
                      <a:pt x="12541" y="0"/>
                      <a:pt x="22212" y="9670"/>
                      <a:pt x="22212" y="21600"/>
                    </a:cubicBezTo>
                    <a:cubicBezTo>
                      <a:pt x="22212" y="33529"/>
                      <a:pt x="12541" y="43200"/>
                      <a:pt x="612" y="43200"/>
                    </a:cubicBezTo>
                    <a:cubicBezTo>
                      <a:pt x="407" y="43200"/>
                      <a:pt x="203" y="43197"/>
                      <a:pt x="-1" y="43191"/>
                    </a:cubicBezTo>
                  </a:path>
                  <a:path w="22212" h="43200" stroke="0" extrusionOk="0">
                    <a:moveTo>
                      <a:pt x="7" y="8"/>
                    </a:moveTo>
                    <a:cubicBezTo>
                      <a:pt x="208" y="2"/>
                      <a:pt x="410" y="-1"/>
                      <a:pt x="612" y="0"/>
                    </a:cubicBezTo>
                    <a:cubicBezTo>
                      <a:pt x="12541" y="0"/>
                      <a:pt x="22212" y="9670"/>
                      <a:pt x="22212" y="21600"/>
                    </a:cubicBezTo>
                    <a:cubicBezTo>
                      <a:pt x="22212" y="33529"/>
                      <a:pt x="12541" y="43200"/>
                      <a:pt x="612" y="43200"/>
                    </a:cubicBezTo>
                    <a:cubicBezTo>
                      <a:pt x="407" y="43200"/>
                      <a:pt x="203" y="43197"/>
                      <a:pt x="-1" y="43191"/>
                    </a:cubicBezTo>
                    <a:lnTo>
                      <a:pt x="612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260" name="Line 228"/>
              <p:cNvSpPr>
                <a:spLocks noChangeShapeType="1"/>
              </p:cNvSpPr>
              <p:nvPr/>
            </p:nvSpPr>
            <p:spPr bwMode="auto">
              <a:xfrm>
                <a:off x="761" y="2975"/>
                <a:ext cx="22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261" name="Line 229"/>
              <p:cNvSpPr>
                <a:spLocks noChangeShapeType="1"/>
              </p:cNvSpPr>
              <p:nvPr/>
            </p:nvSpPr>
            <p:spPr bwMode="auto">
              <a:xfrm>
                <a:off x="761" y="3102"/>
                <a:ext cx="1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262" name="Line 230"/>
              <p:cNvSpPr>
                <a:spLocks noChangeShapeType="1"/>
              </p:cNvSpPr>
              <p:nvPr/>
            </p:nvSpPr>
            <p:spPr bwMode="auto">
              <a:xfrm>
                <a:off x="783" y="2953"/>
                <a:ext cx="106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263" name="Line 231"/>
              <p:cNvSpPr>
                <a:spLocks noChangeShapeType="1"/>
              </p:cNvSpPr>
              <p:nvPr/>
            </p:nvSpPr>
            <p:spPr bwMode="auto">
              <a:xfrm>
                <a:off x="783" y="3124"/>
                <a:ext cx="106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264" name="Arc 232"/>
              <p:cNvSpPr>
                <a:spLocks/>
              </p:cNvSpPr>
              <p:nvPr/>
            </p:nvSpPr>
            <p:spPr bwMode="auto">
              <a:xfrm>
                <a:off x="889" y="2954"/>
                <a:ext cx="150" cy="171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19001 w 19001"/>
                  <a:gd name="T1" fmla="*/ 10273 h 21600"/>
                  <a:gd name="T2" fmla="*/ 0 w 19001"/>
                  <a:gd name="T3" fmla="*/ 21600 h 21600"/>
                  <a:gd name="T4" fmla="*/ 0 w 19001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01" h="21600" fill="none" extrusionOk="0">
                    <a:moveTo>
                      <a:pt x="19000" y="10272"/>
                    </a:moveTo>
                    <a:cubicBezTo>
                      <a:pt x="15227" y="17251"/>
                      <a:pt x="7933" y="21599"/>
                      <a:pt x="0" y="21600"/>
                    </a:cubicBezTo>
                  </a:path>
                  <a:path w="19001" h="21600" stroke="0" extrusionOk="0">
                    <a:moveTo>
                      <a:pt x="19000" y="10272"/>
                    </a:moveTo>
                    <a:cubicBezTo>
                      <a:pt x="15227" y="17251"/>
                      <a:pt x="7933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265" name="Arc 233"/>
              <p:cNvSpPr>
                <a:spLocks/>
              </p:cNvSpPr>
              <p:nvPr/>
            </p:nvSpPr>
            <p:spPr bwMode="auto">
              <a:xfrm>
                <a:off x="889" y="2953"/>
                <a:ext cx="148" cy="17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8775"/>
                  <a:gd name="T1" fmla="*/ 0 h 21600"/>
                  <a:gd name="T2" fmla="*/ 18775 w 18775"/>
                  <a:gd name="T3" fmla="*/ 10921 h 21600"/>
                  <a:gd name="T4" fmla="*/ 0 w 1877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775" h="21600" fill="none" extrusionOk="0">
                    <a:moveTo>
                      <a:pt x="-1" y="0"/>
                    </a:moveTo>
                    <a:cubicBezTo>
                      <a:pt x="7766" y="0"/>
                      <a:pt x="14935" y="4169"/>
                      <a:pt x="18775" y="10920"/>
                    </a:cubicBezTo>
                  </a:path>
                  <a:path w="18775" h="21600" stroke="0" extrusionOk="0">
                    <a:moveTo>
                      <a:pt x="-1" y="0"/>
                    </a:moveTo>
                    <a:cubicBezTo>
                      <a:pt x="7766" y="0"/>
                      <a:pt x="14935" y="4169"/>
                      <a:pt x="18775" y="1092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266" name="Line 234"/>
              <p:cNvSpPr>
                <a:spLocks noChangeShapeType="1"/>
              </p:cNvSpPr>
              <p:nvPr/>
            </p:nvSpPr>
            <p:spPr bwMode="auto">
              <a:xfrm>
                <a:off x="1038" y="3039"/>
                <a:ext cx="42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267" name="Arc 235"/>
              <p:cNvSpPr>
                <a:spLocks/>
              </p:cNvSpPr>
              <p:nvPr/>
            </p:nvSpPr>
            <p:spPr bwMode="auto">
              <a:xfrm>
                <a:off x="783" y="2953"/>
                <a:ext cx="43" cy="17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200"/>
                  <a:gd name="T2" fmla="*/ 0 w 21600"/>
                  <a:gd name="T3" fmla="*/ 43200 h 43200"/>
                  <a:gd name="T4" fmla="*/ 0 w 216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268" name="Line 236"/>
              <p:cNvSpPr>
                <a:spLocks noChangeShapeType="1"/>
              </p:cNvSpPr>
              <p:nvPr/>
            </p:nvSpPr>
            <p:spPr bwMode="auto">
              <a:xfrm flipH="1">
                <a:off x="634" y="2975"/>
                <a:ext cx="127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269" name="Line 237"/>
              <p:cNvSpPr>
                <a:spLocks noChangeShapeType="1"/>
              </p:cNvSpPr>
              <p:nvPr/>
            </p:nvSpPr>
            <p:spPr bwMode="auto">
              <a:xfrm flipH="1">
                <a:off x="634" y="3102"/>
                <a:ext cx="127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270" name="Line 238"/>
              <p:cNvSpPr>
                <a:spLocks noChangeShapeType="1"/>
              </p:cNvSpPr>
              <p:nvPr/>
            </p:nvSpPr>
            <p:spPr bwMode="auto">
              <a:xfrm>
                <a:off x="1080" y="3039"/>
                <a:ext cx="6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2272" name="Line 240"/>
            <p:cNvSpPr>
              <a:spLocks noChangeShapeType="1"/>
            </p:cNvSpPr>
            <p:nvPr/>
          </p:nvSpPr>
          <p:spPr bwMode="auto">
            <a:xfrm>
              <a:off x="3288" y="3226"/>
              <a:ext cx="0" cy="43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oval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273" name="Line 241"/>
            <p:cNvSpPr>
              <a:spLocks noChangeShapeType="1"/>
            </p:cNvSpPr>
            <p:nvPr/>
          </p:nvSpPr>
          <p:spPr bwMode="auto">
            <a:xfrm flipV="1">
              <a:off x="3424" y="3022"/>
              <a:ext cx="0" cy="4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274" name="Line 242"/>
            <p:cNvSpPr>
              <a:spLocks noChangeShapeType="1"/>
            </p:cNvSpPr>
            <p:nvPr/>
          </p:nvSpPr>
          <p:spPr bwMode="auto">
            <a:xfrm flipH="1">
              <a:off x="3129" y="3022"/>
              <a:ext cx="295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275" name="Line 243"/>
            <p:cNvSpPr>
              <a:spLocks noChangeShapeType="1"/>
            </p:cNvSpPr>
            <p:nvPr/>
          </p:nvSpPr>
          <p:spPr bwMode="auto">
            <a:xfrm flipH="1">
              <a:off x="3129" y="3226"/>
              <a:ext cx="295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276" name="Line 244"/>
            <p:cNvSpPr>
              <a:spLocks noChangeShapeType="1"/>
            </p:cNvSpPr>
            <p:nvPr/>
          </p:nvSpPr>
          <p:spPr bwMode="auto">
            <a:xfrm flipH="1">
              <a:off x="3288" y="3657"/>
              <a:ext cx="1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228" grpId="0" autoUpdateAnimBg="0"/>
      <p:bldP spid="172229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C9A9-2F08-4138-968D-215B14669047}" type="datetime7">
              <a:rPr lang="zh-CN" altLang="en-US"/>
              <a:pPr/>
              <a:t>18.4.18</a:t>
            </a:fld>
            <a:endParaRPr lang="en-US" altLang="zh-CN"/>
          </a:p>
        </p:txBody>
      </p:sp>
      <p:sp>
        <p:nvSpPr>
          <p:cNvPr id="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5E91-D043-44D9-9D13-20A23B1A3060}" type="slidenum">
              <a:rPr lang="en-US" altLang="zh-CN"/>
              <a:pPr/>
              <a:t>99</a:t>
            </a:fld>
            <a:endParaRPr lang="en-US" altLang="zh-CN"/>
          </a:p>
        </p:txBody>
      </p:sp>
      <p:sp>
        <p:nvSpPr>
          <p:cNvPr id="176524" name="Rectangle 396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47625"/>
          </a:xfrm>
        </p:spPr>
        <p:txBody>
          <a:bodyPr/>
          <a:lstStyle/>
          <a:p>
            <a:endParaRPr lang="zh-CN" altLang="zh-CN" sz="3200"/>
          </a:p>
        </p:txBody>
      </p:sp>
      <p:sp>
        <p:nvSpPr>
          <p:cNvPr id="1761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full adders</a:t>
            </a:r>
          </a:p>
        </p:txBody>
      </p:sp>
      <p:graphicFrame>
        <p:nvGraphicFramePr>
          <p:cNvPr id="176520" name="Group 392"/>
          <p:cNvGraphicFramePr>
            <a:graphicFrameLocks noGrp="1"/>
          </p:cNvGraphicFramePr>
          <p:nvPr>
            <p:ph sz="half" idx="4294967295"/>
          </p:nvPr>
        </p:nvGraphicFramePr>
        <p:xfrm>
          <a:off x="468313" y="1052513"/>
          <a:ext cx="3313112" cy="3744914"/>
        </p:xfrm>
        <a:graphic>
          <a:graphicData uri="http://schemas.openxmlformats.org/drawingml/2006/table">
            <a:tbl>
              <a:tblPr/>
              <a:tblGrid>
                <a:gridCol w="720725"/>
                <a:gridCol w="576262"/>
                <a:gridCol w="576263"/>
                <a:gridCol w="790575"/>
                <a:gridCol w="649287"/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CIN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X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Y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CO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6503" name="Text Box 375"/>
          <p:cNvSpPr txBox="1">
            <a:spLocks noChangeArrowheads="1"/>
          </p:cNvSpPr>
          <p:nvPr/>
        </p:nvSpPr>
        <p:spPr bwMode="auto">
          <a:xfrm>
            <a:off x="4643438" y="1125538"/>
            <a:ext cx="3887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/>
              <a:t>sum</a:t>
            </a:r>
            <a:r>
              <a:rPr lang="zh-CN" altLang="en-US" sz="2800" b="1"/>
              <a:t>：</a:t>
            </a:r>
            <a:r>
              <a:rPr lang="en-US" altLang="zh-CN" sz="2800" b="1"/>
              <a:t>S=X⊕Y⊕CIN</a:t>
            </a:r>
          </a:p>
        </p:txBody>
      </p:sp>
      <p:sp>
        <p:nvSpPr>
          <p:cNvPr id="176504" name="Text Box 376"/>
          <p:cNvSpPr txBox="1">
            <a:spLocks noChangeArrowheads="1"/>
          </p:cNvSpPr>
          <p:nvPr/>
        </p:nvSpPr>
        <p:spPr bwMode="auto">
          <a:xfrm>
            <a:off x="4572000" y="1700213"/>
            <a:ext cx="43561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800" b="1"/>
              <a:t>carry</a:t>
            </a:r>
            <a:r>
              <a:rPr lang="zh-CN" altLang="en-US" sz="2800" b="1"/>
              <a:t>：</a:t>
            </a:r>
            <a:r>
              <a:rPr lang="en-US" altLang="zh-CN" sz="2800" b="1"/>
              <a:t>CO=X·Y+CIN·X+CIN·Y</a:t>
            </a:r>
          </a:p>
        </p:txBody>
      </p:sp>
      <p:graphicFrame>
        <p:nvGraphicFramePr>
          <p:cNvPr id="176505" name="Object 37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00563" y="2924175"/>
          <a:ext cx="4427537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65" name="Artwork" r:id="rId3" imgW="4258269" imgH="2467319" progId="Adobe.Illustrator.7">
                  <p:embed/>
                </p:oleObj>
              </mc:Choice>
              <mc:Fallback>
                <p:oleObj name="Artwork" r:id="rId3" imgW="4258269" imgH="2467319" progId="Adobe.Illustrator.7">
                  <p:embed/>
                  <p:pic>
                    <p:nvPicPr>
                      <p:cNvPr id="0" name="Object 3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924175"/>
                        <a:ext cx="4427537" cy="256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519" name="Line 391"/>
          <p:cNvSpPr>
            <a:spLocks noChangeShapeType="1"/>
          </p:cNvSpPr>
          <p:nvPr/>
        </p:nvSpPr>
        <p:spPr bwMode="auto">
          <a:xfrm>
            <a:off x="395288" y="3141663"/>
            <a:ext cx="3455987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6521" name="Object 39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843213" y="4868863"/>
          <a:ext cx="1944687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66" name="Artwork" r:id="rId5" imgW="1504762" imgH="1142857" progId="Adobe.Illustrator.7">
                  <p:embed/>
                </p:oleObj>
              </mc:Choice>
              <mc:Fallback>
                <p:oleObj name="Artwork" r:id="rId5" imgW="1504762" imgH="1142857" progId="Adobe.Illustrator.7">
                  <p:embed/>
                  <p:pic>
                    <p:nvPicPr>
                      <p:cNvPr id="0" name="Object 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868863"/>
                        <a:ext cx="1944687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7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6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6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503" grpId="0"/>
      <p:bldP spid="176504" grpId="0"/>
    </p:bldLst>
  </p:timing>
</p:sld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Consolas"/>
      </a:majorFont>
      <a:minorFont>
        <a:latin typeface="Calibri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16540</TotalTime>
  <Words>6063</Words>
  <Application>Microsoft Office PowerPoint</Application>
  <PresentationFormat>全屏显示(4:3)</PresentationFormat>
  <Paragraphs>2867</Paragraphs>
  <Slides>116</Slides>
  <Notes>0</Notes>
  <HiddenSlides>2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116</vt:i4>
      </vt:variant>
    </vt:vector>
  </HeadingPairs>
  <TitlesOfParts>
    <vt:vector size="119" baseType="lpstr">
      <vt:lpstr>砖雕艺术</vt:lpstr>
      <vt:lpstr>Artwork</vt:lpstr>
      <vt:lpstr>Equation</vt:lpstr>
      <vt:lpstr>Chapter 6 Combinational Logic Design Practices</vt:lpstr>
      <vt:lpstr>exercises</vt:lpstr>
      <vt:lpstr>Emphasis of this chapter</vt:lpstr>
      <vt:lpstr>6.1  Documentation Standard</vt:lpstr>
      <vt:lpstr>2. logic symbols and active levels </vt:lpstr>
      <vt:lpstr>PowerPoint 演示文稿</vt:lpstr>
      <vt:lpstr>3. bubble-to-bubble logic design</vt:lpstr>
      <vt:lpstr>SSI ICs </vt:lpstr>
      <vt:lpstr>6.3  Combinational PLDs</vt:lpstr>
      <vt:lpstr>PowerPoint 演示文稿</vt:lpstr>
      <vt:lpstr>PowerPoint 演示文稿</vt:lpstr>
      <vt:lpstr>2. Programmable Array Logic Devices</vt:lpstr>
      <vt:lpstr>3.  Generic Array Logic Devices（GAL）</vt:lpstr>
      <vt:lpstr>Classification of Combinational Logic</vt:lpstr>
      <vt:lpstr>6.4 Decoder</vt:lpstr>
      <vt:lpstr>1、binary decoders (n-bit → 2n-bit)</vt:lpstr>
      <vt:lpstr>2-4 decoder with enable input</vt:lpstr>
      <vt:lpstr>MSI decoder: 74×139 , dual 2-4 decoder</vt:lpstr>
      <vt:lpstr>74××138,  3-8 decoder</vt:lpstr>
      <vt:lpstr>PowerPoint 演示文稿</vt:lpstr>
      <vt:lpstr>Application: 3-8 decoder in memory address decoding</vt:lpstr>
      <vt:lpstr>2. Cascading binary decoders</vt:lpstr>
      <vt:lpstr>Exp：a 4-16 decoder</vt:lpstr>
      <vt:lpstr>PowerPoint 演示文稿</vt:lpstr>
      <vt:lpstr>3. implement canonical sum with decoder ☆</vt:lpstr>
      <vt:lpstr>PowerPoint 演示文稿</vt:lpstr>
      <vt:lpstr>PowerPoint 演示文稿</vt:lpstr>
      <vt:lpstr>PowerPoint 演示文稿</vt:lpstr>
      <vt:lpstr>4、7-segment decoder</vt:lpstr>
      <vt:lpstr>PowerPoint 演示文稿</vt:lpstr>
      <vt:lpstr>PowerPoint 演示文稿</vt:lpstr>
      <vt:lpstr>5、BCD decoder（二—十进制译码器）</vt:lpstr>
      <vt:lpstr>6.5  Encoder</vt:lpstr>
      <vt:lpstr>Exp. 8-3 encoder</vt:lpstr>
      <vt:lpstr>8-3 encoder’s logic expressions and circuit</vt:lpstr>
      <vt:lpstr>2、Priority Encoder</vt:lpstr>
      <vt:lpstr>PowerPoint 演示文稿</vt:lpstr>
      <vt:lpstr>3、74××148 Priority Encoder</vt:lpstr>
      <vt:lpstr>74××148 truth table</vt:lpstr>
      <vt:lpstr>4、cascading priority encoder</vt:lpstr>
      <vt:lpstr>Example ：16-4 priority encoder</vt:lpstr>
      <vt:lpstr>16-4 priority encoder</vt:lpstr>
      <vt:lpstr>PowerPoint 演示文稿</vt:lpstr>
      <vt:lpstr>6.6  Three-state Devices</vt:lpstr>
      <vt:lpstr>PowerPoint 演示文稿</vt:lpstr>
      <vt:lpstr>application</vt:lpstr>
      <vt:lpstr>Data fighting on the three-state parity line</vt:lpstr>
      <vt:lpstr>PowerPoint 演示文稿</vt:lpstr>
      <vt:lpstr>6.7  Multiplexer</vt:lpstr>
      <vt:lpstr>1、structure</vt:lpstr>
      <vt:lpstr>1-bit n-1 MUX</vt:lpstr>
      <vt:lpstr>Exp:4-to-1 MUX</vt:lpstr>
      <vt:lpstr>2、MSI MUX</vt:lpstr>
      <vt:lpstr>PowerPoint 演示文稿</vt:lpstr>
      <vt:lpstr>PowerPoint 演示文稿</vt:lpstr>
      <vt:lpstr>PowerPoint 演示文稿</vt:lpstr>
      <vt:lpstr>3、Expanding MUXs</vt:lpstr>
      <vt:lpstr>PowerPoint 演示文稿</vt:lpstr>
      <vt:lpstr>PowerPoint 演示文稿</vt:lpstr>
      <vt:lpstr>PowerPoint 演示文稿</vt:lpstr>
      <vt:lpstr>4. Implement canonical sum with MUX (supplement)</vt:lpstr>
      <vt:lpstr>EXP.  A 3-bit majority circuit</vt:lpstr>
      <vt:lpstr>PowerPoint 演示文稿</vt:lpstr>
      <vt:lpstr>PowerPoint 演示文稿</vt:lpstr>
      <vt:lpstr>PowerPoint 演示文稿</vt:lpstr>
      <vt:lpstr>卡诺图的降维</vt:lpstr>
      <vt:lpstr>降维后的输出变量的重新表达</vt:lpstr>
      <vt:lpstr>PowerPoint 演示文稿</vt:lpstr>
      <vt:lpstr>PowerPoint 演示文稿</vt:lpstr>
      <vt:lpstr>降维后的三变量真值表，用74x151实现</vt:lpstr>
      <vt:lpstr>卡诺图中降维</vt:lpstr>
      <vt:lpstr>5.Multiplexers、Demultiplexers and Buses</vt:lpstr>
      <vt:lpstr>Mux &amp; demux can be used to transmit several low speed signals on a single wire.</vt:lpstr>
      <vt:lpstr>PowerPoint 演示文稿</vt:lpstr>
      <vt:lpstr>PowerPoint 演示文稿</vt:lpstr>
      <vt:lpstr>PowerPoint 演示文稿</vt:lpstr>
      <vt:lpstr>Diagram of Exp.</vt:lpstr>
      <vt:lpstr>6.8 Exclusive-OR gates and Parity circuits</vt:lpstr>
      <vt:lpstr>Properties </vt:lpstr>
      <vt:lpstr>Feature of XOR expression (k-map)</vt:lpstr>
      <vt:lpstr>2、parity circuits</vt:lpstr>
      <vt:lpstr>PowerPoint 演示文稿</vt:lpstr>
      <vt:lpstr>Parity code (奇偶校验码)(supplement)</vt:lpstr>
      <vt:lpstr>Example for parity circuit</vt:lpstr>
      <vt:lpstr>3、74×280 9-bit parity generator</vt:lpstr>
      <vt:lpstr>PowerPoint 演示文稿</vt:lpstr>
      <vt:lpstr>6.9  Comparators</vt:lpstr>
      <vt:lpstr>1、structure of comparator</vt:lpstr>
      <vt:lpstr>Parallel comparator</vt:lpstr>
      <vt:lpstr>2. Iterative Circuit</vt:lpstr>
      <vt:lpstr>PowerPoint 演示文稿</vt:lpstr>
      <vt:lpstr>3. Magnitude comparators</vt:lpstr>
      <vt:lpstr>（2） multiple-bit Magnitude comparators</vt:lpstr>
      <vt:lpstr>PowerPoint 演示文稿</vt:lpstr>
      <vt:lpstr>4. Standard MSI magnitude comparator</vt:lpstr>
      <vt:lpstr>Cascading magnitude comparator</vt:lpstr>
      <vt:lpstr>PowerPoint 演示文稿</vt:lpstr>
      <vt:lpstr>6.10  Adders、Subtractors and ALU</vt:lpstr>
      <vt:lpstr>PowerPoint 演示文稿</vt:lpstr>
      <vt:lpstr>2、ripple adders</vt:lpstr>
      <vt:lpstr>3、carry-lookahead adders</vt:lpstr>
      <vt:lpstr>PowerPoint 演示文稿</vt:lpstr>
      <vt:lpstr>MSI adders - 74×283</vt:lpstr>
      <vt:lpstr>Exp. 1-digit BCD adder</vt:lpstr>
      <vt:lpstr>PowerPoint 演示文稿</vt:lpstr>
      <vt:lpstr>4、subtractor</vt:lpstr>
      <vt:lpstr>PowerPoint 演示文稿</vt:lpstr>
      <vt:lpstr>5、MSI arithmetic and logic units</vt:lpstr>
      <vt:lpstr>Class exercise 2</vt:lpstr>
      <vt:lpstr>Class exercise 3</vt:lpstr>
      <vt:lpstr>Chapter 2</vt:lpstr>
      <vt:lpstr>Chapter 3</vt:lpstr>
      <vt:lpstr>Chapter 4</vt:lpstr>
      <vt:lpstr>Chapter 4</vt:lpstr>
      <vt:lpstr>Chapter 6</vt:lpstr>
      <vt:lpstr>PowerPoint 演示文稿</vt:lpstr>
    </vt:vector>
  </TitlesOfParts>
  <Company>2ndSpAcE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 组合逻辑设计实践</dc:title>
  <dc:creator>Image</dc:creator>
  <cp:lastModifiedBy>user</cp:lastModifiedBy>
  <cp:revision>867</cp:revision>
  <dcterms:created xsi:type="dcterms:W3CDTF">2005-09-15T12:15:12Z</dcterms:created>
  <dcterms:modified xsi:type="dcterms:W3CDTF">2018-04-18T06:15:52Z</dcterms:modified>
</cp:coreProperties>
</file>