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8"/>
  </p:notesMasterIdLst>
  <p:handoutMasterIdLst>
    <p:handoutMasterId r:id="rId119"/>
  </p:handoutMasterIdLst>
  <p:sldIdLst>
    <p:sldId id="256" r:id="rId2"/>
    <p:sldId id="393" r:id="rId3"/>
    <p:sldId id="261" r:id="rId4"/>
    <p:sldId id="257" r:id="rId5"/>
    <p:sldId id="258" r:id="rId6"/>
    <p:sldId id="260" r:id="rId7"/>
    <p:sldId id="262" r:id="rId8"/>
    <p:sldId id="263" r:id="rId9"/>
    <p:sldId id="264" r:id="rId10"/>
    <p:sldId id="391" r:id="rId11"/>
    <p:sldId id="265" r:id="rId12"/>
    <p:sldId id="273" r:id="rId13"/>
    <p:sldId id="392" r:id="rId14"/>
    <p:sldId id="274" r:id="rId15"/>
    <p:sldId id="267" r:id="rId16"/>
    <p:sldId id="271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376" r:id="rId26"/>
    <p:sldId id="282" r:id="rId27"/>
    <p:sldId id="283" r:id="rId28"/>
    <p:sldId id="285" r:id="rId29"/>
    <p:sldId id="286" r:id="rId30"/>
    <p:sldId id="287" r:id="rId31"/>
    <p:sldId id="379" r:id="rId32"/>
    <p:sldId id="288" r:id="rId33"/>
    <p:sldId id="290" r:id="rId34"/>
    <p:sldId id="291" r:id="rId35"/>
    <p:sldId id="292" r:id="rId36"/>
    <p:sldId id="382" r:id="rId37"/>
    <p:sldId id="294" r:id="rId38"/>
    <p:sldId id="295" r:id="rId39"/>
    <p:sldId id="296" r:id="rId40"/>
    <p:sldId id="298" r:id="rId41"/>
    <p:sldId id="301" r:id="rId42"/>
    <p:sldId id="297" r:id="rId43"/>
    <p:sldId id="299" r:id="rId44"/>
    <p:sldId id="300" r:id="rId45"/>
    <p:sldId id="303" r:id="rId46"/>
    <p:sldId id="304" r:id="rId47"/>
    <p:sldId id="305" r:id="rId48"/>
    <p:sldId id="307" r:id="rId49"/>
    <p:sldId id="306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74" r:id="rId64"/>
    <p:sldId id="372" r:id="rId65"/>
    <p:sldId id="322" r:id="rId66"/>
    <p:sldId id="383" r:id="rId67"/>
    <p:sldId id="323" r:id="rId68"/>
    <p:sldId id="325" r:id="rId69"/>
    <p:sldId id="326" r:id="rId70"/>
    <p:sldId id="328" r:id="rId71"/>
    <p:sldId id="329" r:id="rId72"/>
    <p:sldId id="331" r:id="rId73"/>
    <p:sldId id="388" r:id="rId74"/>
    <p:sldId id="389" r:id="rId75"/>
    <p:sldId id="390" r:id="rId76"/>
    <p:sldId id="333" r:id="rId77"/>
    <p:sldId id="334" r:id="rId78"/>
    <p:sldId id="335" r:id="rId79"/>
    <p:sldId id="336" r:id="rId80"/>
    <p:sldId id="380" r:id="rId81"/>
    <p:sldId id="381" r:id="rId82"/>
    <p:sldId id="373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1" r:id="rId96"/>
    <p:sldId id="352" r:id="rId97"/>
    <p:sldId id="355" r:id="rId98"/>
    <p:sldId id="359" r:id="rId99"/>
    <p:sldId id="360" r:id="rId100"/>
    <p:sldId id="361" r:id="rId101"/>
    <p:sldId id="384" r:id="rId102"/>
    <p:sldId id="385" r:id="rId103"/>
    <p:sldId id="362" r:id="rId104"/>
    <p:sldId id="363" r:id="rId105"/>
    <p:sldId id="364" r:id="rId106"/>
    <p:sldId id="394" r:id="rId107"/>
    <p:sldId id="395" r:id="rId108"/>
    <p:sldId id="366" r:id="rId109"/>
    <p:sldId id="367" r:id="rId110"/>
    <p:sldId id="368" r:id="rId111"/>
    <p:sldId id="369" r:id="rId112"/>
    <p:sldId id="370" r:id="rId113"/>
    <p:sldId id="386" r:id="rId114"/>
    <p:sldId id="387" r:id="rId115"/>
    <p:sldId id="378" r:id="rId116"/>
    <p:sldId id="396" r:id="rId1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CFB7"/>
    <a:srgbClr val="1C1C1C"/>
    <a:srgbClr val="111111"/>
    <a:srgbClr val="000000"/>
    <a:srgbClr val="00009E"/>
    <a:srgbClr val="DCB894"/>
    <a:srgbClr val="D5A97D"/>
    <a:srgbClr val="003300"/>
    <a:srgbClr val="602206"/>
    <a:srgbClr val="A73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80" y="-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30"/>
    </p:cViewPr>
  </p:sorterViewPr>
  <p:notesViewPr>
    <p:cSldViewPr>
      <p:cViewPr varScale="1">
        <p:scale>
          <a:sx n="52" d="100"/>
          <a:sy n="52" d="100"/>
        </p:scale>
        <p:origin x="-1944" y="-10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68397A71-6C48-45ED-8FB7-3A7CB1B421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1498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84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4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713D5F5-7B9F-46C6-B48E-2DCEF1D581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9581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i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3938588"/>
            <a:ext cx="3730625" cy="291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50825" y="188913"/>
            <a:ext cx="1295400" cy="1295400"/>
          </a:xfrm>
          <a:prstGeom prst="ellipse">
            <a:avLst/>
          </a:prstGeom>
          <a:solidFill>
            <a:srgbClr val="000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27025" y="5461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</a:rPr>
              <a:t>ddpp</a:t>
            </a:r>
            <a:endParaRPr lang="fr-FR" altLang="zh-TW" sz="2000">
              <a:solidFill>
                <a:schemeClr val="bg1"/>
              </a:solidFill>
              <a:ea typeface="PMingLiU" pitchFamily="18" charset="-120"/>
            </a:endParaRP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73138" y="1412875"/>
            <a:ext cx="7312025" cy="1074738"/>
          </a:xfrm>
          <a:solidFill>
            <a:schemeClr val="bg1"/>
          </a:solidFill>
        </p:spPr>
        <p:txBody>
          <a:bodyPr/>
          <a:lstStyle>
            <a:lvl1pPr algn="ctr">
              <a:defRPr sz="4400">
                <a:solidFill>
                  <a:srgbClr val="00339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7276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36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8" y="188913"/>
            <a:ext cx="2016125" cy="6119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188913"/>
            <a:ext cx="5895975" cy="6119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451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188913"/>
            <a:ext cx="7991475" cy="7191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052513"/>
            <a:ext cx="3956050" cy="5256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2663" y="1052513"/>
            <a:ext cx="3956050" cy="5256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24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188913"/>
            <a:ext cx="7991475" cy="7191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052513"/>
            <a:ext cx="3956050" cy="5256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92663" y="1052513"/>
            <a:ext cx="3956050" cy="2551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92663" y="3756025"/>
            <a:ext cx="3956050" cy="2552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96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188913"/>
            <a:ext cx="7991475" cy="7191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4213" y="1052513"/>
            <a:ext cx="8064500" cy="525621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35168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19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6963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052513"/>
            <a:ext cx="39560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2663" y="1052513"/>
            <a:ext cx="39560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90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78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63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56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162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0038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ircle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5750"/>
            <a:ext cx="190817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052513"/>
            <a:ext cx="80645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TW" dirty="0" smtClean="0"/>
              <a:t>Click to edit Master text styles</a:t>
            </a:r>
          </a:p>
          <a:p>
            <a:pPr lvl="1"/>
            <a:r>
              <a:rPr lang="fr-FR" altLang="zh-TW" dirty="0" smtClean="0"/>
              <a:t>Second level</a:t>
            </a:r>
          </a:p>
          <a:p>
            <a:pPr lvl="2"/>
            <a:r>
              <a:rPr lang="fr-FR" altLang="zh-TW" dirty="0" smtClean="0"/>
              <a:t>Third level</a:t>
            </a:r>
          </a:p>
          <a:p>
            <a:pPr lvl="3"/>
            <a:r>
              <a:rPr lang="fr-FR" altLang="zh-TW" dirty="0" smtClean="0"/>
              <a:t>Fourth level</a:t>
            </a:r>
          </a:p>
          <a:p>
            <a:pPr lvl="4"/>
            <a:r>
              <a:rPr lang="fr-FR" altLang="zh-TW" dirty="0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8913"/>
            <a:ext cx="79914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TW" smtClean="0"/>
              <a:t>Click to edit Master title style</a:t>
            </a:r>
          </a:p>
        </p:txBody>
      </p:sp>
      <p:sp>
        <p:nvSpPr>
          <p:cNvPr id="349191" name="Line 7"/>
          <p:cNvSpPr>
            <a:spLocks noChangeShapeType="1"/>
          </p:cNvSpPr>
          <p:nvPr userDrawn="1"/>
        </p:nvSpPr>
        <p:spPr bwMode="auto">
          <a:xfrm>
            <a:off x="539750" y="981075"/>
            <a:ext cx="813593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49192" name="Text Box 8"/>
          <p:cNvSpPr txBox="1">
            <a:spLocks noChangeArrowheads="1"/>
          </p:cNvSpPr>
          <p:nvPr userDrawn="1"/>
        </p:nvSpPr>
        <p:spPr bwMode="auto">
          <a:xfrm>
            <a:off x="4067175" y="6381750"/>
            <a:ext cx="1296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0">
                <a:latin typeface="Comic Sans MS" pitchFamily="66" charset="0"/>
              </a:rPr>
              <a:t>Chapter 7 </a:t>
            </a:r>
          </a:p>
        </p:txBody>
      </p:sp>
      <p:sp>
        <p:nvSpPr>
          <p:cNvPr id="349193" name="Text Box 9"/>
          <p:cNvSpPr txBox="1">
            <a:spLocks noChangeArrowheads="1"/>
          </p:cNvSpPr>
          <p:nvPr userDrawn="1"/>
        </p:nvSpPr>
        <p:spPr bwMode="auto">
          <a:xfrm>
            <a:off x="250825" y="6308725"/>
            <a:ext cx="649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B8377C4C-DAD7-470A-A37F-6CA5A4A8D5B8}" type="slidenum">
              <a:rPr lang="en-US" altLang="zh-CN" b="0">
                <a:solidFill>
                  <a:srgbClr val="6F20E4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altLang="zh-CN" b="0">
              <a:solidFill>
                <a:srgbClr val="6F20E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5" r:id="rId2"/>
    <p:sldLayoutId id="2147483714" r:id="rId3"/>
    <p:sldLayoutId id="2147483713" r:id="rId4"/>
    <p:sldLayoutId id="2147483712" r:id="rId5"/>
    <p:sldLayoutId id="2147483711" r:id="rId6"/>
    <p:sldLayoutId id="2147483710" r:id="rId7"/>
    <p:sldLayoutId id="2147483709" r:id="rId8"/>
    <p:sldLayoutId id="2147483708" r:id="rId9"/>
    <p:sldLayoutId id="2147483707" r:id="rId10"/>
    <p:sldLayoutId id="2147483706" r:id="rId11"/>
    <p:sldLayoutId id="2147483705" r:id="rId12"/>
    <p:sldLayoutId id="2147483704" r:id="rId13"/>
    <p:sldLayoutId id="2147483703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3200" b="1">
          <a:solidFill>
            <a:schemeClr val="accent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3200" b="1">
          <a:solidFill>
            <a:srgbClr val="020BC6"/>
          </a:solidFill>
          <a:latin typeface="Comic Sans MS" pitchFamily="66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3200" b="1">
          <a:solidFill>
            <a:srgbClr val="020BC6"/>
          </a:solidFill>
          <a:latin typeface="Comic Sans MS" pitchFamily="66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3200" b="1">
          <a:solidFill>
            <a:srgbClr val="020BC6"/>
          </a:solidFill>
          <a:latin typeface="Comic Sans MS" pitchFamily="66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3200" b="1">
          <a:solidFill>
            <a:srgbClr val="020BC6"/>
          </a:solidFill>
          <a:latin typeface="Comic Sans MS" pitchFamily="66" charset="0"/>
        </a:defRPr>
      </a:lvl5pPr>
      <a:lvl6pPr marL="457200" algn="l" rtl="0" fontAlgn="base">
        <a:spcBef>
          <a:spcPct val="50000"/>
        </a:spcBef>
        <a:spcAft>
          <a:spcPct val="0"/>
        </a:spcAft>
        <a:defRPr sz="3200" b="1">
          <a:solidFill>
            <a:srgbClr val="6F20E4"/>
          </a:solidFill>
          <a:latin typeface="Comic Sans MS" pitchFamily="66" charset="0"/>
        </a:defRPr>
      </a:lvl6pPr>
      <a:lvl7pPr marL="914400" algn="l" rtl="0" fontAlgn="base">
        <a:spcBef>
          <a:spcPct val="50000"/>
        </a:spcBef>
        <a:spcAft>
          <a:spcPct val="0"/>
        </a:spcAft>
        <a:defRPr sz="3200" b="1">
          <a:solidFill>
            <a:srgbClr val="6F20E4"/>
          </a:solidFill>
          <a:latin typeface="Comic Sans MS" pitchFamily="66" charset="0"/>
        </a:defRPr>
      </a:lvl7pPr>
      <a:lvl8pPr marL="1371600" algn="l" rtl="0" fontAlgn="base">
        <a:spcBef>
          <a:spcPct val="50000"/>
        </a:spcBef>
        <a:spcAft>
          <a:spcPct val="0"/>
        </a:spcAft>
        <a:defRPr sz="3200" b="1">
          <a:solidFill>
            <a:srgbClr val="6F20E4"/>
          </a:solidFill>
          <a:latin typeface="Comic Sans MS" pitchFamily="66" charset="0"/>
        </a:defRPr>
      </a:lvl8pPr>
      <a:lvl9pPr marL="1828800" algn="l" rtl="0" fontAlgn="base">
        <a:spcBef>
          <a:spcPct val="50000"/>
        </a:spcBef>
        <a:spcAft>
          <a:spcPct val="0"/>
        </a:spcAft>
        <a:defRPr sz="3200" b="1">
          <a:solidFill>
            <a:srgbClr val="6F20E4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sz="2800">
          <a:solidFill>
            <a:srgbClr val="000000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80000"/>
        <a:buFont typeface="Wingdings" pitchFamily="2" charset="2"/>
        <a:buChar char="p"/>
        <a:defRPr sz="2400" b="1">
          <a:solidFill>
            <a:srgbClr val="000000"/>
          </a:solidFill>
          <a:latin typeface="+mn-lt"/>
          <a:cs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sz="2000" b="1">
          <a:solidFill>
            <a:srgbClr val="000000"/>
          </a:solidFill>
          <a:latin typeface="+mn-lt"/>
          <a:cs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000" b="1">
          <a:solidFill>
            <a:srgbClr val="000000"/>
          </a:solidFill>
          <a:latin typeface="+mn-lt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»"/>
        <a:defRPr sz="2000" b="1">
          <a:solidFill>
            <a:srgbClr val="000000"/>
          </a:solidFill>
          <a:latin typeface="+mn-lt"/>
          <a:cs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CC"/>
        </a:buClr>
        <a:buChar char="»"/>
        <a:defRPr b="1">
          <a:solidFill>
            <a:srgbClr val="0033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CC"/>
        </a:buClr>
        <a:buChar char="»"/>
        <a:defRPr b="1">
          <a:solidFill>
            <a:srgbClr val="0033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CC"/>
        </a:buClr>
        <a:buChar char="»"/>
        <a:defRPr b="1">
          <a:solidFill>
            <a:srgbClr val="0033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CC"/>
        </a:buClr>
        <a:buChar char="»"/>
        <a:defRPr b="1">
          <a:solidFill>
            <a:srgbClr val="0033CC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8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0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1.w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1484313"/>
            <a:ext cx="7312025" cy="2036762"/>
          </a:xfrm>
        </p:spPr>
        <p:txBody>
          <a:bodyPr/>
          <a:lstStyle/>
          <a:p>
            <a:pPr eaLnBrk="1" hangingPunct="1"/>
            <a:r>
              <a:rPr lang="en-US" altLang="zh-CN" b="0" smtClean="0">
                <a:ea typeface="宋体" charset="-122"/>
              </a:rPr>
              <a:t>Chapter 7</a:t>
            </a:r>
            <a:br>
              <a:rPr lang="en-US" altLang="zh-CN" b="0" smtClean="0">
                <a:ea typeface="宋体" charset="-122"/>
              </a:rPr>
            </a:br>
            <a:r>
              <a:rPr lang="en-US" altLang="zh-CN" b="0" smtClean="0">
                <a:ea typeface="宋体" charset="-122"/>
              </a:rPr>
              <a:t>sequential logic design principles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287524" y="3788370"/>
            <a:ext cx="6803987" cy="2232918"/>
          </a:xfrm>
          <a:noFill/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Clr>
                <a:srgbClr val="0B64E7"/>
              </a:buClr>
            </a:pPr>
            <a:r>
              <a:rPr lang="en-US" altLang="zh-CN" b="1" dirty="0" smtClean="0">
                <a:latin typeface="Arial" charset="0"/>
                <a:ea typeface="宋体" charset="-122"/>
              </a:rPr>
              <a:t>state, state variable, state machine</a:t>
            </a:r>
          </a:p>
          <a:p>
            <a:pPr marL="0" indent="0" algn="ctr" eaLnBrk="1" hangingPunct="1">
              <a:lnSpc>
                <a:spcPct val="90000"/>
              </a:lnSpc>
              <a:buClr>
                <a:srgbClr val="0B64E7"/>
              </a:buClr>
            </a:pPr>
            <a:r>
              <a:rPr lang="en-US" altLang="zh-CN" b="1" dirty="0" smtClean="0">
                <a:latin typeface="Arial" charset="0"/>
                <a:ea typeface="宋体" charset="-122"/>
              </a:rPr>
              <a:t>latches, flip-flops</a:t>
            </a:r>
          </a:p>
          <a:p>
            <a:pPr marL="0" indent="0" algn="ctr" eaLnBrk="1" hangingPunct="1">
              <a:lnSpc>
                <a:spcPct val="90000"/>
              </a:lnSpc>
              <a:buClr>
                <a:srgbClr val="0B64E7"/>
              </a:buClr>
            </a:pPr>
            <a:r>
              <a:rPr lang="en-US" altLang="zh-CN" b="1" dirty="0" smtClean="0">
                <a:latin typeface="Arial" charset="0"/>
                <a:ea typeface="宋体" charset="-122"/>
              </a:rPr>
              <a:t>analysis</a:t>
            </a:r>
          </a:p>
          <a:p>
            <a:pPr marL="0" indent="0" algn="ctr" eaLnBrk="1" hangingPunct="1">
              <a:lnSpc>
                <a:spcPct val="90000"/>
              </a:lnSpc>
              <a:buClr>
                <a:srgbClr val="0B64E7"/>
              </a:buClr>
            </a:pPr>
            <a:r>
              <a:rPr lang="en-US" altLang="zh-CN" b="1" dirty="0" smtClean="0">
                <a:latin typeface="Arial" charset="0"/>
                <a:ea typeface="宋体" charset="-122"/>
              </a:rPr>
              <a:t>synthesis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976813" y="1808163"/>
            <a:ext cx="3644900" cy="2295525"/>
            <a:chOff x="4976813" y="1808163"/>
            <a:chExt cx="3644900" cy="2295525"/>
          </a:xfrm>
        </p:grpSpPr>
        <p:grpSp>
          <p:nvGrpSpPr>
            <p:cNvPr id="2" name="Group 53"/>
            <p:cNvGrpSpPr>
              <a:grpSpLocks/>
            </p:cNvGrpSpPr>
            <p:nvPr/>
          </p:nvGrpSpPr>
          <p:grpSpPr bwMode="auto">
            <a:xfrm>
              <a:off x="4976813" y="1808163"/>
              <a:ext cx="3644900" cy="2295525"/>
              <a:chOff x="499" y="1168"/>
              <a:chExt cx="2296" cy="1446"/>
            </a:xfrm>
          </p:grpSpPr>
          <p:sp>
            <p:nvSpPr>
              <p:cNvPr id="24643" name="Line 54"/>
              <p:cNvSpPr>
                <a:spLocks noChangeShapeType="1"/>
              </p:cNvSpPr>
              <p:nvPr/>
            </p:nvSpPr>
            <p:spPr bwMode="auto">
              <a:xfrm flipH="1" flipV="1">
                <a:off x="1321" y="2019"/>
                <a:ext cx="0" cy="51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4644" name="Group 55"/>
              <p:cNvGrpSpPr>
                <a:grpSpLocks/>
              </p:cNvGrpSpPr>
              <p:nvPr/>
            </p:nvGrpSpPr>
            <p:grpSpPr bwMode="auto">
              <a:xfrm>
                <a:off x="924" y="1508"/>
                <a:ext cx="283" cy="170"/>
                <a:chOff x="924" y="1026"/>
                <a:chExt cx="283" cy="170"/>
              </a:xfrm>
            </p:grpSpPr>
            <p:sp>
              <p:nvSpPr>
                <p:cNvPr id="24670" name="Oval 56"/>
                <p:cNvSpPr>
                  <a:spLocks noChangeArrowheads="1"/>
                </p:cNvSpPr>
                <p:nvPr/>
              </p:nvSpPr>
              <p:spPr bwMode="auto">
                <a:xfrm>
                  <a:off x="952" y="1139"/>
                  <a:ext cx="57" cy="5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71" name="Oval 57"/>
                <p:cNvSpPr>
                  <a:spLocks noChangeArrowheads="1"/>
                </p:cNvSpPr>
                <p:nvPr/>
              </p:nvSpPr>
              <p:spPr bwMode="auto">
                <a:xfrm>
                  <a:off x="1122" y="1139"/>
                  <a:ext cx="57" cy="5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72" name="Line 58"/>
                <p:cNvSpPr>
                  <a:spLocks noChangeShapeType="1"/>
                </p:cNvSpPr>
                <p:nvPr/>
              </p:nvSpPr>
              <p:spPr bwMode="auto">
                <a:xfrm>
                  <a:off x="924" y="1083"/>
                  <a:ext cx="28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73" name="Rectangle 59"/>
                <p:cNvSpPr>
                  <a:spLocks noChangeArrowheads="1"/>
                </p:cNvSpPr>
                <p:nvPr/>
              </p:nvSpPr>
              <p:spPr bwMode="auto">
                <a:xfrm>
                  <a:off x="1009" y="1026"/>
                  <a:ext cx="113" cy="5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4645" name="Rectangle 60"/>
              <p:cNvSpPr>
                <a:spLocks noChangeArrowheads="1"/>
              </p:cNvSpPr>
              <p:nvPr/>
            </p:nvSpPr>
            <p:spPr bwMode="auto">
              <a:xfrm>
                <a:off x="1463" y="1480"/>
                <a:ext cx="595" cy="65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4646" name="Group 61"/>
              <p:cNvGrpSpPr>
                <a:grpSpLocks/>
              </p:cNvGrpSpPr>
              <p:nvPr/>
            </p:nvGrpSpPr>
            <p:grpSpPr bwMode="auto">
              <a:xfrm>
                <a:off x="924" y="1877"/>
                <a:ext cx="283" cy="170"/>
                <a:chOff x="924" y="1026"/>
                <a:chExt cx="283" cy="170"/>
              </a:xfrm>
            </p:grpSpPr>
            <p:sp>
              <p:nvSpPr>
                <p:cNvPr id="24666" name="Oval 62"/>
                <p:cNvSpPr>
                  <a:spLocks noChangeArrowheads="1"/>
                </p:cNvSpPr>
                <p:nvPr/>
              </p:nvSpPr>
              <p:spPr bwMode="auto">
                <a:xfrm>
                  <a:off x="952" y="1139"/>
                  <a:ext cx="57" cy="5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67" name="Oval 63"/>
                <p:cNvSpPr>
                  <a:spLocks noChangeArrowheads="1"/>
                </p:cNvSpPr>
                <p:nvPr/>
              </p:nvSpPr>
              <p:spPr bwMode="auto">
                <a:xfrm>
                  <a:off x="1122" y="1139"/>
                  <a:ext cx="57" cy="5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68" name="Line 64"/>
                <p:cNvSpPr>
                  <a:spLocks noChangeShapeType="1"/>
                </p:cNvSpPr>
                <p:nvPr/>
              </p:nvSpPr>
              <p:spPr bwMode="auto">
                <a:xfrm>
                  <a:off x="924" y="1083"/>
                  <a:ext cx="28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69" name="Rectangle 65"/>
                <p:cNvSpPr>
                  <a:spLocks noChangeArrowheads="1"/>
                </p:cNvSpPr>
                <p:nvPr/>
              </p:nvSpPr>
              <p:spPr bwMode="auto">
                <a:xfrm>
                  <a:off x="1009" y="1026"/>
                  <a:ext cx="113" cy="5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4647" name="Rectangle 66"/>
              <p:cNvSpPr>
                <a:spLocks noChangeArrowheads="1"/>
              </p:cNvSpPr>
              <p:nvPr/>
            </p:nvSpPr>
            <p:spPr bwMode="auto">
              <a:xfrm>
                <a:off x="1292" y="2217"/>
                <a:ext cx="57" cy="19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8" name="Line 67"/>
              <p:cNvSpPr>
                <a:spLocks noChangeShapeType="1"/>
              </p:cNvSpPr>
              <p:nvPr/>
            </p:nvSpPr>
            <p:spPr bwMode="auto">
              <a:xfrm>
                <a:off x="1179" y="2018"/>
                <a:ext cx="2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49" name="Line 68"/>
              <p:cNvSpPr>
                <a:spLocks noChangeShapeType="1"/>
              </p:cNvSpPr>
              <p:nvPr/>
            </p:nvSpPr>
            <p:spPr bwMode="auto">
              <a:xfrm>
                <a:off x="1179" y="1650"/>
                <a:ext cx="2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50" name="Line 69"/>
              <p:cNvSpPr>
                <a:spLocks noChangeShapeType="1"/>
              </p:cNvSpPr>
              <p:nvPr/>
            </p:nvSpPr>
            <p:spPr bwMode="auto">
              <a:xfrm>
                <a:off x="669" y="2018"/>
                <a:ext cx="2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51" name="Line 70"/>
              <p:cNvSpPr>
                <a:spLocks noChangeShapeType="1"/>
              </p:cNvSpPr>
              <p:nvPr/>
            </p:nvSpPr>
            <p:spPr bwMode="auto">
              <a:xfrm>
                <a:off x="669" y="1650"/>
                <a:ext cx="2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52" name="Line 71"/>
              <p:cNvSpPr>
                <a:spLocks noChangeShapeType="1"/>
              </p:cNvSpPr>
              <p:nvPr/>
            </p:nvSpPr>
            <p:spPr bwMode="auto">
              <a:xfrm flipV="1">
                <a:off x="669" y="1395"/>
                <a:ext cx="0" cy="62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53" name="Oval 72"/>
              <p:cNvSpPr>
                <a:spLocks noChangeArrowheads="1"/>
              </p:cNvSpPr>
              <p:nvPr/>
            </p:nvSpPr>
            <p:spPr bwMode="auto">
              <a:xfrm>
                <a:off x="640" y="1621"/>
                <a:ext cx="56" cy="5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54" name="Line 73"/>
              <p:cNvSpPr>
                <a:spLocks noChangeShapeType="1"/>
              </p:cNvSpPr>
              <p:nvPr/>
            </p:nvSpPr>
            <p:spPr bwMode="auto">
              <a:xfrm>
                <a:off x="612" y="1395"/>
                <a:ext cx="11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55" name="Text Box 74"/>
              <p:cNvSpPr txBox="1">
                <a:spLocks noChangeArrowheads="1"/>
              </p:cNvSpPr>
              <p:nvPr/>
            </p:nvSpPr>
            <p:spPr bwMode="auto">
              <a:xfrm>
                <a:off x="499" y="1168"/>
                <a:ext cx="36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0"/>
                  <a:t>Vcc</a:t>
                </a:r>
              </a:p>
            </p:txBody>
          </p:sp>
          <p:sp>
            <p:nvSpPr>
              <p:cNvPr id="24656" name="Oval 75"/>
              <p:cNvSpPr>
                <a:spLocks noChangeArrowheads="1"/>
              </p:cNvSpPr>
              <p:nvPr/>
            </p:nvSpPr>
            <p:spPr bwMode="auto">
              <a:xfrm>
                <a:off x="1292" y="1621"/>
                <a:ext cx="56" cy="5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57" name="Oval 76"/>
              <p:cNvSpPr>
                <a:spLocks noChangeArrowheads="1"/>
              </p:cNvSpPr>
              <p:nvPr/>
            </p:nvSpPr>
            <p:spPr bwMode="auto">
              <a:xfrm>
                <a:off x="1292" y="1990"/>
                <a:ext cx="56" cy="5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58" name="AutoShape 77"/>
              <p:cNvSpPr>
                <a:spLocks noChangeArrowheads="1"/>
              </p:cNvSpPr>
              <p:nvPr/>
            </p:nvSpPr>
            <p:spPr bwMode="auto">
              <a:xfrm rot="10800000">
                <a:off x="1264" y="2529"/>
                <a:ext cx="113" cy="85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59" name="Line 78"/>
              <p:cNvSpPr>
                <a:spLocks noChangeShapeType="1"/>
              </p:cNvSpPr>
              <p:nvPr/>
            </p:nvSpPr>
            <p:spPr bwMode="auto">
              <a:xfrm>
                <a:off x="2058" y="1763"/>
                <a:ext cx="3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60" name="AutoShape 79"/>
              <p:cNvSpPr>
                <a:spLocks noChangeArrowheads="1"/>
              </p:cNvSpPr>
              <p:nvPr/>
            </p:nvSpPr>
            <p:spPr bwMode="auto">
              <a:xfrm>
                <a:off x="2398" y="1678"/>
                <a:ext cx="171" cy="171"/>
              </a:xfrm>
              <a:prstGeom prst="flowChartSummingJunct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61" name="Line 80"/>
              <p:cNvSpPr>
                <a:spLocks noChangeShapeType="1"/>
              </p:cNvSpPr>
              <p:nvPr/>
            </p:nvSpPr>
            <p:spPr bwMode="auto">
              <a:xfrm>
                <a:off x="2568" y="1763"/>
                <a:ext cx="1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62" name="Line 81"/>
              <p:cNvSpPr>
                <a:spLocks noChangeShapeType="1"/>
              </p:cNvSpPr>
              <p:nvPr/>
            </p:nvSpPr>
            <p:spPr bwMode="auto">
              <a:xfrm>
                <a:off x="2738" y="1763"/>
                <a:ext cx="0" cy="1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63" name="AutoShape 82"/>
              <p:cNvSpPr>
                <a:spLocks noChangeArrowheads="1"/>
              </p:cNvSpPr>
              <p:nvPr/>
            </p:nvSpPr>
            <p:spPr bwMode="auto">
              <a:xfrm rot="10800000">
                <a:off x="2682" y="1962"/>
                <a:ext cx="113" cy="85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64" name="Text Box 83"/>
              <p:cNvSpPr txBox="1">
                <a:spLocks noChangeArrowheads="1"/>
              </p:cNvSpPr>
              <p:nvPr/>
            </p:nvSpPr>
            <p:spPr bwMode="auto">
              <a:xfrm>
                <a:off x="924" y="1305"/>
                <a:ext cx="28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0"/>
                  <a:t>ok</a:t>
                </a:r>
              </a:p>
            </p:txBody>
          </p:sp>
          <p:sp>
            <p:nvSpPr>
              <p:cNvPr id="24665" name="Text Box 84"/>
              <p:cNvSpPr txBox="1">
                <a:spLocks noChangeArrowheads="1"/>
              </p:cNvSpPr>
              <p:nvPr/>
            </p:nvSpPr>
            <p:spPr bwMode="auto">
              <a:xfrm>
                <a:off x="810" y="1678"/>
                <a:ext cx="48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0"/>
                  <a:t>abort</a:t>
                </a:r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6264188" y="1879599"/>
              <a:ext cx="788987" cy="671513"/>
              <a:chOff x="2095501" y="1946276"/>
              <a:chExt cx="788987" cy="671513"/>
            </a:xfrm>
          </p:grpSpPr>
          <p:cxnSp>
            <p:nvCxnSpPr>
              <p:cNvPr id="111" name="直接连接符 110"/>
              <p:cNvCxnSpPr/>
              <p:nvPr/>
            </p:nvCxnSpPr>
            <p:spPr bwMode="auto">
              <a:xfrm flipV="1">
                <a:off x="2095501" y="1991519"/>
                <a:ext cx="1587" cy="62627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2" name="直接连接符 111"/>
              <p:cNvCxnSpPr/>
              <p:nvPr/>
            </p:nvCxnSpPr>
            <p:spPr bwMode="auto">
              <a:xfrm>
                <a:off x="2097088" y="1991519"/>
                <a:ext cx="697705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3" name="Rectangle 15"/>
              <p:cNvSpPr>
                <a:spLocks noChangeArrowheads="1"/>
              </p:cNvSpPr>
              <p:nvPr/>
            </p:nvSpPr>
            <p:spPr bwMode="auto">
              <a:xfrm rot="5400000">
                <a:off x="2404326" y="1834357"/>
                <a:ext cx="90488" cy="31432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AutoShape 27"/>
              <p:cNvSpPr>
                <a:spLocks noChangeArrowheads="1"/>
              </p:cNvSpPr>
              <p:nvPr/>
            </p:nvSpPr>
            <p:spPr bwMode="auto">
              <a:xfrm rot="10800000">
                <a:off x="2705100" y="2097089"/>
                <a:ext cx="179388" cy="13493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115" name="直接连接符 114"/>
              <p:cNvCxnSpPr>
                <a:endCxn id="114" idx="3"/>
              </p:cNvCxnSpPr>
              <p:nvPr/>
            </p:nvCxnSpPr>
            <p:spPr bwMode="auto">
              <a:xfrm>
                <a:off x="2794793" y="1982042"/>
                <a:ext cx="1" cy="11504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88913"/>
            <a:ext cx="8416925" cy="71913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Exp: a kind of “assert”, “abort” button</a:t>
            </a:r>
          </a:p>
        </p:txBody>
      </p:sp>
      <p:grpSp>
        <p:nvGrpSpPr>
          <p:cNvPr id="24580" name="Group 51"/>
          <p:cNvGrpSpPr>
            <a:grpSpLocks/>
          </p:cNvGrpSpPr>
          <p:nvPr/>
        </p:nvGrpSpPr>
        <p:grpSpPr bwMode="auto">
          <a:xfrm>
            <a:off x="792163" y="1808163"/>
            <a:ext cx="3644900" cy="2295525"/>
            <a:chOff x="499" y="1168"/>
            <a:chExt cx="2296" cy="1446"/>
          </a:xfrm>
        </p:grpSpPr>
        <p:sp>
          <p:nvSpPr>
            <p:cNvPr id="24612" name="Line 24"/>
            <p:cNvSpPr>
              <a:spLocks noChangeShapeType="1"/>
            </p:cNvSpPr>
            <p:nvPr/>
          </p:nvSpPr>
          <p:spPr bwMode="auto">
            <a:xfrm flipH="1" flipV="1">
              <a:off x="1321" y="2047"/>
              <a:ext cx="0" cy="4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613" name="Group 8"/>
            <p:cNvGrpSpPr>
              <a:grpSpLocks/>
            </p:cNvGrpSpPr>
            <p:nvPr/>
          </p:nvGrpSpPr>
          <p:grpSpPr bwMode="auto">
            <a:xfrm>
              <a:off x="924" y="1508"/>
              <a:ext cx="283" cy="170"/>
              <a:chOff x="924" y="1026"/>
              <a:chExt cx="283" cy="170"/>
            </a:xfrm>
          </p:grpSpPr>
          <p:sp>
            <p:nvSpPr>
              <p:cNvPr id="24639" name="Oval 4"/>
              <p:cNvSpPr>
                <a:spLocks noChangeArrowheads="1"/>
              </p:cNvSpPr>
              <p:nvPr/>
            </p:nvSpPr>
            <p:spPr bwMode="auto">
              <a:xfrm>
                <a:off x="952" y="1139"/>
                <a:ext cx="57" cy="5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0" name="Oval 5"/>
              <p:cNvSpPr>
                <a:spLocks noChangeArrowheads="1"/>
              </p:cNvSpPr>
              <p:nvPr/>
            </p:nvSpPr>
            <p:spPr bwMode="auto">
              <a:xfrm>
                <a:off x="1122" y="1139"/>
                <a:ext cx="57" cy="5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1" name="Line 6"/>
              <p:cNvSpPr>
                <a:spLocks noChangeShapeType="1"/>
              </p:cNvSpPr>
              <p:nvPr/>
            </p:nvSpPr>
            <p:spPr bwMode="auto">
              <a:xfrm>
                <a:off x="924" y="1083"/>
                <a:ext cx="28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42" name="Rectangle 7"/>
              <p:cNvSpPr>
                <a:spLocks noChangeArrowheads="1"/>
              </p:cNvSpPr>
              <p:nvPr/>
            </p:nvSpPr>
            <p:spPr bwMode="auto">
              <a:xfrm>
                <a:off x="1009" y="1026"/>
                <a:ext cx="113" cy="5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14" name="Rectangle 9"/>
            <p:cNvSpPr>
              <a:spLocks noChangeArrowheads="1"/>
            </p:cNvSpPr>
            <p:nvPr/>
          </p:nvSpPr>
          <p:spPr bwMode="auto">
            <a:xfrm>
              <a:off x="1463" y="1480"/>
              <a:ext cx="595" cy="6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615" name="Group 10"/>
            <p:cNvGrpSpPr>
              <a:grpSpLocks/>
            </p:cNvGrpSpPr>
            <p:nvPr/>
          </p:nvGrpSpPr>
          <p:grpSpPr bwMode="auto">
            <a:xfrm>
              <a:off x="924" y="1877"/>
              <a:ext cx="283" cy="170"/>
              <a:chOff x="924" y="1026"/>
              <a:chExt cx="283" cy="170"/>
            </a:xfrm>
          </p:grpSpPr>
          <p:sp>
            <p:nvSpPr>
              <p:cNvPr id="24635" name="Oval 11"/>
              <p:cNvSpPr>
                <a:spLocks noChangeArrowheads="1"/>
              </p:cNvSpPr>
              <p:nvPr/>
            </p:nvSpPr>
            <p:spPr bwMode="auto">
              <a:xfrm>
                <a:off x="952" y="1139"/>
                <a:ext cx="57" cy="5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36" name="Oval 12"/>
              <p:cNvSpPr>
                <a:spLocks noChangeArrowheads="1"/>
              </p:cNvSpPr>
              <p:nvPr/>
            </p:nvSpPr>
            <p:spPr bwMode="auto">
              <a:xfrm>
                <a:off x="1122" y="1139"/>
                <a:ext cx="57" cy="5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37" name="Line 13"/>
              <p:cNvSpPr>
                <a:spLocks noChangeShapeType="1"/>
              </p:cNvSpPr>
              <p:nvPr/>
            </p:nvSpPr>
            <p:spPr bwMode="auto">
              <a:xfrm>
                <a:off x="924" y="1083"/>
                <a:ext cx="28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8" name="Rectangle 14"/>
              <p:cNvSpPr>
                <a:spLocks noChangeArrowheads="1"/>
              </p:cNvSpPr>
              <p:nvPr/>
            </p:nvSpPr>
            <p:spPr bwMode="auto">
              <a:xfrm>
                <a:off x="1009" y="1026"/>
                <a:ext cx="113" cy="5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16" name="Rectangle 15"/>
            <p:cNvSpPr>
              <a:spLocks noChangeArrowheads="1"/>
            </p:cNvSpPr>
            <p:nvPr/>
          </p:nvSpPr>
          <p:spPr bwMode="auto">
            <a:xfrm>
              <a:off x="1292" y="2217"/>
              <a:ext cx="57" cy="19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7" name="Line 16"/>
            <p:cNvSpPr>
              <a:spLocks noChangeShapeType="1"/>
            </p:cNvSpPr>
            <p:nvPr/>
          </p:nvSpPr>
          <p:spPr bwMode="auto">
            <a:xfrm>
              <a:off x="1179" y="2018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8" name="Line 17"/>
            <p:cNvSpPr>
              <a:spLocks noChangeShapeType="1"/>
            </p:cNvSpPr>
            <p:nvPr/>
          </p:nvSpPr>
          <p:spPr bwMode="auto">
            <a:xfrm>
              <a:off x="1179" y="1650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9" name="Line 18"/>
            <p:cNvSpPr>
              <a:spLocks noChangeShapeType="1"/>
            </p:cNvSpPr>
            <p:nvPr/>
          </p:nvSpPr>
          <p:spPr bwMode="auto">
            <a:xfrm>
              <a:off x="669" y="2018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0" name="Line 19"/>
            <p:cNvSpPr>
              <a:spLocks noChangeShapeType="1"/>
            </p:cNvSpPr>
            <p:nvPr/>
          </p:nvSpPr>
          <p:spPr bwMode="auto">
            <a:xfrm>
              <a:off x="669" y="1650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1" name="Line 20"/>
            <p:cNvSpPr>
              <a:spLocks noChangeShapeType="1"/>
            </p:cNvSpPr>
            <p:nvPr/>
          </p:nvSpPr>
          <p:spPr bwMode="auto">
            <a:xfrm flipV="1">
              <a:off x="669" y="1395"/>
              <a:ext cx="0" cy="6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2" name="Oval 21"/>
            <p:cNvSpPr>
              <a:spLocks noChangeArrowheads="1"/>
            </p:cNvSpPr>
            <p:nvPr/>
          </p:nvSpPr>
          <p:spPr bwMode="auto">
            <a:xfrm>
              <a:off x="640" y="1621"/>
              <a:ext cx="56" cy="5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3" name="Line 22"/>
            <p:cNvSpPr>
              <a:spLocks noChangeShapeType="1"/>
            </p:cNvSpPr>
            <p:nvPr/>
          </p:nvSpPr>
          <p:spPr bwMode="auto">
            <a:xfrm>
              <a:off x="612" y="1395"/>
              <a:ext cx="1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4" name="Text Box 23"/>
            <p:cNvSpPr txBox="1">
              <a:spLocks noChangeArrowheads="1"/>
            </p:cNvSpPr>
            <p:nvPr/>
          </p:nvSpPr>
          <p:spPr bwMode="auto">
            <a:xfrm>
              <a:off x="499" y="1168"/>
              <a:ext cx="3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/>
                <a:t>Vcc</a:t>
              </a:r>
            </a:p>
          </p:txBody>
        </p:sp>
        <p:sp>
          <p:nvSpPr>
            <p:cNvPr id="24625" name="Oval 25"/>
            <p:cNvSpPr>
              <a:spLocks noChangeArrowheads="1"/>
            </p:cNvSpPr>
            <p:nvPr/>
          </p:nvSpPr>
          <p:spPr bwMode="auto">
            <a:xfrm>
              <a:off x="1292" y="1621"/>
              <a:ext cx="56" cy="5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6" name="Oval 26"/>
            <p:cNvSpPr>
              <a:spLocks noChangeArrowheads="1"/>
            </p:cNvSpPr>
            <p:nvPr/>
          </p:nvSpPr>
          <p:spPr bwMode="auto">
            <a:xfrm>
              <a:off x="1292" y="1990"/>
              <a:ext cx="56" cy="5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7" name="AutoShape 27"/>
            <p:cNvSpPr>
              <a:spLocks noChangeArrowheads="1"/>
            </p:cNvSpPr>
            <p:nvPr/>
          </p:nvSpPr>
          <p:spPr bwMode="auto">
            <a:xfrm rot="10800000">
              <a:off x="1264" y="2529"/>
              <a:ext cx="113" cy="8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8" name="Line 28"/>
            <p:cNvSpPr>
              <a:spLocks noChangeShapeType="1"/>
            </p:cNvSpPr>
            <p:nvPr/>
          </p:nvSpPr>
          <p:spPr bwMode="auto">
            <a:xfrm>
              <a:off x="2058" y="1763"/>
              <a:ext cx="3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9" name="AutoShape 29"/>
            <p:cNvSpPr>
              <a:spLocks noChangeArrowheads="1"/>
            </p:cNvSpPr>
            <p:nvPr/>
          </p:nvSpPr>
          <p:spPr bwMode="auto">
            <a:xfrm>
              <a:off x="2398" y="1678"/>
              <a:ext cx="171" cy="171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0" name="Line 30"/>
            <p:cNvSpPr>
              <a:spLocks noChangeShapeType="1"/>
            </p:cNvSpPr>
            <p:nvPr/>
          </p:nvSpPr>
          <p:spPr bwMode="auto">
            <a:xfrm>
              <a:off x="2568" y="1763"/>
              <a:ext cx="1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1" name="Line 31"/>
            <p:cNvSpPr>
              <a:spLocks noChangeShapeType="1"/>
            </p:cNvSpPr>
            <p:nvPr/>
          </p:nvSpPr>
          <p:spPr bwMode="auto">
            <a:xfrm>
              <a:off x="2738" y="1763"/>
              <a:ext cx="0" cy="1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2" name="AutoShape 32"/>
            <p:cNvSpPr>
              <a:spLocks noChangeArrowheads="1"/>
            </p:cNvSpPr>
            <p:nvPr/>
          </p:nvSpPr>
          <p:spPr bwMode="auto">
            <a:xfrm rot="10800000">
              <a:off x="2682" y="1962"/>
              <a:ext cx="113" cy="8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3" name="Text Box 33"/>
            <p:cNvSpPr txBox="1">
              <a:spLocks noChangeArrowheads="1"/>
            </p:cNvSpPr>
            <p:nvPr/>
          </p:nvSpPr>
          <p:spPr bwMode="auto">
            <a:xfrm>
              <a:off x="924" y="1305"/>
              <a:ext cx="28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/>
                <a:t>ok</a:t>
              </a:r>
            </a:p>
          </p:txBody>
        </p:sp>
        <p:sp>
          <p:nvSpPr>
            <p:cNvPr id="24634" name="Text Box 34"/>
            <p:cNvSpPr txBox="1">
              <a:spLocks noChangeArrowheads="1"/>
            </p:cNvSpPr>
            <p:nvPr/>
          </p:nvSpPr>
          <p:spPr bwMode="auto">
            <a:xfrm>
              <a:off x="810" y="1678"/>
              <a:ext cx="4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/>
                <a:t>abort</a:t>
              </a:r>
            </a:p>
          </p:txBody>
        </p:sp>
      </p:grpSp>
      <p:sp>
        <p:nvSpPr>
          <p:cNvPr id="476198" name="Text Box 38"/>
          <p:cNvSpPr txBox="1">
            <a:spLocks noChangeArrowheads="1"/>
          </p:cNvSpPr>
          <p:nvPr/>
        </p:nvSpPr>
        <p:spPr bwMode="auto">
          <a:xfrm>
            <a:off x="3357563" y="2355850"/>
            <a:ext cx="4048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0">
                <a:solidFill>
                  <a:srgbClr val="DC2416"/>
                </a:solidFill>
              </a:rPr>
              <a:t>1</a:t>
            </a:r>
          </a:p>
        </p:txBody>
      </p: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3492500" y="2303463"/>
            <a:ext cx="900113" cy="900112"/>
            <a:chOff x="2200" y="1480"/>
            <a:chExt cx="567" cy="567"/>
          </a:xfrm>
        </p:grpSpPr>
        <p:sp>
          <p:nvSpPr>
            <p:cNvPr id="24604" name="Line 39"/>
            <p:cNvSpPr>
              <a:spLocks noChangeShapeType="1"/>
            </p:cNvSpPr>
            <p:nvPr/>
          </p:nvSpPr>
          <p:spPr bwMode="auto">
            <a:xfrm flipV="1">
              <a:off x="2483" y="1480"/>
              <a:ext cx="0" cy="142"/>
            </a:xfrm>
            <a:prstGeom prst="line">
              <a:avLst/>
            </a:prstGeom>
            <a:noFill/>
            <a:ln w="19050">
              <a:solidFill>
                <a:srgbClr val="2F2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5" name="Line 40"/>
            <p:cNvSpPr>
              <a:spLocks noChangeShapeType="1"/>
            </p:cNvSpPr>
            <p:nvPr/>
          </p:nvSpPr>
          <p:spPr bwMode="auto">
            <a:xfrm flipV="1">
              <a:off x="2483" y="1905"/>
              <a:ext cx="0" cy="142"/>
            </a:xfrm>
            <a:prstGeom prst="line">
              <a:avLst/>
            </a:prstGeom>
            <a:noFill/>
            <a:ln w="19050">
              <a:solidFill>
                <a:srgbClr val="2F2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6" name="Line 41"/>
            <p:cNvSpPr>
              <a:spLocks noChangeShapeType="1"/>
            </p:cNvSpPr>
            <p:nvPr/>
          </p:nvSpPr>
          <p:spPr bwMode="auto">
            <a:xfrm rot="5400000" flipV="1">
              <a:off x="2696" y="1692"/>
              <a:ext cx="0" cy="142"/>
            </a:xfrm>
            <a:prstGeom prst="line">
              <a:avLst/>
            </a:prstGeom>
            <a:noFill/>
            <a:ln w="19050">
              <a:solidFill>
                <a:srgbClr val="2F2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7" name="Line 44"/>
            <p:cNvSpPr>
              <a:spLocks noChangeShapeType="1"/>
            </p:cNvSpPr>
            <p:nvPr/>
          </p:nvSpPr>
          <p:spPr bwMode="auto">
            <a:xfrm rot="5400000" flipV="1">
              <a:off x="2271" y="1692"/>
              <a:ext cx="0" cy="142"/>
            </a:xfrm>
            <a:prstGeom prst="line">
              <a:avLst/>
            </a:prstGeom>
            <a:noFill/>
            <a:ln w="19050">
              <a:solidFill>
                <a:srgbClr val="2F2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8" name="Line 45"/>
            <p:cNvSpPr>
              <a:spLocks noChangeShapeType="1"/>
            </p:cNvSpPr>
            <p:nvPr/>
          </p:nvSpPr>
          <p:spPr bwMode="auto">
            <a:xfrm rot="18769646" flipV="1">
              <a:off x="2327" y="1550"/>
              <a:ext cx="0" cy="142"/>
            </a:xfrm>
            <a:prstGeom prst="line">
              <a:avLst/>
            </a:prstGeom>
            <a:noFill/>
            <a:ln w="19050">
              <a:solidFill>
                <a:srgbClr val="2F2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9" name="Line 46"/>
            <p:cNvSpPr>
              <a:spLocks noChangeShapeType="1"/>
            </p:cNvSpPr>
            <p:nvPr/>
          </p:nvSpPr>
          <p:spPr bwMode="auto">
            <a:xfrm rot="18769646" flipV="1">
              <a:off x="2639" y="1834"/>
              <a:ext cx="0" cy="142"/>
            </a:xfrm>
            <a:prstGeom prst="line">
              <a:avLst/>
            </a:prstGeom>
            <a:noFill/>
            <a:ln w="19050">
              <a:solidFill>
                <a:srgbClr val="2F2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0" name="Line 47"/>
            <p:cNvSpPr>
              <a:spLocks noChangeShapeType="1"/>
            </p:cNvSpPr>
            <p:nvPr/>
          </p:nvSpPr>
          <p:spPr bwMode="auto">
            <a:xfrm rot="2569646" flipV="1">
              <a:off x="2625" y="1565"/>
              <a:ext cx="0" cy="142"/>
            </a:xfrm>
            <a:prstGeom prst="line">
              <a:avLst/>
            </a:prstGeom>
            <a:noFill/>
            <a:ln w="19050">
              <a:solidFill>
                <a:srgbClr val="2F2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1" name="Line 48"/>
            <p:cNvSpPr>
              <a:spLocks noChangeShapeType="1"/>
            </p:cNvSpPr>
            <p:nvPr/>
          </p:nvSpPr>
          <p:spPr bwMode="auto">
            <a:xfrm rot="2569646" flipV="1">
              <a:off x="2341" y="1848"/>
              <a:ext cx="0" cy="142"/>
            </a:xfrm>
            <a:prstGeom prst="line">
              <a:avLst/>
            </a:prstGeom>
            <a:noFill/>
            <a:ln w="19050">
              <a:solidFill>
                <a:srgbClr val="2F2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76212" name="Picture 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259013"/>
            <a:ext cx="369888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6245" name="Text Box 85"/>
          <p:cNvSpPr txBox="1">
            <a:spLocks noChangeArrowheads="1"/>
          </p:cNvSpPr>
          <p:nvPr/>
        </p:nvSpPr>
        <p:spPr bwMode="auto">
          <a:xfrm>
            <a:off x="7542213" y="2355850"/>
            <a:ext cx="4048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0">
                <a:solidFill>
                  <a:srgbClr val="DC2416"/>
                </a:solidFill>
              </a:rPr>
              <a:t>0</a:t>
            </a:r>
          </a:p>
        </p:txBody>
      </p:sp>
      <p:grpSp>
        <p:nvGrpSpPr>
          <p:cNvPr id="9" name="Group 86"/>
          <p:cNvGrpSpPr>
            <a:grpSpLocks/>
          </p:cNvGrpSpPr>
          <p:nvPr/>
        </p:nvGrpSpPr>
        <p:grpSpPr bwMode="auto">
          <a:xfrm>
            <a:off x="7677150" y="2303463"/>
            <a:ext cx="900113" cy="900112"/>
            <a:chOff x="2200" y="1480"/>
            <a:chExt cx="567" cy="567"/>
          </a:xfrm>
        </p:grpSpPr>
        <p:sp>
          <p:nvSpPr>
            <p:cNvPr id="24596" name="Line 87"/>
            <p:cNvSpPr>
              <a:spLocks noChangeShapeType="1"/>
            </p:cNvSpPr>
            <p:nvPr/>
          </p:nvSpPr>
          <p:spPr bwMode="auto">
            <a:xfrm flipV="1">
              <a:off x="2483" y="1480"/>
              <a:ext cx="0" cy="142"/>
            </a:xfrm>
            <a:prstGeom prst="line">
              <a:avLst/>
            </a:prstGeom>
            <a:noFill/>
            <a:ln w="19050">
              <a:solidFill>
                <a:srgbClr val="2F2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Line 88"/>
            <p:cNvSpPr>
              <a:spLocks noChangeShapeType="1"/>
            </p:cNvSpPr>
            <p:nvPr/>
          </p:nvSpPr>
          <p:spPr bwMode="auto">
            <a:xfrm flipV="1">
              <a:off x="2483" y="1905"/>
              <a:ext cx="0" cy="142"/>
            </a:xfrm>
            <a:prstGeom prst="line">
              <a:avLst/>
            </a:prstGeom>
            <a:noFill/>
            <a:ln w="19050">
              <a:solidFill>
                <a:srgbClr val="2F2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Line 89"/>
            <p:cNvSpPr>
              <a:spLocks noChangeShapeType="1"/>
            </p:cNvSpPr>
            <p:nvPr/>
          </p:nvSpPr>
          <p:spPr bwMode="auto">
            <a:xfrm rot="5400000" flipV="1">
              <a:off x="2696" y="1692"/>
              <a:ext cx="0" cy="142"/>
            </a:xfrm>
            <a:prstGeom prst="line">
              <a:avLst/>
            </a:prstGeom>
            <a:noFill/>
            <a:ln w="19050">
              <a:solidFill>
                <a:srgbClr val="2F2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9" name="Line 90"/>
            <p:cNvSpPr>
              <a:spLocks noChangeShapeType="1"/>
            </p:cNvSpPr>
            <p:nvPr/>
          </p:nvSpPr>
          <p:spPr bwMode="auto">
            <a:xfrm rot="5400000" flipV="1">
              <a:off x="2271" y="1692"/>
              <a:ext cx="0" cy="142"/>
            </a:xfrm>
            <a:prstGeom prst="line">
              <a:avLst/>
            </a:prstGeom>
            <a:noFill/>
            <a:ln w="19050">
              <a:solidFill>
                <a:srgbClr val="2F2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0" name="Line 91"/>
            <p:cNvSpPr>
              <a:spLocks noChangeShapeType="1"/>
            </p:cNvSpPr>
            <p:nvPr/>
          </p:nvSpPr>
          <p:spPr bwMode="auto">
            <a:xfrm rot="18769646" flipV="1">
              <a:off x="2327" y="1550"/>
              <a:ext cx="0" cy="142"/>
            </a:xfrm>
            <a:prstGeom prst="line">
              <a:avLst/>
            </a:prstGeom>
            <a:noFill/>
            <a:ln w="19050">
              <a:solidFill>
                <a:srgbClr val="2F2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Line 92"/>
            <p:cNvSpPr>
              <a:spLocks noChangeShapeType="1"/>
            </p:cNvSpPr>
            <p:nvPr/>
          </p:nvSpPr>
          <p:spPr bwMode="auto">
            <a:xfrm rot="18769646" flipV="1">
              <a:off x="2639" y="1834"/>
              <a:ext cx="0" cy="142"/>
            </a:xfrm>
            <a:prstGeom prst="line">
              <a:avLst/>
            </a:prstGeom>
            <a:noFill/>
            <a:ln w="19050">
              <a:solidFill>
                <a:srgbClr val="2F2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2" name="Line 93"/>
            <p:cNvSpPr>
              <a:spLocks noChangeShapeType="1"/>
            </p:cNvSpPr>
            <p:nvPr/>
          </p:nvSpPr>
          <p:spPr bwMode="auto">
            <a:xfrm rot="2569646" flipV="1">
              <a:off x="2625" y="1565"/>
              <a:ext cx="0" cy="142"/>
            </a:xfrm>
            <a:prstGeom prst="line">
              <a:avLst/>
            </a:prstGeom>
            <a:noFill/>
            <a:ln w="19050">
              <a:solidFill>
                <a:srgbClr val="2F2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3" name="Line 94"/>
            <p:cNvSpPr>
              <a:spLocks noChangeShapeType="1"/>
            </p:cNvSpPr>
            <p:nvPr/>
          </p:nvSpPr>
          <p:spPr bwMode="auto">
            <a:xfrm rot="2569646" flipV="1">
              <a:off x="2341" y="1848"/>
              <a:ext cx="0" cy="142"/>
            </a:xfrm>
            <a:prstGeom prst="line">
              <a:avLst/>
            </a:prstGeom>
            <a:noFill/>
            <a:ln w="19050">
              <a:solidFill>
                <a:srgbClr val="2F2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76197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673225"/>
            <a:ext cx="369888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6255" name="Text Box 95"/>
          <p:cNvSpPr txBox="1">
            <a:spLocks noChangeArrowheads="1"/>
          </p:cNvSpPr>
          <p:nvPr/>
        </p:nvSpPr>
        <p:spPr bwMode="auto">
          <a:xfrm>
            <a:off x="838200" y="1082675"/>
            <a:ext cx="373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宋体" charset="-122"/>
              </a:rPr>
              <a:t>·</a:t>
            </a:r>
            <a:r>
              <a:rPr lang="en-US" altLang="zh-CN" sz="2000"/>
              <a:t>press </a:t>
            </a:r>
            <a:r>
              <a:rPr lang="en-US" altLang="zh-CN" sz="2000">
                <a:latin typeface="宋体" charset="-122"/>
              </a:rPr>
              <a:t>“</a:t>
            </a:r>
            <a:r>
              <a:rPr lang="en-US" altLang="zh-CN" sz="2000"/>
              <a:t>ok</a:t>
            </a:r>
            <a:r>
              <a:rPr lang="en-US" altLang="zh-CN" sz="2000">
                <a:latin typeface="宋体" charset="-122"/>
              </a:rPr>
              <a:t>”</a:t>
            </a:r>
            <a:r>
              <a:rPr lang="en-US" altLang="zh-CN" sz="2000"/>
              <a:t>, light turns on</a:t>
            </a:r>
          </a:p>
        </p:txBody>
      </p:sp>
      <p:sp>
        <p:nvSpPr>
          <p:cNvPr id="476256" name="Text Box 96"/>
          <p:cNvSpPr txBox="1">
            <a:spLocks noChangeArrowheads="1"/>
          </p:cNvSpPr>
          <p:nvPr/>
        </p:nvSpPr>
        <p:spPr bwMode="auto">
          <a:xfrm>
            <a:off x="4841875" y="1089025"/>
            <a:ext cx="3733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宋体" charset="-122"/>
              </a:rPr>
              <a:t>·</a:t>
            </a:r>
            <a:r>
              <a:rPr lang="en-US" altLang="zh-CN" sz="2000"/>
              <a:t>press </a:t>
            </a:r>
            <a:r>
              <a:rPr lang="en-US" altLang="zh-CN" sz="2000">
                <a:latin typeface="宋体" charset="-122"/>
              </a:rPr>
              <a:t>“</a:t>
            </a:r>
            <a:r>
              <a:rPr lang="en-US" altLang="zh-CN" sz="2000"/>
              <a:t>abort</a:t>
            </a:r>
            <a:r>
              <a:rPr lang="en-US" altLang="zh-CN" sz="2000">
                <a:latin typeface="宋体" charset="-122"/>
              </a:rPr>
              <a:t>”</a:t>
            </a:r>
            <a:r>
              <a:rPr lang="en-US" altLang="zh-CN" sz="2000"/>
              <a:t>, light turns off</a:t>
            </a:r>
          </a:p>
        </p:txBody>
      </p:sp>
      <p:sp>
        <p:nvSpPr>
          <p:cNvPr id="476257" name="Text Box 97"/>
          <p:cNvSpPr txBox="1">
            <a:spLocks noChangeArrowheads="1"/>
          </p:cNvSpPr>
          <p:nvPr/>
        </p:nvSpPr>
        <p:spPr bwMode="auto">
          <a:xfrm>
            <a:off x="611188" y="4238625"/>
            <a:ext cx="40052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宋体" charset="-122"/>
              </a:rPr>
              <a:t>“</a:t>
            </a:r>
            <a:r>
              <a:rPr lang="en-US" altLang="zh-CN" sz="2000"/>
              <a:t>ok</a:t>
            </a:r>
            <a:r>
              <a:rPr lang="en-US" altLang="zh-CN" sz="2000">
                <a:latin typeface="宋体" charset="-122"/>
              </a:rPr>
              <a:t>”</a:t>
            </a:r>
            <a:r>
              <a:rPr lang="en-US" altLang="zh-CN" sz="2000"/>
              <a:t> button released </a:t>
            </a:r>
            <a:r>
              <a:rPr lang="en-US" altLang="zh-CN" sz="2000">
                <a:latin typeface="宋体" charset="-122"/>
              </a:rPr>
              <a:t>–</a:t>
            </a:r>
            <a:r>
              <a:rPr lang="en-US" altLang="zh-CN" sz="2000"/>
              <a:t> light stays on</a:t>
            </a:r>
          </a:p>
        </p:txBody>
      </p:sp>
      <p:sp>
        <p:nvSpPr>
          <p:cNvPr id="476258" name="Text Box 98"/>
          <p:cNvSpPr txBox="1">
            <a:spLocks noChangeArrowheads="1"/>
          </p:cNvSpPr>
          <p:nvPr/>
        </p:nvSpPr>
        <p:spPr bwMode="auto">
          <a:xfrm>
            <a:off x="4841875" y="4238625"/>
            <a:ext cx="4005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宋体" charset="-122"/>
              </a:rPr>
              <a:t>“</a:t>
            </a:r>
            <a:r>
              <a:rPr lang="en-US" altLang="zh-CN" sz="2000"/>
              <a:t>abort</a:t>
            </a:r>
            <a:r>
              <a:rPr lang="en-US" altLang="zh-CN" sz="2000">
                <a:latin typeface="宋体" charset="-122"/>
              </a:rPr>
              <a:t>”</a:t>
            </a:r>
            <a:r>
              <a:rPr lang="en-US" altLang="zh-CN" sz="2000"/>
              <a:t> button released </a:t>
            </a:r>
            <a:r>
              <a:rPr lang="en-US" altLang="zh-CN" sz="2000">
                <a:latin typeface="宋体" charset="-122"/>
              </a:rPr>
              <a:t>–</a:t>
            </a:r>
            <a:r>
              <a:rPr lang="en-US" altLang="zh-CN" sz="2000"/>
              <a:t> light stays off</a:t>
            </a:r>
          </a:p>
        </p:txBody>
      </p:sp>
      <p:pic>
        <p:nvPicPr>
          <p:cNvPr id="476261" name="Picture 1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2482850"/>
            <a:ext cx="354012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2" name="AutoShape 103" descr="http://t1.baidu.com/it/u=3444608530,2053771092&amp;fm=23&amp;gp=0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3" name="AutoShape 105" descr="http://t1.baidu.com/it/u=3444608530,2053771092&amp;fm=23&amp;gp=0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4" name="AutoShape 108" descr="http://t1.baidu.com/it/u=3444608530,2053771092&amp;fm=23&amp;gp=0.jpg"/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76269" name="Picture 1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488" y="2528888"/>
            <a:ext cx="354012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2095501" y="1946276"/>
            <a:ext cx="788987" cy="671513"/>
            <a:chOff x="2095501" y="1946276"/>
            <a:chExt cx="788987" cy="671513"/>
          </a:xfrm>
        </p:grpSpPr>
        <p:cxnSp>
          <p:nvCxnSpPr>
            <p:cNvPr id="4" name="直接连接符 3"/>
            <p:cNvCxnSpPr>
              <a:stCxn id="24625" idx="4"/>
            </p:cNvCxnSpPr>
            <p:nvPr/>
          </p:nvCxnSpPr>
          <p:spPr bwMode="auto">
            <a:xfrm flipV="1">
              <a:off x="2095501" y="1991519"/>
              <a:ext cx="1587" cy="62627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直接连接符 5"/>
            <p:cNvCxnSpPr/>
            <p:nvPr/>
          </p:nvCxnSpPr>
          <p:spPr bwMode="auto">
            <a:xfrm>
              <a:off x="2097088" y="1991519"/>
              <a:ext cx="69770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Rectangle 15"/>
            <p:cNvSpPr>
              <a:spLocks noChangeArrowheads="1"/>
            </p:cNvSpPr>
            <p:nvPr/>
          </p:nvSpPr>
          <p:spPr bwMode="auto">
            <a:xfrm rot="5400000">
              <a:off x="2404326" y="1834357"/>
              <a:ext cx="90488" cy="31432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AutoShape 27"/>
            <p:cNvSpPr>
              <a:spLocks noChangeArrowheads="1"/>
            </p:cNvSpPr>
            <p:nvPr/>
          </p:nvSpPr>
          <p:spPr bwMode="auto">
            <a:xfrm rot="10800000">
              <a:off x="2705100" y="2097089"/>
              <a:ext cx="179388" cy="13493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0" name="直接连接符 9"/>
            <p:cNvCxnSpPr>
              <a:endCxn id="103" idx="3"/>
            </p:cNvCxnSpPr>
            <p:nvPr/>
          </p:nvCxnSpPr>
          <p:spPr bwMode="auto">
            <a:xfrm>
              <a:off x="2794793" y="1982042"/>
              <a:ext cx="1" cy="1150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6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76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76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47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76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76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76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6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76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76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47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476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76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7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7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7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98" grpId="0"/>
      <p:bldP spid="476245" grpId="0"/>
      <p:bldP spid="476255" grpId="0"/>
      <p:bldP spid="476256" grpId="0"/>
      <p:bldP spid="476257" grpId="0"/>
      <p:bldP spid="476258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991475" cy="6746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Exp3: a combination lock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altLang="en-US" smtClean="0"/>
              <a:t>requirement</a:t>
            </a:r>
            <a:r>
              <a:rPr lang="en-US" altLang="zh-CN" smtClean="0">
                <a:ea typeface="宋体" charset="-122"/>
                <a:sym typeface="Wingdings" pitchFamily="2" charset="2"/>
              </a:rPr>
              <a:t>: </a:t>
            </a:r>
          </a:p>
          <a:p>
            <a:pPr marL="533400" indent="-533400" eaLnBrk="1" hangingPunct="1">
              <a:buFontTx/>
              <a:buAutoNum type="arabicParenBoth"/>
            </a:pPr>
            <a:r>
              <a:rPr lang="en-US" altLang="zh-CN" smtClean="0">
                <a:ea typeface="宋体" charset="-122"/>
              </a:rPr>
              <a:t>UNLK=1 if and only if X is 0 and the sequence of inputs received on X at the preceding seven clock ticks of X was 0110111. </a:t>
            </a:r>
          </a:p>
          <a:p>
            <a:pPr marL="533400" indent="-533400" eaLnBrk="1" hangingPunct="1">
              <a:buFontTx/>
              <a:buAutoNum type="arabicParenBoth"/>
            </a:pPr>
            <a:r>
              <a:rPr lang="en-US" altLang="zh-CN" smtClean="0">
                <a:ea typeface="宋体" charset="-122"/>
              </a:rPr>
              <a:t>HINT=1 if and only if the current value of X is the correct one to move the machine closer to being in the “unlocked” state (with UNLK=1).</a:t>
            </a:r>
          </a:p>
          <a:p>
            <a:pPr marL="533400" indent="-533400" eaLnBrk="1" hangingPunct="1"/>
            <a:r>
              <a:rPr lang="en-US" altLang="zh-CN" smtClean="0">
                <a:solidFill>
                  <a:srgbClr val="9900CC"/>
                </a:solidFill>
                <a:ea typeface="宋体" charset="-122"/>
              </a:rPr>
              <a:t>It is a sequence-detector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States analysis</a:t>
            </a:r>
          </a:p>
        </p:txBody>
      </p:sp>
      <p:sp>
        <p:nvSpPr>
          <p:cNvPr id="443617" name="Rectangle 225"/>
          <p:cNvSpPr>
            <a:spLocks noGrp="1" noChangeArrowheads="1"/>
          </p:cNvSpPr>
          <p:nvPr>
            <p:ph type="body" idx="1"/>
          </p:nvPr>
        </p:nvSpPr>
        <p:spPr>
          <a:xfrm>
            <a:off x="684213" y="2303463"/>
            <a:ext cx="8064500" cy="4095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chemeClr val="tx1"/>
                </a:solidFill>
                <a:ea typeface="宋体" charset="-122"/>
              </a:rPr>
              <a:t>Input		state		output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Got 1  		A		UNLK=0, HINT=0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Got 0		B		UNLK=0, HINT=1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Got 01		C		UNLK=0, HINT=1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Got 011		D		UNLK=0, HINT=1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Got 0110		E		UNLK=0, HINT=1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Got 01101	F		UNLK=0, HINT=1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Got 011011	G		UNLK=0, HINT=1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Got 0110111	H		UNLK=0, HINT=1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Got 01101110	I		UNLK=1, HINT=1</a:t>
            </a:r>
          </a:p>
        </p:txBody>
      </p:sp>
      <p:graphicFrame>
        <p:nvGraphicFramePr>
          <p:cNvPr id="443616" name="Group 224"/>
          <p:cNvGraphicFramePr>
            <a:graphicFrameLocks noGrp="1"/>
          </p:cNvGraphicFramePr>
          <p:nvPr>
            <p:ph idx="4294967295"/>
          </p:nvPr>
        </p:nvGraphicFramePr>
        <p:xfrm>
          <a:off x="385763" y="998538"/>
          <a:ext cx="8393112" cy="1189037"/>
        </p:xfrm>
        <a:graphic>
          <a:graphicData uri="http://schemas.openxmlformats.org/drawingml/2006/table">
            <a:tbl>
              <a:tblPr/>
              <a:tblGrid>
                <a:gridCol w="931862"/>
                <a:gridCol w="439738"/>
                <a:gridCol w="439737"/>
                <a:gridCol w="436563"/>
                <a:gridCol w="439737"/>
                <a:gridCol w="439738"/>
                <a:gridCol w="439737"/>
                <a:gridCol w="439738"/>
                <a:gridCol w="438150"/>
                <a:gridCol w="439737"/>
                <a:gridCol w="438150"/>
                <a:gridCol w="439738"/>
                <a:gridCol w="438150"/>
                <a:gridCol w="438150"/>
                <a:gridCol w="438150"/>
                <a:gridCol w="438150"/>
                <a:gridCol w="439737"/>
                <a:gridCol w="4381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UNLK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087E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HINT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3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3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3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3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3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3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6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36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6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36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6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36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4"/>
          <p:cNvGrpSpPr>
            <a:grpSpLocks/>
          </p:cNvGrpSpPr>
          <p:nvPr/>
        </p:nvGrpSpPr>
        <p:grpSpPr bwMode="auto">
          <a:xfrm>
            <a:off x="1601788" y="2214563"/>
            <a:ext cx="4095750" cy="3149600"/>
            <a:chOff x="1094" y="1395"/>
            <a:chExt cx="2580" cy="1984"/>
          </a:xfrm>
        </p:grpSpPr>
        <p:sp>
          <p:nvSpPr>
            <p:cNvPr id="106579" name="AutoShape 109"/>
            <p:cNvSpPr>
              <a:spLocks noChangeArrowheads="1"/>
            </p:cNvSpPr>
            <p:nvPr/>
          </p:nvSpPr>
          <p:spPr bwMode="auto">
            <a:xfrm>
              <a:off x="1094" y="3152"/>
              <a:ext cx="1332" cy="2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80" name="AutoShape 108"/>
            <p:cNvSpPr>
              <a:spLocks noChangeArrowheads="1"/>
            </p:cNvSpPr>
            <p:nvPr/>
          </p:nvSpPr>
          <p:spPr bwMode="auto">
            <a:xfrm>
              <a:off x="1094" y="1395"/>
              <a:ext cx="1332" cy="25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81" name="Line 110"/>
            <p:cNvSpPr>
              <a:spLocks noChangeShapeType="1"/>
            </p:cNvSpPr>
            <p:nvPr/>
          </p:nvSpPr>
          <p:spPr bwMode="auto">
            <a:xfrm>
              <a:off x="2426" y="1508"/>
              <a:ext cx="3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82" name="Line 111"/>
            <p:cNvSpPr>
              <a:spLocks noChangeShapeType="1"/>
            </p:cNvSpPr>
            <p:nvPr/>
          </p:nvSpPr>
          <p:spPr bwMode="auto">
            <a:xfrm>
              <a:off x="2426" y="3294"/>
              <a:ext cx="3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83" name="Line 112"/>
            <p:cNvSpPr>
              <a:spLocks noChangeShapeType="1"/>
            </p:cNvSpPr>
            <p:nvPr/>
          </p:nvSpPr>
          <p:spPr bwMode="auto">
            <a:xfrm flipH="1" flipV="1">
              <a:off x="2795" y="1508"/>
              <a:ext cx="0" cy="17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84" name="Text Box 113"/>
            <p:cNvSpPr txBox="1">
              <a:spLocks noChangeArrowheads="1"/>
            </p:cNvSpPr>
            <p:nvPr/>
          </p:nvSpPr>
          <p:spPr bwMode="auto">
            <a:xfrm>
              <a:off x="2738" y="2245"/>
              <a:ext cx="93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2E5B0D"/>
                  </a:solidFill>
                </a:rPr>
                <a:t>Equivalent states</a:t>
              </a:r>
            </a:p>
          </p:txBody>
        </p:sp>
      </p:grpSp>
      <p:sp>
        <p:nvSpPr>
          <p:cNvPr id="106499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State table for combination-lock machine</a:t>
            </a:r>
          </a:p>
        </p:txBody>
      </p:sp>
      <p:graphicFrame>
        <p:nvGraphicFramePr>
          <p:cNvPr id="447665" name="Group 177"/>
          <p:cNvGraphicFramePr>
            <a:graphicFrameLocks noGrp="1"/>
          </p:cNvGraphicFramePr>
          <p:nvPr>
            <p:ph sz="half" idx="1"/>
          </p:nvPr>
        </p:nvGraphicFramePr>
        <p:xfrm>
          <a:off x="385763" y="1052513"/>
          <a:ext cx="3482975" cy="4754562"/>
        </p:xfrm>
        <a:graphic>
          <a:graphicData uri="http://schemas.openxmlformats.org/drawingml/2006/table">
            <a:tbl>
              <a:tblPr/>
              <a:tblGrid>
                <a:gridCol w="960437"/>
                <a:gridCol w="1414463"/>
                <a:gridCol w="1108075"/>
              </a:tblGrid>
              <a:tr h="36671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51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B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B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 C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B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E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B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F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B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G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E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H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I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B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S*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UNLK HINT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7676" name="Group 188"/>
          <p:cNvGraphicFramePr>
            <a:graphicFrameLocks noGrp="1"/>
          </p:cNvGraphicFramePr>
          <p:nvPr>
            <p:ph sz="half" idx="2"/>
          </p:nvPr>
        </p:nvGraphicFramePr>
        <p:xfrm>
          <a:off x="5832475" y="1052513"/>
          <a:ext cx="3014663" cy="4400550"/>
        </p:xfrm>
        <a:graphic>
          <a:graphicData uri="http://schemas.openxmlformats.org/drawingml/2006/table">
            <a:tbl>
              <a:tblPr/>
              <a:tblGrid>
                <a:gridCol w="803275"/>
                <a:gridCol w="1184275"/>
                <a:gridCol w="1027113"/>
              </a:tblGrid>
              <a:tr h="34131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29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B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B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 C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B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E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B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F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B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G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E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H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B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S*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UNLK HINT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7677" name="AutoShape 189"/>
          <p:cNvSpPr>
            <a:spLocks noChangeArrowheads="1"/>
          </p:cNvSpPr>
          <p:nvPr/>
        </p:nvSpPr>
        <p:spPr bwMode="auto">
          <a:xfrm>
            <a:off x="4706938" y="4554538"/>
            <a:ext cx="1079500" cy="314325"/>
          </a:xfrm>
          <a:prstGeom prst="rightArrow">
            <a:avLst>
              <a:gd name="adj1" fmla="val 50000"/>
              <a:gd name="adj2" fmla="val 85859"/>
            </a:avLst>
          </a:prstGeom>
          <a:noFill/>
          <a:ln w="28575">
            <a:solidFill>
              <a:srgbClr val="56561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78" name="Text Box 190"/>
          <p:cNvSpPr txBox="1">
            <a:spLocks noChangeArrowheads="1"/>
          </p:cNvSpPr>
          <p:nvPr/>
        </p:nvSpPr>
        <p:spPr bwMode="auto">
          <a:xfrm>
            <a:off x="5562600" y="5815013"/>
            <a:ext cx="287972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0"/>
              <a:t>Omit the later steps.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0">
                <a:latin typeface="宋体" charset="-122"/>
              </a:rPr>
              <a:t>……</a:t>
            </a:r>
            <a:endParaRPr lang="en-US" altLang="zh-CN" sz="20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677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888" y="188913"/>
            <a:ext cx="8893175" cy="719137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7.5 designing state machines using state diagram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89025"/>
            <a:ext cx="8229600" cy="50371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Difference between state table and state diagram design</a:t>
            </a:r>
            <a:r>
              <a:rPr lang="zh-CN" altLang="en-US" smtClean="0">
                <a:ea typeface="宋体" charset="-122"/>
              </a:rPr>
              <a:t>：</a:t>
            </a:r>
          </a:p>
          <a:p>
            <a:pPr eaLnBrk="1" hangingPunct="1">
              <a:buClr>
                <a:srgbClr val="2E3301"/>
              </a:buClr>
              <a:buFont typeface="Wingdings" pitchFamily="2" charset="2"/>
              <a:buChar char="l"/>
            </a:pPr>
            <a:r>
              <a:rPr lang="zh-CN" altLang="en-US" smtClean="0">
                <a:ea typeface="宋体" charset="-122"/>
              </a:rPr>
              <a:t>状态表是穷举列表的方法</a:t>
            </a:r>
          </a:p>
          <a:p>
            <a:pPr eaLnBrk="1" hangingPunct="1">
              <a:buClr>
                <a:srgbClr val="2E3301"/>
              </a:buClr>
              <a:buFont typeface="Wingdings" pitchFamily="2" charset="2"/>
              <a:buChar char="l"/>
            </a:pPr>
            <a:r>
              <a:rPr lang="zh-CN" altLang="en-US" smtClean="0">
                <a:ea typeface="宋体" charset="-122"/>
              </a:rPr>
              <a:t>状态图表达状态的转移用一条带转移表达式的弧线，其中可能包含多个输入。经常不能一次达到状态转移的完备性。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954088"/>
            <a:ext cx="8229600" cy="10541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ea typeface="Batang" pitchFamily="18" charset="-127"/>
              </a:rPr>
              <a:t>Exp1: a sequence-detector, if the control input </a:t>
            </a:r>
            <a:r>
              <a:rPr lang="en-US" altLang="zh-CN" sz="2400" i="1" smtClean="0">
                <a:ea typeface="Batang" pitchFamily="18" charset="-127"/>
              </a:rPr>
              <a:t>A </a:t>
            </a:r>
            <a:r>
              <a:rPr lang="en-US" altLang="zh-CN" sz="2400" smtClean="0">
                <a:ea typeface="Batang" pitchFamily="18" charset="-127"/>
              </a:rPr>
              <a:t>=1, and serial input </a:t>
            </a:r>
            <a:r>
              <a:rPr lang="en-US" altLang="zh-CN" sz="2400" i="1" smtClean="0">
                <a:ea typeface="Batang" pitchFamily="18" charset="-127"/>
              </a:rPr>
              <a:t>B</a:t>
            </a:r>
            <a:r>
              <a:rPr lang="en-US" altLang="zh-CN" sz="2400" smtClean="0">
                <a:ea typeface="Batang" pitchFamily="18" charset="-127"/>
              </a:rPr>
              <a:t> are continuous “110”, then output </a:t>
            </a:r>
            <a:r>
              <a:rPr lang="en-US" altLang="zh-CN" sz="2400" i="1" smtClean="0">
                <a:ea typeface="Batang" pitchFamily="18" charset="-127"/>
              </a:rPr>
              <a:t>C </a:t>
            </a:r>
            <a:r>
              <a:rPr lang="en-US" altLang="zh-CN" sz="2400" smtClean="0">
                <a:ea typeface="Batang" pitchFamily="18" charset="-127"/>
              </a:rPr>
              <a:t>=1.</a:t>
            </a:r>
          </a:p>
        </p:txBody>
      </p:sp>
      <p:sp>
        <p:nvSpPr>
          <p:cNvPr id="214020" name="Oval 4"/>
          <p:cNvSpPr>
            <a:spLocks noChangeArrowheads="1"/>
          </p:cNvSpPr>
          <p:nvPr/>
        </p:nvSpPr>
        <p:spPr bwMode="auto">
          <a:xfrm>
            <a:off x="2276475" y="3070225"/>
            <a:ext cx="647700" cy="647700"/>
          </a:xfrm>
          <a:prstGeom prst="ellipse">
            <a:avLst/>
          </a:prstGeom>
          <a:noFill/>
          <a:ln w="285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6666"/>
                </a:solidFill>
              </a:rPr>
              <a:t>S</a:t>
            </a:r>
            <a:r>
              <a:rPr lang="en-US" altLang="zh-CN" sz="2400" baseline="-25000">
                <a:solidFill>
                  <a:srgbClr val="006666"/>
                </a:solidFill>
              </a:rPr>
              <a:t>0</a:t>
            </a:r>
          </a:p>
        </p:txBody>
      </p:sp>
      <p:sp>
        <p:nvSpPr>
          <p:cNvPr id="214021" name="Oval 5"/>
          <p:cNvSpPr>
            <a:spLocks noChangeArrowheads="1"/>
          </p:cNvSpPr>
          <p:nvPr/>
        </p:nvSpPr>
        <p:spPr bwMode="auto">
          <a:xfrm>
            <a:off x="2303463" y="4311650"/>
            <a:ext cx="647700" cy="647700"/>
          </a:xfrm>
          <a:prstGeom prst="ellipse">
            <a:avLst/>
          </a:prstGeom>
          <a:noFill/>
          <a:ln w="285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6666"/>
                </a:solidFill>
              </a:rPr>
              <a:t>S</a:t>
            </a:r>
            <a:r>
              <a:rPr lang="en-US" altLang="zh-CN" sz="2400" baseline="-25000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214031" name="Oval 15"/>
          <p:cNvSpPr>
            <a:spLocks noChangeArrowheads="1"/>
          </p:cNvSpPr>
          <p:nvPr/>
        </p:nvSpPr>
        <p:spPr bwMode="auto">
          <a:xfrm>
            <a:off x="3897313" y="3070225"/>
            <a:ext cx="647700" cy="647700"/>
          </a:xfrm>
          <a:prstGeom prst="ellipse">
            <a:avLst/>
          </a:prstGeom>
          <a:noFill/>
          <a:ln w="285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6666"/>
                </a:solidFill>
              </a:rPr>
              <a:t>S</a:t>
            </a:r>
            <a:r>
              <a:rPr lang="en-US" altLang="zh-CN" sz="2400" baseline="-25000">
                <a:solidFill>
                  <a:srgbClr val="006666"/>
                </a:solidFill>
              </a:rPr>
              <a:t>2</a:t>
            </a:r>
          </a:p>
        </p:txBody>
      </p:sp>
      <p:sp>
        <p:nvSpPr>
          <p:cNvPr id="214032" name="Oval 16"/>
          <p:cNvSpPr>
            <a:spLocks noChangeArrowheads="1"/>
          </p:cNvSpPr>
          <p:nvPr/>
        </p:nvSpPr>
        <p:spPr bwMode="auto">
          <a:xfrm>
            <a:off x="5518150" y="3024188"/>
            <a:ext cx="719138" cy="719137"/>
          </a:xfrm>
          <a:prstGeom prst="ellipse">
            <a:avLst/>
          </a:prstGeom>
          <a:noFill/>
          <a:ln w="285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6666"/>
                </a:solidFill>
              </a:rPr>
              <a:t>S</a:t>
            </a:r>
            <a:r>
              <a:rPr lang="en-US" altLang="zh-CN" sz="2400" baseline="-25000">
                <a:solidFill>
                  <a:srgbClr val="006666"/>
                </a:solidFill>
              </a:rPr>
              <a:t>3</a:t>
            </a:r>
          </a:p>
        </p:txBody>
      </p:sp>
      <p:sp>
        <p:nvSpPr>
          <p:cNvPr id="214078" name="Oval 62"/>
          <p:cNvSpPr>
            <a:spLocks noChangeArrowheads="1"/>
          </p:cNvSpPr>
          <p:nvPr/>
        </p:nvSpPr>
        <p:spPr bwMode="auto">
          <a:xfrm>
            <a:off x="7227888" y="3024188"/>
            <a:ext cx="719137" cy="719137"/>
          </a:xfrm>
          <a:prstGeom prst="ellipse">
            <a:avLst/>
          </a:prstGeom>
          <a:noFill/>
          <a:ln w="285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6666"/>
                </a:solidFill>
              </a:rPr>
              <a:t>S</a:t>
            </a:r>
            <a:r>
              <a:rPr lang="en-US" altLang="zh-CN" sz="2400" baseline="-25000">
                <a:solidFill>
                  <a:srgbClr val="006666"/>
                </a:solidFill>
              </a:rPr>
              <a:t>4</a:t>
            </a:r>
          </a:p>
        </p:txBody>
      </p:sp>
      <p:grpSp>
        <p:nvGrpSpPr>
          <p:cNvPr id="108633" name="Group 89"/>
          <p:cNvGrpSpPr>
            <a:grpSpLocks/>
          </p:cNvGrpSpPr>
          <p:nvPr/>
        </p:nvGrpSpPr>
        <p:grpSpPr bwMode="auto">
          <a:xfrm>
            <a:off x="206375" y="2033588"/>
            <a:ext cx="1665288" cy="779462"/>
            <a:chOff x="130" y="1503"/>
            <a:chExt cx="1049" cy="491"/>
          </a:xfrm>
        </p:grpSpPr>
        <p:sp>
          <p:nvSpPr>
            <p:cNvPr id="108568" name="Oval 106"/>
            <p:cNvSpPr>
              <a:spLocks noChangeArrowheads="1"/>
            </p:cNvSpPr>
            <p:nvPr/>
          </p:nvSpPr>
          <p:spPr bwMode="auto">
            <a:xfrm>
              <a:off x="130" y="1580"/>
              <a:ext cx="415" cy="41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chemeClr val="accent2"/>
                  </a:solidFill>
                </a:rPr>
                <a:t>S</a:t>
              </a:r>
            </a:p>
          </p:txBody>
        </p:sp>
        <p:sp>
          <p:nvSpPr>
            <p:cNvPr id="108569" name="Line 107"/>
            <p:cNvSpPr>
              <a:spLocks noChangeShapeType="1"/>
            </p:cNvSpPr>
            <p:nvPr/>
          </p:nvSpPr>
          <p:spPr bwMode="auto">
            <a:xfrm>
              <a:off x="573" y="1795"/>
              <a:ext cx="4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1" name="Text Box 108"/>
            <p:cNvSpPr txBox="1">
              <a:spLocks noChangeArrowheads="1"/>
            </p:cNvSpPr>
            <p:nvPr/>
          </p:nvSpPr>
          <p:spPr bwMode="auto">
            <a:xfrm>
              <a:off x="573" y="1503"/>
              <a:ext cx="6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A,B/C</a:t>
              </a:r>
            </a:p>
          </p:txBody>
        </p:sp>
      </p:grpSp>
      <p:grpSp>
        <p:nvGrpSpPr>
          <p:cNvPr id="108661" name="Group 117"/>
          <p:cNvGrpSpPr>
            <a:grpSpLocks/>
          </p:cNvGrpSpPr>
          <p:nvPr/>
        </p:nvGrpSpPr>
        <p:grpSpPr bwMode="auto">
          <a:xfrm>
            <a:off x="1331913" y="3114675"/>
            <a:ext cx="1079500" cy="539750"/>
            <a:chOff x="839" y="1962"/>
            <a:chExt cx="680" cy="340"/>
          </a:xfrm>
        </p:grpSpPr>
        <p:sp>
          <p:nvSpPr>
            <p:cNvPr id="108629" name="Freeform 85"/>
            <p:cNvSpPr>
              <a:spLocks/>
            </p:cNvSpPr>
            <p:nvPr/>
          </p:nvSpPr>
          <p:spPr bwMode="auto">
            <a:xfrm>
              <a:off x="1194" y="1962"/>
              <a:ext cx="325" cy="340"/>
            </a:xfrm>
            <a:custGeom>
              <a:avLst/>
              <a:gdLst>
                <a:gd name="T0" fmla="*/ 325 w 325"/>
                <a:gd name="T1" fmla="*/ 340 h 340"/>
                <a:gd name="T2" fmla="*/ 70 w 325"/>
                <a:gd name="T3" fmla="*/ 255 h 340"/>
                <a:gd name="T4" fmla="*/ 42 w 325"/>
                <a:gd name="T5" fmla="*/ 85 h 340"/>
                <a:gd name="T6" fmla="*/ 325 w 325"/>
                <a:gd name="T7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340">
                  <a:moveTo>
                    <a:pt x="325" y="340"/>
                  </a:moveTo>
                  <a:cubicBezTo>
                    <a:pt x="221" y="319"/>
                    <a:pt x="117" y="298"/>
                    <a:pt x="70" y="255"/>
                  </a:cubicBezTo>
                  <a:cubicBezTo>
                    <a:pt x="23" y="212"/>
                    <a:pt x="0" y="127"/>
                    <a:pt x="42" y="85"/>
                  </a:cubicBezTo>
                  <a:cubicBezTo>
                    <a:pt x="84" y="43"/>
                    <a:pt x="204" y="21"/>
                    <a:pt x="325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30" name="Text Box 86"/>
            <p:cNvSpPr txBox="1">
              <a:spLocks noChangeArrowheads="1"/>
            </p:cNvSpPr>
            <p:nvPr/>
          </p:nvSpPr>
          <p:spPr bwMode="auto">
            <a:xfrm>
              <a:off x="839" y="1990"/>
              <a:ext cx="4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A’/0</a:t>
              </a:r>
            </a:p>
          </p:txBody>
        </p:sp>
      </p:grpSp>
      <p:grpSp>
        <p:nvGrpSpPr>
          <p:cNvPr id="108663" name="Group 119"/>
          <p:cNvGrpSpPr>
            <a:grpSpLocks/>
          </p:cNvGrpSpPr>
          <p:nvPr/>
        </p:nvGrpSpPr>
        <p:grpSpPr bwMode="auto">
          <a:xfrm>
            <a:off x="2636838" y="3743325"/>
            <a:ext cx="809625" cy="585788"/>
            <a:chOff x="1661" y="2358"/>
            <a:chExt cx="510" cy="369"/>
          </a:xfrm>
        </p:grpSpPr>
        <p:sp>
          <p:nvSpPr>
            <p:cNvPr id="108631" name="Line 87"/>
            <p:cNvSpPr>
              <a:spLocks noChangeShapeType="1"/>
            </p:cNvSpPr>
            <p:nvPr/>
          </p:nvSpPr>
          <p:spPr bwMode="auto">
            <a:xfrm>
              <a:off x="1661" y="2358"/>
              <a:ext cx="0" cy="3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32" name="Text Box 88"/>
            <p:cNvSpPr txBox="1">
              <a:spLocks noChangeArrowheads="1"/>
            </p:cNvSpPr>
            <p:nvPr/>
          </p:nvSpPr>
          <p:spPr bwMode="auto">
            <a:xfrm>
              <a:off x="1689" y="2387"/>
              <a:ext cx="4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A,B’/0</a:t>
              </a:r>
            </a:p>
          </p:txBody>
        </p:sp>
      </p:grpSp>
      <p:grpSp>
        <p:nvGrpSpPr>
          <p:cNvPr id="108662" name="Group 118"/>
          <p:cNvGrpSpPr>
            <a:grpSpLocks/>
          </p:cNvGrpSpPr>
          <p:nvPr/>
        </p:nvGrpSpPr>
        <p:grpSpPr bwMode="auto">
          <a:xfrm>
            <a:off x="2906713" y="2979738"/>
            <a:ext cx="990600" cy="404812"/>
            <a:chOff x="1831" y="1877"/>
            <a:chExt cx="624" cy="255"/>
          </a:xfrm>
        </p:grpSpPr>
        <p:sp>
          <p:nvSpPr>
            <p:cNvPr id="108634" name="Line 90"/>
            <p:cNvSpPr>
              <a:spLocks noChangeShapeType="1"/>
            </p:cNvSpPr>
            <p:nvPr/>
          </p:nvSpPr>
          <p:spPr bwMode="auto">
            <a:xfrm>
              <a:off x="1831" y="2132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37" name="Text Box 93"/>
            <p:cNvSpPr txBox="1">
              <a:spLocks noChangeArrowheads="1"/>
            </p:cNvSpPr>
            <p:nvPr/>
          </p:nvSpPr>
          <p:spPr bwMode="auto">
            <a:xfrm>
              <a:off x="1916" y="1877"/>
              <a:ext cx="4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A,B/0</a:t>
              </a:r>
            </a:p>
          </p:txBody>
        </p:sp>
      </p:grpSp>
      <p:grpSp>
        <p:nvGrpSpPr>
          <p:cNvPr id="108664" name="Group 120"/>
          <p:cNvGrpSpPr>
            <a:grpSpLocks/>
          </p:cNvGrpSpPr>
          <p:nvPr/>
        </p:nvGrpSpPr>
        <p:grpSpPr bwMode="auto">
          <a:xfrm>
            <a:off x="4527550" y="2979738"/>
            <a:ext cx="990600" cy="404812"/>
            <a:chOff x="2852" y="1877"/>
            <a:chExt cx="624" cy="255"/>
          </a:xfrm>
        </p:grpSpPr>
        <p:sp>
          <p:nvSpPr>
            <p:cNvPr id="108635" name="Line 91"/>
            <p:cNvSpPr>
              <a:spLocks noChangeShapeType="1"/>
            </p:cNvSpPr>
            <p:nvPr/>
          </p:nvSpPr>
          <p:spPr bwMode="auto">
            <a:xfrm>
              <a:off x="2852" y="2132"/>
              <a:ext cx="624" cy="0"/>
            </a:xfrm>
            <a:prstGeom prst="line">
              <a:avLst/>
            </a:prstGeom>
            <a:noFill/>
            <a:ln w="28575">
              <a:solidFill>
                <a:srgbClr val="3D9B0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38" name="Text Box 94"/>
            <p:cNvSpPr txBox="1">
              <a:spLocks noChangeArrowheads="1"/>
            </p:cNvSpPr>
            <p:nvPr/>
          </p:nvSpPr>
          <p:spPr bwMode="auto">
            <a:xfrm>
              <a:off x="2937" y="1877"/>
              <a:ext cx="4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D9B09"/>
                  </a:solidFill>
                </a:rPr>
                <a:t>A,B/0</a:t>
              </a:r>
            </a:p>
          </p:txBody>
        </p:sp>
      </p:grpSp>
      <p:grpSp>
        <p:nvGrpSpPr>
          <p:cNvPr id="108665" name="Group 121"/>
          <p:cNvGrpSpPr>
            <a:grpSpLocks/>
          </p:cNvGrpSpPr>
          <p:nvPr/>
        </p:nvGrpSpPr>
        <p:grpSpPr bwMode="auto">
          <a:xfrm>
            <a:off x="6237288" y="2979738"/>
            <a:ext cx="990600" cy="404812"/>
            <a:chOff x="3929" y="1877"/>
            <a:chExt cx="624" cy="255"/>
          </a:xfrm>
        </p:grpSpPr>
        <p:sp>
          <p:nvSpPr>
            <p:cNvPr id="108636" name="Line 92"/>
            <p:cNvSpPr>
              <a:spLocks noChangeShapeType="1"/>
            </p:cNvSpPr>
            <p:nvPr/>
          </p:nvSpPr>
          <p:spPr bwMode="auto">
            <a:xfrm>
              <a:off x="3929" y="2132"/>
              <a:ext cx="624" cy="0"/>
            </a:xfrm>
            <a:prstGeom prst="line">
              <a:avLst/>
            </a:prstGeom>
            <a:noFill/>
            <a:ln w="28575">
              <a:solidFill>
                <a:srgbClr val="EA087E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39" name="Text Box 95"/>
            <p:cNvSpPr txBox="1">
              <a:spLocks noChangeArrowheads="1"/>
            </p:cNvSpPr>
            <p:nvPr/>
          </p:nvSpPr>
          <p:spPr bwMode="auto">
            <a:xfrm>
              <a:off x="4014" y="1877"/>
              <a:ext cx="4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EA087E"/>
                  </a:solidFill>
                </a:rPr>
                <a:t>A,B’/1</a:t>
              </a:r>
            </a:p>
          </p:txBody>
        </p:sp>
      </p:grpSp>
      <p:grpSp>
        <p:nvGrpSpPr>
          <p:cNvPr id="108672" name="Group 128"/>
          <p:cNvGrpSpPr>
            <a:grpSpLocks/>
          </p:cNvGrpSpPr>
          <p:nvPr/>
        </p:nvGrpSpPr>
        <p:grpSpPr bwMode="auto">
          <a:xfrm>
            <a:off x="1647825" y="3698875"/>
            <a:ext cx="763588" cy="855663"/>
            <a:chOff x="1038" y="2330"/>
            <a:chExt cx="481" cy="539"/>
          </a:xfrm>
        </p:grpSpPr>
        <p:sp>
          <p:nvSpPr>
            <p:cNvPr id="108640" name="Freeform 96"/>
            <p:cNvSpPr>
              <a:spLocks/>
            </p:cNvSpPr>
            <p:nvPr/>
          </p:nvSpPr>
          <p:spPr bwMode="auto">
            <a:xfrm>
              <a:off x="1358" y="2330"/>
              <a:ext cx="161" cy="539"/>
            </a:xfrm>
            <a:custGeom>
              <a:avLst/>
              <a:gdLst>
                <a:gd name="T0" fmla="*/ 105 w 218"/>
                <a:gd name="T1" fmla="*/ 567 h 567"/>
                <a:gd name="T2" fmla="*/ 19 w 218"/>
                <a:gd name="T3" fmla="*/ 283 h 567"/>
                <a:gd name="T4" fmla="*/ 218 w 218"/>
                <a:gd name="T5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" h="567">
                  <a:moveTo>
                    <a:pt x="105" y="567"/>
                  </a:moveTo>
                  <a:cubicBezTo>
                    <a:pt x="52" y="472"/>
                    <a:pt x="0" y="377"/>
                    <a:pt x="19" y="283"/>
                  </a:cubicBezTo>
                  <a:cubicBezTo>
                    <a:pt x="38" y="189"/>
                    <a:pt x="128" y="94"/>
                    <a:pt x="218" y="0"/>
                  </a:cubicBezTo>
                </a:path>
              </a:pathLst>
            </a:custGeom>
            <a:noFill/>
            <a:ln w="28575" cmpd="sng">
              <a:solidFill>
                <a:srgbClr val="2525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1" name="Text Box 97"/>
            <p:cNvSpPr txBox="1">
              <a:spLocks noChangeArrowheads="1"/>
            </p:cNvSpPr>
            <p:nvPr/>
          </p:nvSpPr>
          <p:spPr bwMode="auto">
            <a:xfrm>
              <a:off x="1038" y="2443"/>
              <a:ext cx="3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2525FF"/>
                  </a:solidFill>
                </a:rPr>
                <a:t>A’/0</a:t>
              </a:r>
            </a:p>
          </p:txBody>
        </p:sp>
      </p:grpSp>
      <p:grpSp>
        <p:nvGrpSpPr>
          <p:cNvPr id="108673" name="Group 129"/>
          <p:cNvGrpSpPr>
            <a:grpSpLocks/>
          </p:cNvGrpSpPr>
          <p:nvPr/>
        </p:nvGrpSpPr>
        <p:grpSpPr bwMode="auto">
          <a:xfrm>
            <a:off x="2771775" y="2619375"/>
            <a:ext cx="1530350" cy="495300"/>
            <a:chOff x="1746" y="1650"/>
            <a:chExt cx="964" cy="312"/>
          </a:xfrm>
        </p:grpSpPr>
        <p:sp>
          <p:nvSpPr>
            <p:cNvPr id="108642" name="Freeform 98"/>
            <p:cNvSpPr>
              <a:spLocks/>
            </p:cNvSpPr>
            <p:nvPr/>
          </p:nvSpPr>
          <p:spPr bwMode="auto">
            <a:xfrm>
              <a:off x="1746" y="1763"/>
              <a:ext cx="794" cy="199"/>
            </a:xfrm>
            <a:custGeom>
              <a:avLst/>
              <a:gdLst>
                <a:gd name="T0" fmla="*/ 794 w 794"/>
                <a:gd name="T1" fmla="*/ 199 h 199"/>
                <a:gd name="T2" fmla="*/ 425 w 794"/>
                <a:gd name="T3" fmla="*/ 0 h 199"/>
                <a:gd name="T4" fmla="*/ 0 w 794"/>
                <a:gd name="T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4" h="199">
                  <a:moveTo>
                    <a:pt x="794" y="199"/>
                  </a:moveTo>
                  <a:cubicBezTo>
                    <a:pt x="675" y="99"/>
                    <a:pt x="557" y="0"/>
                    <a:pt x="425" y="0"/>
                  </a:cubicBezTo>
                  <a:cubicBezTo>
                    <a:pt x="293" y="0"/>
                    <a:pt x="146" y="99"/>
                    <a:pt x="0" y="199"/>
                  </a:cubicBezTo>
                </a:path>
              </a:pathLst>
            </a:custGeom>
            <a:noFill/>
            <a:ln w="28575" cmpd="sng">
              <a:solidFill>
                <a:srgbClr val="3D9B09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5" name="Text Box 101"/>
            <p:cNvSpPr txBox="1">
              <a:spLocks noChangeArrowheads="1"/>
            </p:cNvSpPr>
            <p:nvPr/>
          </p:nvSpPr>
          <p:spPr bwMode="auto">
            <a:xfrm>
              <a:off x="2342" y="1650"/>
              <a:ext cx="3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D9B09"/>
                  </a:solidFill>
                </a:rPr>
                <a:t>A’/0</a:t>
              </a:r>
            </a:p>
          </p:txBody>
        </p:sp>
      </p:grpSp>
      <p:grpSp>
        <p:nvGrpSpPr>
          <p:cNvPr id="108674" name="Group 130"/>
          <p:cNvGrpSpPr>
            <a:grpSpLocks/>
          </p:cNvGrpSpPr>
          <p:nvPr/>
        </p:nvGrpSpPr>
        <p:grpSpPr bwMode="auto">
          <a:xfrm>
            <a:off x="2636838" y="2303463"/>
            <a:ext cx="2970212" cy="811212"/>
            <a:chOff x="1661" y="1451"/>
            <a:chExt cx="1871" cy="511"/>
          </a:xfrm>
        </p:grpSpPr>
        <p:sp>
          <p:nvSpPr>
            <p:cNvPr id="108643" name="Freeform 99"/>
            <p:cNvSpPr>
              <a:spLocks/>
            </p:cNvSpPr>
            <p:nvPr/>
          </p:nvSpPr>
          <p:spPr bwMode="auto">
            <a:xfrm>
              <a:off x="1661" y="1616"/>
              <a:ext cx="1871" cy="346"/>
            </a:xfrm>
            <a:custGeom>
              <a:avLst/>
              <a:gdLst>
                <a:gd name="T0" fmla="*/ 1871 w 1871"/>
                <a:gd name="T1" fmla="*/ 346 h 346"/>
                <a:gd name="T2" fmla="*/ 907 w 1871"/>
                <a:gd name="T3" fmla="*/ 5 h 346"/>
                <a:gd name="T4" fmla="*/ 0 w 1871"/>
                <a:gd name="T5" fmla="*/ 317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1" h="346">
                  <a:moveTo>
                    <a:pt x="1871" y="346"/>
                  </a:moveTo>
                  <a:cubicBezTo>
                    <a:pt x="1545" y="178"/>
                    <a:pt x="1219" y="10"/>
                    <a:pt x="907" y="5"/>
                  </a:cubicBezTo>
                  <a:cubicBezTo>
                    <a:pt x="595" y="0"/>
                    <a:pt x="297" y="158"/>
                    <a:pt x="0" y="317"/>
                  </a:cubicBezTo>
                </a:path>
              </a:pathLst>
            </a:custGeom>
            <a:noFill/>
            <a:ln w="28575" cmpd="sng">
              <a:solidFill>
                <a:srgbClr val="EA087E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6" name="Text Box 102"/>
            <p:cNvSpPr txBox="1">
              <a:spLocks noChangeArrowheads="1"/>
            </p:cNvSpPr>
            <p:nvPr/>
          </p:nvSpPr>
          <p:spPr bwMode="auto">
            <a:xfrm>
              <a:off x="2908" y="1451"/>
              <a:ext cx="3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EA087E"/>
                  </a:solidFill>
                </a:rPr>
                <a:t>A’/0</a:t>
              </a:r>
            </a:p>
          </p:txBody>
        </p:sp>
      </p:grpSp>
      <p:grpSp>
        <p:nvGrpSpPr>
          <p:cNvPr id="108675" name="Group 131"/>
          <p:cNvGrpSpPr>
            <a:grpSpLocks/>
          </p:cNvGrpSpPr>
          <p:nvPr/>
        </p:nvGrpSpPr>
        <p:grpSpPr bwMode="auto">
          <a:xfrm>
            <a:off x="2546350" y="1898650"/>
            <a:ext cx="4816475" cy="1169988"/>
            <a:chOff x="1604" y="1196"/>
            <a:chExt cx="3034" cy="737"/>
          </a:xfrm>
        </p:grpSpPr>
        <p:sp>
          <p:nvSpPr>
            <p:cNvPr id="108644" name="Freeform 100"/>
            <p:cNvSpPr>
              <a:spLocks/>
            </p:cNvSpPr>
            <p:nvPr/>
          </p:nvSpPr>
          <p:spPr bwMode="auto">
            <a:xfrm>
              <a:off x="1604" y="1366"/>
              <a:ext cx="3034" cy="567"/>
            </a:xfrm>
            <a:custGeom>
              <a:avLst/>
              <a:gdLst>
                <a:gd name="T0" fmla="*/ 3034 w 3034"/>
                <a:gd name="T1" fmla="*/ 567 h 567"/>
                <a:gd name="T2" fmla="*/ 1389 w 3034"/>
                <a:gd name="T3" fmla="*/ 0 h 567"/>
                <a:gd name="T4" fmla="*/ 0 w 3034"/>
                <a:gd name="T5" fmla="*/ 567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34" h="567">
                  <a:moveTo>
                    <a:pt x="3034" y="567"/>
                  </a:moveTo>
                  <a:cubicBezTo>
                    <a:pt x="2464" y="283"/>
                    <a:pt x="1895" y="0"/>
                    <a:pt x="1389" y="0"/>
                  </a:cubicBezTo>
                  <a:cubicBezTo>
                    <a:pt x="883" y="0"/>
                    <a:pt x="441" y="283"/>
                    <a:pt x="0" y="567"/>
                  </a:cubicBezTo>
                </a:path>
              </a:pathLst>
            </a:custGeom>
            <a:noFill/>
            <a:ln w="28575" cmpd="sng">
              <a:solidFill>
                <a:srgbClr val="9900CC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7" name="Text Box 103"/>
            <p:cNvSpPr txBox="1">
              <a:spLocks noChangeArrowheads="1"/>
            </p:cNvSpPr>
            <p:nvPr/>
          </p:nvSpPr>
          <p:spPr bwMode="auto">
            <a:xfrm>
              <a:off x="3391" y="1196"/>
              <a:ext cx="3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9900CC"/>
                  </a:solidFill>
                </a:rPr>
                <a:t>A’/0</a:t>
              </a:r>
            </a:p>
          </p:txBody>
        </p:sp>
      </p:grpSp>
      <p:grpSp>
        <p:nvGrpSpPr>
          <p:cNvPr id="108670" name="Group 126"/>
          <p:cNvGrpSpPr>
            <a:grpSpLocks/>
          </p:cNvGrpSpPr>
          <p:nvPr/>
        </p:nvGrpSpPr>
        <p:grpSpPr bwMode="auto">
          <a:xfrm>
            <a:off x="2097088" y="4643438"/>
            <a:ext cx="765175" cy="1073150"/>
            <a:chOff x="1321" y="2925"/>
            <a:chExt cx="482" cy="676"/>
          </a:xfrm>
        </p:grpSpPr>
        <p:sp>
          <p:nvSpPr>
            <p:cNvPr id="108648" name="Freeform 104"/>
            <p:cNvSpPr>
              <a:spLocks/>
            </p:cNvSpPr>
            <p:nvPr/>
          </p:nvSpPr>
          <p:spPr bwMode="auto">
            <a:xfrm>
              <a:off x="1406" y="2925"/>
              <a:ext cx="340" cy="425"/>
            </a:xfrm>
            <a:custGeom>
              <a:avLst/>
              <a:gdLst>
                <a:gd name="T0" fmla="*/ 28 w 340"/>
                <a:gd name="T1" fmla="*/ 0 h 425"/>
                <a:gd name="T2" fmla="*/ 28 w 340"/>
                <a:gd name="T3" fmla="*/ 341 h 425"/>
                <a:gd name="T4" fmla="*/ 198 w 340"/>
                <a:gd name="T5" fmla="*/ 397 h 425"/>
                <a:gd name="T6" fmla="*/ 340 w 340"/>
                <a:gd name="T7" fmla="*/ 171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0" h="425">
                  <a:moveTo>
                    <a:pt x="28" y="0"/>
                  </a:moveTo>
                  <a:cubicBezTo>
                    <a:pt x="14" y="137"/>
                    <a:pt x="0" y="275"/>
                    <a:pt x="28" y="341"/>
                  </a:cubicBezTo>
                  <a:cubicBezTo>
                    <a:pt x="56" y="407"/>
                    <a:pt x="146" y="425"/>
                    <a:pt x="198" y="397"/>
                  </a:cubicBezTo>
                  <a:cubicBezTo>
                    <a:pt x="250" y="369"/>
                    <a:pt x="295" y="270"/>
                    <a:pt x="340" y="171"/>
                  </a:cubicBezTo>
                </a:path>
              </a:pathLst>
            </a:custGeom>
            <a:noFill/>
            <a:ln w="28575" cmpd="sng">
              <a:solidFill>
                <a:srgbClr val="2525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9" name="Text Box 105"/>
            <p:cNvSpPr txBox="1">
              <a:spLocks noChangeArrowheads="1"/>
            </p:cNvSpPr>
            <p:nvPr/>
          </p:nvSpPr>
          <p:spPr bwMode="auto">
            <a:xfrm>
              <a:off x="1321" y="3351"/>
              <a:ext cx="4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2525FF"/>
                  </a:solidFill>
                </a:rPr>
                <a:t>A,B’/0</a:t>
              </a:r>
            </a:p>
          </p:txBody>
        </p:sp>
      </p:grpSp>
      <p:grpSp>
        <p:nvGrpSpPr>
          <p:cNvPr id="108671" name="Group 127"/>
          <p:cNvGrpSpPr>
            <a:grpSpLocks/>
          </p:cNvGrpSpPr>
          <p:nvPr/>
        </p:nvGrpSpPr>
        <p:grpSpPr bwMode="auto">
          <a:xfrm>
            <a:off x="2951163" y="3698875"/>
            <a:ext cx="1216025" cy="855663"/>
            <a:chOff x="1859" y="2330"/>
            <a:chExt cx="766" cy="539"/>
          </a:xfrm>
        </p:grpSpPr>
        <p:sp>
          <p:nvSpPr>
            <p:cNvPr id="108650" name="Line 106"/>
            <p:cNvSpPr>
              <a:spLocks noChangeShapeType="1"/>
            </p:cNvSpPr>
            <p:nvPr/>
          </p:nvSpPr>
          <p:spPr bwMode="auto">
            <a:xfrm flipV="1">
              <a:off x="1859" y="2330"/>
              <a:ext cx="709" cy="539"/>
            </a:xfrm>
            <a:prstGeom prst="line">
              <a:avLst/>
            </a:prstGeom>
            <a:noFill/>
            <a:ln w="28575">
              <a:solidFill>
                <a:srgbClr val="2525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1" name="Text Box 107"/>
            <p:cNvSpPr txBox="1">
              <a:spLocks noChangeArrowheads="1"/>
            </p:cNvSpPr>
            <p:nvPr/>
          </p:nvSpPr>
          <p:spPr bwMode="auto">
            <a:xfrm>
              <a:off x="2143" y="2585"/>
              <a:ext cx="4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2525FF"/>
                  </a:solidFill>
                </a:rPr>
                <a:t>A,B/0</a:t>
              </a:r>
            </a:p>
          </p:txBody>
        </p:sp>
      </p:grpSp>
      <p:grpSp>
        <p:nvGrpSpPr>
          <p:cNvPr id="108666" name="Group 122"/>
          <p:cNvGrpSpPr>
            <a:grpSpLocks/>
          </p:cNvGrpSpPr>
          <p:nvPr/>
        </p:nvGrpSpPr>
        <p:grpSpPr bwMode="auto">
          <a:xfrm>
            <a:off x="2951163" y="3743325"/>
            <a:ext cx="1449387" cy="1343025"/>
            <a:chOff x="1859" y="2358"/>
            <a:chExt cx="913" cy="846"/>
          </a:xfrm>
        </p:grpSpPr>
        <p:sp>
          <p:nvSpPr>
            <p:cNvPr id="108652" name="Freeform 108"/>
            <p:cNvSpPr>
              <a:spLocks/>
            </p:cNvSpPr>
            <p:nvPr/>
          </p:nvSpPr>
          <p:spPr bwMode="auto">
            <a:xfrm>
              <a:off x="1859" y="2358"/>
              <a:ext cx="913" cy="652"/>
            </a:xfrm>
            <a:custGeom>
              <a:avLst/>
              <a:gdLst>
                <a:gd name="T0" fmla="*/ 879 w 913"/>
                <a:gd name="T1" fmla="*/ 0 h 652"/>
                <a:gd name="T2" fmla="*/ 766 w 913"/>
                <a:gd name="T3" fmla="*/ 511 h 652"/>
                <a:gd name="T4" fmla="*/ 0 w 913"/>
                <a:gd name="T5" fmla="*/ 65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3" h="652">
                  <a:moveTo>
                    <a:pt x="879" y="0"/>
                  </a:moveTo>
                  <a:cubicBezTo>
                    <a:pt x="896" y="201"/>
                    <a:pt x="913" y="402"/>
                    <a:pt x="766" y="511"/>
                  </a:cubicBezTo>
                  <a:cubicBezTo>
                    <a:pt x="619" y="620"/>
                    <a:pt x="309" y="636"/>
                    <a:pt x="0" y="652"/>
                  </a:cubicBezTo>
                </a:path>
              </a:pathLst>
            </a:custGeom>
            <a:noFill/>
            <a:ln w="28575" cmpd="sng">
              <a:solidFill>
                <a:srgbClr val="3D9B09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3" name="Text Box 109"/>
            <p:cNvSpPr txBox="1">
              <a:spLocks noChangeArrowheads="1"/>
            </p:cNvSpPr>
            <p:nvPr/>
          </p:nvSpPr>
          <p:spPr bwMode="auto">
            <a:xfrm>
              <a:off x="2228" y="2954"/>
              <a:ext cx="4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D9B09"/>
                  </a:solidFill>
                </a:rPr>
                <a:t>A,B’/0</a:t>
              </a:r>
            </a:p>
          </p:txBody>
        </p:sp>
      </p:grpSp>
      <p:grpSp>
        <p:nvGrpSpPr>
          <p:cNvPr id="108667" name="Group 123"/>
          <p:cNvGrpSpPr>
            <a:grpSpLocks/>
          </p:cNvGrpSpPr>
          <p:nvPr/>
        </p:nvGrpSpPr>
        <p:grpSpPr bwMode="auto">
          <a:xfrm>
            <a:off x="5562600" y="3654425"/>
            <a:ext cx="765175" cy="846138"/>
            <a:chOff x="3504" y="2302"/>
            <a:chExt cx="482" cy="533"/>
          </a:xfrm>
        </p:grpSpPr>
        <p:sp>
          <p:nvSpPr>
            <p:cNvPr id="108655" name="Freeform 111"/>
            <p:cNvSpPr>
              <a:spLocks/>
            </p:cNvSpPr>
            <p:nvPr/>
          </p:nvSpPr>
          <p:spPr bwMode="auto">
            <a:xfrm>
              <a:off x="3508" y="2302"/>
              <a:ext cx="388" cy="321"/>
            </a:xfrm>
            <a:custGeom>
              <a:avLst/>
              <a:gdLst>
                <a:gd name="T0" fmla="*/ 24 w 388"/>
                <a:gd name="T1" fmla="*/ 0 h 321"/>
                <a:gd name="T2" fmla="*/ 52 w 388"/>
                <a:gd name="T3" fmla="*/ 255 h 321"/>
                <a:gd name="T4" fmla="*/ 336 w 388"/>
                <a:gd name="T5" fmla="*/ 283 h 321"/>
                <a:gd name="T6" fmla="*/ 364 w 388"/>
                <a:gd name="T7" fmla="*/ 28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8" h="321">
                  <a:moveTo>
                    <a:pt x="24" y="0"/>
                  </a:moveTo>
                  <a:cubicBezTo>
                    <a:pt x="12" y="104"/>
                    <a:pt x="0" y="208"/>
                    <a:pt x="52" y="255"/>
                  </a:cubicBezTo>
                  <a:cubicBezTo>
                    <a:pt x="104" y="302"/>
                    <a:pt x="284" y="321"/>
                    <a:pt x="336" y="283"/>
                  </a:cubicBezTo>
                  <a:cubicBezTo>
                    <a:pt x="388" y="245"/>
                    <a:pt x="376" y="136"/>
                    <a:pt x="364" y="28"/>
                  </a:cubicBezTo>
                </a:path>
              </a:pathLst>
            </a:custGeom>
            <a:noFill/>
            <a:ln w="28575" cmpd="sng">
              <a:solidFill>
                <a:srgbClr val="EA087E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6" name="Text Box 112"/>
            <p:cNvSpPr txBox="1">
              <a:spLocks noChangeArrowheads="1"/>
            </p:cNvSpPr>
            <p:nvPr/>
          </p:nvSpPr>
          <p:spPr bwMode="auto">
            <a:xfrm>
              <a:off x="3504" y="2585"/>
              <a:ext cx="4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EA087E"/>
                  </a:solidFill>
                </a:rPr>
                <a:t>A,B/0</a:t>
              </a:r>
            </a:p>
          </p:txBody>
        </p:sp>
      </p:grpSp>
      <p:grpSp>
        <p:nvGrpSpPr>
          <p:cNvPr id="108668" name="Group 124"/>
          <p:cNvGrpSpPr>
            <a:grpSpLocks/>
          </p:cNvGrpSpPr>
          <p:nvPr/>
        </p:nvGrpSpPr>
        <p:grpSpPr bwMode="auto">
          <a:xfrm>
            <a:off x="4481513" y="3654425"/>
            <a:ext cx="3016250" cy="1395413"/>
            <a:chOff x="2823" y="2302"/>
            <a:chExt cx="1900" cy="879"/>
          </a:xfrm>
        </p:grpSpPr>
        <p:sp>
          <p:nvSpPr>
            <p:cNvPr id="108657" name="Freeform 113"/>
            <p:cNvSpPr>
              <a:spLocks/>
            </p:cNvSpPr>
            <p:nvPr/>
          </p:nvSpPr>
          <p:spPr bwMode="auto">
            <a:xfrm>
              <a:off x="2823" y="2302"/>
              <a:ext cx="1900" cy="722"/>
            </a:xfrm>
            <a:custGeom>
              <a:avLst/>
              <a:gdLst>
                <a:gd name="T0" fmla="*/ 1900 w 1900"/>
                <a:gd name="T1" fmla="*/ 56 h 722"/>
                <a:gd name="T2" fmla="*/ 1191 w 1900"/>
                <a:gd name="T3" fmla="*/ 595 h 722"/>
                <a:gd name="T4" fmla="*/ 567 w 1900"/>
                <a:gd name="T5" fmla="*/ 623 h 722"/>
                <a:gd name="T6" fmla="*/ 0 w 1900"/>
                <a:gd name="T7" fmla="*/ 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0" h="722">
                  <a:moveTo>
                    <a:pt x="1900" y="56"/>
                  </a:moveTo>
                  <a:cubicBezTo>
                    <a:pt x="1656" y="278"/>
                    <a:pt x="1413" y="500"/>
                    <a:pt x="1191" y="595"/>
                  </a:cubicBezTo>
                  <a:cubicBezTo>
                    <a:pt x="969" y="690"/>
                    <a:pt x="765" y="722"/>
                    <a:pt x="567" y="623"/>
                  </a:cubicBezTo>
                  <a:cubicBezTo>
                    <a:pt x="369" y="524"/>
                    <a:pt x="184" y="262"/>
                    <a:pt x="0" y="0"/>
                  </a:cubicBezTo>
                </a:path>
              </a:pathLst>
            </a:custGeom>
            <a:noFill/>
            <a:ln w="28575" cmpd="sng">
              <a:solidFill>
                <a:srgbClr val="9900CC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8" name="Text Box 114"/>
            <p:cNvSpPr txBox="1">
              <a:spLocks noChangeArrowheads="1"/>
            </p:cNvSpPr>
            <p:nvPr/>
          </p:nvSpPr>
          <p:spPr bwMode="auto">
            <a:xfrm>
              <a:off x="3504" y="2931"/>
              <a:ext cx="4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9900CC"/>
                  </a:solidFill>
                </a:rPr>
                <a:t>A,B/0</a:t>
              </a:r>
            </a:p>
          </p:txBody>
        </p:sp>
      </p:grpSp>
      <p:grpSp>
        <p:nvGrpSpPr>
          <p:cNvPr id="108669" name="Group 125"/>
          <p:cNvGrpSpPr>
            <a:grpSpLocks/>
          </p:cNvGrpSpPr>
          <p:nvPr/>
        </p:nvGrpSpPr>
        <p:grpSpPr bwMode="auto">
          <a:xfrm>
            <a:off x="2862263" y="3698875"/>
            <a:ext cx="4859337" cy="1785938"/>
            <a:chOff x="1803" y="2330"/>
            <a:chExt cx="3061" cy="1125"/>
          </a:xfrm>
        </p:grpSpPr>
        <p:sp>
          <p:nvSpPr>
            <p:cNvPr id="108659" name="Freeform 115"/>
            <p:cNvSpPr>
              <a:spLocks/>
            </p:cNvSpPr>
            <p:nvPr/>
          </p:nvSpPr>
          <p:spPr bwMode="auto">
            <a:xfrm>
              <a:off x="1803" y="2330"/>
              <a:ext cx="3061" cy="1125"/>
            </a:xfrm>
            <a:custGeom>
              <a:avLst/>
              <a:gdLst>
                <a:gd name="T0" fmla="*/ 3061 w 3061"/>
                <a:gd name="T1" fmla="*/ 0 h 1125"/>
                <a:gd name="T2" fmla="*/ 2381 w 3061"/>
                <a:gd name="T3" fmla="*/ 851 h 1125"/>
                <a:gd name="T4" fmla="*/ 935 w 3061"/>
                <a:gd name="T5" fmla="*/ 1106 h 1125"/>
                <a:gd name="T6" fmla="*/ 0 w 3061"/>
                <a:gd name="T7" fmla="*/ 737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1" h="1125">
                  <a:moveTo>
                    <a:pt x="3061" y="0"/>
                  </a:moveTo>
                  <a:cubicBezTo>
                    <a:pt x="2898" y="333"/>
                    <a:pt x="2735" y="667"/>
                    <a:pt x="2381" y="851"/>
                  </a:cubicBezTo>
                  <a:cubicBezTo>
                    <a:pt x="2027" y="1035"/>
                    <a:pt x="1332" y="1125"/>
                    <a:pt x="935" y="1106"/>
                  </a:cubicBezTo>
                  <a:cubicBezTo>
                    <a:pt x="538" y="1087"/>
                    <a:pt x="269" y="912"/>
                    <a:pt x="0" y="737"/>
                  </a:cubicBezTo>
                </a:path>
              </a:pathLst>
            </a:custGeom>
            <a:noFill/>
            <a:ln w="28575" cmpd="sng">
              <a:solidFill>
                <a:srgbClr val="9900CC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60" name="Text Box 116"/>
            <p:cNvSpPr txBox="1">
              <a:spLocks noChangeArrowheads="1"/>
            </p:cNvSpPr>
            <p:nvPr/>
          </p:nvSpPr>
          <p:spPr bwMode="auto">
            <a:xfrm>
              <a:off x="2767" y="3181"/>
              <a:ext cx="4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9900CC"/>
                  </a:solidFill>
                </a:rPr>
                <a:t>A,B’/0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0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0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0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1000"/>
                                        <p:tgtEl>
                                          <p:spTgt spid="10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1000"/>
                                        <p:tgtEl>
                                          <p:spTgt spid="10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1000"/>
                                        <p:tgtEl>
                                          <p:spTgt spid="10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0"/>
                                        <p:tgtEl>
                                          <p:spTgt spid="10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0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000"/>
                                        <p:tgtEl>
                                          <p:spTgt spid="10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000"/>
                                        <p:tgtEl>
                                          <p:spTgt spid="10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000"/>
                                        <p:tgtEl>
                                          <p:spTgt spid="10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1000"/>
                                        <p:tgtEl>
                                          <p:spTgt spid="10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1000"/>
                                        <p:tgtEl>
                                          <p:spTgt spid="10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 animBg="1"/>
      <p:bldP spid="214021" grpId="0" animBg="1"/>
      <p:bldP spid="214031" grpId="0" animBg="1"/>
      <p:bldP spid="214032" grpId="0" animBg="1"/>
      <p:bldP spid="214078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09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85725"/>
          </a:xfrm>
        </p:spPr>
        <p:txBody>
          <a:bodyPr/>
          <a:lstStyle/>
          <a:p>
            <a:pPr eaLnBrk="1" hangingPunct="1"/>
            <a:endParaRPr lang="zh-CN" altLang="zh-CN" sz="2800" smtClean="0">
              <a:ea typeface="宋体" charset="-122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6250" y="414338"/>
            <a:ext cx="8291513" cy="2744787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z="2400" smtClean="0">
                <a:solidFill>
                  <a:srgbClr val="003300"/>
                </a:solidFill>
                <a:ea typeface="宋体" charset="-122"/>
              </a:rPr>
              <a:t>Equivalent states in state diagram</a:t>
            </a:r>
            <a:r>
              <a:rPr lang="zh-CN" altLang="en-US" sz="2400" smtClean="0">
                <a:solidFill>
                  <a:srgbClr val="003300"/>
                </a:solidFill>
                <a:ea typeface="宋体" charset="-122"/>
              </a:rPr>
              <a:t>：</a:t>
            </a:r>
          </a:p>
          <a:p>
            <a:pPr eaLnBrk="1" hangingPunct="1">
              <a:buFontTx/>
              <a:buNone/>
            </a:pPr>
            <a:r>
              <a:rPr lang="zh-CN" altLang="en-US" sz="2400" smtClean="0">
                <a:solidFill>
                  <a:srgbClr val="003300"/>
                </a:solidFill>
                <a:ea typeface="宋体" charset="-122"/>
              </a:rPr>
              <a:t>    </a:t>
            </a:r>
            <a:r>
              <a:rPr lang="en-US" altLang="zh-CN" sz="2400" smtClean="0">
                <a:solidFill>
                  <a:srgbClr val="003300"/>
                </a:solidFill>
                <a:ea typeface="宋体" charset="-122"/>
              </a:rPr>
              <a:t>if two node’s directed arc for a given input combination point to the same nodes, then they are equivalent states.</a:t>
            </a:r>
          </a:p>
          <a:p>
            <a:pPr lvl="1" eaLnBrk="1" hangingPunct="1"/>
            <a:r>
              <a:rPr lang="en-US" altLang="zh-CN" sz="2000" smtClean="0">
                <a:solidFill>
                  <a:srgbClr val="0000C4"/>
                </a:solidFill>
                <a:ea typeface="宋体" charset="-122"/>
              </a:rPr>
              <a:t>S</a:t>
            </a:r>
            <a:r>
              <a:rPr lang="en-US" altLang="zh-CN" sz="2000" baseline="-25000" smtClean="0">
                <a:solidFill>
                  <a:srgbClr val="0000C4"/>
                </a:solidFill>
                <a:ea typeface="宋体" charset="-122"/>
              </a:rPr>
              <a:t>0 </a:t>
            </a:r>
            <a:r>
              <a:rPr lang="en-US" altLang="zh-CN" sz="2000" smtClean="0">
                <a:solidFill>
                  <a:srgbClr val="0000C4"/>
                </a:solidFill>
                <a:ea typeface="宋体" charset="-122"/>
              </a:rPr>
              <a:t>and S</a:t>
            </a:r>
            <a:r>
              <a:rPr lang="en-US" altLang="zh-CN" sz="2000" baseline="-25000" smtClean="0">
                <a:solidFill>
                  <a:srgbClr val="0000C4"/>
                </a:solidFill>
                <a:ea typeface="宋体" charset="-122"/>
              </a:rPr>
              <a:t>1</a:t>
            </a:r>
            <a:r>
              <a:rPr lang="en-US" altLang="zh-CN" sz="2000" smtClean="0">
                <a:solidFill>
                  <a:srgbClr val="0000C4"/>
                </a:solidFill>
                <a:ea typeface="宋体" charset="-122"/>
              </a:rPr>
              <a:t>are equivalent states here</a:t>
            </a:r>
            <a:r>
              <a:rPr lang="zh-CN" altLang="en-US" sz="2000" smtClean="0">
                <a:solidFill>
                  <a:srgbClr val="0000C4"/>
                </a:solidFill>
                <a:ea typeface="宋体" charset="-122"/>
              </a:rPr>
              <a:t>。</a:t>
            </a:r>
            <a:endParaRPr lang="en-US" altLang="zh-CN" sz="2000" smtClean="0">
              <a:solidFill>
                <a:srgbClr val="0000C4"/>
              </a:solidFill>
              <a:ea typeface="宋体" charset="-122"/>
            </a:endParaRPr>
          </a:p>
        </p:txBody>
      </p:sp>
      <p:sp>
        <p:nvSpPr>
          <p:cNvPr id="214020" name="Oval 4"/>
          <p:cNvSpPr>
            <a:spLocks noChangeArrowheads="1"/>
          </p:cNvSpPr>
          <p:nvPr/>
        </p:nvSpPr>
        <p:spPr bwMode="auto">
          <a:xfrm>
            <a:off x="2276475" y="3573463"/>
            <a:ext cx="647700" cy="647700"/>
          </a:xfrm>
          <a:prstGeom prst="ellipse">
            <a:avLst/>
          </a:prstGeom>
          <a:noFill/>
          <a:ln w="285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6666"/>
                </a:solidFill>
              </a:rPr>
              <a:t>S</a:t>
            </a:r>
            <a:r>
              <a:rPr lang="en-US" altLang="zh-CN" sz="2400" baseline="-25000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214031" name="Oval 15"/>
          <p:cNvSpPr>
            <a:spLocks noChangeArrowheads="1"/>
          </p:cNvSpPr>
          <p:nvPr/>
        </p:nvSpPr>
        <p:spPr bwMode="auto">
          <a:xfrm>
            <a:off x="3897313" y="3573463"/>
            <a:ext cx="647700" cy="647700"/>
          </a:xfrm>
          <a:prstGeom prst="ellipse">
            <a:avLst/>
          </a:prstGeom>
          <a:noFill/>
          <a:ln w="285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6666"/>
                </a:solidFill>
              </a:rPr>
              <a:t>S</a:t>
            </a:r>
            <a:r>
              <a:rPr lang="en-US" altLang="zh-CN" sz="2400" baseline="-25000">
                <a:solidFill>
                  <a:srgbClr val="006666"/>
                </a:solidFill>
              </a:rPr>
              <a:t>2</a:t>
            </a:r>
          </a:p>
        </p:txBody>
      </p:sp>
      <p:sp>
        <p:nvSpPr>
          <p:cNvPr id="214032" name="Oval 16"/>
          <p:cNvSpPr>
            <a:spLocks noChangeArrowheads="1"/>
          </p:cNvSpPr>
          <p:nvPr/>
        </p:nvSpPr>
        <p:spPr bwMode="auto">
          <a:xfrm>
            <a:off x="5518150" y="3527425"/>
            <a:ext cx="719138" cy="719138"/>
          </a:xfrm>
          <a:prstGeom prst="ellipse">
            <a:avLst/>
          </a:prstGeom>
          <a:noFill/>
          <a:ln w="285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6666"/>
                </a:solidFill>
              </a:rPr>
              <a:t>S</a:t>
            </a:r>
            <a:r>
              <a:rPr lang="en-US" altLang="zh-CN" sz="2400" baseline="-25000">
                <a:solidFill>
                  <a:srgbClr val="006666"/>
                </a:solidFill>
              </a:rPr>
              <a:t>3</a:t>
            </a:r>
          </a:p>
        </p:txBody>
      </p:sp>
      <p:sp>
        <p:nvSpPr>
          <p:cNvPr id="214078" name="Oval 62"/>
          <p:cNvSpPr>
            <a:spLocks noChangeArrowheads="1"/>
          </p:cNvSpPr>
          <p:nvPr/>
        </p:nvSpPr>
        <p:spPr bwMode="auto">
          <a:xfrm>
            <a:off x="7227888" y="3527425"/>
            <a:ext cx="719137" cy="719138"/>
          </a:xfrm>
          <a:prstGeom prst="ellipse">
            <a:avLst/>
          </a:prstGeom>
          <a:noFill/>
          <a:ln w="28575">
            <a:solidFill>
              <a:srgbClr val="00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6666"/>
                </a:solidFill>
              </a:rPr>
              <a:t>S</a:t>
            </a:r>
            <a:r>
              <a:rPr lang="en-US" altLang="zh-CN" sz="2400" baseline="-25000">
                <a:solidFill>
                  <a:srgbClr val="006666"/>
                </a:solidFill>
              </a:rPr>
              <a:t>4</a:t>
            </a:r>
          </a:p>
        </p:txBody>
      </p:sp>
      <p:sp>
        <p:nvSpPr>
          <p:cNvPr id="109635" name="Freeform 67"/>
          <p:cNvSpPr>
            <a:spLocks/>
          </p:cNvSpPr>
          <p:nvPr/>
        </p:nvSpPr>
        <p:spPr bwMode="auto">
          <a:xfrm>
            <a:off x="1895475" y="3617913"/>
            <a:ext cx="515938" cy="539750"/>
          </a:xfrm>
          <a:custGeom>
            <a:avLst/>
            <a:gdLst>
              <a:gd name="T0" fmla="*/ 325 w 325"/>
              <a:gd name="T1" fmla="*/ 340 h 340"/>
              <a:gd name="T2" fmla="*/ 70 w 325"/>
              <a:gd name="T3" fmla="*/ 255 h 340"/>
              <a:gd name="T4" fmla="*/ 42 w 325"/>
              <a:gd name="T5" fmla="*/ 85 h 340"/>
              <a:gd name="T6" fmla="*/ 325 w 325"/>
              <a:gd name="T7" fmla="*/ 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5" h="340">
                <a:moveTo>
                  <a:pt x="325" y="340"/>
                </a:moveTo>
                <a:cubicBezTo>
                  <a:pt x="221" y="319"/>
                  <a:pt x="117" y="298"/>
                  <a:pt x="70" y="255"/>
                </a:cubicBezTo>
                <a:cubicBezTo>
                  <a:pt x="23" y="212"/>
                  <a:pt x="0" y="127"/>
                  <a:pt x="42" y="85"/>
                </a:cubicBezTo>
                <a:cubicBezTo>
                  <a:pt x="84" y="43"/>
                  <a:pt x="204" y="21"/>
                  <a:pt x="325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36" name="Text Box 68"/>
          <p:cNvSpPr txBox="1">
            <a:spLocks noChangeArrowheads="1"/>
          </p:cNvSpPr>
          <p:nvPr/>
        </p:nvSpPr>
        <p:spPr bwMode="auto">
          <a:xfrm>
            <a:off x="746125" y="3608388"/>
            <a:ext cx="1214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A’+ </a:t>
            </a:r>
            <a:r>
              <a:rPr lang="en-US" altLang="zh-CN"/>
              <a:t>A·B’/ </a:t>
            </a:r>
            <a:r>
              <a:rPr lang="en-US" altLang="zh-CN" sz="2000"/>
              <a:t>0</a:t>
            </a:r>
          </a:p>
        </p:txBody>
      </p:sp>
      <p:sp>
        <p:nvSpPr>
          <p:cNvPr id="109639" name="Line 71"/>
          <p:cNvSpPr>
            <a:spLocks noChangeShapeType="1"/>
          </p:cNvSpPr>
          <p:nvPr/>
        </p:nvSpPr>
        <p:spPr bwMode="auto">
          <a:xfrm>
            <a:off x="2906713" y="3887788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40" name="Line 72"/>
          <p:cNvSpPr>
            <a:spLocks noChangeShapeType="1"/>
          </p:cNvSpPr>
          <p:nvPr/>
        </p:nvSpPr>
        <p:spPr bwMode="auto">
          <a:xfrm>
            <a:off x="4527550" y="3887788"/>
            <a:ext cx="990600" cy="0"/>
          </a:xfrm>
          <a:prstGeom prst="line">
            <a:avLst/>
          </a:prstGeom>
          <a:noFill/>
          <a:ln w="28575">
            <a:solidFill>
              <a:srgbClr val="3D9B0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41" name="Line 73"/>
          <p:cNvSpPr>
            <a:spLocks noChangeShapeType="1"/>
          </p:cNvSpPr>
          <p:nvPr/>
        </p:nvSpPr>
        <p:spPr bwMode="auto">
          <a:xfrm>
            <a:off x="6237288" y="3887788"/>
            <a:ext cx="990600" cy="0"/>
          </a:xfrm>
          <a:prstGeom prst="line">
            <a:avLst/>
          </a:prstGeom>
          <a:noFill/>
          <a:ln w="28575">
            <a:solidFill>
              <a:srgbClr val="EA087E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42" name="Text Box 74"/>
          <p:cNvSpPr txBox="1">
            <a:spLocks noChangeArrowheads="1"/>
          </p:cNvSpPr>
          <p:nvPr/>
        </p:nvSpPr>
        <p:spPr bwMode="auto">
          <a:xfrm>
            <a:off x="3041650" y="3482975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A,B/0</a:t>
            </a:r>
          </a:p>
        </p:txBody>
      </p:sp>
      <p:sp>
        <p:nvSpPr>
          <p:cNvPr id="109643" name="Text Box 75"/>
          <p:cNvSpPr txBox="1">
            <a:spLocks noChangeArrowheads="1"/>
          </p:cNvSpPr>
          <p:nvPr/>
        </p:nvSpPr>
        <p:spPr bwMode="auto">
          <a:xfrm>
            <a:off x="4662488" y="3482975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D9B09"/>
                </a:solidFill>
              </a:rPr>
              <a:t>A,B/0</a:t>
            </a:r>
          </a:p>
        </p:txBody>
      </p:sp>
      <p:sp>
        <p:nvSpPr>
          <p:cNvPr id="109644" name="Text Box 76"/>
          <p:cNvSpPr txBox="1">
            <a:spLocks noChangeArrowheads="1"/>
          </p:cNvSpPr>
          <p:nvPr/>
        </p:nvSpPr>
        <p:spPr bwMode="auto">
          <a:xfrm>
            <a:off x="6372225" y="3482975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EA087E"/>
                </a:solidFill>
              </a:rPr>
              <a:t>A,B’/1</a:t>
            </a:r>
          </a:p>
        </p:txBody>
      </p:sp>
      <p:sp>
        <p:nvSpPr>
          <p:cNvPr id="109648" name="Freeform 80"/>
          <p:cNvSpPr>
            <a:spLocks/>
          </p:cNvSpPr>
          <p:nvPr/>
        </p:nvSpPr>
        <p:spPr bwMode="auto">
          <a:xfrm>
            <a:off x="2636838" y="3068638"/>
            <a:ext cx="2970212" cy="549275"/>
          </a:xfrm>
          <a:custGeom>
            <a:avLst/>
            <a:gdLst>
              <a:gd name="T0" fmla="*/ 1871 w 1871"/>
              <a:gd name="T1" fmla="*/ 346 h 346"/>
              <a:gd name="T2" fmla="*/ 907 w 1871"/>
              <a:gd name="T3" fmla="*/ 5 h 346"/>
              <a:gd name="T4" fmla="*/ 0 w 1871"/>
              <a:gd name="T5" fmla="*/ 31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1" h="346">
                <a:moveTo>
                  <a:pt x="1871" y="346"/>
                </a:moveTo>
                <a:cubicBezTo>
                  <a:pt x="1545" y="178"/>
                  <a:pt x="1219" y="10"/>
                  <a:pt x="907" y="5"/>
                </a:cubicBezTo>
                <a:cubicBezTo>
                  <a:pt x="595" y="0"/>
                  <a:pt x="297" y="158"/>
                  <a:pt x="0" y="317"/>
                </a:cubicBezTo>
              </a:path>
            </a:pathLst>
          </a:custGeom>
          <a:noFill/>
          <a:ln w="28575" cmpd="sng">
            <a:solidFill>
              <a:srgbClr val="EA087E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49" name="Freeform 81"/>
          <p:cNvSpPr>
            <a:spLocks/>
          </p:cNvSpPr>
          <p:nvPr/>
        </p:nvSpPr>
        <p:spPr bwMode="auto">
          <a:xfrm>
            <a:off x="2546350" y="2671763"/>
            <a:ext cx="4816475" cy="900112"/>
          </a:xfrm>
          <a:custGeom>
            <a:avLst/>
            <a:gdLst>
              <a:gd name="T0" fmla="*/ 3034 w 3034"/>
              <a:gd name="T1" fmla="*/ 567 h 567"/>
              <a:gd name="T2" fmla="*/ 1389 w 3034"/>
              <a:gd name="T3" fmla="*/ 0 h 567"/>
              <a:gd name="T4" fmla="*/ 0 w 3034"/>
              <a:gd name="T5" fmla="*/ 567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34" h="567">
                <a:moveTo>
                  <a:pt x="3034" y="567"/>
                </a:moveTo>
                <a:cubicBezTo>
                  <a:pt x="2464" y="283"/>
                  <a:pt x="1895" y="0"/>
                  <a:pt x="1389" y="0"/>
                </a:cubicBezTo>
                <a:cubicBezTo>
                  <a:pt x="883" y="0"/>
                  <a:pt x="441" y="283"/>
                  <a:pt x="0" y="567"/>
                </a:cubicBezTo>
              </a:path>
            </a:pathLst>
          </a:custGeom>
          <a:noFill/>
          <a:ln w="28575" cmpd="sng">
            <a:solidFill>
              <a:srgbClr val="9900CC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51" name="Text Box 83"/>
          <p:cNvSpPr txBox="1">
            <a:spLocks noChangeArrowheads="1"/>
          </p:cNvSpPr>
          <p:nvPr/>
        </p:nvSpPr>
        <p:spPr bwMode="auto">
          <a:xfrm>
            <a:off x="4616450" y="2806700"/>
            <a:ext cx="58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EA087E"/>
                </a:solidFill>
              </a:rPr>
              <a:t>A’/0</a:t>
            </a:r>
          </a:p>
        </p:txBody>
      </p:sp>
      <p:sp>
        <p:nvSpPr>
          <p:cNvPr id="109657" name="Freeform 89"/>
          <p:cNvSpPr>
            <a:spLocks/>
          </p:cNvSpPr>
          <p:nvPr/>
        </p:nvSpPr>
        <p:spPr bwMode="auto">
          <a:xfrm rot="1920809">
            <a:off x="2819400" y="3794125"/>
            <a:ext cx="1314450" cy="811213"/>
          </a:xfrm>
          <a:custGeom>
            <a:avLst/>
            <a:gdLst>
              <a:gd name="T0" fmla="*/ 879 w 913"/>
              <a:gd name="T1" fmla="*/ 0 h 652"/>
              <a:gd name="T2" fmla="*/ 766 w 913"/>
              <a:gd name="T3" fmla="*/ 511 h 652"/>
              <a:gd name="T4" fmla="*/ 0 w 913"/>
              <a:gd name="T5" fmla="*/ 652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3" h="652">
                <a:moveTo>
                  <a:pt x="879" y="0"/>
                </a:moveTo>
                <a:cubicBezTo>
                  <a:pt x="896" y="201"/>
                  <a:pt x="913" y="402"/>
                  <a:pt x="766" y="511"/>
                </a:cubicBezTo>
                <a:cubicBezTo>
                  <a:pt x="619" y="620"/>
                  <a:pt x="309" y="636"/>
                  <a:pt x="0" y="652"/>
                </a:cubicBezTo>
              </a:path>
            </a:pathLst>
          </a:custGeom>
          <a:noFill/>
          <a:ln w="28575" cmpd="sng">
            <a:solidFill>
              <a:srgbClr val="3D9B09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58" name="Text Box 90"/>
          <p:cNvSpPr txBox="1">
            <a:spLocks noChangeArrowheads="1"/>
          </p:cNvSpPr>
          <p:nvPr/>
        </p:nvSpPr>
        <p:spPr bwMode="auto">
          <a:xfrm>
            <a:off x="3041650" y="4598988"/>
            <a:ext cx="1214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D9B09"/>
                </a:solidFill>
              </a:rPr>
              <a:t>A’+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rgbClr val="3D9B09"/>
                </a:solidFill>
              </a:rPr>
              <a:t>A</a:t>
            </a:r>
            <a:r>
              <a:rPr lang="en-US" altLang="zh-CN" sz="2000"/>
              <a:t>·</a:t>
            </a:r>
            <a:r>
              <a:rPr lang="en-US" altLang="zh-CN" sz="2000">
                <a:solidFill>
                  <a:srgbClr val="3D9B09"/>
                </a:solidFill>
              </a:rPr>
              <a:t>B’/0</a:t>
            </a:r>
          </a:p>
        </p:txBody>
      </p:sp>
      <p:sp>
        <p:nvSpPr>
          <p:cNvPr id="109659" name="Freeform 91"/>
          <p:cNvSpPr>
            <a:spLocks/>
          </p:cNvSpPr>
          <p:nvPr/>
        </p:nvSpPr>
        <p:spPr bwMode="auto">
          <a:xfrm>
            <a:off x="5568950" y="4157663"/>
            <a:ext cx="615950" cy="509587"/>
          </a:xfrm>
          <a:custGeom>
            <a:avLst/>
            <a:gdLst>
              <a:gd name="T0" fmla="*/ 24 w 388"/>
              <a:gd name="T1" fmla="*/ 0 h 321"/>
              <a:gd name="T2" fmla="*/ 52 w 388"/>
              <a:gd name="T3" fmla="*/ 255 h 321"/>
              <a:gd name="T4" fmla="*/ 336 w 388"/>
              <a:gd name="T5" fmla="*/ 283 h 321"/>
              <a:gd name="T6" fmla="*/ 364 w 388"/>
              <a:gd name="T7" fmla="*/ 28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8" h="321">
                <a:moveTo>
                  <a:pt x="24" y="0"/>
                </a:moveTo>
                <a:cubicBezTo>
                  <a:pt x="12" y="104"/>
                  <a:pt x="0" y="208"/>
                  <a:pt x="52" y="255"/>
                </a:cubicBezTo>
                <a:cubicBezTo>
                  <a:pt x="104" y="302"/>
                  <a:pt x="284" y="321"/>
                  <a:pt x="336" y="283"/>
                </a:cubicBezTo>
                <a:cubicBezTo>
                  <a:pt x="388" y="245"/>
                  <a:pt x="376" y="136"/>
                  <a:pt x="364" y="28"/>
                </a:cubicBezTo>
              </a:path>
            </a:pathLst>
          </a:custGeom>
          <a:noFill/>
          <a:ln w="28575" cmpd="sng">
            <a:solidFill>
              <a:srgbClr val="EA087E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60" name="Text Box 92"/>
          <p:cNvSpPr txBox="1">
            <a:spLocks noChangeArrowheads="1"/>
          </p:cNvSpPr>
          <p:nvPr/>
        </p:nvSpPr>
        <p:spPr bwMode="auto">
          <a:xfrm>
            <a:off x="5562600" y="4606925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EA087E"/>
                </a:solidFill>
              </a:rPr>
              <a:t>A,B/0</a:t>
            </a:r>
          </a:p>
        </p:txBody>
      </p:sp>
      <p:sp>
        <p:nvSpPr>
          <p:cNvPr id="109661" name="Freeform 93"/>
          <p:cNvSpPr>
            <a:spLocks/>
          </p:cNvSpPr>
          <p:nvPr/>
        </p:nvSpPr>
        <p:spPr bwMode="auto">
          <a:xfrm>
            <a:off x="4481513" y="4157663"/>
            <a:ext cx="3016250" cy="1146175"/>
          </a:xfrm>
          <a:custGeom>
            <a:avLst/>
            <a:gdLst>
              <a:gd name="T0" fmla="*/ 1900 w 1900"/>
              <a:gd name="T1" fmla="*/ 56 h 722"/>
              <a:gd name="T2" fmla="*/ 1191 w 1900"/>
              <a:gd name="T3" fmla="*/ 595 h 722"/>
              <a:gd name="T4" fmla="*/ 567 w 1900"/>
              <a:gd name="T5" fmla="*/ 623 h 722"/>
              <a:gd name="T6" fmla="*/ 0 w 1900"/>
              <a:gd name="T7" fmla="*/ 0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00" h="722">
                <a:moveTo>
                  <a:pt x="1900" y="56"/>
                </a:moveTo>
                <a:cubicBezTo>
                  <a:pt x="1656" y="278"/>
                  <a:pt x="1413" y="500"/>
                  <a:pt x="1191" y="595"/>
                </a:cubicBezTo>
                <a:cubicBezTo>
                  <a:pt x="969" y="690"/>
                  <a:pt x="765" y="722"/>
                  <a:pt x="567" y="623"/>
                </a:cubicBezTo>
                <a:cubicBezTo>
                  <a:pt x="369" y="524"/>
                  <a:pt x="184" y="262"/>
                  <a:pt x="0" y="0"/>
                </a:cubicBezTo>
              </a:path>
            </a:pathLst>
          </a:custGeom>
          <a:noFill/>
          <a:ln w="28575" cmpd="sng">
            <a:solidFill>
              <a:srgbClr val="9900CC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62" name="Text Box 94"/>
          <p:cNvSpPr txBox="1">
            <a:spLocks noChangeArrowheads="1"/>
          </p:cNvSpPr>
          <p:nvPr/>
        </p:nvSpPr>
        <p:spPr bwMode="auto">
          <a:xfrm>
            <a:off x="5562600" y="5156200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CC"/>
                </a:solidFill>
              </a:rPr>
              <a:t>A,B/0</a:t>
            </a:r>
          </a:p>
        </p:txBody>
      </p:sp>
      <p:sp>
        <p:nvSpPr>
          <p:cNvPr id="109664" name="Text Box 96"/>
          <p:cNvSpPr txBox="1">
            <a:spLocks noChangeArrowheads="1"/>
          </p:cNvSpPr>
          <p:nvPr/>
        </p:nvSpPr>
        <p:spPr bwMode="auto">
          <a:xfrm>
            <a:off x="5741988" y="2484438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CC"/>
                </a:solidFill>
              </a:rPr>
              <a:t>A’+</a:t>
            </a:r>
            <a:r>
              <a:rPr lang="en-US" altLang="zh-CN" sz="2000">
                <a:solidFill>
                  <a:srgbClr val="9900CC"/>
                </a:solidFill>
              </a:rPr>
              <a:t>A</a:t>
            </a:r>
            <a:r>
              <a:rPr lang="en-US" altLang="zh-CN"/>
              <a:t>·</a:t>
            </a:r>
            <a:r>
              <a:rPr lang="en-US" altLang="zh-CN" sz="2000">
                <a:solidFill>
                  <a:srgbClr val="9900CC"/>
                </a:solidFill>
              </a:rPr>
              <a:t>B’/0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C4"/>
                </a:solidFill>
                <a:ea typeface="宋体" charset="-122"/>
              </a:rPr>
              <a:t>state assignment</a:t>
            </a:r>
            <a:endParaRPr lang="zh-CN" altLang="en-US" smtClean="0">
              <a:solidFill>
                <a:srgbClr val="0000C4"/>
              </a:solidFill>
              <a:ea typeface="宋体" charset="-122"/>
            </a:endParaRPr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8064500" cy="1071562"/>
          </a:xfrm>
        </p:spPr>
        <p:txBody>
          <a:bodyPr/>
          <a:lstStyle/>
          <a:p>
            <a:r>
              <a:rPr lang="en-US" altLang="zh-CN" smtClean="0">
                <a:solidFill>
                  <a:srgbClr val="0000C4"/>
                </a:solidFill>
                <a:ea typeface="宋体" charset="-122"/>
              </a:rPr>
              <a:t>construct transition/output table and derive the excitation table.</a:t>
            </a:r>
            <a:endParaRPr lang="zh-CN" altLang="en-US" smtClean="0">
              <a:solidFill>
                <a:srgbClr val="0000C4"/>
              </a:solidFill>
              <a:ea typeface="宋体" charset="-122"/>
            </a:endParaRPr>
          </a:p>
        </p:txBody>
      </p:sp>
      <p:graphicFrame>
        <p:nvGraphicFramePr>
          <p:cNvPr id="138363" name="Group 123"/>
          <p:cNvGraphicFramePr>
            <a:graphicFrameLocks noGrp="1"/>
          </p:cNvGraphicFramePr>
          <p:nvPr/>
        </p:nvGraphicFramePr>
        <p:xfrm>
          <a:off x="881063" y="2079625"/>
          <a:ext cx="5176837" cy="2935288"/>
        </p:xfrm>
        <a:graphic>
          <a:graphicData uri="http://schemas.openxmlformats.org/drawingml/2006/table">
            <a:tbl>
              <a:tblPr/>
              <a:tblGrid>
                <a:gridCol w="1157287"/>
                <a:gridCol w="1047750"/>
                <a:gridCol w="946150"/>
                <a:gridCol w="1035050"/>
                <a:gridCol w="990600"/>
              </a:tblGrid>
              <a:tr h="4492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Q1Q0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68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00, 0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00, 0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00, 0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Q1*Q0*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5154" name="Text Box 114"/>
          <p:cNvSpPr txBox="1">
            <a:spLocks noChangeArrowheads="1"/>
          </p:cNvSpPr>
          <p:nvPr/>
        </p:nvSpPr>
        <p:spPr bwMode="auto">
          <a:xfrm>
            <a:off x="366713" y="2933700"/>
            <a:ext cx="649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CC0099"/>
                </a:solidFill>
              </a:rPr>
              <a:t>S</a:t>
            </a:r>
            <a:r>
              <a:rPr lang="en-US" altLang="zh-CN" sz="2000" baseline="-2500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215155" name="Text Box 115"/>
          <p:cNvSpPr txBox="1">
            <a:spLocks noChangeArrowheads="1"/>
          </p:cNvSpPr>
          <p:nvPr/>
        </p:nvSpPr>
        <p:spPr bwMode="auto">
          <a:xfrm>
            <a:off x="366713" y="3365500"/>
            <a:ext cx="649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CC0099"/>
                </a:solidFill>
              </a:rPr>
              <a:t>S</a:t>
            </a:r>
            <a:r>
              <a:rPr lang="en-US" altLang="zh-CN" sz="2000" baseline="-25000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215156" name="Text Box 116"/>
          <p:cNvSpPr txBox="1">
            <a:spLocks noChangeArrowheads="1"/>
          </p:cNvSpPr>
          <p:nvPr/>
        </p:nvSpPr>
        <p:spPr bwMode="auto">
          <a:xfrm>
            <a:off x="366713" y="3797300"/>
            <a:ext cx="649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CC0099"/>
                </a:solidFill>
              </a:rPr>
              <a:t>S</a:t>
            </a:r>
            <a:r>
              <a:rPr lang="en-US" altLang="zh-CN" sz="2000" baseline="-25000">
                <a:solidFill>
                  <a:srgbClr val="CC0099"/>
                </a:solidFill>
              </a:rPr>
              <a:t>3</a:t>
            </a:r>
          </a:p>
        </p:txBody>
      </p:sp>
      <p:sp>
        <p:nvSpPr>
          <p:cNvPr id="215157" name="Text Box 117"/>
          <p:cNvSpPr txBox="1">
            <a:spLocks noChangeArrowheads="1"/>
          </p:cNvSpPr>
          <p:nvPr/>
        </p:nvSpPr>
        <p:spPr bwMode="auto">
          <a:xfrm>
            <a:off x="366713" y="4229100"/>
            <a:ext cx="649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CC0099"/>
                </a:solidFill>
              </a:rPr>
              <a:t>S</a:t>
            </a:r>
            <a:r>
              <a:rPr lang="en-US" altLang="zh-CN" sz="2000" baseline="-25000">
                <a:solidFill>
                  <a:srgbClr val="CC0099"/>
                </a:solidFill>
              </a:rPr>
              <a:t>4</a:t>
            </a:r>
          </a:p>
        </p:txBody>
      </p:sp>
      <p:grpSp>
        <p:nvGrpSpPr>
          <p:cNvPr id="2" name="Group 145"/>
          <p:cNvGrpSpPr>
            <a:grpSpLocks/>
          </p:cNvGrpSpPr>
          <p:nvPr/>
        </p:nvGrpSpPr>
        <p:grpSpPr bwMode="auto">
          <a:xfrm>
            <a:off x="6507163" y="3338513"/>
            <a:ext cx="1169987" cy="720725"/>
            <a:chOff x="2568" y="2727"/>
            <a:chExt cx="737" cy="454"/>
          </a:xfrm>
        </p:grpSpPr>
        <p:sp>
          <p:nvSpPr>
            <p:cNvPr id="138302" name="AutoShape 143"/>
            <p:cNvSpPr>
              <a:spLocks noChangeArrowheads="1"/>
            </p:cNvSpPr>
            <p:nvPr/>
          </p:nvSpPr>
          <p:spPr bwMode="auto">
            <a:xfrm>
              <a:off x="2568" y="3010"/>
              <a:ext cx="737" cy="171"/>
            </a:xfrm>
            <a:prstGeom prst="rightArrow">
              <a:avLst>
                <a:gd name="adj1" fmla="val 50000"/>
                <a:gd name="adj2" fmla="val 107749"/>
              </a:avLst>
            </a:prstGeom>
            <a:noFill/>
            <a:ln w="28575">
              <a:solidFill>
                <a:srgbClr val="56721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b="0">
                <a:solidFill>
                  <a:srgbClr val="567210"/>
                </a:solidFill>
              </a:endParaRPr>
            </a:p>
          </p:txBody>
        </p:sp>
        <p:sp>
          <p:nvSpPr>
            <p:cNvPr id="138303" name="Text Box 144"/>
            <p:cNvSpPr txBox="1">
              <a:spLocks noChangeArrowheads="1"/>
            </p:cNvSpPr>
            <p:nvPr/>
          </p:nvSpPr>
          <p:spPr bwMode="auto">
            <a:xfrm>
              <a:off x="2568" y="2727"/>
              <a:ext cx="5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567210"/>
                  </a:solidFill>
                </a:rPr>
                <a:t>D=Q*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1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21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21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54" grpId="0" autoUpdateAnimBg="0"/>
      <p:bldP spid="215155" grpId="0" autoUpdateAnimBg="0"/>
      <p:bldP spid="215156" grpId="0" autoUpdateAnimBg="0"/>
      <p:bldP spid="215157" grpId="0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57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graphicFrame>
        <p:nvGraphicFramePr>
          <p:cNvPr id="141359" name="Group 47"/>
          <p:cNvGraphicFramePr>
            <a:graphicFrameLocks noGrp="1"/>
          </p:cNvGraphicFramePr>
          <p:nvPr>
            <p:ph idx="1"/>
          </p:nvPr>
        </p:nvGraphicFramePr>
        <p:xfrm>
          <a:off x="385763" y="1052513"/>
          <a:ext cx="5157787" cy="2767012"/>
        </p:xfrm>
        <a:graphic>
          <a:graphicData uri="http://schemas.openxmlformats.org/drawingml/2006/table">
            <a:tbl>
              <a:tblPr/>
              <a:tblGrid>
                <a:gridCol w="1152525"/>
                <a:gridCol w="1044575"/>
                <a:gridCol w="942975"/>
                <a:gridCol w="1030287"/>
                <a:gridCol w="987425"/>
              </a:tblGrid>
              <a:tr h="3365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Q1Q0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68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00, 0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00, 0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00, 0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D1 D0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1360" name="Text Box 48"/>
          <p:cNvSpPr txBox="1">
            <a:spLocks noChangeArrowheads="1"/>
          </p:cNvSpPr>
          <p:nvPr/>
        </p:nvSpPr>
        <p:spPr bwMode="auto">
          <a:xfrm>
            <a:off x="5607050" y="1179513"/>
            <a:ext cx="328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D1=A·B</a:t>
            </a:r>
            <a:r>
              <a:rPr lang="en-US" altLang="zh-CN"/>
              <a:t>·</a:t>
            </a:r>
            <a:r>
              <a:rPr lang="en-US" altLang="zh-CN" sz="2400"/>
              <a:t>Q0+A</a:t>
            </a:r>
            <a:r>
              <a:rPr lang="en-US" altLang="zh-CN"/>
              <a:t>·</a:t>
            </a:r>
            <a:r>
              <a:rPr lang="en-US" altLang="zh-CN" sz="2400"/>
              <a:t>Q1·Q0</a:t>
            </a:r>
          </a:p>
        </p:txBody>
      </p:sp>
      <p:sp>
        <p:nvSpPr>
          <p:cNvPr id="141361" name="Text Box 49"/>
          <p:cNvSpPr txBox="1">
            <a:spLocks noChangeArrowheads="1"/>
          </p:cNvSpPr>
          <p:nvPr/>
        </p:nvSpPr>
        <p:spPr bwMode="auto">
          <a:xfrm>
            <a:off x="5607050" y="1763713"/>
            <a:ext cx="2744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D0=A·B</a:t>
            </a:r>
          </a:p>
        </p:txBody>
      </p:sp>
      <p:sp>
        <p:nvSpPr>
          <p:cNvPr id="141362" name="Text Box 50"/>
          <p:cNvSpPr txBox="1">
            <a:spLocks noChangeArrowheads="1"/>
          </p:cNvSpPr>
          <p:nvPr/>
        </p:nvSpPr>
        <p:spPr bwMode="auto">
          <a:xfrm>
            <a:off x="5607050" y="2303463"/>
            <a:ext cx="256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C=A·B’ ·Q1·Q0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Exp2:T-bird tail lights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1925" y="981075"/>
            <a:ext cx="4770438" cy="56515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  <a:ea typeface="宋体" charset="-122"/>
              </a:rPr>
              <a:t>input</a:t>
            </a:r>
            <a:r>
              <a:rPr lang="zh-CN" altLang="en-US" smtClean="0">
                <a:latin typeface="Arial Narrow" pitchFamily="34" charset="0"/>
                <a:ea typeface="宋体" charset="-122"/>
              </a:rPr>
              <a:t>：</a:t>
            </a:r>
            <a:r>
              <a:rPr lang="en-US" altLang="zh-CN" smtClean="0">
                <a:latin typeface="Arial Narrow" pitchFamily="34" charset="0"/>
                <a:ea typeface="宋体" charset="-122"/>
              </a:rPr>
              <a:t>L</a:t>
            </a:r>
            <a:r>
              <a:rPr lang="zh-CN" altLang="en-US" smtClean="0">
                <a:latin typeface="Arial Narrow" pitchFamily="34" charset="0"/>
                <a:ea typeface="宋体" charset="-122"/>
              </a:rPr>
              <a:t>（</a:t>
            </a:r>
            <a:r>
              <a:rPr lang="en-US" altLang="zh-CN" smtClean="0">
                <a:latin typeface="Arial Narrow" pitchFamily="34" charset="0"/>
                <a:ea typeface="宋体" charset="-122"/>
              </a:rPr>
              <a:t>LEFT</a:t>
            </a:r>
            <a:r>
              <a:rPr lang="zh-CN" altLang="en-US" smtClean="0">
                <a:latin typeface="Arial Narrow" pitchFamily="34" charset="0"/>
                <a:ea typeface="宋体" charset="-122"/>
              </a:rPr>
              <a:t>）、</a:t>
            </a:r>
            <a:r>
              <a:rPr lang="en-US" altLang="zh-CN" smtClean="0">
                <a:latin typeface="Arial Narrow" pitchFamily="34" charset="0"/>
                <a:ea typeface="宋体" charset="-122"/>
              </a:rPr>
              <a:t>R</a:t>
            </a:r>
            <a:r>
              <a:rPr lang="zh-CN" altLang="en-US" smtClean="0">
                <a:latin typeface="Arial Narrow" pitchFamily="34" charset="0"/>
                <a:ea typeface="宋体" charset="-122"/>
              </a:rPr>
              <a:t>（</a:t>
            </a:r>
            <a:r>
              <a:rPr lang="en-US" altLang="zh-CN" smtClean="0">
                <a:latin typeface="Arial Narrow" pitchFamily="34" charset="0"/>
                <a:ea typeface="宋体" charset="-122"/>
              </a:rPr>
              <a:t>RIGHT</a:t>
            </a:r>
            <a:r>
              <a:rPr lang="zh-CN" altLang="en-US" smtClean="0">
                <a:latin typeface="Arial Narrow" pitchFamily="34" charset="0"/>
                <a:ea typeface="宋体" charset="-122"/>
              </a:rPr>
              <a:t>）、</a:t>
            </a:r>
            <a:r>
              <a:rPr lang="en-US" altLang="zh-CN" smtClean="0">
                <a:latin typeface="Arial Narrow" pitchFamily="34" charset="0"/>
                <a:ea typeface="宋体" charset="-122"/>
              </a:rPr>
              <a:t>H</a:t>
            </a:r>
            <a:r>
              <a:rPr lang="zh-CN" altLang="en-US" smtClean="0">
                <a:latin typeface="Arial Narrow" pitchFamily="34" charset="0"/>
                <a:ea typeface="宋体" charset="-122"/>
              </a:rPr>
              <a:t>（</a:t>
            </a:r>
            <a:r>
              <a:rPr lang="en-US" altLang="zh-CN" smtClean="0">
                <a:latin typeface="Arial Narrow" pitchFamily="34" charset="0"/>
                <a:ea typeface="宋体" charset="-122"/>
              </a:rPr>
              <a:t>HAZ</a:t>
            </a:r>
            <a:r>
              <a:rPr lang="zh-CN" altLang="en-US" smtClean="0">
                <a:latin typeface="Arial Narrow" pitchFamily="34" charset="0"/>
                <a:ea typeface="宋体" charset="-122"/>
              </a:rPr>
              <a:t>）</a:t>
            </a:r>
          </a:p>
          <a:p>
            <a:pPr eaLnBrk="1" hangingPunct="1"/>
            <a:r>
              <a:rPr lang="en-US" altLang="zh-CN" smtClean="0">
                <a:latin typeface="Arial Narrow" pitchFamily="34" charset="0"/>
                <a:ea typeface="宋体" charset="-122"/>
              </a:rPr>
              <a:t>output</a:t>
            </a:r>
            <a:r>
              <a:rPr lang="zh-CN" altLang="en-US" smtClean="0">
                <a:latin typeface="Arial Narrow" pitchFamily="34" charset="0"/>
                <a:ea typeface="宋体" charset="-122"/>
              </a:rPr>
              <a:t>：</a:t>
            </a:r>
            <a:r>
              <a:rPr lang="en-US" altLang="zh-CN" smtClean="0">
                <a:latin typeface="Arial Narrow" pitchFamily="34" charset="0"/>
                <a:ea typeface="宋体" charset="-122"/>
              </a:rPr>
              <a:t>LA</a:t>
            </a:r>
            <a:r>
              <a:rPr lang="zh-CN" altLang="en-US" smtClean="0">
                <a:latin typeface="Arial Narrow" pitchFamily="34" charset="0"/>
                <a:ea typeface="宋体" charset="-122"/>
              </a:rPr>
              <a:t>、</a:t>
            </a:r>
            <a:r>
              <a:rPr lang="en-US" altLang="zh-CN" smtClean="0">
                <a:latin typeface="Arial Narrow" pitchFamily="34" charset="0"/>
                <a:ea typeface="宋体" charset="-122"/>
              </a:rPr>
              <a:t>LB</a:t>
            </a:r>
            <a:r>
              <a:rPr lang="zh-CN" altLang="en-US" smtClean="0">
                <a:latin typeface="Arial Narrow" pitchFamily="34" charset="0"/>
                <a:ea typeface="宋体" charset="-122"/>
              </a:rPr>
              <a:t>、</a:t>
            </a:r>
            <a:r>
              <a:rPr lang="en-US" altLang="zh-CN" smtClean="0">
                <a:latin typeface="Arial Narrow" pitchFamily="34" charset="0"/>
                <a:ea typeface="宋体" charset="-122"/>
              </a:rPr>
              <a:t>LC</a:t>
            </a:r>
            <a:r>
              <a:rPr lang="zh-CN" altLang="en-US" smtClean="0">
                <a:latin typeface="Arial Narrow" pitchFamily="34" charset="0"/>
                <a:ea typeface="宋体" charset="-122"/>
              </a:rPr>
              <a:t>、</a:t>
            </a:r>
            <a:r>
              <a:rPr lang="en-US" altLang="zh-CN" smtClean="0">
                <a:latin typeface="Arial Narrow" pitchFamily="34" charset="0"/>
                <a:ea typeface="宋体" charset="-122"/>
              </a:rPr>
              <a:t>RA</a:t>
            </a:r>
            <a:r>
              <a:rPr lang="zh-CN" altLang="en-US" smtClean="0">
                <a:latin typeface="Arial Narrow" pitchFamily="34" charset="0"/>
                <a:ea typeface="宋体" charset="-122"/>
              </a:rPr>
              <a:t>、</a:t>
            </a:r>
            <a:r>
              <a:rPr lang="en-US" altLang="zh-CN" smtClean="0">
                <a:latin typeface="Arial Narrow" pitchFamily="34" charset="0"/>
                <a:ea typeface="宋体" charset="-122"/>
              </a:rPr>
              <a:t>RB</a:t>
            </a:r>
            <a:r>
              <a:rPr lang="zh-CN" altLang="en-US" smtClean="0">
                <a:latin typeface="Arial Narrow" pitchFamily="34" charset="0"/>
                <a:ea typeface="宋体" charset="-122"/>
              </a:rPr>
              <a:t>、</a:t>
            </a:r>
            <a:r>
              <a:rPr lang="en-US" altLang="zh-CN" smtClean="0">
                <a:latin typeface="Arial Narrow" pitchFamily="34" charset="0"/>
                <a:ea typeface="宋体" charset="-122"/>
              </a:rPr>
              <a:t>RC</a:t>
            </a:r>
          </a:p>
          <a:p>
            <a:pPr eaLnBrk="1" hangingPunct="1"/>
            <a:r>
              <a:rPr lang="en-US" altLang="zh-CN" smtClean="0">
                <a:latin typeface="Arial Narrow" pitchFamily="34" charset="0"/>
                <a:ea typeface="宋体" charset="-122"/>
              </a:rPr>
              <a:t>Working condition</a:t>
            </a:r>
            <a:r>
              <a:rPr lang="zh-CN" altLang="en-US" smtClean="0">
                <a:latin typeface="Arial Narrow" pitchFamily="34" charset="0"/>
                <a:ea typeface="宋体" charset="-122"/>
              </a:rPr>
              <a:t>：</a:t>
            </a:r>
          </a:p>
          <a:p>
            <a:pPr lvl="1" eaLnBrk="1" hangingPunct="1"/>
            <a:r>
              <a:rPr lang="en-US" altLang="zh-CN" smtClean="0">
                <a:solidFill>
                  <a:srgbClr val="9900CC"/>
                </a:solidFill>
                <a:latin typeface="Arial Narrow" pitchFamily="34" charset="0"/>
                <a:ea typeface="宋体" charset="-122"/>
              </a:rPr>
              <a:t>input L</a:t>
            </a:r>
            <a:r>
              <a:rPr lang="en-US" altLang="zh-CN" smtClean="0">
                <a:latin typeface="Arial Narrow" pitchFamily="34" charset="0"/>
                <a:ea typeface="宋体" charset="-122"/>
              </a:rPr>
              <a:t> — LA</a:t>
            </a:r>
            <a:r>
              <a:rPr lang="zh-CN" altLang="en-US" smtClean="0">
                <a:latin typeface="Arial Narrow" pitchFamily="34" charset="0"/>
                <a:ea typeface="宋体" charset="-122"/>
              </a:rPr>
              <a:t>、</a:t>
            </a:r>
            <a:r>
              <a:rPr lang="en-US" altLang="zh-CN" smtClean="0">
                <a:latin typeface="Arial Narrow" pitchFamily="34" charset="0"/>
                <a:ea typeface="宋体" charset="-122"/>
              </a:rPr>
              <a:t>LB</a:t>
            </a:r>
            <a:r>
              <a:rPr lang="zh-CN" altLang="en-US" smtClean="0">
                <a:latin typeface="Arial Narrow" pitchFamily="34" charset="0"/>
                <a:ea typeface="宋体" charset="-122"/>
              </a:rPr>
              <a:t>、</a:t>
            </a:r>
            <a:r>
              <a:rPr lang="en-US" altLang="zh-CN" smtClean="0">
                <a:latin typeface="Arial Narrow" pitchFamily="34" charset="0"/>
                <a:ea typeface="宋体" charset="-122"/>
              </a:rPr>
              <a:t>LC lighting on successively and off </a:t>
            </a:r>
          </a:p>
          <a:p>
            <a:pPr lvl="1" eaLnBrk="1" hangingPunct="1"/>
            <a:r>
              <a:rPr lang="en-US" altLang="zh-CN" smtClean="0">
                <a:solidFill>
                  <a:srgbClr val="9900CC"/>
                </a:solidFill>
                <a:latin typeface="Arial Narrow" pitchFamily="34" charset="0"/>
                <a:ea typeface="宋体" charset="-122"/>
              </a:rPr>
              <a:t>input R</a:t>
            </a:r>
            <a:r>
              <a:rPr lang="en-US" altLang="zh-CN" smtClean="0">
                <a:latin typeface="Arial Narrow" pitchFamily="34" charset="0"/>
                <a:ea typeface="宋体" charset="-122"/>
              </a:rPr>
              <a:t> — RA</a:t>
            </a:r>
            <a:r>
              <a:rPr lang="zh-CN" altLang="en-US" smtClean="0">
                <a:latin typeface="Arial Narrow" pitchFamily="34" charset="0"/>
                <a:ea typeface="宋体" charset="-122"/>
              </a:rPr>
              <a:t>、</a:t>
            </a:r>
            <a:r>
              <a:rPr lang="en-US" altLang="zh-CN" smtClean="0">
                <a:latin typeface="Arial Narrow" pitchFamily="34" charset="0"/>
                <a:ea typeface="宋体" charset="-122"/>
              </a:rPr>
              <a:t>RB</a:t>
            </a:r>
            <a:r>
              <a:rPr lang="zh-CN" altLang="en-US" smtClean="0">
                <a:latin typeface="Arial Narrow" pitchFamily="34" charset="0"/>
                <a:ea typeface="宋体" charset="-122"/>
              </a:rPr>
              <a:t>、</a:t>
            </a:r>
            <a:r>
              <a:rPr lang="en-US" altLang="zh-CN" smtClean="0">
                <a:latin typeface="Arial Narrow" pitchFamily="34" charset="0"/>
                <a:ea typeface="宋体" charset="-122"/>
              </a:rPr>
              <a:t>RC lighting on successively and off</a:t>
            </a:r>
            <a:r>
              <a:rPr lang="zh-CN" altLang="en-US" smtClean="0">
                <a:latin typeface="Arial Narrow" pitchFamily="34" charset="0"/>
                <a:ea typeface="宋体" charset="-122"/>
              </a:rPr>
              <a:t>；</a:t>
            </a:r>
          </a:p>
          <a:p>
            <a:pPr lvl="1" eaLnBrk="1" hangingPunct="1"/>
            <a:r>
              <a:rPr lang="en-US" altLang="zh-CN" smtClean="0">
                <a:solidFill>
                  <a:srgbClr val="9900CC"/>
                </a:solidFill>
                <a:latin typeface="Arial Narrow" pitchFamily="34" charset="0"/>
                <a:ea typeface="宋体" charset="-122"/>
              </a:rPr>
              <a:t>input H</a:t>
            </a:r>
            <a:r>
              <a:rPr lang="en-US" altLang="zh-CN" smtClean="0">
                <a:latin typeface="Arial Narrow" pitchFamily="34" charset="0"/>
                <a:ea typeface="宋体" charset="-122"/>
              </a:rPr>
              <a:t> — all lights flashing on and off in unison</a:t>
            </a:r>
          </a:p>
          <a:p>
            <a:pPr lvl="1" eaLnBrk="1" hangingPunct="1"/>
            <a:r>
              <a:rPr lang="en-US" altLang="zh-CN" smtClean="0">
                <a:solidFill>
                  <a:srgbClr val="9900CC"/>
                </a:solidFill>
                <a:latin typeface="Arial Narrow" pitchFamily="34" charset="0"/>
                <a:ea typeface="宋体" charset="-122"/>
              </a:rPr>
              <a:t>no input</a:t>
            </a:r>
            <a:r>
              <a:rPr lang="en-US" altLang="zh-CN" smtClean="0">
                <a:latin typeface="Arial Narrow" pitchFamily="34" charset="0"/>
                <a:ea typeface="宋体" charset="-122"/>
              </a:rPr>
              <a:t>, all lights off.</a:t>
            </a:r>
          </a:p>
        </p:txBody>
      </p:sp>
      <p:graphicFrame>
        <p:nvGraphicFramePr>
          <p:cNvPr id="111665" name="Group 49"/>
          <p:cNvGraphicFramePr>
            <a:graphicFrameLocks noGrp="1"/>
          </p:cNvGraphicFramePr>
          <p:nvPr>
            <p:ph sz="half" idx="2"/>
          </p:nvPr>
        </p:nvGraphicFramePr>
        <p:xfrm>
          <a:off x="4943475" y="1654175"/>
          <a:ext cx="4038600" cy="4667250"/>
        </p:xfrm>
        <a:graphic>
          <a:graphicData uri="http://schemas.openxmlformats.org/drawingml/2006/table">
            <a:tbl>
              <a:tblPr/>
              <a:tblGrid>
                <a:gridCol w="1023938"/>
                <a:gridCol w="3014662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itchFamily="34" charset="0"/>
                          <a:ea typeface="宋体" charset="-122"/>
                        </a:rPr>
                        <a:t>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itchFamily="34" charset="0"/>
                          <a:ea typeface="宋体" charset="-122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itchFamily="34" charset="0"/>
                          <a:ea typeface="宋体" charset="-122"/>
                        </a:rPr>
                        <a:t>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itchFamily="34" charset="0"/>
                          <a:ea typeface="宋体" charset="-122"/>
                        </a:rPr>
                        <a:t>LA 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itchFamily="34" charset="0"/>
                          <a:ea typeface="宋体" charset="-122"/>
                        </a:rPr>
                        <a:t>L2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itchFamily="34" charset="0"/>
                          <a:ea typeface="宋体" charset="-122"/>
                        </a:rPr>
                        <a:t>LA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itchFamily="34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itchFamily="34" charset="0"/>
                          <a:ea typeface="宋体" charset="-122"/>
                        </a:rPr>
                        <a:t>LB 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itchFamily="34" charset="0"/>
                          <a:ea typeface="宋体" charset="-122"/>
                        </a:rPr>
                        <a:t>L3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itchFamily="34" charset="0"/>
                          <a:ea typeface="宋体" charset="-122"/>
                        </a:rPr>
                        <a:t>LA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itchFamily="34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itchFamily="34" charset="0"/>
                          <a:ea typeface="宋体" charset="-122"/>
                        </a:rPr>
                        <a:t>LB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itchFamily="34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itchFamily="34" charset="0"/>
                          <a:ea typeface="宋体" charset="-122"/>
                        </a:rPr>
                        <a:t>LC 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itchFamily="34" charset="0"/>
                          <a:ea typeface="宋体" charset="-122"/>
                        </a:rPr>
                        <a:t>R1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itchFamily="34" charset="0"/>
                          <a:ea typeface="宋体" charset="-122"/>
                        </a:rPr>
                        <a:t>RA 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itchFamily="34" charset="0"/>
                          <a:ea typeface="宋体" charset="-122"/>
                        </a:rPr>
                        <a:t>R2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itchFamily="34" charset="0"/>
                          <a:ea typeface="宋体" charset="-122"/>
                        </a:rPr>
                        <a:t>RA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itchFamily="34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itchFamily="34" charset="0"/>
                          <a:ea typeface="宋体" charset="-122"/>
                        </a:rPr>
                        <a:t>RB 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itchFamily="34" charset="0"/>
                          <a:ea typeface="宋体" charset="-122"/>
                        </a:rPr>
                        <a:t>R3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itchFamily="34" charset="0"/>
                          <a:ea typeface="宋体" charset="-122"/>
                        </a:rPr>
                        <a:t>RA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itchFamily="34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itchFamily="34" charset="0"/>
                          <a:ea typeface="宋体" charset="-122"/>
                        </a:rPr>
                        <a:t>RB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itchFamily="34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itchFamily="34" charset="0"/>
                          <a:ea typeface="宋体" charset="-122"/>
                        </a:rPr>
                        <a:t>RC 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itchFamily="34" charset="0"/>
                          <a:ea typeface="宋体" charset="-122"/>
                        </a:rPr>
                        <a:t>LR3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itchFamily="34" charset="0"/>
                          <a:ea typeface="宋体" charset="-122"/>
                        </a:rPr>
                        <a:t>all on simultaneous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itchFamily="34" charset="0"/>
                          <a:ea typeface="宋体" charset="-122"/>
                        </a:rPr>
                        <a:t>IDLE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Narrow" pitchFamily="34" charset="0"/>
                          <a:ea typeface="宋体" charset="-122"/>
                        </a:rPr>
                        <a:t>all 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1652" name="Oval 46"/>
          <p:cNvSpPr>
            <a:spLocks noChangeArrowheads="1"/>
          </p:cNvSpPr>
          <p:nvPr/>
        </p:nvSpPr>
        <p:spPr bwMode="auto">
          <a:xfrm>
            <a:off x="4211638" y="836613"/>
            <a:ext cx="431800" cy="433387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53" name="Oval 47"/>
          <p:cNvSpPr>
            <a:spLocks noChangeArrowheads="1"/>
          </p:cNvSpPr>
          <p:nvPr/>
        </p:nvSpPr>
        <p:spPr bwMode="auto">
          <a:xfrm>
            <a:off x="4859338" y="836613"/>
            <a:ext cx="431800" cy="433387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54" name="Oval 48"/>
          <p:cNvSpPr>
            <a:spLocks noChangeArrowheads="1"/>
          </p:cNvSpPr>
          <p:nvPr/>
        </p:nvSpPr>
        <p:spPr bwMode="auto">
          <a:xfrm>
            <a:off x="5508625" y="836613"/>
            <a:ext cx="431800" cy="433387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55" name="Oval 49"/>
          <p:cNvSpPr>
            <a:spLocks noChangeArrowheads="1"/>
          </p:cNvSpPr>
          <p:nvPr/>
        </p:nvSpPr>
        <p:spPr bwMode="auto">
          <a:xfrm>
            <a:off x="6516688" y="836613"/>
            <a:ext cx="431800" cy="433387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56" name="Oval 50"/>
          <p:cNvSpPr>
            <a:spLocks noChangeArrowheads="1"/>
          </p:cNvSpPr>
          <p:nvPr/>
        </p:nvSpPr>
        <p:spPr bwMode="auto">
          <a:xfrm>
            <a:off x="7164388" y="836613"/>
            <a:ext cx="431800" cy="433387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57" name="Oval 51"/>
          <p:cNvSpPr>
            <a:spLocks noChangeArrowheads="1"/>
          </p:cNvSpPr>
          <p:nvPr/>
        </p:nvSpPr>
        <p:spPr bwMode="auto">
          <a:xfrm>
            <a:off x="7812088" y="836613"/>
            <a:ext cx="431800" cy="433387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58" name="Text Box 52"/>
          <p:cNvSpPr txBox="1">
            <a:spLocks noChangeArrowheads="1"/>
          </p:cNvSpPr>
          <p:nvPr/>
        </p:nvSpPr>
        <p:spPr bwMode="auto">
          <a:xfrm>
            <a:off x="5508625" y="1268413"/>
            <a:ext cx="503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CC0099"/>
                </a:solidFill>
              </a:rPr>
              <a:t>LA</a:t>
            </a:r>
          </a:p>
        </p:txBody>
      </p:sp>
      <p:sp>
        <p:nvSpPr>
          <p:cNvPr id="111659" name="Text Box 53"/>
          <p:cNvSpPr txBox="1">
            <a:spLocks noChangeArrowheads="1"/>
          </p:cNvSpPr>
          <p:nvPr/>
        </p:nvSpPr>
        <p:spPr bwMode="auto">
          <a:xfrm>
            <a:off x="4859338" y="1268413"/>
            <a:ext cx="503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CC0099"/>
                </a:solidFill>
              </a:rPr>
              <a:t>LB</a:t>
            </a:r>
          </a:p>
        </p:txBody>
      </p:sp>
      <p:sp>
        <p:nvSpPr>
          <p:cNvPr id="111660" name="Text Box 54"/>
          <p:cNvSpPr txBox="1">
            <a:spLocks noChangeArrowheads="1"/>
          </p:cNvSpPr>
          <p:nvPr/>
        </p:nvSpPr>
        <p:spPr bwMode="auto">
          <a:xfrm>
            <a:off x="4211638" y="1268413"/>
            <a:ext cx="503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CC0099"/>
                </a:solidFill>
              </a:rPr>
              <a:t>LC</a:t>
            </a:r>
          </a:p>
        </p:txBody>
      </p:sp>
      <p:sp>
        <p:nvSpPr>
          <p:cNvPr id="111661" name="Text Box 55"/>
          <p:cNvSpPr txBox="1">
            <a:spLocks noChangeArrowheads="1"/>
          </p:cNvSpPr>
          <p:nvPr/>
        </p:nvSpPr>
        <p:spPr bwMode="auto">
          <a:xfrm>
            <a:off x="6516688" y="1268413"/>
            <a:ext cx="5762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CC0099"/>
                </a:solidFill>
              </a:rPr>
              <a:t>RA</a:t>
            </a:r>
          </a:p>
        </p:txBody>
      </p:sp>
      <p:sp>
        <p:nvSpPr>
          <p:cNvPr id="111662" name="Text Box 56"/>
          <p:cNvSpPr txBox="1">
            <a:spLocks noChangeArrowheads="1"/>
          </p:cNvSpPr>
          <p:nvPr/>
        </p:nvSpPr>
        <p:spPr bwMode="auto">
          <a:xfrm>
            <a:off x="7092950" y="1268413"/>
            <a:ext cx="576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CC0099"/>
                </a:solidFill>
              </a:rPr>
              <a:t>RB</a:t>
            </a:r>
          </a:p>
        </p:txBody>
      </p:sp>
      <p:sp>
        <p:nvSpPr>
          <p:cNvPr id="111663" name="Text Box 57"/>
          <p:cNvSpPr txBox="1">
            <a:spLocks noChangeArrowheads="1"/>
          </p:cNvSpPr>
          <p:nvPr/>
        </p:nvSpPr>
        <p:spPr bwMode="auto">
          <a:xfrm>
            <a:off x="7740650" y="1268413"/>
            <a:ext cx="576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CC0099"/>
                </a:solidFill>
              </a:rPr>
              <a:t>RC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First State diagram</a:t>
            </a:r>
          </a:p>
        </p:txBody>
      </p:sp>
      <p:sp>
        <p:nvSpPr>
          <p:cNvPr id="222213" name="Oval 5"/>
          <p:cNvSpPr>
            <a:spLocks noChangeArrowheads="1"/>
          </p:cNvSpPr>
          <p:nvPr/>
        </p:nvSpPr>
        <p:spPr bwMode="auto">
          <a:xfrm>
            <a:off x="1979613" y="2924175"/>
            <a:ext cx="720725" cy="720725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IDLE</a:t>
            </a:r>
          </a:p>
        </p:txBody>
      </p:sp>
      <p:sp>
        <p:nvSpPr>
          <p:cNvPr id="222214" name="Oval 6"/>
          <p:cNvSpPr>
            <a:spLocks noChangeArrowheads="1"/>
          </p:cNvSpPr>
          <p:nvPr/>
        </p:nvSpPr>
        <p:spPr bwMode="auto">
          <a:xfrm>
            <a:off x="4356100" y="2924175"/>
            <a:ext cx="720725" cy="720725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LR3</a:t>
            </a:r>
          </a:p>
        </p:txBody>
      </p:sp>
      <p:sp>
        <p:nvSpPr>
          <p:cNvPr id="222215" name="Oval 7"/>
          <p:cNvSpPr>
            <a:spLocks noChangeArrowheads="1"/>
          </p:cNvSpPr>
          <p:nvPr/>
        </p:nvSpPr>
        <p:spPr bwMode="auto">
          <a:xfrm>
            <a:off x="3276600" y="1916113"/>
            <a:ext cx="720725" cy="720725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222216" name="Oval 8"/>
          <p:cNvSpPr>
            <a:spLocks noChangeArrowheads="1"/>
          </p:cNvSpPr>
          <p:nvPr/>
        </p:nvSpPr>
        <p:spPr bwMode="auto">
          <a:xfrm>
            <a:off x="612775" y="1916113"/>
            <a:ext cx="720725" cy="720725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222217" name="Oval 9"/>
          <p:cNvSpPr>
            <a:spLocks noChangeArrowheads="1"/>
          </p:cNvSpPr>
          <p:nvPr/>
        </p:nvSpPr>
        <p:spPr bwMode="auto">
          <a:xfrm>
            <a:off x="1979613" y="1196975"/>
            <a:ext cx="720725" cy="720725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222218" name="Oval 10"/>
          <p:cNvSpPr>
            <a:spLocks noChangeArrowheads="1"/>
          </p:cNvSpPr>
          <p:nvPr/>
        </p:nvSpPr>
        <p:spPr bwMode="auto">
          <a:xfrm>
            <a:off x="3348038" y="4076700"/>
            <a:ext cx="720725" cy="720725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R1</a:t>
            </a:r>
          </a:p>
        </p:txBody>
      </p:sp>
      <p:sp>
        <p:nvSpPr>
          <p:cNvPr id="222219" name="Oval 11"/>
          <p:cNvSpPr>
            <a:spLocks noChangeArrowheads="1"/>
          </p:cNvSpPr>
          <p:nvPr/>
        </p:nvSpPr>
        <p:spPr bwMode="auto">
          <a:xfrm>
            <a:off x="684213" y="4076700"/>
            <a:ext cx="720725" cy="720725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R3</a:t>
            </a:r>
          </a:p>
        </p:txBody>
      </p:sp>
      <p:sp>
        <p:nvSpPr>
          <p:cNvPr id="222220" name="Oval 12"/>
          <p:cNvSpPr>
            <a:spLocks noChangeArrowheads="1"/>
          </p:cNvSpPr>
          <p:nvPr/>
        </p:nvSpPr>
        <p:spPr bwMode="auto">
          <a:xfrm>
            <a:off x="2052638" y="4940300"/>
            <a:ext cx="649287" cy="649288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R2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700338" y="2924175"/>
            <a:ext cx="1655762" cy="396875"/>
            <a:chOff x="1927" y="1525"/>
            <a:chExt cx="908" cy="275"/>
          </a:xfrm>
        </p:grpSpPr>
        <p:sp>
          <p:nvSpPr>
            <p:cNvPr id="112731" name="Line 22"/>
            <p:cNvSpPr>
              <a:spLocks noChangeShapeType="1"/>
            </p:cNvSpPr>
            <p:nvPr/>
          </p:nvSpPr>
          <p:spPr bwMode="auto">
            <a:xfrm>
              <a:off x="1927" y="1752"/>
              <a:ext cx="908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32" name="Text Box 23"/>
            <p:cNvSpPr txBox="1">
              <a:spLocks noChangeArrowheads="1"/>
            </p:cNvSpPr>
            <p:nvPr/>
          </p:nvSpPr>
          <p:spPr bwMode="auto">
            <a:xfrm>
              <a:off x="2154" y="1525"/>
              <a:ext cx="45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66"/>
                  </a:solidFill>
                </a:rPr>
                <a:t>H=1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2543175" y="2420938"/>
            <a:ext cx="989013" cy="396875"/>
            <a:chOff x="3643" y="1389"/>
            <a:chExt cx="623" cy="250"/>
          </a:xfrm>
        </p:grpSpPr>
        <p:sp>
          <p:nvSpPr>
            <p:cNvPr id="112729" name="Line 25"/>
            <p:cNvSpPr>
              <a:spLocks noChangeShapeType="1"/>
            </p:cNvSpPr>
            <p:nvPr/>
          </p:nvSpPr>
          <p:spPr bwMode="auto">
            <a:xfrm rot="-2031762">
              <a:off x="3643" y="1616"/>
              <a:ext cx="590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30" name="Text Box 26"/>
            <p:cNvSpPr txBox="1">
              <a:spLocks noChangeArrowheads="1"/>
            </p:cNvSpPr>
            <p:nvPr/>
          </p:nvSpPr>
          <p:spPr bwMode="auto">
            <a:xfrm rot="-2031762">
              <a:off x="3649" y="1389"/>
              <a:ext cx="6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66"/>
                  </a:solidFill>
                </a:rPr>
                <a:t>L=1</a:t>
              </a:r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2700338" y="1484313"/>
            <a:ext cx="647700" cy="576262"/>
            <a:chOff x="1701" y="754"/>
            <a:chExt cx="408" cy="363"/>
          </a:xfrm>
        </p:grpSpPr>
        <p:sp>
          <p:nvSpPr>
            <p:cNvPr id="112727" name="Line 31"/>
            <p:cNvSpPr>
              <a:spLocks noChangeShapeType="1"/>
            </p:cNvSpPr>
            <p:nvPr/>
          </p:nvSpPr>
          <p:spPr bwMode="auto">
            <a:xfrm flipH="1" flipV="1">
              <a:off x="1701" y="890"/>
              <a:ext cx="408" cy="227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28" name="Text Box 32"/>
            <p:cNvSpPr txBox="1">
              <a:spLocks noChangeArrowheads="1"/>
            </p:cNvSpPr>
            <p:nvPr/>
          </p:nvSpPr>
          <p:spPr bwMode="auto">
            <a:xfrm>
              <a:off x="1882" y="754"/>
              <a:ext cx="2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66"/>
                  </a:solidFill>
                  <a:latin typeface="Garamond" pitchFamily="18" charset="0"/>
                </a:rPr>
                <a:t>1</a:t>
              </a: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1260475" y="1412875"/>
            <a:ext cx="719138" cy="647700"/>
            <a:chOff x="794" y="709"/>
            <a:chExt cx="453" cy="408"/>
          </a:xfrm>
        </p:grpSpPr>
        <p:sp>
          <p:nvSpPr>
            <p:cNvPr id="112725" name="Text Box 33"/>
            <p:cNvSpPr txBox="1">
              <a:spLocks noChangeArrowheads="1"/>
            </p:cNvSpPr>
            <p:nvPr/>
          </p:nvSpPr>
          <p:spPr bwMode="auto">
            <a:xfrm>
              <a:off x="930" y="709"/>
              <a:ext cx="2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66"/>
                  </a:solidFill>
                  <a:latin typeface="Garamond" pitchFamily="18" charset="0"/>
                </a:rPr>
                <a:t>1</a:t>
              </a:r>
            </a:p>
          </p:txBody>
        </p:sp>
        <p:sp>
          <p:nvSpPr>
            <p:cNvPr id="112726" name="Line 34"/>
            <p:cNvSpPr>
              <a:spLocks noChangeShapeType="1"/>
            </p:cNvSpPr>
            <p:nvPr/>
          </p:nvSpPr>
          <p:spPr bwMode="auto">
            <a:xfrm flipH="1">
              <a:off x="794" y="845"/>
              <a:ext cx="453" cy="27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1260475" y="2349500"/>
            <a:ext cx="792163" cy="719138"/>
            <a:chOff x="794" y="1299"/>
            <a:chExt cx="499" cy="453"/>
          </a:xfrm>
        </p:grpSpPr>
        <p:sp>
          <p:nvSpPr>
            <p:cNvPr id="112723" name="Line 35"/>
            <p:cNvSpPr>
              <a:spLocks noChangeShapeType="1"/>
            </p:cNvSpPr>
            <p:nvPr/>
          </p:nvSpPr>
          <p:spPr bwMode="auto">
            <a:xfrm>
              <a:off x="794" y="1389"/>
              <a:ext cx="499" cy="3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24" name="Text Box 36"/>
            <p:cNvSpPr txBox="1">
              <a:spLocks noChangeArrowheads="1"/>
            </p:cNvSpPr>
            <p:nvPr/>
          </p:nvSpPr>
          <p:spPr bwMode="auto">
            <a:xfrm>
              <a:off x="975" y="1299"/>
              <a:ext cx="2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66"/>
                  </a:solidFill>
                  <a:latin typeface="Garamond" pitchFamily="18" charset="0"/>
                </a:rPr>
                <a:t>1</a:t>
              </a:r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 rot="4388548">
            <a:off x="2622551" y="3644900"/>
            <a:ext cx="1123950" cy="396875"/>
            <a:chOff x="3634" y="1390"/>
            <a:chExt cx="617" cy="249"/>
          </a:xfrm>
        </p:grpSpPr>
        <p:sp>
          <p:nvSpPr>
            <p:cNvPr id="112721" name="Line 38"/>
            <p:cNvSpPr>
              <a:spLocks noChangeShapeType="1"/>
            </p:cNvSpPr>
            <p:nvPr/>
          </p:nvSpPr>
          <p:spPr bwMode="auto">
            <a:xfrm rot="-2031762">
              <a:off x="3643" y="1616"/>
              <a:ext cx="590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22" name="Text Box 39"/>
            <p:cNvSpPr txBox="1">
              <a:spLocks noChangeArrowheads="1"/>
            </p:cNvSpPr>
            <p:nvPr/>
          </p:nvSpPr>
          <p:spPr bwMode="auto">
            <a:xfrm rot="-2031762">
              <a:off x="3634" y="1390"/>
              <a:ext cx="61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66"/>
                  </a:solidFill>
                </a:rPr>
                <a:t>R=1</a:t>
              </a:r>
            </a:p>
          </p:txBody>
        </p:sp>
      </p:grp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1260475" y="3500438"/>
            <a:ext cx="792163" cy="649287"/>
            <a:chOff x="794" y="2024"/>
            <a:chExt cx="499" cy="409"/>
          </a:xfrm>
        </p:grpSpPr>
        <p:sp>
          <p:nvSpPr>
            <p:cNvPr id="112719" name="Line 42"/>
            <p:cNvSpPr>
              <a:spLocks noChangeShapeType="1"/>
            </p:cNvSpPr>
            <p:nvPr/>
          </p:nvSpPr>
          <p:spPr bwMode="auto">
            <a:xfrm flipV="1">
              <a:off x="794" y="2024"/>
              <a:ext cx="499" cy="40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20" name="Text Box 43"/>
            <p:cNvSpPr txBox="1">
              <a:spLocks noChangeArrowheads="1"/>
            </p:cNvSpPr>
            <p:nvPr/>
          </p:nvSpPr>
          <p:spPr bwMode="auto">
            <a:xfrm>
              <a:off x="884" y="2024"/>
              <a:ext cx="2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66"/>
                  </a:solidFill>
                  <a:latin typeface="Garamond" pitchFamily="18" charset="0"/>
                </a:rPr>
                <a:t>1</a:t>
              </a:r>
            </a:p>
          </p:txBody>
        </p:sp>
      </p:grp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1403350" y="4581525"/>
            <a:ext cx="720725" cy="576263"/>
            <a:chOff x="884" y="2705"/>
            <a:chExt cx="454" cy="363"/>
          </a:xfrm>
        </p:grpSpPr>
        <p:sp>
          <p:nvSpPr>
            <p:cNvPr id="112717" name="Line 41"/>
            <p:cNvSpPr>
              <a:spLocks noChangeShapeType="1"/>
            </p:cNvSpPr>
            <p:nvPr/>
          </p:nvSpPr>
          <p:spPr bwMode="auto">
            <a:xfrm flipH="1" flipV="1">
              <a:off x="884" y="2705"/>
              <a:ext cx="454" cy="3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18" name="Text Box 44"/>
            <p:cNvSpPr txBox="1">
              <a:spLocks noChangeArrowheads="1"/>
            </p:cNvSpPr>
            <p:nvPr/>
          </p:nvSpPr>
          <p:spPr bwMode="auto">
            <a:xfrm>
              <a:off x="1111" y="2705"/>
              <a:ext cx="2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66"/>
                  </a:solidFill>
                  <a:latin typeface="Garamond" pitchFamily="18" charset="0"/>
                </a:rPr>
                <a:t>1</a:t>
              </a:r>
            </a:p>
          </p:txBody>
        </p:sp>
      </p:grpSp>
      <p:grpSp>
        <p:nvGrpSpPr>
          <p:cNvPr id="10" name="Group 49"/>
          <p:cNvGrpSpPr>
            <a:grpSpLocks/>
          </p:cNvGrpSpPr>
          <p:nvPr/>
        </p:nvGrpSpPr>
        <p:grpSpPr bwMode="auto">
          <a:xfrm>
            <a:off x="2700338" y="4508500"/>
            <a:ext cx="719137" cy="574675"/>
            <a:chOff x="1701" y="2705"/>
            <a:chExt cx="453" cy="362"/>
          </a:xfrm>
        </p:grpSpPr>
        <p:sp>
          <p:nvSpPr>
            <p:cNvPr id="112715" name="Line 40"/>
            <p:cNvSpPr>
              <a:spLocks noChangeShapeType="1"/>
            </p:cNvSpPr>
            <p:nvPr/>
          </p:nvSpPr>
          <p:spPr bwMode="auto">
            <a:xfrm flipH="1">
              <a:off x="1701" y="2795"/>
              <a:ext cx="453" cy="27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16" name="Text Box 45"/>
            <p:cNvSpPr txBox="1">
              <a:spLocks noChangeArrowheads="1"/>
            </p:cNvSpPr>
            <p:nvPr/>
          </p:nvSpPr>
          <p:spPr bwMode="auto">
            <a:xfrm>
              <a:off x="1837" y="2705"/>
              <a:ext cx="2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66"/>
                  </a:solidFill>
                  <a:latin typeface="Garamond" pitchFamily="18" charset="0"/>
                </a:rPr>
                <a:t>1</a:t>
              </a:r>
            </a:p>
          </p:txBody>
        </p:sp>
      </p:grpSp>
      <p:sp>
        <p:nvSpPr>
          <p:cNvPr id="222260" name="Text Box 52"/>
          <p:cNvSpPr txBox="1">
            <a:spLocks noChangeArrowheads="1"/>
          </p:cNvSpPr>
          <p:nvPr/>
        </p:nvSpPr>
        <p:spPr bwMode="auto">
          <a:xfrm>
            <a:off x="5067300" y="998538"/>
            <a:ext cx="35988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</a:rPr>
              <a:t>Some faulty aspect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</a:rPr>
              <a:t>……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</a:rPr>
              <a:t>Thinking carefully</a:t>
            </a:r>
          </a:p>
        </p:txBody>
      </p:sp>
      <p:grpSp>
        <p:nvGrpSpPr>
          <p:cNvPr id="13" name="Group 318"/>
          <p:cNvGrpSpPr>
            <a:grpSpLocks/>
          </p:cNvGrpSpPr>
          <p:nvPr/>
        </p:nvGrpSpPr>
        <p:grpSpPr bwMode="auto">
          <a:xfrm>
            <a:off x="468313" y="3068638"/>
            <a:ext cx="1512887" cy="431800"/>
            <a:chOff x="295" y="1752"/>
            <a:chExt cx="953" cy="272"/>
          </a:xfrm>
        </p:grpSpPr>
        <p:sp>
          <p:nvSpPr>
            <p:cNvPr id="112707" name="Text Box 59"/>
            <p:cNvSpPr txBox="1">
              <a:spLocks noChangeArrowheads="1"/>
            </p:cNvSpPr>
            <p:nvPr/>
          </p:nvSpPr>
          <p:spPr bwMode="auto">
            <a:xfrm>
              <a:off x="295" y="1752"/>
              <a:ext cx="5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66"/>
                  </a:solidFill>
                </a:rPr>
                <a:t>H’L’R’</a:t>
              </a:r>
            </a:p>
          </p:txBody>
        </p:sp>
        <p:grpSp>
          <p:nvGrpSpPr>
            <p:cNvPr id="112708" name="Group 60"/>
            <p:cNvGrpSpPr>
              <a:grpSpLocks/>
            </p:cNvGrpSpPr>
            <p:nvPr/>
          </p:nvGrpSpPr>
          <p:grpSpPr bwMode="auto">
            <a:xfrm rot="-5400000">
              <a:off x="908" y="1683"/>
              <a:ext cx="272" cy="409"/>
              <a:chOff x="2018" y="981"/>
              <a:chExt cx="1633" cy="317"/>
            </a:xfrm>
          </p:grpSpPr>
          <p:sp>
            <p:nvSpPr>
              <p:cNvPr id="112709" name="AutoShape 61"/>
              <p:cNvSpPr>
                <a:spLocks noChangeArrowheads="1"/>
              </p:cNvSpPr>
              <p:nvPr/>
            </p:nvSpPr>
            <p:spPr bwMode="auto">
              <a:xfrm rot="5400000" flipV="1">
                <a:off x="2676" y="323"/>
                <a:ext cx="317" cy="1633"/>
              </a:xfrm>
              <a:prstGeom prst="moon">
                <a:avLst>
                  <a:gd name="adj" fmla="val 0"/>
                </a:avLst>
              </a:prstGeom>
              <a:solidFill>
                <a:schemeClr val="accent1"/>
              </a:solidFill>
              <a:ln w="28575">
                <a:solidFill>
                  <a:srgbClr val="0000C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10" name="Line 62"/>
              <p:cNvSpPr>
                <a:spLocks noChangeShapeType="1"/>
              </p:cNvSpPr>
              <p:nvPr/>
            </p:nvSpPr>
            <p:spPr bwMode="auto">
              <a:xfrm flipH="1">
                <a:off x="2018" y="1207"/>
                <a:ext cx="46" cy="46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22529" name="Group 321"/>
          <p:cNvGraphicFramePr>
            <a:graphicFrameLocks noGrp="1"/>
          </p:cNvGraphicFramePr>
          <p:nvPr>
            <p:ph idx="1"/>
          </p:nvPr>
        </p:nvGraphicFramePr>
        <p:xfrm>
          <a:off x="5157788" y="2528888"/>
          <a:ext cx="3587750" cy="3511550"/>
        </p:xfrm>
        <a:graphic>
          <a:graphicData uri="http://schemas.openxmlformats.org/drawingml/2006/table">
            <a:tbl>
              <a:tblPr/>
              <a:tblGrid>
                <a:gridCol w="1046162"/>
                <a:gridCol w="523875"/>
                <a:gridCol w="522288"/>
                <a:gridCol w="539750"/>
                <a:gridCol w="955675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IDLE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LR3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IDLE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LR3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IDLE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L1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IDLE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IDLE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2735" name="Group 95"/>
          <p:cNvGrpSpPr>
            <a:grpSpLocks/>
          </p:cNvGrpSpPr>
          <p:nvPr/>
        </p:nvGrpSpPr>
        <p:grpSpPr bwMode="auto">
          <a:xfrm>
            <a:off x="2627313" y="3249613"/>
            <a:ext cx="1728787" cy="396875"/>
            <a:chOff x="1655" y="2047"/>
            <a:chExt cx="1089" cy="250"/>
          </a:xfrm>
        </p:grpSpPr>
        <p:sp>
          <p:nvSpPr>
            <p:cNvPr id="112711" name="Text Box 54"/>
            <p:cNvSpPr txBox="1">
              <a:spLocks noChangeArrowheads="1"/>
            </p:cNvSpPr>
            <p:nvPr/>
          </p:nvSpPr>
          <p:spPr bwMode="auto">
            <a:xfrm rot="10800000" flipV="1">
              <a:off x="2086" y="2047"/>
              <a:ext cx="21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66"/>
                  </a:solidFill>
                </a:rPr>
                <a:t>1</a:t>
              </a:r>
            </a:p>
          </p:txBody>
        </p:sp>
        <p:sp>
          <p:nvSpPr>
            <p:cNvPr id="112734" name="Freeform 94"/>
            <p:cNvSpPr>
              <a:spLocks/>
            </p:cNvSpPr>
            <p:nvPr/>
          </p:nvSpPr>
          <p:spPr bwMode="auto">
            <a:xfrm>
              <a:off x="1655" y="2137"/>
              <a:ext cx="1089" cy="114"/>
            </a:xfrm>
            <a:custGeom>
              <a:avLst/>
              <a:gdLst>
                <a:gd name="T0" fmla="*/ 1089 w 1089"/>
                <a:gd name="T1" fmla="*/ 23 h 95"/>
                <a:gd name="T2" fmla="*/ 522 w 1089"/>
                <a:gd name="T3" fmla="*/ 91 h 95"/>
                <a:gd name="T4" fmla="*/ 0 w 1089"/>
                <a:gd name="T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9" h="95">
                  <a:moveTo>
                    <a:pt x="1089" y="23"/>
                  </a:moveTo>
                  <a:cubicBezTo>
                    <a:pt x="896" y="59"/>
                    <a:pt x="703" y="95"/>
                    <a:pt x="522" y="91"/>
                  </a:cubicBezTo>
                  <a:cubicBezTo>
                    <a:pt x="341" y="87"/>
                    <a:pt x="170" y="43"/>
                    <a:pt x="0" y="0"/>
                  </a:cubicBezTo>
                </a:path>
              </a:pathLst>
            </a:custGeom>
            <a:noFill/>
            <a:ln w="28575" cmpd="sng">
              <a:solidFill>
                <a:srgbClr val="00009E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2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2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2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2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2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2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2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22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1000"/>
                                        <p:tgtEl>
                                          <p:spTgt spid="11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2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2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3" grpId="0" animBg="1" autoUpdateAnimBg="0"/>
      <p:bldP spid="222214" grpId="0" animBg="1" autoUpdateAnimBg="0"/>
      <p:bldP spid="222215" grpId="0" animBg="1" autoUpdateAnimBg="0"/>
      <p:bldP spid="222216" grpId="0" animBg="1" autoUpdateAnimBg="0"/>
      <p:bldP spid="222217" grpId="0" animBg="1" autoUpdateAnimBg="0"/>
      <p:bldP spid="222218" grpId="0" animBg="1" autoUpdateAnimBg="0"/>
      <p:bldP spid="222219" grpId="0" animBg="1" autoUpdateAnimBg="0"/>
      <p:bldP spid="222220" grpId="0" animBg="1" autoUpdateAnimBg="0"/>
      <p:bldP spid="22226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1</a:t>
            </a:r>
            <a:r>
              <a:rPr lang="zh-CN" altLang="en-US" sz="2800" smtClean="0">
                <a:ea typeface="宋体" charset="-122"/>
              </a:rPr>
              <a:t>、</a:t>
            </a:r>
            <a:r>
              <a:rPr lang="en-US" altLang="zh-CN" sz="2800" smtClean="0">
                <a:ea typeface="宋体" charset="-122"/>
              </a:rPr>
              <a:t>S</a:t>
            </a:r>
            <a:r>
              <a:rPr lang="en-US" altLang="zh-CN" sz="2800" smtClean="0">
                <a:latin typeface="Arial" charset="0"/>
                <a:ea typeface="宋体" charset="-122"/>
              </a:rPr>
              <a:t>—</a:t>
            </a:r>
            <a:r>
              <a:rPr lang="en-US" altLang="zh-CN" sz="2800" smtClean="0">
                <a:ea typeface="宋体" charset="-122"/>
              </a:rPr>
              <a:t>R Latches</a:t>
            </a: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8" t="11139" r="9962" b="16246"/>
          <a:stretch>
            <a:fillRect/>
          </a:stretch>
        </p:blipFill>
        <p:spPr bwMode="auto">
          <a:xfrm>
            <a:off x="539750" y="2060575"/>
            <a:ext cx="381635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539750" y="1052513"/>
            <a:ext cx="46799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ea typeface="Dotum" pitchFamily="34" charset="-127"/>
              </a:rPr>
              <a:t>S-R latch built with NOR gates</a:t>
            </a:r>
          </a:p>
        </p:txBody>
      </p:sp>
      <p:sp>
        <p:nvSpPr>
          <p:cNvPr id="23557" name="Text Box 13"/>
          <p:cNvSpPr txBox="1">
            <a:spLocks noChangeArrowheads="1"/>
          </p:cNvSpPr>
          <p:nvPr/>
        </p:nvSpPr>
        <p:spPr bwMode="auto">
          <a:xfrm>
            <a:off x="1331913" y="4149725"/>
            <a:ext cx="2016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Q=QN’=Q_L’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7956550" y="206057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00"/>
                </a:solidFill>
              </a:rPr>
              <a:t>hold</a:t>
            </a: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7956550" y="2420938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00"/>
                </a:solidFill>
              </a:rPr>
              <a:t>reset</a:t>
            </a: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7956550" y="2852738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00"/>
                </a:solidFill>
              </a:rPr>
              <a:t>set</a:t>
            </a: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7775575" y="3284538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00"/>
                </a:solidFill>
              </a:rPr>
              <a:t>forbidden</a:t>
            </a:r>
          </a:p>
        </p:txBody>
      </p:sp>
      <p:sp>
        <p:nvSpPr>
          <p:cNvPr id="23562" name="Text Box 24"/>
          <p:cNvSpPr txBox="1">
            <a:spLocks noChangeArrowheads="1"/>
          </p:cNvSpPr>
          <p:nvPr/>
        </p:nvSpPr>
        <p:spPr bwMode="auto">
          <a:xfrm>
            <a:off x="2051050" y="2205038"/>
            <a:ext cx="287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23563" name="Text Box 25"/>
          <p:cNvSpPr txBox="1">
            <a:spLocks noChangeArrowheads="1"/>
          </p:cNvSpPr>
          <p:nvPr/>
        </p:nvSpPr>
        <p:spPr bwMode="auto">
          <a:xfrm>
            <a:off x="2051050" y="3284538"/>
            <a:ext cx="287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4481513" y="4643438"/>
            <a:ext cx="3916362" cy="831850"/>
          </a:xfrm>
          <a:prstGeom prst="rect">
            <a:avLst/>
          </a:prstGeom>
          <a:noFill/>
          <a:ln w="9525">
            <a:solidFill>
              <a:srgbClr val="F0440E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CC0000"/>
                </a:solidFill>
              </a:rPr>
              <a:t>the state variable Q can store 1-bit data.</a:t>
            </a:r>
          </a:p>
        </p:txBody>
      </p:sp>
      <p:graphicFrame>
        <p:nvGraphicFramePr>
          <p:cNvPr id="31815" name="Group 71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01290943"/>
              </p:ext>
            </p:extLst>
          </p:nvPr>
        </p:nvGraphicFramePr>
        <p:xfrm>
          <a:off x="4787900" y="1557338"/>
          <a:ext cx="3024188" cy="2160589"/>
        </p:xfrm>
        <a:graphic>
          <a:graphicData uri="http://schemas.openxmlformats.org/drawingml/2006/table">
            <a:tbl>
              <a:tblPr/>
              <a:tblGrid>
                <a:gridCol w="433388"/>
                <a:gridCol w="431800"/>
                <a:gridCol w="1008062"/>
                <a:gridCol w="1150938"/>
              </a:tblGrid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Q_L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Last Q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lastQ_L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kern="1200" dirty="0" smtClean="0">
                          <a:solidFill>
                            <a:srgbClr val="CC0000"/>
                          </a:solidFill>
                          <a:latin typeface="Arial" charset="0"/>
                          <a:ea typeface="宋体" charset="-122"/>
                          <a:cs typeface="+mn-cs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kern="1200" dirty="0" smtClean="0">
                          <a:solidFill>
                            <a:srgbClr val="CC0000"/>
                          </a:solidFill>
                          <a:latin typeface="Arial" charset="0"/>
                          <a:ea typeface="宋体" charset="-122"/>
                          <a:cs typeface="+mn-cs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kern="1200" dirty="0" smtClean="0">
                          <a:solidFill>
                            <a:srgbClr val="000000"/>
                          </a:solidFill>
                          <a:latin typeface="Arial" charset="0"/>
                          <a:ea typeface="宋体" charset="-122"/>
                          <a:cs typeface="+mn-cs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817" name="Text Box 73"/>
          <p:cNvSpPr txBox="1">
            <a:spLocks noChangeArrowheads="1"/>
          </p:cNvSpPr>
          <p:nvPr/>
        </p:nvSpPr>
        <p:spPr bwMode="auto">
          <a:xfrm>
            <a:off x="5381625" y="1089025"/>
            <a:ext cx="1935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Function table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1376363" y="4833938"/>
            <a:ext cx="1944687" cy="1295400"/>
            <a:chOff x="657" y="890"/>
            <a:chExt cx="1543" cy="952"/>
          </a:xfrm>
        </p:grpSpPr>
        <p:sp>
          <p:nvSpPr>
            <p:cNvPr id="23599" name="Rectangle 75"/>
            <p:cNvSpPr>
              <a:spLocks noChangeArrowheads="1"/>
            </p:cNvSpPr>
            <p:nvPr/>
          </p:nvSpPr>
          <p:spPr bwMode="auto">
            <a:xfrm>
              <a:off x="930" y="890"/>
              <a:ext cx="907" cy="95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600" name="Line 76"/>
            <p:cNvSpPr>
              <a:spLocks noChangeShapeType="1"/>
            </p:cNvSpPr>
            <p:nvPr/>
          </p:nvSpPr>
          <p:spPr bwMode="auto">
            <a:xfrm flipH="1">
              <a:off x="657" y="1117"/>
              <a:ext cx="27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1" name="Line 77"/>
            <p:cNvSpPr>
              <a:spLocks noChangeShapeType="1"/>
            </p:cNvSpPr>
            <p:nvPr/>
          </p:nvSpPr>
          <p:spPr bwMode="auto">
            <a:xfrm flipH="1">
              <a:off x="657" y="1616"/>
              <a:ext cx="27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602" name="Group 78"/>
            <p:cNvGrpSpPr>
              <a:grpSpLocks/>
            </p:cNvGrpSpPr>
            <p:nvPr/>
          </p:nvGrpSpPr>
          <p:grpSpPr bwMode="auto">
            <a:xfrm>
              <a:off x="1837" y="1570"/>
              <a:ext cx="363" cy="91"/>
              <a:chOff x="1837" y="1616"/>
              <a:chExt cx="363" cy="91"/>
            </a:xfrm>
          </p:grpSpPr>
          <p:sp>
            <p:nvSpPr>
              <p:cNvPr id="23608" name="Oval 79"/>
              <p:cNvSpPr>
                <a:spLocks noChangeArrowheads="1"/>
              </p:cNvSpPr>
              <p:nvPr/>
            </p:nvSpPr>
            <p:spPr bwMode="auto">
              <a:xfrm>
                <a:off x="1837" y="1616"/>
                <a:ext cx="91" cy="91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609" name="Line 80"/>
              <p:cNvSpPr>
                <a:spLocks noChangeShapeType="1"/>
              </p:cNvSpPr>
              <p:nvPr/>
            </p:nvSpPr>
            <p:spPr bwMode="auto">
              <a:xfrm flipH="1">
                <a:off x="1927" y="1661"/>
                <a:ext cx="27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603" name="Line 81"/>
            <p:cNvSpPr>
              <a:spLocks noChangeShapeType="1"/>
            </p:cNvSpPr>
            <p:nvPr/>
          </p:nvSpPr>
          <p:spPr bwMode="auto">
            <a:xfrm flipH="1">
              <a:off x="1837" y="1162"/>
              <a:ext cx="36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4" name="Text Box 82"/>
            <p:cNvSpPr txBox="1">
              <a:spLocks noChangeArrowheads="1"/>
            </p:cNvSpPr>
            <p:nvPr/>
          </p:nvSpPr>
          <p:spPr bwMode="auto">
            <a:xfrm>
              <a:off x="930" y="981"/>
              <a:ext cx="27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23605" name="Text Box 83"/>
            <p:cNvSpPr txBox="1">
              <a:spLocks noChangeArrowheads="1"/>
            </p:cNvSpPr>
            <p:nvPr/>
          </p:nvSpPr>
          <p:spPr bwMode="auto">
            <a:xfrm>
              <a:off x="930" y="1480"/>
              <a:ext cx="27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23606" name="Text Box 84"/>
            <p:cNvSpPr txBox="1">
              <a:spLocks noChangeArrowheads="1"/>
            </p:cNvSpPr>
            <p:nvPr/>
          </p:nvSpPr>
          <p:spPr bwMode="auto">
            <a:xfrm>
              <a:off x="1565" y="981"/>
              <a:ext cx="27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23607" name="Text Box 85"/>
            <p:cNvSpPr txBox="1">
              <a:spLocks noChangeArrowheads="1"/>
            </p:cNvSpPr>
            <p:nvPr/>
          </p:nvSpPr>
          <p:spPr bwMode="auto">
            <a:xfrm>
              <a:off x="1565" y="1480"/>
              <a:ext cx="27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Q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4" grpId="0"/>
      <p:bldP spid="31765" grpId="0"/>
      <p:bldP spid="31766" grpId="0"/>
      <p:bldP spid="31767" grpId="0"/>
      <p:bldP spid="31770" grpId="0" animBg="1"/>
      <p:bldP spid="31817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Oval 3"/>
          <p:cNvSpPr>
            <a:spLocks noChangeArrowheads="1"/>
          </p:cNvSpPr>
          <p:nvPr/>
        </p:nvSpPr>
        <p:spPr bwMode="auto">
          <a:xfrm>
            <a:off x="3779838" y="2781300"/>
            <a:ext cx="720725" cy="720725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IDLE</a:t>
            </a:r>
          </a:p>
        </p:txBody>
      </p:sp>
      <p:sp>
        <p:nvSpPr>
          <p:cNvPr id="113667" name="Oval 4"/>
          <p:cNvSpPr>
            <a:spLocks noChangeArrowheads="1"/>
          </p:cNvSpPr>
          <p:nvPr/>
        </p:nvSpPr>
        <p:spPr bwMode="auto">
          <a:xfrm>
            <a:off x="6156325" y="2781300"/>
            <a:ext cx="720725" cy="720725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LR3</a:t>
            </a:r>
          </a:p>
        </p:txBody>
      </p:sp>
      <p:sp>
        <p:nvSpPr>
          <p:cNvPr id="113668" name="Oval 5"/>
          <p:cNvSpPr>
            <a:spLocks noChangeArrowheads="1"/>
          </p:cNvSpPr>
          <p:nvPr/>
        </p:nvSpPr>
        <p:spPr bwMode="auto">
          <a:xfrm>
            <a:off x="5076825" y="1773238"/>
            <a:ext cx="720725" cy="720725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113669" name="Oval 6"/>
          <p:cNvSpPr>
            <a:spLocks noChangeArrowheads="1"/>
          </p:cNvSpPr>
          <p:nvPr/>
        </p:nvSpPr>
        <p:spPr bwMode="auto">
          <a:xfrm>
            <a:off x="2413000" y="1773238"/>
            <a:ext cx="720725" cy="720725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113670" name="Oval 7"/>
          <p:cNvSpPr>
            <a:spLocks noChangeArrowheads="1"/>
          </p:cNvSpPr>
          <p:nvPr/>
        </p:nvSpPr>
        <p:spPr bwMode="auto">
          <a:xfrm>
            <a:off x="3779838" y="1054100"/>
            <a:ext cx="720725" cy="720725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113671" name="Oval 8"/>
          <p:cNvSpPr>
            <a:spLocks noChangeArrowheads="1"/>
          </p:cNvSpPr>
          <p:nvPr/>
        </p:nvSpPr>
        <p:spPr bwMode="auto">
          <a:xfrm>
            <a:off x="5148263" y="3933825"/>
            <a:ext cx="720725" cy="720725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R1</a:t>
            </a:r>
          </a:p>
        </p:txBody>
      </p:sp>
      <p:sp>
        <p:nvSpPr>
          <p:cNvPr id="113672" name="Oval 9"/>
          <p:cNvSpPr>
            <a:spLocks noChangeArrowheads="1"/>
          </p:cNvSpPr>
          <p:nvPr/>
        </p:nvSpPr>
        <p:spPr bwMode="auto">
          <a:xfrm>
            <a:off x="2484438" y="3933825"/>
            <a:ext cx="720725" cy="720725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R3</a:t>
            </a:r>
          </a:p>
        </p:txBody>
      </p:sp>
      <p:sp>
        <p:nvSpPr>
          <p:cNvPr id="113673" name="Oval 10"/>
          <p:cNvSpPr>
            <a:spLocks noChangeArrowheads="1"/>
          </p:cNvSpPr>
          <p:nvPr/>
        </p:nvSpPr>
        <p:spPr bwMode="auto">
          <a:xfrm>
            <a:off x="3852863" y="4797425"/>
            <a:ext cx="649287" cy="649288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R2</a:t>
            </a:r>
          </a:p>
        </p:txBody>
      </p:sp>
      <p:sp>
        <p:nvSpPr>
          <p:cNvPr id="113674" name="Line 12"/>
          <p:cNvSpPr>
            <a:spLocks noChangeShapeType="1"/>
          </p:cNvSpPr>
          <p:nvPr/>
        </p:nvSpPr>
        <p:spPr bwMode="auto">
          <a:xfrm>
            <a:off x="4500563" y="3108325"/>
            <a:ext cx="1655762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75" name="Text Box 13"/>
          <p:cNvSpPr txBox="1">
            <a:spLocks noChangeArrowheads="1"/>
          </p:cNvSpPr>
          <p:nvPr/>
        </p:nvSpPr>
        <p:spPr bwMode="auto">
          <a:xfrm>
            <a:off x="4914900" y="2781300"/>
            <a:ext cx="1169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A50021"/>
                </a:solidFill>
              </a:rPr>
              <a:t>H+LR</a:t>
            </a:r>
          </a:p>
        </p:txBody>
      </p:sp>
      <p:grpSp>
        <p:nvGrpSpPr>
          <p:cNvPr id="113676" name="Group 14"/>
          <p:cNvGrpSpPr>
            <a:grpSpLocks/>
          </p:cNvGrpSpPr>
          <p:nvPr/>
        </p:nvGrpSpPr>
        <p:grpSpPr bwMode="auto">
          <a:xfrm>
            <a:off x="4343400" y="2278063"/>
            <a:ext cx="989013" cy="396875"/>
            <a:chOff x="3643" y="1389"/>
            <a:chExt cx="623" cy="250"/>
          </a:xfrm>
        </p:grpSpPr>
        <p:sp>
          <p:nvSpPr>
            <p:cNvPr id="113703" name="Line 15"/>
            <p:cNvSpPr>
              <a:spLocks noChangeShapeType="1"/>
            </p:cNvSpPr>
            <p:nvPr/>
          </p:nvSpPr>
          <p:spPr bwMode="auto">
            <a:xfrm rot="-2031762">
              <a:off x="3643" y="1616"/>
              <a:ext cx="590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4" name="Text Box 16"/>
            <p:cNvSpPr txBox="1">
              <a:spLocks noChangeArrowheads="1"/>
            </p:cNvSpPr>
            <p:nvPr/>
          </p:nvSpPr>
          <p:spPr bwMode="auto">
            <a:xfrm rot="-2031762">
              <a:off x="3649" y="1389"/>
              <a:ext cx="6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A50021"/>
                  </a:solidFill>
                </a:rPr>
                <a:t>H’LR’</a:t>
              </a:r>
            </a:p>
          </p:txBody>
        </p:sp>
      </p:grpSp>
      <p:grpSp>
        <p:nvGrpSpPr>
          <p:cNvPr id="113677" name="Group 17"/>
          <p:cNvGrpSpPr>
            <a:grpSpLocks/>
          </p:cNvGrpSpPr>
          <p:nvPr/>
        </p:nvGrpSpPr>
        <p:grpSpPr bwMode="auto">
          <a:xfrm>
            <a:off x="4500563" y="1341438"/>
            <a:ext cx="647700" cy="576262"/>
            <a:chOff x="1701" y="754"/>
            <a:chExt cx="408" cy="363"/>
          </a:xfrm>
        </p:grpSpPr>
        <p:sp>
          <p:nvSpPr>
            <p:cNvPr id="113701" name="Line 18"/>
            <p:cNvSpPr>
              <a:spLocks noChangeShapeType="1"/>
            </p:cNvSpPr>
            <p:nvPr/>
          </p:nvSpPr>
          <p:spPr bwMode="auto">
            <a:xfrm flipH="1" flipV="1">
              <a:off x="1701" y="890"/>
              <a:ext cx="408" cy="227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2" name="Text Box 19"/>
            <p:cNvSpPr txBox="1">
              <a:spLocks noChangeArrowheads="1"/>
            </p:cNvSpPr>
            <p:nvPr/>
          </p:nvSpPr>
          <p:spPr bwMode="auto">
            <a:xfrm>
              <a:off x="1882" y="754"/>
              <a:ext cx="2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800080"/>
                  </a:solidFill>
                  <a:latin typeface="Garamond" pitchFamily="18" charset="0"/>
                </a:rPr>
                <a:t>1</a:t>
              </a:r>
            </a:p>
          </p:txBody>
        </p:sp>
      </p:grpSp>
      <p:grpSp>
        <p:nvGrpSpPr>
          <p:cNvPr id="113678" name="Group 20"/>
          <p:cNvGrpSpPr>
            <a:grpSpLocks/>
          </p:cNvGrpSpPr>
          <p:nvPr/>
        </p:nvGrpSpPr>
        <p:grpSpPr bwMode="auto">
          <a:xfrm>
            <a:off x="3060700" y="1270000"/>
            <a:ext cx="719138" cy="647700"/>
            <a:chOff x="794" y="709"/>
            <a:chExt cx="453" cy="408"/>
          </a:xfrm>
        </p:grpSpPr>
        <p:sp>
          <p:nvSpPr>
            <p:cNvPr id="113699" name="Text Box 21"/>
            <p:cNvSpPr txBox="1">
              <a:spLocks noChangeArrowheads="1"/>
            </p:cNvSpPr>
            <p:nvPr/>
          </p:nvSpPr>
          <p:spPr bwMode="auto">
            <a:xfrm>
              <a:off x="930" y="709"/>
              <a:ext cx="2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800080"/>
                  </a:solidFill>
                  <a:latin typeface="Garamond" pitchFamily="18" charset="0"/>
                </a:rPr>
                <a:t>1</a:t>
              </a:r>
            </a:p>
          </p:txBody>
        </p:sp>
        <p:sp>
          <p:nvSpPr>
            <p:cNvPr id="113700" name="Line 22"/>
            <p:cNvSpPr>
              <a:spLocks noChangeShapeType="1"/>
            </p:cNvSpPr>
            <p:nvPr/>
          </p:nvSpPr>
          <p:spPr bwMode="auto">
            <a:xfrm flipH="1">
              <a:off x="794" y="845"/>
              <a:ext cx="453" cy="27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679" name="Group 23"/>
          <p:cNvGrpSpPr>
            <a:grpSpLocks/>
          </p:cNvGrpSpPr>
          <p:nvPr/>
        </p:nvGrpSpPr>
        <p:grpSpPr bwMode="auto">
          <a:xfrm>
            <a:off x="3060700" y="2206625"/>
            <a:ext cx="792163" cy="719138"/>
            <a:chOff x="794" y="1299"/>
            <a:chExt cx="499" cy="453"/>
          </a:xfrm>
        </p:grpSpPr>
        <p:sp>
          <p:nvSpPr>
            <p:cNvPr id="113697" name="Line 24"/>
            <p:cNvSpPr>
              <a:spLocks noChangeShapeType="1"/>
            </p:cNvSpPr>
            <p:nvPr/>
          </p:nvSpPr>
          <p:spPr bwMode="auto">
            <a:xfrm>
              <a:off x="794" y="1389"/>
              <a:ext cx="499" cy="3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8" name="Text Box 25"/>
            <p:cNvSpPr txBox="1">
              <a:spLocks noChangeArrowheads="1"/>
            </p:cNvSpPr>
            <p:nvPr/>
          </p:nvSpPr>
          <p:spPr bwMode="auto">
            <a:xfrm>
              <a:off x="975" y="1299"/>
              <a:ext cx="2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800080"/>
                  </a:solidFill>
                  <a:latin typeface="Garamond" pitchFamily="18" charset="0"/>
                </a:rPr>
                <a:t>1</a:t>
              </a:r>
            </a:p>
          </p:txBody>
        </p:sp>
      </p:grpSp>
      <p:grpSp>
        <p:nvGrpSpPr>
          <p:cNvPr id="113680" name="Group 26"/>
          <p:cNvGrpSpPr>
            <a:grpSpLocks/>
          </p:cNvGrpSpPr>
          <p:nvPr/>
        </p:nvGrpSpPr>
        <p:grpSpPr bwMode="auto">
          <a:xfrm rot="4388548">
            <a:off x="4349751" y="3576637"/>
            <a:ext cx="1123950" cy="396875"/>
            <a:chOff x="3635" y="1391"/>
            <a:chExt cx="617" cy="249"/>
          </a:xfrm>
        </p:grpSpPr>
        <p:sp>
          <p:nvSpPr>
            <p:cNvPr id="113695" name="Line 27"/>
            <p:cNvSpPr>
              <a:spLocks noChangeShapeType="1"/>
            </p:cNvSpPr>
            <p:nvPr/>
          </p:nvSpPr>
          <p:spPr bwMode="auto">
            <a:xfrm rot="-2031762">
              <a:off x="3643" y="1616"/>
              <a:ext cx="590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6" name="Text Box 28"/>
            <p:cNvSpPr txBox="1">
              <a:spLocks noChangeArrowheads="1"/>
            </p:cNvSpPr>
            <p:nvPr/>
          </p:nvSpPr>
          <p:spPr bwMode="auto">
            <a:xfrm rot="-2031762">
              <a:off x="3635" y="1391"/>
              <a:ext cx="61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A50021"/>
                  </a:solidFill>
                </a:rPr>
                <a:t>H’L’R</a:t>
              </a:r>
            </a:p>
          </p:txBody>
        </p:sp>
      </p:grpSp>
      <p:grpSp>
        <p:nvGrpSpPr>
          <p:cNvPr id="113681" name="Group 29"/>
          <p:cNvGrpSpPr>
            <a:grpSpLocks/>
          </p:cNvGrpSpPr>
          <p:nvPr/>
        </p:nvGrpSpPr>
        <p:grpSpPr bwMode="auto">
          <a:xfrm>
            <a:off x="3060700" y="3357563"/>
            <a:ext cx="792163" cy="649287"/>
            <a:chOff x="794" y="2024"/>
            <a:chExt cx="499" cy="409"/>
          </a:xfrm>
        </p:grpSpPr>
        <p:sp>
          <p:nvSpPr>
            <p:cNvPr id="113693" name="Line 30"/>
            <p:cNvSpPr>
              <a:spLocks noChangeShapeType="1"/>
            </p:cNvSpPr>
            <p:nvPr/>
          </p:nvSpPr>
          <p:spPr bwMode="auto">
            <a:xfrm flipV="1">
              <a:off x="794" y="2024"/>
              <a:ext cx="499" cy="40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4" name="Text Box 31"/>
            <p:cNvSpPr txBox="1">
              <a:spLocks noChangeArrowheads="1"/>
            </p:cNvSpPr>
            <p:nvPr/>
          </p:nvSpPr>
          <p:spPr bwMode="auto">
            <a:xfrm>
              <a:off x="884" y="2024"/>
              <a:ext cx="2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800080"/>
                  </a:solidFill>
                  <a:latin typeface="Garamond" pitchFamily="18" charset="0"/>
                </a:rPr>
                <a:t>1</a:t>
              </a:r>
            </a:p>
          </p:txBody>
        </p:sp>
      </p:grpSp>
      <p:grpSp>
        <p:nvGrpSpPr>
          <p:cNvPr id="113682" name="Group 32"/>
          <p:cNvGrpSpPr>
            <a:grpSpLocks/>
          </p:cNvGrpSpPr>
          <p:nvPr/>
        </p:nvGrpSpPr>
        <p:grpSpPr bwMode="auto">
          <a:xfrm>
            <a:off x="3203575" y="4438650"/>
            <a:ext cx="720725" cy="576263"/>
            <a:chOff x="884" y="2705"/>
            <a:chExt cx="454" cy="363"/>
          </a:xfrm>
        </p:grpSpPr>
        <p:sp>
          <p:nvSpPr>
            <p:cNvPr id="113691" name="Line 33"/>
            <p:cNvSpPr>
              <a:spLocks noChangeShapeType="1"/>
            </p:cNvSpPr>
            <p:nvPr/>
          </p:nvSpPr>
          <p:spPr bwMode="auto">
            <a:xfrm flipH="1" flipV="1">
              <a:off x="884" y="2705"/>
              <a:ext cx="454" cy="3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2" name="Text Box 34"/>
            <p:cNvSpPr txBox="1">
              <a:spLocks noChangeArrowheads="1"/>
            </p:cNvSpPr>
            <p:nvPr/>
          </p:nvSpPr>
          <p:spPr bwMode="auto">
            <a:xfrm>
              <a:off x="1111" y="2705"/>
              <a:ext cx="2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800080"/>
                  </a:solidFill>
                  <a:latin typeface="Garamond" pitchFamily="18" charset="0"/>
                </a:rPr>
                <a:t>1</a:t>
              </a:r>
            </a:p>
          </p:txBody>
        </p:sp>
      </p:grpSp>
      <p:grpSp>
        <p:nvGrpSpPr>
          <p:cNvPr id="113683" name="Group 35"/>
          <p:cNvGrpSpPr>
            <a:grpSpLocks/>
          </p:cNvGrpSpPr>
          <p:nvPr/>
        </p:nvGrpSpPr>
        <p:grpSpPr bwMode="auto">
          <a:xfrm>
            <a:off x="4500563" y="4365625"/>
            <a:ext cx="719137" cy="574675"/>
            <a:chOff x="1701" y="2705"/>
            <a:chExt cx="453" cy="362"/>
          </a:xfrm>
        </p:grpSpPr>
        <p:sp>
          <p:nvSpPr>
            <p:cNvPr id="113689" name="Line 36"/>
            <p:cNvSpPr>
              <a:spLocks noChangeShapeType="1"/>
            </p:cNvSpPr>
            <p:nvPr/>
          </p:nvSpPr>
          <p:spPr bwMode="auto">
            <a:xfrm flipH="1">
              <a:off x="1701" y="2795"/>
              <a:ext cx="453" cy="27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0" name="Text Box 37"/>
            <p:cNvSpPr txBox="1">
              <a:spLocks noChangeArrowheads="1"/>
            </p:cNvSpPr>
            <p:nvPr/>
          </p:nvSpPr>
          <p:spPr bwMode="auto">
            <a:xfrm>
              <a:off x="1837" y="2705"/>
              <a:ext cx="2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800080"/>
                  </a:solidFill>
                  <a:latin typeface="Garamond" pitchFamily="18" charset="0"/>
                </a:rPr>
                <a:t>1</a:t>
              </a:r>
            </a:p>
          </p:txBody>
        </p:sp>
      </p:grpSp>
      <p:sp>
        <p:nvSpPr>
          <p:cNvPr id="113684" name="Text Box 39"/>
          <p:cNvSpPr txBox="1">
            <a:spLocks noChangeArrowheads="1"/>
          </p:cNvSpPr>
          <p:nvPr/>
        </p:nvSpPr>
        <p:spPr bwMode="auto">
          <a:xfrm rot="10800000" flipV="1">
            <a:off x="5148263" y="3138488"/>
            <a:ext cx="334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800080"/>
                </a:solidFill>
              </a:rPr>
              <a:t>1</a:t>
            </a:r>
          </a:p>
        </p:txBody>
      </p:sp>
      <p:sp>
        <p:nvSpPr>
          <p:cNvPr id="113685" name="Text Box 43"/>
          <p:cNvSpPr txBox="1">
            <a:spLocks noChangeArrowheads="1"/>
          </p:cNvSpPr>
          <p:nvPr/>
        </p:nvSpPr>
        <p:spPr bwMode="auto">
          <a:xfrm>
            <a:off x="2268538" y="2925763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A50021"/>
                </a:solidFill>
              </a:rPr>
              <a:t>H’L’R’</a:t>
            </a:r>
          </a:p>
        </p:txBody>
      </p:sp>
      <p:sp>
        <p:nvSpPr>
          <p:cNvPr id="113686" name="Rectangle 10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Corrected diagram</a:t>
            </a:r>
          </a:p>
        </p:txBody>
      </p:sp>
      <p:sp>
        <p:nvSpPr>
          <p:cNvPr id="113687" name="Freeform 107"/>
          <p:cNvSpPr>
            <a:spLocks/>
          </p:cNvSpPr>
          <p:nvPr/>
        </p:nvSpPr>
        <p:spPr bwMode="auto">
          <a:xfrm>
            <a:off x="4481513" y="3294063"/>
            <a:ext cx="1665287" cy="179387"/>
          </a:xfrm>
          <a:custGeom>
            <a:avLst/>
            <a:gdLst>
              <a:gd name="T0" fmla="*/ 1665287 w 1049"/>
              <a:gd name="T1" fmla="*/ 0 h 113"/>
              <a:gd name="T2" fmla="*/ 811212 w 1049"/>
              <a:gd name="T3" fmla="*/ 179387 h 113"/>
              <a:gd name="T4" fmla="*/ 0 w 1049"/>
              <a:gd name="T5" fmla="*/ 0 h 113"/>
              <a:gd name="T6" fmla="*/ 0 60000 65536"/>
              <a:gd name="T7" fmla="*/ 0 60000 65536"/>
              <a:gd name="T8" fmla="*/ 0 60000 65536"/>
              <a:gd name="T9" fmla="*/ 0 w 1049"/>
              <a:gd name="T10" fmla="*/ 0 h 113"/>
              <a:gd name="T11" fmla="*/ 1049 w 1049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9" h="113">
                <a:moveTo>
                  <a:pt x="1049" y="0"/>
                </a:moveTo>
                <a:cubicBezTo>
                  <a:pt x="867" y="56"/>
                  <a:pt x="686" y="113"/>
                  <a:pt x="511" y="113"/>
                </a:cubicBezTo>
                <a:cubicBezTo>
                  <a:pt x="336" y="113"/>
                  <a:pt x="168" y="56"/>
                  <a:pt x="0" y="0"/>
                </a:cubicBezTo>
              </a:path>
            </a:pathLst>
          </a:custGeom>
          <a:noFill/>
          <a:ln w="28575">
            <a:solidFill>
              <a:srgbClr val="2E1CB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88" name="Freeform 108"/>
          <p:cNvSpPr>
            <a:spLocks/>
          </p:cNvSpPr>
          <p:nvPr/>
        </p:nvSpPr>
        <p:spPr bwMode="auto">
          <a:xfrm>
            <a:off x="3267075" y="2979738"/>
            <a:ext cx="539750" cy="358775"/>
          </a:xfrm>
          <a:custGeom>
            <a:avLst/>
            <a:gdLst>
              <a:gd name="T0" fmla="*/ 539750 w 340"/>
              <a:gd name="T1" fmla="*/ 0 h 170"/>
              <a:gd name="T2" fmla="*/ 0 w 340"/>
              <a:gd name="T3" fmla="*/ 179388 h 170"/>
              <a:gd name="T4" fmla="*/ 539750 w 340"/>
              <a:gd name="T5" fmla="*/ 358775 h 170"/>
              <a:gd name="T6" fmla="*/ 0 60000 65536"/>
              <a:gd name="T7" fmla="*/ 0 60000 65536"/>
              <a:gd name="T8" fmla="*/ 0 60000 65536"/>
              <a:gd name="T9" fmla="*/ 0 w 340"/>
              <a:gd name="T10" fmla="*/ 0 h 170"/>
              <a:gd name="T11" fmla="*/ 340 w 340"/>
              <a:gd name="T12" fmla="*/ 170 h 1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0" h="170">
                <a:moveTo>
                  <a:pt x="340" y="0"/>
                </a:moveTo>
                <a:cubicBezTo>
                  <a:pt x="170" y="28"/>
                  <a:pt x="0" y="57"/>
                  <a:pt x="0" y="85"/>
                </a:cubicBezTo>
                <a:cubicBezTo>
                  <a:pt x="0" y="113"/>
                  <a:pt x="170" y="141"/>
                  <a:pt x="340" y="170"/>
                </a:cubicBezTo>
              </a:path>
            </a:pathLst>
          </a:custGeom>
          <a:noFill/>
          <a:ln w="28575">
            <a:solidFill>
              <a:srgbClr val="2E1CB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Oval 3"/>
          <p:cNvSpPr>
            <a:spLocks noChangeArrowheads="1"/>
          </p:cNvSpPr>
          <p:nvPr/>
        </p:nvSpPr>
        <p:spPr bwMode="auto">
          <a:xfrm>
            <a:off x="3779838" y="2781300"/>
            <a:ext cx="720725" cy="720725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IDLE</a:t>
            </a:r>
          </a:p>
        </p:txBody>
      </p:sp>
      <p:sp>
        <p:nvSpPr>
          <p:cNvPr id="114691" name="Oval 4"/>
          <p:cNvSpPr>
            <a:spLocks noChangeArrowheads="1"/>
          </p:cNvSpPr>
          <p:nvPr/>
        </p:nvSpPr>
        <p:spPr bwMode="auto">
          <a:xfrm>
            <a:off x="6156325" y="2781300"/>
            <a:ext cx="720725" cy="720725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LR3</a:t>
            </a:r>
          </a:p>
        </p:txBody>
      </p:sp>
      <p:sp>
        <p:nvSpPr>
          <p:cNvPr id="114692" name="Oval 5"/>
          <p:cNvSpPr>
            <a:spLocks noChangeArrowheads="1"/>
          </p:cNvSpPr>
          <p:nvPr/>
        </p:nvSpPr>
        <p:spPr bwMode="auto">
          <a:xfrm>
            <a:off x="5076825" y="1773238"/>
            <a:ext cx="720725" cy="720725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114693" name="Oval 6"/>
          <p:cNvSpPr>
            <a:spLocks noChangeArrowheads="1"/>
          </p:cNvSpPr>
          <p:nvPr/>
        </p:nvSpPr>
        <p:spPr bwMode="auto">
          <a:xfrm>
            <a:off x="2413000" y="1773238"/>
            <a:ext cx="720725" cy="720725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114694" name="Oval 7"/>
          <p:cNvSpPr>
            <a:spLocks noChangeArrowheads="1"/>
          </p:cNvSpPr>
          <p:nvPr/>
        </p:nvSpPr>
        <p:spPr bwMode="auto">
          <a:xfrm>
            <a:off x="3779838" y="1054100"/>
            <a:ext cx="720725" cy="720725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114695" name="Oval 8"/>
          <p:cNvSpPr>
            <a:spLocks noChangeArrowheads="1"/>
          </p:cNvSpPr>
          <p:nvPr/>
        </p:nvSpPr>
        <p:spPr bwMode="auto">
          <a:xfrm>
            <a:off x="5148263" y="3933825"/>
            <a:ext cx="720725" cy="720725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R1</a:t>
            </a:r>
          </a:p>
        </p:txBody>
      </p:sp>
      <p:sp>
        <p:nvSpPr>
          <p:cNvPr id="114696" name="Oval 9"/>
          <p:cNvSpPr>
            <a:spLocks noChangeArrowheads="1"/>
          </p:cNvSpPr>
          <p:nvPr/>
        </p:nvSpPr>
        <p:spPr bwMode="auto">
          <a:xfrm>
            <a:off x="2484438" y="3933825"/>
            <a:ext cx="720725" cy="720725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R3</a:t>
            </a:r>
          </a:p>
        </p:txBody>
      </p:sp>
      <p:sp>
        <p:nvSpPr>
          <p:cNvPr id="114697" name="Oval 10"/>
          <p:cNvSpPr>
            <a:spLocks noChangeArrowheads="1"/>
          </p:cNvSpPr>
          <p:nvPr/>
        </p:nvSpPr>
        <p:spPr bwMode="auto">
          <a:xfrm>
            <a:off x="3852863" y="4797425"/>
            <a:ext cx="649287" cy="649288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R2</a:t>
            </a:r>
          </a:p>
        </p:txBody>
      </p:sp>
      <p:sp>
        <p:nvSpPr>
          <p:cNvPr id="114698" name="Line 11"/>
          <p:cNvSpPr>
            <a:spLocks noChangeShapeType="1"/>
          </p:cNvSpPr>
          <p:nvPr/>
        </p:nvSpPr>
        <p:spPr bwMode="auto">
          <a:xfrm>
            <a:off x="4500563" y="3108325"/>
            <a:ext cx="1655762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699" name="Text Box 12"/>
          <p:cNvSpPr txBox="1">
            <a:spLocks noChangeArrowheads="1"/>
          </p:cNvSpPr>
          <p:nvPr/>
        </p:nvSpPr>
        <p:spPr bwMode="auto">
          <a:xfrm>
            <a:off x="4914900" y="2781300"/>
            <a:ext cx="1169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800080"/>
                </a:solidFill>
              </a:rPr>
              <a:t>H+LR</a:t>
            </a:r>
          </a:p>
        </p:txBody>
      </p:sp>
      <p:grpSp>
        <p:nvGrpSpPr>
          <p:cNvPr id="114700" name="Group 13"/>
          <p:cNvGrpSpPr>
            <a:grpSpLocks/>
          </p:cNvGrpSpPr>
          <p:nvPr/>
        </p:nvGrpSpPr>
        <p:grpSpPr bwMode="auto">
          <a:xfrm>
            <a:off x="4343400" y="2278063"/>
            <a:ext cx="985838" cy="396875"/>
            <a:chOff x="3643" y="1389"/>
            <a:chExt cx="621" cy="250"/>
          </a:xfrm>
        </p:grpSpPr>
        <p:sp>
          <p:nvSpPr>
            <p:cNvPr id="114734" name="Line 14"/>
            <p:cNvSpPr>
              <a:spLocks noChangeShapeType="1"/>
            </p:cNvSpPr>
            <p:nvPr/>
          </p:nvSpPr>
          <p:spPr bwMode="auto">
            <a:xfrm rot="-2031762">
              <a:off x="3643" y="1616"/>
              <a:ext cx="590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35" name="Text Box 15"/>
            <p:cNvSpPr txBox="1">
              <a:spLocks noChangeArrowheads="1"/>
            </p:cNvSpPr>
            <p:nvPr/>
          </p:nvSpPr>
          <p:spPr bwMode="auto">
            <a:xfrm rot="-2031762">
              <a:off x="3647" y="1389"/>
              <a:ext cx="6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800080"/>
                  </a:solidFill>
                </a:rPr>
                <a:t>H’LR’</a:t>
              </a:r>
            </a:p>
          </p:txBody>
        </p:sp>
      </p:grpSp>
      <p:sp>
        <p:nvSpPr>
          <p:cNvPr id="114701" name="Line 17"/>
          <p:cNvSpPr>
            <a:spLocks noChangeShapeType="1"/>
          </p:cNvSpPr>
          <p:nvPr/>
        </p:nvSpPr>
        <p:spPr bwMode="auto">
          <a:xfrm flipH="1" flipV="1">
            <a:off x="4500563" y="1557338"/>
            <a:ext cx="647700" cy="3603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02" name="Text Box 18"/>
          <p:cNvSpPr txBox="1">
            <a:spLocks noChangeArrowheads="1"/>
          </p:cNvSpPr>
          <p:nvPr/>
        </p:nvSpPr>
        <p:spPr bwMode="auto">
          <a:xfrm>
            <a:off x="4787900" y="1341438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800080"/>
                </a:solidFill>
                <a:latin typeface="Garamond" pitchFamily="18" charset="0"/>
              </a:rPr>
              <a:t>H</a:t>
            </a:r>
            <a:r>
              <a:rPr lang="en-US" altLang="zh-CN" sz="2000">
                <a:solidFill>
                  <a:srgbClr val="800080"/>
                </a:solidFill>
              </a:rPr>
              <a:t>’</a:t>
            </a:r>
            <a:endParaRPr lang="en-US" altLang="zh-CN" sz="2000">
              <a:solidFill>
                <a:srgbClr val="800080"/>
              </a:solidFill>
              <a:latin typeface="Garamond" pitchFamily="18" charset="0"/>
            </a:endParaRPr>
          </a:p>
        </p:txBody>
      </p:sp>
      <p:sp>
        <p:nvSpPr>
          <p:cNvPr id="114703" name="Text Box 20"/>
          <p:cNvSpPr txBox="1">
            <a:spLocks noChangeArrowheads="1"/>
          </p:cNvSpPr>
          <p:nvPr/>
        </p:nvSpPr>
        <p:spPr bwMode="auto">
          <a:xfrm>
            <a:off x="3132138" y="1270000"/>
            <a:ext cx="503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800080"/>
                </a:solidFill>
                <a:latin typeface="Garamond" pitchFamily="18" charset="0"/>
              </a:rPr>
              <a:t>H</a:t>
            </a:r>
            <a:r>
              <a:rPr lang="en-US" altLang="zh-CN" sz="2000">
                <a:solidFill>
                  <a:srgbClr val="800080"/>
                </a:solidFill>
              </a:rPr>
              <a:t>’</a:t>
            </a:r>
            <a:endParaRPr lang="en-US" altLang="zh-CN" sz="2000">
              <a:solidFill>
                <a:srgbClr val="800080"/>
              </a:solidFill>
              <a:latin typeface="Garamond" pitchFamily="18" charset="0"/>
            </a:endParaRPr>
          </a:p>
        </p:txBody>
      </p:sp>
      <p:sp>
        <p:nvSpPr>
          <p:cNvPr id="114704" name="Line 21"/>
          <p:cNvSpPr>
            <a:spLocks noChangeShapeType="1"/>
          </p:cNvSpPr>
          <p:nvPr/>
        </p:nvSpPr>
        <p:spPr bwMode="auto">
          <a:xfrm flipH="1">
            <a:off x="3060700" y="1485900"/>
            <a:ext cx="719138" cy="431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4705" name="Group 22"/>
          <p:cNvGrpSpPr>
            <a:grpSpLocks/>
          </p:cNvGrpSpPr>
          <p:nvPr/>
        </p:nvGrpSpPr>
        <p:grpSpPr bwMode="auto">
          <a:xfrm>
            <a:off x="3060700" y="2206625"/>
            <a:ext cx="792163" cy="719138"/>
            <a:chOff x="794" y="1299"/>
            <a:chExt cx="499" cy="453"/>
          </a:xfrm>
        </p:grpSpPr>
        <p:sp>
          <p:nvSpPr>
            <p:cNvPr id="114732" name="Line 23"/>
            <p:cNvSpPr>
              <a:spLocks noChangeShapeType="1"/>
            </p:cNvSpPr>
            <p:nvPr/>
          </p:nvSpPr>
          <p:spPr bwMode="auto">
            <a:xfrm>
              <a:off x="794" y="1389"/>
              <a:ext cx="499" cy="36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33" name="Text Box 24"/>
            <p:cNvSpPr txBox="1">
              <a:spLocks noChangeArrowheads="1"/>
            </p:cNvSpPr>
            <p:nvPr/>
          </p:nvSpPr>
          <p:spPr bwMode="auto">
            <a:xfrm>
              <a:off x="975" y="1299"/>
              <a:ext cx="2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800080"/>
                  </a:solidFill>
                  <a:latin typeface="Garamond" pitchFamily="18" charset="0"/>
                </a:rPr>
                <a:t>1</a:t>
              </a:r>
            </a:p>
          </p:txBody>
        </p:sp>
      </p:grpSp>
      <p:grpSp>
        <p:nvGrpSpPr>
          <p:cNvPr id="114706" name="Group 25"/>
          <p:cNvGrpSpPr>
            <a:grpSpLocks/>
          </p:cNvGrpSpPr>
          <p:nvPr/>
        </p:nvGrpSpPr>
        <p:grpSpPr bwMode="auto">
          <a:xfrm rot="4388548">
            <a:off x="4348163" y="3573462"/>
            <a:ext cx="1123950" cy="396875"/>
            <a:chOff x="3633" y="1392"/>
            <a:chExt cx="617" cy="249"/>
          </a:xfrm>
        </p:grpSpPr>
        <p:sp>
          <p:nvSpPr>
            <p:cNvPr id="114730" name="Line 26"/>
            <p:cNvSpPr>
              <a:spLocks noChangeShapeType="1"/>
            </p:cNvSpPr>
            <p:nvPr/>
          </p:nvSpPr>
          <p:spPr bwMode="auto">
            <a:xfrm rot="-2031762">
              <a:off x="3643" y="1616"/>
              <a:ext cx="590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31" name="Text Box 27"/>
            <p:cNvSpPr txBox="1">
              <a:spLocks noChangeArrowheads="1"/>
            </p:cNvSpPr>
            <p:nvPr/>
          </p:nvSpPr>
          <p:spPr bwMode="auto">
            <a:xfrm rot="-2031762">
              <a:off x="3633" y="1392"/>
              <a:ext cx="61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800080"/>
                  </a:solidFill>
                </a:rPr>
                <a:t>H’L’R</a:t>
              </a:r>
            </a:p>
          </p:txBody>
        </p:sp>
      </p:grpSp>
      <p:grpSp>
        <p:nvGrpSpPr>
          <p:cNvPr id="114707" name="Group 28"/>
          <p:cNvGrpSpPr>
            <a:grpSpLocks/>
          </p:cNvGrpSpPr>
          <p:nvPr/>
        </p:nvGrpSpPr>
        <p:grpSpPr bwMode="auto">
          <a:xfrm>
            <a:off x="3060700" y="3357563"/>
            <a:ext cx="792163" cy="649287"/>
            <a:chOff x="794" y="2024"/>
            <a:chExt cx="499" cy="409"/>
          </a:xfrm>
        </p:grpSpPr>
        <p:sp>
          <p:nvSpPr>
            <p:cNvPr id="114728" name="Line 29"/>
            <p:cNvSpPr>
              <a:spLocks noChangeShapeType="1"/>
            </p:cNvSpPr>
            <p:nvPr/>
          </p:nvSpPr>
          <p:spPr bwMode="auto">
            <a:xfrm flipV="1">
              <a:off x="794" y="2024"/>
              <a:ext cx="499" cy="40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29" name="Text Box 30"/>
            <p:cNvSpPr txBox="1">
              <a:spLocks noChangeArrowheads="1"/>
            </p:cNvSpPr>
            <p:nvPr/>
          </p:nvSpPr>
          <p:spPr bwMode="auto">
            <a:xfrm>
              <a:off x="884" y="2024"/>
              <a:ext cx="2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800080"/>
                  </a:solidFill>
                  <a:latin typeface="Garamond" pitchFamily="18" charset="0"/>
                </a:rPr>
                <a:t>1</a:t>
              </a:r>
            </a:p>
          </p:txBody>
        </p:sp>
      </p:grpSp>
      <p:sp>
        <p:nvSpPr>
          <p:cNvPr id="114708" name="Line 32"/>
          <p:cNvSpPr>
            <a:spLocks noChangeShapeType="1"/>
          </p:cNvSpPr>
          <p:nvPr/>
        </p:nvSpPr>
        <p:spPr bwMode="auto">
          <a:xfrm flipH="1" flipV="1">
            <a:off x="3203575" y="4438650"/>
            <a:ext cx="720725" cy="5762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09" name="Text Box 33"/>
          <p:cNvSpPr txBox="1">
            <a:spLocks noChangeArrowheads="1"/>
          </p:cNvSpPr>
          <p:nvPr/>
        </p:nvSpPr>
        <p:spPr bwMode="auto">
          <a:xfrm>
            <a:off x="3492500" y="4365625"/>
            <a:ext cx="50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800080"/>
                </a:solidFill>
                <a:latin typeface="Garamond" pitchFamily="18" charset="0"/>
              </a:rPr>
              <a:t>H</a:t>
            </a:r>
            <a:r>
              <a:rPr lang="en-US" altLang="zh-CN" sz="2000">
                <a:solidFill>
                  <a:srgbClr val="800080"/>
                </a:solidFill>
              </a:rPr>
              <a:t>’</a:t>
            </a:r>
            <a:endParaRPr lang="en-US" altLang="zh-CN" sz="2000">
              <a:solidFill>
                <a:srgbClr val="800080"/>
              </a:solidFill>
              <a:latin typeface="Garamond" pitchFamily="18" charset="0"/>
            </a:endParaRPr>
          </a:p>
        </p:txBody>
      </p:sp>
      <p:sp>
        <p:nvSpPr>
          <p:cNvPr id="114710" name="Line 35"/>
          <p:cNvSpPr>
            <a:spLocks noChangeShapeType="1"/>
          </p:cNvSpPr>
          <p:nvPr/>
        </p:nvSpPr>
        <p:spPr bwMode="auto">
          <a:xfrm flipH="1">
            <a:off x="4500563" y="4508500"/>
            <a:ext cx="719137" cy="431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11" name="Text Box 36"/>
          <p:cNvSpPr txBox="1">
            <a:spLocks noChangeArrowheads="1"/>
          </p:cNvSpPr>
          <p:nvPr/>
        </p:nvSpPr>
        <p:spPr bwMode="auto">
          <a:xfrm>
            <a:off x="4716463" y="4365625"/>
            <a:ext cx="503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800080"/>
                </a:solidFill>
                <a:latin typeface="Garamond" pitchFamily="18" charset="0"/>
              </a:rPr>
              <a:t>H</a:t>
            </a:r>
            <a:r>
              <a:rPr lang="en-US" altLang="zh-CN" sz="2000">
                <a:solidFill>
                  <a:srgbClr val="800080"/>
                </a:solidFill>
              </a:rPr>
              <a:t>’</a:t>
            </a:r>
            <a:endParaRPr lang="en-US" altLang="zh-CN" sz="2000">
              <a:solidFill>
                <a:srgbClr val="800080"/>
              </a:solidFill>
              <a:latin typeface="Garamond" pitchFamily="18" charset="0"/>
            </a:endParaRPr>
          </a:p>
        </p:txBody>
      </p:sp>
      <p:sp>
        <p:nvSpPr>
          <p:cNvPr id="114712" name="Text Box 38"/>
          <p:cNvSpPr txBox="1">
            <a:spLocks noChangeArrowheads="1"/>
          </p:cNvSpPr>
          <p:nvPr/>
        </p:nvSpPr>
        <p:spPr bwMode="auto">
          <a:xfrm rot="10800000" flipV="1">
            <a:off x="5148263" y="3135313"/>
            <a:ext cx="334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800080"/>
                </a:solidFill>
              </a:rPr>
              <a:t>1</a:t>
            </a:r>
          </a:p>
        </p:txBody>
      </p:sp>
      <p:sp>
        <p:nvSpPr>
          <p:cNvPr id="114713" name="Text Box 42"/>
          <p:cNvSpPr txBox="1">
            <a:spLocks noChangeArrowheads="1"/>
          </p:cNvSpPr>
          <p:nvPr/>
        </p:nvSpPr>
        <p:spPr bwMode="auto">
          <a:xfrm>
            <a:off x="2268538" y="2925763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800080"/>
                </a:solidFill>
              </a:rPr>
              <a:t>H’L’R’</a:t>
            </a:r>
          </a:p>
        </p:txBody>
      </p:sp>
      <p:grpSp>
        <p:nvGrpSpPr>
          <p:cNvPr id="114714" name="Group 43"/>
          <p:cNvGrpSpPr>
            <a:grpSpLocks/>
          </p:cNvGrpSpPr>
          <p:nvPr/>
        </p:nvGrpSpPr>
        <p:grpSpPr bwMode="auto">
          <a:xfrm rot="-5400000">
            <a:off x="3240882" y="2817019"/>
            <a:ext cx="431800" cy="649287"/>
            <a:chOff x="2018" y="981"/>
            <a:chExt cx="1633" cy="317"/>
          </a:xfrm>
        </p:grpSpPr>
        <p:sp>
          <p:nvSpPr>
            <p:cNvPr id="114726" name="AutoShape 44"/>
            <p:cNvSpPr>
              <a:spLocks noChangeArrowheads="1"/>
            </p:cNvSpPr>
            <p:nvPr/>
          </p:nvSpPr>
          <p:spPr bwMode="auto">
            <a:xfrm rot="5400000" flipV="1">
              <a:off x="2676" y="323"/>
              <a:ext cx="317" cy="1633"/>
            </a:xfrm>
            <a:prstGeom prst="moon">
              <a:avLst>
                <a:gd name="adj" fmla="val 0"/>
              </a:avLst>
            </a:prstGeom>
            <a:solidFill>
              <a:schemeClr val="accent1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27" name="Line 45"/>
            <p:cNvSpPr>
              <a:spLocks noChangeShapeType="1"/>
            </p:cNvSpPr>
            <p:nvPr/>
          </p:nvSpPr>
          <p:spPr bwMode="auto">
            <a:xfrm flipH="1">
              <a:off x="2018" y="1207"/>
              <a:ext cx="46" cy="46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4715" name="Line 46"/>
          <p:cNvSpPr>
            <a:spLocks noChangeShapeType="1"/>
          </p:cNvSpPr>
          <p:nvPr/>
        </p:nvSpPr>
        <p:spPr bwMode="auto">
          <a:xfrm>
            <a:off x="5724525" y="2349500"/>
            <a:ext cx="647700" cy="503238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16" name="Text Box 47"/>
          <p:cNvSpPr txBox="1">
            <a:spLocks noChangeArrowheads="1"/>
          </p:cNvSpPr>
          <p:nvPr/>
        </p:nvSpPr>
        <p:spPr bwMode="auto">
          <a:xfrm>
            <a:off x="5940425" y="2205038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800080"/>
                </a:solidFill>
                <a:latin typeface="Garamond" pitchFamily="18" charset="0"/>
              </a:rPr>
              <a:t>H</a:t>
            </a:r>
          </a:p>
        </p:txBody>
      </p:sp>
      <p:sp>
        <p:nvSpPr>
          <p:cNvPr id="114717" name="Text Box 51"/>
          <p:cNvSpPr txBox="1">
            <a:spLocks noChangeArrowheads="1"/>
          </p:cNvSpPr>
          <p:nvPr/>
        </p:nvSpPr>
        <p:spPr bwMode="auto">
          <a:xfrm>
            <a:off x="5867400" y="1052513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800080"/>
                </a:solidFill>
                <a:latin typeface="Garamond" pitchFamily="18" charset="0"/>
              </a:rPr>
              <a:t>H</a:t>
            </a:r>
          </a:p>
        </p:txBody>
      </p:sp>
      <p:sp>
        <p:nvSpPr>
          <p:cNvPr id="114718" name="Line 52"/>
          <p:cNvSpPr>
            <a:spLocks noChangeShapeType="1"/>
          </p:cNvSpPr>
          <p:nvPr/>
        </p:nvSpPr>
        <p:spPr bwMode="auto">
          <a:xfrm flipV="1">
            <a:off x="5724525" y="3500438"/>
            <a:ext cx="576263" cy="504825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19" name="Text Box 53"/>
          <p:cNvSpPr txBox="1">
            <a:spLocks noChangeArrowheads="1"/>
          </p:cNvSpPr>
          <p:nvPr/>
        </p:nvSpPr>
        <p:spPr bwMode="auto">
          <a:xfrm>
            <a:off x="5867400" y="4724400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800080"/>
                </a:solidFill>
                <a:latin typeface="Garamond" pitchFamily="18" charset="0"/>
              </a:rPr>
              <a:t>H</a:t>
            </a:r>
          </a:p>
        </p:txBody>
      </p:sp>
      <p:sp>
        <p:nvSpPr>
          <p:cNvPr id="114720" name="Text Box 54"/>
          <p:cNvSpPr txBox="1">
            <a:spLocks noChangeArrowheads="1"/>
          </p:cNvSpPr>
          <p:nvPr/>
        </p:nvSpPr>
        <p:spPr bwMode="auto">
          <a:xfrm>
            <a:off x="6011863" y="3789363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800080"/>
                </a:solidFill>
                <a:latin typeface="Garamond" pitchFamily="18" charset="0"/>
              </a:rPr>
              <a:t>H</a:t>
            </a:r>
          </a:p>
        </p:txBody>
      </p:sp>
      <p:sp>
        <p:nvSpPr>
          <p:cNvPr id="114721" name="Freeform 56"/>
          <p:cNvSpPr>
            <a:spLocks/>
          </p:cNvSpPr>
          <p:nvPr/>
        </p:nvSpPr>
        <p:spPr bwMode="auto">
          <a:xfrm>
            <a:off x="4427538" y="3500438"/>
            <a:ext cx="2160587" cy="1800225"/>
          </a:xfrm>
          <a:custGeom>
            <a:avLst/>
            <a:gdLst>
              <a:gd name="T0" fmla="*/ 0 w 1361"/>
              <a:gd name="T1" fmla="*/ 1800225 h 1134"/>
              <a:gd name="T2" fmla="*/ 1584324 w 1361"/>
              <a:gd name="T3" fmla="*/ 1296987 h 1134"/>
              <a:gd name="T4" fmla="*/ 2160587 w 1361"/>
              <a:gd name="T5" fmla="*/ 0 h 1134"/>
              <a:gd name="T6" fmla="*/ 0 60000 65536"/>
              <a:gd name="T7" fmla="*/ 0 60000 65536"/>
              <a:gd name="T8" fmla="*/ 0 60000 65536"/>
              <a:gd name="T9" fmla="*/ 0 w 1361"/>
              <a:gd name="T10" fmla="*/ 0 h 1134"/>
              <a:gd name="T11" fmla="*/ 1361 w 1361"/>
              <a:gd name="T12" fmla="*/ 1134 h 1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1" h="1134">
                <a:moveTo>
                  <a:pt x="0" y="1134"/>
                </a:moveTo>
                <a:cubicBezTo>
                  <a:pt x="385" y="1070"/>
                  <a:pt x="771" y="1006"/>
                  <a:pt x="998" y="817"/>
                </a:cubicBezTo>
                <a:cubicBezTo>
                  <a:pt x="1225" y="628"/>
                  <a:pt x="1301" y="136"/>
                  <a:pt x="1361" y="0"/>
                </a:cubicBezTo>
              </a:path>
            </a:pathLst>
          </a:custGeom>
          <a:noFill/>
          <a:ln w="2857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22" name="Line 57"/>
          <p:cNvSpPr>
            <a:spLocks noChangeShapeType="1"/>
          </p:cNvSpPr>
          <p:nvPr/>
        </p:nvSpPr>
        <p:spPr bwMode="auto">
          <a:xfrm flipV="1">
            <a:off x="6516688" y="3500438"/>
            <a:ext cx="71437" cy="2159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23" name="Rectangle 5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Corrected diagram again</a:t>
            </a:r>
          </a:p>
        </p:txBody>
      </p:sp>
      <p:sp>
        <p:nvSpPr>
          <p:cNvPr id="114724" name="Freeform 60"/>
          <p:cNvSpPr>
            <a:spLocks/>
          </p:cNvSpPr>
          <p:nvPr/>
        </p:nvSpPr>
        <p:spPr bwMode="auto">
          <a:xfrm>
            <a:off x="4437063" y="1268413"/>
            <a:ext cx="2160587" cy="1530350"/>
          </a:xfrm>
          <a:custGeom>
            <a:avLst/>
            <a:gdLst>
              <a:gd name="T0" fmla="*/ 0 w 1361"/>
              <a:gd name="T1" fmla="*/ 0 h 964"/>
              <a:gd name="T2" fmla="*/ 1484312 w 1361"/>
              <a:gd name="T3" fmla="*/ 315913 h 964"/>
              <a:gd name="T4" fmla="*/ 2160587 w 1361"/>
              <a:gd name="T5" fmla="*/ 1530350 h 964"/>
              <a:gd name="T6" fmla="*/ 0 60000 65536"/>
              <a:gd name="T7" fmla="*/ 0 60000 65536"/>
              <a:gd name="T8" fmla="*/ 0 60000 65536"/>
              <a:gd name="T9" fmla="*/ 0 w 1361"/>
              <a:gd name="T10" fmla="*/ 0 h 964"/>
              <a:gd name="T11" fmla="*/ 1361 w 1361"/>
              <a:gd name="T12" fmla="*/ 964 h 9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1" h="964">
                <a:moveTo>
                  <a:pt x="0" y="0"/>
                </a:moveTo>
                <a:cubicBezTo>
                  <a:pt x="354" y="19"/>
                  <a:pt x="708" y="38"/>
                  <a:pt x="935" y="199"/>
                </a:cubicBezTo>
                <a:cubicBezTo>
                  <a:pt x="1162" y="360"/>
                  <a:pt x="1261" y="662"/>
                  <a:pt x="1361" y="964"/>
                </a:cubicBezTo>
              </a:path>
            </a:pathLst>
          </a:custGeom>
          <a:noFill/>
          <a:ln w="28575">
            <a:solidFill>
              <a:srgbClr val="FF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25" name="Freeform 61"/>
          <p:cNvSpPr>
            <a:spLocks/>
          </p:cNvSpPr>
          <p:nvPr/>
        </p:nvSpPr>
        <p:spPr bwMode="auto">
          <a:xfrm>
            <a:off x="4481513" y="3294063"/>
            <a:ext cx="1665287" cy="179387"/>
          </a:xfrm>
          <a:custGeom>
            <a:avLst/>
            <a:gdLst>
              <a:gd name="T0" fmla="*/ 1665287 w 1049"/>
              <a:gd name="T1" fmla="*/ 0 h 113"/>
              <a:gd name="T2" fmla="*/ 811212 w 1049"/>
              <a:gd name="T3" fmla="*/ 179387 h 113"/>
              <a:gd name="T4" fmla="*/ 0 w 1049"/>
              <a:gd name="T5" fmla="*/ 0 h 113"/>
              <a:gd name="T6" fmla="*/ 0 60000 65536"/>
              <a:gd name="T7" fmla="*/ 0 60000 65536"/>
              <a:gd name="T8" fmla="*/ 0 60000 65536"/>
              <a:gd name="T9" fmla="*/ 0 w 1049"/>
              <a:gd name="T10" fmla="*/ 0 h 113"/>
              <a:gd name="T11" fmla="*/ 1049 w 1049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9" h="113">
                <a:moveTo>
                  <a:pt x="1049" y="0"/>
                </a:moveTo>
                <a:cubicBezTo>
                  <a:pt x="867" y="56"/>
                  <a:pt x="686" y="113"/>
                  <a:pt x="511" y="113"/>
                </a:cubicBezTo>
                <a:cubicBezTo>
                  <a:pt x="336" y="113"/>
                  <a:pt x="168" y="56"/>
                  <a:pt x="0" y="0"/>
                </a:cubicBezTo>
              </a:path>
            </a:pathLst>
          </a:custGeom>
          <a:noFill/>
          <a:ln w="28575">
            <a:solidFill>
              <a:srgbClr val="2E1CB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991475" cy="6746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State assignment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89025"/>
            <a:ext cx="8229600" cy="5148263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宋体" charset="-122"/>
              </a:rPr>
              <a:t>8 states</a:t>
            </a:r>
            <a:r>
              <a:rPr lang="zh-CN" altLang="en-US" sz="2400" smtClean="0">
                <a:ea typeface="宋体" charset="-122"/>
              </a:rPr>
              <a:t>，</a:t>
            </a:r>
            <a:r>
              <a:rPr lang="en-US" altLang="zh-CN" sz="2400" smtClean="0">
                <a:ea typeface="宋体" charset="-122"/>
              </a:rPr>
              <a:t>need 3 f--fs</a:t>
            </a:r>
            <a:r>
              <a:rPr lang="zh-CN" altLang="en-US" sz="2400" smtClean="0">
                <a:ea typeface="宋体" charset="-122"/>
              </a:rPr>
              <a:t>，</a:t>
            </a:r>
            <a:r>
              <a:rPr lang="en-US" altLang="zh-CN" sz="2400" smtClean="0">
                <a:ea typeface="宋体" charset="-122"/>
              </a:rPr>
              <a:t>so named Q0</a:t>
            </a:r>
            <a:r>
              <a:rPr lang="zh-CN" altLang="en-US" sz="2400" smtClean="0">
                <a:ea typeface="宋体" charset="-122"/>
              </a:rPr>
              <a:t>、</a:t>
            </a:r>
            <a:r>
              <a:rPr lang="en-US" altLang="zh-CN" sz="2400" smtClean="0">
                <a:ea typeface="宋体" charset="-122"/>
              </a:rPr>
              <a:t>Q1</a:t>
            </a:r>
            <a:r>
              <a:rPr lang="zh-CN" altLang="en-US" sz="2400" smtClean="0">
                <a:ea typeface="宋体" charset="-122"/>
              </a:rPr>
              <a:t>、</a:t>
            </a:r>
            <a:r>
              <a:rPr lang="en-US" altLang="zh-CN" sz="2400" smtClean="0">
                <a:ea typeface="宋体" charset="-122"/>
              </a:rPr>
              <a:t>Q2</a:t>
            </a:r>
            <a:r>
              <a:rPr lang="zh-CN" altLang="en-US" sz="2400" smtClean="0">
                <a:ea typeface="宋体" charset="-122"/>
              </a:rPr>
              <a:t>。</a:t>
            </a:r>
          </a:p>
          <a:p>
            <a:pPr eaLnBrk="1" hangingPunct="1"/>
            <a:r>
              <a:rPr lang="en-US" altLang="zh-CN" sz="2400" smtClean="0">
                <a:ea typeface="宋体" charset="-122"/>
              </a:rPr>
              <a:t>Assign state</a:t>
            </a:r>
            <a:r>
              <a:rPr lang="zh-CN" altLang="en-US" sz="2400" smtClean="0">
                <a:ea typeface="宋体" charset="-122"/>
              </a:rPr>
              <a:t>：</a:t>
            </a:r>
          </a:p>
          <a:p>
            <a:pPr eaLnBrk="1" hangingPunct="1"/>
            <a:r>
              <a:rPr lang="zh-CN" altLang="en-US" sz="2400" smtClean="0">
                <a:ea typeface="宋体" charset="-122"/>
              </a:rPr>
              <a:t>          </a:t>
            </a:r>
            <a:r>
              <a:rPr lang="en-US" altLang="zh-CN" sz="2400" smtClean="0">
                <a:ea typeface="宋体" charset="-122"/>
              </a:rPr>
              <a:t>S — IDLE  L1  L2   L3   R1   R2  R3  LR3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ea typeface="宋体" charset="-122"/>
              </a:rPr>
              <a:t>  Q2Q1Q0 — 000    001 011 010 101 111 110 100</a:t>
            </a:r>
          </a:p>
          <a:p>
            <a:pPr eaLnBrk="1" hangingPunct="1"/>
            <a:r>
              <a:rPr lang="en-US" altLang="zh-CN" sz="2400" smtClean="0">
                <a:ea typeface="宋体" charset="-122"/>
              </a:rPr>
              <a:t>transition list : </a:t>
            </a:r>
          </a:p>
          <a:p>
            <a:pPr lvl="1" eaLnBrk="1" hangingPunct="1"/>
            <a:r>
              <a:rPr lang="en-US" altLang="zh-CN" sz="2000" smtClean="0">
                <a:ea typeface="宋体" charset="-122"/>
              </a:rPr>
              <a:t>Each row contains the current state, next state and transition expression</a:t>
            </a:r>
            <a:r>
              <a:rPr lang="zh-CN" altLang="en-US" sz="2000" smtClean="0">
                <a:ea typeface="宋体" charset="-122"/>
              </a:rPr>
              <a:t>（</a:t>
            </a:r>
            <a:r>
              <a:rPr lang="en-US" altLang="zh-CN" sz="2000" smtClean="0">
                <a:ea typeface="宋体" charset="-122"/>
              </a:rPr>
              <a:t>p.427  table 7-14</a:t>
            </a:r>
            <a:r>
              <a:rPr lang="zh-CN" altLang="en-US" sz="2000" smtClean="0">
                <a:ea typeface="宋体" charset="-122"/>
              </a:rPr>
              <a:t>）</a:t>
            </a:r>
          </a:p>
          <a:p>
            <a:pPr eaLnBrk="1" hangingPunct="1"/>
            <a:r>
              <a:rPr lang="en-US" altLang="zh-CN" sz="2400" smtClean="0">
                <a:ea typeface="宋体" charset="-122"/>
              </a:rPr>
              <a:t>Derive transition equation</a:t>
            </a:r>
            <a:r>
              <a:rPr lang="zh-CN" altLang="en-US" sz="2400" smtClean="0">
                <a:ea typeface="宋体" charset="-122"/>
              </a:rPr>
              <a:t>：</a:t>
            </a:r>
          </a:p>
          <a:p>
            <a:pPr lvl="1" eaLnBrk="1" hangingPunct="1"/>
            <a:r>
              <a:rPr lang="en-US" altLang="zh-CN" sz="2000" smtClean="0">
                <a:ea typeface="宋体" charset="-122"/>
              </a:rPr>
              <a:t>Transition list can be viewed as a sort of truth table</a:t>
            </a:r>
          </a:p>
          <a:p>
            <a:pPr lvl="1" eaLnBrk="1" hangingPunct="1"/>
            <a:r>
              <a:rPr lang="en-US" altLang="zh-CN" sz="2000" smtClean="0">
                <a:ea typeface="宋体" charset="-122"/>
              </a:rPr>
              <a:t>Current state Q2, Q1, Q0 and transition expressions (input combinations) are input variables</a:t>
            </a:r>
          </a:p>
          <a:p>
            <a:pPr lvl="1" eaLnBrk="1" hangingPunct="1"/>
            <a:r>
              <a:rPr lang="en-US" altLang="zh-CN" sz="2000" smtClean="0">
                <a:ea typeface="宋体" charset="-122"/>
              </a:rPr>
              <a:t>Next state Q2*, Q1*, Q0* are output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7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7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Summary for chapter 7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Basic sequence element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Latches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Flip-flops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Latches and flip-flops are used  as state storage. 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State machine structure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Mealy machine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Moore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Important features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Excitation signal, excitation equations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Transition equations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Output equations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Transition/output table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State/output table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State diagram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Timing diagram</a:t>
            </a:r>
          </a:p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课堂练习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已知某同步时序电路的转移方程、输出方程如下，请写出其转移</a:t>
            </a:r>
            <a:r>
              <a:rPr lang="en-US" altLang="zh-CN" smtClean="0">
                <a:ea typeface="宋体" charset="-122"/>
              </a:rPr>
              <a:t>/</a:t>
            </a:r>
            <a:r>
              <a:rPr lang="zh-CN" altLang="en-US" smtClean="0">
                <a:ea typeface="宋体" charset="-122"/>
              </a:rPr>
              <a:t>输出表，并画出状态图，试说明其功能。状态变量赋值按</a:t>
            </a:r>
            <a:r>
              <a:rPr lang="en-US" altLang="zh-CN" smtClean="0">
                <a:ea typeface="宋体" charset="-122"/>
              </a:rPr>
              <a:t>Q1Q0=00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en-US" altLang="zh-CN" smtClean="0">
                <a:ea typeface="宋体" charset="-122"/>
              </a:rPr>
              <a:t>01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en-US" altLang="zh-CN" smtClean="0">
                <a:ea typeface="宋体" charset="-122"/>
              </a:rPr>
              <a:t>10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en-US" altLang="zh-CN" smtClean="0">
                <a:ea typeface="宋体" charset="-122"/>
              </a:rPr>
              <a:t>11</a:t>
            </a:r>
            <a:r>
              <a:rPr lang="zh-CN" altLang="en-US" smtClean="0">
                <a:ea typeface="宋体" charset="-122"/>
              </a:rPr>
              <a:t>。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Q1</a:t>
            </a:r>
            <a:r>
              <a:rPr lang="en-US" altLang="zh-CN" baseline="30000" smtClean="0">
                <a:ea typeface="宋体" charset="-122"/>
              </a:rPr>
              <a:t>*</a:t>
            </a:r>
            <a:r>
              <a:rPr lang="en-US" altLang="zh-CN" smtClean="0">
                <a:ea typeface="宋体" charset="-122"/>
              </a:rPr>
              <a:t>=X’·Q0·Q1’+X’·Q1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Q0</a:t>
            </a:r>
            <a:r>
              <a:rPr lang="en-US" altLang="zh-CN" baseline="30000" smtClean="0">
                <a:ea typeface="宋体" charset="-122"/>
              </a:rPr>
              <a:t>*</a:t>
            </a:r>
            <a:r>
              <a:rPr lang="en-US" altLang="zh-CN" smtClean="0">
                <a:ea typeface="宋体" charset="-122"/>
              </a:rPr>
              <a:t>=X’·Q0’+X’·Q1·Q0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Y=Q0·Q1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Class exercise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若某电路输入端的串行序列</a:t>
            </a:r>
            <a:r>
              <a:rPr lang="en-US" altLang="zh-CN" smtClean="0">
                <a:ea typeface="宋体" charset="-122"/>
              </a:rPr>
              <a:t>X</a:t>
            </a:r>
            <a:r>
              <a:rPr lang="zh-CN" altLang="en-US" smtClean="0">
                <a:ea typeface="宋体" charset="-122"/>
              </a:rPr>
              <a:t>是</a:t>
            </a:r>
            <a:r>
              <a:rPr lang="en-US" altLang="zh-CN" smtClean="0">
                <a:ea typeface="宋体" charset="-122"/>
              </a:rPr>
              <a:t>1101</a:t>
            </a:r>
            <a:r>
              <a:rPr lang="zh-CN" altLang="en-US" smtClean="0">
                <a:ea typeface="宋体" charset="-122"/>
              </a:rPr>
              <a:t>时，输出</a:t>
            </a:r>
            <a:r>
              <a:rPr lang="en-US" altLang="zh-CN" smtClean="0">
                <a:ea typeface="宋体" charset="-122"/>
              </a:rPr>
              <a:t>L=1</a:t>
            </a:r>
            <a:r>
              <a:rPr lang="zh-CN" altLang="en-US" smtClean="0">
                <a:ea typeface="宋体" charset="-122"/>
              </a:rPr>
              <a:t>，否则</a:t>
            </a:r>
            <a:r>
              <a:rPr lang="en-US" altLang="zh-CN" smtClean="0">
                <a:ea typeface="宋体" charset="-122"/>
              </a:rPr>
              <a:t>L=0</a:t>
            </a:r>
            <a:r>
              <a:rPr lang="zh-CN" altLang="en-US" smtClean="0">
                <a:ea typeface="宋体" charset="-122"/>
              </a:rPr>
              <a:t>。</a:t>
            </a:r>
          </a:p>
          <a:p>
            <a:r>
              <a:rPr lang="zh-CN" altLang="en-US" smtClean="0">
                <a:ea typeface="宋体" charset="-122"/>
              </a:rPr>
              <a:t>试写出该电路的</a:t>
            </a:r>
            <a:r>
              <a:rPr lang="en-US" altLang="zh-CN" smtClean="0">
                <a:ea typeface="宋体" charset="-122"/>
              </a:rPr>
              <a:t>Mealy machine </a:t>
            </a:r>
            <a:r>
              <a:rPr lang="zh-CN" altLang="en-US" smtClean="0">
                <a:ea typeface="宋体" charset="-122"/>
              </a:rPr>
              <a:t>和</a:t>
            </a:r>
            <a:r>
              <a:rPr lang="en-US" altLang="zh-CN" smtClean="0">
                <a:ea typeface="宋体" charset="-122"/>
              </a:rPr>
              <a:t>Moore machine </a:t>
            </a:r>
            <a:r>
              <a:rPr lang="zh-CN" altLang="en-US" smtClean="0">
                <a:ea typeface="宋体" charset="-122"/>
              </a:rPr>
              <a:t>的状态</a:t>
            </a:r>
            <a:r>
              <a:rPr lang="en-US" altLang="zh-CN" smtClean="0">
                <a:ea typeface="宋体" charset="-122"/>
              </a:rPr>
              <a:t>/</a:t>
            </a:r>
            <a:r>
              <a:rPr lang="zh-CN" altLang="en-US" smtClean="0">
                <a:ea typeface="宋体" charset="-122"/>
              </a:rPr>
              <a:t>输出表。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18"/>
          <p:cNvSpPr>
            <a:spLocks noGrp="1" noChangeArrowheads="1"/>
          </p:cNvSpPr>
          <p:nvPr>
            <p:ph type="title"/>
          </p:nvPr>
        </p:nvSpPr>
        <p:spPr>
          <a:xfrm>
            <a:off x="684213" y="188640"/>
            <a:ext cx="7991475" cy="535483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ea typeface="宋体" charset="-122"/>
              </a:rPr>
              <a:t>S-R latch’s timing analysis</a:t>
            </a:r>
            <a:endParaRPr lang="zh-CN" altLang="zh-CN" sz="2800" dirty="0" smtClean="0">
              <a:ea typeface="宋体" charset="-122"/>
            </a:endParaRP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808966"/>
              </p:ext>
            </p:extLst>
          </p:nvPr>
        </p:nvGraphicFramePr>
        <p:xfrm>
          <a:off x="468313" y="952723"/>
          <a:ext cx="4248150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Artwork" r:id="rId3" imgW="8542857" imgH="1914286" progId="Adobe.Illustrator.7">
                  <p:embed/>
                </p:oleObj>
              </mc:Choice>
              <mc:Fallback>
                <p:oleObj name="Artwork" r:id="rId3" imgW="8542857" imgH="1914286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66060" b="10199"/>
                      <a:stretch>
                        <a:fillRect/>
                      </a:stretch>
                    </p:blipFill>
                    <p:spPr bwMode="auto">
                      <a:xfrm>
                        <a:off x="468313" y="952723"/>
                        <a:ext cx="4248150" cy="216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23850" y="3400648"/>
            <a:ext cx="7924800" cy="2260600"/>
            <a:chOff x="432" y="2304"/>
            <a:chExt cx="4992" cy="1424"/>
          </a:xfrm>
        </p:grpSpPr>
        <p:graphicFrame>
          <p:nvGraphicFramePr>
            <p:cNvPr id="3076" name="Object 8"/>
            <p:cNvGraphicFramePr>
              <a:graphicFrameLocks noChangeAspect="1"/>
            </p:cNvGraphicFramePr>
            <p:nvPr/>
          </p:nvGraphicFramePr>
          <p:xfrm>
            <a:off x="864" y="2304"/>
            <a:ext cx="4560" cy="1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Artwork" r:id="rId5" imgW="8542857" imgH="1914286" progId="Adobe.Illustrator.7">
                    <p:embed/>
                  </p:oleObj>
                </mc:Choice>
                <mc:Fallback>
                  <p:oleObj name="Artwork" r:id="rId5" imgW="8542857" imgH="1914286" progId="Adobe.Illustrator.7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36609" r="-1016" b="10199"/>
                        <a:stretch>
                          <a:fillRect/>
                        </a:stretch>
                      </p:blipFill>
                      <p:spPr bwMode="auto">
                        <a:xfrm>
                          <a:off x="864" y="2304"/>
                          <a:ext cx="4560" cy="1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9"/>
            <p:cNvGraphicFramePr>
              <a:graphicFrameLocks noChangeAspect="1"/>
            </p:cNvGraphicFramePr>
            <p:nvPr/>
          </p:nvGraphicFramePr>
          <p:xfrm>
            <a:off x="432" y="2304"/>
            <a:ext cx="432" cy="1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Artwork" r:id="rId6" imgW="8542857" imgH="1914286" progId="Adobe.Illustrator.7">
                    <p:embed/>
                  </p:oleObj>
                </mc:Choice>
                <mc:Fallback>
                  <p:oleObj name="Artwork" r:id="rId6" imgW="8542857" imgH="1914286" progId="Adobe.Illustrator.7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93898" b="10199"/>
                        <a:stretch>
                          <a:fillRect/>
                        </a:stretch>
                      </p:blipFill>
                      <p:spPr bwMode="auto">
                        <a:xfrm>
                          <a:off x="432" y="2304"/>
                          <a:ext cx="432" cy="1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6516688" y="3184748"/>
            <a:ext cx="1008062" cy="12969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1692275" y="952723"/>
            <a:ext cx="0" cy="1873250"/>
          </a:xfrm>
          <a:prstGeom prst="line">
            <a:avLst/>
          </a:prstGeom>
          <a:noFill/>
          <a:ln w="28575">
            <a:solidFill>
              <a:srgbClr val="FF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2051050" y="952723"/>
            <a:ext cx="0" cy="1873250"/>
          </a:xfrm>
          <a:prstGeom prst="line">
            <a:avLst/>
          </a:prstGeom>
          <a:noFill/>
          <a:ln w="28575">
            <a:solidFill>
              <a:srgbClr val="FF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>
            <a:off x="2627313" y="952723"/>
            <a:ext cx="0" cy="1873250"/>
          </a:xfrm>
          <a:prstGeom prst="line">
            <a:avLst/>
          </a:prstGeom>
          <a:noFill/>
          <a:ln w="28575">
            <a:solidFill>
              <a:srgbClr val="FF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>
            <a:off x="2987675" y="952723"/>
            <a:ext cx="0" cy="1873250"/>
          </a:xfrm>
          <a:prstGeom prst="line">
            <a:avLst/>
          </a:prstGeom>
          <a:noFill/>
          <a:ln w="28575">
            <a:solidFill>
              <a:srgbClr val="FF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3563938" y="1025748"/>
            <a:ext cx="0" cy="1873250"/>
          </a:xfrm>
          <a:prstGeom prst="line">
            <a:avLst/>
          </a:prstGeom>
          <a:noFill/>
          <a:ln w="28575">
            <a:solidFill>
              <a:srgbClr val="FF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4140200" y="952723"/>
            <a:ext cx="0" cy="1873250"/>
          </a:xfrm>
          <a:prstGeom prst="line">
            <a:avLst/>
          </a:prstGeom>
          <a:noFill/>
          <a:ln w="28575">
            <a:solidFill>
              <a:srgbClr val="FF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75" name="Object 1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08728709"/>
              </p:ext>
            </p:extLst>
          </p:nvPr>
        </p:nvGraphicFramePr>
        <p:xfrm>
          <a:off x="6011863" y="1025748"/>
          <a:ext cx="2520950" cy="184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Artwork" r:id="rId7" imgW="1790476" imgH="1314286" progId="Adobe.Illustrator.7">
                  <p:embed/>
                </p:oleObj>
              </mc:Choice>
              <mc:Fallback>
                <p:oleObj name="Artwork" r:id="rId7" imgW="1790476" imgH="1314286" progId="Adobe.Illustrator.7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025748"/>
                        <a:ext cx="2520950" cy="184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8" name="AutoShape 20"/>
          <p:cNvSpPr>
            <a:spLocks noChangeArrowheads="1"/>
          </p:cNvSpPr>
          <p:nvPr/>
        </p:nvSpPr>
        <p:spPr bwMode="auto">
          <a:xfrm>
            <a:off x="7812088" y="3689573"/>
            <a:ext cx="1081087" cy="792163"/>
          </a:xfrm>
          <a:prstGeom prst="wedgeRoundRectCallout">
            <a:avLst>
              <a:gd name="adj1" fmla="val -43685"/>
              <a:gd name="adj2" fmla="val 77255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000">
                <a:solidFill>
                  <a:srgbClr val="000000"/>
                </a:solidFill>
              </a:rPr>
              <a:t>meta-stable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10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8" grpId="0" animBg="1"/>
      <p:bldP spid="43019" grpId="0" animBg="1"/>
      <p:bldP spid="43020" grpId="0" animBg="1"/>
      <p:bldP spid="43021" grpId="0" animBg="1"/>
      <p:bldP spid="43022" grpId="0" animBg="1"/>
      <p:bldP spid="43023" grpId="0" animBg="1"/>
      <p:bldP spid="43024" grpId="0" animBg="1"/>
      <p:bldP spid="430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8" name="Rectangle 48" descr="20%"/>
          <p:cNvSpPr>
            <a:spLocks noChangeArrowheads="1"/>
          </p:cNvSpPr>
          <p:nvPr/>
        </p:nvSpPr>
        <p:spPr bwMode="auto">
          <a:xfrm>
            <a:off x="3762375" y="1808163"/>
            <a:ext cx="2339975" cy="2024062"/>
          </a:xfrm>
          <a:prstGeom prst="rect">
            <a:avLst/>
          </a:prstGeom>
          <a:pattFill prst="pct20">
            <a:fgClr>
              <a:srgbClr val="D5A97D"/>
            </a:fgClr>
            <a:bgClr>
              <a:srgbClr val="FFFFFF"/>
            </a:bgClr>
          </a:pattFill>
          <a:ln w="9525">
            <a:solidFill>
              <a:srgbClr val="9966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  <p:grpSp>
        <p:nvGrpSpPr>
          <p:cNvPr id="25634" name="Group 83"/>
          <p:cNvGrpSpPr>
            <a:grpSpLocks/>
          </p:cNvGrpSpPr>
          <p:nvPr/>
        </p:nvGrpSpPr>
        <p:grpSpPr bwMode="auto">
          <a:xfrm>
            <a:off x="4219575" y="2178050"/>
            <a:ext cx="1157288" cy="387350"/>
            <a:chOff x="2658" y="1372"/>
            <a:chExt cx="729" cy="244"/>
          </a:xfrm>
        </p:grpSpPr>
        <p:sp>
          <p:nvSpPr>
            <p:cNvPr id="25662" name="Arc 10"/>
            <p:cNvSpPr>
              <a:spLocks/>
            </p:cNvSpPr>
            <p:nvPr/>
          </p:nvSpPr>
          <p:spPr bwMode="auto">
            <a:xfrm>
              <a:off x="2841" y="1372"/>
              <a:ext cx="51" cy="243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1 h 43200"/>
                <a:gd name="T4" fmla="*/ 0 w 21600"/>
                <a:gd name="T5" fmla="*/ 1 h 432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200"/>
                <a:gd name="T11" fmla="*/ 21600 w 216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3" name="Line 11"/>
            <p:cNvSpPr>
              <a:spLocks noChangeShapeType="1"/>
            </p:cNvSpPr>
            <p:nvPr/>
          </p:nvSpPr>
          <p:spPr bwMode="auto">
            <a:xfrm>
              <a:off x="2841" y="1403"/>
              <a:ext cx="3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4" name="Line 12"/>
            <p:cNvSpPr>
              <a:spLocks noChangeShapeType="1"/>
            </p:cNvSpPr>
            <p:nvPr/>
          </p:nvSpPr>
          <p:spPr bwMode="auto">
            <a:xfrm>
              <a:off x="2841" y="1585"/>
              <a:ext cx="2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5" name="Line 13"/>
            <p:cNvSpPr>
              <a:spLocks noChangeShapeType="1"/>
            </p:cNvSpPr>
            <p:nvPr/>
          </p:nvSpPr>
          <p:spPr bwMode="auto">
            <a:xfrm>
              <a:off x="2841" y="1372"/>
              <a:ext cx="15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6" name="Line 14"/>
            <p:cNvSpPr>
              <a:spLocks noChangeShapeType="1"/>
            </p:cNvSpPr>
            <p:nvPr/>
          </p:nvSpPr>
          <p:spPr bwMode="auto">
            <a:xfrm>
              <a:off x="2841" y="1615"/>
              <a:ext cx="15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7" name="Arc 15"/>
            <p:cNvSpPr>
              <a:spLocks/>
            </p:cNvSpPr>
            <p:nvPr/>
          </p:nvSpPr>
          <p:spPr bwMode="auto">
            <a:xfrm>
              <a:off x="2992" y="1373"/>
              <a:ext cx="214" cy="243"/>
            </a:xfrm>
            <a:custGeom>
              <a:avLst/>
              <a:gdLst>
                <a:gd name="T0" fmla="*/ 2 w 19037"/>
                <a:gd name="T1" fmla="*/ 1 h 21600"/>
                <a:gd name="T2" fmla="*/ 0 w 19037"/>
                <a:gd name="T3" fmla="*/ 3 h 21600"/>
                <a:gd name="T4" fmla="*/ 0 w 19037"/>
                <a:gd name="T5" fmla="*/ 0 h 21600"/>
                <a:gd name="T6" fmla="*/ 0 60000 65536"/>
                <a:gd name="T7" fmla="*/ 0 60000 65536"/>
                <a:gd name="T8" fmla="*/ 0 60000 65536"/>
                <a:gd name="T9" fmla="*/ 0 w 19037"/>
                <a:gd name="T10" fmla="*/ 0 h 21600"/>
                <a:gd name="T11" fmla="*/ 19037 w 1903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037" h="21600" fill="none" extrusionOk="0">
                  <a:moveTo>
                    <a:pt x="19036" y="10369"/>
                  </a:moveTo>
                  <a:cubicBezTo>
                    <a:pt x="15247" y="17294"/>
                    <a:pt x="7982" y="21599"/>
                    <a:pt x="89" y="21600"/>
                  </a:cubicBezTo>
                  <a:cubicBezTo>
                    <a:pt x="59" y="21600"/>
                    <a:pt x="29" y="21599"/>
                    <a:pt x="0" y="21599"/>
                  </a:cubicBezTo>
                </a:path>
                <a:path w="19037" h="21600" stroke="0" extrusionOk="0">
                  <a:moveTo>
                    <a:pt x="19036" y="10369"/>
                  </a:moveTo>
                  <a:cubicBezTo>
                    <a:pt x="15247" y="17294"/>
                    <a:pt x="7982" y="21599"/>
                    <a:pt x="89" y="21600"/>
                  </a:cubicBezTo>
                  <a:cubicBezTo>
                    <a:pt x="59" y="21600"/>
                    <a:pt x="29" y="21599"/>
                    <a:pt x="0" y="21599"/>
                  </a:cubicBezTo>
                  <a:lnTo>
                    <a:pt x="8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8" name="Arc 16"/>
            <p:cNvSpPr>
              <a:spLocks/>
            </p:cNvSpPr>
            <p:nvPr/>
          </p:nvSpPr>
          <p:spPr bwMode="auto">
            <a:xfrm>
              <a:off x="2992" y="1372"/>
              <a:ext cx="212" cy="243"/>
            </a:xfrm>
            <a:custGeom>
              <a:avLst/>
              <a:gdLst>
                <a:gd name="T0" fmla="*/ 0 w 18855"/>
                <a:gd name="T1" fmla="*/ 0 h 21600"/>
                <a:gd name="T2" fmla="*/ 2 w 18855"/>
                <a:gd name="T3" fmla="*/ 1 h 21600"/>
                <a:gd name="T4" fmla="*/ 0 w 18855"/>
                <a:gd name="T5" fmla="*/ 3 h 21600"/>
                <a:gd name="T6" fmla="*/ 0 60000 65536"/>
                <a:gd name="T7" fmla="*/ 0 60000 65536"/>
                <a:gd name="T8" fmla="*/ 0 60000 65536"/>
                <a:gd name="T9" fmla="*/ 0 w 18855"/>
                <a:gd name="T10" fmla="*/ 0 h 21600"/>
                <a:gd name="T11" fmla="*/ 18855 w 188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855" h="21600" fill="none" extrusionOk="0">
                  <a:moveTo>
                    <a:pt x="0" y="0"/>
                  </a:moveTo>
                  <a:cubicBezTo>
                    <a:pt x="28" y="0"/>
                    <a:pt x="57" y="-1"/>
                    <a:pt x="86" y="0"/>
                  </a:cubicBezTo>
                  <a:cubicBezTo>
                    <a:pt x="7848" y="0"/>
                    <a:pt x="15013" y="4164"/>
                    <a:pt x="18855" y="10909"/>
                  </a:cubicBezTo>
                </a:path>
                <a:path w="18855" h="21600" stroke="0" extrusionOk="0">
                  <a:moveTo>
                    <a:pt x="0" y="0"/>
                  </a:moveTo>
                  <a:cubicBezTo>
                    <a:pt x="28" y="0"/>
                    <a:pt x="57" y="-1"/>
                    <a:pt x="86" y="0"/>
                  </a:cubicBezTo>
                  <a:cubicBezTo>
                    <a:pt x="7848" y="0"/>
                    <a:pt x="15013" y="4164"/>
                    <a:pt x="18855" y="10909"/>
                  </a:cubicBezTo>
                  <a:lnTo>
                    <a:pt x="86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9" name="Oval 17"/>
            <p:cNvSpPr>
              <a:spLocks noChangeArrowheads="1"/>
            </p:cNvSpPr>
            <p:nvPr/>
          </p:nvSpPr>
          <p:spPr bwMode="auto">
            <a:xfrm>
              <a:off x="3205" y="1463"/>
              <a:ext cx="60" cy="6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0" name="Line 18"/>
            <p:cNvSpPr>
              <a:spLocks noChangeShapeType="1"/>
            </p:cNvSpPr>
            <p:nvPr/>
          </p:nvSpPr>
          <p:spPr bwMode="auto">
            <a:xfrm>
              <a:off x="3265" y="1494"/>
              <a:ext cx="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1" name="Line 19"/>
            <p:cNvSpPr>
              <a:spLocks noChangeShapeType="1"/>
            </p:cNvSpPr>
            <p:nvPr/>
          </p:nvSpPr>
          <p:spPr bwMode="auto">
            <a:xfrm flipH="1">
              <a:off x="2658" y="1403"/>
              <a:ext cx="18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2" name="Line 20"/>
            <p:cNvSpPr>
              <a:spLocks noChangeShapeType="1"/>
            </p:cNvSpPr>
            <p:nvPr/>
          </p:nvSpPr>
          <p:spPr bwMode="auto">
            <a:xfrm flipH="1">
              <a:off x="2658" y="1585"/>
              <a:ext cx="18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3" name="Line 21"/>
            <p:cNvSpPr>
              <a:spLocks noChangeShapeType="1"/>
            </p:cNvSpPr>
            <p:nvPr/>
          </p:nvSpPr>
          <p:spPr bwMode="auto">
            <a:xfrm>
              <a:off x="3296" y="1494"/>
              <a:ext cx="9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35" name="Group 82"/>
          <p:cNvGrpSpPr>
            <a:grpSpLocks/>
          </p:cNvGrpSpPr>
          <p:nvPr/>
        </p:nvGrpSpPr>
        <p:grpSpPr bwMode="auto">
          <a:xfrm>
            <a:off x="4219575" y="3189288"/>
            <a:ext cx="1157288" cy="387350"/>
            <a:chOff x="2658" y="2009"/>
            <a:chExt cx="729" cy="244"/>
          </a:xfrm>
        </p:grpSpPr>
        <p:sp>
          <p:nvSpPr>
            <p:cNvPr id="25650" name="Arc 24"/>
            <p:cNvSpPr>
              <a:spLocks/>
            </p:cNvSpPr>
            <p:nvPr/>
          </p:nvSpPr>
          <p:spPr bwMode="auto">
            <a:xfrm>
              <a:off x="2841" y="2009"/>
              <a:ext cx="51" cy="243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1 h 43200"/>
                <a:gd name="T4" fmla="*/ 0 w 21600"/>
                <a:gd name="T5" fmla="*/ 1 h 432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200"/>
                <a:gd name="T11" fmla="*/ 21600 w 216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1" name="Line 25"/>
            <p:cNvSpPr>
              <a:spLocks noChangeShapeType="1"/>
            </p:cNvSpPr>
            <p:nvPr/>
          </p:nvSpPr>
          <p:spPr bwMode="auto">
            <a:xfrm>
              <a:off x="2841" y="2040"/>
              <a:ext cx="3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2" name="Line 26"/>
            <p:cNvSpPr>
              <a:spLocks noChangeShapeType="1"/>
            </p:cNvSpPr>
            <p:nvPr/>
          </p:nvSpPr>
          <p:spPr bwMode="auto">
            <a:xfrm>
              <a:off x="2841" y="2222"/>
              <a:ext cx="2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3" name="Line 27"/>
            <p:cNvSpPr>
              <a:spLocks noChangeShapeType="1"/>
            </p:cNvSpPr>
            <p:nvPr/>
          </p:nvSpPr>
          <p:spPr bwMode="auto">
            <a:xfrm>
              <a:off x="2841" y="2009"/>
              <a:ext cx="15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4" name="Line 28"/>
            <p:cNvSpPr>
              <a:spLocks noChangeShapeType="1"/>
            </p:cNvSpPr>
            <p:nvPr/>
          </p:nvSpPr>
          <p:spPr bwMode="auto">
            <a:xfrm>
              <a:off x="2841" y="2252"/>
              <a:ext cx="15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5" name="Arc 29"/>
            <p:cNvSpPr>
              <a:spLocks/>
            </p:cNvSpPr>
            <p:nvPr/>
          </p:nvSpPr>
          <p:spPr bwMode="auto">
            <a:xfrm>
              <a:off x="2992" y="2010"/>
              <a:ext cx="213" cy="243"/>
            </a:xfrm>
            <a:custGeom>
              <a:avLst/>
              <a:gdLst>
                <a:gd name="T0" fmla="*/ 2 w 18997"/>
                <a:gd name="T1" fmla="*/ 1 h 21600"/>
                <a:gd name="T2" fmla="*/ 0 w 18997"/>
                <a:gd name="T3" fmla="*/ 3 h 21600"/>
                <a:gd name="T4" fmla="*/ 0 w 18997"/>
                <a:gd name="T5" fmla="*/ 0 h 21600"/>
                <a:gd name="T6" fmla="*/ 0 60000 65536"/>
                <a:gd name="T7" fmla="*/ 0 60000 65536"/>
                <a:gd name="T8" fmla="*/ 0 60000 65536"/>
                <a:gd name="T9" fmla="*/ 0 w 18997"/>
                <a:gd name="T10" fmla="*/ 0 h 21600"/>
                <a:gd name="T11" fmla="*/ 18997 w 1899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97" h="21600" fill="none" extrusionOk="0">
                  <a:moveTo>
                    <a:pt x="18997" y="10442"/>
                  </a:moveTo>
                  <a:cubicBezTo>
                    <a:pt x="15195" y="17326"/>
                    <a:pt x="7952" y="21599"/>
                    <a:pt x="89" y="21600"/>
                  </a:cubicBezTo>
                  <a:cubicBezTo>
                    <a:pt x="59" y="21600"/>
                    <a:pt x="29" y="21599"/>
                    <a:pt x="0" y="21599"/>
                  </a:cubicBezTo>
                </a:path>
                <a:path w="18997" h="21600" stroke="0" extrusionOk="0">
                  <a:moveTo>
                    <a:pt x="18997" y="10442"/>
                  </a:moveTo>
                  <a:cubicBezTo>
                    <a:pt x="15195" y="17326"/>
                    <a:pt x="7952" y="21599"/>
                    <a:pt x="89" y="21600"/>
                  </a:cubicBezTo>
                  <a:cubicBezTo>
                    <a:pt x="59" y="21600"/>
                    <a:pt x="29" y="21599"/>
                    <a:pt x="0" y="21599"/>
                  </a:cubicBezTo>
                  <a:lnTo>
                    <a:pt x="8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6" name="Arc 30"/>
            <p:cNvSpPr>
              <a:spLocks/>
            </p:cNvSpPr>
            <p:nvPr/>
          </p:nvSpPr>
          <p:spPr bwMode="auto">
            <a:xfrm>
              <a:off x="2992" y="2009"/>
              <a:ext cx="212" cy="243"/>
            </a:xfrm>
            <a:custGeom>
              <a:avLst/>
              <a:gdLst>
                <a:gd name="T0" fmla="*/ 0 w 18855"/>
                <a:gd name="T1" fmla="*/ 0 h 21600"/>
                <a:gd name="T2" fmla="*/ 2 w 18855"/>
                <a:gd name="T3" fmla="*/ 1 h 21600"/>
                <a:gd name="T4" fmla="*/ 0 w 18855"/>
                <a:gd name="T5" fmla="*/ 3 h 21600"/>
                <a:gd name="T6" fmla="*/ 0 60000 65536"/>
                <a:gd name="T7" fmla="*/ 0 60000 65536"/>
                <a:gd name="T8" fmla="*/ 0 60000 65536"/>
                <a:gd name="T9" fmla="*/ 0 w 18855"/>
                <a:gd name="T10" fmla="*/ 0 h 21600"/>
                <a:gd name="T11" fmla="*/ 18855 w 188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855" h="21600" fill="none" extrusionOk="0">
                  <a:moveTo>
                    <a:pt x="0" y="0"/>
                  </a:moveTo>
                  <a:cubicBezTo>
                    <a:pt x="28" y="0"/>
                    <a:pt x="57" y="-1"/>
                    <a:pt x="86" y="0"/>
                  </a:cubicBezTo>
                  <a:cubicBezTo>
                    <a:pt x="7848" y="0"/>
                    <a:pt x="15013" y="4164"/>
                    <a:pt x="18855" y="10909"/>
                  </a:cubicBezTo>
                </a:path>
                <a:path w="18855" h="21600" stroke="0" extrusionOk="0">
                  <a:moveTo>
                    <a:pt x="0" y="0"/>
                  </a:moveTo>
                  <a:cubicBezTo>
                    <a:pt x="28" y="0"/>
                    <a:pt x="57" y="-1"/>
                    <a:pt x="86" y="0"/>
                  </a:cubicBezTo>
                  <a:cubicBezTo>
                    <a:pt x="7848" y="0"/>
                    <a:pt x="15013" y="4164"/>
                    <a:pt x="18855" y="10909"/>
                  </a:cubicBezTo>
                  <a:lnTo>
                    <a:pt x="86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7" name="Oval 31"/>
            <p:cNvSpPr>
              <a:spLocks noChangeArrowheads="1"/>
            </p:cNvSpPr>
            <p:nvPr/>
          </p:nvSpPr>
          <p:spPr bwMode="auto">
            <a:xfrm>
              <a:off x="3205" y="2100"/>
              <a:ext cx="60" cy="6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8" name="Line 32"/>
            <p:cNvSpPr>
              <a:spLocks noChangeShapeType="1"/>
            </p:cNvSpPr>
            <p:nvPr/>
          </p:nvSpPr>
          <p:spPr bwMode="auto">
            <a:xfrm>
              <a:off x="3265" y="2131"/>
              <a:ext cx="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9" name="Line 33"/>
            <p:cNvSpPr>
              <a:spLocks noChangeShapeType="1"/>
            </p:cNvSpPr>
            <p:nvPr/>
          </p:nvSpPr>
          <p:spPr bwMode="auto">
            <a:xfrm flipH="1">
              <a:off x="2658" y="2040"/>
              <a:ext cx="18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0" name="Line 34"/>
            <p:cNvSpPr>
              <a:spLocks noChangeShapeType="1"/>
            </p:cNvSpPr>
            <p:nvPr/>
          </p:nvSpPr>
          <p:spPr bwMode="auto">
            <a:xfrm flipH="1">
              <a:off x="2658" y="2222"/>
              <a:ext cx="18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1" name="Line 35"/>
            <p:cNvSpPr>
              <a:spLocks noChangeShapeType="1"/>
            </p:cNvSpPr>
            <p:nvPr/>
          </p:nvSpPr>
          <p:spPr bwMode="auto">
            <a:xfrm>
              <a:off x="3296" y="2131"/>
              <a:ext cx="9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36" name="Oval 36"/>
          <p:cNvSpPr>
            <a:spLocks noChangeArrowheads="1"/>
          </p:cNvSpPr>
          <p:nvPr/>
        </p:nvSpPr>
        <p:spPr bwMode="auto">
          <a:xfrm>
            <a:off x="3754438" y="3494088"/>
            <a:ext cx="65087" cy="6508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37" name="Oval 37"/>
          <p:cNvSpPr>
            <a:spLocks noChangeArrowheads="1"/>
          </p:cNvSpPr>
          <p:nvPr/>
        </p:nvSpPr>
        <p:spPr bwMode="auto">
          <a:xfrm>
            <a:off x="3754438" y="2193925"/>
            <a:ext cx="65087" cy="6508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38" name="Oval 38"/>
          <p:cNvSpPr>
            <a:spLocks noChangeArrowheads="1"/>
          </p:cNvSpPr>
          <p:nvPr/>
        </p:nvSpPr>
        <p:spPr bwMode="auto">
          <a:xfrm>
            <a:off x="6065838" y="2338388"/>
            <a:ext cx="65087" cy="6508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39" name="Oval 39"/>
          <p:cNvSpPr>
            <a:spLocks noChangeArrowheads="1"/>
          </p:cNvSpPr>
          <p:nvPr/>
        </p:nvSpPr>
        <p:spPr bwMode="auto">
          <a:xfrm>
            <a:off x="5632450" y="2338388"/>
            <a:ext cx="65088" cy="6508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40" name="Rectangle 40"/>
          <p:cNvSpPr>
            <a:spLocks noChangeArrowheads="1"/>
          </p:cNvSpPr>
          <p:nvPr/>
        </p:nvSpPr>
        <p:spPr bwMode="auto">
          <a:xfrm>
            <a:off x="3851275" y="188912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</a:rPr>
              <a:t>R</a:t>
            </a:r>
            <a:endParaRPr lang="en-US" altLang="zh-CN"/>
          </a:p>
        </p:txBody>
      </p:sp>
      <p:sp>
        <p:nvSpPr>
          <p:cNvPr id="25641" name="Rectangle 41"/>
          <p:cNvSpPr>
            <a:spLocks noChangeArrowheads="1"/>
          </p:cNvSpPr>
          <p:nvPr/>
        </p:nvSpPr>
        <p:spPr bwMode="auto">
          <a:xfrm>
            <a:off x="3835400" y="3222625"/>
            <a:ext cx="169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</a:rPr>
              <a:t>S</a:t>
            </a:r>
            <a:endParaRPr lang="en-US" altLang="zh-CN"/>
          </a:p>
        </p:txBody>
      </p:sp>
      <p:sp>
        <p:nvSpPr>
          <p:cNvPr id="25642" name="Freeform 42"/>
          <p:cNvSpPr>
            <a:spLocks/>
          </p:cNvSpPr>
          <p:nvPr/>
        </p:nvSpPr>
        <p:spPr bwMode="auto">
          <a:xfrm>
            <a:off x="4075113" y="2516188"/>
            <a:ext cx="1446212" cy="866775"/>
          </a:xfrm>
          <a:custGeom>
            <a:avLst/>
            <a:gdLst>
              <a:gd name="T0" fmla="*/ 91 w 911"/>
              <a:gd name="T1" fmla="*/ 0 h 546"/>
              <a:gd name="T2" fmla="*/ 0 w 911"/>
              <a:gd name="T3" fmla="*/ 0 h 546"/>
              <a:gd name="T4" fmla="*/ 0 w 911"/>
              <a:gd name="T5" fmla="*/ 182 h 546"/>
              <a:gd name="T6" fmla="*/ 911 w 911"/>
              <a:gd name="T7" fmla="*/ 182 h 546"/>
              <a:gd name="T8" fmla="*/ 911 w 911"/>
              <a:gd name="T9" fmla="*/ 546 h 546"/>
              <a:gd name="T10" fmla="*/ 820 w 911"/>
              <a:gd name="T11" fmla="*/ 546 h 5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11"/>
              <a:gd name="T19" fmla="*/ 0 h 546"/>
              <a:gd name="T20" fmla="*/ 911 w 911"/>
              <a:gd name="T21" fmla="*/ 546 h 5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11" h="546">
                <a:moveTo>
                  <a:pt x="91" y="0"/>
                </a:moveTo>
                <a:lnTo>
                  <a:pt x="0" y="0"/>
                </a:lnTo>
                <a:lnTo>
                  <a:pt x="0" y="182"/>
                </a:lnTo>
                <a:lnTo>
                  <a:pt x="911" y="182"/>
                </a:lnTo>
                <a:lnTo>
                  <a:pt x="911" y="546"/>
                </a:lnTo>
                <a:lnTo>
                  <a:pt x="820" y="546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3" name="Line 43"/>
          <p:cNvSpPr>
            <a:spLocks noChangeShapeType="1"/>
          </p:cNvSpPr>
          <p:nvPr/>
        </p:nvSpPr>
        <p:spPr bwMode="auto">
          <a:xfrm flipH="1">
            <a:off x="3786188" y="3527425"/>
            <a:ext cx="43338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4" name="Line 44"/>
          <p:cNvSpPr>
            <a:spLocks noChangeShapeType="1"/>
          </p:cNvSpPr>
          <p:nvPr/>
        </p:nvSpPr>
        <p:spPr bwMode="auto">
          <a:xfrm flipH="1">
            <a:off x="3786188" y="2227263"/>
            <a:ext cx="43338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5" name="Freeform 45"/>
          <p:cNvSpPr>
            <a:spLocks/>
          </p:cNvSpPr>
          <p:nvPr/>
        </p:nvSpPr>
        <p:spPr bwMode="auto">
          <a:xfrm>
            <a:off x="4075113" y="2371725"/>
            <a:ext cx="1590675" cy="866775"/>
          </a:xfrm>
          <a:custGeom>
            <a:avLst/>
            <a:gdLst>
              <a:gd name="T0" fmla="*/ 91 w 1002"/>
              <a:gd name="T1" fmla="*/ 546 h 546"/>
              <a:gd name="T2" fmla="*/ 0 w 1002"/>
              <a:gd name="T3" fmla="*/ 546 h 546"/>
              <a:gd name="T4" fmla="*/ 0 w 1002"/>
              <a:gd name="T5" fmla="*/ 455 h 546"/>
              <a:gd name="T6" fmla="*/ 1002 w 1002"/>
              <a:gd name="T7" fmla="*/ 455 h 546"/>
              <a:gd name="T8" fmla="*/ 1002 w 1002"/>
              <a:gd name="T9" fmla="*/ 0 h 5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2"/>
              <a:gd name="T16" fmla="*/ 0 h 546"/>
              <a:gd name="T17" fmla="*/ 1002 w 1002"/>
              <a:gd name="T18" fmla="*/ 546 h 5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2" h="546">
                <a:moveTo>
                  <a:pt x="91" y="546"/>
                </a:moveTo>
                <a:lnTo>
                  <a:pt x="0" y="546"/>
                </a:lnTo>
                <a:lnTo>
                  <a:pt x="0" y="455"/>
                </a:lnTo>
                <a:lnTo>
                  <a:pt x="1002" y="455"/>
                </a:lnTo>
                <a:lnTo>
                  <a:pt x="100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6" name="Line 46"/>
          <p:cNvSpPr>
            <a:spLocks noChangeShapeType="1"/>
          </p:cNvSpPr>
          <p:nvPr/>
        </p:nvSpPr>
        <p:spPr bwMode="auto">
          <a:xfrm flipH="1">
            <a:off x="5376863" y="2371725"/>
            <a:ext cx="2889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7" name="Line 47"/>
          <p:cNvSpPr>
            <a:spLocks noChangeShapeType="1"/>
          </p:cNvSpPr>
          <p:nvPr/>
        </p:nvSpPr>
        <p:spPr bwMode="auto">
          <a:xfrm flipH="1">
            <a:off x="5665788" y="2371725"/>
            <a:ext cx="43338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9" name="Rectangle 49"/>
          <p:cNvSpPr>
            <a:spLocks noChangeArrowheads="1"/>
          </p:cNvSpPr>
          <p:nvPr/>
        </p:nvSpPr>
        <p:spPr bwMode="auto">
          <a:xfrm>
            <a:off x="5827713" y="2078038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</a:rPr>
              <a:t>Q</a:t>
            </a:r>
            <a:endParaRPr lang="en-US" altLang="zh-CN"/>
          </a:p>
        </p:txBody>
      </p:sp>
      <p:sp>
        <p:nvSpPr>
          <p:cNvPr id="25604" name="Line 51"/>
          <p:cNvSpPr>
            <a:spLocks noChangeShapeType="1"/>
          </p:cNvSpPr>
          <p:nvPr/>
        </p:nvSpPr>
        <p:spPr bwMode="auto">
          <a:xfrm flipV="1">
            <a:off x="3267075" y="3500438"/>
            <a:ext cx="9525" cy="828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5605" name="Group 52"/>
          <p:cNvGrpSpPr>
            <a:grpSpLocks/>
          </p:cNvGrpSpPr>
          <p:nvPr/>
        </p:nvGrpSpPr>
        <p:grpSpPr bwMode="auto">
          <a:xfrm>
            <a:off x="2636838" y="2033588"/>
            <a:ext cx="449262" cy="269875"/>
            <a:chOff x="924" y="1026"/>
            <a:chExt cx="283" cy="170"/>
          </a:xfrm>
        </p:grpSpPr>
        <p:sp>
          <p:nvSpPr>
            <p:cNvPr id="25630" name="Oval 53"/>
            <p:cNvSpPr>
              <a:spLocks noChangeArrowheads="1"/>
            </p:cNvSpPr>
            <p:nvPr/>
          </p:nvSpPr>
          <p:spPr bwMode="auto">
            <a:xfrm>
              <a:off x="952" y="1139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1" name="Oval 54"/>
            <p:cNvSpPr>
              <a:spLocks noChangeArrowheads="1"/>
            </p:cNvSpPr>
            <p:nvPr/>
          </p:nvSpPr>
          <p:spPr bwMode="auto">
            <a:xfrm>
              <a:off x="1122" y="1139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2" name="Line 55"/>
            <p:cNvSpPr>
              <a:spLocks noChangeShapeType="1"/>
            </p:cNvSpPr>
            <p:nvPr/>
          </p:nvSpPr>
          <p:spPr bwMode="auto">
            <a:xfrm>
              <a:off x="924" y="1083"/>
              <a:ext cx="28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3" name="Rectangle 56"/>
            <p:cNvSpPr>
              <a:spLocks noChangeArrowheads="1"/>
            </p:cNvSpPr>
            <p:nvPr/>
          </p:nvSpPr>
          <p:spPr bwMode="auto">
            <a:xfrm>
              <a:off x="1009" y="1026"/>
              <a:ext cx="113" cy="5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606" name="Group 58"/>
          <p:cNvGrpSpPr>
            <a:grpSpLocks/>
          </p:cNvGrpSpPr>
          <p:nvPr/>
        </p:nvGrpSpPr>
        <p:grpSpPr bwMode="auto">
          <a:xfrm>
            <a:off x="2636838" y="3294063"/>
            <a:ext cx="449262" cy="269875"/>
            <a:chOff x="924" y="1026"/>
            <a:chExt cx="283" cy="170"/>
          </a:xfrm>
        </p:grpSpPr>
        <p:sp>
          <p:nvSpPr>
            <p:cNvPr id="25626" name="Oval 59"/>
            <p:cNvSpPr>
              <a:spLocks noChangeArrowheads="1"/>
            </p:cNvSpPr>
            <p:nvPr/>
          </p:nvSpPr>
          <p:spPr bwMode="auto">
            <a:xfrm>
              <a:off x="952" y="1139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7" name="Oval 60"/>
            <p:cNvSpPr>
              <a:spLocks noChangeArrowheads="1"/>
            </p:cNvSpPr>
            <p:nvPr/>
          </p:nvSpPr>
          <p:spPr bwMode="auto">
            <a:xfrm>
              <a:off x="1122" y="1139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8" name="Line 61"/>
            <p:cNvSpPr>
              <a:spLocks noChangeShapeType="1"/>
            </p:cNvSpPr>
            <p:nvPr/>
          </p:nvSpPr>
          <p:spPr bwMode="auto">
            <a:xfrm>
              <a:off x="924" y="1083"/>
              <a:ext cx="28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9" name="Rectangle 62"/>
            <p:cNvSpPr>
              <a:spLocks noChangeArrowheads="1"/>
            </p:cNvSpPr>
            <p:nvPr/>
          </p:nvSpPr>
          <p:spPr bwMode="auto">
            <a:xfrm>
              <a:off x="1009" y="1026"/>
              <a:ext cx="113" cy="5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07" name="Rectangle 63"/>
          <p:cNvSpPr>
            <a:spLocks noChangeArrowheads="1"/>
          </p:cNvSpPr>
          <p:nvPr/>
        </p:nvSpPr>
        <p:spPr bwMode="auto">
          <a:xfrm>
            <a:off x="3221038" y="3833813"/>
            <a:ext cx="90487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8" name="Line 64"/>
          <p:cNvSpPr>
            <a:spLocks noChangeShapeType="1"/>
          </p:cNvSpPr>
          <p:nvPr/>
        </p:nvSpPr>
        <p:spPr bwMode="auto">
          <a:xfrm>
            <a:off x="3041650" y="3517900"/>
            <a:ext cx="7207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9" name="Line 65"/>
          <p:cNvSpPr>
            <a:spLocks noChangeShapeType="1"/>
          </p:cNvSpPr>
          <p:nvPr/>
        </p:nvSpPr>
        <p:spPr bwMode="auto">
          <a:xfrm>
            <a:off x="3041650" y="2259013"/>
            <a:ext cx="720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0" name="Line 66"/>
          <p:cNvSpPr>
            <a:spLocks noChangeShapeType="1"/>
          </p:cNvSpPr>
          <p:nvPr/>
        </p:nvSpPr>
        <p:spPr bwMode="auto">
          <a:xfrm>
            <a:off x="2232025" y="3517900"/>
            <a:ext cx="450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1" name="Line 67"/>
          <p:cNvSpPr>
            <a:spLocks noChangeShapeType="1"/>
          </p:cNvSpPr>
          <p:nvPr/>
        </p:nvSpPr>
        <p:spPr bwMode="auto">
          <a:xfrm>
            <a:off x="2232025" y="2259013"/>
            <a:ext cx="450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2" name="Line 68"/>
          <p:cNvSpPr>
            <a:spLocks noChangeShapeType="1"/>
          </p:cNvSpPr>
          <p:nvPr/>
        </p:nvSpPr>
        <p:spPr bwMode="auto">
          <a:xfrm flipV="1">
            <a:off x="2232025" y="1854200"/>
            <a:ext cx="0" cy="166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3" name="Oval 69"/>
          <p:cNvSpPr>
            <a:spLocks noChangeArrowheads="1"/>
          </p:cNvSpPr>
          <p:nvPr/>
        </p:nvSpPr>
        <p:spPr bwMode="auto">
          <a:xfrm>
            <a:off x="2185988" y="2212975"/>
            <a:ext cx="88900" cy="904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4" name="Line 70"/>
          <p:cNvSpPr>
            <a:spLocks noChangeShapeType="1"/>
          </p:cNvSpPr>
          <p:nvPr/>
        </p:nvSpPr>
        <p:spPr bwMode="auto">
          <a:xfrm>
            <a:off x="2141538" y="1854200"/>
            <a:ext cx="179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5" name="Text Box 71"/>
          <p:cNvSpPr txBox="1">
            <a:spLocks noChangeArrowheads="1"/>
          </p:cNvSpPr>
          <p:nvPr/>
        </p:nvSpPr>
        <p:spPr bwMode="auto">
          <a:xfrm>
            <a:off x="1962150" y="1493838"/>
            <a:ext cx="585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/>
              <a:t>Vcc</a:t>
            </a:r>
          </a:p>
        </p:txBody>
      </p:sp>
      <p:sp>
        <p:nvSpPr>
          <p:cNvPr id="25616" name="Oval 72"/>
          <p:cNvSpPr>
            <a:spLocks noChangeArrowheads="1"/>
          </p:cNvSpPr>
          <p:nvPr/>
        </p:nvSpPr>
        <p:spPr bwMode="auto">
          <a:xfrm>
            <a:off x="3221038" y="2212975"/>
            <a:ext cx="88900" cy="904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7" name="Oval 73"/>
          <p:cNvSpPr>
            <a:spLocks noChangeArrowheads="1"/>
          </p:cNvSpPr>
          <p:nvPr/>
        </p:nvSpPr>
        <p:spPr bwMode="auto">
          <a:xfrm>
            <a:off x="3221038" y="3473450"/>
            <a:ext cx="88900" cy="904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8" name="AutoShape 74"/>
          <p:cNvSpPr>
            <a:spLocks noChangeArrowheads="1"/>
          </p:cNvSpPr>
          <p:nvPr/>
        </p:nvSpPr>
        <p:spPr bwMode="auto">
          <a:xfrm rot="10800000">
            <a:off x="3176588" y="4329113"/>
            <a:ext cx="179387" cy="1349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9" name="Line 75"/>
          <p:cNvSpPr>
            <a:spLocks noChangeShapeType="1"/>
          </p:cNvSpPr>
          <p:nvPr/>
        </p:nvSpPr>
        <p:spPr bwMode="auto">
          <a:xfrm>
            <a:off x="6146800" y="2392363"/>
            <a:ext cx="539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0" name="AutoShape 76"/>
          <p:cNvSpPr>
            <a:spLocks noChangeArrowheads="1"/>
          </p:cNvSpPr>
          <p:nvPr/>
        </p:nvSpPr>
        <p:spPr bwMode="auto">
          <a:xfrm>
            <a:off x="6686550" y="2257425"/>
            <a:ext cx="271463" cy="271463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1" name="Line 77"/>
          <p:cNvSpPr>
            <a:spLocks noChangeShapeType="1"/>
          </p:cNvSpPr>
          <p:nvPr/>
        </p:nvSpPr>
        <p:spPr bwMode="auto">
          <a:xfrm>
            <a:off x="6956425" y="2392363"/>
            <a:ext cx="269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2" name="Line 78"/>
          <p:cNvSpPr>
            <a:spLocks noChangeShapeType="1"/>
          </p:cNvSpPr>
          <p:nvPr/>
        </p:nvSpPr>
        <p:spPr bwMode="auto">
          <a:xfrm>
            <a:off x="7226300" y="2392363"/>
            <a:ext cx="0" cy="315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3" name="AutoShape 79"/>
          <p:cNvSpPr>
            <a:spLocks noChangeArrowheads="1"/>
          </p:cNvSpPr>
          <p:nvPr/>
        </p:nvSpPr>
        <p:spPr bwMode="auto">
          <a:xfrm rot="10800000">
            <a:off x="7137400" y="2708275"/>
            <a:ext cx="179388" cy="1349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4" name="Text Box 80"/>
          <p:cNvSpPr txBox="1">
            <a:spLocks noChangeArrowheads="1"/>
          </p:cNvSpPr>
          <p:nvPr/>
        </p:nvSpPr>
        <p:spPr bwMode="auto">
          <a:xfrm>
            <a:off x="2636838" y="2933700"/>
            <a:ext cx="449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/>
              <a:t>ok</a:t>
            </a:r>
          </a:p>
        </p:txBody>
      </p:sp>
      <p:sp>
        <p:nvSpPr>
          <p:cNvPr id="25625" name="Text Box 81"/>
          <p:cNvSpPr txBox="1">
            <a:spLocks noChangeArrowheads="1"/>
          </p:cNvSpPr>
          <p:nvPr/>
        </p:nvSpPr>
        <p:spPr bwMode="auto">
          <a:xfrm>
            <a:off x="2455863" y="1673225"/>
            <a:ext cx="765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/>
              <a:t>abort</a:t>
            </a:r>
          </a:p>
        </p:txBody>
      </p:sp>
      <p:sp>
        <p:nvSpPr>
          <p:cNvPr id="25675" name="Line 51"/>
          <p:cNvSpPr>
            <a:spLocks noChangeShapeType="1"/>
          </p:cNvSpPr>
          <p:nvPr/>
        </p:nvSpPr>
        <p:spPr bwMode="auto">
          <a:xfrm flipV="1">
            <a:off x="3257550" y="2249488"/>
            <a:ext cx="9525" cy="828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76" name="Rectangle 63"/>
          <p:cNvSpPr>
            <a:spLocks noChangeArrowheads="1"/>
          </p:cNvSpPr>
          <p:nvPr/>
        </p:nvSpPr>
        <p:spPr bwMode="auto">
          <a:xfrm>
            <a:off x="3211513" y="2582863"/>
            <a:ext cx="90487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77" name="AutoShape 74"/>
          <p:cNvSpPr>
            <a:spLocks noChangeArrowheads="1"/>
          </p:cNvSpPr>
          <p:nvPr/>
        </p:nvSpPr>
        <p:spPr bwMode="auto">
          <a:xfrm rot="10800000">
            <a:off x="3167063" y="3078163"/>
            <a:ext cx="179387" cy="1349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 (2) minimum pulse width</a:t>
            </a:r>
          </a:p>
        </p:txBody>
      </p:sp>
      <p:pic>
        <p:nvPicPr>
          <p:cNvPr id="2662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96975"/>
            <a:ext cx="7412038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9" name="AutoShape 9"/>
          <p:cNvSpPr>
            <a:spLocks noChangeArrowheads="1"/>
          </p:cNvSpPr>
          <p:nvPr/>
        </p:nvSpPr>
        <p:spPr bwMode="auto">
          <a:xfrm>
            <a:off x="5219700" y="4076700"/>
            <a:ext cx="3455988" cy="2160588"/>
          </a:xfrm>
          <a:prstGeom prst="wedgeRoundRectCallout">
            <a:avLst>
              <a:gd name="adj1" fmla="val -32593"/>
              <a:gd name="adj2" fmla="val -84972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000">
                <a:solidFill>
                  <a:srgbClr val="000000"/>
                </a:solidFill>
              </a:rPr>
              <a:t>the time of active level of S or R must be keeping longer than minimum pulse width, or else the latch may be go into metastable.</a:t>
            </a:r>
          </a:p>
        </p:txBody>
      </p:sp>
      <p:sp>
        <p:nvSpPr>
          <p:cNvPr id="26629" name="Text Box 10"/>
          <p:cNvSpPr txBox="1">
            <a:spLocks noChangeArrowheads="1"/>
          </p:cNvSpPr>
          <p:nvPr/>
        </p:nvSpPr>
        <p:spPr bwMode="auto">
          <a:xfrm>
            <a:off x="684213" y="4149725"/>
            <a:ext cx="4392612" cy="15621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propagation delay is exist when a transition on S or R input produce a transition on an output signal. </a:t>
            </a:r>
          </a:p>
        </p:txBody>
      </p:sp>
      <p:sp>
        <p:nvSpPr>
          <p:cNvPr id="26630" name="Text Box 11"/>
          <p:cNvSpPr txBox="1">
            <a:spLocks noChangeArrowheads="1"/>
          </p:cNvSpPr>
          <p:nvPr/>
        </p:nvSpPr>
        <p:spPr bwMode="auto">
          <a:xfrm>
            <a:off x="684213" y="112553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S</a:t>
            </a:r>
          </a:p>
        </p:txBody>
      </p:sp>
      <p:sp>
        <p:nvSpPr>
          <p:cNvPr id="26631" name="Line 12"/>
          <p:cNvSpPr>
            <a:spLocks noChangeShapeType="1"/>
          </p:cNvSpPr>
          <p:nvPr/>
        </p:nvSpPr>
        <p:spPr bwMode="auto">
          <a:xfrm flipH="1" flipV="1">
            <a:off x="1619250" y="3429000"/>
            <a:ext cx="73025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2" name="Line 13"/>
          <p:cNvSpPr>
            <a:spLocks noChangeShapeType="1"/>
          </p:cNvSpPr>
          <p:nvPr/>
        </p:nvSpPr>
        <p:spPr bwMode="auto">
          <a:xfrm flipV="1">
            <a:off x="2916238" y="3429000"/>
            <a:ext cx="142875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(3) characteristic equation</a:t>
            </a:r>
          </a:p>
        </p:txBody>
      </p:sp>
      <p:graphicFrame>
        <p:nvGraphicFramePr>
          <p:cNvPr id="34929" name="Group 113"/>
          <p:cNvGraphicFramePr>
            <a:graphicFrameLocks noGrp="1"/>
          </p:cNvGraphicFramePr>
          <p:nvPr>
            <p:ph sz="half" idx="2"/>
          </p:nvPr>
        </p:nvGraphicFramePr>
        <p:xfrm>
          <a:off x="657225" y="1943100"/>
          <a:ext cx="1957388" cy="4310063"/>
        </p:xfrm>
        <a:graphic>
          <a:graphicData uri="http://schemas.openxmlformats.org/drawingml/2006/table">
            <a:tbl>
              <a:tblPr/>
              <a:tblGrid>
                <a:gridCol w="652463"/>
                <a:gridCol w="652462"/>
                <a:gridCol w="652463"/>
              </a:tblGrid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93" name="Text Box 77"/>
          <p:cNvSpPr txBox="1">
            <a:spLocks noChangeArrowheads="1"/>
          </p:cNvSpPr>
          <p:nvPr/>
        </p:nvSpPr>
        <p:spPr bwMode="auto">
          <a:xfrm>
            <a:off x="4122738" y="1943100"/>
            <a:ext cx="4751387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00"/>
                </a:solidFill>
              </a:rPr>
              <a:t>characteristic equation for S-R latch:</a:t>
            </a:r>
          </a:p>
          <a:p>
            <a:pPr eaLnBrk="1" hangingPunct="1"/>
            <a:r>
              <a:rPr lang="en-US" altLang="zh-CN" sz="2800">
                <a:solidFill>
                  <a:srgbClr val="000000"/>
                </a:solidFill>
              </a:rPr>
              <a:t>Q*=S+R’ </a:t>
            </a:r>
            <a:r>
              <a:rPr lang="en-US" altLang="en-US" sz="2800">
                <a:solidFill>
                  <a:srgbClr val="000000"/>
                </a:solidFill>
              </a:rPr>
              <a:t>·</a:t>
            </a:r>
            <a:r>
              <a:rPr lang="en-US" altLang="zh-CN" sz="2800">
                <a:solidFill>
                  <a:srgbClr val="000000"/>
                </a:solidFill>
              </a:rPr>
              <a:t>Q    </a:t>
            </a:r>
            <a:r>
              <a:rPr lang="zh-CN" altLang="en-US" sz="2800">
                <a:solidFill>
                  <a:srgbClr val="000000"/>
                </a:solidFill>
              </a:rPr>
              <a:t>（</a:t>
            </a:r>
            <a:r>
              <a:rPr lang="en-US" altLang="zh-CN" sz="2800">
                <a:solidFill>
                  <a:srgbClr val="000000"/>
                </a:solidFill>
              </a:rPr>
              <a:t>S·R=0</a:t>
            </a:r>
            <a:r>
              <a:rPr lang="zh-CN" altLang="en-US" sz="2800">
                <a:solidFill>
                  <a:srgbClr val="000000"/>
                </a:solidFill>
              </a:rPr>
              <a:t>）</a:t>
            </a:r>
          </a:p>
        </p:txBody>
      </p:sp>
      <p:sp>
        <p:nvSpPr>
          <p:cNvPr id="27694" name="Text Box 86"/>
          <p:cNvSpPr txBox="1">
            <a:spLocks noChangeArrowheads="1"/>
          </p:cNvSpPr>
          <p:nvPr/>
        </p:nvSpPr>
        <p:spPr bwMode="auto">
          <a:xfrm>
            <a:off x="539750" y="1135063"/>
            <a:ext cx="12239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0440E"/>
                </a:solidFill>
              </a:rPr>
              <a:t>current state</a:t>
            </a:r>
          </a:p>
        </p:txBody>
      </p:sp>
      <p:sp>
        <p:nvSpPr>
          <p:cNvPr id="34903" name="Text Box 87"/>
          <p:cNvSpPr txBox="1">
            <a:spLocks noChangeArrowheads="1"/>
          </p:cNvSpPr>
          <p:nvPr/>
        </p:nvSpPr>
        <p:spPr bwMode="auto">
          <a:xfrm>
            <a:off x="2592388" y="1133475"/>
            <a:ext cx="10080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0440E"/>
                </a:solidFill>
              </a:rPr>
              <a:t>next state</a:t>
            </a:r>
          </a:p>
        </p:txBody>
      </p:sp>
      <p:sp>
        <p:nvSpPr>
          <p:cNvPr id="34904" name="AutoShape 88"/>
          <p:cNvSpPr>
            <a:spLocks noChangeArrowheads="1"/>
          </p:cNvSpPr>
          <p:nvPr/>
        </p:nvSpPr>
        <p:spPr bwMode="auto">
          <a:xfrm>
            <a:off x="4302125" y="3473450"/>
            <a:ext cx="4591050" cy="539750"/>
          </a:xfrm>
          <a:prstGeom prst="bracketPair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33CC"/>
                </a:solidFill>
              </a:rPr>
              <a:t>S=R=1, restricted combination</a:t>
            </a:r>
          </a:p>
        </p:txBody>
      </p:sp>
      <p:graphicFrame>
        <p:nvGraphicFramePr>
          <p:cNvPr id="34949" name="Group 133"/>
          <p:cNvGraphicFramePr>
            <a:graphicFrameLocks noGrp="1"/>
          </p:cNvGraphicFramePr>
          <p:nvPr>
            <p:ph sz="half" idx="1"/>
          </p:nvPr>
        </p:nvGraphicFramePr>
        <p:xfrm>
          <a:off x="2613025" y="1943100"/>
          <a:ext cx="654050" cy="4311651"/>
        </p:xfrm>
        <a:graphic>
          <a:graphicData uri="http://schemas.openxmlformats.org/drawingml/2006/table">
            <a:tbl>
              <a:tblPr/>
              <a:tblGrid>
                <a:gridCol w="654050"/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0440E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0440E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93" grpId="0" autoUpdateAnimBg="0"/>
      <p:bldP spid="34903" grpId="0"/>
      <p:bldP spid="3490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991475" cy="6477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        2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en-US" altLang="zh-CN" smtClean="0">
                <a:ea typeface="宋体" charset="-122"/>
              </a:rPr>
              <a:t>S-R latch  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052513"/>
            <a:ext cx="3957637" cy="5256212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built with NAND gates</a:t>
            </a:r>
          </a:p>
          <a:p>
            <a:pPr eaLnBrk="1" hangingPunct="1"/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40011" name="Group 75"/>
          <p:cNvGraphicFramePr>
            <a:graphicFrameLocks noGrp="1"/>
          </p:cNvGraphicFramePr>
          <p:nvPr/>
        </p:nvGraphicFramePr>
        <p:xfrm>
          <a:off x="4572000" y="1773238"/>
          <a:ext cx="3233738" cy="2960689"/>
        </p:xfrm>
        <a:graphic>
          <a:graphicData uri="http://schemas.openxmlformats.org/drawingml/2006/table">
            <a:tbl>
              <a:tblPr/>
              <a:tblGrid>
                <a:gridCol w="766763"/>
                <a:gridCol w="812800"/>
                <a:gridCol w="806450"/>
                <a:gridCol w="847725"/>
              </a:tblGrid>
              <a:tr h="615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S_L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R_L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Q_L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707B8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707B8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Last Q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lastQ_L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97" name="Text Box 61"/>
          <p:cNvSpPr txBox="1">
            <a:spLocks noChangeArrowheads="1"/>
          </p:cNvSpPr>
          <p:nvPr/>
        </p:nvSpPr>
        <p:spPr bwMode="auto">
          <a:xfrm>
            <a:off x="755650" y="4005263"/>
            <a:ext cx="34559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S_L </a:t>
            </a:r>
            <a:r>
              <a:rPr lang="zh-CN" altLang="en-US" sz="2800">
                <a:solidFill>
                  <a:srgbClr val="000000"/>
                </a:solidFill>
              </a:rPr>
              <a:t>、</a:t>
            </a:r>
            <a:r>
              <a:rPr lang="en-US" altLang="zh-CN" sz="2800">
                <a:solidFill>
                  <a:srgbClr val="000000"/>
                </a:solidFill>
              </a:rPr>
              <a:t>R_L: active low signals</a:t>
            </a:r>
          </a:p>
        </p:txBody>
      </p:sp>
      <p:grpSp>
        <p:nvGrpSpPr>
          <p:cNvPr id="28709" name="Group 83"/>
          <p:cNvGrpSpPr>
            <a:grpSpLocks/>
          </p:cNvGrpSpPr>
          <p:nvPr/>
        </p:nvGrpSpPr>
        <p:grpSpPr bwMode="auto">
          <a:xfrm>
            <a:off x="468313" y="2205038"/>
            <a:ext cx="3816350" cy="1371600"/>
            <a:chOff x="295" y="1389"/>
            <a:chExt cx="2404" cy="864"/>
          </a:xfrm>
        </p:grpSpPr>
        <p:grpSp>
          <p:nvGrpSpPr>
            <p:cNvPr id="28716" name="Group 62"/>
            <p:cNvGrpSpPr>
              <a:grpSpLocks/>
            </p:cNvGrpSpPr>
            <p:nvPr/>
          </p:nvGrpSpPr>
          <p:grpSpPr bwMode="auto">
            <a:xfrm>
              <a:off x="295" y="1389"/>
              <a:ext cx="2404" cy="864"/>
              <a:chOff x="295" y="1706"/>
              <a:chExt cx="2404" cy="864"/>
            </a:xfrm>
          </p:grpSpPr>
          <p:grpSp>
            <p:nvGrpSpPr>
              <p:cNvPr id="28721" name="Group 5"/>
              <p:cNvGrpSpPr>
                <a:grpSpLocks/>
              </p:cNvGrpSpPr>
              <p:nvPr/>
            </p:nvGrpSpPr>
            <p:grpSpPr bwMode="auto">
              <a:xfrm>
                <a:off x="727" y="1706"/>
                <a:ext cx="1392" cy="864"/>
                <a:chOff x="720" y="1728"/>
                <a:chExt cx="1392" cy="864"/>
              </a:xfrm>
            </p:grpSpPr>
            <p:sp>
              <p:nvSpPr>
                <p:cNvPr id="28726" name="Rectangle 6" descr="20%"/>
                <p:cNvSpPr>
                  <a:spLocks noChangeArrowheads="1"/>
                </p:cNvSpPr>
                <p:nvPr/>
              </p:nvSpPr>
              <p:spPr bwMode="auto">
                <a:xfrm>
                  <a:off x="1008" y="1728"/>
                  <a:ext cx="816" cy="864"/>
                </a:xfrm>
                <a:prstGeom prst="rect">
                  <a:avLst/>
                </a:prstGeom>
                <a:solidFill>
                  <a:srgbClr val="E7CFB7"/>
                </a:solidFill>
                <a:ln w="28575">
                  <a:solidFill>
                    <a:srgbClr val="5D2E1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727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720" y="192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5D2E1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28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720" y="235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5D2E1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29" name="Oval 9"/>
                <p:cNvSpPr>
                  <a:spLocks noChangeArrowheads="1"/>
                </p:cNvSpPr>
                <p:nvPr/>
              </p:nvSpPr>
              <p:spPr bwMode="auto">
                <a:xfrm>
                  <a:off x="912" y="2304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rgbClr val="5D2E1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730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1920" y="235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5D2E1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31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824" y="192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5D2E1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32" name="Oval 12"/>
                <p:cNvSpPr>
                  <a:spLocks noChangeArrowheads="1"/>
                </p:cNvSpPr>
                <p:nvPr/>
              </p:nvSpPr>
              <p:spPr bwMode="auto">
                <a:xfrm>
                  <a:off x="912" y="1872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rgbClr val="5D2E1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733" name="Oval 13"/>
                <p:cNvSpPr>
                  <a:spLocks noChangeArrowheads="1"/>
                </p:cNvSpPr>
                <p:nvPr/>
              </p:nvSpPr>
              <p:spPr bwMode="auto">
                <a:xfrm>
                  <a:off x="1824" y="2304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rgbClr val="5D2E1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8722" name="Text Box 14"/>
              <p:cNvSpPr txBox="1">
                <a:spLocks noChangeArrowheads="1"/>
              </p:cNvSpPr>
              <p:nvPr/>
            </p:nvSpPr>
            <p:spPr bwMode="auto">
              <a:xfrm>
                <a:off x="295" y="1754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5D2E19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000000"/>
                    </a:solidFill>
                  </a:rPr>
                  <a:t>S_L</a:t>
                </a:r>
              </a:p>
            </p:txBody>
          </p:sp>
          <p:sp>
            <p:nvSpPr>
              <p:cNvPr id="28723" name="Text Box 15"/>
              <p:cNvSpPr txBox="1">
                <a:spLocks noChangeArrowheads="1"/>
              </p:cNvSpPr>
              <p:nvPr/>
            </p:nvSpPr>
            <p:spPr bwMode="auto">
              <a:xfrm>
                <a:off x="295" y="2138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5D2E19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000000"/>
                    </a:solidFill>
                  </a:rPr>
                  <a:t>R_L</a:t>
                </a:r>
              </a:p>
            </p:txBody>
          </p:sp>
          <p:sp>
            <p:nvSpPr>
              <p:cNvPr id="28724" name="Text Box 16"/>
              <p:cNvSpPr txBox="1">
                <a:spLocks noChangeArrowheads="1"/>
              </p:cNvSpPr>
              <p:nvPr/>
            </p:nvSpPr>
            <p:spPr bwMode="auto">
              <a:xfrm>
                <a:off x="2119" y="2138"/>
                <a:ext cx="5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5D2E19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000000"/>
                    </a:solidFill>
                  </a:rPr>
                  <a:t>Q_L</a:t>
                </a:r>
              </a:p>
            </p:txBody>
          </p:sp>
          <p:sp>
            <p:nvSpPr>
              <p:cNvPr id="28725" name="Text Box 17"/>
              <p:cNvSpPr txBox="1">
                <a:spLocks noChangeArrowheads="1"/>
              </p:cNvSpPr>
              <p:nvPr/>
            </p:nvSpPr>
            <p:spPr bwMode="auto">
              <a:xfrm>
                <a:off x="2119" y="1754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5D2E19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000000"/>
                    </a:solidFill>
                  </a:rPr>
                  <a:t>Q</a:t>
                </a:r>
              </a:p>
            </p:txBody>
          </p:sp>
        </p:grpSp>
        <p:sp>
          <p:nvSpPr>
            <p:cNvPr id="28717" name="Text Box 64" descr="20%"/>
            <p:cNvSpPr txBox="1">
              <a:spLocks noChangeArrowheads="1"/>
            </p:cNvSpPr>
            <p:nvPr/>
          </p:nvSpPr>
          <p:spPr bwMode="auto">
            <a:xfrm>
              <a:off x="1020" y="1434"/>
              <a:ext cx="226" cy="288"/>
            </a:xfrm>
            <a:prstGeom prst="rect">
              <a:avLst/>
            </a:prstGeom>
            <a:solidFill>
              <a:srgbClr val="E7CF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</a:rPr>
                <a:t>S</a:t>
              </a:r>
            </a:p>
          </p:txBody>
        </p:sp>
        <p:sp>
          <p:nvSpPr>
            <p:cNvPr id="28718" name="Text Box 65" descr="20%"/>
            <p:cNvSpPr txBox="1">
              <a:spLocks noChangeArrowheads="1"/>
            </p:cNvSpPr>
            <p:nvPr/>
          </p:nvSpPr>
          <p:spPr bwMode="auto">
            <a:xfrm>
              <a:off x="1020" y="1888"/>
              <a:ext cx="226" cy="288"/>
            </a:xfrm>
            <a:prstGeom prst="rect">
              <a:avLst/>
            </a:prstGeom>
            <a:solidFill>
              <a:srgbClr val="E7CF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</a:rPr>
                <a:t>R</a:t>
              </a:r>
            </a:p>
          </p:txBody>
        </p:sp>
        <p:sp>
          <p:nvSpPr>
            <p:cNvPr id="28719" name="Text Box 66" descr="20%"/>
            <p:cNvSpPr txBox="1">
              <a:spLocks noChangeArrowheads="1"/>
            </p:cNvSpPr>
            <p:nvPr/>
          </p:nvSpPr>
          <p:spPr bwMode="auto">
            <a:xfrm>
              <a:off x="1565" y="1434"/>
              <a:ext cx="226" cy="288"/>
            </a:xfrm>
            <a:prstGeom prst="rect">
              <a:avLst/>
            </a:prstGeom>
            <a:solidFill>
              <a:srgbClr val="E7CF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</a:rPr>
                <a:t>Q</a:t>
              </a:r>
            </a:p>
          </p:txBody>
        </p:sp>
        <p:sp>
          <p:nvSpPr>
            <p:cNvPr id="28720" name="Text Box 67" descr="20%"/>
            <p:cNvSpPr txBox="1">
              <a:spLocks noChangeArrowheads="1"/>
            </p:cNvSpPr>
            <p:nvPr/>
          </p:nvSpPr>
          <p:spPr bwMode="auto">
            <a:xfrm>
              <a:off x="1565" y="1872"/>
              <a:ext cx="226" cy="288"/>
            </a:xfrm>
            <a:prstGeom prst="rect">
              <a:avLst/>
            </a:prstGeom>
            <a:solidFill>
              <a:srgbClr val="E7CF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</a:rPr>
                <a:t>Q</a:t>
              </a:r>
            </a:p>
          </p:txBody>
        </p:sp>
      </p:grpSp>
      <p:sp>
        <p:nvSpPr>
          <p:cNvPr id="28710" name="Line 77"/>
          <p:cNvSpPr>
            <a:spLocks noChangeShapeType="1"/>
          </p:cNvSpPr>
          <p:nvPr/>
        </p:nvSpPr>
        <p:spPr bwMode="auto">
          <a:xfrm>
            <a:off x="2843213" y="260350"/>
            <a:ext cx="215900" cy="0"/>
          </a:xfrm>
          <a:prstGeom prst="line">
            <a:avLst/>
          </a:prstGeom>
          <a:noFill/>
          <a:ln w="28575">
            <a:solidFill>
              <a:srgbClr val="6F20E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1" name="Line 78"/>
          <p:cNvSpPr>
            <a:spLocks noChangeShapeType="1"/>
          </p:cNvSpPr>
          <p:nvPr/>
        </p:nvSpPr>
        <p:spPr bwMode="auto">
          <a:xfrm>
            <a:off x="3348038" y="260350"/>
            <a:ext cx="215900" cy="0"/>
          </a:xfrm>
          <a:prstGeom prst="line">
            <a:avLst/>
          </a:prstGeom>
          <a:noFill/>
          <a:ln w="28575">
            <a:solidFill>
              <a:srgbClr val="6F20E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15" name="Text Box 79"/>
          <p:cNvSpPr txBox="1">
            <a:spLocks noChangeArrowheads="1"/>
          </p:cNvSpPr>
          <p:nvPr/>
        </p:nvSpPr>
        <p:spPr bwMode="auto">
          <a:xfrm>
            <a:off x="7956550" y="4221163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CC"/>
                </a:solidFill>
              </a:rPr>
              <a:t>hold</a:t>
            </a:r>
          </a:p>
        </p:txBody>
      </p:sp>
      <p:sp>
        <p:nvSpPr>
          <p:cNvPr id="40016" name="Text Box 80"/>
          <p:cNvSpPr txBox="1">
            <a:spLocks noChangeArrowheads="1"/>
          </p:cNvSpPr>
          <p:nvPr/>
        </p:nvSpPr>
        <p:spPr bwMode="auto">
          <a:xfrm>
            <a:off x="7956550" y="3500438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CC"/>
                </a:solidFill>
              </a:rPr>
              <a:t>reset</a:t>
            </a:r>
          </a:p>
        </p:txBody>
      </p:sp>
      <p:sp>
        <p:nvSpPr>
          <p:cNvPr id="40017" name="Text Box 81"/>
          <p:cNvSpPr txBox="1">
            <a:spLocks noChangeArrowheads="1"/>
          </p:cNvSpPr>
          <p:nvPr/>
        </p:nvSpPr>
        <p:spPr bwMode="auto">
          <a:xfrm>
            <a:off x="7956550" y="2997200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CC"/>
                </a:solidFill>
              </a:rPr>
              <a:t>set</a:t>
            </a:r>
          </a:p>
        </p:txBody>
      </p:sp>
      <p:sp>
        <p:nvSpPr>
          <p:cNvPr id="40018" name="Text Box 82"/>
          <p:cNvSpPr txBox="1">
            <a:spLocks noChangeArrowheads="1"/>
          </p:cNvSpPr>
          <p:nvPr/>
        </p:nvSpPr>
        <p:spPr bwMode="auto">
          <a:xfrm>
            <a:off x="7775575" y="2492375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CC"/>
                </a:solidFill>
              </a:rPr>
              <a:t>forbidden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97" grpId="0"/>
      <p:bldP spid="40015" grpId="0"/>
      <p:bldP spid="40016" grpId="0"/>
      <p:bldP spid="40017" grpId="0"/>
      <p:bldP spid="400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991475" cy="585787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3</a:t>
            </a:r>
            <a:r>
              <a:rPr lang="zh-CN" altLang="en-US" sz="2800" smtClean="0">
                <a:ea typeface="宋体" charset="-122"/>
              </a:rPr>
              <a:t>、</a:t>
            </a:r>
            <a:r>
              <a:rPr lang="en-US" altLang="zh-CN" sz="2800" smtClean="0">
                <a:ea typeface="宋体" charset="-122"/>
              </a:rPr>
              <a:t>S-R latch with enable</a:t>
            </a:r>
          </a:p>
        </p:txBody>
      </p:sp>
      <p:graphicFrame>
        <p:nvGraphicFramePr>
          <p:cNvPr id="41988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4886325" y="1168400"/>
          <a:ext cx="3070225" cy="294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Artwork" r:id="rId3" imgW="1905266" imgH="1542857" progId="Adobe.Illustrator.7">
                  <p:embed/>
                </p:oleObj>
              </mc:Choice>
              <mc:Fallback>
                <p:oleObj name="Artwork" r:id="rId3" imgW="1905266" imgH="1542857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1168400"/>
                        <a:ext cx="3070225" cy="294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1" name="Group 22"/>
          <p:cNvGrpSpPr>
            <a:grpSpLocks/>
          </p:cNvGrpSpPr>
          <p:nvPr/>
        </p:nvGrpSpPr>
        <p:grpSpPr bwMode="auto">
          <a:xfrm>
            <a:off x="1258888" y="1412875"/>
            <a:ext cx="2160587" cy="1584325"/>
            <a:chOff x="748" y="1480"/>
            <a:chExt cx="1678" cy="1088"/>
          </a:xfrm>
        </p:grpSpPr>
        <p:sp>
          <p:nvSpPr>
            <p:cNvPr id="4104" name="Rectangle 7" descr="20%"/>
            <p:cNvSpPr>
              <a:spLocks noChangeArrowheads="1"/>
            </p:cNvSpPr>
            <p:nvPr/>
          </p:nvSpPr>
          <p:spPr bwMode="auto">
            <a:xfrm>
              <a:off x="1020" y="1480"/>
              <a:ext cx="1044" cy="1088"/>
            </a:xfrm>
            <a:prstGeom prst="rect">
              <a:avLst/>
            </a:prstGeom>
            <a:solidFill>
              <a:srgbClr val="E7CFB7"/>
            </a:solidFill>
            <a:ln w="28575">
              <a:solidFill>
                <a:srgbClr val="5D2E1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5D2E19"/>
                </a:solidFill>
              </a:endParaRPr>
            </a:p>
          </p:txBody>
        </p:sp>
        <p:sp>
          <p:nvSpPr>
            <p:cNvPr id="4105" name="Line 8"/>
            <p:cNvSpPr>
              <a:spLocks noChangeShapeType="1"/>
            </p:cNvSpPr>
            <p:nvPr/>
          </p:nvSpPr>
          <p:spPr bwMode="auto">
            <a:xfrm flipH="1">
              <a:off x="748" y="1706"/>
              <a:ext cx="272" cy="0"/>
            </a:xfrm>
            <a:prstGeom prst="line">
              <a:avLst/>
            </a:prstGeom>
            <a:noFill/>
            <a:ln w="28575">
              <a:solidFill>
                <a:srgbClr val="5D2E1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" name="Line 9"/>
            <p:cNvSpPr>
              <a:spLocks noChangeShapeType="1"/>
            </p:cNvSpPr>
            <p:nvPr/>
          </p:nvSpPr>
          <p:spPr bwMode="auto">
            <a:xfrm flipH="1">
              <a:off x="748" y="2024"/>
              <a:ext cx="272" cy="0"/>
            </a:xfrm>
            <a:prstGeom prst="line">
              <a:avLst/>
            </a:prstGeom>
            <a:noFill/>
            <a:ln w="28575">
              <a:solidFill>
                <a:srgbClr val="5D2E1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Line 10"/>
            <p:cNvSpPr>
              <a:spLocks noChangeShapeType="1"/>
            </p:cNvSpPr>
            <p:nvPr/>
          </p:nvSpPr>
          <p:spPr bwMode="auto">
            <a:xfrm flipH="1">
              <a:off x="748" y="2341"/>
              <a:ext cx="272" cy="0"/>
            </a:xfrm>
            <a:prstGeom prst="line">
              <a:avLst/>
            </a:prstGeom>
            <a:noFill/>
            <a:ln w="28575">
              <a:solidFill>
                <a:srgbClr val="5D2E1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Line 11"/>
            <p:cNvSpPr>
              <a:spLocks noChangeShapeType="1"/>
            </p:cNvSpPr>
            <p:nvPr/>
          </p:nvSpPr>
          <p:spPr bwMode="auto">
            <a:xfrm flipH="1">
              <a:off x="2154" y="2341"/>
              <a:ext cx="272" cy="0"/>
            </a:xfrm>
            <a:prstGeom prst="line">
              <a:avLst/>
            </a:prstGeom>
            <a:noFill/>
            <a:ln w="28575">
              <a:solidFill>
                <a:srgbClr val="5D2E1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Line 12"/>
            <p:cNvSpPr>
              <a:spLocks noChangeShapeType="1"/>
            </p:cNvSpPr>
            <p:nvPr/>
          </p:nvSpPr>
          <p:spPr bwMode="auto">
            <a:xfrm flipH="1">
              <a:off x="2064" y="1706"/>
              <a:ext cx="362" cy="0"/>
            </a:xfrm>
            <a:prstGeom prst="line">
              <a:avLst/>
            </a:prstGeom>
            <a:noFill/>
            <a:ln w="28575">
              <a:solidFill>
                <a:srgbClr val="5D2E1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2064" y="2296"/>
              <a:ext cx="91" cy="91"/>
            </a:xfrm>
            <a:prstGeom prst="ellipse">
              <a:avLst/>
            </a:prstGeom>
            <a:noFill/>
            <a:ln w="28575">
              <a:solidFill>
                <a:srgbClr val="5D2E1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D5A97D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5D2E19"/>
                </a:solidFill>
              </a:endParaRPr>
            </a:p>
          </p:txBody>
        </p:sp>
        <p:sp>
          <p:nvSpPr>
            <p:cNvPr id="4111" name="Text Box 15" descr="20%"/>
            <p:cNvSpPr txBox="1">
              <a:spLocks noChangeArrowheads="1"/>
            </p:cNvSpPr>
            <p:nvPr/>
          </p:nvSpPr>
          <p:spPr bwMode="auto">
            <a:xfrm>
              <a:off x="1066" y="1535"/>
              <a:ext cx="273" cy="313"/>
            </a:xfrm>
            <a:prstGeom prst="rect">
              <a:avLst/>
            </a:prstGeom>
            <a:solidFill>
              <a:srgbClr val="E7CF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5D2E19"/>
                  </a:solidFill>
                </a:rPr>
                <a:t>S</a:t>
              </a:r>
            </a:p>
          </p:txBody>
        </p:sp>
        <p:sp>
          <p:nvSpPr>
            <p:cNvPr id="4112" name="Text Box 16" descr="20%"/>
            <p:cNvSpPr txBox="1">
              <a:spLocks noChangeArrowheads="1"/>
            </p:cNvSpPr>
            <p:nvPr/>
          </p:nvSpPr>
          <p:spPr bwMode="auto">
            <a:xfrm>
              <a:off x="1066" y="1888"/>
              <a:ext cx="273" cy="314"/>
            </a:xfrm>
            <a:prstGeom prst="rect">
              <a:avLst/>
            </a:prstGeom>
            <a:solidFill>
              <a:srgbClr val="E7CF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5D2E19"/>
                  </a:solidFill>
                </a:rPr>
                <a:t>C</a:t>
              </a:r>
            </a:p>
          </p:txBody>
        </p:sp>
        <p:sp>
          <p:nvSpPr>
            <p:cNvPr id="4113" name="Text Box 17" descr="20%"/>
            <p:cNvSpPr txBox="1">
              <a:spLocks noChangeArrowheads="1"/>
            </p:cNvSpPr>
            <p:nvPr/>
          </p:nvSpPr>
          <p:spPr bwMode="auto">
            <a:xfrm>
              <a:off x="1066" y="2205"/>
              <a:ext cx="273" cy="314"/>
            </a:xfrm>
            <a:prstGeom prst="rect">
              <a:avLst/>
            </a:prstGeom>
            <a:solidFill>
              <a:srgbClr val="E7CF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5D2E19"/>
                  </a:solidFill>
                </a:rPr>
                <a:t>R</a:t>
              </a:r>
            </a:p>
          </p:txBody>
        </p:sp>
        <p:sp>
          <p:nvSpPr>
            <p:cNvPr id="4114" name="Text Box 20" descr="20%"/>
            <p:cNvSpPr txBox="1">
              <a:spLocks noChangeArrowheads="1"/>
            </p:cNvSpPr>
            <p:nvPr/>
          </p:nvSpPr>
          <p:spPr bwMode="auto">
            <a:xfrm>
              <a:off x="1745" y="2205"/>
              <a:ext cx="273" cy="314"/>
            </a:xfrm>
            <a:prstGeom prst="rect">
              <a:avLst/>
            </a:prstGeom>
            <a:solidFill>
              <a:srgbClr val="E7CF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</a:rPr>
                <a:t>Q</a:t>
              </a:r>
            </a:p>
          </p:txBody>
        </p:sp>
        <p:sp>
          <p:nvSpPr>
            <p:cNvPr id="4115" name="Text Box 21" descr="20%"/>
            <p:cNvSpPr txBox="1">
              <a:spLocks noChangeArrowheads="1"/>
            </p:cNvSpPr>
            <p:nvPr/>
          </p:nvSpPr>
          <p:spPr bwMode="auto">
            <a:xfrm>
              <a:off x="1745" y="1570"/>
              <a:ext cx="273" cy="314"/>
            </a:xfrm>
            <a:prstGeom prst="rect">
              <a:avLst/>
            </a:prstGeom>
            <a:solidFill>
              <a:srgbClr val="E7CF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</a:rPr>
                <a:t>Q</a:t>
              </a:r>
            </a:p>
          </p:txBody>
        </p:sp>
      </p:grpSp>
      <p:graphicFrame>
        <p:nvGraphicFramePr>
          <p:cNvPr id="4099" name="Object 23"/>
          <p:cNvGraphicFramePr>
            <a:graphicFrameLocks noGrp="1" noChangeAspect="1"/>
          </p:cNvGraphicFramePr>
          <p:nvPr>
            <p:ph idx="1"/>
          </p:nvPr>
        </p:nvGraphicFramePr>
        <p:xfrm>
          <a:off x="395288" y="3357563"/>
          <a:ext cx="411480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Artwork" r:id="rId5" imgW="4114286" imgH="1619476" progId="Adobe.Illustrator.7">
                  <p:embed/>
                </p:oleObj>
              </mc:Choice>
              <mc:Fallback>
                <p:oleObj name="Artwork" r:id="rId5" imgW="4114286" imgH="1619476" progId="Adobe.Illustrator.7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357563"/>
                        <a:ext cx="4114800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5076825" y="4724400"/>
            <a:ext cx="35274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</a:rPr>
              <a:t>metastable still exist</a:t>
            </a:r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7775575" y="3141663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CC"/>
                </a:solidFill>
              </a:rPr>
              <a:t>forbidden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9" grpId="0"/>
      <p:bldP spid="420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4</a:t>
            </a:r>
            <a:r>
              <a:rPr lang="zh-CN" altLang="en-US" sz="2800" smtClean="0">
                <a:ea typeface="宋体" charset="-122"/>
              </a:rPr>
              <a:t>、</a:t>
            </a:r>
            <a:r>
              <a:rPr lang="en-US" altLang="zh-CN" sz="2800" smtClean="0">
                <a:ea typeface="宋体" charset="-122"/>
              </a:rPr>
              <a:t>D latch</a:t>
            </a:r>
          </a:p>
        </p:txBody>
      </p:sp>
      <p:pic>
        <p:nvPicPr>
          <p:cNvPr id="51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96975"/>
            <a:ext cx="55911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Line 7"/>
          <p:cNvSpPr>
            <a:spLocks noChangeShapeType="1"/>
          </p:cNvSpPr>
          <p:nvPr/>
        </p:nvSpPr>
        <p:spPr bwMode="auto">
          <a:xfrm>
            <a:off x="2124075" y="1268413"/>
            <a:ext cx="0" cy="2159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5219700" y="2852738"/>
            <a:ext cx="865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</a:rPr>
              <a:t>保持</a:t>
            </a:r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2124075" y="2971800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</a:rPr>
              <a:t>R</a:t>
            </a: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2124075" y="119697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</a:rPr>
              <a:t>S</a:t>
            </a:r>
          </a:p>
        </p:txBody>
      </p:sp>
      <p:graphicFrame>
        <p:nvGraphicFramePr>
          <p:cNvPr id="52246" name="Object 2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011863" y="1484313"/>
          <a:ext cx="2879725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Artwork" r:id="rId4" imgW="1647619" imgH="1047619" progId="Adobe.Illustrator.7">
                  <p:embed/>
                </p:oleObj>
              </mc:Choice>
              <mc:Fallback>
                <p:oleObj name="Artwork" r:id="rId4" imgW="1647619" imgH="1047619" progId="Adobe.Illustrator.7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484313"/>
                        <a:ext cx="2879725" cy="183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2771775" y="4464050"/>
            <a:ext cx="4365625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00"/>
                </a:solidFill>
              </a:rPr>
              <a:t>characteristic equation</a:t>
            </a:r>
            <a:r>
              <a:rPr lang="en-US" altLang="zh-CN" sz="2400" b="0"/>
              <a:t> </a:t>
            </a:r>
          </a:p>
          <a:p>
            <a:pPr eaLnBrk="1" hangingPunct="1"/>
            <a:r>
              <a:rPr lang="en-US" altLang="zh-CN" sz="2400">
                <a:solidFill>
                  <a:srgbClr val="CC3300"/>
                </a:solidFill>
              </a:rPr>
              <a:t>Q*=D </a:t>
            </a:r>
            <a:r>
              <a:rPr lang="zh-CN" altLang="en-US" sz="2400">
                <a:solidFill>
                  <a:srgbClr val="CC3300"/>
                </a:solidFill>
              </a:rPr>
              <a:t>（</a:t>
            </a:r>
            <a:r>
              <a:rPr lang="en-US" altLang="zh-CN" sz="2400">
                <a:solidFill>
                  <a:srgbClr val="CC3300"/>
                </a:solidFill>
              </a:rPr>
              <a:t>C=1</a:t>
            </a:r>
            <a:r>
              <a:rPr lang="zh-CN" altLang="en-US" sz="2400">
                <a:solidFill>
                  <a:srgbClr val="CC3300"/>
                </a:solidFill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BD2B03"/>
                </a:solidFill>
              </a:rPr>
              <a:t>transfer data transparently</a:t>
            </a:r>
          </a:p>
        </p:txBody>
      </p:sp>
      <p:grpSp>
        <p:nvGrpSpPr>
          <p:cNvPr id="5144" name="Group 24"/>
          <p:cNvGrpSpPr>
            <a:grpSpLocks/>
          </p:cNvGrpSpPr>
          <p:nvPr/>
        </p:nvGrpSpPr>
        <p:grpSpPr bwMode="auto">
          <a:xfrm>
            <a:off x="539750" y="4149725"/>
            <a:ext cx="1944688" cy="1295400"/>
            <a:chOff x="340" y="2614"/>
            <a:chExt cx="1225" cy="816"/>
          </a:xfrm>
        </p:grpSpPr>
        <p:sp>
          <p:nvSpPr>
            <p:cNvPr id="5132" name="Rectangle 26" descr="20%"/>
            <p:cNvSpPr>
              <a:spLocks noChangeArrowheads="1"/>
            </p:cNvSpPr>
            <p:nvPr/>
          </p:nvSpPr>
          <p:spPr bwMode="auto">
            <a:xfrm>
              <a:off x="557" y="2614"/>
              <a:ext cx="720" cy="816"/>
            </a:xfrm>
            <a:prstGeom prst="rect">
              <a:avLst/>
            </a:prstGeom>
            <a:solidFill>
              <a:srgbClr val="E7CFB7"/>
            </a:solidFill>
            <a:ln w="28575">
              <a:solidFill>
                <a:srgbClr val="5D2E1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5D2E19"/>
                </a:solidFill>
              </a:endParaRPr>
            </a:p>
          </p:txBody>
        </p:sp>
        <p:sp>
          <p:nvSpPr>
            <p:cNvPr id="5133" name="Line 27"/>
            <p:cNvSpPr>
              <a:spLocks noChangeShapeType="1"/>
            </p:cNvSpPr>
            <p:nvPr/>
          </p:nvSpPr>
          <p:spPr bwMode="auto">
            <a:xfrm flipH="1">
              <a:off x="340" y="2809"/>
              <a:ext cx="217" cy="0"/>
            </a:xfrm>
            <a:prstGeom prst="line">
              <a:avLst/>
            </a:prstGeom>
            <a:noFill/>
            <a:ln w="28575">
              <a:solidFill>
                <a:srgbClr val="5D2E1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" name="Line 28"/>
            <p:cNvSpPr>
              <a:spLocks noChangeShapeType="1"/>
            </p:cNvSpPr>
            <p:nvPr/>
          </p:nvSpPr>
          <p:spPr bwMode="auto">
            <a:xfrm flipH="1">
              <a:off x="340" y="3236"/>
              <a:ext cx="217" cy="0"/>
            </a:xfrm>
            <a:prstGeom prst="line">
              <a:avLst/>
            </a:prstGeom>
            <a:noFill/>
            <a:ln w="28575">
              <a:solidFill>
                <a:srgbClr val="5D2E1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35" name="Group 29"/>
            <p:cNvGrpSpPr>
              <a:grpSpLocks/>
            </p:cNvGrpSpPr>
            <p:nvPr/>
          </p:nvGrpSpPr>
          <p:grpSpPr bwMode="auto">
            <a:xfrm>
              <a:off x="1277" y="3197"/>
              <a:ext cx="288" cy="78"/>
              <a:chOff x="1837" y="1616"/>
              <a:chExt cx="363" cy="91"/>
            </a:xfrm>
          </p:grpSpPr>
          <p:sp>
            <p:nvSpPr>
              <p:cNvPr id="5141" name="Oval 30"/>
              <p:cNvSpPr>
                <a:spLocks noChangeArrowheads="1"/>
              </p:cNvSpPr>
              <p:nvPr/>
            </p:nvSpPr>
            <p:spPr bwMode="auto">
              <a:xfrm>
                <a:off x="1837" y="1616"/>
                <a:ext cx="91" cy="91"/>
              </a:xfrm>
              <a:prstGeom prst="ellipse">
                <a:avLst/>
              </a:prstGeom>
              <a:noFill/>
              <a:ln w="28575">
                <a:solidFill>
                  <a:srgbClr val="5D2E1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D5A97D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5D2E19"/>
                  </a:solidFill>
                </a:endParaRPr>
              </a:p>
            </p:txBody>
          </p:sp>
          <p:sp>
            <p:nvSpPr>
              <p:cNvPr id="5142" name="Line 31"/>
              <p:cNvSpPr>
                <a:spLocks noChangeShapeType="1"/>
              </p:cNvSpPr>
              <p:nvPr/>
            </p:nvSpPr>
            <p:spPr bwMode="auto">
              <a:xfrm flipH="1">
                <a:off x="1927" y="1661"/>
                <a:ext cx="273" cy="0"/>
              </a:xfrm>
              <a:prstGeom prst="line">
                <a:avLst/>
              </a:prstGeom>
              <a:noFill/>
              <a:ln w="28575">
                <a:solidFill>
                  <a:srgbClr val="5D2E1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36" name="Line 32"/>
            <p:cNvSpPr>
              <a:spLocks noChangeShapeType="1"/>
            </p:cNvSpPr>
            <p:nvPr/>
          </p:nvSpPr>
          <p:spPr bwMode="auto">
            <a:xfrm flipH="1">
              <a:off x="1277" y="2847"/>
              <a:ext cx="288" cy="0"/>
            </a:xfrm>
            <a:prstGeom prst="line">
              <a:avLst/>
            </a:prstGeom>
            <a:noFill/>
            <a:ln w="28575">
              <a:solidFill>
                <a:srgbClr val="5D2E1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" name="Text Box 33" descr="20%"/>
            <p:cNvSpPr txBox="1">
              <a:spLocks noChangeArrowheads="1"/>
            </p:cNvSpPr>
            <p:nvPr/>
          </p:nvSpPr>
          <p:spPr bwMode="auto">
            <a:xfrm>
              <a:off x="577" y="2692"/>
              <a:ext cx="216" cy="288"/>
            </a:xfrm>
            <a:prstGeom prst="rect">
              <a:avLst/>
            </a:prstGeom>
            <a:solidFill>
              <a:srgbClr val="E7CF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5D2E19"/>
                  </a:solidFill>
                </a:rPr>
                <a:t>D</a:t>
              </a:r>
            </a:p>
          </p:txBody>
        </p:sp>
        <p:sp>
          <p:nvSpPr>
            <p:cNvPr id="5138" name="Text Box 34" descr="20%"/>
            <p:cNvSpPr txBox="1">
              <a:spLocks noChangeArrowheads="1"/>
            </p:cNvSpPr>
            <p:nvPr/>
          </p:nvSpPr>
          <p:spPr bwMode="auto">
            <a:xfrm>
              <a:off x="577" y="3120"/>
              <a:ext cx="216" cy="288"/>
            </a:xfrm>
            <a:prstGeom prst="rect">
              <a:avLst/>
            </a:prstGeom>
            <a:solidFill>
              <a:srgbClr val="E7CF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</a:rPr>
                <a:t>C</a:t>
              </a:r>
            </a:p>
          </p:txBody>
        </p:sp>
        <p:sp>
          <p:nvSpPr>
            <p:cNvPr id="5139" name="Text Box 35" descr="20%"/>
            <p:cNvSpPr txBox="1">
              <a:spLocks noChangeArrowheads="1"/>
            </p:cNvSpPr>
            <p:nvPr/>
          </p:nvSpPr>
          <p:spPr bwMode="auto">
            <a:xfrm>
              <a:off x="1043" y="2692"/>
              <a:ext cx="216" cy="288"/>
            </a:xfrm>
            <a:prstGeom prst="rect">
              <a:avLst/>
            </a:prstGeom>
            <a:solidFill>
              <a:srgbClr val="E7CF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</a:rPr>
                <a:t>Q</a:t>
              </a:r>
            </a:p>
          </p:txBody>
        </p:sp>
        <p:sp>
          <p:nvSpPr>
            <p:cNvPr id="5140" name="Text Box 36" descr="20%"/>
            <p:cNvSpPr txBox="1">
              <a:spLocks noChangeArrowheads="1"/>
            </p:cNvSpPr>
            <p:nvPr/>
          </p:nvSpPr>
          <p:spPr bwMode="auto">
            <a:xfrm>
              <a:off x="1043" y="3120"/>
              <a:ext cx="216" cy="288"/>
            </a:xfrm>
            <a:prstGeom prst="rect">
              <a:avLst/>
            </a:prstGeom>
            <a:solidFill>
              <a:srgbClr val="E7CF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</a:rPr>
                <a:t>Q</a:t>
              </a:r>
            </a:p>
          </p:txBody>
        </p:sp>
      </p:grpSp>
      <p:sp>
        <p:nvSpPr>
          <p:cNvPr id="52265" name="Text Box 41"/>
          <p:cNvSpPr txBox="1">
            <a:spLocks noChangeArrowheads="1"/>
          </p:cNvSpPr>
          <p:nvPr/>
        </p:nvSpPr>
        <p:spPr bwMode="auto">
          <a:xfrm>
            <a:off x="5876925" y="3294063"/>
            <a:ext cx="3024188" cy="1196975"/>
          </a:xfrm>
          <a:prstGeom prst="rect">
            <a:avLst/>
          </a:prstGeom>
          <a:solidFill>
            <a:srgbClr val="CCEC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when C=0</a:t>
            </a:r>
            <a:r>
              <a:rPr lang="zh-CN" altLang="en-US" sz="2400">
                <a:solidFill>
                  <a:srgbClr val="000000"/>
                </a:solidFill>
              </a:rPr>
              <a:t>，</a:t>
            </a:r>
            <a:r>
              <a:rPr lang="en-US" altLang="zh-CN" sz="2400">
                <a:solidFill>
                  <a:srgbClr val="000000"/>
                </a:solidFill>
              </a:rPr>
              <a:t>the data is latched on Q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0" grpId="0"/>
      <p:bldP spid="52240" grpId="1"/>
      <p:bldP spid="52241" grpId="0"/>
      <p:bldP spid="52242" grpId="0"/>
      <p:bldP spid="52248" grpId="0"/>
      <p:bldP spid="5226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timing diagram</a:t>
            </a:r>
          </a:p>
        </p:txBody>
      </p:sp>
      <p:pic>
        <p:nvPicPr>
          <p:cNvPr id="2969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98538"/>
            <a:ext cx="8431213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Line 10"/>
          <p:cNvSpPr>
            <a:spLocks noChangeShapeType="1"/>
          </p:cNvSpPr>
          <p:nvPr/>
        </p:nvSpPr>
        <p:spPr bwMode="auto">
          <a:xfrm>
            <a:off x="1504950" y="1069975"/>
            <a:ext cx="0" cy="13684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1" name="Line 11"/>
          <p:cNvSpPr>
            <a:spLocks noChangeShapeType="1"/>
          </p:cNvSpPr>
          <p:nvPr/>
        </p:nvSpPr>
        <p:spPr bwMode="auto">
          <a:xfrm>
            <a:off x="2843213" y="1069975"/>
            <a:ext cx="0" cy="13684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2" name="Line 12"/>
          <p:cNvSpPr>
            <a:spLocks noChangeShapeType="1"/>
          </p:cNvSpPr>
          <p:nvPr/>
        </p:nvSpPr>
        <p:spPr bwMode="auto">
          <a:xfrm>
            <a:off x="4211638" y="1069975"/>
            <a:ext cx="0" cy="13684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3" name="Line 13"/>
          <p:cNvSpPr>
            <a:spLocks noChangeShapeType="1"/>
          </p:cNvSpPr>
          <p:nvPr/>
        </p:nvSpPr>
        <p:spPr bwMode="auto">
          <a:xfrm>
            <a:off x="5508625" y="1069975"/>
            <a:ext cx="0" cy="13684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4" name="Line 14"/>
          <p:cNvSpPr>
            <a:spLocks noChangeShapeType="1"/>
          </p:cNvSpPr>
          <p:nvPr/>
        </p:nvSpPr>
        <p:spPr bwMode="auto">
          <a:xfrm>
            <a:off x="6948488" y="1069975"/>
            <a:ext cx="0" cy="13684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5" name="Line 15"/>
          <p:cNvSpPr>
            <a:spLocks noChangeShapeType="1"/>
          </p:cNvSpPr>
          <p:nvPr/>
        </p:nvSpPr>
        <p:spPr bwMode="auto">
          <a:xfrm>
            <a:off x="8316913" y="1069975"/>
            <a:ext cx="0" cy="13684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6" name="AutoShape 21"/>
          <p:cNvSpPr>
            <a:spLocks/>
          </p:cNvSpPr>
          <p:nvPr/>
        </p:nvSpPr>
        <p:spPr bwMode="auto">
          <a:xfrm rot="-5400000">
            <a:off x="2159000" y="1881188"/>
            <a:ext cx="73025" cy="1295400"/>
          </a:xfrm>
          <a:prstGeom prst="leftBracket">
            <a:avLst>
              <a:gd name="adj" fmla="val 147826"/>
            </a:avLst>
          </a:prstGeom>
          <a:noFill/>
          <a:ln w="28575">
            <a:solidFill>
              <a:srgbClr val="020BC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20BC6"/>
                </a:solidFill>
              </a14:hiddenFill>
            </a:ext>
          </a:extLst>
        </p:spPr>
        <p:txBody>
          <a:bodyPr rot="10800000" wrap="none" anchor="ctr"/>
          <a:lstStyle/>
          <a:p>
            <a:pPr algn="ctr"/>
            <a:endParaRPr lang="zh-CN" altLang="zh-CN" b="0">
              <a:solidFill>
                <a:srgbClr val="FFFF66"/>
              </a:solidFill>
              <a:latin typeface="Garamond" pitchFamily="18" charset="0"/>
            </a:endParaRPr>
          </a:p>
        </p:txBody>
      </p:sp>
      <p:sp>
        <p:nvSpPr>
          <p:cNvPr id="29707" name="AutoShape 23"/>
          <p:cNvSpPr>
            <a:spLocks/>
          </p:cNvSpPr>
          <p:nvPr/>
        </p:nvSpPr>
        <p:spPr bwMode="auto">
          <a:xfrm rot="-5400000">
            <a:off x="4822825" y="1898651"/>
            <a:ext cx="73025" cy="1295400"/>
          </a:xfrm>
          <a:prstGeom prst="leftBracket">
            <a:avLst>
              <a:gd name="adj" fmla="val 147826"/>
            </a:avLst>
          </a:prstGeom>
          <a:noFill/>
          <a:ln w="28575">
            <a:solidFill>
              <a:srgbClr val="020BC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/>
          <a:p>
            <a:pPr algn="ctr"/>
            <a:endParaRPr lang="zh-CN" altLang="zh-CN" b="0">
              <a:solidFill>
                <a:srgbClr val="FFFF66"/>
              </a:solidFill>
              <a:latin typeface="Garamond" pitchFamily="18" charset="0"/>
            </a:endParaRPr>
          </a:p>
        </p:txBody>
      </p:sp>
      <p:sp>
        <p:nvSpPr>
          <p:cNvPr id="29708" name="AutoShape 24"/>
          <p:cNvSpPr>
            <a:spLocks/>
          </p:cNvSpPr>
          <p:nvPr/>
        </p:nvSpPr>
        <p:spPr bwMode="auto">
          <a:xfrm rot="-5400000">
            <a:off x="7559675" y="1898651"/>
            <a:ext cx="73025" cy="1295400"/>
          </a:xfrm>
          <a:prstGeom prst="leftBracket">
            <a:avLst>
              <a:gd name="adj" fmla="val 147826"/>
            </a:avLst>
          </a:prstGeom>
          <a:noFill/>
          <a:ln w="28575">
            <a:solidFill>
              <a:srgbClr val="020BC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/>
          <a:p>
            <a:pPr algn="ctr"/>
            <a:endParaRPr lang="zh-CN" altLang="zh-CN" b="0">
              <a:solidFill>
                <a:srgbClr val="FFFF66"/>
              </a:solidFill>
              <a:latin typeface="Garamond" pitchFamily="18" charset="0"/>
            </a:endParaRPr>
          </a:p>
        </p:txBody>
      </p:sp>
      <p:pic>
        <p:nvPicPr>
          <p:cNvPr id="5736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517900"/>
            <a:ext cx="8221662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0" name="Text Box 26"/>
          <p:cNvSpPr txBox="1">
            <a:spLocks noChangeArrowheads="1"/>
          </p:cNvSpPr>
          <p:nvPr/>
        </p:nvSpPr>
        <p:spPr bwMode="auto">
          <a:xfrm>
            <a:off x="1331913" y="2725738"/>
            <a:ext cx="1727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00"/>
                </a:solidFill>
              </a:rPr>
              <a:t>data transfered</a:t>
            </a:r>
          </a:p>
        </p:txBody>
      </p:sp>
      <p:sp>
        <p:nvSpPr>
          <p:cNvPr id="29711" name="Text Box 27"/>
          <p:cNvSpPr txBox="1">
            <a:spLocks noChangeArrowheads="1"/>
          </p:cNvSpPr>
          <p:nvPr/>
        </p:nvSpPr>
        <p:spPr bwMode="auto">
          <a:xfrm>
            <a:off x="2987675" y="2654300"/>
            <a:ext cx="12239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00"/>
                </a:solidFill>
              </a:rPr>
              <a:t>data latched</a:t>
            </a:r>
          </a:p>
        </p:txBody>
      </p:sp>
      <p:sp>
        <p:nvSpPr>
          <p:cNvPr id="29712" name="AutoShape 32"/>
          <p:cNvSpPr>
            <a:spLocks noChangeArrowheads="1"/>
          </p:cNvSpPr>
          <p:nvPr/>
        </p:nvSpPr>
        <p:spPr bwMode="auto">
          <a:xfrm>
            <a:off x="2124075" y="2582863"/>
            <a:ext cx="144463" cy="215900"/>
          </a:xfrm>
          <a:prstGeom prst="upArrow">
            <a:avLst>
              <a:gd name="adj1" fmla="val 50000"/>
              <a:gd name="adj2" fmla="val 37363"/>
            </a:avLst>
          </a:prstGeom>
          <a:solidFill>
            <a:srgbClr val="020BC6"/>
          </a:solidFill>
          <a:ln w="9525">
            <a:solidFill>
              <a:srgbClr val="020BC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3" name="AutoShape 33"/>
          <p:cNvSpPr>
            <a:spLocks noChangeArrowheads="1"/>
          </p:cNvSpPr>
          <p:nvPr/>
        </p:nvSpPr>
        <p:spPr bwMode="auto">
          <a:xfrm>
            <a:off x="3492500" y="2509838"/>
            <a:ext cx="144463" cy="215900"/>
          </a:xfrm>
          <a:prstGeom prst="upArrow">
            <a:avLst>
              <a:gd name="adj1" fmla="val 50000"/>
              <a:gd name="adj2" fmla="val 37363"/>
            </a:avLst>
          </a:prstGeom>
          <a:solidFill>
            <a:srgbClr val="020BC6"/>
          </a:solidFill>
          <a:ln w="9525">
            <a:solidFill>
              <a:srgbClr val="020BC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4859338" y="2654300"/>
            <a:ext cx="4105275" cy="1081088"/>
            <a:chOff x="3107" y="1797"/>
            <a:chExt cx="2540" cy="681"/>
          </a:xfrm>
        </p:grpSpPr>
        <p:sp>
          <p:nvSpPr>
            <p:cNvPr id="29718" name="Text Box 34"/>
            <p:cNvSpPr txBox="1">
              <a:spLocks noChangeArrowheads="1"/>
            </p:cNvSpPr>
            <p:nvPr/>
          </p:nvSpPr>
          <p:spPr bwMode="auto">
            <a:xfrm>
              <a:off x="3107" y="1797"/>
              <a:ext cx="2540" cy="642"/>
            </a:xfrm>
            <a:prstGeom prst="rect">
              <a:avLst/>
            </a:prstGeom>
            <a:noFill/>
            <a:ln w="12700">
              <a:solidFill>
                <a:srgbClr val="020BC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00"/>
                  </a:solidFill>
                </a:rPr>
                <a:t>if D changes during the t</a:t>
              </a:r>
              <a:r>
                <a:rPr lang="en-US" altLang="zh-CN" sz="2000" baseline="-25000">
                  <a:solidFill>
                    <a:srgbClr val="000000"/>
                  </a:solidFill>
                </a:rPr>
                <a:t>hold</a:t>
              </a:r>
              <a:r>
                <a:rPr lang="en-US" altLang="zh-CN" sz="2000">
                  <a:solidFill>
                    <a:srgbClr val="000000"/>
                  </a:solidFill>
                </a:rPr>
                <a:t> and t</a:t>
              </a:r>
              <a:r>
                <a:rPr lang="en-US" altLang="zh-CN" sz="2000" baseline="-25000">
                  <a:solidFill>
                    <a:srgbClr val="000000"/>
                  </a:solidFill>
                </a:rPr>
                <a:t>setup</a:t>
              </a:r>
              <a:r>
                <a:rPr lang="en-US" altLang="zh-CN" sz="2000">
                  <a:solidFill>
                    <a:srgbClr val="000000"/>
                  </a:solidFill>
                </a:rPr>
                <a:t>, the output may become metastable.</a:t>
              </a:r>
            </a:p>
          </p:txBody>
        </p:sp>
        <p:sp>
          <p:nvSpPr>
            <p:cNvPr id="29719" name="AutoShape 35"/>
            <p:cNvSpPr>
              <a:spLocks noChangeArrowheads="1"/>
            </p:cNvSpPr>
            <p:nvPr/>
          </p:nvSpPr>
          <p:spPr bwMode="auto">
            <a:xfrm>
              <a:off x="4785" y="2341"/>
              <a:ext cx="136" cy="137"/>
            </a:xfrm>
            <a:prstGeom prst="downArrow">
              <a:avLst>
                <a:gd name="adj1" fmla="val 50000"/>
                <a:gd name="adj2" fmla="val 25184"/>
              </a:avLst>
            </a:prstGeom>
            <a:solidFill>
              <a:srgbClr val="020BC6"/>
            </a:solidFill>
            <a:ln w="12700">
              <a:solidFill>
                <a:srgbClr val="020BC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715" name="Oval 37"/>
          <p:cNvSpPr>
            <a:spLocks noChangeArrowheads="1"/>
          </p:cNvSpPr>
          <p:nvPr/>
        </p:nvSpPr>
        <p:spPr bwMode="auto">
          <a:xfrm>
            <a:off x="2727325" y="1314450"/>
            <a:ext cx="314325" cy="719138"/>
          </a:xfrm>
          <a:prstGeom prst="ellips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6" name="Freeform 38"/>
          <p:cNvSpPr>
            <a:spLocks/>
          </p:cNvSpPr>
          <p:nvPr/>
        </p:nvSpPr>
        <p:spPr bwMode="auto">
          <a:xfrm>
            <a:off x="3041650" y="1584325"/>
            <a:ext cx="360363" cy="765175"/>
          </a:xfrm>
          <a:custGeom>
            <a:avLst/>
            <a:gdLst>
              <a:gd name="T0" fmla="*/ 0 w 227"/>
              <a:gd name="T1" fmla="*/ 0 h 482"/>
              <a:gd name="T2" fmla="*/ 269875 w 227"/>
              <a:gd name="T3" fmla="*/ 449263 h 482"/>
              <a:gd name="T4" fmla="*/ 360363 w 227"/>
              <a:gd name="T5" fmla="*/ 765175 h 482"/>
              <a:gd name="T6" fmla="*/ 0 60000 65536"/>
              <a:gd name="T7" fmla="*/ 0 60000 65536"/>
              <a:gd name="T8" fmla="*/ 0 60000 65536"/>
              <a:gd name="T9" fmla="*/ 0 w 227"/>
              <a:gd name="T10" fmla="*/ 0 h 482"/>
              <a:gd name="T11" fmla="*/ 227 w 227"/>
              <a:gd name="T12" fmla="*/ 482 h 4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482">
                <a:moveTo>
                  <a:pt x="0" y="0"/>
                </a:moveTo>
                <a:cubicBezTo>
                  <a:pt x="66" y="101"/>
                  <a:pt x="132" y="203"/>
                  <a:pt x="170" y="283"/>
                </a:cubicBezTo>
                <a:cubicBezTo>
                  <a:pt x="208" y="363"/>
                  <a:pt x="217" y="422"/>
                  <a:pt x="227" y="48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83" name="Line 39"/>
          <p:cNvSpPr>
            <a:spLocks noChangeShapeType="1"/>
          </p:cNvSpPr>
          <p:nvPr/>
        </p:nvSpPr>
        <p:spPr bwMode="auto">
          <a:xfrm>
            <a:off x="6146800" y="3968750"/>
            <a:ext cx="0" cy="1709738"/>
          </a:xfrm>
          <a:prstGeom prst="line">
            <a:avLst/>
          </a:prstGeom>
          <a:noFill/>
          <a:ln w="38100">
            <a:solidFill>
              <a:srgbClr val="F0440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8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homework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Part 1:  7.4,    7.6,     7.8,    7.12,    7.15,   7.17,   7.19,  </a:t>
            </a:r>
          </a:p>
          <a:p>
            <a:r>
              <a:rPr lang="en-US" altLang="zh-CN" dirty="0" smtClean="0">
                <a:ea typeface="宋体" charset="-122"/>
              </a:rPr>
              <a:t>  </a:t>
            </a:r>
          </a:p>
          <a:p>
            <a:r>
              <a:rPr lang="en-US" altLang="zh-CN" dirty="0" smtClean="0">
                <a:ea typeface="宋体" charset="-122"/>
              </a:rPr>
              <a:t>Part 2:   7.21(a, b),   7.44,    7.46,   7.47,   7.52,    7.54,  </a:t>
            </a: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991475" cy="534987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5</a:t>
            </a:r>
            <a:r>
              <a:rPr lang="zh-CN" altLang="en-US" sz="2800" smtClean="0">
                <a:ea typeface="宋体" charset="-122"/>
              </a:rPr>
              <a:t>、</a:t>
            </a:r>
            <a:r>
              <a:rPr lang="en-US" altLang="zh-CN" sz="2800" smtClean="0">
                <a:ea typeface="宋体" charset="-122"/>
              </a:rPr>
              <a:t>Edge-Triggered D Flip-Flops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01738"/>
            <a:ext cx="8064500" cy="51069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Edge-Triggered </a:t>
            </a:r>
            <a:r>
              <a:rPr lang="zh-CN" altLang="en-US" smtClean="0">
                <a:ea typeface="宋体" charset="-122"/>
              </a:rPr>
              <a:t>：</a:t>
            </a:r>
            <a:r>
              <a:rPr lang="en-US" altLang="zh-CN" smtClean="0">
                <a:ea typeface="宋体" charset="-122"/>
              </a:rPr>
              <a:t>output of flip-flop changes on the clock signal’s rising edge or falling edge.</a:t>
            </a:r>
          </a:p>
        </p:txBody>
      </p:sp>
      <p:grpSp>
        <p:nvGrpSpPr>
          <p:cNvPr id="30724" name="Group 16"/>
          <p:cNvGrpSpPr>
            <a:grpSpLocks/>
          </p:cNvGrpSpPr>
          <p:nvPr/>
        </p:nvGrpSpPr>
        <p:grpSpPr bwMode="auto">
          <a:xfrm>
            <a:off x="2843213" y="3644900"/>
            <a:ext cx="2592387" cy="649288"/>
            <a:chOff x="1791" y="2296"/>
            <a:chExt cx="1633" cy="409"/>
          </a:xfrm>
        </p:grpSpPr>
        <p:sp>
          <p:nvSpPr>
            <p:cNvPr id="30732" name="Line 4"/>
            <p:cNvSpPr>
              <a:spLocks noChangeShapeType="1"/>
            </p:cNvSpPr>
            <p:nvPr/>
          </p:nvSpPr>
          <p:spPr bwMode="auto">
            <a:xfrm>
              <a:off x="1791" y="2705"/>
              <a:ext cx="5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3" name="Line 5"/>
            <p:cNvSpPr>
              <a:spLocks noChangeShapeType="1"/>
            </p:cNvSpPr>
            <p:nvPr/>
          </p:nvSpPr>
          <p:spPr bwMode="auto">
            <a:xfrm>
              <a:off x="2336" y="2296"/>
              <a:ext cx="5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4" name="Line 6"/>
            <p:cNvSpPr>
              <a:spLocks noChangeShapeType="1"/>
            </p:cNvSpPr>
            <p:nvPr/>
          </p:nvSpPr>
          <p:spPr bwMode="auto">
            <a:xfrm>
              <a:off x="2880" y="2705"/>
              <a:ext cx="5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5" name="Line 12"/>
            <p:cNvSpPr>
              <a:spLocks noChangeShapeType="1"/>
            </p:cNvSpPr>
            <p:nvPr/>
          </p:nvSpPr>
          <p:spPr bwMode="auto">
            <a:xfrm flipV="1">
              <a:off x="2335" y="2296"/>
              <a:ext cx="0" cy="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6" name="Line 13"/>
            <p:cNvSpPr>
              <a:spLocks noChangeShapeType="1"/>
            </p:cNvSpPr>
            <p:nvPr/>
          </p:nvSpPr>
          <p:spPr bwMode="auto">
            <a:xfrm flipV="1">
              <a:off x="2880" y="2296"/>
              <a:ext cx="0" cy="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323850" y="3357563"/>
            <a:ext cx="2590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003300"/>
                </a:solidFill>
              </a:rPr>
              <a:t>positive edge</a:t>
            </a:r>
            <a:br>
              <a:rPr lang="en-US" altLang="zh-CN" sz="2400" dirty="0">
                <a:solidFill>
                  <a:srgbClr val="003300"/>
                </a:solidFill>
              </a:rPr>
            </a:br>
            <a:r>
              <a:rPr lang="zh-CN" altLang="en-US" sz="2400" dirty="0">
                <a:solidFill>
                  <a:srgbClr val="003300"/>
                </a:solidFill>
              </a:rPr>
              <a:t>（</a:t>
            </a:r>
            <a:r>
              <a:rPr lang="en-US" altLang="zh-CN" sz="2400" dirty="0">
                <a:solidFill>
                  <a:srgbClr val="003300"/>
                </a:solidFill>
              </a:rPr>
              <a:t>rising edge</a:t>
            </a:r>
            <a:r>
              <a:rPr lang="zh-CN" altLang="en-US" sz="2400" dirty="0">
                <a:solidFill>
                  <a:srgbClr val="003300"/>
                </a:solidFill>
              </a:rPr>
              <a:t>）</a:t>
            </a:r>
          </a:p>
        </p:txBody>
      </p:sp>
      <p:sp>
        <p:nvSpPr>
          <p:cNvPr id="30726" name="Line 14"/>
          <p:cNvSpPr>
            <a:spLocks noChangeShapeType="1"/>
          </p:cNvSpPr>
          <p:nvPr/>
        </p:nvSpPr>
        <p:spPr bwMode="auto">
          <a:xfrm>
            <a:off x="2771775" y="3717925"/>
            <a:ext cx="792163" cy="142875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7" name="Text Box 11"/>
          <p:cNvSpPr txBox="1">
            <a:spLocks noChangeArrowheads="1"/>
          </p:cNvSpPr>
          <p:nvPr/>
        </p:nvSpPr>
        <p:spPr bwMode="auto">
          <a:xfrm>
            <a:off x="5003800" y="3357563"/>
            <a:ext cx="28098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003300"/>
                </a:solidFill>
              </a:rPr>
              <a:t>negative edge</a:t>
            </a:r>
            <a:br>
              <a:rPr lang="en-US" altLang="zh-CN" sz="2400" dirty="0">
                <a:solidFill>
                  <a:srgbClr val="003300"/>
                </a:solidFill>
              </a:rPr>
            </a:br>
            <a:r>
              <a:rPr lang="zh-CN" altLang="en-US" sz="2400" dirty="0">
                <a:solidFill>
                  <a:srgbClr val="003300"/>
                </a:solidFill>
              </a:rPr>
              <a:t>（</a:t>
            </a:r>
            <a:r>
              <a:rPr lang="en-US" altLang="zh-CN" sz="2400" dirty="0">
                <a:solidFill>
                  <a:srgbClr val="003300"/>
                </a:solidFill>
              </a:rPr>
              <a:t>falling edge</a:t>
            </a:r>
            <a:r>
              <a:rPr lang="zh-CN" altLang="en-US" sz="2400" dirty="0">
                <a:solidFill>
                  <a:srgbClr val="003300"/>
                </a:solidFill>
              </a:rPr>
              <a:t>）</a:t>
            </a:r>
          </a:p>
        </p:txBody>
      </p:sp>
      <p:sp>
        <p:nvSpPr>
          <p:cNvPr id="30728" name="Line 15"/>
          <p:cNvSpPr>
            <a:spLocks noChangeShapeType="1"/>
          </p:cNvSpPr>
          <p:nvPr/>
        </p:nvSpPr>
        <p:spPr bwMode="auto">
          <a:xfrm flipH="1">
            <a:off x="4714875" y="3789363"/>
            <a:ext cx="649288" cy="144462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9" name="Line 19"/>
          <p:cNvSpPr>
            <a:spLocks noChangeShapeType="1"/>
          </p:cNvSpPr>
          <p:nvPr/>
        </p:nvSpPr>
        <p:spPr bwMode="auto">
          <a:xfrm flipV="1">
            <a:off x="3693886" y="3860800"/>
            <a:ext cx="0" cy="32776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0" name="Line 20"/>
          <p:cNvSpPr>
            <a:spLocks noChangeShapeType="1"/>
          </p:cNvSpPr>
          <p:nvPr/>
        </p:nvSpPr>
        <p:spPr bwMode="auto">
          <a:xfrm rot="10800000" flipV="1">
            <a:off x="4572000" y="3789363"/>
            <a:ext cx="0" cy="287337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1" name="Text Box 21"/>
          <p:cNvSpPr txBox="1">
            <a:spLocks noChangeArrowheads="1"/>
          </p:cNvSpPr>
          <p:nvPr/>
        </p:nvSpPr>
        <p:spPr bwMode="auto">
          <a:xfrm>
            <a:off x="3563938" y="4508500"/>
            <a:ext cx="1223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5D2E19"/>
                </a:solidFill>
              </a:rPr>
              <a:t>CLOCK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7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991475" cy="576262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positive-edge-triggered D flip-flop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781300"/>
            <a:ext cx="5194300" cy="3527425"/>
          </a:xfrm>
        </p:spPr>
        <p:txBody>
          <a:bodyPr/>
          <a:lstStyle/>
          <a:p>
            <a:pPr marL="457200" indent="-457200"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master-slave structure</a:t>
            </a:r>
          </a:p>
          <a:p>
            <a:pPr marL="838200" lvl="1" indent="-381000" eaLnBrk="1" hangingPunct="1">
              <a:buSzPct val="100000"/>
              <a:buFontTx/>
              <a:buAutoNum type="alphaLcParenR"/>
            </a:pPr>
            <a:r>
              <a:rPr lang="en-US" altLang="zh-CN" smtClean="0">
                <a:ea typeface="宋体" charset="-122"/>
              </a:rPr>
              <a:t>CLK=0</a:t>
            </a:r>
            <a:r>
              <a:rPr lang="zh-CN" altLang="en-US" smtClean="0">
                <a:ea typeface="宋体" charset="-122"/>
              </a:rPr>
              <a:t>，</a:t>
            </a:r>
            <a:r>
              <a:rPr lang="en-US" altLang="zh-CN" smtClean="0">
                <a:ea typeface="宋体" charset="-122"/>
              </a:rPr>
              <a:t>QM=D</a:t>
            </a:r>
            <a:r>
              <a:rPr lang="zh-CN" altLang="en-US" smtClean="0">
                <a:ea typeface="宋体" charset="-122"/>
              </a:rPr>
              <a:t>，</a:t>
            </a:r>
            <a:r>
              <a:rPr lang="en-US" altLang="zh-CN" smtClean="0">
                <a:ea typeface="宋体" charset="-122"/>
              </a:rPr>
              <a:t>U</a:t>
            </a:r>
            <a:r>
              <a:rPr lang="en-US" altLang="zh-CN" baseline="-25000" smtClean="0">
                <a:ea typeface="宋体" charset="-122"/>
              </a:rPr>
              <a:t>S</a:t>
            </a:r>
            <a:r>
              <a:rPr lang="en-US" altLang="zh-CN" smtClean="0">
                <a:ea typeface="宋体" charset="-122"/>
              </a:rPr>
              <a:t> hold last Q</a:t>
            </a:r>
            <a:r>
              <a:rPr lang="zh-CN" altLang="en-US" smtClean="0">
                <a:ea typeface="宋体" charset="-122"/>
              </a:rPr>
              <a:t>；</a:t>
            </a:r>
          </a:p>
          <a:p>
            <a:pPr marL="838200" lvl="1" indent="-381000" eaLnBrk="1" hangingPunct="1">
              <a:buSzPct val="100000"/>
              <a:buFontTx/>
              <a:buAutoNum type="alphaLcParenR"/>
            </a:pPr>
            <a:r>
              <a:rPr lang="en-US" altLang="zh-CN" smtClean="0">
                <a:ea typeface="宋体" charset="-122"/>
              </a:rPr>
              <a:t>At the clock’s rising edge, U</a:t>
            </a:r>
            <a:r>
              <a:rPr lang="en-US" altLang="zh-CN" baseline="-25000" smtClean="0">
                <a:ea typeface="宋体" charset="-122"/>
              </a:rPr>
              <a:t>S</a:t>
            </a:r>
            <a:r>
              <a:rPr lang="en-US" altLang="zh-CN" smtClean="0">
                <a:ea typeface="宋体" charset="-122"/>
              </a:rPr>
              <a:t> enable</a:t>
            </a:r>
            <a:r>
              <a:rPr lang="zh-CN" altLang="en-US" smtClean="0">
                <a:ea typeface="宋体" charset="-122"/>
              </a:rPr>
              <a:t>， </a:t>
            </a:r>
            <a:r>
              <a:rPr lang="en-US" altLang="zh-CN" smtClean="0">
                <a:ea typeface="宋体" charset="-122"/>
              </a:rPr>
              <a:t>U</a:t>
            </a:r>
            <a:r>
              <a:rPr lang="en-US" altLang="zh-CN" baseline="-25000" smtClean="0">
                <a:ea typeface="宋体" charset="-122"/>
              </a:rPr>
              <a:t>M </a:t>
            </a:r>
            <a:r>
              <a:rPr lang="en-US" altLang="zh-CN" smtClean="0">
                <a:ea typeface="宋体" charset="-122"/>
              </a:rPr>
              <a:t>hold last QM</a:t>
            </a:r>
            <a:r>
              <a:rPr lang="zh-CN" altLang="en-US" smtClean="0">
                <a:ea typeface="宋体" charset="-122"/>
              </a:rPr>
              <a:t>，</a:t>
            </a:r>
            <a:r>
              <a:rPr lang="en-US" altLang="zh-CN" smtClean="0">
                <a:ea typeface="宋体" charset="-122"/>
              </a:rPr>
              <a:t>Q=QM</a:t>
            </a:r>
            <a:r>
              <a:rPr lang="zh-CN" altLang="en-US" smtClean="0">
                <a:ea typeface="宋体" charset="-122"/>
              </a:rPr>
              <a:t>；</a:t>
            </a:r>
          </a:p>
          <a:p>
            <a:pPr marL="838200" lvl="1" indent="-381000" eaLnBrk="1" hangingPunct="1">
              <a:buSzPct val="100000"/>
              <a:buFontTx/>
              <a:buAutoNum type="alphaLcParenR"/>
            </a:pPr>
            <a:r>
              <a:rPr lang="en-US" altLang="zh-CN" smtClean="0">
                <a:ea typeface="宋体" charset="-122"/>
              </a:rPr>
              <a:t>CLK=1</a:t>
            </a:r>
            <a:r>
              <a:rPr lang="zh-CN" altLang="en-US" smtClean="0">
                <a:ea typeface="宋体" charset="-122"/>
              </a:rPr>
              <a:t>， </a:t>
            </a:r>
            <a:r>
              <a:rPr lang="en-US" altLang="zh-CN" smtClean="0">
                <a:ea typeface="宋体" charset="-122"/>
              </a:rPr>
              <a:t>U</a:t>
            </a:r>
            <a:r>
              <a:rPr lang="en-US" altLang="zh-CN" baseline="-25000" smtClean="0">
                <a:ea typeface="宋体" charset="-122"/>
              </a:rPr>
              <a:t>M</a:t>
            </a:r>
            <a:r>
              <a:rPr lang="en-US" altLang="zh-CN" smtClean="0">
                <a:ea typeface="宋体" charset="-122"/>
              </a:rPr>
              <a:t> hold last QM</a:t>
            </a:r>
            <a:r>
              <a:rPr lang="zh-CN" altLang="en-US" smtClean="0">
                <a:ea typeface="宋体" charset="-122"/>
              </a:rPr>
              <a:t>，</a:t>
            </a:r>
            <a:r>
              <a:rPr lang="en-US" altLang="zh-CN" smtClean="0">
                <a:ea typeface="宋体" charset="-122"/>
              </a:rPr>
              <a:t>so Q hold last Q</a:t>
            </a:r>
            <a:r>
              <a:rPr lang="zh-CN" altLang="en-US" smtClean="0">
                <a:ea typeface="宋体" charset="-122"/>
              </a:rPr>
              <a:t>。</a:t>
            </a:r>
          </a:p>
        </p:txBody>
      </p:sp>
      <p:graphicFrame>
        <p:nvGraphicFramePr>
          <p:cNvPr id="614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9388" y="985838"/>
          <a:ext cx="5976937" cy="179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Artwork" r:id="rId3" imgW="4219048" imgH="1267002" progId="Adobe.Illustrator.7">
                  <p:embed/>
                </p:oleObj>
              </mc:Choice>
              <mc:Fallback>
                <p:oleObj name="Artwork" r:id="rId3" imgW="4219048" imgH="1267002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985838"/>
                        <a:ext cx="5976937" cy="179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443663" y="981075"/>
          <a:ext cx="2700337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Artwork" r:id="rId5" imgW="1867161" imgH="1428949" progId="Adobe.Illustrator.7">
                  <p:embed/>
                </p:oleObj>
              </mc:Choice>
              <mc:Fallback>
                <p:oleObj name="Artwork" r:id="rId5" imgW="1867161" imgH="1428949" progId="Adobe.Illustrator.7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981075"/>
                        <a:ext cx="2700337" cy="206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0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3284538"/>
            <a:ext cx="34099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Line 28"/>
          <p:cNvSpPr>
            <a:spLocks noChangeShapeType="1"/>
          </p:cNvSpPr>
          <p:nvPr/>
        </p:nvSpPr>
        <p:spPr bwMode="auto">
          <a:xfrm>
            <a:off x="6761163" y="3429000"/>
            <a:ext cx="0" cy="23749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2" name="Text Box 39"/>
          <p:cNvSpPr txBox="1">
            <a:spLocks noChangeArrowheads="1"/>
          </p:cNvSpPr>
          <p:nvPr/>
        </p:nvSpPr>
        <p:spPr bwMode="auto">
          <a:xfrm>
            <a:off x="2627313" y="1341438"/>
            <a:ext cx="503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CC"/>
                </a:solidFill>
              </a:rPr>
              <a:t>U</a:t>
            </a:r>
            <a:r>
              <a:rPr lang="en-US" altLang="zh-CN" baseline="-25000">
                <a:solidFill>
                  <a:srgbClr val="0000CC"/>
                </a:solidFill>
              </a:rPr>
              <a:t>M</a:t>
            </a:r>
          </a:p>
        </p:txBody>
      </p:sp>
      <p:sp>
        <p:nvSpPr>
          <p:cNvPr id="6153" name="Text Box 40"/>
          <p:cNvSpPr txBox="1">
            <a:spLocks noChangeArrowheads="1"/>
          </p:cNvSpPr>
          <p:nvPr/>
        </p:nvSpPr>
        <p:spPr bwMode="auto">
          <a:xfrm>
            <a:off x="4573588" y="1268413"/>
            <a:ext cx="503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CC"/>
                </a:solidFill>
              </a:rPr>
              <a:t>U</a:t>
            </a:r>
            <a:r>
              <a:rPr lang="en-US" altLang="zh-CN" baseline="-25000">
                <a:solidFill>
                  <a:srgbClr val="0000CC"/>
                </a:solidFill>
              </a:rPr>
              <a:t>S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5364163" y="3284538"/>
            <a:ext cx="1368425" cy="2592387"/>
            <a:chOff x="3379" y="2069"/>
            <a:chExt cx="862" cy="1633"/>
          </a:xfrm>
        </p:grpSpPr>
        <p:sp>
          <p:nvSpPr>
            <p:cNvPr id="6161" name="Rectangle 41"/>
            <p:cNvSpPr>
              <a:spLocks noChangeArrowheads="1"/>
            </p:cNvSpPr>
            <p:nvPr/>
          </p:nvSpPr>
          <p:spPr bwMode="auto">
            <a:xfrm>
              <a:off x="3878" y="2069"/>
              <a:ext cx="363" cy="1633"/>
            </a:xfrm>
            <a:prstGeom prst="rect">
              <a:avLst/>
            </a:prstGeom>
            <a:noFill/>
            <a:ln w="19050">
              <a:solidFill>
                <a:srgbClr val="99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2" name="Line 42"/>
            <p:cNvSpPr>
              <a:spLocks noChangeShapeType="1"/>
            </p:cNvSpPr>
            <p:nvPr/>
          </p:nvSpPr>
          <p:spPr bwMode="auto">
            <a:xfrm>
              <a:off x="3379" y="2251"/>
              <a:ext cx="499" cy="90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5435600" y="3141663"/>
            <a:ext cx="1512888" cy="2879725"/>
            <a:chOff x="3424" y="1979"/>
            <a:chExt cx="953" cy="1814"/>
          </a:xfrm>
        </p:grpSpPr>
        <p:sp>
          <p:nvSpPr>
            <p:cNvPr id="6159" name="Rectangle 44"/>
            <p:cNvSpPr>
              <a:spLocks noChangeArrowheads="1"/>
            </p:cNvSpPr>
            <p:nvPr/>
          </p:nvSpPr>
          <p:spPr bwMode="auto">
            <a:xfrm>
              <a:off x="4150" y="1979"/>
              <a:ext cx="227" cy="1814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0" name="Line 45"/>
            <p:cNvSpPr>
              <a:spLocks noChangeShapeType="1"/>
            </p:cNvSpPr>
            <p:nvPr/>
          </p:nvSpPr>
          <p:spPr bwMode="auto">
            <a:xfrm>
              <a:off x="3424" y="2976"/>
              <a:ext cx="72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5148263" y="3284538"/>
            <a:ext cx="2663825" cy="2665412"/>
            <a:chOff x="3243" y="2069"/>
            <a:chExt cx="1678" cy="1679"/>
          </a:xfrm>
        </p:grpSpPr>
        <p:sp>
          <p:nvSpPr>
            <p:cNvPr id="6157" name="Rectangle 47"/>
            <p:cNvSpPr>
              <a:spLocks noChangeArrowheads="1"/>
            </p:cNvSpPr>
            <p:nvPr/>
          </p:nvSpPr>
          <p:spPr bwMode="auto">
            <a:xfrm>
              <a:off x="4286" y="2069"/>
              <a:ext cx="635" cy="1679"/>
            </a:xfrm>
            <a:prstGeom prst="rect">
              <a:avLst/>
            </a:prstGeom>
            <a:noFill/>
            <a:ln w="19050">
              <a:solidFill>
                <a:srgbClr val="9900CC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8" name="Line 48"/>
            <p:cNvSpPr>
              <a:spLocks noChangeShapeType="1"/>
            </p:cNvSpPr>
            <p:nvPr/>
          </p:nvSpPr>
          <p:spPr bwMode="auto">
            <a:xfrm>
              <a:off x="3243" y="3566"/>
              <a:ext cx="1043" cy="0"/>
            </a:xfrm>
            <a:prstGeom prst="line">
              <a:avLst/>
            </a:prstGeom>
            <a:noFill/>
            <a:ln w="19050">
              <a:solidFill>
                <a:srgbClr val="99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991475" cy="44450"/>
          </a:xfrm>
        </p:spPr>
        <p:txBody>
          <a:bodyPr/>
          <a:lstStyle/>
          <a:p>
            <a:pPr eaLnBrk="1" hangingPunct="1"/>
            <a:endParaRPr lang="zh-CN" altLang="zh-CN" sz="2800" smtClean="0">
              <a:ea typeface="宋体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27622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Only at the rising edge of clock signal, D input could be transferred to Q output.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655601" y="2060575"/>
            <a:ext cx="5400675" cy="1622425"/>
            <a:chOff x="657" y="1298"/>
            <a:chExt cx="3402" cy="1022"/>
          </a:xfrm>
        </p:grpSpPr>
        <p:pic>
          <p:nvPicPr>
            <p:cNvPr id="31753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1298"/>
              <a:ext cx="1406" cy="1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4" name="Oval 13"/>
            <p:cNvSpPr>
              <a:spLocks noChangeArrowheads="1"/>
            </p:cNvSpPr>
            <p:nvPr/>
          </p:nvSpPr>
          <p:spPr bwMode="auto">
            <a:xfrm>
              <a:off x="2880" y="1797"/>
              <a:ext cx="272" cy="2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5" name="Text Box 14"/>
            <p:cNvSpPr txBox="1">
              <a:spLocks noChangeArrowheads="1"/>
            </p:cNvSpPr>
            <p:nvPr/>
          </p:nvSpPr>
          <p:spPr bwMode="auto">
            <a:xfrm>
              <a:off x="657" y="1344"/>
              <a:ext cx="1815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003300"/>
                  </a:solidFill>
                </a:rPr>
                <a:t>Dynamic-input indicator, meaning edge-triggered.</a:t>
              </a:r>
            </a:p>
          </p:txBody>
        </p:sp>
        <p:sp>
          <p:nvSpPr>
            <p:cNvPr id="31756" name="Line 15"/>
            <p:cNvSpPr>
              <a:spLocks noChangeShapeType="1"/>
            </p:cNvSpPr>
            <p:nvPr/>
          </p:nvSpPr>
          <p:spPr bwMode="auto">
            <a:xfrm>
              <a:off x="2472" y="1797"/>
              <a:ext cx="453" cy="4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4211638" y="4149725"/>
            <a:ext cx="2160587" cy="1620838"/>
            <a:chOff x="2517" y="2750"/>
            <a:chExt cx="1361" cy="1021"/>
          </a:xfrm>
        </p:grpSpPr>
        <p:pic>
          <p:nvPicPr>
            <p:cNvPr id="31751" name="Picture 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" y="2750"/>
              <a:ext cx="1361" cy="1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2" name="Oval 30"/>
            <p:cNvSpPr>
              <a:spLocks noChangeArrowheads="1"/>
            </p:cNvSpPr>
            <p:nvPr/>
          </p:nvSpPr>
          <p:spPr bwMode="auto">
            <a:xfrm>
              <a:off x="2608" y="3203"/>
              <a:ext cx="408" cy="409"/>
            </a:xfrm>
            <a:prstGeom prst="ellips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615" name="Rectangle 31"/>
          <p:cNvSpPr>
            <a:spLocks noChangeArrowheads="1"/>
          </p:cNvSpPr>
          <p:nvPr/>
        </p:nvSpPr>
        <p:spPr bwMode="auto">
          <a:xfrm>
            <a:off x="1331913" y="4268698"/>
            <a:ext cx="28797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400" dirty="0">
                <a:solidFill>
                  <a:srgbClr val="003300"/>
                </a:solidFill>
              </a:rPr>
              <a:t>Negative-edge-triggered D flip-flop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6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Others</a:t>
            </a:r>
          </a:p>
        </p:txBody>
      </p:sp>
      <p:grpSp>
        <p:nvGrpSpPr>
          <p:cNvPr id="32799" name="Group 31"/>
          <p:cNvGrpSpPr>
            <a:grpSpLocks/>
          </p:cNvGrpSpPr>
          <p:nvPr/>
        </p:nvGrpSpPr>
        <p:grpSpPr bwMode="auto">
          <a:xfrm>
            <a:off x="1557338" y="1844675"/>
            <a:ext cx="2185987" cy="2628900"/>
            <a:chOff x="981" y="1162"/>
            <a:chExt cx="1377" cy="1656"/>
          </a:xfrm>
        </p:grpSpPr>
        <p:sp>
          <p:nvSpPr>
            <p:cNvPr id="32777" name="Rectangle 6" descr="20%"/>
            <p:cNvSpPr>
              <a:spLocks noChangeArrowheads="1"/>
            </p:cNvSpPr>
            <p:nvPr/>
          </p:nvSpPr>
          <p:spPr bwMode="auto">
            <a:xfrm>
              <a:off x="1202" y="1470"/>
              <a:ext cx="868" cy="1053"/>
            </a:xfrm>
            <a:prstGeom prst="rect">
              <a:avLst/>
            </a:prstGeom>
            <a:pattFill prst="pct20">
              <a:fgClr>
                <a:srgbClr val="D5A97D"/>
              </a:fgClr>
              <a:bgClr>
                <a:srgbClr val="FFFFFF"/>
              </a:bgClr>
            </a:pattFill>
            <a:ln w="28575">
              <a:solidFill>
                <a:srgbClr val="5D2E1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5D2E19"/>
                </a:solidFill>
              </a:endParaRPr>
            </a:p>
          </p:txBody>
        </p:sp>
        <p:sp>
          <p:nvSpPr>
            <p:cNvPr id="32778" name="Line 7"/>
            <p:cNvSpPr>
              <a:spLocks noChangeShapeType="1"/>
            </p:cNvSpPr>
            <p:nvPr/>
          </p:nvSpPr>
          <p:spPr bwMode="auto">
            <a:xfrm flipH="1">
              <a:off x="981" y="1752"/>
              <a:ext cx="217" cy="0"/>
            </a:xfrm>
            <a:prstGeom prst="line">
              <a:avLst/>
            </a:prstGeom>
            <a:noFill/>
            <a:ln w="28575">
              <a:solidFill>
                <a:srgbClr val="5D2E1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9" name="Line 8"/>
            <p:cNvSpPr>
              <a:spLocks noChangeShapeType="1"/>
            </p:cNvSpPr>
            <p:nvPr/>
          </p:nvSpPr>
          <p:spPr bwMode="auto">
            <a:xfrm flipH="1">
              <a:off x="981" y="2160"/>
              <a:ext cx="217" cy="0"/>
            </a:xfrm>
            <a:prstGeom prst="line">
              <a:avLst/>
            </a:prstGeom>
            <a:noFill/>
            <a:ln w="28575">
              <a:solidFill>
                <a:srgbClr val="5D2E1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780" name="Group 9"/>
            <p:cNvGrpSpPr>
              <a:grpSpLocks/>
            </p:cNvGrpSpPr>
            <p:nvPr/>
          </p:nvGrpSpPr>
          <p:grpSpPr bwMode="auto">
            <a:xfrm>
              <a:off x="2070" y="2124"/>
              <a:ext cx="288" cy="78"/>
              <a:chOff x="1837" y="1616"/>
              <a:chExt cx="363" cy="91"/>
            </a:xfrm>
          </p:grpSpPr>
          <p:sp>
            <p:nvSpPr>
              <p:cNvPr id="32796" name="Oval 10"/>
              <p:cNvSpPr>
                <a:spLocks noChangeArrowheads="1"/>
              </p:cNvSpPr>
              <p:nvPr/>
            </p:nvSpPr>
            <p:spPr bwMode="auto">
              <a:xfrm>
                <a:off x="1837" y="1616"/>
                <a:ext cx="91" cy="91"/>
              </a:xfrm>
              <a:prstGeom prst="ellipse">
                <a:avLst/>
              </a:prstGeom>
              <a:noFill/>
              <a:ln w="28575">
                <a:solidFill>
                  <a:srgbClr val="5D2E1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5D2E19"/>
                  </a:solidFill>
                </a:endParaRPr>
              </a:p>
            </p:txBody>
          </p:sp>
          <p:sp>
            <p:nvSpPr>
              <p:cNvPr id="32797" name="Line 11"/>
              <p:cNvSpPr>
                <a:spLocks noChangeShapeType="1"/>
              </p:cNvSpPr>
              <p:nvPr/>
            </p:nvSpPr>
            <p:spPr bwMode="auto">
              <a:xfrm flipH="1">
                <a:off x="1927" y="1661"/>
                <a:ext cx="273" cy="0"/>
              </a:xfrm>
              <a:prstGeom prst="line">
                <a:avLst/>
              </a:prstGeom>
              <a:noFill/>
              <a:ln w="28575">
                <a:solidFill>
                  <a:srgbClr val="5D2E1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781" name="Line 12"/>
            <p:cNvSpPr>
              <a:spLocks noChangeShapeType="1"/>
            </p:cNvSpPr>
            <p:nvPr/>
          </p:nvSpPr>
          <p:spPr bwMode="auto">
            <a:xfrm flipH="1">
              <a:off x="2070" y="1728"/>
              <a:ext cx="288" cy="0"/>
            </a:xfrm>
            <a:prstGeom prst="line">
              <a:avLst/>
            </a:prstGeom>
            <a:noFill/>
            <a:ln w="28575">
              <a:solidFill>
                <a:srgbClr val="5D2E1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2" name="Text Box 13" descr="20%"/>
            <p:cNvSpPr txBox="1">
              <a:spLocks noChangeArrowheads="1"/>
            </p:cNvSpPr>
            <p:nvPr/>
          </p:nvSpPr>
          <p:spPr bwMode="auto">
            <a:xfrm>
              <a:off x="1213" y="1616"/>
              <a:ext cx="216" cy="250"/>
            </a:xfrm>
            <a:prstGeom prst="rect">
              <a:avLst/>
            </a:prstGeom>
            <a:pattFill prst="pct20">
              <a:fgClr>
                <a:srgbClr val="D5A97D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5D2E19"/>
                  </a:solidFill>
                </a:rPr>
                <a:t>D</a:t>
              </a:r>
            </a:p>
          </p:txBody>
        </p:sp>
        <p:sp>
          <p:nvSpPr>
            <p:cNvPr id="32783" name="Text Box 14" descr="20%"/>
            <p:cNvSpPr txBox="1">
              <a:spLocks noChangeArrowheads="1"/>
            </p:cNvSpPr>
            <p:nvPr/>
          </p:nvSpPr>
          <p:spPr bwMode="auto">
            <a:xfrm>
              <a:off x="1253" y="2024"/>
              <a:ext cx="545" cy="250"/>
            </a:xfrm>
            <a:prstGeom prst="rect">
              <a:avLst/>
            </a:prstGeom>
            <a:pattFill prst="pct20">
              <a:fgClr>
                <a:srgbClr val="D5A97D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5D2E19"/>
                  </a:solidFill>
                </a:rPr>
                <a:t>CLK</a:t>
              </a:r>
            </a:p>
          </p:txBody>
        </p:sp>
        <p:sp>
          <p:nvSpPr>
            <p:cNvPr id="32784" name="Text Box 15" descr="20%"/>
            <p:cNvSpPr txBox="1">
              <a:spLocks noChangeArrowheads="1"/>
            </p:cNvSpPr>
            <p:nvPr/>
          </p:nvSpPr>
          <p:spPr bwMode="auto">
            <a:xfrm>
              <a:off x="1889" y="1570"/>
              <a:ext cx="136" cy="250"/>
            </a:xfrm>
            <a:prstGeom prst="rect">
              <a:avLst/>
            </a:prstGeom>
            <a:pattFill prst="pct20">
              <a:fgClr>
                <a:srgbClr val="D5A97D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5D2E19"/>
                  </a:solidFill>
                </a:rPr>
                <a:t>Q</a:t>
              </a:r>
            </a:p>
          </p:txBody>
        </p:sp>
        <p:sp>
          <p:nvSpPr>
            <p:cNvPr id="32785" name="Text Box 16" descr="20%"/>
            <p:cNvSpPr txBox="1">
              <a:spLocks noChangeArrowheads="1"/>
            </p:cNvSpPr>
            <p:nvPr/>
          </p:nvSpPr>
          <p:spPr bwMode="auto">
            <a:xfrm>
              <a:off x="1859" y="2024"/>
              <a:ext cx="181" cy="250"/>
            </a:xfrm>
            <a:prstGeom prst="rect">
              <a:avLst/>
            </a:prstGeom>
            <a:pattFill prst="pct20">
              <a:fgClr>
                <a:srgbClr val="D5A97D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5D2E19"/>
                  </a:solidFill>
                </a:rPr>
                <a:t>Q</a:t>
              </a:r>
            </a:p>
          </p:txBody>
        </p:sp>
        <p:sp>
          <p:nvSpPr>
            <p:cNvPr id="32786" name="Text Box 17" descr="20%"/>
            <p:cNvSpPr txBox="1">
              <a:spLocks noChangeArrowheads="1"/>
            </p:cNvSpPr>
            <p:nvPr/>
          </p:nvSpPr>
          <p:spPr bwMode="auto">
            <a:xfrm>
              <a:off x="1434" y="2308"/>
              <a:ext cx="455" cy="192"/>
            </a:xfrm>
            <a:prstGeom prst="rect">
              <a:avLst/>
            </a:prstGeom>
            <a:pattFill prst="pct20">
              <a:fgClr>
                <a:srgbClr val="D5A97D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5D2E19"/>
                  </a:solidFill>
                </a:rPr>
                <a:t>CLR</a:t>
              </a:r>
            </a:p>
          </p:txBody>
        </p:sp>
        <p:sp>
          <p:nvSpPr>
            <p:cNvPr id="32787" name="Text Box 18" descr="20%"/>
            <p:cNvSpPr txBox="1">
              <a:spLocks noChangeArrowheads="1"/>
            </p:cNvSpPr>
            <p:nvPr/>
          </p:nvSpPr>
          <p:spPr bwMode="auto">
            <a:xfrm>
              <a:off x="1525" y="1479"/>
              <a:ext cx="273" cy="250"/>
            </a:xfrm>
            <a:prstGeom prst="rect">
              <a:avLst/>
            </a:prstGeom>
            <a:pattFill prst="pct20">
              <a:fgClr>
                <a:srgbClr val="D5A97D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5D2E19"/>
                  </a:solidFill>
                </a:rPr>
                <a:t>PR</a:t>
              </a:r>
            </a:p>
          </p:txBody>
        </p:sp>
        <p:grpSp>
          <p:nvGrpSpPr>
            <p:cNvPr id="32788" name="Group 19"/>
            <p:cNvGrpSpPr>
              <a:grpSpLocks/>
            </p:cNvGrpSpPr>
            <p:nvPr/>
          </p:nvGrpSpPr>
          <p:grpSpPr bwMode="auto">
            <a:xfrm rot="-5400000">
              <a:off x="1511" y="1267"/>
              <a:ext cx="288" cy="78"/>
              <a:chOff x="1837" y="1616"/>
              <a:chExt cx="363" cy="91"/>
            </a:xfrm>
          </p:grpSpPr>
          <p:sp>
            <p:nvSpPr>
              <p:cNvPr id="32794" name="Oval 20"/>
              <p:cNvSpPr>
                <a:spLocks noChangeArrowheads="1"/>
              </p:cNvSpPr>
              <p:nvPr/>
            </p:nvSpPr>
            <p:spPr bwMode="auto">
              <a:xfrm>
                <a:off x="1837" y="1616"/>
                <a:ext cx="91" cy="91"/>
              </a:xfrm>
              <a:prstGeom prst="ellipse">
                <a:avLst/>
              </a:prstGeom>
              <a:noFill/>
              <a:ln w="28575">
                <a:solidFill>
                  <a:srgbClr val="5D2E1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zh-CN" altLang="en-US">
                  <a:solidFill>
                    <a:srgbClr val="5D2E19"/>
                  </a:solidFill>
                </a:endParaRPr>
              </a:p>
            </p:txBody>
          </p:sp>
          <p:sp>
            <p:nvSpPr>
              <p:cNvPr id="32795" name="Line 21"/>
              <p:cNvSpPr>
                <a:spLocks noChangeShapeType="1"/>
              </p:cNvSpPr>
              <p:nvPr/>
            </p:nvSpPr>
            <p:spPr bwMode="auto">
              <a:xfrm flipH="1">
                <a:off x="1927" y="1661"/>
                <a:ext cx="273" cy="0"/>
              </a:xfrm>
              <a:prstGeom prst="line">
                <a:avLst/>
              </a:prstGeom>
              <a:noFill/>
              <a:ln w="28575">
                <a:solidFill>
                  <a:srgbClr val="5D2E1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789" name="Group 22"/>
            <p:cNvGrpSpPr>
              <a:grpSpLocks/>
            </p:cNvGrpSpPr>
            <p:nvPr/>
          </p:nvGrpSpPr>
          <p:grpSpPr bwMode="auto">
            <a:xfrm rot="5400000">
              <a:off x="1511" y="2635"/>
              <a:ext cx="288" cy="78"/>
              <a:chOff x="1837" y="1616"/>
              <a:chExt cx="363" cy="91"/>
            </a:xfrm>
          </p:grpSpPr>
          <p:sp>
            <p:nvSpPr>
              <p:cNvPr id="32792" name="Oval 23"/>
              <p:cNvSpPr>
                <a:spLocks noChangeArrowheads="1"/>
              </p:cNvSpPr>
              <p:nvPr/>
            </p:nvSpPr>
            <p:spPr bwMode="auto">
              <a:xfrm>
                <a:off x="1837" y="1616"/>
                <a:ext cx="91" cy="91"/>
              </a:xfrm>
              <a:prstGeom prst="ellipse">
                <a:avLst/>
              </a:prstGeom>
              <a:noFill/>
              <a:ln w="28575">
                <a:solidFill>
                  <a:srgbClr val="5D2E1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/>
              <a:p>
                <a:endParaRPr lang="zh-CN" altLang="en-US">
                  <a:solidFill>
                    <a:srgbClr val="5D2E19"/>
                  </a:solidFill>
                </a:endParaRPr>
              </a:p>
            </p:txBody>
          </p:sp>
          <p:sp>
            <p:nvSpPr>
              <p:cNvPr id="32793" name="Line 24"/>
              <p:cNvSpPr>
                <a:spLocks noChangeShapeType="1"/>
              </p:cNvSpPr>
              <p:nvPr/>
            </p:nvSpPr>
            <p:spPr bwMode="auto">
              <a:xfrm flipH="1">
                <a:off x="1927" y="1661"/>
                <a:ext cx="273" cy="0"/>
              </a:xfrm>
              <a:prstGeom prst="line">
                <a:avLst/>
              </a:prstGeom>
              <a:noFill/>
              <a:ln w="28575">
                <a:solidFill>
                  <a:srgbClr val="5D2E1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790" name="Line 25"/>
            <p:cNvSpPr>
              <a:spLocks noChangeShapeType="1"/>
            </p:cNvSpPr>
            <p:nvPr/>
          </p:nvSpPr>
          <p:spPr bwMode="auto">
            <a:xfrm flipH="1" flipV="1">
              <a:off x="1207" y="2070"/>
              <a:ext cx="91" cy="90"/>
            </a:xfrm>
            <a:prstGeom prst="line">
              <a:avLst/>
            </a:prstGeom>
            <a:noFill/>
            <a:ln w="28575">
              <a:solidFill>
                <a:srgbClr val="5D2E1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1" name="Line 26"/>
            <p:cNvSpPr>
              <a:spLocks noChangeShapeType="1"/>
            </p:cNvSpPr>
            <p:nvPr/>
          </p:nvSpPr>
          <p:spPr bwMode="auto">
            <a:xfrm flipV="1">
              <a:off x="1207" y="2160"/>
              <a:ext cx="91" cy="91"/>
            </a:xfrm>
            <a:prstGeom prst="line">
              <a:avLst/>
            </a:prstGeom>
            <a:noFill/>
            <a:ln w="28575">
              <a:solidFill>
                <a:srgbClr val="5D2E1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683" name="Text Box 27"/>
          <p:cNvSpPr txBox="1">
            <a:spLocks noChangeArrowheads="1"/>
          </p:cNvSpPr>
          <p:nvPr/>
        </p:nvSpPr>
        <p:spPr bwMode="auto">
          <a:xfrm>
            <a:off x="5119688" y="2349500"/>
            <a:ext cx="22336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003300"/>
                </a:solidFill>
              </a:rPr>
              <a:t>PR_L: preset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003300"/>
                </a:solidFill>
              </a:rPr>
              <a:t>CLR_L: clear</a:t>
            </a:r>
          </a:p>
        </p:txBody>
      </p:sp>
      <p:sp>
        <p:nvSpPr>
          <p:cNvPr id="70690" name="Rectangle 34"/>
          <p:cNvSpPr>
            <a:spLocks noChangeArrowheads="1"/>
          </p:cNvSpPr>
          <p:nvPr/>
        </p:nvSpPr>
        <p:spPr bwMode="auto">
          <a:xfrm>
            <a:off x="1628775" y="1052513"/>
            <a:ext cx="43926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400">
                <a:solidFill>
                  <a:srgbClr val="000000"/>
                </a:solidFill>
              </a:rPr>
              <a:t>edge-triggered D flip-flop with asynchronous inputs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3600450" y="3402013"/>
            <a:ext cx="4032250" cy="2287587"/>
            <a:chOff x="3198" y="2659"/>
            <a:chExt cx="2540" cy="1441"/>
          </a:xfrm>
          <a:solidFill>
            <a:srgbClr val="003300"/>
          </a:solidFill>
        </p:grpSpPr>
        <p:sp>
          <p:nvSpPr>
            <p:cNvPr id="32775" name="Rectangle 29"/>
            <p:cNvSpPr>
              <a:spLocks noChangeArrowheads="1"/>
            </p:cNvSpPr>
            <p:nvPr/>
          </p:nvSpPr>
          <p:spPr bwMode="auto">
            <a:xfrm>
              <a:off x="3198" y="2886"/>
              <a:ext cx="2540" cy="1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</a:rPr>
                <a:t>Asynchronous inputs: force the output to go into a certain state with ignoring the triggering edge of clock.</a:t>
              </a:r>
            </a:p>
          </p:txBody>
        </p:sp>
        <p:sp>
          <p:nvSpPr>
            <p:cNvPr id="32776" name="AutoShape 36"/>
            <p:cNvSpPr>
              <a:spLocks noChangeArrowheads="1"/>
            </p:cNvSpPr>
            <p:nvPr/>
          </p:nvSpPr>
          <p:spPr bwMode="auto">
            <a:xfrm>
              <a:off x="4604" y="2659"/>
              <a:ext cx="181" cy="227"/>
            </a:xfrm>
            <a:prstGeom prst="upArrow">
              <a:avLst>
                <a:gd name="adj1" fmla="val 50000"/>
                <a:gd name="adj2" fmla="val 31354"/>
              </a:avLst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3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83" grpId="0"/>
      <p:bldP spid="7069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188913"/>
            <a:ext cx="7980363" cy="719137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6</a:t>
            </a:r>
            <a:r>
              <a:rPr lang="zh-CN" altLang="en-US" sz="2800" smtClean="0">
                <a:ea typeface="宋体" charset="-122"/>
              </a:rPr>
              <a:t>、</a:t>
            </a:r>
            <a:r>
              <a:rPr lang="en-US" altLang="zh-CN" sz="2800" smtClean="0">
                <a:ea typeface="宋体" charset="-122"/>
              </a:rPr>
              <a:t>edge-triggered D flip-flop with enable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58888" y="4724400"/>
            <a:ext cx="4824412" cy="10191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CC3300"/>
                </a:solidFill>
                <a:ea typeface="宋体" charset="-122"/>
              </a:rPr>
              <a:t>characteristic equation</a:t>
            </a:r>
            <a:r>
              <a:rPr lang="en-US" altLang="zh-CN" smtClean="0">
                <a:ea typeface="宋体" charset="-122"/>
              </a:rPr>
              <a:t> </a:t>
            </a:r>
            <a:r>
              <a:rPr lang="zh-CN" altLang="en-US" smtClean="0">
                <a:solidFill>
                  <a:srgbClr val="CC3300"/>
                </a:solidFill>
                <a:ea typeface="宋体" charset="-122"/>
              </a:rPr>
              <a:t>：</a:t>
            </a:r>
            <a:r>
              <a:rPr lang="en-US" altLang="zh-CN" smtClean="0">
                <a:solidFill>
                  <a:srgbClr val="CC3300"/>
                </a:solidFill>
                <a:ea typeface="宋体" charset="-122"/>
              </a:rPr>
              <a:t>Q*=EN·D+EN’·Q</a:t>
            </a:r>
          </a:p>
        </p:txBody>
      </p:sp>
      <p:graphicFrame>
        <p:nvGraphicFramePr>
          <p:cNvPr id="33852" name="Group 60"/>
          <p:cNvGraphicFramePr>
            <a:graphicFrameLocks noGrp="1"/>
          </p:cNvGraphicFramePr>
          <p:nvPr>
            <p:ph sz="quarter" idx="2"/>
          </p:nvPr>
        </p:nvGraphicFramePr>
        <p:xfrm>
          <a:off x="3348038" y="1196975"/>
          <a:ext cx="5003800" cy="3176590"/>
        </p:xfrm>
        <a:graphic>
          <a:graphicData uri="http://schemas.openxmlformats.org/drawingml/2006/table">
            <a:tbl>
              <a:tblPr/>
              <a:tblGrid>
                <a:gridCol w="431800"/>
                <a:gridCol w="714375"/>
                <a:gridCol w="941387"/>
                <a:gridCol w="1223963"/>
                <a:gridCol w="1692275"/>
              </a:tblGrid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EN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CLK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Q_L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last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last Q_L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last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last Q_L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last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last Q_L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38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628775"/>
            <a:ext cx="165576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836" name="Group 89"/>
          <p:cNvGrpSpPr>
            <a:grpSpLocks/>
          </p:cNvGrpSpPr>
          <p:nvPr/>
        </p:nvGrpSpPr>
        <p:grpSpPr bwMode="auto">
          <a:xfrm>
            <a:off x="4787900" y="1773238"/>
            <a:ext cx="215900" cy="360362"/>
            <a:chOff x="1156" y="3067"/>
            <a:chExt cx="182" cy="272"/>
          </a:xfrm>
        </p:grpSpPr>
        <p:sp>
          <p:nvSpPr>
            <p:cNvPr id="33847" name="Line 90"/>
            <p:cNvSpPr>
              <a:spLocks noChangeShapeType="1"/>
            </p:cNvSpPr>
            <p:nvPr/>
          </p:nvSpPr>
          <p:spPr bwMode="auto">
            <a:xfrm>
              <a:off x="1156" y="3339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8" name="Line 91"/>
            <p:cNvSpPr>
              <a:spLocks noChangeShapeType="1"/>
            </p:cNvSpPr>
            <p:nvPr/>
          </p:nvSpPr>
          <p:spPr bwMode="auto">
            <a:xfrm flipV="1">
              <a:off x="1247" y="3067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9" name="Line 92"/>
            <p:cNvSpPr>
              <a:spLocks noChangeShapeType="1"/>
            </p:cNvSpPr>
            <p:nvPr/>
          </p:nvSpPr>
          <p:spPr bwMode="auto">
            <a:xfrm>
              <a:off x="1247" y="3067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0" name="Line 93"/>
            <p:cNvSpPr>
              <a:spLocks noChangeShapeType="1"/>
            </p:cNvSpPr>
            <p:nvPr/>
          </p:nvSpPr>
          <p:spPr bwMode="auto">
            <a:xfrm flipV="1">
              <a:off x="1247" y="3158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837" name="Group 94"/>
          <p:cNvGrpSpPr>
            <a:grpSpLocks/>
          </p:cNvGrpSpPr>
          <p:nvPr/>
        </p:nvGrpSpPr>
        <p:grpSpPr bwMode="auto">
          <a:xfrm>
            <a:off x="4787900" y="2278063"/>
            <a:ext cx="215900" cy="360362"/>
            <a:chOff x="1156" y="3067"/>
            <a:chExt cx="182" cy="272"/>
          </a:xfrm>
        </p:grpSpPr>
        <p:sp>
          <p:nvSpPr>
            <p:cNvPr id="33843" name="Line 95"/>
            <p:cNvSpPr>
              <a:spLocks noChangeShapeType="1"/>
            </p:cNvSpPr>
            <p:nvPr/>
          </p:nvSpPr>
          <p:spPr bwMode="auto">
            <a:xfrm>
              <a:off x="1156" y="3339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4" name="Line 96"/>
            <p:cNvSpPr>
              <a:spLocks noChangeShapeType="1"/>
            </p:cNvSpPr>
            <p:nvPr/>
          </p:nvSpPr>
          <p:spPr bwMode="auto">
            <a:xfrm flipV="1">
              <a:off x="1247" y="3067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5" name="Line 97"/>
            <p:cNvSpPr>
              <a:spLocks noChangeShapeType="1"/>
            </p:cNvSpPr>
            <p:nvPr/>
          </p:nvSpPr>
          <p:spPr bwMode="auto">
            <a:xfrm>
              <a:off x="1247" y="3067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6" name="Line 98"/>
            <p:cNvSpPr>
              <a:spLocks noChangeShapeType="1"/>
            </p:cNvSpPr>
            <p:nvPr/>
          </p:nvSpPr>
          <p:spPr bwMode="auto">
            <a:xfrm flipV="1">
              <a:off x="1247" y="3158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838" name="Group 99"/>
          <p:cNvGrpSpPr>
            <a:grpSpLocks/>
          </p:cNvGrpSpPr>
          <p:nvPr/>
        </p:nvGrpSpPr>
        <p:grpSpPr bwMode="auto">
          <a:xfrm>
            <a:off x="4787900" y="2854325"/>
            <a:ext cx="144463" cy="358775"/>
            <a:chOff x="1156" y="3067"/>
            <a:chExt cx="182" cy="272"/>
          </a:xfrm>
        </p:grpSpPr>
        <p:sp>
          <p:nvSpPr>
            <p:cNvPr id="33839" name="Line 100"/>
            <p:cNvSpPr>
              <a:spLocks noChangeShapeType="1"/>
            </p:cNvSpPr>
            <p:nvPr/>
          </p:nvSpPr>
          <p:spPr bwMode="auto">
            <a:xfrm>
              <a:off x="1156" y="3339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0" name="Line 101"/>
            <p:cNvSpPr>
              <a:spLocks noChangeShapeType="1"/>
            </p:cNvSpPr>
            <p:nvPr/>
          </p:nvSpPr>
          <p:spPr bwMode="auto">
            <a:xfrm flipV="1">
              <a:off x="1247" y="3067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1" name="Line 102"/>
            <p:cNvSpPr>
              <a:spLocks noChangeShapeType="1"/>
            </p:cNvSpPr>
            <p:nvPr/>
          </p:nvSpPr>
          <p:spPr bwMode="auto">
            <a:xfrm>
              <a:off x="1247" y="3067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2" name="Line 103"/>
            <p:cNvSpPr>
              <a:spLocks noChangeShapeType="1"/>
            </p:cNvSpPr>
            <p:nvPr/>
          </p:nvSpPr>
          <p:spPr bwMode="auto">
            <a:xfrm flipV="1">
              <a:off x="1247" y="3158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frequency divider with D f-fs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179388" y="1844675"/>
            <a:ext cx="2305050" cy="889000"/>
            <a:chOff x="113" y="1162"/>
            <a:chExt cx="1452" cy="560"/>
          </a:xfrm>
        </p:grpSpPr>
        <p:sp>
          <p:nvSpPr>
            <p:cNvPr id="7201" name="Text Box 47"/>
            <p:cNvSpPr txBox="1">
              <a:spLocks noChangeArrowheads="1"/>
            </p:cNvSpPr>
            <p:nvPr/>
          </p:nvSpPr>
          <p:spPr bwMode="auto">
            <a:xfrm>
              <a:off x="748" y="1434"/>
              <a:ext cx="6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input</a:t>
              </a:r>
              <a:endParaRPr lang="en-US" altLang="zh-CN" sz="2400" baseline="-25000"/>
            </a:p>
          </p:txBody>
        </p:sp>
        <p:sp>
          <p:nvSpPr>
            <p:cNvPr id="7202" name="Rectangle 52"/>
            <p:cNvSpPr>
              <a:spLocks noChangeArrowheads="1"/>
            </p:cNvSpPr>
            <p:nvPr/>
          </p:nvSpPr>
          <p:spPr bwMode="auto">
            <a:xfrm>
              <a:off x="113" y="1162"/>
              <a:ext cx="14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/>
                <a:t>(frequency, f</a:t>
              </a:r>
              <a:r>
                <a:rPr lang="en-US" altLang="zh-CN" sz="2400" baseline="-25000"/>
                <a:t>in</a:t>
              </a:r>
              <a:r>
                <a:rPr lang="en-US" altLang="zh-CN" sz="2400"/>
                <a:t>)</a:t>
              </a:r>
              <a:endParaRPr lang="en-US" altLang="zh-CN" sz="2400" baseline="-25000"/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4572000" y="981075"/>
            <a:ext cx="2447925" cy="887413"/>
            <a:chOff x="2880" y="618"/>
            <a:chExt cx="1542" cy="559"/>
          </a:xfrm>
        </p:grpSpPr>
        <p:sp>
          <p:nvSpPr>
            <p:cNvPr id="7199" name="Text Box 46"/>
            <p:cNvSpPr txBox="1">
              <a:spLocks noChangeArrowheads="1"/>
            </p:cNvSpPr>
            <p:nvPr/>
          </p:nvSpPr>
          <p:spPr bwMode="auto">
            <a:xfrm>
              <a:off x="2925" y="889"/>
              <a:ext cx="9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output</a:t>
              </a:r>
            </a:p>
          </p:txBody>
        </p:sp>
        <p:sp>
          <p:nvSpPr>
            <p:cNvPr id="7200" name="Rectangle 54"/>
            <p:cNvSpPr>
              <a:spLocks noChangeArrowheads="1"/>
            </p:cNvSpPr>
            <p:nvPr/>
          </p:nvSpPr>
          <p:spPr bwMode="auto">
            <a:xfrm>
              <a:off x="2880" y="618"/>
              <a:ext cx="15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/>
                <a:t>(frequency, f</a:t>
              </a:r>
              <a:r>
                <a:rPr lang="en-US" altLang="zh-CN" sz="2400" baseline="-25000"/>
                <a:t>out</a:t>
              </a:r>
              <a:r>
                <a:rPr lang="en-US" altLang="zh-CN" sz="2400"/>
                <a:t>)</a:t>
              </a:r>
            </a:p>
          </p:txBody>
        </p:sp>
      </p:grpSp>
      <p:sp>
        <p:nvSpPr>
          <p:cNvPr id="316471" name="Rectangle 55"/>
          <p:cNvSpPr>
            <a:spLocks noChangeArrowheads="1"/>
          </p:cNvSpPr>
          <p:nvPr/>
        </p:nvSpPr>
        <p:spPr bwMode="auto">
          <a:xfrm>
            <a:off x="2555875" y="2852738"/>
            <a:ext cx="220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divide-by-2 divider</a:t>
            </a:r>
          </a:p>
        </p:txBody>
      </p:sp>
      <p:grpSp>
        <p:nvGrpSpPr>
          <p:cNvPr id="7175" name="Group 65"/>
          <p:cNvGrpSpPr>
            <a:grpSpLocks/>
          </p:cNvGrpSpPr>
          <p:nvPr/>
        </p:nvGrpSpPr>
        <p:grpSpPr bwMode="auto">
          <a:xfrm>
            <a:off x="2185988" y="1195388"/>
            <a:ext cx="2532062" cy="1512887"/>
            <a:chOff x="1377" y="753"/>
            <a:chExt cx="1595" cy="953"/>
          </a:xfrm>
        </p:grpSpPr>
        <p:sp>
          <p:nvSpPr>
            <p:cNvPr id="7180" name="Rectangle 9"/>
            <p:cNvSpPr>
              <a:spLocks noChangeArrowheads="1"/>
            </p:cNvSpPr>
            <p:nvPr/>
          </p:nvSpPr>
          <p:spPr bwMode="auto">
            <a:xfrm>
              <a:off x="1875" y="889"/>
              <a:ext cx="733" cy="81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81" name="Rectangle 10"/>
            <p:cNvSpPr>
              <a:spLocks noChangeArrowheads="1"/>
            </p:cNvSpPr>
            <p:nvPr/>
          </p:nvSpPr>
          <p:spPr bwMode="auto">
            <a:xfrm>
              <a:off x="1973" y="914"/>
              <a:ext cx="10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Courier New" pitchFamily="49" charset="0"/>
                </a:rPr>
                <a:t>D</a:t>
              </a:r>
              <a:endParaRPr lang="en-US" altLang="zh-CN" sz="2200">
                <a:solidFill>
                  <a:srgbClr val="000000"/>
                </a:solidFill>
              </a:endParaRPr>
            </a:p>
          </p:txBody>
        </p:sp>
        <p:sp>
          <p:nvSpPr>
            <p:cNvPr id="7182" name="Line 12"/>
            <p:cNvSpPr>
              <a:spLocks noChangeShapeType="1"/>
            </p:cNvSpPr>
            <p:nvPr/>
          </p:nvSpPr>
          <p:spPr bwMode="auto">
            <a:xfrm flipH="1">
              <a:off x="1661" y="1028"/>
              <a:ext cx="21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" name="Rectangle 13"/>
            <p:cNvSpPr>
              <a:spLocks noChangeArrowheads="1"/>
            </p:cNvSpPr>
            <p:nvPr/>
          </p:nvSpPr>
          <p:spPr bwMode="auto">
            <a:xfrm>
              <a:off x="2426" y="914"/>
              <a:ext cx="10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Courier New" pitchFamily="49" charset="0"/>
                </a:rPr>
                <a:t>Q</a:t>
              </a:r>
              <a:endParaRPr lang="en-US" altLang="zh-CN" sz="3200">
                <a:solidFill>
                  <a:srgbClr val="000000"/>
                </a:solidFill>
              </a:endParaRPr>
            </a:p>
          </p:txBody>
        </p:sp>
        <p:sp>
          <p:nvSpPr>
            <p:cNvPr id="7184" name="Line 15"/>
            <p:cNvSpPr>
              <a:spLocks noChangeShapeType="1"/>
            </p:cNvSpPr>
            <p:nvPr/>
          </p:nvSpPr>
          <p:spPr bwMode="auto">
            <a:xfrm>
              <a:off x="2608" y="1025"/>
              <a:ext cx="1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Rectangle 16"/>
            <p:cNvSpPr>
              <a:spLocks noChangeArrowheads="1"/>
            </p:cNvSpPr>
            <p:nvPr/>
          </p:nvSpPr>
          <p:spPr bwMode="auto">
            <a:xfrm>
              <a:off x="2426" y="1479"/>
              <a:ext cx="10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Courier New" pitchFamily="49" charset="0"/>
                </a:rPr>
                <a:t>Q</a:t>
              </a:r>
              <a:endParaRPr lang="en-US" altLang="zh-CN" sz="3200">
                <a:solidFill>
                  <a:srgbClr val="000000"/>
                </a:solidFill>
              </a:endParaRPr>
            </a:p>
          </p:txBody>
        </p:sp>
        <p:sp>
          <p:nvSpPr>
            <p:cNvPr id="7186" name="Oval 18"/>
            <p:cNvSpPr>
              <a:spLocks noChangeArrowheads="1"/>
            </p:cNvSpPr>
            <p:nvPr/>
          </p:nvSpPr>
          <p:spPr bwMode="auto">
            <a:xfrm>
              <a:off x="2608" y="1540"/>
              <a:ext cx="71" cy="7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87" name="Rectangle 24"/>
            <p:cNvSpPr>
              <a:spLocks noChangeArrowheads="1"/>
            </p:cNvSpPr>
            <p:nvPr/>
          </p:nvSpPr>
          <p:spPr bwMode="auto">
            <a:xfrm>
              <a:off x="1973" y="1479"/>
              <a:ext cx="30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Courier New" pitchFamily="49" charset="0"/>
                </a:rPr>
                <a:t>CLK</a:t>
              </a:r>
              <a:endParaRPr lang="en-US" altLang="zh-CN" sz="3200">
                <a:solidFill>
                  <a:srgbClr val="000000"/>
                </a:solidFill>
              </a:endParaRPr>
            </a:p>
          </p:txBody>
        </p:sp>
        <p:sp>
          <p:nvSpPr>
            <p:cNvPr id="7188" name="Line 27"/>
            <p:cNvSpPr>
              <a:spLocks noChangeShapeType="1"/>
            </p:cNvSpPr>
            <p:nvPr/>
          </p:nvSpPr>
          <p:spPr bwMode="auto">
            <a:xfrm flipH="1">
              <a:off x="1722" y="1595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Line 28"/>
            <p:cNvSpPr>
              <a:spLocks noChangeShapeType="1"/>
            </p:cNvSpPr>
            <p:nvPr/>
          </p:nvSpPr>
          <p:spPr bwMode="auto">
            <a:xfrm flipH="1">
              <a:off x="1875" y="1595"/>
              <a:ext cx="60" cy="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Line 29"/>
            <p:cNvSpPr>
              <a:spLocks noChangeShapeType="1"/>
            </p:cNvSpPr>
            <p:nvPr/>
          </p:nvSpPr>
          <p:spPr bwMode="auto">
            <a:xfrm flipH="1" flipV="1">
              <a:off x="1875" y="1559"/>
              <a:ext cx="60" cy="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Oval 34"/>
            <p:cNvSpPr>
              <a:spLocks noChangeArrowheads="1"/>
            </p:cNvSpPr>
            <p:nvPr/>
          </p:nvSpPr>
          <p:spPr bwMode="auto">
            <a:xfrm>
              <a:off x="1377" y="1571"/>
              <a:ext cx="47" cy="47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92" name="Line 36"/>
            <p:cNvSpPr>
              <a:spLocks noChangeShapeType="1"/>
            </p:cNvSpPr>
            <p:nvPr/>
          </p:nvSpPr>
          <p:spPr bwMode="auto">
            <a:xfrm flipH="1">
              <a:off x="1401" y="1595"/>
              <a:ext cx="3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Line 39"/>
            <p:cNvSpPr>
              <a:spLocks noChangeShapeType="1"/>
            </p:cNvSpPr>
            <p:nvPr/>
          </p:nvSpPr>
          <p:spPr bwMode="auto">
            <a:xfrm>
              <a:off x="2668" y="1570"/>
              <a:ext cx="12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Line 40"/>
            <p:cNvSpPr>
              <a:spLocks noChangeShapeType="1"/>
            </p:cNvSpPr>
            <p:nvPr/>
          </p:nvSpPr>
          <p:spPr bwMode="auto">
            <a:xfrm flipV="1">
              <a:off x="2789" y="753"/>
              <a:ext cx="0" cy="81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Line 41"/>
            <p:cNvSpPr>
              <a:spLocks noChangeShapeType="1"/>
            </p:cNvSpPr>
            <p:nvPr/>
          </p:nvSpPr>
          <p:spPr bwMode="auto">
            <a:xfrm flipH="1">
              <a:off x="1655" y="753"/>
              <a:ext cx="113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Line 42"/>
            <p:cNvSpPr>
              <a:spLocks noChangeShapeType="1"/>
            </p:cNvSpPr>
            <p:nvPr/>
          </p:nvSpPr>
          <p:spPr bwMode="auto">
            <a:xfrm>
              <a:off x="1655" y="753"/>
              <a:ext cx="0" cy="2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Line 56"/>
            <p:cNvSpPr>
              <a:spLocks noChangeShapeType="1"/>
            </p:cNvSpPr>
            <p:nvPr/>
          </p:nvSpPr>
          <p:spPr bwMode="auto">
            <a:xfrm flipH="1">
              <a:off x="2699" y="1025"/>
              <a:ext cx="22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Oval 57"/>
            <p:cNvSpPr>
              <a:spLocks noChangeArrowheads="1"/>
            </p:cNvSpPr>
            <p:nvPr/>
          </p:nvSpPr>
          <p:spPr bwMode="auto">
            <a:xfrm>
              <a:off x="2925" y="1006"/>
              <a:ext cx="47" cy="47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1187450" y="1773238"/>
            <a:ext cx="6913563" cy="4398962"/>
            <a:chOff x="748" y="1117"/>
            <a:chExt cx="4355" cy="2771"/>
          </a:xfrm>
        </p:grpSpPr>
        <p:pic>
          <p:nvPicPr>
            <p:cNvPr id="7177" name="Picture 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2160"/>
              <a:ext cx="4355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8" name="Freeform 51"/>
            <p:cNvSpPr>
              <a:spLocks/>
            </p:cNvSpPr>
            <p:nvPr/>
          </p:nvSpPr>
          <p:spPr bwMode="auto">
            <a:xfrm>
              <a:off x="3696" y="1117"/>
              <a:ext cx="1361" cy="2041"/>
            </a:xfrm>
            <a:custGeom>
              <a:avLst/>
              <a:gdLst>
                <a:gd name="T0" fmla="*/ 340 w 1088"/>
                <a:gd name="T1" fmla="*/ 2041 h 1951"/>
                <a:gd name="T2" fmla="*/ 1305 w 1088"/>
                <a:gd name="T3" fmla="*/ 1519 h 1951"/>
                <a:gd name="T4" fmla="*/ 0 w 1088"/>
                <a:gd name="T5" fmla="*/ 0 h 1951"/>
                <a:gd name="T6" fmla="*/ 0 60000 65536"/>
                <a:gd name="T7" fmla="*/ 0 60000 65536"/>
                <a:gd name="T8" fmla="*/ 0 60000 65536"/>
                <a:gd name="T9" fmla="*/ 0 w 1088"/>
                <a:gd name="T10" fmla="*/ 0 h 1951"/>
                <a:gd name="T11" fmla="*/ 1088 w 1088"/>
                <a:gd name="T12" fmla="*/ 1951 h 19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8" h="1951">
                  <a:moveTo>
                    <a:pt x="272" y="1951"/>
                  </a:moveTo>
                  <a:cubicBezTo>
                    <a:pt x="680" y="1864"/>
                    <a:pt x="1088" y="1777"/>
                    <a:pt x="1043" y="1452"/>
                  </a:cubicBezTo>
                  <a:cubicBezTo>
                    <a:pt x="998" y="1127"/>
                    <a:pt x="499" y="563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" name="Freeform 59"/>
            <p:cNvSpPr>
              <a:spLocks/>
            </p:cNvSpPr>
            <p:nvPr/>
          </p:nvSpPr>
          <p:spPr bwMode="auto">
            <a:xfrm>
              <a:off x="779" y="1706"/>
              <a:ext cx="513" cy="817"/>
            </a:xfrm>
            <a:custGeom>
              <a:avLst/>
              <a:gdLst>
                <a:gd name="T0" fmla="*/ 513 w 513"/>
                <a:gd name="T1" fmla="*/ 817 h 817"/>
                <a:gd name="T2" fmla="*/ 60 w 513"/>
                <a:gd name="T3" fmla="*/ 499 h 817"/>
                <a:gd name="T4" fmla="*/ 151 w 513"/>
                <a:gd name="T5" fmla="*/ 0 h 817"/>
                <a:gd name="T6" fmla="*/ 0 60000 65536"/>
                <a:gd name="T7" fmla="*/ 0 60000 65536"/>
                <a:gd name="T8" fmla="*/ 0 60000 65536"/>
                <a:gd name="T9" fmla="*/ 0 w 513"/>
                <a:gd name="T10" fmla="*/ 0 h 817"/>
                <a:gd name="T11" fmla="*/ 513 w 513"/>
                <a:gd name="T12" fmla="*/ 817 h 8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3" h="817">
                  <a:moveTo>
                    <a:pt x="513" y="817"/>
                  </a:moveTo>
                  <a:cubicBezTo>
                    <a:pt x="316" y="726"/>
                    <a:pt x="120" y="635"/>
                    <a:pt x="60" y="499"/>
                  </a:cubicBezTo>
                  <a:cubicBezTo>
                    <a:pt x="0" y="363"/>
                    <a:pt x="75" y="181"/>
                    <a:pt x="151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16476" name="Object 60"/>
          <p:cNvGraphicFramePr>
            <a:graphicFrameLocks noGrp="1" noChangeAspect="1"/>
          </p:cNvGraphicFramePr>
          <p:nvPr>
            <p:ph idx="1"/>
          </p:nvPr>
        </p:nvGraphicFramePr>
        <p:xfrm>
          <a:off x="6659563" y="1557338"/>
          <a:ext cx="1966912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Equation" r:id="rId4" imgW="596880" imgH="393480" progId="Equation.DSMT4">
                  <p:embed/>
                </p:oleObj>
              </mc:Choice>
              <mc:Fallback>
                <p:oleObj name="Equation" r:id="rId4" imgW="596880" imgH="39348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1557338"/>
                        <a:ext cx="1966912" cy="1296987"/>
                      </a:xfrm>
                      <a:prstGeom prst="rect">
                        <a:avLst/>
                      </a:prstGeom>
                      <a:noFill/>
                      <a:ln w="19050" cmpd="sng">
                        <a:solidFill>
                          <a:srgbClr val="99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1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1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991475" cy="519112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7</a:t>
            </a:r>
            <a:r>
              <a:rPr lang="zh-CN" altLang="en-US" sz="2800" smtClean="0">
                <a:ea typeface="宋体" charset="-122"/>
              </a:rPr>
              <a:t>、</a:t>
            </a:r>
            <a:r>
              <a:rPr lang="en-US" altLang="zh-CN" sz="2800" smtClean="0">
                <a:ea typeface="宋体" charset="-122"/>
              </a:rPr>
              <a:t>scan flip-flop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824413"/>
            <a:ext cx="8229600" cy="16652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TE=1</a:t>
            </a:r>
            <a:r>
              <a:rPr lang="zh-CN" altLang="en-US" smtClean="0">
                <a:ea typeface="宋体" charset="-122"/>
              </a:rPr>
              <a:t>，</a:t>
            </a:r>
            <a:r>
              <a:rPr lang="en-US" altLang="zh-CN" smtClean="0">
                <a:ea typeface="宋体" charset="-122"/>
              </a:rPr>
              <a:t>test operation mode</a:t>
            </a:r>
            <a:r>
              <a:rPr lang="zh-CN" altLang="en-US" smtClean="0">
                <a:ea typeface="宋体" charset="-122"/>
              </a:rPr>
              <a:t>，</a:t>
            </a:r>
            <a:r>
              <a:rPr lang="en-US" altLang="zh-CN" smtClean="0">
                <a:ea typeface="宋体" charset="-122"/>
              </a:rPr>
              <a:t>f-fs take TI data.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TE=0</a:t>
            </a:r>
            <a:r>
              <a:rPr lang="zh-CN" altLang="en-US" smtClean="0">
                <a:ea typeface="宋体" charset="-122"/>
              </a:rPr>
              <a:t>，</a:t>
            </a:r>
            <a:r>
              <a:rPr lang="en-US" altLang="zh-CN" smtClean="0">
                <a:ea typeface="宋体" charset="-122"/>
              </a:rPr>
              <a:t>normal D f-f-s</a:t>
            </a:r>
            <a:r>
              <a:rPr lang="zh-CN" altLang="en-US" smtClean="0">
                <a:ea typeface="宋体" charset="-122"/>
              </a:rPr>
              <a:t>，</a:t>
            </a:r>
            <a:r>
              <a:rPr lang="en-US" altLang="zh-CN" smtClean="0">
                <a:ea typeface="宋体" charset="-122"/>
              </a:rPr>
              <a:t>take D data.</a:t>
            </a:r>
          </a:p>
        </p:txBody>
      </p:sp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565275"/>
            <a:ext cx="43243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74" name="Group 58"/>
          <p:cNvGrpSpPr>
            <a:grpSpLocks/>
          </p:cNvGrpSpPr>
          <p:nvPr/>
        </p:nvGrpSpPr>
        <p:grpSpPr bwMode="auto">
          <a:xfrm>
            <a:off x="1954213" y="1268413"/>
            <a:ext cx="2330450" cy="2665412"/>
            <a:chOff x="1231" y="799"/>
            <a:chExt cx="1468" cy="1679"/>
          </a:xfrm>
        </p:grpSpPr>
        <p:sp>
          <p:nvSpPr>
            <p:cNvPr id="34856" name="Rectangle 5" descr="20%"/>
            <p:cNvSpPr>
              <a:spLocks noChangeArrowheads="1"/>
            </p:cNvSpPr>
            <p:nvPr/>
          </p:nvSpPr>
          <p:spPr bwMode="auto">
            <a:xfrm>
              <a:off x="1453" y="799"/>
              <a:ext cx="958" cy="1679"/>
            </a:xfrm>
            <a:prstGeom prst="rect">
              <a:avLst/>
            </a:prstGeom>
            <a:pattFill prst="pct20">
              <a:fgClr>
                <a:srgbClr val="C9925B"/>
              </a:fgClr>
              <a:bgClr>
                <a:srgbClr val="FFFFFF"/>
              </a:bgClr>
            </a:pattFill>
            <a:ln w="28575">
              <a:solidFill>
                <a:srgbClr val="5D2E1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5D2E19"/>
                </a:solidFill>
              </a:endParaRPr>
            </a:p>
          </p:txBody>
        </p:sp>
        <p:sp>
          <p:nvSpPr>
            <p:cNvPr id="34857" name="Line 6"/>
            <p:cNvSpPr>
              <a:spLocks noChangeShapeType="1"/>
            </p:cNvSpPr>
            <p:nvPr/>
          </p:nvSpPr>
          <p:spPr bwMode="auto">
            <a:xfrm flipH="1">
              <a:off x="1237" y="1117"/>
              <a:ext cx="217" cy="0"/>
            </a:xfrm>
            <a:prstGeom prst="line">
              <a:avLst/>
            </a:prstGeom>
            <a:noFill/>
            <a:ln w="28575">
              <a:solidFill>
                <a:srgbClr val="5D2E1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8" name="Line 7"/>
            <p:cNvSpPr>
              <a:spLocks noChangeShapeType="1"/>
            </p:cNvSpPr>
            <p:nvPr/>
          </p:nvSpPr>
          <p:spPr bwMode="auto">
            <a:xfrm flipH="1">
              <a:off x="1232" y="2251"/>
              <a:ext cx="217" cy="0"/>
            </a:xfrm>
            <a:prstGeom prst="line">
              <a:avLst/>
            </a:prstGeom>
            <a:noFill/>
            <a:ln w="28575">
              <a:solidFill>
                <a:srgbClr val="5D2E1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859" name="Group 8"/>
            <p:cNvGrpSpPr>
              <a:grpSpLocks/>
            </p:cNvGrpSpPr>
            <p:nvPr/>
          </p:nvGrpSpPr>
          <p:grpSpPr bwMode="auto">
            <a:xfrm>
              <a:off x="2411" y="1752"/>
              <a:ext cx="288" cy="78"/>
              <a:chOff x="1837" y="1616"/>
              <a:chExt cx="363" cy="91"/>
            </a:xfrm>
          </p:grpSpPr>
          <p:sp>
            <p:nvSpPr>
              <p:cNvPr id="34871" name="Oval 9"/>
              <p:cNvSpPr>
                <a:spLocks noChangeArrowheads="1"/>
              </p:cNvSpPr>
              <p:nvPr/>
            </p:nvSpPr>
            <p:spPr bwMode="auto">
              <a:xfrm>
                <a:off x="1837" y="1616"/>
                <a:ext cx="91" cy="91"/>
              </a:xfrm>
              <a:prstGeom prst="ellipse">
                <a:avLst/>
              </a:prstGeom>
              <a:noFill/>
              <a:ln w="28575">
                <a:solidFill>
                  <a:srgbClr val="5D2E1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5D2E19"/>
                  </a:solidFill>
                </a:endParaRPr>
              </a:p>
            </p:txBody>
          </p:sp>
          <p:sp>
            <p:nvSpPr>
              <p:cNvPr id="34872" name="Line 10"/>
              <p:cNvSpPr>
                <a:spLocks noChangeShapeType="1"/>
              </p:cNvSpPr>
              <p:nvPr/>
            </p:nvSpPr>
            <p:spPr bwMode="auto">
              <a:xfrm flipH="1">
                <a:off x="1927" y="1661"/>
                <a:ext cx="273" cy="0"/>
              </a:xfrm>
              <a:prstGeom prst="line">
                <a:avLst/>
              </a:prstGeom>
              <a:noFill/>
              <a:ln w="28575">
                <a:solidFill>
                  <a:srgbClr val="5D2E1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60" name="Line 11"/>
            <p:cNvSpPr>
              <a:spLocks noChangeShapeType="1"/>
            </p:cNvSpPr>
            <p:nvPr/>
          </p:nvSpPr>
          <p:spPr bwMode="auto">
            <a:xfrm flipH="1">
              <a:off x="2411" y="1344"/>
              <a:ext cx="288" cy="0"/>
            </a:xfrm>
            <a:prstGeom prst="line">
              <a:avLst/>
            </a:prstGeom>
            <a:noFill/>
            <a:ln w="28575">
              <a:solidFill>
                <a:srgbClr val="5D2E1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1" name="Text Box 12" descr="20%"/>
            <p:cNvSpPr txBox="1">
              <a:spLocks noChangeArrowheads="1"/>
            </p:cNvSpPr>
            <p:nvPr/>
          </p:nvSpPr>
          <p:spPr bwMode="auto">
            <a:xfrm>
              <a:off x="1462" y="981"/>
              <a:ext cx="216" cy="288"/>
            </a:xfrm>
            <a:prstGeom prst="rect">
              <a:avLst/>
            </a:prstGeom>
            <a:pattFill prst="pct20">
              <a:fgClr>
                <a:srgbClr val="C9925B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</a:rPr>
                <a:t>D</a:t>
              </a:r>
            </a:p>
          </p:txBody>
        </p:sp>
        <p:sp>
          <p:nvSpPr>
            <p:cNvPr id="34862" name="Text Box 13" descr="20%"/>
            <p:cNvSpPr txBox="1">
              <a:spLocks noChangeArrowheads="1"/>
            </p:cNvSpPr>
            <p:nvPr/>
          </p:nvSpPr>
          <p:spPr bwMode="auto">
            <a:xfrm>
              <a:off x="1504" y="2115"/>
              <a:ext cx="545" cy="288"/>
            </a:xfrm>
            <a:prstGeom prst="rect">
              <a:avLst/>
            </a:prstGeom>
            <a:pattFill prst="pct20">
              <a:fgClr>
                <a:srgbClr val="C9925B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</a:rPr>
                <a:t>CLK</a:t>
              </a:r>
            </a:p>
          </p:txBody>
        </p:sp>
        <p:sp>
          <p:nvSpPr>
            <p:cNvPr id="34863" name="Text Box 14" descr="20%"/>
            <p:cNvSpPr txBox="1">
              <a:spLocks noChangeArrowheads="1"/>
            </p:cNvSpPr>
            <p:nvPr/>
          </p:nvSpPr>
          <p:spPr bwMode="auto">
            <a:xfrm>
              <a:off x="2139" y="1208"/>
              <a:ext cx="216" cy="288"/>
            </a:xfrm>
            <a:prstGeom prst="rect">
              <a:avLst/>
            </a:prstGeom>
            <a:pattFill prst="pct20">
              <a:fgClr>
                <a:srgbClr val="C9925B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</a:rPr>
                <a:t>Q</a:t>
              </a:r>
            </a:p>
          </p:txBody>
        </p:sp>
        <p:sp>
          <p:nvSpPr>
            <p:cNvPr id="34864" name="Text Box 15" descr="20%"/>
            <p:cNvSpPr txBox="1">
              <a:spLocks noChangeArrowheads="1"/>
            </p:cNvSpPr>
            <p:nvPr/>
          </p:nvSpPr>
          <p:spPr bwMode="auto">
            <a:xfrm>
              <a:off x="2139" y="1616"/>
              <a:ext cx="216" cy="288"/>
            </a:xfrm>
            <a:prstGeom prst="rect">
              <a:avLst/>
            </a:prstGeom>
            <a:pattFill prst="pct20">
              <a:fgClr>
                <a:srgbClr val="C9925B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</a:rPr>
                <a:t>Q</a:t>
              </a:r>
            </a:p>
          </p:txBody>
        </p:sp>
        <p:sp>
          <p:nvSpPr>
            <p:cNvPr id="34865" name="Line 24"/>
            <p:cNvSpPr>
              <a:spLocks noChangeShapeType="1"/>
            </p:cNvSpPr>
            <p:nvPr/>
          </p:nvSpPr>
          <p:spPr bwMode="auto">
            <a:xfrm flipH="1" flipV="1">
              <a:off x="1458" y="2161"/>
              <a:ext cx="91" cy="90"/>
            </a:xfrm>
            <a:prstGeom prst="line">
              <a:avLst/>
            </a:prstGeom>
            <a:noFill/>
            <a:ln w="28575">
              <a:solidFill>
                <a:srgbClr val="5D2E1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6" name="Line 25"/>
            <p:cNvSpPr>
              <a:spLocks noChangeShapeType="1"/>
            </p:cNvSpPr>
            <p:nvPr/>
          </p:nvSpPr>
          <p:spPr bwMode="auto">
            <a:xfrm flipV="1">
              <a:off x="1458" y="2251"/>
              <a:ext cx="91" cy="91"/>
            </a:xfrm>
            <a:prstGeom prst="line">
              <a:avLst/>
            </a:prstGeom>
            <a:noFill/>
            <a:ln w="28575">
              <a:solidFill>
                <a:srgbClr val="5D2E1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7" name="Text Box 26" descr="20%"/>
            <p:cNvSpPr txBox="1">
              <a:spLocks noChangeArrowheads="1"/>
            </p:cNvSpPr>
            <p:nvPr/>
          </p:nvSpPr>
          <p:spPr bwMode="auto">
            <a:xfrm>
              <a:off x="1473" y="1707"/>
              <a:ext cx="318" cy="288"/>
            </a:xfrm>
            <a:prstGeom prst="rect">
              <a:avLst/>
            </a:prstGeom>
            <a:pattFill prst="pct20">
              <a:fgClr>
                <a:srgbClr val="C9925B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</a:rPr>
                <a:t>TI</a:t>
              </a:r>
            </a:p>
          </p:txBody>
        </p:sp>
        <p:sp>
          <p:nvSpPr>
            <p:cNvPr id="34868" name="Text Box 27" descr="20%"/>
            <p:cNvSpPr txBox="1">
              <a:spLocks noChangeArrowheads="1"/>
            </p:cNvSpPr>
            <p:nvPr/>
          </p:nvSpPr>
          <p:spPr bwMode="auto">
            <a:xfrm>
              <a:off x="1474" y="1344"/>
              <a:ext cx="408" cy="288"/>
            </a:xfrm>
            <a:prstGeom prst="rect">
              <a:avLst/>
            </a:prstGeom>
            <a:pattFill prst="pct20">
              <a:fgClr>
                <a:srgbClr val="C9925B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</a:rPr>
                <a:t>TE</a:t>
              </a:r>
            </a:p>
          </p:txBody>
        </p:sp>
        <p:sp>
          <p:nvSpPr>
            <p:cNvPr id="34869" name="Line 28"/>
            <p:cNvSpPr>
              <a:spLocks noChangeShapeType="1"/>
            </p:cNvSpPr>
            <p:nvPr/>
          </p:nvSpPr>
          <p:spPr bwMode="auto">
            <a:xfrm flipH="1">
              <a:off x="1231" y="1480"/>
              <a:ext cx="217" cy="0"/>
            </a:xfrm>
            <a:prstGeom prst="line">
              <a:avLst/>
            </a:prstGeom>
            <a:noFill/>
            <a:ln w="28575">
              <a:solidFill>
                <a:srgbClr val="5D2E1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0" name="Line 29"/>
            <p:cNvSpPr>
              <a:spLocks noChangeShapeType="1"/>
            </p:cNvSpPr>
            <p:nvPr/>
          </p:nvSpPr>
          <p:spPr bwMode="auto">
            <a:xfrm flipH="1">
              <a:off x="1231" y="1843"/>
              <a:ext cx="217" cy="0"/>
            </a:xfrm>
            <a:prstGeom prst="line">
              <a:avLst/>
            </a:prstGeom>
            <a:noFill/>
            <a:ln w="28575">
              <a:solidFill>
                <a:srgbClr val="5D2E1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22" name="Text Box 31"/>
          <p:cNvSpPr txBox="1">
            <a:spLocks noChangeArrowheads="1"/>
          </p:cNvSpPr>
          <p:nvPr/>
        </p:nvSpPr>
        <p:spPr bwMode="auto">
          <a:xfrm>
            <a:off x="179388" y="1557338"/>
            <a:ext cx="1871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CC"/>
                </a:solidFill>
              </a:rPr>
              <a:t>Normal input</a:t>
            </a:r>
          </a:p>
        </p:txBody>
      </p:sp>
      <p:sp>
        <p:nvSpPr>
          <p:cNvPr id="34823" name="Text Box 32"/>
          <p:cNvSpPr txBox="1">
            <a:spLocks noChangeArrowheads="1"/>
          </p:cNvSpPr>
          <p:nvPr/>
        </p:nvSpPr>
        <p:spPr bwMode="auto">
          <a:xfrm>
            <a:off x="323850" y="2133600"/>
            <a:ext cx="1655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CC"/>
                </a:solidFill>
              </a:rPr>
              <a:t>Test enable</a:t>
            </a:r>
          </a:p>
        </p:txBody>
      </p:sp>
      <p:sp>
        <p:nvSpPr>
          <p:cNvPr id="34824" name="Text Box 33"/>
          <p:cNvSpPr txBox="1">
            <a:spLocks noChangeArrowheads="1"/>
          </p:cNvSpPr>
          <p:nvPr/>
        </p:nvSpPr>
        <p:spPr bwMode="auto">
          <a:xfrm>
            <a:off x="468313" y="2708275"/>
            <a:ext cx="1439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CC"/>
                </a:solidFill>
              </a:rPr>
              <a:t>Test input</a:t>
            </a: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5067300" y="998538"/>
            <a:ext cx="1979613" cy="1800225"/>
            <a:chOff x="3192" y="714"/>
            <a:chExt cx="1247" cy="1134"/>
          </a:xfrm>
        </p:grpSpPr>
        <p:sp>
          <p:nvSpPr>
            <p:cNvPr id="34854" name="Rectangle 34"/>
            <p:cNvSpPr>
              <a:spLocks noChangeArrowheads="1"/>
            </p:cNvSpPr>
            <p:nvPr/>
          </p:nvSpPr>
          <p:spPr bwMode="auto">
            <a:xfrm>
              <a:off x="3192" y="969"/>
              <a:ext cx="1247" cy="879"/>
            </a:xfrm>
            <a:prstGeom prst="rect">
              <a:avLst/>
            </a:prstGeom>
            <a:noFill/>
            <a:ln w="19050">
              <a:solidFill>
                <a:srgbClr val="9900CC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5" name="Text Box 35"/>
            <p:cNvSpPr txBox="1">
              <a:spLocks noChangeArrowheads="1"/>
            </p:cNvSpPr>
            <p:nvPr/>
          </p:nvSpPr>
          <p:spPr bwMode="auto">
            <a:xfrm>
              <a:off x="3475" y="714"/>
              <a:ext cx="7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9900CC"/>
                  </a:solidFill>
                </a:rPr>
                <a:t>2-1 MUX</a:t>
              </a:r>
            </a:p>
          </p:txBody>
        </p:sp>
      </p:grpSp>
      <p:grpSp>
        <p:nvGrpSpPr>
          <p:cNvPr id="5" name="Group 67"/>
          <p:cNvGrpSpPr>
            <a:grpSpLocks/>
          </p:cNvGrpSpPr>
          <p:nvPr/>
        </p:nvGrpSpPr>
        <p:grpSpPr bwMode="auto">
          <a:xfrm>
            <a:off x="4841875" y="3203575"/>
            <a:ext cx="3556000" cy="1439863"/>
            <a:chOff x="3050" y="2018"/>
            <a:chExt cx="2240" cy="907"/>
          </a:xfrm>
        </p:grpSpPr>
        <p:sp>
          <p:nvSpPr>
            <p:cNvPr id="34827" name="AutoShape 37"/>
            <p:cNvSpPr>
              <a:spLocks noChangeArrowheads="1"/>
            </p:cNvSpPr>
            <p:nvPr/>
          </p:nvSpPr>
          <p:spPr bwMode="auto">
            <a:xfrm rot="-5400000">
              <a:off x="3390" y="2188"/>
              <a:ext cx="511" cy="171"/>
            </a:xfrm>
            <a:custGeom>
              <a:avLst/>
              <a:gdLst>
                <a:gd name="T0" fmla="*/ 11 w 21600"/>
                <a:gd name="T1" fmla="*/ 1 h 21600"/>
                <a:gd name="T2" fmla="*/ 6 w 21600"/>
                <a:gd name="T3" fmla="*/ 1 h 21600"/>
                <a:gd name="T4" fmla="*/ 2 w 21600"/>
                <a:gd name="T5" fmla="*/ 1 h 21600"/>
                <a:gd name="T6" fmla="*/ 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1 w 21600"/>
                <a:gd name="T13" fmla="*/ 4547 h 21600"/>
                <a:gd name="T14" fmla="*/ 17119 w 21600"/>
                <a:gd name="T15" fmla="*/ 1705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8" name="Rectangle 38"/>
            <p:cNvSpPr>
              <a:spLocks noChangeArrowheads="1"/>
            </p:cNvSpPr>
            <p:nvPr/>
          </p:nvSpPr>
          <p:spPr bwMode="auto">
            <a:xfrm>
              <a:off x="4015" y="2103"/>
              <a:ext cx="595" cy="73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9" name="Text Box 39"/>
            <p:cNvSpPr txBox="1">
              <a:spLocks noChangeArrowheads="1"/>
            </p:cNvSpPr>
            <p:nvPr/>
          </p:nvSpPr>
          <p:spPr bwMode="auto">
            <a:xfrm>
              <a:off x="3986" y="2188"/>
              <a:ext cx="2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34830" name="Text Box 40"/>
            <p:cNvSpPr txBox="1">
              <a:spLocks noChangeArrowheads="1"/>
            </p:cNvSpPr>
            <p:nvPr/>
          </p:nvSpPr>
          <p:spPr bwMode="auto">
            <a:xfrm>
              <a:off x="4129" y="2585"/>
              <a:ext cx="3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/>
                <a:t>CLK</a:t>
              </a:r>
            </a:p>
          </p:txBody>
        </p:sp>
        <p:grpSp>
          <p:nvGrpSpPr>
            <p:cNvPr id="34831" name="Group 43"/>
            <p:cNvGrpSpPr>
              <a:grpSpLocks/>
            </p:cNvGrpSpPr>
            <p:nvPr/>
          </p:nvGrpSpPr>
          <p:grpSpPr bwMode="auto">
            <a:xfrm>
              <a:off x="4015" y="2614"/>
              <a:ext cx="85" cy="141"/>
              <a:chOff x="3929" y="2614"/>
              <a:chExt cx="85" cy="170"/>
            </a:xfrm>
          </p:grpSpPr>
          <p:sp>
            <p:nvSpPr>
              <p:cNvPr id="34852" name="Line 41"/>
              <p:cNvSpPr>
                <a:spLocks noChangeShapeType="1"/>
              </p:cNvSpPr>
              <p:nvPr/>
            </p:nvSpPr>
            <p:spPr bwMode="auto">
              <a:xfrm>
                <a:off x="3929" y="2614"/>
                <a:ext cx="85" cy="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3" name="Line 42"/>
              <p:cNvSpPr>
                <a:spLocks noChangeShapeType="1"/>
              </p:cNvSpPr>
              <p:nvPr/>
            </p:nvSpPr>
            <p:spPr bwMode="auto">
              <a:xfrm rot="-5400000">
                <a:off x="3929" y="2699"/>
                <a:ext cx="85" cy="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32" name="Text Box 44"/>
            <p:cNvSpPr txBox="1">
              <a:spLocks noChangeArrowheads="1"/>
            </p:cNvSpPr>
            <p:nvPr/>
          </p:nvSpPr>
          <p:spPr bwMode="auto">
            <a:xfrm>
              <a:off x="4469" y="2188"/>
              <a:ext cx="1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Q</a:t>
              </a:r>
            </a:p>
          </p:txBody>
        </p:sp>
        <p:sp>
          <p:nvSpPr>
            <p:cNvPr id="34833" name="Line 45"/>
            <p:cNvSpPr>
              <a:spLocks noChangeShapeType="1"/>
            </p:cNvSpPr>
            <p:nvPr/>
          </p:nvSpPr>
          <p:spPr bwMode="auto">
            <a:xfrm>
              <a:off x="3731" y="2273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4" name="Line 46"/>
            <p:cNvSpPr>
              <a:spLocks noChangeShapeType="1"/>
            </p:cNvSpPr>
            <p:nvPr/>
          </p:nvSpPr>
          <p:spPr bwMode="auto">
            <a:xfrm>
              <a:off x="3363" y="2132"/>
              <a:ext cx="1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Line 47"/>
            <p:cNvSpPr>
              <a:spLocks noChangeShapeType="1"/>
            </p:cNvSpPr>
            <p:nvPr/>
          </p:nvSpPr>
          <p:spPr bwMode="auto">
            <a:xfrm>
              <a:off x="3363" y="2415"/>
              <a:ext cx="1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6" name="Line 48"/>
            <p:cNvSpPr>
              <a:spLocks noChangeShapeType="1"/>
            </p:cNvSpPr>
            <p:nvPr/>
          </p:nvSpPr>
          <p:spPr bwMode="auto">
            <a:xfrm>
              <a:off x="3363" y="2614"/>
              <a:ext cx="2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7" name="Line 49"/>
            <p:cNvSpPr>
              <a:spLocks noChangeShapeType="1"/>
            </p:cNvSpPr>
            <p:nvPr/>
          </p:nvSpPr>
          <p:spPr bwMode="auto">
            <a:xfrm flipV="1">
              <a:off x="3646" y="2472"/>
              <a:ext cx="0" cy="1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8" name="Text Box 50"/>
            <p:cNvSpPr txBox="1">
              <a:spLocks noChangeArrowheads="1"/>
            </p:cNvSpPr>
            <p:nvPr/>
          </p:nvSpPr>
          <p:spPr bwMode="auto">
            <a:xfrm>
              <a:off x="3050" y="2500"/>
              <a:ext cx="34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TE</a:t>
              </a:r>
            </a:p>
          </p:txBody>
        </p:sp>
        <p:sp>
          <p:nvSpPr>
            <p:cNvPr id="34839" name="Text Box 51"/>
            <p:cNvSpPr txBox="1">
              <a:spLocks noChangeArrowheads="1"/>
            </p:cNvSpPr>
            <p:nvPr/>
          </p:nvSpPr>
          <p:spPr bwMode="auto">
            <a:xfrm>
              <a:off x="3136" y="2018"/>
              <a:ext cx="2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34840" name="Text Box 52"/>
            <p:cNvSpPr txBox="1">
              <a:spLocks noChangeArrowheads="1"/>
            </p:cNvSpPr>
            <p:nvPr/>
          </p:nvSpPr>
          <p:spPr bwMode="auto">
            <a:xfrm>
              <a:off x="3107" y="2298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TI</a:t>
              </a:r>
            </a:p>
          </p:txBody>
        </p:sp>
        <p:sp>
          <p:nvSpPr>
            <p:cNvPr id="34841" name="Line 53"/>
            <p:cNvSpPr>
              <a:spLocks noChangeShapeType="1"/>
            </p:cNvSpPr>
            <p:nvPr/>
          </p:nvSpPr>
          <p:spPr bwMode="auto">
            <a:xfrm>
              <a:off x="4610" y="2273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2" name="Line 54"/>
            <p:cNvSpPr>
              <a:spLocks noChangeShapeType="1"/>
            </p:cNvSpPr>
            <p:nvPr/>
          </p:nvSpPr>
          <p:spPr bwMode="auto">
            <a:xfrm>
              <a:off x="4610" y="2699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3" name="Oval 55"/>
            <p:cNvSpPr>
              <a:spLocks noChangeArrowheads="1"/>
            </p:cNvSpPr>
            <p:nvPr/>
          </p:nvSpPr>
          <p:spPr bwMode="auto">
            <a:xfrm>
              <a:off x="4610" y="2651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4" name="Text Box 56"/>
            <p:cNvSpPr txBox="1">
              <a:spLocks noChangeArrowheads="1"/>
            </p:cNvSpPr>
            <p:nvPr/>
          </p:nvSpPr>
          <p:spPr bwMode="auto">
            <a:xfrm>
              <a:off x="4950" y="2160"/>
              <a:ext cx="1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Q</a:t>
              </a:r>
            </a:p>
          </p:txBody>
        </p:sp>
        <p:sp>
          <p:nvSpPr>
            <p:cNvPr id="34845" name="Text Box 57"/>
            <p:cNvSpPr txBox="1">
              <a:spLocks noChangeArrowheads="1"/>
            </p:cNvSpPr>
            <p:nvPr/>
          </p:nvSpPr>
          <p:spPr bwMode="auto">
            <a:xfrm>
              <a:off x="4922" y="2557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Q_L</a:t>
              </a:r>
            </a:p>
          </p:txBody>
        </p:sp>
        <p:sp>
          <p:nvSpPr>
            <p:cNvPr id="34846" name="AutoShape 59"/>
            <p:cNvSpPr>
              <a:spLocks noChangeArrowheads="1"/>
            </p:cNvSpPr>
            <p:nvPr/>
          </p:nvSpPr>
          <p:spPr bwMode="auto">
            <a:xfrm>
              <a:off x="3050" y="2018"/>
              <a:ext cx="2240" cy="907"/>
            </a:xfrm>
            <a:prstGeom prst="bracketPair">
              <a:avLst>
                <a:gd name="adj" fmla="val 760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7" name="Text Box 62"/>
            <p:cNvSpPr txBox="1">
              <a:spLocks noChangeArrowheads="1"/>
            </p:cNvSpPr>
            <p:nvPr/>
          </p:nvSpPr>
          <p:spPr bwMode="auto">
            <a:xfrm>
              <a:off x="3107" y="2685"/>
              <a:ext cx="3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/>
                <a:t>CLK</a:t>
              </a:r>
            </a:p>
          </p:txBody>
        </p:sp>
        <p:grpSp>
          <p:nvGrpSpPr>
            <p:cNvPr id="34848" name="Group 66"/>
            <p:cNvGrpSpPr>
              <a:grpSpLocks/>
            </p:cNvGrpSpPr>
            <p:nvPr/>
          </p:nvGrpSpPr>
          <p:grpSpPr bwMode="auto">
            <a:xfrm>
              <a:off x="3419" y="2698"/>
              <a:ext cx="595" cy="86"/>
              <a:chOff x="3419" y="2698"/>
              <a:chExt cx="595" cy="86"/>
            </a:xfrm>
          </p:grpSpPr>
          <p:sp>
            <p:nvSpPr>
              <p:cNvPr id="34849" name="Line 61"/>
              <p:cNvSpPr>
                <a:spLocks noChangeShapeType="1"/>
              </p:cNvSpPr>
              <p:nvPr/>
            </p:nvSpPr>
            <p:spPr bwMode="auto">
              <a:xfrm>
                <a:off x="3730" y="2699"/>
                <a:ext cx="2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0" name="Line 64"/>
              <p:cNvSpPr>
                <a:spLocks noChangeShapeType="1"/>
              </p:cNvSpPr>
              <p:nvPr/>
            </p:nvSpPr>
            <p:spPr bwMode="auto">
              <a:xfrm flipV="1">
                <a:off x="3730" y="2698"/>
                <a:ext cx="0" cy="8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1" name="Line 65"/>
              <p:cNvSpPr>
                <a:spLocks noChangeShapeType="1"/>
              </p:cNvSpPr>
              <p:nvPr/>
            </p:nvSpPr>
            <p:spPr bwMode="auto">
              <a:xfrm>
                <a:off x="3419" y="2784"/>
                <a:ext cx="31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95288" y="1628775"/>
          <a:ext cx="8229600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Artwork" r:id="rId3" imgW="8678486" imgH="2580952" progId="Adobe.Illustrator.7">
                  <p:embed/>
                </p:oleObj>
              </mc:Choice>
              <mc:Fallback>
                <p:oleObj name="Artwork" r:id="rId3" imgW="8678486" imgH="2580952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628775"/>
                        <a:ext cx="8229600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96"/>
          <p:cNvGrpSpPr>
            <a:grpSpLocks/>
          </p:cNvGrpSpPr>
          <p:nvPr/>
        </p:nvGrpSpPr>
        <p:grpSpPr bwMode="auto">
          <a:xfrm>
            <a:off x="323850" y="1093788"/>
            <a:ext cx="6299200" cy="2449512"/>
            <a:chOff x="204" y="689"/>
            <a:chExt cx="3968" cy="1543"/>
          </a:xfrm>
        </p:grpSpPr>
        <p:sp>
          <p:nvSpPr>
            <p:cNvPr id="35864" name="Text Box 43"/>
            <p:cNvSpPr txBox="1">
              <a:spLocks noChangeArrowheads="1"/>
            </p:cNvSpPr>
            <p:nvPr/>
          </p:nvSpPr>
          <p:spPr bwMode="auto">
            <a:xfrm>
              <a:off x="204" y="962"/>
              <a:ext cx="1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35865" name="Text Box 44"/>
            <p:cNvSpPr txBox="1">
              <a:spLocks noChangeArrowheads="1"/>
            </p:cNvSpPr>
            <p:nvPr/>
          </p:nvSpPr>
          <p:spPr bwMode="auto">
            <a:xfrm>
              <a:off x="204" y="1460"/>
              <a:ext cx="1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35866" name="Text Box 45"/>
            <p:cNvSpPr txBox="1">
              <a:spLocks noChangeArrowheads="1"/>
            </p:cNvSpPr>
            <p:nvPr/>
          </p:nvSpPr>
          <p:spPr bwMode="auto">
            <a:xfrm>
              <a:off x="204" y="1914"/>
              <a:ext cx="1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35867" name="Text Box 46"/>
            <p:cNvSpPr txBox="1">
              <a:spLocks noChangeArrowheads="1"/>
            </p:cNvSpPr>
            <p:nvPr/>
          </p:nvSpPr>
          <p:spPr bwMode="auto">
            <a:xfrm>
              <a:off x="3645" y="941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35868" name="Text Box 47"/>
            <p:cNvSpPr txBox="1">
              <a:spLocks noChangeArrowheads="1"/>
            </p:cNvSpPr>
            <p:nvPr/>
          </p:nvSpPr>
          <p:spPr bwMode="auto">
            <a:xfrm>
              <a:off x="3645" y="1439"/>
              <a:ext cx="5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Q_L</a:t>
              </a:r>
            </a:p>
          </p:txBody>
        </p:sp>
        <p:grpSp>
          <p:nvGrpSpPr>
            <p:cNvPr id="35869" name="Group 95"/>
            <p:cNvGrpSpPr>
              <a:grpSpLocks/>
            </p:cNvGrpSpPr>
            <p:nvPr/>
          </p:nvGrpSpPr>
          <p:grpSpPr bwMode="auto">
            <a:xfrm>
              <a:off x="522" y="689"/>
              <a:ext cx="3101" cy="1543"/>
              <a:chOff x="522" y="689"/>
              <a:chExt cx="3101" cy="1543"/>
            </a:xfrm>
          </p:grpSpPr>
          <p:sp>
            <p:nvSpPr>
              <p:cNvPr id="35870" name="Rectangle 48"/>
              <p:cNvSpPr>
                <a:spLocks noChangeArrowheads="1"/>
              </p:cNvSpPr>
              <p:nvPr/>
            </p:nvSpPr>
            <p:spPr bwMode="auto">
              <a:xfrm>
                <a:off x="839" y="689"/>
                <a:ext cx="2551" cy="1543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71" name="Rectangle 5"/>
              <p:cNvSpPr>
                <a:spLocks noChangeArrowheads="1"/>
              </p:cNvSpPr>
              <p:nvPr/>
            </p:nvSpPr>
            <p:spPr bwMode="auto">
              <a:xfrm>
                <a:off x="1152" y="941"/>
                <a:ext cx="651" cy="794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872" name="Line 6"/>
              <p:cNvSpPr>
                <a:spLocks noChangeShapeType="1"/>
              </p:cNvSpPr>
              <p:nvPr/>
            </p:nvSpPr>
            <p:spPr bwMode="auto">
              <a:xfrm flipH="1">
                <a:off x="612" y="1095"/>
                <a:ext cx="540" cy="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73" name="Line 7"/>
              <p:cNvSpPr>
                <a:spLocks noChangeShapeType="1"/>
              </p:cNvSpPr>
              <p:nvPr/>
            </p:nvSpPr>
            <p:spPr bwMode="auto">
              <a:xfrm flipH="1">
                <a:off x="975" y="1347"/>
                <a:ext cx="17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74" name="Line 8"/>
              <p:cNvSpPr>
                <a:spLocks noChangeShapeType="1"/>
              </p:cNvSpPr>
              <p:nvPr/>
            </p:nvSpPr>
            <p:spPr bwMode="auto">
              <a:xfrm flipH="1" flipV="1">
                <a:off x="612" y="1597"/>
                <a:ext cx="540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75" name="Line 9"/>
              <p:cNvSpPr>
                <a:spLocks noChangeShapeType="1"/>
              </p:cNvSpPr>
              <p:nvPr/>
            </p:nvSpPr>
            <p:spPr bwMode="auto">
              <a:xfrm flipH="1">
                <a:off x="1887" y="1565"/>
                <a:ext cx="62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76" name="Line 10"/>
              <p:cNvSpPr>
                <a:spLocks noChangeShapeType="1"/>
              </p:cNvSpPr>
              <p:nvPr/>
            </p:nvSpPr>
            <p:spPr bwMode="auto">
              <a:xfrm flipH="1">
                <a:off x="1803" y="1111"/>
                <a:ext cx="70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77" name="Oval 11"/>
              <p:cNvSpPr>
                <a:spLocks noChangeArrowheads="1"/>
              </p:cNvSpPr>
              <p:nvPr/>
            </p:nvSpPr>
            <p:spPr bwMode="auto">
              <a:xfrm>
                <a:off x="1815" y="1521"/>
                <a:ext cx="73" cy="72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878" name="Text Box 12"/>
              <p:cNvSpPr txBox="1">
                <a:spLocks noChangeArrowheads="1"/>
              </p:cNvSpPr>
              <p:nvPr/>
            </p:nvSpPr>
            <p:spPr bwMode="auto">
              <a:xfrm>
                <a:off x="1151" y="960"/>
                <a:ext cx="1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S</a:t>
                </a:r>
              </a:p>
            </p:txBody>
          </p:sp>
          <p:sp>
            <p:nvSpPr>
              <p:cNvPr id="35879" name="Text Box 13"/>
              <p:cNvSpPr txBox="1">
                <a:spLocks noChangeArrowheads="1"/>
              </p:cNvSpPr>
              <p:nvPr/>
            </p:nvSpPr>
            <p:spPr bwMode="auto">
              <a:xfrm>
                <a:off x="1151" y="1239"/>
                <a:ext cx="1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C</a:t>
                </a:r>
              </a:p>
            </p:txBody>
          </p:sp>
          <p:sp>
            <p:nvSpPr>
              <p:cNvPr id="35880" name="Text Box 14"/>
              <p:cNvSpPr txBox="1">
                <a:spLocks noChangeArrowheads="1"/>
              </p:cNvSpPr>
              <p:nvPr/>
            </p:nvSpPr>
            <p:spPr bwMode="auto">
              <a:xfrm>
                <a:off x="1151" y="1490"/>
                <a:ext cx="1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R</a:t>
                </a:r>
              </a:p>
            </p:txBody>
          </p:sp>
          <p:sp>
            <p:nvSpPr>
              <p:cNvPr id="35881" name="Text Box 15"/>
              <p:cNvSpPr txBox="1">
                <a:spLocks noChangeArrowheads="1"/>
              </p:cNvSpPr>
              <p:nvPr/>
            </p:nvSpPr>
            <p:spPr bwMode="auto">
              <a:xfrm>
                <a:off x="1569" y="1423"/>
                <a:ext cx="23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Q</a:t>
                </a:r>
              </a:p>
            </p:txBody>
          </p:sp>
          <p:sp>
            <p:nvSpPr>
              <p:cNvPr id="35882" name="Text Box 16"/>
              <p:cNvSpPr txBox="1">
                <a:spLocks noChangeArrowheads="1"/>
              </p:cNvSpPr>
              <p:nvPr/>
            </p:nvSpPr>
            <p:spPr bwMode="auto">
              <a:xfrm>
                <a:off x="1548" y="974"/>
                <a:ext cx="2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Q</a:t>
                </a:r>
              </a:p>
            </p:txBody>
          </p:sp>
          <p:sp>
            <p:nvSpPr>
              <p:cNvPr id="35883" name="Line 23"/>
              <p:cNvSpPr>
                <a:spLocks noChangeShapeType="1"/>
              </p:cNvSpPr>
              <p:nvPr/>
            </p:nvSpPr>
            <p:spPr bwMode="auto">
              <a:xfrm flipH="1" flipV="1">
                <a:off x="3249" y="1554"/>
                <a:ext cx="27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84" name="Line 24"/>
              <p:cNvSpPr>
                <a:spLocks noChangeShapeType="1"/>
              </p:cNvSpPr>
              <p:nvPr/>
            </p:nvSpPr>
            <p:spPr bwMode="auto">
              <a:xfrm flipH="1" flipV="1">
                <a:off x="3163" y="1095"/>
                <a:ext cx="370" cy="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85" name="Line 31"/>
              <p:cNvSpPr>
                <a:spLocks noChangeShapeType="1"/>
              </p:cNvSpPr>
              <p:nvPr/>
            </p:nvSpPr>
            <p:spPr bwMode="auto">
              <a:xfrm flipV="1">
                <a:off x="2426" y="1366"/>
                <a:ext cx="0" cy="67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86" name="Line 32"/>
              <p:cNvSpPr>
                <a:spLocks noChangeShapeType="1"/>
              </p:cNvSpPr>
              <p:nvPr/>
            </p:nvSpPr>
            <p:spPr bwMode="auto">
              <a:xfrm flipV="1">
                <a:off x="1774" y="2018"/>
                <a:ext cx="65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87" name="AutoShape 33"/>
              <p:cNvSpPr>
                <a:spLocks noChangeArrowheads="1"/>
              </p:cNvSpPr>
              <p:nvPr/>
            </p:nvSpPr>
            <p:spPr bwMode="auto">
              <a:xfrm rot="5400000">
                <a:off x="1474" y="1869"/>
                <a:ext cx="318" cy="318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8" name="Oval 34"/>
              <p:cNvSpPr>
                <a:spLocks noChangeArrowheads="1"/>
              </p:cNvSpPr>
              <p:nvPr/>
            </p:nvSpPr>
            <p:spPr bwMode="auto">
              <a:xfrm>
                <a:off x="1384" y="1987"/>
                <a:ext cx="98" cy="91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9" name="Line 36"/>
              <p:cNvSpPr>
                <a:spLocks noChangeShapeType="1"/>
              </p:cNvSpPr>
              <p:nvPr/>
            </p:nvSpPr>
            <p:spPr bwMode="auto">
              <a:xfrm flipV="1">
                <a:off x="612" y="2041"/>
                <a:ext cx="770" cy="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90" name="Line 37"/>
              <p:cNvSpPr>
                <a:spLocks noChangeShapeType="1"/>
              </p:cNvSpPr>
              <p:nvPr/>
            </p:nvSpPr>
            <p:spPr bwMode="auto">
              <a:xfrm flipV="1">
                <a:off x="975" y="1324"/>
                <a:ext cx="0" cy="72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91" name="Rectangle 38"/>
              <p:cNvSpPr>
                <a:spLocks noChangeArrowheads="1"/>
              </p:cNvSpPr>
              <p:nvPr/>
            </p:nvSpPr>
            <p:spPr bwMode="auto">
              <a:xfrm>
                <a:off x="522" y="1052"/>
                <a:ext cx="91" cy="91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2" name="Rectangle 39"/>
              <p:cNvSpPr>
                <a:spLocks noChangeArrowheads="1"/>
              </p:cNvSpPr>
              <p:nvPr/>
            </p:nvSpPr>
            <p:spPr bwMode="auto">
              <a:xfrm>
                <a:off x="522" y="2005"/>
                <a:ext cx="91" cy="91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3" name="Rectangle 40"/>
              <p:cNvSpPr>
                <a:spLocks noChangeArrowheads="1"/>
              </p:cNvSpPr>
              <p:nvPr/>
            </p:nvSpPr>
            <p:spPr bwMode="auto">
              <a:xfrm>
                <a:off x="522" y="1551"/>
                <a:ext cx="91" cy="91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4" name="Rectangle 41"/>
              <p:cNvSpPr>
                <a:spLocks noChangeArrowheads="1"/>
              </p:cNvSpPr>
              <p:nvPr/>
            </p:nvSpPr>
            <p:spPr bwMode="auto">
              <a:xfrm>
                <a:off x="3526" y="1508"/>
                <a:ext cx="91" cy="91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5" name="Rectangle 42"/>
              <p:cNvSpPr>
                <a:spLocks noChangeArrowheads="1"/>
              </p:cNvSpPr>
              <p:nvPr/>
            </p:nvSpPr>
            <p:spPr bwMode="auto">
              <a:xfrm>
                <a:off x="3532" y="1052"/>
                <a:ext cx="91" cy="91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6" name="Text Box 49"/>
              <p:cNvSpPr txBox="1">
                <a:spLocks noChangeArrowheads="1"/>
              </p:cNvSpPr>
              <p:nvPr/>
            </p:nvSpPr>
            <p:spPr bwMode="auto">
              <a:xfrm>
                <a:off x="1831" y="861"/>
                <a:ext cx="3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QM</a:t>
                </a:r>
              </a:p>
            </p:txBody>
          </p:sp>
          <p:sp>
            <p:nvSpPr>
              <p:cNvPr id="35897" name="Text Box 50"/>
              <p:cNvSpPr txBox="1">
                <a:spLocks noChangeArrowheads="1"/>
              </p:cNvSpPr>
              <p:nvPr/>
            </p:nvSpPr>
            <p:spPr bwMode="auto">
              <a:xfrm>
                <a:off x="1888" y="1196"/>
                <a:ext cx="51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QM_L</a:t>
                </a:r>
              </a:p>
            </p:txBody>
          </p:sp>
          <p:sp>
            <p:nvSpPr>
              <p:cNvPr id="35898" name="Oval 56"/>
              <p:cNvSpPr>
                <a:spLocks noChangeArrowheads="1"/>
              </p:cNvSpPr>
              <p:nvPr/>
            </p:nvSpPr>
            <p:spPr bwMode="auto">
              <a:xfrm>
                <a:off x="939" y="2005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9" name="Text Box 57"/>
              <p:cNvSpPr txBox="1">
                <a:spLocks noChangeArrowheads="1"/>
              </p:cNvSpPr>
              <p:nvPr/>
            </p:nvSpPr>
            <p:spPr bwMode="auto">
              <a:xfrm>
                <a:off x="1202" y="709"/>
                <a:ext cx="59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0000"/>
                    </a:solidFill>
                  </a:rPr>
                  <a:t>Master</a:t>
                </a:r>
              </a:p>
            </p:txBody>
          </p:sp>
          <p:sp>
            <p:nvSpPr>
              <p:cNvPr id="35900" name="Text Box 58"/>
              <p:cNvSpPr txBox="1">
                <a:spLocks noChangeArrowheads="1"/>
              </p:cNvSpPr>
              <p:nvPr/>
            </p:nvSpPr>
            <p:spPr bwMode="auto">
              <a:xfrm>
                <a:off x="2568" y="709"/>
                <a:ext cx="54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0000"/>
                    </a:solidFill>
                  </a:rPr>
                  <a:t>Slave</a:t>
                </a:r>
              </a:p>
            </p:txBody>
          </p:sp>
          <p:sp>
            <p:nvSpPr>
              <p:cNvPr id="35901" name="Rectangle 84"/>
              <p:cNvSpPr>
                <a:spLocks noChangeArrowheads="1"/>
              </p:cNvSpPr>
              <p:nvPr/>
            </p:nvSpPr>
            <p:spPr bwMode="auto">
              <a:xfrm>
                <a:off x="2512" y="941"/>
                <a:ext cx="651" cy="794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2" name="Oval 85"/>
              <p:cNvSpPr>
                <a:spLocks noChangeArrowheads="1"/>
              </p:cNvSpPr>
              <p:nvPr/>
            </p:nvSpPr>
            <p:spPr bwMode="auto">
              <a:xfrm>
                <a:off x="3175" y="1521"/>
                <a:ext cx="73" cy="72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903" name="Text Box 86"/>
              <p:cNvSpPr txBox="1">
                <a:spLocks noChangeArrowheads="1"/>
              </p:cNvSpPr>
              <p:nvPr/>
            </p:nvSpPr>
            <p:spPr bwMode="auto">
              <a:xfrm>
                <a:off x="2511" y="960"/>
                <a:ext cx="1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S</a:t>
                </a:r>
              </a:p>
            </p:txBody>
          </p:sp>
          <p:sp>
            <p:nvSpPr>
              <p:cNvPr id="35904" name="Text Box 87"/>
              <p:cNvSpPr txBox="1">
                <a:spLocks noChangeArrowheads="1"/>
              </p:cNvSpPr>
              <p:nvPr/>
            </p:nvSpPr>
            <p:spPr bwMode="auto">
              <a:xfrm>
                <a:off x="2511" y="1239"/>
                <a:ext cx="1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C</a:t>
                </a:r>
              </a:p>
            </p:txBody>
          </p:sp>
          <p:sp>
            <p:nvSpPr>
              <p:cNvPr id="35905" name="Text Box 88"/>
              <p:cNvSpPr txBox="1">
                <a:spLocks noChangeArrowheads="1"/>
              </p:cNvSpPr>
              <p:nvPr/>
            </p:nvSpPr>
            <p:spPr bwMode="auto">
              <a:xfrm>
                <a:off x="2511" y="1490"/>
                <a:ext cx="1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R</a:t>
                </a:r>
              </a:p>
            </p:txBody>
          </p:sp>
          <p:sp>
            <p:nvSpPr>
              <p:cNvPr id="35906" name="Text Box 89"/>
              <p:cNvSpPr txBox="1">
                <a:spLocks noChangeArrowheads="1"/>
              </p:cNvSpPr>
              <p:nvPr/>
            </p:nvSpPr>
            <p:spPr bwMode="auto">
              <a:xfrm>
                <a:off x="2929" y="1423"/>
                <a:ext cx="23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Q</a:t>
                </a:r>
              </a:p>
            </p:txBody>
          </p:sp>
          <p:sp>
            <p:nvSpPr>
              <p:cNvPr id="35907" name="Text Box 90"/>
              <p:cNvSpPr txBox="1">
                <a:spLocks noChangeArrowheads="1"/>
              </p:cNvSpPr>
              <p:nvPr/>
            </p:nvSpPr>
            <p:spPr bwMode="auto">
              <a:xfrm>
                <a:off x="2908" y="974"/>
                <a:ext cx="2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Q</a:t>
                </a:r>
              </a:p>
            </p:txBody>
          </p:sp>
          <p:sp>
            <p:nvSpPr>
              <p:cNvPr id="35908" name="Line 91"/>
              <p:cNvSpPr>
                <a:spLocks noChangeShapeType="1"/>
              </p:cNvSpPr>
              <p:nvPr/>
            </p:nvSpPr>
            <p:spPr bwMode="auto">
              <a:xfrm>
                <a:off x="2426" y="1366"/>
                <a:ext cx="8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188913"/>
            <a:ext cx="8018463" cy="71913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8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en-US" altLang="zh-CN" smtClean="0">
                <a:ea typeface="宋体" charset="-122"/>
              </a:rPr>
              <a:t>master/slave S-R Flip-Flops</a:t>
            </a:r>
          </a:p>
        </p:txBody>
      </p:sp>
      <p:sp>
        <p:nvSpPr>
          <p:cNvPr id="76861" name="Rectangle 61"/>
          <p:cNvSpPr>
            <a:spLocks noGrp="1" noChangeArrowheads="1"/>
          </p:cNvSpPr>
          <p:nvPr>
            <p:ph type="body" idx="1"/>
          </p:nvPr>
        </p:nvSpPr>
        <p:spPr>
          <a:xfrm>
            <a:off x="684213" y="3735388"/>
            <a:ext cx="8064500" cy="2663825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20BC6"/>
                </a:solidFill>
                <a:ea typeface="宋体" charset="-122"/>
              </a:rPr>
              <a:t>C=1</a:t>
            </a:r>
            <a:r>
              <a:rPr lang="en-US" altLang="zh-CN" smtClean="0">
                <a:ea typeface="宋体" charset="-122"/>
              </a:rPr>
              <a:t>, </a:t>
            </a:r>
            <a:r>
              <a:rPr lang="en-US" altLang="zh-CN" smtClean="0">
                <a:solidFill>
                  <a:srgbClr val="0000C4"/>
                </a:solidFill>
                <a:ea typeface="宋体" charset="-122"/>
              </a:rPr>
              <a:t>master is </a:t>
            </a:r>
            <a:r>
              <a:rPr lang="en-US" altLang="zh-CN" smtClean="0">
                <a:ea typeface="宋体" charset="-122"/>
              </a:rPr>
              <a:t>enabled and stores new data</a:t>
            </a:r>
            <a:r>
              <a:rPr lang="en-US" altLang="zh-CN" smtClean="0">
                <a:solidFill>
                  <a:srgbClr val="0000C4"/>
                </a:solidFill>
                <a:ea typeface="宋体" charset="-122"/>
              </a:rPr>
              <a:t>;</a:t>
            </a:r>
          </a:p>
          <a:p>
            <a:pPr eaLnBrk="1" hangingPunct="1"/>
            <a:r>
              <a:rPr lang="en-US" altLang="zh-CN" smtClean="0">
                <a:solidFill>
                  <a:srgbClr val="020BC6"/>
                </a:solidFill>
                <a:ea typeface="宋体" charset="-122"/>
              </a:rPr>
              <a:t>C= 0</a:t>
            </a:r>
            <a:r>
              <a:rPr lang="en-US" altLang="zh-CN" smtClean="0">
                <a:ea typeface="宋体" charset="-122"/>
              </a:rPr>
              <a:t>, master’s state is passed to enabled slave and slave stores the new value</a:t>
            </a:r>
            <a:r>
              <a:rPr lang="en-US" altLang="zh-CN" smtClean="0">
                <a:solidFill>
                  <a:srgbClr val="0000C4"/>
                </a:solidFill>
                <a:ea typeface="宋体" charset="-122"/>
              </a:rPr>
              <a:t>.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It is not edge-triggered f-fs, but </a:t>
            </a:r>
            <a:r>
              <a:rPr lang="en-US" altLang="zh-CN" smtClean="0">
                <a:solidFill>
                  <a:srgbClr val="CC0000"/>
                </a:solidFill>
                <a:ea typeface="宋体" charset="-122"/>
              </a:rPr>
              <a:t>pulse-triggered.</a:t>
            </a:r>
          </a:p>
        </p:txBody>
      </p:sp>
      <p:grpSp>
        <p:nvGrpSpPr>
          <p:cNvPr id="35845" name="Group 83"/>
          <p:cNvGrpSpPr>
            <a:grpSpLocks/>
          </p:cNvGrpSpPr>
          <p:nvPr/>
        </p:nvGrpSpPr>
        <p:grpSpPr bwMode="auto">
          <a:xfrm>
            <a:off x="6686550" y="1449388"/>
            <a:ext cx="2006600" cy="1368425"/>
            <a:chOff x="4337" y="935"/>
            <a:chExt cx="1264" cy="862"/>
          </a:xfrm>
          <a:solidFill>
            <a:srgbClr val="E7CFB7"/>
          </a:solidFill>
        </p:grpSpPr>
        <p:sp>
          <p:nvSpPr>
            <p:cNvPr id="35847" name="Rectangle 64" descr="20%"/>
            <p:cNvSpPr>
              <a:spLocks noChangeArrowheads="1"/>
            </p:cNvSpPr>
            <p:nvPr/>
          </p:nvSpPr>
          <p:spPr bwMode="auto">
            <a:xfrm>
              <a:off x="4604" y="935"/>
              <a:ext cx="725" cy="862"/>
            </a:xfrm>
            <a:prstGeom prst="rect">
              <a:avLst/>
            </a:prstGeom>
            <a:grpFill/>
            <a:ln w="28575">
              <a:solidFill>
                <a:srgbClr val="5D2E1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5D2E19"/>
                </a:solidFill>
              </a:endParaRPr>
            </a:p>
          </p:txBody>
        </p:sp>
        <p:sp>
          <p:nvSpPr>
            <p:cNvPr id="35848" name="Text Box 65" descr="20%"/>
            <p:cNvSpPr txBox="1">
              <a:spLocks noChangeArrowheads="1"/>
            </p:cNvSpPr>
            <p:nvPr/>
          </p:nvSpPr>
          <p:spPr bwMode="auto">
            <a:xfrm>
              <a:off x="4616" y="981"/>
              <a:ext cx="271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5D2E19"/>
                  </a:solidFill>
                </a:rPr>
                <a:t>S</a:t>
              </a:r>
            </a:p>
          </p:txBody>
        </p:sp>
        <p:sp>
          <p:nvSpPr>
            <p:cNvPr id="35849" name="Text Box 66" descr="20%"/>
            <p:cNvSpPr txBox="1">
              <a:spLocks noChangeArrowheads="1"/>
            </p:cNvSpPr>
            <p:nvPr/>
          </p:nvSpPr>
          <p:spPr bwMode="auto">
            <a:xfrm>
              <a:off x="4616" y="1253"/>
              <a:ext cx="226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5D2E19"/>
                  </a:solidFill>
                </a:rPr>
                <a:t>C</a:t>
              </a:r>
            </a:p>
          </p:txBody>
        </p:sp>
        <p:sp>
          <p:nvSpPr>
            <p:cNvPr id="35850" name="Text Box 67" descr="20%"/>
            <p:cNvSpPr txBox="1">
              <a:spLocks noChangeArrowheads="1"/>
            </p:cNvSpPr>
            <p:nvPr/>
          </p:nvSpPr>
          <p:spPr bwMode="auto">
            <a:xfrm>
              <a:off x="4616" y="1525"/>
              <a:ext cx="226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5D2E19"/>
                  </a:solidFill>
                </a:rPr>
                <a:t>R</a:t>
              </a:r>
            </a:p>
          </p:txBody>
        </p:sp>
        <p:sp>
          <p:nvSpPr>
            <p:cNvPr id="35851" name="Text Box 68" descr="20%"/>
            <p:cNvSpPr txBox="1">
              <a:spLocks noChangeArrowheads="1"/>
            </p:cNvSpPr>
            <p:nvPr/>
          </p:nvSpPr>
          <p:spPr bwMode="auto">
            <a:xfrm>
              <a:off x="5092" y="981"/>
              <a:ext cx="226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5D2E19"/>
                  </a:solidFill>
                </a:rPr>
                <a:t>Q</a:t>
              </a:r>
            </a:p>
          </p:txBody>
        </p:sp>
        <p:sp>
          <p:nvSpPr>
            <p:cNvPr id="35852" name="Text Box 69" descr="20%"/>
            <p:cNvSpPr txBox="1">
              <a:spLocks noChangeArrowheads="1"/>
            </p:cNvSpPr>
            <p:nvPr/>
          </p:nvSpPr>
          <p:spPr bwMode="auto">
            <a:xfrm>
              <a:off x="5092" y="1502"/>
              <a:ext cx="226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5D2E19"/>
                  </a:solidFill>
                </a:rPr>
                <a:t>Q</a:t>
              </a:r>
            </a:p>
          </p:txBody>
        </p:sp>
        <p:sp>
          <p:nvSpPr>
            <p:cNvPr id="35853" name="Line 70"/>
            <p:cNvSpPr>
              <a:spLocks noChangeShapeType="1"/>
            </p:cNvSpPr>
            <p:nvPr/>
          </p:nvSpPr>
          <p:spPr bwMode="auto">
            <a:xfrm flipH="1">
              <a:off x="4337" y="1106"/>
              <a:ext cx="272" cy="0"/>
            </a:xfrm>
            <a:prstGeom prst="line">
              <a:avLst/>
            </a:prstGeom>
            <a:grpFill/>
            <a:ln w="28575">
              <a:solidFill>
                <a:srgbClr val="5D2E19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4" name="Line 71"/>
            <p:cNvSpPr>
              <a:spLocks noChangeShapeType="1"/>
            </p:cNvSpPr>
            <p:nvPr/>
          </p:nvSpPr>
          <p:spPr bwMode="auto">
            <a:xfrm flipH="1">
              <a:off x="4337" y="1378"/>
              <a:ext cx="272" cy="0"/>
            </a:xfrm>
            <a:prstGeom prst="line">
              <a:avLst/>
            </a:prstGeom>
            <a:grpFill/>
            <a:ln w="28575">
              <a:solidFill>
                <a:srgbClr val="5D2E19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5" name="Line 72"/>
            <p:cNvSpPr>
              <a:spLocks noChangeShapeType="1"/>
            </p:cNvSpPr>
            <p:nvPr/>
          </p:nvSpPr>
          <p:spPr bwMode="auto">
            <a:xfrm flipH="1">
              <a:off x="4337" y="1650"/>
              <a:ext cx="272" cy="0"/>
            </a:xfrm>
            <a:prstGeom prst="line">
              <a:avLst/>
            </a:prstGeom>
            <a:grpFill/>
            <a:ln w="28575">
              <a:solidFill>
                <a:srgbClr val="5D2E19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6" name="Line 73"/>
            <p:cNvSpPr>
              <a:spLocks noChangeShapeType="1"/>
            </p:cNvSpPr>
            <p:nvPr/>
          </p:nvSpPr>
          <p:spPr bwMode="auto">
            <a:xfrm flipH="1">
              <a:off x="5329" y="1117"/>
              <a:ext cx="272" cy="0"/>
            </a:xfrm>
            <a:prstGeom prst="line">
              <a:avLst/>
            </a:prstGeom>
            <a:grpFill/>
            <a:ln w="28575">
              <a:solidFill>
                <a:srgbClr val="5D2E19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7" name="Line 74"/>
            <p:cNvSpPr>
              <a:spLocks noChangeShapeType="1"/>
            </p:cNvSpPr>
            <p:nvPr/>
          </p:nvSpPr>
          <p:spPr bwMode="auto">
            <a:xfrm flipH="1">
              <a:off x="5329" y="1616"/>
              <a:ext cx="272" cy="0"/>
            </a:xfrm>
            <a:prstGeom prst="line">
              <a:avLst/>
            </a:prstGeom>
            <a:grpFill/>
            <a:ln w="28575">
              <a:solidFill>
                <a:srgbClr val="5D2E19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858" name="Group 75"/>
            <p:cNvGrpSpPr>
              <a:grpSpLocks/>
            </p:cNvGrpSpPr>
            <p:nvPr/>
          </p:nvGrpSpPr>
          <p:grpSpPr bwMode="auto">
            <a:xfrm>
              <a:off x="5035" y="1072"/>
              <a:ext cx="90" cy="90"/>
              <a:chOff x="4422" y="2886"/>
              <a:chExt cx="136" cy="136"/>
            </a:xfrm>
            <a:grpFill/>
          </p:grpSpPr>
          <p:sp>
            <p:nvSpPr>
              <p:cNvPr id="35862" name="Line 76"/>
              <p:cNvSpPr>
                <a:spLocks noChangeShapeType="1"/>
              </p:cNvSpPr>
              <p:nvPr/>
            </p:nvSpPr>
            <p:spPr bwMode="auto">
              <a:xfrm flipH="1">
                <a:off x="4422" y="2886"/>
                <a:ext cx="136" cy="0"/>
              </a:xfrm>
              <a:prstGeom prst="line">
                <a:avLst/>
              </a:prstGeom>
              <a:grpFill/>
              <a:ln w="28575">
                <a:solidFill>
                  <a:srgbClr val="5D2E19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3" name="Line 77"/>
              <p:cNvSpPr>
                <a:spLocks noChangeShapeType="1"/>
              </p:cNvSpPr>
              <p:nvPr/>
            </p:nvSpPr>
            <p:spPr bwMode="auto">
              <a:xfrm flipV="1">
                <a:off x="4558" y="2886"/>
                <a:ext cx="0" cy="136"/>
              </a:xfrm>
              <a:prstGeom prst="line">
                <a:avLst/>
              </a:prstGeom>
              <a:grpFill/>
              <a:ln w="28575">
                <a:solidFill>
                  <a:srgbClr val="5D2E19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859" name="Group 78"/>
            <p:cNvGrpSpPr>
              <a:grpSpLocks/>
            </p:cNvGrpSpPr>
            <p:nvPr/>
          </p:nvGrpSpPr>
          <p:grpSpPr bwMode="auto">
            <a:xfrm>
              <a:off x="5035" y="1579"/>
              <a:ext cx="90" cy="91"/>
              <a:chOff x="4422" y="2886"/>
              <a:chExt cx="136" cy="136"/>
            </a:xfrm>
            <a:grpFill/>
          </p:grpSpPr>
          <p:sp>
            <p:nvSpPr>
              <p:cNvPr id="35860" name="Line 79"/>
              <p:cNvSpPr>
                <a:spLocks noChangeShapeType="1"/>
              </p:cNvSpPr>
              <p:nvPr/>
            </p:nvSpPr>
            <p:spPr bwMode="auto">
              <a:xfrm flipH="1">
                <a:off x="4422" y="2886"/>
                <a:ext cx="136" cy="0"/>
              </a:xfrm>
              <a:prstGeom prst="line">
                <a:avLst/>
              </a:prstGeom>
              <a:grpFill/>
              <a:ln w="28575">
                <a:solidFill>
                  <a:srgbClr val="5D2E19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1" name="Line 80"/>
              <p:cNvSpPr>
                <a:spLocks noChangeShapeType="1"/>
              </p:cNvSpPr>
              <p:nvPr/>
            </p:nvSpPr>
            <p:spPr bwMode="auto">
              <a:xfrm flipV="1">
                <a:off x="4558" y="2886"/>
                <a:ext cx="0" cy="136"/>
              </a:xfrm>
              <a:prstGeom prst="line">
                <a:avLst/>
              </a:prstGeom>
              <a:grpFill/>
              <a:ln w="28575">
                <a:solidFill>
                  <a:srgbClr val="5D2E19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5846" name="Rectangle 94"/>
          <p:cNvSpPr>
            <a:spLocks noChangeArrowheads="1"/>
          </p:cNvSpPr>
          <p:nvPr/>
        </p:nvSpPr>
        <p:spPr bwMode="auto">
          <a:xfrm>
            <a:off x="5427663" y="3114675"/>
            <a:ext cx="3463925" cy="476250"/>
          </a:xfrm>
          <a:prstGeom prst="rect">
            <a:avLst/>
          </a:prstGeom>
          <a:noFill/>
          <a:ln w="19050">
            <a:solidFill>
              <a:srgbClr val="F0440E"/>
            </a:solidFill>
            <a:prstDash val="lg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/>
              <a:t>Q*=S+R’ </a:t>
            </a:r>
            <a:r>
              <a:rPr lang="en-US" altLang="en-US" sz="2400"/>
              <a:t>·</a:t>
            </a:r>
            <a:r>
              <a:rPr lang="en-US" altLang="zh-CN" sz="2400"/>
              <a:t>Q  </a:t>
            </a:r>
            <a:r>
              <a:rPr lang="zh-CN" altLang="en-US" sz="2400"/>
              <a:t>（</a:t>
            </a:r>
            <a:r>
              <a:rPr lang="en-US" altLang="zh-CN" sz="2400"/>
              <a:t>S·R=0</a:t>
            </a:r>
            <a:r>
              <a:rPr lang="zh-CN" altLang="en-US" sz="240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6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6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6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0" name="Line 6"/>
          <p:cNvSpPr>
            <a:spLocks noChangeShapeType="1"/>
          </p:cNvSpPr>
          <p:nvPr/>
        </p:nvSpPr>
        <p:spPr bwMode="auto">
          <a:xfrm>
            <a:off x="2268538" y="1230313"/>
            <a:ext cx="7937" cy="3324225"/>
          </a:xfrm>
          <a:prstGeom prst="line">
            <a:avLst/>
          </a:prstGeom>
          <a:noFill/>
          <a:ln w="28575">
            <a:solidFill>
              <a:srgbClr val="FF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2916238" y="1230313"/>
            <a:ext cx="0" cy="2952750"/>
          </a:xfrm>
          <a:prstGeom prst="line">
            <a:avLst/>
          </a:prstGeom>
          <a:noFill/>
          <a:ln w="28575">
            <a:solidFill>
              <a:srgbClr val="CC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8" name="Line 41"/>
          <p:cNvSpPr>
            <a:spLocks noChangeShapeType="1"/>
          </p:cNvSpPr>
          <p:nvPr/>
        </p:nvSpPr>
        <p:spPr bwMode="auto">
          <a:xfrm>
            <a:off x="2122488" y="2166938"/>
            <a:ext cx="3603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9" name="Line 42"/>
          <p:cNvSpPr>
            <a:spLocks noChangeShapeType="1"/>
          </p:cNvSpPr>
          <p:nvPr/>
        </p:nvSpPr>
        <p:spPr bwMode="auto">
          <a:xfrm flipV="1">
            <a:off x="2482850" y="1808163"/>
            <a:ext cx="0" cy="3587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0" name="Line 43"/>
          <p:cNvSpPr>
            <a:spLocks noChangeShapeType="1"/>
          </p:cNvSpPr>
          <p:nvPr/>
        </p:nvSpPr>
        <p:spPr bwMode="auto">
          <a:xfrm>
            <a:off x="2482850" y="1808163"/>
            <a:ext cx="28892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1" name="Line 44"/>
          <p:cNvSpPr>
            <a:spLocks noChangeShapeType="1"/>
          </p:cNvSpPr>
          <p:nvPr/>
        </p:nvSpPr>
        <p:spPr bwMode="auto">
          <a:xfrm>
            <a:off x="2771775" y="1808163"/>
            <a:ext cx="0" cy="3587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2" name="Line 45"/>
          <p:cNvSpPr>
            <a:spLocks noChangeShapeType="1"/>
          </p:cNvSpPr>
          <p:nvPr/>
        </p:nvSpPr>
        <p:spPr bwMode="auto">
          <a:xfrm>
            <a:off x="2771775" y="2166938"/>
            <a:ext cx="158432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3" name="Line 46"/>
          <p:cNvSpPr>
            <a:spLocks noChangeShapeType="1"/>
          </p:cNvSpPr>
          <p:nvPr/>
        </p:nvSpPr>
        <p:spPr bwMode="auto">
          <a:xfrm flipV="1">
            <a:off x="4356100" y="1806575"/>
            <a:ext cx="0" cy="3587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4" name="Line 47"/>
          <p:cNvSpPr>
            <a:spLocks noChangeShapeType="1"/>
          </p:cNvSpPr>
          <p:nvPr/>
        </p:nvSpPr>
        <p:spPr bwMode="auto">
          <a:xfrm>
            <a:off x="4356100" y="1806575"/>
            <a:ext cx="72072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5" name="Line 48"/>
          <p:cNvSpPr>
            <a:spLocks noChangeShapeType="1"/>
          </p:cNvSpPr>
          <p:nvPr/>
        </p:nvSpPr>
        <p:spPr bwMode="auto">
          <a:xfrm>
            <a:off x="5076825" y="1806575"/>
            <a:ext cx="0" cy="3587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6" name="Line 49"/>
          <p:cNvSpPr>
            <a:spLocks noChangeShapeType="1"/>
          </p:cNvSpPr>
          <p:nvPr/>
        </p:nvSpPr>
        <p:spPr bwMode="auto">
          <a:xfrm>
            <a:off x="5076825" y="2166938"/>
            <a:ext cx="863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7" name="Line 50"/>
          <p:cNvSpPr>
            <a:spLocks noChangeShapeType="1"/>
          </p:cNvSpPr>
          <p:nvPr/>
        </p:nvSpPr>
        <p:spPr bwMode="auto">
          <a:xfrm flipV="1">
            <a:off x="5940425" y="1806575"/>
            <a:ext cx="0" cy="3587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8" name="Line 51"/>
          <p:cNvSpPr>
            <a:spLocks noChangeShapeType="1"/>
          </p:cNvSpPr>
          <p:nvPr/>
        </p:nvSpPr>
        <p:spPr bwMode="auto">
          <a:xfrm>
            <a:off x="5940425" y="1806575"/>
            <a:ext cx="165576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9" name="Line 52"/>
          <p:cNvSpPr>
            <a:spLocks noChangeShapeType="1"/>
          </p:cNvSpPr>
          <p:nvPr/>
        </p:nvSpPr>
        <p:spPr bwMode="auto">
          <a:xfrm>
            <a:off x="2122488" y="2743200"/>
            <a:ext cx="865187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0" name="Line 53"/>
          <p:cNvSpPr>
            <a:spLocks noChangeShapeType="1"/>
          </p:cNvSpPr>
          <p:nvPr/>
        </p:nvSpPr>
        <p:spPr bwMode="auto">
          <a:xfrm flipV="1">
            <a:off x="2987675" y="2382838"/>
            <a:ext cx="0" cy="3603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1" name="Line 54"/>
          <p:cNvSpPr>
            <a:spLocks noChangeShapeType="1"/>
          </p:cNvSpPr>
          <p:nvPr/>
        </p:nvSpPr>
        <p:spPr bwMode="auto">
          <a:xfrm>
            <a:off x="2987675" y="2382838"/>
            <a:ext cx="2159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2" name="Line 55"/>
          <p:cNvSpPr>
            <a:spLocks noChangeShapeType="1"/>
          </p:cNvSpPr>
          <p:nvPr/>
        </p:nvSpPr>
        <p:spPr bwMode="auto">
          <a:xfrm>
            <a:off x="3203575" y="2382838"/>
            <a:ext cx="0" cy="3603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3" name="Line 56"/>
          <p:cNvSpPr>
            <a:spLocks noChangeShapeType="1"/>
          </p:cNvSpPr>
          <p:nvPr/>
        </p:nvSpPr>
        <p:spPr bwMode="auto">
          <a:xfrm>
            <a:off x="3203575" y="2743200"/>
            <a:ext cx="50482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4" name="Line 57"/>
          <p:cNvSpPr>
            <a:spLocks noChangeShapeType="1"/>
          </p:cNvSpPr>
          <p:nvPr/>
        </p:nvSpPr>
        <p:spPr bwMode="auto">
          <a:xfrm flipV="1">
            <a:off x="3708400" y="2382838"/>
            <a:ext cx="0" cy="3603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5" name="Line 58"/>
          <p:cNvSpPr>
            <a:spLocks noChangeShapeType="1"/>
          </p:cNvSpPr>
          <p:nvPr/>
        </p:nvSpPr>
        <p:spPr bwMode="auto">
          <a:xfrm>
            <a:off x="3708400" y="2382838"/>
            <a:ext cx="2159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6" name="Line 59"/>
          <p:cNvSpPr>
            <a:spLocks noChangeShapeType="1"/>
          </p:cNvSpPr>
          <p:nvPr/>
        </p:nvSpPr>
        <p:spPr bwMode="auto">
          <a:xfrm>
            <a:off x="3924300" y="2382838"/>
            <a:ext cx="0" cy="3603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7" name="Line 60"/>
          <p:cNvSpPr>
            <a:spLocks noChangeShapeType="1"/>
          </p:cNvSpPr>
          <p:nvPr/>
        </p:nvSpPr>
        <p:spPr bwMode="auto">
          <a:xfrm>
            <a:off x="3924300" y="2743200"/>
            <a:ext cx="1295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8" name="Line 61"/>
          <p:cNvSpPr>
            <a:spLocks noChangeShapeType="1"/>
          </p:cNvSpPr>
          <p:nvPr/>
        </p:nvSpPr>
        <p:spPr bwMode="auto">
          <a:xfrm flipV="1">
            <a:off x="5219700" y="2382838"/>
            <a:ext cx="0" cy="3603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9" name="Line 62"/>
          <p:cNvSpPr>
            <a:spLocks noChangeShapeType="1"/>
          </p:cNvSpPr>
          <p:nvPr/>
        </p:nvSpPr>
        <p:spPr bwMode="auto">
          <a:xfrm>
            <a:off x="5219700" y="2382838"/>
            <a:ext cx="431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0" name="Line 63"/>
          <p:cNvSpPr>
            <a:spLocks noChangeShapeType="1"/>
          </p:cNvSpPr>
          <p:nvPr/>
        </p:nvSpPr>
        <p:spPr bwMode="auto">
          <a:xfrm>
            <a:off x="5651500" y="2382838"/>
            <a:ext cx="0" cy="3603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1" name="Line 64"/>
          <p:cNvSpPr>
            <a:spLocks noChangeShapeType="1"/>
          </p:cNvSpPr>
          <p:nvPr/>
        </p:nvSpPr>
        <p:spPr bwMode="auto">
          <a:xfrm>
            <a:off x="5653088" y="2743200"/>
            <a:ext cx="7921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2" name="Line 65"/>
          <p:cNvSpPr>
            <a:spLocks noChangeShapeType="1"/>
          </p:cNvSpPr>
          <p:nvPr/>
        </p:nvSpPr>
        <p:spPr bwMode="auto">
          <a:xfrm flipV="1">
            <a:off x="6445250" y="2382838"/>
            <a:ext cx="0" cy="3603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3" name="Line 66"/>
          <p:cNvSpPr>
            <a:spLocks noChangeShapeType="1"/>
          </p:cNvSpPr>
          <p:nvPr/>
        </p:nvSpPr>
        <p:spPr bwMode="auto">
          <a:xfrm>
            <a:off x="6445250" y="2382838"/>
            <a:ext cx="57626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4" name="Line 67"/>
          <p:cNvSpPr>
            <a:spLocks noChangeShapeType="1"/>
          </p:cNvSpPr>
          <p:nvPr/>
        </p:nvSpPr>
        <p:spPr bwMode="auto">
          <a:xfrm>
            <a:off x="7021513" y="2382838"/>
            <a:ext cx="0" cy="3603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5" name="Line 68"/>
          <p:cNvSpPr>
            <a:spLocks noChangeShapeType="1"/>
          </p:cNvSpPr>
          <p:nvPr/>
        </p:nvSpPr>
        <p:spPr bwMode="auto">
          <a:xfrm>
            <a:off x="7019925" y="2743200"/>
            <a:ext cx="57626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6" name="Line 69"/>
          <p:cNvSpPr>
            <a:spLocks noChangeShapeType="1"/>
          </p:cNvSpPr>
          <p:nvPr/>
        </p:nvSpPr>
        <p:spPr bwMode="auto">
          <a:xfrm flipV="1">
            <a:off x="2268538" y="1231900"/>
            <a:ext cx="0" cy="360363"/>
          </a:xfrm>
          <a:prstGeom prst="line">
            <a:avLst/>
          </a:prstGeom>
          <a:noFill/>
          <a:ln w="222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7" name="Line 70"/>
          <p:cNvSpPr>
            <a:spLocks noChangeShapeType="1"/>
          </p:cNvSpPr>
          <p:nvPr/>
        </p:nvSpPr>
        <p:spPr bwMode="auto">
          <a:xfrm>
            <a:off x="2268538" y="1231900"/>
            <a:ext cx="647700" cy="0"/>
          </a:xfrm>
          <a:prstGeom prst="line">
            <a:avLst/>
          </a:prstGeom>
          <a:noFill/>
          <a:ln w="222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8" name="Line 71"/>
          <p:cNvSpPr>
            <a:spLocks noChangeShapeType="1"/>
          </p:cNvSpPr>
          <p:nvPr/>
        </p:nvSpPr>
        <p:spPr bwMode="auto">
          <a:xfrm>
            <a:off x="2916238" y="1231900"/>
            <a:ext cx="0" cy="360363"/>
          </a:xfrm>
          <a:prstGeom prst="line">
            <a:avLst/>
          </a:prstGeom>
          <a:noFill/>
          <a:ln w="222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9" name="Line 72"/>
          <p:cNvSpPr>
            <a:spLocks noChangeShapeType="1"/>
          </p:cNvSpPr>
          <p:nvPr/>
        </p:nvSpPr>
        <p:spPr bwMode="auto">
          <a:xfrm flipH="1">
            <a:off x="2124075" y="1590675"/>
            <a:ext cx="144463" cy="0"/>
          </a:xfrm>
          <a:prstGeom prst="line">
            <a:avLst/>
          </a:prstGeom>
          <a:noFill/>
          <a:ln w="222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0" name="Line 73"/>
          <p:cNvSpPr>
            <a:spLocks noChangeShapeType="1"/>
          </p:cNvSpPr>
          <p:nvPr/>
        </p:nvSpPr>
        <p:spPr bwMode="auto">
          <a:xfrm>
            <a:off x="2916238" y="1590675"/>
            <a:ext cx="647700" cy="0"/>
          </a:xfrm>
          <a:prstGeom prst="line">
            <a:avLst/>
          </a:prstGeom>
          <a:noFill/>
          <a:ln w="222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1" name="Line 74"/>
          <p:cNvSpPr>
            <a:spLocks noChangeShapeType="1"/>
          </p:cNvSpPr>
          <p:nvPr/>
        </p:nvSpPr>
        <p:spPr bwMode="auto">
          <a:xfrm flipV="1">
            <a:off x="3563938" y="1231900"/>
            <a:ext cx="0" cy="360363"/>
          </a:xfrm>
          <a:prstGeom prst="line">
            <a:avLst/>
          </a:prstGeom>
          <a:noFill/>
          <a:ln w="222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2" name="Line 75"/>
          <p:cNvSpPr>
            <a:spLocks noChangeShapeType="1"/>
          </p:cNvSpPr>
          <p:nvPr/>
        </p:nvSpPr>
        <p:spPr bwMode="auto">
          <a:xfrm>
            <a:off x="3563938" y="1231900"/>
            <a:ext cx="647700" cy="0"/>
          </a:xfrm>
          <a:prstGeom prst="line">
            <a:avLst/>
          </a:prstGeom>
          <a:noFill/>
          <a:ln w="222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3" name="Line 76"/>
          <p:cNvSpPr>
            <a:spLocks noChangeShapeType="1"/>
          </p:cNvSpPr>
          <p:nvPr/>
        </p:nvSpPr>
        <p:spPr bwMode="auto">
          <a:xfrm>
            <a:off x="4211638" y="1231900"/>
            <a:ext cx="0" cy="360363"/>
          </a:xfrm>
          <a:prstGeom prst="line">
            <a:avLst/>
          </a:prstGeom>
          <a:noFill/>
          <a:ln w="222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4" name="Line 77"/>
          <p:cNvSpPr>
            <a:spLocks noChangeShapeType="1"/>
          </p:cNvSpPr>
          <p:nvPr/>
        </p:nvSpPr>
        <p:spPr bwMode="auto">
          <a:xfrm>
            <a:off x="4211638" y="1590675"/>
            <a:ext cx="647700" cy="0"/>
          </a:xfrm>
          <a:prstGeom prst="line">
            <a:avLst/>
          </a:prstGeom>
          <a:noFill/>
          <a:ln w="222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5" name="Line 78"/>
          <p:cNvSpPr>
            <a:spLocks noChangeShapeType="1"/>
          </p:cNvSpPr>
          <p:nvPr/>
        </p:nvSpPr>
        <p:spPr bwMode="auto">
          <a:xfrm flipV="1">
            <a:off x="4860925" y="1231900"/>
            <a:ext cx="0" cy="360363"/>
          </a:xfrm>
          <a:prstGeom prst="line">
            <a:avLst/>
          </a:prstGeom>
          <a:noFill/>
          <a:ln w="222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6" name="Line 79"/>
          <p:cNvSpPr>
            <a:spLocks noChangeShapeType="1"/>
          </p:cNvSpPr>
          <p:nvPr/>
        </p:nvSpPr>
        <p:spPr bwMode="auto">
          <a:xfrm>
            <a:off x="4860925" y="1231900"/>
            <a:ext cx="647700" cy="0"/>
          </a:xfrm>
          <a:prstGeom prst="line">
            <a:avLst/>
          </a:prstGeom>
          <a:noFill/>
          <a:ln w="222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7" name="Line 80"/>
          <p:cNvSpPr>
            <a:spLocks noChangeShapeType="1"/>
          </p:cNvSpPr>
          <p:nvPr/>
        </p:nvSpPr>
        <p:spPr bwMode="auto">
          <a:xfrm>
            <a:off x="5508625" y="1231900"/>
            <a:ext cx="0" cy="360363"/>
          </a:xfrm>
          <a:prstGeom prst="line">
            <a:avLst/>
          </a:prstGeom>
          <a:noFill/>
          <a:ln w="222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8" name="Line 81"/>
          <p:cNvSpPr>
            <a:spLocks noChangeShapeType="1"/>
          </p:cNvSpPr>
          <p:nvPr/>
        </p:nvSpPr>
        <p:spPr bwMode="auto">
          <a:xfrm>
            <a:off x="5508625" y="1590675"/>
            <a:ext cx="647700" cy="0"/>
          </a:xfrm>
          <a:prstGeom prst="line">
            <a:avLst/>
          </a:prstGeom>
          <a:noFill/>
          <a:ln w="222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9" name="Line 82"/>
          <p:cNvSpPr>
            <a:spLocks noChangeShapeType="1"/>
          </p:cNvSpPr>
          <p:nvPr/>
        </p:nvSpPr>
        <p:spPr bwMode="auto">
          <a:xfrm flipV="1">
            <a:off x="6156325" y="1231900"/>
            <a:ext cx="0" cy="360363"/>
          </a:xfrm>
          <a:prstGeom prst="line">
            <a:avLst/>
          </a:prstGeom>
          <a:noFill/>
          <a:ln w="222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0" name="Line 83"/>
          <p:cNvSpPr>
            <a:spLocks noChangeShapeType="1"/>
          </p:cNvSpPr>
          <p:nvPr/>
        </p:nvSpPr>
        <p:spPr bwMode="auto">
          <a:xfrm>
            <a:off x="6156325" y="1231900"/>
            <a:ext cx="647700" cy="0"/>
          </a:xfrm>
          <a:prstGeom prst="line">
            <a:avLst/>
          </a:prstGeom>
          <a:noFill/>
          <a:ln w="222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1" name="Line 84"/>
          <p:cNvSpPr>
            <a:spLocks noChangeShapeType="1"/>
          </p:cNvSpPr>
          <p:nvPr/>
        </p:nvSpPr>
        <p:spPr bwMode="auto">
          <a:xfrm>
            <a:off x="6804025" y="1231900"/>
            <a:ext cx="0" cy="360363"/>
          </a:xfrm>
          <a:prstGeom prst="line">
            <a:avLst/>
          </a:prstGeom>
          <a:noFill/>
          <a:ln w="222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2" name="Line 85"/>
          <p:cNvSpPr>
            <a:spLocks noChangeShapeType="1"/>
          </p:cNvSpPr>
          <p:nvPr/>
        </p:nvSpPr>
        <p:spPr bwMode="auto">
          <a:xfrm>
            <a:off x="6804025" y="1590675"/>
            <a:ext cx="647700" cy="0"/>
          </a:xfrm>
          <a:prstGeom prst="line">
            <a:avLst/>
          </a:prstGeom>
          <a:noFill/>
          <a:ln w="222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3" name="Line 86"/>
          <p:cNvSpPr>
            <a:spLocks noChangeShapeType="1"/>
          </p:cNvSpPr>
          <p:nvPr/>
        </p:nvSpPr>
        <p:spPr bwMode="auto">
          <a:xfrm flipV="1">
            <a:off x="7453313" y="1231900"/>
            <a:ext cx="0" cy="358775"/>
          </a:xfrm>
          <a:prstGeom prst="line">
            <a:avLst/>
          </a:prstGeom>
          <a:noFill/>
          <a:ln w="222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4" name="Line 87"/>
          <p:cNvSpPr>
            <a:spLocks noChangeShapeType="1"/>
          </p:cNvSpPr>
          <p:nvPr/>
        </p:nvSpPr>
        <p:spPr bwMode="auto">
          <a:xfrm>
            <a:off x="7453313" y="1231900"/>
            <a:ext cx="142875" cy="0"/>
          </a:xfrm>
          <a:prstGeom prst="line">
            <a:avLst/>
          </a:prstGeom>
          <a:noFill/>
          <a:ln w="222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5" name="Text Box 88"/>
          <p:cNvSpPr txBox="1">
            <a:spLocks noChangeArrowheads="1"/>
          </p:cNvSpPr>
          <p:nvPr/>
        </p:nvSpPr>
        <p:spPr bwMode="auto">
          <a:xfrm>
            <a:off x="1619250" y="12319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36916" name="Text Box 89"/>
          <p:cNvSpPr txBox="1">
            <a:spLocks noChangeArrowheads="1"/>
          </p:cNvSpPr>
          <p:nvPr/>
        </p:nvSpPr>
        <p:spPr bwMode="auto">
          <a:xfrm>
            <a:off x="1619250" y="180657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CC"/>
                </a:solidFill>
              </a:rPr>
              <a:t>S</a:t>
            </a:r>
          </a:p>
        </p:txBody>
      </p:sp>
      <p:sp>
        <p:nvSpPr>
          <p:cNvPr id="36917" name="Text Box 90"/>
          <p:cNvSpPr txBox="1">
            <a:spLocks noChangeArrowheads="1"/>
          </p:cNvSpPr>
          <p:nvPr/>
        </p:nvSpPr>
        <p:spPr bwMode="auto">
          <a:xfrm>
            <a:off x="1619250" y="23114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CC"/>
                </a:solidFill>
              </a:rPr>
              <a:t>R</a:t>
            </a:r>
          </a:p>
        </p:txBody>
      </p:sp>
      <p:sp>
        <p:nvSpPr>
          <p:cNvPr id="36918" name="Line 91"/>
          <p:cNvSpPr>
            <a:spLocks noChangeShapeType="1"/>
          </p:cNvSpPr>
          <p:nvPr/>
        </p:nvSpPr>
        <p:spPr bwMode="auto">
          <a:xfrm>
            <a:off x="2124075" y="3319463"/>
            <a:ext cx="360363" cy="0"/>
          </a:xfrm>
          <a:prstGeom prst="line">
            <a:avLst/>
          </a:prstGeom>
          <a:noFill/>
          <a:ln w="22225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9" name="Line 92"/>
          <p:cNvSpPr>
            <a:spLocks noChangeShapeType="1"/>
          </p:cNvSpPr>
          <p:nvPr/>
        </p:nvSpPr>
        <p:spPr bwMode="auto">
          <a:xfrm flipV="1">
            <a:off x="2484438" y="2959100"/>
            <a:ext cx="0" cy="360363"/>
          </a:xfrm>
          <a:prstGeom prst="line">
            <a:avLst/>
          </a:prstGeom>
          <a:noFill/>
          <a:ln w="22225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20" name="Line 93"/>
          <p:cNvSpPr>
            <a:spLocks noChangeShapeType="1"/>
          </p:cNvSpPr>
          <p:nvPr/>
        </p:nvSpPr>
        <p:spPr bwMode="auto">
          <a:xfrm>
            <a:off x="2484438" y="2959100"/>
            <a:ext cx="1223962" cy="0"/>
          </a:xfrm>
          <a:prstGeom prst="line">
            <a:avLst/>
          </a:prstGeom>
          <a:noFill/>
          <a:ln w="22225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21" name="Line 94"/>
          <p:cNvSpPr>
            <a:spLocks noChangeShapeType="1"/>
          </p:cNvSpPr>
          <p:nvPr/>
        </p:nvSpPr>
        <p:spPr bwMode="auto">
          <a:xfrm>
            <a:off x="3708400" y="2959100"/>
            <a:ext cx="0" cy="360363"/>
          </a:xfrm>
          <a:prstGeom prst="line">
            <a:avLst/>
          </a:prstGeom>
          <a:noFill/>
          <a:ln w="22225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22" name="Line 95"/>
          <p:cNvSpPr>
            <a:spLocks noChangeShapeType="1"/>
          </p:cNvSpPr>
          <p:nvPr/>
        </p:nvSpPr>
        <p:spPr bwMode="auto">
          <a:xfrm>
            <a:off x="3708400" y="3319463"/>
            <a:ext cx="1152525" cy="0"/>
          </a:xfrm>
          <a:prstGeom prst="line">
            <a:avLst/>
          </a:prstGeom>
          <a:noFill/>
          <a:ln w="22225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23" name="Line 96"/>
          <p:cNvSpPr>
            <a:spLocks noChangeShapeType="1"/>
          </p:cNvSpPr>
          <p:nvPr/>
        </p:nvSpPr>
        <p:spPr bwMode="auto">
          <a:xfrm flipV="1">
            <a:off x="4860925" y="2959100"/>
            <a:ext cx="0" cy="360363"/>
          </a:xfrm>
          <a:prstGeom prst="line">
            <a:avLst/>
          </a:prstGeom>
          <a:noFill/>
          <a:ln w="22225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24" name="Line 97"/>
          <p:cNvSpPr>
            <a:spLocks noChangeShapeType="1"/>
          </p:cNvSpPr>
          <p:nvPr/>
        </p:nvSpPr>
        <p:spPr bwMode="auto">
          <a:xfrm>
            <a:off x="4860925" y="2959100"/>
            <a:ext cx="358775" cy="0"/>
          </a:xfrm>
          <a:prstGeom prst="line">
            <a:avLst/>
          </a:prstGeom>
          <a:noFill/>
          <a:ln w="22225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25" name="Line 98"/>
          <p:cNvSpPr>
            <a:spLocks noChangeShapeType="1"/>
          </p:cNvSpPr>
          <p:nvPr/>
        </p:nvSpPr>
        <p:spPr bwMode="auto">
          <a:xfrm>
            <a:off x="5219700" y="2959100"/>
            <a:ext cx="0" cy="360363"/>
          </a:xfrm>
          <a:prstGeom prst="line">
            <a:avLst/>
          </a:prstGeom>
          <a:noFill/>
          <a:ln w="22225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26" name="Line 99"/>
          <p:cNvSpPr>
            <a:spLocks noChangeShapeType="1"/>
          </p:cNvSpPr>
          <p:nvPr/>
        </p:nvSpPr>
        <p:spPr bwMode="auto">
          <a:xfrm flipV="1">
            <a:off x="5219700" y="3319463"/>
            <a:ext cx="936625" cy="0"/>
          </a:xfrm>
          <a:prstGeom prst="line">
            <a:avLst/>
          </a:prstGeom>
          <a:noFill/>
          <a:ln w="22225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27" name="Line 100"/>
          <p:cNvSpPr>
            <a:spLocks noChangeShapeType="1"/>
          </p:cNvSpPr>
          <p:nvPr/>
        </p:nvSpPr>
        <p:spPr bwMode="auto">
          <a:xfrm flipV="1">
            <a:off x="6156325" y="2959100"/>
            <a:ext cx="0" cy="360363"/>
          </a:xfrm>
          <a:prstGeom prst="line">
            <a:avLst/>
          </a:prstGeom>
          <a:noFill/>
          <a:ln w="22225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28" name="Line 101"/>
          <p:cNvSpPr>
            <a:spLocks noChangeShapeType="1"/>
          </p:cNvSpPr>
          <p:nvPr/>
        </p:nvSpPr>
        <p:spPr bwMode="auto">
          <a:xfrm>
            <a:off x="6156325" y="2959100"/>
            <a:ext cx="647700" cy="0"/>
          </a:xfrm>
          <a:prstGeom prst="line">
            <a:avLst/>
          </a:prstGeom>
          <a:noFill/>
          <a:ln w="22225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29" name="Line 103"/>
          <p:cNvSpPr>
            <a:spLocks noChangeShapeType="1"/>
          </p:cNvSpPr>
          <p:nvPr/>
        </p:nvSpPr>
        <p:spPr bwMode="auto">
          <a:xfrm>
            <a:off x="6804025" y="3319463"/>
            <a:ext cx="792163" cy="0"/>
          </a:xfrm>
          <a:prstGeom prst="line">
            <a:avLst/>
          </a:prstGeom>
          <a:noFill/>
          <a:ln w="22225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30" name="Line 104"/>
          <p:cNvSpPr>
            <a:spLocks noChangeShapeType="1"/>
          </p:cNvSpPr>
          <p:nvPr/>
        </p:nvSpPr>
        <p:spPr bwMode="auto">
          <a:xfrm>
            <a:off x="6804025" y="2959100"/>
            <a:ext cx="792163" cy="0"/>
          </a:xfrm>
          <a:prstGeom prst="line">
            <a:avLst/>
          </a:prstGeom>
          <a:noFill/>
          <a:ln w="22225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31" name="Line 102"/>
          <p:cNvSpPr>
            <a:spLocks noChangeShapeType="1"/>
          </p:cNvSpPr>
          <p:nvPr/>
        </p:nvSpPr>
        <p:spPr bwMode="auto">
          <a:xfrm>
            <a:off x="6804025" y="2959100"/>
            <a:ext cx="0" cy="360363"/>
          </a:xfrm>
          <a:prstGeom prst="line">
            <a:avLst/>
          </a:prstGeom>
          <a:noFill/>
          <a:ln w="22225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32" name="Line 107"/>
          <p:cNvSpPr>
            <a:spLocks noChangeShapeType="1"/>
          </p:cNvSpPr>
          <p:nvPr/>
        </p:nvSpPr>
        <p:spPr bwMode="auto">
          <a:xfrm flipV="1">
            <a:off x="6804025" y="2959100"/>
            <a:ext cx="73025" cy="179388"/>
          </a:xfrm>
          <a:prstGeom prst="line">
            <a:avLst/>
          </a:prstGeom>
          <a:noFill/>
          <a:ln w="22225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933" name="Group 217"/>
          <p:cNvGrpSpPr>
            <a:grpSpLocks/>
          </p:cNvGrpSpPr>
          <p:nvPr/>
        </p:nvGrpSpPr>
        <p:grpSpPr bwMode="auto">
          <a:xfrm>
            <a:off x="6821488" y="2959100"/>
            <a:ext cx="561975" cy="360363"/>
            <a:chOff x="4297" y="1864"/>
            <a:chExt cx="354" cy="227"/>
          </a:xfrm>
        </p:grpSpPr>
        <p:sp>
          <p:nvSpPr>
            <p:cNvPr id="37026" name="Line 106"/>
            <p:cNvSpPr>
              <a:spLocks noChangeShapeType="1"/>
            </p:cNvSpPr>
            <p:nvPr/>
          </p:nvSpPr>
          <p:spPr bwMode="auto">
            <a:xfrm flipV="1">
              <a:off x="4297" y="1990"/>
              <a:ext cx="312" cy="0"/>
            </a:xfrm>
            <a:prstGeom prst="line">
              <a:avLst/>
            </a:prstGeom>
            <a:noFill/>
            <a:ln w="2222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27" name="Line 108"/>
            <p:cNvSpPr>
              <a:spLocks noChangeShapeType="1"/>
            </p:cNvSpPr>
            <p:nvPr/>
          </p:nvSpPr>
          <p:spPr bwMode="auto">
            <a:xfrm flipV="1">
              <a:off x="4332" y="1864"/>
              <a:ext cx="46" cy="113"/>
            </a:xfrm>
            <a:prstGeom prst="line">
              <a:avLst/>
            </a:prstGeom>
            <a:noFill/>
            <a:ln w="2222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28" name="Line 109"/>
            <p:cNvSpPr>
              <a:spLocks noChangeShapeType="1"/>
            </p:cNvSpPr>
            <p:nvPr/>
          </p:nvSpPr>
          <p:spPr bwMode="auto">
            <a:xfrm flipV="1">
              <a:off x="4377" y="1864"/>
              <a:ext cx="46" cy="113"/>
            </a:xfrm>
            <a:prstGeom prst="line">
              <a:avLst/>
            </a:prstGeom>
            <a:noFill/>
            <a:ln w="2222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29" name="Line 110"/>
            <p:cNvSpPr>
              <a:spLocks noChangeShapeType="1"/>
            </p:cNvSpPr>
            <p:nvPr/>
          </p:nvSpPr>
          <p:spPr bwMode="auto">
            <a:xfrm flipV="1">
              <a:off x="4423" y="1864"/>
              <a:ext cx="46" cy="113"/>
            </a:xfrm>
            <a:prstGeom prst="line">
              <a:avLst/>
            </a:prstGeom>
            <a:noFill/>
            <a:ln w="2222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30" name="Line 111"/>
            <p:cNvSpPr>
              <a:spLocks noChangeShapeType="1"/>
            </p:cNvSpPr>
            <p:nvPr/>
          </p:nvSpPr>
          <p:spPr bwMode="auto">
            <a:xfrm flipV="1">
              <a:off x="4468" y="1864"/>
              <a:ext cx="46" cy="113"/>
            </a:xfrm>
            <a:prstGeom prst="line">
              <a:avLst/>
            </a:prstGeom>
            <a:noFill/>
            <a:ln w="2222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31" name="Line 112"/>
            <p:cNvSpPr>
              <a:spLocks noChangeShapeType="1"/>
            </p:cNvSpPr>
            <p:nvPr/>
          </p:nvSpPr>
          <p:spPr bwMode="auto">
            <a:xfrm flipV="1">
              <a:off x="4514" y="1864"/>
              <a:ext cx="46" cy="113"/>
            </a:xfrm>
            <a:prstGeom prst="line">
              <a:avLst/>
            </a:prstGeom>
            <a:noFill/>
            <a:ln w="2222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32" name="Line 113"/>
            <p:cNvSpPr>
              <a:spLocks noChangeShapeType="1"/>
            </p:cNvSpPr>
            <p:nvPr/>
          </p:nvSpPr>
          <p:spPr bwMode="auto">
            <a:xfrm flipV="1">
              <a:off x="4559" y="1864"/>
              <a:ext cx="46" cy="113"/>
            </a:xfrm>
            <a:prstGeom prst="line">
              <a:avLst/>
            </a:prstGeom>
            <a:noFill/>
            <a:ln w="2222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33" name="Line 114"/>
            <p:cNvSpPr>
              <a:spLocks noChangeShapeType="1"/>
            </p:cNvSpPr>
            <p:nvPr/>
          </p:nvSpPr>
          <p:spPr bwMode="auto">
            <a:xfrm flipV="1">
              <a:off x="4605" y="1864"/>
              <a:ext cx="46" cy="113"/>
            </a:xfrm>
            <a:prstGeom prst="line">
              <a:avLst/>
            </a:prstGeom>
            <a:noFill/>
            <a:ln w="2222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34" name="Line 115"/>
            <p:cNvSpPr>
              <a:spLocks noChangeShapeType="1"/>
            </p:cNvSpPr>
            <p:nvPr/>
          </p:nvSpPr>
          <p:spPr bwMode="auto">
            <a:xfrm rot="10800000" flipH="1" flipV="1">
              <a:off x="4604" y="1977"/>
              <a:ext cx="45" cy="113"/>
            </a:xfrm>
            <a:prstGeom prst="line">
              <a:avLst/>
            </a:prstGeom>
            <a:noFill/>
            <a:ln w="2222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35" name="Line 116"/>
            <p:cNvSpPr>
              <a:spLocks noChangeShapeType="1"/>
            </p:cNvSpPr>
            <p:nvPr/>
          </p:nvSpPr>
          <p:spPr bwMode="auto">
            <a:xfrm rot="10800000" flipH="1" flipV="1">
              <a:off x="4559" y="1978"/>
              <a:ext cx="45" cy="113"/>
            </a:xfrm>
            <a:prstGeom prst="line">
              <a:avLst/>
            </a:prstGeom>
            <a:noFill/>
            <a:ln w="2222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36" name="Line 117"/>
            <p:cNvSpPr>
              <a:spLocks noChangeShapeType="1"/>
            </p:cNvSpPr>
            <p:nvPr/>
          </p:nvSpPr>
          <p:spPr bwMode="auto">
            <a:xfrm rot="10800000" flipH="1" flipV="1">
              <a:off x="4513" y="1977"/>
              <a:ext cx="45" cy="113"/>
            </a:xfrm>
            <a:prstGeom prst="line">
              <a:avLst/>
            </a:prstGeom>
            <a:noFill/>
            <a:ln w="2222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37" name="Line 118"/>
            <p:cNvSpPr>
              <a:spLocks noChangeShapeType="1"/>
            </p:cNvSpPr>
            <p:nvPr/>
          </p:nvSpPr>
          <p:spPr bwMode="auto">
            <a:xfrm rot="10800000" flipH="1" flipV="1">
              <a:off x="4468" y="1978"/>
              <a:ext cx="45" cy="113"/>
            </a:xfrm>
            <a:prstGeom prst="line">
              <a:avLst/>
            </a:prstGeom>
            <a:noFill/>
            <a:ln w="2222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38" name="Line 119"/>
            <p:cNvSpPr>
              <a:spLocks noChangeShapeType="1"/>
            </p:cNvSpPr>
            <p:nvPr/>
          </p:nvSpPr>
          <p:spPr bwMode="auto">
            <a:xfrm rot="10800000" flipH="1" flipV="1">
              <a:off x="4422" y="1977"/>
              <a:ext cx="45" cy="113"/>
            </a:xfrm>
            <a:prstGeom prst="line">
              <a:avLst/>
            </a:prstGeom>
            <a:noFill/>
            <a:ln w="2222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39" name="Line 120"/>
            <p:cNvSpPr>
              <a:spLocks noChangeShapeType="1"/>
            </p:cNvSpPr>
            <p:nvPr/>
          </p:nvSpPr>
          <p:spPr bwMode="auto">
            <a:xfrm rot="10800000" flipH="1" flipV="1">
              <a:off x="4377" y="1978"/>
              <a:ext cx="45" cy="113"/>
            </a:xfrm>
            <a:prstGeom prst="line">
              <a:avLst/>
            </a:prstGeom>
            <a:noFill/>
            <a:ln w="2222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40" name="Line 121"/>
            <p:cNvSpPr>
              <a:spLocks noChangeShapeType="1"/>
            </p:cNvSpPr>
            <p:nvPr/>
          </p:nvSpPr>
          <p:spPr bwMode="auto">
            <a:xfrm rot="10800000" flipH="1" flipV="1">
              <a:off x="4331" y="1977"/>
              <a:ext cx="45" cy="113"/>
            </a:xfrm>
            <a:prstGeom prst="line">
              <a:avLst/>
            </a:prstGeom>
            <a:noFill/>
            <a:ln w="2222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934" name="Line 122"/>
          <p:cNvSpPr>
            <a:spLocks noChangeShapeType="1"/>
          </p:cNvSpPr>
          <p:nvPr/>
        </p:nvSpPr>
        <p:spPr bwMode="auto">
          <a:xfrm rot="10800000" flipH="1" flipV="1">
            <a:off x="6804025" y="3140075"/>
            <a:ext cx="71438" cy="179388"/>
          </a:xfrm>
          <a:prstGeom prst="line">
            <a:avLst/>
          </a:prstGeom>
          <a:noFill/>
          <a:ln w="22225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35" name="Text Box 123"/>
          <p:cNvSpPr txBox="1">
            <a:spLocks noChangeArrowheads="1"/>
          </p:cNvSpPr>
          <p:nvPr/>
        </p:nvSpPr>
        <p:spPr bwMode="auto">
          <a:xfrm>
            <a:off x="1476375" y="2887663"/>
            <a:ext cx="719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900CC"/>
                </a:solidFill>
              </a:rPr>
              <a:t>QM</a:t>
            </a:r>
          </a:p>
        </p:txBody>
      </p:sp>
      <p:sp>
        <p:nvSpPr>
          <p:cNvPr id="36936" name="Text Box 124"/>
          <p:cNvSpPr txBox="1">
            <a:spLocks noChangeArrowheads="1"/>
          </p:cNvSpPr>
          <p:nvPr/>
        </p:nvSpPr>
        <p:spPr bwMode="auto">
          <a:xfrm>
            <a:off x="1187450" y="3463925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900CC"/>
                </a:solidFill>
              </a:rPr>
              <a:t>QM_L</a:t>
            </a:r>
          </a:p>
        </p:txBody>
      </p:sp>
      <p:sp>
        <p:nvSpPr>
          <p:cNvPr id="36937" name="Line 125"/>
          <p:cNvSpPr>
            <a:spLocks noChangeShapeType="1"/>
          </p:cNvSpPr>
          <p:nvPr/>
        </p:nvSpPr>
        <p:spPr bwMode="auto">
          <a:xfrm>
            <a:off x="2124075" y="3535363"/>
            <a:ext cx="360363" cy="0"/>
          </a:xfrm>
          <a:prstGeom prst="line">
            <a:avLst/>
          </a:prstGeom>
          <a:noFill/>
          <a:ln w="22225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38" name="Line 126"/>
          <p:cNvSpPr>
            <a:spLocks noChangeShapeType="1"/>
          </p:cNvSpPr>
          <p:nvPr/>
        </p:nvSpPr>
        <p:spPr bwMode="auto">
          <a:xfrm flipV="1">
            <a:off x="2484438" y="3535363"/>
            <a:ext cx="0" cy="360362"/>
          </a:xfrm>
          <a:prstGeom prst="line">
            <a:avLst/>
          </a:prstGeom>
          <a:noFill/>
          <a:ln w="22225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39" name="Line 127"/>
          <p:cNvSpPr>
            <a:spLocks noChangeShapeType="1"/>
          </p:cNvSpPr>
          <p:nvPr/>
        </p:nvSpPr>
        <p:spPr bwMode="auto">
          <a:xfrm>
            <a:off x="2484438" y="3895725"/>
            <a:ext cx="1223962" cy="0"/>
          </a:xfrm>
          <a:prstGeom prst="line">
            <a:avLst/>
          </a:prstGeom>
          <a:noFill/>
          <a:ln w="22225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40" name="Line 128"/>
          <p:cNvSpPr>
            <a:spLocks noChangeShapeType="1"/>
          </p:cNvSpPr>
          <p:nvPr/>
        </p:nvSpPr>
        <p:spPr bwMode="auto">
          <a:xfrm>
            <a:off x="3708400" y="3535363"/>
            <a:ext cx="0" cy="360362"/>
          </a:xfrm>
          <a:prstGeom prst="line">
            <a:avLst/>
          </a:prstGeom>
          <a:noFill/>
          <a:ln w="22225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41" name="Line 129"/>
          <p:cNvSpPr>
            <a:spLocks noChangeShapeType="1"/>
          </p:cNvSpPr>
          <p:nvPr/>
        </p:nvSpPr>
        <p:spPr bwMode="auto">
          <a:xfrm>
            <a:off x="3708400" y="3535363"/>
            <a:ext cx="1152525" cy="0"/>
          </a:xfrm>
          <a:prstGeom prst="line">
            <a:avLst/>
          </a:prstGeom>
          <a:noFill/>
          <a:ln w="22225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42" name="Line 130"/>
          <p:cNvSpPr>
            <a:spLocks noChangeShapeType="1"/>
          </p:cNvSpPr>
          <p:nvPr/>
        </p:nvSpPr>
        <p:spPr bwMode="auto">
          <a:xfrm flipV="1">
            <a:off x="4860925" y="3535363"/>
            <a:ext cx="0" cy="360362"/>
          </a:xfrm>
          <a:prstGeom prst="line">
            <a:avLst/>
          </a:prstGeom>
          <a:noFill/>
          <a:ln w="22225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43" name="Line 131"/>
          <p:cNvSpPr>
            <a:spLocks noChangeShapeType="1"/>
          </p:cNvSpPr>
          <p:nvPr/>
        </p:nvSpPr>
        <p:spPr bwMode="auto">
          <a:xfrm>
            <a:off x="4860925" y="3895725"/>
            <a:ext cx="358775" cy="0"/>
          </a:xfrm>
          <a:prstGeom prst="line">
            <a:avLst/>
          </a:prstGeom>
          <a:noFill/>
          <a:ln w="22225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44" name="Line 132"/>
          <p:cNvSpPr>
            <a:spLocks noChangeShapeType="1"/>
          </p:cNvSpPr>
          <p:nvPr/>
        </p:nvSpPr>
        <p:spPr bwMode="auto">
          <a:xfrm>
            <a:off x="5219700" y="3535363"/>
            <a:ext cx="0" cy="360362"/>
          </a:xfrm>
          <a:prstGeom prst="line">
            <a:avLst/>
          </a:prstGeom>
          <a:noFill/>
          <a:ln w="22225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45" name="Line 133"/>
          <p:cNvSpPr>
            <a:spLocks noChangeShapeType="1"/>
          </p:cNvSpPr>
          <p:nvPr/>
        </p:nvSpPr>
        <p:spPr bwMode="auto">
          <a:xfrm flipV="1">
            <a:off x="5219700" y="3535363"/>
            <a:ext cx="936625" cy="0"/>
          </a:xfrm>
          <a:prstGeom prst="line">
            <a:avLst/>
          </a:prstGeom>
          <a:noFill/>
          <a:ln w="22225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46" name="Line 134"/>
          <p:cNvSpPr>
            <a:spLocks noChangeShapeType="1"/>
          </p:cNvSpPr>
          <p:nvPr/>
        </p:nvSpPr>
        <p:spPr bwMode="auto">
          <a:xfrm flipV="1">
            <a:off x="6156325" y="3535363"/>
            <a:ext cx="0" cy="360362"/>
          </a:xfrm>
          <a:prstGeom prst="line">
            <a:avLst/>
          </a:prstGeom>
          <a:noFill/>
          <a:ln w="22225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47" name="Line 135"/>
          <p:cNvSpPr>
            <a:spLocks noChangeShapeType="1"/>
          </p:cNvSpPr>
          <p:nvPr/>
        </p:nvSpPr>
        <p:spPr bwMode="auto">
          <a:xfrm>
            <a:off x="6445250" y="3535363"/>
            <a:ext cx="358775" cy="0"/>
          </a:xfrm>
          <a:prstGeom prst="line">
            <a:avLst/>
          </a:prstGeom>
          <a:noFill/>
          <a:ln w="22225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48" name="Line 137"/>
          <p:cNvSpPr>
            <a:spLocks noChangeShapeType="1"/>
          </p:cNvSpPr>
          <p:nvPr/>
        </p:nvSpPr>
        <p:spPr bwMode="auto">
          <a:xfrm>
            <a:off x="6804025" y="3895725"/>
            <a:ext cx="792163" cy="0"/>
          </a:xfrm>
          <a:prstGeom prst="line">
            <a:avLst/>
          </a:prstGeom>
          <a:noFill/>
          <a:ln w="22225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49" name="Line 138"/>
          <p:cNvSpPr>
            <a:spLocks noChangeShapeType="1"/>
          </p:cNvSpPr>
          <p:nvPr/>
        </p:nvSpPr>
        <p:spPr bwMode="auto">
          <a:xfrm>
            <a:off x="6804025" y="3535363"/>
            <a:ext cx="792163" cy="0"/>
          </a:xfrm>
          <a:prstGeom prst="line">
            <a:avLst/>
          </a:prstGeom>
          <a:noFill/>
          <a:ln w="22225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950" name="Group 218"/>
          <p:cNvGrpSpPr>
            <a:grpSpLocks/>
          </p:cNvGrpSpPr>
          <p:nvPr/>
        </p:nvGrpSpPr>
        <p:grpSpPr bwMode="auto">
          <a:xfrm>
            <a:off x="6804025" y="3535363"/>
            <a:ext cx="579438" cy="360362"/>
            <a:chOff x="4286" y="2227"/>
            <a:chExt cx="365" cy="227"/>
          </a:xfrm>
        </p:grpSpPr>
        <p:sp>
          <p:nvSpPr>
            <p:cNvPr id="37008" name="Line 136"/>
            <p:cNvSpPr>
              <a:spLocks noChangeShapeType="1"/>
            </p:cNvSpPr>
            <p:nvPr/>
          </p:nvSpPr>
          <p:spPr bwMode="auto">
            <a:xfrm>
              <a:off x="4286" y="2227"/>
              <a:ext cx="0" cy="227"/>
            </a:xfrm>
            <a:prstGeom prst="line">
              <a:avLst/>
            </a:prstGeom>
            <a:noFill/>
            <a:ln w="2222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9" name="Line 140"/>
            <p:cNvSpPr>
              <a:spLocks noChangeShapeType="1"/>
            </p:cNvSpPr>
            <p:nvPr/>
          </p:nvSpPr>
          <p:spPr bwMode="auto">
            <a:xfrm flipV="1">
              <a:off x="4297" y="2358"/>
              <a:ext cx="312" cy="0"/>
            </a:xfrm>
            <a:prstGeom prst="line">
              <a:avLst/>
            </a:prstGeom>
            <a:noFill/>
            <a:ln w="2222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10" name="Line 141"/>
            <p:cNvSpPr>
              <a:spLocks noChangeShapeType="1"/>
            </p:cNvSpPr>
            <p:nvPr/>
          </p:nvSpPr>
          <p:spPr bwMode="auto">
            <a:xfrm flipV="1">
              <a:off x="4286" y="2227"/>
              <a:ext cx="46" cy="113"/>
            </a:xfrm>
            <a:prstGeom prst="line">
              <a:avLst/>
            </a:prstGeom>
            <a:noFill/>
            <a:ln w="2222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11" name="Line 142"/>
            <p:cNvSpPr>
              <a:spLocks noChangeShapeType="1"/>
            </p:cNvSpPr>
            <p:nvPr/>
          </p:nvSpPr>
          <p:spPr bwMode="auto">
            <a:xfrm flipV="1">
              <a:off x="4332" y="2227"/>
              <a:ext cx="46" cy="113"/>
            </a:xfrm>
            <a:prstGeom prst="line">
              <a:avLst/>
            </a:prstGeom>
            <a:noFill/>
            <a:ln w="2222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12" name="Line 143"/>
            <p:cNvSpPr>
              <a:spLocks noChangeShapeType="1"/>
            </p:cNvSpPr>
            <p:nvPr/>
          </p:nvSpPr>
          <p:spPr bwMode="auto">
            <a:xfrm flipV="1">
              <a:off x="4377" y="2227"/>
              <a:ext cx="46" cy="113"/>
            </a:xfrm>
            <a:prstGeom prst="line">
              <a:avLst/>
            </a:prstGeom>
            <a:noFill/>
            <a:ln w="2222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13" name="Line 144"/>
            <p:cNvSpPr>
              <a:spLocks noChangeShapeType="1"/>
            </p:cNvSpPr>
            <p:nvPr/>
          </p:nvSpPr>
          <p:spPr bwMode="auto">
            <a:xfrm flipV="1">
              <a:off x="4423" y="2227"/>
              <a:ext cx="46" cy="113"/>
            </a:xfrm>
            <a:prstGeom prst="line">
              <a:avLst/>
            </a:prstGeom>
            <a:noFill/>
            <a:ln w="2222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14" name="Line 145"/>
            <p:cNvSpPr>
              <a:spLocks noChangeShapeType="1"/>
            </p:cNvSpPr>
            <p:nvPr/>
          </p:nvSpPr>
          <p:spPr bwMode="auto">
            <a:xfrm flipV="1">
              <a:off x="4468" y="2227"/>
              <a:ext cx="46" cy="113"/>
            </a:xfrm>
            <a:prstGeom prst="line">
              <a:avLst/>
            </a:prstGeom>
            <a:noFill/>
            <a:ln w="2222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15" name="Line 146"/>
            <p:cNvSpPr>
              <a:spLocks noChangeShapeType="1"/>
            </p:cNvSpPr>
            <p:nvPr/>
          </p:nvSpPr>
          <p:spPr bwMode="auto">
            <a:xfrm flipV="1">
              <a:off x="4514" y="2227"/>
              <a:ext cx="46" cy="113"/>
            </a:xfrm>
            <a:prstGeom prst="line">
              <a:avLst/>
            </a:prstGeom>
            <a:noFill/>
            <a:ln w="2222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16" name="Line 147"/>
            <p:cNvSpPr>
              <a:spLocks noChangeShapeType="1"/>
            </p:cNvSpPr>
            <p:nvPr/>
          </p:nvSpPr>
          <p:spPr bwMode="auto">
            <a:xfrm flipV="1">
              <a:off x="4559" y="2227"/>
              <a:ext cx="46" cy="113"/>
            </a:xfrm>
            <a:prstGeom prst="line">
              <a:avLst/>
            </a:prstGeom>
            <a:noFill/>
            <a:ln w="2222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17" name="Line 148"/>
            <p:cNvSpPr>
              <a:spLocks noChangeShapeType="1"/>
            </p:cNvSpPr>
            <p:nvPr/>
          </p:nvSpPr>
          <p:spPr bwMode="auto">
            <a:xfrm flipV="1">
              <a:off x="4605" y="2227"/>
              <a:ext cx="46" cy="113"/>
            </a:xfrm>
            <a:prstGeom prst="line">
              <a:avLst/>
            </a:prstGeom>
            <a:noFill/>
            <a:ln w="2222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18" name="Line 149"/>
            <p:cNvSpPr>
              <a:spLocks noChangeShapeType="1"/>
            </p:cNvSpPr>
            <p:nvPr/>
          </p:nvSpPr>
          <p:spPr bwMode="auto">
            <a:xfrm rot="10800000" flipH="1" flipV="1">
              <a:off x="4604" y="2340"/>
              <a:ext cx="45" cy="113"/>
            </a:xfrm>
            <a:prstGeom prst="line">
              <a:avLst/>
            </a:prstGeom>
            <a:noFill/>
            <a:ln w="2222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19" name="Line 150"/>
            <p:cNvSpPr>
              <a:spLocks noChangeShapeType="1"/>
            </p:cNvSpPr>
            <p:nvPr/>
          </p:nvSpPr>
          <p:spPr bwMode="auto">
            <a:xfrm rot="10800000" flipH="1" flipV="1">
              <a:off x="4559" y="2341"/>
              <a:ext cx="45" cy="113"/>
            </a:xfrm>
            <a:prstGeom prst="line">
              <a:avLst/>
            </a:prstGeom>
            <a:noFill/>
            <a:ln w="2222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20" name="Line 151"/>
            <p:cNvSpPr>
              <a:spLocks noChangeShapeType="1"/>
            </p:cNvSpPr>
            <p:nvPr/>
          </p:nvSpPr>
          <p:spPr bwMode="auto">
            <a:xfrm rot="10800000" flipH="1" flipV="1">
              <a:off x="4513" y="2340"/>
              <a:ext cx="45" cy="113"/>
            </a:xfrm>
            <a:prstGeom prst="line">
              <a:avLst/>
            </a:prstGeom>
            <a:noFill/>
            <a:ln w="2222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21" name="Line 152"/>
            <p:cNvSpPr>
              <a:spLocks noChangeShapeType="1"/>
            </p:cNvSpPr>
            <p:nvPr/>
          </p:nvSpPr>
          <p:spPr bwMode="auto">
            <a:xfrm rot="10800000" flipH="1" flipV="1">
              <a:off x="4468" y="2341"/>
              <a:ext cx="45" cy="113"/>
            </a:xfrm>
            <a:prstGeom prst="line">
              <a:avLst/>
            </a:prstGeom>
            <a:noFill/>
            <a:ln w="2222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22" name="Line 153"/>
            <p:cNvSpPr>
              <a:spLocks noChangeShapeType="1"/>
            </p:cNvSpPr>
            <p:nvPr/>
          </p:nvSpPr>
          <p:spPr bwMode="auto">
            <a:xfrm rot="10800000" flipH="1" flipV="1">
              <a:off x="4422" y="2340"/>
              <a:ext cx="45" cy="113"/>
            </a:xfrm>
            <a:prstGeom prst="line">
              <a:avLst/>
            </a:prstGeom>
            <a:noFill/>
            <a:ln w="2222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23" name="Line 154"/>
            <p:cNvSpPr>
              <a:spLocks noChangeShapeType="1"/>
            </p:cNvSpPr>
            <p:nvPr/>
          </p:nvSpPr>
          <p:spPr bwMode="auto">
            <a:xfrm rot="10800000" flipH="1" flipV="1">
              <a:off x="4377" y="2341"/>
              <a:ext cx="45" cy="113"/>
            </a:xfrm>
            <a:prstGeom prst="line">
              <a:avLst/>
            </a:prstGeom>
            <a:noFill/>
            <a:ln w="2222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24" name="Line 155"/>
            <p:cNvSpPr>
              <a:spLocks noChangeShapeType="1"/>
            </p:cNvSpPr>
            <p:nvPr/>
          </p:nvSpPr>
          <p:spPr bwMode="auto">
            <a:xfrm rot="10800000" flipH="1" flipV="1">
              <a:off x="4331" y="2340"/>
              <a:ext cx="45" cy="113"/>
            </a:xfrm>
            <a:prstGeom prst="line">
              <a:avLst/>
            </a:prstGeom>
            <a:noFill/>
            <a:ln w="2222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25" name="Line 156"/>
            <p:cNvSpPr>
              <a:spLocks noChangeShapeType="1"/>
            </p:cNvSpPr>
            <p:nvPr/>
          </p:nvSpPr>
          <p:spPr bwMode="auto">
            <a:xfrm rot="10800000" flipH="1" flipV="1">
              <a:off x="4286" y="2341"/>
              <a:ext cx="45" cy="113"/>
            </a:xfrm>
            <a:prstGeom prst="line">
              <a:avLst/>
            </a:prstGeom>
            <a:noFill/>
            <a:ln w="2222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951" name="Line 157"/>
          <p:cNvSpPr>
            <a:spLocks noChangeShapeType="1"/>
          </p:cNvSpPr>
          <p:nvPr/>
        </p:nvSpPr>
        <p:spPr bwMode="auto">
          <a:xfrm>
            <a:off x="6156325" y="3895725"/>
            <a:ext cx="288925" cy="0"/>
          </a:xfrm>
          <a:prstGeom prst="line">
            <a:avLst/>
          </a:prstGeom>
          <a:noFill/>
          <a:ln w="22225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52" name="Line 158"/>
          <p:cNvSpPr>
            <a:spLocks noChangeShapeType="1"/>
          </p:cNvSpPr>
          <p:nvPr/>
        </p:nvSpPr>
        <p:spPr bwMode="auto">
          <a:xfrm flipV="1">
            <a:off x="6445250" y="3535363"/>
            <a:ext cx="0" cy="360362"/>
          </a:xfrm>
          <a:prstGeom prst="line">
            <a:avLst/>
          </a:prstGeom>
          <a:noFill/>
          <a:ln w="22225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53" name="Line 159"/>
          <p:cNvSpPr>
            <a:spLocks noChangeShapeType="1"/>
          </p:cNvSpPr>
          <p:nvPr/>
        </p:nvSpPr>
        <p:spPr bwMode="auto">
          <a:xfrm>
            <a:off x="2124075" y="4470400"/>
            <a:ext cx="79216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54" name="Line 160"/>
          <p:cNvSpPr>
            <a:spLocks noChangeShapeType="1"/>
          </p:cNvSpPr>
          <p:nvPr/>
        </p:nvSpPr>
        <p:spPr bwMode="auto">
          <a:xfrm flipV="1">
            <a:off x="2916238" y="4111625"/>
            <a:ext cx="0" cy="3603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55" name="Line 161"/>
          <p:cNvSpPr>
            <a:spLocks noChangeShapeType="1"/>
          </p:cNvSpPr>
          <p:nvPr/>
        </p:nvSpPr>
        <p:spPr bwMode="auto">
          <a:xfrm>
            <a:off x="2916238" y="4111625"/>
            <a:ext cx="1295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56" name="Line 162"/>
          <p:cNvSpPr>
            <a:spLocks noChangeShapeType="1"/>
          </p:cNvSpPr>
          <p:nvPr/>
        </p:nvSpPr>
        <p:spPr bwMode="auto">
          <a:xfrm>
            <a:off x="4211638" y="4111625"/>
            <a:ext cx="0" cy="3587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57" name="Line 163"/>
          <p:cNvSpPr>
            <a:spLocks noChangeShapeType="1"/>
          </p:cNvSpPr>
          <p:nvPr/>
        </p:nvSpPr>
        <p:spPr bwMode="auto">
          <a:xfrm>
            <a:off x="4211638" y="4470400"/>
            <a:ext cx="2592387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58" name="Line 165"/>
          <p:cNvSpPr>
            <a:spLocks noChangeShapeType="1"/>
          </p:cNvSpPr>
          <p:nvPr/>
        </p:nvSpPr>
        <p:spPr bwMode="auto">
          <a:xfrm>
            <a:off x="6804025" y="4470400"/>
            <a:ext cx="79216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59" name="Line 166"/>
          <p:cNvSpPr>
            <a:spLocks noChangeShapeType="1"/>
          </p:cNvSpPr>
          <p:nvPr/>
        </p:nvSpPr>
        <p:spPr bwMode="auto">
          <a:xfrm>
            <a:off x="6804025" y="4110038"/>
            <a:ext cx="79216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960" name="Group 219"/>
          <p:cNvGrpSpPr>
            <a:grpSpLocks/>
          </p:cNvGrpSpPr>
          <p:nvPr/>
        </p:nvGrpSpPr>
        <p:grpSpPr bwMode="auto">
          <a:xfrm>
            <a:off x="6804025" y="4110038"/>
            <a:ext cx="579438" cy="360362"/>
            <a:chOff x="4286" y="2589"/>
            <a:chExt cx="365" cy="227"/>
          </a:xfrm>
        </p:grpSpPr>
        <p:sp>
          <p:nvSpPr>
            <p:cNvPr id="36990" name="Line 164"/>
            <p:cNvSpPr>
              <a:spLocks noChangeShapeType="1"/>
            </p:cNvSpPr>
            <p:nvPr/>
          </p:nvSpPr>
          <p:spPr bwMode="auto">
            <a:xfrm>
              <a:off x="4286" y="2589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1" name="Line 168"/>
            <p:cNvSpPr>
              <a:spLocks noChangeShapeType="1"/>
            </p:cNvSpPr>
            <p:nvPr/>
          </p:nvSpPr>
          <p:spPr bwMode="auto">
            <a:xfrm flipV="1">
              <a:off x="4286" y="2699"/>
              <a:ext cx="323" cy="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2" name="Line 169"/>
            <p:cNvSpPr>
              <a:spLocks noChangeShapeType="1"/>
            </p:cNvSpPr>
            <p:nvPr/>
          </p:nvSpPr>
          <p:spPr bwMode="auto">
            <a:xfrm flipV="1">
              <a:off x="4286" y="2589"/>
              <a:ext cx="46" cy="11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3" name="Line 170"/>
            <p:cNvSpPr>
              <a:spLocks noChangeShapeType="1"/>
            </p:cNvSpPr>
            <p:nvPr/>
          </p:nvSpPr>
          <p:spPr bwMode="auto">
            <a:xfrm flipV="1">
              <a:off x="4332" y="2589"/>
              <a:ext cx="46" cy="11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4" name="Line 171"/>
            <p:cNvSpPr>
              <a:spLocks noChangeShapeType="1"/>
            </p:cNvSpPr>
            <p:nvPr/>
          </p:nvSpPr>
          <p:spPr bwMode="auto">
            <a:xfrm flipV="1">
              <a:off x="4377" y="2589"/>
              <a:ext cx="46" cy="11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5" name="Line 172"/>
            <p:cNvSpPr>
              <a:spLocks noChangeShapeType="1"/>
            </p:cNvSpPr>
            <p:nvPr/>
          </p:nvSpPr>
          <p:spPr bwMode="auto">
            <a:xfrm flipV="1">
              <a:off x="4423" y="2589"/>
              <a:ext cx="46" cy="11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6" name="Line 173"/>
            <p:cNvSpPr>
              <a:spLocks noChangeShapeType="1"/>
            </p:cNvSpPr>
            <p:nvPr/>
          </p:nvSpPr>
          <p:spPr bwMode="auto">
            <a:xfrm flipV="1">
              <a:off x="4468" y="2589"/>
              <a:ext cx="46" cy="11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7" name="Line 174"/>
            <p:cNvSpPr>
              <a:spLocks noChangeShapeType="1"/>
            </p:cNvSpPr>
            <p:nvPr/>
          </p:nvSpPr>
          <p:spPr bwMode="auto">
            <a:xfrm flipV="1">
              <a:off x="4514" y="2589"/>
              <a:ext cx="46" cy="11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8" name="Line 175"/>
            <p:cNvSpPr>
              <a:spLocks noChangeShapeType="1"/>
            </p:cNvSpPr>
            <p:nvPr/>
          </p:nvSpPr>
          <p:spPr bwMode="auto">
            <a:xfrm flipV="1">
              <a:off x="4559" y="2589"/>
              <a:ext cx="46" cy="11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9" name="Line 176"/>
            <p:cNvSpPr>
              <a:spLocks noChangeShapeType="1"/>
            </p:cNvSpPr>
            <p:nvPr/>
          </p:nvSpPr>
          <p:spPr bwMode="auto">
            <a:xfrm flipV="1">
              <a:off x="4605" y="2589"/>
              <a:ext cx="46" cy="11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0" name="Line 177"/>
            <p:cNvSpPr>
              <a:spLocks noChangeShapeType="1"/>
            </p:cNvSpPr>
            <p:nvPr/>
          </p:nvSpPr>
          <p:spPr bwMode="auto">
            <a:xfrm rot="10800000" flipH="1" flipV="1">
              <a:off x="4604" y="2702"/>
              <a:ext cx="45" cy="11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1" name="Line 178"/>
            <p:cNvSpPr>
              <a:spLocks noChangeShapeType="1"/>
            </p:cNvSpPr>
            <p:nvPr/>
          </p:nvSpPr>
          <p:spPr bwMode="auto">
            <a:xfrm rot="10800000" flipH="1" flipV="1">
              <a:off x="4559" y="2703"/>
              <a:ext cx="45" cy="11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2" name="Line 179"/>
            <p:cNvSpPr>
              <a:spLocks noChangeShapeType="1"/>
            </p:cNvSpPr>
            <p:nvPr/>
          </p:nvSpPr>
          <p:spPr bwMode="auto">
            <a:xfrm rot="10800000" flipH="1" flipV="1">
              <a:off x="4513" y="2702"/>
              <a:ext cx="45" cy="11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3" name="Line 180"/>
            <p:cNvSpPr>
              <a:spLocks noChangeShapeType="1"/>
            </p:cNvSpPr>
            <p:nvPr/>
          </p:nvSpPr>
          <p:spPr bwMode="auto">
            <a:xfrm rot="10800000" flipH="1" flipV="1">
              <a:off x="4468" y="2703"/>
              <a:ext cx="45" cy="11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4" name="Line 181"/>
            <p:cNvSpPr>
              <a:spLocks noChangeShapeType="1"/>
            </p:cNvSpPr>
            <p:nvPr/>
          </p:nvSpPr>
          <p:spPr bwMode="auto">
            <a:xfrm rot="10800000" flipH="1" flipV="1">
              <a:off x="4422" y="2702"/>
              <a:ext cx="45" cy="11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5" name="Line 182"/>
            <p:cNvSpPr>
              <a:spLocks noChangeShapeType="1"/>
            </p:cNvSpPr>
            <p:nvPr/>
          </p:nvSpPr>
          <p:spPr bwMode="auto">
            <a:xfrm rot="10800000" flipH="1" flipV="1">
              <a:off x="4377" y="2703"/>
              <a:ext cx="45" cy="11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6" name="Line 183"/>
            <p:cNvSpPr>
              <a:spLocks noChangeShapeType="1"/>
            </p:cNvSpPr>
            <p:nvPr/>
          </p:nvSpPr>
          <p:spPr bwMode="auto">
            <a:xfrm rot="10800000" flipH="1" flipV="1">
              <a:off x="4331" y="2702"/>
              <a:ext cx="45" cy="11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7" name="Line 184"/>
            <p:cNvSpPr>
              <a:spLocks noChangeShapeType="1"/>
            </p:cNvSpPr>
            <p:nvPr/>
          </p:nvSpPr>
          <p:spPr bwMode="auto">
            <a:xfrm rot="10800000" flipH="1" flipV="1">
              <a:off x="4286" y="2703"/>
              <a:ext cx="45" cy="11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961" name="Line 185"/>
          <p:cNvSpPr>
            <a:spLocks noChangeShapeType="1"/>
          </p:cNvSpPr>
          <p:nvPr/>
        </p:nvSpPr>
        <p:spPr bwMode="auto">
          <a:xfrm>
            <a:off x="2124075" y="4687888"/>
            <a:ext cx="79216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62" name="Line 186"/>
          <p:cNvSpPr>
            <a:spLocks noChangeShapeType="1"/>
          </p:cNvSpPr>
          <p:nvPr/>
        </p:nvSpPr>
        <p:spPr bwMode="auto">
          <a:xfrm flipV="1">
            <a:off x="2916238" y="4687888"/>
            <a:ext cx="0" cy="3603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63" name="Line 187"/>
          <p:cNvSpPr>
            <a:spLocks noChangeShapeType="1"/>
          </p:cNvSpPr>
          <p:nvPr/>
        </p:nvSpPr>
        <p:spPr bwMode="auto">
          <a:xfrm>
            <a:off x="2916238" y="5046663"/>
            <a:ext cx="1295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64" name="Line 188"/>
          <p:cNvSpPr>
            <a:spLocks noChangeShapeType="1"/>
          </p:cNvSpPr>
          <p:nvPr/>
        </p:nvSpPr>
        <p:spPr bwMode="auto">
          <a:xfrm>
            <a:off x="4211638" y="4687888"/>
            <a:ext cx="0" cy="3587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65" name="Line 189"/>
          <p:cNvSpPr>
            <a:spLocks noChangeShapeType="1"/>
          </p:cNvSpPr>
          <p:nvPr/>
        </p:nvSpPr>
        <p:spPr bwMode="auto">
          <a:xfrm>
            <a:off x="4211638" y="4687888"/>
            <a:ext cx="2592387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66" name="Line 191"/>
          <p:cNvSpPr>
            <a:spLocks noChangeShapeType="1"/>
          </p:cNvSpPr>
          <p:nvPr/>
        </p:nvSpPr>
        <p:spPr bwMode="auto">
          <a:xfrm>
            <a:off x="6804025" y="5046663"/>
            <a:ext cx="79216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67" name="Line 192"/>
          <p:cNvSpPr>
            <a:spLocks noChangeShapeType="1"/>
          </p:cNvSpPr>
          <p:nvPr/>
        </p:nvSpPr>
        <p:spPr bwMode="auto">
          <a:xfrm>
            <a:off x="6804025" y="4686300"/>
            <a:ext cx="79216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968" name="Group 220"/>
          <p:cNvGrpSpPr>
            <a:grpSpLocks/>
          </p:cNvGrpSpPr>
          <p:nvPr/>
        </p:nvGrpSpPr>
        <p:grpSpPr bwMode="auto">
          <a:xfrm>
            <a:off x="6804025" y="4686300"/>
            <a:ext cx="579438" cy="360363"/>
            <a:chOff x="4286" y="2952"/>
            <a:chExt cx="365" cy="227"/>
          </a:xfrm>
        </p:grpSpPr>
        <p:sp>
          <p:nvSpPr>
            <p:cNvPr id="36972" name="Line 190"/>
            <p:cNvSpPr>
              <a:spLocks noChangeShapeType="1"/>
            </p:cNvSpPr>
            <p:nvPr/>
          </p:nvSpPr>
          <p:spPr bwMode="auto">
            <a:xfrm>
              <a:off x="4286" y="2952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3" name="Line 194"/>
            <p:cNvSpPr>
              <a:spLocks noChangeShapeType="1"/>
            </p:cNvSpPr>
            <p:nvPr/>
          </p:nvSpPr>
          <p:spPr bwMode="auto">
            <a:xfrm>
              <a:off x="4297" y="3067"/>
              <a:ext cx="31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4" name="Line 195"/>
            <p:cNvSpPr>
              <a:spLocks noChangeShapeType="1"/>
            </p:cNvSpPr>
            <p:nvPr/>
          </p:nvSpPr>
          <p:spPr bwMode="auto">
            <a:xfrm flipV="1">
              <a:off x="4286" y="2952"/>
              <a:ext cx="46" cy="11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5" name="Line 196"/>
            <p:cNvSpPr>
              <a:spLocks noChangeShapeType="1"/>
            </p:cNvSpPr>
            <p:nvPr/>
          </p:nvSpPr>
          <p:spPr bwMode="auto">
            <a:xfrm flipV="1">
              <a:off x="4332" y="2952"/>
              <a:ext cx="46" cy="11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6" name="Line 197"/>
            <p:cNvSpPr>
              <a:spLocks noChangeShapeType="1"/>
            </p:cNvSpPr>
            <p:nvPr/>
          </p:nvSpPr>
          <p:spPr bwMode="auto">
            <a:xfrm flipV="1">
              <a:off x="4377" y="2952"/>
              <a:ext cx="46" cy="11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7" name="Line 198"/>
            <p:cNvSpPr>
              <a:spLocks noChangeShapeType="1"/>
            </p:cNvSpPr>
            <p:nvPr/>
          </p:nvSpPr>
          <p:spPr bwMode="auto">
            <a:xfrm flipV="1">
              <a:off x="4423" y="2952"/>
              <a:ext cx="46" cy="11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8" name="Line 199"/>
            <p:cNvSpPr>
              <a:spLocks noChangeShapeType="1"/>
            </p:cNvSpPr>
            <p:nvPr/>
          </p:nvSpPr>
          <p:spPr bwMode="auto">
            <a:xfrm flipV="1">
              <a:off x="4468" y="2952"/>
              <a:ext cx="46" cy="11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9" name="Line 200"/>
            <p:cNvSpPr>
              <a:spLocks noChangeShapeType="1"/>
            </p:cNvSpPr>
            <p:nvPr/>
          </p:nvSpPr>
          <p:spPr bwMode="auto">
            <a:xfrm flipV="1">
              <a:off x="4514" y="2952"/>
              <a:ext cx="46" cy="11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0" name="Line 201"/>
            <p:cNvSpPr>
              <a:spLocks noChangeShapeType="1"/>
            </p:cNvSpPr>
            <p:nvPr/>
          </p:nvSpPr>
          <p:spPr bwMode="auto">
            <a:xfrm flipV="1">
              <a:off x="4559" y="2952"/>
              <a:ext cx="46" cy="11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1" name="Line 202"/>
            <p:cNvSpPr>
              <a:spLocks noChangeShapeType="1"/>
            </p:cNvSpPr>
            <p:nvPr/>
          </p:nvSpPr>
          <p:spPr bwMode="auto">
            <a:xfrm flipV="1">
              <a:off x="4605" y="2952"/>
              <a:ext cx="46" cy="11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2" name="Line 203"/>
            <p:cNvSpPr>
              <a:spLocks noChangeShapeType="1"/>
            </p:cNvSpPr>
            <p:nvPr/>
          </p:nvSpPr>
          <p:spPr bwMode="auto">
            <a:xfrm rot="10800000" flipH="1" flipV="1">
              <a:off x="4604" y="3065"/>
              <a:ext cx="45" cy="11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3" name="Line 204"/>
            <p:cNvSpPr>
              <a:spLocks noChangeShapeType="1"/>
            </p:cNvSpPr>
            <p:nvPr/>
          </p:nvSpPr>
          <p:spPr bwMode="auto">
            <a:xfrm rot="10800000" flipH="1" flipV="1">
              <a:off x="4559" y="3066"/>
              <a:ext cx="45" cy="11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4" name="Line 205"/>
            <p:cNvSpPr>
              <a:spLocks noChangeShapeType="1"/>
            </p:cNvSpPr>
            <p:nvPr/>
          </p:nvSpPr>
          <p:spPr bwMode="auto">
            <a:xfrm rot="10800000" flipH="1" flipV="1">
              <a:off x="4513" y="3065"/>
              <a:ext cx="45" cy="11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5" name="Line 206"/>
            <p:cNvSpPr>
              <a:spLocks noChangeShapeType="1"/>
            </p:cNvSpPr>
            <p:nvPr/>
          </p:nvSpPr>
          <p:spPr bwMode="auto">
            <a:xfrm rot="10800000" flipH="1" flipV="1">
              <a:off x="4468" y="3066"/>
              <a:ext cx="45" cy="11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6" name="Line 207"/>
            <p:cNvSpPr>
              <a:spLocks noChangeShapeType="1"/>
            </p:cNvSpPr>
            <p:nvPr/>
          </p:nvSpPr>
          <p:spPr bwMode="auto">
            <a:xfrm rot="10800000" flipH="1" flipV="1">
              <a:off x="4422" y="3065"/>
              <a:ext cx="45" cy="11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7" name="Line 208"/>
            <p:cNvSpPr>
              <a:spLocks noChangeShapeType="1"/>
            </p:cNvSpPr>
            <p:nvPr/>
          </p:nvSpPr>
          <p:spPr bwMode="auto">
            <a:xfrm rot="10800000" flipH="1" flipV="1">
              <a:off x="4377" y="3066"/>
              <a:ext cx="45" cy="11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8" name="Line 209"/>
            <p:cNvSpPr>
              <a:spLocks noChangeShapeType="1"/>
            </p:cNvSpPr>
            <p:nvPr/>
          </p:nvSpPr>
          <p:spPr bwMode="auto">
            <a:xfrm rot="10800000" flipH="1" flipV="1">
              <a:off x="4331" y="3065"/>
              <a:ext cx="45" cy="11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9" name="Line 210"/>
            <p:cNvSpPr>
              <a:spLocks noChangeShapeType="1"/>
            </p:cNvSpPr>
            <p:nvPr/>
          </p:nvSpPr>
          <p:spPr bwMode="auto">
            <a:xfrm rot="10800000" flipH="1" flipV="1">
              <a:off x="4286" y="3066"/>
              <a:ext cx="45" cy="11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969" name="Text Box 211"/>
          <p:cNvSpPr txBox="1">
            <a:spLocks noChangeArrowheads="1"/>
          </p:cNvSpPr>
          <p:nvPr/>
        </p:nvSpPr>
        <p:spPr bwMode="auto">
          <a:xfrm>
            <a:off x="1474788" y="3967163"/>
            <a:ext cx="433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CC"/>
                </a:solidFill>
              </a:rPr>
              <a:t>Q</a:t>
            </a:r>
          </a:p>
        </p:txBody>
      </p:sp>
      <p:sp>
        <p:nvSpPr>
          <p:cNvPr id="36970" name="Text Box 212"/>
          <p:cNvSpPr txBox="1">
            <a:spLocks noChangeArrowheads="1"/>
          </p:cNvSpPr>
          <p:nvPr/>
        </p:nvSpPr>
        <p:spPr bwMode="auto">
          <a:xfrm>
            <a:off x="1331913" y="4687888"/>
            <a:ext cx="719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CC"/>
                </a:solidFill>
              </a:rPr>
              <a:t>Q_L</a:t>
            </a:r>
          </a:p>
        </p:txBody>
      </p:sp>
      <p:sp>
        <p:nvSpPr>
          <p:cNvPr id="36971" name="Rectangle 2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Timing diagram of S-R f-fs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00486 L 0.07465 -0.0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023 L 0.07275 0.0016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65 -0.00486 L 0.14358 -0.0048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75 0.00162 L 0.13872 0.0032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58 -0.00486 L 0.20764 -0.0032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72 0.00324 L 0.21059 0.0032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9 0.00324 L 0.28368 0.0057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11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92 -0.00718 L 0.28107 -0.0071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108 -3.7037E-6 L 0.49306 0.0016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0" y="6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0" grpId="0" animBg="1"/>
      <p:bldP spid="77830" grpId="1" animBg="1"/>
      <p:bldP spid="77830" grpId="2" animBg="1"/>
      <p:bldP spid="77830" grpId="3" animBg="1"/>
      <p:bldP spid="77830" grpId="4" animBg="1"/>
      <p:bldP spid="77831" grpId="0" animBg="1"/>
      <p:bldP spid="77831" grpId="1" animBg="1"/>
      <p:bldP spid="77831" grpId="2" animBg="1"/>
      <p:bldP spid="77831" grpId="3" animBg="1"/>
      <p:bldP spid="77831" grpId="4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sequential circuit</a:t>
            </a:r>
          </a:p>
        </p:txBody>
      </p:sp>
      <p:grpSp>
        <p:nvGrpSpPr>
          <p:cNvPr id="18435" name="Group 5"/>
          <p:cNvGrpSpPr>
            <a:grpSpLocks/>
          </p:cNvGrpSpPr>
          <p:nvPr/>
        </p:nvGrpSpPr>
        <p:grpSpPr bwMode="auto">
          <a:xfrm>
            <a:off x="3656013" y="3152775"/>
            <a:ext cx="2160587" cy="1185863"/>
            <a:chOff x="3698" y="882"/>
            <a:chExt cx="1010" cy="988"/>
          </a:xfrm>
        </p:grpSpPr>
        <p:sp>
          <p:nvSpPr>
            <p:cNvPr id="18451" name="Rectangle 6"/>
            <p:cNvSpPr>
              <a:spLocks noChangeArrowheads="1"/>
            </p:cNvSpPr>
            <p:nvPr/>
          </p:nvSpPr>
          <p:spPr bwMode="auto">
            <a:xfrm>
              <a:off x="3698" y="882"/>
              <a:ext cx="1010" cy="98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452" name="Text Box 7"/>
            <p:cNvSpPr txBox="1">
              <a:spLocks noChangeArrowheads="1"/>
            </p:cNvSpPr>
            <p:nvPr/>
          </p:nvSpPr>
          <p:spPr bwMode="auto">
            <a:xfrm>
              <a:off x="3742" y="1002"/>
              <a:ext cx="940" cy="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400" dirty="0">
                  <a:solidFill>
                    <a:srgbClr val="000000"/>
                  </a:solidFill>
                  <a:latin typeface="Times New Roman" pitchFamily="18" charset="0"/>
                </a:rPr>
                <a:t>Combinational</a:t>
              </a:r>
            </a:p>
            <a:p>
              <a:r>
                <a:rPr lang="en-US" altLang="zh-CN" sz="2400" dirty="0">
                  <a:solidFill>
                    <a:srgbClr val="000000"/>
                  </a:solidFill>
                  <a:latin typeface="Times New Roman" pitchFamily="18" charset="0"/>
                </a:rPr>
                <a:t>Logic</a:t>
              </a:r>
            </a:p>
          </p:txBody>
        </p:sp>
      </p:grpSp>
      <p:grpSp>
        <p:nvGrpSpPr>
          <p:cNvPr id="18436" name="Group 12"/>
          <p:cNvGrpSpPr>
            <a:grpSpLocks/>
          </p:cNvGrpSpPr>
          <p:nvPr/>
        </p:nvGrpSpPr>
        <p:grpSpPr bwMode="auto">
          <a:xfrm>
            <a:off x="2141538" y="3095625"/>
            <a:ext cx="1479550" cy="457200"/>
            <a:chOff x="2760" y="847"/>
            <a:chExt cx="917" cy="274"/>
          </a:xfrm>
        </p:grpSpPr>
        <p:sp>
          <p:nvSpPr>
            <p:cNvPr id="18449" name="Line 13"/>
            <p:cNvSpPr>
              <a:spLocks noChangeShapeType="1"/>
            </p:cNvSpPr>
            <p:nvPr/>
          </p:nvSpPr>
          <p:spPr bwMode="auto">
            <a:xfrm flipH="1">
              <a:off x="3317" y="1115"/>
              <a:ext cx="360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450" name="Text Box 14"/>
            <p:cNvSpPr txBox="1">
              <a:spLocks noChangeArrowheads="1"/>
            </p:cNvSpPr>
            <p:nvPr/>
          </p:nvSpPr>
          <p:spPr bwMode="auto">
            <a:xfrm>
              <a:off x="2760" y="847"/>
              <a:ext cx="66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itchFamily="18" charset="0"/>
                </a:rPr>
                <a:t>Inputs</a:t>
              </a:r>
              <a:endParaRPr lang="en-US" altLang="zh-CN" sz="2400" b="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8437" name="Group 15"/>
          <p:cNvGrpSpPr>
            <a:grpSpLocks/>
          </p:cNvGrpSpPr>
          <p:nvPr/>
        </p:nvGrpSpPr>
        <p:grpSpPr bwMode="auto">
          <a:xfrm>
            <a:off x="5835650" y="3078164"/>
            <a:ext cx="1690688" cy="462124"/>
            <a:chOff x="4712" y="837"/>
            <a:chExt cx="1048" cy="277"/>
          </a:xfrm>
        </p:grpSpPr>
        <p:sp>
          <p:nvSpPr>
            <p:cNvPr id="18447" name="Line 16"/>
            <p:cNvSpPr>
              <a:spLocks noChangeShapeType="1"/>
            </p:cNvSpPr>
            <p:nvPr/>
          </p:nvSpPr>
          <p:spPr bwMode="auto">
            <a:xfrm flipH="1">
              <a:off x="4712" y="1112"/>
              <a:ext cx="360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448" name="Text Box 17"/>
            <p:cNvSpPr txBox="1">
              <a:spLocks noChangeArrowheads="1"/>
            </p:cNvSpPr>
            <p:nvPr/>
          </p:nvSpPr>
          <p:spPr bwMode="auto">
            <a:xfrm>
              <a:off x="4963" y="837"/>
              <a:ext cx="797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Outputs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3135313" y="4022725"/>
            <a:ext cx="3182937" cy="1819275"/>
            <a:chOff x="1975" y="2273"/>
            <a:chExt cx="2005" cy="1146"/>
          </a:xfrm>
        </p:grpSpPr>
        <p:sp>
          <p:nvSpPr>
            <p:cNvPr id="18440" name="Rectangle 9"/>
            <p:cNvSpPr>
              <a:spLocks noChangeArrowheads="1"/>
            </p:cNvSpPr>
            <p:nvPr/>
          </p:nvSpPr>
          <p:spPr bwMode="auto">
            <a:xfrm>
              <a:off x="2364" y="2625"/>
              <a:ext cx="1276" cy="794"/>
            </a:xfrm>
            <a:prstGeom prst="rect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</a:schemeClr>
                  </a:solidFill>
                </a:rPr>
                <a:t>Memory units : store </a:t>
              </a:r>
              <a:r>
                <a:rPr lang="en-US" altLang="zh-CN" sz="2000" dirty="0" smtClean="0">
                  <a:solidFill>
                    <a:schemeClr val="tx1">
                      <a:lumMod val="75000"/>
                    </a:schemeClr>
                  </a:solidFill>
                </a:rPr>
                <a:t>data</a:t>
              </a:r>
              <a:endParaRPr lang="en-US" altLang="zh-CN" sz="20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8441" name="Line 20"/>
            <p:cNvSpPr>
              <a:spLocks noChangeShapeType="1"/>
            </p:cNvSpPr>
            <p:nvPr/>
          </p:nvSpPr>
          <p:spPr bwMode="auto">
            <a:xfrm>
              <a:off x="1984" y="2993"/>
              <a:ext cx="380" cy="0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3300"/>
                </a:solidFill>
              </a:endParaRPr>
            </a:p>
          </p:txBody>
        </p:sp>
        <p:sp>
          <p:nvSpPr>
            <p:cNvPr id="18442" name="Line 21"/>
            <p:cNvSpPr>
              <a:spLocks noChangeShapeType="1"/>
            </p:cNvSpPr>
            <p:nvPr/>
          </p:nvSpPr>
          <p:spPr bwMode="auto">
            <a:xfrm>
              <a:off x="1975" y="2296"/>
              <a:ext cx="333" cy="6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3300"/>
                </a:solidFill>
              </a:endParaRPr>
            </a:p>
          </p:txBody>
        </p:sp>
        <p:sp>
          <p:nvSpPr>
            <p:cNvPr id="18443" name="Line 22"/>
            <p:cNvSpPr>
              <a:spLocks noChangeShapeType="1"/>
            </p:cNvSpPr>
            <p:nvPr/>
          </p:nvSpPr>
          <p:spPr bwMode="auto">
            <a:xfrm>
              <a:off x="1991" y="2281"/>
              <a:ext cx="0" cy="732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3300"/>
                </a:solidFill>
              </a:endParaRPr>
            </a:p>
          </p:txBody>
        </p:sp>
        <p:sp>
          <p:nvSpPr>
            <p:cNvPr id="18444" name="Line 26"/>
            <p:cNvSpPr>
              <a:spLocks noChangeShapeType="1"/>
            </p:cNvSpPr>
            <p:nvPr/>
          </p:nvSpPr>
          <p:spPr bwMode="auto">
            <a:xfrm>
              <a:off x="3650" y="2273"/>
              <a:ext cx="330" cy="1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3300"/>
                </a:solidFill>
              </a:endParaRPr>
            </a:p>
          </p:txBody>
        </p:sp>
        <p:sp>
          <p:nvSpPr>
            <p:cNvPr id="18445" name="Line 27"/>
            <p:cNvSpPr>
              <a:spLocks noChangeShapeType="1"/>
            </p:cNvSpPr>
            <p:nvPr/>
          </p:nvSpPr>
          <p:spPr bwMode="auto">
            <a:xfrm>
              <a:off x="3640" y="3010"/>
              <a:ext cx="284" cy="0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</a:schemeClr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3300"/>
                </a:solidFill>
              </a:endParaRPr>
            </a:p>
          </p:txBody>
        </p:sp>
        <p:sp>
          <p:nvSpPr>
            <p:cNvPr id="18446" name="Line 28"/>
            <p:cNvSpPr>
              <a:spLocks noChangeShapeType="1"/>
            </p:cNvSpPr>
            <p:nvPr/>
          </p:nvSpPr>
          <p:spPr bwMode="auto">
            <a:xfrm>
              <a:off x="3953" y="2285"/>
              <a:ext cx="0" cy="754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3300"/>
                </a:solidFill>
              </a:endParaRPr>
            </a:p>
          </p:txBody>
        </p:sp>
      </p:grpSp>
      <p:sp>
        <p:nvSpPr>
          <p:cNvPr id="18439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611188" y="1052513"/>
            <a:ext cx="8064500" cy="525621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the outputs depend not only on its current inputs, but also on the past sequence of inputs, possibly arbitrarily far back in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4" descr="20%"/>
          <p:cNvSpPr>
            <a:spLocks noChangeArrowheads="1"/>
          </p:cNvSpPr>
          <p:nvPr/>
        </p:nvSpPr>
        <p:spPr bwMode="auto">
          <a:xfrm>
            <a:off x="1781175" y="1987550"/>
            <a:ext cx="5535613" cy="2386013"/>
          </a:xfrm>
          <a:prstGeom prst="rect">
            <a:avLst/>
          </a:prstGeom>
          <a:solidFill>
            <a:schemeClr val="accent1"/>
          </a:solidFill>
          <a:ln w="9525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71913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9. master/slave J-K flip-flop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78472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stucture</a:t>
            </a:r>
          </a:p>
        </p:txBody>
      </p:sp>
      <p:sp>
        <p:nvSpPr>
          <p:cNvPr id="37893" name="Text Box 39"/>
          <p:cNvSpPr txBox="1">
            <a:spLocks noChangeArrowheads="1"/>
          </p:cNvSpPr>
          <p:nvPr/>
        </p:nvSpPr>
        <p:spPr bwMode="auto">
          <a:xfrm>
            <a:off x="1187450" y="2528888"/>
            <a:ext cx="28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</a:rPr>
              <a:t>J</a:t>
            </a:r>
          </a:p>
        </p:txBody>
      </p:sp>
      <p:sp>
        <p:nvSpPr>
          <p:cNvPr id="37894" name="Text Box 40"/>
          <p:cNvSpPr txBox="1">
            <a:spLocks noChangeArrowheads="1"/>
          </p:cNvSpPr>
          <p:nvPr/>
        </p:nvSpPr>
        <p:spPr bwMode="auto">
          <a:xfrm>
            <a:off x="1187450" y="3032125"/>
            <a:ext cx="28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</a:rPr>
              <a:t>K</a:t>
            </a:r>
          </a:p>
        </p:txBody>
      </p:sp>
      <p:sp>
        <p:nvSpPr>
          <p:cNvPr id="37895" name="Text Box 41"/>
          <p:cNvSpPr txBox="1">
            <a:spLocks noChangeArrowheads="1"/>
          </p:cNvSpPr>
          <p:nvPr/>
        </p:nvSpPr>
        <p:spPr bwMode="auto">
          <a:xfrm>
            <a:off x="1187450" y="3752850"/>
            <a:ext cx="28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37896" name="Text Box 42"/>
          <p:cNvSpPr txBox="1">
            <a:spLocks noChangeArrowheads="1"/>
          </p:cNvSpPr>
          <p:nvPr/>
        </p:nvSpPr>
        <p:spPr bwMode="auto">
          <a:xfrm>
            <a:off x="7596188" y="2384425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</a:rPr>
              <a:t>Q</a:t>
            </a:r>
          </a:p>
        </p:txBody>
      </p:sp>
      <p:sp>
        <p:nvSpPr>
          <p:cNvPr id="37897" name="Text Box 73"/>
          <p:cNvSpPr txBox="1">
            <a:spLocks noChangeArrowheads="1"/>
          </p:cNvSpPr>
          <p:nvPr/>
        </p:nvSpPr>
        <p:spPr bwMode="auto">
          <a:xfrm>
            <a:off x="7596188" y="3103563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</a:rPr>
              <a:t>Q_L</a:t>
            </a:r>
          </a:p>
        </p:txBody>
      </p:sp>
      <p:sp>
        <p:nvSpPr>
          <p:cNvPr id="37898" name="Line 74"/>
          <p:cNvSpPr>
            <a:spLocks noChangeShapeType="1"/>
          </p:cNvSpPr>
          <p:nvPr/>
        </p:nvSpPr>
        <p:spPr bwMode="auto">
          <a:xfrm flipV="1">
            <a:off x="1763713" y="4329113"/>
            <a:ext cx="576262" cy="431800"/>
          </a:xfrm>
          <a:prstGeom prst="line">
            <a:avLst/>
          </a:prstGeom>
          <a:noFill/>
          <a:ln w="28575">
            <a:solidFill>
              <a:srgbClr val="F0440E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0" name="Text Box 76"/>
          <p:cNvSpPr txBox="1">
            <a:spLocks noChangeArrowheads="1"/>
          </p:cNvSpPr>
          <p:nvPr/>
        </p:nvSpPr>
        <p:spPr bwMode="auto">
          <a:xfrm>
            <a:off x="287338" y="4592638"/>
            <a:ext cx="153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0440E"/>
                </a:solidFill>
              </a:rPr>
              <a:t>feedback</a:t>
            </a:r>
          </a:p>
        </p:txBody>
      </p:sp>
      <p:grpSp>
        <p:nvGrpSpPr>
          <p:cNvPr id="37901" name="Group 81"/>
          <p:cNvGrpSpPr>
            <a:grpSpLocks/>
          </p:cNvGrpSpPr>
          <p:nvPr/>
        </p:nvGrpSpPr>
        <p:grpSpPr bwMode="auto">
          <a:xfrm>
            <a:off x="1547813" y="2095500"/>
            <a:ext cx="5976937" cy="2160588"/>
            <a:chOff x="793" y="1298"/>
            <a:chExt cx="4174" cy="1497"/>
          </a:xfrm>
        </p:grpSpPr>
        <p:sp>
          <p:nvSpPr>
            <p:cNvPr id="37905" name="Rectangle 4"/>
            <p:cNvSpPr>
              <a:spLocks noChangeArrowheads="1"/>
            </p:cNvSpPr>
            <p:nvPr/>
          </p:nvSpPr>
          <p:spPr bwMode="auto">
            <a:xfrm>
              <a:off x="2195" y="1479"/>
              <a:ext cx="677" cy="86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906" name="Line 5"/>
            <p:cNvSpPr>
              <a:spLocks noChangeShapeType="1"/>
            </p:cNvSpPr>
            <p:nvPr/>
          </p:nvSpPr>
          <p:spPr bwMode="auto">
            <a:xfrm flipH="1">
              <a:off x="1746" y="1661"/>
              <a:ext cx="45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7" name="Line 6"/>
            <p:cNvSpPr>
              <a:spLocks noChangeShapeType="1"/>
            </p:cNvSpPr>
            <p:nvPr/>
          </p:nvSpPr>
          <p:spPr bwMode="auto">
            <a:xfrm flipH="1" flipV="1">
              <a:off x="2064" y="1933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Line 7"/>
            <p:cNvSpPr>
              <a:spLocks noChangeShapeType="1"/>
            </p:cNvSpPr>
            <p:nvPr/>
          </p:nvSpPr>
          <p:spPr bwMode="auto">
            <a:xfrm flipH="1" flipV="1">
              <a:off x="1746" y="2160"/>
              <a:ext cx="45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9" name="Line 8"/>
            <p:cNvSpPr>
              <a:spLocks noChangeShapeType="1"/>
            </p:cNvSpPr>
            <p:nvPr/>
          </p:nvSpPr>
          <p:spPr bwMode="auto">
            <a:xfrm flipH="1" flipV="1">
              <a:off x="2925" y="2160"/>
              <a:ext cx="68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0" name="Line 9"/>
            <p:cNvSpPr>
              <a:spLocks noChangeShapeType="1"/>
            </p:cNvSpPr>
            <p:nvPr/>
          </p:nvSpPr>
          <p:spPr bwMode="auto">
            <a:xfrm flipH="1" flipV="1">
              <a:off x="2880" y="1661"/>
              <a:ext cx="72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1" name="Oval 10"/>
            <p:cNvSpPr>
              <a:spLocks noChangeArrowheads="1"/>
            </p:cNvSpPr>
            <p:nvPr/>
          </p:nvSpPr>
          <p:spPr bwMode="auto">
            <a:xfrm>
              <a:off x="2872" y="2126"/>
              <a:ext cx="59" cy="7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912" name="Text Box 11"/>
            <p:cNvSpPr txBox="1">
              <a:spLocks noChangeArrowheads="1"/>
            </p:cNvSpPr>
            <p:nvPr/>
          </p:nvSpPr>
          <p:spPr bwMode="auto">
            <a:xfrm>
              <a:off x="2224" y="1523"/>
              <a:ext cx="17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37913" name="Text Box 12"/>
            <p:cNvSpPr txBox="1">
              <a:spLocks noChangeArrowheads="1"/>
            </p:cNvSpPr>
            <p:nvPr/>
          </p:nvSpPr>
          <p:spPr bwMode="auto">
            <a:xfrm>
              <a:off x="2224" y="1802"/>
              <a:ext cx="17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37914" name="Text Box 13"/>
            <p:cNvSpPr txBox="1">
              <a:spLocks noChangeArrowheads="1"/>
            </p:cNvSpPr>
            <p:nvPr/>
          </p:nvSpPr>
          <p:spPr bwMode="auto">
            <a:xfrm>
              <a:off x="2224" y="2053"/>
              <a:ext cx="177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37915" name="Text Box 14"/>
            <p:cNvSpPr txBox="1">
              <a:spLocks noChangeArrowheads="1"/>
            </p:cNvSpPr>
            <p:nvPr/>
          </p:nvSpPr>
          <p:spPr bwMode="auto">
            <a:xfrm>
              <a:off x="2608" y="2023"/>
              <a:ext cx="17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37916" name="Text Box 15"/>
            <p:cNvSpPr txBox="1">
              <a:spLocks noChangeArrowheads="1"/>
            </p:cNvSpPr>
            <p:nvPr/>
          </p:nvSpPr>
          <p:spPr bwMode="auto">
            <a:xfrm>
              <a:off x="2608" y="1525"/>
              <a:ext cx="177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37917" name="Rectangle 16"/>
            <p:cNvSpPr>
              <a:spLocks noChangeArrowheads="1"/>
            </p:cNvSpPr>
            <p:nvPr/>
          </p:nvSpPr>
          <p:spPr bwMode="auto">
            <a:xfrm>
              <a:off x="3741" y="1480"/>
              <a:ext cx="677" cy="86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918" name="Line 17"/>
            <p:cNvSpPr>
              <a:spLocks noChangeShapeType="1"/>
            </p:cNvSpPr>
            <p:nvPr/>
          </p:nvSpPr>
          <p:spPr bwMode="auto">
            <a:xfrm flipH="1">
              <a:off x="3560" y="1659"/>
              <a:ext cx="17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9" name="Line 18"/>
            <p:cNvSpPr>
              <a:spLocks noChangeShapeType="1"/>
            </p:cNvSpPr>
            <p:nvPr/>
          </p:nvSpPr>
          <p:spPr bwMode="auto">
            <a:xfrm flipH="1">
              <a:off x="3560" y="1911"/>
              <a:ext cx="17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0" name="Line 19"/>
            <p:cNvSpPr>
              <a:spLocks noChangeShapeType="1"/>
            </p:cNvSpPr>
            <p:nvPr/>
          </p:nvSpPr>
          <p:spPr bwMode="auto">
            <a:xfrm flipH="1">
              <a:off x="3560" y="2162"/>
              <a:ext cx="17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Line 20"/>
            <p:cNvSpPr>
              <a:spLocks noChangeShapeType="1"/>
            </p:cNvSpPr>
            <p:nvPr/>
          </p:nvSpPr>
          <p:spPr bwMode="auto">
            <a:xfrm flipH="1">
              <a:off x="4512" y="2160"/>
              <a:ext cx="36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2" name="Line 21"/>
            <p:cNvSpPr>
              <a:spLocks noChangeShapeType="1"/>
            </p:cNvSpPr>
            <p:nvPr/>
          </p:nvSpPr>
          <p:spPr bwMode="auto">
            <a:xfrm flipH="1" flipV="1">
              <a:off x="4414" y="1659"/>
              <a:ext cx="462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Oval 22"/>
            <p:cNvSpPr>
              <a:spLocks noChangeArrowheads="1"/>
            </p:cNvSpPr>
            <p:nvPr/>
          </p:nvSpPr>
          <p:spPr bwMode="auto">
            <a:xfrm>
              <a:off x="4414" y="2127"/>
              <a:ext cx="98" cy="7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924" name="Text Box 23"/>
            <p:cNvSpPr txBox="1">
              <a:spLocks noChangeArrowheads="1"/>
            </p:cNvSpPr>
            <p:nvPr/>
          </p:nvSpPr>
          <p:spPr bwMode="auto">
            <a:xfrm>
              <a:off x="3766" y="1523"/>
              <a:ext cx="17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37925" name="Text Box 24"/>
            <p:cNvSpPr txBox="1">
              <a:spLocks noChangeArrowheads="1"/>
            </p:cNvSpPr>
            <p:nvPr/>
          </p:nvSpPr>
          <p:spPr bwMode="auto">
            <a:xfrm>
              <a:off x="3766" y="1803"/>
              <a:ext cx="17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37926" name="Text Box 25"/>
            <p:cNvSpPr txBox="1">
              <a:spLocks noChangeArrowheads="1"/>
            </p:cNvSpPr>
            <p:nvPr/>
          </p:nvSpPr>
          <p:spPr bwMode="auto">
            <a:xfrm>
              <a:off x="3766" y="2054"/>
              <a:ext cx="17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37927" name="Text Box 26"/>
            <p:cNvSpPr txBox="1">
              <a:spLocks noChangeArrowheads="1"/>
            </p:cNvSpPr>
            <p:nvPr/>
          </p:nvSpPr>
          <p:spPr bwMode="auto">
            <a:xfrm>
              <a:off x="4150" y="2024"/>
              <a:ext cx="17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37928" name="Text Box 27"/>
            <p:cNvSpPr txBox="1">
              <a:spLocks noChangeArrowheads="1"/>
            </p:cNvSpPr>
            <p:nvPr/>
          </p:nvSpPr>
          <p:spPr bwMode="auto">
            <a:xfrm>
              <a:off x="4150" y="1526"/>
              <a:ext cx="17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37929" name="Line 28"/>
            <p:cNvSpPr>
              <a:spLocks noChangeShapeType="1"/>
            </p:cNvSpPr>
            <p:nvPr/>
          </p:nvSpPr>
          <p:spPr bwMode="auto">
            <a:xfrm flipV="1">
              <a:off x="3560" y="1888"/>
              <a:ext cx="0" cy="7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Line 29"/>
            <p:cNvSpPr>
              <a:spLocks noChangeShapeType="1"/>
            </p:cNvSpPr>
            <p:nvPr/>
          </p:nvSpPr>
          <p:spPr bwMode="auto">
            <a:xfrm>
              <a:off x="2744" y="2596"/>
              <a:ext cx="816" cy="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1" name="AutoShape 30"/>
            <p:cNvSpPr>
              <a:spLocks noChangeArrowheads="1"/>
            </p:cNvSpPr>
            <p:nvPr/>
          </p:nvSpPr>
          <p:spPr bwMode="auto">
            <a:xfrm rot="5400000">
              <a:off x="2426" y="2433"/>
              <a:ext cx="318" cy="318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932" name="Oval 31"/>
            <p:cNvSpPr>
              <a:spLocks noChangeArrowheads="1"/>
            </p:cNvSpPr>
            <p:nvPr/>
          </p:nvSpPr>
          <p:spPr bwMode="auto">
            <a:xfrm>
              <a:off x="2336" y="2551"/>
              <a:ext cx="98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933" name="Line 32"/>
            <p:cNvSpPr>
              <a:spLocks noChangeShapeType="1"/>
            </p:cNvSpPr>
            <p:nvPr/>
          </p:nvSpPr>
          <p:spPr bwMode="auto">
            <a:xfrm flipV="1">
              <a:off x="884" y="2605"/>
              <a:ext cx="1450" cy="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4" name="Line 33"/>
            <p:cNvSpPr>
              <a:spLocks noChangeShapeType="1"/>
            </p:cNvSpPr>
            <p:nvPr/>
          </p:nvSpPr>
          <p:spPr bwMode="auto">
            <a:xfrm flipV="1">
              <a:off x="2064" y="1933"/>
              <a:ext cx="0" cy="6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Rectangle 34"/>
            <p:cNvSpPr>
              <a:spLocks noChangeArrowheads="1"/>
            </p:cNvSpPr>
            <p:nvPr/>
          </p:nvSpPr>
          <p:spPr bwMode="auto">
            <a:xfrm>
              <a:off x="793" y="1715"/>
              <a:ext cx="91" cy="9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936" name="Rectangle 35"/>
            <p:cNvSpPr>
              <a:spLocks noChangeArrowheads="1"/>
            </p:cNvSpPr>
            <p:nvPr/>
          </p:nvSpPr>
          <p:spPr bwMode="auto">
            <a:xfrm>
              <a:off x="793" y="2568"/>
              <a:ext cx="91" cy="9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937" name="Rectangle 36"/>
            <p:cNvSpPr>
              <a:spLocks noChangeArrowheads="1"/>
            </p:cNvSpPr>
            <p:nvPr/>
          </p:nvSpPr>
          <p:spPr bwMode="auto">
            <a:xfrm>
              <a:off x="793" y="2069"/>
              <a:ext cx="91" cy="9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938" name="Rectangle 37"/>
            <p:cNvSpPr>
              <a:spLocks noChangeArrowheads="1"/>
            </p:cNvSpPr>
            <p:nvPr/>
          </p:nvSpPr>
          <p:spPr bwMode="auto">
            <a:xfrm>
              <a:off x="4876" y="2115"/>
              <a:ext cx="91" cy="9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939" name="Rectangle 38"/>
            <p:cNvSpPr>
              <a:spLocks noChangeArrowheads="1"/>
            </p:cNvSpPr>
            <p:nvPr/>
          </p:nvSpPr>
          <p:spPr bwMode="auto">
            <a:xfrm>
              <a:off x="4876" y="1616"/>
              <a:ext cx="91" cy="9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940" name="Text Box 44"/>
            <p:cNvSpPr txBox="1">
              <a:spLocks noChangeArrowheads="1"/>
            </p:cNvSpPr>
            <p:nvPr/>
          </p:nvSpPr>
          <p:spPr bwMode="auto">
            <a:xfrm>
              <a:off x="2881" y="1344"/>
              <a:ext cx="45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>
                  <a:solidFill>
                    <a:srgbClr val="000000"/>
                  </a:solidFill>
                </a:rPr>
                <a:t>QM</a:t>
              </a:r>
            </a:p>
          </p:txBody>
        </p:sp>
        <p:sp>
          <p:nvSpPr>
            <p:cNvPr id="37941" name="Text Box 45"/>
            <p:cNvSpPr txBox="1">
              <a:spLocks noChangeArrowheads="1"/>
            </p:cNvSpPr>
            <p:nvPr/>
          </p:nvSpPr>
          <p:spPr bwMode="auto">
            <a:xfrm>
              <a:off x="2881" y="1888"/>
              <a:ext cx="725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>
                  <a:solidFill>
                    <a:srgbClr val="000000"/>
                  </a:solidFill>
                </a:rPr>
                <a:t>QM_L</a:t>
              </a:r>
            </a:p>
          </p:txBody>
        </p:sp>
        <p:grpSp>
          <p:nvGrpSpPr>
            <p:cNvPr id="37942" name="Group 54"/>
            <p:cNvGrpSpPr>
              <a:grpSpLocks/>
            </p:cNvGrpSpPr>
            <p:nvPr/>
          </p:nvGrpSpPr>
          <p:grpSpPr bwMode="auto">
            <a:xfrm>
              <a:off x="1383" y="2024"/>
              <a:ext cx="363" cy="317"/>
              <a:chOff x="1156" y="3385"/>
              <a:chExt cx="363" cy="272"/>
            </a:xfrm>
          </p:grpSpPr>
          <p:sp>
            <p:nvSpPr>
              <p:cNvPr id="37963" name="Line 48"/>
              <p:cNvSpPr>
                <a:spLocks noChangeShapeType="1"/>
              </p:cNvSpPr>
              <p:nvPr/>
            </p:nvSpPr>
            <p:spPr bwMode="auto">
              <a:xfrm>
                <a:off x="1156" y="3385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64" name="Line 49"/>
              <p:cNvSpPr>
                <a:spLocks noChangeShapeType="1"/>
              </p:cNvSpPr>
              <p:nvPr/>
            </p:nvSpPr>
            <p:spPr bwMode="auto">
              <a:xfrm>
                <a:off x="1156" y="3385"/>
                <a:ext cx="22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65" name="Line 50"/>
              <p:cNvSpPr>
                <a:spLocks noChangeShapeType="1"/>
              </p:cNvSpPr>
              <p:nvPr/>
            </p:nvSpPr>
            <p:spPr bwMode="auto">
              <a:xfrm>
                <a:off x="1156" y="3657"/>
                <a:ext cx="22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66" name="AutoShape 53"/>
              <p:cNvSpPr>
                <a:spLocks noChangeArrowheads="1"/>
              </p:cNvSpPr>
              <p:nvPr/>
            </p:nvSpPr>
            <p:spPr bwMode="auto">
              <a:xfrm rot="5400000">
                <a:off x="1202" y="3339"/>
                <a:ext cx="272" cy="363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3 h 21600"/>
                  <a:gd name="T4" fmla="*/ 2 w 21600"/>
                  <a:gd name="T5" fmla="*/ 0 h 21600"/>
                  <a:gd name="T6" fmla="*/ 3 w 21600"/>
                  <a:gd name="T7" fmla="*/ 3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8 w 21600"/>
                  <a:gd name="T13" fmla="*/ 0 h 21600"/>
                  <a:gd name="T14" fmla="*/ 21362 w 21600"/>
                  <a:gd name="T15" fmla="*/ 128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0" y="9876"/>
                    </a:moveTo>
                    <a:cubicBezTo>
                      <a:pt x="739" y="4411"/>
                      <a:pt x="5314" y="219"/>
                      <a:pt x="10800" y="220"/>
                    </a:cubicBezTo>
                    <a:cubicBezTo>
                      <a:pt x="16285" y="220"/>
                      <a:pt x="20860" y="4411"/>
                      <a:pt x="21339" y="9876"/>
                    </a:cubicBezTo>
                    <a:lnTo>
                      <a:pt x="21558" y="9856"/>
                    </a:lnTo>
                    <a:cubicBezTo>
                      <a:pt x="21069" y="4279"/>
                      <a:pt x="16399" y="-1"/>
                      <a:pt x="10799" y="0"/>
                    </a:cubicBezTo>
                    <a:cubicBezTo>
                      <a:pt x="5200" y="0"/>
                      <a:pt x="530" y="4279"/>
                      <a:pt x="41" y="985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7943" name="Group 55"/>
            <p:cNvGrpSpPr>
              <a:grpSpLocks/>
            </p:cNvGrpSpPr>
            <p:nvPr/>
          </p:nvGrpSpPr>
          <p:grpSpPr bwMode="auto">
            <a:xfrm>
              <a:off x="1383" y="1525"/>
              <a:ext cx="363" cy="317"/>
              <a:chOff x="1156" y="3385"/>
              <a:chExt cx="363" cy="272"/>
            </a:xfrm>
          </p:grpSpPr>
          <p:sp>
            <p:nvSpPr>
              <p:cNvPr id="37959" name="Line 56"/>
              <p:cNvSpPr>
                <a:spLocks noChangeShapeType="1"/>
              </p:cNvSpPr>
              <p:nvPr/>
            </p:nvSpPr>
            <p:spPr bwMode="auto">
              <a:xfrm>
                <a:off x="1156" y="3385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60" name="Line 57"/>
              <p:cNvSpPr>
                <a:spLocks noChangeShapeType="1"/>
              </p:cNvSpPr>
              <p:nvPr/>
            </p:nvSpPr>
            <p:spPr bwMode="auto">
              <a:xfrm>
                <a:off x="1156" y="3385"/>
                <a:ext cx="22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61" name="Line 58"/>
              <p:cNvSpPr>
                <a:spLocks noChangeShapeType="1"/>
              </p:cNvSpPr>
              <p:nvPr/>
            </p:nvSpPr>
            <p:spPr bwMode="auto">
              <a:xfrm>
                <a:off x="1156" y="3657"/>
                <a:ext cx="22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62" name="AutoShape 59"/>
              <p:cNvSpPr>
                <a:spLocks noChangeArrowheads="1"/>
              </p:cNvSpPr>
              <p:nvPr/>
            </p:nvSpPr>
            <p:spPr bwMode="auto">
              <a:xfrm rot="5400000">
                <a:off x="1202" y="3339"/>
                <a:ext cx="272" cy="363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3 h 21600"/>
                  <a:gd name="T4" fmla="*/ 2 w 21600"/>
                  <a:gd name="T5" fmla="*/ 0 h 21600"/>
                  <a:gd name="T6" fmla="*/ 3 w 21600"/>
                  <a:gd name="T7" fmla="*/ 3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8 w 21600"/>
                  <a:gd name="T13" fmla="*/ 0 h 21600"/>
                  <a:gd name="T14" fmla="*/ 21362 w 21600"/>
                  <a:gd name="T15" fmla="*/ 128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0" y="9876"/>
                    </a:moveTo>
                    <a:cubicBezTo>
                      <a:pt x="739" y="4411"/>
                      <a:pt x="5314" y="219"/>
                      <a:pt x="10800" y="220"/>
                    </a:cubicBezTo>
                    <a:cubicBezTo>
                      <a:pt x="16285" y="220"/>
                      <a:pt x="20860" y="4411"/>
                      <a:pt x="21339" y="9876"/>
                    </a:cubicBezTo>
                    <a:lnTo>
                      <a:pt x="21558" y="9856"/>
                    </a:lnTo>
                    <a:cubicBezTo>
                      <a:pt x="21069" y="4279"/>
                      <a:pt x="16399" y="-1"/>
                      <a:pt x="10799" y="0"/>
                    </a:cubicBezTo>
                    <a:cubicBezTo>
                      <a:pt x="5200" y="0"/>
                      <a:pt x="530" y="4279"/>
                      <a:pt x="41" y="985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944" name="Line 60"/>
            <p:cNvSpPr>
              <a:spLocks noChangeShapeType="1"/>
            </p:cNvSpPr>
            <p:nvPr/>
          </p:nvSpPr>
          <p:spPr bwMode="auto">
            <a:xfrm flipH="1">
              <a:off x="884" y="1770"/>
              <a:ext cx="49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5" name="Line 61"/>
            <p:cNvSpPr>
              <a:spLocks noChangeShapeType="1"/>
            </p:cNvSpPr>
            <p:nvPr/>
          </p:nvSpPr>
          <p:spPr bwMode="auto">
            <a:xfrm flipH="1">
              <a:off x="884" y="2115"/>
              <a:ext cx="49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6" name="Line 62"/>
            <p:cNvSpPr>
              <a:spLocks noChangeShapeType="1"/>
            </p:cNvSpPr>
            <p:nvPr/>
          </p:nvSpPr>
          <p:spPr bwMode="auto">
            <a:xfrm flipH="1" flipV="1">
              <a:off x="1247" y="1616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7" name="Line 63"/>
            <p:cNvSpPr>
              <a:spLocks noChangeShapeType="1"/>
            </p:cNvSpPr>
            <p:nvPr/>
          </p:nvSpPr>
          <p:spPr bwMode="auto">
            <a:xfrm flipH="1" flipV="1">
              <a:off x="1247" y="2251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8" name="Line 64"/>
            <p:cNvSpPr>
              <a:spLocks noChangeShapeType="1"/>
            </p:cNvSpPr>
            <p:nvPr/>
          </p:nvSpPr>
          <p:spPr bwMode="auto">
            <a:xfrm flipV="1">
              <a:off x="1247" y="1298"/>
              <a:ext cx="0" cy="3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9" name="Line 65"/>
            <p:cNvSpPr>
              <a:spLocks noChangeShapeType="1"/>
            </p:cNvSpPr>
            <p:nvPr/>
          </p:nvSpPr>
          <p:spPr bwMode="auto">
            <a:xfrm flipH="1" flipV="1">
              <a:off x="1247" y="1298"/>
              <a:ext cx="34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Line 66"/>
            <p:cNvSpPr>
              <a:spLocks noChangeShapeType="1"/>
            </p:cNvSpPr>
            <p:nvPr/>
          </p:nvSpPr>
          <p:spPr bwMode="auto">
            <a:xfrm flipH="1" flipV="1">
              <a:off x="1247" y="2795"/>
              <a:ext cx="335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1" name="Line 67"/>
            <p:cNvSpPr>
              <a:spLocks noChangeShapeType="1"/>
            </p:cNvSpPr>
            <p:nvPr/>
          </p:nvSpPr>
          <p:spPr bwMode="auto">
            <a:xfrm flipV="1">
              <a:off x="1247" y="2251"/>
              <a:ext cx="0" cy="5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2" name="Line 68"/>
            <p:cNvSpPr>
              <a:spLocks noChangeShapeType="1"/>
            </p:cNvSpPr>
            <p:nvPr/>
          </p:nvSpPr>
          <p:spPr bwMode="auto">
            <a:xfrm flipV="1">
              <a:off x="4740" y="1298"/>
              <a:ext cx="0" cy="8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3" name="Line 69"/>
            <p:cNvSpPr>
              <a:spLocks noChangeShapeType="1"/>
            </p:cNvSpPr>
            <p:nvPr/>
          </p:nvSpPr>
          <p:spPr bwMode="auto">
            <a:xfrm flipV="1">
              <a:off x="4604" y="1661"/>
              <a:ext cx="0" cy="11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4" name="Oval 70"/>
            <p:cNvSpPr>
              <a:spLocks noChangeArrowheads="1"/>
            </p:cNvSpPr>
            <p:nvPr/>
          </p:nvSpPr>
          <p:spPr bwMode="auto">
            <a:xfrm>
              <a:off x="4558" y="1616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955" name="Oval 71"/>
            <p:cNvSpPr>
              <a:spLocks noChangeArrowheads="1"/>
            </p:cNvSpPr>
            <p:nvPr/>
          </p:nvSpPr>
          <p:spPr bwMode="auto">
            <a:xfrm>
              <a:off x="4694" y="2115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956" name="Oval 72"/>
            <p:cNvSpPr>
              <a:spLocks noChangeArrowheads="1"/>
            </p:cNvSpPr>
            <p:nvPr/>
          </p:nvSpPr>
          <p:spPr bwMode="auto">
            <a:xfrm>
              <a:off x="2018" y="2568"/>
              <a:ext cx="91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957" name="Text Box 77"/>
            <p:cNvSpPr txBox="1">
              <a:spLocks noChangeArrowheads="1"/>
            </p:cNvSpPr>
            <p:nvPr/>
          </p:nvSpPr>
          <p:spPr bwMode="auto">
            <a:xfrm>
              <a:off x="1790" y="1298"/>
              <a:ext cx="409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>
                  <a:solidFill>
                    <a:srgbClr val="000000"/>
                  </a:solidFill>
                </a:rPr>
                <a:t>S</a:t>
              </a:r>
              <a:r>
                <a:rPr lang="en-US" altLang="zh-CN" sz="2200" baseline="-25000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37958" name="Text Box 78"/>
            <p:cNvSpPr txBox="1">
              <a:spLocks noChangeArrowheads="1"/>
            </p:cNvSpPr>
            <p:nvPr/>
          </p:nvSpPr>
          <p:spPr bwMode="auto">
            <a:xfrm>
              <a:off x="1701" y="1842"/>
              <a:ext cx="408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>
                  <a:solidFill>
                    <a:srgbClr val="000000"/>
                  </a:solidFill>
                </a:rPr>
                <a:t>R</a:t>
              </a:r>
              <a:r>
                <a:rPr lang="en-US" altLang="zh-CN" sz="2200" baseline="-25000">
                  <a:solidFill>
                    <a:srgbClr val="000000"/>
                  </a:solidFill>
                </a:rPr>
                <a:t>M</a:t>
              </a:r>
            </a:p>
          </p:txBody>
        </p:sp>
      </p:grpSp>
      <p:sp>
        <p:nvSpPr>
          <p:cNvPr id="79951" name="Text Box 79"/>
          <p:cNvSpPr txBox="1">
            <a:spLocks noChangeArrowheads="1"/>
          </p:cNvSpPr>
          <p:nvPr/>
        </p:nvSpPr>
        <p:spPr bwMode="auto">
          <a:xfrm>
            <a:off x="2097088" y="4778375"/>
            <a:ext cx="6659562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20BC6"/>
                </a:solidFill>
              </a:rPr>
              <a:t>C=1</a:t>
            </a:r>
            <a:r>
              <a:rPr lang="zh-CN" altLang="en-US" sz="2400">
                <a:solidFill>
                  <a:srgbClr val="003300"/>
                </a:solidFill>
              </a:rPr>
              <a:t>，</a:t>
            </a:r>
            <a:r>
              <a:rPr lang="en-US" altLang="zh-CN" sz="2400">
                <a:solidFill>
                  <a:srgbClr val="003300"/>
                </a:solidFill>
              </a:rPr>
              <a:t>master is enabled and stores new data;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20BC6"/>
                </a:solidFill>
              </a:rPr>
              <a:t>C = 0</a:t>
            </a:r>
            <a:r>
              <a:rPr lang="en-US" altLang="zh-CN" sz="2400">
                <a:solidFill>
                  <a:srgbClr val="003300"/>
                </a:solidFill>
              </a:rPr>
              <a:t>, slave is enabled and stores the data from master’s output </a:t>
            </a:r>
          </a:p>
        </p:txBody>
      </p:sp>
      <p:sp>
        <p:nvSpPr>
          <p:cNvPr id="37903" name="Rectangle 82"/>
          <p:cNvSpPr>
            <a:spLocks noChangeArrowheads="1"/>
          </p:cNvSpPr>
          <p:nvPr/>
        </p:nvSpPr>
        <p:spPr bwMode="auto">
          <a:xfrm>
            <a:off x="3581400" y="2071688"/>
            <a:ext cx="920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Master</a:t>
            </a:r>
          </a:p>
        </p:txBody>
      </p:sp>
      <p:sp>
        <p:nvSpPr>
          <p:cNvPr id="37904" name="Text Box 83"/>
          <p:cNvSpPr txBox="1">
            <a:spLocks noChangeArrowheads="1"/>
          </p:cNvSpPr>
          <p:nvPr/>
        </p:nvSpPr>
        <p:spPr bwMode="auto">
          <a:xfrm>
            <a:off x="5832475" y="2078038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Slave</a:t>
            </a:r>
          </a:p>
        </p:txBody>
      </p:sp>
      <p:sp>
        <p:nvSpPr>
          <p:cNvPr id="37968" name="Freeform 80"/>
          <p:cNvSpPr>
            <a:spLocks/>
          </p:cNvSpPr>
          <p:nvPr/>
        </p:nvSpPr>
        <p:spPr bwMode="auto">
          <a:xfrm>
            <a:off x="676275" y="2035175"/>
            <a:ext cx="1482725" cy="2652713"/>
          </a:xfrm>
          <a:custGeom>
            <a:avLst/>
            <a:gdLst>
              <a:gd name="T0" fmla="*/ 118 w 934"/>
              <a:gd name="T1" fmla="*/ 1671 h 1671"/>
              <a:gd name="T2" fmla="*/ 27 w 934"/>
              <a:gd name="T3" fmla="*/ 878 h 1671"/>
              <a:gd name="T4" fmla="*/ 277 w 934"/>
              <a:gd name="T5" fmla="*/ 129 h 1671"/>
              <a:gd name="T6" fmla="*/ 934 w 934"/>
              <a:gd name="T7" fmla="*/ 106 h 1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4" h="1671">
                <a:moveTo>
                  <a:pt x="118" y="1671"/>
                </a:moveTo>
                <a:cubicBezTo>
                  <a:pt x="59" y="1403"/>
                  <a:pt x="0" y="1135"/>
                  <a:pt x="27" y="878"/>
                </a:cubicBezTo>
                <a:cubicBezTo>
                  <a:pt x="54" y="621"/>
                  <a:pt x="126" y="258"/>
                  <a:pt x="277" y="129"/>
                </a:cubicBezTo>
                <a:cubicBezTo>
                  <a:pt x="428" y="0"/>
                  <a:pt x="681" y="53"/>
                  <a:pt x="934" y="106"/>
                </a:cubicBezTo>
              </a:path>
            </a:pathLst>
          </a:custGeom>
          <a:noFill/>
          <a:ln w="28575" cmpd="sng">
            <a:solidFill>
              <a:srgbClr val="F0440E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51" grpId="0" uiExpand="1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JK flip-flop timing diagram</a:t>
            </a:r>
          </a:p>
        </p:txBody>
      </p:sp>
      <p:grpSp>
        <p:nvGrpSpPr>
          <p:cNvPr id="9225" name="Group 179"/>
          <p:cNvGrpSpPr>
            <a:grpSpLocks/>
          </p:cNvGrpSpPr>
          <p:nvPr/>
        </p:nvGrpSpPr>
        <p:grpSpPr bwMode="auto">
          <a:xfrm>
            <a:off x="1646238" y="3024188"/>
            <a:ext cx="5697537" cy="360362"/>
            <a:chOff x="1037" y="1905"/>
            <a:chExt cx="3589" cy="227"/>
          </a:xfrm>
        </p:grpSpPr>
        <p:sp>
          <p:nvSpPr>
            <p:cNvPr id="9315" name="Line 81"/>
            <p:cNvSpPr>
              <a:spLocks noChangeShapeType="1"/>
            </p:cNvSpPr>
            <p:nvPr/>
          </p:nvSpPr>
          <p:spPr bwMode="auto">
            <a:xfrm flipV="1">
              <a:off x="1270" y="1905"/>
              <a:ext cx="0" cy="2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6" name="Line 82"/>
            <p:cNvSpPr>
              <a:spLocks noChangeShapeType="1"/>
            </p:cNvSpPr>
            <p:nvPr/>
          </p:nvSpPr>
          <p:spPr bwMode="auto">
            <a:xfrm>
              <a:off x="1270" y="1905"/>
              <a:ext cx="40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7" name="Line 83"/>
            <p:cNvSpPr>
              <a:spLocks noChangeShapeType="1"/>
            </p:cNvSpPr>
            <p:nvPr/>
          </p:nvSpPr>
          <p:spPr bwMode="auto">
            <a:xfrm>
              <a:off x="1678" y="1905"/>
              <a:ext cx="0" cy="2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8" name="Line 84"/>
            <p:cNvSpPr>
              <a:spLocks noChangeShapeType="1"/>
            </p:cNvSpPr>
            <p:nvPr/>
          </p:nvSpPr>
          <p:spPr bwMode="auto">
            <a:xfrm flipH="1">
              <a:off x="1037" y="2131"/>
              <a:ext cx="23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" name="Line 85"/>
            <p:cNvSpPr>
              <a:spLocks noChangeShapeType="1"/>
            </p:cNvSpPr>
            <p:nvPr/>
          </p:nvSpPr>
          <p:spPr bwMode="auto">
            <a:xfrm>
              <a:off x="1678" y="2131"/>
              <a:ext cx="40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" name="Line 86"/>
            <p:cNvSpPr>
              <a:spLocks noChangeShapeType="1"/>
            </p:cNvSpPr>
            <p:nvPr/>
          </p:nvSpPr>
          <p:spPr bwMode="auto">
            <a:xfrm flipV="1">
              <a:off x="2086" y="1905"/>
              <a:ext cx="0" cy="2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" name="Line 87"/>
            <p:cNvSpPr>
              <a:spLocks noChangeShapeType="1"/>
            </p:cNvSpPr>
            <p:nvPr/>
          </p:nvSpPr>
          <p:spPr bwMode="auto">
            <a:xfrm>
              <a:off x="2086" y="1905"/>
              <a:ext cx="40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" name="Line 88"/>
            <p:cNvSpPr>
              <a:spLocks noChangeShapeType="1"/>
            </p:cNvSpPr>
            <p:nvPr/>
          </p:nvSpPr>
          <p:spPr bwMode="auto">
            <a:xfrm>
              <a:off x="2494" y="1905"/>
              <a:ext cx="0" cy="2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3" name="Line 89"/>
            <p:cNvSpPr>
              <a:spLocks noChangeShapeType="1"/>
            </p:cNvSpPr>
            <p:nvPr/>
          </p:nvSpPr>
          <p:spPr bwMode="auto">
            <a:xfrm>
              <a:off x="2494" y="2131"/>
              <a:ext cx="40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4" name="Line 90"/>
            <p:cNvSpPr>
              <a:spLocks noChangeShapeType="1"/>
            </p:cNvSpPr>
            <p:nvPr/>
          </p:nvSpPr>
          <p:spPr bwMode="auto">
            <a:xfrm flipV="1">
              <a:off x="2903" y="1905"/>
              <a:ext cx="0" cy="2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5" name="Line 91"/>
            <p:cNvSpPr>
              <a:spLocks noChangeShapeType="1"/>
            </p:cNvSpPr>
            <p:nvPr/>
          </p:nvSpPr>
          <p:spPr bwMode="auto">
            <a:xfrm>
              <a:off x="2903" y="1905"/>
              <a:ext cx="40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6" name="Line 92"/>
            <p:cNvSpPr>
              <a:spLocks noChangeShapeType="1"/>
            </p:cNvSpPr>
            <p:nvPr/>
          </p:nvSpPr>
          <p:spPr bwMode="auto">
            <a:xfrm>
              <a:off x="3311" y="1905"/>
              <a:ext cx="0" cy="2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7" name="Line 93"/>
            <p:cNvSpPr>
              <a:spLocks noChangeShapeType="1"/>
            </p:cNvSpPr>
            <p:nvPr/>
          </p:nvSpPr>
          <p:spPr bwMode="auto">
            <a:xfrm>
              <a:off x="3311" y="2131"/>
              <a:ext cx="40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8" name="Line 94"/>
            <p:cNvSpPr>
              <a:spLocks noChangeShapeType="1"/>
            </p:cNvSpPr>
            <p:nvPr/>
          </p:nvSpPr>
          <p:spPr bwMode="auto">
            <a:xfrm flipV="1">
              <a:off x="3719" y="1905"/>
              <a:ext cx="0" cy="2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9" name="Line 95"/>
            <p:cNvSpPr>
              <a:spLocks noChangeShapeType="1"/>
            </p:cNvSpPr>
            <p:nvPr/>
          </p:nvSpPr>
          <p:spPr bwMode="auto">
            <a:xfrm>
              <a:off x="3719" y="1905"/>
              <a:ext cx="40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0" name="Line 96"/>
            <p:cNvSpPr>
              <a:spLocks noChangeShapeType="1"/>
            </p:cNvSpPr>
            <p:nvPr/>
          </p:nvSpPr>
          <p:spPr bwMode="auto">
            <a:xfrm>
              <a:off x="4127" y="1905"/>
              <a:ext cx="0" cy="2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1" name="Line 97"/>
            <p:cNvSpPr>
              <a:spLocks noChangeShapeType="1"/>
            </p:cNvSpPr>
            <p:nvPr/>
          </p:nvSpPr>
          <p:spPr bwMode="auto">
            <a:xfrm>
              <a:off x="4127" y="2131"/>
              <a:ext cx="40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2" name="Line 98"/>
            <p:cNvSpPr>
              <a:spLocks noChangeShapeType="1"/>
            </p:cNvSpPr>
            <p:nvPr/>
          </p:nvSpPr>
          <p:spPr bwMode="auto">
            <a:xfrm flipV="1">
              <a:off x="4536" y="1905"/>
              <a:ext cx="0" cy="22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" name="Line 99"/>
            <p:cNvSpPr>
              <a:spLocks noChangeShapeType="1"/>
            </p:cNvSpPr>
            <p:nvPr/>
          </p:nvSpPr>
          <p:spPr bwMode="auto">
            <a:xfrm>
              <a:off x="4536" y="1905"/>
              <a:ext cx="9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6" name="Text Box 100"/>
          <p:cNvSpPr txBox="1">
            <a:spLocks noChangeArrowheads="1"/>
          </p:cNvSpPr>
          <p:nvPr/>
        </p:nvSpPr>
        <p:spPr bwMode="auto">
          <a:xfrm>
            <a:off x="1106488" y="30241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9227" name="Text Box 112"/>
          <p:cNvSpPr txBox="1">
            <a:spLocks noChangeArrowheads="1"/>
          </p:cNvSpPr>
          <p:nvPr/>
        </p:nvSpPr>
        <p:spPr bwMode="auto">
          <a:xfrm>
            <a:off x="1106488" y="35194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CC"/>
                </a:solidFill>
              </a:rPr>
              <a:t>J</a:t>
            </a:r>
          </a:p>
        </p:txBody>
      </p:sp>
      <p:sp>
        <p:nvSpPr>
          <p:cNvPr id="396401" name="Line 113"/>
          <p:cNvSpPr>
            <a:spLocks noChangeShapeType="1"/>
          </p:cNvSpPr>
          <p:nvPr/>
        </p:nvSpPr>
        <p:spPr bwMode="auto">
          <a:xfrm>
            <a:off x="2006600" y="2933700"/>
            <a:ext cx="0" cy="3465513"/>
          </a:xfrm>
          <a:prstGeom prst="line">
            <a:avLst/>
          </a:prstGeom>
          <a:noFill/>
          <a:ln w="19050">
            <a:solidFill>
              <a:schemeClr val="bg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6402" name="Line 114"/>
          <p:cNvSpPr>
            <a:spLocks noChangeShapeType="1"/>
          </p:cNvSpPr>
          <p:nvPr/>
        </p:nvSpPr>
        <p:spPr bwMode="auto">
          <a:xfrm>
            <a:off x="3311525" y="2933700"/>
            <a:ext cx="0" cy="3509963"/>
          </a:xfrm>
          <a:prstGeom prst="line">
            <a:avLst/>
          </a:prstGeom>
          <a:noFill/>
          <a:ln w="19050">
            <a:solidFill>
              <a:schemeClr val="bg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6403" name="Line 115"/>
          <p:cNvSpPr>
            <a:spLocks noChangeShapeType="1"/>
          </p:cNvSpPr>
          <p:nvPr/>
        </p:nvSpPr>
        <p:spPr bwMode="auto">
          <a:xfrm>
            <a:off x="4616450" y="2933700"/>
            <a:ext cx="0" cy="3421063"/>
          </a:xfrm>
          <a:prstGeom prst="line">
            <a:avLst/>
          </a:prstGeom>
          <a:noFill/>
          <a:ln w="19050">
            <a:solidFill>
              <a:schemeClr val="bg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6404" name="Line 116"/>
          <p:cNvSpPr>
            <a:spLocks noChangeShapeType="1"/>
          </p:cNvSpPr>
          <p:nvPr/>
        </p:nvSpPr>
        <p:spPr bwMode="auto">
          <a:xfrm>
            <a:off x="5921375" y="2933700"/>
            <a:ext cx="0" cy="3465513"/>
          </a:xfrm>
          <a:prstGeom prst="line">
            <a:avLst/>
          </a:prstGeom>
          <a:noFill/>
          <a:ln w="19050">
            <a:solidFill>
              <a:schemeClr val="bg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232" name="Group 180"/>
          <p:cNvGrpSpPr>
            <a:grpSpLocks/>
          </p:cNvGrpSpPr>
          <p:nvPr/>
        </p:nvGrpSpPr>
        <p:grpSpPr bwMode="auto">
          <a:xfrm>
            <a:off x="1646238" y="3519488"/>
            <a:ext cx="5616575" cy="360362"/>
            <a:chOff x="1037" y="2217"/>
            <a:chExt cx="3538" cy="227"/>
          </a:xfrm>
        </p:grpSpPr>
        <p:sp>
          <p:nvSpPr>
            <p:cNvPr id="9300" name="Line 101"/>
            <p:cNvSpPr>
              <a:spLocks noChangeShapeType="1"/>
            </p:cNvSpPr>
            <p:nvPr/>
          </p:nvSpPr>
          <p:spPr bwMode="auto">
            <a:xfrm>
              <a:off x="1037" y="2444"/>
              <a:ext cx="317" cy="0"/>
            </a:xfrm>
            <a:prstGeom prst="line">
              <a:avLst/>
            </a:prstGeom>
            <a:noFill/>
            <a:ln w="22225">
              <a:solidFill>
                <a:srgbClr val="F0440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1" name="Line 102"/>
            <p:cNvSpPr>
              <a:spLocks noChangeShapeType="1"/>
            </p:cNvSpPr>
            <p:nvPr/>
          </p:nvSpPr>
          <p:spPr bwMode="auto">
            <a:xfrm flipV="1">
              <a:off x="1354" y="2218"/>
              <a:ext cx="0" cy="226"/>
            </a:xfrm>
            <a:prstGeom prst="line">
              <a:avLst/>
            </a:prstGeom>
            <a:noFill/>
            <a:ln w="22225">
              <a:solidFill>
                <a:srgbClr val="F0440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2" name="Line 103"/>
            <p:cNvSpPr>
              <a:spLocks noChangeShapeType="1"/>
            </p:cNvSpPr>
            <p:nvPr/>
          </p:nvSpPr>
          <p:spPr bwMode="auto">
            <a:xfrm>
              <a:off x="1354" y="2218"/>
              <a:ext cx="182" cy="0"/>
            </a:xfrm>
            <a:prstGeom prst="line">
              <a:avLst/>
            </a:prstGeom>
            <a:noFill/>
            <a:ln w="22225">
              <a:solidFill>
                <a:srgbClr val="F0440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3" name="Line 104"/>
            <p:cNvSpPr>
              <a:spLocks noChangeShapeType="1"/>
            </p:cNvSpPr>
            <p:nvPr/>
          </p:nvSpPr>
          <p:spPr bwMode="auto">
            <a:xfrm>
              <a:off x="1536" y="2218"/>
              <a:ext cx="0" cy="226"/>
            </a:xfrm>
            <a:prstGeom prst="line">
              <a:avLst/>
            </a:prstGeom>
            <a:noFill/>
            <a:ln w="22225">
              <a:solidFill>
                <a:srgbClr val="F0440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4" name="Line 105"/>
            <p:cNvSpPr>
              <a:spLocks noChangeShapeType="1"/>
            </p:cNvSpPr>
            <p:nvPr/>
          </p:nvSpPr>
          <p:spPr bwMode="auto">
            <a:xfrm>
              <a:off x="1536" y="2444"/>
              <a:ext cx="550" cy="0"/>
            </a:xfrm>
            <a:prstGeom prst="line">
              <a:avLst/>
            </a:prstGeom>
            <a:noFill/>
            <a:ln w="22225">
              <a:solidFill>
                <a:srgbClr val="F0440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5" name="Line 106"/>
            <p:cNvSpPr>
              <a:spLocks noChangeShapeType="1"/>
            </p:cNvSpPr>
            <p:nvPr/>
          </p:nvSpPr>
          <p:spPr bwMode="auto">
            <a:xfrm flipV="1">
              <a:off x="2086" y="2217"/>
              <a:ext cx="0" cy="226"/>
            </a:xfrm>
            <a:prstGeom prst="line">
              <a:avLst/>
            </a:prstGeom>
            <a:noFill/>
            <a:ln w="22225">
              <a:solidFill>
                <a:srgbClr val="F0440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6" name="Line 107"/>
            <p:cNvSpPr>
              <a:spLocks noChangeShapeType="1"/>
            </p:cNvSpPr>
            <p:nvPr/>
          </p:nvSpPr>
          <p:spPr bwMode="auto">
            <a:xfrm>
              <a:off x="2086" y="2217"/>
              <a:ext cx="624" cy="0"/>
            </a:xfrm>
            <a:prstGeom prst="line">
              <a:avLst/>
            </a:prstGeom>
            <a:noFill/>
            <a:ln w="22225">
              <a:solidFill>
                <a:srgbClr val="F0440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7" name="Line 108"/>
            <p:cNvSpPr>
              <a:spLocks noChangeShapeType="1"/>
            </p:cNvSpPr>
            <p:nvPr/>
          </p:nvSpPr>
          <p:spPr bwMode="auto">
            <a:xfrm>
              <a:off x="2710" y="2217"/>
              <a:ext cx="0" cy="226"/>
            </a:xfrm>
            <a:prstGeom prst="line">
              <a:avLst/>
            </a:prstGeom>
            <a:noFill/>
            <a:ln w="22225">
              <a:solidFill>
                <a:srgbClr val="F0440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8" name="Line 109"/>
            <p:cNvSpPr>
              <a:spLocks noChangeShapeType="1"/>
            </p:cNvSpPr>
            <p:nvPr/>
          </p:nvSpPr>
          <p:spPr bwMode="auto">
            <a:xfrm>
              <a:off x="2710" y="2444"/>
              <a:ext cx="283" cy="0"/>
            </a:xfrm>
            <a:prstGeom prst="line">
              <a:avLst/>
            </a:prstGeom>
            <a:noFill/>
            <a:ln w="22225">
              <a:solidFill>
                <a:srgbClr val="F0440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9" name="Line 110"/>
            <p:cNvSpPr>
              <a:spLocks noChangeShapeType="1"/>
            </p:cNvSpPr>
            <p:nvPr/>
          </p:nvSpPr>
          <p:spPr bwMode="auto">
            <a:xfrm flipV="1">
              <a:off x="3929" y="2217"/>
              <a:ext cx="0" cy="226"/>
            </a:xfrm>
            <a:prstGeom prst="line">
              <a:avLst/>
            </a:prstGeom>
            <a:noFill/>
            <a:ln w="22225">
              <a:solidFill>
                <a:srgbClr val="F0440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0" name="Line 111"/>
            <p:cNvSpPr>
              <a:spLocks noChangeShapeType="1"/>
            </p:cNvSpPr>
            <p:nvPr/>
          </p:nvSpPr>
          <p:spPr bwMode="auto">
            <a:xfrm>
              <a:off x="3929" y="2217"/>
              <a:ext cx="646" cy="0"/>
            </a:xfrm>
            <a:prstGeom prst="line">
              <a:avLst/>
            </a:prstGeom>
            <a:noFill/>
            <a:ln w="22225">
              <a:solidFill>
                <a:srgbClr val="F0440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1" name="Line 117"/>
            <p:cNvSpPr>
              <a:spLocks noChangeShapeType="1"/>
            </p:cNvSpPr>
            <p:nvPr/>
          </p:nvSpPr>
          <p:spPr bwMode="auto">
            <a:xfrm flipV="1">
              <a:off x="2993" y="2217"/>
              <a:ext cx="0" cy="226"/>
            </a:xfrm>
            <a:prstGeom prst="line">
              <a:avLst/>
            </a:prstGeom>
            <a:noFill/>
            <a:ln w="22225">
              <a:solidFill>
                <a:srgbClr val="F0440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2" name="Line 118"/>
            <p:cNvSpPr>
              <a:spLocks noChangeShapeType="1"/>
            </p:cNvSpPr>
            <p:nvPr/>
          </p:nvSpPr>
          <p:spPr bwMode="auto">
            <a:xfrm>
              <a:off x="2993" y="2217"/>
              <a:ext cx="97" cy="0"/>
            </a:xfrm>
            <a:prstGeom prst="line">
              <a:avLst/>
            </a:prstGeom>
            <a:noFill/>
            <a:ln w="22225">
              <a:solidFill>
                <a:srgbClr val="F0440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3" name="Line 119"/>
            <p:cNvSpPr>
              <a:spLocks noChangeShapeType="1"/>
            </p:cNvSpPr>
            <p:nvPr/>
          </p:nvSpPr>
          <p:spPr bwMode="auto">
            <a:xfrm>
              <a:off x="3090" y="2217"/>
              <a:ext cx="0" cy="226"/>
            </a:xfrm>
            <a:prstGeom prst="line">
              <a:avLst/>
            </a:prstGeom>
            <a:noFill/>
            <a:ln w="22225">
              <a:solidFill>
                <a:srgbClr val="F0440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4" name="Line 120"/>
            <p:cNvSpPr>
              <a:spLocks noChangeShapeType="1"/>
            </p:cNvSpPr>
            <p:nvPr/>
          </p:nvSpPr>
          <p:spPr bwMode="auto">
            <a:xfrm>
              <a:off x="3078" y="2444"/>
              <a:ext cx="851" cy="0"/>
            </a:xfrm>
            <a:prstGeom prst="line">
              <a:avLst/>
            </a:prstGeom>
            <a:noFill/>
            <a:ln w="22225">
              <a:solidFill>
                <a:srgbClr val="F0440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33" name="Group 181"/>
          <p:cNvGrpSpPr>
            <a:grpSpLocks/>
          </p:cNvGrpSpPr>
          <p:nvPr/>
        </p:nvGrpSpPr>
        <p:grpSpPr bwMode="auto">
          <a:xfrm>
            <a:off x="1646238" y="4014788"/>
            <a:ext cx="5581650" cy="360362"/>
            <a:chOff x="1037" y="2529"/>
            <a:chExt cx="3516" cy="227"/>
          </a:xfrm>
        </p:grpSpPr>
        <p:sp>
          <p:nvSpPr>
            <p:cNvPr id="9283" name="Line 121"/>
            <p:cNvSpPr>
              <a:spLocks noChangeShapeType="1"/>
            </p:cNvSpPr>
            <p:nvPr/>
          </p:nvSpPr>
          <p:spPr bwMode="auto">
            <a:xfrm>
              <a:off x="1037" y="2756"/>
              <a:ext cx="766" cy="0"/>
            </a:xfrm>
            <a:prstGeom prst="line">
              <a:avLst/>
            </a:prstGeom>
            <a:noFill/>
            <a:ln w="22225">
              <a:solidFill>
                <a:srgbClr val="44890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4" name="Line 122"/>
            <p:cNvSpPr>
              <a:spLocks noChangeShapeType="1"/>
            </p:cNvSpPr>
            <p:nvPr/>
          </p:nvSpPr>
          <p:spPr bwMode="auto">
            <a:xfrm flipV="1">
              <a:off x="1808" y="2529"/>
              <a:ext cx="0" cy="227"/>
            </a:xfrm>
            <a:prstGeom prst="line">
              <a:avLst/>
            </a:prstGeom>
            <a:noFill/>
            <a:ln w="22225">
              <a:solidFill>
                <a:srgbClr val="44890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5" name="Line 123"/>
            <p:cNvSpPr>
              <a:spLocks noChangeShapeType="1"/>
            </p:cNvSpPr>
            <p:nvPr/>
          </p:nvSpPr>
          <p:spPr bwMode="auto">
            <a:xfrm>
              <a:off x="1808" y="2529"/>
              <a:ext cx="136" cy="0"/>
            </a:xfrm>
            <a:prstGeom prst="line">
              <a:avLst/>
            </a:prstGeom>
            <a:noFill/>
            <a:ln w="22225">
              <a:solidFill>
                <a:srgbClr val="44890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6" name="Line 124"/>
            <p:cNvSpPr>
              <a:spLocks noChangeShapeType="1"/>
            </p:cNvSpPr>
            <p:nvPr/>
          </p:nvSpPr>
          <p:spPr bwMode="auto">
            <a:xfrm>
              <a:off x="1944" y="2529"/>
              <a:ext cx="0" cy="227"/>
            </a:xfrm>
            <a:prstGeom prst="line">
              <a:avLst/>
            </a:prstGeom>
            <a:noFill/>
            <a:ln w="22225">
              <a:solidFill>
                <a:srgbClr val="44890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7" name="Line 125"/>
            <p:cNvSpPr>
              <a:spLocks noChangeShapeType="1"/>
            </p:cNvSpPr>
            <p:nvPr/>
          </p:nvSpPr>
          <p:spPr bwMode="auto">
            <a:xfrm>
              <a:off x="1944" y="2756"/>
              <a:ext cx="284" cy="0"/>
            </a:xfrm>
            <a:prstGeom prst="line">
              <a:avLst/>
            </a:prstGeom>
            <a:noFill/>
            <a:ln w="22225">
              <a:solidFill>
                <a:srgbClr val="44890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8" name="Line 126"/>
            <p:cNvSpPr>
              <a:spLocks noChangeShapeType="1"/>
            </p:cNvSpPr>
            <p:nvPr/>
          </p:nvSpPr>
          <p:spPr bwMode="auto">
            <a:xfrm flipV="1">
              <a:off x="2228" y="2529"/>
              <a:ext cx="0" cy="227"/>
            </a:xfrm>
            <a:prstGeom prst="line">
              <a:avLst/>
            </a:prstGeom>
            <a:noFill/>
            <a:ln w="22225">
              <a:solidFill>
                <a:srgbClr val="44890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9" name="Line 127"/>
            <p:cNvSpPr>
              <a:spLocks noChangeShapeType="1"/>
            </p:cNvSpPr>
            <p:nvPr/>
          </p:nvSpPr>
          <p:spPr bwMode="auto">
            <a:xfrm>
              <a:off x="2228" y="2529"/>
              <a:ext cx="397" cy="0"/>
            </a:xfrm>
            <a:prstGeom prst="line">
              <a:avLst/>
            </a:prstGeom>
            <a:noFill/>
            <a:ln w="22225">
              <a:solidFill>
                <a:srgbClr val="44890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0" name="Line 128"/>
            <p:cNvSpPr>
              <a:spLocks noChangeShapeType="1"/>
            </p:cNvSpPr>
            <p:nvPr/>
          </p:nvSpPr>
          <p:spPr bwMode="auto">
            <a:xfrm>
              <a:off x="2625" y="2529"/>
              <a:ext cx="0" cy="227"/>
            </a:xfrm>
            <a:prstGeom prst="line">
              <a:avLst/>
            </a:prstGeom>
            <a:noFill/>
            <a:ln w="22225">
              <a:solidFill>
                <a:srgbClr val="44890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1" name="Line 129"/>
            <p:cNvSpPr>
              <a:spLocks noChangeShapeType="1"/>
            </p:cNvSpPr>
            <p:nvPr/>
          </p:nvSpPr>
          <p:spPr bwMode="auto">
            <a:xfrm flipV="1">
              <a:off x="2625" y="2755"/>
              <a:ext cx="538" cy="1"/>
            </a:xfrm>
            <a:prstGeom prst="line">
              <a:avLst/>
            </a:prstGeom>
            <a:noFill/>
            <a:ln w="22225">
              <a:solidFill>
                <a:srgbClr val="44890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2" name="Line 130"/>
            <p:cNvSpPr>
              <a:spLocks noChangeShapeType="1"/>
            </p:cNvSpPr>
            <p:nvPr/>
          </p:nvSpPr>
          <p:spPr bwMode="auto">
            <a:xfrm flipV="1">
              <a:off x="3163" y="2529"/>
              <a:ext cx="0" cy="227"/>
            </a:xfrm>
            <a:prstGeom prst="line">
              <a:avLst/>
            </a:prstGeom>
            <a:noFill/>
            <a:ln w="22225">
              <a:solidFill>
                <a:srgbClr val="44890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3" name="Line 131"/>
            <p:cNvSpPr>
              <a:spLocks noChangeShapeType="1"/>
            </p:cNvSpPr>
            <p:nvPr/>
          </p:nvSpPr>
          <p:spPr bwMode="auto">
            <a:xfrm>
              <a:off x="3163" y="2529"/>
              <a:ext cx="341" cy="0"/>
            </a:xfrm>
            <a:prstGeom prst="line">
              <a:avLst/>
            </a:prstGeom>
            <a:noFill/>
            <a:ln w="22225">
              <a:solidFill>
                <a:srgbClr val="44890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4" name="Line 132"/>
            <p:cNvSpPr>
              <a:spLocks noChangeShapeType="1"/>
            </p:cNvSpPr>
            <p:nvPr/>
          </p:nvSpPr>
          <p:spPr bwMode="auto">
            <a:xfrm>
              <a:off x="3504" y="2529"/>
              <a:ext cx="0" cy="227"/>
            </a:xfrm>
            <a:prstGeom prst="line">
              <a:avLst/>
            </a:prstGeom>
            <a:noFill/>
            <a:ln w="22225">
              <a:solidFill>
                <a:srgbClr val="44890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5" name="Line 133"/>
            <p:cNvSpPr>
              <a:spLocks noChangeShapeType="1"/>
            </p:cNvSpPr>
            <p:nvPr/>
          </p:nvSpPr>
          <p:spPr bwMode="auto">
            <a:xfrm>
              <a:off x="3504" y="2756"/>
              <a:ext cx="283" cy="0"/>
            </a:xfrm>
            <a:prstGeom prst="line">
              <a:avLst/>
            </a:prstGeom>
            <a:noFill/>
            <a:ln w="22225">
              <a:solidFill>
                <a:srgbClr val="44890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6" name="Line 134"/>
            <p:cNvSpPr>
              <a:spLocks noChangeShapeType="1"/>
            </p:cNvSpPr>
            <p:nvPr/>
          </p:nvSpPr>
          <p:spPr bwMode="auto">
            <a:xfrm flipV="1">
              <a:off x="3788" y="2529"/>
              <a:ext cx="0" cy="227"/>
            </a:xfrm>
            <a:prstGeom prst="line">
              <a:avLst/>
            </a:prstGeom>
            <a:noFill/>
            <a:ln w="22225">
              <a:solidFill>
                <a:srgbClr val="44890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7" name="Line 135"/>
            <p:cNvSpPr>
              <a:spLocks noChangeShapeType="1"/>
            </p:cNvSpPr>
            <p:nvPr/>
          </p:nvSpPr>
          <p:spPr bwMode="auto">
            <a:xfrm>
              <a:off x="3788" y="2529"/>
              <a:ext cx="84" cy="0"/>
            </a:xfrm>
            <a:prstGeom prst="line">
              <a:avLst/>
            </a:prstGeom>
            <a:noFill/>
            <a:ln w="22225">
              <a:solidFill>
                <a:srgbClr val="44890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8" name="Line 136"/>
            <p:cNvSpPr>
              <a:spLocks noChangeShapeType="1"/>
            </p:cNvSpPr>
            <p:nvPr/>
          </p:nvSpPr>
          <p:spPr bwMode="auto">
            <a:xfrm>
              <a:off x="3872" y="2529"/>
              <a:ext cx="0" cy="227"/>
            </a:xfrm>
            <a:prstGeom prst="line">
              <a:avLst/>
            </a:prstGeom>
            <a:noFill/>
            <a:ln w="22225">
              <a:solidFill>
                <a:srgbClr val="44890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9" name="Line 137"/>
            <p:cNvSpPr>
              <a:spLocks noChangeShapeType="1"/>
            </p:cNvSpPr>
            <p:nvPr/>
          </p:nvSpPr>
          <p:spPr bwMode="auto">
            <a:xfrm>
              <a:off x="3872" y="2756"/>
              <a:ext cx="681" cy="0"/>
            </a:xfrm>
            <a:prstGeom prst="line">
              <a:avLst/>
            </a:prstGeom>
            <a:noFill/>
            <a:ln w="22225">
              <a:solidFill>
                <a:srgbClr val="44890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34" name="Text Box 138"/>
          <p:cNvSpPr txBox="1">
            <a:spLocks noChangeArrowheads="1"/>
          </p:cNvSpPr>
          <p:nvPr/>
        </p:nvSpPr>
        <p:spPr bwMode="auto">
          <a:xfrm>
            <a:off x="1106488" y="40592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CC"/>
                </a:solidFill>
              </a:rPr>
              <a:t>K</a:t>
            </a:r>
          </a:p>
        </p:txBody>
      </p:sp>
      <p:sp>
        <p:nvSpPr>
          <p:cNvPr id="9235" name="Text Box 139"/>
          <p:cNvSpPr txBox="1">
            <a:spLocks noChangeArrowheads="1"/>
          </p:cNvSpPr>
          <p:nvPr/>
        </p:nvSpPr>
        <p:spPr bwMode="auto">
          <a:xfrm>
            <a:off x="1016000" y="4464050"/>
            <a:ext cx="674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CC"/>
                </a:solidFill>
              </a:rPr>
              <a:t>QM</a:t>
            </a:r>
          </a:p>
        </p:txBody>
      </p:sp>
      <p:sp>
        <p:nvSpPr>
          <p:cNvPr id="9236" name="Text Box 140"/>
          <p:cNvSpPr txBox="1">
            <a:spLocks noChangeArrowheads="1"/>
          </p:cNvSpPr>
          <p:nvPr/>
        </p:nvSpPr>
        <p:spPr bwMode="auto">
          <a:xfrm>
            <a:off x="836613" y="495935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CC"/>
                </a:solidFill>
              </a:rPr>
              <a:t>QM_L</a:t>
            </a:r>
          </a:p>
        </p:txBody>
      </p:sp>
      <p:sp>
        <p:nvSpPr>
          <p:cNvPr id="9237" name="Text Box 141"/>
          <p:cNvSpPr txBox="1">
            <a:spLocks noChangeArrowheads="1"/>
          </p:cNvSpPr>
          <p:nvPr/>
        </p:nvSpPr>
        <p:spPr bwMode="auto">
          <a:xfrm>
            <a:off x="1196975" y="5454650"/>
            <a:ext cx="40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CC"/>
                </a:solidFill>
              </a:rPr>
              <a:t>Q</a:t>
            </a:r>
          </a:p>
        </p:txBody>
      </p:sp>
      <p:sp>
        <p:nvSpPr>
          <p:cNvPr id="9238" name="Text Box 142"/>
          <p:cNvSpPr txBox="1">
            <a:spLocks noChangeArrowheads="1"/>
          </p:cNvSpPr>
          <p:nvPr/>
        </p:nvSpPr>
        <p:spPr bwMode="auto">
          <a:xfrm>
            <a:off x="881063" y="5949950"/>
            <a:ext cx="765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CC"/>
                </a:solidFill>
              </a:rPr>
              <a:t>Q_L</a:t>
            </a:r>
          </a:p>
        </p:txBody>
      </p:sp>
      <p:grpSp>
        <p:nvGrpSpPr>
          <p:cNvPr id="9239" name="Group 182"/>
          <p:cNvGrpSpPr>
            <a:grpSpLocks/>
          </p:cNvGrpSpPr>
          <p:nvPr/>
        </p:nvGrpSpPr>
        <p:grpSpPr bwMode="auto">
          <a:xfrm>
            <a:off x="1646238" y="4508500"/>
            <a:ext cx="5580062" cy="360363"/>
            <a:chOff x="1037" y="2840"/>
            <a:chExt cx="3515" cy="227"/>
          </a:xfrm>
        </p:grpSpPr>
        <p:sp>
          <p:nvSpPr>
            <p:cNvPr id="9274" name="Line 143"/>
            <p:cNvSpPr>
              <a:spLocks noChangeShapeType="1"/>
            </p:cNvSpPr>
            <p:nvPr/>
          </p:nvSpPr>
          <p:spPr bwMode="auto">
            <a:xfrm>
              <a:off x="1037" y="3067"/>
              <a:ext cx="317" cy="0"/>
            </a:xfrm>
            <a:prstGeom prst="line">
              <a:avLst/>
            </a:prstGeom>
            <a:noFill/>
            <a:ln w="22225">
              <a:solidFill>
                <a:srgbClr val="B90BB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5" name="Line 145"/>
            <p:cNvSpPr>
              <a:spLocks noChangeShapeType="1"/>
            </p:cNvSpPr>
            <p:nvPr/>
          </p:nvSpPr>
          <p:spPr bwMode="auto">
            <a:xfrm flipV="1">
              <a:off x="1349" y="2840"/>
              <a:ext cx="0" cy="227"/>
            </a:xfrm>
            <a:prstGeom prst="line">
              <a:avLst/>
            </a:prstGeom>
            <a:noFill/>
            <a:ln w="22225">
              <a:solidFill>
                <a:srgbClr val="B90BB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6" name="Line 149"/>
            <p:cNvSpPr>
              <a:spLocks noChangeShapeType="1"/>
            </p:cNvSpPr>
            <p:nvPr/>
          </p:nvSpPr>
          <p:spPr bwMode="auto">
            <a:xfrm>
              <a:off x="1349" y="2840"/>
              <a:ext cx="879" cy="0"/>
            </a:xfrm>
            <a:prstGeom prst="line">
              <a:avLst/>
            </a:prstGeom>
            <a:noFill/>
            <a:ln w="22225">
              <a:solidFill>
                <a:srgbClr val="B90BB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7" name="Line 150"/>
            <p:cNvSpPr>
              <a:spLocks noChangeShapeType="1"/>
            </p:cNvSpPr>
            <p:nvPr/>
          </p:nvSpPr>
          <p:spPr bwMode="auto">
            <a:xfrm flipV="1">
              <a:off x="2228" y="2840"/>
              <a:ext cx="0" cy="227"/>
            </a:xfrm>
            <a:prstGeom prst="line">
              <a:avLst/>
            </a:prstGeom>
            <a:noFill/>
            <a:ln w="22225">
              <a:solidFill>
                <a:srgbClr val="B90BB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8" name="Line 151"/>
            <p:cNvSpPr>
              <a:spLocks noChangeShapeType="1"/>
            </p:cNvSpPr>
            <p:nvPr/>
          </p:nvSpPr>
          <p:spPr bwMode="auto">
            <a:xfrm>
              <a:off x="2228" y="3067"/>
              <a:ext cx="765" cy="0"/>
            </a:xfrm>
            <a:prstGeom prst="line">
              <a:avLst/>
            </a:prstGeom>
            <a:noFill/>
            <a:ln w="22225">
              <a:solidFill>
                <a:srgbClr val="B90BB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9" name="Line 152"/>
            <p:cNvSpPr>
              <a:spLocks noChangeShapeType="1"/>
            </p:cNvSpPr>
            <p:nvPr/>
          </p:nvSpPr>
          <p:spPr bwMode="auto">
            <a:xfrm flipV="1">
              <a:off x="2993" y="2840"/>
              <a:ext cx="0" cy="227"/>
            </a:xfrm>
            <a:prstGeom prst="line">
              <a:avLst/>
            </a:prstGeom>
            <a:noFill/>
            <a:ln w="22225">
              <a:solidFill>
                <a:srgbClr val="B90BB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0" name="Line 153"/>
            <p:cNvSpPr>
              <a:spLocks noChangeShapeType="1"/>
            </p:cNvSpPr>
            <p:nvPr/>
          </p:nvSpPr>
          <p:spPr bwMode="auto">
            <a:xfrm>
              <a:off x="2993" y="2840"/>
              <a:ext cx="794" cy="0"/>
            </a:xfrm>
            <a:prstGeom prst="line">
              <a:avLst/>
            </a:prstGeom>
            <a:noFill/>
            <a:ln w="22225">
              <a:solidFill>
                <a:srgbClr val="B90BB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1" name="Line 154"/>
            <p:cNvSpPr>
              <a:spLocks noChangeShapeType="1"/>
            </p:cNvSpPr>
            <p:nvPr/>
          </p:nvSpPr>
          <p:spPr bwMode="auto">
            <a:xfrm flipV="1">
              <a:off x="3787" y="2840"/>
              <a:ext cx="0" cy="227"/>
            </a:xfrm>
            <a:prstGeom prst="line">
              <a:avLst/>
            </a:prstGeom>
            <a:noFill/>
            <a:ln w="22225">
              <a:solidFill>
                <a:srgbClr val="B90BB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2" name="Line 155"/>
            <p:cNvSpPr>
              <a:spLocks noChangeShapeType="1"/>
            </p:cNvSpPr>
            <p:nvPr/>
          </p:nvSpPr>
          <p:spPr bwMode="auto">
            <a:xfrm>
              <a:off x="3787" y="3067"/>
              <a:ext cx="765" cy="0"/>
            </a:xfrm>
            <a:prstGeom prst="line">
              <a:avLst/>
            </a:prstGeom>
            <a:noFill/>
            <a:ln w="22225">
              <a:solidFill>
                <a:srgbClr val="B90BB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40" name="Group 183"/>
          <p:cNvGrpSpPr>
            <a:grpSpLocks/>
          </p:cNvGrpSpPr>
          <p:nvPr/>
        </p:nvGrpSpPr>
        <p:grpSpPr bwMode="auto">
          <a:xfrm>
            <a:off x="1646238" y="5003800"/>
            <a:ext cx="5580062" cy="360363"/>
            <a:chOff x="1037" y="3152"/>
            <a:chExt cx="3515" cy="227"/>
          </a:xfrm>
        </p:grpSpPr>
        <p:sp>
          <p:nvSpPr>
            <p:cNvPr id="9265" name="Line 144"/>
            <p:cNvSpPr>
              <a:spLocks noChangeShapeType="1"/>
            </p:cNvSpPr>
            <p:nvPr/>
          </p:nvSpPr>
          <p:spPr bwMode="auto">
            <a:xfrm>
              <a:off x="1037" y="3152"/>
              <a:ext cx="31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6" name="Line 146"/>
            <p:cNvSpPr>
              <a:spLocks noChangeShapeType="1"/>
            </p:cNvSpPr>
            <p:nvPr/>
          </p:nvSpPr>
          <p:spPr bwMode="auto">
            <a:xfrm flipV="1">
              <a:off x="1349" y="3152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7" name="Line 156"/>
            <p:cNvSpPr>
              <a:spLocks noChangeShapeType="1"/>
            </p:cNvSpPr>
            <p:nvPr/>
          </p:nvSpPr>
          <p:spPr bwMode="auto">
            <a:xfrm>
              <a:off x="1349" y="3379"/>
              <a:ext cx="87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8" name="Line 157"/>
            <p:cNvSpPr>
              <a:spLocks noChangeShapeType="1"/>
            </p:cNvSpPr>
            <p:nvPr/>
          </p:nvSpPr>
          <p:spPr bwMode="auto">
            <a:xfrm flipV="1">
              <a:off x="2228" y="3152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9" name="Line 158"/>
            <p:cNvSpPr>
              <a:spLocks noChangeShapeType="1"/>
            </p:cNvSpPr>
            <p:nvPr/>
          </p:nvSpPr>
          <p:spPr bwMode="auto">
            <a:xfrm>
              <a:off x="2228" y="3152"/>
              <a:ext cx="76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0" name="Line 159"/>
            <p:cNvSpPr>
              <a:spLocks noChangeShapeType="1"/>
            </p:cNvSpPr>
            <p:nvPr/>
          </p:nvSpPr>
          <p:spPr bwMode="auto">
            <a:xfrm flipV="1">
              <a:off x="2993" y="3152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1" name="Line 160"/>
            <p:cNvSpPr>
              <a:spLocks noChangeShapeType="1"/>
            </p:cNvSpPr>
            <p:nvPr/>
          </p:nvSpPr>
          <p:spPr bwMode="auto">
            <a:xfrm>
              <a:off x="2993" y="3379"/>
              <a:ext cx="79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2" name="Line 161"/>
            <p:cNvSpPr>
              <a:spLocks noChangeShapeType="1"/>
            </p:cNvSpPr>
            <p:nvPr/>
          </p:nvSpPr>
          <p:spPr bwMode="auto">
            <a:xfrm flipV="1">
              <a:off x="3787" y="3152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3" name="Line 162"/>
            <p:cNvSpPr>
              <a:spLocks noChangeShapeType="1"/>
            </p:cNvSpPr>
            <p:nvPr/>
          </p:nvSpPr>
          <p:spPr bwMode="auto">
            <a:xfrm>
              <a:off x="3787" y="3152"/>
              <a:ext cx="76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41" name="Group 190"/>
          <p:cNvGrpSpPr>
            <a:grpSpLocks/>
          </p:cNvGrpSpPr>
          <p:nvPr/>
        </p:nvGrpSpPr>
        <p:grpSpPr bwMode="auto">
          <a:xfrm>
            <a:off x="1646238" y="5499100"/>
            <a:ext cx="5581650" cy="360363"/>
            <a:chOff x="1037" y="3464"/>
            <a:chExt cx="3516" cy="227"/>
          </a:xfrm>
        </p:grpSpPr>
        <p:sp>
          <p:nvSpPr>
            <p:cNvPr id="9256" name="Line 147"/>
            <p:cNvSpPr>
              <a:spLocks noChangeShapeType="1"/>
            </p:cNvSpPr>
            <p:nvPr/>
          </p:nvSpPr>
          <p:spPr bwMode="auto">
            <a:xfrm>
              <a:off x="1037" y="3691"/>
              <a:ext cx="652" cy="0"/>
            </a:xfrm>
            <a:prstGeom prst="line">
              <a:avLst/>
            </a:prstGeom>
            <a:noFill/>
            <a:ln w="22225">
              <a:solidFill>
                <a:srgbClr val="D51A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7" name="Line 163"/>
            <p:cNvSpPr>
              <a:spLocks noChangeShapeType="1"/>
            </p:cNvSpPr>
            <p:nvPr/>
          </p:nvSpPr>
          <p:spPr bwMode="auto">
            <a:xfrm flipV="1">
              <a:off x="1689" y="3464"/>
              <a:ext cx="0" cy="227"/>
            </a:xfrm>
            <a:prstGeom prst="line">
              <a:avLst/>
            </a:prstGeom>
            <a:noFill/>
            <a:ln w="22225">
              <a:solidFill>
                <a:srgbClr val="D51A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8" name="Line 165"/>
            <p:cNvSpPr>
              <a:spLocks noChangeShapeType="1"/>
            </p:cNvSpPr>
            <p:nvPr/>
          </p:nvSpPr>
          <p:spPr bwMode="auto">
            <a:xfrm>
              <a:off x="1689" y="3464"/>
              <a:ext cx="794" cy="0"/>
            </a:xfrm>
            <a:prstGeom prst="line">
              <a:avLst/>
            </a:prstGeom>
            <a:noFill/>
            <a:ln w="22225">
              <a:solidFill>
                <a:srgbClr val="D51A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9" name="Line 166"/>
            <p:cNvSpPr>
              <a:spLocks noChangeShapeType="1"/>
            </p:cNvSpPr>
            <p:nvPr/>
          </p:nvSpPr>
          <p:spPr bwMode="auto">
            <a:xfrm flipV="1">
              <a:off x="2483" y="3464"/>
              <a:ext cx="0" cy="227"/>
            </a:xfrm>
            <a:prstGeom prst="line">
              <a:avLst/>
            </a:prstGeom>
            <a:noFill/>
            <a:ln w="22225">
              <a:solidFill>
                <a:srgbClr val="D51A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0" name="Line 167"/>
            <p:cNvSpPr>
              <a:spLocks noChangeShapeType="1"/>
            </p:cNvSpPr>
            <p:nvPr/>
          </p:nvSpPr>
          <p:spPr bwMode="auto">
            <a:xfrm>
              <a:off x="2483" y="3691"/>
              <a:ext cx="822" cy="0"/>
            </a:xfrm>
            <a:prstGeom prst="line">
              <a:avLst/>
            </a:prstGeom>
            <a:noFill/>
            <a:ln w="22225">
              <a:solidFill>
                <a:srgbClr val="D51A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1" name="Line 168"/>
            <p:cNvSpPr>
              <a:spLocks noChangeShapeType="1"/>
            </p:cNvSpPr>
            <p:nvPr/>
          </p:nvSpPr>
          <p:spPr bwMode="auto">
            <a:xfrm flipV="1">
              <a:off x="3305" y="3464"/>
              <a:ext cx="0" cy="227"/>
            </a:xfrm>
            <a:prstGeom prst="line">
              <a:avLst/>
            </a:prstGeom>
            <a:noFill/>
            <a:ln w="22225">
              <a:solidFill>
                <a:srgbClr val="D51A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2" name="Line 169"/>
            <p:cNvSpPr>
              <a:spLocks noChangeShapeType="1"/>
            </p:cNvSpPr>
            <p:nvPr/>
          </p:nvSpPr>
          <p:spPr bwMode="auto">
            <a:xfrm>
              <a:off x="3305" y="3464"/>
              <a:ext cx="822" cy="0"/>
            </a:xfrm>
            <a:prstGeom prst="line">
              <a:avLst/>
            </a:prstGeom>
            <a:noFill/>
            <a:ln w="22225">
              <a:solidFill>
                <a:srgbClr val="D51A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3" name="Line 170"/>
            <p:cNvSpPr>
              <a:spLocks noChangeShapeType="1"/>
            </p:cNvSpPr>
            <p:nvPr/>
          </p:nvSpPr>
          <p:spPr bwMode="auto">
            <a:xfrm flipV="1">
              <a:off x="4127" y="3464"/>
              <a:ext cx="0" cy="227"/>
            </a:xfrm>
            <a:prstGeom prst="line">
              <a:avLst/>
            </a:prstGeom>
            <a:noFill/>
            <a:ln w="22225">
              <a:solidFill>
                <a:srgbClr val="D51A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4" name="Line 171"/>
            <p:cNvSpPr>
              <a:spLocks noChangeShapeType="1"/>
            </p:cNvSpPr>
            <p:nvPr/>
          </p:nvSpPr>
          <p:spPr bwMode="auto">
            <a:xfrm>
              <a:off x="4127" y="3691"/>
              <a:ext cx="426" cy="0"/>
            </a:xfrm>
            <a:prstGeom prst="line">
              <a:avLst/>
            </a:prstGeom>
            <a:noFill/>
            <a:ln w="22225">
              <a:solidFill>
                <a:srgbClr val="D51A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42" name="Group 191"/>
          <p:cNvGrpSpPr>
            <a:grpSpLocks/>
          </p:cNvGrpSpPr>
          <p:nvPr/>
        </p:nvGrpSpPr>
        <p:grpSpPr bwMode="auto">
          <a:xfrm>
            <a:off x="1646238" y="5994400"/>
            <a:ext cx="5581650" cy="360363"/>
            <a:chOff x="1037" y="3776"/>
            <a:chExt cx="3516" cy="227"/>
          </a:xfrm>
        </p:grpSpPr>
        <p:sp>
          <p:nvSpPr>
            <p:cNvPr id="9247" name="Line 148"/>
            <p:cNvSpPr>
              <a:spLocks noChangeShapeType="1"/>
            </p:cNvSpPr>
            <p:nvPr/>
          </p:nvSpPr>
          <p:spPr bwMode="auto">
            <a:xfrm>
              <a:off x="1037" y="3776"/>
              <a:ext cx="65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" name="Line 164"/>
            <p:cNvSpPr>
              <a:spLocks noChangeShapeType="1"/>
            </p:cNvSpPr>
            <p:nvPr/>
          </p:nvSpPr>
          <p:spPr bwMode="auto">
            <a:xfrm flipV="1">
              <a:off x="1689" y="3776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9" name="Line 172"/>
            <p:cNvSpPr>
              <a:spLocks noChangeShapeType="1"/>
            </p:cNvSpPr>
            <p:nvPr/>
          </p:nvSpPr>
          <p:spPr bwMode="auto">
            <a:xfrm>
              <a:off x="1689" y="4003"/>
              <a:ext cx="79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0" name="Line 173"/>
            <p:cNvSpPr>
              <a:spLocks noChangeShapeType="1"/>
            </p:cNvSpPr>
            <p:nvPr/>
          </p:nvSpPr>
          <p:spPr bwMode="auto">
            <a:xfrm flipV="1">
              <a:off x="2483" y="3776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1" name="Line 174"/>
            <p:cNvSpPr>
              <a:spLocks noChangeShapeType="1"/>
            </p:cNvSpPr>
            <p:nvPr/>
          </p:nvSpPr>
          <p:spPr bwMode="auto">
            <a:xfrm>
              <a:off x="2483" y="3776"/>
              <a:ext cx="82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2" name="Line 175"/>
            <p:cNvSpPr>
              <a:spLocks noChangeShapeType="1"/>
            </p:cNvSpPr>
            <p:nvPr/>
          </p:nvSpPr>
          <p:spPr bwMode="auto">
            <a:xfrm flipV="1">
              <a:off x="3305" y="3776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3" name="Line 176"/>
            <p:cNvSpPr>
              <a:spLocks noChangeShapeType="1"/>
            </p:cNvSpPr>
            <p:nvPr/>
          </p:nvSpPr>
          <p:spPr bwMode="auto">
            <a:xfrm>
              <a:off x="3305" y="4003"/>
              <a:ext cx="82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4" name="Line 177"/>
            <p:cNvSpPr>
              <a:spLocks noChangeShapeType="1"/>
            </p:cNvSpPr>
            <p:nvPr/>
          </p:nvSpPr>
          <p:spPr bwMode="auto">
            <a:xfrm flipV="1">
              <a:off x="4127" y="3776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5" name="Line 178"/>
            <p:cNvSpPr>
              <a:spLocks noChangeShapeType="1"/>
            </p:cNvSpPr>
            <p:nvPr/>
          </p:nvSpPr>
          <p:spPr bwMode="auto">
            <a:xfrm>
              <a:off x="4127" y="3776"/>
              <a:ext cx="42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6474" name="Line 186"/>
          <p:cNvSpPr>
            <a:spLocks noChangeShapeType="1"/>
          </p:cNvSpPr>
          <p:nvPr/>
        </p:nvSpPr>
        <p:spPr bwMode="auto">
          <a:xfrm>
            <a:off x="3941763" y="2979738"/>
            <a:ext cx="0" cy="3421062"/>
          </a:xfrm>
          <a:prstGeom prst="line">
            <a:avLst/>
          </a:prstGeom>
          <a:noFill/>
          <a:ln w="19050">
            <a:solidFill>
              <a:srgbClr val="737155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6475" name="Line 187"/>
          <p:cNvSpPr>
            <a:spLocks noChangeShapeType="1"/>
          </p:cNvSpPr>
          <p:nvPr/>
        </p:nvSpPr>
        <p:spPr bwMode="auto">
          <a:xfrm>
            <a:off x="2681288" y="2979738"/>
            <a:ext cx="0" cy="3421062"/>
          </a:xfrm>
          <a:prstGeom prst="line">
            <a:avLst/>
          </a:prstGeom>
          <a:noFill/>
          <a:ln w="19050">
            <a:solidFill>
              <a:srgbClr val="737155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6476" name="Line 188"/>
          <p:cNvSpPr>
            <a:spLocks noChangeShapeType="1"/>
          </p:cNvSpPr>
          <p:nvPr/>
        </p:nvSpPr>
        <p:spPr bwMode="auto">
          <a:xfrm>
            <a:off x="5246688" y="2979738"/>
            <a:ext cx="0" cy="3421062"/>
          </a:xfrm>
          <a:prstGeom prst="line">
            <a:avLst/>
          </a:prstGeom>
          <a:noFill/>
          <a:ln w="19050">
            <a:solidFill>
              <a:srgbClr val="737155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6477" name="Line 189"/>
          <p:cNvSpPr>
            <a:spLocks noChangeShapeType="1"/>
          </p:cNvSpPr>
          <p:nvPr/>
        </p:nvSpPr>
        <p:spPr bwMode="auto">
          <a:xfrm>
            <a:off x="6551613" y="2979738"/>
            <a:ext cx="0" cy="3421062"/>
          </a:xfrm>
          <a:prstGeom prst="line">
            <a:avLst/>
          </a:prstGeom>
          <a:noFill/>
          <a:ln w="19050">
            <a:solidFill>
              <a:srgbClr val="737155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425" name="Object 209"/>
          <p:cNvGraphicFramePr>
            <a:graphicFrameLocks noChangeAspect="1"/>
          </p:cNvGraphicFramePr>
          <p:nvPr/>
        </p:nvGraphicFramePr>
        <p:xfrm>
          <a:off x="719138" y="1044575"/>
          <a:ext cx="5616575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5" name="Visio" r:id="rId3" imgW="4305910" imgH="1389888" progId="Visio.Drawing.11">
                  <p:embed/>
                </p:oleObj>
              </mc:Choice>
              <mc:Fallback>
                <p:oleObj name="Visio" r:id="rId3" imgW="4305910" imgH="1389888" progId="Visio.Drawing.11">
                  <p:embed/>
                  <p:pic>
                    <p:nvPicPr>
                      <p:cNvPr id="0" name="Object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1044575"/>
                        <a:ext cx="5616575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6" name="Text Box 210"/>
          <p:cNvSpPr txBox="1">
            <a:spLocks noChangeArrowheads="1"/>
          </p:cNvSpPr>
          <p:nvPr/>
        </p:nvSpPr>
        <p:spPr bwMode="auto">
          <a:xfrm>
            <a:off x="2087563" y="1089025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S</a:t>
            </a:r>
            <a:r>
              <a:rPr lang="en-US" altLang="zh-CN" baseline="-25000"/>
              <a:t>M</a:t>
            </a:r>
          </a:p>
        </p:txBody>
      </p:sp>
      <p:sp>
        <p:nvSpPr>
          <p:cNvPr id="9427" name="Text Box 211"/>
          <p:cNvSpPr txBox="1">
            <a:spLocks noChangeArrowheads="1"/>
          </p:cNvSpPr>
          <p:nvPr/>
        </p:nvSpPr>
        <p:spPr bwMode="auto">
          <a:xfrm>
            <a:off x="2016125" y="1736725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R</a:t>
            </a:r>
            <a:r>
              <a:rPr lang="en-US" altLang="zh-CN" baseline="-25000"/>
              <a:t>M</a:t>
            </a:r>
          </a:p>
        </p:txBody>
      </p:sp>
      <p:sp>
        <p:nvSpPr>
          <p:cNvPr id="9428" name="Text Box 212"/>
          <p:cNvSpPr txBox="1">
            <a:spLocks noChangeArrowheads="1"/>
          </p:cNvSpPr>
          <p:nvPr/>
        </p:nvSpPr>
        <p:spPr bwMode="auto">
          <a:xfrm>
            <a:off x="3600450" y="1125538"/>
            <a:ext cx="611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QM</a:t>
            </a:r>
          </a:p>
        </p:txBody>
      </p:sp>
      <p:sp>
        <p:nvSpPr>
          <p:cNvPr id="9429" name="Text Box 213"/>
          <p:cNvSpPr txBox="1">
            <a:spLocks noChangeArrowheads="1"/>
          </p:cNvSpPr>
          <p:nvPr/>
        </p:nvSpPr>
        <p:spPr bwMode="auto">
          <a:xfrm>
            <a:off x="3455988" y="1773238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QM_L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9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9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9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9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96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401" grpId="0" animBg="1"/>
      <p:bldP spid="396402" grpId="0" animBg="1"/>
      <p:bldP spid="396403" grpId="0" animBg="1"/>
      <p:bldP spid="396404" grpId="0" animBg="1"/>
      <p:bldP spid="396474" grpId="0" animBg="1"/>
      <p:bldP spid="396475" grpId="0" animBg="1"/>
      <p:bldP spid="396476" grpId="0" animBg="1"/>
      <p:bldP spid="39647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18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991475" cy="630237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features</a:t>
            </a:r>
          </a:p>
        </p:txBody>
      </p:sp>
      <p:graphicFrame>
        <p:nvGraphicFramePr>
          <p:cNvPr id="83345" name="Group 401"/>
          <p:cNvGraphicFramePr>
            <a:graphicFrameLocks noGrp="1"/>
          </p:cNvGraphicFramePr>
          <p:nvPr>
            <p:ph sz="half" idx="2"/>
          </p:nvPr>
        </p:nvGraphicFramePr>
        <p:xfrm>
          <a:off x="611188" y="1196975"/>
          <a:ext cx="4365625" cy="2917826"/>
        </p:xfrm>
        <a:graphic>
          <a:graphicData uri="http://schemas.openxmlformats.org/drawingml/2006/table">
            <a:tbl>
              <a:tblPr/>
              <a:tblGrid>
                <a:gridCol w="576262"/>
                <a:gridCol w="576263"/>
                <a:gridCol w="574675"/>
                <a:gridCol w="1289050"/>
                <a:gridCol w="1349375"/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J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K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Q_L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last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last Q_L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last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last Q_L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last Q_L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last Q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8954" name="Group 132"/>
          <p:cNvGrpSpPr>
            <a:grpSpLocks/>
          </p:cNvGrpSpPr>
          <p:nvPr/>
        </p:nvGrpSpPr>
        <p:grpSpPr bwMode="auto">
          <a:xfrm>
            <a:off x="1835150" y="2743200"/>
            <a:ext cx="431800" cy="287338"/>
            <a:chOff x="2699" y="3113"/>
            <a:chExt cx="272" cy="181"/>
          </a:xfrm>
        </p:grpSpPr>
        <p:sp>
          <p:nvSpPr>
            <p:cNvPr id="39000" name="Line 127"/>
            <p:cNvSpPr>
              <a:spLocks noChangeShapeType="1"/>
            </p:cNvSpPr>
            <p:nvPr/>
          </p:nvSpPr>
          <p:spPr bwMode="auto">
            <a:xfrm>
              <a:off x="2699" y="3294"/>
              <a:ext cx="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1" name="Line 128"/>
            <p:cNvSpPr>
              <a:spLocks noChangeShapeType="1"/>
            </p:cNvSpPr>
            <p:nvPr/>
          </p:nvSpPr>
          <p:spPr bwMode="auto">
            <a:xfrm flipV="1">
              <a:off x="2789" y="3113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2" name="Line 129"/>
            <p:cNvSpPr>
              <a:spLocks noChangeShapeType="1"/>
            </p:cNvSpPr>
            <p:nvPr/>
          </p:nvSpPr>
          <p:spPr bwMode="auto">
            <a:xfrm>
              <a:off x="2789" y="3113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3" name="Line 130"/>
            <p:cNvSpPr>
              <a:spLocks noChangeShapeType="1"/>
            </p:cNvSpPr>
            <p:nvPr/>
          </p:nvSpPr>
          <p:spPr bwMode="auto">
            <a:xfrm>
              <a:off x="2880" y="3113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4" name="Line 131"/>
            <p:cNvSpPr>
              <a:spLocks noChangeShapeType="1"/>
            </p:cNvSpPr>
            <p:nvPr/>
          </p:nvSpPr>
          <p:spPr bwMode="auto">
            <a:xfrm>
              <a:off x="2880" y="3294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55" name="Group 133"/>
          <p:cNvGrpSpPr>
            <a:grpSpLocks/>
          </p:cNvGrpSpPr>
          <p:nvPr/>
        </p:nvGrpSpPr>
        <p:grpSpPr bwMode="auto">
          <a:xfrm>
            <a:off x="1835150" y="3246438"/>
            <a:ext cx="431800" cy="287337"/>
            <a:chOff x="2699" y="3113"/>
            <a:chExt cx="272" cy="181"/>
          </a:xfrm>
        </p:grpSpPr>
        <p:sp>
          <p:nvSpPr>
            <p:cNvPr id="38995" name="Line 134"/>
            <p:cNvSpPr>
              <a:spLocks noChangeShapeType="1"/>
            </p:cNvSpPr>
            <p:nvPr/>
          </p:nvSpPr>
          <p:spPr bwMode="auto">
            <a:xfrm>
              <a:off x="2699" y="3294"/>
              <a:ext cx="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6" name="Line 135"/>
            <p:cNvSpPr>
              <a:spLocks noChangeShapeType="1"/>
            </p:cNvSpPr>
            <p:nvPr/>
          </p:nvSpPr>
          <p:spPr bwMode="auto">
            <a:xfrm flipV="1">
              <a:off x="2789" y="3113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7" name="Line 136"/>
            <p:cNvSpPr>
              <a:spLocks noChangeShapeType="1"/>
            </p:cNvSpPr>
            <p:nvPr/>
          </p:nvSpPr>
          <p:spPr bwMode="auto">
            <a:xfrm>
              <a:off x="2789" y="3113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8" name="Line 137"/>
            <p:cNvSpPr>
              <a:spLocks noChangeShapeType="1"/>
            </p:cNvSpPr>
            <p:nvPr/>
          </p:nvSpPr>
          <p:spPr bwMode="auto">
            <a:xfrm>
              <a:off x="2880" y="3113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9" name="Line 138"/>
            <p:cNvSpPr>
              <a:spLocks noChangeShapeType="1"/>
            </p:cNvSpPr>
            <p:nvPr/>
          </p:nvSpPr>
          <p:spPr bwMode="auto">
            <a:xfrm>
              <a:off x="2880" y="3294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56" name="Group 139"/>
          <p:cNvGrpSpPr>
            <a:grpSpLocks/>
          </p:cNvGrpSpPr>
          <p:nvPr/>
        </p:nvGrpSpPr>
        <p:grpSpPr bwMode="auto">
          <a:xfrm>
            <a:off x="1835150" y="3751263"/>
            <a:ext cx="431800" cy="287337"/>
            <a:chOff x="2699" y="3113"/>
            <a:chExt cx="272" cy="181"/>
          </a:xfrm>
        </p:grpSpPr>
        <p:sp>
          <p:nvSpPr>
            <p:cNvPr id="38990" name="Line 140"/>
            <p:cNvSpPr>
              <a:spLocks noChangeShapeType="1"/>
            </p:cNvSpPr>
            <p:nvPr/>
          </p:nvSpPr>
          <p:spPr bwMode="auto">
            <a:xfrm>
              <a:off x="2699" y="3294"/>
              <a:ext cx="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1" name="Line 141"/>
            <p:cNvSpPr>
              <a:spLocks noChangeShapeType="1"/>
            </p:cNvSpPr>
            <p:nvPr/>
          </p:nvSpPr>
          <p:spPr bwMode="auto">
            <a:xfrm flipV="1">
              <a:off x="2789" y="3113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2" name="Line 142"/>
            <p:cNvSpPr>
              <a:spLocks noChangeShapeType="1"/>
            </p:cNvSpPr>
            <p:nvPr/>
          </p:nvSpPr>
          <p:spPr bwMode="auto">
            <a:xfrm>
              <a:off x="2789" y="3113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3" name="Line 143"/>
            <p:cNvSpPr>
              <a:spLocks noChangeShapeType="1"/>
            </p:cNvSpPr>
            <p:nvPr/>
          </p:nvSpPr>
          <p:spPr bwMode="auto">
            <a:xfrm>
              <a:off x="2880" y="3113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4" name="Line 144"/>
            <p:cNvSpPr>
              <a:spLocks noChangeShapeType="1"/>
            </p:cNvSpPr>
            <p:nvPr/>
          </p:nvSpPr>
          <p:spPr bwMode="auto">
            <a:xfrm>
              <a:off x="2880" y="3294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57" name="Group 145"/>
          <p:cNvGrpSpPr>
            <a:grpSpLocks/>
          </p:cNvGrpSpPr>
          <p:nvPr/>
        </p:nvGrpSpPr>
        <p:grpSpPr bwMode="auto">
          <a:xfrm>
            <a:off x="1835150" y="2311400"/>
            <a:ext cx="431800" cy="287338"/>
            <a:chOff x="2699" y="3113"/>
            <a:chExt cx="272" cy="181"/>
          </a:xfrm>
        </p:grpSpPr>
        <p:sp>
          <p:nvSpPr>
            <p:cNvPr id="38985" name="Line 146"/>
            <p:cNvSpPr>
              <a:spLocks noChangeShapeType="1"/>
            </p:cNvSpPr>
            <p:nvPr/>
          </p:nvSpPr>
          <p:spPr bwMode="auto">
            <a:xfrm>
              <a:off x="2699" y="3294"/>
              <a:ext cx="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6" name="Line 147"/>
            <p:cNvSpPr>
              <a:spLocks noChangeShapeType="1"/>
            </p:cNvSpPr>
            <p:nvPr/>
          </p:nvSpPr>
          <p:spPr bwMode="auto">
            <a:xfrm flipV="1">
              <a:off x="2789" y="3113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7" name="Line 148"/>
            <p:cNvSpPr>
              <a:spLocks noChangeShapeType="1"/>
            </p:cNvSpPr>
            <p:nvPr/>
          </p:nvSpPr>
          <p:spPr bwMode="auto">
            <a:xfrm>
              <a:off x="2789" y="3113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8" name="Line 149"/>
            <p:cNvSpPr>
              <a:spLocks noChangeShapeType="1"/>
            </p:cNvSpPr>
            <p:nvPr/>
          </p:nvSpPr>
          <p:spPr bwMode="auto">
            <a:xfrm>
              <a:off x="2880" y="3113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9" name="Line 150"/>
            <p:cNvSpPr>
              <a:spLocks noChangeShapeType="1"/>
            </p:cNvSpPr>
            <p:nvPr/>
          </p:nvSpPr>
          <p:spPr bwMode="auto">
            <a:xfrm>
              <a:off x="2880" y="3294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58" name="Text Box 347"/>
          <p:cNvSpPr txBox="1">
            <a:spLocks noChangeArrowheads="1"/>
          </p:cNvSpPr>
          <p:nvPr/>
        </p:nvSpPr>
        <p:spPr bwMode="auto">
          <a:xfrm>
            <a:off x="4930775" y="2708275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B90BB1"/>
                </a:solidFill>
              </a:rPr>
              <a:t>reset</a:t>
            </a:r>
          </a:p>
        </p:txBody>
      </p:sp>
      <p:sp>
        <p:nvSpPr>
          <p:cNvPr id="38959" name="Text Box 348"/>
          <p:cNvSpPr txBox="1">
            <a:spLocks noChangeArrowheads="1"/>
          </p:cNvSpPr>
          <p:nvPr/>
        </p:nvSpPr>
        <p:spPr bwMode="auto">
          <a:xfrm>
            <a:off x="4930775" y="3203575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B90BB1"/>
                </a:solidFill>
              </a:rPr>
              <a:t>set</a:t>
            </a:r>
          </a:p>
        </p:txBody>
      </p:sp>
      <p:sp>
        <p:nvSpPr>
          <p:cNvPr id="38960" name="Text Box 349"/>
          <p:cNvSpPr txBox="1">
            <a:spLocks noChangeArrowheads="1"/>
          </p:cNvSpPr>
          <p:nvPr/>
        </p:nvSpPr>
        <p:spPr bwMode="auto">
          <a:xfrm>
            <a:off x="4932363" y="3698875"/>
            <a:ext cx="989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B90BB1"/>
                </a:solidFill>
              </a:rPr>
              <a:t>toggle</a:t>
            </a:r>
          </a:p>
        </p:txBody>
      </p:sp>
      <p:sp>
        <p:nvSpPr>
          <p:cNvPr id="38961" name="Rectangle 352"/>
          <p:cNvSpPr>
            <a:spLocks noChangeArrowheads="1"/>
          </p:cNvSpPr>
          <p:nvPr/>
        </p:nvSpPr>
        <p:spPr bwMode="auto">
          <a:xfrm>
            <a:off x="4932363" y="16764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B90BB1"/>
                </a:solidFill>
              </a:rPr>
              <a:t>hold</a:t>
            </a:r>
          </a:p>
        </p:txBody>
      </p:sp>
      <p:sp>
        <p:nvSpPr>
          <p:cNvPr id="38962" name="Rectangle 363"/>
          <p:cNvSpPr>
            <a:spLocks noChangeArrowheads="1"/>
          </p:cNvSpPr>
          <p:nvPr/>
        </p:nvSpPr>
        <p:spPr bwMode="auto">
          <a:xfrm>
            <a:off x="5795963" y="1176338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</a:rPr>
              <a:t>Pulse-triggered f-f-s</a:t>
            </a:r>
          </a:p>
        </p:txBody>
      </p:sp>
      <p:sp>
        <p:nvSpPr>
          <p:cNvPr id="38967" name="Rectangle 365" descr="20%"/>
          <p:cNvSpPr>
            <a:spLocks noChangeArrowheads="1"/>
          </p:cNvSpPr>
          <p:nvPr/>
        </p:nvSpPr>
        <p:spPr bwMode="auto">
          <a:xfrm>
            <a:off x="6794500" y="1763713"/>
            <a:ext cx="1125538" cy="1304925"/>
          </a:xfrm>
          <a:prstGeom prst="rect">
            <a:avLst/>
          </a:prstGeom>
          <a:solidFill>
            <a:srgbClr val="E7CFB7"/>
          </a:solidFill>
          <a:ln w="28575">
            <a:solidFill>
              <a:srgbClr val="5D2E1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5D2E19"/>
              </a:solidFill>
            </a:endParaRPr>
          </a:p>
        </p:txBody>
      </p:sp>
      <p:sp>
        <p:nvSpPr>
          <p:cNvPr id="38968" name="Text Box 366" descr="20%"/>
          <p:cNvSpPr txBox="1">
            <a:spLocks noChangeArrowheads="1"/>
          </p:cNvSpPr>
          <p:nvPr/>
        </p:nvSpPr>
        <p:spPr bwMode="auto">
          <a:xfrm>
            <a:off x="6838950" y="1795463"/>
            <a:ext cx="422275" cy="396875"/>
          </a:xfrm>
          <a:prstGeom prst="rect">
            <a:avLst/>
          </a:prstGeom>
          <a:solidFill>
            <a:srgbClr val="E7CFB7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5D2E19"/>
                </a:solidFill>
              </a:rPr>
              <a:t>J</a:t>
            </a:r>
          </a:p>
        </p:txBody>
      </p:sp>
      <p:sp>
        <p:nvSpPr>
          <p:cNvPr id="38969" name="Text Box 367" descr="20%"/>
          <p:cNvSpPr txBox="1">
            <a:spLocks noChangeArrowheads="1"/>
          </p:cNvSpPr>
          <p:nvPr/>
        </p:nvSpPr>
        <p:spPr bwMode="auto">
          <a:xfrm>
            <a:off x="6838950" y="2227263"/>
            <a:ext cx="376238" cy="396875"/>
          </a:xfrm>
          <a:prstGeom prst="rect">
            <a:avLst/>
          </a:prstGeom>
          <a:solidFill>
            <a:srgbClr val="E7CFB7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5D2E19"/>
                </a:solidFill>
              </a:rPr>
              <a:t>C</a:t>
            </a:r>
          </a:p>
        </p:txBody>
      </p:sp>
      <p:sp>
        <p:nvSpPr>
          <p:cNvPr id="38970" name="Text Box 368" descr="20%"/>
          <p:cNvSpPr txBox="1">
            <a:spLocks noChangeArrowheads="1"/>
          </p:cNvSpPr>
          <p:nvPr/>
        </p:nvSpPr>
        <p:spPr bwMode="auto">
          <a:xfrm>
            <a:off x="6838950" y="2636912"/>
            <a:ext cx="422275" cy="396875"/>
          </a:xfrm>
          <a:prstGeom prst="rect">
            <a:avLst/>
          </a:prstGeom>
          <a:solidFill>
            <a:srgbClr val="E7CFB7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5D2E19"/>
                </a:solidFill>
              </a:rPr>
              <a:t>K</a:t>
            </a:r>
          </a:p>
        </p:txBody>
      </p:sp>
      <p:sp>
        <p:nvSpPr>
          <p:cNvPr id="38971" name="Text Box 369" descr="20%"/>
          <p:cNvSpPr txBox="1">
            <a:spLocks noChangeArrowheads="1"/>
          </p:cNvSpPr>
          <p:nvPr/>
        </p:nvSpPr>
        <p:spPr bwMode="auto">
          <a:xfrm>
            <a:off x="7451725" y="1795463"/>
            <a:ext cx="431800" cy="396875"/>
          </a:xfrm>
          <a:prstGeom prst="rect">
            <a:avLst/>
          </a:prstGeom>
          <a:solidFill>
            <a:srgbClr val="E7CFB7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5D2E19"/>
                </a:solidFill>
              </a:rPr>
              <a:t>Q</a:t>
            </a:r>
          </a:p>
        </p:txBody>
      </p:sp>
      <p:sp>
        <p:nvSpPr>
          <p:cNvPr id="38972" name="Text Box 370" descr="20%"/>
          <p:cNvSpPr txBox="1">
            <a:spLocks noChangeArrowheads="1"/>
          </p:cNvSpPr>
          <p:nvPr/>
        </p:nvSpPr>
        <p:spPr bwMode="auto">
          <a:xfrm>
            <a:off x="7507288" y="2516188"/>
            <a:ext cx="377825" cy="396875"/>
          </a:xfrm>
          <a:prstGeom prst="rect">
            <a:avLst/>
          </a:prstGeom>
          <a:solidFill>
            <a:srgbClr val="E7CFB7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5D2E19"/>
                </a:solidFill>
              </a:rPr>
              <a:t>Q</a:t>
            </a:r>
          </a:p>
        </p:txBody>
      </p:sp>
      <p:sp>
        <p:nvSpPr>
          <p:cNvPr id="38973" name="Line 371"/>
          <p:cNvSpPr>
            <a:spLocks noChangeShapeType="1"/>
          </p:cNvSpPr>
          <p:nvPr/>
        </p:nvSpPr>
        <p:spPr bwMode="auto">
          <a:xfrm flipH="1">
            <a:off x="6507163" y="2011363"/>
            <a:ext cx="287337" cy="0"/>
          </a:xfrm>
          <a:prstGeom prst="line">
            <a:avLst/>
          </a:prstGeom>
          <a:noFill/>
          <a:ln w="28575">
            <a:solidFill>
              <a:srgbClr val="5D2E1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4" name="Line 372"/>
          <p:cNvSpPr>
            <a:spLocks noChangeShapeType="1"/>
          </p:cNvSpPr>
          <p:nvPr/>
        </p:nvSpPr>
        <p:spPr bwMode="auto">
          <a:xfrm flipH="1">
            <a:off x="6507163" y="2443163"/>
            <a:ext cx="287337" cy="0"/>
          </a:xfrm>
          <a:prstGeom prst="line">
            <a:avLst/>
          </a:prstGeom>
          <a:noFill/>
          <a:ln w="28575">
            <a:solidFill>
              <a:srgbClr val="5D2E1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5" name="Line 373"/>
          <p:cNvSpPr>
            <a:spLocks noChangeShapeType="1"/>
          </p:cNvSpPr>
          <p:nvPr/>
        </p:nvSpPr>
        <p:spPr bwMode="auto">
          <a:xfrm flipH="1">
            <a:off x="6507163" y="2874963"/>
            <a:ext cx="287337" cy="0"/>
          </a:xfrm>
          <a:prstGeom prst="line">
            <a:avLst/>
          </a:prstGeom>
          <a:noFill/>
          <a:ln w="28575">
            <a:solidFill>
              <a:srgbClr val="5D2E1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6" name="Line 374"/>
          <p:cNvSpPr>
            <a:spLocks noChangeShapeType="1"/>
          </p:cNvSpPr>
          <p:nvPr/>
        </p:nvSpPr>
        <p:spPr bwMode="auto">
          <a:xfrm flipH="1">
            <a:off x="7937500" y="2011363"/>
            <a:ext cx="287338" cy="0"/>
          </a:xfrm>
          <a:prstGeom prst="line">
            <a:avLst/>
          </a:prstGeom>
          <a:noFill/>
          <a:ln w="28575">
            <a:solidFill>
              <a:srgbClr val="5D2E1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7" name="Line 375"/>
          <p:cNvSpPr>
            <a:spLocks noChangeShapeType="1"/>
          </p:cNvSpPr>
          <p:nvPr/>
        </p:nvSpPr>
        <p:spPr bwMode="auto">
          <a:xfrm flipH="1" flipV="1">
            <a:off x="8008938" y="2713038"/>
            <a:ext cx="179387" cy="0"/>
          </a:xfrm>
          <a:prstGeom prst="line">
            <a:avLst/>
          </a:prstGeom>
          <a:noFill/>
          <a:ln w="28575">
            <a:solidFill>
              <a:srgbClr val="5D2E1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978" name="Group 376"/>
          <p:cNvGrpSpPr>
            <a:grpSpLocks/>
          </p:cNvGrpSpPr>
          <p:nvPr/>
        </p:nvGrpSpPr>
        <p:grpSpPr bwMode="auto">
          <a:xfrm>
            <a:off x="7424738" y="1939925"/>
            <a:ext cx="134937" cy="138113"/>
            <a:chOff x="4422" y="2886"/>
            <a:chExt cx="136" cy="136"/>
          </a:xfrm>
          <a:solidFill>
            <a:srgbClr val="E7CFB7"/>
          </a:solidFill>
        </p:grpSpPr>
        <p:sp>
          <p:nvSpPr>
            <p:cNvPr id="38983" name="Line 377"/>
            <p:cNvSpPr>
              <a:spLocks noChangeShapeType="1"/>
            </p:cNvSpPr>
            <p:nvPr/>
          </p:nvSpPr>
          <p:spPr bwMode="auto">
            <a:xfrm flipH="1">
              <a:off x="4422" y="2886"/>
              <a:ext cx="136" cy="0"/>
            </a:xfrm>
            <a:prstGeom prst="line">
              <a:avLst/>
            </a:prstGeom>
            <a:grpFill/>
            <a:ln w="28575">
              <a:solidFill>
                <a:srgbClr val="5D2E19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4" name="Line 378"/>
            <p:cNvSpPr>
              <a:spLocks noChangeShapeType="1"/>
            </p:cNvSpPr>
            <p:nvPr/>
          </p:nvSpPr>
          <p:spPr bwMode="auto">
            <a:xfrm flipV="1">
              <a:off x="4558" y="2886"/>
              <a:ext cx="0" cy="136"/>
            </a:xfrm>
            <a:prstGeom prst="line">
              <a:avLst/>
            </a:prstGeom>
            <a:grpFill/>
            <a:ln w="28575">
              <a:solidFill>
                <a:srgbClr val="5D2E19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79" name="Group 379"/>
          <p:cNvGrpSpPr>
            <a:grpSpLocks/>
          </p:cNvGrpSpPr>
          <p:nvPr/>
        </p:nvGrpSpPr>
        <p:grpSpPr bwMode="auto">
          <a:xfrm>
            <a:off x="7424738" y="2659063"/>
            <a:ext cx="134937" cy="139700"/>
            <a:chOff x="4422" y="2886"/>
            <a:chExt cx="136" cy="136"/>
          </a:xfrm>
          <a:solidFill>
            <a:srgbClr val="E7CFB7"/>
          </a:solidFill>
        </p:grpSpPr>
        <p:sp>
          <p:nvSpPr>
            <p:cNvPr id="38981" name="Line 380"/>
            <p:cNvSpPr>
              <a:spLocks noChangeShapeType="1"/>
            </p:cNvSpPr>
            <p:nvPr/>
          </p:nvSpPr>
          <p:spPr bwMode="auto">
            <a:xfrm flipH="1">
              <a:off x="4422" y="2886"/>
              <a:ext cx="136" cy="0"/>
            </a:xfrm>
            <a:prstGeom prst="line">
              <a:avLst/>
            </a:prstGeom>
            <a:grpFill/>
            <a:ln w="28575">
              <a:solidFill>
                <a:srgbClr val="5D2E19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2" name="Line 381"/>
            <p:cNvSpPr>
              <a:spLocks noChangeShapeType="1"/>
            </p:cNvSpPr>
            <p:nvPr/>
          </p:nvSpPr>
          <p:spPr bwMode="auto">
            <a:xfrm flipV="1">
              <a:off x="4558" y="2886"/>
              <a:ext cx="0" cy="136"/>
            </a:xfrm>
            <a:prstGeom prst="line">
              <a:avLst/>
            </a:prstGeom>
            <a:grpFill/>
            <a:ln w="28575">
              <a:solidFill>
                <a:srgbClr val="5D2E19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80" name="Oval 382"/>
          <p:cNvSpPr>
            <a:spLocks noChangeArrowheads="1"/>
          </p:cNvSpPr>
          <p:nvPr/>
        </p:nvSpPr>
        <p:spPr bwMode="auto">
          <a:xfrm>
            <a:off x="7935913" y="2663825"/>
            <a:ext cx="90487" cy="90488"/>
          </a:xfrm>
          <a:prstGeom prst="ellipse">
            <a:avLst/>
          </a:prstGeom>
          <a:noFill/>
          <a:ln w="28575">
            <a:solidFill>
              <a:srgbClr val="5D2E19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zh-CN" altLang="en-US">
              <a:solidFill>
                <a:srgbClr val="5D2E19"/>
              </a:solidFill>
            </a:endParaRPr>
          </a:p>
        </p:txBody>
      </p:sp>
      <p:sp>
        <p:nvSpPr>
          <p:cNvPr id="83327" name="Rectangle 383"/>
          <p:cNvSpPr>
            <a:spLocks noChangeArrowheads="1"/>
          </p:cNvSpPr>
          <p:nvPr/>
        </p:nvSpPr>
        <p:spPr bwMode="auto">
          <a:xfrm>
            <a:off x="468313" y="4365625"/>
            <a:ext cx="27987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CC3300"/>
                </a:solidFill>
              </a:rPr>
              <a:t>Characteristic equations</a:t>
            </a:r>
            <a:r>
              <a:rPr lang="en-US" altLang="zh-CN" sz="2400" b="0">
                <a:solidFill>
                  <a:srgbClr val="CC3300"/>
                </a:solidFill>
              </a:rPr>
              <a:t> </a:t>
            </a:r>
            <a:r>
              <a:rPr lang="zh-CN" altLang="en-US" sz="2400">
                <a:solidFill>
                  <a:srgbClr val="CC3300"/>
                </a:solidFill>
              </a:rPr>
              <a:t>：</a:t>
            </a:r>
          </a:p>
          <a:p>
            <a:r>
              <a:rPr lang="zh-CN" altLang="en-US" sz="2400">
                <a:solidFill>
                  <a:srgbClr val="CC3300"/>
                </a:solidFill>
              </a:rPr>
              <a:t>   </a:t>
            </a:r>
            <a:r>
              <a:rPr lang="en-US" altLang="zh-CN" sz="2400">
                <a:solidFill>
                  <a:srgbClr val="CC3300"/>
                </a:solidFill>
              </a:rPr>
              <a:t>Q*=J·Q’+K’ ·Q</a:t>
            </a:r>
          </a:p>
        </p:txBody>
      </p:sp>
      <p:sp>
        <p:nvSpPr>
          <p:cNvPr id="83328" name="Rectangle 384"/>
          <p:cNvSpPr>
            <a:spLocks noChangeArrowheads="1"/>
          </p:cNvSpPr>
          <p:nvPr/>
        </p:nvSpPr>
        <p:spPr bwMode="auto">
          <a:xfrm>
            <a:off x="3176588" y="4329113"/>
            <a:ext cx="55435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</a:rPr>
              <a:t>Eliminate the possible metastable which exist in the S-R f-</a:t>
            </a:r>
            <a:r>
              <a:rPr lang="en-US" altLang="zh-CN" sz="2400" dirty="0" err="1">
                <a:solidFill>
                  <a:srgbClr val="000000"/>
                </a:solidFill>
              </a:rPr>
              <a:t>fs</a:t>
            </a:r>
            <a:r>
              <a:rPr lang="en-US" altLang="zh-CN" sz="2400" dirty="0">
                <a:solidFill>
                  <a:srgbClr val="000000"/>
                </a:solidFill>
              </a:rPr>
              <a:t> (restricted input, S=R=1). 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rgbClr val="00009E"/>
                </a:solidFill>
              </a:rPr>
              <a:t>But</a:t>
            </a:r>
            <a:r>
              <a:rPr lang="en-US" altLang="zh-CN" sz="2400" dirty="0">
                <a:solidFill>
                  <a:srgbClr val="000000"/>
                </a:solidFill>
              </a:rPr>
              <a:t>, 1s catching and 0s catching are exist.</a:t>
            </a:r>
          </a:p>
        </p:txBody>
      </p:sp>
      <p:sp>
        <p:nvSpPr>
          <p:cNvPr id="38966" name="Rectangle 402"/>
          <p:cNvSpPr>
            <a:spLocks noChangeArrowheads="1"/>
          </p:cNvSpPr>
          <p:nvPr/>
        </p:nvSpPr>
        <p:spPr bwMode="auto">
          <a:xfrm>
            <a:off x="4932363" y="2168525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B90BB1"/>
                </a:solidFill>
              </a:rPr>
              <a:t>hold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3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3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38" y="188913"/>
            <a:ext cx="7461250" cy="6477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1s catching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87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When </a:t>
            </a:r>
            <a:r>
              <a:rPr lang="en-US" altLang="zh-CN" smtClean="0">
                <a:solidFill>
                  <a:srgbClr val="CC0000"/>
                </a:solidFill>
                <a:ea typeface="宋体" charset="-122"/>
              </a:rPr>
              <a:t>C=1</a:t>
            </a:r>
            <a:r>
              <a:rPr lang="zh-CN" altLang="en-US" smtClean="0">
                <a:solidFill>
                  <a:srgbClr val="CC0000"/>
                </a:solidFill>
                <a:ea typeface="宋体" charset="-122"/>
              </a:rPr>
              <a:t>， </a:t>
            </a:r>
            <a:r>
              <a:rPr lang="en-US" altLang="zh-CN" smtClean="0">
                <a:solidFill>
                  <a:srgbClr val="CC0000"/>
                </a:solidFill>
                <a:ea typeface="宋体" charset="-122"/>
              </a:rPr>
              <a:t>last Q=0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417763"/>
            <a:ext cx="4537075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949" name="Group 13"/>
          <p:cNvGrpSpPr>
            <a:grpSpLocks/>
          </p:cNvGrpSpPr>
          <p:nvPr/>
        </p:nvGrpSpPr>
        <p:grpSpPr bwMode="auto">
          <a:xfrm>
            <a:off x="1331913" y="1763713"/>
            <a:ext cx="2384425" cy="2114550"/>
            <a:chOff x="839" y="1111"/>
            <a:chExt cx="1502" cy="1332"/>
          </a:xfrm>
        </p:grpSpPr>
        <p:sp>
          <p:nvSpPr>
            <p:cNvPr id="39943" name="Rectangle 7"/>
            <p:cNvSpPr>
              <a:spLocks noChangeArrowheads="1"/>
            </p:cNvSpPr>
            <p:nvPr/>
          </p:nvSpPr>
          <p:spPr bwMode="auto">
            <a:xfrm>
              <a:off x="839" y="1111"/>
              <a:ext cx="773" cy="28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33CC"/>
                  </a:solidFill>
                </a:rPr>
                <a:t>JK=0×</a:t>
              </a:r>
              <a:endParaRPr lang="zh-CN" altLang="en-US" sz="2400">
                <a:solidFill>
                  <a:srgbClr val="0033CC"/>
                </a:solidFill>
              </a:endParaRPr>
            </a:p>
          </p:txBody>
        </p:sp>
        <p:sp>
          <p:nvSpPr>
            <p:cNvPr id="39947" name="Freeform 11"/>
            <p:cNvSpPr>
              <a:spLocks/>
            </p:cNvSpPr>
            <p:nvPr/>
          </p:nvSpPr>
          <p:spPr bwMode="auto">
            <a:xfrm>
              <a:off x="1604" y="1366"/>
              <a:ext cx="681" cy="652"/>
            </a:xfrm>
            <a:custGeom>
              <a:avLst/>
              <a:gdLst>
                <a:gd name="T0" fmla="*/ 0 w 681"/>
                <a:gd name="T1" fmla="*/ 0 h 652"/>
                <a:gd name="T2" fmla="*/ 511 w 681"/>
                <a:gd name="T3" fmla="*/ 170 h 652"/>
                <a:gd name="T4" fmla="*/ 681 w 681"/>
                <a:gd name="T5" fmla="*/ 65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1" h="652">
                  <a:moveTo>
                    <a:pt x="0" y="0"/>
                  </a:moveTo>
                  <a:cubicBezTo>
                    <a:pt x="199" y="30"/>
                    <a:pt x="398" y="61"/>
                    <a:pt x="511" y="170"/>
                  </a:cubicBezTo>
                  <a:cubicBezTo>
                    <a:pt x="624" y="279"/>
                    <a:pt x="653" y="572"/>
                    <a:pt x="681" y="652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8" name="Oval 12"/>
            <p:cNvSpPr>
              <a:spLocks noChangeArrowheads="1"/>
            </p:cNvSpPr>
            <p:nvPr/>
          </p:nvSpPr>
          <p:spPr bwMode="auto">
            <a:xfrm>
              <a:off x="2228" y="1990"/>
              <a:ext cx="113" cy="45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951" name="Group 15"/>
          <p:cNvGrpSpPr>
            <a:grpSpLocks/>
          </p:cNvGrpSpPr>
          <p:nvPr/>
        </p:nvGrpSpPr>
        <p:grpSpPr bwMode="auto">
          <a:xfrm>
            <a:off x="3311525" y="1763713"/>
            <a:ext cx="2570163" cy="1260475"/>
            <a:chOff x="2086" y="1111"/>
            <a:chExt cx="1619" cy="794"/>
          </a:xfrm>
        </p:grpSpPr>
        <p:sp>
          <p:nvSpPr>
            <p:cNvPr id="39944" name="Rectangle 8"/>
            <p:cNvSpPr>
              <a:spLocks noChangeArrowheads="1"/>
            </p:cNvSpPr>
            <p:nvPr/>
          </p:nvSpPr>
          <p:spPr bwMode="auto">
            <a:xfrm>
              <a:off x="2086" y="1111"/>
              <a:ext cx="1619" cy="28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9900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33CC"/>
                  </a:solidFill>
                </a:rPr>
                <a:t>if J changes to 1</a:t>
              </a:r>
              <a:endParaRPr lang="zh-CN" altLang="en-US" sz="2400">
                <a:solidFill>
                  <a:srgbClr val="0033CC"/>
                </a:solidFill>
              </a:endParaRPr>
            </a:p>
          </p:txBody>
        </p:sp>
        <p:sp>
          <p:nvSpPr>
            <p:cNvPr id="39950" name="Freeform 14"/>
            <p:cNvSpPr>
              <a:spLocks/>
            </p:cNvSpPr>
            <p:nvPr/>
          </p:nvSpPr>
          <p:spPr bwMode="auto">
            <a:xfrm>
              <a:off x="2653" y="1395"/>
              <a:ext cx="66" cy="510"/>
            </a:xfrm>
            <a:custGeom>
              <a:avLst/>
              <a:gdLst>
                <a:gd name="T0" fmla="*/ 57 w 66"/>
                <a:gd name="T1" fmla="*/ 0 h 510"/>
                <a:gd name="T2" fmla="*/ 57 w 66"/>
                <a:gd name="T3" fmla="*/ 255 h 510"/>
                <a:gd name="T4" fmla="*/ 0 w 66"/>
                <a:gd name="T5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510">
                  <a:moveTo>
                    <a:pt x="57" y="0"/>
                  </a:moveTo>
                  <a:cubicBezTo>
                    <a:pt x="61" y="85"/>
                    <a:pt x="66" y="170"/>
                    <a:pt x="57" y="255"/>
                  </a:cubicBezTo>
                  <a:cubicBezTo>
                    <a:pt x="48" y="340"/>
                    <a:pt x="24" y="425"/>
                    <a:pt x="0" y="510"/>
                  </a:cubicBezTo>
                </a:path>
              </a:pathLst>
            </a:custGeom>
            <a:noFill/>
            <a:ln w="28575" cmpd="sng">
              <a:solidFill>
                <a:srgbClr val="9900CC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53" name="Group 17"/>
          <p:cNvGrpSpPr>
            <a:grpSpLocks/>
          </p:cNvGrpSpPr>
          <p:nvPr/>
        </p:nvGrpSpPr>
        <p:grpSpPr bwMode="auto">
          <a:xfrm>
            <a:off x="4211638" y="1989138"/>
            <a:ext cx="4775200" cy="1619250"/>
            <a:chOff x="2653" y="1253"/>
            <a:chExt cx="3008" cy="1020"/>
          </a:xfrm>
        </p:grpSpPr>
        <p:sp>
          <p:nvSpPr>
            <p:cNvPr id="39945" name="Rectangle 9"/>
            <p:cNvSpPr>
              <a:spLocks noChangeArrowheads="1"/>
            </p:cNvSpPr>
            <p:nvPr/>
          </p:nvSpPr>
          <p:spPr bwMode="auto">
            <a:xfrm>
              <a:off x="3759" y="1253"/>
              <a:ext cx="1902" cy="74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0033CC"/>
                  </a:solidFill>
                </a:rPr>
                <a:t>master catches the changing, and sets QM=1</a:t>
              </a:r>
              <a:endParaRPr lang="zh-CN" altLang="en-US" sz="2400">
                <a:solidFill>
                  <a:srgbClr val="0033CC"/>
                </a:solidFill>
              </a:endParaRPr>
            </a:p>
          </p:txBody>
        </p:sp>
        <p:sp>
          <p:nvSpPr>
            <p:cNvPr id="39952" name="Freeform 16"/>
            <p:cNvSpPr>
              <a:spLocks/>
            </p:cNvSpPr>
            <p:nvPr/>
          </p:nvSpPr>
          <p:spPr bwMode="auto">
            <a:xfrm>
              <a:off x="2653" y="2018"/>
              <a:ext cx="1276" cy="255"/>
            </a:xfrm>
            <a:custGeom>
              <a:avLst/>
              <a:gdLst>
                <a:gd name="T0" fmla="*/ 1276 w 1276"/>
                <a:gd name="T1" fmla="*/ 0 h 255"/>
                <a:gd name="T2" fmla="*/ 766 w 1276"/>
                <a:gd name="T3" fmla="*/ 170 h 255"/>
                <a:gd name="T4" fmla="*/ 0 w 1276"/>
                <a:gd name="T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6" h="255">
                  <a:moveTo>
                    <a:pt x="1276" y="0"/>
                  </a:moveTo>
                  <a:cubicBezTo>
                    <a:pt x="1127" y="64"/>
                    <a:pt x="979" y="128"/>
                    <a:pt x="766" y="170"/>
                  </a:cubicBezTo>
                  <a:cubicBezTo>
                    <a:pt x="553" y="212"/>
                    <a:pt x="276" y="233"/>
                    <a:pt x="0" y="255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55" name="Group 19"/>
          <p:cNvGrpSpPr>
            <a:grpSpLocks/>
          </p:cNvGrpSpPr>
          <p:nvPr/>
        </p:nvGrpSpPr>
        <p:grpSpPr bwMode="auto">
          <a:xfrm>
            <a:off x="522288" y="4797425"/>
            <a:ext cx="8391525" cy="1708150"/>
            <a:chOff x="329" y="3039"/>
            <a:chExt cx="5286" cy="1076"/>
          </a:xfrm>
        </p:grpSpPr>
        <p:sp>
          <p:nvSpPr>
            <p:cNvPr id="39946" name="Rectangle 10"/>
            <p:cNvSpPr>
              <a:spLocks noChangeArrowheads="1"/>
            </p:cNvSpPr>
            <p:nvPr/>
          </p:nvSpPr>
          <p:spPr bwMode="auto">
            <a:xfrm>
              <a:off x="329" y="3436"/>
              <a:ext cx="5286" cy="67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0B64E7"/>
                </a:buClr>
                <a:buFontTx/>
                <a:buChar char="•"/>
              </a:pPr>
              <a:r>
                <a:rPr lang="en-US" altLang="zh-CN" sz="2400">
                  <a:solidFill>
                    <a:srgbClr val="0033CC"/>
                  </a:solidFill>
                </a:rPr>
                <a:t>Even though J=1 occurred for a short time and J changes to 0 later, QM doesn’t change to 0, and passes 1 to slave when C=0. So Q hold 1.</a:t>
              </a:r>
            </a:p>
          </p:txBody>
        </p:sp>
        <p:sp>
          <p:nvSpPr>
            <p:cNvPr id="39954" name="Line 18"/>
            <p:cNvSpPr>
              <a:spLocks noChangeShapeType="1"/>
            </p:cNvSpPr>
            <p:nvPr/>
          </p:nvSpPr>
          <p:spPr bwMode="auto">
            <a:xfrm flipV="1">
              <a:off x="2625" y="3039"/>
              <a:ext cx="255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27150" y="215900"/>
            <a:ext cx="7350125" cy="6477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0s catching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When </a:t>
            </a:r>
            <a:r>
              <a:rPr lang="en-US" altLang="zh-CN" smtClean="0">
                <a:solidFill>
                  <a:srgbClr val="CC0000"/>
                </a:solidFill>
                <a:ea typeface="宋体" charset="-122"/>
              </a:rPr>
              <a:t>C=1, last Q=1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There be </a:t>
            </a:r>
            <a:r>
              <a:rPr lang="en-US" altLang="zh-CN" smtClean="0">
                <a:solidFill>
                  <a:srgbClr val="CC0000"/>
                </a:solidFill>
                <a:ea typeface="宋体" charset="-122"/>
              </a:rPr>
              <a:t>JK=×0</a:t>
            </a:r>
            <a:r>
              <a:rPr lang="en-US" altLang="zh-CN" smtClean="0">
                <a:ea typeface="宋体" charset="-122"/>
              </a:rPr>
              <a:t>, even if K changes to 1 for a short time</a:t>
            </a:r>
            <a:r>
              <a:rPr lang="zh-CN" altLang="en-US" smtClean="0">
                <a:ea typeface="宋体" charset="-122"/>
              </a:rPr>
              <a:t>，</a:t>
            </a:r>
            <a:r>
              <a:rPr lang="en-US" altLang="zh-CN" smtClean="0">
                <a:ea typeface="宋体" charset="-122"/>
              </a:rPr>
              <a:t>flip-flop would catch the changing</a:t>
            </a:r>
            <a:r>
              <a:rPr lang="zh-CN" altLang="en-US" smtClean="0">
                <a:ea typeface="宋体" charset="-122"/>
              </a:rPr>
              <a:t>，</a:t>
            </a:r>
            <a:r>
              <a:rPr lang="en-US" altLang="zh-CN" smtClean="0">
                <a:ea typeface="宋体" charset="-122"/>
              </a:rPr>
              <a:t>and set Q=0. K changes to 0 later</a:t>
            </a:r>
            <a:r>
              <a:rPr lang="zh-CN" altLang="en-US" smtClean="0">
                <a:ea typeface="宋体" charset="-122"/>
              </a:rPr>
              <a:t>，</a:t>
            </a:r>
            <a:r>
              <a:rPr lang="en-US" altLang="zh-CN" smtClean="0">
                <a:ea typeface="宋体" charset="-122"/>
              </a:rPr>
              <a:t>Q hold 0.</a:t>
            </a:r>
          </a:p>
        </p:txBody>
      </p:sp>
      <p:pic>
        <p:nvPicPr>
          <p:cNvPr id="8704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327400"/>
            <a:ext cx="4537075" cy="284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9" name="Oval 9"/>
          <p:cNvSpPr>
            <a:spLocks noChangeArrowheads="1"/>
          </p:cNvSpPr>
          <p:nvPr/>
        </p:nvSpPr>
        <p:spPr bwMode="auto">
          <a:xfrm>
            <a:off x="4616450" y="3159125"/>
            <a:ext cx="1169988" cy="2609850"/>
          </a:xfrm>
          <a:prstGeom prst="ellipse">
            <a:avLst/>
          </a:prstGeom>
          <a:noFill/>
          <a:ln w="19050">
            <a:solidFill>
              <a:srgbClr val="9900CC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991475" cy="519112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ea typeface="宋体" charset="-122"/>
              </a:rPr>
              <a:t>10</a:t>
            </a:r>
            <a:r>
              <a:rPr lang="zh-CN" altLang="en-US" sz="3600" smtClean="0">
                <a:ea typeface="宋体" charset="-122"/>
              </a:rPr>
              <a:t>、</a:t>
            </a:r>
            <a:r>
              <a:rPr lang="en-US" altLang="zh-CN" sz="3600" smtClean="0">
                <a:ea typeface="宋体" charset="-122"/>
              </a:rPr>
              <a:t>Edge-triggered J-K Flip-Flop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sample the inputs and change the output state at the edge of clock</a:t>
            </a:r>
            <a:r>
              <a:rPr lang="zh-CN" altLang="en-US" smtClean="0">
                <a:ea typeface="宋体" charset="-122"/>
              </a:rPr>
              <a:t>。</a:t>
            </a:r>
          </a:p>
          <a:p>
            <a:pPr eaLnBrk="1" hangingPunct="1"/>
            <a:endParaRPr lang="zh-CN" altLang="en-US" smtClean="0">
              <a:ea typeface="宋体" charset="-122"/>
            </a:endParaRPr>
          </a:p>
          <a:p>
            <a:pPr eaLnBrk="1" hangingPunct="1"/>
            <a:endParaRPr lang="zh-CN" altLang="en-US" smtClean="0">
              <a:ea typeface="宋体" charset="-122"/>
            </a:endParaRPr>
          </a:p>
          <a:p>
            <a:pPr eaLnBrk="1" hangingPunct="1"/>
            <a:endParaRPr lang="zh-CN" altLang="en-US" smtClean="0">
              <a:ea typeface="宋体" charset="-122"/>
            </a:endParaRPr>
          </a:p>
          <a:p>
            <a:pPr eaLnBrk="1" hangingPunct="1"/>
            <a:endParaRPr lang="zh-CN" altLang="en-US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solidFill>
                  <a:srgbClr val="CC3300"/>
                </a:solidFill>
                <a:ea typeface="宋体" charset="-122"/>
              </a:rPr>
              <a:t>characteristic equations</a:t>
            </a:r>
            <a:r>
              <a:rPr lang="zh-CN" altLang="en-US" smtClean="0">
                <a:solidFill>
                  <a:srgbClr val="CC3300"/>
                </a:solidFill>
                <a:ea typeface="宋体" charset="-122"/>
              </a:rPr>
              <a:t>：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CC3300"/>
                </a:solidFill>
                <a:ea typeface="宋体" charset="-122"/>
              </a:rPr>
              <a:t>Q*=J·Q’+K’ ·Q</a:t>
            </a:r>
            <a:r>
              <a:rPr lang="en-US" altLang="zh-CN" smtClean="0">
                <a:ea typeface="宋体" charset="-122"/>
              </a:rPr>
              <a:t>       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eliminate the “1s catching” and “0s catching”.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5472112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022" name="Group 38"/>
          <p:cNvGrpSpPr>
            <a:grpSpLocks/>
          </p:cNvGrpSpPr>
          <p:nvPr/>
        </p:nvGrpSpPr>
        <p:grpSpPr bwMode="auto">
          <a:xfrm>
            <a:off x="6516688" y="1700213"/>
            <a:ext cx="2159000" cy="1439862"/>
            <a:chOff x="4105" y="1071"/>
            <a:chExt cx="1360" cy="907"/>
          </a:xfrm>
          <a:solidFill>
            <a:srgbClr val="E7CFB7"/>
          </a:solidFill>
        </p:grpSpPr>
        <p:sp>
          <p:nvSpPr>
            <p:cNvPr id="42006" name="Rectangle 5" descr="20%"/>
            <p:cNvSpPr>
              <a:spLocks noChangeArrowheads="1"/>
            </p:cNvSpPr>
            <p:nvPr/>
          </p:nvSpPr>
          <p:spPr bwMode="auto">
            <a:xfrm>
              <a:off x="4352" y="1071"/>
              <a:ext cx="866" cy="907"/>
            </a:xfrm>
            <a:prstGeom prst="rect">
              <a:avLst/>
            </a:prstGeom>
            <a:grpFill/>
            <a:ln w="28575">
              <a:solidFill>
                <a:srgbClr val="5D2E1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b="0">
                <a:solidFill>
                  <a:srgbClr val="5D2E19"/>
                </a:solidFill>
              </a:endParaRPr>
            </a:p>
          </p:txBody>
        </p:sp>
        <p:sp>
          <p:nvSpPr>
            <p:cNvPr id="42007" name="Text Box 6" descr="20%"/>
            <p:cNvSpPr txBox="1">
              <a:spLocks noChangeArrowheads="1"/>
            </p:cNvSpPr>
            <p:nvPr/>
          </p:nvSpPr>
          <p:spPr bwMode="auto">
            <a:xfrm>
              <a:off x="4394" y="1154"/>
              <a:ext cx="330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  <a:latin typeface="Calibri" pitchFamily="34" charset="0"/>
                </a:rPr>
                <a:t>J</a:t>
              </a:r>
            </a:p>
          </p:txBody>
        </p:sp>
        <p:sp>
          <p:nvSpPr>
            <p:cNvPr id="42008" name="Text Box 7" descr="20%"/>
            <p:cNvSpPr txBox="1">
              <a:spLocks noChangeArrowheads="1"/>
            </p:cNvSpPr>
            <p:nvPr/>
          </p:nvSpPr>
          <p:spPr bwMode="auto">
            <a:xfrm>
              <a:off x="4394" y="1389"/>
              <a:ext cx="550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  <a:latin typeface="Calibri" pitchFamily="34" charset="0"/>
                </a:rPr>
                <a:t>CLK</a:t>
              </a:r>
            </a:p>
          </p:txBody>
        </p:sp>
        <p:sp>
          <p:nvSpPr>
            <p:cNvPr id="42009" name="Text Box 8" descr="20%"/>
            <p:cNvSpPr txBox="1">
              <a:spLocks noChangeArrowheads="1"/>
            </p:cNvSpPr>
            <p:nvPr/>
          </p:nvSpPr>
          <p:spPr bwMode="auto">
            <a:xfrm>
              <a:off x="4394" y="1648"/>
              <a:ext cx="330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  <a:latin typeface="Calibri" pitchFamily="34" charset="0"/>
                </a:rPr>
                <a:t>K</a:t>
              </a:r>
            </a:p>
          </p:txBody>
        </p:sp>
        <p:sp>
          <p:nvSpPr>
            <p:cNvPr id="42010" name="Text Box 9" descr="20%"/>
            <p:cNvSpPr txBox="1">
              <a:spLocks noChangeArrowheads="1"/>
            </p:cNvSpPr>
            <p:nvPr/>
          </p:nvSpPr>
          <p:spPr bwMode="auto">
            <a:xfrm>
              <a:off x="4967" y="1154"/>
              <a:ext cx="200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  <a:latin typeface="Calibri" pitchFamily="34" charset="0"/>
                </a:rPr>
                <a:t>Q</a:t>
              </a:r>
            </a:p>
          </p:txBody>
        </p:sp>
        <p:sp>
          <p:nvSpPr>
            <p:cNvPr id="42011" name="Text Box 10" descr="20%"/>
            <p:cNvSpPr txBox="1">
              <a:spLocks noChangeArrowheads="1"/>
            </p:cNvSpPr>
            <p:nvPr/>
          </p:nvSpPr>
          <p:spPr bwMode="auto">
            <a:xfrm>
              <a:off x="4967" y="1566"/>
              <a:ext cx="245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  <a:latin typeface="Calibri" pitchFamily="34" charset="0"/>
                </a:rPr>
                <a:t>Q</a:t>
              </a:r>
            </a:p>
          </p:txBody>
        </p:sp>
        <p:sp>
          <p:nvSpPr>
            <p:cNvPr id="42012" name="Line 11"/>
            <p:cNvSpPr>
              <a:spLocks noChangeShapeType="1"/>
            </p:cNvSpPr>
            <p:nvPr/>
          </p:nvSpPr>
          <p:spPr bwMode="auto">
            <a:xfrm flipH="1">
              <a:off x="4105" y="1277"/>
              <a:ext cx="247" cy="0"/>
            </a:xfrm>
            <a:prstGeom prst="line">
              <a:avLst/>
            </a:prstGeom>
            <a:grpFill/>
            <a:ln w="28575">
              <a:solidFill>
                <a:srgbClr val="5D2E19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3" name="Line 12"/>
            <p:cNvSpPr>
              <a:spLocks noChangeShapeType="1"/>
            </p:cNvSpPr>
            <p:nvPr/>
          </p:nvSpPr>
          <p:spPr bwMode="auto">
            <a:xfrm flipH="1">
              <a:off x="4105" y="1525"/>
              <a:ext cx="247" cy="0"/>
            </a:xfrm>
            <a:prstGeom prst="line">
              <a:avLst/>
            </a:prstGeom>
            <a:grpFill/>
            <a:ln w="28575">
              <a:solidFill>
                <a:srgbClr val="5D2E19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4" name="Line 13"/>
            <p:cNvSpPr>
              <a:spLocks noChangeShapeType="1"/>
            </p:cNvSpPr>
            <p:nvPr/>
          </p:nvSpPr>
          <p:spPr bwMode="auto">
            <a:xfrm flipH="1">
              <a:off x="4105" y="1772"/>
              <a:ext cx="247" cy="0"/>
            </a:xfrm>
            <a:prstGeom prst="line">
              <a:avLst/>
            </a:prstGeom>
            <a:grpFill/>
            <a:ln w="28575">
              <a:solidFill>
                <a:srgbClr val="5D2E19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5" name="Line 14"/>
            <p:cNvSpPr>
              <a:spLocks noChangeShapeType="1"/>
            </p:cNvSpPr>
            <p:nvPr/>
          </p:nvSpPr>
          <p:spPr bwMode="auto">
            <a:xfrm flipH="1">
              <a:off x="5218" y="1277"/>
              <a:ext cx="247" cy="0"/>
            </a:xfrm>
            <a:prstGeom prst="line">
              <a:avLst/>
            </a:prstGeom>
            <a:grpFill/>
            <a:ln w="28575">
              <a:solidFill>
                <a:srgbClr val="5D2E19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6" name="Line 15"/>
            <p:cNvSpPr>
              <a:spLocks noChangeShapeType="1"/>
            </p:cNvSpPr>
            <p:nvPr/>
          </p:nvSpPr>
          <p:spPr bwMode="auto">
            <a:xfrm flipH="1">
              <a:off x="5300" y="1690"/>
              <a:ext cx="165" cy="0"/>
            </a:xfrm>
            <a:prstGeom prst="line">
              <a:avLst/>
            </a:prstGeom>
            <a:grpFill/>
            <a:ln w="28575">
              <a:solidFill>
                <a:srgbClr val="5D2E19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7" name="Line 22"/>
            <p:cNvSpPr>
              <a:spLocks noChangeShapeType="1"/>
            </p:cNvSpPr>
            <p:nvPr/>
          </p:nvSpPr>
          <p:spPr bwMode="auto">
            <a:xfrm flipH="1">
              <a:off x="4352" y="1525"/>
              <a:ext cx="83" cy="82"/>
            </a:xfrm>
            <a:prstGeom prst="line">
              <a:avLst/>
            </a:prstGeom>
            <a:grpFill/>
            <a:ln w="28575">
              <a:solidFill>
                <a:srgbClr val="5D2E19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8" name="Line 23"/>
            <p:cNvSpPr>
              <a:spLocks noChangeShapeType="1"/>
            </p:cNvSpPr>
            <p:nvPr/>
          </p:nvSpPr>
          <p:spPr bwMode="auto">
            <a:xfrm flipH="1" flipV="1">
              <a:off x="4352" y="1443"/>
              <a:ext cx="83" cy="82"/>
            </a:xfrm>
            <a:prstGeom prst="line">
              <a:avLst/>
            </a:prstGeom>
            <a:grpFill/>
            <a:ln w="28575">
              <a:solidFill>
                <a:srgbClr val="5D2E19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9" name="Oval 24"/>
            <p:cNvSpPr>
              <a:spLocks noChangeArrowheads="1"/>
            </p:cNvSpPr>
            <p:nvPr/>
          </p:nvSpPr>
          <p:spPr bwMode="auto">
            <a:xfrm>
              <a:off x="5218" y="1648"/>
              <a:ext cx="83" cy="83"/>
            </a:xfrm>
            <a:prstGeom prst="ellipse">
              <a:avLst/>
            </a:prstGeom>
            <a:grpFill/>
            <a:ln w="28575">
              <a:solidFill>
                <a:srgbClr val="5D2E19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>
                <a:solidFill>
                  <a:srgbClr val="5D2E19"/>
                </a:solidFill>
              </a:endParaRPr>
            </a:p>
          </p:txBody>
        </p:sp>
      </p:grpSp>
      <p:grpSp>
        <p:nvGrpSpPr>
          <p:cNvPr id="42021" name="Group 37"/>
          <p:cNvGrpSpPr>
            <a:grpSpLocks/>
          </p:cNvGrpSpPr>
          <p:nvPr/>
        </p:nvGrpSpPr>
        <p:grpSpPr bwMode="auto">
          <a:xfrm>
            <a:off x="6516688" y="3500438"/>
            <a:ext cx="2160587" cy="1439862"/>
            <a:chOff x="4105" y="2205"/>
            <a:chExt cx="1361" cy="907"/>
          </a:xfrm>
          <a:solidFill>
            <a:srgbClr val="E7CFB7"/>
          </a:solidFill>
        </p:grpSpPr>
        <p:sp>
          <p:nvSpPr>
            <p:cNvPr id="41991" name="Rectangle 27" descr="20%"/>
            <p:cNvSpPr>
              <a:spLocks noChangeArrowheads="1"/>
            </p:cNvSpPr>
            <p:nvPr/>
          </p:nvSpPr>
          <p:spPr bwMode="auto">
            <a:xfrm>
              <a:off x="4352" y="2205"/>
              <a:ext cx="867" cy="907"/>
            </a:xfrm>
            <a:prstGeom prst="rect">
              <a:avLst/>
            </a:prstGeom>
            <a:grpFill/>
            <a:ln w="28575">
              <a:solidFill>
                <a:srgbClr val="5D2E1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5D2E19"/>
                </a:solidFill>
                <a:latin typeface="Calibri" pitchFamily="34" charset="0"/>
              </a:endParaRPr>
            </a:p>
          </p:txBody>
        </p:sp>
        <p:sp>
          <p:nvSpPr>
            <p:cNvPr id="41992" name="Text Box 28" descr="20%"/>
            <p:cNvSpPr txBox="1">
              <a:spLocks noChangeArrowheads="1"/>
            </p:cNvSpPr>
            <p:nvPr/>
          </p:nvSpPr>
          <p:spPr bwMode="auto">
            <a:xfrm>
              <a:off x="4394" y="2288"/>
              <a:ext cx="330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  <a:latin typeface="Calibri" pitchFamily="34" charset="0"/>
                </a:rPr>
                <a:t>J</a:t>
              </a:r>
            </a:p>
          </p:txBody>
        </p:sp>
        <p:sp>
          <p:nvSpPr>
            <p:cNvPr id="41993" name="Text Box 29" descr="20%"/>
            <p:cNvSpPr txBox="1">
              <a:spLocks noChangeArrowheads="1"/>
            </p:cNvSpPr>
            <p:nvPr/>
          </p:nvSpPr>
          <p:spPr bwMode="auto">
            <a:xfrm>
              <a:off x="4394" y="2535"/>
              <a:ext cx="659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  <a:latin typeface="Calibri" pitchFamily="34" charset="0"/>
                </a:rPr>
                <a:t>CLK</a:t>
              </a:r>
            </a:p>
          </p:txBody>
        </p:sp>
        <p:sp>
          <p:nvSpPr>
            <p:cNvPr id="41994" name="Text Box 30" descr="20%"/>
            <p:cNvSpPr txBox="1">
              <a:spLocks noChangeArrowheads="1"/>
            </p:cNvSpPr>
            <p:nvPr/>
          </p:nvSpPr>
          <p:spPr bwMode="auto">
            <a:xfrm>
              <a:off x="4394" y="2782"/>
              <a:ext cx="330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  <a:latin typeface="Calibri" pitchFamily="34" charset="0"/>
                </a:rPr>
                <a:t>K</a:t>
              </a:r>
            </a:p>
          </p:txBody>
        </p:sp>
        <p:sp>
          <p:nvSpPr>
            <p:cNvPr id="41995" name="Text Box 31" descr="20%"/>
            <p:cNvSpPr txBox="1">
              <a:spLocks noChangeArrowheads="1"/>
            </p:cNvSpPr>
            <p:nvPr/>
          </p:nvSpPr>
          <p:spPr bwMode="auto">
            <a:xfrm>
              <a:off x="4954" y="2288"/>
              <a:ext cx="239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  <a:latin typeface="Calibri" pitchFamily="34" charset="0"/>
                </a:rPr>
                <a:t>Q</a:t>
              </a:r>
            </a:p>
          </p:txBody>
        </p:sp>
        <p:sp>
          <p:nvSpPr>
            <p:cNvPr id="41996" name="Text Box 32" descr="20%"/>
            <p:cNvSpPr txBox="1">
              <a:spLocks noChangeArrowheads="1"/>
            </p:cNvSpPr>
            <p:nvPr/>
          </p:nvSpPr>
          <p:spPr bwMode="auto">
            <a:xfrm>
              <a:off x="4944" y="2682"/>
              <a:ext cx="239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  <a:latin typeface="Calibri" pitchFamily="34" charset="0"/>
                </a:rPr>
                <a:t>Q</a:t>
              </a:r>
            </a:p>
          </p:txBody>
        </p:sp>
        <p:sp>
          <p:nvSpPr>
            <p:cNvPr id="41997" name="Line 33"/>
            <p:cNvSpPr>
              <a:spLocks noChangeShapeType="1"/>
            </p:cNvSpPr>
            <p:nvPr/>
          </p:nvSpPr>
          <p:spPr bwMode="auto">
            <a:xfrm flipH="1">
              <a:off x="4105" y="2411"/>
              <a:ext cx="247" cy="0"/>
            </a:xfrm>
            <a:prstGeom prst="line">
              <a:avLst/>
            </a:prstGeom>
            <a:grpFill/>
            <a:ln w="28575">
              <a:solidFill>
                <a:srgbClr val="5D2E19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8" name="Line 34"/>
            <p:cNvSpPr>
              <a:spLocks noChangeShapeType="1"/>
            </p:cNvSpPr>
            <p:nvPr/>
          </p:nvSpPr>
          <p:spPr bwMode="auto">
            <a:xfrm flipH="1">
              <a:off x="4105" y="2658"/>
              <a:ext cx="136" cy="1"/>
            </a:xfrm>
            <a:prstGeom prst="line">
              <a:avLst/>
            </a:prstGeom>
            <a:grpFill/>
            <a:ln w="28575">
              <a:solidFill>
                <a:srgbClr val="5D2E19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9" name="Line 35"/>
            <p:cNvSpPr>
              <a:spLocks noChangeShapeType="1"/>
            </p:cNvSpPr>
            <p:nvPr/>
          </p:nvSpPr>
          <p:spPr bwMode="auto">
            <a:xfrm flipH="1">
              <a:off x="4105" y="2906"/>
              <a:ext cx="247" cy="0"/>
            </a:xfrm>
            <a:prstGeom prst="line">
              <a:avLst/>
            </a:prstGeom>
            <a:grpFill/>
            <a:ln w="28575">
              <a:solidFill>
                <a:srgbClr val="5D2E19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0" name="Line 36"/>
            <p:cNvSpPr>
              <a:spLocks noChangeShapeType="1"/>
            </p:cNvSpPr>
            <p:nvPr/>
          </p:nvSpPr>
          <p:spPr bwMode="auto">
            <a:xfrm flipH="1">
              <a:off x="5219" y="2411"/>
              <a:ext cx="247" cy="0"/>
            </a:xfrm>
            <a:prstGeom prst="line">
              <a:avLst/>
            </a:prstGeom>
            <a:grpFill/>
            <a:ln w="28575">
              <a:solidFill>
                <a:srgbClr val="5D2E19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1" name="Line 37"/>
            <p:cNvSpPr>
              <a:spLocks noChangeShapeType="1"/>
            </p:cNvSpPr>
            <p:nvPr/>
          </p:nvSpPr>
          <p:spPr bwMode="auto">
            <a:xfrm flipH="1">
              <a:off x="5301" y="2824"/>
              <a:ext cx="165" cy="0"/>
            </a:xfrm>
            <a:prstGeom prst="line">
              <a:avLst/>
            </a:prstGeom>
            <a:grpFill/>
            <a:ln w="28575">
              <a:solidFill>
                <a:srgbClr val="5D2E19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2" name="Line 38"/>
            <p:cNvSpPr>
              <a:spLocks noChangeShapeType="1"/>
            </p:cNvSpPr>
            <p:nvPr/>
          </p:nvSpPr>
          <p:spPr bwMode="auto">
            <a:xfrm flipH="1">
              <a:off x="4352" y="2659"/>
              <a:ext cx="83" cy="82"/>
            </a:xfrm>
            <a:prstGeom prst="line">
              <a:avLst/>
            </a:prstGeom>
            <a:grpFill/>
            <a:ln w="28575">
              <a:solidFill>
                <a:srgbClr val="5D2E19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3" name="Line 39"/>
            <p:cNvSpPr>
              <a:spLocks noChangeShapeType="1"/>
            </p:cNvSpPr>
            <p:nvPr/>
          </p:nvSpPr>
          <p:spPr bwMode="auto">
            <a:xfrm flipH="1" flipV="1">
              <a:off x="4352" y="2577"/>
              <a:ext cx="83" cy="82"/>
            </a:xfrm>
            <a:prstGeom prst="line">
              <a:avLst/>
            </a:prstGeom>
            <a:grpFill/>
            <a:ln w="28575">
              <a:solidFill>
                <a:srgbClr val="5D2E19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4" name="Oval 40"/>
            <p:cNvSpPr>
              <a:spLocks noChangeArrowheads="1"/>
            </p:cNvSpPr>
            <p:nvPr/>
          </p:nvSpPr>
          <p:spPr bwMode="auto">
            <a:xfrm>
              <a:off x="5219" y="2782"/>
              <a:ext cx="82" cy="83"/>
            </a:xfrm>
            <a:prstGeom prst="ellipse">
              <a:avLst/>
            </a:prstGeom>
            <a:grpFill/>
            <a:ln w="28575">
              <a:solidFill>
                <a:srgbClr val="5D2E19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>
                <a:solidFill>
                  <a:srgbClr val="5D2E19"/>
                </a:solidFill>
                <a:latin typeface="Calibri" pitchFamily="34" charset="0"/>
              </a:endParaRPr>
            </a:p>
          </p:txBody>
        </p:sp>
        <p:sp>
          <p:nvSpPr>
            <p:cNvPr id="42005" name="Oval 41"/>
            <p:cNvSpPr>
              <a:spLocks noChangeArrowheads="1"/>
            </p:cNvSpPr>
            <p:nvPr/>
          </p:nvSpPr>
          <p:spPr bwMode="auto">
            <a:xfrm>
              <a:off x="4241" y="2613"/>
              <a:ext cx="91" cy="9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5D2E19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>
                <a:solidFill>
                  <a:srgbClr val="5D2E19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Timing diagram of edge-triggered J-K f-fs</a:t>
            </a:r>
          </a:p>
        </p:txBody>
      </p:sp>
      <p:pic>
        <p:nvPicPr>
          <p:cNvPr id="43011" name="Picture 5" descr="516px-JK_timing_diagram_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989138"/>
            <a:ext cx="6840537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991475" cy="444500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ea typeface="宋体" charset="-122"/>
              </a:rPr>
              <a:t>11</a:t>
            </a:r>
            <a:r>
              <a:rPr lang="zh-CN" altLang="en-US" sz="3600" smtClean="0">
                <a:ea typeface="宋体" charset="-122"/>
              </a:rPr>
              <a:t>、</a:t>
            </a:r>
            <a:r>
              <a:rPr lang="en-US" altLang="zh-CN" sz="3600" smtClean="0">
                <a:ea typeface="宋体" charset="-122"/>
              </a:rPr>
              <a:t>T Flip-Flop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52513"/>
            <a:ext cx="4038600" cy="115252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T: toggle  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functional table</a:t>
            </a:r>
          </a:p>
          <a:p>
            <a:pPr eaLnBrk="1" hangingPunct="1"/>
            <a:endParaRPr lang="en-US" altLang="zh-CN" smtClean="0">
              <a:ea typeface="宋体" charset="-122"/>
            </a:endParaRPr>
          </a:p>
          <a:p>
            <a:pPr eaLnBrk="1" hangingPunct="1"/>
            <a:endParaRPr lang="en-US" altLang="zh-CN" smtClean="0">
              <a:ea typeface="宋体" charset="-122"/>
            </a:endParaRPr>
          </a:p>
          <a:p>
            <a:pPr eaLnBrk="1" hangingPunct="1"/>
            <a:endParaRPr lang="en-US" altLang="zh-CN" smtClean="0">
              <a:ea typeface="宋体" charset="-122"/>
            </a:endParaRPr>
          </a:p>
          <a:p>
            <a:pPr eaLnBrk="1" hangingPunct="1"/>
            <a:endParaRPr lang="en-US" altLang="zh-CN" smtClean="0">
              <a:ea typeface="宋体" charset="-122"/>
            </a:endParaRPr>
          </a:p>
          <a:p>
            <a:pPr eaLnBrk="1" hangingPunct="1"/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91318" name="Group 182"/>
          <p:cNvGraphicFramePr>
            <a:graphicFrameLocks noGrp="1"/>
          </p:cNvGraphicFramePr>
          <p:nvPr>
            <p:ph sz="half" idx="4294967295"/>
          </p:nvPr>
        </p:nvGraphicFramePr>
        <p:xfrm>
          <a:off x="900113" y="2184400"/>
          <a:ext cx="2733675" cy="2036763"/>
        </p:xfrm>
        <a:graphic>
          <a:graphicData uri="http://schemas.openxmlformats.org/drawingml/2006/table">
            <a:tbl>
              <a:tblPr/>
              <a:tblGrid>
                <a:gridCol w="900112"/>
                <a:gridCol w="469900"/>
                <a:gridCol w="468313"/>
                <a:gridCol w="895350"/>
              </a:tblGrid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CLK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hold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63" name="Rectangle 96"/>
          <p:cNvSpPr>
            <a:spLocks noGrp="1" noChangeArrowheads="1"/>
          </p:cNvSpPr>
          <p:nvPr>
            <p:ph type="body" sz="half" idx="2"/>
          </p:nvPr>
        </p:nvSpPr>
        <p:spPr>
          <a:xfrm>
            <a:off x="4791075" y="1052513"/>
            <a:ext cx="3957638" cy="248443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symbol</a:t>
            </a:r>
          </a:p>
        </p:txBody>
      </p:sp>
      <p:grpSp>
        <p:nvGrpSpPr>
          <p:cNvPr id="44097" name="Group 65"/>
          <p:cNvGrpSpPr>
            <a:grpSpLocks/>
          </p:cNvGrpSpPr>
          <p:nvPr/>
        </p:nvGrpSpPr>
        <p:grpSpPr bwMode="auto">
          <a:xfrm>
            <a:off x="5076825" y="1952625"/>
            <a:ext cx="2232025" cy="1439863"/>
            <a:chOff x="3198" y="1434"/>
            <a:chExt cx="1406" cy="907"/>
          </a:xfrm>
          <a:solidFill>
            <a:srgbClr val="E7CFB7"/>
          </a:solidFill>
        </p:grpSpPr>
        <p:sp>
          <p:nvSpPr>
            <p:cNvPr id="44081" name="Rectangle 98" descr="20%"/>
            <p:cNvSpPr>
              <a:spLocks noChangeArrowheads="1"/>
            </p:cNvSpPr>
            <p:nvPr/>
          </p:nvSpPr>
          <p:spPr bwMode="auto">
            <a:xfrm>
              <a:off x="3470" y="1434"/>
              <a:ext cx="817" cy="907"/>
            </a:xfrm>
            <a:prstGeom prst="rect">
              <a:avLst/>
            </a:prstGeom>
            <a:grpFill/>
            <a:ln w="28575">
              <a:solidFill>
                <a:srgbClr val="5D2E1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5D2E19"/>
                </a:solidFill>
                <a:latin typeface="Calibri" pitchFamily="34" charset="0"/>
              </a:endParaRPr>
            </a:p>
          </p:txBody>
        </p:sp>
        <p:grpSp>
          <p:nvGrpSpPr>
            <p:cNvPr id="44082" name="Group 99"/>
            <p:cNvGrpSpPr>
              <a:grpSpLocks/>
            </p:cNvGrpSpPr>
            <p:nvPr/>
          </p:nvGrpSpPr>
          <p:grpSpPr bwMode="auto">
            <a:xfrm>
              <a:off x="4287" y="2023"/>
              <a:ext cx="317" cy="91"/>
              <a:chOff x="1837" y="1616"/>
              <a:chExt cx="363" cy="91"/>
            </a:xfrm>
            <a:grpFill/>
          </p:grpSpPr>
          <p:sp>
            <p:nvSpPr>
              <p:cNvPr id="44094" name="Oval 100"/>
              <p:cNvSpPr>
                <a:spLocks noChangeArrowheads="1"/>
              </p:cNvSpPr>
              <p:nvPr/>
            </p:nvSpPr>
            <p:spPr bwMode="auto">
              <a:xfrm>
                <a:off x="1837" y="1616"/>
                <a:ext cx="91" cy="91"/>
              </a:xfrm>
              <a:prstGeom prst="ellipse">
                <a:avLst/>
              </a:prstGeom>
              <a:grpFill/>
              <a:ln w="28575">
                <a:solidFill>
                  <a:srgbClr val="5D2E19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>
                  <a:solidFill>
                    <a:srgbClr val="5D2E19"/>
                  </a:solidFill>
                  <a:latin typeface="Calibri" pitchFamily="34" charset="0"/>
                </a:endParaRPr>
              </a:p>
            </p:txBody>
          </p:sp>
          <p:sp>
            <p:nvSpPr>
              <p:cNvPr id="44095" name="Line 101"/>
              <p:cNvSpPr>
                <a:spLocks noChangeShapeType="1"/>
              </p:cNvSpPr>
              <p:nvPr/>
            </p:nvSpPr>
            <p:spPr bwMode="auto">
              <a:xfrm flipH="1">
                <a:off x="1927" y="1661"/>
                <a:ext cx="273" cy="0"/>
              </a:xfrm>
              <a:prstGeom prst="line">
                <a:avLst/>
              </a:prstGeom>
              <a:grpFill/>
              <a:ln w="28575">
                <a:solidFill>
                  <a:srgbClr val="5D2E19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083" name="Line 102"/>
            <p:cNvSpPr>
              <a:spLocks noChangeShapeType="1"/>
            </p:cNvSpPr>
            <p:nvPr/>
          </p:nvSpPr>
          <p:spPr bwMode="auto">
            <a:xfrm flipH="1">
              <a:off x="4287" y="1593"/>
              <a:ext cx="271" cy="0"/>
            </a:xfrm>
            <a:prstGeom prst="line">
              <a:avLst/>
            </a:prstGeom>
            <a:grpFill/>
            <a:ln w="28575">
              <a:solidFill>
                <a:srgbClr val="5D2E19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4" name="Text Box 103" descr="20%"/>
            <p:cNvSpPr txBox="1">
              <a:spLocks noChangeArrowheads="1"/>
            </p:cNvSpPr>
            <p:nvPr/>
          </p:nvSpPr>
          <p:spPr bwMode="auto">
            <a:xfrm>
              <a:off x="3516" y="1479"/>
              <a:ext cx="271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  <a:latin typeface="Calibri" pitchFamily="34" charset="0"/>
                </a:rPr>
                <a:t>T</a:t>
              </a:r>
            </a:p>
          </p:txBody>
        </p:sp>
        <p:sp>
          <p:nvSpPr>
            <p:cNvPr id="44085" name="Text Box 104" descr="20%"/>
            <p:cNvSpPr txBox="1">
              <a:spLocks noChangeArrowheads="1"/>
            </p:cNvSpPr>
            <p:nvPr/>
          </p:nvSpPr>
          <p:spPr bwMode="auto">
            <a:xfrm>
              <a:off x="4014" y="1464"/>
              <a:ext cx="216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  <a:latin typeface="Calibri" pitchFamily="34" charset="0"/>
                </a:rPr>
                <a:t>Q</a:t>
              </a:r>
            </a:p>
          </p:txBody>
        </p:sp>
        <p:sp>
          <p:nvSpPr>
            <p:cNvPr id="44086" name="Text Box 105" descr="20%"/>
            <p:cNvSpPr txBox="1">
              <a:spLocks noChangeArrowheads="1"/>
            </p:cNvSpPr>
            <p:nvPr/>
          </p:nvSpPr>
          <p:spPr bwMode="auto">
            <a:xfrm>
              <a:off x="4014" y="1933"/>
              <a:ext cx="216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  <a:latin typeface="Calibri" pitchFamily="34" charset="0"/>
                </a:rPr>
                <a:t>Q</a:t>
              </a:r>
            </a:p>
          </p:txBody>
        </p:sp>
        <p:grpSp>
          <p:nvGrpSpPr>
            <p:cNvPr id="44087" name="Group 106"/>
            <p:cNvGrpSpPr>
              <a:grpSpLocks/>
            </p:cNvGrpSpPr>
            <p:nvPr/>
          </p:nvGrpSpPr>
          <p:grpSpPr bwMode="auto">
            <a:xfrm>
              <a:off x="3198" y="2023"/>
              <a:ext cx="363" cy="91"/>
              <a:chOff x="1111" y="3217"/>
              <a:chExt cx="363" cy="91"/>
            </a:xfrm>
            <a:grpFill/>
          </p:grpSpPr>
          <p:sp>
            <p:nvSpPr>
              <p:cNvPr id="44090" name="Line 107"/>
              <p:cNvSpPr>
                <a:spLocks noChangeShapeType="1"/>
              </p:cNvSpPr>
              <p:nvPr/>
            </p:nvSpPr>
            <p:spPr bwMode="auto">
              <a:xfrm flipH="1">
                <a:off x="1111" y="3249"/>
                <a:ext cx="263" cy="0"/>
              </a:xfrm>
              <a:prstGeom prst="line">
                <a:avLst/>
              </a:prstGeom>
              <a:grpFill/>
              <a:ln w="28575">
                <a:solidFill>
                  <a:srgbClr val="5D2E19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4091" name="Group 108"/>
              <p:cNvGrpSpPr>
                <a:grpSpLocks/>
              </p:cNvGrpSpPr>
              <p:nvPr/>
            </p:nvGrpSpPr>
            <p:grpSpPr bwMode="auto">
              <a:xfrm>
                <a:off x="1383" y="3217"/>
                <a:ext cx="91" cy="91"/>
                <a:chOff x="3515" y="2341"/>
                <a:chExt cx="91" cy="91"/>
              </a:xfrm>
              <a:grpFill/>
            </p:grpSpPr>
            <p:sp>
              <p:nvSpPr>
                <p:cNvPr id="44092" name="Line 109"/>
                <p:cNvSpPr>
                  <a:spLocks noChangeShapeType="1"/>
                </p:cNvSpPr>
                <p:nvPr/>
              </p:nvSpPr>
              <p:spPr bwMode="auto">
                <a:xfrm flipH="1">
                  <a:off x="3515" y="2386"/>
                  <a:ext cx="91" cy="46"/>
                </a:xfrm>
                <a:prstGeom prst="line">
                  <a:avLst/>
                </a:prstGeom>
                <a:grpFill/>
                <a:ln w="28575">
                  <a:solidFill>
                    <a:srgbClr val="5D2E19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093" name="Line 110"/>
                <p:cNvSpPr>
                  <a:spLocks noChangeShapeType="1"/>
                </p:cNvSpPr>
                <p:nvPr/>
              </p:nvSpPr>
              <p:spPr bwMode="auto">
                <a:xfrm flipH="1" flipV="1">
                  <a:off x="3515" y="2341"/>
                  <a:ext cx="91" cy="45"/>
                </a:xfrm>
                <a:prstGeom prst="line">
                  <a:avLst/>
                </a:prstGeom>
                <a:grpFill/>
                <a:ln w="28575">
                  <a:solidFill>
                    <a:srgbClr val="5D2E19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4088" name="Line 111"/>
            <p:cNvSpPr>
              <a:spLocks noChangeShapeType="1"/>
            </p:cNvSpPr>
            <p:nvPr/>
          </p:nvSpPr>
          <p:spPr bwMode="auto">
            <a:xfrm flipH="1">
              <a:off x="3198" y="1615"/>
              <a:ext cx="271" cy="0"/>
            </a:xfrm>
            <a:prstGeom prst="line">
              <a:avLst/>
            </a:prstGeom>
            <a:grpFill/>
            <a:ln w="28575">
              <a:solidFill>
                <a:srgbClr val="5D2E19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9" name="Text Box 112" descr="20%"/>
            <p:cNvSpPr txBox="1">
              <a:spLocks noChangeArrowheads="1"/>
            </p:cNvSpPr>
            <p:nvPr/>
          </p:nvSpPr>
          <p:spPr bwMode="auto">
            <a:xfrm>
              <a:off x="3560" y="1933"/>
              <a:ext cx="386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  <a:latin typeface="Calibri" pitchFamily="34" charset="0"/>
                </a:rPr>
                <a:t>CLK</a:t>
              </a:r>
            </a:p>
          </p:txBody>
        </p:sp>
      </p:grpSp>
      <p:sp>
        <p:nvSpPr>
          <p:cNvPr id="91306" name="Rectangle 170"/>
          <p:cNvSpPr>
            <a:spLocks noChangeArrowheads="1"/>
          </p:cNvSpPr>
          <p:nvPr/>
        </p:nvSpPr>
        <p:spPr bwMode="auto">
          <a:xfrm>
            <a:off x="4392613" y="3573463"/>
            <a:ext cx="4572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99CC00"/>
              </a:buClr>
              <a:buSzPct val="150000"/>
            </a:pPr>
            <a:r>
              <a:rPr lang="en-US" altLang="zh-CN" sz="2800"/>
              <a:t>characteristic equation</a:t>
            </a:r>
            <a:r>
              <a:rPr lang="zh-CN" altLang="en-US" sz="2800"/>
              <a:t>：</a:t>
            </a:r>
            <a:r>
              <a:rPr lang="en-US" altLang="zh-CN" sz="2800">
                <a:solidFill>
                  <a:srgbClr val="CC3300"/>
                </a:solidFill>
              </a:rPr>
              <a:t>Q*=T·Q’+T’ ·Q=T⊕Q</a:t>
            </a:r>
          </a:p>
        </p:txBody>
      </p:sp>
      <p:grpSp>
        <p:nvGrpSpPr>
          <p:cNvPr id="44066" name="Group 183"/>
          <p:cNvGrpSpPr>
            <a:grpSpLocks/>
          </p:cNvGrpSpPr>
          <p:nvPr/>
        </p:nvGrpSpPr>
        <p:grpSpPr bwMode="auto">
          <a:xfrm>
            <a:off x="1403350" y="2781300"/>
            <a:ext cx="215900" cy="360363"/>
            <a:chOff x="1156" y="3067"/>
            <a:chExt cx="182" cy="272"/>
          </a:xfrm>
        </p:grpSpPr>
        <p:sp>
          <p:nvSpPr>
            <p:cNvPr id="44077" name="Line 184"/>
            <p:cNvSpPr>
              <a:spLocks noChangeShapeType="1"/>
            </p:cNvSpPr>
            <p:nvPr/>
          </p:nvSpPr>
          <p:spPr bwMode="auto">
            <a:xfrm>
              <a:off x="1156" y="3339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8" name="Line 185"/>
            <p:cNvSpPr>
              <a:spLocks noChangeShapeType="1"/>
            </p:cNvSpPr>
            <p:nvPr/>
          </p:nvSpPr>
          <p:spPr bwMode="auto">
            <a:xfrm flipV="1">
              <a:off x="1247" y="3067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9" name="Line 186"/>
            <p:cNvSpPr>
              <a:spLocks noChangeShapeType="1"/>
            </p:cNvSpPr>
            <p:nvPr/>
          </p:nvSpPr>
          <p:spPr bwMode="auto">
            <a:xfrm>
              <a:off x="1247" y="3067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0" name="Line 187"/>
            <p:cNvSpPr>
              <a:spLocks noChangeShapeType="1"/>
            </p:cNvSpPr>
            <p:nvPr/>
          </p:nvSpPr>
          <p:spPr bwMode="auto">
            <a:xfrm flipV="1">
              <a:off x="1247" y="3158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067" name="Group 188"/>
          <p:cNvGrpSpPr>
            <a:grpSpLocks/>
          </p:cNvGrpSpPr>
          <p:nvPr/>
        </p:nvGrpSpPr>
        <p:grpSpPr bwMode="auto">
          <a:xfrm>
            <a:off x="1403350" y="3284538"/>
            <a:ext cx="215900" cy="360362"/>
            <a:chOff x="1156" y="3067"/>
            <a:chExt cx="182" cy="272"/>
          </a:xfrm>
        </p:grpSpPr>
        <p:sp>
          <p:nvSpPr>
            <p:cNvPr id="44073" name="Line 189"/>
            <p:cNvSpPr>
              <a:spLocks noChangeShapeType="1"/>
            </p:cNvSpPr>
            <p:nvPr/>
          </p:nvSpPr>
          <p:spPr bwMode="auto">
            <a:xfrm>
              <a:off x="1156" y="3339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4" name="Line 190"/>
            <p:cNvSpPr>
              <a:spLocks noChangeShapeType="1"/>
            </p:cNvSpPr>
            <p:nvPr/>
          </p:nvSpPr>
          <p:spPr bwMode="auto">
            <a:xfrm flipV="1">
              <a:off x="1247" y="3067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5" name="Line 191"/>
            <p:cNvSpPr>
              <a:spLocks noChangeShapeType="1"/>
            </p:cNvSpPr>
            <p:nvPr/>
          </p:nvSpPr>
          <p:spPr bwMode="auto">
            <a:xfrm>
              <a:off x="1247" y="3067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6" name="Line 192"/>
            <p:cNvSpPr>
              <a:spLocks noChangeShapeType="1"/>
            </p:cNvSpPr>
            <p:nvPr/>
          </p:nvSpPr>
          <p:spPr bwMode="auto">
            <a:xfrm flipV="1">
              <a:off x="1247" y="3158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068" name="Group 193"/>
          <p:cNvGrpSpPr>
            <a:grpSpLocks/>
          </p:cNvGrpSpPr>
          <p:nvPr/>
        </p:nvGrpSpPr>
        <p:grpSpPr bwMode="auto">
          <a:xfrm>
            <a:off x="1403350" y="3789363"/>
            <a:ext cx="215900" cy="360362"/>
            <a:chOff x="1156" y="3067"/>
            <a:chExt cx="182" cy="272"/>
          </a:xfrm>
        </p:grpSpPr>
        <p:sp>
          <p:nvSpPr>
            <p:cNvPr id="44069" name="Line 194"/>
            <p:cNvSpPr>
              <a:spLocks noChangeShapeType="1"/>
            </p:cNvSpPr>
            <p:nvPr/>
          </p:nvSpPr>
          <p:spPr bwMode="auto">
            <a:xfrm>
              <a:off x="1156" y="3339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0" name="Line 195"/>
            <p:cNvSpPr>
              <a:spLocks noChangeShapeType="1"/>
            </p:cNvSpPr>
            <p:nvPr/>
          </p:nvSpPr>
          <p:spPr bwMode="auto">
            <a:xfrm flipV="1">
              <a:off x="1247" y="3067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1" name="Line 196"/>
            <p:cNvSpPr>
              <a:spLocks noChangeShapeType="1"/>
            </p:cNvSpPr>
            <p:nvPr/>
          </p:nvSpPr>
          <p:spPr bwMode="auto">
            <a:xfrm>
              <a:off x="1247" y="3067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2" name="Line 197"/>
            <p:cNvSpPr>
              <a:spLocks noChangeShapeType="1"/>
            </p:cNvSpPr>
            <p:nvPr/>
          </p:nvSpPr>
          <p:spPr bwMode="auto">
            <a:xfrm flipV="1">
              <a:off x="1247" y="3158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98" name="AutoShape 66"/>
          <p:cNvSpPr>
            <a:spLocks noChangeArrowheads="1"/>
          </p:cNvSpPr>
          <p:nvPr/>
        </p:nvSpPr>
        <p:spPr bwMode="auto">
          <a:xfrm>
            <a:off x="7920038" y="1773238"/>
            <a:ext cx="1044575" cy="935037"/>
          </a:xfrm>
          <a:prstGeom prst="wedgeRoundRectCallout">
            <a:avLst>
              <a:gd name="adj1" fmla="val -110486"/>
              <a:gd name="adj2" fmla="val 670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/>
              <a:t>较为通用的符号</a:t>
            </a:r>
          </a:p>
        </p:txBody>
      </p:sp>
      <p:grpSp>
        <p:nvGrpSpPr>
          <p:cNvPr id="44119" name="Group 87"/>
          <p:cNvGrpSpPr>
            <a:grpSpLocks/>
          </p:cNvGrpSpPr>
          <p:nvPr/>
        </p:nvGrpSpPr>
        <p:grpSpPr bwMode="auto">
          <a:xfrm>
            <a:off x="1511300" y="4724400"/>
            <a:ext cx="6048375" cy="1765300"/>
            <a:chOff x="952" y="2976"/>
            <a:chExt cx="3810" cy="1112"/>
          </a:xfrm>
        </p:grpSpPr>
        <p:sp>
          <p:nvSpPr>
            <p:cNvPr id="44117" name="AutoShape 85"/>
            <p:cNvSpPr>
              <a:spLocks noChangeArrowheads="1"/>
            </p:cNvSpPr>
            <p:nvPr/>
          </p:nvSpPr>
          <p:spPr bwMode="auto">
            <a:xfrm>
              <a:off x="952" y="2976"/>
              <a:ext cx="3810" cy="1112"/>
            </a:xfrm>
            <a:prstGeom prst="bracketPair">
              <a:avLst>
                <a:gd name="adj" fmla="val 1088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0" name="Rectangle 98" descr="20%"/>
            <p:cNvSpPr>
              <a:spLocks noChangeArrowheads="1"/>
            </p:cNvSpPr>
            <p:nvPr/>
          </p:nvSpPr>
          <p:spPr bwMode="auto">
            <a:xfrm>
              <a:off x="1455" y="3113"/>
              <a:ext cx="726" cy="816"/>
            </a:xfrm>
            <a:prstGeom prst="rect">
              <a:avLst/>
            </a:prstGeom>
            <a:solidFill>
              <a:srgbClr val="E7CFB7"/>
            </a:solidFill>
            <a:ln w="28575">
              <a:solidFill>
                <a:srgbClr val="5D2E1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5D2E19"/>
                </a:solidFill>
                <a:latin typeface="Calibri" pitchFamily="34" charset="0"/>
              </a:endParaRPr>
            </a:p>
          </p:txBody>
        </p:sp>
        <p:grpSp>
          <p:nvGrpSpPr>
            <p:cNvPr id="44101" name="Group 99"/>
            <p:cNvGrpSpPr>
              <a:grpSpLocks/>
            </p:cNvGrpSpPr>
            <p:nvPr/>
          </p:nvGrpSpPr>
          <p:grpSpPr bwMode="auto">
            <a:xfrm>
              <a:off x="2181" y="3702"/>
              <a:ext cx="317" cy="91"/>
              <a:chOff x="1837" y="1616"/>
              <a:chExt cx="363" cy="91"/>
            </a:xfrm>
          </p:grpSpPr>
          <p:sp>
            <p:nvSpPr>
              <p:cNvPr id="44102" name="Oval 100"/>
              <p:cNvSpPr>
                <a:spLocks noChangeArrowheads="1"/>
              </p:cNvSpPr>
              <p:nvPr/>
            </p:nvSpPr>
            <p:spPr bwMode="auto">
              <a:xfrm>
                <a:off x="1837" y="1616"/>
                <a:ext cx="91" cy="91"/>
              </a:xfrm>
              <a:prstGeom prst="ellipse">
                <a:avLst/>
              </a:prstGeom>
              <a:noFill/>
              <a:ln w="28575">
                <a:solidFill>
                  <a:srgbClr val="5D2E1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5D2E19"/>
                  </a:solidFill>
                  <a:latin typeface="Calibri" pitchFamily="34" charset="0"/>
                </a:endParaRPr>
              </a:p>
            </p:txBody>
          </p:sp>
          <p:sp>
            <p:nvSpPr>
              <p:cNvPr id="44103" name="Line 101"/>
              <p:cNvSpPr>
                <a:spLocks noChangeShapeType="1"/>
              </p:cNvSpPr>
              <p:nvPr/>
            </p:nvSpPr>
            <p:spPr bwMode="auto">
              <a:xfrm flipH="1">
                <a:off x="1927" y="1661"/>
                <a:ext cx="273" cy="0"/>
              </a:xfrm>
              <a:prstGeom prst="line">
                <a:avLst/>
              </a:prstGeom>
              <a:noFill/>
              <a:ln w="28575">
                <a:solidFill>
                  <a:srgbClr val="5D2E1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104" name="Line 102"/>
            <p:cNvSpPr>
              <a:spLocks noChangeShapeType="1"/>
            </p:cNvSpPr>
            <p:nvPr/>
          </p:nvSpPr>
          <p:spPr bwMode="auto">
            <a:xfrm flipH="1">
              <a:off x="2181" y="3272"/>
              <a:ext cx="271" cy="0"/>
            </a:xfrm>
            <a:prstGeom prst="line">
              <a:avLst/>
            </a:prstGeom>
            <a:noFill/>
            <a:ln w="28575">
              <a:solidFill>
                <a:srgbClr val="5D2E1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05" name="Text Box 103" descr="20%"/>
            <p:cNvSpPr txBox="1">
              <a:spLocks noChangeArrowheads="1"/>
            </p:cNvSpPr>
            <p:nvPr/>
          </p:nvSpPr>
          <p:spPr bwMode="auto">
            <a:xfrm>
              <a:off x="1024" y="3596"/>
              <a:ext cx="2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9925B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  <a:latin typeface="Calibri" pitchFamily="34" charset="0"/>
                </a:rPr>
                <a:t>T</a:t>
              </a:r>
            </a:p>
          </p:txBody>
        </p:sp>
        <p:sp>
          <p:nvSpPr>
            <p:cNvPr id="44106" name="Text Box 104" descr="20%"/>
            <p:cNvSpPr txBox="1">
              <a:spLocks noChangeArrowheads="1"/>
            </p:cNvSpPr>
            <p:nvPr/>
          </p:nvSpPr>
          <p:spPr bwMode="auto">
            <a:xfrm>
              <a:off x="1932" y="3143"/>
              <a:ext cx="216" cy="288"/>
            </a:xfrm>
            <a:prstGeom prst="rect">
              <a:avLst/>
            </a:prstGeom>
            <a:solidFill>
              <a:srgbClr val="E7CF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  <a:latin typeface="Calibri" pitchFamily="34" charset="0"/>
                </a:rPr>
                <a:t>Q</a:t>
              </a:r>
            </a:p>
          </p:txBody>
        </p:sp>
        <p:sp>
          <p:nvSpPr>
            <p:cNvPr id="44107" name="Text Box 105" descr="20%"/>
            <p:cNvSpPr txBox="1">
              <a:spLocks noChangeArrowheads="1"/>
            </p:cNvSpPr>
            <p:nvPr/>
          </p:nvSpPr>
          <p:spPr bwMode="auto">
            <a:xfrm>
              <a:off x="1932" y="3612"/>
              <a:ext cx="216" cy="288"/>
            </a:xfrm>
            <a:prstGeom prst="rect">
              <a:avLst/>
            </a:prstGeom>
            <a:solidFill>
              <a:srgbClr val="E7CF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  <a:latin typeface="Calibri" pitchFamily="34" charset="0"/>
                </a:rPr>
                <a:t>Q</a:t>
              </a:r>
            </a:p>
          </p:txBody>
        </p:sp>
        <p:grpSp>
          <p:nvGrpSpPr>
            <p:cNvPr id="44108" name="Group 106"/>
            <p:cNvGrpSpPr>
              <a:grpSpLocks/>
            </p:cNvGrpSpPr>
            <p:nvPr/>
          </p:nvGrpSpPr>
          <p:grpSpPr bwMode="auto">
            <a:xfrm>
              <a:off x="1183" y="3702"/>
              <a:ext cx="363" cy="91"/>
              <a:chOff x="1111" y="3217"/>
              <a:chExt cx="363" cy="91"/>
            </a:xfrm>
          </p:grpSpPr>
          <p:sp>
            <p:nvSpPr>
              <p:cNvPr id="44109" name="Line 107"/>
              <p:cNvSpPr>
                <a:spLocks noChangeShapeType="1"/>
              </p:cNvSpPr>
              <p:nvPr/>
            </p:nvSpPr>
            <p:spPr bwMode="auto">
              <a:xfrm flipH="1">
                <a:off x="1111" y="3249"/>
                <a:ext cx="263" cy="0"/>
              </a:xfrm>
              <a:prstGeom prst="line">
                <a:avLst/>
              </a:prstGeom>
              <a:noFill/>
              <a:ln w="28575">
                <a:solidFill>
                  <a:srgbClr val="5D2E1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4110" name="Group 108"/>
              <p:cNvGrpSpPr>
                <a:grpSpLocks/>
              </p:cNvGrpSpPr>
              <p:nvPr/>
            </p:nvGrpSpPr>
            <p:grpSpPr bwMode="auto">
              <a:xfrm>
                <a:off x="1383" y="3217"/>
                <a:ext cx="91" cy="91"/>
                <a:chOff x="3515" y="2341"/>
                <a:chExt cx="91" cy="91"/>
              </a:xfrm>
            </p:grpSpPr>
            <p:sp>
              <p:nvSpPr>
                <p:cNvPr id="44111" name="Line 109"/>
                <p:cNvSpPr>
                  <a:spLocks noChangeShapeType="1"/>
                </p:cNvSpPr>
                <p:nvPr/>
              </p:nvSpPr>
              <p:spPr bwMode="auto">
                <a:xfrm flipH="1">
                  <a:off x="3515" y="2386"/>
                  <a:ext cx="91" cy="46"/>
                </a:xfrm>
                <a:prstGeom prst="line">
                  <a:avLst/>
                </a:prstGeom>
                <a:noFill/>
                <a:ln w="28575">
                  <a:solidFill>
                    <a:srgbClr val="5D2E1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112" name="Line 110"/>
                <p:cNvSpPr>
                  <a:spLocks noChangeShapeType="1"/>
                </p:cNvSpPr>
                <p:nvPr/>
              </p:nvSpPr>
              <p:spPr bwMode="auto">
                <a:xfrm flipH="1" flipV="1">
                  <a:off x="3515" y="2341"/>
                  <a:ext cx="91" cy="45"/>
                </a:xfrm>
                <a:prstGeom prst="line">
                  <a:avLst/>
                </a:prstGeom>
                <a:noFill/>
                <a:ln w="28575">
                  <a:solidFill>
                    <a:srgbClr val="5D2E1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4114" name="Text Box 112" descr="20%"/>
            <p:cNvSpPr txBox="1">
              <a:spLocks noChangeArrowheads="1"/>
            </p:cNvSpPr>
            <p:nvPr/>
          </p:nvSpPr>
          <p:spPr bwMode="auto">
            <a:xfrm>
              <a:off x="1545" y="3612"/>
              <a:ext cx="386" cy="288"/>
            </a:xfrm>
            <a:prstGeom prst="rect">
              <a:avLst/>
            </a:prstGeom>
            <a:solidFill>
              <a:srgbClr val="E7CF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5D2E19"/>
                  </a:solidFill>
                  <a:latin typeface="Calibri" pitchFamily="34" charset="0"/>
                </a:rPr>
                <a:t>CLK</a:t>
              </a:r>
            </a:p>
          </p:txBody>
        </p:sp>
        <p:sp>
          <p:nvSpPr>
            <p:cNvPr id="44116" name="AutoShape 84"/>
            <p:cNvSpPr>
              <a:spLocks noChangeArrowheads="1"/>
            </p:cNvSpPr>
            <p:nvPr/>
          </p:nvSpPr>
          <p:spPr bwMode="auto">
            <a:xfrm>
              <a:off x="2907" y="3181"/>
              <a:ext cx="658" cy="589"/>
            </a:xfrm>
            <a:prstGeom prst="wedgeRoundRectCallout">
              <a:avLst>
                <a:gd name="adj1" fmla="val -118995"/>
                <a:gd name="adj2" fmla="val 4329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/>
                <a:t>本教材的符号</a:t>
              </a:r>
            </a:p>
          </p:txBody>
        </p:sp>
        <p:sp>
          <p:nvSpPr>
            <p:cNvPr id="44118" name="Rectangle 86"/>
            <p:cNvSpPr>
              <a:spLocks noChangeArrowheads="1"/>
            </p:cNvSpPr>
            <p:nvPr/>
          </p:nvSpPr>
          <p:spPr bwMode="auto">
            <a:xfrm>
              <a:off x="3905" y="3262"/>
              <a:ext cx="7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CC3300"/>
                  </a:solidFill>
                </a:rPr>
                <a:t>Q*=Q’</a:t>
              </a:r>
              <a:endParaRPr lang="zh-CN" altLang="en-US" sz="2800">
                <a:solidFill>
                  <a:srgbClr val="CC3300"/>
                </a:solidFill>
              </a:endParaRPr>
            </a:p>
          </p:txBody>
        </p:sp>
      </p:grpSp>
      <p:sp>
        <p:nvSpPr>
          <p:cNvPr id="44120" name="Text Box 88"/>
          <p:cNvSpPr txBox="1">
            <a:spLocks noChangeArrowheads="1"/>
          </p:cNvSpPr>
          <p:nvPr/>
        </p:nvSpPr>
        <p:spPr bwMode="auto">
          <a:xfrm>
            <a:off x="7596188" y="5445125"/>
            <a:ext cx="1547812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The internal structure :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Fig 7-32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306" grpId="0"/>
      <p:bldP spid="441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991475" cy="647700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ea typeface="宋体" charset="-122"/>
              </a:rPr>
              <a:t>Implementation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91512" cy="1439862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Contribute by D or J-K f-fs.</a:t>
            </a:r>
          </a:p>
        </p:txBody>
      </p:sp>
      <p:grpSp>
        <p:nvGrpSpPr>
          <p:cNvPr id="6" name="Group 142"/>
          <p:cNvGrpSpPr>
            <a:grpSpLocks/>
          </p:cNvGrpSpPr>
          <p:nvPr/>
        </p:nvGrpSpPr>
        <p:grpSpPr bwMode="auto">
          <a:xfrm>
            <a:off x="971550" y="3933825"/>
            <a:ext cx="4103688" cy="2016125"/>
            <a:chOff x="2744" y="1253"/>
            <a:chExt cx="2585" cy="1270"/>
          </a:xfrm>
        </p:grpSpPr>
        <p:sp>
          <p:nvSpPr>
            <p:cNvPr id="45062" name="Rectangle 83" descr="25%"/>
            <p:cNvSpPr>
              <a:spLocks noChangeArrowheads="1"/>
            </p:cNvSpPr>
            <p:nvPr/>
          </p:nvSpPr>
          <p:spPr bwMode="auto">
            <a:xfrm>
              <a:off x="3380" y="1253"/>
              <a:ext cx="1253" cy="1270"/>
            </a:xfrm>
            <a:prstGeom prst="rect">
              <a:avLst/>
            </a:prstGeom>
            <a:pattFill prst="pct25">
              <a:fgClr>
                <a:schemeClr val="accent1">
                  <a:alpha val="27843"/>
                </a:schemeClr>
              </a:fgClr>
              <a:bgClr>
                <a:schemeClr val="bg1">
                  <a:alpha val="27843"/>
                </a:schemeClr>
              </a:bgClr>
            </a:pattFill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5063" name="Rectangle 5"/>
            <p:cNvSpPr>
              <a:spLocks noChangeArrowheads="1"/>
            </p:cNvSpPr>
            <p:nvPr/>
          </p:nvSpPr>
          <p:spPr bwMode="auto">
            <a:xfrm>
              <a:off x="3680" y="1363"/>
              <a:ext cx="771" cy="1024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5064" name="Text Box 6"/>
            <p:cNvSpPr txBox="1">
              <a:spLocks noChangeArrowheads="1"/>
            </p:cNvSpPr>
            <p:nvPr/>
          </p:nvSpPr>
          <p:spPr bwMode="auto">
            <a:xfrm>
              <a:off x="3717" y="1414"/>
              <a:ext cx="2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45065" name="Text Box 7"/>
            <p:cNvSpPr txBox="1">
              <a:spLocks noChangeArrowheads="1"/>
            </p:cNvSpPr>
            <p:nvPr/>
          </p:nvSpPr>
          <p:spPr bwMode="auto">
            <a:xfrm>
              <a:off x="3696" y="1752"/>
              <a:ext cx="5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CLK</a:t>
              </a:r>
            </a:p>
          </p:txBody>
        </p:sp>
        <p:sp>
          <p:nvSpPr>
            <p:cNvPr id="45066" name="Text Box 8"/>
            <p:cNvSpPr txBox="1">
              <a:spLocks noChangeArrowheads="1"/>
            </p:cNvSpPr>
            <p:nvPr/>
          </p:nvSpPr>
          <p:spPr bwMode="auto">
            <a:xfrm>
              <a:off x="3696" y="2069"/>
              <a:ext cx="2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45067" name="Text Box 9"/>
            <p:cNvSpPr txBox="1">
              <a:spLocks noChangeArrowheads="1"/>
            </p:cNvSpPr>
            <p:nvPr/>
          </p:nvSpPr>
          <p:spPr bwMode="auto">
            <a:xfrm>
              <a:off x="4231" y="1414"/>
              <a:ext cx="2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45068" name="Text Box 10"/>
            <p:cNvSpPr txBox="1">
              <a:spLocks noChangeArrowheads="1"/>
            </p:cNvSpPr>
            <p:nvPr/>
          </p:nvSpPr>
          <p:spPr bwMode="auto">
            <a:xfrm>
              <a:off x="4231" y="2050"/>
              <a:ext cx="2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45069" name="Line 11"/>
            <p:cNvSpPr>
              <a:spLocks noChangeShapeType="1"/>
            </p:cNvSpPr>
            <p:nvPr/>
          </p:nvSpPr>
          <p:spPr bwMode="auto">
            <a:xfrm flipH="1" flipV="1">
              <a:off x="3334" y="1525"/>
              <a:ext cx="346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0" name="Line 12"/>
            <p:cNvSpPr>
              <a:spLocks noChangeShapeType="1"/>
            </p:cNvSpPr>
            <p:nvPr/>
          </p:nvSpPr>
          <p:spPr bwMode="auto">
            <a:xfrm flipH="1" flipV="1">
              <a:off x="3334" y="1888"/>
              <a:ext cx="34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1" name="Line 14"/>
            <p:cNvSpPr>
              <a:spLocks noChangeShapeType="1"/>
            </p:cNvSpPr>
            <p:nvPr/>
          </p:nvSpPr>
          <p:spPr bwMode="auto">
            <a:xfrm flipH="1">
              <a:off x="4451" y="1544"/>
              <a:ext cx="2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2" name="Line 15"/>
            <p:cNvSpPr>
              <a:spLocks noChangeShapeType="1"/>
            </p:cNvSpPr>
            <p:nvPr/>
          </p:nvSpPr>
          <p:spPr bwMode="auto">
            <a:xfrm flipH="1">
              <a:off x="4524" y="2173"/>
              <a:ext cx="14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073" name="Group 140"/>
            <p:cNvGrpSpPr>
              <a:grpSpLocks/>
            </p:cNvGrpSpPr>
            <p:nvPr/>
          </p:nvGrpSpPr>
          <p:grpSpPr bwMode="auto">
            <a:xfrm>
              <a:off x="3680" y="1828"/>
              <a:ext cx="74" cy="151"/>
              <a:chOff x="3680" y="1680"/>
              <a:chExt cx="74" cy="151"/>
            </a:xfrm>
          </p:grpSpPr>
          <p:sp>
            <p:nvSpPr>
              <p:cNvPr id="45086" name="Line 16"/>
              <p:cNvSpPr>
                <a:spLocks noChangeShapeType="1"/>
              </p:cNvSpPr>
              <p:nvPr/>
            </p:nvSpPr>
            <p:spPr bwMode="auto">
              <a:xfrm flipH="1">
                <a:off x="3680" y="1756"/>
                <a:ext cx="74" cy="7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7" name="Line 17"/>
              <p:cNvSpPr>
                <a:spLocks noChangeShapeType="1"/>
              </p:cNvSpPr>
              <p:nvPr/>
            </p:nvSpPr>
            <p:spPr bwMode="auto">
              <a:xfrm flipH="1" flipV="1">
                <a:off x="3680" y="1680"/>
                <a:ext cx="74" cy="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074" name="Oval 18"/>
            <p:cNvSpPr>
              <a:spLocks noChangeArrowheads="1"/>
            </p:cNvSpPr>
            <p:nvPr/>
          </p:nvSpPr>
          <p:spPr bwMode="auto">
            <a:xfrm>
              <a:off x="4451" y="2134"/>
              <a:ext cx="74" cy="7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5075" name="Line 45"/>
            <p:cNvSpPr>
              <a:spLocks noChangeShapeType="1"/>
            </p:cNvSpPr>
            <p:nvPr/>
          </p:nvSpPr>
          <p:spPr bwMode="auto">
            <a:xfrm flipH="1">
              <a:off x="3560" y="2251"/>
              <a:ext cx="9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6" name="Line 46"/>
            <p:cNvSpPr>
              <a:spLocks noChangeShapeType="1"/>
            </p:cNvSpPr>
            <p:nvPr/>
          </p:nvSpPr>
          <p:spPr bwMode="auto">
            <a:xfrm flipV="1">
              <a:off x="3560" y="1525"/>
              <a:ext cx="0" cy="7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7" name="Oval 47"/>
            <p:cNvSpPr>
              <a:spLocks noChangeArrowheads="1"/>
            </p:cNvSpPr>
            <p:nvPr/>
          </p:nvSpPr>
          <p:spPr bwMode="auto">
            <a:xfrm>
              <a:off x="3540" y="1495"/>
              <a:ext cx="40" cy="4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5078" name="Text Box 49"/>
            <p:cNvSpPr txBox="1">
              <a:spLocks noChangeArrowheads="1"/>
            </p:cNvSpPr>
            <p:nvPr/>
          </p:nvSpPr>
          <p:spPr bwMode="auto">
            <a:xfrm>
              <a:off x="2744" y="1752"/>
              <a:ext cx="5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CLK </a:t>
              </a:r>
            </a:p>
          </p:txBody>
        </p:sp>
        <p:sp>
          <p:nvSpPr>
            <p:cNvPr id="45079" name="Text Box 76"/>
            <p:cNvSpPr txBox="1">
              <a:spLocks noChangeArrowheads="1"/>
            </p:cNvSpPr>
            <p:nvPr/>
          </p:nvSpPr>
          <p:spPr bwMode="auto">
            <a:xfrm>
              <a:off x="4753" y="2053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Q_L</a:t>
              </a:r>
            </a:p>
          </p:txBody>
        </p:sp>
        <p:sp>
          <p:nvSpPr>
            <p:cNvPr id="45080" name="Rectangle 77"/>
            <p:cNvSpPr>
              <a:spLocks noChangeArrowheads="1"/>
            </p:cNvSpPr>
            <p:nvPr/>
          </p:nvSpPr>
          <p:spPr bwMode="auto">
            <a:xfrm>
              <a:off x="3243" y="1842"/>
              <a:ext cx="81" cy="84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5081" name="Rectangle 78"/>
            <p:cNvSpPr>
              <a:spLocks noChangeArrowheads="1"/>
            </p:cNvSpPr>
            <p:nvPr/>
          </p:nvSpPr>
          <p:spPr bwMode="auto">
            <a:xfrm>
              <a:off x="4673" y="1504"/>
              <a:ext cx="81" cy="84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5082" name="Rectangle 79"/>
            <p:cNvSpPr>
              <a:spLocks noChangeArrowheads="1"/>
            </p:cNvSpPr>
            <p:nvPr/>
          </p:nvSpPr>
          <p:spPr bwMode="auto">
            <a:xfrm>
              <a:off x="4673" y="2137"/>
              <a:ext cx="81" cy="84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5083" name="Text Box 80"/>
            <p:cNvSpPr txBox="1">
              <a:spLocks noChangeArrowheads="1"/>
            </p:cNvSpPr>
            <p:nvPr/>
          </p:nvSpPr>
          <p:spPr bwMode="auto">
            <a:xfrm>
              <a:off x="4834" y="1421"/>
              <a:ext cx="2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45084" name="Text Box 81"/>
            <p:cNvSpPr txBox="1">
              <a:spLocks noChangeArrowheads="1"/>
            </p:cNvSpPr>
            <p:nvPr/>
          </p:nvSpPr>
          <p:spPr bwMode="auto">
            <a:xfrm>
              <a:off x="2971" y="1389"/>
              <a:ext cx="2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45085" name="Rectangle 141"/>
            <p:cNvSpPr>
              <a:spLocks noChangeArrowheads="1"/>
            </p:cNvSpPr>
            <p:nvPr/>
          </p:nvSpPr>
          <p:spPr bwMode="auto">
            <a:xfrm>
              <a:off x="3243" y="1480"/>
              <a:ext cx="81" cy="84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5141" name="Group 85"/>
          <p:cNvGrpSpPr>
            <a:grpSpLocks/>
          </p:cNvGrpSpPr>
          <p:nvPr/>
        </p:nvGrpSpPr>
        <p:grpSpPr bwMode="auto">
          <a:xfrm>
            <a:off x="539750" y="1557338"/>
            <a:ext cx="5316538" cy="2038350"/>
            <a:chOff x="975" y="981"/>
            <a:chExt cx="3349" cy="1284"/>
          </a:xfrm>
        </p:grpSpPr>
        <p:sp>
          <p:nvSpPr>
            <p:cNvPr id="45088" name="Text Box 144"/>
            <p:cNvSpPr txBox="1">
              <a:spLocks noChangeArrowheads="1"/>
            </p:cNvSpPr>
            <p:nvPr/>
          </p:nvSpPr>
          <p:spPr bwMode="auto">
            <a:xfrm>
              <a:off x="3780" y="1752"/>
              <a:ext cx="5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Q_L</a:t>
              </a:r>
            </a:p>
          </p:txBody>
        </p:sp>
        <p:sp>
          <p:nvSpPr>
            <p:cNvPr id="45089" name="Rectangle 145" descr="25%"/>
            <p:cNvSpPr>
              <a:spLocks noChangeArrowheads="1"/>
            </p:cNvSpPr>
            <p:nvPr/>
          </p:nvSpPr>
          <p:spPr bwMode="auto">
            <a:xfrm>
              <a:off x="1678" y="981"/>
              <a:ext cx="2028" cy="1284"/>
            </a:xfrm>
            <a:prstGeom prst="rect">
              <a:avLst/>
            </a:prstGeom>
            <a:pattFill prst="pct25">
              <a:fgClr>
                <a:srgbClr val="EFEEF8"/>
              </a:fgClr>
              <a:bgClr>
                <a:schemeClr val="bg1"/>
              </a:bgClr>
            </a:pattFill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5090" name="Text Box 146"/>
            <p:cNvSpPr txBox="1">
              <a:spLocks noChangeArrowheads="1"/>
            </p:cNvSpPr>
            <p:nvPr/>
          </p:nvSpPr>
          <p:spPr bwMode="auto">
            <a:xfrm>
              <a:off x="975" y="1795"/>
              <a:ext cx="5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CLK</a:t>
              </a:r>
            </a:p>
          </p:txBody>
        </p:sp>
        <p:sp>
          <p:nvSpPr>
            <p:cNvPr id="45091" name="Text Box 147"/>
            <p:cNvSpPr txBox="1">
              <a:spLocks noChangeArrowheads="1"/>
            </p:cNvSpPr>
            <p:nvPr/>
          </p:nvSpPr>
          <p:spPr bwMode="auto">
            <a:xfrm>
              <a:off x="3793" y="1291"/>
              <a:ext cx="3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45092" name="Rectangle 148"/>
            <p:cNvSpPr>
              <a:spLocks noChangeArrowheads="1"/>
            </p:cNvSpPr>
            <p:nvPr/>
          </p:nvSpPr>
          <p:spPr bwMode="auto">
            <a:xfrm>
              <a:off x="2566" y="1202"/>
              <a:ext cx="793" cy="974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5093" name="Line 149"/>
            <p:cNvSpPr>
              <a:spLocks noChangeShapeType="1"/>
            </p:cNvSpPr>
            <p:nvPr/>
          </p:nvSpPr>
          <p:spPr bwMode="auto">
            <a:xfrm flipH="1">
              <a:off x="2358" y="1392"/>
              <a:ext cx="20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094" name="Group 150"/>
            <p:cNvGrpSpPr>
              <a:grpSpLocks/>
            </p:cNvGrpSpPr>
            <p:nvPr/>
          </p:nvGrpSpPr>
          <p:grpSpPr bwMode="auto">
            <a:xfrm>
              <a:off x="3359" y="1866"/>
              <a:ext cx="348" cy="88"/>
              <a:chOff x="1837" y="1616"/>
              <a:chExt cx="363" cy="91"/>
            </a:xfrm>
          </p:grpSpPr>
          <p:sp>
            <p:nvSpPr>
              <p:cNvPr id="45118" name="Oval 151"/>
              <p:cNvSpPr>
                <a:spLocks noChangeArrowheads="1"/>
              </p:cNvSpPr>
              <p:nvPr/>
            </p:nvSpPr>
            <p:spPr bwMode="auto">
              <a:xfrm>
                <a:off x="1837" y="1616"/>
                <a:ext cx="91" cy="91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119" name="Line 152"/>
              <p:cNvSpPr>
                <a:spLocks noChangeShapeType="1"/>
              </p:cNvSpPr>
              <p:nvPr/>
            </p:nvSpPr>
            <p:spPr bwMode="auto">
              <a:xfrm flipH="1">
                <a:off x="1927" y="1661"/>
                <a:ext cx="27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095" name="Line 153"/>
            <p:cNvSpPr>
              <a:spLocks noChangeShapeType="1"/>
            </p:cNvSpPr>
            <p:nvPr/>
          </p:nvSpPr>
          <p:spPr bwMode="auto">
            <a:xfrm flipH="1">
              <a:off x="3359" y="1423"/>
              <a:ext cx="3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6" name="Text Box 154"/>
            <p:cNvSpPr txBox="1">
              <a:spLocks noChangeArrowheads="1"/>
            </p:cNvSpPr>
            <p:nvPr/>
          </p:nvSpPr>
          <p:spPr bwMode="auto">
            <a:xfrm>
              <a:off x="2566" y="1278"/>
              <a:ext cx="2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5097" name="Text Box 155"/>
            <p:cNvSpPr txBox="1">
              <a:spLocks noChangeArrowheads="1"/>
            </p:cNvSpPr>
            <p:nvPr/>
          </p:nvSpPr>
          <p:spPr bwMode="auto">
            <a:xfrm>
              <a:off x="2619" y="1778"/>
              <a:ext cx="5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CLK</a:t>
              </a:r>
            </a:p>
          </p:txBody>
        </p:sp>
        <p:sp>
          <p:nvSpPr>
            <p:cNvPr id="45098" name="Text Box 156"/>
            <p:cNvSpPr txBox="1">
              <a:spLocks noChangeArrowheads="1"/>
            </p:cNvSpPr>
            <p:nvPr/>
          </p:nvSpPr>
          <p:spPr bwMode="auto">
            <a:xfrm>
              <a:off x="3099" y="1290"/>
              <a:ext cx="2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45099" name="Text Box 157"/>
            <p:cNvSpPr txBox="1">
              <a:spLocks noChangeArrowheads="1"/>
            </p:cNvSpPr>
            <p:nvPr/>
          </p:nvSpPr>
          <p:spPr bwMode="auto">
            <a:xfrm>
              <a:off x="3099" y="1778"/>
              <a:ext cx="2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Q</a:t>
              </a:r>
            </a:p>
          </p:txBody>
        </p:sp>
        <p:grpSp>
          <p:nvGrpSpPr>
            <p:cNvPr id="45100" name="Group 158"/>
            <p:cNvGrpSpPr>
              <a:grpSpLocks/>
            </p:cNvGrpSpPr>
            <p:nvPr/>
          </p:nvGrpSpPr>
          <p:grpSpPr bwMode="auto">
            <a:xfrm>
              <a:off x="2575" y="1879"/>
              <a:ext cx="87" cy="89"/>
              <a:chOff x="3515" y="2341"/>
              <a:chExt cx="91" cy="91"/>
            </a:xfrm>
          </p:grpSpPr>
          <p:sp>
            <p:nvSpPr>
              <p:cNvPr id="45116" name="Line 159"/>
              <p:cNvSpPr>
                <a:spLocks noChangeShapeType="1"/>
              </p:cNvSpPr>
              <p:nvPr/>
            </p:nvSpPr>
            <p:spPr bwMode="auto">
              <a:xfrm flipH="1">
                <a:off x="3515" y="2386"/>
                <a:ext cx="91" cy="4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7" name="Line 160"/>
              <p:cNvSpPr>
                <a:spLocks noChangeShapeType="1"/>
              </p:cNvSpPr>
              <p:nvPr/>
            </p:nvSpPr>
            <p:spPr bwMode="auto">
              <a:xfrm flipH="1" flipV="1">
                <a:off x="3515" y="2341"/>
                <a:ext cx="91" cy="4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101" name="Line 161"/>
            <p:cNvSpPr>
              <a:spLocks noChangeShapeType="1"/>
            </p:cNvSpPr>
            <p:nvPr/>
          </p:nvSpPr>
          <p:spPr bwMode="auto">
            <a:xfrm flipH="1" flipV="1">
              <a:off x="3532" y="1069"/>
              <a:ext cx="6" cy="3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2" name="Line 162"/>
            <p:cNvSpPr>
              <a:spLocks noChangeShapeType="1"/>
            </p:cNvSpPr>
            <p:nvPr/>
          </p:nvSpPr>
          <p:spPr bwMode="auto">
            <a:xfrm flipH="1">
              <a:off x="1769" y="1069"/>
              <a:ext cx="176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3" name="Line 163"/>
            <p:cNvSpPr>
              <a:spLocks noChangeShapeType="1"/>
            </p:cNvSpPr>
            <p:nvPr/>
          </p:nvSpPr>
          <p:spPr bwMode="auto">
            <a:xfrm>
              <a:off x="1769" y="1069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4" name="Oval 164"/>
            <p:cNvSpPr>
              <a:spLocks noChangeArrowheads="1"/>
            </p:cNvSpPr>
            <p:nvPr/>
          </p:nvSpPr>
          <p:spPr bwMode="auto">
            <a:xfrm>
              <a:off x="3492" y="1386"/>
              <a:ext cx="87" cy="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5105" name="Rectangle 165"/>
            <p:cNvSpPr>
              <a:spLocks noChangeArrowheads="1"/>
            </p:cNvSpPr>
            <p:nvPr/>
          </p:nvSpPr>
          <p:spPr bwMode="auto">
            <a:xfrm>
              <a:off x="1542" y="1885"/>
              <a:ext cx="87" cy="8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5106" name="Rectangle 166"/>
            <p:cNvSpPr>
              <a:spLocks noChangeArrowheads="1"/>
            </p:cNvSpPr>
            <p:nvPr/>
          </p:nvSpPr>
          <p:spPr bwMode="auto">
            <a:xfrm>
              <a:off x="3707" y="1378"/>
              <a:ext cx="87" cy="89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5107" name="Rectangle 167"/>
            <p:cNvSpPr>
              <a:spLocks noChangeArrowheads="1"/>
            </p:cNvSpPr>
            <p:nvPr/>
          </p:nvSpPr>
          <p:spPr bwMode="auto">
            <a:xfrm>
              <a:off x="3707" y="1866"/>
              <a:ext cx="87" cy="8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5109" name="Line 171"/>
            <p:cNvSpPr>
              <a:spLocks noChangeShapeType="1"/>
            </p:cNvSpPr>
            <p:nvPr/>
          </p:nvSpPr>
          <p:spPr bwMode="auto">
            <a:xfrm flipH="1">
              <a:off x="1633" y="1477"/>
              <a:ext cx="3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0" name="Line 172"/>
            <p:cNvSpPr>
              <a:spLocks noChangeShapeType="1"/>
            </p:cNvSpPr>
            <p:nvPr/>
          </p:nvSpPr>
          <p:spPr bwMode="auto">
            <a:xfrm flipH="1">
              <a:off x="1769" y="1296"/>
              <a:ext cx="20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1" name="Rectangle 173"/>
            <p:cNvSpPr>
              <a:spLocks noChangeArrowheads="1"/>
            </p:cNvSpPr>
            <p:nvPr/>
          </p:nvSpPr>
          <p:spPr bwMode="auto">
            <a:xfrm>
              <a:off x="1542" y="1432"/>
              <a:ext cx="87" cy="8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5112" name="Line 174"/>
            <p:cNvSpPr>
              <a:spLocks noChangeShapeType="1"/>
            </p:cNvSpPr>
            <p:nvPr/>
          </p:nvSpPr>
          <p:spPr bwMode="auto">
            <a:xfrm flipH="1" flipV="1">
              <a:off x="1633" y="1931"/>
              <a:ext cx="93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3" name="Text Box 175"/>
            <p:cNvSpPr txBox="1">
              <a:spLocks noChangeArrowheads="1"/>
            </p:cNvSpPr>
            <p:nvPr/>
          </p:nvSpPr>
          <p:spPr bwMode="auto">
            <a:xfrm>
              <a:off x="1066" y="1341"/>
              <a:ext cx="4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T</a:t>
              </a:r>
            </a:p>
          </p:txBody>
        </p:sp>
        <p:grpSp>
          <p:nvGrpSpPr>
            <p:cNvPr id="45139" name="Group 83"/>
            <p:cNvGrpSpPr>
              <a:grpSpLocks/>
            </p:cNvGrpSpPr>
            <p:nvPr/>
          </p:nvGrpSpPr>
          <p:grpSpPr bwMode="auto">
            <a:xfrm>
              <a:off x="1882" y="1237"/>
              <a:ext cx="476" cy="311"/>
              <a:chOff x="1882" y="1237"/>
              <a:chExt cx="476" cy="311"/>
            </a:xfrm>
          </p:grpSpPr>
          <p:sp>
            <p:nvSpPr>
              <p:cNvPr id="45115" name="AutoShape 170"/>
              <p:cNvSpPr>
                <a:spLocks noChangeArrowheads="1"/>
              </p:cNvSpPr>
              <p:nvPr/>
            </p:nvSpPr>
            <p:spPr bwMode="auto">
              <a:xfrm flipH="1">
                <a:off x="1882" y="1237"/>
                <a:ext cx="45" cy="311"/>
              </a:xfrm>
              <a:prstGeom prst="moon">
                <a:avLst>
                  <a:gd name="adj" fmla="val 0"/>
                </a:avLst>
              </a:prstGeom>
              <a:solidFill>
                <a:schemeClr val="accent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5138" name="Group 82"/>
              <p:cNvGrpSpPr>
                <a:grpSpLocks noChangeAspect="1"/>
              </p:cNvGrpSpPr>
              <p:nvPr/>
            </p:nvGrpSpPr>
            <p:grpSpPr bwMode="auto">
              <a:xfrm>
                <a:off x="1944" y="1237"/>
                <a:ext cx="414" cy="311"/>
                <a:chOff x="4666" y="1670"/>
                <a:chExt cx="397" cy="354"/>
              </a:xfrm>
            </p:grpSpPr>
            <p:sp>
              <p:nvSpPr>
                <p:cNvPr id="45127" name="Arc 71"/>
                <p:cNvSpPr>
                  <a:spLocks noChangeAspect="1"/>
                </p:cNvSpPr>
                <p:nvPr/>
              </p:nvSpPr>
              <p:spPr bwMode="auto">
                <a:xfrm>
                  <a:off x="4666" y="1677"/>
                  <a:ext cx="55" cy="34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0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199"/>
                        <a:pt x="0" y="43200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199"/>
                        <a:pt x="0" y="432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30" name="Line 74"/>
                <p:cNvSpPr>
                  <a:spLocks noChangeAspect="1" noChangeShapeType="1"/>
                </p:cNvSpPr>
                <p:nvPr/>
              </p:nvSpPr>
              <p:spPr bwMode="auto">
                <a:xfrm>
                  <a:off x="4666" y="1670"/>
                  <a:ext cx="165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31" name="Line 75"/>
                <p:cNvSpPr>
                  <a:spLocks noChangeAspect="1" noChangeShapeType="1"/>
                </p:cNvSpPr>
                <p:nvPr/>
              </p:nvSpPr>
              <p:spPr bwMode="auto">
                <a:xfrm>
                  <a:off x="4666" y="2024"/>
                  <a:ext cx="165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32" name="Arc 76"/>
                <p:cNvSpPr>
                  <a:spLocks noChangeAspect="1"/>
                </p:cNvSpPr>
                <p:nvPr/>
              </p:nvSpPr>
              <p:spPr bwMode="auto">
                <a:xfrm>
                  <a:off x="4831" y="1682"/>
                  <a:ext cx="232" cy="342"/>
                </a:xfrm>
                <a:custGeom>
                  <a:avLst/>
                  <a:gdLst>
                    <a:gd name="G0" fmla="+- 0 0 0"/>
                    <a:gd name="G1" fmla="+- 0 0 0"/>
                    <a:gd name="G2" fmla="+- 21600 0 0"/>
                    <a:gd name="T0" fmla="*/ 18926 w 18926"/>
                    <a:gd name="T1" fmla="*/ 10409 h 21600"/>
                    <a:gd name="T2" fmla="*/ 0 w 18926"/>
                    <a:gd name="T3" fmla="*/ 21600 h 21600"/>
                    <a:gd name="T4" fmla="*/ 0 w 18926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926" h="21600" fill="none" extrusionOk="0">
                      <a:moveTo>
                        <a:pt x="18926" y="10409"/>
                      </a:moveTo>
                      <a:cubicBezTo>
                        <a:pt x="15130" y="17311"/>
                        <a:pt x="7877" y="21599"/>
                        <a:pt x="0" y="21600"/>
                      </a:cubicBezTo>
                    </a:path>
                    <a:path w="18926" h="21600" stroke="0" extrusionOk="0">
                      <a:moveTo>
                        <a:pt x="18926" y="10409"/>
                      </a:moveTo>
                      <a:cubicBezTo>
                        <a:pt x="15130" y="17311"/>
                        <a:pt x="7877" y="21599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33" name="Arc 77"/>
                <p:cNvSpPr>
                  <a:spLocks noChangeAspect="1"/>
                </p:cNvSpPr>
                <p:nvPr/>
              </p:nvSpPr>
              <p:spPr bwMode="auto">
                <a:xfrm>
                  <a:off x="4831" y="1670"/>
                  <a:ext cx="230" cy="34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18754"/>
                    <a:gd name="T1" fmla="*/ 0 h 21600"/>
                    <a:gd name="T2" fmla="*/ 18754 w 18754"/>
                    <a:gd name="T3" fmla="*/ 10883 h 21600"/>
                    <a:gd name="T4" fmla="*/ 0 w 1875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754" h="21600" fill="none" extrusionOk="0">
                      <a:moveTo>
                        <a:pt x="-1" y="0"/>
                      </a:moveTo>
                      <a:cubicBezTo>
                        <a:pt x="7751" y="0"/>
                        <a:pt x="14908" y="4153"/>
                        <a:pt x="18753" y="10883"/>
                      </a:cubicBezTo>
                    </a:path>
                    <a:path w="18754" h="21600" stroke="0" extrusionOk="0">
                      <a:moveTo>
                        <a:pt x="-1" y="0"/>
                      </a:moveTo>
                      <a:cubicBezTo>
                        <a:pt x="7751" y="0"/>
                        <a:pt x="14908" y="4153"/>
                        <a:pt x="18753" y="10883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45176" name="Group 120"/>
          <p:cNvGrpSpPr>
            <a:grpSpLocks/>
          </p:cNvGrpSpPr>
          <p:nvPr/>
        </p:nvGrpSpPr>
        <p:grpSpPr bwMode="auto">
          <a:xfrm>
            <a:off x="6588125" y="1808163"/>
            <a:ext cx="2087563" cy="1296987"/>
            <a:chOff x="4150" y="1139"/>
            <a:chExt cx="1315" cy="817"/>
          </a:xfrm>
          <a:solidFill>
            <a:srgbClr val="E7CFB7"/>
          </a:solidFill>
        </p:grpSpPr>
        <p:sp>
          <p:nvSpPr>
            <p:cNvPr id="45143" name="Rectangle 98" descr="20%"/>
            <p:cNvSpPr>
              <a:spLocks noChangeArrowheads="1"/>
            </p:cNvSpPr>
            <p:nvPr/>
          </p:nvSpPr>
          <p:spPr bwMode="auto">
            <a:xfrm>
              <a:off x="4422" y="1139"/>
              <a:ext cx="726" cy="817"/>
            </a:xfrm>
            <a:prstGeom prst="rect">
              <a:avLst/>
            </a:prstGeom>
            <a:grpFill/>
            <a:ln w="28575">
              <a:solidFill>
                <a:srgbClr val="5D2E1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5D2E19"/>
                </a:solidFill>
                <a:latin typeface="Calibri" pitchFamily="34" charset="0"/>
              </a:endParaRPr>
            </a:p>
          </p:txBody>
        </p:sp>
        <p:grpSp>
          <p:nvGrpSpPr>
            <p:cNvPr id="45144" name="Group 99"/>
            <p:cNvGrpSpPr>
              <a:grpSpLocks/>
            </p:cNvGrpSpPr>
            <p:nvPr/>
          </p:nvGrpSpPr>
          <p:grpSpPr bwMode="auto">
            <a:xfrm>
              <a:off x="5148" y="1728"/>
              <a:ext cx="317" cy="91"/>
              <a:chOff x="1837" y="1616"/>
              <a:chExt cx="363" cy="91"/>
            </a:xfrm>
            <a:grpFill/>
          </p:grpSpPr>
          <p:sp>
            <p:nvSpPr>
              <p:cNvPr id="45145" name="Oval 100"/>
              <p:cNvSpPr>
                <a:spLocks noChangeArrowheads="1"/>
              </p:cNvSpPr>
              <p:nvPr/>
            </p:nvSpPr>
            <p:spPr bwMode="auto">
              <a:xfrm>
                <a:off x="1837" y="1616"/>
                <a:ext cx="91" cy="91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5D2E19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>
                  <a:solidFill>
                    <a:srgbClr val="5D2E19"/>
                  </a:solidFill>
                  <a:latin typeface="Calibri" pitchFamily="34" charset="0"/>
                </a:endParaRPr>
              </a:p>
            </p:txBody>
          </p:sp>
          <p:sp>
            <p:nvSpPr>
              <p:cNvPr id="45146" name="Line 101"/>
              <p:cNvSpPr>
                <a:spLocks noChangeShapeType="1"/>
              </p:cNvSpPr>
              <p:nvPr/>
            </p:nvSpPr>
            <p:spPr bwMode="auto">
              <a:xfrm flipH="1">
                <a:off x="1927" y="1661"/>
                <a:ext cx="273" cy="0"/>
              </a:xfrm>
              <a:prstGeom prst="line">
                <a:avLst/>
              </a:prstGeom>
              <a:grpFill/>
              <a:ln w="28575">
                <a:solidFill>
                  <a:srgbClr val="5D2E19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147" name="Line 102"/>
            <p:cNvSpPr>
              <a:spLocks noChangeShapeType="1"/>
            </p:cNvSpPr>
            <p:nvPr/>
          </p:nvSpPr>
          <p:spPr bwMode="auto">
            <a:xfrm flipH="1">
              <a:off x="5148" y="1298"/>
              <a:ext cx="271" cy="0"/>
            </a:xfrm>
            <a:prstGeom prst="line">
              <a:avLst/>
            </a:prstGeom>
            <a:grpFill/>
            <a:ln w="28575">
              <a:solidFill>
                <a:srgbClr val="5D2E19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48" name="Text Box 103" descr="20%"/>
            <p:cNvSpPr txBox="1">
              <a:spLocks noChangeArrowheads="1"/>
            </p:cNvSpPr>
            <p:nvPr/>
          </p:nvSpPr>
          <p:spPr bwMode="auto">
            <a:xfrm>
              <a:off x="4468" y="1184"/>
              <a:ext cx="271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  <a:latin typeface="Calibri" pitchFamily="34" charset="0"/>
                </a:rPr>
                <a:t>T</a:t>
              </a:r>
            </a:p>
          </p:txBody>
        </p:sp>
        <p:sp>
          <p:nvSpPr>
            <p:cNvPr id="45149" name="Text Box 104" descr="20%"/>
            <p:cNvSpPr txBox="1">
              <a:spLocks noChangeArrowheads="1"/>
            </p:cNvSpPr>
            <p:nvPr/>
          </p:nvSpPr>
          <p:spPr bwMode="auto">
            <a:xfrm>
              <a:off x="4898" y="1169"/>
              <a:ext cx="216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  <a:latin typeface="Calibri" pitchFamily="34" charset="0"/>
                </a:rPr>
                <a:t>Q</a:t>
              </a:r>
            </a:p>
          </p:txBody>
        </p:sp>
        <p:sp>
          <p:nvSpPr>
            <p:cNvPr id="45150" name="Text Box 105" descr="20%"/>
            <p:cNvSpPr txBox="1">
              <a:spLocks noChangeArrowheads="1"/>
            </p:cNvSpPr>
            <p:nvPr/>
          </p:nvSpPr>
          <p:spPr bwMode="auto">
            <a:xfrm>
              <a:off x="4898" y="1638"/>
              <a:ext cx="216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  <a:latin typeface="Calibri" pitchFamily="34" charset="0"/>
                </a:rPr>
                <a:t>Q</a:t>
              </a:r>
            </a:p>
          </p:txBody>
        </p:sp>
        <p:grpSp>
          <p:nvGrpSpPr>
            <p:cNvPr id="45151" name="Group 106"/>
            <p:cNvGrpSpPr>
              <a:grpSpLocks/>
            </p:cNvGrpSpPr>
            <p:nvPr/>
          </p:nvGrpSpPr>
          <p:grpSpPr bwMode="auto">
            <a:xfrm>
              <a:off x="4150" y="1728"/>
              <a:ext cx="363" cy="91"/>
              <a:chOff x="1111" y="3217"/>
              <a:chExt cx="363" cy="91"/>
            </a:xfrm>
            <a:grpFill/>
          </p:grpSpPr>
          <p:sp>
            <p:nvSpPr>
              <p:cNvPr id="45152" name="Line 107"/>
              <p:cNvSpPr>
                <a:spLocks noChangeShapeType="1"/>
              </p:cNvSpPr>
              <p:nvPr/>
            </p:nvSpPr>
            <p:spPr bwMode="auto">
              <a:xfrm flipH="1">
                <a:off x="1111" y="3249"/>
                <a:ext cx="263" cy="0"/>
              </a:xfrm>
              <a:prstGeom prst="line">
                <a:avLst/>
              </a:prstGeom>
              <a:grpFill/>
              <a:ln w="28575">
                <a:solidFill>
                  <a:srgbClr val="5D2E19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5153" name="Group 108"/>
              <p:cNvGrpSpPr>
                <a:grpSpLocks/>
              </p:cNvGrpSpPr>
              <p:nvPr/>
            </p:nvGrpSpPr>
            <p:grpSpPr bwMode="auto">
              <a:xfrm>
                <a:off x="1383" y="3217"/>
                <a:ext cx="91" cy="91"/>
                <a:chOff x="3515" y="2341"/>
                <a:chExt cx="91" cy="91"/>
              </a:xfrm>
              <a:grpFill/>
            </p:grpSpPr>
            <p:sp>
              <p:nvSpPr>
                <p:cNvPr id="45154" name="Line 109"/>
                <p:cNvSpPr>
                  <a:spLocks noChangeShapeType="1"/>
                </p:cNvSpPr>
                <p:nvPr/>
              </p:nvSpPr>
              <p:spPr bwMode="auto">
                <a:xfrm flipH="1">
                  <a:off x="3515" y="2386"/>
                  <a:ext cx="91" cy="46"/>
                </a:xfrm>
                <a:prstGeom prst="line">
                  <a:avLst/>
                </a:prstGeom>
                <a:grpFill/>
                <a:ln w="28575">
                  <a:solidFill>
                    <a:srgbClr val="5D2E19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55" name="Line 110"/>
                <p:cNvSpPr>
                  <a:spLocks noChangeShapeType="1"/>
                </p:cNvSpPr>
                <p:nvPr/>
              </p:nvSpPr>
              <p:spPr bwMode="auto">
                <a:xfrm flipH="1" flipV="1">
                  <a:off x="3515" y="2341"/>
                  <a:ext cx="91" cy="45"/>
                </a:xfrm>
                <a:prstGeom prst="line">
                  <a:avLst/>
                </a:prstGeom>
                <a:grpFill/>
                <a:ln w="28575">
                  <a:solidFill>
                    <a:srgbClr val="5D2E19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156" name="Line 111"/>
            <p:cNvSpPr>
              <a:spLocks noChangeShapeType="1"/>
            </p:cNvSpPr>
            <p:nvPr/>
          </p:nvSpPr>
          <p:spPr bwMode="auto">
            <a:xfrm flipH="1">
              <a:off x="4150" y="1320"/>
              <a:ext cx="271" cy="0"/>
            </a:xfrm>
            <a:prstGeom prst="line">
              <a:avLst/>
            </a:prstGeom>
            <a:grpFill/>
            <a:ln w="28575">
              <a:solidFill>
                <a:srgbClr val="5D2E19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57" name="Text Box 112" descr="20%"/>
            <p:cNvSpPr txBox="1">
              <a:spLocks noChangeArrowheads="1"/>
            </p:cNvSpPr>
            <p:nvPr/>
          </p:nvSpPr>
          <p:spPr bwMode="auto">
            <a:xfrm>
              <a:off x="4512" y="1638"/>
              <a:ext cx="386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  <a:latin typeface="Calibri" pitchFamily="34" charset="0"/>
                </a:rPr>
                <a:t>CLK</a:t>
              </a:r>
            </a:p>
          </p:txBody>
        </p:sp>
      </p:grpSp>
      <p:grpSp>
        <p:nvGrpSpPr>
          <p:cNvPr id="45175" name="Group 119"/>
          <p:cNvGrpSpPr>
            <a:grpSpLocks/>
          </p:cNvGrpSpPr>
          <p:nvPr/>
        </p:nvGrpSpPr>
        <p:grpSpPr bwMode="auto">
          <a:xfrm>
            <a:off x="6226175" y="3752850"/>
            <a:ext cx="2413000" cy="1296988"/>
            <a:chOff x="3922" y="2364"/>
            <a:chExt cx="1520" cy="817"/>
          </a:xfrm>
          <a:solidFill>
            <a:srgbClr val="E7CFB7"/>
          </a:solidFill>
        </p:grpSpPr>
        <p:sp>
          <p:nvSpPr>
            <p:cNvPr id="45159" name="Rectangle 98" descr="20%"/>
            <p:cNvSpPr>
              <a:spLocks noChangeArrowheads="1"/>
            </p:cNvSpPr>
            <p:nvPr/>
          </p:nvSpPr>
          <p:spPr bwMode="auto">
            <a:xfrm>
              <a:off x="4422" y="2364"/>
              <a:ext cx="703" cy="817"/>
            </a:xfrm>
            <a:prstGeom prst="rect">
              <a:avLst/>
            </a:prstGeom>
            <a:grpFill/>
            <a:ln w="28575">
              <a:solidFill>
                <a:srgbClr val="5D2E1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5D2E19"/>
                </a:solidFill>
                <a:latin typeface="Calibri" pitchFamily="34" charset="0"/>
              </a:endParaRPr>
            </a:p>
          </p:txBody>
        </p:sp>
        <p:grpSp>
          <p:nvGrpSpPr>
            <p:cNvPr id="45160" name="Group 99"/>
            <p:cNvGrpSpPr>
              <a:grpSpLocks/>
            </p:cNvGrpSpPr>
            <p:nvPr/>
          </p:nvGrpSpPr>
          <p:grpSpPr bwMode="auto">
            <a:xfrm>
              <a:off x="5125" y="2953"/>
              <a:ext cx="317" cy="91"/>
              <a:chOff x="1837" y="1616"/>
              <a:chExt cx="363" cy="91"/>
            </a:xfrm>
            <a:grpFill/>
          </p:grpSpPr>
          <p:sp>
            <p:nvSpPr>
              <p:cNvPr id="45161" name="Oval 100"/>
              <p:cNvSpPr>
                <a:spLocks noChangeArrowheads="1"/>
              </p:cNvSpPr>
              <p:nvPr/>
            </p:nvSpPr>
            <p:spPr bwMode="auto">
              <a:xfrm>
                <a:off x="1837" y="1616"/>
                <a:ext cx="91" cy="91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5D2E19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>
                  <a:solidFill>
                    <a:srgbClr val="5D2E19"/>
                  </a:solidFill>
                  <a:latin typeface="Calibri" pitchFamily="34" charset="0"/>
                </a:endParaRPr>
              </a:p>
            </p:txBody>
          </p:sp>
          <p:sp>
            <p:nvSpPr>
              <p:cNvPr id="45162" name="Line 101"/>
              <p:cNvSpPr>
                <a:spLocks noChangeShapeType="1"/>
              </p:cNvSpPr>
              <p:nvPr/>
            </p:nvSpPr>
            <p:spPr bwMode="auto">
              <a:xfrm flipH="1">
                <a:off x="1927" y="1661"/>
                <a:ext cx="273" cy="0"/>
              </a:xfrm>
              <a:prstGeom prst="line">
                <a:avLst/>
              </a:prstGeom>
              <a:grpFill/>
              <a:ln w="28575">
                <a:solidFill>
                  <a:srgbClr val="5D2E19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163" name="Line 102"/>
            <p:cNvSpPr>
              <a:spLocks noChangeShapeType="1"/>
            </p:cNvSpPr>
            <p:nvPr/>
          </p:nvSpPr>
          <p:spPr bwMode="auto">
            <a:xfrm flipH="1">
              <a:off x="5125" y="2523"/>
              <a:ext cx="271" cy="0"/>
            </a:xfrm>
            <a:prstGeom prst="line">
              <a:avLst/>
            </a:prstGeom>
            <a:grpFill/>
            <a:ln w="28575">
              <a:solidFill>
                <a:srgbClr val="5D2E19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64" name="Text Box 103" descr="20%"/>
            <p:cNvSpPr txBox="1">
              <a:spLocks noChangeArrowheads="1"/>
            </p:cNvSpPr>
            <p:nvPr/>
          </p:nvSpPr>
          <p:spPr bwMode="auto">
            <a:xfrm>
              <a:off x="4468" y="2409"/>
              <a:ext cx="340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  <a:latin typeface="Calibri" pitchFamily="34" charset="0"/>
                </a:rPr>
                <a:t>EN</a:t>
              </a:r>
            </a:p>
          </p:txBody>
        </p:sp>
        <p:sp>
          <p:nvSpPr>
            <p:cNvPr id="45165" name="Text Box 104" descr="20%"/>
            <p:cNvSpPr txBox="1">
              <a:spLocks noChangeArrowheads="1"/>
            </p:cNvSpPr>
            <p:nvPr/>
          </p:nvSpPr>
          <p:spPr bwMode="auto">
            <a:xfrm>
              <a:off x="4898" y="2394"/>
              <a:ext cx="216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  <a:latin typeface="Calibri" pitchFamily="34" charset="0"/>
                </a:rPr>
                <a:t>Q</a:t>
              </a:r>
            </a:p>
          </p:txBody>
        </p:sp>
        <p:sp>
          <p:nvSpPr>
            <p:cNvPr id="45166" name="Text Box 105" descr="20%"/>
            <p:cNvSpPr txBox="1">
              <a:spLocks noChangeArrowheads="1"/>
            </p:cNvSpPr>
            <p:nvPr/>
          </p:nvSpPr>
          <p:spPr bwMode="auto">
            <a:xfrm>
              <a:off x="4898" y="2863"/>
              <a:ext cx="216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  <a:latin typeface="Calibri" pitchFamily="34" charset="0"/>
                </a:rPr>
                <a:t>Q</a:t>
              </a:r>
            </a:p>
          </p:txBody>
        </p:sp>
        <p:grpSp>
          <p:nvGrpSpPr>
            <p:cNvPr id="45167" name="Group 106"/>
            <p:cNvGrpSpPr>
              <a:grpSpLocks/>
            </p:cNvGrpSpPr>
            <p:nvPr/>
          </p:nvGrpSpPr>
          <p:grpSpPr bwMode="auto">
            <a:xfrm>
              <a:off x="4150" y="2953"/>
              <a:ext cx="363" cy="91"/>
              <a:chOff x="1111" y="3217"/>
              <a:chExt cx="363" cy="91"/>
            </a:xfrm>
            <a:grpFill/>
          </p:grpSpPr>
          <p:sp>
            <p:nvSpPr>
              <p:cNvPr id="45168" name="Line 107"/>
              <p:cNvSpPr>
                <a:spLocks noChangeShapeType="1"/>
              </p:cNvSpPr>
              <p:nvPr/>
            </p:nvSpPr>
            <p:spPr bwMode="auto">
              <a:xfrm flipH="1">
                <a:off x="1111" y="3249"/>
                <a:ext cx="263" cy="0"/>
              </a:xfrm>
              <a:prstGeom prst="line">
                <a:avLst/>
              </a:prstGeom>
              <a:grpFill/>
              <a:ln w="28575">
                <a:solidFill>
                  <a:srgbClr val="5D2E19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5169" name="Group 108"/>
              <p:cNvGrpSpPr>
                <a:grpSpLocks/>
              </p:cNvGrpSpPr>
              <p:nvPr/>
            </p:nvGrpSpPr>
            <p:grpSpPr bwMode="auto">
              <a:xfrm>
                <a:off x="1383" y="3217"/>
                <a:ext cx="91" cy="91"/>
                <a:chOff x="3515" y="2341"/>
                <a:chExt cx="91" cy="91"/>
              </a:xfrm>
              <a:grpFill/>
            </p:grpSpPr>
            <p:sp>
              <p:nvSpPr>
                <p:cNvPr id="45170" name="Line 109"/>
                <p:cNvSpPr>
                  <a:spLocks noChangeShapeType="1"/>
                </p:cNvSpPr>
                <p:nvPr/>
              </p:nvSpPr>
              <p:spPr bwMode="auto">
                <a:xfrm flipH="1">
                  <a:off x="3515" y="2386"/>
                  <a:ext cx="91" cy="46"/>
                </a:xfrm>
                <a:prstGeom prst="line">
                  <a:avLst/>
                </a:prstGeom>
                <a:grpFill/>
                <a:ln w="28575">
                  <a:solidFill>
                    <a:srgbClr val="5D2E19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71" name="Line 110"/>
                <p:cNvSpPr>
                  <a:spLocks noChangeShapeType="1"/>
                </p:cNvSpPr>
                <p:nvPr/>
              </p:nvSpPr>
              <p:spPr bwMode="auto">
                <a:xfrm flipH="1" flipV="1">
                  <a:off x="3515" y="2341"/>
                  <a:ext cx="91" cy="45"/>
                </a:xfrm>
                <a:prstGeom prst="line">
                  <a:avLst/>
                </a:prstGeom>
                <a:grpFill/>
                <a:ln w="28575">
                  <a:solidFill>
                    <a:srgbClr val="5D2E19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172" name="Line 111"/>
            <p:cNvSpPr>
              <a:spLocks noChangeShapeType="1"/>
            </p:cNvSpPr>
            <p:nvPr/>
          </p:nvSpPr>
          <p:spPr bwMode="auto">
            <a:xfrm flipH="1">
              <a:off x="4150" y="2545"/>
              <a:ext cx="271" cy="0"/>
            </a:xfrm>
            <a:prstGeom prst="line">
              <a:avLst/>
            </a:prstGeom>
            <a:grpFill/>
            <a:ln w="28575">
              <a:solidFill>
                <a:srgbClr val="5D2E19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3" name="Text Box 112" descr="20%"/>
            <p:cNvSpPr txBox="1">
              <a:spLocks noChangeArrowheads="1"/>
            </p:cNvSpPr>
            <p:nvPr/>
          </p:nvSpPr>
          <p:spPr bwMode="auto">
            <a:xfrm>
              <a:off x="4512" y="2863"/>
              <a:ext cx="386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  <a:latin typeface="Calibri" pitchFamily="34" charset="0"/>
                </a:rPr>
                <a:t>CLK</a:t>
              </a:r>
            </a:p>
          </p:txBody>
        </p:sp>
        <p:sp>
          <p:nvSpPr>
            <p:cNvPr id="45174" name="Text Box 118"/>
            <p:cNvSpPr txBox="1">
              <a:spLocks noChangeArrowheads="1"/>
            </p:cNvSpPr>
            <p:nvPr/>
          </p:nvSpPr>
          <p:spPr bwMode="auto">
            <a:xfrm>
              <a:off x="3922" y="2886"/>
              <a:ext cx="2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5D2E19"/>
                  </a:solidFill>
                </a:rPr>
                <a:t>T</a:t>
              </a:r>
            </a:p>
          </p:txBody>
        </p:sp>
      </p:grpSp>
      <p:sp>
        <p:nvSpPr>
          <p:cNvPr id="45177" name="AutoShape 121"/>
          <p:cNvSpPr>
            <a:spLocks noChangeArrowheads="1"/>
          </p:cNvSpPr>
          <p:nvPr/>
        </p:nvSpPr>
        <p:spPr bwMode="auto">
          <a:xfrm>
            <a:off x="7453313" y="3213100"/>
            <a:ext cx="287337" cy="431800"/>
          </a:xfrm>
          <a:prstGeom prst="upDownArrow">
            <a:avLst>
              <a:gd name="adj1" fmla="val 50000"/>
              <a:gd name="adj2" fmla="val 300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5178" name="Text Box 122"/>
          <p:cNvSpPr txBox="1">
            <a:spLocks noChangeArrowheads="1"/>
          </p:cNvSpPr>
          <p:nvPr/>
        </p:nvSpPr>
        <p:spPr bwMode="auto">
          <a:xfrm>
            <a:off x="7848600" y="3105150"/>
            <a:ext cx="1079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功能等效</a:t>
            </a:r>
          </a:p>
        </p:txBody>
      </p:sp>
      <p:sp>
        <p:nvSpPr>
          <p:cNvPr id="45179" name="AutoShape 123"/>
          <p:cNvSpPr>
            <a:spLocks/>
          </p:cNvSpPr>
          <p:nvPr/>
        </p:nvSpPr>
        <p:spPr bwMode="auto">
          <a:xfrm>
            <a:off x="5651500" y="1881188"/>
            <a:ext cx="288925" cy="3240087"/>
          </a:xfrm>
          <a:prstGeom prst="rightBrace">
            <a:avLst>
              <a:gd name="adj1" fmla="val 93452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4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4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4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4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77" grpId="0" animBg="1"/>
      <p:bldP spid="4517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991475" cy="576262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ea typeface="宋体" charset="-122"/>
              </a:rPr>
              <a:t>T Flip-Flop with enable</a:t>
            </a:r>
          </a:p>
        </p:txBody>
      </p:sp>
      <p:sp>
        <p:nvSpPr>
          <p:cNvPr id="46083" name="Text Box 106"/>
          <p:cNvSpPr txBox="1">
            <a:spLocks noChangeArrowheads="1"/>
          </p:cNvSpPr>
          <p:nvPr/>
        </p:nvSpPr>
        <p:spPr bwMode="auto">
          <a:xfrm>
            <a:off x="3671888" y="1484313"/>
            <a:ext cx="4211637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EN=1</a:t>
            </a:r>
            <a:r>
              <a:rPr lang="zh-CN" altLang="en-US" sz="2400">
                <a:solidFill>
                  <a:srgbClr val="000000"/>
                </a:solidFill>
              </a:rPr>
              <a:t>，</a:t>
            </a:r>
            <a:r>
              <a:rPr lang="en-US" altLang="zh-CN" sz="2400">
                <a:solidFill>
                  <a:srgbClr val="000000"/>
                </a:solidFill>
              </a:rPr>
              <a:t>normal T flip-flop;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EN=0</a:t>
            </a:r>
            <a:r>
              <a:rPr lang="zh-CN" altLang="en-US" sz="2400">
                <a:solidFill>
                  <a:srgbClr val="000000"/>
                </a:solidFill>
              </a:rPr>
              <a:t>，</a:t>
            </a:r>
            <a:r>
              <a:rPr lang="en-US" altLang="zh-CN" sz="2400">
                <a:solidFill>
                  <a:srgbClr val="000000"/>
                </a:solidFill>
              </a:rPr>
              <a:t>hold the last value</a:t>
            </a:r>
          </a:p>
        </p:txBody>
      </p:sp>
      <p:grpSp>
        <p:nvGrpSpPr>
          <p:cNvPr id="46104" name="Group 24"/>
          <p:cNvGrpSpPr>
            <a:grpSpLocks/>
          </p:cNvGrpSpPr>
          <p:nvPr/>
        </p:nvGrpSpPr>
        <p:grpSpPr bwMode="auto">
          <a:xfrm>
            <a:off x="971550" y="1412875"/>
            <a:ext cx="2376488" cy="1944688"/>
            <a:chOff x="612" y="890"/>
            <a:chExt cx="1497" cy="1225"/>
          </a:xfrm>
          <a:solidFill>
            <a:srgbClr val="E7CFB7"/>
          </a:solidFill>
        </p:grpSpPr>
        <p:sp>
          <p:nvSpPr>
            <p:cNvPr id="46086" name="Rectangle 5" descr="20%"/>
            <p:cNvSpPr>
              <a:spLocks noChangeArrowheads="1"/>
            </p:cNvSpPr>
            <p:nvPr/>
          </p:nvSpPr>
          <p:spPr bwMode="auto">
            <a:xfrm>
              <a:off x="884" y="890"/>
              <a:ext cx="907" cy="1225"/>
            </a:xfrm>
            <a:prstGeom prst="rect">
              <a:avLst/>
            </a:prstGeom>
            <a:grpFill/>
            <a:ln w="28575">
              <a:solidFill>
                <a:srgbClr val="5D2E1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5D2E19"/>
                </a:solidFill>
              </a:endParaRPr>
            </a:p>
          </p:txBody>
        </p:sp>
        <p:grpSp>
          <p:nvGrpSpPr>
            <p:cNvPr id="46087" name="Group 6"/>
            <p:cNvGrpSpPr>
              <a:grpSpLocks/>
            </p:cNvGrpSpPr>
            <p:nvPr/>
          </p:nvGrpSpPr>
          <p:grpSpPr bwMode="auto">
            <a:xfrm>
              <a:off x="1792" y="1781"/>
              <a:ext cx="317" cy="91"/>
              <a:chOff x="1837" y="1616"/>
              <a:chExt cx="363" cy="91"/>
            </a:xfrm>
            <a:grpFill/>
          </p:grpSpPr>
          <p:sp>
            <p:nvSpPr>
              <p:cNvPr id="46101" name="Oval 7"/>
              <p:cNvSpPr>
                <a:spLocks noChangeArrowheads="1"/>
              </p:cNvSpPr>
              <p:nvPr/>
            </p:nvSpPr>
            <p:spPr bwMode="auto">
              <a:xfrm>
                <a:off x="1837" y="1616"/>
                <a:ext cx="91" cy="91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5D2E19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>
                  <a:solidFill>
                    <a:srgbClr val="5D2E19"/>
                  </a:solidFill>
                </a:endParaRPr>
              </a:p>
            </p:txBody>
          </p:sp>
          <p:sp>
            <p:nvSpPr>
              <p:cNvPr id="46102" name="Line 8"/>
              <p:cNvSpPr>
                <a:spLocks noChangeShapeType="1"/>
              </p:cNvSpPr>
              <p:nvPr/>
            </p:nvSpPr>
            <p:spPr bwMode="auto">
              <a:xfrm flipH="1">
                <a:off x="1927" y="1661"/>
                <a:ext cx="273" cy="0"/>
              </a:xfrm>
              <a:prstGeom prst="line">
                <a:avLst/>
              </a:prstGeom>
              <a:grpFill/>
              <a:ln w="28575">
                <a:solidFill>
                  <a:srgbClr val="5D2E19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088" name="Line 9"/>
            <p:cNvSpPr>
              <a:spLocks noChangeShapeType="1"/>
            </p:cNvSpPr>
            <p:nvPr/>
          </p:nvSpPr>
          <p:spPr bwMode="auto">
            <a:xfrm flipH="1">
              <a:off x="1792" y="1049"/>
              <a:ext cx="271" cy="0"/>
            </a:xfrm>
            <a:prstGeom prst="line">
              <a:avLst/>
            </a:prstGeom>
            <a:grpFill/>
            <a:ln w="28575">
              <a:solidFill>
                <a:srgbClr val="5D2E19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9" name="Text Box 10" descr="20%"/>
            <p:cNvSpPr txBox="1">
              <a:spLocks noChangeArrowheads="1"/>
            </p:cNvSpPr>
            <p:nvPr/>
          </p:nvSpPr>
          <p:spPr bwMode="auto">
            <a:xfrm>
              <a:off x="930" y="935"/>
              <a:ext cx="408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</a:rPr>
                <a:t>EN</a:t>
              </a:r>
            </a:p>
          </p:txBody>
        </p:sp>
        <p:sp>
          <p:nvSpPr>
            <p:cNvPr id="46090" name="Text Box 11" descr="20%"/>
            <p:cNvSpPr txBox="1">
              <a:spLocks noChangeArrowheads="1"/>
            </p:cNvSpPr>
            <p:nvPr/>
          </p:nvSpPr>
          <p:spPr bwMode="auto">
            <a:xfrm>
              <a:off x="1519" y="919"/>
              <a:ext cx="216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</a:rPr>
                <a:t>Q</a:t>
              </a:r>
            </a:p>
          </p:txBody>
        </p:sp>
        <p:sp>
          <p:nvSpPr>
            <p:cNvPr id="46091" name="Text Box 12" descr="20%"/>
            <p:cNvSpPr txBox="1">
              <a:spLocks noChangeArrowheads="1"/>
            </p:cNvSpPr>
            <p:nvPr/>
          </p:nvSpPr>
          <p:spPr bwMode="auto">
            <a:xfrm>
              <a:off x="1519" y="1691"/>
              <a:ext cx="216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</a:rPr>
                <a:t>Q</a:t>
              </a:r>
            </a:p>
          </p:txBody>
        </p:sp>
        <p:grpSp>
          <p:nvGrpSpPr>
            <p:cNvPr id="46092" name="Group 13"/>
            <p:cNvGrpSpPr>
              <a:grpSpLocks/>
            </p:cNvGrpSpPr>
            <p:nvPr/>
          </p:nvGrpSpPr>
          <p:grpSpPr bwMode="auto">
            <a:xfrm>
              <a:off x="612" y="1842"/>
              <a:ext cx="363" cy="91"/>
              <a:chOff x="1111" y="3217"/>
              <a:chExt cx="363" cy="91"/>
            </a:xfrm>
            <a:grpFill/>
          </p:grpSpPr>
          <p:sp>
            <p:nvSpPr>
              <p:cNvPr id="46097" name="Line 14"/>
              <p:cNvSpPr>
                <a:spLocks noChangeShapeType="1"/>
              </p:cNvSpPr>
              <p:nvPr/>
            </p:nvSpPr>
            <p:spPr bwMode="auto">
              <a:xfrm flipH="1">
                <a:off x="1111" y="3249"/>
                <a:ext cx="263" cy="0"/>
              </a:xfrm>
              <a:prstGeom prst="line">
                <a:avLst/>
              </a:prstGeom>
              <a:grpFill/>
              <a:ln w="28575">
                <a:solidFill>
                  <a:srgbClr val="5D2E19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6098" name="Group 15"/>
              <p:cNvGrpSpPr>
                <a:grpSpLocks/>
              </p:cNvGrpSpPr>
              <p:nvPr/>
            </p:nvGrpSpPr>
            <p:grpSpPr bwMode="auto">
              <a:xfrm>
                <a:off x="1383" y="3217"/>
                <a:ext cx="91" cy="91"/>
                <a:chOff x="3515" y="2341"/>
                <a:chExt cx="91" cy="91"/>
              </a:xfrm>
              <a:grpFill/>
            </p:grpSpPr>
            <p:sp>
              <p:nvSpPr>
                <p:cNvPr id="46099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3515" y="2386"/>
                  <a:ext cx="91" cy="46"/>
                </a:xfrm>
                <a:prstGeom prst="line">
                  <a:avLst/>
                </a:prstGeom>
                <a:grpFill/>
                <a:ln w="28575">
                  <a:solidFill>
                    <a:srgbClr val="5D2E19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00" name="Line 17"/>
                <p:cNvSpPr>
                  <a:spLocks noChangeShapeType="1"/>
                </p:cNvSpPr>
                <p:nvPr/>
              </p:nvSpPr>
              <p:spPr bwMode="auto">
                <a:xfrm flipH="1" flipV="1">
                  <a:off x="3515" y="2341"/>
                  <a:ext cx="91" cy="45"/>
                </a:xfrm>
                <a:prstGeom prst="line">
                  <a:avLst/>
                </a:prstGeom>
                <a:grpFill/>
                <a:ln w="28575">
                  <a:solidFill>
                    <a:srgbClr val="5D2E19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6093" name="Line 18"/>
            <p:cNvSpPr>
              <a:spLocks noChangeShapeType="1"/>
            </p:cNvSpPr>
            <p:nvPr/>
          </p:nvSpPr>
          <p:spPr bwMode="auto">
            <a:xfrm flipH="1">
              <a:off x="612" y="1071"/>
              <a:ext cx="271" cy="0"/>
            </a:xfrm>
            <a:prstGeom prst="line">
              <a:avLst/>
            </a:prstGeom>
            <a:grpFill/>
            <a:ln w="28575">
              <a:solidFill>
                <a:srgbClr val="5D2E19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4" name="Text Box 19" descr="20%"/>
            <p:cNvSpPr txBox="1">
              <a:spLocks noChangeArrowheads="1"/>
            </p:cNvSpPr>
            <p:nvPr/>
          </p:nvSpPr>
          <p:spPr bwMode="auto">
            <a:xfrm>
              <a:off x="930" y="1389"/>
              <a:ext cx="272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</a:rPr>
                <a:t>T </a:t>
              </a:r>
            </a:p>
          </p:txBody>
        </p:sp>
        <p:sp>
          <p:nvSpPr>
            <p:cNvPr id="46095" name="Line 111"/>
            <p:cNvSpPr>
              <a:spLocks noChangeShapeType="1"/>
            </p:cNvSpPr>
            <p:nvPr/>
          </p:nvSpPr>
          <p:spPr bwMode="auto">
            <a:xfrm flipH="1">
              <a:off x="612" y="1480"/>
              <a:ext cx="271" cy="0"/>
            </a:xfrm>
            <a:prstGeom prst="line">
              <a:avLst/>
            </a:prstGeom>
            <a:grpFill/>
            <a:ln w="28575">
              <a:solidFill>
                <a:srgbClr val="5D2E19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6" name="Text Box 112" descr="20%"/>
            <p:cNvSpPr txBox="1">
              <a:spLocks noChangeArrowheads="1"/>
            </p:cNvSpPr>
            <p:nvPr/>
          </p:nvSpPr>
          <p:spPr bwMode="auto">
            <a:xfrm>
              <a:off x="975" y="1752"/>
              <a:ext cx="590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5D2E1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5D2E19"/>
                  </a:solidFill>
                </a:rPr>
                <a:t>CLK </a:t>
              </a:r>
            </a:p>
          </p:txBody>
        </p:sp>
      </p:grpSp>
      <p:sp>
        <p:nvSpPr>
          <p:cNvPr id="46085" name="Text Box 114"/>
          <p:cNvSpPr txBox="1">
            <a:spLocks noChangeArrowheads="1"/>
          </p:cNvSpPr>
          <p:nvPr/>
        </p:nvSpPr>
        <p:spPr bwMode="auto">
          <a:xfrm>
            <a:off x="3671888" y="2933700"/>
            <a:ext cx="4410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Q*=EN· (T⊕Q)+EN’ ·Q</a:t>
            </a:r>
          </a:p>
        </p:txBody>
      </p:sp>
      <p:sp>
        <p:nvSpPr>
          <p:cNvPr id="46105" name="AutoShape 25"/>
          <p:cNvSpPr>
            <a:spLocks noChangeArrowheads="1"/>
          </p:cNvSpPr>
          <p:nvPr/>
        </p:nvSpPr>
        <p:spPr bwMode="auto">
          <a:xfrm>
            <a:off x="1187450" y="4041775"/>
            <a:ext cx="1871663" cy="1079500"/>
          </a:xfrm>
          <a:prstGeom prst="wedgeRoundRectCallout">
            <a:avLst>
              <a:gd name="adj1" fmla="val -1060"/>
              <a:gd name="adj2" fmla="val -10750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r>
              <a:rPr lang="zh-CN" altLang="en-US" sz="2000"/>
              <a:t>大多数教材用的带使能的</a:t>
            </a:r>
            <a:r>
              <a:rPr lang="en-US" altLang="zh-CN" sz="2000"/>
              <a:t>T</a:t>
            </a:r>
            <a:r>
              <a:rPr lang="zh-CN" altLang="en-US" sz="2000"/>
              <a:t>触发器符号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Some important concepts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state and state variable</a:t>
            </a:r>
          </a:p>
          <a:p>
            <a:pPr lvl="1" eaLnBrk="1" hangingPunct="1"/>
            <a:r>
              <a:rPr lang="en-US" altLang="zh-CN" dirty="0" smtClean="0">
                <a:solidFill>
                  <a:srgbClr val="6F20E4"/>
                </a:solidFill>
                <a:ea typeface="宋体" charset="-122"/>
              </a:rPr>
              <a:t>state</a:t>
            </a:r>
            <a:r>
              <a:rPr lang="en-US" altLang="zh-CN" dirty="0" smtClean="0">
                <a:ea typeface="宋体" charset="-122"/>
              </a:rPr>
              <a:t> : collection of state variable, contain all the information about the past necessary to account for the circuit’s future behaviors.</a:t>
            </a:r>
          </a:p>
          <a:p>
            <a:pPr lvl="1" eaLnBrk="1" hangingPunct="1"/>
            <a:r>
              <a:rPr lang="en-US" altLang="zh-CN" dirty="0" smtClean="0">
                <a:solidFill>
                  <a:srgbClr val="6F20E4"/>
                </a:solidFill>
                <a:ea typeface="宋体" charset="-122"/>
              </a:rPr>
              <a:t>state variable</a:t>
            </a:r>
            <a:r>
              <a:rPr lang="en-US" altLang="zh-CN" dirty="0" smtClean="0">
                <a:ea typeface="宋体" charset="-122"/>
              </a:rPr>
              <a:t>:  the symbol representation of state.</a:t>
            </a:r>
          </a:p>
          <a:p>
            <a:pPr eaLnBrk="1" hangingPunct="1"/>
            <a:endParaRPr lang="en-US" altLang="zh-CN" dirty="0" smtClean="0">
              <a:ea typeface="宋体" charset="-122"/>
            </a:endParaRPr>
          </a:p>
          <a:p>
            <a:pPr eaLnBrk="1" hangingPunct="1"/>
            <a:endParaRPr lang="en-US" altLang="zh-CN" dirty="0" smtClean="0">
              <a:solidFill>
                <a:srgbClr val="9900CC"/>
              </a:solidFill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finite-state machine</a:t>
            </a:r>
          </a:p>
          <a:p>
            <a:pPr eaLnBrk="1" hangingPunct="1">
              <a:buFontTx/>
              <a:buNone/>
            </a:pPr>
            <a:r>
              <a:rPr lang="en-US" altLang="zh-CN" dirty="0" smtClean="0">
                <a:ea typeface="宋体" charset="-122"/>
              </a:rPr>
              <a:t>    the states of a sequential circuit is always finite.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467535" y="3598086"/>
            <a:ext cx="4392612" cy="822325"/>
            <a:chOff x="1565" y="2205"/>
            <a:chExt cx="2767" cy="518"/>
          </a:xfrm>
        </p:grpSpPr>
        <p:sp>
          <p:nvSpPr>
            <p:cNvPr id="19461" name="Text Box 4"/>
            <p:cNvSpPr txBox="1">
              <a:spLocks noChangeArrowheads="1"/>
            </p:cNvSpPr>
            <p:nvPr/>
          </p:nvSpPr>
          <p:spPr bwMode="auto">
            <a:xfrm>
              <a:off x="1565" y="2205"/>
              <a:ext cx="104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CC0000"/>
                  </a:solidFill>
                </a:rPr>
                <a:t>n state variables</a:t>
              </a:r>
            </a:p>
          </p:txBody>
        </p:sp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3107" y="2205"/>
              <a:ext cx="122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CC0000"/>
                  </a:solidFill>
                </a:rPr>
                <a:t>2</a:t>
              </a:r>
              <a:r>
                <a:rPr lang="en-US" altLang="zh-CN" sz="2400" baseline="30000">
                  <a:solidFill>
                    <a:srgbClr val="CC0000"/>
                  </a:solidFill>
                </a:rPr>
                <a:t>n</a:t>
              </a:r>
              <a:r>
                <a:rPr lang="en-US" altLang="zh-CN" sz="2400">
                  <a:solidFill>
                    <a:srgbClr val="CC0000"/>
                  </a:solidFill>
                </a:rPr>
                <a:t> possible states</a:t>
              </a:r>
            </a:p>
          </p:txBody>
        </p:sp>
        <p:sp>
          <p:nvSpPr>
            <p:cNvPr id="19463" name="AutoShape 7"/>
            <p:cNvSpPr>
              <a:spLocks noChangeArrowheads="1"/>
            </p:cNvSpPr>
            <p:nvPr/>
          </p:nvSpPr>
          <p:spPr bwMode="auto">
            <a:xfrm>
              <a:off x="2625" y="2415"/>
              <a:ext cx="368" cy="142"/>
            </a:xfrm>
            <a:prstGeom prst="leftRightArrow">
              <a:avLst>
                <a:gd name="adj1" fmla="val 50000"/>
                <a:gd name="adj2" fmla="val 51831"/>
              </a:avLst>
            </a:prstGeom>
            <a:solidFill>
              <a:schemeClr val="accent5">
                <a:lumMod val="2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991475" cy="519112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ea typeface="宋体" charset="-122"/>
              </a:rPr>
              <a:t>summary : latches and flip-flops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5086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classified in structure</a:t>
            </a:r>
            <a:r>
              <a:rPr lang="zh-CN" altLang="en-US" dirty="0" smtClean="0">
                <a:solidFill>
                  <a:schemeClr val="tx1"/>
                </a:solidFill>
                <a:ea typeface="宋体" charset="-122"/>
              </a:rPr>
              <a:t>：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latches</a:t>
            </a:r>
            <a:r>
              <a:rPr lang="zh-CN" altLang="en-US" dirty="0" smtClean="0">
                <a:ea typeface="宋体" charset="-122"/>
              </a:rPr>
              <a:t>：</a:t>
            </a:r>
            <a:r>
              <a:rPr lang="en-US" altLang="zh-CN" dirty="0" smtClean="0">
                <a:ea typeface="宋体" charset="-122"/>
              </a:rPr>
              <a:t>S-R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en-US" altLang="zh-CN" dirty="0" smtClean="0">
                <a:ea typeface="宋体" charset="-122"/>
              </a:rPr>
              <a:t>D latches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flip-flops</a:t>
            </a:r>
            <a:r>
              <a:rPr lang="zh-CN" altLang="en-US" dirty="0" smtClean="0">
                <a:ea typeface="宋体" charset="-122"/>
              </a:rPr>
              <a:t>：</a:t>
            </a:r>
            <a:r>
              <a:rPr lang="en-US" altLang="zh-CN" dirty="0" smtClean="0">
                <a:ea typeface="宋体" charset="-122"/>
              </a:rPr>
              <a:t>S-R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en-US" altLang="zh-CN" dirty="0" smtClean="0">
                <a:ea typeface="宋体" charset="-122"/>
              </a:rPr>
              <a:t>D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en-US" altLang="zh-CN" dirty="0" smtClean="0">
                <a:ea typeface="宋体" charset="-122"/>
              </a:rPr>
              <a:t>J-K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en-US" altLang="zh-CN" dirty="0" smtClean="0">
                <a:ea typeface="宋体" charset="-122"/>
              </a:rPr>
              <a:t>T flip-flops</a:t>
            </a:r>
          </a:p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classified in triggering form</a:t>
            </a:r>
            <a:r>
              <a:rPr lang="zh-CN" altLang="en-US" dirty="0" smtClean="0">
                <a:solidFill>
                  <a:schemeClr val="tx1"/>
                </a:solidFill>
                <a:ea typeface="宋体" charset="-122"/>
              </a:rPr>
              <a:t>：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pulse-triggered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edge-triggered</a:t>
            </a:r>
          </a:p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one latch or flip-flop is a </a:t>
            </a:r>
            <a:r>
              <a:rPr lang="en-US" altLang="zh-CN" dirty="0" smtClean="0">
                <a:solidFill>
                  <a:srgbClr val="BD2B03"/>
                </a:solidFill>
                <a:ea typeface="宋体" charset="-122"/>
              </a:rPr>
              <a:t>memory elements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 store one bit (0 or 1).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it also act as a </a:t>
            </a:r>
            <a:r>
              <a:rPr lang="en-US" altLang="zh-CN" dirty="0" smtClean="0">
                <a:solidFill>
                  <a:srgbClr val="BD2B03"/>
                </a:solidFill>
                <a:ea typeface="宋体" charset="-122"/>
              </a:rPr>
              <a:t>state variable</a:t>
            </a:r>
            <a:endParaRPr lang="en-US" altLang="zh-CN" dirty="0" smtClean="0">
              <a:solidFill>
                <a:schemeClr val="tx1"/>
              </a:solidFill>
              <a:ea typeface="宋体" charset="-122"/>
            </a:endParaRP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more memory elements can be combined to store more bits which used to </a:t>
            </a:r>
            <a:r>
              <a:rPr lang="en-US" altLang="zh-CN" dirty="0" smtClean="0">
                <a:solidFill>
                  <a:srgbClr val="BD2B03"/>
                </a:solidFill>
                <a:ea typeface="宋体" charset="-122"/>
              </a:rPr>
              <a:t>“remember” states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in sequential circuit.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991475" cy="647700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ea typeface="宋体" charset="-122"/>
              </a:rPr>
              <a:t>summary : characteristic equation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981075"/>
            <a:ext cx="4392613" cy="5145088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S-R latch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D latch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D flip-flop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D flip-flop with enable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M/S S-R flip-flop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M/S J-K flip-flop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edge-triggered J-K flip-flop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T flip-flop</a:t>
            </a:r>
          </a:p>
          <a:p>
            <a:pPr eaLnBrk="1" hangingPunct="1"/>
            <a:endParaRPr lang="en-US" altLang="zh-CN" smtClean="0">
              <a:ea typeface="宋体" charset="-122"/>
            </a:endParaRP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3438" y="981075"/>
            <a:ext cx="4500562" cy="52181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FF3300"/>
                </a:solidFill>
                <a:ea typeface="宋体" charset="-122"/>
              </a:rPr>
              <a:t>Q*=S+R’·Q   </a:t>
            </a:r>
            <a:r>
              <a:rPr lang="zh-CN" altLang="en-US" smtClean="0">
                <a:solidFill>
                  <a:srgbClr val="FF3300"/>
                </a:solidFill>
                <a:ea typeface="宋体" charset="-122"/>
              </a:rPr>
              <a:t>（</a:t>
            </a:r>
            <a:r>
              <a:rPr lang="en-US" altLang="zh-CN" smtClean="0">
                <a:solidFill>
                  <a:srgbClr val="FF3300"/>
                </a:solidFill>
                <a:ea typeface="宋体" charset="-122"/>
              </a:rPr>
              <a:t>S·R=0</a:t>
            </a:r>
            <a:r>
              <a:rPr lang="zh-CN" altLang="en-US" smtClean="0">
                <a:solidFill>
                  <a:srgbClr val="FF3300"/>
                </a:solidFill>
                <a:ea typeface="宋体" charset="-122"/>
              </a:rPr>
              <a:t>）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0000CC"/>
                </a:solidFill>
                <a:ea typeface="宋体" charset="-122"/>
              </a:rPr>
              <a:t>Q*=D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0000CC"/>
                </a:solidFill>
                <a:ea typeface="宋体" charset="-122"/>
              </a:rPr>
              <a:t>Q*=D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Q*=EN·D+EN’·Q</a:t>
            </a:r>
          </a:p>
          <a:p>
            <a:pPr eaLnBrk="1" hangingPunct="1">
              <a:buFontTx/>
              <a:buNone/>
            </a:pPr>
            <a:endParaRPr lang="en-US" altLang="zh-CN" smtClean="0">
              <a:solidFill>
                <a:srgbClr val="FF3300"/>
              </a:solidFill>
              <a:ea typeface="宋体" charset="-12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FF3300"/>
                </a:solidFill>
                <a:ea typeface="宋体" charset="-122"/>
              </a:rPr>
              <a:t>Q*=S+R’·Q   </a:t>
            </a:r>
            <a:r>
              <a:rPr lang="zh-CN" altLang="en-US" smtClean="0">
                <a:solidFill>
                  <a:srgbClr val="FF3300"/>
                </a:solidFill>
                <a:ea typeface="宋体" charset="-122"/>
              </a:rPr>
              <a:t>（</a:t>
            </a:r>
            <a:r>
              <a:rPr lang="en-US" altLang="zh-CN" smtClean="0">
                <a:solidFill>
                  <a:srgbClr val="FF3300"/>
                </a:solidFill>
                <a:ea typeface="宋体" charset="-122"/>
              </a:rPr>
              <a:t>S·R=0</a:t>
            </a:r>
            <a:r>
              <a:rPr lang="zh-CN" altLang="en-US" smtClean="0">
                <a:solidFill>
                  <a:srgbClr val="FF3300"/>
                </a:solidFill>
                <a:ea typeface="宋体" charset="-122"/>
              </a:rPr>
              <a:t>）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800080"/>
                </a:solidFill>
                <a:ea typeface="宋体" charset="-122"/>
              </a:rPr>
              <a:t>Q*=J·Q’+K’·Q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800080"/>
                </a:solidFill>
                <a:ea typeface="宋体" charset="-122"/>
              </a:rPr>
              <a:t>Q*=J·Q’+K’·Q</a:t>
            </a:r>
          </a:p>
          <a:p>
            <a:pPr eaLnBrk="1" hangingPunct="1">
              <a:buFontTx/>
              <a:buNone/>
            </a:pPr>
            <a:endParaRPr lang="en-US" altLang="zh-CN" smtClean="0">
              <a:solidFill>
                <a:schemeClr val="tx1"/>
              </a:solidFill>
              <a:ea typeface="宋体" charset="-12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Q*=T</a:t>
            </a:r>
            <a:r>
              <a:rPr lang="en-US" altLang="zh-CN" smtClean="0">
                <a:ea typeface="宋体" charset="-122"/>
              </a:rPr>
              <a:t>·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Q’+T’ </a:t>
            </a:r>
            <a:r>
              <a:rPr lang="en-US" altLang="zh-CN" smtClean="0">
                <a:ea typeface="宋体" charset="-122"/>
              </a:rPr>
              <a:t>·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88913"/>
            <a:ext cx="8326437" cy="6746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7.3 clocked synchronous state-machine analysis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23963"/>
            <a:ext cx="8064500" cy="5084762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F0440E"/>
                </a:solidFill>
                <a:ea typeface="宋体" charset="-122"/>
              </a:rPr>
              <a:t>emphases</a:t>
            </a:r>
            <a:r>
              <a:rPr lang="zh-CN" altLang="en-US" smtClean="0">
                <a:solidFill>
                  <a:srgbClr val="F0440E"/>
                </a:solidFill>
                <a:ea typeface="宋体" charset="-122"/>
              </a:rPr>
              <a:t>：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mtClean="0">
                <a:ea typeface="宋体" charset="-122"/>
              </a:rPr>
              <a:t>Basic structure</a:t>
            </a:r>
          </a:p>
          <a:p>
            <a:pPr marL="914400" lvl="1" indent="-457200" eaLnBrk="1" hangingPunct="1">
              <a:lnSpc>
                <a:spcPct val="90000"/>
              </a:lnSpc>
              <a:buClr>
                <a:srgbClr val="5F3A15"/>
              </a:buClr>
            </a:pPr>
            <a:r>
              <a:rPr lang="en-US" altLang="zh-CN" smtClean="0">
                <a:ea typeface="宋体" charset="-122"/>
              </a:rPr>
              <a:t>Mealy machine </a:t>
            </a:r>
          </a:p>
          <a:p>
            <a:pPr marL="914400" lvl="1" indent="-457200" eaLnBrk="1" hangingPunct="1">
              <a:lnSpc>
                <a:spcPct val="90000"/>
              </a:lnSpc>
              <a:buClr>
                <a:srgbClr val="5F3A15"/>
              </a:buClr>
            </a:pPr>
            <a:r>
              <a:rPr lang="en-US" altLang="zh-CN" smtClean="0">
                <a:ea typeface="宋体" charset="-122"/>
              </a:rPr>
              <a:t>Moore machine.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mtClean="0">
                <a:ea typeface="宋体" charset="-122"/>
              </a:rPr>
              <a:t>understand the function of each module 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mtClean="0">
                <a:ea typeface="宋体" charset="-122"/>
              </a:rPr>
              <a:t>Derive </a:t>
            </a:r>
          </a:p>
          <a:p>
            <a:pPr marL="914400" lvl="1" indent="-457200" eaLnBrk="1" hangingPunct="1">
              <a:lnSpc>
                <a:spcPct val="90000"/>
              </a:lnSpc>
              <a:buClr>
                <a:srgbClr val="5F3A15"/>
              </a:buClr>
              <a:buFontTx/>
              <a:buAutoNum type="circleNumDbPlain"/>
            </a:pPr>
            <a:r>
              <a:rPr lang="en-US" altLang="zh-CN" smtClean="0">
                <a:ea typeface="宋体" charset="-122"/>
              </a:rPr>
              <a:t>excitation equations,</a:t>
            </a:r>
          </a:p>
          <a:p>
            <a:pPr marL="914400" lvl="1" indent="-457200" eaLnBrk="1" hangingPunct="1">
              <a:lnSpc>
                <a:spcPct val="90000"/>
              </a:lnSpc>
              <a:buClr>
                <a:srgbClr val="5F3A15"/>
              </a:buClr>
              <a:buFontTx/>
              <a:buAutoNum type="circleNumDbPlain"/>
            </a:pPr>
            <a:r>
              <a:rPr lang="en-US" altLang="zh-CN" smtClean="0">
                <a:ea typeface="宋体" charset="-122"/>
              </a:rPr>
              <a:t>transition/ output table and equations</a:t>
            </a:r>
          </a:p>
          <a:p>
            <a:pPr marL="914400" lvl="1" indent="-457200" eaLnBrk="1" hangingPunct="1">
              <a:lnSpc>
                <a:spcPct val="90000"/>
              </a:lnSpc>
              <a:buClr>
                <a:srgbClr val="5F3A15"/>
              </a:buClr>
              <a:buFontTx/>
              <a:buAutoNum type="circleNumDbPlain"/>
            </a:pPr>
            <a:r>
              <a:rPr lang="en-US" altLang="zh-CN" smtClean="0">
                <a:ea typeface="宋体" charset="-122"/>
              </a:rPr>
              <a:t>state table</a:t>
            </a:r>
          </a:p>
          <a:p>
            <a:pPr marL="914400" lvl="1" indent="-457200" eaLnBrk="1" hangingPunct="1">
              <a:lnSpc>
                <a:spcPct val="90000"/>
              </a:lnSpc>
              <a:buClr>
                <a:srgbClr val="5F3A15"/>
              </a:buClr>
              <a:buFontTx/>
              <a:buAutoNum type="circleNumDbPlain"/>
            </a:pPr>
            <a:r>
              <a:rPr lang="en-US" altLang="zh-CN" smtClean="0">
                <a:ea typeface="宋体" charset="-122"/>
              </a:rPr>
              <a:t>state diagram</a:t>
            </a:r>
          </a:p>
          <a:p>
            <a:pPr marL="914400" lvl="1" indent="-457200" eaLnBrk="1" hangingPunct="1">
              <a:lnSpc>
                <a:spcPct val="90000"/>
              </a:lnSpc>
              <a:buClr>
                <a:srgbClr val="5F3A15"/>
              </a:buClr>
              <a:buFontTx/>
              <a:buAutoNum type="circleNumDbPlain"/>
            </a:pPr>
            <a:r>
              <a:rPr lang="en-US" altLang="zh-CN" smtClean="0">
                <a:ea typeface="宋体" charset="-122"/>
              </a:rPr>
              <a:t>timing diagram, etc.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991475" cy="519112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1</a:t>
            </a:r>
            <a:r>
              <a:rPr lang="zh-CN" altLang="en-US" sz="2800" smtClean="0">
                <a:ea typeface="宋体" charset="-122"/>
              </a:rPr>
              <a:t>、</a:t>
            </a:r>
            <a:r>
              <a:rPr lang="en-US" altLang="zh-CN" sz="2800" smtClean="0">
                <a:ea typeface="宋体" charset="-122"/>
              </a:rPr>
              <a:t>stucture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762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smtClean="0">
                <a:ea typeface="宋体" charset="-122"/>
              </a:rPr>
              <a:t>（</a:t>
            </a:r>
            <a:r>
              <a:rPr lang="en-US" altLang="zh-CN" sz="2400" smtClean="0">
                <a:ea typeface="宋体" charset="-122"/>
              </a:rPr>
              <a:t>1</a:t>
            </a:r>
            <a:r>
              <a:rPr lang="zh-CN" altLang="en-US" sz="2400" smtClean="0">
                <a:ea typeface="宋体" charset="-122"/>
              </a:rPr>
              <a:t>）</a:t>
            </a:r>
            <a:r>
              <a:rPr lang="en-US" altLang="zh-CN" sz="2400" smtClean="0">
                <a:ea typeface="宋体" charset="-122"/>
              </a:rPr>
              <a:t>Mealy machine</a:t>
            </a:r>
          </a:p>
        </p:txBody>
      </p:sp>
      <p:sp>
        <p:nvSpPr>
          <p:cNvPr id="50180" name="Rectangle 4" descr="50%"/>
          <p:cNvSpPr>
            <a:spLocks noChangeArrowheads="1"/>
          </p:cNvSpPr>
          <p:nvPr/>
        </p:nvSpPr>
        <p:spPr bwMode="auto">
          <a:xfrm>
            <a:off x="1835150" y="1844675"/>
            <a:ext cx="936625" cy="136842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altLang="zh-CN" sz="2000">
                <a:solidFill>
                  <a:srgbClr val="000000"/>
                </a:solidFill>
              </a:rPr>
              <a:t>Next-state logic</a:t>
            </a:r>
            <a:br>
              <a:rPr lang="en-US" altLang="zh-CN" sz="2000">
                <a:solidFill>
                  <a:srgbClr val="000000"/>
                </a:solidFill>
              </a:rPr>
            </a:br>
            <a:r>
              <a:rPr lang="en-US" altLang="zh-CN" sz="200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50181" name="Rectangle 5" descr="50%"/>
          <p:cNvSpPr>
            <a:spLocks noChangeArrowheads="1"/>
          </p:cNvSpPr>
          <p:nvPr/>
        </p:nvSpPr>
        <p:spPr bwMode="auto">
          <a:xfrm>
            <a:off x="4040188" y="1844675"/>
            <a:ext cx="1206500" cy="158432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altLang="zh-CN" sz="2000">
                <a:solidFill>
                  <a:srgbClr val="000000"/>
                </a:solidFill>
              </a:rPr>
              <a:t/>
            </a:r>
            <a:br>
              <a:rPr lang="en-US" altLang="zh-CN" sz="2000">
                <a:solidFill>
                  <a:srgbClr val="000000"/>
                </a:solidFill>
              </a:rPr>
            </a:br>
            <a:r>
              <a:rPr lang="en-US" altLang="zh-CN" sz="2000">
                <a:solidFill>
                  <a:srgbClr val="000000"/>
                </a:solidFill>
              </a:rPr>
              <a:t>state memory</a:t>
            </a:r>
            <a:r>
              <a:rPr lang="en-US" altLang="zh-CN" sz="2400">
                <a:solidFill>
                  <a:srgbClr val="000000"/>
                </a:solidFill>
              </a:rPr>
              <a:t/>
            </a:r>
            <a:br>
              <a:rPr lang="en-US" altLang="zh-CN" sz="2400">
                <a:solidFill>
                  <a:srgbClr val="000000"/>
                </a:solidFill>
              </a:rPr>
            </a:br>
            <a:r>
              <a:rPr lang="en-US" altLang="zh-CN" sz="2400">
                <a:solidFill>
                  <a:srgbClr val="000000"/>
                </a:solidFill>
              </a:rPr>
              <a:t/>
            </a:r>
            <a:br>
              <a:rPr lang="en-US" altLang="zh-CN" sz="2400">
                <a:solidFill>
                  <a:srgbClr val="000000"/>
                </a:solidFill>
              </a:rPr>
            </a:br>
            <a:r>
              <a:rPr lang="en-US" altLang="zh-CN" sz="2000">
                <a:solidFill>
                  <a:srgbClr val="000000"/>
                </a:solidFill>
              </a:rPr>
              <a:t>clock</a:t>
            </a:r>
          </a:p>
        </p:txBody>
      </p:sp>
      <p:sp>
        <p:nvSpPr>
          <p:cNvPr id="50182" name="Rectangle 6" descr="50%"/>
          <p:cNvSpPr>
            <a:spLocks noChangeArrowheads="1"/>
          </p:cNvSpPr>
          <p:nvPr/>
        </p:nvSpPr>
        <p:spPr bwMode="auto">
          <a:xfrm>
            <a:off x="6659563" y="1844675"/>
            <a:ext cx="927100" cy="136842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altLang="zh-CN" sz="2000">
                <a:solidFill>
                  <a:srgbClr val="000000"/>
                </a:solidFill>
              </a:rPr>
              <a:t>Output logic</a:t>
            </a:r>
            <a:br>
              <a:rPr lang="en-US" altLang="zh-CN" sz="2000">
                <a:solidFill>
                  <a:srgbClr val="000000"/>
                </a:solidFill>
              </a:rPr>
            </a:br>
            <a:r>
              <a:rPr lang="en-US" altLang="zh-CN" sz="200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00359" name="Line 7"/>
          <p:cNvSpPr>
            <a:spLocks noChangeShapeType="1"/>
          </p:cNvSpPr>
          <p:nvPr/>
        </p:nvSpPr>
        <p:spPr bwMode="auto">
          <a:xfrm>
            <a:off x="1114425" y="2349500"/>
            <a:ext cx="720725" cy="0"/>
          </a:xfrm>
          <a:prstGeom prst="line">
            <a:avLst/>
          </a:prstGeom>
          <a:noFill/>
          <a:ln w="57150">
            <a:solidFill>
              <a:srgbClr val="1C1C1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474788" y="1593850"/>
            <a:ext cx="5184775" cy="755650"/>
            <a:chOff x="929" y="1004"/>
            <a:chExt cx="3266" cy="476"/>
          </a:xfrm>
        </p:grpSpPr>
        <p:sp>
          <p:nvSpPr>
            <p:cNvPr id="50206" name="Line 8"/>
            <p:cNvSpPr>
              <a:spLocks noChangeShapeType="1"/>
            </p:cNvSpPr>
            <p:nvPr/>
          </p:nvSpPr>
          <p:spPr bwMode="auto">
            <a:xfrm flipV="1">
              <a:off x="929" y="1004"/>
              <a:ext cx="1" cy="476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7" name="Line 9"/>
            <p:cNvSpPr>
              <a:spLocks noChangeShapeType="1"/>
            </p:cNvSpPr>
            <p:nvPr/>
          </p:nvSpPr>
          <p:spPr bwMode="auto">
            <a:xfrm>
              <a:off x="929" y="1026"/>
              <a:ext cx="2721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8" name="Line 10"/>
            <p:cNvSpPr>
              <a:spLocks noChangeShapeType="1"/>
            </p:cNvSpPr>
            <p:nvPr/>
          </p:nvSpPr>
          <p:spPr bwMode="auto">
            <a:xfrm>
              <a:off x="3650" y="1026"/>
              <a:ext cx="0" cy="31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9" name="Line 11"/>
            <p:cNvSpPr>
              <a:spLocks noChangeShapeType="1"/>
            </p:cNvSpPr>
            <p:nvPr/>
          </p:nvSpPr>
          <p:spPr bwMode="auto">
            <a:xfrm>
              <a:off x="3650" y="1344"/>
              <a:ext cx="545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0364" name="Line 12"/>
          <p:cNvSpPr>
            <a:spLocks noChangeShapeType="1"/>
          </p:cNvSpPr>
          <p:nvPr/>
        </p:nvSpPr>
        <p:spPr bwMode="auto">
          <a:xfrm flipV="1">
            <a:off x="2771775" y="2484437"/>
            <a:ext cx="1260475" cy="7937"/>
          </a:xfrm>
          <a:prstGeom prst="line">
            <a:avLst/>
          </a:prstGeom>
          <a:noFill/>
          <a:ln w="57150">
            <a:solidFill>
              <a:srgbClr val="1C1C1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5" name="Line 13"/>
          <p:cNvSpPr>
            <a:spLocks noChangeShapeType="1"/>
          </p:cNvSpPr>
          <p:nvPr/>
        </p:nvSpPr>
        <p:spPr bwMode="auto">
          <a:xfrm flipV="1">
            <a:off x="5246688" y="2798763"/>
            <a:ext cx="1439862" cy="0"/>
          </a:xfrm>
          <a:prstGeom prst="line">
            <a:avLst/>
          </a:prstGeom>
          <a:noFill/>
          <a:ln w="57150">
            <a:solidFill>
              <a:srgbClr val="1C1C1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1474788" y="2781300"/>
            <a:ext cx="4465637" cy="877888"/>
            <a:chOff x="929" y="1752"/>
            <a:chExt cx="2813" cy="553"/>
          </a:xfrm>
        </p:grpSpPr>
        <p:sp>
          <p:nvSpPr>
            <p:cNvPr id="50202" name="Line 14"/>
            <p:cNvSpPr>
              <a:spLocks noChangeShapeType="1"/>
            </p:cNvSpPr>
            <p:nvPr/>
          </p:nvSpPr>
          <p:spPr bwMode="auto">
            <a:xfrm flipV="1">
              <a:off x="3742" y="1752"/>
              <a:ext cx="0" cy="544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3" name="Line 15"/>
            <p:cNvSpPr>
              <a:spLocks noChangeShapeType="1"/>
            </p:cNvSpPr>
            <p:nvPr/>
          </p:nvSpPr>
          <p:spPr bwMode="auto">
            <a:xfrm>
              <a:off x="930" y="2296"/>
              <a:ext cx="2812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4" name="Line 16"/>
            <p:cNvSpPr>
              <a:spLocks noChangeShapeType="1"/>
            </p:cNvSpPr>
            <p:nvPr/>
          </p:nvSpPr>
          <p:spPr bwMode="auto">
            <a:xfrm flipH="1" flipV="1">
              <a:off x="929" y="1920"/>
              <a:ext cx="1" cy="385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5" name="Line 17"/>
            <p:cNvSpPr>
              <a:spLocks noChangeShapeType="1"/>
            </p:cNvSpPr>
            <p:nvPr/>
          </p:nvSpPr>
          <p:spPr bwMode="auto">
            <a:xfrm>
              <a:off x="929" y="1933"/>
              <a:ext cx="227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0370" name="Text Box 18"/>
          <p:cNvSpPr txBox="1">
            <a:spLocks noChangeArrowheads="1"/>
          </p:cNvSpPr>
          <p:nvPr/>
        </p:nvSpPr>
        <p:spPr bwMode="auto">
          <a:xfrm>
            <a:off x="0" y="2033588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inputs</a:t>
            </a:r>
          </a:p>
        </p:txBody>
      </p:sp>
      <p:sp>
        <p:nvSpPr>
          <p:cNvPr id="100371" name="Text Box 19"/>
          <p:cNvSpPr txBox="1">
            <a:spLocks noChangeArrowheads="1"/>
          </p:cNvSpPr>
          <p:nvPr/>
        </p:nvSpPr>
        <p:spPr bwMode="auto">
          <a:xfrm>
            <a:off x="2727325" y="2041525"/>
            <a:ext cx="1484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excitation</a:t>
            </a:r>
          </a:p>
        </p:txBody>
      </p:sp>
      <p:sp>
        <p:nvSpPr>
          <p:cNvPr id="100372" name="Text Box 20"/>
          <p:cNvSpPr txBox="1">
            <a:spLocks noChangeArrowheads="1"/>
          </p:cNvSpPr>
          <p:nvPr/>
        </p:nvSpPr>
        <p:spPr bwMode="auto">
          <a:xfrm>
            <a:off x="5381625" y="2124075"/>
            <a:ext cx="11350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dirty="0"/>
              <a:t>Current state</a:t>
            </a:r>
          </a:p>
        </p:txBody>
      </p:sp>
      <p:sp>
        <p:nvSpPr>
          <p:cNvPr id="100373" name="Line 21"/>
          <p:cNvSpPr>
            <a:spLocks noChangeShapeType="1"/>
          </p:cNvSpPr>
          <p:nvPr/>
        </p:nvSpPr>
        <p:spPr bwMode="auto">
          <a:xfrm>
            <a:off x="7596188" y="2492375"/>
            <a:ext cx="576262" cy="0"/>
          </a:xfrm>
          <a:prstGeom prst="line">
            <a:avLst/>
          </a:prstGeom>
          <a:noFill/>
          <a:ln w="57150">
            <a:solidFill>
              <a:srgbClr val="1C1C1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75" name="Text Box 23"/>
          <p:cNvSpPr txBox="1">
            <a:spLocks noChangeArrowheads="1"/>
          </p:cNvSpPr>
          <p:nvPr/>
        </p:nvSpPr>
        <p:spPr bwMode="auto">
          <a:xfrm>
            <a:off x="7586663" y="1854200"/>
            <a:ext cx="1331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outputs</a:t>
            </a:r>
          </a:p>
        </p:txBody>
      </p:sp>
      <p:sp>
        <p:nvSpPr>
          <p:cNvPr id="50193" name="Line 24"/>
          <p:cNvSpPr>
            <a:spLocks noChangeShapeType="1"/>
          </p:cNvSpPr>
          <p:nvPr/>
        </p:nvSpPr>
        <p:spPr bwMode="auto">
          <a:xfrm>
            <a:off x="1116013" y="3860800"/>
            <a:ext cx="35290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4" name="Line 25"/>
          <p:cNvSpPr>
            <a:spLocks noChangeShapeType="1"/>
          </p:cNvSpPr>
          <p:nvPr/>
        </p:nvSpPr>
        <p:spPr bwMode="auto">
          <a:xfrm flipV="1">
            <a:off x="4643438" y="3429000"/>
            <a:ext cx="0" cy="4318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5" name="Text Box 26"/>
          <p:cNvSpPr txBox="1">
            <a:spLocks noChangeArrowheads="1"/>
          </p:cNvSpPr>
          <p:nvPr/>
        </p:nvSpPr>
        <p:spPr bwMode="auto">
          <a:xfrm>
            <a:off x="395288" y="3500438"/>
            <a:ext cx="10715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00"/>
                </a:solidFill>
              </a:rPr>
              <a:t>Clock signal</a:t>
            </a:r>
          </a:p>
        </p:txBody>
      </p:sp>
      <p:sp>
        <p:nvSpPr>
          <p:cNvPr id="100380" name="Line 28"/>
          <p:cNvSpPr>
            <a:spLocks noChangeShapeType="1"/>
          </p:cNvSpPr>
          <p:nvPr/>
        </p:nvSpPr>
        <p:spPr bwMode="auto">
          <a:xfrm>
            <a:off x="2987675" y="1484313"/>
            <a:ext cx="0" cy="4752975"/>
          </a:xfrm>
          <a:prstGeom prst="line">
            <a:avLst/>
          </a:prstGeom>
          <a:noFill/>
          <a:ln w="28575">
            <a:solidFill>
              <a:srgbClr val="737155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81" name="Line 29"/>
          <p:cNvSpPr>
            <a:spLocks noChangeShapeType="1"/>
          </p:cNvSpPr>
          <p:nvPr/>
        </p:nvSpPr>
        <p:spPr bwMode="auto">
          <a:xfrm>
            <a:off x="5724525" y="1484313"/>
            <a:ext cx="0" cy="4681537"/>
          </a:xfrm>
          <a:prstGeom prst="line">
            <a:avLst/>
          </a:prstGeom>
          <a:noFill/>
          <a:ln w="28575">
            <a:solidFill>
              <a:srgbClr val="737155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82" name="Text Box 30"/>
          <p:cNvSpPr txBox="1">
            <a:spLocks noChangeArrowheads="1"/>
          </p:cNvSpPr>
          <p:nvPr/>
        </p:nvSpPr>
        <p:spPr bwMode="auto">
          <a:xfrm>
            <a:off x="250825" y="4149725"/>
            <a:ext cx="2736850" cy="2339102"/>
          </a:xfrm>
          <a:prstGeom prst="rect">
            <a:avLst/>
          </a:prstGeom>
          <a:solidFill>
            <a:schemeClr val="tx2"/>
          </a:solidFill>
          <a:ln w="9525">
            <a:solidFill>
              <a:srgbClr val="653D0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2000" dirty="0">
                <a:solidFill>
                  <a:srgbClr val="5D2E19"/>
                </a:solidFill>
              </a:rPr>
              <a:t>construct by combinational circuit, </a:t>
            </a:r>
            <a:r>
              <a:rPr lang="en-US" altLang="zh-CN" sz="2000" dirty="0" smtClean="0">
                <a:solidFill>
                  <a:srgbClr val="5D2E19"/>
                </a:solidFill>
              </a:rPr>
              <a:t>it </a:t>
            </a:r>
            <a:r>
              <a:rPr lang="en-US" altLang="zh-CN" sz="2000" dirty="0">
                <a:solidFill>
                  <a:srgbClr val="5D2E19"/>
                </a:solidFill>
              </a:rPr>
              <a:t>output </a:t>
            </a:r>
            <a:r>
              <a:rPr lang="en-US" altLang="zh-CN" sz="2000" dirty="0" smtClean="0">
                <a:solidFill>
                  <a:srgbClr val="5D2E19"/>
                </a:solidFill>
              </a:rPr>
              <a:t>the </a:t>
            </a:r>
            <a:r>
              <a:rPr lang="en-US" altLang="zh-CN" sz="2000" dirty="0">
                <a:solidFill>
                  <a:srgbClr val="5D2E19"/>
                </a:solidFill>
              </a:rPr>
              <a:t>excitation </a:t>
            </a:r>
            <a:r>
              <a:rPr lang="en-US" altLang="zh-CN" sz="2000" dirty="0" smtClean="0">
                <a:solidFill>
                  <a:srgbClr val="5D2E19"/>
                </a:solidFill>
              </a:rPr>
              <a:t>signal to </a:t>
            </a:r>
            <a:r>
              <a:rPr lang="en-US" altLang="zh-CN" sz="2000" dirty="0">
                <a:solidFill>
                  <a:srgbClr val="5D2E19"/>
                </a:solidFill>
              </a:rPr>
              <a:t>storage element.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000" dirty="0">
                <a:solidFill>
                  <a:srgbClr val="5D2E19"/>
                </a:solidFill>
              </a:rPr>
              <a:t>next state=</a:t>
            </a:r>
            <a:br>
              <a:rPr lang="en-US" altLang="zh-CN" sz="2000" dirty="0">
                <a:solidFill>
                  <a:srgbClr val="5D2E19"/>
                </a:solidFill>
              </a:rPr>
            </a:br>
            <a:r>
              <a:rPr lang="en-US" altLang="zh-CN" sz="2000" dirty="0">
                <a:solidFill>
                  <a:srgbClr val="5D2E19"/>
                </a:solidFill>
              </a:rPr>
              <a:t>F(current </a:t>
            </a:r>
            <a:r>
              <a:rPr lang="en-US" altLang="zh-CN" sz="2000" dirty="0" err="1">
                <a:solidFill>
                  <a:srgbClr val="5D2E19"/>
                </a:solidFill>
              </a:rPr>
              <a:t>state,input</a:t>
            </a:r>
            <a:r>
              <a:rPr lang="en-US" altLang="zh-CN" sz="2000" dirty="0">
                <a:solidFill>
                  <a:srgbClr val="5D2E19"/>
                </a:solidFill>
              </a:rPr>
              <a:t>)</a:t>
            </a:r>
          </a:p>
        </p:txBody>
      </p:sp>
      <p:sp>
        <p:nvSpPr>
          <p:cNvPr id="100383" name="Text Box 31"/>
          <p:cNvSpPr txBox="1">
            <a:spLocks noChangeArrowheads="1"/>
          </p:cNvSpPr>
          <p:nvPr/>
        </p:nvSpPr>
        <p:spPr bwMode="auto">
          <a:xfrm>
            <a:off x="2987675" y="4221163"/>
            <a:ext cx="2736850" cy="1016000"/>
          </a:xfrm>
          <a:prstGeom prst="rect">
            <a:avLst/>
          </a:prstGeom>
          <a:noFill/>
          <a:ln w="9525">
            <a:solidFill>
              <a:srgbClr val="653D0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5D2E19"/>
                </a:solidFill>
              </a:rPr>
              <a:t>construct by flip-flops, can store 2</a:t>
            </a:r>
            <a:r>
              <a:rPr lang="en-US" altLang="zh-CN" sz="2000" baseline="30000">
                <a:solidFill>
                  <a:srgbClr val="5D2E19"/>
                </a:solidFill>
              </a:rPr>
              <a:t>n</a:t>
            </a:r>
            <a:r>
              <a:rPr lang="en-US" altLang="zh-CN" sz="2000">
                <a:solidFill>
                  <a:srgbClr val="5D2E19"/>
                </a:solidFill>
              </a:rPr>
              <a:t> state at most</a:t>
            </a:r>
          </a:p>
        </p:txBody>
      </p:sp>
      <p:sp>
        <p:nvSpPr>
          <p:cNvPr id="100384" name="Text Box 32"/>
          <p:cNvSpPr txBox="1">
            <a:spLocks noChangeArrowheads="1"/>
          </p:cNvSpPr>
          <p:nvPr/>
        </p:nvSpPr>
        <p:spPr bwMode="auto">
          <a:xfrm>
            <a:off x="5867400" y="4221163"/>
            <a:ext cx="2844800" cy="1403350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2000" dirty="0">
                <a:solidFill>
                  <a:srgbClr val="5D2E19"/>
                </a:solidFill>
              </a:rPr>
              <a:t>construct by combinational circuit,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000" dirty="0">
                <a:solidFill>
                  <a:srgbClr val="5D2E19"/>
                </a:solidFill>
              </a:rPr>
              <a:t>output=</a:t>
            </a:r>
            <a:br>
              <a:rPr lang="en-US" altLang="zh-CN" sz="2000" dirty="0">
                <a:solidFill>
                  <a:srgbClr val="5D2E19"/>
                </a:solidFill>
              </a:rPr>
            </a:br>
            <a:r>
              <a:rPr lang="en-US" altLang="zh-CN" sz="2000" dirty="0">
                <a:solidFill>
                  <a:srgbClr val="5D2E19"/>
                </a:solidFill>
              </a:rPr>
              <a:t>G(current state, input)</a:t>
            </a:r>
          </a:p>
        </p:txBody>
      </p:sp>
      <p:sp>
        <p:nvSpPr>
          <p:cNvPr id="50201" name="AutoShape 3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01013" y="6092825"/>
            <a:ext cx="863600" cy="431800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3F05B3"/>
                </a:solidFill>
                <a:latin typeface="Garamond" pitchFamily="18" charset="0"/>
              </a:rPr>
              <a:t>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0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0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100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10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00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1000"/>
                                        <p:tgtEl>
                                          <p:spTgt spid="10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10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00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1000"/>
                                        <p:tgtEl>
                                          <p:spTgt spid="10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1000"/>
                                        <p:tgtEl>
                                          <p:spTgt spid="10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0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9" grpId="0" animBg="1"/>
      <p:bldP spid="100364" grpId="0" animBg="1"/>
      <p:bldP spid="100365" grpId="0" animBg="1"/>
      <p:bldP spid="100370" grpId="0"/>
      <p:bldP spid="100371" grpId="0"/>
      <p:bldP spid="100372" grpId="0"/>
      <p:bldP spid="100373" grpId="0" animBg="1"/>
      <p:bldP spid="100375" grpId="0"/>
      <p:bldP spid="100380" grpId="0" animBg="1"/>
      <p:bldP spid="100381" grpId="0" animBg="1"/>
      <p:bldP spid="100382" grpId="0" animBg="1"/>
      <p:bldP spid="100383" grpId="0" animBg="1"/>
      <p:bldP spid="10038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762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>
                <a:ea typeface="宋体" charset="-122"/>
              </a:rPr>
              <a:t>（</a:t>
            </a:r>
            <a:r>
              <a:rPr lang="en-US" altLang="zh-CN" smtClean="0">
                <a:ea typeface="宋体" charset="-122"/>
              </a:rPr>
              <a:t>2</a:t>
            </a:r>
            <a:r>
              <a:rPr lang="zh-CN" altLang="en-US" smtClean="0">
                <a:ea typeface="宋体" charset="-122"/>
              </a:rPr>
              <a:t>）</a:t>
            </a:r>
            <a:r>
              <a:rPr lang="en-US" altLang="zh-CN" sz="2400" smtClean="0">
                <a:ea typeface="宋体" charset="-122"/>
              </a:rPr>
              <a:t>Moore machine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1835150" y="1628775"/>
            <a:ext cx="935038" cy="1368425"/>
          </a:xfrm>
          <a:prstGeom prst="rect">
            <a:avLst/>
          </a:prstGeom>
          <a:noFill/>
          <a:ln w="28575">
            <a:solidFill>
              <a:srgbClr val="1C1C1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Next-state logic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Garamond" pitchFamily="18" charset="0"/>
              </a:rPr>
              <a:t/>
            </a:r>
            <a:br>
              <a:rPr lang="en-US" altLang="zh-CN" sz="2400">
                <a:solidFill>
                  <a:srgbClr val="000000"/>
                </a:solidFill>
                <a:latin typeface="Garamond" pitchFamily="18" charset="0"/>
              </a:rPr>
            </a:br>
            <a:r>
              <a:rPr lang="en-US" altLang="zh-CN" sz="240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4040188" y="1628775"/>
            <a:ext cx="1296987" cy="1512888"/>
          </a:xfrm>
          <a:prstGeom prst="rect">
            <a:avLst/>
          </a:prstGeom>
          <a:noFill/>
          <a:ln w="28575">
            <a:solidFill>
              <a:srgbClr val="1C1C1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altLang="zh-CN" sz="2000">
                <a:solidFill>
                  <a:srgbClr val="000000"/>
                </a:solidFill>
                <a:latin typeface="Garamond" pitchFamily="18" charset="0"/>
              </a:rPr>
              <a:t/>
            </a:r>
            <a:br>
              <a:rPr lang="en-US" altLang="zh-CN" sz="2000">
                <a:solidFill>
                  <a:srgbClr val="000000"/>
                </a:solidFill>
                <a:latin typeface="Garamond" pitchFamily="18" charset="0"/>
              </a:rPr>
            </a:br>
            <a:r>
              <a:rPr lang="en-US" altLang="zh-CN" sz="200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state memory</a:t>
            </a:r>
            <a:r>
              <a:rPr lang="en-US" altLang="zh-CN" b="0">
                <a:solidFill>
                  <a:srgbClr val="000000"/>
                </a:solidFill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Garamond" pitchFamily="18" charset="0"/>
              </a:rPr>
              <a:t/>
            </a:r>
            <a:br>
              <a:rPr lang="en-US" altLang="zh-CN" sz="2400">
                <a:solidFill>
                  <a:srgbClr val="000000"/>
                </a:solidFill>
                <a:latin typeface="Garamond" pitchFamily="18" charset="0"/>
              </a:rPr>
            </a:br>
            <a:r>
              <a:rPr lang="en-US" altLang="zh-CN" sz="2400">
                <a:solidFill>
                  <a:srgbClr val="000000"/>
                </a:solidFill>
                <a:latin typeface="Garamond" pitchFamily="18" charset="0"/>
              </a:rPr>
              <a:t/>
            </a:r>
            <a:br>
              <a:rPr lang="en-US" altLang="zh-CN" sz="2400">
                <a:solidFill>
                  <a:srgbClr val="000000"/>
                </a:solidFill>
                <a:latin typeface="Garamond" pitchFamily="18" charset="0"/>
              </a:rPr>
            </a:br>
            <a:r>
              <a:rPr lang="en-US" altLang="zh-CN" sz="240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clock</a:t>
            </a:r>
          </a:p>
        </p:txBody>
      </p:sp>
      <p:sp>
        <p:nvSpPr>
          <p:cNvPr id="51205" name="Rectangle 6"/>
          <p:cNvSpPr>
            <a:spLocks noChangeArrowheads="1"/>
          </p:cNvSpPr>
          <p:nvPr/>
        </p:nvSpPr>
        <p:spPr bwMode="auto">
          <a:xfrm>
            <a:off x="6704013" y="1628775"/>
            <a:ext cx="973137" cy="1368425"/>
          </a:xfrm>
          <a:prstGeom prst="rect">
            <a:avLst/>
          </a:prstGeom>
          <a:noFill/>
          <a:ln w="28575">
            <a:solidFill>
              <a:srgbClr val="1C1C1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Output logic</a:t>
            </a:r>
            <a:r>
              <a:rPr lang="en-US" altLang="zh-CN" sz="2400">
                <a:solidFill>
                  <a:srgbClr val="000000"/>
                </a:solidFill>
                <a:latin typeface="Garamond" pitchFamily="18" charset="0"/>
              </a:rPr>
              <a:t/>
            </a:r>
            <a:br>
              <a:rPr lang="en-US" altLang="zh-CN" sz="2400">
                <a:solidFill>
                  <a:srgbClr val="000000"/>
                </a:solidFill>
                <a:latin typeface="Garamond" pitchFamily="18" charset="0"/>
              </a:rPr>
            </a:br>
            <a:r>
              <a:rPr lang="en-US" altLang="zh-CN" sz="240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51206" name="Line 7"/>
          <p:cNvSpPr>
            <a:spLocks noChangeShapeType="1"/>
          </p:cNvSpPr>
          <p:nvPr/>
        </p:nvSpPr>
        <p:spPr bwMode="auto">
          <a:xfrm>
            <a:off x="1114425" y="2133600"/>
            <a:ext cx="720725" cy="0"/>
          </a:xfrm>
          <a:prstGeom prst="line">
            <a:avLst/>
          </a:prstGeom>
          <a:noFill/>
          <a:ln w="57150">
            <a:solidFill>
              <a:srgbClr val="1C1C1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7" name="Line 12"/>
          <p:cNvSpPr>
            <a:spLocks noChangeShapeType="1"/>
          </p:cNvSpPr>
          <p:nvPr/>
        </p:nvSpPr>
        <p:spPr bwMode="auto">
          <a:xfrm flipV="1">
            <a:off x="2771775" y="2259013"/>
            <a:ext cx="1260475" cy="17462"/>
          </a:xfrm>
          <a:prstGeom prst="line">
            <a:avLst/>
          </a:prstGeom>
          <a:noFill/>
          <a:ln w="57150">
            <a:solidFill>
              <a:srgbClr val="1C1C1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8" name="Line 13"/>
          <p:cNvSpPr>
            <a:spLocks noChangeShapeType="1"/>
          </p:cNvSpPr>
          <p:nvPr/>
        </p:nvSpPr>
        <p:spPr bwMode="auto">
          <a:xfrm>
            <a:off x="5337175" y="2349500"/>
            <a:ext cx="1357313" cy="0"/>
          </a:xfrm>
          <a:prstGeom prst="line">
            <a:avLst/>
          </a:prstGeom>
          <a:noFill/>
          <a:ln w="57150">
            <a:solidFill>
              <a:srgbClr val="1C1C1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9" name="Line 14"/>
          <p:cNvSpPr>
            <a:spLocks noChangeShapeType="1"/>
          </p:cNvSpPr>
          <p:nvPr/>
        </p:nvSpPr>
        <p:spPr bwMode="auto">
          <a:xfrm flipV="1">
            <a:off x="5940425" y="2349500"/>
            <a:ext cx="0" cy="10795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0" name="Line 15"/>
          <p:cNvSpPr>
            <a:spLocks noChangeShapeType="1"/>
          </p:cNvSpPr>
          <p:nvPr/>
        </p:nvSpPr>
        <p:spPr bwMode="auto">
          <a:xfrm>
            <a:off x="1476375" y="3429000"/>
            <a:ext cx="44640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1" name="Line 16"/>
          <p:cNvSpPr>
            <a:spLocks noChangeShapeType="1"/>
          </p:cNvSpPr>
          <p:nvPr/>
        </p:nvSpPr>
        <p:spPr bwMode="auto">
          <a:xfrm flipH="1" flipV="1">
            <a:off x="1474788" y="2852738"/>
            <a:ext cx="1587" cy="5762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2" name="Line 17"/>
          <p:cNvSpPr>
            <a:spLocks noChangeShapeType="1"/>
          </p:cNvSpPr>
          <p:nvPr/>
        </p:nvSpPr>
        <p:spPr bwMode="auto">
          <a:xfrm>
            <a:off x="1474788" y="2852738"/>
            <a:ext cx="3603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3" name="Line 21"/>
          <p:cNvSpPr>
            <a:spLocks noChangeShapeType="1"/>
          </p:cNvSpPr>
          <p:nvPr/>
        </p:nvSpPr>
        <p:spPr bwMode="auto">
          <a:xfrm>
            <a:off x="7686675" y="2276475"/>
            <a:ext cx="576263" cy="0"/>
          </a:xfrm>
          <a:prstGeom prst="line">
            <a:avLst/>
          </a:prstGeom>
          <a:noFill/>
          <a:ln w="57150">
            <a:solidFill>
              <a:srgbClr val="1C1C1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4" name="Line 23"/>
          <p:cNvSpPr>
            <a:spLocks noChangeShapeType="1"/>
          </p:cNvSpPr>
          <p:nvPr/>
        </p:nvSpPr>
        <p:spPr bwMode="auto">
          <a:xfrm>
            <a:off x="1116013" y="3644900"/>
            <a:ext cx="3529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5" name="Line 24"/>
          <p:cNvSpPr>
            <a:spLocks noChangeShapeType="1"/>
          </p:cNvSpPr>
          <p:nvPr/>
        </p:nvSpPr>
        <p:spPr bwMode="auto">
          <a:xfrm flipV="1">
            <a:off x="4662488" y="3159125"/>
            <a:ext cx="0" cy="495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6" name="Text Box 27"/>
          <p:cNvSpPr txBox="1">
            <a:spLocks noChangeArrowheads="1"/>
          </p:cNvSpPr>
          <p:nvPr/>
        </p:nvSpPr>
        <p:spPr bwMode="auto">
          <a:xfrm>
            <a:off x="1547813" y="4221163"/>
            <a:ext cx="54721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333300"/>
                </a:solidFill>
              </a:rPr>
              <a:t>PS: </a:t>
            </a:r>
            <a:br>
              <a:rPr lang="en-US" altLang="zh-CN" sz="2400" dirty="0">
                <a:solidFill>
                  <a:srgbClr val="333300"/>
                </a:solidFill>
              </a:rPr>
            </a:br>
            <a:r>
              <a:rPr lang="en-US" altLang="zh-CN" sz="2400" dirty="0">
                <a:solidFill>
                  <a:srgbClr val="333300"/>
                </a:solidFill>
              </a:rPr>
              <a:t>              </a:t>
            </a:r>
            <a:r>
              <a:rPr lang="en-US" altLang="zh-CN" sz="2400" dirty="0">
                <a:solidFill>
                  <a:srgbClr val="800080"/>
                </a:solidFill>
              </a:rPr>
              <a:t>output=G (current state)</a:t>
            </a:r>
          </a:p>
        </p:txBody>
      </p:sp>
      <p:sp>
        <p:nvSpPr>
          <p:cNvPr id="51217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  <p:sp>
        <p:nvSpPr>
          <p:cNvPr id="101406" name="Text Box 30"/>
          <p:cNvSpPr txBox="1">
            <a:spLocks noChangeArrowheads="1"/>
          </p:cNvSpPr>
          <p:nvPr/>
        </p:nvSpPr>
        <p:spPr bwMode="auto">
          <a:xfrm>
            <a:off x="133350" y="1719263"/>
            <a:ext cx="110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inputs</a:t>
            </a:r>
          </a:p>
        </p:txBody>
      </p:sp>
      <p:sp>
        <p:nvSpPr>
          <p:cNvPr id="51219" name="Text Box 31"/>
          <p:cNvSpPr txBox="1">
            <a:spLocks noChangeArrowheads="1"/>
          </p:cNvSpPr>
          <p:nvPr/>
        </p:nvSpPr>
        <p:spPr bwMode="auto">
          <a:xfrm>
            <a:off x="296863" y="3294063"/>
            <a:ext cx="10715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00"/>
                </a:solidFill>
              </a:rPr>
              <a:t>Clock signal</a:t>
            </a:r>
          </a:p>
        </p:txBody>
      </p:sp>
      <p:sp>
        <p:nvSpPr>
          <p:cNvPr id="101408" name="Text Box 32"/>
          <p:cNvSpPr txBox="1">
            <a:spLocks noChangeArrowheads="1"/>
          </p:cNvSpPr>
          <p:nvPr/>
        </p:nvSpPr>
        <p:spPr bwMode="auto">
          <a:xfrm>
            <a:off x="2727325" y="1854200"/>
            <a:ext cx="1484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excitation</a:t>
            </a:r>
          </a:p>
        </p:txBody>
      </p:sp>
      <p:sp>
        <p:nvSpPr>
          <p:cNvPr id="101409" name="Text Box 33"/>
          <p:cNvSpPr txBox="1">
            <a:spLocks noChangeArrowheads="1"/>
          </p:cNvSpPr>
          <p:nvPr/>
        </p:nvSpPr>
        <p:spPr bwMode="auto">
          <a:xfrm>
            <a:off x="5507038" y="1692275"/>
            <a:ext cx="11350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dirty="0"/>
              <a:t>Current state</a:t>
            </a:r>
          </a:p>
        </p:txBody>
      </p:sp>
      <p:sp>
        <p:nvSpPr>
          <p:cNvPr id="101410" name="Text Box 34"/>
          <p:cNvSpPr txBox="1">
            <a:spLocks noChangeArrowheads="1"/>
          </p:cNvSpPr>
          <p:nvPr/>
        </p:nvSpPr>
        <p:spPr bwMode="auto">
          <a:xfrm>
            <a:off x="7631113" y="1763713"/>
            <a:ext cx="1306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outputs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0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0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0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1000"/>
                                        <p:tgtEl>
                                          <p:spTgt spid="1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6" grpId="0"/>
      <p:bldP spid="101408" grpId="0"/>
      <p:bldP spid="101409" grpId="0"/>
      <p:bldP spid="1014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35"/>
          <p:cNvGraphicFramePr>
            <a:graphicFrameLocks noGrp="1" noChangeAspect="1"/>
          </p:cNvGraphicFramePr>
          <p:nvPr>
            <p:ph idx="1"/>
          </p:nvPr>
        </p:nvGraphicFramePr>
        <p:xfrm>
          <a:off x="0" y="1160463"/>
          <a:ext cx="9117013" cy="524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Artwork" r:id="rId3" imgW="9142857" imgH="5687219" progId="Adobe.Illustrator.7">
                  <p:embed/>
                </p:oleObj>
              </mc:Choice>
              <mc:Fallback>
                <p:oleObj name="Artwork" r:id="rId3" imgW="9142857" imgH="5687219" progId="Adobe.Illustrator.7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7613"/>
                      <a:stretch>
                        <a:fillRect/>
                      </a:stretch>
                    </p:blipFill>
                    <p:spPr bwMode="auto">
                      <a:xfrm>
                        <a:off x="0" y="1160463"/>
                        <a:ext cx="9117013" cy="5240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2.analysis example</a:t>
            </a:r>
            <a:endParaRPr lang="en-US" altLang="zh-CN" sz="2400" smtClean="0">
              <a:ea typeface="宋体" charset="-122"/>
            </a:endParaRPr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7316788" y="684213"/>
            <a:ext cx="1439862" cy="433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solidFill>
                  <a:srgbClr val="0A65D4"/>
                </a:solidFill>
              </a:rPr>
              <a:t>Output logic</a:t>
            </a:r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5795963" y="1989138"/>
            <a:ext cx="1439862" cy="2879725"/>
          </a:xfrm>
          <a:prstGeom prst="rect">
            <a:avLst/>
          </a:prstGeom>
          <a:noFill/>
          <a:ln w="28575">
            <a:solidFill>
              <a:srgbClr val="1C1C1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468313" y="1628775"/>
            <a:ext cx="4895850" cy="4321175"/>
          </a:xfrm>
          <a:prstGeom prst="rect">
            <a:avLst/>
          </a:prstGeom>
          <a:noFill/>
          <a:ln w="28575">
            <a:solidFill>
              <a:srgbClr val="1C1C1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7380288" y="1268413"/>
            <a:ext cx="1079500" cy="720725"/>
          </a:xfrm>
          <a:prstGeom prst="rect">
            <a:avLst/>
          </a:prstGeom>
          <a:noFill/>
          <a:ln w="28575">
            <a:solidFill>
              <a:srgbClr val="CC33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5" name="Line 11"/>
          <p:cNvSpPr>
            <a:spLocks noChangeShapeType="1"/>
          </p:cNvSpPr>
          <p:nvPr/>
        </p:nvSpPr>
        <p:spPr bwMode="auto">
          <a:xfrm flipH="1">
            <a:off x="1042988" y="1484313"/>
            <a:ext cx="6697662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6" name="Line 12"/>
          <p:cNvSpPr>
            <a:spLocks noChangeShapeType="1"/>
          </p:cNvSpPr>
          <p:nvPr/>
        </p:nvSpPr>
        <p:spPr bwMode="auto">
          <a:xfrm>
            <a:off x="1042988" y="1484313"/>
            <a:ext cx="0" cy="576262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7" name="Line 13"/>
          <p:cNvSpPr>
            <a:spLocks noChangeShapeType="1"/>
          </p:cNvSpPr>
          <p:nvPr/>
        </p:nvSpPr>
        <p:spPr bwMode="auto">
          <a:xfrm flipH="1">
            <a:off x="395288" y="2060575"/>
            <a:ext cx="6477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8" name="Line 14"/>
          <p:cNvSpPr>
            <a:spLocks noChangeShapeType="1"/>
          </p:cNvSpPr>
          <p:nvPr/>
        </p:nvSpPr>
        <p:spPr bwMode="auto">
          <a:xfrm>
            <a:off x="827088" y="2060575"/>
            <a:ext cx="0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9" name="Line 15"/>
          <p:cNvSpPr>
            <a:spLocks noChangeShapeType="1"/>
          </p:cNvSpPr>
          <p:nvPr/>
        </p:nvSpPr>
        <p:spPr bwMode="auto">
          <a:xfrm>
            <a:off x="827088" y="2492375"/>
            <a:ext cx="2159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60" name="Line 16"/>
          <p:cNvSpPr>
            <a:spLocks noChangeShapeType="1"/>
          </p:cNvSpPr>
          <p:nvPr/>
        </p:nvSpPr>
        <p:spPr bwMode="auto">
          <a:xfrm>
            <a:off x="1042988" y="2060575"/>
            <a:ext cx="237648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61" name="Line 17"/>
          <p:cNvSpPr>
            <a:spLocks noChangeShapeType="1"/>
          </p:cNvSpPr>
          <p:nvPr/>
        </p:nvSpPr>
        <p:spPr bwMode="auto">
          <a:xfrm>
            <a:off x="7553325" y="2276475"/>
            <a:ext cx="0" cy="3529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62" name="Line 18"/>
          <p:cNvSpPr>
            <a:spLocks noChangeShapeType="1"/>
          </p:cNvSpPr>
          <p:nvPr/>
        </p:nvSpPr>
        <p:spPr bwMode="auto">
          <a:xfrm>
            <a:off x="7323138" y="4221163"/>
            <a:ext cx="0" cy="13684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63" name="Line 19"/>
          <p:cNvSpPr>
            <a:spLocks noChangeShapeType="1"/>
          </p:cNvSpPr>
          <p:nvPr/>
        </p:nvSpPr>
        <p:spPr bwMode="auto">
          <a:xfrm flipH="1">
            <a:off x="827088" y="5589588"/>
            <a:ext cx="648176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64" name="Line 20"/>
          <p:cNvSpPr>
            <a:spLocks noChangeShapeType="1"/>
          </p:cNvSpPr>
          <p:nvPr/>
        </p:nvSpPr>
        <p:spPr bwMode="auto">
          <a:xfrm flipH="1">
            <a:off x="611188" y="5819775"/>
            <a:ext cx="691356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65" name="Line 21"/>
          <p:cNvSpPr>
            <a:spLocks noChangeShapeType="1"/>
          </p:cNvSpPr>
          <p:nvPr/>
        </p:nvSpPr>
        <p:spPr bwMode="auto">
          <a:xfrm>
            <a:off x="596900" y="3429000"/>
            <a:ext cx="0" cy="23764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66" name="Line 22"/>
          <p:cNvSpPr>
            <a:spLocks noChangeShapeType="1"/>
          </p:cNvSpPr>
          <p:nvPr/>
        </p:nvSpPr>
        <p:spPr bwMode="auto">
          <a:xfrm>
            <a:off x="827088" y="4797425"/>
            <a:ext cx="0" cy="7921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67" name="Line 23"/>
          <p:cNvSpPr>
            <a:spLocks noChangeShapeType="1"/>
          </p:cNvSpPr>
          <p:nvPr/>
        </p:nvSpPr>
        <p:spPr bwMode="auto">
          <a:xfrm>
            <a:off x="611188" y="3429000"/>
            <a:ext cx="18732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68" name="Line 24"/>
          <p:cNvSpPr>
            <a:spLocks noChangeShapeType="1"/>
          </p:cNvSpPr>
          <p:nvPr/>
        </p:nvSpPr>
        <p:spPr bwMode="auto">
          <a:xfrm>
            <a:off x="827088" y="5229225"/>
            <a:ext cx="2159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69" name="Line 25"/>
          <p:cNvSpPr>
            <a:spLocks noChangeShapeType="1"/>
          </p:cNvSpPr>
          <p:nvPr/>
        </p:nvSpPr>
        <p:spPr bwMode="auto">
          <a:xfrm>
            <a:off x="611188" y="3875088"/>
            <a:ext cx="43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70" name="Line 26"/>
          <p:cNvSpPr>
            <a:spLocks noChangeShapeType="1"/>
          </p:cNvSpPr>
          <p:nvPr/>
        </p:nvSpPr>
        <p:spPr bwMode="auto">
          <a:xfrm>
            <a:off x="827088" y="4797425"/>
            <a:ext cx="259238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71" name="Line 27"/>
          <p:cNvSpPr>
            <a:spLocks noChangeShapeType="1"/>
          </p:cNvSpPr>
          <p:nvPr/>
        </p:nvSpPr>
        <p:spPr bwMode="auto">
          <a:xfrm flipH="1">
            <a:off x="395288" y="2060575"/>
            <a:ext cx="6477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72" name="Line 28"/>
          <p:cNvSpPr>
            <a:spLocks noChangeShapeType="1"/>
          </p:cNvSpPr>
          <p:nvPr/>
        </p:nvSpPr>
        <p:spPr bwMode="auto">
          <a:xfrm flipH="1">
            <a:off x="7308850" y="1614488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73" name="Line 29"/>
          <p:cNvSpPr>
            <a:spLocks noChangeShapeType="1"/>
          </p:cNvSpPr>
          <p:nvPr/>
        </p:nvSpPr>
        <p:spPr bwMode="auto">
          <a:xfrm flipH="1" flipV="1">
            <a:off x="7596188" y="1730375"/>
            <a:ext cx="144462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74" name="Line 30"/>
          <p:cNvSpPr>
            <a:spLocks noChangeShapeType="1"/>
          </p:cNvSpPr>
          <p:nvPr/>
        </p:nvSpPr>
        <p:spPr bwMode="auto">
          <a:xfrm>
            <a:off x="7323138" y="1628775"/>
            <a:ext cx="0" cy="2592388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75" name="Line 31"/>
          <p:cNvSpPr>
            <a:spLocks noChangeShapeType="1"/>
          </p:cNvSpPr>
          <p:nvPr/>
        </p:nvSpPr>
        <p:spPr bwMode="auto">
          <a:xfrm>
            <a:off x="7553325" y="1700213"/>
            <a:ext cx="0" cy="576262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76" name="Text Box 32"/>
          <p:cNvSpPr txBox="1">
            <a:spLocks noChangeArrowheads="1"/>
          </p:cNvSpPr>
          <p:nvPr/>
        </p:nvSpPr>
        <p:spPr bwMode="auto">
          <a:xfrm>
            <a:off x="7740650" y="2276475"/>
            <a:ext cx="11525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111111"/>
                </a:solidFill>
              </a:rPr>
              <a:t>state variable</a:t>
            </a:r>
            <a:r>
              <a:rPr lang="zh-CN" altLang="en-US">
                <a:solidFill>
                  <a:srgbClr val="111111"/>
                </a:solidFill>
              </a:rPr>
              <a:t>：</a:t>
            </a:r>
            <a:r>
              <a:rPr lang="en-US" altLang="zh-CN">
                <a:solidFill>
                  <a:srgbClr val="111111"/>
                </a:solidFill>
              </a:rPr>
              <a:t>Q0</a:t>
            </a:r>
            <a:r>
              <a:rPr lang="zh-CN" altLang="en-US">
                <a:solidFill>
                  <a:srgbClr val="111111"/>
                </a:solidFill>
              </a:rPr>
              <a:t>、</a:t>
            </a:r>
            <a:r>
              <a:rPr lang="en-US" altLang="zh-CN">
                <a:solidFill>
                  <a:srgbClr val="111111"/>
                </a:solidFill>
              </a:rPr>
              <a:t>Q1</a:t>
            </a:r>
          </a:p>
        </p:txBody>
      </p:sp>
      <p:sp>
        <p:nvSpPr>
          <p:cNvPr id="108577" name="Text Box 33"/>
          <p:cNvSpPr txBox="1">
            <a:spLocks noChangeArrowheads="1"/>
          </p:cNvSpPr>
          <p:nvPr/>
        </p:nvSpPr>
        <p:spPr bwMode="auto">
          <a:xfrm>
            <a:off x="7740650" y="3236913"/>
            <a:ext cx="1152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111111"/>
                </a:solidFill>
              </a:rPr>
              <a:t>excitation</a:t>
            </a:r>
            <a:r>
              <a:rPr lang="zh-CN" altLang="en-US" dirty="0">
                <a:solidFill>
                  <a:srgbClr val="111111"/>
                </a:solidFill>
              </a:rPr>
              <a:t>：</a:t>
            </a:r>
            <a:r>
              <a:rPr lang="en-US" altLang="zh-CN" dirty="0">
                <a:solidFill>
                  <a:srgbClr val="111111"/>
                </a:solidFill>
              </a:rPr>
              <a:t>D0</a:t>
            </a:r>
            <a:r>
              <a:rPr lang="zh-CN" altLang="en-US" dirty="0">
                <a:solidFill>
                  <a:srgbClr val="111111"/>
                </a:solidFill>
              </a:rPr>
              <a:t>、</a:t>
            </a:r>
            <a:r>
              <a:rPr lang="en-US" altLang="zh-CN" dirty="0">
                <a:solidFill>
                  <a:srgbClr val="111111"/>
                </a:solidFill>
              </a:rPr>
              <a:t>D1</a:t>
            </a:r>
          </a:p>
        </p:txBody>
      </p:sp>
      <p:sp>
        <p:nvSpPr>
          <p:cNvPr id="108578" name="Text Box 34"/>
          <p:cNvSpPr txBox="1">
            <a:spLocks noChangeArrowheads="1"/>
          </p:cNvSpPr>
          <p:nvPr/>
        </p:nvSpPr>
        <p:spPr bwMode="auto">
          <a:xfrm>
            <a:off x="7740650" y="3913188"/>
            <a:ext cx="1152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111111"/>
                </a:solidFill>
              </a:rPr>
              <a:t>output</a:t>
            </a:r>
            <a:r>
              <a:rPr lang="zh-CN" altLang="en-US" dirty="0">
                <a:solidFill>
                  <a:srgbClr val="111111"/>
                </a:solidFill>
              </a:rPr>
              <a:t>：</a:t>
            </a:r>
            <a:r>
              <a:rPr lang="en-US" altLang="zh-CN" dirty="0">
                <a:solidFill>
                  <a:srgbClr val="111111"/>
                </a:solidFill>
              </a:rPr>
              <a:t>MAX</a:t>
            </a:r>
          </a:p>
        </p:txBody>
      </p:sp>
      <p:grpSp>
        <p:nvGrpSpPr>
          <p:cNvPr id="10277" name="Group 37"/>
          <p:cNvGrpSpPr>
            <a:grpSpLocks/>
          </p:cNvGrpSpPr>
          <p:nvPr/>
        </p:nvGrpSpPr>
        <p:grpSpPr bwMode="auto">
          <a:xfrm>
            <a:off x="1062038" y="684213"/>
            <a:ext cx="4302125" cy="692150"/>
            <a:chOff x="669" y="431"/>
            <a:chExt cx="2710" cy="436"/>
          </a:xfrm>
        </p:grpSpPr>
        <p:sp>
          <p:nvSpPr>
            <p:cNvPr id="108551" name="Rectangle 7"/>
            <p:cNvSpPr>
              <a:spLocks noChangeArrowheads="1"/>
            </p:cNvSpPr>
            <p:nvPr/>
          </p:nvSpPr>
          <p:spPr bwMode="auto">
            <a:xfrm>
              <a:off x="669" y="431"/>
              <a:ext cx="2687" cy="2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0A65D4"/>
                  </a:solidFill>
                </a:rPr>
                <a:t>Next-state logic </a:t>
              </a:r>
            </a:p>
          </p:txBody>
        </p:sp>
        <p:sp>
          <p:nvSpPr>
            <p:cNvPr id="10275" name="AutoShape 35"/>
            <p:cNvSpPr>
              <a:spLocks/>
            </p:cNvSpPr>
            <p:nvPr/>
          </p:nvSpPr>
          <p:spPr bwMode="auto">
            <a:xfrm rot="5400000">
              <a:off x="1984" y="-528"/>
              <a:ext cx="114" cy="2676"/>
            </a:xfrm>
            <a:prstGeom prst="leftBrace">
              <a:avLst>
                <a:gd name="adj1" fmla="val 19561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78" name="Group 38"/>
          <p:cNvGrpSpPr>
            <a:grpSpLocks/>
          </p:cNvGrpSpPr>
          <p:nvPr/>
        </p:nvGrpSpPr>
        <p:grpSpPr bwMode="auto">
          <a:xfrm>
            <a:off x="5580063" y="692150"/>
            <a:ext cx="1690687" cy="684213"/>
            <a:chOff x="3515" y="436"/>
            <a:chExt cx="1065" cy="431"/>
          </a:xfrm>
        </p:grpSpPr>
        <p:sp>
          <p:nvSpPr>
            <p:cNvPr id="108549" name="Rectangle 5"/>
            <p:cNvSpPr>
              <a:spLocks noChangeArrowheads="1"/>
            </p:cNvSpPr>
            <p:nvPr/>
          </p:nvSpPr>
          <p:spPr bwMode="auto">
            <a:xfrm>
              <a:off x="3515" y="436"/>
              <a:ext cx="1037" cy="2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rgbClr val="0A65D4"/>
                  </a:solidFill>
                </a:rPr>
                <a:t>State memory</a:t>
              </a:r>
            </a:p>
          </p:txBody>
        </p:sp>
        <p:sp>
          <p:nvSpPr>
            <p:cNvPr id="10276" name="AutoShape 36"/>
            <p:cNvSpPr>
              <a:spLocks/>
            </p:cNvSpPr>
            <p:nvPr/>
          </p:nvSpPr>
          <p:spPr bwMode="auto">
            <a:xfrm rot="5400000">
              <a:off x="4013" y="301"/>
              <a:ext cx="113" cy="1020"/>
            </a:xfrm>
            <a:prstGeom prst="leftBrace">
              <a:avLst>
                <a:gd name="adj1" fmla="val 7522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21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10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76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4" dur="10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0" grpId="0" animBg="1"/>
      <p:bldP spid="108552" grpId="0" animBg="1"/>
      <p:bldP spid="108552" grpId="1" animBg="1"/>
      <p:bldP spid="108553" grpId="0" animBg="1"/>
      <p:bldP spid="108553" grpId="1" animBg="1"/>
      <p:bldP spid="108554" grpId="0" animBg="1"/>
      <p:bldP spid="108555" grpId="0" animBg="1"/>
      <p:bldP spid="108556" grpId="0" animBg="1"/>
      <p:bldP spid="108557" grpId="0" animBg="1"/>
      <p:bldP spid="108558" grpId="0" animBg="1"/>
      <p:bldP spid="108559" grpId="0" animBg="1"/>
      <p:bldP spid="108560" grpId="0" animBg="1"/>
      <p:bldP spid="108561" grpId="0" animBg="1"/>
      <p:bldP spid="108562" grpId="0" animBg="1"/>
      <p:bldP spid="108563" grpId="0" animBg="1"/>
      <p:bldP spid="108564" grpId="0" animBg="1"/>
      <p:bldP spid="108565" grpId="0" animBg="1"/>
      <p:bldP spid="108566" grpId="0" animBg="1"/>
      <p:bldP spid="108567" grpId="0" animBg="1"/>
      <p:bldP spid="108568" grpId="0" animBg="1"/>
      <p:bldP spid="108569" grpId="0" animBg="1"/>
      <p:bldP spid="108570" grpId="0" animBg="1"/>
      <p:bldP spid="108571" grpId="0" animBg="1"/>
      <p:bldP spid="108572" grpId="0" animBg="1"/>
      <p:bldP spid="108573" grpId="0" animBg="1"/>
      <p:bldP spid="108574" grpId="0" animBg="1"/>
      <p:bldP spid="108575" grpId="0" animBg="1"/>
      <p:bldP spid="108576" grpId="0"/>
      <p:bldP spid="108577" grpId="0"/>
      <p:bldP spid="10857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3238"/>
            <a:ext cx="4752975" cy="367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4932363" y="1773238"/>
            <a:ext cx="4032250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D0=F</a:t>
            </a:r>
            <a:r>
              <a:rPr lang="zh-CN" altLang="en-US" sz="2400">
                <a:solidFill>
                  <a:srgbClr val="000000"/>
                </a:solidFill>
              </a:rPr>
              <a:t>（</a:t>
            </a:r>
            <a:r>
              <a:rPr lang="en-US" altLang="zh-CN" sz="2400">
                <a:solidFill>
                  <a:srgbClr val="000000"/>
                </a:solidFill>
              </a:rPr>
              <a:t>EN</a:t>
            </a:r>
            <a:r>
              <a:rPr lang="zh-CN" altLang="en-US" sz="2400">
                <a:solidFill>
                  <a:srgbClr val="000000"/>
                </a:solidFill>
              </a:rPr>
              <a:t>，</a:t>
            </a:r>
            <a:r>
              <a:rPr lang="en-US" altLang="zh-CN" sz="2400">
                <a:solidFill>
                  <a:srgbClr val="000000"/>
                </a:solidFill>
              </a:rPr>
              <a:t>Q1</a:t>
            </a:r>
            <a:r>
              <a:rPr lang="zh-CN" altLang="en-US" sz="2400">
                <a:solidFill>
                  <a:srgbClr val="000000"/>
                </a:solidFill>
              </a:rPr>
              <a:t>，</a:t>
            </a:r>
            <a:r>
              <a:rPr lang="en-US" altLang="zh-CN" sz="2400">
                <a:solidFill>
                  <a:srgbClr val="000000"/>
                </a:solidFill>
              </a:rPr>
              <a:t>Q0</a:t>
            </a:r>
            <a:r>
              <a:rPr lang="zh-CN" altLang="en-US" sz="2400">
                <a:solidFill>
                  <a:srgbClr val="000000"/>
                </a:solidFill>
              </a:rPr>
              <a:t>）                            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</a:rPr>
              <a:t>    </a:t>
            </a:r>
            <a:r>
              <a:rPr lang="en-US" altLang="zh-CN" sz="2400">
                <a:solidFill>
                  <a:srgbClr val="000000"/>
                </a:solidFill>
              </a:rPr>
              <a:t>=[(EN·Q0’)’]’+[(EN’·Q0)’]’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    =EN·Q0’+EN’·QO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D1=F</a:t>
            </a:r>
            <a:r>
              <a:rPr lang="zh-CN" altLang="en-US" sz="2400">
                <a:solidFill>
                  <a:srgbClr val="000000"/>
                </a:solidFill>
              </a:rPr>
              <a:t>（</a:t>
            </a:r>
            <a:r>
              <a:rPr lang="en-US" altLang="zh-CN" sz="2400">
                <a:solidFill>
                  <a:srgbClr val="000000"/>
                </a:solidFill>
              </a:rPr>
              <a:t>EN</a:t>
            </a:r>
            <a:r>
              <a:rPr lang="zh-CN" altLang="en-US" sz="2400">
                <a:solidFill>
                  <a:srgbClr val="000000"/>
                </a:solidFill>
              </a:rPr>
              <a:t>，</a:t>
            </a:r>
            <a:r>
              <a:rPr lang="en-US" altLang="zh-CN" sz="2400">
                <a:solidFill>
                  <a:srgbClr val="000000"/>
                </a:solidFill>
              </a:rPr>
              <a:t>Q1</a:t>
            </a:r>
            <a:r>
              <a:rPr lang="zh-CN" altLang="en-US" sz="2400">
                <a:solidFill>
                  <a:srgbClr val="000000"/>
                </a:solidFill>
              </a:rPr>
              <a:t>，</a:t>
            </a:r>
            <a:r>
              <a:rPr lang="en-US" altLang="zh-CN" sz="2400">
                <a:solidFill>
                  <a:srgbClr val="000000"/>
                </a:solidFill>
              </a:rPr>
              <a:t>Q0</a:t>
            </a:r>
            <a:r>
              <a:rPr lang="zh-CN" altLang="en-US" sz="2400">
                <a:solidFill>
                  <a:srgbClr val="000000"/>
                </a:solidFill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</a:rPr>
              <a:t>    </a:t>
            </a:r>
            <a:r>
              <a:rPr lang="en-US" altLang="zh-CN" sz="2400">
                <a:solidFill>
                  <a:srgbClr val="000000"/>
                </a:solidFill>
              </a:rPr>
              <a:t>=EN’·Q1+EN·Q1’·Q0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    +EN·Q1·Q0’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excitation equation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1538288"/>
            <a:ext cx="202882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3311525" y="1493838"/>
            <a:ext cx="5300663" cy="831850"/>
          </a:xfrm>
          <a:prstGeom prst="rect">
            <a:avLst/>
          </a:prstGeom>
          <a:noFill/>
          <a:ln w="9525">
            <a:solidFill>
              <a:srgbClr val="73715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222A74"/>
                </a:solidFill>
              </a:rPr>
              <a:t>Characteristic equation of D f-fs</a:t>
            </a:r>
            <a:r>
              <a:rPr lang="zh-CN" altLang="en-US" sz="2400">
                <a:solidFill>
                  <a:srgbClr val="222A74"/>
                </a:solidFill>
              </a:rPr>
              <a:t>：</a:t>
            </a:r>
            <a:r>
              <a:rPr lang="en-US" altLang="zh-CN" sz="2400">
                <a:solidFill>
                  <a:srgbClr val="222A74"/>
                </a:solidFill>
              </a:rPr>
              <a:t>Q*=D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3203575" y="3759200"/>
            <a:ext cx="5400675" cy="2109788"/>
          </a:xfrm>
          <a:prstGeom prst="rect">
            <a:avLst/>
          </a:prstGeom>
          <a:noFill/>
          <a:ln w="9525">
            <a:solidFill>
              <a:srgbClr val="73715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800080"/>
                </a:solidFill>
              </a:rPr>
              <a:t>Transition equation</a:t>
            </a:r>
            <a:r>
              <a:rPr lang="zh-CN" altLang="en-US" sz="2400">
                <a:solidFill>
                  <a:srgbClr val="0000CC"/>
                </a:solidFill>
              </a:rPr>
              <a:t>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222A74"/>
                </a:solidFill>
              </a:rPr>
              <a:t>Q1*=D1</a:t>
            </a:r>
          </a:p>
          <a:p>
            <a:pPr eaLnBrk="1" hangingPunct="1"/>
            <a:r>
              <a:rPr lang="en-US" altLang="zh-CN" sz="2400">
                <a:solidFill>
                  <a:srgbClr val="222A74"/>
                </a:solidFill>
              </a:rPr>
              <a:t>      = EN’·Q1+EN·Q1’·Q0+EN·Q1·Q0’</a:t>
            </a:r>
          </a:p>
          <a:p>
            <a:pPr eaLnBrk="1" hangingPunct="1"/>
            <a:r>
              <a:rPr lang="en-US" altLang="zh-CN" sz="2400">
                <a:solidFill>
                  <a:srgbClr val="222A74"/>
                </a:solidFill>
              </a:rPr>
              <a:t>Q0*=D0</a:t>
            </a:r>
          </a:p>
          <a:p>
            <a:pPr eaLnBrk="1" hangingPunct="1"/>
            <a:r>
              <a:rPr lang="en-US" altLang="zh-CN" sz="2400">
                <a:solidFill>
                  <a:srgbClr val="222A74"/>
                </a:solidFill>
              </a:rPr>
              <a:t>      = EN·Q0’+EN’·QO</a:t>
            </a:r>
          </a:p>
        </p:txBody>
      </p:sp>
      <p:sp>
        <p:nvSpPr>
          <p:cNvPr id="53253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transition equation</a:t>
            </a:r>
          </a:p>
        </p:txBody>
      </p:sp>
      <p:sp>
        <p:nvSpPr>
          <p:cNvPr id="110601" name="AutoShape 9"/>
          <p:cNvSpPr>
            <a:spLocks noChangeArrowheads="1"/>
          </p:cNvSpPr>
          <p:nvPr/>
        </p:nvSpPr>
        <p:spPr bwMode="auto">
          <a:xfrm>
            <a:off x="3897313" y="2393950"/>
            <a:ext cx="225425" cy="1304925"/>
          </a:xfrm>
          <a:prstGeom prst="downArrow">
            <a:avLst>
              <a:gd name="adj1" fmla="val 50000"/>
              <a:gd name="adj2" fmla="val 144718"/>
            </a:avLst>
          </a:prstGeom>
          <a:solidFill>
            <a:srgbClr val="B8EDFE"/>
          </a:solidFill>
          <a:ln w="9525">
            <a:solidFill>
              <a:srgbClr val="0000C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076700" y="2663825"/>
            <a:ext cx="36909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6600CC"/>
                </a:solidFill>
              </a:rPr>
              <a:t>Substituting the excitation equations for 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 animBg="1"/>
      <p:bldP spid="110598" grpId="0" animBg="1"/>
      <p:bldP spid="110601" grpId="0" animBg="1"/>
      <p:bldP spid="11060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Transition table and state table</a:t>
            </a:r>
          </a:p>
        </p:txBody>
      </p:sp>
      <p:graphicFrame>
        <p:nvGraphicFramePr>
          <p:cNvPr id="112883" name="Group 24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79147036"/>
              </p:ext>
            </p:extLst>
          </p:nvPr>
        </p:nvGraphicFramePr>
        <p:xfrm>
          <a:off x="701675" y="3384550"/>
          <a:ext cx="2894013" cy="2773680"/>
        </p:xfrm>
        <a:graphic>
          <a:graphicData uri="http://schemas.openxmlformats.org/drawingml/2006/table">
            <a:tbl>
              <a:tblPr/>
              <a:tblGrid>
                <a:gridCol w="1162050"/>
                <a:gridCol w="638175"/>
                <a:gridCol w="1093788"/>
              </a:tblGrid>
              <a:tr h="3524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Q1Q0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40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Q1*Q0*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303" name="Text Box 4"/>
          <p:cNvSpPr txBox="1">
            <a:spLocks noChangeArrowheads="1"/>
          </p:cNvSpPr>
          <p:nvPr/>
        </p:nvSpPr>
        <p:spPr bwMode="auto">
          <a:xfrm>
            <a:off x="522288" y="1042988"/>
            <a:ext cx="5670550" cy="1416050"/>
          </a:xfrm>
          <a:prstGeom prst="rect">
            <a:avLst/>
          </a:prstGeom>
          <a:noFill/>
          <a:ln w="9525">
            <a:solidFill>
              <a:srgbClr val="00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2400" dirty="0">
                <a:solidFill>
                  <a:srgbClr val="111111"/>
                </a:solidFill>
              </a:rPr>
              <a:t>Transition equation</a:t>
            </a:r>
            <a:r>
              <a:rPr lang="en-US" altLang="zh-CN" sz="2400" b="0" dirty="0">
                <a:solidFill>
                  <a:srgbClr val="111111"/>
                </a:solidFill>
              </a:rPr>
              <a:t> </a:t>
            </a:r>
            <a:r>
              <a:rPr lang="zh-CN" altLang="en-US" sz="2400" dirty="0">
                <a:solidFill>
                  <a:srgbClr val="0000CC"/>
                </a:solidFill>
                <a:latin typeface="Garamond" pitchFamily="18" charset="0"/>
              </a:rPr>
              <a:t>：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400" dirty="0">
                <a:solidFill>
                  <a:srgbClr val="222A74"/>
                </a:solidFill>
              </a:rPr>
              <a:t>Q1*= EN’·Q1+EN·Q1’·Q0+EN·Q1·Q0’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400" dirty="0">
                <a:solidFill>
                  <a:srgbClr val="222A74"/>
                </a:solidFill>
              </a:rPr>
              <a:t>Q0*= EN·Q0’+EN’·QO</a:t>
            </a:r>
          </a:p>
        </p:txBody>
      </p:sp>
      <p:graphicFrame>
        <p:nvGraphicFramePr>
          <p:cNvPr id="112890" name="Group 250"/>
          <p:cNvGraphicFramePr>
            <a:graphicFrameLocks noGrp="1"/>
          </p:cNvGraphicFramePr>
          <p:nvPr>
            <p:ph sz="quarter" idx="4294967295"/>
          </p:nvPr>
        </p:nvGraphicFramePr>
        <p:xfrm>
          <a:off x="6327775" y="2619375"/>
          <a:ext cx="2668588" cy="3443289"/>
        </p:xfrm>
        <a:graphic>
          <a:graphicData uri="http://schemas.openxmlformats.org/drawingml/2006/table">
            <a:tbl>
              <a:tblPr/>
              <a:tblGrid>
                <a:gridCol w="1181100"/>
                <a:gridCol w="646113"/>
                <a:gridCol w="841375"/>
              </a:tblGrid>
              <a:tr h="4746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Current state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6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332" name="Text Box 195"/>
          <p:cNvSpPr txBox="1">
            <a:spLocks noChangeArrowheads="1"/>
          </p:cNvSpPr>
          <p:nvPr/>
        </p:nvSpPr>
        <p:spPr bwMode="auto">
          <a:xfrm>
            <a:off x="836613" y="2708275"/>
            <a:ext cx="216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111111"/>
                </a:solidFill>
              </a:rPr>
              <a:t>Transition table</a:t>
            </a:r>
          </a:p>
        </p:txBody>
      </p:sp>
      <p:sp>
        <p:nvSpPr>
          <p:cNvPr id="112836" name="Text Box 196"/>
          <p:cNvSpPr txBox="1">
            <a:spLocks noChangeArrowheads="1"/>
          </p:cNvSpPr>
          <p:nvPr/>
        </p:nvSpPr>
        <p:spPr bwMode="auto">
          <a:xfrm>
            <a:off x="7002463" y="2214563"/>
            <a:ext cx="158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111111"/>
                </a:solidFill>
              </a:rPr>
              <a:t>State table</a:t>
            </a:r>
          </a:p>
        </p:txBody>
      </p:sp>
      <p:sp>
        <p:nvSpPr>
          <p:cNvPr id="112837" name="Line 197"/>
          <p:cNvSpPr>
            <a:spLocks noChangeShapeType="1"/>
          </p:cNvSpPr>
          <p:nvPr/>
        </p:nvSpPr>
        <p:spPr bwMode="auto">
          <a:xfrm>
            <a:off x="3779838" y="5734050"/>
            <a:ext cx="2376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38" name="Text Box 198"/>
          <p:cNvSpPr txBox="1">
            <a:spLocks noChangeArrowheads="1"/>
          </p:cNvSpPr>
          <p:nvPr/>
        </p:nvSpPr>
        <p:spPr bwMode="auto">
          <a:xfrm>
            <a:off x="3806825" y="3294063"/>
            <a:ext cx="2386013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6600"/>
                </a:solidFill>
                <a:ea typeface="幼圆" pitchFamily="49" charset="-122"/>
              </a:rPr>
              <a:t>Assign state name to each state: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6600"/>
                </a:solidFill>
              </a:rPr>
              <a:t>Q1Q0       S</a:t>
            </a:r>
            <a:br>
              <a:rPr lang="en-US" altLang="zh-CN" sz="2000">
                <a:solidFill>
                  <a:srgbClr val="006600"/>
                </a:solidFill>
              </a:rPr>
            </a:br>
            <a:r>
              <a:rPr lang="en-US" altLang="zh-CN" sz="2000">
                <a:solidFill>
                  <a:srgbClr val="006600"/>
                </a:solidFill>
              </a:rPr>
              <a:t>  00           A</a:t>
            </a:r>
            <a:br>
              <a:rPr lang="en-US" altLang="zh-CN" sz="2000">
                <a:solidFill>
                  <a:srgbClr val="006600"/>
                </a:solidFill>
              </a:rPr>
            </a:br>
            <a:r>
              <a:rPr lang="en-US" altLang="zh-CN" sz="2000">
                <a:solidFill>
                  <a:srgbClr val="006600"/>
                </a:solidFill>
              </a:rPr>
              <a:t>  01           B</a:t>
            </a:r>
            <a:br>
              <a:rPr lang="en-US" altLang="zh-CN" sz="2000">
                <a:solidFill>
                  <a:srgbClr val="006600"/>
                </a:solidFill>
              </a:rPr>
            </a:br>
            <a:r>
              <a:rPr lang="en-US" altLang="zh-CN" sz="2000">
                <a:solidFill>
                  <a:srgbClr val="006600"/>
                </a:solidFill>
              </a:rPr>
              <a:t>  10           C</a:t>
            </a:r>
            <a:br>
              <a:rPr lang="en-US" altLang="zh-CN" sz="2000">
                <a:solidFill>
                  <a:srgbClr val="006600"/>
                </a:solidFill>
              </a:rPr>
            </a:br>
            <a:r>
              <a:rPr lang="en-US" altLang="zh-CN" sz="2000">
                <a:solidFill>
                  <a:srgbClr val="006600"/>
                </a:solidFill>
              </a:rPr>
              <a:t>  11           D</a:t>
            </a:r>
          </a:p>
        </p:txBody>
      </p:sp>
      <p:sp>
        <p:nvSpPr>
          <p:cNvPr id="54336" name="Rectangle 218"/>
          <p:cNvSpPr>
            <a:spLocks noChangeArrowheads="1"/>
          </p:cNvSpPr>
          <p:nvPr/>
        </p:nvSpPr>
        <p:spPr bwMode="auto">
          <a:xfrm>
            <a:off x="522288" y="3068638"/>
            <a:ext cx="160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C3300"/>
                </a:solidFill>
              </a:rPr>
              <a:t>Current state</a:t>
            </a:r>
          </a:p>
        </p:txBody>
      </p:sp>
      <p:sp>
        <p:nvSpPr>
          <p:cNvPr id="54337" name="Rectangle 221"/>
          <p:cNvSpPr>
            <a:spLocks noChangeArrowheads="1"/>
          </p:cNvSpPr>
          <p:nvPr/>
        </p:nvSpPr>
        <p:spPr bwMode="auto">
          <a:xfrm>
            <a:off x="2322513" y="3024188"/>
            <a:ext cx="742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C3300"/>
                </a:solidFill>
              </a:rPr>
              <a:t>input</a:t>
            </a:r>
          </a:p>
        </p:txBody>
      </p:sp>
      <p:sp>
        <p:nvSpPr>
          <p:cNvPr id="112864" name="Rectangle 224"/>
          <p:cNvSpPr>
            <a:spLocks noChangeArrowheads="1"/>
          </p:cNvSpPr>
          <p:nvPr/>
        </p:nvSpPr>
        <p:spPr bwMode="auto">
          <a:xfrm>
            <a:off x="2051050" y="6129338"/>
            <a:ext cx="127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C3300"/>
                </a:solidFill>
              </a:rPr>
              <a:t>Next state</a:t>
            </a:r>
          </a:p>
        </p:txBody>
      </p:sp>
      <p:sp>
        <p:nvSpPr>
          <p:cNvPr id="54339" name="AutoShape 247"/>
          <p:cNvSpPr>
            <a:spLocks noChangeArrowheads="1"/>
          </p:cNvSpPr>
          <p:nvPr/>
        </p:nvSpPr>
        <p:spPr bwMode="auto">
          <a:xfrm>
            <a:off x="1646238" y="2438400"/>
            <a:ext cx="314325" cy="26987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1096C0"/>
          </a:solidFill>
          <a:ln w="9525">
            <a:solidFill>
              <a:srgbClr val="1096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1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1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1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36" grpId="0" autoUpdateAnimBg="0"/>
      <p:bldP spid="112837" grpId="0" animBg="1"/>
      <p:bldP spid="112838" grpId="0" autoUpdateAnimBg="0"/>
      <p:bldP spid="112864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1493838"/>
            <a:ext cx="22479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27550" y="1719263"/>
            <a:ext cx="2771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111111"/>
                </a:solidFill>
              </a:rPr>
              <a:t>MAX=EN·Q1·Q0</a:t>
            </a: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Output equation</a:t>
            </a:r>
          </a:p>
        </p:txBody>
      </p:sp>
      <p:sp>
        <p:nvSpPr>
          <p:cNvPr id="55301" name="Text Box 7"/>
          <p:cNvSpPr txBox="1">
            <a:spLocks noChangeArrowheads="1"/>
          </p:cNvSpPr>
          <p:nvPr/>
        </p:nvSpPr>
        <p:spPr bwMode="auto">
          <a:xfrm>
            <a:off x="1466850" y="1449388"/>
            <a:ext cx="576263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9900CC"/>
                </a:solidFill>
              </a:rPr>
              <a:t>EN</a:t>
            </a:r>
          </a:p>
        </p:txBody>
      </p:sp>
      <p:sp>
        <p:nvSpPr>
          <p:cNvPr id="55302" name="Text Box 8"/>
          <p:cNvSpPr txBox="1">
            <a:spLocks noChangeArrowheads="1"/>
          </p:cNvSpPr>
          <p:nvPr/>
        </p:nvSpPr>
        <p:spPr bwMode="auto">
          <a:xfrm>
            <a:off x="3176588" y="1673225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MAX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991475" cy="6477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Some important concepts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clock</a:t>
            </a:r>
          </a:p>
          <a:p>
            <a:pPr eaLnBrk="1" hangingPunct="1">
              <a:buFontTx/>
              <a:buNone/>
            </a:pPr>
            <a:r>
              <a:rPr lang="en-US" altLang="zh-CN" dirty="0" smtClean="0">
                <a:ea typeface="宋体" charset="-122"/>
              </a:rPr>
              <a:t>      a clock signal is a signal used to coordinate the actions of two or more sequential units.</a:t>
            </a:r>
          </a:p>
          <a:p>
            <a:pPr eaLnBrk="1" hangingPunct="1">
              <a:buFontTx/>
              <a:buNone/>
            </a:pPr>
            <a:endParaRPr lang="en-US" altLang="zh-CN" dirty="0" smtClean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dirty="0" smtClean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clocked synchronous state machine</a:t>
            </a:r>
          </a:p>
          <a:p>
            <a:pPr eaLnBrk="1" hangingPunct="1">
              <a:buFontTx/>
              <a:buNone/>
            </a:pPr>
            <a:r>
              <a:rPr lang="en-US" altLang="zh-CN" dirty="0" smtClean="0">
                <a:ea typeface="宋体" charset="-122"/>
              </a:rPr>
              <a:t>      all memories of the sequential circuit change their outputs only on a clock edge or signal level.</a:t>
            </a:r>
          </a:p>
        </p:txBody>
      </p:sp>
      <p:grpSp>
        <p:nvGrpSpPr>
          <p:cNvPr id="20484" name="Group 11"/>
          <p:cNvGrpSpPr>
            <a:grpSpLocks/>
          </p:cNvGrpSpPr>
          <p:nvPr/>
        </p:nvGrpSpPr>
        <p:grpSpPr bwMode="auto">
          <a:xfrm>
            <a:off x="2339975" y="3602038"/>
            <a:ext cx="2808288" cy="720725"/>
            <a:chOff x="703" y="1706"/>
            <a:chExt cx="1769" cy="454"/>
          </a:xfrm>
        </p:grpSpPr>
        <p:sp>
          <p:nvSpPr>
            <p:cNvPr id="20498" name="Line 4"/>
            <p:cNvSpPr>
              <a:spLocks noChangeShapeType="1"/>
            </p:cNvSpPr>
            <p:nvPr/>
          </p:nvSpPr>
          <p:spPr bwMode="auto">
            <a:xfrm>
              <a:off x="703" y="2160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9" name="Line 5"/>
            <p:cNvSpPr>
              <a:spLocks noChangeShapeType="1"/>
            </p:cNvSpPr>
            <p:nvPr/>
          </p:nvSpPr>
          <p:spPr bwMode="auto">
            <a:xfrm flipV="1">
              <a:off x="930" y="1706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0" name="Line 6"/>
            <p:cNvSpPr>
              <a:spLocks noChangeShapeType="1"/>
            </p:cNvSpPr>
            <p:nvPr/>
          </p:nvSpPr>
          <p:spPr bwMode="auto">
            <a:xfrm>
              <a:off x="930" y="1706"/>
              <a:ext cx="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1" name="Line 7"/>
            <p:cNvSpPr>
              <a:spLocks noChangeShapeType="1"/>
            </p:cNvSpPr>
            <p:nvPr/>
          </p:nvSpPr>
          <p:spPr bwMode="auto">
            <a:xfrm>
              <a:off x="1610" y="1706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2" name="Line 8"/>
            <p:cNvSpPr>
              <a:spLocks noChangeShapeType="1"/>
            </p:cNvSpPr>
            <p:nvPr/>
          </p:nvSpPr>
          <p:spPr bwMode="auto">
            <a:xfrm>
              <a:off x="1610" y="2160"/>
              <a:ext cx="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3" name="Line 9"/>
            <p:cNvSpPr>
              <a:spLocks noChangeShapeType="1"/>
            </p:cNvSpPr>
            <p:nvPr/>
          </p:nvSpPr>
          <p:spPr bwMode="auto">
            <a:xfrm flipV="1">
              <a:off x="2290" y="1706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Line 10"/>
            <p:cNvSpPr>
              <a:spLocks noChangeShapeType="1"/>
            </p:cNvSpPr>
            <p:nvPr/>
          </p:nvSpPr>
          <p:spPr bwMode="auto">
            <a:xfrm>
              <a:off x="2290" y="1706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485" name="Line 12"/>
          <p:cNvSpPr>
            <a:spLocks noChangeShapeType="1"/>
          </p:cNvSpPr>
          <p:nvPr/>
        </p:nvSpPr>
        <p:spPr bwMode="auto">
          <a:xfrm flipV="1">
            <a:off x="2700338" y="3817938"/>
            <a:ext cx="0" cy="288925"/>
          </a:xfrm>
          <a:prstGeom prst="line">
            <a:avLst/>
          </a:prstGeom>
          <a:noFill/>
          <a:ln w="19050">
            <a:solidFill>
              <a:srgbClr val="CC00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6" name="Line 13"/>
          <p:cNvSpPr>
            <a:spLocks noChangeShapeType="1"/>
          </p:cNvSpPr>
          <p:nvPr/>
        </p:nvSpPr>
        <p:spPr bwMode="auto">
          <a:xfrm flipV="1">
            <a:off x="4859338" y="3817938"/>
            <a:ext cx="0" cy="288925"/>
          </a:xfrm>
          <a:prstGeom prst="line">
            <a:avLst/>
          </a:prstGeom>
          <a:noFill/>
          <a:ln w="19050">
            <a:solidFill>
              <a:srgbClr val="CC00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7" name="Line 14"/>
          <p:cNvSpPr>
            <a:spLocks noChangeShapeType="1"/>
          </p:cNvSpPr>
          <p:nvPr/>
        </p:nvSpPr>
        <p:spPr bwMode="auto">
          <a:xfrm rot="10800000" flipV="1">
            <a:off x="3779838" y="3817938"/>
            <a:ext cx="0" cy="288925"/>
          </a:xfrm>
          <a:prstGeom prst="line">
            <a:avLst/>
          </a:prstGeom>
          <a:noFill/>
          <a:ln w="19050">
            <a:solidFill>
              <a:srgbClr val="CC00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755650" y="2881313"/>
            <a:ext cx="3600450" cy="1439862"/>
            <a:chOff x="476" y="1434"/>
            <a:chExt cx="2268" cy="907"/>
          </a:xfrm>
        </p:grpSpPr>
        <p:sp>
          <p:nvSpPr>
            <p:cNvPr id="20495" name="Freeform 20"/>
            <p:cNvSpPr>
              <a:spLocks/>
            </p:cNvSpPr>
            <p:nvPr/>
          </p:nvSpPr>
          <p:spPr bwMode="auto">
            <a:xfrm>
              <a:off x="1292" y="1434"/>
              <a:ext cx="1452" cy="907"/>
            </a:xfrm>
            <a:custGeom>
              <a:avLst/>
              <a:gdLst>
                <a:gd name="T0" fmla="*/ 0 w 1452"/>
                <a:gd name="T1" fmla="*/ 91 h 907"/>
                <a:gd name="T2" fmla="*/ 1180 w 1452"/>
                <a:gd name="T3" fmla="*/ 136 h 907"/>
                <a:gd name="T4" fmla="*/ 1452 w 1452"/>
                <a:gd name="T5" fmla="*/ 907 h 907"/>
                <a:gd name="T6" fmla="*/ 0 60000 65536"/>
                <a:gd name="T7" fmla="*/ 0 60000 65536"/>
                <a:gd name="T8" fmla="*/ 0 60000 65536"/>
                <a:gd name="T9" fmla="*/ 0 w 1452"/>
                <a:gd name="T10" fmla="*/ 0 h 907"/>
                <a:gd name="T11" fmla="*/ 1452 w 1452"/>
                <a:gd name="T12" fmla="*/ 907 h 9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2" h="907">
                  <a:moveTo>
                    <a:pt x="0" y="91"/>
                  </a:moveTo>
                  <a:cubicBezTo>
                    <a:pt x="469" y="45"/>
                    <a:pt x="938" y="0"/>
                    <a:pt x="1180" y="136"/>
                  </a:cubicBezTo>
                  <a:cubicBezTo>
                    <a:pt x="1422" y="272"/>
                    <a:pt x="1437" y="589"/>
                    <a:pt x="1452" y="907"/>
                  </a:cubicBezTo>
                </a:path>
              </a:pathLst>
            </a:custGeom>
            <a:noFill/>
            <a:ln w="19050">
              <a:solidFill>
                <a:srgbClr val="00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Freeform 21"/>
            <p:cNvSpPr>
              <a:spLocks/>
            </p:cNvSpPr>
            <p:nvPr/>
          </p:nvSpPr>
          <p:spPr bwMode="auto">
            <a:xfrm>
              <a:off x="1791" y="1480"/>
              <a:ext cx="273" cy="408"/>
            </a:xfrm>
            <a:custGeom>
              <a:avLst/>
              <a:gdLst>
                <a:gd name="T0" fmla="*/ 0 w 273"/>
                <a:gd name="T1" fmla="*/ 0 h 408"/>
                <a:gd name="T2" fmla="*/ 182 w 273"/>
                <a:gd name="T3" fmla="*/ 136 h 408"/>
                <a:gd name="T4" fmla="*/ 273 w 273"/>
                <a:gd name="T5" fmla="*/ 408 h 408"/>
                <a:gd name="T6" fmla="*/ 0 60000 65536"/>
                <a:gd name="T7" fmla="*/ 0 60000 65536"/>
                <a:gd name="T8" fmla="*/ 0 60000 65536"/>
                <a:gd name="T9" fmla="*/ 0 w 273"/>
                <a:gd name="T10" fmla="*/ 0 h 408"/>
                <a:gd name="T11" fmla="*/ 273 w 273"/>
                <a:gd name="T12" fmla="*/ 408 h 4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" h="408">
                  <a:moveTo>
                    <a:pt x="0" y="0"/>
                  </a:moveTo>
                  <a:cubicBezTo>
                    <a:pt x="68" y="34"/>
                    <a:pt x="137" y="68"/>
                    <a:pt x="182" y="136"/>
                  </a:cubicBezTo>
                  <a:cubicBezTo>
                    <a:pt x="227" y="204"/>
                    <a:pt x="250" y="306"/>
                    <a:pt x="273" y="408"/>
                  </a:cubicBezTo>
                </a:path>
              </a:pathLst>
            </a:custGeom>
            <a:noFill/>
            <a:ln w="19050">
              <a:solidFill>
                <a:srgbClr val="00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Text Box 22"/>
            <p:cNvSpPr txBox="1">
              <a:spLocks noChangeArrowheads="1"/>
            </p:cNvSpPr>
            <p:nvPr/>
          </p:nvSpPr>
          <p:spPr bwMode="auto">
            <a:xfrm>
              <a:off x="476" y="1570"/>
              <a:ext cx="998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336600"/>
                  </a:solidFill>
                </a:rPr>
                <a:t>coordinate by signal level</a:t>
              </a:r>
            </a:p>
          </p:txBody>
        </p:sp>
      </p:grpSp>
      <p:sp>
        <p:nvSpPr>
          <p:cNvPr id="20489" name="Text Box 23"/>
          <p:cNvSpPr txBox="1">
            <a:spLocks noChangeArrowheads="1"/>
          </p:cNvSpPr>
          <p:nvPr/>
        </p:nvSpPr>
        <p:spPr bwMode="auto">
          <a:xfrm>
            <a:off x="2843213" y="3313113"/>
            <a:ext cx="503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336600"/>
                </a:solidFill>
              </a:rPr>
              <a:t>H</a:t>
            </a:r>
          </a:p>
        </p:txBody>
      </p:sp>
      <p:sp>
        <p:nvSpPr>
          <p:cNvPr id="20490" name="Text Box 24"/>
          <p:cNvSpPr txBox="1">
            <a:spLocks noChangeArrowheads="1"/>
          </p:cNvSpPr>
          <p:nvPr/>
        </p:nvSpPr>
        <p:spPr bwMode="auto">
          <a:xfrm>
            <a:off x="3995738" y="4033838"/>
            <a:ext cx="503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336600"/>
                </a:solidFill>
              </a:rPr>
              <a:t>L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3779838" y="3025775"/>
            <a:ext cx="4537075" cy="1311275"/>
            <a:chOff x="2381" y="1525"/>
            <a:chExt cx="2858" cy="826"/>
          </a:xfrm>
        </p:grpSpPr>
        <p:sp>
          <p:nvSpPr>
            <p:cNvPr id="20492" name="Freeform 25"/>
            <p:cNvSpPr>
              <a:spLocks/>
            </p:cNvSpPr>
            <p:nvPr/>
          </p:nvSpPr>
          <p:spPr bwMode="auto">
            <a:xfrm>
              <a:off x="2381" y="1600"/>
              <a:ext cx="1361" cy="379"/>
            </a:xfrm>
            <a:custGeom>
              <a:avLst/>
              <a:gdLst>
                <a:gd name="T0" fmla="*/ 1361 w 1361"/>
                <a:gd name="T1" fmla="*/ 16 h 379"/>
                <a:gd name="T2" fmla="*/ 590 w 1361"/>
                <a:gd name="T3" fmla="*/ 61 h 379"/>
                <a:gd name="T4" fmla="*/ 0 w 1361"/>
                <a:gd name="T5" fmla="*/ 379 h 379"/>
                <a:gd name="T6" fmla="*/ 0 60000 65536"/>
                <a:gd name="T7" fmla="*/ 0 60000 65536"/>
                <a:gd name="T8" fmla="*/ 0 60000 65536"/>
                <a:gd name="T9" fmla="*/ 0 w 1361"/>
                <a:gd name="T10" fmla="*/ 0 h 379"/>
                <a:gd name="T11" fmla="*/ 1361 w 1361"/>
                <a:gd name="T12" fmla="*/ 379 h 3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1" h="379">
                  <a:moveTo>
                    <a:pt x="1361" y="16"/>
                  </a:moveTo>
                  <a:cubicBezTo>
                    <a:pt x="1089" y="8"/>
                    <a:pt x="817" y="0"/>
                    <a:pt x="590" y="61"/>
                  </a:cubicBezTo>
                  <a:cubicBezTo>
                    <a:pt x="363" y="122"/>
                    <a:pt x="181" y="250"/>
                    <a:pt x="0" y="379"/>
                  </a:cubicBezTo>
                </a:path>
              </a:pathLst>
            </a:custGeom>
            <a:noFill/>
            <a:ln w="19050">
              <a:solidFill>
                <a:schemeClr val="accent1">
                  <a:lumMod val="2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" name="Freeform 26"/>
            <p:cNvSpPr>
              <a:spLocks/>
            </p:cNvSpPr>
            <p:nvPr/>
          </p:nvSpPr>
          <p:spPr bwMode="auto">
            <a:xfrm>
              <a:off x="3061" y="1616"/>
              <a:ext cx="363" cy="453"/>
            </a:xfrm>
            <a:custGeom>
              <a:avLst/>
              <a:gdLst>
                <a:gd name="T0" fmla="*/ 363 w 363"/>
                <a:gd name="T1" fmla="*/ 0 h 453"/>
                <a:gd name="T2" fmla="*/ 227 w 363"/>
                <a:gd name="T3" fmla="*/ 363 h 453"/>
                <a:gd name="T4" fmla="*/ 0 w 363"/>
                <a:gd name="T5" fmla="*/ 453 h 453"/>
                <a:gd name="T6" fmla="*/ 0 60000 65536"/>
                <a:gd name="T7" fmla="*/ 0 60000 65536"/>
                <a:gd name="T8" fmla="*/ 0 60000 65536"/>
                <a:gd name="T9" fmla="*/ 0 w 363"/>
                <a:gd name="T10" fmla="*/ 0 h 453"/>
                <a:gd name="T11" fmla="*/ 363 w 363"/>
                <a:gd name="T12" fmla="*/ 453 h 4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453">
                  <a:moveTo>
                    <a:pt x="363" y="0"/>
                  </a:moveTo>
                  <a:cubicBezTo>
                    <a:pt x="325" y="144"/>
                    <a:pt x="287" y="288"/>
                    <a:pt x="227" y="363"/>
                  </a:cubicBezTo>
                  <a:cubicBezTo>
                    <a:pt x="167" y="438"/>
                    <a:pt x="83" y="445"/>
                    <a:pt x="0" y="453"/>
                  </a:cubicBezTo>
                </a:path>
              </a:pathLst>
            </a:custGeom>
            <a:noFill/>
            <a:ln w="19050">
              <a:solidFill>
                <a:schemeClr val="accent1">
                  <a:lumMod val="2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Text Box 28"/>
            <p:cNvSpPr txBox="1">
              <a:spLocks noChangeArrowheads="1"/>
            </p:cNvSpPr>
            <p:nvPr/>
          </p:nvSpPr>
          <p:spPr bwMode="auto">
            <a:xfrm>
              <a:off x="3787" y="1525"/>
              <a:ext cx="1452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6699"/>
                  </a:solidFill>
                </a:rPr>
                <a:t>coordinate by signal rising edge or falling edge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817" name="Group 105"/>
          <p:cNvGraphicFramePr>
            <a:graphicFrameLocks noGrp="1"/>
          </p:cNvGraphicFramePr>
          <p:nvPr>
            <p:ph sz="quarter" idx="2"/>
          </p:nvPr>
        </p:nvGraphicFramePr>
        <p:xfrm>
          <a:off x="881063" y="1898650"/>
          <a:ext cx="3535362" cy="3683000"/>
        </p:xfrm>
        <a:graphic>
          <a:graphicData uri="http://schemas.openxmlformats.org/drawingml/2006/table">
            <a:tbl>
              <a:tblPr/>
              <a:tblGrid>
                <a:gridCol w="1220787"/>
                <a:gridCol w="1155700"/>
                <a:gridCol w="1158875"/>
              </a:tblGrid>
              <a:tr h="5238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Q1Q0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238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Q1*Q0*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MAX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382" name="Group 62"/>
          <p:cNvGraphicFramePr>
            <a:graphicFrameLocks noGrp="1"/>
          </p:cNvGraphicFramePr>
          <p:nvPr>
            <p:ph sz="quarter" idx="3"/>
          </p:nvPr>
        </p:nvGraphicFramePr>
        <p:xfrm>
          <a:off x="5786438" y="1898650"/>
          <a:ext cx="2854325" cy="2774315"/>
        </p:xfrm>
        <a:graphic>
          <a:graphicData uri="http://schemas.openxmlformats.org/drawingml/2006/table">
            <a:tbl>
              <a:tblPr/>
              <a:tblGrid>
                <a:gridCol w="1030287"/>
                <a:gridCol w="839788"/>
                <a:gridCol w="984250"/>
              </a:tblGrid>
              <a:tr h="3968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40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B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B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S*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MAX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378" name="Text Box 94"/>
          <p:cNvSpPr txBox="1">
            <a:spLocks noChangeArrowheads="1"/>
          </p:cNvSpPr>
          <p:nvPr/>
        </p:nvSpPr>
        <p:spPr bwMode="auto">
          <a:xfrm>
            <a:off x="746125" y="1268413"/>
            <a:ext cx="3744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111111"/>
                </a:solidFill>
              </a:rPr>
              <a:t>Transition/output table</a:t>
            </a:r>
          </a:p>
        </p:txBody>
      </p:sp>
      <p:sp>
        <p:nvSpPr>
          <p:cNvPr id="56379" name="Text Box 95"/>
          <p:cNvSpPr txBox="1">
            <a:spLocks noChangeArrowheads="1"/>
          </p:cNvSpPr>
          <p:nvPr/>
        </p:nvSpPr>
        <p:spPr bwMode="auto">
          <a:xfrm>
            <a:off x="5651500" y="1268413"/>
            <a:ext cx="3151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111111"/>
                </a:solidFill>
              </a:rPr>
              <a:t>state/output table</a:t>
            </a:r>
          </a:p>
        </p:txBody>
      </p:sp>
      <p:sp>
        <p:nvSpPr>
          <p:cNvPr id="56380" name="Rectangle 97"/>
          <p:cNvSpPr>
            <a:spLocks noGrp="1" noChangeArrowheads="1"/>
          </p:cNvSpPr>
          <p:nvPr>
            <p:ph type="title"/>
          </p:nvPr>
        </p:nvSpPr>
        <p:spPr>
          <a:xfrm>
            <a:off x="160338" y="188913"/>
            <a:ext cx="8821737" cy="71913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Transition/output table, state/output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Oval 4"/>
          <p:cNvSpPr>
            <a:spLocks noChangeArrowheads="1"/>
          </p:cNvSpPr>
          <p:nvPr/>
        </p:nvSpPr>
        <p:spPr bwMode="auto">
          <a:xfrm>
            <a:off x="4787900" y="2619375"/>
            <a:ext cx="720725" cy="720725"/>
          </a:xfrm>
          <a:prstGeom prst="ellipse">
            <a:avLst/>
          </a:prstGeom>
          <a:noFill/>
          <a:ln w="28575">
            <a:solidFill>
              <a:srgbClr val="1C1C1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111111"/>
                </a:solidFill>
              </a:rPr>
              <a:t>A</a:t>
            </a:r>
          </a:p>
        </p:txBody>
      </p:sp>
      <p:sp>
        <p:nvSpPr>
          <p:cNvPr id="118789" name="Oval 5"/>
          <p:cNvSpPr>
            <a:spLocks noChangeArrowheads="1"/>
          </p:cNvSpPr>
          <p:nvPr/>
        </p:nvSpPr>
        <p:spPr bwMode="auto">
          <a:xfrm>
            <a:off x="4787900" y="4419600"/>
            <a:ext cx="720725" cy="720725"/>
          </a:xfrm>
          <a:prstGeom prst="ellipse">
            <a:avLst/>
          </a:prstGeom>
          <a:noFill/>
          <a:ln w="28575">
            <a:solidFill>
              <a:srgbClr val="1C1C1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111111"/>
                </a:solidFill>
              </a:rPr>
              <a:t>D</a:t>
            </a:r>
          </a:p>
        </p:txBody>
      </p:sp>
      <p:sp>
        <p:nvSpPr>
          <p:cNvPr id="118790" name="Oval 6"/>
          <p:cNvSpPr>
            <a:spLocks noChangeArrowheads="1"/>
          </p:cNvSpPr>
          <p:nvPr/>
        </p:nvSpPr>
        <p:spPr bwMode="auto">
          <a:xfrm>
            <a:off x="7019925" y="4419600"/>
            <a:ext cx="720725" cy="720725"/>
          </a:xfrm>
          <a:prstGeom prst="ellipse">
            <a:avLst/>
          </a:prstGeom>
          <a:noFill/>
          <a:ln w="28575">
            <a:solidFill>
              <a:srgbClr val="1C1C1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111111"/>
                </a:solidFill>
              </a:rPr>
              <a:t>C</a:t>
            </a:r>
          </a:p>
        </p:txBody>
      </p:sp>
      <p:sp>
        <p:nvSpPr>
          <p:cNvPr id="118791" name="Oval 7"/>
          <p:cNvSpPr>
            <a:spLocks noChangeArrowheads="1"/>
          </p:cNvSpPr>
          <p:nvPr/>
        </p:nvSpPr>
        <p:spPr bwMode="auto">
          <a:xfrm>
            <a:off x="7019925" y="2619375"/>
            <a:ext cx="720725" cy="720725"/>
          </a:xfrm>
          <a:prstGeom prst="ellipse">
            <a:avLst/>
          </a:prstGeom>
          <a:noFill/>
          <a:ln w="28575">
            <a:solidFill>
              <a:srgbClr val="1C1C1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111111"/>
                </a:solidFill>
              </a:rPr>
              <a:t>B</a:t>
            </a:r>
          </a:p>
        </p:txBody>
      </p:sp>
      <p:graphicFrame>
        <p:nvGraphicFramePr>
          <p:cNvPr id="118884" name="Group 100"/>
          <p:cNvGraphicFramePr>
            <a:graphicFrameLocks noGrp="1"/>
          </p:cNvGraphicFramePr>
          <p:nvPr>
            <p:ph sz="half" idx="2"/>
          </p:nvPr>
        </p:nvGraphicFramePr>
        <p:xfrm>
          <a:off x="323850" y="1755775"/>
          <a:ext cx="3024188" cy="3455990"/>
        </p:xfrm>
        <a:graphic>
          <a:graphicData uri="http://schemas.openxmlformats.org/drawingml/2006/table">
            <a:tbl>
              <a:tblPr/>
              <a:tblGrid>
                <a:gridCol w="1127125"/>
                <a:gridCol w="889000"/>
                <a:gridCol w="1008063"/>
              </a:tblGrid>
              <a:tr h="4905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889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B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B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S*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MAX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3419475" y="2619375"/>
            <a:ext cx="1079500" cy="757238"/>
            <a:chOff x="2245" y="1525"/>
            <a:chExt cx="680" cy="477"/>
          </a:xfrm>
        </p:grpSpPr>
        <p:sp>
          <p:nvSpPr>
            <p:cNvPr id="57433" name="Text Box 62"/>
            <p:cNvSpPr txBox="1">
              <a:spLocks noChangeArrowheads="1"/>
            </p:cNvSpPr>
            <p:nvPr/>
          </p:nvSpPr>
          <p:spPr bwMode="auto">
            <a:xfrm>
              <a:off x="2336" y="1525"/>
              <a:ext cx="5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111111"/>
                  </a:solidFill>
                </a:rPr>
                <a:t>EN=0</a:t>
              </a:r>
            </a:p>
          </p:txBody>
        </p:sp>
        <p:sp>
          <p:nvSpPr>
            <p:cNvPr id="57434" name="Line 63"/>
            <p:cNvSpPr>
              <a:spLocks noChangeShapeType="1"/>
            </p:cNvSpPr>
            <p:nvPr/>
          </p:nvSpPr>
          <p:spPr bwMode="auto">
            <a:xfrm>
              <a:off x="2290" y="1752"/>
              <a:ext cx="59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11111"/>
                </a:solidFill>
              </a:endParaRPr>
            </a:p>
          </p:txBody>
        </p:sp>
        <p:sp>
          <p:nvSpPr>
            <p:cNvPr id="57435" name="Text Box 64"/>
            <p:cNvSpPr txBox="1">
              <a:spLocks noChangeArrowheads="1"/>
            </p:cNvSpPr>
            <p:nvPr/>
          </p:nvSpPr>
          <p:spPr bwMode="auto">
            <a:xfrm>
              <a:off x="2245" y="1752"/>
              <a:ext cx="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111111"/>
                  </a:solidFill>
                </a:rPr>
                <a:t>MAX=0</a:t>
              </a:r>
            </a:p>
          </p:txBody>
        </p:sp>
      </p:grpSp>
      <p:grpSp>
        <p:nvGrpSpPr>
          <p:cNvPr id="3" name="Group 69"/>
          <p:cNvGrpSpPr>
            <a:grpSpLocks/>
          </p:cNvGrpSpPr>
          <p:nvPr/>
        </p:nvGrpSpPr>
        <p:grpSpPr bwMode="auto">
          <a:xfrm>
            <a:off x="3276600" y="3340100"/>
            <a:ext cx="647700" cy="1584325"/>
            <a:chOff x="2064" y="1979"/>
            <a:chExt cx="453" cy="1179"/>
          </a:xfrm>
        </p:grpSpPr>
        <p:sp>
          <p:nvSpPr>
            <p:cNvPr id="57431" name="Line 67"/>
            <p:cNvSpPr>
              <a:spLocks noChangeShapeType="1"/>
            </p:cNvSpPr>
            <p:nvPr/>
          </p:nvSpPr>
          <p:spPr bwMode="auto">
            <a:xfrm flipV="1">
              <a:off x="2290" y="1979"/>
              <a:ext cx="227" cy="1179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11111"/>
                </a:solidFill>
              </a:endParaRPr>
            </a:p>
          </p:txBody>
        </p:sp>
        <p:sp>
          <p:nvSpPr>
            <p:cNvPr id="57432" name="Line 68"/>
            <p:cNvSpPr>
              <a:spLocks noChangeShapeType="1"/>
            </p:cNvSpPr>
            <p:nvPr/>
          </p:nvSpPr>
          <p:spPr bwMode="auto">
            <a:xfrm>
              <a:off x="2064" y="3158"/>
              <a:ext cx="226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11111"/>
                </a:solidFill>
              </a:endParaRPr>
            </a:p>
          </p:txBody>
        </p:sp>
      </p:grpSp>
      <p:sp>
        <p:nvSpPr>
          <p:cNvPr id="118854" name="Line 70"/>
          <p:cNvSpPr>
            <a:spLocks noChangeShapeType="1"/>
          </p:cNvSpPr>
          <p:nvPr/>
        </p:nvSpPr>
        <p:spPr bwMode="auto">
          <a:xfrm>
            <a:off x="5507038" y="2978150"/>
            <a:ext cx="1512887" cy="0"/>
          </a:xfrm>
          <a:prstGeom prst="line">
            <a:avLst/>
          </a:prstGeom>
          <a:noFill/>
          <a:ln w="28575">
            <a:solidFill>
              <a:srgbClr val="A734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111111"/>
              </a:solidFill>
            </a:endParaRPr>
          </a:p>
        </p:txBody>
      </p: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5651500" y="2187575"/>
            <a:ext cx="1079500" cy="757238"/>
            <a:chOff x="2245" y="1525"/>
            <a:chExt cx="680" cy="477"/>
          </a:xfrm>
        </p:grpSpPr>
        <p:sp>
          <p:nvSpPr>
            <p:cNvPr id="57428" name="Text Box 72"/>
            <p:cNvSpPr txBox="1">
              <a:spLocks noChangeArrowheads="1"/>
            </p:cNvSpPr>
            <p:nvPr/>
          </p:nvSpPr>
          <p:spPr bwMode="auto">
            <a:xfrm>
              <a:off x="2336" y="1525"/>
              <a:ext cx="5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111111"/>
                  </a:solidFill>
                </a:rPr>
                <a:t>EN=1</a:t>
              </a:r>
            </a:p>
          </p:txBody>
        </p:sp>
        <p:sp>
          <p:nvSpPr>
            <p:cNvPr id="57429" name="Line 73"/>
            <p:cNvSpPr>
              <a:spLocks noChangeShapeType="1"/>
            </p:cNvSpPr>
            <p:nvPr/>
          </p:nvSpPr>
          <p:spPr bwMode="auto">
            <a:xfrm>
              <a:off x="2290" y="1752"/>
              <a:ext cx="59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11111"/>
                </a:solidFill>
              </a:endParaRPr>
            </a:p>
          </p:txBody>
        </p:sp>
        <p:sp>
          <p:nvSpPr>
            <p:cNvPr id="57430" name="Text Box 74"/>
            <p:cNvSpPr txBox="1">
              <a:spLocks noChangeArrowheads="1"/>
            </p:cNvSpPr>
            <p:nvPr/>
          </p:nvSpPr>
          <p:spPr bwMode="auto">
            <a:xfrm>
              <a:off x="2245" y="1752"/>
              <a:ext cx="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111111"/>
                  </a:solidFill>
                </a:rPr>
                <a:t>MAX=0</a:t>
              </a:r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8064500" y="2619375"/>
            <a:ext cx="1079500" cy="757238"/>
            <a:chOff x="2245" y="1525"/>
            <a:chExt cx="680" cy="477"/>
          </a:xfrm>
        </p:grpSpPr>
        <p:sp>
          <p:nvSpPr>
            <p:cNvPr id="57425" name="Text Box 79"/>
            <p:cNvSpPr txBox="1">
              <a:spLocks noChangeArrowheads="1"/>
            </p:cNvSpPr>
            <p:nvPr/>
          </p:nvSpPr>
          <p:spPr bwMode="auto">
            <a:xfrm>
              <a:off x="2336" y="1525"/>
              <a:ext cx="5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111111"/>
                  </a:solidFill>
                </a:rPr>
                <a:t>EN=0</a:t>
              </a:r>
            </a:p>
          </p:txBody>
        </p:sp>
        <p:sp>
          <p:nvSpPr>
            <p:cNvPr id="57426" name="Line 80"/>
            <p:cNvSpPr>
              <a:spLocks noChangeShapeType="1"/>
            </p:cNvSpPr>
            <p:nvPr/>
          </p:nvSpPr>
          <p:spPr bwMode="auto">
            <a:xfrm>
              <a:off x="2290" y="1752"/>
              <a:ext cx="59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11111"/>
                </a:solidFill>
              </a:endParaRPr>
            </a:p>
          </p:txBody>
        </p:sp>
        <p:sp>
          <p:nvSpPr>
            <p:cNvPr id="57427" name="Text Box 81"/>
            <p:cNvSpPr txBox="1">
              <a:spLocks noChangeArrowheads="1"/>
            </p:cNvSpPr>
            <p:nvPr/>
          </p:nvSpPr>
          <p:spPr bwMode="auto">
            <a:xfrm>
              <a:off x="2245" y="1752"/>
              <a:ext cx="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111111"/>
                  </a:solidFill>
                </a:rPr>
                <a:t>MAX=0</a:t>
              </a:r>
            </a:p>
          </p:txBody>
        </p:sp>
      </p:grpSp>
      <p:sp>
        <p:nvSpPr>
          <p:cNvPr id="118866" name="Line 82"/>
          <p:cNvSpPr>
            <a:spLocks noChangeShapeType="1"/>
          </p:cNvSpPr>
          <p:nvPr/>
        </p:nvSpPr>
        <p:spPr bwMode="auto">
          <a:xfrm>
            <a:off x="7380288" y="3338513"/>
            <a:ext cx="0" cy="1081087"/>
          </a:xfrm>
          <a:prstGeom prst="line">
            <a:avLst/>
          </a:prstGeom>
          <a:noFill/>
          <a:ln w="28575">
            <a:solidFill>
              <a:srgbClr val="A734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111111"/>
              </a:solidFill>
            </a:endParaRPr>
          </a:p>
        </p:txBody>
      </p:sp>
      <p:grpSp>
        <p:nvGrpSpPr>
          <p:cNvPr id="6" name="Group 84"/>
          <p:cNvGrpSpPr>
            <a:grpSpLocks/>
          </p:cNvGrpSpPr>
          <p:nvPr/>
        </p:nvGrpSpPr>
        <p:grpSpPr bwMode="auto">
          <a:xfrm>
            <a:off x="7451725" y="3484563"/>
            <a:ext cx="1079500" cy="757237"/>
            <a:chOff x="2245" y="1525"/>
            <a:chExt cx="680" cy="477"/>
          </a:xfrm>
        </p:grpSpPr>
        <p:sp>
          <p:nvSpPr>
            <p:cNvPr id="57422" name="Text Box 85"/>
            <p:cNvSpPr txBox="1">
              <a:spLocks noChangeArrowheads="1"/>
            </p:cNvSpPr>
            <p:nvPr/>
          </p:nvSpPr>
          <p:spPr bwMode="auto">
            <a:xfrm>
              <a:off x="2336" y="1525"/>
              <a:ext cx="5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111111"/>
                  </a:solidFill>
                </a:rPr>
                <a:t>EN=1</a:t>
              </a:r>
            </a:p>
          </p:txBody>
        </p:sp>
        <p:sp>
          <p:nvSpPr>
            <p:cNvPr id="57423" name="Line 86"/>
            <p:cNvSpPr>
              <a:spLocks noChangeShapeType="1"/>
            </p:cNvSpPr>
            <p:nvPr/>
          </p:nvSpPr>
          <p:spPr bwMode="auto">
            <a:xfrm>
              <a:off x="2290" y="1752"/>
              <a:ext cx="59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11111"/>
                </a:solidFill>
              </a:endParaRPr>
            </a:p>
          </p:txBody>
        </p:sp>
        <p:sp>
          <p:nvSpPr>
            <p:cNvPr id="57424" name="Text Box 87"/>
            <p:cNvSpPr txBox="1">
              <a:spLocks noChangeArrowheads="1"/>
            </p:cNvSpPr>
            <p:nvPr/>
          </p:nvSpPr>
          <p:spPr bwMode="auto">
            <a:xfrm>
              <a:off x="2245" y="1752"/>
              <a:ext cx="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111111"/>
                  </a:solidFill>
                </a:rPr>
                <a:t>MAX=0</a:t>
              </a:r>
            </a:p>
          </p:txBody>
        </p:sp>
      </p:grpSp>
      <p:grpSp>
        <p:nvGrpSpPr>
          <p:cNvPr id="7" name="Group 91"/>
          <p:cNvGrpSpPr>
            <a:grpSpLocks/>
          </p:cNvGrpSpPr>
          <p:nvPr/>
        </p:nvGrpSpPr>
        <p:grpSpPr bwMode="auto">
          <a:xfrm>
            <a:off x="8064500" y="4419600"/>
            <a:ext cx="1079500" cy="757238"/>
            <a:chOff x="2245" y="1525"/>
            <a:chExt cx="680" cy="477"/>
          </a:xfrm>
        </p:grpSpPr>
        <p:sp>
          <p:nvSpPr>
            <p:cNvPr id="57419" name="Text Box 92"/>
            <p:cNvSpPr txBox="1">
              <a:spLocks noChangeArrowheads="1"/>
            </p:cNvSpPr>
            <p:nvPr/>
          </p:nvSpPr>
          <p:spPr bwMode="auto">
            <a:xfrm>
              <a:off x="2336" y="1525"/>
              <a:ext cx="5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111111"/>
                  </a:solidFill>
                </a:rPr>
                <a:t>EN=0</a:t>
              </a:r>
            </a:p>
          </p:txBody>
        </p:sp>
        <p:sp>
          <p:nvSpPr>
            <p:cNvPr id="57420" name="Line 93"/>
            <p:cNvSpPr>
              <a:spLocks noChangeShapeType="1"/>
            </p:cNvSpPr>
            <p:nvPr/>
          </p:nvSpPr>
          <p:spPr bwMode="auto">
            <a:xfrm>
              <a:off x="2290" y="1752"/>
              <a:ext cx="59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11111"/>
                </a:solidFill>
              </a:endParaRPr>
            </a:p>
          </p:txBody>
        </p:sp>
        <p:sp>
          <p:nvSpPr>
            <p:cNvPr id="57421" name="Text Box 94"/>
            <p:cNvSpPr txBox="1">
              <a:spLocks noChangeArrowheads="1"/>
            </p:cNvSpPr>
            <p:nvPr/>
          </p:nvSpPr>
          <p:spPr bwMode="auto">
            <a:xfrm>
              <a:off x="2245" y="1752"/>
              <a:ext cx="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111111"/>
                  </a:solidFill>
                </a:rPr>
                <a:t>MAX=0</a:t>
              </a:r>
            </a:p>
          </p:txBody>
        </p:sp>
      </p:grpSp>
      <p:sp>
        <p:nvSpPr>
          <p:cNvPr id="118885" name="Line 101"/>
          <p:cNvSpPr>
            <a:spLocks noChangeShapeType="1"/>
          </p:cNvSpPr>
          <p:nvPr/>
        </p:nvSpPr>
        <p:spPr bwMode="auto">
          <a:xfrm flipH="1" flipV="1">
            <a:off x="5508625" y="4779963"/>
            <a:ext cx="1511300" cy="0"/>
          </a:xfrm>
          <a:prstGeom prst="line">
            <a:avLst/>
          </a:prstGeom>
          <a:noFill/>
          <a:ln w="28575">
            <a:solidFill>
              <a:srgbClr val="A734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111111"/>
              </a:solidFill>
            </a:endParaRPr>
          </a:p>
        </p:txBody>
      </p:sp>
      <p:grpSp>
        <p:nvGrpSpPr>
          <p:cNvPr id="8" name="Group 102"/>
          <p:cNvGrpSpPr>
            <a:grpSpLocks/>
          </p:cNvGrpSpPr>
          <p:nvPr/>
        </p:nvGrpSpPr>
        <p:grpSpPr bwMode="auto">
          <a:xfrm>
            <a:off x="5724525" y="3987800"/>
            <a:ext cx="1079500" cy="757238"/>
            <a:chOff x="2245" y="1525"/>
            <a:chExt cx="680" cy="477"/>
          </a:xfrm>
        </p:grpSpPr>
        <p:sp>
          <p:nvSpPr>
            <p:cNvPr id="57416" name="Text Box 103"/>
            <p:cNvSpPr txBox="1">
              <a:spLocks noChangeArrowheads="1"/>
            </p:cNvSpPr>
            <p:nvPr/>
          </p:nvSpPr>
          <p:spPr bwMode="auto">
            <a:xfrm>
              <a:off x="2336" y="1525"/>
              <a:ext cx="5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111111"/>
                  </a:solidFill>
                </a:rPr>
                <a:t>EN=1</a:t>
              </a:r>
            </a:p>
          </p:txBody>
        </p:sp>
        <p:sp>
          <p:nvSpPr>
            <p:cNvPr id="57417" name="Line 104"/>
            <p:cNvSpPr>
              <a:spLocks noChangeShapeType="1"/>
            </p:cNvSpPr>
            <p:nvPr/>
          </p:nvSpPr>
          <p:spPr bwMode="auto">
            <a:xfrm>
              <a:off x="2290" y="1752"/>
              <a:ext cx="59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11111"/>
                </a:solidFill>
              </a:endParaRPr>
            </a:p>
          </p:txBody>
        </p:sp>
        <p:sp>
          <p:nvSpPr>
            <p:cNvPr id="57418" name="Text Box 105"/>
            <p:cNvSpPr txBox="1">
              <a:spLocks noChangeArrowheads="1"/>
            </p:cNvSpPr>
            <p:nvPr/>
          </p:nvSpPr>
          <p:spPr bwMode="auto">
            <a:xfrm>
              <a:off x="2245" y="1752"/>
              <a:ext cx="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111111"/>
                  </a:solidFill>
                </a:rPr>
                <a:t>MAX=0</a:t>
              </a:r>
            </a:p>
          </p:txBody>
        </p:sp>
      </p:grpSp>
      <p:grpSp>
        <p:nvGrpSpPr>
          <p:cNvPr id="9" name="Group 109"/>
          <p:cNvGrpSpPr>
            <a:grpSpLocks/>
          </p:cNvGrpSpPr>
          <p:nvPr/>
        </p:nvGrpSpPr>
        <p:grpSpPr bwMode="auto">
          <a:xfrm>
            <a:off x="3563938" y="4708525"/>
            <a:ext cx="1079500" cy="757238"/>
            <a:chOff x="2245" y="1525"/>
            <a:chExt cx="680" cy="477"/>
          </a:xfrm>
        </p:grpSpPr>
        <p:sp>
          <p:nvSpPr>
            <p:cNvPr id="57413" name="Text Box 110"/>
            <p:cNvSpPr txBox="1">
              <a:spLocks noChangeArrowheads="1"/>
            </p:cNvSpPr>
            <p:nvPr/>
          </p:nvSpPr>
          <p:spPr bwMode="auto">
            <a:xfrm>
              <a:off x="2336" y="1525"/>
              <a:ext cx="5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111111"/>
                  </a:solidFill>
                </a:rPr>
                <a:t>EN=0</a:t>
              </a:r>
            </a:p>
          </p:txBody>
        </p:sp>
        <p:sp>
          <p:nvSpPr>
            <p:cNvPr id="57414" name="Line 111"/>
            <p:cNvSpPr>
              <a:spLocks noChangeShapeType="1"/>
            </p:cNvSpPr>
            <p:nvPr/>
          </p:nvSpPr>
          <p:spPr bwMode="auto">
            <a:xfrm>
              <a:off x="2290" y="1752"/>
              <a:ext cx="59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11111"/>
                </a:solidFill>
              </a:endParaRPr>
            </a:p>
          </p:txBody>
        </p:sp>
        <p:sp>
          <p:nvSpPr>
            <p:cNvPr id="57415" name="Text Box 112"/>
            <p:cNvSpPr txBox="1">
              <a:spLocks noChangeArrowheads="1"/>
            </p:cNvSpPr>
            <p:nvPr/>
          </p:nvSpPr>
          <p:spPr bwMode="auto">
            <a:xfrm>
              <a:off x="2245" y="1752"/>
              <a:ext cx="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111111"/>
                  </a:solidFill>
                </a:rPr>
                <a:t>MAX=0</a:t>
              </a:r>
            </a:p>
          </p:txBody>
        </p:sp>
      </p:grpSp>
      <p:sp>
        <p:nvSpPr>
          <p:cNvPr id="118897" name="Line 113"/>
          <p:cNvSpPr>
            <a:spLocks noChangeShapeType="1"/>
          </p:cNvSpPr>
          <p:nvPr/>
        </p:nvSpPr>
        <p:spPr bwMode="auto">
          <a:xfrm>
            <a:off x="5148263" y="3340100"/>
            <a:ext cx="0" cy="1081088"/>
          </a:xfrm>
          <a:prstGeom prst="line">
            <a:avLst/>
          </a:prstGeom>
          <a:noFill/>
          <a:ln w="28575">
            <a:solidFill>
              <a:srgbClr val="A7340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111111"/>
              </a:solidFill>
            </a:endParaRPr>
          </a:p>
        </p:txBody>
      </p:sp>
      <p:grpSp>
        <p:nvGrpSpPr>
          <p:cNvPr id="10" name="Group 118"/>
          <p:cNvGrpSpPr>
            <a:grpSpLocks/>
          </p:cNvGrpSpPr>
          <p:nvPr/>
        </p:nvGrpSpPr>
        <p:grpSpPr bwMode="auto">
          <a:xfrm>
            <a:off x="4140200" y="3484563"/>
            <a:ext cx="1079500" cy="757237"/>
            <a:chOff x="2245" y="1525"/>
            <a:chExt cx="680" cy="477"/>
          </a:xfrm>
        </p:grpSpPr>
        <p:sp>
          <p:nvSpPr>
            <p:cNvPr id="57410" name="Text Box 119"/>
            <p:cNvSpPr txBox="1">
              <a:spLocks noChangeArrowheads="1"/>
            </p:cNvSpPr>
            <p:nvPr/>
          </p:nvSpPr>
          <p:spPr bwMode="auto">
            <a:xfrm>
              <a:off x="2336" y="1525"/>
              <a:ext cx="5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111111"/>
                  </a:solidFill>
                </a:rPr>
                <a:t>EN=1</a:t>
              </a:r>
            </a:p>
          </p:txBody>
        </p:sp>
        <p:sp>
          <p:nvSpPr>
            <p:cNvPr id="57411" name="Line 120"/>
            <p:cNvSpPr>
              <a:spLocks noChangeShapeType="1"/>
            </p:cNvSpPr>
            <p:nvPr/>
          </p:nvSpPr>
          <p:spPr bwMode="auto">
            <a:xfrm>
              <a:off x="2290" y="1752"/>
              <a:ext cx="59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11111"/>
                </a:solidFill>
              </a:endParaRPr>
            </a:p>
          </p:txBody>
        </p:sp>
        <p:sp>
          <p:nvSpPr>
            <p:cNvPr id="57412" name="Text Box 121"/>
            <p:cNvSpPr txBox="1">
              <a:spLocks noChangeArrowheads="1"/>
            </p:cNvSpPr>
            <p:nvPr/>
          </p:nvSpPr>
          <p:spPr bwMode="auto">
            <a:xfrm>
              <a:off x="2245" y="1752"/>
              <a:ext cx="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111111"/>
                  </a:solidFill>
                </a:rPr>
                <a:t>MAX=1</a:t>
              </a:r>
            </a:p>
          </p:txBody>
        </p:sp>
      </p:grpSp>
      <p:grpSp>
        <p:nvGrpSpPr>
          <p:cNvPr id="11" name="Group 146"/>
          <p:cNvGrpSpPr>
            <a:grpSpLocks/>
          </p:cNvGrpSpPr>
          <p:nvPr/>
        </p:nvGrpSpPr>
        <p:grpSpPr bwMode="auto">
          <a:xfrm>
            <a:off x="4167188" y="954088"/>
            <a:ext cx="3276600" cy="1665287"/>
            <a:chOff x="2625" y="657"/>
            <a:chExt cx="2064" cy="1049"/>
          </a:xfrm>
        </p:grpSpPr>
        <p:sp>
          <p:nvSpPr>
            <p:cNvPr id="57408" name="Line 123"/>
            <p:cNvSpPr>
              <a:spLocks noChangeShapeType="1"/>
            </p:cNvSpPr>
            <p:nvPr/>
          </p:nvSpPr>
          <p:spPr bwMode="auto">
            <a:xfrm flipH="1">
              <a:off x="2993" y="1054"/>
              <a:ext cx="256" cy="652"/>
            </a:xfrm>
            <a:prstGeom prst="line">
              <a:avLst/>
            </a:prstGeom>
            <a:noFill/>
            <a:ln w="28575">
              <a:solidFill>
                <a:srgbClr val="A7340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9" name="Text Box 124"/>
            <p:cNvSpPr txBox="1">
              <a:spLocks noChangeArrowheads="1"/>
            </p:cNvSpPr>
            <p:nvPr/>
          </p:nvSpPr>
          <p:spPr bwMode="auto">
            <a:xfrm>
              <a:off x="2625" y="657"/>
              <a:ext cx="206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A73401"/>
                  </a:solidFill>
                </a:rPr>
                <a:t>Show the transition direction of current state</a:t>
              </a:r>
            </a:p>
          </p:txBody>
        </p:sp>
      </p:grpSp>
      <p:sp>
        <p:nvSpPr>
          <p:cNvPr id="57392" name="Rectangle 1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State diagram</a:t>
            </a:r>
          </a:p>
        </p:txBody>
      </p:sp>
      <p:grpSp>
        <p:nvGrpSpPr>
          <p:cNvPr id="12" name="Group 133"/>
          <p:cNvGrpSpPr>
            <a:grpSpLocks/>
          </p:cNvGrpSpPr>
          <p:nvPr/>
        </p:nvGrpSpPr>
        <p:grpSpPr bwMode="auto">
          <a:xfrm>
            <a:off x="4500563" y="2692400"/>
            <a:ext cx="431800" cy="576263"/>
            <a:chOff x="2835" y="1752"/>
            <a:chExt cx="272" cy="363"/>
          </a:xfrm>
        </p:grpSpPr>
        <p:sp>
          <p:nvSpPr>
            <p:cNvPr id="57406" name="AutoShape 131"/>
            <p:cNvSpPr>
              <a:spLocks noChangeArrowheads="1"/>
            </p:cNvSpPr>
            <p:nvPr/>
          </p:nvSpPr>
          <p:spPr bwMode="auto">
            <a:xfrm>
              <a:off x="2835" y="1752"/>
              <a:ext cx="272" cy="363"/>
            </a:xfrm>
            <a:prstGeom prst="moon">
              <a:avLst>
                <a:gd name="adj" fmla="val 0"/>
              </a:avLst>
            </a:prstGeom>
            <a:solidFill>
              <a:schemeClr val="accent1"/>
            </a:solidFill>
            <a:ln w="28575">
              <a:solidFill>
                <a:srgbClr val="A7340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111111"/>
                </a:solidFill>
              </a:endParaRPr>
            </a:p>
          </p:txBody>
        </p:sp>
        <p:sp>
          <p:nvSpPr>
            <p:cNvPr id="57407" name="Line 132"/>
            <p:cNvSpPr>
              <a:spLocks noChangeShapeType="1"/>
            </p:cNvSpPr>
            <p:nvPr/>
          </p:nvSpPr>
          <p:spPr bwMode="auto">
            <a:xfrm rot="21000000" flipV="1">
              <a:off x="3025" y="1752"/>
              <a:ext cx="82" cy="0"/>
            </a:xfrm>
            <a:prstGeom prst="line">
              <a:avLst/>
            </a:prstGeom>
            <a:noFill/>
            <a:ln w="9525">
              <a:solidFill>
                <a:srgbClr val="A7340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11111"/>
                </a:solidFill>
              </a:endParaRPr>
            </a:p>
          </p:txBody>
        </p:sp>
      </p:grpSp>
      <p:grpSp>
        <p:nvGrpSpPr>
          <p:cNvPr id="13" name="Group 134"/>
          <p:cNvGrpSpPr>
            <a:grpSpLocks/>
          </p:cNvGrpSpPr>
          <p:nvPr/>
        </p:nvGrpSpPr>
        <p:grpSpPr bwMode="auto">
          <a:xfrm rot="10800000">
            <a:off x="7667625" y="2692400"/>
            <a:ext cx="431800" cy="576263"/>
            <a:chOff x="2835" y="1752"/>
            <a:chExt cx="272" cy="363"/>
          </a:xfrm>
        </p:grpSpPr>
        <p:sp>
          <p:nvSpPr>
            <p:cNvPr id="57404" name="AutoShape 135"/>
            <p:cNvSpPr>
              <a:spLocks noChangeArrowheads="1"/>
            </p:cNvSpPr>
            <p:nvPr/>
          </p:nvSpPr>
          <p:spPr bwMode="auto">
            <a:xfrm>
              <a:off x="2835" y="1752"/>
              <a:ext cx="272" cy="363"/>
            </a:xfrm>
            <a:prstGeom prst="moon">
              <a:avLst>
                <a:gd name="adj" fmla="val 0"/>
              </a:avLst>
            </a:prstGeom>
            <a:solidFill>
              <a:schemeClr val="accent1"/>
            </a:solidFill>
            <a:ln w="28575">
              <a:solidFill>
                <a:srgbClr val="A7340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solidFill>
                  <a:srgbClr val="111111"/>
                </a:solidFill>
              </a:endParaRPr>
            </a:p>
          </p:txBody>
        </p:sp>
        <p:sp>
          <p:nvSpPr>
            <p:cNvPr id="57405" name="Line 136"/>
            <p:cNvSpPr>
              <a:spLocks noChangeShapeType="1"/>
            </p:cNvSpPr>
            <p:nvPr/>
          </p:nvSpPr>
          <p:spPr bwMode="auto">
            <a:xfrm rot="21000000" flipV="1">
              <a:off x="3025" y="1752"/>
              <a:ext cx="82" cy="0"/>
            </a:xfrm>
            <a:prstGeom prst="line">
              <a:avLst/>
            </a:prstGeom>
            <a:noFill/>
            <a:ln w="9525">
              <a:solidFill>
                <a:srgbClr val="A7340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11111"/>
                </a:solidFill>
              </a:endParaRPr>
            </a:p>
          </p:txBody>
        </p:sp>
      </p:grpSp>
      <p:grpSp>
        <p:nvGrpSpPr>
          <p:cNvPr id="14" name="Group 137"/>
          <p:cNvGrpSpPr>
            <a:grpSpLocks/>
          </p:cNvGrpSpPr>
          <p:nvPr/>
        </p:nvGrpSpPr>
        <p:grpSpPr bwMode="auto">
          <a:xfrm rot="10800000">
            <a:off x="7667625" y="4492625"/>
            <a:ext cx="431800" cy="576263"/>
            <a:chOff x="2835" y="1752"/>
            <a:chExt cx="272" cy="363"/>
          </a:xfrm>
        </p:grpSpPr>
        <p:sp>
          <p:nvSpPr>
            <p:cNvPr id="57402" name="AutoShape 138"/>
            <p:cNvSpPr>
              <a:spLocks noChangeArrowheads="1"/>
            </p:cNvSpPr>
            <p:nvPr/>
          </p:nvSpPr>
          <p:spPr bwMode="auto">
            <a:xfrm>
              <a:off x="2835" y="1752"/>
              <a:ext cx="272" cy="363"/>
            </a:xfrm>
            <a:prstGeom prst="moon">
              <a:avLst>
                <a:gd name="adj" fmla="val 0"/>
              </a:avLst>
            </a:prstGeom>
            <a:solidFill>
              <a:schemeClr val="accent1"/>
            </a:solidFill>
            <a:ln w="28575">
              <a:solidFill>
                <a:srgbClr val="A7340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solidFill>
                  <a:srgbClr val="111111"/>
                </a:solidFill>
              </a:endParaRPr>
            </a:p>
          </p:txBody>
        </p:sp>
        <p:sp>
          <p:nvSpPr>
            <p:cNvPr id="57403" name="Line 139"/>
            <p:cNvSpPr>
              <a:spLocks noChangeShapeType="1"/>
            </p:cNvSpPr>
            <p:nvPr/>
          </p:nvSpPr>
          <p:spPr bwMode="auto">
            <a:xfrm rot="21000000" flipV="1">
              <a:off x="3025" y="1752"/>
              <a:ext cx="82" cy="0"/>
            </a:xfrm>
            <a:prstGeom prst="line">
              <a:avLst/>
            </a:prstGeom>
            <a:noFill/>
            <a:ln w="9525">
              <a:solidFill>
                <a:srgbClr val="A7340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11111"/>
                </a:solidFill>
              </a:endParaRPr>
            </a:p>
          </p:txBody>
        </p:sp>
      </p:grpSp>
      <p:grpSp>
        <p:nvGrpSpPr>
          <p:cNvPr id="15" name="Group 140"/>
          <p:cNvGrpSpPr>
            <a:grpSpLocks/>
          </p:cNvGrpSpPr>
          <p:nvPr/>
        </p:nvGrpSpPr>
        <p:grpSpPr bwMode="auto">
          <a:xfrm>
            <a:off x="4427538" y="4492625"/>
            <a:ext cx="431800" cy="576263"/>
            <a:chOff x="2835" y="1752"/>
            <a:chExt cx="272" cy="363"/>
          </a:xfrm>
        </p:grpSpPr>
        <p:sp>
          <p:nvSpPr>
            <p:cNvPr id="57400" name="AutoShape 141"/>
            <p:cNvSpPr>
              <a:spLocks noChangeArrowheads="1"/>
            </p:cNvSpPr>
            <p:nvPr/>
          </p:nvSpPr>
          <p:spPr bwMode="auto">
            <a:xfrm>
              <a:off x="2835" y="1752"/>
              <a:ext cx="272" cy="363"/>
            </a:xfrm>
            <a:prstGeom prst="moon">
              <a:avLst>
                <a:gd name="adj" fmla="val 0"/>
              </a:avLst>
            </a:prstGeom>
            <a:solidFill>
              <a:schemeClr val="accent1"/>
            </a:solidFill>
            <a:ln w="28575">
              <a:solidFill>
                <a:srgbClr val="A7340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111111"/>
                </a:solidFill>
              </a:endParaRPr>
            </a:p>
          </p:txBody>
        </p:sp>
        <p:sp>
          <p:nvSpPr>
            <p:cNvPr id="57401" name="Line 142"/>
            <p:cNvSpPr>
              <a:spLocks noChangeShapeType="1"/>
            </p:cNvSpPr>
            <p:nvPr/>
          </p:nvSpPr>
          <p:spPr bwMode="auto">
            <a:xfrm rot="21000000" flipV="1">
              <a:off x="3025" y="1752"/>
              <a:ext cx="82" cy="0"/>
            </a:xfrm>
            <a:prstGeom prst="line">
              <a:avLst/>
            </a:prstGeom>
            <a:noFill/>
            <a:ln w="9525">
              <a:solidFill>
                <a:srgbClr val="A7340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11111"/>
                </a:solidFill>
              </a:endParaRPr>
            </a:p>
          </p:txBody>
        </p:sp>
      </p:grpSp>
      <p:grpSp>
        <p:nvGrpSpPr>
          <p:cNvPr id="16" name="Group 147"/>
          <p:cNvGrpSpPr>
            <a:grpSpLocks/>
          </p:cNvGrpSpPr>
          <p:nvPr/>
        </p:nvGrpSpPr>
        <p:grpSpPr bwMode="auto">
          <a:xfrm>
            <a:off x="3132138" y="1674813"/>
            <a:ext cx="1800225" cy="944562"/>
            <a:chOff x="1973" y="1111"/>
            <a:chExt cx="1134" cy="595"/>
          </a:xfrm>
        </p:grpSpPr>
        <p:sp>
          <p:nvSpPr>
            <p:cNvPr id="57398" name="Line 66"/>
            <p:cNvSpPr>
              <a:spLocks noChangeShapeType="1"/>
            </p:cNvSpPr>
            <p:nvPr/>
          </p:nvSpPr>
          <p:spPr bwMode="auto">
            <a:xfrm>
              <a:off x="1973" y="1253"/>
              <a:ext cx="453" cy="453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9" name="Text Box 145"/>
            <p:cNvSpPr txBox="1">
              <a:spLocks noChangeArrowheads="1"/>
            </p:cNvSpPr>
            <p:nvPr/>
          </p:nvSpPr>
          <p:spPr bwMode="auto">
            <a:xfrm>
              <a:off x="2143" y="1111"/>
              <a:ext cx="9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6600CC"/>
                  </a:solidFill>
                </a:rPr>
                <a:t>transition expression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1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11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8" dur="500"/>
                                        <p:tgtEl>
                                          <p:spTgt spid="11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8" dur="500"/>
                                        <p:tgtEl>
                                          <p:spTgt spid="11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animBg="1"/>
      <p:bldP spid="118789" grpId="0" animBg="1"/>
      <p:bldP spid="118790" grpId="0" animBg="1"/>
      <p:bldP spid="118791" grpId="0" animBg="1"/>
      <p:bldP spid="118854" grpId="0" animBg="1"/>
      <p:bldP spid="118866" grpId="0" animBg="1"/>
      <p:bldP spid="118885" grpId="0" animBg="1"/>
      <p:bldP spid="11889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Oval 60"/>
          <p:cNvSpPr>
            <a:spLocks noChangeArrowheads="1"/>
          </p:cNvSpPr>
          <p:nvPr/>
        </p:nvSpPr>
        <p:spPr bwMode="auto">
          <a:xfrm>
            <a:off x="746125" y="1989138"/>
            <a:ext cx="1079500" cy="10795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</a:rPr>
              <a:t>Q1Q0</a:t>
            </a:r>
          </a:p>
        </p:txBody>
      </p:sp>
      <p:sp>
        <p:nvSpPr>
          <p:cNvPr id="58371" name="Text Box 61"/>
          <p:cNvSpPr txBox="1">
            <a:spLocks noChangeArrowheads="1"/>
          </p:cNvSpPr>
          <p:nvPr/>
        </p:nvSpPr>
        <p:spPr bwMode="auto">
          <a:xfrm>
            <a:off x="1692275" y="1042988"/>
            <a:ext cx="61928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>
                <a:solidFill>
                  <a:srgbClr val="9900CC"/>
                </a:solidFill>
                <a:latin typeface="Tahoma" pitchFamily="34" charset="0"/>
                <a:ea typeface="楷体_GB2312" pitchFamily="49" charset="-122"/>
              </a:rPr>
              <a:t>State variable combination can be write in the circle directly.</a:t>
            </a:r>
          </a:p>
        </p:txBody>
      </p:sp>
      <p:sp>
        <p:nvSpPr>
          <p:cNvPr id="58372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  <p:grpSp>
        <p:nvGrpSpPr>
          <p:cNvPr id="58373" name="Group 76"/>
          <p:cNvGrpSpPr>
            <a:grpSpLocks/>
          </p:cNvGrpSpPr>
          <p:nvPr/>
        </p:nvGrpSpPr>
        <p:grpSpPr bwMode="auto">
          <a:xfrm>
            <a:off x="1962150" y="2097088"/>
            <a:ext cx="5724525" cy="3279775"/>
            <a:chOff x="1247" y="1706"/>
            <a:chExt cx="3606" cy="2066"/>
          </a:xfrm>
        </p:grpSpPr>
        <p:sp>
          <p:nvSpPr>
            <p:cNvPr id="58377" name="Oval 4"/>
            <p:cNvSpPr>
              <a:spLocks noChangeArrowheads="1"/>
            </p:cNvSpPr>
            <p:nvPr/>
          </p:nvSpPr>
          <p:spPr bwMode="auto">
            <a:xfrm>
              <a:off x="2109" y="1979"/>
              <a:ext cx="454" cy="454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</a:rPr>
                <a:t>00</a:t>
              </a:r>
            </a:p>
          </p:txBody>
        </p:sp>
        <p:sp>
          <p:nvSpPr>
            <p:cNvPr id="58378" name="Oval 5"/>
            <p:cNvSpPr>
              <a:spLocks noChangeArrowheads="1"/>
            </p:cNvSpPr>
            <p:nvPr/>
          </p:nvSpPr>
          <p:spPr bwMode="auto">
            <a:xfrm>
              <a:off x="2109" y="3113"/>
              <a:ext cx="454" cy="454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58379" name="Oval 6"/>
            <p:cNvSpPr>
              <a:spLocks noChangeArrowheads="1"/>
            </p:cNvSpPr>
            <p:nvPr/>
          </p:nvSpPr>
          <p:spPr bwMode="auto">
            <a:xfrm>
              <a:off x="3515" y="3113"/>
              <a:ext cx="454" cy="454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58380" name="Oval 7"/>
            <p:cNvSpPr>
              <a:spLocks noChangeArrowheads="1"/>
            </p:cNvSpPr>
            <p:nvPr/>
          </p:nvSpPr>
          <p:spPr bwMode="auto">
            <a:xfrm>
              <a:off x="3515" y="1979"/>
              <a:ext cx="454" cy="454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</a:rPr>
                <a:t>01</a:t>
              </a:r>
            </a:p>
          </p:txBody>
        </p:sp>
        <p:grpSp>
          <p:nvGrpSpPr>
            <p:cNvPr id="58381" name="Group 11"/>
            <p:cNvGrpSpPr>
              <a:grpSpLocks/>
            </p:cNvGrpSpPr>
            <p:nvPr/>
          </p:nvGrpSpPr>
          <p:grpSpPr bwMode="auto">
            <a:xfrm>
              <a:off x="1247" y="2024"/>
              <a:ext cx="680" cy="477"/>
              <a:chOff x="2245" y="1525"/>
              <a:chExt cx="680" cy="477"/>
            </a:xfrm>
          </p:grpSpPr>
          <p:sp>
            <p:nvSpPr>
              <p:cNvPr id="58426" name="Text Box 12"/>
              <p:cNvSpPr txBox="1">
                <a:spLocks noChangeArrowheads="1"/>
              </p:cNvSpPr>
              <p:nvPr/>
            </p:nvSpPr>
            <p:spPr bwMode="auto">
              <a:xfrm>
                <a:off x="2336" y="1525"/>
                <a:ext cx="5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EN=0</a:t>
                </a:r>
              </a:p>
            </p:txBody>
          </p:sp>
          <p:sp>
            <p:nvSpPr>
              <p:cNvPr id="58427" name="Line 13"/>
              <p:cNvSpPr>
                <a:spLocks noChangeShapeType="1"/>
              </p:cNvSpPr>
              <p:nvPr/>
            </p:nvSpPr>
            <p:spPr bwMode="auto">
              <a:xfrm>
                <a:off x="2290" y="1752"/>
                <a:ext cx="59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28" name="Text Box 14"/>
              <p:cNvSpPr txBox="1">
                <a:spLocks noChangeArrowheads="1"/>
              </p:cNvSpPr>
              <p:nvPr/>
            </p:nvSpPr>
            <p:spPr bwMode="auto">
              <a:xfrm>
                <a:off x="2245" y="1752"/>
                <a:ext cx="6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MAX=0</a:t>
                </a:r>
              </a:p>
            </p:txBody>
          </p:sp>
        </p:grpSp>
        <p:sp>
          <p:nvSpPr>
            <p:cNvPr id="58382" name="Line 19"/>
            <p:cNvSpPr>
              <a:spLocks noChangeShapeType="1"/>
            </p:cNvSpPr>
            <p:nvPr/>
          </p:nvSpPr>
          <p:spPr bwMode="auto">
            <a:xfrm>
              <a:off x="2562" y="2205"/>
              <a:ext cx="95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8383" name="Group 20"/>
            <p:cNvGrpSpPr>
              <a:grpSpLocks/>
            </p:cNvGrpSpPr>
            <p:nvPr/>
          </p:nvGrpSpPr>
          <p:grpSpPr bwMode="auto">
            <a:xfrm>
              <a:off x="2653" y="1706"/>
              <a:ext cx="680" cy="477"/>
              <a:chOff x="2245" y="1525"/>
              <a:chExt cx="680" cy="477"/>
            </a:xfrm>
          </p:grpSpPr>
          <p:sp>
            <p:nvSpPr>
              <p:cNvPr id="58423" name="Text Box 21"/>
              <p:cNvSpPr txBox="1">
                <a:spLocks noChangeArrowheads="1"/>
              </p:cNvSpPr>
              <p:nvPr/>
            </p:nvSpPr>
            <p:spPr bwMode="auto">
              <a:xfrm>
                <a:off x="2336" y="1525"/>
                <a:ext cx="5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EN=1</a:t>
                </a:r>
              </a:p>
            </p:txBody>
          </p:sp>
          <p:sp>
            <p:nvSpPr>
              <p:cNvPr id="58424" name="Line 22"/>
              <p:cNvSpPr>
                <a:spLocks noChangeShapeType="1"/>
              </p:cNvSpPr>
              <p:nvPr/>
            </p:nvSpPr>
            <p:spPr bwMode="auto">
              <a:xfrm>
                <a:off x="2290" y="1752"/>
                <a:ext cx="59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25" name="Text Box 23"/>
              <p:cNvSpPr txBox="1">
                <a:spLocks noChangeArrowheads="1"/>
              </p:cNvSpPr>
              <p:nvPr/>
            </p:nvSpPr>
            <p:spPr bwMode="auto">
              <a:xfrm>
                <a:off x="2245" y="1752"/>
                <a:ext cx="6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MAX=0</a:t>
                </a:r>
              </a:p>
            </p:txBody>
          </p:sp>
        </p:grpSp>
        <p:grpSp>
          <p:nvGrpSpPr>
            <p:cNvPr id="58384" name="Group 27"/>
            <p:cNvGrpSpPr>
              <a:grpSpLocks/>
            </p:cNvGrpSpPr>
            <p:nvPr/>
          </p:nvGrpSpPr>
          <p:grpSpPr bwMode="auto">
            <a:xfrm>
              <a:off x="4173" y="1979"/>
              <a:ext cx="680" cy="477"/>
              <a:chOff x="2245" y="1525"/>
              <a:chExt cx="680" cy="477"/>
            </a:xfrm>
          </p:grpSpPr>
          <p:sp>
            <p:nvSpPr>
              <p:cNvPr id="58420" name="Text Box 28"/>
              <p:cNvSpPr txBox="1">
                <a:spLocks noChangeArrowheads="1"/>
              </p:cNvSpPr>
              <p:nvPr/>
            </p:nvSpPr>
            <p:spPr bwMode="auto">
              <a:xfrm>
                <a:off x="2336" y="1525"/>
                <a:ext cx="5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EN=0</a:t>
                </a:r>
              </a:p>
            </p:txBody>
          </p:sp>
          <p:sp>
            <p:nvSpPr>
              <p:cNvPr id="58421" name="Line 29"/>
              <p:cNvSpPr>
                <a:spLocks noChangeShapeType="1"/>
              </p:cNvSpPr>
              <p:nvPr/>
            </p:nvSpPr>
            <p:spPr bwMode="auto">
              <a:xfrm>
                <a:off x="2290" y="1752"/>
                <a:ext cx="59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22" name="Text Box 30"/>
              <p:cNvSpPr txBox="1">
                <a:spLocks noChangeArrowheads="1"/>
              </p:cNvSpPr>
              <p:nvPr/>
            </p:nvSpPr>
            <p:spPr bwMode="auto">
              <a:xfrm>
                <a:off x="2245" y="1752"/>
                <a:ext cx="6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MAX=0</a:t>
                </a:r>
              </a:p>
            </p:txBody>
          </p:sp>
        </p:grpSp>
        <p:sp>
          <p:nvSpPr>
            <p:cNvPr id="58385" name="Line 31"/>
            <p:cNvSpPr>
              <a:spLocks noChangeShapeType="1"/>
            </p:cNvSpPr>
            <p:nvPr/>
          </p:nvSpPr>
          <p:spPr bwMode="auto">
            <a:xfrm>
              <a:off x="3742" y="2432"/>
              <a:ext cx="0" cy="6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8386" name="Group 32"/>
            <p:cNvGrpSpPr>
              <a:grpSpLocks/>
            </p:cNvGrpSpPr>
            <p:nvPr/>
          </p:nvGrpSpPr>
          <p:grpSpPr bwMode="auto">
            <a:xfrm>
              <a:off x="3787" y="2524"/>
              <a:ext cx="680" cy="477"/>
              <a:chOff x="2245" y="1525"/>
              <a:chExt cx="680" cy="477"/>
            </a:xfrm>
          </p:grpSpPr>
          <p:sp>
            <p:nvSpPr>
              <p:cNvPr id="58417" name="Text Box 33"/>
              <p:cNvSpPr txBox="1">
                <a:spLocks noChangeArrowheads="1"/>
              </p:cNvSpPr>
              <p:nvPr/>
            </p:nvSpPr>
            <p:spPr bwMode="auto">
              <a:xfrm>
                <a:off x="2336" y="1525"/>
                <a:ext cx="5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EN=1</a:t>
                </a:r>
              </a:p>
            </p:txBody>
          </p:sp>
          <p:sp>
            <p:nvSpPr>
              <p:cNvPr id="58418" name="Line 34"/>
              <p:cNvSpPr>
                <a:spLocks noChangeShapeType="1"/>
              </p:cNvSpPr>
              <p:nvPr/>
            </p:nvSpPr>
            <p:spPr bwMode="auto">
              <a:xfrm>
                <a:off x="2290" y="1752"/>
                <a:ext cx="59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19" name="Text Box 35"/>
              <p:cNvSpPr txBox="1">
                <a:spLocks noChangeArrowheads="1"/>
              </p:cNvSpPr>
              <p:nvPr/>
            </p:nvSpPr>
            <p:spPr bwMode="auto">
              <a:xfrm>
                <a:off x="2245" y="1752"/>
                <a:ext cx="6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MAX=0</a:t>
                </a:r>
              </a:p>
            </p:txBody>
          </p:sp>
        </p:grpSp>
        <p:grpSp>
          <p:nvGrpSpPr>
            <p:cNvPr id="58387" name="Group 39"/>
            <p:cNvGrpSpPr>
              <a:grpSpLocks/>
            </p:cNvGrpSpPr>
            <p:nvPr/>
          </p:nvGrpSpPr>
          <p:grpSpPr bwMode="auto">
            <a:xfrm>
              <a:off x="4173" y="3113"/>
              <a:ext cx="680" cy="477"/>
              <a:chOff x="2245" y="1525"/>
              <a:chExt cx="680" cy="477"/>
            </a:xfrm>
          </p:grpSpPr>
          <p:sp>
            <p:nvSpPr>
              <p:cNvPr id="58414" name="Text Box 40"/>
              <p:cNvSpPr txBox="1">
                <a:spLocks noChangeArrowheads="1"/>
              </p:cNvSpPr>
              <p:nvPr/>
            </p:nvSpPr>
            <p:spPr bwMode="auto">
              <a:xfrm>
                <a:off x="2336" y="1525"/>
                <a:ext cx="5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EN=0</a:t>
                </a:r>
              </a:p>
            </p:txBody>
          </p:sp>
          <p:sp>
            <p:nvSpPr>
              <p:cNvPr id="58415" name="Line 41"/>
              <p:cNvSpPr>
                <a:spLocks noChangeShapeType="1"/>
              </p:cNvSpPr>
              <p:nvPr/>
            </p:nvSpPr>
            <p:spPr bwMode="auto">
              <a:xfrm>
                <a:off x="2290" y="1752"/>
                <a:ext cx="59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16" name="Text Box 42"/>
              <p:cNvSpPr txBox="1">
                <a:spLocks noChangeArrowheads="1"/>
              </p:cNvSpPr>
              <p:nvPr/>
            </p:nvSpPr>
            <p:spPr bwMode="auto">
              <a:xfrm>
                <a:off x="2245" y="1752"/>
                <a:ext cx="6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MAX=0</a:t>
                </a:r>
              </a:p>
            </p:txBody>
          </p:sp>
        </p:grpSp>
        <p:sp>
          <p:nvSpPr>
            <p:cNvPr id="58388" name="Line 43"/>
            <p:cNvSpPr>
              <a:spLocks noChangeShapeType="1"/>
            </p:cNvSpPr>
            <p:nvPr/>
          </p:nvSpPr>
          <p:spPr bwMode="auto">
            <a:xfrm flipH="1" flipV="1">
              <a:off x="2563" y="3340"/>
              <a:ext cx="9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8389" name="Group 44"/>
            <p:cNvGrpSpPr>
              <a:grpSpLocks/>
            </p:cNvGrpSpPr>
            <p:nvPr/>
          </p:nvGrpSpPr>
          <p:grpSpPr bwMode="auto">
            <a:xfrm>
              <a:off x="2699" y="2841"/>
              <a:ext cx="680" cy="477"/>
              <a:chOff x="2245" y="1525"/>
              <a:chExt cx="680" cy="477"/>
            </a:xfrm>
          </p:grpSpPr>
          <p:sp>
            <p:nvSpPr>
              <p:cNvPr id="58411" name="Text Box 45"/>
              <p:cNvSpPr txBox="1">
                <a:spLocks noChangeArrowheads="1"/>
              </p:cNvSpPr>
              <p:nvPr/>
            </p:nvSpPr>
            <p:spPr bwMode="auto">
              <a:xfrm>
                <a:off x="2336" y="1525"/>
                <a:ext cx="5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EN=1</a:t>
                </a:r>
              </a:p>
            </p:txBody>
          </p:sp>
          <p:sp>
            <p:nvSpPr>
              <p:cNvPr id="58412" name="Line 46"/>
              <p:cNvSpPr>
                <a:spLocks noChangeShapeType="1"/>
              </p:cNvSpPr>
              <p:nvPr/>
            </p:nvSpPr>
            <p:spPr bwMode="auto">
              <a:xfrm>
                <a:off x="2290" y="1752"/>
                <a:ext cx="59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13" name="Text Box 47"/>
              <p:cNvSpPr txBox="1">
                <a:spLocks noChangeArrowheads="1"/>
              </p:cNvSpPr>
              <p:nvPr/>
            </p:nvSpPr>
            <p:spPr bwMode="auto">
              <a:xfrm>
                <a:off x="2245" y="1752"/>
                <a:ext cx="6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MAX=0</a:t>
                </a:r>
              </a:p>
            </p:txBody>
          </p:sp>
        </p:grpSp>
        <p:grpSp>
          <p:nvGrpSpPr>
            <p:cNvPr id="58390" name="Group 51"/>
            <p:cNvGrpSpPr>
              <a:grpSpLocks/>
            </p:cNvGrpSpPr>
            <p:nvPr/>
          </p:nvGrpSpPr>
          <p:grpSpPr bwMode="auto">
            <a:xfrm>
              <a:off x="1247" y="3295"/>
              <a:ext cx="680" cy="477"/>
              <a:chOff x="2245" y="1525"/>
              <a:chExt cx="680" cy="477"/>
            </a:xfrm>
          </p:grpSpPr>
          <p:sp>
            <p:nvSpPr>
              <p:cNvPr id="58408" name="Text Box 52"/>
              <p:cNvSpPr txBox="1">
                <a:spLocks noChangeArrowheads="1"/>
              </p:cNvSpPr>
              <p:nvPr/>
            </p:nvSpPr>
            <p:spPr bwMode="auto">
              <a:xfrm>
                <a:off x="2336" y="1525"/>
                <a:ext cx="5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EN=0</a:t>
                </a:r>
              </a:p>
            </p:txBody>
          </p:sp>
          <p:sp>
            <p:nvSpPr>
              <p:cNvPr id="58409" name="Line 53"/>
              <p:cNvSpPr>
                <a:spLocks noChangeShapeType="1"/>
              </p:cNvSpPr>
              <p:nvPr/>
            </p:nvSpPr>
            <p:spPr bwMode="auto">
              <a:xfrm>
                <a:off x="2290" y="1752"/>
                <a:ext cx="59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10" name="Text Box 54"/>
              <p:cNvSpPr txBox="1">
                <a:spLocks noChangeArrowheads="1"/>
              </p:cNvSpPr>
              <p:nvPr/>
            </p:nvSpPr>
            <p:spPr bwMode="auto">
              <a:xfrm>
                <a:off x="2245" y="1752"/>
                <a:ext cx="6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MAX=0</a:t>
                </a:r>
              </a:p>
            </p:txBody>
          </p:sp>
        </p:grpSp>
        <p:sp>
          <p:nvSpPr>
            <p:cNvPr id="58391" name="Line 55"/>
            <p:cNvSpPr>
              <a:spLocks noChangeShapeType="1"/>
            </p:cNvSpPr>
            <p:nvPr/>
          </p:nvSpPr>
          <p:spPr bwMode="auto">
            <a:xfrm>
              <a:off x="2336" y="2478"/>
              <a:ext cx="0" cy="6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8392" name="Group 56"/>
            <p:cNvGrpSpPr>
              <a:grpSpLocks/>
            </p:cNvGrpSpPr>
            <p:nvPr/>
          </p:nvGrpSpPr>
          <p:grpSpPr bwMode="auto">
            <a:xfrm>
              <a:off x="1701" y="2569"/>
              <a:ext cx="680" cy="477"/>
              <a:chOff x="2245" y="1525"/>
              <a:chExt cx="680" cy="477"/>
            </a:xfrm>
          </p:grpSpPr>
          <p:sp>
            <p:nvSpPr>
              <p:cNvPr id="58405" name="Text Box 57"/>
              <p:cNvSpPr txBox="1">
                <a:spLocks noChangeArrowheads="1"/>
              </p:cNvSpPr>
              <p:nvPr/>
            </p:nvSpPr>
            <p:spPr bwMode="auto">
              <a:xfrm>
                <a:off x="2336" y="1525"/>
                <a:ext cx="5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EN=1</a:t>
                </a:r>
              </a:p>
            </p:txBody>
          </p:sp>
          <p:sp>
            <p:nvSpPr>
              <p:cNvPr id="58406" name="Line 58"/>
              <p:cNvSpPr>
                <a:spLocks noChangeShapeType="1"/>
              </p:cNvSpPr>
              <p:nvPr/>
            </p:nvSpPr>
            <p:spPr bwMode="auto">
              <a:xfrm>
                <a:off x="2290" y="1752"/>
                <a:ext cx="59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07" name="Text Box 59"/>
              <p:cNvSpPr txBox="1">
                <a:spLocks noChangeArrowheads="1"/>
              </p:cNvSpPr>
              <p:nvPr/>
            </p:nvSpPr>
            <p:spPr bwMode="auto">
              <a:xfrm>
                <a:off x="2245" y="1752"/>
                <a:ext cx="6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MAX=1</a:t>
                </a:r>
              </a:p>
            </p:txBody>
          </p:sp>
        </p:grpSp>
        <p:grpSp>
          <p:nvGrpSpPr>
            <p:cNvPr id="58393" name="Group 64"/>
            <p:cNvGrpSpPr>
              <a:grpSpLocks/>
            </p:cNvGrpSpPr>
            <p:nvPr/>
          </p:nvGrpSpPr>
          <p:grpSpPr bwMode="auto">
            <a:xfrm>
              <a:off x="1928" y="2024"/>
              <a:ext cx="272" cy="363"/>
              <a:chOff x="2835" y="1752"/>
              <a:chExt cx="272" cy="363"/>
            </a:xfrm>
          </p:grpSpPr>
          <p:sp>
            <p:nvSpPr>
              <p:cNvPr id="58403" name="AutoShape 65"/>
              <p:cNvSpPr>
                <a:spLocks noChangeArrowheads="1"/>
              </p:cNvSpPr>
              <p:nvPr/>
            </p:nvSpPr>
            <p:spPr bwMode="auto">
              <a:xfrm>
                <a:off x="2835" y="1752"/>
                <a:ext cx="272" cy="363"/>
              </a:xfrm>
              <a:prstGeom prst="moon">
                <a:avLst>
                  <a:gd name="adj" fmla="val 0"/>
                </a:avLst>
              </a:prstGeom>
              <a:solidFill>
                <a:schemeClr val="accent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404" name="Line 66"/>
              <p:cNvSpPr>
                <a:spLocks noChangeShapeType="1"/>
              </p:cNvSpPr>
              <p:nvPr/>
            </p:nvSpPr>
            <p:spPr bwMode="auto">
              <a:xfrm rot="21000000" flipV="1">
                <a:off x="3025" y="1752"/>
                <a:ext cx="8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8394" name="Group 67"/>
            <p:cNvGrpSpPr>
              <a:grpSpLocks/>
            </p:cNvGrpSpPr>
            <p:nvPr/>
          </p:nvGrpSpPr>
          <p:grpSpPr bwMode="auto">
            <a:xfrm>
              <a:off x="1927" y="3158"/>
              <a:ext cx="272" cy="363"/>
              <a:chOff x="2835" y="1752"/>
              <a:chExt cx="272" cy="363"/>
            </a:xfrm>
          </p:grpSpPr>
          <p:sp>
            <p:nvSpPr>
              <p:cNvPr id="58401" name="AutoShape 68"/>
              <p:cNvSpPr>
                <a:spLocks noChangeArrowheads="1"/>
              </p:cNvSpPr>
              <p:nvPr/>
            </p:nvSpPr>
            <p:spPr bwMode="auto">
              <a:xfrm>
                <a:off x="2835" y="1752"/>
                <a:ext cx="272" cy="363"/>
              </a:xfrm>
              <a:prstGeom prst="moon">
                <a:avLst>
                  <a:gd name="adj" fmla="val 0"/>
                </a:avLst>
              </a:prstGeom>
              <a:solidFill>
                <a:schemeClr val="accent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402" name="Line 69"/>
              <p:cNvSpPr>
                <a:spLocks noChangeShapeType="1"/>
              </p:cNvSpPr>
              <p:nvPr/>
            </p:nvSpPr>
            <p:spPr bwMode="auto">
              <a:xfrm rot="21000000" flipV="1">
                <a:off x="3025" y="1752"/>
                <a:ext cx="8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8395" name="Group 70"/>
            <p:cNvGrpSpPr>
              <a:grpSpLocks/>
            </p:cNvGrpSpPr>
            <p:nvPr/>
          </p:nvGrpSpPr>
          <p:grpSpPr bwMode="auto">
            <a:xfrm rot="10800000">
              <a:off x="3878" y="2024"/>
              <a:ext cx="272" cy="363"/>
              <a:chOff x="2835" y="1752"/>
              <a:chExt cx="272" cy="363"/>
            </a:xfrm>
          </p:grpSpPr>
          <p:sp>
            <p:nvSpPr>
              <p:cNvPr id="58399" name="AutoShape 71"/>
              <p:cNvSpPr>
                <a:spLocks noChangeArrowheads="1"/>
              </p:cNvSpPr>
              <p:nvPr/>
            </p:nvSpPr>
            <p:spPr bwMode="auto">
              <a:xfrm>
                <a:off x="2835" y="1752"/>
                <a:ext cx="272" cy="363"/>
              </a:xfrm>
              <a:prstGeom prst="moon">
                <a:avLst>
                  <a:gd name="adj" fmla="val 0"/>
                </a:avLst>
              </a:prstGeom>
              <a:solidFill>
                <a:schemeClr val="accent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400" name="Line 72"/>
              <p:cNvSpPr>
                <a:spLocks noChangeShapeType="1"/>
              </p:cNvSpPr>
              <p:nvPr/>
            </p:nvSpPr>
            <p:spPr bwMode="auto">
              <a:xfrm rot="21000000" flipV="1">
                <a:off x="3025" y="1752"/>
                <a:ext cx="8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8396" name="Group 73"/>
            <p:cNvGrpSpPr>
              <a:grpSpLocks/>
            </p:cNvGrpSpPr>
            <p:nvPr/>
          </p:nvGrpSpPr>
          <p:grpSpPr bwMode="auto">
            <a:xfrm rot="10800000">
              <a:off x="3923" y="3158"/>
              <a:ext cx="272" cy="363"/>
              <a:chOff x="2835" y="1752"/>
              <a:chExt cx="272" cy="363"/>
            </a:xfrm>
          </p:grpSpPr>
          <p:sp>
            <p:nvSpPr>
              <p:cNvPr id="58397" name="AutoShape 74"/>
              <p:cNvSpPr>
                <a:spLocks noChangeArrowheads="1"/>
              </p:cNvSpPr>
              <p:nvPr/>
            </p:nvSpPr>
            <p:spPr bwMode="auto">
              <a:xfrm>
                <a:off x="2835" y="1752"/>
                <a:ext cx="272" cy="363"/>
              </a:xfrm>
              <a:prstGeom prst="moon">
                <a:avLst>
                  <a:gd name="adj" fmla="val 0"/>
                </a:avLst>
              </a:prstGeom>
              <a:solidFill>
                <a:schemeClr val="accent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398" name="Line 75"/>
              <p:cNvSpPr>
                <a:spLocks noChangeShapeType="1"/>
              </p:cNvSpPr>
              <p:nvPr/>
            </p:nvSpPr>
            <p:spPr bwMode="auto">
              <a:xfrm rot="21000000" flipV="1">
                <a:off x="3025" y="1752"/>
                <a:ext cx="8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Group 79"/>
          <p:cNvGrpSpPr>
            <a:grpSpLocks/>
          </p:cNvGrpSpPr>
          <p:nvPr/>
        </p:nvGrpSpPr>
        <p:grpSpPr bwMode="auto">
          <a:xfrm>
            <a:off x="1736725" y="5229225"/>
            <a:ext cx="7019925" cy="1182688"/>
            <a:chOff x="1094" y="3294"/>
            <a:chExt cx="4422" cy="745"/>
          </a:xfrm>
        </p:grpSpPr>
        <p:sp>
          <p:nvSpPr>
            <p:cNvPr id="58375" name="Text Box 77"/>
            <p:cNvSpPr txBox="1">
              <a:spLocks noChangeArrowheads="1"/>
            </p:cNvSpPr>
            <p:nvPr/>
          </p:nvSpPr>
          <p:spPr bwMode="auto">
            <a:xfrm>
              <a:off x="1094" y="3521"/>
              <a:ext cx="442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FSM: Describes desired behavior of sequential circuit.</a:t>
              </a:r>
            </a:p>
          </p:txBody>
        </p:sp>
        <p:sp>
          <p:nvSpPr>
            <p:cNvPr id="58376" name="Line 78"/>
            <p:cNvSpPr>
              <a:spLocks noChangeShapeType="1"/>
            </p:cNvSpPr>
            <p:nvPr/>
          </p:nvSpPr>
          <p:spPr bwMode="auto">
            <a:xfrm flipV="1">
              <a:off x="3107" y="3294"/>
              <a:ext cx="0" cy="2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133475"/>
            <a:ext cx="8116888" cy="269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2159000" y="1628775"/>
            <a:ext cx="0" cy="2016125"/>
          </a:xfrm>
          <a:prstGeom prst="line">
            <a:avLst/>
          </a:prstGeom>
          <a:noFill/>
          <a:ln w="28575">
            <a:solidFill>
              <a:srgbClr val="CC00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>
            <a:off x="3671888" y="1701800"/>
            <a:ext cx="0" cy="2016125"/>
          </a:xfrm>
          <a:prstGeom prst="line">
            <a:avLst/>
          </a:prstGeom>
          <a:noFill/>
          <a:ln w="28575">
            <a:solidFill>
              <a:srgbClr val="CC00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>
            <a:off x="5256213" y="1773238"/>
            <a:ext cx="0" cy="2016125"/>
          </a:xfrm>
          <a:prstGeom prst="line">
            <a:avLst/>
          </a:prstGeom>
          <a:noFill/>
          <a:ln w="28575">
            <a:solidFill>
              <a:srgbClr val="CC00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6767513" y="1773238"/>
            <a:ext cx="0" cy="2016125"/>
          </a:xfrm>
          <a:prstGeom prst="line">
            <a:avLst/>
          </a:prstGeom>
          <a:noFill/>
          <a:ln w="28575">
            <a:solidFill>
              <a:srgbClr val="CC00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66" name="Line 10"/>
          <p:cNvSpPr>
            <a:spLocks noChangeShapeType="1"/>
          </p:cNvSpPr>
          <p:nvPr/>
        </p:nvSpPr>
        <p:spPr bwMode="auto">
          <a:xfrm>
            <a:off x="8351838" y="1701800"/>
            <a:ext cx="0" cy="2016125"/>
          </a:xfrm>
          <a:prstGeom prst="line">
            <a:avLst/>
          </a:prstGeom>
          <a:noFill/>
          <a:ln w="28575">
            <a:solidFill>
              <a:srgbClr val="CC00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0" name="Text Box 11"/>
          <p:cNvSpPr txBox="1">
            <a:spLocks noChangeArrowheads="1"/>
          </p:cNvSpPr>
          <p:nvPr/>
        </p:nvSpPr>
        <p:spPr bwMode="auto">
          <a:xfrm>
            <a:off x="792163" y="3860800"/>
            <a:ext cx="79216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solidFill>
                  <a:srgbClr val="333300"/>
                </a:solidFill>
                <a:latin typeface="Verdana" pitchFamily="34" charset="0"/>
              </a:rPr>
              <a:t>Note: analysis of finite-state machine should be base on the clock tick.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solidFill>
                  <a:srgbClr val="CC0000"/>
                </a:solidFill>
                <a:latin typeface="Verdana" pitchFamily="34" charset="0"/>
              </a:rPr>
              <a:t>Before</a:t>
            </a:r>
            <a:r>
              <a:rPr lang="en-US" altLang="zh-CN" sz="2400" b="0">
                <a:solidFill>
                  <a:srgbClr val="333300"/>
                </a:solidFill>
                <a:latin typeface="Verdana" pitchFamily="34" charset="0"/>
              </a:rPr>
              <a:t> the clock tick (or active trigger level), the state is </a:t>
            </a:r>
            <a:r>
              <a:rPr lang="en-US" altLang="zh-CN" sz="2400" b="0">
                <a:solidFill>
                  <a:srgbClr val="CC0000"/>
                </a:solidFill>
                <a:latin typeface="Verdana" pitchFamily="34" charset="0"/>
              </a:rPr>
              <a:t>current state</a:t>
            </a:r>
            <a:r>
              <a:rPr lang="en-US" altLang="zh-CN" sz="2400" b="0">
                <a:solidFill>
                  <a:srgbClr val="333300"/>
                </a:solidFill>
                <a:latin typeface="Verdana" pitchFamily="34" charset="0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solidFill>
                  <a:srgbClr val="CC0000"/>
                </a:solidFill>
                <a:latin typeface="Verdana" pitchFamily="34" charset="0"/>
              </a:rPr>
              <a:t>After</a:t>
            </a:r>
            <a:r>
              <a:rPr lang="en-US" altLang="zh-CN" sz="2400" b="0">
                <a:solidFill>
                  <a:srgbClr val="333300"/>
                </a:solidFill>
                <a:latin typeface="Verdana" pitchFamily="34" charset="0"/>
              </a:rPr>
              <a:t> the clock tick (or on the active trigger level), the state is </a:t>
            </a:r>
            <a:r>
              <a:rPr lang="en-US" altLang="zh-CN" sz="2400" b="0">
                <a:solidFill>
                  <a:srgbClr val="CC0000"/>
                </a:solidFill>
                <a:latin typeface="Verdana" pitchFamily="34" charset="0"/>
              </a:rPr>
              <a:t>next state</a:t>
            </a:r>
            <a:r>
              <a:rPr lang="en-US" altLang="zh-CN" sz="2400" b="0">
                <a:solidFill>
                  <a:srgbClr val="333300"/>
                </a:solidFill>
                <a:latin typeface="Verdana" pitchFamily="34" charset="0"/>
              </a:rPr>
              <a:t>.</a:t>
            </a:r>
          </a:p>
        </p:txBody>
      </p:sp>
      <p:sp>
        <p:nvSpPr>
          <p:cNvPr id="59401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Timing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10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10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10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10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2" grpId="0" animBg="1"/>
      <p:bldP spid="121863" grpId="0" animBg="1"/>
      <p:bldP spid="121864" grpId="0" animBg="1"/>
      <p:bldP spid="121865" grpId="0" animBg="1"/>
      <p:bldP spid="12186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1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6738" y="1001713"/>
            <a:ext cx="7173912" cy="4002087"/>
          </a:xfrm>
        </p:spPr>
      </p:pic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88913"/>
            <a:ext cx="8229600" cy="706437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Analysis of Moore maching</a:t>
            </a:r>
          </a:p>
        </p:txBody>
      </p:sp>
      <p:sp>
        <p:nvSpPr>
          <p:cNvPr id="122890" name="Text Box 10"/>
          <p:cNvSpPr txBox="1">
            <a:spLocks noChangeArrowheads="1"/>
          </p:cNvSpPr>
          <p:nvPr/>
        </p:nvSpPr>
        <p:spPr bwMode="auto">
          <a:xfrm>
            <a:off x="6732588" y="2754313"/>
            <a:ext cx="2332037" cy="1927225"/>
          </a:xfrm>
          <a:prstGeom prst="rect">
            <a:avLst/>
          </a:prstGeom>
          <a:noFill/>
          <a:ln w="9525">
            <a:solidFill>
              <a:srgbClr val="73715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excitation equations and transition equations are unchanged</a:t>
            </a: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6877050" y="2079625"/>
            <a:ext cx="226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CC0000"/>
                </a:solidFill>
              </a:rPr>
              <a:t>MAXS=Q1·Q0</a:t>
            </a:r>
          </a:p>
        </p:txBody>
      </p:sp>
      <p:sp>
        <p:nvSpPr>
          <p:cNvPr id="122900" name="Oval 20"/>
          <p:cNvSpPr>
            <a:spLocks noChangeArrowheads="1"/>
          </p:cNvSpPr>
          <p:nvPr/>
        </p:nvSpPr>
        <p:spPr bwMode="auto">
          <a:xfrm>
            <a:off x="6057900" y="908050"/>
            <a:ext cx="1754188" cy="900113"/>
          </a:xfrm>
          <a:prstGeom prst="ellipse">
            <a:avLst/>
          </a:prstGeom>
          <a:noFill/>
          <a:ln w="19050">
            <a:solidFill>
              <a:srgbClr val="F0440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2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0" grpId="0" animBg="1"/>
      <p:bldP spid="122889" grpId="0"/>
      <p:bldP spid="12290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201" name="Group 273"/>
          <p:cNvGraphicFramePr>
            <a:graphicFrameLocks noGrp="1"/>
          </p:cNvGraphicFramePr>
          <p:nvPr/>
        </p:nvGraphicFramePr>
        <p:xfrm>
          <a:off x="250825" y="1700213"/>
          <a:ext cx="4537075" cy="3078480"/>
        </p:xfrm>
        <a:graphic>
          <a:graphicData uri="http://schemas.openxmlformats.org/drawingml/2006/table">
            <a:tbl>
              <a:tblPr/>
              <a:tblGrid>
                <a:gridCol w="1152525"/>
                <a:gridCol w="863600"/>
                <a:gridCol w="1081088"/>
                <a:gridCol w="1439862"/>
              </a:tblGrid>
              <a:tr h="2809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Q1Q0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MAXS</a:t>
                      </a:r>
                      <a:b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</a:b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FF33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FF33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FF33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FF33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FF33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FF33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FF33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FF33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Q1*Q0*</a:t>
                      </a:r>
                      <a:b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</a:b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next state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5202" name="Group 274"/>
          <p:cNvGraphicFramePr>
            <a:graphicFrameLocks noGrp="1"/>
          </p:cNvGraphicFramePr>
          <p:nvPr/>
        </p:nvGraphicFramePr>
        <p:xfrm>
          <a:off x="5076825" y="1773238"/>
          <a:ext cx="4103688" cy="2773680"/>
        </p:xfrm>
        <a:graphic>
          <a:graphicData uri="http://schemas.openxmlformats.org/drawingml/2006/table">
            <a:tbl>
              <a:tblPr/>
              <a:tblGrid>
                <a:gridCol w="1270000"/>
                <a:gridCol w="817563"/>
                <a:gridCol w="817562"/>
                <a:gridCol w="1198563"/>
              </a:tblGrid>
              <a:tr h="3127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MAXS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FF33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FF33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FF33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FF33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FF33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FF33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FF33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FF33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S*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FF33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FF33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512" name="Text Box 86"/>
          <p:cNvSpPr txBox="1">
            <a:spLocks noChangeArrowheads="1"/>
          </p:cNvSpPr>
          <p:nvPr/>
        </p:nvSpPr>
        <p:spPr bwMode="auto">
          <a:xfrm>
            <a:off x="684213" y="1196975"/>
            <a:ext cx="2538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9900CC"/>
                </a:solidFill>
              </a:rPr>
              <a:t>transition table</a:t>
            </a:r>
          </a:p>
        </p:txBody>
      </p:sp>
      <p:grpSp>
        <p:nvGrpSpPr>
          <p:cNvPr id="61513" name="Group 275"/>
          <p:cNvGrpSpPr>
            <a:grpSpLocks/>
          </p:cNvGrpSpPr>
          <p:nvPr/>
        </p:nvGrpSpPr>
        <p:grpSpPr bwMode="auto">
          <a:xfrm>
            <a:off x="2700338" y="3932238"/>
            <a:ext cx="2305050" cy="1854200"/>
            <a:chOff x="1701" y="2477"/>
            <a:chExt cx="1452" cy="1168"/>
          </a:xfrm>
        </p:grpSpPr>
        <p:sp>
          <p:nvSpPr>
            <p:cNvPr id="61516" name="Line 271"/>
            <p:cNvSpPr>
              <a:spLocks noChangeShapeType="1"/>
            </p:cNvSpPr>
            <p:nvPr/>
          </p:nvSpPr>
          <p:spPr bwMode="auto">
            <a:xfrm flipV="1">
              <a:off x="2472" y="2477"/>
              <a:ext cx="46" cy="68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7" name="Text Box 272"/>
            <p:cNvSpPr txBox="1">
              <a:spLocks noChangeArrowheads="1"/>
            </p:cNvSpPr>
            <p:nvPr/>
          </p:nvSpPr>
          <p:spPr bwMode="auto">
            <a:xfrm>
              <a:off x="1701" y="3203"/>
              <a:ext cx="14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0440E"/>
                  </a:solidFill>
                </a:rPr>
                <a:t>independent of input values</a:t>
              </a:r>
            </a:p>
          </p:txBody>
        </p:sp>
      </p:grpSp>
      <p:sp>
        <p:nvSpPr>
          <p:cNvPr id="61514" name="Rectangle 27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  <p:sp>
        <p:nvSpPr>
          <p:cNvPr id="61515" name="Text Box 277"/>
          <p:cNvSpPr txBox="1">
            <a:spLocks noChangeArrowheads="1"/>
          </p:cNvSpPr>
          <p:nvPr/>
        </p:nvSpPr>
        <p:spPr bwMode="auto">
          <a:xfrm>
            <a:off x="5202238" y="1223963"/>
            <a:ext cx="2538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9900CC"/>
                </a:solidFill>
              </a:rPr>
              <a:t>state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val 4"/>
          <p:cNvSpPr>
            <a:spLocks noChangeArrowheads="1"/>
          </p:cNvSpPr>
          <p:nvPr/>
        </p:nvSpPr>
        <p:spPr bwMode="auto">
          <a:xfrm>
            <a:off x="2627313" y="2060575"/>
            <a:ext cx="1081087" cy="1081088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000000"/>
                </a:solidFill>
              </a:rPr>
              <a:t>A</a:t>
            </a:r>
            <a:r>
              <a:rPr lang="en-US" altLang="zh-CN" sz="2400">
                <a:solidFill>
                  <a:srgbClr val="000000"/>
                </a:solidFill>
              </a:rPr>
              <a:t/>
            </a:r>
            <a:br>
              <a:rPr lang="en-US" altLang="zh-CN" sz="2400">
                <a:solidFill>
                  <a:srgbClr val="000000"/>
                </a:solidFill>
              </a:rPr>
            </a:br>
            <a:r>
              <a:rPr lang="en-US" altLang="zh-CN">
                <a:solidFill>
                  <a:srgbClr val="020BC6"/>
                </a:solidFill>
              </a:rPr>
              <a:t>MAXS=0</a:t>
            </a:r>
          </a:p>
        </p:txBody>
      </p:sp>
      <p:sp>
        <p:nvSpPr>
          <p:cNvPr id="62467" name="Oval 5"/>
          <p:cNvSpPr>
            <a:spLocks noChangeArrowheads="1"/>
          </p:cNvSpPr>
          <p:nvPr/>
        </p:nvSpPr>
        <p:spPr bwMode="auto">
          <a:xfrm>
            <a:off x="2555875" y="4221163"/>
            <a:ext cx="1152525" cy="1152525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000000"/>
                </a:solidFill>
              </a:rPr>
              <a:t>D</a:t>
            </a:r>
            <a:br>
              <a:rPr lang="en-US" altLang="zh-CN" sz="2000">
                <a:solidFill>
                  <a:srgbClr val="000000"/>
                </a:solidFill>
              </a:rPr>
            </a:br>
            <a:r>
              <a:rPr lang="en-US" altLang="zh-CN">
                <a:solidFill>
                  <a:srgbClr val="020BC6"/>
                </a:solidFill>
              </a:rPr>
              <a:t>MAXS=1</a:t>
            </a:r>
          </a:p>
        </p:txBody>
      </p:sp>
      <p:sp>
        <p:nvSpPr>
          <p:cNvPr id="62468" name="Oval 6"/>
          <p:cNvSpPr>
            <a:spLocks noChangeArrowheads="1"/>
          </p:cNvSpPr>
          <p:nvPr/>
        </p:nvSpPr>
        <p:spPr bwMode="auto">
          <a:xfrm>
            <a:off x="5219700" y="4221163"/>
            <a:ext cx="1152525" cy="1152525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000000"/>
                </a:solidFill>
              </a:rPr>
              <a:t>C </a:t>
            </a:r>
            <a:br>
              <a:rPr lang="en-US" altLang="zh-CN" sz="2000">
                <a:solidFill>
                  <a:srgbClr val="000000"/>
                </a:solidFill>
              </a:rPr>
            </a:br>
            <a:r>
              <a:rPr lang="en-US" altLang="zh-CN">
                <a:solidFill>
                  <a:srgbClr val="020BC6"/>
                </a:solidFill>
              </a:rPr>
              <a:t>MAXS=0</a:t>
            </a:r>
          </a:p>
        </p:txBody>
      </p:sp>
      <p:sp>
        <p:nvSpPr>
          <p:cNvPr id="62469" name="Oval 7"/>
          <p:cNvSpPr>
            <a:spLocks noChangeArrowheads="1"/>
          </p:cNvSpPr>
          <p:nvPr/>
        </p:nvSpPr>
        <p:spPr bwMode="auto">
          <a:xfrm>
            <a:off x="5219700" y="2133600"/>
            <a:ext cx="1081088" cy="10795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000000"/>
                </a:solidFill>
              </a:rPr>
              <a:t>B</a:t>
            </a:r>
            <a:br>
              <a:rPr lang="en-US" altLang="zh-CN" sz="2000">
                <a:solidFill>
                  <a:srgbClr val="000000"/>
                </a:solidFill>
              </a:rPr>
            </a:br>
            <a:r>
              <a:rPr lang="en-US" altLang="zh-CN">
                <a:solidFill>
                  <a:srgbClr val="020BC6"/>
                </a:solidFill>
              </a:rPr>
              <a:t>MAXS=0</a:t>
            </a:r>
          </a:p>
        </p:txBody>
      </p:sp>
      <p:sp>
        <p:nvSpPr>
          <p:cNvPr id="62470" name="Text Box 12"/>
          <p:cNvSpPr txBox="1">
            <a:spLocks noChangeArrowheads="1"/>
          </p:cNvSpPr>
          <p:nvPr/>
        </p:nvSpPr>
        <p:spPr bwMode="auto">
          <a:xfrm>
            <a:off x="1258888" y="2420938"/>
            <a:ext cx="935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00"/>
                </a:solidFill>
              </a:rPr>
              <a:t>EN=0</a:t>
            </a:r>
          </a:p>
        </p:txBody>
      </p:sp>
      <p:sp>
        <p:nvSpPr>
          <p:cNvPr id="62471" name="Line 18"/>
          <p:cNvSpPr>
            <a:spLocks noChangeShapeType="1"/>
          </p:cNvSpPr>
          <p:nvPr/>
        </p:nvSpPr>
        <p:spPr bwMode="auto">
          <a:xfrm>
            <a:off x="3706813" y="2779713"/>
            <a:ext cx="151288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2" name="Text Box 20"/>
          <p:cNvSpPr txBox="1">
            <a:spLocks noChangeArrowheads="1"/>
          </p:cNvSpPr>
          <p:nvPr/>
        </p:nvSpPr>
        <p:spPr bwMode="auto">
          <a:xfrm>
            <a:off x="3995738" y="2276475"/>
            <a:ext cx="935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00"/>
                </a:solidFill>
              </a:rPr>
              <a:t>EN=1</a:t>
            </a:r>
          </a:p>
        </p:txBody>
      </p:sp>
      <p:sp>
        <p:nvSpPr>
          <p:cNvPr id="62473" name="Text Box 27"/>
          <p:cNvSpPr txBox="1">
            <a:spLocks noChangeArrowheads="1"/>
          </p:cNvSpPr>
          <p:nvPr/>
        </p:nvSpPr>
        <p:spPr bwMode="auto">
          <a:xfrm>
            <a:off x="6804025" y="2420938"/>
            <a:ext cx="935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00"/>
                </a:solidFill>
              </a:rPr>
              <a:t>EN=0</a:t>
            </a:r>
          </a:p>
        </p:txBody>
      </p:sp>
      <p:sp>
        <p:nvSpPr>
          <p:cNvPr id="62474" name="Line 30"/>
          <p:cNvSpPr>
            <a:spLocks noChangeShapeType="1"/>
          </p:cNvSpPr>
          <p:nvPr/>
        </p:nvSpPr>
        <p:spPr bwMode="auto">
          <a:xfrm>
            <a:off x="5580063" y="3140075"/>
            <a:ext cx="0" cy="10810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5" name="Text Box 32"/>
          <p:cNvSpPr txBox="1">
            <a:spLocks noChangeArrowheads="1"/>
          </p:cNvSpPr>
          <p:nvPr/>
        </p:nvSpPr>
        <p:spPr bwMode="auto">
          <a:xfrm>
            <a:off x="5651500" y="3429000"/>
            <a:ext cx="935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00"/>
                </a:solidFill>
              </a:rPr>
              <a:t>EN=1</a:t>
            </a:r>
          </a:p>
        </p:txBody>
      </p:sp>
      <p:sp>
        <p:nvSpPr>
          <p:cNvPr id="62476" name="Text Box 39"/>
          <p:cNvSpPr txBox="1">
            <a:spLocks noChangeArrowheads="1"/>
          </p:cNvSpPr>
          <p:nvPr/>
        </p:nvSpPr>
        <p:spPr bwMode="auto">
          <a:xfrm>
            <a:off x="6877050" y="4508500"/>
            <a:ext cx="935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00"/>
                </a:solidFill>
              </a:rPr>
              <a:t>EN=0</a:t>
            </a:r>
          </a:p>
        </p:txBody>
      </p:sp>
      <p:sp>
        <p:nvSpPr>
          <p:cNvPr id="62477" name="Line 42"/>
          <p:cNvSpPr>
            <a:spLocks noChangeShapeType="1"/>
          </p:cNvSpPr>
          <p:nvPr/>
        </p:nvSpPr>
        <p:spPr bwMode="auto">
          <a:xfrm flipH="1" flipV="1">
            <a:off x="3708400" y="4581525"/>
            <a:ext cx="15113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8" name="Text Box 44"/>
          <p:cNvSpPr txBox="1">
            <a:spLocks noChangeArrowheads="1"/>
          </p:cNvSpPr>
          <p:nvPr/>
        </p:nvSpPr>
        <p:spPr bwMode="auto">
          <a:xfrm>
            <a:off x="3995738" y="4149725"/>
            <a:ext cx="935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00"/>
                </a:solidFill>
              </a:rPr>
              <a:t>EN=1</a:t>
            </a:r>
          </a:p>
        </p:txBody>
      </p:sp>
      <p:sp>
        <p:nvSpPr>
          <p:cNvPr id="62479" name="Text Box 51"/>
          <p:cNvSpPr txBox="1">
            <a:spLocks noChangeArrowheads="1"/>
          </p:cNvSpPr>
          <p:nvPr/>
        </p:nvSpPr>
        <p:spPr bwMode="auto">
          <a:xfrm>
            <a:off x="1116013" y="4581525"/>
            <a:ext cx="935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00"/>
                </a:solidFill>
              </a:rPr>
              <a:t>EN=0</a:t>
            </a:r>
          </a:p>
        </p:txBody>
      </p:sp>
      <p:sp>
        <p:nvSpPr>
          <p:cNvPr id="62480" name="Line 54"/>
          <p:cNvSpPr>
            <a:spLocks noChangeShapeType="1"/>
          </p:cNvSpPr>
          <p:nvPr/>
        </p:nvSpPr>
        <p:spPr bwMode="auto">
          <a:xfrm>
            <a:off x="3348038" y="3213100"/>
            <a:ext cx="0" cy="10810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1" name="Text Box 56"/>
          <p:cNvSpPr txBox="1">
            <a:spLocks noChangeArrowheads="1"/>
          </p:cNvSpPr>
          <p:nvPr/>
        </p:nvSpPr>
        <p:spPr bwMode="auto">
          <a:xfrm>
            <a:off x="2555875" y="3429000"/>
            <a:ext cx="935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00"/>
                </a:solidFill>
              </a:rPr>
              <a:t>EN=1</a:t>
            </a:r>
          </a:p>
        </p:txBody>
      </p:sp>
      <p:grpSp>
        <p:nvGrpSpPr>
          <p:cNvPr id="62482" name="Group 62"/>
          <p:cNvGrpSpPr>
            <a:grpSpLocks/>
          </p:cNvGrpSpPr>
          <p:nvPr/>
        </p:nvGrpSpPr>
        <p:grpSpPr bwMode="auto">
          <a:xfrm>
            <a:off x="2124075" y="2205038"/>
            <a:ext cx="649288" cy="792162"/>
            <a:chOff x="1338" y="1389"/>
            <a:chExt cx="409" cy="499"/>
          </a:xfrm>
        </p:grpSpPr>
        <p:sp>
          <p:nvSpPr>
            <p:cNvPr id="62494" name="AutoShape 59"/>
            <p:cNvSpPr>
              <a:spLocks noChangeArrowheads="1"/>
            </p:cNvSpPr>
            <p:nvPr/>
          </p:nvSpPr>
          <p:spPr bwMode="auto">
            <a:xfrm>
              <a:off x="1338" y="1389"/>
              <a:ext cx="409" cy="499"/>
            </a:xfrm>
            <a:prstGeom prst="moon">
              <a:avLst>
                <a:gd name="adj" fmla="val 0"/>
              </a:avLst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495" name="Line 61"/>
            <p:cNvSpPr>
              <a:spLocks noChangeShapeType="1"/>
            </p:cNvSpPr>
            <p:nvPr/>
          </p:nvSpPr>
          <p:spPr bwMode="auto">
            <a:xfrm>
              <a:off x="1655" y="1389"/>
              <a:ext cx="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2483" name="Group 63"/>
          <p:cNvGrpSpPr>
            <a:grpSpLocks/>
          </p:cNvGrpSpPr>
          <p:nvPr/>
        </p:nvGrpSpPr>
        <p:grpSpPr bwMode="auto">
          <a:xfrm>
            <a:off x="1979613" y="4437063"/>
            <a:ext cx="720725" cy="792162"/>
            <a:chOff x="1338" y="1389"/>
            <a:chExt cx="409" cy="499"/>
          </a:xfrm>
        </p:grpSpPr>
        <p:sp>
          <p:nvSpPr>
            <p:cNvPr id="62492" name="AutoShape 64"/>
            <p:cNvSpPr>
              <a:spLocks noChangeArrowheads="1"/>
            </p:cNvSpPr>
            <p:nvPr/>
          </p:nvSpPr>
          <p:spPr bwMode="auto">
            <a:xfrm>
              <a:off x="1338" y="1389"/>
              <a:ext cx="409" cy="499"/>
            </a:xfrm>
            <a:prstGeom prst="moon">
              <a:avLst>
                <a:gd name="adj" fmla="val 0"/>
              </a:avLst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493" name="Line 65"/>
            <p:cNvSpPr>
              <a:spLocks noChangeShapeType="1"/>
            </p:cNvSpPr>
            <p:nvPr/>
          </p:nvSpPr>
          <p:spPr bwMode="auto">
            <a:xfrm>
              <a:off x="1655" y="1389"/>
              <a:ext cx="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2484" name="Group 66"/>
          <p:cNvGrpSpPr>
            <a:grpSpLocks/>
          </p:cNvGrpSpPr>
          <p:nvPr/>
        </p:nvGrpSpPr>
        <p:grpSpPr bwMode="auto">
          <a:xfrm rot="10800000">
            <a:off x="6156325" y="2276475"/>
            <a:ext cx="649288" cy="792163"/>
            <a:chOff x="1338" y="1389"/>
            <a:chExt cx="409" cy="499"/>
          </a:xfrm>
        </p:grpSpPr>
        <p:sp>
          <p:nvSpPr>
            <p:cNvPr id="62490" name="AutoShape 67"/>
            <p:cNvSpPr>
              <a:spLocks noChangeArrowheads="1"/>
            </p:cNvSpPr>
            <p:nvPr/>
          </p:nvSpPr>
          <p:spPr bwMode="auto">
            <a:xfrm>
              <a:off x="1338" y="1389"/>
              <a:ext cx="409" cy="499"/>
            </a:xfrm>
            <a:prstGeom prst="moon">
              <a:avLst>
                <a:gd name="adj" fmla="val 0"/>
              </a:avLst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491" name="Line 68"/>
            <p:cNvSpPr>
              <a:spLocks noChangeShapeType="1"/>
            </p:cNvSpPr>
            <p:nvPr/>
          </p:nvSpPr>
          <p:spPr bwMode="auto">
            <a:xfrm>
              <a:off x="1655" y="1389"/>
              <a:ext cx="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2485" name="Group 69"/>
          <p:cNvGrpSpPr>
            <a:grpSpLocks/>
          </p:cNvGrpSpPr>
          <p:nvPr/>
        </p:nvGrpSpPr>
        <p:grpSpPr bwMode="auto">
          <a:xfrm rot="10800000">
            <a:off x="6300788" y="4437063"/>
            <a:ext cx="649287" cy="792162"/>
            <a:chOff x="1338" y="1389"/>
            <a:chExt cx="409" cy="499"/>
          </a:xfrm>
        </p:grpSpPr>
        <p:sp>
          <p:nvSpPr>
            <p:cNvPr id="62488" name="AutoShape 70"/>
            <p:cNvSpPr>
              <a:spLocks noChangeArrowheads="1"/>
            </p:cNvSpPr>
            <p:nvPr/>
          </p:nvSpPr>
          <p:spPr bwMode="auto">
            <a:xfrm>
              <a:off x="1338" y="1389"/>
              <a:ext cx="409" cy="499"/>
            </a:xfrm>
            <a:prstGeom prst="moon">
              <a:avLst>
                <a:gd name="adj" fmla="val 0"/>
              </a:avLst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489" name="Line 71"/>
            <p:cNvSpPr>
              <a:spLocks noChangeShapeType="1"/>
            </p:cNvSpPr>
            <p:nvPr/>
          </p:nvSpPr>
          <p:spPr bwMode="auto">
            <a:xfrm>
              <a:off x="1655" y="1389"/>
              <a:ext cx="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486" name="AutoShape 74"/>
          <p:cNvSpPr>
            <a:spLocks noChangeArrowheads="1"/>
          </p:cNvSpPr>
          <p:nvPr/>
        </p:nvSpPr>
        <p:spPr bwMode="auto">
          <a:xfrm>
            <a:off x="2771775" y="692150"/>
            <a:ext cx="2305050" cy="1081088"/>
          </a:xfrm>
          <a:prstGeom prst="wedgeRoundRectCallout">
            <a:avLst>
              <a:gd name="adj1" fmla="val -18940"/>
              <a:gd name="adj2" fmla="val 12371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2000">
                <a:solidFill>
                  <a:srgbClr val="336600"/>
                </a:solidFill>
              </a:rPr>
              <a:t>show output value inside the circle</a:t>
            </a:r>
          </a:p>
        </p:txBody>
      </p:sp>
      <p:sp>
        <p:nvSpPr>
          <p:cNvPr id="62487" name="Rectangle 7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state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Timing diagram</a:t>
            </a:r>
            <a:r>
              <a:rPr lang="en-US" altLang="zh-CN" sz="2800" smtClean="0">
                <a:latin typeface="Arial" charset="0"/>
                <a:ea typeface="宋体" charset="-122"/>
              </a:rPr>
              <a:t>’</a:t>
            </a:r>
            <a:r>
              <a:rPr lang="en-US" altLang="zh-CN" sz="2800" smtClean="0">
                <a:ea typeface="宋体" charset="-122"/>
              </a:rPr>
              <a:t>s comparison  </a:t>
            </a:r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458788" y="1412875"/>
          <a:ext cx="8685212" cy="328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Artwork" r:id="rId3" imgW="8228571" imgH="3115110" progId="Adobe.Illustrator.7">
                  <p:embed/>
                </p:oleObj>
              </mc:Choice>
              <mc:Fallback>
                <p:oleObj name="Artwork" r:id="rId3" imgW="8228571" imgH="3115110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1412875"/>
                        <a:ext cx="8685212" cy="328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5651500" y="3429000"/>
            <a:ext cx="2376488" cy="504825"/>
          </a:xfrm>
          <a:prstGeom prst="rect">
            <a:avLst/>
          </a:prstGeom>
          <a:noFill/>
          <a:ln w="28575">
            <a:solidFill>
              <a:srgbClr val="FF33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5651500" y="3933825"/>
            <a:ext cx="2376488" cy="504825"/>
          </a:xfrm>
          <a:prstGeom prst="rect">
            <a:avLst/>
          </a:prstGeom>
          <a:noFill/>
          <a:ln w="28575">
            <a:solidFill>
              <a:srgbClr val="FF00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633412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state transition feature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981075"/>
            <a:ext cx="5310188" cy="5145088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transition expressions (input combinations) on arcs leaving a particular state must be </a:t>
            </a:r>
            <a:r>
              <a:rPr lang="en-US" altLang="zh-CN" smtClean="0">
                <a:solidFill>
                  <a:srgbClr val="DC2416"/>
                </a:solidFill>
                <a:ea typeface="宋体" charset="-122"/>
              </a:rPr>
              <a:t>mutually exclusive</a:t>
            </a:r>
            <a:r>
              <a:rPr lang="en-US" altLang="zh-CN" smtClean="0">
                <a:ea typeface="宋体" charset="-122"/>
              </a:rPr>
              <a:t> </a:t>
            </a:r>
            <a:r>
              <a:rPr lang="en-US" altLang="zh-CN" smtClean="0">
                <a:solidFill>
                  <a:srgbClr val="DC2416"/>
                </a:solidFill>
                <a:ea typeface="宋体" charset="-122"/>
              </a:rPr>
              <a:t>(</a:t>
            </a:r>
            <a:r>
              <a:rPr lang="zh-CN" altLang="en-US" smtClean="0">
                <a:solidFill>
                  <a:srgbClr val="DC2416"/>
                </a:solidFill>
                <a:ea typeface="宋体" charset="-122"/>
              </a:rPr>
              <a:t>互斥</a:t>
            </a:r>
            <a:r>
              <a:rPr lang="en-US" altLang="zh-CN" smtClean="0">
                <a:solidFill>
                  <a:srgbClr val="DC2416"/>
                </a:solidFill>
                <a:ea typeface="宋体" charset="-122"/>
              </a:rPr>
              <a:t>) </a:t>
            </a:r>
            <a:r>
              <a:rPr lang="en-US" altLang="zh-CN" smtClean="0">
                <a:ea typeface="宋体" charset="-122"/>
              </a:rPr>
              <a:t>and </a:t>
            </a:r>
            <a:r>
              <a:rPr lang="en-US" altLang="zh-CN" smtClean="0">
                <a:solidFill>
                  <a:srgbClr val="DC2416"/>
                </a:solidFill>
                <a:ea typeface="宋体" charset="-122"/>
              </a:rPr>
              <a:t>all inclusive</a:t>
            </a:r>
            <a:r>
              <a:rPr lang="zh-CN" altLang="en-US" smtClean="0">
                <a:solidFill>
                  <a:srgbClr val="DC2416"/>
                </a:solidFill>
                <a:ea typeface="宋体" charset="-122"/>
              </a:rPr>
              <a:t>（完备）</a:t>
            </a:r>
            <a:r>
              <a:rPr lang="en-US" altLang="zh-CN" smtClean="0">
                <a:ea typeface="宋体" charset="-122"/>
              </a:rPr>
              <a:t>. 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No two transition expressions can equal 1 for the same input combination;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For every possible input combination, some transition expression must equal 1.</a:t>
            </a:r>
          </a:p>
        </p:txBody>
      </p:sp>
      <p:sp>
        <p:nvSpPr>
          <p:cNvPr id="63492" name="Oval 4"/>
          <p:cNvSpPr>
            <a:spLocks noChangeArrowheads="1"/>
          </p:cNvSpPr>
          <p:nvPr/>
        </p:nvSpPr>
        <p:spPr bwMode="auto">
          <a:xfrm>
            <a:off x="5795963" y="1655763"/>
            <a:ext cx="1009650" cy="1008062"/>
          </a:xfrm>
          <a:prstGeom prst="ellipse">
            <a:avLst/>
          </a:prstGeom>
          <a:noFill/>
          <a:ln w="28575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CC"/>
                </a:solidFill>
              </a:rPr>
              <a:t>S0</a:t>
            </a:r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6805613" y="2159000"/>
            <a:ext cx="1150937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7164388" y="17287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A50021"/>
                </a:solidFill>
                <a:latin typeface="Garamond" pitchFamily="18" charset="0"/>
              </a:rPr>
              <a:t>I1 </a:t>
            </a:r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7381875" y="3167063"/>
            <a:ext cx="1009650" cy="1008062"/>
          </a:xfrm>
          <a:prstGeom prst="ellipse">
            <a:avLst/>
          </a:prstGeom>
          <a:noFill/>
          <a:ln w="28575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CC"/>
                </a:solidFill>
              </a:rPr>
              <a:t>Si</a:t>
            </a:r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>
            <a:off x="6661150" y="2590800"/>
            <a:ext cx="863600" cy="64770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7" name="Line 11"/>
          <p:cNvSpPr>
            <a:spLocks noChangeShapeType="1"/>
          </p:cNvSpPr>
          <p:nvPr/>
        </p:nvSpPr>
        <p:spPr bwMode="auto">
          <a:xfrm>
            <a:off x="6300788" y="2662238"/>
            <a:ext cx="0" cy="1152525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8" name="Oval 12"/>
          <p:cNvSpPr>
            <a:spLocks noChangeArrowheads="1"/>
          </p:cNvSpPr>
          <p:nvPr/>
        </p:nvSpPr>
        <p:spPr bwMode="auto">
          <a:xfrm>
            <a:off x="7956550" y="1728788"/>
            <a:ext cx="1009650" cy="1008062"/>
          </a:xfrm>
          <a:prstGeom prst="ellipse">
            <a:avLst/>
          </a:prstGeom>
          <a:noFill/>
          <a:ln w="28575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CC"/>
                </a:solidFill>
              </a:rPr>
              <a:t>S1</a:t>
            </a:r>
          </a:p>
        </p:txBody>
      </p:sp>
      <p:sp>
        <p:nvSpPr>
          <p:cNvPr id="63499" name="Oval 13"/>
          <p:cNvSpPr>
            <a:spLocks noChangeArrowheads="1"/>
          </p:cNvSpPr>
          <p:nvPr/>
        </p:nvSpPr>
        <p:spPr bwMode="auto">
          <a:xfrm>
            <a:off x="5724525" y="3816350"/>
            <a:ext cx="1009650" cy="1008063"/>
          </a:xfrm>
          <a:prstGeom prst="ellipse">
            <a:avLst/>
          </a:prstGeom>
          <a:noFill/>
          <a:ln w="28575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CC"/>
                </a:solidFill>
              </a:rPr>
              <a:t>Sn</a:t>
            </a:r>
          </a:p>
        </p:txBody>
      </p:sp>
      <p:sp>
        <p:nvSpPr>
          <p:cNvPr id="63500" name="Text Box 14"/>
          <p:cNvSpPr txBox="1">
            <a:spLocks noChangeArrowheads="1"/>
          </p:cNvSpPr>
          <p:nvPr/>
        </p:nvSpPr>
        <p:spPr bwMode="auto">
          <a:xfrm rot="2027634">
            <a:off x="6948488" y="2520950"/>
            <a:ext cx="442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A50021"/>
                </a:solidFill>
                <a:latin typeface="Garamond" pitchFamily="18" charset="0"/>
              </a:rPr>
              <a:t>Ii </a:t>
            </a:r>
          </a:p>
        </p:txBody>
      </p:sp>
      <p:sp>
        <p:nvSpPr>
          <p:cNvPr id="63501" name="Text Box 15"/>
          <p:cNvSpPr txBox="1">
            <a:spLocks noChangeArrowheads="1"/>
          </p:cNvSpPr>
          <p:nvPr/>
        </p:nvSpPr>
        <p:spPr bwMode="auto">
          <a:xfrm>
            <a:off x="5867400" y="3024188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A50021"/>
                </a:solidFill>
                <a:latin typeface="Garamond" pitchFamily="18" charset="0"/>
              </a:rPr>
              <a:t>In </a:t>
            </a:r>
          </a:p>
        </p:txBody>
      </p:sp>
      <p:sp>
        <p:nvSpPr>
          <p:cNvPr id="63502" name="Rectangle 16"/>
          <p:cNvSpPr>
            <a:spLocks noChangeArrowheads="1"/>
          </p:cNvSpPr>
          <p:nvPr/>
        </p:nvSpPr>
        <p:spPr bwMode="auto">
          <a:xfrm>
            <a:off x="6300788" y="1093788"/>
            <a:ext cx="249555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transition expression</a:t>
            </a:r>
          </a:p>
        </p:txBody>
      </p:sp>
      <p:sp>
        <p:nvSpPr>
          <p:cNvPr id="63503" name="Line 17"/>
          <p:cNvSpPr>
            <a:spLocks noChangeShapeType="1"/>
          </p:cNvSpPr>
          <p:nvPr/>
        </p:nvSpPr>
        <p:spPr bwMode="auto">
          <a:xfrm>
            <a:off x="7235825" y="1368425"/>
            <a:ext cx="144463" cy="3603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4" name="Text Box 18"/>
          <p:cNvSpPr txBox="1">
            <a:spLocks noChangeArrowheads="1"/>
          </p:cNvSpPr>
          <p:nvPr/>
        </p:nvSpPr>
        <p:spPr bwMode="auto">
          <a:xfrm rot="-3800731">
            <a:off x="7285037" y="2400301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latin typeface="宋体" charset="-122"/>
              </a:rPr>
              <a:t>…</a:t>
            </a:r>
            <a:endParaRPr lang="en-US" altLang="zh-CN" sz="2400" b="0"/>
          </a:p>
        </p:txBody>
      </p:sp>
      <p:sp>
        <p:nvSpPr>
          <p:cNvPr id="63505" name="Text Box 19"/>
          <p:cNvSpPr txBox="1">
            <a:spLocks noChangeArrowheads="1"/>
          </p:cNvSpPr>
          <p:nvPr/>
        </p:nvSpPr>
        <p:spPr bwMode="auto">
          <a:xfrm rot="-1697292">
            <a:off x="6516688" y="3168650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latin typeface="宋体" charset="-122"/>
              </a:rPr>
              <a:t>…</a:t>
            </a:r>
            <a:endParaRPr lang="en-US" altLang="zh-CN" sz="2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991475" cy="490537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3</a:t>
            </a:r>
            <a:r>
              <a:rPr lang="zh-CN" altLang="en-US" sz="2800" smtClean="0">
                <a:ea typeface="宋体" charset="-122"/>
              </a:rPr>
              <a:t>、</a:t>
            </a:r>
            <a:r>
              <a:rPr lang="en-US" altLang="zh-CN" sz="2800" smtClean="0">
                <a:ea typeface="宋体" charset="-122"/>
              </a:rPr>
              <a:t>analysis with J-K flip-flops</a:t>
            </a:r>
          </a:p>
        </p:txBody>
      </p:sp>
      <p:sp>
        <p:nvSpPr>
          <p:cNvPr id="130126" name="Text Box 78"/>
          <p:cNvSpPr txBox="1">
            <a:spLocks noChangeArrowheads="1"/>
          </p:cNvSpPr>
          <p:nvPr/>
        </p:nvSpPr>
        <p:spPr bwMode="auto">
          <a:xfrm>
            <a:off x="657225" y="4284663"/>
            <a:ext cx="2593975" cy="1917700"/>
          </a:xfrm>
          <a:prstGeom prst="rect">
            <a:avLst/>
          </a:prstGeom>
          <a:solidFill>
            <a:srgbClr val="D5A97D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(1) excitation equation</a:t>
            </a:r>
            <a:r>
              <a:rPr lang="zh-CN" altLang="en-US" sz="2400">
                <a:solidFill>
                  <a:srgbClr val="000000"/>
                </a:solidFill>
              </a:rPr>
              <a:t>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J0=K0=1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J1=K1=X⊕Q0</a:t>
            </a:r>
          </a:p>
        </p:txBody>
      </p:sp>
      <p:sp>
        <p:nvSpPr>
          <p:cNvPr id="130127" name="Text Box 79"/>
          <p:cNvSpPr txBox="1">
            <a:spLocks noChangeArrowheads="1"/>
          </p:cNvSpPr>
          <p:nvPr/>
        </p:nvSpPr>
        <p:spPr bwMode="auto">
          <a:xfrm>
            <a:off x="3851275" y="4284663"/>
            <a:ext cx="4725988" cy="1917700"/>
          </a:xfrm>
          <a:prstGeom prst="rect">
            <a:avLst/>
          </a:prstGeom>
          <a:solidFill>
            <a:srgbClr val="D5A97D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(2) transition equation: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Q0*=J0·Q0’+K0’·Q0=Q0’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Q1*=J1·Q1’+K1’·Q1</a:t>
            </a:r>
            <a:br>
              <a:rPr lang="en-US" altLang="zh-CN" sz="2400">
                <a:solidFill>
                  <a:srgbClr val="000000"/>
                </a:solidFill>
              </a:rPr>
            </a:br>
            <a:r>
              <a:rPr lang="en-US" altLang="zh-CN" sz="2400">
                <a:solidFill>
                  <a:srgbClr val="000000"/>
                </a:solidFill>
              </a:rPr>
              <a:t>      =X⊕Q0⊕Q1</a:t>
            </a:r>
          </a:p>
        </p:txBody>
      </p:sp>
      <p:grpSp>
        <p:nvGrpSpPr>
          <p:cNvPr id="64598" name="Group 86"/>
          <p:cNvGrpSpPr>
            <a:grpSpLocks/>
          </p:cNvGrpSpPr>
          <p:nvPr/>
        </p:nvGrpSpPr>
        <p:grpSpPr bwMode="auto">
          <a:xfrm>
            <a:off x="395288" y="1052513"/>
            <a:ext cx="8569325" cy="3121025"/>
            <a:chOff x="249" y="663"/>
            <a:chExt cx="5398" cy="1966"/>
          </a:xfrm>
        </p:grpSpPr>
        <p:sp>
          <p:nvSpPr>
            <p:cNvPr id="64518" name="Line 26"/>
            <p:cNvSpPr>
              <a:spLocks noChangeShapeType="1"/>
            </p:cNvSpPr>
            <p:nvPr/>
          </p:nvSpPr>
          <p:spPr bwMode="auto">
            <a:xfrm flipH="1">
              <a:off x="3152" y="1567"/>
              <a:ext cx="24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19" name="Line 28"/>
            <p:cNvSpPr>
              <a:spLocks noChangeShapeType="1"/>
            </p:cNvSpPr>
            <p:nvPr/>
          </p:nvSpPr>
          <p:spPr bwMode="auto">
            <a:xfrm flipH="1">
              <a:off x="3152" y="2062"/>
              <a:ext cx="24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4520" name="Group 34"/>
            <p:cNvGrpSpPr>
              <a:grpSpLocks/>
            </p:cNvGrpSpPr>
            <p:nvPr/>
          </p:nvGrpSpPr>
          <p:grpSpPr bwMode="auto">
            <a:xfrm>
              <a:off x="4740" y="1071"/>
              <a:ext cx="328" cy="288"/>
              <a:chOff x="1156" y="3385"/>
              <a:chExt cx="363" cy="272"/>
            </a:xfrm>
          </p:grpSpPr>
          <p:sp>
            <p:nvSpPr>
              <p:cNvPr id="64585" name="Line 35"/>
              <p:cNvSpPr>
                <a:spLocks noChangeShapeType="1"/>
              </p:cNvSpPr>
              <p:nvPr/>
            </p:nvSpPr>
            <p:spPr bwMode="auto">
              <a:xfrm>
                <a:off x="1156" y="3385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86" name="Line 36"/>
              <p:cNvSpPr>
                <a:spLocks noChangeShapeType="1"/>
              </p:cNvSpPr>
              <p:nvPr/>
            </p:nvSpPr>
            <p:spPr bwMode="auto">
              <a:xfrm>
                <a:off x="1156" y="3385"/>
                <a:ext cx="22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87" name="Line 37"/>
              <p:cNvSpPr>
                <a:spLocks noChangeShapeType="1"/>
              </p:cNvSpPr>
              <p:nvPr/>
            </p:nvSpPr>
            <p:spPr bwMode="auto">
              <a:xfrm>
                <a:off x="1156" y="3657"/>
                <a:ext cx="22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88" name="AutoShape 38"/>
              <p:cNvSpPr>
                <a:spLocks noChangeArrowheads="1"/>
              </p:cNvSpPr>
              <p:nvPr/>
            </p:nvSpPr>
            <p:spPr bwMode="auto">
              <a:xfrm rot="5400000">
                <a:off x="1202" y="3339"/>
                <a:ext cx="272" cy="363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3 h 21600"/>
                  <a:gd name="T4" fmla="*/ 2 w 21600"/>
                  <a:gd name="T5" fmla="*/ 0 h 21600"/>
                  <a:gd name="T6" fmla="*/ 3 w 21600"/>
                  <a:gd name="T7" fmla="*/ 3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8 w 21600"/>
                  <a:gd name="T13" fmla="*/ 0 h 21600"/>
                  <a:gd name="T14" fmla="*/ 21362 w 21600"/>
                  <a:gd name="T15" fmla="*/ 128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0" y="9876"/>
                    </a:moveTo>
                    <a:cubicBezTo>
                      <a:pt x="739" y="4411"/>
                      <a:pt x="5314" y="219"/>
                      <a:pt x="10800" y="220"/>
                    </a:cubicBezTo>
                    <a:cubicBezTo>
                      <a:pt x="16285" y="220"/>
                      <a:pt x="20860" y="4411"/>
                      <a:pt x="21339" y="9876"/>
                    </a:cubicBezTo>
                    <a:lnTo>
                      <a:pt x="21558" y="9856"/>
                    </a:lnTo>
                    <a:cubicBezTo>
                      <a:pt x="21069" y="4279"/>
                      <a:pt x="16399" y="-1"/>
                      <a:pt x="10799" y="0"/>
                    </a:cubicBezTo>
                    <a:cubicBezTo>
                      <a:pt x="5200" y="0"/>
                      <a:pt x="530" y="4279"/>
                      <a:pt x="41" y="985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4522" name="Line 43"/>
            <p:cNvSpPr>
              <a:spLocks noChangeShapeType="1"/>
            </p:cNvSpPr>
            <p:nvPr/>
          </p:nvSpPr>
          <p:spPr bwMode="auto">
            <a:xfrm flipV="1">
              <a:off x="4504" y="1280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3" name="Line 44"/>
            <p:cNvSpPr>
              <a:spLocks noChangeShapeType="1"/>
            </p:cNvSpPr>
            <p:nvPr/>
          </p:nvSpPr>
          <p:spPr bwMode="auto">
            <a:xfrm>
              <a:off x="4513" y="1298"/>
              <a:ext cx="2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4" name="Line 45"/>
            <p:cNvSpPr>
              <a:spLocks noChangeShapeType="1"/>
            </p:cNvSpPr>
            <p:nvPr/>
          </p:nvSpPr>
          <p:spPr bwMode="auto">
            <a:xfrm flipV="1">
              <a:off x="2653" y="1161"/>
              <a:ext cx="0" cy="4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5" name="Line 46"/>
            <p:cNvSpPr>
              <a:spLocks noChangeShapeType="1"/>
            </p:cNvSpPr>
            <p:nvPr/>
          </p:nvSpPr>
          <p:spPr bwMode="auto">
            <a:xfrm flipV="1">
              <a:off x="2971" y="1796"/>
              <a:ext cx="0" cy="6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6" name="Line 47"/>
            <p:cNvSpPr>
              <a:spLocks noChangeShapeType="1"/>
            </p:cNvSpPr>
            <p:nvPr/>
          </p:nvSpPr>
          <p:spPr bwMode="auto">
            <a:xfrm flipV="1">
              <a:off x="1156" y="1842"/>
              <a:ext cx="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7" name="Line 48"/>
            <p:cNvSpPr>
              <a:spLocks noChangeShapeType="1"/>
            </p:cNvSpPr>
            <p:nvPr/>
          </p:nvSpPr>
          <p:spPr bwMode="auto">
            <a:xfrm>
              <a:off x="748" y="2477"/>
              <a:ext cx="222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8" name="Line 49"/>
            <p:cNvSpPr>
              <a:spLocks noChangeShapeType="1"/>
            </p:cNvSpPr>
            <p:nvPr/>
          </p:nvSpPr>
          <p:spPr bwMode="auto">
            <a:xfrm>
              <a:off x="2789" y="2069"/>
              <a:ext cx="45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9" name="Line 51"/>
            <p:cNvSpPr>
              <a:spLocks noChangeShapeType="1"/>
            </p:cNvSpPr>
            <p:nvPr/>
          </p:nvSpPr>
          <p:spPr bwMode="auto">
            <a:xfrm flipH="1" flipV="1">
              <a:off x="2789" y="1570"/>
              <a:ext cx="36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0" name="Line 52"/>
            <p:cNvSpPr>
              <a:spLocks noChangeShapeType="1"/>
            </p:cNvSpPr>
            <p:nvPr/>
          </p:nvSpPr>
          <p:spPr bwMode="auto">
            <a:xfrm flipV="1">
              <a:off x="1837" y="1161"/>
              <a:ext cx="290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1" name="Line 53"/>
            <p:cNvSpPr>
              <a:spLocks noChangeShapeType="1"/>
            </p:cNvSpPr>
            <p:nvPr/>
          </p:nvSpPr>
          <p:spPr bwMode="auto">
            <a:xfrm flipV="1">
              <a:off x="1837" y="980"/>
              <a:ext cx="0" cy="1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2" name="Line 54"/>
            <p:cNvSpPr>
              <a:spLocks noChangeShapeType="1"/>
            </p:cNvSpPr>
            <p:nvPr/>
          </p:nvSpPr>
          <p:spPr bwMode="auto">
            <a:xfrm>
              <a:off x="1837" y="980"/>
              <a:ext cx="2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3" name="Line 55"/>
            <p:cNvSpPr>
              <a:spLocks noChangeShapeType="1"/>
            </p:cNvSpPr>
            <p:nvPr/>
          </p:nvSpPr>
          <p:spPr bwMode="auto">
            <a:xfrm>
              <a:off x="748" y="799"/>
              <a:ext cx="136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4" name="Line 56"/>
            <p:cNvSpPr>
              <a:spLocks noChangeShapeType="1"/>
            </p:cNvSpPr>
            <p:nvPr/>
          </p:nvSpPr>
          <p:spPr bwMode="auto">
            <a:xfrm>
              <a:off x="2562" y="890"/>
              <a:ext cx="2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5" name="Line 57"/>
            <p:cNvSpPr>
              <a:spLocks noChangeShapeType="1"/>
            </p:cNvSpPr>
            <p:nvPr/>
          </p:nvSpPr>
          <p:spPr bwMode="auto">
            <a:xfrm flipV="1">
              <a:off x="2789" y="890"/>
              <a:ext cx="0" cy="11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6" name="Line 59"/>
            <p:cNvSpPr>
              <a:spLocks noChangeShapeType="1"/>
            </p:cNvSpPr>
            <p:nvPr/>
          </p:nvSpPr>
          <p:spPr bwMode="auto">
            <a:xfrm>
              <a:off x="1065" y="2087"/>
              <a:ext cx="2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7" name="Line 60"/>
            <p:cNvSpPr>
              <a:spLocks noChangeShapeType="1"/>
            </p:cNvSpPr>
            <p:nvPr/>
          </p:nvSpPr>
          <p:spPr bwMode="auto">
            <a:xfrm flipV="1">
              <a:off x="1065" y="1615"/>
              <a:ext cx="0" cy="4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8" name="Line 61"/>
            <p:cNvSpPr>
              <a:spLocks noChangeShapeType="1"/>
            </p:cNvSpPr>
            <p:nvPr/>
          </p:nvSpPr>
          <p:spPr bwMode="auto">
            <a:xfrm flipH="1">
              <a:off x="793" y="1588"/>
              <a:ext cx="49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9" name="Oval 62"/>
            <p:cNvSpPr>
              <a:spLocks noChangeArrowheads="1"/>
            </p:cNvSpPr>
            <p:nvPr/>
          </p:nvSpPr>
          <p:spPr bwMode="auto">
            <a:xfrm>
              <a:off x="2744" y="1524"/>
              <a:ext cx="90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40" name="Oval 63"/>
            <p:cNvSpPr>
              <a:spLocks noChangeArrowheads="1"/>
            </p:cNvSpPr>
            <p:nvPr/>
          </p:nvSpPr>
          <p:spPr bwMode="auto">
            <a:xfrm>
              <a:off x="2608" y="1117"/>
              <a:ext cx="90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41" name="Oval 64"/>
            <p:cNvSpPr>
              <a:spLocks noChangeArrowheads="1"/>
            </p:cNvSpPr>
            <p:nvPr/>
          </p:nvSpPr>
          <p:spPr bwMode="auto">
            <a:xfrm>
              <a:off x="1020" y="1524"/>
              <a:ext cx="90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42" name="Text Box 65"/>
            <p:cNvSpPr txBox="1">
              <a:spLocks noChangeArrowheads="1"/>
            </p:cNvSpPr>
            <p:nvPr/>
          </p:nvSpPr>
          <p:spPr bwMode="auto">
            <a:xfrm>
              <a:off x="249" y="2341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CP</a:t>
              </a:r>
            </a:p>
          </p:txBody>
        </p:sp>
        <p:sp>
          <p:nvSpPr>
            <p:cNvPr id="64543" name="Text Box 66"/>
            <p:cNvSpPr txBox="1">
              <a:spLocks noChangeArrowheads="1"/>
            </p:cNvSpPr>
            <p:nvPr/>
          </p:nvSpPr>
          <p:spPr bwMode="auto">
            <a:xfrm>
              <a:off x="566" y="1434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4544" name="Text Box 67"/>
            <p:cNvSpPr txBox="1">
              <a:spLocks noChangeArrowheads="1"/>
            </p:cNvSpPr>
            <p:nvPr/>
          </p:nvSpPr>
          <p:spPr bwMode="auto">
            <a:xfrm>
              <a:off x="521" y="663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64545" name="Line 68"/>
            <p:cNvSpPr>
              <a:spLocks noChangeShapeType="1"/>
            </p:cNvSpPr>
            <p:nvPr/>
          </p:nvSpPr>
          <p:spPr bwMode="auto">
            <a:xfrm flipH="1">
              <a:off x="1156" y="1842"/>
              <a:ext cx="2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6" name="Text Box 69"/>
            <p:cNvSpPr txBox="1">
              <a:spLocks noChangeArrowheads="1"/>
            </p:cNvSpPr>
            <p:nvPr/>
          </p:nvSpPr>
          <p:spPr bwMode="auto">
            <a:xfrm>
              <a:off x="1202" y="1344"/>
              <a:ext cx="3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00"/>
                  </a:solidFill>
                </a:rPr>
                <a:t>J0</a:t>
              </a:r>
            </a:p>
          </p:txBody>
        </p:sp>
        <p:sp>
          <p:nvSpPr>
            <p:cNvPr id="64547" name="Text Box 70"/>
            <p:cNvSpPr txBox="1">
              <a:spLocks noChangeArrowheads="1"/>
            </p:cNvSpPr>
            <p:nvPr/>
          </p:nvSpPr>
          <p:spPr bwMode="auto">
            <a:xfrm>
              <a:off x="1202" y="1842"/>
              <a:ext cx="3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00"/>
                  </a:solidFill>
                </a:rPr>
                <a:t>K0</a:t>
              </a:r>
            </a:p>
          </p:txBody>
        </p:sp>
        <p:sp>
          <p:nvSpPr>
            <p:cNvPr id="64548" name="Text Box 71"/>
            <p:cNvSpPr txBox="1">
              <a:spLocks noChangeArrowheads="1"/>
            </p:cNvSpPr>
            <p:nvPr/>
          </p:nvSpPr>
          <p:spPr bwMode="auto">
            <a:xfrm>
              <a:off x="3107" y="1343"/>
              <a:ext cx="3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00"/>
                  </a:solidFill>
                </a:rPr>
                <a:t>J1</a:t>
              </a:r>
            </a:p>
          </p:txBody>
        </p:sp>
        <p:sp>
          <p:nvSpPr>
            <p:cNvPr id="64549" name="Text Box 72"/>
            <p:cNvSpPr txBox="1">
              <a:spLocks noChangeArrowheads="1"/>
            </p:cNvSpPr>
            <p:nvPr/>
          </p:nvSpPr>
          <p:spPr bwMode="auto">
            <a:xfrm>
              <a:off x="3061" y="1842"/>
              <a:ext cx="3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00"/>
                  </a:solidFill>
                </a:rPr>
                <a:t>K1</a:t>
              </a:r>
            </a:p>
          </p:txBody>
        </p:sp>
        <p:sp>
          <p:nvSpPr>
            <p:cNvPr id="64550" name="Line 73"/>
            <p:cNvSpPr>
              <a:spLocks noChangeShapeType="1"/>
            </p:cNvSpPr>
            <p:nvPr/>
          </p:nvSpPr>
          <p:spPr bwMode="auto">
            <a:xfrm flipH="1" flipV="1">
              <a:off x="2971" y="1797"/>
              <a:ext cx="3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1" name="Text Box 74"/>
            <p:cNvSpPr txBox="1">
              <a:spLocks noChangeArrowheads="1"/>
            </p:cNvSpPr>
            <p:nvPr/>
          </p:nvSpPr>
          <p:spPr bwMode="auto">
            <a:xfrm>
              <a:off x="2336" y="1344"/>
              <a:ext cx="3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00"/>
                  </a:solidFill>
                </a:rPr>
                <a:t>Q0</a:t>
              </a:r>
            </a:p>
          </p:txBody>
        </p:sp>
        <p:sp>
          <p:nvSpPr>
            <p:cNvPr id="64552" name="Text Box 75"/>
            <p:cNvSpPr txBox="1">
              <a:spLocks noChangeArrowheads="1"/>
            </p:cNvSpPr>
            <p:nvPr/>
          </p:nvSpPr>
          <p:spPr bwMode="auto">
            <a:xfrm>
              <a:off x="4232" y="1280"/>
              <a:ext cx="3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00"/>
                  </a:solidFill>
                </a:rPr>
                <a:t>Q1</a:t>
              </a:r>
            </a:p>
          </p:txBody>
        </p:sp>
        <p:sp>
          <p:nvSpPr>
            <p:cNvPr id="64553" name="Line 76"/>
            <p:cNvSpPr>
              <a:spLocks noChangeShapeType="1"/>
            </p:cNvSpPr>
            <p:nvPr/>
          </p:nvSpPr>
          <p:spPr bwMode="auto">
            <a:xfrm flipH="1">
              <a:off x="5057" y="1207"/>
              <a:ext cx="31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4" name="Text Box 77"/>
            <p:cNvSpPr txBox="1">
              <a:spLocks noChangeArrowheads="1"/>
            </p:cNvSpPr>
            <p:nvPr/>
          </p:nvSpPr>
          <p:spPr bwMode="auto">
            <a:xfrm>
              <a:off x="5420" y="1071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Z</a:t>
              </a:r>
            </a:p>
          </p:txBody>
        </p:sp>
        <p:grpSp>
          <p:nvGrpSpPr>
            <p:cNvPr id="64555" name="Group 83"/>
            <p:cNvGrpSpPr>
              <a:grpSpLocks/>
            </p:cNvGrpSpPr>
            <p:nvPr/>
          </p:nvGrpSpPr>
          <p:grpSpPr bwMode="auto">
            <a:xfrm>
              <a:off x="1292" y="1388"/>
              <a:ext cx="1360" cy="907"/>
              <a:chOff x="1292" y="1388"/>
              <a:chExt cx="1360" cy="907"/>
            </a:xfrm>
          </p:grpSpPr>
          <p:sp>
            <p:nvSpPr>
              <p:cNvPr id="64569" name="Rectangle 5"/>
              <p:cNvSpPr>
                <a:spLocks noChangeArrowheads="1"/>
              </p:cNvSpPr>
              <p:nvPr/>
            </p:nvSpPr>
            <p:spPr bwMode="auto">
              <a:xfrm>
                <a:off x="1539" y="1388"/>
                <a:ext cx="866" cy="907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570" name="Text Box 6"/>
              <p:cNvSpPr txBox="1">
                <a:spLocks noChangeArrowheads="1"/>
              </p:cNvSpPr>
              <p:nvPr/>
            </p:nvSpPr>
            <p:spPr bwMode="auto">
              <a:xfrm>
                <a:off x="1581" y="1471"/>
                <a:ext cx="33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J</a:t>
                </a:r>
              </a:p>
            </p:txBody>
          </p:sp>
          <p:sp>
            <p:nvSpPr>
              <p:cNvPr id="64571" name="Text Box 7"/>
              <p:cNvSpPr txBox="1">
                <a:spLocks noChangeArrowheads="1"/>
              </p:cNvSpPr>
              <p:nvPr/>
            </p:nvSpPr>
            <p:spPr bwMode="auto">
              <a:xfrm>
                <a:off x="1581" y="1718"/>
                <a:ext cx="6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CLK</a:t>
                </a:r>
              </a:p>
            </p:txBody>
          </p:sp>
          <p:sp>
            <p:nvSpPr>
              <p:cNvPr id="64572" name="Text Box 8"/>
              <p:cNvSpPr txBox="1">
                <a:spLocks noChangeArrowheads="1"/>
              </p:cNvSpPr>
              <p:nvPr/>
            </p:nvSpPr>
            <p:spPr bwMode="auto">
              <a:xfrm>
                <a:off x="1581" y="1965"/>
                <a:ext cx="33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K</a:t>
                </a:r>
              </a:p>
            </p:txBody>
          </p:sp>
          <p:sp>
            <p:nvSpPr>
              <p:cNvPr id="64573" name="Text Box 9"/>
              <p:cNvSpPr txBox="1">
                <a:spLocks noChangeArrowheads="1"/>
              </p:cNvSpPr>
              <p:nvPr/>
            </p:nvSpPr>
            <p:spPr bwMode="auto">
              <a:xfrm>
                <a:off x="2158" y="1471"/>
                <a:ext cx="33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Q</a:t>
                </a:r>
              </a:p>
            </p:txBody>
          </p:sp>
          <p:sp>
            <p:nvSpPr>
              <p:cNvPr id="64574" name="Text Box 10"/>
              <p:cNvSpPr txBox="1">
                <a:spLocks noChangeArrowheads="1"/>
              </p:cNvSpPr>
              <p:nvPr/>
            </p:nvSpPr>
            <p:spPr bwMode="auto">
              <a:xfrm>
                <a:off x="2158" y="1883"/>
                <a:ext cx="33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Q</a:t>
                </a:r>
              </a:p>
            </p:txBody>
          </p:sp>
          <p:sp>
            <p:nvSpPr>
              <p:cNvPr id="64575" name="Line 11"/>
              <p:cNvSpPr>
                <a:spLocks noChangeShapeType="1"/>
              </p:cNvSpPr>
              <p:nvPr/>
            </p:nvSpPr>
            <p:spPr bwMode="auto">
              <a:xfrm flipH="1">
                <a:off x="1292" y="1594"/>
                <a:ext cx="24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6" name="Line 13"/>
              <p:cNvSpPr>
                <a:spLocks noChangeShapeType="1"/>
              </p:cNvSpPr>
              <p:nvPr/>
            </p:nvSpPr>
            <p:spPr bwMode="auto">
              <a:xfrm flipH="1">
                <a:off x="1292" y="2089"/>
                <a:ext cx="24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7" name="Line 14"/>
              <p:cNvSpPr>
                <a:spLocks noChangeShapeType="1"/>
              </p:cNvSpPr>
              <p:nvPr/>
            </p:nvSpPr>
            <p:spPr bwMode="auto">
              <a:xfrm flipH="1">
                <a:off x="2405" y="1594"/>
                <a:ext cx="24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8" name="Line 15"/>
              <p:cNvSpPr>
                <a:spLocks noChangeShapeType="1"/>
              </p:cNvSpPr>
              <p:nvPr/>
            </p:nvSpPr>
            <p:spPr bwMode="auto">
              <a:xfrm flipH="1">
                <a:off x="2487" y="2007"/>
                <a:ext cx="16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9" name="Line 16"/>
              <p:cNvSpPr>
                <a:spLocks noChangeShapeType="1"/>
              </p:cNvSpPr>
              <p:nvPr/>
            </p:nvSpPr>
            <p:spPr bwMode="auto">
              <a:xfrm flipH="1">
                <a:off x="1539" y="1842"/>
                <a:ext cx="83" cy="8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80" name="Line 17"/>
              <p:cNvSpPr>
                <a:spLocks noChangeShapeType="1"/>
              </p:cNvSpPr>
              <p:nvPr/>
            </p:nvSpPr>
            <p:spPr bwMode="auto">
              <a:xfrm flipH="1" flipV="1">
                <a:off x="1539" y="1760"/>
                <a:ext cx="83" cy="8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81" name="Oval 18"/>
              <p:cNvSpPr>
                <a:spLocks noChangeArrowheads="1"/>
              </p:cNvSpPr>
              <p:nvPr/>
            </p:nvSpPr>
            <p:spPr bwMode="auto">
              <a:xfrm>
                <a:off x="2405" y="1965"/>
                <a:ext cx="83" cy="8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82" name="Oval 82"/>
              <p:cNvSpPr>
                <a:spLocks noChangeArrowheads="1"/>
              </p:cNvSpPr>
              <p:nvPr/>
            </p:nvSpPr>
            <p:spPr bwMode="auto">
              <a:xfrm>
                <a:off x="1429" y="1797"/>
                <a:ext cx="90" cy="91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4556" name="Group 85"/>
            <p:cNvGrpSpPr>
              <a:grpSpLocks/>
            </p:cNvGrpSpPr>
            <p:nvPr/>
          </p:nvGrpSpPr>
          <p:grpSpPr bwMode="auto">
            <a:xfrm>
              <a:off x="3288" y="1371"/>
              <a:ext cx="1218" cy="907"/>
              <a:chOff x="3288" y="1371"/>
              <a:chExt cx="1218" cy="907"/>
            </a:xfrm>
          </p:grpSpPr>
          <p:sp>
            <p:nvSpPr>
              <p:cNvPr id="64557" name="Rectangle 20"/>
              <p:cNvSpPr>
                <a:spLocks noChangeArrowheads="1"/>
              </p:cNvSpPr>
              <p:nvPr/>
            </p:nvSpPr>
            <p:spPr bwMode="auto">
              <a:xfrm>
                <a:off x="3388" y="1371"/>
                <a:ext cx="866" cy="907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58" name="Text Box 21"/>
              <p:cNvSpPr txBox="1">
                <a:spLocks noChangeArrowheads="1"/>
              </p:cNvSpPr>
              <p:nvPr/>
            </p:nvSpPr>
            <p:spPr bwMode="auto">
              <a:xfrm>
                <a:off x="3379" y="1389"/>
                <a:ext cx="2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J</a:t>
                </a:r>
              </a:p>
            </p:txBody>
          </p:sp>
          <p:sp>
            <p:nvSpPr>
              <p:cNvPr id="64559" name="Text Box 22"/>
              <p:cNvSpPr txBox="1">
                <a:spLocks noChangeArrowheads="1"/>
              </p:cNvSpPr>
              <p:nvPr/>
            </p:nvSpPr>
            <p:spPr bwMode="auto">
              <a:xfrm>
                <a:off x="3432" y="1673"/>
                <a:ext cx="6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CLK</a:t>
                </a:r>
              </a:p>
            </p:txBody>
          </p:sp>
          <p:sp>
            <p:nvSpPr>
              <p:cNvPr id="64560" name="Text Box 23"/>
              <p:cNvSpPr txBox="1">
                <a:spLocks noChangeArrowheads="1"/>
              </p:cNvSpPr>
              <p:nvPr/>
            </p:nvSpPr>
            <p:spPr bwMode="auto">
              <a:xfrm>
                <a:off x="3379" y="1933"/>
                <a:ext cx="2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K</a:t>
                </a:r>
              </a:p>
            </p:txBody>
          </p:sp>
          <p:sp>
            <p:nvSpPr>
              <p:cNvPr id="64561" name="Text Box 24"/>
              <p:cNvSpPr txBox="1">
                <a:spLocks noChangeArrowheads="1"/>
              </p:cNvSpPr>
              <p:nvPr/>
            </p:nvSpPr>
            <p:spPr bwMode="auto">
              <a:xfrm>
                <a:off x="4009" y="1426"/>
                <a:ext cx="33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Q</a:t>
                </a:r>
              </a:p>
            </p:txBody>
          </p:sp>
          <p:sp>
            <p:nvSpPr>
              <p:cNvPr id="64562" name="Text Box 25"/>
              <p:cNvSpPr txBox="1">
                <a:spLocks noChangeArrowheads="1"/>
              </p:cNvSpPr>
              <p:nvPr/>
            </p:nvSpPr>
            <p:spPr bwMode="auto">
              <a:xfrm>
                <a:off x="3969" y="1933"/>
                <a:ext cx="33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Q</a:t>
                </a:r>
              </a:p>
            </p:txBody>
          </p:sp>
          <p:sp>
            <p:nvSpPr>
              <p:cNvPr id="64563" name="Line 29"/>
              <p:cNvSpPr>
                <a:spLocks noChangeShapeType="1"/>
              </p:cNvSpPr>
              <p:nvPr/>
            </p:nvSpPr>
            <p:spPr bwMode="auto">
              <a:xfrm flipH="1">
                <a:off x="4256" y="1549"/>
                <a:ext cx="24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64" name="Line 30"/>
              <p:cNvSpPr>
                <a:spLocks noChangeShapeType="1"/>
              </p:cNvSpPr>
              <p:nvPr/>
            </p:nvSpPr>
            <p:spPr bwMode="auto">
              <a:xfrm flipH="1">
                <a:off x="4341" y="2069"/>
                <a:ext cx="16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65" name="Line 31"/>
              <p:cNvSpPr>
                <a:spLocks noChangeShapeType="1"/>
              </p:cNvSpPr>
              <p:nvPr/>
            </p:nvSpPr>
            <p:spPr bwMode="auto">
              <a:xfrm flipH="1">
                <a:off x="3390" y="1797"/>
                <a:ext cx="83" cy="8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66" name="Line 32"/>
              <p:cNvSpPr>
                <a:spLocks noChangeShapeType="1"/>
              </p:cNvSpPr>
              <p:nvPr/>
            </p:nvSpPr>
            <p:spPr bwMode="auto">
              <a:xfrm flipH="1" flipV="1">
                <a:off x="3390" y="1715"/>
                <a:ext cx="83" cy="8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67" name="Oval 33"/>
              <p:cNvSpPr>
                <a:spLocks noChangeArrowheads="1"/>
              </p:cNvSpPr>
              <p:nvPr/>
            </p:nvSpPr>
            <p:spPr bwMode="auto">
              <a:xfrm>
                <a:off x="4250" y="2024"/>
                <a:ext cx="83" cy="8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68" name="Oval 84"/>
              <p:cNvSpPr>
                <a:spLocks noChangeArrowheads="1"/>
              </p:cNvSpPr>
              <p:nvPr/>
            </p:nvSpPr>
            <p:spPr bwMode="auto">
              <a:xfrm>
                <a:off x="3288" y="1752"/>
                <a:ext cx="91" cy="90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4590" name="Group 78"/>
            <p:cNvGrpSpPr>
              <a:grpSpLocks/>
            </p:cNvGrpSpPr>
            <p:nvPr/>
          </p:nvGrpSpPr>
          <p:grpSpPr bwMode="auto">
            <a:xfrm>
              <a:off x="2086" y="731"/>
              <a:ext cx="476" cy="311"/>
              <a:chOff x="1882" y="1237"/>
              <a:chExt cx="476" cy="311"/>
            </a:xfrm>
          </p:grpSpPr>
          <p:sp>
            <p:nvSpPr>
              <p:cNvPr id="64591" name="AutoShape 170"/>
              <p:cNvSpPr>
                <a:spLocks noChangeArrowheads="1"/>
              </p:cNvSpPr>
              <p:nvPr/>
            </p:nvSpPr>
            <p:spPr bwMode="auto">
              <a:xfrm flipH="1">
                <a:off x="1882" y="1237"/>
                <a:ext cx="45" cy="311"/>
              </a:xfrm>
              <a:prstGeom prst="moon">
                <a:avLst>
                  <a:gd name="adj" fmla="val 0"/>
                </a:avLst>
              </a:prstGeom>
              <a:solidFill>
                <a:schemeClr val="accent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4592" name="Group 80"/>
              <p:cNvGrpSpPr>
                <a:grpSpLocks noChangeAspect="1"/>
              </p:cNvGrpSpPr>
              <p:nvPr/>
            </p:nvGrpSpPr>
            <p:grpSpPr bwMode="auto">
              <a:xfrm>
                <a:off x="1944" y="1237"/>
                <a:ext cx="414" cy="311"/>
                <a:chOff x="4666" y="1670"/>
                <a:chExt cx="397" cy="354"/>
              </a:xfrm>
            </p:grpSpPr>
            <p:sp>
              <p:nvSpPr>
                <p:cNvPr id="64593" name="Arc 81"/>
                <p:cNvSpPr>
                  <a:spLocks noChangeAspect="1"/>
                </p:cNvSpPr>
                <p:nvPr/>
              </p:nvSpPr>
              <p:spPr bwMode="auto">
                <a:xfrm>
                  <a:off x="4666" y="1677"/>
                  <a:ext cx="55" cy="34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0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199"/>
                        <a:pt x="0" y="43200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199"/>
                        <a:pt x="0" y="432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94" name="Line 82"/>
                <p:cNvSpPr>
                  <a:spLocks noChangeAspect="1" noChangeShapeType="1"/>
                </p:cNvSpPr>
                <p:nvPr/>
              </p:nvSpPr>
              <p:spPr bwMode="auto">
                <a:xfrm>
                  <a:off x="4666" y="1670"/>
                  <a:ext cx="165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95" name="Line 83"/>
                <p:cNvSpPr>
                  <a:spLocks noChangeAspect="1" noChangeShapeType="1"/>
                </p:cNvSpPr>
                <p:nvPr/>
              </p:nvSpPr>
              <p:spPr bwMode="auto">
                <a:xfrm>
                  <a:off x="4666" y="2024"/>
                  <a:ext cx="165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96" name="Arc 84"/>
                <p:cNvSpPr>
                  <a:spLocks noChangeAspect="1"/>
                </p:cNvSpPr>
                <p:nvPr/>
              </p:nvSpPr>
              <p:spPr bwMode="auto">
                <a:xfrm>
                  <a:off x="4831" y="1682"/>
                  <a:ext cx="232" cy="342"/>
                </a:xfrm>
                <a:custGeom>
                  <a:avLst/>
                  <a:gdLst>
                    <a:gd name="G0" fmla="+- 0 0 0"/>
                    <a:gd name="G1" fmla="+- 0 0 0"/>
                    <a:gd name="G2" fmla="+- 21600 0 0"/>
                    <a:gd name="T0" fmla="*/ 18926 w 18926"/>
                    <a:gd name="T1" fmla="*/ 10409 h 21600"/>
                    <a:gd name="T2" fmla="*/ 0 w 18926"/>
                    <a:gd name="T3" fmla="*/ 21600 h 21600"/>
                    <a:gd name="T4" fmla="*/ 0 w 18926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926" h="21600" fill="none" extrusionOk="0">
                      <a:moveTo>
                        <a:pt x="18926" y="10409"/>
                      </a:moveTo>
                      <a:cubicBezTo>
                        <a:pt x="15130" y="17311"/>
                        <a:pt x="7877" y="21599"/>
                        <a:pt x="0" y="21600"/>
                      </a:cubicBezTo>
                    </a:path>
                    <a:path w="18926" h="21600" stroke="0" extrusionOk="0">
                      <a:moveTo>
                        <a:pt x="18926" y="10409"/>
                      </a:moveTo>
                      <a:cubicBezTo>
                        <a:pt x="15130" y="17311"/>
                        <a:pt x="7877" y="21599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97" name="Arc 85"/>
                <p:cNvSpPr>
                  <a:spLocks noChangeAspect="1"/>
                </p:cNvSpPr>
                <p:nvPr/>
              </p:nvSpPr>
              <p:spPr bwMode="auto">
                <a:xfrm>
                  <a:off x="4831" y="1670"/>
                  <a:ext cx="230" cy="34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18754"/>
                    <a:gd name="T1" fmla="*/ 0 h 21600"/>
                    <a:gd name="T2" fmla="*/ 18754 w 18754"/>
                    <a:gd name="T3" fmla="*/ 10883 h 21600"/>
                    <a:gd name="T4" fmla="*/ 0 w 1875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754" h="21600" fill="none" extrusionOk="0">
                      <a:moveTo>
                        <a:pt x="-1" y="0"/>
                      </a:moveTo>
                      <a:cubicBezTo>
                        <a:pt x="7751" y="0"/>
                        <a:pt x="14908" y="4153"/>
                        <a:pt x="18753" y="10883"/>
                      </a:cubicBezTo>
                    </a:path>
                    <a:path w="18754" h="21600" stroke="0" extrusionOk="0">
                      <a:moveTo>
                        <a:pt x="-1" y="0"/>
                      </a:moveTo>
                      <a:cubicBezTo>
                        <a:pt x="7751" y="0"/>
                        <a:pt x="14908" y="4153"/>
                        <a:pt x="18753" y="10883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126" grpId="0" animBg="1"/>
      <p:bldP spid="1301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991475" cy="5857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7.1  Bistable Element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3743325"/>
            <a:ext cx="8229600" cy="27813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Output variable</a:t>
            </a:r>
            <a:r>
              <a:rPr lang="zh-CN" altLang="en-US" dirty="0" smtClean="0">
                <a:ea typeface="宋体" charset="-122"/>
              </a:rPr>
              <a:t>：</a:t>
            </a:r>
            <a:r>
              <a:rPr lang="en-US" altLang="zh-CN" dirty="0" smtClean="0">
                <a:ea typeface="宋体" charset="-122"/>
              </a:rPr>
              <a:t>Q</a:t>
            </a:r>
            <a:r>
              <a:rPr lang="zh-CN" altLang="en-US" dirty="0" smtClean="0">
                <a:ea typeface="宋体" charset="-122"/>
              </a:rPr>
              <a:t>，</a:t>
            </a:r>
            <a:r>
              <a:rPr lang="en-US" altLang="zh-CN" dirty="0" smtClean="0">
                <a:ea typeface="宋体" charset="-122"/>
              </a:rPr>
              <a:t>Q_L</a:t>
            </a:r>
            <a:r>
              <a:rPr lang="zh-CN" altLang="en-US" dirty="0" smtClean="0">
                <a:ea typeface="宋体" charset="-122"/>
              </a:rPr>
              <a:t>，</a:t>
            </a:r>
            <a:r>
              <a:rPr lang="en-US" altLang="zh-CN" dirty="0" smtClean="0">
                <a:ea typeface="宋体" charset="-122"/>
              </a:rPr>
              <a:t>and Q_L=Q’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Two stable states: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    </a:t>
            </a:r>
            <a:r>
              <a:rPr lang="en-US" altLang="zh-CN" dirty="0" smtClean="0">
                <a:solidFill>
                  <a:srgbClr val="0000CC"/>
                </a:solidFill>
                <a:ea typeface="宋体" charset="-122"/>
              </a:rPr>
              <a:t>Q=0</a:t>
            </a:r>
            <a:r>
              <a:rPr lang="zh-CN" altLang="en-US" dirty="0" smtClean="0">
                <a:solidFill>
                  <a:srgbClr val="0000CC"/>
                </a:solidFill>
                <a:ea typeface="宋体" charset="-122"/>
              </a:rPr>
              <a:t>、</a:t>
            </a:r>
            <a:r>
              <a:rPr lang="en-US" altLang="zh-CN" dirty="0" smtClean="0">
                <a:solidFill>
                  <a:srgbClr val="0000CC"/>
                </a:solidFill>
                <a:ea typeface="宋体" charset="-122"/>
              </a:rPr>
              <a:t>Q_L=1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CC"/>
                </a:solidFill>
                <a:ea typeface="宋体" charset="-122"/>
              </a:rPr>
              <a:t>    Q=1</a:t>
            </a:r>
            <a:r>
              <a:rPr lang="zh-CN" altLang="en-US" dirty="0" smtClean="0">
                <a:solidFill>
                  <a:srgbClr val="0000CC"/>
                </a:solidFill>
                <a:ea typeface="宋体" charset="-122"/>
              </a:rPr>
              <a:t>、</a:t>
            </a:r>
            <a:r>
              <a:rPr lang="en-US" altLang="zh-CN" dirty="0" smtClean="0">
                <a:solidFill>
                  <a:srgbClr val="0000CC"/>
                </a:solidFill>
                <a:ea typeface="宋体" charset="-122"/>
              </a:rPr>
              <a:t>Q_L=0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2600325" y="1277938"/>
          <a:ext cx="3417888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Artwork" r:id="rId3" imgW="2190476" imgH="1371429" progId="Adobe.Illustrator.7">
                  <p:embed/>
                </p:oleObj>
              </mc:Choice>
              <mc:Fallback>
                <p:oleObj name="Artwork" r:id="rId3" imgW="2190476" imgH="1371429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1277938"/>
                        <a:ext cx="3417888" cy="229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Line 7"/>
          <p:cNvSpPr>
            <a:spLocks noChangeShapeType="1"/>
          </p:cNvSpPr>
          <p:nvPr/>
        </p:nvSpPr>
        <p:spPr bwMode="auto">
          <a:xfrm flipV="1">
            <a:off x="1333500" y="2205038"/>
            <a:ext cx="1384300" cy="465137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2268538" y="2349500"/>
            <a:ext cx="508000" cy="30480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Text Box 10"/>
          <p:cNvSpPr txBox="1">
            <a:spLocks noChangeArrowheads="1"/>
          </p:cNvSpPr>
          <p:nvPr/>
        </p:nvSpPr>
        <p:spPr bwMode="auto">
          <a:xfrm>
            <a:off x="395288" y="2565400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602206"/>
                </a:solidFill>
                <a:latin typeface="Garamond" pitchFamily="18" charset="0"/>
              </a:rPr>
              <a:t>feedback</a:t>
            </a:r>
          </a:p>
        </p:txBody>
      </p:sp>
      <p:sp>
        <p:nvSpPr>
          <p:cNvPr id="1032" name="Text Box 19"/>
          <p:cNvSpPr txBox="1">
            <a:spLocks noChangeArrowheads="1"/>
          </p:cNvSpPr>
          <p:nvPr/>
        </p:nvSpPr>
        <p:spPr bwMode="auto">
          <a:xfrm>
            <a:off x="3355975" y="1493838"/>
            <a:ext cx="360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1033" name="Text Box 20"/>
          <p:cNvSpPr txBox="1">
            <a:spLocks noChangeArrowheads="1"/>
          </p:cNvSpPr>
          <p:nvPr/>
        </p:nvSpPr>
        <p:spPr bwMode="auto">
          <a:xfrm>
            <a:off x="3311525" y="3017838"/>
            <a:ext cx="360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CC"/>
                </a:solidFill>
              </a:rPr>
              <a:t>2</a:t>
            </a: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5967413" y="1898650"/>
            <a:ext cx="28987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 dirty="0">
                <a:solidFill>
                  <a:srgbClr val="C00000"/>
                </a:solidFill>
              </a:rPr>
              <a:t>Q is the state variable</a:t>
            </a:r>
          </a:p>
        </p:txBody>
      </p:sp>
      <p:sp>
        <p:nvSpPr>
          <p:cNvPr id="2" name="矩形 1"/>
          <p:cNvSpPr/>
          <p:nvPr/>
        </p:nvSpPr>
        <p:spPr>
          <a:xfrm>
            <a:off x="4788024" y="4725144"/>
            <a:ext cx="326710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0" dirty="0"/>
              <a:t>a </a:t>
            </a:r>
            <a:r>
              <a:rPr lang="en-US" altLang="zh-CN" sz="2800" b="0" dirty="0" err="1"/>
              <a:t>bistable</a:t>
            </a:r>
            <a:r>
              <a:rPr lang="en-US" altLang="zh-CN" sz="2800" b="0" dirty="0"/>
              <a:t/>
            </a:r>
            <a:br>
              <a:rPr lang="en-US" altLang="zh-CN" sz="2800" b="0" dirty="0"/>
            </a:br>
            <a:r>
              <a:rPr lang="en-US" altLang="zh-CN" sz="2800" b="0" dirty="0">
                <a:solidFill>
                  <a:srgbClr val="C00000"/>
                </a:solidFill>
              </a:rPr>
              <a:t>storage</a:t>
            </a:r>
            <a:r>
              <a:rPr lang="en-US" altLang="zh-CN" sz="2800" b="0" dirty="0"/>
              <a:t> element</a:t>
            </a:r>
            <a:r>
              <a:rPr lang="en-US" altLang="zh-CN" sz="2800" dirty="0"/>
              <a:t> </a:t>
            </a:r>
            <a:br>
              <a:rPr lang="en-US" altLang="zh-CN" sz="2800" dirty="0"/>
            </a:b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9" grpId="0"/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991475" cy="398462"/>
          </a:xfrm>
        </p:spPr>
        <p:txBody>
          <a:bodyPr/>
          <a:lstStyle/>
          <a:p>
            <a:pPr eaLnBrk="1" hangingPunct="1"/>
            <a:endParaRPr lang="zh-CN" altLang="zh-CN" sz="2800" smtClean="0">
              <a:ea typeface="宋体" charset="-122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6250" y="1025525"/>
            <a:ext cx="5356225" cy="5762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smtClean="0">
                <a:solidFill>
                  <a:srgbClr val="222A74"/>
                </a:solidFill>
                <a:ea typeface="宋体" charset="-122"/>
              </a:rPr>
              <a:t>(3) output equation</a:t>
            </a:r>
            <a:r>
              <a:rPr lang="zh-CN" altLang="en-US" sz="2400" smtClean="0">
                <a:solidFill>
                  <a:srgbClr val="222A74"/>
                </a:solidFill>
                <a:ea typeface="宋体" charset="-122"/>
              </a:rPr>
              <a:t>：</a:t>
            </a:r>
            <a:r>
              <a:rPr lang="en-US" altLang="zh-CN" sz="2400" smtClean="0">
                <a:solidFill>
                  <a:srgbClr val="222A74"/>
                </a:solidFill>
                <a:ea typeface="宋体" charset="-122"/>
              </a:rPr>
              <a:t>Z=Q0·Q1</a:t>
            </a:r>
          </a:p>
        </p:txBody>
      </p:sp>
      <p:graphicFrame>
        <p:nvGraphicFramePr>
          <p:cNvPr id="131374" name="Group 302"/>
          <p:cNvGraphicFramePr>
            <a:graphicFrameLocks noGrp="1"/>
          </p:cNvGraphicFramePr>
          <p:nvPr>
            <p:ph sz="quarter" idx="2"/>
          </p:nvPr>
        </p:nvGraphicFramePr>
        <p:xfrm>
          <a:off x="785813" y="2259013"/>
          <a:ext cx="3162300" cy="3370262"/>
        </p:xfrm>
        <a:graphic>
          <a:graphicData uri="http://schemas.openxmlformats.org/drawingml/2006/table">
            <a:tbl>
              <a:tblPr/>
              <a:tblGrid>
                <a:gridCol w="1076325"/>
                <a:gridCol w="739775"/>
                <a:gridCol w="606425"/>
                <a:gridCol w="739775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Q1Q0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Q1*Q0*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573" name="Rectangle 4"/>
          <p:cNvSpPr>
            <a:spLocks noChangeArrowheads="1"/>
          </p:cNvSpPr>
          <p:nvPr/>
        </p:nvSpPr>
        <p:spPr bwMode="auto">
          <a:xfrm>
            <a:off x="476250" y="1530350"/>
            <a:ext cx="83439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B64E7"/>
              </a:buClr>
            </a:pPr>
            <a:r>
              <a:rPr lang="en-US" altLang="zh-CN" sz="2400" b="0">
                <a:solidFill>
                  <a:srgbClr val="222A74"/>
                </a:solidFill>
                <a:latin typeface="Verdana" pitchFamily="34" charset="0"/>
              </a:rPr>
              <a:t>(4) transition/output table and state/output table</a:t>
            </a:r>
          </a:p>
        </p:txBody>
      </p:sp>
      <p:graphicFrame>
        <p:nvGraphicFramePr>
          <p:cNvPr id="131368" name="Group 296"/>
          <p:cNvGraphicFramePr>
            <a:graphicFrameLocks noGrp="1"/>
          </p:cNvGraphicFramePr>
          <p:nvPr>
            <p:ph sz="quarter" idx="3"/>
          </p:nvPr>
        </p:nvGraphicFramePr>
        <p:xfrm>
          <a:off x="5832475" y="2349500"/>
          <a:ext cx="3203575" cy="3200400"/>
        </p:xfrm>
        <a:graphic>
          <a:graphicData uri="http://schemas.openxmlformats.org/drawingml/2006/table">
            <a:tbl>
              <a:tblPr/>
              <a:tblGrid>
                <a:gridCol w="1223963"/>
                <a:gridCol w="720725"/>
                <a:gridCol w="719137"/>
                <a:gridCol w="539750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1366" name="Line 294"/>
          <p:cNvSpPr>
            <a:spLocks noChangeShapeType="1"/>
          </p:cNvSpPr>
          <p:nvPr/>
        </p:nvSpPr>
        <p:spPr bwMode="auto">
          <a:xfrm>
            <a:off x="4067175" y="5003800"/>
            <a:ext cx="172878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367" name="Text Box 295"/>
          <p:cNvSpPr txBox="1">
            <a:spLocks noChangeArrowheads="1"/>
          </p:cNvSpPr>
          <p:nvPr/>
        </p:nvSpPr>
        <p:spPr bwMode="auto">
          <a:xfrm>
            <a:off x="4032250" y="2573338"/>
            <a:ext cx="1935163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900CC"/>
                </a:solidFill>
              </a:rPr>
              <a:t>assign state name</a:t>
            </a:r>
            <a:r>
              <a:rPr lang="zh-CN" altLang="en-US" sz="2000">
                <a:solidFill>
                  <a:srgbClr val="9900CC"/>
                </a:solidFill>
              </a:rPr>
              <a:t>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900CC"/>
                </a:solidFill>
              </a:rPr>
              <a:t>Q1Q0        S</a:t>
            </a:r>
            <a:br>
              <a:rPr lang="en-US" altLang="zh-CN" sz="2000">
                <a:solidFill>
                  <a:srgbClr val="9900CC"/>
                </a:solidFill>
              </a:rPr>
            </a:br>
            <a:r>
              <a:rPr lang="en-US" altLang="zh-CN" sz="2000">
                <a:solidFill>
                  <a:srgbClr val="9900CC"/>
                </a:solidFill>
              </a:rPr>
              <a:t>  00            A</a:t>
            </a:r>
            <a:br>
              <a:rPr lang="en-US" altLang="zh-CN" sz="2000">
                <a:solidFill>
                  <a:srgbClr val="9900CC"/>
                </a:solidFill>
              </a:rPr>
            </a:br>
            <a:r>
              <a:rPr lang="en-US" altLang="zh-CN" sz="2000">
                <a:solidFill>
                  <a:srgbClr val="9900CC"/>
                </a:solidFill>
              </a:rPr>
              <a:t>  01            B</a:t>
            </a:r>
            <a:br>
              <a:rPr lang="en-US" altLang="zh-CN" sz="2000">
                <a:solidFill>
                  <a:srgbClr val="9900CC"/>
                </a:solidFill>
              </a:rPr>
            </a:br>
            <a:r>
              <a:rPr lang="en-US" altLang="zh-CN" sz="2000">
                <a:solidFill>
                  <a:srgbClr val="9900CC"/>
                </a:solidFill>
              </a:rPr>
              <a:t>  10            C</a:t>
            </a:r>
            <a:br>
              <a:rPr lang="en-US" altLang="zh-CN" sz="2000">
                <a:solidFill>
                  <a:srgbClr val="9900CC"/>
                </a:solidFill>
              </a:rPr>
            </a:br>
            <a:r>
              <a:rPr lang="en-US" altLang="zh-CN" sz="2000">
                <a:solidFill>
                  <a:srgbClr val="9900CC"/>
                </a:solidFill>
              </a:rPr>
              <a:t>  11            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3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000"/>
                                        <p:tgtEl>
                                          <p:spTgt spid="13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366" grpId="0" animBg="1"/>
      <p:bldP spid="13136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Oval 4"/>
          <p:cNvSpPr>
            <a:spLocks noChangeArrowheads="1"/>
          </p:cNvSpPr>
          <p:nvPr/>
        </p:nvSpPr>
        <p:spPr bwMode="auto">
          <a:xfrm>
            <a:off x="1474788" y="1989138"/>
            <a:ext cx="1081087" cy="1081087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</a:rPr>
              <a:t>A</a:t>
            </a:r>
            <a:br>
              <a:rPr lang="en-US" altLang="zh-CN" sz="2400">
                <a:solidFill>
                  <a:srgbClr val="000000"/>
                </a:solidFill>
              </a:rPr>
            </a:br>
            <a:r>
              <a:rPr lang="en-US" altLang="zh-CN" sz="2400">
                <a:solidFill>
                  <a:srgbClr val="000000"/>
                </a:solidFill>
              </a:rPr>
              <a:t>Z=0</a:t>
            </a:r>
          </a:p>
        </p:txBody>
      </p:sp>
      <p:sp>
        <p:nvSpPr>
          <p:cNvPr id="66563" name="Oval 5"/>
          <p:cNvSpPr>
            <a:spLocks noChangeArrowheads="1"/>
          </p:cNvSpPr>
          <p:nvPr/>
        </p:nvSpPr>
        <p:spPr bwMode="auto">
          <a:xfrm>
            <a:off x="1439863" y="4149725"/>
            <a:ext cx="1079500" cy="10795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</a:rPr>
              <a:t>D</a:t>
            </a:r>
            <a:br>
              <a:rPr lang="en-US" altLang="zh-CN" sz="2400">
                <a:solidFill>
                  <a:srgbClr val="000000"/>
                </a:solidFill>
              </a:rPr>
            </a:br>
            <a:r>
              <a:rPr lang="en-US" altLang="zh-CN" sz="2400">
                <a:solidFill>
                  <a:srgbClr val="000000"/>
                </a:solidFill>
              </a:rPr>
              <a:t>Z=1</a:t>
            </a:r>
          </a:p>
        </p:txBody>
      </p:sp>
      <p:sp>
        <p:nvSpPr>
          <p:cNvPr id="66564" name="Oval 6"/>
          <p:cNvSpPr>
            <a:spLocks noChangeArrowheads="1"/>
          </p:cNvSpPr>
          <p:nvPr/>
        </p:nvSpPr>
        <p:spPr bwMode="auto">
          <a:xfrm>
            <a:off x="4067175" y="4149725"/>
            <a:ext cx="1079500" cy="10795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</a:rPr>
              <a:t>C </a:t>
            </a:r>
            <a:br>
              <a:rPr lang="en-US" altLang="zh-CN" sz="2400">
                <a:solidFill>
                  <a:srgbClr val="000000"/>
                </a:solidFill>
              </a:rPr>
            </a:br>
            <a:r>
              <a:rPr lang="en-US" altLang="zh-CN" sz="2400">
                <a:solidFill>
                  <a:srgbClr val="000000"/>
                </a:solidFill>
              </a:rPr>
              <a:t>Z=0</a:t>
            </a:r>
          </a:p>
        </p:txBody>
      </p:sp>
      <p:sp>
        <p:nvSpPr>
          <p:cNvPr id="66565" name="Oval 7"/>
          <p:cNvSpPr>
            <a:spLocks noChangeArrowheads="1"/>
          </p:cNvSpPr>
          <p:nvPr/>
        </p:nvSpPr>
        <p:spPr bwMode="auto">
          <a:xfrm>
            <a:off x="4067175" y="1989138"/>
            <a:ext cx="1081088" cy="10795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</a:rPr>
              <a:t>B</a:t>
            </a:r>
            <a:br>
              <a:rPr lang="en-US" altLang="zh-CN" sz="2400">
                <a:solidFill>
                  <a:srgbClr val="000000"/>
                </a:solidFill>
              </a:rPr>
            </a:br>
            <a:r>
              <a:rPr lang="en-US" altLang="zh-CN" sz="2400">
                <a:solidFill>
                  <a:srgbClr val="000000"/>
                </a:solidFill>
              </a:rPr>
              <a:t>Z=0</a:t>
            </a:r>
          </a:p>
        </p:txBody>
      </p:sp>
      <p:grpSp>
        <p:nvGrpSpPr>
          <p:cNvPr id="66599" name="Group 39"/>
          <p:cNvGrpSpPr>
            <a:grpSpLocks/>
          </p:cNvGrpSpPr>
          <p:nvPr/>
        </p:nvGrpSpPr>
        <p:grpSpPr bwMode="auto">
          <a:xfrm>
            <a:off x="2554288" y="2278063"/>
            <a:ext cx="1512887" cy="430212"/>
            <a:chOff x="1609" y="1435"/>
            <a:chExt cx="953" cy="271"/>
          </a:xfrm>
        </p:grpSpPr>
        <p:sp>
          <p:nvSpPr>
            <p:cNvPr id="66567" name="Line 9"/>
            <p:cNvSpPr>
              <a:spLocks noChangeShapeType="1"/>
            </p:cNvSpPr>
            <p:nvPr/>
          </p:nvSpPr>
          <p:spPr bwMode="auto">
            <a:xfrm>
              <a:off x="1609" y="1706"/>
              <a:ext cx="953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68" name="Text Box 10"/>
            <p:cNvSpPr txBox="1">
              <a:spLocks noChangeArrowheads="1"/>
            </p:cNvSpPr>
            <p:nvPr/>
          </p:nvSpPr>
          <p:spPr bwMode="auto">
            <a:xfrm>
              <a:off x="1836" y="1435"/>
              <a:ext cx="5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CC"/>
                  </a:solidFill>
                </a:rPr>
                <a:t>X=0</a:t>
              </a:r>
            </a:p>
          </p:txBody>
        </p:sp>
      </p:grpSp>
      <p:grpSp>
        <p:nvGrpSpPr>
          <p:cNvPr id="66600" name="Group 40"/>
          <p:cNvGrpSpPr>
            <a:grpSpLocks/>
          </p:cNvGrpSpPr>
          <p:nvPr/>
        </p:nvGrpSpPr>
        <p:grpSpPr bwMode="auto">
          <a:xfrm>
            <a:off x="4427538" y="3068638"/>
            <a:ext cx="576262" cy="1081087"/>
            <a:chOff x="2789" y="1933"/>
            <a:chExt cx="363" cy="681"/>
          </a:xfrm>
        </p:grpSpPr>
        <p:sp>
          <p:nvSpPr>
            <p:cNvPr id="66570" name="Line 12"/>
            <p:cNvSpPr>
              <a:spLocks noChangeShapeType="1"/>
            </p:cNvSpPr>
            <p:nvPr/>
          </p:nvSpPr>
          <p:spPr bwMode="auto">
            <a:xfrm>
              <a:off x="2789" y="1933"/>
              <a:ext cx="0" cy="68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1" name="Text Box 13"/>
            <p:cNvSpPr txBox="1">
              <a:spLocks noChangeArrowheads="1"/>
            </p:cNvSpPr>
            <p:nvPr/>
          </p:nvSpPr>
          <p:spPr bwMode="auto">
            <a:xfrm>
              <a:off x="2834" y="2115"/>
              <a:ext cx="3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CC"/>
                  </a:solidFill>
                </a:rPr>
                <a:t>X’</a:t>
              </a:r>
            </a:p>
          </p:txBody>
        </p:sp>
      </p:grpSp>
      <p:grpSp>
        <p:nvGrpSpPr>
          <p:cNvPr id="66601" name="Group 41"/>
          <p:cNvGrpSpPr>
            <a:grpSpLocks/>
          </p:cNvGrpSpPr>
          <p:nvPr/>
        </p:nvGrpSpPr>
        <p:grpSpPr bwMode="auto">
          <a:xfrm>
            <a:off x="2555875" y="4078288"/>
            <a:ext cx="1511300" cy="431800"/>
            <a:chOff x="1610" y="2569"/>
            <a:chExt cx="952" cy="272"/>
          </a:xfrm>
        </p:grpSpPr>
        <p:sp>
          <p:nvSpPr>
            <p:cNvPr id="66573" name="Line 15"/>
            <p:cNvSpPr>
              <a:spLocks noChangeShapeType="1"/>
            </p:cNvSpPr>
            <p:nvPr/>
          </p:nvSpPr>
          <p:spPr bwMode="auto">
            <a:xfrm flipH="1" flipV="1">
              <a:off x="1610" y="2841"/>
              <a:ext cx="95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4" name="Text Box 16"/>
            <p:cNvSpPr txBox="1">
              <a:spLocks noChangeArrowheads="1"/>
            </p:cNvSpPr>
            <p:nvPr/>
          </p:nvSpPr>
          <p:spPr bwMode="auto">
            <a:xfrm>
              <a:off x="1973" y="2569"/>
              <a:ext cx="2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CC"/>
                  </a:solidFill>
                </a:rPr>
                <a:t>X’</a:t>
              </a:r>
            </a:p>
          </p:txBody>
        </p:sp>
      </p:grpSp>
      <p:grpSp>
        <p:nvGrpSpPr>
          <p:cNvPr id="66602" name="Group 42"/>
          <p:cNvGrpSpPr>
            <a:grpSpLocks/>
          </p:cNvGrpSpPr>
          <p:nvPr/>
        </p:nvGrpSpPr>
        <p:grpSpPr bwMode="auto">
          <a:xfrm>
            <a:off x="1763713" y="3070225"/>
            <a:ext cx="431800" cy="1152525"/>
            <a:chOff x="1111" y="1934"/>
            <a:chExt cx="272" cy="726"/>
          </a:xfrm>
        </p:grpSpPr>
        <p:sp>
          <p:nvSpPr>
            <p:cNvPr id="66576" name="Line 18"/>
            <p:cNvSpPr>
              <a:spLocks noChangeShapeType="1"/>
            </p:cNvSpPr>
            <p:nvPr/>
          </p:nvSpPr>
          <p:spPr bwMode="auto">
            <a:xfrm>
              <a:off x="1383" y="1934"/>
              <a:ext cx="0" cy="72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7" name="Text Box 19"/>
            <p:cNvSpPr txBox="1">
              <a:spLocks noChangeArrowheads="1"/>
            </p:cNvSpPr>
            <p:nvPr/>
          </p:nvSpPr>
          <p:spPr bwMode="auto">
            <a:xfrm>
              <a:off x="1111" y="2160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CC"/>
                  </a:solidFill>
                </a:rPr>
                <a:t>X’</a:t>
              </a:r>
            </a:p>
          </p:txBody>
        </p:sp>
      </p:grpSp>
      <p:sp>
        <p:nvSpPr>
          <p:cNvPr id="66582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state diagram </a:t>
            </a:r>
          </a:p>
        </p:txBody>
      </p:sp>
      <p:grpSp>
        <p:nvGrpSpPr>
          <p:cNvPr id="66604" name="Group 44"/>
          <p:cNvGrpSpPr>
            <a:grpSpLocks/>
          </p:cNvGrpSpPr>
          <p:nvPr/>
        </p:nvGrpSpPr>
        <p:grpSpPr bwMode="auto">
          <a:xfrm>
            <a:off x="2195513" y="5194300"/>
            <a:ext cx="2195512" cy="396875"/>
            <a:chOff x="1383" y="3272"/>
            <a:chExt cx="1383" cy="250"/>
          </a:xfrm>
        </p:grpSpPr>
        <p:sp>
          <p:nvSpPr>
            <p:cNvPr id="66572" name="Text Box 14"/>
            <p:cNvSpPr txBox="1">
              <a:spLocks noChangeArrowheads="1"/>
            </p:cNvSpPr>
            <p:nvPr/>
          </p:nvSpPr>
          <p:spPr bwMode="auto">
            <a:xfrm>
              <a:off x="1973" y="327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A50021"/>
                  </a:solidFill>
                </a:rPr>
                <a:t>X</a:t>
              </a:r>
            </a:p>
          </p:txBody>
        </p:sp>
        <p:sp>
          <p:nvSpPr>
            <p:cNvPr id="66594" name="Freeform 34"/>
            <p:cNvSpPr>
              <a:spLocks/>
            </p:cNvSpPr>
            <p:nvPr/>
          </p:nvSpPr>
          <p:spPr bwMode="auto">
            <a:xfrm>
              <a:off x="1383" y="3294"/>
              <a:ext cx="1383" cy="227"/>
            </a:xfrm>
            <a:custGeom>
              <a:avLst/>
              <a:gdLst>
                <a:gd name="T0" fmla="*/ 0 w 1383"/>
                <a:gd name="T1" fmla="*/ 0 h 227"/>
                <a:gd name="T2" fmla="*/ 703 w 1383"/>
                <a:gd name="T3" fmla="*/ 227 h 227"/>
                <a:gd name="T4" fmla="*/ 1383 w 1383"/>
                <a:gd name="T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3" h="227">
                  <a:moveTo>
                    <a:pt x="0" y="0"/>
                  </a:moveTo>
                  <a:cubicBezTo>
                    <a:pt x="236" y="113"/>
                    <a:pt x="473" y="227"/>
                    <a:pt x="703" y="227"/>
                  </a:cubicBezTo>
                  <a:cubicBezTo>
                    <a:pt x="933" y="227"/>
                    <a:pt x="1158" y="113"/>
                    <a:pt x="1383" y="0"/>
                  </a:cubicBezTo>
                </a:path>
              </a:pathLst>
            </a:custGeom>
            <a:noFill/>
            <a:ln w="28575" cmpd="sng">
              <a:solidFill>
                <a:srgbClr val="7D0C03"/>
              </a:solidFill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605" name="Group 45"/>
          <p:cNvGrpSpPr>
            <a:grpSpLocks/>
          </p:cNvGrpSpPr>
          <p:nvPr/>
        </p:nvGrpSpPr>
        <p:grpSpPr bwMode="auto">
          <a:xfrm>
            <a:off x="5148263" y="2422525"/>
            <a:ext cx="790575" cy="2195513"/>
            <a:chOff x="3243" y="1526"/>
            <a:chExt cx="498" cy="1383"/>
          </a:xfrm>
        </p:grpSpPr>
        <p:sp>
          <p:nvSpPr>
            <p:cNvPr id="66569" name="Text Box 11"/>
            <p:cNvSpPr txBox="1">
              <a:spLocks noChangeArrowheads="1"/>
            </p:cNvSpPr>
            <p:nvPr/>
          </p:nvSpPr>
          <p:spPr bwMode="auto">
            <a:xfrm>
              <a:off x="3469" y="2070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A50021"/>
                  </a:solidFill>
                </a:rPr>
                <a:t>X</a:t>
              </a:r>
            </a:p>
          </p:txBody>
        </p:sp>
        <p:sp>
          <p:nvSpPr>
            <p:cNvPr id="66595" name="Freeform 35"/>
            <p:cNvSpPr>
              <a:spLocks/>
            </p:cNvSpPr>
            <p:nvPr/>
          </p:nvSpPr>
          <p:spPr bwMode="auto">
            <a:xfrm rot="16200000">
              <a:off x="2665" y="2104"/>
              <a:ext cx="1383" cy="227"/>
            </a:xfrm>
            <a:custGeom>
              <a:avLst/>
              <a:gdLst>
                <a:gd name="T0" fmla="*/ 0 w 1383"/>
                <a:gd name="T1" fmla="*/ 0 h 227"/>
                <a:gd name="T2" fmla="*/ 703 w 1383"/>
                <a:gd name="T3" fmla="*/ 227 h 227"/>
                <a:gd name="T4" fmla="*/ 1383 w 1383"/>
                <a:gd name="T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3" h="227">
                  <a:moveTo>
                    <a:pt x="0" y="0"/>
                  </a:moveTo>
                  <a:cubicBezTo>
                    <a:pt x="236" y="113"/>
                    <a:pt x="473" y="227"/>
                    <a:pt x="703" y="227"/>
                  </a:cubicBezTo>
                  <a:cubicBezTo>
                    <a:pt x="933" y="227"/>
                    <a:pt x="1158" y="113"/>
                    <a:pt x="1383" y="0"/>
                  </a:cubicBezTo>
                </a:path>
              </a:pathLst>
            </a:custGeom>
            <a:noFill/>
            <a:ln w="28575" cmpd="sng">
              <a:solidFill>
                <a:srgbClr val="7D0C03"/>
              </a:solidFill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603" name="Group 43"/>
          <p:cNvGrpSpPr>
            <a:grpSpLocks/>
          </p:cNvGrpSpPr>
          <p:nvPr/>
        </p:nvGrpSpPr>
        <p:grpSpPr bwMode="auto">
          <a:xfrm>
            <a:off x="719138" y="2457450"/>
            <a:ext cx="720725" cy="2195513"/>
            <a:chOff x="453" y="1548"/>
            <a:chExt cx="454" cy="1383"/>
          </a:xfrm>
        </p:grpSpPr>
        <p:sp>
          <p:nvSpPr>
            <p:cNvPr id="66575" name="Text Box 17"/>
            <p:cNvSpPr txBox="1">
              <a:spLocks noChangeArrowheads="1"/>
            </p:cNvSpPr>
            <p:nvPr/>
          </p:nvSpPr>
          <p:spPr bwMode="auto">
            <a:xfrm>
              <a:off x="453" y="2046"/>
              <a:ext cx="3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A50021"/>
                  </a:solidFill>
                </a:rPr>
                <a:t>X</a:t>
              </a:r>
            </a:p>
          </p:txBody>
        </p:sp>
        <p:sp>
          <p:nvSpPr>
            <p:cNvPr id="66596" name="Freeform 36"/>
            <p:cNvSpPr>
              <a:spLocks/>
            </p:cNvSpPr>
            <p:nvPr/>
          </p:nvSpPr>
          <p:spPr bwMode="auto">
            <a:xfrm rot="5400000">
              <a:off x="102" y="2126"/>
              <a:ext cx="1383" cy="227"/>
            </a:xfrm>
            <a:custGeom>
              <a:avLst/>
              <a:gdLst>
                <a:gd name="T0" fmla="*/ 0 w 1383"/>
                <a:gd name="T1" fmla="*/ 0 h 227"/>
                <a:gd name="T2" fmla="*/ 703 w 1383"/>
                <a:gd name="T3" fmla="*/ 227 h 227"/>
                <a:gd name="T4" fmla="*/ 1383 w 1383"/>
                <a:gd name="T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3" h="227">
                  <a:moveTo>
                    <a:pt x="0" y="0"/>
                  </a:moveTo>
                  <a:cubicBezTo>
                    <a:pt x="236" y="113"/>
                    <a:pt x="473" y="227"/>
                    <a:pt x="703" y="227"/>
                  </a:cubicBezTo>
                  <a:cubicBezTo>
                    <a:pt x="933" y="227"/>
                    <a:pt x="1158" y="113"/>
                    <a:pt x="1383" y="0"/>
                  </a:cubicBezTo>
                </a:path>
              </a:pathLst>
            </a:custGeom>
            <a:noFill/>
            <a:ln w="28575" cmpd="sng">
              <a:solidFill>
                <a:srgbClr val="7D0C03"/>
              </a:solidFill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606" name="Group 46"/>
          <p:cNvGrpSpPr>
            <a:grpSpLocks/>
          </p:cNvGrpSpPr>
          <p:nvPr/>
        </p:nvGrpSpPr>
        <p:grpSpPr bwMode="auto">
          <a:xfrm>
            <a:off x="2232025" y="1304925"/>
            <a:ext cx="2195513" cy="720725"/>
            <a:chOff x="1406" y="822"/>
            <a:chExt cx="1383" cy="454"/>
          </a:xfrm>
        </p:grpSpPr>
        <p:sp>
          <p:nvSpPr>
            <p:cNvPr id="66566" name="Text Box 8"/>
            <p:cNvSpPr txBox="1">
              <a:spLocks noChangeArrowheads="1"/>
            </p:cNvSpPr>
            <p:nvPr/>
          </p:nvSpPr>
          <p:spPr bwMode="auto">
            <a:xfrm>
              <a:off x="1904" y="822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A50021"/>
                  </a:solidFill>
                </a:rPr>
                <a:t>X=1</a:t>
              </a:r>
            </a:p>
          </p:txBody>
        </p:sp>
        <p:sp>
          <p:nvSpPr>
            <p:cNvPr id="66597" name="Freeform 37"/>
            <p:cNvSpPr>
              <a:spLocks/>
            </p:cNvSpPr>
            <p:nvPr/>
          </p:nvSpPr>
          <p:spPr bwMode="auto">
            <a:xfrm rot="10800000">
              <a:off x="1406" y="1049"/>
              <a:ext cx="1383" cy="227"/>
            </a:xfrm>
            <a:custGeom>
              <a:avLst/>
              <a:gdLst>
                <a:gd name="T0" fmla="*/ 0 w 1383"/>
                <a:gd name="T1" fmla="*/ 0 h 227"/>
                <a:gd name="T2" fmla="*/ 703 w 1383"/>
                <a:gd name="T3" fmla="*/ 227 h 227"/>
                <a:gd name="T4" fmla="*/ 1383 w 1383"/>
                <a:gd name="T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3" h="227">
                  <a:moveTo>
                    <a:pt x="0" y="0"/>
                  </a:moveTo>
                  <a:cubicBezTo>
                    <a:pt x="236" y="113"/>
                    <a:pt x="473" y="227"/>
                    <a:pt x="703" y="227"/>
                  </a:cubicBezTo>
                  <a:cubicBezTo>
                    <a:pt x="933" y="227"/>
                    <a:pt x="1158" y="113"/>
                    <a:pt x="1383" y="0"/>
                  </a:cubicBezTo>
                </a:path>
              </a:pathLst>
            </a:custGeom>
            <a:noFill/>
            <a:ln w="28575" cmpd="sng">
              <a:solidFill>
                <a:srgbClr val="7D0C03"/>
              </a:solidFill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598" name="Rectangle 38"/>
          <p:cNvSpPr>
            <a:spLocks noChangeArrowheads="1"/>
          </p:cNvSpPr>
          <p:nvPr/>
        </p:nvSpPr>
        <p:spPr bwMode="auto">
          <a:xfrm>
            <a:off x="5724525" y="1125538"/>
            <a:ext cx="3132138" cy="1152525"/>
          </a:xfrm>
          <a:prstGeom prst="rect">
            <a:avLst/>
          </a:prstGeom>
          <a:solidFill>
            <a:srgbClr val="F7F7A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zh-CN" sz="2000"/>
              <a:t>Circuit’s logic function:</a:t>
            </a:r>
          </a:p>
          <a:p>
            <a:pPr algn="ctr"/>
            <a:r>
              <a:rPr lang="en-US" altLang="zh-CN" sz="2000"/>
              <a:t>2-bit up/down counter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6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6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6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6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66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6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9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63"/>
          <p:cNvSpPr txBox="1">
            <a:spLocks noChangeArrowheads="1"/>
          </p:cNvSpPr>
          <p:nvPr/>
        </p:nvSpPr>
        <p:spPr bwMode="auto">
          <a:xfrm>
            <a:off x="341313" y="1069975"/>
            <a:ext cx="541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CP</a:t>
            </a:r>
          </a:p>
        </p:txBody>
      </p:sp>
      <p:sp>
        <p:nvSpPr>
          <p:cNvPr id="67587" name="Line 148"/>
          <p:cNvSpPr>
            <a:spLocks noChangeShapeType="1"/>
          </p:cNvSpPr>
          <p:nvPr/>
        </p:nvSpPr>
        <p:spPr bwMode="auto">
          <a:xfrm>
            <a:off x="1493838" y="998538"/>
            <a:ext cx="0" cy="2663825"/>
          </a:xfrm>
          <a:prstGeom prst="line">
            <a:avLst/>
          </a:prstGeom>
          <a:noFill/>
          <a:ln w="19050">
            <a:solidFill>
              <a:srgbClr val="0066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88" name="Line 149"/>
          <p:cNvSpPr>
            <a:spLocks noChangeShapeType="1"/>
          </p:cNvSpPr>
          <p:nvPr/>
        </p:nvSpPr>
        <p:spPr bwMode="auto">
          <a:xfrm>
            <a:off x="2070100" y="998538"/>
            <a:ext cx="0" cy="2592387"/>
          </a:xfrm>
          <a:prstGeom prst="line">
            <a:avLst/>
          </a:prstGeom>
          <a:noFill/>
          <a:ln w="19050">
            <a:solidFill>
              <a:srgbClr val="0066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89" name="Line 150"/>
          <p:cNvSpPr>
            <a:spLocks noChangeShapeType="1"/>
          </p:cNvSpPr>
          <p:nvPr/>
        </p:nvSpPr>
        <p:spPr bwMode="auto">
          <a:xfrm>
            <a:off x="2646363" y="998538"/>
            <a:ext cx="0" cy="2592387"/>
          </a:xfrm>
          <a:prstGeom prst="line">
            <a:avLst/>
          </a:prstGeom>
          <a:noFill/>
          <a:ln w="19050">
            <a:solidFill>
              <a:srgbClr val="0066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0" name="Line 151"/>
          <p:cNvSpPr>
            <a:spLocks noChangeShapeType="1"/>
          </p:cNvSpPr>
          <p:nvPr/>
        </p:nvSpPr>
        <p:spPr bwMode="auto">
          <a:xfrm>
            <a:off x="3222625" y="998538"/>
            <a:ext cx="0" cy="2663825"/>
          </a:xfrm>
          <a:prstGeom prst="line">
            <a:avLst/>
          </a:prstGeom>
          <a:noFill/>
          <a:ln w="19050">
            <a:solidFill>
              <a:srgbClr val="0066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1" name="Rectangle 2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timing diagram</a:t>
            </a:r>
          </a:p>
        </p:txBody>
      </p:sp>
      <p:grpSp>
        <p:nvGrpSpPr>
          <p:cNvPr id="67592" name="Group 267"/>
          <p:cNvGrpSpPr>
            <a:grpSpLocks/>
          </p:cNvGrpSpPr>
          <p:nvPr/>
        </p:nvGrpSpPr>
        <p:grpSpPr bwMode="auto">
          <a:xfrm>
            <a:off x="917575" y="1069975"/>
            <a:ext cx="5473700" cy="360363"/>
            <a:chOff x="1156" y="754"/>
            <a:chExt cx="3448" cy="227"/>
          </a:xfrm>
        </p:grpSpPr>
        <p:grpSp>
          <p:nvGrpSpPr>
            <p:cNvPr id="67705" name="Group 226"/>
            <p:cNvGrpSpPr>
              <a:grpSpLocks/>
            </p:cNvGrpSpPr>
            <p:nvPr/>
          </p:nvGrpSpPr>
          <p:grpSpPr bwMode="auto">
            <a:xfrm>
              <a:off x="1156" y="754"/>
              <a:ext cx="363" cy="227"/>
              <a:chOff x="1156" y="754"/>
              <a:chExt cx="363" cy="227"/>
            </a:xfrm>
          </p:grpSpPr>
          <p:sp>
            <p:nvSpPr>
              <p:cNvPr id="67747" name="Line 220"/>
              <p:cNvSpPr>
                <a:spLocks noChangeShapeType="1"/>
              </p:cNvSpPr>
              <p:nvPr/>
            </p:nvSpPr>
            <p:spPr bwMode="auto">
              <a:xfrm>
                <a:off x="1156" y="981"/>
                <a:ext cx="18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48" name="Line 221"/>
              <p:cNvSpPr>
                <a:spLocks noChangeShapeType="1"/>
              </p:cNvSpPr>
              <p:nvPr/>
            </p:nvSpPr>
            <p:spPr bwMode="auto">
              <a:xfrm flipV="1">
                <a:off x="1338" y="754"/>
                <a:ext cx="0" cy="22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49" name="Line 222"/>
              <p:cNvSpPr>
                <a:spLocks noChangeShapeType="1"/>
              </p:cNvSpPr>
              <p:nvPr/>
            </p:nvSpPr>
            <p:spPr bwMode="auto">
              <a:xfrm>
                <a:off x="1338" y="754"/>
                <a:ext cx="181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50" name="Line 223"/>
              <p:cNvSpPr>
                <a:spLocks noChangeShapeType="1"/>
              </p:cNvSpPr>
              <p:nvPr/>
            </p:nvSpPr>
            <p:spPr bwMode="auto">
              <a:xfrm>
                <a:off x="1519" y="754"/>
                <a:ext cx="0" cy="22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7706" name="Line 224"/>
            <p:cNvSpPr>
              <a:spLocks noChangeShapeType="1"/>
            </p:cNvSpPr>
            <p:nvPr/>
          </p:nvSpPr>
          <p:spPr bwMode="auto">
            <a:xfrm>
              <a:off x="4422" y="981"/>
              <a:ext cx="18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7707" name="Group 227"/>
            <p:cNvGrpSpPr>
              <a:grpSpLocks/>
            </p:cNvGrpSpPr>
            <p:nvPr/>
          </p:nvGrpSpPr>
          <p:grpSpPr bwMode="auto">
            <a:xfrm>
              <a:off x="1519" y="754"/>
              <a:ext cx="363" cy="227"/>
              <a:chOff x="1156" y="754"/>
              <a:chExt cx="363" cy="227"/>
            </a:xfrm>
          </p:grpSpPr>
          <p:sp>
            <p:nvSpPr>
              <p:cNvPr id="67743" name="Line 228"/>
              <p:cNvSpPr>
                <a:spLocks noChangeShapeType="1"/>
              </p:cNvSpPr>
              <p:nvPr/>
            </p:nvSpPr>
            <p:spPr bwMode="auto">
              <a:xfrm>
                <a:off x="1156" y="981"/>
                <a:ext cx="18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44" name="Line 229"/>
              <p:cNvSpPr>
                <a:spLocks noChangeShapeType="1"/>
              </p:cNvSpPr>
              <p:nvPr/>
            </p:nvSpPr>
            <p:spPr bwMode="auto">
              <a:xfrm flipV="1">
                <a:off x="1338" y="754"/>
                <a:ext cx="0" cy="22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45" name="Line 230"/>
              <p:cNvSpPr>
                <a:spLocks noChangeShapeType="1"/>
              </p:cNvSpPr>
              <p:nvPr/>
            </p:nvSpPr>
            <p:spPr bwMode="auto">
              <a:xfrm>
                <a:off x="1338" y="754"/>
                <a:ext cx="181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46" name="Line 231"/>
              <p:cNvSpPr>
                <a:spLocks noChangeShapeType="1"/>
              </p:cNvSpPr>
              <p:nvPr/>
            </p:nvSpPr>
            <p:spPr bwMode="auto">
              <a:xfrm>
                <a:off x="1519" y="754"/>
                <a:ext cx="0" cy="22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7708" name="Group 232"/>
            <p:cNvGrpSpPr>
              <a:grpSpLocks/>
            </p:cNvGrpSpPr>
            <p:nvPr/>
          </p:nvGrpSpPr>
          <p:grpSpPr bwMode="auto">
            <a:xfrm>
              <a:off x="1882" y="754"/>
              <a:ext cx="363" cy="227"/>
              <a:chOff x="1156" y="754"/>
              <a:chExt cx="363" cy="227"/>
            </a:xfrm>
          </p:grpSpPr>
          <p:sp>
            <p:nvSpPr>
              <p:cNvPr id="67739" name="Line 233"/>
              <p:cNvSpPr>
                <a:spLocks noChangeShapeType="1"/>
              </p:cNvSpPr>
              <p:nvPr/>
            </p:nvSpPr>
            <p:spPr bwMode="auto">
              <a:xfrm>
                <a:off x="1156" y="981"/>
                <a:ext cx="18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40" name="Line 234"/>
              <p:cNvSpPr>
                <a:spLocks noChangeShapeType="1"/>
              </p:cNvSpPr>
              <p:nvPr/>
            </p:nvSpPr>
            <p:spPr bwMode="auto">
              <a:xfrm flipV="1">
                <a:off x="1338" y="754"/>
                <a:ext cx="0" cy="22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41" name="Line 235"/>
              <p:cNvSpPr>
                <a:spLocks noChangeShapeType="1"/>
              </p:cNvSpPr>
              <p:nvPr/>
            </p:nvSpPr>
            <p:spPr bwMode="auto">
              <a:xfrm>
                <a:off x="1338" y="754"/>
                <a:ext cx="181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42" name="Line 236"/>
              <p:cNvSpPr>
                <a:spLocks noChangeShapeType="1"/>
              </p:cNvSpPr>
              <p:nvPr/>
            </p:nvSpPr>
            <p:spPr bwMode="auto">
              <a:xfrm>
                <a:off x="1519" y="754"/>
                <a:ext cx="0" cy="22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7709" name="Group 237"/>
            <p:cNvGrpSpPr>
              <a:grpSpLocks/>
            </p:cNvGrpSpPr>
            <p:nvPr/>
          </p:nvGrpSpPr>
          <p:grpSpPr bwMode="auto">
            <a:xfrm>
              <a:off x="2245" y="754"/>
              <a:ext cx="363" cy="227"/>
              <a:chOff x="1156" y="754"/>
              <a:chExt cx="363" cy="227"/>
            </a:xfrm>
          </p:grpSpPr>
          <p:sp>
            <p:nvSpPr>
              <p:cNvPr id="67735" name="Line 238"/>
              <p:cNvSpPr>
                <a:spLocks noChangeShapeType="1"/>
              </p:cNvSpPr>
              <p:nvPr/>
            </p:nvSpPr>
            <p:spPr bwMode="auto">
              <a:xfrm>
                <a:off x="1156" y="981"/>
                <a:ext cx="18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36" name="Line 239"/>
              <p:cNvSpPr>
                <a:spLocks noChangeShapeType="1"/>
              </p:cNvSpPr>
              <p:nvPr/>
            </p:nvSpPr>
            <p:spPr bwMode="auto">
              <a:xfrm flipV="1">
                <a:off x="1338" y="754"/>
                <a:ext cx="0" cy="22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37" name="Line 240"/>
              <p:cNvSpPr>
                <a:spLocks noChangeShapeType="1"/>
              </p:cNvSpPr>
              <p:nvPr/>
            </p:nvSpPr>
            <p:spPr bwMode="auto">
              <a:xfrm>
                <a:off x="1338" y="754"/>
                <a:ext cx="181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38" name="Line 241"/>
              <p:cNvSpPr>
                <a:spLocks noChangeShapeType="1"/>
              </p:cNvSpPr>
              <p:nvPr/>
            </p:nvSpPr>
            <p:spPr bwMode="auto">
              <a:xfrm>
                <a:off x="1519" y="754"/>
                <a:ext cx="0" cy="22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7710" name="Group 242"/>
            <p:cNvGrpSpPr>
              <a:grpSpLocks/>
            </p:cNvGrpSpPr>
            <p:nvPr/>
          </p:nvGrpSpPr>
          <p:grpSpPr bwMode="auto">
            <a:xfrm>
              <a:off x="2608" y="754"/>
              <a:ext cx="363" cy="227"/>
              <a:chOff x="1156" y="754"/>
              <a:chExt cx="363" cy="227"/>
            </a:xfrm>
          </p:grpSpPr>
          <p:sp>
            <p:nvSpPr>
              <p:cNvPr id="67731" name="Line 243"/>
              <p:cNvSpPr>
                <a:spLocks noChangeShapeType="1"/>
              </p:cNvSpPr>
              <p:nvPr/>
            </p:nvSpPr>
            <p:spPr bwMode="auto">
              <a:xfrm>
                <a:off x="1156" y="981"/>
                <a:ext cx="18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32" name="Line 244"/>
              <p:cNvSpPr>
                <a:spLocks noChangeShapeType="1"/>
              </p:cNvSpPr>
              <p:nvPr/>
            </p:nvSpPr>
            <p:spPr bwMode="auto">
              <a:xfrm flipV="1">
                <a:off x="1338" y="754"/>
                <a:ext cx="0" cy="22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33" name="Line 245"/>
              <p:cNvSpPr>
                <a:spLocks noChangeShapeType="1"/>
              </p:cNvSpPr>
              <p:nvPr/>
            </p:nvSpPr>
            <p:spPr bwMode="auto">
              <a:xfrm>
                <a:off x="1338" y="754"/>
                <a:ext cx="181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34" name="Line 246"/>
              <p:cNvSpPr>
                <a:spLocks noChangeShapeType="1"/>
              </p:cNvSpPr>
              <p:nvPr/>
            </p:nvSpPr>
            <p:spPr bwMode="auto">
              <a:xfrm>
                <a:off x="1519" y="754"/>
                <a:ext cx="0" cy="22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7711" name="Group 247"/>
            <p:cNvGrpSpPr>
              <a:grpSpLocks/>
            </p:cNvGrpSpPr>
            <p:nvPr/>
          </p:nvGrpSpPr>
          <p:grpSpPr bwMode="auto">
            <a:xfrm>
              <a:off x="2971" y="754"/>
              <a:ext cx="363" cy="227"/>
              <a:chOff x="1156" y="754"/>
              <a:chExt cx="363" cy="227"/>
            </a:xfrm>
          </p:grpSpPr>
          <p:sp>
            <p:nvSpPr>
              <p:cNvPr id="67727" name="Line 248"/>
              <p:cNvSpPr>
                <a:spLocks noChangeShapeType="1"/>
              </p:cNvSpPr>
              <p:nvPr/>
            </p:nvSpPr>
            <p:spPr bwMode="auto">
              <a:xfrm>
                <a:off x="1156" y="981"/>
                <a:ext cx="18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28" name="Line 249"/>
              <p:cNvSpPr>
                <a:spLocks noChangeShapeType="1"/>
              </p:cNvSpPr>
              <p:nvPr/>
            </p:nvSpPr>
            <p:spPr bwMode="auto">
              <a:xfrm flipV="1">
                <a:off x="1338" y="754"/>
                <a:ext cx="0" cy="22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29" name="Line 250"/>
              <p:cNvSpPr>
                <a:spLocks noChangeShapeType="1"/>
              </p:cNvSpPr>
              <p:nvPr/>
            </p:nvSpPr>
            <p:spPr bwMode="auto">
              <a:xfrm>
                <a:off x="1338" y="754"/>
                <a:ext cx="181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30" name="Line 251"/>
              <p:cNvSpPr>
                <a:spLocks noChangeShapeType="1"/>
              </p:cNvSpPr>
              <p:nvPr/>
            </p:nvSpPr>
            <p:spPr bwMode="auto">
              <a:xfrm>
                <a:off x="1519" y="754"/>
                <a:ext cx="0" cy="22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7712" name="Group 252"/>
            <p:cNvGrpSpPr>
              <a:grpSpLocks/>
            </p:cNvGrpSpPr>
            <p:nvPr/>
          </p:nvGrpSpPr>
          <p:grpSpPr bwMode="auto">
            <a:xfrm>
              <a:off x="3333" y="754"/>
              <a:ext cx="363" cy="227"/>
              <a:chOff x="1156" y="754"/>
              <a:chExt cx="363" cy="227"/>
            </a:xfrm>
          </p:grpSpPr>
          <p:sp>
            <p:nvSpPr>
              <p:cNvPr id="67723" name="Line 253"/>
              <p:cNvSpPr>
                <a:spLocks noChangeShapeType="1"/>
              </p:cNvSpPr>
              <p:nvPr/>
            </p:nvSpPr>
            <p:spPr bwMode="auto">
              <a:xfrm>
                <a:off x="1156" y="981"/>
                <a:ext cx="18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24" name="Line 254"/>
              <p:cNvSpPr>
                <a:spLocks noChangeShapeType="1"/>
              </p:cNvSpPr>
              <p:nvPr/>
            </p:nvSpPr>
            <p:spPr bwMode="auto">
              <a:xfrm flipV="1">
                <a:off x="1338" y="754"/>
                <a:ext cx="0" cy="22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25" name="Line 255"/>
              <p:cNvSpPr>
                <a:spLocks noChangeShapeType="1"/>
              </p:cNvSpPr>
              <p:nvPr/>
            </p:nvSpPr>
            <p:spPr bwMode="auto">
              <a:xfrm>
                <a:off x="1338" y="754"/>
                <a:ext cx="181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26" name="Line 256"/>
              <p:cNvSpPr>
                <a:spLocks noChangeShapeType="1"/>
              </p:cNvSpPr>
              <p:nvPr/>
            </p:nvSpPr>
            <p:spPr bwMode="auto">
              <a:xfrm>
                <a:off x="1519" y="754"/>
                <a:ext cx="0" cy="22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7713" name="Group 257"/>
            <p:cNvGrpSpPr>
              <a:grpSpLocks/>
            </p:cNvGrpSpPr>
            <p:nvPr/>
          </p:nvGrpSpPr>
          <p:grpSpPr bwMode="auto">
            <a:xfrm>
              <a:off x="3696" y="754"/>
              <a:ext cx="363" cy="227"/>
              <a:chOff x="1156" y="754"/>
              <a:chExt cx="363" cy="227"/>
            </a:xfrm>
          </p:grpSpPr>
          <p:sp>
            <p:nvSpPr>
              <p:cNvPr id="67719" name="Line 258"/>
              <p:cNvSpPr>
                <a:spLocks noChangeShapeType="1"/>
              </p:cNvSpPr>
              <p:nvPr/>
            </p:nvSpPr>
            <p:spPr bwMode="auto">
              <a:xfrm>
                <a:off x="1156" y="981"/>
                <a:ext cx="18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20" name="Line 259"/>
              <p:cNvSpPr>
                <a:spLocks noChangeShapeType="1"/>
              </p:cNvSpPr>
              <p:nvPr/>
            </p:nvSpPr>
            <p:spPr bwMode="auto">
              <a:xfrm flipV="1">
                <a:off x="1338" y="754"/>
                <a:ext cx="0" cy="22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21" name="Line 260"/>
              <p:cNvSpPr>
                <a:spLocks noChangeShapeType="1"/>
              </p:cNvSpPr>
              <p:nvPr/>
            </p:nvSpPr>
            <p:spPr bwMode="auto">
              <a:xfrm>
                <a:off x="1338" y="754"/>
                <a:ext cx="181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22" name="Line 261"/>
              <p:cNvSpPr>
                <a:spLocks noChangeShapeType="1"/>
              </p:cNvSpPr>
              <p:nvPr/>
            </p:nvSpPr>
            <p:spPr bwMode="auto">
              <a:xfrm>
                <a:off x="1519" y="754"/>
                <a:ext cx="0" cy="22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7714" name="Group 262"/>
            <p:cNvGrpSpPr>
              <a:grpSpLocks/>
            </p:cNvGrpSpPr>
            <p:nvPr/>
          </p:nvGrpSpPr>
          <p:grpSpPr bwMode="auto">
            <a:xfrm>
              <a:off x="4059" y="754"/>
              <a:ext cx="363" cy="227"/>
              <a:chOff x="1156" y="754"/>
              <a:chExt cx="363" cy="227"/>
            </a:xfrm>
          </p:grpSpPr>
          <p:sp>
            <p:nvSpPr>
              <p:cNvPr id="67715" name="Line 263"/>
              <p:cNvSpPr>
                <a:spLocks noChangeShapeType="1"/>
              </p:cNvSpPr>
              <p:nvPr/>
            </p:nvSpPr>
            <p:spPr bwMode="auto">
              <a:xfrm>
                <a:off x="1156" y="981"/>
                <a:ext cx="18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16" name="Line 264"/>
              <p:cNvSpPr>
                <a:spLocks noChangeShapeType="1"/>
              </p:cNvSpPr>
              <p:nvPr/>
            </p:nvSpPr>
            <p:spPr bwMode="auto">
              <a:xfrm flipV="1">
                <a:off x="1338" y="754"/>
                <a:ext cx="0" cy="22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17" name="Line 265"/>
              <p:cNvSpPr>
                <a:spLocks noChangeShapeType="1"/>
              </p:cNvSpPr>
              <p:nvPr/>
            </p:nvSpPr>
            <p:spPr bwMode="auto">
              <a:xfrm>
                <a:off x="1338" y="754"/>
                <a:ext cx="181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18" name="Line 266"/>
              <p:cNvSpPr>
                <a:spLocks noChangeShapeType="1"/>
              </p:cNvSpPr>
              <p:nvPr/>
            </p:nvSpPr>
            <p:spPr bwMode="auto">
              <a:xfrm>
                <a:off x="1519" y="754"/>
                <a:ext cx="0" cy="22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7593" name="Group 272"/>
          <p:cNvGrpSpPr>
            <a:grpSpLocks/>
          </p:cNvGrpSpPr>
          <p:nvPr/>
        </p:nvGrpSpPr>
        <p:grpSpPr bwMode="auto">
          <a:xfrm>
            <a:off x="917575" y="1573213"/>
            <a:ext cx="5473700" cy="360362"/>
            <a:chOff x="1156" y="1207"/>
            <a:chExt cx="3448" cy="227"/>
          </a:xfrm>
        </p:grpSpPr>
        <p:sp>
          <p:nvSpPr>
            <p:cNvPr id="67700" name="Line 225"/>
            <p:cNvSpPr>
              <a:spLocks noChangeShapeType="1"/>
            </p:cNvSpPr>
            <p:nvPr/>
          </p:nvSpPr>
          <p:spPr bwMode="auto">
            <a:xfrm flipV="1">
              <a:off x="3198" y="1207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01" name="Line 268"/>
            <p:cNvSpPr>
              <a:spLocks noChangeShapeType="1"/>
            </p:cNvSpPr>
            <p:nvPr/>
          </p:nvSpPr>
          <p:spPr bwMode="auto">
            <a:xfrm flipH="1">
              <a:off x="1156" y="1434"/>
              <a:ext cx="204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02" name="Line 269"/>
            <p:cNvSpPr>
              <a:spLocks noChangeShapeType="1"/>
            </p:cNvSpPr>
            <p:nvPr/>
          </p:nvSpPr>
          <p:spPr bwMode="auto">
            <a:xfrm>
              <a:off x="3198" y="1207"/>
              <a:ext cx="99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03" name="Line 270"/>
            <p:cNvSpPr>
              <a:spLocks noChangeShapeType="1"/>
            </p:cNvSpPr>
            <p:nvPr/>
          </p:nvSpPr>
          <p:spPr bwMode="auto">
            <a:xfrm>
              <a:off x="4195" y="1207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04" name="Line 271"/>
            <p:cNvSpPr>
              <a:spLocks noChangeShapeType="1"/>
            </p:cNvSpPr>
            <p:nvPr/>
          </p:nvSpPr>
          <p:spPr bwMode="auto">
            <a:xfrm>
              <a:off x="4195" y="1434"/>
              <a:ext cx="40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594" name="Text Box 273"/>
          <p:cNvSpPr txBox="1">
            <a:spLocks noChangeArrowheads="1"/>
          </p:cNvSpPr>
          <p:nvPr/>
        </p:nvSpPr>
        <p:spPr bwMode="auto">
          <a:xfrm>
            <a:off x="414338" y="157321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X</a:t>
            </a:r>
          </a:p>
        </p:txBody>
      </p:sp>
      <p:sp>
        <p:nvSpPr>
          <p:cNvPr id="67595" name="Line 274"/>
          <p:cNvSpPr>
            <a:spLocks noChangeShapeType="1"/>
          </p:cNvSpPr>
          <p:nvPr/>
        </p:nvSpPr>
        <p:spPr bwMode="auto">
          <a:xfrm>
            <a:off x="3797300" y="998538"/>
            <a:ext cx="1588" cy="2592387"/>
          </a:xfrm>
          <a:prstGeom prst="line">
            <a:avLst/>
          </a:prstGeom>
          <a:noFill/>
          <a:ln w="19050">
            <a:solidFill>
              <a:srgbClr val="0066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6" name="Line 275"/>
          <p:cNvSpPr>
            <a:spLocks noChangeShapeType="1"/>
          </p:cNvSpPr>
          <p:nvPr/>
        </p:nvSpPr>
        <p:spPr bwMode="auto">
          <a:xfrm>
            <a:off x="4373563" y="998538"/>
            <a:ext cx="1587" cy="2592387"/>
          </a:xfrm>
          <a:prstGeom prst="line">
            <a:avLst/>
          </a:prstGeom>
          <a:noFill/>
          <a:ln w="19050">
            <a:solidFill>
              <a:srgbClr val="0066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7" name="Line 276"/>
          <p:cNvSpPr>
            <a:spLocks noChangeShapeType="1"/>
          </p:cNvSpPr>
          <p:nvPr/>
        </p:nvSpPr>
        <p:spPr bwMode="auto">
          <a:xfrm>
            <a:off x="4949825" y="998538"/>
            <a:ext cx="0" cy="2663825"/>
          </a:xfrm>
          <a:prstGeom prst="line">
            <a:avLst/>
          </a:prstGeom>
          <a:noFill/>
          <a:ln w="19050">
            <a:solidFill>
              <a:srgbClr val="0066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8" name="Line 277"/>
          <p:cNvSpPr>
            <a:spLocks noChangeShapeType="1"/>
          </p:cNvSpPr>
          <p:nvPr/>
        </p:nvSpPr>
        <p:spPr bwMode="auto">
          <a:xfrm>
            <a:off x="5526088" y="998538"/>
            <a:ext cx="0" cy="2592387"/>
          </a:xfrm>
          <a:prstGeom prst="line">
            <a:avLst/>
          </a:prstGeom>
          <a:noFill/>
          <a:ln w="19050">
            <a:solidFill>
              <a:srgbClr val="0066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9" name="Line 278"/>
          <p:cNvSpPr>
            <a:spLocks noChangeShapeType="1"/>
          </p:cNvSpPr>
          <p:nvPr/>
        </p:nvSpPr>
        <p:spPr bwMode="auto">
          <a:xfrm>
            <a:off x="6102350" y="998538"/>
            <a:ext cx="0" cy="2592387"/>
          </a:xfrm>
          <a:prstGeom prst="line">
            <a:avLst/>
          </a:prstGeom>
          <a:noFill/>
          <a:ln w="19050">
            <a:solidFill>
              <a:srgbClr val="0066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00" name="Line 279"/>
          <p:cNvSpPr>
            <a:spLocks noChangeShapeType="1"/>
          </p:cNvSpPr>
          <p:nvPr/>
        </p:nvSpPr>
        <p:spPr bwMode="auto">
          <a:xfrm>
            <a:off x="917575" y="2438400"/>
            <a:ext cx="57626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01" name="Line 280"/>
          <p:cNvSpPr>
            <a:spLocks noChangeShapeType="1"/>
          </p:cNvSpPr>
          <p:nvPr/>
        </p:nvSpPr>
        <p:spPr bwMode="auto">
          <a:xfrm>
            <a:off x="917575" y="2941638"/>
            <a:ext cx="57626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02" name="Line 281"/>
          <p:cNvSpPr>
            <a:spLocks noChangeShapeType="1"/>
          </p:cNvSpPr>
          <p:nvPr/>
        </p:nvSpPr>
        <p:spPr bwMode="auto">
          <a:xfrm>
            <a:off x="917575" y="3446463"/>
            <a:ext cx="57626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03" name="Text Box 282"/>
          <p:cNvSpPr txBox="1">
            <a:spLocks noChangeArrowheads="1"/>
          </p:cNvSpPr>
          <p:nvPr/>
        </p:nvSpPr>
        <p:spPr bwMode="auto">
          <a:xfrm>
            <a:off x="341313" y="2078038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Q1</a:t>
            </a:r>
          </a:p>
        </p:txBody>
      </p:sp>
      <p:sp>
        <p:nvSpPr>
          <p:cNvPr id="67604" name="Text Box 283"/>
          <p:cNvSpPr txBox="1">
            <a:spLocks noChangeArrowheads="1"/>
          </p:cNvSpPr>
          <p:nvPr/>
        </p:nvSpPr>
        <p:spPr bwMode="auto">
          <a:xfrm>
            <a:off x="341313" y="2581275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Q0</a:t>
            </a:r>
          </a:p>
        </p:txBody>
      </p:sp>
      <p:sp>
        <p:nvSpPr>
          <p:cNvPr id="67605" name="Text Box 284"/>
          <p:cNvSpPr txBox="1">
            <a:spLocks noChangeArrowheads="1"/>
          </p:cNvSpPr>
          <p:nvPr/>
        </p:nvSpPr>
        <p:spPr bwMode="auto">
          <a:xfrm>
            <a:off x="414338" y="3086100"/>
            <a:ext cx="433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Z</a:t>
            </a:r>
          </a:p>
        </p:txBody>
      </p:sp>
      <p:sp>
        <p:nvSpPr>
          <p:cNvPr id="136477" name="Line 285"/>
          <p:cNvSpPr>
            <a:spLocks noChangeShapeType="1"/>
          </p:cNvSpPr>
          <p:nvPr/>
        </p:nvSpPr>
        <p:spPr bwMode="auto">
          <a:xfrm>
            <a:off x="1493838" y="2438400"/>
            <a:ext cx="576262" cy="0"/>
          </a:xfrm>
          <a:prstGeom prst="line">
            <a:avLst/>
          </a:prstGeom>
          <a:noFill/>
          <a:ln w="222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Group 331"/>
          <p:cNvGrpSpPr>
            <a:grpSpLocks/>
          </p:cNvGrpSpPr>
          <p:nvPr/>
        </p:nvGrpSpPr>
        <p:grpSpPr bwMode="auto">
          <a:xfrm>
            <a:off x="1493838" y="2581275"/>
            <a:ext cx="576262" cy="360363"/>
            <a:chOff x="1519" y="1842"/>
            <a:chExt cx="363" cy="227"/>
          </a:xfrm>
        </p:grpSpPr>
        <p:sp>
          <p:nvSpPr>
            <p:cNvPr id="67698" name="Line 286"/>
            <p:cNvSpPr>
              <a:spLocks noChangeShapeType="1"/>
            </p:cNvSpPr>
            <p:nvPr/>
          </p:nvSpPr>
          <p:spPr bwMode="auto">
            <a:xfrm>
              <a:off x="1519" y="1842"/>
              <a:ext cx="363" cy="0"/>
            </a:xfrm>
            <a:prstGeom prst="line">
              <a:avLst/>
            </a:prstGeom>
            <a:noFill/>
            <a:ln w="2222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99" name="Line 287"/>
            <p:cNvSpPr>
              <a:spLocks noChangeShapeType="1"/>
            </p:cNvSpPr>
            <p:nvPr/>
          </p:nvSpPr>
          <p:spPr bwMode="auto">
            <a:xfrm>
              <a:off x="1519" y="1842"/>
              <a:ext cx="0" cy="227"/>
            </a:xfrm>
            <a:prstGeom prst="line">
              <a:avLst/>
            </a:prstGeom>
            <a:noFill/>
            <a:ln w="2222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6482" name="Line 290"/>
          <p:cNvSpPr>
            <a:spLocks noChangeShapeType="1"/>
          </p:cNvSpPr>
          <p:nvPr/>
        </p:nvSpPr>
        <p:spPr bwMode="auto">
          <a:xfrm>
            <a:off x="2646363" y="2078038"/>
            <a:ext cx="576262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484" name="Line 292"/>
          <p:cNvSpPr>
            <a:spLocks noChangeShapeType="1"/>
          </p:cNvSpPr>
          <p:nvPr/>
        </p:nvSpPr>
        <p:spPr bwMode="auto">
          <a:xfrm>
            <a:off x="3798888" y="2438400"/>
            <a:ext cx="576262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485" name="Line 293"/>
          <p:cNvSpPr>
            <a:spLocks noChangeShapeType="1"/>
          </p:cNvSpPr>
          <p:nvPr/>
        </p:nvSpPr>
        <p:spPr bwMode="auto">
          <a:xfrm>
            <a:off x="4373563" y="2438400"/>
            <a:ext cx="576262" cy="0"/>
          </a:xfrm>
          <a:prstGeom prst="line">
            <a:avLst/>
          </a:prstGeom>
          <a:noFill/>
          <a:ln w="222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487" name="Line 295"/>
          <p:cNvSpPr>
            <a:spLocks noChangeShapeType="1"/>
          </p:cNvSpPr>
          <p:nvPr/>
        </p:nvSpPr>
        <p:spPr bwMode="auto">
          <a:xfrm>
            <a:off x="5526088" y="2078038"/>
            <a:ext cx="576262" cy="0"/>
          </a:xfrm>
          <a:prstGeom prst="line">
            <a:avLst/>
          </a:prstGeom>
          <a:noFill/>
          <a:ln w="222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488" name="Line 296"/>
          <p:cNvSpPr>
            <a:spLocks noChangeShapeType="1"/>
          </p:cNvSpPr>
          <p:nvPr/>
        </p:nvSpPr>
        <p:spPr bwMode="auto">
          <a:xfrm>
            <a:off x="6102350" y="2078038"/>
            <a:ext cx="576263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" name="Group 340"/>
          <p:cNvGrpSpPr>
            <a:grpSpLocks/>
          </p:cNvGrpSpPr>
          <p:nvPr/>
        </p:nvGrpSpPr>
        <p:grpSpPr bwMode="auto">
          <a:xfrm>
            <a:off x="2070100" y="2078038"/>
            <a:ext cx="576263" cy="360362"/>
            <a:chOff x="1882" y="1525"/>
            <a:chExt cx="363" cy="227"/>
          </a:xfrm>
        </p:grpSpPr>
        <p:sp>
          <p:nvSpPr>
            <p:cNvPr id="67696" name="Line 289"/>
            <p:cNvSpPr>
              <a:spLocks noChangeShapeType="1"/>
            </p:cNvSpPr>
            <p:nvPr/>
          </p:nvSpPr>
          <p:spPr bwMode="auto">
            <a:xfrm>
              <a:off x="1882" y="1525"/>
              <a:ext cx="363" cy="0"/>
            </a:xfrm>
            <a:prstGeom prst="line">
              <a:avLst/>
            </a:prstGeom>
            <a:noFill/>
            <a:ln w="222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97" name="Line 297"/>
            <p:cNvSpPr>
              <a:spLocks noChangeShapeType="1"/>
            </p:cNvSpPr>
            <p:nvPr/>
          </p:nvSpPr>
          <p:spPr bwMode="auto">
            <a:xfrm>
              <a:off x="1882" y="1525"/>
              <a:ext cx="0" cy="227"/>
            </a:xfrm>
            <a:prstGeom prst="line">
              <a:avLst/>
            </a:prstGeom>
            <a:noFill/>
            <a:ln w="222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341"/>
          <p:cNvGrpSpPr>
            <a:grpSpLocks/>
          </p:cNvGrpSpPr>
          <p:nvPr/>
        </p:nvGrpSpPr>
        <p:grpSpPr bwMode="auto">
          <a:xfrm>
            <a:off x="3222625" y="2078038"/>
            <a:ext cx="576263" cy="360362"/>
            <a:chOff x="2608" y="1525"/>
            <a:chExt cx="363" cy="227"/>
          </a:xfrm>
        </p:grpSpPr>
        <p:sp>
          <p:nvSpPr>
            <p:cNvPr id="67694" name="Line 291"/>
            <p:cNvSpPr>
              <a:spLocks noChangeShapeType="1"/>
            </p:cNvSpPr>
            <p:nvPr/>
          </p:nvSpPr>
          <p:spPr bwMode="auto">
            <a:xfrm>
              <a:off x="2608" y="1752"/>
              <a:ext cx="363" cy="0"/>
            </a:xfrm>
            <a:prstGeom prst="line">
              <a:avLst/>
            </a:prstGeom>
            <a:noFill/>
            <a:ln w="222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95" name="Line 298"/>
            <p:cNvSpPr>
              <a:spLocks noChangeShapeType="1"/>
            </p:cNvSpPr>
            <p:nvPr/>
          </p:nvSpPr>
          <p:spPr bwMode="auto">
            <a:xfrm>
              <a:off x="2608" y="1525"/>
              <a:ext cx="0" cy="227"/>
            </a:xfrm>
            <a:prstGeom prst="line">
              <a:avLst/>
            </a:prstGeom>
            <a:noFill/>
            <a:ln w="222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342"/>
          <p:cNvGrpSpPr>
            <a:grpSpLocks/>
          </p:cNvGrpSpPr>
          <p:nvPr/>
        </p:nvGrpSpPr>
        <p:grpSpPr bwMode="auto">
          <a:xfrm>
            <a:off x="4949825" y="2078038"/>
            <a:ext cx="576263" cy="360362"/>
            <a:chOff x="3696" y="1525"/>
            <a:chExt cx="363" cy="227"/>
          </a:xfrm>
        </p:grpSpPr>
        <p:sp>
          <p:nvSpPr>
            <p:cNvPr id="67692" name="Line 294"/>
            <p:cNvSpPr>
              <a:spLocks noChangeShapeType="1"/>
            </p:cNvSpPr>
            <p:nvPr/>
          </p:nvSpPr>
          <p:spPr bwMode="auto">
            <a:xfrm>
              <a:off x="3696" y="1525"/>
              <a:ext cx="363" cy="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93" name="Line 299"/>
            <p:cNvSpPr>
              <a:spLocks noChangeShapeType="1"/>
            </p:cNvSpPr>
            <p:nvPr/>
          </p:nvSpPr>
          <p:spPr bwMode="auto">
            <a:xfrm>
              <a:off x="3696" y="1525"/>
              <a:ext cx="0" cy="227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332"/>
          <p:cNvGrpSpPr>
            <a:grpSpLocks/>
          </p:cNvGrpSpPr>
          <p:nvPr/>
        </p:nvGrpSpPr>
        <p:grpSpPr bwMode="auto">
          <a:xfrm>
            <a:off x="2070100" y="2581275"/>
            <a:ext cx="576263" cy="360363"/>
            <a:chOff x="1882" y="1842"/>
            <a:chExt cx="363" cy="227"/>
          </a:xfrm>
        </p:grpSpPr>
        <p:sp>
          <p:nvSpPr>
            <p:cNvPr id="67690" name="Line 300"/>
            <p:cNvSpPr>
              <a:spLocks noChangeShapeType="1"/>
            </p:cNvSpPr>
            <p:nvPr/>
          </p:nvSpPr>
          <p:spPr bwMode="auto">
            <a:xfrm>
              <a:off x="1882" y="2069"/>
              <a:ext cx="363" cy="0"/>
            </a:xfrm>
            <a:prstGeom prst="line">
              <a:avLst/>
            </a:prstGeom>
            <a:noFill/>
            <a:ln w="222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91" name="Line 301"/>
            <p:cNvSpPr>
              <a:spLocks noChangeShapeType="1"/>
            </p:cNvSpPr>
            <p:nvPr/>
          </p:nvSpPr>
          <p:spPr bwMode="auto">
            <a:xfrm>
              <a:off x="1882" y="1842"/>
              <a:ext cx="0" cy="227"/>
            </a:xfrm>
            <a:prstGeom prst="line">
              <a:avLst/>
            </a:prstGeom>
            <a:noFill/>
            <a:ln w="222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333"/>
          <p:cNvGrpSpPr>
            <a:grpSpLocks/>
          </p:cNvGrpSpPr>
          <p:nvPr/>
        </p:nvGrpSpPr>
        <p:grpSpPr bwMode="auto">
          <a:xfrm>
            <a:off x="2646363" y="2581275"/>
            <a:ext cx="576262" cy="360363"/>
            <a:chOff x="2245" y="1842"/>
            <a:chExt cx="363" cy="227"/>
          </a:xfrm>
        </p:grpSpPr>
        <p:sp>
          <p:nvSpPr>
            <p:cNvPr id="67688" name="Line 302"/>
            <p:cNvSpPr>
              <a:spLocks noChangeShapeType="1"/>
            </p:cNvSpPr>
            <p:nvPr/>
          </p:nvSpPr>
          <p:spPr bwMode="auto">
            <a:xfrm>
              <a:off x="2245" y="1842"/>
              <a:ext cx="363" cy="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9" name="Line 303"/>
            <p:cNvSpPr>
              <a:spLocks noChangeShapeType="1"/>
            </p:cNvSpPr>
            <p:nvPr/>
          </p:nvSpPr>
          <p:spPr bwMode="auto">
            <a:xfrm>
              <a:off x="2245" y="1842"/>
              <a:ext cx="0" cy="227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334"/>
          <p:cNvGrpSpPr>
            <a:grpSpLocks/>
          </p:cNvGrpSpPr>
          <p:nvPr/>
        </p:nvGrpSpPr>
        <p:grpSpPr bwMode="auto">
          <a:xfrm>
            <a:off x="3222625" y="2581275"/>
            <a:ext cx="576263" cy="360363"/>
            <a:chOff x="2608" y="1842"/>
            <a:chExt cx="363" cy="227"/>
          </a:xfrm>
        </p:grpSpPr>
        <p:sp>
          <p:nvSpPr>
            <p:cNvPr id="67686" name="Line 304"/>
            <p:cNvSpPr>
              <a:spLocks noChangeShapeType="1"/>
            </p:cNvSpPr>
            <p:nvPr/>
          </p:nvSpPr>
          <p:spPr bwMode="auto">
            <a:xfrm>
              <a:off x="2608" y="2069"/>
              <a:ext cx="363" cy="0"/>
            </a:xfrm>
            <a:prstGeom prst="line">
              <a:avLst/>
            </a:prstGeom>
            <a:noFill/>
            <a:ln w="222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7" name="Line 305"/>
            <p:cNvSpPr>
              <a:spLocks noChangeShapeType="1"/>
            </p:cNvSpPr>
            <p:nvPr/>
          </p:nvSpPr>
          <p:spPr bwMode="auto">
            <a:xfrm>
              <a:off x="2608" y="1842"/>
              <a:ext cx="0" cy="227"/>
            </a:xfrm>
            <a:prstGeom prst="line">
              <a:avLst/>
            </a:prstGeom>
            <a:noFill/>
            <a:ln w="222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Group 335"/>
          <p:cNvGrpSpPr>
            <a:grpSpLocks/>
          </p:cNvGrpSpPr>
          <p:nvPr/>
        </p:nvGrpSpPr>
        <p:grpSpPr bwMode="auto">
          <a:xfrm>
            <a:off x="3798888" y="2581275"/>
            <a:ext cx="576262" cy="360363"/>
            <a:chOff x="2971" y="1842"/>
            <a:chExt cx="363" cy="227"/>
          </a:xfrm>
        </p:grpSpPr>
        <p:sp>
          <p:nvSpPr>
            <p:cNvPr id="67684" name="Line 306"/>
            <p:cNvSpPr>
              <a:spLocks noChangeShapeType="1"/>
            </p:cNvSpPr>
            <p:nvPr/>
          </p:nvSpPr>
          <p:spPr bwMode="auto">
            <a:xfrm>
              <a:off x="2971" y="1842"/>
              <a:ext cx="363" cy="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5" name="Line 307"/>
            <p:cNvSpPr>
              <a:spLocks noChangeShapeType="1"/>
            </p:cNvSpPr>
            <p:nvPr/>
          </p:nvSpPr>
          <p:spPr bwMode="auto">
            <a:xfrm>
              <a:off x="2971" y="1842"/>
              <a:ext cx="0" cy="227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336"/>
          <p:cNvGrpSpPr>
            <a:grpSpLocks/>
          </p:cNvGrpSpPr>
          <p:nvPr/>
        </p:nvGrpSpPr>
        <p:grpSpPr bwMode="auto">
          <a:xfrm>
            <a:off x="4375150" y="2581275"/>
            <a:ext cx="576263" cy="360363"/>
            <a:chOff x="3334" y="1842"/>
            <a:chExt cx="363" cy="227"/>
          </a:xfrm>
        </p:grpSpPr>
        <p:sp>
          <p:nvSpPr>
            <p:cNvPr id="67682" name="Line 308"/>
            <p:cNvSpPr>
              <a:spLocks noChangeShapeType="1"/>
            </p:cNvSpPr>
            <p:nvPr/>
          </p:nvSpPr>
          <p:spPr bwMode="auto">
            <a:xfrm>
              <a:off x="3334" y="2069"/>
              <a:ext cx="363" cy="0"/>
            </a:xfrm>
            <a:prstGeom prst="line">
              <a:avLst/>
            </a:prstGeom>
            <a:noFill/>
            <a:ln w="222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3" name="Line 309"/>
            <p:cNvSpPr>
              <a:spLocks noChangeShapeType="1"/>
            </p:cNvSpPr>
            <p:nvPr/>
          </p:nvSpPr>
          <p:spPr bwMode="auto">
            <a:xfrm>
              <a:off x="3334" y="1842"/>
              <a:ext cx="0" cy="227"/>
            </a:xfrm>
            <a:prstGeom prst="line">
              <a:avLst/>
            </a:prstGeom>
            <a:noFill/>
            <a:ln w="222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337"/>
          <p:cNvGrpSpPr>
            <a:grpSpLocks/>
          </p:cNvGrpSpPr>
          <p:nvPr/>
        </p:nvGrpSpPr>
        <p:grpSpPr bwMode="auto">
          <a:xfrm>
            <a:off x="4949825" y="2581275"/>
            <a:ext cx="576263" cy="360363"/>
            <a:chOff x="3696" y="1842"/>
            <a:chExt cx="363" cy="227"/>
          </a:xfrm>
        </p:grpSpPr>
        <p:sp>
          <p:nvSpPr>
            <p:cNvPr id="67680" name="Line 310"/>
            <p:cNvSpPr>
              <a:spLocks noChangeShapeType="1"/>
            </p:cNvSpPr>
            <p:nvPr/>
          </p:nvSpPr>
          <p:spPr bwMode="auto">
            <a:xfrm>
              <a:off x="3696" y="1842"/>
              <a:ext cx="363" cy="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1" name="Line 311"/>
            <p:cNvSpPr>
              <a:spLocks noChangeShapeType="1"/>
            </p:cNvSpPr>
            <p:nvPr/>
          </p:nvSpPr>
          <p:spPr bwMode="auto">
            <a:xfrm>
              <a:off x="3696" y="1842"/>
              <a:ext cx="0" cy="227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Group 338"/>
          <p:cNvGrpSpPr>
            <a:grpSpLocks/>
          </p:cNvGrpSpPr>
          <p:nvPr/>
        </p:nvGrpSpPr>
        <p:grpSpPr bwMode="auto">
          <a:xfrm>
            <a:off x="5526088" y="2581275"/>
            <a:ext cx="576262" cy="360363"/>
            <a:chOff x="4059" y="1842"/>
            <a:chExt cx="363" cy="227"/>
          </a:xfrm>
        </p:grpSpPr>
        <p:sp>
          <p:nvSpPr>
            <p:cNvPr id="67678" name="Line 312"/>
            <p:cNvSpPr>
              <a:spLocks noChangeShapeType="1"/>
            </p:cNvSpPr>
            <p:nvPr/>
          </p:nvSpPr>
          <p:spPr bwMode="auto">
            <a:xfrm>
              <a:off x="4059" y="2069"/>
              <a:ext cx="363" cy="0"/>
            </a:xfrm>
            <a:prstGeom prst="line">
              <a:avLst/>
            </a:prstGeom>
            <a:noFill/>
            <a:ln w="222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79" name="Line 313"/>
            <p:cNvSpPr>
              <a:spLocks noChangeShapeType="1"/>
            </p:cNvSpPr>
            <p:nvPr/>
          </p:nvSpPr>
          <p:spPr bwMode="auto">
            <a:xfrm>
              <a:off x="4059" y="1842"/>
              <a:ext cx="0" cy="227"/>
            </a:xfrm>
            <a:prstGeom prst="line">
              <a:avLst/>
            </a:prstGeom>
            <a:noFill/>
            <a:ln w="222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339"/>
          <p:cNvGrpSpPr>
            <a:grpSpLocks/>
          </p:cNvGrpSpPr>
          <p:nvPr/>
        </p:nvGrpSpPr>
        <p:grpSpPr bwMode="auto">
          <a:xfrm>
            <a:off x="6102350" y="2581275"/>
            <a:ext cx="576263" cy="360363"/>
            <a:chOff x="4422" y="1842"/>
            <a:chExt cx="363" cy="227"/>
          </a:xfrm>
        </p:grpSpPr>
        <p:sp>
          <p:nvSpPr>
            <p:cNvPr id="67676" name="Line 314"/>
            <p:cNvSpPr>
              <a:spLocks noChangeShapeType="1"/>
            </p:cNvSpPr>
            <p:nvPr/>
          </p:nvSpPr>
          <p:spPr bwMode="auto">
            <a:xfrm>
              <a:off x="4422" y="1842"/>
              <a:ext cx="363" cy="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77" name="Line 315"/>
            <p:cNvSpPr>
              <a:spLocks noChangeShapeType="1"/>
            </p:cNvSpPr>
            <p:nvPr/>
          </p:nvSpPr>
          <p:spPr bwMode="auto">
            <a:xfrm>
              <a:off x="4422" y="1842"/>
              <a:ext cx="0" cy="227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Group 344"/>
          <p:cNvGrpSpPr>
            <a:grpSpLocks/>
          </p:cNvGrpSpPr>
          <p:nvPr/>
        </p:nvGrpSpPr>
        <p:grpSpPr bwMode="auto">
          <a:xfrm>
            <a:off x="3222625" y="3086100"/>
            <a:ext cx="576263" cy="360363"/>
            <a:chOff x="2608" y="2160"/>
            <a:chExt cx="363" cy="227"/>
          </a:xfrm>
        </p:grpSpPr>
        <p:sp>
          <p:nvSpPr>
            <p:cNvPr id="67674" name="Line 316"/>
            <p:cNvSpPr>
              <a:spLocks noChangeShapeType="1"/>
            </p:cNvSpPr>
            <p:nvPr/>
          </p:nvSpPr>
          <p:spPr bwMode="auto">
            <a:xfrm>
              <a:off x="2608" y="2387"/>
              <a:ext cx="363" cy="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75" name="Line 317"/>
            <p:cNvSpPr>
              <a:spLocks noChangeShapeType="1"/>
            </p:cNvSpPr>
            <p:nvPr/>
          </p:nvSpPr>
          <p:spPr bwMode="auto">
            <a:xfrm>
              <a:off x="2608" y="2160"/>
              <a:ext cx="0" cy="227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6510" name="Line 318"/>
          <p:cNvSpPr>
            <a:spLocks noChangeShapeType="1"/>
          </p:cNvSpPr>
          <p:nvPr/>
        </p:nvSpPr>
        <p:spPr bwMode="auto">
          <a:xfrm>
            <a:off x="1493838" y="3446463"/>
            <a:ext cx="576262" cy="0"/>
          </a:xfrm>
          <a:prstGeom prst="line">
            <a:avLst/>
          </a:prstGeom>
          <a:noFill/>
          <a:ln w="222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512" name="Line 320"/>
          <p:cNvSpPr>
            <a:spLocks noChangeShapeType="1"/>
          </p:cNvSpPr>
          <p:nvPr/>
        </p:nvSpPr>
        <p:spPr bwMode="auto">
          <a:xfrm>
            <a:off x="2070100" y="3446463"/>
            <a:ext cx="576263" cy="0"/>
          </a:xfrm>
          <a:prstGeom prst="line">
            <a:avLst/>
          </a:prstGeom>
          <a:noFill/>
          <a:ln w="222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514" name="Line 322"/>
          <p:cNvSpPr>
            <a:spLocks noChangeShapeType="1"/>
          </p:cNvSpPr>
          <p:nvPr/>
        </p:nvSpPr>
        <p:spPr bwMode="auto">
          <a:xfrm>
            <a:off x="3798888" y="3446463"/>
            <a:ext cx="576262" cy="0"/>
          </a:xfrm>
          <a:prstGeom prst="line">
            <a:avLst/>
          </a:prstGeom>
          <a:noFill/>
          <a:ln w="222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516" name="Line 324"/>
          <p:cNvSpPr>
            <a:spLocks noChangeShapeType="1"/>
          </p:cNvSpPr>
          <p:nvPr/>
        </p:nvSpPr>
        <p:spPr bwMode="auto">
          <a:xfrm>
            <a:off x="4375150" y="3446463"/>
            <a:ext cx="576263" cy="0"/>
          </a:xfrm>
          <a:prstGeom prst="line">
            <a:avLst/>
          </a:prstGeom>
          <a:noFill/>
          <a:ln w="222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6" name="Group 343"/>
          <p:cNvGrpSpPr>
            <a:grpSpLocks/>
          </p:cNvGrpSpPr>
          <p:nvPr/>
        </p:nvGrpSpPr>
        <p:grpSpPr bwMode="auto">
          <a:xfrm>
            <a:off x="2646363" y="3086100"/>
            <a:ext cx="576262" cy="360363"/>
            <a:chOff x="2245" y="2160"/>
            <a:chExt cx="363" cy="227"/>
          </a:xfrm>
        </p:grpSpPr>
        <p:sp>
          <p:nvSpPr>
            <p:cNvPr id="67672" name="Line 321"/>
            <p:cNvSpPr>
              <a:spLocks noChangeShapeType="1"/>
            </p:cNvSpPr>
            <p:nvPr/>
          </p:nvSpPr>
          <p:spPr bwMode="auto">
            <a:xfrm>
              <a:off x="2245" y="2160"/>
              <a:ext cx="0" cy="227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73" name="Line 326"/>
            <p:cNvSpPr>
              <a:spLocks noChangeShapeType="1"/>
            </p:cNvSpPr>
            <p:nvPr/>
          </p:nvSpPr>
          <p:spPr bwMode="auto">
            <a:xfrm>
              <a:off x="2245" y="2160"/>
              <a:ext cx="363" cy="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" name="Group 345"/>
          <p:cNvGrpSpPr>
            <a:grpSpLocks/>
          </p:cNvGrpSpPr>
          <p:nvPr/>
        </p:nvGrpSpPr>
        <p:grpSpPr bwMode="auto">
          <a:xfrm>
            <a:off x="4949825" y="3086100"/>
            <a:ext cx="576263" cy="360363"/>
            <a:chOff x="3696" y="2160"/>
            <a:chExt cx="363" cy="227"/>
          </a:xfrm>
        </p:grpSpPr>
        <p:sp>
          <p:nvSpPr>
            <p:cNvPr id="67670" name="Line 319"/>
            <p:cNvSpPr>
              <a:spLocks noChangeShapeType="1"/>
            </p:cNvSpPr>
            <p:nvPr/>
          </p:nvSpPr>
          <p:spPr bwMode="auto">
            <a:xfrm>
              <a:off x="3696" y="2160"/>
              <a:ext cx="0" cy="227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71" name="Line 327"/>
            <p:cNvSpPr>
              <a:spLocks noChangeShapeType="1"/>
            </p:cNvSpPr>
            <p:nvPr/>
          </p:nvSpPr>
          <p:spPr bwMode="auto">
            <a:xfrm>
              <a:off x="3696" y="2160"/>
              <a:ext cx="363" cy="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" name="Group 346"/>
          <p:cNvGrpSpPr>
            <a:grpSpLocks/>
          </p:cNvGrpSpPr>
          <p:nvPr/>
        </p:nvGrpSpPr>
        <p:grpSpPr bwMode="auto">
          <a:xfrm>
            <a:off x="5526088" y="3086100"/>
            <a:ext cx="576262" cy="360363"/>
            <a:chOff x="4059" y="2160"/>
            <a:chExt cx="363" cy="227"/>
          </a:xfrm>
        </p:grpSpPr>
        <p:sp>
          <p:nvSpPr>
            <p:cNvPr id="67668" name="Line 325"/>
            <p:cNvSpPr>
              <a:spLocks noChangeShapeType="1"/>
            </p:cNvSpPr>
            <p:nvPr/>
          </p:nvSpPr>
          <p:spPr bwMode="auto">
            <a:xfrm>
              <a:off x="4059" y="2160"/>
              <a:ext cx="0" cy="227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9" name="Line 328"/>
            <p:cNvSpPr>
              <a:spLocks noChangeShapeType="1"/>
            </p:cNvSpPr>
            <p:nvPr/>
          </p:nvSpPr>
          <p:spPr bwMode="auto">
            <a:xfrm>
              <a:off x="4059" y="2387"/>
              <a:ext cx="363" cy="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Group 347"/>
          <p:cNvGrpSpPr>
            <a:grpSpLocks/>
          </p:cNvGrpSpPr>
          <p:nvPr/>
        </p:nvGrpSpPr>
        <p:grpSpPr bwMode="auto">
          <a:xfrm>
            <a:off x="6102350" y="3086100"/>
            <a:ext cx="576263" cy="360363"/>
            <a:chOff x="4422" y="2160"/>
            <a:chExt cx="363" cy="227"/>
          </a:xfrm>
        </p:grpSpPr>
        <p:sp>
          <p:nvSpPr>
            <p:cNvPr id="67666" name="Line 329"/>
            <p:cNvSpPr>
              <a:spLocks noChangeShapeType="1"/>
            </p:cNvSpPr>
            <p:nvPr/>
          </p:nvSpPr>
          <p:spPr bwMode="auto">
            <a:xfrm>
              <a:off x="4422" y="2160"/>
              <a:ext cx="363" cy="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7" name="Line 330"/>
            <p:cNvSpPr>
              <a:spLocks noChangeShapeType="1"/>
            </p:cNvSpPr>
            <p:nvPr/>
          </p:nvSpPr>
          <p:spPr bwMode="auto">
            <a:xfrm>
              <a:off x="4422" y="2160"/>
              <a:ext cx="0" cy="227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36596" name="Group 404"/>
          <p:cNvGraphicFramePr>
            <a:graphicFrameLocks noGrp="1"/>
          </p:cNvGraphicFramePr>
          <p:nvPr>
            <p:ph sz="quarter" idx="2"/>
          </p:nvPr>
        </p:nvGraphicFramePr>
        <p:xfrm>
          <a:off x="6192838" y="3698875"/>
          <a:ext cx="2744787" cy="2773363"/>
        </p:xfrm>
        <a:graphic>
          <a:graphicData uri="http://schemas.openxmlformats.org/drawingml/2006/table">
            <a:tbl>
              <a:tblPr/>
              <a:tblGrid>
                <a:gridCol w="933450"/>
                <a:gridCol w="642937"/>
                <a:gridCol w="527050"/>
                <a:gridCol w="64135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Q1Q0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Q1*Q0*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36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1000"/>
                                        <p:tgtEl>
                                          <p:spTgt spid="13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1000"/>
                                        <p:tgtEl>
                                          <p:spTgt spid="13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1000"/>
                                        <p:tgtEl>
                                          <p:spTgt spid="136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1000"/>
                                        <p:tgtEl>
                                          <p:spTgt spid="13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1000"/>
                                        <p:tgtEl>
                                          <p:spTgt spid="13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1000"/>
                                        <p:tgtEl>
                                          <p:spTgt spid="13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1000"/>
                                        <p:tgtEl>
                                          <p:spTgt spid="13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1000"/>
                                        <p:tgtEl>
                                          <p:spTgt spid="13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5" dur="1000"/>
                                        <p:tgtEl>
                                          <p:spTgt spid="13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477" grpId="0" animBg="1"/>
      <p:bldP spid="136482" grpId="0" animBg="1"/>
      <p:bldP spid="136484" grpId="0" animBg="1"/>
      <p:bldP spid="136485" grpId="0" animBg="1"/>
      <p:bldP spid="136487" grpId="0" animBg="1"/>
      <p:bldP spid="136488" grpId="0" animBg="1"/>
      <p:bldP spid="136510" grpId="0" animBg="1"/>
      <p:bldP spid="136512" grpId="0" animBg="1"/>
      <p:bldP spid="136514" grpId="0" animBg="1"/>
      <p:bldP spid="1365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79" name="Rectangle 7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Exp3</a:t>
            </a:r>
            <a:r>
              <a:rPr lang="zh-CN" altLang="en-US" smtClean="0">
                <a:ea typeface="宋体" charset="-122"/>
              </a:rPr>
              <a:t>：</a:t>
            </a:r>
            <a:r>
              <a:rPr lang="en-US" altLang="zh-CN" smtClean="0">
                <a:ea typeface="宋体" charset="-122"/>
              </a:rPr>
              <a:t>analyze the following circuit</a:t>
            </a:r>
            <a:endParaRPr lang="zh-CN" altLang="en-US" smtClean="0">
              <a:ea typeface="宋体" charset="-122"/>
            </a:endParaRPr>
          </a:p>
        </p:txBody>
      </p:sp>
      <p:grpSp>
        <p:nvGrpSpPr>
          <p:cNvPr id="68611" name="Group 6"/>
          <p:cNvGrpSpPr>
            <a:grpSpLocks/>
          </p:cNvGrpSpPr>
          <p:nvPr/>
        </p:nvGrpSpPr>
        <p:grpSpPr bwMode="auto">
          <a:xfrm>
            <a:off x="2951163" y="2644775"/>
            <a:ext cx="503237" cy="144463"/>
            <a:chOff x="1837" y="1616"/>
            <a:chExt cx="363" cy="91"/>
          </a:xfrm>
        </p:grpSpPr>
        <p:sp>
          <p:nvSpPr>
            <p:cNvPr id="68676" name="Oval 7"/>
            <p:cNvSpPr>
              <a:spLocks noChangeArrowheads="1"/>
            </p:cNvSpPr>
            <p:nvPr/>
          </p:nvSpPr>
          <p:spPr bwMode="auto">
            <a:xfrm>
              <a:off x="1837" y="1616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677" name="Line 8"/>
            <p:cNvSpPr>
              <a:spLocks noChangeShapeType="1"/>
            </p:cNvSpPr>
            <p:nvPr/>
          </p:nvSpPr>
          <p:spPr bwMode="auto">
            <a:xfrm flipH="1">
              <a:off x="1927" y="1661"/>
              <a:ext cx="27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612" name="Line 9"/>
          <p:cNvSpPr>
            <a:spLocks noChangeShapeType="1"/>
          </p:cNvSpPr>
          <p:nvPr/>
        </p:nvSpPr>
        <p:spPr bwMode="auto">
          <a:xfrm flipH="1">
            <a:off x="2935288" y="1925638"/>
            <a:ext cx="4302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8613" name="Group 13"/>
          <p:cNvGrpSpPr>
            <a:grpSpLocks/>
          </p:cNvGrpSpPr>
          <p:nvPr/>
        </p:nvGrpSpPr>
        <p:grpSpPr bwMode="auto">
          <a:xfrm>
            <a:off x="1403350" y="2644775"/>
            <a:ext cx="576263" cy="144463"/>
            <a:chOff x="1111" y="3217"/>
            <a:chExt cx="363" cy="91"/>
          </a:xfrm>
        </p:grpSpPr>
        <p:sp>
          <p:nvSpPr>
            <p:cNvPr id="68672" name="Line 14"/>
            <p:cNvSpPr>
              <a:spLocks noChangeShapeType="1"/>
            </p:cNvSpPr>
            <p:nvPr/>
          </p:nvSpPr>
          <p:spPr bwMode="auto">
            <a:xfrm flipH="1">
              <a:off x="1111" y="3249"/>
              <a:ext cx="26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8673" name="Group 15"/>
            <p:cNvGrpSpPr>
              <a:grpSpLocks/>
            </p:cNvGrpSpPr>
            <p:nvPr/>
          </p:nvGrpSpPr>
          <p:grpSpPr bwMode="auto">
            <a:xfrm>
              <a:off x="1383" y="3217"/>
              <a:ext cx="91" cy="91"/>
              <a:chOff x="3515" y="2341"/>
              <a:chExt cx="91" cy="91"/>
            </a:xfrm>
          </p:grpSpPr>
          <p:sp>
            <p:nvSpPr>
              <p:cNvPr id="68674" name="Line 16"/>
              <p:cNvSpPr>
                <a:spLocks noChangeShapeType="1"/>
              </p:cNvSpPr>
              <p:nvPr/>
            </p:nvSpPr>
            <p:spPr bwMode="auto">
              <a:xfrm flipH="1">
                <a:off x="3515" y="2386"/>
                <a:ext cx="91" cy="4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75" name="Line 17"/>
              <p:cNvSpPr>
                <a:spLocks noChangeShapeType="1"/>
              </p:cNvSpPr>
              <p:nvPr/>
            </p:nvSpPr>
            <p:spPr bwMode="auto">
              <a:xfrm flipH="1" flipV="1">
                <a:off x="3515" y="2341"/>
                <a:ext cx="91" cy="4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8614" name="Line 18"/>
          <p:cNvSpPr>
            <a:spLocks noChangeShapeType="1"/>
          </p:cNvSpPr>
          <p:nvPr/>
        </p:nvSpPr>
        <p:spPr bwMode="auto">
          <a:xfrm flipH="1">
            <a:off x="1403350" y="1997075"/>
            <a:ext cx="4302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8615" name="Group 84"/>
          <p:cNvGrpSpPr>
            <a:grpSpLocks/>
          </p:cNvGrpSpPr>
          <p:nvPr/>
        </p:nvGrpSpPr>
        <p:grpSpPr bwMode="auto">
          <a:xfrm>
            <a:off x="1835150" y="1709738"/>
            <a:ext cx="1116013" cy="1249362"/>
            <a:chOff x="1156" y="1077"/>
            <a:chExt cx="703" cy="787"/>
          </a:xfrm>
        </p:grpSpPr>
        <p:sp>
          <p:nvSpPr>
            <p:cNvPr id="68667" name="Rectangle 5"/>
            <p:cNvSpPr>
              <a:spLocks noChangeArrowheads="1"/>
            </p:cNvSpPr>
            <p:nvPr/>
          </p:nvSpPr>
          <p:spPr bwMode="auto">
            <a:xfrm>
              <a:off x="1156" y="1077"/>
              <a:ext cx="703" cy="77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b="0">
                <a:solidFill>
                  <a:srgbClr val="000000"/>
                </a:solidFill>
              </a:endParaRPr>
            </a:p>
          </p:txBody>
        </p:sp>
        <p:sp>
          <p:nvSpPr>
            <p:cNvPr id="68668" name="Text Box 10"/>
            <p:cNvSpPr txBox="1">
              <a:spLocks noChangeArrowheads="1"/>
            </p:cNvSpPr>
            <p:nvPr/>
          </p:nvSpPr>
          <p:spPr bwMode="auto">
            <a:xfrm>
              <a:off x="1202" y="1122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68669" name="Text Box 11"/>
            <p:cNvSpPr txBox="1">
              <a:spLocks noChangeArrowheads="1"/>
            </p:cNvSpPr>
            <p:nvPr/>
          </p:nvSpPr>
          <p:spPr bwMode="auto">
            <a:xfrm>
              <a:off x="1633" y="1088"/>
              <a:ext cx="2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68670" name="Text Box 12"/>
            <p:cNvSpPr txBox="1">
              <a:spLocks noChangeArrowheads="1"/>
            </p:cNvSpPr>
            <p:nvPr/>
          </p:nvSpPr>
          <p:spPr bwMode="auto">
            <a:xfrm>
              <a:off x="1633" y="1576"/>
              <a:ext cx="2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68671" name="Text Box 19"/>
            <p:cNvSpPr txBox="1">
              <a:spLocks noChangeArrowheads="1"/>
            </p:cNvSpPr>
            <p:nvPr/>
          </p:nvSpPr>
          <p:spPr bwMode="auto">
            <a:xfrm>
              <a:off x="1202" y="1576"/>
              <a:ext cx="5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00"/>
                  </a:solidFill>
                </a:rPr>
                <a:t>CLK</a:t>
              </a:r>
              <a:r>
                <a:rPr lang="en-US" altLang="zh-CN" sz="2400">
                  <a:solidFill>
                    <a:srgbClr val="000000"/>
                  </a:solidFill>
                </a:rPr>
                <a:t>   </a:t>
              </a:r>
            </a:p>
          </p:txBody>
        </p:sp>
      </p:grpSp>
      <p:sp>
        <p:nvSpPr>
          <p:cNvPr id="68616" name="Line 25"/>
          <p:cNvSpPr>
            <a:spLocks noChangeShapeType="1"/>
          </p:cNvSpPr>
          <p:nvPr/>
        </p:nvSpPr>
        <p:spPr bwMode="auto">
          <a:xfrm flipH="1" flipV="1">
            <a:off x="6507163" y="1943100"/>
            <a:ext cx="6302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8617" name="Group 29"/>
          <p:cNvGrpSpPr>
            <a:grpSpLocks/>
          </p:cNvGrpSpPr>
          <p:nvPr/>
        </p:nvGrpSpPr>
        <p:grpSpPr bwMode="auto">
          <a:xfrm>
            <a:off x="4959350" y="2646363"/>
            <a:ext cx="576263" cy="144462"/>
            <a:chOff x="1111" y="3217"/>
            <a:chExt cx="363" cy="91"/>
          </a:xfrm>
        </p:grpSpPr>
        <p:sp>
          <p:nvSpPr>
            <p:cNvPr id="68663" name="Line 30"/>
            <p:cNvSpPr>
              <a:spLocks noChangeShapeType="1"/>
            </p:cNvSpPr>
            <p:nvPr/>
          </p:nvSpPr>
          <p:spPr bwMode="auto">
            <a:xfrm flipH="1">
              <a:off x="1111" y="3249"/>
              <a:ext cx="26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8664" name="Group 31"/>
            <p:cNvGrpSpPr>
              <a:grpSpLocks/>
            </p:cNvGrpSpPr>
            <p:nvPr/>
          </p:nvGrpSpPr>
          <p:grpSpPr bwMode="auto">
            <a:xfrm>
              <a:off x="1383" y="3217"/>
              <a:ext cx="91" cy="91"/>
              <a:chOff x="3515" y="2341"/>
              <a:chExt cx="91" cy="91"/>
            </a:xfrm>
          </p:grpSpPr>
          <p:sp>
            <p:nvSpPr>
              <p:cNvPr id="68665" name="Line 32"/>
              <p:cNvSpPr>
                <a:spLocks noChangeShapeType="1"/>
              </p:cNvSpPr>
              <p:nvPr/>
            </p:nvSpPr>
            <p:spPr bwMode="auto">
              <a:xfrm flipH="1">
                <a:off x="3515" y="2386"/>
                <a:ext cx="91" cy="4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66" name="Line 33"/>
              <p:cNvSpPr>
                <a:spLocks noChangeShapeType="1"/>
              </p:cNvSpPr>
              <p:nvPr/>
            </p:nvSpPr>
            <p:spPr bwMode="auto">
              <a:xfrm flipH="1" flipV="1">
                <a:off x="3515" y="2341"/>
                <a:ext cx="91" cy="4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8618" name="Line 34"/>
          <p:cNvSpPr>
            <a:spLocks noChangeShapeType="1"/>
          </p:cNvSpPr>
          <p:nvPr/>
        </p:nvSpPr>
        <p:spPr bwMode="auto">
          <a:xfrm flipH="1">
            <a:off x="4959350" y="1998663"/>
            <a:ext cx="4302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9" name="AutoShape 36"/>
          <p:cNvSpPr>
            <a:spLocks noChangeArrowheads="1"/>
          </p:cNvSpPr>
          <p:nvPr/>
        </p:nvSpPr>
        <p:spPr bwMode="auto">
          <a:xfrm>
            <a:off x="4014788" y="1566863"/>
            <a:ext cx="504825" cy="431800"/>
          </a:xfrm>
          <a:prstGeom prst="flowChartDelay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8620" name="Line 37"/>
          <p:cNvSpPr>
            <a:spLocks noChangeShapeType="1"/>
          </p:cNvSpPr>
          <p:nvPr/>
        </p:nvSpPr>
        <p:spPr bwMode="auto">
          <a:xfrm>
            <a:off x="3367088" y="1925638"/>
            <a:ext cx="64770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1" name="Line 38"/>
          <p:cNvSpPr>
            <a:spLocks noChangeShapeType="1"/>
          </p:cNvSpPr>
          <p:nvPr/>
        </p:nvSpPr>
        <p:spPr bwMode="auto">
          <a:xfrm>
            <a:off x="4527550" y="1782763"/>
            <a:ext cx="43180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2" name="Line 39"/>
          <p:cNvSpPr>
            <a:spLocks noChangeShapeType="1"/>
          </p:cNvSpPr>
          <p:nvPr/>
        </p:nvSpPr>
        <p:spPr bwMode="auto">
          <a:xfrm>
            <a:off x="4959350" y="1782763"/>
            <a:ext cx="0" cy="2174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3" name="Line 40"/>
          <p:cNvSpPr>
            <a:spLocks noChangeShapeType="1"/>
          </p:cNvSpPr>
          <p:nvPr/>
        </p:nvSpPr>
        <p:spPr bwMode="auto">
          <a:xfrm>
            <a:off x="3798888" y="1709738"/>
            <a:ext cx="21590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4" name="Line 41"/>
          <p:cNvSpPr>
            <a:spLocks noChangeShapeType="1"/>
          </p:cNvSpPr>
          <p:nvPr/>
        </p:nvSpPr>
        <p:spPr bwMode="auto">
          <a:xfrm>
            <a:off x="1557338" y="1268413"/>
            <a:ext cx="575945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5" name="Line 42"/>
          <p:cNvSpPr>
            <a:spLocks noChangeShapeType="1"/>
          </p:cNvSpPr>
          <p:nvPr/>
        </p:nvSpPr>
        <p:spPr bwMode="auto">
          <a:xfrm>
            <a:off x="3284538" y="1135063"/>
            <a:ext cx="403225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6" name="Line 43"/>
          <p:cNvSpPr>
            <a:spLocks noChangeShapeType="1"/>
          </p:cNvSpPr>
          <p:nvPr/>
        </p:nvSpPr>
        <p:spPr bwMode="auto">
          <a:xfrm>
            <a:off x="971550" y="2000250"/>
            <a:ext cx="43180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7" name="Line 44"/>
          <p:cNvSpPr>
            <a:spLocks noChangeShapeType="1"/>
          </p:cNvSpPr>
          <p:nvPr/>
        </p:nvSpPr>
        <p:spPr bwMode="auto">
          <a:xfrm>
            <a:off x="1016000" y="3384550"/>
            <a:ext cx="3960813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8" name="Line 45"/>
          <p:cNvSpPr>
            <a:spLocks noChangeShapeType="1"/>
          </p:cNvSpPr>
          <p:nvPr/>
        </p:nvSpPr>
        <p:spPr bwMode="auto">
          <a:xfrm>
            <a:off x="7119938" y="1412875"/>
            <a:ext cx="21590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9" name="Line 46"/>
          <p:cNvSpPr>
            <a:spLocks noChangeShapeType="1"/>
          </p:cNvSpPr>
          <p:nvPr/>
        </p:nvSpPr>
        <p:spPr bwMode="auto">
          <a:xfrm flipH="1">
            <a:off x="7119938" y="1412875"/>
            <a:ext cx="7937" cy="5143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0" name="Line 47"/>
          <p:cNvSpPr>
            <a:spLocks noChangeShapeType="1"/>
          </p:cNvSpPr>
          <p:nvPr/>
        </p:nvSpPr>
        <p:spPr bwMode="auto">
          <a:xfrm>
            <a:off x="3816350" y="1268413"/>
            <a:ext cx="0" cy="4318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1" name="Line 48"/>
          <p:cNvSpPr>
            <a:spLocks noChangeShapeType="1"/>
          </p:cNvSpPr>
          <p:nvPr/>
        </p:nvSpPr>
        <p:spPr bwMode="auto">
          <a:xfrm>
            <a:off x="1547813" y="1268413"/>
            <a:ext cx="0" cy="73183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2" name="Line 49"/>
          <p:cNvSpPr>
            <a:spLocks noChangeShapeType="1"/>
          </p:cNvSpPr>
          <p:nvPr/>
        </p:nvSpPr>
        <p:spPr bwMode="auto">
          <a:xfrm>
            <a:off x="3295650" y="1135063"/>
            <a:ext cx="0" cy="7921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3" name="AutoShape 50"/>
          <p:cNvSpPr>
            <a:spLocks noChangeAspect="1" noChangeArrowheads="1"/>
          </p:cNvSpPr>
          <p:nvPr/>
        </p:nvSpPr>
        <p:spPr bwMode="auto">
          <a:xfrm>
            <a:off x="7316788" y="1063625"/>
            <a:ext cx="568325" cy="433388"/>
          </a:xfrm>
          <a:prstGeom prst="flowChartDelay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8634" name="Line 51"/>
          <p:cNvSpPr>
            <a:spLocks noChangeShapeType="1"/>
          </p:cNvSpPr>
          <p:nvPr/>
        </p:nvSpPr>
        <p:spPr bwMode="auto">
          <a:xfrm>
            <a:off x="7885113" y="1268413"/>
            <a:ext cx="288925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5" name="Line 52"/>
          <p:cNvSpPr>
            <a:spLocks noChangeShapeType="1"/>
          </p:cNvSpPr>
          <p:nvPr/>
        </p:nvSpPr>
        <p:spPr bwMode="auto">
          <a:xfrm>
            <a:off x="1403350" y="2719388"/>
            <a:ext cx="0" cy="6492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6" name="Line 53"/>
          <p:cNvSpPr>
            <a:spLocks noChangeShapeType="1"/>
          </p:cNvSpPr>
          <p:nvPr/>
        </p:nvSpPr>
        <p:spPr bwMode="auto">
          <a:xfrm>
            <a:off x="4976813" y="2719388"/>
            <a:ext cx="0" cy="6492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7" name="Oval 54"/>
          <p:cNvSpPr>
            <a:spLocks noChangeArrowheads="1"/>
          </p:cNvSpPr>
          <p:nvPr/>
        </p:nvSpPr>
        <p:spPr bwMode="auto">
          <a:xfrm>
            <a:off x="827088" y="1927225"/>
            <a:ext cx="142875" cy="144463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8638" name="Oval 55"/>
          <p:cNvSpPr>
            <a:spLocks noChangeArrowheads="1"/>
          </p:cNvSpPr>
          <p:nvPr/>
        </p:nvSpPr>
        <p:spPr bwMode="auto">
          <a:xfrm>
            <a:off x="873125" y="3295650"/>
            <a:ext cx="142875" cy="144463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8639" name="Oval 56"/>
          <p:cNvSpPr>
            <a:spLocks noChangeArrowheads="1"/>
          </p:cNvSpPr>
          <p:nvPr/>
        </p:nvSpPr>
        <p:spPr bwMode="auto">
          <a:xfrm>
            <a:off x="8174038" y="1196975"/>
            <a:ext cx="142875" cy="144463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8640" name="Oval 57"/>
          <p:cNvSpPr>
            <a:spLocks noChangeArrowheads="1"/>
          </p:cNvSpPr>
          <p:nvPr/>
        </p:nvSpPr>
        <p:spPr bwMode="auto">
          <a:xfrm>
            <a:off x="1504950" y="1955800"/>
            <a:ext cx="71438" cy="71438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8641" name="Oval 58"/>
          <p:cNvSpPr>
            <a:spLocks noChangeArrowheads="1"/>
          </p:cNvSpPr>
          <p:nvPr/>
        </p:nvSpPr>
        <p:spPr bwMode="auto">
          <a:xfrm>
            <a:off x="3251200" y="1884363"/>
            <a:ext cx="71438" cy="71437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8643" name="Oval 60"/>
          <p:cNvSpPr>
            <a:spLocks noChangeArrowheads="1"/>
          </p:cNvSpPr>
          <p:nvPr/>
        </p:nvSpPr>
        <p:spPr bwMode="auto">
          <a:xfrm>
            <a:off x="1374775" y="3338513"/>
            <a:ext cx="71438" cy="71437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8644" name="Text Box 62"/>
          <p:cNvSpPr txBox="1">
            <a:spLocks noChangeArrowheads="1"/>
          </p:cNvSpPr>
          <p:nvPr/>
        </p:nvSpPr>
        <p:spPr bwMode="auto">
          <a:xfrm>
            <a:off x="395288" y="1782763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68645" name="Text Box 63"/>
          <p:cNvSpPr txBox="1">
            <a:spLocks noChangeArrowheads="1"/>
          </p:cNvSpPr>
          <p:nvPr/>
        </p:nvSpPr>
        <p:spPr bwMode="auto">
          <a:xfrm>
            <a:off x="0" y="3151188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CLK</a:t>
            </a:r>
          </a:p>
        </p:txBody>
      </p:sp>
      <p:sp>
        <p:nvSpPr>
          <p:cNvPr id="68646" name="Text Box 64"/>
          <p:cNvSpPr txBox="1">
            <a:spLocks noChangeArrowheads="1"/>
          </p:cNvSpPr>
          <p:nvPr/>
        </p:nvSpPr>
        <p:spPr bwMode="auto">
          <a:xfrm>
            <a:off x="8262938" y="1089025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308290" name="Text Box 66"/>
          <p:cNvSpPr txBox="1">
            <a:spLocks noChangeArrowheads="1"/>
          </p:cNvSpPr>
          <p:nvPr/>
        </p:nvSpPr>
        <p:spPr bwMode="auto">
          <a:xfrm>
            <a:off x="522288" y="3698875"/>
            <a:ext cx="2087562" cy="1616075"/>
          </a:xfrm>
          <a:prstGeom prst="rect">
            <a:avLst/>
          </a:prstGeom>
          <a:solidFill>
            <a:srgbClr val="D5A97D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00"/>
                </a:solidFill>
              </a:rPr>
              <a:t>(1) excitation equation</a:t>
            </a:r>
            <a:r>
              <a:rPr lang="zh-CN" altLang="en-US" sz="2000">
                <a:solidFill>
                  <a:srgbClr val="000000"/>
                </a:solidFill>
              </a:rPr>
              <a:t>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00"/>
                </a:solidFill>
              </a:rPr>
              <a:t>T1=X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00"/>
                </a:solidFill>
              </a:rPr>
              <a:t>T2=X</a:t>
            </a:r>
            <a:r>
              <a:rPr lang="en-US" altLang="zh-CN" sz="2000">
                <a:solidFill>
                  <a:srgbClr val="000000"/>
                </a:solidFill>
                <a:latin typeface="宋体" charset="-122"/>
              </a:rPr>
              <a:t>·</a:t>
            </a:r>
            <a:r>
              <a:rPr lang="en-US" altLang="zh-CN" sz="2000">
                <a:solidFill>
                  <a:srgbClr val="000000"/>
                </a:solidFill>
              </a:rPr>
              <a:t>Q1</a:t>
            </a:r>
          </a:p>
        </p:txBody>
      </p:sp>
      <p:sp>
        <p:nvSpPr>
          <p:cNvPr id="68648" name="Text Box 67"/>
          <p:cNvSpPr txBox="1">
            <a:spLocks noChangeArrowheads="1"/>
          </p:cNvSpPr>
          <p:nvPr/>
        </p:nvSpPr>
        <p:spPr bwMode="auto">
          <a:xfrm>
            <a:off x="1476375" y="1673225"/>
            <a:ext cx="50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T1</a:t>
            </a:r>
          </a:p>
        </p:txBody>
      </p:sp>
      <p:sp>
        <p:nvSpPr>
          <p:cNvPr id="68649" name="Text Box 68"/>
          <p:cNvSpPr txBox="1">
            <a:spLocks noChangeArrowheads="1"/>
          </p:cNvSpPr>
          <p:nvPr/>
        </p:nvSpPr>
        <p:spPr bwMode="auto">
          <a:xfrm>
            <a:off x="4959350" y="1673225"/>
            <a:ext cx="50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T2</a:t>
            </a:r>
          </a:p>
        </p:txBody>
      </p:sp>
      <p:sp>
        <p:nvSpPr>
          <p:cNvPr id="68650" name="Text Box 69"/>
          <p:cNvSpPr txBox="1">
            <a:spLocks noChangeArrowheads="1"/>
          </p:cNvSpPr>
          <p:nvPr/>
        </p:nvSpPr>
        <p:spPr bwMode="auto">
          <a:xfrm>
            <a:off x="2862263" y="1628775"/>
            <a:ext cx="503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Q1</a:t>
            </a:r>
          </a:p>
        </p:txBody>
      </p:sp>
      <p:sp>
        <p:nvSpPr>
          <p:cNvPr id="68651" name="Text Box 70"/>
          <p:cNvSpPr txBox="1">
            <a:spLocks noChangeArrowheads="1"/>
          </p:cNvSpPr>
          <p:nvPr/>
        </p:nvSpPr>
        <p:spPr bwMode="auto">
          <a:xfrm>
            <a:off x="6597650" y="1584325"/>
            <a:ext cx="50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Q2</a:t>
            </a:r>
          </a:p>
        </p:txBody>
      </p:sp>
      <p:sp>
        <p:nvSpPr>
          <p:cNvPr id="308295" name="Text Box 71"/>
          <p:cNvSpPr txBox="1">
            <a:spLocks noChangeArrowheads="1"/>
          </p:cNvSpPr>
          <p:nvPr/>
        </p:nvSpPr>
        <p:spPr bwMode="auto">
          <a:xfrm>
            <a:off x="3041650" y="3743325"/>
            <a:ext cx="5813425" cy="1311275"/>
          </a:xfrm>
          <a:prstGeom prst="rect">
            <a:avLst/>
          </a:prstGeom>
          <a:solidFill>
            <a:srgbClr val="D5A97D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00"/>
                </a:solidFill>
              </a:rPr>
              <a:t>(2) transition equation</a:t>
            </a:r>
            <a:r>
              <a:rPr lang="zh-CN" altLang="en-US" sz="2000">
                <a:solidFill>
                  <a:srgbClr val="000000"/>
                </a:solidFill>
              </a:rPr>
              <a:t>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00"/>
                </a:solidFill>
              </a:rPr>
              <a:t>Q1*=T1·Q1’+T1’·Q1= X·Q1’+X’·Q1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00"/>
                </a:solidFill>
              </a:rPr>
              <a:t>Q2*= T2·Q2’+T2’·Q2= X·Q1·Q2’+</a:t>
            </a:r>
            <a:r>
              <a:rPr lang="zh-CN" altLang="en-US" sz="2000">
                <a:solidFill>
                  <a:srgbClr val="000000"/>
                </a:solidFill>
              </a:rPr>
              <a:t>（</a:t>
            </a:r>
            <a:r>
              <a:rPr lang="en-US" altLang="zh-CN" sz="2000">
                <a:solidFill>
                  <a:srgbClr val="000000"/>
                </a:solidFill>
              </a:rPr>
              <a:t>X·Q1</a:t>
            </a:r>
            <a:r>
              <a:rPr lang="zh-CN" altLang="en-US" sz="2000">
                <a:solidFill>
                  <a:srgbClr val="000000"/>
                </a:solidFill>
              </a:rPr>
              <a:t>）’</a:t>
            </a:r>
            <a:r>
              <a:rPr lang="en-US" altLang="zh-CN" sz="2000">
                <a:solidFill>
                  <a:srgbClr val="000000"/>
                </a:solidFill>
              </a:rPr>
              <a:t>·Q2</a:t>
            </a:r>
          </a:p>
        </p:txBody>
      </p:sp>
      <p:sp>
        <p:nvSpPr>
          <p:cNvPr id="308296" name="Text Box 72"/>
          <p:cNvSpPr txBox="1">
            <a:spLocks noChangeArrowheads="1"/>
          </p:cNvSpPr>
          <p:nvPr/>
        </p:nvSpPr>
        <p:spPr bwMode="auto">
          <a:xfrm>
            <a:off x="3086100" y="5408613"/>
            <a:ext cx="3673475" cy="701675"/>
          </a:xfrm>
          <a:prstGeom prst="rect">
            <a:avLst/>
          </a:prstGeom>
          <a:solidFill>
            <a:srgbClr val="D5A97D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00"/>
                </a:solidFill>
              </a:rPr>
              <a:t>(3) output equation</a:t>
            </a:r>
            <a:r>
              <a:rPr lang="zh-CN" altLang="en-US" sz="2000">
                <a:solidFill>
                  <a:srgbClr val="000000"/>
                </a:solidFill>
              </a:rPr>
              <a:t>：</a:t>
            </a:r>
            <a:r>
              <a:rPr lang="en-US" altLang="zh-CN" sz="2000">
                <a:solidFill>
                  <a:srgbClr val="000000"/>
                </a:solidFill>
              </a:rPr>
              <a:t>Z=X·Q1·Q2</a:t>
            </a:r>
          </a:p>
        </p:txBody>
      </p:sp>
      <p:grpSp>
        <p:nvGrpSpPr>
          <p:cNvPr id="68654" name="Group 74"/>
          <p:cNvGrpSpPr>
            <a:grpSpLocks/>
          </p:cNvGrpSpPr>
          <p:nvPr/>
        </p:nvGrpSpPr>
        <p:grpSpPr bwMode="auto">
          <a:xfrm>
            <a:off x="6516688" y="2627313"/>
            <a:ext cx="503237" cy="144462"/>
            <a:chOff x="1837" y="1616"/>
            <a:chExt cx="363" cy="91"/>
          </a:xfrm>
        </p:grpSpPr>
        <p:sp>
          <p:nvSpPr>
            <p:cNvPr id="68661" name="Oval 75"/>
            <p:cNvSpPr>
              <a:spLocks noChangeArrowheads="1"/>
            </p:cNvSpPr>
            <p:nvPr/>
          </p:nvSpPr>
          <p:spPr bwMode="auto">
            <a:xfrm>
              <a:off x="1837" y="1616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662" name="Line 76"/>
            <p:cNvSpPr>
              <a:spLocks noChangeShapeType="1"/>
            </p:cNvSpPr>
            <p:nvPr/>
          </p:nvSpPr>
          <p:spPr bwMode="auto">
            <a:xfrm flipH="1">
              <a:off x="1927" y="1661"/>
              <a:ext cx="27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655" name="Group 83"/>
          <p:cNvGrpSpPr>
            <a:grpSpLocks/>
          </p:cNvGrpSpPr>
          <p:nvPr/>
        </p:nvGrpSpPr>
        <p:grpSpPr bwMode="auto">
          <a:xfrm>
            <a:off x="5400675" y="1692275"/>
            <a:ext cx="1116013" cy="1249363"/>
            <a:chOff x="3521" y="1066"/>
            <a:chExt cx="703" cy="787"/>
          </a:xfrm>
        </p:grpSpPr>
        <p:sp>
          <p:nvSpPr>
            <p:cNvPr id="68656" name="Rectangle 73"/>
            <p:cNvSpPr>
              <a:spLocks noChangeArrowheads="1"/>
            </p:cNvSpPr>
            <p:nvPr/>
          </p:nvSpPr>
          <p:spPr bwMode="auto">
            <a:xfrm>
              <a:off x="3521" y="1066"/>
              <a:ext cx="703" cy="77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b="0">
                <a:solidFill>
                  <a:srgbClr val="000000"/>
                </a:solidFill>
              </a:endParaRPr>
            </a:p>
          </p:txBody>
        </p:sp>
        <p:sp>
          <p:nvSpPr>
            <p:cNvPr id="68657" name="Text Box 78"/>
            <p:cNvSpPr txBox="1">
              <a:spLocks noChangeArrowheads="1"/>
            </p:cNvSpPr>
            <p:nvPr/>
          </p:nvSpPr>
          <p:spPr bwMode="auto">
            <a:xfrm>
              <a:off x="3567" y="1111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68658" name="Text Box 79"/>
            <p:cNvSpPr txBox="1">
              <a:spLocks noChangeArrowheads="1"/>
            </p:cNvSpPr>
            <p:nvPr/>
          </p:nvSpPr>
          <p:spPr bwMode="auto">
            <a:xfrm>
              <a:off x="3998" y="1077"/>
              <a:ext cx="2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68659" name="Text Box 80"/>
            <p:cNvSpPr txBox="1">
              <a:spLocks noChangeArrowheads="1"/>
            </p:cNvSpPr>
            <p:nvPr/>
          </p:nvSpPr>
          <p:spPr bwMode="auto">
            <a:xfrm>
              <a:off x="3998" y="1565"/>
              <a:ext cx="2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68660" name="Text Box 81"/>
            <p:cNvSpPr txBox="1">
              <a:spLocks noChangeArrowheads="1"/>
            </p:cNvSpPr>
            <p:nvPr/>
          </p:nvSpPr>
          <p:spPr bwMode="auto">
            <a:xfrm>
              <a:off x="3567" y="1565"/>
              <a:ext cx="5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00"/>
                  </a:solidFill>
                </a:rPr>
                <a:t>CLK</a:t>
              </a:r>
              <a:r>
                <a:rPr lang="en-US" altLang="zh-CN" sz="2400">
                  <a:solidFill>
                    <a:srgbClr val="000000"/>
                  </a:solidFill>
                </a:rPr>
                <a:t>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0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90" grpId="0" animBg="1"/>
      <p:bldP spid="308295" grpId="0" animBg="1"/>
      <p:bldP spid="30829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7.4  clocked synchronous state-machine design</a:t>
            </a:r>
          </a:p>
        </p:txBody>
      </p:sp>
      <p:sp>
        <p:nvSpPr>
          <p:cNvPr id="69635" name="AutoShape 5"/>
          <p:cNvSpPr>
            <a:spLocks noChangeArrowheads="1"/>
          </p:cNvSpPr>
          <p:nvPr/>
        </p:nvSpPr>
        <p:spPr bwMode="auto">
          <a:xfrm>
            <a:off x="250825" y="1052513"/>
            <a:ext cx="4365625" cy="5032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200">
                <a:solidFill>
                  <a:srgbClr val="003300"/>
                </a:solidFill>
              </a:rPr>
              <a:t>Construct state/output table</a:t>
            </a:r>
          </a:p>
        </p:txBody>
      </p:sp>
      <p:sp>
        <p:nvSpPr>
          <p:cNvPr id="286726" name="AutoShape 6"/>
          <p:cNvSpPr>
            <a:spLocks noChangeArrowheads="1"/>
          </p:cNvSpPr>
          <p:nvPr/>
        </p:nvSpPr>
        <p:spPr bwMode="auto">
          <a:xfrm>
            <a:off x="468313" y="1989138"/>
            <a:ext cx="3671887" cy="504825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200">
                <a:solidFill>
                  <a:srgbClr val="003300"/>
                </a:solidFill>
              </a:rPr>
              <a:t>State minimization</a:t>
            </a:r>
          </a:p>
        </p:txBody>
      </p:sp>
      <p:sp>
        <p:nvSpPr>
          <p:cNvPr id="286727" name="AutoShape 7"/>
          <p:cNvSpPr>
            <a:spLocks noChangeArrowheads="1"/>
          </p:cNvSpPr>
          <p:nvPr/>
        </p:nvSpPr>
        <p:spPr bwMode="auto">
          <a:xfrm>
            <a:off x="611188" y="2933700"/>
            <a:ext cx="3455987" cy="503238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200">
                <a:solidFill>
                  <a:srgbClr val="003300"/>
                </a:solidFill>
              </a:rPr>
              <a:t>State assignment</a:t>
            </a:r>
          </a:p>
        </p:txBody>
      </p:sp>
      <p:sp>
        <p:nvSpPr>
          <p:cNvPr id="286728" name="AutoShape 8"/>
          <p:cNvSpPr>
            <a:spLocks noChangeArrowheads="1"/>
          </p:cNvSpPr>
          <p:nvPr/>
        </p:nvSpPr>
        <p:spPr bwMode="auto">
          <a:xfrm>
            <a:off x="684213" y="3860800"/>
            <a:ext cx="3382962" cy="6477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</a:pPr>
            <a:r>
              <a:rPr lang="en-US" altLang="zh-CN" sz="2200">
                <a:solidFill>
                  <a:srgbClr val="003300"/>
                </a:solidFill>
              </a:rPr>
              <a:t>Construct transition/output table</a:t>
            </a:r>
          </a:p>
        </p:txBody>
      </p:sp>
      <p:sp>
        <p:nvSpPr>
          <p:cNvPr id="286729" name="AutoShape 9"/>
          <p:cNvSpPr>
            <a:spLocks noChangeArrowheads="1"/>
          </p:cNvSpPr>
          <p:nvPr/>
        </p:nvSpPr>
        <p:spPr bwMode="auto">
          <a:xfrm>
            <a:off x="611188" y="4951413"/>
            <a:ext cx="3455987" cy="5032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200">
                <a:solidFill>
                  <a:srgbClr val="003300"/>
                </a:solidFill>
              </a:rPr>
              <a:t>Choose flip-flops</a:t>
            </a:r>
          </a:p>
        </p:txBody>
      </p:sp>
      <p:sp>
        <p:nvSpPr>
          <p:cNvPr id="286730" name="AutoShape 10"/>
          <p:cNvSpPr>
            <a:spLocks noChangeArrowheads="1"/>
          </p:cNvSpPr>
          <p:nvPr/>
        </p:nvSpPr>
        <p:spPr bwMode="auto">
          <a:xfrm>
            <a:off x="5364163" y="2060575"/>
            <a:ext cx="2935287" cy="693738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</a:pPr>
            <a:r>
              <a:rPr lang="en-US" altLang="zh-CN" sz="2200">
                <a:solidFill>
                  <a:srgbClr val="003300"/>
                </a:solidFill>
              </a:rPr>
              <a:t>Construct excitation table</a:t>
            </a:r>
          </a:p>
        </p:txBody>
      </p:sp>
      <p:sp>
        <p:nvSpPr>
          <p:cNvPr id="286731" name="AutoShape 11"/>
          <p:cNvSpPr>
            <a:spLocks noChangeArrowheads="1"/>
          </p:cNvSpPr>
          <p:nvPr/>
        </p:nvSpPr>
        <p:spPr bwMode="auto">
          <a:xfrm>
            <a:off x="5219700" y="3222625"/>
            <a:ext cx="3313113" cy="611188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</a:pPr>
            <a:r>
              <a:rPr lang="en-US" altLang="zh-CN" sz="2200">
                <a:solidFill>
                  <a:srgbClr val="003300"/>
                </a:solidFill>
              </a:rPr>
              <a:t>Deriving excitation equation</a:t>
            </a:r>
          </a:p>
        </p:txBody>
      </p:sp>
      <p:sp>
        <p:nvSpPr>
          <p:cNvPr id="286732" name="AutoShape 12"/>
          <p:cNvSpPr>
            <a:spLocks noChangeArrowheads="1"/>
          </p:cNvSpPr>
          <p:nvPr/>
        </p:nvSpPr>
        <p:spPr bwMode="auto">
          <a:xfrm>
            <a:off x="4932363" y="4284663"/>
            <a:ext cx="3816350" cy="5032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200">
                <a:solidFill>
                  <a:srgbClr val="003300"/>
                </a:solidFill>
              </a:rPr>
              <a:t>Deriving output equation</a:t>
            </a:r>
          </a:p>
        </p:txBody>
      </p:sp>
      <p:sp>
        <p:nvSpPr>
          <p:cNvPr id="286733" name="AutoShape 13"/>
          <p:cNvSpPr>
            <a:spLocks noChangeArrowheads="1"/>
          </p:cNvSpPr>
          <p:nvPr/>
        </p:nvSpPr>
        <p:spPr bwMode="auto">
          <a:xfrm>
            <a:off x="5435600" y="5229225"/>
            <a:ext cx="2808288" cy="630238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</a:pPr>
            <a:r>
              <a:rPr lang="en-US" altLang="zh-CN" sz="2200">
                <a:solidFill>
                  <a:srgbClr val="003300"/>
                </a:solidFill>
              </a:rPr>
              <a:t>Drawing logic circuit diagram</a:t>
            </a:r>
          </a:p>
        </p:txBody>
      </p:sp>
      <p:sp>
        <p:nvSpPr>
          <p:cNvPr id="286734" name="AutoShape 14"/>
          <p:cNvSpPr>
            <a:spLocks noChangeArrowheads="1"/>
          </p:cNvSpPr>
          <p:nvPr/>
        </p:nvSpPr>
        <p:spPr bwMode="auto">
          <a:xfrm>
            <a:off x="2268538" y="1557338"/>
            <a:ext cx="215900" cy="431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99FF"/>
          </a:solidFill>
          <a:ln w="19050">
            <a:solidFill>
              <a:srgbClr val="6699F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86735" name="AutoShape 15"/>
          <p:cNvSpPr>
            <a:spLocks noChangeArrowheads="1"/>
          </p:cNvSpPr>
          <p:nvPr/>
        </p:nvSpPr>
        <p:spPr bwMode="auto">
          <a:xfrm>
            <a:off x="2268538" y="2492375"/>
            <a:ext cx="215900" cy="431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99FF"/>
          </a:solidFill>
          <a:ln w="19050">
            <a:solidFill>
              <a:srgbClr val="6699F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86736" name="AutoShape 16"/>
          <p:cNvSpPr>
            <a:spLocks noChangeArrowheads="1"/>
          </p:cNvSpPr>
          <p:nvPr/>
        </p:nvSpPr>
        <p:spPr bwMode="auto">
          <a:xfrm>
            <a:off x="2268538" y="3429000"/>
            <a:ext cx="215900" cy="431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99FF"/>
          </a:solidFill>
          <a:ln w="19050">
            <a:solidFill>
              <a:srgbClr val="6699F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86737" name="AutoShape 17"/>
          <p:cNvSpPr>
            <a:spLocks noChangeArrowheads="1"/>
          </p:cNvSpPr>
          <p:nvPr/>
        </p:nvSpPr>
        <p:spPr bwMode="auto">
          <a:xfrm>
            <a:off x="2268538" y="4508500"/>
            <a:ext cx="215900" cy="431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99FF"/>
          </a:solidFill>
          <a:ln w="19050">
            <a:solidFill>
              <a:srgbClr val="6699F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86739" name="AutoShape 19"/>
          <p:cNvSpPr>
            <a:spLocks noChangeArrowheads="1"/>
          </p:cNvSpPr>
          <p:nvPr/>
        </p:nvSpPr>
        <p:spPr bwMode="auto">
          <a:xfrm>
            <a:off x="6732588" y="2771775"/>
            <a:ext cx="215900" cy="431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99FF"/>
          </a:solidFill>
          <a:ln w="19050">
            <a:solidFill>
              <a:srgbClr val="6699F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86740" name="AutoShape 20"/>
          <p:cNvSpPr>
            <a:spLocks noChangeArrowheads="1"/>
          </p:cNvSpPr>
          <p:nvPr/>
        </p:nvSpPr>
        <p:spPr bwMode="auto">
          <a:xfrm>
            <a:off x="6732588" y="3852863"/>
            <a:ext cx="215900" cy="431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99FF"/>
          </a:solidFill>
          <a:ln w="19050">
            <a:solidFill>
              <a:srgbClr val="6699F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86741" name="AutoShape 21"/>
          <p:cNvSpPr>
            <a:spLocks noChangeArrowheads="1"/>
          </p:cNvSpPr>
          <p:nvPr/>
        </p:nvSpPr>
        <p:spPr bwMode="auto">
          <a:xfrm>
            <a:off x="6732588" y="4797425"/>
            <a:ext cx="215900" cy="431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99FF"/>
          </a:solidFill>
          <a:ln w="19050">
            <a:solidFill>
              <a:srgbClr val="6699F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339975" y="1673225"/>
            <a:ext cx="4608513" cy="4186238"/>
            <a:chOff x="1474" y="1071"/>
            <a:chExt cx="2903" cy="2495"/>
          </a:xfrm>
        </p:grpSpPr>
        <p:sp>
          <p:nvSpPr>
            <p:cNvPr id="69652" name="AutoShape 18"/>
            <p:cNvSpPr>
              <a:spLocks noChangeArrowheads="1"/>
            </p:cNvSpPr>
            <p:nvPr/>
          </p:nvSpPr>
          <p:spPr bwMode="auto">
            <a:xfrm>
              <a:off x="4241" y="1071"/>
              <a:ext cx="136" cy="227"/>
            </a:xfrm>
            <a:prstGeom prst="downArrow">
              <a:avLst>
                <a:gd name="adj1" fmla="val 50000"/>
                <a:gd name="adj2" fmla="val 41728"/>
              </a:avLst>
            </a:prstGeom>
            <a:solidFill>
              <a:srgbClr val="6699FF"/>
            </a:solidFill>
            <a:ln w="19050">
              <a:solidFill>
                <a:srgbClr val="6699FF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9653" name="Rectangle 24"/>
            <p:cNvSpPr>
              <a:spLocks noChangeArrowheads="1"/>
            </p:cNvSpPr>
            <p:nvPr/>
          </p:nvSpPr>
          <p:spPr bwMode="auto">
            <a:xfrm>
              <a:off x="2789" y="1117"/>
              <a:ext cx="68" cy="2449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rgbClr val="6699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4" name="Rectangle 25"/>
            <p:cNvSpPr>
              <a:spLocks noChangeArrowheads="1"/>
            </p:cNvSpPr>
            <p:nvPr/>
          </p:nvSpPr>
          <p:spPr bwMode="auto">
            <a:xfrm>
              <a:off x="1474" y="3498"/>
              <a:ext cx="1315" cy="68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rgbClr val="6699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5" name="Rectangle 26"/>
            <p:cNvSpPr>
              <a:spLocks noChangeArrowheads="1"/>
            </p:cNvSpPr>
            <p:nvPr/>
          </p:nvSpPr>
          <p:spPr bwMode="auto">
            <a:xfrm>
              <a:off x="1474" y="3339"/>
              <a:ext cx="68" cy="182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rgbClr val="6699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6" name="Rectangle 27"/>
            <p:cNvSpPr>
              <a:spLocks noChangeArrowheads="1"/>
            </p:cNvSpPr>
            <p:nvPr/>
          </p:nvSpPr>
          <p:spPr bwMode="auto">
            <a:xfrm>
              <a:off x="2789" y="1071"/>
              <a:ext cx="1497" cy="68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rgbClr val="6699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6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6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6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86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8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86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8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86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6" grpId="0" animBg="1"/>
      <p:bldP spid="286727" grpId="0" animBg="1"/>
      <p:bldP spid="286728" grpId="0" animBg="1"/>
      <p:bldP spid="286729" grpId="0" animBg="1"/>
      <p:bldP spid="286730" grpId="0" animBg="1"/>
      <p:bldP spid="286731" grpId="0" animBg="1"/>
      <p:bldP spid="286732" grpId="0" animBg="1"/>
      <p:bldP spid="286733" grpId="0" animBg="1"/>
      <p:bldP spid="286734" grpId="0" animBg="1"/>
      <p:bldP spid="286735" grpId="0" animBg="1"/>
      <p:bldP spid="286736" grpId="0" animBg="1"/>
      <p:bldP spid="286737" grpId="0" animBg="1"/>
      <p:bldP spid="286739" grpId="0" animBg="1"/>
      <p:bldP spid="286740" grpId="0" animBg="1"/>
      <p:bldP spid="28674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706437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Exp1: sequence-detector design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998538"/>
            <a:ext cx="8291512" cy="51990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003300"/>
                </a:solidFill>
                <a:ea typeface="宋体" charset="-122"/>
              </a:rPr>
              <a:t>Design a clocked synchronous state machine. if a continuous “110” sequence is included in  the serial input binary numbers, the circuit output 1. synthesis by D flip-flops  . that is</a:t>
            </a:r>
            <a:r>
              <a:rPr lang="en-US" altLang="zh-CN" sz="2400" smtClean="0">
                <a:ea typeface="宋体" charset="-122"/>
              </a:rPr>
              <a:t>   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ea typeface="宋体" charset="-122"/>
              </a:rPr>
              <a:t>input P</a:t>
            </a:r>
            <a:r>
              <a:rPr lang="zh-CN" altLang="en-US" sz="2400" smtClean="0">
                <a:ea typeface="宋体" charset="-122"/>
              </a:rPr>
              <a:t>：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ea typeface="宋体" charset="-122"/>
              </a:rPr>
              <a:t>output C</a:t>
            </a:r>
            <a:r>
              <a:rPr lang="zh-CN" altLang="en-US" sz="2400" smtClean="0">
                <a:ea typeface="宋体" charset="-122"/>
              </a:rPr>
              <a:t>：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ea typeface="宋体" charset="-122"/>
              </a:rPr>
              <a:t>solution </a:t>
            </a:r>
            <a:r>
              <a:rPr lang="zh-CN" altLang="en-US" sz="2400" smtClean="0">
                <a:solidFill>
                  <a:srgbClr val="000099"/>
                </a:solidFill>
                <a:ea typeface="宋体" charset="-122"/>
              </a:rPr>
              <a:t>：</a:t>
            </a:r>
            <a:r>
              <a:rPr lang="en-US" altLang="zh-CN" sz="2400" smtClean="0">
                <a:solidFill>
                  <a:srgbClr val="000099"/>
                </a:solidFill>
                <a:ea typeface="宋体" charset="-122"/>
              </a:rPr>
              <a:t>Moore machine</a:t>
            </a:r>
            <a:endParaRPr lang="en-US" altLang="zh-CN" smtClean="0">
              <a:ea typeface="宋体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 smtClean="0">
                <a:solidFill>
                  <a:srgbClr val="333300"/>
                </a:solidFill>
                <a:ea typeface="宋体" charset="-122"/>
              </a:rPr>
              <a:t>（</a:t>
            </a:r>
            <a:r>
              <a:rPr lang="en-US" altLang="zh-CN" sz="2400" smtClean="0">
                <a:solidFill>
                  <a:srgbClr val="333300"/>
                </a:solidFill>
                <a:ea typeface="宋体" charset="-122"/>
              </a:rPr>
              <a:t>1</a:t>
            </a:r>
            <a:r>
              <a:rPr lang="zh-CN" altLang="en-US" sz="2400" smtClean="0">
                <a:solidFill>
                  <a:srgbClr val="333300"/>
                </a:solidFill>
                <a:ea typeface="宋体" charset="-122"/>
              </a:rPr>
              <a:t>）</a:t>
            </a:r>
            <a:r>
              <a:rPr lang="en-US" altLang="zh-CN" sz="2400" smtClean="0">
                <a:solidFill>
                  <a:srgbClr val="333300"/>
                </a:solidFill>
                <a:ea typeface="宋体" charset="-122"/>
              </a:rPr>
              <a:t>input and output variable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ea typeface="宋体" charset="-122"/>
              </a:rPr>
              <a:t>     input</a:t>
            </a:r>
            <a:r>
              <a:rPr lang="zh-CN" altLang="en-US" sz="2400" smtClean="0">
                <a:ea typeface="宋体" charset="-122"/>
              </a:rPr>
              <a:t>：</a:t>
            </a:r>
            <a:r>
              <a:rPr lang="en-US" altLang="zh-CN" sz="2400" smtClean="0">
                <a:ea typeface="宋体" charset="-122"/>
              </a:rPr>
              <a:t>P</a:t>
            </a:r>
            <a:r>
              <a:rPr lang="zh-CN" altLang="en-US" sz="2400" smtClean="0">
                <a:ea typeface="宋体" charset="-122"/>
              </a:rPr>
              <a:t>（</a:t>
            </a:r>
            <a:r>
              <a:rPr lang="en-US" altLang="zh-CN" sz="2400" smtClean="0">
                <a:ea typeface="宋体" charset="-122"/>
              </a:rPr>
              <a:t>a bit sent into the circuit</a:t>
            </a:r>
            <a:r>
              <a:rPr lang="zh-CN" altLang="en-US" sz="2400" smtClean="0">
                <a:ea typeface="宋体" charset="-122"/>
              </a:rPr>
              <a:t>）</a:t>
            </a:r>
          </a:p>
          <a:p>
            <a:pPr eaLnBrk="1" hangingPunct="1">
              <a:buFontTx/>
              <a:buNone/>
            </a:pPr>
            <a:r>
              <a:rPr lang="zh-CN" altLang="en-US" sz="2400" smtClean="0">
                <a:ea typeface="宋体" charset="-122"/>
              </a:rPr>
              <a:t>     </a:t>
            </a:r>
            <a:r>
              <a:rPr lang="en-US" altLang="zh-CN" sz="2400" smtClean="0">
                <a:ea typeface="宋体" charset="-122"/>
              </a:rPr>
              <a:t>output</a:t>
            </a:r>
            <a:r>
              <a:rPr lang="zh-CN" altLang="en-US" sz="2400" smtClean="0">
                <a:ea typeface="宋体" charset="-122"/>
              </a:rPr>
              <a:t>：</a:t>
            </a:r>
            <a:r>
              <a:rPr lang="en-US" altLang="zh-CN" sz="2400" smtClean="0">
                <a:ea typeface="宋体" charset="-122"/>
              </a:rPr>
              <a:t>C</a:t>
            </a:r>
            <a:r>
              <a:rPr lang="zh-CN" altLang="en-US" sz="2400" smtClean="0">
                <a:ea typeface="宋体" charset="-122"/>
              </a:rPr>
              <a:t>（</a:t>
            </a:r>
            <a:r>
              <a:rPr lang="en-US" altLang="zh-CN" sz="2400" smtClean="0">
                <a:ea typeface="宋体" charset="-122"/>
              </a:rPr>
              <a:t>the detecting result, 1 bit</a:t>
            </a:r>
            <a:r>
              <a:rPr lang="zh-CN" altLang="en-US" sz="2400" smtClean="0">
                <a:ea typeface="宋体" charset="-122"/>
              </a:rPr>
              <a:t>）</a:t>
            </a:r>
          </a:p>
          <a:p>
            <a:pPr eaLnBrk="1" hangingPunct="1">
              <a:buFontTx/>
              <a:buNone/>
            </a:pPr>
            <a:r>
              <a:rPr lang="zh-CN" altLang="en-US" sz="2400" smtClean="0">
                <a:solidFill>
                  <a:srgbClr val="AC0039"/>
                </a:solidFill>
                <a:ea typeface="宋体" charset="-122"/>
              </a:rPr>
              <a:t>     </a:t>
            </a:r>
          </a:p>
        </p:txBody>
      </p:sp>
      <p:graphicFrame>
        <p:nvGraphicFramePr>
          <p:cNvPr id="139387" name="Group 123"/>
          <p:cNvGraphicFramePr>
            <a:graphicFrameLocks noGrp="1"/>
          </p:cNvGraphicFramePr>
          <p:nvPr>
            <p:ph sz="quarter" idx="2"/>
          </p:nvPr>
        </p:nvGraphicFramePr>
        <p:xfrm>
          <a:off x="3022600" y="3292475"/>
          <a:ext cx="3979863" cy="442913"/>
        </p:xfrm>
        <a:graphic>
          <a:graphicData uri="http://schemas.openxmlformats.org/drawingml/2006/table">
            <a:tbl>
              <a:tblPr/>
              <a:tblGrid>
                <a:gridCol w="304800"/>
                <a:gridCol w="307975"/>
                <a:gridCol w="307975"/>
                <a:gridCol w="304800"/>
                <a:gridCol w="306388"/>
                <a:gridCol w="304800"/>
                <a:gridCol w="306387"/>
                <a:gridCol w="304800"/>
                <a:gridCol w="306388"/>
                <a:gridCol w="307975"/>
                <a:gridCol w="304800"/>
                <a:gridCol w="296862"/>
                <a:gridCol w="315913"/>
              </a:tblGrid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9385" name="Group 121"/>
          <p:cNvGraphicFramePr>
            <a:graphicFrameLocks noGrp="1"/>
          </p:cNvGraphicFramePr>
          <p:nvPr>
            <p:ph sz="quarter" idx="3"/>
          </p:nvPr>
        </p:nvGraphicFramePr>
        <p:xfrm>
          <a:off x="3041650" y="3733800"/>
          <a:ext cx="3957638" cy="450850"/>
        </p:xfrm>
        <a:graphic>
          <a:graphicData uri="http://schemas.openxmlformats.org/drawingml/2006/table">
            <a:tbl>
              <a:tblPr/>
              <a:tblGrid>
                <a:gridCol w="303213"/>
                <a:gridCol w="307975"/>
                <a:gridCol w="301625"/>
                <a:gridCol w="304800"/>
                <a:gridCol w="306387"/>
                <a:gridCol w="303213"/>
                <a:gridCol w="303212"/>
                <a:gridCol w="303213"/>
                <a:gridCol w="306387"/>
                <a:gridCol w="304800"/>
                <a:gridCol w="301625"/>
                <a:gridCol w="307975"/>
                <a:gridCol w="303213"/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9386" name="Text Box 122"/>
          <p:cNvSpPr txBox="1">
            <a:spLocks noChangeArrowheads="1"/>
          </p:cNvSpPr>
          <p:nvPr/>
        </p:nvSpPr>
        <p:spPr bwMode="auto">
          <a:xfrm>
            <a:off x="2006600" y="3284538"/>
            <a:ext cx="1304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/>
              <a:t>first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8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9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state analysis of exp.1</a:t>
            </a:r>
            <a:endParaRPr lang="en-US" altLang="zh-CN" smtClean="0">
              <a:solidFill>
                <a:srgbClr val="AC0039"/>
              </a:solidFill>
              <a:ea typeface="宋体" charset="-122"/>
            </a:endParaRPr>
          </a:p>
        </p:txBody>
      </p:sp>
      <p:graphicFrame>
        <p:nvGraphicFramePr>
          <p:cNvPr id="437252" name="Group 4"/>
          <p:cNvGraphicFramePr>
            <a:graphicFrameLocks noGrp="1"/>
          </p:cNvGraphicFramePr>
          <p:nvPr/>
        </p:nvGraphicFramePr>
        <p:xfrm>
          <a:off x="1647825" y="1136650"/>
          <a:ext cx="3960813" cy="673100"/>
        </p:xfrm>
        <a:graphic>
          <a:graphicData uri="http://schemas.openxmlformats.org/drawingml/2006/table">
            <a:tbl>
              <a:tblPr/>
              <a:tblGrid>
                <a:gridCol w="303213"/>
                <a:gridCol w="307975"/>
                <a:gridCol w="303212"/>
                <a:gridCol w="304800"/>
                <a:gridCol w="304800"/>
                <a:gridCol w="303213"/>
                <a:gridCol w="306387"/>
                <a:gridCol w="303213"/>
                <a:gridCol w="304800"/>
                <a:gridCol w="304800"/>
                <a:gridCol w="303212"/>
                <a:gridCol w="307975"/>
                <a:gridCol w="303213"/>
              </a:tblGrid>
              <a:tr h="673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7294" name="Group 46"/>
          <p:cNvGraphicFramePr>
            <a:graphicFrameLocks noGrp="1"/>
          </p:cNvGraphicFramePr>
          <p:nvPr/>
        </p:nvGraphicFramePr>
        <p:xfrm>
          <a:off x="1647825" y="1665288"/>
          <a:ext cx="3960813" cy="673100"/>
        </p:xfrm>
        <a:graphic>
          <a:graphicData uri="http://schemas.openxmlformats.org/drawingml/2006/table">
            <a:tbl>
              <a:tblPr/>
              <a:tblGrid>
                <a:gridCol w="303213"/>
                <a:gridCol w="257175"/>
                <a:gridCol w="354012"/>
                <a:gridCol w="304800"/>
                <a:gridCol w="304800"/>
                <a:gridCol w="303213"/>
                <a:gridCol w="306387"/>
                <a:gridCol w="303213"/>
                <a:gridCol w="304800"/>
                <a:gridCol w="304800"/>
                <a:gridCol w="303212"/>
                <a:gridCol w="307975"/>
                <a:gridCol w="303213"/>
              </a:tblGrid>
              <a:tr h="673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11" name="Text Box 88"/>
          <p:cNvSpPr txBox="1">
            <a:spLocks noChangeArrowheads="1"/>
          </p:cNvSpPr>
          <p:nvPr/>
        </p:nvSpPr>
        <p:spPr bwMode="auto">
          <a:xfrm>
            <a:off x="790575" y="1133475"/>
            <a:ext cx="719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99"/>
                </a:solidFill>
              </a:rPr>
              <a:t>P</a:t>
            </a:r>
            <a:r>
              <a:rPr lang="zh-CN" altLang="en-US" sz="2400">
                <a:solidFill>
                  <a:srgbClr val="000099"/>
                </a:solidFill>
              </a:rPr>
              <a:t>：</a:t>
            </a:r>
          </a:p>
        </p:txBody>
      </p:sp>
      <p:sp>
        <p:nvSpPr>
          <p:cNvPr id="71712" name="Text Box 89"/>
          <p:cNvSpPr txBox="1">
            <a:spLocks noChangeArrowheads="1"/>
          </p:cNvSpPr>
          <p:nvPr/>
        </p:nvSpPr>
        <p:spPr bwMode="auto">
          <a:xfrm>
            <a:off x="790575" y="1709738"/>
            <a:ext cx="719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99"/>
                </a:solidFill>
              </a:rPr>
              <a:t>C</a:t>
            </a:r>
            <a:r>
              <a:rPr lang="zh-CN" altLang="en-US" sz="2400">
                <a:solidFill>
                  <a:srgbClr val="000099"/>
                </a:solidFill>
              </a:rPr>
              <a:t>：</a:t>
            </a:r>
          </a:p>
        </p:txBody>
      </p:sp>
      <p:sp>
        <p:nvSpPr>
          <p:cNvPr id="71713" name="Text Box 90"/>
          <p:cNvSpPr txBox="1">
            <a:spLocks noChangeArrowheads="1"/>
          </p:cNvSpPr>
          <p:nvPr/>
        </p:nvSpPr>
        <p:spPr bwMode="auto">
          <a:xfrm>
            <a:off x="6264275" y="1133475"/>
            <a:ext cx="2159000" cy="8318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99"/>
                </a:solidFill>
                <a:latin typeface="Garamond" pitchFamily="18" charset="0"/>
              </a:rPr>
              <a:t>task</a:t>
            </a:r>
            <a:r>
              <a:rPr lang="zh-CN" altLang="en-US" sz="2400">
                <a:solidFill>
                  <a:srgbClr val="000099"/>
                </a:solidFill>
                <a:latin typeface="Garamond" pitchFamily="18" charset="0"/>
              </a:rPr>
              <a:t>：</a:t>
            </a:r>
            <a:r>
              <a:rPr lang="en-US" altLang="zh-CN" sz="2400">
                <a:solidFill>
                  <a:srgbClr val="000099"/>
                </a:solidFill>
                <a:latin typeface="Garamond" pitchFamily="18" charset="0"/>
              </a:rPr>
              <a:t>detect section 110</a:t>
            </a:r>
          </a:p>
        </p:txBody>
      </p:sp>
      <p:sp>
        <p:nvSpPr>
          <p:cNvPr id="71714" name="Line 91"/>
          <p:cNvSpPr>
            <a:spLocks noChangeShapeType="1"/>
          </p:cNvSpPr>
          <p:nvPr/>
        </p:nvSpPr>
        <p:spPr bwMode="auto">
          <a:xfrm>
            <a:off x="2095500" y="1593850"/>
            <a:ext cx="72707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15" name="Line 92"/>
          <p:cNvSpPr>
            <a:spLocks noChangeShapeType="1"/>
          </p:cNvSpPr>
          <p:nvPr/>
        </p:nvSpPr>
        <p:spPr bwMode="auto">
          <a:xfrm>
            <a:off x="4211638" y="1593850"/>
            <a:ext cx="719137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16"/>
          <p:cNvGrpSpPr>
            <a:grpSpLocks/>
          </p:cNvGrpSpPr>
          <p:nvPr/>
        </p:nvGrpSpPr>
        <p:grpSpPr bwMode="auto">
          <a:xfrm>
            <a:off x="973138" y="2303463"/>
            <a:ext cx="3554412" cy="1260475"/>
            <a:chOff x="613" y="1536"/>
            <a:chExt cx="2012" cy="624"/>
          </a:xfrm>
        </p:grpSpPr>
        <p:sp>
          <p:nvSpPr>
            <p:cNvPr id="71738" name="Line 98"/>
            <p:cNvSpPr>
              <a:spLocks noChangeShapeType="1"/>
            </p:cNvSpPr>
            <p:nvPr/>
          </p:nvSpPr>
          <p:spPr bwMode="auto">
            <a:xfrm>
              <a:off x="613" y="1848"/>
              <a:ext cx="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9" name="Rectangle 99"/>
            <p:cNvSpPr>
              <a:spLocks noChangeArrowheads="1"/>
            </p:cNvSpPr>
            <p:nvPr/>
          </p:nvSpPr>
          <p:spPr bwMode="auto">
            <a:xfrm>
              <a:off x="981" y="1536"/>
              <a:ext cx="1644" cy="624"/>
            </a:xfrm>
            <a:prstGeom prst="rect">
              <a:avLst/>
            </a:prstGeom>
            <a:solidFill>
              <a:srgbClr val="F3FEB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/>
                <a:t>If the previous one input bit is 0, then memory as a state, </a:t>
              </a:r>
              <a:r>
                <a:rPr lang="en-US" altLang="zh-CN" sz="2000">
                  <a:solidFill>
                    <a:srgbClr val="CC0000"/>
                  </a:solidFill>
                </a:rPr>
                <a:t>S0</a:t>
              </a:r>
            </a:p>
          </p:txBody>
        </p:sp>
      </p:grpSp>
      <p:sp>
        <p:nvSpPr>
          <p:cNvPr id="437350" name="Text Box 102"/>
          <p:cNvSpPr txBox="1">
            <a:spLocks noChangeArrowheads="1"/>
          </p:cNvSpPr>
          <p:nvPr/>
        </p:nvSpPr>
        <p:spPr bwMode="auto">
          <a:xfrm>
            <a:off x="296863" y="2528888"/>
            <a:ext cx="998537" cy="385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Input 0</a:t>
            </a:r>
          </a:p>
        </p:txBody>
      </p:sp>
      <p:sp>
        <p:nvSpPr>
          <p:cNvPr id="437351" name="Text Box 103"/>
          <p:cNvSpPr txBox="1">
            <a:spLocks noChangeArrowheads="1"/>
          </p:cNvSpPr>
          <p:nvPr/>
        </p:nvSpPr>
        <p:spPr bwMode="auto">
          <a:xfrm>
            <a:off x="4662488" y="2619375"/>
            <a:ext cx="1035050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Input 1</a:t>
            </a:r>
          </a:p>
        </p:txBody>
      </p:sp>
      <p:grpSp>
        <p:nvGrpSpPr>
          <p:cNvPr id="3" name="Group 117"/>
          <p:cNvGrpSpPr>
            <a:grpSpLocks/>
          </p:cNvGrpSpPr>
          <p:nvPr/>
        </p:nvGrpSpPr>
        <p:grpSpPr bwMode="auto">
          <a:xfrm>
            <a:off x="5337175" y="2303463"/>
            <a:ext cx="3509963" cy="1171575"/>
            <a:chOff x="3362" y="1451"/>
            <a:chExt cx="2211" cy="738"/>
          </a:xfrm>
        </p:grpSpPr>
        <p:sp>
          <p:nvSpPr>
            <p:cNvPr id="71736" name="Line 108"/>
            <p:cNvSpPr>
              <a:spLocks noChangeShapeType="1"/>
            </p:cNvSpPr>
            <p:nvPr/>
          </p:nvSpPr>
          <p:spPr bwMode="auto">
            <a:xfrm>
              <a:off x="3362" y="1905"/>
              <a:ext cx="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7" name="Rectangle 109"/>
            <p:cNvSpPr>
              <a:spLocks noChangeArrowheads="1"/>
            </p:cNvSpPr>
            <p:nvPr/>
          </p:nvSpPr>
          <p:spPr bwMode="auto">
            <a:xfrm>
              <a:off x="3674" y="1451"/>
              <a:ext cx="1899" cy="738"/>
            </a:xfrm>
            <a:prstGeom prst="rect">
              <a:avLst/>
            </a:prstGeom>
            <a:solidFill>
              <a:srgbClr val="F3FEB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/>
                <a:t>If the previous one input bit is 0, then memory as a state, </a:t>
              </a:r>
              <a:r>
                <a:rPr lang="en-US" altLang="zh-CN" sz="2000">
                  <a:solidFill>
                    <a:srgbClr val="CC0000"/>
                  </a:solidFill>
                </a:rPr>
                <a:t>S1</a:t>
              </a:r>
            </a:p>
          </p:txBody>
        </p:sp>
      </p:grpSp>
      <p:grpSp>
        <p:nvGrpSpPr>
          <p:cNvPr id="4" name="Group 124"/>
          <p:cNvGrpSpPr>
            <a:grpSpLocks/>
          </p:cNvGrpSpPr>
          <p:nvPr/>
        </p:nvGrpSpPr>
        <p:grpSpPr bwMode="auto">
          <a:xfrm>
            <a:off x="5472113" y="3024188"/>
            <a:ext cx="3421062" cy="1935162"/>
            <a:chOff x="3447" y="1905"/>
            <a:chExt cx="2155" cy="1219"/>
          </a:xfrm>
        </p:grpSpPr>
        <p:sp>
          <p:nvSpPr>
            <p:cNvPr id="71733" name="Rectangle 110"/>
            <p:cNvSpPr>
              <a:spLocks noChangeArrowheads="1"/>
            </p:cNvSpPr>
            <p:nvPr/>
          </p:nvSpPr>
          <p:spPr bwMode="auto">
            <a:xfrm>
              <a:off x="3702" y="2330"/>
              <a:ext cx="1900" cy="794"/>
            </a:xfrm>
            <a:prstGeom prst="rect">
              <a:avLst/>
            </a:prstGeom>
            <a:solidFill>
              <a:srgbClr val="F3FEB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/>
                <a:t>If the previous one input bit is 1, then memory as a state, </a:t>
              </a:r>
              <a:r>
                <a:rPr lang="en-US" altLang="zh-CN" sz="2000">
                  <a:solidFill>
                    <a:srgbClr val="CC0000"/>
                  </a:solidFill>
                </a:rPr>
                <a:t>S2</a:t>
              </a:r>
            </a:p>
          </p:txBody>
        </p:sp>
        <p:sp>
          <p:nvSpPr>
            <p:cNvPr id="71734" name="Line 111"/>
            <p:cNvSpPr>
              <a:spLocks noChangeShapeType="1"/>
            </p:cNvSpPr>
            <p:nvPr/>
          </p:nvSpPr>
          <p:spPr bwMode="auto">
            <a:xfrm>
              <a:off x="3447" y="1905"/>
              <a:ext cx="0" cy="8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5" name="Line 112"/>
            <p:cNvSpPr>
              <a:spLocks noChangeShapeType="1"/>
            </p:cNvSpPr>
            <p:nvPr/>
          </p:nvSpPr>
          <p:spPr bwMode="auto">
            <a:xfrm>
              <a:off x="3447" y="2727"/>
              <a:ext cx="2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19"/>
          <p:cNvGrpSpPr>
            <a:grpSpLocks/>
          </p:cNvGrpSpPr>
          <p:nvPr/>
        </p:nvGrpSpPr>
        <p:grpSpPr bwMode="auto">
          <a:xfrm>
            <a:off x="1150938" y="2933700"/>
            <a:ext cx="3375025" cy="2025650"/>
            <a:chOff x="725" y="1848"/>
            <a:chExt cx="2126" cy="1276"/>
          </a:xfrm>
        </p:grpSpPr>
        <p:sp>
          <p:nvSpPr>
            <p:cNvPr id="71730" name="Line 114"/>
            <p:cNvSpPr>
              <a:spLocks noChangeShapeType="1"/>
            </p:cNvSpPr>
            <p:nvPr/>
          </p:nvSpPr>
          <p:spPr bwMode="auto">
            <a:xfrm>
              <a:off x="725" y="1848"/>
              <a:ext cx="0" cy="9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1" name="Line 115"/>
            <p:cNvSpPr>
              <a:spLocks noChangeShapeType="1"/>
            </p:cNvSpPr>
            <p:nvPr/>
          </p:nvSpPr>
          <p:spPr bwMode="auto">
            <a:xfrm>
              <a:off x="725" y="2840"/>
              <a:ext cx="2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2" name="Rectangle 118"/>
            <p:cNvSpPr>
              <a:spLocks noChangeArrowheads="1"/>
            </p:cNvSpPr>
            <p:nvPr/>
          </p:nvSpPr>
          <p:spPr bwMode="auto">
            <a:xfrm>
              <a:off x="1009" y="2358"/>
              <a:ext cx="1842" cy="766"/>
            </a:xfrm>
            <a:prstGeom prst="rect">
              <a:avLst/>
            </a:prstGeom>
            <a:solidFill>
              <a:srgbClr val="F3FEB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/>
                <a:t>If the previous two input bit is 01, also memory as state </a:t>
              </a:r>
              <a:r>
                <a:rPr lang="en-US" altLang="zh-CN" sz="2000">
                  <a:solidFill>
                    <a:srgbClr val="CC0000"/>
                  </a:solidFill>
                </a:rPr>
                <a:t>S0</a:t>
              </a:r>
            </a:p>
          </p:txBody>
        </p:sp>
      </p:grpSp>
      <p:grpSp>
        <p:nvGrpSpPr>
          <p:cNvPr id="6" name="Group 123"/>
          <p:cNvGrpSpPr>
            <a:grpSpLocks/>
          </p:cNvGrpSpPr>
          <p:nvPr/>
        </p:nvGrpSpPr>
        <p:grpSpPr bwMode="auto">
          <a:xfrm>
            <a:off x="1150938" y="4508500"/>
            <a:ext cx="3375025" cy="1801813"/>
            <a:chOff x="725" y="2840"/>
            <a:chExt cx="2126" cy="1135"/>
          </a:xfrm>
        </p:grpSpPr>
        <p:sp>
          <p:nvSpPr>
            <p:cNvPr id="71727" name="Rectangle 113"/>
            <p:cNvSpPr>
              <a:spLocks noChangeArrowheads="1"/>
            </p:cNvSpPr>
            <p:nvPr/>
          </p:nvSpPr>
          <p:spPr bwMode="auto">
            <a:xfrm>
              <a:off x="1009" y="3209"/>
              <a:ext cx="1842" cy="766"/>
            </a:xfrm>
            <a:prstGeom prst="rect">
              <a:avLst/>
            </a:prstGeom>
            <a:solidFill>
              <a:srgbClr val="F3FEB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/>
                <a:t>If the previous two input bit is 1, then memory as a state, </a:t>
              </a:r>
              <a:r>
                <a:rPr lang="en-US" altLang="zh-CN" sz="2000">
                  <a:solidFill>
                    <a:srgbClr val="CC0000"/>
                  </a:solidFill>
                </a:rPr>
                <a:t>S3</a:t>
              </a:r>
            </a:p>
          </p:txBody>
        </p:sp>
        <p:sp>
          <p:nvSpPr>
            <p:cNvPr id="71728" name="Line 121"/>
            <p:cNvSpPr>
              <a:spLocks noChangeShapeType="1"/>
            </p:cNvSpPr>
            <p:nvPr/>
          </p:nvSpPr>
          <p:spPr bwMode="auto">
            <a:xfrm>
              <a:off x="725" y="2840"/>
              <a:ext cx="0" cy="7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9" name="Line 122"/>
            <p:cNvSpPr>
              <a:spLocks noChangeShapeType="1"/>
            </p:cNvSpPr>
            <p:nvPr/>
          </p:nvSpPr>
          <p:spPr bwMode="auto">
            <a:xfrm>
              <a:off x="725" y="3577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29"/>
          <p:cNvGrpSpPr>
            <a:grpSpLocks/>
          </p:cNvGrpSpPr>
          <p:nvPr/>
        </p:nvGrpSpPr>
        <p:grpSpPr bwMode="auto">
          <a:xfrm>
            <a:off x="5472113" y="4329113"/>
            <a:ext cx="3375025" cy="1981200"/>
            <a:chOff x="3447" y="2727"/>
            <a:chExt cx="2126" cy="1248"/>
          </a:xfrm>
        </p:grpSpPr>
        <p:sp>
          <p:nvSpPr>
            <p:cNvPr id="71724" name="Rectangle 126"/>
            <p:cNvSpPr>
              <a:spLocks noChangeArrowheads="1"/>
            </p:cNvSpPr>
            <p:nvPr/>
          </p:nvSpPr>
          <p:spPr bwMode="auto">
            <a:xfrm>
              <a:off x="3731" y="3237"/>
              <a:ext cx="1842" cy="738"/>
            </a:xfrm>
            <a:prstGeom prst="rect">
              <a:avLst/>
            </a:prstGeom>
            <a:solidFill>
              <a:srgbClr val="F3FEB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/>
                <a:t>If the previous two input bit is 1, also memory as state </a:t>
              </a:r>
              <a:r>
                <a:rPr lang="en-US" altLang="zh-CN" sz="2000">
                  <a:solidFill>
                    <a:srgbClr val="CC0000"/>
                  </a:solidFill>
                </a:rPr>
                <a:t>S2</a:t>
              </a:r>
            </a:p>
          </p:txBody>
        </p:sp>
        <p:sp>
          <p:nvSpPr>
            <p:cNvPr id="71725" name="Line 127"/>
            <p:cNvSpPr>
              <a:spLocks noChangeShapeType="1"/>
            </p:cNvSpPr>
            <p:nvPr/>
          </p:nvSpPr>
          <p:spPr bwMode="auto">
            <a:xfrm>
              <a:off x="3447" y="2727"/>
              <a:ext cx="0" cy="8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6" name="Line 128"/>
            <p:cNvSpPr>
              <a:spLocks noChangeShapeType="1"/>
            </p:cNvSpPr>
            <p:nvPr/>
          </p:nvSpPr>
          <p:spPr bwMode="auto">
            <a:xfrm>
              <a:off x="3447" y="3537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350" grpId="0" animBg="1"/>
      <p:bldP spid="43735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Exp1: sequence-detector design</a:t>
            </a:r>
          </a:p>
        </p:txBody>
      </p:sp>
      <p:sp>
        <p:nvSpPr>
          <p:cNvPr id="142495" name="Rectangle 159"/>
          <p:cNvSpPr>
            <a:spLocks noGrp="1" noChangeArrowheads="1"/>
          </p:cNvSpPr>
          <p:nvPr>
            <p:ph type="body" idx="1"/>
          </p:nvPr>
        </p:nvSpPr>
        <p:spPr>
          <a:xfrm>
            <a:off x="341313" y="1268413"/>
            <a:ext cx="5086350" cy="499586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mtClean="0">
                <a:solidFill>
                  <a:srgbClr val="AC0039"/>
                </a:solidFill>
                <a:ea typeface="宋体" charset="-122"/>
              </a:rPr>
              <a:t>Defining states</a:t>
            </a:r>
            <a:r>
              <a:rPr lang="zh-CN" altLang="en-US" smtClean="0">
                <a:ea typeface="宋体" charset="-122"/>
              </a:rPr>
              <a:t>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mtClean="0">
                <a:ea typeface="宋体" charset="-122"/>
              </a:rPr>
              <a:t>S0 — </a:t>
            </a:r>
            <a:r>
              <a:rPr lang="en-US" altLang="zh-CN" smtClean="0">
                <a:solidFill>
                  <a:srgbClr val="003300"/>
                </a:solidFill>
                <a:ea typeface="宋体" charset="-122"/>
              </a:rPr>
              <a:t>received a single 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mtClean="0">
                <a:ea typeface="宋体" charset="-122"/>
              </a:rPr>
              <a:t>S1 — </a:t>
            </a:r>
            <a:r>
              <a:rPr lang="en-US" altLang="zh-CN" smtClean="0">
                <a:solidFill>
                  <a:srgbClr val="003300"/>
                </a:solidFill>
                <a:ea typeface="宋体" charset="-122"/>
              </a:rPr>
              <a:t>received a single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mtClean="0">
                <a:ea typeface="宋体" charset="-122"/>
              </a:rPr>
              <a:t>S2 — </a:t>
            </a:r>
            <a:r>
              <a:rPr lang="en-US" altLang="zh-CN" smtClean="0">
                <a:solidFill>
                  <a:srgbClr val="003300"/>
                </a:solidFill>
                <a:ea typeface="宋体" charset="-122"/>
              </a:rPr>
              <a:t>received a continuous “11”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mtClean="0">
                <a:ea typeface="宋体" charset="-122"/>
              </a:rPr>
              <a:t>S3— </a:t>
            </a:r>
            <a:r>
              <a:rPr lang="en-US" altLang="zh-CN" smtClean="0">
                <a:solidFill>
                  <a:srgbClr val="003300"/>
                </a:solidFill>
                <a:ea typeface="宋体" charset="-122"/>
              </a:rPr>
              <a:t>received a continuous “110”</a:t>
            </a:r>
          </a:p>
          <a:p>
            <a:pPr eaLnBrk="1" hangingPunct="1"/>
            <a:endParaRPr lang="en-US" altLang="zh-CN" smtClean="0">
              <a:solidFill>
                <a:srgbClr val="333300"/>
              </a:solidFill>
              <a:ea typeface="宋体" charset="-122"/>
            </a:endParaRPr>
          </a:p>
        </p:txBody>
      </p:sp>
      <p:graphicFrame>
        <p:nvGraphicFramePr>
          <p:cNvPr id="142512" name="Group 176"/>
          <p:cNvGraphicFramePr>
            <a:graphicFrameLocks noGrp="1"/>
          </p:cNvGraphicFramePr>
          <p:nvPr>
            <p:ph sz="quarter" idx="4294967295"/>
          </p:nvPr>
        </p:nvGraphicFramePr>
        <p:xfrm>
          <a:off x="5562600" y="1673225"/>
          <a:ext cx="3143250" cy="3200400"/>
        </p:xfrm>
        <a:graphic>
          <a:graphicData uri="http://schemas.openxmlformats.org/drawingml/2006/table">
            <a:tbl>
              <a:tblPr/>
              <a:tblGrid>
                <a:gridCol w="857250"/>
                <a:gridCol w="714375"/>
                <a:gridCol w="784225"/>
                <a:gridCol w="787400"/>
              </a:tblGrid>
              <a:tr h="4540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2514" name="Text Box 178"/>
          <p:cNvSpPr txBox="1">
            <a:spLocks noChangeArrowheads="1"/>
          </p:cNvSpPr>
          <p:nvPr/>
        </p:nvSpPr>
        <p:spPr bwMode="auto">
          <a:xfrm>
            <a:off x="5651500" y="1179513"/>
            <a:ext cx="2789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66CC"/>
                </a:solidFill>
              </a:rPr>
              <a:t>state/output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4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4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495" grpId="0" autoUpdateAnimBg="0"/>
      <p:bldP spid="14251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81075"/>
            <a:ext cx="8291513" cy="51450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>
                <a:solidFill>
                  <a:srgbClr val="9900CC"/>
                </a:solidFill>
                <a:ea typeface="宋体" charset="-122"/>
              </a:rPr>
              <a:t>（</a:t>
            </a:r>
            <a:r>
              <a:rPr lang="en-US" altLang="zh-CN" smtClean="0">
                <a:solidFill>
                  <a:srgbClr val="9900CC"/>
                </a:solidFill>
                <a:ea typeface="宋体" charset="-122"/>
              </a:rPr>
              <a:t>2</a:t>
            </a:r>
            <a:r>
              <a:rPr lang="zh-CN" altLang="en-US" smtClean="0">
                <a:solidFill>
                  <a:srgbClr val="9900CC"/>
                </a:solidFill>
                <a:ea typeface="宋体" charset="-122"/>
              </a:rPr>
              <a:t>）</a:t>
            </a:r>
            <a:r>
              <a:rPr lang="en-US" altLang="zh-CN" smtClean="0">
                <a:solidFill>
                  <a:srgbClr val="9900CC"/>
                </a:solidFill>
                <a:ea typeface="宋体" charset="-122"/>
              </a:rPr>
              <a:t>state minimization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>
                <a:solidFill>
                  <a:srgbClr val="9900CC"/>
                </a:solidFill>
                <a:ea typeface="宋体" charset="-122"/>
              </a:rPr>
              <a:t>（</a:t>
            </a:r>
            <a:r>
              <a:rPr lang="en-US" altLang="zh-CN" smtClean="0">
                <a:solidFill>
                  <a:srgbClr val="9900CC"/>
                </a:solidFill>
                <a:ea typeface="宋体" charset="-122"/>
              </a:rPr>
              <a:t>3</a:t>
            </a:r>
            <a:r>
              <a:rPr lang="zh-CN" altLang="en-US" smtClean="0">
                <a:solidFill>
                  <a:srgbClr val="9900CC"/>
                </a:solidFill>
                <a:ea typeface="宋体" charset="-122"/>
              </a:rPr>
              <a:t>）</a:t>
            </a:r>
            <a:r>
              <a:rPr lang="en-US" altLang="zh-CN" smtClean="0">
                <a:solidFill>
                  <a:srgbClr val="9900CC"/>
                </a:solidFill>
                <a:ea typeface="宋体" charset="-122"/>
              </a:rPr>
              <a:t>state assignment</a:t>
            </a:r>
            <a:r>
              <a:rPr lang="zh-CN" altLang="en-US" smtClean="0">
                <a:ea typeface="宋体" charset="-122"/>
              </a:rPr>
              <a:t>（状态的分配、赋值）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>
                <a:ea typeface="宋体" charset="-122"/>
              </a:rPr>
              <a:t>         </a:t>
            </a:r>
            <a:r>
              <a:rPr lang="en-US" altLang="zh-CN" smtClean="0">
                <a:ea typeface="宋体" charset="-122"/>
              </a:rPr>
              <a:t>n state variables  </a:t>
            </a:r>
            <a:r>
              <a:rPr lang="en-US" altLang="zh-CN" smtClean="0">
                <a:latin typeface="宋体" charset="-122"/>
                <a:ea typeface="宋体" charset="-122"/>
              </a:rPr>
              <a:t>→</a:t>
            </a:r>
            <a:r>
              <a:rPr lang="en-US" altLang="zh-CN" smtClean="0">
                <a:ea typeface="宋体" charset="-122"/>
              </a:rPr>
              <a:t>  2</a:t>
            </a:r>
            <a:r>
              <a:rPr lang="en-US" altLang="zh-CN" baseline="30000" smtClean="0">
                <a:ea typeface="宋体" charset="-122"/>
              </a:rPr>
              <a:t>n</a:t>
            </a:r>
            <a:r>
              <a:rPr lang="en-US" altLang="zh-CN" smtClean="0">
                <a:ea typeface="宋体" charset="-122"/>
              </a:rPr>
              <a:t> states</a:t>
            </a:r>
            <a:r>
              <a:rPr lang="zh-CN" altLang="en-US" smtClean="0">
                <a:ea typeface="宋体" charset="-122"/>
              </a:rPr>
              <a:t>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ea typeface="宋体" charset="-122"/>
              </a:rPr>
              <a:t>Then, S states need (?) state variables (flip-flops) to represent.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3300"/>
                </a:solidFill>
                <a:ea typeface="宋体" charset="-122"/>
              </a:rPr>
              <a:t>The number of f-fs</a:t>
            </a:r>
            <a:r>
              <a:rPr lang="zh-CN" altLang="en-US" smtClean="0">
                <a:ea typeface="宋体" charset="-122"/>
              </a:rPr>
              <a:t>：</a:t>
            </a:r>
            <a:r>
              <a:rPr lang="en-US" altLang="zh-CN" smtClean="0">
                <a:ea typeface="宋体" charset="-122"/>
              </a:rPr>
              <a:t>m=2</a:t>
            </a:r>
            <a:r>
              <a:rPr lang="zh-CN" altLang="en-US" smtClean="0">
                <a:ea typeface="宋体" charset="-122"/>
              </a:rPr>
              <a:t>，</a:t>
            </a:r>
            <a:r>
              <a:rPr lang="en-US" altLang="zh-CN" smtClean="0">
                <a:solidFill>
                  <a:srgbClr val="003300"/>
                </a:solidFill>
                <a:ea typeface="宋体" charset="-122"/>
              </a:rPr>
              <a:t>named</a:t>
            </a:r>
            <a:r>
              <a:rPr lang="en-US" altLang="zh-CN" smtClean="0">
                <a:ea typeface="宋体" charset="-122"/>
              </a:rPr>
              <a:t> Q0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en-US" altLang="zh-CN" smtClean="0">
                <a:ea typeface="宋体" charset="-122"/>
              </a:rPr>
              <a:t>Q1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3300"/>
                </a:solidFill>
                <a:ea typeface="宋体" charset="-122"/>
              </a:rPr>
              <a:t>Assign state variable combinations to each symbol state</a:t>
            </a:r>
            <a:r>
              <a:rPr lang="zh-CN" altLang="en-US" smtClean="0">
                <a:solidFill>
                  <a:srgbClr val="003300"/>
                </a:solidFill>
                <a:ea typeface="宋体" charset="-122"/>
              </a:rPr>
              <a:t>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smtClean="0">
                <a:ea typeface="宋体" charset="-122"/>
              </a:rPr>
              <a:t>        </a:t>
            </a:r>
            <a:r>
              <a:rPr lang="en-US" altLang="zh-CN" sz="2400" smtClean="0">
                <a:ea typeface="宋体" charset="-122"/>
              </a:rPr>
              <a:t>S</a:t>
            </a:r>
            <a:r>
              <a:rPr lang="zh-CN" altLang="en-US" sz="2400" smtClean="0">
                <a:ea typeface="宋体" charset="-122"/>
              </a:rPr>
              <a:t>：    </a:t>
            </a:r>
            <a:r>
              <a:rPr lang="en-US" altLang="zh-CN" sz="2400" smtClean="0">
                <a:ea typeface="宋体" charset="-122"/>
              </a:rPr>
              <a:t>S0    S1      S2     S3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ea typeface="宋体" charset="-122"/>
              </a:rPr>
              <a:t>     Q1Q0</a:t>
            </a:r>
            <a:r>
              <a:rPr lang="zh-CN" altLang="en-US" sz="2400" smtClean="0">
                <a:ea typeface="宋体" charset="-122"/>
              </a:rPr>
              <a:t>： </a:t>
            </a:r>
            <a:r>
              <a:rPr lang="en-US" altLang="zh-CN" sz="2400" smtClean="0">
                <a:ea typeface="宋体" charset="-122"/>
              </a:rPr>
              <a:t>00    01      10     11</a:t>
            </a:r>
          </a:p>
        </p:txBody>
      </p:sp>
      <p:graphicFrame>
        <p:nvGraphicFramePr>
          <p:cNvPr id="14848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572000" y="3011488"/>
          <a:ext cx="22590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3" imgW="825480" imgH="253800" progId="Equation.DSMT4">
                  <p:embed/>
                </p:oleObj>
              </mc:Choice>
              <mc:Fallback>
                <p:oleObj name="Equation" r:id="rId3" imgW="82548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011488"/>
                        <a:ext cx="225901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300788" y="4905375"/>
            <a:ext cx="2663825" cy="1655763"/>
          </a:xfrm>
          <a:prstGeom prst="rect">
            <a:avLst/>
          </a:prstGeom>
          <a:solidFill>
            <a:srgbClr val="D6FEF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zh-CN" sz="2000">
                <a:solidFill>
                  <a:srgbClr val="AE3302"/>
                </a:solidFill>
              </a:rPr>
              <a:t>different assignment</a:t>
            </a:r>
          </a:p>
          <a:p>
            <a:pPr algn="ctr"/>
            <a:r>
              <a:rPr lang="en-US" altLang="zh-CN" sz="2000">
                <a:solidFill>
                  <a:srgbClr val="AE3302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☟</a:t>
            </a:r>
            <a:endParaRPr lang="en-US" altLang="zh-CN" sz="2000">
              <a:solidFill>
                <a:srgbClr val="AE3302"/>
              </a:solidFill>
            </a:endParaRPr>
          </a:p>
          <a:p>
            <a:pPr algn="ctr"/>
            <a:r>
              <a:rPr lang="en-US" altLang="zh-CN" sz="2000">
                <a:solidFill>
                  <a:srgbClr val="AE3302"/>
                </a:solidFill>
              </a:rPr>
              <a:t>different circuit </a:t>
            </a:r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7596188" y="3249613"/>
            <a:ext cx="1331912" cy="395287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at  least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(4) construct transition/output table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052513"/>
            <a:ext cx="3956050" cy="14874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substitute state combinations for the state symbols .</a:t>
            </a:r>
          </a:p>
        </p:txBody>
      </p:sp>
      <p:graphicFrame>
        <p:nvGraphicFramePr>
          <p:cNvPr id="150645" name="Group 117"/>
          <p:cNvGraphicFramePr>
            <a:graphicFrameLocks noGrp="1"/>
          </p:cNvGraphicFramePr>
          <p:nvPr>
            <p:ph sz="quarter" idx="2"/>
          </p:nvPr>
        </p:nvGraphicFramePr>
        <p:xfrm>
          <a:off x="4886325" y="1133475"/>
          <a:ext cx="3956050" cy="4275138"/>
        </p:xfrm>
        <a:graphic>
          <a:graphicData uri="http://schemas.openxmlformats.org/drawingml/2006/table">
            <a:tbl>
              <a:tblPr/>
              <a:tblGrid>
                <a:gridCol w="1200150"/>
                <a:gridCol w="992188"/>
                <a:gridCol w="990600"/>
                <a:gridCol w="773112"/>
              </a:tblGrid>
              <a:tr h="6111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Q1Q0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Q1*Q0*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0584" name="Text Box 56"/>
          <p:cNvSpPr txBox="1">
            <a:spLocks noChangeArrowheads="1"/>
          </p:cNvSpPr>
          <p:nvPr/>
        </p:nvSpPr>
        <p:spPr bwMode="auto">
          <a:xfrm>
            <a:off x="4392613" y="2303463"/>
            <a:ext cx="649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8000"/>
                </a:solidFill>
              </a:rPr>
              <a:t>S0</a:t>
            </a:r>
          </a:p>
        </p:txBody>
      </p:sp>
      <p:sp>
        <p:nvSpPr>
          <p:cNvPr id="150585" name="Text Box 57"/>
          <p:cNvSpPr txBox="1">
            <a:spLocks noChangeArrowheads="1"/>
          </p:cNvSpPr>
          <p:nvPr/>
        </p:nvSpPr>
        <p:spPr bwMode="auto">
          <a:xfrm>
            <a:off x="4392613" y="2998788"/>
            <a:ext cx="649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8000"/>
                </a:solidFill>
              </a:rPr>
              <a:t>S1</a:t>
            </a:r>
          </a:p>
        </p:txBody>
      </p:sp>
      <p:sp>
        <p:nvSpPr>
          <p:cNvPr id="150586" name="Text Box 58"/>
          <p:cNvSpPr txBox="1">
            <a:spLocks noChangeArrowheads="1"/>
          </p:cNvSpPr>
          <p:nvPr/>
        </p:nvSpPr>
        <p:spPr bwMode="auto">
          <a:xfrm>
            <a:off x="4392613" y="3575050"/>
            <a:ext cx="649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8000"/>
                </a:solidFill>
              </a:rPr>
              <a:t>S2</a:t>
            </a:r>
          </a:p>
        </p:txBody>
      </p:sp>
      <p:sp>
        <p:nvSpPr>
          <p:cNvPr id="150587" name="Text Box 59"/>
          <p:cNvSpPr txBox="1">
            <a:spLocks noChangeArrowheads="1"/>
          </p:cNvSpPr>
          <p:nvPr/>
        </p:nvSpPr>
        <p:spPr bwMode="auto">
          <a:xfrm>
            <a:off x="4392613" y="4222750"/>
            <a:ext cx="649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8000"/>
                </a:solidFill>
              </a:rPr>
              <a:t>S3</a:t>
            </a:r>
          </a:p>
        </p:txBody>
      </p:sp>
      <p:graphicFrame>
        <p:nvGraphicFramePr>
          <p:cNvPr id="150647" name="Group 119"/>
          <p:cNvGraphicFramePr>
            <a:graphicFrameLocks noGrp="1"/>
          </p:cNvGraphicFramePr>
          <p:nvPr>
            <p:ph sz="quarter" idx="3"/>
          </p:nvPr>
        </p:nvGraphicFramePr>
        <p:xfrm>
          <a:off x="611188" y="2762250"/>
          <a:ext cx="3151187" cy="2773363"/>
        </p:xfrm>
        <a:graphic>
          <a:graphicData uri="http://schemas.openxmlformats.org/drawingml/2006/table">
            <a:tbl>
              <a:tblPr/>
              <a:tblGrid>
                <a:gridCol w="858837"/>
                <a:gridCol w="717550"/>
                <a:gridCol w="785813"/>
                <a:gridCol w="788987"/>
              </a:tblGrid>
              <a:tr h="3651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3800" name="直接箭头连接符 109"/>
          <p:cNvCxnSpPr>
            <a:cxnSpLocks noChangeShapeType="1"/>
          </p:cNvCxnSpPr>
          <p:nvPr/>
        </p:nvCxnSpPr>
        <p:spPr bwMode="auto">
          <a:xfrm>
            <a:off x="3727450" y="4140200"/>
            <a:ext cx="75565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0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84" grpId="0" autoUpdateAnimBg="0"/>
      <p:bldP spid="150585" grpId="0" autoUpdateAnimBg="0"/>
      <p:bldP spid="150586" grpId="0" autoUpdateAnimBg="0"/>
      <p:bldP spid="15058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991475" cy="6477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analysis with transfer characteristic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50825" y="1795463"/>
          <a:ext cx="3887788" cy="307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Artwork" r:id="rId3" imgW="4133333" imgH="3266667" progId="Adobe.Illustrator.7">
                  <p:embed/>
                </p:oleObj>
              </mc:Choice>
              <mc:Fallback>
                <p:oleObj name="Artwork" r:id="rId3" imgW="4133333" imgH="3266667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795463"/>
                        <a:ext cx="3887788" cy="307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20"/>
          <p:cNvSpPr txBox="1">
            <a:spLocks noChangeArrowheads="1"/>
          </p:cNvSpPr>
          <p:nvPr/>
        </p:nvSpPr>
        <p:spPr bwMode="auto">
          <a:xfrm>
            <a:off x="1403350" y="5084763"/>
            <a:ext cx="1728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333300"/>
                </a:solidFill>
              </a:rPr>
              <a:t>V</a:t>
            </a:r>
            <a:r>
              <a:rPr lang="en-US" altLang="zh-CN" sz="2400" baseline="-25000">
                <a:solidFill>
                  <a:srgbClr val="333300"/>
                </a:solidFill>
              </a:rPr>
              <a:t>OUT</a:t>
            </a:r>
            <a:r>
              <a:rPr lang="en-US" altLang="zh-CN" sz="2400">
                <a:solidFill>
                  <a:srgbClr val="333300"/>
                </a:solidFill>
              </a:rPr>
              <a:t>=T(V</a:t>
            </a:r>
            <a:r>
              <a:rPr lang="en-US" altLang="zh-CN" sz="2400" baseline="-25000">
                <a:solidFill>
                  <a:srgbClr val="333300"/>
                </a:solidFill>
              </a:rPr>
              <a:t>IN</a:t>
            </a:r>
            <a:r>
              <a:rPr lang="en-US" altLang="zh-CN" sz="2400">
                <a:solidFill>
                  <a:srgbClr val="333300"/>
                </a:solidFill>
              </a:rPr>
              <a:t>)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243513" y="3644900"/>
            <a:ext cx="2160587" cy="2095500"/>
            <a:chOff x="3288" y="1253"/>
            <a:chExt cx="1669" cy="1625"/>
          </a:xfrm>
        </p:grpSpPr>
        <p:sp>
          <p:nvSpPr>
            <p:cNvPr id="2122" name="Line 8"/>
            <p:cNvSpPr>
              <a:spLocks noChangeShapeType="1"/>
            </p:cNvSpPr>
            <p:nvPr/>
          </p:nvSpPr>
          <p:spPr bwMode="auto">
            <a:xfrm>
              <a:off x="3288" y="1253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3" name="Line 9"/>
            <p:cNvSpPr>
              <a:spLocks noChangeShapeType="1"/>
            </p:cNvSpPr>
            <p:nvPr/>
          </p:nvSpPr>
          <p:spPr bwMode="auto">
            <a:xfrm>
              <a:off x="4276" y="2831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4" name="Freeform 12"/>
            <p:cNvSpPr>
              <a:spLocks/>
            </p:cNvSpPr>
            <p:nvPr/>
          </p:nvSpPr>
          <p:spPr bwMode="auto">
            <a:xfrm rot="330981">
              <a:off x="3879" y="1272"/>
              <a:ext cx="543" cy="1606"/>
            </a:xfrm>
            <a:custGeom>
              <a:avLst/>
              <a:gdLst>
                <a:gd name="T0" fmla="*/ 0 w 725"/>
                <a:gd name="T1" fmla="*/ 8 h 1671"/>
                <a:gd name="T2" fmla="*/ 136 w 725"/>
                <a:gd name="T3" fmla="*/ 51 h 1671"/>
                <a:gd name="T4" fmla="*/ 204 w 725"/>
                <a:gd name="T5" fmla="*/ 312 h 1671"/>
                <a:gd name="T6" fmla="*/ 374 w 725"/>
                <a:gd name="T7" fmla="*/ 1402 h 1671"/>
                <a:gd name="T8" fmla="*/ 543 w 725"/>
                <a:gd name="T9" fmla="*/ 1533 h 16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5"/>
                <a:gd name="T16" fmla="*/ 0 h 1671"/>
                <a:gd name="T17" fmla="*/ 725 w 725"/>
                <a:gd name="T18" fmla="*/ 1671 h 16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5" h="1671">
                  <a:moveTo>
                    <a:pt x="0" y="8"/>
                  </a:moveTo>
                  <a:cubicBezTo>
                    <a:pt x="68" y="4"/>
                    <a:pt x="136" y="0"/>
                    <a:pt x="181" y="53"/>
                  </a:cubicBezTo>
                  <a:cubicBezTo>
                    <a:pt x="226" y="106"/>
                    <a:pt x="219" y="91"/>
                    <a:pt x="272" y="325"/>
                  </a:cubicBezTo>
                  <a:cubicBezTo>
                    <a:pt x="325" y="559"/>
                    <a:pt x="423" y="1247"/>
                    <a:pt x="499" y="1459"/>
                  </a:cubicBezTo>
                  <a:cubicBezTo>
                    <a:pt x="575" y="1671"/>
                    <a:pt x="688" y="1572"/>
                    <a:pt x="725" y="159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 rot="16200000" flipV="1">
            <a:off x="5213351" y="3616325"/>
            <a:ext cx="2163762" cy="2103437"/>
            <a:chOff x="3288" y="1253"/>
            <a:chExt cx="1669" cy="1625"/>
          </a:xfrm>
        </p:grpSpPr>
        <p:sp>
          <p:nvSpPr>
            <p:cNvPr id="2119" name="Line 15"/>
            <p:cNvSpPr>
              <a:spLocks noChangeShapeType="1"/>
            </p:cNvSpPr>
            <p:nvPr/>
          </p:nvSpPr>
          <p:spPr bwMode="auto">
            <a:xfrm>
              <a:off x="3288" y="1253"/>
              <a:ext cx="681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" name="Line 16"/>
            <p:cNvSpPr>
              <a:spLocks noChangeShapeType="1"/>
            </p:cNvSpPr>
            <p:nvPr/>
          </p:nvSpPr>
          <p:spPr bwMode="auto">
            <a:xfrm>
              <a:off x="4276" y="2831"/>
              <a:ext cx="681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1" name="Freeform 17"/>
            <p:cNvSpPr>
              <a:spLocks/>
            </p:cNvSpPr>
            <p:nvPr/>
          </p:nvSpPr>
          <p:spPr bwMode="auto">
            <a:xfrm rot="330981">
              <a:off x="3879" y="1272"/>
              <a:ext cx="543" cy="1606"/>
            </a:xfrm>
            <a:custGeom>
              <a:avLst/>
              <a:gdLst>
                <a:gd name="T0" fmla="*/ 0 w 725"/>
                <a:gd name="T1" fmla="*/ 8 h 1671"/>
                <a:gd name="T2" fmla="*/ 136 w 725"/>
                <a:gd name="T3" fmla="*/ 51 h 1671"/>
                <a:gd name="T4" fmla="*/ 204 w 725"/>
                <a:gd name="T5" fmla="*/ 312 h 1671"/>
                <a:gd name="T6" fmla="*/ 374 w 725"/>
                <a:gd name="T7" fmla="*/ 1402 h 1671"/>
                <a:gd name="T8" fmla="*/ 543 w 725"/>
                <a:gd name="T9" fmla="*/ 1533 h 16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5"/>
                <a:gd name="T16" fmla="*/ 0 h 1671"/>
                <a:gd name="T17" fmla="*/ 725 w 725"/>
                <a:gd name="T18" fmla="*/ 1671 h 16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5" h="1671">
                  <a:moveTo>
                    <a:pt x="0" y="8"/>
                  </a:moveTo>
                  <a:cubicBezTo>
                    <a:pt x="68" y="4"/>
                    <a:pt x="136" y="0"/>
                    <a:pt x="181" y="53"/>
                  </a:cubicBezTo>
                  <a:cubicBezTo>
                    <a:pt x="226" y="106"/>
                    <a:pt x="219" y="91"/>
                    <a:pt x="272" y="325"/>
                  </a:cubicBezTo>
                  <a:cubicBezTo>
                    <a:pt x="325" y="559"/>
                    <a:pt x="423" y="1247"/>
                    <a:pt x="499" y="1459"/>
                  </a:cubicBezTo>
                  <a:cubicBezTo>
                    <a:pt x="575" y="1671"/>
                    <a:pt x="688" y="1572"/>
                    <a:pt x="725" y="1595"/>
                  </a:cubicBezTo>
                </a:path>
              </a:pathLst>
            </a:cu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6092825" y="3379788"/>
            <a:ext cx="504825" cy="2609850"/>
            <a:chOff x="3696" y="1616"/>
            <a:chExt cx="318" cy="2086"/>
          </a:xfrm>
        </p:grpSpPr>
        <p:sp>
          <p:nvSpPr>
            <p:cNvPr id="2117" name="Line 23"/>
            <p:cNvSpPr>
              <a:spLocks noChangeShapeType="1"/>
            </p:cNvSpPr>
            <p:nvPr/>
          </p:nvSpPr>
          <p:spPr bwMode="auto">
            <a:xfrm flipH="1">
              <a:off x="3696" y="1616"/>
              <a:ext cx="1" cy="208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8" name="Line 25"/>
            <p:cNvSpPr>
              <a:spLocks noChangeShapeType="1"/>
            </p:cNvSpPr>
            <p:nvPr/>
          </p:nvSpPr>
          <p:spPr bwMode="auto">
            <a:xfrm>
              <a:off x="4014" y="1616"/>
              <a:ext cx="0" cy="208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5022850" y="4414838"/>
            <a:ext cx="2520950" cy="433387"/>
            <a:chOff x="2835" y="2341"/>
            <a:chExt cx="1996" cy="273"/>
          </a:xfrm>
        </p:grpSpPr>
        <p:sp>
          <p:nvSpPr>
            <p:cNvPr id="2115" name="Line 24"/>
            <p:cNvSpPr>
              <a:spLocks noChangeShapeType="1"/>
            </p:cNvSpPr>
            <p:nvPr/>
          </p:nvSpPr>
          <p:spPr bwMode="auto">
            <a:xfrm>
              <a:off x="2835" y="2614"/>
              <a:ext cx="199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6" name="Line 26"/>
            <p:cNvSpPr>
              <a:spLocks noChangeShapeType="1"/>
            </p:cNvSpPr>
            <p:nvPr/>
          </p:nvSpPr>
          <p:spPr bwMode="auto">
            <a:xfrm>
              <a:off x="2835" y="2341"/>
              <a:ext cx="195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337175" y="2568575"/>
            <a:ext cx="2592388" cy="1008063"/>
            <a:chOff x="3152" y="1162"/>
            <a:chExt cx="1633" cy="635"/>
          </a:xfrm>
        </p:grpSpPr>
        <p:sp>
          <p:nvSpPr>
            <p:cNvPr id="2113" name="Text Box 27"/>
            <p:cNvSpPr txBox="1">
              <a:spLocks noChangeArrowheads="1"/>
            </p:cNvSpPr>
            <p:nvPr/>
          </p:nvSpPr>
          <p:spPr bwMode="auto">
            <a:xfrm>
              <a:off x="4059" y="1162"/>
              <a:ext cx="7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800000"/>
                  </a:solidFill>
                </a:rPr>
                <a:t>stable</a:t>
              </a:r>
            </a:p>
          </p:txBody>
        </p:sp>
        <p:sp>
          <p:nvSpPr>
            <p:cNvPr id="2114" name="Line 29"/>
            <p:cNvSpPr>
              <a:spLocks noChangeShapeType="1"/>
            </p:cNvSpPr>
            <p:nvPr/>
          </p:nvSpPr>
          <p:spPr bwMode="auto">
            <a:xfrm flipH="1">
              <a:off x="3152" y="1389"/>
              <a:ext cx="953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6381750" y="3559175"/>
            <a:ext cx="2447925" cy="1009650"/>
            <a:chOff x="3923" y="1842"/>
            <a:chExt cx="1542" cy="636"/>
          </a:xfrm>
        </p:grpSpPr>
        <p:sp>
          <p:nvSpPr>
            <p:cNvPr id="2111" name="Text Box 30"/>
            <p:cNvSpPr txBox="1">
              <a:spLocks noChangeArrowheads="1"/>
            </p:cNvSpPr>
            <p:nvPr/>
          </p:nvSpPr>
          <p:spPr bwMode="auto">
            <a:xfrm>
              <a:off x="4558" y="1842"/>
              <a:ext cx="90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333300"/>
                  </a:solidFill>
                  <a:latin typeface="Georgia" pitchFamily="18" charset="0"/>
                </a:rPr>
                <a:t>meta-stable</a:t>
              </a:r>
            </a:p>
          </p:txBody>
        </p:sp>
        <p:sp>
          <p:nvSpPr>
            <p:cNvPr id="2112" name="Line 32"/>
            <p:cNvSpPr>
              <a:spLocks noChangeShapeType="1"/>
            </p:cNvSpPr>
            <p:nvPr/>
          </p:nvSpPr>
          <p:spPr bwMode="auto">
            <a:xfrm flipH="1">
              <a:off x="3923" y="2069"/>
              <a:ext cx="681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7316788" y="4819650"/>
            <a:ext cx="1512887" cy="792163"/>
            <a:chOff x="4694" y="2795"/>
            <a:chExt cx="953" cy="499"/>
          </a:xfrm>
        </p:grpSpPr>
        <p:sp>
          <p:nvSpPr>
            <p:cNvPr id="2109" name="Text Box 31"/>
            <p:cNvSpPr txBox="1">
              <a:spLocks noChangeArrowheads="1"/>
            </p:cNvSpPr>
            <p:nvPr/>
          </p:nvSpPr>
          <p:spPr bwMode="auto">
            <a:xfrm>
              <a:off x="4921" y="2795"/>
              <a:ext cx="7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800000"/>
                  </a:solidFill>
                </a:rPr>
                <a:t>stable</a:t>
              </a:r>
            </a:p>
          </p:txBody>
        </p:sp>
        <p:sp>
          <p:nvSpPr>
            <p:cNvPr id="2110" name="Line 33"/>
            <p:cNvSpPr>
              <a:spLocks noChangeShapeType="1"/>
            </p:cNvSpPr>
            <p:nvPr/>
          </p:nvSpPr>
          <p:spPr bwMode="auto">
            <a:xfrm flipH="1">
              <a:off x="4694" y="3067"/>
              <a:ext cx="272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6192838" y="3108325"/>
            <a:ext cx="1295400" cy="504825"/>
            <a:chOff x="3833" y="1570"/>
            <a:chExt cx="816" cy="318"/>
          </a:xfrm>
        </p:grpSpPr>
        <p:sp>
          <p:nvSpPr>
            <p:cNvPr id="2107" name="Text Box 43"/>
            <p:cNvSpPr txBox="1">
              <a:spLocks noChangeArrowheads="1"/>
            </p:cNvSpPr>
            <p:nvPr/>
          </p:nvSpPr>
          <p:spPr bwMode="auto">
            <a:xfrm>
              <a:off x="4150" y="1570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</a:rPr>
                <a:t>INV</a:t>
              </a:r>
              <a:r>
                <a:rPr lang="en-US" altLang="zh-CN" baseline="-25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108" name="Line 44"/>
            <p:cNvSpPr>
              <a:spLocks noChangeShapeType="1"/>
            </p:cNvSpPr>
            <p:nvPr/>
          </p:nvSpPr>
          <p:spPr bwMode="auto">
            <a:xfrm flipH="1">
              <a:off x="3833" y="1752"/>
              <a:ext cx="408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48"/>
          <p:cNvGrpSpPr>
            <a:grpSpLocks/>
          </p:cNvGrpSpPr>
          <p:nvPr/>
        </p:nvGrpSpPr>
        <p:grpSpPr bwMode="auto">
          <a:xfrm>
            <a:off x="4325939" y="4549776"/>
            <a:ext cx="1038226" cy="614363"/>
            <a:chOff x="2952" y="2478"/>
            <a:chExt cx="654" cy="387"/>
          </a:xfrm>
        </p:grpSpPr>
        <p:sp>
          <p:nvSpPr>
            <p:cNvPr id="2105" name="Text Box 45"/>
            <p:cNvSpPr txBox="1">
              <a:spLocks noChangeArrowheads="1"/>
            </p:cNvSpPr>
            <p:nvPr/>
          </p:nvSpPr>
          <p:spPr bwMode="auto">
            <a:xfrm>
              <a:off x="2952" y="2634"/>
              <a:ext cx="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</a:rPr>
                <a:t>INV</a:t>
              </a:r>
              <a:r>
                <a:rPr lang="en-US" altLang="zh-CN" baseline="-250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106" name="Line 46"/>
            <p:cNvSpPr>
              <a:spLocks noChangeShapeType="1"/>
            </p:cNvSpPr>
            <p:nvPr/>
          </p:nvSpPr>
          <p:spPr bwMode="auto">
            <a:xfrm flipV="1">
              <a:off x="3334" y="2478"/>
              <a:ext cx="272" cy="2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62" name="Group 51"/>
          <p:cNvGrpSpPr>
            <a:grpSpLocks noChangeAspect="1"/>
          </p:cNvGrpSpPr>
          <p:nvPr/>
        </p:nvGrpSpPr>
        <p:grpSpPr bwMode="auto">
          <a:xfrm>
            <a:off x="1403350" y="836613"/>
            <a:ext cx="1223963" cy="798512"/>
            <a:chOff x="884" y="527"/>
            <a:chExt cx="771" cy="503"/>
          </a:xfrm>
        </p:grpSpPr>
        <p:sp>
          <p:nvSpPr>
            <p:cNvPr id="2098" name="AutoShape 50"/>
            <p:cNvSpPr>
              <a:spLocks noChangeAspect="1" noChangeArrowheads="1" noTextEdit="1"/>
            </p:cNvSpPr>
            <p:nvPr/>
          </p:nvSpPr>
          <p:spPr bwMode="auto">
            <a:xfrm>
              <a:off x="884" y="527"/>
              <a:ext cx="771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" name="Rectangle 52"/>
            <p:cNvSpPr>
              <a:spLocks noChangeArrowheads="1"/>
            </p:cNvSpPr>
            <p:nvPr/>
          </p:nvSpPr>
          <p:spPr bwMode="auto">
            <a:xfrm>
              <a:off x="1148" y="548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b="0">
                <a:solidFill>
                  <a:srgbClr val="000000"/>
                </a:solidFill>
              </a:endParaRPr>
            </a:p>
          </p:txBody>
        </p:sp>
        <p:sp>
          <p:nvSpPr>
            <p:cNvPr id="2100" name="Freeform 53"/>
            <p:cNvSpPr>
              <a:spLocks/>
            </p:cNvSpPr>
            <p:nvPr/>
          </p:nvSpPr>
          <p:spPr bwMode="auto">
            <a:xfrm>
              <a:off x="1151" y="712"/>
              <a:ext cx="247" cy="246"/>
            </a:xfrm>
            <a:custGeom>
              <a:avLst/>
              <a:gdLst>
                <a:gd name="T0" fmla="*/ 0 w 247"/>
                <a:gd name="T1" fmla="*/ 0 h 246"/>
                <a:gd name="T2" fmla="*/ 0 w 247"/>
                <a:gd name="T3" fmla="*/ 246 h 246"/>
                <a:gd name="T4" fmla="*/ 247 w 247"/>
                <a:gd name="T5" fmla="*/ 123 h 246"/>
                <a:gd name="T6" fmla="*/ 0 w 247"/>
                <a:gd name="T7" fmla="*/ 0 h 2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7"/>
                <a:gd name="T13" fmla="*/ 0 h 246"/>
                <a:gd name="T14" fmla="*/ 247 w 247"/>
                <a:gd name="T15" fmla="*/ 246 h 2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7" h="246">
                  <a:moveTo>
                    <a:pt x="0" y="0"/>
                  </a:moveTo>
                  <a:lnTo>
                    <a:pt x="0" y="246"/>
                  </a:lnTo>
                  <a:lnTo>
                    <a:pt x="247" y="12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01" name="Line 54"/>
            <p:cNvSpPr>
              <a:spLocks noChangeShapeType="1"/>
            </p:cNvSpPr>
            <p:nvPr/>
          </p:nvSpPr>
          <p:spPr bwMode="auto">
            <a:xfrm>
              <a:off x="1090" y="835"/>
              <a:ext cx="6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2" name="Oval 55"/>
            <p:cNvSpPr>
              <a:spLocks noChangeArrowheads="1"/>
            </p:cNvSpPr>
            <p:nvPr/>
          </p:nvSpPr>
          <p:spPr bwMode="auto">
            <a:xfrm>
              <a:off x="1398" y="804"/>
              <a:ext cx="62" cy="62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03" name="Line 56"/>
            <p:cNvSpPr>
              <a:spLocks noChangeShapeType="1"/>
            </p:cNvSpPr>
            <p:nvPr/>
          </p:nvSpPr>
          <p:spPr bwMode="auto">
            <a:xfrm>
              <a:off x="1460" y="835"/>
              <a:ext cx="18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4" name="Line 57"/>
            <p:cNvSpPr>
              <a:spLocks noChangeShapeType="1"/>
            </p:cNvSpPr>
            <p:nvPr/>
          </p:nvSpPr>
          <p:spPr bwMode="auto">
            <a:xfrm flipH="1">
              <a:off x="905" y="835"/>
              <a:ext cx="18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63" name="Text Box 58"/>
          <p:cNvSpPr txBox="1">
            <a:spLocks noChangeArrowheads="1"/>
          </p:cNvSpPr>
          <p:nvPr/>
        </p:nvSpPr>
        <p:spPr bwMode="auto">
          <a:xfrm>
            <a:off x="827088" y="1052513"/>
            <a:ext cx="649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00"/>
                </a:solidFill>
                <a:latin typeface="Verdana" pitchFamily="34" charset="0"/>
              </a:rPr>
              <a:t>V</a:t>
            </a:r>
            <a:r>
              <a:rPr lang="en-US" altLang="zh-CN" sz="2000" baseline="-25000">
                <a:solidFill>
                  <a:srgbClr val="000000"/>
                </a:solidFill>
                <a:latin typeface="Verdana" pitchFamily="34" charset="0"/>
              </a:rPr>
              <a:t>IN</a:t>
            </a:r>
          </a:p>
        </p:txBody>
      </p:sp>
      <p:sp>
        <p:nvSpPr>
          <p:cNvPr id="2064" name="Text Box 59"/>
          <p:cNvSpPr txBox="1">
            <a:spLocks noChangeArrowheads="1"/>
          </p:cNvSpPr>
          <p:nvPr/>
        </p:nvSpPr>
        <p:spPr bwMode="auto">
          <a:xfrm>
            <a:off x="2627313" y="1052513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00"/>
                </a:solidFill>
                <a:latin typeface="Verdana" pitchFamily="34" charset="0"/>
              </a:rPr>
              <a:t>V</a:t>
            </a:r>
            <a:r>
              <a:rPr lang="en-US" altLang="zh-CN" sz="2000" baseline="-25000">
                <a:solidFill>
                  <a:srgbClr val="000000"/>
                </a:solidFill>
                <a:latin typeface="Verdana" pitchFamily="34" charset="0"/>
              </a:rPr>
              <a:t>OUT</a:t>
            </a:r>
          </a:p>
        </p:txBody>
      </p:sp>
      <p:grpSp>
        <p:nvGrpSpPr>
          <p:cNvPr id="2127" name="Group 79"/>
          <p:cNvGrpSpPr>
            <a:grpSpLocks/>
          </p:cNvGrpSpPr>
          <p:nvPr/>
        </p:nvGrpSpPr>
        <p:grpSpPr bwMode="auto">
          <a:xfrm>
            <a:off x="4572000" y="2794000"/>
            <a:ext cx="4327525" cy="3371850"/>
            <a:chOff x="2880" y="1760"/>
            <a:chExt cx="2726" cy="2124"/>
          </a:xfrm>
        </p:grpSpPr>
        <p:sp>
          <p:nvSpPr>
            <p:cNvPr id="2093" name="Text Box 21"/>
            <p:cNvSpPr txBox="1">
              <a:spLocks noChangeArrowheads="1"/>
            </p:cNvSpPr>
            <p:nvPr/>
          </p:nvSpPr>
          <p:spPr bwMode="auto">
            <a:xfrm>
              <a:off x="2880" y="1760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333300"/>
                  </a:solidFill>
                  <a:latin typeface="Verdana" pitchFamily="34" charset="0"/>
                </a:rPr>
                <a:t>V</a:t>
              </a:r>
              <a:r>
                <a:rPr lang="en-US" altLang="zh-CN" sz="2000" baseline="-25000">
                  <a:solidFill>
                    <a:srgbClr val="333300"/>
                  </a:solidFill>
                  <a:latin typeface="Verdana" pitchFamily="34" charset="0"/>
                </a:rPr>
                <a:t>O1</a:t>
              </a:r>
              <a:r>
                <a:rPr lang="en-US" altLang="zh-CN" sz="2000">
                  <a:solidFill>
                    <a:srgbClr val="333300"/>
                  </a:solidFill>
                  <a:latin typeface="Verdana" pitchFamily="34" charset="0"/>
                </a:rPr>
                <a:t>=V</a:t>
              </a:r>
              <a:r>
                <a:rPr lang="en-US" altLang="zh-CN" sz="2000" baseline="-25000">
                  <a:solidFill>
                    <a:srgbClr val="333300"/>
                  </a:solidFill>
                  <a:latin typeface="Verdana" pitchFamily="34" charset="0"/>
                </a:rPr>
                <a:t>I2</a:t>
              </a:r>
              <a:endParaRPr lang="en-US" altLang="zh-CN" sz="2000">
                <a:solidFill>
                  <a:srgbClr val="333300"/>
                </a:solidFill>
                <a:latin typeface="Verdana" pitchFamily="34" charset="0"/>
              </a:endParaRPr>
            </a:p>
          </p:txBody>
        </p:sp>
        <p:sp>
          <p:nvSpPr>
            <p:cNvPr id="2094" name="Text Box 22"/>
            <p:cNvSpPr txBox="1">
              <a:spLocks noChangeArrowheads="1"/>
            </p:cNvSpPr>
            <p:nvPr/>
          </p:nvSpPr>
          <p:spPr bwMode="auto">
            <a:xfrm>
              <a:off x="4762" y="3634"/>
              <a:ext cx="8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333300"/>
                  </a:solidFill>
                  <a:latin typeface="Verdana" pitchFamily="34" charset="0"/>
                </a:rPr>
                <a:t>V</a:t>
              </a:r>
              <a:r>
                <a:rPr lang="en-US" altLang="zh-CN" sz="2000" baseline="-25000">
                  <a:solidFill>
                    <a:srgbClr val="333300"/>
                  </a:solidFill>
                  <a:latin typeface="Verdana" pitchFamily="34" charset="0"/>
                </a:rPr>
                <a:t>I1</a:t>
              </a:r>
              <a:r>
                <a:rPr lang="en-US" altLang="zh-CN" sz="2000">
                  <a:solidFill>
                    <a:srgbClr val="333300"/>
                  </a:solidFill>
                  <a:latin typeface="Verdana" pitchFamily="34" charset="0"/>
                </a:rPr>
                <a:t>=V</a:t>
              </a:r>
              <a:r>
                <a:rPr lang="en-US" altLang="zh-CN" sz="2000" baseline="-25000">
                  <a:solidFill>
                    <a:srgbClr val="333300"/>
                  </a:solidFill>
                  <a:latin typeface="Verdana" pitchFamily="34" charset="0"/>
                </a:rPr>
                <a:t>O2</a:t>
              </a:r>
              <a:endParaRPr lang="en-US" altLang="zh-CN" sz="2000">
                <a:solidFill>
                  <a:srgbClr val="333300"/>
                </a:solidFill>
                <a:latin typeface="Verdana" pitchFamily="34" charset="0"/>
              </a:endParaRPr>
            </a:p>
          </p:txBody>
        </p:sp>
        <p:sp>
          <p:nvSpPr>
            <p:cNvPr id="2095" name="Line 6"/>
            <p:cNvSpPr>
              <a:spLocks noChangeShapeType="1"/>
            </p:cNvSpPr>
            <p:nvPr/>
          </p:nvSpPr>
          <p:spPr bwMode="auto">
            <a:xfrm>
              <a:off x="3192" y="3623"/>
              <a:ext cx="18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6" name="Line 7"/>
            <p:cNvSpPr>
              <a:spLocks noChangeShapeType="1"/>
            </p:cNvSpPr>
            <p:nvPr/>
          </p:nvSpPr>
          <p:spPr bwMode="auto">
            <a:xfrm flipV="1">
              <a:off x="3303" y="2001"/>
              <a:ext cx="0" cy="17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7" name="Text Box 60"/>
            <p:cNvSpPr txBox="1">
              <a:spLocks noChangeArrowheads="1"/>
            </p:cNvSpPr>
            <p:nvPr/>
          </p:nvSpPr>
          <p:spPr bwMode="auto">
            <a:xfrm>
              <a:off x="3107" y="3599"/>
              <a:ext cx="2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O</a:t>
              </a:r>
            </a:p>
          </p:txBody>
        </p:sp>
      </p:grpSp>
      <p:grpSp>
        <p:nvGrpSpPr>
          <p:cNvPr id="2126" name="Group 78"/>
          <p:cNvGrpSpPr>
            <a:grpSpLocks/>
          </p:cNvGrpSpPr>
          <p:nvPr/>
        </p:nvGrpSpPr>
        <p:grpSpPr bwMode="auto">
          <a:xfrm>
            <a:off x="5219700" y="998538"/>
            <a:ext cx="2339975" cy="1387475"/>
            <a:chOff x="3288" y="629"/>
            <a:chExt cx="1474" cy="874"/>
          </a:xfrm>
        </p:grpSpPr>
        <p:grpSp>
          <p:nvGrpSpPr>
            <p:cNvPr id="2067" name="Group 89"/>
            <p:cNvGrpSpPr>
              <a:grpSpLocks/>
            </p:cNvGrpSpPr>
            <p:nvPr/>
          </p:nvGrpSpPr>
          <p:grpSpPr bwMode="auto">
            <a:xfrm>
              <a:off x="3495" y="758"/>
              <a:ext cx="1000" cy="671"/>
              <a:chOff x="3184" y="1013"/>
              <a:chExt cx="1000" cy="671"/>
            </a:xfrm>
          </p:grpSpPr>
          <p:sp>
            <p:nvSpPr>
              <p:cNvPr id="2072" name="Freeform 65"/>
              <p:cNvSpPr>
                <a:spLocks/>
              </p:cNvSpPr>
              <p:nvPr/>
            </p:nvSpPr>
            <p:spPr bwMode="auto">
              <a:xfrm>
                <a:off x="3430" y="1013"/>
                <a:ext cx="247" cy="246"/>
              </a:xfrm>
              <a:custGeom>
                <a:avLst/>
                <a:gdLst>
                  <a:gd name="T0" fmla="*/ 0 w 247"/>
                  <a:gd name="T1" fmla="*/ 0 h 246"/>
                  <a:gd name="T2" fmla="*/ 0 w 247"/>
                  <a:gd name="T3" fmla="*/ 246 h 246"/>
                  <a:gd name="T4" fmla="*/ 247 w 247"/>
                  <a:gd name="T5" fmla="*/ 123 h 246"/>
                  <a:gd name="T6" fmla="*/ 0 w 247"/>
                  <a:gd name="T7" fmla="*/ 0 h 2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7"/>
                  <a:gd name="T13" fmla="*/ 0 h 246"/>
                  <a:gd name="T14" fmla="*/ 247 w 247"/>
                  <a:gd name="T15" fmla="*/ 246 h 2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7" h="246">
                    <a:moveTo>
                      <a:pt x="0" y="0"/>
                    </a:moveTo>
                    <a:lnTo>
                      <a:pt x="0" y="246"/>
                    </a:lnTo>
                    <a:lnTo>
                      <a:pt x="247" y="12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 altLang="zh-CN" sz="16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073" name="Line 66"/>
              <p:cNvSpPr>
                <a:spLocks noChangeShapeType="1"/>
              </p:cNvSpPr>
              <p:nvPr/>
            </p:nvSpPr>
            <p:spPr bwMode="auto">
              <a:xfrm>
                <a:off x="3369" y="1136"/>
                <a:ext cx="6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4" name="Oval 67"/>
              <p:cNvSpPr>
                <a:spLocks noChangeArrowheads="1"/>
              </p:cNvSpPr>
              <p:nvPr/>
            </p:nvSpPr>
            <p:spPr bwMode="auto">
              <a:xfrm>
                <a:off x="3677" y="1105"/>
                <a:ext cx="62" cy="62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75" name="Line 68"/>
              <p:cNvSpPr>
                <a:spLocks noChangeShapeType="1"/>
              </p:cNvSpPr>
              <p:nvPr/>
            </p:nvSpPr>
            <p:spPr bwMode="auto">
              <a:xfrm>
                <a:off x="3739" y="1136"/>
                <a:ext cx="185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6" name="Line 69"/>
              <p:cNvSpPr>
                <a:spLocks noChangeShapeType="1"/>
              </p:cNvSpPr>
              <p:nvPr/>
            </p:nvSpPr>
            <p:spPr bwMode="auto">
              <a:xfrm flipH="1">
                <a:off x="3184" y="1136"/>
                <a:ext cx="185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77" name="Group 88"/>
              <p:cNvGrpSpPr>
                <a:grpSpLocks/>
              </p:cNvGrpSpPr>
              <p:nvPr/>
            </p:nvGrpSpPr>
            <p:grpSpPr bwMode="auto">
              <a:xfrm>
                <a:off x="3184" y="1119"/>
                <a:ext cx="1000" cy="565"/>
                <a:chOff x="3184" y="1119"/>
                <a:chExt cx="1000" cy="565"/>
              </a:xfrm>
            </p:grpSpPr>
            <p:sp>
              <p:nvSpPr>
                <p:cNvPr id="2078" name="Freeform 73"/>
                <p:cNvSpPr>
                  <a:spLocks/>
                </p:cNvSpPr>
                <p:nvPr/>
              </p:nvSpPr>
              <p:spPr bwMode="auto">
                <a:xfrm>
                  <a:off x="3430" y="1438"/>
                  <a:ext cx="247" cy="246"/>
                </a:xfrm>
                <a:custGeom>
                  <a:avLst/>
                  <a:gdLst>
                    <a:gd name="T0" fmla="*/ 0 w 247"/>
                    <a:gd name="T1" fmla="*/ 0 h 246"/>
                    <a:gd name="T2" fmla="*/ 0 w 247"/>
                    <a:gd name="T3" fmla="*/ 246 h 246"/>
                    <a:gd name="T4" fmla="*/ 247 w 247"/>
                    <a:gd name="T5" fmla="*/ 123 h 246"/>
                    <a:gd name="T6" fmla="*/ 0 w 247"/>
                    <a:gd name="T7" fmla="*/ 0 h 24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7"/>
                    <a:gd name="T13" fmla="*/ 0 h 246"/>
                    <a:gd name="T14" fmla="*/ 247 w 247"/>
                    <a:gd name="T15" fmla="*/ 246 h 24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7" h="246">
                      <a:moveTo>
                        <a:pt x="0" y="0"/>
                      </a:moveTo>
                      <a:lnTo>
                        <a:pt x="0" y="246"/>
                      </a:lnTo>
                      <a:lnTo>
                        <a:pt x="247" y="1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en-US" altLang="zh-CN" sz="160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  <p:sp>
              <p:nvSpPr>
                <p:cNvPr id="2079" name="Line 74"/>
                <p:cNvSpPr>
                  <a:spLocks noChangeShapeType="1"/>
                </p:cNvSpPr>
                <p:nvPr/>
              </p:nvSpPr>
              <p:spPr bwMode="auto">
                <a:xfrm>
                  <a:off x="3369" y="1561"/>
                  <a:ext cx="61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0" name="Oval 75"/>
                <p:cNvSpPr>
                  <a:spLocks noChangeArrowheads="1"/>
                </p:cNvSpPr>
                <p:nvPr/>
              </p:nvSpPr>
              <p:spPr bwMode="auto">
                <a:xfrm>
                  <a:off x="3677" y="1530"/>
                  <a:ext cx="62" cy="62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81" name="Line 76"/>
                <p:cNvSpPr>
                  <a:spLocks noChangeShapeType="1"/>
                </p:cNvSpPr>
                <p:nvPr/>
              </p:nvSpPr>
              <p:spPr bwMode="auto">
                <a:xfrm>
                  <a:off x="3739" y="1561"/>
                  <a:ext cx="185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2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3184" y="1561"/>
                  <a:ext cx="185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3" name="Line 78"/>
                <p:cNvSpPr>
                  <a:spLocks noChangeShapeType="1"/>
                </p:cNvSpPr>
                <p:nvPr/>
              </p:nvSpPr>
              <p:spPr bwMode="auto">
                <a:xfrm>
                  <a:off x="3192" y="1139"/>
                  <a:ext cx="0" cy="8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4" name="Line 79"/>
                <p:cNvSpPr>
                  <a:spLocks noChangeShapeType="1"/>
                </p:cNvSpPr>
                <p:nvPr/>
              </p:nvSpPr>
              <p:spPr bwMode="auto">
                <a:xfrm>
                  <a:off x="3192" y="1480"/>
                  <a:ext cx="0" cy="8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5" name="Line 80"/>
                <p:cNvSpPr>
                  <a:spLocks noChangeShapeType="1"/>
                </p:cNvSpPr>
                <p:nvPr/>
              </p:nvSpPr>
              <p:spPr bwMode="auto">
                <a:xfrm>
                  <a:off x="3929" y="1139"/>
                  <a:ext cx="0" cy="8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6" name="Line 81"/>
                <p:cNvSpPr>
                  <a:spLocks noChangeShapeType="1"/>
                </p:cNvSpPr>
                <p:nvPr/>
              </p:nvSpPr>
              <p:spPr bwMode="auto">
                <a:xfrm>
                  <a:off x="3929" y="1480"/>
                  <a:ext cx="0" cy="8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7" name="Line 82"/>
                <p:cNvSpPr>
                  <a:spLocks noChangeShapeType="1"/>
                </p:cNvSpPr>
                <p:nvPr/>
              </p:nvSpPr>
              <p:spPr bwMode="auto">
                <a:xfrm>
                  <a:off x="3192" y="1224"/>
                  <a:ext cx="737" cy="25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8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3192" y="1224"/>
                  <a:ext cx="737" cy="25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9" name="Line 84"/>
                <p:cNvSpPr>
                  <a:spLocks noChangeShapeType="1"/>
                </p:cNvSpPr>
                <p:nvPr/>
              </p:nvSpPr>
              <p:spPr bwMode="auto">
                <a:xfrm>
                  <a:off x="3929" y="1139"/>
                  <a:ext cx="25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0" name="Line 85"/>
                <p:cNvSpPr>
                  <a:spLocks noChangeShapeType="1"/>
                </p:cNvSpPr>
                <p:nvPr/>
              </p:nvSpPr>
              <p:spPr bwMode="auto">
                <a:xfrm>
                  <a:off x="3929" y="1565"/>
                  <a:ext cx="25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1" name="Oval 86"/>
                <p:cNvSpPr>
                  <a:spLocks noChangeArrowheads="1"/>
                </p:cNvSpPr>
                <p:nvPr/>
              </p:nvSpPr>
              <p:spPr bwMode="auto">
                <a:xfrm>
                  <a:off x="3909" y="1119"/>
                  <a:ext cx="34" cy="34"/>
                </a:xfrm>
                <a:prstGeom prst="ellipse">
                  <a:avLst/>
                </a:prstGeom>
                <a:solidFill>
                  <a:srgbClr val="0645F8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92" name="Oval 87"/>
                <p:cNvSpPr>
                  <a:spLocks noChangeArrowheads="1"/>
                </p:cNvSpPr>
                <p:nvPr/>
              </p:nvSpPr>
              <p:spPr bwMode="auto">
                <a:xfrm>
                  <a:off x="3909" y="1547"/>
                  <a:ext cx="34" cy="34"/>
                </a:xfrm>
                <a:prstGeom prst="ellipse">
                  <a:avLst/>
                </a:prstGeom>
                <a:solidFill>
                  <a:srgbClr val="0645F8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2068" name="Text Box 90"/>
            <p:cNvSpPr txBox="1">
              <a:spLocks noChangeArrowheads="1"/>
            </p:cNvSpPr>
            <p:nvPr/>
          </p:nvSpPr>
          <p:spPr bwMode="auto">
            <a:xfrm>
              <a:off x="3288" y="62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00"/>
                  </a:solidFill>
                  <a:latin typeface="Verdana" pitchFamily="34" charset="0"/>
                </a:rPr>
                <a:t>V</a:t>
              </a:r>
              <a:r>
                <a:rPr lang="en-US" altLang="zh-CN" sz="2000" baseline="-25000">
                  <a:solidFill>
                    <a:srgbClr val="000000"/>
                  </a:solidFill>
                  <a:latin typeface="Verdana" pitchFamily="34" charset="0"/>
                </a:rPr>
                <a:t>I1</a:t>
              </a:r>
            </a:p>
          </p:txBody>
        </p:sp>
        <p:sp>
          <p:nvSpPr>
            <p:cNvPr id="2069" name="Text Box 91"/>
            <p:cNvSpPr txBox="1">
              <a:spLocks noChangeArrowheads="1"/>
            </p:cNvSpPr>
            <p:nvPr/>
          </p:nvSpPr>
          <p:spPr bwMode="auto">
            <a:xfrm>
              <a:off x="3288" y="125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00"/>
                  </a:solidFill>
                  <a:latin typeface="Verdana" pitchFamily="34" charset="0"/>
                </a:rPr>
                <a:t>V</a:t>
              </a:r>
              <a:r>
                <a:rPr lang="en-US" altLang="zh-CN" sz="2000" baseline="-25000">
                  <a:solidFill>
                    <a:srgbClr val="000000"/>
                  </a:solidFill>
                  <a:latin typeface="Verdana" pitchFamily="34" charset="0"/>
                </a:rPr>
                <a:t>I2</a:t>
              </a:r>
            </a:p>
          </p:txBody>
        </p:sp>
        <p:sp>
          <p:nvSpPr>
            <p:cNvPr id="2070" name="Text Box 92"/>
            <p:cNvSpPr txBox="1">
              <a:spLocks noChangeArrowheads="1"/>
            </p:cNvSpPr>
            <p:nvPr/>
          </p:nvSpPr>
          <p:spPr bwMode="auto">
            <a:xfrm>
              <a:off x="4297" y="629"/>
              <a:ext cx="4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00"/>
                  </a:solidFill>
                  <a:latin typeface="Verdana" pitchFamily="34" charset="0"/>
                </a:rPr>
                <a:t>V</a:t>
              </a:r>
              <a:r>
                <a:rPr lang="en-US" altLang="zh-CN" sz="2000" baseline="-25000">
                  <a:solidFill>
                    <a:srgbClr val="000000"/>
                  </a:solidFill>
                  <a:latin typeface="Verdana" pitchFamily="34" charset="0"/>
                </a:rPr>
                <a:t>O1</a:t>
              </a:r>
            </a:p>
          </p:txBody>
        </p:sp>
        <p:sp>
          <p:nvSpPr>
            <p:cNvPr id="2071" name="Text Box 93"/>
            <p:cNvSpPr txBox="1">
              <a:spLocks noChangeArrowheads="1"/>
            </p:cNvSpPr>
            <p:nvPr/>
          </p:nvSpPr>
          <p:spPr bwMode="auto">
            <a:xfrm>
              <a:off x="4297" y="1060"/>
              <a:ext cx="4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00"/>
                  </a:solidFill>
                  <a:latin typeface="Verdana" pitchFamily="34" charset="0"/>
                </a:rPr>
                <a:t>V</a:t>
              </a:r>
              <a:r>
                <a:rPr lang="en-US" altLang="zh-CN" sz="2000" baseline="-25000">
                  <a:solidFill>
                    <a:srgbClr val="000000"/>
                  </a:solidFill>
                  <a:latin typeface="Verdana" pitchFamily="34" charset="0"/>
                </a:rPr>
                <a:t>O2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1000"/>
                                        <p:tgtEl>
                                          <p:spTgt spid="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(5) Construct excitation table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66738" y="998538"/>
            <a:ext cx="8054975" cy="158432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Choose flip-flops and use </a:t>
            </a:r>
            <a:r>
              <a:rPr lang="en-US" altLang="zh-CN" smtClean="0">
                <a:solidFill>
                  <a:srgbClr val="C00000"/>
                </a:solidFill>
                <a:ea typeface="宋体" charset="-122"/>
              </a:rPr>
              <a:t>application equation</a:t>
            </a:r>
            <a:r>
              <a:rPr lang="en-US" altLang="zh-CN" smtClean="0">
                <a:ea typeface="宋体" charset="-122"/>
              </a:rPr>
              <a:t> to construct excitation table.</a:t>
            </a:r>
          </a:p>
        </p:txBody>
      </p:sp>
      <p:graphicFrame>
        <p:nvGraphicFramePr>
          <p:cNvPr id="153850" name="Group 250"/>
          <p:cNvGraphicFramePr>
            <a:graphicFrameLocks noGrp="1"/>
          </p:cNvGraphicFramePr>
          <p:nvPr>
            <p:ph sz="quarter" idx="4294967295"/>
          </p:nvPr>
        </p:nvGraphicFramePr>
        <p:xfrm>
          <a:off x="6416675" y="2438400"/>
          <a:ext cx="2727325" cy="3200400"/>
        </p:xfrm>
        <a:graphic>
          <a:graphicData uri="http://schemas.openxmlformats.org/drawingml/2006/table">
            <a:tbl>
              <a:tblPr/>
              <a:tblGrid>
                <a:gridCol w="1081088"/>
                <a:gridCol w="584200"/>
                <a:gridCol w="585787"/>
                <a:gridCol w="476250"/>
              </a:tblGrid>
              <a:tr h="3127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Q1Q0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D1D0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841" name="Group 241"/>
          <p:cNvGraphicFramePr>
            <a:graphicFrameLocks noGrp="1"/>
          </p:cNvGraphicFramePr>
          <p:nvPr>
            <p:ph sz="quarter" idx="4294967295"/>
          </p:nvPr>
        </p:nvGraphicFramePr>
        <p:xfrm>
          <a:off x="2951163" y="2303463"/>
          <a:ext cx="2044700" cy="2324100"/>
        </p:xfrm>
        <a:graphic>
          <a:graphicData uri="http://schemas.openxmlformats.org/drawingml/2006/table">
            <a:tbl>
              <a:tblPr/>
              <a:tblGrid>
                <a:gridCol w="681037"/>
                <a:gridCol w="682625"/>
                <a:gridCol w="681038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Q* 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841" name="Group 89"/>
          <p:cNvGraphicFramePr>
            <a:graphicFrameLocks noGrp="1"/>
          </p:cNvGraphicFramePr>
          <p:nvPr/>
        </p:nvGraphicFramePr>
        <p:xfrm>
          <a:off x="250825" y="2259013"/>
          <a:ext cx="1862138" cy="2278062"/>
        </p:xfrm>
        <a:graphic>
          <a:graphicData uri="http://schemas.openxmlformats.org/drawingml/2006/table">
            <a:tbl>
              <a:tblPr/>
              <a:tblGrid>
                <a:gridCol w="619125"/>
                <a:gridCol w="623888"/>
                <a:gridCol w="619125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834" name="Text Box 224"/>
          <p:cNvSpPr txBox="1">
            <a:spLocks noChangeArrowheads="1"/>
          </p:cNvSpPr>
          <p:nvPr/>
        </p:nvSpPr>
        <p:spPr bwMode="auto">
          <a:xfrm>
            <a:off x="339725" y="4652963"/>
            <a:ext cx="15843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99"/>
                </a:solidFill>
                <a:latin typeface="Lucida Sans" pitchFamily="34" charset="0"/>
              </a:rPr>
              <a:t>Function table of D f-f-s</a:t>
            </a:r>
          </a:p>
        </p:txBody>
      </p:sp>
      <p:sp>
        <p:nvSpPr>
          <p:cNvPr id="153825" name="Text Box 225"/>
          <p:cNvSpPr txBox="1">
            <a:spLocks noChangeArrowheads="1"/>
          </p:cNvSpPr>
          <p:nvPr/>
        </p:nvSpPr>
        <p:spPr bwMode="auto">
          <a:xfrm>
            <a:off x="2997200" y="4778375"/>
            <a:ext cx="20701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C00000"/>
                </a:solidFill>
              </a:rPr>
              <a:t>Application table</a:t>
            </a:r>
          </a:p>
        </p:txBody>
      </p:sp>
      <p:sp>
        <p:nvSpPr>
          <p:cNvPr id="153826" name="Text Box 226"/>
          <p:cNvSpPr txBox="1">
            <a:spLocks noChangeArrowheads="1"/>
          </p:cNvSpPr>
          <p:nvPr/>
        </p:nvSpPr>
        <p:spPr bwMode="auto">
          <a:xfrm>
            <a:off x="6821488" y="5815013"/>
            <a:ext cx="20716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Lucida Sans" pitchFamily="34" charset="0"/>
              </a:rPr>
              <a:t>Excitation table</a:t>
            </a:r>
          </a:p>
        </p:txBody>
      </p:sp>
      <p:sp>
        <p:nvSpPr>
          <p:cNvPr id="153828" name="AutoShape 228"/>
          <p:cNvSpPr>
            <a:spLocks noChangeArrowheads="1"/>
          </p:cNvSpPr>
          <p:nvPr/>
        </p:nvSpPr>
        <p:spPr bwMode="auto">
          <a:xfrm>
            <a:off x="2232025" y="3338513"/>
            <a:ext cx="576263" cy="288925"/>
          </a:xfrm>
          <a:prstGeom prst="rightArrow">
            <a:avLst>
              <a:gd name="adj1" fmla="val 50000"/>
              <a:gd name="adj2" fmla="val 49863"/>
            </a:avLst>
          </a:prstGeom>
          <a:solidFill>
            <a:srgbClr val="3399FF"/>
          </a:solidFill>
          <a:ln w="9525">
            <a:solidFill>
              <a:srgbClr val="3399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29" name="AutoShape 229"/>
          <p:cNvSpPr>
            <a:spLocks noChangeArrowheads="1"/>
          </p:cNvSpPr>
          <p:nvPr/>
        </p:nvSpPr>
        <p:spPr bwMode="auto">
          <a:xfrm>
            <a:off x="5381625" y="3338513"/>
            <a:ext cx="576263" cy="288925"/>
          </a:xfrm>
          <a:prstGeom prst="rightArrow">
            <a:avLst>
              <a:gd name="adj1" fmla="val 50000"/>
              <a:gd name="adj2" fmla="val 49863"/>
            </a:avLst>
          </a:prstGeom>
          <a:solidFill>
            <a:srgbClr val="3399FF"/>
          </a:solidFill>
          <a:ln w="9525">
            <a:solidFill>
              <a:srgbClr val="3399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33" name="Text Box 233"/>
          <p:cNvSpPr txBox="1">
            <a:spLocks noChangeArrowheads="1"/>
          </p:cNvSpPr>
          <p:nvPr/>
        </p:nvSpPr>
        <p:spPr bwMode="auto">
          <a:xfrm>
            <a:off x="4976813" y="2168525"/>
            <a:ext cx="18907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BD2B03"/>
                </a:solidFill>
              </a:rPr>
              <a:t>Application equation</a:t>
            </a:r>
            <a:r>
              <a:rPr lang="zh-CN" altLang="en-US" sz="2000">
                <a:solidFill>
                  <a:srgbClr val="BD2B03"/>
                </a:solidFill>
              </a:rPr>
              <a:t>：</a:t>
            </a:r>
            <a:r>
              <a:rPr lang="en-US" altLang="zh-CN" sz="2000">
                <a:solidFill>
                  <a:srgbClr val="BD2B03"/>
                </a:solidFill>
              </a:rPr>
              <a:t>D=Q*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5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5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25" grpId="0" autoUpdateAnimBg="0"/>
      <p:bldP spid="153826" grpId="0" autoUpdateAnimBg="0"/>
      <p:bldP spid="153828" grpId="0" animBg="1"/>
      <p:bldP spid="153829" grpId="0" animBg="1"/>
      <p:bldP spid="153833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4797425" y="954088"/>
            <a:ext cx="3313113" cy="2413000"/>
            <a:chOff x="214" y="1389"/>
            <a:chExt cx="2087" cy="1520"/>
          </a:xfrm>
        </p:grpSpPr>
        <p:sp>
          <p:nvSpPr>
            <p:cNvPr id="75838" name="Rectangle 5"/>
            <p:cNvSpPr>
              <a:spLocks noChangeArrowheads="1"/>
            </p:cNvSpPr>
            <p:nvPr/>
          </p:nvSpPr>
          <p:spPr bwMode="auto">
            <a:xfrm>
              <a:off x="1927" y="2216"/>
              <a:ext cx="37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0B64E7"/>
                </a:buClr>
              </a:pPr>
              <a:r>
                <a:rPr lang="en-US" altLang="zh-CN" sz="2400">
                  <a:solidFill>
                    <a:srgbClr val="0033CC"/>
                  </a:solidFill>
                </a:rPr>
                <a:t>1</a:t>
              </a:r>
            </a:p>
          </p:txBody>
        </p:sp>
        <p:sp>
          <p:nvSpPr>
            <p:cNvPr id="75839" name="Rectangle 6"/>
            <p:cNvSpPr>
              <a:spLocks noChangeArrowheads="1"/>
            </p:cNvSpPr>
            <p:nvPr/>
          </p:nvSpPr>
          <p:spPr bwMode="auto">
            <a:xfrm>
              <a:off x="1553" y="2216"/>
              <a:ext cx="37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0B64E7"/>
                </a:buClr>
              </a:pPr>
              <a:r>
                <a:rPr lang="en-US" altLang="zh-CN" sz="2400">
                  <a:solidFill>
                    <a:srgbClr val="0033CC"/>
                  </a:solidFill>
                </a:rPr>
                <a:t>0</a:t>
              </a:r>
            </a:p>
          </p:txBody>
        </p:sp>
        <p:sp>
          <p:nvSpPr>
            <p:cNvPr id="75840" name="Rectangle 7"/>
            <p:cNvSpPr>
              <a:spLocks noChangeArrowheads="1"/>
            </p:cNvSpPr>
            <p:nvPr/>
          </p:nvSpPr>
          <p:spPr bwMode="auto">
            <a:xfrm>
              <a:off x="1178" y="2216"/>
              <a:ext cx="375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0B64E7"/>
                </a:buClr>
              </a:pPr>
              <a:r>
                <a:rPr lang="en-US" altLang="zh-CN" sz="2400">
                  <a:solidFill>
                    <a:srgbClr val="0033CC"/>
                  </a:solidFill>
                </a:rPr>
                <a:t>1</a:t>
              </a:r>
            </a:p>
          </p:txBody>
        </p:sp>
        <p:sp>
          <p:nvSpPr>
            <p:cNvPr id="75841" name="Rectangle 8"/>
            <p:cNvSpPr>
              <a:spLocks noChangeArrowheads="1"/>
            </p:cNvSpPr>
            <p:nvPr/>
          </p:nvSpPr>
          <p:spPr bwMode="auto">
            <a:xfrm>
              <a:off x="804" y="2216"/>
              <a:ext cx="37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0B64E7"/>
                </a:buClr>
              </a:pPr>
              <a:r>
                <a:rPr lang="en-US" altLang="zh-CN" sz="2400">
                  <a:solidFill>
                    <a:srgbClr val="0033CC"/>
                  </a:solidFill>
                </a:rPr>
                <a:t>0</a:t>
              </a:r>
            </a:p>
          </p:txBody>
        </p:sp>
        <p:sp>
          <p:nvSpPr>
            <p:cNvPr id="75842" name="Rectangle 9"/>
            <p:cNvSpPr>
              <a:spLocks noChangeArrowheads="1"/>
            </p:cNvSpPr>
            <p:nvPr/>
          </p:nvSpPr>
          <p:spPr bwMode="auto">
            <a:xfrm>
              <a:off x="1927" y="1888"/>
              <a:ext cx="37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0B64E7"/>
                </a:buClr>
              </a:pPr>
              <a:r>
                <a:rPr lang="en-US" altLang="zh-CN" sz="2400">
                  <a:solidFill>
                    <a:srgbClr val="0033CC"/>
                  </a:solidFill>
                </a:rPr>
                <a:t>1</a:t>
              </a:r>
            </a:p>
          </p:txBody>
        </p:sp>
        <p:sp>
          <p:nvSpPr>
            <p:cNvPr id="75843" name="Rectangle 10"/>
            <p:cNvSpPr>
              <a:spLocks noChangeArrowheads="1"/>
            </p:cNvSpPr>
            <p:nvPr/>
          </p:nvSpPr>
          <p:spPr bwMode="auto">
            <a:xfrm>
              <a:off x="1553" y="1888"/>
              <a:ext cx="37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0B64E7"/>
                </a:buClr>
              </a:pPr>
              <a:r>
                <a:rPr lang="en-US" altLang="zh-CN" sz="2400">
                  <a:solidFill>
                    <a:srgbClr val="0033CC"/>
                  </a:solidFill>
                </a:rPr>
                <a:t>0</a:t>
              </a:r>
            </a:p>
          </p:txBody>
        </p:sp>
        <p:sp>
          <p:nvSpPr>
            <p:cNvPr id="75844" name="Rectangle 11"/>
            <p:cNvSpPr>
              <a:spLocks noChangeArrowheads="1"/>
            </p:cNvSpPr>
            <p:nvPr/>
          </p:nvSpPr>
          <p:spPr bwMode="auto">
            <a:xfrm>
              <a:off x="1178" y="1888"/>
              <a:ext cx="375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0B64E7"/>
                </a:buClr>
              </a:pPr>
              <a:r>
                <a:rPr lang="en-US" altLang="zh-CN" sz="2400">
                  <a:solidFill>
                    <a:srgbClr val="0033CC"/>
                  </a:solidFill>
                </a:rPr>
                <a:t>0</a:t>
              </a:r>
            </a:p>
          </p:txBody>
        </p:sp>
        <p:sp>
          <p:nvSpPr>
            <p:cNvPr id="75845" name="Rectangle 12"/>
            <p:cNvSpPr>
              <a:spLocks noChangeArrowheads="1"/>
            </p:cNvSpPr>
            <p:nvPr/>
          </p:nvSpPr>
          <p:spPr bwMode="auto">
            <a:xfrm>
              <a:off x="804" y="1888"/>
              <a:ext cx="37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0B64E7"/>
                </a:buClr>
              </a:pPr>
              <a:r>
                <a:rPr lang="en-US" altLang="zh-CN" sz="2400">
                  <a:solidFill>
                    <a:srgbClr val="0033CC"/>
                  </a:solidFill>
                </a:rPr>
                <a:t>0</a:t>
              </a:r>
            </a:p>
          </p:txBody>
        </p:sp>
        <p:sp>
          <p:nvSpPr>
            <p:cNvPr id="75846" name="Line 13"/>
            <p:cNvSpPr>
              <a:spLocks noChangeShapeType="1"/>
            </p:cNvSpPr>
            <p:nvPr/>
          </p:nvSpPr>
          <p:spPr bwMode="auto">
            <a:xfrm>
              <a:off x="804" y="1888"/>
              <a:ext cx="149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47" name="Line 14"/>
            <p:cNvSpPr>
              <a:spLocks noChangeShapeType="1"/>
            </p:cNvSpPr>
            <p:nvPr/>
          </p:nvSpPr>
          <p:spPr bwMode="auto">
            <a:xfrm>
              <a:off x="804" y="2216"/>
              <a:ext cx="14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48" name="Line 15"/>
            <p:cNvSpPr>
              <a:spLocks noChangeShapeType="1"/>
            </p:cNvSpPr>
            <p:nvPr/>
          </p:nvSpPr>
          <p:spPr bwMode="auto">
            <a:xfrm>
              <a:off x="804" y="2544"/>
              <a:ext cx="149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49" name="Line 16"/>
            <p:cNvSpPr>
              <a:spLocks noChangeShapeType="1"/>
            </p:cNvSpPr>
            <p:nvPr/>
          </p:nvSpPr>
          <p:spPr bwMode="auto">
            <a:xfrm>
              <a:off x="804" y="1888"/>
              <a:ext cx="0" cy="6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50" name="Line 17"/>
            <p:cNvSpPr>
              <a:spLocks noChangeShapeType="1"/>
            </p:cNvSpPr>
            <p:nvPr/>
          </p:nvSpPr>
          <p:spPr bwMode="auto">
            <a:xfrm>
              <a:off x="1178" y="1888"/>
              <a:ext cx="0" cy="6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51" name="Line 18"/>
            <p:cNvSpPr>
              <a:spLocks noChangeShapeType="1"/>
            </p:cNvSpPr>
            <p:nvPr/>
          </p:nvSpPr>
          <p:spPr bwMode="auto">
            <a:xfrm>
              <a:off x="1553" y="1888"/>
              <a:ext cx="0" cy="6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52" name="Line 19"/>
            <p:cNvSpPr>
              <a:spLocks noChangeShapeType="1"/>
            </p:cNvSpPr>
            <p:nvPr/>
          </p:nvSpPr>
          <p:spPr bwMode="auto">
            <a:xfrm>
              <a:off x="1927" y="1888"/>
              <a:ext cx="0" cy="6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53" name="Line 20"/>
            <p:cNvSpPr>
              <a:spLocks noChangeShapeType="1"/>
            </p:cNvSpPr>
            <p:nvPr/>
          </p:nvSpPr>
          <p:spPr bwMode="auto">
            <a:xfrm>
              <a:off x="2301" y="1888"/>
              <a:ext cx="0" cy="6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54" name="Line 21"/>
            <p:cNvSpPr>
              <a:spLocks noChangeShapeType="1"/>
            </p:cNvSpPr>
            <p:nvPr/>
          </p:nvSpPr>
          <p:spPr bwMode="auto">
            <a:xfrm flipH="1" flipV="1">
              <a:off x="486" y="1615"/>
              <a:ext cx="318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55" name="Text Box 22"/>
            <p:cNvSpPr txBox="1">
              <a:spLocks noChangeArrowheads="1"/>
            </p:cNvSpPr>
            <p:nvPr/>
          </p:nvSpPr>
          <p:spPr bwMode="auto">
            <a:xfrm>
              <a:off x="350" y="1752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P</a:t>
              </a:r>
            </a:p>
          </p:txBody>
        </p:sp>
        <p:sp>
          <p:nvSpPr>
            <p:cNvPr id="75856" name="Text Box 23"/>
            <p:cNvSpPr txBox="1">
              <a:spLocks noChangeArrowheads="1"/>
            </p:cNvSpPr>
            <p:nvPr/>
          </p:nvSpPr>
          <p:spPr bwMode="auto">
            <a:xfrm>
              <a:off x="531" y="1479"/>
              <a:ext cx="5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Q1Q0</a:t>
              </a:r>
            </a:p>
          </p:txBody>
        </p:sp>
        <p:sp>
          <p:nvSpPr>
            <p:cNvPr id="75857" name="AutoShape 24"/>
            <p:cNvSpPr>
              <a:spLocks/>
            </p:cNvSpPr>
            <p:nvPr/>
          </p:nvSpPr>
          <p:spPr bwMode="auto">
            <a:xfrm rot="5400000">
              <a:off x="1869" y="1458"/>
              <a:ext cx="91" cy="680"/>
            </a:xfrm>
            <a:prstGeom prst="leftBracket">
              <a:avLst>
                <a:gd name="adj" fmla="val 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58" name="Text Box 25"/>
            <p:cNvSpPr txBox="1">
              <a:spLocks noChangeArrowheads="1"/>
            </p:cNvSpPr>
            <p:nvPr/>
          </p:nvSpPr>
          <p:spPr bwMode="auto">
            <a:xfrm>
              <a:off x="1847" y="1525"/>
              <a:ext cx="3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99"/>
                  </a:solidFill>
                </a:rPr>
                <a:t>Q1 </a:t>
              </a:r>
            </a:p>
          </p:txBody>
        </p:sp>
        <p:sp>
          <p:nvSpPr>
            <p:cNvPr id="75859" name="AutoShape 26"/>
            <p:cNvSpPr>
              <a:spLocks/>
            </p:cNvSpPr>
            <p:nvPr/>
          </p:nvSpPr>
          <p:spPr bwMode="auto">
            <a:xfrm rot="16200000" flipV="1">
              <a:off x="1507" y="2274"/>
              <a:ext cx="90" cy="680"/>
            </a:xfrm>
            <a:prstGeom prst="leftBracket">
              <a:avLst>
                <a:gd name="adj" fmla="val 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60" name="Text Box 27"/>
            <p:cNvSpPr txBox="1">
              <a:spLocks noChangeArrowheads="1"/>
            </p:cNvSpPr>
            <p:nvPr/>
          </p:nvSpPr>
          <p:spPr bwMode="auto">
            <a:xfrm>
              <a:off x="1439" y="2659"/>
              <a:ext cx="3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99"/>
                  </a:solidFill>
                </a:rPr>
                <a:t>Q0</a:t>
              </a:r>
            </a:p>
          </p:txBody>
        </p:sp>
        <p:sp>
          <p:nvSpPr>
            <p:cNvPr id="75861" name="Text Box 29"/>
            <p:cNvSpPr txBox="1">
              <a:spLocks noChangeArrowheads="1"/>
            </p:cNvSpPr>
            <p:nvPr/>
          </p:nvSpPr>
          <p:spPr bwMode="auto">
            <a:xfrm>
              <a:off x="214" y="1389"/>
              <a:ext cx="3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D1</a:t>
              </a: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4841875" y="3294063"/>
            <a:ext cx="3313113" cy="2413000"/>
            <a:chOff x="214" y="1389"/>
            <a:chExt cx="2087" cy="1520"/>
          </a:xfrm>
        </p:grpSpPr>
        <p:sp>
          <p:nvSpPr>
            <p:cNvPr id="75814" name="Rectangle 87"/>
            <p:cNvSpPr>
              <a:spLocks noChangeArrowheads="1"/>
            </p:cNvSpPr>
            <p:nvPr/>
          </p:nvSpPr>
          <p:spPr bwMode="auto">
            <a:xfrm>
              <a:off x="1927" y="2216"/>
              <a:ext cx="37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0B64E7"/>
                </a:buClr>
              </a:pPr>
              <a:r>
                <a:rPr lang="en-US" altLang="zh-CN" sz="2400">
                  <a:solidFill>
                    <a:srgbClr val="0033CC"/>
                  </a:solidFill>
                </a:rPr>
                <a:t>0</a:t>
              </a:r>
            </a:p>
          </p:txBody>
        </p:sp>
        <p:sp>
          <p:nvSpPr>
            <p:cNvPr id="75815" name="Rectangle 88"/>
            <p:cNvSpPr>
              <a:spLocks noChangeArrowheads="1"/>
            </p:cNvSpPr>
            <p:nvPr/>
          </p:nvSpPr>
          <p:spPr bwMode="auto">
            <a:xfrm>
              <a:off x="1553" y="2216"/>
              <a:ext cx="37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0B64E7"/>
                </a:buClr>
              </a:pPr>
              <a:r>
                <a:rPr lang="en-US" altLang="zh-CN" sz="2400">
                  <a:solidFill>
                    <a:srgbClr val="0033CC"/>
                  </a:solidFill>
                </a:rPr>
                <a:t>1</a:t>
              </a:r>
            </a:p>
          </p:txBody>
        </p:sp>
        <p:sp>
          <p:nvSpPr>
            <p:cNvPr id="75816" name="Rectangle 89"/>
            <p:cNvSpPr>
              <a:spLocks noChangeArrowheads="1"/>
            </p:cNvSpPr>
            <p:nvPr/>
          </p:nvSpPr>
          <p:spPr bwMode="auto">
            <a:xfrm>
              <a:off x="1178" y="2216"/>
              <a:ext cx="375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0B64E7"/>
                </a:buClr>
              </a:pPr>
              <a:r>
                <a:rPr lang="en-US" altLang="zh-CN" sz="2400">
                  <a:solidFill>
                    <a:srgbClr val="0033CC"/>
                  </a:solidFill>
                </a:rPr>
                <a:t>0</a:t>
              </a:r>
            </a:p>
          </p:txBody>
        </p:sp>
        <p:sp>
          <p:nvSpPr>
            <p:cNvPr id="75817" name="Rectangle 90"/>
            <p:cNvSpPr>
              <a:spLocks noChangeArrowheads="1"/>
            </p:cNvSpPr>
            <p:nvPr/>
          </p:nvSpPr>
          <p:spPr bwMode="auto">
            <a:xfrm>
              <a:off x="804" y="2216"/>
              <a:ext cx="37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0B64E7"/>
                </a:buClr>
              </a:pPr>
              <a:r>
                <a:rPr lang="en-US" altLang="zh-CN" sz="2400">
                  <a:solidFill>
                    <a:srgbClr val="0033CC"/>
                  </a:solidFill>
                </a:rPr>
                <a:t>1</a:t>
              </a:r>
            </a:p>
          </p:txBody>
        </p:sp>
        <p:sp>
          <p:nvSpPr>
            <p:cNvPr id="75818" name="Rectangle 91"/>
            <p:cNvSpPr>
              <a:spLocks noChangeArrowheads="1"/>
            </p:cNvSpPr>
            <p:nvPr/>
          </p:nvSpPr>
          <p:spPr bwMode="auto">
            <a:xfrm>
              <a:off x="1927" y="1888"/>
              <a:ext cx="37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0B64E7"/>
                </a:buClr>
              </a:pPr>
              <a:r>
                <a:rPr lang="en-US" altLang="zh-CN" sz="2400">
                  <a:solidFill>
                    <a:srgbClr val="0033CC"/>
                  </a:solidFill>
                </a:rPr>
                <a:t>1</a:t>
              </a:r>
            </a:p>
          </p:txBody>
        </p:sp>
        <p:sp>
          <p:nvSpPr>
            <p:cNvPr id="75819" name="Rectangle 92"/>
            <p:cNvSpPr>
              <a:spLocks noChangeArrowheads="1"/>
            </p:cNvSpPr>
            <p:nvPr/>
          </p:nvSpPr>
          <p:spPr bwMode="auto">
            <a:xfrm>
              <a:off x="1553" y="1888"/>
              <a:ext cx="37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0B64E7"/>
                </a:buClr>
              </a:pPr>
              <a:r>
                <a:rPr lang="en-US" altLang="zh-CN" sz="2400">
                  <a:solidFill>
                    <a:srgbClr val="0033CC"/>
                  </a:solidFill>
                </a:rPr>
                <a:t>0</a:t>
              </a:r>
            </a:p>
          </p:txBody>
        </p:sp>
        <p:sp>
          <p:nvSpPr>
            <p:cNvPr id="75820" name="Rectangle 93"/>
            <p:cNvSpPr>
              <a:spLocks noChangeArrowheads="1"/>
            </p:cNvSpPr>
            <p:nvPr/>
          </p:nvSpPr>
          <p:spPr bwMode="auto">
            <a:xfrm>
              <a:off x="1178" y="1888"/>
              <a:ext cx="375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0B64E7"/>
                </a:buClr>
              </a:pPr>
              <a:r>
                <a:rPr lang="en-US" altLang="zh-CN" sz="2400">
                  <a:solidFill>
                    <a:srgbClr val="0033CC"/>
                  </a:solidFill>
                </a:rPr>
                <a:t>0</a:t>
              </a:r>
            </a:p>
          </p:txBody>
        </p:sp>
        <p:sp>
          <p:nvSpPr>
            <p:cNvPr id="75821" name="Rectangle 94"/>
            <p:cNvSpPr>
              <a:spLocks noChangeArrowheads="1"/>
            </p:cNvSpPr>
            <p:nvPr/>
          </p:nvSpPr>
          <p:spPr bwMode="auto">
            <a:xfrm>
              <a:off x="804" y="1888"/>
              <a:ext cx="37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0B64E7"/>
                </a:buClr>
              </a:pPr>
              <a:r>
                <a:rPr lang="en-US" altLang="zh-CN" sz="2400">
                  <a:solidFill>
                    <a:srgbClr val="0033CC"/>
                  </a:solidFill>
                </a:rPr>
                <a:t>0</a:t>
              </a:r>
            </a:p>
          </p:txBody>
        </p:sp>
        <p:sp>
          <p:nvSpPr>
            <p:cNvPr id="75822" name="Line 95"/>
            <p:cNvSpPr>
              <a:spLocks noChangeShapeType="1"/>
            </p:cNvSpPr>
            <p:nvPr/>
          </p:nvSpPr>
          <p:spPr bwMode="auto">
            <a:xfrm>
              <a:off x="804" y="1888"/>
              <a:ext cx="149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3" name="Line 96"/>
            <p:cNvSpPr>
              <a:spLocks noChangeShapeType="1"/>
            </p:cNvSpPr>
            <p:nvPr/>
          </p:nvSpPr>
          <p:spPr bwMode="auto">
            <a:xfrm>
              <a:off x="804" y="2216"/>
              <a:ext cx="14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4" name="Line 97"/>
            <p:cNvSpPr>
              <a:spLocks noChangeShapeType="1"/>
            </p:cNvSpPr>
            <p:nvPr/>
          </p:nvSpPr>
          <p:spPr bwMode="auto">
            <a:xfrm>
              <a:off x="804" y="2544"/>
              <a:ext cx="149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5" name="Line 98"/>
            <p:cNvSpPr>
              <a:spLocks noChangeShapeType="1"/>
            </p:cNvSpPr>
            <p:nvPr/>
          </p:nvSpPr>
          <p:spPr bwMode="auto">
            <a:xfrm>
              <a:off x="804" y="1888"/>
              <a:ext cx="0" cy="6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6" name="Line 99"/>
            <p:cNvSpPr>
              <a:spLocks noChangeShapeType="1"/>
            </p:cNvSpPr>
            <p:nvPr/>
          </p:nvSpPr>
          <p:spPr bwMode="auto">
            <a:xfrm>
              <a:off x="1178" y="1888"/>
              <a:ext cx="0" cy="6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7" name="Line 100"/>
            <p:cNvSpPr>
              <a:spLocks noChangeShapeType="1"/>
            </p:cNvSpPr>
            <p:nvPr/>
          </p:nvSpPr>
          <p:spPr bwMode="auto">
            <a:xfrm>
              <a:off x="1553" y="1888"/>
              <a:ext cx="0" cy="6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8" name="Line 101"/>
            <p:cNvSpPr>
              <a:spLocks noChangeShapeType="1"/>
            </p:cNvSpPr>
            <p:nvPr/>
          </p:nvSpPr>
          <p:spPr bwMode="auto">
            <a:xfrm>
              <a:off x="1927" y="1888"/>
              <a:ext cx="0" cy="6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9" name="Line 102"/>
            <p:cNvSpPr>
              <a:spLocks noChangeShapeType="1"/>
            </p:cNvSpPr>
            <p:nvPr/>
          </p:nvSpPr>
          <p:spPr bwMode="auto">
            <a:xfrm>
              <a:off x="2301" y="1888"/>
              <a:ext cx="0" cy="6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0" name="Line 103"/>
            <p:cNvSpPr>
              <a:spLocks noChangeShapeType="1"/>
            </p:cNvSpPr>
            <p:nvPr/>
          </p:nvSpPr>
          <p:spPr bwMode="auto">
            <a:xfrm flipH="1" flipV="1">
              <a:off x="486" y="1615"/>
              <a:ext cx="318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1" name="Text Box 104"/>
            <p:cNvSpPr txBox="1">
              <a:spLocks noChangeArrowheads="1"/>
            </p:cNvSpPr>
            <p:nvPr/>
          </p:nvSpPr>
          <p:spPr bwMode="auto">
            <a:xfrm>
              <a:off x="350" y="1752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P</a:t>
              </a:r>
            </a:p>
          </p:txBody>
        </p:sp>
        <p:sp>
          <p:nvSpPr>
            <p:cNvPr id="75832" name="Text Box 105"/>
            <p:cNvSpPr txBox="1">
              <a:spLocks noChangeArrowheads="1"/>
            </p:cNvSpPr>
            <p:nvPr/>
          </p:nvSpPr>
          <p:spPr bwMode="auto">
            <a:xfrm>
              <a:off x="531" y="1479"/>
              <a:ext cx="5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Q1Q0</a:t>
              </a:r>
            </a:p>
          </p:txBody>
        </p:sp>
        <p:sp>
          <p:nvSpPr>
            <p:cNvPr id="75833" name="AutoShape 106"/>
            <p:cNvSpPr>
              <a:spLocks/>
            </p:cNvSpPr>
            <p:nvPr/>
          </p:nvSpPr>
          <p:spPr bwMode="auto">
            <a:xfrm rot="5400000">
              <a:off x="1869" y="1458"/>
              <a:ext cx="91" cy="680"/>
            </a:xfrm>
            <a:prstGeom prst="leftBracket">
              <a:avLst>
                <a:gd name="adj" fmla="val 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34" name="Text Box 107"/>
            <p:cNvSpPr txBox="1">
              <a:spLocks noChangeArrowheads="1"/>
            </p:cNvSpPr>
            <p:nvPr/>
          </p:nvSpPr>
          <p:spPr bwMode="auto">
            <a:xfrm>
              <a:off x="1847" y="1525"/>
              <a:ext cx="3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99"/>
                  </a:solidFill>
                </a:rPr>
                <a:t>Q1 </a:t>
              </a:r>
            </a:p>
          </p:txBody>
        </p:sp>
        <p:sp>
          <p:nvSpPr>
            <p:cNvPr id="75835" name="AutoShape 108"/>
            <p:cNvSpPr>
              <a:spLocks/>
            </p:cNvSpPr>
            <p:nvPr/>
          </p:nvSpPr>
          <p:spPr bwMode="auto">
            <a:xfrm rot="16200000" flipV="1">
              <a:off x="1507" y="2274"/>
              <a:ext cx="90" cy="680"/>
            </a:xfrm>
            <a:prstGeom prst="leftBracket">
              <a:avLst>
                <a:gd name="adj" fmla="val 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36" name="Text Box 109"/>
            <p:cNvSpPr txBox="1">
              <a:spLocks noChangeArrowheads="1"/>
            </p:cNvSpPr>
            <p:nvPr/>
          </p:nvSpPr>
          <p:spPr bwMode="auto">
            <a:xfrm>
              <a:off x="1439" y="2659"/>
              <a:ext cx="3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99"/>
                  </a:solidFill>
                </a:rPr>
                <a:t>Q0</a:t>
              </a:r>
            </a:p>
          </p:txBody>
        </p:sp>
        <p:sp>
          <p:nvSpPr>
            <p:cNvPr id="75837" name="Text Box 110"/>
            <p:cNvSpPr txBox="1">
              <a:spLocks noChangeArrowheads="1"/>
            </p:cNvSpPr>
            <p:nvPr/>
          </p:nvSpPr>
          <p:spPr bwMode="auto">
            <a:xfrm>
              <a:off x="214" y="1389"/>
              <a:ext cx="3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D0</a:t>
              </a:r>
            </a:p>
          </p:txBody>
        </p:sp>
      </p:grpSp>
      <p:sp>
        <p:nvSpPr>
          <p:cNvPr id="155759" name="Text Box 111"/>
          <p:cNvSpPr txBox="1">
            <a:spLocks noChangeArrowheads="1"/>
          </p:cNvSpPr>
          <p:nvPr/>
        </p:nvSpPr>
        <p:spPr bwMode="auto">
          <a:xfrm>
            <a:off x="1557338" y="5049838"/>
            <a:ext cx="6732587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99"/>
                </a:solidFill>
              </a:rPr>
              <a:t>D1=Q1·Q0’+Q1’·Q0·P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99"/>
                </a:solidFill>
              </a:rPr>
              <a:t>D0=Q1·Q0’·P+Q1’·Q0’·P+Q1·Q0·P</a:t>
            </a:r>
          </a:p>
        </p:txBody>
      </p:sp>
      <p:sp>
        <p:nvSpPr>
          <p:cNvPr id="75781" name="Rectangle 1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(6) Deduce the excitation equations</a:t>
            </a:r>
          </a:p>
        </p:txBody>
      </p:sp>
      <p:graphicFrame>
        <p:nvGraphicFramePr>
          <p:cNvPr id="155769" name="Group 121"/>
          <p:cNvGraphicFramePr>
            <a:graphicFrameLocks noGrp="1"/>
          </p:cNvGraphicFramePr>
          <p:nvPr>
            <p:ph idx="1"/>
          </p:nvPr>
        </p:nvGraphicFramePr>
        <p:xfrm>
          <a:off x="684213" y="1052513"/>
          <a:ext cx="2762250" cy="3816350"/>
        </p:xfrm>
        <a:graphic>
          <a:graphicData uri="http://schemas.openxmlformats.org/drawingml/2006/table">
            <a:tbl>
              <a:tblPr/>
              <a:tblGrid>
                <a:gridCol w="1095375"/>
                <a:gridCol w="590550"/>
                <a:gridCol w="593725"/>
                <a:gridCol w="482600"/>
              </a:tblGrid>
              <a:tr h="54451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Q1Q0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D1D0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5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75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7663" y="3789363"/>
            <a:ext cx="2070100" cy="9001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C=Q1·Q0</a:t>
            </a:r>
          </a:p>
        </p:txBody>
      </p:sp>
      <p:graphicFrame>
        <p:nvGraphicFramePr>
          <p:cNvPr id="159816" name="Group 72"/>
          <p:cNvGraphicFramePr>
            <a:graphicFrameLocks noGrp="1"/>
          </p:cNvGraphicFramePr>
          <p:nvPr>
            <p:ph sz="half" idx="2"/>
          </p:nvPr>
        </p:nvGraphicFramePr>
        <p:xfrm>
          <a:off x="701675" y="1179513"/>
          <a:ext cx="3825875" cy="3705225"/>
        </p:xfrm>
        <a:graphic>
          <a:graphicData uri="http://schemas.openxmlformats.org/drawingml/2006/table">
            <a:tbl>
              <a:tblPr/>
              <a:tblGrid>
                <a:gridCol w="1081088"/>
                <a:gridCol w="989012"/>
                <a:gridCol w="919163"/>
                <a:gridCol w="836612"/>
              </a:tblGrid>
              <a:tr h="5286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Q1Q0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Q1*Q0*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835" name="AutoShape 54"/>
          <p:cNvSpPr>
            <a:spLocks noChangeArrowheads="1"/>
          </p:cNvSpPr>
          <p:nvPr/>
        </p:nvSpPr>
        <p:spPr bwMode="auto">
          <a:xfrm>
            <a:off x="882650" y="3794125"/>
            <a:ext cx="720725" cy="5032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36" name="AutoShape 55"/>
          <p:cNvSpPr>
            <a:spLocks noChangeArrowheads="1"/>
          </p:cNvSpPr>
          <p:nvPr/>
        </p:nvSpPr>
        <p:spPr bwMode="auto">
          <a:xfrm>
            <a:off x="3806825" y="3794125"/>
            <a:ext cx="630238" cy="5032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37" name="Rectangle 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(7) Deduce the output equation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Circuit for exp1</a:t>
            </a:r>
          </a:p>
        </p:txBody>
      </p:sp>
      <p:sp>
        <p:nvSpPr>
          <p:cNvPr id="77827" name="Rectangle 8"/>
          <p:cNvSpPr>
            <a:spLocks noChangeArrowheads="1"/>
          </p:cNvSpPr>
          <p:nvPr/>
        </p:nvSpPr>
        <p:spPr bwMode="auto">
          <a:xfrm>
            <a:off x="6124575" y="1395413"/>
            <a:ext cx="3302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FF"/>
                </a:solidFill>
              </a:rPr>
              <a:t>U1A</a:t>
            </a:r>
            <a:endParaRPr lang="en-US" altLang="zh-CN" b="0"/>
          </a:p>
        </p:txBody>
      </p:sp>
      <p:sp>
        <p:nvSpPr>
          <p:cNvPr id="77828" name="Rectangle 9"/>
          <p:cNvSpPr>
            <a:spLocks noChangeArrowheads="1"/>
          </p:cNvSpPr>
          <p:nvPr/>
        </p:nvSpPr>
        <p:spPr bwMode="auto">
          <a:xfrm>
            <a:off x="6124575" y="2744788"/>
            <a:ext cx="10191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FF"/>
                </a:solidFill>
              </a:rPr>
              <a:t>74HC74D_6V</a:t>
            </a:r>
            <a:endParaRPr lang="en-US" altLang="zh-CN" b="0"/>
          </a:p>
        </p:txBody>
      </p:sp>
      <p:sp>
        <p:nvSpPr>
          <p:cNvPr id="77829" name="Line 16"/>
          <p:cNvSpPr>
            <a:spLocks noChangeShapeType="1"/>
          </p:cNvSpPr>
          <p:nvPr/>
        </p:nvSpPr>
        <p:spPr bwMode="auto">
          <a:xfrm>
            <a:off x="6099175" y="1933575"/>
            <a:ext cx="225425" cy="15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0" name="Line 20"/>
          <p:cNvSpPr>
            <a:spLocks noChangeShapeType="1"/>
          </p:cNvSpPr>
          <p:nvPr/>
        </p:nvSpPr>
        <p:spPr bwMode="auto">
          <a:xfrm>
            <a:off x="6173788" y="2382838"/>
            <a:ext cx="150812" cy="15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7831" name="Group 221"/>
          <p:cNvGrpSpPr>
            <a:grpSpLocks/>
          </p:cNvGrpSpPr>
          <p:nvPr/>
        </p:nvGrpSpPr>
        <p:grpSpPr bwMode="auto">
          <a:xfrm>
            <a:off x="4975225" y="1371600"/>
            <a:ext cx="1258888" cy="1581150"/>
            <a:chOff x="3134" y="864"/>
            <a:chExt cx="793" cy="996"/>
          </a:xfrm>
        </p:grpSpPr>
        <p:sp>
          <p:nvSpPr>
            <p:cNvPr id="77998" name="Rectangle 10"/>
            <p:cNvSpPr>
              <a:spLocks noChangeArrowheads="1"/>
            </p:cNvSpPr>
            <p:nvPr/>
          </p:nvSpPr>
          <p:spPr bwMode="auto">
            <a:xfrm>
              <a:off x="3276" y="1005"/>
              <a:ext cx="566" cy="709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99" name="Rectangle 11"/>
            <p:cNvSpPr>
              <a:spLocks noChangeArrowheads="1"/>
            </p:cNvSpPr>
            <p:nvPr/>
          </p:nvSpPr>
          <p:spPr bwMode="auto">
            <a:xfrm>
              <a:off x="3305" y="1139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</a:rPr>
                <a:t>D</a:t>
              </a:r>
              <a:endParaRPr lang="en-US" altLang="zh-CN" sz="1600"/>
            </a:p>
          </p:txBody>
        </p:sp>
        <p:sp>
          <p:nvSpPr>
            <p:cNvPr id="78000" name="Rectangle 12"/>
            <p:cNvSpPr>
              <a:spLocks noChangeArrowheads="1"/>
            </p:cNvSpPr>
            <p:nvPr/>
          </p:nvSpPr>
          <p:spPr bwMode="auto">
            <a:xfrm>
              <a:off x="3165" y="115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FF"/>
                  </a:solidFill>
                </a:rPr>
                <a:t>2</a:t>
              </a:r>
              <a:endParaRPr lang="en-US" altLang="zh-CN" sz="1200"/>
            </a:p>
          </p:txBody>
        </p:sp>
        <p:sp>
          <p:nvSpPr>
            <p:cNvPr id="78001" name="Line 13"/>
            <p:cNvSpPr>
              <a:spLocks noChangeShapeType="1"/>
            </p:cNvSpPr>
            <p:nvPr/>
          </p:nvSpPr>
          <p:spPr bwMode="auto">
            <a:xfrm flipH="1">
              <a:off x="3134" y="1218"/>
              <a:ext cx="142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02" name="Rectangle 14"/>
            <p:cNvSpPr>
              <a:spLocks noChangeArrowheads="1"/>
            </p:cNvSpPr>
            <p:nvPr/>
          </p:nvSpPr>
          <p:spPr bwMode="auto">
            <a:xfrm>
              <a:off x="3716" y="1139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</a:rPr>
                <a:t>Q</a:t>
              </a:r>
              <a:endParaRPr lang="en-US" altLang="zh-CN" sz="1600"/>
            </a:p>
          </p:txBody>
        </p:sp>
        <p:sp>
          <p:nvSpPr>
            <p:cNvPr id="78003" name="Rectangle 15"/>
            <p:cNvSpPr>
              <a:spLocks noChangeArrowheads="1"/>
            </p:cNvSpPr>
            <p:nvPr/>
          </p:nvSpPr>
          <p:spPr bwMode="auto">
            <a:xfrm>
              <a:off x="3874" y="115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FF"/>
                  </a:solidFill>
                </a:rPr>
                <a:t>5</a:t>
              </a:r>
              <a:endParaRPr lang="en-US" altLang="zh-CN" sz="1200"/>
            </a:p>
          </p:txBody>
        </p:sp>
        <p:sp>
          <p:nvSpPr>
            <p:cNvPr id="78004" name="Rectangle 17"/>
            <p:cNvSpPr>
              <a:spLocks noChangeArrowheads="1"/>
            </p:cNvSpPr>
            <p:nvPr/>
          </p:nvSpPr>
          <p:spPr bwMode="auto">
            <a:xfrm>
              <a:off x="3716" y="1423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</a:rPr>
                <a:t>Q</a:t>
              </a:r>
              <a:endParaRPr lang="en-US" altLang="zh-CN" sz="1600"/>
            </a:p>
          </p:txBody>
        </p:sp>
        <p:sp>
          <p:nvSpPr>
            <p:cNvPr id="78005" name="Rectangle 18"/>
            <p:cNvSpPr>
              <a:spLocks noChangeArrowheads="1"/>
            </p:cNvSpPr>
            <p:nvPr/>
          </p:nvSpPr>
          <p:spPr bwMode="auto">
            <a:xfrm>
              <a:off x="3874" y="143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FF"/>
                  </a:solidFill>
                </a:rPr>
                <a:t>6</a:t>
              </a:r>
              <a:endParaRPr lang="en-US" altLang="zh-CN" sz="1200"/>
            </a:p>
          </p:txBody>
        </p:sp>
        <p:sp>
          <p:nvSpPr>
            <p:cNvPr id="78006" name="Oval 19"/>
            <p:cNvSpPr>
              <a:spLocks noChangeArrowheads="1"/>
            </p:cNvSpPr>
            <p:nvPr/>
          </p:nvSpPr>
          <p:spPr bwMode="auto">
            <a:xfrm>
              <a:off x="3842" y="1477"/>
              <a:ext cx="47" cy="48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07" name="Rectangle 21"/>
            <p:cNvSpPr>
              <a:spLocks noChangeArrowheads="1"/>
            </p:cNvSpPr>
            <p:nvPr/>
          </p:nvSpPr>
          <p:spPr bwMode="auto">
            <a:xfrm>
              <a:off x="3464" y="1565"/>
              <a:ext cx="2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</a:rPr>
                <a:t>CLR</a:t>
              </a:r>
              <a:endParaRPr lang="en-US" altLang="zh-CN" sz="1600"/>
            </a:p>
          </p:txBody>
        </p:sp>
        <p:sp>
          <p:nvSpPr>
            <p:cNvPr id="78008" name="Rectangle 22"/>
            <p:cNvSpPr>
              <a:spLocks noChangeArrowheads="1"/>
            </p:cNvSpPr>
            <p:nvPr/>
          </p:nvSpPr>
          <p:spPr bwMode="auto">
            <a:xfrm>
              <a:off x="3575" y="174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FF"/>
                  </a:solidFill>
                </a:rPr>
                <a:t>1</a:t>
              </a:r>
              <a:endParaRPr lang="en-US" altLang="zh-CN" sz="1200"/>
            </a:p>
          </p:txBody>
        </p:sp>
        <p:sp>
          <p:nvSpPr>
            <p:cNvPr id="78009" name="Oval 23"/>
            <p:cNvSpPr>
              <a:spLocks noChangeArrowheads="1"/>
            </p:cNvSpPr>
            <p:nvPr/>
          </p:nvSpPr>
          <p:spPr bwMode="auto">
            <a:xfrm>
              <a:off x="3535" y="1714"/>
              <a:ext cx="47" cy="47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10" name="Line 24"/>
            <p:cNvSpPr>
              <a:spLocks noChangeShapeType="1"/>
            </p:cNvSpPr>
            <p:nvPr/>
          </p:nvSpPr>
          <p:spPr bwMode="auto">
            <a:xfrm>
              <a:off x="3559" y="1761"/>
              <a:ext cx="1" cy="9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11" name="Rectangle 25"/>
            <p:cNvSpPr>
              <a:spLocks noChangeArrowheads="1"/>
            </p:cNvSpPr>
            <p:nvPr/>
          </p:nvSpPr>
          <p:spPr bwMode="auto">
            <a:xfrm>
              <a:off x="3327" y="1423"/>
              <a:ext cx="2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</a:rPr>
                <a:t>CLK</a:t>
              </a:r>
              <a:endParaRPr lang="en-US" altLang="zh-CN" sz="1600"/>
            </a:p>
          </p:txBody>
        </p:sp>
        <p:sp>
          <p:nvSpPr>
            <p:cNvPr id="78012" name="Rectangle 26"/>
            <p:cNvSpPr>
              <a:spLocks noChangeArrowheads="1"/>
            </p:cNvSpPr>
            <p:nvPr/>
          </p:nvSpPr>
          <p:spPr bwMode="auto">
            <a:xfrm>
              <a:off x="3165" y="143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FF"/>
                  </a:solidFill>
                </a:rPr>
                <a:t>3</a:t>
              </a:r>
              <a:endParaRPr lang="en-US" altLang="zh-CN" sz="1200"/>
            </a:p>
          </p:txBody>
        </p:sp>
        <p:sp>
          <p:nvSpPr>
            <p:cNvPr id="78013" name="Oval 27"/>
            <p:cNvSpPr>
              <a:spLocks noChangeArrowheads="1"/>
            </p:cNvSpPr>
            <p:nvPr/>
          </p:nvSpPr>
          <p:spPr bwMode="auto">
            <a:xfrm>
              <a:off x="3228" y="1477"/>
              <a:ext cx="48" cy="48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14" name="Line 28"/>
            <p:cNvSpPr>
              <a:spLocks noChangeShapeType="1"/>
            </p:cNvSpPr>
            <p:nvPr/>
          </p:nvSpPr>
          <p:spPr bwMode="auto">
            <a:xfrm flipH="1">
              <a:off x="3134" y="1501"/>
              <a:ext cx="94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15" name="Line 29"/>
            <p:cNvSpPr>
              <a:spLocks noChangeShapeType="1"/>
            </p:cNvSpPr>
            <p:nvPr/>
          </p:nvSpPr>
          <p:spPr bwMode="auto">
            <a:xfrm flipH="1">
              <a:off x="3276" y="1501"/>
              <a:ext cx="39" cy="2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16" name="Line 30"/>
            <p:cNvSpPr>
              <a:spLocks noChangeShapeType="1"/>
            </p:cNvSpPr>
            <p:nvPr/>
          </p:nvSpPr>
          <p:spPr bwMode="auto">
            <a:xfrm flipH="1" flipV="1">
              <a:off x="3276" y="1477"/>
              <a:ext cx="39" cy="2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17" name="Rectangle 31"/>
            <p:cNvSpPr>
              <a:spLocks noChangeArrowheads="1"/>
            </p:cNvSpPr>
            <p:nvPr/>
          </p:nvSpPr>
          <p:spPr bwMode="auto">
            <a:xfrm>
              <a:off x="3480" y="1029"/>
              <a:ext cx="1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</a:rPr>
                <a:t>PR</a:t>
              </a:r>
              <a:endParaRPr lang="en-US" altLang="zh-CN" sz="1600"/>
            </a:p>
          </p:txBody>
        </p:sp>
        <p:sp>
          <p:nvSpPr>
            <p:cNvPr id="78018" name="Rectangle 32"/>
            <p:cNvSpPr>
              <a:spLocks noChangeArrowheads="1"/>
            </p:cNvSpPr>
            <p:nvPr/>
          </p:nvSpPr>
          <p:spPr bwMode="auto">
            <a:xfrm>
              <a:off x="3575" y="89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FF"/>
                  </a:solidFill>
                </a:rPr>
                <a:t>4</a:t>
              </a:r>
              <a:endParaRPr lang="en-US" altLang="zh-CN" sz="1200"/>
            </a:p>
          </p:txBody>
        </p:sp>
        <p:sp>
          <p:nvSpPr>
            <p:cNvPr id="78019" name="Oval 33"/>
            <p:cNvSpPr>
              <a:spLocks noChangeArrowheads="1"/>
            </p:cNvSpPr>
            <p:nvPr/>
          </p:nvSpPr>
          <p:spPr bwMode="auto">
            <a:xfrm>
              <a:off x="3535" y="958"/>
              <a:ext cx="47" cy="47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20" name="Line 34"/>
            <p:cNvSpPr>
              <a:spLocks noChangeShapeType="1"/>
            </p:cNvSpPr>
            <p:nvPr/>
          </p:nvSpPr>
          <p:spPr bwMode="auto">
            <a:xfrm flipV="1">
              <a:off x="3559" y="864"/>
              <a:ext cx="1" cy="9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832" name="Rectangle 35"/>
          <p:cNvSpPr>
            <a:spLocks noChangeArrowheads="1"/>
          </p:cNvSpPr>
          <p:nvPr/>
        </p:nvSpPr>
        <p:spPr bwMode="auto">
          <a:xfrm>
            <a:off x="6124575" y="3419475"/>
            <a:ext cx="3302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FF"/>
                </a:solidFill>
              </a:rPr>
              <a:t>U2B</a:t>
            </a:r>
            <a:endParaRPr lang="en-US" altLang="zh-CN" b="0"/>
          </a:p>
        </p:txBody>
      </p:sp>
      <p:sp>
        <p:nvSpPr>
          <p:cNvPr id="77833" name="Rectangle 36"/>
          <p:cNvSpPr>
            <a:spLocks noChangeArrowheads="1"/>
          </p:cNvSpPr>
          <p:nvPr/>
        </p:nvSpPr>
        <p:spPr bwMode="auto">
          <a:xfrm>
            <a:off x="6124575" y="4768850"/>
            <a:ext cx="10191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FF"/>
                </a:solidFill>
              </a:rPr>
              <a:t>74HC74D_6V</a:t>
            </a:r>
            <a:endParaRPr lang="en-US" altLang="zh-CN" b="0"/>
          </a:p>
        </p:txBody>
      </p:sp>
      <p:sp>
        <p:nvSpPr>
          <p:cNvPr id="77834" name="Line 43"/>
          <p:cNvSpPr>
            <a:spLocks noChangeShapeType="1"/>
          </p:cNvSpPr>
          <p:nvPr/>
        </p:nvSpPr>
        <p:spPr bwMode="auto">
          <a:xfrm>
            <a:off x="6099175" y="3957638"/>
            <a:ext cx="225425" cy="15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5" name="Line 47"/>
          <p:cNvSpPr>
            <a:spLocks noChangeShapeType="1"/>
          </p:cNvSpPr>
          <p:nvPr/>
        </p:nvSpPr>
        <p:spPr bwMode="auto">
          <a:xfrm>
            <a:off x="6173788" y="4406900"/>
            <a:ext cx="150812" cy="15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7836" name="Group 222"/>
          <p:cNvGrpSpPr>
            <a:grpSpLocks/>
          </p:cNvGrpSpPr>
          <p:nvPr/>
        </p:nvGrpSpPr>
        <p:grpSpPr bwMode="auto">
          <a:xfrm>
            <a:off x="4975225" y="3395663"/>
            <a:ext cx="1258888" cy="1581150"/>
            <a:chOff x="3134" y="2139"/>
            <a:chExt cx="793" cy="996"/>
          </a:xfrm>
        </p:grpSpPr>
        <p:sp>
          <p:nvSpPr>
            <p:cNvPr id="77975" name="Rectangle 37"/>
            <p:cNvSpPr>
              <a:spLocks noChangeArrowheads="1"/>
            </p:cNvSpPr>
            <p:nvPr/>
          </p:nvSpPr>
          <p:spPr bwMode="auto">
            <a:xfrm>
              <a:off x="3276" y="2280"/>
              <a:ext cx="566" cy="708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76" name="Rectangle 38"/>
            <p:cNvSpPr>
              <a:spLocks noChangeArrowheads="1"/>
            </p:cNvSpPr>
            <p:nvPr/>
          </p:nvSpPr>
          <p:spPr bwMode="auto">
            <a:xfrm>
              <a:off x="3323" y="2415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</a:rPr>
                <a:t>D</a:t>
              </a:r>
              <a:endParaRPr lang="en-US" altLang="zh-CN" sz="1600"/>
            </a:p>
          </p:txBody>
        </p:sp>
        <p:sp>
          <p:nvSpPr>
            <p:cNvPr id="77977" name="Rectangle 39"/>
            <p:cNvSpPr>
              <a:spLocks noChangeArrowheads="1"/>
            </p:cNvSpPr>
            <p:nvPr/>
          </p:nvSpPr>
          <p:spPr bwMode="auto">
            <a:xfrm>
              <a:off x="3165" y="243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0">
                  <a:solidFill>
                    <a:srgbClr val="0000FF"/>
                  </a:solidFill>
                </a:rPr>
                <a:t>2</a:t>
              </a:r>
              <a:endParaRPr lang="en-US" altLang="zh-CN" sz="1200" b="0"/>
            </a:p>
          </p:txBody>
        </p:sp>
        <p:sp>
          <p:nvSpPr>
            <p:cNvPr id="77978" name="Line 40"/>
            <p:cNvSpPr>
              <a:spLocks noChangeShapeType="1"/>
            </p:cNvSpPr>
            <p:nvPr/>
          </p:nvSpPr>
          <p:spPr bwMode="auto">
            <a:xfrm flipH="1">
              <a:off x="3134" y="2493"/>
              <a:ext cx="142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79" name="Rectangle 41"/>
            <p:cNvSpPr>
              <a:spLocks noChangeArrowheads="1"/>
            </p:cNvSpPr>
            <p:nvPr/>
          </p:nvSpPr>
          <p:spPr bwMode="auto">
            <a:xfrm>
              <a:off x="3716" y="2415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</a:rPr>
                <a:t>Q</a:t>
              </a:r>
              <a:endParaRPr lang="en-US" altLang="zh-CN" sz="1600"/>
            </a:p>
          </p:txBody>
        </p:sp>
        <p:sp>
          <p:nvSpPr>
            <p:cNvPr id="77980" name="Rectangle 42"/>
            <p:cNvSpPr>
              <a:spLocks noChangeArrowheads="1"/>
            </p:cNvSpPr>
            <p:nvPr/>
          </p:nvSpPr>
          <p:spPr bwMode="auto">
            <a:xfrm>
              <a:off x="3874" y="243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0">
                  <a:solidFill>
                    <a:srgbClr val="0000FF"/>
                  </a:solidFill>
                </a:rPr>
                <a:t>5</a:t>
              </a:r>
              <a:endParaRPr lang="en-US" altLang="zh-CN" sz="1200" b="0"/>
            </a:p>
          </p:txBody>
        </p:sp>
        <p:sp>
          <p:nvSpPr>
            <p:cNvPr id="77981" name="Rectangle 44"/>
            <p:cNvSpPr>
              <a:spLocks noChangeArrowheads="1"/>
            </p:cNvSpPr>
            <p:nvPr/>
          </p:nvSpPr>
          <p:spPr bwMode="auto">
            <a:xfrm>
              <a:off x="3716" y="2699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</a:rPr>
                <a:t>Q</a:t>
              </a:r>
              <a:endParaRPr lang="en-US" altLang="zh-CN" sz="1600"/>
            </a:p>
          </p:txBody>
        </p:sp>
        <p:sp>
          <p:nvSpPr>
            <p:cNvPr id="77982" name="Rectangle 45"/>
            <p:cNvSpPr>
              <a:spLocks noChangeArrowheads="1"/>
            </p:cNvSpPr>
            <p:nvPr/>
          </p:nvSpPr>
          <p:spPr bwMode="auto">
            <a:xfrm>
              <a:off x="3874" y="2713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0">
                  <a:solidFill>
                    <a:srgbClr val="0000FF"/>
                  </a:solidFill>
                </a:rPr>
                <a:t>6</a:t>
              </a:r>
              <a:endParaRPr lang="en-US" altLang="zh-CN" sz="1200" b="0"/>
            </a:p>
          </p:txBody>
        </p:sp>
        <p:sp>
          <p:nvSpPr>
            <p:cNvPr id="77983" name="Oval 46"/>
            <p:cNvSpPr>
              <a:spLocks noChangeArrowheads="1"/>
            </p:cNvSpPr>
            <p:nvPr/>
          </p:nvSpPr>
          <p:spPr bwMode="auto">
            <a:xfrm>
              <a:off x="3842" y="2752"/>
              <a:ext cx="47" cy="48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84" name="Rectangle 48"/>
            <p:cNvSpPr>
              <a:spLocks noChangeArrowheads="1"/>
            </p:cNvSpPr>
            <p:nvPr/>
          </p:nvSpPr>
          <p:spPr bwMode="auto">
            <a:xfrm>
              <a:off x="3464" y="2840"/>
              <a:ext cx="2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</a:rPr>
                <a:t>CLR</a:t>
              </a:r>
              <a:endParaRPr lang="en-US" altLang="zh-CN" sz="1600"/>
            </a:p>
          </p:txBody>
        </p:sp>
        <p:sp>
          <p:nvSpPr>
            <p:cNvPr id="77985" name="Rectangle 49"/>
            <p:cNvSpPr>
              <a:spLocks noChangeArrowheads="1"/>
            </p:cNvSpPr>
            <p:nvPr/>
          </p:nvSpPr>
          <p:spPr bwMode="auto">
            <a:xfrm>
              <a:off x="3575" y="302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0">
                  <a:solidFill>
                    <a:srgbClr val="0000FF"/>
                  </a:solidFill>
                </a:rPr>
                <a:t>1</a:t>
              </a:r>
              <a:endParaRPr lang="en-US" altLang="zh-CN" sz="1200" b="0"/>
            </a:p>
          </p:txBody>
        </p:sp>
        <p:sp>
          <p:nvSpPr>
            <p:cNvPr id="77986" name="Oval 50"/>
            <p:cNvSpPr>
              <a:spLocks noChangeArrowheads="1"/>
            </p:cNvSpPr>
            <p:nvPr/>
          </p:nvSpPr>
          <p:spPr bwMode="auto">
            <a:xfrm>
              <a:off x="3535" y="2988"/>
              <a:ext cx="47" cy="48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87" name="Line 51"/>
            <p:cNvSpPr>
              <a:spLocks noChangeShapeType="1"/>
            </p:cNvSpPr>
            <p:nvPr/>
          </p:nvSpPr>
          <p:spPr bwMode="auto">
            <a:xfrm>
              <a:off x="3559" y="3036"/>
              <a:ext cx="1" cy="9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88" name="Rectangle 52"/>
            <p:cNvSpPr>
              <a:spLocks noChangeArrowheads="1"/>
            </p:cNvSpPr>
            <p:nvPr/>
          </p:nvSpPr>
          <p:spPr bwMode="auto">
            <a:xfrm>
              <a:off x="3334" y="2699"/>
              <a:ext cx="2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</a:rPr>
                <a:t>CLK</a:t>
              </a:r>
              <a:endParaRPr lang="en-US" altLang="zh-CN" sz="1600"/>
            </a:p>
          </p:txBody>
        </p:sp>
        <p:sp>
          <p:nvSpPr>
            <p:cNvPr id="77989" name="Rectangle 53"/>
            <p:cNvSpPr>
              <a:spLocks noChangeArrowheads="1"/>
            </p:cNvSpPr>
            <p:nvPr/>
          </p:nvSpPr>
          <p:spPr bwMode="auto">
            <a:xfrm>
              <a:off x="3165" y="2713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0">
                  <a:solidFill>
                    <a:srgbClr val="0000FF"/>
                  </a:solidFill>
                </a:rPr>
                <a:t>3</a:t>
              </a:r>
              <a:endParaRPr lang="en-US" altLang="zh-CN" sz="1200" b="0"/>
            </a:p>
          </p:txBody>
        </p:sp>
        <p:sp>
          <p:nvSpPr>
            <p:cNvPr id="77990" name="Oval 54"/>
            <p:cNvSpPr>
              <a:spLocks noChangeArrowheads="1"/>
            </p:cNvSpPr>
            <p:nvPr/>
          </p:nvSpPr>
          <p:spPr bwMode="auto">
            <a:xfrm>
              <a:off x="3228" y="2752"/>
              <a:ext cx="48" cy="48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91" name="Line 55"/>
            <p:cNvSpPr>
              <a:spLocks noChangeShapeType="1"/>
            </p:cNvSpPr>
            <p:nvPr/>
          </p:nvSpPr>
          <p:spPr bwMode="auto">
            <a:xfrm flipH="1">
              <a:off x="3134" y="2776"/>
              <a:ext cx="94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92" name="Line 56"/>
            <p:cNvSpPr>
              <a:spLocks noChangeShapeType="1"/>
            </p:cNvSpPr>
            <p:nvPr/>
          </p:nvSpPr>
          <p:spPr bwMode="auto">
            <a:xfrm flipH="1">
              <a:off x="3276" y="2776"/>
              <a:ext cx="39" cy="2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93" name="Line 57"/>
            <p:cNvSpPr>
              <a:spLocks noChangeShapeType="1"/>
            </p:cNvSpPr>
            <p:nvPr/>
          </p:nvSpPr>
          <p:spPr bwMode="auto">
            <a:xfrm flipH="1" flipV="1">
              <a:off x="3276" y="2752"/>
              <a:ext cx="39" cy="2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94" name="Rectangle 58"/>
            <p:cNvSpPr>
              <a:spLocks noChangeArrowheads="1"/>
            </p:cNvSpPr>
            <p:nvPr/>
          </p:nvSpPr>
          <p:spPr bwMode="auto">
            <a:xfrm>
              <a:off x="3480" y="2304"/>
              <a:ext cx="1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</a:rPr>
                <a:t>PR</a:t>
              </a:r>
              <a:endParaRPr lang="en-US" altLang="zh-CN" sz="1600"/>
            </a:p>
          </p:txBody>
        </p:sp>
        <p:sp>
          <p:nvSpPr>
            <p:cNvPr id="77995" name="Rectangle 59"/>
            <p:cNvSpPr>
              <a:spLocks noChangeArrowheads="1"/>
            </p:cNvSpPr>
            <p:nvPr/>
          </p:nvSpPr>
          <p:spPr bwMode="auto">
            <a:xfrm>
              <a:off x="3575" y="217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0">
                  <a:solidFill>
                    <a:srgbClr val="0000FF"/>
                  </a:solidFill>
                </a:rPr>
                <a:t>4</a:t>
              </a:r>
              <a:endParaRPr lang="en-US" altLang="zh-CN" sz="1200" b="0"/>
            </a:p>
          </p:txBody>
        </p:sp>
        <p:sp>
          <p:nvSpPr>
            <p:cNvPr id="77996" name="Oval 60"/>
            <p:cNvSpPr>
              <a:spLocks noChangeArrowheads="1"/>
            </p:cNvSpPr>
            <p:nvPr/>
          </p:nvSpPr>
          <p:spPr bwMode="auto">
            <a:xfrm>
              <a:off x="3535" y="2233"/>
              <a:ext cx="47" cy="47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97" name="Line 61"/>
            <p:cNvSpPr>
              <a:spLocks noChangeShapeType="1"/>
            </p:cNvSpPr>
            <p:nvPr/>
          </p:nvSpPr>
          <p:spPr bwMode="auto">
            <a:xfrm flipV="1">
              <a:off x="3559" y="2139"/>
              <a:ext cx="1" cy="9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37" name="Group 211"/>
          <p:cNvGrpSpPr>
            <a:grpSpLocks/>
          </p:cNvGrpSpPr>
          <p:nvPr/>
        </p:nvGrpSpPr>
        <p:grpSpPr bwMode="auto">
          <a:xfrm>
            <a:off x="2840038" y="1558925"/>
            <a:ext cx="898525" cy="300038"/>
            <a:chOff x="1789" y="982"/>
            <a:chExt cx="566" cy="189"/>
          </a:xfrm>
        </p:grpSpPr>
        <p:sp>
          <p:nvSpPr>
            <p:cNvPr id="77970" name="Arc 64"/>
            <p:cNvSpPr>
              <a:spLocks/>
            </p:cNvSpPr>
            <p:nvPr/>
          </p:nvSpPr>
          <p:spPr bwMode="auto">
            <a:xfrm>
              <a:off x="2095" y="982"/>
              <a:ext cx="118" cy="189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1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200"/>
                <a:gd name="T11" fmla="*/ 21600 w 216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71" name="Freeform 65"/>
            <p:cNvSpPr>
              <a:spLocks/>
            </p:cNvSpPr>
            <p:nvPr/>
          </p:nvSpPr>
          <p:spPr bwMode="auto">
            <a:xfrm>
              <a:off x="1930" y="982"/>
              <a:ext cx="165" cy="189"/>
            </a:xfrm>
            <a:custGeom>
              <a:avLst/>
              <a:gdLst>
                <a:gd name="T0" fmla="*/ 165 w 165"/>
                <a:gd name="T1" fmla="*/ 0 h 189"/>
                <a:gd name="T2" fmla="*/ 0 w 165"/>
                <a:gd name="T3" fmla="*/ 0 h 189"/>
                <a:gd name="T4" fmla="*/ 0 w 165"/>
                <a:gd name="T5" fmla="*/ 189 h 189"/>
                <a:gd name="T6" fmla="*/ 165 w 165"/>
                <a:gd name="T7" fmla="*/ 189 h 1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5"/>
                <a:gd name="T13" fmla="*/ 0 h 189"/>
                <a:gd name="T14" fmla="*/ 165 w 165"/>
                <a:gd name="T15" fmla="*/ 189 h 1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5" h="189">
                  <a:moveTo>
                    <a:pt x="165" y="0"/>
                  </a:moveTo>
                  <a:lnTo>
                    <a:pt x="0" y="0"/>
                  </a:lnTo>
                  <a:lnTo>
                    <a:pt x="0" y="189"/>
                  </a:lnTo>
                  <a:lnTo>
                    <a:pt x="165" y="18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72" name="Line 66"/>
            <p:cNvSpPr>
              <a:spLocks noChangeShapeType="1"/>
            </p:cNvSpPr>
            <p:nvPr/>
          </p:nvSpPr>
          <p:spPr bwMode="auto">
            <a:xfrm flipH="1">
              <a:off x="1789" y="1005"/>
              <a:ext cx="141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73" name="Line 67"/>
            <p:cNvSpPr>
              <a:spLocks noChangeShapeType="1"/>
            </p:cNvSpPr>
            <p:nvPr/>
          </p:nvSpPr>
          <p:spPr bwMode="auto">
            <a:xfrm flipH="1">
              <a:off x="1789" y="1147"/>
              <a:ext cx="141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74" name="Line 68"/>
            <p:cNvSpPr>
              <a:spLocks noChangeShapeType="1"/>
            </p:cNvSpPr>
            <p:nvPr/>
          </p:nvSpPr>
          <p:spPr bwMode="auto">
            <a:xfrm>
              <a:off x="2213" y="1076"/>
              <a:ext cx="142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38" name="Group 212"/>
          <p:cNvGrpSpPr>
            <a:grpSpLocks/>
          </p:cNvGrpSpPr>
          <p:nvPr/>
        </p:nvGrpSpPr>
        <p:grpSpPr bwMode="auto">
          <a:xfrm>
            <a:off x="2840038" y="2082800"/>
            <a:ext cx="898525" cy="374650"/>
            <a:chOff x="1789" y="1312"/>
            <a:chExt cx="566" cy="236"/>
          </a:xfrm>
        </p:grpSpPr>
        <p:sp>
          <p:nvSpPr>
            <p:cNvPr id="77963" name="Arc 71"/>
            <p:cNvSpPr>
              <a:spLocks/>
            </p:cNvSpPr>
            <p:nvPr/>
          </p:nvSpPr>
          <p:spPr bwMode="auto">
            <a:xfrm>
              <a:off x="2095" y="1336"/>
              <a:ext cx="118" cy="189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1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200"/>
                <a:gd name="T11" fmla="*/ 21600 w 216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64" name="Freeform 72"/>
            <p:cNvSpPr>
              <a:spLocks/>
            </p:cNvSpPr>
            <p:nvPr/>
          </p:nvSpPr>
          <p:spPr bwMode="auto">
            <a:xfrm>
              <a:off x="1930" y="1336"/>
              <a:ext cx="165" cy="189"/>
            </a:xfrm>
            <a:custGeom>
              <a:avLst/>
              <a:gdLst>
                <a:gd name="T0" fmla="*/ 165 w 165"/>
                <a:gd name="T1" fmla="*/ 0 h 189"/>
                <a:gd name="T2" fmla="*/ 0 w 165"/>
                <a:gd name="T3" fmla="*/ 0 h 189"/>
                <a:gd name="T4" fmla="*/ 0 w 165"/>
                <a:gd name="T5" fmla="*/ 189 h 189"/>
                <a:gd name="T6" fmla="*/ 165 w 165"/>
                <a:gd name="T7" fmla="*/ 189 h 1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5"/>
                <a:gd name="T13" fmla="*/ 0 h 189"/>
                <a:gd name="T14" fmla="*/ 165 w 165"/>
                <a:gd name="T15" fmla="*/ 189 h 1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5" h="189">
                  <a:moveTo>
                    <a:pt x="165" y="0"/>
                  </a:moveTo>
                  <a:lnTo>
                    <a:pt x="0" y="0"/>
                  </a:lnTo>
                  <a:lnTo>
                    <a:pt x="0" y="189"/>
                  </a:lnTo>
                  <a:lnTo>
                    <a:pt x="165" y="18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65" name="Line 73"/>
            <p:cNvSpPr>
              <a:spLocks noChangeShapeType="1"/>
            </p:cNvSpPr>
            <p:nvPr/>
          </p:nvSpPr>
          <p:spPr bwMode="auto">
            <a:xfrm>
              <a:off x="1930" y="1312"/>
              <a:ext cx="1" cy="2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66" name="Line 74"/>
            <p:cNvSpPr>
              <a:spLocks noChangeShapeType="1"/>
            </p:cNvSpPr>
            <p:nvPr/>
          </p:nvSpPr>
          <p:spPr bwMode="auto">
            <a:xfrm flipH="1">
              <a:off x="1789" y="1359"/>
              <a:ext cx="141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67" name="Line 75"/>
            <p:cNvSpPr>
              <a:spLocks noChangeShapeType="1"/>
            </p:cNvSpPr>
            <p:nvPr/>
          </p:nvSpPr>
          <p:spPr bwMode="auto">
            <a:xfrm flipH="1">
              <a:off x="1789" y="1430"/>
              <a:ext cx="141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68" name="Line 76"/>
            <p:cNvSpPr>
              <a:spLocks noChangeShapeType="1"/>
            </p:cNvSpPr>
            <p:nvPr/>
          </p:nvSpPr>
          <p:spPr bwMode="auto">
            <a:xfrm flipH="1">
              <a:off x="1789" y="1501"/>
              <a:ext cx="141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69" name="Line 77"/>
            <p:cNvSpPr>
              <a:spLocks noChangeShapeType="1"/>
            </p:cNvSpPr>
            <p:nvPr/>
          </p:nvSpPr>
          <p:spPr bwMode="auto">
            <a:xfrm>
              <a:off x="2213" y="1430"/>
              <a:ext cx="142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39" name="Group 214"/>
          <p:cNvGrpSpPr>
            <a:grpSpLocks/>
          </p:cNvGrpSpPr>
          <p:nvPr/>
        </p:nvGrpSpPr>
        <p:grpSpPr bwMode="auto">
          <a:xfrm>
            <a:off x="2727325" y="3432175"/>
            <a:ext cx="898525" cy="374650"/>
            <a:chOff x="1718" y="2162"/>
            <a:chExt cx="566" cy="236"/>
          </a:xfrm>
        </p:grpSpPr>
        <p:sp>
          <p:nvSpPr>
            <p:cNvPr id="77956" name="Arc 80"/>
            <p:cNvSpPr>
              <a:spLocks/>
            </p:cNvSpPr>
            <p:nvPr/>
          </p:nvSpPr>
          <p:spPr bwMode="auto">
            <a:xfrm>
              <a:off x="2025" y="2186"/>
              <a:ext cx="118" cy="189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1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200"/>
                <a:gd name="T11" fmla="*/ 21600 w 216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57" name="Freeform 81"/>
            <p:cNvSpPr>
              <a:spLocks/>
            </p:cNvSpPr>
            <p:nvPr/>
          </p:nvSpPr>
          <p:spPr bwMode="auto">
            <a:xfrm>
              <a:off x="1859" y="2186"/>
              <a:ext cx="166" cy="189"/>
            </a:xfrm>
            <a:custGeom>
              <a:avLst/>
              <a:gdLst>
                <a:gd name="T0" fmla="*/ 166 w 166"/>
                <a:gd name="T1" fmla="*/ 0 h 189"/>
                <a:gd name="T2" fmla="*/ 0 w 166"/>
                <a:gd name="T3" fmla="*/ 0 h 189"/>
                <a:gd name="T4" fmla="*/ 0 w 166"/>
                <a:gd name="T5" fmla="*/ 189 h 189"/>
                <a:gd name="T6" fmla="*/ 166 w 166"/>
                <a:gd name="T7" fmla="*/ 189 h 1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6"/>
                <a:gd name="T13" fmla="*/ 0 h 189"/>
                <a:gd name="T14" fmla="*/ 166 w 166"/>
                <a:gd name="T15" fmla="*/ 189 h 1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6" h="189">
                  <a:moveTo>
                    <a:pt x="166" y="0"/>
                  </a:moveTo>
                  <a:lnTo>
                    <a:pt x="0" y="0"/>
                  </a:lnTo>
                  <a:lnTo>
                    <a:pt x="0" y="189"/>
                  </a:lnTo>
                  <a:lnTo>
                    <a:pt x="166" y="18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58" name="Line 82"/>
            <p:cNvSpPr>
              <a:spLocks noChangeShapeType="1"/>
            </p:cNvSpPr>
            <p:nvPr/>
          </p:nvSpPr>
          <p:spPr bwMode="auto">
            <a:xfrm>
              <a:off x="1859" y="2162"/>
              <a:ext cx="1" cy="2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59" name="Line 83"/>
            <p:cNvSpPr>
              <a:spLocks noChangeShapeType="1"/>
            </p:cNvSpPr>
            <p:nvPr/>
          </p:nvSpPr>
          <p:spPr bwMode="auto">
            <a:xfrm flipH="1">
              <a:off x="1718" y="2209"/>
              <a:ext cx="141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60" name="Line 84"/>
            <p:cNvSpPr>
              <a:spLocks noChangeShapeType="1"/>
            </p:cNvSpPr>
            <p:nvPr/>
          </p:nvSpPr>
          <p:spPr bwMode="auto">
            <a:xfrm flipH="1">
              <a:off x="1718" y="2280"/>
              <a:ext cx="141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61" name="Line 85"/>
            <p:cNvSpPr>
              <a:spLocks noChangeShapeType="1"/>
            </p:cNvSpPr>
            <p:nvPr/>
          </p:nvSpPr>
          <p:spPr bwMode="auto">
            <a:xfrm flipH="1">
              <a:off x="1718" y="2351"/>
              <a:ext cx="141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62" name="Line 86"/>
            <p:cNvSpPr>
              <a:spLocks noChangeShapeType="1"/>
            </p:cNvSpPr>
            <p:nvPr/>
          </p:nvSpPr>
          <p:spPr bwMode="auto">
            <a:xfrm>
              <a:off x="2143" y="2280"/>
              <a:ext cx="141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40" name="Group 215"/>
          <p:cNvGrpSpPr>
            <a:grpSpLocks/>
          </p:cNvGrpSpPr>
          <p:nvPr/>
        </p:nvGrpSpPr>
        <p:grpSpPr bwMode="auto">
          <a:xfrm>
            <a:off x="2727325" y="4106863"/>
            <a:ext cx="898525" cy="374650"/>
            <a:chOff x="1718" y="2587"/>
            <a:chExt cx="566" cy="236"/>
          </a:xfrm>
        </p:grpSpPr>
        <p:sp>
          <p:nvSpPr>
            <p:cNvPr id="77949" name="Arc 89"/>
            <p:cNvSpPr>
              <a:spLocks/>
            </p:cNvSpPr>
            <p:nvPr/>
          </p:nvSpPr>
          <p:spPr bwMode="auto">
            <a:xfrm>
              <a:off x="2025" y="2611"/>
              <a:ext cx="118" cy="189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1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200"/>
                <a:gd name="T11" fmla="*/ 21600 w 216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50" name="Freeform 90"/>
            <p:cNvSpPr>
              <a:spLocks/>
            </p:cNvSpPr>
            <p:nvPr/>
          </p:nvSpPr>
          <p:spPr bwMode="auto">
            <a:xfrm>
              <a:off x="1859" y="2611"/>
              <a:ext cx="166" cy="189"/>
            </a:xfrm>
            <a:custGeom>
              <a:avLst/>
              <a:gdLst>
                <a:gd name="T0" fmla="*/ 166 w 166"/>
                <a:gd name="T1" fmla="*/ 0 h 189"/>
                <a:gd name="T2" fmla="*/ 0 w 166"/>
                <a:gd name="T3" fmla="*/ 0 h 189"/>
                <a:gd name="T4" fmla="*/ 0 w 166"/>
                <a:gd name="T5" fmla="*/ 189 h 189"/>
                <a:gd name="T6" fmla="*/ 166 w 166"/>
                <a:gd name="T7" fmla="*/ 189 h 1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6"/>
                <a:gd name="T13" fmla="*/ 0 h 189"/>
                <a:gd name="T14" fmla="*/ 166 w 166"/>
                <a:gd name="T15" fmla="*/ 189 h 1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6" h="189">
                  <a:moveTo>
                    <a:pt x="166" y="0"/>
                  </a:moveTo>
                  <a:lnTo>
                    <a:pt x="0" y="0"/>
                  </a:lnTo>
                  <a:lnTo>
                    <a:pt x="0" y="189"/>
                  </a:lnTo>
                  <a:lnTo>
                    <a:pt x="166" y="18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51" name="Line 91"/>
            <p:cNvSpPr>
              <a:spLocks noChangeShapeType="1"/>
            </p:cNvSpPr>
            <p:nvPr/>
          </p:nvSpPr>
          <p:spPr bwMode="auto">
            <a:xfrm>
              <a:off x="1859" y="2587"/>
              <a:ext cx="1" cy="2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52" name="Line 92"/>
            <p:cNvSpPr>
              <a:spLocks noChangeShapeType="1"/>
            </p:cNvSpPr>
            <p:nvPr/>
          </p:nvSpPr>
          <p:spPr bwMode="auto">
            <a:xfrm flipH="1">
              <a:off x="1718" y="2634"/>
              <a:ext cx="141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53" name="Line 93"/>
            <p:cNvSpPr>
              <a:spLocks noChangeShapeType="1"/>
            </p:cNvSpPr>
            <p:nvPr/>
          </p:nvSpPr>
          <p:spPr bwMode="auto">
            <a:xfrm flipH="1">
              <a:off x="1718" y="2705"/>
              <a:ext cx="141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54" name="Line 94"/>
            <p:cNvSpPr>
              <a:spLocks noChangeShapeType="1"/>
            </p:cNvSpPr>
            <p:nvPr/>
          </p:nvSpPr>
          <p:spPr bwMode="auto">
            <a:xfrm flipH="1">
              <a:off x="1718" y="2776"/>
              <a:ext cx="141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55" name="Line 95"/>
            <p:cNvSpPr>
              <a:spLocks noChangeShapeType="1"/>
            </p:cNvSpPr>
            <p:nvPr/>
          </p:nvSpPr>
          <p:spPr bwMode="auto">
            <a:xfrm>
              <a:off x="2143" y="2705"/>
              <a:ext cx="141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41" name="Group 216"/>
          <p:cNvGrpSpPr>
            <a:grpSpLocks/>
          </p:cNvGrpSpPr>
          <p:nvPr/>
        </p:nvGrpSpPr>
        <p:grpSpPr bwMode="auto">
          <a:xfrm>
            <a:off x="2727325" y="4781550"/>
            <a:ext cx="898525" cy="374650"/>
            <a:chOff x="1718" y="3012"/>
            <a:chExt cx="566" cy="236"/>
          </a:xfrm>
        </p:grpSpPr>
        <p:sp>
          <p:nvSpPr>
            <p:cNvPr id="77942" name="Arc 98"/>
            <p:cNvSpPr>
              <a:spLocks/>
            </p:cNvSpPr>
            <p:nvPr/>
          </p:nvSpPr>
          <p:spPr bwMode="auto">
            <a:xfrm>
              <a:off x="2025" y="3036"/>
              <a:ext cx="118" cy="189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1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200"/>
                <a:gd name="T11" fmla="*/ 21600 w 216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43" name="Freeform 99"/>
            <p:cNvSpPr>
              <a:spLocks/>
            </p:cNvSpPr>
            <p:nvPr/>
          </p:nvSpPr>
          <p:spPr bwMode="auto">
            <a:xfrm>
              <a:off x="1859" y="3036"/>
              <a:ext cx="166" cy="189"/>
            </a:xfrm>
            <a:custGeom>
              <a:avLst/>
              <a:gdLst>
                <a:gd name="T0" fmla="*/ 166 w 166"/>
                <a:gd name="T1" fmla="*/ 0 h 189"/>
                <a:gd name="T2" fmla="*/ 0 w 166"/>
                <a:gd name="T3" fmla="*/ 0 h 189"/>
                <a:gd name="T4" fmla="*/ 0 w 166"/>
                <a:gd name="T5" fmla="*/ 189 h 189"/>
                <a:gd name="T6" fmla="*/ 166 w 166"/>
                <a:gd name="T7" fmla="*/ 189 h 1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6"/>
                <a:gd name="T13" fmla="*/ 0 h 189"/>
                <a:gd name="T14" fmla="*/ 166 w 166"/>
                <a:gd name="T15" fmla="*/ 189 h 1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6" h="189">
                  <a:moveTo>
                    <a:pt x="166" y="0"/>
                  </a:moveTo>
                  <a:lnTo>
                    <a:pt x="0" y="0"/>
                  </a:lnTo>
                  <a:lnTo>
                    <a:pt x="0" y="189"/>
                  </a:lnTo>
                  <a:lnTo>
                    <a:pt x="166" y="18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44" name="Line 100"/>
            <p:cNvSpPr>
              <a:spLocks noChangeShapeType="1"/>
            </p:cNvSpPr>
            <p:nvPr/>
          </p:nvSpPr>
          <p:spPr bwMode="auto">
            <a:xfrm>
              <a:off x="1859" y="3012"/>
              <a:ext cx="1" cy="2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45" name="Line 101"/>
            <p:cNvSpPr>
              <a:spLocks noChangeShapeType="1"/>
            </p:cNvSpPr>
            <p:nvPr/>
          </p:nvSpPr>
          <p:spPr bwMode="auto">
            <a:xfrm flipH="1">
              <a:off x="1718" y="3059"/>
              <a:ext cx="141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46" name="Line 102"/>
            <p:cNvSpPr>
              <a:spLocks noChangeShapeType="1"/>
            </p:cNvSpPr>
            <p:nvPr/>
          </p:nvSpPr>
          <p:spPr bwMode="auto">
            <a:xfrm flipH="1">
              <a:off x="1718" y="3130"/>
              <a:ext cx="141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47" name="Line 103"/>
            <p:cNvSpPr>
              <a:spLocks noChangeShapeType="1"/>
            </p:cNvSpPr>
            <p:nvPr/>
          </p:nvSpPr>
          <p:spPr bwMode="auto">
            <a:xfrm flipH="1">
              <a:off x="1718" y="3201"/>
              <a:ext cx="141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48" name="Line 104"/>
            <p:cNvSpPr>
              <a:spLocks noChangeShapeType="1"/>
            </p:cNvSpPr>
            <p:nvPr/>
          </p:nvSpPr>
          <p:spPr bwMode="auto">
            <a:xfrm>
              <a:off x="2143" y="3130"/>
              <a:ext cx="141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42" name="Group 213"/>
          <p:cNvGrpSpPr>
            <a:grpSpLocks/>
          </p:cNvGrpSpPr>
          <p:nvPr/>
        </p:nvGrpSpPr>
        <p:grpSpPr bwMode="auto">
          <a:xfrm>
            <a:off x="3851275" y="1782763"/>
            <a:ext cx="787400" cy="301625"/>
            <a:chOff x="2426" y="1123"/>
            <a:chExt cx="496" cy="190"/>
          </a:xfrm>
        </p:grpSpPr>
        <p:sp>
          <p:nvSpPr>
            <p:cNvPr id="77932" name="Arc 107"/>
            <p:cNvSpPr>
              <a:spLocks/>
            </p:cNvSpPr>
            <p:nvPr/>
          </p:nvSpPr>
          <p:spPr bwMode="auto">
            <a:xfrm>
              <a:off x="2567" y="1123"/>
              <a:ext cx="41" cy="189"/>
            </a:xfrm>
            <a:custGeom>
              <a:avLst/>
              <a:gdLst>
                <a:gd name="T0" fmla="*/ 0 w 22150"/>
                <a:gd name="T1" fmla="*/ 0 h 43200"/>
                <a:gd name="T2" fmla="*/ 0 w 22150"/>
                <a:gd name="T3" fmla="*/ 1 h 43200"/>
                <a:gd name="T4" fmla="*/ 0 w 22150"/>
                <a:gd name="T5" fmla="*/ 0 h 43200"/>
                <a:gd name="T6" fmla="*/ 0 60000 65536"/>
                <a:gd name="T7" fmla="*/ 0 60000 65536"/>
                <a:gd name="T8" fmla="*/ 0 60000 65536"/>
                <a:gd name="T9" fmla="*/ 0 w 22150"/>
                <a:gd name="T10" fmla="*/ 0 h 43200"/>
                <a:gd name="T11" fmla="*/ 22150 w 2215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50" h="43200" fill="none" extrusionOk="0">
                  <a:moveTo>
                    <a:pt x="5" y="6"/>
                  </a:moveTo>
                  <a:cubicBezTo>
                    <a:pt x="187" y="2"/>
                    <a:pt x="368" y="-1"/>
                    <a:pt x="550" y="0"/>
                  </a:cubicBezTo>
                  <a:cubicBezTo>
                    <a:pt x="12479" y="0"/>
                    <a:pt x="22150" y="9670"/>
                    <a:pt x="22150" y="21600"/>
                  </a:cubicBezTo>
                  <a:cubicBezTo>
                    <a:pt x="22150" y="33529"/>
                    <a:pt x="12479" y="43200"/>
                    <a:pt x="550" y="43200"/>
                  </a:cubicBezTo>
                  <a:cubicBezTo>
                    <a:pt x="366" y="43200"/>
                    <a:pt x="183" y="43197"/>
                    <a:pt x="0" y="43192"/>
                  </a:cubicBezTo>
                </a:path>
                <a:path w="22150" h="43200" stroke="0" extrusionOk="0">
                  <a:moveTo>
                    <a:pt x="5" y="6"/>
                  </a:moveTo>
                  <a:cubicBezTo>
                    <a:pt x="187" y="2"/>
                    <a:pt x="368" y="-1"/>
                    <a:pt x="550" y="0"/>
                  </a:cubicBezTo>
                  <a:cubicBezTo>
                    <a:pt x="12479" y="0"/>
                    <a:pt x="22150" y="9670"/>
                    <a:pt x="22150" y="21600"/>
                  </a:cubicBezTo>
                  <a:cubicBezTo>
                    <a:pt x="22150" y="33529"/>
                    <a:pt x="12479" y="43200"/>
                    <a:pt x="550" y="43200"/>
                  </a:cubicBezTo>
                  <a:cubicBezTo>
                    <a:pt x="366" y="43200"/>
                    <a:pt x="183" y="43197"/>
                    <a:pt x="0" y="43192"/>
                  </a:cubicBezTo>
                  <a:lnTo>
                    <a:pt x="55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33" name="Line 108"/>
            <p:cNvSpPr>
              <a:spLocks noChangeShapeType="1"/>
            </p:cNvSpPr>
            <p:nvPr/>
          </p:nvSpPr>
          <p:spPr bwMode="auto">
            <a:xfrm>
              <a:off x="2567" y="1147"/>
              <a:ext cx="24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34" name="Line 109"/>
            <p:cNvSpPr>
              <a:spLocks noChangeShapeType="1"/>
            </p:cNvSpPr>
            <p:nvPr/>
          </p:nvSpPr>
          <p:spPr bwMode="auto">
            <a:xfrm>
              <a:off x="2567" y="1289"/>
              <a:ext cx="16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35" name="Line 110"/>
            <p:cNvSpPr>
              <a:spLocks noChangeShapeType="1"/>
            </p:cNvSpPr>
            <p:nvPr/>
          </p:nvSpPr>
          <p:spPr bwMode="auto">
            <a:xfrm>
              <a:off x="2567" y="1123"/>
              <a:ext cx="119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36" name="Line 111"/>
            <p:cNvSpPr>
              <a:spLocks noChangeShapeType="1"/>
            </p:cNvSpPr>
            <p:nvPr/>
          </p:nvSpPr>
          <p:spPr bwMode="auto">
            <a:xfrm>
              <a:off x="2567" y="1312"/>
              <a:ext cx="119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37" name="Arc 112"/>
            <p:cNvSpPr>
              <a:spLocks/>
            </p:cNvSpPr>
            <p:nvPr/>
          </p:nvSpPr>
          <p:spPr bwMode="auto">
            <a:xfrm>
              <a:off x="2686" y="1123"/>
              <a:ext cx="165" cy="189"/>
            </a:xfrm>
            <a:custGeom>
              <a:avLst/>
              <a:gdLst>
                <a:gd name="T0" fmla="*/ 1 w 18905"/>
                <a:gd name="T1" fmla="*/ 1 h 21600"/>
                <a:gd name="T2" fmla="*/ 0 w 18905"/>
                <a:gd name="T3" fmla="*/ 2 h 21600"/>
                <a:gd name="T4" fmla="*/ 0 w 18905"/>
                <a:gd name="T5" fmla="*/ 0 h 21600"/>
                <a:gd name="T6" fmla="*/ 0 60000 65536"/>
                <a:gd name="T7" fmla="*/ 0 60000 65536"/>
                <a:gd name="T8" fmla="*/ 0 60000 65536"/>
                <a:gd name="T9" fmla="*/ 0 w 18905"/>
                <a:gd name="T10" fmla="*/ 0 h 21600"/>
                <a:gd name="T11" fmla="*/ 18905 w 1890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05" h="21600" fill="none" extrusionOk="0">
                  <a:moveTo>
                    <a:pt x="18905" y="10448"/>
                  </a:moveTo>
                  <a:cubicBezTo>
                    <a:pt x="15102" y="17328"/>
                    <a:pt x="7861" y="21599"/>
                    <a:pt x="0" y="21600"/>
                  </a:cubicBezTo>
                </a:path>
                <a:path w="18905" h="21600" stroke="0" extrusionOk="0">
                  <a:moveTo>
                    <a:pt x="18905" y="10448"/>
                  </a:moveTo>
                  <a:cubicBezTo>
                    <a:pt x="15102" y="17328"/>
                    <a:pt x="7861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38" name="Arc 113"/>
            <p:cNvSpPr>
              <a:spLocks/>
            </p:cNvSpPr>
            <p:nvPr/>
          </p:nvSpPr>
          <p:spPr bwMode="auto">
            <a:xfrm>
              <a:off x="2686" y="1123"/>
              <a:ext cx="164" cy="189"/>
            </a:xfrm>
            <a:custGeom>
              <a:avLst/>
              <a:gdLst>
                <a:gd name="T0" fmla="*/ 0 w 18780"/>
                <a:gd name="T1" fmla="*/ 0 h 21600"/>
                <a:gd name="T2" fmla="*/ 1 w 18780"/>
                <a:gd name="T3" fmla="*/ 1 h 21600"/>
                <a:gd name="T4" fmla="*/ 0 w 18780"/>
                <a:gd name="T5" fmla="*/ 2 h 21600"/>
                <a:gd name="T6" fmla="*/ 0 60000 65536"/>
                <a:gd name="T7" fmla="*/ 0 60000 65536"/>
                <a:gd name="T8" fmla="*/ 0 60000 65536"/>
                <a:gd name="T9" fmla="*/ 0 w 18780"/>
                <a:gd name="T10" fmla="*/ 0 h 21600"/>
                <a:gd name="T11" fmla="*/ 18780 w 187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780" h="21600" fill="none" extrusionOk="0">
                  <a:moveTo>
                    <a:pt x="-1" y="0"/>
                  </a:moveTo>
                  <a:cubicBezTo>
                    <a:pt x="7770" y="0"/>
                    <a:pt x="14941" y="4173"/>
                    <a:pt x="18780" y="10928"/>
                  </a:cubicBezTo>
                </a:path>
                <a:path w="18780" h="21600" stroke="0" extrusionOk="0">
                  <a:moveTo>
                    <a:pt x="-1" y="0"/>
                  </a:moveTo>
                  <a:cubicBezTo>
                    <a:pt x="7770" y="0"/>
                    <a:pt x="14941" y="4173"/>
                    <a:pt x="18780" y="1092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39" name="Line 114"/>
            <p:cNvSpPr>
              <a:spLocks noChangeShapeType="1"/>
            </p:cNvSpPr>
            <p:nvPr/>
          </p:nvSpPr>
          <p:spPr bwMode="auto">
            <a:xfrm>
              <a:off x="2851" y="1218"/>
              <a:ext cx="71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40" name="Line 115"/>
            <p:cNvSpPr>
              <a:spLocks noChangeShapeType="1"/>
            </p:cNvSpPr>
            <p:nvPr/>
          </p:nvSpPr>
          <p:spPr bwMode="auto">
            <a:xfrm flipH="1">
              <a:off x="2426" y="1147"/>
              <a:ext cx="141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41" name="Line 116"/>
            <p:cNvSpPr>
              <a:spLocks noChangeShapeType="1"/>
            </p:cNvSpPr>
            <p:nvPr/>
          </p:nvSpPr>
          <p:spPr bwMode="auto">
            <a:xfrm flipH="1">
              <a:off x="2426" y="1289"/>
              <a:ext cx="141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843" name="Line 117"/>
          <p:cNvSpPr>
            <a:spLocks noChangeShapeType="1"/>
          </p:cNvSpPr>
          <p:nvPr/>
        </p:nvSpPr>
        <p:spPr bwMode="auto">
          <a:xfrm>
            <a:off x="4638675" y="1933575"/>
            <a:ext cx="111125" cy="15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7844" name="Group 217"/>
          <p:cNvGrpSpPr>
            <a:grpSpLocks/>
          </p:cNvGrpSpPr>
          <p:nvPr/>
        </p:nvGrpSpPr>
        <p:grpSpPr bwMode="auto">
          <a:xfrm>
            <a:off x="3851275" y="3806825"/>
            <a:ext cx="831850" cy="301625"/>
            <a:chOff x="2426" y="2398"/>
            <a:chExt cx="524" cy="190"/>
          </a:xfrm>
        </p:grpSpPr>
        <p:sp>
          <p:nvSpPr>
            <p:cNvPr id="77919" name="Arc 120"/>
            <p:cNvSpPr>
              <a:spLocks/>
            </p:cNvSpPr>
            <p:nvPr/>
          </p:nvSpPr>
          <p:spPr bwMode="auto">
            <a:xfrm>
              <a:off x="2567" y="2398"/>
              <a:ext cx="41" cy="189"/>
            </a:xfrm>
            <a:custGeom>
              <a:avLst/>
              <a:gdLst>
                <a:gd name="T0" fmla="*/ 0 w 22150"/>
                <a:gd name="T1" fmla="*/ 0 h 43200"/>
                <a:gd name="T2" fmla="*/ 0 w 22150"/>
                <a:gd name="T3" fmla="*/ 1 h 43200"/>
                <a:gd name="T4" fmla="*/ 0 w 22150"/>
                <a:gd name="T5" fmla="*/ 0 h 43200"/>
                <a:gd name="T6" fmla="*/ 0 60000 65536"/>
                <a:gd name="T7" fmla="*/ 0 60000 65536"/>
                <a:gd name="T8" fmla="*/ 0 60000 65536"/>
                <a:gd name="T9" fmla="*/ 0 w 22150"/>
                <a:gd name="T10" fmla="*/ 0 h 43200"/>
                <a:gd name="T11" fmla="*/ 22150 w 2215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50" h="43200" fill="none" extrusionOk="0">
                  <a:moveTo>
                    <a:pt x="5" y="6"/>
                  </a:moveTo>
                  <a:cubicBezTo>
                    <a:pt x="187" y="2"/>
                    <a:pt x="368" y="-1"/>
                    <a:pt x="550" y="0"/>
                  </a:cubicBezTo>
                  <a:cubicBezTo>
                    <a:pt x="12479" y="0"/>
                    <a:pt x="22150" y="9670"/>
                    <a:pt x="22150" y="21600"/>
                  </a:cubicBezTo>
                  <a:cubicBezTo>
                    <a:pt x="22150" y="33529"/>
                    <a:pt x="12479" y="43200"/>
                    <a:pt x="550" y="43200"/>
                  </a:cubicBezTo>
                  <a:cubicBezTo>
                    <a:pt x="366" y="43200"/>
                    <a:pt x="183" y="43197"/>
                    <a:pt x="0" y="43192"/>
                  </a:cubicBezTo>
                </a:path>
                <a:path w="22150" h="43200" stroke="0" extrusionOk="0">
                  <a:moveTo>
                    <a:pt x="5" y="6"/>
                  </a:moveTo>
                  <a:cubicBezTo>
                    <a:pt x="187" y="2"/>
                    <a:pt x="368" y="-1"/>
                    <a:pt x="550" y="0"/>
                  </a:cubicBezTo>
                  <a:cubicBezTo>
                    <a:pt x="12479" y="0"/>
                    <a:pt x="22150" y="9670"/>
                    <a:pt x="22150" y="21600"/>
                  </a:cubicBezTo>
                  <a:cubicBezTo>
                    <a:pt x="22150" y="33529"/>
                    <a:pt x="12479" y="43200"/>
                    <a:pt x="550" y="43200"/>
                  </a:cubicBezTo>
                  <a:cubicBezTo>
                    <a:pt x="366" y="43200"/>
                    <a:pt x="183" y="43197"/>
                    <a:pt x="0" y="43192"/>
                  </a:cubicBezTo>
                  <a:lnTo>
                    <a:pt x="55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20" name="Line 121"/>
            <p:cNvSpPr>
              <a:spLocks noChangeShapeType="1"/>
            </p:cNvSpPr>
            <p:nvPr/>
          </p:nvSpPr>
          <p:spPr bwMode="auto">
            <a:xfrm>
              <a:off x="2567" y="2422"/>
              <a:ext cx="24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21" name="Line 122"/>
            <p:cNvSpPr>
              <a:spLocks noChangeShapeType="1"/>
            </p:cNvSpPr>
            <p:nvPr/>
          </p:nvSpPr>
          <p:spPr bwMode="auto">
            <a:xfrm>
              <a:off x="2567" y="2564"/>
              <a:ext cx="16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22" name="Line 123"/>
            <p:cNvSpPr>
              <a:spLocks noChangeShapeType="1"/>
            </p:cNvSpPr>
            <p:nvPr/>
          </p:nvSpPr>
          <p:spPr bwMode="auto">
            <a:xfrm>
              <a:off x="2567" y="2398"/>
              <a:ext cx="119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23" name="Line 124"/>
            <p:cNvSpPr>
              <a:spLocks noChangeShapeType="1"/>
            </p:cNvSpPr>
            <p:nvPr/>
          </p:nvSpPr>
          <p:spPr bwMode="auto">
            <a:xfrm>
              <a:off x="2567" y="2587"/>
              <a:ext cx="119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24" name="Arc 125"/>
            <p:cNvSpPr>
              <a:spLocks/>
            </p:cNvSpPr>
            <p:nvPr/>
          </p:nvSpPr>
          <p:spPr bwMode="auto">
            <a:xfrm>
              <a:off x="2686" y="2398"/>
              <a:ext cx="165" cy="189"/>
            </a:xfrm>
            <a:custGeom>
              <a:avLst/>
              <a:gdLst>
                <a:gd name="T0" fmla="*/ 1 w 18905"/>
                <a:gd name="T1" fmla="*/ 1 h 21600"/>
                <a:gd name="T2" fmla="*/ 0 w 18905"/>
                <a:gd name="T3" fmla="*/ 2 h 21600"/>
                <a:gd name="T4" fmla="*/ 0 w 18905"/>
                <a:gd name="T5" fmla="*/ 0 h 21600"/>
                <a:gd name="T6" fmla="*/ 0 60000 65536"/>
                <a:gd name="T7" fmla="*/ 0 60000 65536"/>
                <a:gd name="T8" fmla="*/ 0 60000 65536"/>
                <a:gd name="T9" fmla="*/ 0 w 18905"/>
                <a:gd name="T10" fmla="*/ 0 h 21600"/>
                <a:gd name="T11" fmla="*/ 18905 w 1890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05" h="21600" fill="none" extrusionOk="0">
                  <a:moveTo>
                    <a:pt x="18905" y="10448"/>
                  </a:moveTo>
                  <a:cubicBezTo>
                    <a:pt x="15102" y="17328"/>
                    <a:pt x="7861" y="21599"/>
                    <a:pt x="0" y="21600"/>
                  </a:cubicBezTo>
                </a:path>
                <a:path w="18905" h="21600" stroke="0" extrusionOk="0">
                  <a:moveTo>
                    <a:pt x="18905" y="10448"/>
                  </a:moveTo>
                  <a:cubicBezTo>
                    <a:pt x="15102" y="17328"/>
                    <a:pt x="7861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25" name="Arc 126"/>
            <p:cNvSpPr>
              <a:spLocks/>
            </p:cNvSpPr>
            <p:nvPr/>
          </p:nvSpPr>
          <p:spPr bwMode="auto">
            <a:xfrm>
              <a:off x="2686" y="2398"/>
              <a:ext cx="164" cy="189"/>
            </a:xfrm>
            <a:custGeom>
              <a:avLst/>
              <a:gdLst>
                <a:gd name="T0" fmla="*/ 0 w 18780"/>
                <a:gd name="T1" fmla="*/ 0 h 21600"/>
                <a:gd name="T2" fmla="*/ 1 w 18780"/>
                <a:gd name="T3" fmla="*/ 1 h 21600"/>
                <a:gd name="T4" fmla="*/ 0 w 18780"/>
                <a:gd name="T5" fmla="*/ 2 h 21600"/>
                <a:gd name="T6" fmla="*/ 0 60000 65536"/>
                <a:gd name="T7" fmla="*/ 0 60000 65536"/>
                <a:gd name="T8" fmla="*/ 0 60000 65536"/>
                <a:gd name="T9" fmla="*/ 0 w 18780"/>
                <a:gd name="T10" fmla="*/ 0 h 21600"/>
                <a:gd name="T11" fmla="*/ 18780 w 187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780" h="21600" fill="none" extrusionOk="0">
                  <a:moveTo>
                    <a:pt x="-1" y="0"/>
                  </a:moveTo>
                  <a:cubicBezTo>
                    <a:pt x="7770" y="0"/>
                    <a:pt x="14941" y="4173"/>
                    <a:pt x="18780" y="10928"/>
                  </a:cubicBezTo>
                </a:path>
                <a:path w="18780" h="21600" stroke="0" extrusionOk="0">
                  <a:moveTo>
                    <a:pt x="-1" y="0"/>
                  </a:moveTo>
                  <a:cubicBezTo>
                    <a:pt x="7770" y="0"/>
                    <a:pt x="14941" y="4173"/>
                    <a:pt x="18780" y="1092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26" name="Line 127"/>
            <p:cNvSpPr>
              <a:spLocks noChangeShapeType="1"/>
            </p:cNvSpPr>
            <p:nvPr/>
          </p:nvSpPr>
          <p:spPr bwMode="auto">
            <a:xfrm>
              <a:off x="2567" y="2493"/>
              <a:ext cx="40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27" name="Line 129"/>
            <p:cNvSpPr>
              <a:spLocks noChangeShapeType="1"/>
            </p:cNvSpPr>
            <p:nvPr/>
          </p:nvSpPr>
          <p:spPr bwMode="auto">
            <a:xfrm>
              <a:off x="2852" y="2493"/>
              <a:ext cx="24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28" name="Line 130"/>
            <p:cNvSpPr>
              <a:spLocks noChangeShapeType="1"/>
            </p:cNvSpPr>
            <p:nvPr/>
          </p:nvSpPr>
          <p:spPr bwMode="auto">
            <a:xfrm flipH="1">
              <a:off x="2426" y="2422"/>
              <a:ext cx="141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29" name="Line 131"/>
            <p:cNvSpPr>
              <a:spLocks noChangeShapeType="1"/>
            </p:cNvSpPr>
            <p:nvPr/>
          </p:nvSpPr>
          <p:spPr bwMode="auto">
            <a:xfrm flipH="1">
              <a:off x="2426" y="2493"/>
              <a:ext cx="141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30" name="Line 132"/>
            <p:cNvSpPr>
              <a:spLocks noChangeShapeType="1"/>
            </p:cNvSpPr>
            <p:nvPr/>
          </p:nvSpPr>
          <p:spPr bwMode="auto">
            <a:xfrm>
              <a:off x="2880" y="2493"/>
              <a:ext cx="70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31" name="Line 133"/>
            <p:cNvSpPr>
              <a:spLocks noChangeShapeType="1"/>
            </p:cNvSpPr>
            <p:nvPr/>
          </p:nvSpPr>
          <p:spPr bwMode="auto">
            <a:xfrm flipH="1">
              <a:off x="2426" y="2564"/>
              <a:ext cx="141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45" name="Group 218"/>
          <p:cNvGrpSpPr>
            <a:grpSpLocks/>
          </p:cNvGrpSpPr>
          <p:nvPr/>
        </p:nvGrpSpPr>
        <p:grpSpPr bwMode="auto">
          <a:xfrm>
            <a:off x="7448550" y="1895475"/>
            <a:ext cx="898525" cy="300038"/>
            <a:chOff x="4692" y="1194"/>
            <a:chExt cx="566" cy="189"/>
          </a:xfrm>
        </p:grpSpPr>
        <p:sp>
          <p:nvSpPr>
            <p:cNvPr id="77914" name="Arc 136"/>
            <p:cNvSpPr>
              <a:spLocks/>
            </p:cNvSpPr>
            <p:nvPr/>
          </p:nvSpPr>
          <p:spPr bwMode="auto">
            <a:xfrm>
              <a:off x="4999" y="1194"/>
              <a:ext cx="118" cy="189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1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200"/>
                <a:gd name="T11" fmla="*/ 21600 w 216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15" name="Freeform 137"/>
            <p:cNvSpPr>
              <a:spLocks/>
            </p:cNvSpPr>
            <p:nvPr/>
          </p:nvSpPr>
          <p:spPr bwMode="auto">
            <a:xfrm>
              <a:off x="4833" y="1194"/>
              <a:ext cx="166" cy="189"/>
            </a:xfrm>
            <a:custGeom>
              <a:avLst/>
              <a:gdLst>
                <a:gd name="T0" fmla="*/ 166 w 166"/>
                <a:gd name="T1" fmla="*/ 0 h 189"/>
                <a:gd name="T2" fmla="*/ 0 w 166"/>
                <a:gd name="T3" fmla="*/ 0 h 189"/>
                <a:gd name="T4" fmla="*/ 0 w 166"/>
                <a:gd name="T5" fmla="*/ 189 h 189"/>
                <a:gd name="T6" fmla="*/ 166 w 166"/>
                <a:gd name="T7" fmla="*/ 189 h 1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6"/>
                <a:gd name="T13" fmla="*/ 0 h 189"/>
                <a:gd name="T14" fmla="*/ 166 w 166"/>
                <a:gd name="T15" fmla="*/ 189 h 1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6" h="189">
                  <a:moveTo>
                    <a:pt x="166" y="0"/>
                  </a:moveTo>
                  <a:lnTo>
                    <a:pt x="0" y="0"/>
                  </a:lnTo>
                  <a:lnTo>
                    <a:pt x="0" y="189"/>
                  </a:lnTo>
                  <a:lnTo>
                    <a:pt x="166" y="18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16" name="Line 138"/>
            <p:cNvSpPr>
              <a:spLocks noChangeShapeType="1"/>
            </p:cNvSpPr>
            <p:nvPr/>
          </p:nvSpPr>
          <p:spPr bwMode="auto">
            <a:xfrm flipH="1">
              <a:off x="4692" y="1218"/>
              <a:ext cx="141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17" name="Line 139"/>
            <p:cNvSpPr>
              <a:spLocks noChangeShapeType="1"/>
            </p:cNvSpPr>
            <p:nvPr/>
          </p:nvSpPr>
          <p:spPr bwMode="auto">
            <a:xfrm flipH="1">
              <a:off x="4692" y="1359"/>
              <a:ext cx="141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18" name="Line 140"/>
            <p:cNvSpPr>
              <a:spLocks noChangeShapeType="1"/>
            </p:cNvSpPr>
            <p:nvPr/>
          </p:nvSpPr>
          <p:spPr bwMode="auto">
            <a:xfrm>
              <a:off x="5117" y="1289"/>
              <a:ext cx="141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846" name="Rectangle 141"/>
          <p:cNvSpPr>
            <a:spLocks noChangeArrowheads="1"/>
          </p:cNvSpPr>
          <p:nvPr/>
        </p:nvSpPr>
        <p:spPr bwMode="auto">
          <a:xfrm>
            <a:off x="4749800" y="1708150"/>
            <a:ext cx="258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>
                <a:solidFill>
                  <a:srgbClr val="000000"/>
                </a:solidFill>
              </a:rPr>
              <a:t>D1</a:t>
            </a:r>
            <a:endParaRPr lang="en-US" altLang="zh-CN" b="0"/>
          </a:p>
        </p:txBody>
      </p:sp>
      <p:sp>
        <p:nvSpPr>
          <p:cNvPr id="77847" name="Rectangle 142"/>
          <p:cNvSpPr>
            <a:spLocks noChangeArrowheads="1"/>
          </p:cNvSpPr>
          <p:nvPr/>
        </p:nvSpPr>
        <p:spPr bwMode="auto">
          <a:xfrm>
            <a:off x="6280150" y="1719263"/>
            <a:ext cx="271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>
                <a:solidFill>
                  <a:srgbClr val="000000"/>
                </a:solidFill>
              </a:rPr>
              <a:t>Q1</a:t>
            </a:r>
            <a:endParaRPr lang="en-US" altLang="zh-CN" b="0"/>
          </a:p>
        </p:txBody>
      </p:sp>
      <p:sp>
        <p:nvSpPr>
          <p:cNvPr id="77848" name="Rectangle 143"/>
          <p:cNvSpPr>
            <a:spLocks noChangeArrowheads="1"/>
          </p:cNvSpPr>
          <p:nvPr/>
        </p:nvSpPr>
        <p:spPr bwMode="auto">
          <a:xfrm>
            <a:off x="4886325" y="3698875"/>
            <a:ext cx="258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>
                <a:solidFill>
                  <a:srgbClr val="000000"/>
                </a:solidFill>
              </a:rPr>
              <a:t>D0</a:t>
            </a:r>
            <a:endParaRPr lang="en-US" altLang="zh-CN" b="0"/>
          </a:p>
        </p:txBody>
      </p:sp>
      <p:sp>
        <p:nvSpPr>
          <p:cNvPr id="77849" name="Rectangle 144"/>
          <p:cNvSpPr>
            <a:spLocks noChangeArrowheads="1"/>
          </p:cNvSpPr>
          <p:nvPr/>
        </p:nvSpPr>
        <p:spPr bwMode="auto">
          <a:xfrm>
            <a:off x="6327775" y="3698875"/>
            <a:ext cx="271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>
                <a:solidFill>
                  <a:srgbClr val="000000"/>
                </a:solidFill>
              </a:rPr>
              <a:t>Q0</a:t>
            </a:r>
            <a:endParaRPr lang="en-US" altLang="zh-CN" b="0"/>
          </a:p>
        </p:txBody>
      </p:sp>
      <p:sp>
        <p:nvSpPr>
          <p:cNvPr id="77850" name="Oval 145"/>
          <p:cNvSpPr>
            <a:spLocks noChangeArrowheads="1"/>
          </p:cNvSpPr>
          <p:nvPr/>
        </p:nvSpPr>
        <p:spPr bwMode="auto">
          <a:xfrm>
            <a:off x="6748463" y="3932238"/>
            <a:ext cx="50800" cy="49212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51" name="Rectangle 146"/>
          <p:cNvSpPr>
            <a:spLocks noChangeArrowheads="1"/>
          </p:cNvSpPr>
          <p:nvPr/>
        </p:nvSpPr>
        <p:spPr bwMode="auto">
          <a:xfrm>
            <a:off x="366713" y="2046288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>
                <a:solidFill>
                  <a:srgbClr val="000000"/>
                </a:solidFill>
              </a:rPr>
              <a:t>P</a:t>
            </a:r>
            <a:endParaRPr lang="en-US" altLang="zh-CN" b="0"/>
          </a:p>
        </p:txBody>
      </p:sp>
      <p:grpSp>
        <p:nvGrpSpPr>
          <p:cNvPr id="77852" name="Group 220"/>
          <p:cNvGrpSpPr>
            <a:grpSpLocks/>
          </p:cNvGrpSpPr>
          <p:nvPr/>
        </p:nvGrpSpPr>
        <p:grpSpPr bwMode="auto">
          <a:xfrm>
            <a:off x="1116013" y="2157413"/>
            <a:ext cx="300037" cy="900112"/>
            <a:chOff x="703" y="1359"/>
            <a:chExt cx="189" cy="567"/>
          </a:xfrm>
        </p:grpSpPr>
        <p:grpSp>
          <p:nvGrpSpPr>
            <p:cNvPr id="77908" name="Group 219"/>
            <p:cNvGrpSpPr>
              <a:grpSpLocks/>
            </p:cNvGrpSpPr>
            <p:nvPr/>
          </p:nvGrpSpPr>
          <p:grpSpPr bwMode="auto">
            <a:xfrm>
              <a:off x="703" y="1501"/>
              <a:ext cx="189" cy="425"/>
              <a:chOff x="703" y="1501"/>
              <a:chExt cx="189" cy="425"/>
            </a:xfrm>
          </p:grpSpPr>
          <p:sp>
            <p:nvSpPr>
              <p:cNvPr id="77910" name="Freeform 149"/>
              <p:cNvSpPr>
                <a:spLocks/>
              </p:cNvSpPr>
              <p:nvPr/>
            </p:nvSpPr>
            <p:spPr bwMode="auto">
              <a:xfrm>
                <a:off x="703" y="1548"/>
                <a:ext cx="189" cy="189"/>
              </a:xfrm>
              <a:custGeom>
                <a:avLst/>
                <a:gdLst>
                  <a:gd name="T0" fmla="*/ 189 w 189"/>
                  <a:gd name="T1" fmla="*/ 0 h 189"/>
                  <a:gd name="T2" fmla="*/ 0 w 189"/>
                  <a:gd name="T3" fmla="*/ 0 h 189"/>
                  <a:gd name="T4" fmla="*/ 94 w 189"/>
                  <a:gd name="T5" fmla="*/ 189 h 189"/>
                  <a:gd name="T6" fmla="*/ 189 w 189"/>
                  <a:gd name="T7" fmla="*/ 0 h 1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9"/>
                  <a:gd name="T13" fmla="*/ 0 h 189"/>
                  <a:gd name="T14" fmla="*/ 189 w 189"/>
                  <a:gd name="T15" fmla="*/ 189 h 1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9" h="189">
                    <a:moveTo>
                      <a:pt x="189" y="0"/>
                    </a:moveTo>
                    <a:lnTo>
                      <a:pt x="0" y="0"/>
                    </a:lnTo>
                    <a:lnTo>
                      <a:pt x="94" y="189"/>
                    </a:lnTo>
                    <a:lnTo>
                      <a:pt x="189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11" name="Line 150"/>
              <p:cNvSpPr>
                <a:spLocks noChangeShapeType="1"/>
              </p:cNvSpPr>
              <p:nvPr/>
            </p:nvSpPr>
            <p:spPr bwMode="auto">
              <a:xfrm>
                <a:off x="797" y="1501"/>
                <a:ext cx="1" cy="4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12" name="Oval 151"/>
              <p:cNvSpPr>
                <a:spLocks noChangeArrowheads="1"/>
              </p:cNvSpPr>
              <p:nvPr/>
            </p:nvSpPr>
            <p:spPr bwMode="auto">
              <a:xfrm>
                <a:off x="774" y="1737"/>
                <a:ext cx="47" cy="47"/>
              </a:xfrm>
              <a:prstGeom prst="ellips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13" name="Line 152"/>
              <p:cNvSpPr>
                <a:spLocks noChangeShapeType="1"/>
              </p:cNvSpPr>
              <p:nvPr/>
            </p:nvSpPr>
            <p:spPr bwMode="auto">
              <a:xfrm>
                <a:off x="797" y="1784"/>
                <a:ext cx="1" cy="14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7909" name="Line 153"/>
            <p:cNvSpPr>
              <a:spLocks noChangeShapeType="1"/>
            </p:cNvSpPr>
            <p:nvPr/>
          </p:nvSpPr>
          <p:spPr bwMode="auto">
            <a:xfrm flipV="1">
              <a:off x="797" y="1359"/>
              <a:ext cx="1" cy="14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853" name="Oval 154"/>
          <p:cNvSpPr>
            <a:spLocks noChangeArrowheads="1"/>
          </p:cNvSpPr>
          <p:nvPr/>
        </p:nvSpPr>
        <p:spPr bwMode="auto">
          <a:xfrm>
            <a:off x="6635750" y="1908175"/>
            <a:ext cx="50800" cy="49213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54" name="Oval 155"/>
          <p:cNvSpPr>
            <a:spLocks noChangeArrowheads="1"/>
          </p:cNvSpPr>
          <p:nvPr/>
        </p:nvSpPr>
        <p:spPr bwMode="auto">
          <a:xfrm>
            <a:off x="2476500" y="1570038"/>
            <a:ext cx="50800" cy="508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55" name="Oval 156"/>
          <p:cNvSpPr>
            <a:spLocks noChangeArrowheads="1"/>
          </p:cNvSpPr>
          <p:nvPr/>
        </p:nvSpPr>
        <p:spPr bwMode="auto">
          <a:xfrm>
            <a:off x="2476500" y="3482975"/>
            <a:ext cx="50800" cy="49213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56" name="Oval 157"/>
          <p:cNvSpPr>
            <a:spLocks noChangeArrowheads="1"/>
          </p:cNvSpPr>
          <p:nvPr/>
        </p:nvSpPr>
        <p:spPr bwMode="auto">
          <a:xfrm>
            <a:off x="2701925" y="3032125"/>
            <a:ext cx="49213" cy="508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57" name="Oval 158"/>
          <p:cNvSpPr>
            <a:spLocks noChangeArrowheads="1"/>
          </p:cNvSpPr>
          <p:nvPr/>
        </p:nvSpPr>
        <p:spPr bwMode="auto">
          <a:xfrm>
            <a:off x="2139950" y="3144838"/>
            <a:ext cx="49213" cy="508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58" name="Oval 159"/>
          <p:cNvSpPr>
            <a:spLocks noChangeArrowheads="1"/>
          </p:cNvSpPr>
          <p:nvPr/>
        </p:nvSpPr>
        <p:spPr bwMode="auto">
          <a:xfrm>
            <a:off x="1914525" y="3594100"/>
            <a:ext cx="50800" cy="508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59" name="Oval 160"/>
          <p:cNvSpPr>
            <a:spLocks noChangeArrowheads="1"/>
          </p:cNvSpPr>
          <p:nvPr/>
        </p:nvSpPr>
        <p:spPr bwMode="auto">
          <a:xfrm>
            <a:off x="1914525" y="4943475"/>
            <a:ext cx="50800" cy="508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60" name="Oval 161"/>
          <p:cNvSpPr>
            <a:spLocks noChangeArrowheads="1"/>
          </p:cNvSpPr>
          <p:nvPr/>
        </p:nvSpPr>
        <p:spPr bwMode="auto">
          <a:xfrm>
            <a:off x="1690688" y="4381500"/>
            <a:ext cx="49212" cy="508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61" name="Oval 162"/>
          <p:cNvSpPr>
            <a:spLocks noChangeArrowheads="1"/>
          </p:cNvSpPr>
          <p:nvPr/>
        </p:nvSpPr>
        <p:spPr bwMode="auto">
          <a:xfrm>
            <a:off x="1690688" y="2133600"/>
            <a:ext cx="49212" cy="49213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62" name="Oval 163"/>
          <p:cNvSpPr>
            <a:spLocks noChangeArrowheads="1"/>
          </p:cNvSpPr>
          <p:nvPr/>
        </p:nvSpPr>
        <p:spPr bwMode="auto">
          <a:xfrm>
            <a:off x="566738" y="2133600"/>
            <a:ext cx="49212" cy="49213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63" name="Oval 164"/>
          <p:cNvSpPr>
            <a:spLocks noChangeArrowheads="1"/>
          </p:cNvSpPr>
          <p:nvPr/>
        </p:nvSpPr>
        <p:spPr bwMode="auto">
          <a:xfrm>
            <a:off x="1239838" y="2133600"/>
            <a:ext cx="50800" cy="49213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64" name="Oval 165"/>
          <p:cNvSpPr>
            <a:spLocks noChangeArrowheads="1"/>
          </p:cNvSpPr>
          <p:nvPr/>
        </p:nvSpPr>
        <p:spPr bwMode="auto">
          <a:xfrm>
            <a:off x="8547100" y="2020888"/>
            <a:ext cx="50800" cy="49212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65" name="Rectangle 166"/>
          <p:cNvSpPr>
            <a:spLocks noChangeArrowheads="1"/>
          </p:cNvSpPr>
          <p:nvPr/>
        </p:nvSpPr>
        <p:spPr bwMode="auto">
          <a:xfrm>
            <a:off x="8685213" y="1933575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>
                <a:solidFill>
                  <a:srgbClr val="000000"/>
                </a:solidFill>
              </a:rPr>
              <a:t>C</a:t>
            </a:r>
            <a:endParaRPr lang="en-US" altLang="zh-CN" b="0"/>
          </a:p>
        </p:txBody>
      </p:sp>
      <p:sp>
        <p:nvSpPr>
          <p:cNvPr id="77866" name="Oval 167"/>
          <p:cNvSpPr>
            <a:spLocks noChangeArrowheads="1"/>
          </p:cNvSpPr>
          <p:nvPr/>
        </p:nvSpPr>
        <p:spPr bwMode="auto">
          <a:xfrm>
            <a:off x="1352550" y="5507038"/>
            <a:ext cx="50800" cy="49212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67" name="Oval 168"/>
          <p:cNvSpPr>
            <a:spLocks noChangeArrowheads="1"/>
          </p:cNvSpPr>
          <p:nvPr/>
        </p:nvSpPr>
        <p:spPr bwMode="auto">
          <a:xfrm>
            <a:off x="4837113" y="4381500"/>
            <a:ext cx="50800" cy="508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68" name="Rectangle 169"/>
          <p:cNvSpPr>
            <a:spLocks noChangeArrowheads="1"/>
          </p:cNvSpPr>
          <p:nvPr/>
        </p:nvSpPr>
        <p:spPr bwMode="auto">
          <a:xfrm>
            <a:off x="815975" y="5418138"/>
            <a:ext cx="415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>
                <a:solidFill>
                  <a:srgbClr val="000000"/>
                </a:solidFill>
              </a:rPr>
              <a:t>CLK</a:t>
            </a:r>
            <a:endParaRPr lang="en-US" altLang="zh-CN" b="0"/>
          </a:p>
        </p:txBody>
      </p:sp>
      <p:sp>
        <p:nvSpPr>
          <p:cNvPr id="77869" name="Line 170"/>
          <p:cNvSpPr>
            <a:spLocks noChangeShapeType="1"/>
          </p:cNvSpPr>
          <p:nvPr/>
        </p:nvSpPr>
        <p:spPr bwMode="auto">
          <a:xfrm>
            <a:off x="4749800" y="1933575"/>
            <a:ext cx="225425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70" name="Line 171"/>
          <p:cNvSpPr>
            <a:spLocks noChangeShapeType="1"/>
          </p:cNvSpPr>
          <p:nvPr/>
        </p:nvSpPr>
        <p:spPr bwMode="auto">
          <a:xfrm flipV="1">
            <a:off x="4662488" y="3968750"/>
            <a:ext cx="3143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71" name="Freeform 172"/>
          <p:cNvSpPr>
            <a:spLocks/>
          </p:cNvSpPr>
          <p:nvPr/>
        </p:nvSpPr>
        <p:spPr bwMode="auto">
          <a:xfrm>
            <a:off x="3738563" y="1708150"/>
            <a:ext cx="112712" cy="112713"/>
          </a:xfrm>
          <a:custGeom>
            <a:avLst/>
            <a:gdLst>
              <a:gd name="T0" fmla="*/ 0 w 71"/>
              <a:gd name="T1" fmla="*/ 0 h 71"/>
              <a:gd name="T2" fmla="*/ 112712 w 71"/>
              <a:gd name="T3" fmla="*/ 0 h 71"/>
              <a:gd name="T4" fmla="*/ 112712 w 71"/>
              <a:gd name="T5" fmla="*/ 112713 h 71"/>
              <a:gd name="T6" fmla="*/ 0 60000 65536"/>
              <a:gd name="T7" fmla="*/ 0 60000 65536"/>
              <a:gd name="T8" fmla="*/ 0 60000 65536"/>
              <a:gd name="T9" fmla="*/ 0 w 71"/>
              <a:gd name="T10" fmla="*/ 0 h 71"/>
              <a:gd name="T11" fmla="*/ 71 w 71"/>
              <a:gd name="T12" fmla="*/ 71 h 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" h="71">
                <a:moveTo>
                  <a:pt x="0" y="0"/>
                </a:moveTo>
                <a:lnTo>
                  <a:pt x="71" y="0"/>
                </a:lnTo>
                <a:lnTo>
                  <a:pt x="71" y="71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72" name="Freeform 173"/>
          <p:cNvSpPr>
            <a:spLocks/>
          </p:cNvSpPr>
          <p:nvPr/>
        </p:nvSpPr>
        <p:spPr bwMode="auto">
          <a:xfrm>
            <a:off x="3738563" y="2046288"/>
            <a:ext cx="112712" cy="223837"/>
          </a:xfrm>
          <a:custGeom>
            <a:avLst/>
            <a:gdLst>
              <a:gd name="T0" fmla="*/ 0 w 71"/>
              <a:gd name="T1" fmla="*/ 223837 h 141"/>
              <a:gd name="T2" fmla="*/ 112712 w 71"/>
              <a:gd name="T3" fmla="*/ 223837 h 141"/>
              <a:gd name="T4" fmla="*/ 112712 w 71"/>
              <a:gd name="T5" fmla="*/ 0 h 141"/>
              <a:gd name="T6" fmla="*/ 0 60000 65536"/>
              <a:gd name="T7" fmla="*/ 0 60000 65536"/>
              <a:gd name="T8" fmla="*/ 0 60000 65536"/>
              <a:gd name="T9" fmla="*/ 0 w 71"/>
              <a:gd name="T10" fmla="*/ 0 h 141"/>
              <a:gd name="T11" fmla="*/ 71 w 71"/>
              <a:gd name="T12" fmla="*/ 141 h 1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" h="141">
                <a:moveTo>
                  <a:pt x="0" y="141"/>
                </a:moveTo>
                <a:lnTo>
                  <a:pt x="71" y="141"/>
                </a:lnTo>
                <a:lnTo>
                  <a:pt x="71" y="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73" name="Line 174"/>
          <p:cNvSpPr>
            <a:spLocks noChangeShapeType="1"/>
          </p:cNvSpPr>
          <p:nvPr/>
        </p:nvSpPr>
        <p:spPr bwMode="auto">
          <a:xfrm>
            <a:off x="6324600" y="3957638"/>
            <a:ext cx="449263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74" name="Freeform 175"/>
          <p:cNvSpPr>
            <a:spLocks/>
          </p:cNvSpPr>
          <p:nvPr/>
        </p:nvSpPr>
        <p:spPr bwMode="auto">
          <a:xfrm>
            <a:off x="6773863" y="2157413"/>
            <a:ext cx="674687" cy="1800225"/>
          </a:xfrm>
          <a:custGeom>
            <a:avLst/>
            <a:gdLst>
              <a:gd name="T0" fmla="*/ 0 w 425"/>
              <a:gd name="T1" fmla="*/ 1800225 h 1134"/>
              <a:gd name="T2" fmla="*/ 561975 w 425"/>
              <a:gd name="T3" fmla="*/ 1800225 h 1134"/>
              <a:gd name="T4" fmla="*/ 561975 w 425"/>
              <a:gd name="T5" fmla="*/ 0 h 1134"/>
              <a:gd name="T6" fmla="*/ 674687 w 425"/>
              <a:gd name="T7" fmla="*/ 0 h 1134"/>
              <a:gd name="T8" fmla="*/ 0 60000 65536"/>
              <a:gd name="T9" fmla="*/ 0 60000 65536"/>
              <a:gd name="T10" fmla="*/ 0 60000 65536"/>
              <a:gd name="T11" fmla="*/ 0 60000 65536"/>
              <a:gd name="T12" fmla="*/ 0 w 425"/>
              <a:gd name="T13" fmla="*/ 0 h 1134"/>
              <a:gd name="T14" fmla="*/ 425 w 425"/>
              <a:gd name="T15" fmla="*/ 1134 h 11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5" h="1134">
                <a:moveTo>
                  <a:pt x="0" y="1134"/>
                </a:moveTo>
                <a:lnTo>
                  <a:pt x="354" y="1134"/>
                </a:lnTo>
                <a:lnTo>
                  <a:pt x="354" y="0"/>
                </a:lnTo>
                <a:lnTo>
                  <a:pt x="425" y="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75" name="Freeform 176"/>
          <p:cNvSpPr>
            <a:spLocks/>
          </p:cNvSpPr>
          <p:nvPr/>
        </p:nvSpPr>
        <p:spPr bwMode="auto">
          <a:xfrm>
            <a:off x="3625850" y="3619500"/>
            <a:ext cx="225425" cy="225425"/>
          </a:xfrm>
          <a:custGeom>
            <a:avLst/>
            <a:gdLst>
              <a:gd name="T0" fmla="*/ 0 w 142"/>
              <a:gd name="T1" fmla="*/ 0 h 142"/>
              <a:gd name="T2" fmla="*/ 225425 w 142"/>
              <a:gd name="T3" fmla="*/ 0 h 142"/>
              <a:gd name="T4" fmla="*/ 225425 w 142"/>
              <a:gd name="T5" fmla="*/ 225425 h 142"/>
              <a:gd name="T6" fmla="*/ 0 60000 65536"/>
              <a:gd name="T7" fmla="*/ 0 60000 65536"/>
              <a:gd name="T8" fmla="*/ 0 60000 65536"/>
              <a:gd name="T9" fmla="*/ 0 w 142"/>
              <a:gd name="T10" fmla="*/ 0 h 142"/>
              <a:gd name="T11" fmla="*/ 142 w 142"/>
              <a:gd name="T12" fmla="*/ 142 h 1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2" h="142">
                <a:moveTo>
                  <a:pt x="0" y="0"/>
                </a:moveTo>
                <a:lnTo>
                  <a:pt x="142" y="0"/>
                </a:lnTo>
                <a:lnTo>
                  <a:pt x="142" y="142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76" name="Freeform 177"/>
          <p:cNvSpPr>
            <a:spLocks/>
          </p:cNvSpPr>
          <p:nvPr/>
        </p:nvSpPr>
        <p:spPr bwMode="auto">
          <a:xfrm>
            <a:off x="3625850" y="3957638"/>
            <a:ext cx="225425" cy="336550"/>
          </a:xfrm>
          <a:custGeom>
            <a:avLst/>
            <a:gdLst>
              <a:gd name="T0" fmla="*/ 0 w 142"/>
              <a:gd name="T1" fmla="*/ 336550 h 212"/>
              <a:gd name="T2" fmla="*/ 112713 w 142"/>
              <a:gd name="T3" fmla="*/ 336550 h 212"/>
              <a:gd name="T4" fmla="*/ 112713 w 142"/>
              <a:gd name="T5" fmla="*/ 0 h 212"/>
              <a:gd name="T6" fmla="*/ 225425 w 142"/>
              <a:gd name="T7" fmla="*/ 0 h 212"/>
              <a:gd name="T8" fmla="*/ 0 60000 65536"/>
              <a:gd name="T9" fmla="*/ 0 60000 65536"/>
              <a:gd name="T10" fmla="*/ 0 60000 65536"/>
              <a:gd name="T11" fmla="*/ 0 60000 65536"/>
              <a:gd name="T12" fmla="*/ 0 w 142"/>
              <a:gd name="T13" fmla="*/ 0 h 212"/>
              <a:gd name="T14" fmla="*/ 142 w 142"/>
              <a:gd name="T15" fmla="*/ 212 h 2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" h="212">
                <a:moveTo>
                  <a:pt x="0" y="212"/>
                </a:moveTo>
                <a:lnTo>
                  <a:pt x="71" y="212"/>
                </a:lnTo>
                <a:lnTo>
                  <a:pt x="71" y="0"/>
                </a:lnTo>
                <a:lnTo>
                  <a:pt x="142" y="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77" name="Freeform 178"/>
          <p:cNvSpPr>
            <a:spLocks/>
          </p:cNvSpPr>
          <p:nvPr/>
        </p:nvSpPr>
        <p:spPr bwMode="auto">
          <a:xfrm>
            <a:off x="3625850" y="4070350"/>
            <a:ext cx="225425" cy="898525"/>
          </a:xfrm>
          <a:custGeom>
            <a:avLst/>
            <a:gdLst>
              <a:gd name="T0" fmla="*/ 0 w 142"/>
              <a:gd name="T1" fmla="*/ 898525 h 566"/>
              <a:gd name="T2" fmla="*/ 225425 w 142"/>
              <a:gd name="T3" fmla="*/ 898525 h 566"/>
              <a:gd name="T4" fmla="*/ 225425 w 142"/>
              <a:gd name="T5" fmla="*/ 0 h 566"/>
              <a:gd name="T6" fmla="*/ 0 60000 65536"/>
              <a:gd name="T7" fmla="*/ 0 60000 65536"/>
              <a:gd name="T8" fmla="*/ 0 60000 65536"/>
              <a:gd name="T9" fmla="*/ 0 w 142"/>
              <a:gd name="T10" fmla="*/ 0 h 566"/>
              <a:gd name="T11" fmla="*/ 142 w 142"/>
              <a:gd name="T12" fmla="*/ 566 h 5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2" h="566">
                <a:moveTo>
                  <a:pt x="0" y="566"/>
                </a:moveTo>
                <a:lnTo>
                  <a:pt x="142" y="566"/>
                </a:lnTo>
                <a:lnTo>
                  <a:pt x="142" y="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78" name="Freeform 179"/>
          <p:cNvSpPr>
            <a:spLocks/>
          </p:cNvSpPr>
          <p:nvPr/>
        </p:nvSpPr>
        <p:spPr bwMode="auto">
          <a:xfrm>
            <a:off x="1265238" y="3057525"/>
            <a:ext cx="1462087" cy="674688"/>
          </a:xfrm>
          <a:custGeom>
            <a:avLst/>
            <a:gdLst>
              <a:gd name="T0" fmla="*/ 0 w 921"/>
              <a:gd name="T1" fmla="*/ 0 h 425"/>
              <a:gd name="T2" fmla="*/ 0 w 921"/>
              <a:gd name="T3" fmla="*/ 674688 h 425"/>
              <a:gd name="T4" fmla="*/ 1462087 w 921"/>
              <a:gd name="T5" fmla="*/ 674688 h 425"/>
              <a:gd name="T6" fmla="*/ 0 60000 65536"/>
              <a:gd name="T7" fmla="*/ 0 60000 65536"/>
              <a:gd name="T8" fmla="*/ 0 60000 65536"/>
              <a:gd name="T9" fmla="*/ 0 w 921"/>
              <a:gd name="T10" fmla="*/ 0 h 425"/>
              <a:gd name="T11" fmla="*/ 921 w 921"/>
              <a:gd name="T12" fmla="*/ 425 h 4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21" h="425">
                <a:moveTo>
                  <a:pt x="0" y="0"/>
                </a:moveTo>
                <a:lnTo>
                  <a:pt x="0" y="425"/>
                </a:lnTo>
                <a:lnTo>
                  <a:pt x="921" y="425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79" name="Line 180"/>
          <p:cNvSpPr>
            <a:spLocks noChangeShapeType="1"/>
          </p:cNvSpPr>
          <p:nvPr/>
        </p:nvSpPr>
        <p:spPr bwMode="auto">
          <a:xfrm>
            <a:off x="6324600" y="1933575"/>
            <a:ext cx="336550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80" name="Line 181"/>
          <p:cNvSpPr>
            <a:spLocks noChangeShapeType="1"/>
          </p:cNvSpPr>
          <p:nvPr/>
        </p:nvSpPr>
        <p:spPr bwMode="auto">
          <a:xfrm>
            <a:off x="6661150" y="1933575"/>
            <a:ext cx="787400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81" name="Line 182"/>
          <p:cNvSpPr>
            <a:spLocks noChangeShapeType="1"/>
          </p:cNvSpPr>
          <p:nvPr/>
        </p:nvSpPr>
        <p:spPr bwMode="auto">
          <a:xfrm flipH="1">
            <a:off x="2501900" y="1595438"/>
            <a:ext cx="338138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82" name="Freeform 183"/>
          <p:cNvSpPr>
            <a:spLocks/>
          </p:cNvSpPr>
          <p:nvPr/>
        </p:nvSpPr>
        <p:spPr bwMode="auto">
          <a:xfrm>
            <a:off x="2501900" y="1258888"/>
            <a:ext cx="4159250" cy="674687"/>
          </a:xfrm>
          <a:custGeom>
            <a:avLst/>
            <a:gdLst>
              <a:gd name="T0" fmla="*/ 0 w 2620"/>
              <a:gd name="T1" fmla="*/ 336550 h 425"/>
              <a:gd name="T2" fmla="*/ 0 w 2620"/>
              <a:gd name="T3" fmla="*/ 0 h 425"/>
              <a:gd name="T4" fmla="*/ 4159250 w 2620"/>
              <a:gd name="T5" fmla="*/ 0 h 425"/>
              <a:gd name="T6" fmla="*/ 4159250 w 2620"/>
              <a:gd name="T7" fmla="*/ 674687 h 425"/>
              <a:gd name="T8" fmla="*/ 0 60000 65536"/>
              <a:gd name="T9" fmla="*/ 0 60000 65536"/>
              <a:gd name="T10" fmla="*/ 0 60000 65536"/>
              <a:gd name="T11" fmla="*/ 0 60000 65536"/>
              <a:gd name="T12" fmla="*/ 0 w 2620"/>
              <a:gd name="T13" fmla="*/ 0 h 425"/>
              <a:gd name="T14" fmla="*/ 2620 w 2620"/>
              <a:gd name="T15" fmla="*/ 425 h 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0" h="425">
                <a:moveTo>
                  <a:pt x="0" y="212"/>
                </a:moveTo>
                <a:lnTo>
                  <a:pt x="0" y="0"/>
                </a:lnTo>
                <a:lnTo>
                  <a:pt x="2620" y="0"/>
                </a:lnTo>
                <a:lnTo>
                  <a:pt x="2620" y="425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83" name="Line 184"/>
          <p:cNvSpPr>
            <a:spLocks noChangeShapeType="1"/>
          </p:cNvSpPr>
          <p:nvPr/>
        </p:nvSpPr>
        <p:spPr bwMode="auto">
          <a:xfrm flipH="1">
            <a:off x="2501900" y="3506788"/>
            <a:ext cx="225425" cy="1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84" name="Line 185"/>
          <p:cNvSpPr>
            <a:spLocks noChangeShapeType="1"/>
          </p:cNvSpPr>
          <p:nvPr/>
        </p:nvSpPr>
        <p:spPr bwMode="auto">
          <a:xfrm flipV="1">
            <a:off x="2501900" y="1595438"/>
            <a:ext cx="1588" cy="19113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85" name="Freeform 186"/>
          <p:cNvSpPr>
            <a:spLocks/>
          </p:cNvSpPr>
          <p:nvPr/>
        </p:nvSpPr>
        <p:spPr bwMode="auto">
          <a:xfrm>
            <a:off x="2501900" y="3506788"/>
            <a:ext cx="225425" cy="674687"/>
          </a:xfrm>
          <a:custGeom>
            <a:avLst/>
            <a:gdLst>
              <a:gd name="T0" fmla="*/ 225425 w 142"/>
              <a:gd name="T1" fmla="*/ 674687 h 425"/>
              <a:gd name="T2" fmla="*/ 0 w 142"/>
              <a:gd name="T3" fmla="*/ 674687 h 425"/>
              <a:gd name="T4" fmla="*/ 0 w 142"/>
              <a:gd name="T5" fmla="*/ 0 h 425"/>
              <a:gd name="T6" fmla="*/ 0 60000 65536"/>
              <a:gd name="T7" fmla="*/ 0 60000 65536"/>
              <a:gd name="T8" fmla="*/ 0 60000 65536"/>
              <a:gd name="T9" fmla="*/ 0 w 142"/>
              <a:gd name="T10" fmla="*/ 0 h 425"/>
              <a:gd name="T11" fmla="*/ 142 w 142"/>
              <a:gd name="T12" fmla="*/ 425 h 4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2" h="425">
                <a:moveTo>
                  <a:pt x="142" y="425"/>
                </a:moveTo>
                <a:lnTo>
                  <a:pt x="0" y="425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86" name="Freeform 187"/>
          <p:cNvSpPr>
            <a:spLocks/>
          </p:cNvSpPr>
          <p:nvPr/>
        </p:nvSpPr>
        <p:spPr bwMode="auto">
          <a:xfrm>
            <a:off x="2727325" y="2382838"/>
            <a:ext cx="3709988" cy="674687"/>
          </a:xfrm>
          <a:custGeom>
            <a:avLst/>
            <a:gdLst>
              <a:gd name="T0" fmla="*/ 3597276 w 2337"/>
              <a:gd name="T1" fmla="*/ 0 h 425"/>
              <a:gd name="T2" fmla="*/ 3709988 w 2337"/>
              <a:gd name="T3" fmla="*/ 0 h 425"/>
              <a:gd name="T4" fmla="*/ 3709988 w 2337"/>
              <a:gd name="T5" fmla="*/ 674687 h 425"/>
              <a:gd name="T6" fmla="*/ 0 w 2337"/>
              <a:gd name="T7" fmla="*/ 674687 h 425"/>
              <a:gd name="T8" fmla="*/ 0 60000 65536"/>
              <a:gd name="T9" fmla="*/ 0 60000 65536"/>
              <a:gd name="T10" fmla="*/ 0 60000 65536"/>
              <a:gd name="T11" fmla="*/ 0 60000 65536"/>
              <a:gd name="T12" fmla="*/ 0 w 2337"/>
              <a:gd name="T13" fmla="*/ 0 h 425"/>
              <a:gd name="T14" fmla="*/ 2337 w 2337"/>
              <a:gd name="T15" fmla="*/ 425 h 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7" h="425">
                <a:moveTo>
                  <a:pt x="2266" y="0"/>
                </a:moveTo>
                <a:lnTo>
                  <a:pt x="2337" y="0"/>
                </a:lnTo>
                <a:lnTo>
                  <a:pt x="2337" y="425"/>
                </a:lnTo>
                <a:lnTo>
                  <a:pt x="0" y="425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87" name="Freeform 188"/>
          <p:cNvSpPr>
            <a:spLocks/>
          </p:cNvSpPr>
          <p:nvPr/>
        </p:nvSpPr>
        <p:spPr bwMode="auto">
          <a:xfrm>
            <a:off x="2727325" y="2382838"/>
            <a:ext cx="112713" cy="674687"/>
          </a:xfrm>
          <a:custGeom>
            <a:avLst/>
            <a:gdLst>
              <a:gd name="T0" fmla="*/ 0 w 71"/>
              <a:gd name="T1" fmla="*/ 674687 h 425"/>
              <a:gd name="T2" fmla="*/ 0 w 71"/>
              <a:gd name="T3" fmla="*/ 0 h 425"/>
              <a:gd name="T4" fmla="*/ 112713 w 71"/>
              <a:gd name="T5" fmla="*/ 0 h 425"/>
              <a:gd name="T6" fmla="*/ 0 60000 65536"/>
              <a:gd name="T7" fmla="*/ 0 60000 65536"/>
              <a:gd name="T8" fmla="*/ 0 60000 65536"/>
              <a:gd name="T9" fmla="*/ 0 w 71"/>
              <a:gd name="T10" fmla="*/ 0 h 425"/>
              <a:gd name="T11" fmla="*/ 71 w 71"/>
              <a:gd name="T12" fmla="*/ 425 h 4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" h="425">
                <a:moveTo>
                  <a:pt x="0" y="425"/>
                </a:moveTo>
                <a:lnTo>
                  <a:pt x="0" y="0"/>
                </a:lnTo>
                <a:lnTo>
                  <a:pt x="71" y="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88" name="Freeform 189"/>
          <p:cNvSpPr>
            <a:spLocks/>
          </p:cNvSpPr>
          <p:nvPr/>
        </p:nvSpPr>
        <p:spPr bwMode="auto">
          <a:xfrm>
            <a:off x="2389188" y="3057525"/>
            <a:ext cx="338137" cy="1798638"/>
          </a:xfrm>
          <a:custGeom>
            <a:avLst/>
            <a:gdLst>
              <a:gd name="T0" fmla="*/ 338137 w 213"/>
              <a:gd name="T1" fmla="*/ 1798638 h 1133"/>
              <a:gd name="T2" fmla="*/ 0 w 213"/>
              <a:gd name="T3" fmla="*/ 1798638 h 1133"/>
              <a:gd name="T4" fmla="*/ 0 w 213"/>
              <a:gd name="T5" fmla="*/ 0 h 1133"/>
              <a:gd name="T6" fmla="*/ 338137 w 213"/>
              <a:gd name="T7" fmla="*/ 0 h 1133"/>
              <a:gd name="T8" fmla="*/ 0 60000 65536"/>
              <a:gd name="T9" fmla="*/ 0 60000 65536"/>
              <a:gd name="T10" fmla="*/ 0 60000 65536"/>
              <a:gd name="T11" fmla="*/ 0 60000 65536"/>
              <a:gd name="T12" fmla="*/ 0 w 213"/>
              <a:gd name="T13" fmla="*/ 0 h 1133"/>
              <a:gd name="T14" fmla="*/ 213 w 213"/>
              <a:gd name="T15" fmla="*/ 1133 h 11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" h="1133">
                <a:moveTo>
                  <a:pt x="213" y="1133"/>
                </a:moveTo>
                <a:lnTo>
                  <a:pt x="0" y="1133"/>
                </a:lnTo>
                <a:lnTo>
                  <a:pt x="0" y="0"/>
                </a:lnTo>
                <a:lnTo>
                  <a:pt x="213" y="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89" name="Freeform 190"/>
          <p:cNvSpPr>
            <a:spLocks/>
          </p:cNvSpPr>
          <p:nvPr/>
        </p:nvSpPr>
        <p:spPr bwMode="auto">
          <a:xfrm>
            <a:off x="2165350" y="2270125"/>
            <a:ext cx="674688" cy="900113"/>
          </a:xfrm>
          <a:custGeom>
            <a:avLst/>
            <a:gdLst>
              <a:gd name="T0" fmla="*/ 674688 w 425"/>
              <a:gd name="T1" fmla="*/ 0 h 567"/>
              <a:gd name="T2" fmla="*/ 0 w 425"/>
              <a:gd name="T3" fmla="*/ 0 h 567"/>
              <a:gd name="T4" fmla="*/ 0 w 425"/>
              <a:gd name="T5" fmla="*/ 900113 h 567"/>
              <a:gd name="T6" fmla="*/ 0 60000 65536"/>
              <a:gd name="T7" fmla="*/ 0 60000 65536"/>
              <a:gd name="T8" fmla="*/ 0 60000 65536"/>
              <a:gd name="T9" fmla="*/ 0 w 425"/>
              <a:gd name="T10" fmla="*/ 0 h 567"/>
              <a:gd name="T11" fmla="*/ 425 w 425"/>
              <a:gd name="T12" fmla="*/ 567 h 5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5" h="567">
                <a:moveTo>
                  <a:pt x="425" y="0"/>
                </a:moveTo>
                <a:lnTo>
                  <a:pt x="0" y="0"/>
                </a:lnTo>
                <a:lnTo>
                  <a:pt x="0" y="567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90" name="Freeform 191"/>
          <p:cNvSpPr>
            <a:spLocks/>
          </p:cNvSpPr>
          <p:nvPr/>
        </p:nvSpPr>
        <p:spPr bwMode="auto">
          <a:xfrm>
            <a:off x="2165350" y="3170238"/>
            <a:ext cx="4608513" cy="787400"/>
          </a:xfrm>
          <a:custGeom>
            <a:avLst/>
            <a:gdLst>
              <a:gd name="T0" fmla="*/ 0 w 2903"/>
              <a:gd name="T1" fmla="*/ 0 h 496"/>
              <a:gd name="T2" fmla="*/ 4608513 w 2903"/>
              <a:gd name="T3" fmla="*/ 0 h 496"/>
              <a:gd name="T4" fmla="*/ 4608513 w 2903"/>
              <a:gd name="T5" fmla="*/ 787400 h 496"/>
              <a:gd name="T6" fmla="*/ 0 60000 65536"/>
              <a:gd name="T7" fmla="*/ 0 60000 65536"/>
              <a:gd name="T8" fmla="*/ 0 60000 65536"/>
              <a:gd name="T9" fmla="*/ 0 w 2903"/>
              <a:gd name="T10" fmla="*/ 0 h 496"/>
              <a:gd name="T11" fmla="*/ 2903 w 2903"/>
              <a:gd name="T12" fmla="*/ 496 h 4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03" h="496">
                <a:moveTo>
                  <a:pt x="0" y="0"/>
                </a:moveTo>
                <a:lnTo>
                  <a:pt x="2903" y="0"/>
                </a:lnTo>
                <a:lnTo>
                  <a:pt x="2903" y="496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91" name="Freeform 192"/>
          <p:cNvSpPr>
            <a:spLocks/>
          </p:cNvSpPr>
          <p:nvPr/>
        </p:nvSpPr>
        <p:spPr bwMode="auto">
          <a:xfrm>
            <a:off x="2165350" y="3170238"/>
            <a:ext cx="561975" cy="1123950"/>
          </a:xfrm>
          <a:custGeom>
            <a:avLst/>
            <a:gdLst>
              <a:gd name="T0" fmla="*/ 561975 w 354"/>
              <a:gd name="T1" fmla="*/ 1123950 h 708"/>
              <a:gd name="T2" fmla="*/ 0 w 354"/>
              <a:gd name="T3" fmla="*/ 1123950 h 708"/>
              <a:gd name="T4" fmla="*/ 0 w 354"/>
              <a:gd name="T5" fmla="*/ 0 h 708"/>
              <a:gd name="T6" fmla="*/ 0 60000 65536"/>
              <a:gd name="T7" fmla="*/ 0 60000 65536"/>
              <a:gd name="T8" fmla="*/ 0 60000 65536"/>
              <a:gd name="T9" fmla="*/ 0 w 354"/>
              <a:gd name="T10" fmla="*/ 0 h 708"/>
              <a:gd name="T11" fmla="*/ 354 w 354"/>
              <a:gd name="T12" fmla="*/ 708 h 7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4" h="708">
                <a:moveTo>
                  <a:pt x="354" y="708"/>
                </a:moveTo>
                <a:lnTo>
                  <a:pt x="0" y="708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92" name="Freeform 193"/>
          <p:cNvSpPr>
            <a:spLocks/>
          </p:cNvSpPr>
          <p:nvPr/>
        </p:nvSpPr>
        <p:spPr bwMode="auto">
          <a:xfrm>
            <a:off x="1939925" y="1820863"/>
            <a:ext cx="900113" cy="1798637"/>
          </a:xfrm>
          <a:custGeom>
            <a:avLst/>
            <a:gdLst>
              <a:gd name="T0" fmla="*/ 0 w 567"/>
              <a:gd name="T1" fmla="*/ 1798637 h 1133"/>
              <a:gd name="T2" fmla="*/ 0 w 567"/>
              <a:gd name="T3" fmla="*/ 0 h 1133"/>
              <a:gd name="T4" fmla="*/ 900113 w 567"/>
              <a:gd name="T5" fmla="*/ 0 h 1133"/>
              <a:gd name="T6" fmla="*/ 0 60000 65536"/>
              <a:gd name="T7" fmla="*/ 0 60000 65536"/>
              <a:gd name="T8" fmla="*/ 0 60000 65536"/>
              <a:gd name="T9" fmla="*/ 0 w 567"/>
              <a:gd name="T10" fmla="*/ 0 h 1133"/>
              <a:gd name="T11" fmla="*/ 567 w 567"/>
              <a:gd name="T12" fmla="*/ 1133 h 11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7" h="1133">
                <a:moveTo>
                  <a:pt x="0" y="1133"/>
                </a:moveTo>
                <a:lnTo>
                  <a:pt x="0" y="0"/>
                </a:lnTo>
                <a:lnTo>
                  <a:pt x="567" y="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93" name="Line 194"/>
          <p:cNvSpPr>
            <a:spLocks noChangeShapeType="1"/>
          </p:cNvSpPr>
          <p:nvPr/>
        </p:nvSpPr>
        <p:spPr bwMode="auto">
          <a:xfrm flipH="1">
            <a:off x="1939925" y="3619500"/>
            <a:ext cx="787400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94" name="Freeform 195"/>
          <p:cNvSpPr>
            <a:spLocks/>
          </p:cNvSpPr>
          <p:nvPr/>
        </p:nvSpPr>
        <p:spPr bwMode="auto">
          <a:xfrm>
            <a:off x="1939925" y="4406900"/>
            <a:ext cx="4497388" cy="787400"/>
          </a:xfrm>
          <a:custGeom>
            <a:avLst/>
            <a:gdLst>
              <a:gd name="T0" fmla="*/ 4384676 w 2833"/>
              <a:gd name="T1" fmla="*/ 0 h 496"/>
              <a:gd name="T2" fmla="*/ 4497388 w 2833"/>
              <a:gd name="T3" fmla="*/ 0 h 496"/>
              <a:gd name="T4" fmla="*/ 4497388 w 2833"/>
              <a:gd name="T5" fmla="*/ 787400 h 496"/>
              <a:gd name="T6" fmla="*/ 0 w 2833"/>
              <a:gd name="T7" fmla="*/ 787400 h 496"/>
              <a:gd name="T8" fmla="*/ 0 w 2833"/>
              <a:gd name="T9" fmla="*/ 561975 h 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33"/>
              <a:gd name="T16" fmla="*/ 0 h 496"/>
              <a:gd name="T17" fmla="*/ 2833 w 2833"/>
              <a:gd name="T18" fmla="*/ 496 h 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33" h="496">
                <a:moveTo>
                  <a:pt x="2762" y="0"/>
                </a:moveTo>
                <a:lnTo>
                  <a:pt x="2833" y="0"/>
                </a:lnTo>
                <a:lnTo>
                  <a:pt x="2833" y="496"/>
                </a:lnTo>
                <a:lnTo>
                  <a:pt x="0" y="496"/>
                </a:lnTo>
                <a:lnTo>
                  <a:pt x="0" y="354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95" name="Line 196"/>
          <p:cNvSpPr>
            <a:spLocks noChangeShapeType="1"/>
          </p:cNvSpPr>
          <p:nvPr/>
        </p:nvSpPr>
        <p:spPr bwMode="auto">
          <a:xfrm flipV="1">
            <a:off x="1939925" y="3619500"/>
            <a:ext cx="1588" cy="13493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96" name="Line 197"/>
          <p:cNvSpPr>
            <a:spLocks noChangeShapeType="1"/>
          </p:cNvSpPr>
          <p:nvPr/>
        </p:nvSpPr>
        <p:spPr bwMode="auto">
          <a:xfrm flipH="1">
            <a:off x="1939925" y="4968875"/>
            <a:ext cx="787400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97" name="Line 198"/>
          <p:cNvSpPr>
            <a:spLocks noChangeShapeType="1"/>
          </p:cNvSpPr>
          <p:nvPr/>
        </p:nvSpPr>
        <p:spPr bwMode="auto">
          <a:xfrm flipH="1">
            <a:off x="1714500" y="4406900"/>
            <a:ext cx="1012825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98" name="Freeform 199"/>
          <p:cNvSpPr>
            <a:spLocks/>
          </p:cNvSpPr>
          <p:nvPr/>
        </p:nvSpPr>
        <p:spPr bwMode="auto">
          <a:xfrm>
            <a:off x="1714500" y="4406900"/>
            <a:ext cx="1012825" cy="674688"/>
          </a:xfrm>
          <a:custGeom>
            <a:avLst/>
            <a:gdLst>
              <a:gd name="T0" fmla="*/ 1012825 w 638"/>
              <a:gd name="T1" fmla="*/ 674688 h 425"/>
              <a:gd name="T2" fmla="*/ 0 w 638"/>
              <a:gd name="T3" fmla="*/ 674688 h 425"/>
              <a:gd name="T4" fmla="*/ 0 w 638"/>
              <a:gd name="T5" fmla="*/ 0 h 425"/>
              <a:gd name="T6" fmla="*/ 0 60000 65536"/>
              <a:gd name="T7" fmla="*/ 0 60000 65536"/>
              <a:gd name="T8" fmla="*/ 0 60000 65536"/>
              <a:gd name="T9" fmla="*/ 0 w 638"/>
              <a:gd name="T10" fmla="*/ 0 h 425"/>
              <a:gd name="T11" fmla="*/ 638 w 638"/>
              <a:gd name="T12" fmla="*/ 425 h 4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38" h="425">
                <a:moveTo>
                  <a:pt x="638" y="425"/>
                </a:moveTo>
                <a:lnTo>
                  <a:pt x="0" y="425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99" name="Line 200"/>
          <p:cNvSpPr>
            <a:spLocks noChangeShapeType="1"/>
          </p:cNvSpPr>
          <p:nvPr/>
        </p:nvSpPr>
        <p:spPr bwMode="auto">
          <a:xfrm flipH="1">
            <a:off x="1714500" y="2157413"/>
            <a:ext cx="1125538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900" name="Line 201"/>
          <p:cNvSpPr>
            <a:spLocks noChangeShapeType="1"/>
          </p:cNvSpPr>
          <p:nvPr/>
        </p:nvSpPr>
        <p:spPr bwMode="auto">
          <a:xfrm>
            <a:off x="1714500" y="2157413"/>
            <a:ext cx="1588" cy="22494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901" name="Line 202"/>
          <p:cNvSpPr>
            <a:spLocks noChangeShapeType="1"/>
          </p:cNvSpPr>
          <p:nvPr/>
        </p:nvSpPr>
        <p:spPr bwMode="auto">
          <a:xfrm flipH="1">
            <a:off x="1265238" y="2157413"/>
            <a:ext cx="449262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902" name="Line 203"/>
          <p:cNvSpPr>
            <a:spLocks noChangeShapeType="1"/>
          </p:cNvSpPr>
          <p:nvPr/>
        </p:nvSpPr>
        <p:spPr bwMode="auto">
          <a:xfrm flipH="1">
            <a:off x="590550" y="2157413"/>
            <a:ext cx="674688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903" name="Line 204"/>
          <p:cNvSpPr>
            <a:spLocks noChangeShapeType="1"/>
          </p:cNvSpPr>
          <p:nvPr/>
        </p:nvSpPr>
        <p:spPr bwMode="auto">
          <a:xfrm>
            <a:off x="1265238" y="2157413"/>
            <a:ext cx="1587" cy="1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904" name="Line 205"/>
          <p:cNvSpPr>
            <a:spLocks noChangeShapeType="1"/>
          </p:cNvSpPr>
          <p:nvPr/>
        </p:nvSpPr>
        <p:spPr bwMode="auto">
          <a:xfrm>
            <a:off x="8347075" y="2046288"/>
            <a:ext cx="225425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905" name="Freeform 206"/>
          <p:cNvSpPr>
            <a:spLocks/>
          </p:cNvSpPr>
          <p:nvPr/>
        </p:nvSpPr>
        <p:spPr bwMode="auto">
          <a:xfrm>
            <a:off x="4862513" y="2382838"/>
            <a:ext cx="112712" cy="2024062"/>
          </a:xfrm>
          <a:custGeom>
            <a:avLst/>
            <a:gdLst>
              <a:gd name="T0" fmla="*/ 112712 w 71"/>
              <a:gd name="T1" fmla="*/ 0 h 1275"/>
              <a:gd name="T2" fmla="*/ 0 w 71"/>
              <a:gd name="T3" fmla="*/ 0 h 1275"/>
              <a:gd name="T4" fmla="*/ 0 w 71"/>
              <a:gd name="T5" fmla="*/ 2024062 h 1275"/>
              <a:gd name="T6" fmla="*/ 0 60000 65536"/>
              <a:gd name="T7" fmla="*/ 0 60000 65536"/>
              <a:gd name="T8" fmla="*/ 0 60000 65536"/>
              <a:gd name="T9" fmla="*/ 0 w 71"/>
              <a:gd name="T10" fmla="*/ 0 h 1275"/>
              <a:gd name="T11" fmla="*/ 71 w 71"/>
              <a:gd name="T12" fmla="*/ 1275 h 12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" h="1275">
                <a:moveTo>
                  <a:pt x="71" y="0"/>
                </a:moveTo>
                <a:lnTo>
                  <a:pt x="0" y="0"/>
                </a:lnTo>
                <a:lnTo>
                  <a:pt x="0" y="1275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906" name="Freeform 207"/>
          <p:cNvSpPr>
            <a:spLocks/>
          </p:cNvSpPr>
          <p:nvPr/>
        </p:nvSpPr>
        <p:spPr bwMode="auto">
          <a:xfrm>
            <a:off x="1377950" y="4406900"/>
            <a:ext cx="3484563" cy="1123950"/>
          </a:xfrm>
          <a:custGeom>
            <a:avLst/>
            <a:gdLst>
              <a:gd name="T0" fmla="*/ 3484563 w 2195"/>
              <a:gd name="T1" fmla="*/ 0 h 708"/>
              <a:gd name="T2" fmla="*/ 3484563 w 2195"/>
              <a:gd name="T3" fmla="*/ 1123950 h 708"/>
              <a:gd name="T4" fmla="*/ 0 w 2195"/>
              <a:gd name="T5" fmla="*/ 1123950 h 708"/>
              <a:gd name="T6" fmla="*/ 0 60000 65536"/>
              <a:gd name="T7" fmla="*/ 0 60000 65536"/>
              <a:gd name="T8" fmla="*/ 0 60000 65536"/>
              <a:gd name="T9" fmla="*/ 0 w 2195"/>
              <a:gd name="T10" fmla="*/ 0 h 708"/>
              <a:gd name="T11" fmla="*/ 2195 w 2195"/>
              <a:gd name="T12" fmla="*/ 708 h 7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95" h="708">
                <a:moveTo>
                  <a:pt x="2195" y="0"/>
                </a:moveTo>
                <a:lnTo>
                  <a:pt x="2195" y="708"/>
                </a:lnTo>
                <a:lnTo>
                  <a:pt x="0" y="708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907" name="Line 209"/>
          <p:cNvSpPr>
            <a:spLocks noChangeShapeType="1"/>
          </p:cNvSpPr>
          <p:nvPr/>
        </p:nvSpPr>
        <p:spPr bwMode="auto">
          <a:xfrm flipH="1">
            <a:off x="4862513" y="4406900"/>
            <a:ext cx="112712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Assignment 2</a:t>
            </a:r>
          </a:p>
        </p:txBody>
      </p:sp>
      <p:graphicFrame>
        <p:nvGraphicFramePr>
          <p:cNvPr id="465981" name="Group 61"/>
          <p:cNvGraphicFramePr>
            <a:graphicFrameLocks noGrp="1"/>
          </p:cNvGraphicFramePr>
          <p:nvPr>
            <p:ph sz="half" idx="1"/>
          </p:nvPr>
        </p:nvGraphicFramePr>
        <p:xfrm>
          <a:off x="684213" y="3024188"/>
          <a:ext cx="2808287" cy="3284537"/>
        </p:xfrm>
        <a:graphic>
          <a:graphicData uri="http://schemas.openxmlformats.org/drawingml/2006/table">
            <a:tbl>
              <a:tblPr/>
              <a:tblGrid>
                <a:gridCol w="765175"/>
                <a:gridCol w="639762"/>
                <a:gridCol w="700088"/>
                <a:gridCol w="703262"/>
              </a:tblGrid>
              <a:tr h="4619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5925" name="Text Box 5"/>
          <p:cNvSpPr txBox="1">
            <a:spLocks noChangeArrowheads="1"/>
          </p:cNvSpPr>
          <p:nvPr/>
        </p:nvSpPr>
        <p:spPr bwMode="auto">
          <a:xfrm>
            <a:off x="657225" y="1042988"/>
            <a:ext cx="79644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6699"/>
                </a:solidFill>
              </a:rPr>
              <a:t>Issue: if we adapt </a:t>
            </a:r>
            <a:r>
              <a:rPr lang="en-US" altLang="zh-CN" sz="2400">
                <a:solidFill>
                  <a:srgbClr val="AE3302"/>
                </a:solidFill>
              </a:rPr>
              <a:t>Gray code</a:t>
            </a:r>
            <a:r>
              <a:rPr lang="en-US" altLang="zh-CN" sz="2400">
                <a:solidFill>
                  <a:srgbClr val="006699"/>
                </a:solidFill>
              </a:rPr>
              <a:t> for </a:t>
            </a:r>
            <a:r>
              <a:rPr lang="en-US" altLang="zh-CN" sz="2400">
                <a:solidFill>
                  <a:srgbClr val="AE3302"/>
                </a:solidFill>
              </a:rPr>
              <a:t>state assignment</a:t>
            </a:r>
            <a:r>
              <a:rPr lang="en-US" altLang="zh-CN" sz="2400">
                <a:solidFill>
                  <a:srgbClr val="006699"/>
                </a:solidFill>
              </a:rPr>
              <a:t>, then what the circuit is?</a:t>
            </a:r>
          </a:p>
        </p:txBody>
      </p:sp>
      <p:sp>
        <p:nvSpPr>
          <p:cNvPr id="465926" name="Rectangle 6"/>
          <p:cNvSpPr>
            <a:spLocks noChangeArrowheads="1"/>
          </p:cNvSpPr>
          <p:nvPr/>
        </p:nvSpPr>
        <p:spPr bwMode="auto">
          <a:xfrm>
            <a:off x="792163" y="1898650"/>
            <a:ext cx="457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33CC"/>
                </a:solidFill>
              </a:rPr>
              <a:t>S</a:t>
            </a:r>
            <a:r>
              <a:rPr lang="zh-CN" altLang="en-US" sz="2400">
                <a:solidFill>
                  <a:srgbClr val="0033CC"/>
                </a:solidFill>
              </a:rPr>
              <a:t>：      </a:t>
            </a:r>
            <a:r>
              <a:rPr lang="en-US" altLang="zh-CN" sz="2400">
                <a:solidFill>
                  <a:srgbClr val="0033CC"/>
                </a:solidFill>
              </a:rPr>
              <a:t>S0    S1      S2     S3</a:t>
            </a:r>
          </a:p>
          <a:p>
            <a:r>
              <a:rPr lang="en-US" altLang="zh-CN" sz="2400">
                <a:solidFill>
                  <a:srgbClr val="0033CC"/>
                </a:solidFill>
              </a:rPr>
              <a:t>Q1Q0</a:t>
            </a:r>
            <a:r>
              <a:rPr lang="zh-CN" altLang="en-US" sz="2400">
                <a:solidFill>
                  <a:srgbClr val="0033CC"/>
                </a:solidFill>
              </a:rPr>
              <a:t>：</a:t>
            </a:r>
            <a:r>
              <a:rPr lang="en-US" altLang="zh-CN" sz="2400">
                <a:solidFill>
                  <a:srgbClr val="0033CC"/>
                </a:solidFill>
              </a:rPr>
              <a:t>00    01      11     10</a:t>
            </a:r>
          </a:p>
        </p:txBody>
      </p:sp>
      <p:graphicFrame>
        <p:nvGraphicFramePr>
          <p:cNvPr id="466034" name="Group 114"/>
          <p:cNvGraphicFramePr>
            <a:graphicFrameLocks noGrp="1"/>
          </p:cNvGraphicFramePr>
          <p:nvPr>
            <p:ph sz="half" idx="2"/>
          </p:nvPr>
        </p:nvGraphicFramePr>
        <p:xfrm>
          <a:off x="4525963" y="3024188"/>
          <a:ext cx="3016250" cy="3284537"/>
        </p:xfrm>
        <a:graphic>
          <a:graphicData uri="http://schemas.openxmlformats.org/drawingml/2006/table">
            <a:tbl>
              <a:tblPr/>
              <a:tblGrid>
                <a:gridCol w="1009650"/>
                <a:gridCol w="722312"/>
                <a:gridCol w="720725"/>
                <a:gridCol w="563563"/>
              </a:tblGrid>
              <a:tr h="4699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Q1Q0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Q1*Q0*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6035" name="AutoShape 115"/>
          <p:cNvSpPr>
            <a:spLocks noChangeArrowheads="1"/>
          </p:cNvSpPr>
          <p:nvPr/>
        </p:nvSpPr>
        <p:spPr bwMode="auto">
          <a:xfrm>
            <a:off x="3716338" y="4643438"/>
            <a:ext cx="676275" cy="271462"/>
          </a:xfrm>
          <a:prstGeom prst="rightArrow">
            <a:avLst>
              <a:gd name="adj1" fmla="val 50000"/>
              <a:gd name="adj2" fmla="val 62281"/>
            </a:avLst>
          </a:prstGeom>
          <a:solidFill>
            <a:srgbClr val="19A2F7"/>
          </a:solidFill>
          <a:ln w="9525">
            <a:solidFill>
              <a:srgbClr val="19A2F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6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5" grpId="0"/>
      <p:bldP spid="465926" grpId="0"/>
      <p:bldP spid="46603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Assignment with Gray code</a:t>
            </a:r>
          </a:p>
        </p:txBody>
      </p:sp>
      <p:graphicFrame>
        <p:nvGraphicFramePr>
          <p:cNvPr id="470076" name="Group 60"/>
          <p:cNvGraphicFramePr>
            <a:graphicFrameLocks noGrp="1"/>
          </p:cNvGraphicFramePr>
          <p:nvPr>
            <p:ph idx="1"/>
          </p:nvPr>
        </p:nvGraphicFramePr>
        <p:xfrm>
          <a:off x="566738" y="1052513"/>
          <a:ext cx="2925762" cy="3200400"/>
        </p:xfrm>
        <a:graphic>
          <a:graphicData uri="http://schemas.openxmlformats.org/drawingml/2006/table">
            <a:tbl>
              <a:tblPr/>
              <a:tblGrid>
                <a:gridCol w="1057275"/>
                <a:gridCol w="673100"/>
                <a:gridCol w="669925"/>
                <a:gridCol w="525462"/>
              </a:tblGrid>
              <a:tr h="3016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Q1Q0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D1 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4392613" y="3429000"/>
            <a:ext cx="3313112" cy="2413000"/>
            <a:chOff x="214" y="1389"/>
            <a:chExt cx="2087" cy="1520"/>
          </a:xfrm>
        </p:grpSpPr>
        <p:sp>
          <p:nvSpPr>
            <p:cNvPr id="79934" name="Rectangle 62"/>
            <p:cNvSpPr>
              <a:spLocks noChangeArrowheads="1"/>
            </p:cNvSpPr>
            <p:nvPr/>
          </p:nvSpPr>
          <p:spPr bwMode="auto">
            <a:xfrm>
              <a:off x="1927" y="2216"/>
              <a:ext cx="37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0B64E7"/>
                </a:buClr>
              </a:pPr>
              <a:r>
                <a:rPr lang="en-US" altLang="zh-CN" sz="2400">
                  <a:solidFill>
                    <a:srgbClr val="0033CC"/>
                  </a:solidFill>
                </a:rPr>
                <a:t>0</a:t>
              </a:r>
            </a:p>
          </p:txBody>
        </p:sp>
        <p:sp>
          <p:nvSpPr>
            <p:cNvPr id="79935" name="Rectangle 63"/>
            <p:cNvSpPr>
              <a:spLocks noChangeArrowheads="1"/>
            </p:cNvSpPr>
            <p:nvPr/>
          </p:nvSpPr>
          <p:spPr bwMode="auto">
            <a:xfrm>
              <a:off x="1553" y="2216"/>
              <a:ext cx="37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0B64E7"/>
                </a:buClr>
              </a:pPr>
              <a:r>
                <a:rPr lang="en-US" altLang="zh-CN" sz="2400">
                  <a:solidFill>
                    <a:srgbClr val="0033CC"/>
                  </a:solidFill>
                </a:rPr>
                <a:t>1</a:t>
              </a:r>
            </a:p>
          </p:txBody>
        </p:sp>
        <p:sp>
          <p:nvSpPr>
            <p:cNvPr id="79936" name="Rectangle 64"/>
            <p:cNvSpPr>
              <a:spLocks noChangeArrowheads="1"/>
            </p:cNvSpPr>
            <p:nvPr/>
          </p:nvSpPr>
          <p:spPr bwMode="auto">
            <a:xfrm>
              <a:off x="1178" y="2216"/>
              <a:ext cx="375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0B64E7"/>
                </a:buClr>
              </a:pPr>
              <a:r>
                <a:rPr lang="en-US" altLang="zh-CN" sz="2400">
                  <a:solidFill>
                    <a:srgbClr val="0033CC"/>
                  </a:solidFill>
                </a:rPr>
                <a:t>1</a:t>
              </a:r>
            </a:p>
          </p:txBody>
        </p:sp>
        <p:sp>
          <p:nvSpPr>
            <p:cNvPr id="79937" name="Rectangle 65"/>
            <p:cNvSpPr>
              <a:spLocks noChangeArrowheads="1"/>
            </p:cNvSpPr>
            <p:nvPr/>
          </p:nvSpPr>
          <p:spPr bwMode="auto">
            <a:xfrm>
              <a:off x="804" y="2216"/>
              <a:ext cx="37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0B64E7"/>
                </a:buClr>
              </a:pPr>
              <a:r>
                <a:rPr lang="en-US" altLang="zh-CN" sz="2400">
                  <a:solidFill>
                    <a:srgbClr val="0033CC"/>
                  </a:solidFill>
                </a:rPr>
                <a:t>0</a:t>
              </a:r>
            </a:p>
          </p:txBody>
        </p:sp>
        <p:sp>
          <p:nvSpPr>
            <p:cNvPr id="79938" name="Rectangle 66"/>
            <p:cNvSpPr>
              <a:spLocks noChangeArrowheads="1"/>
            </p:cNvSpPr>
            <p:nvPr/>
          </p:nvSpPr>
          <p:spPr bwMode="auto">
            <a:xfrm>
              <a:off x="1927" y="1888"/>
              <a:ext cx="37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0B64E7"/>
                </a:buClr>
              </a:pPr>
              <a:r>
                <a:rPr lang="en-US" altLang="zh-CN" sz="2400">
                  <a:solidFill>
                    <a:srgbClr val="0033CC"/>
                  </a:solidFill>
                </a:rPr>
                <a:t>0</a:t>
              </a:r>
            </a:p>
          </p:txBody>
        </p:sp>
        <p:sp>
          <p:nvSpPr>
            <p:cNvPr id="79939" name="Rectangle 67"/>
            <p:cNvSpPr>
              <a:spLocks noChangeArrowheads="1"/>
            </p:cNvSpPr>
            <p:nvPr/>
          </p:nvSpPr>
          <p:spPr bwMode="auto">
            <a:xfrm>
              <a:off x="1553" y="1888"/>
              <a:ext cx="37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0B64E7"/>
                </a:buClr>
              </a:pPr>
              <a:r>
                <a:rPr lang="en-US" altLang="zh-CN" sz="2400">
                  <a:solidFill>
                    <a:srgbClr val="0033CC"/>
                  </a:solidFill>
                </a:rPr>
                <a:t>1</a:t>
              </a:r>
            </a:p>
          </p:txBody>
        </p:sp>
        <p:sp>
          <p:nvSpPr>
            <p:cNvPr id="79940" name="Rectangle 68"/>
            <p:cNvSpPr>
              <a:spLocks noChangeArrowheads="1"/>
            </p:cNvSpPr>
            <p:nvPr/>
          </p:nvSpPr>
          <p:spPr bwMode="auto">
            <a:xfrm>
              <a:off x="1178" y="1888"/>
              <a:ext cx="375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0B64E7"/>
                </a:buClr>
              </a:pPr>
              <a:r>
                <a:rPr lang="en-US" altLang="zh-CN" sz="2400">
                  <a:solidFill>
                    <a:srgbClr val="0033CC"/>
                  </a:solidFill>
                </a:rPr>
                <a:t>0</a:t>
              </a:r>
            </a:p>
          </p:txBody>
        </p:sp>
        <p:sp>
          <p:nvSpPr>
            <p:cNvPr id="79941" name="Rectangle 69"/>
            <p:cNvSpPr>
              <a:spLocks noChangeArrowheads="1"/>
            </p:cNvSpPr>
            <p:nvPr/>
          </p:nvSpPr>
          <p:spPr bwMode="auto">
            <a:xfrm>
              <a:off x="804" y="1888"/>
              <a:ext cx="37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0B64E7"/>
                </a:buClr>
              </a:pPr>
              <a:r>
                <a:rPr lang="en-US" altLang="zh-CN" sz="2400">
                  <a:solidFill>
                    <a:srgbClr val="0033CC"/>
                  </a:solidFill>
                </a:rPr>
                <a:t>0</a:t>
              </a:r>
            </a:p>
          </p:txBody>
        </p:sp>
        <p:sp>
          <p:nvSpPr>
            <p:cNvPr id="79942" name="Line 70"/>
            <p:cNvSpPr>
              <a:spLocks noChangeShapeType="1"/>
            </p:cNvSpPr>
            <p:nvPr/>
          </p:nvSpPr>
          <p:spPr bwMode="auto">
            <a:xfrm>
              <a:off x="804" y="1888"/>
              <a:ext cx="149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43" name="Line 71"/>
            <p:cNvSpPr>
              <a:spLocks noChangeShapeType="1"/>
            </p:cNvSpPr>
            <p:nvPr/>
          </p:nvSpPr>
          <p:spPr bwMode="auto">
            <a:xfrm>
              <a:off x="804" y="2216"/>
              <a:ext cx="14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44" name="Line 72"/>
            <p:cNvSpPr>
              <a:spLocks noChangeShapeType="1"/>
            </p:cNvSpPr>
            <p:nvPr/>
          </p:nvSpPr>
          <p:spPr bwMode="auto">
            <a:xfrm>
              <a:off x="804" y="2544"/>
              <a:ext cx="149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45" name="Line 73"/>
            <p:cNvSpPr>
              <a:spLocks noChangeShapeType="1"/>
            </p:cNvSpPr>
            <p:nvPr/>
          </p:nvSpPr>
          <p:spPr bwMode="auto">
            <a:xfrm>
              <a:off x="804" y="1888"/>
              <a:ext cx="0" cy="6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46" name="Line 74"/>
            <p:cNvSpPr>
              <a:spLocks noChangeShapeType="1"/>
            </p:cNvSpPr>
            <p:nvPr/>
          </p:nvSpPr>
          <p:spPr bwMode="auto">
            <a:xfrm>
              <a:off x="1178" y="1888"/>
              <a:ext cx="0" cy="6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47" name="Line 75"/>
            <p:cNvSpPr>
              <a:spLocks noChangeShapeType="1"/>
            </p:cNvSpPr>
            <p:nvPr/>
          </p:nvSpPr>
          <p:spPr bwMode="auto">
            <a:xfrm>
              <a:off x="1553" y="1888"/>
              <a:ext cx="0" cy="6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48" name="Line 76"/>
            <p:cNvSpPr>
              <a:spLocks noChangeShapeType="1"/>
            </p:cNvSpPr>
            <p:nvPr/>
          </p:nvSpPr>
          <p:spPr bwMode="auto">
            <a:xfrm>
              <a:off x="1927" y="1888"/>
              <a:ext cx="0" cy="6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49" name="Line 77"/>
            <p:cNvSpPr>
              <a:spLocks noChangeShapeType="1"/>
            </p:cNvSpPr>
            <p:nvPr/>
          </p:nvSpPr>
          <p:spPr bwMode="auto">
            <a:xfrm>
              <a:off x="2301" y="1888"/>
              <a:ext cx="0" cy="6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50" name="Line 78"/>
            <p:cNvSpPr>
              <a:spLocks noChangeShapeType="1"/>
            </p:cNvSpPr>
            <p:nvPr/>
          </p:nvSpPr>
          <p:spPr bwMode="auto">
            <a:xfrm flipH="1" flipV="1">
              <a:off x="486" y="1615"/>
              <a:ext cx="318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51" name="Text Box 79"/>
            <p:cNvSpPr txBox="1">
              <a:spLocks noChangeArrowheads="1"/>
            </p:cNvSpPr>
            <p:nvPr/>
          </p:nvSpPr>
          <p:spPr bwMode="auto">
            <a:xfrm>
              <a:off x="350" y="1752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P</a:t>
              </a:r>
            </a:p>
          </p:txBody>
        </p:sp>
        <p:sp>
          <p:nvSpPr>
            <p:cNvPr id="79952" name="Text Box 80"/>
            <p:cNvSpPr txBox="1">
              <a:spLocks noChangeArrowheads="1"/>
            </p:cNvSpPr>
            <p:nvPr/>
          </p:nvSpPr>
          <p:spPr bwMode="auto">
            <a:xfrm>
              <a:off x="531" y="1479"/>
              <a:ext cx="5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Q1Q0</a:t>
              </a:r>
            </a:p>
          </p:txBody>
        </p:sp>
        <p:sp>
          <p:nvSpPr>
            <p:cNvPr id="79953" name="AutoShape 81"/>
            <p:cNvSpPr>
              <a:spLocks/>
            </p:cNvSpPr>
            <p:nvPr/>
          </p:nvSpPr>
          <p:spPr bwMode="auto">
            <a:xfrm rot="5400000">
              <a:off x="1869" y="1458"/>
              <a:ext cx="91" cy="680"/>
            </a:xfrm>
            <a:prstGeom prst="leftBracket">
              <a:avLst>
                <a:gd name="adj" fmla="val 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54" name="Text Box 82"/>
            <p:cNvSpPr txBox="1">
              <a:spLocks noChangeArrowheads="1"/>
            </p:cNvSpPr>
            <p:nvPr/>
          </p:nvSpPr>
          <p:spPr bwMode="auto">
            <a:xfrm>
              <a:off x="1847" y="1525"/>
              <a:ext cx="3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99"/>
                  </a:solidFill>
                </a:rPr>
                <a:t>Q1 </a:t>
              </a:r>
            </a:p>
          </p:txBody>
        </p:sp>
        <p:sp>
          <p:nvSpPr>
            <p:cNvPr id="79955" name="AutoShape 83"/>
            <p:cNvSpPr>
              <a:spLocks/>
            </p:cNvSpPr>
            <p:nvPr/>
          </p:nvSpPr>
          <p:spPr bwMode="auto">
            <a:xfrm rot="16200000" flipV="1">
              <a:off x="1507" y="2274"/>
              <a:ext cx="90" cy="680"/>
            </a:xfrm>
            <a:prstGeom prst="leftBracket">
              <a:avLst>
                <a:gd name="adj" fmla="val 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56" name="Text Box 84"/>
            <p:cNvSpPr txBox="1">
              <a:spLocks noChangeArrowheads="1"/>
            </p:cNvSpPr>
            <p:nvPr/>
          </p:nvSpPr>
          <p:spPr bwMode="auto">
            <a:xfrm>
              <a:off x="1439" y="2659"/>
              <a:ext cx="3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99"/>
                  </a:solidFill>
                </a:rPr>
                <a:t>Q0</a:t>
              </a:r>
            </a:p>
          </p:txBody>
        </p:sp>
        <p:sp>
          <p:nvSpPr>
            <p:cNvPr id="79957" name="Text Box 85"/>
            <p:cNvSpPr txBox="1">
              <a:spLocks noChangeArrowheads="1"/>
            </p:cNvSpPr>
            <p:nvPr/>
          </p:nvSpPr>
          <p:spPr bwMode="auto">
            <a:xfrm>
              <a:off x="214" y="1389"/>
              <a:ext cx="3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D1</a:t>
              </a: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4392613" y="1042988"/>
            <a:ext cx="3313112" cy="2413000"/>
            <a:chOff x="214" y="1389"/>
            <a:chExt cx="2087" cy="1520"/>
          </a:xfrm>
        </p:grpSpPr>
        <p:sp>
          <p:nvSpPr>
            <p:cNvPr id="79910" name="Rectangle 87"/>
            <p:cNvSpPr>
              <a:spLocks noChangeArrowheads="1"/>
            </p:cNvSpPr>
            <p:nvPr/>
          </p:nvSpPr>
          <p:spPr bwMode="auto">
            <a:xfrm>
              <a:off x="1927" y="2216"/>
              <a:ext cx="37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0B64E7"/>
                </a:buClr>
              </a:pPr>
              <a:r>
                <a:rPr lang="en-US" altLang="zh-CN" sz="2400">
                  <a:solidFill>
                    <a:srgbClr val="0033CC"/>
                  </a:solidFill>
                </a:rPr>
                <a:t>1</a:t>
              </a:r>
            </a:p>
          </p:txBody>
        </p:sp>
        <p:sp>
          <p:nvSpPr>
            <p:cNvPr id="79911" name="Rectangle 88"/>
            <p:cNvSpPr>
              <a:spLocks noChangeArrowheads="1"/>
            </p:cNvSpPr>
            <p:nvPr/>
          </p:nvSpPr>
          <p:spPr bwMode="auto">
            <a:xfrm>
              <a:off x="1553" y="2216"/>
              <a:ext cx="37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0B64E7"/>
                </a:buClr>
              </a:pPr>
              <a:r>
                <a:rPr lang="en-US" altLang="zh-CN" sz="2400">
                  <a:solidFill>
                    <a:srgbClr val="0033CC"/>
                  </a:solidFill>
                </a:rPr>
                <a:t>1</a:t>
              </a:r>
            </a:p>
          </p:txBody>
        </p:sp>
        <p:sp>
          <p:nvSpPr>
            <p:cNvPr id="79912" name="Rectangle 89"/>
            <p:cNvSpPr>
              <a:spLocks noChangeArrowheads="1"/>
            </p:cNvSpPr>
            <p:nvPr/>
          </p:nvSpPr>
          <p:spPr bwMode="auto">
            <a:xfrm>
              <a:off x="1178" y="2216"/>
              <a:ext cx="375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0B64E7"/>
                </a:buClr>
              </a:pPr>
              <a:r>
                <a:rPr lang="en-US" altLang="zh-CN" sz="2400">
                  <a:solidFill>
                    <a:srgbClr val="0033CC"/>
                  </a:solidFill>
                </a:rPr>
                <a:t>1</a:t>
              </a:r>
            </a:p>
          </p:txBody>
        </p:sp>
        <p:sp>
          <p:nvSpPr>
            <p:cNvPr id="79913" name="Rectangle 90"/>
            <p:cNvSpPr>
              <a:spLocks noChangeArrowheads="1"/>
            </p:cNvSpPr>
            <p:nvPr/>
          </p:nvSpPr>
          <p:spPr bwMode="auto">
            <a:xfrm>
              <a:off x="804" y="2216"/>
              <a:ext cx="37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0B64E7"/>
                </a:buClr>
              </a:pPr>
              <a:r>
                <a:rPr lang="en-US" altLang="zh-CN" sz="2400">
                  <a:solidFill>
                    <a:srgbClr val="0033CC"/>
                  </a:solidFill>
                </a:rPr>
                <a:t>1</a:t>
              </a:r>
            </a:p>
          </p:txBody>
        </p:sp>
        <p:sp>
          <p:nvSpPr>
            <p:cNvPr id="79914" name="Rectangle 91"/>
            <p:cNvSpPr>
              <a:spLocks noChangeArrowheads="1"/>
            </p:cNvSpPr>
            <p:nvPr/>
          </p:nvSpPr>
          <p:spPr bwMode="auto">
            <a:xfrm>
              <a:off x="1927" y="1888"/>
              <a:ext cx="37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0B64E7"/>
                </a:buClr>
              </a:pPr>
              <a:r>
                <a:rPr lang="en-US" altLang="zh-CN" sz="2400">
                  <a:solidFill>
                    <a:srgbClr val="0033CC"/>
                  </a:solidFill>
                </a:rPr>
                <a:t>0</a:t>
              </a:r>
            </a:p>
          </p:txBody>
        </p:sp>
        <p:sp>
          <p:nvSpPr>
            <p:cNvPr id="79915" name="Rectangle 92"/>
            <p:cNvSpPr>
              <a:spLocks noChangeArrowheads="1"/>
            </p:cNvSpPr>
            <p:nvPr/>
          </p:nvSpPr>
          <p:spPr bwMode="auto">
            <a:xfrm>
              <a:off x="1553" y="1888"/>
              <a:ext cx="37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0B64E7"/>
                </a:buClr>
              </a:pPr>
              <a:r>
                <a:rPr lang="en-US" altLang="zh-CN" sz="2400">
                  <a:solidFill>
                    <a:srgbClr val="0033CC"/>
                  </a:solidFill>
                </a:rPr>
                <a:t>0</a:t>
              </a:r>
            </a:p>
          </p:txBody>
        </p:sp>
        <p:sp>
          <p:nvSpPr>
            <p:cNvPr id="79916" name="Rectangle 93"/>
            <p:cNvSpPr>
              <a:spLocks noChangeArrowheads="1"/>
            </p:cNvSpPr>
            <p:nvPr/>
          </p:nvSpPr>
          <p:spPr bwMode="auto">
            <a:xfrm>
              <a:off x="1178" y="1888"/>
              <a:ext cx="375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0B64E7"/>
                </a:buClr>
              </a:pPr>
              <a:r>
                <a:rPr lang="en-US" altLang="zh-CN" sz="2400">
                  <a:solidFill>
                    <a:srgbClr val="0033CC"/>
                  </a:solidFill>
                </a:rPr>
                <a:t>0</a:t>
              </a:r>
            </a:p>
          </p:txBody>
        </p:sp>
        <p:sp>
          <p:nvSpPr>
            <p:cNvPr id="79917" name="Rectangle 94"/>
            <p:cNvSpPr>
              <a:spLocks noChangeArrowheads="1"/>
            </p:cNvSpPr>
            <p:nvPr/>
          </p:nvSpPr>
          <p:spPr bwMode="auto">
            <a:xfrm>
              <a:off x="804" y="1888"/>
              <a:ext cx="37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0B64E7"/>
                </a:buClr>
              </a:pPr>
              <a:r>
                <a:rPr lang="en-US" altLang="zh-CN" sz="2400">
                  <a:solidFill>
                    <a:srgbClr val="0033CC"/>
                  </a:solidFill>
                </a:rPr>
                <a:t>0</a:t>
              </a:r>
            </a:p>
          </p:txBody>
        </p:sp>
        <p:sp>
          <p:nvSpPr>
            <p:cNvPr id="79918" name="Line 95"/>
            <p:cNvSpPr>
              <a:spLocks noChangeShapeType="1"/>
            </p:cNvSpPr>
            <p:nvPr/>
          </p:nvSpPr>
          <p:spPr bwMode="auto">
            <a:xfrm>
              <a:off x="804" y="1888"/>
              <a:ext cx="149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19" name="Line 96"/>
            <p:cNvSpPr>
              <a:spLocks noChangeShapeType="1"/>
            </p:cNvSpPr>
            <p:nvPr/>
          </p:nvSpPr>
          <p:spPr bwMode="auto">
            <a:xfrm>
              <a:off x="804" y="2216"/>
              <a:ext cx="14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0" name="Line 97"/>
            <p:cNvSpPr>
              <a:spLocks noChangeShapeType="1"/>
            </p:cNvSpPr>
            <p:nvPr/>
          </p:nvSpPr>
          <p:spPr bwMode="auto">
            <a:xfrm>
              <a:off x="804" y="2544"/>
              <a:ext cx="149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1" name="Line 98"/>
            <p:cNvSpPr>
              <a:spLocks noChangeShapeType="1"/>
            </p:cNvSpPr>
            <p:nvPr/>
          </p:nvSpPr>
          <p:spPr bwMode="auto">
            <a:xfrm>
              <a:off x="804" y="1888"/>
              <a:ext cx="0" cy="6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2" name="Line 99"/>
            <p:cNvSpPr>
              <a:spLocks noChangeShapeType="1"/>
            </p:cNvSpPr>
            <p:nvPr/>
          </p:nvSpPr>
          <p:spPr bwMode="auto">
            <a:xfrm>
              <a:off x="1178" y="1888"/>
              <a:ext cx="0" cy="6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3" name="Line 100"/>
            <p:cNvSpPr>
              <a:spLocks noChangeShapeType="1"/>
            </p:cNvSpPr>
            <p:nvPr/>
          </p:nvSpPr>
          <p:spPr bwMode="auto">
            <a:xfrm>
              <a:off x="1553" y="1888"/>
              <a:ext cx="0" cy="6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4" name="Line 101"/>
            <p:cNvSpPr>
              <a:spLocks noChangeShapeType="1"/>
            </p:cNvSpPr>
            <p:nvPr/>
          </p:nvSpPr>
          <p:spPr bwMode="auto">
            <a:xfrm>
              <a:off x="1927" y="1888"/>
              <a:ext cx="0" cy="6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5" name="Line 102"/>
            <p:cNvSpPr>
              <a:spLocks noChangeShapeType="1"/>
            </p:cNvSpPr>
            <p:nvPr/>
          </p:nvSpPr>
          <p:spPr bwMode="auto">
            <a:xfrm>
              <a:off x="2301" y="1888"/>
              <a:ext cx="0" cy="6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6" name="Line 103"/>
            <p:cNvSpPr>
              <a:spLocks noChangeShapeType="1"/>
            </p:cNvSpPr>
            <p:nvPr/>
          </p:nvSpPr>
          <p:spPr bwMode="auto">
            <a:xfrm flipH="1" flipV="1">
              <a:off x="486" y="1615"/>
              <a:ext cx="318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7" name="Text Box 104"/>
            <p:cNvSpPr txBox="1">
              <a:spLocks noChangeArrowheads="1"/>
            </p:cNvSpPr>
            <p:nvPr/>
          </p:nvSpPr>
          <p:spPr bwMode="auto">
            <a:xfrm>
              <a:off x="350" y="1752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P</a:t>
              </a:r>
            </a:p>
          </p:txBody>
        </p:sp>
        <p:sp>
          <p:nvSpPr>
            <p:cNvPr id="79928" name="Text Box 105"/>
            <p:cNvSpPr txBox="1">
              <a:spLocks noChangeArrowheads="1"/>
            </p:cNvSpPr>
            <p:nvPr/>
          </p:nvSpPr>
          <p:spPr bwMode="auto">
            <a:xfrm>
              <a:off x="531" y="1479"/>
              <a:ext cx="5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Q1Q0</a:t>
              </a:r>
            </a:p>
          </p:txBody>
        </p:sp>
        <p:sp>
          <p:nvSpPr>
            <p:cNvPr id="79929" name="AutoShape 106"/>
            <p:cNvSpPr>
              <a:spLocks/>
            </p:cNvSpPr>
            <p:nvPr/>
          </p:nvSpPr>
          <p:spPr bwMode="auto">
            <a:xfrm rot="5400000">
              <a:off x="1869" y="1458"/>
              <a:ext cx="91" cy="680"/>
            </a:xfrm>
            <a:prstGeom prst="leftBracket">
              <a:avLst>
                <a:gd name="adj" fmla="val 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30" name="Text Box 107"/>
            <p:cNvSpPr txBox="1">
              <a:spLocks noChangeArrowheads="1"/>
            </p:cNvSpPr>
            <p:nvPr/>
          </p:nvSpPr>
          <p:spPr bwMode="auto">
            <a:xfrm>
              <a:off x="1847" y="1525"/>
              <a:ext cx="3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99"/>
                  </a:solidFill>
                </a:rPr>
                <a:t>Q1 </a:t>
              </a:r>
            </a:p>
          </p:txBody>
        </p:sp>
        <p:sp>
          <p:nvSpPr>
            <p:cNvPr id="79931" name="AutoShape 108"/>
            <p:cNvSpPr>
              <a:spLocks/>
            </p:cNvSpPr>
            <p:nvPr/>
          </p:nvSpPr>
          <p:spPr bwMode="auto">
            <a:xfrm rot="16200000" flipV="1">
              <a:off x="1507" y="2274"/>
              <a:ext cx="90" cy="680"/>
            </a:xfrm>
            <a:prstGeom prst="leftBracket">
              <a:avLst>
                <a:gd name="adj" fmla="val 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32" name="Text Box 109"/>
            <p:cNvSpPr txBox="1">
              <a:spLocks noChangeArrowheads="1"/>
            </p:cNvSpPr>
            <p:nvPr/>
          </p:nvSpPr>
          <p:spPr bwMode="auto">
            <a:xfrm>
              <a:off x="1439" y="2659"/>
              <a:ext cx="3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99"/>
                  </a:solidFill>
                </a:rPr>
                <a:t>Q0</a:t>
              </a:r>
            </a:p>
          </p:txBody>
        </p:sp>
        <p:sp>
          <p:nvSpPr>
            <p:cNvPr id="79933" name="Text Box 110"/>
            <p:cNvSpPr txBox="1">
              <a:spLocks noChangeArrowheads="1"/>
            </p:cNvSpPr>
            <p:nvPr/>
          </p:nvSpPr>
          <p:spPr bwMode="auto">
            <a:xfrm>
              <a:off x="214" y="1389"/>
              <a:ext cx="3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D0</a:t>
              </a:r>
            </a:p>
          </p:txBody>
        </p:sp>
      </p:grpSp>
      <p:sp>
        <p:nvSpPr>
          <p:cNvPr id="470127" name="Text Box 111"/>
          <p:cNvSpPr txBox="1">
            <a:spLocks noChangeArrowheads="1"/>
          </p:cNvSpPr>
          <p:nvPr/>
        </p:nvSpPr>
        <p:spPr bwMode="auto">
          <a:xfrm>
            <a:off x="1150938" y="4643438"/>
            <a:ext cx="3286125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</a:rPr>
              <a:t>D0=P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</a:rPr>
              <a:t>D1=Q1·Q0+Q0·P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12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358900"/>
            <a:ext cx="4681538" cy="49752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smtClean="0">
                <a:solidFill>
                  <a:srgbClr val="000099"/>
                </a:solidFill>
                <a:ea typeface="宋体" charset="-122"/>
              </a:rPr>
              <a:t>If a circuit’s input P receives continuous 101 binary sequence, then C output 1, otherwise C output 0. And overlap is not permitted.</a:t>
            </a:r>
          </a:p>
          <a:p>
            <a:pPr eaLnBrk="1" hangingPunct="1">
              <a:buFontTx/>
              <a:buNone/>
            </a:pPr>
            <a:r>
              <a:rPr lang="zh-CN" altLang="en-US" sz="2400" smtClean="0">
                <a:solidFill>
                  <a:srgbClr val="9900CC"/>
                </a:solidFill>
                <a:ea typeface="宋体" charset="-122"/>
              </a:rPr>
              <a:t>（</a:t>
            </a:r>
            <a:r>
              <a:rPr lang="en-US" altLang="zh-CN" sz="2400" smtClean="0">
                <a:solidFill>
                  <a:srgbClr val="9900CC"/>
                </a:solidFill>
                <a:ea typeface="宋体" charset="-122"/>
              </a:rPr>
              <a:t>1</a:t>
            </a:r>
            <a:r>
              <a:rPr lang="zh-CN" altLang="en-US" sz="2400" smtClean="0">
                <a:solidFill>
                  <a:srgbClr val="9900CC"/>
                </a:solidFill>
                <a:ea typeface="宋体" charset="-122"/>
              </a:rPr>
              <a:t>）</a:t>
            </a:r>
            <a:r>
              <a:rPr lang="en-US" altLang="zh-CN" sz="2400" smtClean="0">
                <a:solidFill>
                  <a:srgbClr val="9900CC"/>
                </a:solidFill>
                <a:ea typeface="宋体" charset="-122"/>
              </a:rPr>
              <a:t>defining states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solidFill>
                  <a:srgbClr val="333300"/>
                </a:solidFill>
                <a:ea typeface="宋体" charset="-122"/>
              </a:rPr>
              <a:t>S0—receive a single 0</a:t>
            </a:r>
            <a:r>
              <a:rPr lang="zh-CN" altLang="en-US" sz="2400" smtClean="0">
                <a:solidFill>
                  <a:srgbClr val="333300"/>
                </a:solidFill>
                <a:ea typeface="宋体" charset="-122"/>
              </a:rPr>
              <a:t>，</a:t>
            </a:r>
            <a:r>
              <a:rPr lang="en-US" altLang="zh-CN" sz="2400" smtClean="0">
                <a:solidFill>
                  <a:srgbClr val="333300"/>
                </a:solidFill>
                <a:ea typeface="宋体" charset="-122"/>
              </a:rPr>
              <a:t>C=0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solidFill>
                  <a:srgbClr val="333300"/>
                </a:solidFill>
                <a:ea typeface="宋体" charset="-122"/>
              </a:rPr>
              <a:t>S1—receive a single 1</a:t>
            </a:r>
            <a:r>
              <a:rPr lang="zh-CN" altLang="en-US" sz="2400" smtClean="0">
                <a:solidFill>
                  <a:srgbClr val="333300"/>
                </a:solidFill>
                <a:ea typeface="宋体" charset="-122"/>
              </a:rPr>
              <a:t>，</a:t>
            </a:r>
            <a:r>
              <a:rPr lang="en-US" altLang="zh-CN" sz="2400" smtClean="0">
                <a:solidFill>
                  <a:srgbClr val="333300"/>
                </a:solidFill>
                <a:ea typeface="宋体" charset="-122"/>
              </a:rPr>
              <a:t>C=0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solidFill>
                  <a:srgbClr val="333300"/>
                </a:solidFill>
                <a:ea typeface="宋体" charset="-122"/>
              </a:rPr>
              <a:t>S2—receive continuous “10”</a:t>
            </a:r>
            <a:r>
              <a:rPr lang="zh-CN" altLang="en-US" sz="2400" smtClean="0">
                <a:solidFill>
                  <a:srgbClr val="333300"/>
                </a:solidFill>
                <a:ea typeface="宋体" charset="-122"/>
              </a:rPr>
              <a:t>，</a:t>
            </a:r>
            <a:r>
              <a:rPr lang="en-US" altLang="zh-CN" sz="2400" smtClean="0">
                <a:solidFill>
                  <a:srgbClr val="333300"/>
                </a:solidFill>
                <a:ea typeface="宋体" charset="-122"/>
              </a:rPr>
              <a:t>C=0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solidFill>
                  <a:srgbClr val="333300"/>
                </a:solidFill>
                <a:ea typeface="宋体" charset="-122"/>
              </a:rPr>
              <a:t>S3—receive continuous “101”</a:t>
            </a:r>
            <a:r>
              <a:rPr lang="zh-CN" altLang="en-US" sz="2400" smtClean="0">
                <a:solidFill>
                  <a:srgbClr val="333300"/>
                </a:solidFill>
                <a:ea typeface="宋体" charset="-122"/>
              </a:rPr>
              <a:t>，</a:t>
            </a:r>
            <a:r>
              <a:rPr lang="en-US" altLang="zh-CN" sz="2400" smtClean="0">
                <a:solidFill>
                  <a:srgbClr val="333300"/>
                </a:solidFill>
                <a:ea typeface="宋体" charset="-122"/>
              </a:rPr>
              <a:t>C=1</a:t>
            </a:r>
          </a:p>
          <a:p>
            <a:pPr eaLnBrk="1" hangingPunct="1">
              <a:buFontTx/>
              <a:buNone/>
            </a:pPr>
            <a:endParaRPr lang="en-US" altLang="zh-CN" sz="2400" smtClean="0">
              <a:solidFill>
                <a:srgbClr val="333300"/>
              </a:solidFill>
              <a:ea typeface="宋体" charset="-122"/>
            </a:endParaRPr>
          </a:p>
        </p:txBody>
      </p:sp>
      <p:graphicFrame>
        <p:nvGraphicFramePr>
          <p:cNvPr id="166980" name="Group 68"/>
          <p:cNvGraphicFramePr>
            <a:graphicFrameLocks noGrp="1"/>
          </p:cNvGraphicFramePr>
          <p:nvPr>
            <p:ph sz="half" idx="2"/>
          </p:nvPr>
        </p:nvGraphicFramePr>
        <p:xfrm>
          <a:off x="4932363" y="2079625"/>
          <a:ext cx="3422650" cy="4135438"/>
        </p:xfrm>
        <a:graphic>
          <a:graphicData uri="http://schemas.openxmlformats.org/drawingml/2006/table">
            <a:tbl>
              <a:tblPr/>
              <a:tblGrid>
                <a:gridCol w="977900"/>
                <a:gridCol w="1260475"/>
                <a:gridCol w="1184275"/>
              </a:tblGrid>
              <a:tr h="5921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88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S1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S2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S1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S3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S1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S*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0924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>
                <a:ea typeface="宋体" charset="-122"/>
              </a:rPr>
              <a:t>Another sequence detector : use mealy machine</a:t>
            </a:r>
          </a:p>
        </p:txBody>
      </p:sp>
      <p:sp>
        <p:nvSpPr>
          <p:cNvPr id="80925" name="Text Box 71"/>
          <p:cNvSpPr txBox="1">
            <a:spLocks noChangeArrowheads="1"/>
          </p:cNvSpPr>
          <p:nvPr/>
        </p:nvSpPr>
        <p:spPr bwMode="auto">
          <a:xfrm>
            <a:off x="4662488" y="1089025"/>
            <a:ext cx="4095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9900CC"/>
                </a:solidFill>
              </a:rPr>
              <a:t>(2) Construct state/output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8413"/>
            <a:ext cx="4456113" cy="23860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mtClean="0">
                <a:ea typeface="宋体" charset="-122"/>
              </a:rPr>
              <a:t>S0 and S3 are </a:t>
            </a:r>
            <a:r>
              <a:rPr lang="en-US" altLang="zh-CN" smtClean="0">
                <a:solidFill>
                  <a:srgbClr val="CC0066"/>
                </a:solidFill>
                <a:ea typeface="宋体" charset="-122"/>
              </a:rPr>
              <a:t>equivalent states</a:t>
            </a:r>
            <a:r>
              <a:rPr lang="zh-CN" altLang="en-US" smtClean="0">
                <a:ea typeface="宋体" charset="-122"/>
              </a:rPr>
              <a:t>，</a:t>
            </a:r>
            <a:r>
              <a:rPr lang="en-US" altLang="zh-CN" smtClean="0">
                <a:ea typeface="宋体" charset="-122"/>
              </a:rPr>
              <a:t>so eliminate S3, and get the minimized state/output table.</a:t>
            </a:r>
          </a:p>
        </p:txBody>
      </p:sp>
      <p:graphicFrame>
        <p:nvGraphicFramePr>
          <p:cNvPr id="169010" name="Group 50"/>
          <p:cNvGraphicFramePr>
            <a:graphicFrameLocks noGrp="1"/>
          </p:cNvGraphicFramePr>
          <p:nvPr>
            <p:ph sz="half" idx="2"/>
          </p:nvPr>
        </p:nvGraphicFramePr>
        <p:xfrm>
          <a:off x="4937125" y="1462088"/>
          <a:ext cx="3422650" cy="4135437"/>
        </p:xfrm>
        <a:graphic>
          <a:graphicData uri="http://schemas.openxmlformats.org/drawingml/2006/table">
            <a:tbl>
              <a:tblPr/>
              <a:tblGrid>
                <a:gridCol w="977900"/>
                <a:gridCol w="1260475"/>
                <a:gridCol w="1184275"/>
              </a:tblGrid>
              <a:tr h="5921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88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S1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S2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S1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S3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S1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S*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9004" name="Rectangle 44"/>
          <p:cNvSpPr>
            <a:spLocks noChangeArrowheads="1"/>
          </p:cNvSpPr>
          <p:nvPr/>
        </p:nvSpPr>
        <p:spPr bwMode="auto">
          <a:xfrm>
            <a:off x="5111750" y="4373563"/>
            <a:ext cx="3384550" cy="504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005" name="Rectangle 45"/>
          <p:cNvSpPr>
            <a:spLocks noChangeArrowheads="1"/>
          </p:cNvSpPr>
          <p:nvPr/>
        </p:nvSpPr>
        <p:spPr bwMode="auto">
          <a:xfrm>
            <a:off x="7227888" y="3789363"/>
            <a:ext cx="539750" cy="503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</a:rPr>
              <a:t>S0</a:t>
            </a:r>
          </a:p>
        </p:txBody>
      </p:sp>
      <p:sp>
        <p:nvSpPr>
          <p:cNvPr id="81950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(3) State minimization</a:t>
            </a:r>
          </a:p>
        </p:txBody>
      </p:sp>
      <p:sp>
        <p:nvSpPr>
          <p:cNvPr id="169011" name="AutoShape 51"/>
          <p:cNvSpPr>
            <a:spLocks noChangeArrowheads="1"/>
          </p:cNvSpPr>
          <p:nvPr/>
        </p:nvSpPr>
        <p:spPr bwMode="auto">
          <a:xfrm>
            <a:off x="206375" y="3608388"/>
            <a:ext cx="4365625" cy="2341562"/>
          </a:xfrm>
          <a:prstGeom prst="bracketPair">
            <a:avLst>
              <a:gd name="adj" fmla="val 16667"/>
            </a:avLst>
          </a:prstGeom>
          <a:noFill/>
          <a:ln w="19050">
            <a:solidFill>
              <a:srgbClr val="0369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altLang="zh-CN" sz="2400" b="0">
                <a:solidFill>
                  <a:srgbClr val="036903"/>
                </a:solidFill>
                <a:latin typeface="Tahoma" pitchFamily="34" charset="0"/>
              </a:rPr>
              <a:t>Equivalent states: two states produce the same values at the output; and they have either the same next state or equivalent next state.</a:t>
            </a:r>
            <a:r>
              <a:rPr lang="zh-CN" altLang="en-US" sz="2400" b="0">
                <a:solidFill>
                  <a:srgbClr val="036903"/>
                </a:solidFill>
                <a:latin typeface="Tahoma" pitchFamily="34" charset="0"/>
              </a:rPr>
              <a:t>（</a:t>
            </a:r>
            <a:r>
              <a:rPr lang="en-US" altLang="zh-CN" sz="2400" b="0">
                <a:solidFill>
                  <a:srgbClr val="036903"/>
                </a:solidFill>
                <a:latin typeface="Tahoma" pitchFamily="34" charset="0"/>
              </a:rPr>
              <a:t>section 7.4.2</a:t>
            </a:r>
            <a:r>
              <a:rPr lang="zh-CN" altLang="en-US" sz="2400" b="0">
                <a:solidFill>
                  <a:srgbClr val="036903"/>
                </a:solidFill>
                <a:latin typeface="Tahoma" pitchFamily="34" charset="0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9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9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9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9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04" grpId="0" animBg="1"/>
      <p:bldP spid="169005" grpId="0" animBg="1"/>
      <p:bldP spid="16901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296863" y="1125538"/>
            <a:ext cx="4635500" cy="5000625"/>
          </a:xfrm>
        </p:spPr>
        <p:txBody>
          <a:bodyPr/>
          <a:lstStyle/>
          <a:p>
            <a:pPr eaLnBrk="1" hangingPunct="1"/>
            <a:r>
              <a:rPr lang="en-US" altLang="zh-CN" sz="2600" smtClean="0">
                <a:ea typeface="宋体" charset="-122"/>
              </a:rPr>
              <a:t>Number of f-fs</a:t>
            </a:r>
            <a:r>
              <a:rPr lang="zh-CN" altLang="en-US" sz="2600" smtClean="0">
                <a:ea typeface="宋体" charset="-122"/>
              </a:rPr>
              <a:t>：</a:t>
            </a:r>
          </a:p>
          <a:p>
            <a:pPr eaLnBrk="1" hangingPunct="1">
              <a:buFontTx/>
              <a:buNone/>
            </a:pPr>
            <a:r>
              <a:rPr lang="zh-CN" altLang="en-US" sz="2600" smtClean="0">
                <a:ea typeface="宋体" charset="-122"/>
              </a:rPr>
              <a:t/>
            </a:r>
            <a:br>
              <a:rPr lang="zh-CN" altLang="en-US" sz="2600" smtClean="0">
                <a:ea typeface="宋体" charset="-122"/>
              </a:rPr>
            </a:br>
            <a:r>
              <a:rPr lang="en-US" altLang="zh-CN" sz="2600" smtClean="0">
                <a:ea typeface="宋体" charset="-122"/>
              </a:rPr>
              <a:t>named Q1</a:t>
            </a:r>
            <a:r>
              <a:rPr lang="zh-CN" altLang="en-US" sz="2600" smtClean="0">
                <a:ea typeface="宋体" charset="-122"/>
              </a:rPr>
              <a:t>、</a:t>
            </a:r>
            <a:r>
              <a:rPr lang="en-US" altLang="zh-CN" sz="2600" smtClean="0">
                <a:ea typeface="宋体" charset="-122"/>
              </a:rPr>
              <a:t>Q0</a:t>
            </a:r>
            <a:br>
              <a:rPr lang="en-US" altLang="zh-CN" sz="2600" smtClean="0">
                <a:ea typeface="宋体" charset="-122"/>
              </a:rPr>
            </a:br>
            <a:r>
              <a:rPr lang="en-US" altLang="zh-CN" sz="2600" smtClean="0">
                <a:ea typeface="宋体" charset="-122"/>
              </a:rPr>
              <a:t>Q1Q0=00</a:t>
            </a:r>
            <a:r>
              <a:rPr lang="zh-CN" altLang="en-US" sz="2600" smtClean="0">
                <a:ea typeface="宋体" charset="-122"/>
              </a:rPr>
              <a:t>，</a:t>
            </a:r>
            <a:r>
              <a:rPr lang="en-US" altLang="zh-CN" sz="2600" smtClean="0">
                <a:ea typeface="宋体" charset="-122"/>
              </a:rPr>
              <a:t>01</a:t>
            </a:r>
            <a:r>
              <a:rPr lang="zh-CN" altLang="en-US" sz="2600" smtClean="0">
                <a:ea typeface="宋体" charset="-122"/>
              </a:rPr>
              <a:t>，</a:t>
            </a:r>
            <a:r>
              <a:rPr lang="en-US" altLang="zh-CN" sz="2600" smtClean="0">
                <a:ea typeface="宋体" charset="-122"/>
              </a:rPr>
              <a:t>10</a:t>
            </a:r>
            <a:r>
              <a:rPr lang="zh-CN" altLang="en-US" sz="2600" smtClean="0">
                <a:ea typeface="宋体" charset="-122"/>
              </a:rPr>
              <a:t>，</a:t>
            </a:r>
            <a:r>
              <a:rPr lang="en-US" altLang="zh-CN" sz="2600" smtClean="0">
                <a:ea typeface="宋体" charset="-122"/>
              </a:rPr>
              <a:t>11</a:t>
            </a:r>
            <a:br>
              <a:rPr lang="en-US" altLang="zh-CN" sz="2600" smtClean="0">
                <a:ea typeface="宋体" charset="-122"/>
              </a:rPr>
            </a:br>
            <a:r>
              <a:rPr lang="en-US" altLang="zh-CN" sz="2600" smtClean="0">
                <a:ea typeface="宋体" charset="-122"/>
              </a:rPr>
              <a:t>       </a:t>
            </a:r>
          </a:p>
          <a:p>
            <a:pPr eaLnBrk="1" hangingPunct="1"/>
            <a:r>
              <a:rPr lang="en-US" altLang="zh-CN" sz="2600" smtClean="0">
                <a:ea typeface="宋体" charset="-122"/>
              </a:rPr>
              <a:t> assign 3 of the 4 binary values to the 3 known states</a:t>
            </a:r>
            <a:r>
              <a:rPr lang="zh-CN" altLang="en-US" sz="2600" smtClean="0">
                <a:ea typeface="宋体" charset="-122"/>
              </a:rPr>
              <a:t>。</a:t>
            </a:r>
            <a:r>
              <a:rPr lang="en-US" altLang="zh-CN" sz="2600" smtClean="0">
                <a:ea typeface="宋体" charset="-122"/>
              </a:rPr>
              <a:t>like</a:t>
            </a:r>
            <a:r>
              <a:rPr lang="zh-CN" altLang="en-US" sz="2600" smtClean="0">
                <a:ea typeface="宋体" charset="-122"/>
              </a:rPr>
              <a:t>，</a:t>
            </a:r>
            <a:br>
              <a:rPr lang="zh-CN" altLang="en-US" sz="2600" smtClean="0">
                <a:ea typeface="宋体" charset="-122"/>
              </a:rPr>
            </a:br>
            <a:r>
              <a:rPr lang="en-US" altLang="zh-CN" sz="2600" smtClean="0">
                <a:ea typeface="宋体" charset="-122"/>
              </a:rPr>
              <a:t>S0 — 00</a:t>
            </a:r>
            <a:r>
              <a:rPr lang="zh-CN" altLang="en-US" sz="2600" smtClean="0">
                <a:ea typeface="宋体" charset="-122"/>
              </a:rPr>
              <a:t>，</a:t>
            </a:r>
            <a:r>
              <a:rPr lang="en-US" altLang="zh-CN" sz="2600" smtClean="0">
                <a:ea typeface="宋体" charset="-122"/>
              </a:rPr>
              <a:t>S1 —01</a:t>
            </a:r>
            <a:r>
              <a:rPr lang="zh-CN" altLang="en-US" sz="2600" smtClean="0">
                <a:ea typeface="宋体" charset="-122"/>
              </a:rPr>
              <a:t>，</a:t>
            </a:r>
            <a:r>
              <a:rPr lang="en-US" altLang="zh-CN" sz="2600" smtClean="0">
                <a:ea typeface="宋体" charset="-122"/>
              </a:rPr>
              <a:t>S2 — 11</a:t>
            </a:r>
            <a:br>
              <a:rPr lang="en-US" altLang="zh-CN" sz="2600" smtClean="0">
                <a:ea typeface="宋体" charset="-122"/>
              </a:rPr>
            </a:br>
            <a:r>
              <a:rPr lang="en-US" altLang="zh-CN" sz="2600" smtClean="0">
                <a:ea typeface="宋体" charset="-122"/>
              </a:rPr>
              <a:t>Q1Q0=10</a:t>
            </a:r>
            <a:r>
              <a:rPr lang="zh-CN" altLang="en-US" sz="2600" smtClean="0">
                <a:ea typeface="宋体" charset="-122"/>
              </a:rPr>
              <a:t>，</a:t>
            </a:r>
            <a:r>
              <a:rPr lang="en-US" altLang="zh-CN" sz="2600" smtClean="0">
                <a:ea typeface="宋体" charset="-122"/>
              </a:rPr>
              <a:t>unused state.</a:t>
            </a:r>
          </a:p>
        </p:txBody>
      </p:sp>
      <p:graphicFrame>
        <p:nvGraphicFramePr>
          <p:cNvPr id="13314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881063" y="1493838"/>
          <a:ext cx="24415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Equation" r:id="rId3" imgW="1028520" imgH="253800" progId="Equation.DSMT4">
                  <p:embed/>
                </p:oleObj>
              </mc:Choice>
              <mc:Fallback>
                <p:oleObj name="Equation" r:id="rId3" imgW="102852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1493838"/>
                        <a:ext cx="24415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56" name="Group 72"/>
          <p:cNvGraphicFramePr>
            <a:graphicFrameLocks noGrp="1"/>
          </p:cNvGraphicFramePr>
          <p:nvPr>
            <p:ph sz="half" idx="2"/>
          </p:nvPr>
        </p:nvGraphicFramePr>
        <p:xfrm>
          <a:off x="4937125" y="1924050"/>
          <a:ext cx="3562350" cy="3678238"/>
        </p:xfrm>
        <a:graphic>
          <a:graphicData uri="http://schemas.openxmlformats.org/drawingml/2006/table">
            <a:tbl>
              <a:tblPr/>
              <a:tblGrid>
                <a:gridCol w="1187450"/>
                <a:gridCol w="1187450"/>
                <a:gridCol w="1187450"/>
              </a:tblGrid>
              <a:tr h="5143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Q1Q0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143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？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Q1*Q0*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0042" name="Text Box 58"/>
          <p:cNvSpPr txBox="1">
            <a:spLocks noChangeArrowheads="1"/>
          </p:cNvSpPr>
          <p:nvPr/>
        </p:nvSpPr>
        <p:spPr bwMode="auto">
          <a:xfrm>
            <a:off x="4932363" y="1133475"/>
            <a:ext cx="3851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400">
                <a:solidFill>
                  <a:srgbClr val="9900CC"/>
                </a:solidFill>
              </a:rPr>
              <a:t>Transition/output table</a:t>
            </a:r>
          </a:p>
        </p:txBody>
      </p:sp>
      <p:sp>
        <p:nvSpPr>
          <p:cNvPr id="13342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(4) State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42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218" name="Group 162"/>
          <p:cNvGraphicFramePr>
            <a:graphicFrameLocks noGrp="1"/>
          </p:cNvGraphicFramePr>
          <p:nvPr>
            <p:ph sz="quarter" idx="2"/>
          </p:nvPr>
        </p:nvGraphicFramePr>
        <p:xfrm>
          <a:off x="566738" y="1584325"/>
          <a:ext cx="3600450" cy="3683000"/>
        </p:xfrm>
        <a:graphic>
          <a:graphicData uri="http://schemas.openxmlformats.org/drawingml/2006/table">
            <a:tbl>
              <a:tblPr/>
              <a:tblGrid>
                <a:gridCol w="1200150"/>
                <a:gridCol w="1200150"/>
                <a:gridCol w="1200150"/>
              </a:tblGrid>
              <a:tr h="5365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Q1Q0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25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Q1*Q0*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3214" name="Group 158"/>
          <p:cNvGraphicFramePr>
            <a:graphicFrameLocks noGrp="1"/>
          </p:cNvGraphicFramePr>
          <p:nvPr>
            <p:ph sz="quarter" idx="3"/>
          </p:nvPr>
        </p:nvGraphicFramePr>
        <p:xfrm>
          <a:off x="4932363" y="1584325"/>
          <a:ext cx="3330575" cy="3644900"/>
        </p:xfrm>
        <a:graphic>
          <a:graphicData uri="http://schemas.openxmlformats.org/drawingml/2006/table">
            <a:tbl>
              <a:tblPr/>
              <a:tblGrid>
                <a:gridCol w="1111250"/>
                <a:gridCol w="1108075"/>
                <a:gridCol w="1111250"/>
              </a:tblGrid>
              <a:tr h="5207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Q1Q0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207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dd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dd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Q1*Q0*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996" name="Text Box 153"/>
          <p:cNvSpPr txBox="1">
            <a:spLocks noChangeArrowheads="1"/>
          </p:cNvSpPr>
          <p:nvPr/>
        </p:nvSpPr>
        <p:spPr bwMode="auto">
          <a:xfrm>
            <a:off x="566738" y="1042988"/>
            <a:ext cx="3195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CC0000"/>
                </a:solidFill>
                <a:latin typeface="Lucida Sans" pitchFamily="34" charset="0"/>
              </a:rPr>
              <a:t>①minimal risk</a:t>
            </a:r>
          </a:p>
        </p:txBody>
      </p:sp>
      <p:sp>
        <p:nvSpPr>
          <p:cNvPr id="82997" name="Text Box 154"/>
          <p:cNvSpPr txBox="1">
            <a:spLocks noChangeArrowheads="1"/>
          </p:cNvSpPr>
          <p:nvPr/>
        </p:nvSpPr>
        <p:spPr bwMode="auto">
          <a:xfrm>
            <a:off x="5021263" y="998538"/>
            <a:ext cx="3511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CC0000"/>
                </a:solidFill>
                <a:latin typeface="Lucida Sans" pitchFamily="34" charset="0"/>
              </a:rPr>
              <a:t>②minimal cost</a:t>
            </a:r>
          </a:p>
        </p:txBody>
      </p:sp>
      <p:sp>
        <p:nvSpPr>
          <p:cNvPr id="82998" name="Rectangle 1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Disposition of unused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Stable and metastable</a:t>
            </a:r>
            <a:endParaRPr lang="zh-CN" altLang="zh-CN" dirty="0" smtClean="0">
              <a:ea typeface="宋体" charset="-122"/>
            </a:endParaRP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873250"/>
            <a:ext cx="4824412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(5) Construct excitation table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Use D f-fs and in </a:t>
            </a:r>
            <a:r>
              <a:rPr lang="en-US" altLang="zh-CN" smtClean="0">
                <a:solidFill>
                  <a:srgbClr val="CC0000"/>
                </a:solidFill>
                <a:ea typeface="宋体" charset="-122"/>
              </a:rPr>
              <a:t>minimal cost</a:t>
            </a:r>
            <a:r>
              <a:rPr lang="en-US" altLang="zh-CN" smtClean="0">
                <a:ea typeface="宋体" charset="-122"/>
              </a:rPr>
              <a:t> disposition.</a:t>
            </a:r>
          </a:p>
        </p:txBody>
      </p:sp>
      <p:graphicFrame>
        <p:nvGraphicFramePr>
          <p:cNvPr id="84000" name="Group 32"/>
          <p:cNvGraphicFramePr>
            <a:graphicFrameLocks noGrp="1"/>
          </p:cNvGraphicFramePr>
          <p:nvPr/>
        </p:nvGraphicFramePr>
        <p:xfrm>
          <a:off x="2951163" y="2349500"/>
          <a:ext cx="3870325" cy="3189288"/>
        </p:xfrm>
        <a:graphic>
          <a:graphicData uri="http://schemas.openxmlformats.org/drawingml/2006/table">
            <a:tbl>
              <a:tblPr/>
              <a:tblGrid>
                <a:gridCol w="1479550"/>
                <a:gridCol w="1220787"/>
                <a:gridCol w="1169988"/>
              </a:tblGrid>
              <a:tr h="3127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Q1Q0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11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01,0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01,0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00,1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dd,d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dd,d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D1D0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,C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7062" name="Text Box 54"/>
          <p:cNvSpPr txBox="1">
            <a:spLocks noChangeArrowheads="1"/>
          </p:cNvSpPr>
          <p:nvPr/>
        </p:nvSpPr>
        <p:spPr bwMode="auto">
          <a:xfrm>
            <a:off x="522288" y="3833813"/>
            <a:ext cx="20716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AC0039"/>
                </a:solidFill>
                <a:latin typeface="Lucida Sans" pitchFamily="34" charset="0"/>
              </a:rPr>
              <a:t>Excitation table</a:t>
            </a:r>
          </a:p>
        </p:txBody>
      </p:sp>
      <p:sp>
        <p:nvSpPr>
          <p:cNvPr id="427064" name="Text Box 56"/>
          <p:cNvSpPr txBox="1">
            <a:spLocks noChangeArrowheads="1"/>
          </p:cNvSpPr>
          <p:nvPr/>
        </p:nvSpPr>
        <p:spPr bwMode="auto">
          <a:xfrm>
            <a:off x="701675" y="1673225"/>
            <a:ext cx="4140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BD2B03"/>
                </a:solidFill>
              </a:rPr>
              <a:t>Application equation</a:t>
            </a:r>
            <a:r>
              <a:rPr lang="zh-CN" altLang="en-US" sz="2400">
                <a:solidFill>
                  <a:srgbClr val="BD2B03"/>
                </a:solidFill>
              </a:rPr>
              <a:t>：</a:t>
            </a:r>
            <a:r>
              <a:rPr lang="en-US" altLang="zh-CN" sz="2400">
                <a:solidFill>
                  <a:srgbClr val="BD2B03"/>
                </a:solidFill>
              </a:rPr>
              <a:t>D=Q*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2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2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62" grpId="0" autoUpdateAnimBg="0"/>
      <p:bldP spid="427064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(6) Derive the excitation equations and output equation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7848600" cy="5040312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D1=Q1’ ·Q0·P’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D0=P·Q1’+Q1’ ·Q0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C=Q1·P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3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71913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another way: synthesis using J-K f-fs</a:t>
            </a:r>
          </a:p>
        </p:txBody>
      </p:sp>
      <p:graphicFrame>
        <p:nvGraphicFramePr>
          <p:cNvPr id="296088" name="Group 152"/>
          <p:cNvGraphicFramePr>
            <a:graphicFrameLocks noGrp="1"/>
          </p:cNvGraphicFramePr>
          <p:nvPr>
            <p:ph sz="quarter" idx="3"/>
          </p:nvPr>
        </p:nvGraphicFramePr>
        <p:xfrm>
          <a:off x="701675" y="1849438"/>
          <a:ext cx="2047875" cy="2660650"/>
        </p:xfrm>
        <a:graphic>
          <a:graphicData uri="http://schemas.openxmlformats.org/drawingml/2006/table">
            <a:tbl>
              <a:tblPr/>
              <a:tblGrid>
                <a:gridCol w="512763"/>
                <a:gridCol w="617537"/>
                <a:gridCol w="404813"/>
                <a:gridCol w="512762"/>
              </a:tblGrid>
              <a:tr h="831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Q*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K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6047" name="Text Box 102"/>
          <p:cNvSpPr txBox="1">
            <a:spLocks noChangeArrowheads="1"/>
          </p:cNvSpPr>
          <p:nvPr/>
        </p:nvSpPr>
        <p:spPr bwMode="auto">
          <a:xfrm>
            <a:off x="611188" y="4730750"/>
            <a:ext cx="2835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9900CC"/>
                </a:solidFill>
                <a:latin typeface="Lucida Sans" pitchFamily="34" charset="0"/>
              </a:rPr>
              <a:t>Application table of J-K f-fs</a:t>
            </a:r>
          </a:p>
        </p:txBody>
      </p:sp>
      <p:graphicFrame>
        <p:nvGraphicFramePr>
          <p:cNvPr id="86079" name="Group 63"/>
          <p:cNvGraphicFramePr>
            <a:graphicFrameLocks noGrp="1"/>
          </p:cNvGraphicFramePr>
          <p:nvPr>
            <p:ph sz="quarter" idx="2"/>
          </p:nvPr>
        </p:nvGraphicFramePr>
        <p:xfrm>
          <a:off x="4787900" y="1403350"/>
          <a:ext cx="4284663" cy="3600450"/>
        </p:xfrm>
        <a:graphic>
          <a:graphicData uri="http://schemas.openxmlformats.org/drawingml/2006/table">
            <a:tbl>
              <a:tblPr/>
              <a:tblGrid>
                <a:gridCol w="1211263"/>
                <a:gridCol w="1438275"/>
                <a:gridCol w="1635125"/>
              </a:tblGrid>
              <a:tr h="5143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Q1Q0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143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0d,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0d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0d,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1d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,0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1d,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d0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0d,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d0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,0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d1,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d1,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,1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dd,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dd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,d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dd,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dd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,d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J1K1,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J0K0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,C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073" name="Rectangle 150"/>
          <p:cNvSpPr>
            <a:spLocks noChangeArrowheads="1"/>
          </p:cNvSpPr>
          <p:nvPr/>
        </p:nvSpPr>
        <p:spPr bwMode="auto">
          <a:xfrm>
            <a:off x="5697538" y="5364163"/>
            <a:ext cx="2881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rgbClr val="0000CC"/>
                </a:solidFill>
              </a:rPr>
              <a:t>Excitation table</a:t>
            </a:r>
          </a:p>
        </p:txBody>
      </p:sp>
      <p:sp>
        <p:nvSpPr>
          <p:cNvPr id="86074" name="Text Box 158"/>
          <p:cNvSpPr txBox="1">
            <a:spLocks noChangeArrowheads="1"/>
          </p:cNvSpPr>
          <p:nvPr/>
        </p:nvSpPr>
        <p:spPr bwMode="auto">
          <a:xfrm>
            <a:off x="2951163" y="2303463"/>
            <a:ext cx="20161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5D2E19"/>
                </a:solidFill>
                <a:latin typeface="Lucida Sans" pitchFamily="34" charset="0"/>
              </a:rPr>
              <a:t>Minimal cost disposition</a:t>
            </a:r>
          </a:p>
        </p:txBody>
      </p:sp>
      <p:sp>
        <p:nvSpPr>
          <p:cNvPr id="86075" name="AutoShape 162"/>
          <p:cNvSpPr>
            <a:spLocks noChangeArrowheads="1"/>
          </p:cNvSpPr>
          <p:nvPr/>
        </p:nvSpPr>
        <p:spPr bwMode="auto">
          <a:xfrm>
            <a:off x="2951163" y="3176588"/>
            <a:ext cx="1873250" cy="323850"/>
          </a:xfrm>
          <a:prstGeom prst="rightArrow">
            <a:avLst>
              <a:gd name="adj1" fmla="val 41176"/>
              <a:gd name="adj2" fmla="val 81864"/>
            </a:avLst>
          </a:prstGeom>
          <a:solidFill>
            <a:srgbClr val="C9925B"/>
          </a:solidFill>
          <a:ln w="9525">
            <a:solidFill>
              <a:srgbClr val="5D2E1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77" name="Text Box 61"/>
          <p:cNvSpPr txBox="1">
            <a:spLocks noChangeArrowheads="1"/>
          </p:cNvSpPr>
          <p:nvPr/>
        </p:nvSpPr>
        <p:spPr bwMode="auto">
          <a:xfrm>
            <a:off x="576263" y="1052513"/>
            <a:ext cx="4140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Also for detecting continuous 101 sequence.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1582737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9900CC"/>
                </a:solidFill>
                <a:ea typeface="宋体" charset="-122"/>
              </a:rPr>
              <a:t>Excitation equations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   J1=P’·Q0     K1=1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   J0=P           K0=Q1</a:t>
            </a:r>
          </a:p>
        </p:txBody>
      </p:sp>
      <p:sp>
        <p:nvSpPr>
          <p:cNvPr id="870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Excitation equations and output equation</a:t>
            </a:r>
          </a:p>
        </p:txBody>
      </p:sp>
      <p:sp>
        <p:nvSpPr>
          <p:cNvPr id="87145" name="Rectangle 105"/>
          <p:cNvSpPr>
            <a:spLocks noChangeArrowheads="1"/>
          </p:cNvSpPr>
          <p:nvPr/>
        </p:nvSpPr>
        <p:spPr bwMode="auto">
          <a:xfrm>
            <a:off x="5292725" y="1133475"/>
            <a:ext cx="33750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3366CC"/>
              </a:buClr>
              <a:buFontTx/>
              <a:buChar char="•"/>
            </a:pPr>
            <a:r>
              <a:rPr lang="en-US" altLang="zh-CN" sz="2800">
                <a:solidFill>
                  <a:srgbClr val="9900CC"/>
                </a:solidFill>
              </a:rPr>
              <a:t>  output equation</a:t>
            </a:r>
          </a:p>
          <a:p>
            <a:r>
              <a:rPr lang="en-US" altLang="zh-CN" sz="2800">
                <a:solidFill>
                  <a:srgbClr val="0033CC"/>
                </a:solidFill>
              </a:rPr>
              <a:t>   C=Q1·P</a:t>
            </a:r>
          </a:p>
        </p:txBody>
      </p:sp>
      <p:grpSp>
        <p:nvGrpSpPr>
          <p:cNvPr id="87276" name="Group 236"/>
          <p:cNvGrpSpPr>
            <a:grpSpLocks/>
          </p:cNvGrpSpPr>
          <p:nvPr/>
        </p:nvGrpSpPr>
        <p:grpSpPr bwMode="auto">
          <a:xfrm>
            <a:off x="1655763" y="2673350"/>
            <a:ext cx="5959475" cy="3563938"/>
            <a:chOff x="1043" y="1684"/>
            <a:chExt cx="3754" cy="2245"/>
          </a:xfrm>
        </p:grpSpPr>
        <p:sp>
          <p:nvSpPr>
            <p:cNvPr id="87151" name="Rectangle 111"/>
            <p:cNvSpPr>
              <a:spLocks noChangeArrowheads="1"/>
            </p:cNvSpPr>
            <p:nvPr/>
          </p:nvSpPr>
          <p:spPr bwMode="auto">
            <a:xfrm>
              <a:off x="2502" y="1870"/>
              <a:ext cx="569" cy="711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52" name="Rectangle 112"/>
            <p:cNvSpPr>
              <a:spLocks noChangeArrowheads="1"/>
            </p:cNvSpPr>
            <p:nvPr/>
          </p:nvSpPr>
          <p:spPr bwMode="auto">
            <a:xfrm>
              <a:off x="2549" y="1969"/>
              <a:ext cx="1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FF"/>
                  </a:solidFill>
                  <a:latin typeface="Courier New" pitchFamily="49" charset="0"/>
                </a:rPr>
                <a:t>1J</a:t>
              </a:r>
              <a:endParaRPr lang="en-US" altLang="zh-CN" sz="1400"/>
            </a:p>
          </p:txBody>
        </p:sp>
        <p:sp>
          <p:nvSpPr>
            <p:cNvPr id="87153" name="Rectangle 113"/>
            <p:cNvSpPr>
              <a:spLocks noChangeArrowheads="1"/>
            </p:cNvSpPr>
            <p:nvPr/>
          </p:nvSpPr>
          <p:spPr bwMode="auto">
            <a:xfrm>
              <a:off x="2392" y="1933"/>
              <a:ext cx="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0">
                  <a:solidFill>
                    <a:srgbClr val="0000FF"/>
                  </a:solidFill>
                  <a:latin typeface="Courier New" pitchFamily="49" charset="0"/>
                </a:rPr>
                <a:t>4</a:t>
              </a:r>
              <a:endParaRPr lang="en-US" altLang="zh-CN" sz="1400"/>
            </a:p>
          </p:txBody>
        </p:sp>
        <p:sp>
          <p:nvSpPr>
            <p:cNvPr id="87154" name="Line 114"/>
            <p:cNvSpPr>
              <a:spLocks noChangeShapeType="1"/>
            </p:cNvSpPr>
            <p:nvPr/>
          </p:nvSpPr>
          <p:spPr bwMode="auto">
            <a:xfrm flipH="1">
              <a:off x="2360" y="2046"/>
              <a:ext cx="142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55" name="Rectangle 115"/>
            <p:cNvSpPr>
              <a:spLocks noChangeArrowheads="1"/>
            </p:cNvSpPr>
            <p:nvPr/>
          </p:nvSpPr>
          <p:spPr bwMode="auto">
            <a:xfrm>
              <a:off x="2921" y="1969"/>
              <a:ext cx="1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FF"/>
                  </a:solidFill>
                  <a:latin typeface="Courier New" pitchFamily="49" charset="0"/>
                </a:rPr>
                <a:t>1Q</a:t>
              </a:r>
              <a:endParaRPr lang="en-US" altLang="zh-CN" sz="1400"/>
            </a:p>
          </p:txBody>
        </p:sp>
        <p:sp>
          <p:nvSpPr>
            <p:cNvPr id="87156" name="Rectangle 116"/>
            <p:cNvSpPr>
              <a:spLocks noChangeArrowheads="1"/>
            </p:cNvSpPr>
            <p:nvPr/>
          </p:nvSpPr>
          <p:spPr bwMode="auto">
            <a:xfrm>
              <a:off x="3102" y="1905"/>
              <a:ext cx="1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0">
                  <a:solidFill>
                    <a:srgbClr val="0000FF"/>
                  </a:solidFill>
                  <a:latin typeface="Courier New" pitchFamily="49" charset="0"/>
                </a:rPr>
                <a:t>15</a:t>
              </a:r>
              <a:endParaRPr lang="en-US" altLang="zh-CN" sz="1400"/>
            </a:p>
          </p:txBody>
        </p:sp>
        <p:sp>
          <p:nvSpPr>
            <p:cNvPr id="87157" name="Line 117"/>
            <p:cNvSpPr>
              <a:spLocks noChangeShapeType="1"/>
            </p:cNvSpPr>
            <p:nvPr/>
          </p:nvSpPr>
          <p:spPr bwMode="auto">
            <a:xfrm>
              <a:off x="3071" y="2047"/>
              <a:ext cx="142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58" name="Rectangle 118"/>
            <p:cNvSpPr>
              <a:spLocks noChangeArrowheads="1"/>
            </p:cNvSpPr>
            <p:nvPr/>
          </p:nvSpPr>
          <p:spPr bwMode="auto">
            <a:xfrm>
              <a:off x="2881" y="2387"/>
              <a:ext cx="1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FF"/>
                  </a:solidFill>
                  <a:latin typeface="Courier New" pitchFamily="49" charset="0"/>
                </a:rPr>
                <a:t>1Q</a:t>
              </a:r>
              <a:endParaRPr lang="en-US" altLang="zh-CN" sz="1400"/>
            </a:p>
          </p:txBody>
        </p:sp>
        <p:sp>
          <p:nvSpPr>
            <p:cNvPr id="87159" name="Rectangle 119"/>
            <p:cNvSpPr>
              <a:spLocks noChangeArrowheads="1"/>
            </p:cNvSpPr>
            <p:nvPr/>
          </p:nvSpPr>
          <p:spPr bwMode="auto">
            <a:xfrm>
              <a:off x="3102" y="2305"/>
              <a:ext cx="1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0">
                  <a:solidFill>
                    <a:srgbClr val="0000FF"/>
                  </a:solidFill>
                  <a:latin typeface="Courier New" pitchFamily="49" charset="0"/>
                </a:rPr>
                <a:t>14</a:t>
              </a:r>
              <a:endParaRPr lang="en-US" altLang="zh-CN" sz="1400"/>
            </a:p>
          </p:txBody>
        </p:sp>
        <p:sp>
          <p:nvSpPr>
            <p:cNvPr id="87160" name="Line 120"/>
            <p:cNvSpPr>
              <a:spLocks noChangeShapeType="1"/>
            </p:cNvSpPr>
            <p:nvPr/>
          </p:nvSpPr>
          <p:spPr bwMode="auto">
            <a:xfrm>
              <a:off x="3071" y="2442"/>
              <a:ext cx="142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61" name="Rectangle 121"/>
            <p:cNvSpPr>
              <a:spLocks noChangeArrowheads="1"/>
            </p:cNvSpPr>
            <p:nvPr/>
          </p:nvSpPr>
          <p:spPr bwMode="auto">
            <a:xfrm>
              <a:off x="2549" y="2387"/>
              <a:ext cx="1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FF"/>
                  </a:solidFill>
                  <a:latin typeface="Courier New" pitchFamily="49" charset="0"/>
                </a:rPr>
                <a:t>1K</a:t>
              </a:r>
              <a:endParaRPr lang="en-US" altLang="zh-CN" sz="1400"/>
            </a:p>
          </p:txBody>
        </p:sp>
        <p:sp>
          <p:nvSpPr>
            <p:cNvPr id="87162" name="Rectangle 122"/>
            <p:cNvSpPr>
              <a:spLocks noChangeArrowheads="1"/>
            </p:cNvSpPr>
            <p:nvPr/>
          </p:nvSpPr>
          <p:spPr bwMode="auto">
            <a:xfrm>
              <a:off x="2341" y="2338"/>
              <a:ext cx="1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0">
                  <a:solidFill>
                    <a:srgbClr val="0000FF"/>
                  </a:solidFill>
                  <a:latin typeface="Courier New" pitchFamily="49" charset="0"/>
                </a:rPr>
                <a:t>16</a:t>
              </a:r>
              <a:endParaRPr lang="en-US" altLang="zh-CN" sz="1400"/>
            </a:p>
          </p:txBody>
        </p:sp>
        <p:sp>
          <p:nvSpPr>
            <p:cNvPr id="87163" name="Line 123"/>
            <p:cNvSpPr>
              <a:spLocks noChangeShapeType="1"/>
            </p:cNvSpPr>
            <p:nvPr/>
          </p:nvSpPr>
          <p:spPr bwMode="auto">
            <a:xfrm flipH="1">
              <a:off x="2360" y="2443"/>
              <a:ext cx="142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68" name="Rectangle 128"/>
            <p:cNvSpPr>
              <a:spLocks noChangeArrowheads="1"/>
            </p:cNvSpPr>
            <p:nvPr/>
          </p:nvSpPr>
          <p:spPr bwMode="auto">
            <a:xfrm>
              <a:off x="2573" y="2186"/>
              <a:ext cx="2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FF"/>
                  </a:solidFill>
                  <a:latin typeface="Courier New" pitchFamily="49" charset="0"/>
                </a:rPr>
                <a:t>1CLK</a:t>
              </a:r>
              <a:endParaRPr lang="en-US" altLang="zh-CN" sz="1400"/>
            </a:p>
          </p:txBody>
        </p:sp>
        <p:sp>
          <p:nvSpPr>
            <p:cNvPr id="87169" name="Rectangle 129"/>
            <p:cNvSpPr>
              <a:spLocks noChangeArrowheads="1"/>
            </p:cNvSpPr>
            <p:nvPr/>
          </p:nvSpPr>
          <p:spPr bwMode="auto">
            <a:xfrm>
              <a:off x="2392" y="2103"/>
              <a:ext cx="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0">
                  <a:solidFill>
                    <a:srgbClr val="0000FF"/>
                  </a:solidFill>
                  <a:latin typeface="Courier New" pitchFamily="49" charset="0"/>
                </a:rPr>
                <a:t>1</a:t>
              </a:r>
              <a:endParaRPr lang="en-US" altLang="zh-CN" sz="1400"/>
            </a:p>
          </p:txBody>
        </p:sp>
        <p:sp>
          <p:nvSpPr>
            <p:cNvPr id="87170" name="Oval 130"/>
            <p:cNvSpPr>
              <a:spLocks noChangeArrowheads="1"/>
            </p:cNvSpPr>
            <p:nvPr/>
          </p:nvSpPr>
          <p:spPr bwMode="auto">
            <a:xfrm>
              <a:off x="2455" y="2202"/>
              <a:ext cx="47" cy="47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71" name="Line 131"/>
            <p:cNvSpPr>
              <a:spLocks noChangeShapeType="1"/>
            </p:cNvSpPr>
            <p:nvPr/>
          </p:nvSpPr>
          <p:spPr bwMode="auto">
            <a:xfrm flipH="1">
              <a:off x="2360" y="2226"/>
              <a:ext cx="95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72" name="Line 132"/>
            <p:cNvSpPr>
              <a:spLocks noChangeShapeType="1"/>
            </p:cNvSpPr>
            <p:nvPr/>
          </p:nvSpPr>
          <p:spPr bwMode="auto">
            <a:xfrm flipH="1">
              <a:off x="2502" y="2226"/>
              <a:ext cx="40" cy="2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73" name="Line 133"/>
            <p:cNvSpPr>
              <a:spLocks noChangeShapeType="1"/>
            </p:cNvSpPr>
            <p:nvPr/>
          </p:nvSpPr>
          <p:spPr bwMode="auto">
            <a:xfrm flipH="1" flipV="1">
              <a:off x="2502" y="2202"/>
              <a:ext cx="40" cy="2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80" name="Rectangle 140"/>
            <p:cNvSpPr>
              <a:spLocks noChangeArrowheads="1"/>
            </p:cNvSpPr>
            <p:nvPr/>
          </p:nvSpPr>
          <p:spPr bwMode="auto">
            <a:xfrm>
              <a:off x="2502" y="3079"/>
              <a:ext cx="569" cy="711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81" name="Rectangle 141"/>
            <p:cNvSpPr>
              <a:spLocks noChangeArrowheads="1"/>
            </p:cNvSpPr>
            <p:nvPr/>
          </p:nvSpPr>
          <p:spPr bwMode="auto">
            <a:xfrm>
              <a:off x="2549" y="3160"/>
              <a:ext cx="1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FF"/>
                  </a:solidFill>
                  <a:latin typeface="Courier New" pitchFamily="49" charset="0"/>
                </a:rPr>
                <a:t>1J</a:t>
              </a:r>
              <a:endParaRPr lang="en-US" altLang="zh-CN" sz="1400"/>
            </a:p>
          </p:txBody>
        </p:sp>
        <p:sp>
          <p:nvSpPr>
            <p:cNvPr id="87182" name="Rectangle 142"/>
            <p:cNvSpPr>
              <a:spLocks noChangeArrowheads="1"/>
            </p:cNvSpPr>
            <p:nvPr/>
          </p:nvSpPr>
          <p:spPr bwMode="auto">
            <a:xfrm>
              <a:off x="2392" y="3113"/>
              <a:ext cx="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0">
                  <a:solidFill>
                    <a:srgbClr val="0000FF"/>
                  </a:solidFill>
                  <a:latin typeface="Courier New" pitchFamily="49" charset="0"/>
                </a:rPr>
                <a:t>4</a:t>
              </a:r>
              <a:endParaRPr lang="en-US" altLang="zh-CN" sz="1400"/>
            </a:p>
          </p:txBody>
        </p:sp>
        <p:sp>
          <p:nvSpPr>
            <p:cNvPr id="87183" name="Line 143"/>
            <p:cNvSpPr>
              <a:spLocks noChangeShapeType="1"/>
            </p:cNvSpPr>
            <p:nvPr/>
          </p:nvSpPr>
          <p:spPr bwMode="auto">
            <a:xfrm flipH="1">
              <a:off x="2360" y="3237"/>
              <a:ext cx="142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84" name="Rectangle 144"/>
            <p:cNvSpPr>
              <a:spLocks noChangeArrowheads="1"/>
            </p:cNvSpPr>
            <p:nvPr/>
          </p:nvSpPr>
          <p:spPr bwMode="auto">
            <a:xfrm>
              <a:off x="2921" y="3158"/>
              <a:ext cx="1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FF"/>
                  </a:solidFill>
                  <a:latin typeface="Courier New" pitchFamily="49" charset="0"/>
                </a:rPr>
                <a:t>1Q</a:t>
              </a:r>
              <a:endParaRPr lang="en-US" altLang="zh-CN" sz="1400"/>
            </a:p>
          </p:txBody>
        </p:sp>
        <p:sp>
          <p:nvSpPr>
            <p:cNvPr id="87185" name="Rectangle 145"/>
            <p:cNvSpPr>
              <a:spLocks noChangeArrowheads="1"/>
            </p:cNvSpPr>
            <p:nvPr/>
          </p:nvSpPr>
          <p:spPr bwMode="auto">
            <a:xfrm>
              <a:off x="3102" y="3113"/>
              <a:ext cx="1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0">
                  <a:solidFill>
                    <a:srgbClr val="0000FF"/>
                  </a:solidFill>
                  <a:latin typeface="Courier New" pitchFamily="49" charset="0"/>
                </a:rPr>
                <a:t>15</a:t>
              </a:r>
              <a:endParaRPr lang="en-US" altLang="zh-CN" sz="1400"/>
            </a:p>
          </p:txBody>
        </p:sp>
        <p:sp>
          <p:nvSpPr>
            <p:cNvPr id="87186" name="Line 146"/>
            <p:cNvSpPr>
              <a:spLocks noChangeShapeType="1"/>
            </p:cNvSpPr>
            <p:nvPr/>
          </p:nvSpPr>
          <p:spPr bwMode="auto">
            <a:xfrm>
              <a:off x="3071" y="3226"/>
              <a:ext cx="142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87" name="Rectangle 147"/>
            <p:cNvSpPr>
              <a:spLocks noChangeArrowheads="1"/>
            </p:cNvSpPr>
            <p:nvPr/>
          </p:nvSpPr>
          <p:spPr bwMode="auto">
            <a:xfrm>
              <a:off x="2905" y="3591"/>
              <a:ext cx="1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FF"/>
                  </a:solidFill>
                  <a:latin typeface="Courier New" pitchFamily="49" charset="0"/>
                </a:rPr>
                <a:t>1Q</a:t>
              </a:r>
              <a:endParaRPr lang="en-US" altLang="zh-CN" sz="1400"/>
            </a:p>
          </p:txBody>
        </p:sp>
        <p:sp>
          <p:nvSpPr>
            <p:cNvPr id="87188" name="Rectangle 148"/>
            <p:cNvSpPr>
              <a:spLocks noChangeArrowheads="1"/>
            </p:cNvSpPr>
            <p:nvPr/>
          </p:nvSpPr>
          <p:spPr bwMode="auto">
            <a:xfrm>
              <a:off x="3102" y="3523"/>
              <a:ext cx="1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0">
                  <a:solidFill>
                    <a:srgbClr val="0000FF"/>
                  </a:solidFill>
                  <a:latin typeface="Courier New" pitchFamily="49" charset="0"/>
                </a:rPr>
                <a:t>14</a:t>
              </a:r>
              <a:endParaRPr lang="en-US" altLang="zh-CN" sz="1400"/>
            </a:p>
          </p:txBody>
        </p:sp>
        <p:sp>
          <p:nvSpPr>
            <p:cNvPr id="87189" name="Line 149"/>
            <p:cNvSpPr>
              <a:spLocks noChangeShapeType="1"/>
            </p:cNvSpPr>
            <p:nvPr/>
          </p:nvSpPr>
          <p:spPr bwMode="auto">
            <a:xfrm>
              <a:off x="3071" y="3656"/>
              <a:ext cx="142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90" name="Rectangle 150"/>
            <p:cNvSpPr>
              <a:spLocks noChangeArrowheads="1"/>
            </p:cNvSpPr>
            <p:nvPr/>
          </p:nvSpPr>
          <p:spPr bwMode="auto">
            <a:xfrm>
              <a:off x="2549" y="3585"/>
              <a:ext cx="1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FF"/>
                  </a:solidFill>
                  <a:latin typeface="Courier New" pitchFamily="49" charset="0"/>
                </a:rPr>
                <a:t>1K</a:t>
              </a:r>
              <a:endParaRPr lang="en-US" altLang="zh-CN" sz="1400"/>
            </a:p>
          </p:txBody>
        </p:sp>
        <p:sp>
          <p:nvSpPr>
            <p:cNvPr id="87191" name="Rectangle 151"/>
            <p:cNvSpPr>
              <a:spLocks noChangeArrowheads="1"/>
            </p:cNvSpPr>
            <p:nvPr/>
          </p:nvSpPr>
          <p:spPr bwMode="auto">
            <a:xfrm>
              <a:off x="2358" y="3513"/>
              <a:ext cx="1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0">
                  <a:solidFill>
                    <a:srgbClr val="0000FF"/>
                  </a:solidFill>
                  <a:latin typeface="Courier New" pitchFamily="49" charset="0"/>
                </a:rPr>
                <a:t>16</a:t>
              </a:r>
              <a:endParaRPr lang="en-US" altLang="zh-CN" sz="1400"/>
            </a:p>
          </p:txBody>
        </p:sp>
        <p:sp>
          <p:nvSpPr>
            <p:cNvPr id="87192" name="Line 152"/>
            <p:cNvSpPr>
              <a:spLocks noChangeShapeType="1"/>
            </p:cNvSpPr>
            <p:nvPr/>
          </p:nvSpPr>
          <p:spPr bwMode="auto">
            <a:xfrm flipH="1">
              <a:off x="2360" y="3633"/>
              <a:ext cx="142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97" name="Rectangle 157"/>
            <p:cNvSpPr>
              <a:spLocks noChangeArrowheads="1"/>
            </p:cNvSpPr>
            <p:nvPr/>
          </p:nvSpPr>
          <p:spPr bwMode="auto">
            <a:xfrm>
              <a:off x="2573" y="3395"/>
              <a:ext cx="2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FF"/>
                  </a:solidFill>
                  <a:latin typeface="Courier New" pitchFamily="49" charset="0"/>
                </a:rPr>
                <a:t>1CLK</a:t>
              </a:r>
              <a:endParaRPr lang="en-US" altLang="zh-CN" sz="1400"/>
            </a:p>
          </p:txBody>
        </p:sp>
        <p:sp>
          <p:nvSpPr>
            <p:cNvPr id="87198" name="Rectangle 158"/>
            <p:cNvSpPr>
              <a:spLocks noChangeArrowheads="1"/>
            </p:cNvSpPr>
            <p:nvPr/>
          </p:nvSpPr>
          <p:spPr bwMode="auto">
            <a:xfrm>
              <a:off x="2392" y="3317"/>
              <a:ext cx="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0">
                  <a:solidFill>
                    <a:srgbClr val="0000FF"/>
                  </a:solidFill>
                  <a:latin typeface="Courier New" pitchFamily="49" charset="0"/>
                </a:rPr>
                <a:t>1</a:t>
              </a:r>
              <a:endParaRPr lang="en-US" altLang="zh-CN" sz="1400"/>
            </a:p>
          </p:txBody>
        </p:sp>
        <p:sp>
          <p:nvSpPr>
            <p:cNvPr id="87199" name="Oval 159"/>
            <p:cNvSpPr>
              <a:spLocks noChangeArrowheads="1"/>
            </p:cNvSpPr>
            <p:nvPr/>
          </p:nvSpPr>
          <p:spPr bwMode="auto">
            <a:xfrm>
              <a:off x="2455" y="3411"/>
              <a:ext cx="47" cy="47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00" name="Line 160"/>
            <p:cNvSpPr>
              <a:spLocks noChangeShapeType="1"/>
            </p:cNvSpPr>
            <p:nvPr/>
          </p:nvSpPr>
          <p:spPr bwMode="auto">
            <a:xfrm flipH="1">
              <a:off x="2360" y="3434"/>
              <a:ext cx="95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01" name="Line 161"/>
            <p:cNvSpPr>
              <a:spLocks noChangeShapeType="1"/>
            </p:cNvSpPr>
            <p:nvPr/>
          </p:nvSpPr>
          <p:spPr bwMode="auto">
            <a:xfrm flipH="1">
              <a:off x="2502" y="3434"/>
              <a:ext cx="40" cy="2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02" name="Line 162"/>
            <p:cNvSpPr>
              <a:spLocks noChangeShapeType="1"/>
            </p:cNvSpPr>
            <p:nvPr/>
          </p:nvSpPr>
          <p:spPr bwMode="auto">
            <a:xfrm flipH="1" flipV="1">
              <a:off x="2502" y="3411"/>
              <a:ext cx="40" cy="2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7263" name="Group 223"/>
            <p:cNvGrpSpPr>
              <a:grpSpLocks/>
            </p:cNvGrpSpPr>
            <p:nvPr/>
          </p:nvGrpSpPr>
          <p:grpSpPr bwMode="auto">
            <a:xfrm>
              <a:off x="1412" y="2452"/>
              <a:ext cx="190" cy="569"/>
              <a:chOff x="1412" y="2510"/>
              <a:chExt cx="190" cy="569"/>
            </a:xfrm>
          </p:grpSpPr>
          <p:sp>
            <p:nvSpPr>
              <p:cNvPr id="87209" name="Freeform 169"/>
              <p:cNvSpPr>
                <a:spLocks/>
              </p:cNvSpPr>
              <p:nvPr/>
            </p:nvSpPr>
            <p:spPr bwMode="auto">
              <a:xfrm>
                <a:off x="1412" y="2700"/>
                <a:ext cx="190" cy="189"/>
              </a:xfrm>
              <a:custGeom>
                <a:avLst/>
                <a:gdLst>
                  <a:gd name="T0" fmla="*/ 190 w 190"/>
                  <a:gd name="T1" fmla="*/ 0 h 189"/>
                  <a:gd name="T2" fmla="*/ 0 w 190"/>
                  <a:gd name="T3" fmla="*/ 0 h 189"/>
                  <a:gd name="T4" fmla="*/ 95 w 190"/>
                  <a:gd name="T5" fmla="*/ 189 h 189"/>
                  <a:gd name="T6" fmla="*/ 190 w 190"/>
                  <a:gd name="T7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0" h="189">
                    <a:moveTo>
                      <a:pt x="190" y="0"/>
                    </a:moveTo>
                    <a:lnTo>
                      <a:pt x="0" y="0"/>
                    </a:lnTo>
                    <a:lnTo>
                      <a:pt x="95" y="189"/>
                    </a:lnTo>
                    <a:lnTo>
                      <a:pt x="190" y="0"/>
                    </a:lnTo>
                    <a:close/>
                  </a:path>
                </a:pathLst>
              </a:custGeom>
              <a:noFill/>
              <a:ln w="1905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210" name="Line 170"/>
              <p:cNvSpPr>
                <a:spLocks noChangeShapeType="1"/>
              </p:cNvSpPr>
              <p:nvPr/>
            </p:nvSpPr>
            <p:spPr bwMode="auto">
              <a:xfrm>
                <a:off x="1507" y="2652"/>
                <a:ext cx="1" cy="4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211" name="Oval 171"/>
              <p:cNvSpPr>
                <a:spLocks noChangeArrowheads="1"/>
              </p:cNvSpPr>
              <p:nvPr/>
            </p:nvSpPr>
            <p:spPr bwMode="auto">
              <a:xfrm>
                <a:off x="1483" y="2889"/>
                <a:ext cx="48" cy="48"/>
              </a:xfrm>
              <a:prstGeom prst="ellips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212" name="Line 172"/>
              <p:cNvSpPr>
                <a:spLocks noChangeShapeType="1"/>
              </p:cNvSpPr>
              <p:nvPr/>
            </p:nvSpPr>
            <p:spPr bwMode="auto">
              <a:xfrm>
                <a:off x="1507" y="2937"/>
                <a:ext cx="1" cy="14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213" name="Line 173"/>
              <p:cNvSpPr>
                <a:spLocks noChangeShapeType="1"/>
              </p:cNvSpPr>
              <p:nvPr/>
            </p:nvSpPr>
            <p:spPr bwMode="auto">
              <a:xfrm flipV="1">
                <a:off x="1507" y="2510"/>
                <a:ext cx="1" cy="14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7216" name="Arc 176"/>
            <p:cNvSpPr>
              <a:spLocks/>
            </p:cNvSpPr>
            <p:nvPr/>
          </p:nvSpPr>
          <p:spPr bwMode="auto">
            <a:xfrm>
              <a:off x="1957" y="3137"/>
              <a:ext cx="119" cy="190"/>
            </a:xfrm>
            <a:custGeom>
              <a:avLst/>
              <a:gdLst>
                <a:gd name="G0" fmla="+- 182 0 0"/>
                <a:gd name="G1" fmla="+- 21600 0 0"/>
                <a:gd name="G2" fmla="+- 21600 0 0"/>
                <a:gd name="T0" fmla="*/ 0 w 21782"/>
                <a:gd name="T1" fmla="*/ 1 h 43200"/>
                <a:gd name="T2" fmla="*/ 0 w 21782"/>
                <a:gd name="T3" fmla="*/ 43199 h 43200"/>
                <a:gd name="T4" fmla="*/ 182 w 2178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82" h="43200" fill="none" extrusionOk="0">
                  <a:moveTo>
                    <a:pt x="-1" y="0"/>
                  </a:moveTo>
                  <a:cubicBezTo>
                    <a:pt x="60" y="0"/>
                    <a:pt x="121" y="-1"/>
                    <a:pt x="182" y="0"/>
                  </a:cubicBezTo>
                  <a:cubicBezTo>
                    <a:pt x="12111" y="0"/>
                    <a:pt x="21782" y="9670"/>
                    <a:pt x="21782" y="21600"/>
                  </a:cubicBezTo>
                  <a:cubicBezTo>
                    <a:pt x="21782" y="33529"/>
                    <a:pt x="12111" y="43200"/>
                    <a:pt x="182" y="43200"/>
                  </a:cubicBezTo>
                  <a:cubicBezTo>
                    <a:pt x="121" y="43200"/>
                    <a:pt x="60" y="43199"/>
                    <a:pt x="-1" y="43199"/>
                  </a:cubicBezTo>
                </a:path>
                <a:path w="21782" h="43200" stroke="0" extrusionOk="0">
                  <a:moveTo>
                    <a:pt x="-1" y="0"/>
                  </a:moveTo>
                  <a:cubicBezTo>
                    <a:pt x="60" y="0"/>
                    <a:pt x="121" y="-1"/>
                    <a:pt x="182" y="0"/>
                  </a:cubicBezTo>
                  <a:cubicBezTo>
                    <a:pt x="12111" y="0"/>
                    <a:pt x="21782" y="9670"/>
                    <a:pt x="21782" y="21600"/>
                  </a:cubicBezTo>
                  <a:cubicBezTo>
                    <a:pt x="21782" y="33529"/>
                    <a:pt x="12111" y="43200"/>
                    <a:pt x="182" y="43200"/>
                  </a:cubicBezTo>
                  <a:cubicBezTo>
                    <a:pt x="121" y="43200"/>
                    <a:pt x="60" y="43199"/>
                    <a:pt x="-1" y="43199"/>
                  </a:cubicBezTo>
                  <a:lnTo>
                    <a:pt x="182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17" name="Freeform 177"/>
            <p:cNvSpPr>
              <a:spLocks/>
            </p:cNvSpPr>
            <p:nvPr/>
          </p:nvSpPr>
          <p:spPr bwMode="auto">
            <a:xfrm>
              <a:off x="1791" y="3137"/>
              <a:ext cx="166" cy="190"/>
            </a:xfrm>
            <a:custGeom>
              <a:avLst/>
              <a:gdLst>
                <a:gd name="T0" fmla="*/ 166 w 166"/>
                <a:gd name="T1" fmla="*/ 0 h 190"/>
                <a:gd name="T2" fmla="*/ 0 w 166"/>
                <a:gd name="T3" fmla="*/ 0 h 190"/>
                <a:gd name="T4" fmla="*/ 0 w 166"/>
                <a:gd name="T5" fmla="*/ 190 h 190"/>
                <a:gd name="T6" fmla="*/ 166 w 166"/>
                <a:gd name="T7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6" h="190">
                  <a:moveTo>
                    <a:pt x="166" y="0"/>
                  </a:moveTo>
                  <a:lnTo>
                    <a:pt x="0" y="0"/>
                  </a:lnTo>
                  <a:lnTo>
                    <a:pt x="0" y="190"/>
                  </a:lnTo>
                  <a:lnTo>
                    <a:pt x="166" y="19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18" name="Line 178"/>
            <p:cNvSpPr>
              <a:spLocks noChangeShapeType="1"/>
            </p:cNvSpPr>
            <p:nvPr/>
          </p:nvSpPr>
          <p:spPr bwMode="auto">
            <a:xfrm flipH="1">
              <a:off x="1649" y="3161"/>
              <a:ext cx="142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19" name="Line 179"/>
            <p:cNvSpPr>
              <a:spLocks noChangeShapeType="1"/>
            </p:cNvSpPr>
            <p:nvPr/>
          </p:nvSpPr>
          <p:spPr bwMode="auto">
            <a:xfrm flipH="1">
              <a:off x="1649" y="3303"/>
              <a:ext cx="142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20" name="Line 180"/>
            <p:cNvSpPr>
              <a:spLocks noChangeShapeType="1"/>
            </p:cNvSpPr>
            <p:nvPr/>
          </p:nvSpPr>
          <p:spPr bwMode="auto">
            <a:xfrm>
              <a:off x="2076" y="3232"/>
              <a:ext cx="142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23" name="Arc 183"/>
            <p:cNvSpPr>
              <a:spLocks/>
            </p:cNvSpPr>
            <p:nvPr/>
          </p:nvSpPr>
          <p:spPr bwMode="auto">
            <a:xfrm>
              <a:off x="4160" y="1918"/>
              <a:ext cx="120" cy="189"/>
            </a:xfrm>
            <a:custGeom>
              <a:avLst/>
              <a:gdLst>
                <a:gd name="G0" fmla="+- 183 0 0"/>
                <a:gd name="G1" fmla="+- 21600 0 0"/>
                <a:gd name="G2" fmla="+- 21600 0 0"/>
                <a:gd name="T0" fmla="*/ 2 w 21783"/>
                <a:gd name="T1" fmla="*/ 1 h 43200"/>
                <a:gd name="T2" fmla="*/ 0 w 21783"/>
                <a:gd name="T3" fmla="*/ 43199 h 43200"/>
                <a:gd name="T4" fmla="*/ 183 w 2178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83" h="43200" fill="none" extrusionOk="0">
                  <a:moveTo>
                    <a:pt x="1" y="0"/>
                  </a:moveTo>
                  <a:cubicBezTo>
                    <a:pt x="62" y="0"/>
                    <a:pt x="122" y="-1"/>
                    <a:pt x="183" y="0"/>
                  </a:cubicBezTo>
                  <a:cubicBezTo>
                    <a:pt x="12112" y="0"/>
                    <a:pt x="21783" y="9670"/>
                    <a:pt x="21783" y="21600"/>
                  </a:cubicBezTo>
                  <a:cubicBezTo>
                    <a:pt x="21783" y="33529"/>
                    <a:pt x="12112" y="43200"/>
                    <a:pt x="183" y="43200"/>
                  </a:cubicBezTo>
                  <a:cubicBezTo>
                    <a:pt x="121" y="43200"/>
                    <a:pt x="60" y="43199"/>
                    <a:pt x="-1" y="43199"/>
                  </a:cubicBezTo>
                </a:path>
                <a:path w="21783" h="43200" stroke="0" extrusionOk="0">
                  <a:moveTo>
                    <a:pt x="1" y="0"/>
                  </a:moveTo>
                  <a:cubicBezTo>
                    <a:pt x="62" y="0"/>
                    <a:pt x="122" y="-1"/>
                    <a:pt x="183" y="0"/>
                  </a:cubicBezTo>
                  <a:cubicBezTo>
                    <a:pt x="12112" y="0"/>
                    <a:pt x="21783" y="9670"/>
                    <a:pt x="21783" y="21600"/>
                  </a:cubicBezTo>
                  <a:cubicBezTo>
                    <a:pt x="21783" y="33529"/>
                    <a:pt x="12112" y="43200"/>
                    <a:pt x="183" y="43200"/>
                  </a:cubicBezTo>
                  <a:cubicBezTo>
                    <a:pt x="121" y="43200"/>
                    <a:pt x="60" y="43199"/>
                    <a:pt x="-1" y="43199"/>
                  </a:cubicBezTo>
                  <a:lnTo>
                    <a:pt x="183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24" name="Freeform 184"/>
            <p:cNvSpPr>
              <a:spLocks/>
            </p:cNvSpPr>
            <p:nvPr/>
          </p:nvSpPr>
          <p:spPr bwMode="auto">
            <a:xfrm>
              <a:off x="3995" y="1918"/>
              <a:ext cx="165" cy="189"/>
            </a:xfrm>
            <a:custGeom>
              <a:avLst/>
              <a:gdLst>
                <a:gd name="T0" fmla="*/ 165 w 165"/>
                <a:gd name="T1" fmla="*/ 0 h 189"/>
                <a:gd name="T2" fmla="*/ 0 w 165"/>
                <a:gd name="T3" fmla="*/ 0 h 189"/>
                <a:gd name="T4" fmla="*/ 0 w 165"/>
                <a:gd name="T5" fmla="*/ 189 h 189"/>
                <a:gd name="T6" fmla="*/ 165 w 165"/>
                <a:gd name="T7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5" h="189">
                  <a:moveTo>
                    <a:pt x="165" y="0"/>
                  </a:moveTo>
                  <a:lnTo>
                    <a:pt x="0" y="0"/>
                  </a:lnTo>
                  <a:lnTo>
                    <a:pt x="0" y="189"/>
                  </a:lnTo>
                  <a:lnTo>
                    <a:pt x="165" y="189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25" name="Line 185"/>
            <p:cNvSpPr>
              <a:spLocks noChangeShapeType="1"/>
            </p:cNvSpPr>
            <p:nvPr/>
          </p:nvSpPr>
          <p:spPr bwMode="auto">
            <a:xfrm flipH="1">
              <a:off x="3852" y="1941"/>
              <a:ext cx="143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26" name="Line 186"/>
            <p:cNvSpPr>
              <a:spLocks noChangeShapeType="1"/>
            </p:cNvSpPr>
            <p:nvPr/>
          </p:nvSpPr>
          <p:spPr bwMode="auto">
            <a:xfrm flipH="1">
              <a:off x="3852" y="2083"/>
              <a:ext cx="143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27" name="Line 187"/>
            <p:cNvSpPr>
              <a:spLocks noChangeShapeType="1"/>
            </p:cNvSpPr>
            <p:nvPr/>
          </p:nvSpPr>
          <p:spPr bwMode="auto">
            <a:xfrm>
              <a:off x="4279" y="2012"/>
              <a:ext cx="142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28" name="Oval 188"/>
            <p:cNvSpPr>
              <a:spLocks noChangeArrowheads="1"/>
            </p:cNvSpPr>
            <p:nvPr/>
          </p:nvSpPr>
          <p:spPr bwMode="auto">
            <a:xfrm>
              <a:off x="1349" y="2034"/>
              <a:ext cx="32" cy="3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29" name="Rectangle 189"/>
            <p:cNvSpPr>
              <a:spLocks noChangeArrowheads="1"/>
            </p:cNvSpPr>
            <p:nvPr/>
          </p:nvSpPr>
          <p:spPr bwMode="auto">
            <a:xfrm>
              <a:off x="1223" y="1978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</a:rPr>
                <a:t>P</a:t>
              </a:r>
              <a:endParaRPr lang="en-US" altLang="zh-CN"/>
            </a:p>
          </p:txBody>
        </p:sp>
        <p:sp>
          <p:nvSpPr>
            <p:cNvPr id="87230" name="Rectangle 190"/>
            <p:cNvSpPr>
              <a:spLocks noChangeArrowheads="1"/>
            </p:cNvSpPr>
            <p:nvPr/>
          </p:nvSpPr>
          <p:spPr bwMode="auto">
            <a:xfrm>
              <a:off x="2147" y="1870"/>
              <a:ext cx="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</a:rPr>
                <a:t>J0</a:t>
              </a:r>
              <a:endParaRPr lang="en-US" altLang="zh-CN"/>
            </a:p>
          </p:txBody>
        </p:sp>
        <p:sp>
          <p:nvSpPr>
            <p:cNvPr id="87231" name="Rectangle 191"/>
            <p:cNvSpPr>
              <a:spLocks noChangeArrowheads="1"/>
            </p:cNvSpPr>
            <p:nvPr/>
          </p:nvSpPr>
          <p:spPr bwMode="auto">
            <a:xfrm>
              <a:off x="2086" y="2278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</a:rPr>
                <a:t>K0</a:t>
              </a:r>
              <a:endParaRPr lang="en-US" altLang="zh-CN"/>
            </a:p>
          </p:txBody>
        </p:sp>
        <p:sp>
          <p:nvSpPr>
            <p:cNvPr id="87232" name="Rectangle 192"/>
            <p:cNvSpPr>
              <a:spLocks noChangeArrowheads="1"/>
            </p:cNvSpPr>
            <p:nvPr/>
          </p:nvSpPr>
          <p:spPr bwMode="auto">
            <a:xfrm>
              <a:off x="2284" y="3010"/>
              <a:ext cx="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</a:rPr>
                <a:t>J1</a:t>
              </a:r>
              <a:endParaRPr lang="en-US" altLang="zh-CN"/>
            </a:p>
          </p:txBody>
        </p:sp>
        <p:sp>
          <p:nvSpPr>
            <p:cNvPr id="87233" name="Rectangle 193"/>
            <p:cNvSpPr>
              <a:spLocks noChangeArrowheads="1"/>
            </p:cNvSpPr>
            <p:nvPr/>
          </p:nvSpPr>
          <p:spPr bwMode="auto">
            <a:xfrm>
              <a:off x="2177" y="3492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</a:rPr>
                <a:t>K1</a:t>
              </a:r>
              <a:endParaRPr lang="en-US" altLang="zh-CN"/>
            </a:p>
          </p:txBody>
        </p:sp>
        <p:sp>
          <p:nvSpPr>
            <p:cNvPr id="87234" name="Rectangle 194"/>
            <p:cNvSpPr>
              <a:spLocks noChangeArrowheads="1"/>
            </p:cNvSpPr>
            <p:nvPr/>
          </p:nvSpPr>
          <p:spPr bwMode="auto">
            <a:xfrm>
              <a:off x="3284" y="1888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</a:rPr>
                <a:t>Q0</a:t>
              </a:r>
              <a:endParaRPr lang="en-US" altLang="zh-CN"/>
            </a:p>
          </p:txBody>
        </p:sp>
        <p:sp>
          <p:nvSpPr>
            <p:cNvPr id="87235" name="Rectangle 195"/>
            <p:cNvSpPr>
              <a:spLocks noChangeArrowheads="1"/>
            </p:cNvSpPr>
            <p:nvPr/>
          </p:nvSpPr>
          <p:spPr bwMode="auto">
            <a:xfrm>
              <a:off x="3152" y="2976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</a:rPr>
                <a:t>Q1</a:t>
              </a:r>
              <a:endParaRPr lang="en-US" altLang="zh-CN"/>
            </a:p>
          </p:txBody>
        </p:sp>
        <p:sp>
          <p:nvSpPr>
            <p:cNvPr id="87236" name="Rectangle 196"/>
            <p:cNvSpPr>
              <a:spLocks noChangeArrowheads="1"/>
            </p:cNvSpPr>
            <p:nvPr/>
          </p:nvSpPr>
          <p:spPr bwMode="auto">
            <a:xfrm>
              <a:off x="4705" y="1941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</a:rPr>
                <a:t>C</a:t>
              </a:r>
              <a:endParaRPr lang="en-US" altLang="zh-CN"/>
            </a:p>
          </p:txBody>
        </p:sp>
        <p:sp>
          <p:nvSpPr>
            <p:cNvPr id="87237" name="Oval 197"/>
            <p:cNvSpPr>
              <a:spLocks noChangeArrowheads="1"/>
            </p:cNvSpPr>
            <p:nvPr/>
          </p:nvSpPr>
          <p:spPr bwMode="auto">
            <a:xfrm>
              <a:off x="1491" y="2034"/>
              <a:ext cx="32" cy="3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40" name="Freeform 200"/>
            <p:cNvSpPr>
              <a:spLocks/>
            </p:cNvSpPr>
            <p:nvPr/>
          </p:nvSpPr>
          <p:spPr bwMode="auto">
            <a:xfrm>
              <a:off x="2005" y="3818"/>
              <a:ext cx="213" cy="71"/>
            </a:xfrm>
            <a:custGeom>
              <a:avLst/>
              <a:gdLst>
                <a:gd name="T0" fmla="*/ 0 w 213"/>
                <a:gd name="T1" fmla="*/ 40 h 71"/>
                <a:gd name="T2" fmla="*/ 23 w 213"/>
                <a:gd name="T3" fmla="*/ 0 h 71"/>
                <a:gd name="T4" fmla="*/ 55 w 213"/>
                <a:gd name="T5" fmla="*/ 71 h 71"/>
                <a:gd name="T6" fmla="*/ 94 w 213"/>
                <a:gd name="T7" fmla="*/ 0 h 71"/>
                <a:gd name="T8" fmla="*/ 126 w 213"/>
                <a:gd name="T9" fmla="*/ 71 h 71"/>
                <a:gd name="T10" fmla="*/ 165 w 213"/>
                <a:gd name="T11" fmla="*/ 0 h 71"/>
                <a:gd name="T12" fmla="*/ 197 w 213"/>
                <a:gd name="T13" fmla="*/ 71 h 71"/>
                <a:gd name="T14" fmla="*/ 213 w 213"/>
                <a:gd name="T15" fmla="*/ 4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71">
                  <a:moveTo>
                    <a:pt x="0" y="40"/>
                  </a:moveTo>
                  <a:lnTo>
                    <a:pt x="23" y="0"/>
                  </a:lnTo>
                  <a:lnTo>
                    <a:pt x="55" y="71"/>
                  </a:lnTo>
                  <a:lnTo>
                    <a:pt x="94" y="0"/>
                  </a:lnTo>
                  <a:lnTo>
                    <a:pt x="126" y="71"/>
                  </a:lnTo>
                  <a:lnTo>
                    <a:pt x="165" y="0"/>
                  </a:lnTo>
                  <a:lnTo>
                    <a:pt x="197" y="71"/>
                  </a:lnTo>
                  <a:lnTo>
                    <a:pt x="213" y="4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41" name="Line 201"/>
            <p:cNvSpPr>
              <a:spLocks noChangeShapeType="1"/>
            </p:cNvSpPr>
            <p:nvPr/>
          </p:nvSpPr>
          <p:spPr bwMode="auto">
            <a:xfrm flipH="1">
              <a:off x="1934" y="3849"/>
              <a:ext cx="7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42" name="Line 202"/>
            <p:cNvSpPr>
              <a:spLocks noChangeShapeType="1"/>
            </p:cNvSpPr>
            <p:nvPr/>
          </p:nvSpPr>
          <p:spPr bwMode="auto">
            <a:xfrm>
              <a:off x="2218" y="3849"/>
              <a:ext cx="7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43" name="Rectangle 203"/>
            <p:cNvSpPr>
              <a:spLocks noChangeArrowheads="1"/>
            </p:cNvSpPr>
            <p:nvPr/>
          </p:nvSpPr>
          <p:spPr bwMode="auto">
            <a:xfrm>
              <a:off x="1760" y="3509"/>
              <a:ext cx="21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</a:rPr>
                <a:t>VCC</a:t>
              </a:r>
              <a:endParaRPr lang="en-US" altLang="zh-CN"/>
            </a:p>
          </p:txBody>
        </p:sp>
        <p:sp>
          <p:nvSpPr>
            <p:cNvPr id="87245" name="Line 205"/>
            <p:cNvSpPr>
              <a:spLocks noChangeShapeType="1"/>
            </p:cNvSpPr>
            <p:nvPr/>
          </p:nvSpPr>
          <p:spPr bwMode="auto">
            <a:xfrm>
              <a:off x="1720" y="3636"/>
              <a:ext cx="28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46" name="Line 206"/>
            <p:cNvSpPr>
              <a:spLocks noChangeShapeType="1"/>
            </p:cNvSpPr>
            <p:nvPr/>
          </p:nvSpPr>
          <p:spPr bwMode="auto">
            <a:xfrm>
              <a:off x="1862" y="3636"/>
              <a:ext cx="1" cy="1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47" name="Oval 207"/>
            <p:cNvSpPr>
              <a:spLocks noChangeArrowheads="1"/>
            </p:cNvSpPr>
            <p:nvPr/>
          </p:nvSpPr>
          <p:spPr bwMode="auto">
            <a:xfrm>
              <a:off x="4618" y="1997"/>
              <a:ext cx="32" cy="3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48" name="Oval 208"/>
            <p:cNvSpPr>
              <a:spLocks noChangeArrowheads="1"/>
            </p:cNvSpPr>
            <p:nvPr/>
          </p:nvSpPr>
          <p:spPr bwMode="auto">
            <a:xfrm>
              <a:off x="3339" y="2850"/>
              <a:ext cx="32" cy="3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49" name="Line 209"/>
            <p:cNvSpPr>
              <a:spLocks noChangeShapeType="1"/>
            </p:cNvSpPr>
            <p:nvPr/>
          </p:nvSpPr>
          <p:spPr bwMode="auto">
            <a:xfrm>
              <a:off x="2218" y="3232"/>
              <a:ext cx="142" cy="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50" name="Freeform 210"/>
            <p:cNvSpPr>
              <a:spLocks/>
            </p:cNvSpPr>
            <p:nvPr/>
          </p:nvSpPr>
          <p:spPr bwMode="auto">
            <a:xfrm>
              <a:off x="1507" y="3019"/>
              <a:ext cx="142" cy="142"/>
            </a:xfrm>
            <a:custGeom>
              <a:avLst/>
              <a:gdLst>
                <a:gd name="T0" fmla="*/ 142 w 142"/>
                <a:gd name="T1" fmla="*/ 142 h 142"/>
                <a:gd name="T2" fmla="*/ 0 w 142"/>
                <a:gd name="T3" fmla="*/ 142 h 142"/>
                <a:gd name="T4" fmla="*/ 0 w 142"/>
                <a:gd name="T5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" h="142">
                  <a:moveTo>
                    <a:pt x="142" y="142"/>
                  </a:moveTo>
                  <a:lnTo>
                    <a:pt x="0" y="142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51" name="Line 211"/>
            <p:cNvSpPr>
              <a:spLocks noChangeShapeType="1"/>
            </p:cNvSpPr>
            <p:nvPr/>
          </p:nvSpPr>
          <p:spPr bwMode="auto">
            <a:xfrm flipH="1">
              <a:off x="1507" y="2047"/>
              <a:ext cx="853" cy="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52" name="Line 212"/>
            <p:cNvSpPr>
              <a:spLocks noChangeShapeType="1"/>
            </p:cNvSpPr>
            <p:nvPr/>
          </p:nvSpPr>
          <p:spPr bwMode="auto">
            <a:xfrm flipH="1">
              <a:off x="1365" y="2049"/>
              <a:ext cx="142" cy="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53" name="Line 213"/>
            <p:cNvSpPr>
              <a:spLocks noChangeShapeType="1"/>
            </p:cNvSpPr>
            <p:nvPr/>
          </p:nvSpPr>
          <p:spPr bwMode="auto">
            <a:xfrm flipV="1">
              <a:off x="1507" y="2047"/>
              <a:ext cx="1" cy="42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54" name="Freeform 214"/>
            <p:cNvSpPr>
              <a:spLocks/>
            </p:cNvSpPr>
            <p:nvPr/>
          </p:nvSpPr>
          <p:spPr bwMode="auto">
            <a:xfrm>
              <a:off x="1507" y="2047"/>
              <a:ext cx="1968" cy="1882"/>
            </a:xfrm>
            <a:custGeom>
              <a:avLst/>
              <a:gdLst>
                <a:gd name="T0" fmla="*/ 1706 w 1990"/>
                <a:gd name="T1" fmla="*/ 0 h 1920"/>
                <a:gd name="T2" fmla="*/ 1990 w 1990"/>
                <a:gd name="T3" fmla="*/ 0 h 1920"/>
                <a:gd name="T4" fmla="*/ 1990 w 1990"/>
                <a:gd name="T5" fmla="*/ 1920 h 1920"/>
                <a:gd name="T6" fmla="*/ 0 w 1990"/>
                <a:gd name="T7" fmla="*/ 1920 h 1920"/>
                <a:gd name="T8" fmla="*/ 0 w 1990"/>
                <a:gd name="T9" fmla="*/ 1280 h 1920"/>
                <a:gd name="T10" fmla="*/ 142 w 1990"/>
                <a:gd name="T11" fmla="*/ 128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0" h="1920">
                  <a:moveTo>
                    <a:pt x="1706" y="0"/>
                  </a:moveTo>
                  <a:lnTo>
                    <a:pt x="1990" y="0"/>
                  </a:lnTo>
                  <a:lnTo>
                    <a:pt x="1990" y="1920"/>
                  </a:lnTo>
                  <a:lnTo>
                    <a:pt x="0" y="1920"/>
                  </a:lnTo>
                  <a:lnTo>
                    <a:pt x="0" y="1280"/>
                  </a:lnTo>
                  <a:lnTo>
                    <a:pt x="142" y="1280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55" name="Freeform 215"/>
            <p:cNvSpPr>
              <a:spLocks/>
            </p:cNvSpPr>
            <p:nvPr/>
          </p:nvSpPr>
          <p:spPr bwMode="auto">
            <a:xfrm>
              <a:off x="1862" y="3778"/>
              <a:ext cx="72" cy="71"/>
            </a:xfrm>
            <a:custGeom>
              <a:avLst/>
              <a:gdLst>
                <a:gd name="T0" fmla="*/ 72 w 72"/>
                <a:gd name="T1" fmla="*/ 71 h 71"/>
                <a:gd name="T2" fmla="*/ 0 w 72"/>
                <a:gd name="T3" fmla="*/ 71 h 71"/>
                <a:gd name="T4" fmla="*/ 0 w 72"/>
                <a:gd name="T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71">
                  <a:moveTo>
                    <a:pt x="72" y="71"/>
                  </a:moveTo>
                  <a:lnTo>
                    <a:pt x="0" y="71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57" name="Line 217"/>
            <p:cNvSpPr>
              <a:spLocks noChangeShapeType="1"/>
            </p:cNvSpPr>
            <p:nvPr/>
          </p:nvSpPr>
          <p:spPr bwMode="auto">
            <a:xfrm>
              <a:off x="4421" y="2012"/>
              <a:ext cx="213" cy="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58" name="Freeform 218"/>
            <p:cNvSpPr>
              <a:spLocks/>
            </p:cNvSpPr>
            <p:nvPr/>
          </p:nvSpPr>
          <p:spPr bwMode="auto">
            <a:xfrm>
              <a:off x="2289" y="3636"/>
              <a:ext cx="71" cy="213"/>
            </a:xfrm>
            <a:custGeom>
              <a:avLst/>
              <a:gdLst>
                <a:gd name="T0" fmla="*/ 0 w 71"/>
                <a:gd name="T1" fmla="*/ 213 h 213"/>
                <a:gd name="T2" fmla="*/ 0 w 71"/>
                <a:gd name="T3" fmla="*/ 0 h 213"/>
                <a:gd name="T4" fmla="*/ 71 w 71"/>
                <a:gd name="T5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213">
                  <a:moveTo>
                    <a:pt x="0" y="213"/>
                  </a:moveTo>
                  <a:lnTo>
                    <a:pt x="0" y="0"/>
                  </a:lnTo>
                  <a:lnTo>
                    <a:pt x="71" y="0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59" name="Freeform 219"/>
            <p:cNvSpPr>
              <a:spLocks/>
            </p:cNvSpPr>
            <p:nvPr/>
          </p:nvSpPr>
          <p:spPr bwMode="auto">
            <a:xfrm>
              <a:off x="2005" y="2443"/>
              <a:ext cx="1350" cy="423"/>
            </a:xfrm>
            <a:custGeom>
              <a:avLst/>
              <a:gdLst>
                <a:gd name="T0" fmla="*/ 355 w 1350"/>
                <a:gd name="T1" fmla="*/ 0 h 498"/>
                <a:gd name="T2" fmla="*/ 0 w 1350"/>
                <a:gd name="T3" fmla="*/ 0 h 498"/>
                <a:gd name="T4" fmla="*/ 0 w 1350"/>
                <a:gd name="T5" fmla="*/ 498 h 498"/>
                <a:gd name="T6" fmla="*/ 1350 w 1350"/>
                <a:gd name="T7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0" h="498">
                  <a:moveTo>
                    <a:pt x="355" y="0"/>
                  </a:moveTo>
                  <a:lnTo>
                    <a:pt x="0" y="0"/>
                  </a:lnTo>
                  <a:lnTo>
                    <a:pt x="0" y="498"/>
                  </a:lnTo>
                  <a:lnTo>
                    <a:pt x="1350" y="49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60" name="Freeform 220"/>
            <p:cNvSpPr>
              <a:spLocks/>
            </p:cNvSpPr>
            <p:nvPr/>
          </p:nvSpPr>
          <p:spPr bwMode="auto">
            <a:xfrm>
              <a:off x="3355" y="2083"/>
              <a:ext cx="497" cy="783"/>
            </a:xfrm>
            <a:custGeom>
              <a:avLst/>
              <a:gdLst>
                <a:gd name="T0" fmla="*/ 0 w 497"/>
                <a:gd name="T1" fmla="*/ 783 h 783"/>
                <a:gd name="T2" fmla="*/ 0 w 497"/>
                <a:gd name="T3" fmla="*/ 72 h 783"/>
                <a:gd name="T4" fmla="*/ 497 w 497"/>
                <a:gd name="T5" fmla="*/ 72 h 783"/>
                <a:gd name="T6" fmla="*/ 497 w 497"/>
                <a:gd name="T7" fmla="*/ 0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7" h="783">
                  <a:moveTo>
                    <a:pt x="0" y="783"/>
                  </a:moveTo>
                  <a:lnTo>
                    <a:pt x="0" y="72"/>
                  </a:lnTo>
                  <a:lnTo>
                    <a:pt x="497" y="72"/>
                  </a:lnTo>
                  <a:lnTo>
                    <a:pt x="497" y="0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61" name="Freeform 221"/>
            <p:cNvSpPr>
              <a:spLocks/>
            </p:cNvSpPr>
            <p:nvPr/>
          </p:nvSpPr>
          <p:spPr bwMode="auto">
            <a:xfrm>
              <a:off x="3213" y="2866"/>
              <a:ext cx="143" cy="360"/>
            </a:xfrm>
            <a:custGeom>
              <a:avLst/>
              <a:gdLst>
                <a:gd name="T0" fmla="*/ 0 w 142"/>
                <a:gd name="T1" fmla="*/ 426 h 426"/>
                <a:gd name="T2" fmla="*/ 142 w 142"/>
                <a:gd name="T3" fmla="*/ 426 h 426"/>
                <a:gd name="T4" fmla="*/ 142 w 142"/>
                <a:gd name="T5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" h="426">
                  <a:moveTo>
                    <a:pt x="0" y="426"/>
                  </a:moveTo>
                  <a:lnTo>
                    <a:pt x="142" y="426"/>
                  </a:lnTo>
                  <a:lnTo>
                    <a:pt x="142" y="0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62" name="Oval 222"/>
            <p:cNvSpPr>
              <a:spLocks noChangeArrowheads="1"/>
            </p:cNvSpPr>
            <p:nvPr/>
          </p:nvSpPr>
          <p:spPr bwMode="auto">
            <a:xfrm>
              <a:off x="3069" y="2415"/>
              <a:ext cx="47" cy="4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64" name="Line 224"/>
            <p:cNvSpPr>
              <a:spLocks noChangeShapeType="1"/>
            </p:cNvSpPr>
            <p:nvPr/>
          </p:nvSpPr>
          <p:spPr bwMode="auto">
            <a:xfrm flipH="1">
              <a:off x="3674" y="1942"/>
              <a:ext cx="20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65" name="Line 225"/>
            <p:cNvSpPr>
              <a:spLocks noChangeShapeType="1"/>
            </p:cNvSpPr>
            <p:nvPr/>
          </p:nvSpPr>
          <p:spPr bwMode="auto">
            <a:xfrm flipV="1">
              <a:off x="3674" y="1684"/>
              <a:ext cx="0" cy="24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66" name="Line 226"/>
            <p:cNvSpPr>
              <a:spLocks noChangeShapeType="1"/>
            </p:cNvSpPr>
            <p:nvPr/>
          </p:nvSpPr>
          <p:spPr bwMode="auto">
            <a:xfrm flipH="1">
              <a:off x="1497" y="1684"/>
              <a:ext cx="217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67" name="Line 227"/>
            <p:cNvSpPr>
              <a:spLocks noChangeShapeType="1"/>
            </p:cNvSpPr>
            <p:nvPr/>
          </p:nvSpPr>
          <p:spPr bwMode="auto">
            <a:xfrm>
              <a:off x="1510" y="1684"/>
              <a:ext cx="0" cy="36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68" name="Oval 228"/>
            <p:cNvSpPr>
              <a:spLocks noChangeArrowheads="1"/>
            </p:cNvSpPr>
            <p:nvPr/>
          </p:nvSpPr>
          <p:spPr bwMode="auto">
            <a:xfrm>
              <a:off x="3070" y="3633"/>
              <a:ext cx="47" cy="4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70" name="Line 230"/>
            <p:cNvSpPr>
              <a:spLocks noChangeShapeType="1"/>
            </p:cNvSpPr>
            <p:nvPr/>
          </p:nvSpPr>
          <p:spPr bwMode="auto">
            <a:xfrm flipH="1">
              <a:off x="2268" y="3430"/>
              <a:ext cx="113" cy="0"/>
            </a:xfrm>
            <a:prstGeom prst="line">
              <a:avLst/>
            </a:prstGeom>
            <a:noFill/>
            <a:ln w="19050">
              <a:solidFill>
                <a:srgbClr val="0000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71" name="Line 231"/>
            <p:cNvSpPr>
              <a:spLocks noChangeShapeType="1"/>
            </p:cNvSpPr>
            <p:nvPr/>
          </p:nvSpPr>
          <p:spPr bwMode="auto">
            <a:xfrm flipV="1">
              <a:off x="2268" y="2228"/>
              <a:ext cx="0" cy="1202"/>
            </a:xfrm>
            <a:prstGeom prst="line">
              <a:avLst/>
            </a:prstGeom>
            <a:noFill/>
            <a:ln w="19050">
              <a:solidFill>
                <a:srgbClr val="0000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72" name="Line 232"/>
            <p:cNvSpPr>
              <a:spLocks noChangeShapeType="1"/>
            </p:cNvSpPr>
            <p:nvPr/>
          </p:nvSpPr>
          <p:spPr bwMode="auto">
            <a:xfrm flipH="1">
              <a:off x="1360" y="2228"/>
              <a:ext cx="998" cy="0"/>
            </a:xfrm>
            <a:prstGeom prst="line">
              <a:avLst/>
            </a:prstGeom>
            <a:noFill/>
            <a:ln w="19050">
              <a:solidFill>
                <a:srgbClr val="0000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73" name="Text Box 233"/>
            <p:cNvSpPr txBox="1">
              <a:spLocks noChangeArrowheads="1"/>
            </p:cNvSpPr>
            <p:nvPr/>
          </p:nvSpPr>
          <p:spPr bwMode="auto">
            <a:xfrm>
              <a:off x="1043" y="2115"/>
              <a:ext cx="3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clk</a:t>
              </a:r>
            </a:p>
          </p:txBody>
        </p:sp>
        <p:sp>
          <p:nvSpPr>
            <p:cNvPr id="87275" name="Oval 235"/>
            <p:cNvSpPr>
              <a:spLocks noChangeArrowheads="1"/>
            </p:cNvSpPr>
            <p:nvPr/>
          </p:nvSpPr>
          <p:spPr bwMode="auto">
            <a:xfrm>
              <a:off x="2258" y="2205"/>
              <a:ext cx="32" cy="31"/>
            </a:xfrm>
            <a:prstGeom prst="ellipse">
              <a:avLst/>
            </a:prstGeom>
            <a:solidFill>
              <a:srgbClr val="0000F2"/>
            </a:solidFill>
            <a:ln w="19050">
              <a:solidFill>
                <a:srgbClr val="0000F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991475" cy="585787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Design examples in book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2627313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宋体" charset="-122"/>
              </a:rPr>
              <a:t>Exp1:</a:t>
            </a:r>
          </a:p>
          <a:p>
            <a:pPr eaLnBrk="1" hangingPunct="1"/>
            <a:r>
              <a:rPr lang="en-US" altLang="zh-CN" sz="2400" smtClean="0">
                <a:ea typeface="宋体" charset="-122"/>
              </a:rPr>
              <a:t> Design a machine inputs A and B with output Z that is 1 if: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A had the same value at the two previous ticks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B has been 1 since the last time the above was true </a:t>
            </a:r>
            <a:r>
              <a:rPr lang="zh-CN" altLang="en-US" smtClean="0">
                <a:ea typeface="宋体" charset="-122"/>
              </a:rPr>
              <a:t>）</a:t>
            </a:r>
          </a:p>
        </p:txBody>
      </p:sp>
      <p:grpSp>
        <p:nvGrpSpPr>
          <p:cNvPr id="88068" name="Group 109"/>
          <p:cNvGrpSpPr>
            <a:grpSpLocks/>
          </p:cNvGrpSpPr>
          <p:nvPr/>
        </p:nvGrpSpPr>
        <p:grpSpPr bwMode="auto">
          <a:xfrm>
            <a:off x="701675" y="3473450"/>
            <a:ext cx="8189913" cy="2295525"/>
            <a:chOff x="73" y="2188"/>
            <a:chExt cx="5687" cy="1446"/>
          </a:xfrm>
        </p:grpSpPr>
        <p:grpSp>
          <p:nvGrpSpPr>
            <p:cNvPr id="88073" name="Group 49"/>
            <p:cNvGrpSpPr>
              <a:grpSpLocks/>
            </p:cNvGrpSpPr>
            <p:nvPr/>
          </p:nvGrpSpPr>
          <p:grpSpPr bwMode="auto">
            <a:xfrm>
              <a:off x="73" y="2245"/>
              <a:ext cx="5472" cy="256"/>
              <a:chOff x="215" y="2245"/>
              <a:chExt cx="5472" cy="256"/>
            </a:xfrm>
          </p:grpSpPr>
          <p:sp>
            <p:nvSpPr>
              <p:cNvPr id="88129" name="Line 4"/>
              <p:cNvSpPr>
                <a:spLocks noChangeShapeType="1"/>
              </p:cNvSpPr>
              <p:nvPr/>
            </p:nvSpPr>
            <p:spPr bwMode="auto">
              <a:xfrm>
                <a:off x="215" y="2245"/>
                <a:ext cx="1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30" name="Line 5"/>
              <p:cNvSpPr>
                <a:spLocks noChangeShapeType="1"/>
              </p:cNvSpPr>
              <p:nvPr/>
            </p:nvSpPr>
            <p:spPr bwMode="auto">
              <a:xfrm>
                <a:off x="329" y="2245"/>
                <a:ext cx="0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31" name="Line 6"/>
              <p:cNvSpPr>
                <a:spLocks noChangeShapeType="1"/>
              </p:cNvSpPr>
              <p:nvPr/>
            </p:nvSpPr>
            <p:spPr bwMode="auto">
              <a:xfrm>
                <a:off x="329" y="2501"/>
                <a:ext cx="25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32" name="Line 7"/>
              <p:cNvSpPr>
                <a:spLocks noChangeShapeType="1"/>
              </p:cNvSpPr>
              <p:nvPr/>
            </p:nvSpPr>
            <p:spPr bwMode="auto">
              <a:xfrm>
                <a:off x="584" y="2245"/>
                <a:ext cx="25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33" name="Line 8"/>
              <p:cNvSpPr>
                <a:spLocks noChangeShapeType="1"/>
              </p:cNvSpPr>
              <p:nvPr/>
            </p:nvSpPr>
            <p:spPr bwMode="auto">
              <a:xfrm>
                <a:off x="584" y="2245"/>
                <a:ext cx="0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34" name="Line 9"/>
              <p:cNvSpPr>
                <a:spLocks noChangeShapeType="1"/>
              </p:cNvSpPr>
              <p:nvPr/>
            </p:nvSpPr>
            <p:spPr bwMode="auto">
              <a:xfrm>
                <a:off x="839" y="2245"/>
                <a:ext cx="0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35" name="Line 10"/>
              <p:cNvSpPr>
                <a:spLocks noChangeShapeType="1"/>
              </p:cNvSpPr>
              <p:nvPr/>
            </p:nvSpPr>
            <p:spPr bwMode="auto">
              <a:xfrm>
                <a:off x="839" y="2501"/>
                <a:ext cx="25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36" name="Line 11"/>
              <p:cNvSpPr>
                <a:spLocks noChangeShapeType="1"/>
              </p:cNvSpPr>
              <p:nvPr/>
            </p:nvSpPr>
            <p:spPr bwMode="auto">
              <a:xfrm>
                <a:off x="1094" y="2245"/>
                <a:ext cx="25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37" name="Line 12"/>
              <p:cNvSpPr>
                <a:spLocks noChangeShapeType="1"/>
              </p:cNvSpPr>
              <p:nvPr/>
            </p:nvSpPr>
            <p:spPr bwMode="auto">
              <a:xfrm>
                <a:off x="1094" y="2245"/>
                <a:ext cx="0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38" name="Line 13"/>
              <p:cNvSpPr>
                <a:spLocks noChangeShapeType="1"/>
              </p:cNvSpPr>
              <p:nvPr/>
            </p:nvSpPr>
            <p:spPr bwMode="auto">
              <a:xfrm>
                <a:off x="1350" y="2245"/>
                <a:ext cx="0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39" name="Line 14"/>
              <p:cNvSpPr>
                <a:spLocks noChangeShapeType="1"/>
              </p:cNvSpPr>
              <p:nvPr/>
            </p:nvSpPr>
            <p:spPr bwMode="auto">
              <a:xfrm>
                <a:off x="1350" y="2501"/>
                <a:ext cx="25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40" name="Line 15"/>
              <p:cNvSpPr>
                <a:spLocks noChangeShapeType="1"/>
              </p:cNvSpPr>
              <p:nvPr/>
            </p:nvSpPr>
            <p:spPr bwMode="auto">
              <a:xfrm>
                <a:off x="1605" y="2245"/>
                <a:ext cx="25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41" name="Line 16"/>
              <p:cNvSpPr>
                <a:spLocks noChangeShapeType="1"/>
              </p:cNvSpPr>
              <p:nvPr/>
            </p:nvSpPr>
            <p:spPr bwMode="auto">
              <a:xfrm>
                <a:off x="1605" y="2245"/>
                <a:ext cx="0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42" name="Line 17"/>
              <p:cNvSpPr>
                <a:spLocks noChangeShapeType="1"/>
              </p:cNvSpPr>
              <p:nvPr/>
            </p:nvSpPr>
            <p:spPr bwMode="auto">
              <a:xfrm>
                <a:off x="1860" y="2245"/>
                <a:ext cx="0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43" name="Line 18"/>
              <p:cNvSpPr>
                <a:spLocks noChangeShapeType="1"/>
              </p:cNvSpPr>
              <p:nvPr/>
            </p:nvSpPr>
            <p:spPr bwMode="auto">
              <a:xfrm>
                <a:off x="1860" y="2501"/>
                <a:ext cx="25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44" name="Line 19"/>
              <p:cNvSpPr>
                <a:spLocks noChangeShapeType="1"/>
              </p:cNvSpPr>
              <p:nvPr/>
            </p:nvSpPr>
            <p:spPr bwMode="auto">
              <a:xfrm>
                <a:off x="2115" y="2245"/>
                <a:ext cx="25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45" name="Line 20"/>
              <p:cNvSpPr>
                <a:spLocks noChangeShapeType="1"/>
              </p:cNvSpPr>
              <p:nvPr/>
            </p:nvSpPr>
            <p:spPr bwMode="auto">
              <a:xfrm>
                <a:off x="2115" y="2245"/>
                <a:ext cx="0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46" name="Line 21"/>
              <p:cNvSpPr>
                <a:spLocks noChangeShapeType="1"/>
              </p:cNvSpPr>
              <p:nvPr/>
            </p:nvSpPr>
            <p:spPr bwMode="auto">
              <a:xfrm>
                <a:off x="2370" y="2245"/>
                <a:ext cx="0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47" name="Line 22"/>
              <p:cNvSpPr>
                <a:spLocks noChangeShapeType="1"/>
              </p:cNvSpPr>
              <p:nvPr/>
            </p:nvSpPr>
            <p:spPr bwMode="auto">
              <a:xfrm>
                <a:off x="2370" y="2501"/>
                <a:ext cx="25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48" name="Line 23"/>
              <p:cNvSpPr>
                <a:spLocks noChangeShapeType="1"/>
              </p:cNvSpPr>
              <p:nvPr/>
            </p:nvSpPr>
            <p:spPr bwMode="auto">
              <a:xfrm>
                <a:off x="2625" y="2245"/>
                <a:ext cx="25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49" name="Line 24"/>
              <p:cNvSpPr>
                <a:spLocks noChangeShapeType="1"/>
              </p:cNvSpPr>
              <p:nvPr/>
            </p:nvSpPr>
            <p:spPr bwMode="auto">
              <a:xfrm>
                <a:off x="2625" y="2245"/>
                <a:ext cx="0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50" name="Line 25"/>
              <p:cNvSpPr>
                <a:spLocks noChangeShapeType="1"/>
              </p:cNvSpPr>
              <p:nvPr/>
            </p:nvSpPr>
            <p:spPr bwMode="auto">
              <a:xfrm>
                <a:off x="2880" y="2245"/>
                <a:ext cx="0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51" name="Line 26"/>
              <p:cNvSpPr>
                <a:spLocks noChangeShapeType="1"/>
              </p:cNvSpPr>
              <p:nvPr/>
            </p:nvSpPr>
            <p:spPr bwMode="auto">
              <a:xfrm>
                <a:off x="2880" y="2501"/>
                <a:ext cx="25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52" name="Line 27"/>
              <p:cNvSpPr>
                <a:spLocks noChangeShapeType="1"/>
              </p:cNvSpPr>
              <p:nvPr/>
            </p:nvSpPr>
            <p:spPr bwMode="auto">
              <a:xfrm>
                <a:off x="3135" y="2245"/>
                <a:ext cx="25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53" name="Line 28"/>
              <p:cNvSpPr>
                <a:spLocks noChangeShapeType="1"/>
              </p:cNvSpPr>
              <p:nvPr/>
            </p:nvSpPr>
            <p:spPr bwMode="auto">
              <a:xfrm>
                <a:off x="3135" y="2245"/>
                <a:ext cx="0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54" name="Line 29"/>
              <p:cNvSpPr>
                <a:spLocks noChangeShapeType="1"/>
              </p:cNvSpPr>
              <p:nvPr/>
            </p:nvSpPr>
            <p:spPr bwMode="auto">
              <a:xfrm>
                <a:off x="3391" y="2245"/>
                <a:ext cx="0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55" name="Line 30"/>
              <p:cNvSpPr>
                <a:spLocks noChangeShapeType="1"/>
              </p:cNvSpPr>
              <p:nvPr/>
            </p:nvSpPr>
            <p:spPr bwMode="auto">
              <a:xfrm>
                <a:off x="3391" y="2501"/>
                <a:ext cx="25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56" name="Line 31"/>
              <p:cNvSpPr>
                <a:spLocks noChangeShapeType="1"/>
              </p:cNvSpPr>
              <p:nvPr/>
            </p:nvSpPr>
            <p:spPr bwMode="auto">
              <a:xfrm>
                <a:off x="3646" y="2245"/>
                <a:ext cx="25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57" name="Line 32"/>
              <p:cNvSpPr>
                <a:spLocks noChangeShapeType="1"/>
              </p:cNvSpPr>
              <p:nvPr/>
            </p:nvSpPr>
            <p:spPr bwMode="auto">
              <a:xfrm>
                <a:off x="3646" y="2245"/>
                <a:ext cx="0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58" name="Line 33"/>
              <p:cNvSpPr>
                <a:spLocks noChangeShapeType="1"/>
              </p:cNvSpPr>
              <p:nvPr/>
            </p:nvSpPr>
            <p:spPr bwMode="auto">
              <a:xfrm>
                <a:off x="3901" y="2245"/>
                <a:ext cx="0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59" name="Line 34"/>
              <p:cNvSpPr>
                <a:spLocks noChangeShapeType="1"/>
              </p:cNvSpPr>
              <p:nvPr/>
            </p:nvSpPr>
            <p:spPr bwMode="auto">
              <a:xfrm>
                <a:off x="3901" y="2501"/>
                <a:ext cx="25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60" name="Line 35"/>
              <p:cNvSpPr>
                <a:spLocks noChangeShapeType="1"/>
              </p:cNvSpPr>
              <p:nvPr/>
            </p:nvSpPr>
            <p:spPr bwMode="auto">
              <a:xfrm>
                <a:off x="4156" y="2245"/>
                <a:ext cx="25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61" name="Line 36"/>
              <p:cNvSpPr>
                <a:spLocks noChangeShapeType="1"/>
              </p:cNvSpPr>
              <p:nvPr/>
            </p:nvSpPr>
            <p:spPr bwMode="auto">
              <a:xfrm>
                <a:off x="4156" y="2245"/>
                <a:ext cx="0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62" name="Line 37"/>
              <p:cNvSpPr>
                <a:spLocks noChangeShapeType="1"/>
              </p:cNvSpPr>
              <p:nvPr/>
            </p:nvSpPr>
            <p:spPr bwMode="auto">
              <a:xfrm>
                <a:off x="4411" y="2245"/>
                <a:ext cx="0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63" name="Line 38"/>
              <p:cNvSpPr>
                <a:spLocks noChangeShapeType="1"/>
              </p:cNvSpPr>
              <p:nvPr/>
            </p:nvSpPr>
            <p:spPr bwMode="auto">
              <a:xfrm>
                <a:off x="4411" y="2501"/>
                <a:ext cx="25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64" name="Line 39"/>
              <p:cNvSpPr>
                <a:spLocks noChangeShapeType="1"/>
              </p:cNvSpPr>
              <p:nvPr/>
            </p:nvSpPr>
            <p:spPr bwMode="auto">
              <a:xfrm>
                <a:off x="4666" y="2245"/>
                <a:ext cx="25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65" name="Line 40"/>
              <p:cNvSpPr>
                <a:spLocks noChangeShapeType="1"/>
              </p:cNvSpPr>
              <p:nvPr/>
            </p:nvSpPr>
            <p:spPr bwMode="auto">
              <a:xfrm>
                <a:off x="4666" y="2245"/>
                <a:ext cx="0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66" name="Line 41"/>
              <p:cNvSpPr>
                <a:spLocks noChangeShapeType="1"/>
              </p:cNvSpPr>
              <p:nvPr/>
            </p:nvSpPr>
            <p:spPr bwMode="auto">
              <a:xfrm>
                <a:off x="4922" y="2245"/>
                <a:ext cx="0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67" name="Line 42"/>
              <p:cNvSpPr>
                <a:spLocks noChangeShapeType="1"/>
              </p:cNvSpPr>
              <p:nvPr/>
            </p:nvSpPr>
            <p:spPr bwMode="auto">
              <a:xfrm>
                <a:off x="4922" y="2501"/>
                <a:ext cx="25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68" name="Line 43"/>
              <p:cNvSpPr>
                <a:spLocks noChangeShapeType="1"/>
              </p:cNvSpPr>
              <p:nvPr/>
            </p:nvSpPr>
            <p:spPr bwMode="auto">
              <a:xfrm>
                <a:off x="5177" y="2245"/>
                <a:ext cx="25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69" name="Line 44"/>
              <p:cNvSpPr>
                <a:spLocks noChangeShapeType="1"/>
              </p:cNvSpPr>
              <p:nvPr/>
            </p:nvSpPr>
            <p:spPr bwMode="auto">
              <a:xfrm>
                <a:off x="5177" y="2245"/>
                <a:ext cx="0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70" name="Line 45"/>
              <p:cNvSpPr>
                <a:spLocks noChangeShapeType="1"/>
              </p:cNvSpPr>
              <p:nvPr/>
            </p:nvSpPr>
            <p:spPr bwMode="auto">
              <a:xfrm>
                <a:off x="5432" y="2245"/>
                <a:ext cx="0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71" name="Line 46"/>
              <p:cNvSpPr>
                <a:spLocks noChangeShapeType="1"/>
              </p:cNvSpPr>
              <p:nvPr/>
            </p:nvSpPr>
            <p:spPr bwMode="auto">
              <a:xfrm>
                <a:off x="5432" y="2500"/>
                <a:ext cx="25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8074" name="Line 50"/>
            <p:cNvSpPr>
              <a:spLocks noChangeShapeType="1"/>
            </p:cNvSpPr>
            <p:nvPr/>
          </p:nvSpPr>
          <p:spPr bwMode="auto">
            <a:xfrm>
              <a:off x="442" y="2188"/>
              <a:ext cx="0" cy="1446"/>
            </a:xfrm>
            <a:prstGeom prst="line">
              <a:avLst/>
            </a:prstGeom>
            <a:noFill/>
            <a:ln w="19050">
              <a:solidFill>
                <a:srgbClr val="D57F7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5" name="Line 51"/>
            <p:cNvSpPr>
              <a:spLocks noChangeShapeType="1"/>
            </p:cNvSpPr>
            <p:nvPr/>
          </p:nvSpPr>
          <p:spPr bwMode="auto">
            <a:xfrm>
              <a:off x="952" y="2188"/>
              <a:ext cx="0" cy="1446"/>
            </a:xfrm>
            <a:prstGeom prst="line">
              <a:avLst/>
            </a:prstGeom>
            <a:noFill/>
            <a:ln w="19050">
              <a:solidFill>
                <a:srgbClr val="D57F7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6" name="Line 52"/>
            <p:cNvSpPr>
              <a:spLocks noChangeShapeType="1"/>
            </p:cNvSpPr>
            <p:nvPr/>
          </p:nvSpPr>
          <p:spPr bwMode="auto">
            <a:xfrm>
              <a:off x="1463" y="2188"/>
              <a:ext cx="0" cy="1418"/>
            </a:xfrm>
            <a:prstGeom prst="line">
              <a:avLst/>
            </a:prstGeom>
            <a:noFill/>
            <a:ln w="19050">
              <a:solidFill>
                <a:srgbClr val="D57F7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7" name="Line 53"/>
            <p:cNvSpPr>
              <a:spLocks noChangeShapeType="1"/>
            </p:cNvSpPr>
            <p:nvPr/>
          </p:nvSpPr>
          <p:spPr bwMode="auto">
            <a:xfrm>
              <a:off x="1973" y="2188"/>
              <a:ext cx="0" cy="1446"/>
            </a:xfrm>
            <a:prstGeom prst="line">
              <a:avLst/>
            </a:prstGeom>
            <a:noFill/>
            <a:ln w="19050">
              <a:solidFill>
                <a:srgbClr val="D57F7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8" name="Line 54"/>
            <p:cNvSpPr>
              <a:spLocks noChangeShapeType="1"/>
            </p:cNvSpPr>
            <p:nvPr/>
          </p:nvSpPr>
          <p:spPr bwMode="auto">
            <a:xfrm>
              <a:off x="2483" y="2188"/>
              <a:ext cx="0" cy="1446"/>
            </a:xfrm>
            <a:prstGeom prst="line">
              <a:avLst/>
            </a:prstGeom>
            <a:noFill/>
            <a:ln w="19050">
              <a:solidFill>
                <a:srgbClr val="D57F7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9" name="Line 55"/>
            <p:cNvSpPr>
              <a:spLocks noChangeShapeType="1"/>
            </p:cNvSpPr>
            <p:nvPr/>
          </p:nvSpPr>
          <p:spPr bwMode="auto">
            <a:xfrm>
              <a:off x="2993" y="2188"/>
              <a:ext cx="0" cy="1446"/>
            </a:xfrm>
            <a:prstGeom prst="line">
              <a:avLst/>
            </a:prstGeom>
            <a:noFill/>
            <a:ln w="19050">
              <a:solidFill>
                <a:srgbClr val="D57F7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0" name="Line 56"/>
            <p:cNvSpPr>
              <a:spLocks noChangeShapeType="1"/>
            </p:cNvSpPr>
            <p:nvPr/>
          </p:nvSpPr>
          <p:spPr bwMode="auto">
            <a:xfrm>
              <a:off x="3504" y="2188"/>
              <a:ext cx="0" cy="1446"/>
            </a:xfrm>
            <a:prstGeom prst="line">
              <a:avLst/>
            </a:prstGeom>
            <a:noFill/>
            <a:ln w="19050">
              <a:solidFill>
                <a:srgbClr val="D57F7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1" name="Line 57"/>
            <p:cNvSpPr>
              <a:spLocks noChangeShapeType="1"/>
            </p:cNvSpPr>
            <p:nvPr/>
          </p:nvSpPr>
          <p:spPr bwMode="auto">
            <a:xfrm>
              <a:off x="4014" y="2188"/>
              <a:ext cx="0" cy="1446"/>
            </a:xfrm>
            <a:prstGeom prst="line">
              <a:avLst/>
            </a:prstGeom>
            <a:noFill/>
            <a:ln w="19050">
              <a:solidFill>
                <a:srgbClr val="D57F7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2" name="Line 58"/>
            <p:cNvSpPr>
              <a:spLocks noChangeShapeType="1"/>
            </p:cNvSpPr>
            <p:nvPr/>
          </p:nvSpPr>
          <p:spPr bwMode="auto">
            <a:xfrm>
              <a:off x="5034" y="2188"/>
              <a:ext cx="1" cy="1446"/>
            </a:xfrm>
            <a:prstGeom prst="line">
              <a:avLst/>
            </a:prstGeom>
            <a:noFill/>
            <a:ln w="19050">
              <a:solidFill>
                <a:srgbClr val="D57F7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3" name="Line 59"/>
            <p:cNvSpPr>
              <a:spLocks noChangeShapeType="1"/>
            </p:cNvSpPr>
            <p:nvPr/>
          </p:nvSpPr>
          <p:spPr bwMode="auto">
            <a:xfrm>
              <a:off x="4524" y="2188"/>
              <a:ext cx="0" cy="1446"/>
            </a:xfrm>
            <a:prstGeom prst="line">
              <a:avLst/>
            </a:prstGeom>
            <a:noFill/>
            <a:ln w="19050">
              <a:solidFill>
                <a:srgbClr val="D57F7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8084" name="Group 106"/>
            <p:cNvGrpSpPr>
              <a:grpSpLocks/>
            </p:cNvGrpSpPr>
            <p:nvPr/>
          </p:nvGrpSpPr>
          <p:grpSpPr bwMode="auto">
            <a:xfrm>
              <a:off x="130" y="2614"/>
              <a:ext cx="5630" cy="255"/>
              <a:chOff x="130" y="2614"/>
              <a:chExt cx="5630" cy="255"/>
            </a:xfrm>
          </p:grpSpPr>
          <p:sp>
            <p:nvSpPr>
              <p:cNvPr id="88116" name="Line 62"/>
              <p:cNvSpPr>
                <a:spLocks noChangeShapeType="1"/>
              </p:cNvSpPr>
              <p:nvPr/>
            </p:nvSpPr>
            <p:spPr bwMode="auto">
              <a:xfrm>
                <a:off x="130" y="2869"/>
                <a:ext cx="90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17" name="Line 63"/>
              <p:cNvSpPr>
                <a:spLocks noChangeShapeType="1"/>
              </p:cNvSpPr>
              <p:nvPr/>
            </p:nvSpPr>
            <p:spPr bwMode="auto">
              <a:xfrm flipH="1">
                <a:off x="1037" y="2614"/>
                <a:ext cx="28" cy="2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18" name="Line 64"/>
              <p:cNvSpPr>
                <a:spLocks noChangeShapeType="1"/>
              </p:cNvSpPr>
              <p:nvPr/>
            </p:nvSpPr>
            <p:spPr bwMode="auto">
              <a:xfrm>
                <a:off x="1065" y="2614"/>
                <a:ext cx="12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19" name="Line 65"/>
              <p:cNvSpPr>
                <a:spLocks noChangeShapeType="1"/>
              </p:cNvSpPr>
              <p:nvPr/>
            </p:nvSpPr>
            <p:spPr bwMode="auto">
              <a:xfrm>
                <a:off x="2312" y="2614"/>
                <a:ext cx="29" cy="2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20" name="Line 66"/>
              <p:cNvSpPr>
                <a:spLocks noChangeShapeType="1"/>
              </p:cNvSpPr>
              <p:nvPr/>
            </p:nvSpPr>
            <p:spPr bwMode="auto">
              <a:xfrm>
                <a:off x="2341" y="2869"/>
                <a:ext cx="76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21" name="Line 67"/>
              <p:cNvSpPr>
                <a:spLocks noChangeShapeType="1"/>
              </p:cNvSpPr>
              <p:nvPr/>
            </p:nvSpPr>
            <p:spPr bwMode="auto">
              <a:xfrm flipH="1">
                <a:off x="3107" y="2614"/>
                <a:ext cx="28" cy="2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22" name="Line 68"/>
              <p:cNvSpPr>
                <a:spLocks noChangeShapeType="1"/>
              </p:cNvSpPr>
              <p:nvPr/>
            </p:nvSpPr>
            <p:spPr bwMode="auto">
              <a:xfrm>
                <a:off x="3135" y="2614"/>
                <a:ext cx="70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23" name="Line 69"/>
              <p:cNvSpPr>
                <a:spLocks noChangeShapeType="1"/>
              </p:cNvSpPr>
              <p:nvPr/>
            </p:nvSpPr>
            <p:spPr bwMode="auto">
              <a:xfrm>
                <a:off x="3844" y="2614"/>
                <a:ext cx="29" cy="2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24" name="Line 70"/>
              <p:cNvSpPr>
                <a:spLocks noChangeShapeType="1"/>
              </p:cNvSpPr>
              <p:nvPr/>
            </p:nvSpPr>
            <p:spPr bwMode="auto">
              <a:xfrm>
                <a:off x="3872" y="2869"/>
                <a:ext cx="4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25" name="Line 71"/>
              <p:cNvSpPr>
                <a:spLocks noChangeShapeType="1"/>
              </p:cNvSpPr>
              <p:nvPr/>
            </p:nvSpPr>
            <p:spPr bwMode="auto">
              <a:xfrm flipH="1">
                <a:off x="4354" y="2614"/>
                <a:ext cx="28" cy="2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26" name="Line 72"/>
              <p:cNvSpPr>
                <a:spLocks noChangeShapeType="1"/>
              </p:cNvSpPr>
              <p:nvPr/>
            </p:nvSpPr>
            <p:spPr bwMode="auto">
              <a:xfrm>
                <a:off x="4382" y="2614"/>
                <a:ext cx="9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27" name="Line 73"/>
              <p:cNvSpPr>
                <a:spLocks noChangeShapeType="1"/>
              </p:cNvSpPr>
              <p:nvPr/>
            </p:nvSpPr>
            <p:spPr bwMode="auto">
              <a:xfrm>
                <a:off x="5346" y="2614"/>
                <a:ext cx="29" cy="2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28" name="Line 82"/>
              <p:cNvSpPr>
                <a:spLocks noChangeShapeType="1"/>
              </p:cNvSpPr>
              <p:nvPr/>
            </p:nvSpPr>
            <p:spPr bwMode="auto">
              <a:xfrm flipV="1">
                <a:off x="5375" y="2869"/>
                <a:ext cx="38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8085" name="Group 107"/>
            <p:cNvGrpSpPr>
              <a:grpSpLocks/>
            </p:cNvGrpSpPr>
            <p:nvPr/>
          </p:nvGrpSpPr>
          <p:grpSpPr bwMode="auto">
            <a:xfrm>
              <a:off x="130" y="2954"/>
              <a:ext cx="5630" cy="255"/>
              <a:chOff x="130" y="2954"/>
              <a:chExt cx="5630" cy="255"/>
            </a:xfrm>
          </p:grpSpPr>
          <p:sp>
            <p:nvSpPr>
              <p:cNvPr id="88107" name="Line 74"/>
              <p:cNvSpPr>
                <a:spLocks noChangeShapeType="1"/>
              </p:cNvSpPr>
              <p:nvPr/>
            </p:nvSpPr>
            <p:spPr bwMode="auto">
              <a:xfrm>
                <a:off x="130" y="3209"/>
                <a:ext cx="300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08" name="Line 75"/>
              <p:cNvSpPr>
                <a:spLocks noChangeShapeType="1"/>
              </p:cNvSpPr>
              <p:nvPr/>
            </p:nvSpPr>
            <p:spPr bwMode="auto">
              <a:xfrm flipH="1">
                <a:off x="3135" y="2954"/>
                <a:ext cx="28" cy="2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09" name="Line 76"/>
              <p:cNvSpPr>
                <a:spLocks noChangeShapeType="1"/>
              </p:cNvSpPr>
              <p:nvPr/>
            </p:nvSpPr>
            <p:spPr bwMode="auto">
              <a:xfrm>
                <a:off x="3163" y="2954"/>
                <a:ext cx="11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10" name="Line 77"/>
              <p:cNvSpPr>
                <a:spLocks noChangeShapeType="1"/>
              </p:cNvSpPr>
              <p:nvPr/>
            </p:nvSpPr>
            <p:spPr bwMode="auto">
              <a:xfrm>
                <a:off x="4354" y="2954"/>
                <a:ext cx="29" cy="2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11" name="Line 78"/>
              <p:cNvSpPr>
                <a:spLocks noChangeShapeType="1"/>
              </p:cNvSpPr>
              <p:nvPr/>
            </p:nvSpPr>
            <p:spPr bwMode="auto">
              <a:xfrm>
                <a:off x="4382" y="3209"/>
                <a:ext cx="4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12" name="Line 79"/>
              <p:cNvSpPr>
                <a:spLocks noChangeShapeType="1"/>
              </p:cNvSpPr>
              <p:nvPr/>
            </p:nvSpPr>
            <p:spPr bwMode="auto">
              <a:xfrm flipH="1">
                <a:off x="4864" y="2954"/>
                <a:ext cx="28" cy="2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13" name="Line 80"/>
              <p:cNvSpPr>
                <a:spLocks noChangeShapeType="1"/>
              </p:cNvSpPr>
              <p:nvPr/>
            </p:nvSpPr>
            <p:spPr bwMode="auto">
              <a:xfrm>
                <a:off x="4893" y="2954"/>
                <a:ext cx="42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14" name="Line 81"/>
              <p:cNvSpPr>
                <a:spLocks noChangeShapeType="1"/>
              </p:cNvSpPr>
              <p:nvPr/>
            </p:nvSpPr>
            <p:spPr bwMode="auto">
              <a:xfrm>
                <a:off x="5318" y="2954"/>
                <a:ext cx="29" cy="2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15" name="Line 83"/>
              <p:cNvSpPr>
                <a:spLocks noChangeShapeType="1"/>
              </p:cNvSpPr>
              <p:nvPr/>
            </p:nvSpPr>
            <p:spPr bwMode="auto">
              <a:xfrm>
                <a:off x="5346" y="3209"/>
                <a:ext cx="4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8086" name="Line 84"/>
            <p:cNvSpPr>
              <a:spLocks noChangeShapeType="1"/>
            </p:cNvSpPr>
            <p:nvPr/>
          </p:nvSpPr>
          <p:spPr bwMode="auto">
            <a:xfrm flipV="1">
              <a:off x="5545" y="2245"/>
              <a:ext cx="0" cy="2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7" name="Line 85"/>
            <p:cNvSpPr>
              <a:spLocks noChangeShapeType="1"/>
            </p:cNvSpPr>
            <p:nvPr/>
          </p:nvSpPr>
          <p:spPr bwMode="auto">
            <a:xfrm>
              <a:off x="5545" y="2245"/>
              <a:ext cx="2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8" name="Line 86"/>
            <p:cNvSpPr>
              <a:spLocks noChangeShapeType="1"/>
            </p:cNvSpPr>
            <p:nvPr/>
          </p:nvSpPr>
          <p:spPr bwMode="auto">
            <a:xfrm>
              <a:off x="5545" y="2188"/>
              <a:ext cx="0" cy="1446"/>
            </a:xfrm>
            <a:prstGeom prst="line">
              <a:avLst/>
            </a:prstGeom>
            <a:noFill/>
            <a:ln w="19050">
              <a:solidFill>
                <a:srgbClr val="D57F7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8089" name="Group 108"/>
            <p:cNvGrpSpPr>
              <a:grpSpLocks/>
            </p:cNvGrpSpPr>
            <p:nvPr/>
          </p:nvGrpSpPr>
          <p:grpSpPr bwMode="auto">
            <a:xfrm>
              <a:off x="113" y="3322"/>
              <a:ext cx="5602" cy="255"/>
              <a:chOff x="113" y="3322"/>
              <a:chExt cx="5602" cy="255"/>
            </a:xfrm>
          </p:grpSpPr>
          <p:sp>
            <p:nvSpPr>
              <p:cNvPr id="88090" name="Line 87"/>
              <p:cNvSpPr>
                <a:spLocks noChangeShapeType="1"/>
              </p:cNvSpPr>
              <p:nvPr/>
            </p:nvSpPr>
            <p:spPr bwMode="auto">
              <a:xfrm>
                <a:off x="113" y="3577"/>
                <a:ext cx="83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91" name="Line 88"/>
              <p:cNvSpPr>
                <a:spLocks noChangeShapeType="1"/>
              </p:cNvSpPr>
              <p:nvPr/>
            </p:nvSpPr>
            <p:spPr bwMode="auto">
              <a:xfrm flipH="1">
                <a:off x="952" y="3322"/>
                <a:ext cx="28" cy="2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92" name="Line 89"/>
              <p:cNvSpPr>
                <a:spLocks noChangeShapeType="1"/>
              </p:cNvSpPr>
              <p:nvPr/>
            </p:nvSpPr>
            <p:spPr bwMode="auto">
              <a:xfrm>
                <a:off x="981" y="3322"/>
                <a:ext cx="4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93" name="Line 90"/>
              <p:cNvSpPr>
                <a:spLocks noChangeShapeType="1"/>
              </p:cNvSpPr>
              <p:nvPr/>
            </p:nvSpPr>
            <p:spPr bwMode="auto">
              <a:xfrm>
                <a:off x="1463" y="3322"/>
                <a:ext cx="29" cy="2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94" name="Line 91"/>
              <p:cNvSpPr>
                <a:spLocks noChangeShapeType="1"/>
              </p:cNvSpPr>
              <p:nvPr/>
            </p:nvSpPr>
            <p:spPr bwMode="auto">
              <a:xfrm>
                <a:off x="1491" y="3577"/>
                <a:ext cx="4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95" name="Line 92"/>
              <p:cNvSpPr>
                <a:spLocks noChangeShapeType="1"/>
              </p:cNvSpPr>
              <p:nvPr/>
            </p:nvSpPr>
            <p:spPr bwMode="auto">
              <a:xfrm flipH="1">
                <a:off x="1973" y="3322"/>
                <a:ext cx="28" cy="2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96" name="Line 93"/>
              <p:cNvSpPr>
                <a:spLocks noChangeShapeType="1"/>
              </p:cNvSpPr>
              <p:nvPr/>
            </p:nvSpPr>
            <p:spPr bwMode="auto">
              <a:xfrm>
                <a:off x="2001" y="3322"/>
                <a:ext cx="4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97" name="Line 94"/>
              <p:cNvSpPr>
                <a:spLocks noChangeShapeType="1"/>
              </p:cNvSpPr>
              <p:nvPr/>
            </p:nvSpPr>
            <p:spPr bwMode="auto">
              <a:xfrm>
                <a:off x="2483" y="3322"/>
                <a:ext cx="29" cy="2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98" name="Line 95"/>
              <p:cNvSpPr>
                <a:spLocks noChangeShapeType="1"/>
              </p:cNvSpPr>
              <p:nvPr/>
            </p:nvSpPr>
            <p:spPr bwMode="auto">
              <a:xfrm>
                <a:off x="2511" y="3577"/>
                <a:ext cx="4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99" name="Line 96"/>
              <p:cNvSpPr>
                <a:spLocks noChangeShapeType="1"/>
              </p:cNvSpPr>
              <p:nvPr/>
            </p:nvSpPr>
            <p:spPr bwMode="auto">
              <a:xfrm flipH="1">
                <a:off x="2993" y="3322"/>
                <a:ext cx="28" cy="2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00" name="Line 97"/>
              <p:cNvSpPr>
                <a:spLocks noChangeShapeType="1"/>
              </p:cNvSpPr>
              <p:nvPr/>
            </p:nvSpPr>
            <p:spPr bwMode="auto">
              <a:xfrm>
                <a:off x="3022" y="3322"/>
                <a:ext cx="150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01" name="Line 100"/>
              <p:cNvSpPr>
                <a:spLocks noChangeShapeType="1"/>
              </p:cNvSpPr>
              <p:nvPr/>
            </p:nvSpPr>
            <p:spPr bwMode="auto">
              <a:xfrm>
                <a:off x="4524" y="3322"/>
                <a:ext cx="29" cy="2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02" name="Line 101"/>
              <p:cNvSpPr>
                <a:spLocks noChangeShapeType="1"/>
              </p:cNvSpPr>
              <p:nvPr/>
            </p:nvSpPr>
            <p:spPr bwMode="auto">
              <a:xfrm>
                <a:off x="4553" y="3577"/>
                <a:ext cx="4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03" name="Line 102"/>
              <p:cNvSpPr>
                <a:spLocks noChangeShapeType="1"/>
              </p:cNvSpPr>
              <p:nvPr/>
            </p:nvSpPr>
            <p:spPr bwMode="auto">
              <a:xfrm flipH="1">
                <a:off x="5035" y="3322"/>
                <a:ext cx="28" cy="2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04" name="Line 103"/>
              <p:cNvSpPr>
                <a:spLocks noChangeShapeType="1"/>
              </p:cNvSpPr>
              <p:nvPr/>
            </p:nvSpPr>
            <p:spPr bwMode="auto">
              <a:xfrm>
                <a:off x="5063" y="3322"/>
                <a:ext cx="4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05" name="Line 104"/>
              <p:cNvSpPr>
                <a:spLocks noChangeShapeType="1"/>
              </p:cNvSpPr>
              <p:nvPr/>
            </p:nvSpPr>
            <p:spPr bwMode="auto">
              <a:xfrm>
                <a:off x="5545" y="3322"/>
                <a:ext cx="29" cy="2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06" name="Line 105"/>
              <p:cNvSpPr>
                <a:spLocks noChangeShapeType="1"/>
              </p:cNvSpPr>
              <p:nvPr/>
            </p:nvSpPr>
            <p:spPr bwMode="auto">
              <a:xfrm>
                <a:off x="5573" y="3577"/>
                <a:ext cx="14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8069" name="Text Box 110"/>
          <p:cNvSpPr txBox="1">
            <a:spLocks noChangeArrowheads="1"/>
          </p:cNvSpPr>
          <p:nvPr/>
        </p:nvSpPr>
        <p:spPr bwMode="auto">
          <a:xfrm>
            <a:off x="71438" y="3563938"/>
            <a:ext cx="674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900CC"/>
                </a:solidFill>
              </a:rPr>
              <a:t>CLK</a:t>
            </a:r>
          </a:p>
        </p:txBody>
      </p:sp>
      <p:sp>
        <p:nvSpPr>
          <p:cNvPr id="88070" name="Text Box 111"/>
          <p:cNvSpPr txBox="1">
            <a:spLocks noChangeArrowheads="1"/>
          </p:cNvSpPr>
          <p:nvPr/>
        </p:nvSpPr>
        <p:spPr bwMode="auto">
          <a:xfrm>
            <a:off x="223838" y="4149725"/>
            <a:ext cx="522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900CC"/>
                </a:solidFill>
              </a:rPr>
              <a:t>A</a:t>
            </a:r>
          </a:p>
        </p:txBody>
      </p:sp>
      <p:sp>
        <p:nvSpPr>
          <p:cNvPr id="88071" name="Text Box 112"/>
          <p:cNvSpPr txBox="1">
            <a:spLocks noChangeArrowheads="1"/>
          </p:cNvSpPr>
          <p:nvPr/>
        </p:nvSpPr>
        <p:spPr bwMode="auto">
          <a:xfrm>
            <a:off x="206375" y="4733925"/>
            <a:ext cx="522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900CC"/>
                </a:solidFill>
              </a:rPr>
              <a:t>B</a:t>
            </a:r>
          </a:p>
        </p:txBody>
      </p:sp>
      <p:sp>
        <p:nvSpPr>
          <p:cNvPr id="88072" name="Text Box 113"/>
          <p:cNvSpPr txBox="1">
            <a:spLocks noChangeArrowheads="1"/>
          </p:cNvSpPr>
          <p:nvPr/>
        </p:nvSpPr>
        <p:spPr bwMode="auto">
          <a:xfrm>
            <a:off x="206375" y="5273675"/>
            <a:ext cx="522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900CC"/>
                </a:solidFill>
              </a:rPr>
              <a:t>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>
                <a:ea typeface="宋体" charset="-122"/>
              </a:rPr>
              <a:t>电路开始工作，设置</a:t>
            </a:r>
            <a:r>
              <a:rPr lang="en-US" altLang="zh-CN" sz="2400" smtClean="0">
                <a:ea typeface="宋体" charset="-122"/>
              </a:rPr>
              <a:t>INIT</a:t>
            </a:r>
            <a:r>
              <a:rPr lang="zh-CN" altLang="en-US" sz="2400" smtClean="0">
                <a:ea typeface="宋体" charset="-122"/>
              </a:rPr>
              <a:t>状态，</a:t>
            </a:r>
            <a:r>
              <a:rPr lang="en-US" altLang="zh-CN" sz="2400" smtClean="0">
                <a:ea typeface="宋体" charset="-122"/>
              </a:rPr>
              <a:t>Z=0</a:t>
            </a:r>
          </a:p>
          <a:p>
            <a:pPr eaLnBrk="1" hangingPunct="1"/>
            <a:r>
              <a:rPr lang="zh-CN" altLang="en-US" sz="2400" smtClean="0">
                <a:ea typeface="宋体" charset="-122"/>
              </a:rPr>
              <a:t>状态</a:t>
            </a:r>
            <a:r>
              <a:rPr lang="en-US" altLang="zh-CN" sz="2400" smtClean="0">
                <a:ea typeface="宋体" charset="-122"/>
              </a:rPr>
              <a:t>A0</a:t>
            </a:r>
            <a:r>
              <a:rPr lang="zh-CN" altLang="en-US" sz="2400" smtClean="0">
                <a:ea typeface="宋体" charset="-122"/>
              </a:rPr>
              <a:t>，</a:t>
            </a:r>
            <a:r>
              <a:rPr lang="en-US" altLang="zh-CN" sz="2400" smtClean="0">
                <a:ea typeface="宋体" charset="-122"/>
              </a:rPr>
              <a:t>A</a:t>
            </a:r>
            <a:r>
              <a:rPr lang="zh-CN" altLang="en-US" sz="2400" smtClean="0">
                <a:ea typeface="宋体" charset="-122"/>
              </a:rPr>
              <a:t>收到一个</a:t>
            </a:r>
            <a:r>
              <a:rPr lang="en-US" altLang="zh-CN" sz="2400" smtClean="0">
                <a:ea typeface="宋体" charset="-122"/>
              </a:rPr>
              <a:t>0</a:t>
            </a:r>
            <a:r>
              <a:rPr lang="zh-CN" altLang="en-US" sz="2400" smtClean="0">
                <a:ea typeface="宋体" charset="-122"/>
              </a:rPr>
              <a:t>，</a:t>
            </a:r>
            <a:r>
              <a:rPr lang="en-US" altLang="zh-CN" sz="2400" smtClean="0">
                <a:ea typeface="宋体" charset="-122"/>
              </a:rPr>
              <a:t>……</a:t>
            </a:r>
            <a:r>
              <a:rPr lang="zh-CN" altLang="en-US" sz="2400" smtClean="0">
                <a:ea typeface="宋体" charset="-122"/>
              </a:rPr>
              <a:t>，</a:t>
            </a:r>
            <a:r>
              <a:rPr lang="en-US" altLang="zh-CN" sz="2400" smtClean="0">
                <a:ea typeface="宋体" charset="-122"/>
              </a:rPr>
              <a:t>Z=0</a:t>
            </a:r>
          </a:p>
          <a:p>
            <a:pPr eaLnBrk="1" hangingPunct="1"/>
            <a:r>
              <a:rPr lang="zh-CN" altLang="en-US" sz="2400" smtClean="0">
                <a:ea typeface="宋体" charset="-122"/>
              </a:rPr>
              <a:t>状态</a:t>
            </a:r>
            <a:r>
              <a:rPr lang="en-US" altLang="zh-CN" sz="2400" smtClean="0">
                <a:ea typeface="宋体" charset="-122"/>
              </a:rPr>
              <a:t>A1</a:t>
            </a:r>
            <a:r>
              <a:rPr lang="zh-CN" altLang="en-US" sz="2400" smtClean="0">
                <a:ea typeface="宋体" charset="-122"/>
              </a:rPr>
              <a:t>，</a:t>
            </a:r>
            <a:r>
              <a:rPr lang="en-US" altLang="zh-CN" sz="2400" smtClean="0">
                <a:ea typeface="宋体" charset="-122"/>
              </a:rPr>
              <a:t>A</a:t>
            </a:r>
            <a:r>
              <a:rPr lang="zh-CN" altLang="en-US" sz="2400" smtClean="0">
                <a:ea typeface="宋体" charset="-122"/>
              </a:rPr>
              <a:t>收到一个</a:t>
            </a:r>
            <a:r>
              <a:rPr lang="en-US" altLang="zh-CN" sz="2400" smtClean="0">
                <a:ea typeface="宋体" charset="-122"/>
              </a:rPr>
              <a:t>1</a:t>
            </a:r>
            <a:r>
              <a:rPr lang="zh-CN" altLang="en-US" sz="2400" smtClean="0">
                <a:ea typeface="宋体" charset="-122"/>
              </a:rPr>
              <a:t>，</a:t>
            </a:r>
            <a:r>
              <a:rPr lang="en-US" altLang="zh-CN" sz="2400" smtClean="0">
                <a:ea typeface="宋体" charset="-122"/>
              </a:rPr>
              <a:t>……</a:t>
            </a:r>
            <a:r>
              <a:rPr lang="zh-CN" altLang="en-US" sz="2400" smtClean="0">
                <a:ea typeface="宋体" charset="-122"/>
              </a:rPr>
              <a:t>，</a:t>
            </a:r>
            <a:r>
              <a:rPr lang="en-US" altLang="zh-CN" sz="2400" smtClean="0">
                <a:ea typeface="宋体" charset="-122"/>
              </a:rPr>
              <a:t>Z=0</a:t>
            </a:r>
          </a:p>
          <a:p>
            <a:pPr eaLnBrk="1" hangingPunct="1"/>
            <a:r>
              <a:rPr lang="zh-CN" altLang="en-US" sz="2400" smtClean="0">
                <a:ea typeface="宋体" charset="-122"/>
              </a:rPr>
              <a:t>状态</a:t>
            </a:r>
            <a:r>
              <a:rPr lang="en-US" altLang="zh-CN" sz="2400" smtClean="0">
                <a:ea typeface="宋体" charset="-122"/>
              </a:rPr>
              <a:t>OK0</a:t>
            </a:r>
            <a:r>
              <a:rPr lang="zh-CN" altLang="en-US" sz="2400" smtClean="0">
                <a:ea typeface="宋体" charset="-122"/>
              </a:rPr>
              <a:t>，</a:t>
            </a:r>
            <a:r>
              <a:rPr lang="en-US" altLang="zh-CN" sz="2400" smtClean="0">
                <a:ea typeface="宋体" charset="-122"/>
              </a:rPr>
              <a:t>A</a:t>
            </a:r>
            <a:r>
              <a:rPr lang="zh-CN" altLang="en-US" sz="2400" smtClean="0">
                <a:ea typeface="宋体" charset="-122"/>
              </a:rPr>
              <a:t>收到连续的两个</a:t>
            </a:r>
            <a:r>
              <a:rPr lang="en-US" altLang="zh-CN" sz="2400" smtClean="0">
                <a:ea typeface="宋体" charset="-122"/>
              </a:rPr>
              <a:t>0</a:t>
            </a:r>
            <a:r>
              <a:rPr lang="zh-CN" altLang="en-US" sz="2400" smtClean="0">
                <a:ea typeface="宋体" charset="-122"/>
              </a:rPr>
              <a:t>，</a:t>
            </a:r>
            <a:r>
              <a:rPr lang="en-US" altLang="zh-CN" sz="2400" smtClean="0">
                <a:ea typeface="宋体" charset="-122"/>
              </a:rPr>
              <a:t>Z=1</a:t>
            </a:r>
          </a:p>
          <a:p>
            <a:pPr eaLnBrk="1" hangingPunct="1"/>
            <a:r>
              <a:rPr lang="zh-CN" altLang="en-US" sz="2400" smtClean="0">
                <a:ea typeface="宋体" charset="-122"/>
              </a:rPr>
              <a:t>状态</a:t>
            </a:r>
            <a:r>
              <a:rPr lang="en-US" altLang="zh-CN" sz="2400" smtClean="0">
                <a:ea typeface="宋体" charset="-122"/>
              </a:rPr>
              <a:t>OK1</a:t>
            </a:r>
            <a:r>
              <a:rPr lang="zh-CN" altLang="en-US" sz="2400" smtClean="0">
                <a:ea typeface="宋体" charset="-122"/>
              </a:rPr>
              <a:t>，</a:t>
            </a:r>
            <a:r>
              <a:rPr lang="en-US" altLang="zh-CN" sz="2400" smtClean="0">
                <a:ea typeface="宋体" charset="-122"/>
              </a:rPr>
              <a:t>A</a:t>
            </a:r>
            <a:r>
              <a:rPr lang="zh-CN" altLang="en-US" sz="2400" smtClean="0">
                <a:ea typeface="宋体" charset="-122"/>
              </a:rPr>
              <a:t>收到连续的两个</a:t>
            </a:r>
            <a:r>
              <a:rPr lang="en-US" altLang="zh-CN" sz="2400" smtClean="0">
                <a:ea typeface="宋体" charset="-122"/>
              </a:rPr>
              <a:t>1</a:t>
            </a:r>
            <a:r>
              <a:rPr lang="zh-CN" altLang="en-US" sz="2400" smtClean="0">
                <a:ea typeface="宋体" charset="-122"/>
              </a:rPr>
              <a:t>，</a:t>
            </a:r>
            <a:r>
              <a:rPr lang="en-US" altLang="zh-CN" sz="2400" smtClean="0">
                <a:ea typeface="宋体" charset="-122"/>
              </a:rPr>
              <a:t>Z=1</a:t>
            </a:r>
          </a:p>
          <a:p>
            <a:pPr eaLnBrk="1" hangingPunct="1"/>
            <a:r>
              <a:rPr lang="zh-CN" altLang="en-US" sz="2400" smtClean="0">
                <a:ea typeface="宋体" charset="-122"/>
              </a:rPr>
              <a:t>状态</a:t>
            </a:r>
            <a:r>
              <a:rPr lang="en-US" altLang="zh-CN" sz="2400" smtClean="0">
                <a:ea typeface="宋体" charset="-122"/>
              </a:rPr>
              <a:t>A001</a:t>
            </a:r>
            <a:r>
              <a:rPr lang="zh-CN" altLang="en-US" sz="2400" smtClean="0">
                <a:ea typeface="宋体" charset="-122"/>
              </a:rPr>
              <a:t>，</a:t>
            </a:r>
            <a:r>
              <a:rPr lang="en-US" altLang="zh-CN" sz="2400" smtClean="0">
                <a:ea typeface="宋体" charset="-122"/>
              </a:rPr>
              <a:t>A</a:t>
            </a:r>
            <a:r>
              <a:rPr lang="zh-CN" altLang="en-US" sz="2400" smtClean="0">
                <a:ea typeface="宋体" charset="-122"/>
              </a:rPr>
              <a:t>收到连续的两个</a:t>
            </a:r>
            <a:r>
              <a:rPr lang="en-US" altLang="zh-CN" sz="2400" smtClean="0">
                <a:ea typeface="宋体" charset="-122"/>
              </a:rPr>
              <a:t>0</a:t>
            </a:r>
            <a:r>
              <a:rPr lang="zh-CN" altLang="en-US" sz="2400" smtClean="0">
                <a:ea typeface="宋体" charset="-122"/>
              </a:rPr>
              <a:t>后，收到</a:t>
            </a:r>
            <a:r>
              <a:rPr lang="en-US" altLang="zh-CN" sz="2400" smtClean="0">
                <a:ea typeface="宋体" charset="-122"/>
              </a:rPr>
              <a:t>1</a:t>
            </a:r>
            <a:r>
              <a:rPr lang="zh-CN" altLang="en-US" sz="2400" smtClean="0">
                <a:ea typeface="宋体" charset="-122"/>
              </a:rPr>
              <a:t>，同时</a:t>
            </a:r>
            <a:r>
              <a:rPr lang="en-US" altLang="zh-CN" sz="2400" smtClean="0">
                <a:ea typeface="宋体" charset="-122"/>
              </a:rPr>
              <a:t>B=1</a:t>
            </a:r>
            <a:r>
              <a:rPr lang="zh-CN" altLang="en-US" sz="2400" smtClean="0">
                <a:ea typeface="宋体" charset="-122"/>
              </a:rPr>
              <a:t>，</a:t>
            </a:r>
            <a:r>
              <a:rPr lang="en-US" altLang="zh-CN" sz="2400" smtClean="0">
                <a:ea typeface="宋体" charset="-122"/>
              </a:rPr>
              <a:t>Z=1</a:t>
            </a:r>
          </a:p>
          <a:p>
            <a:pPr eaLnBrk="1" hangingPunct="1"/>
            <a:r>
              <a:rPr lang="zh-CN" altLang="en-US" sz="2400" smtClean="0">
                <a:ea typeface="宋体" charset="-122"/>
              </a:rPr>
              <a:t>状态</a:t>
            </a:r>
            <a:r>
              <a:rPr lang="en-US" altLang="zh-CN" sz="2400" smtClean="0">
                <a:ea typeface="宋体" charset="-122"/>
              </a:rPr>
              <a:t>A110</a:t>
            </a:r>
            <a:r>
              <a:rPr lang="zh-CN" altLang="en-US" sz="2400" smtClean="0">
                <a:ea typeface="宋体" charset="-122"/>
              </a:rPr>
              <a:t>，</a:t>
            </a:r>
            <a:r>
              <a:rPr lang="en-US" altLang="zh-CN" sz="2400" smtClean="0">
                <a:ea typeface="宋体" charset="-122"/>
              </a:rPr>
              <a:t>A</a:t>
            </a:r>
            <a:r>
              <a:rPr lang="zh-CN" altLang="en-US" sz="2400" smtClean="0">
                <a:ea typeface="宋体" charset="-122"/>
              </a:rPr>
              <a:t>收到连续的两个</a:t>
            </a:r>
            <a:r>
              <a:rPr lang="en-US" altLang="zh-CN" sz="2400" smtClean="0">
                <a:ea typeface="宋体" charset="-122"/>
              </a:rPr>
              <a:t>1</a:t>
            </a:r>
            <a:r>
              <a:rPr lang="zh-CN" altLang="en-US" sz="2400" smtClean="0">
                <a:ea typeface="宋体" charset="-122"/>
              </a:rPr>
              <a:t>后，收到</a:t>
            </a:r>
            <a:r>
              <a:rPr lang="en-US" altLang="zh-CN" sz="2400" smtClean="0">
                <a:ea typeface="宋体" charset="-122"/>
              </a:rPr>
              <a:t>0</a:t>
            </a:r>
            <a:r>
              <a:rPr lang="zh-CN" altLang="en-US" sz="2400" smtClean="0">
                <a:ea typeface="宋体" charset="-122"/>
              </a:rPr>
              <a:t>，同时</a:t>
            </a:r>
            <a:r>
              <a:rPr lang="en-US" altLang="zh-CN" sz="2400" smtClean="0">
                <a:ea typeface="宋体" charset="-122"/>
              </a:rPr>
              <a:t>B=1</a:t>
            </a:r>
            <a:r>
              <a:rPr lang="zh-CN" altLang="en-US" sz="2400" smtClean="0">
                <a:ea typeface="宋体" charset="-122"/>
              </a:rPr>
              <a:t>，</a:t>
            </a:r>
            <a:r>
              <a:rPr lang="en-US" altLang="zh-CN" sz="2400" smtClean="0">
                <a:ea typeface="宋体" charset="-122"/>
              </a:rPr>
              <a:t>Z=1</a:t>
            </a:r>
          </a:p>
          <a:p>
            <a:pPr eaLnBrk="1" hangingPunct="1"/>
            <a:r>
              <a:rPr lang="zh-CN" altLang="en-US" sz="2400" smtClean="0">
                <a:ea typeface="宋体" charset="-122"/>
              </a:rPr>
              <a:t>状态</a:t>
            </a:r>
            <a:r>
              <a:rPr lang="en-US" altLang="zh-CN" sz="2400" smtClean="0">
                <a:ea typeface="宋体" charset="-122"/>
              </a:rPr>
              <a:t>AE10</a:t>
            </a:r>
            <a:r>
              <a:rPr lang="zh-CN" altLang="en-US" sz="2400" smtClean="0">
                <a:ea typeface="宋体" charset="-122"/>
              </a:rPr>
              <a:t>，</a:t>
            </a:r>
            <a:r>
              <a:rPr lang="en-US" altLang="zh-CN" sz="2400" smtClean="0">
                <a:ea typeface="宋体" charset="-122"/>
              </a:rPr>
              <a:t>A</a:t>
            </a:r>
            <a:r>
              <a:rPr lang="zh-CN" altLang="en-US" sz="2400" smtClean="0">
                <a:ea typeface="宋体" charset="-122"/>
              </a:rPr>
              <a:t>已经收到过连续的</a:t>
            </a:r>
            <a:r>
              <a:rPr lang="en-US" altLang="zh-CN" sz="2400" smtClean="0">
                <a:ea typeface="宋体" charset="-122"/>
              </a:rPr>
              <a:t>00</a:t>
            </a:r>
            <a:r>
              <a:rPr lang="zh-CN" altLang="en-US" sz="2400" smtClean="0">
                <a:ea typeface="宋体" charset="-122"/>
              </a:rPr>
              <a:t>或</a:t>
            </a:r>
            <a:r>
              <a:rPr lang="en-US" altLang="zh-CN" sz="2400" smtClean="0">
                <a:ea typeface="宋体" charset="-122"/>
              </a:rPr>
              <a:t>11</a:t>
            </a:r>
            <a:r>
              <a:rPr lang="zh-CN" altLang="en-US" sz="2400" smtClean="0">
                <a:ea typeface="宋体" charset="-122"/>
              </a:rPr>
              <a:t>，收到连续的</a:t>
            </a:r>
            <a:r>
              <a:rPr lang="en-US" altLang="zh-CN" sz="2400" smtClean="0">
                <a:ea typeface="宋体" charset="-122"/>
              </a:rPr>
              <a:t>10</a:t>
            </a:r>
            <a:r>
              <a:rPr lang="zh-CN" altLang="en-US" sz="2400" smtClean="0">
                <a:ea typeface="宋体" charset="-122"/>
              </a:rPr>
              <a:t>，同时</a:t>
            </a:r>
            <a:r>
              <a:rPr lang="en-US" altLang="zh-CN" sz="2400" smtClean="0">
                <a:ea typeface="宋体" charset="-122"/>
              </a:rPr>
              <a:t>B=1</a:t>
            </a:r>
            <a:r>
              <a:rPr lang="zh-CN" altLang="en-US" sz="2400" smtClean="0">
                <a:ea typeface="宋体" charset="-122"/>
              </a:rPr>
              <a:t>，</a:t>
            </a:r>
            <a:r>
              <a:rPr lang="en-US" altLang="zh-CN" sz="2400" smtClean="0">
                <a:ea typeface="宋体" charset="-122"/>
              </a:rPr>
              <a:t>Z=1</a:t>
            </a:r>
          </a:p>
          <a:p>
            <a:pPr eaLnBrk="1" hangingPunct="1"/>
            <a:r>
              <a:rPr lang="zh-CN" altLang="en-US" sz="2400" smtClean="0">
                <a:ea typeface="宋体" charset="-122"/>
              </a:rPr>
              <a:t>状态</a:t>
            </a:r>
            <a:r>
              <a:rPr lang="en-US" altLang="zh-CN" sz="2400" smtClean="0">
                <a:ea typeface="宋体" charset="-122"/>
              </a:rPr>
              <a:t>AE01</a:t>
            </a:r>
            <a:r>
              <a:rPr lang="zh-CN" altLang="en-US" sz="2400" smtClean="0">
                <a:ea typeface="宋体" charset="-122"/>
              </a:rPr>
              <a:t>，</a:t>
            </a:r>
            <a:r>
              <a:rPr lang="en-US" altLang="zh-CN" sz="2400" smtClean="0">
                <a:ea typeface="宋体" charset="-122"/>
              </a:rPr>
              <a:t>A</a:t>
            </a:r>
            <a:r>
              <a:rPr lang="zh-CN" altLang="en-US" sz="2400" smtClean="0">
                <a:ea typeface="宋体" charset="-122"/>
              </a:rPr>
              <a:t>已经收到过连续的</a:t>
            </a:r>
            <a:r>
              <a:rPr lang="en-US" altLang="zh-CN" sz="2400" smtClean="0">
                <a:ea typeface="宋体" charset="-122"/>
              </a:rPr>
              <a:t>00</a:t>
            </a:r>
            <a:r>
              <a:rPr lang="zh-CN" altLang="en-US" sz="2400" smtClean="0">
                <a:ea typeface="宋体" charset="-122"/>
              </a:rPr>
              <a:t>或</a:t>
            </a:r>
            <a:r>
              <a:rPr lang="en-US" altLang="zh-CN" sz="2400" smtClean="0">
                <a:ea typeface="宋体" charset="-122"/>
              </a:rPr>
              <a:t>11</a:t>
            </a:r>
            <a:r>
              <a:rPr lang="zh-CN" altLang="en-US" sz="2400" smtClean="0">
                <a:ea typeface="宋体" charset="-122"/>
              </a:rPr>
              <a:t>，收到连续的</a:t>
            </a:r>
            <a:r>
              <a:rPr lang="en-US" altLang="zh-CN" sz="2400" smtClean="0">
                <a:ea typeface="宋体" charset="-122"/>
              </a:rPr>
              <a:t>01</a:t>
            </a:r>
            <a:r>
              <a:rPr lang="zh-CN" altLang="en-US" sz="2400" smtClean="0">
                <a:ea typeface="宋体" charset="-122"/>
              </a:rPr>
              <a:t>，同时</a:t>
            </a:r>
            <a:r>
              <a:rPr lang="en-US" altLang="zh-CN" sz="2400" smtClean="0">
                <a:ea typeface="宋体" charset="-122"/>
              </a:rPr>
              <a:t>B=1</a:t>
            </a:r>
            <a:r>
              <a:rPr lang="zh-CN" altLang="en-US" sz="2400" smtClean="0">
                <a:ea typeface="宋体" charset="-122"/>
              </a:rPr>
              <a:t>，</a:t>
            </a:r>
            <a:r>
              <a:rPr lang="en-US" altLang="zh-CN" sz="2400" smtClean="0">
                <a:ea typeface="宋体" charset="-122"/>
              </a:rPr>
              <a:t>Z=1</a:t>
            </a:r>
          </a:p>
        </p:txBody>
      </p:sp>
      <p:sp>
        <p:nvSpPr>
          <p:cNvPr id="890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1. Find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08050"/>
            <a:ext cx="4038600" cy="55451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000" smtClean="0">
                <a:ea typeface="宋体" charset="-122"/>
              </a:rPr>
              <a:t>电路开始工作，设置</a:t>
            </a:r>
            <a:r>
              <a:rPr lang="en-US" altLang="zh-CN" sz="2000" smtClean="0">
                <a:ea typeface="宋体" charset="-122"/>
              </a:rPr>
              <a:t>INIT</a:t>
            </a:r>
            <a:r>
              <a:rPr lang="zh-CN" altLang="en-US" sz="2000" smtClean="0">
                <a:ea typeface="宋体" charset="-122"/>
              </a:rPr>
              <a:t>状态，</a:t>
            </a:r>
            <a:r>
              <a:rPr lang="en-US" altLang="zh-CN" sz="2000" smtClean="0">
                <a:ea typeface="宋体" charset="-122"/>
              </a:rPr>
              <a:t>Z=0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 smtClean="0">
                <a:ea typeface="宋体" charset="-122"/>
              </a:rPr>
              <a:t>状态</a:t>
            </a:r>
            <a:r>
              <a:rPr lang="en-US" altLang="zh-CN" sz="2000" smtClean="0">
                <a:ea typeface="宋体" charset="-122"/>
              </a:rPr>
              <a:t>A0</a:t>
            </a:r>
            <a:r>
              <a:rPr lang="zh-CN" altLang="en-US" sz="2000" smtClean="0">
                <a:ea typeface="宋体" charset="-122"/>
              </a:rPr>
              <a:t>，</a:t>
            </a:r>
            <a:r>
              <a:rPr lang="en-US" altLang="zh-CN" sz="2000" smtClean="0">
                <a:ea typeface="宋体" charset="-122"/>
              </a:rPr>
              <a:t>A</a:t>
            </a:r>
            <a:r>
              <a:rPr lang="zh-CN" altLang="en-US" sz="2000" smtClean="0">
                <a:ea typeface="宋体" charset="-122"/>
              </a:rPr>
              <a:t>收到第一个</a:t>
            </a:r>
            <a:r>
              <a:rPr lang="en-US" altLang="zh-CN" sz="2000" smtClean="0">
                <a:ea typeface="宋体" charset="-122"/>
              </a:rPr>
              <a:t>0</a:t>
            </a:r>
            <a:r>
              <a:rPr lang="zh-CN" altLang="en-US" sz="2000" smtClean="0">
                <a:ea typeface="宋体" charset="-122"/>
              </a:rPr>
              <a:t>，</a:t>
            </a:r>
            <a:r>
              <a:rPr lang="en-US" altLang="zh-CN" sz="2000" smtClean="0">
                <a:ea typeface="宋体" charset="-122"/>
              </a:rPr>
              <a:t>Z=0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 smtClean="0">
                <a:ea typeface="宋体" charset="-122"/>
              </a:rPr>
              <a:t>状态</a:t>
            </a:r>
            <a:r>
              <a:rPr lang="en-US" altLang="zh-CN" sz="2000" smtClean="0">
                <a:ea typeface="宋体" charset="-122"/>
              </a:rPr>
              <a:t>A1</a:t>
            </a:r>
            <a:r>
              <a:rPr lang="zh-CN" altLang="en-US" sz="2000" smtClean="0">
                <a:ea typeface="宋体" charset="-122"/>
              </a:rPr>
              <a:t>，</a:t>
            </a:r>
            <a:r>
              <a:rPr lang="en-US" altLang="zh-CN" sz="2000" smtClean="0">
                <a:ea typeface="宋体" charset="-122"/>
              </a:rPr>
              <a:t>A</a:t>
            </a:r>
            <a:r>
              <a:rPr lang="zh-CN" altLang="en-US" sz="2000" smtClean="0">
                <a:ea typeface="宋体" charset="-122"/>
              </a:rPr>
              <a:t>收到第一个</a:t>
            </a:r>
            <a:r>
              <a:rPr lang="en-US" altLang="zh-CN" sz="2000" smtClean="0">
                <a:ea typeface="宋体" charset="-122"/>
              </a:rPr>
              <a:t>1</a:t>
            </a:r>
            <a:r>
              <a:rPr lang="zh-CN" altLang="en-US" sz="2000" smtClean="0">
                <a:ea typeface="宋体" charset="-122"/>
              </a:rPr>
              <a:t>，</a:t>
            </a:r>
            <a:r>
              <a:rPr lang="en-US" altLang="zh-CN" sz="2000" smtClean="0">
                <a:ea typeface="宋体" charset="-122"/>
              </a:rPr>
              <a:t>Z=0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 smtClean="0">
                <a:ea typeface="宋体" charset="-122"/>
              </a:rPr>
              <a:t>状态</a:t>
            </a:r>
            <a:r>
              <a:rPr lang="en-US" altLang="zh-CN" sz="2000" smtClean="0">
                <a:ea typeface="宋体" charset="-122"/>
              </a:rPr>
              <a:t>OK0</a:t>
            </a:r>
            <a:r>
              <a:rPr lang="zh-CN" altLang="en-US" sz="2000" smtClean="0">
                <a:ea typeface="宋体" charset="-122"/>
              </a:rPr>
              <a:t>，</a:t>
            </a:r>
            <a:r>
              <a:rPr lang="en-US" altLang="zh-CN" sz="2000" smtClean="0">
                <a:ea typeface="宋体" charset="-122"/>
              </a:rPr>
              <a:t>A</a:t>
            </a:r>
            <a:r>
              <a:rPr lang="zh-CN" altLang="en-US" sz="2000" smtClean="0">
                <a:ea typeface="宋体" charset="-122"/>
              </a:rPr>
              <a:t>收到连续的两个</a:t>
            </a:r>
            <a:r>
              <a:rPr lang="en-US" altLang="zh-CN" sz="2000" smtClean="0">
                <a:ea typeface="宋体" charset="-122"/>
              </a:rPr>
              <a:t>0</a:t>
            </a:r>
            <a:r>
              <a:rPr lang="zh-CN" altLang="en-US" sz="2000" smtClean="0">
                <a:ea typeface="宋体" charset="-122"/>
              </a:rPr>
              <a:t>，</a:t>
            </a:r>
            <a:r>
              <a:rPr lang="en-US" altLang="zh-CN" sz="2000" smtClean="0">
                <a:ea typeface="宋体" charset="-122"/>
              </a:rPr>
              <a:t>Z=1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 smtClean="0">
                <a:ea typeface="宋体" charset="-122"/>
              </a:rPr>
              <a:t>状态</a:t>
            </a:r>
            <a:r>
              <a:rPr lang="en-US" altLang="zh-CN" sz="2000" smtClean="0">
                <a:ea typeface="宋体" charset="-122"/>
              </a:rPr>
              <a:t>OK1</a:t>
            </a:r>
            <a:r>
              <a:rPr lang="zh-CN" altLang="en-US" sz="2000" smtClean="0">
                <a:ea typeface="宋体" charset="-122"/>
              </a:rPr>
              <a:t>，</a:t>
            </a:r>
            <a:r>
              <a:rPr lang="en-US" altLang="zh-CN" sz="2000" smtClean="0">
                <a:ea typeface="宋体" charset="-122"/>
              </a:rPr>
              <a:t>A</a:t>
            </a:r>
            <a:r>
              <a:rPr lang="zh-CN" altLang="en-US" sz="2000" smtClean="0">
                <a:ea typeface="宋体" charset="-122"/>
              </a:rPr>
              <a:t>收到连续的两个</a:t>
            </a:r>
            <a:r>
              <a:rPr lang="en-US" altLang="zh-CN" sz="2000" smtClean="0">
                <a:ea typeface="宋体" charset="-122"/>
              </a:rPr>
              <a:t>1</a:t>
            </a:r>
            <a:r>
              <a:rPr lang="zh-CN" altLang="en-US" sz="2000" smtClean="0">
                <a:ea typeface="宋体" charset="-122"/>
              </a:rPr>
              <a:t>，</a:t>
            </a:r>
            <a:r>
              <a:rPr lang="en-US" altLang="zh-CN" sz="2000" smtClean="0">
                <a:ea typeface="宋体" charset="-122"/>
              </a:rPr>
              <a:t>Z=1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 smtClean="0">
                <a:ea typeface="宋体" charset="-122"/>
              </a:rPr>
              <a:t>状态</a:t>
            </a:r>
            <a:r>
              <a:rPr lang="en-US" altLang="zh-CN" sz="2000" smtClean="0">
                <a:ea typeface="宋体" charset="-122"/>
              </a:rPr>
              <a:t>A001</a:t>
            </a:r>
            <a:r>
              <a:rPr lang="zh-CN" altLang="en-US" sz="2000" smtClean="0">
                <a:ea typeface="宋体" charset="-122"/>
              </a:rPr>
              <a:t>，</a:t>
            </a:r>
            <a:r>
              <a:rPr lang="en-US" altLang="zh-CN" sz="2000" smtClean="0">
                <a:ea typeface="宋体" charset="-122"/>
              </a:rPr>
              <a:t>A</a:t>
            </a:r>
            <a:r>
              <a:rPr lang="zh-CN" altLang="en-US" sz="2000" smtClean="0">
                <a:ea typeface="宋体" charset="-122"/>
              </a:rPr>
              <a:t>收到连续的两个</a:t>
            </a:r>
            <a:r>
              <a:rPr lang="en-US" altLang="zh-CN" sz="2000" smtClean="0">
                <a:ea typeface="宋体" charset="-122"/>
              </a:rPr>
              <a:t>0</a:t>
            </a:r>
            <a:r>
              <a:rPr lang="zh-CN" altLang="en-US" sz="2000" smtClean="0">
                <a:ea typeface="宋体" charset="-122"/>
              </a:rPr>
              <a:t>后，收到</a:t>
            </a:r>
            <a:r>
              <a:rPr lang="en-US" altLang="zh-CN" sz="2000" smtClean="0">
                <a:ea typeface="宋体" charset="-122"/>
              </a:rPr>
              <a:t>1</a:t>
            </a:r>
            <a:r>
              <a:rPr lang="zh-CN" altLang="en-US" sz="2000" smtClean="0">
                <a:ea typeface="宋体" charset="-122"/>
              </a:rPr>
              <a:t>，同时</a:t>
            </a:r>
            <a:r>
              <a:rPr lang="en-US" altLang="zh-CN" sz="2000" smtClean="0">
                <a:ea typeface="宋体" charset="-122"/>
              </a:rPr>
              <a:t>B=1</a:t>
            </a:r>
            <a:r>
              <a:rPr lang="zh-CN" altLang="en-US" sz="2000" smtClean="0">
                <a:ea typeface="宋体" charset="-122"/>
              </a:rPr>
              <a:t>，</a:t>
            </a:r>
            <a:r>
              <a:rPr lang="en-US" altLang="zh-CN" sz="2000" smtClean="0">
                <a:ea typeface="宋体" charset="-122"/>
              </a:rPr>
              <a:t>Z=1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 smtClean="0">
                <a:ea typeface="宋体" charset="-122"/>
              </a:rPr>
              <a:t>状态</a:t>
            </a:r>
            <a:r>
              <a:rPr lang="en-US" altLang="zh-CN" sz="2000" smtClean="0">
                <a:ea typeface="宋体" charset="-122"/>
              </a:rPr>
              <a:t>A110</a:t>
            </a:r>
            <a:r>
              <a:rPr lang="zh-CN" altLang="en-US" sz="2000" smtClean="0">
                <a:ea typeface="宋体" charset="-122"/>
              </a:rPr>
              <a:t>，</a:t>
            </a:r>
            <a:r>
              <a:rPr lang="en-US" altLang="zh-CN" sz="2000" smtClean="0">
                <a:ea typeface="宋体" charset="-122"/>
              </a:rPr>
              <a:t>A</a:t>
            </a:r>
            <a:r>
              <a:rPr lang="zh-CN" altLang="en-US" sz="2000" smtClean="0">
                <a:ea typeface="宋体" charset="-122"/>
              </a:rPr>
              <a:t>收到连续的两个</a:t>
            </a:r>
            <a:r>
              <a:rPr lang="en-US" altLang="zh-CN" sz="2000" smtClean="0">
                <a:ea typeface="宋体" charset="-122"/>
              </a:rPr>
              <a:t>1</a:t>
            </a:r>
            <a:r>
              <a:rPr lang="zh-CN" altLang="en-US" sz="2000" smtClean="0">
                <a:ea typeface="宋体" charset="-122"/>
              </a:rPr>
              <a:t>后，收到</a:t>
            </a:r>
            <a:r>
              <a:rPr lang="en-US" altLang="zh-CN" sz="2000" smtClean="0">
                <a:ea typeface="宋体" charset="-122"/>
              </a:rPr>
              <a:t>0</a:t>
            </a:r>
            <a:r>
              <a:rPr lang="zh-CN" altLang="en-US" sz="2000" smtClean="0">
                <a:ea typeface="宋体" charset="-122"/>
              </a:rPr>
              <a:t>，同时</a:t>
            </a:r>
            <a:r>
              <a:rPr lang="en-US" altLang="zh-CN" sz="2000" smtClean="0">
                <a:ea typeface="宋体" charset="-122"/>
              </a:rPr>
              <a:t>B=1</a:t>
            </a:r>
            <a:r>
              <a:rPr lang="zh-CN" altLang="en-US" sz="2000" smtClean="0">
                <a:ea typeface="宋体" charset="-122"/>
              </a:rPr>
              <a:t>，</a:t>
            </a:r>
            <a:r>
              <a:rPr lang="en-US" altLang="zh-CN" sz="2000" smtClean="0">
                <a:ea typeface="宋体" charset="-122"/>
              </a:rPr>
              <a:t>Z=1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 smtClean="0">
                <a:ea typeface="宋体" charset="-122"/>
              </a:rPr>
              <a:t>状态</a:t>
            </a:r>
            <a:r>
              <a:rPr lang="en-US" altLang="zh-CN" sz="2000" smtClean="0">
                <a:ea typeface="宋体" charset="-122"/>
              </a:rPr>
              <a:t>AE10</a:t>
            </a:r>
            <a:r>
              <a:rPr lang="zh-CN" altLang="en-US" sz="2000" smtClean="0">
                <a:ea typeface="宋体" charset="-122"/>
              </a:rPr>
              <a:t>，</a:t>
            </a:r>
            <a:r>
              <a:rPr lang="en-US" altLang="zh-CN" sz="2000" smtClean="0">
                <a:ea typeface="宋体" charset="-122"/>
              </a:rPr>
              <a:t>A</a:t>
            </a:r>
            <a:r>
              <a:rPr lang="zh-CN" altLang="en-US" sz="2000" smtClean="0">
                <a:ea typeface="宋体" charset="-122"/>
              </a:rPr>
              <a:t>已经收到过连续的</a:t>
            </a:r>
            <a:r>
              <a:rPr lang="en-US" altLang="zh-CN" sz="2000" smtClean="0">
                <a:ea typeface="宋体" charset="-122"/>
              </a:rPr>
              <a:t>00</a:t>
            </a:r>
            <a:r>
              <a:rPr lang="zh-CN" altLang="en-US" sz="2000" smtClean="0">
                <a:ea typeface="宋体" charset="-122"/>
              </a:rPr>
              <a:t>或</a:t>
            </a:r>
            <a:r>
              <a:rPr lang="en-US" altLang="zh-CN" sz="2000" smtClean="0">
                <a:ea typeface="宋体" charset="-122"/>
              </a:rPr>
              <a:t>11</a:t>
            </a:r>
            <a:r>
              <a:rPr lang="zh-CN" altLang="en-US" sz="2000" smtClean="0">
                <a:ea typeface="宋体" charset="-122"/>
              </a:rPr>
              <a:t>，收到连续的</a:t>
            </a:r>
            <a:r>
              <a:rPr lang="en-US" altLang="zh-CN" sz="2000" smtClean="0">
                <a:ea typeface="宋体" charset="-122"/>
              </a:rPr>
              <a:t>10</a:t>
            </a:r>
            <a:r>
              <a:rPr lang="zh-CN" altLang="en-US" sz="2000" smtClean="0">
                <a:ea typeface="宋体" charset="-122"/>
              </a:rPr>
              <a:t>，同时</a:t>
            </a:r>
            <a:r>
              <a:rPr lang="en-US" altLang="zh-CN" sz="2000" smtClean="0">
                <a:ea typeface="宋体" charset="-122"/>
              </a:rPr>
              <a:t>B=1</a:t>
            </a:r>
            <a:r>
              <a:rPr lang="zh-CN" altLang="en-US" sz="2000" smtClean="0">
                <a:ea typeface="宋体" charset="-122"/>
              </a:rPr>
              <a:t>，</a:t>
            </a:r>
            <a:r>
              <a:rPr lang="en-US" altLang="zh-CN" sz="2000" smtClean="0">
                <a:ea typeface="宋体" charset="-122"/>
              </a:rPr>
              <a:t>Z=1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 smtClean="0">
                <a:ea typeface="宋体" charset="-122"/>
              </a:rPr>
              <a:t>状态</a:t>
            </a:r>
            <a:r>
              <a:rPr lang="en-US" altLang="zh-CN" sz="2000" smtClean="0">
                <a:ea typeface="宋体" charset="-122"/>
              </a:rPr>
              <a:t>AE01</a:t>
            </a:r>
            <a:r>
              <a:rPr lang="zh-CN" altLang="en-US" sz="2000" smtClean="0">
                <a:ea typeface="宋体" charset="-122"/>
              </a:rPr>
              <a:t>，</a:t>
            </a:r>
            <a:r>
              <a:rPr lang="en-US" altLang="zh-CN" sz="2000" smtClean="0">
                <a:ea typeface="宋体" charset="-122"/>
              </a:rPr>
              <a:t>A</a:t>
            </a:r>
            <a:r>
              <a:rPr lang="zh-CN" altLang="en-US" sz="2000" smtClean="0">
                <a:ea typeface="宋体" charset="-122"/>
              </a:rPr>
              <a:t>已经收到过连续的</a:t>
            </a:r>
            <a:r>
              <a:rPr lang="en-US" altLang="zh-CN" sz="2000" smtClean="0">
                <a:ea typeface="宋体" charset="-122"/>
              </a:rPr>
              <a:t>00</a:t>
            </a:r>
            <a:r>
              <a:rPr lang="zh-CN" altLang="en-US" sz="2000" smtClean="0">
                <a:ea typeface="宋体" charset="-122"/>
              </a:rPr>
              <a:t>或</a:t>
            </a:r>
            <a:r>
              <a:rPr lang="en-US" altLang="zh-CN" sz="2000" smtClean="0">
                <a:ea typeface="宋体" charset="-122"/>
              </a:rPr>
              <a:t>11</a:t>
            </a:r>
            <a:r>
              <a:rPr lang="zh-CN" altLang="en-US" sz="2000" smtClean="0">
                <a:ea typeface="宋体" charset="-122"/>
              </a:rPr>
              <a:t>，收到连续的</a:t>
            </a:r>
            <a:r>
              <a:rPr lang="en-US" altLang="zh-CN" sz="2000" smtClean="0">
                <a:ea typeface="宋体" charset="-122"/>
              </a:rPr>
              <a:t>01</a:t>
            </a:r>
            <a:r>
              <a:rPr lang="zh-CN" altLang="en-US" sz="2000" smtClean="0">
                <a:ea typeface="宋体" charset="-122"/>
              </a:rPr>
              <a:t>，同时</a:t>
            </a:r>
            <a:r>
              <a:rPr lang="en-US" altLang="zh-CN" sz="2000" smtClean="0">
                <a:ea typeface="宋体" charset="-122"/>
              </a:rPr>
              <a:t>B=1</a:t>
            </a:r>
            <a:r>
              <a:rPr lang="zh-CN" altLang="en-US" sz="2000" smtClean="0">
                <a:ea typeface="宋体" charset="-122"/>
              </a:rPr>
              <a:t>，</a:t>
            </a:r>
            <a:r>
              <a:rPr lang="en-US" altLang="zh-CN" sz="2000" smtClean="0">
                <a:ea typeface="宋体" charset="-122"/>
              </a:rPr>
              <a:t>Z=1</a:t>
            </a:r>
          </a:p>
        </p:txBody>
      </p:sp>
      <p:graphicFrame>
        <p:nvGraphicFramePr>
          <p:cNvPr id="182848" name="Group 576"/>
          <p:cNvGraphicFramePr>
            <a:graphicFrameLocks noGrp="1"/>
          </p:cNvGraphicFramePr>
          <p:nvPr>
            <p:ph sz="half" idx="2"/>
          </p:nvPr>
        </p:nvGraphicFramePr>
        <p:xfrm>
          <a:off x="4167188" y="1042988"/>
          <a:ext cx="4687887" cy="4743450"/>
        </p:xfrm>
        <a:graphic>
          <a:graphicData uri="http://schemas.openxmlformats.org/drawingml/2006/table">
            <a:tbl>
              <a:tblPr/>
              <a:tblGrid>
                <a:gridCol w="936625"/>
                <a:gridCol w="720725"/>
                <a:gridCol w="863600"/>
                <a:gridCol w="863600"/>
                <a:gridCol w="792162"/>
                <a:gridCol w="511175"/>
              </a:tblGrid>
              <a:tr h="3952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 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Z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INIT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AE10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AE01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AE10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AE01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AE01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AE10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192" name="Rectangle 5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451" name="Group 131"/>
          <p:cNvGraphicFramePr>
            <a:graphicFrameLocks noGrp="1"/>
          </p:cNvGraphicFramePr>
          <p:nvPr>
            <p:ph sz="half" idx="2"/>
          </p:nvPr>
        </p:nvGraphicFramePr>
        <p:xfrm>
          <a:off x="179388" y="1071563"/>
          <a:ext cx="4687887" cy="4743450"/>
        </p:xfrm>
        <a:graphic>
          <a:graphicData uri="http://schemas.openxmlformats.org/drawingml/2006/table">
            <a:tbl>
              <a:tblPr/>
              <a:tblGrid>
                <a:gridCol w="936625"/>
                <a:gridCol w="720725"/>
                <a:gridCol w="863600"/>
                <a:gridCol w="863600"/>
                <a:gridCol w="792162"/>
                <a:gridCol w="511175"/>
              </a:tblGrid>
              <a:tr h="3952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 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Z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INIT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0440E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0440E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0440E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AE10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0440E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0440E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0440E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505FB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505FB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505FB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505FB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AE01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505FB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505FB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505FB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AE10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505FB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505FB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505FB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AE01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505FB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505FB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0440E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AE01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0440E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0440E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AE10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0440E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0440E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0440E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250825" y="4238625"/>
            <a:ext cx="8532813" cy="1039813"/>
            <a:chOff x="158" y="2670"/>
            <a:chExt cx="5375" cy="655"/>
          </a:xfrm>
        </p:grpSpPr>
        <p:grpSp>
          <p:nvGrpSpPr>
            <p:cNvPr id="91224" name="Group 88"/>
            <p:cNvGrpSpPr>
              <a:grpSpLocks/>
            </p:cNvGrpSpPr>
            <p:nvPr/>
          </p:nvGrpSpPr>
          <p:grpSpPr bwMode="auto">
            <a:xfrm>
              <a:off x="158" y="2670"/>
              <a:ext cx="3130" cy="499"/>
              <a:chOff x="0" y="2341"/>
              <a:chExt cx="3243" cy="499"/>
            </a:xfrm>
          </p:grpSpPr>
          <p:sp>
            <p:nvSpPr>
              <p:cNvPr id="91226" name="Rectangle 84"/>
              <p:cNvSpPr>
                <a:spLocks noChangeArrowheads="1"/>
              </p:cNvSpPr>
              <p:nvPr/>
            </p:nvSpPr>
            <p:spPr bwMode="auto">
              <a:xfrm>
                <a:off x="0" y="2341"/>
                <a:ext cx="2925" cy="499"/>
              </a:xfrm>
              <a:prstGeom prst="rect">
                <a:avLst/>
              </a:prstGeom>
              <a:noFill/>
              <a:ln w="28575">
                <a:solidFill>
                  <a:srgbClr val="99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solidFill>
                    <a:srgbClr val="57BD0B"/>
                  </a:solidFill>
                </a:endParaRPr>
              </a:p>
            </p:txBody>
          </p:sp>
          <p:sp>
            <p:nvSpPr>
              <p:cNvPr id="91227" name="Line 86"/>
              <p:cNvSpPr>
                <a:spLocks noChangeShapeType="1"/>
              </p:cNvSpPr>
              <p:nvPr/>
            </p:nvSpPr>
            <p:spPr bwMode="auto">
              <a:xfrm>
                <a:off x="2925" y="2614"/>
                <a:ext cx="318" cy="0"/>
              </a:xfrm>
              <a:prstGeom prst="line">
                <a:avLst/>
              </a:prstGeom>
              <a:noFill/>
              <a:ln w="28575">
                <a:solidFill>
                  <a:srgbClr val="99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1225" name="Text Box 89"/>
            <p:cNvSpPr txBox="1">
              <a:spLocks noChangeArrowheads="1"/>
            </p:cNvSpPr>
            <p:nvPr/>
          </p:nvSpPr>
          <p:spPr bwMode="auto">
            <a:xfrm>
              <a:off x="3401" y="2807"/>
              <a:ext cx="213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9900CC"/>
                  </a:solidFill>
                </a:rPr>
                <a:t>Equivalent states, eliminate state AE10</a:t>
              </a:r>
            </a:p>
          </p:txBody>
        </p:sp>
      </p:grpSp>
      <p:sp>
        <p:nvSpPr>
          <p:cNvPr id="91216" name="Line 93"/>
          <p:cNvSpPr>
            <a:spLocks noChangeShapeType="1"/>
          </p:cNvSpPr>
          <p:nvPr/>
        </p:nvSpPr>
        <p:spPr bwMode="auto">
          <a:xfrm>
            <a:off x="4751388" y="5246688"/>
            <a:ext cx="5048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33"/>
          <p:cNvGrpSpPr>
            <a:grpSpLocks/>
          </p:cNvGrpSpPr>
          <p:nvPr/>
        </p:nvGrpSpPr>
        <p:grpSpPr bwMode="auto">
          <a:xfrm>
            <a:off x="179388" y="3597275"/>
            <a:ext cx="8623300" cy="1779588"/>
            <a:chOff x="113" y="2266"/>
            <a:chExt cx="5432" cy="1121"/>
          </a:xfrm>
        </p:grpSpPr>
        <p:sp>
          <p:nvSpPr>
            <p:cNvPr id="91219" name="Rectangle 90"/>
            <p:cNvSpPr>
              <a:spLocks noChangeArrowheads="1"/>
            </p:cNvSpPr>
            <p:nvPr/>
          </p:nvSpPr>
          <p:spPr bwMode="auto">
            <a:xfrm>
              <a:off x="113" y="2444"/>
              <a:ext cx="2880" cy="181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20" name="Rectangle 91"/>
            <p:cNvSpPr>
              <a:spLocks noChangeArrowheads="1"/>
            </p:cNvSpPr>
            <p:nvPr/>
          </p:nvSpPr>
          <p:spPr bwMode="auto">
            <a:xfrm>
              <a:off x="113" y="3206"/>
              <a:ext cx="2880" cy="181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21" name="Line 92"/>
            <p:cNvSpPr>
              <a:spLocks noChangeShapeType="1"/>
            </p:cNvSpPr>
            <p:nvPr/>
          </p:nvSpPr>
          <p:spPr bwMode="auto">
            <a:xfrm>
              <a:off x="2993" y="2534"/>
              <a:ext cx="499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22" name="Line 94"/>
            <p:cNvSpPr>
              <a:spLocks noChangeShapeType="1"/>
            </p:cNvSpPr>
            <p:nvPr/>
          </p:nvSpPr>
          <p:spPr bwMode="auto">
            <a:xfrm flipV="1">
              <a:off x="3311" y="2534"/>
              <a:ext cx="0" cy="77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23" name="Text Box 95"/>
            <p:cNvSpPr txBox="1">
              <a:spLocks noChangeArrowheads="1"/>
            </p:cNvSpPr>
            <p:nvPr/>
          </p:nvSpPr>
          <p:spPr bwMode="auto">
            <a:xfrm>
              <a:off x="3459" y="2266"/>
              <a:ext cx="208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3300"/>
                  </a:solidFill>
                </a:rPr>
                <a:t>Equivalent states</a:t>
              </a:r>
              <a:r>
                <a:rPr lang="zh-CN" altLang="en-US" sz="2400">
                  <a:solidFill>
                    <a:srgbClr val="FF3300"/>
                  </a:solidFill>
                </a:rPr>
                <a:t>，</a:t>
              </a:r>
              <a:r>
                <a:rPr lang="en-US" altLang="zh-CN" sz="2400">
                  <a:solidFill>
                    <a:srgbClr val="FF3300"/>
                  </a:solidFill>
                </a:rPr>
                <a:t>eliminate state AE01</a:t>
              </a:r>
            </a:p>
          </p:txBody>
        </p:sp>
      </p:grpSp>
      <p:sp>
        <p:nvSpPr>
          <p:cNvPr id="91218" name="Rectangle 1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State minimization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459" name="Group 115"/>
          <p:cNvGraphicFramePr>
            <a:graphicFrameLocks noGrp="1"/>
          </p:cNvGraphicFramePr>
          <p:nvPr>
            <p:ph sz="half" idx="2"/>
          </p:nvPr>
        </p:nvGraphicFramePr>
        <p:xfrm>
          <a:off x="287338" y="1630363"/>
          <a:ext cx="4687887" cy="3952875"/>
        </p:xfrm>
        <a:graphic>
          <a:graphicData uri="http://schemas.openxmlformats.org/drawingml/2006/table">
            <a:tbl>
              <a:tblPr/>
              <a:tblGrid>
                <a:gridCol w="936625"/>
                <a:gridCol w="720725"/>
                <a:gridCol w="863600"/>
                <a:gridCol w="863600"/>
                <a:gridCol w="792162"/>
                <a:gridCol w="511175"/>
              </a:tblGrid>
              <a:tr h="3952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 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Z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INIT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0440E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0440E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0440E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0440E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0440E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0440E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19"/>
          <p:cNvGrpSpPr>
            <a:grpSpLocks/>
          </p:cNvGrpSpPr>
          <p:nvPr/>
        </p:nvGrpSpPr>
        <p:grpSpPr bwMode="auto">
          <a:xfrm>
            <a:off x="395288" y="4005263"/>
            <a:ext cx="8245475" cy="920750"/>
            <a:chOff x="249" y="2523"/>
            <a:chExt cx="5194" cy="580"/>
          </a:xfrm>
        </p:grpSpPr>
        <p:grpSp>
          <p:nvGrpSpPr>
            <p:cNvPr id="92235" name="Group 82"/>
            <p:cNvGrpSpPr>
              <a:grpSpLocks/>
            </p:cNvGrpSpPr>
            <p:nvPr/>
          </p:nvGrpSpPr>
          <p:grpSpPr bwMode="auto">
            <a:xfrm>
              <a:off x="249" y="2523"/>
              <a:ext cx="3130" cy="499"/>
              <a:chOff x="0" y="2341"/>
              <a:chExt cx="3243" cy="499"/>
            </a:xfrm>
          </p:grpSpPr>
          <p:sp>
            <p:nvSpPr>
              <p:cNvPr id="92237" name="Rectangle 83"/>
              <p:cNvSpPr>
                <a:spLocks noChangeArrowheads="1"/>
              </p:cNvSpPr>
              <p:nvPr/>
            </p:nvSpPr>
            <p:spPr bwMode="auto">
              <a:xfrm>
                <a:off x="0" y="2341"/>
                <a:ext cx="2925" cy="499"/>
              </a:xfrm>
              <a:prstGeom prst="rect">
                <a:avLst/>
              </a:prstGeom>
              <a:noFill/>
              <a:ln w="28575">
                <a:solidFill>
                  <a:srgbClr val="99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238" name="Line 84"/>
              <p:cNvSpPr>
                <a:spLocks noChangeShapeType="1"/>
              </p:cNvSpPr>
              <p:nvPr/>
            </p:nvSpPr>
            <p:spPr bwMode="auto">
              <a:xfrm>
                <a:off x="2925" y="2614"/>
                <a:ext cx="318" cy="0"/>
              </a:xfrm>
              <a:prstGeom prst="line">
                <a:avLst/>
              </a:prstGeom>
              <a:noFill/>
              <a:ln w="28575">
                <a:solidFill>
                  <a:srgbClr val="99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236" name="Text Box 85"/>
            <p:cNvSpPr txBox="1">
              <a:spLocks noChangeArrowheads="1"/>
            </p:cNvSpPr>
            <p:nvPr/>
          </p:nvSpPr>
          <p:spPr bwMode="auto">
            <a:xfrm>
              <a:off x="3447" y="2585"/>
              <a:ext cx="199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9900CC"/>
                  </a:solidFill>
                </a:rPr>
                <a:t>Equivalent states, eliminate state</a:t>
              </a:r>
              <a:r>
                <a:rPr lang="en-US" altLang="zh-CN" sz="2400" b="0"/>
                <a:t> </a:t>
              </a:r>
              <a:r>
                <a:rPr lang="en-US" altLang="zh-CN" sz="2400">
                  <a:solidFill>
                    <a:srgbClr val="9900CC"/>
                  </a:solidFill>
                </a:rPr>
                <a:t>A001</a:t>
              </a:r>
            </a:p>
          </p:txBody>
        </p:sp>
      </p:grpSp>
      <p:grpSp>
        <p:nvGrpSpPr>
          <p:cNvPr id="4" name="Group 118"/>
          <p:cNvGrpSpPr>
            <a:grpSpLocks/>
          </p:cNvGrpSpPr>
          <p:nvPr/>
        </p:nvGrpSpPr>
        <p:grpSpPr bwMode="auto">
          <a:xfrm>
            <a:off x="287338" y="3384550"/>
            <a:ext cx="8675687" cy="1773238"/>
            <a:chOff x="181" y="2132"/>
            <a:chExt cx="5465" cy="1117"/>
          </a:xfrm>
        </p:grpSpPr>
        <p:sp>
          <p:nvSpPr>
            <p:cNvPr id="92229" name="Rectangle 86"/>
            <p:cNvSpPr>
              <a:spLocks noChangeArrowheads="1"/>
            </p:cNvSpPr>
            <p:nvPr/>
          </p:nvSpPr>
          <p:spPr bwMode="auto">
            <a:xfrm>
              <a:off x="181" y="2297"/>
              <a:ext cx="2880" cy="181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30" name="Rectangle 87"/>
            <p:cNvSpPr>
              <a:spLocks noChangeArrowheads="1"/>
            </p:cNvSpPr>
            <p:nvPr/>
          </p:nvSpPr>
          <p:spPr bwMode="auto">
            <a:xfrm>
              <a:off x="181" y="3068"/>
              <a:ext cx="2880" cy="181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31" name="Line 88"/>
            <p:cNvSpPr>
              <a:spLocks noChangeShapeType="1"/>
            </p:cNvSpPr>
            <p:nvPr/>
          </p:nvSpPr>
          <p:spPr bwMode="auto">
            <a:xfrm>
              <a:off x="3061" y="2387"/>
              <a:ext cx="499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2" name="Line 89"/>
            <p:cNvSpPr>
              <a:spLocks noChangeShapeType="1"/>
            </p:cNvSpPr>
            <p:nvPr/>
          </p:nvSpPr>
          <p:spPr bwMode="auto">
            <a:xfrm>
              <a:off x="3061" y="3158"/>
              <a:ext cx="227" cy="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3" name="Line 90"/>
            <p:cNvSpPr>
              <a:spLocks noChangeShapeType="1"/>
            </p:cNvSpPr>
            <p:nvPr/>
          </p:nvSpPr>
          <p:spPr bwMode="auto">
            <a:xfrm flipV="1">
              <a:off x="3288" y="2387"/>
              <a:ext cx="0" cy="77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4" name="Text Box 91"/>
            <p:cNvSpPr txBox="1">
              <a:spLocks noChangeArrowheads="1"/>
            </p:cNvSpPr>
            <p:nvPr/>
          </p:nvSpPr>
          <p:spPr bwMode="auto">
            <a:xfrm>
              <a:off x="3560" y="2132"/>
              <a:ext cx="208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3300"/>
                  </a:solidFill>
                </a:rPr>
                <a:t>Equivalent states</a:t>
              </a:r>
              <a:r>
                <a:rPr lang="zh-CN" altLang="en-US" sz="2400">
                  <a:solidFill>
                    <a:srgbClr val="FF3300"/>
                  </a:solidFill>
                </a:rPr>
                <a:t>，</a:t>
              </a:r>
              <a:r>
                <a:rPr lang="en-US" altLang="zh-CN" sz="2400">
                  <a:solidFill>
                    <a:srgbClr val="FF3300"/>
                  </a:solidFill>
                </a:rPr>
                <a:t>eliminate state</a:t>
              </a:r>
              <a:r>
                <a:rPr lang="en-US" altLang="zh-CN" sz="2400" b="0"/>
                <a:t> </a:t>
              </a:r>
              <a:r>
                <a:rPr lang="en-US" altLang="zh-CN" sz="2400">
                  <a:solidFill>
                    <a:srgbClr val="FF3300"/>
                  </a:solidFill>
                </a:rPr>
                <a:t>A110</a:t>
              </a:r>
            </a:p>
          </p:txBody>
        </p:sp>
      </p:grpSp>
      <p:sp>
        <p:nvSpPr>
          <p:cNvPr id="92228" name="Rectangle 1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State minimization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243" name="Group 59"/>
          <p:cNvGraphicFramePr>
            <a:graphicFrameLocks noGrp="1"/>
          </p:cNvGraphicFramePr>
          <p:nvPr>
            <p:ph sz="half" idx="2"/>
          </p:nvPr>
        </p:nvGraphicFramePr>
        <p:xfrm>
          <a:off x="2016125" y="1268413"/>
          <a:ext cx="4814888" cy="2922587"/>
        </p:xfrm>
        <a:graphic>
          <a:graphicData uri="http://schemas.openxmlformats.org/drawingml/2006/table">
            <a:tbl>
              <a:tblPr/>
              <a:tblGrid>
                <a:gridCol w="790575"/>
                <a:gridCol w="787400"/>
                <a:gridCol w="868363"/>
                <a:gridCol w="868362"/>
                <a:gridCol w="866775"/>
                <a:gridCol w="633413"/>
              </a:tblGrid>
              <a:tr h="2825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 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Z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INIT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239" name="Text Box 118"/>
          <p:cNvSpPr txBox="1">
            <a:spLocks noChangeArrowheads="1"/>
          </p:cNvSpPr>
          <p:nvPr/>
        </p:nvSpPr>
        <p:spPr bwMode="auto">
          <a:xfrm>
            <a:off x="5076825" y="981075"/>
            <a:ext cx="381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400">
              <a:solidFill>
                <a:srgbClr val="FFFF66"/>
              </a:solidFill>
              <a:latin typeface="Garamond" pitchFamily="18" charset="0"/>
            </a:endParaRPr>
          </a:p>
        </p:txBody>
      </p:sp>
      <p:sp>
        <p:nvSpPr>
          <p:cNvPr id="93240" name="Text Box 128"/>
          <p:cNvSpPr txBox="1">
            <a:spLocks noChangeArrowheads="1"/>
          </p:cNvSpPr>
          <p:nvPr/>
        </p:nvSpPr>
        <p:spPr bwMode="auto">
          <a:xfrm>
            <a:off x="6640513" y="18510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 b="0">
              <a:latin typeface="Garamond" pitchFamily="18" charset="0"/>
            </a:endParaRPr>
          </a:p>
        </p:txBody>
      </p:sp>
      <p:sp>
        <p:nvSpPr>
          <p:cNvPr id="93241" name="Rectangle 1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Minimal state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991475" cy="585787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7.2  Latches and Flip_Flops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zh-CN" dirty="0" smtClean="0">
                <a:solidFill>
                  <a:srgbClr val="000099"/>
                </a:solidFill>
                <a:ea typeface="宋体" charset="-122"/>
              </a:rPr>
              <a:t>basic building block</a:t>
            </a:r>
          </a:p>
          <a:p>
            <a:pPr marL="533400" indent="-533400" eaLnBrk="1" hangingPunct="1"/>
            <a:r>
              <a:rPr lang="en-US" altLang="zh-CN" dirty="0" smtClean="0">
                <a:solidFill>
                  <a:srgbClr val="000099"/>
                </a:solidFill>
                <a:ea typeface="宋体" charset="-122"/>
              </a:rPr>
              <a:t>be classified as S-R</a:t>
            </a:r>
            <a:r>
              <a:rPr lang="zh-CN" altLang="en-US" dirty="0" smtClean="0">
                <a:solidFill>
                  <a:srgbClr val="000099"/>
                </a:solidFill>
                <a:ea typeface="宋体" charset="-122"/>
              </a:rPr>
              <a:t>、</a:t>
            </a:r>
            <a:r>
              <a:rPr lang="en-US" altLang="zh-CN" dirty="0" smtClean="0">
                <a:solidFill>
                  <a:srgbClr val="000099"/>
                </a:solidFill>
                <a:ea typeface="宋体" charset="-122"/>
              </a:rPr>
              <a:t>D</a:t>
            </a:r>
            <a:r>
              <a:rPr lang="zh-CN" altLang="en-US" dirty="0" smtClean="0">
                <a:solidFill>
                  <a:srgbClr val="000099"/>
                </a:solidFill>
                <a:ea typeface="宋体" charset="-122"/>
              </a:rPr>
              <a:t>、</a:t>
            </a:r>
            <a:r>
              <a:rPr lang="en-US" altLang="zh-CN" dirty="0" smtClean="0">
                <a:solidFill>
                  <a:srgbClr val="000099"/>
                </a:solidFill>
                <a:ea typeface="宋体" charset="-122"/>
              </a:rPr>
              <a:t>T</a:t>
            </a:r>
            <a:r>
              <a:rPr lang="zh-CN" altLang="en-US" dirty="0" smtClean="0">
                <a:solidFill>
                  <a:srgbClr val="000099"/>
                </a:solidFill>
                <a:ea typeface="宋体" charset="-122"/>
              </a:rPr>
              <a:t>、</a:t>
            </a:r>
            <a:r>
              <a:rPr lang="en-US" altLang="zh-CN" dirty="0" smtClean="0">
                <a:solidFill>
                  <a:srgbClr val="000099"/>
                </a:solidFill>
                <a:ea typeface="宋体" charset="-122"/>
              </a:rPr>
              <a:t>J-K types</a:t>
            </a:r>
          </a:p>
          <a:p>
            <a:pPr marL="533400" indent="-533400" eaLnBrk="1" hangingPunct="1"/>
            <a:r>
              <a:rPr lang="en-US" altLang="zh-CN" dirty="0" smtClean="0">
                <a:ea typeface="宋体" charset="-122"/>
              </a:rPr>
              <a:t>definition</a:t>
            </a:r>
            <a:r>
              <a:rPr lang="en-US" altLang="zh-CN" dirty="0" smtClean="0">
                <a:solidFill>
                  <a:srgbClr val="000099"/>
                </a:solidFill>
                <a:ea typeface="宋体" charset="-122"/>
              </a:rPr>
              <a:t>:</a:t>
            </a:r>
          </a:p>
          <a:p>
            <a:pPr marL="914400" lvl="1" indent="-457200" eaLnBrk="1" hangingPunct="1">
              <a:buSzPct val="110000"/>
            </a:pPr>
            <a:r>
              <a:rPr lang="en-US" altLang="zh-CN" dirty="0" smtClean="0">
                <a:ea typeface="宋体" charset="-122"/>
              </a:rPr>
              <a:t>latch</a:t>
            </a:r>
            <a:r>
              <a:rPr lang="zh-CN" altLang="en-US" dirty="0" smtClean="0">
                <a:ea typeface="宋体" charset="-122"/>
              </a:rPr>
              <a:t>：</a:t>
            </a:r>
            <a:r>
              <a:rPr lang="en-US" altLang="zh-CN" dirty="0" smtClean="0">
                <a:ea typeface="宋体" charset="-122"/>
              </a:rPr>
              <a:t>watches the circuit’s inputs continuously and can changes the outputs at any time.</a:t>
            </a:r>
          </a:p>
          <a:p>
            <a:pPr marL="914400" lvl="1" indent="-457200" eaLnBrk="1" hangingPunct="1"/>
            <a:r>
              <a:rPr lang="en-US" altLang="zh-CN" dirty="0" smtClean="0">
                <a:ea typeface="宋体" charset="-122"/>
              </a:rPr>
              <a:t>flip-flops</a:t>
            </a:r>
            <a:r>
              <a:rPr lang="zh-CN" altLang="en-US" dirty="0" smtClean="0">
                <a:ea typeface="宋体" charset="-122"/>
              </a:rPr>
              <a:t>：</a:t>
            </a:r>
            <a:r>
              <a:rPr lang="en-US" altLang="zh-CN" dirty="0" smtClean="0">
                <a:ea typeface="宋体" charset="-122"/>
              </a:rPr>
              <a:t>samples the circuit’s inputs and changes the output only when a clocking signal is changing.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State assignment</a:t>
            </a:r>
          </a:p>
        </p:txBody>
      </p:sp>
      <p:sp>
        <p:nvSpPr>
          <p:cNvPr id="94211" name="Text Box 16"/>
          <p:cNvSpPr txBox="1">
            <a:spLocks noChangeArrowheads="1"/>
          </p:cNvSpPr>
          <p:nvPr/>
        </p:nvSpPr>
        <p:spPr bwMode="auto">
          <a:xfrm>
            <a:off x="566738" y="1042988"/>
            <a:ext cx="5084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Possible state assignments</a:t>
            </a:r>
          </a:p>
        </p:txBody>
      </p:sp>
      <p:graphicFrame>
        <p:nvGraphicFramePr>
          <p:cNvPr id="187476" name="Group 84"/>
          <p:cNvGraphicFramePr>
            <a:graphicFrameLocks noGrp="1"/>
          </p:cNvGraphicFramePr>
          <p:nvPr>
            <p:ph idx="1"/>
          </p:nvPr>
        </p:nvGraphicFramePr>
        <p:xfrm>
          <a:off x="566738" y="1493838"/>
          <a:ext cx="8297862" cy="3078162"/>
        </p:xfrm>
        <a:graphic>
          <a:graphicData uri="http://schemas.openxmlformats.org/drawingml/2006/table">
            <a:tbl>
              <a:tblPr/>
              <a:tblGrid>
                <a:gridCol w="1143000"/>
                <a:gridCol w="1574800"/>
                <a:gridCol w="2120900"/>
                <a:gridCol w="1524000"/>
                <a:gridCol w="1935162"/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assignment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State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Simplest Q1~Q3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Decomposed Q1~Q3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One-hot Q1~Q5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Almost one-hot Q1~Q4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INIT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OK1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7477" name="Rectangle 85"/>
          <p:cNvSpPr>
            <a:spLocks noChangeArrowheads="1"/>
          </p:cNvSpPr>
          <p:nvPr/>
        </p:nvSpPr>
        <p:spPr bwMode="auto">
          <a:xfrm>
            <a:off x="3941763" y="2573338"/>
            <a:ext cx="809625" cy="1935162"/>
          </a:xfrm>
          <a:prstGeom prst="rect">
            <a:avLst/>
          </a:prstGeom>
          <a:noFill/>
          <a:ln w="19050">
            <a:solidFill>
              <a:srgbClr val="F0440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478" name="Text Box 86"/>
          <p:cNvSpPr txBox="1">
            <a:spLocks noChangeArrowheads="1"/>
          </p:cNvSpPr>
          <p:nvPr/>
        </p:nvSpPr>
        <p:spPr bwMode="auto">
          <a:xfrm>
            <a:off x="431800" y="4778375"/>
            <a:ext cx="3465513" cy="1379538"/>
          </a:xfrm>
          <a:prstGeom prst="rect">
            <a:avLst/>
          </a:prstGeom>
          <a:noFill/>
          <a:ln w="9525">
            <a:solidFill>
              <a:srgbClr val="99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Q1=0, in the INIT state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Q1=1, in the non-INIT state</a:t>
            </a:r>
          </a:p>
        </p:txBody>
      </p:sp>
      <p:sp>
        <p:nvSpPr>
          <p:cNvPr id="187480" name="Text Box 88"/>
          <p:cNvSpPr txBox="1">
            <a:spLocks noChangeArrowheads="1"/>
          </p:cNvSpPr>
          <p:nvPr/>
        </p:nvSpPr>
        <p:spPr bwMode="auto">
          <a:xfrm>
            <a:off x="4032250" y="4643438"/>
            <a:ext cx="4860925" cy="1809750"/>
          </a:xfrm>
          <a:prstGeom prst="rect">
            <a:avLst/>
          </a:prstGeom>
          <a:noFill/>
          <a:ln w="9525">
            <a:solidFill>
              <a:srgbClr val="99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2000"/>
              <a:t>In the non-INIT state,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000"/>
              <a:t>Q3 give the previous value of A;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000"/>
              <a:t>Q2 indicates that the conditions for a 1 output are satisfied in the current state.</a:t>
            </a:r>
          </a:p>
        </p:txBody>
      </p:sp>
      <p:sp>
        <p:nvSpPr>
          <p:cNvPr id="187481" name="Line 89"/>
          <p:cNvSpPr>
            <a:spLocks noChangeShapeType="1"/>
          </p:cNvSpPr>
          <p:nvPr/>
        </p:nvSpPr>
        <p:spPr bwMode="auto">
          <a:xfrm flipH="1">
            <a:off x="3267075" y="4508500"/>
            <a:ext cx="674688" cy="360363"/>
          </a:xfrm>
          <a:prstGeom prst="line">
            <a:avLst/>
          </a:prstGeom>
          <a:noFill/>
          <a:ln w="57150" cmpd="thickThin">
            <a:solidFill>
              <a:srgbClr val="F0440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7482" name="Line 90"/>
          <p:cNvSpPr>
            <a:spLocks noChangeShapeType="1"/>
          </p:cNvSpPr>
          <p:nvPr/>
        </p:nvSpPr>
        <p:spPr bwMode="auto">
          <a:xfrm>
            <a:off x="4706938" y="4508500"/>
            <a:ext cx="495300" cy="225425"/>
          </a:xfrm>
          <a:prstGeom prst="line">
            <a:avLst/>
          </a:prstGeom>
          <a:noFill/>
          <a:ln w="57150" cmpd="thinThick">
            <a:solidFill>
              <a:srgbClr val="F0440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8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8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8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77" grpId="0" animBg="1"/>
      <p:bldP spid="187478" grpId="0" animBg="1"/>
      <p:bldP spid="187480" grpId="0" animBg="1"/>
      <p:bldP spid="187481" grpId="0" animBg="1"/>
      <p:bldP spid="187482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647" name="Group 183"/>
          <p:cNvGraphicFramePr>
            <a:graphicFrameLocks noGrp="1"/>
          </p:cNvGraphicFramePr>
          <p:nvPr>
            <p:ph sz="quarter" idx="2"/>
          </p:nvPr>
        </p:nvGraphicFramePr>
        <p:xfrm>
          <a:off x="4527550" y="2303463"/>
          <a:ext cx="4344988" cy="3486150"/>
        </p:xfrm>
        <a:graphic>
          <a:graphicData uri="http://schemas.openxmlformats.org/drawingml/2006/table">
            <a:tbl>
              <a:tblPr/>
              <a:tblGrid>
                <a:gridCol w="1268413"/>
                <a:gridCol w="676275"/>
                <a:gridCol w="676275"/>
                <a:gridCol w="674687"/>
                <a:gridCol w="673100"/>
                <a:gridCol w="376238"/>
              </a:tblGrid>
              <a:tr h="4365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Q1Q2Q3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 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Z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51A15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D1 D2 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5344" name="Group 112"/>
          <p:cNvGraphicFramePr>
            <a:graphicFrameLocks noGrp="1"/>
          </p:cNvGraphicFramePr>
          <p:nvPr>
            <p:ph sz="quarter" idx="3"/>
          </p:nvPr>
        </p:nvGraphicFramePr>
        <p:xfrm>
          <a:off x="107950" y="2484438"/>
          <a:ext cx="4319588" cy="3162300"/>
        </p:xfrm>
        <a:graphic>
          <a:graphicData uri="http://schemas.openxmlformats.org/drawingml/2006/table">
            <a:tbl>
              <a:tblPr/>
              <a:tblGrid>
                <a:gridCol w="1187450"/>
                <a:gridCol w="709613"/>
                <a:gridCol w="623887"/>
                <a:gridCol w="701675"/>
                <a:gridCol w="682625"/>
                <a:gridCol w="414338"/>
              </a:tblGrid>
              <a:tr h="3952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Q1Q2Q3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 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Z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Q1*Q2*Q3*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5340" name="Rectangle 1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Transition/output table and excitation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346" name="Group 90"/>
          <p:cNvGraphicFramePr>
            <a:graphicFrameLocks noGrp="1"/>
          </p:cNvGraphicFramePr>
          <p:nvPr>
            <p:ph sz="quarter" idx="2"/>
          </p:nvPr>
        </p:nvGraphicFramePr>
        <p:xfrm>
          <a:off x="395288" y="1089025"/>
          <a:ext cx="4292600" cy="4814888"/>
        </p:xfrm>
        <a:graphic>
          <a:graphicData uri="http://schemas.openxmlformats.org/drawingml/2006/table">
            <a:tbl>
              <a:tblPr/>
              <a:tblGrid>
                <a:gridCol w="1189037"/>
                <a:gridCol w="719138"/>
                <a:gridCol w="647700"/>
                <a:gridCol w="684212"/>
                <a:gridCol w="712788"/>
                <a:gridCol w="339725"/>
              </a:tblGrid>
              <a:tr h="4381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Q1Q2Q3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 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Z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D1 D2 D3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6329" name="Rectangle 183"/>
          <p:cNvSpPr>
            <a:spLocks noChangeArrowheads="1"/>
          </p:cNvSpPr>
          <p:nvPr/>
        </p:nvSpPr>
        <p:spPr bwMode="auto">
          <a:xfrm>
            <a:off x="2006600" y="2528888"/>
            <a:ext cx="25908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4400">
                <a:solidFill>
                  <a:srgbClr val="FF3300"/>
                </a:solidFill>
                <a:latin typeface="Garamond" pitchFamily="18" charset="0"/>
              </a:rPr>
              <a:t>？</a:t>
            </a:r>
          </a:p>
        </p:txBody>
      </p:sp>
      <p:sp>
        <p:nvSpPr>
          <p:cNvPr id="96330" name="Rectangle 2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Completed excitation table</a:t>
            </a:r>
          </a:p>
        </p:txBody>
      </p:sp>
      <p:sp>
        <p:nvSpPr>
          <p:cNvPr id="96331" name="Text Box 220"/>
          <p:cNvSpPr txBox="1">
            <a:spLocks noChangeArrowheads="1"/>
          </p:cNvSpPr>
          <p:nvPr/>
        </p:nvSpPr>
        <p:spPr bwMode="auto">
          <a:xfrm>
            <a:off x="5832475" y="3159125"/>
            <a:ext cx="2744788" cy="1562100"/>
          </a:xfrm>
          <a:prstGeom prst="rect">
            <a:avLst/>
          </a:prstGeom>
          <a:noFill/>
          <a:ln w="9525">
            <a:solidFill>
              <a:srgbClr val="D57F7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Two approaches: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Minimal cost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Minimal risk</a:t>
            </a:r>
          </a:p>
        </p:txBody>
      </p:sp>
      <p:sp>
        <p:nvSpPr>
          <p:cNvPr id="96332" name="Text Box 222"/>
          <p:cNvSpPr txBox="1">
            <a:spLocks noChangeArrowheads="1"/>
          </p:cNvSpPr>
          <p:nvPr/>
        </p:nvSpPr>
        <p:spPr bwMode="auto">
          <a:xfrm>
            <a:off x="5021263" y="2168525"/>
            <a:ext cx="1935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900CC"/>
                </a:solidFill>
              </a:rPr>
              <a:t>Disposition of unused states</a:t>
            </a:r>
          </a:p>
        </p:txBody>
      </p:sp>
      <p:grpSp>
        <p:nvGrpSpPr>
          <p:cNvPr id="96333" name="Group 225"/>
          <p:cNvGrpSpPr>
            <a:grpSpLocks/>
          </p:cNvGrpSpPr>
          <p:nvPr/>
        </p:nvGrpSpPr>
        <p:grpSpPr bwMode="auto">
          <a:xfrm>
            <a:off x="4032250" y="2933700"/>
            <a:ext cx="2879725" cy="269875"/>
            <a:chOff x="2540" y="1848"/>
            <a:chExt cx="1814" cy="170"/>
          </a:xfrm>
        </p:grpSpPr>
        <p:sp>
          <p:nvSpPr>
            <p:cNvPr id="96334" name="Line 221"/>
            <p:cNvSpPr>
              <a:spLocks noChangeShapeType="1"/>
            </p:cNvSpPr>
            <p:nvPr/>
          </p:nvSpPr>
          <p:spPr bwMode="auto">
            <a:xfrm>
              <a:off x="2540" y="1848"/>
              <a:ext cx="1814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5" name="Line 223"/>
            <p:cNvSpPr>
              <a:spLocks noChangeShapeType="1"/>
            </p:cNvSpPr>
            <p:nvPr/>
          </p:nvSpPr>
          <p:spPr bwMode="auto">
            <a:xfrm>
              <a:off x="4354" y="1848"/>
              <a:ext cx="0" cy="17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954" name="Group 394"/>
          <p:cNvGraphicFramePr>
            <a:graphicFrameLocks noGrp="1"/>
          </p:cNvGraphicFramePr>
          <p:nvPr>
            <p:ph sz="quarter" idx="2"/>
          </p:nvPr>
        </p:nvGraphicFramePr>
        <p:xfrm>
          <a:off x="4716463" y="836613"/>
          <a:ext cx="4171950" cy="4022725"/>
        </p:xfrm>
        <a:graphic>
          <a:graphicData uri="http://schemas.openxmlformats.org/drawingml/2006/table">
            <a:tbl>
              <a:tblPr/>
              <a:tblGrid>
                <a:gridCol w="1219200"/>
                <a:gridCol w="649287"/>
                <a:gridCol w="647700"/>
                <a:gridCol w="647700"/>
                <a:gridCol w="647700"/>
                <a:gridCol w="360363"/>
              </a:tblGrid>
              <a:tr h="2730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Q1Q2Q3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 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Z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D1 D2 D3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97353" name="Group 392"/>
          <p:cNvGrpSpPr>
            <a:grpSpLocks/>
          </p:cNvGrpSpPr>
          <p:nvPr/>
        </p:nvGrpSpPr>
        <p:grpSpPr bwMode="auto">
          <a:xfrm>
            <a:off x="323850" y="142875"/>
            <a:ext cx="3535363" cy="2663825"/>
            <a:chOff x="204" y="181"/>
            <a:chExt cx="2227" cy="1678"/>
          </a:xfrm>
        </p:grpSpPr>
        <p:grpSp>
          <p:nvGrpSpPr>
            <p:cNvPr id="97407" name="Group 185"/>
            <p:cNvGrpSpPr>
              <a:grpSpLocks/>
            </p:cNvGrpSpPr>
            <p:nvPr/>
          </p:nvGrpSpPr>
          <p:grpSpPr bwMode="auto">
            <a:xfrm>
              <a:off x="1111" y="618"/>
              <a:ext cx="1315" cy="635"/>
              <a:chOff x="2472" y="1978"/>
              <a:chExt cx="2030" cy="971"/>
            </a:xfrm>
          </p:grpSpPr>
          <p:sp>
            <p:nvSpPr>
              <p:cNvPr id="97438" name="Rectangle 186"/>
              <p:cNvSpPr>
                <a:spLocks noChangeArrowheads="1"/>
              </p:cNvSpPr>
              <p:nvPr/>
            </p:nvSpPr>
            <p:spPr bwMode="auto">
              <a:xfrm>
                <a:off x="3994" y="2464"/>
                <a:ext cx="508" cy="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FF3300"/>
                    </a:solidFill>
                  </a:rPr>
                  <a:t>0</a:t>
                </a:r>
              </a:p>
            </p:txBody>
          </p:sp>
          <p:sp>
            <p:nvSpPr>
              <p:cNvPr id="97439" name="Rectangle 187"/>
              <p:cNvSpPr>
                <a:spLocks noChangeArrowheads="1"/>
              </p:cNvSpPr>
              <p:nvPr/>
            </p:nvSpPr>
            <p:spPr bwMode="auto">
              <a:xfrm>
                <a:off x="3487" y="2464"/>
                <a:ext cx="507" cy="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FF3300"/>
                    </a:solidFill>
                  </a:rPr>
                  <a:t>0</a:t>
                </a:r>
              </a:p>
            </p:txBody>
          </p:sp>
          <p:sp>
            <p:nvSpPr>
              <p:cNvPr id="97440" name="Rectangle 188"/>
              <p:cNvSpPr>
                <a:spLocks noChangeArrowheads="1"/>
              </p:cNvSpPr>
              <p:nvPr/>
            </p:nvSpPr>
            <p:spPr bwMode="auto">
              <a:xfrm>
                <a:off x="2979" y="2464"/>
                <a:ext cx="508" cy="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FF3300"/>
                    </a:solidFill>
                  </a:rPr>
                  <a:t>0</a:t>
                </a:r>
              </a:p>
            </p:txBody>
          </p:sp>
          <p:sp>
            <p:nvSpPr>
              <p:cNvPr id="97441" name="Rectangle 189"/>
              <p:cNvSpPr>
                <a:spLocks noChangeArrowheads="1"/>
              </p:cNvSpPr>
              <p:nvPr/>
            </p:nvSpPr>
            <p:spPr bwMode="auto">
              <a:xfrm>
                <a:off x="2472" y="2464"/>
                <a:ext cx="507" cy="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FF3300"/>
                    </a:solidFill>
                  </a:rPr>
                  <a:t>0</a:t>
                </a:r>
              </a:p>
            </p:txBody>
          </p:sp>
          <p:sp>
            <p:nvSpPr>
              <p:cNvPr id="97442" name="Rectangle 190"/>
              <p:cNvSpPr>
                <a:spLocks noChangeArrowheads="1"/>
              </p:cNvSpPr>
              <p:nvPr/>
            </p:nvSpPr>
            <p:spPr bwMode="auto">
              <a:xfrm>
                <a:off x="3994" y="1978"/>
                <a:ext cx="508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97443" name="Rectangle 191"/>
              <p:cNvSpPr>
                <a:spLocks noChangeArrowheads="1"/>
              </p:cNvSpPr>
              <p:nvPr/>
            </p:nvSpPr>
            <p:spPr bwMode="auto">
              <a:xfrm>
                <a:off x="3487" y="1978"/>
                <a:ext cx="507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97444" name="Rectangle 192"/>
              <p:cNvSpPr>
                <a:spLocks noChangeArrowheads="1"/>
              </p:cNvSpPr>
              <p:nvPr/>
            </p:nvSpPr>
            <p:spPr bwMode="auto">
              <a:xfrm>
                <a:off x="2979" y="1978"/>
                <a:ext cx="508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97445" name="Rectangle 193"/>
              <p:cNvSpPr>
                <a:spLocks noChangeArrowheads="1"/>
              </p:cNvSpPr>
              <p:nvPr/>
            </p:nvSpPr>
            <p:spPr bwMode="auto">
              <a:xfrm>
                <a:off x="2472" y="1978"/>
                <a:ext cx="507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97446" name="Line 194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203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7447" name="Line 195"/>
              <p:cNvSpPr>
                <a:spLocks noChangeShapeType="1"/>
              </p:cNvSpPr>
              <p:nvPr/>
            </p:nvSpPr>
            <p:spPr bwMode="auto">
              <a:xfrm>
                <a:off x="2472" y="2464"/>
                <a:ext cx="20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7448" name="Line 196"/>
              <p:cNvSpPr>
                <a:spLocks noChangeShapeType="1"/>
              </p:cNvSpPr>
              <p:nvPr/>
            </p:nvSpPr>
            <p:spPr bwMode="auto">
              <a:xfrm>
                <a:off x="2472" y="2949"/>
                <a:ext cx="203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7449" name="Line 197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0" cy="97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7450" name="Line 198"/>
              <p:cNvSpPr>
                <a:spLocks noChangeShapeType="1"/>
              </p:cNvSpPr>
              <p:nvPr/>
            </p:nvSpPr>
            <p:spPr bwMode="auto">
              <a:xfrm>
                <a:off x="2979" y="1978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7451" name="Line 199"/>
              <p:cNvSpPr>
                <a:spLocks noChangeShapeType="1"/>
              </p:cNvSpPr>
              <p:nvPr/>
            </p:nvSpPr>
            <p:spPr bwMode="auto">
              <a:xfrm>
                <a:off x="3487" y="1978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7452" name="Line 200"/>
              <p:cNvSpPr>
                <a:spLocks noChangeShapeType="1"/>
              </p:cNvSpPr>
              <p:nvPr/>
            </p:nvSpPr>
            <p:spPr bwMode="auto">
              <a:xfrm>
                <a:off x="3994" y="1978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7453" name="Line 201"/>
              <p:cNvSpPr>
                <a:spLocks noChangeShapeType="1"/>
              </p:cNvSpPr>
              <p:nvPr/>
            </p:nvSpPr>
            <p:spPr bwMode="auto">
              <a:xfrm>
                <a:off x="4502" y="1978"/>
                <a:ext cx="0" cy="97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97408" name="Text Box 202"/>
            <p:cNvSpPr txBox="1">
              <a:spLocks noChangeArrowheads="1"/>
            </p:cNvSpPr>
            <p:nvPr/>
          </p:nvSpPr>
          <p:spPr bwMode="auto">
            <a:xfrm>
              <a:off x="1156" y="391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99"/>
                  </a:solidFill>
                  <a:latin typeface="Garamond" pitchFamily="18" charset="0"/>
                </a:rPr>
                <a:t>00</a:t>
              </a:r>
            </a:p>
          </p:txBody>
        </p:sp>
        <p:sp>
          <p:nvSpPr>
            <p:cNvPr id="97409" name="Text Box 203"/>
            <p:cNvSpPr txBox="1">
              <a:spLocks noChangeArrowheads="1"/>
            </p:cNvSpPr>
            <p:nvPr/>
          </p:nvSpPr>
          <p:spPr bwMode="auto">
            <a:xfrm>
              <a:off x="1474" y="391"/>
              <a:ext cx="2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99"/>
                  </a:solidFill>
                  <a:latin typeface="Garamond" pitchFamily="18" charset="0"/>
                </a:rPr>
                <a:t>01</a:t>
              </a:r>
            </a:p>
          </p:txBody>
        </p:sp>
        <p:sp>
          <p:nvSpPr>
            <p:cNvPr id="97410" name="Text Box 204"/>
            <p:cNvSpPr txBox="1">
              <a:spLocks noChangeArrowheads="1"/>
            </p:cNvSpPr>
            <p:nvPr/>
          </p:nvSpPr>
          <p:spPr bwMode="auto">
            <a:xfrm>
              <a:off x="1791" y="391"/>
              <a:ext cx="2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99"/>
                  </a:solidFill>
                  <a:latin typeface="Garamond" pitchFamily="18" charset="0"/>
                </a:rPr>
                <a:t>11</a:t>
              </a:r>
            </a:p>
          </p:txBody>
        </p:sp>
        <p:sp>
          <p:nvSpPr>
            <p:cNvPr id="97411" name="Text Box 205"/>
            <p:cNvSpPr txBox="1">
              <a:spLocks noChangeArrowheads="1"/>
            </p:cNvSpPr>
            <p:nvPr/>
          </p:nvSpPr>
          <p:spPr bwMode="auto">
            <a:xfrm>
              <a:off x="839" y="1571"/>
              <a:ext cx="3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99"/>
                  </a:solidFill>
                  <a:latin typeface="Garamond" pitchFamily="18" charset="0"/>
                </a:rPr>
                <a:t>10</a:t>
              </a:r>
            </a:p>
          </p:txBody>
        </p:sp>
        <p:sp>
          <p:nvSpPr>
            <p:cNvPr id="97412" name="Line 206"/>
            <p:cNvSpPr>
              <a:spLocks noChangeShapeType="1"/>
            </p:cNvSpPr>
            <p:nvPr/>
          </p:nvSpPr>
          <p:spPr bwMode="auto">
            <a:xfrm flipH="1" flipV="1">
              <a:off x="876" y="407"/>
              <a:ext cx="235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413" name="Text Box 207"/>
            <p:cNvSpPr txBox="1">
              <a:spLocks noChangeArrowheads="1"/>
            </p:cNvSpPr>
            <p:nvPr/>
          </p:nvSpPr>
          <p:spPr bwMode="auto">
            <a:xfrm>
              <a:off x="541" y="181"/>
              <a:ext cx="4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99"/>
                  </a:solidFill>
                </a:rPr>
                <a:t>D1</a:t>
              </a:r>
            </a:p>
          </p:txBody>
        </p:sp>
        <p:grpSp>
          <p:nvGrpSpPr>
            <p:cNvPr id="97414" name="Group 212"/>
            <p:cNvGrpSpPr>
              <a:grpSpLocks/>
            </p:cNvGrpSpPr>
            <p:nvPr/>
          </p:nvGrpSpPr>
          <p:grpSpPr bwMode="auto">
            <a:xfrm>
              <a:off x="1111" y="1251"/>
              <a:ext cx="1315" cy="591"/>
              <a:chOff x="2472" y="1978"/>
              <a:chExt cx="2030" cy="971"/>
            </a:xfrm>
          </p:grpSpPr>
          <p:sp>
            <p:nvSpPr>
              <p:cNvPr id="97422" name="Rectangle 213"/>
              <p:cNvSpPr>
                <a:spLocks noChangeArrowheads="1"/>
              </p:cNvSpPr>
              <p:nvPr/>
            </p:nvSpPr>
            <p:spPr bwMode="auto">
              <a:xfrm>
                <a:off x="3994" y="2464"/>
                <a:ext cx="508" cy="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FF3300"/>
                    </a:solidFill>
                  </a:rPr>
                  <a:t>0</a:t>
                </a:r>
              </a:p>
            </p:txBody>
          </p:sp>
          <p:sp>
            <p:nvSpPr>
              <p:cNvPr id="97423" name="Rectangle 214"/>
              <p:cNvSpPr>
                <a:spLocks noChangeArrowheads="1"/>
              </p:cNvSpPr>
              <p:nvPr/>
            </p:nvSpPr>
            <p:spPr bwMode="auto">
              <a:xfrm>
                <a:off x="3487" y="2464"/>
                <a:ext cx="507" cy="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FF3300"/>
                    </a:solidFill>
                  </a:rPr>
                  <a:t>0</a:t>
                </a:r>
              </a:p>
            </p:txBody>
          </p:sp>
          <p:sp>
            <p:nvSpPr>
              <p:cNvPr id="97424" name="Rectangle 215"/>
              <p:cNvSpPr>
                <a:spLocks noChangeArrowheads="1"/>
              </p:cNvSpPr>
              <p:nvPr/>
            </p:nvSpPr>
            <p:spPr bwMode="auto">
              <a:xfrm>
                <a:off x="2979" y="2464"/>
                <a:ext cx="508" cy="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FF3300"/>
                    </a:solidFill>
                  </a:rPr>
                  <a:t>0</a:t>
                </a:r>
              </a:p>
            </p:txBody>
          </p:sp>
          <p:sp>
            <p:nvSpPr>
              <p:cNvPr id="97425" name="Rectangle 216"/>
              <p:cNvSpPr>
                <a:spLocks noChangeArrowheads="1"/>
              </p:cNvSpPr>
              <p:nvPr/>
            </p:nvSpPr>
            <p:spPr bwMode="auto">
              <a:xfrm>
                <a:off x="2472" y="2464"/>
                <a:ext cx="507" cy="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FF3300"/>
                    </a:solidFill>
                  </a:rPr>
                  <a:t>0</a:t>
                </a:r>
              </a:p>
            </p:txBody>
          </p:sp>
          <p:sp>
            <p:nvSpPr>
              <p:cNvPr id="97426" name="Rectangle 217"/>
              <p:cNvSpPr>
                <a:spLocks noChangeArrowheads="1"/>
              </p:cNvSpPr>
              <p:nvPr/>
            </p:nvSpPr>
            <p:spPr bwMode="auto">
              <a:xfrm>
                <a:off x="3994" y="1978"/>
                <a:ext cx="508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FF3300"/>
                    </a:solidFill>
                  </a:rPr>
                  <a:t>0</a:t>
                </a:r>
              </a:p>
            </p:txBody>
          </p:sp>
          <p:sp>
            <p:nvSpPr>
              <p:cNvPr id="97427" name="Rectangle 218"/>
              <p:cNvSpPr>
                <a:spLocks noChangeArrowheads="1"/>
              </p:cNvSpPr>
              <p:nvPr/>
            </p:nvSpPr>
            <p:spPr bwMode="auto">
              <a:xfrm>
                <a:off x="3487" y="1978"/>
                <a:ext cx="507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FF3300"/>
                    </a:solidFill>
                  </a:rPr>
                  <a:t>0</a:t>
                </a:r>
              </a:p>
            </p:txBody>
          </p:sp>
          <p:sp>
            <p:nvSpPr>
              <p:cNvPr id="97428" name="Rectangle 219"/>
              <p:cNvSpPr>
                <a:spLocks noChangeArrowheads="1"/>
              </p:cNvSpPr>
              <p:nvPr/>
            </p:nvSpPr>
            <p:spPr bwMode="auto">
              <a:xfrm>
                <a:off x="2979" y="1978"/>
                <a:ext cx="508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FF3300"/>
                    </a:solidFill>
                  </a:rPr>
                  <a:t>0</a:t>
                </a:r>
              </a:p>
            </p:txBody>
          </p:sp>
          <p:sp>
            <p:nvSpPr>
              <p:cNvPr id="97429" name="Rectangle 220"/>
              <p:cNvSpPr>
                <a:spLocks noChangeArrowheads="1"/>
              </p:cNvSpPr>
              <p:nvPr/>
            </p:nvSpPr>
            <p:spPr bwMode="auto">
              <a:xfrm>
                <a:off x="2472" y="1978"/>
                <a:ext cx="507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FF3300"/>
                    </a:solidFill>
                  </a:rPr>
                  <a:t>0</a:t>
                </a:r>
              </a:p>
            </p:txBody>
          </p:sp>
          <p:sp>
            <p:nvSpPr>
              <p:cNvPr id="97430" name="Line 221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203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7431" name="Line 222"/>
              <p:cNvSpPr>
                <a:spLocks noChangeShapeType="1"/>
              </p:cNvSpPr>
              <p:nvPr/>
            </p:nvSpPr>
            <p:spPr bwMode="auto">
              <a:xfrm>
                <a:off x="2472" y="2464"/>
                <a:ext cx="20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7432" name="Line 223"/>
              <p:cNvSpPr>
                <a:spLocks noChangeShapeType="1"/>
              </p:cNvSpPr>
              <p:nvPr/>
            </p:nvSpPr>
            <p:spPr bwMode="auto">
              <a:xfrm>
                <a:off x="2472" y="2949"/>
                <a:ext cx="203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7433" name="Line 224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0" cy="97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7434" name="Line 225"/>
              <p:cNvSpPr>
                <a:spLocks noChangeShapeType="1"/>
              </p:cNvSpPr>
              <p:nvPr/>
            </p:nvSpPr>
            <p:spPr bwMode="auto">
              <a:xfrm>
                <a:off x="2979" y="1978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7435" name="Line 226"/>
              <p:cNvSpPr>
                <a:spLocks noChangeShapeType="1"/>
              </p:cNvSpPr>
              <p:nvPr/>
            </p:nvSpPr>
            <p:spPr bwMode="auto">
              <a:xfrm>
                <a:off x="3487" y="1978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7436" name="Line 227"/>
              <p:cNvSpPr>
                <a:spLocks noChangeShapeType="1"/>
              </p:cNvSpPr>
              <p:nvPr/>
            </p:nvSpPr>
            <p:spPr bwMode="auto">
              <a:xfrm>
                <a:off x="3994" y="1978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7437" name="Line 228"/>
              <p:cNvSpPr>
                <a:spLocks noChangeShapeType="1"/>
              </p:cNvSpPr>
              <p:nvPr/>
            </p:nvSpPr>
            <p:spPr bwMode="auto">
              <a:xfrm>
                <a:off x="4502" y="1978"/>
                <a:ext cx="0" cy="97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97415" name="Text Box 229"/>
            <p:cNvSpPr txBox="1">
              <a:spLocks noChangeArrowheads="1"/>
            </p:cNvSpPr>
            <p:nvPr/>
          </p:nvSpPr>
          <p:spPr bwMode="auto">
            <a:xfrm>
              <a:off x="881" y="271"/>
              <a:ext cx="4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99"/>
                  </a:solidFill>
                </a:rPr>
                <a:t>AB</a:t>
              </a:r>
            </a:p>
          </p:txBody>
        </p:sp>
        <p:sp>
          <p:nvSpPr>
            <p:cNvPr id="97416" name="Text Box 230"/>
            <p:cNvSpPr txBox="1">
              <a:spLocks noChangeArrowheads="1"/>
            </p:cNvSpPr>
            <p:nvPr/>
          </p:nvSpPr>
          <p:spPr bwMode="auto">
            <a:xfrm>
              <a:off x="541" y="497"/>
              <a:ext cx="6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99"/>
                  </a:solidFill>
                </a:rPr>
                <a:t>Q2Q3</a:t>
              </a:r>
            </a:p>
          </p:txBody>
        </p:sp>
        <p:sp>
          <p:nvSpPr>
            <p:cNvPr id="97417" name="Text Box 231"/>
            <p:cNvSpPr txBox="1">
              <a:spLocks noChangeArrowheads="1"/>
            </p:cNvSpPr>
            <p:nvPr/>
          </p:nvSpPr>
          <p:spPr bwMode="auto">
            <a:xfrm>
              <a:off x="839" y="664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99"/>
                  </a:solidFill>
                  <a:latin typeface="Garamond" pitchFamily="18" charset="0"/>
                </a:rPr>
                <a:t>00</a:t>
              </a:r>
            </a:p>
          </p:txBody>
        </p:sp>
        <p:sp>
          <p:nvSpPr>
            <p:cNvPr id="97418" name="Text Box 232"/>
            <p:cNvSpPr txBox="1">
              <a:spLocks noChangeArrowheads="1"/>
            </p:cNvSpPr>
            <p:nvPr/>
          </p:nvSpPr>
          <p:spPr bwMode="auto">
            <a:xfrm>
              <a:off x="839" y="981"/>
              <a:ext cx="3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99"/>
                  </a:solidFill>
                  <a:latin typeface="Garamond" pitchFamily="18" charset="0"/>
                </a:rPr>
                <a:t>01</a:t>
              </a:r>
            </a:p>
          </p:txBody>
        </p:sp>
        <p:sp>
          <p:nvSpPr>
            <p:cNvPr id="97419" name="Text Box 233"/>
            <p:cNvSpPr txBox="1">
              <a:spLocks noChangeArrowheads="1"/>
            </p:cNvSpPr>
            <p:nvPr/>
          </p:nvSpPr>
          <p:spPr bwMode="auto">
            <a:xfrm>
              <a:off x="839" y="1253"/>
              <a:ext cx="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99"/>
                  </a:solidFill>
                  <a:latin typeface="Garamond" pitchFamily="18" charset="0"/>
                </a:rPr>
                <a:t>11</a:t>
              </a:r>
            </a:p>
          </p:txBody>
        </p:sp>
        <p:sp>
          <p:nvSpPr>
            <p:cNvPr id="97420" name="Text Box 240"/>
            <p:cNvSpPr txBox="1">
              <a:spLocks noChangeArrowheads="1"/>
            </p:cNvSpPr>
            <p:nvPr/>
          </p:nvSpPr>
          <p:spPr bwMode="auto">
            <a:xfrm>
              <a:off x="2109" y="391"/>
              <a:ext cx="3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99"/>
                  </a:solidFill>
                  <a:latin typeface="Garamond" pitchFamily="18" charset="0"/>
                </a:rPr>
                <a:t>10</a:t>
              </a:r>
            </a:p>
          </p:txBody>
        </p:sp>
        <p:sp>
          <p:nvSpPr>
            <p:cNvPr id="97421" name="Text Box 326"/>
            <p:cNvSpPr txBox="1">
              <a:spLocks noChangeArrowheads="1"/>
            </p:cNvSpPr>
            <p:nvPr/>
          </p:nvSpPr>
          <p:spPr bwMode="auto">
            <a:xfrm>
              <a:off x="204" y="1480"/>
              <a:ext cx="5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99"/>
                  </a:solidFill>
                </a:rPr>
                <a:t>Q1=0</a:t>
              </a:r>
            </a:p>
          </p:txBody>
        </p:sp>
      </p:grpSp>
      <p:sp>
        <p:nvSpPr>
          <p:cNvPr id="97354" name="Line 327"/>
          <p:cNvSpPr>
            <a:spLocks noChangeShapeType="1"/>
          </p:cNvSpPr>
          <p:nvPr/>
        </p:nvSpPr>
        <p:spPr bwMode="auto">
          <a:xfrm>
            <a:off x="250825" y="3068638"/>
            <a:ext cx="8893175" cy="0"/>
          </a:xfrm>
          <a:prstGeom prst="line">
            <a:avLst/>
          </a:prstGeom>
          <a:noFill/>
          <a:ln w="38100">
            <a:solidFill>
              <a:srgbClr val="99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55" name="Rectangle 328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85725"/>
          </a:xfrm>
        </p:spPr>
        <p:txBody>
          <a:bodyPr/>
          <a:lstStyle/>
          <a:p>
            <a:pPr eaLnBrk="1" hangingPunct="1"/>
            <a:endParaRPr lang="zh-CN" altLang="zh-CN" sz="2800" smtClean="0">
              <a:ea typeface="宋体" charset="-122"/>
            </a:endParaRPr>
          </a:p>
        </p:txBody>
      </p:sp>
      <p:sp>
        <p:nvSpPr>
          <p:cNvPr id="97356" name="Text Box 355"/>
          <p:cNvSpPr txBox="1">
            <a:spLocks noChangeArrowheads="1"/>
          </p:cNvSpPr>
          <p:nvPr/>
        </p:nvSpPr>
        <p:spPr bwMode="auto">
          <a:xfrm>
            <a:off x="782638" y="3052763"/>
            <a:ext cx="75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D1</a:t>
            </a:r>
          </a:p>
        </p:txBody>
      </p:sp>
      <p:grpSp>
        <p:nvGrpSpPr>
          <p:cNvPr id="97357" name="Group 393"/>
          <p:cNvGrpSpPr>
            <a:grpSpLocks/>
          </p:cNvGrpSpPr>
          <p:nvPr/>
        </p:nvGrpSpPr>
        <p:grpSpPr bwMode="auto">
          <a:xfrm>
            <a:off x="250825" y="3195638"/>
            <a:ext cx="3824288" cy="2566987"/>
            <a:chOff x="158" y="2013"/>
            <a:chExt cx="2409" cy="1617"/>
          </a:xfrm>
        </p:grpSpPr>
        <p:grpSp>
          <p:nvGrpSpPr>
            <p:cNvPr id="97361" name="Group 333"/>
            <p:cNvGrpSpPr>
              <a:grpSpLocks/>
            </p:cNvGrpSpPr>
            <p:nvPr/>
          </p:nvGrpSpPr>
          <p:grpSpPr bwMode="auto">
            <a:xfrm>
              <a:off x="1063" y="2360"/>
              <a:ext cx="1502" cy="645"/>
              <a:chOff x="2472" y="1978"/>
              <a:chExt cx="2030" cy="971"/>
            </a:xfrm>
          </p:grpSpPr>
          <p:sp>
            <p:nvSpPr>
              <p:cNvPr id="97391" name="Rectangle 334"/>
              <p:cNvSpPr>
                <a:spLocks noChangeArrowheads="1"/>
              </p:cNvSpPr>
              <p:nvPr/>
            </p:nvSpPr>
            <p:spPr bwMode="auto">
              <a:xfrm>
                <a:off x="3994" y="2464"/>
                <a:ext cx="508" cy="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97392" name="Rectangle 335"/>
              <p:cNvSpPr>
                <a:spLocks noChangeArrowheads="1"/>
              </p:cNvSpPr>
              <p:nvPr/>
            </p:nvSpPr>
            <p:spPr bwMode="auto">
              <a:xfrm>
                <a:off x="3487" y="2464"/>
                <a:ext cx="507" cy="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97393" name="Rectangle 336"/>
              <p:cNvSpPr>
                <a:spLocks noChangeArrowheads="1"/>
              </p:cNvSpPr>
              <p:nvPr/>
            </p:nvSpPr>
            <p:spPr bwMode="auto">
              <a:xfrm>
                <a:off x="2979" y="2464"/>
                <a:ext cx="508" cy="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97394" name="Rectangle 337"/>
              <p:cNvSpPr>
                <a:spLocks noChangeArrowheads="1"/>
              </p:cNvSpPr>
              <p:nvPr/>
            </p:nvSpPr>
            <p:spPr bwMode="auto">
              <a:xfrm>
                <a:off x="2472" y="2464"/>
                <a:ext cx="507" cy="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97395" name="Rectangle 338"/>
              <p:cNvSpPr>
                <a:spLocks noChangeArrowheads="1"/>
              </p:cNvSpPr>
              <p:nvPr/>
            </p:nvSpPr>
            <p:spPr bwMode="auto">
              <a:xfrm>
                <a:off x="3994" y="1978"/>
                <a:ext cx="508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97396" name="Rectangle 339"/>
              <p:cNvSpPr>
                <a:spLocks noChangeArrowheads="1"/>
              </p:cNvSpPr>
              <p:nvPr/>
            </p:nvSpPr>
            <p:spPr bwMode="auto">
              <a:xfrm>
                <a:off x="3487" y="1978"/>
                <a:ext cx="507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97397" name="Rectangle 340"/>
              <p:cNvSpPr>
                <a:spLocks noChangeArrowheads="1"/>
              </p:cNvSpPr>
              <p:nvPr/>
            </p:nvSpPr>
            <p:spPr bwMode="auto">
              <a:xfrm>
                <a:off x="2979" y="1978"/>
                <a:ext cx="508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97398" name="Rectangle 341"/>
              <p:cNvSpPr>
                <a:spLocks noChangeArrowheads="1"/>
              </p:cNvSpPr>
              <p:nvPr/>
            </p:nvSpPr>
            <p:spPr bwMode="auto">
              <a:xfrm>
                <a:off x="2472" y="1978"/>
                <a:ext cx="507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97399" name="Line 342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203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7400" name="Line 343"/>
              <p:cNvSpPr>
                <a:spLocks noChangeShapeType="1"/>
              </p:cNvSpPr>
              <p:nvPr/>
            </p:nvSpPr>
            <p:spPr bwMode="auto">
              <a:xfrm>
                <a:off x="2472" y="2464"/>
                <a:ext cx="20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7401" name="Line 344"/>
              <p:cNvSpPr>
                <a:spLocks noChangeShapeType="1"/>
              </p:cNvSpPr>
              <p:nvPr/>
            </p:nvSpPr>
            <p:spPr bwMode="auto">
              <a:xfrm>
                <a:off x="2472" y="2949"/>
                <a:ext cx="203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7402" name="Line 345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0" cy="97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7403" name="Line 346"/>
              <p:cNvSpPr>
                <a:spLocks noChangeShapeType="1"/>
              </p:cNvSpPr>
              <p:nvPr/>
            </p:nvSpPr>
            <p:spPr bwMode="auto">
              <a:xfrm>
                <a:off x="2979" y="1978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7404" name="Line 347"/>
              <p:cNvSpPr>
                <a:spLocks noChangeShapeType="1"/>
              </p:cNvSpPr>
              <p:nvPr/>
            </p:nvSpPr>
            <p:spPr bwMode="auto">
              <a:xfrm>
                <a:off x="3487" y="1978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7405" name="Line 348"/>
              <p:cNvSpPr>
                <a:spLocks noChangeShapeType="1"/>
              </p:cNvSpPr>
              <p:nvPr/>
            </p:nvSpPr>
            <p:spPr bwMode="auto">
              <a:xfrm>
                <a:off x="3994" y="1978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7406" name="Line 349"/>
              <p:cNvSpPr>
                <a:spLocks noChangeShapeType="1"/>
              </p:cNvSpPr>
              <p:nvPr/>
            </p:nvSpPr>
            <p:spPr bwMode="auto">
              <a:xfrm>
                <a:off x="4502" y="1978"/>
                <a:ext cx="0" cy="97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97362" name="Text Box 350"/>
            <p:cNvSpPr txBox="1">
              <a:spLocks noChangeArrowheads="1"/>
            </p:cNvSpPr>
            <p:nvPr/>
          </p:nvSpPr>
          <p:spPr bwMode="auto">
            <a:xfrm>
              <a:off x="1108" y="2133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99"/>
                  </a:solidFill>
                  <a:latin typeface="Garamond" pitchFamily="18" charset="0"/>
                </a:rPr>
                <a:t>00</a:t>
              </a:r>
            </a:p>
          </p:txBody>
        </p:sp>
        <p:sp>
          <p:nvSpPr>
            <p:cNvPr id="97363" name="Text Box 351"/>
            <p:cNvSpPr txBox="1">
              <a:spLocks noChangeArrowheads="1"/>
            </p:cNvSpPr>
            <p:nvPr/>
          </p:nvSpPr>
          <p:spPr bwMode="auto">
            <a:xfrm>
              <a:off x="1471" y="2133"/>
              <a:ext cx="2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99"/>
                  </a:solidFill>
                  <a:latin typeface="Garamond" pitchFamily="18" charset="0"/>
                </a:rPr>
                <a:t>01</a:t>
              </a:r>
            </a:p>
          </p:txBody>
        </p:sp>
        <p:sp>
          <p:nvSpPr>
            <p:cNvPr id="97364" name="Text Box 352"/>
            <p:cNvSpPr txBox="1">
              <a:spLocks noChangeArrowheads="1"/>
            </p:cNvSpPr>
            <p:nvPr/>
          </p:nvSpPr>
          <p:spPr bwMode="auto">
            <a:xfrm>
              <a:off x="1879" y="2133"/>
              <a:ext cx="2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99"/>
                  </a:solidFill>
                  <a:latin typeface="Garamond" pitchFamily="18" charset="0"/>
                </a:rPr>
                <a:t>11</a:t>
              </a:r>
            </a:p>
          </p:txBody>
        </p:sp>
        <p:sp>
          <p:nvSpPr>
            <p:cNvPr id="97365" name="Text Box 353"/>
            <p:cNvSpPr txBox="1">
              <a:spLocks noChangeArrowheads="1"/>
            </p:cNvSpPr>
            <p:nvPr/>
          </p:nvSpPr>
          <p:spPr bwMode="auto">
            <a:xfrm>
              <a:off x="791" y="3313"/>
              <a:ext cx="3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99"/>
                  </a:solidFill>
                  <a:latin typeface="Garamond" pitchFamily="18" charset="0"/>
                </a:rPr>
                <a:t>10</a:t>
              </a:r>
            </a:p>
          </p:txBody>
        </p:sp>
        <p:sp>
          <p:nvSpPr>
            <p:cNvPr id="97366" name="Line 354"/>
            <p:cNvSpPr>
              <a:spLocks noChangeShapeType="1"/>
            </p:cNvSpPr>
            <p:nvPr/>
          </p:nvSpPr>
          <p:spPr bwMode="auto">
            <a:xfrm flipH="1" flipV="1">
              <a:off x="828" y="2149"/>
              <a:ext cx="235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7367" name="Group 360"/>
            <p:cNvGrpSpPr>
              <a:grpSpLocks/>
            </p:cNvGrpSpPr>
            <p:nvPr/>
          </p:nvGrpSpPr>
          <p:grpSpPr bwMode="auto">
            <a:xfrm>
              <a:off x="1063" y="2993"/>
              <a:ext cx="1497" cy="637"/>
              <a:chOff x="2472" y="1978"/>
              <a:chExt cx="2030" cy="971"/>
            </a:xfrm>
          </p:grpSpPr>
          <p:sp>
            <p:nvSpPr>
              <p:cNvPr id="97375" name="Rectangle 361"/>
              <p:cNvSpPr>
                <a:spLocks noChangeArrowheads="1"/>
              </p:cNvSpPr>
              <p:nvPr/>
            </p:nvSpPr>
            <p:spPr bwMode="auto">
              <a:xfrm>
                <a:off x="3994" y="2464"/>
                <a:ext cx="508" cy="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97376" name="Rectangle 362"/>
              <p:cNvSpPr>
                <a:spLocks noChangeArrowheads="1"/>
              </p:cNvSpPr>
              <p:nvPr/>
            </p:nvSpPr>
            <p:spPr bwMode="auto">
              <a:xfrm>
                <a:off x="3487" y="2464"/>
                <a:ext cx="507" cy="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97377" name="Rectangle 363"/>
              <p:cNvSpPr>
                <a:spLocks noChangeArrowheads="1"/>
              </p:cNvSpPr>
              <p:nvPr/>
            </p:nvSpPr>
            <p:spPr bwMode="auto">
              <a:xfrm>
                <a:off x="2979" y="2464"/>
                <a:ext cx="508" cy="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97378" name="Rectangle 364"/>
              <p:cNvSpPr>
                <a:spLocks noChangeArrowheads="1"/>
              </p:cNvSpPr>
              <p:nvPr/>
            </p:nvSpPr>
            <p:spPr bwMode="auto">
              <a:xfrm>
                <a:off x="2472" y="2464"/>
                <a:ext cx="507" cy="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97379" name="Rectangle 365"/>
              <p:cNvSpPr>
                <a:spLocks noChangeArrowheads="1"/>
              </p:cNvSpPr>
              <p:nvPr/>
            </p:nvSpPr>
            <p:spPr bwMode="auto">
              <a:xfrm>
                <a:off x="3994" y="1978"/>
                <a:ext cx="508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97380" name="Rectangle 366"/>
              <p:cNvSpPr>
                <a:spLocks noChangeArrowheads="1"/>
              </p:cNvSpPr>
              <p:nvPr/>
            </p:nvSpPr>
            <p:spPr bwMode="auto">
              <a:xfrm>
                <a:off x="3487" y="1978"/>
                <a:ext cx="507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97381" name="Rectangle 367"/>
              <p:cNvSpPr>
                <a:spLocks noChangeArrowheads="1"/>
              </p:cNvSpPr>
              <p:nvPr/>
            </p:nvSpPr>
            <p:spPr bwMode="auto">
              <a:xfrm>
                <a:off x="2979" y="1978"/>
                <a:ext cx="508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97382" name="Rectangle 368"/>
              <p:cNvSpPr>
                <a:spLocks noChangeArrowheads="1"/>
              </p:cNvSpPr>
              <p:nvPr/>
            </p:nvSpPr>
            <p:spPr bwMode="auto">
              <a:xfrm>
                <a:off x="2472" y="1978"/>
                <a:ext cx="507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97383" name="Line 369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203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7384" name="Line 370"/>
              <p:cNvSpPr>
                <a:spLocks noChangeShapeType="1"/>
              </p:cNvSpPr>
              <p:nvPr/>
            </p:nvSpPr>
            <p:spPr bwMode="auto">
              <a:xfrm>
                <a:off x="2472" y="2464"/>
                <a:ext cx="20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7385" name="Line 371"/>
              <p:cNvSpPr>
                <a:spLocks noChangeShapeType="1"/>
              </p:cNvSpPr>
              <p:nvPr/>
            </p:nvSpPr>
            <p:spPr bwMode="auto">
              <a:xfrm>
                <a:off x="2472" y="2949"/>
                <a:ext cx="203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7386" name="Line 372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0" cy="97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7387" name="Line 373"/>
              <p:cNvSpPr>
                <a:spLocks noChangeShapeType="1"/>
              </p:cNvSpPr>
              <p:nvPr/>
            </p:nvSpPr>
            <p:spPr bwMode="auto">
              <a:xfrm>
                <a:off x="2979" y="1978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7388" name="Line 374"/>
              <p:cNvSpPr>
                <a:spLocks noChangeShapeType="1"/>
              </p:cNvSpPr>
              <p:nvPr/>
            </p:nvSpPr>
            <p:spPr bwMode="auto">
              <a:xfrm>
                <a:off x="3487" y="1978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7389" name="Line 375"/>
              <p:cNvSpPr>
                <a:spLocks noChangeShapeType="1"/>
              </p:cNvSpPr>
              <p:nvPr/>
            </p:nvSpPr>
            <p:spPr bwMode="auto">
              <a:xfrm>
                <a:off x="3994" y="1978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7390" name="Line 376"/>
              <p:cNvSpPr>
                <a:spLocks noChangeShapeType="1"/>
              </p:cNvSpPr>
              <p:nvPr/>
            </p:nvSpPr>
            <p:spPr bwMode="auto">
              <a:xfrm>
                <a:off x="4502" y="1978"/>
                <a:ext cx="0" cy="97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97368" name="Text Box 377"/>
            <p:cNvSpPr txBox="1">
              <a:spLocks noChangeArrowheads="1"/>
            </p:cNvSpPr>
            <p:nvPr/>
          </p:nvSpPr>
          <p:spPr bwMode="auto">
            <a:xfrm>
              <a:off x="833" y="2013"/>
              <a:ext cx="4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99"/>
                  </a:solidFill>
                </a:rPr>
                <a:t>AB</a:t>
              </a:r>
            </a:p>
          </p:txBody>
        </p:sp>
        <p:sp>
          <p:nvSpPr>
            <p:cNvPr id="97369" name="Text Box 378"/>
            <p:cNvSpPr txBox="1">
              <a:spLocks noChangeArrowheads="1"/>
            </p:cNvSpPr>
            <p:nvPr/>
          </p:nvSpPr>
          <p:spPr bwMode="auto">
            <a:xfrm>
              <a:off x="493" y="2239"/>
              <a:ext cx="6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99"/>
                  </a:solidFill>
                </a:rPr>
                <a:t>Q2Q3</a:t>
              </a:r>
            </a:p>
          </p:txBody>
        </p:sp>
        <p:sp>
          <p:nvSpPr>
            <p:cNvPr id="97370" name="Text Box 379"/>
            <p:cNvSpPr txBox="1">
              <a:spLocks noChangeArrowheads="1"/>
            </p:cNvSpPr>
            <p:nvPr/>
          </p:nvSpPr>
          <p:spPr bwMode="auto">
            <a:xfrm>
              <a:off x="791" y="2406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99"/>
                  </a:solidFill>
                  <a:latin typeface="Garamond" pitchFamily="18" charset="0"/>
                </a:rPr>
                <a:t>00</a:t>
              </a:r>
            </a:p>
          </p:txBody>
        </p:sp>
        <p:sp>
          <p:nvSpPr>
            <p:cNvPr id="97371" name="Text Box 380"/>
            <p:cNvSpPr txBox="1">
              <a:spLocks noChangeArrowheads="1"/>
            </p:cNvSpPr>
            <p:nvPr/>
          </p:nvSpPr>
          <p:spPr bwMode="auto">
            <a:xfrm>
              <a:off x="791" y="2723"/>
              <a:ext cx="3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99"/>
                  </a:solidFill>
                  <a:latin typeface="Garamond" pitchFamily="18" charset="0"/>
                </a:rPr>
                <a:t>01</a:t>
              </a:r>
            </a:p>
          </p:txBody>
        </p:sp>
        <p:sp>
          <p:nvSpPr>
            <p:cNvPr id="97372" name="Text Box 381"/>
            <p:cNvSpPr txBox="1">
              <a:spLocks noChangeArrowheads="1"/>
            </p:cNvSpPr>
            <p:nvPr/>
          </p:nvSpPr>
          <p:spPr bwMode="auto">
            <a:xfrm>
              <a:off x="791" y="2995"/>
              <a:ext cx="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99"/>
                  </a:solidFill>
                  <a:latin typeface="Garamond" pitchFamily="18" charset="0"/>
                </a:rPr>
                <a:t>11</a:t>
              </a:r>
            </a:p>
          </p:txBody>
        </p:sp>
        <p:sp>
          <p:nvSpPr>
            <p:cNvPr id="97373" name="Text Box 388"/>
            <p:cNvSpPr txBox="1">
              <a:spLocks noChangeArrowheads="1"/>
            </p:cNvSpPr>
            <p:nvPr/>
          </p:nvSpPr>
          <p:spPr bwMode="auto">
            <a:xfrm>
              <a:off x="2245" y="2115"/>
              <a:ext cx="3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99"/>
                  </a:solidFill>
                  <a:latin typeface="Garamond" pitchFamily="18" charset="0"/>
                </a:rPr>
                <a:t>10</a:t>
              </a:r>
            </a:p>
          </p:txBody>
        </p:sp>
        <p:sp>
          <p:nvSpPr>
            <p:cNvPr id="97374" name="Text Box 389"/>
            <p:cNvSpPr txBox="1">
              <a:spLocks noChangeArrowheads="1"/>
            </p:cNvSpPr>
            <p:nvPr/>
          </p:nvSpPr>
          <p:spPr bwMode="auto">
            <a:xfrm>
              <a:off x="158" y="3294"/>
              <a:ext cx="6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99"/>
                  </a:solidFill>
                </a:rPr>
                <a:t>Q1=1</a:t>
              </a:r>
            </a:p>
          </p:txBody>
        </p:sp>
      </p:grpSp>
      <p:sp>
        <p:nvSpPr>
          <p:cNvPr id="97358" name="Text Box 390"/>
          <p:cNvSpPr txBox="1">
            <a:spLocks noChangeArrowheads="1"/>
          </p:cNvSpPr>
          <p:nvPr/>
        </p:nvSpPr>
        <p:spPr bwMode="auto">
          <a:xfrm>
            <a:off x="6516688" y="2060575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Minimal risk</a:t>
            </a:r>
          </a:p>
        </p:txBody>
      </p:sp>
      <p:sp>
        <p:nvSpPr>
          <p:cNvPr id="97359" name="Text Box 391"/>
          <p:cNvSpPr txBox="1">
            <a:spLocks noChangeArrowheads="1"/>
          </p:cNvSpPr>
          <p:nvPr/>
        </p:nvSpPr>
        <p:spPr bwMode="auto">
          <a:xfrm>
            <a:off x="4662488" y="5049838"/>
            <a:ext cx="2519362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3300"/>
                </a:solidFill>
              </a:rPr>
              <a:t>D1=Q1+Q2’Q3’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3300"/>
                </a:solidFill>
              </a:rPr>
              <a:t>D2, D3……</a:t>
            </a:r>
          </a:p>
        </p:txBody>
      </p:sp>
      <p:sp>
        <p:nvSpPr>
          <p:cNvPr id="97360" name="Rectangle 395"/>
          <p:cNvSpPr>
            <a:spLocks noChangeArrowheads="1"/>
          </p:cNvSpPr>
          <p:nvPr/>
        </p:nvSpPr>
        <p:spPr bwMode="auto">
          <a:xfrm>
            <a:off x="7316788" y="5156200"/>
            <a:ext cx="166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33CC"/>
                </a:solidFill>
              </a:rPr>
              <a:t>Z=Q1</a:t>
            </a:r>
            <a:r>
              <a:rPr lang="en-US" altLang="zh-CN" sz="2400">
                <a:solidFill>
                  <a:srgbClr val="0033CC"/>
                </a:solidFill>
                <a:latin typeface="宋体" charset="-122"/>
              </a:rPr>
              <a:t>·</a:t>
            </a:r>
            <a:r>
              <a:rPr lang="en-US" altLang="zh-CN" sz="2400">
                <a:solidFill>
                  <a:srgbClr val="0033CC"/>
                </a:solidFill>
              </a:rPr>
              <a:t>Q2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479" name="Group 175"/>
          <p:cNvGraphicFramePr>
            <a:graphicFrameLocks noGrp="1"/>
          </p:cNvGraphicFramePr>
          <p:nvPr>
            <p:ph sz="quarter" idx="2"/>
          </p:nvPr>
        </p:nvGraphicFramePr>
        <p:xfrm>
          <a:off x="4392613" y="765175"/>
          <a:ext cx="4495800" cy="4349750"/>
        </p:xfrm>
        <a:graphic>
          <a:graphicData uri="http://schemas.openxmlformats.org/drawingml/2006/table">
            <a:tbl>
              <a:tblPr/>
              <a:tblGrid>
                <a:gridCol w="1314450"/>
                <a:gridCol w="698500"/>
                <a:gridCol w="698500"/>
                <a:gridCol w="698500"/>
                <a:gridCol w="696912"/>
                <a:gridCol w="388938"/>
              </a:tblGrid>
              <a:tr h="3968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Q1Q2Q3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 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Z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D1 D2 D3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98377" name="Group 185"/>
          <p:cNvGrpSpPr>
            <a:grpSpLocks/>
          </p:cNvGrpSpPr>
          <p:nvPr/>
        </p:nvGrpSpPr>
        <p:grpSpPr bwMode="auto">
          <a:xfrm>
            <a:off x="323850" y="142875"/>
            <a:ext cx="3535363" cy="2663825"/>
            <a:chOff x="204" y="181"/>
            <a:chExt cx="2227" cy="1678"/>
          </a:xfrm>
        </p:grpSpPr>
        <p:grpSp>
          <p:nvGrpSpPr>
            <p:cNvPr id="98431" name="Group 2"/>
            <p:cNvGrpSpPr>
              <a:grpSpLocks/>
            </p:cNvGrpSpPr>
            <p:nvPr/>
          </p:nvGrpSpPr>
          <p:grpSpPr bwMode="auto">
            <a:xfrm>
              <a:off x="1111" y="618"/>
              <a:ext cx="1315" cy="635"/>
              <a:chOff x="2472" y="1978"/>
              <a:chExt cx="2030" cy="971"/>
            </a:xfrm>
          </p:grpSpPr>
          <p:sp>
            <p:nvSpPr>
              <p:cNvPr id="98462" name="Rectangle 3"/>
              <p:cNvSpPr>
                <a:spLocks noChangeArrowheads="1"/>
              </p:cNvSpPr>
              <p:nvPr/>
            </p:nvSpPr>
            <p:spPr bwMode="auto">
              <a:xfrm>
                <a:off x="3994" y="2464"/>
                <a:ext cx="508" cy="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FF3300"/>
                    </a:solidFill>
                  </a:rPr>
                  <a:t>d</a:t>
                </a:r>
              </a:p>
            </p:txBody>
          </p:sp>
          <p:sp>
            <p:nvSpPr>
              <p:cNvPr id="98463" name="Rectangle 4"/>
              <p:cNvSpPr>
                <a:spLocks noChangeArrowheads="1"/>
              </p:cNvSpPr>
              <p:nvPr/>
            </p:nvSpPr>
            <p:spPr bwMode="auto">
              <a:xfrm>
                <a:off x="3487" y="2464"/>
                <a:ext cx="507" cy="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FF3300"/>
                    </a:solidFill>
                  </a:rPr>
                  <a:t>d</a:t>
                </a:r>
              </a:p>
            </p:txBody>
          </p:sp>
          <p:sp>
            <p:nvSpPr>
              <p:cNvPr id="98464" name="Rectangle 5"/>
              <p:cNvSpPr>
                <a:spLocks noChangeArrowheads="1"/>
              </p:cNvSpPr>
              <p:nvPr/>
            </p:nvSpPr>
            <p:spPr bwMode="auto">
              <a:xfrm>
                <a:off x="2979" y="2464"/>
                <a:ext cx="508" cy="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FF3300"/>
                    </a:solidFill>
                  </a:rPr>
                  <a:t>d</a:t>
                </a:r>
              </a:p>
            </p:txBody>
          </p:sp>
          <p:sp>
            <p:nvSpPr>
              <p:cNvPr id="98465" name="Rectangle 6"/>
              <p:cNvSpPr>
                <a:spLocks noChangeArrowheads="1"/>
              </p:cNvSpPr>
              <p:nvPr/>
            </p:nvSpPr>
            <p:spPr bwMode="auto">
              <a:xfrm>
                <a:off x="2472" y="2464"/>
                <a:ext cx="507" cy="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FF3300"/>
                    </a:solidFill>
                  </a:rPr>
                  <a:t>d</a:t>
                </a:r>
              </a:p>
            </p:txBody>
          </p:sp>
          <p:sp>
            <p:nvSpPr>
              <p:cNvPr id="98466" name="Rectangle 7"/>
              <p:cNvSpPr>
                <a:spLocks noChangeArrowheads="1"/>
              </p:cNvSpPr>
              <p:nvPr/>
            </p:nvSpPr>
            <p:spPr bwMode="auto">
              <a:xfrm>
                <a:off x="3994" y="1978"/>
                <a:ext cx="508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0033CC"/>
                    </a:solidFill>
                  </a:rPr>
                  <a:t>1</a:t>
                </a:r>
              </a:p>
            </p:txBody>
          </p:sp>
          <p:sp>
            <p:nvSpPr>
              <p:cNvPr id="98467" name="Rectangle 8"/>
              <p:cNvSpPr>
                <a:spLocks noChangeArrowheads="1"/>
              </p:cNvSpPr>
              <p:nvPr/>
            </p:nvSpPr>
            <p:spPr bwMode="auto">
              <a:xfrm>
                <a:off x="3487" y="1978"/>
                <a:ext cx="507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0033CC"/>
                    </a:solidFill>
                  </a:rPr>
                  <a:t>1</a:t>
                </a:r>
              </a:p>
            </p:txBody>
          </p:sp>
          <p:sp>
            <p:nvSpPr>
              <p:cNvPr id="98468" name="Rectangle 9"/>
              <p:cNvSpPr>
                <a:spLocks noChangeArrowheads="1"/>
              </p:cNvSpPr>
              <p:nvPr/>
            </p:nvSpPr>
            <p:spPr bwMode="auto">
              <a:xfrm>
                <a:off x="2979" y="1978"/>
                <a:ext cx="508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0033CC"/>
                    </a:solidFill>
                  </a:rPr>
                  <a:t>1</a:t>
                </a:r>
              </a:p>
            </p:txBody>
          </p:sp>
          <p:sp>
            <p:nvSpPr>
              <p:cNvPr id="98469" name="Rectangle 10"/>
              <p:cNvSpPr>
                <a:spLocks noChangeArrowheads="1"/>
              </p:cNvSpPr>
              <p:nvPr/>
            </p:nvSpPr>
            <p:spPr bwMode="auto">
              <a:xfrm>
                <a:off x="2472" y="1978"/>
                <a:ext cx="507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0033CC"/>
                    </a:solidFill>
                  </a:rPr>
                  <a:t>1</a:t>
                </a:r>
              </a:p>
            </p:txBody>
          </p:sp>
          <p:sp>
            <p:nvSpPr>
              <p:cNvPr id="98470" name="Line 11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203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8471" name="Line 12"/>
              <p:cNvSpPr>
                <a:spLocks noChangeShapeType="1"/>
              </p:cNvSpPr>
              <p:nvPr/>
            </p:nvSpPr>
            <p:spPr bwMode="auto">
              <a:xfrm>
                <a:off x="2472" y="2464"/>
                <a:ext cx="20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8472" name="Line 13"/>
              <p:cNvSpPr>
                <a:spLocks noChangeShapeType="1"/>
              </p:cNvSpPr>
              <p:nvPr/>
            </p:nvSpPr>
            <p:spPr bwMode="auto">
              <a:xfrm>
                <a:off x="2472" y="2949"/>
                <a:ext cx="203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8473" name="Line 14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0" cy="97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8474" name="Line 15"/>
              <p:cNvSpPr>
                <a:spLocks noChangeShapeType="1"/>
              </p:cNvSpPr>
              <p:nvPr/>
            </p:nvSpPr>
            <p:spPr bwMode="auto">
              <a:xfrm>
                <a:off x="2979" y="1978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8475" name="Line 16"/>
              <p:cNvSpPr>
                <a:spLocks noChangeShapeType="1"/>
              </p:cNvSpPr>
              <p:nvPr/>
            </p:nvSpPr>
            <p:spPr bwMode="auto">
              <a:xfrm>
                <a:off x="3487" y="1978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8476" name="Line 17"/>
              <p:cNvSpPr>
                <a:spLocks noChangeShapeType="1"/>
              </p:cNvSpPr>
              <p:nvPr/>
            </p:nvSpPr>
            <p:spPr bwMode="auto">
              <a:xfrm>
                <a:off x="3994" y="1978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8477" name="Line 18"/>
              <p:cNvSpPr>
                <a:spLocks noChangeShapeType="1"/>
              </p:cNvSpPr>
              <p:nvPr/>
            </p:nvSpPr>
            <p:spPr bwMode="auto">
              <a:xfrm>
                <a:off x="4502" y="1978"/>
                <a:ext cx="0" cy="97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98432" name="Text Box 19"/>
            <p:cNvSpPr txBox="1">
              <a:spLocks noChangeArrowheads="1"/>
            </p:cNvSpPr>
            <p:nvPr/>
          </p:nvSpPr>
          <p:spPr bwMode="auto">
            <a:xfrm>
              <a:off x="1156" y="391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</a:rPr>
                <a:t>00</a:t>
              </a:r>
            </a:p>
          </p:txBody>
        </p:sp>
        <p:sp>
          <p:nvSpPr>
            <p:cNvPr id="98433" name="Text Box 20"/>
            <p:cNvSpPr txBox="1">
              <a:spLocks noChangeArrowheads="1"/>
            </p:cNvSpPr>
            <p:nvPr/>
          </p:nvSpPr>
          <p:spPr bwMode="auto">
            <a:xfrm>
              <a:off x="1474" y="391"/>
              <a:ext cx="2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</a:rPr>
                <a:t>01</a:t>
              </a:r>
            </a:p>
          </p:txBody>
        </p:sp>
        <p:sp>
          <p:nvSpPr>
            <p:cNvPr id="98434" name="Text Box 21"/>
            <p:cNvSpPr txBox="1">
              <a:spLocks noChangeArrowheads="1"/>
            </p:cNvSpPr>
            <p:nvPr/>
          </p:nvSpPr>
          <p:spPr bwMode="auto">
            <a:xfrm>
              <a:off x="1791" y="391"/>
              <a:ext cx="2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</a:rPr>
                <a:t>11</a:t>
              </a:r>
            </a:p>
          </p:txBody>
        </p:sp>
        <p:sp>
          <p:nvSpPr>
            <p:cNvPr id="98435" name="Text Box 22"/>
            <p:cNvSpPr txBox="1">
              <a:spLocks noChangeArrowheads="1"/>
            </p:cNvSpPr>
            <p:nvPr/>
          </p:nvSpPr>
          <p:spPr bwMode="auto">
            <a:xfrm>
              <a:off x="839" y="1571"/>
              <a:ext cx="3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</a:rPr>
                <a:t>10</a:t>
              </a:r>
            </a:p>
          </p:txBody>
        </p:sp>
        <p:sp>
          <p:nvSpPr>
            <p:cNvPr id="98436" name="Line 23"/>
            <p:cNvSpPr>
              <a:spLocks noChangeShapeType="1"/>
            </p:cNvSpPr>
            <p:nvPr/>
          </p:nvSpPr>
          <p:spPr bwMode="auto">
            <a:xfrm flipH="1" flipV="1">
              <a:off x="876" y="407"/>
              <a:ext cx="235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37" name="Text Box 24"/>
            <p:cNvSpPr txBox="1">
              <a:spLocks noChangeArrowheads="1"/>
            </p:cNvSpPr>
            <p:nvPr/>
          </p:nvSpPr>
          <p:spPr bwMode="auto">
            <a:xfrm>
              <a:off x="541" y="181"/>
              <a:ext cx="4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D1</a:t>
              </a:r>
            </a:p>
          </p:txBody>
        </p:sp>
        <p:grpSp>
          <p:nvGrpSpPr>
            <p:cNvPr id="98438" name="Group 25"/>
            <p:cNvGrpSpPr>
              <a:grpSpLocks/>
            </p:cNvGrpSpPr>
            <p:nvPr/>
          </p:nvGrpSpPr>
          <p:grpSpPr bwMode="auto">
            <a:xfrm>
              <a:off x="1111" y="1251"/>
              <a:ext cx="1315" cy="591"/>
              <a:chOff x="2472" y="1978"/>
              <a:chExt cx="2030" cy="971"/>
            </a:xfrm>
          </p:grpSpPr>
          <p:sp>
            <p:nvSpPr>
              <p:cNvPr id="98446" name="Rectangle 26"/>
              <p:cNvSpPr>
                <a:spLocks noChangeArrowheads="1"/>
              </p:cNvSpPr>
              <p:nvPr/>
            </p:nvSpPr>
            <p:spPr bwMode="auto">
              <a:xfrm>
                <a:off x="3994" y="2464"/>
                <a:ext cx="508" cy="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FF3300"/>
                    </a:solidFill>
                  </a:rPr>
                  <a:t>d</a:t>
                </a:r>
              </a:p>
            </p:txBody>
          </p:sp>
          <p:sp>
            <p:nvSpPr>
              <p:cNvPr id="98447" name="Rectangle 27"/>
              <p:cNvSpPr>
                <a:spLocks noChangeArrowheads="1"/>
              </p:cNvSpPr>
              <p:nvPr/>
            </p:nvSpPr>
            <p:spPr bwMode="auto">
              <a:xfrm>
                <a:off x="3487" y="2464"/>
                <a:ext cx="507" cy="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FF3300"/>
                    </a:solidFill>
                  </a:rPr>
                  <a:t>d</a:t>
                </a:r>
              </a:p>
            </p:txBody>
          </p:sp>
          <p:sp>
            <p:nvSpPr>
              <p:cNvPr id="98448" name="Rectangle 28"/>
              <p:cNvSpPr>
                <a:spLocks noChangeArrowheads="1"/>
              </p:cNvSpPr>
              <p:nvPr/>
            </p:nvSpPr>
            <p:spPr bwMode="auto">
              <a:xfrm>
                <a:off x="2979" y="2464"/>
                <a:ext cx="508" cy="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FF3300"/>
                    </a:solidFill>
                  </a:rPr>
                  <a:t>d</a:t>
                </a:r>
              </a:p>
            </p:txBody>
          </p:sp>
          <p:sp>
            <p:nvSpPr>
              <p:cNvPr id="98449" name="Rectangle 29"/>
              <p:cNvSpPr>
                <a:spLocks noChangeArrowheads="1"/>
              </p:cNvSpPr>
              <p:nvPr/>
            </p:nvSpPr>
            <p:spPr bwMode="auto">
              <a:xfrm>
                <a:off x="2472" y="2464"/>
                <a:ext cx="507" cy="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FF3300"/>
                    </a:solidFill>
                  </a:rPr>
                  <a:t>d</a:t>
                </a:r>
              </a:p>
            </p:txBody>
          </p:sp>
          <p:sp>
            <p:nvSpPr>
              <p:cNvPr id="98450" name="Rectangle 30"/>
              <p:cNvSpPr>
                <a:spLocks noChangeArrowheads="1"/>
              </p:cNvSpPr>
              <p:nvPr/>
            </p:nvSpPr>
            <p:spPr bwMode="auto">
              <a:xfrm>
                <a:off x="3994" y="1978"/>
                <a:ext cx="508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FF3300"/>
                    </a:solidFill>
                  </a:rPr>
                  <a:t>d</a:t>
                </a:r>
              </a:p>
            </p:txBody>
          </p:sp>
          <p:sp>
            <p:nvSpPr>
              <p:cNvPr id="98451" name="Rectangle 31"/>
              <p:cNvSpPr>
                <a:spLocks noChangeArrowheads="1"/>
              </p:cNvSpPr>
              <p:nvPr/>
            </p:nvSpPr>
            <p:spPr bwMode="auto">
              <a:xfrm>
                <a:off x="3487" y="1978"/>
                <a:ext cx="507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FF3300"/>
                    </a:solidFill>
                  </a:rPr>
                  <a:t>d</a:t>
                </a:r>
              </a:p>
            </p:txBody>
          </p:sp>
          <p:sp>
            <p:nvSpPr>
              <p:cNvPr id="98452" name="Rectangle 32"/>
              <p:cNvSpPr>
                <a:spLocks noChangeArrowheads="1"/>
              </p:cNvSpPr>
              <p:nvPr/>
            </p:nvSpPr>
            <p:spPr bwMode="auto">
              <a:xfrm>
                <a:off x="2979" y="1978"/>
                <a:ext cx="508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FF3300"/>
                    </a:solidFill>
                  </a:rPr>
                  <a:t>d</a:t>
                </a:r>
              </a:p>
            </p:txBody>
          </p:sp>
          <p:sp>
            <p:nvSpPr>
              <p:cNvPr id="98453" name="Rectangle 33"/>
              <p:cNvSpPr>
                <a:spLocks noChangeArrowheads="1"/>
              </p:cNvSpPr>
              <p:nvPr/>
            </p:nvSpPr>
            <p:spPr bwMode="auto">
              <a:xfrm>
                <a:off x="2472" y="1978"/>
                <a:ext cx="507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FF3300"/>
                    </a:solidFill>
                  </a:rPr>
                  <a:t>d</a:t>
                </a:r>
              </a:p>
            </p:txBody>
          </p:sp>
          <p:sp>
            <p:nvSpPr>
              <p:cNvPr id="98454" name="Line 34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203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8455" name="Line 35"/>
              <p:cNvSpPr>
                <a:spLocks noChangeShapeType="1"/>
              </p:cNvSpPr>
              <p:nvPr/>
            </p:nvSpPr>
            <p:spPr bwMode="auto">
              <a:xfrm>
                <a:off x="2472" y="2464"/>
                <a:ext cx="20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8456" name="Line 36"/>
              <p:cNvSpPr>
                <a:spLocks noChangeShapeType="1"/>
              </p:cNvSpPr>
              <p:nvPr/>
            </p:nvSpPr>
            <p:spPr bwMode="auto">
              <a:xfrm>
                <a:off x="2472" y="2949"/>
                <a:ext cx="203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8457" name="Line 37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0" cy="97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8458" name="Line 38"/>
              <p:cNvSpPr>
                <a:spLocks noChangeShapeType="1"/>
              </p:cNvSpPr>
              <p:nvPr/>
            </p:nvSpPr>
            <p:spPr bwMode="auto">
              <a:xfrm>
                <a:off x="2979" y="1978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8459" name="Line 39"/>
              <p:cNvSpPr>
                <a:spLocks noChangeShapeType="1"/>
              </p:cNvSpPr>
              <p:nvPr/>
            </p:nvSpPr>
            <p:spPr bwMode="auto">
              <a:xfrm>
                <a:off x="3487" y="1978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8460" name="Line 40"/>
              <p:cNvSpPr>
                <a:spLocks noChangeShapeType="1"/>
              </p:cNvSpPr>
              <p:nvPr/>
            </p:nvSpPr>
            <p:spPr bwMode="auto">
              <a:xfrm>
                <a:off x="3994" y="1978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8461" name="Line 41"/>
              <p:cNvSpPr>
                <a:spLocks noChangeShapeType="1"/>
              </p:cNvSpPr>
              <p:nvPr/>
            </p:nvSpPr>
            <p:spPr bwMode="auto">
              <a:xfrm>
                <a:off x="4502" y="1978"/>
                <a:ext cx="0" cy="97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98439" name="Text Box 42"/>
            <p:cNvSpPr txBox="1">
              <a:spLocks noChangeArrowheads="1"/>
            </p:cNvSpPr>
            <p:nvPr/>
          </p:nvSpPr>
          <p:spPr bwMode="auto">
            <a:xfrm>
              <a:off x="881" y="271"/>
              <a:ext cx="4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AB</a:t>
              </a:r>
            </a:p>
          </p:txBody>
        </p:sp>
        <p:sp>
          <p:nvSpPr>
            <p:cNvPr id="98440" name="Text Box 43"/>
            <p:cNvSpPr txBox="1">
              <a:spLocks noChangeArrowheads="1"/>
            </p:cNvSpPr>
            <p:nvPr/>
          </p:nvSpPr>
          <p:spPr bwMode="auto">
            <a:xfrm>
              <a:off x="541" y="497"/>
              <a:ext cx="6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Q2Q3</a:t>
              </a:r>
            </a:p>
          </p:txBody>
        </p:sp>
        <p:sp>
          <p:nvSpPr>
            <p:cNvPr id="98441" name="Text Box 44"/>
            <p:cNvSpPr txBox="1">
              <a:spLocks noChangeArrowheads="1"/>
            </p:cNvSpPr>
            <p:nvPr/>
          </p:nvSpPr>
          <p:spPr bwMode="auto">
            <a:xfrm>
              <a:off x="839" y="664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</a:rPr>
                <a:t>00</a:t>
              </a:r>
            </a:p>
          </p:txBody>
        </p:sp>
        <p:sp>
          <p:nvSpPr>
            <p:cNvPr id="98442" name="Text Box 45"/>
            <p:cNvSpPr txBox="1">
              <a:spLocks noChangeArrowheads="1"/>
            </p:cNvSpPr>
            <p:nvPr/>
          </p:nvSpPr>
          <p:spPr bwMode="auto">
            <a:xfrm>
              <a:off x="839" y="981"/>
              <a:ext cx="3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</a:rPr>
                <a:t>01</a:t>
              </a:r>
            </a:p>
          </p:txBody>
        </p:sp>
        <p:sp>
          <p:nvSpPr>
            <p:cNvPr id="98443" name="Text Box 46"/>
            <p:cNvSpPr txBox="1">
              <a:spLocks noChangeArrowheads="1"/>
            </p:cNvSpPr>
            <p:nvPr/>
          </p:nvSpPr>
          <p:spPr bwMode="auto">
            <a:xfrm>
              <a:off x="839" y="1253"/>
              <a:ext cx="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</a:rPr>
                <a:t>11</a:t>
              </a:r>
            </a:p>
          </p:txBody>
        </p:sp>
        <p:sp>
          <p:nvSpPr>
            <p:cNvPr id="98444" name="Text Box 47"/>
            <p:cNvSpPr txBox="1">
              <a:spLocks noChangeArrowheads="1"/>
            </p:cNvSpPr>
            <p:nvPr/>
          </p:nvSpPr>
          <p:spPr bwMode="auto">
            <a:xfrm>
              <a:off x="2109" y="391"/>
              <a:ext cx="3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</a:rPr>
                <a:t>10</a:t>
              </a:r>
            </a:p>
          </p:txBody>
        </p:sp>
        <p:sp>
          <p:nvSpPr>
            <p:cNvPr id="98445" name="Text Box 133"/>
            <p:cNvSpPr txBox="1">
              <a:spLocks noChangeArrowheads="1"/>
            </p:cNvSpPr>
            <p:nvPr/>
          </p:nvSpPr>
          <p:spPr bwMode="auto">
            <a:xfrm>
              <a:off x="204" y="1480"/>
              <a:ext cx="5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Q1=0</a:t>
              </a:r>
            </a:p>
          </p:txBody>
        </p:sp>
      </p:grpSp>
      <p:sp>
        <p:nvSpPr>
          <p:cNvPr id="98378" name="Line 134"/>
          <p:cNvSpPr>
            <a:spLocks noChangeShapeType="1"/>
          </p:cNvSpPr>
          <p:nvPr/>
        </p:nvSpPr>
        <p:spPr bwMode="auto">
          <a:xfrm>
            <a:off x="250825" y="3068638"/>
            <a:ext cx="8893175" cy="0"/>
          </a:xfrm>
          <a:prstGeom prst="line">
            <a:avLst/>
          </a:prstGeom>
          <a:noFill/>
          <a:ln w="38100">
            <a:solidFill>
              <a:srgbClr val="99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79" name="Rectangle 135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85725"/>
          </a:xfrm>
        </p:spPr>
        <p:txBody>
          <a:bodyPr/>
          <a:lstStyle/>
          <a:p>
            <a:pPr eaLnBrk="1" hangingPunct="1"/>
            <a:endParaRPr lang="zh-CN" altLang="zh-CN" sz="2800" smtClean="0">
              <a:ea typeface="宋体" charset="-122"/>
            </a:endParaRPr>
          </a:p>
        </p:txBody>
      </p:sp>
      <p:sp>
        <p:nvSpPr>
          <p:cNvPr id="98380" name="Text Box 158"/>
          <p:cNvSpPr txBox="1">
            <a:spLocks noChangeArrowheads="1"/>
          </p:cNvSpPr>
          <p:nvPr/>
        </p:nvSpPr>
        <p:spPr bwMode="auto">
          <a:xfrm>
            <a:off x="782638" y="3052763"/>
            <a:ext cx="75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D1</a:t>
            </a:r>
          </a:p>
        </p:txBody>
      </p:sp>
      <p:grpSp>
        <p:nvGrpSpPr>
          <p:cNvPr id="98381" name="Group 186"/>
          <p:cNvGrpSpPr>
            <a:grpSpLocks/>
          </p:cNvGrpSpPr>
          <p:nvPr/>
        </p:nvGrpSpPr>
        <p:grpSpPr bwMode="auto">
          <a:xfrm>
            <a:off x="250825" y="3195638"/>
            <a:ext cx="3824288" cy="2566987"/>
            <a:chOff x="158" y="2013"/>
            <a:chExt cx="2409" cy="1617"/>
          </a:xfrm>
        </p:grpSpPr>
        <p:grpSp>
          <p:nvGrpSpPr>
            <p:cNvPr id="98385" name="Group 136"/>
            <p:cNvGrpSpPr>
              <a:grpSpLocks/>
            </p:cNvGrpSpPr>
            <p:nvPr/>
          </p:nvGrpSpPr>
          <p:grpSpPr bwMode="auto">
            <a:xfrm>
              <a:off x="1063" y="2360"/>
              <a:ext cx="1502" cy="645"/>
              <a:chOff x="2472" y="1978"/>
              <a:chExt cx="2030" cy="971"/>
            </a:xfrm>
          </p:grpSpPr>
          <p:sp>
            <p:nvSpPr>
              <p:cNvPr id="98415" name="Rectangle 137"/>
              <p:cNvSpPr>
                <a:spLocks noChangeArrowheads="1"/>
              </p:cNvSpPr>
              <p:nvPr/>
            </p:nvSpPr>
            <p:spPr bwMode="auto">
              <a:xfrm>
                <a:off x="3994" y="2464"/>
                <a:ext cx="508" cy="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0033CC"/>
                    </a:solidFill>
                  </a:rPr>
                  <a:t>1</a:t>
                </a:r>
              </a:p>
            </p:txBody>
          </p:sp>
          <p:sp>
            <p:nvSpPr>
              <p:cNvPr id="98416" name="Rectangle 138"/>
              <p:cNvSpPr>
                <a:spLocks noChangeArrowheads="1"/>
              </p:cNvSpPr>
              <p:nvPr/>
            </p:nvSpPr>
            <p:spPr bwMode="auto">
              <a:xfrm>
                <a:off x="3487" y="2464"/>
                <a:ext cx="507" cy="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0033CC"/>
                    </a:solidFill>
                  </a:rPr>
                  <a:t>1</a:t>
                </a:r>
              </a:p>
            </p:txBody>
          </p:sp>
          <p:sp>
            <p:nvSpPr>
              <p:cNvPr id="98417" name="Rectangle 139"/>
              <p:cNvSpPr>
                <a:spLocks noChangeArrowheads="1"/>
              </p:cNvSpPr>
              <p:nvPr/>
            </p:nvSpPr>
            <p:spPr bwMode="auto">
              <a:xfrm>
                <a:off x="2979" y="2464"/>
                <a:ext cx="508" cy="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0033CC"/>
                    </a:solidFill>
                  </a:rPr>
                  <a:t>1</a:t>
                </a:r>
              </a:p>
            </p:txBody>
          </p:sp>
          <p:sp>
            <p:nvSpPr>
              <p:cNvPr id="98418" name="Rectangle 140"/>
              <p:cNvSpPr>
                <a:spLocks noChangeArrowheads="1"/>
              </p:cNvSpPr>
              <p:nvPr/>
            </p:nvSpPr>
            <p:spPr bwMode="auto">
              <a:xfrm>
                <a:off x="2472" y="2464"/>
                <a:ext cx="507" cy="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0033CC"/>
                    </a:solidFill>
                  </a:rPr>
                  <a:t>1</a:t>
                </a:r>
              </a:p>
            </p:txBody>
          </p:sp>
          <p:sp>
            <p:nvSpPr>
              <p:cNvPr id="98419" name="Rectangle 141"/>
              <p:cNvSpPr>
                <a:spLocks noChangeArrowheads="1"/>
              </p:cNvSpPr>
              <p:nvPr/>
            </p:nvSpPr>
            <p:spPr bwMode="auto">
              <a:xfrm>
                <a:off x="3994" y="1978"/>
                <a:ext cx="508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0033CC"/>
                    </a:solidFill>
                  </a:rPr>
                  <a:t>1</a:t>
                </a:r>
              </a:p>
            </p:txBody>
          </p:sp>
          <p:sp>
            <p:nvSpPr>
              <p:cNvPr id="98420" name="Rectangle 142"/>
              <p:cNvSpPr>
                <a:spLocks noChangeArrowheads="1"/>
              </p:cNvSpPr>
              <p:nvPr/>
            </p:nvSpPr>
            <p:spPr bwMode="auto">
              <a:xfrm>
                <a:off x="3487" y="1978"/>
                <a:ext cx="507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0033CC"/>
                    </a:solidFill>
                  </a:rPr>
                  <a:t>1</a:t>
                </a:r>
              </a:p>
            </p:txBody>
          </p:sp>
          <p:sp>
            <p:nvSpPr>
              <p:cNvPr id="98421" name="Rectangle 143"/>
              <p:cNvSpPr>
                <a:spLocks noChangeArrowheads="1"/>
              </p:cNvSpPr>
              <p:nvPr/>
            </p:nvSpPr>
            <p:spPr bwMode="auto">
              <a:xfrm>
                <a:off x="2979" y="1978"/>
                <a:ext cx="508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0033CC"/>
                    </a:solidFill>
                  </a:rPr>
                  <a:t>1</a:t>
                </a:r>
              </a:p>
            </p:txBody>
          </p:sp>
          <p:sp>
            <p:nvSpPr>
              <p:cNvPr id="98422" name="Rectangle 144"/>
              <p:cNvSpPr>
                <a:spLocks noChangeArrowheads="1"/>
              </p:cNvSpPr>
              <p:nvPr/>
            </p:nvSpPr>
            <p:spPr bwMode="auto">
              <a:xfrm>
                <a:off x="2472" y="1978"/>
                <a:ext cx="507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0033CC"/>
                    </a:solidFill>
                  </a:rPr>
                  <a:t>1</a:t>
                </a:r>
              </a:p>
            </p:txBody>
          </p:sp>
          <p:sp>
            <p:nvSpPr>
              <p:cNvPr id="98423" name="Line 145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203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8424" name="Line 146"/>
              <p:cNvSpPr>
                <a:spLocks noChangeShapeType="1"/>
              </p:cNvSpPr>
              <p:nvPr/>
            </p:nvSpPr>
            <p:spPr bwMode="auto">
              <a:xfrm>
                <a:off x="2472" y="2464"/>
                <a:ext cx="20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8425" name="Line 147"/>
              <p:cNvSpPr>
                <a:spLocks noChangeShapeType="1"/>
              </p:cNvSpPr>
              <p:nvPr/>
            </p:nvSpPr>
            <p:spPr bwMode="auto">
              <a:xfrm>
                <a:off x="2472" y="2949"/>
                <a:ext cx="203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8426" name="Line 148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0" cy="97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8427" name="Line 149"/>
              <p:cNvSpPr>
                <a:spLocks noChangeShapeType="1"/>
              </p:cNvSpPr>
              <p:nvPr/>
            </p:nvSpPr>
            <p:spPr bwMode="auto">
              <a:xfrm>
                <a:off x="2979" y="1978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8428" name="Line 150"/>
              <p:cNvSpPr>
                <a:spLocks noChangeShapeType="1"/>
              </p:cNvSpPr>
              <p:nvPr/>
            </p:nvSpPr>
            <p:spPr bwMode="auto">
              <a:xfrm>
                <a:off x="3487" y="1978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8429" name="Line 151"/>
              <p:cNvSpPr>
                <a:spLocks noChangeShapeType="1"/>
              </p:cNvSpPr>
              <p:nvPr/>
            </p:nvSpPr>
            <p:spPr bwMode="auto">
              <a:xfrm>
                <a:off x="3994" y="1978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8430" name="Line 152"/>
              <p:cNvSpPr>
                <a:spLocks noChangeShapeType="1"/>
              </p:cNvSpPr>
              <p:nvPr/>
            </p:nvSpPr>
            <p:spPr bwMode="auto">
              <a:xfrm>
                <a:off x="4502" y="1978"/>
                <a:ext cx="0" cy="97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98386" name="Text Box 153"/>
            <p:cNvSpPr txBox="1">
              <a:spLocks noChangeArrowheads="1"/>
            </p:cNvSpPr>
            <p:nvPr/>
          </p:nvSpPr>
          <p:spPr bwMode="auto">
            <a:xfrm>
              <a:off x="1108" y="2133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</a:rPr>
                <a:t>00</a:t>
              </a:r>
            </a:p>
          </p:txBody>
        </p:sp>
        <p:sp>
          <p:nvSpPr>
            <p:cNvPr id="98387" name="Text Box 154"/>
            <p:cNvSpPr txBox="1">
              <a:spLocks noChangeArrowheads="1"/>
            </p:cNvSpPr>
            <p:nvPr/>
          </p:nvSpPr>
          <p:spPr bwMode="auto">
            <a:xfrm>
              <a:off x="1471" y="2133"/>
              <a:ext cx="2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</a:rPr>
                <a:t>01</a:t>
              </a:r>
            </a:p>
          </p:txBody>
        </p:sp>
        <p:sp>
          <p:nvSpPr>
            <p:cNvPr id="98388" name="Text Box 155"/>
            <p:cNvSpPr txBox="1">
              <a:spLocks noChangeArrowheads="1"/>
            </p:cNvSpPr>
            <p:nvPr/>
          </p:nvSpPr>
          <p:spPr bwMode="auto">
            <a:xfrm>
              <a:off x="1879" y="2133"/>
              <a:ext cx="2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</a:rPr>
                <a:t>11</a:t>
              </a:r>
            </a:p>
          </p:txBody>
        </p:sp>
        <p:sp>
          <p:nvSpPr>
            <p:cNvPr id="98389" name="Text Box 156"/>
            <p:cNvSpPr txBox="1">
              <a:spLocks noChangeArrowheads="1"/>
            </p:cNvSpPr>
            <p:nvPr/>
          </p:nvSpPr>
          <p:spPr bwMode="auto">
            <a:xfrm>
              <a:off x="791" y="3313"/>
              <a:ext cx="3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</a:rPr>
                <a:t>10</a:t>
              </a:r>
            </a:p>
          </p:txBody>
        </p:sp>
        <p:sp>
          <p:nvSpPr>
            <p:cNvPr id="98390" name="Line 157"/>
            <p:cNvSpPr>
              <a:spLocks noChangeShapeType="1"/>
            </p:cNvSpPr>
            <p:nvPr/>
          </p:nvSpPr>
          <p:spPr bwMode="auto">
            <a:xfrm flipH="1" flipV="1">
              <a:off x="828" y="2149"/>
              <a:ext cx="235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8391" name="Group 159"/>
            <p:cNvGrpSpPr>
              <a:grpSpLocks/>
            </p:cNvGrpSpPr>
            <p:nvPr/>
          </p:nvGrpSpPr>
          <p:grpSpPr bwMode="auto">
            <a:xfrm>
              <a:off x="1063" y="2993"/>
              <a:ext cx="1497" cy="637"/>
              <a:chOff x="2472" y="1978"/>
              <a:chExt cx="2030" cy="971"/>
            </a:xfrm>
          </p:grpSpPr>
          <p:sp>
            <p:nvSpPr>
              <p:cNvPr id="98399" name="Rectangle 160"/>
              <p:cNvSpPr>
                <a:spLocks noChangeArrowheads="1"/>
              </p:cNvSpPr>
              <p:nvPr/>
            </p:nvSpPr>
            <p:spPr bwMode="auto">
              <a:xfrm>
                <a:off x="3994" y="2464"/>
                <a:ext cx="508" cy="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0033CC"/>
                    </a:solidFill>
                  </a:rPr>
                  <a:t>1</a:t>
                </a:r>
              </a:p>
            </p:txBody>
          </p:sp>
          <p:sp>
            <p:nvSpPr>
              <p:cNvPr id="98400" name="Rectangle 161"/>
              <p:cNvSpPr>
                <a:spLocks noChangeArrowheads="1"/>
              </p:cNvSpPr>
              <p:nvPr/>
            </p:nvSpPr>
            <p:spPr bwMode="auto">
              <a:xfrm>
                <a:off x="3487" y="2464"/>
                <a:ext cx="507" cy="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0033CC"/>
                    </a:solidFill>
                  </a:rPr>
                  <a:t>1</a:t>
                </a:r>
              </a:p>
            </p:txBody>
          </p:sp>
          <p:sp>
            <p:nvSpPr>
              <p:cNvPr id="98401" name="Rectangle 162"/>
              <p:cNvSpPr>
                <a:spLocks noChangeArrowheads="1"/>
              </p:cNvSpPr>
              <p:nvPr/>
            </p:nvSpPr>
            <p:spPr bwMode="auto">
              <a:xfrm>
                <a:off x="2979" y="2464"/>
                <a:ext cx="508" cy="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0033CC"/>
                    </a:solidFill>
                  </a:rPr>
                  <a:t>1</a:t>
                </a:r>
              </a:p>
            </p:txBody>
          </p:sp>
          <p:sp>
            <p:nvSpPr>
              <p:cNvPr id="98402" name="Rectangle 163"/>
              <p:cNvSpPr>
                <a:spLocks noChangeArrowheads="1"/>
              </p:cNvSpPr>
              <p:nvPr/>
            </p:nvSpPr>
            <p:spPr bwMode="auto">
              <a:xfrm>
                <a:off x="2472" y="2464"/>
                <a:ext cx="507" cy="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0033CC"/>
                    </a:solidFill>
                  </a:rPr>
                  <a:t>1</a:t>
                </a:r>
              </a:p>
            </p:txBody>
          </p:sp>
          <p:sp>
            <p:nvSpPr>
              <p:cNvPr id="98403" name="Rectangle 164"/>
              <p:cNvSpPr>
                <a:spLocks noChangeArrowheads="1"/>
              </p:cNvSpPr>
              <p:nvPr/>
            </p:nvSpPr>
            <p:spPr bwMode="auto">
              <a:xfrm>
                <a:off x="3994" y="1978"/>
                <a:ext cx="508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0033CC"/>
                    </a:solidFill>
                  </a:rPr>
                  <a:t>1</a:t>
                </a:r>
              </a:p>
            </p:txBody>
          </p:sp>
          <p:sp>
            <p:nvSpPr>
              <p:cNvPr id="98404" name="Rectangle 165"/>
              <p:cNvSpPr>
                <a:spLocks noChangeArrowheads="1"/>
              </p:cNvSpPr>
              <p:nvPr/>
            </p:nvSpPr>
            <p:spPr bwMode="auto">
              <a:xfrm>
                <a:off x="3487" y="1978"/>
                <a:ext cx="507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0033CC"/>
                    </a:solidFill>
                  </a:rPr>
                  <a:t>1</a:t>
                </a:r>
              </a:p>
            </p:txBody>
          </p:sp>
          <p:sp>
            <p:nvSpPr>
              <p:cNvPr id="98405" name="Rectangle 166"/>
              <p:cNvSpPr>
                <a:spLocks noChangeArrowheads="1"/>
              </p:cNvSpPr>
              <p:nvPr/>
            </p:nvSpPr>
            <p:spPr bwMode="auto">
              <a:xfrm>
                <a:off x="2979" y="1978"/>
                <a:ext cx="508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0033CC"/>
                    </a:solidFill>
                  </a:rPr>
                  <a:t>1</a:t>
                </a:r>
              </a:p>
            </p:txBody>
          </p:sp>
          <p:sp>
            <p:nvSpPr>
              <p:cNvPr id="98406" name="Rectangle 167"/>
              <p:cNvSpPr>
                <a:spLocks noChangeArrowheads="1"/>
              </p:cNvSpPr>
              <p:nvPr/>
            </p:nvSpPr>
            <p:spPr bwMode="auto">
              <a:xfrm>
                <a:off x="2472" y="1978"/>
                <a:ext cx="507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rgbClr val="0B64E7"/>
                  </a:buClr>
                </a:pPr>
                <a:r>
                  <a:rPr lang="en-US" altLang="zh-CN" sz="2000">
                    <a:solidFill>
                      <a:srgbClr val="0033CC"/>
                    </a:solidFill>
                  </a:rPr>
                  <a:t>1</a:t>
                </a:r>
              </a:p>
            </p:txBody>
          </p:sp>
          <p:sp>
            <p:nvSpPr>
              <p:cNvPr id="98407" name="Line 168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203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8408" name="Line 169"/>
              <p:cNvSpPr>
                <a:spLocks noChangeShapeType="1"/>
              </p:cNvSpPr>
              <p:nvPr/>
            </p:nvSpPr>
            <p:spPr bwMode="auto">
              <a:xfrm>
                <a:off x="2472" y="2464"/>
                <a:ext cx="20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8409" name="Line 170"/>
              <p:cNvSpPr>
                <a:spLocks noChangeShapeType="1"/>
              </p:cNvSpPr>
              <p:nvPr/>
            </p:nvSpPr>
            <p:spPr bwMode="auto">
              <a:xfrm>
                <a:off x="2472" y="2949"/>
                <a:ext cx="203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8410" name="Line 171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0" cy="97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8411" name="Line 172"/>
              <p:cNvSpPr>
                <a:spLocks noChangeShapeType="1"/>
              </p:cNvSpPr>
              <p:nvPr/>
            </p:nvSpPr>
            <p:spPr bwMode="auto">
              <a:xfrm>
                <a:off x="2979" y="1978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8412" name="Line 173"/>
              <p:cNvSpPr>
                <a:spLocks noChangeShapeType="1"/>
              </p:cNvSpPr>
              <p:nvPr/>
            </p:nvSpPr>
            <p:spPr bwMode="auto">
              <a:xfrm>
                <a:off x="3487" y="1978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8413" name="Line 174"/>
              <p:cNvSpPr>
                <a:spLocks noChangeShapeType="1"/>
              </p:cNvSpPr>
              <p:nvPr/>
            </p:nvSpPr>
            <p:spPr bwMode="auto">
              <a:xfrm>
                <a:off x="3994" y="1978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98414" name="Line 175"/>
              <p:cNvSpPr>
                <a:spLocks noChangeShapeType="1"/>
              </p:cNvSpPr>
              <p:nvPr/>
            </p:nvSpPr>
            <p:spPr bwMode="auto">
              <a:xfrm>
                <a:off x="4502" y="1978"/>
                <a:ext cx="0" cy="97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98392" name="Text Box 176"/>
            <p:cNvSpPr txBox="1">
              <a:spLocks noChangeArrowheads="1"/>
            </p:cNvSpPr>
            <p:nvPr/>
          </p:nvSpPr>
          <p:spPr bwMode="auto">
            <a:xfrm>
              <a:off x="833" y="2013"/>
              <a:ext cx="4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AB</a:t>
              </a:r>
            </a:p>
          </p:txBody>
        </p:sp>
        <p:sp>
          <p:nvSpPr>
            <p:cNvPr id="98393" name="Text Box 177"/>
            <p:cNvSpPr txBox="1">
              <a:spLocks noChangeArrowheads="1"/>
            </p:cNvSpPr>
            <p:nvPr/>
          </p:nvSpPr>
          <p:spPr bwMode="auto">
            <a:xfrm>
              <a:off x="493" y="2239"/>
              <a:ext cx="6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Q2Q3</a:t>
              </a:r>
            </a:p>
          </p:txBody>
        </p:sp>
        <p:sp>
          <p:nvSpPr>
            <p:cNvPr id="98394" name="Text Box 178"/>
            <p:cNvSpPr txBox="1">
              <a:spLocks noChangeArrowheads="1"/>
            </p:cNvSpPr>
            <p:nvPr/>
          </p:nvSpPr>
          <p:spPr bwMode="auto">
            <a:xfrm>
              <a:off x="791" y="2406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</a:rPr>
                <a:t>00</a:t>
              </a:r>
            </a:p>
          </p:txBody>
        </p:sp>
        <p:sp>
          <p:nvSpPr>
            <p:cNvPr id="98395" name="Text Box 179"/>
            <p:cNvSpPr txBox="1">
              <a:spLocks noChangeArrowheads="1"/>
            </p:cNvSpPr>
            <p:nvPr/>
          </p:nvSpPr>
          <p:spPr bwMode="auto">
            <a:xfrm>
              <a:off x="791" y="2723"/>
              <a:ext cx="3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</a:rPr>
                <a:t>01</a:t>
              </a:r>
            </a:p>
          </p:txBody>
        </p:sp>
        <p:sp>
          <p:nvSpPr>
            <p:cNvPr id="98396" name="Text Box 180"/>
            <p:cNvSpPr txBox="1">
              <a:spLocks noChangeArrowheads="1"/>
            </p:cNvSpPr>
            <p:nvPr/>
          </p:nvSpPr>
          <p:spPr bwMode="auto">
            <a:xfrm>
              <a:off x="791" y="2995"/>
              <a:ext cx="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</a:rPr>
                <a:t>11</a:t>
              </a:r>
            </a:p>
          </p:txBody>
        </p:sp>
        <p:sp>
          <p:nvSpPr>
            <p:cNvPr id="98397" name="Text Box 181"/>
            <p:cNvSpPr txBox="1">
              <a:spLocks noChangeArrowheads="1"/>
            </p:cNvSpPr>
            <p:nvPr/>
          </p:nvSpPr>
          <p:spPr bwMode="auto">
            <a:xfrm>
              <a:off x="2245" y="2115"/>
              <a:ext cx="3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</a:rPr>
                <a:t>10</a:t>
              </a:r>
            </a:p>
          </p:txBody>
        </p:sp>
        <p:sp>
          <p:nvSpPr>
            <p:cNvPr id="98398" name="Text Box 182"/>
            <p:cNvSpPr txBox="1">
              <a:spLocks noChangeArrowheads="1"/>
            </p:cNvSpPr>
            <p:nvPr/>
          </p:nvSpPr>
          <p:spPr bwMode="auto">
            <a:xfrm>
              <a:off x="158" y="3294"/>
              <a:ext cx="6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Q1=1</a:t>
              </a:r>
            </a:p>
          </p:txBody>
        </p:sp>
      </p:grpSp>
      <p:sp>
        <p:nvSpPr>
          <p:cNvPr id="98382" name="Text Box 183"/>
          <p:cNvSpPr txBox="1">
            <a:spLocks noChangeArrowheads="1"/>
          </p:cNvSpPr>
          <p:nvPr/>
        </p:nvSpPr>
        <p:spPr bwMode="auto">
          <a:xfrm>
            <a:off x="6516688" y="2060575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Minimal cost</a:t>
            </a:r>
          </a:p>
        </p:txBody>
      </p:sp>
      <p:sp>
        <p:nvSpPr>
          <p:cNvPr id="98383" name="Text Box 184"/>
          <p:cNvSpPr txBox="1">
            <a:spLocks noChangeArrowheads="1"/>
          </p:cNvSpPr>
          <p:nvPr/>
        </p:nvSpPr>
        <p:spPr bwMode="auto">
          <a:xfrm>
            <a:off x="4572000" y="5373688"/>
            <a:ext cx="1755775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3300"/>
                </a:solidFill>
              </a:rPr>
              <a:t>D1=1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3300"/>
                </a:solidFill>
              </a:rPr>
              <a:t>D2,D3……</a:t>
            </a:r>
          </a:p>
        </p:txBody>
      </p:sp>
      <p:sp>
        <p:nvSpPr>
          <p:cNvPr id="98384" name="Rectangle 189"/>
          <p:cNvSpPr>
            <a:spLocks noChangeArrowheads="1"/>
          </p:cNvSpPr>
          <p:nvPr/>
        </p:nvSpPr>
        <p:spPr bwMode="auto">
          <a:xfrm>
            <a:off x="7362825" y="5543550"/>
            <a:ext cx="954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33CC"/>
                </a:solidFill>
              </a:rPr>
              <a:t>Z=Q2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Logic diagram in </a:t>
            </a:r>
            <a:r>
              <a:rPr lang="en-US" altLang="zh-CN" smtClean="0">
                <a:solidFill>
                  <a:srgbClr val="AE3302"/>
                </a:solidFill>
                <a:ea typeface="宋体" charset="-122"/>
              </a:rPr>
              <a:t>minimal cost</a:t>
            </a:r>
            <a:r>
              <a:rPr lang="en-US" altLang="zh-CN" smtClean="0">
                <a:ea typeface="宋体" charset="-122"/>
              </a:rPr>
              <a:t> for Exp1</a:t>
            </a:r>
          </a:p>
        </p:txBody>
      </p:sp>
      <p:pic>
        <p:nvPicPr>
          <p:cNvPr id="993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66813"/>
            <a:ext cx="8459787" cy="466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Logic diagram in </a:t>
            </a:r>
            <a:r>
              <a:rPr lang="en-US" altLang="zh-CN" smtClean="0">
                <a:solidFill>
                  <a:srgbClr val="AE3302"/>
                </a:solidFill>
                <a:ea typeface="宋体" charset="-122"/>
              </a:rPr>
              <a:t>minimal risk</a:t>
            </a:r>
            <a:r>
              <a:rPr lang="en-US" altLang="zh-CN" smtClean="0">
                <a:ea typeface="宋体" charset="-122"/>
              </a:rPr>
              <a:t> for Exp1</a:t>
            </a:r>
          </a:p>
        </p:txBody>
      </p:sp>
      <p:pic>
        <p:nvPicPr>
          <p:cNvPr id="1003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449388"/>
            <a:ext cx="7272338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56197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Exp2: 1s-counting machine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81075"/>
            <a:ext cx="8218488" cy="51450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smtClean="0">
                <a:ea typeface="宋体" charset="-122"/>
              </a:rPr>
              <a:t>design a clocked synchronous state-machine with two inputs X and Y, and one output Z, the output should be 1 if the number of 1 inputs on X and Y since reset is a multiple of 4, and 0 otherwise.</a:t>
            </a:r>
          </a:p>
        </p:txBody>
      </p:sp>
      <p:graphicFrame>
        <p:nvGraphicFramePr>
          <p:cNvPr id="202917" name="Group 165"/>
          <p:cNvGraphicFramePr>
            <a:graphicFrameLocks noGrp="1"/>
          </p:cNvGraphicFramePr>
          <p:nvPr>
            <p:ph sz="half" idx="2"/>
          </p:nvPr>
        </p:nvGraphicFramePr>
        <p:xfrm>
          <a:off x="1196975" y="3294063"/>
          <a:ext cx="6564313" cy="1778000"/>
        </p:xfrm>
        <a:graphic>
          <a:graphicData uri="http://schemas.openxmlformats.org/drawingml/2006/table">
            <a:tbl>
              <a:tblPr/>
              <a:tblGrid>
                <a:gridCol w="617538"/>
                <a:gridCol w="455612"/>
                <a:gridCol w="458788"/>
                <a:gridCol w="458787"/>
                <a:gridCol w="458788"/>
                <a:gridCol w="457200"/>
                <a:gridCol w="457200"/>
                <a:gridCol w="457200"/>
                <a:gridCol w="457200"/>
                <a:gridCol w="455612"/>
                <a:gridCol w="458788"/>
                <a:gridCol w="458787"/>
                <a:gridCol w="455613"/>
                <a:gridCol w="457200"/>
              </a:tblGrid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Z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1423" name="Group 155"/>
          <p:cNvGrpSpPr>
            <a:grpSpLocks/>
          </p:cNvGrpSpPr>
          <p:nvPr/>
        </p:nvGrpSpPr>
        <p:grpSpPr bwMode="auto">
          <a:xfrm>
            <a:off x="1692275" y="2708275"/>
            <a:ext cx="4814888" cy="360363"/>
            <a:chOff x="924" y="1706"/>
            <a:chExt cx="3033" cy="227"/>
          </a:xfrm>
        </p:grpSpPr>
        <p:sp>
          <p:nvSpPr>
            <p:cNvPr id="101426" name="Line 150"/>
            <p:cNvSpPr>
              <a:spLocks noChangeShapeType="1"/>
            </p:cNvSpPr>
            <p:nvPr/>
          </p:nvSpPr>
          <p:spPr bwMode="auto">
            <a:xfrm>
              <a:off x="924" y="1706"/>
              <a:ext cx="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27" name="Line 151"/>
            <p:cNvSpPr>
              <a:spLocks noChangeShapeType="1"/>
            </p:cNvSpPr>
            <p:nvPr/>
          </p:nvSpPr>
          <p:spPr bwMode="auto">
            <a:xfrm>
              <a:off x="1037" y="1706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28" name="Line 152"/>
            <p:cNvSpPr>
              <a:spLocks noChangeShapeType="1"/>
            </p:cNvSpPr>
            <p:nvPr/>
          </p:nvSpPr>
          <p:spPr bwMode="auto">
            <a:xfrm>
              <a:off x="1037" y="1933"/>
              <a:ext cx="1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29" name="Line 153"/>
            <p:cNvSpPr>
              <a:spLocks noChangeShapeType="1"/>
            </p:cNvSpPr>
            <p:nvPr/>
          </p:nvSpPr>
          <p:spPr bwMode="auto">
            <a:xfrm flipV="1">
              <a:off x="1236" y="1706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30" name="Line 154"/>
            <p:cNvSpPr>
              <a:spLocks noChangeShapeType="1"/>
            </p:cNvSpPr>
            <p:nvPr/>
          </p:nvSpPr>
          <p:spPr bwMode="auto">
            <a:xfrm>
              <a:off x="1236" y="1706"/>
              <a:ext cx="27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1424" name="Text Box 156"/>
          <p:cNvSpPr txBox="1">
            <a:spLocks noChangeArrowheads="1"/>
          </p:cNvSpPr>
          <p:nvPr/>
        </p:nvSpPr>
        <p:spPr bwMode="auto">
          <a:xfrm>
            <a:off x="792163" y="2708275"/>
            <a:ext cx="811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reset</a:t>
            </a:r>
          </a:p>
        </p:txBody>
      </p:sp>
      <p:sp>
        <p:nvSpPr>
          <p:cNvPr id="202918" name="Rectangle 166"/>
          <p:cNvSpPr>
            <a:spLocks noChangeArrowheads="1"/>
          </p:cNvSpPr>
          <p:nvPr/>
        </p:nvSpPr>
        <p:spPr bwMode="auto">
          <a:xfrm>
            <a:off x="2366963" y="4508500"/>
            <a:ext cx="719137" cy="360363"/>
          </a:xfrm>
          <a:prstGeom prst="rect">
            <a:avLst/>
          </a:prstGeom>
          <a:solidFill>
            <a:srgbClr val="DBECF5"/>
          </a:solidFill>
          <a:ln w="9525">
            <a:solidFill>
              <a:srgbClr val="737155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02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91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2988"/>
            <a:ext cx="8229600" cy="50831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Each state record the number of 1 input on X and Y</a:t>
            </a:r>
            <a:r>
              <a:rPr lang="zh-CN" altLang="en-US" smtClean="0">
                <a:ea typeface="宋体" charset="-122"/>
              </a:rPr>
              <a:t>：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Multiple of 4 imply that the number of 1 input can be divided by 4. (MOD 4=0)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(N  MOD 4) =0</a:t>
            </a:r>
            <a:r>
              <a:rPr lang="zh-CN" altLang="en-US" smtClean="0">
                <a:ea typeface="宋体" charset="-122"/>
              </a:rPr>
              <a:t>，</a:t>
            </a:r>
            <a:r>
              <a:rPr lang="en-US" altLang="zh-CN" smtClean="0">
                <a:ea typeface="宋体" charset="-122"/>
              </a:rPr>
              <a:t>—   Z=1      ——  S0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(N  MOD 4) =1</a:t>
            </a:r>
            <a:r>
              <a:rPr lang="zh-CN" altLang="en-US" smtClean="0">
                <a:ea typeface="宋体" charset="-122"/>
              </a:rPr>
              <a:t>，</a:t>
            </a:r>
            <a:r>
              <a:rPr lang="en-US" altLang="zh-CN" smtClean="0">
                <a:ea typeface="宋体" charset="-122"/>
              </a:rPr>
              <a:t>—   Z=0      ——  S1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(N  MOD 4) =2</a:t>
            </a:r>
            <a:r>
              <a:rPr lang="zh-CN" altLang="en-US" smtClean="0">
                <a:ea typeface="宋体" charset="-122"/>
              </a:rPr>
              <a:t>，</a:t>
            </a:r>
            <a:r>
              <a:rPr lang="en-US" altLang="zh-CN" smtClean="0">
                <a:ea typeface="宋体" charset="-122"/>
              </a:rPr>
              <a:t>—   Z=0      ——  S2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(N  MOD 4) =3</a:t>
            </a:r>
            <a:r>
              <a:rPr lang="zh-CN" altLang="en-US" smtClean="0">
                <a:ea typeface="宋体" charset="-122"/>
              </a:rPr>
              <a:t>，</a:t>
            </a:r>
            <a:r>
              <a:rPr lang="en-US" altLang="zh-CN" smtClean="0">
                <a:ea typeface="宋体" charset="-122"/>
              </a:rPr>
              <a:t>—   Z=0      ——  S3</a:t>
            </a:r>
          </a:p>
        </p:txBody>
      </p:sp>
      <p:sp>
        <p:nvSpPr>
          <p:cNvPr id="10240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Naming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3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991475" cy="674687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Synthesis steps</a:t>
            </a:r>
          </a:p>
        </p:txBody>
      </p:sp>
      <p:graphicFrame>
        <p:nvGraphicFramePr>
          <p:cNvPr id="210129" name="Group 209"/>
          <p:cNvGraphicFramePr>
            <a:graphicFrameLocks noGrp="1"/>
          </p:cNvGraphicFramePr>
          <p:nvPr>
            <p:ph idx="1"/>
          </p:nvPr>
        </p:nvGraphicFramePr>
        <p:xfrm>
          <a:off x="250825" y="1628775"/>
          <a:ext cx="4176713" cy="2879725"/>
        </p:xfrm>
        <a:graphic>
          <a:graphicData uri="http://schemas.openxmlformats.org/drawingml/2006/table">
            <a:tbl>
              <a:tblPr/>
              <a:tblGrid>
                <a:gridCol w="696913"/>
                <a:gridCol w="695325"/>
                <a:gridCol w="696912"/>
                <a:gridCol w="695325"/>
                <a:gridCol w="695325"/>
                <a:gridCol w="696913"/>
              </a:tblGrid>
              <a:tr h="40481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XY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Z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S*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472" name="Rectangle 206"/>
          <p:cNvSpPr>
            <a:spLocks noChangeArrowheads="1"/>
          </p:cNvSpPr>
          <p:nvPr/>
        </p:nvSpPr>
        <p:spPr bwMode="auto">
          <a:xfrm>
            <a:off x="476250" y="1073150"/>
            <a:ext cx="319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9900CC"/>
                </a:solidFill>
              </a:rPr>
              <a:t>1</a:t>
            </a:r>
            <a:r>
              <a:rPr lang="zh-CN" altLang="en-US" sz="2400">
                <a:solidFill>
                  <a:srgbClr val="9900CC"/>
                </a:solidFill>
              </a:rPr>
              <a:t>、</a:t>
            </a:r>
            <a:r>
              <a:rPr lang="en-US" altLang="zh-CN" sz="2400">
                <a:solidFill>
                  <a:srgbClr val="9900CC"/>
                </a:solidFill>
              </a:rPr>
              <a:t>state/output table</a:t>
            </a:r>
          </a:p>
        </p:txBody>
      </p:sp>
      <p:sp>
        <p:nvSpPr>
          <p:cNvPr id="210128" name="Text Box 208"/>
          <p:cNvSpPr txBox="1">
            <a:spLocks noChangeArrowheads="1"/>
          </p:cNvSpPr>
          <p:nvPr/>
        </p:nvSpPr>
        <p:spPr bwMode="auto">
          <a:xfrm>
            <a:off x="5337175" y="1133475"/>
            <a:ext cx="337502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2400">
                <a:solidFill>
                  <a:srgbClr val="9900CC"/>
                </a:solidFill>
              </a:rPr>
              <a:t>2</a:t>
            </a:r>
            <a:r>
              <a:rPr lang="zh-CN" altLang="en-US" sz="2400">
                <a:solidFill>
                  <a:srgbClr val="9900CC"/>
                </a:solidFill>
              </a:rPr>
              <a:t>、</a:t>
            </a:r>
            <a:r>
              <a:rPr lang="en-US" altLang="zh-CN" sz="2400">
                <a:solidFill>
                  <a:srgbClr val="9900CC"/>
                </a:solidFill>
              </a:rPr>
              <a:t>state assignment: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400">
                <a:solidFill>
                  <a:srgbClr val="0033CC"/>
                </a:solidFill>
              </a:rPr>
              <a:t>S0 — 00</a:t>
            </a:r>
            <a:r>
              <a:rPr lang="zh-CN" altLang="en-US" sz="2400">
                <a:solidFill>
                  <a:srgbClr val="0033CC"/>
                </a:solidFill>
              </a:rPr>
              <a:t>、</a:t>
            </a:r>
            <a:r>
              <a:rPr lang="en-US" altLang="zh-CN" sz="2400">
                <a:solidFill>
                  <a:srgbClr val="0033CC"/>
                </a:solidFill>
              </a:rPr>
              <a:t>S1 — 01</a:t>
            </a:r>
            <a:r>
              <a:rPr lang="zh-CN" altLang="en-US" sz="2400">
                <a:solidFill>
                  <a:srgbClr val="0033CC"/>
                </a:solidFill>
              </a:rPr>
              <a:t>、</a:t>
            </a:r>
            <a:br>
              <a:rPr lang="zh-CN" altLang="en-US" sz="2400">
                <a:solidFill>
                  <a:srgbClr val="0033CC"/>
                </a:solidFill>
              </a:rPr>
            </a:br>
            <a:r>
              <a:rPr lang="en-US" altLang="zh-CN" sz="2400">
                <a:solidFill>
                  <a:srgbClr val="0033CC"/>
                </a:solidFill>
              </a:rPr>
              <a:t>S2 — 11</a:t>
            </a:r>
            <a:r>
              <a:rPr lang="zh-CN" altLang="en-US" sz="2400">
                <a:solidFill>
                  <a:srgbClr val="0033CC"/>
                </a:solidFill>
              </a:rPr>
              <a:t>、</a:t>
            </a:r>
            <a:r>
              <a:rPr lang="en-US" altLang="zh-CN" sz="2400">
                <a:solidFill>
                  <a:srgbClr val="0033CC"/>
                </a:solidFill>
              </a:rPr>
              <a:t>S3 — 10</a:t>
            </a:r>
          </a:p>
        </p:txBody>
      </p:sp>
      <p:sp>
        <p:nvSpPr>
          <p:cNvPr id="210130" name="Text Box 210"/>
          <p:cNvSpPr txBox="1">
            <a:spLocks noChangeArrowheads="1"/>
          </p:cNvSpPr>
          <p:nvPr/>
        </p:nvSpPr>
        <p:spPr bwMode="auto">
          <a:xfrm>
            <a:off x="5337175" y="2573338"/>
            <a:ext cx="3095625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2400">
                <a:solidFill>
                  <a:srgbClr val="9900CC"/>
                </a:solidFill>
              </a:rPr>
              <a:t>3</a:t>
            </a:r>
            <a:r>
              <a:rPr lang="zh-CN" altLang="en-US" sz="2400">
                <a:solidFill>
                  <a:srgbClr val="9900CC"/>
                </a:solidFill>
              </a:rPr>
              <a:t>、</a:t>
            </a:r>
            <a:r>
              <a:rPr lang="en-US" altLang="zh-CN" sz="2400">
                <a:solidFill>
                  <a:srgbClr val="9900CC"/>
                </a:solidFill>
              </a:rPr>
              <a:t>transition/output table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400">
                <a:solidFill>
                  <a:srgbClr val="9900CC"/>
                </a:solidFill>
              </a:rPr>
              <a:t>……</a:t>
            </a:r>
          </a:p>
        </p:txBody>
      </p:sp>
      <p:sp>
        <p:nvSpPr>
          <p:cNvPr id="210131" name="Text Box 211"/>
          <p:cNvSpPr txBox="1">
            <a:spLocks noChangeArrowheads="1"/>
          </p:cNvSpPr>
          <p:nvPr/>
        </p:nvSpPr>
        <p:spPr bwMode="auto">
          <a:xfrm>
            <a:off x="5337175" y="3924300"/>
            <a:ext cx="3095625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2400">
                <a:solidFill>
                  <a:srgbClr val="9900CC"/>
                </a:solidFill>
              </a:rPr>
              <a:t>4</a:t>
            </a:r>
            <a:r>
              <a:rPr lang="zh-CN" altLang="en-US" sz="2400">
                <a:solidFill>
                  <a:srgbClr val="9900CC"/>
                </a:solidFill>
              </a:rPr>
              <a:t>、</a:t>
            </a:r>
            <a:r>
              <a:rPr lang="en-US" altLang="zh-CN" sz="2400">
                <a:solidFill>
                  <a:srgbClr val="9900CC"/>
                </a:solidFill>
              </a:rPr>
              <a:t>application table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400">
                <a:solidFill>
                  <a:srgbClr val="9900CC"/>
                </a:solidFill>
              </a:rPr>
              <a:t>……</a:t>
            </a:r>
          </a:p>
        </p:txBody>
      </p:sp>
      <p:sp>
        <p:nvSpPr>
          <p:cNvPr id="210132" name="Text Box 212"/>
          <p:cNvSpPr txBox="1">
            <a:spLocks noChangeArrowheads="1"/>
          </p:cNvSpPr>
          <p:nvPr/>
        </p:nvSpPr>
        <p:spPr bwMode="auto">
          <a:xfrm>
            <a:off x="5381625" y="4959350"/>
            <a:ext cx="309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2E3301"/>
                </a:solidFill>
              </a:rPr>
              <a:t>……</a:t>
            </a:r>
            <a:endParaRPr lang="en-US" altLang="zh-CN" sz="2400">
              <a:solidFill>
                <a:srgbClr val="2E3301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128" grpId="0"/>
      <p:bldP spid="210130" grpId="0"/>
      <p:bldP spid="210131" grpId="0"/>
      <p:bldP spid="210132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80"/>
      </a:dk1>
      <a:lt1>
        <a:srgbClr val="FFFFFF"/>
      </a:lt1>
      <a:dk2>
        <a:srgbClr val="FFFFFF"/>
      </a:dk2>
      <a:lt2>
        <a:srgbClr val="808080"/>
      </a:lt2>
      <a:accent1>
        <a:srgbClr val="B4D7EB"/>
      </a:accent1>
      <a:accent2>
        <a:srgbClr val="183883"/>
      </a:accent2>
      <a:accent3>
        <a:srgbClr val="FFFFFF"/>
      </a:accent3>
      <a:accent4>
        <a:srgbClr val="00006C"/>
      </a:accent4>
      <a:accent5>
        <a:srgbClr val="D6E8F3"/>
      </a:accent5>
      <a:accent6>
        <a:srgbClr val="153276"/>
      </a:accent6>
      <a:hlink>
        <a:srgbClr val="365B91"/>
      </a:hlink>
      <a:folHlink>
        <a:srgbClr val="97C6E4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文件繁多型</Template>
  <TotalTime>15584</TotalTime>
  <Words>6258</Words>
  <Application>Microsoft Office PowerPoint</Application>
  <PresentationFormat>全屏显示(4:3)</PresentationFormat>
  <Paragraphs>2778</Paragraphs>
  <Slides>116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116</vt:i4>
      </vt:variant>
    </vt:vector>
  </HeadingPairs>
  <TitlesOfParts>
    <vt:vector size="120" baseType="lpstr">
      <vt:lpstr>Default Design</vt:lpstr>
      <vt:lpstr>Artwork</vt:lpstr>
      <vt:lpstr>Equation</vt:lpstr>
      <vt:lpstr>Visio</vt:lpstr>
      <vt:lpstr>Chapter 7 sequential logic design principles</vt:lpstr>
      <vt:lpstr>homework</vt:lpstr>
      <vt:lpstr>sequential circuit</vt:lpstr>
      <vt:lpstr>Some important concepts</vt:lpstr>
      <vt:lpstr>Some important concepts</vt:lpstr>
      <vt:lpstr>7.1  Bistable Element</vt:lpstr>
      <vt:lpstr>analysis with transfer characteristic</vt:lpstr>
      <vt:lpstr>Stable and metastable</vt:lpstr>
      <vt:lpstr>7.2  Latches and Flip_Flops</vt:lpstr>
      <vt:lpstr>Exp: a kind of “assert”, “abort” button</vt:lpstr>
      <vt:lpstr>1、S—R Latches</vt:lpstr>
      <vt:lpstr>S-R latch’s timing analysis</vt:lpstr>
      <vt:lpstr>PowerPoint 演示文稿</vt:lpstr>
      <vt:lpstr> (2) minimum pulse width</vt:lpstr>
      <vt:lpstr>(3) characteristic equation</vt:lpstr>
      <vt:lpstr>        2、S-R latch   </vt:lpstr>
      <vt:lpstr>3、S-R latch with enable</vt:lpstr>
      <vt:lpstr>4、D latch</vt:lpstr>
      <vt:lpstr>timing diagram</vt:lpstr>
      <vt:lpstr>5、Edge-Triggered D Flip-Flops</vt:lpstr>
      <vt:lpstr>positive-edge-triggered D flip-flop</vt:lpstr>
      <vt:lpstr>PowerPoint 演示文稿</vt:lpstr>
      <vt:lpstr>Others</vt:lpstr>
      <vt:lpstr>6、edge-triggered D flip-flop with enable</vt:lpstr>
      <vt:lpstr>frequency divider with D f-fs</vt:lpstr>
      <vt:lpstr>7、scan flip-flop</vt:lpstr>
      <vt:lpstr>PowerPoint 演示文稿</vt:lpstr>
      <vt:lpstr>8、master/slave S-R Flip-Flops</vt:lpstr>
      <vt:lpstr>Timing diagram of S-R f-fs</vt:lpstr>
      <vt:lpstr>9. master/slave J-K flip-flop</vt:lpstr>
      <vt:lpstr>JK flip-flop timing diagram</vt:lpstr>
      <vt:lpstr>features</vt:lpstr>
      <vt:lpstr>1s catching</vt:lpstr>
      <vt:lpstr>0s catching</vt:lpstr>
      <vt:lpstr>10、Edge-triggered J-K Flip-Flop</vt:lpstr>
      <vt:lpstr>Timing diagram of edge-triggered J-K f-fs</vt:lpstr>
      <vt:lpstr>11、T Flip-Flop</vt:lpstr>
      <vt:lpstr>Implementation</vt:lpstr>
      <vt:lpstr>T Flip-Flop with enable</vt:lpstr>
      <vt:lpstr>summary : latches and flip-flops</vt:lpstr>
      <vt:lpstr>summary : characteristic equation</vt:lpstr>
      <vt:lpstr>7.3 clocked synchronous state-machine analysis</vt:lpstr>
      <vt:lpstr>1、stucture</vt:lpstr>
      <vt:lpstr>PowerPoint 演示文稿</vt:lpstr>
      <vt:lpstr>2.analysis example</vt:lpstr>
      <vt:lpstr>excitation equation</vt:lpstr>
      <vt:lpstr>transition equation</vt:lpstr>
      <vt:lpstr>Transition table and state table</vt:lpstr>
      <vt:lpstr>Output equation</vt:lpstr>
      <vt:lpstr>Transition/output table, state/output table</vt:lpstr>
      <vt:lpstr>State diagram</vt:lpstr>
      <vt:lpstr>PowerPoint 演示文稿</vt:lpstr>
      <vt:lpstr>Timing diagram</vt:lpstr>
      <vt:lpstr>Analysis of Moore maching</vt:lpstr>
      <vt:lpstr>PowerPoint 演示文稿</vt:lpstr>
      <vt:lpstr>state diagram</vt:lpstr>
      <vt:lpstr>Timing diagram’s comparison  </vt:lpstr>
      <vt:lpstr>state transition feature</vt:lpstr>
      <vt:lpstr>3、analysis with J-K flip-flops</vt:lpstr>
      <vt:lpstr>PowerPoint 演示文稿</vt:lpstr>
      <vt:lpstr>state diagram </vt:lpstr>
      <vt:lpstr>timing diagram</vt:lpstr>
      <vt:lpstr>Exp3：analyze the following circuit</vt:lpstr>
      <vt:lpstr>7.4  clocked synchronous state-machine design</vt:lpstr>
      <vt:lpstr>Exp1: sequence-detector design</vt:lpstr>
      <vt:lpstr>state analysis of exp.1</vt:lpstr>
      <vt:lpstr>Exp1: sequence-detector design</vt:lpstr>
      <vt:lpstr>PowerPoint 演示文稿</vt:lpstr>
      <vt:lpstr>(4) construct transition/output table</vt:lpstr>
      <vt:lpstr>(5) Construct excitation table</vt:lpstr>
      <vt:lpstr>(6) Deduce the excitation equations</vt:lpstr>
      <vt:lpstr>(7) Deduce the output equation</vt:lpstr>
      <vt:lpstr>Circuit for exp1</vt:lpstr>
      <vt:lpstr>Assignment 2</vt:lpstr>
      <vt:lpstr>Assignment with Gray code</vt:lpstr>
      <vt:lpstr>Another sequence detector : use mealy machine</vt:lpstr>
      <vt:lpstr>(3) State minimization</vt:lpstr>
      <vt:lpstr>(4) State assignment</vt:lpstr>
      <vt:lpstr>Disposition of unused states</vt:lpstr>
      <vt:lpstr>(5) Construct excitation table</vt:lpstr>
      <vt:lpstr>(6) Derive the excitation equations and output equation</vt:lpstr>
      <vt:lpstr>another way: synthesis using J-K f-fs</vt:lpstr>
      <vt:lpstr>Excitation equations and output equation</vt:lpstr>
      <vt:lpstr>Design examples in book</vt:lpstr>
      <vt:lpstr>1. Find states</vt:lpstr>
      <vt:lpstr>PowerPoint 演示文稿</vt:lpstr>
      <vt:lpstr>State minimization</vt:lpstr>
      <vt:lpstr>State minimization</vt:lpstr>
      <vt:lpstr>Minimal state table</vt:lpstr>
      <vt:lpstr>State assignment</vt:lpstr>
      <vt:lpstr>Transition/output table and excitation table</vt:lpstr>
      <vt:lpstr>Completed excitation table</vt:lpstr>
      <vt:lpstr>PowerPoint 演示文稿</vt:lpstr>
      <vt:lpstr>PowerPoint 演示文稿</vt:lpstr>
      <vt:lpstr>Logic diagram in minimal cost for Exp1</vt:lpstr>
      <vt:lpstr>Logic diagram in minimal risk for Exp1</vt:lpstr>
      <vt:lpstr>Exp2: 1s-counting machine</vt:lpstr>
      <vt:lpstr>Naming state</vt:lpstr>
      <vt:lpstr>Synthesis steps</vt:lpstr>
      <vt:lpstr>Exp3: a combination lock</vt:lpstr>
      <vt:lpstr>States analysis</vt:lpstr>
      <vt:lpstr>State table for combination-lock machine</vt:lpstr>
      <vt:lpstr>7.5 designing state machines using state diagram</vt:lpstr>
      <vt:lpstr>PowerPoint 演示文稿</vt:lpstr>
      <vt:lpstr>PowerPoint 演示文稿</vt:lpstr>
      <vt:lpstr>state assignment</vt:lpstr>
      <vt:lpstr>PowerPoint 演示文稿</vt:lpstr>
      <vt:lpstr>Exp2:T-bird tail lights</vt:lpstr>
      <vt:lpstr>First State diagram</vt:lpstr>
      <vt:lpstr>Corrected diagram</vt:lpstr>
      <vt:lpstr>Corrected diagram again</vt:lpstr>
      <vt:lpstr>State assignment</vt:lpstr>
      <vt:lpstr>Summary for chapter 7</vt:lpstr>
      <vt:lpstr>PowerPoint 演示文稿</vt:lpstr>
      <vt:lpstr>课堂练习</vt:lpstr>
      <vt:lpstr>Class exercise</vt:lpstr>
    </vt:vector>
  </TitlesOfParts>
  <Company>2ndSpAcE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第七章 时序逻辑设计原理</dc:title>
  <dc:creator>Image</dc:creator>
  <cp:lastModifiedBy>user</cp:lastModifiedBy>
  <cp:revision>853</cp:revision>
  <dcterms:created xsi:type="dcterms:W3CDTF">2005-10-17T14:21:36Z</dcterms:created>
  <dcterms:modified xsi:type="dcterms:W3CDTF">2018-05-14T15:17:50Z</dcterms:modified>
</cp:coreProperties>
</file>