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33"/>
  </p:notesMasterIdLst>
  <p:sldIdLst>
    <p:sldId id="256" r:id="rId2"/>
    <p:sldId id="280" r:id="rId3"/>
    <p:sldId id="257" r:id="rId4"/>
    <p:sldId id="260" r:id="rId5"/>
    <p:sldId id="261" r:id="rId6"/>
    <p:sldId id="263" r:id="rId7"/>
    <p:sldId id="262" r:id="rId8"/>
    <p:sldId id="284" r:id="rId9"/>
    <p:sldId id="272" r:id="rId10"/>
    <p:sldId id="281" r:id="rId11"/>
    <p:sldId id="285" r:id="rId12"/>
    <p:sldId id="288" r:id="rId13"/>
    <p:sldId id="289" r:id="rId14"/>
    <p:sldId id="273" r:id="rId15"/>
    <p:sldId id="258" r:id="rId16"/>
    <p:sldId id="259" r:id="rId17"/>
    <p:sldId id="269" r:id="rId18"/>
    <p:sldId id="271" r:id="rId19"/>
    <p:sldId id="270" r:id="rId20"/>
    <p:sldId id="282" r:id="rId21"/>
    <p:sldId id="265" r:id="rId22"/>
    <p:sldId id="274" r:id="rId23"/>
    <p:sldId id="266" r:id="rId24"/>
    <p:sldId id="267" r:id="rId25"/>
    <p:sldId id="268" r:id="rId26"/>
    <p:sldId id="275" r:id="rId27"/>
    <p:sldId id="276" r:id="rId28"/>
    <p:sldId id="277" r:id="rId29"/>
    <p:sldId id="278" r:id="rId30"/>
    <p:sldId id="286" r:id="rId31"/>
    <p:sldId id="287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644"/>
    <a:srgbClr val="FF4747"/>
    <a:srgbClr val="401006"/>
    <a:srgbClr val="5A3C3C"/>
    <a:srgbClr val="E2E8AE"/>
    <a:srgbClr val="CEE0FE"/>
    <a:srgbClr val="66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8BE72C8-408C-4FC2-B973-7A54D433F4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6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7)\bg\b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420888"/>
            <a:ext cx="8353425" cy="79208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212976"/>
            <a:ext cx="8353425" cy="504056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F71E94-459E-45E2-9E7A-D9ACD9AF5A35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836E776-0522-4D14-B2FB-4D88EEEAB4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005064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2807518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4571802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E94-459E-45E2-9E7A-D9ACD9AF5A35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E776-0522-4D14-B2FB-4D88EEEAB4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052513"/>
            <a:ext cx="3886200" cy="5113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3886200" cy="5113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4B431FE-7381-4292-AD74-0BE8A079DD32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9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C813709-2F90-43CC-8D84-7EF152F6E1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24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052513"/>
            <a:ext cx="7924800" cy="51133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C12695-7EC3-4F38-8088-26D22DF04663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ADB18C8-5B67-4588-92F4-7F7BCC1F7F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8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7)\bg\bg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00" y="-16949"/>
            <a:ext cx="9166600" cy="68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B0262D-EDAD-4766-A2B4-0FE0182D0CF2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65947E-D803-45F9-83B8-A9244894157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606700"/>
            <a:ext cx="8353425" cy="750292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2204863"/>
            <a:ext cx="8353425" cy="401836"/>
          </a:xfrm>
        </p:spPr>
        <p:txBody>
          <a:bodyPr anchor="b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7)\bg\b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156892"/>
            <a:ext cx="8353425" cy="79208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948980"/>
            <a:ext cx="8353425" cy="504056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F71E94-459E-45E2-9E7A-D9ACD9AF5A35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836E776-0522-4D14-B2FB-4D88EEEAB46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9" y="1196752"/>
            <a:ext cx="8353424" cy="4176464"/>
          </a:xfrm>
        </p:spPr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FA9-2AC4-4702-A279-904D904AFED2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4FF1D95-5130-4B23-A6C9-5C2075419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42476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42476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F2E-8661-4C48-9F8A-A4D9572C627A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5D00CD54-9BB7-40A2-8429-4379630F3B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5"/>
            <a:ext cx="4102100" cy="352839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5"/>
            <a:ext cx="4103688" cy="352839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1CDF-1201-487D-B9FF-9F6FDDADC07A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83C3798-0D6F-417C-B01B-F86A277227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382E-1D66-4BD3-A817-060127CA5C1E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928C-0F44-4458-8A30-5C932D545F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D6CE-E331-4360-AA3B-13C93202AFC0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3C65A43-EFD6-41D8-BB17-202E3BD843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9"/>
            <a:ext cx="5173663" cy="4103662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9"/>
            <a:ext cx="3070225" cy="41036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E94-459E-45E2-9E7A-D9ACD9AF5A35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chapter 9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836E776-0522-4D14-B2FB-4D88EEEAB4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SLIDEtoME\TP模板\新建文件夹 (17)\bg\bg5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00" y="-16949"/>
            <a:ext cx="9166600" cy="687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648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043735"/>
            <a:ext cx="8353424" cy="4455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F71E94-459E-45E2-9E7A-D9ACD9AF5A35}" type="datetime1">
              <a:rPr lang="zh-CN" altLang="en-US" smtClean="0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64315"/>
            <a:ext cx="2895600" cy="4571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altLang="zh-CN" smtClean="0"/>
              <a:t>chapter 9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fld id="{F836E776-0522-4D14-B2FB-4D88EEEAB4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accent5">
              <a:lumMod val="75000"/>
            </a:schemeClr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6635" y="908720"/>
            <a:ext cx="6345705" cy="1494166"/>
          </a:xfrm>
        </p:spPr>
        <p:txBody>
          <a:bodyPr>
            <a:normAutofit/>
          </a:bodyPr>
          <a:lstStyle/>
          <a:p>
            <a:r>
              <a:rPr lang="en-US" altLang="zh-CN" sz="3800" dirty="0">
                <a:solidFill>
                  <a:schemeClr val="accent5">
                    <a:lumMod val="75000"/>
                  </a:schemeClr>
                </a:solidFill>
              </a:rPr>
              <a:t>Chapter 9  Memory</a:t>
            </a:r>
            <a:r>
              <a:rPr lang="zh-CN" altLang="en-US" sz="3800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CN" sz="3800" dirty="0">
                <a:solidFill>
                  <a:schemeClr val="accent5">
                    <a:lumMod val="75000"/>
                  </a:schemeClr>
                </a:solidFill>
              </a:rPr>
              <a:t>CPLD and FPGA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41630" y="3203975"/>
            <a:ext cx="6435716" cy="2236788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本章要求</a:t>
            </a:r>
            <a:r>
              <a:rPr lang="en-US" altLang="zh-CN" sz="28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存储器中的</a:t>
            </a:r>
            <a:r>
              <a:rPr lang="en-US" altLang="zh-CN" sz="2800" dirty="0">
                <a:solidFill>
                  <a:schemeClr val="tx1"/>
                </a:solidFill>
              </a:rPr>
              <a:t>ROM</a:t>
            </a:r>
            <a:r>
              <a:rPr lang="zh-CN" altLang="en-US" sz="2800" dirty="0">
                <a:solidFill>
                  <a:schemeClr val="tx1"/>
                </a:solidFill>
              </a:rPr>
              <a:t>及其用于组合逻辑电路的设计；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ROM, RAM</a:t>
            </a:r>
            <a:r>
              <a:rPr lang="zh-CN" altLang="en-US" sz="2800" dirty="0">
                <a:solidFill>
                  <a:schemeClr val="tx1"/>
                </a:solidFill>
              </a:rPr>
              <a:t>的地址和存储容量的关系，以及容量的扩展等基本知识。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335C5506-83AA-48BD-AA04-E183A838D3B0}" type="datetime1">
              <a:rPr lang="zh-CN" altLang="en-US"/>
              <a:pPr/>
              <a:t>2018/6/11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424862" cy="5113337"/>
          </a:xfrm>
        </p:spPr>
        <p:txBody>
          <a:bodyPr/>
          <a:lstStyle/>
          <a:p>
            <a:r>
              <a:rPr lang="en-US" altLang="zh-CN"/>
              <a:t>EPROM</a:t>
            </a:r>
            <a:r>
              <a:rPr lang="zh-CN" altLang="en-US"/>
              <a:t>（</a:t>
            </a:r>
            <a:r>
              <a:rPr lang="en-US" altLang="zh-CN"/>
              <a:t>Erasable PROM</a:t>
            </a:r>
            <a:r>
              <a:rPr lang="zh-CN" altLang="en-US"/>
              <a:t>）</a:t>
            </a:r>
          </a:p>
          <a:p>
            <a:pPr lvl="1"/>
            <a:r>
              <a:rPr lang="zh-CN" altLang="en-US"/>
              <a:t> </a:t>
            </a:r>
            <a:r>
              <a:rPr lang="en-US" altLang="zh-CN"/>
              <a:t>fuses implemented using floating-gate MOS transistors to program 10k~100k times in the field, erased by flooding with UV light.</a:t>
            </a: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5765-3738-47F5-9942-49FED2ED2A6C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38" y="2213865"/>
            <a:ext cx="3455987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52513"/>
            <a:ext cx="7924800" cy="5545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E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PROM</a:t>
            </a:r>
            <a:r>
              <a:rPr lang="zh-CN" altLang="en-US" sz="2800" dirty="0"/>
              <a:t>（</a:t>
            </a:r>
            <a:r>
              <a:rPr lang="en-US" altLang="zh-CN" sz="2800" dirty="0"/>
              <a:t>Electrically EPROM</a:t>
            </a:r>
            <a:r>
              <a:rPr lang="zh-CN" altLang="en-US" sz="2800" dirty="0"/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byte-program, individual stored bits may be erased electrically.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2764(8k×8),  27128(16k×8), 27256(32k×8), 27512(64k×8)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flash </a:t>
            </a:r>
            <a:r>
              <a:rPr lang="en-US" altLang="zh-CN" sz="2800" dirty="0" smtClean="0"/>
              <a:t>EPROM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a specific type of EPROM which can be erased in large blocks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NOR type and NAND type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NOR flash</a:t>
            </a:r>
            <a:r>
              <a:rPr lang="en-US" altLang="zh-CN" sz="2400" dirty="0"/>
              <a:t> </a:t>
            </a:r>
            <a:r>
              <a:rPr lang="en-US" altLang="zh-CN" sz="2000" dirty="0"/>
              <a:t>allows a single machine word (byte) to be written or read independently</a:t>
            </a:r>
            <a:endParaRPr lang="en-US" altLang="zh-CN" sz="2400" dirty="0"/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NAND flash is programmed and read in pages, and erased in blocks.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A9F-25BB-4F79-A873-50680CA687EA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2" name="矩形 1"/>
          <p:cNvSpPr/>
          <p:nvPr/>
        </p:nvSpPr>
        <p:spPr>
          <a:xfrm>
            <a:off x="5427095" y="257390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accent3"/>
                </a:solidFill>
              </a:rPr>
              <a:t>solid-state drives (SSDs)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61910" y="2573905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chemeClr val="accent3"/>
                </a:solidFill>
              </a:rPr>
              <a:t>USB device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Exp. NAND flash ROM’s structure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E5E6-699F-4E98-B3BA-CDFFED477E20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pic>
        <p:nvPicPr>
          <p:cNvPr id="165895" name="Picture 7" descr="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0" t="6158" r="4889" b="5777"/>
          <a:stretch>
            <a:fillRect/>
          </a:stretch>
        </p:blipFill>
        <p:spPr bwMode="auto">
          <a:xfrm>
            <a:off x="-19050" y="998538"/>
            <a:ext cx="54895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5832475" y="1584325"/>
            <a:ext cx="256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Bit-storage unit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836613" y="4464050"/>
            <a:ext cx="3060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 block of an NAND flash ROM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43" y="2476700"/>
            <a:ext cx="4116952" cy="3974700"/>
          </a:xfrm>
          <a:prstGeom prst="rect">
            <a:avLst/>
          </a:prstGeom>
          <a:ln>
            <a:solidFill>
              <a:srgbClr val="900644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7" grpId="0"/>
      <p:bldP spid="1659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95263" y="317500"/>
            <a:ext cx="8562975" cy="1085850"/>
          </a:xfrm>
        </p:spPr>
        <p:txBody>
          <a:bodyPr>
            <a:normAutofit/>
          </a:bodyPr>
          <a:lstStyle/>
          <a:p>
            <a:r>
              <a:rPr lang="en-US" altLang="zh-CN"/>
              <a:t>Array organization of a 2GB NAND flash ROM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BE0A-1DAF-4F9F-BE05-37C545B53CB8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0709" b="1089"/>
          <a:stretch>
            <a:fillRect/>
          </a:stretch>
        </p:blipFill>
        <p:spPr bwMode="auto">
          <a:xfrm>
            <a:off x="385763" y="1717675"/>
            <a:ext cx="8370887" cy="3957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7943" name="Group 7"/>
          <p:cNvGrpSpPr>
            <a:grpSpLocks/>
          </p:cNvGrpSpPr>
          <p:nvPr/>
        </p:nvGrpSpPr>
        <p:grpSpPr bwMode="auto">
          <a:xfrm>
            <a:off x="2997200" y="1312863"/>
            <a:ext cx="1733550" cy="900112"/>
            <a:chOff x="2710" y="1962"/>
            <a:chExt cx="1092" cy="567"/>
          </a:xfrm>
        </p:grpSpPr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2710" y="1962"/>
              <a:ext cx="10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CC"/>
                  </a:solidFill>
                </a:rPr>
                <a:t>（</a:t>
              </a:r>
              <a:r>
                <a:rPr lang="en-US" altLang="zh-CN">
                  <a:solidFill>
                    <a:srgbClr val="9900CC"/>
                  </a:solidFill>
                </a:rPr>
                <a:t>Main Area</a:t>
              </a:r>
              <a:r>
                <a:rPr lang="zh-CN" altLang="en-US">
                  <a:solidFill>
                    <a:srgbClr val="9900CC"/>
                  </a:solidFill>
                </a:rPr>
                <a:t>）</a:t>
              </a:r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>
              <a:off x="2908" y="2188"/>
              <a:ext cx="199" cy="34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7946" name="Group 10"/>
          <p:cNvGrpSpPr>
            <a:grpSpLocks/>
          </p:cNvGrpSpPr>
          <p:nvPr/>
        </p:nvGrpSpPr>
        <p:grpSpPr bwMode="auto">
          <a:xfrm>
            <a:off x="4886325" y="1268413"/>
            <a:ext cx="1847850" cy="900112"/>
            <a:chOff x="3787" y="1962"/>
            <a:chExt cx="1164" cy="567"/>
          </a:xfrm>
        </p:grpSpPr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3787" y="1962"/>
              <a:ext cx="1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9900CC"/>
                  </a:solidFill>
                </a:rPr>
                <a:t>（</a:t>
              </a:r>
              <a:r>
                <a:rPr lang="en-US" altLang="zh-CN">
                  <a:solidFill>
                    <a:srgbClr val="9900CC"/>
                  </a:solidFill>
                </a:rPr>
                <a:t>Spare Area</a:t>
              </a:r>
              <a:r>
                <a:rPr lang="zh-CN" altLang="en-US">
                  <a:solidFill>
                    <a:srgbClr val="9900CC"/>
                  </a:solidFill>
                </a:rPr>
                <a:t>）</a:t>
              </a:r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 flipH="1">
              <a:off x="4071" y="2188"/>
              <a:ext cx="199" cy="34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188640"/>
            <a:ext cx="8015287" cy="72008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Others about EEPROM</a:t>
            </a:r>
            <a:endParaRPr lang="zh-CN" altLang="zh-CN" sz="28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62950" cy="5073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按照数据的输入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输出分为串行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EEPROM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和并行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EEPROM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串行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EEPROM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：在读写数据时，输入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输出时通过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线、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线、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线或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SPI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总线等接口方式进行的。</a:t>
            </a:r>
          </a:p>
          <a:p>
            <a:pPr lvl="1">
              <a:lnSpc>
                <a:spcPct val="80000"/>
              </a:lnSpc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并行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EEPROM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：数据的输入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输出是通过并行总线进行的。</a:t>
            </a:r>
          </a:p>
          <a:p>
            <a:pPr>
              <a:lnSpc>
                <a:spcPct val="80000"/>
              </a:lnSpc>
            </a:pP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近期，低功耗，写入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擦除速度快的产品很多，如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Microchip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公司的新型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千位、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千位串行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EEPROM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，最快时钟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10MHZ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，写入时间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5ms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，电流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3mA,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内置写保护功能，可保存数据达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200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年，承受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100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万次擦写。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Atmel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公司的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AT24C××</a:t>
            </a:r>
            <a:r>
              <a:rPr lang="zh-CN" altLang="en-US" sz="2800" b="0" dirty="0">
                <a:latin typeface="华文新魏" pitchFamily="2" charset="-122"/>
                <a:ea typeface="华文新魏" pitchFamily="2" charset="-122"/>
              </a:rPr>
              <a:t>系列</a:t>
            </a:r>
            <a:r>
              <a:rPr lang="en-US" altLang="zh-CN" sz="2800" b="0" dirty="0">
                <a:latin typeface="华文新魏" pitchFamily="2" charset="-122"/>
                <a:ea typeface="华文新魏" pitchFamily="2" charset="-122"/>
              </a:rPr>
              <a:t>……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1F54-8FB6-42CE-8B87-C33001EE2339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40750" cy="647700"/>
          </a:xfrm>
        </p:spPr>
        <p:txBody>
          <a:bodyPr>
            <a:normAutofit fontScale="90000"/>
          </a:bodyPr>
          <a:lstStyle/>
          <a:p>
            <a:r>
              <a:rPr lang="en-US" altLang="zh-CN" sz="2800">
                <a:latin typeface="Arial" charset="0"/>
              </a:rPr>
              <a:t>5. Using ROM for </a:t>
            </a:r>
            <a:r>
              <a:rPr lang="en-US" altLang="zh-CN" sz="2800">
                <a:latin typeface="Comic Sans MS"/>
              </a:rPr>
              <a:t>“</a:t>
            </a:r>
            <a:r>
              <a:rPr lang="en-US" altLang="zh-CN" sz="2800">
                <a:latin typeface="Arial" charset="0"/>
              </a:rPr>
              <a:t>random</a:t>
            </a:r>
            <a:r>
              <a:rPr lang="en-US" altLang="zh-CN" sz="2800">
                <a:latin typeface="Comic Sans MS"/>
              </a:rPr>
              <a:t>”</a:t>
            </a:r>
            <a:r>
              <a:rPr lang="en-US" altLang="zh-CN" sz="2800">
                <a:latin typeface="Arial" charset="0"/>
              </a:rPr>
              <a:t> combinational logic functions</a:t>
            </a:r>
            <a:endParaRPr lang="en-US" altLang="zh-CN" sz="28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820150" cy="4929187"/>
          </a:xfrm>
        </p:spPr>
        <p:txBody>
          <a:bodyPr/>
          <a:lstStyle/>
          <a:p>
            <a:r>
              <a:rPr lang="en-US" altLang="zh-CN" sz="2400"/>
              <a:t>Store the output value of a given truth table in the ROM, the function inputs are connected to the address input .</a:t>
            </a:r>
          </a:p>
          <a:p>
            <a:pPr>
              <a:buFontTx/>
              <a:buNone/>
            </a:pPr>
            <a:r>
              <a:rPr lang="en-US" altLang="zh-CN" sz="2400"/>
              <a:t>Exp1: the dual polarity decoder.(P.801)</a:t>
            </a:r>
          </a:p>
        </p:txBody>
      </p:sp>
      <p:graphicFrame>
        <p:nvGraphicFramePr>
          <p:cNvPr id="8744" name="Group 55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6440690"/>
              </p:ext>
            </p:extLst>
          </p:nvPr>
        </p:nvGraphicFramePr>
        <p:xfrm>
          <a:off x="684213" y="2492375"/>
          <a:ext cx="3754437" cy="3620770"/>
        </p:xfrm>
        <a:graphic>
          <a:graphicData uri="http://schemas.openxmlformats.org/drawingml/2006/table">
            <a:tbl>
              <a:tblPr/>
              <a:tblGrid>
                <a:gridCol w="792162"/>
                <a:gridCol w="503238"/>
                <a:gridCol w="431800"/>
                <a:gridCol w="504825"/>
                <a:gridCol w="503237"/>
                <a:gridCol w="504825"/>
                <a:gridCol w="51435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07218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235-F915-4410-8CEC-A019061970BF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12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8731" name="Text Box 539"/>
          <p:cNvSpPr txBox="1">
            <a:spLocks noChangeArrowheads="1"/>
          </p:cNvSpPr>
          <p:nvPr/>
        </p:nvSpPr>
        <p:spPr bwMode="auto">
          <a:xfrm>
            <a:off x="6084888" y="2852738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401006"/>
                </a:solidFill>
                <a:latin typeface="Garamond" pitchFamily="18" charset="0"/>
              </a:rPr>
              <a:t>8×4 ROM</a:t>
            </a:r>
          </a:p>
        </p:txBody>
      </p:sp>
      <p:grpSp>
        <p:nvGrpSpPr>
          <p:cNvPr id="8738" name="Group 546"/>
          <p:cNvGrpSpPr>
            <a:grpSpLocks/>
          </p:cNvGrpSpPr>
          <p:nvPr/>
        </p:nvGrpSpPr>
        <p:grpSpPr bwMode="auto">
          <a:xfrm>
            <a:off x="5867400" y="3429000"/>
            <a:ext cx="2089150" cy="2017713"/>
            <a:chOff x="3696" y="2160"/>
            <a:chExt cx="1316" cy="1271"/>
          </a:xfrm>
        </p:grpSpPr>
        <p:sp>
          <p:nvSpPr>
            <p:cNvPr id="8714" name="Rectangle 522"/>
            <p:cNvSpPr>
              <a:spLocks noChangeArrowheads="1"/>
            </p:cNvSpPr>
            <p:nvPr/>
          </p:nvSpPr>
          <p:spPr bwMode="auto">
            <a:xfrm>
              <a:off x="3923" y="2160"/>
              <a:ext cx="862" cy="1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5" name="Line 523"/>
            <p:cNvSpPr>
              <a:spLocks noChangeShapeType="1"/>
            </p:cNvSpPr>
            <p:nvPr/>
          </p:nvSpPr>
          <p:spPr bwMode="auto">
            <a:xfrm flipH="1">
              <a:off x="3696" y="252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" name="Line 524"/>
            <p:cNvSpPr>
              <a:spLocks noChangeShapeType="1"/>
            </p:cNvSpPr>
            <p:nvPr/>
          </p:nvSpPr>
          <p:spPr bwMode="auto">
            <a:xfrm flipH="1">
              <a:off x="3696" y="270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" name="Line 525"/>
            <p:cNvSpPr>
              <a:spLocks noChangeShapeType="1"/>
            </p:cNvSpPr>
            <p:nvPr/>
          </p:nvSpPr>
          <p:spPr bwMode="auto">
            <a:xfrm flipH="1">
              <a:off x="3696" y="288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" name="Line 528"/>
            <p:cNvSpPr>
              <a:spLocks noChangeShapeType="1"/>
            </p:cNvSpPr>
            <p:nvPr/>
          </p:nvSpPr>
          <p:spPr bwMode="auto">
            <a:xfrm flipH="1">
              <a:off x="4785" y="247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" name="Line 529"/>
            <p:cNvSpPr>
              <a:spLocks noChangeShapeType="1"/>
            </p:cNvSpPr>
            <p:nvPr/>
          </p:nvSpPr>
          <p:spPr bwMode="auto">
            <a:xfrm flipH="1">
              <a:off x="4785" y="27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" name="Line 530"/>
            <p:cNvSpPr>
              <a:spLocks noChangeShapeType="1"/>
            </p:cNvSpPr>
            <p:nvPr/>
          </p:nvSpPr>
          <p:spPr bwMode="auto">
            <a:xfrm flipH="1">
              <a:off x="4785" y="315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3" name="Text Box 531"/>
            <p:cNvSpPr txBox="1">
              <a:spLocks noChangeArrowheads="1"/>
            </p:cNvSpPr>
            <p:nvPr/>
          </p:nvSpPr>
          <p:spPr bwMode="auto">
            <a:xfrm>
              <a:off x="3923" y="2387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A0</a:t>
              </a:r>
            </a:p>
          </p:txBody>
        </p:sp>
        <p:sp>
          <p:nvSpPr>
            <p:cNvPr id="8724" name="Text Box 532"/>
            <p:cNvSpPr txBox="1">
              <a:spLocks noChangeArrowheads="1"/>
            </p:cNvSpPr>
            <p:nvPr/>
          </p:nvSpPr>
          <p:spPr bwMode="auto">
            <a:xfrm>
              <a:off x="3923" y="256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A1</a:t>
              </a:r>
            </a:p>
          </p:txBody>
        </p:sp>
        <p:sp>
          <p:nvSpPr>
            <p:cNvPr id="8725" name="Text Box 533"/>
            <p:cNvSpPr txBox="1">
              <a:spLocks noChangeArrowheads="1"/>
            </p:cNvSpPr>
            <p:nvPr/>
          </p:nvSpPr>
          <p:spPr bwMode="auto">
            <a:xfrm>
              <a:off x="3923" y="2750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A2</a:t>
              </a:r>
            </a:p>
          </p:txBody>
        </p:sp>
        <p:sp>
          <p:nvSpPr>
            <p:cNvPr id="8728" name="Text Box 536"/>
            <p:cNvSpPr txBox="1">
              <a:spLocks noChangeArrowheads="1"/>
            </p:cNvSpPr>
            <p:nvPr/>
          </p:nvSpPr>
          <p:spPr bwMode="auto">
            <a:xfrm>
              <a:off x="4468" y="2341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D0</a:t>
              </a:r>
            </a:p>
          </p:txBody>
        </p:sp>
        <p:sp>
          <p:nvSpPr>
            <p:cNvPr id="8729" name="Text Box 537"/>
            <p:cNvSpPr txBox="1">
              <a:spLocks noChangeArrowheads="1"/>
            </p:cNvSpPr>
            <p:nvPr/>
          </p:nvSpPr>
          <p:spPr bwMode="auto">
            <a:xfrm>
              <a:off x="4468" y="2568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D1</a:t>
              </a:r>
            </a:p>
          </p:txBody>
        </p:sp>
        <p:sp>
          <p:nvSpPr>
            <p:cNvPr id="8730" name="Text Box 538"/>
            <p:cNvSpPr txBox="1">
              <a:spLocks noChangeArrowheads="1"/>
            </p:cNvSpPr>
            <p:nvPr/>
          </p:nvSpPr>
          <p:spPr bwMode="auto">
            <a:xfrm>
              <a:off x="4468" y="3022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D3</a:t>
              </a:r>
            </a:p>
          </p:txBody>
        </p:sp>
        <p:sp>
          <p:nvSpPr>
            <p:cNvPr id="8732" name="Line 540"/>
            <p:cNvSpPr>
              <a:spLocks noChangeShapeType="1"/>
            </p:cNvSpPr>
            <p:nvPr/>
          </p:nvSpPr>
          <p:spPr bwMode="auto">
            <a:xfrm flipH="1">
              <a:off x="4785" y="293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33" name="Text Box 541"/>
            <p:cNvSpPr txBox="1">
              <a:spLocks noChangeArrowheads="1"/>
            </p:cNvSpPr>
            <p:nvPr/>
          </p:nvSpPr>
          <p:spPr bwMode="auto">
            <a:xfrm>
              <a:off x="4468" y="2795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D2</a:t>
              </a:r>
            </a:p>
          </p:txBody>
        </p:sp>
      </p:grpSp>
      <p:sp>
        <p:nvSpPr>
          <p:cNvPr id="8734" name="Text Box 542"/>
          <p:cNvSpPr txBox="1">
            <a:spLocks noChangeArrowheads="1"/>
          </p:cNvSpPr>
          <p:nvPr/>
        </p:nvSpPr>
        <p:spPr bwMode="auto">
          <a:xfrm>
            <a:off x="5219700" y="4365625"/>
            <a:ext cx="719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4040C0"/>
                </a:solidFill>
              </a:rPr>
              <a:t>POL</a:t>
            </a:r>
          </a:p>
        </p:txBody>
      </p:sp>
      <p:sp>
        <p:nvSpPr>
          <p:cNvPr id="8735" name="Text Box 543"/>
          <p:cNvSpPr txBox="1">
            <a:spLocks noChangeArrowheads="1"/>
          </p:cNvSpPr>
          <p:nvPr/>
        </p:nvSpPr>
        <p:spPr bwMode="auto">
          <a:xfrm>
            <a:off x="5435600" y="407670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4040C0"/>
                </a:solidFill>
              </a:rPr>
              <a:t>I1</a:t>
            </a:r>
          </a:p>
        </p:txBody>
      </p:sp>
      <p:sp>
        <p:nvSpPr>
          <p:cNvPr id="8736" name="Text Box 544"/>
          <p:cNvSpPr txBox="1">
            <a:spLocks noChangeArrowheads="1"/>
          </p:cNvSpPr>
          <p:nvPr/>
        </p:nvSpPr>
        <p:spPr bwMode="auto">
          <a:xfrm>
            <a:off x="5435600" y="378936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4040C0"/>
                </a:solidFill>
              </a:rPr>
              <a:t>I0</a:t>
            </a:r>
          </a:p>
        </p:txBody>
      </p:sp>
      <p:sp>
        <p:nvSpPr>
          <p:cNvPr id="8737" name="Text Box 545"/>
          <p:cNvSpPr txBox="1">
            <a:spLocks noChangeArrowheads="1"/>
          </p:cNvSpPr>
          <p:nvPr/>
        </p:nvSpPr>
        <p:spPr bwMode="auto">
          <a:xfrm>
            <a:off x="7956550" y="3716338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4747"/>
                </a:solidFill>
              </a:rPr>
              <a:t>Y0</a:t>
            </a:r>
          </a:p>
        </p:txBody>
      </p:sp>
      <p:sp>
        <p:nvSpPr>
          <p:cNvPr id="8739" name="Text Box 547"/>
          <p:cNvSpPr txBox="1">
            <a:spLocks noChangeArrowheads="1"/>
          </p:cNvSpPr>
          <p:nvPr/>
        </p:nvSpPr>
        <p:spPr bwMode="auto">
          <a:xfrm>
            <a:off x="7956550" y="4076700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4747"/>
                </a:solidFill>
              </a:rPr>
              <a:t>Y1</a:t>
            </a:r>
          </a:p>
        </p:txBody>
      </p:sp>
      <p:sp>
        <p:nvSpPr>
          <p:cNvPr id="8740" name="Text Box 548"/>
          <p:cNvSpPr txBox="1">
            <a:spLocks noChangeArrowheads="1"/>
          </p:cNvSpPr>
          <p:nvPr/>
        </p:nvSpPr>
        <p:spPr bwMode="auto">
          <a:xfrm>
            <a:off x="7956550" y="443706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4747"/>
                </a:solidFill>
              </a:rPr>
              <a:t>Y2</a:t>
            </a:r>
          </a:p>
        </p:txBody>
      </p:sp>
      <p:sp>
        <p:nvSpPr>
          <p:cNvPr id="8741" name="Text Box 549"/>
          <p:cNvSpPr txBox="1">
            <a:spLocks noChangeArrowheads="1"/>
          </p:cNvSpPr>
          <p:nvPr/>
        </p:nvSpPr>
        <p:spPr bwMode="auto">
          <a:xfrm>
            <a:off x="7956550" y="4797425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4747"/>
                </a:solidFill>
              </a:rPr>
              <a:t>Y3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" grpId="0"/>
      <p:bldP spid="8735" grpId="0"/>
      <p:bldP spid="8736" grpId="0"/>
      <p:bldP spid="8737" grpId="0"/>
      <p:bldP spid="8739" grpId="0"/>
      <p:bldP spid="8740" grpId="0"/>
      <p:bldP spid="87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Exp2: 4×4 multiplier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2360-12FB-4141-8946-F467A7E19596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39243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836613"/>
            <a:ext cx="4859337" cy="32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3635375" y="4149725"/>
            <a:ext cx="1657350" cy="1581150"/>
            <a:chOff x="2290" y="2614"/>
            <a:chExt cx="1044" cy="996"/>
          </a:xfrm>
        </p:grpSpPr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2789" y="2614"/>
              <a:ext cx="0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2290" y="2976"/>
              <a:ext cx="1044" cy="63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401006"/>
                  </a:solidFill>
                  <a:latin typeface="Garamond" pitchFamily="18" charset="0"/>
                </a:rPr>
                <a:t>每行第一个数据单元的地址</a:t>
              </a:r>
            </a:p>
          </p:txBody>
        </p:sp>
      </p:grpSp>
      <p:grpSp>
        <p:nvGrpSpPr>
          <p:cNvPr id="10252" name="Group 12"/>
          <p:cNvGrpSpPr>
            <a:grpSpLocks/>
          </p:cNvGrpSpPr>
          <p:nvPr/>
        </p:nvGrpSpPr>
        <p:grpSpPr bwMode="auto">
          <a:xfrm>
            <a:off x="4716463" y="4221163"/>
            <a:ext cx="4248150" cy="828675"/>
            <a:chOff x="2971" y="2659"/>
            <a:chExt cx="2676" cy="522"/>
          </a:xfrm>
        </p:grpSpPr>
        <p:sp>
          <p:nvSpPr>
            <p:cNvPr id="10249" name="AutoShape 9"/>
            <p:cNvSpPr>
              <a:spLocks/>
            </p:cNvSpPr>
            <p:nvPr/>
          </p:nvSpPr>
          <p:spPr bwMode="auto">
            <a:xfrm rot="16200000">
              <a:off x="4207" y="1423"/>
              <a:ext cx="204" cy="2676"/>
            </a:xfrm>
            <a:prstGeom prst="leftBrace">
              <a:avLst>
                <a:gd name="adj1" fmla="val 10931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3198" y="2931"/>
              <a:ext cx="23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401006"/>
                  </a:solidFill>
                  <a:latin typeface="Garamond" pitchFamily="18" charset="0"/>
                </a:rPr>
                <a:t>每行包含</a:t>
              </a:r>
              <a:r>
                <a:rPr lang="en-US" altLang="zh-CN" sz="2000">
                  <a:solidFill>
                    <a:srgbClr val="401006"/>
                  </a:solidFill>
                  <a:latin typeface="Garamond" pitchFamily="18" charset="0"/>
                </a:rPr>
                <a:t>16</a:t>
              </a:r>
              <a:r>
                <a:rPr lang="zh-CN" altLang="en-US" sz="2000">
                  <a:solidFill>
                    <a:srgbClr val="401006"/>
                  </a:solidFill>
                  <a:latin typeface="Garamond" pitchFamily="18" charset="0"/>
                </a:rPr>
                <a:t>个数据单元的数据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249238"/>
            <a:ext cx="7718425" cy="568325"/>
          </a:xfrm>
        </p:spPr>
        <p:txBody>
          <a:bodyPr/>
          <a:lstStyle/>
          <a:p>
            <a:r>
              <a:rPr lang="en-US" altLang="zh-CN" sz="2800">
                <a:latin typeface="Arial" charset="0"/>
              </a:rPr>
              <a:t>More Exp.: ROM</a:t>
            </a:r>
            <a:r>
              <a:rPr lang="zh-CN" altLang="en-US" sz="2800"/>
              <a:t>在同步时序电路设计中的应用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229600" cy="13668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位序列信号的产生：计数器 </a:t>
            </a:r>
            <a:r>
              <a:rPr lang="en-US" altLang="zh-CN" dirty="0"/>
              <a:t>— ROM</a:t>
            </a:r>
            <a:r>
              <a:rPr lang="zh-CN" altLang="en-US" dirty="0"/>
              <a:t>法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dirty="0"/>
              <a:t>设计一个码长为</a:t>
            </a:r>
            <a:r>
              <a:rPr lang="en-US" altLang="zh-CN" dirty="0"/>
              <a:t>8</a:t>
            </a:r>
            <a:r>
              <a:rPr lang="zh-CN" altLang="en-US" dirty="0"/>
              <a:t>位的序列信号发生器，信号序列为</a:t>
            </a:r>
            <a:r>
              <a:rPr lang="en-US" altLang="zh-CN" dirty="0"/>
              <a:t>01111110</a:t>
            </a:r>
            <a:r>
              <a:rPr lang="zh-CN" altLang="en-US" dirty="0"/>
              <a:t>。</a:t>
            </a:r>
          </a:p>
        </p:txBody>
      </p:sp>
      <p:sp>
        <p:nvSpPr>
          <p:cNvPr id="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5271-7EB4-4677-843A-C0125CCA70D3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900113" y="3077942"/>
            <a:ext cx="935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1187450" y="3293842"/>
            <a:ext cx="649288" cy="144463"/>
            <a:chOff x="748" y="2160"/>
            <a:chExt cx="409" cy="91"/>
          </a:xfrm>
        </p:grpSpPr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1066" y="2160"/>
              <a:ext cx="91" cy="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 flipH="1">
              <a:off x="748" y="2205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1187450" y="3581180"/>
            <a:ext cx="649288" cy="144462"/>
            <a:chOff x="748" y="2296"/>
            <a:chExt cx="409" cy="91"/>
          </a:xfrm>
        </p:grpSpPr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1066" y="2296"/>
              <a:ext cx="91" cy="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 flipH="1">
              <a:off x="748" y="2341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1187450" y="3941542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1187450" y="4230467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>
            <a:off x="1331913" y="538140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>
            <a:off x="1331913" y="5094067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H="1">
            <a:off x="1331913" y="480673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1331913" y="451780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H="1">
            <a:off x="3203575" y="4949605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H="1">
            <a:off x="3203575" y="4589242"/>
            <a:ext cx="1944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>
            <a:off x="3203575" y="4301905"/>
            <a:ext cx="1944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flipH="1">
            <a:off x="3203575" y="4014567"/>
            <a:ext cx="1944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3203575" y="3725642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1835150" y="2862042"/>
            <a:ext cx="1441450" cy="2698750"/>
            <a:chOff x="1156" y="1888"/>
            <a:chExt cx="908" cy="170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156" y="1888"/>
              <a:ext cx="862" cy="167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08" name="Group 8"/>
            <p:cNvGrpSpPr>
              <a:grpSpLocks/>
            </p:cNvGrpSpPr>
            <p:nvPr/>
          </p:nvGrpSpPr>
          <p:grpSpPr bwMode="auto">
            <a:xfrm>
              <a:off x="1156" y="1952"/>
              <a:ext cx="91" cy="90"/>
              <a:chOff x="1156" y="1979"/>
              <a:chExt cx="91" cy="90"/>
            </a:xfrm>
          </p:grpSpPr>
          <p:sp>
            <p:nvSpPr>
              <p:cNvPr id="25606" name="Line 6"/>
              <p:cNvSpPr>
                <a:spLocks noChangeShapeType="1"/>
              </p:cNvSpPr>
              <p:nvPr/>
            </p:nvSpPr>
            <p:spPr bwMode="auto">
              <a:xfrm>
                <a:off x="1156" y="1979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 flipH="1">
                <a:off x="1156" y="2024"/>
                <a:ext cx="91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1202" y="190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CLK</a:t>
              </a:r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1156" y="208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CLR</a:t>
              </a:r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1156" y="226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LD</a:t>
              </a:r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1156" y="245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ENP</a:t>
              </a:r>
            </a:p>
          </p:txBody>
        </p:sp>
        <p:sp>
          <p:nvSpPr>
            <p:cNvPr id="25633" name="Text Box 33"/>
            <p:cNvSpPr txBox="1">
              <a:spLocks noChangeArrowheads="1"/>
            </p:cNvSpPr>
            <p:nvPr/>
          </p:nvSpPr>
          <p:spPr bwMode="auto">
            <a:xfrm>
              <a:off x="1156" y="264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ENT</a:t>
              </a:r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1156" y="281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25635" name="Text Box 35"/>
            <p:cNvSpPr txBox="1">
              <a:spLocks noChangeArrowheads="1"/>
            </p:cNvSpPr>
            <p:nvPr/>
          </p:nvSpPr>
          <p:spPr bwMode="auto">
            <a:xfrm>
              <a:off x="1156" y="299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1156" y="317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1156" y="3357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5638" name="Text Box 38"/>
            <p:cNvSpPr txBox="1">
              <a:spLocks noChangeArrowheads="1"/>
            </p:cNvSpPr>
            <p:nvPr/>
          </p:nvSpPr>
          <p:spPr bwMode="auto">
            <a:xfrm>
              <a:off x="1701" y="250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QC</a:t>
              </a:r>
            </a:p>
          </p:txBody>
        </p:sp>
        <p:sp>
          <p:nvSpPr>
            <p:cNvPr id="25639" name="Text Box 39"/>
            <p:cNvSpPr txBox="1">
              <a:spLocks noChangeArrowheads="1"/>
            </p:cNvSpPr>
            <p:nvPr/>
          </p:nvSpPr>
          <p:spPr bwMode="auto">
            <a:xfrm>
              <a:off x="1701" y="2323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QD</a:t>
              </a:r>
            </a:p>
          </p:txBody>
        </p:sp>
        <p:sp>
          <p:nvSpPr>
            <p:cNvPr id="25640" name="Text Box 40"/>
            <p:cNvSpPr txBox="1">
              <a:spLocks noChangeArrowheads="1"/>
            </p:cNvSpPr>
            <p:nvPr/>
          </p:nvSpPr>
          <p:spPr bwMode="auto">
            <a:xfrm>
              <a:off x="1701" y="267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QB</a:t>
              </a:r>
            </a:p>
          </p:txBody>
        </p:sp>
        <p:sp>
          <p:nvSpPr>
            <p:cNvPr id="25641" name="Text Box 41"/>
            <p:cNvSpPr txBox="1">
              <a:spLocks noChangeArrowheads="1"/>
            </p:cNvSpPr>
            <p:nvPr/>
          </p:nvSpPr>
          <p:spPr bwMode="auto">
            <a:xfrm>
              <a:off x="1701" y="2858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QA</a:t>
              </a:r>
            </a:p>
          </p:txBody>
        </p:sp>
        <p:sp>
          <p:nvSpPr>
            <p:cNvPr id="25642" name="Text Box 42"/>
            <p:cNvSpPr txBox="1">
              <a:spLocks noChangeArrowheads="1"/>
            </p:cNvSpPr>
            <p:nvPr/>
          </p:nvSpPr>
          <p:spPr bwMode="auto">
            <a:xfrm>
              <a:off x="1583" y="309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RCO</a:t>
              </a:r>
            </a:p>
          </p:txBody>
        </p:sp>
      </p:grpSp>
      <p:sp>
        <p:nvSpPr>
          <p:cNvPr id="25646" name="Line 46"/>
          <p:cNvSpPr>
            <a:spLocks noChangeShapeType="1"/>
          </p:cNvSpPr>
          <p:nvPr/>
        </p:nvSpPr>
        <p:spPr bwMode="auto">
          <a:xfrm flipH="1">
            <a:off x="6659563" y="4087592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7" name="Line 47"/>
          <p:cNvSpPr>
            <a:spLocks noChangeShapeType="1"/>
          </p:cNvSpPr>
          <p:nvPr/>
        </p:nvSpPr>
        <p:spPr bwMode="auto">
          <a:xfrm flipH="1">
            <a:off x="6659563" y="451780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8" name="Line 48"/>
          <p:cNvSpPr>
            <a:spLocks noChangeShapeType="1"/>
          </p:cNvSpPr>
          <p:nvPr/>
        </p:nvSpPr>
        <p:spPr bwMode="auto">
          <a:xfrm flipH="1">
            <a:off x="6659563" y="365420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9" name="Line 49"/>
          <p:cNvSpPr>
            <a:spLocks noChangeShapeType="1"/>
          </p:cNvSpPr>
          <p:nvPr/>
        </p:nvSpPr>
        <p:spPr bwMode="auto">
          <a:xfrm flipH="1">
            <a:off x="6659563" y="494960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5148263" y="3077942"/>
            <a:ext cx="1511300" cy="2520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5148263" y="4401917"/>
            <a:ext cx="935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ADD2</a:t>
            </a:r>
          </a:p>
        </p:txBody>
      </p:sp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5148263" y="4127280"/>
            <a:ext cx="935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ADD1</a:t>
            </a:r>
          </a:p>
        </p:txBody>
      </p:sp>
      <p:sp>
        <p:nvSpPr>
          <p:cNvPr id="25656" name="Text Box 56"/>
          <p:cNvSpPr txBox="1">
            <a:spLocks noChangeArrowheads="1"/>
          </p:cNvSpPr>
          <p:nvPr/>
        </p:nvSpPr>
        <p:spPr bwMode="auto">
          <a:xfrm>
            <a:off x="5148263" y="3827242"/>
            <a:ext cx="935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ADD0             </a:t>
            </a:r>
          </a:p>
        </p:txBody>
      </p:sp>
      <p:sp>
        <p:nvSpPr>
          <p:cNvPr id="25657" name="Text Box 57"/>
          <p:cNvSpPr txBox="1">
            <a:spLocks noChangeArrowheads="1"/>
          </p:cNvSpPr>
          <p:nvPr/>
        </p:nvSpPr>
        <p:spPr bwMode="auto">
          <a:xfrm>
            <a:off x="7164388" y="3509742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4040C0"/>
                </a:solidFill>
              </a:rPr>
              <a:t>SEQ            </a:t>
            </a:r>
          </a:p>
        </p:txBody>
      </p:sp>
      <p:sp>
        <p:nvSpPr>
          <p:cNvPr id="25668" name="Text Box 68"/>
          <p:cNvSpPr txBox="1">
            <a:spLocks noChangeArrowheads="1"/>
          </p:cNvSpPr>
          <p:nvPr/>
        </p:nvSpPr>
        <p:spPr bwMode="auto">
          <a:xfrm>
            <a:off x="900113" y="2123855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72E1F"/>
                </a:solidFill>
              </a:rPr>
              <a:t>V</a:t>
            </a:r>
            <a:r>
              <a:rPr lang="en-US" altLang="zh-CN" baseline="-25000">
                <a:solidFill>
                  <a:srgbClr val="672E1F"/>
                </a:solidFill>
              </a:rPr>
              <a:t>CC</a:t>
            </a:r>
          </a:p>
        </p:txBody>
      </p:sp>
      <p:sp>
        <p:nvSpPr>
          <p:cNvPr id="25669" name="Text Box 69"/>
          <p:cNvSpPr txBox="1">
            <a:spLocks noChangeArrowheads="1"/>
          </p:cNvSpPr>
          <p:nvPr/>
        </p:nvSpPr>
        <p:spPr bwMode="auto">
          <a:xfrm>
            <a:off x="323850" y="2862042"/>
            <a:ext cx="719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72E1F"/>
                </a:solidFill>
              </a:rPr>
              <a:t>CLK</a:t>
            </a:r>
          </a:p>
        </p:txBody>
      </p:sp>
      <p:grpSp>
        <p:nvGrpSpPr>
          <p:cNvPr id="25673" name="Group 73"/>
          <p:cNvGrpSpPr>
            <a:grpSpLocks/>
          </p:cNvGrpSpPr>
          <p:nvPr/>
        </p:nvGrpSpPr>
        <p:grpSpPr bwMode="auto">
          <a:xfrm>
            <a:off x="1042988" y="2501680"/>
            <a:ext cx="288925" cy="1728787"/>
            <a:chOff x="657" y="1661"/>
            <a:chExt cx="182" cy="1089"/>
          </a:xfrm>
        </p:grpSpPr>
        <p:sp>
          <p:nvSpPr>
            <p:cNvPr id="25666" name="Line 66"/>
            <p:cNvSpPr>
              <a:spLocks noChangeShapeType="1"/>
            </p:cNvSpPr>
            <p:nvPr/>
          </p:nvSpPr>
          <p:spPr bwMode="auto">
            <a:xfrm flipV="1">
              <a:off x="748" y="1661"/>
              <a:ext cx="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Line 67"/>
            <p:cNvSpPr>
              <a:spLocks noChangeShapeType="1"/>
            </p:cNvSpPr>
            <p:nvPr/>
          </p:nvSpPr>
          <p:spPr bwMode="auto">
            <a:xfrm>
              <a:off x="657" y="1661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0" name="Oval 70"/>
            <p:cNvSpPr>
              <a:spLocks noChangeArrowheads="1"/>
            </p:cNvSpPr>
            <p:nvPr/>
          </p:nvSpPr>
          <p:spPr bwMode="auto">
            <a:xfrm>
              <a:off x="730" y="216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1" name="Oval 71"/>
            <p:cNvSpPr>
              <a:spLocks noChangeArrowheads="1"/>
            </p:cNvSpPr>
            <p:nvPr/>
          </p:nvSpPr>
          <p:spPr bwMode="auto">
            <a:xfrm>
              <a:off x="730" y="235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2" name="Oval 72"/>
            <p:cNvSpPr>
              <a:spLocks noChangeArrowheads="1"/>
            </p:cNvSpPr>
            <p:nvPr/>
          </p:nvSpPr>
          <p:spPr bwMode="auto">
            <a:xfrm>
              <a:off x="730" y="254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74" name="Line 74"/>
          <p:cNvSpPr>
            <a:spLocks noChangeShapeType="1"/>
          </p:cNvSpPr>
          <p:nvPr/>
        </p:nvSpPr>
        <p:spPr bwMode="auto">
          <a:xfrm flipH="1">
            <a:off x="4643438" y="4878167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75" name="Text Box 75"/>
          <p:cNvSpPr txBox="1">
            <a:spLocks noChangeArrowheads="1"/>
          </p:cNvSpPr>
          <p:nvPr/>
        </p:nvSpPr>
        <p:spPr bwMode="auto">
          <a:xfrm>
            <a:off x="4716463" y="4949605"/>
            <a:ext cx="5492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Arial"/>
              </a:rPr>
              <a:t>…</a:t>
            </a:r>
            <a:endParaRPr lang="en-US" altLang="zh-CN" sz="2400">
              <a:latin typeface="Garamond" pitchFamily="18" charset="0"/>
            </a:endParaRPr>
          </a:p>
        </p:txBody>
      </p: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6156325" y="3509742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D0</a:t>
            </a:r>
          </a:p>
        </p:txBody>
      </p:sp>
      <p:sp>
        <p:nvSpPr>
          <p:cNvPr id="25677" name="Text Box 77"/>
          <p:cNvSpPr txBox="1">
            <a:spLocks noChangeArrowheads="1"/>
          </p:cNvSpPr>
          <p:nvPr/>
        </p:nvSpPr>
        <p:spPr bwMode="auto">
          <a:xfrm>
            <a:off x="6156325" y="3941542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D1</a:t>
            </a:r>
          </a:p>
        </p:txBody>
      </p:sp>
      <p:sp>
        <p:nvSpPr>
          <p:cNvPr id="25678" name="Text Box 78"/>
          <p:cNvSpPr txBox="1">
            <a:spLocks noChangeArrowheads="1"/>
          </p:cNvSpPr>
          <p:nvPr/>
        </p:nvSpPr>
        <p:spPr bwMode="auto">
          <a:xfrm>
            <a:off x="6156325" y="4301905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D2</a:t>
            </a:r>
          </a:p>
        </p:txBody>
      </p:sp>
      <p:sp>
        <p:nvSpPr>
          <p:cNvPr id="25679" name="Text Box 79"/>
          <p:cNvSpPr txBox="1">
            <a:spLocks noChangeArrowheads="1"/>
          </p:cNvSpPr>
          <p:nvPr/>
        </p:nvSpPr>
        <p:spPr bwMode="auto">
          <a:xfrm>
            <a:off x="6156325" y="4733705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D3</a:t>
            </a:r>
          </a:p>
        </p:txBody>
      </p:sp>
      <p:sp>
        <p:nvSpPr>
          <p:cNvPr id="25684" name="Text Box 84"/>
          <p:cNvSpPr txBox="1">
            <a:spLocks noChangeArrowheads="1"/>
          </p:cNvSpPr>
          <p:nvPr/>
        </p:nvSpPr>
        <p:spPr bwMode="auto">
          <a:xfrm>
            <a:off x="5076825" y="2430242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33CC"/>
                </a:solidFill>
              </a:rPr>
              <a:t>8</a:t>
            </a:r>
            <a:r>
              <a:rPr lang="en-US" altLang="zh-CN" sz="2400">
                <a:solidFill>
                  <a:srgbClr val="0033CC"/>
                </a:solidFill>
                <a:cs typeface="Arial" charset="0"/>
              </a:rPr>
              <a:t>×</a:t>
            </a:r>
            <a:r>
              <a:rPr lang="en-US" altLang="zh-CN" sz="2400">
                <a:solidFill>
                  <a:srgbClr val="0033CC"/>
                </a:solidFill>
              </a:rPr>
              <a:t>4ROM</a:t>
            </a:r>
          </a:p>
        </p:txBody>
      </p:sp>
      <p:sp>
        <p:nvSpPr>
          <p:cNvPr id="25685" name="Text Box 85"/>
          <p:cNvSpPr txBox="1">
            <a:spLocks noChangeArrowheads="1"/>
          </p:cNvSpPr>
          <p:nvPr/>
        </p:nvSpPr>
        <p:spPr bwMode="auto">
          <a:xfrm>
            <a:off x="1871663" y="2528667"/>
            <a:ext cx="1395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74××163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5" name="Rectangle 37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832232" cy="7524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Function table for the sequence generator with ROM </a:t>
            </a:r>
            <a:endParaRPr lang="zh-CN" altLang="zh-CN" dirty="0"/>
          </a:p>
        </p:txBody>
      </p:sp>
      <p:graphicFrame>
        <p:nvGraphicFramePr>
          <p:cNvPr id="27763" name="Group 11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74091124"/>
              </p:ext>
            </p:extLst>
          </p:nvPr>
        </p:nvGraphicFramePr>
        <p:xfrm>
          <a:off x="791580" y="1043735"/>
          <a:ext cx="4495800" cy="4480560"/>
        </p:xfrm>
        <a:graphic>
          <a:graphicData uri="http://schemas.openxmlformats.org/drawingml/2006/table">
            <a:tbl>
              <a:tblPr/>
              <a:tblGrid>
                <a:gridCol w="2005012"/>
                <a:gridCol w="2490788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address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/>
                      </a:r>
                      <a:b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QC QB QA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Data stored in ROM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D3~D0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C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8A1C-B4C6-4FB5-9534-EEF98F8AB108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27764" name="Text Box 116"/>
          <p:cNvSpPr txBox="1">
            <a:spLocks noChangeArrowheads="1"/>
          </p:cNvSpPr>
          <p:nvPr/>
        </p:nvSpPr>
        <p:spPr bwMode="auto">
          <a:xfrm>
            <a:off x="6057900" y="2079625"/>
            <a:ext cx="2654300" cy="1552575"/>
          </a:xfrm>
          <a:prstGeom prst="rect">
            <a:avLst/>
          </a:prstGeom>
          <a:solidFill>
            <a:srgbClr val="CEE0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For </a:t>
            </a:r>
            <a:r>
              <a:rPr lang="en-US" altLang="zh-CN" sz="2400">
                <a:solidFill>
                  <a:srgbClr val="FF3300"/>
                </a:solidFill>
              </a:rPr>
              <a:t>n-bit</a:t>
            </a:r>
            <a:r>
              <a:rPr lang="en-US" altLang="zh-CN" sz="2400"/>
              <a:t> ROM, it can implement </a:t>
            </a:r>
            <a:r>
              <a:rPr lang="en-US" altLang="zh-CN" sz="2400">
                <a:solidFill>
                  <a:srgbClr val="FF3300"/>
                </a:solidFill>
              </a:rPr>
              <a:t>n</a:t>
            </a:r>
            <a:r>
              <a:rPr lang="en-US" altLang="zh-CN" sz="2400"/>
              <a:t> outputs logic function.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560388"/>
          </a:xfrm>
        </p:spPr>
        <p:txBody>
          <a:bodyPr>
            <a:normAutofit/>
          </a:bodyPr>
          <a:lstStyle/>
          <a:p>
            <a:r>
              <a:rPr lang="en-US" altLang="zh-CN">
                <a:latin typeface="Arial" charset="0"/>
              </a:rPr>
              <a:t>ROM</a:t>
            </a:r>
            <a:r>
              <a:rPr lang="zh-CN" altLang="en-US"/>
              <a:t>在组合电路设计中的应用举例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Try to use 8</a:t>
            </a:r>
            <a:r>
              <a:rPr lang="en-US" altLang="zh-CN" sz="2800" dirty="0">
                <a:cs typeface="Arial" charset="0"/>
              </a:rPr>
              <a:t>×4</a:t>
            </a:r>
            <a:r>
              <a:rPr lang="en-US" altLang="zh-CN" sz="2800" dirty="0"/>
              <a:t>ROM to realize the following function: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/>
              <a:t>    F1=AB+A’C,      F2=AB+B’C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Solution: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transform the equation to canonical form first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put the input variable on the address line of  ROM,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Store the F1, F2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用</a:t>
            </a:r>
            <a:r>
              <a:rPr lang="en-US" altLang="zh-CN" sz="2800" dirty="0"/>
              <a:t>16</a:t>
            </a:r>
            <a:r>
              <a:rPr lang="zh-CN" altLang="en-US" sz="2800" dirty="0"/>
              <a:t>字</a:t>
            </a:r>
            <a:r>
              <a:rPr lang="en-US" altLang="zh-CN" sz="2800" dirty="0"/>
              <a:t>×4</a:t>
            </a:r>
            <a:r>
              <a:rPr lang="zh-CN" altLang="en-US" sz="2800" dirty="0"/>
              <a:t>位</a:t>
            </a:r>
            <a:r>
              <a:rPr lang="en-US" altLang="zh-CN" sz="2800" dirty="0"/>
              <a:t>ROM</a:t>
            </a:r>
            <a:r>
              <a:rPr lang="zh-CN" altLang="en-US" sz="2800" dirty="0"/>
              <a:t>实现</a:t>
            </a:r>
            <a:r>
              <a:rPr lang="en-US" altLang="zh-CN" sz="2800" dirty="0"/>
              <a:t>2</a:t>
            </a:r>
            <a:r>
              <a:rPr lang="zh-CN" altLang="en-US" sz="2800" dirty="0"/>
              <a:t>输入变量的与非、或非、异或和同或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   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位二进制码</a:t>
            </a:r>
            <a:r>
              <a:rPr lang="en-US" altLang="zh-CN" sz="2800" dirty="0"/>
              <a:t>—</a:t>
            </a:r>
            <a:r>
              <a:rPr lang="zh-CN" altLang="en-US" sz="2800" dirty="0"/>
              <a:t>格雷码的转换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4242-2653-4907-886B-4AF598BF2099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memory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CF09-0E01-4DEC-8750-C3132903D603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55650" y="1557338"/>
            <a:ext cx="2808288" cy="863600"/>
          </a:xfrm>
          <a:prstGeom prst="rect">
            <a:avLst/>
          </a:prstGeom>
          <a:solidFill>
            <a:srgbClr val="CCFF66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ROM </a:t>
            </a:r>
          </a:p>
          <a:p>
            <a:pPr algn="ctr">
              <a:spcBef>
                <a:spcPct val="50000"/>
              </a:spcBef>
            </a:pPr>
            <a:r>
              <a:rPr lang="en-US" altLang="zh-CN" sz="2000"/>
              <a:t>(read-only memory)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814888" y="1628775"/>
            <a:ext cx="3313112" cy="863600"/>
          </a:xfrm>
          <a:prstGeom prst="rect">
            <a:avLst/>
          </a:prstGeom>
          <a:solidFill>
            <a:srgbClr val="CCCCFF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RAM</a:t>
            </a:r>
          </a:p>
          <a:p>
            <a:pPr algn="ctr">
              <a:spcBef>
                <a:spcPct val="50000"/>
              </a:spcBef>
            </a:pPr>
            <a:r>
              <a:rPr lang="en-US" altLang="zh-CN" sz="2000"/>
              <a:t>(random-access memory)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042988" y="2484438"/>
            <a:ext cx="2160587" cy="10160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/>
              <a:t>Non-volatile while powered down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364163" y="2657475"/>
            <a:ext cx="2232025" cy="771525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Volatile </a:t>
            </a:r>
            <a:r>
              <a:rPr lang="en-US" altLang="zh-CN" sz="2000"/>
              <a:t>while powered down</a:t>
            </a:r>
            <a:endParaRPr lang="en-US" altLang="zh-CN" sz="2400"/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728663" y="3573463"/>
            <a:ext cx="2808287" cy="13208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Often be used store firmware or initial program of the computer</a:t>
            </a:r>
            <a:r>
              <a:rPr lang="en-US" altLang="zh-CN" sz="2000">
                <a:latin typeface="宋体"/>
              </a:rPr>
              <a:t>…</a:t>
            </a:r>
            <a:endParaRPr lang="en-US" altLang="zh-CN" sz="2000"/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4643438" y="3500438"/>
            <a:ext cx="3600450" cy="10160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Data exchange  and storing  temporarily in CPU or other microprocessor</a:t>
            </a:r>
          </a:p>
        </p:txBody>
      </p:sp>
      <p:pic>
        <p:nvPicPr>
          <p:cNvPr id="138250" name="Picture 10" descr="Bundesarchiv_Bild_183-1989-0406-022%2C_VEB_Carl_Zeiss_Jena%2C_1-Megabit-Ch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868863"/>
            <a:ext cx="2039938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51" name="Picture 11" descr="800px-RamTyp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652963"/>
            <a:ext cx="3168650" cy="170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1476375" y="981075"/>
            <a:ext cx="606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altLang="zh-CN" sz="2400">
                <a:solidFill>
                  <a:srgbClr val="0033CC"/>
                </a:solidFill>
              </a:rPr>
              <a:t>memory</a:t>
            </a:r>
            <a:r>
              <a:rPr lang="zh-CN" altLang="en-US" sz="2400">
                <a:solidFill>
                  <a:srgbClr val="0033CC"/>
                </a:solidFill>
              </a:rPr>
              <a:t>：</a:t>
            </a:r>
            <a:r>
              <a:rPr lang="en-US" altLang="zh-CN" sz="2400">
                <a:solidFill>
                  <a:srgbClr val="0033CC"/>
                </a:solidFill>
              </a:rPr>
              <a:t>store bits in a structured way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5" grpId="0" animBg="1"/>
      <p:bldP spid="138246" grpId="0" animBg="1"/>
      <p:bldP spid="138247" grpId="0" animBg="1"/>
      <p:bldP spid="138248" grpId="0" animBg="1"/>
      <p:bldP spid="1382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Random-access memory (RAM)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D982-59F3-474C-95B8-C7368893CDD9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grpSp>
        <p:nvGrpSpPr>
          <p:cNvPr id="147467" name="Group 11"/>
          <p:cNvGrpSpPr>
            <a:grpSpLocks/>
          </p:cNvGrpSpPr>
          <p:nvPr/>
        </p:nvGrpSpPr>
        <p:grpSpPr bwMode="auto">
          <a:xfrm>
            <a:off x="1187450" y="3022600"/>
            <a:ext cx="6408738" cy="838200"/>
            <a:chOff x="748" y="1904"/>
            <a:chExt cx="4037" cy="528"/>
          </a:xfrm>
        </p:grpSpPr>
        <p:sp>
          <p:nvSpPr>
            <p:cNvPr id="147460" name="Text Box 4"/>
            <p:cNvSpPr txBox="1">
              <a:spLocks noChangeArrowheads="1"/>
            </p:cNvSpPr>
            <p:nvPr/>
          </p:nvSpPr>
          <p:spPr bwMode="auto">
            <a:xfrm>
              <a:off x="748" y="2138"/>
              <a:ext cx="1315" cy="2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85595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Static RAM</a:t>
              </a:r>
            </a:p>
          </p:txBody>
        </p:sp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>
              <a:off x="3016" y="2138"/>
              <a:ext cx="1769" cy="2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85595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/>
                <a:t>Dynamic RAM</a:t>
              </a:r>
            </a:p>
          </p:txBody>
        </p:sp>
        <p:sp>
          <p:nvSpPr>
            <p:cNvPr id="147462" name="AutoShape 6"/>
            <p:cNvSpPr>
              <a:spLocks/>
            </p:cNvSpPr>
            <p:nvPr/>
          </p:nvSpPr>
          <p:spPr bwMode="auto">
            <a:xfrm rot="5400000">
              <a:off x="2540" y="1246"/>
              <a:ext cx="136" cy="1451"/>
            </a:xfrm>
            <a:prstGeom prst="leftBrace">
              <a:avLst>
                <a:gd name="adj1" fmla="val 88909"/>
                <a:gd name="adj2" fmla="val 50000"/>
              </a:avLst>
            </a:prstGeom>
            <a:noFill/>
            <a:ln w="19050">
              <a:solidFill>
                <a:srgbClr val="85595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3059113" y="5084763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4040C0"/>
                </a:solidFill>
              </a:rPr>
              <a:t>both are volatile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684213" y="1268413"/>
            <a:ext cx="7850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4040C0"/>
                </a:solidFill>
              </a:rPr>
              <a:t>Random access</a:t>
            </a:r>
            <a:r>
              <a:rPr lang="en-US" altLang="en-US" sz="2400"/>
              <a:t> means</a:t>
            </a:r>
            <a:r>
              <a:rPr lang="en-US" altLang="zh-CN" sz="2400"/>
              <a:t>:</a:t>
            </a:r>
          </a:p>
          <a:p>
            <a:r>
              <a:rPr lang="en-US" altLang="zh-CN" sz="2400"/>
              <a:t>locations in the memory can be written to or read from in any order, regardless of the memory location that was last accessed.</a:t>
            </a: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539750" y="3860800"/>
            <a:ext cx="3527425" cy="831850"/>
          </a:xfrm>
          <a:prstGeom prst="rect">
            <a:avLst/>
          </a:prstGeom>
          <a:noFill/>
          <a:ln w="9525">
            <a:solidFill>
              <a:srgbClr val="85595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store a bit of data in the state of a flip-flop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4356100" y="3860800"/>
            <a:ext cx="3578225" cy="831850"/>
          </a:xfrm>
          <a:prstGeom prst="rect">
            <a:avLst/>
          </a:prstGeom>
          <a:noFill/>
          <a:ln w="9525">
            <a:solidFill>
              <a:srgbClr val="85595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store a bit of data as a charge in a capacitor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3" grpId="0"/>
      <p:bldP spid="147465" grpId="0" animBg="1"/>
      <p:bldP spid="1474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8600"/>
            <a:ext cx="8370887" cy="752475"/>
          </a:xfrm>
        </p:spPr>
        <p:txBody>
          <a:bodyPr/>
          <a:lstStyle/>
          <a:p>
            <a:r>
              <a:rPr lang="en-US" altLang="zh-CN" sz="2800">
                <a:latin typeface="Arial" charset="0"/>
              </a:rPr>
              <a:t>9.3  Static Random-Access Memory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6913" y="1285875"/>
            <a:ext cx="7637462" cy="646113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baseline="30000"/>
              <a:t>n </a:t>
            </a:r>
            <a:r>
              <a:rPr lang="en-US" altLang="zh-CN"/>
              <a:t>word ×b bit RAM structure</a:t>
            </a:r>
          </a:p>
        </p:txBody>
      </p:sp>
      <p:sp>
        <p:nvSpPr>
          <p:cNvPr id="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BFE8-1D87-499F-A075-9126A1083069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grpSp>
        <p:nvGrpSpPr>
          <p:cNvPr id="17452" name="Group 44"/>
          <p:cNvGrpSpPr>
            <a:grpSpLocks/>
          </p:cNvGrpSpPr>
          <p:nvPr/>
        </p:nvGrpSpPr>
        <p:grpSpPr bwMode="auto">
          <a:xfrm>
            <a:off x="1908175" y="2060575"/>
            <a:ext cx="2233613" cy="3384550"/>
            <a:chOff x="884" y="1616"/>
            <a:chExt cx="1407" cy="2132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202" y="1616"/>
              <a:ext cx="862" cy="21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H="1" flipV="1">
              <a:off x="884" y="1752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 flipV="1">
              <a:off x="884" y="1933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flipH="1">
              <a:off x="884" y="2750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884" y="229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 flipH="1">
              <a:off x="884" y="247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H="1">
              <a:off x="2064" y="220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64" y="238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H="1">
              <a:off x="2064" y="297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1202" y="1616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A0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1202" y="1798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A1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1202" y="2614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Din0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1202" y="2160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n-2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1202" y="2341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1746" y="206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D0</a:t>
              </a:r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1746" y="2251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D1</a:t>
              </a: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1701" y="2840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b-1</a:t>
              </a: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975" y="1979"/>
              <a:ext cx="30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/>
                </a:rPr>
                <a:t>…</a:t>
              </a:r>
              <a:endParaRPr lang="en-US" altLang="zh-CN" sz="2000">
                <a:latin typeface="Garamond" pitchFamily="18" charset="0"/>
              </a:endParaRP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1202" y="2931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Din</a:t>
              </a:r>
              <a:r>
                <a:rPr lang="en-US" altLang="zh-CN" baseline="-25000"/>
                <a:t>b-1</a:t>
              </a:r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 flipH="1">
              <a:off x="884" y="3067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975" y="2750"/>
              <a:ext cx="30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/>
                </a:rPr>
                <a:t>…</a:t>
              </a:r>
              <a:endParaRPr lang="en-US" altLang="zh-CN" sz="2000">
                <a:latin typeface="Garamond" pitchFamily="18" charset="0"/>
              </a:endParaRPr>
            </a:p>
          </p:txBody>
        </p:sp>
        <p:grpSp>
          <p:nvGrpSpPr>
            <p:cNvPr id="17441" name="Group 33"/>
            <p:cNvGrpSpPr>
              <a:grpSpLocks/>
            </p:cNvGrpSpPr>
            <p:nvPr/>
          </p:nvGrpSpPr>
          <p:grpSpPr bwMode="auto">
            <a:xfrm>
              <a:off x="884" y="3203"/>
              <a:ext cx="318" cy="90"/>
              <a:chOff x="884" y="3158"/>
              <a:chExt cx="318" cy="90"/>
            </a:xfrm>
          </p:grpSpPr>
          <p:sp>
            <p:nvSpPr>
              <p:cNvPr id="17437" name="Line 29"/>
              <p:cNvSpPr>
                <a:spLocks noChangeShapeType="1"/>
              </p:cNvSpPr>
              <p:nvPr/>
            </p:nvSpPr>
            <p:spPr bwMode="auto">
              <a:xfrm flipH="1">
                <a:off x="884" y="320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Oval 32"/>
              <p:cNvSpPr>
                <a:spLocks noChangeArrowheads="1"/>
              </p:cNvSpPr>
              <p:nvPr/>
            </p:nvSpPr>
            <p:spPr bwMode="auto">
              <a:xfrm>
                <a:off x="1111" y="3158"/>
                <a:ext cx="91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42" name="Group 34"/>
            <p:cNvGrpSpPr>
              <a:grpSpLocks/>
            </p:cNvGrpSpPr>
            <p:nvPr/>
          </p:nvGrpSpPr>
          <p:grpSpPr bwMode="auto">
            <a:xfrm>
              <a:off x="884" y="3385"/>
              <a:ext cx="318" cy="90"/>
              <a:chOff x="884" y="3158"/>
              <a:chExt cx="318" cy="90"/>
            </a:xfrm>
          </p:grpSpPr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884" y="320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Oval 36"/>
              <p:cNvSpPr>
                <a:spLocks noChangeArrowheads="1"/>
              </p:cNvSpPr>
              <p:nvPr/>
            </p:nvSpPr>
            <p:spPr bwMode="auto">
              <a:xfrm>
                <a:off x="1111" y="3158"/>
                <a:ext cx="91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45" name="Group 37"/>
            <p:cNvGrpSpPr>
              <a:grpSpLocks/>
            </p:cNvGrpSpPr>
            <p:nvPr/>
          </p:nvGrpSpPr>
          <p:grpSpPr bwMode="auto">
            <a:xfrm>
              <a:off x="884" y="3566"/>
              <a:ext cx="318" cy="90"/>
              <a:chOff x="884" y="3158"/>
              <a:chExt cx="318" cy="90"/>
            </a:xfrm>
          </p:grpSpPr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884" y="320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Oval 39"/>
              <p:cNvSpPr>
                <a:spLocks noChangeArrowheads="1"/>
              </p:cNvSpPr>
              <p:nvPr/>
            </p:nvSpPr>
            <p:spPr bwMode="auto">
              <a:xfrm>
                <a:off x="1111" y="3158"/>
                <a:ext cx="91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48" name="Text Box 40"/>
            <p:cNvSpPr txBox="1">
              <a:spLocks noChangeArrowheads="1"/>
            </p:cNvSpPr>
            <p:nvPr/>
          </p:nvSpPr>
          <p:spPr bwMode="auto">
            <a:xfrm>
              <a:off x="1202" y="3149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CS</a:t>
              </a:r>
            </a:p>
          </p:txBody>
        </p:sp>
        <p:sp>
          <p:nvSpPr>
            <p:cNvPr id="17449" name="Text Box 41"/>
            <p:cNvSpPr txBox="1">
              <a:spLocks noChangeArrowheads="1"/>
            </p:cNvSpPr>
            <p:nvPr/>
          </p:nvSpPr>
          <p:spPr bwMode="auto">
            <a:xfrm>
              <a:off x="1202" y="332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OE</a:t>
              </a:r>
            </a:p>
          </p:txBody>
        </p:sp>
        <p:sp>
          <p:nvSpPr>
            <p:cNvPr id="17450" name="Text Box 42"/>
            <p:cNvSpPr txBox="1">
              <a:spLocks noChangeArrowheads="1"/>
            </p:cNvSpPr>
            <p:nvPr/>
          </p:nvSpPr>
          <p:spPr bwMode="auto">
            <a:xfrm>
              <a:off x="1202" y="3493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WE</a:t>
              </a:r>
            </a:p>
          </p:txBody>
        </p:sp>
      </p:grpSp>
      <p:sp>
        <p:nvSpPr>
          <p:cNvPr id="17453" name="AutoShape 45"/>
          <p:cNvSpPr>
            <a:spLocks/>
          </p:cNvSpPr>
          <p:nvPr/>
        </p:nvSpPr>
        <p:spPr bwMode="auto">
          <a:xfrm>
            <a:off x="1547813" y="22034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28575">
            <a:solidFill>
              <a:srgbClr val="404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395288" y="2420938"/>
            <a:ext cx="1296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04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4040C0"/>
                </a:solidFill>
              </a:rPr>
              <a:t>Address inputs</a:t>
            </a:r>
          </a:p>
        </p:txBody>
      </p:sp>
      <p:sp>
        <p:nvSpPr>
          <p:cNvPr id="17454" name="AutoShape 46"/>
          <p:cNvSpPr>
            <a:spLocks/>
          </p:cNvSpPr>
          <p:nvPr/>
        </p:nvSpPr>
        <p:spPr bwMode="auto">
          <a:xfrm>
            <a:off x="1547813" y="3787775"/>
            <a:ext cx="217487" cy="720725"/>
          </a:xfrm>
          <a:prstGeom prst="leftBrace">
            <a:avLst>
              <a:gd name="adj1" fmla="val 27616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395288" y="3787775"/>
            <a:ext cx="108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8000"/>
                </a:solidFill>
              </a:rPr>
              <a:t>Data inputs</a:t>
            </a:r>
          </a:p>
        </p:txBody>
      </p:sp>
      <p:sp>
        <p:nvSpPr>
          <p:cNvPr id="17455" name="AutoShape 47"/>
          <p:cNvSpPr>
            <a:spLocks/>
          </p:cNvSpPr>
          <p:nvPr/>
        </p:nvSpPr>
        <p:spPr bwMode="auto">
          <a:xfrm>
            <a:off x="1547813" y="4579938"/>
            <a:ext cx="217487" cy="720725"/>
          </a:xfrm>
          <a:prstGeom prst="leftBrace">
            <a:avLst>
              <a:gd name="adj1" fmla="val 27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395288" y="4581525"/>
            <a:ext cx="1150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Control inputs</a:t>
            </a:r>
          </a:p>
        </p:txBody>
      </p:sp>
      <p:sp>
        <p:nvSpPr>
          <p:cNvPr id="17460" name="AutoShape 52"/>
          <p:cNvSpPr>
            <a:spLocks/>
          </p:cNvSpPr>
          <p:nvPr/>
        </p:nvSpPr>
        <p:spPr bwMode="auto">
          <a:xfrm>
            <a:off x="4284663" y="2852738"/>
            <a:ext cx="144462" cy="1439862"/>
          </a:xfrm>
          <a:prstGeom prst="rightBrace">
            <a:avLst>
              <a:gd name="adj1" fmla="val 830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4500563" y="3140075"/>
            <a:ext cx="1150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4747"/>
                </a:solidFill>
              </a:rPr>
              <a:t>Data outputs</a:t>
            </a:r>
          </a:p>
        </p:txBody>
      </p:sp>
      <p:grpSp>
        <p:nvGrpSpPr>
          <p:cNvPr id="17529" name="Group 121"/>
          <p:cNvGrpSpPr>
            <a:grpSpLocks/>
          </p:cNvGrpSpPr>
          <p:nvPr/>
        </p:nvGrpSpPr>
        <p:grpSpPr bwMode="auto">
          <a:xfrm>
            <a:off x="5076825" y="1628775"/>
            <a:ext cx="3457575" cy="4648201"/>
            <a:chOff x="3198" y="1026"/>
            <a:chExt cx="2178" cy="2928"/>
          </a:xfrm>
        </p:grpSpPr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 flipH="1" flipV="1">
              <a:off x="4150" y="175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 flipH="1" flipV="1">
              <a:off x="4831" y="1753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Rectangle 59"/>
            <p:cNvSpPr>
              <a:spLocks noChangeArrowheads="1"/>
            </p:cNvSpPr>
            <p:nvPr/>
          </p:nvSpPr>
          <p:spPr bwMode="auto">
            <a:xfrm>
              <a:off x="4105" y="1980"/>
              <a:ext cx="861" cy="1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4105" y="2207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Line 61"/>
            <p:cNvSpPr>
              <a:spLocks noChangeShapeType="1"/>
            </p:cNvSpPr>
            <p:nvPr/>
          </p:nvSpPr>
          <p:spPr bwMode="auto">
            <a:xfrm>
              <a:off x="4105" y="2434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Line 62"/>
            <p:cNvSpPr>
              <a:spLocks noChangeShapeType="1"/>
            </p:cNvSpPr>
            <p:nvPr/>
          </p:nvSpPr>
          <p:spPr bwMode="auto">
            <a:xfrm>
              <a:off x="4105" y="2841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Text Box 63"/>
            <p:cNvSpPr txBox="1">
              <a:spLocks noChangeArrowheads="1"/>
            </p:cNvSpPr>
            <p:nvPr/>
          </p:nvSpPr>
          <p:spPr bwMode="auto">
            <a:xfrm>
              <a:off x="4105" y="1980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Garamond" pitchFamily="18" charset="0"/>
                </a:rPr>
                <a:t>×××××</a:t>
              </a:r>
            </a:p>
          </p:txBody>
        </p:sp>
        <p:sp>
          <p:nvSpPr>
            <p:cNvPr id="17472" name="Text Box 64"/>
            <p:cNvSpPr txBox="1">
              <a:spLocks noChangeArrowheads="1"/>
            </p:cNvSpPr>
            <p:nvPr/>
          </p:nvSpPr>
          <p:spPr bwMode="auto">
            <a:xfrm>
              <a:off x="4695" y="1526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4747"/>
                  </a:solidFill>
                </a:rPr>
                <a:t>D0</a:t>
              </a:r>
            </a:p>
          </p:txBody>
        </p:sp>
        <p:sp>
          <p:nvSpPr>
            <p:cNvPr id="17473" name="Text Box 65"/>
            <p:cNvSpPr txBox="1">
              <a:spLocks noChangeArrowheads="1"/>
            </p:cNvSpPr>
            <p:nvPr/>
          </p:nvSpPr>
          <p:spPr bwMode="auto">
            <a:xfrm>
              <a:off x="4014" y="152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4747"/>
                  </a:solidFill>
                </a:rPr>
                <a:t>D</a:t>
              </a:r>
              <a:r>
                <a:rPr lang="en-US" altLang="zh-CN" sz="2000" baseline="-25000">
                  <a:solidFill>
                    <a:srgbClr val="FF4747"/>
                  </a:solidFill>
                </a:rPr>
                <a:t>b-1</a:t>
              </a:r>
            </a:p>
          </p:txBody>
        </p:sp>
        <p:sp>
          <p:nvSpPr>
            <p:cNvPr id="17474" name="Text Box 66"/>
            <p:cNvSpPr txBox="1">
              <a:spLocks noChangeArrowheads="1"/>
            </p:cNvSpPr>
            <p:nvPr/>
          </p:nvSpPr>
          <p:spPr bwMode="auto">
            <a:xfrm>
              <a:off x="4422" y="1708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CCCC"/>
                  </a:solidFill>
                </a:rPr>
                <a:t>…</a:t>
              </a:r>
            </a:p>
          </p:txBody>
        </p:sp>
        <p:sp>
          <p:nvSpPr>
            <p:cNvPr id="17475" name="Text Box 67"/>
            <p:cNvSpPr txBox="1">
              <a:spLocks noChangeArrowheads="1"/>
            </p:cNvSpPr>
            <p:nvPr/>
          </p:nvSpPr>
          <p:spPr bwMode="auto">
            <a:xfrm>
              <a:off x="3561" y="1980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0…00</a:t>
              </a:r>
            </a:p>
          </p:txBody>
        </p:sp>
        <p:sp>
          <p:nvSpPr>
            <p:cNvPr id="17476" name="Text Box 68"/>
            <p:cNvSpPr txBox="1">
              <a:spLocks noChangeArrowheads="1"/>
            </p:cNvSpPr>
            <p:nvPr/>
          </p:nvSpPr>
          <p:spPr bwMode="auto">
            <a:xfrm>
              <a:off x="3198" y="1616"/>
              <a:ext cx="8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An-1…A0</a:t>
              </a:r>
            </a:p>
          </p:txBody>
        </p:sp>
        <p:sp>
          <p:nvSpPr>
            <p:cNvPr id="17477" name="Text Box 69"/>
            <p:cNvSpPr txBox="1">
              <a:spLocks noChangeArrowheads="1"/>
            </p:cNvSpPr>
            <p:nvPr/>
          </p:nvSpPr>
          <p:spPr bwMode="auto">
            <a:xfrm>
              <a:off x="3561" y="2207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0…01</a:t>
              </a:r>
            </a:p>
          </p:txBody>
        </p:sp>
        <p:sp>
          <p:nvSpPr>
            <p:cNvPr id="17478" name="Text Box 70"/>
            <p:cNvSpPr txBox="1">
              <a:spLocks noChangeArrowheads="1"/>
            </p:cNvSpPr>
            <p:nvPr/>
          </p:nvSpPr>
          <p:spPr bwMode="auto">
            <a:xfrm>
              <a:off x="3516" y="2795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1…11</a:t>
              </a:r>
            </a:p>
          </p:txBody>
        </p:sp>
        <p:sp>
          <p:nvSpPr>
            <p:cNvPr id="17479" name="Text Box 71"/>
            <p:cNvSpPr txBox="1">
              <a:spLocks noChangeArrowheads="1"/>
            </p:cNvSpPr>
            <p:nvPr/>
          </p:nvSpPr>
          <p:spPr bwMode="auto">
            <a:xfrm>
              <a:off x="4105" y="2207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Garamond" pitchFamily="18" charset="0"/>
                </a:rPr>
                <a:t>×××××</a:t>
              </a:r>
            </a:p>
          </p:txBody>
        </p:sp>
        <p:sp>
          <p:nvSpPr>
            <p:cNvPr id="17480" name="Text Box 72"/>
            <p:cNvSpPr txBox="1">
              <a:spLocks noChangeArrowheads="1"/>
            </p:cNvSpPr>
            <p:nvPr/>
          </p:nvSpPr>
          <p:spPr bwMode="auto">
            <a:xfrm>
              <a:off x="4105" y="2841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Garamond" pitchFamily="18" charset="0"/>
                </a:rPr>
                <a:t>×××××</a:t>
              </a:r>
            </a:p>
          </p:txBody>
        </p:sp>
        <p:sp>
          <p:nvSpPr>
            <p:cNvPr id="17481" name="Line 73"/>
            <p:cNvSpPr>
              <a:spLocks noChangeShapeType="1"/>
            </p:cNvSpPr>
            <p:nvPr/>
          </p:nvSpPr>
          <p:spPr bwMode="auto">
            <a:xfrm>
              <a:off x="4197" y="306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74"/>
            <p:cNvSpPr>
              <a:spLocks noChangeShapeType="1"/>
            </p:cNvSpPr>
            <p:nvPr/>
          </p:nvSpPr>
          <p:spPr bwMode="auto">
            <a:xfrm>
              <a:off x="4333" y="306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Line 75"/>
            <p:cNvSpPr>
              <a:spLocks noChangeShapeType="1"/>
            </p:cNvSpPr>
            <p:nvPr/>
          </p:nvSpPr>
          <p:spPr bwMode="auto">
            <a:xfrm>
              <a:off x="4832" y="306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Text Box 77"/>
            <p:cNvSpPr txBox="1">
              <a:spLocks noChangeArrowheads="1"/>
            </p:cNvSpPr>
            <p:nvPr/>
          </p:nvSpPr>
          <p:spPr bwMode="auto">
            <a:xfrm>
              <a:off x="3879" y="3431"/>
              <a:ext cx="1497" cy="52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CS</a:t>
              </a:r>
              <a:r>
                <a:rPr lang="zh-CN" altLang="en-US" sz="2400" dirty="0"/>
                <a:t>、</a:t>
              </a:r>
              <a:r>
                <a:rPr lang="en-US" altLang="zh-CN" sz="2400" dirty="0"/>
                <a:t>OE</a:t>
              </a:r>
              <a:r>
                <a:rPr lang="zh-CN" altLang="en-US" sz="2400" dirty="0"/>
                <a:t>有效，</a:t>
              </a:r>
              <a:r>
                <a:rPr lang="en-US" altLang="zh-CN" sz="2400" dirty="0"/>
                <a:t>b</a:t>
              </a:r>
              <a:r>
                <a:rPr lang="zh-CN" altLang="en-US" sz="2400" dirty="0"/>
                <a:t>位数据输出</a:t>
              </a:r>
            </a:p>
          </p:txBody>
        </p:sp>
        <p:sp>
          <p:nvSpPr>
            <p:cNvPr id="17487" name="AutoShape 79"/>
            <p:cNvSpPr>
              <a:spLocks noChangeArrowheads="1"/>
            </p:cNvSpPr>
            <p:nvPr/>
          </p:nvSpPr>
          <p:spPr bwMode="auto">
            <a:xfrm>
              <a:off x="4422" y="1572"/>
              <a:ext cx="136" cy="226"/>
            </a:xfrm>
            <a:prstGeom prst="downArrow">
              <a:avLst>
                <a:gd name="adj1" fmla="val 50000"/>
                <a:gd name="adj2" fmla="val 41544"/>
              </a:avLst>
            </a:prstGeom>
            <a:solidFill>
              <a:srgbClr val="FF4747"/>
            </a:solidFill>
            <a:ln w="9525">
              <a:solidFill>
                <a:srgbClr val="FF474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488" name="Text Box 80"/>
            <p:cNvSpPr txBox="1">
              <a:spLocks noChangeArrowheads="1"/>
            </p:cNvSpPr>
            <p:nvPr/>
          </p:nvSpPr>
          <p:spPr bwMode="auto">
            <a:xfrm>
              <a:off x="3833" y="1026"/>
              <a:ext cx="154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CS</a:t>
              </a:r>
              <a:r>
                <a:rPr lang="zh-CN" altLang="en-US" sz="2400" dirty="0"/>
                <a:t>、</a:t>
              </a:r>
              <a:r>
                <a:rPr lang="en-US" altLang="zh-CN" sz="2400" dirty="0"/>
                <a:t>WE</a:t>
              </a:r>
              <a:r>
                <a:rPr lang="zh-CN" altLang="en-US" sz="2400" dirty="0"/>
                <a:t>有效，</a:t>
              </a:r>
              <a:r>
                <a:rPr lang="en-US" altLang="zh-CN" sz="2400" dirty="0"/>
                <a:t>b</a:t>
              </a:r>
              <a:r>
                <a:rPr lang="zh-CN" altLang="en-US" sz="2400" dirty="0"/>
                <a:t>位数据输入</a:t>
              </a:r>
            </a:p>
          </p:txBody>
        </p:sp>
        <p:sp>
          <p:nvSpPr>
            <p:cNvPr id="17489" name="AutoShape 81"/>
            <p:cNvSpPr>
              <a:spLocks noChangeArrowheads="1"/>
            </p:cNvSpPr>
            <p:nvPr/>
          </p:nvSpPr>
          <p:spPr bwMode="auto">
            <a:xfrm>
              <a:off x="4423" y="3249"/>
              <a:ext cx="136" cy="226"/>
            </a:xfrm>
            <a:prstGeom prst="downArrow">
              <a:avLst>
                <a:gd name="adj1" fmla="val 50000"/>
                <a:gd name="adj2" fmla="val 41544"/>
              </a:avLst>
            </a:prstGeom>
            <a:solidFill>
              <a:srgbClr val="FF4747"/>
            </a:solidFill>
            <a:ln w="9525">
              <a:solidFill>
                <a:srgbClr val="FF474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527" name="Text Box 119"/>
            <p:cNvSpPr txBox="1">
              <a:spLocks noChangeArrowheads="1"/>
            </p:cNvSpPr>
            <p:nvPr/>
          </p:nvSpPr>
          <p:spPr bwMode="auto">
            <a:xfrm>
              <a:off x="4310" y="2478"/>
              <a:ext cx="38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Arial"/>
                </a:rPr>
                <a:t>…</a:t>
              </a:r>
              <a:endParaRPr lang="en-US" altLang="zh-CN" sz="2800">
                <a:latin typeface="Garamond" pitchFamily="18" charset="0"/>
              </a:endParaRPr>
            </a:p>
          </p:txBody>
        </p:sp>
        <p:sp>
          <p:nvSpPr>
            <p:cNvPr id="17528" name="Text Box 120"/>
            <p:cNvSpPr txBox="1">
              <a:spLocks noChangeArrowheads="1"/>
            </p:cNvSpPr>
            <p:nvPr/>
          </p:nvSpPr>
          <p:spPr bwMode="auto">
            <a:xfrm>
              <a:off x="3694" y="2478"/>
              <a:ext cx="38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Arial"/>
                </a:rPr>
                <a:t>…</a:t>
              </a:r>
              <a:endParaRPr lang="en-US" altLang="zh-CN" sz="2800">
                <a:latin typeface="Garamond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6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SRAM internal structure</a:t>
            </a:r>
          </a:p>
        </p:txBody>
      </p:sp>
      <p:sp>
        <p:nvSpPr>
          <p:cNvPr id="5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ECAC-5B23-4C3B-BF62-28A7AB60B403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411413" y="1655555"/>
            <a:ext cx="1655762" cy="1944687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altLang="zh-CN" sz="2400">
                <a:solidFill>
                  <a:srgbClr val="401006"/>
                </a:solidFill>
              </a:rPr>
              <a:t>Address decoder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H="1">
            <a:off x="2078038" y="1871455"/>
            <a:ext cx="2587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H="1">
            <a:off x="2078038" y="2160380"/>
            <a:ext cx="2587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2078038" y="345578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2006600" y="2519155"/>
            <a:ext cx="5492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Arial"/>
              </a:rPr>
              <a:t>…</a:t>
            </a:r>
            <a:endParaRPr lang="en-US" altLang="zh-CN" sz="2400">
              <a:latin typeface="Garamond" pitchFamily="18" charset="0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573213" y="165555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A0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573213" y="1944480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A1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501775" y="3239880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4040C0"/>
                </a:solidFill>
              </a:rPr>
              <a:t>A</a:t>
            </a:r>
            <a:r>
              <a:rPr lang="en-US" altLang="zh-CN" sz="2000" baseline="-25000">
                <a:solidFill>
                  <a:srgbClr val="4040C0"/>
                </a:solidFill>
              </a:rPr>
              <a:t>n-1</a:t>
            </a: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4067175" y="2015917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4067175" y="2303255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4067175" y="3311317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067175" y="2519155"/>
            <a:ext cx="5492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Arial"/>
              </a:rPr>
              <a:t>…</a:t>
            </a:r>
            <a:endParaRPr lang="en-US" altLang="zh-CN" sz="2400">
              <a:latin typeface="Garamond" pitchFamily="18" charset="0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4859338" y="1726992"/>
            <a:ext cx="2089150" cy="1873250"/>
          </a:xfrm>
          <a:prstGeom prst="rect">
            <a:avLst/>
          </a:prstGeom>
          <a:solidFill>
            <a:srgbClr val="E2E8AE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900644"/>
                </a:solidFill>
              </a:rPr>
              <a:t>Storage array</a:t>
            </a:r>
            <a:br>
              <a:rPr lang="en-US" altLang="zh-CN" sz="2400">
                <a:solidFill>
                  <a:srgbClr val="900644"/>
                </a:solidFill>
              </a:rPr>
            </a:br>
            <a:r>
              <a:rPr lang="en-US" altLang="zh-CN" sz="2400">
                <a:solidFill>
                  <a:srgbClr val="900644"/>
                </a:solidFill>
              </a:rPr>
              <a:t>(M×b)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5508625" y="3600242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5795963" y="3600242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6661150" y="3600242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940425" y="3600242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Arial"/>
              </a:rPr>
              <a:t>…</a:t>
            </a:r>
            <a:endParaRPr lang="en-US" altLang="zh-CN" sz="2400">
              <a:latin typeface="Garamond" pitchFamily="18" charset="0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6443663" y="4895642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0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148263" y="4895642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b-1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5219700" y="4032042"/>
            <a:ext cx="1943100" cy="50323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401006"/>
                </a:solidFill>
              </a:rPr>
              <a:t>Output circuit</a:t>
            </a: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5508625" y="453528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5795963" y="453528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661150" y="453528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011863" y="453528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Arial"/>
              </a:rPr>
              <a:t>…</a:t>
            </a:r>
            <a:endParaRPr lang="en-US" altLang="zh-CN" sz="2400">
              <a:latin typeface="Garamond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138613" y="1726992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4040C0"/>
                </a:solidFill>
              </a:rPr>
              <a:t>0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4138613" y="2015917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4040C0"/>
                </a:solidFill>
              </a:rPr>
              <a:t>1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4138613" y="2950955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4040C0"/>
                </a:solidFill>
              </a:rPr>
              <a:t>M-1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6156325" y="1655555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0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4860925" y="1655555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</a:t>
            </a:r>
            <a:r>
              <a:rPr lang="en-US" altLang="zh-CN" sz="2000" baseline="-25000"/>
              <a:t>b-1</a:t>
            </a: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5003800" y="1295192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5437188" y="1295192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>
            <a:off x="6373813" y="1295192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5653088" y="122375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Arial"/>
              </a:rPr>
              <a:t>…</a:t>
            </a:r>
            <a:endParaRPr lang="en-US" altLang="zh-CN" sz="2400">
              <a:latin typeface="Garamond" pitchFamily="18" charset="0"/>
            </a:endParaRPr>
          </a:p>
        </p:txBody>
      </p:sp>
      <p:sp>
        <p:nvSpPr>
          <p:cNvPr id="44072" name="Rectangle 40"/>
          <p:cNvSpPr>
            <a:spLocks noChangeArrowheads="1"/>
          </p:cNvSpPr>
          <p:nvPr/>
        </p:nvSpPr>
        <p:spPr bwMode="auto">
          <a:xfrm>
            <a:off x="3276600" y="4032042"/>
            <a:ext cx="1368425" cy="863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0066"/>
                </a:solidFill>
              </a:rPr>
              <a:t>WR/RD</a:t>
            </a:r>
          </a:p>
          <a:p>
            <a:pPr algn="ctr"/>
            <a:r>
              <a:rPr lang="en-US" altLang="zh-CN" sz="2000">
                <a:solidFill>
                  <a:srgbClr val="FF0066"/>
                </a:solidFill>
              </a:rPr>
              <a:t>control</a:t>
            </a:r>
          </a:p>
        </p:txBody>
      </p: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2700338" y="4103480"/>
            <a:ext cx="576262" cy="144462"/>
            <a:chOff x="1701" y="2795"/>
            <a:chExt cx="363" cy="91"/>
          </a:xfrm>
        </p:grpSpPr>
        <p:sp>
          <p:nvSpPr>
            <p:cNvPr id="44073" name="Line 41"/>
            <p:cNvSpPr>
              <a:spLocks noChangeShapeType="1"/>
            </p:cNvSpPr>
            <p:nvPr/>
          </p:nvSpPr>
          <p:spPr bwMode="auto">
            <a:xfrm flipH="1">
              <a:off x="1701" y="284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Oval 42"/>
            <p:cNvSpPr>
              <a:spLocks noChangeArrowheads="1"/>
            </p:cNvSpPr>
            <p:nvPr/>
          </p:nvSpPr>
          <p:spPr bwMode="auto">
            <a:xfrm>
              <a:off x="1973" y="2795"/>
              <a:ext cx="91" cy="91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76" name="Group 44"/>
          <p:cNvGrpSpPr>
            <a:grpSpLocks/>
          </p:cNvGrpSpPr>
          <p:nvPr/>
        </p:nvGrpSpPr>
        <p:grpSpPr bwMode="auto">
          <a:xfrm>
            <a:off x="2700338" y="4390817"/>
            <a:ext cx="576262" cy="144463"/>
            <a:chOff x="1701" y="2795"/>
            <a:chExt cx="363" cy="91"/>
          </a:xfrm>
        </p:grpSpPr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 flipH="1">
              <a:off x="1701" y="284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Oval 46"/>
            <p:cNvSpPr>
              <a:spLocks noChangeArrowheads="1"/>
            </p:cNvSpPr>
            <p:nvPr/>
          </p:nvSpPr>
          <p:spPr bwMode="auto">
            <a:xfrm>
              <a:off x="1973" y="2795"/>
              <a:ext cx="91" cy="91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79" name="Group 47"/>
          <p:cNvGrpSpPr>
            <a:grpSpLocks/>
          </p:cNvGrpSpPr>
          <p:nvPr/>
        </p:nvGrpSpPr>
        <p:grpSpPr bwMode="auto">
          <a:xfrm>
            <a:off x="2700338" y="4679742"/>
            <a:ext cx="576262" cy="144463"/>
            <a:chOff x="1701" y="2795"/>
            <a:chExt cx="363" cy="91"/>
          </a:xfrm>
        </p:grpSpPr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 flipH="1">
              <a:off x="1701" y="2840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Oval 49"/>
            <p:cNvSpPr>
              <a:spLocks noChangeArrowheads="1"/>
            </p:cNvSpPr>
            <p:nvPr/>
          </p:nvSpPr>
          <p:spPr bwMode="auto">
            <a:xfrm>
              <a:off x="1973" y="2795"/>
              <a:ext cx="91" cy="91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1763713" y="395901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WE_L</a:t>
            </a:r>
          </a:p>
        </p:txBody>
      </p: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1836738" y="4247942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CS_L</a:t>
            </a:r>
          </a:p>
        </p:txBody>
      </p:sp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1835150" y="4535280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OE_L</a:t>
            </a:r>
          </a:p>
        </p:txBody>
      </p:sp>
      <p:sp>
        <p:nvSpPr>
          <p:cNvPr id="44085" name="AutoShape 53"/>
          <p:cNvSpPr>
            <a:spLocks noChangeArrowheads="1"/>
          </p:cNvSpPr>
          <p:nvPr/>
        </p:nvSpPr>
        <p:spPr bwMode="auto">
          <a:xfrm>
            <a:off x="4643438" y="3600242"/>
            <a:ext cx="576262" cy="719138"/>
          </a:xfrm>
          <a:custGeom>
            <a:avLst/>
            <a:gdLst>
              <a:gd name="G0" fmla="+- 10354 0 0"/>
              <a:gd name="G1" fmla="+- 17375 0 0"/>
              <a:gd name="G2" fmla="+- 7200 0 0"/>
              <a:gd name="G3" fmla="*/ 10354 1 2"/>
              <a:gd name="G4" fmla="+- G3 10800 0"/>
              <a:gd name="G5" fmla="+- 21600 10354 17375"/>
              <a:gd name="G6" fmla="+- 17375 7200 0"/>
              <a:gd name="G7" fmla="*/ G6 1 2"/>
              <a:gd name="G8" fmla="*/ 17375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7375 1 2"/>
              <a:gd name="G15" fmla="+- G5 0 G4"/>
              <a:gd name="G16" fmla="+- G0 0 G4"/>
              <a:gd name="G17" fmla="*/ G2 G15 G16"/>
              <a:gd name="T0" fmla="*/ 15977 w 21600"/>
              <a:gd name="T1" fmla="*/ 0 h 21600"/>
              <a:gd name="T2" fmla="*/ 10354 w 21600"/>
              <a:gd name="T3" fmla="*/ 7200 h 21600"/>
              <a:gd name="T4" fmla="*/ 0 w 21600"/>
              <a:gd name="T5" fmla="*/ 19862 h 21600"/>
              <a:gd name="T6" fmla="*/ 8688 w 21600"/>
              <a:gd name="T7" fmla="*/ 21600 h 21600"/>
              <a:gd name="T8" fmla="*/ 17375 w 21600"/>
              <a:gd name="T9" fmla="*/ 15276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977" y="0"/>
                </a:moveTo>
                <a:lnTo>
                  <a:pt x="10354" y="7200"/>
                </a:lnTo>
                <a:lnTo>
                  <a:pt x="14579" y="7200"/>
                </a:lnTo>
                <a:lnTo>
                  <a:pt x="14579" y="18124"/>
                </a:lnTo>
                <a:lnTo>
                  <a:pt x="0" y="18124"/>
                </a:lnTo>
                <a:lnTo>
                  <a:pt x="0" y="21600"/>
                </a:lnTo>
                <a:lnTo>
                  <a:pt x="17375" y="21600"/>
                </a:lnTo>
                <a:lnTo>
                  <a:pt x="17375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296863" y="228600"/>
            <a:ext cx="7913687" cy="725488"/>
          </a:xfrm>
        </p:spPr>
        <p:txBody>
          <a:bodyPr/>
          <a:lstStyle/>
          <a:p>
            <a:r>
              <a:rPr lang="en-US" altLang="zh-CN" sz="2800"/>
              <a:t>A static-RAM cell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75" y="1089025"/>
            <a:ext cx="4186238" cy="5310188"/>
          </a:xfrm>
        </p:spPr>
        <p:txBody>
          <a:bodyPr>
            <a:normAutofit/>
          </a:bodyPr>
          <a:lstStyle/>
          <a:p>
            <a:pPr marL="533400" indent="-533400">
              <a:buClr>
                <a:srgbClr val="3333FF"/>
              </a:buClr>
              <a:buFontTx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SEL_L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WR_L both negated, D latch </a:t>
            </a:r>
            <a:r>
              <a:rPr lang="en-US" altLang="zh-CN" dirty="0">
                <a:solidFill>
                  <a:srgbClr val="9900CC"/>
                </a:solidFill>
              </a:rPr>
              <a:t>hold</a:t>
            </a:r>
            <a:r>
              <a:rPr lang="en-US" altLang="zh-CN" dirty="0">
                <a:solidFill>
                  <a:schemeClr val="tx1"/>
                </a:solidFill>
              </a:rPr>
              <a:t> the data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533400" indent="-533400">
              <a:buClr>
                <a:srgbClr val="3333FF"/>
              </a:buClr>
              <a:buFontTx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SEL_L is asserted, WR_L is </a:t>
            </a:r>
            <a:r>
              <a:rPr lang="en-US" altLang="zh-CN" dirty="0" err="1">
                <a:solidFill>
                  <a:schemeClr val="tx1"/>
                </a:solidFill>
              </a:rPr>
              <a:t>negated,tri</a:t>
            </a:r>
            <a:r>
              <a:rPr lang="en-US" altLang="zh-CN" dirty="0">
                <a:solidFill>
                  <a:schemeClr val="tx1"/>
                </a:solidFill>
              </a:rPr>
              <a:t>-state buffer enable, data output (</a:t>
            </a:r>
            <a:r>
              <a:rPr lang="en-US" altLang="zh-CN" dirty="0">
                <a:solidFill>
                  <a:srgbClr val="9900CC"/>
                </a:solidFill>
              </a:rPr>
              <a:t>read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533400" indent="-533400">
              <a:buClr>
                <a:srgbClr val="3333FF"/>
              </a:buClr>
              <a:buFontTx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SEL_L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WR_L both be asserted, D latch open, a new bit is stored (</a:t>
            </a:r>
            <a:r>
              <a:rPr lang="en-US" altLang="zh-CN" dirty="0">
                <a:solidFill>
                  <a:srgbClr val="9900CC"/>
                </a:solidFill>
              </a:rPr>
              <a:t>write</a:t>
            </a:r>
            <a:r>
              <a:rPr lang="en-US" altLang="zh-CN" dirty="0">
                <a:solidFill>
                  <a:schemeClr val="tx1"/>
                </a:solidFill>
              </a:rPr>
              <a:t>).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1719263"/>
          <a:ext cx="42116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Artwork" r:id="rId3" imgW="4667902" imgH="1371429" progId="Adobe.Illustrator.7">
                  <p:embed/>
                </p:oleObj>
              </mc:Choice>
              <mc:Fallback>
                <p:oleObj name="Artwork" r:id="rId3" imgW="4667902" imgH="1371429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19263"/>
                        <a:ext cx="4211637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C3C9-2973-4439-B380-4A37F94B5776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3564015"/>
            <a:ext cx="23050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Rectangle 11"/>
          <p:cNvSpPr>
            <a:spLocks noGrp="1" noChangeArrowheads="1"/>
          </p:cNvSpPr>
          <p:nvPr>
            <p:ph type="title"/>
          </p:nvPr>
        </p:nvSpPr>
        <p:spPr>
          <a:xfrm>
            <a:off x="323850" y="277813"/>
            <a:ext cx="7886700" cy="630237"/>
          </a:xfrm>
        </p:spPr>
        <p:txBody>
          <a:bodyPr/>
          <a:lstStyle/>
          <a:p>
            <a:r>
              <a:rPr lang="en-US" altLang="zh-CN"/>
              <a:t>synchronous SRAM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268413"/>
            <a:ext cx="4316412" cy="4857750"/>
          </a:xfrm>
        </p:spPr>
        <p:txBody>
          <a:bodyPr/>
          <a:lstStyle/>
          <a:p>
            <a:r>
              <a:rPr lang="en-US" altLang="zh-CN" dirty="0"/>
              <a:t>A bit of storage is also a latch.</a:t>
            </a:r>
          </a:p>
          <a:p>
            <a:r>
              <a:rPr lang="en-US" altLang="zh-CN" sz="2800" dirty="0"/>
              <a:t>Put registers in front of address and control (and maybe data) interface, and operation is performed during a clock period.</a:t>
            </a:r>
            <a:endParaRPr lang="en-US" altLang="zh-CN" dirty="0"/>
          </a:p>
        </p:txBody>
      </p:sp>
      <p:graphicFrame>
        <p:nvGraphicFramePr>
          <p:cNvPr id="20490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2920924"/>
              </p:ext>
            </p:extLst>
          </p:nvPr>
        </p:nvGraphicFramePr>
        <p:xfrm>
          <a:off x="4648200" y="1223755"/>
          <a:ext cx="3886200" cy="448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Artwork" r:id="rId3" imgW="5676190" imgH="6552381" progId="Adobe.Illustrator.7">
                  <p:embed/>
                </p:oleObj>
              </mc:Choice>
              <mc:Fallback>
                <p:oleObj name="Artwork" r:id="rId3" imgW="5676190" imgH="6552381" progId="Adobe.Illustrator.7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23755"/>
                        <a:ext cx="3886200" cy="44846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2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739-4068-4650-8975-E21E84286947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527550" y="1989138"/>
            <a:ext cx="539750" cy="314325"/>
          </a:xfrm>
          <a:prstGeom prst="ellipse">
            <a:avLst/>
          </a:prstGeom>
          <a:noFill/>
          <a:ln w="19050">
            <a:solidFill>
              <a:srgbClr val="90064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2E8A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>
            <a:off x="3851275" y="2303463"/>
            <a:ext cx="765175" cy="2746375"/>
          </a:xfrm>
          <a:custGeom>
            <a:avLst/>
            <a:gdLst>
              <a:gd name="T0" fmla="*/ 0 w 482"/>
              <a:gd name="T1" fmla="*/ 1730 h 1730"/>
              <a:gd name="T2" fmla="*/ 312 w 482"/>
              <a:gd name="T3" fmla="*/ 1106 h 1730"/>
              <a:gd name="T4" fmla="*/ 482 w 482"/>
              <a:gd name="T5" fmla="*/ 0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2" h="1730">
                <a:moveTo>
                  <a:pt x="0" y="1730"/>
                </a:moveTo>
                <a:cubicBezTo>
                  <a:pt x="116" y="1562"/>
                  <a:pt x="232" y="1394"/>
                  <a:pt x="312" y="1106"/>
                </a:cubicBezTo>
                <a:cubicBezTo>
                  <a:pt x="392" y="818"/>
                  <a:pt x="437" y="409"/>
                  <a:pt x="482" y="0"/>
                </a:cubicBezTo>
              </a:path>
            </a:pathLst>
          </a:custGeom>
          <a:noFill/>
          <a:ln w="19050" cmpd="sng">
            <a:solidFill>
              <a:srgbClr val="900644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9.4  dynamic RAM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DD7F-3C3E-4492-A6EA-4356D8515DAE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3324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68313" y="4005263"/>
            <a:ext cx="3887787" cy="16986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9900CC"/>
                </a:solidFill>
              </a:rPr>
              <a:t>Write:</a:t>
            </a:r>
            <a:r>
              <a:rPr lang="en-US" altLang="zh-CN" sz="2400" dirty="0">
                <a:solidFill>
                  <a:srgbClr val="401006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401006"/>
                </a:solidFill>
              </a:rPr>
              <a:t>Charge the capacitor--- store 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401006"/>
                </a:solidFill>
              </a:rPr>
              <a:t>Discharge the capacitor---store 0.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649307" y="2170113"/>
            <a:ext cx="4176712" cy="3670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9900CC"/>
                </a:solidFill>
              </a:rPr>
              <a:t>Read:</a:t>
            </a:r>
          </a:p>
          <a:p>
            <a:pPr lvl="1"/>
            <a:r>
              <a:rPr lang="en-US" altLang="zh-CN" sz="2400" b="0"/>
              <a:t>- Precharge bit line to VDD/2.</a:t>
            </a:r>
          </a:p>
          <a:p>
            <a:pPr lvl="1"/>
            <a:r>
              <a:rPr lang="en-US" altLang="zh-CN" sz="2400" b="0"/>
              <a:t>- Take the word line HIGH.</a:t>
            </a:r>
          </a:p>
          <a:p>
            <a:pPr lvl="1"/>
            <a:r>
              <a:rPr lang="en-US" altLang="zh-CN" sz="2400" b="0"/>
              <a:t>- Detect whether current flows into or out of the cell.</a:t>
            </a:r>
          </a:p>
          <a:p>
            <a:pPr lvl="1"/>
            <a:r>
              <a:rPr lang="en-US" altLang="zh-CN" sz="2400" b="0"/>
              <a:t>- Note: cell contents are destroyed by the read!</a:t>
            </a:r>
          </a:p>
          <a:p>
            <a:pPr lvl="1"/>
            <a:r>
              <a:rPr lang="en-US" altLang="zh-CN" sz="2400" b="0"/>
              <a:t>- Must write the bit value back after reading.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0940" y="998730"/>
            <a:ext cx="8208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5595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4040C0"/>
                </a:solidFill>
              </a:rPr>
              <a:t>store a bit of data in a separate capacitor through a  MOS transistor, and need to be </a:t>
            </a:r>
            <a:r>
              <a:rPr lang="en-US" altLang="zh-CN" sz="2400" dirty="0">
                <a:solidFill>
                  <a:srgbClr val="D72613"/>
                </a:solidFill>
              </a:rPr>
              <a:t>refreshed</a:t>
            </a:r>
            <a:r>
              <a:rPr lang="en-US" altLang="zh-CN" sz="2400" dirty="0">
                <a:solidFill>
                  <a:srgbClr val="4040C0"/>
                </a:solidFill>
              </a:rPr>
              <a:t> periodically.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40750" cy="620712"/>
          </a:xfrm>
        </p:spPr>
        <p:txBody>
          <a:bodyPr/>
          <a:lstStyle/>
          <a:p>
            <a:r>
              <a:rPr lang="en-US" altLang="zh-CN"/>
              <a:t>SDRAM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981075"/>
            <a:ext cx="8540750" cy="51181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Control and data operations  are referenced to a common clock signal.</a:t>
            </a:r>
          </a:p>
          <a:p>
            <a:pPr lvl="1"/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CC3399"/>
                </a:solidFill>
              </a:rPr>
              <a:t>single data rate,</a:t>
            </a:r>
            <a:r>
              <a:rPr lang="en-US" altLang="zh-CN" sz="2400" dirty="0"/>
              <a:t> </a:t>
            </a:r>
            <a:r>
              <a:rPr lang="zh-CN" altLang="en-US" sz="2400" dirty="0"/>
              <a:t>与系统总线速度同步，在一个时钟周期的上升沿传输一次数据。</a:t>
            </a:r>
          </a:p>
          <a:p>
            <a:pPr lvl="1"/>
            <a:r>
              <a:rPr lang="zh-CN" altLang="en-US" sz="2400" dirty="0"/>
              <a:t>曾经是</a:t>
            </a:r>
            <a:r>
              <a:rPr lang="en-US" altLang="zh-CN" sz="2400" dirty="0"/>
              <a:t>PC</a:t>
            </a:r>
            <a:r>
              <a:rPr lang="zh-CN" altLang="en-US" sz="2400" dirty="0"/>
              <a:t>电脑上最为广泛应用的一种内存类型 ，分为</a:t>
            </a:r>
            <a:r>
              <a:rPr lang="en-US" altLang="zh-CN" sz="2400" dirty="0"/>
              <a:t>PC66</a:t>
            </a:r>
            <a:r>
              <a:rPr lang="zh-CN" altLang="en-US" sz="2400" dirty="0"/>
              <a:t>、</a:t>
            </a:r>
            <a:r>
              <a:rPr lang="en-US" altLang="zh-CN" sz="2400" dirty="0"/>
              <a:t>PC100</a:t>
            </a:r>
            <a:r>
              <a:rPr lang="zh-CN" altLang="en-US" sz="2400" dirty="0"/>
              <a:t>、</a:t>
            </a:r>
            <a:r>
              <a:rPr lang="en-US" altLang="zh-CN" sz="2400" dirty="0"/>
              <a:t>PC133</a:t>
            </a:r>
            <a:r>
              <a:rPr lang="zh-CN" altLang="en-US" sz="2400" dirty="0"/>
              <a:t>等不同规格，而规格后面的数字就代表着该内存最大所能正常工作系统总线速度</a:t>
            </a:r>
            <a:r>
              <a:rPr lang="zh-CN" altLang="en-US" sz="2400" dirty="0">
                <a:solidFill>
                  <a:srgbClr val="0C6EDA"/>
                </a:solidFill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87F3-D59B-4D7E-93C4-F29ADF20B159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33645"/>
            <a:ext cx="8540750" cy="188913"/>
          </a:xfrm>
        </p:spPr>
        <p:txBody>
          <a:bodyPr>
            <a:normAutofit fontScale="90000"/>
          </a:bodyPr>
          <a:lstStyle/>
          <a:p>
            <a:endParaRPr lang="zh-CN" altLang="zh-CN" sz="28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981075"/>
            <a:ext cx="8540750" cy="5118100"/>
          </a:xfrm>
        </p:spPr>
        <p:txBody>
          <a:bodyPr/>
          <a:lstStyle/>
          <a:p>
            <a:r>
              <a:rPr lang="zh-CN" altLang="en-US">
                <a:solidFill>
                  <a:srgbClr val="FF4747"/>
                </a:solidFill>
              </a:rPr>
              <a:t>双数据传输模式</a:t>
            </a:r>
            <a:r>
              <a:rPr lang="zh-CN" altLang="en-US"/>
              <a:t>同步动态随机存储器，即</a:t>
            </a:r>
            <a:r>
              <a:rPr lang="en-US" altLang="zh-CN"/>
              <a:t>DDR SDRAM (Double Data Rate Synchronous Dynamic Random Access Memory)</a:t>
            </a:r>
          </a:p>
          <a:p>
            <a:pPr lvl="1"/>
            <a:r>
              <a:rPr lang="zh-CN" altLang="en-US"/>
              <a:t>是一种继</a:t>
            </a:r>
            <a:r>
              <a:rPr lang="en-US" altLang="zh-CN"/>
              <a:t>SDRAM</a:t>
            </a:r>
            <a:r>
              <a:rPr lang="zh-CN" altLang="en-US"/>
              <a:t>后产生的内存技术，为具有双倍数据传输率之</a:t>
            </a:r>
            <a:r>
              <a:rPr lang="en-US" altLang="zh-CN"/>
              <a:t>SDRAM</a:t>
            </a:r>
            <a:r>
              <a:rPr lang="zh-CN" altLang="en-US"/>
              <a:t>，其数据传输速度为系统频率之两倍，由于速度增加，其传输效能优于传统的</a:t>
            </a:r>
            <a:r>
              <a:rPr lang="en-US" altLang="zh-CN"/>
              <a:t>SDRAM</a:t>
            </a:r>
            <a:r>
              <a:rPr lang="zh-CN" altLang="en-US"/>
              <a:t>。 </a:t>
            </a:r>
          </a:p>
          <a:p>
            <a:pPr lvl="1"/>
            <a:r>
              <a:rPr lang="zh-CN" altLang="en-US"/>
              <a:t>一个时钟周期内传输两次次数据，它能够在时钟的上升期和下降期各传输一次数据 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891A-60ED-42B8-82DB-876969019615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40750" cy="503238"/>
          </a:xfrm>
        </p:spPr>
        <p:txBody>
          <a:bodyPr>
            <a:normAutofit fontScale="90000"/>
          </a:bodyPr>
          <a:lstStyle/>
          <a:p>
            <a:r>
              <a:rPr kumimoji="1" lang="en-US" altLang="zh-CN" sz="2800"/>
              <a:t>Memory expanding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908050"/>
            <a:ext cx="8540750" cy="5191125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   1. bit expanding</a:t>
            </a:r>
            <a:r>
              <a:rPr kumimoji="1" lang="en-US" altLang="zh-CN" sz="2400"/>
              <a:t> </a:t>
            </a:r>
          </a:p>
          <a:p>
            <a:r>
              <a:rPr lang="zh-CN" altLang="en-US" sz="2400"/>
              <a:t>例：从</a:t>
            </a:r>
            <a:r>
              <a:rPr lang="en-US" altLang="zh-CN" sz="2400"/>
              <a:t>1024</a:t>
            </a:r>
            <a:r>
              <a:rPr lang="en-US" altLang="zh-CN" sz="2400">
                <a:cs typeface="Arial" charset="0"/>
              </a:rPr>
              <a:t>×</a:t>
            </a:r>
            <a:r>
              <a:rPr lang="en-US" altLang="zh-CN" sz="2400"/>
              <a:t>4bit</a:t>
            </a:r>
            <a:r>
              <a:rPr lang="zh-CN" altLang="en-US" sz="2400"/>
              <a:t>扩展为</a:t>
            </a:r>
            <a:r>
              <a:rPr lang="en-US" altLang="zh-CN" sz="2400"/>
              <a:t>1024</a:t>
            </a:r>
            <a:r>
              <a:rPr lang="en-US" altLang="zh-CN" sz="2400">
                <a:cs typeface="Arial" charset="0"/>
              </a:rPr>
              <a:t>×</a:t>
            </a:r>
            <a:r>
              <a:rPr lang="en-US" altLang="zh-CN" sz="2400"/>
              <a:t>8bit</a:t>
            </a:r>
          </a:p>
          <a:p>
            <a:pPr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解：将</a:t>
            </a:r>
            <a:r>
              <a:rPr lang="en-US" altLang="zh-CN" sz="2400"/>
              <a:t>4</a:t>
            </a:r>
            <a:r>
              <a:rPr lang="zh-CN" altLang="en-US" sz="2400"/>
              <a:t>比特的芯片增加一片，地址线接至两片芯片的相同的地址端。</a:t>
            </a:r>
          </a:p>
        </p:txBody>
      </p:sp>
      <p:sp>
        <p:nvSpPr>
          <p:cNvPr id="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1A1-506B-4109-B4AF-F0C27F311B9A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8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48204" name="Text Box 76"/>
          <p:cNvSpPr txBox="1">
            <a:spLocks noChangeArrowheads="1"/>
          </p:cNvSpPr>
          <p:nvPr/>
        </p:nvSpPr>
        <p:spPr bwMode="auto">
          <a:xfrm>
            <a:off x="611188" y="4724400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401006"/>
                </a:solidFill>
                <a:latin typeface="Times New Roman" pitchFamily="18" charset="0"/>
              </a:rPr>
              <a:t>2114</a:t>
            </a:r>
            <a:r>
              <a:rPr kumimoji="1" lang="zh-CN" altLang="en-US" sz="2000">
                <a:solidFill>
                  <a:srgbClr val="401006"/>
                </a:solidFill>
                <a:latin typeface="Times New Roman" pitchFamily="18" charset="0"/>
              </a:rPr>
              <a:t>芯片位扩展</a:t>
            </a:r>
          </a:p>
        </p:txBody>
      </p:sp>
      <p:grpSp>
        <p:nvGrpSpPr>
          <p:cNvPr id="48216" name="Group 88"/>
          <p:cNvGrpSpPr>
            <a:grpSpLocks/>
          </p:cNvGrpSpPr>
          <p:nvPr/>
        </p:nvGrpSpPr>
        <p:grpSpPr bwMode="auto">
          <a:xfrm>
            <a:off x="2124075" y="2492375"/>
            <a:ext cx="6288088" cy="3479800"/>
            <a:chOff x="1338" y="1570"/>
            <a:chExt cx="3961" cy="219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V="1">
              <a:off x="1791" y="1634"/>
              <a:ext cx="3221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5012" y="1636"/>
              <a:ext cx="0" cy="80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777" y="1837"/>
              <a:ext cx="301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4795" y="1828"/>
              <a:ext cx="0" cy="61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005" y="2440"/>
              <a:ext cx="1566" cy="64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4040C0"/>
                </a:solidFill>
              </a:endParaRPr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V="1">
              <a:off x="1777" y="2032"/>
              <a:ext cx="267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4441" y="2026"/>
              <a:ext cx="0" cy="4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>
              <a:off x="1777" y="2296"/>
              <a:ext cx="220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3979" y="2296"/>
              <a:ext cx="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flipV="1">
              <a:off x="2257" y="2296"/>
              <a:ext cx="0" cy="14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none" w="med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V="1">
              <a:off x="2689" y="2026"/>
              <a:ext cx="0" cy="41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 flipV="1">
              <a:off x="3049" y="1828"/>
              <a:ext cx="0" cy="61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 flipV="1">
              <a:off x="3288" y="1648"/>
              <a:ext cx="0" cy="79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4939" y="323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4603" y="323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>
              <a:off x="4267" y="323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3925" y="323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>
              <a:off x="3061" y="323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grpSp>
          <p:nvGrpSpPr>
            <p:cNvPr id="48152" name="Group 24"/>
            <p:cNvGrpSpPr>
              <a:grpSpLocks/>
            </p:cNvGrpSpPr>
            <p:nvPr/>
          </p:nvGrpSpPr>
          <p:grpSpPr bwMode="auto">
            <a:xfrm>
              <a:off x="2161" y="3083"/>
              <a:ext cx="2880" cy="173"/>
              <a:chOff x="1488" y="2592"/>
              <a:chExt cx="2880" cy="288"/>
            </a:xfrm>
            <a:grpFill/>
          </p:grpSpPr>
          <p:sp>
            <p:nvSpPr>
              <p:cNvPr id="48153" name="Line 25"/>
              <p:cNvSpPr>
                <a:spLocks noChangeShapeType="1"/>
              </p:cNvSpPr>
              <p:nvPr/>
            </p:nvSpPr>
            <p:spPr bwMode="auto">
              <a:xfrm>
                <a:off x="3360" y="2592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4" name="Line 26"/>
              <p:cNvSpPr>
                <a:spLocks noChangeShapeType="1"/>
              </p:cNvSpPr>
              <p:nvPr/>
            </p:nvSpPr>
            <p:spPr bwMode="auto">
              <a:xfrm>
                <a:off x="3696" y="2592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5" name="Line 27"/>
              <p:cNvSpPr>
                <a:spLocks noChangeShapeType="1"/>
              </p:cNvSpPr>
              <p:nvPr/>
            </p:nvSpPr>
            <p:spPr bwMode="auto">
              <a:xfrm>
                <a:off x="4032" y="2592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6" name="Line 28"/>
              <p:cNvSpPr>
                <a:spLocks noChangeShapeType="1"/>
              </p:cNvSpPr>
              <p:nvPr/>
            </p:nvSpPr>
            <p:spPr bwMode="auto">
              <a:xfrm>
                <a:off x="4368" y="2592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7" name="Line 29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8" name="Line 3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9" name="Line 31"/>
              <p:cNvSpPr>
                <a:spLocks noChangeShapeType="1"/>
              </p:cNvSpPr>
              <p:nvPr/>
            </p:nvSpPr>
            <p:spPr bwMode="auto">
              <a:xfrm>
                <a:off x="2160" y="2592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2725" y="323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2389" y="323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63" name="Rectangle 35"/>
            <p:cNvSpPr>
              <a:spLocks noChangeArrowheads="1"/>
            </p:cNvSpPr>
            <p:nvPr/>
          </p:nvSpPr>
          <p:spPr bwMode="auto">
            <a:xfrm>
              <a:off x="2047" y="323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 flipV="1">
              <a:off x="3079" y="2491"/>
              <a:ext cx="123" cy="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>
              <a:off x="3266" y="2496"/>
              <a:ext cx="129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Rectangle 38"/>
            <p:cNvSpPr>
              <a:spLocks noChangeArrowheads="1"/>
            </p:cNvSpPr>
            <p:nvPr/>
          </p:nvSpPr>
          <p:spPr bwMode="auto">
            <a:xfrm>
              <a:off x="3251" y="2496"/>
              <a:ext cx="163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CS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8167" name="Rectangle 39"/>
            <p:cNvSpPr>
              <a:spLocks noChangeArrowheads="1"/>
            </p:cNvSpPr>
            <p:nvPr/>
          </p:nvSpPr>
          <p:spPr bwMode="auto">
            <a:xfrm>
              <a:off x="2948" y="2490"/>
              <a:ext cx="286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R/W</a:t>
              </a:r>
            </a:p>
          </p:txBody>
        </p:sp>
        <p:sp>
          <p:nvSpPr>
            <p:cNvPr id="48168" name="Rectangle 40"/>
            <p:cNvSpPr>
              <a:spLocks noChangeArrowheads="1"/>
            </p:cNvSpPr>
            <p:nvPr/>
          </p:nvSpPr>
          <p:spPr bwMode="auto">
            <a:xfrm>
              <a:off x="2652" y="2466"/>
              <a:ext cx="92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2190" y="2478"/>
              <a:ext cx="92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2787" y="2521"/>
              <a:ext cx="84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8171" name="Rectangle 43"/>
            <p:cNvSpPr>
              <a:spLocks noChangeArrowheads="1"/>
            </p:cNvSpPr>
            <p:nvPr/>
          </p:nvSpPr>
          <p:spPr bwMode="auto">
            <a:xfrm>
              <a:off x="2325" y="2539"/>
              <a:ext cx="90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8172" name="Rectangle 44"/>
            <p:cNvSpPr>
              <a:spLocks noChangeArrowheads="1"/>
            </p:cNvSpPr>
            <p:nvPr/>
          </p:nvSpPr>
          <p:spPr bwMode="auto">
            <a:xfrm>
              <a:off x="2451" y="2464"/>
              <a:ext cx="128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8173" name="Rectangle 45"/>
            <p:cNvSpPr>
              <a:spLocks noChangeArrowheads="1"/>
            </p:cNvSpPr>
            <p:nvPr/>
          </p:nvSpPr>
          <p:spPr bwMode="auto">
            <a:xfrm>
              <a:off x="1584" y="1982"/>
              <a:ext cx="56" cy="1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1467" y="1942"/>
              <a:ext cx="92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grpSp>
          <p:nvGrpSpPr>
            <p:cNvPr id="48175" name="Group 47"/>
            <p:cNvGrpSpPr>
              <a:grpSpLocks/>
            </p:cNvGrpSpPr>
            <p:nvPr/>
          </p:nvGrpSpPr>
          <p:grpSpPr bwMode="auto">
            <a:xfrm>
              <a:off x="1338" y="1762"/>
              <a:ext cx="341" cy="166"/>
              <a:chOff x="665" y="1440"/>
              <a:chExt cx="341" cy="166"/>
            </a:xfrm>
            <a:grpFill/>
          </p:grpSpPr>
          <p:sp>
            <p:nvSpPr>
              <p:cNvPr id="48176" name="Line 48"/>
              <p:cNvSpPr>
                <a:spLocks noChangeShapeType="1"/>
              </p:cNvSpPr>
              <p:nvPr/>
            </p:nvSpPr>
            <p:spPr bwMode="auto">
              <a:xfrm>
                <a:off x="825" y="1451"/>
                <a:ext cx="123" cy="1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7" name="Rectangle 49"/>
              <p:cNvSpPr>
                <a:spLocks noChangeArrowheads="1"/>
              </p:cNvSpPr>
              <p:nvPr/>
            </p:nvSpPr>
            <p:spPr bwMode="auto">
              <a:xfrm>
                <a:off x="825" y="1452"/>
                <a:ext cx="181" cy="1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W</a:t>
                </a:r>
                <a:endParaRPr kumimoji="1" lang="en-US" altLang="zh-CN" sz="2800" b="0">
                  <a:latin typeface="Times New Roman" pitchFamily="18" charset="0"/>
                </a:endParaRPr>
              </a:p>
            </p:txBody>
          </p:sp>
          <p:sp>
            <p:nvSpPr>
              <p:cNvPr id="48178" name="Rectangle 50"/>
              <p:cNvSpPr>
                <a:spLocks noChangeArrowheads="1"/>
              </p:cNvSpPr>
              <p:nvPr/>
            </p:nvSpPr>
            <p:spPr bwMode="auto">
              <a:xfrm>
                <a:off x="774" y="1440"/>
                <a:ext cx="36" cy="1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/</a:t>
                </a:r>
                <a:endParaRPr kumimoji="1" lang="en-US" altLang="zh-CN" sz="2800" b="0">
                  <a:latin typeface="Times New Roman" pitchFamily="18" charset="0"/>
                </a:endParaRPr>
              </a:p>
            </p:txBody>
          </p:sp>
          <p:sp>
            <p:nvSpPr>
              <p:cNvPr id="48179" name="Rectangle 51"/>
              <p:cNvSpPr>
                <a:spLocks noChangeArrowheads="1"/>
              </p:cNvSpPr>
              <p:nvPr/>
            </p:nvSpPr>
            <p:spPr bwMode="auto">
              <a:xfrm>
                <a:off x="665" y="1440"/>
                <a:ext cx="143" cy="1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R</a:t>
                </a:r>
                <a:endParaRPr kumimoji="1" lang="en-US" altLang="zh-CN" sz="2800" b="0">
                  <a:latin typeface="Times New Roman" pitchFamily="18" charset="0"/>
                </a:endParaRPr>
              </a:p>
            </p:txBody>
          </p:sp>
        </p:grpSp>
        <p:grpSp>
          <p:nvGrpSpPr>
            <p:cNvPr id="48180" name="Group 52"/>
            <p:cNvGrpSpPr>
              <a:grpSpLocks/>
            </p:cNvGrpSpPr>
            <p:nvPr/>
          </p:nvGrpSpPr>
          <p:grpSpPr bwMode="auto">
            <a:xfrm>
              <a:off x="1404" y="1570"/>
              <a:ext cx="226" cy="154"/>
              <a:chOff x="629" y="1254"/>
              <a:chExt cx="226" cy="154"/>
            </a:xfrm>
            <a:grpFill/>
          </p:grpSpPr>
          <p:sp>
            <p:nvSpPr>
              <p:cNvPr id="48181" name="Line 53"/>
              <p:cNvSpPr>
                <a:spLocks noChangeShapeType="1"/>
              </p:cNvSpPr>
              <p:nvPr/>
            </p:nvSpPr>
            <p:spPr bwMode="auto">
              <a:xfrm>
                <a:off x="638" y="1259"/>
                <a:ext cx="145" cy="1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2" name="Rectangle 54"/>
              <p:cNvSpPr>
                <a:spLocks noChangeArrowheads="1"/>
              </p:cNvSpPr>
              <p:nvPr/>
            </p:nvSpPr>
            <p:spPr bwMode="auto">
              <a:xfrm>
                <a:off x="629" y="1254"/>
                <a:ext cx="226" cy="1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CS</a:t>
                </a:r>
                <a:endParaRPr kumimoji="1" lang="en-US" altLang="zh-CN" sz="2800" b="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48183" name="Object 55"/>
            <p:cNvGraphicFramePr>
              <a:graphicFrameLocks noChangeAspect="1"/>
            </p:cNvGraphicFramePr>
            <p:nvPr/>
          </p:nvGraphicFramePr>
          <p:xfrm>
            <a:off x="1506" y="2124"/>
            <a:ext cx="55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7" name="Equation" r:id="rId3" imgW="101520" imgH="342720" progId="Equation.3">
                    <p:embed/>
                  </p:oleObj>
                </mc:Choice>
                <mc:Fallback>
                  <p:oleObj name="Equation" r:id="rId3" imgW="101520" imgH="34272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2124"/>
                          <a:ext cx="55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1595" y="2279"/>
              <a:ext cx="56" cy="1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8185" name="Rectangle 57"/>
            <p:cNvSpPr>
              <a:spLocks noChangeArrowheads="1"/>
            </p:cNvSpPr>
            <p:nvPr/>
          </p:nvSpPr>
          <p:spPr bwMode="auto">
            <a:xfrm>
              <a:off x="1478" y="2236"/>
              <a:ext cx="92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8186" name="Text Box 58"/>
            <p:cNvSpPr txBox="1">
              <a:spLocks noChangeArrowheads="1"/>
            </p:cNvSpPr>
            <p:nvPr/>
          </p:nvSpPr>
          <p:spPr bwMode="auto">
            <a:xfrm>
              <a:off x="2431" y="2662"/>
              <a:ext cx="903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4040C0"/>
                  </a:solidFill>
                  <a:latin typeface="Times New Roman" pitchFamily="18" charset="0"/>
                </a:rPr>
                <a:t>2114</a:t>
              </a:r>
              <a:r>
                <a:rPr kumimoji="1" lang="zh-CN" altLang="en-US" sz="2000">
                  <a:solidFill>
                    <a:srgbClr val="4040C0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000">
                  <a:solidFill>
                    <a:srgbClr val="4040C0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 sz="2000">
                  <a:solidFill>
                    <a:srgbClr val="4040C0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48187" name="Text Box 59"/>
            <p:cNvSpPr txBox="1">
              <a:spLocks noChangeArrowheads="1"/>
            </p:cNvSpPr>
            <p:nvPr/>
          </p:nvSpPr>
          <p:spPr bwMode="auto">
            <a:xfrm>
              <a:off x="3277" y="3550"/>
              <a:ext cx="6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dirty="0">
                  <a:latin typeface="Times New Roman" pitchFamily="18" charset="0"/>
                </a:rPr>
                <a:t>数据输出</a:t>
              </a:r>
            </a:p>
          </p:txBody>
        </p:sp>
        <p:sp>
          <p:nvSpPr>
            <p:cNvPr id="48188" name="Rectangle 60"/>
            <p:cNvSpPr>
              <a:spLocks noChangeArrowheads="1"/>
            </p:cNvSpPr>
            <p:nvPr/>
          </p:nvSpPr>
          <p:spPr bwMode="auto">
            <a:xfrm>
              <a:off x="3733" y="2440"/>
              <a:ext cx="1566" cy="64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9" name="Line 61"/>
            <p:cNvSpPr>
              <a:spLocks noChangeShapeType="1"/>
            </p:cNvSpPr>
            <p:nvPr/>
          </p:nvSpPr>
          <p:spPr bwMode="auto">
            <a:xfrm flipV="1">
              <a:off x="4807" y="2491"/>
              <a:ext cx="123" cy="5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0" name="Line 62"/>
            <p:cNvSpPr>
              <a:spLocks noChangeShapeType="1"/>
            </p:cNvSpPr>
            <p:nvPr/>
          </p:nvSpPr>
          <p:spPr bwMode="auto">
            <a:xfrm>
              <a:off x="4994" y="2496"/>
              <a:ext cx="129" cy="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1" name="Rectangle 63"/>
            <p:cNvSpPr>
              <a:spLocks noChangeArrowheads="1"/>
            </p:cNvSpPr>
            <p:nvPr/>
          </p:nvSpPr>
          <p:spPr bwMode="auto">
            <a:xfrm>
              <a:off x="4979" y="2496"/>
              <a:ext cx="163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CS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8192" name="Rectangle 64"/>
            <p:cNvSpPr>
              <a:spLocks noChangeArrowheads="1"/>
            </p:cNvSpPr>
            <p:nvPr/>
          </p:nvSpPr>
          <p:spPr bwMode="auto">
            <a:xfrm>
              <a:off x="4676" y="2490"/>
              <a:ext cx="286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R/W</a:t>
              </a:r>
            </a:p>
          </p:txBody>
        </p:sp>
        <p:sp>
          <p:nvSpPr>
            <p:cNvPr id="48193" name="Rectangle 65"/>
            <p:cNvSpPr>
              <a:spLocks noChangeArrowheads="1"/>
            </p:cNvSpPr>
            <p:nvPr/>
          </p:nvSpPr>
          <p:spPr bwMode="auto">
            <a:xfrm>
              <a:off x="4380" y="2466"/>
              <a:ext cx="92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8194" name="Rectangle 66"/>
            <p:cNvSpPr>
              <a:spLocks noChangeArrowheads="1"/>
            </p:cNvSpPr>
            <p:nvPr/>
          </p:nvSpPr>
          <p:spPr bwMode="auto">
            <a:xfrm>
              <a:off x="3918" y="2478"/>
              <a:ext cx="92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8195" name="Rectangle 67"/>
            <p:cNvSpPr>
              <a:spLocks noChangeArrowheads="1"/>
            </p:cNvSpPr>
            <p:nvPr/>
          </p:nvSpPr>
          <p:spPr bwMode="auto">
            <a:xfrm>
              <a:off x="4515" y="2521"/>
              <a:ext cx="84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8196" name="Rectangle 68"/>
            <p:cNvSpPr>
              <a:spLocks noChangeArrowheads="1"/>
            </p:cNvSpPr>
            <p:nvPr/>
          </p:nvSpPr>
          <p:spPr bwMode="auto">
            <a:xfrm>
              <a:off x="4053" y="2539"/>
              <a:ext cx="90" cy="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8197" name="Rectangle 69"/>
            <p:cNvSpPr>
              <a:spLocks noChangeArrowheads="1"/>
            </p:cNvSpPr>
            <p:nvPr/>
          </p:nvSpPr>
          <p:spPr bwMode="auto">
            <a:xfrm>
              <a:off x="4179" y="2464"/>
              <a:ext cx="128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8198" name="Text Box 70"/>
            <p:cNvSpPr txBox="1">
              <a:spLocks noChangeArrowheads="1"/>
            </p:cNvSpPr>
            <p:nvPr/>
          </p:nvSpPr>
          <p:spPr bwMode="auto">
            <a:xfrm>
              <a:off x="4153" y="2662"/>
              <a:ext cx="99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4040C0"/>
                  </a:solidFill>
                  <a:latin typeface="Times New Roman" pitchFamily="18" charset="0"/>
                </a:rPr>
                <a:t>2114</a:t>
              </a:r>
              <a:r>
                <a:rPr kumimoji="1" lang="zh-CN" altLang="en-US" sz="2000">
                  <a:solidFill>
                    <a:srgbClr val="4040C0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000">
                  <a:solidFill>
                    <a:srgbClr val="4040C0"/>
                  </a:solidFill>
                  <a:latin typeface="Times New Roman" pitchFamily="18" charset="0"/>
                </a:rPr>
                <a:t>Ⅱ</a:t>
              </a:r>
              <a:r>
                <a:rPr kumimoji="1" lang="zh-CN" altLang="en-US" sz="2000">
                  <a:solidFill>
                    <a:srgbClr val="4040C0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48199" name="AutoShape 71"/>
            <p:cNvSpPr>
              <a:spLocks/>
            </p:cNvSpPr>
            <p:nvPr/>
          </p:nvSpPr>
          <p:spPr bwMode="auto">
            <a:xfrm rot="-5400000">
              <a:off x="3560" y="1999"/>
              <a:ext cx="98" cy="3024"/>
            </a:xfrm>
            <a:prstGeom prst="leftBrace">
              <a:avLst>
                <a:gd name="adj1" fmla="val 257143"/>
                <a:gd name="adj2" fmla="val 50000"/>
              </a:avLst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0" name="Oval 72"/>
            <p:cNvSpPr>
              <a:spLocks noChangeArrowheads="1"/>
            </p:cNvSpPr>
            <p:nvPr/>
          </p:nvSpPr>
          <p:spPr bwMode="auto">
            <a:xfrm>
              <a:off x="3270" y="1616"/>
              <a:ext cx="34" cy="3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1" name="Oval 73"/>
            <p:cNvSpPr>
              <a:spLocks noChangeArrowheads="1"/>
            </p:cNvSpPr>
            <p:nvPr/>
          </p:nvSpPr>
          <p:spPr bwMode="auto">
            <a:xfrm>
              <a:off x="3037" y="1822"/>
              <a:ext cx="34" cy="3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2" name="Oval 74"/>
            <p:cNvSpPr>
              <a:spLocks noChangeArrowheads="1"/>
            </p:cNvSpPr>
            <p:nvPr/>
          </p:nvSpPr>
          <p:spPr bwMode="auto">
            <a:xfrm>
              <a:off x="2677" y="2014"/>
              <a:ext cx="34" cy="3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3" name="Oval 75"/>
            <p:cNvSpPr>
              <a:spLocks noChangeArrowheads="1"/>
            </p:cNvSpPr>
            <p:nvPr/>
          </p:nvSpPr>
          <p:spPr bwMode="auto">
            <a:xfrm>
              <a:off x="2245" y="2284"/>
              <a:ext cx="34" cy="3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5" name="Rectangle 77"/>
            <p:cNvSpPr>
              <a:spLocks noChangeArrowheads="1"/>
            </p:cNvSpPr>
            <p:nvPr/>
          </p:nvSpPr>
          <p:spPr bwMode="auto">
            <a:xfrm>
              <a:off x="3047" y="2854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206" name="Rectangle 78"/>
            <p:cNvSpPr>
              <a:spLocks noChangeArrowheads="1"/>
            </p:cNvSpPr>
            <p:nvPr/>
          </p:nvSpPr>
          <p:spPr bwMode="auto">
            <a:xfrm>
              <a:off x="2723" y="2854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07" name="Rectangle 79"/>
            <p:cNvSpPr>
              <a:spLocks noChangeArrowheads="1"/>
            </p:cNvSpPr>
            <p:nvPr/>
          </p:nvSpPr>
          <p:spPr bwMode="auto">
            <a:xfrm>
              <a:off x="2393" y="2854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08" name="Rectangle 80"/>
            <p:cNvSpPr>
              <a:spLocks noChangeArrowheads="1"/>
            </p:cNvSpPr>
            <p:nvPr/>
          </p:nvSpPr>
          <p:spPr bwMode="auto">
            <a:xfrm>
              <a:off x="2063" y="2854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09" name="Rectangle 81"/>
            <p:cNvSpPr>
              <a:spLocks noChangeArrowheads="1"/>
            </p:cNvSpPr>
            <p:nvPr/>
          </p:nvSpPr>
          <p:spPr bwMode="auto">
            <a:xfrm>
              <a:off x="4895" y="284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210" name="Rectangle 82"/>
            <p:cNvSpPr>
              <a:spLocks noChangeArrowheads="1"/>
            </p:cNvSpPr>
            <p:nvPr/>
          </p:nvSpPr>
          <p:spPr bwMode="auto">
            <a:xfrm>
              <a:off x="4571" y="284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211" name="Rectangle 83"/>
            <p:cNvSpPr>
              <a:spLocks noChangeArrowheads="1"/>
            </p:cNvSpPr>
            <p:nvPr/>
          </p:nvSpPr>
          <p:spPr bwMode="auto">
            <a:xfrm>
              <a:off x="4241" y="284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3911" y="2842"/>
              <a:ext cx="33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1600" i="1">
                  <a:latin typeface="Times New Roman" pitchFamily="18" charset="0"/>
                </a:rPr>
                <a:t>D</a:t>
              </a:r>
              <a:r>
                <a:rPr kumimoji="1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213" name="Oval 85"/>
            <p:cNvSpPr>
              <a:spLocks noChangeArrowheads="1"/>
            </p:cNvSpPr>
            <p:nvPr/>
          </p:nvSpPr>
          <p:spPr bwMode="auto">
            <a:xfrm>
              <a:off x="3259" y="2384"/>
              <a:ext cx="56" cy="5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zh-CN" altLang="en-US"/>
            </a:p>
          </p:txBody>
        </p:sp>
        <p:sp>
          <p:nvSpPr>
            <p:cNvPr id="48214" name="Oval 86"/>
            <p:cNvSpPr>
              <a:spLocks noChangeArrowheads="1"/>
            </p:cNvSpPr>
            <p:nvPr/>
          </p:nvSpPr>
          <p:spPr bwMode="auto">
            <a:xfrm>
              <a:off x="4987" y="2384"/>
              <a:ext cx="56" cy="5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1625" y="333375"/>
            <a:ext cx="8540750" cy="576580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kumimoji="1" lang="en-US" altLang="zh-CN" dirty="0"/>
              <a:t>2.word expanding </a:t>
            </a:r>
          </a:p>
          <a:p>
            <a:pPr>
              <a:buFontTx/>
              <a:buNone/>
            </a:pPr>
            <a:r>
              <a:rPr lang="zh-CN" altLang="en-US" dirty="0"/>
              <a:t>例：从</a:t>
            </a:r>
            <a:r>
              <a:rPr lang="en-US" altLang="zh-CN" dirty="0"/>
              <a:t>1024</a:t>
            </a:r>
            <a:r>
              <a:rPr lang="en-US" altLang="zh-CN" dirty="0">
                <a:cs typeface="Arial" charset="0"/>
              </a:rPr>
              <a:t>×</a:t>
            </a:r>
            <a:r>
              <a:rPr lang="en-US" altLang="zh-CN" dirty="0"/>
              <a:t>4bit</a:t>
            </a:r>
            <a:r>
              <a:rPr lang="zh-CN" altLang="en-US" dirty="0"/>
              <a:t>扩展为</a:t>
            </a:r>
            <a:r>
              <a:rPr lang="en-US" altLang="zh-CN" dirty="0"/>
              <a:t>4096</a:t>
            </a:r>
            <a:r>
              <a:rPr lang="en-US" altLang="zh-CN" dirty="0">
                <a:cs typeface="Arial" charset="0"/>
              </a:rPr>
              <a:t>×</a:t>
            </a:r>
            <a:r>
              <a:rPr lang="en-US" altLang="zh-CN" dirty="0"/>
              <a:t>4bit</a:t>
            </a:r>
          </a:p>
        </p:txBody>
      </p:sp>
      <p:sp>
        <p:nvSpPr>
          <p:cNvPr id="1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96E8-9AF6-42ED-B0D1-4442F2BC41C8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1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771775" y="5805488"/>
            <a:ext cx="2522538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rgbClr val="401006"/>
                </a:solidFill>
                <a:latin typeface="Times New Roman" pitchFamily="18" charset="0"/>
              </a:rPr>
              <a:t>2114</a:t>
            </a:r>
            <a:r>
              <a:rPr kumimoji="1" lang="zh-CN" altLang="en-US" sz="2400">
                <a:solidFill>
                  <a:srgbClr val="401006"/>
                </a:solidFill>
                <a:latin typeface="Times New Roman" pitchFamily="18" charset="0"/>
              </a:rPr>
              <a:t>芯片字扩展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276350" y="1517650"/>
            <a:ext cx="684213" cy="126365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0">
                <a:latin typeface="Times New Roman" pitchFamily="18" charset="0"/>
              </a:rPr>
              <a:t>2-4</a:t>
            </a:r>
          </a:p>
          <a:p>
            <a:pPr algn="ctr"/>
            <a:r>
              <a:rPr kumimoji="1" lang="zh-CN" altLang="en-US" b="0">
                <a:latin typeface="Times New Roman" pitchFamily="18" charset="0"/>
              </a:rPr>
              <a:t>译</a:t>
            </a:r>
          </a:p>
          <a:p>
            <a:pPr algn="ctr"/>
            <a:r>
              <a:rPr kumimoji="1" lang="zh-CN" altLang="en-US" b="0">
                <a:latin typeface="Times New Roman" pitchFamily="18" charset="0"/>
              </a:rPr>
              <a:t>码</a:t>
            </a:r>
          </a:p>
          <a:p>
            <a:pPr algn="ctr"/>
            <a:r>
              <a:rPr kumimoji="1" lang="zh-CN" altLang="en-US" b="0">
                <a:latin typeface="Times New Roman" pitchFamily="18" charset="0"/>
              </a:rPr>
              <a:t>器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966913" y="1636713"/>
            <a:ext cx="107950" cy="1079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966913" y="1941513"/>
            <a:ext cx="107950" cy="1079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1966913" y="2246313"/>
            <a:ext cx="107950" cy="1079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1966913" y="2551113"/>
            <a:ext cx="107950" cy="1079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2082800" y="2613025"/>
            <a:ext cx="258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051050" y="2276475"/>
            <a:ext cx="2179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2051050" y="1989138"/>
            <a:ext cx="4132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2051050" y="1700213"/>
            <a:ext cx="6094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5964238" y="457993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600" i="1">
                <a:latin typeface="Times New Roman" pitchFamily="18" charset="0"/>
              </a:rPr>
              <a:t>D</a:t>
            </a:r>
            <a:r>
              <a:rPr lang="en-US" altLang="zh-CN" sz="16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 flipV="1">
            <a:off x="4841875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8" name="Line 36"/>
          <p:cNvSpPr>
            <a:spLocks noChangeShapeType="1"/>
          </p:cNvSpPr>
          <p:nvPr/>
        </p:nvSpPr>
        <p:spPr bwMode="auto">
          <a:xfrm flipV="1">
            <a:off x="5289550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9" name="Line 37"/>
          <p:cNvSpPr>
            <a:spLocks noChangeShapeType="1"/>
          </p:cNvSpPr>
          <p:nvPr/>
        </p:nvSpPr>
        <p:spPr bwMode="auto">
          <a:xfrm flipV="1">
            <a:off x="5727700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90" name="Line 38"/>
          <p:cNvSpPr>
            <a:spLocks noChangeShapeType="1"/>
          </p:cNvSpPr>
          <p:nvPr/>
        </p:nvSpPr>
        <p:spPr bwMode="auto">
          <a:xfrm flipV="1">
            <a:off x="6156325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6" name="Line 84"/>
          <p:cNvSpPr>
            <a:spLocks noChangeShapeType="1"/>
          </p:cNvSpPr>
          <p:nvPr/>
        </p:nvSpPr>
        <p:spPr bwMode="auto">
          <a:xfrm flipV="1">
            <a:off x="950913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7" name="Line 85"/>
          <p:cNvSpPr>
            <a:spLocks noChangeShapeType="1"/>
          </p:cNvSpPr>
          <p:nvPr/>
        </p:nvSpPr>
        <p:spPr bwMode="auto">
          <a:xfrm flipV="1">
            <a:off x="1398588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8" name="Line 86"/>
          <p:cNvSpPr>
            <a:spLocks noChangeShapeType="1"/>
          </p:cNvSpPr>
          <p:nvPr/>
        </p:nvSpPr>
        <p:spPr bwMode="auto">
          <a:xfrm flipV="1">
            <a:off x="1836738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39" name="Line 87"/>
          <p:cNvSpPr>
            <a:spLocks noChangeShapeType="1"/>
          </p:cNvSpPr>
          <p:nvPr/>
        </p:nvSpPr>
        <p:spPr bwMode="auto">
          <a:xfrm flipV="1">
            <a:off x="2265363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1" name="Line 109"/>
          <p:cNvSpPr>
            <a:spLocks noChangeShapeType="1"/>
          </p:cNvSpPr>
          <p:nvPr/>
        </p:nvSpPr>
        <p:spPr bwMode="auto">
          <a:xfrm flipV="1">
            <a:off x="2919413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2" name="Line 110"/>
          <p:cNvSpPr>
            <a:spLocks noChangeShapeType="1"/>
          </p:cNvSpPr>
          <p:nvPr/>
        </p:nvSpPr>
        <p:spPr bwMode="auto">
          <a:xfrm flipV="1">
            <a:off x="3367088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3" name="Line 111"/>
          <p:cNvSpPr>
            <a:spLocks noChangeShapeType="1"/>
          </p:cNvSpPr>
          <p:nvPr/>
        </p:nvSpPr>
        <p:spPr bwMode="auto">
          <a:xfrm flipV="1">
            <a:off x="3805238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4" name="Line 112"/>
          <p:cNvSpPr>
            <a:spLocks noChangeShapeType="1"/>
          </p:cNvSpPr>
          <p:nvPr/>
        </p:nvSpPr>
        <p:spPr bwMode="auto">
          <a:xfrm flipV="1">
            <a:off x="4233863" y="4964113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6" name="Line 114"/>
          <p:cNvSpPr>
            <a:spLocks noChangeShapeType="1"/>
          </p:cNvSpPr>
          <p:nvPr/>
        </p:nvSpPr>
        <p:spPr bwMode="auto">
          <a:xfrm flipV="1">
            <a:off x="2332038" y="2636838"/>
            <a:ext cx="7937" cy="118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7" name="Line 115"/>
          <p:cNvSpPr>
            <a:spLocks noChangeShapeType="1"/>
          </p:cNvSpPr>
          <p:nvPr/>
        </p:nvSpPr>
        <p:spPr bwMode="auto">
          <a:xfrm flipV="1">
            <a:off x="4265613" y="2276475"/>
            <a:ext cx="19050" cy="153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8" name="Line 116"/>
          <p:cNvSpPr>
            <a:spLocks noChangeShapeType="1"/>
          </p:cNvSpPr>
          <p:nvPr/>
        </p:nvSpPr>
        <p:spPr bwMode="auto">
          <a:xfrm flipV="1">
            <a:off x="6199188" y="1954213"/>
            <a:ext cx="19050" cy="1835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69" name="Line 117"/>
          <p:cNvSpPr>
            <a:spLocks noChangeShapeType="1"/>
          </p:cNvSpPr>
          <p:nvPr/>
        </p:nvSpPr>
        <p:spPr bwMode="auto">
          <a:xfrm flipH="1" flipV="1">
            <a:off x="8172450" y="1700213"/>
            <a:ext cx="3175" cy="2100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0" name="Line 118"/>
          <p:cNvSpPr>
            <a:spLocks noChangeShapeType="1"/>
          </p:cNvSpPr>
          <p:nvPr/>
        </p:nvSpPr>
        <p:spPr bwMode="auto">
          <a:xfrm>
            <a:off x="1922463" y="3665538"/>
            <a:ext cx="583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1" name="Line 119"/>
          <p:cNvSpPr>
            <a:spLocks noChangeShapeType="1"/>
          </p:cNvSpPr>
          <p:nvPr/>
        </p:nvSpPr>
        <p:spPr bwMode="auto">
          <a:xfrm flipH="1" flipV="1">
            <a:off x="1908175" y="3068638"/>
            <a:ext cx="2857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2" name="Line 120"/>
          <p:cNvSpPr>
            <a:spLocks noChangeShapeType="1"/>
          </p:cNvSpPr>
          <p:nvPr/>
        </p:nvSpPr>
        <p:spPr bwMode="auto">
          <a:xfrm flipH="1">
            <a:off x="1258888" y="3068638"/>
            <a:ext cx="669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3" name="Line 121"/>
          <p:cNvSpPr>
            <a:spLocks noChangeShapeType="1"/>
          </p:cNvSpPr>
          <p:nvPr/>
        </p:nvSpPr>
        <p:spPr bwMode="auto">
          <a:xfrm flipV="1">
            <a:off x="877888" y="3475038"/>
            <a:ext cx="188912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4" name="Line 122"/>
          <p:cNvSpPr>
            <a:spLocks noChangeShapeType="1"/>
          </p:cNvSpPr>
          <p:nvPr/>
        </p:nvSpPr>
        <p:spPr bwMode="auto">
          <a:xfrm flipV="1">
            <a:off x="1428750" y="3489325"/>
            <a:ext cx="160338" cy="290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5" name="Line 123"/>
          <p:cNvSpPr>
            <a:spLocks noChangeShapeType="1"/>
          </p:cNvSpPr>
          <p:nvPr/>
        </p:nvSpPr>
        <p:spPr bwMode="auto">
          <a:xfrm flipV="1">
            <a:off x="2820988" y="3465513"/>
            <a:ext cx="188912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6" name="Line 124"/>
          <p:cNvSpPr>
            <a:spLocks noChangeShapeType="1"/>
          </p:cNvSpPr>
          <p:nvPr/>
        </p:nvSpPr>
        <p:spPr bwMode="auto">
          <a:xfrm flipV="1">
            <a:off x="3371850" y="3479800"/>
            <a:ext cx="160338" cy="290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7" name="Line 125"/>
          <p:cNvSpPr>
            <a:spLocks noChangeShapeType="1"/>
          </p:cNvSpPr>
          <p:nvPr/>
        </p:nvSpPr>
        <p:spPr bwMode="auto">
          <a:xfrm flipV="1">
            <a:off x="4783138" y="3479800"/>
            <a:ext cx="188912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8" name="Line 126"/>
          <p:cNvSpPr>
            <a:spLocks noChangeShapeType="1"/>
          </p:cNvSpPr>
          <p:nvPr/>
        </p:nvSpPr>
        <p:spPr bwMode="auto">
          <a:xfrm flipV="1">
            <a:off x="5334000" y="3494088"/>
            <a:ext cx="160338" cy="290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79" name="Line 127"/>
          <p:cNvSpPr>
            <a:spLocks noChangeShapeType="1"/>
          </p:cNvSpPr>
          <p:nvPr/>
        </p:nvSpPr>
        <p:spPr bwMode="auto">
          <a:xfrm flipV="1">
            <a:off x="6708775" y="3479800"/>
            <a:ext cx="188913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80" name="Line 128"/>
          <p:cNvSpPr>
            <a:spLocks noChangeShapeType="1"/>
          </p:cNvSpPr>
          <p:nvPr/>
        </p:nvSpPr>
        <p:spPr bwMode="auto">
          <a:xfrm flipV="1">
            <a:off x="7259638" y="3494088"/>
            <a:ext cx="160337" cy="290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81" name="Line 129"/>
          <p:cNvSpPr>
            <a:spLocks noChangeShapeType="1"/>
          </p:cNvSpPr>
          <p:nvPr/>
        </p:nvSpPr>
        <p:spPr bwMode="auto">
          <a:xfrm flipV="1">
            <a:off x="7759700" y="36576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82" name="Line 130"/>
          <p:cNvSpPr>
            <a:spLocks noChangeShapeType="1"/>
          </p:cNvSpPr>
          <p:nvPr/>
        </p:nvSpPr>
        <p:spPr bwMode="auto">
          <a:xfrm flipV="1">
            <a:off x="5835650" y="3667125"/>
            <a:ext cx="0" cy="12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83" name="Line 131"/>
          <p:cNvSpPr>
            <a:spLocks noChangeShapeType="1"/>
          </p:cNvSpPr>
          <p:nvPr/>
        </p:nvSpPr>
        <p:spPr bwMode="auto">
          <a:xfrm flipV="1">
            <a:off x="3873500" y="3667125"/>
            <a:ext cx="0" cy="12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84" name="Oval 132"/>
          <p:cNvSpPr>
            <a:spLocks noChangeArrowheads="1"/>
          </p:cNvSpPr>
          <p:nvPr/>
        </p:nvSpPr>
        <p:spPr bwMode="auto">
          <a:xfrm>
            <a:off x="1920875" y="3648075"/>
            <a:ext cx="36513" cy="36513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5" name="Oval 133"/>
          <p:cNvSpPr>
            <a:spLocks noChangeArrowheads="1"/>
          </p:cNvSpPr>
          <p:nvPr/>
        </p:nvSpPr>
        <p:spPr bwMode="auto">
          <a:xfrm>
            <a:off x="3854450" y="3648075"/>
            <a:ext cx="36513" cy="36513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6" name="Oval 134"/>
          <p:cNvSpPr>
            <a:spLocks noChangeArrowheads="1"/>
          </p:cNvSpPr>
          <p:nvPr/>
        </p:nvSpPr>
        <p:spPr bwMode="auto">
          <a:xfrm>
            <a:off x="5816600" y="3648075"/>
            <a:ext cx="36513" cy="36513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87" name="Group 135"/>
          <p:cNvGrpSpPr>
            <a:grpSpLocks/>
          </p:cNvGrpSpPr>
          <p:nvPr/>
        </p:nvGrpSpPr>
        <p:grpSpPr bwMode="auto">
          <a:xfrm>
            <a:off x="1104900" y="1836738"/>
            <a:ext cx="177800" cy="565150"/>
            <a:chOff x="656" y="616"/>
            <a:chExt cx="166" cy="356"/>
          </a:xfrm>
        </p:grpSpPr>
        <p:sp>
          <p:nvSpPr>
            <p:cNvPr id="49288" name="Line 136"/>
            <p:cNvSpPr>
              <a:spLocks noChangeShapeType="1"/>
            </p:cNvSpPr>
            <p:nvPr/>
          </p:nvSpPr>
          <p:spPr bwMode="auto">
            <a:xfrm flipH="1">
              <a:off x="656" y="616"/>
              <a:ext cx="1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9" name="Line 137"/>
            <p:cNvSpPr>
              <a:spLocks noChangeShapeType="1"/>
            </p:cNvSpPr>
            <p:nvPr/>
          </p:nvSpPr>
          <p:spPr bwMode="auto">
            <a:xfrm flipH="1">
              <a:off x="661" y="972"/>
              <a:ext cx="1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90" name="Text Box 138"/>
          <p:cNvSpPr txBox="1">
            <a:spLocks noChangeArrowheads="1"/>
          </p:cNvSpPr>
          <p:nvPr/>
        </p:nvSpPr>
        <p:spPr bwMode="auto">
          <a:xfrm>
            <a:off x="622300" y="2157413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990033"/>
                </a:solidFill>
                <a:latin typeface="Times New Roman" pitchFamily="18" charset="0"/>
              </a:rPr>
              <a:t>10</a:t>
            </a:r>
            <a:endParaRPr kumimoji="1" lang="en-US" altLang="zh-CN" sz="20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9291" name="Text Box 139"/>
          <p:cNvSpPr txBox="1">
            <a:spLocks noChangeArrowheads="1"/>
          </p:cNvSpPr>
          <p:nvPr/>
        </p:nvSpPr>
        <p:spPr bwMode="auto">
          <a:xfrm>
            <a:off x="625475" y="16081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990033"/>
                </a:solidFill>
                <a:latin typeface="Times New Roman" pitchFamily="18" charset="0"/>
              </a:rPr>
              <a:t>11</a:t>
            </a:r>
            <a:endParaRPr kumimoji="1" lang="en-US" altLang="zh-CN" sz="2000">
              <a:solidFill>
                <a:srgbClr val="990033"/>
              </a:solidFill>
              <a:latin typeface="Times New Roman" pitchFamily="18" charset="0"/>
            </a:endParaRPr>
          </a:p>
        </p:txBody>
      </p:sp>
      <p:grpSp>
        <p:nvGrpSpPr>
          <p:cNvPr id="49332" name="Group 180"/>
          <p:cNvGrpSpPr>
            <a:grpSpLocks/>
          </p:cNvGrpSpPr>
          <p:nvPr/>
        </p:nvGrpSpPr>
        <p:grpSpPr bwMode="auto">
          <a:xfrm>
            <a:off x="611188" y="2852738"/>
            <a:ext cx="706437" cy="366712"/>
            <a:chOff x="430" y="1573"/>
            <a:chExt cx="445" cy="231"/>
          </a:xfrm>
        </p:grpSpPr>
        <p:sp>
          <p:nvSpPr>
            <p:cNvPr id="49292" name="Text Box 140"/>
            <p:cNvSpPr txBox="1">
              <a:spLocks noChangeArrowheads="1"/>
            </p:cNvSpPr>
            <p:nvPr/>
          </p:nvSpPr>
          <p:spPr bwMode="auto">
            <a:xfrm>
              <a:off x="430" y="1573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R/W</a:t>
              </a:r>
            </a:p>
          </p:txBody>
        </p:sp>
        <p:sp>
          <p:nvSpPr>
            <p:cNvPr id="49293" name="Line 141"/>
            <p:cNvSpPr>
              <a:spLocks noChangeShapeType="1"/>
            </p:cNvSpPr>
            <p:nvPr/>
          </p:nvSpPr>
          <p:spPr bwMode="auto">
            <a:xfrm flipV="1">
              <a:off x="628" y="1602"/>
              <a:ext cx="144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94" name="Text Box 142"/>
          <p:cNvSpPr txBox="1">
            <a:spLocks noChangeArrowheads="1"/>
          </p:cNvSpPr>
          <p:nvPr/>
        </p:nvSpPr>
        <p:spPr bwMode="auto">
          <a:xfrm>
            <a:off x="7191375" y="2173288"/>
            <a:ext cx="965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9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… A</a:t>
            </a:r>
            <a:r>
              <a:rPr kumimoji="1" lang="en-US" altLang="zh-CN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9295" name="Text Box 143"/>
          <p:cNvSpPr txBox="1">
            <a:spLocks noChangeArrowheads="1"/>
          </p:cNvSpPr>
          <p:nvPr/>
        </p:nvSpPr>
        <p:spPr bwMode="auto">
          <a:xfrm>
            <a:off x="2397125" y="1628775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990033"/>
                </a:solidFill>
                <a:latin typeface="Times New Roman" pitchFamily="18" charset="0"/>
              </a:rPr>
              <a:t>11 </a:t>
            </a:r>
            <a:r>
              <a:rPr kumimoji="1" lang="en-US" altLang="zh-CN" sz="16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990033"/>
                </a:solidFill>
                <a:latin typeface="Times New Roman" pitchFamily="18" charset="0"/>
              </a:rPr>
              <a:t>10</a:t>
            </a:r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=10</a:t>
            </a:r>
            <a:endParaRPr kumimoji="1" lang="en-US" altLang="zh-CN" baseline="-250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9296" name="Text Box 144"/>
          <p:cNvSpPr txBox="1">
            <a:spLocks noChangeArrowheads="1"/>
          </p:cNvSpPr>
          <p:nvPr/>
        </p:nvSpPr>
        <p:spPr bwMode="auto">
          <a:xfrm>
            <a:off x="2397125" y="1341438"/>
            <a:ext cx="1311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990033"/>
                </a:solidFill>
                <a:latin typeface="Times New Roman" pitchFamily="18" charset="0"/>
              </a:rPr>
              <a:t>11 </a:t>
            </a:r>
            <a:r>
              <a:rPr kumimoji="1" lang="en-US" altLang="zh-CN" sz="16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990033"/>
                </a:solidFill>
                <a:latin typeface="Times New Roman" pitchFamily="18" charset="0"/>
              </a:rPr>
              <a:t>10</a:t>
            </a:r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=11</a:t>
            </a:r>
          </a:p>
        </p:txBody>
      </p:sp>
      <p:sp>
        <p:nvSpPr>
          <p:cNvPr id="49297" name="Text Box 145"/>
          <p:cNvSpPr txBox="1">
            <a:spLocks noChangeArrowheads="1"/>
          </p:cNvSpPr>
          <p:nvPr/>
        </p:nvSpPr>
        <p:spPr bwMode="auto">
          <a:xfrm>
            <a:off x="2397125" y="1916113"/>
            <a:ext cx="1311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990033"/>
                </a:solidFill>
                <a:latin typeface="Times New Roman" pitchFamily="18" charset="0"/>
              </a:rPr>
              <a:t>11 </a:t>
            </a:r>
            <a:r>
              <a:rPr kumimoji="1" lang="en-US" altLang="zh-CN" sz="16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990033"/>
                </a:solidFill>
                <a:latin typeface="Times New Roman" pitchFamily="18" charset="0"/>
              </a:rPr>
              <a:t>10</a:t>
            </a:r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=01</a:t>
            </a:r>
            <a:endParaRPr kumimoji="1" lang="en-US" altLang="zh-CN" baseline="-250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9298" name="Text Box 146"/>
          <p:cNvSpPr txBox="1">
            <a:spLocks noChangeArrowheads="1"/>
          </p:cNvSpPr>
          <p:nvPr/>
        </p:nvSpPr>
        <p:spPr bwMode="auto">
          <a:xfrm>
            <a:off x="2397125" y="2360613"/>
            <a:ext cx="1311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990033"/>
                </a:solidFill>
                <a:latin typeface="Times New Roman" pitchFamily="18" charset="0"/>
              </a:rPr>
              <a:t>11 </a:t>
            </a:r>
            <a:r>
              <a:rPr kumimoji="1" lang="en-US" altLang="zh-CN" sz="16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990033"/>
                </a:solidFill>
                <a:latin typeface="Times New Roman" pitchFamily="18" charset="0"/>
              </a:rPr>
              <a:t>10</a:t>
            </a:r>
            <a:r>
              <a:rPr kumimoji="1" lang="en-US" altLang="zh-CN">
                <a:solidFill>
                  <a:srgbClr val="990033"/>
                </a:solidFill>
                <a:latin typeface="Times New Roman" pitchFamily="18" charset="0"/>
              </a:rPr>
              <a:t>=00</a:t>
            </a:r>
            <a:endParaRPr kumimoji="1" lang="en-US" altLang="zh-CN" baseline="-250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9307" name="Line 155"/>
          <p:cNvSpPr>
            <a:spLocks noChangeShapeType="1"/>
          </p:cNvSpPr>
          <p:nvPr/>
        </p:nvSpPr>
        <p:spPr bwMode="auto">
          <a:xfrm>
            <a:off x="949325" y="5114925"/>
            <a:ext cx="161925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08" name="Line 156"/>
          <p:cNvSpPr>
            <a:spLocks noChangeShapeType="1"/>
          </p:cNvSpPr>
          <p:nvPr/>
        </p:nvSpPr>
        <p:spPr bwMode="auto">
          <a:xfrm>
            <a:off x="1397000" y="5114925"/>
            <a:ext cx="20955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09" name="Line 157"/>
          <p:cNvSpPr>
            <a:spLocks noChangeShapeType="1"/>
          </p:cNvSpPr>
          <p:nvPr/>
        </p:nvSpPr>
        <p:spPr bwMode="auto">
          <a:xfrm>
            <a:off x="1828800" y="5105400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0" name="Line 158"/>
          <p:cNvSpPr>
            <a:spLocks noChangeShapeType="1"/>
          </p:cNvSpPr>
          <p:nvPr/>
        </p:nvSpPr>
        <p:spPr bwMode="auto">
          <a:xfrm>
            <a:off x="2266950" y="5105400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1" name="Line 159"/>
          <p:cNvSpPr>
            <a:spLocks noChangeShapeType="1"/>
          </p:cNvSpPr>
          <p:nvPr/>
        </p:nvSpPr>
        <p:spPr bwMode="auto">
          <a:xfrm>
            <a:off x="2924175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2" name="Line 160"/>
          <p:cNvSpPr>
            <a:spLocks noChangeShapeType="1"/>
          </p:cNvSpPr>
          <p:nvPr/>
        </p:nvSpPr>
        <p:spPr bwMode="auto">
          <a:xfrm>
            <a:off x="3371850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3" name="Line 161"/>
          <p:cNvSpPr>
            <a:spLocks noChangeShapeType="1"/>
          </p:cNvSpPr>
          <p:nvPr/>
        </p:nvSpPr>
        <p:spPr bwMode="auto">
          <a:xfrm>
            <a:off x="3810000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4" name="Line 162"/>
          <p:cNvSpPr>
            <a:spLocks noChangeShapeType="1"/>
          </p:cNvSpPr>
          <p:nvPr/>
        </p:nvSpPr>
        <p:spPr bwMode="auto">
          <a:xfrm>
            <a:off x="4238625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5" name="Line 163"/>
          <p:cNvSpPr>
            <a:spLocks noChangeShapeType="1"/>
          </p:cNvSpPr>
          <p:nvPr/>
        </p:nvSpPr>
        <p:spPr bwMode="auto">
          <a:xfrm>
            <a:off x="4848225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6" name="Line 164"/>
          <p:cNvSpPr>
            <a:spLocks noChangeShapeType="1"/>
          </p:cNvSpPr>
          <p:nvPr/>
        </p:nvSpPr>
        <p:spPr bwMode="auto">
          <a:xfrm>
            <a:off x="5295900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7" name="Line 165"/>
          <p:cNvSpPr>
            <a:spLocks noChangeShapeType="1"/>
          </p:cNvSpPr>
          <p:nvPr/>
        </p:nvSpPr>
        <p:spPr bwMode="auto">
          <a:xfrm>
            <a:off x="5734050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8" name="Line 166"/>
          <p:cNvSpPr>
            <a:spLocks noChangeShapeType="1"/>
          </p:cNvSpPr>
          <p:nvPr/>
        </p:nvSpPr>
        <p:spPr bwMode="auto">
          <a:xfrm>
            <a:off x="6162675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19" name="Line 167"/>
          <p:cNvSpPr>
            <a:spLocks noChangeShapeType="1"/>
          </p:cNvSpPr>
          <p:nvPr/>
        </p:nvSpPr>
        <p:spPr bwMode="auto">
          <a:xfrm>
            <a:off x="6800850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20" name="Line 168"/>
          <p:cNvSpPr>
            <a:spLocks noChangeShapeType="1"/>
          </p:cNvSpPr>
          <p:nvPr/>
        </p:nvSpPr>
        <p:spPr bwMode="auto">
          <a:xfrm>
            <a:off x="7248525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21" name="Line 169"/>
          <p:cNvSpPr>
            <a:spLocks noChangeShapeType="1"/>
          </p:cNvSpPr>
          <p:nvPr/>
        </p:nvSpPr>
        <p:spPr bwMode="auto">
          <a:xfrm>
            <a:off x="7686675" y="5114925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22" name="Line 170"/>
          <p:cNvSpPr>
            <a:spLocks noChangeShapeType="1"/>
          </p:cNvSpPr>
          <p:nvPr/>
        </p:nvSpPr>
        <p:spPr bwMode="auto">
          <a:xfrm>
            <a:off x="8115300" y="5105400"/>
            <a:ext cx="1968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23" name="Text Box 171"/>
          <p:cNvSpPr txBox="1">
            <a:spLocks noChangeArrowheads="1"/>
          </p:cNvSpPr>
          <p:nvPr/>
        </p:nvSpPr>
        <p:spPr bwMode="auto">
          <a:xfrm>
            <a:off x="7524750" y="5964238"/>
            <a:ext cx="965200" cy="3667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D</a:t>
            </a:r>
            <a:r>
              <a:rPr kumimoji="1" lang="en-US" altLang="zh-CN" baseline="-25000" dirty="0">
                <a:latin typeface="Times New Roman" pitchFamily="18" charset="0"/>
              </a:rPr>
              <a:t>3</a:t>
            </a:r>
            <a:r>
              <a:rPr kumimoji="1" lang="en-US" altLang="zh-CN" dirty="0">
                <a:latin typeface="Times New Roman" pitchFamily="18" charset="0"/>
              </a:rPr>
              <a:t>… D</a:t>
            </a:r>
            <a:r>
              <a:rPr kumimoji="1" lang="en-US" altLang="zh-CN" baseline="-25000" dirty="0">
                <a:latin typeface="Times New Roman" pitchFamily="18" charset="0"/>
              </a:rPr>
              <a:t>0</a:t>
            </a:r>
          </a:p>
        </p:txBody>
      </p:sp>
      <p:sp>
        <p:nvSpPr>
          <p:cNvPr id="49324" name="Line 172"/>
          <p:cNvSpPr>
            <a:spLocks noChangeShapeType="1"/>
          </p:cNvSpPr>
          <p:nvPr/>
        </p:nvSpPr>
        <p:spPr bwMode="auto">
          <a:xfrm>
            <a:off x="1082675" y="5410200"/>
            <a:ext cx="7239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25" name="Line 173"/>
          <p:cNvSpPr>
            <a:spLocks noChangeShapeType="1"/>
          </p:cNvSpPr>
          <p:nvPr/>
        </p:nvSpPr>
        <p:spPr bwMode="auto">
          <a:xfrm>
            <a:off x="8293100" y="5391150"/>
            <a:ext cx="0" cy="5905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26" name="Line 174"/>
          <p:cNvSpPr>
            <a:spLocks noChangeShapeType="1"/>
          </p:cNvSpPr>
          <p:nvPr/>
        </p:nvSpPr>
        <p:spPr bwMode="auto">
          <a:xfrm>
            <a:off x="1042988" y="3500438"/>
            <a:ext cx="6656387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27" name="Line 175"/>
          <p:cNvSpPr>
            <a:spLocks noChangeShapeType="1"/>
          </p:cNvSpPr>
          <p:nvPr/>
        </p:nvSpPr>
        <p:spPr bwMode="auto">
          <a:xfrm flipV="1">
            <a:off x="7697788" y="2649538"/>
            <a:ext cx="0" cy="871537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333" name="Group 181"/>
          <p:cNvGrpSpPr>
            <a:grpSpLocks/>
          </p:cNvGrpSpPr>
          <p:nvPr/>
        </p:nvGrpSpPr>
        <p:grpSpPr bwMode="auto">
          <a:xfrm>
            <a:off x="758825" y="3792538"/>
            <a:ext cx="1851025" cy="1173162"/>
            <a:chOff x="478" y="2389"/>
            <a:chExt cx="1166" cy="739"/>
          </a:xfrm>
        </p:grpSpPr>
        <p:sp>
          <p:nvSpPr>
            <p:cNvPr id="49218" name="Rectangle 66"/>
            <p:cNvSpPr>
              <a:spLocks noChangeArrowheads="1"/>
            </p:cNvSpPr>
            <p:nvPr/>
          </p:nvSpPr>
          <p:spPr bwMode="auto">
            <a:xfrm>
              <a:off x="478" y="2485"/>
              <a:ext cx="1115" cy="64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9" name="Line 67"/>
            <p:cNvSpPr>
              <a:spLocks noChangeShapeType="1"/>
            </p:cNvSpPr>
            <p:nvPr/>
          </p:nvSpPr>
          <p:spPr bwMode="auto">
            <a:xfrm flipV="1">
              <a:off x="1224" y="2536"/>
              <a:ext cx="123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0" name="Line 68"/>
            <p:cNvSpPr>
              <a:spLocks noChangeShapeType="1"/>
            </p:cNvSpPr>
            <p:nvPr/>
          </p:nvSpPr>
          <p:spPr bwMode="auto">
            <a:xfrm>
              <a:off x="1411" y="2541"/>
              <a:ext cx="1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1" name="Rectangle 69"/>
            <p:cNvSpPr>
              <a:spLocks noChangeArrowheads="1"/>
            </p:cNvSpPr>
            <p:nvPr/>
          </p:nvSpPr>
          <p:spPr bwMode="auto">
            <a:xfrm>
              <a:off x="1396" y="2541"/>
              <a:ext cx="163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CS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22" name="Rectangle 70"/>
            <p:cNvSpPr>
              <a:spLocks noChangeArrowheads="1"/>
            </p:cNvSpPr>
            <p:nvPr/>
          </p:nvSpPr>
          <p:spPr bwMode="auto">
            <a:xfrm>
              <a:off x="1093" y="2535"/>
              <a:ext cx="286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R/W</a:t>
              </a:r>
            </a:p>
          </p:txBody>
        </p:sp>
        <p:sp>
          <p:nvSpPr>
            <p:cNvPr id="49223" name="Rectangle 71"/>
            <p:cNvSpPr>
              <a:spLocks noChangeArrowheads="1"/>
            </p:cNvSpPr>
            <p:nvPr/>
          </p:nvSpPr>
          <p:spPr bwMode="auto">
            <a:xfrm>
              <a:off x="857" y="2511"/>
              <a:ext cx="92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24" name="Rectangle 72"/>
            <p:cNvSpPr>
              <a:spLocks noChangeArrowheads="1"/>
            </p:cNvSpPr>
            <p:nvPr/>
          </p:nvSpPr>
          <p:spPr bwMode="auto">
            <a:xfrm>
              <a:off x="515" y="2523"/>
              <a:ext cx="92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25" name="Rectangle 73"/>
            <p:cNvSpPr>
              <a:spLocks noChangeArrowheads="1"/>
            </p:cNvSpPr>
            <p:nvPr/>
          </p:nvSpPr>
          <p:spPr bwMode="auto">
            <a:xfrm>
              <a:off x="992" y="2566"/>
              <a:ext cx="84" cy="1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9226" name="Rectangle 74"/>
            <p:cNvSpPr>
              <a:spLocks noChangeArrowheads="1"/>
            </p:cNvSpPr>
            <p:nvPr/>
          </p:nvSpPr>
          <p:spPr bwMode="auto">
            <a:xfrm>
              <a:off x="650" y="2584"/>
              <a:ext cx="90" cy="1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9227" name="Rectangle 75"/>
            <p:cNvSpPr>
              <a:spLocks noChangeArrowheads="1"/>
            </p:cNvSpPr>
            <p:nvPr/>
          </p:nvSpPr>
          <p:spPr bwMode="auto">
            <a:xfrm>
              <a:off x="716" y="2509"/>
              <a:ext cx="128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28" name="Text Box 76"/>
            <p:cNvSpPr txBox="1">
              <a:spLocks noChangeArrowheads="1"/>
            </p:cNvSpPr>
            <p:nvPr/>
          </p:nvSpPr>
          <p:spPr bwMode="auto">
            <a:xfrm>
              <a:off x="636" y="2693"/>
              <a:ext cx="838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401006"/>
                  </a:solidFill>
                  <a:latin typeface="Times New Roman" pitchFamily="18" charset="0"/>
                </a:rPr>
                <a:t>2114</a:t>
              </a:r>
              <a:r>
                <a:rPr kumimoji="1" lang="zh-CN" altLang="en-US" sz="2000">
                  <a:solidFill>
                    <a:srgbClr val="401006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000">
                  <a:solidFill>
                    <a:srgbClr val="401006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000">
                  <a:solidFill>
                    <a:srgbClr val="401006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49229" name="Rectangle 77"/>
            <p:cNvSpPr>
              <a:spLocks noChangeArrowheads="1"/>
            </p:cNvSpPr>
            <p:nvPr/>
          </p:nvSpPr>
          <p:spPr bwMode="auto">
            <a:xfrm>
              <a:off x="1308" y="2884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230" name="Rectangle 78"/>
            <p:cNvSpPr>
              <a:spLocks noChangeArrowheads="1"/>
            </p:cNvSpPr>
            <p:nvPr/>
          </p:nvSpPr>
          <p:spPr bwMode="auto">
            <a:xfrm>
              <a:off x="1041" y="2884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31" name="Rectangle 79"/>
            <p:cNvSpPr>
              <a:spLocks noChangeArrowheads="1"/>
            </p:cNvSpPr>
            <p:nvPr/>
          </p:nvSpPr>
          <p:spPr bwMode="auto">
            <a:xfrm>
              <a:off x="774" y="2884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506" y="2884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233" name="Line 81"/>
            <p:cNvSpPr>
              <a:spLocks noChangeShapeType="1"/>
            </p:cNvSpPr>
            <p:nvPr/>
          </p:nvSpPr>
          <p:spPr bwMode="auto">
            <a:xfrm flipV="1">
              <a:off x="557" y="2389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4" name="Line 82"/>
            <p:cNvSpPr>
              <a:spLocks noChangeShapeType="1"/>
            </p:cNvSpPr>
            <p:nvPr/>
          </p:nvSpPr>
          <p:spPr bwMode="auto">
            <a:xfrm flipV="1">
              <a:off x="899" y="2389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5" name="Line 83"/>
            <p:cNvSpPr>
              <a:spLocks noChangeShapeType="1"/>
            </p:cNvSpPr>
            <p:nvPr/>
          </p:nvSpPr>
          <p:spPr bwMode="auto">
            <a:xfrm flipV="1">
              <a:off x="1217" y="2389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0" name="Line 88"/>
            <p:cNvSpPr>
              <a:spLocks noChangeShapeType="1"/>
            </p:cNvSpPr>
            <p:nvPr/>
          </p:nvSpPr>
          <p:spPr bwMode="auto">
            <a:xfrm>
              <a:off x="1471" y="2393"/>
              <a:ext cx="0" cy="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8" name="Oval 176"/>
            <p:cNvSpPr>
              <a:spLocks noChangeArrowheads="1"/>
            </p:cNvSpPr>
            <p:nvPr/>
          </p:nvSpPr>
          <p:spPr bwMode="auto">
            <a:xfrm>
              <a:off x="1439" y="2430"/>
              <a:ext cx="56" cy="5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zh-CN" altLang="en-US"/>
            </a:p>
          </p:txBody>
        </p:sp>
      </p:grpSp>
      <p:grpSp>
        <p:nvGrpSpPr>
          <p:cNvPr id="49334" name="Group 182"/>
          <p:cNvGrpSpPr>
            <a:grpSpLocks/>
          </p:cNvGrpSpPr>
          <p:nvPr/>
        </p:nvGrpSpPr>
        <p:grpSpPr bwMode="auto">
          <a:xfrm>
            <a:off x="2701925" y="3783013"/>
            <a:ext cx="1851025" cy="1182687"/>
            <a:chOff x="1702" y="2383"/>
            <a:chExt cx="1166" cy="745"/>
          </a:xfrm>
        </p:grpSpPr>
        <p:sp>
          <p:nvSpPr>
            <p:cNvPr id="49243" name="Rectangle 91"/>
            <p:cNvSpPr>
              <a:spLocks noChangeArrowheads="1"/>
            </p:cNvSpPr>
            <p:nvPr/>
          </p:nvSpPr>
          <p:spPr bwMode="auto">
            <a:xfrm>
              <a:off x="1702" y="2485"/>
              <a:ext cx="1115" cy="64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44" name="Line 92"/>
            <p:cNvSpPr>
              <a:spLocks noChangeShapeType="1"/>
            </p:cNvSpPr>
            <p:nvPr/>
          </p:nvSpPr>
          <p:spPr bwMode="auto">
            <a:xfrm flipV="1">
              <a:off x="2448" y="2536"/>
              <a:ext cx="123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5" name="Line 93"/>
            <p:cNvSpPr>
              <a:spLocks noChangeShapeType="1"/>
            </p:cNvSpPr>
            <p:nvPr/>
          </p:nvSpPr>
          <p:spPr bwMode="auto">
            <a:xfrm>
              <a:off x="2635" y="2541"/>
              <a:ext cx="1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6" name="Rectangle 94"/>
            <p:cNvSpPr>
              <a:spLocks noChangeArrowheads="1"/>
            </p:cNvSpPr>
            <p:nvPr/>
          </p:nvSpPr>
          <p:spPr bwMode="auto">
            <a:xfrm>
              <a:off x="2620" y="2541"/>
              <a:ext cx="163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CS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47" name="Rectangle 95"/>
            <p:cNvSpPr>
              <a:spLocks noChangeArrowheads="1"/>
            </p:cNvSpPr>
            <p:nvPr/>
          </p:nvSpPr>
          <p:spPr bwMode="auto">
            <a:xfrm>
              <a:off x="2317" y="2535"/>
              <a:ext cx="286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R/W</a:t>
              </a:r>
            </a:p>
          </p:txBody>
        </p:sp>
        <p:sp>
          <p:nvSpPr>
            <p:cNvPr id="49248" name="Rectangle 96"/>
            <p:cNvSpPr>
              <a:spLocks noChangeArrowheads="1"/>
            </p:cNvSpPr>
            <p:nvPr/>
          </p:nvSpPr>
          <p:spPr bwMode="auto">
            <a:xfrm>
              <a:off x="2081" y="2511"/>
              <a:ext cx="92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49" name="Rectangle 97"/>
            <p:cNvSpPr>
              <a:spLocks noChangeArrowheads="1"/>
            </p:cNvSpPr>
            <p:nvPr/>
          </p:nvSpPr>
          <p:spPr bwMode="auto">
            <a:xfrm>
              <a:off x="1739" y="2523"/>
              <a:ext cx="92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50" name="Rectangle 98"/>
            <p:cNvSpPr>
              <a:spLocks noChangeArrowheads="1"/>
            </p:cNvSpPr>
            <p:nvPr/>
          </p:nvSpPr>
          <p:spPr bwMode="auto">
            <a:xfrm>
              <a:off x="2216" y="2566"/>
              <a:ext cx="84" cy="1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9251" name="Rectangle 99"/>
            <p:cNvSpPr>
              <a:spLocks noChangeArrowheads="1"/>
            </p:cNvSpPr>
            <p:nvPr/>
          </p:nvSpPr>
          <p:spPr bwMode="auto">
            <a:xfrm>
              <a:off x="1874" y="2584"/>
              <a:ext cx="90" cy="1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9252" name="Rectangle 100"/>
            <p:cNvSpPr>
              <a:spLocks noChangeArrowheads="1"/>
            </p:cNvSpPr>
            <p:nvPr/>
          </p:nvSpPr>
          <p:spPr bwMode="auto">
            <a:xfrm>
              <a:off x="1940" y="2509"/>
              <a:ext cx="128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53" name="Text Box 101"/>
            <p:cNvSpPr txBox="1">
              <a:spLocks noChangeArrowheads="1"/>
            </p:cNvSpPr>
            <p:nvPr/>
          </p:nvSpPr>
          <p:spPr bwMode="auto">
            <a:xfrm>
              <a:off x="1860" y="2693"/>
              <a:ext cx="839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401006"/>
                  </a:solidFill>
                  <a:latin typeface="Times New Roman" pitchFamily="18" charset="0"/>
                </a:rPr>
                <a:t>2114</a:t>
              </a:r>
              <a:r>
                <a:rPr kumimoji="1" lang="zh-CN" altLang="en-US" sz="2000">
                  <a:solidFill>
                    <a:srgbClr val="401006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000">
                  <a:solidFill>
                    <a:srgbClr val="401006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000">
                  <a:solidFill>
                    <a:srgbClr val="401006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49254" name="Rectangle 102"/>
            <p:cNvSpPr>
              <a:spLocks noChangeArrowheads="1"/>
            </p:cNvSpPr>
            <p:nvPr/>
          </p:nvSpPr>
          <p:spPr bwMode="auto">
            <a:xfrm>
              <a:off x="2532" y="2884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255" name="Rectangle 103"/>
            <p:cNvSpPr>
              <a:spLocks noChangeArrowheads="1"/>
            </p:cNvSpPr>
            <p:nvPr/>
          </p:nvSpPr>
          <p:spPr bwMode="auto">
            <a:xfrm>
              <a:off x="2265" y="2884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56" name="Rectangle 104"/>
            <p:cNvSpPr>
              <a:spLocks noChangeArrowheads="1"/>
            </p:cNvSpPr>
            <p:nvPr/>
          </p:nvSpPr>
          <p:spPr bwMode="auto">
            <a:xfrm>
              <a:off x="1998" y="2884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257" name="Rectangle 105"/>
            <p:cNvSpPr>
              <a:spLocks noChangeArrowheads="1"/>
            </p:cNvSpPr>
            <p:nvPr/>
          </p:nvSpPr>
          <p:spPr bwMode="auto">
            <a:xfrm>
              <a:off x="1730" y="2884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258" name="Line 106"/>
            <p:cNvSpPr>
              <a:spLocks noChangeShapeType="1"/>
            </p:cNvSpPr>
            <p:nvPr/>
          </p:nvSpPr>
          <p:spPr bwMode="auto">
            <a:xfrm flipV="1">
              <a:off x="1779" y="2383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" name="Line 107"/>
            <p:cNvSpPr>
              <a:spLocks noChangeShapeType="1"/>
            </p:cNvSpPr>
            <p:nvPr/>
          </p:nvSpPr>
          <p:spPr bwMode="auto">
            <a:xfrm flipV="1">
              <a:off x="2121" y="2383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" name="Line 108"/>
            <p:cNvSpPr>
              <a:spLocks noChangeShapeType="1"/>
            </p:cNvSpPr>
            <p:nvPr/>
          </p:nvSpPr>
          <p:spPr bwMode="auto">
            <a:xfrm flipV="1">
              <a:off x="2439" y="2383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5" name="Line 113"/>
            <p:cNvSpPr>
              <a:spLocks noChangeShapeType="1"/>
            </p:cNvSpPr>
            <p:nvPr/>
          </p:nvSpPr>
          <p:spPr bwMode="auto">
            <a:xfrm>
              <a:off x="2685" y="2393"/>
              <a:ext cx="0" cy="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9" name="Oval 177"/>
            <p:cNvSpPr>
              <a:spLocks noChangeArrowheads="1"/>
            </p:cNvSpPr>
            <p:nvPr/>
          </p:nvSpPr>
          <p:spPr bwMode="auto">
            <a:xfrm>
              <a:off x="2654" y="2430"/>
              <a:ext cx="56" cy="5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zh-CN" altLang="en-US"/>
            </a:p>
          </p:txBody>
        </p:sp>
      </p:grpSp>
      <p:grpSp>
        <p:nvGrpSpPr>
          <p:cNvPr id="49335" name="Group 183"/>
          <p:cNvGrpSpPr>
            <a:grpSpLocks/>
          </p:cNvGrpSpPr>
          <p:nvPr/>
        </p:nvGrpSpPr>
        <p:grpSpPr bwMode="auto">
          <a:xfrm>
            <a:off x="4646613" y="3792538"/>
            <a:ext cx="1770062" cy="1174750"/>
            <a:chOff x="2927" y="2389"/>
            <a:chExt cx="1115" cy="740"/>
          </a:xfrm>
        </p:grpSpPr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2927" y="2486"/>
              <a:ext cx="1115" cy="64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V="1">
              <a:off x="3673" y="2537"/>
              <a:ext cx="123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3860" y="2542"/>
              <a:ext cx="1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Rectangle 19"/>
            <p:cNvSpPr>
              <a:spLocks noChangeArrowheads="1"/>
            </p:cNvSpPr>
            <p:nvPr/>
          </p:nvSpPr>
          <p:spPr bwMode="auto">
            <a:xfrm>
              <a:off x="3845" y="2542"/>
              <a:ext cx="163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CS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172" name="Rectangle 20"/>
            <p:cNvSpPr>
              <a:spLocks noChangeArrowheads="1"/>
            </p:cNvSpPr>
            <p:nvPr/>
          </p:nvSpPr>
          <p:spPr bwMode="auto">
            <a:xfrm>
              <a:off x="3542" y="2536"/>
              <a:ext cx="286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R/W</a:t>
              </a:r>
            </a:p>
          </p:txBody>
        </p:sp>
        <p:sp>
          <p:nvSpPr>
            <p:cNvPr id="49173" name="Rectangle 21"/>
            <p:cNvSpPr>
              <a:spLocks noChangeArrowheads="1"/>
            </p:cNvSpPr>
            <p:nvPr/>
          </p:nvSpPr>
          <p:spPr bwMode="auto">
            <a:xfrm>
              <a:off x="3306" y="2512"/>
              <a:ext cx="92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2964" y="2524"/>
              <a:ext cx="92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3441" y="2567"/>
              <a:ext cx="84" cy="1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3099" y="2585"/>
              <a:ext cx="90" cy="1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3165" y="2510"/>
              <a:ext cx="128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3085" y="2694"/>
              <a:ext cx="884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401006"/>
                  </a:solidFill>
                  <a:latin typeface="Times New Roman" pitchFamily="18" charset="0"/>
                </a:rPr>
                <a:t>2114</a:t>
              </a:r>
              <a:r>
                <a:rPr kumimoji="1" lang="zh-CN" altLang="en-US" sz="2000">
                  <a:solidFill>
                    <a:srgbClr val="401006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000">
                  <a:solidFill>
                    <a:srgbClr val="401006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2000">
                  <a:solidFill>
                    <a:srgbClr val="401006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3490" y="2885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181" name="Rectangle 29"/>
            <p:cNvSpPr>
              <a:spLocks noChangeArrowheads="1"/>
            </p:cNvSpPr>
            <p:nvPr/>
          </p:nvSpPr>
          <p:spPr bwMode="auto">
            <a:xfrm>
              <a:off x="3223" y="2885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182" name="Rectangle 30"/>
            <p:cNvSpPr>
              <a:spLocks noChangeArrowheads="1"/>
            </p:cNvSpPr>
            <p:nvPr/>
          </p:nvSpPr>
          <p:spPr bwMode="auto">
            <a:xfrm>
              <a:off x="2955" y="2885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3908" y="2389"/>
              <a:ext cx="0" cy="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flipV="1">
              <a:off x="3014" y="2389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 flipV="1">
              <a:off x="3356" y="2389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V="1">
              <a:off x="3674" y="2389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30" name="Oval 178"/>
            <p:cNvSpPr>
              <a:spLocks noChangeArrowheads="1"/>
            </p:cNvSpPr>
            <p:nvPr/>
          </p:nvSpPr>
          <p:spPr bwMode="auto">
            <a:xfrm>
              <a:off x="3879" y="2430"/>
              <a:ext cx="56" cy="5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zh-CN" altLang="en-US"/>
            </a:p>
          </p:txBody>
        </p:sp>
      </p:grpSp>
      <p:grpSp>
        <p:nvGrpSpPr>
          <p:cNvPr id="49336" name="Group 184"/>
          <p:cNvGrpSpPr>
            <a:grpSpLocks/>
          </p:cNvGrpSpPr>
          <p:nvPr/>
        </p:nvGrpSpPr>
        <p:grpSpPr bwMode="auto">
          <a:xfrm>
            <a:off x="6591300" y="3792538"/>
            <a:ext cx="1851025" cy="1333500"/>
            <a:chOff x="4152" y="2389"/>
            <a:chExt cx="1166" cy="840"/>
          </a:xfrm>
        </p:grpSpPr>
        <p:sp>
          <p:nvSpPr>
            <p:cNvPr id="49193" name="Rectangle 41"/>
            <p:cNvSpPr>
              <a:spLocks noChangeArrowheads="1"/>
            </p:cNvSpPr>
            <p:nvPr/>
          </p:nvSpPr>
          <p:spPr bwMode="auto">
            <a:xfrm>
              <a:off x="4152" y="2486"/>
              <a:ext cx="1115" cy="64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flipV="1">
              <a:off x="4898" y="2537"/>
              <a:ext cx="123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5085" y="2542"/>
              <a:ext cx="1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Rectangle 44"/>
            <p:cNvSpPr>
              <a:spLocks noChangeArrowheads="1"/>
            </p:cNvSpPr>
            <p:nvPr/>
          </p:nvSpPr>
          <p:spPr bwMode="auto">
            <a:xfrm>
              <a:off x="5070" y="2542"/>
              <a:ext cx="163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CS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197" name="Rectangle 45"/>
            <p:cNvSpPr>
              <a:spLocks noChangeArrowheads="1"/>
            </p:cNvSpPr>
            <p:nvPr/>
          </p:nvSpPr>
          <p:spPr bwMode="auto">
            <a:xfrm>
              <a:off x="4767" y="2536"/>
              <a:ext cx="286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R/W</a:t>
              </a:r>
            </a:p>
          </p:txBody>
        </p:sp>
        <p:sp>
          <p:nvSpPr>
            <p:cNvPr id="49198" name="Rectangle 46"/>
            <p:cNvSpPr>
              <a:spLocks noChangeArrowheads="1"/>
            </p:cNvSpPr>
            <p:nvPr/>
          </p:nvSpPr>
          <p:spPr bwMode="auto">
            <a:xfrm>
              <a:off x="4531" y="2512"/>
              <a:ext cx="92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199" name="Rectangle 47"/>
            <p:cNvSpPr>
              <a:spLocks noChangeArrowheads="1"/>
            </p:cNvSpPr>
            <p:nvPr/>
          </p:nvSpPr>
          <p:spPr bwMode="auto">
            <a:xfrm>
              <a:off x="4189" y="2524"/>
              <a:ext cx="92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00" name="Rectangle 48"/>
            <p:cNvSpPr>
              <a:spLocks noChangeArrowheads="1"/>
            </p:cNvSpPr>
            <p:nvPr/>
          </p:nvSpPr>
          <p:spPr bwMode="auto">
            <a:xfrm>
              <a:off x="4666" y="2567"/>
              <a:ext cx="84" cy="1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9201" name="Rectangle 49"/>
            <p:cNvSpPr>
              <a:spLocks noChangeArrowheads="1"/>
            </p:cNvSpPr>
            <p:nvPr/>
          </p:nvSpPr>
          <p:spPr bwMode="auto">
            <a:xfrm>
              <a:off x="4324" y="2585"/>
              <a:ext cx="90" cy="12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  <p:sp>
          <p:nvSpPr>
            <p:cNvPr id="49202" name="Rectangle 50"/>
            <p:cNvSpPr>
              <a:spLocks noChangeArrowheads="1"/>
            </p:cNvSpPr>
            <p:nvPr/>
          </p:nvSpPr>
          <p:spPr bwMode="auto">
            <a:xfrm>
              <a:off x="4390" y="2510"/>
              <a:ext cx="128" cy="15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600" b="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kumimoji="1" lang="en-US" altLang="zh-CN" sz="1600" b="0">
                <a:latin typeface="Times New Roman" pitchFamily="18" charset="0"/>
              </a:endParaRPr>
            </a:p>
          </p:txBody>
        </p:sp>
        <p:sp>
          <p:nvSpPr>
            <p:cNvPr id="49203" name="Text Box 51"/>
            <p:cNvSpPr txBox="1">
              <a:spLocks noChangeArrowheads="1"/>
            </p:cNvSpPr>
            <p:nvPr/>
          </p:nvSpPr>
          <p:spPr bwMode="auto">
            <a:xfrm>
              <a:off x="4310" y="2694"/>
              <a:ext cx="883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401006"/>
                  </a:solidFill>
                  <a:latin typeface="Times New Roman" pitchFamily="18" charset="0"/>
                </a:rPr>
                <a:t>2114</a:t>
              </a:r>
              <a:r>
                <a:rPr kumimoji="1" lang="zh-CN" altLang="en-US" sz="2000">
                  <a:solidFill>
                    <a:srgbClr val="401006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000">
                  <a:solidFill>
                    <a:srgbClr val="401006"/>
                  </a:solidFill>
                  <a:latin typeface="Times New Roman" pitchFamily="18" charset="0"/>
                </a:rPr>
                <a:t>4</a:t>
              </a:r>
              <a:r>
                <a:rPr kumimoji="1" lang="zh-CN" altLang="en-US" sz="2000">
                  <a:solidFill>
                    <a:srgbClr val="401006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49204" name="Rectangle 52"/>
            <p:cNvSpPr>
              <a:spLocks noChangeArrowheads="1"/>
            </p:cNvSpPr>
            <p:nvPr/>
          </p:nvSpPr>
          <p:spPr bwMode="auto">
            <a:xfrm>
              <a:off x="4982" y="2885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205" name="Rectangle 53"/>
            <p:cNvSpPr>
              <a:spLocks noChangeArrowheads="1"/>
            </p:cNvSpPr>
            <p:nvPr/>
          </p:nvSpPr>
          <p:spPr bwMode="auto">
            <a:xfrm>
              <a:off x="4715" y="2885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06" name="Rectangle 54"/>
            <p:cNvSpPr>
              <a:spLocks noChangeArrowheads="1"/>
            </p:cNvSpPr>
            <p:nvPr/>
          </p:nvSpPr>
          <p:spPr bwMode="auto">
            <a:xfrm>
              <a:off x="4448" y="2885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207" name="Rectangle 55"/>
            <p:cNvSpPr>
              <a:spLocks noChangeArrowheads="1"/>
            </p:cNvSpPr>
            <p:nvPr/>
          </p:nvSpPr>
          <p:spPr bwMode="auto">
            <a:xfrm>
              <a:off x="4180" y="2885"/>
              <a:ext cx="336" cy="2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i="1">
                  <a:latin typeface="Times New Roman" pitchFamily="18" charset="0"/>
                </a:rPr>
                <a:t>D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208" name="Line 56"/>
            <p:cNvSpPr>
              <a:spLocks noChangeShapeType="1"/>
            </p:cNvSpPr>
            <p:nvPr/>
          </p:nvSpPr>
          <p:spPr bwMode="auto">
            <a:xfrm>
              <a:off x="5148" y="2389"/>
              <a:ext cx="0" cy="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Line 57"/>
            <p:cNvSpPr>
              <a:spLocks noChangeShapeType="1"/>
            </p:cNvSpPr>
            <p:nvPr/>
          </p:nvSpPr>
          <p:spPr bwMode="auto">
            <a:xfrm flipH="1" flipV="1">
              <a:off x="4230" y="238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58"/>
            <p:cNvSpPr>
              <a:spLocks noChangeShapeType="1"/>
            </p:cNvSpPr>
            <p:nvPr/>
          </p:nvSpPr>
          <p:spPr bwMode="auto">
            <a:xfrm flipV="1">
              <a:off x="4572" y="238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59"/>
            <p:cNvSpPr>
              <a:spLocks noChangeShapeType="1"/>
            </p:cNvSpPr>
            <p:nvPr/>
          </p:nvSpPr>
          <p:spPr bwMode="auto">
            <a:xfrm flipV="1">
              <a:off x="4890" y="2389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Line 60"/>
            <p:cNvSpPr>
              <a:spLocks noChangeShapeType="1"/>
            </p:cNvSpPr>
            <p:nvPr/>
          </p:nvSpPr>
          <p:spPr bwMode="auto">
            <a:xfrm flipV="1">
              <a:off x="4284" y="3127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Line 61"/>
            <p:cNvSpPr>
              <a:spLocks noChangeShapeType="1"/>
            </p:cNvSpPr>
            <p:nvPr/>
          </p:nvSpPr>
          <p:spPr bwMode="auto">
            <a:xfrm flipV="1">
              <a:off x="4566" y="3127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4" name="Line 62"/>
            <p:cNvSpPr>
              <a:spLocks noChangeShapeType="1"/>
            </p:cNvSpPr>
            <p:nvPr/>
          </p:nvSpPr>
          <p:spPr bwMode="auto">
            <a:xfrm flipV="1">
              <a:off x="4842" y="3127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Line 63"/>
            <p:cNvSpPr>
              <a:spLocks noChangeShapeType="1"/>
            </p:cNvSpPr>
            <p:nvPr/>
          </p:nvSpPr>
          <p:spPr bwMode="auto">
            <a:xfrm flipV="1">
              <a:off x="5112" y="3127"/>
              <a:ext cx="0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31" name="Oval 179"/>
            <p:cNvSpPr>
              <a:spLocks noChangeArrowheads="1"/>
            </p:cNvSpPr>
            <p:nvPr/>
          </p:nvSpPr>
          <p:spPr bwMode="auto">
            <a:xfrm>
              <a:off x="5132" y="2430"/>
              <a:ext cx="56" cy="5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46800" rIns="54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679450"/>
          </a:xfrm>
        </p:spPr>
        <p:txBody>
          <a:bodyPr>
            <a:normAutofit/>
          </a:bodyPr>
          <a:lstStyle/>
          <a:p>
            <a:r>
              <a:rPr lang="en-US" altLang="zh-CN"/>
              <a:t>9.1 Read-Only Memory (ROM)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53725"/>
            <a:ext cx="8229600" cy="1008062"/>
          </a:xfrm>
          <a:noFill/>
        </p:spPr>
        <p:txBody>
          <a:bodyPr/>
          <a:lstStyle/>
          <a:p>
            <a:r>
              <a:rPr lang="en-US" altLang="zh-CN" dirty="0"/>
              <a:t>1. basic structure</a:t>
            </a:r>
          </a:p>
        </p:txBody>
      </p:sp>
      <p:sp>
        <p:nvSpPr>
          <p:cNvPr id="55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91231"/>
            <a:ext cx="2133600" cy="268139"/>
          </a:xfrm>
        </p:spPr>
        <p:txBody>
          <a:bodyPr/>
          <a:lstStyle/>
          <a:p>
            <a:fld id="{5097C3C9-84F8-4024-9320-F01D495E689C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107950" y="2557243"/>
            <a:ext cx="1441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n-bit address</a:t>
            </a:r>
            <a:r>
              <a:rPr lang="en-US" altLang="zh-CN" sz="2400">
                <a:solidFill>
                  <a:srgbClr val="855959"/>
                </a:solidFill>
              </a:rPr>
              <a:t> 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DA0000"/>
                </a:solidFill>
              </a:rPr>
              <a:t>input</a:t>
            </a:r>
            <a:r>
              <a:rPr lang="en-US" altLang="zh-CN" sz="2400"/>
              <a:t>)</a:t>
            </a:r>
          </a:p>
        </p:txBody>
      </p:sp>
      <p:sp>
        <p:nvSpPr>
          <p:cNvPr id="7193" name="AutoShape 25"/>
          <p:cNvSpPr>
            <a:spLocks/>
          </p:cNvSpPr>
          <p:nvPr/>
        </p:nvSpPr>
        <p:spPr bwMode="auto">
          <a:xfrm>
            <a:off x="1476375" y="2341343"/>
            <a:ext cx="125413" cy="1655762"/>
          </a:xfrm>
          <a:prstGeom prst="leftBrace">
            <a:avLst>
              <a:gd name="adj1" fmla="val 11002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95" name="AutoShape 27"/>
          <p:cNvSpPr>
            <a:spLocks/>
          </p:cNvSpPr>
          <p:nvPr/>
        </p:nvSpPr>
        <p:spPr bwMode="auto">
          <a:xfrm>
            <a:off x="4076700" y="2412780"/>
            <a:ext cx="136525" cy="1368425"/>
          </a:xfrm>
          <a:prstGeom prst="rightBrace">
            <a:avLst>
              <a:gd name="adj1" fmla="val 8352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213225" y="2412780"/>
            <a:ext cx="143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b-bit data</a:t>
            </a:r>
            <a:r>
              <a:rPr lang="en-US" altLang="zh-CN" sz="2400">
                <a:solidFill>
                  <a:srgbClr val="855959"/>
                </a:solidFill>
              </a:rPr>
              <a:t> 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DA0000"/>
                </a:solidFill>
              </a:rPr>
              <a:t>output</a:t>
            </a:r>
            <a:r>
              <a:rPr lang="en-US" altLang="zh-CN" sz="2400"/>
              <a:t>)</a:t>
            </a:r>
          </a:p>
        </p:txBody>
      </p:sp>
      <p:grpSp>
        <p:nvGrpSpPr>
          <p:cNvPr id="7223" name="Group 55"/>
          <p:cNvGrpSpPr>
            <a:grpSpLocks/>
          </p:cNvGrpSpPr>
          <p:nvPr/>
        </p:nvGrpSpPr>
        <p:grpSpPr bwMode="auto">
          <a:xfrm>
            <a:off x="1836738" y="2123855"/>
            <a:ext cx="2217737" cy="2024063"/>
            <a:chOff x="1247" y="1706"/>
            <a:chExt cx="1397" cy="1275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1474" y="1706"/>
              <a:ext cx="862" cy="12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 flipH="1">
              <a:off x="1247" y="184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H="1">
              <a:off x="1247" y="202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H="1">
              <a:off x="1247" y="220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H="1">
              <a:off x="1247" y="27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H="1">
              <a:off x="1247" y="288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H="1">
              <a:off x="2336" y="193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>
              <a:off x="2336" y="211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2336" y="270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1474" y="1706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A0</a:t>
              </a: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1474" y="1888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A1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1474" y="206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A2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1429" y="2568"/>
              <a:ext cx="5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n-2</a:t>
              </a: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1429" y="2750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n-1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2018" y="1797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D0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2018" y="1979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D1</a:t>
              </a:r>
            </a:p>
          </p:txBody>
        </p: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1973" y="256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b-1</a:t>
              </a:r>
            </a:p>
          </p:txBody>
        </p:sp>
        <p:sp>
          <p:nvSpPr>
            <p:cNvPr id="7200" name="Text Box 32"/>
            <p:cNvSpPr txBox="1">
              <a:spLocks noChangeArrowheads="1"/>
            </p:cNvSpPr>
            <p:nvPr/>
          </p:nvSpPr>
          <p:spPr bwMode="auto">
            <a:xfrm>
              <a:off x="1247" y="2341"/>
              <a:ext cx="30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/>
                </a:rPr>
                <a:t>…</a:t>
              </a:r>
              <a:endParaRPr lang="en-US" altLang="zh-CN" sz="2000">
                <a:latin typeface="Garamond" pitchFamily="18" charset="0"/>
              </a:endParaRPr>
            </a:p>
          </p:txBody>
        </p:sp>
        <p:sp>
          <p:nvSpPr>
            <p:cNvPr id="7201" name="Text Box 33"/>
            <p:cNvSpPr txBox="1">
              <a:spLocks noChangeArrowheads="1"/>
            </p:cNvSpPr>
            <p:nvPr/>
          </p:nvSpPr>
          <p:spPr bwMode="auto">
            <a:xfrm>
              <a:off x="2336" y="2251"/>
              <a:ext cx="30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/>
                </a:rPr>
                <a:t>…</a:t>
              </a:r>
              <a:endParaRPr lang="en-US" altLang="zh-CN" sz="2000">
                <a:latin typeface="Garamond" pitchFamily="18" charset="0"/>
              </a:endParaRPr>
            </a:p>
          </p:txBody>
        </p:sp>
      </p:grpSp>
      <p:grpSp>
        <p:nvGrpSpPr>
          <p:cNvPr id="7229" name="Group 61"/>
          <p:cNvGrpSpPr>
            <a:grpSpLocks/>
          </p:cNvGrpSpPr>
          <p:nvPr/>
        </p:nvGrpSpPr>
        <p:grpSpPr bwMode="auto">
          <a:xfrm>
            <a:off x="5381626" y="1223755"/>
            <a:ext cx="3282951" cy="4273550"/>
            <a:chOff x="3470" y="845"/>
            <a:chExt cx="2068" cy="2692"/>
          </a:xfrm>
        </p:grpSpPr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4286" y="1525"/>
              <a:ext cx="861" cy="13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>
              <a:off x="4286" y="1752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4286" y="1979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4286" y="2659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Text Box 37"/>
            <p:cNvSpPr txBox="1">
              <a:spLocks noChangeArrowheads="1"/>
            </p:cNvSpPr>
            <p:nvPr/>
          </p:nvSpPr>
          <p:spPr bwMode="auto">
            <a:xfrm>
              <a:off x="4286" y="1525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Garamond" pitchFamily="18" charset="0"/>
                </a:rPr>
                <a:t>0100</a:t>
              </a:r>
              <a:r>
                <a:rPr lang="en-US" altLang="zh-CN" b="0">
                  <a:latin typeface="Arial"/>
                </a:rPr>
                <a:t>…</a:t>
              </a:r>
              <a:r>
                <a:rPr lang="en-US" altLang="zh-CN" b="0">
                  <a:latin typeface="Garamond" pitchFamily="18" charset="0"/>
                </a:rPr>
                <a:t>.1011</a:t>
              </a:r>
            </a:p>
          </p:txBody>
        </p:sp>
        <p:sp>
          <p:nvSpPr>
            <p:cNvPr id="7206" name="Text Box 38"/>
            <p:cNvSpPr txBox="1">
              <a:spLocks noChangeArrowheads="1"/>
            </p:cNvSpPr>
            <p:nvPr/>
          </p:nvSpPr>
          <p:spPr bwMode="auto">
            <a:xfrm>
              <a:off x="4876" y="1253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672E1F"/>
                  </a:solidFill>
                </a:rPr>
                <a:t>D</a:t>
              </a:r>
              <a:r>
                <a:rPr lang="en-US" altLang="zh-CN" sz="2000" baseline="-25000">
                  <a:solidFill>
                    <a:srgbClr val="672E1F"/>
                  </a:solidFill>
                </a:rPr>
                <a:t>0</a:t>
              </a:r>
            </a:p>
          </p:txBody>
        </p:sp>
        <p:sp>
          <p:nvSpPr>
            <p:cNvPr id="7207" name="Text Box 39"/>
            <p:cNvSpPr txBox="1">
              <a:spLocks noChangeArrowheads="1"/>
            </p:cNvSpPr>
            <p:nvPr/>
          </p:nvSpPr>
          <p:spPr bwMode="auto">
            <a:xfrm>
              <a:off x="4241" y="1253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672E1F"/>
                  </a:solidFill>
                </a:rPr>
                <a:t>D</a:t>
              </a:r>
              <a:r>
                <a:rPr lang="en-US" altLang="zh-CN" sz="2000" baseline="-25000">
                  <a:solidFill>
                    <a:srgbClr val="672E1F"/>
                  </a:solidFill>
                </a:rPr>
                <a:t>b-1</a:t>
              </a:r>
            </a:p>
          </p:txBody>
        </p:sp>
        <p:sp>
          <p:nvSpPr>
            <p:cNvPr id="7208" name="Text Box 40"/>
            <p:cNvSpPr txBox="1">
              <a:spLocks noChangeArrowheads="1"/>
            </p:cNvSpPr>
            <p:nvPr/>
          </p:nvSpPr>
          <p:spPr bwMode="auto">
            <a:xfrm>
              <a:off x="4604" y="1253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672E1F"/>
                  </a:solidFill>
                </a:rPr>
                <a:t>…</a:t>
              </a:r>
            </a:p>
          </p:txBody>
        </p:sp>
        <p:sp>
          <p:nvSpPr>
            <p:cNvPr id="7209" name="Text Box 41"/>
            <p:cNvSpPr txBox="1">
              <a:spLocks noChangeArrowheads="1"/>
            </p:cNvSpPr>
            <p:nvPr/>
          </p:nvSpPr>
          <p:spPr bwMode="auto">
            <a:xfrm>
              <a:off x="3742" y="1525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0…00</a:t>
              </a:r>
            </a:p>
          </p:txBody>
        </p:sp>
        <p:sp>
          <p:nvSpPr>
            <p:cNvPr id="7210" name="Text Box 42"/>
            <p:cNvSpPr txBox="1">
              <a:spLocks noChangeArrowheads="1"/>
            </p:cNvSpPr>
            <p:nvPr/>
          </p:nvSpPr>
          <p:spPr bwMode="auto">
            <a:xfrm>
              <a:off x="3470" y="1162"/>
              <a:ext cx="86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DA0000"/>
                  </a:solidFill>
                </a:rPr>
                <a:t>n</a:t>
              </a:r>
              <a:r>
                <a:rPr lang="en-US" altLang="zh-CN" sz="2000"/>
                <a:t>-bit address</a:t>
              </a:r>
            </a:p>
          </p:txBody>
        </p:sp>
        <p:sp>
          <p:nvSpPr>
            <p:cNvPr id="7211" name="Text Box 43"/>
            <p:cNvSpPr txBox="1">
              <a:spLocks noChangeArrowheads="1"/>
            </p:cNvSpPr>
            <p:nvPr/>
          </p:nvSpPr>
          <p:spPr bwMode="auto">
            <a:xfrm>
              <a:off x="3742" y="1752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0…01</a:t>
              </a:r>
            </a:p>
          </p:txBody>
        </p:sp>
        <p:sp>
          <p:nvSpPr>
            <p:cNvPr id="7212" name="Text Box 44"/>
            <p:cNvSpPr txBox="1">
              <a:spLocks noChangeArrowheads="1"/>
            </p:cNvSpPr>
            <p:nvPr/>
          </p:nvSpPr>
          <p:spPr bwMode="auto">
            <a:xfrm>
              <a:off x="3742" y="2614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1…11</a:t>
              </a:r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4286" y="1752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dirty="0">
                  <a:latin typeface="Garamond" pitchFamily="18" charset="0"/>
                </a:rPr>
                <a:t>×××××</a:t>
              </a:r>
            </a:p>
          </p:txBody>
        </p:sp>
        <p:sp>
          <p:nvSpPr>
            <p:cNvPr id="7214" name="Text Box 46"/>
            <p:cNvSpPr txBox="1">
              <a:spLocks noChangeArrowheads="1"/>
            </p:cNvSpPr>
            <p:nvPr/>
          </p:nvSpPr>
          <p:spPr bwMode="auto">
            <a:xfrm>
              <a:off x="4286" y="2659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Garamond" pitchFamily="18" charset="0"/>
                </a:rPr>
                <a:t>×××××</a:t>
              </a:r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>
              <a:off x="4377" y="2886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>
              <a:off x="4513" y="2886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>
              <a:off x="5012" y="2886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AutoShape 50"/>
            <p:cNvSpPr>
              <a:spLocks/>
            </p:cNvSpPr>
            <p:nvPr/>
          </p:nvSpPr>
          <p:spPr bwMode="auto">
            <a:xfrm rot="5400000">
              <a:off x="4582" y="2817"/>
              <a:ext cx="226" cy="725"/>
            </a:xfrm>
            <a:prstGeom prst="rightBrace">
              <a:avLst>
                <a:gd name="adj1" fmla="val 26733"/>
                <a:gd name="adj2" fmla="val 50000"/>
              </a:avLst>
            </a:prstGeom>
            <a:noFill/>
            <a:ln w="28575">
              <a:solidFill>
                <a:srgbClr val="672E1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Text Box 51"/>
            <p:cNvSpPr txBox="1">
              <a:spLocks noChangeArrowheads="1"/>
            </p:cNvSpPr>
            <p:nvPr/>
          </p:nvSpPr>
          <p:spPr bwMode="auto">
            <a:xfrm>
              <a:off x="4059" y="3249"/>
              <a:ext cx="1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rgbClr val="DA0000"/>
                  </a:solidFill>
                </a:rPr>
                <a:t>b</a:t>
              </a:r>
              <a:r>
                <a:rPr lang="en-US" altLang="zh-CN" sz="2400">
                  <a:solidFill>
                    <a:srgbClr val="672E1F"/>
                  </a:solidFill>
                </a:rPr>
                <a:t>-bit data</a:t>
              </a:r>
            </a:p>
          </p:txBody>
        </p:sp>
        <p:sp>
          <p:nvSpPr>
            <p:cNvPr id="7225" name="Rectangle 57"/>
            <p:cNvSpPr>
              <a:spLocks noChangeArrowheads="1"/>
            </p:cNvSpPr>
            <p:nvPr/>
          </p:nvSpPr>
          <p:spPr bwMode="auto">
            <a:xfrm>
              <a:off x="3923" y="845"/>
              <a:ext cx="16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sketch map of RAM</a:t>
              </a:r>
            </a:p>
          </p:txBody>
        </p:sp>
      </p:grpSp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973138" y="1493785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lgDashDot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DA0000"/>
                </a:solidFill>
              </a:rPr>
              <a:t>2</a:t>
            </a:r>
            <a:r>
              <a:rPr lang="en-US" altLang="zh-CN" sz="2400" baseline="30000" dirty="0">
                <a:solidFill>
                  <a:srgbClr val="DA0000"/>
                </a:solidFill>
              </a:rPr>
              <a:t>n</a:t>
            </a:r>
            <a:r>
              <a:rPr lang="en-US" altLang="zh-CN" sz="2400" dirty="0">
                <a:solidFill>
                  <a:srgbClr val="6600CC"/>
                </a:solidFill>
              </a:rPr>
              <a:t> </a:t>
            </a:r>
            <a:r>
              <a:rPr lang="en-US" altLang="zh-CN" sz="2400" dirty="0"/>
              <a:t>words ×</a:t>
            </a:r>
            <a:r>
              <a:rPr lang="en-US" altLang="zh-CN" sz="2400" dirty="0">
                <a:solidFill>
                  <a:srgbClr val="6600CC"/>
                </a:solidFill>
              </a:rPr>
              <a:t> </a:t>
            </a:r>
            <a:r>
              <a:rPr lang="en-US" altLang="zh-CN" sz="2400" dirty="0">
                <a:solidFill>
                  <a:srgbClr val="DA0000"/>
                </a:solidFill>
              </a:rPr>
              <a:t>b</a:t>
            </a:r>
            <a:r>
              <a:rPr lang="en-US" altLang="zh-CN" sz="2400" dirty="0">
                <a:solidFill>
                  <a:srgbClr val="6600CC"/>
                </a:solidFill>
              </a:rPr>
              <a:t> </a:t>
            </a:r>
            <a:r>
              <a:rPr lang="en-US" altLang="zh-CN" sz="2400" dirty="0"/>
              <a:t>bit ROM</a:t>
            </a:r>
          </a:p>
        </p:txBody>
      </p:sp>
      <p:sp>
        <p:nvSpPr>
          <p:cNvPr id="7230" name="AutoShape 62"/>
          <p:cNvSpPr>
            <a:spLocks/>
          </p:cNvSpPr>
          <p:nvPr/>
        </p:nvSpPr>
        <p:spPr bwMode="auto">
          <a:xfrm>
            <a:off x="8135938" y="2411205"/>
            <a:ext cx="179387" cy="1935162"/>
          </a:xfrm>
          <a:prstGeom prst="rightBrace">
            <a:avLst>
              <a:gd name="adj1" fmla="val 898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1" name="Rectangle 63"/>
          <p:cNvSpPr>
            <a:spLocks noChangeArrowheads="1"/>
          </p:cNvSpPr>
          <p:nvPr/>
        </p:nvSpPr>
        <p:spPr bwMode="auto">
          <a:xfrm>
            <a:off x="8215313" y="2971592"/>
            <a:ext cx="931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DA0000"/>
                </a:solidFill>
              </a:rPr>
              <a:t>2</a:t>
            </a:r>
            <a:r>
              <a:rPr lang="en-US" altLang="zh-CN" sz="2000" baseline="30000">
                <a:solidFill>
                  <a:srgbClr val="DA0000"/>
                </a:solidFill>
              </a:rPr>
              <a:t>n</a:t>
            </a:r>
            <a:r>
              <a:rPr lang="en-US" altLang="zh-CN" sz="2000">
                <a:solidFill>
                  <a:srgbClr val="6600CC"/>
                </a:solidFill>
              </a:rPr>
              <a:t> </a:t>
            </a:r>
          </a:p>
          <a:p>
            <a:pPr algn="ctr"/>
            <a:r>
              <a:rPr lang="en-US" altLang="zh-CN" sz="2000"/>
              <a:t>words</a:t>
            </a:r>
          </a:p>
        </p:txBody>
      </p:sp>
      <p:grpSp>
        <p:nvGrpSpPr>
          <p:cNvPr id="7234" name="Group 66"/>
          <p:cNvGrpSpPr>
            <a:grpSpLocks/>
          </p:cNvGrpSpPr>
          <p:nvPr/>
        </p:nvGrpSpPr>
        <p:grpSpPr bwMode="auto">
          <a:xfrm>
            <a:off x="836613" y="3744035"/>
            <a:ext cx="3240087" cy="1778000"/>
            <a:chOff x="527" y="2840"/>
            <a:chExt cx="2041" cy="1120"/>
          </a:xfrm>
        </p:grpSpPr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527" y="3436"/>
              <a:ext cx="2041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the data input and output in parallel.</a:t>
              </a:r>
            </a:p>
          </p:txBody>
        </p:sp>
        <p:sp>
          <p:nvSpPr>
            <p:cNvPr id="7233" name="Freeform 65"/>
            <p:cNvSpPr>
              <a:spLocks/>
            </p:cNvSpPr>
            <p:nvPr/>
          </p:nvSpPr>
          <p:spPr bwMode="auto">
            <a:xfrm>
              <a:off x="2313" y="2840"/>
              <a:ext cx="113" cy="596"/>
            </a:xfrm>
            <a:custGeom>
              <a:avLst/>
              <a:gdLst>
                <a:gd name="T0" fmla="*/ 0 w 113"/>
                <a:gd name="T1" fmla="*/ 596 h 596"/>
                <a:gd name="T2" fmla="*/ 113 w 113"/>
                <a:gd name="T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" h="596">
                  <a:moveTo>
                    <a:pt x="0" y="596"/>
                  </a:moveTo>
                  <a:cubicBezTo>
                    <a:pt x="0" y="596"/>
                    <a:pt x="56" y="298"/>
                    <a:pt x="113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word-bit expanding 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Exp. Use HM6264 SRAM(8k×8) to construct a 32k×16 memory.</a:t>
            </a:r>
          </a:p>
          <a:p>
            <a:r>
              <a:rPr lang="en-US" altLang="zh-CN"/>
              <a:t>Solution: </a:t>
            </a:r>
          </a:p>
          <a:p>
            <a:pPr lvl="1"/>
            <a:r>
              <a:rPr lang="en-US" altLang="zh-CN"/>
              <a:t>Need two chips to construct a 8k×16 memory block</a:t>
            </a:r>
          </a:p>
          <a:p>
            <a:pPr lvl="1"/>
            <a:r>
              <a:rPr lang="en-US" altLang="zh-CN"/>
              <a:t>And need 4 groups 8k×16 block</a:t>
            </a:r>
          </a:p>
          <a:p>
            <a:pPr lvl="1"/>
            <a:r>
              <a:rPr lang="en-US" altLang="zh-CN"/>
              <a:t>assign the address A14~A0 and data output D15~D0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DF13-13DE-4E2B-87CE-7E2642160595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505" y="5466795"/>
            <a:ext cx="8901112" cy="10675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18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228" name="日期占位符 1"/>
          <p:cNvSpPr>
            <a:spLocks noGrp="1"/>
          </p:cNvSpPr>
          <p:nvPr>
            <p:ph type="dt" sz="half" idx="10"/>
          </p:nvPr>
        </p:nvSpPr>
        <p:spPr>
          <a:xfrm>
            <a:off x="277813" y="6381750"/>
            <a:ext cx="2133600" cy="268139"/>
          </a:xfrm>
        </p:spPr>
        <p:txBody>
          <a:bodyPr/>
          <a:lstStyle/>
          <a:p>
            <a:fld id="{28EF5D3E-48AA-471F-BAB5-34AC8F4E208E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2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163866" name="Rectangle 26"/>
          <p:cNvSpPr>
            <a:spLocks noChangeArrowheads="1"/>
          </p:cNvSpPr>
          <p:nvPr/>
        </p:nvSpPr>
        <p:spPr bwMode="auto">
          <a:xfrm>
            <a:off x="904875" y="333375"/>
            <a:ext cx="684213" cy="12636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0">
                <a:latin typeface="Times New Roman" pitchFamily="18" charset="0"/>
              </a:rPr>
              <a:t>2-4</a:t>
            </a:r>
          </a:p>
          <a:p>
            <a:pPr algn="ctr"/>
            <a:r>
              <a:rPr kumimoji="1" lang="zh-CN" altLang="en-US" b="0">
                <a:latin typeface="Times New Roman" pitchFamily="18" charset="0"/>
              </a:rPr>
              <a:t>译</a:t>
            </a:r>
          </a:p>
          <a:p>
            <a:pPr algn="ctr"/>
            <a:r>
              <a:rPr kumimoji="1" lang="zh-CN" altLang="en-US" b="0">
                <a:latin typeface="Times New Roman" pitchFamily="18" charset="0"/>
              </a:rPr>
              <a:t>码</a:t>
            </a:r>
          </a:p>
          <a:p>
            <a:pPr algn="ctr"/>
            <a:r>
              <a:rPr kumimoji="1" lang="zh-CN" altLang="en-US" b="0">
                <a:latin typeface="Times New Roman" pitchFamily="18" charset="0"/>
              </a:rPr>
              <a:t>器</a:t>
            </a:r>
          </a:p>
        </p:txBody>
      </p:sp>
      <p:sp>
        <p:nvSpPr>
          <p:cNvPr id="163867" name="Oval 27"/>
          <p:cNvSpPr>
            <a:spLocks noChangeArrowheads="1"/>
          </p:cNvSpPr>
          <p:nvPr/>
        </p:nvSpPr>
        <p:spPr bwMode="auto">
          <a:xfrm>
            <a:off x="1595438" y="452438"/>
            <a:ext cx="107950" cy="1079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8" name="Oval 28"/>
          <p:cNvSpPr>
            <a:spLocks noChangeArrowheads="1"/>
          </p:cNvSpPr>
          <p:nvPr/>
        </p:nvSpPr>
        <p:spPr bwMode="auto">
          <a:xfrm>
            <a:off x="1595438" y="757238"/>
            <a:ext cx="107950" cy="1079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69" name="Oval 29"/>
          <p:cNvSpPr>
            <a:spLocks noChangeArrowheads="1"/>
          </p:cNvSpPr>
          <p:nvPr/>
        </p:nvSpPr>
        <p:spPr bwMode="auto">
          <a:xfrm>
            <a:off x="1595438" y="1062038"/>
            <a:ext cx="107950" cy="1079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0" name="Oval 30"/>
          <p:cNvSpPr>
            <a:spLocks noChangeArrowheads="1"/>
          </p:cNvSpPr>
          <p:nvPr/>
        </p:nvSpPr>
        <p:spPr bwMode="auto">
          <a:xfrm>
            <a:off x="1595438" y="1366838"/>
            <a:ext cx="107950" cy="1079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1" name="Line 31"/>
          <p:cNvSpPr>
            <a:spLocks noChangeShapeType="1"/>
          </p:cNvSpPr>
          <p:nvPr/>
        </p:nvSpPr>
        <p:spPr bwMode="auto">
          <a:xfrm>
            <a:off x="1692275" y="1412875"/>
            <a:ext cx="935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872" name="Group 32"/>
          <p:cNvGrpSpPr>
            <a:grpSpLocks/>
          </p:cNvGrpSpPr>
          <p:nvPr/>
        </p:nvGrpSpPr>
        <p:grpSpPr bwMode="auto">
          <a:xfrm>
            <a:off x="733425" y="652463"/>
            <a:ext cx="177800" cy="565150"/>
            <a:chOff x="656" y="616"/>
            <a:chExt cx="166" cy="356"/>
          </a:xfrm>
        </p:grpSpPr>
        <p:sp>
          <p:nvSpPr>
            <p:cNvPr id="163873" name="Line 33"/>
            <p:cNvSpPr>
              <a:spLocks noChangeShapeType="1"/>
            </p:cNvSpPr>
            <p:nvPr/>
          </p:nvSpPr>
          <p:spPr bwMode="auto">
            <a:xfrm flipH="1">
              <a:off x="656" y="616"/>
              <a:ext cx="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74" name="Line 34"/>
            <p:cNvSpPr>
              <a:spLocks noChangeShapeType="1"/>
            </p:cNvSpPr>
            <p:nvPr/>
          </p:nvSpPr>
          <p:spPr bwMode="auto">
            <a:xfrm flipH="1">
              <a:off x="661" y="972"/>
              <a:ext cx="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75" name="Text Box 35"/>
          <p:cNvSpPr txBox="1">
            <a:spLocks noChangeArrowheads="1"/>
          </p:cNvSpPr>
          <p:nvPr/>
        </p:nvSpPr>
        <p:spPr bwMode="auto">
          <a:xfrm>
            <a:off x="250825" y="9731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990033"/>
                </a:solidFill>
                <a:latin typeface="Times New Roman" pitchFamily="18" charset="0"/>
              </a:rPr>
              <a:t>13</a:t>
            </a:r>
            <a:endParaRPr kumimoji="1" lang="en-US" altLang="zh-CN" sz="20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63876" name="Text Box 36"/>
          <p:cNvSpPr txBox="1">
            <a:spLocks noChangeArrowheads="1"/>
          </p:cNvSpPr>
          <p:nvPr/>
        </p:nvSpPr>
        <p:spPr bwMode="auto">
          <a:xfrm>
            <a:off x="254000" y="423863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rgbClr val="990033"/>
                </a:solidFill>
                <a:latin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990033"/>
                </a:solidFill>
                <a:latin typeface="Times New Roman" pitchFamily="18" charset="0"/>
              </a:rPr>
              <a:t>14</a:t>
            </a:r>
            <a:endParaRPr kumimoji="1" lang="en-US" altLang="zh-CN" sz="200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163877" name="Line 37"/>
          <p:cNvSpPr>
            <a:spLocks noChangeShapeType="1"/>
          </p:cNvSpPr>
          <p:nvPr/>
        </p:nvSpPr>
        <p:spPr bwMode="auto">
          <a:xfrm flipV="1">
            <a:off x="2627313" y="1412875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3" name="Line 83"/>
          <p:cNvSpPr>
            <a:spLocks noChangeShapeType="1"/>
          </p:cNvSpPr>
          <p:nvPr/>
        </p:nvSpPr>
        <p:spPr bwMode="auto">
          <a:xfrm>
            <a:off x="1692275" y="1125538"/>
            <a:ext cx="4319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4" name="Line 84"/>
          <p:cNvSpPr>
            <a:spLocks noChangeShapeType="1"/>
          </p:cNvSpPr>
          <p:nvPr/>
        </p:nvSpPr>
        <p:spPr bwMode="auto">
          <a:xfrm flipV="1">
            <a:off x="5148263" y="1125538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5" name="Line 85"/>
          <p:cNvSpPr>
            <a:spLocks noChangeShapeType="1"/>
          </p:cNvSpPr>
          <p:nvPr/>
        </p:nvSpPr>
        <p:spPr bwMode="auto">
          <a:xfrm>
            <a:off x="1692275" y="836613"/>
            <a:ext cx="446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6" name="Line 86"/>
          <p:cNvSpPr>
            <a:spLocks noChangeShapeType="1"/>
          </p:cNvSpPr>
          <p:nvPr/>
        </p:nvSpPr>
        <p:spPr bwMode="auto">
          <a:xfrm flipV="1">
            <a:off x="1692275" y="476250"/>
            <a:ext cx="72009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7" name="Line 87"/>
          <p:cNvSpPr>
            <a:spLocks noChangeShapeType="1"/>
          </p:cNvSpPr>
          <p:nvPr/>
        </p:nvSpPr>
        <p:spPr bwMode="auto">
          <a:xfrm flipV="1">
            <a:off x="8172450" y="477838"/>
            <a:ext cx="0" cy="172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8" name="Line 88"/>
          <p:cNvSpPr>
            <a:spLocks noChangeShapeType="1"/>
          </p:cNvSpPr>
          <p:nvPr/>
        </p:nvSpPr>
        <p:spPr bwMode="auto">
          <a:xfrm>
            <a:off x="6156325" y="836613"/>
            <a:ext cx="0" cy="172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404938" y="2349500"/>
            <a:ext cx="1871662" cy="1152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1404938" y="234950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A12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A0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1476375" y="2589213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WE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1476375" y="2805113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OE</a:t>
            </a:r>
          </a:p>
        </p:txBody>
      </p:sp>
      <p:sp>
        <p:nvSpPr>
          <p:cNvPr id="163849" name="Oval 9"/>
          <p:cNvSpPr>
            <a:spLocks noChangeArrowheads="1"/>
          </p:cNvSpPr>
          <p:nvPr/>
        </p:nvSpPr>
        <p:spPr bwMode="auto">
          <a:xfrm>
            <a:off x="2555875" y="2205038"/>
            <a:ext cx="144463" cy="1444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50" name="Oval 10"/>
          <p:cNvSpPr>
            <a:spLocks noChangeArrowheads="1"/>
          </p:cNvSpPr>
          <p:nvPr/>
        </p:nvSpPr>
        <p:spPr bwMode="auto">
          <a:xfrm>
            <a:off x="1258888" y="2925763"/>
            <a:ext cx="144462" cy="1444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51" name="Oval 11"/>
          <p:cNvSpPr>
            <a:spLocks noChangeArrowheads="1"/>
          </p:cNvSpPr>
          <p:nvPr/>
        </p:nvSpPr>
        <p:spPr bwMode="auto">
          <a:xfrm>
            <a:off x="1260475" y="2708275"/>
            <a:ext cx="144463" cy="144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2411413" y="2349500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CS1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2843213" y="2349500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CS2</a:t>
            </a:r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 flipH="1">
            <a:off x="1187450" y="2781300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 flipH="1">
            <a:off x="900113" y="2997200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 flipV="1">
            <a:off x="1692275" y="220503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 flipV="1">
            <a:off x="2197100" y="220503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 flipV="1">
            <a:off x="1692275" y="20605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59" name="Line 19"/>
          <p:cNvSpPr>
            <a:spLocks noChangeShapeType="1"/>
          </p:cNvSpPr>
          <p:nvPr/>
        </p:nvSpPr>
        <p:spPr bwMode="auto">
          <a:xfrm flipV="1">
            <a:off x="2195513" y="2060575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1765300" y="20605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</a:t>
            </a:r>
            <a:endParaRPr lang="en-US" altLang="zh-CN"/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1692275" y="3141663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IO7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IO0</a:t>
            </a:r>
          </a:p>
        </p:txBody>
      </p:sp>
      <p:sp>
        <p:nvSpPr>
          <p:cNvPr id="163862" name="Line 22"/>
          <p:cNvSpPr>
            <a:spLocks noChangeShapeType="1"/>
          </p:cNvSpPr>
          <p:nvPr/>
        </p:nvSpPr>
        <p:spPr bwMode="auto">
          <a:xfrm>
            <a:off x="1908175" y="3502025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3" name="Line 23"/>
          <p:cNvSpPr>
            <a:spLocks noChangeShapeType="1"/>
          </p:cNvSpPr>
          <p:nvPr/>
        </p:nvSpPr>
        <p:spPr bwMode="auto">
          <a:xfrm>
            <a:off x="2484438" y="3502025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4" name="Line 24"/>
          <p:cNvSpPr>
            <a:spLocks noChangeShapeType="1"/>
          </p:cNvSpPr>
          <p:nvPr/>
        </p:nvSpPr>
        <p:spPr bwMode="auto">
          <a:xfrm>
            <a:off x="1908175" y="36449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>
            <a:off x="2484438" y="3644900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8" name="Line 38"/>
          <p:cNvSpPr>
            <a:spLocks noChangeShapeType="1"/>
          </p:cNvSpPr>
          <p:nvPr/>
        </p:nvSpPr>
        <p:spPr bwMode="auto">
          <a:xfrm flipV="1">
            <a:off x="2987675" y="17018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9" name="Rectangle 39"/>
          <p:cNvSpPr>
            <a:spLocks noChangeArrowheads="1"/>
          </p:cNvSpPr>
          <p:nvPr/>
        </p:nvSpPr>
        <p:spPr bwMode="auto">
          <a:xfrm>
            <a:off x="3924300" y="2349500"/>
            <a:ext cx="1871663" cy="1152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0" name="Text Box 40"/>
          <p:cNvSpPr txBox="1">
            <a:spLocks noChangeArrowheads="1"/>
          </p:cNvSpPr>
          <p:nvPr/>
        </p:nvSpPr>
        <p:spPr bwMode="auto">
          <a:xfrm>
            <a:off x="3924300" y="234950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A12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A0</a:t>
            </a:r>
          </a:p>
        </p:txBody>
      </p:sp>
      <p:sp>
        <p:nvSpPr>
          <p:cNvPr id="163881" name="Text Box 41"/>
          <p:cNvSpPr txBox="1">
            <a:spLocks noChangeArrowheads="1"/>
          </p:cNvSpPr>
          <p:nvPr/>
        </p:nvSpPr>
        <p:spPr bwMode="auto">
          <a:xfrm>
            <a:off x="3995738" y="258921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WE</a:t>
            </a:r>
          </a:p>
        </p:txBody>
      </p:sp>
      <p:sp>
        <p:nvSpPr>
          <p:cNvPr id="163882" name="Text Box 42"/>
          <p:cNvSpPr txBox="1">
            <a:spLocks noChangeArrowheads="1"/>
          </p:cNvSpPr>
          <p:nvPr/>
        </p:nvSpPr>
        <p:spPr bwMode="auto">
          <a:xfrm>
            <a:off x="3995738" y="280511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OE</a:t>
            </a:r>
          </a:p>
        </p:txBody>
      </p:sp>
      <p:sp>
        <p:nvSpPr>
          <p:cNvPr id="163883" name="Oval 43"/>
          <p:cNvSpPr>
            <a:spLocks noChangeArrowheads="1"/>
          </p:cNvSpPr>
          <p:nvPr/>
        </p:nvSpPr>
        <p:spPr bwMode="auto">
          <a:xfrm>
            <a:off x="5075238" y="2205038"/>
            <a:ext cx="144462" cy="1444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4" name="Oval 44"/>
          <p:cNvSpPr>
            <a:spLocks noChangeArrowheads="1"/>
          </p:cNvSpPr>
          <p:nvPr/>
        </p:nvSpPr>
        <p:spPr bwMode="auto">
          <a:xfrm>
            <a:off x="3778250" y="2925763"/>
            <a:ext cx="144463" cy="1444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5" name="Oval 45"/>
          <p:cNvSpPr>
            <a:spLocks noChangeArrowheads="1"/>
          </p:cNvSpPr>
          <p:nvPr/>
        </p:nvSpPr>
        <p:spPr bwMode="auto">
          <a:xfrm>
            <a:off x="3779838" y="2708275"/>
            <a:ext cx="144462" cy="144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6" name="Text Box 46"/>
          <p:cNvSpPr txBox="1">
            <a:spLocks noChangeArrowheads="1"/>
          </p:cNvSpPr>
          <p:nvPr/>
        </p:nvSpPr>
        <p:spPr bwMode="auto">
          <a:xfrm>
            <a:off x="4930775" y="2349500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CS1</a:t>
            </a:r>
          </a:p>
        </p:txBody>
      </p:sp>
      <p:sp>
        <p:nvSpPr>
          <p:cNvPr id="163887" name="Text Box 47"/>
          <p:cNvSpPr txBox="1">
            <a:spLocks noChangeArrowheads="1"/>
          </p:cNvSpPr>
          <p:nvPr/>
        </p:nvSpPr>
        <p:spPr bwMode="auto">
          <a:xfrm>
            <a:off x="5362575" y="2349500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CS2</a:t>
            </a:r>
          </a:p>
        </p:txBody>
      </p:sp>
      <p:sp>
        <p:nvSpPr>
          <p:cNvPr id="163888" name="Line 48"/>
          <p:cNvSpPr>
            <a:spLocks noChangeShapeType="1"/>
          </p:cNvSpPr>
          <p:nvPr/>
        </p:nvSpPr>
        <p:spPr bwMode="auto">
          <a:xfrm flipH="1">
            <a:off x="3635375" y="278130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9" name="Line 49"/>
          <p:cNvSpPr>
            <a:spLocks noChangeShapeType="1"/>
          </p:cNvSpPr>
          <p:nvPr/>
        </p:nvSpPr>
        <p:spPr bwMode="auto">
          <a:xfrm flipH="1">
            <a:off x="3492500" y="2997200"/>
            <a:ext cx="285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0" name="Line 50"/>
          <p:cNvSpPr>
            <a:spLocks noChangeShapeType="1"/>
          </p:cNvSpPr>
          <p:nvPr/>
        </p:nvSpPr>
        <p:spPr bwMode="auto">
          <a:xfrm flipV="1">
            <a:off x="4211638" y="220503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1" name="Line 51"/>
          <p:cNvSpPr>
            <a:spLocks noChangeShapeType="1"/>
          </p:cNvSpPr>
          <p:nvPr/>
        </p:nvSpPr>
        <p:spPr bwMode="auto">
          <a:xfrm flipV="1">
            <a:off x="4716463" y="220503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2" name="Line 52"/>
          <p:cNvSpPr>
            <a:spLocks noChangeShapeType="1"/>
          </p:cNvSpPr>
          <p:nvPr/>
        </p:nvSpPr>
        <p:spPr bwMode="auto">
          <a:xfrm flipV="1">
            <a:off x="4211638" y="2060575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3" name="Line 53"/>
          <p:cNvSpPr>
            <a:spLocks noChangeShapeType="1"/>
          </p:cNvSpPr>
          <p:nvPr/>
        </p:nvSpPr>
        <p:spPr bwMode="auto">
          <a:xfrm flipV="1">
            <a:off x="4714875" y="20605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4" name="Text Box 54"/>
          <p:cNvSpPr txBox="1">
            <a:spLocks noChangeArrowheads="1"/>
          </p:cNvSpPr>
          <p:nvPr/>
        </p:nvSpPr>
        <p:spPr bwMode="auto">
          <a:xfrm>
            <a:off x="4284663" y="20605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</a:t>
            </a:r>
            <a:endParaRPr lang="en-US" altLang="zh-CN"/>
          </a:p>
        </p:txBody>
      </p:sp>
      <p:sp>
        <p:nvSpPr>
          <p:cNvPr id="163895" name="Text Box 55"/>
          <p:cNvSpPr txBox="1">
            <a:spLocks noChangeArrowheads="1"/>
          </p:cNvSpPr>
          <p:nvPr/>
        </p:nvSpPr>
        <p:spPr bwMode="auto">
          <a:xfrm>
            <a:off x="4211638" y="3141663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IO7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IO0</a:t>
            </a:r>
          </a:p>
        </p:txBody>
      </p:sp>
      <p:sp>
        <p:nvSpPr>
          <p:cNvPr id="163896" name="Line 56"/>
          <p:cNvSpPr>
            <a:spLocks noChangeShapeType="1"/>
          </p:cNvSpPr>
          <p:nvPr/>
        </p:nvSpPr>
        <p:spPr bwMode="auto">
          <a:xfrm>
            <a:off x="4427538" y="3502025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7" name="Line 57"/>
          <p:cNvSpPr>
            <a:spLocks noChangeShapeType="1"/>
          </p:cNvSpPr>
          <p:nvPr/>
        </p:nvSpPr>
        <p:spPr bwMode="auto">
          <a:xfrm>
            <a:off x="5003800" y="3502025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8" name="Line 58"/>
          <p:cNvSpPr>
            <a:spLocks noChangeShapeType="1"/>
          </p:cNvSpPr>
          <p:nvPr/>
        </p:nvSpPr>
        <p:spPr bwMode="auto">
          <a:xfrm>
            <a:off x="4427538" y="3644900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9" name="Line 59"/>
          <p:cNvSpPr>
            <a:spLocks noChangeShapeType="1"/>
          </p:cNvSpPr>
          <p:nvPr/>
        </p:nvSpPr>
        <p:spPr bwMode="auto">
          <a:xfrm>
            <a:off x="5003800" y="36449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0" name="Line 60"/>
          <p:cNvSpPr>
            <a:spLocks noChangeShapeType="1"/>
          </p:cNvSpPr>
          <p:nvPr/>
        </p:nvSpPr>
        <p:spPr bwMode="auto">
          <a:xfrm flipV="1">
            <a:off x="5507038" y="1701800"/>
            <a:ext cx="15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1" name="Rectangle 61"/>
          <p:cNvSpPr>
            <a:spLocks noChangeArrowheads="1"/>
          </p:cNvSpPr>
          <p:nvPr/>
        </p:nvSpPr>
        <p:spPr bwMode="auto">
          <a:xfrm>
            <a:off x="6950075" y="2349500"/>
            <a:ext cx="1871663" cy="1152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2" name="Text Box 62"/>
          <p:cNvSpPr txBox="1">
            <a:spLocks noChangeArrowheads="1"/>
          </p:cNvSpPr>
          <p:nvPr/>
        </p:nvSpPr>
        <p:spPr bwMode="auto">
          <a:xfrm>
            <a:off x="6950075" y="234950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A12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A0</a:t>
            </a:r>
          </a:p>
        </p:txBody>
      </p:sp>
      <p:sp>
        <p:nvSpPr>
          <p:cNvPr id="163903" name="Text Box 63"/>
          <p:cNvSpPr txBox="1">
            <a:spLocks noChangeArrowheads="1"/>
          </p:cNvSpPr>
          <p:nvPr/>
        </p:nvSpPr>
        <p:spPr bwMode="auto">
          <a:xfrm>
            <a:off x="7021513" y="258921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WE</a:t>
            </a:r>
          </a:p>
        </p:txBody>
      </p:sp>
      <p:sp>
        <p:nvSpPr>
          <p:cNvPr id="163904" name="Text Box 64"/>
          <p:cNvSpPr txBox="1">
            <a:spLocks noChangeArrowheads="1"/>
          </p:cNvSpPr>
          <p:nvPr/>
        </p:nvSpPr>
        <p:spPr bwMode="auto">
          <a:xfrm>
            <a:off x="7021513" y="2805113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OE</a:t>
            </a:r>
          </a:p>
        </p:txBody>
      </p:sp>
      <p:sp>
        <p:nvSpPr>
          <p:cNvPr id="163905" name="Oval 65"/>
          <p:cNvSpPr>
            <a:spLocks noChangeArrowheads="1"/>
          </p:cNvSpPr>
          <p:nvPr/>
        </p:nvSpPr>
        <p:spPr bwMode="auto">
          <a:xfrm>
            <a:off x="8101013" y="2205038"/>
            <a:ext cx="144462" cy="1444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6" name="Oval 66"/>
          <p:cNvSpPr>
            <a:spLocks noChangeArrowheads="1"/>
          </p:cNvSpPr>
          <p:nvPr/>
        </p:nvSpPr>
        <p:spPr bwMode="auto">
          <a:xfrm>
            <a:off x="6804025" y="2925763"/>
            <a:ext cx="144463" cy="1444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7" name="Oval 67"/>
          <p:cNvSpPr>
            <a:spLocks noChangeArrowheads="1"/>
          </p:cNvSpPr>
          <p:nvPr/>
        </p:nvSpPr>
        <p:spPr bwMode="auto">
          <a:xfrm>
            <a:off x="6805613" y="2708275"/>
            <a:ext cx="144462" cy="144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8" name="Text Box 68"/>
          <p:cNvSpPr txBox="1">
            <a:spLocks noChangeArrowheads="1"/>
          </p:cNvSpPr>
          <p:nvPr/>
        </p:nvSpPr>
        <p:spPr bwMode="auto">
          <a:xfrm>
            <a:off x="7956550" y="2349500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CS1</a:t>
            </a:r>
          </a:p>
        </p:txBody>
      </p:sp>
      <p:sp>
        <p:nvSpPr>
          <p:cNvPr id="163909" name="Text Box 69"/>
          <p:cNvSpPr txBox="1">
            <a:spLocks noChangeArrowheads="1"/>
          </p:cNvSpPr>
          <p:nvPr/>
        </p:nvSpPr>
        <p:spPr bwMode="auto">
          <a:xfrm>
            <a:off x="8388350" y="2349500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CS2</a:t>
            </a:r>
          </a:p>
        </p:txBody>
      </p:sp>
      <p:sp>
        <p:nvSpPr>
          <p:cNvPr id="163910" name="Line 70"/>
          <p:cNvSpPr>
            <a:spLocks noChangeShapeType="1"/>
          </p:cNvSpPr>
          <p:nvPr/>
        </p:nvSpPr>
        <p:spPr bwMode="auto">
          <a:xfrm flipH="1">
            <a:off x="6659563" y="2781300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1" name="Line 71"/>
          <p:cNvSpPr>
            <a:spLocks noChangeShapeType="1"/>
          </p:cNvSpPr>
          <p:nvPr/>
        </p:nvSpPr>
        <p:spPr bwMode="auto">
          <a:xfrm flipH="1">
            <a:off x="6516688" y="29972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2" name="Line 72"/>
          <p:cNvSpPr>
            <a:spLocks noChangeShapeType="1"/>
          </p:cNvSpPr>
          <p:nvPr/>
        </p:nvSpPr>
        <p:spPr bwMode="auto">
          <a:xfrm flipV="1">
            <a:off x="7237413" y="220503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3" name="Line 73"/>
          <p:cNvSpPr>
            <a:spLocks noChangeShapeType="1"/>
          </p:cNvSpPr>
          <p:nvPr/>
        </p:nvSpPr>
        <p:spPr bwMode="auto">
          <a:xfrm flipV="1">
            <a:off x="7742238" y="220503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4" name="Line 74"/>
          <p:cNvSpPr>
            <a:spLocks noChangeShapeType="1"/>
          </p:cNvSpPr>
          <p:nvPr/>
        </p:nvSpPr>
        <p:spPr bwMode="auto">
          <a:xfrm flipV="1">
            <a:off x="7237413" y="2060575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5" name="Line 75"/>
          <p:cNvSpPr>
            <a:spLocks noChangeShapeType="1"/>
          </p:cNvSpPr>
          <p:nvPr/>
        </p:nvSpPr>
        <p:spPr bwMode="auto">
          <a:xfrm flipV="1">
            <a:off x="7740650" y="2060575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6" name="Text Box 76"/>
          <p:cNvSpPr txBox="1">
            <a:spLocks noChangeArrowheads="1"/>
          </p:cNvSpPr>
          <p:nvPr/>
        </p:nvSpPr>
        <p:spPr bwMode="auto">
          <a:xfrm>
            <a:off x="7310438" y="20605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</a:t>
            </a:r>
            <a:endParaRPr lang="en-US" altLang="zh-CN"/>
          </a:p>
        </p:txBody>
      </p:sp>
      <p:sp>
        <p:nvSpPr>
          <p:cNvPr id="163917" name="Text Box 77"/>
          <p:cNvSpPr txBox="1">
            <a:spLocks noChangeArrowheads="1"/>
          </p:cNvSpPr>
          <p:nvPr/>
        </p:nvSpPr>
        <p:spPr bwMode="auto">
          <a:xfrm>
            <a:off x="7237413" y="3141663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IO7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IO0</a:t>
            </a:r>
          </a:p>
        </p:txBody>
      </p:sp>
      <p:sp>
        <p:nvSpPr>
          <p:cNvPr id="163918" name="Line 78"/>
          <p:cNvSpPr>
            <a:spLocks noChangeShapeType="1"/>
          </p:cNvSpPr>
          <p:nvPr/>
        </p:nvSpPr>
        <p:spPr bwMode="auto">
          <a:xfrm>
            <a:off x="7453313" y="3502025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9" name="Line 79"/>
          <p:cNvSpPr>
            <a:spLocks noChangeShapeType="1"/>
          </p:cNvSpPr>
          <p:nvPr/>
        </p:nvSpPr>
        <p:spPr bwMode="auto">
          <a:xfrm>
            <a:off x="8029575" y="3502025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0" name="Line 80"/>
          <p:cNvSpPr>
            <a:spLocks noChangeShapeType="1"/>
          </p:cNvSpPr>
          <p:nvPr/>
        </p:nvSpPr>
        <p:spPr bwMode="auto">
          <a:xfrm>
            <a:off x="7453313" y="3644900"/>
            <a:ext cx="1444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1" name="Line 81"/>
          <p:cNvSpPr>
            <a:spLocks noChangeShapeType="1"/>
          </p:cNvSpPr>
          <p:nvPr/>
        </p:nvSpPr>
        <p:spPr bwMode="auto">
          <a:xfrm>
            <a:off x="8029575" y="3644900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2" name="Line 82"/>
          <p:cNvSpPr>
            <a:spLocks noChangeShapeType="1"/>
          </p:cNvSpPr>
          <p:nvPr/>
        </p:nvSpPr>
        <p:spPr bwMode="auto">
          <a:xfrm flipV="1">
            <a:off x="8532813" y="17018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9" name="Text Box 89"/>
          <p:cNvSpPr txBox="1">
            <a:spLocks noChangeArrowheads="1"/>
          </p:cNvSpPr>
          <p:nvPr/>
        </p:nvSpPr>
        <p:spPr bwMode="auto">
          <a:xfrm>
            <a:off x="5940425" y="2781300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</a:t>
            </a:r>
            <a:endParaRPr lang="en-US" altLang="zh-CN"/>
          </a:p>
        </p:txBody>
      </p:sp>
      <p:sp>
        <p:nvSpPr>
          <p:cNvPr id="163930" name="Text Box 90"/>
          <p:cNvSpPr txBox="1">
            <a:spLocks noChangeArrowheads="1"/>
          </p:cNvSpPr>
          <p:nvPr/>
        </p:nvSpPr>
        <p:spPr bwMode="auto">
          <a:xfrm>
            <a:off x="2051050" y="27813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6264(1)</a:t>
            </a:r>
          </a:p>
        </p:txBody>
      </p:sp>
      <p:sp>
        <p:nvSpPr>
          <p:cNvPr id="163931" name="Text Box 91"/>
          <p:cNvSpPr txBox="1">
            <a:spLocks noChangeArrowheads="1"/>
          </p:cNvSpPr>
          <p:nvPr/>
        </p:nvSpPr>
        <p:spPr bwMode="auto">
          <a:xfrm>
            <a:off x="4643438" y="277495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6264(3)</a:t>
            </a:r>
          </a:p>
        </p:txBody>
      </p:sp>
      <p:sp>
        <p:nvSpPr>
          <p:cNvPr id="163932" name="Text Box 92"/>
          <p:cNvSpPr txBox="1">
            <a:spLocks noChangeArrowheads="1"/>
          </p:cNvSpPr>
          <p:nvPr/>
        </p:nvSpPr>
        <p:spPr bwMode="auto">
          <a:xfrm>
            <a:off x="7667625" y="27813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6264(7)</a:t>
            </a:r>
          </a:p>
        </p:txBody>
      </p:sp>
      <p:sp>
        <p:nvSpPr>
          <p:cNvPr id="163933" name="Line 93"/>
          <p:cNvSpPr>
            <a:spLocks noChangeShapeType="1"/>
          </p:cNvSpPr>
          <p:nvPr/>
        </p:nvSpPr>
        <p:spPr bwMode="auto">
          <a:xfrm>
            <a:off x="468313" y="2060575"/>
            <a:ext cx="741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4" name="Text Box 94"/>
          <p:cNvSpPr txBox="1">
            <a:spLocks noChangeArrowheads="1"/>
          </p:cNvSpPr>
          <p:nvPr/>
        </p:nvSpPr>
        <p:spPr bwMode="auto">
          <a:xfrm>
            <a:off x="1114425" y="1701800"/>
            <a:ext cx="1081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A</a:t>
            </a:r>
            <a:r>
              <a:rPr lang="en-US" altLang="zh-CN" baseline="-25000">
                <a:solidFill>
                  <a:srgbClr val="900644"/>
                </a:solidFill>
              </a:rPr>
              <a:t>12</a:t>
            </a:r>
            <a:r>
              <a:rPr lang="en-US" altLang="zh-CN">
                <a:solidFill>
                  <a:srgbClr val="900644"/>
                </a:solidFill>
              </a:rPr>
              <a:t>..A</a:t>
            </a:r>
            <a:r>
              <a:rPr lang="en-US" altLang="zh-CN" baseline="-25000">
                <a:solidFill>
                  <a:srgbClr val="900644"/>
                </a:solidFill>
              </a:rPr>
              <a:t>0</a:t>
            </a:r>
          </a:p>
        </p:txBody>
      </p:sp>
      <p:sp>
        <p:nvSpPr>
          <p:cNvPr id="163935" name="Line 95"/>
          <p:cNvSpPr>
            <a:spLocks noChangeShapeType="1"/>
          </p:cNvSpPr>
          <p:nvPr/>
        </p:nvSpPr>
        <p:spPr bwMode="auto">
          <a:xfrm>
            <a:off x="2051050" y="3789363"/>
            <a:ext cx="698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6" name="Text Box 96"/>
          <p:cNvSpPr txBox="1">
            <a:spLocks noChangeArrowheads="1"/>
          </p:cNvSpPr>
          <p:nvPr/>
        </p:nvSpPr>
        <p:spPr bwMode="auto">
          <a:xfrm>
            <a:off x="1979613" y="342900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6600CC"/>
                </a:solidFill>
              </a:rPr>
              <a:t>D7</a:t>
            </a:r>
          </a:p>
        </p:txBody>
      </p:sp>
      <p:sp>
        <p:nvSpPr>
          <p:cNvPr id="163937" name="Text Box 97"/>
          <p:cNvSpPr txBox="1">
            <a:spLocks noChangeArrowheads="1"/>
          </p:cNvSpPr>
          <p:nvPr/>
        </p:nvSpPr>
        <p:spPr bwMode="auto">
          <a:xfrm>
            <a:off x="2555875" y="342900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6600CC"/>
                </a:solidFill>
              </a:rPr>
              <a:t>D0</a:t>
            </a:r>
          </a:p>
        </p:txBody>
      </p:sp>
      <p:sp>
        <p:nvSpPr>
          <p:cNvPr id="163938" name="Text Box 98"/>
          <p:cNvSpPr txBox="1">
            <a:spLocks noChangeArrowheads="1"/>
          </p:cNvSpPr>
          <p:nvPr/>
        </p:nvSpPr>
        <p:spPr bwMode="auto">
          <a:xfrm>
            <a:off x="2124075" y="34226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  <a:latin typeface="宋体"/>
              </a:rPr>
              <a:t>…</a:t>
            </a:r>
            <a:endParaRPr lang="en-US" altLang="zh-CN">
              <a:solidFill>
                <a:srgbClr val="6600CC"/>
              </a:solidFill>
            </a:endParaRPr>
          </a:p>
        </p:txBody>
      </p:sp>
      <p:sp>
        <p:nvSpPr>
          <p:cNvPr id="163939" name="Text Box 99"/>
          <p:cNvSpPr txBox="1">
            <a:spLocks noChangeArrowheads="1"/>
          </p:cNvSpPr>
          <p:nvPr/>
        </p:nvSpPr>
        <p:spPr bwMode="auto">
          <a:xfrm>
            <a:off x="4498975" y="34353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6600CC"/>
                </a:solidFill>
              </a:rPr>
              <a:t>D7</a:t>
            </a:r>
          </a:p>
        </p:txBody>
      </p:sp>
      <p:sp>
        <p:nvSpPr>
          <p:cNvPr id="163940" name="Text Box 100"/>
          <p:cNvSpPr txBox="1">
            <a:spLocks noChangeArrowheads="1"/>
          </p:cNvSpPr>
          <p:nvPr/>
        </p:nvSpPr>
        <p:spPr bwMode="auto">
          <a:xfrm>
            <a:off x="5075238" y="34353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6600CC"/>
                </a:solidFill>
              </a:rPr>
              <a:t>D0</a:t>
            </a:r>
          </a:p>
        </p:txBody>
      </p:sp>
      <p:sp>
        <p:nvSpPr>
          <p:cNvPr id="163941" name="Text Box 101"/>
          <p:cNvSpPr txBox="1">
            <a:spLocks noChangeArrowheads="1"/>
          </p:cNvSpPr>
          <p:nvPr/>
        </p:nvSpPr>
        <p:spPr bwMode="auto">
          <a:xfrm>
            <a:off x="4643438" y="34290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  <a:latin typeface="宋体"/>
              </a:rPr>
              <a:t>…</a:t>
            </a:r>
            <a:endParaRPr lang="en-US" altLang="zh-CN">
              <a:solidFill>
                <a:srgbClr val="6600CC"/>
              </a:solidFill>
            </a:endParaRPr>
          </a:p>
        </p:txBody>
      </p:sp>
      <p:sp>
        <p:nvSpPr>
          <p:cNvPr id="163942" name="Text Box 102"/>
          <p:cNvSpPr txBox="1">
            <a:spLocks noChangeArrowheads="1"/>
          </p:cNvSpPr>
          <p:nvPr/>
        </p:nvSpPr>
        <p:spPr bwMode="auto">
          <a:xfrm>
            <a:off x="7523163" y="34353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6600CC"/>
                </a:solidFill>
              </a:rPr>
              <a:t>D7</a:t>
            </a:r>
          </a:p>
        </p:txBody>
      </p:sp>
      <p:sp>
        <p:nvSpPr>
          <p:cNvPr id="163943" name="Text Box 103"/>
          <p:cNvSpPr txBox="1">
            <a:spLocks noChangeArrowheads="1"/>
          </p:cNvSpPr>
          <p:nvPr/>
        </p:nvSpPr>
        <p:spPr bwMode="auto">
          <a:xfrm>
            <a:off x="8099425" y="34353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6600CC"/>
                </a:solidFill>
              </a:rPr>
              <a:t>D0</a:t>
            </a:r>
          </a:p>
        </p:txBody>
      </p:sp>
      <p:sp>
        <p:nvSpPr>
          <p:cNvPr id="163944" name="Text Box 104"/>
          <p:cNvSpPr txBox="1">
            <a:spLocks noChangeArrowheads="1"/>
          </p:cNvSpPr>
          <p:nvPr/>
        </p:nvSpPr>
        <p:spPr bwMode="auto">
          <a:xfrm>
            <a:off x="7667625" y="34290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  <a:latin typeface="宋体"/>
              </a:rPr>
              <a:t>…</a:t>
            </a:r>
            <a:endParaRPr lang="en-US" altLang="zh-CN">
              <a:solidFill>
                <a:srgbClr val="6600CC"/>
              </a:solidFill>
            </a:endParaRPr>
          </a:p>
        </p:txBody>
      </p:sp>
      <p:sp>
        <p:nvSpPr>
          <p:cNvPr id="163945" name="Line 105"/>
          <p:cNvSpPr>
            <a:spLocks noChangeShapeType="1"/>
          </p:cNvSpPr>
          <p:nvPr/>
        </p:nvSpPr>
        <p:spPr bwMode="auto">
          <a:xfrm>
            <a:off x="684213" y="1701800"/>
            <a:ext cx="784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7" name="Text Box 107"/>
          <p:cNvSpPr txBox="1">
            <a:spLocks noChangeArrowheads="1"/>
          </p:cNvSpPr>
          <p:nvPr/>
        </p:nvSpPr>
        <p:spPr bwMode="auto">
          <a:xfrm>
            <a:off x="215900" y="1485900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CS</a:t>
            </a:r>
          </a:p>
        </p:txBody>
      </p:sp>
      <p:sp>
        <p:nvSpPr>
          <p:cNvPr id="163948" name="Oval 108"/>
          <p:cNvSpPr>
            <a:spLocks noChangeArrowheads="1"/>
          </p:cNvSpPr>
          <p:nvPr/>
        </p:nvSpPr>
        <p:spPr bwMode="auto">
          <a:xfrm>
            <a:off x="2944813" y="1657350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9" name="Oval 109"/>
          <p:cNvSpPr>
            <a:spLocks noChangeArrowheads="1"/>
          </p:cNvSpPr>
          <p:nvPr/>
        </p:nvSpPr>
        <p:spPr bwMode="auto">
          <a:xfrm>
            <a:off x="5465763" y="1673225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1" name="Text Box 111"/>
          <p:cNvSpPr txBox="1">
            <a:spLocks noChangeArrowheads="1"/>
          </p:cNvSpPr>
          <p:nvPr/>
        </p:nvSpPr>
        <p:spPr bwMode="auto">
          <a:xfrm>
            <a:off x="1690688" y="117475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A</a:t>
            </a:r>
            <a:r>
              <a:rPr lang="en-US" altLang="zh-CN" baseline="-25000">
                <a:solidFill>
                  <a:srgbClr val="900644"/>
                </a:solidFill>
              </a:rPr>
              <a:t>12</a:t>
            </a:r>
            <a:r>
              <a:rPr lang="en-US" altLang="zh-CN">
                <a:solidFill>
                  <a:srgbClr val="900644"/>
                </a:solidFill>
              </a:rPr>
              <a:t>A</a:t>
            </a:r>
            <a:r>
              <a:rPr lang="en-US" altLang="zh-CN" baseline="-25000">
                <a:solidFill>
                  <a:srgbClr val="900644"/>
                </a:solidFill>
              </a:rPr>
              <a:t>0</a:t>
            </a:r>
            <a:r>
              <a:rPr lang="en-US" altLang="zh-CN">
                <a:solidFill>
                  <a:srgbClr val="900644"/>
                </a:solidFill>
              </a:rPr>
              <a:t>=11</a:t>
            </a:r>
            <a:endParaRPr lang="en-US" altLang="zh-CN" baseline="-25000">
              <a:solidFill>
                <a:srgbClr val="900644"/>
              </a:solidFill>
            </a:endParaRPr>
          </a:p>
        </p:txBody>
      </p:sp>
      <p:sp>
        <p:nvSpPr>
          <p:cNvPr id="163952" name="Text Box 112"/>
          <p:cNvSpPr txBox="1">
            <a:spLocks noChangeArrowheads="1"/>
          </p:cNvSpPr>
          <p:nvPr/>
        </p:nvSpPr>
        <p:spPr bwMode="auto">
          <a:xfrm>
            <a:off x="1692275" y="477838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A</a:t>
            </a:r>
            <a:r>
              <a:rPr lang="en-US" altLang="zh-CN" baseline="-25000">
                <a:solidFill>
                  <a:srgbClr val="900644"/>
                </a:solidFill>
              </a:rPr>
              <a:t>12</a:t>
            </a:r>
            <a:r>
              <a:rPr lang="en-US" altLang="zh-CN">
                <a:solidFill>
                  <a:srgbClr val="900644"/>
                </a:solidFill>
              </a:rPr>
              <a:t>A</a:t>
            </a:r>
            <a:r>
              <a:rPr lang="en-US" altLang="zh-CN" baseline="-25000">
                <a:solidFill>
                  <a:srgbClr val="900644"/>
                </a:solidFill>
              </a:rPr>
              <a:t>0</a:t>
            </a:r>
            <a:r>
              <a:rPr lang="en-US" altLang="zh-CN">
                <a:solidFill>
                  <a:srgbClr val="900644"/>
                </a:solidFill>
              </a:rPr>
              <a:t>=10</a:t>
            </a:r>
            <a:endParaRPr lang="en-US" altLang="zh-CN" baseline="-25000">
              <a:solidFill>
                <a:srgbClr val="900644"/>
              </a:solidFill>
            </a:endParaRPr>
          </a:p>
        </p:txBody>
      </p:sp>
      <p:sp>
        <p:nvSpPr>
          <p:cNvPr id="163953" name="Text Box 113"/>
          <p:cNvSpPr txBox="1">
            <a:spLocks noChangeArrowheads="1"/>
          </p:cNvSpPr>
          <p:nvPr/>
        </p:nvSpPr>
        <p:spPr bwMode="auto">
          <a:xfrm>
            <a:off x="1692275" y="830263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A</a:t>
            </a:r>
            <a:r>
              <a:rPr lang="en-US" altLang="zh-CN" baseline="-25000">
                <a:solidFill>
                  <a:srgbClr val="900644"/>
                </a:solidFill>
              </a:rPr>
              <a:t>12</a:t>
            </a:r>
            <a:r>
              <a:rPr lang="en-US" altLang="zh-CN">
                <a:solidFill>
                  <a:srgbClr val="900644"/>
                </a:solidFill>
              </a:rPr>
              <a:t>A</a:t>
            </a:r>
            <a:r>
              <a:rPr lang="en-US" altLang="zh-CN" baseline="-25000">
                <a:solidFill>
                  <a:srgbClr val="900644"/>
                </a:solidFill>
              </a:rPr>
              <a:t>0</a:t>
            </a:r>
            <a:r>
              <a:rPr lang="en-US" altLang="zh-CN">
                <a:solidFill>
                  <a:srgbClr val="900644"/>
                </a:solidFill>
              </a:rPr>
              <a:t>=01</a:t>
            </a:r>
            <a:endParaRPr lang="en-US" altLang="zh-CN" baseline="-25000">
              <a:solidFill>
                <a:srgbClr val="900644"/>
              </a:solidFill>
            </a:endParaRPr>
          </a:p>
        </p:txBody>
      </p:sp>
      <p:sp>
        <p:nvSpPr>
          <p:cNvPr id="163954" name="Text Box 114"/>
          <p:cNvSpPr txBox="1">
            <a:spLocks noChangeArrowheads="1"/>
          </p:cNvSpPr>
          <p:nvPr/>
        </p:nvSpPr>
        <p:spPr bwMode="auto">
          <a:xfrm>
            <a:off x="1692275" y="1119188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A</a:t>
            </a:r>
            <a:r>
              <a:rPr lang="en-US" altLang="zh-CN" baseline="-25000">
                <a:solidFill>
                  <a:srgbClr val="900644"/>
                </a:solidFill>
              </a:rPr>
              <a:t>12</a:t>
            </a:r>
            <a:r>
              <a:rPr lang="en-US" altLang="zh-CN">
                <a:solidFill>
                  <a:srgbClr val="900644"/>
                </a:solidFill>
              </a:rPr>
              <a:t>A</a:t>
            </a:r>
            <a:r>
              <a:rPr lang="en-US" altLang="zh-CN" baseline="-25000">
                <a:solidFill>
                  <a:srgbClr val="900644"/>
                </a:solidFill>
              </a:rPr>
              <a:t>0</a:t>
            </a:r>
            <a:r>
              <a:rPr lang="en-US" altLang="zh-CN">
                <a:solidFill>
                  <a:srgbClr val="900644"/>
                </a:solidFill>
              </a:rPr>
              <a:t>=00</a:t>
            </a:r>
            <a:endParaRPr lang="en-US" altLang="zh-CN" baseline="-25000">
              <a:solidFill>
                <a:srgbClr val="900644"/>
              </a:solidFill>
            </a:endParaRPr>
          </a:p>
        </p:txBody>
      </p:sp>
      <p:sp>
        <p:nvSpPr>
          <p:cNvPr id="163956" name="Rectangle 116"/>
          <p:cNvSpPr>
            <a:spLocks noChangeArrowheads="1"/>
          </p:cNvSpPr>
          <p:nvPr/>
        </p:nvSpPr>
        <p:spPr bwMode="auto">
          <a:xfrm>
            <a:off x="1404938" y="4935538"/>
            <a:ext cx="1871662" cy="1152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7" name="Text Box 117"/>
          <p:cNvSpPr txBox="1">
            <a:spLocks noChangeArrowheads="1"/>
          </p:cNvSpPr>
          <p:nvPr/>
        </p:nvSpPr>
        <p:spPr bwMode="auto">
          <a:xfrm>
            <a:off x="1404938" y="4935538"/>
            <a:ext cx="1079500" cy="336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A12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A0</a:t>
            </a:r>
          </a:p>
        </p:txBody>
      </p:sp>
      <p:sp>
        <p:nvSpPr>
          <p:cNvPr id="163958" name="Text Box 118"/>
          <p:cNvSpPr txBox="1">
            <a:spLocks noChangeArrowheads="1"/>
          </p:cNvSpPr>
          <p:nvPr/>
        </p:nvSpPr>
        <p:spPr bwMode="auto">
          <a:xfrm>
            <a:off x="1476375" y="51752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WE</a:t>
            </a:r>
          </a:p>
        </p:txBody>
      </p:sp>
      <p:sp>
        <p:nvSpPr>
          <p:cNvPr id="163959" name="Text Box 119"/>
          <p:cNvSpPr txBox="1">
            <a:spLocks noChangeArrowheads="1"/>
          </p:cNvSpPr>
          <p:nvPr/>
        </p:nvSpPr>
        <p:spPr bwMode="auto">
          <a:xfrm>
            <a:off x="1476375" y="5391150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OE</a:t>
            </a:r>
          </a:p>
        </p:txBody>
      </p:sp>
      <p:sp>
        <p:nvSpPr>
          <p:cNvPr id="163960" name="Oval 120"/>
          <p:cNvSpPr>
            <a:spLocks noChangeArrowheads="1"/>
          </p:cNvSpPr>
          <p:nvPr/>
        </p:nvSpPr>
        <p:spPr bwMode="auto">
          <a:xfrm>
            <a:off x="2555875" y="4791075"/>
            <a:ext cx="144463" cy="144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1" name="Oval 121"/>
          <p:cNvSpPr>
            <a:spLocks noChangeArrowheads="1"/>
          </p:cNvSpPr>
          <p:nvPr/>
        </p:nvSpPr>
        <p:spPr bwMode="auto">
          <a:xfrm>
            <a:off x="1258888" y="5511800"/>
            <a:ext cx="144462" cy="144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2" name="Oval 122"/>
          <p:cNvSpPr>
            <a:spLocks noChangeArrowheads="1"/>
          </p:cNvSpPr>
          <p:nvPr/>
        </p:nvSpPr>
        <p:spPr bwMode="auto">
          <a:xfrm>
            <a:off x="1260475" y="5294313"/>
            <a:ext cx="144463" cy="1444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3" name="Text Box 123"/>
          <p:cNvSpPr txBox="1">
            <a:spLocks noChangeArrowheads="1"/>
          </p:cNvSpPr>
          <p:nvPr/>
        </p:nvSpPr>
        <p:spPr bwMode="auto">
          <a:xfrm>
            <a:off x="2411413" y="49355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CS1</a:t>
            </a:r>
          </a:p>
        </p:txBody>
      </p:sp>
      <p:sp>
        <p:nvSpPr>
          <p:cNvPr id="163964" name="Text Box 124"/>
          <p:cNvSpPr txBox="1">
            <a:spLocks noChangeArrowheads="1"/>
          </p:cNvSpPr>
          <p:nvPr/>
        </p:nvSpPr>
        <p:spPr bwMode="auto">
          <a:xfrm>
            <a:off x="2843213" y="49355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CS2</a:t>
            </a:r>
          </a:p>
        </p:txBody>
      </p:sp>
      <p:sp>
        <p:nvSpPr>
          <p:cNvPr id="163965" name="Line 125"/>
          <p:cNvSpPr>
            <a:spLocks noChangeShapeType="1"/>
          </p:cNvSpPr>
          <p:nvPr/>
        </p:nvSpPr>
        <p:spPr bwMode="auto">
          <a:xfrm flipH="1">
            <a:off x="1187450" y="5367338"/>
            <a:ext cx="730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6" name="Line 126"/>
          <p:cNvSpPr>
            <a:spLocks noChangeShapeType="1"/>
          </p:cNvSpPr>
          <p:nvPr/>
        </p:nvSpPr>
        <p:spPr bwMode="auto">
          <a:xfrm flipH="1">
            <a:off x="900113" y="5583238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7" name="Line 127"/>
          <p:cNvSpPr>
            <a:spLocks noChangeShapeType="1"/>
          </p:cNvSpPr>
          <p:nvPr/>
        </p:nvSpPr>
        <p:spPr bwMode="auto">
          <a:xfrm flipV="1">
            <a:off x="1692275" y="479107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8" name="Line 128"/>
          <p:cNvSpPr>
            <a:spLocks noChangeShapeType="1"/>
          </p:cNvSpPr>
          <p:nvPr/>
        </p:nvSpPr>
        <p:spPr bwMode="auto">
          <a:xfrm flipV="1">
            <a:off x="2197100" y="479107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9" name="Line 129"/>
          <p:cNvSpPr>
            <a:spLocks noChangeShapeType="1"/>
          </p:cNvSpPr>
          <p:nvPr/>
        </p:nvSpPr>
        <p:spPr bwMode="auto">
          <a:xfrm flipV="1">
            <a:off x="1692275" y="4646613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0" name="Line 130"/>
          <p:cNvSpPr>
            <a:spLocks noChangeShapeType="1"/>
          </p:cNvSpPr>
          <p:nvPr/>
        </p:nvSpPr>
        <p:spPr bwMode="auto">
          <a:xfrm flipV="1">
            <a:off x="2195513" y="4646613"/>
            <a:ext cx="1444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1" name="Text Box 131"/>
          <p:cNvSpPr txBox="1">
            <a:spLocks noChangeArrowheads="1"/>
          </p:cNvSpPr>
          <p:nvPr/>
        </p:nvSpPr>
        <p:spPr bwMode="auto">
          <a:xfrm>
            <a:off x="1765300" y="46466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</a:t>
            </a:r>
            <a:endParaRPr lang="en-US" altLang="zh-CN"/>
          </a:p>
        </p:txBody>
      </p:sp>
      <p:sp>
        <p:nvSpPr>
          <p:cNvPr id="163972" name="Text Box 132"/>
          <p:cNvSpPr txBox="1">
            <a:spLocks noChangeArrowheads="1"/>
          </p:cNvSpPr>
          <p:nvPr/>
        </p:nvSpPr>
        <p:spPr bwMode="auto">
          <a:xfrm>
            <a:off x="1692275" y="572770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IO7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IO0</a:t>
            </a:r>
          </a:p>
        </p:txBody>
      </p:sp>
      <p:sp>
        <p:nvSpPr>
          <p:cNvPr id="163973" name="Line 133"/>
          <p:cNvSpPr>
            <a:spLocks noChangeShapeType="1"/>
          </p:cNvSpPr>
          <p:nvPr/>
        </p:nvSpPr>
        <p:spPr bwMode="auto">
          <a:xfrm>
            <a:off x="1908175" y="608806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4" name="Line 134"/>
          <p:cNvSpPr>
            <a:spLocks noChangeShapeType="1"/>
          </p:cNvSpPr>
          <p:nvPr/>
        </p:nvSpPr>
        <p:spPr bwMode="auto">
          <a:xfrm>
            <a:off x="2484438" y="608806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5" name="Line 135"/>
          <p:cNvSpPr>
            <a:spLocks noChangeShapeType="1"/>
          </p:cNvSpPr>
          <p:nvPr/>
        </p:nvSpPr>
        <p:spPr bwMode="auto">
          <a:xfrm>
            <a:off x="1908175" y="6230938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6" name="Line 136"/>
          <p:cNvSpPr>
            <a:spLocks noChangeShapeType="1"/>
          </p:cNvSpPr>
          <p:nvPr/>
        </p:nvSpPr>
        <p:spPr bwMode="auto">
          <a:xfrm>
            <a:off x="2484438" y="6230938"/>
            <a:ext cx="1444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7" name="Line 137"/>
          <p:cNvSpPr>
            <a:spLocks noChangeShapeType="1"/>
          </p:cNvSpPr>
          <p:nvPr/>
        </p:nvSpPr>
        <p:spPr bwMode="auto">
          <a:xfrm flipV="1">
            <a:off x="2987675" y="4143375"/>
            <a:ext cx="0" cy="798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8" name="Rectangle 138"/>
          <p:cNvSpPr>
            <a:spLocks noChangeArrowheads="1"/>
          </p:cNvSpPr>
          <p:nvPr/>
        </p:nvSpPr>
        <p:spPr bwMode="auto">
          <a:xfrm>
            <a:off x="3924300" y="4935538"/>
            <a:ext cx="1871663" cy="1152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9" name="Text Box 139"/>
          <p:cNvSpPr txBox="1">
            <a:spLocks noChangeArrowheads="1"/>
          </p:cNvSpPr>
          <p:nvPr/>
        </p:nvSpPr>
        <p:spPr bwMode="auto">
          <a:xfrm>
            <a:off x="3924300" y="4935538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A12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A0</a:t>
            </a:r>
          </a:p>
        </p:txBody>
      </p:sp>
      <p:sp>
        <p:nvSpPr>
          <p:cNvPr id="163980" name="Text Box 140"/>
          <p:cNvSpPr txBox="1">
            <a:spLocks noChangeArrowheads="1"/>
          </p:cNvSpPr>
          <p:nvPr/>
        </p:nvSpPr>
        <p:spPr bwMode="auto">
          <a:xfrm>
            <a:off x="3995738" y="51752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WE</a:t>
            </a:r>
          </a:p>
        </p:txBody>
      </p:sp>
      <p:sp>
        <p:nvSpPr>
          <p:cNvPr id="163981" name="Text Box 141"/>
          <p:cNvSpPr txBox="1">
            <a:spLocks noChangeArrowheads="1"/>
          </p:cNvSpPr>
          <p:nvPr/>
        </p:nvSpPr>
        <p:spPr bwMode="auto">
          <a:xfrm>
            <a:off x="3995738" y="53911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OE</a:t>
            </a:r>
          </a:p>
        </p:txBody>
      </p:sp>
      <p:sp>
        <p:nvSpPr>
          <p:cNvPr id="163982" name="Oval 142"/>
          <p:cNvSpPr>
            <a:spLocks noChangeArrowheads="1"/>
          </p:cNvSpPr>
          <p:nvPr/>
        </p:nvSpPr>
        <p:spPr bwMode="auto">
          <a:xfrm>
            <a:off x="5075238" y="4791075"/>
            <a:ext cx="144462" cy="144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3" name="Oval 143"/>
          <p:cNvSpPr>
            <a:spLocks noChangeArrowheads="1"/>
          </p:cNvSpPr>
          <p:nvPr/>
        </p:nvSpPr>
        <p:spPr bwMode="auto">
          <a:xfrm>
            <a:off x="3778250" y="5511800"/>
            <a:ext cx="144463" cy="144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4" name="Oval 144"/>
          <p:cNvSpPr>
            <a:spLocks noChangeArrowheads="1"/>
          </p:cNvSpPr>
          <p:nvPr/>
        </p:nvSpPr>
        <p:spPr bwMode="auto">
          <a:xfrm>
            <a:off x="3779838" y="5294313"/>
            <a:ext cx="144462" cy="1444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5" name="Text Box 145"/>
          <p:cNvSpPr txBox="1">
            <a:spLocks noChangeArrowheads="1"/>
          </p:cNvSpPr>
          <p:nvPr/>
        </p:nvSpPr>
        <p:spPr bwMode="auto">
          <a:xfrm>
            <a:off x="4930775" y="49355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CS1</a:t>
            </a:r>
          </a:p>
        </p:txBody>
      </p:sp>
      <p:sp>
        <p:nvSpPr>
          <p:cNvPr id="163986" name="Text Box 146"/>
          <p:cNvSpPr txBox="1">
            <a:spLocks noChangeArrowheads="1"/>
          </p:cNvSpPr>
          <p:nvPr/>
        </p:nvSpPr>
        <p:spPr bwMode="auto">
          <a:xfrm>
            <a:off x="5362575" y="49355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CS2</a:t>
            </a:r>
          </a:p>
        </p:txBody>
      </p:sp>
      <p:sp>
        <p:nvSpPr>
          <p:cNvPr id="163987" name="Line 147"/>
          <p:cNvSpPr>
            <a:spLocks noChangeShapeType="1"/>
          </p:cNvSpPr>
          <p:nvPr/>
        </p:nvSpPr>
        <p:spPr bwMode="auto">
          <a:xfrm flipH="1">
            <a:off x="3635375" y="5367338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8" name="Line 148"/>
          <p:cNvSpPr>
            <a:spLocks noChangeShapeType="1"/>
          </p:cNvSpPr>
          <p:nvPr/>
        </p:nvSpPr>
        <p:spPr bwMode="auto">
          <a:xfrm flipH="1">
            <a:off x="3492500" y="5583238"/>
            <a:ext cx="285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9" name="Line 149"/>
          <p:cNvSpPr>
            <a:spLocks noChangeShapeType="1"/>
          </p:cNvSpPr>
          <p:nvPr/>
        </p:nvSpPr>
        <p:spPr bwMode="auto">
          <a:xfrm flipV="1">
            <a:off x="4211638" y="479107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0" name="Line 150"/>
          <p:cNvSpPr>
            <a:spLocks noChangeShapeType="1"/>
          </p:cNvSpPr>
          <p:nvPr/>
        </p:nvSpPr>
        <p:spPr bwMode="auto">
          <a:xfrm flipV="1">
            <a:off x="4716463" y="479107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1" name="Line 151"/>
          <p:cNvSpPr>
            <a:spLocks noChangeShapeType="1"/>
          </p:cNvSpPr>
          <p:nvPr/>
        </p:nvSpPr>
        <p:spPr bwMode="auto">
          <a:xfrm flipV="1">
            <a:off x="4211638" y="4646613"/>
            <a:ext cx="1444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2" name="Line 152"/>
          <p:cNvSpPr>
            <a:spLocks noChangeShapeType="1"/>
          </p:cNvSpPr>
          <p:nvPr/>
        </p:nvSpPr>
        <p:spPr bwMode="auto">
          <a:xfrm flipV="1">
            <a:off x="4714875" y="4646613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3" name="Text Box 153"/>
          <p:cNvSpPr txBox="1">
            <a:spLocks noChangeArrowheads="1"/>
          </p:cNvSpPr>
          <p:nvPr/>
        </p:nvSpPr>
        <p:spPr bwMode="auto">
          <a:xfrm>
            <a:off x="4284663" y="46466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</a:t>
            </a:r>
            <a:endParaRPr lang="en-US" altLang="zh-CN"/>
          </a:p>
        </p:txBody>
      </p:sp>
      <p:sp>
        <p:nvSpPr>
          <p:cNvPr id="163994" name="Text Box 154"/>
          <p:cNvSpPr txBox="1">
            <a:spLocks noChangeArrowheads="1"/>
          </p:cNvSpPr>
          <p:nvPr/>
        </p:nvSpPr>
        <p:spPr bwMode="auto">
          <a:xfrm>
            <a:off x="4211638" y="572770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IO7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IO0</a:t>
            </a:r>
          </a:p>
        </p:txBody>
      </p:sp>
      <p:sp>
        <p:nvSpPr>
          <p:cNvPr id="163995" name="Line 155"/>
          <p:cNvSpPr>
            <a:spLocks noChangeShapeType="1"/>
          </p:cNvSpPr>
          <p:nvPr/>
        </p:nvSpPr>
        <p:spPr bwMode="auto">
          <a:xfrm>
            <a:off x="4427538" y="608806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6" name="Line 156"/>
          <p:cNvSpPr>
            <a:spLocks noChangeShapeType="1"/>
          </p:cNvSpPr>
          <p:nvPr/>
        </p:nvSpPr>
        <p:spPr bwMode="auto">
          <a:xfrm>
            <a:off x="5003800" y="608806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7" name="Line 157"/>
          <p:cNvSpPr>
            <a:spLocks noChangeShapeType="1"/>
          </p:cNvSpPr>
          <p:nvPr/>
        </p:nvSpPr>
        <p:spPr bwMode="auto">
          <a:xfrm>
            <a:off x="4427538" y="6230938"/>
            <a:ext cx="1444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8" name="Line 158"/>
          <p:cNvSpPr>
            <a:spLocks noChangeShapeType="1"/>
          </p:cNvSpPr>
          <p:nvPr/>
        </p:nvSpPr>
        <p:spPr bwMode="auto">
          <a:xfrm>
            <a:off x="5003800" y="6230938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9" name="Line 159"/>
          <p:cNvSpPr>
            <a:spLocks noChangeShapeType="1"/>
          </p:cNvSpPr>
          <p:nvPr/>
        </p:nvSpPr>
        <p:spPr bwMode="auto">
          <a:xfrm flipV="1">
            <a:off x="5508625" y="4143375"/>
            <a:ext cx="0" cy="798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0" name="Rectangle 160"/>
          <p:cNvSpPr>
            <a:spLocks noChangeArrowheads="1"/>
          </p:cNvSpPr>
          <p:nvPr/>
        </p:nvSpPr>
        <p:spPr bwMode="auto">
          <a:xfrm>
            <a:off x="6950075" y="4935538"/>
            <a:ext cx="1871663" cy="1152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1" name="Text Box 161"/>
          <p:cNvSpPr txBox="1">
            <a:spLocks noChangeArrowheads="1"/>
          </p:cNvSpPr>
          <p:nvPr/>
        </p:nvSpPr>
        <p:spPr bwMode="auto">
          <a:xfrm>
            <a:off x="6950075" y="4935538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A12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A0</a:t>
            </a:r>
          </a:p>
        </p:txBody>
      </p:sp>
      <p:sp>
        <p:nvSpPr>
          <p:cNvPr id="164002" name="Text Box 162"/>
          <p:cNvSpPr txBox="1">
            <a:spLocks noChangeArrowheads="1"/>
          </p:cNvSpPr>
          <p:nvPr/>
        </p:nvSpPr>
        <p:spPr bwMode="auto">
          <a:xfrm>
            <a:off x="7021513" y="51752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WE</a:t>
            </a:r>
          </a:p>
        </p:txBody>
      </p:sp>
      <p:sp>
        <p:nvSpPr>
          <p:cNvPr id="164003" name="Text Box 163"/>
          <p:cNvSpPr txBox="1">
            <a:spLocks noChangeArrowheads="1"/>
          </p:cNvSpPr>
          <p:nvPr/>
        </p:nvSpPr>
        <p:spPr bwMode="auto">
          <a:xfrm>
            <a:off x="7021513" y="5391150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OE</a:t>
            </a:r>
          </a:p>
        </p:txBody>
      </p:sp>
      <p:sp>
        <p:nvSpPr>
          <p:cNvPr id="164004" name="Oval 164"/>
          <p:cNvSpPr>
            <a:spLocks noChangeArrowheads="1"/>
          </p:cNvSpPr>
          <p:nvPr/>
        </p:nvSpPr>
        <p:spPr bwMode="auto">
          <a:xfrm>
            <a:off x="8101013" y="4791075"/>
            <a:ext cx="144462" cy="144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5" name="Oval 165"/>
          <p:cNvSpPr>
            <a:spLocks noChangeArrowheads="1"/>
          </p:cNvSpPr>
          <p:nvPr/>
        </p:nvSpPr>
        <p:spPr bwMode="auto">
          <a:xfrm>
            <a:off x="6804025" y="5511800"/>
            <a:ext cx="144463" cy="1444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6" name="Oval 166"/>
          <p:cNvSpPr>
            <a:spLocks noChangeArrowheads="1"/>
          </p:cNvSpPr>
          <p:nvPr/>
        </p:nvSpPr>
        <p:spPr bwMode="auto">
          <a:xfrm>
            <a:off x="6805613" y="5294313"/>
            <a:ext cx="144462" cy="1444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7" name="Text Box 167"/>
          <p:cNvSpPr txBox="1">
            <a:spLocks noChangeArrowheads="1"/>
          </p:cNvSpPr>
          <p:nvPr/>
        </p:nvSpPr>
        <p:spPr bwMode="auto">
          <a:xfrm>
            <a:off x="7956550" y="49355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CS1</a:t>
            </a:r>
          </a:p>
        </p:txBody>
      </p:sp>
      <p:sp>
        <p:nvSpPr>
          <p:cNvPr id="164008" name="Text Box 168"/>
          <p:cNvSpPr txBox="1">
            <a:spLocks noChangeArrowheads="1"/>
          </p:cNvSpPr>
          <p:nvPr/>
        </p:nvSpPr>
        <p:spPr bwMode="auto">
          <a:xfrm>
            <a:off x="8388350" y="4935538"/>
            <a:ext cx="50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CS2</a:t>
            </a:r>
          </a:p>
        </p:txBody>
      </p:sp>
      <p:sp>
        <p:nvSpPr>
          <p:cNvPr id="164009" name="Line 169"/>
          <p:cNvSpPr>
            <a:spLocks noChangeShapeType="1"/>
          </p:cNvSpPr>
          <p:nvPr/>
        </p:nvSpPr>
        <p:spPr bwMode="auto">
          <a:xfrm flipH="1">
            <a:off x="6659563" y="5367338"/>
            <a:ext cx="146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0" name="Line 170"/>
          <p:cNvSpPr>
            <a:spLocks noChangeShapeType="1"/>
          </p:cNvSpPr>
          <p:nvPr/>
        </p:nvSpPr>
        <p:spPr bwMode="auto">
          <a:xfrm flipH="1">
            <a:off x="6516688" y="5583238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1" name="Line 171"/>
          <p:cNvSpPr>
            <a:spLocks noChangeShapeType="1"/>
          </p:cNvSpPr>
          <p:nvPr/>
        </p:nvSpPr>
        <p:spPr bwMode="auto">
          <a:xfrm flipV="1">
            <a:off x="7237413" y="479107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2" name="Line 172"/>
          <p:cNvSpPr>
            <a:spLocks noChangeShapeType="1"/>
          </p:cNvSpPr>
          <p:nvPr/>
        </p:nvSpPr>
        <p:spPr bwMode="auto">
          <a:xfrm flipV="1">
            <a:off x="7742238" y="4791075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3" name="Line 173"/>
          <p:cNvSpPr>
            <a:spLocks noChangeShapeType="1"/>
          </p:cNvSpPr>
          <p:nvPr/>
        </p:nvSpPr>
        <p:spPr bwMode="auto">
          <a:xfrm flipV="1">
            <a:off x="7237413" y="4646613"/>
            <a:ext cx="1444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4" name="Line 174"/>
          <p:cNvSpPr>
            <a:spLocks noChangeShapeType="1"/>
          </p:cNvSpPr>
          <p:nvPr/>
        </p:nvSpPr>
        <p:spPr bwMode="auto">
          <a:xfrm flipV="1">
            <a:off x="7740650" y="4646613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5" name="Text Box 175"/>
          <p:cNvSpPr txBox="1">
            <a:spLocks noChangeArrowheads="1"/>
          </p:cNvSpPr>
          <p:nvPr/>
        </p:nvSpPr>
        <p:spPr bwMode="auto">
          <a:xfrm>
            <a:off x="7310438" y="46466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</a:t>
            </a:r>
            <a:endParaRPr lang="en-US" altLang="zh-CN"/>
          </a:p>
        </p:txBody>
      </p:sp>
      <p:sp>
        <p:nvSpPr>
          <p:cNvPr id="164016" name="Text Box 176"/>
          <p:cNvSpPr txBox="1">
            <a:spLocks noChangeArrowheads="1"/>
          </p:cNvSpPr>
          <p:nvPr/>
        </p:nvSpPr>
        <p:spPr bwMode="auto">
          <a:xfrm>
            <a:off x="7237413" y="572770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IO7</a:t>
            </a:r>
            <a:r>
              <a:rPr lang="en-US" altLang="zh-CN" sz="1600">
                <a:latin typeface="宋体"/>
              </a:rPr>
              <a:t>…</a:t>
            </a:r>
            <a:r>
              <a:rPr lang="en-US" altLang="zh-CN" sz="1600"/>
              <a:t>IO0</a:t>
            </a:r>
          </a:p>
        </p:txBody>
      </p:sp>
      <p:sp>
        <p:nvSpPr>
          <p:cNvPr id="164017" name="Line 177"/>
          <p:cNvSpPr>
            <a:spLocks noChangeShapeType="1"/>
          </p:cNvSpPr>
          <p:nvPr/>
        </p:nvSpPr>
        <p:spPr bwMode="auto">
          <a:xfrm>
            <a:off x="7453313" y="608806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8" name="Line 178"/>
          <p:cNvSpPr>
            <a:spLocks noChangeShapeType="1"/>
          </p:cNvSpPr>
          <p:nvPr/>
        </p:nvSpPr>
        <p:spPr bwMode="auto">
          <a:xfrm>
            <a:off x="8029575" y="6088063"/>
            <a:ext cx="0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9" name="Line 179"/>
          <p:cNvSpPr>
            <a:spLocks noChangeShapeType="1"/>
          </p:cNvSpPr>
          <p:nvPr/>
        </p:nvSpPr>
        <p:spPr bwMode="auto">
          <a:xfrm>
            <a:off x="7453313" y="6230938"/>
            <a:ext cx="144462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0" name="Line 180"/>
          <p:cNvSpPr>
            <a:spLocks noChangeShapeType="1"/>
          </p:cNvSpPr>
          <p:nvPr/>
        </p:nvSpPr>
        <p:spPr bwMode="auto">
          <a:xfrm>
            <a:off x="8029575" y="6230938"/>
            <a:ext cx="144463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1" name="Line 181"/>
          <p:cNvSpPr>
            <a:spLocks noChangeShapeType="1"/>
          </p:cNvSpPr>
          <p:nvPr/>
        </p:nvSpPr>
        <p:spPr bwMode="auto">
          <a:xfrm flipV="1">
            <a:off x="8532813" y="4143375"/>
            <a:ext cx="0" cy="798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2" name="Text Box 182"/>
          <p:cNvSpPr txBox="1">
            <a:spLocks noChangeArrowheads="1"/>
          </p:cNvSpPr>
          <p:nvPr/>
        </p:nvSpPr>
        <p:spPr bwMode="auto">
          <a:xfrm>
            <a:off x="5940425" y="53673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</a:rPr>
              <a:t>…</a:t>
            </a:r>
            <a:endParaRPr lang="en-US" altLang="zh-CN"/>
          </a:p>
        </p:txBody>
      </p:sp>
      <p:sp>
        <p:nvSpPr>
          <p:cNvPr id="164023" name="Text Box 183"/>
          <p:cNvSpPr txBox="1">
            <a:spLocks noChangeArrowheads="1"/>
          </p:cNvSpPr>
          <p:nvPr/>
        </p:nvSpPr>
        <p:spPr bwMode="auto">
          <a:xfrm>
            <a:off x="2051050" y="53673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6264(1)</a:t>
            </a:r>
          </a:p>
        </p:txBody>
      </p:sp>
      <p:sp>
        <p:nvSpPr>
          <p:cNvPr id="164024" name="Text Box 184"/>
          <p:cNvSpPr txBox="1">
            <a:spLocks noChangeArrowheads="1"/>
          </p:cNvSpPr>
          <p:nvPr/>
        </p:nvSpPr>
        <p:spPr bwMode="auto">
          <a:xfrm>
            <a:off x="4643438" y="536098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6264(3)</a:t>
            </a:r>
          </a:p>
        </p:txBody>
      </p:sp>
      <p:sp>
        <p:nvSpPr>
          <p:cNvPr id="164025" name="Text Box 185"/>
          <p:cNvSpPr txBox="1">
            <a:spLocks noChangeArrowheads="1"/>
          </p:cNvSpPr>
          <p:nvPr/>
        </p:nvSpPr>
        <p:spPr bwMode="auto">
          <a:xfrm>
            <a:off x="7667625" y="53673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00644"/>
                </a:solidFill>
              </a:rPr>
              <a:t>6264(7)</a:t>
            </a:r>
          </a:p>
        </p:txBody>
      </p:sp>
      <p:sp>
        <p:nvSpPr>
          <p:cNvPr id="164026" name="Line 186"/>
          <p:cNvSpPr>
            <a:spLocks noChangeShapeType="1"/>
          </p:cNvSpPr>
          <p:nvPr/>
        </p:nvSpPr>
        <p:spPr bwMode="auto">
          <a:xfrm flipV="1">
            <a:off x="1042988" y="4646613"/>
            <a:ext cx="684212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8" name="Line 188"/>
          <p:cNvSpPr>
            <a:spLocks noChangeShapeType="1"/>
          </p:cNvSpPr>
          <p:nvPr/>
        </p:nvSpPr>
        <p:spPr bwMode="auto">
          <a:xfrm>
            <a:off x="2051050" y="6375400"/>
            <a:ext cx="698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9" name="Text Box 189"/>
          <p:cNvSpPr txBox="1">
            <a:spLocks noChangeArrowheads="1"/>
          </p:cNvSpPr>
          <p:nvPr/>
        </p:nvSpPr>
        <p:spPr bwMode="auto">
          <a:xfrm>
            <a:off x="1908175" y="602138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6600CC"/>
                </a:solidFill>
              </a:rPr>
              <a:t>D15</a:t>
            </a:r>
          </a:p>
        </p:txBody>
      </p:sp>
      <p:sp>
        <p:nvSpPr>
          <p:cNvPr id="164030" name="Text Box 190"/>
          <p:cNvSpPr txBox="1">
            <a:spLocks noChangeArrowheads="1"/>
          </p:cNvSpPr>
          <p:nvPr/>
        </p:nvSpPr>
        <p:spPr bwMode="auto">
          <a:xfrm>
            <a:off x="2555875" y="6015038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6600CC"/>
                </a:solidFill>
              </a:rPr>
              <a:t>D8</a:t>
            </a:r>
          </a:p>
        </p:txBody>
      </p:sp>
      <p:sp>
        <p:nvSpPr>
          <p:cNvPr id="164031" name="Text Box 191"/>
          <p:cNvSpPr txBox="1">
            <a:spLocks noChangeArrowheads="1"/>
          </p:cNvSpPr>
          <p:nvPr/>
        </p:nvSpPr>
        <p:spPr bwMode="auto">
          <a:xfrm>
            <a:off x="2124075" y="60086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  <a:latin typeface="宋体"/>
              </a:rPr>
              <a:t>…</a:t>
            </a:r>
            <a:endParaRPr lang="en-US" altLang="zh-CN">
              <a:solidFill>
                <a:srgbClr val="6600CC"/>
              </a:solidFill>
            </a:endParaRPr>
          </a:p>
        </p:txBody>
      </p:sp>
      <p:sp>
        <p:nvSpPr>
          <p:cNvPr id="164032" name="Text Box 192"/>
          <p:cNvSpPr txBox="1">
            <a:spLocks noChangeArrowheads="1"/>
          </p:cNvSpPr>
          <p:nvPr/>
        </p:nvSpPr>
        <p:spPr bwMode="auto">
          <a:xfrm>
            <a:off x="4427538" y="6021388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6600CC"/>
                </a:solidFill>
              </a:rPr>
              <a:t>D15</a:t>
            </a:r>
          </a:p>
        </p:txBody>
      </p:sp>
      <p:sp>
        <p:nvSpPr>
          <p:cNvPr id="164033" name="Text Box 193"/>
          <p:cNvSpPr txBox="1">
            <a:spLocks noChangeArrowheads="1"/>
          </p:cNvSpPr>
          <p:nvPr/>
        </p:nvSpPr>
        <p:spPr bwMode="auto">
          <a:xfrm>
            <a:off x="5075238" y="6021388"/>
            <a:ext cx="360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6600CC"/>
                </a:solidFill>
              </a:rPr>
              <a:t>D8</a:t>
            </a:r>
          </a:p>
        </p:txBody>
      </p:sp>
      <p:sp>
        <p:nvSpPr>
          <p:cNvPr id="164034" name="Text Box 194"/>
          <p:cNvSpPr txBox="1">
            <a:spLocks noChangeArrowheads="1"/>
          </p:cNvSpPr>
          <p:nvPr/>
        </p:nvSpPr>
        <p:spPr bwMode="auto">
          <a:xfrm>
            <a:off x="4643438" y="60150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  <a:latin typeface="宋体"/>
              </a:rPr>
              <a:t>…</a:t>
            </a:r>
            <a:endParaRPr lang="en-US" altLang="zh-CN">
              <a:solidFill>
                <a:srgbClr val="6600CC"/>
              </a:solidFill>
            </a:endParaRPr>
          </a:p>
        </p:txBody>
      </p:sp>
      <p:sp>
        <p:nvSpPr>
          <p:cNvPr id="164035" name="Text Box 195"/>
          <p:cNvSpPr txBox="1">
            <a:spLocks noChangeArrowheads="1"/>
          </p:cNvSpPr>
          <p:nvPr/>
        </p:nvSpPr>
        <p:spPr bwMode="auto">
          <a:xfrm>
            <a:off x="7451725" y="6021388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6600CC"/>
                </a:solidFill>
              </a:rPr>
              <a:t>D15</a:t>
            </a:r>
          </a:p>
        </p:txBody>
      </p:sp>
      <p:sp>
        <p:nvSpPr>
          <p:cNvPr id="164036" name="Text Box 196"/>
          <p:cNvSpPr txBox="1">
            <a:spLocks noChangeArrowheads="1"/>
          </p:cNvSpPr>
          <p:nvPr/>
        </p:nvSpPr>
        <p:spPr bwMode="auto">
          <a:xfrm>
            <a:off x="8099425" y="6021388"/>
            <a:ext cx="360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6600CC"/>
                </a:solidFill>
              </a:rPr>
              <a:t>D8</a:t>
            </a:r>
          </a:p>
        </p:txBody>
      </p:sp>
      <p:sp>
        <p:nvSpPr>
          <p:cNvPr id="164037" name="Text Box 197"/>
          <p:cNvSpPr txBox="1">
            <a:spLocks noChangeArrowheads="1"/>
          </p:cNvSpPr>
          <p:nvPr/>
        </p:nvSpPr>
        <p:spPr bwMode="auto">
          <a:xfrm>
            <a:off x="7667625" y="60150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CC"/>
                </a:solidFill>
                <a:latin typeface="宋体"/>
              </a:rPr>
              <a:t>…</a:t>
            </a:r>
            <a:endParaRPr lang="en-US" altLang="zh-CN">
              <a:solidFill>
                <a:srgbClr val="6600CC"/>
              </a:solidFill>
            </a:endParaRPr>
          </a:p>
        </p:txBody>
      </p:sp>
      <p:sp>
        <p:nvSpPr>
          <p:cNvPr id="164038" name="Line 198"/>
          <p:cNvSpPr>
            <a:spLocks noChangeShapeType="1"/>
          </p:cNvSpPr>
          <p:nvPr/>
        </p:nvSpPr>
        <p:spPr bwMode="auto">
          <a:xfrm flipV="1">
            <a:off x="827088" y="4143375"/>
            <a:ext cx="77057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0" name="Oval 200"/>
          <p:cNvSpPr>
            <a:spLocks noChangeArrowheads="1"/>
          </p:cNvSpPr>
          <p:nvPr/>
        </p:nvSpPr>
        <p:spPr bwMode="auto">
          <a:xfrm>
            <a:off x="2944813" y="4090988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1" name="Oval 201"/>
          <p:cNvSpPr>
            <a:spLocks noChangeArrowheads="1"/>
          </p:cNvSpPr>
          <p:nvPr/>
        </p:nvSpPr>
        <p:spPr bwMode="auto">
          <a:xfrm>
            <a:off x="5465763" y="4090988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2" name="Line 202"/>
          <p:cNvSpPr>
            <a:spLocks noChangeShapeType="1"/>
          </p:cNvSpPr>
          <p:nvPr/>
        </p:nvSpPr>
        <p:spPr bwMode="auto">
          <a:xfrm flipV="1">
            <a:off x="1042988" y="2060575"/>
            <a:ext cx="0" cy="259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3" name="Line 203"/>
          <p:cNvSpPr>
            <a:spLocks noChangeShapeType="1"/>
          </p:cNvSpPr>
          <p:nvPr/>
        </p:nvSpPr>
        <p:spPr bwMode="auto">
          <a:xfrm flipV="1">
            <a:off x="827088" y="1700213"/>
            <a:ext cx="0" cy="244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4" name="Oval 204"/>
          <p:cNvSpPr>
            <a:spLocks noChangeArrowheads="1"/>
          </p:cNvSpPr>
          <p:nvPr/>
        </p:nvSpPr>
        <p:spPr bwMode="auto">
          <a:xfrm>
            <a:off x="769938" y="1685925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5" name="Line 205"/>
          <p:cNvSpPr>
            <a:spLocks noChangeShapeType="1"/>
          </p:cNvSpPr>
          <p:nvPr/>
        </p:nvSpPr>
        <p:spPr bwMode="auto">
          <a:xfrm flipV="1">
            <a:off x="2627313" y="3933825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6" name="Line 206"/>
          <p:cNvSpPr>
            <a:spLocks noChangeShapeType="1"/>
          </p:cNvSpPr>
          <p:nvPr/>
        </p:nvSpPr>
        <p:spPr bwMode="auto">
          <a:xfrm>
            <a:off x="2627313" y="3933825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7" name="Line 207"/>
          <p:cNvSpPr>
            <a:spLocks noChangeShapeType="1"/>
          </p:cNvSpPr>
          <p:nvPr/>
        </p:nvSpPr>
        <p:spPr bwMode="auto">
          <a:xfrm flipV="1">
            <a:off x="3419475" y="1412875"/>
            <a:ext cx="0" cy="2520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8" name="Line 208"/>
          <p:cNvSpPr>
            <a:spLocks noChangeShapeType="1"/>
          </p:cNvSpPr>
          <p:nvPr/>
        </p:nvSpPr>
        <p:spPr bwMode="auto">
          <a:xfrm>
            <a:off x="2627313" y="14128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9" name="Oval 209"/>
          <p:cNvSpPr>
            <a:spLocks noChangeArrowheads="1"/>
          </p:cNvSpPr>
          <p:nvPr/>
        </p:nvSpPr>
        <p:spPr bwMode="auto">
          <a:xfrm>
            <a:off x="2598738" y="1384300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0" name="Line 210"/>
          <p:cNvSpPr>
            <a:spLocks noChangeShapeType="1"/>
          </p:cNvSpPr>
          <p:nvPr/>
        </p:nvSpPr>
        <p:spPr bwMode="auto">
          <a:xfrm flipV="1">
            <a:off x="5148263" y="3933825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1" name="Line 211"/>
          <p:cNvSpPr>
            <a:spLocks noChangeShapeType="1"/>
          </p:cNvSpPr>
          <p:nvPr/>
        </p:nvSpPr>
        <p:spPr bwMode="auto">
          <a:xfrm>
            <a:off x="5148263" y="3933825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2" name="Line 212"/>
          <p:cNvSpPr>
            <a:spLocks noChangeShapeType="1"/>
          </p:cNvSpPr>
          <p:nvPr/>
        </p:nvSpPr>
        <p:spPr bwMode="auto">
          <a:xfrm flipV="1">
            <a:off x="6011863" y="1125538"/>
            <a:ext cx="0" cy="280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3" name="Oval 213"/>
          <p:cNvSpPr>
            <a:spLocks noChangeArrowheads="1"/>
          </p:cNvSpPr>
          <p:nvPr/>
        </p:nvSpPr>
        <p:spPr bwMode="auto">
          <a:xfrm>
            <a:off x="5105400" y="1095375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4" name="Line 214"/>
          <p:cNvSpPr>
            <a:spLocks noChangeShapeType="1"/>
          </p:cNvSpPr>
          <p:nvPr/>
        </p:nvSpPr>
        <p:spPr bwMode="auto">
          <a:xfrm flipV="1">
            <a:off x="8172450" y="3933825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5" name="Line 215"/>
          <p:cNvSpPr>
            <a:spLocks noChangeShapeType="1"/>
          </p:cNvSpPr>
          <p:nvPr/>
        </p:nvSpPr>
        <p:spPr bwMode="auto">
          <a:xfrm>
            <a:off x="8172450" y="3933825"/>
            <a:ext cx="720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6" name="Line 216"/>
          <p:cNvSpPr>
            <a:spLocks noChangeShapeType="1"/>
          </p:cNvSpPr>
          <p:nvPr/>
        </p:nvSpPr>
        <p:spPr bwMode="auto">
          <a:xfrm flipV="1">
            <a:off x="8893175" y="476250"/>
            <a:ext cx="0" cy="3457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7" name="Oval 217"/>
          <p:cNvSpPr>
            <a:spLocks noChangeArrowheads="1"/>
          </p:cNvSpPr>
          <p:nvPr/>
        </p:nvSpPr>
        <p:spPr bwMode="auto">
          <a:xfrm>
            <a:off x="8143875" y="447675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8" name="Line 218"/>
          <p:cNvSpPr>
            <a:spLocks noChangeShapeType="1"/>
          </p:cNvSpPr>
          <p:nvPr/>
        </p:nvSpPr>
        <p:spPr bwMode="auto">
          <a:xfrm>
            <a:off x="539750" y="4292600"/>
            <a:ext cx="6119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9" name="Line 219"/>
          <p:cNvSpPr>
            <a:spLocks noChangeShapeType="1"/>
          </p:cNvSpPr>
          <p:nvPr/>
        </p:nvSpPr>
        <p:spPr bwMode="auto">
          <a:xfrm>
            <a:off x="539750" y="4508500"/>
            <a:ext cx="5976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0" name="Line 220"/>
          <p:cNvSpPr>
            <a:spLocks noChangeShapeType="1"/>
          </p:cNvSpPr>
          <p:nvPr/>
        </p:nvSpPr>
        <p:spPr bwMode="auto">
          <a:xfrm>
            <a:off x="6659563" y="2781300"/>
            <a:ext cx="0" cy="2592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1" name="Oval 221"/>
          <p:cNvSpPr>
            <a:spLocks noChangeArrowheads="1"/>
          </p:cNvSpPr>
          <p:nvPr/>
        </p:nvSpPr>
        <p:spPr bwMode="auto">
          <a:xfrm>
            <a:off x="6602413" y="4249738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2" name="Line 222"/>
          <p:cNvSpPr>
            <a:spLocks noChangeShapeType="1"/>
          </p:cNvSpPr>
          <p:nvPr/>
        </p:nvSpPr>
        <p:spPr bwMode="auto">
          <a:xfrm>
            <a:off x="6516688" y="2997200"/>
            <a:ext cx="0" cy="2592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3" name="Oval 223"/>
          <p:cNvSpPr>
            <a:spLocks noChangeArrowheads="1"/>
          </p:cNvSpPr>
          <p:nvPr/>
        </p:nvSpPr>
        <p:spPr bwMode="auto">
          <a:xfrm>
            <a:off x="6457950" y="4465638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4" name="Line 224"/>
          <p:cNvSpPr>
            <a:spLocks noChangeShapeType="1"/>
          </p:cNvSpPr>
          <p:nvPr/>
        </p:nvSpPr>
        <p:spPr bwMode="auto">
          <a:xfrm>
            <a:off x="3635375" y="2781300"/>
            <a:ext cx="0" cy="2592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5" name="Oval 225"/>
          <p:cNvSpPr>
            <a:spLocks noChangeArrowheads="1"/>
          </p:cNvSpPr>
          <p:nvPr/>
        </p:nvSpPr>
        <p:spPr bwMode="auto">
          <a:xfrm>
            <a:off x="3606800" y="4235450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6" name="Line 226"/>
          <p:cNvSpPr>
            <a:spLocks noChangeShapeType="1"/>
          </p:cNvSpPr>
          <p:nvPr/>
        </p:nvSpPr>
        <p:spPr bwMode="auto">
          <a:xfrm>
            <a:off x="3492500" y="2997200"/>
            <a:ext cx="0" cy="2592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7" name="Oval 227"/>
          <p:cNvSpPr>
            <a:spLocks noChangeArrowheads="1"/>
          </p:cNvSpPr>
          <p:nvPr/>
        </p:nvSpPr>
        <p:spPr bwMode="auto">
          <a:xfrm>
            <a:off x="3448050" y="4449763"/>
            <a:ext cx="71438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8" name="Line 228"/>
          <p:cNvSpPr>
            <a:spLocks noChangeShapeType="1"/>
          </p:cNvSpPr>
          <p:nvPr/>
        </p:nvSpPr>
        <p:spPr bwMode="auto">
          <a:xfrm>
            <a:off x="1187450" y="278130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9" name="Oval 229"/>
          <p:cNvSpPr>
            <a:spLocks noChangeArrowheads="1"/>
          </p:cNvSpPr>
          <p:nvPr/>
        </p:nvSpPr>
        <p:spPr bwMode="auto">
          <a:xfrm>
            <a:off x="1144588" y="4249738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0" name="Line 230"/>
          <p:cNvSpPr>
            <a:spLocks noChangeShapeType="1"/>
          </p:cNvSpPr>
          <p:nvPr/>
        </p:nvSpPr>
        <p:spPr bwMode="auto">
          <a:xfrm>
            <a:off x="900113" y="2997200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1" name="Oval 231"/>
          <p:cNvSpPr>
            <a:spLocks noChangeArrowheads="1"/>
          </p:cNvSpPr>
          <p:nvPr/>
        </p:nvSpPr>
        <p:spPr bwMode="auto">
          <a:xfrm>
            <a:off x="871538" y="4465638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2" name="Text Box 232"/>
          <p:cNvSpPr txBox="1">
            <a:spLocks noChangeArrowheads="1"/>
          </p:cNvSpPr>
          <p:nvPr/>
        </p:nvSpPr>
        <p:spPr bwMode="auto">
          <a:xfrm>
            <a:off x="71438" y="4005263"/>
            <a:ext cx="684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WE</a:t>
            </a:r>
          </a:p>
        </p:txBody>
      </p:sp>
      <p:sp>
        <p:nvSpPr>
          <p:cNvPr id="164073" name="Line 233"/>
          <p:cNvSpPr>
            <a:spLocks noChangeShapeType="1"/>
          </p:cNvSpPr>
          <p:nvPr/>
        </p:nvSpPr>
        <p:spPr bwMode="auto">
          <a:xfrm>
            <a:off x="179388" y="4014788"/>
            <a:ext cx="3429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4" name="Text Box 234"/>
          <p:cNvSpPr txBox="1">
            <a:spLocks noChangeArrowheads="1"/>
          </p:cNvSpPr>
          <p:nvPr/>
        </p:nvSpPr>
        <p:spPr bwMode="auto">
          <a:xfrm>
            <a:off x="26988" y="4367213"/>
            <a:ext cx="684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OE</a:t>
            </a:r>
          </a:p>
        </p:txBody>
      </p:sp>
      <p:sp>
        <p:nvSpPr>
          <p:cNvPr id="164075" name="Line 235"/>
          <p:cNvSpPr>
            <a:spLocks noChangeShapeType="1"/>
          </p:cNvSpPr>
          <p:nvPr/>
        </p:nvSpPr>
        <p:spPr bwMode="auto">
          <a:xfrm>
            <a:off x="134938" y="4376738"/>
            <a:ext cx="3429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8" y="392113"/>
            <a:ext cx="7729537" cy="41751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Arial" charset="0"/>
              </a:rPr>
              <a:t>2. Internal ROM structure</a:t>
            </a:r>
            <a:endParaRPr lang="en-US" altLang="zh-CN"/>
          </a:p>
        </p:txBody>
      </p:sp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EF0A-9C1F-4325-B84F-E588FDF5A963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5724525" y="1386790"/>
            <a:ext cx="1800225" cy="187325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/>
              <a:t>storage array</a:t>
            </a:r>
            <a:br>
              <a:rPr lang="en-US" altLang="zh-CN" sz="2400"/>
            </a:b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en-US" altLang="zh-CN" sz="2400" baseline="30000"/>
              <a:t>n</a:t>
            </a:r>
            <a:r>
              <a:rPr lang="en-US" altLang="zh-CN" sz="2400"/>
              <a:t>×b</a:t>
            </a:r>
            <a:r>
              <a:rPr lang="zh-CN" altLang="en-US" sz="2400"/>
              <a:t>）</a:t>
            </a:r>
          </a:p>
        </p:txBody>
      </p:sp>
      <p:grpSp>
        <p:nvGrpSpPr>
          <p:cNvPr id="11301" name="Group 37"/>
          <p:cNvGrpSpPr>
            <a:grpSpLocks/>
          </p:cNvGrpSpPr>
          <p:nvPr/>
        </p:nvGrpSpPr>
        <p:grpSpPr bwMode="auto">
          <a:xfrm>
            <a:off x="4932363" y="1386790"/>
            <a:ext cx="792162" cy="1590675"/>
            <a:chOff x="3107" y="981"/>
            <a:chExt cx="499" cy="1002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3107" y="116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H="1">
              <a:off x="3107" y="134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3107" y="1979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3107" y="1480"/>
              <a:ext cx="34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/>
                </a:rPr>
                <a:t>…</a:t>
              </a:r>
              <a:endParaRPr lang="en-US" altLang="zh-CN" sz="2400">
                <a:latin typeface="Garamond" pitchFamily="18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3152" y="981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4040C0"/>
                  </a:solidFill>
                </a:rPr>
                <a:t>0</a:t>
              </a: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3152" y="1163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4040C0"/>
                  </a:solidFill>
                </a:rPr>
                <a:t>1</a:t>
              </a: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152" y="1752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4040C0"/>
                  </a:solidFill>
                </a:rPr>
                <a:t>2</a:t>
              </a:r>
              <a:r>
                <a:rPr lang="en-US" altLang="zh-CN" baseline="30000">
                  <a:solidFill>
                    <a:srgbClr val="4040C0"/>
                  </a:solidFill>
                </a:rPr>
                <a:t>n</a:t>
              </a:r>
              <a:r>
                <a:rPr lang="en-US" altLang="zh-CN">
                  <a:solidFill>
                    <a:srgbClr val="4040C0"/>
                  </a:solidFill>
                </a:rPr>
                <a:t>-1</a:t>
              </a:r>
            </a:p>
          </p:txBody>
        </p:sp>
      </p:grp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971550" y="1890027"/>
            <a:ext cx="1368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4040C0"/>
                </a:solidFill>
              </a:rPr>
              <a:t>address input </a:t>
            </a:r>
          </a:p>
        </p:txBody>
      </p:sp>
      <p:grpSp>
        <p:nvGrpSpPr>
          <p:cNvPr id="11300" name="Group 36"/>
          <p:cNvGrpSpPr>
            <a:grpSpLocks/>
          </p:cNvGrpSpPr>
          <p:nvPr/>
        </p:nvGrpSpPr>
        <p:grpSpPr bwMode="auto">
          <a:xfrm>
            <a:off x="2339975" y="1313765"/>
            <a:ext cx="2592388" cy="1982787"/>
            <a:chOff x="1474" y="935"/>
            <a:chExt cx="1633" cy="1249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154" y="935"/>
              <a:ext cx="953" cy="12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/>
                <a:t>Row (address) decoder</a:t>
              </a: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 flipH="1">
              <a:off x="1927" y="107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H="1">
              <a:off x="1927" y="125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H="1">
              <a:off x="1927" y="2070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1882" y="1480"/>
              <a:ext cx="34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/>
                </a:rPr>
                <a:t>…</a:t>
              </a:r>
              <a:endParaRPr lang="en-US" altLang="zh-CN" sz="2400">
                <a:latin typeface="Garamond" pitchFamily="18" charset="0"/>
              </a:endParaRP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609" y="936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A0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1609" y="1118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A1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564" y="1934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</a:t>
              </a:r>
              <a:r>
                <a:rPr lang="en-US" altLang="zh-CN" sz="2000" baseline="-25000"/>
                <a:t>n-1</a:t>
              </a:r>
            </a:p>
          </p:txBody>
        </p:sp>
        <p:sp>
          <p:nvSpPr>
            <p:cNvPr id="11297" name="AutoShape 33"/>
            <p:cNvSpPr>
              <a:spLocks/>
            </p:cNvSpPr>
            <p:nvPr/>
          </p:nvSpPr>
          <p:spPr bwMode="auto">
            <a:xfrm>
              <a:off x="1474" y="1071"/>
              <a:ext cx="91" cy="1043"/>
            </a:xfrm>
            <a:prstGeom prst="leftBrace">
              <a:avLst>
                <a:gd name="adj1" fmla="val 955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02" name="Group 38"/>
          <p:cNvGrpSpPr>
            <a:grpSpLocks/>
          </p:cNvGrpSpPr>
          <p:nvPr/>
        </p:nvGrpSpPr>
        <p:grpSpPr bwMode="auto">
          <a:xfrm>
            <a:off x="5651500" y="3260040"/>
            <a:ext cx="1944688" cy="2303462"/>
            <a:chOff x="3560" y="2161"/>
            <a:chExt cx="1225" cy="1451"/>
          </a:xfrm>
        </p:grpSpPr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3879" y="21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4015" y="21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4514" y="2161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4060" y="216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/>
                </a:rPr>
                <a:t>…</a:t>
              </a:r>
              <a:endParaRPr lang="en-US" altLang="zh-CN" sz="2400">
                <a:latin typeface="Garamond" pitchFamily="18" charset="0"/>
              </a:endParaRP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4332" y="2976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D0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3652" y="2977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D</a:t>
              </a:r>
              <a:r>
                <a:rPr lang="en-US" altLang="zh-CN" sz="2000" baseline="-25000"/>
                <a:t>b-1</a:t>
              </a: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606" y="2433"/>
              <a:ext cx="1179" cy="31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output circuit</a:t>
              </a:r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3879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4015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4514" y="275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4060" y="275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/>
                </a:rPr>
                <a:t>…</a:t>
              </a:r>
              <a:endParaRPr lang="en-US" altLang="zh-CN" sz="2400">
                <a:latin typeface="Garamond" pitchFamily="18" charset="0"/>
              </a:endParaRP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3560" y="3324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4040C0"/>
                  </a:solidFill>
                </a:rPr>
                <a:t>Data output</a:t>
              </a:r>
            </a:p>
          </p:txBody>
        </p:sp>
        <p:sp>
          <p:nvSpPr>
            <p:cNvPr id="11299" name="AutoShape 35"/>
            <p:cNvSpPr>
              <a:spLocks/>
            </p:cNvSpPr>
            <p:nvPr/>
          </p:nvSpPr>
          <p:spPr bwMode="auto">
            <a:xfrm rot="16200000">
              <a:off x="4106" y="2885"/>
              <a:ext cx="90" cy="817"/>
            </a:xfrm>
            <a:prstGeom prst="leftBrace">
              <a:avLst>
                <a:gd name="adj1" fmla="val 756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744D-5566-41A3-872F-F6A11A0F367E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50850"/>
            <a:ext cx="7831138" cy="600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2700338" y="4483100"/>
            <a:ext cx="1079500" cy="1050925"/>
            <a:chOff x="1701" y="2704"/>
            <a:chExt cx="680" cy="662"/>
          </a:xfrm>
        </p:grpSpPr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701" y="2886"/>
              <a:ext cx="68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990033"/>
                  </a:solidFill>
                </a:rPr>
                <a:t>word line</a:t>
              </a:r>
              <a:r>
                <a:rPr lang="en-US" altLang="zh-CN" sz="240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1927" y="2704"/>
              <a:ext cx="46" cy="227"/>
            </a:xfrm>
            <a:prstGeom prst="line">
              <a:avLst/>
            </a:prstGeom>
            <a:noFill/>
            <a:ln w="28575">
              <a:solidFill>
                <a:srgbClr val="90064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3276600" y="5419725"/>
            <a:ext cx="1295400" cy="773113"/>
            <a:chOff x="2064" y="3113"/>
            <a:chExt cx="816" cy="487"/>
          </a:xfrm>
        </p:grpSpPr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2064" y="3158"/>
              <a:ext cx="5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990033"/>
                  </a:solidFill>
                </a:rPr>
                <a:t>bit line</a:t>
              </a: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2517" y="3113"/>
              <a:ext cx="363" cy="181"/>
            </a:xfrm>
            <a:prstGeom prst="line">
              <a:avLst/>
            </a:prstGeom>
            <a:noFill/>
            <a:ln w="28575">
              <a:solidFill>
                <a:srgbClr val="90064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763713" y="955675"/>
            <a:ext cx="1296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address decoder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516688" y="3763963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</a:rPr>
              <a:t>输出电路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179388" y="3690938"/>
            <a:ext cx="1296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address input</a:t>
            </a:r>
          </a:p>
        </p:txBody>
      </p: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5697538" y="1847850"/>
            <a:ext cx="2808287" cy="366713"/>
            <a:chOff x="3651" y="1026"/>
            <a:chExt cx="1769" cy="231"/>
          </a:xfrm>
        </p:grpSpPr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878" y="1026"/>
              <a:ext cx="15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CC"/>
                  </a:solidFill>
                </a:rPr>
                <a:t>a data stored unit</a:t>
              </a:r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 flipH="1">
              <a:off x="3651" y="1162"/>
              <a:ext cx="272" cy="0"/>
            </a:xfrm>
            <a:prstGeom prst="line">
              <a:avLst/>
            </a:prstGeom>
            <a:noFill/>
            <a:ln w="28575">
              <a:solidFill>
                <a:srgbClr val="404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8352420" y="4700588"/>
            <a:ext cx="488950" cy="172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990033"/>
                </a:solidFill>
              </a:rPr>
              <a:t>Data output</a:t>
            </a:r>
          </a:p>
        </p:txBody>
      </p:sp>
      <p:sp>
        <p:nvSpPr>
          <p:cNvPr id="12327" name="AutoShape 39"/>
          <p:cNvSpPr>
            <a:spLocks noChangeArrowheads="1"/>
          </p:cNvSpPr>
          <p:nvPr/>
        </p:nvSpPr>
        <p:spPr bwMode="auto">
          <a:xfrm>
            <a:off x="6237288" y="593725"/>
            <a:ext cx="2374900" cy="792163"/>
          </a:xfrm>
          <a:prstGeom prst="wedgeRoundRectCallout">
            <a:avLst>
              <a:gd name="adj1" fmla="val -95787"/>
              <a:gd name="adj2" fmla="val 115931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>
                <a:solidFill>
                  <a:srgbClr val="0033CC"/>
                </a:solidFill>
              </a:rPr>
              <a:t>has diode: store 1</a:t>
            </a:r>
          </a:p>
          <a:p>
            <a:r>
              <a:rPr lang="en-US" altLang="zh-CN">
                <a:solidFill>
                  <a:srgbClr val="0033CC"/>
                </a:solidFill>
              </a:rPr>
              <a:t>no diode: store 0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539750" y="260350"/>
            <a:ext cx="34559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8×4  ROM structure</a:t>
            </a:r>
          </a:p>
        </p:txBody>
      </p:sp>
      <p:grpSp>
        <p:nvGrpSpPr>
          <p:cNvPr id="12337" name="Group 49"/>
          <p:cNvGrpSpPr>
            <a:grpSpLocks/>
          </p:cNvGrpSpPr>
          <p:nvPr/>
        </p:nvGrpSpPr>
        <p:grpSpPr bwMode="auto">
          <a:xfrm>
            <a:off x="4257675" y="1628775"/>
            <a:ext cx="2906713" cy="3014663"/>
            <a:chOff x="2682" y="1026"/>
            <a:chExt cx="1831" cy="1899"/>
          </a:xfrm>
        </p:grpSpPr>
        <p:sp>
          <p:nvSpPr>
            <p:cNvPr id="12324" name="Text Box 36"/>
            <p:cNvSpPr txBox="1">
              <a:spLocks noChangeArrowheads="1"/>
            </p:cNvSpPr>
            <p:nvPr/>
          </p:nvSpPr>
          <p:spPr bwMode="auto">
            <a:xfrm>
              <a:off x="3787" y="1600"/>
              <a:ext cx="72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data stored array</a:t>
              </a:r>
            </a:p>
          </p:txBody>
        </p:sp>
        <p:sp>
          <p:nvSpPr>
            <p:cNvPr id="12336" name="AutoShape 48"/>
            <p:cNvSpPr>
              <a:spLocks noChangeArrowheads="1"/>
            </p:cNvSpPr>
            <p:nvPr/>
          </p:nvSpPr>
          <p:spPr bwMode="auto">
            <a:xfrm>
              <a:off x="2682" y="1026"/>
              <a:ext cx="1105" cy="189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MOS transistors as storage elements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5E6D-4119-4A59-869B-21FB4180FBEF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" b="14014"/>
          <a:stretch/>
        </p:blipFill>
        <p:spPr bwMode="auto">
          <a:xfrm>
            <a:off x="116505" y="908720"/>
            <a:ext cx="6704608" cy="39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线形标注 1(带强调线) 1"/>
          <p:cNvSpPr/>
          <p:nvPr/>
        </p:nvSpPr>
        <p:spPr>
          <a:xfrm>
            <a:off x="5486247" y="1272035"/>
            <a:ext cx="1710190" cy="585065"/>
          </a:xfrm>
          <a:prstGeom prst="accentCallout1">
            <a:avLst>
              <a:gd name="adj1" fmla="val 94001"/>
              <a:gd name="adj2" fmla="val -4750"/>
              <a:gd name="adj3" fmla="val 185295"/>
              <a:gd name="adj4" fmla="val -28714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A transistor means a ‘1’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线形标注 1(带强调线) 6"/>
          <p:cNvSpPr/>
          <p:nvPr/>
        </p:nvSpPr>
        <p:spPr>
          <a:xfrm>
            <a:off x="6025970" y="2078850"/>
            <a:ext cx="1862590" cy="585065"/>
          </a:xfrm>
          <a:prstGeom prst="accentCallout1">
            <a:avLst>
              <a:gd name="adj1" fmla="val 94001"/>
              <a:gd name="adj2" fmla="val -4750"/>
              <a:gd name="adj3" fmla="val 135128"/>
              <a:gd name="adj4" fmla="val -64773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00"/>
                </a:solidFill>
              </a:rPr>
              <a:t>Nothing means a ‘0’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6227" y="3023955"/>
            <a:ext cx="378042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When address bits are increased, the chip’s physical dimensions are closed to </a:t>
            </a:r>
            <a:r>
              <a:rPr lang="en-US" altLang="zh-CN" dirty="0"/>
              <a:t>a narrow </a:t>
            </a:r>
            <a:r>
              <a:rPr lang="en-US" altLang="zh-CN" dirty="0" smtClean="0"/>
              <a:t>rectangle.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006A68"/>
                </a:solidFill>
              </a:rPr>
              <a:t>3. Two-dimensional decoding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E99-F9B3-479F-BCB0-6D7719F7279B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pic>
        <p:nvPicPr>
          <p:cNvPr id="13322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81075"/>
            <a:ext cx="6597650" cy="5305425"/>
          </a:xfrm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443663" y="260350"/>
            <a:ext cx="2232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401006"/>
                </a:solidFill>
              </a:rPr>
              <a:t>128 words×1 bit ROM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877050" y="2168525"/>
            <a:ext cx="2195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4040C0"/>
                </a:solidFill>
              </a:rPr>
              <a:t>000</a:t>
            </a:r>
            <a:r>
              <a:rPr lang="en-US" altLang="zh-CN">
                <a:solidFill>
                  <a:srgbClr val="990033"/>
                </a:solidFill>
              </a:rPr>
              <a:t>0000</a:t>
            </a:r>
            <a:r>
              <a:rPr lang="en-US" altLang="zh-CN"/>
              <a:t>~</a:t>
            </a:r>
            <a:r>
              <a:rPr lang="en-US" altLang="zh-CN">
                <a:solidFill>
                  <a:srgbClr val="4040C0"/>
                </a:solidFill>
              </a:rPr>
              <a:t>000</a:t>
            </a:r>
            <a:r>
              <a:rPr lang="en-US" altLang="zh-CN">
                <a:solidFill>
                  <a:srgbClr val="990033"/>
                </a:solidFill>
              </a:rPr>
              <a:t>1111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877050" y="2484438"/>
            <a:ext cx="2195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4040C0"/>
                </a:solidFill>
              </a:rPr>
              <a:t>001</a:t>
            </a:r>
            <a:r>
              <a:rPr lang="en-US" altLang="zh-CN">
                <a:solidFill>
                  <a:srgbClr val="990033"/>
                </a:solidFill>
              </a:rPr>
              <a:t>0000</a:t>
            </a:r>
            <a:r>
              <a:rPr lang="en-US" altLang="zh-CN"/>
              <a:t>~</a:t>
            </a:r>
            <a:r>
              <a:rPr lang="en-US" altLang="zh-CN">
                <a:solidFill>
                  <a:srgbClr val="4040C0"/>
                </a:solidFill>
              </a:rPr>
              <a:t>001</a:t>
            </a:r>
            <a:r>
              <a:rPr lang="en-US" altLang="zh-CN">
                <a:solidFill>
                  <a:srgbClr val="990033"/>
                </a:solidFill>
              </a:rPr>
              <a:t>1111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877050" y="4284663"/>
            <a:ext cx="2195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4040C0"/>
                </a:solidFill>
              </a:rPr>
              <a:t>111</a:t>
            </a:r>
            <a:r>
              <a:rPr lang="en-US" altLang="zh-CN">
                <a:solidFill>
                  <a:srgbClr val="990033"/>
                </a:solidFill>
              </a:rPr>
              <a:t>0000</a:t>
            </a:r>
            <a:r>
              <a:rPr lang="en-US" altLang="zh-CN"/>
              <a:t>~</a:t>
            </a:r>
            <a:r>
              <a:rPr lang="en-US" altLang="zh-CN">
                <a:solidFill>
                  <a:srgbClr val="4040C0"/>
                </a:solidFill>
              </a:rPr>
              <a:t>111</a:t>
            </a:r>
            <a:r>
              <a:rPr lang="en-US" altLang="zh-CN">
                <a:solidFill>
                  <a:srgbClr val="990033"/>
                </a:solidFill>
              </a:rPr>
              <a:t>1111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308850" y="335756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4040C0"/>
                </a:solidFill>
              </a:rPr>
              <a:t>……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462713" y="1031875"/>
            <a:ext cx="2681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地址位数较多</a:t>
            </a:r>
            <a:r>
              <a:rPr lang="en-US" altLang="zh-CN" sz="2400"/>
              <a:t>, </a:t>
            </a:r>
            <a:r>
              <a:rPr lang="zh-CN" altLang="en-US" sz="2400"/>
              <a:t>采用二维译码方式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23" grpId="0"/>
      <p:bldP spid="13324" grpId="0"/>
      <p:bldP spid="133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a 32Kx8 </a:t>
            </a:r>
            <a:r>
              <a:rPr lang="en-US" altLang="zh-CN" dirty="0" smtClean="0"/>
              <a:t>ROM</a:t>
            </a:r>
            <a:endParaRPr lang="en-US" altLang="zh-CN" dirty="0"/>
          </a:p>
        </p:txBody>
      </p:sp>
      <p:graphicFrame>
        <p:nvGraphicFramePr>
          <p:cNvPr id="15565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289050" y="1196975"/>
          <a:ext cx="6565900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1" name="Artwork" r:id="rId3" imgW="7561905" imgH="4809524" progId="Adobe.Illustrator.7">
                  <p:embed/>
                </p:oleObj>
              </mc:Choice>
              <mc:Fallback>
                <p:oleObj name="Artwork" r:id="rId3" imgW="7561905" imgH="4809524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228"/>
                      <a:stretch>
                        <a:fillRect/>
                      </a:stretch>
                    </p:blipFill>
                    <p:spPr bwMode="auto">
                      <a:xfrm>
                        <a:off x="1289050" y="1196975"/>
                        <a:ext cx="6565900" cy="417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012C-2343-4C89-A961-BFF8ADB47FA8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grpSp>
        <p:nvGrpSpPr>
          <p:cNvPr id="155659" name="Group 11"/>
          <p:cNvGrpSpPr>
            <a:grpSpLocks/>
          </p:cNvGrpSpPr>
          <p:nvPr/>
        </p:nvGrpSpPr>
        <p:grpSpPr bwMode="auto">
          <a:xfrm>
            <a:off x="3032358" y="773705"/>
            <a:ext cx="1944687" cy="863600"/>
            <a:chOff x="1791" y="663"/>
            <a:chExt cx="1225" cy="544"/>
          </a:xfrm>
        </p:grpSpPr>
        <p:sp>
          <p:nvSpPr>
            <p:cNvPr id="155657" name="AutoShape 9"/>
            <p:cNvSpPr>
              <a:spLocks noChangeArrowheads="1"/>
            </p:cNvSpPr>
            <p:nvPr/>
          </p:nvSpPr>
          <p:spPr bwMode="auto">
            <a:xfrm>
              <a:off x="1791" y="663"/>
              <a:ext cx="1225" cy="317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2</a:t>
              </a:r>
              <a:r>
                <a:rPr lang="en-US" altLang="zh-CN" sz="2000" baseline="30000" dirty="0"/>
                <a:t>15</a:t>
              </a:r>
              <a:r>
                <a:rPr lang="en-US" altLang="zh-CN" sz="2000" dirty="0"/>
                <a:t> word×1 bit </a:t>
              </a:r>
            </a:p>
          </p:txBody>
        </p:sp>
        <p:sp>
          <p:nvSpPr>
            <p:cNvPr id="155658" name="Line 10"/>
            <p:cNvSpPr>
              <a:spLocks noChangeShapeType="1"/>
            </p:cNvSpPr>
            <p:nvPr/>
          </p:nvSpPr>
          <p:spPr bwMode="auto">
            <a:xfrm>
              <a:off x="1973" y="935"/>
              <a:ext cx="0" cy="272"/>
            </a:xfrm>
            <a:prstGeom prst="line">
              <a:avLst/>
            </a:prstGeom>
            <a:noFill/>
            <a:ln w="57150" cmpd="thinThick">
              <a:solidFill>
                <a:srgbClr val="8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486400" y="187435"/>
            <a:ext cx="33160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Aft>
                <a:spcPts val="0"/>
              </a:spcAft>
            </a:pPr>
            <a:r>
              <a:rPr lang="en-US" altLang="zh-CN" sz="2800" b="0" dirty="0" smtClean="0">
                <a:solidFill>
                  <a:srgbClr val="FF6600">
                    <a:lumMod val="75000"/>
                  </a:srgbClr>
                </a:solidFill>
                <a:latin typeface="Comic Sans MS" pitchFamily="66" charset="0"/>
                <a:ea typeface="微软雅黑"/>
                <a:cs typeface="+mj-cs"/>
              </a:rPr>
              <a:t>two-dimensional </a:t>
            </a:r>
            <a:r>
              <a:rPr lang="en-US" altLang="zh-CN" sz="2800" b="0" dirty="0">
                <a:solidFill>
                  <a:srgbClr val="FF6600">
                    <a:lumMod val="75000"/>
                  </a:srgbClr>
                </a:solidFill>
                <a:latin typeface="Comic Sans MS" pitchFamily="66" charset="0"/>
                <a:ea typeface="微软雅黑"/>
                <a:cs typeface="+mj-cs"/>
              </a:rPr>
              <a:t>address decode</a:t>
            </a:r>
            <a:endParaRPr lang="en-US" altLang="zh-CN" sz="2800" b="0" dirty="0">
              <a:solidFill>
                <a:srgbClr val="FF6600">
                  <a:lumMod val="75000"/>
                </a:srgbClr>
              </a:solidFill>
              <a:latin typeface="Comic Sans MS" pitchFamily="66" charset="0"/>
              <a:ea typeface="微软雅黑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15287" cy="466725"/>
          </a:xfrm>
        </p:spPr>
        <p:txBody>
          <a:bodyPr>
            <a:noAutofit/>
          </a:bodyPr>
          <a:lstStyle/>
          <a:p>
            <a:r>
              <a:rPr lang="en-US" altLang="zh-CN" dirty="0"/>
              <a:t>4. commercial ROM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8229600" cy="5472112"/>
          </a:xfrm>
        </p:spPr>
        <p:txBody>
          <a:bodyPr/>
          <a:lstStyle/>
          <a:p>
            <a:r>
              <a:rPr lang="en-US" altLang="zh-CN" sz="2800"/>
              <a:t>mask-programmable ROM </a:t>
            </a:r>
          </a:p>
          <a:p>
            <a:pPr lvl="1"/>
            <a:r>
              <a:rPr lang="en-US" altLang="zh-CN" sz="2400"/>
              <a:t>array connections are programmed during semiconductor manufacture using a mask. very fast. very dense. expensive, 2-4 week turn-around, low power</a:t>
            </a:r>
          </a:p>
          <a:p>
            <a:r>
              <a:rPr lang="en-US" altLang="zh-CN" sz="2800"/>
              <a:t>Programmable ROM(PROM)</a:t>
            </a:r>
          </a:p>
          <a:p>
            <a:pPr lvl="1"/>
            <a:r>
              <a:rPr lang="en-US" altLang="zh-CN" sz="2400"/>
              <a:t>fuses to program once in the field, use PROM programmer, inexpensive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9F57-B318-4331-B416-03DB376359D9}" type="datetime1">
              <a:rPr lang="zh-CN" altLang="en-US"/>
              <a:pPr/>
              <a:t>2018/6/11</a:t>
            </a:fld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9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5595732" y="3744035"/>
            <a:ext cx="2306638" cy="1657350"/>
            <a:chOff x="204" y="2886"/>
            <a:chExt cx="1475" cy="1043"/>
          </a:xfrm>
        </p:grpSpPr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 rot="-8106812">
              <a:off x="725" y="3307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AutoShape 7"/>
            <p:cNvSpPr>
              <a:spLocks noChangeArrowheads="1"/>
            </p:cNvSpPr>
            <p:nvPr/>
          </p:nvSpPr>
          <p:spPr bwMode="auto">
            <a:xfrm rot="-8106812">
              <a:off x="773" y="3184"/>
              <a:ext cx="162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rot="-8106812">
              <a:off x="868" y="3022"/>
              <a:ext cx="1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460" y="2886"/>
              <a:ext cx="0" cy="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249" y="3081"/>
              <a:ext cx="9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978" y="3063"/>
              <a:ext cx="35" cy="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1156" y="2931"/>
              <a:ext cx="52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lnSpc>
                  <a:spcPct val="80000"/>
                </a:lnSpc>
              </a:pPr>
              <a:r>
                <a:rPr kumimoji="1" lang="en-US" altLang="zh-CN" b="0" dirty="0">
                  <a:latin typeface="Times New Roman" pitchFamily="18" charset="0"/>
                </a:rPr>
                <a:t>word line</a:t>
              </a:r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204" y="3748"/>
              <a:ext cx="58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b="0">
                  <a:latin typeface="Times New Roman" pitchFamily="18" charset="0"/>
                </a:rPr>
                <a:t>bit line</a:t>
              </a: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H="1">
              <a:off x="458" y="3570"/>
              <a:ext cx="117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auto">
            <a:xfrm rot="-2886595">
              <a:off x="531" y="3440"/>
              <a:ext cx="254" cy="73"/>
            </a:xfrm>
            <a:custGeom>
              <a:avLst/>
              <a:gdLst>
                <a:gd name="T0" fmla="*/ 0 w 780"/>
                <a:gd name="T1" fmla="*/ 230 h 437"/>
                <a:gd name="T2" fmla="*/ 180 w 780"/>
                <a:gd name="T3" fmla="*/ 30 h 437"/>
                <a:gd name="T4" fmla="*/ 320 w 780"/>
                <a:gd name="T5" fmla="*/ 410 h 437"/>
                <a:gd name="T6" fmla="*/ 480 w 780"/>
                <a:gd name="T7" fmla="*/ 30 h 437"/>
                <a:gd name="T8" fmla="*/ 660 w 780"/>
                <a:gd name="T9" fmla="*/ 410 h 437"/>
                <a:gd name="T10" fmla="*/ 780 w 780"/>
                <a:gd name="T11" fmla="*/ 19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0" h="437">
                  <a:moveTo>
                    <a:pt x="0" y="230"/>
                  </a:moveTo>
                  <a:cubicBezTo>
                    <a:pt x="63" y="115"/>
                    <a:pt x="127" y="0"/>
                    <a:pt x="180" y="30"/>
                  </a:cubicBezTo>
                  <a:cubicBezTo>
                    <a:pt x="233" y="60"/>
                    <a:pt x="270" y="410"/>
                    <a:pt x="320" y="410"/>
                  </a:cubicBezTo>
                  <a:cubicBezTo>
                    <a:pt x="370" y="410"/>
                    <a:pt x="423" y="30"/>
                    <a:pt x="480" y="30"/>
                  </a:cubicBezTo>
                  <a:cubicBezTo>
                    <a:pt x="537" y="30"/>
                    <a:pt x="610" y="383"/>
                    <a:pt x="660" y="410"/>
                  </a:cubicBezTo>
                  <a:cubicBezTo>
                    <a:pt x="710" y="437"/>
                    <a:pt x="745" y="313"/>
                    <a:pt x="780" y="1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441" y="3668"/>
              <a:ext cx="35" cy="3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881" y="3378"/>
              <a:ext cx="59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1" lang="en-US" altLang="zh-CN" b="0">
                  <a:latin typeface="Times New Roman" pitchFamily="18" charset="0"/>
                </a:rPr>
                <a:t>fuse</a:t>
              </a:r>
            </a:p>
          </p:txBody>
        </p:sp>
        <p:grpSp>
          <p:nvGrpSpPr>
            <p:cNvPr id="29714" name="Group 18"/>
            <p:cNvGrpSpPr>
              <a:grpSpLocks/>
            </p:cNvGrpSpPr>
            <p:nvPr/>
          </p:nvGrpSpPr>
          <p:grpSpPr bwMode="auto">
            <a:xfrm flipH="1">
              <a:off x="694" y="3500"/>
              <a:ext cx="210" cy="36"/>
              <a:chOff x="5800" y="4580"/>
              <a:chExt cx="359" cy="60"/>
            </a:xfrm>
          </p:grpSpPr>
          <p:sp>
            <p:nvSpPr>
              <p:cNvPr id="29715" name="AutoShape 19"/>
              <p:cNvSpPr>
                <a:spLocks noChangeArrowheads="1"/>
              </p:cNvSpPr>
              <p:nvPr/>
            </p:nvSpPr>
            <p:spPr bwMode="auto">
              <a:xfrm rot="5400000">
                <a:off x="6089" y="4570"/>
                <a:ext cx="60" cy="8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6" name="Line 20"/>
              <p:cNvSpPr>
                <a:spLocks noChangeShapeType="1"/>
              </p:cNvSpPr>
              <p:nvPr/>
            </p:nvSpPr>
            <p:spPr bwMode="auto">
              <a:xfrm rot="5400000">
                <a:off x="5950" y="4449"/>
                <a:ext cx="0" cy="2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计算机专业PPT模板">
  <a:themeElements>
    <a:clrScheme name="www.slideto.Me gary L3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777777"/>
      </a:accent1>
      <a:accent2>
        <a:srgbClr val="B2B2B2"/>
      </a:accent2>
      <a:accent3>
        <a:srgbClr val="0070C0"/>
      </a:accent3>
      <a:accent4>
        <a:srgbClr val="00B0F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black_grey</Template>
  <TotalTime>4637</TotalTime>
  <Words>1825</Words>
  <Application>Microsoft Office PowerPoint</Application>
  <PresentationFormat>全屏显示(4:3)</PresentationFormat>
  <Paragraphs>612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计算机专业PPT模板</vt:lpstr>
      <vt:lpstr>Artwork</vt:lpstr>
      <vt:lpstr>Equation</vt:lpstr>
      <vt:lpstr>Chapter 9  Memory、CPLD and FPGA</vt:lpstr>
      <vt:lpstr>memory</vt:lpstr>
      <vt:lpstr>9.1 Read-Only Memory (ROM)</vt:lpstr>
      <vt:lpstr>2. Internal ROM structure</vt:lpstr>
      <vt:lpstr>PowerPoint 演示文稿</vt:lpstr>
      <vt:lpstr>MOS transistors as storage elements</vt:lpstr>
      <vt:lpstr>3. Two-dimensional decoding</vt:lpstr>
      <vt:lpstr>Example: a 32Kx8 ROM</vt:lpstr>
      <vt:lpstr>4. commercial ROM types</vt:lpstr>
      <vt:lpstr>PowerPoint 演示文稿</vt:lpstr>
      <vt:lpstr>PowerPoint 演示文稿</vt:lpstr>
      <vt:lpstr>Exp. NAND flash ROM’s structure</vt:lpstr>
      <vt:lpstr>Array organization of a 2GB NAND flash ROM </vt:lpstr>
      <vt:lpstr>Others about EEPROM</vt:lpstr>
      <vt:lpstr>5. Using ROM for “random” combinational logic functions</vt:lpstr>
      <vt:lpstr>Exp2: 4×4 multiplier</vt:lpstr>
      <vt:lpstr>More Exp.: ROM在同步时序电路设计中的应用</vt:lpstr>
      <vt:lpstr>Function table for the sequence generator with ROM </vt:lpstr>
      <vt:lpstr>ROM在组合电路设计中的应用举例</vt:lpstr>
      <vt:lpstr>Random-access memory (RAM)</vt:lpstr>
      <vt:lpstr>9.3  Static Random-Access Memory</vt:lpstr>
      <vt:lpstr>SRAM internal structure</vt:lpstr>
      <vt:lpstr>A static-RAM cell</vt:lpstr>
      <vt:lpstr>synchronous SRAM</vt:lpstr>
      <vt:lpstr>9.4  dynamic RAM</vt:lpstr>
      <vt:lpstr>SDRAM</vt:lpstr>
      <vt:lpstr>PowerPoint 演示文稿</vt:lpstr>
      <vt:lpstr>Memory expanding</vt:lpstr>
      <vt:lpstr>PowerPoint 演示文稿</vt:lpstr>
      <vt:lpstr>3. word-bit expanding </vt:lpstr>
      <vt:lpstr>PowerPoint 演示文稿</vt:lpstr>
    </vt:vector>
  </TitlesOfParts>
  <Company>2ndSpAcE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 存储器、CPLD和FPGA</dc:title>
  <dc:creator>Image</dc:creator>
  <cp:lastModifiedBy>user</cp:lastModifiedBy>
  <cp:revision>198</cp:revision>
  <dcterms:created xsi:type="dcterms:W3CDTF">2005-12-04T12:54:38Z</dcterms:created>
  <dcterms:modified xsi:type="dcterms:W3CDTF">2018-06-11T13:12:38Z</dcterms:modified>
</cp:coreProperties>
</file>