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Lexen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exend-regular.fntdata"/><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exen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draw.co/illustrations"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u="sng">
                <a:solidFill>
                  <a:schemeClr val="hlink"/>
                </a:solidFill>
                <a:hlinkClick r:id="rId2"/>
              </a:rPr>
              <a:t>https://undraw.co/illustrations</a:t>
            </a:r>
            <a:r>
              <a:rPr lang="es-419"/>
              <a:t> #2388E6</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cabb6520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cabb6520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200">
                <a:solidFill>
                  <a:srgbClr val="2E2F30"/>
                </a:solidFill>
                <a:highlight>
                  <a:srgbClr val="F5F5F7"/>
                </a:highlight>
                <a:latin typeface="Roboto"/>
                <a:ea typeface="Roboto"/>
                <a:cs typeface="Roboto"/>
                <a:sym typeface="Roboto"/>
              </a:rPr>
              <a:t> Al final de cada Sprint, el equipo realiza una revisión de Sprint (Sprint Review) y una retrospectiva (Sprint Retrospective) para analizar su desempeño y mejorar continuamente.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cabb6520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cabb6520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cabb6520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cabb6520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cdb02093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2cdb02093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cf4b2735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cf4b2735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cabb6520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2cabb6520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cabb6520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2cabb6520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https://aguerodamian.atlassian.net/jira/software/projects/RED/boards/1</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cabb6520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2cabb6520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2cabb6520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2cabb6520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2cabb6520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2cabb6520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cf4b273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cf4b273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2cf4b2735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2cf4b2735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2cf4b2735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2cf4b2735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2cf4b2735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2cf4b2735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cf4b273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cf4b273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2d07bc7cc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2d07bc7cc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cdb02093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cdb02093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d07bc7cc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d07bc7cc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https://torres.ai/deep-learning-inteligencia-artificial-keras/#Introduccion_a_las_redes_neuronales_convolucionales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cabb6520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cabb6520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cabb6520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2cabb6520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2.png"/><Relationship Id="rId4" Type="http://schemas.openxmlformats.org/officeDocument/2006/relationships/image" Target="../media/image17.png"/><Relationship Id="rId5"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5.png"/><Relationship Id="rId6"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0.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jpg"/><Relationship Id="rId4" Type="http://schemas.openxmlformats.org/officeDocument/2006/relationships/image" Target="../media/image6.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8188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s-419" sz="4500">
                <a:solidFill>
                  <a:schemeClr val="accent1"/>
                </a:solidFill>
                <a:latin typeface="Lexend"/>
                <a:ea typeface="Lexend"/>
                <a:cs typeface="Lexend"/>
                <a:sym typeface="Lexend"/>
              </a:rPr>
              <a:t>PROYECTO EN</a:t>
            </a:r>
            <a:endParaRPr b="1" sz="4500">
              <a:solidFill>
                <a:schemeClr val="accent1"/>
              </a:solidFill>
              <a:latin typeface="Lexend"/>
              <a:ea typeface="Lexend"/>
              <a:cs typeface="Lexend"/>
              <a:sym typeface="Lexend"/>
            </a:endParaRPr>
          </a:p>
          <a:p>
            <a:pPr indent="0" lvl="0" marL="0" rtl="0" algn="ctr">
              <a:spcBef>
                <a:spcPts val="0"/>
              </a:spcBef>
              <a:spcAft>
                <a:spcPts val="0"/>
              </a:spcAft>
              <a:buNone/>
            </a:pPr>
            <a:r>
              <a:rPr b="1" lang="es-419" sz="4500">
                <a:solidFill>
                  <a:schemeClr val="accent1"/>
                </a:solidFill>
                <a:latin typeface="Lexend"/>
                <a:ea typeface="Lexend"/>
                <a:cs typeface="Lexend"/>
                <a:sym typeface="Lexend"/>
              </a:rPr>
              <a:t>METODOLOGÍA DE LA INVESTIGACIÓN</a:t>
            </a:r>
            <a:endParaRPr b="1" sz="4500">
              <a:solidFill>
                <a:schemeClr val="accent1"/>
              </a:solidFill>
              <a:latin typeface="Lexend"/>
              <a:ea typeface="Lexend"/>
              <a:cs typeface="Lexend"/>
              <a:sym typeface="Lexend"/>
            </a:endParaRPr>
          </a:p>
        </p:txBody>
      </p:sp>
      <p:pic>
        <p:nvPicPr>
          <p:cNvPr id="55" name="Google Shape;55;p13"/>
          <p:cNvPicPr preferRelativeResize="0"/>
          <p:nvPr/>
        </p:nvPicPr>
        <p:blipFill>
          <a:blip r:embed="rId3">
            <a:alphaModFix/>
          </a:blip>
          <a:stretch>
            <a:fillRect/>
          </a:stretch>
        </p:blipFill>
        <p:spPr>
          <a:xfrm>
            <a:off x="3326075" y="2871400"/>
            <a:ext cx="2260154" cy="2041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sz="2920">
                <a:solidFill>
                  <a:schemeClr val="accent1"/>
                </a:solidFill>
                <a:latin typeface="Lexend"/>
                <a:ea typeface="Lexend"/>
                <a:cs typeface="Lexend"/>
                <a:sym typeface="Lexend"/>
              </a:rPr>
              <a:t>METODOLOGÍAS ÁGILES: SPRINT </a:t>
            </a:r>
            <a:endParaRPr sz="2920">
              <a:solidFill>
                <a:schemeClr val="accent1"/>
              </a:solidFill>
              <a:latin typeface="Lexend"/>
              <a:ea typeface="Lexend"/>
              <a:cs typeface="Lexend"/>
              <a:sym typeface="Lexend"/>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a:p>
        </p:txBody>
      </p:sp>
      <p:sp>
        <p:nvSpPr>
          <p:cNvPr id="130" name="Google Shape;130;p22"/>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sz="1400">
                <a:solidFill>
                  <a:srgbClr val="999999"/>
                </a:solidFill>
              </a:rPr>
              <a:t>Un Sprint es un </a:t>
            </a:r>
            <a:r>
              <a:rPr lang="es-419" sz="1400">
                <a:solidFill>
                  <a:schemeClr val="accent1"/>
                </a:solidFill>
              </a:rPr>
              <a:t>periodo de tiempo fijo </a:t>
            </a:r>
            <a:r>
              <a:rPr lang="es-419" sz="1400">
                <a:solidFill>
                  <a:srgbClr val="999999"/>
                </a:solidFill>
              </a:rPr>
              <a:t>y </a:t>
            </a:r>
            <a:r>
              <a:rPr lang="es-419" sz="1400">
                <a:solidFill>
                  <a:schemeClr val="accent1"/>
                </a:solidFill>
              </a:rPr>
              <a:t>prefijado</a:t>
            </a:r>
            <a:r>
              <a:rPr lang="es-419" sz="1400">
                <a:solidFill>
                  <a:srgbClr val="999999"/>
                </a:solidFill>
              </a:rPr>
              <a:t> en el que el equipo de desarrollo trabaja para completar una cantidad de trabajo definida. </a:t>
            </a:r>
            <a:endParaRPr sz="1400">
              <a:solidFill>
                <a:srgbClr val="999999"/>
              </a:solidFill>
            </a:endParaRPr>
          </a:p>
          <a:p>
            <a:pPr indent="0" lvl="0" marL="0" rtl="0" algn="ctr">
              <a:spcBef>
                <a:spcPts val="0"/>
              </a:spcBef>
              <a:spcAft>
                <a:spcPts val="0"/>
              </a:spcAft>
              <a:buNone/>
            </a:pPr>
            <a:r>
              <a:rPr lang="es-419" sz="1400">
                <a:solidFill>
                  <a:srgbClr val="999999"/>
                </a:solidFill>
              </a:rPr>
              <a:t>En cada Sprint, el equipo de Scrum planifica, diseña, desarrolla, pruebas y entrega un incremento de producto. Suelen tener una duración de dos a cuatro semanas. </a:t>
            </a:r>
            <a:endParaRPr sz="1400">
              <a:solidFill>
                <a:srgbClr val="999999"/>
              </a:solidFill>
            </a:endParaRPr>
          </a:p>
        </p:txBody>
      </p:sp>
      <p:pic>
        <p:nvPicPr>
          <p:cNvPr id="131" name="Google Shape;131;p22"/>
          <p:cNvPicPr preferRelativeResize="0"/>
          <p:nvPr/>
        </p:nvPicPr>
        <p:blipFill>
          <a:blip r:embed="rId3">
            <a:alphaModFix/>
          </a:blip>
          <a:stretch>
            <a:fillRect/>
          </a:stretch>
        </p:blipFill>
        <p:spPr>
          <a:xfrm>
            <a:off x="311700" y="2571750"/>
            <a:ext cx="3991025" cy="2008550"/>
          </a:xfrm>
          <a:prstGeom prst="rect">
            <a:avLst/>
          </a:prstGeom>
          <a:noFill/>
          <a:ln>
            <a:noFill/>
          </a:ln>
        </p:spPr>
      </p:pic>
      <p:sp>
        <p:nvSpPr>
          <p:cNvPr id="132" name="Google Shape;132;p22"/>
          <p:cNvSpPr txBox="1"/>
          <p:nvPr/>
        </p:nvSpPr>
        <p:spPr>
          <a:xfrm>
            <a:off x="4767475" y="2171550"/>
            <a:ext cx="3840900" cy="1605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solidFill>
                  <a:schemeClr val="accent1"/>
                </a:solidFill>
              </a:rPr>
              <a:t>Sprint Backlog</a:t>
            </a:r>
            <a:endParaRPr b="1">
              <a:solidFill>
                <a:schemeClr val="accent1"/>
              </a:solidFill>
            </a:endParaRPr>
          </a:p>
          <a:p>
            <a:pPr indent="0" lvl="0" marL="0" rtl="0" algn="l">
              <a:spcBef>
                <a:spcPts val="1000"/>
              </a:spcBef>
              <a:spcAft>
                <a:spcPts val="1000"/>
              </a:spcAft>
              <a:buNone/>
            </a:pPr>
            <a:r>
              <a:rPr lang="es-419">
                <a:solidFill>
                  <a:srgbClr val="2E2F30"/>
                </a:solidFill>
              </a:rPr>
              <a:t>Es un plan que el equipo de desarrollo crea durante la Sprint Planning, y que refleja las tareas y actividades que se deben completar durante el Sprint para alcanzar el objetivo del mismo.</a:t>
            </a:r>
            <a:endParaRPr b="1" sz="1600">
              <a:solidFill>
                <a:schemeClr val="accent1"/>
              </a:solidFill>
            </a:endParaRPr>
          </a:p>
        </p:txBody>
      </p:sp>
      <p:pic>
        <p:nvPicPr>
          <p:cNvPr id="133" name="Google Shape;133;p22"/>
          <p:cNvPicPr preferRelativeResize="0"/>
          <p:nvPr/>
        </p:nvPicPr>
        <p:blipFill>
          <a:blip r:embed="rId4">
            <a:alphaModFix/>
          </a:blip>
          <a:stretch>
            <a:fillRect/>
          </a:stretch>
        </p:blipFill>
        <p:spPr>
          <a:xfrm>
            <a:off x="5514850" y="3777453"/>
            <a:ext cx="2346134" cy="1277976"/>
          </a:xfrm>
          <a:prstGeom prst="rect">
            <a:avLst/>
          </a:prstGeom>
          <a:noFill/>
          <a:ln>
            <a:noFill/>
          </a:ln>
        </p:spPr>
      </p:pic>
      <p:sp>
        <p:nvSpPr>
          <p:cNvPr id="134" name="Google Shape;134;p22"/>
          <p:cNvSpPr txBox="1"/>
          <p:nvPr/>
        </p:nvSpPr>
        <p:spPr>
          <a:xfrm>
            <a:off x="7471500" y="3648150"/>
            <a:ext cx="1672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100">
                <a:solidFill>
                  <a:srgbClr val="999999"/>
                </a:solidFill>
              </a:rPr>
              <a:t>DEVELOPERS</a:t>
            </a:r>
            <a:endParaRPr sz="1100">
              <a:solidFill>
                <a:srgbClr val="99999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sz="2920">
                <a:solidFill>
                  <a:schemeClr val="accent1"/>
                </a:solidFill>
                <a:latin typeface="Lexend"/>
                <a:ea typeface="Lexend"/>
                <a:cs typeface="Lexend"/>
                <a:sym typeface="Lexend"/>
              </a:rPr>
              <a:t>METODOLOGÍAS ÁGILES: INCREMENTO</a:t>
            </a:r>
            <a:endParaRPr sz="2920">
              <a:solidFill>
                <a:schemeClr val="accent1"/>
              </a:solidFill>
              <a:latin typeface="Lexend"/>
              <a:ea typeface="Lexend"/>
              <a:cs typeface="Lexend"/>
              <a:sym typeface="Lexend"/>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a:p>
        </p:txBody>
      </p:sp>
      <p:pic>
        <p:nvPicPr>
          <p:cNvPr id="140" name="Google Shape;140;p23"/>
          <p:cNvPicPr preferRelativeResize="0"/>
          <p:nvPr/>
        </p:nvPicPr>
        <p:blipFill>
          <a:blip r:embed="rId3">
            <a:alphaModFix/>
          </a:blip>
          <a:stretch>
            <a:fillRect/>
          </a:stretch>
        </p:blipFill>
        <p:spPr>
          <a:xfrm>
            <a:off x="311696" y="1240850"/>
            <a:ext cx="4231874" cy="1404250"/>
          </a:xfrm>
          <a:prstGeom prst="rect">
            <a:avLst/>
          </a:prstGeom>
          <a:noFill/>
          <a:ln>
            <a:noFill/>
          </a:ln>
        </p:spPr>
      </p:pic>
      <p:sp>
        <p:nvSpPr>
          <p:cNvPr id="141" name="Google Shape;141;p23"/>
          <p:cNvSpPr txBox="1"/>
          <p:nvPr/>
        </p:nvSpPr>
        <p:spPr>
          <a:xfrm>
            <a:off x="632150" y="2868225"/>
            <a:ext cx="3390600" cy="198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solidFill>
                  <a:schemeClr val="accent1"/>
                </a:solidFill>
              </a:rPr>
              <a:t>Incremento</a:t>
            </a:r>
            <a:endParaRPr b="1">
              <a:solidFill>
                <a:schemeClr val="accent1"/>
              </a:solidFill>
            </a:endParaRPr>
          </a:p>
          <a:p>
            <a:pPr indent="0" lvl="0" marL="0" rtl="0" algn="l">
              <a:lnSpc>
                <a:spcPct val="115000"/>
              </a:lnSpc>
              <a:spcBef>
                <a:spcPts val="1000"/>
              </a:spcBef>
              <a:spcAft>
                <a:spcPts val="1000"/>
              </a:spcAft>
              <a:buClr>
                <a:schemeClr val="dk1"/>
              </a:buClr>
              <a:buSzPts val="1100"/>
              <a:buFont typeface="Arial"/>
              <a:buNone/>
            </a:pPr>
            <a:r>
              <a:rPr lang="es-419">
                <a:solidFill>
                  <a:schemeClr val="dk1"/>
                </a:solidFill>
              </a:rPr>
              <a:t>El incremento son los ítems del Product Backlog producidos en un sprint, y tienen como característica el estar completamente terminados y operativos, en condiciones de ser entregados al cliente.</a:t>
            </a:r>
            <a:endParaRPr>
              <a:solidFill>
                <a:schemeClr val="dk1"/>
              </a:solidFill>
            </a:endParaRPr>
          </a:p>
        </p:txBody>
      </p:sp>
      <p:sp>
        <p:nvSpPr>
          <p:cNvPr id="142" name="Google Shape;142;p23"/>
          <p:cNvSpPr txBox="1"/>
          <p:nvPr/>
        </p:nvSpPr>
        <p:spPr>
          <a:xfrm>
            <a:off x="5344650" y="1666600"/>
            <a:ext cx="33906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solidFill>
                  <a:schemeClr val="accent1"/>
                </a:solidFill>
              </a:rPr>
              <a:t>Terminado</a:t>
            </a:r>
            <a:endParaRPr b="1">
              <a:solidFill>
                <a:schemeClr val="accent1"/>
              </a:solidFill>
            </a:endParaRPr>
          </a:p>
          <a:p>
            <a:pPr indent="0" lvl="0" marL="0" rtl="0" algn="l">
              <a:spcBef>
                <a:spcPts val="0"/>
              </a:spcBef>
              <a:spcAft>
                <a:spcPts val="0"/>
              </a:spcAft>
              <a:buNone/>
            </a:pPr>
            <a:r>
              <a:rPr lang="es-419">
                <a:solidFill>
                  <a:schemeClr val="dk1"/>
                </a:solidFill>
              </a:rPr>
              <a:t>Terminado es una descripción formal del estado del Incremento cuando cumple con las medidas de calidad requeridas para el producto.</a:t>
            </a:r>
            <a:endParaRPr>
              <a:solidFill>
                <a:schemeClr val="dk1"/>
              </a:solidFill>
            </a:endParaRPr>
          </a:p>
        </p:txBody>
      </p:sp>
      <p:pic>
        <p:nvPicPr>
          <p:cNvPr id="143" name="Google Shape;143;p23"/>
          <p:cNvPicPr preferRelativeResize="0"/>
          <p:nvPr/>
        </p:nvPicPr>
        <p:blipFill>
          <a:blip r:embed="rId4">
            <a:alphaModFix/>
          </a:blip>
          <a:stretch>
            <a:fillRect/>
          </a:stretch>
        </p:blipFill>
        <p:spPr>
          <a:xfrm>
            <a:off x="5797175" y="3196075"/>
            <a:ext cx="2485550" cy="1556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idx="1" type="body"/>
          </p:nvPr>
        </p:nvSpPr>
        <p:spPr>
          <a:xfrm>
            <a:off x="311700" y="938025"/>
            <a:ext cx="8520600" cy="3630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419" sz="1400">
                <a:solidFill>
                  <a:srgbClr val="999999"/>
                </a:solidFill>
              </a:rPr>
              <a:t>El Scrum Team es vital para el buen desarrollo del marco de trabajo y para el alcance de las metas planteadas.</a:t>
            </a:r>
            <a:endParaRPr sz="2300">
              <a:solidFill>
                <a:srgbClr val="999999"/>
              </a:solidFill>
            </a:endParaRPr>
          </a:p>
        </p:txBody>
      </p:sp>
      <p:sp>
        <p:nvSpPr>
          <p:cNvPr id="149" name="Google Shape;149;p24"/>
          <p:cNvSpPr txBox="1"/>
          <p:nvPr/>
        </p:nvSpPr>
        <p:spPr>
          <a:xfrm>
            <a:off x="6136224" y="1548788"/>
            <a:ext cx="2635800" cy="2252400"/>
          </a:xfrm>
          <a:prstGeom prst="rect">
            <a:avLst/>
          </a:prstGeom>
          <a:noFill/>
          <a:ln>
            <a:noFill/>
          </a:ln>
        </p:spPr>
        <p:txBody>
          <a:bodyPr anchorCtr="0" anchor="t" bIns="91425" lIns="91425" spcFirstLastPara="1" rIns="91425" wrap="square" tIns="91425">
            <a:spAutoFit/>
          </a:bodyPr>
          <a:lstStyle/>
          <a:p>
            <a:pPr indent="0" lvl="0" marL="0" rtl="0" algn="ctr">
              <a:spcBef>
                <a:spcPts val="1000"/>
              </a:spcBef>
              <a:spcAft>
                <a:spcPts val="0"/>
              </a:spcAft>
              <a:buNone/>
            </a:pPr>
            <a:r>
              <a:rPr b="1" lang="es-419">
                <a:solidFill>
                  <a:schemeClr val="accent1"/>
                </a:solidFill>
              </a:rPr>
              <a:t>Developers</a:t>
            </a:r>
            <a:endParaRPr b="1">
              <a:solidFill>
                <a:schemeClr val="accent1"/>
              </a:solidFill>
            </a:endParaRPr>
          </a:p>
          <a:p>
            <a:pPr indent="0" lvl="0" marL="0" rtl="0" algn="l">
              <a:spcBef>
                <a:spcPts val="1000"/>
              </a:spcBef>
              <a:spcAft>
                <a:spcPts val="0"/>
              </a:spcAft>
              <a:buNone/>
            </a:pPr>
            <a:r>
              <a:rPr lang="es-419">
                <a:solidFill>
                  <a:schemeClr val="dk1"/>
                </a:solidFill>
              </a:rPr>
              <a:t>Son responsables de desarrollar y entregar el incremento en el tiempo establecido, y de trabajar en colaboración con el Product Owner para crear y validar los elementos del Product Backlog.</a:t>
            </a:r>
            <a:endParaRPr>
              <a:solidFill>
                <a:schemeClr val="dk1"/>
              </a:solidFill>
            </a:endParaRPr>
          </a:p>
        </p:txBody>
      </p:sp>
      <p:sp>
        <p:nvSpPr>
          <p:cNvPr id="150" name="Google Shape;150;p24"/>
          <p:cNvSpPr txBox="1"/>
          <p:nvPr/>
        </p:nvSpPr>
        <p:spPr>
          <a:xfrm>
            <a:off x="3291500" y="1548788"/>
            <a:ext cx="2693700" cy="182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solidFill>
                  <a:schemeClr val="accent1"/>
                </a:solidFill>
              </a:rPr>
              <a:t>Product owner</a:t>
            </a:r>
            <a:endParaRPr b="1">
              <a:solidFill>
                <a:schemeClr val="accent1"/>
              </a:solidFill>
            </a:endParaRPr>
          </a:p>
          <a:p>
            <a:pPr indent="0" lvl="0" marL="0" rtl="0" algn="l">
              <a:spcBef>
                <a:spcPts val="1000"/>
              </a:spcBef>
              <a:spcAft>
                <a:spcPts val="1000"/>
              </a:spcAft>
              <a:buNone/>
            </a:pPr>
            <a:r>
              <a:rPr lang="es-419">
                <a:solidFill>
                  <a:schemeClr val="dk1"/>
                </a:solidFill>
              </a:rPr>
              <a:t>Es la persona que representa al cliente, por lo cual es el dueño del producto y  su tarea principal es la de maximizar su valor, como resultado del trabajo del Scrum Team. </a:t>
            </a:r>
            <a:endParaRPr>
              <a:solidFill>
                <a:schemeClr val="dk1"/>
              </a:solidFill>
            </a:endParaRPr>
          </a:p>
        </p:txBody>
      </p:sp>
      <p:sp>
        <p:nvSpPr>
          <p:cNvPr id="151" name="Google Shape;151;p24"/>
          <p:cNvSpPr txBox="1"/>
          <p:nvPr/>
        </p:nvSpPr>
        <p:spPr>
          <a:xfrm>
            <a:off x="371976" y="1485013"/>
            <a:ext cx="2768400" cy="182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solidFill>
                  <a:schemeClr val="accent1"/>
                </a:solidFill>
              </a:rPr>
              <a:t>Scrum master</a:t>
            </a:r>
            <a:endParaRPr b="1">
              <a:solidFill>
                <a:schemeClr val="accent1"/>
              </a:solidFill>
            </a:endParaRPr>
          </a:p>
          <a:p>
            <a:pPr indent="0" lvl="0" marL="0" rtl="0" algn="l">
              <a:spcBef>
                <a:spcPts val="1000"/>
              </a:spcBef>
              <a:spcAft>
                <a:spcPts val="1000"/>
              </a:spcAft>
              <a:buNone/>
            </a:pPr>
            <a:r>
              <a:rPr lang="es-419">
                <a:solidFill>
                  <a:srgbClr val="2E2F30"/>
                </a:solidFill>
              </a:rPr>
              <a:t>Su función es actuar como facilitador y guía para el equipo de Scrum, ayudando a eliminar obstáculos y asegurándose de que se siga el proceso Scrum adecuadamente. </a:t>
            </a:r>
            <a:endParaRPr/>
          </a:p>
        </p:txBody>
      </p:sp>
      <p:sp>
        <p:nvSpPr>
          <p:cNvPr id="152" name="Google Shape;152;p24"/>
          <p:cNvSpPr/>
          <p:nvPr/>
        </p:nvSpPr>
        <p:spPr>
          <a:xfrm>
            <a:off x="7130100" y="3681675"/>
            <a:ext cx="621000" cy="1933500"/>
          </a:xfrm>
          <a:prstGeom prst="downArrow">
            <a:avLst>
              <a:gd fmla="val 50000" name="adj1"/>
              <a:gd fmla="val 5000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p:nvPr/>
        </p:nvSpPr>
        <p:spPr>
          <a:xfrm>
            <a:off x="4123000" y="3634025"/>
            <a:ext cx="621000" cy="1933500"/>
          </a:xfrm>
          <a:prstGeom prst="downArrow">
            <a:avLst>
              <a:gd fmla="val 50000" name="adj1"/>
              <a:gd fmla="val 5000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p:nvPr/>
        </p:nvSpPr>
        <p:spPr>
          <a:xfrm>
            <a:off x="1223800" y="3634150"/>
            <a:ext cx="621000" cy="1933500"/>
          </a:xfrm>
          <a:prstGeom prst="downArrow">
            <a:avLst>
              <a:gd fmla="val 50000" name="adj1"/>
              <a:gd fmla="val 5000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5" name="Google Shape;155;p24"/>
          <p:cNvPicPr preferRelativeResize="0"/>
          <p:nvPr/>
        </p:nvPicPr>
        <p:blipFill rotWithShape="1">
          <a:blip r:embed="rId3">
            <a:alphaModFix/>
          </a:blip>
          <a:srcRect b="7042" l="0" r="0" t="10203"/>
          <a:stretch/>
        </p:blipFill>
        <p:spPr>
          <a:xfrm>
            <a:off x="835150" y="3850900"/>
            <a:ext cx="1398299" cy="1056100"/>
          </a:xfrm>
          <a:prstGeom prst="rect">
            <a:avLst/>
          </a:prstGeom>
          <a:noFill/>
          <a:ln>
            <a:noFill/>
          </a:ln>
        </p:spPr>
      </p:pic>
      <p:pic>
        <p:nvPicPr>
          <p:cNvPr id="156" name="Google Shape;156;p24"/>
          <p:cNvPicPr preferRelativeResize="0"/>
          <p:nvPr/>
        </p:nvPicPr>
        <p:blipFill rotWithShape="1">
          <a:blip r:embed="rId4">
            <a:alphaModFix/>
          </a:blip>
          <a:srcRect b="10596" l="0" r="0" t="7517"/>
          <a:stretch/>
        </p:blipFill>
        <p:spPr>
          <a:xfrm>
            <a:off x="3778425" y="3980875"/>
            <a:ext cx="1310150" cy="979150"/>
          </a:xfrm>
          <a:prstGeom prst="rect">
            <a:avLst/>
          </a:prstGeom>
          <a:noFill/>
          <a:ln>
            <a:noFill/>
          </a:ln>
        </p:spPr>
      </p:pic>
      <p:pic>
        <p:nvPicPr>
          <p:cNvPr id="157" name="Google Shape;157;p24"/>
          <p:cNvPicPr preferRelativeResize="0"/>
          <p:nvPr/>
        </p:nvPicPr>
        <p:blipFill rotWithShape="1">
          <a:blip r:embed="rId5">
            <a:alphaModFix/>
          </a:blip>
          <a:srcRect b="8129" l="0" r="0" t="9835"/>
          <a:stretch/>
        </p:blipFill>
        <p:spPr>
          <a:xfrm>
            <a:off x="6633550" y="3999900"/>
            <a:ext cx="1493801" cy="907101"/>
          </a:xfrm>
          <a:prstGeom prst="rect">
            <a:avLst/>
          </a:prstGeom>
          <a:noFill/>
          <a:ln>
            <a:noFill/>
          </a:ln>
        </p:spPr>
      </p:pic>
      <p:sp>
        <p:nvSpPr>
          <p:cNvPr id="158" name="Google Shape;15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sz="2920">
                <a:solidFill>
                  <a:schemeClr val="accent1"/>
                </a:solidFill>
                <a:latin typeface="Lexend"/>
                <a:ea typeface="Lexend"/>
                <a:cs typeface="Lexend"/>
                <a:sym typeface="Lexend"/>
              </a:rPr>
              <a:t>METODOLOGÍAS ÁGILES: SCRUM TEAM</a:t>
            </a:r>
            <a:endParaRPr sz="2920">
              <a:solidFill>
                <a:schemeClr val="accent1"/>
              </a:solidFill>
              <a:latin typeface="Lexend"/>
              <a:ea typeface="Lexend"/>
              <a:cs typeface="Lexend"/>
              <a:sym typeface="Lexend"/>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p:nvPr/>
        </p:nvSpPr>
        <p:spPr>
          <a:xfrm>
            <a:off x="1216300" y="0"/>
            <a:ext cx="621000" cy="1699800"/>
          </a:xfrm>
          <a:prstGeom prst="downArrow">
            <a:avLst>
              <a:gd fmla="val 50000" name="adj1"/>
              <a:gd fmla="val 5000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a:off x="4112200" y="0"/>
            <a:ext cx="621000" cy="1699800"/>
          </a:xfrm>
          <a:prstGeom prst="downArrow">
            <a:avLst>
              <a:gd fmla="val 50000" name="adj1"/>
              <a:gd fmla="val 5000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7148200" y="0"/>
            <a:ext cx="621000" cy="1699800"/>
          </a:xfrm>
          <a:prstGeom prst="downArrow">
            <a:avLst>
              <a:gd fmla="val 50000" name="adj1"/>
              <a:gd fmla="val 5000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txBox="1"/>
          <p:nvPr/>
        </p:nvSpPr>
        <p:spPr>
          <a:xfrm rot="-5400000">
            <a:off x="580150" y="531275"/>
            <a:ext cx="189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lang="es-419">
                <a:solidFill>
                  <a:schemeClr val="lt1"/>
                </a:solidFill>
              </a:rPr>
              <a:t>Scrum master</a:t>
            </a:r>
            <a:endParaRPr>
              <a:solidFill>
                <a:schemeClr val="lt1"/>
              </a:solidFill>
            </a:endParaRPr>
          </a:p>
        </p:txBody>
      </p:sp>
      <p:sp>
        <p:nvSpPr>
          <p:cNvPr id="167" name="Google Shape;167;p25"/>
          <p:cNvSpPr txBox="1"/>
          <p:nvPr/>
        </p:nvSpPr>
        <p:spPr>
          <a:xfrm rot="-5400000">
            <a:off x="3476050" y="531275"/>
            <a:ext cx="189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lang="es-419">
                <a:solidFill>
                  <a:schemeClr val="lt1"/>
                </a:solidFill>
              </a:rPr>
              <a:t>Product owner</a:t>
            </a:r>
            <a:endParaRPr>
              <a:solidFill>
                <a:schemeClr val="lt1"/>
              </a:solidFill>
            </a:endParaRPr>
          </a:p>
        </p:txBody>
      </p:sp>
      <p:sp>
        <p:nvSpPr>
          <p:cNvPr id="168" name="Google Shape;168;p25"/>
          <p:cNvSpPr txBox="1"/>
          <p:nvPr/>
        </p:nvSpPr>
        <p:spPr>
          <a:xfrm rot="-5400000">
            <a:off x="6512050" y="531275"/>
            <a:ext cx="189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lang="es-419">
                <a:solidFill>
                  <a:schemeClr val="lt1"/>
                </a:solidFill>
              </a:rPr>
              <a:t>Developers</a:t>
            </a:r>
            <a:endParaRPr>
              <a:solidFill>
                <a:schemeClr val="lt1"/>
              </a:solidFill>
            </a:endParaRPr>
          </a:p>
        </p:txBody>
      </p:sp>
      <p:sp>
        <p:nvSpPr>
          <p:cNvPr id="169" name="Google Shape;169;p25"/>
          <p:cNvSpPr txBox="1"/>
          <p:nvPr/>
        </p:nvSpPr>
        <p:spPr>
          <a:xfrm>
            <a:off x="515650" y="2022225"/>
            <a:ext cx="20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Damían Agüero</a:t>
            </a:r>
            <a:endParaRPr/>
          </a:p>
        </p:txBody>
      </p:sp>
      <p:sp>
        <p:nvSpPr>
          <p:cNvPr id="170" name="Google Shape;170;p25"/>
          <p:cNvSpPr txBox="1"/>
          <p:nvPr/>
        </p:nvSpPr>
        <p:spPr>
          <a:xfrm>
            <a:off x="3411550" y="2022225"/>
            <a:ext cx="20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Prof. Carlos Rodriguez</a:t>
            </a:r>
            <a:endParaRPr/>
          </a:p>
        </p:txBody>
      </p:sp>
      <p:sp>
        <p:nvSpPr>
          <p:cNvPr id="171" name="Google Shape;171;p25"/>
          <p:cNvSpPr txBox="1"/>
          <p:nvPr/>
        </p:nvSpPr>
        <p:spPr>
          <a:xfrm>
            <a:off x="6447550" y="2022225"/>
            <a:ext cx="20223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s-419">
                <a:solidFill>
                  <a:schemeClr val="dk1"/>
                </a:solidFill>
              </a:rPr>
              <a:t>Damían Agüero</a:t>
            </a:r>
            <a:endParaRPr/>
          </a:p>
          <a:p>
            <a:pPr indent="0" lvl="0" marL="0" rtl="0" algn="ctr">
              <a:spcBef>
                <a:spcPts val="0"/>
              </a:spcBef>
              <a:spcAft>
                <a:spcPts val="0"/>
              </a:spcAft>
              <a:buNone/>
            </a:pPr>
            <a:r>
              <a:rPr lang="es-419"/>
              <a:t>Julián Pérez</a:t>
            </a:r>
            <a:endParaRPr/>
          </a:p>
          <a:p>
            <a:pPr indent="0" lvl="0" marL="0" rtl="0" algn="ctr">
              <a:spcBef>
                <a:spcPts val="0"/>
              </a:spcBef>
              <a:spcAft>
                <a:spcPts val="0"/>
              </a:spcAft>
              <a:buNone/>
            </a:pPr>
            <a:r>
              <a:rPr lang="es-419"/>
              <a:t>Abril Sabatini</a:t>
            </a:r>
            <a:endParaRPr/>
          </a:p>
        </p:txBody>
      </p:sp>
      <p:pic>
        <p:nvPicPr>
          <p:cNvPr id="172" name="Google Shape;172;p25"/>
          <p:cNvPicPr preferRelativeResize="0"/>
          <p:nvPr/>
        </p:nvPicPr>
        <p:blipFill>
          <a:blip r:embed="rId3">
            <a:alphaModFix/>
          </a:blip>
          <a:stretch>
            <a:fillRect/>
          </a:stretch>
        </p:blipFill>
        <p:spPr>
          <a:xfrm flipH="1">
            <a:off x="630225" y="2744850"/>
            <a:ext cx="1793149" cy="1607350"/>
          </a:xfrm>
          <a:prstGeom prst="rect">
            <a:avLst/>
          </a:prstGeom>
          <a:noFill/>
          <a:ln>
            <a:noFill/>
          </a:ln>
        </p:spPr>
      </p:pic>
      <p:pic>
        <p:nvPicPr>
          <p:cNvPr id="173" name="Google Shape;173;p25"/>
          <p:cNvPicPr preferRelativeResize="0"/>
          <p:nvPr/>
        </p:nvPicPr>
        <p:blipFill>
          <a:blip r:embed="rId3">
            <a:alphaModFix/>
          </a:blip>
          <a:stretch>
            <a:fillRect/>
          </a:stretch>
        </p:blipFill>
        <p:spPr>
          <a:xfrm flipH="1">
            <a:off x="5976050" y="2744850"/>
            <a:ext cx="1793149" cy="1607350"/>
          </a:xfrm>
          <a:prstGeom prst="rect">
            <a:avLst/>
          </a:prstGeom>
          <a:noFill/>
          <a:ln>
            <a:noFill/>
          </a:ln>
        </p:spPr>
      </p:pic>
      <p:pic>
        <p:nvPicPr>
          <p:cNvPr id="174" name="Google Shape;174;p25"/>
          <p:cNvPicPr preferRelativeResize="0"/>
          <p:nvPr/>
        </p:nvPicPr>
        <p:blipFill rotWithShape="1">
          <a:blip r:embed="rId4">
            <a:alphaModFix/>
          </a:blip>
          <a:srcRect b="10755" l="15099" r="14273" t="10218"/>
          <a:stretch/>
        </p:blipFill>
        <p:spPr>
          <a:xfrm>
            <a:off x="7461775" y="3076500"/>
            <a:ext cx="1271924" cy="1275700"/>
          </a:xfrm>
          <a:prstGeom prst="rect">
            <a:avLst/>
          </a:prstGeom>
          <a:noFill/>
          <a:ln>
            <a:noFill/>
          </a:ln>
        </p:spPr>
      </p:pic>
      <p:pic>
        <p:nvPicPr>
          <p:cNvPr id="175" name="Google Shape;175;p25"/>
          <p:cNvPicPr preferRelativeResize="0"/>
          <p:nvPr/>
        </p:nvPicPr>
        <p:blipFill>
          <a:blip r:embed="rId3">
            <a:alphaModFix/>
          </a:blip>
          <a:stretch>
            <a:fillRect/>
          </a:stretch>
        </p:blipFill>
        <p:spPr>
          <a:xfrm flipH="1">
            <a:off x="3526125" y="2744850"/>
            <a:ext cx="1793149" cy="1607350"/>
          </a:xfrm>
          <a:prstGeom prst="rect">
            <a:avLst/>
          </a:prstGeom>
          <a:noFill/>
          <a:ln>
            <a:noFill/>
          </a:ln>
        </p:spPr>
      </p:pic>
      <p:pic>
        <p:nvPicPr>
          <p:cNvPr id="176" name="Google Shape;176;p25"/>
          <p:cNvPicPr preferRelativeResize="0"/>
          <p:nvPr/>
        </p:nvPicPr>
        <p:blipFill>
          <a:blip r:embed="rId5">
            <a:alphaModFix/>
          </a:blip>
          <a:stretch>
            <a:fillRect/>
          </a:stretch>
        </p:blipFill>
        <p:spPr>
          <a:xfrm flipH="1">
            <a:off x="6422025" y="3639825"/>
            <a:ext cx="1678520" cy="1503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419">
                <a:solidFill>
                  <a:schemeClr val="accent5"/>
                </a:solidFill>
                <a:highlight>
                  <a:schemeClr val="accent5"/>
                </a:highlight>
                <a:latin typeface="Lexend"/>
                <a:ea typeface="Lexend"/>
                <a:cs typeface="Lexend"/>
                <a:sym typeface="Lexend"/>
              </a:rPr>
              <a:t>        </a:t>
            </a:r>
            <a:r>
              <a:rPr lang="es-419">
                <a:solidFill>
                  <a:schemeClr val="lt1"/>
                </a:solidFill>
                <a:highlight>
                  <a:schemeClr val="accent5"/>
                </a:highlight>
                <a:latin typeface="Lexend"/>
                <a:ea typeface="Lexend"/>
                <a:cs typeface="Lexend"/>
                <a:sym typeface="Lexend"/>
              </a:rPr>
              <a:t>Stack tecnológico  </a:t>
            </a:r>
            <a:r>
              <a:rPr lang="es-419">
                <a:solidFill>
                  <a:schemeClr val="accent5"/>
                </a:solidFill>
                <a:highlight>
                  <a:schemeClr val="accent5"/>
                </a:highlight>
                <a:latin typeface="Lexend"/>
                <a:ea typeface="Lexend"/>
                <a:cs typeface="Lexend"/>
                <a:sym typeface="Lexend"/>
              </a:rPr>
              <a:t>    .</a:t>
            </a:r>
            <a:endParaRPr>
              <a:solidFill>
                <a:schemeClr val="accent5"/>
              </a:solidFill>
              <a:highlight>
                <a:schemeClr val="accent5"/>
              </a:highlight>
              <a:latin typeface="Lexend"/>
              <a:ea typeface="Lexend"/>
              <a:cs typeface="Lexend"/>
              <a:sym typeface="Lexend"/>
            </a:endParaRPr>
          </a:p>
          <a:p>
            <a:pPr indent="0" lvl="0" marL="0" rtl="0" algn="l">
              <a:spcBef>
                <a:spcPts val="0"/>
              </a:spcBef>
              <a:spcAft>
                <a:spcPts val="0"/>
              </a:spcAft>
              <a:buNone/>
            </a:pPr>
            <a:r>
              <a:t/>
            </a:r>
            <a:endParaRPr/>
          </a:p>
        </p:txBody>
      </p:sp>
      <p:sp>
        <p:nvSpPr>
          <p:cNvPr id="182" name="Google Shape;182;p26"/>
          <p:cNvSpPr txBox="1"/>
          <p:nvPr>
            <p:ph idx="1" type="body"/>
          </p:nvPr>
        </p:nvSpPr>
        <p:spPr>
          <a:xfrm>
            <a:off x="861350" y="1152475"/>
            <a:ext cx="79710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419" sz="2100">
                <a:solidFill>
                  <a:srgbClr val="111111"/>
                </a:solidFill>
                <a:highlight>
                  <a:srgbClr val="FFFFFF"/>
                </a:highlight>
              </a:rPr>
              <a:t>Jira</a:t>
            </a:r>
            <a:endParaRPr sz="2100">
              <a:solidFill>
                <a:srgbClr val="111111"/>
              </a:solidFill>
              <a:highlight>
                <a:srgbClr val="FFFFFF"/>
              </a:highlight>
            </a:endParaRPr>
          </a:p>
          <a:p>
            <a:pPr indent="0" lvl="0" marL="0" rtl="0" algn="l">
              <a:spcBef>
                <a:spcPts val="1200"/>
              </a:spcBef>
              <a:spcAft>
                <a:spcPts val="0"/>
              </a:spcAft>
              <a:buNone/>
            </a:pPr>
            <a:r>
              <a:rPr lang="es-419" sz="2100">
                <a:solidFill>
                  <a:srgbClr val="111111"/>
                </a:solidFill>
                <a:highlight>
                  <a:srgbClr val="FFFFFF"/>
                </a:highlight>
              </a:rPr>
              <a:t>Git </a:t>
            </a:r>
            <a:endParaRPr sz="2100">
              <a:solidFill>
                <a:srgbClr val="111111"/>
              </a:solidFill>
              <a:highlight>
                <a:srgbClr val="FFFFFF"/>
              </a:highlight>
            </a:endParaRPr>
          </a:p>
          <a:p>
            <a:pPr indent="0" lvl="0" marL="0" rtl="0" algn="l">
              <a:spcBef>
                <a:spcPts val="1200"/>
              </a:spcBef>
              <a:spcAft>
                <a:spcPts val="0"/>
              </a:spcAft>
              <a:buNone/>
            </a:pPr>
            <a:r>
              <a:rPr lang="es-419" sz="2100">
                <a:solidFill>
                  <a:srgbClr val="111111"/>
                </a:solidFill>
                <a:highlight>
                  <a:srgbClr val="FFFFFF"/>
                </a:highlight>
              </a:rPr>
              <a:t>Github</a:t>
            </a:r>
            <a:endParaRPr sz="2100">
              <a:solidFill>
                <a:srgbClr val="111111"/>
              </a:solidFill>
              <a:highlight>
                <a:srgbClr val="FFFFFF"/>
              </a:highlight>
            </a:endParaRPr>
          </a:p>
          <a:p>
            <a:pPr indent="0" lvl="0" marL="0" rtl="0" algn="l">
              <a:spcBef>
                <a:spcPts val="1200"/>
              </a:spcBef>
              <a:spcAft>
                <a:spcPts val="0"/>
              </a:spcAft>
              <a:buNone/>
            </a:pPr>
            <a:r>
              <a:rPr lang="es-419" sz="2100">
                <a:solidFill>
                  <a:srgbClr val="111111"/>
                </a:solidFill>
                <a:highlight>
                  <a:srgbClr val="FFFFFF"/>
                </a:highlight>
              </a:rPr>
              <a:t>Python</a:t>
            </a:r>
            <a:endParaRPr sz="2100">
              <a:solidFill>
                <a:srgbClr val="111111"/>
              </a:solidFill>
              <a:highlight>
                <a:srgbClr val="FFFFFF"/>
              </a:highlight>
            </a:endParaRPr>
          </a:p>
          <a:p>
            <a:pPr indent="0" lvl="0" marL="0" rtl="0" algn="l">
              <a:spcBef>
                <a:spcPts val="1200"/>
              </a:spcBef>
              <a:spcAft>
                <a:spcPts val="0"/>
              </a:spcAft>
              <a:buNone/>
            </a:pPr>
            <a:r>
              <a:rPr lang="es-419" sz="2100">
                <a:solidFill>
                  <a:srgbClr val="111111"/>
                </a:solidFill>
                <a:highlight>
                  <a:srgbClr val="FFFFFF"/>
                </a:highlight>
              </a:rPr>
              <a:t>Pycharm</a:t>
            </a:r>
            <a:endParaRPr sz="2100">
              <a:solidFill>
                <a:srgbClr val="111111"/>
              </a:solidFill>
              <a:highlight>
                <a:srgbClr val="FFFFFF"/>
              </a:highlight>
            </a:endParaRPr>
          </a:p>
          <a:p>
            <a:pPr indent="0" lvl="0" marL="0" rtl="0" algn="l">
              <a:spcBef>
                <a:spcPts val="1200"/>
              </a:spcBef>
              <a:spcAft>
                <a:spcPts val="0"/>
              </a:spcAft>
              <a:buNone/>
            </a:pPr>
            <a:r>
              <a:rPr lang="es-419" sz="2100">
                <a:solidFill>
                  <a:srgbClr val="111111"/>
                </a:solidFill>
                <a:highlight>
                  <a:srgbClr val="FFFFFF"/>
                </a:highlight>
              </a:rPr>
              <a:t>Keras</a:t>
            </a:r>
            <a:endParaRPr sz="2100">
              <a:solidFill>
                <a:srgbClr val="111111"/>
              </a:solidFill>
              <a:highlight>
                <a:srgbClr val="FFFFFF"/>
              </a:highlight>
            </a:endParaRPr>
          </a:p>
          <a:p>
            <a:pPr indent="0" lvl="0" marL="0" rtl="0" algn="l">
              <a:spcBef>
                <a:spcPts val="1200"/>
              </a:spcBef>
              <a:spcAft>
                <a:spcPts val="1200"/>
              </a:spcAft>
              <a:buNone/>
            </a:pPr>
            <a:r>
              <a:rPr lang="es-419" sz="2100">
                <a:solidFill>
                  <a:srgbClr val="111111"/>
                </a:solidFill>
                <a:highlight>
                  <a:srgbClr val="FFFFFF"/>
                </a:highlight>
              </a:rPr>
              <a:t>TensorFlow</a:t>
            </a:r>
            <a:endParaRPr sz="2100">
              <a:solidFill>
                <a:srgbClr val="111111"/>
              </a:solidFill>
              <a:highlight>
                <a:srgbClr val="FFFFFF"/>
              </a:highlight>
            </a:endParaRPr>
          </a:p>
        </p:txBody>
      </p:sp>
      <p:sp>
        <p:nvSpPr>
          <p:cNvPr id="183" name="Google Shape;183;p26"/>
          <p:cNvSpPr/>
          <p:nvPr/>
        </p:nvSpPr>
        <p:spPr>
          <a:xfrm>
            <a:off x="185225" y="150"/>
            <a:ext cx="399000" cy="51435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26"/>
          <p:cNvGrpSpPr/>
          <p:nvPr/>
        </p:nvGrpSpPr>
        <p:grpSpPr>
          <a:xfrm>
            <a:off x="4204798" y="1017725"/>
            <a:ext cx="4428024" cy="4025050"/>
            <a:chOff x="4204798" y="1017725"/>
            <a:chExt cx="4428024" cy="4025050"/>
          </a:xfrm>
        </p:grpSpPr>
        <p:pic>
          <p:nvPicPr>
            <p:cNvPr id="185" name="Google Shape;185;p26"/>
            <p:cNvPicPr preferRelativeResize="0"/>
            <p:nvPr/>
          </p:nvPicPr>
          <p:blipFill>
            <a:blip r:embed="rId3">
              <a:alphaModFix/>
            </a:blip>
            <a:stretch>
              <a:fillRect/>
            </a:stretch>
          </p:blipFill>
          <p:spPr>
            <a:xfrm>
              <a:off x="4204798" y="1017725"/>
              <a:ext cx="4428024" cy="4025050"/>
            </a:xfrm>
            <a:prstGeom prst="rect">
              <a:avLst/>
            </a:prstGeom>
            <a:noFill/>
            <a:ln>
              <a:noFill/>
            </a:ln>
          </p:spPr>
        </p:pic>
        <p:pic>
          <p:nvPicPr>
            <p:cNvPr id="186" name="Google Shape;186;p26"/>
            <p:cNvPicPr preferRelativeResize="0"/>
            <p:nvPr/>
          </p:nvPicPr>
          <p:blipFill rotWithShape="1">
            <a:blip r:embed="rId4">
              <a:alphaModFix/>
            </a:blip>
            <a:srcRect b="24874" l="54356" r="8691" t="15915"/>
            <a:stretch/>
          </p:blipFill>
          <p:spPr>
            <a:xfrm>
              <a:off x="4871225" y="2451273"/>
              <a:ext cx="912575" cy="818825"/>
            </a:xfrm>
            <a:prstGeom prst="rect">
              <a:avLst/>
            </a:prstGeom>
            <a:noFill/>
            <a:ln>
              <a:noFill/>
            </a:ln>
          </p:spPr>
        </p:pic>
        <p:pic>
          <p:nvPicPr>
            <p:cNvPr id="187" name="Google Shape;187;p26"/>
            <p:cNvPicPr preferRelativeResize="0"/>
            <p:nvPr/>
          </p:nvPicPr>
          <p:blipFill rotWithShape="1">
            <a:blip r:embed="rId5">
              <a:alphaModFix/>
            </a:blip>
            <a:srcRect b="26442" l="12135" r="66977" t="9992"/>
            <a:stretch/>
          </p:blipFill>
          <p:spPr>
            <a:xfrm>
              <a:off x="5485450" y="3652088"/>
              <a:ext cx="912575" cy="764787"/>
            </a:xfrm>
            <a:prstGeom prst="rect">
              <a:avLst/>
            </a:prstGeom>
            <a:noFill/>
            <a:ln>
              <a:noFill/>
            </a:ln>
          </p:spPr>
        </p:pic>
        <p:pic>
          <p:nvPicPr>
            <p:cNvPr id="188" name="Google Shape;188;p26"/>
            <p:cNvPicPr preferRelativeResize="0"/>
            <p:nvPr/>
          </p:nvPicPr>
          <p:blipFill rotWithShape="1">
            <a:blip r:embed="rId6">
              <a:alphaModFix/>
            </a:blip>
            <a:srcRect b="35831" l="32977" r="33213" t="0"/>
            <a:stretch/>
          </p:blipFill>
          <p:spPr>
            <a:xfrm>
              <a:off x="7167333" y="3804100"/>
              <a:ext cx="711791" cy="764775"/>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3904"/>
              <a:buFont typeface="Arial"/>
              <a:buNone/>
            </a:pPr>
            <a:r>
              <a:rPr lang="es-419" sz="2920">
                <a:solidFill>
                  <a:srgbClr val="1155CC"/>
                </a:solidFill>
                <a:latin typeface="Lexend"/>
                <a:ea typeface="Lexend"/>
                <a:cs typeface="Lexend"/>
                <a:sym typeface="Lexend"/>
              </a:rPr>
              <a:t>GESTOR DE PROYECTOS: JIRA</a:t>
            </a:r>
            <a:endParaRPr sz="2920">
              <a:solidFill>
                <a:srgbClr val="1155CC"/>
              </a:solidFill>
              <a:latin typeface="Lexend"/>
              <a:ea typeface="Lexend"/>
              <a:cs typeface="Lexend"/>
              <a:sym typeface="Lexend"/>
            </a:endParaRPr>
          </a:p>
          <a:p>
            <a:pPr indent="0" lvl="0" marL="0" rtl="0" algn="l">
              <a:spcBef>
                <a:spcPts val="0"/>
              </a:spcBef>
              <a:spcAft>
                <a:spcPts val="0"/>
              </a:spcAft>
              <a:buNone/>
            </a:pPr>
            <a:r>
              <a:t/>
            </a:r>
            <a:endParaRPr/>
          </a:p>
        </p:txBody>
      </p:sp>
      <p:sp>
        <p:nvSpPr>
          <p:cNvPr id="194" name="Google Shape;19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sz="1600">
                <a:solidFill>
                  <a:srgbClr val="999999"/>
                </a:solidFill>
                <a:latin typeface="Roboto"/>
                <a:ea typeface="Roboto"/>
                <a:cs typeface="Roboto"/>
                <a:sym typeface="Roboto"/>
              </a:rPr>
              <a:t>Jira es una herramienta de software que se utiliza para la gestión de proyectos, seguimiento de errores y tareas, y colaboración de equipos. </a:t>
            </a:r>
            <a:endParaRPr sz="1600">
              <a:solidFill>
                <a:srgbClr val="999999"/>
              </a:solidFill>
              <a:latin typeface="Roboto"/>
              <a:ea typeface="Roboto"/>
              <a:cs typeface="Roboto"/>
              <a:sym typeface="Roboto"/>
            </a:endParaRPr>
          </a:p>
          <a:p>
            <a:pPr indent="0" lvl="0" marL="0" rtl="0" algn="ctr">
              <a:spcBef>
                <a:spcPts val="1200"/>
              </a:spcBef>
              <a:spcAft>
                <a:spcPts val="1200"/>
              </a:spcAft>
              <a:buNone/>
            </a:pPr>
            <a:r>
              <a:rPr lang="es-419" sz="1600">
                <a:solidFill>
                  <a:srgbClr val="999999"/>
                </a:solidFill>
                <a:latin typeface="Roboto"/>
                <a:ea typeface="Roboto"/>
                <a:cs typeface="Roboto"/>
                <a:sym typeface="Roboto"/>
              </a:rPr>
              <a:t>Además de la gestión de proyectos, Jira también permite la gestión de flujos de trabajo y procesos personalizados, la integración con otras herramientas y la creación de informes y análisis </a:t>
            </a:r>
            <a:r>
              <a:rPr lang="es-419" sz="1600">
                <a:solidFill>
                  <a:srgbClr val="999999"/>
                </a:solidFill>
              </a:rPr>
              <a:t>personalizados para monitorear el desempeño del equipo y del proyecto</a:t>
            </a:r>
            <a:r>
              <a:rPr lang="es-419" sz="1600">
                <a:solidFill>
                  <a:srgbClr val="999999"/>
                </a:solidFill>
                <a:latin typeface="Roboto"/>
                <a:ea typeface="Roboto"/>
                <a:cs typeface="Roboto"/>
                <a:sym typeface="Roboto"/>
              </a:rPr>
              <a:t>.</a:t>
            </a:r>
            <a:endParaRPr sz="1600">
              <a:solidFill>
                <a:srgbClr val="999999"/>
              </a:solidFill>
              <a:latin typeface="Roboto"/>
              <a:ea typeface="Roboto"/>
              <a:cs typeface="Roboto"/>
              <a:sym typeface="Roboto"/>
            </a:endParaRPr>
          </a:p>
        </p:txBody>
      </p:sp>
      <p:pic>
        <p:nvPicPr>
          <p:cNvPr id="195" name="Google Shape;195;p27"/>
          <p:cNvPicPr preferRelativeResize="0"/>
          <p:nvPr/>
        </p:nvPicPr>
        <p:blipFill>
          <a:blip r:embed="rId3">
            <a:alphaModFix/>
          </a:blip>
          <a:stretch>
            <a:fillRect/>
          </a:stretch>
        </p:blipFill>
        <p:spPr>
          <a:xfrm>
            <a:off x="2386075" y="4281450"/>
            <a:ext cx="4371856" cy="572700"/>
          </a:xfrm>
          <a:prstGeom prst="rect">
            <a:avLst/>
          </a:prstGeom>
          <a:noFill/>
          <a:ln>
            <a:noFill/>
          </a:ln>
        </p:spPr>
      </p:pic>
      <p:pic>
        <p:nvPicPr>
          <p:cNvPr id="196" name="Google Shape;196;p27"/>
          <p:cNvPicPr preferRelativeResize="0"/>
          <p:nvPr/>
        </p:nvPicPr>
        <p:blipFill>
          <a:blip r:embed="rId4">
            <a:alphaModFix/>
          </a:blip>
          <a:stretch>
            <a:fillRect/>
          </a:stretch>
        </p:blipFill>
        <p:spPr>
          <a:xfrm>
            <a:off x="3574025" y="2887825"/>
            <a:ext cx="2002749" cy="1393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p:nvPr/>
        </p:nvSpPr>
        <p:spPr>
          <a:xfrm>
            <a:off x="125250" y="265650"/>
            <a:ext cx="8893500" cy="4612200"/>
          </a:xfrm>
          <a:prstGeom prst="rect">
            <a:avLst/>
          </a:prstGeom>
          <a:solidFill>
            <a:schemeClr val="l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02" name="Google Shape;20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3" name="Google Shape;20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4" name="Google Shape;204;p28"/>
          <p:cNvPicPr preferRelativeResize="0"/>
          <p:nvPr/>
        </p:nvPicPr>
        <p:blipFill rotWithShape="1">
          <a:blip r:embed="rId3">
            <a:alphaModFix/>
          </a:blip>
          <a:srcRect b="5140" l="0" r="0" t="5140"/>
          <a:stretch/>
        </p:blipFill>
        <p:spPr>
          <a:xfrm>
            <a:off x="371874" y="453224"/>
            <a:ext cx="8400251" cy="42370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3904"/>
              <a:buFont typeface="Arial"/>
              <a:buNone/>
            </a:pPr>
            <a:r>
              <a:rPr lang="es-419" sz="2920">
                <a:solidFill>
                  <a:srgbClr val="FF0000"/>
                </a:solidFill>
                <a:latin typeface="Lexend"/>
                <a:ea typeface="Lexend"/>
                <a:cs typeface="Lexend"/>
                <a:sym typeface="Lexend"/>
              </a:rPr>
              <a:t>GIT Y GITHUB</a:t>
            </a:r>
            <a:endParaRPr sz="2920">
              <a:solidFill>
                <a:srgbClr val="FF0000"/>
              </a:solidFill>
              <a:latin typeface="Lexend"/>
              <a:ea typeface="Lexend"/>
              <a:cs typeface="Lexend"/>
              <a:sym typeface="Lexend"/>
            </a:endParaRPr>
          </a:p>
          <a:p>
            <a:pPr indent="0" lvl="0" marL="0" rtl="0" algn="l">
              <a:spcBef>
                <a:spcPts val="0"/>
              </a:spcBef>
              <a:spcAft>
                <a:spcPts val="0"/>
              </a:spcAft>
              <a:buNone/>
            </a:pPr>
            <a:r>
              <a:t/>
            </a:r>
            <a:endParaRPr/>
          </a:p>
        </p:txBody>
      </p:sp>
      <p:sp>
        <p:nvSpPr>
          <p:cNvPr id="210" name="Google Shape;210;p29"/>
          <p:cNvSpPr txBox="1"/>
          <p:nvPr>
            <p:ph idx="1" type="body"/>
          </p:nvPr>
        </p:nvSpPr>
        <p:spPr>
          <a:xfrm>
            <a:off x="311700" y="122682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sz="1600">
                <a:solidFill>
                  <a:srgbClr val="999999"/>
                </a:solidFill>
              </a:rPr>
              <a:t>Git es un sistema de control de versiones distribuido, diseñado para llevar un registro de los cambios realizados en el código fuente de un proyecto de software.Git permite a los desarrolladores </a:t>
            </a:r>
            <a:r>
              <a:rPr lang="es-419" sz="1600">
                <a:solidFill>
                  <a:srgbClr val="FF0000"/>
                </a:solidFill>
              </a:rPr>
              <a:t>trabajar en paralelo </a:t>
            </a:r>
            <a:r>
              <a:rPr lang="es-419" sz="1600">
                <a:solidFill>
                  <a:srgbClr val="999999"/>
                </a:solidFill>
              </a:rPr>
              <a:t>a través de commons (código abierto)</a:t>
            </a:r>
            <a:r>
              <a:rPr lang="es-419" sz="1600">
                <a:solidFill>
                  <a:srgbClr val="FF0000"/>
                </a:solidFill>
              </a:rPr>
              <a:t> </a:t>
            </a:r>
            <a:r>
              <a:rPr lang="es-419" sz="1600">
                <a:solidFill>
                  <a:srgbClr val="999999"/>
                </a:solidFill>
              </a:rPr>
              <a:t>en diferentes ramas del código, fusionar las ramas y deshacer cambios cuando sea necesario. Git también ofrece características para la colaboración en equipo, como la creación de repositorios remotos y la coordinación de las contribuciones de distintos desarrolladores. </a:t>
            </a:r>
            <a:endParaRPr sz="1600">
              <a:solidFill>
                <a:srgbClr val="999999"/>
              </a:solidFill>
            </a:endParaRPr>
          </a:p>
          <a:p>
            <a:pPr indent="0" lvl="0" marL="0" rtl="0" algn="ctr">
              <a:spcBef>
                <a:spcPts val="1200"/>
              </a:spcBef>
              <a:spcAft>
                <a:spcPts val="1200"/>
              </a:spcAft>
              <a:buNone/>
            </a:pPr>
            <a:r>
              <a:rPr lang="es-419" sz="1600">
                <a:solidFill>
                  <a:srgbClr val="999999"/>
                </a:solidFill>
              </a:rPr>
              <a:t>GitHub es un servicio de alojamiento de </a:t>
            </a:r>
            <a:r>
              <a:rPr lang="es-419" sz="1600">
                <a:solidFill>
                  <a:srgbClr val="FF0000"/>
                </a:solidFill>
              </a:rPr>
              <a:t>repositorios</a:t>
            </a:r>
            <a:r>
              <a:rPr lang="es-419" sz="1600">
                <a:solidFill>
                  <a:srgbClr val="999999"/>
                </a:solidFill>
              </a:rPr>
              <a:t> en la nube que utiliza Git como su sistema de control de versiones.</a:t>
            </a:r>
            <a:endParaRPr sz="1600">
              <a:solidFill>
                <a:srgbClr val="999999"/>
              </a:solidFill>
            </a:endParaRPr>
          </a:p>
        </p:txBody>
      </p:sp>
      <p:pic>
        <p:nvPicPr>
          <p:cNvPr id="211" name="Google Shape;211;p29"/>
          <p:cNvPicPr preferRelativeResize="0"/>
          <p:nvPr/>
        </p:nvPicPr>
        <p:blipFill rotWithShape="1">
          <a:blip r:embed="rId3">
            <a:alphaModFix/>
          </a:blip>
          <a:srcRect b="24874" l="0" r="0" t="9300"/>
          <a:stretch/>
        </p:blipFill>
        <p:spPr>
          <a:xfrm>
            <a:off x="6210250" y="99150"/>
            <a:ext cx="2857500" cy="1053325"/>
          </a:xfrm>
          <a:prstGeom prst="rect">
            <a:avLst/>
          </a:prstGeom>
          <a:noFill/>
          <a:ln>
            <a:noFill/>
          </a:ln>
        </p:spPr>
      </p:pic>
      <p:pic>
        <p:nvPicPr>
          <p:cNvPr id="212" name="Google Shape;212;p29"/>
          <p:cNvPicPr preferRelativeResize="0"/>
          <p:nvPr/>
        </p:nvPicPr>
        <p:blipFill>
          <a:blip r:embed="rId4">
            <a:alphaModFix/>
          </a:blip>
          <a:stretch>
            <a:fillRect/>
          </a:stretch>
        </p:blipFill>
        <p:spPr>
          <a:xfrm>
            <a:off x="3839150" y="3744600"/>
            <a:ext cx="1465700" cy="12920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sz="1400">
                <a:solidFill>
                  <a:srgbClr val="999999"/>
                </a:solidFill>
              </a:rPr>
              <a:t>Cuando trabajamos con GIT lo que creamos es un repositorio, es decir, un lugar donde guardamos y administramos nuestros archivos; </a:t>
            </a:r>
            <a:endParaRPr sz="1400">
              <a:solidFill>
                <a:srgbClr val="999999"/>
              </a:solidFill>
            </a:endParaRPr>
          </a:p>
          <a:p>
            <a:pPr indent="0" lvl="0" marL="0" rtl="0" algn="l">
              <a:spcBef>
                <a:spcPts val="1000"/>
              </a:spcBef>
              <a:spcAft>
                <a:spcPts val="0"/>
              </a:spcAft>
              <a:buNone/>
            </a:pPr>
            <a:r>
              <a:rPr lang="es-419" sz="1400">
                <a:solidFill>
                  <a:srgbClr val="999999"/>
                </a:solidFill>
              </a:rPr>
              <a:t>Existen dos tipos de repositorios:</a:t>
            </a:r>
            <a:endParaRPr sz="1400">
              <a:solidFill>
                <a:srgbClr val="999999"/>
              </a:solidFill>
            </a:endParaRPr>
          </a:p>
          <a:p>
            <a:pPr indent="-317500" lvl="0" marL="457200" rtl="0" algn="l">
              <a:spcBef>
                <a:spcPts val="1000"/>
              </a:spcBef>
              <a:spcAft>
                <a:spcPts val="0"/>
              </a:spcAft>
              <a:buClr>
                <a:srgbClr val="999999"/>
              </a:buClr>
              <a:buSzPts val="1400"/>
              <a:buChar char="●"/>
            </a:pPr>
            <a:r>
              <a:rPr lang="es-419" sz="1400">
                <a:solidFill>
                  <a:srgbClr val="999999"/>
                </a:solidFill>
              </a:rPr>
              <a:t>Locales: Son aquellos que se crean de forma “local” en nuestra PC, y que no necesariamente son compartidos.</a:t>
            </a:r>
            <a:endParaRPr sz="1400">
              <a:solidFill>
                <a:srgbClr val="999999"/>
              </a:solidFill>
            </a:endParaRPr>
          </a:p>
          <a:p>
            <a:pPr indent="-317500" lvl="0" marL="457200" rtl="0" algn="l">
              <a:spcBef>
                <a:spcPts val="1000"/>
              </a:spcBef>
              <a:spcAft>
                <a:spcPts val="0"/>
              </a:spcAft>
              <a:buClr>
                <a:srgbClr val="999999"/>
              </a:buClr>
              <a:buSzPts val="1400"/>
              <a:buChar char="●"/>
            </a:pPr>
            <a:r>
              <a:rPr lang="es-419" sz="1400">
                <a:solidFill>
                  <a:srgbClr val="999999"/>
                </a:solidFill>
              </a:rPr>
              <a:t>Remotos: Son aquellos que se encuentran alojados en algún servidor externo y que puede ser accedido desde cualquier lugar. Ej: GitHUB </a:t>
            </a:r>
            <a:endParaRPr sz="1400">
              <a:solidFill>
                <a:srgbClr val="999999"/>
              </a:solidFill>
            </a:endParaRPr>
          </a:p>
          <a:p>
            <a:pPr indent="0" lvl="0" marL="0" rtl="0" algn="l">
              <a:spcBef>
                <a:spcPts val="0"/>
              </a:spcBef>
              <a:spcAft>
                <a:spcPts val="1200"/>
              </a:spcAft>
              <a:buNone/>
            </a:pPr>
            <a:r>
              <a:t/>
            </a:r>
            <a:endParaRPr/>
          </a:p>
        </p:txBody>
      </p:sp>
      <p:sp>
        <p:nvSpPr>
          <p:cNvPr id="218" name="Google Shape;21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sz="2920">
                <a:solidFill>
                  <a:srgbClr val="FF0000"/>
                </a:solidFill>
                <a:latin typeface="Lexend"/>
                <a:ea typeface="Lexend"/>
                <a:cs typeface="Lexend"/>
                <a:sym typeface="Lexend"/>
              </a:rPr>
              <a:t>GIT Y GITHUB</a:t>
            </a:r>
            <a:endParaRPr sz="2920">
              <a:solidFill>
                <a:srgbClr val="FF0000"/>
              </a:solidFill>
              <a:latin typeface="Lexend"/>
              <a:ea typeface="Lexend"/>
              <a:cs typeface="Lexend"/>
              <a:sym typeface="Lexend"/>
            </a:endParaRPr>
          </a:p>
          <a:p>
            <a:pPr indent="0" lvl="0" marL="0" rtl="0" algn="l">
              <a:spcBef>
                <a:spcPts val="0"/>
              </a:spcBef>
              <a:spcAft>
                <a:spcPts val="0"/>
              </a:spcAft>
              <a:buNone/>
            </a:pPr>
            <a:r>
              <a:t/>
            </a:r>
            <a:endParaRPr/>
          </a:p>
        </p:txBody>
      </p:sp>
      <p:pic>
        <p:nvPicPr>
          <p:cNvPr id="219" name="Google Shape;219;p30"/>
          <p:cNvPicPr preferRelativeResize="0"/>
          <p:nvPr/>
        </p:nvPicPr>
        <p:blipFill rotWithShape="1">
          <a:blip r:embed="rId3">
            <a:alphaModFix/>
          </a:blip>
          <a:srcRect b="24874" l="0" r="0" t="9300"/>
          <a:stretch/>
        </p:blipFill>
        <p:spPr>
          <a:xfrm>
            <a:off x="6210250" y="99150"/>
            <a:ext cx="2857500" cy="1053325"/>
          </a:xfrm>
          <a:prstGeom prst="rect">
            <a:avLst/>
          </a:prstGeom>
          <a:noFill/>
          <a:ln>
            <a:noFill/>
          </a:ln>
        </p:spPr>
      </p:pic>
      <p:pic>
        <p:nvPicPr>
          <p:cNvPr id="220" name="Google Shape;220;p30"/>
          <p:cNvPicPr preferRelativeResize="0"/>
          <p:nvPr/>
        </p:nvPicPr>
        <p:blipFill>
          <a:blip r:embed="rId4">
            <a:alphaModFix/>
          </a:blip>
          <a:stretch>
            <a:fillRect/>
          </a:stretch>
        </p:blipFill>
        <p:spPr>
          <a:xfrm>
            <a:off x="5568300" y="3276525"/>
            <a:ext cx="2453275" cy="1866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idx="1" type="body"/>
          </p:nvPr>
        </p:nvSpPr>
        <p:spPr>
          <a:xfrm>
            <a:off x="311700" y="1017725"/>
            <a:ext cx="8520600" cy="355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sz="1400">
                <a:solidFill>
                  <a:srgbClr val="999999"/>
                </a:solidFill>
              </a:rPr>
              <a:t>Python es un lenguaje de programación interpretado, de alto nivel y multipropósito, que se utiliza desde la ciencia de datos y el aprendizaje automático hasta la automatización de tareas y el desarrollo de aplicaciones web</a:t>
            </a:r>
            <a:r>
              <a:rPr lang="es-419" sz="1400">
                <a:solidFill>
                  <a:srgbClr val="B7B7B7"/>
                </a:solidFill>
              </a:rPr>
              <a:t>. </a:t>
            </a:r>
            <a:endParaRPr sz="1400">
              <a:solidFill>
                <a:srgbClr val="B7B7B7"/>
              </a:solidFill>
            </a:endParaRPr>
          </a:p>
          <a:p>
            <a:pPr indent="0" lvl="0" marL="0" rtl="0" algn="ctr">
              <a:lnSpc>
                <a:spcPct val="100000"/>
              </a:lnSpc>
              <a:spcBef>
                <a:spcPts val="0"/>
              </a:spcBef>
              <a:spcAft>
                <a:spcPts val="0"/>
              </a:spcAft>
              <a:buClr>
                <a:schemeClr val="dk1"/>
              </a:buClr>
              <a:buSzPts val="1100"/>
              <a:buFont typeface="Arial"/>
              <a:buNone/>
            </a:pPr>
            <a:r>
              <a:rPr lang="es-419" sz="1400">
                <a:solidFill>
                  <a:srgbClr val="999999"/>
                </a:solidFill>
              </a:rPr>
              <a:t>PyCharm es un IDE para el lenguaje de programación Python.</a:t>
            </a:r>
            <a:endParaRPr sz="1400">
              <a:solidFill>
                <a:srgbClr val="B7B7B7"/>
              </a:solidFill>
            </a:endParaRPr>
          </a:p>
        </p:txBody>
      </p:sp>
      <p:sp>
        <p:nvSpPr>
          <p:cNvPr id="226" name="Google Shape;22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sz="2920">
                <a:solidFill>
                  <a:schemeClr val="accent5"/>
                </a:solidFill>
                <a:latin typeface="Lexend"/>
                <a:ea typeface="Lexend"/>
                <a:cs typeface="Lexend"/>
                <a:sym typeface="Lexend"/>
              </a:rPr>
              <a:t>LENGUAJE E IDE: PYTHON Y PYCHARM</a:t>
            </a:r>
            <a:endParaRPr sz="2920">
              <a:solidFill>
                <a:schemeClr val="accent5"/>
              </a:solidFill>
              <a:latin typeface="Lexend"/>
              <a:ea typeface="Lexend"/>
              <a:cs typeface="Lexend"/>
              <a:sym typeface="Lexend"/>
            </a:endParaRPr>
          </a:p>
          <a:p>
            <a:pPr indent="0" lvl="0" marL="0" rtl="0" algn="l">
              <a:spcBef>
                <a:spcPts val="0"/>
              </a:spcBef>
              <a:spcAft>
                <a:spcPts val="0"/>
              </a:spcAft>
              <a:buNone/>
            </a:pPr>
            <a:r>
              <a:t/>
            </a:r>
            <a:endParaRPr/>
          </a:p>
        </p:txBody>
      </p:sp>
      <p:pic>
        <p:nvPicPr>
          <p:cNvPr id="227" name="Google Shape;227;p31"/>
          <p:cNvPicPr preferRelativeResize="0"/>
          <p:nvPr/>
        </p:nvPicPr>
        <p:blipFill>
          <a:blip r:embed="rId3">
            <a:alphaModFix/>
          </a:blip>
          <a:stretch>
            <a:fillRect/>
          </a:stretch>
        </p:blipFill>
        <p:spPr>
          <a:xfrm>
            <a:off x="932663" y="4192625"/>
            <a:ext cx="2872026" cy="790900"/>
          </a:xfrm>
          <a:prstGeom prst="rect">
            <a:avLst/>
          </a:prstGeom>
          <a:noFill/>
          <a:ln>
            <a:noFill/>
          </a:ln>
        </p:spPr>
      </p:pic>
      <p:pic>
        <p:nvPicPr>
          <p:cNvPr id="228" name="Google Shape;228;p31"/>
          <p:cNvPicPr preferRelativeResize="0"/>
          <p:nvPr/>
        </p:nvPicPr>
        <p:blipFill>
          <a:blip r:embed="rId4">
            <a:alphaModFix/>
          </a:blip>
          <a:stretch>
            <a:fillRect/>
          </a:stretch>
        </p:blipFill>
        <p:spPr>
          <a:xfrm>
            <a:off x="6085569" y="3787158"/>
            <a:ext cx="1062453" cy="866207"/>
          </a:xfrm>
          <a:prstGeom prst="rect">
            <a:avLst/>
          </a:prstGeom>
          <a:noFill/>
          <a:ln>
            <a:noFill/>
          </a:ln>
        </p:spPr>
      </p:pic>
      <p:sp>
        <p:nvSpPr>
          <p:cNvPr id="229" name="Google Shape;229;p31"/>
          <p:cNvSpPr txBox="1"/>
          <p:nvPr/>
        </p:nvSpPr>
        <p:spPr>
          <a:xfrm>
            <a:off x="418375" y="2424275"/>
            <a:ext cx="3900600" cy="1605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solidFill>
                  <a:schemeClr val="accent5"/>
                </a:solidFill>
              </a:rPr>
              <a:t>¿Por qué Python?</a:t>
            </a:r>
            <a:endParaRPr b="1">
              <a:solidFill>
                <a:schemeClr val="accent5"/>
              </a:solidFill>
            </a:endParaRPr>
          </a:p>
          <a:p>
            <a:pPr indent="0" lvl="0" marL="0" rtl="0" algn="ctr">
              <a:spcBef>
                <a:spcPts val="1000"/>
              </a:spcBef>
              <a:spcAft>
                <a:spcPts val="1000"/>
              </a:spcAft>
              <a:buNone/>
            </a:pPr>
            <a:r>
              <a:rPr lang="es-419">
                <a:solidFill>
                  <a:srgbClr val="2E2F30"/>
                </a:solidFill>
              </a:rPr>
              <a:t>Python es muy versátil y ampliamente utilizado, lo que hace que sea fácil encontrar recursos y soporte en línea. Además, posee una amplia gama de librerías de terceros que facilitan el desarrollo de aplicaciones.</a:t>
            </a:r>
            <a:endParaRPr sz="1600"/>
          </a:p>
        </p:txBody>
      </p:sp>
      <p:sp>
        <p:nvSpPr>
          <p:cNvPr id="230" name="Google Shape;230;p31"/>
          <p:cNvSpPr txBox="1"/>
          <p:nvPr/>
        </p:nvSpPr>
        <p:spPr>
          <a:xfrm>
            <a:off x="4401300" y="2424275"/>
            <a:ext cx="4431000" cy="1174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solidFill>
                  <a:schemeClr val="accent5"/>
                </a:solidFill>
              </a:rPr>
              <a:t>¿Por qué PyCharm?</a:t>
            </a:r>
            <a:endParaRPr b="1">
              <a:solidFill>
                <a:schemeClr val="accent5"/>
              </a:solidFill>
            </a:endParaRPr>
          </a:p>
          <a:p>
            <a:pPr indent="0" lvl="0" marL="0" rtl="0" algn="ctr">
              <a:spcBef>
                <a:spcPts val="1000"/>
              </a:spcBef>
              <a:spcAft>
                <a:spcPts val="1000"/>
              </a:spcAft>
              <a:buNone/>
            </a:pPr>
            <a:r>
              <a:rPr lang="es-419"/>
              <a:t>PyCharm </a:t>
            </a:r>
            <a:r>
              <a:rPr lang="es-419">
                <a:solidFill>
                  <a:srgbClr val="2E2F30"/>
                </a:solidFill>
              </a:rPr>
              <a:t>ofrece finalización de código inteligente, refactorización de código, debugging y pruebas integradas, y una integración completa con Git.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7671"/>
              <a:buFont typeface="Arial"/>
              <a:buNone/>
            </a:pPr>
            <a:r>
              <a:rPr lang="es-419" sz="2920">
                <a:solidFill>
                  <a:srgbClr val="9900FF"/>
                </a:solidFill>
                <a:latin typeface="Lexend"/>
                <a:ea typeface="Lexend"/>
                <a:cs typeface="Lexend"/>
                <a:sym typeface="Lexend"/>
              </a:rPr>
              <a:t>NEUMONÍA</a:t>
            </a:r>
            <a:endParaRPr>
              <a:solidFill>
                <a:srgbClr val="9900FF"/>
              </a:solidFill>
            </a:endParaRPr>
          </a:p>
        </p:txBody>
      </p:sp>
      <p:sp>
        <p:nvSpPr>
          <p:cNvPr id="61" name="Google Shape;61;p14"/>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s-419" sz="1600">
                <a:solidFill>
                  <a:srgbClr val="999999"/>
                </a:solidFill>
              </a:rPr>
              <a:t>Infección que provoca la inflamación de los alvéolos al llenarse de fluido o pus. La infección puede ser mortal para cualquier persona, pero en especial para bebés, niños pequeños y adultos mayores de 65 años.</a:t>
            </a:r>
            <a:endParaRPr sz="1600">
              <a:solidFill>
                <a:srgbClr val="999999"/>
              </a:solidFill>
            </a:endParaRPr>
          </a:p>
          <a:p>
            <a:pPr indent="0" lvl="0" marL="0" rtl="0" algn="ctr">
              <a:spcBef>
                <a:spcPts val="0"/>
              </a:spcBef>
              <a:spcAft>
                <a:spcPts val="0"/>
              </a:spcAft>
              <a:buNone/>
            </a:pPr>
            <a:r>
              <a:rPr lang="es-419" sz="1600">
                <a:solidFill>
                  <a:srgbClr val="999999"/>
                </a:solidFill>
              </a:rPr>
              <a:t>La neumonía se transmite generalmente por contacto cercano con personas enfermas, cuando la persona sana inhala las gotitas de saliva de una persona enferma al toser o estornudar.  También se transmite por contacto con superficies contaminadas con estas secreciones respiratorias.</a:t>
            </a:r>
            <a:endParaRPr sz="1600">
              <a:solidFill>
                <a:srgbClr val="999999"/>
              </a:solidFill>
            </a:endParaRPr>
          </a:p>
          <a:p>
            <a:pPr indent="0" lvl="0" marL="0" rtl="0" algn="ctr">
              <a:spcBef>
                <a:spcPts val="0"/>
              </a:spcBef>
              <a:spcAft>
                <a:spcPts val="0"/>
              </a:spcAft>
              <a:buNone/>
            </a:pPr>
            <a:r>
              <a:rPr lang="es-419" sz="1600">
                <a:solidFill>
                  <a:srgbClr val="999999"/>
                </a:solidFill>
              </a:rPr>
              <a:t>Los síntomas incluyen tos con flema o pus, fiebre, escalofríos y dificultad para respirar.</a:t>
            </a:r>
            <a:endParaRPr sz="1600">
              <a:solidFill>
                <a:srgbClr val="999999"/>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3344150" y="3415750"/>
            <a:ext cx="2455700" cy="16163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419" sz="1600">
                <a:solidFill>
                  <a:srgbClr val="999999"/>
                </a:solidFill>
                <a:highlight>
                  <a:srgbClr val="FFFFFF"/>
                </a:highlight>
              </a:rPr>
              <a:t>Keras es una biblioteca de</a:t>
            </a:r>
            <a:r>
              <a:rPr b="1" lang="es-419" sz="1600">
                <a:solidFill>
                  <a:srgbClr val="999999"/>
                </a:solidFill>
                <a:highlight>
                  <a:srgbClr val="FFFFFF"/>
                </a:highlight>
              </a:rPr>
              <a:t> </a:t>
            </a:r>
            <a:r>
              <a:rPr lang="es-419" sz="1600">
                <a:solidFill>
                  <a:srgbClr val="999999"/>
                </a:solidFill>
                <a:highlight>
                  <a:srgbClr val="FFFFFF"/>
                </a:highlight>
              </a:rPr>
              <a:t>Redes Neuronales de Código Abierto escrita en Python. Es capaz de ejecutarse sobre TensorFlow. ​ Está especialmente diseñada para posibilitar la experimentación en más o menos poco tiempo con redes de Aprendizaje Profundo, agilizando y simplificando el proceso de creación de la red neuronal.</a:t>
            </a:r>
            <a:endParaRPr sz="2200">
              <a:solidFill>
                <a:srgbClr val="999999"/>
              </a:solidFill>
            </a:endParaRPr>
          </a:p>
        </p:txBody>
      </p:sp>
      <p:pic>
        <p:nvPicPr>
          <p:cNvPr id="236" name="Google Shape;236;p32"/>
          <p:cNvPicPr preferRelativeResize="0"/>
          <p:nvPr/>
        </p:nvPicPr>
        <p:blipFill>
          <a:blip r:embed="rId3">
            <a:alphaModFix/>
          </a:blip>
          <a:stretch>
            <a:fillRect/>
          </a:stretch>
        </p:blipFill>
        <p:spPr>
          <a:xfrm>
            <a:off x="2835737" y="3345200"/>
            <a:ext cx="3472528" cy="1018875"/>
          </a:xfrm>
          <a:prstGeom prst="rect">
            <a:avLst/>
          </a:prstGeom>
          <a:noFill/>
          <a:ln>
            <a:noFill/>
          </a:ln>
        </p:spPr>
      </p:pic>
      <p:sp>
        <p:nvSpPr>
          <p:cNvPr id="237" name="Google Shape;23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sz="2920">
                <a:solidFill>
                  <a:srgbClr val="FF0000"/>
                </a:solidFill>
                <a:latin typeface="Lexend"/>
                <a:ea typeface="Lexend"/>
                <a:cs typeface="Lexend"/>
                <a:sym typeface="Lexend"/>
              </a:rPr>
              <a:t>KERAS</a:t>
            </a:r>
            <a:endParaRPr sz="2920">
              <a:solidFill>
                <a:srgbClr val="FF0000"/>
              </a:solidFill>
              <a:latin typeface="Lexend"/>
              <a:ea typeface="Lexend"/>
              <a:cs typeface="Lexend"/>
              <a:sym typeface="Lexend"/>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419" sz="1600">
                <a:solidFill>
                  <a:srgbClr val="999999"/>
                </a:solidFill>
                <a:highlight>
                  <a:srgbClr val="FFFFFF"/>
                </a:highlight>
              </a:rPr>
              <a:t>TensorFlow es una</a:t>
            </a:r>
            <a:r>
              <a:rPr b="1" lang="es-419" sz="1600">
                <a:solidFill>
                  <a:srgbClr val="999999"/>
                </a:solidFill>
                <a:highlight>
                  <a:srgbClr val="FFFFFF"/>
                </a:highlight>
              </a:rPr>
              <a:t> biblioteca de código abierto para aprendizaje automático</a:t>
            </a:r>
            <a:r>
              <a:rPr lang="es-419" sz="1600">
                <a:solidFill>
                  <a:srgbClr val="999999"/>
                </a:solidFill>
                <a:highlight>
                  <a:srgbClr val="FFFFFF"/>
                </a:highlight>
              </a:rPr>
              <a:t>, desarrollado para entrenar redes neuronales capaces de detectar y descifrar patrones y correlaciones, análogos al aprendizaje y razonamiento usados por los humanos.</a:t>
            </a:r>
            <a:endParaRPr sz="2200">
              <a:solidFill>
                <a:srgbClr val="999999"/>
              </a:solidFill>
            </a:endParaRPr>
          </a:p>
        </p:txBody>
      </p:sp>
      <p:pic>
        <p:nvPicPr>
          <p:cNvPr id="243" name="Google Shape;243;p33"/>
          <p:cNvPicPr preferRelativeResize="0"/>
          <p:nvPr/>
        </p:nvPicPr>
        <p:blipFill>
          <a:blip r:embed="rId3">
            <a:alphaModFix/>
          </a:blip>
          <a:stretch>
            <a:fillRect/>
          </a:stretch>
        </p:blipFill>
        <p:spPr>
          <a:xfrm>
            <a:off x="3178751" y="2901597"/>
            <a:ext cx="2786500" cy="1577425"/>
          </a:xfrm>
          <a:prstGeom prst="rect">
            <a:avLst/>
          </a:prstGeom>
          <a:noFill/>
          <a:ln>
            <a:noFill/>
          </a:ln>
        </p:spPr>
      </p:pic>
      <p:sp>
        <p:nvSpPr>
          <p:cNvPr id="244" name="Google Shape;24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sz="2920">
                <a:solidFill>
                  <a:srgbClr val="FF9900"/>
                </a:solidFill>
                <a:latin typeface="Lexend"/>
                <a:ea typeface="Lexend"/>
                <a:cs typeface="Lexend"/>
                <a:sym typeface="Lexend"/>
              </a:rPr>
              <a:t>TENSORFLOW</a:t>
            </a:r>
            <a:endParaRPr sz="2920">
              <a:solidFill>
                <a:srgbClr val="FF9900"/>
              </a:solidFill>
              <a:latin typeface="Lexend"/>
              <a:ea typeface="Lexend"/>
              <a:cs typeface="Lexend"/>
              <a:sym typeface="Lexend"/>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317500" lvl="0" marL="457200" rtl="0" algn="ctr">
              <a:spcBef>
                <a:spcPts val="0"/>
              </a:spcBef>
              <a:spcAft>
                <a:spcPts val="0"/>
              </a:spcAft>
              <a:buClr>
                <a:srgbClr val="999999"/>
              </a:buClr>
              <a:buSzPts val="1400"/>
              <a:buFont typeface="Roboto"/>
              <a:buChar char="●"/>
            </a:pPr>
            <a:r>
              <a:rPr lang="es-419" sz="1400">
                <a:solidFill>
                  <a:srgbClr val="999999"/>
                </a:solidFill>
                <a:highlight>
                  <a:srgbClr val="FFFFFF"/>
                </a:highlight>
                <a:latin typeface="Roboto"/>
                <a:ea typeface="Roboto"/>
                <a:cs typeface="Roboto"/>
                <a:sym typeface="Roboto"/>
              </a:rPr>
              <a:t>Mortalidad: </a:t>
            </a:r>
            <a:r>
              <a:rPr lang="es-419" sz="1400">
                <a:solidFill>
                  <a:srgbClr val="999999"/>
                </a:solidFill>
                <a:highlight>
                  <a:srgbClr val="FFFFFF"/>
                </a:highlight>
                <a:latin typeface="Roboto"/>
                <a:ea typeface="Roboto"/>
                <a:cs typeface="Roboto"/>
                <a:sym typeface="Roboto"/>
              </a:rPr>
              <a:t>aproximadamente 1,6</a:t>
            </a:r>
            <a:r>
              <a:rPr b="1" lang="es-419" sz="1400">
                <a:solidFill>
                  <a:srgbClr val="999999"/>
                </a:solidFill>
                <a:highlight>
                  <a:srgbClr val="FFFFFF"/>
                </a:highlight>
                <a:latin typeface="Roboto"/>
                <a:ea typeface="Roboto"/>
                <a:cs typeface="Roboto"/>
                <a:sym typeface="Roboto"/>
              </a:rPr>
              <a:t> millones de personas</a:t>
            </a:r>
            <a:r>
              <a:rPr lang="es-419" sz="1400">
                <a:solidFill>
                  <a:srgbClr val="999999"/>
                </a:solidFill>
                <a:highlight>
                  <a:srgbClr val="FFFFFF"/>
                </a:highlight>
                <a:latin typeface="Roboto"/>
                <a:ea typeface="Roboto"/>
                <a:cs typeface="Roboto"/>
                <a:sym typeface="Roboto"/>
              </a:rPr>
              <a:t> mueren cada año en el mundo. La neumonía es la principal causa individual de mortalidad infantil en todo el mundo.</a:t>
            </a:r>
            <a:endParaRPr sz="1400">
              <a:solidFill>
                <a:srgbClr val="999999"/>
              </a:solidFill>
              <a:highlight>
                <a:srgbClr val="FFFFFF"/>
              </a:highlight>
              <a:latin typeface="Roboto"/>
              <a:ea typeface="Roboto"/>
              <a:cs typeface="Roboto"/>
              <a:sym typeface="Roboto"/>
            </a:endParaRPr>
          </a:p>
          <a:p>
            <a:pPr indent="-317500" lvl="0" marL="457200" rtl="0" algn="ctr">
              <a:spcBef>
                <a:spcPts val="0"/>
              </a:spcBef>
              <a:spcAft>
                <a:spcPts val="0"/>
              </a:spcAft>
              <a:buClr>
                <a:srgbClr val="999999"/>
              </a:buClr>
              <a:buSzPts val="1400"/>
              <a:buFont typeface="Roboto"/>
              <a:buChar char="●"/>
            </a:pPr>
            <a:r>
              <a:rPr lang="es-419" sz="1400">
                <a:solidFill>
                  <a:srgbClr val="999999"/>
                </a:solidFill>
                <a:highlight>
                  <a:srgbClr val="FFFFFF"/>
                </a:highlight>
                <a:latin typeface="Roboto"/>
                <a:ea typeface="Roboto"/>
                <a:cs typeface="Roboto"/>
                <a:sym typeface="Roboto"/>
              </a:rPr>
              <a:t> Tasa de mortalidad: 25.5%.</a:t>
            </a:r>
            <a:endParaRPr sz="1400">
              <a:solidFill>
                <a:srgbClr val="999999"/>
              </a:solidFill>
              <a:highlight>
                <a:srgbClr val="FFFFFF"/>
              </a:highlight>
              <a:latin typeface="Roboto"/>
              <a:ea typeface="Roboto"/>
              <a:cs typeface="Roboto"/>
              <a:sym typeface="Roboto"/>
            </a:endParaRPr>
          </a:p>
          <a:p>
            <a:pPr indent="457200" lvl="0" marL="0" rtl="0" algn="l">
              <a:spcBef>
                <a:spcPts val="1200"/>
              </a:spcBef>
              <a:spcAft>
                <a:spcPts val="0"/>
              </a:spcAft>
              <a:buNone/>
            </a:pPr>
            <a:r>
              <a:t/>
            </a:r>
            <a:endParaRPr sz="1200">
              <a:solidFill>
                <a:srgbClr val="111111"/>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11111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200">
              <a:solidFill>
                <a:srgbClr val="111111"/>
              </a:solidFill>
              <a:highlight>
                <a:srgbClr val="FFFFFF"/>
              </a:highlight>
              <a:latin typeface="Roboto"/>
              <a:ea typeface="Roboto"/>
              <a:cs typeface="Roboto"/>
              <a:sym typeface="Roboto"/>
            </a:endParaRPr>
          </a:p>
        </p:txBody>
      </p:sp>
      <p:sp>
        <p:nvSpPr>
          <p:cNvPr id="68" name="Google Shape;68;p15"/>
          <p:cNvSpPr/>
          <p:nvPr/>
        </p:nvSpPr>
        <p:spPr>
          <a:xfrm>
            <a:off x="5832575" y="2165675"/>
            <a:ext cx="2694900" cy="2005800"/>
          </a:xfrm>
          <a:prstGeom prst="rect">
            <a:avLst/>
          </a:prstGeom>
          <a:solidFill>
            <a:schemeClr val="lt2"/>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7671"/>
              <a:buFont typeface="Arial"/>
              <a:buNone/>
            </a:pPr>
            <a:r>
              <a:rPr lang="es-419" sz="2920">
                <a:solidFill>
                  <a:srgbClr val="9900FF"/>
                </a:solidFill>
                <a:latin typeface="Lexend"/>
                <a:ea typeface="Lexend"/>
                <a:cs typeface="Lexend"/>
                <a:sym typeface="Lexend"/>
              </a:rPr>
              <a:t>NEUMONÍA: </a:t>
            </a:r>
            <a:r>
              <a:rPr lang="es-419" sz="2920">
                <a:solidFill>
                  <a:srgbClr val="9900FF"/>
                </a:solidFill>
                <a:latin typeface="Lexend"/>
                <a:ea typeface="Lexend"/>
                <a:cs typeface="Lexend"/>
                <a:sym typeface="Lexend"/>
              </a:rPr>
              <a:t>DATOS</a:t>
            </a:r>
            <a:endParaRPr>
              <a:solidFill>
                <a:srgbClr val="9900FF"/>
              </a:solidFill>
            </a:endParaRPr>
          </a:p>
        </p:txBody>
      </p:sp>
      <p:pic>
        <p:nvPicPr>
          <p:cNvPr id="70" name="Google Shape;70;p15"/>
          <p:cNvPicPr preferRelativeResize="0"/>
          <p:nvPr/>
        </p:nvPicPr>
        <p:blipFill>
          <a:blip r:embed="rId3">
            <a:alphaModFix/>
          </a:blip>
          <a:stretch>
            <a:fillRect/>
          </a:stretch>
        </p:blipFill>
        <p:spPr>
          <a:xfrm>
            <a:off x="5898450" y="2214825"/>
            <a:ext cx="2550575" cy="1863851"/>
          </a:xfrm>
          <a:prstGeom prst="rect">
            <a:avLst/>
          </a:prstGeom>
          <a:noFill/>
          <a:ln>
            <a:noFill/>
          </a:ln>
        </p:spPr>
      </p:pic>
      <p:sp>
        <p:nvSpPr>
          <p:cNvPr id="71" name="Google Shape;71;p15"/>
          <p:cNvSpPr/>
          <p:nvPr/>
        </p:nvSpPr>
        <p:spPr>
          <a:xfrm>
            <a:off x="1424800" y="2165675"/>
            <a:ext cx="3704400" cy="2556600"/>
          </a:xfrm>
          <a:prstGeom prst="rect">
            <a:avLst/>
          </a:prstGeom>
          <a:solidFill>
            <a:schemeClr val="lt2"/>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 name="Google Shape;72;p15"/>
          <p:cNvPicPr preferRelativeResize="0"/>
          <p:nvPr/>
        </p:nvPicPr>
        <p:blipFill>
          <a:blip r:embed="rId4">
            <a:alphaModFix/>
          </a:blip>
          <a:stretch>
            <a:fillRect/>
          </a:stretch>
        </p:blipFill>
        <p:spPr>
          <a:xfrm>
            <a:off x="1507350" y="2228549"/>
            <a:ext cx="3539300" cy="2430850"/>
          </a:xfrm>
          <a:prstGeom prst="rect">
            <a:avLst/>
          </a:prstGeom>
          <a:noFill/>
          <a:ln>
            <a:noFill/>
          </a:ln>
        </p:spPr>
      </p:pic>
      <p:pic>
        <p:nvPicPr>
          <p:cNvPr id="73" name="Google Shape;73;p15"/>
          <p:cNvPicPr preferRelativeResize="0"/>
          <p:nvPr/>
        </p:nvPicPr>
        <p:blipFill rotWithShape="1">
          <a:blip r:embed="rId5">
            <a:alphaModFix/>
          </a:blip>
          <a:srcRect b="-27339" l="0" r="13186" t="0"/>
          <a:stretch/>
        </p:blipFill>
        <p:spPr>
          <a:xfrm>
            <a:off x="0" y="2693100"/>
            <a:ext cx="1400968" cy="20058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6"/>
          <p:cNvPicPr preferRelativeResize="0"/>
          <p:nvPr/>
        </p:nvPicPr>
        <p:blipFill>
          <a:blip r:embed="rId3">
            <a:alphaModFix/>
          </a:blip>
          <a:stretch>
            <a:fillRect/>
          </a:stretch>
        </p:blipFill>
        <p:spPr>
          <a:xfrm>
            <a:off x="1813337" y="173075"/>
            <a:ext cx="5517325" cy="4797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3904"/>
              <a:buFont typeface="Arial"/>
              <a:buNone/>
            </a:pPr>
            <a:r>
              <a:rPr lang="es-419" sz="2920">
                <a:solidFill>
                  <a:srgbClr val="FF9900"/>
                </a:solidFill>
                <a:latin typeface="Lexend"/>
                <a:ea typeface="Lexend"/>
                <a:cs typeface="Lexend"/>
                <a:sym typeface="Lexend"/>
              </a:rPr>
              <a:t>REDES NEURONALES</a:t>
            </a:r>
            <a:endParaRPr sz="2920">
              <a:solidFill>
                <a:srgbClr val="FF9900"/>
              </a:solidFill>
              <a:latin typeface="Lexend"/>
              <a:ea typeface="Lexend"/>
              <a:cs typeface="Lexend"/>
              <a:sym typeface="Lexend"/>
            </a:endParaRPr>
          </a:p>
          <a:p>
            <a:pPr indent="0" lvl="0" marL="0" rtl="0" algn="l">
              <a:spcBef>
                <a:spcPts val="0"/>
              </a:spcBef>
              <a:spcAft>
                <a:spcPts val="0"/>
              </a:spcAft>
              <a:buNone/>
            </a:pPr>
            <a:r>
              <a:t/>
            </a:r>
            <a:endParaRPr/>
          </a:p>
        </p:txBody>
      </p:sp>
      <p:sp>
        <p:nvSpPr>
          <p:cNvPr id="84" name="Google Shape;84;p17"/>
          <p:cNvSpPr txBox="1"/>
          <p:nvPr>
            <p:ph idx="1" type="body"/>
          </p:nvPr>
        </p:nvSpPr>
        <p:spPr>
          <a:xfrm>
            <a:off x="311700" y="1017725"/>
            <a:ext cx="6067200" cy="355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sz="1600">
                <a:solidFill>
                  <a:srgbClr val="999999"/>
                </a:solidFill>
              </a:rPr>
              <a:t>Las redes neuronales son un conjunto de algoritmos de procesamiento de información que están inspirados en la forma en que funciona el cerebro humano, específicamente en la forma en que las neuronas biológicas procesan y transmiten información. </a:t>
            </a:r>
            <a:endParaRPr sz="1600">
              <a:solidFill>
                <a:srgbClr val="999999"/>
              </a:solidFill>
            </a:endParaRPr>
          </a:p>
          <a:p>
            <a:pPr indent="0" lvl="0" marL="0" rtl="0" algn="ctr">
              <a:spcBef>
                <a:spcPts val="1200"/>
              </a:spcBef>
              <a:spcAft>
                <a:spcPts val="1200"/>
              </a:spcAft>
              <a:buNone/>
            </a:pPr>
            <a:r>
              <a:rPr lang="es-419" sz="1600">
                <a:solidFill>
                  <a:srgbClr val="999999"/>
                </a:solidFill>
              </a:rPr>
              <a:t>Se utilizan en una amplia variedad de aplicaciones, incluyendo el aprendizaje automático, el reconocimiento de patrones, la visión por computadora, el procesamiento de lenguaje natural y la robótica.</a:t>
            </a:r>
            <a:endParaRPr sz="1600">
              <a:solidFill>
                <a:srgbClr val="999999"/>
              </a:solidFill>
            </a:endParaRPr>
          </a:p>
        </p:txBody>
      </p:sp>
      <p:pic>
        <p:nvPicPr>
          <p:cNvPr id="85" name="Google Shape;85;p17"/>
          <p:cNvPicPr preferRelativeResize="0"/>
          <p:nvPr/>
        </p:nvPicPr>
        <p:blipFill>
          <a:blip r:embed="rId3">
            <a:alphaModFix/>
          </a:blip>
          <a:stretch>
            <a:fillRect/>
          </a:stretch>
        </p:blipFill>
        <p:spPr>
          <a:xfrm>
            <a:off x="2453002" y="3811325"/>
            <a:ext cx="1784576" cy="1141225"/>
          </a:xfrm>
          <a:prstGeom prst="rect">
            <a:avLst/>
          </a:prstGeom>
          <a:noFill/>
          <a:ln>
            <a:noFill/>
          </a:ln>
        </p:spPr>
      </p:pic>
      <p:pic>
        <p:nvPicPr>
          <p:cNvPr id="86" name="Google Shape;86;p17"/>
          <p:cNvPicPr preferRelativeResize="0"/>
          <p:nvPr/>
        </p:nvPicPr>
        <p:blipFill>
          <a:blip r:embed="rId4">
            <a:alphaModFix/>
          </a:blip>
          <a:stretch>
            <a:fillRect/>
          </a:stretch>
        </p:blipFill>
        <p:spPr>
          <a:xfrm>
            <a:off x="6378900" y="1234650"/>
            <a:ext cx="2590500" cy="3117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3904"/>
              <a:buFont typeface="Arial"/>
              <a:buNone/>
            </a:pPr>
            <a:r>
              <a:rPr lang="es-419" sz="2920">
                <a:solidFill>
                  <a:srgbClr val="FF9900"/>
                </a:solidFill>
                <a:latin typeface="Lexend"/>
                <a:ea typeface="Lexend"/>
                <a:cs typeface="Lexend"/>
                <a:sym typeface="Lexend"/>
              </a:rPr>
              <a:t>REDES NEURONALES: ARQUITECTURA</a:t>
            </a:r>
            <a:endParaRPr sz="2920">
              <a:solidFill>
                <a:srgbClr val="FF9900"/>
              </a:solidFill>
              <a:latin typeface="Lexend"/>
              <a:ea typeface="Lexend"/>
              <a:cs typeface="Lexend"/>
              <a:sym typeface="Lexend"/>
            </a:endParaRPr>
          </a:p>
          <a:p>
            <a:pPr indent="0" lvl="0" marL="0" rtl="0" algn="l">
              <a:spcBef>
                <a:spcPts val="0"/>
              </a:spcBef>
              <a:spcAft>
                <a:spcPts val="0"/>
              </a:spcAft>
              <a:buNone/>
            </a:pPr>
            <a:r>
              <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sz="1400">
                <a:solidFill>
                  <a:srgbClr val="999999"/>
                </a:solidFill>
              </a:rPr>
              <a:t>Las redes neuronales artificiales son </a:t>
            </a:r>
            <a:r>
              <a:rPr lang="es-419" sz="1400">
                <a:solidFill>
                  <a:srgbClr val="999999"/>
                </a:solidFill>
              </a:rPr>
              <a:t>módulos de software,</a:t>
            </a:r>
            <a:r>
              <a:rPr lang="es-419" sz="1400">
                <a:solidFill>
                  <a:srgbClr val="999999"/>
                </a:solidFill>
              </a:rPr>
              <a:t> formados por</a:t>
            </a:r>
            <a:r>
              <a:rPr lang="es-419" sz="1400">
                <a:solidFill>
                  <a:srgbClr val="999999"/>
                </a:solidFill>
              </a:rPr>
              <a:t> nodos</a:t>
            </a:r>
            <a:r>
              <a:rPr lang="es-419" sz="1400">
                <a:solidFill>
                  <a:srgbClr val="999999"/>
                </a:solidFill>
              </a:rPr>
              <a:t> que trabajan juntos para resolver un problema. </a:t>
            </a:r>
            <a:endParaRPr sz="1400">
              <a:solidFill>
                <a:srgbClr val="999999"/>
              </a:solidFill>
            </a:endParaRPr>
          </a:p>
          <a:p>
            <a:pPr indent="0" lvl="0" marL="0" rtl="0" algn="ctr">
              <a:spcBef>
                <a:spcPts val="0"/>
              </a:spcBef>
              <a:spcAft>
                <a:spcPts val="0"/>
              </a:spcAft>
              <a:buNone/>
            </a:pPr>
            <a:r>
              <a:rPr lang="es-419" sz="1400">
                <a:solidFill>
                  <a:srgbClr val="999999"/>
                </a:solidFill>
              </a:rPr>
              <a:t>Una red neuronal básica tiene neuronas artificiales interconectadas en tres capas:</a:t>
            </a:r>
            <a:endParaRPr sz="1400">
              <a:solidFill>
                <a:srgbClr val="999999"/>
              </a:solidFill>
            </a:endParaRPr>
          </a:p>
        </p:txBody>
      </p:sp>
      <p:grpSp>
        <p:nvGrpSpPr>
          <p:cNvPr id="93" name="Google Shape;93;p18"/>
          <p:cNvGrpSpPr/>
          <p:nvPr/>
        </p:nvGrpSpPr>
        <p:grpSpPr>
          <a:xfrm>
            <a:off x="265200" y="2279250"/>
            <a:ext cx="8613600" cy="585000"/>
            <a:chOff x="311700" y="4355975"/>
            <a:chExt cx="8613600" cy="585000"/>
          </a:xfrm>
        </p:grpSpPr>
        <p:sp>
          <p:nvSpPr>
            <p:cNvPr id="94" name="Google Shape;94;p18"/>
            <p:cNvSpPr/>
            <p:nvPr/>
          </p:nvSpPr>
          <p:spPr>
            <a:xfrm>
              <a:off x="311700" y="4368175"/>
              <a:ext cx="2793300" cy="572700"/>
            </a:xfrm>
            <a:prstGeom prst="homePlate">
              <a:avLst>
                <a:gd fmla="val 50000" name="adj"/>
              </a:avLst>
            </a:prstGeom>
            <a:solidFill>
              <a:schemeClr val="lt1"/>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a:solidFill>
                    <a:srgbClr val="FF9900"/>
                  </a:solidFill>
                </a:rPr>
                <a:t>Capa de entrada</a:t>
              </a:r>
              <a:endParaRPr b="1">
                <a:solidFill>
                  <a:srgbClr val="FF9900"/>
                </a:solidFill>
              </a:endParaRPr>
            </a:p>
          </p:txBody>
        </p:sp>
        <p:sp>
          <p:nvSpPr>
            <p:cNvPr id="95" name="Google Shape;95;p18"/>
            <p:cNvSpPr/>
            <p:nvPr/>
          </p:nvSpPr>
          <p:spPr>
            <a:xfrm>
              <a:off x="3105000" y="4355975"/>
              <a:ext cx="3318300" cy="572700"/>
            </a:xfrm>
            <a:prstGeom prst="chevron">
              <a:avLst>
                <a:gd fmla="val 50000" name="adj"/>
              </a:avLst>
            </a:prstGeom>
            <a:solidFill>
              <a:schemeClr val="lt1"/>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1000"/>
                </a:spcAft>
                <a:buClr>
                  <a:schemeClr val="dk1"/>
                </a:buClr>
                <a:buSzPts val="1100"/>
                <a:buFont typeface="Arial"/>
                <a:buNone/>
              </a:pPr>
              <a:r>
                <a:rPr b="1" lang="es-419">
                  <a:solidFill>
                    <a:srgbClr val="FF9900"/>
                  </a:solidFill>
                  <a:highlight>
                    <a:srgbClr val="FBFBFB"/>
                  </a:highlight>
                </a:rPr>
                <a:t>Capa oculta</a:t>
              </a:r>
              <a:endParaRPr/>
            </a:p>
          </p:txBody>
        </p:sp>
        <p:sp>
          <p:nvSpPr>
            <p:cNvPr id="96" name="Google Shape;96;p18"/>
            <p:cNvSpPr/>
            <p:nvPr/>
          </p:nvSpPr>
          <p:spPr>
            <a:xfrm>
              <a:off x="6423300" y="4368275"/>
              <a:ext cx="2502000" cy="572700"/>
            </a:xfrm>
            <a:prstGeom prst="chevron">
              <a:avLst>
                <a:gd fmla="val 50000" name="adj"/>
              </a:avLst>
            </a:prstGeom>
            <a:solidFill>
              <a:schemeClr val="lt1"/>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a:solidFill>
                    <a:srgbClr val="FF9900"/>
                  </a:solidFill>
                </a:rPr>
                <a:t>Capa de salida</a:t>
              </a:r>
              <a:endParaRPr b="1">
                <a:solidFill>
                  <a:srgbClr val="FF9900"/>
                </a:solidFill>
              </a:endParaRPr>
            </a:p>
          </p:txBody>
        </p:sp>
      </p:grpSp>
      <p:sp>
        <p:nvSpPr>
          <p:cNvPr id="97" name="Google Shape;97;p18"/>
          <p:cNvSpPr txBox="1"/>
          <p:nvPr/>
        </p:nvSpPr>
        <p:spPr>
          <a:xfrm>
            <a:off x="360925" y="2988800"/>
            <a:ext cx="2303100" cy="19086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1100"/>
              </a:spcBef>
              <a:spcAft>
                <a:spcPts val="1100"/>
              </a:spcAft>
              <a:buClr>
                <a:schemeClr val="dk1"/>
              </a:buClr>
              <a:buSzPts val="1100"/>
              <a:buFont typeface="Arial"/>
              <a:buNone/>
            </a:pPr>
            <a:r>
              <a:rPr lang="es-419">
                <a:solidFill>
                  <a:srgbClr val="333333"/>
                </a:solidFill>
              </a:rPr>
              <a:t>La información del mundo exterior entra en la red neuronal artificial. Los nodos de entrada procesan los datos, los analizan o los clasifican y los pasan a la siguiente capa.</a:t>
            </a:r>
            <a:endParaRPr/>
          </a:p>
        </p:txBody>
      </p:sp>
      <p:sp>
        <p:nvSpPr>
          <p:cNvPr id="98" name="Google Shape;98;p18"/>
          <p:cNvSpPr txBox="1"/>
          <p:nvPr/>
        </p:nvSpPr>
        <p:spPr>
          <a:xfrm>
            <a:off x="3330600" y="2988800"/>
            <a:ext cx="2793300" cy="190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lang="es-419">
                <a:solidFill>
                  <a:srgbClr val="333333"/>
                </a:solidFill>
                <a:highlight>
                  <a:srgbClr val="FBFBFB"/>
                </a:highlight>
              </a:rPr>
              <a:t>P</a:t>
            </a:r>
            <a:r>
              <a:rPr lang="es-419">
                <a:solidFill>
                  <a:srgbClr val="222222"/>
                </a:solidFill>
              </a:rPr>
              <a:t>asan los datos de entrenamiento a través de la red de tal manera que todas las neuronas apliquen su transformación a la información que reciben de las neuronas de la capa anterior y la envíen a las neuronas de la capa siguiente.</a:t>
            </a:r>
            <a:endParaRPr sz="1600"/>
          </a:p>
        </p:txBody>
      </p:sp>
      <p:sp>
        <p:nvSpPr>
          <p:cNvPr id="99" name="Google Shape;99;p18"/>
          <p:cNvSpPr txBox="1"/>
          <p:nvPr/>
        </p:nvSpPr>
        <p:spPr>
          <a:xfrm>
            <a:off x="6680725" y="2988800"/>
            <a:ext cx="20673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solidFill>
                  <a:schemeClr val="dk1"/>
                </a:solidFill>
                <a:highlight>
                  <a:srgbClr val="FBFBFB"/>
                </a:highlight>
              </a:rPr>
              <a:t>La capa de salida proporciona el resultado final de todo el procesamiento de datos que realiza la red neuronal artificial.</a:t>
            </a:r>
            <a:r>
              <a:rPr lang="es-419" sz="1050">
                <a:solidFill>
                  <a:schemeClr val="dk1"/>
                </a:solidFill>
                <a:highlight>
                  <a:srgbClr val="FBFBFB"/>
                </a:highlight>
              </a:rPr>
              <a:t>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3904"/>
              <a:buFont typeface="Arial"/>
              <a:buNone/>
            </a:pPr>
            <a:r>
              <a:rPr lang="es-419" sz="2920">
                <a:solidFill>
                  <a:srgbClr val="FF9900"/>
                </a:solidFill>
                <a:latin typeface="Lexend"/>
                <a:ea typeface="Lexend"/>
                <a:cs typeface="Lexend"/>
                <a:sym typeface="Lexend"/>
              </a:rPr>
              <a:t>REDES NEURONALES </a:t>
            </a:r>
            <a:r>
              <a:rPr lang="es-419" sz="2920">
                <a:solidFill>
                  <a:srgbClr val="FF9900"/>
                </a:solidFill>
                <a:latin typeface="Lexend"/>
                <a:ea typeface="Lexend"/>
                <a:cs typeface="Lexend"/>
                <a:sym typeface="Lexend"/>
              </a:rPr>
              <a:t>CONVOLUCIONALES</a:t>
            </a:r>
            <a:endParaRPr sz="2920">
              <a:solidFill>
                <a:srgbClr val="FF9900"/>
              </a:solidFill>
              <a:latin typeface="Lexend"/>
              <a:ea typeface="Lexend"/>
              <a:cs typeface="Lexend"/>
              <a:sym typeface="Lexend"/>
            </a:endParaRPr>
          </a:p>
          <a:p>
            <a:pPr indent="0" lvl="0" marL="0" rtl="0" algn="l">
              <a:spcBef>
                <a:spcPts val="0"/>
              </a:spcBef>
              <a:spcAft>
                <a:spcPts val="0"/>
              </a:spcAft>
              <a:buNone/>
            </a:pPr>
            <a:r>
              <a:t/>
            </a:r>
            <a:endParaRPr/>
          </a:p>
        </p:txBody>
      </p:sp>
      <p:sp>
        <p:nvSpPr>
          <p:cNvPr id="105" name="Google Shape;105;p19"/>
          <p:cNvSpPr txBox="1"/>
          <p:nvPr>
            <p:ph idx="1" type="body"/>
          </p:nvPr>
        </p:nvSpPr>
        <p:spPr>
          <a:xfrm>
            <a:off x="311700" y="122630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419" sz="1600">
                <a:solidFill>
                  <a:srgbClr val="999999"/>
                </a:solidFill>
              </a:rPr>
              <a:t>Las redes neuronales convolucionales están formadas, al igual que las convencionales, por neuronas que tienen parámetros en forma de pesos y sesgos que se pueden aprender. Pero un  rasgo diferencial de las CNN es que hacen la suposición explícita de </a:t>
            </a:r>
            <a:r>
              <a:rPr lang="es-419" sz="1600">
                <a:solidFill>
                  <a:srgbClr val="FF9900"/>
                </a:solidFill>
              </a:rPr>
              <a:t>entradas por imágen.</a:t>
            </a:r>
            <a:endParaRPr sz="2200">
              <a:solidFill>
                <a:srgbClr val="FF9900"/>
              </a:solidFill>
            </a:endParaRPr>
          </a:p>
        </p:txBody>
      </p:sp>
      <p:pic>
        <p:nvPicPr>
          <p:cNvPr id="106" name="Google Shape;106;p19"/>
          <p:cNvPicPr preferRelativeResize="0"/>
          <p:nvPr/>
        </p:nvPicPr>
        <p:blipFill>
          <a:blip r:embed="rId3">
            <a:alphaModFix/>
          </a:blip>
          <a:stretch>
            <a:fillRect/>
          </a:stretch>
        </p:blipFill>
        <p:spPr>
          <a:xfrm>
            <a:off x="2031938" y="2633150"/>
            <a:ext cx="5080113" cy="2329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sz="2920">
                <a:solidFill>
                  <a:schemeClr val="accent1"/>
                </a:solidFill>
                <a:latin typeface="Lexend"/>
                <a:ea typeface="Lexend"/>
                <a:cs typeface="Lexend"/>
                <a:sym typeface="Lexend"/>
              </a:rPr>
              <a:t>METODOLOGÍAS ÁGILES: SCRUM </a:t>
            </a:r>
            <a:endParaRPr sz="2920">
              <a:solidFill>
                <a:schemeClr val="accent1"/>
              </a:solidFill>
              <a:latin typeface="Lexend"/>
              <a:ea typeface="Lexend"/>
              <a:cs typeface="Lexend"/>
              <a:sym typeface="Lexend"/>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a:p>
        </p:txBody>
      </p:sp>
      <p:sp>
        <p:nvSpPr>
          <p:cNvPr id="112" name="Google Shape;112;p20"/>
          <p:cNvSpPr txBox="1"/>
          <p:nvPr>
            <p:ph idx="1" type="body"/>
          </p:nvPr>
        </p:nvSpPr>
        <p:spPr>
          <a:xfrm>
            <a:off x="311700" y="1109375"/>
            <a:ext cx="8520600" cy="355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sz="1400">
                <a:solidFill>
                  <a:srgbClr val="999999"/>
                </a:solidFill>
              </a:rPr>
              <a:t>Scrum es un marco de trabajo ágil para la gestión y desarrollo de proyectos de software.</a:t>
            </a:r>
            <a:endParaRPr sz="1400">
              <a:solidFill>
                <a:srgbClr val="999999"/>
              </a:solidFill>
            </a:endParaRPr>
          </a:p>
          <a:p>
            <a:pPr indent="0" lvl="0" marL="0" rtl="0" algn="ctr">
              <a:spcBef>
                <a:spcPts val="0"/>
              </a:spcBef>
              <a:spcAft>
                <a:spcPts val="0"/>
              </a:spcAft>
              <a:buNone/>
            </a:pPr>
            <a:r>
              <a:rPr lang="es-419" sz="1400">
                <a:solidFill>
                  <a:srgbClr val="999999"/>
                </a:solidFill>
              </a:rPr>
              <a:t>El proyecto a trabajar se quiebra en proyectos más pequeños o iteraciones, para hacer entregas regulares y parciales del producto final. </a:t>
            </a:r>
            <a:endParaRPr sz="1400">
              <a:solidFill>
                <a:srgbClr val="999999"/>
              </a:solidFill>
            </a:endParaRPr>
          </a:p>
        </p:txBody>
      </p:sp>
      <p:pic>
        <p:nvPicPr>
          <p:cNvPr id="113" name="Google Shape;113;p20"/>
          <p:cNvPicPr preferRelativeResize="0"/>
          <p:nvPr/>
        </p:nvPicPr>
        <p:blipFill rotWithShape="1">
          <a:blip r:embed="rId3">
            <a:alphaModFix/>
          </a:blip>
          <a:srcRect b="0" l="3526" r="5349" t="0"/>
          <a:stretch/>
        </p:blipFill>
        <p:spPr>
          <a:xfrm>
            <a:off x="311700" y="2023700"/>
            <a:ext cx="4865951" cy="2636775"/>
          </a:xfrm>
          <a:prstGeom prst="rect">
            <a:avLst/>
          </a:prstGeom>
          <a:noFill/>
          <a:ln>
            <a:noFill/>
          </a:ln>
        </p:spPr>
      </p:pic>
      <p:sp>
        <p:nvSpPr>
          <p:cNvPr id="114" name="Google Shape;114;p20"/>
          <p:cNvSpPr txBox="1"/>
          <p:nvPr/>
        </p:nvSpPr>
        <p:spPr>
          <a:xfrm>
            <a:off x="5502700" y="3829175"/>
            <a:ext cx="2945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chemeClr val="dk1"/>
                </a:solidFill>
              </a:rPr>
              <a:t>Los artefactos están diseñados para maximizar la transparencia de la información.</a:t>
            </a:r>
            <a:endParaRPr sz="1600">
              <a:solidFill>
                <a:schemeClr val="dk1"/>
              </a:solidFill>
            </a:endParaRPr>
          </a:p>
        </p:txBody>
      </p:sp>
      <p:pic>
        <p:nvPicPr>
          <p:cNvPr id="115" name="Google Shape;115;p20"/>
          <p:cNvPicPr preferRelativeResize="0"/>
          <p:nvPr/>
        </p:nvPicPr>
        <p:blipFill>
          <a:blip r:embed="rId4">
            <a:alphaModFix/>
          </a:blip>
          <a:stretch>
            <a:fillRect/>
          </a:stretch>
        </p:blipFill>
        <p:spPr>
          <a:xfrm>
            <a:off x="5502712" y="2248125"/>
            <a:ext cx="2643576" cy="1419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nvSpPr>
        <p:spPr>
          <a:xfrm>
            <a:off x="311700" y="1151875"/>
            <a:ext cx="4509300" cy="182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solidFill>
                  <a:schemeClr val="accent1"/>
                </a:solidFill>
              </a:rPr>
              <a:t>Product Backlog </a:t>
            </a:r>
            <a:endParaRPr b="1">
              <a:solidFill>
                <a:schemeClr val="accent1"/>
              </a:solidFill>
            </a:endParaRPr>
          </a:p>
          <a:p>
            <a:pPr indent="0" lvl="0" marL="0" rtl="0" algn="l">
              <a:spcBef>
                <a:spcPts val="1000"/>
              </a:spcBef>
              <a:spcAft>
                <a:spcPts val="1000"/>
              </a:spcAft>
              <a:buNone/>
            </a:pPr>
            <a:r>
              <a:rPr lang="es-419">
                <a:solidFill>
                  <a:schemeClr val="dk1"/>
                </a:solidFill>
              </a:rPr>
              <a:t>Es una lista ordenada que contiene todas las características, funcionalidades, mejoras y correcciones a realizarse sobre el producto o servicio.Se detallan, estiman y priorizan todos los elementos necesarios para alcanzar el objetivo del producto.</a:t>
            </a:r>
            <a:endParaRPr sz="1600">
              <a:solidFill>
                <a:schemeClr val="dk1"/>
              </a:solidFill>
            </a:endParaRPr>
          </a:p>
        </p:txBody>
      </p:sp>
      <p:pic>
        <p:nvPicPr>
          <p:cNvPr id="121" name="Google Shape;121;p21"/>
          <p:cNvPicPr preferRelativeResize="0"/>
          <p:nvPr/>
        </p:nvPicPr>
        <p:blipFill>
          <a:blip r:embed="rId3">
            <a:alphaModFix/>
          </a:blip>
          <a:stretch>
            <a:fillRect/>
          </a:stretch>
        </p:blipFill>
        <p:spPr>
          <a:xfrm>
            <a:off x="1903412" y="3164800"/>
            <a:ext cx="1325875" cy="1365750"/>
          </a:xfrm>
          <a:prstGeom prst="rect">
            <a:avLst/>
          </a:prstGeom>
          <a:noFill/>
          <a:ln>
            <a:noFill/>
          </a:ln>
        </p:spPr>
      </p:pic>
      <p:sp>
        <p:nvSpPr>
          <p:cNvPr id="122" name="Google Shape;122;p21"/>
          <p:cNvSpPr txBox="1"/>
          <p:nvPr/>
        </p:nvSpPr>
        <p:spPr>
          <a:xfrm>
            <a:off x="2981050" y="3076375"/>
            <a:ext cx="1672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100">
                <a:solidFill>
                  <a:srgbClr val="999999"/>
                </a:solidFill>
              </a:rPr>
              <a:t>PRODUCT OWNER</a:t>
            </a:r>
            <a:endParaRPr sz="1100">
              <a:solidFill>
                <a:srgbClr val="999999"/>
              </a:solidFill>
            </a:endParaRPr>
          </a:p>
        </p:txBody>
      </p:sp>
      <p:pic>
        <p:nvPicPr>
          <p:cNvPr id="123" name="Google Shape;123;p21"/>
          <p:cNvPicPr preferRelativeResize="0"/>
          <p:nvPr/>
        </p:nvPicPr>
        <p:blipFill>
          <a:blip r:embed="rId4">
            <a:alphaModFix/>
          </a:blip>
          <a:stretch>
            <a:fillRect/>
          </a:stretch>
        </p:blipFill>
        <p:spPr>
          <a:xfrm>
            <a:off x="5581600" y="1390225"/>
            <a:ext cx="2617325" cy="2835425"/>
          </a:xfrm>
          <a:prstGeom prst="rect">
            <a:avLst/>
          </a:prstGeom>
          <a:noFill/>
          <a:ln>
            <a:noFill/>
          </a:ln>
        </p:spPr>
      </p:pic>
      <p:sp>
        <p:nvSpPr>
          <p:cNvPr id="124" name="Google Shape;12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sz="2920">
                <a:solidFill>
                  <a:schemeClr val="accent1"/>
                </a:solidFill>
                <a:latin typeface="Lexend"/>
                <a:ea typeface="Lexend"/>
                <a:cs typeface="Lexend"/>
                <a:sym typeface="Lexend"/>
              </a:rPr>
              <a:t>METODOLOGÍAS ÁGILES: PRODUCT BACKLOG</a:t>
            </a:r>
            <a:endParaRPr sz="2920">
              <a:solidFill>
                <a:schemeClr val="accent1"/>
              </a:solidFill>
              <a:latin typeface="Lexend"/>
              <a:ea typeface="Lexend"/>
              <a:cs typeface="Lexend"/>
              <a:sym typeface="Lexend"/>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