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DM Sans" pitchFamily="2" charset="0"/>
      <p:regular r:id="rId19"/>
    </p:embeddedFont>
    <p:embeddedFont>
      <p:font typeface="DM Sans Bold" charset="0"/>
      <p:regular r:id="rId20"/>
    </p:embeddedFont>
    <p:embeddedFont>
      <p:font typeface="DM Sans Italics" panose="020B0604020202020204" charset="0"/>
      <p:regular r:id="rId21"/>
    </p:embeddedFont>
    <p:embeddedFont>
      <p:font typeface="Montserrat Light" panose="00000400000000000000" pitchFamily="2" charset="0"/>
      <p:regular r:id="rId22"/>
    </p:embeddedFont>
    <p:embeddedFont>
      <p:font typeface="Oswald" panose="00000500000000000000" pitchFamily="2" charset="0"/>
      <p:regular r:id="rId23"/>
    </p:embeddedFont>
    <p:embeddedFont>
      <p:font typeface="Oswald Bold" panose="00000800000000000000"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907"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7.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6.png"/><Relationship Id="rId7" Type="http://schemas.openxmlformats.org/officeDocument/2006/relationships/image" Target="../media/image3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svg"/><Relationship Id="rId4" Type="http://schemas.openxmlformats.org/officeDocument/2006/relationships/image" Target="../media/image28.png"/><Relationship Id="rId9" Type="http://schemas.openxmlformats.org/officeDocument/2006/relationships/image" Target="../media/image33.sv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3.svg"/></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35.sv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8" Type="http://schemas.openxmlformats.org/officeDocument/2006/relationships/image" Target="../media/image41.svg"/><Relationship Id="rId13" Type="http://schemas.openxmlformats.org/officeDocument/2006/relationships/image" Target="../media/image46.png"/><Relationship Id="rId18" Type="http://schemas.openxmlformats.org/officeDocument/2006/relationships/image" Target="../media/image51.sv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svg"/><Relationship Id="rId17" Type="http://schemas.openxmlformats.org/officeDocument/2006/relationships/image" Target="../media/image50.png"/><Relationship Id="rId2" Type="http://schemas.openxmlformats.org/officeDocument/2006/relationships/image" Target="../media/image1.png"/><Relationship Id="rId16" Type="http://schemas.openxmlformats.org/officeDocument/2006/relationships/image" Target="../media/image49.svg"/><Relationship Id="rId20" Type="http://schemas.openxmlformats.org/officeDocument/2006/relationships/image" Target="../media/image53.svg"/><Relationship Id="rId1" Type="http://schemas.openxmlformats.org/officeDocument/2006/relationships/slideLayout" Target="../slideLayouts/slideLayout7.xml"/><Relationship Id="rId6" Type="http://schemas.openxmlformats.org/officeDocument/2006/relationships/image" Target="../media/image39.svg"/><Relationship Id="rId11" Type="http://schemas.openxmlformats.org/officeDocument/2006/relationships/image" Target="../media/image44.png"/><Relationship Id="rId5" Type="http://schemas.openxmlformats.org/officeDocument/2006/relationships/image" Target="../media/image38.png"/><Relationship Id="rId15" Type="http://schemas.openxmlformats.org/officeDocument/2006/relationships/image" Target="../media/image48.png"/><Relationship Id="rId10" Type="http://schemas.openxmlformats.org/officeDocument/2006/relationships/image" Target="../media/image43.svg"/><Relationship Id="rId19" Type="http://schemas.openxmlformats.org/officeDocument/2006/relationships/image" Target="../media/image52.png"/><Relationship Id="rId4" Type="http://schemas.openxmlformats.org/officeDocument/2006/relationships/image" Target="../media/image37.svg"/><Relationship Id="rId9" Type="http://schemas.openxmlformats.org/officeDocument/2006/relationships/image" Target="../media/image42.png"/><Relationship Id="rId14" Type="http://schemas.openxmlformats.org/officeDocument/2006/relationships/image" Target="../media/image47.sv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hyperlink" Target="mailto:abriangiantara30@gmail.com" TargetMode="Externa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3.svg"/><Relationship Id="rId10" Type="http://schemas.openxmlformats.org/officeDocument/2006/relationships/image" Target="../media/image11.jpeg"/><Relationship Id="rId4" Type="http://schemas.openxmlformats.org/officeDocument/2006/relationships/image" Target="../media/image2.pn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3.svg"/></Relationships>
</file>

<file path=ppt/slides/_rels/slide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sv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3.svg"/></Relationships>
</file>

<file path=ppt/slides/_rels/slide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4236347" y="3202251"/>
            <a:ext cx="9815307" cy="4208864"/>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1895495" cy="831850"/>
            </a:xfrm>
            <a:prstGeom prst="rect">
              <a:avLst/>
            </a:prstGeom>
          </p:spPr>
          <p:txBody>
            <a:bodyPr lIns="50800" tIns="50800" rIns="50800" bIns="50800" rtlCol="0" anchor="ctr"/>
            <a:lstStyle/>
            <a:p>
              <a:pPr algn="ctr">
                <a:lnSpc>
                  <a:spcPts val="2859"/>
                </a:lnSpc>
              </a:pPr>
              <a:endParaRPr/>
            </a:p>
          </p:txBody>
        </p:sp>
      </p:grpSp>
      <p:sp>
        <p:nvSpPr>
          <p:cNvPr id="8" name="TextBox 8"/>
          <p:cNvSpPr txBox="1"/>
          <p:nvPr/>
        </p:nvSpPr>
        <p:spPr>
          <a:xfrm>
            <a:off x="1253246" y="5010150"/>
            <a:ext cx="16006054" cy="1350644"/>
          </a:xfrm>
          <a:prstGeom prst="rect">
            <a:avLst/>
          </a:prstGeom>
        </p:spPr>
        <p:txBody>
          <a:bodyPr lIns="0" tIns="0" rIns="0" bIns="0" rtlCol="0" anchor="t">
            <a:spAutoFit/>
          </a:bodyPr>
          <a:lstStyle/>
          <a:p>
            <a:pPr algn="ctr">
              <a:lnSpc>
                <a:spcPts val="11040"/>
              </a:lnSpc>
            </a:pPr>
            <a:r>
              <a:rPr lang="en-US" sz="8000" spc="784">
                <a:solidFill>
                  <a:srgbClr val="231F20"/>
                </a:solidFill>
                <a:latin typeface="Oswald Bold"/>
              </a:rPr>
              <a:t>ABRIAN GIANTARA</a:t>
            </a:r>
          </a:p>
        </p:txBody>
      </p:sp>
      <p:sp>
        <p:nvSpPr>
          <p:cNvPr id="9" name="TextBox 9"/>
          <p:cNvSpPr txBox="1"/>
          <p:nvPr/>
        </p:nvSpPr>
        <p:spPr>
          <a:xfrm>
            <a:off x="4236347" y="3438109"/>
            <a:ext cx="9815307" cy="1186902"/>
          </a:xfrm>
          <a:prstGeom prst="rect">
            <a:avLst/>
          </a:prstGeom>
        </p:spPr>
        <p:txBody>
          <a:bodyPr lIns="0" tIns="0" rIns="0" bIns="0" rtlCol="0" anchor="t">
            <a:spAutoFit/>
          </a:bodyPr>
          <a:lstStyle/>
          <a:p>
            <a:pPr algn="ctr">
              <a:lnSpc>
                <a:spcPts val="9748"/>
              </a:lnSpc>
            </a:pPr>
            <a:r>
              <a:rPr lang="en-US" sz="7063" spc="692">
                <a:solidFill>
                  <a:srgbClr val="231F20"/>
                </a:solidFill>
                <a:latin typeface="Oswald Bold"/>
              </a:rPr>
              <a:t>PORTOFOLIO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grpSp>
        <p:nvGrpSpPr>
          <p:cNvPr id="2" name="Group 2"/>
          <p:cNvGrpSpPr/>
          <p:nvPr/>
        </p:nvGrpSpPr>
        <p:grpSpPr>
          <a:xfrm>
            <a:off x="-2770706" y="-3368517"/>
            <a:ext cx="4959890" cy="495989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id="4" name="TextBox 4"/>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5" name="Freeform 5"/>
          <p:cNvSpPr/>
          <p:nvPr/>
        </p:nvSpPr>
        <p:spPr>
          <a:xfrm>
            <a:off x="-6639105" y="-5979128"/>
            <a:ext cx="12110389" cy="12426705"/>
          </a:xfrm>
          <a:custGeom>
            <a:avLst/>
            <a:gdLst/>
            <a:ahLst/>
            <a:cxnLst/>
            <a:rect l="l" t="t" r="r" b="b"/>
            <a:pathLst>
              <a:path w="12110389" h="12426705">
                <a:moveTo>
                  <a:pt x="0" y="0"/>
                </a:moveTo>
                <a:lnTo>
                  <a:pt x="12110389" y="0"/>
                </a:lnTo>
                <a:lnTo>
                  <a:pt x="12110389" y="12426706"/>
                </a:lnTo>
                <a:lnTo>
                  <a:pt x="0" y="1242670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2720102" y="3376069"/>
            <a:ext cx="7942168" cy="1396186"/>
          </a:xfrm>
          <a:prstGeom prst="rect">
            <a:avLst/>
          </a:prstGeom>
        </p:spPr>
        <p:txBody>
          <a:bodyPr lIns="0" tIns="0" rIns="0" bIns="0" rtlCol="0" anchor="t">
            <a:spAutoFit/>
          </a:bodyPr>
          <a:lstStyle/>
          <a:p>
            <a:pPr algn="l">
              <a:lnSpc>
                <a:spcPts val="11349"/>
              </a:lnSpc>
            </a:pPr>
            <a:r>
              <a:rPr lang="en-US" sz="8224" spc="806">
                <a:solidFill>
                  <a:srgbClr val="FFFFFF"/>
                </a:solidFill>
                <a:latin typeface="Oswald Bold"/>
              </a:rPr>
              <a:t>EDUCATION</a:t>
            </a:r>
          </a:p>
        </p:txBody>
      </p:sp>
      <p:sp>
        <p:nvSpPr>
          <p:cNvPr id="7" name="TextBox 7"/>
          <p:cNvSpPr txBox="1"/>
          <p:nvPr/>
        </p:nvSpPr>
        <p:spPr>
          <a:xfrm>
            <a:off x="2720102" y="5095875"/>
            <a:ext cx="7095332" cy="2001837"/>
          </a:xfrm>
          <a:prstGeom prst="rect">
            <a:avLst/>
          </a:prstGeom>
        </p:spPr>
        <p:txBody>
          <a:bodyPr lIns="0" tIns="0" rIns="0" bIns="0" rtlCol="0" anchor="t">
            <a:spAutoFit/>
          </a:bodyPr>
          <a:lstStyle/>
          <a:p>
            <a:pPr algn="l">
              <a:lnSpc>
                <a:spcPts val="3992"/>
              </a:lnSpc>
            </a:pPr>
            <a:r>
              <a:rPr lang="en-US" sz="2893" spc="283">
                <a:solidFill>
                  <a:srgbClr val="F5FFF5"/>
                </a:solidFill>
                <a:latin typeface="DM Sans"/>
              </a:rPr>
              <a:t>2011-2016</a:t>
            </a:r>
          </a:p>
          <a:p>
            <a:pPr algn="l">
              <a:lnSpc>
                <a:spcPts val="3992"/>
              </a:lnSpc>
            </a:pPr>
            <a:endParaRPr lang="en-US" sz="2893" spc="283">
              <a:solidFill>
                <a:srgbClr val="F5FFF5"/>
              </a:solidFill>
              <a:latin typeface="DM Sans"/>
            </a:endParaRPr>
          </a:p>
          <a:p>
            <a:pPr algn="l">
              <a:lnSpc>
                <a:spcPts val="3992"/>
              </a:lnSpc>
            </a:pPr>
            <a:r>
              <a:rPr lang="en-US" sz="2893" spc="283">
                <a:solidFill>
                  <a:srgbClr val="F5FFF5"/>
                </a:solidFill>
                <a:latin typeface="DM Sans"/>
              </a:rPr>
              <a:t>STKIP Siliwangi, Bandung</a:t>
            </a:r>
          </a:p>
          <a:p>
            <a:pPr algn="l">
              <a:lnSpc>
                <a:spcPts val="3992"/>
              </a:lnSpc>
            </a:pPr>
            <a:r>
              <a:rPr lang="en-US" sz="2893" spc="283">
                <a:solidFill>
                  <a:srgbClr val="F5FFF5"/>
                </a:solidFill>
                <a:latin typeface="DM Sans"/>
              </a:rPr>
              <a:t>Bachelor of English Education</a:t>
            </a:r>
          </a:p>
        </p:txBody>
      </p:sp>
      <p:grpSp>
        <p:nvGrpSpPr>
          <p:cNvPr id="8" name="Group 8"/>
          <p:cNvGrpSpPr/>
          <p:nvPr/>
        </p:nvGrpSpPr>
        <p:grpSpPr>
          <a:xfrm>
            <a:off x="12199828" y="2293196"/>
            <a:ext cx="5477849" cy="6409679"/>
            <a:chOff x="0" y="0"/>
            <a:chExt cx="1442726" cy="1688146"/>
          </a:xfrm>
        </p:grpSpPr>
        <p:sp>
          <p:nvSpPr>
            <p:cNvPr id="9" name="Freeform 9"/>
            <p:cNvSpPr/>
            <p:nvPr/>
          </p:nvSpPr>
          <p:spPr>
            <a:xfrm>
              <a:off x="0" y="0"/>
              <a:ext cx="1442726" cy="1688146"/>
            </a:xfrm>
            <a:custGeom>
              <a:avLst/>
              <a:gdLst/>
              <a:ahLst/>
              <a:cxnLst/>
              <a:rect l="l" t="t" r="r" b="b"/>
              <a:pathLst>
                <a:path w="1442726" h="1688146">
                  <a:moveTo>
                    <a:pt x="0" y="0"/>
                  </a:moveTo>
                  <a:lnTo>
                    <a:pt x="1442726" y="0"/>
                  </a:lnTo>
                  <a:lnTo>
                    <a:pt x="1442726" y="1688146"/>
                  </a:lnTo>
                  <a:lnTo>
                    <a:pt x="0" y="1688146"/>
                  </a:lnTo>
                  <a:close/>
                </a:path>
              </a:pathLst>
            </a:custGeom>
            <a:solidFill>
              <a:srgbClr val="FDFBFB"/>
            </a:solidFill>
          </p:spPr>
        </p:sp>
        <p:sp>
          <p:nvSpPr>
            <p:cNvPr id="10" name="TextBox 10"/>
            <p:cNvSpPr txBox="1"/>
            <p:nvPr/>
          </p:nvSpPr>
          <p:spPr>
            <a:xfrm>
              <a:off x="0" y="-19050"/>
              <a:ext cx="1442726" cy="1707196"/>
            </a:xfrm>
            <a:prstGeom prst="rect">
              <a:avLst/>
            </a:prstGeom>
          </p:spPr>
          <p:txBody>
            <a:bodyPr lIns="50800" tIns="50800" rIns="50800" bIns="50800" rtlCol="0" anchor="ctr"/>
            <a:lstStyle/>
            <a:p>
              <a:pPr algn="ctr">
                <a:lnSpc>
                  <a:spcPts val="2859"/>
                </a:lnSpc>
              </a:pPr>
              <a:endParaRPr/>
            </a:p>
          </p:txBody>
        </p:sp>
      </p:grpSp>
      <p:sp>
        <p:nvSpPr>
          <p:cNvPr id="11" name="Freeform 11"/>
          <p:cNvSpPr/>
          <p:nvPr/>
        </p:nvSpPr>
        <p:spPr>
          <a:xfrm>
            <a:off x="11376549" y="3204631"/>
            <a:ext cx="5882751" cy="4586808"/>
          </a:xfrm>
          <a:custGeom>
            <a:avLst/>
            <a:gdLst/>
            <a:ahLst/>
            <a:cxnLst/>
            <a:rect l="l" t="t" r="r" b="b"/>
            <a:pathLst>
              <a:path w="5882751" h="4586808">
                <a:moveTo>
                  <a:pt x="0" y="0"/>
                </a:moveTo>
                <a:lnTo>
                  <a:pt x="5882751" y="0"/>
                </a:lnTo>
                <a:lnTo>
                  <a:pt x="5882751" y="4586808"/>
                </a:lnTo>
                <a:lnTo>
                  <a:pt x="0" y="4586808"/>
                </a:lnTo>
                <a:lnTo>
                  <a:pt x="0" y="0"/>
                </a:lnTo>
                <a:close/>
              </a:path>
            </a:pathLst>
          </a:custGeom>
          <a:blipFill>
            <a:blip r:embed="rId4"/>
            <a:stretch>
              <a:fillRect l="-8477" r="-8477"/>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1028700" y="1143120"/>
            <a:ext cx="16230600" cy="8515230"/>
            <a:chOff x="0" y="0"/>
            <a:chExt cx="3134393" cy="1644429"/>
          </a:xfrm>
        </p:grpSpPr>
        <p:sp>
          <p:nvSpPr>
            <p:cNvPr id="4" name="Freeform 4"/>
            <p:cNvSpPr/>
            <p:nvPr/>
          </p:nvSpPr>
          <p:spPr>
            <a:xfrm>
              <a:off x="0" y="0"/>
              <a:ext cx="3134393" cy="1644429"/>
            </a:xfrm>
            <a:custGeom>
              <a:avLst/>
              <a:gdLst/>
              <a:ahLst/>
              <a:cxnLst/>
              <a:rect l="l" t="t" r="r" b="b"/>
              <a:pathLst>
                <a:path w="3134393" h="1644429">
                  <a:moveTo>
                    <a:pt x="0" y="0"/>
                  </a:moveTo>
                  <a:lnTo>
                    <a:pt x="3134393" y="0"/>
                  </a:lnTo>
                  <a:lnTo>
                    <a:pt x="3134393" y="1644429"/>
                  </a:lnTo>
                  <a:lnTo>
                    <a:pt x="0" y="1644429"/>
                  </a:lnTo>
                  <a:close/>
                </a:path>
              </a:pathLst>
            </a:custGeom>
            <a:solidFill>
              <a:srgbClr val="000000">
                <a:alpha val="0"/>
              </a:srgbClr>
            </a:solidFill>
            <a:ln w="38100" cap="sq">
              <a:solidFill>
                <a:srgbClr val="000000"/>
              </a:solidFill>
              <a:prstDash val="solid"/>
              <a:miter/>
            </a:ln>
          </p:spPr>
        </p:sp>
        <p:sp>
          <p:nvSpPr>
            <p:cNvPr id="5" name="TextBox 5"/>
            <p:cNvSpPr txBox="1"/>
            <p:nvPr/>
          </p:nvSpPr>
          <p:spPr>
            <a:xfrm>
              <a:off x="0" y="-19050"/>
              <a:ext cx="3134393" cy="1663479"/>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1337470" y="1498473"/>
            <a:ext cx="7585231" cy="8159877"/>
          </a:xfrm>
          <a:prstGeom prst="rect">
            <a:avLst/>
          </a:prstGeom>
        </p:spPr>
        <p:txBody>
          <a:bodyPr lIns="0" tIns="0" rIns="0" bIns="0" rtlCol="0" anchor="t">
            <a:spAutoFit/>
          </a:bodyPr>
          <a:lstStyle/>
          <a:p>
            <a:pPr algn="l">
              <a:lnSpc>
                <a:spcPts val="2483"/>
              </a:lnSpc>
            </a:pPr>
            <a:r>
              <a:rPr lang="en-US" sz="1800" spc="176">
                <a:solidFill>
                  <a:srgbClr val="231F20"/>
                </a:solidFill>
                <a:latin typeface="DM Sans Bold"/>
              </a:rPr>
              <a:t>Business Development Executive </a:t>
            </a:r>
          </a:p>
          <a:p>
            <a:pPr algn="l">
              <a:lnSpc>
                <a:spcPts val="2483"/>
              </a:lnSpc>
            </a:pPr>
            <a:r>
              <a:rPr lang="en-US" sz="1800" spc="176">
                <a:solidFill>
                  <a:srgbClr val="231F20"/>
                </a:solidFill>
                <a:latin typeface="DM Sans Italics"/>
              </a:rPr>
              <a:t>PT. Billionaire Coach Indonesia  | Oct’23 - Present</a:t>
            </a:r>
          </a:p>
          <a:p>
            <a:pPr algn="l">
              <a:lnSpc>
                <a:spcPts val="2483"/>
              </a:lnSpc>
            </a:pPr>
            <a:r>
              <a:rPr lang="en-US" sz="1800" spc="176">
                <a:solidFill>
                  <a:srgbClr val="231F20"/>
                </a:solidFill>
                <a:latin typeface="DM Sans"/>
              </a:rPr>
              <a:t>Develop and communicate a compelling vision for the company, Monitor financial performance and implement cost effective measures, Ensure profitability and sustainability of the business, and also Uphold and enhance the company's reputation in the market.</a:t>
            </a:r>
          </a:p>
          <a:p>
            <a:pPr algn="l">
              <a:lnSpc>
                <a:spcPts val="2483"/>
              </a:lnSpc>
            </a:pPr>
            <a:endParaRPr lang="en-US" sz="1800" spc="176">
              <a:solidFill>
                <a:srgbClr val="231F20"/>
              </a:solidFill>
              <a:latin typeface="DM Sans"/>
            </a:endParaRPr>
          </a:p>
          <a:p>
            <a:pPr algn="l">
              <a:lnSpc>
                <a:spcPts val="2483"/>
              </a:lnSpc>
            </a:pPr>
            <a:r>
              <a:rPr lang="en-US" sz="1800" spc="176">
                <a:solidFill>
                  <a:srgbClr val="231F20"/>
                </a:solidFill>
                <a:latin typeface="DM Sans Bold"/>
              </a:rPr>
              <a:t>Head of Division </a:t>
            </a:r>
          </a:p>
          <a:p>
            <a:pPr algn="l">
              <a:lnSpc>
                <a:spcPts val="2483"/>
              </a:lnSpc>
            </a:pPr>
            <a:r>
              <a:rPr lang="en-US" sz="1800" spc="176">
                <a:solidFill>
                  <a:srgbClr val="231F20"/>
                </a:solidFill>
                <a:latin typeface="DM Sans Italics"/>
              </a:rPr>
              <a:t>PT. Omega Online Transportasi | Apr-Oct’23 </a:t>
            </a:r>
          </a:p>
          <a:p>
            <a:pPr algn="l">
              <a:lnSpc>
                <a:spcPts val="2483"/>
              </a:lnSpc>
            </a:pPr>
            <a:r>
              <a:rPr lang="en-US" sz="1800" spc="176">
                <a:solidFill>
                  <a:srgbClr val="231F20"/>
                </a:solidFill>
                <a:latin typeface="DM Sans"/>
              </a:rPr>
              <a:t>Develop and implement strategic plans for the transportation subdivision in alignment with the overall goals and objective of the organization, also supervise and lead a team of transportations professional, ensuring effective communications, collaboration and productivity.</a:t>
            </a:r>
          </a:p>
          <a:p>
            <a:pPr algn="l">
              <a:lnSpc>
                <a:spcPts val="2483"/>
              </a:lnSpc>
            </a:pPr>
            <a:endParaRPr lang="en-US" sz="1800" spc="176">
              <a:solidFill>
                <a:srgbClr val="231F20"/>
              </a:solidFill>
              <a:latin typeface="DM Sans"/>
            </a:endParaRPr>
          </a:p>
          <a:p>
            <a:pPr algn="l">
              <a:lnSpc>
                <a:spcPts val="2483"/>
              </a:lnSpc>
            </a:pPr>
            <a:r>
              <a:rPr lang="en-US" sz="1800" spc="176">
                <a:solidFill>
                  <a:srgbClr val="231F20"/>
                </a:solidFill>
                <a:latin typeface="DM Sans Bold"/>
              </a:rPr>
              <a:t>Business Development Executive </a:t>
            </a:r>
          </a:p>
          <a:p>
            <a:pPr algn="l">
              <a:lnSpc>
                <a:spcPts val="2483"/>
              </a:lnSpc>
            </a:pPr>
            <a:r>
              <a:rPr lang="en-US" sz="1800" spc="176">
                <a:solidFill>
                  <a:srgbClr val="231F20"/>
                </a:solidFill>
                <a:latin typeface="DM Sans Italics"/>
              </a:rPr>
              <a:t>PTPN VIII (BUMN) | Dec’21 - Apr’23</a:t>
            </a:r>
          </a:p>
          <a:p>
            <a:pPr algn="l">
              <a:lnSpc>
                <a:spcPts val="2483"/>
              </a:lnSpc>
            </a:pPr>
            <a:r>
              <a:rPr lang="en-US" sz="1800" spc="176">
                <a:solidFill>
                  <a:srgbClr val="231F20"/>
                </a:solidFill>
                <a:latin typeface="DM Sans"/>
              </a:rPr>
              <a:t>Developing and implementing business development strategies and in alignment with the company's overall goals and objective, and I'm identifying and targeting potentials clients, building relationship, and converting leads into sales or partnership, Identifying innovative ways to expand the company's market presence and revenue streams.</a:t>
            </a:r>
          </a:p>
          <a:p>
            <a:pPr algn="l">
              <a:lnSpc>
                <a:spcPts val="2483"/>
              </a:lnSpc>
            </a:pPr>
            <a:endParaRPr lang="en-US" sz="1800" spc="176">
              <a:solidFill>
                <a:srgbClr val="231F20"/>
              </a:solidFill>
              <a:latin typeface="DM Sans"/>
            </a:endParaRPr>
          </a:p>
        </p:txBody>
      </p:sp>
      <p:sp>
        <p:nvSpPr>
          <p:cNvPr id="7" name="TextBox 7"/>
          <p:cNvSpPr txBox="1"/>
          <p:nvPr/>
        </p:nvSpPr>
        <p:spPr>
          <a:xfrm>
            <a:off x="9144000" y="3029540"/>
            <a:ext cx="7585231" cy="5959602"/>
          </a:xfrm>
          <a:prstGeom prst="rect">
            <a:avLst/>
          </a:prstGeom>
        </p:spPr>
        <p:txBody>
          <a:bodyPr lIns="0" tIns="0" rIns="0" bIns="0" rtlCol="0" anchor="t">
            <a:spAutoFit/>
          </a:bodyPr>
          <a:lstStyle/>
          <a:p>
            <a:pPr algn="l">
              <a:lnSpc>
                <a:spcPts val="2483"/>
              </a:lnSpc>
            </a:pPr>
            <a:endParaRPr/>
          </a:p>
          <a:p>
            <a:pPr algn="l">
              <a:lnSpc>
                <a:spcPts val="2483"/>
              </a:lnSpc>
            </a:pPr>
            <a:endParaRPr/>
          </a:p>
          <a:p>
            <a:pPr algn="l">
              <a:lnSpc>
                <a:spcPts val="2483"/>
              </a:lnSpc>
            </a:pPr>
            <a:r>
              <a:rPr lang="en-US" sz="1800" spc="176">
                <a:solidFill>
                  <a:srgbClr val="231F20"/>
                </a:solidFill>
                <a:latin typeface="DM Sans Bold"/>
              </a:rPr>
              <a:t>Senior Product Consultant </a:t>
            </a:r>
          </a:p>
          <a:p>
            <a:pPr algn="l">
              <a:lnSpc>
                <a:spcPts val="2483"/>
              </a:lnSpc>
            </a:pPr>
            <a:r>
              <a:rPr lang="en-US" sz="1800" spc="176">
                <a:solidFill>
                  <a:srgbClr val="231F20"/>
                </a:solidFill>
                <a:latin typeface="DM Sans Italics"/>
              </a:rPr>
              <a:t>Himalaya Drugs Company | Jun’18 - Nov’21</a:t>
            </a:r>
          </a:p>
          <a:p>
            <a:pPr algn="l">
              <a:lnSpc>
                <a:spcPts val="2483"/>
              </a:lnSpc>
            </a:pPr>
            <a:r>
              <a:rPr lang="en-US" sz="1800" spc="176">
                <a:solidFill>
                  <a:srgbClr val="231F20"/>
                </a:solidFill>
                <a:latin typeface="DM Sans"/>
              </a:rPr>
              <a:t>Developing and and implementing product strategies that align with the company's goals and market demands, collaborating with cross functional teams, Analyzing data and metrics to evaluate product performance and make data driven decision for improvement. This is foreign company so we have to adapting product for international market, considering cultural nuances and managing diverse client bases.</a:t>
            </a:r>
          </a:p>
          <a:p>
            <a:pPr algn="l">
              <a:lnSpc>
                <a:spcPts val="2483"/>
              </a:lnSpc>
            </a:pPr>
            <a:endParaRPr lang="en-US" sz="1800" spc="176">
              <a:solidFill>
                <a:srgbClr val="231F20"/>
              </a:solidFill>
              <a:latin typeface="DM Sans"/>
            </a:endParaRPr>
          </a:p>
          <a:p>
            <a:pPr algn="l">
              <a:lnSpc>
                <a:spcPts val="2483"/>
              </a:lnSpc>
            </a:pPr>
            <a:r>
              <a:rPr lang="en-US" sz="1800" spc="176">
                <a:solidFill>
                  <a:srgbClr val="231F20"/>
                </a:solidFill>
                <a:latin typeface="DM Sans Bold"/>
              </a:rPr>
              <a:t>Medical Representatif </a:t>
            </a:r>
          </a:p>
          <a:p>
            <a:pPr algn="l">
              <a:lnSpc>
                <a:spcPts val="2483"/>
              </a:lnSpc>
            </a:pPr>
            <a:r>
              <a:rPr lang="en-US" sz="1800" spc="176">
                <a:solidFill>
                  <a:srgbClr val="231F20"/>
                </a:solidFill>
                <a:latin typeface="DM Sans Italics"/>
              </a:rPr>
              <a:t>Himalaya Drugs Company | Jun’16 - May’18</a:t>
            </a:r>
          </a:p>
          <a:p>
            <a:pPr algn="l">
              <a:lnSpc>
                <a:spcPts val="2483"/>
              </a:lnSpc>
            </a:pPr>
            <a:r>
              <a:rPr lang="en-US" sz="1800" spc="176">
                <a:solidFill>
                  <a:srgbClr val="231F20"/>
                </a:solidFill>
                <a:latin typeface="DM Sans"/>
              </a:rPr>
              <a:t>Assist healthcare professionals in procuring medical supplies, Develop client relations and partnerships to represent company to public, and provide product education to healthcare professionals.</a:t>
            </a:r>
          </a:p>
        </p:txBody>
      </p:sp>
      <p:sp>
        <p:nvSpPr>
          <p:cNvPr id="8" name="TextBox 8"/>
          <p:cNvSpPr txBox="1"/>
          <p:nvPr/>
        </p:nvSpPr>
        <p:spPr>
          <a:xfrm>
            <a:off x="9144000" y="1355598"/>
            <a:ext cx="7972586" cy="1702517"/>
          </a:xfrm>
          <a:prstGeom prst="rect">
            <a:avLst/>
          </a:prstGeom>
        </p:spPr>
        <p:txBody>
          <a:bodyPr lIns="0" tIns="0" rIns="0" bIns="0" rtlCol="0" anchor="t">
            <a:spAutoFit/>
          </a:bodyPr>
          <a:lstStyle/>
          <a:p>
            <a:pPr algn="just">
              <a:lnSpc>
                <a:spcPts val="13948"/>
              </a:lnSpc>
            </a:pPr>
            <a:r>
              <a:rPr lang="en-US" sz="10107" spc="990">
                <a:solidFill>
                  <a:srgbClr val="000000"/>
                </a:solidFill>
                <a:latin typeface="Oswald Bold"/>
              </a:rPr>
              <a:t>EXPERIENCE</a:t>
            </a:r>
          </a:p>
        </p:txBody>
      </p:sp>
      <p:sp>
        <p:nvSpPr>
          <p:cNvPr id="9" name="Freeform 9"/>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rot="-4176364">
            <a:off x="-5644534" y="5081394"/>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9663148" y="8765585"/>
            <a:ext cx="6324486" cy="437161"/>
          </a:xfrm>
          <a:custGeom>
            <a:avLst/>
            <a:gdLst/>
            <a:ahLst/>
            <a:cxnLst/>
            <a:rect l="l" t="t" r="r" b="b"/>
            <a:pathLst>
              <a:path w="6324486" h="437161">
                <a:moveTo>
                  <a:pt x="0" y="0"/>
                </a:moveTo>
                <a:lnTo>
                  <a:pt x="6324486" y="0"/>
                </a:lnTo>
                <a:lnTo>
                  <a:pt x="6324486" y="437161"/>
                </a:lnTo>
                <a:lnTo>
                  <a:pt x="0" y="437161"/>
                </a:lnTo>
                <a:lnTo>
                  <a:pt x="0" y="0"/>
                </a:lnTo>
                <a:close/>
              </a:path>
            </a:pathLst>
          </a:custGeom>
          <a:blipFill>
            <a:blip r:embed="rId3"/>
            <a:stretch>
              <a:fillRect t="-159122" b="-26604"/>
            </a:stretch>
          </a:blipFill>
        </p:spPr>
      </p:sp>
      <p:grpSp>
        <p:nvGrpSpPr>
          <p:cNvPr id="4" name="Group 4"/>
          <p:cNvGrpSpPr/>
          <p:nvPr/>
        </p:nvGrpSpPr>
        <p:grpSpPr>
          <a:xfrm>
            <a:off x="9685888" y="4678112"/>
            <a:ext cx="6301746" cy="4087473"/>
            <a:chOff x="0" y="0"/>
            <a:chExt cx="1960647" cy="1271725"/>
          </a:xfrm>
        </p:grpSpPr>
        <p:sp>
          <p:nvSpPr>
            <p:cNvPr id="5" name="Freeform 5"/>
            <p:cNvSpPr/>
            <p:nvPr/>
          </p:nvSpPr>
          <p:spPr>
            <a:xfrm>
              <a:off x="0" y="0"/>
              <a:ext cx="1960647" cy="1271725"/>
            </a:xfrm>
            <a:custGeom>
              <a:avLst/>
              <a:gdLst/>
              <a:ahLst/>
              <a:cxnLst/>
              <a:rect l="l" t="t" r="r" b="b"/>
              <a:pathLst>
                <a:path w="1960647" h="1271725">
                  <a:moveTo>
                    <a:pt x="0" y="0"/>
                  </a:moveTo>
                  <a:lnTo>
                    <a:pt x="1960647" y="0"/>
                  </a:lnTo>
                  <a:lnTo>
                    <a:pt x="1960647" y="1271725"/>
                  </a:lnTo>
                  <a:lnTo>
                    <a:pt x="0" y="1271725"/>
                  </a:lnTo>
                  <a:close/>
                </a:path>
              </a:pathLst>
            </a:custGeom>
            <a:solidFill>
              <a:srgbClr val="1A1A1A"/>
            </a:solidFill>
          </p:spPr>
        </p:sp>
        <p:sp>
          <p:nvSpPr>
            <p:cNvPr id="6" name="TextBox 6"/>
            <p:cNvSpPr txBox="1"/>
            <p:nvPr/>
          </p:nvSpPr>
          <p:spPr>
            <a:xfrm>
              <a:off x="0" y="-57150"/>
              <a:ext cx="1960647" cy="1328875"/>
            </a:xfrm>
            <a:prstGeom prst="rect">
              <a:avLst/>
            </a:prstGeom>
          </p:spPr>
          <p:txBody>
            <a:bodyPr lIns="50800" tIns="50800" rIns="50800" bIns="50800" rtlCol="0" anchor="ctr"/>
            <a:lstStyle/>
            <a:p>
              <a:pPr marL="0" lvl="0" indent="0" algn="ctr">
                <a:lnSpc>
                  <a:spcPts val="4114"/>
                </a:lnSpc>
                <a:spcBef>
                  <a:spcPct val="0"/>
                </a:spcBef>
              </a:pPr>
              <a:endParaRPr/>
            </a:p>
          </p:txBody>
        </p:sp>
      </p:grpSp>
      <p:sp>
        <p:nvSpPr>
          <p:cNvPr id="7" name="Freeform 7"/>
          <p:cNvSpPr/>
          <p:nvPr/>
        </p:nvSpPr>
        <p:spPr>
          <a:xfrm>
            <a:off x="2300366" y="8765585"/>
            <a:ext cx="6324486" cy="437161"/>
          </a:xfrm>
          <a:custGeom>
            <a:avLst/>
            <a:gdLst/>
            <a:ahLst/>
            <a:cxnLst/>
            <a:rect l="l" t="t" r="r" b="b"/>
            <a:pathLst>
              <a:path w="6324486" h="437161">
                <a:moveTo>
                  <a:pt x="0" y="0"/>
                </a:moveTo>
                <a:lnTo>
                  <a:pt x="6324486" y="0"/>
                </a:lnTo>
                <a:lnTo>
                  <a:pt x="6324486" y="437161"/>
                </a:lnTo>
                <a:lnTo>
                  <a:pt x="0" y="437161"/>
                </a:lnTo>
                <a:lnTo>
                  <a:pt x="0" y="0"/>
                </a:lnTo>
                <a:close/>
              </a:path>
            </a:pathLst>
          </a:custGeom>
          <a:blipFill>
            <a:blip r:embed="rId3"/>
            <a:stretch>
              <a:fillRect t="-159122" b="-26604"/>
            </a:stretch>
          </a:blipFill>
        </p:spPr>
      </p:sp>
      <p:grpSp>
        <p:nvGrpSpPr>
          <p:cNvPr id="8" name="Group 8"/>
          <p:cNvGrpSpPr/>
          <p:nvPr/>
        </p:nvGrpSpPr>
        <p:grpSpPr>
          <a:xfrm>
            <a:off x="2323106" y="4678112"/>
            <a:ext cx="6301746" cy="4087473"/>
            <a:chOff x="0" y="0"/>
            <a:chExt cx="1960647" cy="1271725"/>
          </a:xfrm>
        </p:grpSpPr>
        <p:sp>
          <p:nvSpPr>
            <p:cNvPr id="9" name="Freeform 9"/>
            <p:cNvSpPr/>
            <p:nvPr/>
          </p:nvSpPr>
          <p:spPr>
            <a:xfrm>
              <a:off x="0" y="0"/>
              <a:ext cx="1960647" cy="1271725"/>
            </a:xfrm>
            <a:custGeom>
              <a:avLst/>
              <a:gdLst/>
              <a:ahLst/>
              <a:cxnLst/>
              <a:rect l="l" t="t" r="r" b="b"/>
              <a:pathLst>
                <a:path w="1960647" h="1271725">
                  <a:moveTo>
                    <a:pt x="0" y="0"/>
                  </a:moveTo>
                  <a:lnTo>
                    <a:pt x="1960647" y="0"/>
                  </a:lnTo>
                  <a:lnTo>
                    <a:pt x="1960647" y="1271725"/>
                  </a:lnTo>
                  <a:lnTo>
                    <a:pt x="0" y="1271725"/>
                  </a:lnTo>
                  <a:close/>
                </a:path>
              </a:pathLst>
            </a:custGeom>
            <a:solidFill>
              <a:srgbClr val="1A1A1A"/>
            </a:solidFill>
          </p:spPr>
        </p:sp>
        <p:sp>
          <p:nvSpPr>
            <p:cNvPr id="10" name="TextBox 10"/>
            <p:cNvSpPr txBox="1"/>
            <p:nvPr/>
          </p:nvSpPr>
          <p:spPr>
            <a:xfrm>
              <a:off x="0" y="-57150"/>
              <a:ext cx="1960647" cy="1328875"/>
            </a:xfrm>
            <a:prstGeom prst="rect">
              <a:avLst/>
            </a:prstGeom>
          </p:spPr>
          <p:txBody>
            <a:bodyPr lIns="50800" tIns="50800" rIns="50800" bIns="50800" rtlCol="0" anchor="ctr"/>
            <a:lstStyle/>
            <a:p>
              <a:pPr marL="0" lvl="0" indent="0" algn="ctr">
                <a:lnSpc>
                  <a:spcPts val="4114"/>
                </a:lnSpc>
                <a:spcBef>
                  <a:spcPct val="0"/>
                </a:spcBef>
              </a:pPr>
              <a:endParaRPr/>
            </a:p>
          </p:txBody>
        </p:sp>
      </p:grpSp>
      <p:grpSp>
        <p:nvGrpSpPr>
          <p:cNvPr id="11" name="Group 11"/>
          <p:cNvGrpSpPr/>
          <p:nvPr/>
        </p:nvGrpSpPr>
        <p:grpSpPr>
          <a:xfrm>
            <a:off x="4438025" y="3653528"/>
            <a:ext cx="2049168" cy="2049168"/>
            <a:chOff x="0" y="0"/>
            <a:chExt cx="2732224" cy="2732224"/>
          </a:xfrm>
        </p:grpSpPr>
        <p:grpSp>
          <p:nvGrpSpPr>
            <p:cNvPr id="12" name="Group 12"/>
            <p:cNvGrpSpPr/>
            <p:nvPr/>
          </p:nvGrpSpPr>
          <p:grpSpPr>
            <a:xfrm>
              <a:off x="0" y="0"/>
              <a:ext cx="2732224" cy="2732224"/>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1A1A"/>
              </a:solidFill>
            </p:spPr>
          </p:sp>
          <p:sp>
            <p:nvSpPr>
              <p:cNvPr id="14" name="TextBox 14"/>
              <p:cNvSpPr txBox="1"/>
              <p:nvPr/>
            </p:nvSpPr>
            <p:spPr>
              <a:xfrm>
                <a:off x="76200" y="19050"/>
                <a:ext cx="660400" cy="717550"/>
              </a:xfrm>
              <a:prstGeom prst="rect">
                <a:avLst/>
              </a:prstGeom>
            </p:spPr>
            <p:txBody>
              <a:bodyPr lIns="50800" tIns="50800" rIns="50800" bIns="50800" rtlCol="0" anchor="ctr"/>
              <a:lstStyle/>
              <a:p>
                <a:pPr marL="0" lvl="0" indent="0" algn="ctr">
                  <a:lnSpc>
                    <a:spcPts val="4114"/>
                  </a:lnSpc>
                  <a:spcBef>
                    <a:spcPct val="0"/>
                  </a:spcBef>
                </a:pPr>
                <a:endParaRPr/>
              </a:p>
            </p:txBody>
          </p:sp>
        </p:grpSp>
        <p:sp>
          <p:nvSpPr>
            <p:cNvPr id="15" name="Freeform 15"/>
            <p:cNvSpPr/>
            <p:nvPr/>
          </p:nvSpPr>
          <p:spPr>
            <a:xfrm>
              <a:off x="548416" y="484583"/>
              <a:ext cx="1615603" cy="1763059"/>
            </a:xfrm>
            <a:custGeom>
              <a:avLst/>
              <a:gdLst/>
              <a:ahLst/>
              <a:cxnLst/>
              <a:rect l="l" t="t" r="r" b="b"/>
              <a:pathLst>
                <a:path w="1615603" h="1763059">
                  <a:moveTo>
                    <a:pt x="0" y="0"/>
                  </a:moveTo>
                  <a:lnTo>
                    <a:pt x="1615603" y="0"/>
                  </a:lnTo>
                  <a:lnTo>
                    <a:pt x="1615603" y="1763059"/>
                  </a:lnTo>
                  <a:lnTo>
                    <a:pt x="0" y="17630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grpSp>
        <p:nvGrpSpPr>
          <p:cNvPr id="16" name="Group 16"/>
          <p:cNvGrpSpPr/>
          <p:nvPr/>
        </p:nvGrpSpPr>
        <p:grpSpPr>
          <a:xfrm>
            <a:off x="11800498" y="3653528"/>
            <a:ext cx="2049168" cy="2049168"/>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A1A1A"/>
            </a:solidFill>
          </p:spPr>
        </p:sp>
        <p:sp>
          <p:nvSpPr>
            <p:cNvPr id="18" name="TextBox 18"/>
            <p:cNvSpPr txBox="1"/>
            <p:nvPr/>
          </p:nvSpPr>
          <p:spPr>
            <a:xfrm>
              <a:off x="76200" y="19050"/>
              <a:ext cx="660400" cy="717550"/>
            </a:xfrm>
            <a:prstGeom prst="rect">
              <a:avLst/>
            </a:prstGeom>
          </p:spPr>
          <p:txBody>
            <a:bodyPr lIns="50800" tIns="50800" rIns="50800" bIns="50800" rtlCol="0" anchor="ctr"/>
            <a:lstStyle/>
            <a:p>
              <a:pPr marL="0" lvl="0" indent="0" algn="ctr">
                <a:lnSpc>
                  <a:spcPts val="4114"/>
                </a:lnSpc>
                <a:spcBef>
                  <a:spcPct val="0"/>
                </a:spcBef>
              </a:pPr>
              <a:endParaRPr/>
            </a:p>
          </p:txBody>
        </p:sp>
      </p:grpSp>
      <p:sp>
        <p:nvSpPr>
          <p:cNvPr id="19" name="Freeform 19"/>
          <p:cNvSpPr/>
          <p:nvPr/>
        </p:nvSpPr>
        <p:spPr>
          <a:xfrm>
            <a:off x="12182418" y="4021114"/>
            <a:ext cx="1285328" cy="1313997"/>
          </a:xfrm>
          <a:custGeom>
            <a:avLst/>
            <a:gdLst/>
            <a:ahLst/>
            <a:cxnLst/>
            <a:rect l="l" t="t" r="r" b="b"/>
            <a:pathLst>
              <a:path w="1285328" h="1313997">
                <a:moveTo>
                  <a:pt x="0" y="0"/>
                </a:moveTo>
                <a:lnTo>
                  <a:pt x="1285328" y="0"/>
                </a:lnTo>
                <a:lnTo>
                  <a:pt x="1285328" y="1313997"/>
                </a:lnTo>
                <a:lnTo>
                  <a:pt x="0" y="131399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0" name="TextBox 20"/>
          <p:cNvSpPr txBox="1"/>
          <p:nvPr/>
        </p:nvSpPr>
        <p:spPr>
          <a:xfrm>
            <a:off x="2343797" y="1155414"/>
            <a:ext cx="13617940" cy="1594138"/>
          </a:xfrm>
          <a:prstGeom prst="rect">
            <a:avLst/>
          </a:prstGeom>
        </p:spPr>
        <p:txBody>
          <a:bodyPr lIns="0" tIns="0" rIns="0" bIns="0" rtlCol="0" anchor="t">
            <a:spAutoFit/>
          </a:bodyPr>
          <a:lstStyle/>
          <a:p>
            <a:pPr marL="0" lvl="0" indent="0" algn="ctr">
              <a:lnSpc>
                <a:spcPts val="13015"/>
              </a:lnSpc>
              <a:spcBef>
                <a:spcPct val="0"/>
              </a:spcBef>
            </a:pPr>
            <a:r>
              <a:rPr lang="en-US" sz="9431" spc="924" dirty="0">
                <a:solidFill>
                  <a:srgbClr val="231F20"/>
                </a:solidFill>
                <a:latin typeface="Oswald Bold"/>
              </a:rPr>
              <a:t>PREVIOUS PROJECTS</a:t>
            </a:r>
          </a:p>
        </p:txBody>
      </p:sp>
      <p:sp>
        <p:nvSpPr>
          <p:cNvPr id="21" name="TextBox 21"/>
          <p:cNvSpPr txBox="1"/>
          <p:nvPr/>
        </p:nvSpPr>
        <p:spPr>
          <a:xfrm>
            <a:off x="2760176" y="5624704"/>
            <a:ext cx="5427605" cy="1456042"/>
          </a:xfrm>
          <a:prstGeom prst="rect">
            <a:avLst/>
          </a:prstGeom>
        </p:spPr>
        <p:txBody>
          <a:bodyPr lIns="0" tIns="0" rIns="0" bIns="0" rtlCol="0" anchor="t">
            <a:spAutoFit/>
          </a:bodyPr>
          <a:lstStyle/>
          <a:p>
            <a:pPr algn="ctr">
              <a:lnSpc>
                <a:spcPts val="2377"/>
              </a:lnSpc>
            </a:pPr>
            <a:r>
              <a:rPr lang="en-US" sz="1722" spc="168">
                <a:solidFill>
                  <a:srgbClr val="FFFBFB"/>
                </a:solidFill>
                <a:latin typeface="DM Sans"/>
              </a:rPr>
              <a:t>“My main role of a product consultant is multifaceted and requires a combination of technical expertise, market knowledge, and strategic thinking to drive the success of the product in the market”.</a:t>
            </a:r>
          </a:p>
        </p:txBody>
      </p:sp>
      <p:sp>
        <p:nvSpPr>
          <p:cNvPr id="22" name="TextBox 22"/>
          <p:cNvSpPr txBox="1"/>
          <p:nvPr/>
        </p:nvSpPr>
        <p:spPr>
          <a:xfrm>
            <a:off x="10111280" y="5624704"/>
            <a:ext cx="5427605" cy="1456042"/>
          </a:xfrm>
          <a:prstGeom prst="rect">
            <a:avLst/>
          </a:prstGeom>
        </p:spPr>
        <p:txBody>
          <a:bodyPr lIns="0" tIns="0" rIns="0" bIns="0" rtlCol="0" anchor="t">
            <a:spAutoFit/>
          </a:bodyPr>
          <a:lstStyle/>
          <a:p>
            <a:pPr algn="ctr">
              <a:lnSpc>
                <a:spcPts val="2377"/>
              </a:lnSpc>
            </a:pPr>
            <a:r>
              <a:rPr lang="en-US" sz="1722" spc="168">
                <a:solidFill>
                  <a:srgbClr val="FFFBFB"/>
                </a:solidFill>
                <a:latin typeface="DM Sans"/>
              </a:rPr>
              <a:t>“As a business development professional, my role is to identify, exploit, and manage business growth opportunities effectively, thereby supporting the achievement of the company's strategic ”</a:t>
            </a:r>
          </a:p>
        </p:txBody>
      </p:sp>
      <p:sp>
        <p:nvSpPr>
          <p:cNvPr id="23" name="TextBox 23"/>
          <p:cNvSpPr txBox="1"/>
          <p:nvPr/>
        </p:nvSpPr>
        <p:spPr>
          <a:xfrm>
            <a:off x="3195082" y="7781814"/>
            <a:ext cx="4557793" cy="520828"/>
          </a:xfrm>
          <a:prstGeom prst="rect">
            <a:avLst/>
          </a:prstGeom>
        </p:spPr>
        <p:txBody>
          <a:bodyPr lIns="0" tIns="0" rIns="0" bIns="0" rtlCol="0" anchor="t">
            <a:spAutoFit/>
          </a:bodyPr>
          <a:lstStyle/>
          <a:p>
            <a:pPr marL="0" lvl="0" indent="0" algn="ctr">
              <a:lnSpc>
                <a:spcPts val="4208"/>
              </a:lnSpc>
              <a:spcBef>
                <a:spcPct val="0"/>
              </a:spcBef>
            </a:pPr>
            <a:r>
              <a:rPr lang="en-US" sz="3049" spc="298">
                <a:solidFill>
                  <a:srgbClr val="FDFBFB"/>
                </a:solidFill>
                <a:latin typeface="Oswald"/>
              </a:rPr>
              <a:t>PRODUCT CONSULTANT</a:t>
            </a:r>
          </a:p>
        </p:txBody>
      </p:sp>
      <p:sp>
        <p:nvSpPr>
          <p:cNvPr id="24" name="TextBox 24"/>
          <p:cNvSpPr txBox="1"/>
          <p:nvPr/>
        </p:nvSpPr>
        <p:spPr>
          <a:xfrm>
            <a:off x="10559617" y="7781814"/>
            <a:ext cx="4557793" cy="520828"/>
          </a:xfrm>
          <a:prstGeom prst="rect">
            <a:avLst/>
          </a:prstGeom>
        </p:spPr>
        <p:txBody>
          <a:bodyPr lIns="0" tIns="0" rIns="0" bIns="0" rtlCol="0" anchor="t">
            <a:spAutoFit/>
          </a:bodyPr>
          <a:lstStyle/>
          <a:p>
            <a:pPr marL="0" lvl="0" indent="0" algn="ctr">
              <a:lnSpc>
                <a:spcPts val="4208"/>
              </a:lnSpc>
              <a:spcBef>
                <a:spcPct val="0"/>
              </a:spcBef>
            </a:pPr>
            <a:r>
              <a:rPr lang="en-US" sz="3049" spc="298">
                <a:solidFill>
                  <a:srgbClr val="FDFBFB"/>
                </a:solidFill>
                <a:latin typeface="Oswald"/>
              </a:rPr>
              <a:t>BUSINESS DEVELOPMENT</a:t>
            </a:r>
          </a:p>
        </p:txBody>
      </p:sp>
      <p:sp>
        <p:nvSpPr>
          <p:cNvPr id="25" name="Freeform 25"/>
          <p:cNvSpPr/>
          <p:nvPr/>
        </p:nvSpPr>
        <p:spPr>
          <a:xfrm rot="257863">
            <a:off x="-571305" y="6150994"/>
            <a:ext cx="21273218" cy="9128145"/>
          </a:xfrm>
          <a:custGeom>
            <a:avLst/>
            <a:gdLst/>
            <a:ahLst/>
            <a:cxnLst/>
            <a:rect l="l" t="t" r="r" b="b"/>
            <a:pathLst>
              <a:path w="21273218" h="9128145">
                <a:moveTo>
                  <a:pt x="0" y="0"/>
                </a:moveTo>
                <a:lnTo>
                  <a:pt x="21273219" y="0"/>
                </a:lnTo>
                <a:lnTo>
                  <a:pt x="21273219" y="9128145"/>
                </a:lnTo>
                <a:lnTo>
                  <a:pt x="0" y="912814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2191002" y="1162050"/>
            <a:ext cx="9298409" cy="1303627"/>
          </a:xfrm>
          <a:prstGeom prst="rect">
            <a:avLst/>
          </a:prstGeom>
        </p:spPr>
        <p:txBody>
          <a:bodyPr lIns="0" tIns="0" rIns="0" bIns="0" rtlCol="0" anchor="t">
            <a:spAutoFit/>
          </a:bodyPr>
          <a:lstStyle/>
          <a:p>
            <a:pPr marL="0" lvl="0" indent="0" algn="l">
              <a:lnSpc>
                <a:spcPts val="9903"/>
              </a:lnSpc>
            </a:pPr>
            <a:r>
              <a:rPr lang="en-US" sz="9431" spc="924">
                <a:solidFill>
                  <a:srgbClr val="231F20"/>
                </a:solidFill>
                <a:latin typeface="Oswald Bold"/>
              </a:rPr>
              <a:t>COVER LETTER</a:t>
            </a:r>
          </a:p>
        </p:txBody>
      </p:sp>
      <p:sp>
        <p:nvSpPr>
          <p:cNvPr id="6" name="TextBox 6"/>
          <p:cNvSpPr txBox="1"/>
          <p:nvPr/>
        </p:nvSpPr>
        <p:spPr>
          <a:xfrm>
            <a:off x="2174122" y="2698275"/>
            <a:ext cx="13939757" cy="6786589"/>
          </a:xfrm>
          <a:prstGeom prst="rect">
            <a:avLst/>
          </a:prstGeom>
        </p:spPr>
        <p:txBody>
          <a:bodyPr lIns="0" tIns="0" rIns="0" bIns="0" rtlCol="0" anchor="t">
            <a:spAutoFit/>
          </a:bodyPr>
          <a:lstStyle/>
          <a:p>
            <a:pPr algn="l">
              <a:lnSpc>
                <a:spcPts val="3160"/>
              </a:lnSpc>
            </a:pPr>
            <a:r>
              <a:rPr lang="en-US" sz="2290" spc="224">
                <a:solidFill>
                  <a:srgbClr val="231F20"/>
                </a:solidFill>
                <a:latin typeface="DM Sans"/>
              </a:rPr>
              <a:t>WELCOME TO MY PORTFOLIO!</a:t>
            </a:r>
          </a:p>
          <a:p>
            <a:pPr algn="l">
              <a:lnSpc>
                <a:spcPts val="3160"/>
              </a:lnSpc>
            </a:pPr>
            <a:r>
              <a:rPr lang="en-US" sz="2290" spc="224">
                <a:solidFill>
                  <a:srgbClr val="231F20"/>
                </a:solidFill>
                <a:latin typeface="DM Sans"/>
              </a:rPr>
              <a:t>I’m Abrian Giantara, Throughout my career, I have consistently demonstrated a keen understanding of market dynamics and a proven track record of successfully identifying and capitalizing on business opportunities. I have had the privilege of working with diverse teams across various industries, allowing me to refine my skills in creating and executing effective business development strategies. Here you will find everything ranging from writing samples, photographs, videos and more. I strive for excellence in all that I do, and this portfolio serves as a testament to my capabilities and accomplishments. </a:t>
            </a:r>
          </a:p>
          <a:p>
            <a:pPr algn="l">
              <a:lnSpc>
                <a:spcPts val="3160"/>
              </a:lnSpc>
            </a:pPr>
            <a:endParaRPr lang="en-US" sz="2290" spc="224">
              <a:solidFill>
                <a:srgbClr val="231F20"/>
              </a:solidFill>
              <a:latin typeface="DM Sans"/>
            </a:endParaRPr>
          </a:p>
          <a:p>
            <a:pPr algn="l">
              <a:lnSpc>
                <a:spcPts val="3160"/>
              </a:lnSpc>
            </a:pPr>
            <a:r>
              <a:rPr lang="en-US" sz="2290" spc="224">
                <a:solidFill>
                  <a:srgbClr val="231F20"/>
                </a:solidFill>
                <a:latin typeface="DM Sans"/>
              </a:rPr>
              <a:t>Have a look around, get to know me better, and don't hesitate to reach out if you have any questions or would like to collaborate!</a:t>
            </a:r>
          </a:p>
          <a:p>
            <a:pPr algn="l">
              <a:lnSpc>
                <a:spcPts val="3160"/>
              </a:lnSpc>
            </a:pPr>
            <a:endParaRPr lang="en-US" sz="2290" spc="224">
              <a:solidFill>
                <a:srgbClr val="231F20"/>
              </a:solidFill>
              <a:latin typeface="DM Sans"/>
            </a:endParaRPr>
          </a:p>
          <a:p>
            <a:pPr algn="l">
              <a:lnSpc>
                <a:spcPts val="3160"/>
              </a:lnSpc>
            </a:pPr>
            <a:r>
              <a:rPr lang="en-US" sz="2290" spc="224">
                <a:solidFill>
                  <a:srgbClr val="231F20"/>
                </a:solidFill>
                <a:latin typeface="DM Sans"/>
              </a:rPr>
              <a:t>Sincerely,</a:t>
            </a:r>
          </a:p>
          <a:p>
            <a:pPr algn="l">
              <a:lnSpc>
                <a:spcPts val="3160"/>
              </a:lnSpc>
            </a:pPr>
            <a:r>
              <a:rPr lang="en-US" sz="2290" spc="224">
                <a:solidFill>
                  <a:srgbClr val="231F20"/>
                </a:solidFill>
                <a:latin typeface="DM Sans"/>
              </a:rPr>
              <a:t>Abrian Giantara</a:t>
            </a:r>
          </a:p>
          <a:p>
            <a:pPr algn="l">
              <a:lnSpc>
                <a:spcPts val="3160"/>
              </a:lnSpc>
            </a:pPr>
            <a:endParaRPr lang="en-US" sz="2290" spc="224">
              <a:solidFill>
                <a:srgbClr val="231F20"/>
              </a:solidFill>
              <a:latin typeface="DM Sans"/>
            </a:endParaRPr>
          </a:p>
          <a:p>
            <a:pPr algn="r">
              <a:lnSpc>
                <a:spcPts val="3160"/>
              </a:lnSpc>
            </a:pPr>
            <a:r>
              <a:rPr lang="en-US" sz="2290" spc="224">
                <a:solidFill>
                  <a:srgbClr val="231F20"/>
                </a:solidFill>
                <a:latin typeface="DM Sans"/>
              </a:rPr>
              <a:t>+62821-1522-6476 | abriangiantara30@gmail.com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887923">
            <a:off x="-2683214" y="7543802"/>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887923">
            <a:off x="12076940" y="-3354783"/>
            <a:ext cx="7032580" cy="7216267"/>
          </a:xfrm>
          <a:custGeom>
            <a:avLst/>
            <a:gdLst/>
            <a:ahLst/>
            <a:cxnLst/>
            <a:rect l="l" t="t" r="r" b="b"/>
            <a:pathLst>
              <a:path w="7032580" h="7216267">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361367" y="1236091"/>
            <a:ext cx="13720785" cy="1226058"/>
          </a:xfrm>
          <a:prstGeom prst="rect">
            <a:avLst/>
          </a:prstGeom>
        </p:spPr>
        <p:txBody>
          <a:bodyPr lIns="0" tIns="0" rIns="0" bIns="0" rtlCol="0" anchor="t">
            <a:spAutoFit/>
          </a:bodyPr>
          <a:lstStyle/>
          <a:p>
            <a:pPr marL="0" lvl="0" indent="0" algn="l">
              <a:lnSpc>
                <a:spcPts val="9935"/>
              </a:lnSpc>
              <a:spcBef>
                <a:spcPct val="0"/>
              </a:spcBef>
            </a:pPr>
            <a:r>
              <a:rPr lang="en-US" sz="7200" spc="705">
                <a:solidFill>
                  <a:srgbClr val="231F20"/>
                </a:solidFill>
                <a:latin typeface="Oswald Bold"/>
              </a:rPr>
              <a:t>WHAT PEOPLE SAY ABOUT ME</a:t>
            </a:r>
          </a:p>
        </p:txBody>
      </p:sp>
      <p:grpSp>
        <p:nvGrpSpPr>
          <p:cNvPr id="5" name="Group 5"/>
          <p:cNvGrpSpPr/>
          <p:nvPr/>
        </p:nvGrpSpPr>
        <p:grpSpPr>
          <a:xfrm>
            <a:off x="-224419" y="-1349021"/>
            <a:ext cx="2094695" cy="2377721"/>
            <a:chOff x="0" y="0"/>
            <a:chExt cx="551689" cy="626231"/>
          </a:xfrm>
        </p:grpSpPr>
        <p:sp>
          <p:nvSpPr>
            <p:cNvPr id="6" name="Freeform 6"/>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sp>
        <p:sp>
          <p:nvSpPr>
            <p:cNvPr id="7" name="TextBox 7"/>
            <p:cNvSpPr txBox="1"/>
            <p:nvPr/>
          </p:nvSpPr>
          <p:spPr>
            <a:xfrm>
              <a:off x="0" y="-19050"/>
              <a:ext cx="551689" cy="645281"/>
            </a:xfrm>
            <a:prstGeom prst="rect">
              <a:avLst/>
            </a:prstGeom>
          </p:spPr>
          <p:txBody>
            <a:bodyPr lIns="50800" tIns="50800" rIns="50800" bIns="50800" rtlCol="0" anchor="ctr"/>
            <a:lstStyle/>
            <a:p>
              <a:pPr algn="ctr">
                <a:lnSpc>
                  <a:spcPts val="2859"/>
                </a:lnSpc>
              </a:pPr>
              <a:endParaRPr/>
            </a:p>
          </p:txBody>
        </p:sp>
      </p:grpSp>
      <p:grpSp>
        <p:nvGrpSpPr>
          <p:cNvPr id="8" name="Group 8"/>
          <p:cNvGrpSpPr/>
          <p:nvPr/>
        </p:nvGrpSpPr>
        <p:grpSpPr>
          <a:xfrm>
            <a:off x="1028700" y="3042233"/>
            <a:ext cx="5981844" cy="2088547"/>
            <a:chOff x="0" y="0"/>
            <a:chExt cx="7975792" cy="2784730"/>
          </a:xfrm>
        </p:grpSpPr>
        <p:grpSp>
          <p:nvGrpSpPr>
            <p:cNvPr id="9" name="Group 9"/>
            <p:cNvGrpSpPr/>
            <p:nvPr/>
          </p:nvGrpSpPr>
          <p:grpSpPr>
            <a:xfrm>
              <a:off x="0" y="0"/>
              <a:ext cx="7975792" cy="2784730"/>
              <a:chOff x="0" y="0"/>
              <a:chExt cx="2047782" cy="714978"/>
            </a:xfrm>
          </p:grpSpPr>
          <p:sp>
            <p:nvSpPr>
              <p:cNvPr id="10" name="Freeform 10"/>
              <p:cNvSpPr/>
              <p:nvPr/>
            </p:nvSpPr>
            <p:spPr>
              <a:xfrm>
                <a:off x="0" y="0"/>
                <a:ext cx="2047782" cy="714978"/>
              </a:xfrm>
              <a:custGeom>
                <a:avLst/>
                <a:gdLst/>
                <a:ahLst/>
                <a:cxnLst/>
                <a:rect l="l" t="t" r="r" b="b"/>
                <a:pathLst>
                  <a:path w="2047782" h="714978">
                    <a:moveTo>
                      <a:pt x="2047782" y="0"/>
                    </a:moveTo>
                    <a:lnTo>
                      <a:pt x="0" y="0"/>
                    </a:lnTo>
                    <a:lnTo>
                      <a:pt x="0" y="527018"/>
                    </a:lnTo>
                    <a:lnTo>
                      <a:pt x="157480" y="527018"/>
                    </a:lnTo>
                    <a:lnTo>
                      <a:pt x="157480" y="714978"/>
                    </a:lnTo>
                    <a:lnTo>
                      <a:pt x="463550" y="527018"/>
                    </a:lnTo>
                    <a:lnTo>
                      <a:pt x="2047782" y="527018"/>
                    </a:lnTo>
                    <a:lnTo>
                      <a:pt x="2047782" y="0"/>
                    </a:lnTo>
                    <a:close/>
                  </a:path>
                </a:pathLst>
              </a:custGeom>
              <a:solidFill>
                <a:srgbClr val="CCCCCC"/>
              </a:solidFill>
            </p:spPr>
          </p:sp>
          <p:sp>
            <p:nvSpPr>
              <p:cNvPr id="11" name="TextBox 11"/>
              <p:cNvSpPr txBox="1"/>
              <p:nvPr/>
            </p:nvSpPr>
            <p:spPr>
              <a:xfrm>
                <a:off x="0" y="-19050"/>
                <a:ext cx="2047782" cy="543528"/>
              </a:xfrm>
              <a:prstGeom prst="rect">
                <a:avLst/>
              </a:prstGeom>
            </p:spPr>
            <p:txBody>
              <a:bodyPr lIns="50800" tIns="50800" rIns="50800" bIns="50800" rtlCol="0" anchor="ctr"/>
              <a:lstStyle/>
              <a:p>
                <a:pPr algn="ctr">
                  <a:lnSpc>
                    <a:spcPts val="2859"/>
                  </a:lnSpc>
                </a:pPr>
                <a:endParaRPr/>
              </a:p>
            </p:txBody>
          </p:sp>
        </p:grpSp>
        <p:sp>
          <p:nvSpPr>
            <p:cNvPr id="12" name="Freeform 12"/>
            <p:cNvSpPr/>
            <p:nvPr/>
          </p:nvSpPr>
          <p:spPr>
            <a:xfrm>
              <a:off x="5839945" y="170042"/>
              <a:ext cx="1945348" cy="569456"/>
            </a:xfrm>
            <a:custGeom>
              <a:avLst/>
              <a:gdLst/>
              <a:ahLst/>
              <a:cxnLst/>
              <a:rect l="l" t="t" r="r" b="b"/>
              <a:pathLst>
                <a:path w="1945348" h="569456">
                  <a:moveTo>
                    <a:pt x="0" y="0"/>
                  </a:moveTo>
                  <a:lnTo>
                    <a:pt x="1945347" y="0"/>
                  </a:lnTo>
                  <a:lnTo>
                    <a:pt x="1945347" y="569457"/>
                  </a:lnTo>
                  <a:lnTo>
                    <a:pt x="0" y="56945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3"/>
            <p:cNvSpPr txBox="1"/>
            <p:nvPr/>
          </p:nvSpPr>
          <p:spPr>
            <a:xfrm>
              <a:off x="389829" y="710924"/>
              <a:ext cx="6359289" cy="1116408"/>
            </a:xfrm>
            <a:prstGeom prst="rect">
              <a:avLst/>
            </a:prstGeom>
          </p:spPr>
          <p:txBody>
            <a:bodyPr lIns="0" tIns="0" rIns="0" bIns="0" rtlCol="0" anchor="t">
              <a:spAutoFit/>
            </a:bodyPr>
            <a:lstStyle/>
            <a:p>
              <a:pPr algn="l">
                <a:lnSpc>
                  <a:spcPts val="2280"/>
                </a:lnSpc>
              </a:pPr>
              <a:r>
                <a:rPr lang="en-US" sz="1628">
                  <a:solidFill>
                    <a:srgbClr val="100F0D"/>
                  </a:solidFill>
                  <a:latin typeface="Montserrat Light"/>
                </a:rPr>
                <a:t>“I have been impressed by the quality, attention to detail and creative approach brought to every project made”</a:t>
              </a:r>
            </a:p>
          </p:txBody>
        </p:sp>
        <p:sp>
          <p:nvSpPr>
            <p:cNvPr id="14" name="TextBox 14"/>
            <p:cNvSpPr txBox="1"/>
            <p:nvPr/>
          </p:nvSpPr>
          <p:spPr>
            <a:xfrm>
              <a:off x="432794" y="97017"/>
              <a:ext cx="6696287" cy="547919"/>
            </a:xfrm>
            <a:prstGeom prst="rect">
              <a:avLst/>
            </a:prstGeom>
          </p:spPr>
          <p:txBody>
            <a:bodyPr lIns="0" tIns="0" rIns="0" bIns="0" rtlCol="0" anchor="t">
              <a:spAutoFit/>
            </a:bodyPr>
            <a:lstStyle/>
            <a:p>
              <a:pPr algn="l">
                <a:lnSpc>
                  <a:spcPts val="3468"/>
                </a:lnSpc>
              </a:pPr>
              <a:r>
                <a:rPr lang="en-US" sz="2477">
                  <a:solidFill>
                    <a:srgbClr val="000000"/>
                  </a:solidFill>
                  <a:latin typeface="DM Sans Bold"/>
                </a:rPr>
                <a:t>Employer 1</a:t>
              </a:r>
            </a:p>
          </p:txBody>
        </p:sp>
      </p:grpSp>
      <p:grpSp>
        <p:nvGrpSpPr>
          <p:cNvPr id="15" name="Group 15"/>
          <p:cNvGrpSpPr/>
          <p:nvPr/>
        </p:nvGrpSpPr>
        <p:grpSpPr>
          <a:xfrm>
            <a:off x="2607471" y="5996615"/>
            <a:ext cx="5981844" cy="2374297"/>
            <a:chOff x="0" y="0"/>
            <a:chExt cx="7975792" cy="3165730"/>
          </a:xfrm>
        </p:grpSpPr>
        <p:grpSp>
          <p:nvGrpSpPr>
            <p:cNvPr id="16" name="Group 16"/>
            <p:cNvGrpSpPr/>
            <p:nvPr/>
          </p:nvGrpSpPr>
          <p:grpSpPr>
            <a:xfrm>
              <a:off x="0" y="0"/>
              <a:ext cx="7975792" cy="3165730"/>
              <a:chOff x="0" y="0"/>
              <a:chExt cx="2047782" cy="812800"/>
            </a:xfrm>
          </p:grpSpPr>
          <p:sp>
            <p:nvSpPr>
              <p:cNvPr id="17" name="Freeform 17"/>
              <p:cNvSpPr/>
              <p:nvPr/>
            </p:nvSpPr>
            <p:spPr>
              <a:xfrm>
                <a:off x="0" y="0"/>
                <a:ext cx="2047782" cy="812800"/>
              </a:xfrm>
              <a:custGeom>
                <a:avLst/>
                <a:gdLst/>
                <a:ahLst/>
                <a:cxnLst/>
                <a:rect l="l" t="t" r="r" b="b"/>
                <a:pathLst>
                  <a:path w="2047782" h="812800">
                    <a:moveTo>
                      <a:pt x="2047782" y="0"/>
                    </a:moveTo>
                    <a:lnTo>
                      <a:pt x="0" y="0"/>
                    </a:lnTo>
                    <a:lnTo>
                      <a:pt x="0" y="624840"/>
                    </a:lnTo>
                    <a:lnTo>
                      <a:pt x="157480" y="624840"/>
                    </a:lnTo>
                    <a:lnTo>
                      <a:pt x="157480" y="812800"/>
                    </a:lnTo>
                    <a:lnTo>
                      <a:pt x="463550" y="624840"/>
                    </a:lnTo>
                    <a:lnTo>
                      <a:pt x="2047782" y="624840"/>
                    </a:lnTo>
                    <a:lnTo>
                      <a:pt x="2047782" y="0"/>
                    </a:lnTo>
                    <a:close/>
                  </a:path>
                </a:pathLst>
              </a:custGeom>
              <a:solidFill>
                <a:srgbClr val="CCCCCC"/>
              </a:solidFill>
            </p:spPr>
          </p:sp>
          <p:sp>
            <p:nvSpPr>
              <p:cNvPr id="18" name="TextBox 18"/>
              <p:cNvSpPr txBox="1"/>
              <p:nvPr/>
            </p:nvSpPr>
            <p:spPr>
              <a:xfrm>
                <a:off x="0" y="-19050"/>
                <a:ext cx="2047782" cy="641350"/>
              </a:xfrm>
              <a:prstGeom prst="rect">
                <a:avLst/>
              </a:prstGeom>
            </p:spPr>
            <p:txBody>
              <a:bodyPr lIns="50800" tIns="50800" rIns="50800" bIns="50800" rtlCol="0" anchor="ctr"/>
              <a:lstStyle/>
              <a:p>
                <a:pPr algn="ctr">
                  <a:lnSpc>
                    <a:spcPts val="2859"/>
                  </a:lnSpc>
                </a:pPr>
                <a:endParaRPr/>
              </a:p>
            </p:txBody>
          </p:sp>
        </p:grpSp>
        <p:sp>
          <p:nvSpPr>
            <p:cNvPr id="19" name="Freeform 19"/>
            <p:cNvSpPr/>
            <p:nvPr/>
          </p:nvSpPr>
          <p:spPr>
            <a:xfrm>
              <a:off x="5839945" y="170042"/>
              <a:ext cx="1945348" cy="569456"/>
            </a:xfrm>
            <a:custGeom>
              <a:avLst/>
              <a:gdLst/>
              <a:ahLst/>
              <a:cxnLst/>
              <a:rect l="l" t="t" r="r" b="b"/>
              <a:pathLst>
                <a:path w="1945348" h="569456">
                  <a:moveTo>
                    <a:pt x="0" y="0"/>
                  </a:moveTo>
                  <a:lnTo>
                    <a:pt x="1945347" y="0"/>
                  </a:lnTo>
                  <a:lnTo>
                    <a:pt x="1945347" y="569457"/>
                  </a:lnTo>
                  <a:lnTo>
                    <a:pt x="0" y="56945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TextBox 20"/>
            <p:cNvSpPr txBox="1"/>
            <p:nvPr/>
          </p:nvSpPr>
          <p:spPr>
            <a:xfrm>
              <a:off x="389829" y="710924"/>
              <a:ext cx="6359289" cy="1497408"/>
            </a:xfrm>
            <a:prstGeom prst="rect">
              <a:avLst/>
            </a:prstGeom>
          </p:spPr>
          <p:txBody>
            <a:bodyPr lIns="0" tIns="0" rIns="0" bIns="0" rtlCol="0" anchor="t">
              <a:spAutoFit/>
            </a:bodyPr>
            <a:lstStyle/>
            <a:p>
              <a:pPr algn="l">
                <a:lnSpc>
                  <a:spcPts val="2280"/>
                </a:lnSpc>
              </a:pPr>
              <a:r>
                <a:rPr lang="en-US" sz="1628">
                  <a:solidFill>
                    <a:srgbClr val="100F0D"/>
                  </a:solidFill>
                  <a:latin typeface="Montserrat Light"/>
                </a:rPr>
                <a:t>“This person has a strong technical understanding in order to develop successful strategies. Highly recommended for any kind of project or task”</a:t>
              </a:r>
            </a:p>
          </p:txBody>
        </p:sp>
        <p:sp>
          <p:nvSpPr>
            <p:cNvPr id="21" name="TextBox 21"/>
            <p:cNvSpPr txBox="1"/>
            <p:nvPr/>
          </p:nvSpPr>
          <p:spPr>
            <a:xfrm>
              <a:off x="432794" y="97017"/>
              <a:ext cx="6696287" cy="547919"/>
            </a:xfrm>
            <a:prstGeom prst="rect">
              <a:avLst/>
            </a:prstGeom>
          </p:spPr>
          <p:txBody>
            <a:bodyPr lIns="0" tIns="0" rIns="0" bIns="0" rtlCol="0" anchor="t">
              <a:spAutoFit/>
            </a:bodyPr>
            <a:lstStyle/>
            <a:p>
              <a:pPr algn="l">
                <a:lnSpc>
                  <a:spcPts val="3468"/>
                </a:lnSpc>
              </a:pPr>
              <a:r>
                <a:rPr lang="en-US" sz="2477">
                  <a:solidFill>
                    <a:srgbClr val="000000"/>
                  </a:solidFill>
                  <a:latin typeface="DM Sans Bold"/>
                </a:rPr>
                <a:t>Employer 2</a:t>
              </a:r>
            </a:p>
          </p:txBody>
        </p:sp>
      </p:grpSp>
      <p:grpSp>
        <p:nvGrpSpPr>
          <p:cNvPr id="22" name="Group 22"/>
          <p:cNvGrpSpPr/>
          <p:nvPr/>
        </p:nvGrpSpPr>
        <p:grpSpPr>
          <a:xfrm>
            <a:off x="9902961" y="3908067"/>
            <a:ext cx="5981844" cy="2374297"/>
            <a:chOff x="0" y="0"/>
            <a:chExt cx="7975792" cy="3165730"/>
          </a:xfrm>
        </p:grpSpPr>
        <p:grpSp>
          <p:nvGrpSpPr>
            <p:cNvPr id="23" name="Group 23"/>
            <p:cNvGrpSpPr/>
            <p:nvPr/>
          </p:nvGrpSpPr>
          <p:grpSpPr>
            <a:xfrm>
              <a:off x="0" y="0"/>
              <a:ext cx="7975792" cy="3165730"/>
              <a:chOff x="0" y="0"/>
              <a:chExt cx="2047782" cy="812800"/>
            </a:xfrm>
          </p:grpSpPr>
          <p:sp>
            <p:nvSpPr>
              <p:cNvPr id="24" name="Freeform 24"/>
              <p:cNvSpPr/>
              <p:nvPr/>
            </p:nvSpPr>
            <p:spPr>
              <a:xfrm>
                <a:off x="0" y="0"/>
                <a:ext cx="2047782" cy="812800"/>
              </a:xfrm>
              <a:custGeom>
                <a:avLst/>
                <a:gdLst/>
                <a:ahLst/>
                <a:cxnLst/>
                <a:rect l="l" t="t" r="r" b="b"/>
                <a:pathLst>
                  <a:path w="2047782" h="812800">
                    <a:moveTo>
                      <a:pt x="2047782" y="0"/>
                    </a:moveTo>
                    <a:lnTo>
                      <a:pt x="0" y="0"/>
                    </a:lnTo>
                    <a:lnTo>
                      <a:pt x="0" y="624840"/>
                    </a:lnTo>
                    <a:lnTo>
                      <a:pt x="157480" y="624840"/>
                    </a:lnTo>
                    <a:lnTo>
                      <a:pt x="157480" y="812800"/>
                    </a:lnTo>
                    <a:lnTo>
                      <a:pt x="463550" y="624840"/>
                    </a:lnTo>
                    <a:lnTo>
                      <a:pt x="2047782" y="624840"/>
                    </a:lnTo>
                    <a:lnTo>
                      <a:pt x="2047782" y="0"/>
                    </a:lnTo>
                    <a:close/>
                  </a:path>
                </a:pathLst>
              </a:custGeom>
              <a:solidFill>
                <a:srgbClr val="CCCCCC"/>
              </a:solidFill>
            </p:spPr>
          </p:sp>
          <p:sp>
            <p:nvSpPr>
              <p:cNvPr id="25" name="TextBox 25"/>
              <p:cNvSpPr txBox="1"/>
              <p:nvPr/>
            </p:nvSpPr>
            <p:spPr>
              <a:xfrm>
                <a:off x="0" y="-19050"/>
                <a:ext cx="2047782" cy="641350"/>
              </a:xfrm>
              <a:prstGeom prst="rect">
                <a:avLst/>
              </a:prstGeom>
            </p:spPr>
            <p:txBody>
              <a:bodyPr lIns="50800" tIns="50800" rIns="50800" bIns="50800" rtlCol="0" anchor="ctr"/>
              <a:lstStyle/>
              <a:p>
                <a:pPr algn="ctr">
                  <a:lnSpc>
                    <a:spcPts val="2859"/>
                  </a:lnSpc>
                </a:pPr>
                <a:endParaRPr/>
              </a:p>
            </p:txBody>
          </p:sp>
        </p:grpSp>
        <p:sp>
          <p:nvSpPr>
            <p:cNvPr id="26" name="Freeform 26"/>
            <p:cNvSpPr/>
            <p:nvPr/>
          </p:nvSpPr>
          <p:spPr>
            <a:xfrm>
              <a:off x="5839945" y="170042"/>
              <a:ext cx="1945348" cy="569456"/>
            </a:xfrm>
            <a:custGeom>
              <a:avLst/>
              <a:gdLst/>
              <a:ahLst/>
              <a:cxnLst/>
              <a:rect l="l" t="t" r="r" b="b"/>
              <a:pathLst>
                <a:path w="1945348" h="569456">
                  <a:moveTo>
                    <a:pt x="0" y="0"/>
                  </a:moveTo>
                  <a:lnTo>
                    <a:pt x="1945347" y="0"/>
                  </a:lnTo>
                  <a:lnTo>
                    <a:pt x="1945347" y="569457"/>
                  </a:lnTo>
                  <a:lnTo>
                    <a:pt x="0" y="56945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7" name="TextBox 27"/>
            <p:cNvSpPr txBox="1"/>
            <p:nvPr/>
          </p:nvSpPr>
          <p:spPr>
            <a:xfrm>
              <a:off x="389829" y="710924"/>
              <a:ext cx="6359289" cy="1497408"/>
            </a:xfrm>
            <a:prstGeom prst="rect">
              <a:avLst/>
            </a:prstGeom>
          </p:spPr>
          <p:txBody>
            <a:bodyPr lIns="0" tIns="0" rIns="0" bIns="0" rtlCol="0" anchor="t">
              <a:spAutoFit/>
            </a:bodyPr>
            <a:lstStyle/>
            <a:p>
              <a:pPr algn="l">
                <a:lnSpc>
                  <a:spcPts val="2280"/>
                </a:lnSpc>
              </a:pPr>
              <a:r>
                <a:rPr lang="en-US" sz="1628">
                  <a:solidFill>
                    <a:srgbClr val="100F0D"/>
                  </a:solidFill>
                  <a:latin typeface="Montserrat Light"/>
                </a:rPr>
                <a:t>“Projects and campaigns are always taken to another level with ideas that come from this person. Digital marketing and content creation experience is quite evident”</a:t>
              </a:r>
            </a:p>
          </p:txBody>
        </p:sp>
        <p:sp>
          <p:nvSpPr>
            <p:cNvPr id="28" name="TextBox 28"/>
            <p:cNvSpPr txBox="1"/>
            <p:nvPr/>
          </p:nvSpPr>
          <p:spPr>
            <a:xfrm>
              <a:off x="432794" y="97017"/>
              <a:ext cx="6696287" cy="547919"/>
            </a:xfrm>
            <a:prstGeom prst="rect">
              <a:avLst/>
            </a:prstGeom>
          </p:spPr>
          <p:txBody>
            <a:bodyPr lIns="0" tIns="0" rIns="0" bIns="0" rtlCol="0" anchor="t">
              <a:spAutoFit/>
            </a:bodyPr>
            <a:lstStyle/>
            <a:p>
              <a:pPr algn="l">
                <a:lnSpc>
                  <a:spcPts val="3468"/>
                </a:lnSpc>
              </a:pPr>
              <a:r>
                <a:rPr lang="en-US" sz="2477">
                  <a:solidFill>
                    <a:srgbClr val="000000"/>
                  </a:solidFill>
                  <a:latin typeface="DM Sans Bold"/>
                </a:rPr>
                <a:t>Employer 3</a:t>
              </a:r>
            </a:p>
          </p:txBody>
        </p:sp>
      </p:grpSp>
      <p:grpSp>
        <p:nvGrpSpPr>
          <p:cNvPr id="29" name="Group 29"/>
          <p:cNvGrpSpPr/>
          <p:nvPr/>
        </p:nvGrpSpPr>
        <p:grpSpPr>
          <a:xfrm>
            <a:off x="11277456" y="7040888"/>
            <a:ext cx="5981844" cy="2088547"/>
            <a:chOff x="0" y="0"/>
            <a:chExt cx="7975792" cy="2784730"/>
          </a:xfrm>
        </p:grpSpPr>
        <p:grpSp>
          <p:nvGrpSpPr>
            <p:cNvPr id="30" name="Group 30"/>
            <p:cNvGrpSpPr/>
            <p:nvPr/>
          </p:nvGrpSpPr>
          <p:grpSpPr>
            <a:xfrm>
              <a:off x="0" y="0"/>
              <a:ext cx="7975792" cy="2784730"/>
              <a:chOff x="0" y="0"/>
              <a:chExt cx="2047782" cy="714978"/>
            </a:xfrm>
          </p:grpSpPr>
          <p:sp>
            <p:nvSpPr>
              <p:cNvPr id="31" name="Freeform 31"/>
              <p:cNvSpPr/>
              <p:nvPr/>
            </p:nvSpPr>
            <p:spPr>
              <a:xfrm>
                <a:off x="0" y="0"/>
                <a:ext cx="2047782" cy="714978"/>
              </a:xfrm>
              <a:custGeom>
                <a:avLst/>
                <a:gdLst/>
                <a:ahLst/>
                <a:cxnLst/>
                <a:rect l="l" t="t" r="r" b="b"/>
                <a:pathLst>
                  <a:path w="2047782" h="714978">
                    <a:moveTo>
                      <a:pt x="2047782" y="0"/>
                    </a:moveTo>
                    <a:lnTo>
                      <a:pt x="0" y="0"/>
                    </a:lnTo>
                    <a:lnTo>
                      <a:pt x="0" y="527018"/>
                    </a:lnTo>
                    <a:lnTo>
                      <a:pt x="157480" y="527018"/>
                    </a:lnTo>
                    <a:lnTo>
                      <a:pt x="157480" y="714978"/>
                    </a:lnTo>
                    <a:lnTo>
                      <a:pt x="463550" y="527018"/>
                    </a:lnTo>
                    <a:lnTo>
                      <a:pt x="2047782" y="527018"/>
                    </a:lnTo>
                    <a:lnTo>
                      <a:pt x="2047782" y="0"/>
                    </a:lnTo>
                    <a:close/>
                  </a:path>
                </a:pathLst>
              </a:custGeom>
              <a:solidFill>
                <a:srgbClr val="CCCCCC"/>
              </a:solidFill>
            </p:spPr>
          </p:sp>
          <p:sp>
            <p:nvSpPr>
              <p:cNvPr id="32" name="TextBox 32"/>
              <p:cNvSpPr txBox="1"/>
              <p:nvPr/>
            </p:nvSpPr>
            <p:spPr>
              <a:xfrm>
                <a:off x="0" y="-19050"/>
                <a:ext cx="2047782" cy="543528"/>
              </a:xfrm>
              <a:prstGeom prst="rect">
                <a:avLst/>
              </a:prstGeom>
            </p:spPr>
            <p:txBody>
              <a:bodyPr lIns="50800" tIns="50800" rIns="50800" bIns="50800" rtlCol="0" anchor="ctr"/>
              <a:lstStyle/>
              <a:p>
                <a:pPr algn="ctr">
                  <a:lnSpc>
                    <a:spcPts val="2859"/>
                  </a:lnSpc>
                </a:pPr>
                <a:endParaRPr/>
              </a:p>
            </p:txBody>
          </p:sp>
        </p:grpSp>
        <p:sp>
          <p:nvSpPr>
            <p:cNvPr id="33" name="Freeform 33"/>
            <p:cNvSpPr/>
            <p:nvPr/>
          </p:nvSpPr>
          <p:spPr>
            <a:xfrm>
              <a:off x="5839945" y="170042"/>
              <a:ext cx="1945348" cy="569456"/>
            </a:xfrm>
            <a:custGeom>
              <a:avLst/>
              <a:gdLst/>
              <a:ahLst/>
              <a:cxnLst/>
              <a:rect l="l" t="t" r="r" b="b"/>
              <a:pathLst>
                <a:path w="1945348" h="569456">
                  <a:moveTo>
                    <a:pt x="0" y="0"/>
                  </a:moveTo>
                  <a:lnTo>
                    <a:pt x="1945347" y="0"/>
                  </a:lnTo>
                  <a:lnTo>
                    <a:pt x="1945347" y="569457"/>
                  </a:lnTo>
                  <a:lnTo>
                    <a:pt x="0" y="56945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4" name="TextBox 34"/>
            <p:cNvSpPr txBox="1"/>
            <p:nvPr/>
          </p:nvSpPr>
          <p:spPr>
            <a:xfrm>
              <a:off x="389829" y="710924"/>
              <a:ext cx="6359289" cy="1116408"/>
            </a:xfrm>
            <a:prstGeom prst="rect">
              <a:avLst/>
            </a:prstGeom>
          </p:spPr>
          <p:txBody>
            <a:bodyPr lIns="0" tIns="0" rIns="0" bIns="0" rtlCol="0" anchor="t">
              <a:spAutoFit/>
            </a:bodyPr>
            <a:lstStyle/>
            <a:p>
              <a:pPr algn="l">
                <a:lnSpc>
                  <a:spcPts val="2280"/>
                </a:lnSpc>
              </a:pPr>
              <a:r>
                <a:rPr lang="en-US" sz="1628">
                  <a:solidFill>
                    <a:srgbClr val="100F0D"/>
                  </a:solidFill>
                  <a:latin typeface="Montserrat Light"/>
                </a:rPr>
                <a:t>“As business development highly recommended because our work as marketing very helpfull”</a:t>
              </a:r>
            </a:p>
          </p:txBody>
        </p:sp>
        <p:sp>
          <p:nvSpPr>
            <p:cNvPr id="35" name="TextBox 35"/>
            <p:cNvSpPr txBox="1"/>
            <p:nvPr/>
          </p:nvSpPr>
          <p:spPr>
            <a:xfrm>
              <a:off x="432794" y="97017"/>
              <a:ext cx="6696287" cy="547919"/>
            </a:xfrm>
            <a:prstGeom prst="rect">
              <a:avLst/>
            </a:prstGeom>
          </p:spPr>
          <p:txBody>
            <a:bodyPr lIns="0" tIns="0" rIns="0" bIns="0" rtlCol="0" anchor="t">
              <a:spAutoFit/>
            </a:bodyPr>
            <a:lstStyle/>
            <a:p>
              <a:pPr algn="l">
                <a:lnSpc>
                  <a:spcPts val="3468"/>
                </a:lnSpc>
              </a:pPr>
              <a:r>
                <a:rPr lang="en-US" sz="2477">
                  <a:solidFill>
                    <a:srgbClr val="000000"/>
                  </a:solidFill>
                  <a:latin typeface="DM Sans Bold"/>
                </a:rPr>
                <a:t>Employer 4</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887923">
            <a:off x="-5959915" y="498262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a:off x="1154163" y="3103427"/>
            <a:ext cx="4605923" cy="1760712"/>
            <a:chOff x="0" y="0"/>
            <a:chExt cx="1689367" cy="645797"/>
          </a:xfrm>
        </p:grpSpPr>
        <p:sp>
          <p:nvSpPr>
            <p:cNvPr id="5" name="Freeform 5"/>
            <p:cNvSpPr/>
            <p:nvPr/>
          </p:nvSpPr>
          <p:spPr>
            <a:xfrm>
              <a:off x="0" y="0"/>
              <a:ext cx="1689367" cy="645797"/>
            </a:xfrm>
            <a:custGeom>
              <a:avLst/>
              <a:gdLst/>
              <a:ahLst/>
              <a:cxnLst/>
              <a:rect l="l" t="t" r="r" b="b"/>
              <a:pathLst>
                <a:path w="1689367" h="645797">
                  <a:moveTo>
                    <a:pt x="52107" y="0"/>
                  </a:moveTo>
                  <a:lnTo>
                    <a:pt x="1637260" y="0"/>
                  </a:lnTo>
                  <a:cubicBezTo>
                    <a:pt x="1666038" y="0"/>
                    <a:pt x="1689367" y="23329"/>
                    <a:pt x="1689367" y="52107"/>
                  </a:cubicBezTo>
                  <a:lnTo>
                    <a:pt x="1689367" y="593690"/>
                  </a:lnTo>
                  <a:cubicBezTo>
                    <a:pt x="1689367" y="607509"/>
                    <a:pt x="1683877" y="620763"/>
                    <a:pt x="1674105" y="630535"/>
                  </a:cubicBezTo>
                  <a:cubicBezTo>
                    <a:pt x="1664333" y="640307"/>
                    <a:pt x="1651080" y="645797"/>
                    <a:pt x="1637260" y="645797"/>
                  </a:cubicBezTo>
                  <a:lnTo>
                    <a:pt x="52107" y="645797"/>
                  </a:lnTo>
                  <a:cubicBezTo>
                    <a:pt x="23329" y="645797"/>
                    <a:pt x="0" y="622468"/>
                    <a:pt x="0" y="593690"/>
                  </a:cubicBezTo>
                  <a:lnTo>
                    <a:pt x="0" y="52107"/>
                  </a:lnTo>
                  <a:cubicBezTo>
                    <a:pt x="0" y="23329"/>
                    <a:pt x="23329" y="0"/>
                    <a:pt x="52107" y="0"/>
                  </a:cubicBezTo>
                  <a:close/>
                </a:path>
              </a:pathLst>
            </a:custGeom>
            <a:solidFill>
              <a:srgbClr val="FFFFFF">
                <a:alpha val="98824"/>
              </a:srgbClr>
            </a:solidFill>
          </p:spPr>
        </p:sp>
        <p:sp>
          <p:nvSpPr>
            <p:cNvPr id="6" name="TextBox 6"/>
            <p:cNvSpPr txBox="1"/>
            <p:nvPr/>
          </p:nvSpPr>
          <p:spPr>
            <a:xfrm>
              <a:off x="0" y="-19050"/>
              <a:ext cx="1689367" cy="664847"/>
            </a:xfrm>
            <a:prstGeom prst="rect">
              <a:avLst/>
            </a:prstGeom>
          </p:spPr>
          <p:txBody>
            <a:bodyPr lIns="50800" tIns="50800" rIns="50800" bIns="50800" rtlCol="0" anchor="ctr"/>
            <a:lstStyle/>
            <a:p>
              <a:pPr algn="ctr">
                <a:lnSpc>
                  <a:spcPts val="2859"/>
                </a:lnSpc>
              </a:pPr>
              <a:endParaRPr/>
            </a:p>
          </p:txBody>
        </p:sp>
      </p:grpSp>
      <p:grpSp>
        <p:nvGrpSpPr>
          <p:cNvPr id="7" name="Group 7"/>
          <p:cNvGrpSpPr/>
          <p:nvPr/>
        </p:nvGrpSpPr>
        <p:grpSpPr>
          <a:xfrm>
            <a:off x="1171593" y="4997490"/>
            <a:ext cx="4605923" cy="847111"/>
            <a:chOff x="0" y="0"/>
            <a:chExt cx="1689367" cy="310705"/>
          </a:xfrm>
        </p:grpSpPr>
        <p:sp>
          <p:nvSpPr>
            <p:cNvPr id="8" name="Freeform 8"/>
            <p:cNvSpPr/>
            <p:nvPr/>
          </p:nvSpPr>
          <p:spPr>
            <a:xfrm>
              <a:off x="0" y="0"/>
              <a:ext cx="1689367" cy="310705"/>
            </a:xfrm>
            <a:custGeom>
              <a:avLst/>
              <a:gdLst/>
              <a:ahLst/>
              <a:cxnLst/>
              <a:rect l="l" t="t" r="r" b="b"/>
              <a:pathLst>
                <a:path w="1689367" h="310705">
                  <a:moveTo>
                    <a:pt x="52107" y="0"/>
                  </a:moveTo>
                  <a:lnTo>
                    <a:pt x="1637260" y="0"/>
                  </a:lnTo>
                  <a:cubicBezTo>
                    <a:pt x="1666038" y="0"/>
                    <a:pt x="1689367" y="23329"/>
                    <a:pt x="1689367" y="52107"/>
                  </a:cubicBezTo>
                  <a:lnTo>
                    <a:pt x="1689367" y="258598"/>
                  </a:lnTo>
                  <a:cubicBezTo>
                    <a:pt x="1689367" y="272417"/>
                    <a:pt x="1683877" y="285671"/>
                    <a:pt x="1674105" y="295443"/>
                  </a:cubicBezTo>
                  <a:cubicBezTo>
                    <a:pt x="1664333" y="305215"/>
                    <a:pt x="1651080" y="310705"/>
                    <a:pt x="1637260" y="310705"/>
                  </a:cubicBezTo>
                  <a:lnTo>
                    <a:pt x="52107" y="310705"/>
                  </a:lnTo>
                  <a:cubicBezTo>
                    <a:pt x="23329" y="310705"/>
                    <a:pt x="0" y="287376"/>
                    <a:pt x="0" y="258598"/>
                  </a:cubicBezTo>
                  <a:lnTo>
                    <a:pt x="0" y="52107"/>
                  </a:lnTo>
                  <a:cubicBezTo>
                    <a:pt x="0" y="23329"/>
                    <a:pt x="23329" y="0"/>
                    <a:pt x="52107" y="0"/>
                  </a:cubicBezTo>
                  <a:close/>
                </a:path>
              </a:pathLst>
            </a:custGeom>
            <a:solidFill>
              <a:srgbClr val="FFFFFF">
                <a:alpha val="98824"/>
              </a:srgbClr>
            </a:solidFill>
          </p:spPr>
        </p:sp>
        <p:sp>
          <p:nvSpPr>
            <p:cNvPr id="9" name="TextBox 9"/>
            <p:cNvSpPr txBox="1"/>
            <p:nvPr/>
          </p:nvSpPr>
          <p:spPr>
            <a:xfrm>
              <a:off x="0" y="-19050"/>
              <a:ext cx="1689367" cy="329755"/>
            </a:xfrm>
            <a:prstGeom prst="rect">
              <a:avLst/>
            </a:prstGeom>
          </p:spPr>
          <p:txBody>
            <a:bodyPr lIns="50800" tIns="50800" rIns="50800" bIns="50800" rtlCol="0" anchor="ctr"/>
            <a:lstStyle/>
            <a:p>
              <a:pPr algn="ctr">
                <a:lnSpc>
                  <a:spcPts val="2859"/>
                </a:lnSpc>
              </a:pPr>
              <a:endParaRPr/>
            </a:p>
          </p:txBody>
        </p:sp>
      </p:grpSp>
      <p:sp>
        <p:nvSpPr>
          <p:cNvPr id="10" name="TextBox 10"/>
          <p:cNvSpPr txBox="1"/>
          <p:nvPr/>
        </p:nvSpPr>
        <p:spPr>
          <a:xfrm>
            <a:off x="1538888" y="1195362"/>
            <a:ext cx="8904094" cy="1594138"/>
          </a:xfrm>
          <a:prstGeom prst="rect">
            <a:avLst/>
          </a:prstGeom>
        </p:spPr>
        <p:txBody>
          <a:bodyPr lIns="0" tIns="0" rIns="0" bIns="0" rtlCol="0" anchor="t">
            <a:spAutoFit/>
          </a:bodyPr>
          <a:lstStyle/>
          <a:p>
            <a:pPr marL="0" lvl="0" indent="0" algn="ctr">
              <a:lnSpc>
                <a:spcPts val="13015"/>
              </a:lnSpc>
              <a:spcBef>
                <a:spcPct val="0"/>
              </a:spcBef>
            </a:pPr>
            <a:r>
              <a:rPr lang="en-US" sz="9431" spc="924">
                <a:solidFill>
                  <a:srgbClr val="231F20"/>
                </a:solidFill>
                <a:latin typeface="Oswald Bold"/>
              </a:rPr>
              <a:t>NEXT PROJECT</a:t>
            </a:r>
          </a:p>
        </p:txBody>
      </p:sp>
      <p:sp>
        <p:nvSpPr>
          <p:cNvPr id="11" name="TextBox 11"/>
          <p:cNvSpPr txBox="1"/>
          <p:nvPr/>
        </p:nvSpPr>
        <p:spPr>
          <a:xfrm>
            <a:off x="1466751" y="5167232"/>
            <a:ext cx="4015606" cy="411861"/>
          </a:xfrm>
          <a:prstGeom prst="rect">
            <a:avLst/>
          </a:prstGeom>
        </p:spPr>
        <p:txBody>
          <a:bodyPr lIns="0" tIns="0" rIns="0" bIns="0" rtlCol="0" anchor="t">
            <a:spAutoFit/>
          </a:bodyPr>
          <a:lstStyle/>
          <a:p>
            <a:pPr marL="0" lvl="0" indent="0" algn="ctr">
              <a:lnSpc>
                <a:spcPts val="3311"/>
              </a:lnSpc>
              <a:spcBef>
                <a:spcPct val="0"/>
              </a:spcBef>
            </a:pPr>
            <a:r>
              <a:rPr lang="en-US" sz="2400" spc="235" dirty="0">
                <a:solidFill>
                  <a:srgbClr val="231F20"/>
                </a:solidFill>
                <a:latin typeface="Oswald"/>
              </a:rPr>
              <a:t>LEADERSHIP</a:t>
            </a:r>
          </a:p>
        </p:txBody>
      </p:sp>
      <p:sp>
        <p:nvSpPr>
          <p:cNvPr id="12" name="TextBox 12"/>
          <p:cNvSpPr txBox="1"/>
          <p:nvPr/>
        </p:nvSpPr>
        <p:spPr>
          <a:xfrm>
            <a:off x="1484181" y="3394599"/>
            <a:ext cx="3980746" cy="1149794"/>
          </a:xfrm>
          <a:prstGeom prst="rect">
            <a:avLst/>
          </a:prstGeom>
        </p:spPr>
        <p:txBody>
          <a:bodyPr lIns="0" tIns="0" rIns="0" bIns="0" rtlCol="0" anchor="t">
            <a:spAutoFit/>
          </a:bodyPr>
          <a:lstStyle/>
          <a:p>
            <a:pPr algn="ctr">
              <a:lnSpc>
                <a:spcPts val="2338"/>
              </a:lnSpc>
            </a:pPr>
            <a:r>
              <a:rPr lang="en-US" sz="1670">
                <a:solidFill>
                  <a:srgbClr val="100F0D"/>
                </a:solidFill>
                <a:latin typeface="Montserrat Light"/>
              </a:rPr>
              <a:t>“I possess leadership abilities that have been sharpened through past roles where I was responsible for the teams”</a:t>
            </a:r>
          </a:p>
        </p:txBody>
      </p:sp>
      <p:grpSp>
        <p:nvGrpSpPr>
          <p:cNvPr id="13" name="Group 13"/>
          <p:cNvGrpSpPr/>
          <p:nvPr/>
        </p:nvGrpSpPr>
        <p:grpSpPr>
          <a:xfrm>
            <a:off x="1171593" y="6517127"/>
            <a:ext cx="4605923" cy="1760712"/>
            <a:chOff x="0" y="0"/>
            <a:chExt cx="1689367" cy="645797"/>
          </a:xfrm>
        </p:grpSpPr>
        <p:sp>
          <p:nvSpPr>
            <p:cNvPr id="14" name="Freeform 14"/>
            <p:cNvSpPr/>
            <p:nvPr/>
          </p:nvSpPr>
          <p:spPr>
            <a:xfrm>
              <a:off x="0" y="0"/>
              <a:ext cx="1689367" cy="645797"/>
            </a:xfrm>
            <a:custGeom>
              <a:avLst/>
              <a:gdLst/>
              <a:ahLst/>
              <a:cxnLst/>
              <a:rect l="l" t="t" r="r" b="b"/>
              <a:pathLst>
                <a:path w="1689367" h="645797">
                  <a:moveTo>
                    <a:pt x="52107" y="0"/>
                  </a:moveTo>
                  <a:lnTo>
                    <a:pt x="1637260" y="0"/>
                  </a:lnTo>
                  <a:cubicBezTo>
                    <a:pt x="1666038" y="0"/>
                    <a:pt x="1689367" y="23329"/>
                    <a:pt x="1689367" y="52107"/>
                  </a:cubicBezTo>
                  <a:lnTo>
                    <a:pt x="1689367" y="593690"/>
                  </a:lnTo>
                  <a:cubicBezTo>
                    <a:pt x="1689367" y="607509"/>
                    <a:pt x="1683877" y="620763"/>
                    <a:pt x="1674105" y="630535"/>
                  </a:cubicBezTo>
                  <a:cubicBezTo>
                    <a:pt x="1664333" y="640307"/>
                    <a:pt x="1651080" y="645797"/>
                    <a:pt x="1637260" y="645797"/>
                  </a:cubicBezTo>
                  <a:lnTo>
                    <a:pt x="52107" y="645797"/>
                  </a:lnTo>
                  <a:cubicBezTo>
                    <a:pt x="23329" y="645797"/>
                    <a:pt x="0" y="622468"/>
                    <a:pt x="0" y="593690"/>
                  </a:cubicBezTo>
                  <a:lnTo>
                    <a:pt x="0" y="52107"/>
                  </a:lnTo>
                  <a:cubicBezTo>
                    <a:pt x="0" y="23329"/>
                    <a:pt x="23329" y="0"/>
                    <a:pt x="52107" y="0"/>
                  </a:cubicBezTo>
                  <a:close/>
                </a:path>
              </a:pathLst>
            </a:custGeom>
            <a:solidFill>
              <a:srgbClr val="FFFFFF">
                <a:alpha val="98824"/>
              </a:srgbClr>
            </a:solidFill>
          </p:spPr>
        </p:sp>
        <p:sp>
          <p:nvSpPr>
            <p:cNvPr id="15" name="TextBox 15"/>
            <p:cNvSpPr txBox="1"/>
            <p:nvPr/>
          </p:nvSpPr>
          <p:spPr>
            <a:xfrm>
              <a:off x="0" y="-19050"/>
              <a:ext cx="1689367" cy="664847"/>
            </a:xfrm>
            <a:prstGeom prst="rect">
              <a:avLst/>
            </a:prstGeom>
          </p:spPr>
          <p:txBody>
            <a:bodyPr lIns="50800" tIns="50800" rIns="50800" bIns="50800" rtlCol="0" anchor="ctr"/>
            <a:lstStyle/>
            <a:p>
              <a:pPr algn="ctr">
                <a:lnSpc>
                  <a:spcPts val="2859"/>
                </a:lnSpc>
              </a:pPr>
              <a:endParaRPr/>
            </a:p>
          </p:txBody>
        </p:sp>
      </p:grpSp>
      <p:grpSp>
        <p:nvGrpSpPr>
          <p:cNvPr id="16" name="Group 16"/>
          <p:cNvGrpSpPr/>
          <p:nvPr/>
        </p:nvGrpSpPr>
        <p:grpSpPr>
          <a:xfrm>
            <a:off x="1189023" y="8411189"/>
            <a:ext cx="4605923" cy="847111"/>
            <a:chOff x="0" y="0"/>
            <a:chExt cx="1689367" cy="310705"/>
          </a:xfrm>
        </p:grpSpPr>
        <p:sp>
          <p:nvSpPr>
            <p:cNvPr id="17" name="Freeform 17"/>
            <p:cNvSpPr/>
            <p:nvPr/>
          </p:nvSpPr>
          <p:spPr>
            <a:xfrm>
              <a:off x="0" y="0"/>
              <a:ext cx="1689367" cy="310705"/>
            </a:xfrm>
            <a:custGeom>
              <a:avLst/>
              <a:gdLst/>
              <a:ahLst/>
              <a:cxnLst/>
              <a:rect l="l" t="t" r="r" b="b"/>
              <a:pathLst>
                <a:path w="1689367" h="310705">
                  <a:moveTo>
                    <a:pt x="52107" y="0"/>
                  </a:moveTo>
                  <a:lnTo>
                    <a:pt x="1637260" y="0"/>
                  </a:lnTo>
                  <a:cubicBezTo>
                    <a:pt x="1666038" y="0"/>
                    <a:pt x="1689367" y="23329"/>
                    <a:pt x="1689367" y="52107"/>
                  </a:cubicBezTo>
                  <a:lnTo>
                    <a:pt x="1689367" y="258598"/>
                  </a:lnTo>
                  <a:cubicBezTo>
                    <a:pt x="1689367" y="272417"/>
                    <a:pt x="1683877" y="285671"/>
                    <a:pt x="1674105" y="295443"/>
                  </a:cubicBezTo>
                  <a:cubicBezTo>
                    <a:pt x="1664333" y="305215"/>
                    <a:pt x="1651080" y="310705"/>
                    <a:pt x="1637260" y="310705"/>
                  </a:cubicBezTo>
                  <a:lnTo>
                    <a:pt x="52107" y="310705"/>
                  </a:lnTo>
                  <a:cubicBezTo>
                    <a:pt x="23329" y="310705"/>
                    <a:pt x="0" y="287376"/>
                    <a:pt x="0" y="258598"/>
                  </a:cubicBezTo>
                  <a:lnTo>
                    <a:pt x="0" y="52107"/>
                  </a:lnTo>
                  <a:cubicBezTo>
                    <a:pt x="0" y="23329"/>
                    <a:pt x="23329" y="0"/>
                    <a:pt x="52107" y="0"/>
                  </a:cubicBezTo>
                  <a:close/>
                </a:path>
              </a:pathLst>
            </a:custGeom>
            <a:solidFill>
              <a:srgbClr val="FFFFFF">
                <a:alpha val="98824"/>
              </a:srgbClr>
            </a:solidFill>
          </p:spPr>
        </p:sp>
        <p:sp>
          <p:nvSpPr>
            <p:cNvPr id="18" name="TextBox 18"/>
            <p:cNvSpPr txBox="1"/>
            <p:nvPr/>
          </p:nvSpPr>
          <p:spPr>
            <a:xfrm>
              <a:off x="0" y="-19050"/>
              <a:ext cx="1689367" cy="329755"/>
            </a:xfrm>
            <a:prstGeom prst="rect">
              <a:avLst/>
            </a:prstGeom>
          </p:spPr>
          <p:txBody>
            <a:bodyPr lIns="50800" tIns="50800" rIns="50800" bIns="50800" rtlCol="0" anchor="ctr"/>
            <a:lstStyle/>
            <a:p>
              <a:pPr algn="ctr">
                <a:lnSpc>
                  <a:spcPts val="2859"/>
                </a:lnSpc>
              </a:pPr>
              <a:endParaRPr/>
            </a:p>
          </p:txBody>
        </p:sp>
      </p:grpSp>
      <p:sp>
        <p:nvSpPr>
          <p:cNvPr id="19" name="TextBox 19"/>
          <p:cNvSpPr txBox="1"/>
          <p:nvPr/>
        </p:nvSpPr>
        <p:spPr>
          <a:xfrm>
            <a:off x="1484181" y="8580931"/>
            <a:ext cx="4015606" cy="411861"/>
          </a:xfrm>
          <a:prstGeom prst="rect">
            <a:avLst/>
          </a:prstGeom>
        </p:spPr>
        <p:txBody>
          <a:bodyPr lIns="0" tIns="0" rIns="0" bIns="0" rtlCol="0" anchor="t">
            <a:spAutoFit/>
          </a:bodyPr>
          <a:lstStyle/>
          <a:p>
            <a:pPr marL="0" lvl="0" indent="0" algn="ctr">
              <a:lnSpc>
                <a:spcPts val="3311"/>
              </a:lnSpc>
              <a:spcBef>
                <a:spcPct val="0"/>
              </a:spcBef>
            </a:pPr>
            <a:r>
              <a:rPr lang="en-US" sz="2400" spc="235">
                <a:solidFill>
                  <a:srgbClr val="231F20"/>
                </a:solidFill>
                <a:latin typeface="Oswald"/>
              </a:rPr>
              <a:t>ORGANIZATION</a:t>
            </a:r>
          </a:p>
        </p:txBody>
      </p:sp>
      <p:sp>
        <p:nvSpPr>
          <p:cNvPr id="20" name="TextBox 20"/>
          <p:cNvSpPr txBox="1"/>
          <p:nvPr/>
        </p:nvSpPr>
        <p:spPr>
          <a:xfrm>
            <a:off x="1484181" y="6953754"/>
            <a:ext cx="3980746" cy="858883"/>
          </a:xfrm>
          <a:prstGeom prst="rect">
            <a:avLst/>
          </a:prstGeom>
        </p:spPr>
        <p:txBody>
          <a:bodyPr lIns="0" tIns="0" rIns="0" bIns="0" rtlCol="0" anchor="t">
            <a:spAutoFit/>
          </a:bodyPr>
          <a:lstStyle/>
          <a:p>
            <a:pPr algn="ctr">
              <a:lnSpc>
                <a:spcPts val="2338"/>
              </a:lnSpc>
            </a:pPr>
            <a:r>
              <a:rPr lang="en-US" sz="1670">
                <a:solidFill>
                  <a:srgbClr val="100F0D"/>
                </a:solidFill>
                <a:latin typeface="Montserrat Light"/>
              </a:rPr>
              <a:t>“My proactivity allows me to plan ahead and prioritize tasks according to objectives and different deadlines"</a:t>
            </a:r>
          </a:p>
        </p:txBody>
      </p:sp>
      <p:grpSp>
        <p:nvGrpSpPr>
          <p:cNvPr id="21" name="Group 21"/>
          <p:cNvGrpSpPr/>
          <p:nvPr/>
        </p:nvGrpSpPr>
        <p:grpSpPr>
          <a:xfrm>
            <a:off x="6823609" y="3103427"/>
            <a:ext cx="4605923" cy="1760712"/>
            <a:chOff x="0" y="0"/>
            <a:chExt cx="1689367" cy="645797"/>
          </a:xfrm>
        </p:grpSpPr>
        <p:sp>
          <p:nvSpPr>
            <p:cNvPr id="22" name="Freeform 22"/>
            <p:cNvSpPr/>
            <p:nvPr/>
          </p:nvSpPr>
          <p:spPr>
            <a:xfrm>
              <a:off x="0" y="0"/>
              <a:ext cx="1689367" cy="645797"/>
            </a:xfrm>
            <a:custGeom>
              <a:avLst/>
              <a:gdLst/>
              <a:ahLst/>
              <a:cxnLst/>
              <a:rect l="l" t="t" r="r" b="b"/>
              <a:pathLst>
                <a:path w="1689367" h="645797">
                  <a:moveTo>
                    <a:pt x="52107" y="0"/>
                  </a:moveTo>
                  <a:lnTo>
                    <a:pt x="1637260" y="0"/>
                  </a:lnTo>
                  <a:cubicBezTo>
                    <a:pt x="1666038" y="0"/>
                    <a:pt x="1689367" y="23329"/>
                    <a:pt x="1689367" y="52107"/>
                  </a:cubicBezTo>
                  <a:lnTo>
                    <a:pt x="1689367" y="593690"/>
                  </a:lnTo>
                  <a:cubicBezTo>
                    <a:pt x="1689367" y="607509"/>
                    <a:pt x="1683877" y="620763"/>
                    <a:pt x="1674105" y="630535"/>
                  </a:cubicBezTo>
                  <a:cubicBezTo>
                    <a:pt x="1664333" y="640307"/>
                    <a:pt x="1651080" y="645797"/>
                    <a:pt x="1637260" y="645797"/>
                  </a:cubicBezTo>
                  <a:lnTo>
                    <a:pt x="52107" y="645797"/>
                  </a:lnTo>
                  <a:cubicBezTo>
                    <a:pt x="23329" y="645797"/>
                    <a:pt x="0" y="622468"/>
                    <a:pt x="0" y="593690"/>
                  </a:cubicBezTo>
                  <a:lnTo>
                    <a:pt x="0" y="52107"/>
                  </a:lnTo>
                  <a:cubicBezTo>
                    <a:pt x="0" y="23329"/>
                    <a:pt x="23329" y="0"/>
                    <a:pt x="52107" y="0"/>
                  </a:cubicBezTo>
                  <a:close/>
                </a:path>
              </a:pathLst>
            </a:custGeom>
            <a:solidFill>
              <a:srgbClr val="FFFFFF">
                <a:alpha val="98824"/>
              </a:srgbClr>
            </a:solidFill>
          </p:spPr>
        </p:sp>
        <p:sp>
          <p:nvSpPr>
            <p:cNvPr id="23" name="TextBox 23"/>
            <p:cNvSpPr txBox="1"/>
            <p:nvPr/>
          </p:nvSpPr>
          <p:spPr>
            <a:xfrm>
              <a:off x="0" y="-19050"/>
              <a:ext cx="1689367" cy="664847"/>
            </a:xfrm>
            <a:prstGeom prst="rect">
              <a:avLst/>
            </a:prstGeom>
          </p:spPr>
          <p:txBody>
            <a:bodyPr lIns="50800" tIns="50800" rIns="50800" bIns="50800" rtlCol="0" anchor="ctr"/>
            <a:lstStyle/>
            <a:p>
              <a:pPr algn="ctr">
                <a:lnSpc>
                  <a:spcPts val="2859"/>
                </a:lnSpc>
              </a:pPr>
              <a:endParaRPr/>
            </a:p>
          </p:txBody>
        </p:sp>
      </p:grpSp>
      <p:grpSp>
        <p:nvGrpSpPr>
          <p:cNvPr id="24" name="Group 24"/>
          <p:cNvGrpSpPr/>
          <p:nvPr/>
        </p:nvGrpSpPr>
        <p:grpSpPr>
          <a:xfrm>
            <a:off x="6841039" y="4997490"/>
            <a:ext cx="4605923" cy="847111"/>
            <a:chOff x="0" y="0"/>
            <a:chExt cx="1689367" cy="310705"/>
          </a:xfrm>
        </p:grpSpPr>
        <p:sp>
          <p:nvSpPr>
            <p:cNvPr id="25" name="Freeform 25"/>
            <p:cNvSpPr/>
            <p:nvPr/>
          </p:nvSpPr>
          <p:spPr>
            <a:xfrm>
              <a:off x="0" y="0"/>
              <a:ext cx="1689367" cy="310705"/>
            </a:xfrm>
            <a:custGeom>
              <a:avLst/>
              <a:gdLst/>
              <a:ahLst/>
              <a:cxnLst/>
              <a:rect l="l" t="t" r="r" b="b"/>
              <a:pathLst>
                <a:path w="1689367" h="310705">
                  <a:moveTo>
                    <a:pt x="52107" y="0"/>
                  </a:moveTo>
                  <a:lnTo>
                    <a:pt x="1637260" y="0"/>
                  </a:lnTo>
                  <a:cubicBezTo>
                    <a:pt x="1666038" y="0"/>
                    <a:pt x="1689367" y="23329"/>
                    <a:pt x="1689367" y="52107"/>
                  </a:cubicBezTo>
                  <a:lnTo>
                    <a:pt x="1689367" y="258598"/>
                  </a:lnTo>
                  <a:cubicBezTo>
                    <a:pt x="1689367" y="272417"/>
                    <a:pt x="1683877" y="285671"/>
                    <a:pt x="1674105" y="295443"/>
                  </a:cubicBezTo>
                  <a:cubicBezTo>
                    <a:pt x="1664333" y="305215"/>
                    <a:pt x="1651080" y="310705"/>
                    <a:pt x="1637260" y="310705"/>
                  </a:cubicBezTo>
                  <a:lnTo>
                    <a:pt x="52107" y="310705"/>
                  </a:lnTo>
                  <a:cubicBezTo>
                    <a:pt x="23329" y="310705"/>
                    <a:pt x="0" y="287376"/>
                    <a:pt x="0" y="258598"/>
                  </a:cubicBezTo>
                  <a:lnTo>
                    <a:pt x="0" y="52107"/>
                  </a:lnTo>
                  <a:cubicBezTo>
                    <a:pt x="0" y="23329"/>
                    <a:pt x="23329" y="0"/>
                    <a:pt x="52107" y="0"/>
                  </a:cubicBezTo>
                  <a:close/>
                </a:path>
              </a:pathLst>
            </a:custGeom>
            <a:solidFill>
              <a:srgbClr val="FFFFFF">
                <a:alpha val="98824"/>
              </a:srgbClr>
            </a:solidFill>
          </p:spPr>
        </p:sp>
        <p:sp>
          <p:nvSpPr>
            <p:cNvPr id="26" name="TextBox 26"/>
            <p:cNvSpPr txBox="1"/>
            <p:nvPr/>
          </p:nvSpPr>
          <p:spPr>
            <a:xfrm>
              <a:off x="0" y="-19050"/>
              <a:ext cx="1689367" cy="329755"/>
            </a:xfrm>
            <a:prstGeom prst="rect">
              <a:avLst/>
            </a:prstGeom>
          </p:spPr>
          <p:txBody>
            <a:bodyPr lIns="50800" tIns="50800" rIns="50800" bIns="50800" rtlCol="0" anchor="ctr"/>
            <a:lstStyle/>
            <a:p>
              <a:pPr algn="ctr">
                <a:lnSpc>
                  <a:spcPts val="2859"/>
                </a:lnSpc>
              </a:pPr>
              <a:endParaRPr/>
            </a:p>
          </p:txBody>
        </p:sp>
      </p:grpSp>
      <p:sp>
        <p:nvSpPr>
          <p:cNvPr id="27" name="TextBox 27"/>
          <p:cNvSpPr txBox="1"/>
          <p:nvPr/>
        </p:nvSpPr>
        <p:spPr>
          <a:xfrm>
            <a:off x="7136197" y="5167232"/>
            <a:ext cx="4015606" cy="411861"/>
          </a:xfrm>
          <a:prstGeom prst="rect">
            <a:avLst/>
          </a:prstGeom>
        </p:spPr>
        <p:txBody>
          <a:bodyPr lIns="0" tIns="0" rIns="0" bIns="0" rtlCol="0" anchor="t">
            <a:spAutoFit/>
          </a:bodyPr>
          <a:lstStyle/>
          <a:p>
            <a:pPr marL="0" lvl="0" indent="0" algn="ctr">
              <a:lnSpc>
                <a:spcPts val="3311"/>
              </a:lnSpc>
              <a:spcBef>
                <a:spcPct val="0"/>
              </a:spcBef>
            </a:pPr>
            <a:r>
              <a:rPr lang="en-US" sz="2400" spc="235">
                <a:solidFill>
                  <a:srgbClr val="231F20"/>
                </a:solidFill>
                <a:latin typeface="Oswald"/>
              </a:rPr>
              <a:t>PROBLEM-SOLVING</a:t>
            </a:r>
          </a:p>
        </p:txBody>
      </p:sp>
      <p:sp>
        <p:nvSpPr>
          <p:cNvPr id="28" name="TextBox 28"/>
          <p:cNvSpPr txBox="1"/>
          <p:nvPr/>
        </p:nvSpPr>
        <p:spPr>
          <a:xfrm>
            <a:off x="7153627" y="3394599"/>
            <a:ext cx="3980746" cy="1149794"/>
          </a:xfrm>
          <a:prstGeom prst="rect">
            <a:avLst/>
          </a:prstGeom>
        </p:spPr>
        <p:txBody>
          <a:bodyPr lIns="0" tIns="0" rIns="0" bIns="0" rtlCol="0" anchor="t">
            <a:spAutoFit/>
          </a:bodyPr>
          <a:lstStyle/>
          <a:p>
            <a:pPr algn="ctr">
              <a:lnSpc>
                <a:spcPts val="2338"/>
              </a:lnSpc>
            </a:pPr>
            <a:r>
              <a:rPr lang="en-US" sz="1670">
                <a:solidFill>
                  <a:srgbClr val="100F0D"/>
                </a:solidFill>
                <a:latin typeface="Montserrat Light"/>
              </a:rPr>
              <a:t>“My problem-solving capabilities have enabled me to solve difficult issues in the past, using creative and innovative solutions”</a:t>
            </a:r>
          </a:p>
        </p:txBody>
      </p:sp>
      <p:grpSp>
        <p:nvGrpSpPr>
          <p:cNvPr id="29" name="Group 29"/>
          <p:cNvGrpSpPr/>
          <p:nvPr/>
        </p:nvGrpSpPr>
        <p:grpSpPr>
          <a:xfrm>
            <a:off x="6841039" y="6517127"/>
            <a:ext cx="4605923" cy="1760712"/>
            <a:chOff x="0" y="0"/>
            <a:chExt cx="1689367" cy="645797"/>
          </a:xfrm>
        </p:grpSpPr>
        <p:sp>
          <p:nvSpPr>
            <p:cNvPr id="30" name="Freeform 30"/>
            <p:cNvSpPr/>
            <p:nvPr/>
          </p:nvSpPr>
          <p:spPr>
            <a:xfrm>
              <a:off x="0" y="0"/>
              <a:ext cx="1689367" cy="645797"/>
            </a:xfrm>
            <a:custGeom>
              <a:avLst/>
              <a:gdLst/>
              <a:ahLst/>
              <a:cxnLst/>
              <a:rect l="l" t="t" r="r" b="b"/>
              <a:pathLst>
                <a:path w="1689367" h="645797">
                  <a:moveTo>
                    <a:pt x="52107" y="0"/>
                  </a:moveTo>
                  <a:lnTo>
                    <a:pt x="1637260" y="0"/>
                  </a:lnTo>
                  <a:cubicBezTo>
                    <a:pt x="1666038" y="0"/>
                    <a:pt x="1689367" y="23329"/>
                    <a:pt x="1689367" y="52107"/>
                  </a:cubicBezTo>
                  <a:lnTo>
                    <a:pt x="1689367" y="593690"/>
                  </a:lnTo>
                  <a:cubicBezTo>
                    <a:pt x="1689367" y="607509"/>
                    <a:pt x="1683877" y="620763"/>
                    <a:pt x="1674105" y="630535"/>
                  </a:cubicBezTo>
                  <a:cubicBezTo>
                    <a:pt x="1664333" y="640307"/>
                    <a:pt x="1651080" y="645797"/>
                    <a:pt x="1637260" y="645797"/>
                  </a:cubicBezTo>
                  <a:lnTo>
                    <a:pt x="52107" y="645797"/>
                  </a:lnTo>
                  <a:cubicBezTo>
                    <a:pt x="23329" y="645797"/>
                    <a:pt x="0" y="622468"/>
                    <a:pt x="0" y="593690"/>
                  </a:cubicBezTo>
                  <a:lnTo>
                    <a:pt x="0" y="52107"/>
                  </a:lnTo>
                  <a:cubicBezTo>
                    <a:pt x="0" y="23329"/>
                    <a:pt x="23329" y="0"/>
                    <a:pt x="52107" y="0"/>
                  </a:cubicBezTo>
                  <a:close/>
                </a:path>
              </a:pathLst>
            </a:custGeom>
            <a:solidFill>
              <a:srgbClr val="FFFFFF">
                <a:alpha val="98824"/>
              </a:srgbClr>
            </a:solidFill>
          </p:spPr>
        </p:sp>
        <p:sp>
          <p:nvSpPr>
            <p:cNvPr id="31" name="TextBox 31"/>
            <p:cNvSpPr txBox="1"/>
            <p:nvPr/>
          </p:nvSpPr>
          <p:spPr>
            <a:xfrm>
              <a:off x="0" y="-19050"/>
              <a:ext cx="1689367" cy="664847"/>
            </a:xfrm>
            <a:prstGeom prst="rect">
              <a:avLst/>
            </a:prstGeom>
          </p:spPr>
          <p:txBody>
            <a:bodyPr lIns="50800" tIns="50800" rIns="50800" bIns="50800" rtlCol="0" anchor="ctr"/>
            <a:lstStyle/>
            <a:p>
              <a:pPr algn="ctr">
                <a:lnSpc>
                  <a:spcPts val="2859"/>
                </a:lnSpc>
              </a:pPr>
              <a:endParaRPr/>
            </a:p>
          </p:txBody>
        </p:sp>
      </p:grpSp>
      <p:grpSp>
        <p:nvGrpSpPr>
          <p:cNvPr id="32" name="Group 32"/>
          <p:cNvGrpSpPr/>
          <p:nvPr/>
        </p:nvGrpSpPr>
        <p:grpSpPr>
          <a:xfrm>
            <a:off x="6858469" y="8411189"/>
            <a:ext cx="4605923" cy="847111"/>
            <a:chOff x="0" y="0"/>
            <a:chExt cx="1689367" cy="310705"/>
          </a:xfrm>
        </p:grpSpPr>
        <p:sp>
          <p:nvSpPr>
            <p:cNvPr id="33" name="Freeform 33"/>
            <p:cNvSpPr/>
            <p:nvPr/>
          </p:nvSpPr>
          <p:spPr>
            <a:xfrm>
              <a:off x="0" y="0"/>
              <a:ext cx="1689367" cy="310705"/>
            </a:xfrm>
            <a:custGeom>
              <a:avLst/>
              <a:gdLst/>
              <a:ahLst/>
              <a:cxnLst/>
              <a:rect l="l" t="t" r="r" b="b"/>
              <a:pathLst>
                <a:path w="1689367" h="310705">
                  <a:moveTo>
                    <a:pt x="52107" y="0"/>
                  </a:moveTo>
                  <a:lnTo>
                    <a:pt x="1637260" y="0"/>
                  </a:lnTo>
                  <a:cubicBezTo>
                    <a:pt x="1666038" y="0"/>
                    <a:pt x="1689367" y="23329"/>
                    <a:pt x="1689367" y="52107"/>
                  </a:cubicBezTo>
                  <a:lnTo>
                    <a:pt x="1689367" y="258598"/>
                  </a:lnTo>
                  <a:cubicBezTo>
                    <a:pt x="1689367" y="272417"/>
                    <a:pt x="1683877" y="285671"/>
                    <a:pt x="1674105" y="295443"/>
                  </a:cubicBezTo>
                  <a:cubicBezTo>
                    <a:pt x="1664333" y="305215"/>
                    <a:pt x="1651080" y="310705"/>
                    <a:pt x="1637260" y="310705"/>
                  </a:cubicBezTo>
                  <a:lnTo>
                    <a:pt x="52107" y="310705"/>
                  </a:lnTo>
                  <a:cubicBezTo>
                    <a:pt x="23329" y="310705"/>
                    <a:pt x="0" y="287376"/>
                    <a:pt x="0" y="258598"/>
                  </a:cubicBezTo>
                  <a:lnTo>
                    <a:pt x="0" y="52107"/>
                  </a:lnTo>
                  <a:cubicBezTo>
                    <a:pt x="0" y="23329"/>
                    <a:pt x="23329" y="0"/>
                    <a:pt x="52107" y="0"/>
                  </a:cubicBezTo>
                  <a:close/>
                </a:path>
              </a:pathLst>
            </a:custGeom>
            <a:solidFill>
              <a:srgbClr val="FFFFFF">
                <a:alpha val="98824"/>
              </a:srgbClr>
            </a:solidFill>
          </p:spPr>
        </p:sp>
        <p:sp>
          <p:nvSpPr>
            <p:cNvPr id="34" name="TextBox 34"/>
            <p:cNvSpPr txBox="1"/>
            <p:nvPr/>
          </p:nvSpPr>
          <p:spPr>
            <a:xfrm>
              <a:off x="0" y="-19050"/>
              <a:ext cx="1689367" cy="329755"/>
            </a:xfrm>
            <a:prstGeom prst="rect">
              <a:avLst/>
            </a:prstGeom>
          </p:spPr>
          <p:txBody>
            <a:bodyPr lIns="50800" tIns="50800" rIns="50800" bIns="50800" rtlCol="0" anchor="ctr"/>
            <a:lstStyle/>
            <a:p>
              <a:pPr algn="ctr">
                <a:lnSpc>
                  <a:spcPts val="2859"/>
                </a:lnSpc>
              </a:pPr>
              <a:endParaRPr/>
            </a:p>
          </p:txBody>
        </p:sp>
      </p:grpSp>
      <p:sp>
        <p:nvSpPr>
          <p:cNvPr id="35" name="TextBox 35"/>
          <p:cNvSpPr txBox="1"/>
          <p:nvPr/>
        </p:nvSpPr>
        <p:spPr>
          <a:xfrm>
            <a:off x="7153627" y="8580931"/>
            <a:ext cx="4015606" cy="411861"/>
          </a:xfrm>
          <a:prstGeom prst="rect">
            <a:avLst/>
          </a:prstGeom>
        </p:spPr>
        <p:txBody>
          <a:bodyPr lIns="0" tIns="0" rIns="0" bIns="0" rtlCol="0" anchor="t">
            <a:spAutoFit/>
          </a:bodyPr>
          <a:lstStyle/>
          <a:p>
            <a:pPr marL="0" lvl="0" indent="0" algn="ctr">
              <a:lnSpc>
                <a:spcPts val="3311"/>
              </a:lnSpc>
              <a:spcBef>
                <a:spcPct val="0"/>
              </a:spcBef>
            </a:pPr>
            <a:r>
              <a:rPr lang="en-US" sz="2400" spc="235">
                <a:solidFill>
                  <a:srgbClr val="231F20"/>
                </a:solidFill>
                <a:latin typeface="Oswald"/>
              </a:rPr>
              <a:t>TECHNICAL SKILL</a:t>
            </a:r>
          </a:p>
        </p:txBody>
      </p:sp>
      <p:sp>
        <p:nvSpPr>
          <p:cNvPr id="36" name="TextBox 36"/>
          <p:cNvSpPr txBox="1"/>
          <p:nvPr/>
        </p:nvSpPr>
        <p:spPr>
          <a:xfrm>
            <a:off x="7136197" y="6808298"/>
            <a:ext cx="3980746" cy="1149794"/>
          </a:xfrm>
          <a:prstGeom prst="rect">
            <a:avLst/>
          </a:prstGeom>
        </p:spPr>
        <p:txBody>
          <a:bodyPr lIns="0" tIns="0" rIns="0" bIns="0" rtlCol="0" anchor="t">
            <a:spAutoFit/>
          </a:bodyPr>
          <a:lstStyle/>
          <a:p>
            <a:pPr algn="ctr">
              <a:lnSpc>
                <a:spcPts val="2338"/>
              </a:lnSpc>
            </a:pPr>
            <a:r>
              <a:rPr lang="en-US" sz="1670">
                <a:solidFill>
                  <a:srgbClr val="100F0D"/>
                </a:solidFill>
                <a:latin typeface="Montserrat Light"/>
              </a:rPr>
              <a:t>“I am knowledgeable in several technical areas such as programming languages that support my ambition in my field"</a:t>
            </a:r>
          </a:p>
        </p:txBody>
      </p:sp>
      <p:grpSp>
        <p:nvGrpSpPr>
          <p:cNvPr id="37" name="Group 37"/>
          <p:cNvGrpSpPr/>
          <p:nvPr/>
        </p:nvGrpSpPr>
        <p:grpSpPr>
          <a:xfrm>
            <a:off x="12493091" y="3103427"/>
            <a:ext cx="4605923" cy="1760712"/>
            <a:chOff x="0" y="0"/>
            <a:chExt cx="1689367" cy="645797"/>
          </a:xfrm>
        </p:grpSpPr>
        <p:sp>
          <p:nvSpPr>
            <p:cNvPr id="38" name="Freeform 38"/>
            <p:cNvSpPr/>
            <p:nvPr/>
          </p:nvSpPr>
          <p:spPr>
            <a:xfrm>
              <a:off x="0" y="0"/>
              <a:ext cx="1689367" cy="645797"/>
            </a:xfrm>
            <a:custGeom>
              <a:avLst/>
              <a:gdLst/>
              <a:ahLst/>
              <a:cxnLst/>
              <a:rect l="l" t="t" r="r" b="b"/>
              <a:pathLst>
                <a:path w="1689367" h="645797">
                  <a:moveTo>
                    <a:pt x="52107" y="0"/>
                  </a:moveTo>
                  <a:lnTo>
                    <a:pt x="1637260" y="0"/>
                  </a:lnTo>
                  <a:cubicBezTo>
                    <a:pt x="1666038" y="0"/>
                    <a:pt x="1689367" y="23329"/>
                    <a:pt x="1689367" y="52107"/>
                  </a:cubicBezTo>
                  <a:lnTo>
                    <a:pt x="1689367" y="593690"/>
                  </a:lnTo>
                  <a:cubicBezTo>
                    <a:pt x="1689367" y="607509"/>
                    <a:pt x="1683877" y="620763"/>
                    <a:pt x="1674105" y="630535"/>
                  </a:cubicBezTo>
                  <a:cubicBezTo>
                    <a:pt x="1664333" y="640307"/>
                    <a:pt x="1651080" y="645797"/>
                    <a:pt x="1637260" y="645797"/>
                  </a:cubicBezTo>
                  <a:lnTo>
                    <a:pt x="52107" y="645797"/>
                  </a:lnTo>
                  <a:cubicBezTo>
                    <a:pt x="23329" y="645797"/>
                    <a:pt x="0" y="622468"/>
                    <a:pt x="0" y="593690"/>
                  </a:cubicBezTo>
                  <a:lnTo>
                    <a:pt x="0" y="52107"/>
                  </a:lnTo>
                  <a:cubicBezTo>
                    <a:pt x="0" y="23329"/>
                    <a:pt x="23329" y="0"/>
                    <a:pt x="52107" y="0"/>
                  </a:cubicBezTo>
                  <a:close/>
                </a:path>
              </a:pathLst>
            </a:custGeom>
            <a:solidFill>
              <a:srgbClr val="FFFFFF">
                <a:alpha val="98824"/>
              </a:srgbClr>
            </a:solidFill>
          </p:spPr>
        </p:sp>
        <p:sp>
          <p:nvSpPr>
            <p:cNvPr id="39" name="TextBox 39"/>
            <p:cNvSpPr txBox="1"/>
            <p:nvPr/>
          </p:nvSpPr>
          <p:spPr>
            <a:xfrm>
              <a:off x="0" y="-19050"/>
              <a:ext cx="1689367" cy="664847"/>
            </a:xfrm>
            <a:prstGeom prst="rect">
              <a:avLst/>
            </a:prstGeom>
          </p:spPr>
          <p:txBody>
            <a:bodyPr lIns="50800" tIns="50800" rIns="50800" bIns="50800" rtlCol="0" anchor="ctr"/>
            <a:lstStyle/>
            <a:p>
              <a:pPr algn="ctr">
                <a:lnSpc>
                  <a:spcPts val="2859"/>
                </a:lnSpc>
              </a:pPr>
              <a:endParaRPr/>
            </a:p>
          </p:txBody>
        </p:sp>
      </p:grpSp>
      <p:grpSp>
        <p:nvGrpSpPr>
          <p:cNvPr id="40" name="Group 40"/>
          <p:cNvGrpSpPr/>
          <p:nvPr/>
        </p:nvGrpSpPr>
        <p:grpSpPr>
          <a:xfrm>
            <a:off x="12510522" y="4997490"/>
            <a:ext cx="4605923" cy="847111"/>
            <a:chOff x="0" y="0"/>
            <a:chExt cx="1689367" cy="310705"/>
          </a:xfrm>
        </p:grpSpPr>
        <p:sp>
          <p:nvSpPr>
            <p:cNvPr id="41" name="Freeform 41"/>
            <p:cNvSpPr/>
            <p:nvPr/>
          </p:nvSpPr>
          <p:spPr>
            <a:xfrm>
              <a:off x="0" y="0"/>
              <a:ext cx="1689367" cy="310705"/>
            </a:xfrm>
            <a:custGeom>
              <a:avLst/>
              <a:gdLst/>
              <a:ahLst/>
              <a:cxnLst/>
              <a:rect l="l" t="t" r="r" b="b"/>
              <a:pathLst>
                <a:path w="1689367" h="310705">
                  <a:moveTo>
                    <a:pt x="52107" y="0"/>
                  </a:moveTo>
                  <a:lnTo>
                    <a:pt x="1637260" y="0"/>
                  </a:lnTo>
                  <a:cubicBezTo>
                    <a:pt x="1666038" y="0"/>
                    <a:pt x="1689367" y="23329"/>
                    <a:pt x="1689367" y="52107"/>
                  </a:cubicBezTo>
                  <a:lnTo>
                    <a:pt x="1689367" y="258598"/>
                  </a:lnTo>
                  <a:cubicBezTo>
                    <a:pt x="1689367" y="272417"/>
                    <a:pt x="1683877" y="285671"/>
                    <a:pt x="1674105" y="295443"/>
                  </a:cubicBezTo>
                  <a:cubicBezTo>
                    <a:pt x="1664333" y="305215"/>
                    <a:pt x="1651080" y="310705"/>
                    <a:pt x="1637260" y="310705"/>
                  </a:cubicBezTo>
                  <a:lnTo>
                    <a:pt x="52107" y="310705"/>
                  </a:lnTo>
                  <a:cubicBezTo>
                    <a:pt x="23329" y="310705"/>
                    <a:pt x="0" y="287376"/>
                    <a:pt x="0" y="258598"/>
                  </a:cubicBezTo>
                  <a:lnTo>
                    <a:pt x="0" y="52107"/>
                  </a:lnTo>
                  <a:cubicBezTo>
                    <a:pt x="0" y="23329"/>
                    <a:pt x="23329" y="0"/>
                    <a:pt x="52107" y="0"/>
                  </a:cubicBezTo>
                  <a:close/>
                </a:path>
              </a:pathLst>
            </a:custGeom>
            <a:solidFill>
              <a:srgbClr val="FFFFFF">
                <a:alpha val="98824"/>
              </a:srgbClr>
            </a:solidFill>
          </p:spPr>
        </p:sp>
        <p:sp>
          <p:nvSpPr>
            <p:cNvPr id="42" name="TextBox 42"/>
            <p:cNvSpPr txBox="1"/>
            <p:nvPr/>
          </p:nvSpPr>
          <p:spPr>
            <a:xfrm>
              <a:off x="0" y="-19050"/>
              <a:ext cx="1689367" cy="329755"/>
            </a:xfrm>
            <a:prstGeom prst="rect">
              <a:avLst/>
            </a:prstGeom>
          </p:spPr>
          <p:txBody>
            <a:bodyPr lIns="50800" tIns="50800" rIns="50800" bIns="50800" rtlCol="0" anchor="ctr"/>
            <a:lstStyle/>
            <a:p>
              <a:pPr algn="ctr">
                <a:lnSpc>
                  <a:spcPts val="2859"/>
                </a:lnSpc>
              </a:pPr>
              <a:endParaRPr/>
            </a:p>
          </p:txBody>
        </p:sp>
      </p:grpSp>
      <p:sp>
        <p:nvSpPr>
          <p:cNvPr id="43" name="TextBox 43"/>
          <p:cNvSpPr txBox="1"/>
          <p:nvPr/>
        </p:nvSpPr>
        <p:spPr>
          <a:xfrm>
            <a:off x="12805680" y="5167232"/>
            <a:ext cx="4015606" cy="411861"/>
          </a:xfrm>
          <a:prstGeom prst="rect">
            <a:avLst/>
          </a:prstGeom>
        </p:spPr>
        <p:txBody>
          <a:bodyPr lIns="0" tIns="0" rIns="0" bIns="0" rtlCol="0" anchor="t">
            <a:spAutoFit/>
          </a:bodyPr>
          <a:lstStyle/>
          <a:p>
            <a:pPr marL="0" lvl="0" indent="0" algn="ctr">
              <a:lnSpc>
                <a:spcPts val="3311"/>
              </a:lnSpc>
              <a:spcBef>
                <a:spcPct val="0"/>
              </a:spcBef>
            </a:pPr>
            <a:r>
              <a:rPr lang="en-US" sz="2400" spc="235">
                <a:solidFill>
                  <a:srgbClr val="231F20"/>
                </a:solidFill>
                <a:latin typeface="Oswald"/>
              </a:rPr>
              <a:t>COMMUNICATIONS</a:t>
            </a:r>
          </a:p>
        </p:txBody>
      </p:sp>
      <p:sp>
        <p:nvSpPr>
          <p:cNvPr id="44" name="TextBox 44"/>
          <p:cNvSpPr txBox="1"/>
          <p:nvPr/>
        </p:nvSpPr>
        <p:spPr>
          <a:xfrm>
            <a:off x="12840540" y="3540055"/>
            <a:ext cx="3980746" cy="858883"/>
          </a:xfrm>
          <a:prstGeom prst="rect">
            <a:avLst/>
          </a:prstGeom>
        </p:spPr>
        <p:txBody>
          <a:bodyPr lIns="0" tIns="0" rIns="0" bIns="0" rtlCol="0" anchor="t">
            <a:spAutoFit/>
          </a:bodyPr>
          <a:lstStyle/>
          <a:p>
            <a:pPr algn="ctr">
              <a:lnSpc>
                <a:spcPts val="2338"/>
              </a:lnSpc>
            </a:pPr>
            <a:r>
              <a:rPr lang="en-US" sz="1670">
                <a:solidFill>
                  <a:srgbClr val="100F0D"/>
                </a:solidFill>
                <a:latin typeface="Montserrat Light"/>
              </a:rPr>
              <a:t>“With excellent verbal and written skills, I can effectively convey complex messages to a variety of audiences"</a:t>
            </a:r>
          </a:p>
        </p:txBody>
      </p:sp>
      <p:grpSp>
        <p:nvGrpSpPr>
          <p:cNvPr id="45" name="Group 45"/>
          <p:cNvGrpSpPr/>
          <p:nvPr/>
        </p:nvGrpSpPr>
        <p:grpSpPr>
          <a:xfrm>
            <a:off x="12510522" y="6517127"/>
            <a:ext cx="4605923" cy="1760712"/>
            <a:chOff x="0" y="0"/>
            <a:chExt cx="1689367" cy="645797"/>
          </a:xfrm>
        </p:grpSpPr>
        <p:sp>
          <p:nvSpPr>
            <p:cNvPr id="46" name="Freeform 46"/>
            <p:cNvSpPr/>
            <p:nvPr/>
          </p:nvSpPr>
          <p:spPr>
            <a:xfrm>
              <a:off x="0" y="0"/>
              <a:ext cx="1689367" cy="645797"/>
            </a:xfrm>
            <a:custGeom>
              <a:avLst/>
              <a:gdLst/>
              <a:ahLst/>
              <a:cxnLst/>
              <a:rect l="l" t="t" r="r" b="b"/>
              <a:pathLst>
                <a:path w="1689367" h="645797">
                  <a:moveTo>
                    <a:pt x="52107" y="0"/>
                  </a:moveTo>
                  <a:lnTo>
                    <a:pt x="1637260" y="0"/>
                  </a:lnTo>
                  <a:cubicBezTo>
                    <a:pt x="1666038" y="0"/>
                    <a:pt x="1689367" y="23329"/>
                    <a:pt x="1689367" y="52107"/>
                  </a:cubicBezTo>
                  <a:lnTo>
                    <a:pt x="1689367" y="593690"/>
                  </a:lnTo>
                  <a:cubicBezTo>
                    <a:pt x="1689367" y="607509"/>
                    <a:pt x="1683877" y="620763"/>
                    <a:pt x="1674105" y="630535"/>
                  </a:cubicBezTo>
                  <a:cubicBezTo>
                    <a:pt x="1664333" y="640307"/>
                    <a:pt x="1651080" y="645797"/>
                    <a:pt x="1637260" y="645797"/>
                  </a:cubicBezTo>
                  <a:lnTo>
                    <a:pt x="52107" y="645797"/>
                  </a:lnTo>
                  <a:cubicBezTo>
                    <a:pt x="23329" y="645797"/>
                    <a:pt x="0" y="622468"/>
                    <a:pt x="0" y="593690"/>
                  </a:cubicBezTo>
                  <a:lnTo>
                    <a:pt x="0" y="52107"/>
                  </a:lnTo>
                  <a:cubicBezTo>
                    <a:pt x="0" y="23329"/>
                    <a:pt x="23329" y="0"/>
                    <a:pt x="52107" y="0"/>
                  </a:cubicBezTo>
                  <a:close/>
                </a:path>
              </a:pathLst>
            </a:custGeom>
            <a:solidFill>
              <a:srgbClr val="FFFFFF">
                <a:alpha val="98824"/>
              </a:srgbClr>
            </a:solidFill>
          </p:spPr>
        </p:sp>
        <p:sp>
          <p:nvSpPr>
            <p:cNvPr id="47" name="TextBox 47"/>
            <p:cNvSpPr txBox="1"/>
            <p:nvPr/>
          </p:nvSpPr>
          <p:spPr>
            <a:xfrm>
              <a:off x="0" y="-19050"/>
              <a:ext cx="1689367" cy="664847"/>
            </a:xfrm>
            <a:prstGeom prst="rect">
              <a:avLst/>
            </a:prstGeom>
          </p:spPr>
          <p:txBody>
            <a:bodyPr lIns="50800" tIns="50800" rIns="50800" bIns="50800" rtlCol="0" anchor="ctr"/>
            <a:lstStyle/>
            <a:p>
              <a:pPr algn="ctr">
                <a:lnSpc>
                  <a:spcPts val="2859"/>
                </a:lnSpc>
              </a:pPr>
              <a:endParaRPr/>
            </a:p>
          </p:txBody>
        </p:sp>
      </p:grpSp>
      <p:grpSp>
        <p:nvGrpSpPr>
          <p:cNvPr id="48" name="Group 48"/>
          <p:cNvGrpSpPr/>
          <p:nvPr/>
        </p:nvGrpSpPr>
        <p:grpSpPr>
          <a:xfrm>
            <a:off x="12527952" y="8411189"/>
            <a:ext cx="4605923" cy="847111"/>
            <a:chOff x="0" y="0"/>
            <a:chExt cx="1689367" cy="310705"/>
          </a:xfrm>
        </p:grpSpPr>
        <p:sp>
          <p:nvSpPr>
            <p:cNvPr id="49" name="Freeform 49"/>
            <p:cNvSpPr/>
            <p:nvPr/>
          </p:nvSpPr>
          <p:spPr>
            <a:xfrm>
              <a:off x="0" y="0"/>
              <a:ext cx="1689367" cy="310705"/>
            </a:xfrm>
            <a:custGeom>
              <a:avLst/>
              <a:gdLst/>
              <a:ahLst/>
              <a:cxnLst/>
              <a:rect l="l" t="t" r="r" b="b"/>
              <a:pathLst>
                <a:path w="1689367" h="310705">
                  <a:moveTo>
                    <a:pt x="52107" y="0"/>
                  </a:moveTo>
                  <a:lnTo>
                    <a:pt x="1637260" y="0"/>
                  </a:lnTo>
                  <a:cubicBezTo>
                    <a:pt x="1666038" y="0"/>
                    <a:pt x="1689367" y="23329"/>
                    <a:pt x="1689367" y="52107"/>
                  </a:cubicBezTo>
                  <a:lnTo>
                    <a:pt x="1689367" y="258598"/>
                  </a:lnTo>
                  <a:cubicBezTo>
                    <a:pt x="1689367" y="272417"/>
                    <a:pt x="1683877" y="285671"/>
                    <a:pt x="1674105" y="295443"/>
                  </a:cubicBezTo>
                  <a:cubicBezTo>
                    <a:pt x="1664333" y="305215"/>
                    <a:pt x="1651080" y="310705"/>
                    <a:pt x="1637260" y="310705"/>
                  </a:cubicBezTo>
                  <a:lnTo>
                    <a:pt x="52107" y="310705"/>
                  </a:lnTo>
                  <a:cubicBezTo>
                    <a:pt x="23329" y="310705"/>
                    <a:pt x="0" y="287376"/>
                    <a:pt x="0" y="258598"/>
                  </a:cubicBezTo>
                  <a:lnTo>
                    <a:pt x="0" y="52107"/>
                  </a:lnTo>
                  <a:cubicBezTo>
                    <a:pt x="0" y="23329"/>
                    <a:pt x="23329" y="0"/>
                    <a:pt x="52107" y="0"/>
                  </a:cubicBezTo>
                  <a:close/>
                </a:path>
              </a:pathLst>
            </a:custGeom>
            <a:solidFill>
              <a:srgbClr val="FFFFFF">
                <a:alpha val="98824"/>
              </a:srgbClr>
            </a:solidFill>
          </p:spPr>
        </p:sp>
        <p:sp>
          <p:nvSpPr>
            <p:cNvPr id="50" name="TextBox 50"/>
            <p:cNvSpPr txBox="1"/>
            <p:nvPr/>
          </p:nvSpPr>
          <p:spPr>
            <a:xfrm>
              <a:off x="0" y="-19050"/>
              <a:ext cx="1689367" cy="329755"/>
            </a:xfrm>
            <a:prstGeom prst="rect">
              <a:avLst/>
            </a:prstGeom>
          </p:spPr>
          <p:txBody>
            <a:bodyPr lIns="50800" tIns="50800" rIns="50800" bIns="50800" rtlCol="0" anchor="ctr"/>
            <a:lstStyle/>
            <a:p>
              <a:pPr algn="ctr">
                <a:lnSpc>
                  <a:spcPts val="2859"/>
                </a:lnSpc>
              </a:pPr>
              <a:endParaRPr/>
            </a:p>
          </p:txBody>
        </p:sp>
      </p:grpSp>
      <p:sp>
        <p:nvSpPr>
          <p:cNvPr id="51" name="TextBox 51"/>
          <p:cNvSpPr txBox="1"/>
          <p:nvPr/>
        </p:nvSpPr>
        <p:spPr>
          <a:xfrm>
            <a:off x="12823110" y="8580931"/>
            <a:ext cx="4015606" cy="411861"/>
          </a:xfrm>
          <a:prstGeom prst="rect">
            <a:avLst/>
          </a:prstGeom>
        </p:spPr>
        <p:txBody>
          <a:bodyPr lIns="0" tIns="0" rIns="0" bIns="0" rtlCol="0" anchor="t">
            <a:spAutoFit/>
          </a:bodyPr>
          <a:lstStyle/>
          <a:p>
            <a:pPr marL="0" lvl="0" indent="0" algn="ctr">
              <a:lnSpc>
                <a:spcPts val="3311"/>
              </a:lnSpc>
              <a:spcBef>
                <a:spcPct val="0"/>
              </a:spcBef>
            </a:pPr>
            <a:r>
              <a:rPr lang="en-US" sz="2400" spc="235">
                <a:solidFill>
                  <a:srgbClr val="231F20"/>
                </a:solidFill>
                <a:latin typeface="Oswald"/>
              </a:rPr>
              <a:t>INTERP. SKILL</a:t>
            </a:r>
          </a:p>
        </p:txBody>
      </p:sp>
      <p:sp>
        <p:nvSpPr>
          <p:cNvPr id="52" name="TextBox 52"/>
          <p:cNvSpPr txBox="1"/>
          <p:nvPr/>
        </p:nvSpPr>
        <p:spPr>
          <a:xfrm>
            <a:off x="12857970" y="6953754"/>
            <a:ext cx="3980746" cy="858883"/>
          </a:xfrm>
          <a:prstGeom prst="rect">
            <a:avLst/>
          </a:prstGeom>
        </p:spPr>
        <p:txBody>
          <a:bodyPr lIns="0" tIns="0" rIns="0" bIns="0" rtlCol="0" anchor="t">
            <a:spAutoFit/>
          </a:bodyPr>
          <a:lstStyle/>
          <a:p>
            <a:pPr algn="ctr">
              <a:lnSpc>
                <a:spcPts val="2338"/>
              </a:lnSpc>
            </a:pPr>
            <a:r>
              <a:rPr lang="en-US" sz="1670">
                <a:solidFill>
                  <a:srgbClr val="100F0D"/>
                </a:solidFill>
                <a:latin typeface="Montserrat Light"/>
              </a:rPr>
              <a:t>“Teamwork is one of the essential part of my daily job, and I am sensitive towards different cultures"</a:t>
            </a:r>
          </a:p>
        </p:txBody>
      </p:sp>
      <p:sp>
        <p:nvSpPr>
          <p:cNvPr id="53" name="Freeform 53"/>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1589541" y="2753081"/>
            <a:ext cx="15108918" cy="2987417"/>
            <a:chOff x="0" y="0"/>
            <a:chExt cx="20145225" cy="3983222"/>
          </a:xfrm>
        </p:grpSpPr>
        <p:sp>
          <p:nvSpPr>
            <p:cNvPr id="4" name="AutoShape 4"/>
            <p:cNvSpPr/>
            <p:nvPr/>
          </p:nvSpPr>
          <p:spPr>
            <a:xfrm>
              <a:off x="0" y="2151599"/>
              <a:ext cx="20145225" cy="0"/>
            </a:xfrm>
            <a:prstGeom prst="line">
              <a:avLst/>
            </a:prstGeom>
            <a:ln w="50800" cap="flat">
              <a:solidFill>
                <a:srgbClr val="000000"/>
              </a:solidFill>
              <a:prstDash val="solid"/>
              <a:headEnd type="none" w="sm" len="sm"/>
              <a:tailEnd type="none" w="sm" len="sm"/>
            </a:ln>
          </p:spPr>
        </p:sp>
        <p:grpSp>
          <p:nvGrpSpPr>
            <p:cNvPr id="5" name="Group 5"/>
            <p:cNvGrpSpPr/>
            <p:nvPr/>
          </p:nvGrpSpPr>
          <p:grpSpPr>
            <a:xfrm>
              <a:off x="2603862" y="1844700"/>
              <a:ext cx="668109" cy="66810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7" name="TextBox 7"/>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8" name="TextBox 8"/>
            <p:cNvSpPr txBox="1"/>
            <p:nvPr/>
          </p:nvSpPr>
          <p:spPr>
            <a:xfrm>
              <a:off x="801566" y="3583378"/>
              <a:ext cx="4272701" cy="397961"/>
            </a:xfrm>
            <a:prstGeom prst="rect">
              <a:avLst/>
            </a:prstGeom>
          </p:spPr>
          <p:txBody>
            <a:bodyPr lIns="0" tIns="0" rIns="0" bIns="0" rtlCol="0" anchor="t">
              <a:spAutoFit/>
            </a:bodyPr>
            <a:lstStyle/>
            <a:p>
              <a:pPr algn="ctr">
                <a:lnSpc>
                  <a:spcPts val="2545"/>
                </a:lnSpc>
              </a:pPr>
              <a:r>
                <a:rPr lang="en-US" sz="1844" spc="180">
                  <a:solidFill>
                    <a:srgbClr val="231F20"/>
                  </a:solidFill>
                  <a:latin typeface="DM Sans"/>
                </a:rPr>
                <a:t>Identifying objectives</a:t>
              </a:r>
            </a:p>
          </p:txBody>
        </p:sp>
        <p:sp>
          <p:nvSpPr>
            <p:cNvPr id="9" name="TextBox 9"/>
            <p:cNvSpPr txBox="1"/>
            <p:nvPr/>
          </p:nvSpPr>
          <p:spPr>
            <a:xfrm>
              <a:off x="626547" y="2792028"/>
              <a:ext cx="4622739" cy="633832"/>
            </a:xfrm>
            <a:prstGeom prst="rect">
              <a:avLst/>
            </a:prstGeom>
          </p:spPr>
          <p:txBody>
            <a:bodyPr lIns="0" tIns="0" rIns="0" bIns="0" rtlCol="0" anchor="t">
              <a:spAutoFit/>
            </a:bodyPr>
            <a:lstStyle/>
            <a:p>
              <a:pPr algn="ctr">
                <a:lnSpc>
                  <a:spcPts val="4073"/>
                </a:lnSpc>
              </a:pPr>
              <a:r>
                <a:rPr lang="en-US" sz="2951" spc="289">
                  <a:solidFill>
                    <a:srgbClr val="231F20"/>
                  </a:solidFill>
                  <a:latin typeface="DM Sans Bold"/>
                </a:rPr>
                <a:t>STEP 1</a:t>
              </a:r>
            </a:p>
          </p:txBody>
        </p:sp>
        <p:grpSp>
          <p:nvGrpSpPr>
            <p:cNvPr id="10" name="Group 10"/>
            <p:cNvGrpSpPr/>
            <p:nvPr/>
          </p:nvGrpSpPr>
          <p:grpSpPr>
            <a:xfrm>
              <a:off x="7254929" y="1844700"/>
              <a:ext cx="668109" cy="668109"/>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12" name="TextBox 12"/>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grpSp>
          <p:nvGrpSpPr>
            <p:cNvPr id="13" name="Group 13"/>
            <p:cNvGrpSpPr/>
            <p:nvPr/>
          </p:nvGrpSpPr>
          <p:grpSpPr>
            <a:xfrm>
              <a:off x="11909005" y="1844700"/>
              <a:ext cx="668109" cy="668109"/>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15" name="TextBox 15"/>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grpSp>
          <p:nvGrpSpPr>
            <p:cNvPr id="16" name="Group 16"/>
            <p:cNvGrpSpPr/>
            <p:nvPr/>
          </p:nvGrpSpPr>
          <p:grpSpPr>
            <a:xfrm>
              <a:off x="16563081" y="1844700"/>
              <a:ext cx="668109" cy="668109"/>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18" name="TextBox 18"/>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19" name="TextBox 19"/>
            <p:cNvSpPr txBox="1"/>
            <p:nvPr/>
          </p:nvSpPr>
          <p:spPr>
            <a:xfrm>
              <a:off x="5452633" y="3583378"/>
              <a:ext cx="4272701" cy="397961"/>
            </a:xfrm>
            <a:prstGeom prst="rect">
              <a:avLst/>
            </a:prstGeom>
          </p:spPr>
          <p:txBody>
            <a:bodyPr lIns="0" tIns="0" rIns="0" bIns="0" rtlCol="0" anchor="t">
              <a:spAutoFit/>
            </a:bodyPr>
            <a:lstStyle/>
            <a:p>
              <a:pPr algn="ctr">
                <a:lnSpc>
                  <a:spcPts val="2545"/>
                </a:lnSpc>
              </a:pPr>
              <a:r>
                <a:rPr lang="en-US" sz="1844" spc="180">
                  <a:solidFill>
                    <a:srgbClr val="231F20"/>
                  </a:solidFill>
                  <a:latin typeface="DM Sans"/>
                </a:rPr>
                <a:t>Res. and preparation</a:t>
              </a:r>
            </a:p>
          </p:txBody>
        </p:sp>
        <p:sp>
          <p:nvSpPr>
            <p:cNvPr id="20" name="TextBox 20"/>
            <p:cNvSpPr txBox="1"/>
            <p:nvPr/>
          </p:nvSpPr>
          <p:spPr>
            <a:xfrm>
              <a:off x="5733575" y="2792028"/>
              <a:ext cx="3613110" cy="633832"/>
            </a:xfrm>
            <a:prstGeom prst="rect">
              <a:avLst/>
            </a:prstGeom>
          </p:spPr>
          <p:txBody>
            <a:bodyPr lIns="0" tIns="0" rIns="0" bIns="0" rtlCol="0" anchor="t">
              <a:spAutoFit/>
            </a:bodyPr>
            <a:lstStyle/>
            <a:p>
              <a:pPr algn="ctr">
                <a:lnSpc>
                  <a:spcPts val="4073"/>
                </a:lnSpc>
              </a:pPr>
              <a:r>
                <a:rPr lang="en-US" sz="2951" spc="289">
                  <a:solidFill>
                    <a:srgbClr val="231F20"/>
                  </a:solidFill>
                  <a:latin typeface="DM Sans Bold"/>
                </a:rPr>
                <a:t>STEP 2</a:t>
              </a:r>
            </a:p>
          </p:txBody>
        </p:sp>
        <p:sp>
          <p:nvSpPr>
            <p:cNvPr id="21" name="TextBox 21"/>
            <p:cNvSpPr txBox="1"/>
            <p:nvPr/>
          </p:nvSpPr>
          <p:spPr>
            <a:xfrm>
              <a:off x="10106709" y="3583378"/>
              <a:ext cx="4272701" cy="397961"/>
            </a:xfrm>
            <a:prstGeom prst="rect">
              <a:avLst/>
            </a:prstGeom>
          </p:spPr>
          <p:txBody>
            <a:bodyPr lIns="0" tIns="0" rIns="0" bIns="0" rtlCol="0" anchor="t">
              <a:spAutoFit/>
            </a:bodyPr>
            <a:lstStyle/>
            <a:p>
              <a:pPr algn="ctr">
                <a:lnSpc>
                  <a:spcPts val="2545"/>
                </a:lnSpc>
              </a:pPr>
              <a:r>
                <a:rPr lang="en-US" sz="1844" spc="180">
                  <a:solidFill>
                    <a:srgbClr val="231F20"/>
                  </a:solidFill>
                  <a:latin typeface="DM Sans"/>
                </a:rPr>
                <a:t>Developing strategies</a:t>
              </a:r>
            </a:p>
          </p:txBody>
        </p:sp>
        <p:sp>
          <p:nvSpPr>
            <p:cNvPr id="22" name="TextBox 22"/>
            <p:cNvSpPr txBox="1"/>
            <p:nvPr/>
          </p:nvSpPr>
          <p:spPr>
            <a:xfrm>
              <a:off x="10387651" y="2792028"/>
              <a:ext cx="3613110" cy="633832"/>
            </a:xfrm>
            <a:prstGeom prst="rect">
              <a:avLst/>
            </a:prstGeom>
          </p:spPr>
          <p:txBody>
            <a:bodyPr lIns="0" tIns="0" rIns="0" bIns="0" rtlCol="0" anchor="t">
              <a:spAutoFit/>
            </a:bodyPr>
            <a:lstStyle/>
            <a:p>
              <a:pPr algn="ctr">
                <a:lnSpc>
                  <a:spcPts val="4073"/>
                </a:lnSpc>
              </a:pPr>
              <a:r>
                <a:rPr lang="en-US" sz="2951" spc="289">
                  <a:solidFill>
                    <a:srgbClr val="231F20"/>
                  </a:solidFill>
                  <a:latin typeface="DM Sans Bold"/>
                </a:rPr>
                <a:t>STEP 3</a:t>
              </a:r>
            </a:p>
          </p:txBody>
        </p:sp>
        <p:sp>
          <p:nvSpPr>
            <p:cNvPr id="23" name="TextBox 23"/>
            <p:cNvSpPr txBox="1"/>
            <p:nvPr/>
          </p:nvSpPr>
          <p:spPr>
            <a:xfrm>
              <a:off x="14760785" y="3585261"/>
              <a:ext cx="4272701" cy="397961"/>
            </a:xfrm>
            <a:prstGeom prst="rect">
              <a:avLst/>
            </a:prstGeom>
          </p:spPr>
          <p:txBody>
            <a:bodyPr lIns="0" tIns="0" rIns="0" bIns="0" rtlCol="0" anchor="t">
              <a:spAutoFit/>
            </a:bodyPr>
            <a:lstStyle/>
            <a:p>
              <a:pPr algn="ctr">
                <a:lnSpc>
                  <a:spcPts val="2545"/>
                </a:lnSpc>
              </a:pPr>
              <a:r>
                <a:rPr lang="en-US" sz="1844" spc="180">
                  <a:solidFill>
                    <a:srgbClr val="231F20"/>
                  </a:solidFill>
                  <a:latin typeface="DM Sans"/>
                </a:rPr>
                <a:t>Plans of action</a:t>
              </a:r>
            </a:p>
          </p:txBody>
        </p:sp>
        <p:sp>
          <p:nvSpPr>
            <p:cNvPr id="24" name="TextBox 24"/>
            <p:cNvSpPr txBox="1"/>
            <p:nvPr/>
          </p:nvSpPr>
          <p:spPr>
            <a:xfrm>
              <a:off x="15041727" y="2793912"/>
              <a:ext cx="3613110" cy="633832"/>
            </a:xfrm>
            <a:prstGeom prst="rect">
              <a:avLst/>
            </a:prstGeom>
          </p:spPr>
          <p:txBody>
            <a:bodyPr lIns="0" tIns="0" rIns="0" bIns="0" rtlCol="0" anchor="t">
              <a:spAutoFit/>
            </a:bodyPr>
            <a:lstStyle/>
            <a:p>
              <a:pPr algn="ctr">
                <a:lnSpc>
                  <a:spcPts val="4073"/>
                </a:lnSpc>
              </a:pPr>
              <a:r>
                <a:rPr lang="en-US" sz="2951" spc="289">
                  <a:solidFill>
                    <a:srgbClr val="231F20"/>
                  </a:solidFill>
                  <a:latin typeface="DM Sans Bold"/>
                </a:rPr>
                <a:t>STEP 4</a:t>
              </a:r>
            </a:p>
          </p:txBody>
        </p:sp>
        <p:sp>
          <p:nvSpPr>
            <p:cNvPr id="25" name="Freeform 25"/>
            <p:cNvSpPr/>
            <p:nvPr/>
          </p:nvSpPr>
          <p:spPr>
            <a:xfrm>
              <a:off x="2091210" y="0"/>
              <a:ext cx="1527200" cy="1527200"/>
            </a:xfrm>
            <a:custGeom>
              <a:avLst/>
              <a:gdLst/>
              <a:ahLst/>
              <a:cxnLst/>
              <a:rect l="l" t="t" r="r" b="b"/>
              <a:pathLst>
                <a:path w="1527200" h="1527200">
                  <a:moveTo>
                    <a:pt x="0" y="0"/>
                  </a:moveTo>
                  <a:lnTo>
                    <a:pt x="1527200" y="0"/>
                  </a:lnTo>
                  <a:lnTo>
                    <a:pt x="1527200" y="1527200"/>
                  </a:lnTo>
                  <a:lnTo>
                    <a:pt x="0" y="15272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6" name="Freeform 26"/>
            <p:cNvSpPr/>
            <p:nvPr/>
          </p:nvSpPr>
          <p:spPr>
            <a:xfrm>
              <a:off x="6825383" y="0"/>
              <a:ext cx="1527200" cy="1527200"/>
            </a:xfrm>
            <a:custGeom>
              <a:avLst/>
              <a:gdLst/>
              <a:ahLst/>
              <a:cxnLst/>
              <a:rect l="l" t="t" r="r" b="b"/>
              <a:pathLst>
                <a:path w="1527200" h="1527200">
                  <a:moveTo>
                    <a:pt x="0" y="0"/>
                  </a:moveTo>
                  <a:lnTo>
                    <a:pt x="1527200" y="0"/>
                  </a:lnTo>
                  <a:lnTo>
                    <a:pt x="1527200" y="1527200"/>
                  </a:lnTo>
                  <a:lnTo>
                    <a:pt x="0" y="15272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7" name="Freeform 27"/>
            <p:cNvSpPr/>
            <p:nvPr/>
          </p:nvSpPr>
          <p:spPr>
            <a:xfrm>
              <a:off x="11479459" y="0"/>
              <a:ext cx="1527200" cy="1527200"/>
            </a:xfrm>
            <a:custGeom>
              <a:avLst/>
              <a:gdLst/>
              <a:ahLst/>
              <a:cxnLst/>
              <a:rect l="l" t="t" r="r" b="b"/>
              <a:pathLst>
                <a:path w="1527200" h="1527200">
                  <a:moveTo>
                    <a:pt x="0" y="0"/>
                  </a:moveTo>
                  <a:lnTo>
                    <a:pt x="1527200" y="0"/>
                  </a:lnTo>
                  <a:lnTo>
                    <a:pt x="1527200" y="1527200"/>
                  </a:lnTo>
                  <a:lnTo>
                    <a:pt x="0" y="15272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8" name="Freeform 28"/>
            <p:cNvSpPr/>
            <p:nvPr/>
          </p:nvSpPr>
          <p:spPr>
            <a:xfrm>
              <a:off x="16084682" y="0"/>
              <a:ext cx="1527200" cy="1527200"/>
            </a:xfrm>
            <a:custGeom>
              <a:avLst/>
              <a:gdLst/>
              <a:ahLst/>
              <a:cxnLst/>
              <a:rect l="l" t="t" r="r" b="b"/>
              <a:pathLst>
                <a:path w="1527200" h="1527200">
                  <a:moveTo>
                    <a:pt x="0" y="0"/>
                  </a:moveTo>
                  <a:lnTo>
                    <a:pt x="1527200" y="0"/>
                  </a:lnTo>
                  <a:lnTo>
                    <a:pt x="1527200" y="1527200"/>
                  </a:lnTo>
                  <a:lnTo>
                    <a:pt x="0" y="15272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grpSp>
      <p:grpSp>
        <p:nvGrpSpPr>
          <p:cNvPr id="29" name="Group 29"/>
          <p:cNvGrpSpPr/>
          <p:nvPr/>
        </p:nvGrpSpPr>
        <p:grpSpPr>
          <a:xfrm>
            <a:off x="1589541" y="6123221"/>
            <a:ext cx="15108918" cy="2987417"/>
            <a:chOff x="0" y="0"/>
            <a:chExt cx="20145225" cy="3983222"/>
          </a:xfrm>
        </p:grpSpPr>
        <p:sp>
          <p:nvSpPr>
            <p:cNvPr id="30" name="AutoShape 30"/>
            <p:cNvSpPr/>
            <p:nvPr/>
          </p:nvSpPr>
          <p:spPr>
            <a:xfrm>
              <a:off x="0" y="2151599"/>
              <a:ext cx="20145225" cy="0"/>
            </a:xfrm>
            <a:prstGeom prst="line">
              <a:avLst/>
            </a:prstGeom>
            <a:ln w="50800" cap="flat">
              <a:solidFill>
                <a:srgbClr val="000000"/>
              </a:solidFill>
              <a:prstDash val="solid"/>
              <a:headEnd type="none" w="sm" len="sm"/>
              <a:tailEnd type="none" w="sm" len="sm"/>
            </a:ln>
          </p:spPr>
        </p:sp>
        <p:grpSp>
          <p:nvGrpSpPr>
            <p:cNvPr id="31" name="Group 31"/>
            <p:cNvGrpSpPr/>
            <p:nvPr/>
          </p:nvGrpSpPr>
          <p:grpSpPr>
            <a:xfrm>
              <a:off x="2603862" y="1844700"/>
              <a:ext cx="668109" cy="668109"/>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33" name="TextBox 33"/>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34" name="TextBox 34"/>
            <p:cNvSpPr txBox="1"/>
            <p:nvPr/>
          </p:nvSpPr>
          <p:spPr>
            <a:xfrm>
              <a:off x="801566" y="3583378"/>
              <a:ext cx="4272701" cy="397961"/>
            </a:xfrm>
            <a:prstGeom prst="rect">
              <a:avLst/>
            </a:prstGeom>
          </p:spPr>
          <p:txBody>
            <a:bodyPr lIns="0" tIns="0" rIns="0" bIns="0" rtlCol="0" anchor="t">
              <a:spAutoFit/>
            </a:bodyPr>
            <a:lstStyle/>
            <a:p>
              <a:pPr algn="ctr">
                <a:lnSpc>
                  <a:spcPts val="2545"/>
                </a:lnSpc>
              </a:pPr>
              <a:r>
                <a:rPr lang="en-US" sz="1844" spc="180">
                  <a:solidFill>
                    <a:srgbClr val="231F20"/>
                  </a:solidFill>
                  <a:latin typeface="DM Sans"/>
                </a:rPr>
                <a:t>Identifying objectives</a:t>
              </a:r>
            </a:p>
          </p:txBody>
        </p:sp>
        <p:sp>
          <p:nvSpPr>
            <p:cNvPr id="35" name="TextBox 35"/>
            <p:cNvSpPr txBox="1"/>
            <p:nvPr/>
          </p:nvSpPr>
          <p:spPr>
            <a:xfrm>
              <a:off x="626547" y="2792028"/>
              <a:ext cx="4622739" cy="633832"/>
            </a:xfrm>
            <a:prstGeom prst="rect">
              <a:avLst/>
            </a:prstGeom>
          </p:spPr>
          <p:txBody>
            <a:bodyPr lIns="0" tIns="0" rIns="0" bIns="0" rtlCol="0" anchor="t">
              <a:spAutoFit/>
            </a:bodyPr>
            <a:lstStyle/>
            <a:p>
              <a:pPr algn="ctr">
                <a:lnSpc>
                  <a:spcPts val="4073"/>
                </a:lnSpc>
              </a:pPr>
              <a:r>
                <a:rPr lang="en-US" sz="2951" spc="289">
                  <a:solidFill>
                    <a:srgbClr val="231F20"/>
                  </a:solidFill>
                  <a:latin typeface="DM Sans Bold"/>
                </a:rPr>
                <a:t>STEP 5</a:t>
              </a:r>
            </a:p>
          </p:txBody>
        </p:sp>
        <p:grpSp>
          <p:nvGrpSpPr>
            <p:cNvPr id="36" name="Group 36"/>
            <p:cNvGrpSpPr/>
            <p:nvPr/>
          </p:nvGrpSpPr>
          <p:grpSpPr>
            <a:xfrm>
              <a:off x="7254929" y="1844700"/>
              <a:ext cx="668109" cy="668109"/>
              <a:chOff x="0" y="0"/>
              <a:chExt cx="812800" cy="812800"/>
            </a:xfrm>
          </p:grpSpPr>
          <p:sp>
            <p:nvSpPr>
              <p:cNvPr id="37" name="Freeform 3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38" name="TextBox 38"/>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grpSp>
          <p:nvGrpSpPr>
            <p:cNvPr id="39" name="Group 39"/>
            <p:cNvGrpSpPr/>
            <p:nvPr/>
          </p:nvGrpSpPr>
          <p:grpSpPr>
            <a:xfrm>
              <a:off x="11909005" y="1844700"/>
              <a:ext cx="668109" cy="668109"/>
              <a:chOff x="0" y="0"/>
              <a:chExt cx="812800" cy="812800"/>
            </a:xfrm>
          </p:grpSpPr>
          <p:sp>
            <p:nvSpPr>
              <p:cNvPr id="40" name="Freeform 4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41" name="TextBox 41"/>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grpSp>
          <p:nvGrpSpPr>
            <p:cNvPr id="42" name="Group 42"/>
            <p:cNvGrpSpPr/>
            <p:nvPr/>
          </p:nvGrpSpPr>
          <p:grpSpPr>
            <a:xfrm>
              <a:off x="16563081" y="1844700"/>
              <a:ext cx="668109" cy="668109"/>
              <a:chOff x="0" y="0"/>
              <a:chExt cx="812800" cy="812800"/>
            </a:xfrm>
          </p:grpSpPr>
          <p:sp>
            <p:nvSpPr>
              <p:cNvPr id="43" name="Freeform 4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44" name="TextBox 44"/>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45" name="TextBox 45"/>
            <p:cNvSpPr txBox="1"/>
            <p:nvPr/>
          </p:nvSpPr>
          <p:spPr>
            <a:xfrm>
              <a:off x="5452633" y="3583378"/>
              <a:ext cx="4272701" cy="397961"/>
            </a:xfrm>
            <a:prstGeom prst="rect">
              <a:avLst/>
            </a:prstGeom>
          </p:spPr>
          <p:txBody>
            <a:bodyPr lIns="0" tIns="0" rIns="0" bIns="0" rtlCol="0" anchor="t">
              <a:spAutoFit/>
            </a:bodyPr>
            <a:lstStyle/>
            <a:p>
              <a:pPr algn="ctr">
                <a:lnSpc>
                  <a:spcPts val="2545"/>
                </a:lnSpc>
              </a:pPr>
              <a:r>
                <a:rPr lang="en-US" sz="1844" spc="180">
                  <a:solidFill>
                    <a:srgbClr val="231F20"/>
                  </a:solidFill>
                  <a:latin typeface="DM Sans"/>
                </a:rPr>
                <a:t>Res. and preparation</a:t>
              </a:r>
            </a:p>
          </p:txBody>
        </p:sp>
        <p:sp>
          <p:nvSpPr>
            <p:cNvPr id="46" name="TextBox 46"/>
            <p:cNvSpPr txBox="1"/>
            <p:nvPr/>
          </p:nvSpPr>
          <p:spPr>
            <a:xfrm>
              <a:off x="5733575" y="2792028"/>
              <a:ext cx="3613110" cy="633832"/>
            </a:xfrm>
            <a:prstGeom prst="rect">
              <a:avLst/>
            </a:prstGeom>
          </p:spPr>
          <p:txBody>
            <a:bodyPr lIns="0" tIns="0" rIns="0" bIns="0" rtlCol="0" anchor="t">
              <a:spAutoFit/>
            </a:bodyPr>
            <a:lstStyle/>
            <a:p>
              <a:pPr algn="ctr">
                <a:lnSpc>
                  <a:spcPts val="4073"/>
                </a:lnSpc>
              </a:pPr>
              <a:r>
                <a:rPr lang="en-US" sz="2951" spc="289">
                  <a:solidFill>
                    <a:srgbClr val="231F20"/>
                  </a:solidFill>
                  <a:latin typeface="DM Sans Bold"/>
                </a:rPr>
                <a:t>STEP 6</a:t>
              </a:r>
            </a:p>
          </p:txBody>
        </p:sp>
        <p:sp>
          <p:nvSpPr>
            <p:cNvPr id="47" name="TextBox 47"/>
            <p:cNvSpPr txBox="1"/>
            <p:nvPr/>
          </p:nvSpPr>
          <p:spPr>
            <a:xfrm>
              <a:off x="10106709" y="3583378"/>
              <a:ext cx="4272701" cy="397961"/>
            </a:xfrm>
            <a:prstGeom prst="rect">
              <a:avLst/>
            </a:prstGeom>
          </p:spPr>
          <p:txBody>
            <a:bodyPr lIns="0" tIns="0" rIns="0" bIns="0" rtlCol="0" anchor="t">
              <a:spAutoFit/>
            </a:bodyPr>
            <a:lstStyle/>
            <a:p>
              <a:pPr algn="ctr">
                <a:lnSpc>
                  <a:spcPts val="2545"/>
                </a:lnSpc>
              </a:pPr>
              <a:r>
                <a:rPr lang="en-US" sz="1844" spc="180">
                  <a:solidFill>
                    <a:srgbClr val="231F20"/>
                  </a:solidFill>
                  <a:latin typeface="DM Sans"/>
                </a:rPr>
                <a:t>Developing strategies</a:t>
              </a:r>
            </a:p>
          </p:txBody>
        </p:sp>
        <p:sp>
          <p:nvSpPr>
            <p:cNvPr id="48" name="TextBox 48"/>
            <p:cNvSpPr txBox="1"/>
            <p:nvPr/>
          </p:nvSpPr>
          <p:spPr>
            <a:xfrm>
              <a:off x="10387651" y="2792028"/>
              <a:ext cx="3613110" cy="633832"/>
            </a:xfrm>
            <a:prstGeom prst="rect">
              <a:avLst/>
            </a:prstGeom>
          </p:spPr>
          <p:txBody>
            <a:bodyPr lIns="0" tIns="0" rIns="0" bIns="0" rtlCol="0" anchor="t">
              <a:spAutoFit/>
            </a:bodyPr>
            <a:lstStyle/>
            <a:p>
              <a:pPr algn="ctr">
                <a:lnSpc>
                  <a:spcPts val="4073"/>
                </a:lnSpc>
              </a:pPr>
              <a:r>
                <a:rPr lang="en-US" sz="2951" spc="289">
                  <a:solidFill>
                    <a:srgbClr val="231F20"/>
                  </a:solidFill>
                  <a:latin typeface="DM Sans Bold"/>
                </a:rPr>
                <a:t>STEP 7</a:t>
              </a:r>
            </a:p>
          </p:txBody>
        </p:sp>
        <p:sp>
          <p:nvSpPr>
            <p:cNvPr id="49" name="TextBox 49"/>
            <p:cNvSpPr txBox="1"/>
            <p:nvPr/>
          </p:nvSpPr>
          <p:spPr>
            <a:xfrm>
              <a:off x="14760785" y="3585261"/>
              <a:ext cx="4272701" cy="397961"/>
            </a:xfrm>
            <a:prstGeom prst="rect">
              <a:avLst/>
            </a:prstGeom>
          </p:spPr>
          <p:txBody>
            <a:bodyPr lIns="0" tIns="0" rIns="0" bIns="0" rtlCol="0" anchor="t">
              <a:spAutoFit/>
            </a:bodyPr>
            <a:lstStyle/>
            <a:p>
              <a:pPr algn="ctr">
                <a:lnSpc>
                  <a:spcPts val="2545"/>
                </a:lnSpc>
              </a:pPr>
              <a:r>
                <a:rPr lang="en-US" sz="1844" spc="180">
                  <a:solidFill>
                    <a:srgbClr val="231F20"/>
                  </a:solidFill>
                  <a:latin typeface="DM Sans"/>
                </a:rPr>
                <a:t>Plans of action</a:t>
              </a:r>
            </a:p>
          </p:txBody>
        </p:sp>
        <p:sp>
          <p:nvSpPr>
            <p:cNvPr id="50" name="TextBox 50"/>
            <p:cNvSpPr txBox="1"/>
            <p:nvPr/>
          </p:nvSpPr>
          <p:spPr>
            <a:xfrm>
              <a:off x="15041727" y="2793912"/>
              <a:ext cx="3613110" cy="633832"/>
            </a:xfrm>
            <a:prstGeom prst="rect">
              <a:avLst/>
            </a:prstGeom>
          </p:spPr>
          <p:txBody>
            <a:bodyPr lIns="0" tIns="0" rIns="0" bIns="0" rtlCol="0" anchor="t">
              <a:spAutoFit/>
            </a:bodyPr>
            <a:lstStyle/>
            <a:p>
              <a:pPr algn="ctr">
                <a:lnSpc>
                  <a:spcPts val="4073"/>
                </a:lnSpc>
              </a:pPr>
              <a:r>
                <a:rPr lang="en-US" sz="2951" spc="289">
                  <a:solidFill>
                    <a:srgbClr val="231F20"/>
                  </a:solidFill>
                  <a:latin typeface="DM Sans Bold"/>
                </a:rPr>
                <a:t>STEP 8</a:t>
              </a:r>
            </a:p>
          </p:txBody>
        </p:sp>
        <p:sp>
          <p:nvSpPr>
            <p:cNvPr id="51" name="Freeform 51"/>
            <p:cNvSpPr/>
            <p:nvPr/>
          </p:nvSpPr>
          <p:spPr>
            <a:xfrm>
              <a:off x="2124237" y="0"/>
              <a:ext cx="1527200" cy="1527200"/>
            </a:xfrm>
            <a:custGeom>
              <a:avLst/>
              <a:gdLst/>
              <a:ahLst/>
              <a:cxnLst/>
              <a:rect l="l" t="t" r="r" b="b"/>
              <a:pathLst>
                <a:path w="1527200" h="1527200">
                  <a:moveTo>
                    <a:pt x="0" y="0"/>
                  </a:moveTo>
                  <a:lnTo>
                    <a:pt x="1527200" y="0"/>
                  </a:lnTo>
                  <a:lnTo>
                    <a:pt x="1527200" y="1527200"/>
                  </a:lnTo>
                  <a:lnTo>
                    <a:pt x="0" y="1527200"/>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52" name="Freeform 52"/>
            <p:cNvSpPr/>
            <p:nvPr/>
          </p:nvSpPr>
          <p:spPr>
            <a:xfrm>
              <a:off x="6776530" y="0"/>
              <a:ext cx="1527200" cy="1527200"/>
            </a:xfrm>
            <a:custGeom>
              <a:avLst/>
              <a:gdLst/>
              <a:ahLst/>
              <a:cxnLst/>
              <a:rect l="l" t="t" r="r" b="b"/>
              <a:pathLst>
                <a:path w="1527200" h="1527200">
                  <a:moveTo>
                    <a:pt x="0" y="0"/>
                  </a:moveTo>
                  <a:lnTo>
                    <a:pt x="1527200" y="0"/>
                  </a:lnTo>
                  <a:lnTo>
                    <a:pt x="1527200" y="1527200"/>
                  </a:lnTo>
                  <a:lnTo>
                    <a:pt x="0" y="1527200"/>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53" name="Freeform 53"/>
            <p:cNvSpPr/>
            <p:nvPr/>
          </p:nvSpPr>
          <p:spPr>
            <a:xfrm>
              <a:off x="16130859" y="97782"/>
              <a:ext cx="1527200" cy="1527200"/>
            </a:xfrm>
            <a:custGeom>
              <a:avLst/>
              <a:gdLst/>
              <a:ahLst/>
              <a:cxnLst/>
              <a:rect l="l" t="t" r="r" b="b"/>
              <a:pathLst>
                <a:path w="1527200" h="1527200">
                  <a:moveTo>
                    <a:pt x="0" y="0"/>
                  </a:moveTo>
                  <a:lnTo>
                    <a:pt x="1527200" y="0"/>
                  </a:lnTo>
                  <a:lnTo>
                    <a:pt x="1527200" y="1527200"/>
                  </a:lnTo>
                  <a:lnTo>
                    <a:pt x="0" y="1527200"/>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54" name="Freeform 54"/>
            <p:cNvSpPr/>
            <p:nvPr/>
          </p:nvSpPr>
          <p:spPr>
            <a:xfrm>
              <a:off x="11479459" y="0"/>
              <a:ext cx="1527200" cy="1527200"/>
            </a:xfrm>
            <a:custGeom>
              <a:avLst/>
              <a:gdLst/>
              <a:ahLst/>
              <a:cxnLst/>
              <a:rect l="l" t="t" r="r" b="b"/>
              <a:pathLst>
                <a:path w="1527200" h="1527200">
                  <a:moveTo>
                    <a:pt x="0" y="0"/>
                  </a:moveTo>
                  <a:lnTo>
                    <a:pt x="1527200" y="0"/>
                  </a:lnTo>
                  <a:lnTo>
                    <a:pt x="1527200" y="1527200"/>
                  </a:lnTo>
                  <a:lnTo>
                    <a:pt x="0" y="1527200"/>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sp>
      </p:grpSp>
      <p:sp>
        <p:nvSpPr>
          <p:cNvPr id="55" name="TextBox 55"/>
          <p:cNvSpPr txBox="1"/>
          <p:nvPr/>
        </p:nvSpPr>
        <p:spPr>
          <a:xfrm>
            <a:off x="2321569" y="1203576"/>
            <a:ext cx="13644862"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rPr>
              <a:t>HOW DID I ACHIEVE SUCCESS? </a:t>
            </a:r>
          </a:p>
        </p:txBody>
      </p:sp>
      <p:sp>
        <p:nvSpPr>
          <p:cNvPr id="56" name="Freeform 56"/>
          <p:cNvSpPr/>
          <p:nvPr/>
        </p:nvSpPr>
        <p:spPr>
          <a:xfrm rot="2035253">
            <a:off x="15331117" y="4817487"/>
            <a:ext cx="7835077" cy="10939025"/>
          </a:xfrm>
          <a:custGeom>
            <a:avLst/>
            <a:gdLst/>
            <a:ahLst/>
            <a:cxnLst/>
            <a:rect l="l" t="t" r="r" b="b"/>
            <a:pathLst>
              <a:path w="7835077" h="10939025">
                <a:moveTo>
                  <a:pt x="0" y="0"/>
                </a:moveTo>
                <a:lnTo>
                  <a:pt x="7835077" y="0"/>
                </a:lnTo>
                <a:lnTo>
                  <a:pt x="7835077" y="10939026"/>
                </a:lnTo>
                <a:lnTo>
                  <a:pt x="0" y="10939026"/>
                </a:lnTo>
                <a:lnTo>
                  <a:pt x="0" y="0"/>
                </a:lnTo>
                <a:close/>
              </a:path>
            </a:pathLst>
          </a:custGeom>
          <a:blipFill>
            <a:blip r:embed="rId19">
              <a:extLst>
                <a:ext uri="{96DAC541-7B7A-43D3-8B79-37D633B846F1}">
                  <asvg:svgBlip xmlns:asvg="http://schemas.microsoft.com/office/drawing/2016/SVG/main" r:embed="rId20"/>
                </a:ext>
              </a:extLst>
            </a:blip>
            <a:stretch>
              <a:fillRect/>
            </a:stretch>
          </a:blipFill>
        </p:spPr>
      </p:sp>
      <p:sp>
        <p:nvSpPr>
          <p:cNvPr id="57" name="Freeform 57"/>
          <p:cNvSpPr/>
          <p:nvPr/>
        </p:nvSpPr>
        <p:spPr>
          <a:xfrm rot="-10799999">
            <a:off x="-2729621" y="-7074240"/>
            <a:ext cx="7835077" cy="10939025"/>
          </a:xfrm>
          <a:custGeom>
            <a:avLst/>
            <a:gdLst/>
            <a:ahLst/>
            <a:cxnLst/>
            <a:rect l="l" t="t" r="r" b="b"/>
            <a:pathLst>
              <a:path w="7835077" h="10939025">
                <a:moveTo>
                  <a:pt x="0" y="0"/>
                </a:moveTo>
                <a:lnTo>
                  <a:pt x="7835076" y="0"/>
                </a:lnTo>
                <a:lnTo>
                  <a:pt x="7835076" y="10939026"/>
                </a:lnTo>
                <a:lnTo>
                  <a:pt x="0" y="10939026"/>
                </a:lnTo>
                <a:lnTo>
                  <a:pt x="0" y="0"/>
                </a:lnTo>
                <a:close/>
              </a:path>
            </a:pathLst>
          </a:custGeom>
          <a:blipFill>
            <a:blip r:embed="rId19">
              <a:extLst>
                <a:ext uri="{96DAC541-7B7A-43D3-8B79-37D633B846F1}">
                  <asvg:svgBlip xmlns:asvg="http://schemas.microsoft.com/office/drawing/2016/SVG/main" r:embed="rId20"/>
                </a:ext>
              </a:extLst>
            </a:blip>
            <a:stretch>
              <a:fillRect/>
            </a:stretch>
          </a:blipFill>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10580377">
            <a:off x="9407140" y="-9309963"/>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1561733" y="5500861"/>
            <a:ext cx="8280645" cy="2496256"/>
          </a:xfrm>
          <a:prstGeom prst="rect">
            <a:avLst/>
          </a:prstGeom>
        </p:spPr>
        <p:txBody>
          <a:bodyPr lIns="0" tIns="0" rIns="0" bIns="0" rtlCol="0" anchor="t">
            <a:spAutoFit/>
          </a:bodyPr>
          <a:lstStyle/>
          <a:p>
            <a:pPr algn="l">
              <a:lnSpc>
                <a:spcPts val="4480"/>
              </a:lnSpc>
            </a:pPr>
            <a:r>
              <a:rPr lang="en-US" sz="3200">
                <a:solidFill>
                  <a:srgbClr val="000000"/>
                </a:solidFill>
                <a:latin typeface="DM Sans Italics"/>
              </a:rPr>
              <a:t>Do you have any question</a:t>
            </a:r>
          </a:p>
          <a:p>
            <a:pPr algn="l">
              <a:lnSpc>
                <a:spcPts val="3842"/>
              </a:lnSpc>
            </a:pPr>
            <a:r>
              <a:rPr lang="en-US" sz="2744" u="sng">
                <a:solidFill>
                  <a:srgbClr val="000000"/>
                </a:solidFill>
                <a:latin typeface="DM Sans Italics"/>
                <a:hlinkClick r:id="rId5" tooltip="mailto:abriangiantara30@gmail.com"/>
              </a:rPr>
              <a:t>abriangiantara30@gmail.com</a:t>
            </a:r>
          </a:p>
          <a:p>
            <a:pPr algn="l">
              <a:lnSpc>
                <a:spcPts val="3842"/>
              </a:lnSpc>
            </a:pPr>
            <a:r>
              <a:rPr lang="en-US" sz="2744">
                <a:solidFill>
                  <a:srgbClr val="000000"/>
                </a:solidFill>
                <a:latin typeface="DM Sans Italics"/>
              </a:rPr>
              <a:t>+62821-1522-6476</a:t>
            </a:r>
          </a:p>
          <a:p>
            <a:pPr algn="l">
              <a:lnSpc>
                <a:spcPts val="3842"/>
              </a:lnSpc>
            </a:pPr>
            <a:r>
              <a:rPr lang="en-US" sz="2744">
                <a:solidFill>
                  <a:srgbClr val="000000"/>
                </a:solidFill>
                <a:latin typeface="DM Sans Italics"/>
              </a:rPr>
              <a:t>www.linkedin.com/in/abrian-giantara-847669131</a:t>
            </a:r>
          </a:p>
          <a:p>
            <a:pPr marL="0" lvl="0" indent="0" algn="l">
              <a:lnSpc>
                <a:spcPts val="3842"/>
              </a:lnSpc>
              <a:spcBef>
                <a:spcPct val="0"/>
              </a:spcBef>
            </a:pPr>
            <a:endParaRPr lang="en-US" sz="2744">
              <a:solidFill>
                <a:srgbClr val="000000"/>
              </a:solidFill>
              <a:latin typeface="DM Sans Italics"/>
            </a:endParaRPr>
          </a:p>
        </p:txBody>
      </p:sp>
      <p:sp>
        <p:nvSpPr>
          <p:cNvPr id="5" name="TextBox 5"/>
          <p:cNvSpPr txBox="1"/>
          <p:nvPr/>
        </p:nvSpPr>
        <p:spPr>
          <a:xfrm>
            <a:off x="1561733" y="2105045"/>
            <a:ext cx="8097687" cy="3241963"/>
          </a:xfrm>
          <a:prstGeom prst="rect">
            <a:avLst/>
          </a:prstGeom>
        </p:spPr>
        <p:txBody>
          <a:bodyPr lIns="0" tIns="0" rIns="0" bIns="0" rtlCol="0" anchor="t">
            <a:spAutoFit/>
          </a:bodyPr>
          <a:lstStyle/>
          <a:p>
            <a:pPr marL="0" lvl="0" indent="0" algn="l">
              <a:lnSpc>
                <a:spcPts val="13015"/>
              </a:lnSpc>
              <a:spcBef>
                <a:spcPct val="0"/>
              </a:spcBef>
            </a:pPr>
            <a:r>
              <a:rPr lang="en-US" sz="9431" spc="924">
                <a:solidFill>
                  <a:srgbClr val="231F20"/>
                </a:solidFill>
                <a:latin typeface="Oswald Bold"/>
              </a:rPr>
              <a:t>THANK'S FOR WATCHING</a:t>
            </a:r>
          </a:p>
        </p:txBody>
      </p:sp>
      <p:sp>
        <p:nvSpPr>
          <p:cNvPr id="6" name="Freeform 6"/>
          <p:cNvSpPr/>
          <p:nvPr/>
        </p:nvSpPr>
        <p:spPr>
          <a:xfrm flipH="1">
            <a:off x="-4254153" y="7476061"/>
            <a:ext cx="118815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5019320" y="3158872"/>
            <a:ext cx="1400485" cy="5557983"/>
            <a:chOff x="0" y="0"/>
            <a:chExt cx="368852" cy="1463831"/>
          </a:xfrm>
        </p:grpSpPr>
        <p:sp>
          <p:nvSpPr>
            <p:cNvPr id="4" name="Freeform 4"/>
            <p:cNvSpPr/>
            <p:nvPr/>
          </p:nvSpPr>
          <p:spPr>
            <a:xfrm>
              <a:off x="0" y="0"/>
              <a:ext cx="368852" cy="1463831"/>
            </a:xfrm>
            <a:custGeom>
              <a:avLst/>
              <a:gdLst/>
              <a:ahLst/>
              <a:cxnLst/>
              <a:rect l="l" t="t" r="r" b="b"/>
              <a:pathLst>
                <a:path w="368852" h="1463831">
                  <a:moveTo>
                    <a:pt x="0" y="0"/>
                  </a:moveTo>
                  <a:lnTo>
                    <a:pt x="368852" y="0"/>
                  </a:lnTo>
                  <a:lnTo>
                    <a:pt x="368852" y="1463831"/>
                  </a:lnTo>
                  <a:lnTo>
                    <a:pt x="0" y="1463831"/>
                  </a:lnTo>
                  <a:close/>
                </a:path>
              </a:pathLst>
            </a:custGeom>
            <a:solidFill>
              <a:srgbClr val="CCCCCC"/>
            </a:solidFill>
          </p:spPr>
        </p:sp>
        <p:sp>
          <p:nvSpPr>
            <p:cNvPr id="5" name="TextBox 5"/>
            <p:cNvSpPr txBox="1"/>
            <p:nvPr/>
          </p:nvSpPr>
          <p:spPr>
            <a:xfrm>
              <a:off x="0" y="-19050"/>
              <a:ext cx="368852" cy="1482881"/>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4980992" y="1036994"/>
            <a:ext cx="7416941" cy="1683727"/>
          </a:xfrm>
          <a:prstGeom prst="rect">
            <a:avLst/>
          </a:prstGeom>
        </p:spPr>
        <p:txBody>
          <a:bodyPr lIns="0" tIns="0" rIns="0" bIns="0" rtlCol="0" anchor="t">
            <a:spAutoFit/>
          </a:bodyPr>
          <a:lstStyle/>
          <a:p>
            <a:pPr algn="ctr">
              <a:lnSpc>
                <a:spcPts val="13774"/>
              </a:lnSpc>
            </a:pPr>
            <a:r>
              <a:rPr lang="en-US" sz="9981" spc="978">
                <a:solidFill>
                  <a:srgbClr val="231F20"/>
                </a:solidFill>
                <a:latin typeface="Oswald Bold"/>
              </a:rPr>
              <a:t>CONTENT</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5231353" y="3482360"/>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01</a:t>
            </a:r>
          </a:p>
        </p:txBody>
      </p:sp>
      <p:sp>
        <p:nvSpPr>
          <p:cNvPr id="9" name="TextBox 9"/>
          <p:cNvSpPr txBox="1"/>
          <p:nvPr/>
        </p:nvSpPr>
        <p:spPr>
          <a:xfrm>
            <a:off x="5231353" y="4279479"/>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02</a:t>
            </a:r>
          </a:p>
        </p:txBody>
      </p:sp>
      <p:sp>
        <p:nvSpPr>
          <p:cNvPr id="10" name="TextBox 10"/>
          <p:cNvSpPr txBox="1"/>
          <p:nvPr/>
        </p:nvSpPr>
        <p:spPr>
          <a:xfrm>
            <a:off x="5231353" y="5160636"/>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03</a:t>
            </a:r>
          </a:p>
        </p:txBody>
      </p:sp>
      <p:sp>
        <p:nvSpPr>
          <p:cNvPr id="11" name="TextBox 11"/>
          <p:cNvSpPr txBox="1"/>
          <p:nvPr/>
        </p:nvSpPr>
        <p:spPr>
          <a:xfrm>
            <a:off x="5231353" y="595775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04</a:t>
            </a:r>
          </a:p>
        </p:txBody>
      </p:sp>
      <p:sp>
        <p:nvSpPr>
          <p:cNvPr id="12" name="TextBox 12"/>
          <p:cNvSpPr txBox="1"/>
          <p:nvPr/>
        </p:nvSpPr>
        <p:spPr>
          <a:xfrm>
            <a:off x="5250954" y="6750132"/>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05</a:t>
            </a:r>
          </a:p>
        </p:txBody>
      </p:sp>
      <p:sp>
        <p:nvSpPr>
          <p:cNvPr id="13" name="TextBox 13"/>
          <p:cNvSpPr txBox="1"/>
          <p:nvPr/>
        </p:nvSpPr>
        <p:spPr>
          <a:xfrm>
            <a:off x="5250954" y="7581096"/>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06</a:t>
            </a:r>
          </a:p>
        </p:txBody>
      </p:sp>
      <p:sp>
        <p:nvSpPr>
          <p:cNvPr id="14" name="TextBox 14"/>
          <p:cNvSpPr txBox="1"/>
          <p:nvPr/>
        </p:nvSpPr>
        <p:spPr>
          <a:xfrm>
            <a:off x="6607430" y="3590312"/>
            <a:ext cx="5790503" cy="418548"/>
          </a:xfrm>
          <a:prstGeom prst="rect">
            <a:avLst/>
          </a:prstGeom>
        </p:spPr>
        <p:txBody>
          <a:bodyPr lIns="0" tIns="0" rIns="0" bIns="0" rtlCol="0" anchor="t">
            <a:spAutoFit/>
          </a:bodyPr>
          <a:lstStyle/>
          <a:p>
            <a:pPr algn="l">
              <a:lnSpc>
                <a:spcPts val="3483"/>
              </a:lnSpc>
            </a:pPr>
            <a:r>
              <a:rPr lang="en-US" sz="2524" spc="247">
                <a:solidFill>
                  <a:srgbClr val="231F20"/>
                </a:solidFill>
                <a:latin typeface="DM Sans"/>
              </a:rPr>
              <a:t>INTRODUCTION</a:t>
            </a:r>
          </a:p>
        </p:txBody>
      </p:sp>
      <p:sp>
        <p:nvSpPr>
          <p:cNvPr id="15" name="TextBox 15"/>
          <p:cNvSpPr txBox="1"/>
          <p:nvPr/>
        </p:nvSpPr>
        <p:spPr>
          <a:xfrm>
            <a:off x="6607430" y="4384530"/>
            <a:ext cx="6076629" cy="418548"/>
          </a:xfrm>
          <a:prstGeom prst="rect">
            <a:avLst/>
          </a:prstGeom>
        </p:spPr>
        <p:txBody>
          <a:bodyPr lIns="0" tIns="0" rIns="0" bIns="0" rtlCol="0" anchor="t">
            <a:spAutoFit/>
          </a:bodyPr>
          <a:lstStyle/>
          <a:p>
            <a:pPr algn="l">
              <a:lnSpc>
                <a:spcPts val="3483"/>
              </a:lnSpc>
            </a:pPr>
            <a:r>
              <a:rPr lang="en-US" sz="2524" spc="247">
                <a:solidFill>
                  <a:srgbClr val="231F20"/>
                </a:solidFill>
                <a:latin typeface="DM Sans"/>
              </a:rPr>
              <a:t>RESUME</a:t>
            </a:r>
          </a:p>
        </p:txBody>
      </p:sp>
      <p:sp>
        <p:nvSpPr>
          <p:cNvPr id="16" name="TextBox 16"/>
          <p:cNvSpPr txBox="1"/>
          <p:nvPr/>
        </p:nvSpPr>
        <p:spPr>
          <a:xfrm>
            <a:off x="6607430" y="5304620"/>
            <a:ext cx="5790503"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COVER LETTER</a:t>
            </a:r>
          </a:p>
        </p:txBody>
      </p:sp>
      <p:sp>
        <p:nvSpPr>
          <p:cNvPr id="17" name="TextBox 17"/>
          <p:cNvSpPr txBox="1"/>
          <p:nvPr/>
        </p:nvSpPr>
        <p:spPr>
          <a:xfrm>
            <a:off x="6607430" y="6098838"/>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MY WORK</a:t>
            </a:r>
          </a:p>
        </p:txBody>
      </p:sp>
      <p:sp>
        <p:nvSpPr>
          <p:cNvPr id="18" name="TextBox 18"/>
          <p:cNvSpPr txBox="1"/>
          <p:nvPr/>
        </p:nvSpPr>
        <p:spPr>
          <a:xfrm>
            <a:off x="6607430" y="6899682"/>
            <a:ext cx="6076629"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PRE. PROJECTS</a:t>
            </a:r>
          </a:p>
        </p:txBody>
      </p:sp>
      <p:sp>
        <p:nvSpPr>
          <p:cNvPr id="19" name="TextBox 19"/>
          <p:cNvSpPr txBox="1"/>
          <p:nvPr/>
        </p:nvSpPr>
        <p:spPr>
          <a:xfrm>
            <a:off x="6607430" y="7692059"/>
            <a:ext cx="5790503" cy="418548"/>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rPr>
              <a:t>OTHER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13662994" y="337474"/>
            <a:ext cx="4296549" cy="9570246"/>
            <a:chOff x="0" y="0"/>
            <a:chExt cx="1131601" cy="2520559"/>
          </a:xfrm>
        </p:grpSpPr>
        <p:sp>
          <p:nvSpPr>
            <p:cNvPr id="4" name="Freeform 4"/>
            <p:cNvSpPr/>
            <p:nvPr/>
          </p:nvSpPr>
          <p:spPr>
            <a:xfrm>
              <a:off x="0" y="0"/>
              <a:ext cx="1131601" cy="2520559"/>
            </a:xfrm>
            <a:custGeom>
              <a:avLst/>
              <a:gdLst/>
              <a:ahLst/>
              <a:cxnLst/>
              <a:rect l="l" t="t" r="r" b="b"/>
              <a:pathLst>
                <a:path w="1131601" h="2520559">
                  <a:moveTo>
                    <a:pt x="0" y="0"/>
                  </a:moveTo>
                  <a:lnTo>
                    <a:pt x="1131601" y="0"/>
                  </a:lnTo>
                  <a:lnTo>
                    <a:pt x="1131601" y="2520559"/>
                  </a:lnTo>
                  <a:lnTo>
                    <a:pt x="0" y="2520559"/>
                  </a:lnTo>
                  <a:close/>
                </a:path>
              </a:pathLst>
            </a:custGeom>
            <a:solidFill>
              <a:srgbClr val="CCCCCC"/>
            </a:solidFill>
          </p:spPr>
        </p:sp>
        <p:sp>
          <p:nvSpPr>
            <p:cNvPr id="5" name="TextBox 5"/>
            <p:cNvSpPr txBox="1"/>
            <p:nvPr/>
          </p:nvSpPr>
          <p:spPr>
            <a:xfrm>
              <a:off x="0" y="-19050"/>
              <a:ext cx="1131601" cy="2539609"/>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790575" y="4828880"/>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grpSp>
        <p:nvGrpSpPr>
          <p:cNvPr id="7" name="Group 7"/>
          <p:cNvGrpSpPr/>
          <p:nvPr/>
        </p:nvGrpSpPr>
        <p:grpSpPr>
          <a:xfrm>
            <a:off x="790575" y="3396305"/>
            <a:ext cx="10249914" cy="2925021"/>
            <a:chOff x="0" y="0"/>
            <a:chExt cx="3927186" cy="1120702"/>
          </a:xfrm>
        </p:grpSpPr>
        <p:sp>
          <p:nvSpPr>
            <p:cNvPr id="8" name="Freeform 8"/>
            <p:cNvSpPr/>
            <p:nvPr/>
          </p:nvSpPr>
          <p:spPr>
            <a:xfrm>
              <a:off x="0" y="0"/>
              <a:ext cx="3927186" cy="1120702"/>
            </a:xfrm>
            <a:custGeom>
              <a:avLst/>
              <a:gdLst/>
              <a:ahLst/>
              <a:cxnLst/>
              <a:rect l="l" t="t" r="r" b="b"/>
              <a:pathLst>
                <a:path w="3927186" h="1120702">
                  <a:moveTo>
                    <a:pt x="0" y="0"/>
                  </a:moveTo>
                  <a:lnTo>
                    <a:pt x="3927186" y="0"/>
                  </a:lnTo>
                  <a:lnTo>
                    <a:pt x="3927186" y="1120702"/>
                  </a:lnTo>
                  <a:lnTo>
                    <a:pt x="0" y="1120702"/>
                  </a:lnTo>
                  <a:close/>
                </a:path>
              </a:pathLst>
            </a:custGeom>
            <a:solidFill>
              <a:srgbClr val="EFEFEF"/>
            </a:solidFill>
          </p:spPr>
        </p:sp>
        <p:sp>
          <p:nvSpPr>
            <p:cNvPr id="9" name="TextBox 9"/>
            <p:cNvSpPr txBox="1"/>
            <p:nvPr/>
          </p:nvSpPr>
          <p:spPr>
            <a:xfrm>
              <a:off x="0" y="-19050"/>
              <a:ext cx="3927186" cy="1139752"/>
            </a:xfrm>
            <a:prstGeom prst="rect">
              <a:avLst/>
            </a:prstGeom>
          </p:spPr>
          <p:txBody>
            <a:bodyPr lIns="50800" tIns="50800" rIns="50800" bIns="50800" rtlCol="0" anchor="ctr"/>
            <a:lstStyle/>
            <a:p>
              <a:pPr algn="ctr">
                <a:lnSpc>
                  <a:spcPts val="2859"/>
                </a:lnSpc>
              </a:pPr>
              <a:endParaRPr/>
            </a:p>
          </p:txBody>
        </p:sp>
      </p:grpSp>
      <p:sp>
        <p:nvSpPr>
          <p:cNvPr id="10" name="Freeform 10"/>
          <p:cNvSpPr/>
          <p:nvPr/>
        </p:nvSpPr>
        <p:spPr>
          <a:xfrm>
            <a:off x="2142191" y="7486086"/>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sp>
        <p:nvSpPr>
          <p:cNvPr id="11" name="Freeform 11"/>
          <p:cNvSpPr/>
          <p:nvPr/>
        </p:nvSpPr>
        <p:spPr>
          <a:xfrm>
            <a:off x="-5474366" y="-1953769"/>
            <a:ext cx="7616557" cy="7815497"/>
          </a:xfrm>
          <a:custGeom>
            <a:avLst/>
            <a:gdLst/>
            <a:ahLst/>
            <a:cxnLst/>
            <a:rect l="l" t="t" r="r" b="b"/>
            <a:pathLst>
              <a:path w="7616557" h="7815497">
                <a:moveTo>
                  <a:pt x="0" y="0"/>
                </a:moveTo>
                <a:lnTo>
                  <a:pt x="7616557" y="0"/>
                </a:lnTo>
                <a:lnTo>
                  <a:pt x="7616557" y="7815496"/>
                </a:lnTo>
                <a:lnTo>
                  <a:pt x="0" y="78154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2" name="Group 12"/>
          <p:cNvGrpSpPr/>
          <p:nvPr/>
        </p:nvGrpSpPr>
        <p:grpSpPr>
          <a:xfrm>
            <a:off x="790575" y="6557090"/>
            <a:ext cx="10249914" cy="3179519"/>
            <a:chOff x="0" y="0"/>
            <a:chExt cx="3927186" cy="1218211"/>
          </a:xfrm>
        </p:grpSpPr>
        <p:sp>
          <p:nvSpPr>
            <p:cNvPr id="13" name="Freeform 13"/>
            <p:cNvSpPr/>
            <p:nvPr/>
          </p:nvSpPr>
          <p:spPr>
            <a:xfrm>
              <a:off x="0" y="0"/>
              <a:ext cx="3927186" cy="1218211"/>
            </a:xfrm>
            <a:custGeom>
              <a:avLst/>
              <a:gdLst/>
              <a:ahLst/>
              <a:cxnLst/>
              <a:rect l="l" t="t" r="r" b="b"/>
              <a:pathLst>
                <a:path w="3927186" h="1218211">
                  <a:moveTo>
                    <a:pt x="0" y="0"/>
                  </a:moveTo>
                  <a:lnTo>
                    <a:pt x="3927186" y="0"/>
                  </a:lnTo>
                  <a:lnTo>
                    <a:pt x="3927186" y="1218211"/>
                  </a:lnTo>
                  <a:lnTo>
                    <a:pt x="0" y="1218211"/>
                  </a:lnTo>
                  <a:close/>
                </a:path>
              </a:pathLst>
            </a:custGeom>
            <a:solidFill>
              <a:srgbClr val="EFEFEF"/>
            </a:solidFill>
          </p:spPr>
        </p:sp>
        <p:sp>
          <p:nvSpPr>
            <p:cNvPr id="14" name="TextBox 14"/>
            <p:cNvSpPr txBox="1"/>
            <p:nvPr/>
          </p:nvSpPr>
          <p:spPr>
            <a:xfrm>
              <a:off x="0" y="-19050"/>
              <a:ext cx="3927186" cy="1237261"/>
            </a:xfrm>
            <a:prstGeom prst="rect">
              <a:avLst/>
            </a:prstGeom>
          </p:spPr>
          <p:txBody>
            <a:bodyPr lIns="50800" tIns="50800" rIns="50800" bIns="50800" rtlCol="0" anchor="ctr"/>
            <a:lstStyle/>
            <a:p>
              <a:pPr algn="ctr">
                <a:lnSpc>
                  <a:spcPts val="2859"/>
                </a:lnSpc>
              </a:pPr>
              <a:endParaRPr/>
            </a:p>
          </p:txBody>
        </p:sp>
      </p:grpSp>
      <p:sp>
        <p:nvSpPr>
          <p:cNvPr id="15" name="Freeform 15"/>
          <p:cNvSpPr/>
          <p:nvPr/>
        </p:nvSpPr>
        <p:spPr>
          <a:xfrm>
            <a:off x="1025894" y="4407476"/>
            <a:ext cx="1159455" cy="1178744"/>
          </a:xfrm>
          <a:custGeom>
            <a:avLst/>
            <a:gdLst/>
            <a:ahLst/>
            <a:cxnLst/>
            <a:rect l="l" t="t" r="r" b="b"/>
            <a:pathLst>
              <a:path w="1159455" h="1178744">
                <a:moveTo>
                  <a:pt x="0" y="0"/>
                </a:moveTo>
                <a:lnTo>
                  <a:pt x="1159455" y="0"/>
                </a:lnTo>
                <a:lnTo>
                  <a:pt x="1159455" y="1178743"/>
                </a:lnTo>
                <a:lnTo>
                  <a:pt x="0" y="117874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TextBox 16"/>
          <p:cNvSpPr txBox="1"/>
          <p:nvPr/>
        </p:nvSpPr>
        <p:spPr>
          <a:xfrm>
            <a:off x="2142191" y="888605"/>
            <a:ext cx="9610044" cy="1686342"/>
          </a:xfrm>
          <a:prstGeom prst="rect">
            <a:avLst/>
          </a:prstGeom>
        </p:spPr>
        <p:txBody>
          <a:bodyPr lIns="0" tIns="0" rIns="0" bIns="0" rtlCol="0" anchor="t">
            <a:spAutoFit/>
          </a:bodyPr>
          <a:lstStyle/>
          <a:p>
            <a:pPr algn="l">
              <a:lnSpc>
                <a:spcPts val="13774"/>
              </a:lnSpc>
            </a:pPr>
            <a:r>
              <a:rPr lang="en-US" sz="9981" spc="978">
                <a:solidFill>
                  <a:srgbClr val="231F20"/>
                </a:solidFill>
                <a:latin typeface="Oswald Bold"/>
              </a:rPr>
              <a:t>INTRODUCTION</a:t>
            </a:r>
          </a:p>
        </p:txBody>
      </p:sp>
      <p:sp>
        <p:nvSpPr>
          <p:cNvPr id="17" name="TextBox 17"/>
          <p:cNvSpPr txBox="1"/>
          <p:nvPr/>
        </p:nvSpPr>
        <p:spPr>
          <a:xfrm>
            <a:off x="2557282" y="3624745"/>
            <a:ext cx="8215039" cy="2696581"/>
          </a:xfrm>
          <a:prstGeom prst="rect">
            <a:avLst/>
          </a:prstGeom>
        </p:spPr>
        <p:txBody>
          <a:bodyPr lIns="0" tIns="0" rIns="0" bIns="0" rtlCol="0" anchor="t">
            <a:spAutoFit/>
          </a:bodyPr>
          <a:lstStyle/>
          <a:p>
            <a:pPr marL="0" lvl="0" indent="0" algn="l">
              <a:lnSpc>
                <a:spcPts val="3050"/>
              </a:lnSpc>
              <a:spcBef>
                <a:spcPct val="0"/>
              </a:spcBef>
            </a:pPr>
            <a:r>
              <a:rPr lang="en-US" sz="2210" spc="216">
                <a:solidFill>
                  <a:srgbClr val="231F20"/>
                </a:solidFill>
                <a:latin typeface="DM Sans"/>
              </a:rPr>
              <a:t>As a seasoned professional with 15 years of diverse experience I offer a unique blend of skills that bridge language proficiency with strategic growth initiatives. With a solid foundation in English education, I possess strong communication, writing, and critical thinking skills essential for effective business development and product consultant . </a:t>
            </a:r>
          </a:p>
        </p:txBody>
      </p:sp>
      <p:sp>
        <p:nvSpPr>
          <p:cNvPr id="18" name="TextBox 18"/>
          <p:cNvSpPr txBox="1"/>
          <p:nvPr/>
        </p:nvSpPr>
        <p:spPr>
          <a:xfrm>
            <a:off x="2557282" y="6658981"/>
            <a:ext cx="8215039" cy="2696581"/>
          </a:xfrm>
          <a:prstGeom prst="rect">
            <a:avLst/>
          </a:prstGeom>
        </p:spPr>
        <p:txBody>
          <a:bodyPr lIns="0" tIns="0" rIns="0" bIns="0" rtlCol="0" anchor="t">
            <a:spAutoFit/>
          </a:bodyPr>
          <a:lstStyle/>
          <a:p>
            <a:pPr marL="0" lvl="0" indent="0" algn="l">
              <a:lnSpc>
                <a:spcPts val="3050"/>
              </a:lnSpc>
              <a:spcBef>
                <a:spcPct val="0"/>
              </a:spcBef>
            </a:pPr>
            <a:r>
              <a:rPr lang="en-US" sz="2210" spc="216">
                <a:solidFill>
                  <a:srgbClr val="231F20"/>
                </a:solidFill>
                <a:latin typeface="DM Sans"/>
              </a:rPr>
              <a:t>My extensive tenure in business development has equipped me with the ability to identify opportunities, cultivate relationships, and drive revenue growth. I've successfully navigated complex markets, leveraging my language expertise to communicate effectively with diverse stakeholders and negotiate favourable outcomes.</a:t>
            </a:r>
          </a:p>
        </p:txBody>
      </p:sp>
      <p:sp>
        <p:nvSpPr>
          <p:cNvPr id="19" name="Freeform 19"/>
          <p:cNvSpPr/>
          <p:nvPr/>
        </p:nvSpPr>
        <p:spPr>
          <a:xfrm>
            <a:off x="1028700" y="7444224"/>
            <a:ext cx="1156649" cy="1173721"/>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0" name="Freeform 20"/>
          <p:cNvSpPr/>
          <p:nvPr/>
        </p:nvSpPr>
        <p:spPr>
          <a:xfrm>
            <a:off x="11621514" y="1058197"/>
            <a:ext cx="5627400" cy="8128800"/>
          </a:xfrm>
          <a:custGeom>
            <a:avLst/>
            <a:gdLst/>
            <a:ahLst/>
            <a:cxnLst/>
            <a:rect l="l" t="t" r="r" b="b"/>
            <a:pathLst>
              <a:path w="5627400" h="8128800">
                <a:moveTo>
                  <a:pt x="0" y="0"/>
                </a:moveTo>
                <a:lnTo>
                  <a:pt x="5627400" y="0"/>
                </a:lnTo>
                <a:lnTo>
                  <a:pt x="5627400" y="8128800"/>
                </a:lnTo>
                <a:lnTo>
                  <a:pt x="0" y="8128800"/>
                </a:lnTo>
                <a:lnTo>
                  <a:pt x="0" y="0"/>
                </a:lnTo>
                <a:close/>
              </a:path>
            </a:pathLst>
          </a:custGeom>
          <a:blipFill>
            <a:blip r:embed="rId10"/>
            <a:stretch>
              <a:fillRect l="-4175" r="-4175" b="-12"/>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5307472" y="6672678"/>
            <a:ext cx="7673056" cy="7673056"/>
          </a:xfrm>
          <a:custGeom>
            <a:avLst/>
            <a:gdLst/>
            <a:ahLst/>
            <a:cxnLst/>
            <a:rect l="l" t="t" r="r" b="b"/>
            <a:pathLst>
              <a:path w="7673056" h="7673056">
                <a:moveTo>
                  <a:pt x="0" y="0"/>
                </a:moveTo>
                <a:lnTo>
                  <a:pt x="7673056" y="0"/>
                </a:lnTo>
                <a:lnTo>
                  <a:pt x="7673056" y="7673056"/>
                </a:lnTo>
                <a:lnTo>
                  <a:pt x="0" y="767305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8024816" y="5501099"/>
            <a:ext cx="2238367" cy="2238367"/>
          </a:xfrm>
          <a:custGeom>
            <a:avLst/>
            <a:gdLst/>
            <a:ahLst/>
            <a:cxnLst/>
            <a:rect l="l" t="t" r="r" b="b"/>
            <a:pathLst>
              <a:path w="2238367" h="2238367">
                <a:moveTo>
                  <a:pt x="0" y="0"/>
                </a:moveTo>
                <a:lnTo>
                  <a:pt x="2238368" y="0"/>
                </a:lnTo>
                <a:lnTo>
                  <a:pt x="2238368"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8663659" y="6071953"/>
            <a:ext cx="960682" cy="1052540"/>
          </a:xfrm>
          <a:custGeom>
            <a:avLst/>
            <a:gdLst/>
            <a:ahLst/>
            <a:cxnLst/>
            <a:rect l="l" t="t" r="r" b="b"/>
            <a:pathLst>
              <a:path w="960682" h="1052540">
                <a:moveTo>
                  <a:pt x="0" y="0"/>
                </a:moveTo>
                <a:lnTo>
                  <a:pt x="960682" y="0"/>
                </a:lnTo>
                <a:lnTo>
                  <a:pt x="960682" y="1052541"/>
                </a:lnTo>
                <a:lnTo>
                  <a:pt x="0" y="105254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1539534" y="7377531"/>
            <a:ext cx="2238367" cy="2238367"/>
          </a:xfrm>
          <a:custGeom>
            <a:avLst/>
            <a:gdLst/>
            <a:ahLst/>
            <a:cxnLst/>
            <a:rect l="l" t="t" r="r" b="b"/>
            <a:pathLst>
              <a:path w="2238367" h="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4510099" y="7377531"/>
            <a:ext cx="2238367" cy="2238367"/>
          </a:xfrm>
          <a:custGeom>
            <a:avLst/>
            <a:gdLst/>
            <a:ahLst/>
            <a:cxnLst/>
            <a:rect l="l" t="t" r="r" b="b"/>
            <a:pathLst>
              <a:path w="2238367" h="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9" name="Freeform 9"/>
          <p:cNvSpPr/>
          <p:nvPr/>
        </p:nvSpPr>
        <p:spPr>
          <a:xfrm>
            <a:off x="12106315" y="7936159"/>
            <a:ext cx="1104804" cy="1121111"/>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grpSp>
        <p:nvGrpSpPr>
          <p:cNvPr id="10" name="Group 10"/>
          <p:cNvGrpSpPr/>
          <p:nvPr/>
        </p:nvGrpSpPr>
        <p:grpSpPr>
          <a:xfrm>
            <a:off x="1946699" y="3700572"/>
            <a:ext cx="3474003" cy="1079757"/>
            <a:chOff x="0" y="-57150"/>
            <a:chExt cx="914964" cy="284381"/>
          </a:xfrm>
        </p:grpSpPr>
        <p:sp>
          <p:nvSpPr>
            <p:cNvPr id="11" name="Freeform 11"/>
            <p:cNvSpPr/>
            <p:nvPr/>
          </p:nvSpPr>
          <p:spPr>
            <a:xfrm>
              <a:off x="0" y="0"/>
              <a:ext cx="914964" cy="170593"/>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sp>
        <p:sp>
          <p:nvSpPr>
            <p:cNvPr id="12" name="TextBox 12"/>
            <p:cNvSpPr txBox="1"/>
            <p:nvPr/>
          </p:nvSpPr>
          <p:spPr>
            <a:xfrm>
              <a:off x="0" y="-57150"/>
              <a:ext cx="914964" cy="284381"/>
            </a:xfrm>
            <a:prstGeom prst="rect">
              <a:avLst/>
            </a:prstGeom>
          </p:spPr>
          <p:txBody>
            <a:bodyPr lIns="50800" tIns="50800" rIns="50800" bIns="50800" rtlCol="0" anchor="ctr"/>
            <a:lstStyle/>
            <a:p>
              <a:pPr marL="0" lvl="0" indent="0" algn="ctr">
                <a:lnSpc>
                  <a:spcPts val="4114"/>
                </a:lnSpc>
                <a:spcBef>
                  <a:spcPct val="0"/>
                </a:spcBef>
              </a:pPr>
              <a:r>
                <a:rPr lang="en-US" sz="2981" spc="29" dirty="0">
                  <a:solidFill>
                    <a:srgbClr val="FFFFFF"/>
                  </a:solidFill>
                  <a:latin typeface="DM Sans Bold"/>
                </a:rPr>
                <a:t>Work Sample</a:t>
              </a:r>
            </a:p>
          </p:txBody>
        </p:sp>
      </p:grpSp>
      <p:sp>
        <p:nvSpPr>
          <p:cNvPr id="13" name="TextBox 13"/>
          <p:cNvSpPr txBox="1"/>
          <p:nvPr/>
        </p:nvSpPr>
        <p:spPr>
          <a:xfrm>
            <a:off x="2887170" y="1277407"/>
            <a:ext cx="11552977" cy="1166783"/>
          </a:xfrm>
          <a:prstGeom prst="rect">
            <a:avLst/>
          </a:prstGeom>
        </p:spPr>
        <p:txBody>
          <a:bodyPr lIns="0" tIns="0" rIns="0" bIns="0" rtlCol="0" anchor="t">
            <a:spAutoFit/>
          </a:bodyPr>
          <a:lstStyle/>
          <a:p>
            <a:pPr algn="ctr">
              <a:lnSpc>
                <a:spcPts val="9587"/>
              </a:lnSpc>
            </a:pPr>
            <a:r>
              <a:rPr lang="en-US" sz="6947" spc="368">
                <a:solidFill>
                  <a:srgbClr val="231F20"/>
                </a:solidFill>
                <a:latin typeface="Oswald Bold"/>
              </a:rPr>
              <a:t>THINGS TO INCLUDE</a:t>
            </a:r>
          </a:p>
        </p:txBody>
      </p:sp>
      <p:grpSp>
        <p:nvGrpSpPr>
          <p:cNvPr id="14" name="Group 14"/>
          <p:cNvGrpSpPr/>
          <p:nvPr/>
        </p:nvGrpSpPr>
        <p:grpSpPr>
          <a:xfrm>
            <a:off x="7391078" y="3821589"/>
            <a:ext cx="3474003" cy="864710"/>
            <a:chOff x="0" y="-25277"/>
            <a:chExt cx="914964" cy="227743"/>
          </a:xfrm>
        </p:grpSpPr>
        <p:sp>
          <p:nvSpPr>
            <p:cNvPr id="15" name="Freeform 15"/>
            <p:cNvSpPr/>
            <p:nvPr/>
          </p:nvSpPr>
          <p:spPr>
            <a:xfrm>
              <a:off x="0" y="0"/>
              <a:ext cx="914964" cy="170593"/>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sp>
        <p:sp>
          <p:nvSpPr>
            <p:cNvPr id="16" name="TextBox 16"/>
            <p:cNvSpPr txBox="1"/>
            <p:nvPr/>
          </p:nvSpPr>
          <p:spPr>
            <a:xfrm>
              <a:off x="0" y="-25277"/>
              <a:ext cx="914964" cy="227743"/>
            </a:xfrm>
            <a:prstGeom prst="rect">
              <a:avLst/>
            </a:prstGeom>
          </p:spPr>
          <p:txBody>
            <a:bodyPr lIns="50800" tIns="50800" rIns="50800" bIns="50800" rtlCol="0" anchor="ctr"/>
            <a:lstStyle/>
            <a:p>
              <a:pPr marL="0" lvl="0" indent="0" algn="ctr">
                <a:lnSpc>
                  <a:spcPts val="4114"/>
                </a:lnSpc>
                <a:spcBef>
                  <a:spcPct val="0"/>
                </a:spcBef>
              </a:pPr>
              <a:r>
                <a:rPr lang="en-US" sz="2981" spc="29" dirty="0">
                  <a:solidFill>
                    <a:srgbClr val="FFFFFF"/>
                  </a:solidFill>
                  <a:latin typeface="DM Sans Bold"/>
                </a:rPr>
                <a:t>Skills</a:t>
              </a:r>
            </a:p>
          </p:txBody>
        </p:sp>
      </p:grpSp>
      <p:grpSp>
        <p:nvGrpSpPr>
          <p:cNvPr id="17" name="Group 17"/>
          <p:cNvGrpSpPr/>
          <p:nvPr/>
        </p:nvGrpSpPr>
        <p:grpSpPr>
          <a:xfrm>
            <a:off x="13456482" y="3821589"/>
            <a:ext cx="3474003" cy="864710"/>
            <a:chOff x="0" y="-25277"/>
            <a:chExt cx="914964" cy="227743"/>
          </a:xfrm>
        </p:grpSpPr>
        <p:sp>
          <p:nvSpPr>
            <p:cNvPr id="18" name="Freeform 18"/>
            <p:cNvSpPr/>
            <p:nvPr/>
          </p:nvSpPr>
          <p:spPr>
            <a:xfrm>
              <a:off x="0" y="0"/>
              <a:ext cx="914964" cy="170593"/>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sp>
        <p:sp>
          <p:nvSpPr>
            <p:cNvPr id="19" name="TextBox 19"/>
            <p:cNvSpPr txBox="1"/>
            <p:nvPr/>
          </p:nvSpPr>
          <p:spPr>
            <a:xfrm>
              <a:off x="0" y="-25277"/>
              <a:ext cx="914964" cy="227743"/>
            </a:xfrm>
            <a:prstGeom prst="rect">
              <a:avLst/>
            </a:prstGeom>
          </p:spPr>
          <p:txBody>
            <a:bodyPr lIns="50800" tIns="50800" rIns="50800" bIns="50800" rtlCol="0" anchor="ctr"/>
            <a:lstStyle/>
            <a:p>
              <a:pPr marL="0" lvl="0" indent="0" algn="ctr">
                <a:lnSpc>
                  <a:spcPts val="4114"/>
                </a:lnSpc>
                <a:spcBef>
                  <a:spcPct val="0"/>
                </a:spcBef>
              </a:pPr>
              <a:r>
                <a:rPr lang="en-US" sz="2981" spc="29" dirty="0">
                  <a:solidFill>
                    <a:srgbClr val="FFFFFF"/>
                  </a:solidFill>
                  <a:latin typeface="DM Sans Bold"/>
                </a:rPr>
                <a:t>Prof. Narrative</a:t>
              </a:r>
            </a:p>
          </p:txBody>
        </p:sp>
      </p:grpSp>
      <p:sp>
        <p:nvSpPr>
          <p:cNvPr id="20" name="Freeform 20"/>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1" name="Freeform 21"/>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8" name="Group 8"/>
          <p:cNvGrpSpPr/>
          <p:nvPr/>
        </p:nvGrpSpPr>
        <p:grpSpPr>
          <a:xfrm>
            <a:off x="1971301" y="4061431"/>
            <a:ext cx="4472209" cy="1891797"/>
            <a:chOff x="0" y="0"/>
            <a:chExt cx="1177866" cy="498251"/>
          </a:xfrm>
        </p:grpSpPr>
        <p:sp>
          <p:nvSpPr>
            <p:cNvPr id="9" name="Freeform 9"/>
            <p:cNvSpPr/>
            <p:nvPr/>
          </p:nvSpPr>
          <p:spPr>
            <a:xfrm>
              <a:off x="0" y="0"/>
              <a:ext cx="1177866" cy="498251"/>
            </a:xfrm>
            <a:custGeom>
              <a:avLst/>
              <a:gdLst/>
              <a:ahLst/>
              <a:cxnLst/>
              <a:rect l="l" t="t" r="r" b="b"/>
              <a:pathLst>
                <a:path w="1177866" h="498251">
                  <a:moveTo>
                    <a:pt x="0" y="0"/>
                  </a:moveTo>
                  <a:lnTo>
                    <a:pt x="1177866" y="0"/>
                  </a:lnTo>
                  <a:lnTo>
                    <a:pt x="1177866" y="498251"/>
                  </a:lnTo>
                  <a:lnTo>
                    <a:pt x="0" y="498251"/>
                  </a:lnTo>
                  <a:close/>
                </a:path>
              </a:pathLst>
            </a:custGeom>
            <a:solidFill>
              <a:srgbClr val="CCCCCC"/>
            </a:solidFill>
          </p:spPr>
        </p:sp>
        <p:sp>
          <p:nvSpPr>
            <p:cNvPr id="10" name="TextBox 10"/>
            <p:cNvSpPr txBox="1"/>
            <p:nvPr/>
          </p:nvSpPr>
          <p:spPr>
            <a:xfrm>
              <a:off x="0" y="-19050"/>
              <a:ext cx="1177866" cy="517301"/>
            </a:xfrm>
            <a:prstGeom prst="rect">
              <a:avLst/>
            </a:prstGeom>
          </p:spPr>
          <p:txBody>
            <a:bodyPr lIns="50800" tIns="50800" rIns="50800" bIns="50800" rtlCol="0" anchor="ctr"/>
            <a:lstStyle/>
            <a:p>
              <a:pPr algn="ctr">
                <a:lnSpc>
                  <a:spcPts val="2859"/>
                </a:lnSpc>
              </a:pPr>
              <a:endParaRPr/>
            </a:p>
          </p:txBody>
        </p:sp>
      </p:grpSp>
      <p:grpSp>
        <p:nvGrpSpPr>
          <p:cNvPr id="11" name="Group 11"/>
          <p:cNvGrpSpPr/>
          <p:nvPr/>
        </p:nvGrpSpPr>
        <p:grpSpPr>
          <a:xfrm>
            <a:off x="1811362" y="3510391"/>
            <a:ext cx="4473739" cy="2179798"/>
            <a:chOff x="0" y="0"/>
            <a:chExt cx="1178269" cy="574103"/>
          </a:xfrm>
        </p:grpSpPr>
        <p:sp>
          <p:nvSpPr>
            <p:cNvPr id="12" name="Freeform 12"/>
            <p:cNvSpPr/>
            <p:nvPr/>
          </p:nvSpPr>
          <p:spPr>
            <a:xfrm>
              <a:off x="0" y="0"/>
              <a:ext cx="1178269" cy="574103"/>
            </a:xfrm>
            <a:custGeom>
              <a:avLst/>
              <a:gdLst/>
              <a:ahLst/>
              <a:cxnLst/>
              <a:rect l="l" t="t" r="r" b="b"/>
              <a:pathLst>
                <a:path w="1178269" h="574103">
                  <a:moveTo>
                    <a:pt x="0" y="0"/>
                  </a:moveTo>
                  <a:lnTo>
                    <a:pt x="1178269" y="0"/>
                  </a:lnTo>
                  <a:lnTo>
                    <a:pt x="1178269" y="574103"/>
                  </a:lnTo>
                  <a:lnTo>
                    <a:pt x="0" y="574103"/>
                  </a:lnTo>
                  <a:close/>
                </a:path>
              </a:pathLst>
            </a:custGeom>
            <a:solidFill>
              <a:srgbClr val="1A1A1A"/>
            </a:solidFill>
          </p:spPr>
        </p:sp>
        <p:sp>
          <p:nvSpPr>
            <p:cNvPr id="13" name="TextBox 13"/>
            <p:cNvSpPr txBox="1"/>
            <p:nvPr/>
          </p:nvSpPr>
          <p:spPr>
            <a:xfrm>
              <a:off x="0" y="-57150"/>
              <a:ext cx="1178269" cy="631253"/>
            </a:xfrm>
            <a:prstGeom prst="rect">
              <a:avLst/>
            </a:prstGeom>
          </p:spPr>
          <p:txBody>
            <a:bodyPr lIns="50800" tIns="50800" rIns="50800" bIns="50800" rtlCol="0" anchor="ctr"/>
            <a:lstStyle/>
            <a:p>
              <a:pPr algn="ctr">
                <a:lnSpc>
                  <a:spcPts val="4114"/>
                </a:lnSpc>
              </a:pPr>
              <a:r>
                <a:rPr lang="en-US" sz="2981" spc="29">
                  <a:solidFill>
                    <a:srgbClr val="FFFFFF"/>
                  </a:solidFill>
                  <a:latin typeface="DM Sans Italics"/>
                </a:rPr>
                <a:t>HIV Prevention Product Development </a:t>
              </a:r>
            </a:p>
            <a:p>
              <a:pPr marL="0" lvl="0" indent="0" algn="ctr">
                <a:lnSpc>
                  <a:spcPts val="4114"/>
                </a:lnSpc>
                <a:spcBef>
                  <a:spcPct val="0"/>
                </a:spcBef>
              </a:pPr>
              <a:r>
                <a:rPr lang="en-US" sz="2981" spc="29">
                  <a:solidFill>
                    <a:srgbClr val="FFFFFF"/>
                  </a:solidFill>
                  <a:latin typeface="DM Sans Italics"/>
                </a:rPr>
                <a:t>(Jawa Barat, Indonesia)</a:t>
              </a:r>
            </a:p>
          </p:txBody>
        </p:sp>
      </p:grpSp>
      <p:sp>
        <p:nvSpPr>
          <p:cNvPr id="14" name="TextBox 14"/>
          <p:cNvSpPr txBox="1"/>
          <p:nvPr/>
        </p:nvSpPr>
        <p:spPr>
          <a:xfrm>
            <a:off x="3690980" y="1232286"/>
            <a:ext cx="10906040" cy="1349947"/>
          </a:xfrm>
          <a:prstGeom prst="rect">
            <a:avLst/>
          </a:prstGeom>
        </p:spPr>
        <p:txBody>
          <a:bodyPr lIns="0" tIns="0" rIns="0" bIns="0" rtlCol="0" anchor="t">
            <a:spAutoFit/>
          </a:bodyPr>
          <a:lstStyle/>
          <a:p>
            <a:pPr algn="ctr">
              <a:lnSpc>
                <a:spcPts val="11082"/>
              </a:lnSpc>
            </a:pPr>
            <a:r>
              <a:rPr lang="en-US" sz="8030" spc="786">
                <a:solidFill>
                  <a:srgbClr val="FFFFFF"/>
                </a:solidFill>
                <a:latin typeface="Oswald Bold"/>
              </a:rPr>
              <a:t>WORK SAMPLE</a:t>
            </a:r>
          </a:p>
        </p:txBody>
      </p:sp>
      <p:grpSp>
        <p:nvGrpSpPr>
          <p:cNvPr id="15" name="Group 15"/>
          <p:cNvGrpSpPr/>
          <p:nvPr/>
        </p:nvGrpSpPr>
        <p:grpSpPr>
          <a:xfrm>
            <a:off x="6567335" y="3510391"/>
            <a:ext cx="9909303" cy="2808103"/>
            <a:chOff x="0" y="0"/>
            <a:chExt cx="1913648" cy="542290"/>
          </a:xfrm>
        </p:grpSpPr>
        <p:sp>
          <p:nvSpPr>
            <p:cNvPr id="16" name="Freeform 16"/>
            <p:cNvSpPr/>
            <p:nvPr/>
          </p:nvSpPr>
          <p:spPr>
            <a:xfrm>
              <a:off x="0" y="0"/>
              <a:ext cx="1913648" cy="542290"/>
            </a:xfrm>
            <a:custGeom>
              <a:avLst/>
              <a:gdLst/>
              <a:ahLst/>
              <a:cxnLst/>
              <a:rect l="l" t="t" r="r" b="b"/>
              <a:pathLst>
                <a:path w="1913648" h="542290">
                  <a:moveTo>
                    <a:pt x="0" y="0"/>
                  </a:moveTo>
                  <a:lnTo>
                    <a:pt x="1913648" y="0"/>
                  </a:lnTo>
                  <a:lnTo>
                    <a:pt x="1913648" y="542290"/>
                  </a:lnTo>
                  <a:lnTo>
                    <a:pt x="0" y="542290"/>
                  </a:lnTo>
                  <a:close/>
                </a:path>
              </a:pathLst>
            </a:custGeom>
            <a:solidFill>
              <a:srgbClr val="000000">
                <a:alpha val="0"/>
              </a:srgbClr>
            </a:solidFill>
            <a:ln w="38100" cap="sq">
              <a:solidFill>
                <a:srgbClr val="000000"/>
              </a:solidFill>
              <a:prstDash val="solid"/>
              <a:miter/>
            </a:ln>
          </p:spPr>
        </p:sp>
        <p:sp>
          <p:nvSpPr>
            <p:cNvPr id="17" name="TextBox 17"/>
            <p:cNvSpPr txBox="1"/>
            <p:nvPr/>
          </p:nvSpPr>
          <p:spPr>
            <a:xfrm>
              <a:off x="0" y="-19050"/>
              <a:ext cx="1913648" cy="561340"/>
            </a:xfrm>
            <a:prstGeom prst="rect">
              <a:avLst/>
            </a:prstGeom>
          </p:spPr>
          <p:txBody>
            <a:bodyPr lIns="50800" tIns="50800" rIns="50800" bIns="50800" rtlCol="0" anchor="ctr"/>
            <a:lstStyle/>
            <a:p>
              <a:pPr algn="ctr">
                <a:lnSpc>
                  <a:spcPts val="2859"/>
                </a:lnSpc>
              </a:pPr>
              <a:endParaRPr/>
            </a:p>
          </p:txBody>
        </p:sp>
      </p:grpSp>
      <p:grpSp>
        <p:nvGrpSpPr>
          <p:cNvPr id="18" name="Group 18"/>
          <p:cNvGrpSpPr/>
          <p:nvPr/>
        </p:nvGrpSpPr>
        <p:grpSpPr>
          <a:xfrm>
            <a:off x="1811362" y="6572062"/>
            <a:ext cx="9909303" cy="2808103"/>
            <a:chOff x="0" y="0"/>
            <a:chExt cx="1913648" cy="542290"/>
          </a:xfrm>
        </p:grpSpPr>
        <p:sp>
          <p:nvSpPr>
            <p:cNvPr id="19" name="Freeform 19"/>
            <p:cNvSpPr/>
            <p:nvPr/>
          </p:nvSpPr>
          <p:spPr>
            <a:xfrm>
              <a:off x="0" y="0"/>
              <a:ext cx="1913648" cy="542290"/>
            </a:xfrm>
            <a:custGeom>
              <a:avLst/>
              <a:gdLst/>
              <a:ahLst/>
              <a:cxnLst/>
              <a:rect l="l" t="t" r="r" b="b"/>
              <a:pathLst>
                <a:path w="1913648" h="542290">
                  <a:moveTo>
                    <a:pt x="0" y="0"/>
                  </a:moveTo>
                  <a:lnTo>
                    <a:pt x="1913648" y="0"/>
                  </a:lnTo>
                  <a:lnTo>
                    <a:pt x="1913648" y="542290"/>
                  </a:lnTo>
                  <a:lnTo>
                    <a:pt x="0" y="542290"/>
                  </a:lnTo>
                  <a:close/>
                </a:path>
              </a:pathLst>
            </a:custGeom>
            <a:solidFill>
              <a:srgbClr val="000000">
                <a:alpha val="0"/>
              </a:srgbClr>
            </a:solidFill>
            <a:ln w="38100" cap="sq">
              <a:solidFill>
                <a:srgbClr val="000000"/>
              </a:solidFill>
              <a:prstDash val="solid"/>
              <a:miter/>
            </a:ln>
          </p:spPr>
        </p:sp>
        <p:sp>
          <p:nvSpPr>
            <p:cNvPr id="20" name="TextBox 20"/>
            <p:cNvSpPr txBox="1"/>
            <p:nvPr/>
          </p:nvSpPr>
          <p:spPr>
            <a:xfrm>
              <a:off x="0" y="-19050"/>
              <a:ext cx="1913648" cy="561340"/>
            </a:xfrm>
            <a:prstGeom prst="rect">
              <a:avLst/>
            </a:prstGeom>
          </p:spPr>
          <p:txBody>
            <a:bodyPr lIns="50800" tIns="50800" rIns="50800" bIns="50800" rtlCol="0" anchor="ctr"/>
            <a:lstStyle/>
            <a:p>
              <a:pPr algn="ctr">
                <a:lnSpc>
                  <a:spcPts val="2859"/>
                </a:lnSpc>
              </a:pPr>
              <a:endParaRPr/>
            </a:p>
          </p:txBody>
        </p:sp>
      </p:grpSp>
      <p:sp>
        <p:nvSpPr>
          <p:cNvPr id="21" name="TextBox 21"/>
          <p:cNvSpPr txBox="1"/>
          <p:nvPr/>
        </p:nvSpPr>
        <p:spPr>
          <a:xfrm>
            <a:off x="6755849" y="3722869"/>
            <a:ext cx="9589425" cy="2383398"/>
          </a:xfrm>
          <a:prstGeom prst="rect">
            <a:avLst/>
          </a:prstGeom>
        </p:spPr>
        <p:txBody>
          <a:bodyPr lIns="0" tIns="0" rIns="0" bIns="0" rtlCol="0" anchor="t">
            <a:spAutoFit/>
          </a:bodyPr>
          <a:lstStyle/>
          <a:p>
            <a:pPr algn="l">
              <a:lnSpc>
                <a:spcPts val="2734"/>
              </a:lnSpc>
            </a:pPr>
            <a:r>
              <a:rPr lang="en-US" sz="1981" spc="194">
                <a:solidFill>
                  <a:srgbClr val="231F20"/>
                </a:solidFill>
                <a:latin typeface="DM Sans"/>
              </a:rPr>
              <a:t>I was involved in the development of a product aimed at preventing the transmission of HIV/AIDS in vulnerable areas in West Java. This project involved intensive research, formulation development, clinical trials, and product launch. I participated in various stages of product development, from planning to the implementation of effective marketing strategies to ensure that our product could be accessed by the communities in need.</a:t>
            </a:r>
          </a:p>
        </p:txBody>
      </p:sp>
      <p:sp>
        <p:nvSpPr>
          <p:cNvPr id="22" name="TextBox 22"/>
          <p:cNvSpPr txBox="1"/>
          <p:nvPr/>
        </p:nvSpPr>
        <p:spPr>
          <a:xfrm>
            <a:off x="1971301" y="6755840"/>
            <a:ext cx="9589425" cy="2383398"/>
          </a:xfrm>
          <a:prstGeom prst="rect">
            <a:avLst/>
          </a:prstGeom>
        </p:spPr>
        <p:txBody>
          <a:bodyPr lIns="0" tIns="0" rIns="0" bIns="0" rtlCol="0" anchor="t">
            <a:spAutoFit/>
          </a:bodyPr>
          <a:lstStyle/>
          <a:p>
            <a:pPr algn="l">
              <a:lnSpc>
                <a:spcPts val="2734"/>
              </a:lnSpc>
            </a:pPr>
            <a:r>
              <a:rPr lang="en-US" sz="1981" spc="194">
                <a:solidFill>
                  <a:srgbClr val="231F20"/>
                </a:solidFill>
                <a:latin typeface="DM Sans"/>
              </a:rPr>
              <a:t>I successfully expanded the reach of our products to several countries in Africa. This expansion process involved in-depth market analysis, negotiations with local partners, and the development of efficient distribution strategies. I played an active role in identifying new market opportunities, overcoming regulatory barriers, and building strong relationships with stakeholders in each of the targeted countries.</a:t>
            </a:r>
          </a:p>
        </p:txBody>
      </p:sp>
      <p:grpSp>
        <p:nvGrpSpPr>
          <p:cNvPr id="23" name="Group 23"/>
          <p:cNvGrpSpPr/>
          <p:nvPr/>
        </p:nvGrpSpPr>
        <p:grpSpPr>
          <a:xfrm>
            <a:off x="12004429" y="7123102"/>
            <a:ext cx="4472209" cy="1891797"/>
            <a:chOff x="0" y="0"/>
            <a:chExt cx="1177866" cy="498251"/>
          </a:xfrm>
        </p:grpSpPr>
        <p:sp>
          <p:nvSpPr>
            <p:cNvPr id="24" name="Freeform 24"/>
            <p:cNvSpPr/>
            <p:nvPr/>
          </p:nvSpPr>
          <p:spPr>
            <a:xfrm>
              <a:off x="0" y="0"/>
              <a:ext cx="1177866" cy="498251"/>
            </a:xfrm>
            <a:custGeom>
              <a:avLst/>
              <a:gdLst/>
              <a:ahLst/>
              <a:cxnLst/>
              <a:rect l="l" t="t" r="r" b="b"/>
              <a:pathLst>
                <a:path w="1177866" h="498251">
                  <a:moveTo>
                    <a:pt x="0" y="0"/>
                  </a:moveTo>
                  <a:lnTo>
                    <a:pt x="1177866" y="0"/>
                  </a:lnTo>
                  <a:lnTo>
                    <a:pt x="1177866" y="498251"/>
                  </a:lnTo>
                  <a:lnTo>
                    <a:pt x="0" y="498251"/>
                  </a:lnTo>
                  <a:close/>
                </a:path>
              </a:pathLst>
            </a:custGeom>
            <a:solidFill>
              <a:srgbClr val="CCCCCC"/>
            </a:solidFill>
          </p:spPr>
        </p:sp>
        <p:sp>
          <p:nvSpPr>
            <p:cNvPr id="25" name="TextBox 25"/>
            <p:cNvSpPr txBox="1"/>
            <p:nvPr/>
          </p:nvSpPr>
          <p:spPr>
            <a:xfrm>
              <a:off x="0" y="-19050"/>
              <a:ext cx="1177866" cy="517301"/>
            </a:xfrm>
            <a:prstGeom prst="rect">
              <a:avLst/>
            </a:prstGeom>
          </p:spPr>
          <p:txBody>
            <a:bodyPr lIns="50800" tIns="50800" rIns="50800" bIns="50800" rtlCol="0" anchor="ctr"/>
            <a:lstStyle/>
            <a:p>
              <a:pPr algn="ctr">
                <a:lnSpc>
                  <a:spcPts val="2859"/>
                </a:lnSpc>
              </a:pPr>
              <a:endParaRPr/>
            </a:p>
          </p:txBody>
        </p:sp>
      </p:grpSp>
      <p:grpSp>
        <p:nvGrpSpPr>
          <p:cNvPr id="26" name="Group 26"/>
          <p:cNvGrpSpPr/>
          <p:nvPr/>
        </p:nvGrpSpPr>
        <p:grpSpPr>
          <a:xfrm>
            <a:off x="11844490" y="6572062"/>
            <a:ext cx="4473739" cy="2179798"/>
            <a:chOff x="0" y="0"/>
            <a:chExt cx="1178269" cy="574103"/>
          </a:xfrm>
        </p:grpSpPr>
        <p:sp>
          <p:nvSpPr>
            <p:cNvPr id="27" name="Freeform 27"/>
            <p:cNvSpPr/>
            <p:nvPr/>
          </p:nvSpPr>
          <p:spPr>
            <a:xfrm>
              <a:off x="0" y="0"/>
              <a:ext cx="1178269" cy="574103"/>
            </a:xfrm>
            <a:custGeom>
              <a:avLst/>
              <a:gdLst/>
              <a:ahLst/>
              <a:cxnLst/>
              <a:rect l="l" t="t" r="r" b="b"/>
              <a:pathLst>
                <a:path w="1178269" h="574103">
                  <a:moveTo>
                    <a:pt x="0" y="0"/>
                  </a:moveTo>
                  <a:lnTo>
                    <a:pt x="1178269" y="0"/>
                  </a:lnTo>
                  <a:lnTo>
                    <a:pt x="1178269" y="574103"/>
                  </a:lnTo>
                  <a:lnTo>
                    <a:pt x="0" y="574103"/>
                  </a:lnTo>
                  <a:close/>
                </a:path>
              </a:pathLst>
            </a:custGeom>
            <a:solidFill>
              <a:srgbClr val="1A1A1A"/>
            </a:solidFill>
          </p:spPr>
        </p:sp>
        <p:sp>
          <p:nvSpPr>
            <p:cNvPr id="28" name="TextBox 28"/>
            <p:cNvSpPr txBox="1"/>
            <p:nvPr/>
          </p:nvSpPr>
          <p:spPr>
            <a:xfrm>
              <a:off x="0" y="-57150"/>
              <a:ext cx="1178269" cy="631253"/>
            </a:xfrm>
            <a:prstGeom prst="rect">
              <a:avLst/>
            </a:prstGeom>
          </p:spPr>
          <p:txBody>
            <a:bodyPr lIns="50800" tIns="50800" rIns="50800" bIns="50800" rtlCol="0" anchor="ctr"/>
            <a:lstStyle/>
            <a:p>
              <a:pPr algn="ctr">
                <a:lnSpc>
                  <a:spcPts val="4114"/>
                </a:lnSpc>
              </a:pPr>
              <a:r>
                <a:rPr lang="en-US" sz="2981" spc="29">
                  <a:solidFill>
                    <a:srgbClr val="FFFFFF"/>
                  </a:solidFill>
                  <a:latin typeface="DM Sans Italics"/>
                </a:rPr>
                <a:t>Product Expansion in African Countries </a:t>
              </a:r>
            </a:p>
            <a:p>
              <a:pPr marL="0" lvl="0" indent="0" algn="ctr">
                <a:lnSpc>
                  <a:spcPts val="4114"/>
                </a:lnSpc>
                <a:spcBef>
                  <a:spcPct val="0"/>
                </a:spcBef>
              </a:pPr>
              <a:r>
                <a:rPr lang="en-US" sz="2981" spc="29">
                  <a:solidFill>
                    <a:srgbClr val="FFFFFF"/>
                  </a:solidFill>
                  <a:latin typeface="DM Sans Italics"/>
                </a:rPr>
                <a:t>( PTPN VIII BUMN )</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grpSp>
        <p:nvGrpSpPr>
          <p:cNvPr id="2" name="Group 2"/>
          <p:cNvGrpSpPr/>
          <p:nvPr/>
        </p:nvGrpSpPr>
        <p:grpSpPr>
          <a:xfrm>
            <a:off x="-2770706" y="-3368517"/>
            <a:ext cx="4959890" cy="495989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id="4" name="TextBox 4"/>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grpSp>
        <p:nvGrpSpPr>
          <p:cNvPr id="5" name="Group 5"/>
          <p:cNvGrpSpPr/>
          <p:nvPr/>
        </p:nvGrpSpPr>
        <p:grpSpPr>
          <a:xfrm>
            <a:off x="9144000" y="1278539"/>
            <a:ext cx="13188954" cy="13188954"/>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id="7" name="TextBox 7"/>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8" name="Freeform 8"/>
          <p:cNvSpPr/>
          <p:nvPr/>
        </p:nvSpPr>
        <p:spPr>
          <a:xfrm>
            <a:off x="-6639105" y="-5979128"/>
            <a:ext cx="12110389" cy="12426705"/>
          </a:xfrm>
          <a:custGeom>
            <a:avLst/>
            <a:gdLst/>
            <a:ahLst/>
            <a:cxnLst/>
            <a:rect l="l" t="t" r="r" b="b"/>
            <a:pathLst>
              <a:path w="12110389" h="12426705">
                <a:moveTo>
                  <a:pt x="0" y="0"/>
                </a:moveTo>
                <a:lnTo>
                  <a:pt x="12110389" y="0"/>
                </a:lnTo>
                <a:lnTo>
                  <a:pt x="12110389" y="12426706"/>
                </a:lnTo>
                <a:lnTo>
                  <a:pt x="0" y="1242670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rot="-3986589">
            <a:off x="5084777" y="6259532"/>
            <a:ext cx="9894000" cy="10152425"/>
          </a:xfrm>
          <a:custGeom>
            <a:avLst/>
            <a:gdLst/>
            <a:ahLst/>
            <a:cxnLst/>
            <a:rect l="l" t="t" r="r" b="b"/>
            <a:pathLst>
              <a:path w="9894000" h="10152425">
                <a:moveTo>
                  <a:pt x="0" y="0"/>
                </a:moveTo>
                <a:lnTo>
                  <a:pt x="9894000" y="0"/>
                </a:lnTo>
                <a:lnTo>
                  <a:pt x="9894000" y="10152425"/>
                </a:lnTo>
                <a:lnTo>
                  <a:pt x="0" y="101524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2720102" y="3376069"/>
            <a:ext cx="7942168" cy="1396186"/>
          </a:xfrm>
          <a:prstGeom prst="rect">
            <a:avLst/>
          </a:prstGeom>
        </p:spPr>
        <p:txBody>
          <a:bodyPr lIns="0" tIns="0" rIns="0" bIns="0" rtlCol="0" anchor="t">
            <a:spAutoFit/>
          </a:bodyPr>
          <a:lstStyle/>
          <a:p>
            <a:pPr algn="l">
              <a:lnSpc>
                <a:spcPts val="11349"/>
              </a:lnSpc>
            </a:pPr>
            <a:r>
              <a:rPr lang="en-US" sz="8224" spc="806">
                <a:solidFill>
                  <a:srgbClr val="FFFFFF"/>
                </a:solidFill>
                <a:latin typeface="Oswald Bold"/>
              </a:rPr>
              <a:t>SKILLS</a:t>
            </a:r>
          </a:p>
        </p:txBody>
      </p:sp>
      <p:sp>
        <p:nvSpPr>
          <p:cNvPr id="11" name="TextBox 11"/>
          <p:cNvSpPr txBox="1"/>
          <p:nvPr/>
        </p:nvSpPr>
        <p:spPr>
          <a:xfrm>
            <a:off x="2720102" y="5095875"/>
            <a:ext cx="5741759" cy="3010430"/>
          </a:xfrm>
          <a:prstGeom prst="rect">
            <a:avLst/>
          </a:prstGeom>
        </p:spPr>
        <p:txBody>
          <a:bodyPr lIns="0" tIns="0" rIns="0" bIns="0" rtlCol="0" anchor="t">
            <a:spAutoFit/>
          </a:bodyPr>
          <a:lstStyle/>
          <a:p>
            <a:pPr marL="624699" lvl="1" indent="-312349" algn="l">
              <a:lnSpc>
                <a:spcPts val="3992"/>
              </a:lnSpc>
              <a:buFont typeface="Arial"/>
              <a:buChar char="•"/>
            </a:pPr>
            <a:r>
              <a:rPr lang="en-US" sz="2893" spc="283">
                <a:solidFill>
                  <a:srgbClr val="F5FFF5"/>
                </a:solidFill>
                <a:latin typeface="DM Sans"/>
              </a:rPr>
              <a:t>Adaptability</a:t>
            </a:r>
          </a:p>
          <a:p>
            <a:pPr marL="624699" lvl="1" indent="-312349" algn="l">
              <a:lnSpc>
                <a:spcPts val="3992"/>
              </a:lnSpc>
              <a:buFont typeface="Arial"/>
              <a:buChar char="•"/>
            </a:pPr>
            <a:r>
              <a:rPr lang="en-US" sz="2893" spc="283">
                <a:solidFill>
                  <a:srgbClr val="F5FFF5"/>
                </a:solidFill>
                <a:latin typeface="DM Sans"/>
              </a:rPr>
              <a:t>Change Management</a:t>
            </a:r>
          </a:p>
          <a:p>
            <a:pPr marL="624699" lvl="1" indent="-312349" algn="l">
              <a:lnSpc>
                <a:spcPts val="3992"/>
              </a:lnSpc>
              <a:buFont typeface="Arial"/>
              <a:buChar char="•"/>
            </a:pPr>
            <a:r>
              <a:rPr lang="en-US" sz="2893" spc="283">
                <a:solidFill>
                  <a:srgbClr val="F5FFF5"/>
                </a:solidFill>
                <a:latin typeface="DM Sans"/>
              </a:rPr>
              <a:t>Market Research</a:t>
            </a:r>
          </a:p>
          <a:p>
            <a:pPr marL="624699" lvl="1" indent="-312349" algn="l">
              <a:lnSpc>
                <a:spcPts val="3992"/>
              </a:lnSpc>
              <a:buFont typeface="Arial"/>
              <a:buChar char="•"/>
            </a:pPr>
            <a:r>
              <a:rPr lang="en-US" sz="2893" spc="283">
                <a:solidFill>
                  <a:srgbClr val="F5FFF5"/>
                </a:solidFill>
                <a:latin typeface="DM Sans"/>
              </a:rPr>
              <a:t>Business Presentation</a:t>
            </a:r>
          </a:p>
          <a:p>
            <a:pPr marL="624699" lvl="1" indent="-312349" algn="l">
              <a:lnSpc>
                <a:spcPts val="3992"/>
              </a:lnSpc>
              <a:buFont typeface="Arial"/>
              <a:buChar char="•"/>
            </a:pPr>
            <a:r>
              <a:rPr lang="en-US" sz="2893" spc="283">
                <a:solidFill>
                  <a:srgbClr val="F5FFF5"/>
                </a:solidFill>
                <a:latin typeface="DM Sans"/>
              </a:rPr>
              <a:t>Analytical Skills</a:t>
            </a:r>
          </a:p>
          <a:p>
            <a:pPr marL="624699" lvl="1" indent="-312349" algn="l">
              <a:lnSpc>
                <a:spcPts val="3992"/>
              </a:lnSpc>
              <a:buFont typeface="Arial"/>
              <a:buChar char="•"/>
            </a:pPr>
            <a:r>
              <a:rPr lang="en-US" sz="2893" spc="283">
                <a:solidFill>
                  <a:srgbClr val="F5FFF5"/>
                </a:solidFill>
                <a:latin typeface="DM Sans"/>
              </a:rPr>
              <a:t>Project Management</a:t>
            </a:r>
          </a:p>
        </p:txBody>
      </p:sp>
      <p:sp>
        <p:nvSpPr>
          <p:cNvPr id="12" name="TextBox 12"/>
          <p:cNvSpPr txBox="1"/>
          <p:nvPr/>
        </p:nvSpPr>
        <p:spPr>
          <a:xfrm>
            <a:off x="11166212" y="5095875"/>
            <a:ext cx="5741759" cy="2505605"/>
          </a:xfrm>
          <a:prstGeom prst="rect">
            <a:avLst/>
          </a:prstGeom>
        </p:spPr>
        <p:txBody>
          <a:bodyPr lIns="0" tIns="0" rIns="0" bIns="0" rtlCol="0" anchor="t">
            <a:spAutoFit/>
          </a:bodyPr>
          <a:lstStyle/>
          <a:p>
            <a:pPr marL="624699" lvl="1" indent="-312349" algn="l">
              <a:lnSpc>
                <a:spcPts val="3992"/>
              </a:lnSpc>
              <a:buFont typeface="Arial"/>
              <a:buChar char="•"/>
            </a:pPr>
            <a:r>
              <a:rPr lang="en-US" sz="2893" spc="283">
                <a:solidFill>
                  <a:srgbClr val="000000"/>
                </a:solidFill>
                <a:latin typeface="DM Sans"/>
              </a:rPr>
              <a:t>Business Strategy</a:t>
            </a:r>
          </a:p>
          <a:p>
            <a:pPr marL="624699" lvl="1" indent="-312349" algn="l">
              <a:lnSpc>
                <a:spcPts val="3992"/>
              </a:lnSpc>
              <a:buFont typeface="Arial"/>
              <a:buChar char="•"/>
            </a:pPr>
            <a:r>
              <a:rPr lang="en-US" sz="2893" spc="283">
                <a:solidFill>
                  <a:srgbClr val="000000"/>
                </a:solidFill>
                <a:latin typeface="DM Sans"/>
              </a:rPr>
              <a:t>Problem Solving Abilities</a:t>
            </a:r>
          </a:p>
          <a:p>
            <a:pPr marL="624699" lvl="1" indent="-312349" algn="l">
              <a:lnSpc>
                <a:spcPts val="3992"/>
              </a:lnSpc>
              <a:buFont typeface="Arial"/>
              <a:buChar char="•"/>
            </a:pPr>
            <a:r>
              <a:rPr lang="en-US" sz="2893" spc="283">
                <a:solidFill>
                  <a:srgbClr val="000000"/>
                </a:solidFill>
                <a:latin typeface="DM Sans"/>
              </a:rPr>
              <a:t>Relationship Building</a:t>
            </a:r>
          </a:p>
          <a:p>
            <a:pPr marL="624699" lvl="1" indent="-312349" algn="l">
              <a:lnSpc>
                <a:spcPts val="3992"/>
              </a:lnSpc>
              <a:buFont typeface="Arial"/>
              <a:buChar char="•"/>
            </a:pPr>
            <a:r>
              <a:rPr lang="en-US" sz="2893" spc="283">
                <a:solidFill>
                  <a:srgbClr val="000000"/>
                </a:solidFill>
                <a:latin typeface="DM Sans"/>
              </a:rPr>
              <a:t>Leadership</a:t>
            </a:r>
          </a:p>
          <a:p>
            <a:pPr marL="624699" lvl="1" indent="-312349" algn="l">
              <a:lnSpc>
                <a:spcPts val="3992"/>
              </a:lnSpc>
              <a:buFont typeface="Arial"/>
              <a:buChar char="•"/>
            </a:pPr>
            <a:r>
              <a:rPr lang="en-US" sz="2893" spc="283">
                <a:solidFill>
                  <a:srgbClr val="000000"/>
                </a:solidFill>
                <a:latin typeface="DM Sans"/>
              </a:rPr>
              <a:t>Product Consultant</a:t>
            </a:r>
          </a:p>
        </p:txBody>
      </p:sp>
      <p:sp>
        <p:nvSpPr>
          <p:cNvPr id="13" name="Freeform 13"/>
          <p:cNvSpPr/>
          <p:nvPr/>
        </p:nvSpPr>
        <p:spPr>
          <a:xfrm rot="-8496998">
            <a:off x="14970225" y="-3484839"/>
            <a:ext cx="9894000" cy="10152425"/>
          </a:xfrm>
          <a:custGeom>
            <a:avLst/>
            <a:gdLst/>
            <a:ahLst/>
            <a:cxnLst/>
            <a:rect l="l" t="t" r="r" b="b"/>
            <a:pathLst>
              <a:path w="9894000" h="10152425">
                <a:moveTo>
                  <a:pt x="0" y="0"/>
                </a:moveTo>
                <a:lnTo>
                  <a:pt x="9894000" y="0"/>
                </a:lnTo>
                <a:lnTo>
                  <a:pt x="9894000" y="10152426"/>
                </a:lnTo>
                <a:lnTo>
                  <a:pt x="0" y="1015242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3690980" y="1232286"/>
            <a:ext cx="10906040" cy="1349947"/>
          </a:xfrm>
          <a:prstGeom prst="rect">
            <a:avLst/>
          </a:prstGeom>
        </p:spPr>
        <p:txBody>
          <a:bodyPr lIns="0" tIns="0" rIns="0" bIns="0" rtlCol="0" anchor="t">
            <a:spAutoFit/>
          </a:bodyPr>
          <a:lstStyle/>
          <a:p>
            <a:pPr algn="ctr">
              <a:lnSpc>
                <a:spcPts val="11082"/>
              </a:lnSpc>
            </a:pPr>
            <a:r>
              <a:rPr lang="en-US" sz="8030" spc="786">
                <a:solidFill>
                  <a:srgbClr val="FFFFFF"/>
                </a:solidFill>
                <a:latin typeface="Oswald Bold"/>
              </a:rPr>
              <a:t>PROF. NARRATIVE</a:t>
            </a:r>
          </a:p>
        </p:txBody>
      </p:sp>
      <p:grpSp>
        <p:nvGrpSpPr>
          <p:cNvPr id="9" name="Group 9"/>
          <p:cNvGrpSpPr/>
          <p:nvPr/>
        </p:nvGrpSpPr>
        <p:grpSpPr>
          <a:xfrm>
            <a:off x="1028700" y="3510391"/>
            <a:ext cx="16230600" cy="5269145"/>
            <a:chOff x="0" y="0"/>
            <a:chExt cx="3134393" cy="1017558"/>
          </a:xfrm>
        </p:grpSpPr>
        <p:sp>
          <p:nvSpPr>
            <p:cNvPr id="10" name="Freeform 10"/>
            <p:cNvSpPr/>
            <p:nvPr/>
          </p:nvSpPr>
          <p:spPr>
            <a:xfrm>
              <a:off x="0" y="0"/>
              <a:ext cx="3134393" cy="1017558"/>
            </a:xfrm>
            <a:custGeom>
              <a:avLst/>
              <a:gdLst/>
              <a:ahLst/>
              <a:cxnLst/>
              <a:rect l="l" t="t" r="r" b="b"/>
              <a:pathLst>
                <a:path w="3134393" h="1017558">
                  <a:moveTo>
                    <a:pt x="0" y="0"/>
                  </a:moveTo>
                  <a:lnTo>
                    <a:pt x="3134393" y="0"/>
                  </a:lnTo>
                  <a:lnTo>
                    <a:pt x="3134393" y="1017558"/>
                  </a:lnTo>
                  <a:lnTo>
                    <a:pt x="0" y="1017558"/>
                  </a:lnTo>
                  <a:close/>
                </a:path>
              </a:pathLst>
            </a:custGeom>
            <a:solidFill>
              <a:srgbClr val="000000">
                <a:alpha val="0"/>
              </a:srgbClr>
            </a:solidFill>
            <a:ln w="38100" cap="sq">
              <a:solidFill>
                <a:srgbClr val="000000"/>
              </a:solidFill>
              <a:prstDash val="solid"/>
              <a:miter/>
            </a:ln>
          </p:spPr>
        </p:sp>
        <p:sp>
          <p:nvSpPr>
            <p:cNvPr id="11" name="TextBox 11"/>
            <p:cNvSpPr txBox="1"/>
            <p:nvPr/>
          </p:nvSpPr>
          <p:spPr>
            <a:xfrm>
              <a:off x="0" y="-19050"/>
              <a:ext cx="3134393" cy="1036608"/>
            </a:xfrm>
            <a:prstGeom prst="rect">
              <a:avLst/>
            </a:prstGeom>
          </p:spPr>
          <p:txBody>
            <a:bodyPr lIns="50800" tIns="50800" rIns="50800" bIns="50800" rtlCol="0" anchor="ctr"/>
            <a:lstStyle/>
            <a:p>
              <a:pPr algn="ctr">
                <a:lnSpc>
                  <a:spcPts val="2859"/>
                </a:lnSpc>
              </a:pPr>
              <a:endParaRPr/>
            </a:p>
          </p:txBody>
        </p:sp>
      </p:grpSp>
      <p:sp>
        <p:nvSpPr>
          <p:cNvPr id="12" name="TextBox 12"/>
          <p:cNvSpPr txBox="1"/>
          <p:nvPr/>
        </p:nvSpPr>
        <p:spPr>
          <a:xfrm>
            <a:off x="1337470" y="3856219"/>
            <a:ext cx="15706668" cy="4432476"/>
          </a:xfrm>
          <a:prstGeom prst="rect">
            <a:avLst/>
          </a:prstGeom>
        </p:spPr>
        <p:txBody>
          <a:bodyPr lIns="0" tIns="0" rIns="0" bIns="0" rtlCol="0" anchor="t">
            <a:spAutoFit/>
          </a:bodyPr>
          <a:lstStyle/>
          <a:p>
            <a:pPr algn="l">
              <a:lnSpc>
                <a:spcPts val="2734"/>
              </a:lnSpc>
            </a:pPr>
            <a:r>
              <a:rPr lang="en-US" sz="1981" spc="194">
                <a:solidFill>
                  <a:srgbClr val="231F20"/>
                </a:solidFill>
                <a:latin typeface="DM Sans"/>
              </a:rPr>
              <a:t>In 2017, I had the honour of receiving the award for Best Product Consultant in Indonesia. This recognition was bestowed upon me during the annual Southeast Asia conference held in Bali. The event served as a gathering of professionals from across the region, providing a platform for sharing insights, discussing industry trends, and celebrating excellence.</a:t>
            </a:r>
          </a:p>
          <a:p>
            <a:pPr algn="l">
              <a:lnSpc>
                <a:spcPts val="2734"/>
              </a:lnSpc>
            </a:pPr>
            <a:endParaRPr lang="en-US" sz="1981" spc="194">
              <a:solidFill>
                <a:srgbClr val="231F20"/>
              </a:solidFill>
              <a:latin typeface="DM Sans"/>
            </a:endParaRPr>
          </a:p>
          <a:p>
            <a:pPr algn="l">
              <a:lnSpc>
                <a:spcPts val="2734"/>
              </a:lnSpc>
            </a:pPr>
            <a:r>
              <a:rPr lang="en-US" sz="1981" spc="194">
                <a:solidFill>
                  <a:srgbClr val="231F20"/>
                </a:solidFill>
                <a:latin typeface="DM Sans"/>
              </a:rPr>
              <a:t>As a product consultant, I was deeply committed to delivering innovative solutions and exceeding client expectations. My dedication to understanding market dynamics, collaborating with stakeholders, and leveraging my expertise led to the successful development and implementation of strategies that propelled our products to the forefront of the industry.</a:t>
            </a:r>
          </a:p>
          <a:p>
            <a:pPr algn="l">
              <a:lnSpc>
                <a:spcPts val="2734"/>
              </a:lnSpc>
            </a:pPr>
            <a:endParaRPr lang="en-US" sz="1981" spc="194">
              <a:solidFill>
                <a:srgbClr val="231F20"/>
              </a:solidFill>
              <a:latin typeface="DM Sans"/>
            </a:endParaRPr>
          </a:p>
          <a:p>
            <a:pPr algn="l">
              <a:lnSpc>
                <a:spcPts val="2734"/>
              </a:lnSpc>
            </a:pPr>
            <a:r>
              <a:rPr lang="en-US" sz="1981" spc="194">
                <a:solidFill>
                  <a:srgbClr val="231F20"/>
                </a:solidFill>
                <a:latin typeface="DM Sans"/>
              </a:rPr>
              <a:t>Receiving the award served as validation of my hard work and dedication to my craft. It also reinforced my commitment to continuous improvement and excellence in everything I do. This achievement remains a proud moment in my career journey, motivating me to strive for even greater heights in the future.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8169367" y="-10264537"/>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720102" y="3030981"/>
            <a:ext cx="12057353" cy="1702517"/>
          </a:xfrm>
          <a:prstGeom prst="rect">
            <a:avLst/>
          </a:prstGeom>
        </p:spPr>
        <p:txBody>
          <a:bodyPr lIns="0" tIns="0" rIns="0" bIns="0" rtlCol="0" anchor="t">
            <a:spAutoFit/>
          </a:bodyPr>
          <a:lstStyle/>
          <a:p>
            <a:pPr algn="l">
              <a:lnSpc>
                <a:spcPts val="13948"/>
              </a:lnSpc>
            </a:pPr>
            <a:r>
              <a:rPr lang="en-US" sz="10107" spc="990">
                <a:solidFill>
                  <a:srgbClr val="FFFFFF"/>
                </a:solidFill>
                <a:latin typeface="Oswald Bold"/>
              </a:rPr>
              <a:t>RESUME</a:t>
            </a:r>
          </a:p>
        </p:txBody>
      </p:sp>
      <p:sp>
        <p:nvSpPr>
          <p:cNvPr id="4" name="Freeform 4"/>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12072167" y="337474"/>
            <a:ext cx="4296549" cy="9570246"/>
            <a:chOff x="0" y="0"/>
            <a:chExt cx="1131601" cy="2520559"/>
          </a:xfrm>
        </p:grpSpPr>
        <p:sp>
          <p:nvSpPr>
            <p:cNvPr id="6" name="Freeform 6"/>
            <p:cNvSpPr/>
            <p:nvPr/>
          </p:nvSpPr>
          <p:spPr>
            <a:xfrm>
              <a:off x="0" y="0"/>
              <a:ext cx="1131601" cy="2520559"/>
            </a:xfrm>
            <a:custGeom>
              <a:avLst/>
              <a:gdLst/>
              <a:ahLst/>
              <a:cxnLst/>
              <a:rect l="l" t="t" r="r" b="b"/>
              <a:pathLst>
                <a:path w="1131601" h="2520559">
                  <a:moveTo>
                    <a:pt x="0" y="0"/>
                  </a:moveTo>
                  <a:lnTo>
                    <a:pt x="1131601" y="0"/>
                  </a:lnTo>
                  <a:lnTo>
                    <a:pt x="1131601" y="2520559"/>
                  </a:lnTo>
                  <a:lnTo>
                    <a:pt x="0" y="2520559"/>
                  </a:lnTo>
                  <a:close/>
                </a:path>
              </a:pathLst>
            </a:custGeom>
            <a:solidFill>
              <a:srgbClr val="CCCCCC"/>
            </a:solidFill>
          </p:spPr>
        </p:sp>
        <p:sp>
          <p:nvSpPr>
            <p:cNvPr id="7" name="TextBox 7"/>
            <p:cNvSpPr txBox="1"/>
            <p:nvPr/>
          </p:nvSpPr>
          <p:spPr>
            <a:xfrm>
              <a:off x="0" y="-19050"/>
              <a:ext cx="1131601" cy="2539609"/>
            </a:xfrm>
            <a:prstGeom prst="rect">
              <a:avLst/>
            </a:prstGeom>
          </p:spPr>
          <p:txBody>
            <a:bodyPr lIns="50800" tIns="50800" rIns="50800" bIns="50800" rtlCol="0" anchor="ctr"/>
            <a:lstStyle/>
            <a:p>
              <a:pPr algn="ctr">
                <a:lnSpc>
                  <a:spcPts val="2859"/>
                </a:lnSpc>
              </a:pPr>
              <a:endParaRPr/>
            </a:p>
          </p:txBody>
        </p:sp>
      </p:grpSp>
      <p:sp>
        <p:nvSpPr>
          <p:cNvPr id="8" name="Freeform 8"/>
          <p:cNvSpPr/>
          <p:nvPr/>
        </p:nvSpPr>
        <p:spPr>
          <a:xfrm flipH="1">
            <a:off x="9687673" y="1028700"/>
            <a:ext cx="5980800" cy="8519400"/>
          </a:xfrm>
          <a:custGeom>
            <a:avLst/>
            <a:gdLst/>
            <a:ahLst/>
            <a:cxnLst/>
            <a:rect l="l" t="t" r="r" b="b"/>
            <a:pathLst>
              <a:path w="5980800" h="8519400">
                <a:moveTo>
                  <a:pt x="5980800" y="0"/>
                </a:moveTo>
                <a:lnTo>
                  <a:pt x="0" y="0"/>
                </a:lnTo>
                <a:lnTo>
                  <a:pt x="0" y="8519400"/>
                </a:lnTo>
                <a:lnTo>
                  <a:pt x="5980800" y="8519400"/>
                </a:lnTo>
                <a:lnTo>
                  <a:pt x="5980800" y="0"/>
                </a:lnTo>
                <a:close/>
              </a:path>
            </a:pathLst>
          </a:custGeom>
          <a:blipFill>
            <a:blip r:embed="rId4"/>
            <a:stretch>
              <a:fillRect t="-12326" b="-12338"/>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8169367" y="-10264537"/>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2221305" y="3422374"/>
            <a:ext cx="13845390" cy="3442253"/>
            <a:chOff x="0" y="0"/>
            <a:chExt cx="3646522" cy="906602"/>
          </a:xfrm>
        </p:grpSpPr>
        <p:sp>
          <p:nvSpPr>
            <p:cNvPr id="5" name="Freeform 5"/>
            <p:cNvSpPr/>
            <p:nvPr/>
          </p:nvSpPr>
          <p:spPr>
            <a:xfrm>
              <a:off x="0" y="0"/>
              <a:ext cx="3646522" cy="906602"/>
            </a:xfrm>
            <a:custGeom>
              <a:avLst/>
              <a:gdLst/>
              <a:ahLst/>
              <a:cxnLst/>
              <a:rect l="l" t="t" r="r" b="b"/>
              <a:pathLst>
                <a:path w="3646522" h="906602">
                  <a:moveTo>
                    <a:pt x="0" y="0"/>
                  </a:moveTo>
                  <a:lnTo>
                    <a:pt x="3646522" y="0"/>
                  </a:lnTo>
                  <a:lnTo>
                    <a:pt x="3646522" y="906602"/>
                  </a:lnTo>
                  <a:lnTo>
                    <a:pt x="0" y="906602"/>
                  </a:lnTo>
                  <a:close/>
                </a:path>
              </a:pathLst>
            </a:custGeom>
            <a:solidFill>
              <a:srgbClr val="CCCCCC"/>
            </a:solidFill>
          </p:spPr>
        </p:sp>
        <p:sp>
          <p:nvSpPr>
            <p:cNvPr id="6" name="TextBox 6"/>
            <p:cNvSpPr txBox="1"/>
            <p:nvPr/>
          </p:nvSpPr>
          <p:spPr>
            <a:xfrm>
              <a:off x="0" y="-19050"/>
              <a:ext cx="3646522" cy="925652"/>
            </a:xfrm>
            <a:prstGeom prst="rect">
              <a:avLst/>
            </a:prstGeom>
          </p:spPr>
          <p:txBody>
            <a:bodyPr lIns="50800" tIns="50800" rIns="50800" bIns="50800" rtlCol="0" anchor="ctr"/>
            <a:lstStyle/>
            <a:p>
              <a:pPr algn="ctr">
                <a:lnSpc>
                  <a:spcPts val="2859"/>
                </a:lnSpc>
              </a:pPr>
              <a:endParaRPr/>
            </a:p>
          </p:txBody>
        </p:sp>
      </p:grpSp>
      <p:sp>
        <p:nvSpPr>
          <p:cNvPr id="7" name="TextBox 7"/>
          <p:cNvSpPr txBox="1"/>
          <p:nvPr/>
        </p:nvSpPr>
        <p:spPr>
          <a:xfrm>
            <a:off x="3668397" y="4371763"/>
            <a:ext cx="10951206" cy="1495849"/>
          </a:xfrm>
          <a:prstGeom prst="rect">
            <a:avLst/>
          </a:prstGeom>
        </p:spPr>
        <p:txBody>
          <a:bodyPr lIns="0" tIns="0" rIns="0" bIns="0" rtlCol="0" anchor="t">
            <a:spAutoFit/>
          </a:bodyPr>
          <a:lstStyle/>
          <a:p>
            <a:pPr algn="ctr">
              <a:lnSpc>
                <a:spcPts val="3999"/>
              </a:lnSpc>
            </a:pPr>
            <a:r>
              <a:rPr lang="en-US" sz="2898" spc="284">
                <a:solidFill>
                  <a:srgbClr val="231F20"/>
                </a:solidFill>
                <a:latin typeface="DM Sans"/>
              </a:rPr>
              <a:t>“I always strive for excellence.</a:t>
            </a:r>
          </a:p>
          <a:p>
            <a:pPr algn="ctr">
              <a:lnSpc>
                <a:spcPts val="3999"/>
              </a:lnSpc>
            </a:pPr>
            <a:r>
              <a:rPr lang="en-US" sz="2898" spc="284">
                <a:solidFill>
                  <a:srgbClr val="231F20"/>
                </a:solidFill>
                <a:latin typeface="DM Sans"/>
              </a:rPr>
              <a:t>I believe in the power of collaboration, and I love to build meaningful relationships”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1303</Words>
  <Application>Microsoft Office PowerPoint</Application>
  <PresentationFormat>Custom</PresentationFormat>
  <Paragraphs>135</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Oswald Bold Italics</vt:lpstr>
      <vt:lpstr>Montserrat Light</vt:lpstr>
      <vt:lpstr>DM Sans Bold</vt:lpstr>
      <vt:lpstr>Oswald</vt:lpstr>
      <vt:lpstr>DM Sans</vt:lpstr>
      <vt:lpstr>Calibri</vt:lpstr>
      <vt:lpstr>Arial</vt:lpstr>
      <vt:lpstr>Oswald Bold</vt:lpstr>
      <vt:lpstr>DM Sans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Portofolio Abrian Giantara.pptx</dc:title>
  <cp:lastModifiedBy>Lis Serly</cp:lastModifiedBy>
  <cp:revision>2</cp:revision>
  <dcterms:created xsi:type="dcterms:W3CDTF">2006-08-16T00:00:00Z</dcterms:created>
  <dcterms:modified xsi:type="dcterms:W3CDTF">2024-05-06T14:09:06Z</dcterms:modified>
  <dc:identifier>DAGEc-TOkgo</dc:identifier>
</cp:coreProperties>
</file>