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6.xml" ContentType="application/vnd.openxmlformats-officedocument.presentationml.notesSlide+xml"/>
  <Override PartName="/ppt/notesSlides/_rels/notesSlide2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26.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28.xml.rels" ContentType="application/vnd.openxmlformats-package.relationships+xml"/>
  <Override PartName="/ppt/notesSlides/_rels/notesSlide1.xml.rels" ContentType="application/vnd.openxmlformats-package.relationships+xml"/>
  <Override PartName="/ppt/notesSlides/notesSlide23.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fr-CA" sz="4400" spc="-1" strike="noStrike">
                <a:solidFill>
                  <a:srgbClr val="000000"/>
                </a:solidFill>
                <a:latin typeface="Arial"/>
              </a:rPr>
              <a:t>Click to move the slide</a:t>
            </a:r>
            <a:endParaRPr b="0" lang="fr-CA" sz="4400" spc="-1" strike="noStrike">
              <a:solidFill>
                <a:srgbClr val="000000"/>
              </a:solidFill>
              <a:latin typeface="Arial"/>
            </a:endParaRPr>
          </a:p>
        </p:txBody>
      </p:sp>
      <p:sp>
        <p:nvSpPr>
          <p:cNvPr id="6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fr-CA" sz="2000" spc="-1" strike="noStrike">
                <a:solidFill>
                  <a:srgbClr val="000000"/>
                </a:solidFill>
                <a:latin typeface="Arial"/>
              </a:rPr>
              <a:t>Click to edit the notes format</a:t>
            </a:r>
            <a:endParaRPr b="0" lang="fr-CA" sz="2000" spc="-1" strike="noStrike">
              <a:solidFill>
                <a:srgbClr val="000000"/>
              </a:solidFill>
              <a:latin typeface="Arial"/>
            </a:endParaRPr>
          </a:p>
        </p:txBody>
      </p:sp>
      <p:sp>
        <p:nvSpPr>
          <p:cNvPr id="6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CA" sz="1400" spc="-1" strike="noStrike">
                <a:solidFill>
                  <a:srgbClr val="000000"/>
                </a:solidFill>
                <a:latin typeface="Times New Roman"/>
              </a:rPr>
              <a:t>&lt;header&gt;</a:t>
            </a:r>
            <a:endParaRPr b="0" lang="fr-CA" sz="1400" spc="-1" strike="noStrike">
              <a:solidFill>
                <a:srgbClr val="000000"/>
              </a:solidFill>
              <a:latin typeface="Times New Roman"/>
            </a:endParaRPr>
          </a:p>
        </p:txBody>
      </p:sp>
      <p:sp>
        <p:nvSpPr>
          <p:cNvPr id="70"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CA" sz="1400" spc="-1" strike="noStrike">
                <a:solidFill>
                  <a:srgbClr val="000000"/>
                </a:solidFill>
                <a:latin typeface="Times New Roman"/>
              </a:defRPr>
            </a:lvl1pPr>
          </a:lstStyle>
          <a:p>
            <a:pPr indent="0" algn="r">
              <a:buNone/>
            </a:pPr>
            <a:r>
              <a:rPr b="0" lang="fr-CA" sz="1400" spc="-1" strike="noStrike">
                <a:solidFill>
                  <a:srgbClr val="000000"/>
                </a:solidFill>
                <a:latin typeface="Times New Roman"/>
              </a:rPr>
              <a:t>&lt;date/time&gt;</a:t>
            </a:r>
            <a:endParaRPr b="0" lang="fr-CA" sz="1400" spc="-1" strike="noStrike">
              <a:solidFill>
                <a:srgbClr val="000000"/>
              </a:solidFill>
              <a:latin typeface="Times New Roman"/>
            </a:endParaRPr>
          </a:p>
        </p:txBody>
      </p:sp>
      <p:sp>
        <p:nvSpPr>
          <p:cNvPr id="71"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CA" sz="1400" spc="-1" strike="noStrike">
                <a:solidFill>
                  <a:srgbClr val="000000"/>
                </a:solidFill>
                <a:latin typeface="Times New Roman"/>
              </a:defRPr>
            </a:lvl1pPr>
          </a:lstStyle>
          <a:p>
            <a:pPr indent="0">
              <a:buNone/>
            </a:pPr>
            <a:r>
              <a:rPr b="0" lang="fr-CA" sz="1400" spc="-1" strike="noStrike">
                <a:solidFill>
                  <a:srgbClr val="000000"/>
                </a:solidFill>
                <a:latin typeface="Times New Roman"/>
              </a:rPr>
              <a:t>&lt;footer&gt;</a:t>
            </a:r>
            <a:endParaRPr b="0" lang="fr-CA" sz="1400" spc="-1" strike="noStrike">
              <a:solidFill>
                <a:srgbClr val="000000"/>
              </a:solidFill>
              <a:latin typeface="Times New Roman"/>
            </a:endParaRPr>
          </a:p>
        </p:txBody>
      </p:sp>
      <p:sp>
        <p:nvSpPr>
          <p:cNvPr id="72"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CA" sz="1400" spc="-1" strike="noStrike">
                <a:solidFill>
                  <a:srgbClr val="000000"/>
                </a:solidFill>
                <a:latin typeface="Times New Roman"/>
              </a:defRPr>
            </a:lvl1pPr>
          </a:lstStyle>
          <a:p>
            <a:pPr indent="0" algn="r">
              <a:buNone/>
            </a:pPr>
            <a:fld id="{30BC9386-C61F-4E06-A6CB-32DFB0BC9290}" type="slidenum">
              <a:rPr b="0" lang="fr-CA" sz="1400" spc="-1" strike="noStrike">
                <a:solidFill>
                  <a:srgbClr val="000000"/>
                </a:solidFill>
                <a:latin typeface="Times New Roman"/>
              </a:rPr>
              <a:t>&lt;number&gt;</a:t>
            </a:fld>
            <a:endParaRPr b="0" lang="fr-CA"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hyperlink" Target="https://www.tutorialspoint.com/apache_camel/apache_camel_endpoints.htm" TargetMode="External"/><Relationship Id="rId2" Type="http://schemas.openxmlformats.org/officeDocument/2006/relationships/slide" Target="../slides/slide26.xml"/><Relationship Id="rId3"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www.npmjs.com/package/generator-loopback" TargetMode="External"/><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1" lang="en-US" sz="1400" spc="-1" strike="noStrike">
                <a:solidFill>
                  <a:schemeClr val="dk1"/>
                </a:solidFill>
                <a:latin typeface="Raleway"/>
                <a:ea typeface="Raleway"/>
              </a:rPr>
              <a:t>This template is free to use under Creative Commons Attribution license : Slidehood.com</a:t>
            </a:r>
            <a:endParaRPr b="0" lang="fr-CA" sz="1400" spc="-1" strike="noStrike">
              <a:solidFill>
                <a:srgbClr val="000000"/>
              </a:solidFill>
              <a:latin typeface="Arial"/>
            </a:endParaRPr>
          </a:p>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gn="just">
              <a:lnSpc>
                <a:spcPct val="100000"/>
              </a:lnSpc>
              <a:buNone/>
              <a:tabLst>
                <a:tab algn="l" pos="0"/>
              </a:tabLst>
            </a:pPr>
            <a:r>
              <a:rPr b="1" lang="en-US" sz="1400" spc="-1" strike="noStrike">
                <a:solidFill>
                  <a:schemeClr val="dk1"/>
                </a:solidFill>
                <a:latin typeface="Raleway"/>
                <a:ea typeface="Raleway"/>
              </a:rPr>
              <a:t> </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77" name="PlaceHolder 2"/>
          <p:cNvSpPr>
            <a:spLocks noGrp="1"/>
          </p:cNvSpPr>
          <p:nvPr>
            <p:ph type="sldImg"/>
          </p:nvPr>
        </p:nvSpPr>
        <p:spPr>
          <a:xfrm>
            <a:off x="1143360" y="685800"/>
            <a:ext cx="4571640" cy="3428280"/>
          </a:xfrm>
          <a:prstGeom prst="rect">
            <a:avLst/>
          </a:prstGeom>
          <a:ln w="0">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1" lang="en-US" sz="1400" spc="-1" strike="noStrike">
                <a:solidFill>
                  <a:schemeClr val="dk1"/>
                </a:solidFill>
                <a:latin typeface="Raleway"/>
                <a:ea typeface="Raleway"/>
              </a:rPr>
              <a:t>This template is free to use under Creative Commons Attribution license. Please mention Slidehood.com and other resources used in a slide footer.</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83" name="PlaceHolder 2"/>
          <p:cNvSpPr>
            <a:spLocks noGrp="1"/>
          </p:cNvSpPr>
          <p:nvPr>
            <p:ph type="sldImg"/>
          </p:nvPr>
        </p:nvSpPr>
        <p:spPr>
          <a:xfrm>
            <a:off x="1143360" y="685800"/>
            <a:ext cx="4571640" cy="3428280"/>
          </a:xfrm>
          <a:prstGeom prst="rect">
            <a:avLst/>
          </a:prstGeom>
          <a:ln w="0">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85" name="PlaceHolder 2"/>
          <p:cNvSpPr>
            <a:spLocks noGrp="1"/>
          </p:cNvSpPr>
          <p:nvPr>
            <p:ph type="sldImg"/>
          </p:nvPr>
        </p:nvSpPr>
        <p:spPr>
          <a:xfrm>
            <a:off x="1143360" y="685800"/>
            <a:ext cx="4571640" cy="3428280"/>
          </a:xfrm>
          <a:prstGeom prst="rect">
            <a:avLst/>
          </a:prstGeom>
          <a:ln w="0">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87" name="PlaceHolder 2"/>
          <p:cNvSpPr>
            <a:spLocks noGrp="1"/>
          </p:cNvSpPr>
          <p:nvPr>
            <p:ph type="sldImg"/>
          </p:nvPr>
        </p:nvSpPr>
        <p:spPr>
          <a:xfrm>
            <a:off x="1143360" y="685800"/>
            <a:ext cx="4571640" cy="3428280"/>
          </a:xfrm>
          <a:prstGeom prst="rect">
            <a:avLst/>
          </a:prstGeom>
          <a:ln w="0">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nSpc>
                <a:spcPct val="100000"/>
              </a:lnSpc>
              <a:buNone/>
              <a:tabLst>
                <a:tab algn="l" pos="0"/>
              </a:tabLst>
            </a:pPr>
            <a:r>
              <a:rPr b="0" lang="en-US" sz="1100" spc="-1" strike="noStrike" u="sng">
                <a:solidFill>
                  <a:srgbClr val="000000"/>
                </a:solidFill>
                <a:uFillTx/>
                <a:latin typeface="Arial"/>
                <a:hlinkClick r:id="rId1"/>
              </a:rPr>
              <a:t>https://www.tutorialspoint.com/apache_camel/apache_camel_endpoints.htm</a:t>
            </a:r>
            <a:r>
              <a:rPr b="0" lang="en-US" sz="1100" spc="-1" strike="noStrike">
                <a:solidFill>
                  <a:schemeClr val="dk1"/>
                </a:solidFill>
                <a:latin typeface="Arial"/>
              </a:rPr>
              <a:t> </a:t>
            </a:r>
            <a:endParaRPr b="0" lang="fr-CA"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 </a:t>
            </a:r>
            <a:endParaRPr b="0" lang="fr-CA" sz="1100" spc="-1" strike="noStrike">
              <a:solidFill>
                <a:srgbClr val="000000"/>
              </a:solidFill>
              <a:latin typeface="Arial"/>
            </a:endParaRPr>
          </a:p>
        </p:txBody>
      </p:sp>
      <p:sp>
        <p:nvSpPr>
          <p:cNvPr id="189" name="PlaceHolder 2"/>
          <p:cNvSpPr>
            <a:spLocks noGrp="1"/>
          </p:cNvSpPr>
          <p:nvPr>
            <p:ph type="sldImg"/>
          </p:nvPr>
        </p:nvSpPr>
        <p:spPr>
          <a:xfrm>
            <a:off x="1143360" y="685800"/>
            <a:ext cx="4571640" cy="3428280"/>
          </a:xfrm>
          <a:prstGeom prst="rect">
            <a:avLst/>
          </a:prstGeom>
          <a:ln w="0">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91" name="PlaceHolder 2"/>
          <p:cNvSpPr>
            <a:spLocks noGrp="1"/>
          </p:cNvSpPr>
          <p:nvPr>
            <p:ph type="sldImg"/>
          </p:nvPr>
        </p:nvSpPr>
        <p:spPr>
          <a:xfrm>
            <a:off x="1143360" y="685800"/>
            <a:ext cx="4571640" cy="3428280"/>
          </a:xfrm>
          <a:prstGeom prst="rect">
            <a:avLst/>
          </a:prstGeom>
          <a:ln w="0">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a:solidFill>
                  <a:srgbClr val="f7931e"/>
                </a:solidFill>
                <a:latin typeface="Raleway"/>
                <a:ea typeface="Raleway"/>
              </a:rPr>
              <a:t>FONT</a:t>
            </a:r>
            <a:r>
              <a:rPr b="0" lang="en-US" sz="1800" spc="-1" strike="noStrike">
                <a:solidFill>
                  <a:srgbClr val="f7931e"/>
                </a:solidFill>
                <a:latin typeface="Raleway"/>
                <a:ea typeface="Raleway"/>
              </a:rPr>
              <a:t>: </a:t>
            </a:r>
            <a:r>
              <a:rPr b="0" lang="en-US" sz="1400" spc="-1" strike="noStrike">
                <a:solidFill>
                  <a:srgbClr val="f7931e"/>
                </a:solidFill>
                <a:latin typeface="Raleway"/>
                <a:ea typeface="Raleway"/>
              </a:rPr>
              <a:t>RALEWAY &amp; CALIBRI</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93" name="PlaceHolder 2"/>
          <p:cNvSpPr>
            <a:spLocks noGrp="1"/>
          </p:cNvSpPr>
          <p:nvPr>
            <p:ph type="sldImg"/>
          </p:nvPr>
        </p:nvSpPr>
        <p:spPr>
          <a:xfrm>
            <a:off x="1143360" y="685800"/>
            <a:ext cx="4571640" cy="3428280"/>
          </a:xfrm>
          <a:prstGeom prst="rect">
            <a:avLst/>
          </a:prstGeom>
          <a:ln w="0">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1" lang="en-US" sz="1400" spc="-1" strike="noStrike">
                <a:solidFill>
                  <a:schemeClr val="dk1"/>
                </a:solidFill>
                <a:latin typeface="Raleway"/>
                <a:ea typeface="Raleway"/>
              </a:rPr>
              <a:t>This template is free to use under Creative Commons Attribution license. Please mention Slidehood.com and other resources used in a slide footer.</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79" name="PlaceHolder 2"/>
          <p:cNvSpPr>
            <a:spLocks noGrp="1"/>
          </p:cNvSpPr>
          <p:nvPr>
            <p:ph type="sldImg"/>
          </p:nvPr>
        </p:nvSpPr>
        <p:spPr>
          <a:xfrm>
            <a:off x="1143360" y="685800"/>
            <a:ext cx="4571640" cy="3428280"/>
          </a:xfrm>
          <a:prstGeom prst="rect">
            <a:avLst/>
          </a:prstGeom>
          <a:ln w="0">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216000" indent="0" algn="just">
              <a:lnSpc>
                <a:spcPct val="100000"/>
              </a:lnSpc>
              <a:buNone/>
              <a:tabLst>
                <a:tab algn="l" pos="0"/>
              </a:tabLst>
            </a:pPr>
            <a:r>
              <a:rPr b="0" lang="en-US" sz="1400" spc="-1" strike="noStrike" u="sng">
                <a:solidFill>
                  <a:schemeClr val="hlink"/>
                </a:solidFill>
                <a:uFillTx/>
                <a:latin typeface="Raleway"/>
                <a:ea typeface="Raleway"/>
                <a:hlinkClick r:id="rId1"/>
              </a:rPr>
              <a:t>https://www.npmjs.com/package/generator-loopback</a:t>
            </a:r>
            <a:r>
              <a:rPr b="0" lang="en-US" sz="1400" spc="-1" strike="noStrike">
                <a:solidFill>
                  <a:srgbClr val="f7931e"/>
                </a:solidFill>
                <a:latin typeface="Raleway"/>
                <a:ea typeface="Raleway"/>
              </a:rPr>
              <a:t> </a:t>
            </a:r>
            <a:endParaRPr b="0" lang="fr-CA" sz="1400" spc="-1" strike="noStrike">
              <a:solidFill>
                <a:srgbClr val="000000"/>
              </a:solidFill>
              <a:latin typeface="Arial"/>
            </a:endParaRPr>
          </a:p>
          <a:p>
            <a:pPr marL="216000" indent="0">
              <a:lnSpc>
                <a:spcPct val="100000"/>
              </a:lnSpc>
              <a:buNone/>
              <a:tabLst>
                <a:tab algn="l" pos="0"/>
              </a:tabLst>
            </a:pPr>
            <a:endParaRPr b="0" lang="fr-CA" sz="1100" spc="-1" strike="noStrike">
              <a:solidFill>
                <a:srgbClr val="000000"/>
              </a:solidFill>
              <a:latin typeface="Arial"/>
            </a:endParaRPr>
          </a:p>
        </p:txBody>
      </p:sp>
      <p:sp>
        <p:nvSpPr>
          <p:cNvPr id="181" name="PlaceHolder 2"/>
          <p:cNvSpPr>
            <a:spLocks noGrp="1"/>
          </p:cNvSpPr>
          <p:nvPr>
            <p:ph type="sldImg"/>
          </p:nvPr>
        </p:nvSpPr>
        <p:spPr>
          <a:xfrm>
            <a:off x="1143360" y="685800"/>
            <a:ext cx="4571640" cy="342828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big">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ubtitle">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CA" sz="4400" spc="-1" strike="noStrike">
              <a:solidFill>
                <a:srgbClr val="000000"/>
              </a:solidFill>
              <a:latin typeface="Arial"/>
            </a:endParaRPr>
          </a:p>
        </p:txBody>
      </p:sp>
      <p:sp>
        <p:nvSpPr>
          <p:cNvPr id="3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CA"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 2 columns">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 3 columns">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CA"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13;p2"/>
          <p:cNvGrpSpPr/>
          <p:nvPr/>
        </p:nvGrpSpPr>
        <p:grpSpPr>
          <a:xfrm>
            <a:off x="-6120" y="-6480"/>
            <a:ext cx="12205440" cy="6863760"/>
            <a:chOff x="-6120" y="-6480"/>
            <a:chExt cx="12205440" cy="6863760"/>
          </a:xfrm>
        </p:grpSpPr>
        <p:sp>
          <p:nvSpPr>
            <p:cNvPr id="1" name="Google Shape;14;p2"/>
            <p:cNvSpPr/>
            <p:nvPr/>
          </p:nvSpPr>
          <p:spPr>
            <a:xfrm>
              <a:off x="1440" y="3240"/>
              <a:ext cx="12189600" cy="6854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2" name="Google Shape;15;p2"/>
            <p:cNvSpPr/>
            <p:nvPr/>
          </p:nvSpPr>
          <p:spPr>
            <a:xfrm>
              <a:off x="11160" y="3240"/>
              <a:ext cx="720" cy="720"/>
            </a:xfrm>
            <a:prstGeom prst="rect">
              <a:avLst/>
            </a:prstGeom>
            <a:solidFill>
              <a:srgbClr val="ffffff"/>
            </a:solidFill>
            <a:ln w="0">
              <a:noFill/>
            </a:ln>
          </p:spPr>
          <p:style>
            <a:lnRef idx="0"/>
            <a:fillRef idx="0"/>
            <a:effectRef idx="0"/>
            <a:fontRef idx="minor"/>
          </p:style>
          <p:txBody>
            <a:bodyPr lIns="90000" rIns="90000" tIns="360" bIns="360" anchor="t">
              <a:noAutofit/>
            </a:bodyPr>
            <a:p>
              <a:pPr>
                <a:lnSpc>
                  <a:spcPct val="100000"/>
                </a:lnSpc>
                <a:tabLst>
                  <a:tab algn="l" pos="0"/>
                </a:tabLst>
              </a:pPr>
              <a:endParaRPr b="0" lang="fr-CA" sz="1400" spc="-1" strike="noStrike">
                <a:solidFill>
                  <a:srgbClr val="000000"/>
                </a:solidFill>
                <a:latin typeface="Arial"/>
              </a:endParaRPr>
            </a:p>
          </p:txBody>
        </p:sp>
        <p:sp>
          <p:nvSpPr>
            <p:cNvPr id="3" name="Google Shape;16;p2"/>
            <p:cNvSpPr/>
            <p:nvPr/>
          </p:nvSpPr>
          <p:spPr>
            <a:xfrm>
              <a:off x="1440" y="-6480"/>
              <a:ext cx="16560" cy="16920"/>
            </a:xfrm>
            <a:custGeom>
              <a:avLst/>
              <a:gdLst>
                <a:gd name="textAreaLeft" fmla="*/ 0 w 16560"/>
                <a:gd name="textAreaRight" fmla="*/ 17280 w 16560"/>
                <a:gd name="textAreaTop" fmla="*/ 0 h 16920"/>
                <a:gd name="textAreaBottom" fmla="*/ 17640 h 16920"/>
              </a:gdLst>
              <a:ahLst/>
              <a:rect l="textAreaLeft" t="textAreaTop" r="textAreaRight" b="textAreaBottom"/>
              <a:pathLst>
                <a:path w="11" h="11">
                  <a:moveTo>
                    <a:pt x="11" y="11"/>
                  </a:moveTo>
                  <a:lnTo>
                    <a:pt x="0" y="0"/>
                  </a:lnTo>
                  <a:lnTo>
                    <a:pt x="0" y="0"/>
                  </a:lnTo>
                  <a:lnTo>
                    <a:pt x="11" y="11"/>
                  </a:lnTo>
                  <a:close/>
                </a:path>
              </a:pathLst>
            </a:custGeom>
            <a:solidFill>
              <a:srgbClr val="000000"/>
            </a:solidFill>
            <a:ln w="0">
              <a:noFill/>
            </a:ln>
          </p:spPr>
          <p:style>
            <a:lnRef idx="0"/>
            <a:fillRef idx="0"/>
            <a:effectRef idx="0"/>
            <a:fontRef idx="minor"/>
          </p:style>
          <p:txBody>
            <a:bodyPr lIns="90000" rIns="90000" tIns="8640" bIns="8640" anchor="t">
              <a:noAutofit/>
            </a:bodyPr>
            <a:p>
              <a:pPr>
                <a:lnSpc>
                  <a:spcPct val="100000"/>
                </a:lnSpc>
                <a:tabLst>
                  <a:tab algn="l" pos="0"/>
                </a:tabLst>
              </a:pPr>
              <a:endParaRPr b="0" lang="fr-CA" sz="1400" spc="-1" strike="noStrike">
                <a:solidFill>
                  <a:srgbClr val="ffffff"/>
                </a:solidFill>
                <a:latin typeface="Arial"/>
              </a:endParaRPr>
            </a:p>
          </p:txBody>
        </p:sp>
        <p:sp>
          <p:nvSpPr>
            <p:cNvPr id="4" name="Google Shape;17;p2"/>
            <p:cNvSpPr/>
            <p:nvPr/>
          </p:nvSpPr>
          <p:spPr>
            <a:xfrm>
              <a:off x="-6120" y="114480"/>
              <a:ext cx="2801520" cy="2079000"/>
            </a:xfrm>
            <a:custGeom>
              <a:avLst/>
              <a:gdLst>
                <a:gd name="textAreaLeft" fmla="*/ 0 w 2801520"/>
                <a:gd name="textAreaRight" fmla="*/ 2802240 w 2801520"/>
                <a:gd name="textAreaTop" fmla="*/ 0 h 2079000"/>
                <a:gd name="textAreaBottom" fmla="*/ 2079720 h 2079000"/>
              </a:gdLst>
              <a:ahLst/>
              <a:rect l="textAreaLeft" t="textAreaTop" r="textAreaRight" b="textAreaBottom"/>
              <a:pathLst>
                <a:path w="1772" h="1310">
                  <a:moveTo>
                    <a:pt x="0" y="0"/>
                  </a:moveTo>
                  <a:lnTo>
                    <a:pt x="0" y="1310"/>
                  </a:lnTo>
                  <a:lnTo>
                    <a:pt x="1772" y="978"/>
                  </a:lnTo>
                  <a:lnTo>
                    <a:pt x="0" y="0"/>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5" name="Google Shape;18;p2"/>
            <p:cNvSpPr/>
            <p:nvPr/>
          </p:nvSpPr>
          <p:spPr>
            <a:xfrm>
              <a:off x="9474480" y="4667400"/>
              <a:ext cx="2724840" cy="2026440"/>
            </a:xfrm>
            <a:custGeom>
              <a:avLst/>
              <a:gdLst>
                <a:gd name="textAreaLeft" fmla="*/ 0 w 2724840"/>
                <a:gd name="textAreaRight" fmla="*/ 2725560 w 2724840"/>
                <a:gd name="textAreaTop" fmla="*/ 0 h 2026440"/>
                <a:gd name="textAreaBottom" fmla="*/ 2027160 h 2026440"/>
              </a:gdLst>
              <a:ahLst/>
              <a:rect l="textAreaLeft" t="textAreaTop" r="textAreaRight" b="textAreaBottom"/>
              <a:pathLst>
                <a:path w="1734" h="1277">
                  <a:moveTo>
                    <a:pt x="0" y="321"/>
                  </a:moveTo>
                  <a:lnTo>
                    <a:pt x="1734" y="1277"/>
                  </a:lnTo>
                  <a:lnTo>
                    <a:pt x="1734" y="0"/>
                  </a:lnTo>
                  <a:lnTo>
                    <a:pt x="0" y="321"/>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6" name="Google Shape;19;p2"/>
            <p:cNvSpPr/>
            <p:nvPr/>
          </p:nvSpPr>
          <p:spPr>
            <a:xfrm>
              <a:off x="-6120" y="1814400"/>
              <a:ext cx="8936280" cy="4930200"/>
            </a:xfrm>
            <a:custGeom>
              <a:avLst/>
              <a:gdLst>
                <a:gd name="textAreaLeft" fmla="*/ 0 w 8936280"/>
                <a:gd name="textAreaRight" fmla="*/ 8937000 w 8936280"/>
                <a:gd name="textAreaTop" fmla="*/ 0 h 4930200"/>
                <a:gd name="textAreaBottom" fmla="*/ 4930920 h 4930200"/>
              </a:gdLst>
              <a:ahLst/>
              <a:rect l="textAreaLeft" t="textAreaTop" r="textAreaRight" b="textAreaBottom"/>
              <a:pathLst>
                <a:path w="8936911" h="4930783">
                  <a:moveTo>
                    <a:pt x="2988244" y="0"/>
                  </a:moveTo>
                  <a:lnTo>
                    <a:pt x="8936911" y="3276600"/>
                  </a:lnTo>
                  <a:lnTo>
                    <a:pt x="0" y="4930783"/>
                  </a:lnTo>
                  <a:lnTo>
                    <a:pt x="0" y="554085"/>
                  </a:lnTo>
                  <a:close/>
                </a:path>
              </a:pathLst>
            </a:custGeom>
            <a:solidFill>
              <a:srgbClr val="f7a74a"/>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7" name="Google Shape;20;p2"/>
            <p:cNvSpPr/>
            <p:nvPr/>
          </p:nvSpPr>
          <p:spPr>
            <a:xfrm>
              <a:off x="-6120" y="2419920"/>
              <a:ext cx="8936280" cy="4316400"/>
            </a:xfrm>
            <a:custGeom>
              <a:avLst/>
              <a:gdLst>
                <a:gd name="textAreaLeft" fmla="*/ 0 w 8936280"/>
                <a:gd name="textAreaRight" fmla="*/ 8937000 w 8936280"/>
                <a:gd name="textAreaTop" fmla="*/ 0 h 4316400"/>
                <a:gd name="textAreaBottom" fmla="*/ 4317120 h 4316400"/>
              </a:gdLst>
              <a:ahLst/>
              <a:rect l="textAreaLeft" t="textAreaTop" r="textAreaRight" b="textAreaBottom"/>
              <a:pathLst>
                <a:path w="8936912" h="4316961">
                  <a:moveTo>
                    <a:pt x="0" y="0"/>
                  </a:moveTo>
                  <a:lnTo>
                    <a:pt x="8936912" y="2671325"/>
                  </a:lnTo>
                  <a:lnTo>
                    <a:pt x="0" y="4316961"/>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8" name="Google Shape;21;p2"/>
            <p:cNvSpPr/>
            <p:nvPr/>
          </p:nvSpPr>
          <p:spPr>
            <a:xfrm>
              <a:off x="130320" y="3240"/>
              <a:ext cx="11474640" cy="1612080"/>
            </a:xfrm>
            <a:custGeom>
              <a:avLst/>
              <a:gdLst>
                <a:gd name="textAreaLeft" fmla="*/ 0 w 11474640"/>
                <a:gd name="textAreaRight" fmla="*/ 11475360 w 11474640"/>
                <a:gd name="textAreaTop" fmla="*/ 0 h 1612080"/>
                <a:gd name="textAreaBottom" fmla="*/ 1612800 h 1612080"/>
              </a:gdLst>
              <a:ahLst/>
              <a:rect l="textAreaLeft" t="textAreaTop" r="textAreaRight" b="textAreaBottom"/>
              <a:pathLst>
                <a:path w="7301" h="1016">
                  <a:moveTo>
                    <a:pt x="1839" y="1016"/>
                  </a:moveTo>
                  <a:lnTo>
                    <a:pt x="7301" y="0"/>
                  </a:lnTo>
                  <a:lnTo>
                    <a:pt x="0" y="0"/>
                  </a:lnTo>
                  <a:lnTo>
                    <a:pt x="1839" y="1016"/>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9" name="Google Shape;22;p2"/>
            <p:cNvSpPr/>
            <p:nvPr/>
          </p:nvSpPr>
          <p:spPr>
            <a:xfrm>
              <a:off x="518760" y="5227560"/>
              <a:ext cx="11578320" cy="1629720"/>
            </a:xfrm>
            <a:custGeom>
              <a:avLst/>
              <a:gdLst>
                <a:gd name="textAreaLeft" fmla="*/ 0 w 11578320"/>
                <a:gd name="textAreaRight" fmla="*/ 11579040 w 11578320"/>
                <a:gd name="textAreaTop" fmla="*/ 0 h 1629720"/>
                <a:gd name="textAreaBottom" fmla="*/ 1630440 h 1629720"/>
              </a:gdLst>
              <a:ahLst/>
              <a:rect l="textAreaLeft" t="textAreaTop" r="textAreaRight" b="textAreaBottom"/>
              <a:pathLst>
                <a:path w="7367" h="1027">
                  <a:moveTo>
                    <a:pt x="7367" y="1027"/>
                  </a:moveTo>
                  <a:lnTo>
                    <a:pt x="5517" y="0"/>
                  </a:lnTo>
                  <a:lnTo>
                    <a:pt x="0" y="1027"/>
                  </a:lnTo>
                  <a:lnTo>
                    <a:pt x="7367" y="1027"/>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grpSp>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1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27;p4"/>
          <p:cNvSpPr/>
          <p:nvPr/>
        </p:nvSpPr>
        <p:spPr>
          <a:xfrm rot="16200000">
            <a:off x="-256320" y="2601360"/>
            <a:ext cx="1313640" cy="799920"/>
          </a:xfrm>
          <a:prstGeom prst="parallelogram">
            <a:avLst>
              <a:gd name="adj" fmla="val 81897"/>
            </a:avLst>
          </a:prstGeom>
          <a:solidFill>
            <a:srgbClr val="ffffff">
              <a:alpha val="14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Lst>
            </a:pPr>
            <a:endParaRPr b="0" lang="fr-CA" sz="1400" spc="-1" strike="noStrike">
              <a:solidFill>
                <a:srgbClr val="000000"/>
              </a:solidFill>
              <a:latin typeface="Arial"/>
            </a:endParaRPr>
          </a:p>
        </p:txBody>
      </p:sp>
      <p:sp>
        <p:nvSpPr>
          <p:cNvPr id="15" name="Google Shape;28;p4"/>
          <p:cNvSpPr/>
          <p:nvPr/>
        </p:nvSpPr>
        <p:spPr>
          <a:xfrm flipH="1" rot="16200000">
            <a:off x="9754560" y="3736440"/>
            <a:ext cx="1369800" cy="834120"/>
          </a:xfrm>
          <a:prstGeom prst="parallelogram">
            <a:avLst>
              <a:gd name="adj" fmla="val 81897"/>
            </a:avLst>
          </a:prstGeom>
          <a:solidFill>
            <a:srgbClr val="ffffff">
              <a:alpha val="14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Lst>
            </a:pPr>
            <a:endParaRPr b="0" lang="fr-CA" sz="1400" spc="-1" strike="noStrike">
              <a:solidFill>
                <a:srgbClr val="000000"/>
              </a:solidFill>
              <a:latin typeface="Arial"/>
            </a:endParaRPr>
          </a:p>
        </p:txBody>
      </p:sp>
      <p:sp>
        <p:nvSpPr>
          <p:cNvPr id="16" name="Google Shape;29;p4"/>
          <p:cNvSpPr/>
          <p:nvPr/>
        </p:nvSpPr>
        <p:spPr>
          <a:xfrm>
            <a:off x="-15840" y="6872400"/>
            <a:ext cx="720" cy="720"/>
          </a:xfrm>
          <a:prstGeom prst="rect">
            <a:avLst/>
          </a:prstGeom>
          <a:solidFill>
            <a:srgbClr val="cccccc"/>
          </a:solidFill>
          <a:ln w="0">
            <a:noFill/>
          </a:ln>
        </p:spPr>
        <p:style>
          <a:lnRef idx="0"/>
          <a:fillRef idx="0"/>
          <a:effectRef idx="0"/>
          <a:fontRef idx="minor"/>
        </p:style>
        <p:txBody>
          <a:bodyPr lIns="90000" rIns="90000" tIns="360" bIns="360" anchor="t">
            <a:noAutofit/>
          </a:bodyPr>
          <a:p>
            <a:pPr>
              <a:lnSpc>
                <a:spcPct val="100000"/>
              </a:lnSpc>
              <a:tabLst>
                <a:tab algn="l" pos="0"/>
              </a:tabLst>
            </a:pPr>
            <a:endParaRPr b="0" lang="fr-CA" sz="1400" spc="-1" strike="noStrike">
              <a:solidFill>
                <a:srgbClr val="000000"/>
              </a:solidFill>
              <a:latin typeface="Arial"/>
            </a:endParaRPr>
          </a:p>
        </p:txBody>
      </p:sp>
      <p:sp>
        <p:nvSpPr>
          <p:cNvPr id="17" name="Google Shape;30;p4"/>
          <p:cNvSpPr/>
          <p:nvPr/>
        </p:nvSpPr>
        <p:spPr>
          <a:xfrm>
            <a:off x="-15840" y="3945240"/>
            <a:ext cx="3675240" cy="2799360"/>
          </a:xfrm>
          <a:custGeom>
            <a:avLst/>
            <a:gdLst>
              <a:gd name="textAreaLeft" fmla="*/ 0 w 3675240"/>
              <a:gd name="textAreaRight" fmla="*/ 3675960 w 3675240"/>
              <a:gd name="textAreaTop" fmla="*/ 0 h 2799360"/>
              <a:gd name="textAreaBottom" fmla="*/ 2800080 h 2799360"/>
            </a:gdLst>
            <a:ahLst/>
            <a:rect l="textAreaLeft" t="textAreaTop" r="textAreaRight" b="textAreaBottom"/>
            <a:pathLst>
              <a:path w="2300" h="890">
                <a:moveTo>
                  <a:pt x="2300" y="527"/>
                </a:moveTo>
                <a:lnTo>
                  <a:pt x="0" y="0"/>
                </a:lnTo>
                <a:lnTo>
                  <a:pt x="0" y="890"/>
                </a:lnTo>
                <a:lnTo>
                  <a:pt x="2300" y="527"/>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18" name="Google Shape;31;p4"/>
          <p:cNvSpPr/>
          <p:nvPr/>
        </p:nvSpPr>
        <p:spPr>
          <a:xfrm>
            <a:off x="-107640" y="6836040"/>
            <a:ext cx="45000" cy="45000"/>
          </a:xfrm>
          <a:prstGeom prst="rect">
            <a:avLst/>
          </a:prstGeom>
          <a:solidFill>
            <a:srgbClr val="cccccc"/>
          </a:solidFill>
          <a:ln w="0">
            <a:noFill/>
          </a:ln>
        </p:spPr>
        <p:style>
          <a:lnRef idx="0"/>
          <a:fillRef idx="0"/>
          <a:effectRef idx="0"/>
          <a:fontRef idx="minor"/>
        </p:style>
        <p:txBody>
          <a:bodyPr lIns="90000" rIns="90000" tIns="22680" bIns="22680" anchor="t">
            <a:noAutofit/>
          </a:bodyPr>
          <a:p>
            <a:pPr>
              <a:lnSpc>
                <a:spcPct val="100000"/>
              </a:lnSpc>
              <a:tabLst>
                <a:tab algn="l" pos="0"/>
              </a:tabLst>
            </a:pPr>
            <a:endParaRPr b="0" lang="fr-CA" sz="1400" spc="-1" strike="noStrike">
              <a:solidFill>
                <a:srgbClr val="000000"/>
              </a:solidFill>
              <a:latin typeface="Arial"/>
            </a:endParaRPr>
          </a:p>
        </p:txBody>
      </p:sp>
      <p:sp>
        <p:nvSpPr>
          <p:cNvPr id="19" name="Google Shape;32;p4"/>
          <p:cNvSpPr/>
          <p:nvPr/>
        </p:nvSpPr>
        <p:spPr>
          <a:xfrm>
            <a:off x="4542480" y="0"/>
            <a:ext cx="7648920" cy="6879600"/>
          </a:xfrm>
          <a:custGeom>
            <a:avLst/>
            <a:gdLst>
              <a:gd name="textAreaLeft" fmla="*/ 0 w 7648920"/>
              <a:gd name="textAreaRight" fmla="*/ 7649640 w 7648920"/>
              <a:gd name="textAreaTop" fmla="*/ 0 h 6879600"/>
              <a:gd name="textAreaBottom" fmla="*/ 6880320 h 6879600"/>
            </a:gdLst>
            <a:ahLst/>
            <a:rect l="textAreaLeft" t="textAreaTop" r="textAreaRight" b="textAreaBottom"/>
            <a:pathLst>
              <a:path w="4786" h="2187">
                <a:moveTo>
                  <a:pt x="0" y="1786"/>
                </a:moveTo>
                <a:lnTo>
                  <a:pt x="1754" y="2187"/>
                </a:lnTo>
                <a:lnTo>
                  <a:pt x="4786" y="2187"/>
                </a:lnTo>
                <a:lnTo>
                  <a:pt x="4786" y="0"/>
                </a:lnTo>
                <a:lnTo>
                  <a:pt x="0" y="1786"/>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20" name="Google Shape;33;p4"/>
          <p:cNvSpPr/>
          <p:nvPr/>
        </p:nvSpPr>
        <p:spPr>
          <a:xfrm>
            <a:off x="511920" y="5772960"/>
            <a:ext cx="6007320" cy="1106640"/>
          </a:xfrm>
          <a:custGeom>
            <a:avLst/>
            <a:gdLst>
              <a:gd name="textAreaLeft" fmla="*/ 0 w 6007320"/>
              <a:gd name="textAreaRight" fmla="*/ 6008040 w 6007320"/>
              <a:gd name="textAreaTop" fmla="*/ 0 h 1106640"/>
              <a:gd name="textAreaBottom" fmla="*/ 1107360 h 1106640"/>
            </a:gdLst>
            <a:ahLst/>
            <a:rect l="textAreaLeft" t="textAreaTop" r="textAreaRight" b="textAreaBottom"/>
            <a:pathLst>
              <a:path w="3759" h="352">
                <a:moveTo>
                  <a:pt x="2224" y="0"/>
                </a:moveTo>
                <a:lnTo>
                  <a:pt x="0" y="352"/>
                </a:lnTo>
                <a:lnTo>
                  <a:pt x="3759" y="352"/>
                </a:lnTo>
                <a:lnTo>
                  <a:pt x="2224" y="0"/>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2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Google Shape;36;p5"/>
          <p:cNvSpPr/>
          <p:nvPr/>
        </p:nvSpPr>
        <p:spPr>
          <a:xfrm rot="5400000">
            <a:off x="865080" y="-864360"/>
            <a:ext cx="1238040" cy="296676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4" name="Google Shape;37;p5"/>
          <p:cNvSpPr/>
          <p:nvPr/>
        </p:nvSpPr>
        <p:spPr>
          <a:xfrm flipH="1" rot="10800000">
            <a:off x="388440" y="-1584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25" name="Google Shape;38;p5"/>
          <p:cNvSpPr/>
          <p:nvPr/>
        </p:nvSpPr>
        <p:spPr>
          <a:xfrm rot="16200000">
            <a:off x="10095840" y="4748040"/>
            <a:ext cx="123804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6" name="Google Shape;39;p5"/>
          <p:cNvSpPr/>
          <p:nvPr/>
        </p:nvSpPr>
        <p:spPr>
          <a:xfrm flipH="1">
            <a:off x="6321240" y="619416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27" name="Google Shape;40;p5"/>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8" name="Google Shape;41;p5"/>
          <p:cNvSpPr/>
          <p:nvPr/>
        </p:nvSpPr>
        <p:spPr>
          <a:xfrm rot="10800000">
            <a:off x="5856120" y="-16560"/>
            <a:ext cx="633600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3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45;p6"/>
          <p:cNvSpPr/>
          <p:nvPr/>
        </p:nvSpPr>
        <p:spPr>
          <a:xfrm>
            <a:off x="6886800" y="6445080"/>
            <a:ext cx="4395240" cy="432720"/>
          </a:xfrm>
          <a:custGeom>
            <a:avLst/>
            <a:gdLst>
              <a:gd name="textAreaLeft" fmla="*/ 0 w 4395240"/>
              <a:gd name="textAreaRight" fmla="*/ 4395960 w 4395240"/>
              <a:gd name="textAreaTop" fmla="*/ 0 h 432720"/>
              <a:gd name="textAreaBottom" fmla="*/ 433440 h 432720"/>
            </a:gdLst>
            <a:ahLst/>
            <a:rect l="textAreaLeft" t="textAreaTop" r="textAreaRight" b="textAreaBottom"/>
            <a:pathLst>
              <a:path w="10000" h="10000">
                <a:moveTo>
                  <a:pt x="2135" y="0"/>
                </a:moveTo>
                <a:lnTo>
                  <a:pt x="10000" y="10000"/>
                </a:lnTo>
                <a:lnTo>
                  <a:pt x="0" y="10000"/>
                </a:lnTo>
                <a:lnTo>
                  <a:pt x="2135" y="0"/>
                </a:lnTo>
                <a:close/>
              </a:path>
            </a:pathLst>
          </a:custGeom>
          <a:solidFill>
            <a:srgbClr val="cccccc"/>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32" name="Google Shape;46;p6"/>
          <p:cNvSpPr/>
          <p:nvPr/>
        </p:nvSpPr>
        <p:spPr>
          <a:xfrm>
            <a:off x="7924320" y="0"/>
            <a:ext cx="4275000" cy="6811920"/>
          </a:xfrm>
          <a:custGeom>
            <a:avLst/>
            <a:gdLst>
              <a:gd name="textAreaLeft" fmla="*/ 0 w 4275000"/>
              <a:gd name="textAreaRight" fmla="*/ 4275720 w 4275000"/>
              <a:gd name="textAreaTop" fmla="*/ 0 h 6811920"/>
              <a:gd name="textAreaBottom" fmla="*/ 6812640 h 6811920"/>
            </a:gdLst>
            <a:ahLst/>
            <a:rect l="textAreaLeft" t="textAreaTop" r="textAreaRight" b="textAreaBottom"/>
            <a:pathLst>
              <a:path w="10211" h="10000">
                <a:moveTo>
                  <a:pt x="10211" y="10000"/>
                </a:moveTo>
                <a:lnTo>
                  <a:pt x="0" y="9323"/>
                </a:lnTo>
                <a:lnTo>
                  <a:pt x="10211" y="0"/>
                </a:lnTo>
                <a:lnTo>
                  <a:pt x="10211" y="10000"/>
                </a:lnTo>
                <a:close/>
              </a:path>
            </a:pathLst>
          </a:custGeom>
          <a:solidFill>
            <a:srgbClr val="f7931e"/>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000000"/>
              </a:solidFill>
              <a:latin typeface="Arial"/>
            </a:endParaRPr>
          </a:p>
        </p:txBody>
      </p:sp>
      <p:sp>
        <p:nvSpPr>
          <p:cNvPr id="33" name="Google Shape;47;p6"/>
          <p:cNvSpPr/>
          <p:nvPr/>
        </p:nvSpPr>
        <p:spPr>
          <a:xfrm>
            <a:off x="0" y="5706720"/>
            <a:ext cx="7489080" cy="1171080"/>
          </a:xfrm>
          <a:custGeom>
            <a:avLst/>
            <a:gdLst>
              <a:gd name="textAreaLeft" fmla="*/ 0 w 7489080"/>
              <a:gd name="textAreaRight" fmla="*/ 7489800 w 7489080"/>
              <a:gd name="textAreaTop" fmla="*/ 0 h 1171080"/>
              <a:gd name="textAreaBottom" fmla="*/ 1171800 h 1171080"/>
            </a:gdLst>
            <a:ahLst/>
            <a:rect l="textAreaLeft" t="textAreaTop" r="textAreaRight" b="textAreaBottom"/>
            <a:pathLst>
              <a:path w="4712" h="552">
                <a:moveTo>
                  <a:pt x="4712" y="356"/>
                </a:moveTo>
                <a:lnTo>
                  <a:pt x="4169" y="552"/>
                </a:lnTo>
                <a:lnTo>
                  <a:pt x="0" y="552"/>
                </a:lnTo>
                <a:lnTo>
                  <a:pt x="0" y="0"/>
                </a:lnTo>
                <a:lnTo>
                  <a:pt x="4712" y="356"/>
                </a:lnTo>
                <a:close/>
              </a:path>
            </a:pathLst>
          </a:custGeom>
          <a:solidFill>
            <a:srgbClr val="29abe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fr-CA" sz="1400" spc="-1" strike="noStrike">
              <a:solidFill>
                <a:srgbClr val="ffffff"/>
              </a:solidFill>
              <a:latin typeface="Arial"/>
            </a:endParaRPr>
          </a:p>
        </p:txBody>
      </p:sp>
      <p:sp>
        <p:nvSpPr>
          <p:cNvPr id="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CA" sz="1800" spc="-1" strike="noStrike">
                <a:solidFill>
                  <a:srgbClr val="000000"/>
                </a:solidFill>
                <a:latin typeface="Arial"/>
              </a:rPr>
              <a:t>Click to edit the title text format</a:t>
            </a:r>
            <a:endParaRPr b="0" lang="fr-CA" sz="1800" spc="-1" strike="noStrike">
              <a:solidFill>
                <a:srgbClr val="000000"/>
              </a:solidFill>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1800" spc="-1" strike="noStrike">
                <a:solidFill>
                  <a:srgbClr val="000000"/>
                </a:solidFill>
                <a:latin typeface="Arial"/>
              </a:rPr>
              <a:t>Click to edit the outline text format</a:t>
            </a:r>
            <a:endParaRPr b="0" lang="fr-CA"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1800" spc="-1" strike="noStrike">
                <a:solidFill>
                  <a:srgbClr val="000000"/>
                </a:solidFill>
                <a:latin typeface="Arial"/>
              </a:rPr>
              <a:t>Second Outline Level</a:t>
            </a:r>
            <a:endParaRPr b="0" lang="fr-CA"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1800" spc="-1" strike="noStrike">
                <a:solidFill>
                  <a:srgbClr val="000000"/>
                </a:solidFill>
                <a:latin typeface="Arial"/>
              </a:rPr>
              <a:t>Third Outline Level</a:t>
            </a:r>
            <a:endParaRPr b="0" lang="fr-CA"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1800" spc="-1" strike="noStrike">
                <a:solidFill>
                  <a:srgbClr val="000000"/>
                </a:solidFill>
                <a:latin typeface="Arial"/>
              </a:rPr>
              <a:t>Fourth Outline Level</a:t>
            </a:r>
            <a:endParaRPr b="0" lang="fr-CA"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1800" spc="-1" strike="noStrike">
                <a:solidFill>
                  <a:srgbClr val="000000"/>
                </a:solidFill>
                <a:latin typeface="Arial"/>
              </a:rPr>
              <a:t>Fifth Outline Level</a:t>
            </a:r>
            <a:endParaRPr b="0" lang="fr-CA"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1800" spc="-1" strike="noStrike">
                <a:solidFill>
                  <a:srgbClr val="000000"/>
                </a:solidFill>
                <a:latin typeface="Arial"/>
              </a:rPr>
              <a:t>Sixth Outline Level</a:t>
            </a:r>
            <a:endParaRPr b="0" lang="fr-CA"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1800" spc="-1" strike="noStrike">
                <a:solidFill>
                  <a:srgbClr val="000000"/>
                </a:solidFill>
                <a:latin typeface="Arial"/>
              </a:rPr>
              <a:t>Seventh Outline Level</a:t>
            </a:r>
            <a:endParaRPr b="0" lang="fr-CA"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Google Shape;51;p7"/>
          <p:cNvSpPr/>
          <p:nvPr/>
        </p:nvSpPr>
        <p:spPr>
          <a:xfrm rot="16200000">
            <a:off x="10095840" y="4748040"/>
            <a:ext cx="123804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39" name="Google Shape;52;p7"/>
          <p:cNvSpPr/>
          <p:nvPr/>
        </p:nvSpPr>
        <p:spPr>
          <a:xfrm flipH="1">
            <a:off x="6321240" y="619416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40" name="Google Shape;53;p7"/>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1" name="Google Shape;55;p7"/>
          <p:cNvSpPr/>
          <p:nvPr/>
        </p:nvSpPr>
        <p:spPr>
          <a:xfrm>
            <a:off x="2862360" y="1257480"/>
            <a:ext cx="1235880" cy="1135080"/>
          </a:xfrm>
          <a:prstGeom prst="ellips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2" name="Google Shape;56;p7"/>
          <p:cNvSpPr/>
          <p:nvPr/>
        </p:nvSpPr>
        <p:spPr>
          <a:xfrm>
            <a:off x="8164440" y="1252080"/>
            <a:ext cx="1235880" cy="1135080"/>
          </a:xfrm>
          <a:prstGeom prst="ellips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cxnSp>
        <p:nvCxnSpPr>
          <p:cNvPr id="43" name="Google Shape;57;p7"/>
          <p:cNvCxnSpPr/>
          <p:nvPr/>
        </p:nvCxnSpPr>
        <p:spPr>
          <a:xfrm>
            <a:off x="6131520" y="1725480"/>
            <a:ext cx="720" cy="4956120"/>
          </a:xfrm>
          <a:prstGeom prst="straightConnector1">
            <a:avLst/>
          </a:prstGeom>
          <a:ln w="28575">
            <a:solidFill>
              <a:srgbClr val="bfbfbf"/>
            </a:solidFill>
            <a:miter/>
          </a:ln>
        </p:spPr>
      </p:cxn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Google Shape;59;p8"/>
          <p:cNvSpPr/>
          <p:nvPr/>
        </p:nvSpPr>
        <p:spPr>
          <a:xfrm rot="16200000">
            <a:off x="10095840" y="4748040"/>
            <a:ext cx="1238040" cy="2981520"/>
          </a:xfrm>
          <a:prstGeom prst="triangle">
            <a:avLst>
              <a:gd name="adj" fmla="val 58762"/>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5" name="Google Shape;60;p8"/>
          <p:cNvSpPr/>
          <p:nvPr/>
        </p:nvSpPr>
        <p:spPr>
          <a:xfrm flipH="1">
            <a:off x="6321240" y="6194160"/>
            <a:ext cx="5465880" cy="663120"/>
          </a:xfrm>
          <a:prstGeom prst="triangle">
            <a:avLst>
              <a:gd name="adj" fmla="val 50000"/>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46" name="Google Shape;61;p8"/>
          <p:cNvSpPr/>
          <p:nvPr/>
        </p:nvSpPr>
        <p:spPr>
          <a:xfrm>
            <a:off x="0" y="5029200"/>
            <a:ext cx="6095160" cy="18280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7" name="Google Shape;64;p8"/>
          <p:cNvSpPr/>
          <p:nvPr/>
        </p:nvSpPr>
        <p:spPr>
          <a:xfrm>
            <a:off x="2115720" y="1238760"/>
            <a:ext cx="1235880" cy="1135080"/>
          </a:xfrm>
          <a:prstGeom prst="ellips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48" name="Google Shape;65;p8"/>
          <p:cNvSpPr/>
          <p:nvPr/>
        </p:nvSpPr>
        <p:spPr>
          <a:xfrm>
            <a:off x="5477760" y="1238760"/>
            <a:ext cx="1235880" cy="1135080"/>
          </a:xfrm>
          <a:prstGeom prst="ellips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49" name="Google Shape;66;p8"/>
          <p:cNvSpPr/>
          <p:nvPr/>
        </p:nvSpPr>
        <p:spPr>
          <a:xfrm>
            <a:off x="8839800" y="1238760"/>
            <a:ext cx="1235880" cy="1135080"/>
          </a:xfrm>
          <a:prstGeom prst="ellips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cxnSp>
        <p:nvCxnSpPr>
          <p:cNvPr id="50" name="Google Shape;69;p8"/>
          <p:cNvCxnSpPr/>
          <p:nvPr/>
        </p:nvCxnSpPr>
        <p:spPr>
          <a:xfrm>
            <a:off x="4407840" y="1238760"/>
            <a:ext cx="720" cy="4956120"/>
          </a:xfrm>
          <a:prstGeom prst="straightConnector1">
            <a:avLst/>
          </a:prstGeom>
          <a:ln w="28575">
            <a:solidFill>
              <a:srgbClr val="bfbfbf"/>
            </a:solidFill>
            <a:miter/>
          </a:ln>
        </p:spPr>
      </p:cxnSp>
      <p:cxnSp>
        <p:nvCxnSpPr>
          <p:cNvPr id="51" name="Google Shape;70;p8"/>
          <p:cNvCxnSpPr/>
          <p:nvPr/>
        </p:nvCxnSpPr>
        <p:spPr>
          <a:xfrm>
            <a:off x="7786080" y="1238760"/>
            <a:ext cx="720" cy="4956120"/>
          </a:xfrm>
          <a:prstGeom prst="straightConnector1">
            <a:avLst/>
          </a:prstGeom>
          <a:ln w="28575">
            <a:solidFill>
              <a:srgbClr val="bfbfbf"/>
            </a:solidFill>
            <a:miter/>
          </a:ln>
        </p:spPr>
      </p:cxn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2" name="Google Shape;73;p9"/>
          <p:cNvGrpSpPr/>
          <p:nvPr/>
        </p:nvGrpSpPr>
        <p:grpSpPr>
          <a:xfrm>
            <a:off x="-9360" y="360"/>
            <a:ext cx="12201480" cy="6872040"/>
            <a:chOff x="-9360" y="360"/>
            <a:chExt cx="12201480" cy="6872040"/>
          </a:xfrm>
        </p:grpSpPr>
        <p:sp>
          <p:nvSpPr>
            <p:cNvPr id="53" name="Google Shape;74;p9"/>
            <p:cNvSpPr/>
            <p:nvPr/>
          </p:nvSpPr>
          <p:spPr>
            <a:xfrm rot="5400000">
              <a:off x="3531960" y="-3540960"/>
              <a:ext cx="2553840" cy="9636840"/>
            </a:xfrm>
            <a:prstGeom prst="rtTriangle">
              <a:avLst/>
            </a:prstGeom>
            <a:solidFill>
              <a:srgbClr val="f2f2f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54" name="Google Shape;75;p9"/>
            <p:cNvSpPr/>
            <p:nvPr/>
          </p:nvSpPr>
          <p:spPr>
            <a:xfrm>
              <a:off x="0" y="4804200"/>
              <a:ext cx="2553840" cy="20674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55" name="Google Shape;76;p9"/>
            <p:cNvSpPr/>
            <p:nvPr/>
          </p:nvSpPr>
          <p:spPr>
            <a:xfrm rot="10800000">
              <a:off x="9638280" y="720"/>
              <a:ext cx="2553840" cy="20674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56" name="Google Shape;77;p9"/>
            <p:cNvSpPr/>
            <p:nvPr/>
          </p:nvSpPr>
          <p:spPr>
            <a:xfrm rot="16200000">
              <a:off x="6095880" y="776880"/>
              <a:ext cx="2553840" cy="9636840"/>
            </a:xfrm>
            <a:prstGeom prst="rtTriangle">
              <a:avLst/>
            </a:prstGeom>
            <a:solidFill>
              <a:srgbClr val="f2f2f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grpSp>
      <p:sp>
        <p:nvSpPr>
          <p:cNvPr id="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CA" sz="1800" spc="-1" strike="noStrike">
                <a:solidFill>
                  <a:srgbClr val="000000"/>
                </a:solidFill>
                <a:latin typeface="Arial"/>
              </a:rPr>
              <a:t>Click to edit the title text format</a:t>
            </a:r>
            <a:endParaRPr b="0" lang="fr-CA" sz="1800" spc="-1" strike="noStrike">
              <a:solidFill>
                <a:srgbClr val="000000"/>
              </a:solidFill>
              <a:latin typeface="Arial"/>
            </a:endParaRPr>
          </a:p>
        </p:txBody>
      </p:sp>
      <p:sp>
        <p:nvSpPr>
          <p:cNvPr id="5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0" name="Google Shape;79;p10"/>
          <p:cNvGrpSpPr/>
          <p:nvPr/>
        </p:nvGrpSpPr>
        <p:grpSpPr>
          <a:xfrm>
            <a:off x="-9360" y="360"/>
            <a:ext cx="12201480" cy="6872040"/>
            <a:chOff x="-9360" y="360"/>
            <a:chExt cx="12201480" cy="6872040"/>
          </a:xfrm>
        </p:grpSpPr>
        <p:sp>
          <p:nvSpPr>
            <p:cNvPr id="61" name="Google Shape;80;p10"/>
            <p:cNvSpPr/>
            <p:nvPr/>
          </p:nvSpPr>
          <p:spPr>
            <a:xfrm rot="5400000">
              <a:off x="3531960" y="-3540960"/>
              <a:ext cx="2553840" cy="9636840"/>
            </a:xfrm>
            <a:prstGeom prst="rtTriangle">
              <a:avLst/>
            </a:prstGeom>
            <a:solidFill>
              <a:srgbClr val="f7931e">
                <a:alpha val="27000"/>
              </a:srgbClr>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62" name="Google Shape;81;p10"/>
            <p:cNvSpPr/>
            <p:nvPr/>
          </p:nvSpPr>
          <p:spPr>
            <a:xfrm>
              <a:off x="0" y="4804200"/>
              <a:ext cx="2553840" cy="206748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63" name="Google Shape;82;p10"/>
            <p:cNvSpPr/>
            <p:nvPr/>
          </p:nvSpPr>
          <p:spPr>
            <a:xfrm rot="10800000">
              <a:off x="9638280" y="720"/>
              <a:ext cx="2553840" cy="20674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64" name="Google Shape;83;p10"/>
            <p:cNvSpPr/>
            <p:nvPr/>
          </p:nvSpPr>
          <p:spPr>
            <a:xfrm rot="16200000">
              <a:off x="6095880" y="776880"/>
              <a:ext cx="2553840" cy="9636840"/>
            </a:xfrm>
            <a:prstGeom prst="rtTriangle">
              <a:avLst/>
            </a:prstGeom>
            <a:solidFill>
              <a:srgbClr val="29abe2">
                <a:alpha val="25000"/>
              </a:srgbClr>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grpSp>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CA" sz="4400" spc="-1" strike="noStrike">
                <a:solidFill>
                  <a:srgbClr val="000000"/>
                </a:solidFill>
                <a:latin typeface="Arial"/>
              </a:rPr>
              <a:t>Click to edit the title text format</a:t>
            </a:r>
            <a:endParaRPr b="0" lang="fr-CA" sz="4400" spc="-1" strike="noStrike">
              <a:solidFill>
                <a:srgbClr val="000000"/>
              </a:solidFill>
              <a:latin typeface="Arial"/>
            </a:endParaRPr>
          </a:p>
        </p:txBody>
      </p:sp>
      <p:sp>
        <p:nvSpPr>
          <p:cNvPr id="6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A" sz="3200" spc="-1" strike="noStrike">
                <a:solidFill>
                  <a:srgbClr val="000000"/>
                </a:solidFill>
                <a:latin typeface="Arial"/>
              </a:rPr>
              <a:t>Click to edit the outline text format</a:t>
            </a:r>
            <a:endParaRPr b="0" lang="fr-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A" sz="2800" spc="-1" strike="noStrike">
                <a:solidFill>
                  <a:srgbClr val="000000"/>
                </a:solidFill>
                <a:latin typeface="Arial"/>
              </a:rPr>
              <a:t>Second Outline Level</a:t>
            </a:r>
            <a:endParaRPr b="0" lang="fr-CA"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A" sz="2400" spc="-1" strike="noStrike">
                <a:solidFill>
                  <a:srgbClr val="000000"/>
                </a:solidFill>
                <a:latin typeface="Arial"/>
              </a:rPr>
              <a:t>Third Outline Level</a:t>
            </a:r>
            <a:endParaRPr b="0" lang="fr-CA"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A" sz="2000" spc="-1" strike="noStrike">
                <a:solidFill>
                  <a:srgbClr val="000000"/>
                </a:solidFill>
                <a:latin typeface="Arial"/>
              </a:rPr>
              <a:t>Fourth Outline Level</a:t>
            </a:r>
            <a:endParaRPr b="0" lang="fr-C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A" sz="2000" spc="-1" strike="noStrike">
                <a:solidFill>
                  <a:srgbClr val="000000"/>
                </a:solidFill>
                <a:latin typeface="Arial"/>
              </a:rPr>
              <a:t>Fifth Outline Level</a:t>
            </a:r>
            <a:endParaRPr b="0" lang="fr-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A" sz="2000" spc="-1" strike="noStrike">
                <a:solidFill>
                  <a:srgbClr val="000000"/>
                </a:solidFill>
                <a:latin typeface="Arial"/>
              </a:rPr>
              <a:t>Sixth Outline Level</a:t>
            </a:r>
            <a:endParaRPr b="0" lang="fr-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A" sz="2000" spc="-1" strike="noStrike">
                <a:solidFill>
                  <a:srgbClr val="000000"/>
                </a:solidFill>
                <a:latin typeface="Arial"/>
              </a:rPr>
              <a:t>Seventh Outline Level</a:t>
            </a:r>
            <a:endParaRPr b="0" lang="fr-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dotnetcoretutorials.com/using-openapi-generator-to-scaffold-apis-and-api-clients/" TargetMode="External"/><Relationship Id="rId2" Type="http://schemas.openxmlformats.org/officeDocument/2006/relationships/hyperlink" Target="https://openapi-generator.tech/" TargetMode="External"/><Relationship Id="rId3"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hyperlink" Target="https://medium.com/swlh/generate-microservices-quickly-with-yeoman-bc8b8453ea80" TargetMode="External"/><Relationship Id="rId2" Type="http://schemas.openxmlformats.org/officeDocument/2006/relationships/hyperlink" Target="https://programmaticponderings.com/2016/06/22/scaffold-a-restful-api-with-yeoman-node-restify-and-mongodb/" TargetMode="External"/><Relationship Id="rId3" Type="http://schemas.openxmlformats.org/officeDocument/2006/relationships/hyperlink" Target="https://www.youtube.com/watch?v=UuVK4qX_J64" TargetMode="External"/><Relationship Id="rId4" Type="http://schemas.openxmlformats.org/officeDocument/2006/relationships/hyperlink" Target="https://www.toptal.com/nodejs/let-loopback-do-it-a-walkthrough-of-the-node-api-framework-you-ve-been-dreaming-of" TargetMode="External"/><Relationship Id="rId5"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hyperlink" Target="https://www.youtube.com/watch?v=UuVK4qX_J64" TargetMode="External"/><Relationship Id="rId2" Type="http://schemas.openxmlformats.org/officeDocument/2006/relationships/hyperlink" Target="https://www.toptal.com/nodejs/let-loopback-do-it-a-walkthrough-of-the-node-api-framework-you-ve-been-dreaming-of" TargetMode="External"/><Relationship Id="rId3" Type="http://schemas.openxmlformats.org/officeDocument/2006/relationships/hyperlink" Target="https://github.com/strongloop/loopback-next/tree/master/examples/hello-world" TargetMode="External"/><Relationship Id="rId4" Type="http://schemas.openxmlformats.org/officeDocument/2006/relationships/hyperlink" Target="https://medium.com/swlh/generate-microservices-quickly-with-yeoman-bc8b8453ea80" TargetMode="External"/><Relationship Id="rId5" Type="http://schemas.openxmlformats.org/officeDocument/2006/relationships/slideLayout" Target="../slideLayouts/slideLayout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hyperlink" Target="https://graphql.org/code/" TargetMode="External"/><Relationship Id="rId2" Type="http://schemas.openxmlformats.org/officeDocument/2006/relationships/hyperlink" Target="https://www.howtographql.com/" TargetMode="External"/><Relationship Id="rId3" Type="http://schemas.openxmlformats.org/officeDocument/2006/relationships/hyperlink" Target="https://graphql.org/learn/thinking-in-graphs/" TargetMode="External"/><Relationship Id="rId4" Type="http://schemas.openxmlformats.org/officeDocument/2006/relationships/slideLayout" Target="../slideLayouts/slideLayout8.xml"/>
</Relationships>
</file>

<file path=ppt/slides/_rels/slide18.xml.rels><?xml version="1.0" encoding="UTF-8"?>
<Relationships xmlns="http://schemas.openxmlformats.org/package/2006/relationships"><Relationship Id="rId1" Type="http://schemas.openxmlformats.org/officeDocument/2006/relationships/hyperlink" Target="https://graphql.org/learn/best-practices/" TargetMode="External"/><Relationship Id="rId2" Type="http://schemas.openxmlformats.org/officeDocument/2006/relationships/slideLayout" Target="../slideLayouts/slideLayout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hyperlink" Target="https://stackshare.io/stackups/graphql-vs-graphql-js-vs-npm-jsonpath" TargetMode="External"/><Relationship Id="rId2" Type="http://schemas.openxmlformats.org/officeDocument/2006/relationships/slideLayout" Target="../slideLayouts/slideLayout8.xml"/>
</Relationships>
</file>

<file path=ppt/slides/_rels/slide21.xml.rels><?xml version="1.0" encoding="UTF-8"?>
<Relationships xmlns="http://schemas.openxmlformats.org/package/2006/relationships"><Relationship Id="rId1" Type="http://schemas.openxmlformats.org/officeDocument/2006/relationships/hyperlink" Target="https://graphql.org/code/" TargetMode="External"/><Relationship Id="rId2" Type="http://schemas.openxmlformats.org/officeDocument/2006/relationships/hyperlink" Target="https://www.apollographql.com/blog/community/backend/8-free-to-use-graphql-apis-for-your-projects-and-demos/" TargetMode="External"/><Relationship Id="rId3" Type="http://schemas.openxmlformats.org/officeDocument/2006/relationships/hyperlink" Target="https://blog.logrocket.com/build-graphql-app-node-js-typescript-graphql-request/" TargetMode="External"/><Relationship Id="rId4" Type="http://schemas.openxmlformats.org/officeDocument/2006/relationships/hyperlink" Target="https://www.tutorialspoint.com/graphql/graphql_example.htm" TargetMode="External"/><Relationship Id="rId5" Type="http://schemas.openxmlformats.org/officeDocument/2006/relationships/hyperlink" Target="https://blog.logrocket.com/5-graphql-clients-for-javascript-and-node-js/" TargetMode="External"/><Relationship Id="rId6" Type="http://schemas.openxmlformats.org/officeDocument/2006/relationships/slideLayout" Target="../slideLayouts/slideLayout8.xml"/>
</Relationships>
</file>

<file path=ppt/slides/_rels/slide22.xml.rels><?xml version="1.0" encoding="UTF-8"?>
<Relationships xmlns="http://schemas.openxmlformats.org/package/2006/relationships"><Relationship Id="rId1" Type="http://schemas.openxmlformats.org/officeDocument/2006/relationships/hyperlink" Target="https://graphql.org/learn/" TargetMode="External"/><Relationship Id="rId2" Type="http://schemas.openxmlformats.org/officeDocument/2006/relationships/hyperlink" Target="https://www.howtographql.com/" TargetMode="External"/><Relationship Id="rId3" Type="http://schemas.openxmlformats.org/officeDocument/2006/relationships/hyperlink" Target="https://blog.logrocket.com/build-graphql-app-node-js-typescript-graphql-request/" TargetMode="External"/><Relationship Id="rId4" Type="http://schemas.openxmlformats.org/officeDocument/2006/relationships/slideLayout" Target="../slideLayouts/slideLayout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hyperlink" Target="https://blog.apilayer.com/what-is-scaffolding-in-an-api/" TargetMode="External"/><Relationship Id="rId2" Type="http://schemas.openxmlformats.org/officeDocument/2006/relationships/hyperlink" Target="https://en.wikipedia.org/wiki/Scaffold_(programming)" TargetMode="External"/><Relationship Id="rId3" Type="http://schemas.openxmlformats.org/officeDocument/2006/relationships/hyperlink" Target="https://stackoverflow.com/questions/235018/what-is-scaffolding-is-it-a-term-for-a-particular-platform" TargetMode="External"/><Relationship Id="rId4" Type="http://schemas.openxmlformats.org/officeDocument/2006/relationships/hyperlink" Target="https://www.opslevel.com/blog/cookiecutter-vs-yeoman-choosing-the-right-scaffolder-for-your-service" TargetMode="External"/><Relationship Id="rId5"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hyperlink" Target="https://www.voidcanvas.com/loopback-pros-and-cons" TargetMode="External"/><Relationship Id="rId2" Type="http://schemas.openxmlformats.org/officeDocument/2006/relationships/hyperlink" Target="https://www.quora.com/What-is-your-review-of-LoopBack-Node-js-framework" TargetMode="External"/><Relationship Id="rId3"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hyperlink" Target="https://loopback.io/what-our-users-say.html" TargetMode="External"/><Relationship Id="rId2" Type="http://schemas.openxmlformats.org/officeDocument/2006/relationships/hyperlink" Target="https://loopback.io/doc/en/lb4/Examples.html" TargetMode="External"/><Relationship Id="rId3" Type="http://schemas.openxmlformats.org/officeDocument/2006/relationships/hyperlink" Target="https://stackshare.io/stackups/loopback-vs-yeoman" TargetMode="External"/><Relationship Id="rId4"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6148440" y="1017360"/>
            <a:ext cx="6237000" cy="298296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PRÉPARATION</a:t>
            </a:r>
            <a:endParaRPr b="0" lang="fr-CA" sz="5600" spc="-1" strike="noStrike">
              <a:solidFill>
                <a:srgbClr val="000000"/>
              </a:solidFill>
              <a:latin typeface="Arial"/>
            </a:endParaRPr>
          </a:p>
          <a:p>
            <a:pPr indent="0" algn="ctr">
              <a:lnSpc>
                <a:spcPct val="90000"/>
              </a:lnSpc>
              <a:buNone/>
              <a:tabLst>
                <a:tab algn="l" pos="0"/>
              </a:tabLst>
            </a:pPr>
            <a:endParaRPr b="0" lang="fr-CA" sz="1500" spc="-1" strike="noStrike">
              <a:solidFill>
                <a:srgbClr val="000000"/>
              </a:solidFill>
              <a:latin typeface="Arial"/>
            </a:endParaRPr>
          </a:p>
          <a:p>
            <a:pPr indent="0" algn="ctr">
              <a:lnSpc>
                <a:spcPct val="90000"/>
              </a:lnSpc>
              <a:buNone/>
              <a:tabLst>
                <a:tab algn="l" pos="0"/>
              </a:tabLst>
            </a:pPr>
            <a:r>
              <a:rPr b="0" lang="en-US" sz="5200" spc="-1" strike="noStrike">
                <a:solidFill>
                  <a:srgbClr val="f6b26b"/>
                </a:solidFill>
                <a:latin typeface="Oswald"/>
                <a:ea typeface="Oswald"/>
              </a:rPr>
              <a:t>GÉNÉRATEURS</a:t>
            </a:r>
            <a:endParaRPr b="0" lang="fr-CA" sz="5200" spc="-1" strike="noStrike">
              <a:solidFill>
                <a:srgbClr val="000000"/>
              </a:solidFill>
              <a:latin typeface="Arial"/>
            </a:endParaRPr>
          </a:p>
          <a:p>
            <a:pPr indent="0" algn="ctr">
              <a:lnSpc>
                <a:spcPct val="90000"/>
              </a:lnSpc>
              <a:buNone/>
              <a:tabLst>
                <a:tab algn="l" pos="0"/>
              </a:tabLst>
            </a:pPr>
            <a:r>
              <a:rPr b="0" lang="en-US" sz="5200" spc="-1" strike="noStrike">
                <a:solidFill>
                  <a:srgbClr val="f6b26b"/>
                </a:solidFill>
                <a:latin typeface="Oswald"/>
                <a:ea typeface="Oswald"/>
              </a:rPr>
              <a:t>&amp; QUERY</a:t>
            </a:r>
            <a:endParaRPr b="0" lang="fr-CA" sz="5200" spc="-1" strike="noStrike">
              <a:solidFill>
                <a:srgbClr val="000000"/>
              </a:solidFill>
              <a:latin typeface="Arial"/>
            </a:endParaRPr>
          </a:p>
        </p:txBody>
      </p:sp>
      <p:sp>
        <p:nvSpPr>
          <p:cNvPr id="74" name="Google Shape;90;p11"/>
          <p:cNvSpPr/>
          <p:nvPr/>
        </p:nvSpPr>
        <p:spPr>
          <a:xfrm>
            <a:off x="131760" y="4190760"/>
            <a:ext cx="5522400" cy="822960"/>
          </a:xfrm>
          <a:prstGeom prst="rect">
            <a:avLst/>
          </a:prstGeom>
          <a:noFill/>
          <a:ln w="0">
            <a:noFill/>
          </a:ln>
        </p:spPr>
        <p:style>
          <a:lnRef idx="0"/>
          <a:fillRef idx="0"/>
          <a:effectRef idx="0"/>
          <a:fontRef idx="minor"/>
        </p:style>
        <p:txBody>
          <a:bodyPr lIns="90000" rIns="90000" tIns="91440" bIns="91440" anchor="ctr">
            <a:noAutofit/>
          </a:bodyPr>
          <a:p>
            <a:pPr>
              <a:lnSpc>
                <a:spcPct val="90000"/>
              </a:lnSpc>
              <a:tabLst>
                <a:tab algn="l" pos="0"/>
              </a:tabLst>
            </a:pPr>
            <a:r>
              <a:rPr b="0" lang="en-US" sz="3600" spc="-1" strike="noStrike">
                <a:solidFill>
                  <a:schemeClr val="lt1"/>
                </a:solidFill>
                <a:latin typeface="Bree Serif"/>
                <a:ea typeface="Bree Serif"/>
              </a:rPr>
              <a:t>Savoir-Lire &amp; </a:t>
            </a:r>
            <a:endParaRPr b="0" lang="fr-CA" sz="3600" spc="-1" strike="noStrike">
              <a:solidFill>
                <a:srgbClr val="000000"/>
              </a:solidFill>
              <a:latin typeface="Arial"/>
            </a:endParaRPr>
          </a:p>
          <a:p>
            <a:pPr>
              <a:lnSpc>
                <a:spcPct val="90000"/>
              </a:lnSpc>
              <a:tabLst>
                <a:tab algn="l" pos="0"/>
              </a:tabLst>
            </a:pPr>
            <a:r>
              <a:rPr b="0" lang="en-US" sz="3600" spc="-1" strike="noStrike">
                <a:solidFill>
                  <a:schemeClr val="lt1"/>
                </a:solidFill>
                <a:latin typeface="Bree Serif"/>
                <a:ea typeface="Bree Serif"/>
              </a:rPr>
              <a:t>Preuves de concept</a:t>
            </a:r>
            <a:endParaRPr b="0" lang="fr-CA" sz="3600" spc="-1" strike="noStrike">
              <a:solidFill>
                <a:srgbClr val="000000"/>
              </a:solidFill>
              <a:latin typeface="Arial"/>
            </a:endParaRPr>
          </a:p>
        </p:txBody>
      </p:sp>
      <p:sp>
        <p:nvSpPr>
          <p:cNvPr id="75" name="Google Shape;91;p11"/>
          <p:cNvSpPr/>
          <p:nvPr/>
        </p:nvSpPr>
        <p:spPr>
          <a:xfrm>
            <a:off x="8276400" y="5646960"/>
            <a:ext cx="1476360" cy="1075320"/>
          </a:xfrm>
          <a:prstGeom prst="ellipse">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3600" spc="-1" strike="noStrike">
                <a:solidFill>
                  <a:srgbClr val="000000"/>
                </a:solidFill>
                <a:latin typeface="Arial"/>
                <a:ea typeface="Arial"/>
              </a:rPr>
              <a:t>5%</a:t>
            </a:r>
            <a:endParaRPr b="0" lang="fr-CA"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54;p20"/>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GÉNÉRATEURS</a:t>
            </a:r>
            <a:endParaRPr b="0" lang="fr-CA" sz="3600" spc="-1" strike="noStrike">
              <a:solidFill>
                <a:srgbClr val="000000"/>
              </a:solidFill>
              <a:latin typeface="Arial"/>
            </a:endParaRPr>
          </a:p>
        </p:txBody>
      </p:sp>
      <p:sp>
        <p:nvSpPr>
          <p:cNvPr id="103" name="Google Shape;155;p20"/>
          <p:cNvSpPr/>
          <p:nvPr/>
        </p:nvSpPr>
        <p:spPr>
          <a:xfrm>
            <a:off x="792360" y="1428480"/>
            <a:ext cx="11289240" cy="588816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3 ) LE NIVEAU APPLICATIONS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QUESTIONS d'ÉTUDES de CAS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la sources suivante et le site officiel :</a:t>
            </a:r>
            <a:br>
              <a:rPr sz="1600"/>
            </a:br>
            <a:r>
              <a:rPr b="1" lang="en-US" sz="1400" spc="-1" strike="noStrike" u="sng">
                <a:solidFill>
                  <a:schemeClr val="hlink"/>
                </a:solidFill>
                <a:uFillTx/>
                <a:latin typeface="Raleway"/>
                <a:ea typeface="Raleway"/>
                <a:hlinkClick r:id="rId1"/>
              </a:rPr>
              <a:t>https://dotnetcoretutorials.com/using-openapi-generator-to-scaffold-apis-and-api-clients/</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Pourquoi OpenAI propose-t-elle un générateur en lien avec son api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000" spc="-1" strike="noStrike">
                <a:solidFill>
                  <a:srgbClr val="000000"/>
                </a:solidFill>
                <a:latin typeface="Raleway"/>
                <a:ea typeface="Raleway"/>
              </a:rPr>
              <a:t>Gain de temps pour les développeurs ,Réduction des erreurs,Support multi-langages,Documentation et maintenance facilitées</a:t>
            </a:r>
            <a:endParaRPr b="0" lang="fr-CA" sz="10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Quelle est l'url du vrai site générateur ?</a:t>
            </a:r>
            <a:endParaRPr b="0" lang="fr-CA" sz="1600" spc="-1" strike="noStrike">
              <a:solidFill>
                <a:srgbClr val="000000"/>
              </a:solidFill>
              <a:latin typeface="Arial"/>
            </a:endParaRPr>
          </a:p>
          <a:p>
            <a:pPr>
              <a:lnSpc>
                <a:spcPct val="100000"/>
              </a:lnSpc>
              <a:tabLst>
                <a:tab algn="l" pos="0"/>
              </a:tabLst>
            </a:pPr>
            <a:r>
              <a:rPr b="1" lang="en-US" sz="1600" spc="-1" strike="noStrike" u="sng">
                <a:solidFill>
                  <a:srgbClr val="0563c1"/>
                </a:solidFill>
                <a:uFillTx/>
                <a:latin typeface="Raleway"/>
                <a:ea typeface="Raleway"/>
                <a:hlinkClick r:id="rId2"/>
              </a:rPr>
              <a:t>https://openapi-generator.tech/</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Quelle est la liste des langages dans lesquels on peut générer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JavaScript,Python,Ruby,PHP,Go,Swift</a:t>
            </a: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
        <p:nvSpPr>
          <p:cNvPr id="104" name="Google Shape;156;p20"/>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individuel</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Google Shape;161;p21"/>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GÉNÉRATEURS</a:t>
            </a:r>
            <a:endParaRPr b="0" lang="fr-CA" sz="3600" spc="-1" strike="noStrike">
              <a:solidFill>
                <a:srgbClr val="000000"/>
              </a:solidFill>
              <a:latin typeface="Arial"/>
            </a:endParaRPr>
          </a:p>
        </p:txBody>
      </p:sp>
      <p:sp>
        <p:nvSpPr>
          <p:cNvPr id="106" name="Google Shape;162;p21"/>
          <p:cNvSpPr/>
          <p:nvPr/>
        </p:nvSpPr>
        <p:spPr>
          <a:xfrm>
            <a:off x="792360" y="1428480"/>
            <a:ext cx="11399040" cy="503748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spcBef>
                <a:spcPts val="1001"/>
              </a:spcBef>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Voici des ressources qui peuvent vous aider à répondre aux questions de la diapo suivante :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1"/>
              </a:rPr>
              <a:t>https://medium.com/swlh/generate-microservices-quickly-with-yeoman-bc8b8453ea80</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500" spc="-1" strike="noStrike" u="sng">
                <a:solidFill>
                  <a:schemeClr val="hlink"/>
                </a:solidFill>
                <a:uFillTx/>
                <a:latin typeface="Raleway"/>
                <a:ea typeface="Raleway"/>
                <a:hlinkClick r:id="rId2"/>
              </a:rPr>
              <a:t>https://programmaticponderings.com/2016/06/22/scaffold-a-restful-api-with-yeoman-node-restify-and-mongodb/</a:t>
            </a:r>
            <a:r>
              <a:rPr b="1" lang="en-US" sz="1500" spc="-1" strike="noStrike">
                <a:solidFill>
                  <a:srgbClr val="000000"/>
                </a:solidFill>
                <a:latin typeface="Raleway"/>
                <a:ea typeface="Raleway"/>
              </a:rPr>
              <a:t> </a:t>
            </a:r>
            <a:br>
              <a:rPr sz="1600"/>
            </a:br>
            <a:r>
              <a:rPr b="1" lang="en-US" sz="2300" spc="-1" strike="noStrike">
                <a:solidFill>
                  <a:srgbClr val="0f0f0f"/>
                </a:solidFill>
                <a:highlight>
                  <a:srgbClr val="ffffff"/>
                </a:highlight>
                <a:latin typeface="Roboto"/>
                <a:ea typeface="Roboto"/>
              </a:rPr>
              <a:t>How to Generate REST APIs with Loopback 4</a:t>
            </a:r>
            <a:endParaRPr b="0" lang="fr-CA" sz="23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3"/>
              </a:rPr>
              <a:t>https://www.youtube.com/watch?v=UuVK4qX_J64</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4"/>
              </a:rPr>
              <a:t>https://www.toptal.com/nodejs/let-loopback-do-it-a-walkthrough-of-the-node-api-framework-you-ve-been-dreaming-of</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Google Shape;167;p22"/>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GÉNÉRATEURS</a:t>
            </a:r>
            <a:endParaRPr b="0" lang="fr-CA" sz="3600" spc="-1" strike="noStrike">
              <a:solidFill>
                <a:srgbClr val="000000"/>
              </a:solidFill>
              <a:latin typeface="Arial"/>
            </a:endParaRPr>
          </a:p>
        </p:txBody>
      </p:sp>
      <p:sp>
        <p:nvSpPr>
          <p:cNvPr id="108" name="Google Shape;168;p22"/>
          <p:cNvSpPr/>
          <p:nvPr/>
        </p:nvSpPr>
        <p:spPr>
          <a:xfrm>
            <a:off x="792360" y="1428480"/>
            <a:ext cx="11181600" cy="816120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POUR LA TECHNOLOGIE X </a:t>
            </a:r>
            <a:r>
              <a:rPr b="1" lang="en-US" sz="1600" spc="-1" strike="noStrike">
                <a:solidFill>
                  <a:srgbClr val="cccccc"/>
                </a:solidFill>
                <a:latin typeface="Raleway"/>
                <a:ea typeface="Raleway"/>
              </a:rPr>
              <a:t>(remplacer X)</a:t>
            </a:r>
            <a:endParaRPr b="0" lang="fr-CA" sz="16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l'url pour télécharger les librairies de développement ?</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https://www.npmjs.com/package/@loopback/cli</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la licence de cette technologie ?  Quel organisme ou cie est l'auteur ?</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https://github.com/loopbackio/loopback-next/blob/main/LICENSE</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Quels sont les langages avec lesquels ont peut l'utiliser ?</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a:solidFill>
                  <a:srgbClr val="000000"/>
                </a:solidFill>
                <a:latin typeface="Raleway"/>
                <a:ea typeface="Raleway"/>
              </a:rPr>
              <a:t>Python, Java, Go</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un échantillon de code pour votre technologie (dans la diapo précédente)</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import {get} from '@loopback/rest';</a:t>
            </a:r>
            <a:endParaRPr b="0" lang="fr-CA" sz="1800" spc="-1" strike="noStrike">
              <a:solidFill>
                <a:srgbClr val="000000"/>
              </a:solidFill>
              <a:latin typeface="Arial"/>
            </a:endParaRPr>
          </a:p>
          <a:p>
            <a:pPr marL="457200">
              <a:lnSpc>
                <a:spcPct val="100000"/>
              </a:lnSpc>
              <a:tabLst>
                <a:tab algn="l" pos="0"/>
              </a:tabLst>
            </a:pP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export class HelloController {</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@get('/hello')</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hello(): string {</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return 'Bonjour depuis LoopBack!';</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a:lnSpc>
                <a:spcPct val="100000"/>
              </a:lnSpc>
              <a:tabLst>
                <a:tab algn="l" pos="0"/>
              </a:tabLst>
            </a:pP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au moins 5 sources ou tutoriels débutants pour tester votre technologie.</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a:solidFill>
                  <a:srgbClr val="000000"/>
                </a:solidFill>
                <a:latin typeface="Raleway"/>
                <a:ea typeface="Raleway"/>
              </a:rPr>
              <a:t>Guide officiel LoopBack 4 pour débutants (Getting started) </a:t>
            </a:r>
            <a:r>
              <a:rPr b="0" lang="en-US" sz="1800" spc="-1" strike="noStrike" u="sng">
                <a:solidFill>
                  <a:srgbClr val="0563c1"/>
                </a:solidFill>
                <a:uFillTx/>
                <a:latin typeface="Raleway"/>
                <a:ea typeface="Raleway"/>
                <a:hlinkClick r:id="rId1"/>
              </a:rPr>
              <a:t>Tutoriel vidéo : LoopBack 4 REST API from Scratch (YouTube)</a:t>
            </a:r>
            <a:r>
              <a:rPr b="0" lang="en-US" sz="1800" spc="-1" strike="noStrike">
                <a:solidFill>
                  <a:srgbClr val="000000"/>
                </a:solidFill>
                <a:latin typeface="Raleway"/>
                <a:ea typeface="Raleway"/>
              </a:rPr>
              <a:t>; </a:t>
            </a:r>
            <a:r>
              <a:rPr b="0" lang="en-US" sz="1800" spc="-1" strike="noStrike" u="sng">
                <a:solidFill>
                  <a:srgbClr val="0563c1"/>
                </a:solidFill>
                <a:uFillTx/>
                <a:latin typeface="Raleway"/>
                <a:ea typeface="Raleway"/>
                <a:hlinkClick r:id="rId2"/>
              </a:rPr>
              <a:t>Let LoopBack Do It – Toptal</a:t>
            </a:r>
            <a:r>
              <a:rPr b="0" lang="en-US" sz="1800" spc="-1" strike="noStrike" u="sng">
                <a:solidFill>
                  <a:srgbClr val="0563c1"/>
                </a:solidFill>
                <a:uFillTx/>
                <a:latin typeface="Raleway"/>
                <a:ea typeface="Raleway"/>
                <a:hlinkClick r:id="rId3"/>
              </a:rPr>
              <a:t>LoopBack Hello World project on GitHub</a:t>
            </a:r>
            <a:r>
              <a:rPr b="0" lang="en-US" sz="1800" spc="-1" strike="noStrike">
                <a:solidFill>
                  <a:srgbClr val="000000"/>
                </a:solidFill>
                <a:latin typeface="Raleway"/>
                <a:ea typeface="Raleway"/>
              </a:rPr>
              <a:t> </a:t>
            </a:r>
            <a:r>
              <a:rPr b="0" lang="en-US" sz="1800" spc="-1" strike="noStrike" u="sng">
                <a:solidFill>
                  <a:srgbClr val="0563c1"/>
                </a:solidFill>
                <a:uFillTx/>
                <a:latin typeface="Raleway"/>
                <a:ea typeface="Raleway"/>
                <a:hlinkClick r:id="rId4"/>
              </a:rPr>
              <a:t>Medium : Build a Microservice Fast with Yeoman + LoopBack</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Allez à la section preuve de concept, vous êtes prêts.</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p:txBody>
      </p:sp>
      <p:sp>
        <p:nvSpPr>
          <p:cNvPr id="109" name="Google Shape;169;p22"/>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chemeClr val="dk1"/>
                </a:solidFill>
                <a:latin typeface="Arial"/>
                <a:ea typeface="Arial"/>
              </a:rPr>
              <a:t>individuel</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767560" y="1322280"/>
            <a:ext cx="6237000" cy="298296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PRÉPARATION</a:t>
            </a:r>
            <a:endParaRPr b="0" lang="fr-CA" sz="5600" spc="-1" strike="noStrike">
              <a:solidFill>
                <a:srgbClr val="000000"/>
              </a:solidFill>
              <a:latin typeface="Arial"/>
            </a:endParaRPr>
          </a:p>
          <a:p>
            <a:pPr indent="0" algn="ctr">
              <a:lnSpc>
                <a:spcPct val="90000"/>
              </a:lnSpc>
              <a:buNone/>
              <a:tabLst>
                <a:tab algn="l" pos="0"/>
              </a:tabLst>
            </a:pPr>
            <a:endParaRPr b="0" lang="fr-CA" sz="1500" spc="-1" strike="noStrike">
              <a:solidFill>
                <a:srgbClr val="000000"/>
              </a:solidFill>
              <a:latin typeface="Arial"/>
            </a:endParaRPr>
          </a:p>
          <a:p>
            <a:pPr indent="0" algn="ctr">
              <a:lnSpc>
                <a:spcPct val="90000"/>
              </a:lnSpc>
              <a:buNone/>
              <a:tabLst>
                <a:tab algn="l" pos="0"/>
              </a:tabLst>
            </a:pPr>
            <a:r>
              <a:rPr b="0" lang="en-US" sz="5500" spc="-1" strike="noStrike">
                <a:solidFill>
                  <a:srgbClr val="f6b26b"/>
                </a:solidFill>
                <a:latin typeface="Lato"/>
                <a:ea typeface="Lato"/>
              </a:rPr>
              <a:t>QUERY TOOL</a:t>
            </a:r>
            <a:endParaRPr b="0" lang="fr-CA" sz="5500" spc="-1" strike="noStrike">
              <a:solidFill>
                <a:srgbClr val="000000"/>
              </a:solidFill>
              <a:latin typeface="Arial"/>
            </a:endParaRPr>
          </a:p>
        </p:txBody>
      </p:sp>
      <p:sp>
        <p:nvSpPr>
          <p:cNvPr id="111" name="Google Shape;175;p23"/>
          <p:cNvSpPr/>
          <p:nvPr/>
        </p:nvSpPr>
        <p:spPr>
          <a:xfrm>
            <a:off x="131760" y="4190760"/>
            <a:ext cx="5522400" cy="822960"/>
          </a:xfrm>
          <a:prstGeom prst="rect">
            <a:avLst/>
          </a:prstGeom>
          <a:noFill/>
          <a:ln w="0">
            <a:noFill/>
          </a:ln>
        </p:spPr>
        <p:style>
          <a:lnRef idx="0"/>
          <a:fillRef idx="0"/>
          <a:effectRef idx="0"/>
          <a:fontRef idx="minor"/>
        </p:style>
        <p:txBody>
          <a:bodyPr lIns="90000" rIns="90000" tIns="91440" bIns="91440" anchor="ctr">
            <a:noAutofit/>
          </a:bodyPr>
          <a:p>
            <a:pPr>
              <a:lnSpc>
                <a:spcPct val="90000"/>
              </a:lnSpc>
              <a:tabLst>
                <a:tab algn="l" pos="0"/>
              </a:tabLst>
            </a:pPr>
            <a:r>
              <a:rPr b="0" lang="en-US" sz="3600" spc="-1" strike="noStrike">
                <a:solidFill>
                  <a:schemeClr val="lt1"/>
                </a:solidFill>
                <a:latin typeface="Bree Serif"/>
                <a:ea typeface="Bree Serif"/>
              </a:rPr>
              <a:t>Savoir-Lire &amp; </a:t>
            </a:r>
            <a:endParaRPr b="0" lang="fr-CA" sz="3600" spc="-1" strike="noStrike">
              <a:solidFill>
                <a:srgbClr val="000000"/>
              </a:solidFill>
              <a:latin typeface="Arial"/>
            </a:endParaRPr>
          </a:p>
          <a:p>
            <a:pPr>
              <a:lnSpc>
                <a:spcPct val="90000"/>
              </a:lnSpc>
              <a:tabLst>
                <a:tab algn="l" pos="0"/>
              </a:tabLst>
            </a:pPr>
            <a:r>
              <a:rPr b="0" lang="en-US" sz="3600" spc="-1" strike="noStrike">
                <a:solidFill>
                  <a:schemeClr val="lt1"/>
                </a:solidFill>
                <a:latin typeface="Bree Serif"/>
                <a:ea typeface="Bree Serif"/>
              </a:rPr>
              <a:t>Preuves de concept</a:t>
            </a:r>
            <a:endParaRPr b="0" lang="fr-CA"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180;p24"/>
          <p:cNvSpPr/>
          <p:nvPr/>
        </p:nvSpPr>
        <p:spPr>
          <a:xfrm>
            <a:off x="269280" y="821520"/>
            <a:ext cx="537480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TECHNOLOGIES explorées</a:t>
            </a:r>
            <a:endParaRPr b="0" lang="fr-CA" sz="4000" spc="-1" strike="noStrike">
              <a:solidFill>
                <a:srgbClr val="000000"/>
              </a:solidFill>
              <a:latin typeface="Arial"/>
            </a:endParaRPr>
          </a:p>
        </p:txBody>
      </p:sp>
      <p:sp>
        <p:nvSpPr>
          <p:cNvPr id="113" name="Google Shape;181;p24"/>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114" name="Google Shape;182;p24"/>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15" name="Google Shape;183;p24"/>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16" name="Google Shape;184;p24"/>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17" name="Google Shape;185;p24"/>
          <p:cNvSpPr/>
          <p:nvPr/>
        </p:nvSpPr>
        <p:spPr>
          <a:xfrm>
            <a:off x="297720" y="1774800"/>
            <a:ext cx="5718240" cy="3164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r>
              <a:rPr b="1" lang="en-US" sz="3100" spc="-1" strike="noStrike">
                <a:solidFill>
                  <a:srgbClr val="f7931e"/>
                </a:solidFill>
                <a:latin typeface="Raleway"/>
                <a:ea typeface="Raleway"/>
              </a:rPr>
              <a:t>Coté serveur</a:t>
            </a:r>
            <a:endParaRPr b="0" lang="fr-CA" sz="3100" spc="-1" strike="noStrike">
              <a:solidFill>
                <a:srgbClr val="000000"/>
              </a:solidFill>
              <a:latin typeface="Arial"/>
            </a:endParaRPr>
          </a:p>
          <a:p>
            <a:pPr marL="457200" indent="-425520" algn="just">
              <a:lnSpc>
                <a:spcPct val="100000"/>
              </a:lnSpc>
              <a:buClr>
                <a:srgbClr val="f7931e"/>
              </a:buClr>
              <a:buFont typeface="Raleway"/>
              <a:buChar char="●"/>
              <a:tabLst>
                <a:tab algn="l" pos="0"/>
              </a:tabLst>
            </a:pPr>
            <a:r>
              <a:rPr b="1" lang="en-US" sz="3100" spc="-1" strike="noStrike">
                <a:solidFill>
                  <a:srgbClr val="f7931e"/>
                </a:solidFill>
                <a:latin typeface="Raleway"/>
                <a:ea typeface="Raleway"/>
              </a:rPr>
              <a:t>GraphQL</a:t>
            </a:r>
            <a:endParaRPr b="0" lang="fr-CA" sz="3100" spc="-1" strike="noStrike">
              <a:solidFill>
                <a:srgbClr val="000000"/>
              </a:solidFill>
              <a:latin typeface="Arial"/>
            </a:endParaRPr>
          </a:p>
          <a:p>
            <a:pPr lvl="1" marL="914400" indent="-317520" algn="just">
              <a:lnSpc>
                <a:spcPct val="100000"/>
              </a:lnSpc>
              <a:buClr>
                <a:srgbClr val="f7931e"/>
              </a:buClr>
              <a:buFont typeface="Raleway"/>
              <a:buChar char="○"/>
              <a:tabLst>
                <a:tab algn="l" pos="0"/>
              </a:tabLst>
            </a:pPr>
            <a:r>
              <a:rPr b="1" lang="en-US" sz="1400" spc="-1" strike="noStrike">
                <a:solidFill>
                  <a:srgbClr val="f7931e"/>
                </a:solidFill>
                <a:latin typeface="Raleway"/>
                <a:ea typeface="Raleway"/>
              </a:rPr>
              <a:t>graphql-request</a:t>
            </a:r>
            <a:endParaRPr b="0" lang="fr-CA" sz="1400" spc="-1" strike="noStrike">
              <a:solidFill>
                <a:srgbClr val="000000"/>
              </a:solidFill>
              <a:latin typeface="Arial"/>
            </a:endParaRPr>
          </a:p>
          <a:p>
            <a:pPr lvl="1" marL="914400" indent="-317520" algn="just">
              <a:lnSpc>
                <a:spcPct val="100000"/>
              </a:lnSpc>
              <a:buClr>
                <a:srgbClr val="f7931e"/>
              </a:buClr>
              <a:buFont typeface="Raleway"/>
              <a:buChar char="○"/>
              <a:tabLst>
                <a:tab algn="l" pos="0"/>
              </a:tabLst>
            </a:pPr>
            <a:r>
              <a:rPr b="1" lang="en-US" sz="1400" spc="-1" strike="noStrike">
                <a:solidFill>
                  <a:srgbClr val="f7931e"/>
                </a:solidFill>
                <a:latin typeface="Raleway"/>
                <a:ea typeface="Raleway"/>
              </a:rPr>
              <a:t>graphql-php</a:t>
            </a:r>
            <a:endParaRPr b="0" lang="fr-CA" sz="1400" spc="-1" strike="noStrike">
              <a:solidFill>
                <a:srgbClr val="000000"/>
              </a:solidFill>
              <a:latin typeface="Arial"/>
            </a:endParaRPr>
          </a:p>
          <a:p>
            <a:pPr algn="just">
              <a:lnSpc>
                <a:spcPct val="100000"/>
              </a:lnSpc>
              <a:tabLst>
                <a:tab algn="l" pos="0"/>
              </a:tabLst>
            </a:pPr>
            <a:r>
              <a:rPr b="1" lang="en-US" sz="3100" spc="-1" strike="noStrike">
                <a:solidFill>
                  <a:srgbClr val="f7931e"/>
                </a:solidFill>
                <a:latin typeface="Raleway"/>
                <a:ea typeface="Raleway"/>
              </a:rPr>
              <a:t>Coté client</a:t>
            </a:r>
            <a:endParaRPr b="0" lang="fr-CA" sz="3100" spc="-1" strike="noStrike">
              <a:solidFill>
                <a:srgbClr val="000000"/>
              </a:solidFill>
              <a:latin typeface="Arial"/>
            </a:endParaRPr>
          </a:p>
          <a:p>
            <a:pPr marL="457200" indent="-425520" algn="just">
              <a:lnSpc>
                <a:spcPct val="100000"/>
              </a:lnSpc>
              <a:buClr>
                <a:srgbClr val="f7931e"/>
              </a:buClr>
              <a:buFont typeface="Raleway"/>
              <a:buChar char="●"/>
              <a:tabLst>
                <a:tab algn="l" pos="0"/>
              </a:tabLst>
            </a:pPr>
            <a:r>
              <a:rPr b="1" lang="en-US" sz="3100" spc="-1" strike="noStrike">
                <a:solidFill>
                  <a:srgbClr val="f7931e"/>
                </a:solidFill>
                <a:latin typeface="Raleway"/>
                <a:ea typeface="Raleway"/>
              </a:rPr>
              <a:t>XPath</a:t>
            </a:r>
            <a:endParaRPr b="0" lang="fr-CA" sz="3100" spc="-1" strike="noStrike">
              <a:solidFill>
                <a:srgbClr val="000000"/>
              </a:solidFill>
              <a:latin typeface="Arial"/>
            </a:endParaRPr>
          </a:p>
          <a:p>
            <a:pPr marL="457200" indent="-425520" algn="just">
              <a:lnSpc>
                <a:spcPct val="100000"/>
              </a:lnSpc>
              <a:buClr>
                <a:srgbClr val="f7931e"/>
              </a:buClr>
              <a:buFont typeface="Raleway"/>
              <a:buChar char="●"/>
              <a:tabLst>
                <a:tab algn="l" pos="0"/>
              </a:tabLst>
            </a:pPr>
            <a:r>
              <a:rPr b="1" lang="en-US" sz="3100" spc="-1" strike="noStrike">
                <a:solidFill>
                  <a:srgbClr val="f7931e"/>
                </a:solidFill>
                <a:latin typeface="Raleway"/>
                <a:ea typeface="Raleway"/>
              </a:rPr>
              <a:t>JsonPath</a:t>
            </a:r>
            <a:endParaRPr b="0" lang="fr-CA" sz="3100" spc="-1" strike="noStrike">
              <a:solidFill>
                <a:srgbClr val="000000"/>
              </a:solidFill>
              <a:latin typeface="Arial"/>
            </a:endParaRPr>
          </a:p>
        </p:txBody>
      </p:sp>
      <p:sp>
        <p:nvSpPr>
          <p:cNvPr id="118" name="Google Shape;186;p24"/>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
        <p:nvSpPr>
          <p:cNvPr id="119" name="Google Shape;187;p24"/>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004400" y="1169280"/>
            <a:ext cx="3897360" cy="1699200"/>
          </a:xfrm>
          <a:prstGeom prst="rect">
            <a:avLst/>
          </a:prstGeom>
          <a:noFill/>
          <a:ln w="0">
            <a:noFill/>
          </a:ln>
        </p:spPr>
        <p:txBody>
          <a:bodyPr lIns="91440" rIns="91440" tIns="91440" bIns="91440" anchor="b">
            <a:noAutofit/>
          </a:bodyPr>
          <a:p>
            <a:pPr indent="0" algn="ctr">
              <a:lnSpc>
                <a:spcPct val="90000"/>
              </a:lnSpc>
              <a:buNone/>
              <a:tabLst>
                <a:tab algn="l" pos="0"/>
              </a:tabLst>
            </a:pPr>
            <a:r>
              <a:rPr b="0" lang="en-US" sz="3600" spc="-1" strike="noStrike">
                <a:solidFill>
                  <a:schemeClr val="dk1"/>
                </a:solidFill>
                <a:latin typeface="Arial"/>
                <a:ea typeface="Arial"/>
              </a:rPr>
              <a:t>1.</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SAVOIR</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LIRE</a:t>
            </a:r>
            <a:endParaRPr b="0" lang="fr-CA" sz="3600" spc="-1" strike="noStrike">
              <a:solidFill>
                <a:srgbClr val="000000"/>
              </a:solidFill>
              <a:latin typeface="Arial"/>
            </a:endParaRPr>
          </a:p>
        </p:txBody>
      </p:sp>
      <p:sp>
        <p:nvSpPr>
          <p:cNvPr id="121" name="PlaceHolder 2"/>
          <p:cNvSpPr>
            <a:spLocks noGrp="1"/>
          </p:cNvSpPr>
          <p:nvPr>
            <p:ph type="subTitle"/>
          </p:nvPr>
        </p:nvSpPr>
        <p:spPr>
          <a:xfrm>
            <a:off x="809640" y="2869200"/>
            <a:ext cx="4286880" cy="822960"/>
          </a:xfrm>
          <a:prstGeom prst="rect">
            <a:avLst/>
          </a:prstGeom>
          <a:noFill/>
          <a:ln w="0">
            <a:noFill/>
          </a:ln>
        </p:spPr>
        <p:txBody>
          <a:bodyPr lIns="91440" rIns="91440" tIns="91440" bIns="91440" anchor="ctr">
            <a:noAutofit/>
          </a:bodyPr>
          <a:p>
            <a:pPr marL="228600" indent="-228600" algn="ctr">
              <a:lnSpc>
                <a:spcPct val="90000"/>
              </a:lnSpc>
              <a:buNone/>
              <a:tabLst>
                <a:tab algn="l" pos="0"/>
              </a:tabLst>
            </a:pPr>
            <a:r>
              <a:rPr b="0" lang="en-US" sz="2000" spc="-1" strike="noStrike">
                <a:solidFill>
                  <a:schemeClr val="dk1"/>
                </a:solidFill>
                <a:latin typeface="Raleway"/>
                <a:ea typeface="Raleway"/>
              </a:rPr>
              <a:t>Recherche sur les </a:t>
            </a:r>
            <a:br>
              <a:rPr sz="2000"/>
            </a:br>
            <a:r>
              <a:rPr b="0" lang="en-US" sz="2000" spc="-1" strike="noStrike">
                <a:solidFill>
                  <a:schemeClr val="dk1"/>
                </a:solidFill>
                <a:latin typeface="Raleway"/>
                <a:ea typeface="Raleway"/>
              </a:rPr>
              <a:t>Query</a:t>
            </a:r>
            <a:endParaRPr b="0" lang="fr-CA" sz="2000" spc="-1" strike="noStrike">
              <a:solidFill>
                <a:srgbClr val="000000"/>
              </a:solidFill>
              <a:latin typeface="Arial"/>
            </a:endParaRPr>
          </a:p>
        </p:txBody>
      </p:sp>
      <p:sp>
        <p:nvSpPr>
          <p:cNvPr id="122" name="Google Shape;194;p25"/>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Google Shape;199;p26"/>
          <p:cNvSpPr/>
          <p:nvPr/>
        </p:nvSpPr>
        <p:spPr>
          <a:xfrm>
            <a:off x="844560" y="2083680"/>
            <a:ext cx="2947320" cy="96336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5000" spc="-1" strike="noStrike">
                <a:solidFill>
                  <a:schemeClr val="dk1"/>
                </a:solidFill>
                <a:latin typeface="Arial"/>
                <a:ea typeface="Arial"/>
              </a:rPr>
              <a:t>SAVOIR-LIRE</a:t>
            </a:r>
            <a:endParaRPr b="0" lang="fr-CA" sz="5000" spc="-1" strike="noStrike">
              <a:solidFill>
                <a:srgbClr val="000000"/>
              </a:solidFill>
              <a:latin typeface="Arial"/>
            </a:endParaRPr>
          </a:p>
        </p:txBody>
      </p:sp>
      <p:sp>
        <p:nvSpPr>
          <p:cNvPr id="124" name="Google Shape;200;p26"/>
          <p:cNvSpPr/>
          <p:nvPr/>
        </p:nvSpPr>
        <p:spPr>
          <a:xfrm>
            <a:off x="844560" y="3059640"/>
            <a:ext cx="7079400" cy="245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800" spc="-1" strike="noStrike">
                <a:solidFill>
                  <a:schemeClr val="dk1"/>
                </a:solidFill>
                <a:latin typeface="Raleway"/>
                <a:ea typeface="Raleway"/>
              </a:rPr>
              <a:t>Effectuer une recherche sur les query.  Dupliquer ce document.  Répondre aux questions posées directement dans le document.  </a:t>
            </a:r>
            <a:endParaRPr b="0" lang="fr-CA" sz="1800" spc="-1" strike="noStrike">
              <a:solidFill>
                <a:srgbClr val="000000"/>
              </a:solidFill>
              <a:latin typeface="Arial"/>
            </a:endParaRPr>
          </a:p>
        </p:txBody>
      </p:sp>
      <p:grpSp>
        <p:nvGrpSpPr>
          <p:cNvPr id="125" name="Google Shape;201;p26"/>
          <p:cNvGrpSpPr/>
          <p:nvPr/>
        </p:nvGrpSpPr>
        <p:grpSpPr>
          <a:xfrm>
            <a:off x="3792600" y="1157040"/>
            <a:ext cx="1600560" cy="1600560"/>
            <a:chOff x="3792600" y="1157040"/>
            <a:chExt cx="1600560" cy="1600560"/>
          </a:xfrm>
        </p:grpSpPr>
        <p:sp>
          <p:nvSpPr>
            <p:cNvPr id="126" name="Google Shape;202;p26"/>
            <p:cNvSpPr/>
            <p:nvPr/>
          </p:nvSpPr>
          <p:spPr>
            <a:xfrm>
              <a:off x="4841280" y="1157040"/>
              <a:ext cx="551880" cy="551880"/>
            </a:xfrm>
            <a:custGeom>
              <a:avLst/>
              <a:gdLst>
                <a:gd name="textAreaLeft" fmla="*/ 0 w 551880"/>
                <a:gd name="textAreaRight" fmla="*/ 552600 w 551880"/>
                <a:gd name="textAreaTop" fmla="*/ 0 h 551880"/>
                <a:gd name="textAreaBottom" fmla="*/ 552600 h 551880"/>
              </a:gdLst>
              <a:ahLst/>
              <a:rect l="textAreaLeft" t="textAreaTop" r="textAreaRight" b="textAreaBottom"/>
              <a:pathLst>
                <a:path w="6034" h="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sp>
          <p:nvSpPr>
            <p:cNvPr id="127" name="Google Shape;203;p26"/>
            <p:cNvSpPr/>
            <p:nvPr/>
          </p:nvSpPr>
          <p:spPr>
            <a:xfrm>
              <a:off x="3792600" y="1367280"/>
              <a:ext cx="1390320" cy="1390320"/>
            </a:xfrm>
            <a:custGeom>
              <a:avLst/>
              <a:gdLst>
                <a:gd name="textAreaLeft" fmla="*/ 0 w 1390320"/>
                <a:gd name="textAreaRight" fmla="*/ 1391040 w 1390320"/>
                <a:gd name="textAreaTop" fmla="*/ 0 h 1390320"/>
                <a:gd name="textAreaBottom" fmla="*/ 1391040 h 1390320"/>
              </a:gdLst>
              <a:ahLst/>
              <a:rect l="textAreaLeft" t="textAreaTop" r="textAreaRight" b="textAreaBottom"/>
              <a:pathLst>
                <a:path w="15192" h="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gr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Google Shape;208;p27"/>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QUERY</a:t>
            </a:r>
            <a:endParaRPr b="0" lang="fr-CA" sz="3600" spc="-1" strike="noStrike">
              <a:solidFill>
                <a:srgbClr val="000000"/>
              </a:solidFill>
              <a:latin typeface="Arial"/>
            </a:endParaRPr>
          </a:p>
        </p:txBody>
      </p:sp>
      <p:sp>
        <p:nvSpPr>
          <p:cNvPr id="129" name="Google Shape;209;p27"/>
          <p:cNvSpPr/>
          <p:nvPr/>
        </p:nvSpPr>
        <p:spPr>
          <a:xfrm>
            <a:off x="792360" y="979560"/>
            <a:ext cx="11181600" cy="54864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US" sz="2400" spc="-1" strike="noStrike">
                <a:solidFill>
                  <a:schemeClr val="dk1"/>
                </a:solidFill>
                <a:highlight>
                  <a:srgbClr val="ffff00"/>
                </a:highlight>
                <a:latin typeface="Oswald"/>
                <a:ea typeface="Oswald"/>
              </a:rPr>
              <a:t>NIVEAU 1 ) EXPLORATION INITIATIQUE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600" spc="-1" strike="noStrike" u="sng">
                <a:solidFill>
                  <a:schemeClr val="hlink"/>
                </a:solidFill>
                <a:uFillTx/>
                <a:latin typeface="Raleway"/>
                <a:ea typeface="Raleway"/>
                <a:hlinkClick r:id="rId1"/>
              </a:rPr>
              <a:t>https://graphql.org/code/</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2"/>
              </a:rPr>
              <a:t>https://www.howtographql.com/</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3"/>
              </a:rPr>
              <a:t>https://graphql.org/learn/thinking-in-graphs/</a:t>
            </a:r>
            <a:endParaRPr b="0" lang="fr-CA" sz="1600" spc="-1" strike="noStrike">
              <a:solidFill>
                <a:srgbClr val="000000"/>
              </a:solidFill>
              <a:latin typeface="Arial"/>
            </a:endParaRPr>
          </a:p>
          <a:p>
            <a:pPr>
              <a:lnSpc>
                <a:spcPct val="100000"/>
              </a:lnSpc>
              <a:tabLst>
                <a:tab algn="l" pos="0"/>
              </a:tabLst>
            </a:pPr>
            <a:br>
              <a:rPr sz="1600"/>
            </a:b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Citer un texte qui explique ce qu'est GraphQL ou expliquer dans vos mots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GraphQL est un outil qui permet aux clients de demander exactement les données dont ils ont besoin à une API, rien de plus. C’est plus souple et efficace que les API REST classiques, qui renvoient souvent trop ou pas assez d'information.</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quoi cette approche diffère des services réalisés jusqu'à maintenant en classe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GraphQL donne plus de contrôle au client, qui peut demander uniquement ce dont il a besoin, ce qui rend les échanges plus efficaces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Google Shape;214;p28"/>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QUERY</a:t>
            </a:r>
            <a:endParaRPr b="0" lang="fr-CA" sz="3600" spc="-1" strike="noStrike">
              <a:solidFill>
                <a:srgbClr val="000000"/>
              </a:solidFill>
              <a:latin typeface="Arial"/>
            </a:endParaRPr>
          </a:p>
        </p:txBody>
      </p:sp>
      <p:sp>
        <p:nvSpPr>
          <p:cNvPr id="131" name="Google Shape;215;p28"/>
          <p:cNvSpPr/>
          <p:nvPr/>
        </p:nvSpPr>
        <p:spPr>
          <a:xfrm>
            <a:off x="360000" y="1199520"/>
            <a:ext cx="11181600" cy="677736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1 ) EXPLORATION INITIATIQUE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QUESTIONS GÉNÉRALES sur la TERMINOLOGIE </a:t>
            </a:r>
            <a:r>
              <a:rPr b="1" lang="en-US" sz="1600" spc="-1" strike="noStrike">
                <a:solidFill>
                  <a:srgbClr val="ff0000"/>
                </a:solidFill>
                <a:latin typeface="Raleway"/>
                <a:ea typeface="Raleway"/>
              </a:rPr>
              <a:t>dans vos mots en français</a:t>
            </a:r>
            <a:r>
              <a:rPr b="1" lang="en-US" sz="1600" spc="-1" strike="noStrike">
                <a:solidFill>
                  <a:schemeClr val="dk1"/>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1"/>
              </a:rPr>
              <a:t>https://graphql.org/learn/best-practices/</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Tentez de clarifier les éléments suivants: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chemeClr val="dk1"/>
                </a:solidFill>
                <a:latin typeface="Raleway"/>
                <a:ea typeface="Raleway"/>
              </a:rPr>
              <a:t>Nommez 2 BONNES PRATIQUES de rédaction des query :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chemeClr val="dk1"/>
                </a:solidFill>
                <a:latin typeface="Raleway"/>
                <a:ea typeface="Raleway"/>
              </a:rPr>
              <a:t>       </a:t>
            </a:r>
            <a:r>
              <a:rPr b="1" lang="en-US" sz="1600" spc="-1" strike="noStrike">
                <a:solidFill>
                  <a:schemeClr val="dk1"/>
                </a:solidFill>
                <a:latin typeface="Raleway"/>
                <a:ea typeface="Raleway"/>
              </a:rPr>
              <a:t>Demander uniquement les champs nécessaires ; Utiliser des fragments pour réutiliser des parties de requêtes</a:t>
            </a:r>
            <a:endParaRPr b="0" lang="fr-CA" sz="16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chemeClr val="dk1"/>
                </a:solidFill>
                <a:latin typeface="Raleway"/>
                <a:ea typeface="Raleway"/>
              </a:rPr>
              <a:t>Expliquez-en une dans vos mots.</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chemeClr val="dk1"/>
                </a:solidFill>
                <a:latin typeface="Raleway"/>
                <a:ea typeface="Raleway"/>
              </a:rPr>
              <a:t>Demander uniquement les champs nécessaires signifie que dans une requête GraphQL, on ne doit pas récupérer plus d’informations que ce dont on a vraiment besoin. Cela rend les échanges plus légers, plus rapides, et réduit la charge sur le serveur. Par exemple, si on veut juste le nom et l’email d’un utilisateur, on ne doit pas demander aussi son adresse ou sa photo si ce n’est pas utile.</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chemeClr val="dk1"/>
                </a:solidFill>
                <a:latin typeface="Raleway"/>
                <a:ea typeface="Raleway"/>
              </a:rPr>
              <a:t> </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chemeClr val="dk1"/>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220;p29"/>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QUERY</a:t>
            </a:r>
            <a:endParaRPr b="0" lang="fr-CA" sz="3600" spc="-1" strike="noStrike">
              <a:solidFill>
                <a:srgbClr val="000000"/>
              </a:solidFill>
              <a:latin typeface="Arial"/>
            </a:endParaRPr>
          </a:p>
        </p:txBody>
      </p:sp>
      <p:sp>
        <p:nvSpPr>
          <p:cNvPr id="133" name="Google Shape;221;p29"/>
          <p:cNvSpPr/>
          <p:nvPr/>
        </p:nvSpPr>
        <p:spPr>
          <a:xfrm>
            <a:off x="792360" y="1428480"/>
            <a:ext cx="11181600" cy="65019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2400" spc="-1" strike="noStrike">
                <a:solidFill>
                  <a:schemeClr val="dk1"/>
                </a:solidFill>
                <a:highlight>
                  <a:srgbClr val="ffff00"/>
                </a:highlight>
                <a:latin typeface="Oswald"/>
                <a:ea typeface="Oswald"/>
              </a:rPr>
              <a:t>NIVEAU 2 ) ANALYSE des qualités et défauts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 sur les AVANTAGES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À partir de votre expérience et de votre déduction et des explications reçues en cours :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rgbClr val="000000"/>
                </a:solidFill>
                <a:latin typeface="Raleway"/>
                <a:ea typeface="Raleway"/>
              </a:rPr>
              <a:t>Quels sont les avantages des services hyperparamétrables (utilisables avec GraphQL) versus ceux plus orientés métiers - </a:t>
            </a:r>
            <a:r>
              <a:rPr b="1" lang="en-US" sz="1600" spc="-1" strike="noStrike">
                <a:solidFill>
                  <a:srgbClr val="000000"/>
                </a:solidFill>
                <a:highlight>
                  <a:srgbClr val="00ff00"/>
                </a:highlight>
                <a:latin typeface="Raleway"/>
                <a:ea typeface="Raleway"/>
              </a:rPr>
              <a:t>figés</a:t>
            </a:r>
            <a:r>
              <a:rPr b="1" lang="en-US" sz="1600" spc="-1" strike="noStrike">
                <a:solidFill>
                  <a:srgbClr val="000000"/>
                </a:solidFill>
                <a:latin typeface="Raleway"/>
                <a:ea typeface="Raleway"/>
              </a:rPr>
              <a:t>  - réalisés en classe ?</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000" spc="-1" strike="noStrike">
                <a:solidFill>
                  <a:srgbClr val="000000"/>
                </a:solidFill>
                <a:latin typeface="Raleway"/>
                <a:ea typeface="Raleway"/>
              </a:rPr>
              <a:t> </a:t>
            </a:r>
            <a:r>
              <a:rPr b="1" lang="en-US" sz="1000" spc="-1" strike="noStrike">
                <a:solidFill>
                  <a:srgbClr val="000000"/>
                </a:solidFill>
                <a:latin typeface="Raleway"/>
                <a:ea typeface="Raleway"/>
              </a:rPr>
              <a:t>Flexibilité côté client, Moins d’appels réseau , Réutilisabilité des APIs, Explorabilité</a:t>
            </a:r>
            <a:br>
              <a:rPr sz="1000"/>
            </a:br>
            <a:r>
              <a:rPr b="0" lang="fr-CA" sz="1000" spc="-1" strike="noStrike">
                <a:solidFill>
                  <a:srgbClr val="000000"/>
                </a:solidFill>
                <a:latin typeface="Arial"/>
              </a:rPr>
              <a:t> </a:t>
            </a:r>
            <a:endParaRPr b="0" lang="fr-CA" sz="10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rgbClr val="000000"/>
                </a:solidFill>
                <a:latin typeface="Raleway"/>
                <a:ea typeface="Raleway"/>
              </a:rPr>
              <a:t>Quels en sont maintenant les désavantages ?</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000" spc="-1" strike="noStrike">
                <a:solidFill>
                  <a:srgbClr val="000000"/>
                </a:solidFill>
                <a:latin typeface="Raleway"/>
                <a:ea typeface="Raleway"/>
              </a:rPr>
              <a:t>Complexité accrue côté serveur , Moins de contrôle sur les accès aux données par défaut, Performance difficile à maîtriser</a:t>
            </a:r>
            <a:endParaRPr b="0" lang="fr-CA" sz="10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      Est-ce qu'il y a des dangers sur la sécurité des données ? expliquez dans vos mots avec un exemple.</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Sans filtre de permissions, même un utilisateur non-authentifié pourrait accéder à des infos sensibles comme les emails ou pire... les mots de passe (s’ils ne sont pas bien protégés ou hachés).C’est pourquoi il faut implémenter une autorisation au niveau champ et restreindre l’accès en fonction du rôle ou de l’identité de l’utilisateur.</a:t>
            </a: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p:nvPr>
        </p:nvSpPr>
        <p:spPr>
          <a:xfrm>
            <a:off x="2221200" y="1889640"/>
            <a:ext cx="7078680" cy="2618640"/>
          </a:xfrm>
          <a:prstGeom prst="rect">
            <a:avLst/>
          </a:prstGeom>
          <a:solidFill>
            <a:srgbClr val="efefef"/>
          </a:solidFill>
          <a:ln w="0">
            <a:noFill/>
          </a:ln>
        </p:spPr>
        <p:txBody>
          <a:bodyPr lIns="91440" rIns="91440" tIns="91440" bIns="91440" anchor="ctr">
            <a:noAutofit/>
          </a:bodyPr>
          <a:p>
            <a:pPr indent="0">
              <a:lnSpc>
                <a:spcPct val="115000"/>
              </a:lnSpc>
              <a:spcBef>
                <a:spcPts val="1001"/>
              </a:spcBef>
              <a:buNone/>
              <a:tabLst>
                <a:tab algn="l" pos="0"/>
              </a:tabLst>
            </a:pPr>
            <a:r>
              <a:rPr b="1" lang="en-US" sz="2100" spc="-1" strike="noStrike">
                <a:solidFill>
                  <a:schemeClr val="dk1"/>
                </a:solidFill>
                <a:latin typeface="Oswald"/>
                <a:ea typeface="Oswald"/>
              </a:rPr>
              <a:t>Vous avez droit à deux JOKERS :</a:t>
            </a:r>
            <a:br>
              <a:rPr sz="2100"/>
            </a:br>
            <a:r>
              <a:rPr b="1" lang="en-US" sz="4000" spc="-1" strike="noStrike">
                <a:solidFill>
                  <a:schemeClr val="dk1"/>
                </a:solidFill>
                <a:latin typeface="Oswald"/>
                <a:ea typeface="Oswald"/>
              </a:rPr>
              <a:t>🃏🃏</a:t>
            </a:r>
            <a:endParaRPr b="0" lang="fr-CA" sz="4000" spc="-1" strike="noStrike">
              <a:solidFill>
                <a:srgbClr val="000000"/>
              </a:solidFill>
              <a:latin typeface="Arial"/>
            </a:endParaRPr>
          </a:p>
          <a:p>
            <a:pPr indent="0">
              <a:lnSpc>
                <a:spcPct val="115000"/>
              </a:lnSpc>
              <a:spcBef>
                <a:spcPts val="1001"/>
              </a:spcBef>
              <a:spcAft>
                <a:spcPts val="1001"/>
              </a:spcAft>
              <a:buNone/>
              <a:tabLst>
                <a:tab algn="l" pos="0"/>
              </a:tabLst>
            </a:pPr>
            <a:r>
              <a:rPr b="1" lang="en-US" sz="2100" spc="-1" strike="noStrike">
                <a:solidFill>
                  <a:schemeClr val="dk1"/>
                </a:solidFill>
                <a:latin typeface="Oswald"/>
                <a:ea typeface="Oswald"/>
              </a:rPr>
              <a:t>Vous pouvez placer un JOKER à une sous-question dont vous ne savez pas la réponse sans perdre de points.</a:t>
            </a:r>
            <a:endParaRPr b="0" lang="fr-CA"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226;p30"/>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QUERY</a:t>
            </a:r>
            <a:endParaRPr b="0" lang="fr-CA" sz="3600" spc="-1" strike="noStrike">
              <a:solidFill>
                <a:srgbClr val="000000"/>
              </a:solidFill>
              <a:latin typeface="Arial"/>
            </a:endParaRPr>
          </a:p>
        </p:txBody>
      </p:sp>
      <p:sp>
        <p:nvSpPr>
          <p:cNvPr id="135" name="Google Shape;227;p30"/>
          <p:cNvSpPr/>
          <p:nvPr/>
        </p:nvSpPr>
        <p:spPr>
          <a:xfrm>
            <a:off x="792360" y="1086840"/>
            <a:ext cx="11399040" cy="629064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3 ) LE NIVEAU APPLICATIONS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QUESTIONS d'ÉTUDES de CAS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highlight>
                  <a:srgbClr val="00ff00"/>
                </a:highlight>
                <a:uFillTx/>
                <a:latin typeface="Raleway"/>
                <a:ea typeface="Raleway"/>
                <a:hlinkClick r:id="rId1"/>
              </a:rPr>
              <a:t>https://stackshare.io/stackups/graphql-vs-graphql-js-vs-npm-jsonpath</a:t>
            </a:r>
            <a:r>
              <a:rPr b="1" lang="en-US" sz="1600" spc="-1" strike="noStrike">
                <a:solidFill>
                  <a:srgbClr val="000000"/>
                </a:solidFill>
                <a:highlight>
                  <a:srgbClr val="00ff00"/>
                </a:highlight>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Listez 2 utilisations réelles et pertinentes de GraphQL.</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rgbClr val="000000"/>
                </a:solidFill>
                <a:latin typeface="Raleway"/>
                <a:ea typeface="Raleway"/>
              </a:rPr>
              <a:t>Listez 2 utilisations réelles et pertinentes de GraphQL dans l'industrie</a:t>
            </a:r>
            <a:endParaRPr b="0" lang="fr-CA" sz="1600" spc="-1" strike="noStrike">
              <a:solidFill>
                <a:srgbClr val="000000"/>
              </a:solidFill>
              <a:latin typeface="Arial"/>
            </a:endParaRPr>
          </a:p>
          <a:p>
            <a:pPr marL="457200" indent="-330120">
              <a:lnSpc>
                <a:spcPct val="100000"/>
              </a:lnSpc>
              <a:buClr>
                <a:srgbClr val="000000"/>
              </a:buClr>
              <a:buFont typeface="Raleway"/>
              <a:buChar char="●"/>
              <a:tabLst>
                <a:tab algn="l" pos="0"/>
              </a:tabLst>
            </a:pPr>
            <a:r>
              <a:rPr b="1" lang="en-US" sz="1600" spc="-1" strike="noStrike">
                <a:solidFill>
                  <a:srgbClr val="000000"/>
                </a:solidFill>
                <a:latin typeface="Raleway"/>
                <a:ea typeface="Raleway"/>
              </a:rPr>
              <a:t>2 utilisations réelles:</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000" spc="-1" strike="noStrike">
                <a:solidFill>
                  <a:srgbClr val="000000"/>
                </a:solidFill>
                <a:latin typeface="Raleway"/>
                <a:ea typeface="Raleway"/>
              </a:rPr>
              <a:t>API de données unifiées pour des applications web et mobiles, Exploration et récupération dynamique des données. ; 2 utilisations pertinentes: Facebook, GitHub.</a:t>
            </a:r>
            <a:endParaRPr b="0" lang="fr-CA" sz="10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600" spc="-1" strike="noStrike">
                <a:solidFill>
                  <a:srgbClr val="000000"/>
                </a:solidFill>
                <a:latin typeface="Raleway"/>
                <a:ea typeface="Raleway"/>
              </a:rPr>
              <a:t>Décivez-en une en détail dans vos mots</a:t>
            </a:r>
            <a:endParaRPr b="0" lang="fr-CA" sz="1600" spc="-1" strike="noStrike">
              <a:solidFill>
                <a:srgbClr val="000000"/>
              </a:solidFill>
              <a:latin typeface="Arial"/>
            </a:endParaRPr>
          </a:p>
          <a:p>
            <a:pPr marL="457200" indent="-330120">
              <a:lnSpc>
                <a:spcPct val="100000"/>
              </a:lnSpc>
              <a:spcBef>
                <a:spcPts val="1191"/>
              </a:spcBef>
              <a:spcAft>
                <a:spcPts val="992"/>
              </a:spcAft>
              <a:buClr>
                <a:srgbClr val="000000"/>
              </a:buClr>
              <a:buFont typeface="Raleway"/>
              <a:buChar char="●"/>
              <a:tabLst>
                <a:tab algn="l" pos="0"/>
              </a:tabLst>
            </a:pPr>
            <a:r>
              <a:rPr b="1" lang="en-US" sz="1000" spc="-1" strike="noStrike">
                <a:solidFill>
                  <a:srgbClr val="000000"/>
                </a:solidFill>
                <a:latin typeface="Raleway"/>
                <a:ea typeface="Raleway"/>
              </a:rPr>
              <a:t>GitHub a adopté GraphQL pour offrir une API plus flexible et performante. L’ancienne API REST nécessitait plusieurs appels pour obtenir des données liées, causant un trafic réseau important et des ralentissements. Avec GraphQL, un seul endpoint permet au client de choisir précisément les données souhaitées, comme le nom d’un dépôt, ses issues et commentaires. Cela améliore la vitesse, réduit la charge serveur, et facilite la création d’outils personnalisés évolutifs, sans modifier fréquemment le backend.</a:t>
            </a:r>
            <a:endParaRPr b="0" lang="fr-CA" sz="10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Google Shape;232;p31"/>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QUERY </a:t>
            </a:r>
            <a:endParaRPr b="0" lang="fr-CA" sz="3600" spc="-1" strike="noStrike">
              <a:solidFill>
                <a:srgbClr val="000000"/>
              </a:solidFill>
              <a:latin typeface="Arial"/>
            </a:endParaRPr>
          </a:p>
        </p:txBody>
      </p:sp>
      <p:sp>
        <p:nvSpPr>
          <p:cNvPr id="137" name="Google Shape;233;p31"/>
          <p:cNvSpPr/>
          <p:nvPr/>
        </p:nvSpPr>
        <p:spPr>
          <a:xfrm>
            <a:off x="792360" y="1058040"/>
            <a:ext cx="11181600" cy="54723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POUR LA TECHNOLOGIE X (remplacer X, une fiche par participant)</a:t>
            </a:r>
            <a:endParaRPr b="0" lang="fr-CA" sz="16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À partir des url suivantes : </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0" lang="en-US" sz="1800" spc="-1" strike="noStrike" u="sng">
                <a:solidFill>
                  <a:schemeClr val="hlink"/>
                </a:solidFill>
                <a:uFillTx/>
                <a:latin typeface="Oswald"/>
                <a:ea typeface="Oswald"/>
                <a:hlinkClick r:id="rId1"/>
              </a:rPr>
              <a:t>https://graphql.org/code/</a:t>
            </a:r>
            <a:r>
              <a:rPr b="0" lang="en-US" sz="1800" spc="-1" strike="noStrike">
                <a:solidFill>
                  <a:srgbClr val="000000"/>
                </a:solidFill>
                <a:latin typeface="Oswald"/>
                <a:ea typeface="Oswald"/>
              </a:rPr>
              <a:t> </a:t>
            </a:r>
            <a:endParaRPr b="0" lang="fr-CA" sz="1800" spc="-1" strike="noStrike">
              <a:solidFill>
                <a:srgbClr val="000000"/>
              </a:solidFill>
              <a:latin typeface="Arial"/>
            </a:endParaRPr>
          </a:p>
          <a:p>
            <a:pPr>
              <a:lnSpc>
                <a:spcPct val="100000"/>
              </a:lnSpc>
              <a:tabLst>
                <a:tab algn="l" pos="0"/>
              </a:tabLst>
            </a:pPr>
            <a:r>
              <a:rPr b="0" lang="en-US" sz="1800" spc="-1" strike="noStrike" u="sng">
                <a:solidFill>
                  <a:schemeClr val="hlink"/>
                </a:solidFill>
                <a:uFillTx/>
                <a:latin typeface="Oswald"/>
                <a:ea typeface="Oswald"/>
                <a:hlinkClick r:id="rId2"/>
              </a:rPr>
              <a:t>https://www.apollographql.com/blog/community/backend/8-free-to-use-graphql-apis-for-your-projects-and-demos/</a:t>
            </a:r>
            <a:r>
              <a:rPr b="0" lang="en-US" sz="1800" spc="-1" strike="noStrike">
                <a:solidFill>
                  <a:srgbClr val="000000"/>
                </a:solidFill>
                <a:latin typeface="Oswald"/>
                <a:ea typeface="Oswald"/>
              </a:rPr>
              <a:t> </a:t>
            </a:r>
            <a:endParaRPr b="0" lang="fr-CA" sz="1800" spc="-1" strike="noStrike">
              <a:solidFill>
                <a:srgbClr val="000000"/>
              </a:solidFill>
              <a:latin typeface="Arial"/>
            </a:endParaRPr>
          </a:p>
          <a:p>
            <a:pPr>
              <a:lnSpc>
                <a:spcPct val="100000"/>
              </a:lnSpc>
              <a:tabLst>
                <a:tab algn="l" pos="0"/>
              </a:tabLst>
            </a:pPr>
            <a:r>
              <a:rPr b="0" lang="en-US" sz="1800" spc="-1" strike="noStrike" u="sng">
                <a:solidFill>
                  <a:schemeClr val="hlink"/>
                </a:solidFill>
                <a:uFillTx/>
                <a:latin typeface="Oswald"/>
                <a:ea typeface="Oswald"/>
                <a:hlinkClick r:id="rId3"/>
              </a:rPr>
              <a:t>https://blog.logrocket.com/build-graphql-app-node-js-typescript-graphql-request/</a:t>
            </a:r>
            <a:r>
              <a:rPr b="0" lang="en-US" sz="1800" spc="-1" strike="noStrike">
                <a:solidFill>
                  <a:srgbClr val="000000"/>
                </a:solidFill>
                <a:latin typeface="Oswald"/>
                <a:ea typeface="Oswald"/>
              </a:rPr>
              <a:t> </a:t>
            </a:r>
            <a:endParaRPr b="0" lang="fr-CA" sz="1800" spc="-1" strike="noStrike">
              <a:solidFill>
                <a:srgbClr val="000000"/>
              </a:solidFill>
              <a:latin typeface="Arial"/>
            </a:endParaRPr>
          </a:p>
          <a:p>
            <a:pPr>
              <a:lnSpc>
                <a:spcPct val="100000"/>
              </a:lnSpc>
              <a:tabLst>
                <a:tab algn="l" pos="0"/>
              </a:tabLst>
            </a:pPr>
            <a:r>
              <a:rPr b="0" lang="en-US" sz="1800" spc="-1" strike="noStrike" u="sng">
                <a:solidFill>
                  <a:schemeClr val="hlink"/>
                </a:solidFill>
                <a:uFillTx/>
                <a:latin typeface="Oswald"/>
                <a:ea typeface="Oswald"/>
                <a:hlinkClick r:id="rId4"/>
              </a:rPr>
              <a:t>https://www.tutorialspoint.com/graphql/graphql_example.htm</a:t>
            </a:r>
            <a:r>
              <a:rPr b="0" lang="en-US" sz="1800" spc="-1" strike="noStrike">
                <a:solidFill>
                  <a:srgbClr val="000000"/>
                </a:solidFill>
                <a:latin typeface="Oswald"/>
                <a:ea typeface="Oswald"/>
              </a:rPr>
              <a:t> </a:t>
            </a:r>
            <a:endParaRPr b="0" lang="fr-CA" sz="1800" spc="-1" strike="noStrike">
              <a:solidFill>
                <a:srgbClr val="000000"/>
              </a:solidFill>
              <a:latin typeface="Arial"/>
            </a:endParaRPr>
          </a:p>
          <a:p>
            <a:pPr>
              <a:lnSpc>
                <a:spcPct val="100000"/>
              </a:lnSpc>
              <a:tabLst>
                <a:tab algn="l" pos="0"/>
              </a:tabLst>
            </a:pPr>
            <a:r>
              <a:rPr b="0" lang="en-US" sz="1800" spc="-1" strike="noStrike" u="sng">
                <a:solidFill>
                  <a:schemeClr val="hlink"/>
                </a:solidFill>
                <a:highlight>
                  <a:srgbClr val="00ff00"/>
                </a:highlight>
                <a:uFillTx/>
                <a:latin typeface="Oswald"/>
                <a:ea typeface="Oswald"/>
                <a:hlinkClick r:id="rId5"/>
              </a:rPr>
              <a:t>https://blog.logrocket.com/5-graphql-clients-for-javascript-and-node-js/</a:t>
            </a:r>
            <a:r>
              <a:rPr b="0" lang="en-US" sz="1800" spc="-1" strike="noStrike">
                <a:solidFill>
                  <a:srgbClr val="000000"/>
                </a:solidFill>
                <a:highlight>
                  <a:srgbClr val="00ff00"/>
                </a:highlight>
                <a:latin typeface="Oswald"/>
                <a:ea typeface="Oswald"/>
              </a:rPr>
              <a:t> </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Donnez un échantillon de code pertinent : </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Installation préalable : npm install graphql-request</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const { request, gql } = require('graphql-request');</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const endpoint = 'https://api.spacex.land/graphql/'; // Exemple d'API publique GraphQL</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Définition de la query GraphQL</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const query = gql`</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launchesPast(limit: 3) {</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mission_name</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launch_date_local</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launch_site {</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site_name_long</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rocket {</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rocket_name</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Envoi de la requête</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request(endpoint, query)</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.then((data) =&gt; console.log(data))</a:t>
            </a:r>
            <a:endParaRPr b="0" lang="fr-CA"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.catch((error) =&gt; console.error(error));</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p:txBody>
      </p:sp>
      <p:sp>
        <p:nvSpPr>
          <p:cNvPr id="138" name="Google Shape;234;p31"/>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individuel</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Google Shape;239;p32"/>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QUERY</a:t>
            </a:r>
            <a:endParaRPr b="0" lang="fr-CA" sz="3600" spc="-1" strike="noStrike">
              <a:solidFill>
                <a:srgbClr val="000000"/>
              </a:solidFill>
              <a:latin typeface="Arial"/>
            </a:endParaRPr>
          </a:p>
        </p:txBody>
      </p:sp>
      <p:sp>
        <p:nvSpPr>
          <p:cNvPr id="140" name="Google Shape;240;p32"/>
          <p:cNvSpPr/>
          <p:nvPr/>
        </p:nvSpPr>
        <p:spPr>
          <a:xfrm>
            <a:off x="792360" y="1428480"/>
            <a:ext cx="11181600" cy="1389888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4 ) LE NIVEAU PROGRAMMEUR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POUR LA TECHNOLOGIE X </a:t>
            </a:r>
            <a:r>
              <a:rPr b="1" lang="en-US" sz="1600" spc="-1" strike="noStrike">
                <a:solidFill>
                  <a:srgbClr val="cccccc"/>
                </a:solidFill>
                <a:latin typeface="Raleway"/>
                <a:ea typeface="Raleway"/>
              </a:rPr>
              <a:t>(remplacer X)</a:t>
            </a:r>
            <a:endParaRPr b="0" lang="fr-CA" sz="16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l'url pour télécharger les librairies de développement ?</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https://graphql.org/community/tools-and-libraries/</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Quelle est la licence de cette technologie ?  Quel organisme ou cie est l'auteur ?</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a:solidFill>
                  <a:srgbClr val="000000"/>
                </a:solidFill>
                <a:latin typeface="Raleway"/>
                <a:ea typeface="Raleway"/>
              </a:rPr>
              <a:t>Licence : MIT License (libre et open source)</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Quels sont les langages avec lesquels ont peut l'utiliser ?</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a:solidFill>
                  <a:srgbClr val="000000"/>
                </a:solidFill>
                <a:latin typeface="Raleway"/>
                <a:ea typeface="Raleway"/>
              </a:rPr>
              <a:t>JavaScript / TypeScript (Node.js, React, etc.), Python (avec graphene, Ariadne…); Java (avec graphql-java)</a:t>
            </a: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un échantillon de code pour votre technologie (dans la diapo précédente)</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Installation préalable : npm install graphql-request</a:t>
            </a:r>
            <a:endParaRPr b="0" lang="fr-CA" sz="1800" spc="-1" strike="noStrike">
              <a:solidFill>
                <a:srgbClr val="000000"/>
              </a:solidFill>
              <a:latin typeface="Arial"/>
            </a:endParaRPr>
          </a:p>
          <a:p>
            <a:pPr marL="457200">
              <a:lnSpc>
                <a:spcPct val="100000"/>
              </a:lnSpc>
              <a:tabLst>
                <a:tab algn="l" pos="0"/>
              </a:tabLst>
            </a:pP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const { request, gql } = require('graphql-request');</a:t>
            </a:r>
            <a:endParaRPr b="0" lang="fr-CA" sz="1800" spc="-1" strike="noStrike">
              <a:solidFill>
                <a:srgbClr val="000000"/>
              </a:solidFill>
              <a:latin typeface="Arial"/>
            </a:endParaRPr>
          </a:p>
          <a:p>
            <a:pPr marL="457200">
              <a:lnSpc>
                <a:spcPct val="100000"/>
              </a:lnSpc>
              <a:tabLst>
                <a:tab algn="l" pos="0"/>
              </a:tabLst>
            </a:pP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const endpoint = 'https://api.spacex.land/graphql/';</a:t>
            </a:r>
            <a:endParaRPr b="0" lang="fr-CA" sz="1800" spc="-1" strike="noStrike">
              <a:solidFill>
                <a:srgbClr val="000000"/>
              </a:solidFill>
              <a:latin typeface="Arial"/>
            </a:endParaRPr>
          </a:p>
          <a:p>
            <a:pPr marL="457200">
              <a:lnSpc>
                <a:spcPct val="100000"/>
              </a:lnSpc>
              <a:tabLst>
                <a:tab algn="l" pos="0"/>
              </a:tabLst>
            </a:pP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const query = gql`</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launchesPast(limit: 3) {</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mission_name</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launch_date_local</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rocket {</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rocket_name</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a:t>
            </a:r>
            <a:endParaRPr b="0" lang="fr-CA" sz="1800" spc="-1" strike="noStrike">
              <a:solidFill>
                <a:srgbClr val="000000"/>
              </a:solidFill>
              <a:latin typeface="Arial"/>
            </a:endParaRPr>
          </a:p>
          <a:p>
            <a:pPr marL="457200">
              <a:lnSpc>
                <a:spcPct val="100000"/>
              </a:lnSpc>
              <a:tabLst>
                <a:tab algn="l" pos="0"/>
              </a:tabLst>
            </a:pP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request(endpoint, query)</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.then((data) =&gt; console.log(data))</a:t>
            </a:r>
            <a:endParaRPr b="0" lang="fr-CA" sz="1800" spc="-1" strike="noStrike">
              <a:solidFill>
                <a:srgbClr val="000000"/>
              </a:solidFill>
              <a:latin typeface="Arial"/>
            </a:endParaRPr>
          </a:p>
          <a:p>
            <a:pPr marL="457200">
              <a:lnSpc>
                <a:spcPct val="100000"/>
              </a:lnSpc>
              <a:tabLst>
                <a:tab algn="l" pos="0"/>
              </a:tabLst>
            </a:pPr>
            <a:r>
              <a:rPr b="0" lang="en-US" sz="1800" spc="-1" strike="noStrike">
                <a:solidFill>
                  <a:srgbClr val="000000"/>
                </a:solidFill>
                <a:latin typeface="Raleway"/>
                <a:ea typeface="Raleway"/>
              </a:rPr>
              <a:t>  </a:t>
            </a:r>
            <a:r>
              <a:rPr b="0" lang="en-US" sz="1800" spc="-1" strike="noStrike">
                <a:solidFill>
                  <a:srgbClr val="000000"/>
                </a:solidFill>
                <a:latin typeface="Raleway"/>
                <a:ea typeface="Raleway"/>
              </a:rPr>
              <a:t>.catch((error) =&gt; console.error(error));</a:t>
            </a:r>
            <a:endParaRPr b="0" lang="fr-CA" sz="1800" spc="-1" strike="noStrike">
              <a:solidFill>
                <a:srgbClr val="000000"/>
              </a:solidFill>
              <a:latin typeface="Arial"/>
            </a:endParaRPr>
          </a:p>
          <a:p>
            <a:pPr marL="457200">
              <a:lnSpc>
                <a:spcPct val="100000"/>
              </a:lnSpc>
              <a:tabLst>
                <a:tab algn="l" pos="0"/>
              </a:tabLst>
            </a:pP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Donnez au moins 5 sources ou tutoriels débutants pour tester votre technologie.</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u="sng">
                <a:solidFill>
                  <a:srgbClr val="0563c1"/>
                </a:solidFill>
                <a:uFillTx/>
                <a:latin typeface="Raleway"/>
                <a:ea typeface="Raleway"/>
                <a:hlinkClick r:id="rId1"/>
              </a:rPr>
              <a:t>https://graphql.org/learn/</a:t>
            </a:r>
            <a:r>
              <a:rPr b="0" lang="en-US" sz="1800" spc="-1" strike="noStrike">
                <a:solidFill>
                  <a:srgbClr val="000000"/>
                </a:solidFill>
                <a:latin typeface="Raleway"/>
                <a:ea typeface="Raleway"/>
              </a:rPr>
              <a:t> — Documentation officielle et guide d’introduction</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u="sng">
                <a:solidFill>
                  <a:srgbClr val="0563c1"/>
                </a:solidFill>
                <a:uFillTx/>
                <a:latin typeface="Raleway"/>
                <a:ea typeface="Raleway"/>
                <a:hlinkClick r:id="rId2"/>
              </a:rPr>
              <a:t>https://www.howtographql.com/</a:t>
            </a:r>
            <a:r>
              <a:rPr b="0" lang="en-US" sz="1800" spc="-1" strike="noStrike">
                <a:solidFill>
                  <a:srgbClr val="000000"/>
                </a:solidFill>
                <a:latin typeface="Raleway"/>
                <a:ea typeface="Raleway"/>
              </a:rPr>
              <a:t> — Tutoriel complet pas à pas</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a:solidFill>
                  <a:srgbClr val="000000"/>
                </a:solidFill>
                <a:latin typeface="Raleway"/>
                <a:ea typeface="Raleway"/>
              </a:rPr>
              <a:t>https://www.tutorialspoint.com/graphql/index.htm — Tutoriel clair et accessible</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u="sng">
                <a:solidFill>
                  <a:srgbClr val="0563c1"/>
                </a:solidFill>
                <a:uFillTx/>
                <a:latin typeface="Raleway"/>
                <a:ea typeface="Raleway"/>
                <a:hlinkClick r:id="rId3"/>
              </a:rPr>
              <a:t>https://blog.logrocket.com/build-graphql-app-node-js-typescript-graphql-request/</a:t>
            </a:r>
            <a:r>
              <a:rPr b="0" lang="en-US" sz="1800" spc="-1" strike="noStrike">
                <a:solidFill>
                  <a:srgbClr val="000000"/>
                </a:solidFill>
                <a:latin typeface="Raleway"/>
                <a:ea typeface="Raleway"/>
              </a:rPr>
              <a:t> — Tutoriel pratique Node.js + TypeScript</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r>
              <a:rPr b="0" lang="en-US" sz="1800" spc="-1" strike="noStrike">
                <a:solidFill>
                  <a:srgbClr val="000000"/>
                </a:solidFill>
                <a:latin typeface="Raleway"/>
                <a:ea typeface="Raleway"/>
              </a:rPr>
              <a:t>https://www.apollographql.com/docs/tutorial/introduction/ — Tutoriel officiel Apollo Client</a:t>
            </a:r>
            <a:endParaRPr b="0" lang="fr-CA" sz="1800" spc="-1" strike="noStrike">
              <a:solidFill>
                <a:srgbClr val="000000"/>
              </a:solidFill>
              <a:latin typeface="Arial"/>
            </a:endParaRPr>
          </a:p>
          <a:p>
            <a:pPr marL="457200">
              <a:lnSpc>
                <a:spcPct val="100000"/>
              </a:lnSpc>
              <a:spcBef>
                <a:spcPts val="1191"/>
              </a:spcBef>
              <a:spcAft>
                <a:spcPts val="992"/>
              </a:spcAft>
              <a:tabLst>
                <a:tab algn="l" pos="0"/>
              </a:tabLst>
            </a:pPr>
            <a:endParaRPr b="0" lang="fr-CA" sz="1800" spc="-1" strike="noStrike">
              <a:solidFill>
                <a:srgbClr val="000000"/>
              </a:solidFill>
              <a:latin typeface="Arial"/>
            </a:endParaRPr>
          </a:p>
          <a:p>
            <a:pPr marL="457200" indent="-343080">
              <a:lnSpc>
                <a:spcPct val="100000"/>
              </a:lnSpc>
              <a:buClr>
                <a:srgbClr val="000000"/>
              </a:buClr>
              <a:buFont typeface="Raleway"/>
              <a:buAutoNum type="arabicPeriod"/>
              <a:tabLst>
                <a:tab algn="l" pos="0"/>
              </a:tabLst>
            </a:pPr>
            <a:r>
              <a:rPr b="0" lang="en-US" sz="1800" spc="-1" strike="noStrike">
                <a:solidFill>
                  <a:srgbClr val="000000"/>
                </a:solidFill>
                <a:latin typeface="Raleway"/>
                <a:ea typeface="Raleway"/>
              </a:rPr>
              <a:t>Allez à la section preuve de concept, vous êtes prêts.</a:t>
            </a:r>
            <a:endParaRPr b="0" lang="fr-CA" sz="1800" spc="-1" strike="noStrike">
              <a:solidFill>
                <a:srgbClr val="000000"/>
              </a:solidFill>
              <a:latin typeface="Arial"/>
            </a:endParaRPr>
          </a:p>
        </p:txBody>
      </p:sp>
      <p:sp>
        <p:nvSpPr>
          <p:cNvPr id="141" name="Google Shape;241;p32"/>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chemeClr val="dk1"/>
                </a:solidFill>
                <a:latin typeface="Arial"/>
                <a:ea typeface="Arial"/>
              </a:rPr>
              <a:t>individuel</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Google Shape;246;p33"/>
          <p:cNvSpPr/>
          <p:nvPr/>
        </p:nvSpPr>
        <p:spPr>
          <a:xfrm>
            <a:off x="269280" y="821520"/>
            <a:ext cx="651456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BONNE RECHERCHE !</a:t>
            </a:r>
            <a:endParaRPr b="0" lang="fr-CA" sz="4000" spc="-1" strike="noStrike">
              <a:solidFill>
                <a:srgbClr val="000000"/>
              </a:solidFill>
              <a:latin typeface="Arial"/>
            </a:endParaRPr>
          </a:p>
        </p:txBody>
      </p:sp>
      <p:sp>
        <p:nvSpPr>
          <p:cNvPr id="143" name="Google Shape;247;p33"/>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144" name="Google Shape;248;p33"/>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45" name="Google Shape;249;p33"/>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46" name="Google Shape;250;p33"/>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47" name="Google Shape;251;p33"/>
          <p:cNvSpPr/>
          <p:nvPr/>
        </p:nvSpPr>
        <p:spPr>
          <a:xfrm>
            <a:off x="297720" y="1470240"/>
            <a:ext cx="4327920" cy="1846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r>
              <a:rPr b="0" lang="en-US" sz="1800" spc="-1" strike="noStrike">
                <a:solidFill>
                  <a:srgbClr val="f7931e"/>
                </a:solidFill>
                <a:latin typeface="Raleway"/>
                <a:ea typeface="Raleway"/>
              </a:rPr>
              <a:t>QUESTIONS dans DISCORD </a:t>
            </a:r>
            <a:endParaRPr b="0" lang="fr-CA" sz="1800" spc="-1" strike="noStrike">
              <a:solidFill>
                <a:srgbClr val="000000"/>
              </a:solidFill>
              <a:latin typeface="Arial"/>
            </a:endParaRPr>
          </a:p>
          <a:p>
            <a:pPr algn="just">
              <a:lnSpc>
                <a:spcPct val="100000"/>
              </a:lnSpc>
              <a:tabLst>
                <a:tab algn="l" pos="0"/>
              </a:tabLst>
            </a:pPr>
            <a:r>
              <a:rPr b="0" lang="en-US" sz="1800" spc="-1" strike="noStrike">
                <a:solidFill>
                  <a:srgbClr val="f7931e"/>
                </a:solidFill>
                <a:latin typeface="Raleway"/>
                <a:ea typeface="Raleway"/>
              </a:rPr>
              <a:t>ou par mio</a:t>
            </a:r>
            <a:endParaRPr b="0" lang="fr-CA" sz="1800" spc="-1" strike="noStrike">
              <a:solidFill>
                <a:srgbClr val="000000"/>
              </a:solidFill>
              <a:latin typeface="Arial"/>
            </a:endParaRPr>
          </a:p>
          <a:p>
            <a:pPr algn="just">
              <a:lnSpc>
                <a:spcPct val="100000"/>
              </a:lnSpc>
              <a:tabLst>
                <a:tab algn="l" pos="0"/>
              </a:tabLst>
            </a:pPr>
            <a:endParaRPr b="0" lang="fr-CA" sz="1200" spc="-1" strike="noStrike">
              <a:solidFill>
                <a:srgbClr val="000000"/>
              </a:solidFill>
              <a:latin typeface="Arial"/>
            </a:endParaRPr>
          </a:p>
        </p:txBody>
      </p:sp>
      <p:sp>
        <p:nvSpPr>
          <p:cNvPr id="148" name="Google Shape;252;p33"/>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2967480" y="2882520"/>
            <a:ext cx="6256080" cy="1092600"/>
          </a:xfrm>
          <a:prstGeom prst="rect">
            <a:avLst/>
          </a:prstGeom>
          <a:noFill/>
          <a:ln w="0">
            <a:noFill/>
          </a:ln>
        </p:spPr>
        <p:txBody>
          <a:bodyPr lIns="91440" rIns="91440" tIns="91440" bIns="91440" anchor="ctr">
            <a:noAutofit/>
          </a:bodyPr>
          <a:p>
            <a:pPr indent="0" algn="ctr">
              <a:lnSpc>
                <a:spcPct val="80000"/>
              </a:lnSpc>
              <a:buNone/>
              <a:tabLst>
                <a:tab algn="l" pos="0"/>
              </a:tabLst>
            </a:pPr>
            <a:r>
              <a:rPr b="1" i="1" lang="en-US" sz="2380" spc="-1" strike="noStrike">
                <a:solidFill>
                  <a:schemeClr val="dk1"/>
                </a:solidFill>
                <a:latin typeface="Raleway"/>
                <a:ea typeface="Raleway"/>
              </a:rPr>
              <a:t>Une preuve de concept, c'est l'exemple le plus petit que l'on peut faire d'une technologie pour prouver qu'elle fonctionne dans notre environnement.</a:t>
            </a:r>
            <a:endParaRPr b="0" lang="fr-CA" sz="2380" spc="-1" strike="noStrike">
              <a:solidFill>
                <a:srgbClr val="000000"/>
              </a:solidFill>
              <a:latin typeface="Arial"/>
            </a:endParaRPr>
          </a:p>
        </p:txBody>
      </p:sp>
      <p:pic>
        <p:nvPicPr>
          <p:cNvPr id="150" name="Google Shape;258;p34" descr=""/>
          <p:cNvPicPr/>
          <p:nvPr/>
        </p:nvPicPr>
        <p:blipFill>
          <a:blip r:embed="rId1"/>
          <a:srcRect l="33835" t="61310" r="34580" b="22222"/>
          <a:stretch/>
        </p:blipFill>
        <p:spPr>
          <a:xfrm>
            <a:off x="10553040" y="194760"/>
            <a:ext cx="1483200" cy="1048680"/>
          </a:xfrm>
          <a:prstGeom prst="rect">
            <a:avLst/>
          </a:prstGeom>
          <a:ln w="0">
            <a:noFill/>
          </a:ln>
        </p:spPr>
      </p:pic>
      <p:pic>
        <p:nvPicPr>
          <p:cNvPr id="151" name="Google Shape;259;p34" descr=""/>
          <p:cNvPicPr/>
          <p:nvPr/>
        </p:nvPicPr>
        <p:blipFill>
          <a:blip r:embed="rId2"/>
          <a:srcRect l="35423" t="21872" r="35536" b="60487"/>
          <a:stretch/>
        </p:blipFill>
        <p:spPr>
          <a:xfrm>
            <a:off x="0" y="5733720"/>
            <a:ext cx="1363320" cy="1123560"/>
          </a:xfrm>
          <a:prstGeom prst="rect">
            <a:avLst/>
          </a:prstGeom>
          <a:ln w="0">
            <a:noFill/>
          </a:ln>
        </p:spPr>
      </p:pic>
      <p:sp>
        <p:nvSpPr>
          <p:cNvPr id="152" name="PlaceHolder 2"/>
          <p:cNvSpPr>
            <a:spLocks noGrp="1"/>
          </p:cNvSpPr>
          <p:nvPr>
            <p:ph type="title"/>
          </p:nvPr>
        </p:nvSpPr>
        <p:spPr>
          <a:xfrm>
            <a:off x="2724840" y="764640"/>
            <a:ext cx="6237000" cy="161208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PREUVE de concept</a:t>
            </a:r>
            <a:endParaRPr b="0" lang="fr-CA" sz="5600" spc="-1" strike="noStrike">
              <a:solidFill>
                <a:srgbClr val="000000"/>
              </a:solidFill>
              <a:latin typeface="Arial"/>
            </a:endParaRPr>
          </a:p>
        </p:txBody>
      </p:sp>
      <p:sp>
        <p:nvSpPr>
          <p:cNvPr id="153" name="Google Shape;261;p34"/>
          <p:cNvSpPr/>
          <p:nvPr/>
        </p:nvSpPr>
        <p:spPr>
          <a:xfrm>
            <a:off x="1721880" y="4334040"/>
            <a:ext cx="2142000" cy="1672200"/>
          </a:xfrm>
          <a:prstGeom prst="wedgeEllipseCallout">
            <a:avLst>
              <a:gd name="adj1" fmla="val 59884"/>
              <a:gd name="adj2" fmla="val -63385"/>
            </a:avLst>
          </a:prstGeom>
          <a:solidFill>
            <a:schemeClr val="lt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Cela valide que notre environnement est bien installé</a:t>
            </a:r>
            <a:endParaRPr b="0" lang="fr-CA" sz="1400" spc="-1" strike="noStrike">
              <a:solidFill>
                <a:srgbClr val="000000"/>
              </a:solidFill>
              <a:latin typeface="Arial"/>
            </a:endParaRPr>
          </a:p>
        </p:txBody>
      </p:sp>
      <p:sp>
        <p:nvSpPr>
          <p:cNvPr id="154" name="Google Shape;262;p34"/>
          <p:cNvSpPr/>
          <p:nvPr/>
        </p:nvSpPr>
        <p:spPr>
          <a:xfrm>
            <a:off x="7979040" y="4437360"/>
            <a:ext cx="2142000" cy="1672200"/>
          </a:xfrm>
          <a:prstGeom prst="wedgeEllipseCallout">
            <a:avLst>
              <a:gd name="adj1" fmla="val -48894"/>
              <a:gd name="adj2" fmla="val -68469"/>
            </a:avLst>
          </a:prstGeom>
          <a:solidFill>
            <a:schemeClr val="lt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Cela permet de comparer des technologies et choisir.</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Google Shape;267;p35"/>
          <p:cNvSpPr/>
          <p:nvPr/>
        </p:nvSpPr>
        <p:spPr>
          <a:xfrm>
            <a:off x="715320" y="284760"/>
            <a:ext cx="1001844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PREUVE DE CONCEPT - GÉNÉRATEUR</a:t>
            </a:r>
            <a:endParaRPr b="0" lang="fr-CA" sz="3600" spc="-1" strike="noStrike">
              <a:solidFill>
                <a:srgbClr val="000000"/>
              </a:solidFill>
              <a:latin typeface="Arial"/>
            </a:endParaRPr>
          </a:p>
        </p:txBody>
      </p:sp>
      <p:sp>
        <p:nvSpPr>
          <p:cNvPr id="156" name="Google Shape;268;p35"/>
          <p:cNvSpPr/>
          <p:nvPr/>
        </p:nvSpPr>
        <p:spPr>
          <a:xfrm>
            <a:off x="792360" y="1428480"/>
            <a:ext cx="11181600" cy="499608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900" spc="-1" strike="noStrike">
                <a:solidFill>
                  <a:srgbClr val="000000"/>
                </a:solidFill>
                <a:highlight>
                  <a:srgbClr val="ffffff"/>
                </a:highlight>
                <a:latin typeface="Raleway"/>
                <a:ea typeface="Raleway"/>
              </a:rPr>
              <a:t>CHAQUE participant réalise une seule POC obligatoire. </a:t>
            </a:r>
            <a:endParaRPr b="0" lang="fr-CA" sz="1900" spc="-1" strike="noStrike">
              <a:solidFill>
                <a:srgbClr val="000000"/>
              </a:solidFill>
              <a:latin typeface="Arial"/>
            </a:endParaRPr>
          </a:p>
          <a:p>
            <a:pPr>
              <a:lnSpc>
                <a:spcPct val="100000"/>
              </a:lnSpc>
              <a:tabLst>
                <a:tab algn="l" pos="0"/>
              </a:tabLst>
            </a:pPr>
            <a:r>
              <a:rPr b="0" lang="en-US" sz="1900" spc="-1" strike="noStrike">
                <a:solidFill>
                  <a:srgbClr val="000000"/>
                </a:solidFill>
                <a:highlight>
                  <a:srgbClr val="ffffff"/>
                </a:highlight>
                <a:latin typeface="Raleway"/>
                <a:ea typeface="Raleway"/>
              </a:rPr>
              <a:t>Le programmeur produit une api en génération et essaie de choisir un générateur différent de ses camarades. </a:t>
            </a:r>
            <a:endParaRPr b="0" lang="fr-CA" sz="19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Raleway"/>
                <a:ea typeface="Raleway"/>
              </a:rPr>
              <a:t>La preuve de concept est d'avoir une API avec 5 end-points et une base de données au choix (ou fichier json).</a:t>
            </a: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chemeClr val="dk1"/>
                </a:solidFill>
                <a:latin typeface="Raleway"/>
                <a:ea typeface="Raleway"/>
              </a:rPr>
              <a:t>Les fichiers dans un répertoire</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chemeClr val="dk1"/>
                </a:solidFill>
                <a:latin typeface="Raleway"/>
                <a:ea typeface="Raleway"/>
              </a:rPr>
              <a:t>Une base de données</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chemeClr val="dk1"/>
                </a:solidFill>
                <a:latin typeface="Raleway"/>
                <a:ea typeface="Raleway"/>
              </a:rPr>
              <a:t>Un service de données en ligne</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15000"/>
              </a:lnSpc>
              <a:tabLst>
                <a:tab algn="l" pos="0"/>
              </a:tabLst>
            </a:pPr>
            <a:r>
              <a:rPr b="1" lang="en-US" sz="1800" spc="-1" strike="noStrike">
                <a:solidFill>
                  <a:schemeClr val="dk1"/>
                </a:solidFill>
                <a:highlight>
                  <a:srgbClr val="ffffff"/>
                </a:highlight>
                <a:latin typeface="Raleway"/>
                <a:ea typeface="Raleway"/>
              </a:rPr>
              <a:t>URL 1 : </a:t>
            </a:r>
            <a:r>
              <a:rPr b="1" lang="en-US" sz="1800" spc="-1" strike="noStrike">
                <a:solidFill>
                  <a:schemeClr val="dk1"/>
                </a:solidFill>
                <a:highlight>
                  <a:srgbClr val="ea9999"/>
                </a:highlight>
                <a:latin typeface="Raleway"/>
                <a:ea typeface="Raleway"/>
              </a:rPr>
              <a:t> /geocache/liste/  (GET)                                                                                                                                      </a:t>
            </a:r>
            <a:endParaRPr b="0" lang="fr-CA" sz="1800" spc="-1" strike="noStrike">
              <a:solidFill>
                <a:srgbClr val="000000"/>
              </a:solidFill>
              <a:latin typeface="Arial"/>
            </a:endParaRPr>
          </a:p>
          <a:p>
            <a:pPr>
              <a:lnSpc>
                <a:spcPct val="115000"/>
              </a:lnSpc>
              <a:tabLst>
                <a:tab algn="l" pos="0"/>
              </a:tabLst>
            </a:pPr>
            <a:r>
              <a:rPr b="1" lang="en-US" sz="1800" spc="-1" strike="noStrike">
                <a:solidFill>
                  <a:schemeClr val="dk1"/>
                </a:solidFill>
                <a:highlight>
                  <a:srgbClr val="ffffff"/>
                </a:highlight>
                <a:latin typeface="Raleway"/>
                <a:ea typeface="Raleway"/>
              </a:rPr>
              <a:t>URL 2 : </a:t>
            </a:r>
            <a:r>
              <a:rPr b="1" lang="en-US" sz="1800" spc="-1" strike="noStrike">
                <a:solidFill>
                  <a:schemeClr val="dk1"/>
                </a:solidFill>
                <a:highlight>
                  <a:srgbClr val="ea9999"/>
                </a:highlight>
                <a:latin typeface="Raleway"/>
                <a:ea typeface="Raleway"/>
              </a:rPr>
              <a:t> /geocache/ajouter/   (POST) </a:t>
            </a:r>
            <a:endParaRPr b="0" lang="fr-CA" sz="1800" spc="-1" strike="noStrike">
              <a:solidFill>
                <a:srgbClr val="000000"/>
              </a:solidFill>
              <a:latin typeface="Arial"/>
            </a:endParaRPr>
          </a:p>
          <a:p>
            <a:pPr>
              <a:lnSpc>
                <a:spcPct val="115000"/>
              </a:lnSpc>
              <a:tabLst>
                <a:tab algn="l" pos="0"/>
              </a:tabLst>
            </a:pPr>
            <a:r>
              <a:rPr b="1" lang="en-US" sz="1800" spc="-1" strike="noStrike">
                <a:solidFill>
                  <a:schemeClr val="dk1"/>
                </a:solidFill>
                <a:highlight>
                  <a:srgbClr val="ffffff"/>
                </a:highlight>
                <a:latin typeface="Raleway"/>
                <a:ea typeface="Raleway"/>
              </a:rPr>
              <a:t>URL 3 :</a:t>
            </a:r>
            <a:r>
              <a:rPr b="1" lang="en-US" sz="1800" spc="-1" strike="noStrike">
                <a:solidFill>
                  <a:schemeClr val="dk1"/>
                </a:solidFill>
                <a:highlight>
                  <a:srgbClr val="ea9999"/>
                </a:highlight>
                <a:latin typeface="Raleway"/>
                <a:ea typeface="Raleway"/>
              </a:rPr>
              <a:t> /geocache/3/ (GET)</a:t>
            </a:r>
            <a:endParaRPr b="0" lang="fr-CA" sz="1800" spc="-1" strike="noStrike">
              <a:solidFill>
                <a:srgbClr val="000000"/>
              </a:solidFill>
              <a:latin typeface="Arial"/>
            </a:endParaRPr>
          </a:p>
          <a:p>
            <a:pPr>
              <a:lnSpc>
                <a:spcPct val="115000"/>
              </a:lnSpc>
              <a:tabLst>
                <a:tab algn="l" pos="0"/>
              </a:tabLst>
            </a:pPr>
            <a:r>
              <a:rPr b="1" lang="en-US" sz="1800" spc="-1" strike="noStrike">
                <a:solidFill>
                  <a:schemeClr val="dk1"/>
                </a:solidFill>
                <a:highlight>
                  <a:srgbClr val="ffffff"/>
                </a:highlight>
                <a:latin typeface="Raleway"/>
                <a:ea typeface="Raleway"/>
              </a:rPr>
              <a:t>URL 4 :</a:t>
            </a:r>
            <a:r>
              <a:rPr b="1" lang="en-US" sz="1800" spc="-1" strike="noStrike">
                <a:solidFill>
                  <a:schemeClr val="dk1"/>
                </a:solidFill>
                <a:highlight>
                  <a:srgbClr val="ea9999"/>
                </a:highlight>
                <a:latin typeface="Raleway"/>
                <a:ea typeface="Raleway"/>
              </a:rPr>
              <a:t> /geocache/editer/3  (PUT)</a:t>
            </a:r>
            <a:endParaRPr b="0" lang="fr-CA" sz="1800" spc="-1" strike="noStrike">
              <a:solidFill>
                <a:srgbClr val="000000"/>
              </a:solidFill>
              <a:latin typeface="Arial"/>
            </a:endParaRPr>
          </a:p>
          <a:p>
            <a:pPr>
              <a:lnSpc>
                <a:spcPct val="115000"/>
              </a:lnSpc>
              <a:tabLst>
                <a:tab algn="l" pos="0"/>
              </a:tabLst>
            </a:pPr>
            <a:r>
              <a:rPr b="1" lang="en-US" sz="1800" spc="-1" strike="noStrike">
                <a:solidFill>
                  <a:schemeClr val="dk1"/>
                </a:solidFill>
                <a:highlight>
                  <a:srgbClr val="ffffff"/>
                </a:highlight>
                <a:latin typeface="Raleway"/>
                <a:ea typeface="Raleway"/>
              </a:rPr>
              <a:t>URL 4 :</a:t>
            </a:r>
            <a:r>
              <a:rPr b="1" lang="en-US" sz="1800" spc="-1" strike="noStrike">
                <a:solidFill>
                  <a:schemeClr val="dk1"/>
                </a:solidFill>
                <a:highlight>
                  <a:srgbClr val="ea9999"/>
                </a:highlight>
                <a:latin typeface="Raleway"/>
                <a:ea typeface="Raleway"/>
              </a:rPr>
              <a:t> /geocache/effacer/3  (DELETE)</a:t>
            </a:r>
            <a:endParaRPr b="0" lang="fr-CA" sz="1800" spc="-1" strike="noStrike">
              <a:solidFill>
                <a:srgbClr val="000000"/>
              </a:solidFill>
              <a:latin typeface="Arial"/>
            </a:endParaRPr>
          </a:p>
          <a:p>
            <a:pPr>
              <a:lnSpc>
                <a:spcPct val="115000"/>
              </a:lnSpc>
              <a:tabLst>
                <a:tab algn="l" pos="0"/>
              </a:tabLst>
            </a:pPr>
            <a:endParaRPr b="0" lang="fr-CA" sz="1800" spc="-1" strike="noStrike">
              <a:solidFill>
                <a:srgbClr val="000000"/>
              </a:solidFill>
              <a:latin typeface="Arial"/>
            </a:endParaRPr>
          </a:p>
        </p:txBody>
      </p:sp>
      <p:sp>
        <p:nvSpPr>
          <p:cNvPr id="157" name="Google Shape;269;p35"/>
          <p:cNvSpPr/>
          <p:nvPr/>
        </p:nvSpPr>
        <p:spPr>
          <a:xfrm>
            <a:off x="5316480" y="2953080"/>
            <a:ext cx="6505200" cy="1767600"/>
          </a:xfrm>
          <a:prstGeom prst="rect">
            <a:avLst/>
          </a:prstGeom>
          <a:solidFill>
            <a:srgbClr val="f3f3f3"/>
          </a:solid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1800" spc="-1" strike="noStrike">
                <a:solidFill>
                  <a:srgbClr val="000000"/>
                </a:solidFill>
                <a:latin typeface="Raleway"/>
                <a:ea typeface="Raleway"/>
              </a:rPr>
              <a:t>Assurez-vous d'inclure ces éléments dans votre readme :</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les vrais requêtes obtenues suite à la génération</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est-ce qu'on aurait pu faire POST au lieu de DELETE ?</a:t>
            </a:r>
            <a:endParaRPr b="0" lang="fr-CA" sz="18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Google Shape;274;p36"/>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PREUVE DE CONCEPT - QUERY</a:t>
            </a:r>
            <a:endParaRPr b="0" lang="fr-CA" sz="3600" spc="-1" strike="noStrike">
              <a:solidFill>
                <a:srgbClr val="000000"/>
              </a:solidFill>
              <a:latin typeface="Arial"/>
            </a:endParaRPr>
          </a:p>
        </p:txBody>
      </p:sp>
      <p:sp>
        <p:nvSpPr>
          <p:cNvPr id="159" name="Google Shape;275;p36"/>
          <p:cNvSpPr/>
          <p:nvPr/>
        </p:nvSpPr>
        <p:spPr>
          <a:xfrm>
            <a:off x="792360" y="1428480"/>
            <a:ext cx="11181600" cy="511848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900" spc="-1" strike="noStrike">
                <a:solidFill>
                  <a:srgbClr val="000000"/>
                </a:solidFill>
                <a:highlight>
                  <a:srgbClr val="ffffff"/>
                </a:highlight>
                <a:latin typeface="Raleway"/>
                <a:ea typeface="Raleway"/>
              </a:rPr>
              <a:t>Vous réalisez un service générique que l'on peut interroger à notre guise avec GraphQL.</a:t>
            </a:r>
            <a:endParaRPr b="0" lang="fr-CA" sz="19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Raleway"/>
                <a:ea typeface="Raleway"/>
              </a:rPr>
              <a:t>La preuve de concept est de réaliser une interrogation des géocache qui se contrôle coté client</a:t>
            </a:r>
            <a:endParaRPr b="0" lang="fr-CA" sz="14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Raleway"/>
                <a:ea typeface="Raleway"/>
              </a:rPr>
              <a:t>L'objectif est de diversifier nos techniques d'interrogation possibles pour le jour du DevCamp.  </a:t>
            </a: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Les fichiers dans un répertoire</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Une base de données</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rgbClr val="000000"/>
                </a:solidFill>
                <a:latin typeface="Raleway"/>
                <a:ea typeface="Raleway"/>
              </a:rPr>
              <a:t>Un service de données</a:t>
            </a: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00000"/>
              </a:lnSpc>
              <a:tabLst>
                <a:tab algn="l" pos="0"/>
              </a:tabLst>
            </a:pPr>
            <a:endParaRPr b="0" lang="fr-CA" sz="1800" spc="-1" strike="noStrike">
              <a:solidFill>
                <a:srgbClr val="000000"/>
              </a:solidFill>
              <a:latin typeface="Arial"/>
            </a:endParaRPr>
          </a:p>
          <a:p>
            <a:pPr>
              <a:lnSpc>
                <a:spcPct val="115000"/>
              </a:lnSpc>
              <a:tabLst>
                <a:tab algn="l" pos="0"/>
              </a:tabLst>
            </a:pPr>
            <a:r>
              <a:rPr b="1" lang="en-US" sz="1800" spc="-1" strike="noStrike">
                <a:solidFill>
                  <a:srgbClr val="000000"/>
                </a:solidFill>
                <a:highlight>
                  <a:srgbClr val="ffffff"/>
                </a:highlight>
                <a:latin typeface="Raleway"/>
                <a:ea typeface="Raleway"/>
              </a:rPr>
              <a:t>REQUÊTE avancée 1 : </a:t>
            </a:r>
            <a:r>
              <a:rPr b="1" lang="en-US" sz="1800" spc="-1" strike="noStrike">
                <a:solidFill>
                  <a:srgbClr val="000000"/>
                </a:solidFill>
                <a:highlight>
                  <a:srgbClr val="ea9999"/>
                </a:highlight>
                <a:latin typeface="Raleway"/>
                <a:ea typeface="Raleway"/>
              </a:rPr>
              <a:t> .                                                                                                                               .                                                                                                                                      </a:t>
            </a:r>
            <a:endParaRPr b="0" lang="fr-CA" sz="1800" spc="-1" strike="noStrike">
              <a:solidFill>
                <a:srgbClr val="000000"/>
              </a:solidFill>
              <a:latin typeface="Arial"/>
            </a:endParaRPr>
          </a:p>
          <a:p>
            <a:pPr>
              <a:lnSpc>
                <a:spcPct val="115000"/>
              </a:lnSpc>
              <a:tabLst>
                <a:tab algn="l" pos="0"/>
              </a:tabLst>
            </a:pPr>
            <a:r>
              <a:rPr b="1" lang="en-US" sz="1800" spc="-1" strike="noStrike">
                <a:solidFill>
                  <a:schemeClr val="dk1"/>
                </a:solidFill>
                <a:highlight>
                  <a:srgbClr val="ffffff"/>
                </a:highlight>
                <a:latin typeface="Raleway"/>
                <a:ea typeface="Raleway"/>
              </a:rPr>
              <a:t>REQUÊTE avancée 2 : </a:t>
            </a:r>
            <a:r>
              <a:rPr b="1" lang="en-US" sz="1800" spc="-1" strike="noStrike">
                <a:solidFill>
                  <a:schemeClr val="dk1"/>
                </a:solidFill>
                <a:highlight>
                  <a:srgbClr val="ea9999"/>
                </a:highlight>
                <a:latin typeface="Raleway"/>
                <a:ea typeface="Raleway"/>
              </a:rPr>
              <a:t> .                                                                                                                               .                                                                                                                                      </a:t>
            </a:r>
            <a:endParaRPr b="0" lang="fr-CA" sz="1800" spc="-1" strike="noStrike">
              <a:solidFill>
                <a:srgbClr val="000000"/>
              </a:solidFill>
              <a:latin typeface="Arial"/>
            </a:endParaRPr>
          </a:p>
          <a:p>
            <a:pPr>
              <a:lnSpc>
                <a:spcPct val="115000"/>
              </a:lnSpc>
              <a:tabLst>
                <a:tab algn="l" pos="0"/>
              </a:tabLst>
            </a:pPr>
            <a:r>
              <a:rPr b="1" lang="en-US" sz="1800" spc="-1" strike="noStrike">
                <a:solidFill>
                  <a:schemeClr val="dk1"/>
                </a:solidFill>
                <a:highlight>
                  <a:srgbClr val="ffffff"/>
                </a:highlight>
                <a:latin typeface="Raleway"/>
                <a:ea typeface="Raleway"/>
              </a:rPr>
              <a:t>REQUÊTE avancée 3 : </a:t>
            </a:r>
            <a:r>
              <a:rPr b="1" lang="en-US" sz="1800" spc="-1" strike="noStrike">
                <a:solidFill>
                  <a:schemeClr val="dk1"/>
                </a:solidFill>
                <a:highlight>
                  <a:srgbClr val="ea9999"/>
                </a:highlight>
                <a:latin typeface="Raleway"/>
                <a:ea typeface="Raleway"/>
              </a:rPr>
              <a:t> .                                                                                                                               .                                                                                                                                      </a:t>
            </a:r>
            <a:endParaRPr b="0" lang="fr-CA" sz="1800" spc="-1" strike="noStrike">
              <a:solidFill>
                <a:srgbClr val="000000"/>
              </a:solidFill>
              <a:latin typeface="Arial"/>
            </a:endParaRPr>
          </a:p>
          <a:p>
            <a:pPr>
              <a:lnSpc>
                <a:spcPct val="115000"/>
              </a:lnSpc>
              <a:tabLst>
                <a:tab algn="l" pos="0"/>
              </a:tabLst>
            </a:pPr>
            <a:endParaRPr b="0" lang="fr-CA" sz="1800" spc="-1" strike="noStrike">
              <a:solidFill>
                <a:srgbClr val="000000"/>
              </a:solidFill>
              <a:latin typeface="Arial"/>
            </a:endParaRPr>
          </a:p>
        </p:txBody>
      </p:sp>
      <p:sp>
        <p:nvSpPr>
          <p:cNvPr id="160" name="Google Shape;276;p36"/>
          <p:cNvSpPr/>
          <p:nvPr/>
        </p:nvSpPr>
        <p:spPr>
          <a:xfrm>
            <a:off x="5316480" y="2800440"/>
            <a:ext cx="6505200" cy="1218960"/>
          </a:xfrm>
          <a:prstGeom prst="rect">
            <a:avLst/>
          </a:prstGeom>
          <a:solidFill>
            <a:srgbClr val="f3f3f3"/>
          </a:solid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1800" spc="-1" strike="noStrike">
                <a:solidFill>
                  <a:schemeClr val="dk1"/>
                </a:solidFill>
                <a:latin typeface="Raleway"/>
                <a:ea typeface="Raleway"/>
              </a:rPr>
              <a:t>Assurez-vous d'inclure : </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chemeClr val="dk1"/>
                </a:solidFill>
                <a:latin typeface="Raleway"/>
                <a:ea typeface="Raleway"/>
              </a:rPr>
              <a:t>Une REGEX dans une des requête</a:t>
            </a:r>
            <a:endParaRPr b="0" lang="fr-CA" sz="1800" spc="-1" strike="noStrike">
              <a:solidFill>
                <a:srgbClr val="000000"/>
              </a:solidFill>
              <a:latin typeface="Arial"/>
            </a:endParaRPr>
          </a:p>
          <a:p>
            <a:pPr marL="457200" indent="-343080">
              <a:lnSpc>
                <a:spcPct val="100000"/>
              </a:lnSpc>
              <a:buClr>
                <a:srgbClr val="000000"/>
              </a:buClr>
              <a:buFont typeface="Raleway"/>
              <a:buChar char="★"/>
              <a:tabLst>
                <a:tab algn="l" pos="0"/>
              </a:tabLst>
            </a:pPr>
            <a:r>
              <a:rPr b="1" lang="en-US" sz="1800" spc="-1" strike="noStrike">
                <a:solidFill>
                  <a:schemeClr val="dk1"/>
                </a:solidFill>
                <a:latin typeface="Raleway"/>
                <a:ea typeface="Raleway"/>
              </a:rPr>
              <a:t>Un XPATH ou JSONPATH côté client (point bonus)</a:t>
            </a:r>
            <a:endParaRPr b="0" lang="fr-CA" sz="1800" spc="-1" strike="noStrike">
              <a:solidFill>
                <a:srgbClr val="000000"/>
              </a:solidFill>
              <a:latin typeface="Arial"/>
            </a:endParaRPr>
          </a:p>
          <a:p>
            <a:pPr>
              <a:lnSpc>
                <a:spcPct val="100000"/>
              </a:lnSpc>
              <a:tabLst>
                <a:tab algn="l" pos="0"/>
              </a:tabLst>
            </a:pP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Google Shape;281;p37"/>
          <p:cNvSpPr/>
          <p:nvPr/>
        </p:nvSpPr>
        <p:spPr>
          <a:xfrm>
            <a:off x="269280" y="821520"/>
            <a:ext cx="537480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LES GeoCACHES ont</a:t>
            </a:r>
            <a:endParaRPr b="0" lang="fr-CA" sz="4000" spc="-1" strike="noStrike">
              <a:solidFill>
                <a:srgbClr val="000000"/>
              </a:solidFill>
              <a:latin typeface="Arial"/>
            </a:endParaRPr>
          </a:p>
        </p:txBody>
      </p:sp>
      <p:sp>
        <p:nvSpPr>
          <p:cNvPr id="162" name="Google Shape;282;p37"/>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163" name="Google Shape;283;p37"/>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64" name="Google Shape;284;p37"/>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65" name="Google Shape;285;p37"/>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66" name="Google Shape;286;p37"/>
          <p:cNvSpPr/>
          <p:nvPr/>
        </p:nvSpPr>
        <p:spPr>
          <a:xfrm>
            <a:off x="297720" y="1774800"/>
            <a:ext cx="5374800" cy="4110840"/>
          </a:xfrm>
          <a:prstGeom prst="rect">
            <a:avLst/>
          </a:prstGeom>
          <a:noFill/>
          <a:ln w="0">
            <a:noFill/>
          </a:ln>
        </p:spPr>
        <p:style>
          <a:lnRef idx="0"/>
          <a:fillRef idx="0"/>
          <a:effectRef idx="0"/>
          <a:fontRef idx="minor"/>
        </p:style>
        <p:txBody>
          <a:bodyPr lIns="90000" rIns="90000" tIns="45000" bIns="45000" anchor="t">
            <a:noAutofit/>
          </a:bodyPr>
          <a:p>
            <a:pPr marL="457200" indent="-425520">
              <a:lnSpc>
                <a:spcPct val="100000"/>
              </a:lnSpc>
              <a:buClr>
                <a:srgbClr val="f7931e"/>
              </a:buClr>
              <a:buFont typeface="Raleway"/>
              <a:buChar char="●"/>
            </a:pPr>
            <a:r>
              <a:rPr b="1" lang="en-US" sz="3100" spc="-1" strike="noStrike">
                <a:solidFill>
                  <a:srgbClr val="f7931e"/>
                </a:solidFill>
                <a:latin typeface="Raleway"/>
                <a:ea typeface="Raleway"/>
              </a:rPr>
              <a:t>Un nom</a:t>
            </a:r>
            <a:endParaRPr b="0" lang="fr-CA" sz="3100" spc="-1" strike="noStrike">
              <a:solidFill>
                <a:srgbClr val="000000"/>
              </a:solidFill>
              <a:latin typeface="Arial"/>
            </a:endParaRPr>
          </a:p>
          <a:p>
            <a:pPr marL="457200" indent="-425520">
              <a:lnSpc>
                <a:spcPct val="100000"/>
              </a:lnSpc>
              <a:buClr>
                <a:srgbClr val="888888"/>
              </a:buClr>
              <a:buFont typeface="Raleway"/>
              <a:buChar char="●"/>
            </a:pPr>
            <a:r>
              <a:rPr b="1" lang="en-US" sz="3100" spc="-1" strike="noStrike">
                <a:solidFill>
                  <a:srgbClr val="888888"/>
                </a:solidFill>
                <a:latin typeface="Raleway"/>
                <a:ea typeface="Raleway"/>
              </a:rPr>
              <a:t>Un propriétaire</a:t>
            </a:r>
            <a:endParaRPr b="0" lang="fr-CA" sz="3100" spc="-1" strike="noStrike">
              <a:solidFill>
                <a:srgbClr val="000000"/>
              </a:solidFill>
              <a:latin typeface="Arial"/>
            </a:endParaRPr>
          </a:p>
          <a:p>
            <a:pPr marL="457200" indent="-425520">
              <a:lnSpc>
                <a:spcPct val="100000"/>
              </a:lnSpc>
              <a:buClr>
                <a:srgbClr val="888888"/>
              </a:buClr>
              <a:buFont typeface="Raleway"/>
              <a:buChar char="●"/>
            </a:pPr>
            <a:r>
              <a:rPr b="1" lang="en-US" sz="3100" spc="-1" strike="noStrike">
                <a:solidFill>
                  <a:srgbClr val="888888"/>
                </a:solidFill>
                <a:latin typeface="Raleway"/>
                <a:ea typeface="Raleway"/>
              </a:rPr>
              <a:t>Une latitude</a:t>
            </a:r>
            <a:endParaRPr b="0" lang="fr-CA" sz="3100" spc="-1" strike="noStrike">
              <a:solidFill>
                <a:srgbClr val="000000"/>
              </a:solidFill>
              <a:latin typeface="Arial"/>
            </a:endParaRPr>
          </a:p>
          <a:p>
            <a:pPr marL="457200" indent="-425520">
              <a:lnSpc>
                <a:spcPct val="100000"/>
              </a:lnSpc>
              <a:buClr>
                <a:srgbClr val="888888"/>
              </a:buClr>
              <a:buFont typeface="Raleway"/>
              <a:buChar char="●"/>
            </a:pPr>
            <a:r>
              <a:rPr b="1" lang="en-US" sz="3100" spc="-1" strike="noStrike">
                <a:solidFill>
                  <a:srgbClr val="888888"/>
                </a:solidFill>
                <a:latin typeface="Raleway"/>
                <a:ea typeface="Raleway"/>
              </a:rPr>
              <a:t>Une longitude</a:t>
            </a:r>
            <a:endParaRPr b="0" lang="fr-CA" sz="3100" spc="-1" strike="noStrike">
              <a:solidFill>
                <a:srgbClr val="000000"/>
              </a:solidFill>
              <a:latin typeface="Arial"/>
            </a:endParaRPr>
          </a:p>
          <a:p>
            <a:pPr>
              <a:lnSpc>
                <a:spcPct val="100000"/>
              </a:lnSpc>
              <a:tabLst>
                <a:tab algn="l" pos="0"/>
              </a:tabLst>
            </a:pPr>
            <a:endParaRPr b="0" lang="fr-CA" sz="3100" spc="-1" strike="noStrike">
              <a:solidFill>
                <a:srgbClr val="000000"/>
              </a:solidFill>
              <a:latin typeface="Arial"/>
            </a:endParaRPr>
          </a:p>
          <a:p>
            <a:pPr>
              <a:lnSpc>
                <a:spcPct val="100000"/>
              </a:lnSpc>
              <a:tabLst>
                <a:tab algn="l" pos="0"/>
              </a:tabLst>
            </a:pPr>
            <a:r>
              <a:rPr b="1" lang="en-US" sz="3100" spc="-1" strike="noStrike">
                <a:solidFill>
                  <a:srgbClr val="888888"/>
                </a:solidFill>
                <a:latin typeface="Raleway"/>
                <a:ea typeface="Raleway"/>
              </a:rPr>
              <a:t>D'autres caractéristiques seront précisées le jour du DevCamp.</a:t>
            </a:r>
            <a:endParaRPr b="0" lang="fr-CA" sz="3100" spc="-1" strike="noStrike">
              <a:solidFill>
                <a:srgbClr val="000000"/>
              </a:solidFill>
              <a:latin typeface="Arial"/>
            </a:endParaRPr>
          </a:p>
        </p:txBody>
      </p:sp>
      <p:sp>
        <p:nvSpPr>
          <p:cNvPr id="167" name="Google Shape;287;p37"/>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
        <p:nvSpPr>
          <p:cNvPr id="168" name="Google Shape;288;p37"/>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Il faut s'entendre avec les autres programmeurs de l'entreprise sur le </a:t>
            </a:r>
            <a:r>
              <a:rPr b="1" lang="en-US" sz="1400" spc="-1" strike="noStrike">
                <a:solidFill>
                  <a:schemeClr val="dk1"/>
                </a:solidFill>
                <a:highlight>
                  <a:srgbClr val="33ccff"/>
                </a:highlight>
                <a:latin typeface="Arial"/>
                <a:ea typeface="Arial"/>
              </a:rPr>
              <a:t>FORMAT</a:t>
            </a:r>
            <a:r>
              <a:rPr b="0" lang="en-US" sz="1400" spc="-1" strike="noStrike">
                <a:solidFill>
                  <a:schemeClr val="dk1"/>
                </a:solidFill>
                <a:latin typeface="Arial"/>
                <a:ea typeface="Arial"/>
              </a:rPr>
              <a:t> de la </a:t>
            </a:r>
            <a:br>
              <a:rPr sz="1400"/>
            </a:br>
            <a:r>
              <a:rPr b="0" lang="en-US" sz="1400" spc="-1" strike="noStrike">
                <a:solidFill>
                  <a:schemeClr val="dk1"/>
                </a:solidFill>
                <a:latin typeface="Arial"/>
                <a:ea typeface="Arial"/>
              </a:rPr>
              <a:t>base de données.</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Google Shape;293;p38"/>
          <p:cNvSpPr/>
          <p:nvPr/>
        </p:nvSpPr>
        <p:spPr>
          <a:xfrm>
            <a:off x="269280" y="821520"/>
            <a:ext cx="651456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BONNE RECHERCHE !</a:t>
            </a:r>
            <a:endParaRPr b="0" lang="fr-CA" sz="4000" spc="-1" strike="noStrike">
              <a:solidFill>
                <a:srgbClr val="000000"/>
              </a:solidFill>
              <a:latin typeface="Arial"/>
            </a:endParaRPr>
          </a:p>
        </p:txBody>
      </p:sp>
      <p:sp>
        <p:nvSpPr>
          <p:cNvPr id="170" name="Google Shape;294;p38"/>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171" name="Google Shape;295;p38"/>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72" name="Google Shape;296;p38"/>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173" name="Google Shape;297;p38"/>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174" name="Google Shape;298;p38"/>
          <p:cNvSpPr/>
          <p:nvPr/>
        </p:nvSpPr>
        <p:spPr>
          <a:xfrm>
            <a:off x="297720" y="1470240"/>
            <a:ext cx="3798720" cy="1846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r>
              <a:rPr b="0" lang="en-US" sz="1800" spc="-1" strike="noStrike">
                <a:solidFill>
                  <a:srgbClr val="f7931e"/>
                </a:solidFill>
                <a:latin typeface="Raleway"/>
                <a:ea typeface="Raleway"/>
              </a:rPr>
              <a:t>QUESTIONS dans DISCORD ou par mio</a:t>
            </a:r>
            <a:endParaRPr b="0" lang="fr-CA" sz="1800" spc="-1" strike="noStrike">
              <a:solidFill>
                <a:srgbClr val="000000"/>
              </a:solidFill>
              <a:latin typeface="Arial"/>
            </a:endParaRPr>
          </a:p>
          <a:p>
            <a:pPr algn="just">
              <a:lnSpc>
                <a:spcPct val="100000"/>
              </a:lnSpc>
              <a:tabLst>
                <a:tab algn="l" pos="0"/>
              </a:tabLst>
            </a:pPr>
            <a:endParaRPr b="0" lang="fr-CA" sz="1200" spc="-1" strike="noStrike">
              <a:solidFill>
                <a:srgbClr val="000000"/>
              </a:solidFill>
              <a:latin typeface="Arial"/>
            </a:endParaRPr>
          </a:p>
        </p:txBody>
      </p:sp>
      <p:sp>
        <p:nvSpPr>
          <p:cNvPr id="175" name="Google Shape;299;p38"/>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5767560" y="1322280"/>
            <a:ext cx="6237000" cy="2982960"/>
          </a:xfrm>
          <a:prstGeom prst="rect">
            <a:avLst/>
          </a:prstGeom>
          <a:noFill/>
          <a:ln w="0">
            <a:noFill/>
          </a:ln>
        </p:spPr>
        <p:txBody>
          <a:bodyPr lIns="91440" rIns="91440" tIns="91440" bIns="91440" anchor="t">
            <a:noAutofit/>
          </a:bodyPr>
          <a:p>
            <a:pPr indent="0" algn="ctr">
              <a:lnSpc>
                <a:spcPct val="90000"/>
              </a:lnSpc>
              <a:buNone/>
              <a:tabLst>
                <a:tab algn="l" pos="0"/>
              </a:tabLst>
            </a:pPr>
            <a:r>
              <a:rPr b="1" lang="en-US" sz="5600" spc="-1" strike="noStrike">
                <a:solidFill>
                  <a:srgbClr val="bfbfbf"/>
                </a:solidFill>
                <a:latin typeface="Arial"/>
                <a:ea typeface="Arial"/>
              </a:rPr>
              <a:t>PRÉPARATION</a:t>
            </a:r>
            <a:endParaRPr b="0" lang="fr-CA" sz="5600" spc="-1" strike="noStrike">
              <a:solidFill>
                <a:srgbClr val="000000"/>
              </a:solidFill>
              <a:latin typeface="Arial"/>
            </a:endParaRPr>
          </a:p>
          <a:p>
            <a:pPr indent="0" algn="ctr">
              <a:lnSpc>
                <a:spcPct val="90000"/>
              </a:lnSpc>
              <a:buNone/>
              <a:tabLst>
                <a:tab algn="l" pos="0"/>
              </a:tabLst>
            </a:pPr>
            <a:endParaRPr b="0" lang="fr-CA" sz="1500" spc="-1" strike="noStrike">
              <a:solidFill>
                <a:srgbClr val="000000"/>
              </a:solidFill>
              <a:latin typeface="Arial"/>
            </a:endParaRPr>
          </a:p>
          <a:p>
            <a:pPr indent="0" algn="ctr">
              <a:lnSpc>
                <a:spcPct val="90000"/>
              </a:lnSpc>
              <a:buNone/>
              <a:tabLst>
                <a:tab algn="l" pos="0"/>
              </a:tabLst>
            </a:pPr>
            <a:r>
              <a:rPr b="0" lang="en-US" sz="5500" spc="-1" strike="noStrike">
                <a:solidFill>
                  <a:srgbClr val="f6b26b"/>
                </a:solidFill>
                <a:latin typeface="Lato"/>
                <a:ea typeface="Lato"/>
              </a:rPr>
              <a:t>LES</a:t>
            </a:r>
            <a:endParaRPr b="0" lang="fr-CA" sz="5500" spc="-1" strike="noStrike">
              <a:solidFill>
                <a:srgbClr val="000000"/>
              </a:solidFill>
              <a:latin typeface="Arial"/>
            </a:endParaRPr>
          </a:p>
          <a:p>
            <a:pPr indent="0" algn="ctr">
              <a:lnSpc>
                <a:spcPct val="90000"/>
              </a:lnSpc>
              <a:buNone/>
              <a:tabLst>
                <a:tab algn="l" pos="0"/>
              </a:tabLst>
            </a:pPr>
            <a:r>
              <a:rPr b="0" lang="en-US" sz="5500" spc="-1" strike="noStrike">
                <a:solidFill>
                  <a:srgbClr val="f6b26b"/>
                </a:solidFill>
                <a:latin typeface="Lato"/>
                <a:ea typeface="Lato"/>
              </a:rPr>
              <a:t>GÉNÉRATEURS</a:t>
            </a:r>
            <a:endParaRPr b="0" lang="fr-CA" sz="5500" spc="-1" strike="noStrike">
              <a:solidFill>
                <a:srgbClr val="000000"/>
              </a:solidFill>
              <a:latin typeface="Arial"/>
            </a:endParaRPr>
          </a:p>
        </p:txBody>
      </p:sp>
      <p:sp>
        <p:nvSpPr>
          <p:cNvPr id="78" name="Google Shape;102;p13"/>
          <p:cNvSpPr/>
          <p:nvPr/>
        </p:nvSpPr>
        <p:spPr>
          <a:xfrm>
            <a:off x="131760" y="4190760"/>
            <a:ext cx="5522400" cy="822960"/>
          </a:xfrm>
          <a:prstGeom prst="rect">
            <a:avLst/>
          </a:prstGeom>
          <a:noFill/>
          <a:ln w="0">
            <a:noFill/>
          </a:ln>
        </p:spPr>
        <p:style>
          <a:lnRef idx="0"/>
          <a:fillRef idx="0"/>
          <a:effectRef idx="0"/>
          <a:fontRef idx="minor"/>
        </p:style>
        <p:txBody>
          <a:bodyPr lIns="90000" rIns="90000" tIns="91440" bIns="91440" anchor="ctr">
            <a:noAutofit/>
          </a:bodyPr>
          <a:p>
            <a:pPr>
              <a:lnSpc>
                <a:spcPct val="90000"/>
              </a:lnSpc>
              <a:tabLst>
                <a:tab algn="l" pos="0"/>
              </a:tabLst>
            </a:pPr>
            <a:r>
              <a:rPr b="0" lang="en-US" sz="3600" spc="-1" strike="noStrike">
                <a:solidFill>
                  <a:schemeClr val="lt1"/>
                </a:solidFill>
                <a:latin typeface="Bree Serif"/>
                <a:ea typeface="Bree Serif"/>
              </a:rPr>
              <a:t>Savoir-Lire &amp; </a:t>
            </a:r>
            <a:endParaRPr b="0" lang="fr-CA" sz="3600" spc="-1" strike="noStrike">
              <a:solidFill>
                <a:srgbClr val="000000"/>
              </a:solidFill>
              <a:latin typeface="Arial"/>
            </a:endParaRPr>
          </a:p>
          <a:p>
            <a:pPr>
              <a:lnSpc>
                <a:spcPct val="90000"/>
              </a:lnSpc>
              <a:tabLst>
                <a:tab algn="l" pos="0"/>
              </a:tabLst>
            </a:pPr>
            <a:r>
              <a:rPr b="0" lang="en-US" sz="3600" spc="-1" strike="noStrike">
                <a:solidFill>
                  <a:schemeClr val="lt1"/>
                </a:solidFill>
                <a:latin typeface="Bree Serif"/>
                <a:ea typeface="Bree Serif"/>
              </a:rPr>
              <a:t>Preuves de concept</a:t>
            </a:r>
            <a:endParaRPr b="0" lang="fr-CA"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Google Shape;107;p14"/>
          <p:cNvSpPr/>
          <p:nvPr/>
        </p:nvSpPr>
        <p:spPr>
          <a:xfrm>
            <a:off x="269280" y="821520"/>
            <a:ext cx="5374800" cy="66384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4000" spc="-1" strike="noStrike">
                <a:solidFill>
                  <a:schemeClr val="dk1"/>
                </a:solidFill>
                <a:latin typeface="Arial"/>
                <a:ea typeface="Arial"/>
              </a:rPr>
              <a:t>TECHNOLOGIES explorées</a:t>
            </a:r>
            <a:endParaRPr b="0" lang="fr-CA" sz="4000" spc="-1" strike="noStrike">
              <a:solidFill>
                <a:srgbClr val="000000"/>
              </a:solidFill>
              <a:latin typeface="Arial"/>
            </a:endParaRPr>
          </a:p>
        </p:txBody>
      </p:sp>
      <p:sp>
        <p:nvSpPr>
          <p:cNvPr id="80" name="Google Shape;108;p14"/>
          <p:cNvSpPr/>
          <p:nvPr/>
        </p:nvSpPr>
        <p:spPr>
          <a:xfrm>
            <a:off x="1017000" y="2564280"/>
            <a:ext cx="3867840" cy="2882160"/>
          </a:xfrm>
          <a:prstGeom prst="rect">
            <a:avLst/>
          </a:prstGeom>
          <a:noFill/>
          <a:ln w="0">
            <a:noFill/>
          </a:ln>
        </p:spPr>
        <p:style>
          <a:lnRef idx="0"/>
          <a:fillRef idx="0"/>
          <a:effectRef idx="0"/>
          <a:fontRef idx="minor"/>
        </p:style>
        <p:txBody>
          <a:bodyPr lIns="90000" rIns="90000" tIns="91440" bIns="91440" anchor="t">
            <a:noAutofit/>
          </a:bodyPr>
          <a:p>
            <a:pPr marL="228600" indent="-228600">
              <a:lnSpc>
                <a:spcPct val="90000"/>
              </a:lnSpc>
              <a:tabLst>
                <a:tab algn="l" pos="0"/>
              </a:tabLst>
            </a:pPr>
            <a:endParaRPr b="0" lang="fr-CA" sz="1400" spc="-1" strike="noStrike">
              <a:solidFill>
                <a:srgbClr val="000000"/>
              </a:solidFill>
              <a:latin typeface="Arial"/>
            </a:endParaRPr>
          </a:p>
        </p:txBody>
      </p:sp>
      <p:sp>
        <p:nvSpPr>
          <p:cNvPr id="81" name="Google Shape;109;p14"/>
          <p:cNvSpPr/>
          <p:nvPr/>
        </p:nvSpPr>
        <p:spPr>
          <a:xfrm flipH="1">
            <a:off x="2622600" y="239760"/>
            <a:ext cx="9343080" cy="6617520"/>
          </a:xfrm>
          <a:prstGeom prst="rtTriangle">
            <a:avLst/>
          </a:prstGeom>
          <a:solidFill>
            <a:srgbClr val="cccccc"/>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82" name="Google Shape;110;p14"/>
          <p:cNvSpPr/>
          <p:nvPr/>
        </p:nvSpPr>
        <p:spPr>
          <a:xfrm flipH="1">
            <a:off x="3027240" y="239760"/>
            <a:ext cx="9050760" cy="6617520"/>
          </a:xfrm>
          <a:prstGeom prst="rtTriangle">
            <a:avLst/>
          </a:prstGeom>
          <a:solidFill>
            <a:srgbClr val="f7931e"/>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000000"/>
              </a:solidFill>
              <a:latin typeface="Arial"/>
            </a:endParaRPr>
          </a:p>
        </p:txBody>
      </p:sp>
      <p:sp>
        <p:nvSpPr>
          <p:cNvPr id="83" name="Google Shape;111;p14"/>
          <p:cNvSpPr/>
          <p:nvPr/>
        </p:nvSpPr>
        <p:spPr>
          <a:xfrm flipH="1">
            <a:off x="3526200" y="0"/>
            <a:ext cx="8664120" cy="6857280"/>
          </a:xfrm>
          <a:prstGeom prst="rtTriangle">
            <a:avLst/>
          </a:prstGeom>
          <a:solidFill>
            <a:srgbClr val="29abe2"/>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fr-CA" sz="1400" spc="-1" strike="noStrike">
              <a:solidFill>
                <a:srgbClr val="ffffff"/>
              </a:solidFill>
              <a:latin typeface="Arial"/>
            </a:endParaRPr>
          </a:p>
        </p:txBody>
      </p:sp>
      <p:sp>
        <p:nvSpPr>
          <p:cNvPr id="84" name="Google Shape;112;p14"/>
          <p:cNvSpPr/>
          <p:nvPr/>
        </p:nvSpPr>
        <p:spPr>
          <a:xfrm>
            <a:off x="297720" y="1774800"/>
            <a:ext cx="7175160" cy="3164760"/>
          </a:xfrm>
          <a:prstGeom prst="rect">
            <a:avLst/>
          </a:prstGeom>
          <a:noFill/>
          <a:ln w="0">
            <a:noFill/>
          </a:ln>
        </p:spPr>
        <p:style>
          <a:lnRef idx="0"/>
          <a:fillRef idx="0"/>
          <a:effectRef idx="0"/>
          <a:fontRef idx="minor"/>
        </p:style>
        <p:txBody>
          <a:bodyPr lIns="90000" rIns="90000" tIns="45000" bIns="45000" anchor="t">
            <a:noAutofit/>
          </a:bodyPr>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LoopBack (loopback.js ou php)</a:t>
            </a:r>
            <a:endParaRPr b="0" lang="fr-CA" sz="3100" spc="-1" strike="noStrike">
              <a:solidFill>
                <a:srgbClr val="000000"/>
              </a:solidFill>
              <a:latin typeface="Arial"/>
            </a:endParaRPr>
          </a:p>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Yeoman (Node.JS)</a:t>
            </a:r>
            <a:endParaRPr b="0" lang="fr-CA" sz="3100" spc="-1" strike="noStrike">
              <a:solidFill>
                <a:srgbClr val="000000"/>
              </a:solidFill>
              <a:latin typeface="Arial"/>
            </a:endParaRPr>
          </a:p>
          <a:p>
            <a:pPr marL="457200" indent="-425520" algn="just">
              <a:lnSpc>
                <a:spcPct val="100000"/>
              </a:lnSpc>
              <a:buClr>
                <a:srgbClr val="f7931e"/>
              </a:buClr>
              <a:buFont typeface="Raleway"/>
              <a:buChar char="●"/>
            </a:pPr>
            <a:r>
              <a:rPr b="1" lang="en-US" sz="3100" spc="-1" strike="noStrike">
                <a:solidFill>
                  <a:srgbClr val="f7931e"/>
                </a:solidFill>
                <a:latin typeface="Raleway"/>
                <a:ea typeface="Raleway"/>
              </a:rPr>
              <a:t>Retool</a:t>
            </a:r>
            <a:endParaRPr b="0" lang="fr-CA" sz="3100" spc="-1" strike="noStrike">
              <a:solidFill>
                <a:srgbClr val="000000"/>
              </a:solidFill>
              <a:latin typeface="Arial"/>
            </a:endParaRPr>
          </a:p>
          <a:p>
            <a:pPr marL="457200" indent="-425520" algn="just">
              <a:lnSpc>
                <a:spcPct val="100000"/>
              </a:lnSpc>
              <a:buClr>
                <a:srgbClr val="d9d9d9"/>
              </a:buClr>
              <a:buFont typeface="Raleway"/>
              <a:buChar char="●"/>
            </a:pPr>
            <a:r>
              <a:rPr b="1" lang="en-US" sz="3100" spc="-1" strike="noStrike">
                <a:solidFill>
                  <a:srgbClr val="d9d9d9"/>
                </a:solidFill>
                <a:latin typeface="Raleway"/>
                <a:ea typeface="Raleway"/>
              </a:rPr>
              <a:t>CookieCutter</a:t>
            </a:r>
            <a:endParaRPr b="0" lang="fr-CA" sz="3100" spc="-1" strike="noStrike">
              <a:solidFill>
                <a:srgbClr val="000000"/>
              </a:solidFill>
              <a:latin typeface="Arial"/>
            </a:endParaRPr>
          </a:p>
          <a:p>
            <a:pPr marL="457200" indent="-425520" algn="just">
              <a:lnSpc>
                <a:spcPct val="100000"/>
              </a:lnSpc>
              <a:buClr>
                <a:srgbClr val="d9d9d9"/>
              </a:buClr>
              <a:buFont typeface="Raleway"/>
              <a:buChar char="●"/>
            </a:pPr>
            <a:r>
              <a:rPr b="1" lang="en-US" sz="3100" spc="-1" strike="noStrike">
                <a:solidFill>
                  <a:srgbClr val="d9d9d9"/>
                </a:solidFill>
                <a:latin typeface="Raleway"/>
                <a:ea typeface="Raleway"/>
              </a:rPr>
              <a:t>Autre</a:t>
            </a:r>
            <a:endParaRPr b="0" lang="fr-CA" sz="3100" spc="-1" strike="noStrike">
              <a:solidFill>
                <a:srgbClr val="000000"/>
              </a:solidFill>
              <a:latin typeface="Arial"/>
            </a:endParaRPr>
          </a:p>
        </p:txBody>
      </p:sp>
      <p:sp>
        <p:nvSpPr>
          <p:cNvPr id="85" name="Google Shape;113;p14"/>
          <p:cNvSpPr/>
          <p:nvPr/>
        </p:nvSpPr>
        <p:spPr>
          <a:xfrm>
            <a:off x="5876640" y="6334920"/>
            <a:ext cx="6314760" cy="5223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tabLst>
                <a:tab algn="l" pos="0"/>
              </a:tabLst>
            </a:pPr>
            <a:endParaRPr b="0" lang="fr-CA" sz="1400" spc="-1" strike="noStrike">
              <a:solidFill>
                <a:srgbClr val="000000"/>
              </a:solidFill>
              <a:latin typeface="Arial"/>
            </a:endParaRPr>
          </a:p>
        </p:txBody>
      </p:sp>
      <p:sp>
        <p:nvSpPr>
          <p:cNvPr id="86" name="Google Shape;114;p14"/>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004400" y="1169280"/>
            <a:ext cx="3897360" cy="1699200"/>
          </a:xfrm>
          <a:prstGeom prst="rect">
            <a:avLst/>
          </a:prstGeom>
          <a:noFill/>
          <a:ln w="0">
            <a:noFill/>
          </a:ln>
        </p:spPr>
        <p:txBody>
          <a:bodyPr lIns="91440" rIns="91440" tIns="91440" bIns="91440" anchor="b">
            <a:noAutofit/>
          </a:bodyPr>
          <a:p>
            <a:pPr indent="0" algn="ctr">
              <a:lnSpc>
                <a:spcPct val="90000"/>
              </a:lnSpc>
              <a:buNone/>
              <a:tabLst>
                <a:tab algn="l" pos="0"/>
              </a:tabLst>
            </a:pPr>
            <a:r>
              <a:rPr b="0" lang="en-US" sz="3600" spc="-1" strike="noStrike">
                <a:solidFill>
                  <a:schemeClr val="dk1"/>
                </a:solidFill>
                <a:latin typeface="Arial"/>
                <a:ea typeface="Arial"/>
              </a:rPr>
              <a:t>1.</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SAVOIR</a:t>
            </a:r>
            <a:endParaRPr b="0" lang="fr-CA" sz="3600" spc="-1" strike="noStrike">
              <a:solidFill>
                <a:srgbClr val="000000"/>
              </a:solidFill>
              <a:latin typeface="Arial"/>
            </a:endParaRPr>
          </a:p>
          <a:p>
            <a:pPr indent="0" algn="ctr">
              <a:lnSpc>
                <a:spcPct val="90000"/>
              </a:lnSpc>
              <a:buNone/>
              <a:tabLst>
                <a:tab algn="l" pos="0"/>
              </a:tabLst>
            </a:pPr>
            <a:r>
              <a:rPr b="0" lang="en-US" sz="3600" spc="-1" strike="noStrike">
                <a:solidFill>
                  <a:schemeClr val="dk1"/>
                </a:solidFill>
                <a:latin typeface="Arial"/>
                <a:ea typeface="Arial"/>
              </a:rPr>
              <a:t>LIRE</a:t>
            </a:r>
            <a:endParaRPr b="0" lang="fr-CA" sz="3600" spc="-1" strike="noStrike">
              <a:solidFill>
                <a:srgbClr val="000000"/>
              </a:solidFill>
              <a:latin typeface="Arial"/>
            </a:endParaRPr>
          </a:p>
        </p:txBody>
      </p:sp>
      <p:sp>
        <p:nvSpPr>
          <p:cNvPr id="88" name="PlaceHolder 2"/>
          <p:cNvSpPr>
            <a:spLocks noGrp="1"/>
          </p:cNvSpPr>
          <p:nvPr>
            <p:ph type="subTitle"/>
          </p:nvPr>
        </p:nvSpPr>
        <p:spPr>
          <a:xfrm>
            <a:off x="809640" y="2869200"/>
            <a:ext cx="4286880" cy="822960"/>
          </a:xfrm>
          <a:prstGeom prst="rect">
            <a:avLst/>
          </a:prstGeom>
          <a:noFill/>
          <a:ln w="0">
            <a:noFill/>
          </a:ln>
        </p:spPr>
        <p:txBody>
          <a:bodyPr lIns="91440" rIns="91440" tIns="91440" bIns="91440" anchor="ctr">
            <a:noAutofit/>
          </a:bodyPr>
          <a:p>
            <a:pPr marL="228600" indent="-228600" algn="ctr">
              <a:lnSpc>
                <a:spcPct val="90000"/>
              </a:lnSpc>
              <a:buNone/>
              <a:tabLst>
                <a:tab algn="l" pos="0"/>
              </a:tabLst>
            </a:pPr>
            <a:r>
              <a:rPr b="0" lang="en-US" sz="2000" spc="-1" strike="noStrike">
                <a:solidFill>
                  <a:schemeClr val="dk1"/>
                </a:solidFill>
                <a:latin typeface="Raleway"/>
                <a:ea typeface="Raleway"/>
              </a:rPr>
              <a:t>Recherche sur les </a:t>
            </a:r>
            <a:br>
              <a:rPr sz="2000"/>
            </a:br>
            <a:r>
              <a:rPr b="0" lang="en-US" sz="2000" spc="-1" strike="noStrike">
                <a:solidFill>
                  <a:schemeClr val="dk1"/>
                </a:solidFill>
                <a:latin typeface="Raleway"/>
                <a:ea typeface="Raleway"/>
              </a:rPr>
              <a:t>Générateurs</a:t>
            </a:r>
            <a:endParaRPr b="0" lang="fr-CA" sz="2000" spc="-1" strike="noStrike">
              <a:solidFill>
                <a:srgbClr val="000000"/>
              </a:solidFill>
              <a:latin typeface="Arial"/>
            </a:endParaRPr>
          </a:p>
        </p:txBody>
      </p:sp>
      <p:sp>
        <p:nvSpPr>
          <p:cNvPr id="89" name="Google Shape;121;p15"/>
          <p:cNvSpPr/>
          <p:nvPr/>
        </p:nvSpPr>
        <p:spPr>
          <a:xfrm>
            <a:off x="8442720" y="3130560"/>
            <a:ext cx="2895120" cy="2484360"/>
          </a:xfrm>
          <a:prstGeom prst="wedgeEllipseCallout">
            <a:avLst>
              <a:gd name="adj1" fmla="val -20833"/>
              <a:gd name="adj2" fmla="val 62500"/>
            </a:avLst>
          </a:prstGeom>
          <a:solidFill>
            <a:schemeClr val="lt1"/>
          </a:solidFill>
          <a:ln w="9525">
            <a:solidFill>
              <a:srgbClr val="44546a"/>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chemeClr val="dk1"/>
                </a:solidFill>
                <a:latin typeface="Arial"/>
                <a:ea typeface="Arial"/>
              </a:rPr>
              <a:t>Doit être complété </a:t>
            </a:r>
            <a:r>
              <a:rPr b="1" lang="en-US" sz="1400" spc="-1" strike="noStrike">
                <a:solidFill>
                  <a:schemeClr val="dk1"/>
                </a:solidFill>
                <a:highlight>
                  <a:srgbClr val="33ccff"/>
                </a:highlight>
                <a:latin typeface="Arial"/>
                <a:ea typeface="Arial"/>
              </a:rPr>
              <a:t>AVANT</a:t>
            </a:r>
            <a:r>
              <a:rPr b="0" lang="en-US" sz="1400" spc="-1" strike="noStrike">
                <a:solidFill>
                  <a:schemeClr val="dk1"/>
                </a:solidFill>
                <a:latin typeface="Arial"/>
                <a:ea typeface="Arial"/>
              </a:rPr>
              <a:t> la journée </a:t>
            </a:r>
            <a:br>
              <a:rPr sz="1400"/>
            </a:br>
            <a:r>
              <a:rPr b="0" lang="en-US" sz="1400" spc="-1" strike="noStrike">
                <a:solidFill>
                  <a:schemeClr val="dk1"/>
                </a:solidFill>
                <a:latin typeface="Arial"/>
                <a:ea typeface="Arial"/>
              </a:rPr>
              <a:t>DEV CAMP à la fin de la session.</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126;p16"/>
          <p:cNvSpPr/>
          <p:nvPr/>
        </p:nvSpPr>
        <p:spPr>
          <a:xfrm>
            <a:off x="844560" y="2083680"/>
            <a:ext cx="2947320" cy="963360"/>
          </a:xfrm>
          <a:prstGeom prst="rect">
            <a:avLst/>
          </a:prstGeom>
          <a:noFill/>
          <a:ln w="0">
            <a:noFill/>
          </a:ln>
        </p:spPr>
        <p:style>
          <a:lnRef idx="0"/>
          <a:fillRef idx="0"/>
          <a:effectRef idx="0"/>
          <a:fontRef idx="minor"/>
        </p:style>
        <p:txBody>
          <a:bodyPr lIns="90000" rIns="90000" tIns="91440" bIns="91440" anchor="b">
            <a:noAutofit/>
          </a:bodyPr>
          <a:p>
            <a:pPr>
              <a:lnSpc>
                <a:spcPct val="90000"/>
              </a:lnSpc>
              <a:tabLst>
                <a:tab algn="l" pos="0"/>
              </a:tabLst>
            </a:pPr>
            <a:r>
              <a:rPr b="0" lang="en-US" sz="5000" spc="-1" strike="noStrike">
                <a:solidFill>
                  <a:schemeClr val="dk1"/>
                </a:solidFill>
                <a:latin typeface="Arial"/>
                <a:ea typeface="Arial"/>
              </a:rPr>
              <a:t>SAVOIR-LIRE</a:t>
            </a:r>
            <a:endParaRPr b="0" lang="fr-CA" sz="5000" spc="-1" strike="noStrike">
              <a:solidFill>
                <a:srgbClr val="000000"/>
              </a:solidFill>
              <a:latin typeface="Arial"/>
            </a:endParaRPr>
          </a:p>
        </p:txBody>
      </p:sp>
      <p:sp>
        <p:nvSpPr>
          <p:cNvPr id="91" name="Google Shape;127;p16"/>
          <p:cNvSpPr/>
          <p:nvPr/>
        </p:nvSpPr>
        <p:spPr>
          <a:xfrm>
            <a:off x="844560" y="3059640"/>
            <a:ext cx="7079400" cy="2457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1800" spc="-1" strike="noStrike">
                <a:solidFill>
                  <a:schemeClr val="dk1"/>
                </a:solidFill>
                <a:latin typeface="Raleway"/>
                <a:ea typeface="Raleway"/>
              </a:rPr>
              <a:t>Effectuer une recherche sur les générateurs.  Dupliquer le document.  Répondre aux questions posées directement dans le document.  </a:t>
            </a:r>
            <a:endParaRPr b="0" lang="fr-CA" sz="1800" spc="-1" strike="noStrike">
              <a:solidFill>
                <a:srgbClr val="000000"/>
              </a:solidFill>
              <a:latin typeface="Arial"/>
            </a:endParaRPr>
          </a:p>
        </p:txBody>
      </p:sp>
      <p:grpSp>
        <p:nvGrpSpPr>
          <p:cNvPr id="92" name="Google Shape;128;p16"/>
          <p:cNvGrpSpPr/>
          <p:nvPr/>
        </p:nvGrpSpPr>
        <p:grpSpPr>
          <a:xfrm>
            <a:off x="3792600" y="1157040"/>
            <a:ext cx="1600560" cy="1600560"/>
            <a:chOff x="3792600" y="1157040"/>
            <a:chExt cx="1600560" cy="1600560"/>
          </a:xfrm>
        </p:grpSpPr>
        <p:sp>
          <p:nvSpPr>
            <p:cNvPr id="93" name="Google Shape;129;p16"/>
            <p:cNvSpPr/>
            <p:nvPr/>
          </p:nvSpPr>
          <p:spPr>
            <a:xfrm>
              <a:off x="4841280" y="1157040"/>
              <a:ext cx="551880" cy="551880"/>
            </a:xfrm>
            <a:custGeom>
              <a:avLst/>
              <a:gdLst>
                <a:gd name="textAreaLeft" fmla="*/ 0 w 551880"/>
                <a:gd name="textAreaRight" fmla="*/ 552600 w 551880"/>
                <a:gd name="textAreaTop" fmla="*/ 0 h 551880"/>
                <a:gd name="textAreaBottom" fmla="*/ 552600 h 551880"/>
              </a:gdLst>
              <a:ahLst/>
              <a:rect l="textAreaLeft" t="textAreaTop" r="textAreaRight" b="textAreaBottom"/>
              <a:pathLst>
                <a:path w="6034" h="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sp>
          <p:nvSpPr>
            <p:cNvPr id="94" name="Google Shape;130;p16"/>
            <p:cNvSpPr/>
            <p:nvPr/>
          </p:nvSpPr>
          <p:spPr>
            <a:xfrm>
              <a:off x="3792600" y="1367280"/>
              <a:ext cx="1390320" cy="1390320"/>
            </a:xfrm>
            <a:custGeom>
              <a:avLst/>
              <a:gdLst>
                <a:gd name="textAreaLeft" fmla="*/ 0 w 1390320"/>
                <a:gd name="textAreaRight" fmla="*/ 1391040 w 1390320"/>
                <a:gd name="textAreaTop" fmla="*/ 0 h 1390320"/>
                <a:gd name="textAreaBottom" fmla="*/ 1391040 h 1390320"/>
              </a:gdLst>
              <a:ahLst/>
              <a:rect l="textAreaLeft" t="textAreaTop" r="textAreaRight" b="textAreaBottom"/>
              <a:pathLst>
                <a:path w="15192" h="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43434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fr-CA" sz="1400" spc="-1" strike="noStrike">
                <a:solidFill>
                  <a:srgbClr val="ffffff"/>
                </a:solidFill>
                <a:latin typeface="Arial"/>
              </a:endParaRPr>
            </a:p>
          </p:txBody>
        </p:sp>
      </p:gr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135;p17"/>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GÉNÉRATEURS</a:t>
            </a:r>
            <a:endParaRPr b="0" lang="fr-CA" sz="3600" spc="-1" strike="noStrike">
              <a:solidFill>
                <a:srgbClr val="000000"/>
              </a:solidFill>
              <a:latin typeface="Arial"/>
            </a:endParaRPr>
          </a:p>
        </p:txBody>
      </p:sp>
      <p:sp>
        <p:nvSpPr>
          <p:cNvPr id="96" name="Google Shape;136;p17"/>
          <p:cNvSpPr/>
          <p:nvPr/>
        </p:nvSpPr>
        <p:spPr>
          <a:xfrm>
            <a:off x="792360" y="1428480"/>
            <a:ext cx="11181600" cy="50374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US" sz="2400" spc="-1" strike="noStrike">
                <a:solidFill>
                  <a:schemeClr val="dk1"/>
                </a:solidFill>
                <a:highlight>
                  <a:srgbClr val="ffff00"/>
                </a:highlight>
                <a:latin typeface="Oswald"/>
                <a:ea typeface="Oswald"/>
              </a:rPr>
              <a:t>NIVEAU 1 ) EXPLORATION INITIATIQUE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ou toute autre source :</a:t>
            </a:r>
            <a:br>
              <a:rPr sz="1600"/>
            </a:br>
            <a:r>
              <a:rPr b="1" lang="en-US" sz="1600" spc="-1" strike="noStrike" u="sng">
                <a:solidFill>
                  <a:schemeClr val="hlink"/>
                </a:solidFill>
                <a:uFillTx/>
                <a:latin typeface="Raleway"/>
                <a:ea typeface="Raleway"/>
                <a:hlinkClick r:id="rId1"/>
              </a:rPr>
              <a:t>https://blog.apilayer.com/what-is-scaffolding-in-an-api/</a:t>
            </a:r>
            <a:r>
              <a:rPr b="1" lang="en-US" sz="1600" spc="-1" strike="noStrike">
                <a:solidFill>
                  <a:srgbClr val="000000"/>
                </a:solidFill>
                <a:latin typeface="Raleway"/>
                <a:ea typeface="Raleway"/>
              </a:rPr>
              <a:t> &amp; </a:t>
            </a:r>
            <a:r>
              <a:rPr b="1" lang="en-US" sz="1600" spc="-1" strike="noStrike" u="sng">
                <a:solidFill>
                  <a:schemeClr val="hlink"/>
                </a:solidFill>
                <a:uFillTx/>
                <a:latin typeface="Raleway"/>
                <a:ea typeface="Raleway"/>
                <a:hlinkClick r:id="rId2"/>
              </a:rPr>
              <a:t>https://en.wikipedia.org/wiki/Scaffold</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3"/>
              </a:rPr>
              <a:t>https://stackoverflow.com/questions/235018/what-is-scaffolding-is-it-a-term-for-a-particular-platform</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highlight>
                  <a:srgbClr val="00ff00"/>
                </a:highlight>
                <a:uFillTx/>
                <a:latin typeface="Raleway"/>
                <a:ea typeface="Raleway"/>
                <a:hlinkClick r:id="rId4"/>
              </a:rPr>
              <a:t>https://www.opslevel.com/blog/cookiecutter-vs-yeoman-choosing-the-right-scaffolder-for-your-service</a:t>
            </a:r>
            <a:r>
              <a:rPr b="1" lang="en-US" sz="1600" spc="-1" strike="noStrike">
                <a:solidFill>
                  <a:srgbClr val="000000"/>
                </a:solidFill>
                <a:highlight>
                  <a:srgbClr val="00ff00"/>
                </a:highlight>
                <a:latin typeface="Raleway"/>
                <a:ea typeface="Raleway"/>
              </a:rPr>
              <a:t> </a:t>
            </a: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Expliquez dans vos mots ce qu'est la technique de 'scaffolding generation'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C’est une technique qui génère automatiquement du code de base pour démarrer un projet plus vite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C’est comme un squelette de départ qu’on peut modifier ensuite.</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quoi la génération diffère-t-elle d'un framework ?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Un framework est une boîte à outils complète qui reste présente dans votre projet (ex. : Django, Spring, Laravel).Le scaffolding, lui, est souvent un outil temporaire qui génère du code une seule fois, au début du projet.</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Est-ce que vous pourrez réutiliser le générateur après avoir généré le code une fois </a:t>
            </a:r>
            <a:r>
              <a:rPr b="1" lang="en-US" sz="1600" spc="-1" strike="noStrike">
                <a:solidFill>
                  <a:srgbClr val="000000"/>
                </a:solidFill>
                <a:highlight>
                  <a:srgbClr val="00ff00"/>
                </a:highlight>
                <a:latin typeface="Raleway"/>
                <a:ea typeface="Raleway"/>
              </a:rPr>
              <a:t>(et modifié le code)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Oui, mais il faut faire attention à ne pas écraser ce qui a été modifié.Certains outils permettent d’ajouter du code sans toucher au reste (comme Yeoman ou Cookiecutter).</a:t>
            </a: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Google Shape;141;p18"/>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GÉNÉRATEURS</a:t>
            </a:r>
            <a:endParaRPr b="0" lang="fr-CA" sz="3600" spc="-1" strike="noStrike">
              <a:solidFill>
                <a:srgbClr val="000000"/>
              </a:solidFill>
              <a:latin typeface="Arial"/>
            </a:endParaRPr>
          </a:p>
        </p:txBody>
      </p:sp>
      <p:sp>
        <p:nvSpPr>
          <p:cNvPr id="98" name="Google Shape;142;p18"/>
          <p:cNvSpPr/>
          <p:nvPr/>
        </p:nvSpPr>
        <p:spPr>
          <a:xfrm>
            <a:off x="900000" y="635760"/>
            <a:ext cx="11181600" cy="13898160"/>
          </a:xfrm>
          <a:prstGeom prst="rect">
            <a:avLst/>
          </a:prstGeom>
          <a:noFill/>
          <a:ln w="0">
            <a:noFill/>
          </a:ln>
        </p:spPr>
        <p:style>
          <a:lnRef idx="0"/>
          <a:fillRef idx="0"/>
          <a:effectRef idx="0"/>
          <a:fontRef idx="minor"/>
        </p:style>
        <p:txBody>
          <a:bodyPr lIns="90000" rIns="90000" tIns="91440" bIns="91440" anchor="t">
            <a:spAutoFit/>
          </a:bodyPr>
          <a:p>
            <a:pPr>
              <a:lnSpc>
                <a:spcPct val="90000"/>
              </a:lnSpc>
              <a:tabLst>
                <a:tab algn="l" pos="0"/>
              </a:tabLst>
            </a:pPr>
            <a:r>
              <a:rPr b="1" lang="en-US" sz="2400" spc="-1" strike="noStrike">
                <a:solidFill>
                  <a:schemeClr val="dk1"/>
                </a:solidFill>
                <a:highlight>
                  <a:srgbClr val="ffff00"/>
                </a:highlight>
                <a:latin typeface="Oswald"/>
                <a:ea typeface="Oswald"/>
              </a:rPr>
              <a:t>NIVEAU 2 ) ANALYSE des qualités et défauts 👍💜👎</a:t>
            </a:r>
            <a:endParaRPr b="0" lang="fr-CA" sz="2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QUESTIONS GÉNÉRALES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chemeClr val="dk1"/>
                </a:solidFill>
                <a:latin typeface="Raleway"/>
                <a:ea typeface="Raleway"/>
              </a:rPr>
              <a:t>En utilisant les sources suivantes ou toute autre source :</a:t>
            </a:r>
            <a:br>
              <a:rPr sz="1600"/>
            </a:br>
            <a:r>
              <a:rPr b="1" lang="en-US" sz="1600" spc="-1" strike="noStrike" u="sng">
                <a:solidFill>
                  <a:schemeClr val="hlink"/>
                </a:solidFill>
                <a:uFillTx/>
                <a:latin typeface="Raleway"/>
                <a:ea typeface="Raleway"/>
                <a:hlinkClick r:id="rId1"/>
              </a:rPr>
              <a:t>https://www.voidcanvas.com/loopback-pros-and-cons</a:t>
            </a:r>
            <a:r>
              <a:rPr b="1" lang="en-US" sz="1600" spc="-1" strike="noStrike">
                <a:solidFill>
                  <a:schemeClr val="dk1"/>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u="sng">
                <a:solidFill>
                  <a:schemeClr val="hlink"/>
                </a:solidFill>
                <a:uFillTx/>
                <a:latin typeface="Raleway"/>
                <a:ea typeface="Raleway"/>
                <a:hlinkClick r:id="rId2"/>
              </a:rPr>
              <a:t>https://www.quora.com/What-is-your-review-of-LoopBack-Node-js-framework</a:t>
            </a:r>
            <a:r>
              <a:rPr b="1" lang="en-US" sz="1600" spc="-1" strike="noStrike">
                <a:solidFill>
                  <a:schemeClr val="dk1"/>
                </a:solidFill>
                <a:latin typeface="Raleway"/>
                <a:ea typeface="Raleway"/>
              </a:rPr>
              <a:t> </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Quelles sont les bénéfices d'un générateur de code de service de données ?</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Gain de temps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Génère automatiquement les routes, modèles, contrôleurs, etc.</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Moins de code à écrire à la main</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Structure claire et standardisée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Le projet est bien organisé dès le départ.</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Facilite la maintenance et le travail en équipe.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Connexion facile à une base de données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Génère des APIs REST directement à partir d’un modèle de base de données (MongoDB, MySQL, etc.).</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Moins d’erreurs humaines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Code généré selon de bonnes pratiques.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Moins d’oublis ou de bugs lors du démarrage du projet.</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Documentation intégrée</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Certains générateurs (comme LoopBack) créent aussi la doc de l’API automatiquement.</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Personnalisation après génération</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Le code peut être adapté après coup, selon les besoins spécifiques.</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Support de la validation et des règles métier</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r>
              <a:rPr b="1" lang="en-US" sz="1600" spc="-1" strike="noStrike">
                <a:solidFill>
                  <a:srgbClr val="000000"/>
                </a:solidFill>
                <a:latin typeface="Raleway"/>
                <a:ea typeface="Raleway"/>
              </a:rPr>
              <a:t>Possibilité d’ajouter facilement des règles de validation côté modèle.</a:t>
            </a: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spcBef>
                <a:spcPts val="1191"/>
              </a:spcBef>
              <a:spcAft>
                <a:spcPts val="992"/>
              </a:spcAft>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147;p19"/>
          <p:cNvSpPr/>
          <p:nvPr/>
        </p:nvSpPr>
        <p:spPr>
          <a:xfrm>
            <a:off x="715320" y="284760"/>
            <a:ext cx="8503200" cy="694080"/>
          </a:xfrm>
          <a:prstGeom prst="rect">
            <a:avLst/>
          </a:prstGeom>
          <a:noFill/>
          <a:ln w="0">
            <a:noFill/>
          </a:ln>
        </p:spPr>
        <p:style>
          <a:lnRef idx="0"/>
          <a:fillRef idx="0"/>
          <a:effectRef idx="0"/>
          <a:fontRef idx="minor"/>
        </p:style>
        <p:txBody>
          <a:bodyPr lIns="90000" rIns="90000" tIns="91440" bIns="91440" anchor="t">
            <a:noAutofit/>
          </a:bodyPr>
          <a:p>
            <a:pPr>
              <a:lnSpc>
                <a:spcPct val="90000"/>
              </a:lnSpc>
              <a:tabLst>
                <a:tab algn="l" pos="0"/>
              </a:tabLst>
            </a:pPr>
            <a:r>
              <a:rPr b="1" lang="en-US" sz="3600" spc="-1" strike="noStrike">
                <a:solidFill>
                  <a:schemeClr val="dk1"/>
                </a:solidFill>
                <a:latin typeface="Arial"/>
                <a:ea typeface="Arial"/>
              </a:rPr>
              <a:t>SAVOIR-LIRE - GÉNÉRATEURS</a:t>
            </a:r>
            <a:endParaRPr b="0" lang="fr-CA" sz="3600" spc="-1" strike="noStrike">
              <a:solidFill>
                <a:srgbClr val="000000"/>
              </a:solidFill>
              <a:latin typeface="Arial"/>
            </a:endParaRPr>
          </a:p>
        </p:txBody>
      </p:sp>
      <p:sp>
        <p:nvSpPr>
          <p:cNvPr id="100" name="Google Shape;148;p19"/>
          <p:cNvSpPr/>
          <p:nvPr/>
        </p:nvSpPr>
        <p:spPr>
          <a:xfrm>
            <a:off x="792360" y="1428480"/>
            <a:ext cx="11289240" cy="1130616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001"/>
              </a:spcBef>
              <a:tabLst>
                <a:tab algn="l" pos="0"/>
              </a:tabLst>
            </a:pPr>
            <a:r>
              <a:rPr b="1" lang="en-US" sz="2400" spc="-1" strike="noStrike">
                <a:solidFill>
                  <a:schemeClr val="dk1"/>
                </a:solidFill>
                <a:highlight>
                  <a:srgbClr val="ffff00"/>
                </a:highlight>
                <a:latin typeface="Oswald"/>
                <a:ea typeface="Oswald"/>
              </a:rPr>
              <a:t>NIVEAU 3 ) LE NIVEAU APPLICATIONS 🎀🎀🎀</a:t>
            </a:r>
            <a:endParaRPr b="0" lang="fr-CA" sz="2400" spc="-1" strike="noStrike">
              <a:solidFill>
                <a:srgbClr val="000000"/>
              </a:solidFill>
              <a:latin typeface="Arial"/>
            </a:endParaRPr>
          </a:p>
          <a:p>
            <a:pPr>
              <a:lnSpc>
                <a:spcPct val="100000"/>
              </a:lnSpc>
              <a:spcBef>
                <a:spcPts val="1001"/>
              </a:spcBef>
              <a:tabLst>
                <a:tab algn="l" pos="0"/>
              </a:tabLst>
            </a:pPr>
            <a:r>
              <a:rPr b="1" lang="en-US" sz="1600" spc="-1" strike="noStrike">
                <a:solidFill>
                  <a:srgbClr val="000000"/>
                </a:solidFill>
                <a:latin typeface="Raleway"/>
                <a:ea typeface="Raleway"/>
              </a:rPr>
              <a:t>QUESTIONS d'ÉTUDES de CAS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En utilisant les sources suivantes :</a:t>
            </a:r>
            <a:br>
              <a:rPr sz="1600"/>
            </a:br>
            <a:r>
              <a:rPr b="1" lang="en-US" sz="1400" spc="-1" strike="noStrike" u="sng">
                <a:solidFill>
                  <a:schemeClr val="hlink"/>
                </a:solidFill>
                <a:uFillTx/>
                <a:latin typeface="Raleway"/>
                <a:ea typeface="Raleway"/>
                <a:hlinkClick r:id="rId1"/>
              </a:rPr>
              <a:t>https://loopback.io/what-our-users-say.html</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r>
              <a:rPr b="1" lang="en-US" sz="1400" spc="-1" strike="noStrike" u="sng">
                <a:solidFill>
                  <a:schemeClr val="hlink"/>
                </a:solidFill>
                <a:uFillTx/>
                <a:latin typeface="Raleway"/>
                <a:ea typeface="Raleway"/>
                <a:hlinkClick r:id="rId2"/>
              </a:rPr>
              <a:t>https://loopback.io/doc/en/lb4/Examples.html</a:t>
            </a:r>
            <a:r>
              <a:rPr b="1" lang="en-US" sz="1400" spc="-1" strike="noStrike">
                <a:solidFill>
                  <a:srgbClr val="000000"/>
                </a:solidFill>
                <a:latin typeface="Raleway"/>
                <a:ea typeface="Raleway"/>
              </a:rPr>
              <a:t> </a:t>
            </a:r>
            <a:endParaRPr b="0" lang="fr-CA" sz="1400" spc="-1" strike="noStrike">
              <a:solidFill>
                <a:srgbClr val="000000"/>
              </a:solidFill>
              <a:latin typeface="Arial"/>
            </a:endParaRPr>
          </a:p>
          <a:p>
            <a:pPr>
              <a:lnSpc>
                <a:spcPct val="100000"/>
              </a:lnSpc>
              <a:tabLst>
                <a:tab algn="l" pos="0"/>
              </a:tabLst>
            </a:pPr>
            <a:r>
              <a:rPr b="1" lang="en-US" sz="1400" spc="-1" strike="noStrike" u="sng">
                <a:solidFill>
                  <a:schemeClr val="hlink"/>
                </a:solidFill>
                <a:highlight>
                  <a:srgbClr val="00ff00"/>
                </a:highlight>
                <a:uFillTx/>
                <a:latin typeface="Raleway"/>
                <a:ea typeface="Raleway"/>
                <a:hlinkClick r:id="rId3"/>
              </a:rPr>
              <a:t>https://stackshare.io/stackups/loopback-vs-yeoman</a:t>
            </a:r>
            <a:r>
              <a:rPr b="1" lang="en-US" sz="1400" spc="-1" strike="noStrike">
                <a:solidFill>
                  <a:srgbClr val="000000"/>
                </a:solidFill>
                <a:highlight>
                  <a:srgbClr val="00ff00"/>
                </a:highlight>
                <a:latin typeface="Raleway"/>
                <a:ea typeface="Raleway"/>
              </a:rPr>
              <a:t> </a:t>
            </a:r>
            <a:endParaRPr b="0" lang="fr-CA" sz="14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Expliquer dans </a:t>
            </a:r>
            <a:r>
              <a:rPr b="1" lang="en-US" sz="1600" spc="-1" strike="noStrike">
                <a:solidFill>
                  <a:srgbClr val="ff9900"/>
                </a:solidFill>
                <a:latin typeface="Raleway"/>
                <a:ea typeface="Raleway"/>
              </a:rPr>
              <a:t>quelles applications</a:t>
            </a:r>
            <a:r>
              <a:rPr b="1" lang="en-US" sz="1600" spc="-1" strike="noStrike">
                <a:solidFill>
                  <a:srgbClr val="000000"/>
                </a:solidFill>
                <a:latin typeface="Raleway"/>
                <a:ea typeface="Raleway"/>
              </a:rPr>
              <a:t> des générateurs d'échafaudage pourraient être utilisées et à quelle étape du développement logiciel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Les plateformes e-commerce bénéficient grandement des générateurs d’échafaudage. Dès le début du projet, ils permettent de créer rapidement les structures de base : produits, utilisateurs, commandes, paiements, etc., avec leurs routes et opérations CRUD. Cela accélère le développement d’une API REST ou d’une interface d’administration. À chaque ajout de fonctionnalité (livraison, promotions, avis clients), un générateur facilite l’intégration tout en garantissant la cohérence du code. Il permet aussi de tester rapidement des idées ou d’ajouter des modules sans tout coder à la main. En somme, il favorise un développement rapide, structuré et évolutif pour les sites marchands.</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Inventez le logiciel.  Soyez précis et détaillé</a:t>
            </a:r>
            <a:endParaRPr b="0" lang="fr-CA"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Raleway"/>
                <a:ea typeface="Raleway"/>
              </a:rPr>
              <a:t>Utilisation des générateurs d’échafaudage : exemple de MediConnect</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MediConnectest une plateforme SaaS destinée aux professionnels de santé pour gérer dossiers patients, rendez-vous et facturation. L’application nécessite une API REST sécurisée et évolutive.Dès la phase initiale, un générateur comme LoopBackpermet de créer rapidement la structure du projet : dossiers, fichiers, modèles (Patient, RendezVous, Facture) et leurs relations. Les opérations CRUD sont générées automatiquement, fournissant une API fonctionnelle sans codage manuel fastidieux.En phase de développement, le générateur accélère l’ajout de fonctionnalités : par exemple, on peut créer un module Prescriptioncomplet en quelques commandes. Cela évite de repartir de zéro et garantit la cohérence.Pour le prototypage, ces outils permettent de créer rapidement une API testable par les utilisateurs finaux, avec des données fictives si nécessaire.Même en phase de maintenance, on peut utiliser le générateur pour ajouter des endpoints tout en respectant l’architecture existante, assurant une standardisation du code.Avantages :gain de temps, cohérence, productivité, et flexibilité. Le code généré reste modifiable à volonté.Conclusion :les générateurs d’échafaudage sont idéaux pour des projets comme MediConnect, qui demandent rapidité, robustesse et évolutivité dans le développement d’APIs REST.</a:t>
            </a:r>
            <a:endParaRPr b="0" lang="fr-CA" sz="1600" spc="-1" strike="noStrike">
              <a:solidFill>
                <a:srgbClr val="000000"/>
              </a:solidFill>
              <a:latin typeface="Arial"/>
            </a:endParaRPr>
          </a:p>
          <a:p>
            <a:pPr>
              <a:lnSpc>
                <a:spcPct val="100000"/>
              </a:lnSpc>
              <a:spcBef>
                <a:spcPts val="1191"/>
              </a:spcBef>
              <a:spcAft>
                <a:spcPts val="992"/>
              </a:spcAft>
              <a:tabLst>
                <a:tab algn="l" pos="0"/>
              </a:tabLst>
            </a:pPr>
            <a:r>
              <a:rPr b="1" lang="en-US" sz="1600" spc="-1" strike="noStrike">
                <a:solidFill>
                  <a:srgbClr val="000000"/>
                </a:solidFill>
                <a:latin typeface="Raleway"/>
                <a:ea typeface="Raleway"/>
              </a:rPr>
              <a:t>  </a:t>
            </a: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a:p>
            <a:pPr>
              <a:lnSpc>
                <a:spcPct val="100000"/>
              </a:lnSpc>
              <a:tabLst>
                <a:tab algn="l" pos="0"/>
              </a:tabLst>
            </a:pPr>
            <a:endParaRPr b="0" lang="fr-CA" sz="1600" spc="-1" strike="noStrike">
              <a:solidFill>
                <a:srgbClr val="000000"/>
              </a:solidFill>
              <a:latin typeface="Arial"/>
            </a:endParaRPr>
          </a:p>
        </p:txBody>
      </p:sp>
      <p:sp>
        <p:nvSpPr>
          <p:cNvPr id="101" name="Google Shape;149;p19"/>
          <p:cNvSpPr/>
          <p:nvPr/>
        </p:nvSpPr>
        <p:spPr>
          <a:xfrm>
            <a:off x="10583280" y="293400"/>
            <a:ext cx="1378800" cy="527760"/>
          </a:xfrm>
          <a:prstGeom prst="doubleWave">
            <a:avLst>
              <a:gd name="adj1" fmla="val 6250"/>
              <a:gd name="adj2" fmla="val 0"/>
            </a:avLst>
          </a:prstGeom>
          <a:solidFill>
            <a:srgbClr val="ffffff"/>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US" sz="1400" spc="-1" strike="noStrike">
                <a:solidFill>
                  <a:srgbClr val="000000"/>
                </a:solidFill>
                <a:latin typeface="Arial"/>
                <a:ea typeface="Arial"/>
              </a:rPr>
              <a:t>individuel</a:t>
            </a:r>
            <a:endParaRPr b="0" lang="fr-CA" sz="1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703</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fr-CA</dc:language>
  <cp:lastModifiedBy/>
  <dcterms:modified xsi:type="dcterms:W3CDTF">2025-05-26T15:01:00Z</dcterms:modified>
  <cp:revision>21</cp:revision>
  <dc:subject/>
  <dc:title/>
</cp:coreProperties>
</file>

<file path=docProps/custom.xml><?xml version="1.0" encoding="utf-8"?>
<Properties xmlns="http://schemas.openxmlformats.org/officeDocument/2006/custom-properties" xmlns:vt="http://schemas.openxmlformats.org/officeDocument/2006/docPropsVTypes"/>
</file>