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18.xml" ContentType="application/vnd.openxmlformats-officedocument.presentationml.slideMaster+xml"/>
  <Override PartName="/ppt/slideMasters/slideMaster6.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9.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18.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notesSlides/_rels/notesSlide27.xml.rels" ContentType="application/vnd.openxmlformats-package.relationships+xml"/>
  <Override PartName="/ppt/notesSlides/_rels/notesSlide24.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8.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notesMaster" Target="notesMasters/notesMaster1.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slide" Target="slides/slide6.xml"/><Relationship Id="rId27" Type="http://schemas.openxmlformats.org/officeDocument/2006/relationships/slide" Target="slides/slide7.xml"/><Relationship Id="rId28" Type="http://schemas.openxmlformats.org/officeDocument/2006/relationships/slide" Target="slides/slide8.xml"/><Relationship Id="rId29" Type="http://schemas.openxmlformats.org/officeDocument/2006/relationships/slide" Target="slides/slide9.xml"/><Relationship Id="rId30" Type="http://schemas.openxmlformats.org/officeDocument/2006/relationships/slide" Target="slides/slide10.xml"/><Relationship Id="rId31" Type="http://schemas.openxmlformats.org/officeDocument/2006/relationships/slide" Target="slides/slide11.xml"/><Relationship Id="rId32" Type="http://schemas.openxmlformats.org/officeDocument/2006/relationships/slide" Target="slides/slide12.xml"/><Relationship Id="rId33" Type="http://schemas.openxmlformats.org/officeDocument/2006/relationships/slide" Target="slides/slide13.xml"/><Relationship Id="rId34" Type="http://schemas.openxmlformats.org/officeDocument/2006/relationships/slide" Target="slides/slide14.xml"/><Relationship Id="rId35" Type="http://schemas.openxmlformats.org/officeDocument/2006/relationships/slide" Target="slides/slide15.xml"/><Relationship Id="rId36" Type="http://schemas.openxmlformats.org/officeDocument/2006/relationships/slide" Target="slides/slide16.xml"/><Relationship Id="rId37" Type="http://schemas.openxmlformats.org/officeDocument/2006/relationships/slide" Target="slides/slide17.xml"/><Relationship Id="rId38" Type="http://schemas.openxmlformats.org/officeDocument/2006/relationships/slide" Target="slides/slide18.xml"/><Relationship Id="rId39" Type="http://schemas.openxmlformats.org/officeDocument/2006/relationships/slide" Target="slides/slide19.xml"/><Relationship Id="rId40" Type="http://schemas.openxmlformats.org/officeDocument/2006/relationships/slide" Target="slides/slide20.xml"/><Relationship Id="rId41" Type="http://schemas.openxmlformats.org/officeDocument/2006/relationships/slide" Target="slides/slide21.xml"/><Relationship Id="rId42" Type="http://schemas.openxmlformats.org/officeDocument/2006/relationships/slide" Target="slides/slide22.xml"/><Relationship Id="rId43" Type="http://schemas.openxmlformats.org/officeDocument/2006/relationships/slide" Target="slides/slide23.xml"/><Relationship Id="rId44" Type="http://schemas.openxmlformats.org/officeDocument/2006/relationships/slide" Target="slides/slide24.xml"/><Relationship Id="rId45" Type="http://schemas.openxmlformats.org/officeDocument/2006/relationships/slide" Target="slides/slide25.xml"/><Relationship Id="rId46" Type="http://schemas.openxmlformats.org/officeDocument/2006/relationships/slide" Target="slides/slide26.xml"/><Relationship Id="rId47" Type="http://schemas.openxmlformats.org/officeDocument/2006/relationships/slide" Target="slides/slide27.xml"/><Relationship Id="rId48" Type="http://schemas.openxmlformats.org/officeDocument/2006/relationships/slide" Target="slides/slide28.xml"/><Relationship Id="rId4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fr-CA" sz="4400" spc="-1" strike="noStrike">
                <a:solidFill>
                  <a:srgbClr val="000000"/>
                </a:solidFill>
                <a:latin typeface="Arial"/>
              </a:rPr>
              <a:t>Click to move the slide</a:t>
            </a:r>
            <a:endParaRPr b="0" lang="fr-CA" sz="4400" spc="-1" strike="noStrike">
              <a:solidFill>
                <a:srgbClr val="000000"/>
              </a:solidFill>
              <a:latin typeface="Arial"/>
            </a:endParaRPr>
          </a:p>
        </p:txBody>
      </p:sp>
      <p:sp>
        <p:nvSpPr>
          <p:cNvPr id="13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fr-CA" sz="2000" spc="-1" strike="noStrike">
                <a:solidFill>
                  <a:srgbClr val="000000"/>
                </a:solidFill>
                <a:latin typeface="Arial"/>
              </a:rPr>
              <a:t>Click to edit the notes format</a:t>
            </a:r>
            <a:endParaRPr b="0" lang="fr-CA" sz="2000" spc="-1" strike="noStrike">
              <a:solidFill>
                <a:srgbClr val="000000"/>
              </a:solidFill>
              <a:latin typeface="Arial"/>
            </a:endParaRPr>
          </a:p>
        </p:txBody>
      </p:sp>
      <p:sp>
        <p:nvSpPr>
          <p:cNvPr id="13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CA" sz="1400" spc="-1" strike="noStrike">
                <a:solidFill>
                  <a:srgbClr val="000000"/>
                </a:solidFill>
                <a:latin typeface="Times New Roman"/>
              </a:rPr>
              <a:t>&lt;header&gt;</a:t>
            </a:r>
            <a:endParaRPr b="0" lang="fr-CA" sz="1400" spc="-1" strike="noStrike">
              <a:solidFill>
                <a:srgbClr val="000000"/>
              </a:solidFill>
              <a:latin typeface="Times New Roman"/>
            </a:endParaRPr>
          </a:p>
        </p:txBody>
      </p:sp>
      <p:sp>
        <p:nvSpPr>
          <p:cNvPr id="13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fr-CA" sz="1400" spc="-1" strike="noStrike">
                <a:solidFill>
                  <a:srgbClr val="000000"/>
                </a:solidFill>
                <a:latin typeface="Times New Roman"/>
              </a:defRPr>
            </a:lvl1pPr>
          </a:lstStyle>
          <a:p>
            <a:pPr indent="0" algn="r">
              <a:buNone/>
            </a:pPr>
            <a:r>
              <a:rPr b="0" lang="fr-CA" sz="1400" spc="-1" strike="noStrike">
                <a:solidFill>
                  <a:srgbClr val="000000"/>
                </a:solidFill>
                <a:latin typeface="Times New Roman"/>
              </a:rPr>
              <a:t>&lt;date/time&gt;</a:t>
            </a:r>
            <a:endParaRPr b="0" lang="fr-CA" sz="1400" spc="-1" strike="noStrike">
              <a:solidFill>
                <a:srgbClr val="000000"/>
              </a:solidFill>
              <a:latin typeface="Times New Roman"/>
            </a:endParaRPr>
          </a:p>
        </p:txBody>
      </p:sp>
      <p:sp>
        <p:nvSpPr>
          <p:cNvPr id="13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fr-CA" sz="1400" spc="-1" strike="noStrike">
                <a:solidFill>
                  <a:srgbClr val="000000"/>
                </a:solidFill>
                <a:latin typeface="Times New Roman"/>
              </a:defRPr>
            </a:lvl1pPr>
          </a:lstStyle>
          <a:p>
            <a:pPr indent="0">
              <a:buNone/>
            </a:pPr>
            <a:r>
              <a:rPr b="0" lang="fr-CA" sz="1400" spc="-1" strike="noStrike">
                <a:solidFill>
                  <a:srgbClr val="000000"/>
                </a:solidFill>
                <a:latin typeface="Times New Roman"/>
              </a:rPr>
              <a:t>&lt;footer&gt;</a:t>
            </a:r>
            <a:endParaRPr b="0" lang="fr-CA" sz="1400" spc="-1" strike="noStrike">
              <a:solidFill>
                <a:srgbClr val="000000"/>
              </a:solidFill>
              <a:latin typeface="Times New Roman"/>
            </a:endParaRPr>
          </a:p>
        </p:txBody>
      </p:sp>
      <p:sp>
        <p:nvSpPr>
          <p:cNvPr id="13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fr-CA" sz="1400" spc="-1" strike="noStrike">
                <a:solidFill>
                  <a:srgbClr val="000000"/>
                </a:solidFill>
                <a:latin typeface="Times New Roman"/>
              </a:defRPr>
            </a:lvl1pPr>
          </a:lstStyle>
          <a:p>
            <a:pPr indent="0" algn="r">
              <a:buNone/>
            </a:pPr>
            <a:fld id="{3F3068AE-A53D-453E-A6A1-FEDC784F5679}" type="slidenum">
              <a:rPr b="0" lang="fr-CA" sz="1400" spc="-1" strike="noStrike">
                <a:solidFill>
                  <a:srgbClr val="000000"/>
                </a:solidFill>
                <a:latin typeface="Times New Roman"/>
              </a:rPr>
              <a:t>&lt;number&gt;</a:t>
            </a:fld>
            <a:endParaRPr b="0" lang="fr-CA"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hyperlink" Target="https://www.tutorialspoint.com/apache_camel/apache_camel_endpoints.htm" TargetMode="External"/><Relationship Id="rId2" Type="http://schemas.openxmlformats.org/officeDocument/2006/relationships/slide" Target="../slides/slide27.xml"/><Relationship Id="rId3"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1" lang="en-US" sz="1400" spc="-1" strike="noStrike">
                <a:solidFill>
                  <a:schemeClr val="dk1"/>
                </a:solidFill>
                <a:latin typeface="Raleway"/>
                <a:ea typeface="Raleway"/>
              </a:rPr>
              <a:t>This template is free to use under Creative Commons Attribution license. Please mention Slidehood.com and other resources used in a slide footer.</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237" name="PlaceHolder 2"/>
          <p:cNvSpPr>
            <a:spLocks noGrp="1"/>
          </p:cNvSpPr>
          <p:nvPr>
            <p:ph type="sldImg"/>
          </p:nvPr>
        </p:nvSpPr>
        <p:spPr>
          <a:xfrm>
            <a:off x="1143360" y="685800"/>
            <a:ext cx="4571640" cy="3428280"/>
          </a:xfrm>
          <a:prstGeom prst="rect">
            <a:avLst/>
          </a:prstGeom>
          <a:ln w="0">
            <a:noFill/>
          </a:ln>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1" lang="en-US" sz="1400" spc="-1" strike="noStrike">
                <a:solidFill>
                  <a:schemeClr val="dk1"/>
                </a:solidFill>
                <a:latin typeface="Raleway"/>
                <a:ea typeface="Raleway"/>
              </a:rPr>
              <a:t>This template is free to use under Creative Commons Attribution license. Please mention Slidehood.com and other resources used in a slide footer.</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243" name="PlaceHolder 2"/>
          <p:cNvSpPr>
            <a:spLocks noGrp="1"/>
          </p:cNvSpPr>
          <p:nvPr>
            <p:ph type="sldImg"/>
          </p:nvPr>
        </p:nvSpPr>
        <p:spPr>
          <a:xfrm>
            <a:off x="1143360" y="685800"/>
            <a:ext cx="4571640" cy="3428280"/>
          </a:xfrm>
          <a:prstGeom prst="rect">
            <a:avLst/>
          </a:prstGeom>
          <a:ln w="0">
            <a:noFill/>
          </a:ln>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0" lang="en-US" sz="1400" spc="-1" strike="noStrike">
                <a:solidFill>
                  <a:srgbClr val="f7931e"/>
                </a:solidFill>
                <a:latin typeface="Raleway"/>
                <a:ea typeface="Raleway"/>
              </a:rPr>
              <a:t>FONT</a:t>
            </a:r>
            <a:r>
              <a:rPr b="0" lang="en-US" sz="1800" spc="-1" strike="noStrike">
                <a:solidFill>
                  <a:srgbClr val="f7931e"/>
                </a:solidFill>
                <a:latin typeface="Raleway"/>
                <a:ea typeface="Raleway"/>
              </a:rPr>
              <a:t>: </a:t>
            </a:r>
            <a:r>
              <a:rPr b="0" lang="en-US" sz="1400" spc="-1" strike="noStrike">
                <a:solidFill>
                  <a:srgbClr val="f7931e"/>
                </a:solidFill>
                <a:latin typeface="Raleway"/>
                <a:ea typeface="Raleway"/>
              </a:rPr>
              <a:t>RALEWAY &amp; CALIBRI</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245" name="PlaceHolder 2"/>
          <p:cNvSpPr>
            <a:spLocks noGrp="1"/>
          </p:cNvSpPr>
          <p:nvPr>
            <p:ph type="sldImg"/>
          </p:nvPr>
        </p:nvSpPr>
        <p:spPr>
          <a:xfrm>
            <a:off x="1143360" y="685800"/>
            <a:ext cx="4571640" cy="3428280"/>
          </a:xfrm>
          <a:prstGeom prst="rect">
            <a:avLst/>
          </a:prstGeom>
          <a:ln w="0">
            <a:noFill/>
          </a:ln>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0" lang="en-US" sz="1400" spc="-1" strike="noStrike">
                <a:solidFill>
                  <a:srgbClr val="f7931e"/>
                </a:solidFill>
                <a:latin typeface="Raleway"/>
                <a:ea typeface="Raleway"/>
              </a:rPr>
              <a:t>FONT</a:t>
            </a:r>
            <a:r>
              <a:rPr b="0" lang="en-US" sz="1800" spc="-1" strike="noStrike">
                <a:solidFill>
                  <a:srgbClr val="f7931e"/>
                </a:solidFill>
                <a:latin typeface="Raleway"/>
                <a:ea typeface="Raleway"/>
              </a:rPr>
              <a:t>: </a:t>
            </a:r>
            <a:r>
              <a:rPr b="0" lang="en-US" sz="1400" spc="-1" strike="noStrike">
                <a:solidFill>
                  <a:srgbClr val="f7931e"/>
                </a:solidFill>
                <a:latin typeface="Raleway"/>
                <a:ea typeface="Raleway"/>
              </a:rPr>
              <a:t>RALEWAY &amp; CALIBRI</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247" name="PlaceHolder 2"/>
          <p:cNvSpPr>
            <a:spLocks noGrp="1"/>
          </p:cNvSpPr>
          <p:nvPr>
            <p:ph type="sldImg"/>
          </p:nvPr>
        </p:nvSpPr>
        <p:spPr>
          <a:xfrm>
            <a:off x="1143360" y="685800"/>
            <a:ext cx="4571640" cy="3428280"/>
          </a:xfrm>
          <a:prstGeom prst="rect">
            <a:avLst/>
          </a:prstGeom>
          <a:ln w="0">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nSpc>
                <a:spcPct val="100000"/>
              </a:lnSpc>
              <a:buNone/>
              <a:tabLst>
                <a:tab algn="l" pos="0"/>
              </a:tabLst>
            </a:pPr>
            <a:r>
              <a:rPr b="0" lang="en-US" sz="1100" spc="-1" strike="noStrike" u="sng">
                <a:solidFill>
                  <a:srgbClr val="000000"/>
                </a:solidFill>
                <a:uFillTx/>
                <a:latin typeface="Arial"/>
                <a:hlinkClick r:id="rId1"/>
              </a:rPr>
              <a:t>https://www.tutorialspoint.com/apache_camel/apache_camel_endpoints.htm</a:t>
            </a:r>
            <a:r>
              <a:rPr b="0" lang="en-US" sz="1100" spc="-1" strike="noStrike">
                <a:solidFill>
                  <a:schemeClr val="dk1"/>
                </a:solidFill>
                <a:latin typeface="Arial"/>
              </a:rPr>
              <a:t> </a:t>
            </a:r>
            <a:endParaRPr b="0" lang="fr-CA"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 </a:t>
            </a:r>
            <a:endParaRPr b="0" lang="fr-CA" sz="1100" spc="-1" strike="noStrike">
              <a:solidFill>
                <a:srgbClr val="000000"/>
              </a:solidFill>
              <a:latin typeface="Arial"/>
            </a:endParaRPr>
          </a:p>
        </p:txBody>
      </p:sp>
      <p:sp>
        <p:nvSpPr>
          <p:cNvPr id="249" name="PlaceHolder 2"/>
          <p:cNvSpPr>
            <a:spLocks noGrp="1"/>
          </p:cNvSpPr>
          <p:nvPr>
            <p:ph type="sldImg"/>
          </p:nvPr>
        </p:nvSpPr>
        <p:spPr>
          <a:xfrm>
            <a:off x="1143360" y="685800"/>
            <a:ext cx="4571640" cy="3428280"/>
          </a:xfrm>
          <a:prstGeom prst="rect">
            <a:avLst/>
          </a:prstGeom>
          <a:ln w="0">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0" lang="en-US" sz="1400" spc="-1" strike="noStrike">
                <a:solidFill>
                  <a:srgbClr val="f7931e"/>
                </a:solidFill>
                <a:latin typeface="Raleway"/>
                <a:ea typeface="Raleway"/>
              </a:rPr>
              <a:t>FONT</a:t>
            </a:r>
            <a:r>
              <a:rPr b="0" lang="en-US" sz="1800" spc="-1" strike="noStrike">
                <a:solidFill>
                  <a:srgbClr val="f7931e"/>
                </a:solidFill>
                <a:latin typeface="Raleway"/>
                <a:ea typeface="Raleway"/>
              </a:rPr>
              <a:t>: </a:t>
            </a:r>
            <a:r>
              <a:rPr b="0" lang="en-US" sz="1400" spc="-1" strike="noStrike">
                <a:solidFill>
                  <a:srgbClr val="f7931e"/>
                </a:solidFill>
                <a:latin typeface="Raleway"/>
                <a:ea typeface="Raleway"/>
              </a:rPr>
              <a:t>RALEWAY &amp; CALIBRI</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251" name="PlaceHolder 2"/>
          <p:cNvSpPr>
            <a:spLocks noGrp="1"/>
          </p:cNvSpPr>
          <p:nvPr>
            <p:ph type="sldImg"/>
          </p:nvPr>
        </p:nvSpPr>
        <p:spPr>
          <a:xfrm>
            <a:off x="1143360" y="685800"/>
            <a:ext cx="4571640" cy="3428280"/>
          </a:xfrm>
          <a:prstGeom prst="rect">
            <a:avLst/>
          </a:prstGeom>
          <a:ln w="0">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1" lang="en-US" sz="1400" spc="-1" strike="noStrike">
                <a:solidFill>
                  <a:schemeClr val="dk1"/>
                </a:solidFill>
                <a:latin typeface="Raleway"/>
                <a:ea typeface="Raleway"/>
              </a:rPr>
              <a:t>This template is free to use under Creative Commons Attribution license. Please mention Slidehood.com and other resources used in a slide footer.</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239" name="PlaceHolder 2"/>
          <p:cNvSpPr>
            <a:spLocks noGrp="1"/>
          </p:cNvSpPr>
          <p:nvPr>
            <p:ph type="sldImg"/>
          </p:nvPr>
        </p:nvSpPr>
        <p:spPr>
          <a:xfrm>
            <a:off x="1143360" y="685800"/>
            <a:ext cx="4571640" cy="3428280"/>
          </a:xfrm>
          <a:prstGeom prst="rect">
            <a:avLst/>
          </a:prstGeom>
          <a:ln w="0">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0" lang="en-US" sz="1400" spc="-1" strike="noStrike">
                <a:solidFill>
                  <a:srgbClr val="f7931e"/>
                </a:solidFill>
                <a:latin typeface="Raleway"/>
                <a:ea typeface="Raleway"/>
              </a:rPr>
              <a:t>FONT</a:t>
            </a:r>
            <a:r>
              <a:rPr b="0" lang="en-US" sz="1800" spc="-1" strike="noStrike">
                <a:solidFill>
                  <a:srgbClr val="f7931e"/>
                </a:solidFill>
                <a:latin typeface="Raleway"/>
                <a:ea typeface="Raleway"/>
              </a:rPr>
              <a:t>: </a:t>
            </a:r>
            <a:r>
              <a:rPr b="0" lang="en-US" sz="1400" spc="-1" strike="noStrike">
                <a:solidFill>
                  <a:srgbClr val="f7931e"/>
                </a:solidFill>
                <a:latin typeface="Raleway"/>
                <a:ea typeface="Raleway"/>
              </a:rPr>
              <a:t>RALEWAY &amp; CALIBRI</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241" name="PlaceHolder 2"/>
          <p:cNvSpPr>
            <a:spLocks noGrp="1"/>
          </p:cNvSpPr>
          <p:nvPr>
            <p:ph type="sldImg"/>
          </p:nvPr>
        </p:nvSpPr>
        <p:spPr>
          <a:xfrm>
            <a:off x="1143360" y="685800"/>
            <a:ext cx="4571640" cy="342828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CA" sz="4400" spc="-1" strike="noStrike">
              <a:solidFill>
                <a:srgbClr val="000000"/>
              </a:solidFill>
              <a:latin typeface="Arial"/>
            </a:endParaRPr>
          </a:p>
        </p:txBody>
      </p:sp>
      <p:sp>
        <p:nvSpPr>
          <p:cNvPr id="10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CA"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CA"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big">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ubtitle">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CA" sz="4400" spc="-1" strike="noStrike">
              <a:solidFill>
                <a:srgbClr val="000000"/>
              </a:solidFill>
              <a:latin typeface="Arial"/>
            </a:endParaRPr>
          </a:p>
        </p:txBody>
      </p:sp>
      <p:sp>
        <p:nvSpPr>
          <p:cNvPr id="3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CA"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 2 columns">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 3 columns">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CA" sz="4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0" name="Google Shape;13;p2"/>
          <p:cNvGrpSpPr/>
          <p:nvPr/>
        </p:nvGrpSpPr>
        <p:grpSpPr>
          <a:xfrm>
            <a:off x="-6120" y="-6480"/>
            <a:ext cx="12205440" cy="6863760"/>
            <a:chOff x="-6120" y="-6480"/>
            <a:chExt cx="12205440" cy="6863760"/>
          </a:xfrm>
        </p:grpSpPr>
        <p:sp>
          <p:nvSpPr>
            <p:cNvPr id="1" name="Google Shape;14;p2"/>
            <p:cNvSpPr/>
            <p:nvPr/>
          </p:nvSpPr>
          <p:spPr>
            <a:xfrm>
              <a:off x="1440" y="3240"/>
              <a:ext cx="12189600" cy="6854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2" name="Google Shape;15;p2"/>
            <p:cNvSpPr/>
            <p:nvPr/>
          </p:nvSpPr>
          <p:spPr>
            <a:xfrm>
              <a:off x="11160" y="3240"/>
              <a:ext cx="720" cy="720"/>
            </a:xfrm>
            <a:prstGeom prst="rect">
              <a:avLst/>
            </a:prstGeom>
            <a:solidFill>
              <a:srgbClr val="ffffff"/>
            </a:solidFill>
            <a:ln w="0">
              <a:noFill/>
            </a:ln>
          </p:spPr>
          <p:style>
            <a:lnRef idx="0"/>
            <a:fillRef idx="0"/>
            <a:effectRef idx="0"/>
            <a:fontRef idx="minor"/>
          </p:style>
          <p:txBody>
            <a:bodyPr lIns="90000" rIns="90000" tIns="360" bIns="360" anchor="t">
              <a:noAutofit/>
            </a:bodyPr>
            <a:p>
              <a:pPr>
                <a:lnSpc>
                  <a:spcPct val="100000"/>
                </a:lnSpc>
                <a:tabLst>
                  <a:tab algn="l" pos="0"/>
                </a:tabLst>
              </a:pPr>
              <a:endParaRPr b="0" lang="fr-CA" sz="1400" spc="-1" strike="noStrike">
                <a:solidFill>
                  <a:srgbClr val="000000"/>
                </a:solidFill>
                <a:latin typeface="Arial"/>
              </a:endParaRPr>
            </a:p>
          </p:txBody>
        </p:sp>
        <p:sp>
          <p:nvSpPr>
            <p:cNvPr id="3" name="Google Shape;16;p2"/>
            <p:cNvSpPr/>
            <p:nvPr/>
          </p:nvSpPr>
          <p:spPr>
            <a:xfrm>
              <a:off x="1440" y="-6480"/>
              <a:ext cx="16560" cy="16920"/>
            </a:xfrm>
            <a:custGeom>
              <a:avLst/>
              <a:gdLst>
                <a:gd name="textAreaLeft" fmla="*/ 0 w 16560"/>
                <a:gd name="textAreaRight" fmla="*/ 17280 w 16560"/>
                <a:gd name="textAreaTop" fmla="*/ 0 h 16920"/>
                <a:gd name="textAreaBottom" fmla="*/ 17640 h 16920"/>
              </a:gdLst>
              <a:ahLst/>
              <a:rect l="textAreaLeft" t="textAreaTop" r="textAreaRight" b="textAreaBottom"/>
              <a:pathLst>
                <a:path w="11" h="11">
                  <a:moveTo>
                    <a:pt x="11" y="11"/>
                  </a:moveTo>
                  <a:lnTo>
                    <a:pt x="0" y="0"/>
                  </a:lnTo>
                  <a:lnTo>
                    <a:pt x="0" y="0"/>
                  </a:lnTo>
                  <a:lnTo>
                    <a:pt x="11" y="11"/>
                  </a:lnTo>
                  <a:close/>
                </a:path>
              </a:pathLst>
            </a:custGeom>
            <a:solidFill>
              <a:srgbClr val="000000"/>
            </a:solidFill>
            <a:ln w="0">
              <a:noFill/>
            </a:ln>
          </p:spPr>
          <p:style>
            <a:lnRef idx="0"/>
            <a:fillRef idx="0"/>
            <a:effectRef idx="0"/>
            <a:fontRef idx="minor"/>
          </p:style>
          <p:txBody>
            <a:bodyPr lIns="90000" rIns="90000" tIns="8640" bIns="8640" anchor="t">
              <a:noAutofit/>
            </a:bodyPr>
            <a:p>
              <a:pPr>
                <a:lnSpc>
                  <a:spcPct val="100000"/>
                </a:lnSpc>
                <a:tabLst>
                  <a:tab algn="l" pos="0"/>
                </a:tabLst>
              </a:pPr>
              <a:endParaRPr b="0" lang="fr-CA" sz="1400" spc="-1" strike="noStrike">
                <a:solidFill>
                  <a:srgbClr val="ffffff"/>
                </a:solidFill>
                <a:latin typeface="Arial"/>
              </a:endParaRPr>
            </a:p>
          </p:txBody>
        </p:sp>
        <p:sp>
          <p:nvSpPr>
            <p:cNvPr id="4" name="Google Shape;17;p2"/>
            <p:cNvSpPr/>
            <p:nvPr/>
          </p:nvSpPr>
          <p:spPr>
            <a:xfrm>
              <a:off x="-6120" y="114480"/>
              <a:ext cx="2801520" cy="2079000"/>
            </a:xfrm>
            <a:custGeom>
              <a:avLst/>
              <a:gdLst>
                <a:gd name="textAreaLeft" fmla="*/ 0 w 2801520"/>
                <a:gd name="textAreaRight" fmla="*/ 2802240 w 2801520"/>
                <a:gd name="textAreaTop" fmla="*/ 0 h 2079000"/>
                <a:gd name="textAreaBottom" fmla="*/ 2079720 h 2079000"/>
              </a:gdLst>
              <a:ahLst/>
              <a:rect l="textAreaLeft" t="textAreaTop" r="textAreaRight" b="textAreaBottom"/>
              <a:pathLst>
                <a:path w="1772" h="1310">
                  <a:moveTo>
                    <a:pt x="0" y="0"/>
                  </a:moveTo>
                  <a:lnTo>
                    <a:pt x="0" y="1310"/>
                  </a:lnTo>
                  <a:lnTo>
                    <a:pt x="1772" y="978"/>
                  </a:lnTo>
                  <a:lnTo>
                    <a:pt x="0" y="0"/>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5" name="Google Shape;18;p2"/>
            <p:cNvSpPr/>
            <p:nvPr/>
          </p:nvSpPr>
          <p:spPr>
            <a:xfrm>
              <a:off x="9474480" y="4667400"/>
              <a:ext cx="2724840" cy="2026440"/>
            </a:xfrm>
            <a:custGeom>
              <a:avLst/>
              <a:gdLst>
                <a:gd name="textAreaLeft" fmla="*/ 0 w 2724840"/>
                <a:gd name="textAreaRight" fmla="*/ 2725560 w 2724840"/>
                <a:gd name="textAreaTop" fmla="*/ 0 h 2026440"/>
                <a:gd name="textAreaBottom" fmla="*/ 2027160 h 2026440"/>
              </a:gdLst>
              <a:ahLst/>
              <a:rect l="textAreaLeft" t="textAreaTop" r="textAreaRight" b="textAreaBottom"/>
              <a:pathLst>
                <a:path w="1734" h="1277">
                  <a:moveTo>
                    <a:pt x="0" y="321"/>
                  </a:moveTo>
                  <a:lnTo>
                    <a:pt x="1734" y="1277"/>
                  </a:lnTo>
                  <a:lnTo>
                    <a:pt x="1734" y="0"/>
                  </a:lnTo>
                  <a:lnTo>
                    <a:pt x="0" y="321"/>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6" name="Google Shape;19;p2"/>
            <p:cNvSpPr/>
            <p:nvPr/>
          </p:nvSpPr>
          <p:spPr>
            <a:xfrm>
              <a:off x="-6120" y="1814400"/>
              <a:ext cx="8936280" cy="4930200"/>
            </a:xfrm>
            <a:custGeom>
              <a:avLst/>
              <a:gdLst>
                <a:gd name="textAreaLeft" fmla="*/ 0 w 8936280"/>
                <a:gd name="textAreaRight" fmla="*/ 8937000 w 8936280"/>
                <a:gd name="textAreaTop" fmla="*/ 0 h 4930200"/>
                <a:gd name="textAreaBottom" fmla="*/ 4930920 h 4930200"/>
              </a:gdLst>
              <a:ahLst/>
              <a:rect l="textAreaLeft" t="textAreaTop" r="textAreaRight" b="textAreaBottom"/>
              <a:pathLst>
                <a:path w="8936911" h="4930783">
                  <a:moveTo>
                    <a:pt x="2988244" y="0"/>
                  </a:moveTo>
                  <a:lnTo>
                    <a:pt x="8936911" y="3276600"/>
                  </a:lnTo>
                  <a:lnTo>
                    <a:pt x="0" y="4930783"/>
                  </a:lnTo>
                  <a:lnTo>
                    <a:pt x="0" y="554085"/>
                  </a:lnTo>
                  <a:close/>
                </a:path>
              </a:pathLst>
            </a:custGeom>
            <a:solidFill>
              <a:srgbClr val="f7a74a"/>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7" name="Google Shape;20;p2"/>
            <p:cNvSpPr/>
            <p:nvPr/>
          </p:nvSpPr>
          <p:spPr>
            <a:xfrm>
              <a:off x="-6120" y="2419920"/>
              <a:ext cx="8936280" cy="4316400"/>
            </a:xfrm>
            <a:custGeom>
              <a:avLst/>
              <a:gdLst>
                <a:gd name="textAreaLeft" fmla="*/ 0 w 8936280"/>
                <a:gd name="textAreaRight" fmla="*/ 8937000 w 8936280"/>
                <a:gd name="textAreaTop" fmla="*/ 0 h 4316400"/>
                <a:gd name="textAreaBottom" fmla="*/ 4317120 h 4316400"/>
              </a:gdLst>
              <a:ahLst/>
              <a:rect l="textAreaLeft" t="textAreaTop" r="textAreaRight" b="textAreaBottom"/>
              <a:pathLst>
                <a:path w="8936912" h="4316961">
                  <a:moveTo>
                    <a:pt x="0" y="0"/>
                  </a:moveTo>
                  <a:lnTo>
                    <a:pt x="8936912" y="2671325"/>
                  </a:lnTo>
                  <a:lnTo>
                    <a:pt x="0" y="4316961"/>
                  </a:lnTo>
                  <a:close/>
                </a:path>
              </a:pathLst>
            </a:custGeom>
            <a:solidFill>
              <a:srgbClr val="f7931e"/>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8" name="Google Shape;21;p2"/>
            <p:cNvSpPr/>
            <p:nvPr/>
          </p:nvSpPr>
          <p:spPr>
            <a:xfrm>
              <a:off x="130320" y="3240"/>
              <a:ext cx="11474640" cy="1612080"/>
            </a:xfrm>
            <a:custGeom>
              <a:avLst/>
              <a:gdLst>
                <a:gd name="textAreaLeft" fmla="*/ 0 w 11474640"/>
                <a:gd name="textAreaRight" fmla="*/ 11475360 w 11474640"/>
                <a:gd name="textAreaTop" fmla="*/ 0 h 1612080"/>
                <a:gd name="textAreaBottom" fmla="*/ 1612800 h 1612080"/>
              </a:gdLst>
              <a:ahLst/>
              <a:rect l="textAreaLeft" t="textAreaTop" r="textAreaRight" b="textAreaBottom"/>
              <a:pathLst>
                <a:path w="7301" h="1016">
                  <a:moveTo>
                    <a:pt x="1839" y="1016"/>
                  </a:moveTo>
                  <a:lnTo>
                    <a:pt x="7301" y="0"/>
                  </a:lnTo>
                  <a:lnTo>
                    <a:pt x="0" y="0"/>
                  </a:lnTo>
                  <a:lnTo>
                    <a:pt x="1839" y="1016"/>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sp>
          <p:nvSpPr>
            <p:cNvPr id="9" name="Google Shape;22;p2"/>
            <p:cNvSpPr/>
            <p:nvPr/>
          </p:nvSpPr>
          <p:spPr>
            <a:xfrm>
              <a:off x="518760" y="5227560"/>
              <a:ext cx="11578320" cy="1629720"/>
            </a:xfrm>
            <a:custGeom>
              <a:avLst/>
              <a:gdLst>
                <a:gd name="textAreaLeft" fmla="*/ 0 w 11578320"/>
                <a:gd name="textAreaRight" fmla="*/ 11579040 w 11578320"/>
                <a:gd name="textAreaTop" fmla="*/ 0 h 1629720"/>
                <a:gd name="textAreaBottom" fmla="*/ 1630440 h 1629720"/>
              </a:gdLst>
              <a:ahLst/>
              <a:rect l="textAreaLeft" t="textAreaTop" r="textAreaRight" b="textAreaBottom"/>
              <a:pathLst>
                <a:path w="7367" h="1027">
                  <a:moveTo>
                    <a:pt x="7367" y="1027"/>
                  </a:moveTo>
                  <a:lnTo>
                    <a:pt x="5517" y="0"/>
                  </a:lnTo>
                  <a:lnTo>
                    <a:pt x="0" y="1027"/>
                  </a:lnTo>
                  <a:lnTo>
                    <a:pt x="7367" y="1027"/>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grpSp>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7" name="Google Shape;93;p12"/>
          <p:cNvGrpSpPr/>
          <p:nvPr/>
        </p:nvGrpSpPr>
        <p:grpSpPr>
          <a:xfrm>
            <a:off x="-6120" y="-6480"/>
            <a:ext cx="12205440" cy="6863760"/>
            <a:chOff x="-6120" y="-6480"/>
            <a:chExt cx="12205440" cy="6863760"/>
          </a:xfrm>
        </p:grpSpPr>
        <p:sp>
          <p:nvSpPr>
            <p:cNvPr id="68" name="Google Shape;94;p12"/>
            <p:cNvSpPr/>
            <p:nvPr/>
          </p:nvSpPr>
          <p:spPr>
            <a:xfrm>
              <a:off x="1440" y="3240"/>
              <a:ext cx="12189960" cy="6854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69" name="Google Shape;95;p12"/>
            <p:cNvSpPr/>
            <p:nvPr/>
          </p:nvSpPr>
          <p:spPr>
            <a:xfrm>
              <a:off x="11160" y="3240"/>
              <a:ext cx="720" cy="720"/>
            </a:xfrm>
            <a:prstGeom prst="rect">
              <a:avLst/>
            </a:prstGeom>
            <a:solidFill>
              <a:srgbClr val="ffffff"/>
            </a:solidFill>
            <a:ln w="0">
              <a:noFill/>
            </a:ln>
          </p:spPr>
          <p:style>
            <a:lnRef idx="0"/>
            <a:fillRef idx="0"/>
            <a:effectRef idx="0"/>
            <a:fontRef idx="minor"/>
          </p:style>
          <p:txBody>
            <a:bodyPr lIns="90000" rIns="90000" tIns="360" bIns="360" anchor="t">
              <a:noAutofit/>
            </a:bodyPr>
            <a:p>
              <a:pPr>
                <a:lnSpc>
                  <a:spcPct val="100000"/>
                </a:lnSpc>
                <a:tabLst>
                  <a:tab algn="l" pos="0"/>
                </a:tabLst>
              </a:pPr>
              <a:endParaRPr b="0" lang="fr-CA" sz="1400" spc="-1" strike="noStrike">
                <a:solidFill>
                  <a:srgbClr val="000000"/>
                </a:solidFill>
                <a:latin typeface="Arial"/>
              </a:endParaRPr>
            </a:p>
          </p:txBody>
        </p:sp>
        <p:sp>
          <p:nvSpPr>
            <p:cNvPr id="70" name="Google Shape;96;p12"/>
            <p:cNvSpPr/>
            <p:nvPr/>
          </p:nvSpPr>
          <p:spPr>
            <a:xfrm>
              <a:off x="1440" y="-6480"/>
              <a:ext cx="16560" cy="16920"/>
            </a:xfrm>
            <a:custGeom>
              <a:avLst/>
              <a:gdLst>
                <a:gd name="textAreaLeft" fmla="*/ 0 w 16560"/>
                <a:gd name="textAreaRight" fmla="*/ 17280 w 16560"/>
                <a:gd name="textAreaTop" fmla="*/ 0 h 16920"/>
                <a:gd name="textAreaBottom" fmla="*/ 17640 h 16920"/>
              </a:gdLst>
              <a:ahLst/>
              <a:rect l="textAreaLeft" t="textAreaTop" r="textAreaRight" b="textAreaBottom"/>
              <a:pathLst>
                <a:path w="11" h="11">
                  <a:moveTo>
                    <a:pt x="11" y="11"/>
                  </a:moveTo>
                  <a:lnTo>
                    <a:pt x="0" y="0"/>
                  </a:lnTo>
                  <a:lnTo>
                    <a:pt x="0" y="0"/>
                  </a:lnTo>
                  <a:lnTo>
                    <a:pt x="11" y="11"/>
                  </a:lnTo>
                  <a:close/>
                </a:path>
              </a:pathLst>
            </a:custGeom>
            <a:solidFill>
              <a:srgbClr val="000000"/>
            </a:solidFill>
            <a:ln w="0">
              <a:noFill/>
            </a:ln>
          </p:spPr>
          <p:style>
            <a:lnRef idx="0"/>
            <a:fillRef idx="0"/>
            <a:effectRef idx="0"/>
            <a:fontRef idx="minor"/>
          </p:style>
          <p:txBody>
            <a:bodyPr lIns="90000" rIns="90000" tIns="8640" bIns="8640" anchor="t">
              <a:noAutofit/>
            </a:bodyPr>
            <a:p>
              <a:pPr>
                <a:lnSpc>
                  <a:spcPct val="100000"/>
                </a:lnSpc>
                <a:tabLst>
                  <a:tab algn="l" pos="0"/>
                </a:tabLst>
              </a:pPr>
              <a:endParaRPr b="0" lang="fr-CA" sz="1400" spc="-1" strike="noStrike">
                <a:solidFill>
                  <a:srgbClr val="ffffff"/>
                </a:solidFill>
                <a:latin typeface="Arial"/>
              </a:endParaRPr>
            </a:p>
          </p:txBody>
        </p:sp>
        <p:sp>
          <p:nvSpPr>
            <p:cNvPr id="71" name="Google Shape;97;p12"/>
            <p:cNvSpPr/>
            <p:nvPr/>
          </p:nvSpPr>
          <p:spPr>
            <a:xfrm>
              <a:off x="-6120" y="114480"/>
              <a:ext cx="2801520" cy="2079000"/>
            </a:xfrm>
            <a:custGeom>
              <a:avLst/>
              <a:gdLst>
                <a:gd name="textAreaLeft" fmla="*/ 0 w 2801520"/>
                <a:gd name="textAreaRight" fmla="*/ 2802240 w 2801520"/>
                <a:gd name="textAreaTop" fmla="*/ 0 h 2079000"/>
                <a:gd name="textAreaBottom" fmla="*/ 2079720 h 2079000"/>
              </a:gdLst>
              <a:ahLst/>
              <a:rect l="textAreaLeft" t="textAreaTop" r="textAreaRight" b="textAreaBottom"/>
              <a:pathLst>
                <a:path w="1772" h="1310">
                  <a:moveTo>
                    <a:pt x="0" y="0"/>
                  </a:moveTo>
                  <a:lnTo>
                    <a:pt x="0" y="1310"/>
                  </a:lnTo>
                  <a:lnTo>
                    <a:pt x="1772" y="978"/>
                  </a:lnTo>
                  <a:lnTo>
                    <a:pt x="0" y="0"/>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72" name="Google Shape;98;p12"/>
            <p:cNvSpPr/>
            <p:nvPr/>
          </p:nvSpPr>
          <p:spPr>
            <a:xfrm>
              <a:off x="9474480" y="4667400"/>
              <a:ext cx="2724840" cy="2026440"/>
            </a:xfrm>
            <a:custGeom>
              <a:avLst/>
              <a:gdLst>
                <a:gd name="textAreaLeft" fmla="*/ 0 w 2724840"/>
                <a:gd name="textAreaRight" fmla="*/ 2725560 w 2724840"/>
                <a:gd name="textAreaTop" fmla="*/ 0 h 2026440"/>
                <a:gd name="textAreaBottom" fmla="*/ 2027160 h 2026440"/>
              </a:gdLst>
              <a:ahLst/>
              <a:rect l="textAreaLeft" t="textAreaTop" r="textAreaRight" b="textAreaBottom"/>
              <a:pathLst>
                <a:path w="1734" h="1277">
                  <a:moveTo>
                    <a:pt x="0" y="321"/>
                  </a:moveTo>
                  <a:lnTo>
                    <a:pt x="1734" y="1277"/>
                  </a:lnTo>
                  <a:lnTo>
                    <a:pt x="1734" y="0"/>
                  </a:lnTo>
                  <a:lnTo>
                    <a:pt x="0" y="321"/>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73" name="Google Shape;99;p12"/>
            <p:cNvSpPr/>
            <p:nvPr/>
          </p:nvSpPr>
          <p:spPr>
            <a:xfrm>
              <a:off x="-6120" y="1814400"/>
              <a:ext cx="8936280" cy="4930200"/>
            </a:xfrm>
            <a:custGeom>
              <a:avLst/>
              <a:gdLst>
                <a:gd name="textAreaLeft" fmla="*/ 0 w 8936280"/>
                <a:gd name="textAreaRight" fmla="*/ 8937000 w 8936280"/>
                <a:gd name="textAreaTop" fmla="*/ 0 h 4930200"/>
                <a:gd name="textAreaBottom" fmla="*/ 4930920 h 4930200"/>
              </a:gdLst>
              <a:ahLst/>
              <a:rect l="textAreaLeft" t="textAreaTop" r="textAreaRight" b="textAreaBottom"/>
              <a:pathLst>
                <a:path w="8936911" h="4930783">
                  <a:moveTo>
                    <a:pt x="2988244" y="0"/>
                  </a:moveTo>
                  <a:lnTo>
                    <a:pt x="8936911" y="3276600"/>
                  </a:lnTo>
                  <a:lnTo>
                    <a:pt x="0" y="4930783"/>
                  </a:lnTo>
                  <a:lnTo>
                    <a:pt x="0" y="554085"/>
                  </a:lnTo>
                  <a:close/>
                </a:path>
              </a:pathLst>
            </a:custGeom>
            <a:solidFill>
              <a:srgbClr val="f7a74a"/>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74" name="Google Shape;100;p12"/>
            <p:cNvSpPr/>
            <p:nvPr/>
          </p:nvSpPr>
          <p:spPr>
            <a:xfrm>
              <a:off x="-6120" y="2419920"/>
              <a:ext cx="8936280" cy="4316400"/>
            </a:xfrm>
            <a:custGeom>
              <a:avLst/>
              <a:gdLst>
                <a:gd name="textAreaLeft" fmla="*/ 0 w 8936280"/>
                <a:gd name="textAreaRight" fmla="*/ 8937000 w 8936280"/>
                <a:gd name="textAreaTop" fmla="*/ 0 h 4316400"/>
                <a:gd name="textAreaBottom" fmla="*/ 4317120 h 4316400"/>
              </a:gdLst>
              <a:ahLst/>
              <a:rect l="textAreaLeft" t="textAreaTop" r="textAreaRight" b="textAreaBottom"/>
              <a:pathLst>
                <a:path w="8936912" h="4316961">
                  <a:moveTo>
                    <a:pt x="0" y="0"/>
                  </a:moveTo>
                  <a:lnTo>
                    <a:pt x="8936912" y="2671325"/>
                  </a:lnTo>
                  <a:lnTo>
                    <a:pt x="0" y="4316961"/>
                  </a:lnTo>
                  <a:close/>
                </a:path>
              </a:pathLst>
            </a:custGeom>
            <a:solidFill>
              <a:srgbClr val="f7931e"/>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75" name="Google Shape;101;p12"/>
            <p:cNvSpPr/>
            <p:nvPr/>
          </p:nvSpPr>
          <p:spPr>
            <a:xfrm>
              <a:off x="130320" y="3240"/>
              <a:ext cx="11474640" cy="1612080"/>
            </a:xfrm>
            <a:custGeom>
              <a:avLst/>
              <a:gdLst>
                <a:gd name="textAreaLeft" fmla="*/ 0 w 11474640"/>
                <a:gd name="textAreaRight" fmla="*/ 11475360 w 11474640"/>
                <a:gd name="textAreaTop" fmla="*/ 0 h 1612080"/>
                <a:gd name="textAreaBottom" fmla="*/ 1612800 h 1612080"/>
              </a:gdLst>
              <a:ahLst/>
              <a:rect l="textAreaLeft" t="textAreaTop" r="textAreaRight" b="textAreaBottom"/>
              <a:pathLst>
                <a:path w="7301" h="1016">
                  <a:moveTo>
                    <a:pt x="1839" y="1016"/>
                  </a:moveTo>
                  <a:lnTo>
                    <a:pt x="7301" y="0"/>
                  </a:lnTo>
                  <a:lnTo>
                    <a:pt x="0" y="0"/>
                  </a:lnTo>
                  <a:lnTo>
                    <a:pt x="1839" y="1016"/>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sp>
          <p:nvSpPr>
            <p:cNvPr id="76" name="Google Shape;102;p12"/>
            <p:cNvSpPr/>
            <p:nvPr/>
          </p:nvSpPr>
          <p:spPr>
            <a:xfrm>
              <a:off x="518760" y="5227560"/>
              <a:ext cx="11578320" cy="1629720"/>
            </a:xfrm>
            <a:custGeom>
              <a:avLst/>
              <a:gdLst>
                <a:gd name="textAreaLeft" fmla="*/ 0 w 11578320"/>
                <a:gd name="textAreaRight" fmla="*/ 11579040 w 11578320"/>
                <a:gd name="textAreaTop" fmla="*/ 0 h 1629720"/>
                <a:gd name="textAreaBottom" fmla="*/ 1630440 h 1629720"/>
              </a:gdLst>
              <a:ahLst/>
              <a:rect l="textAreaLeft" t="textAreaTop" r="textAreaRight" b="textAreaBottom"/>
              <a:pathLst>
                <a:path w="7367" h="1027">
                  <a:moveTo>
                    <a:pt x="7367" y="1027"/>
                  </a:moveTo>
                  <a:lnTo>
                    <a:pt x="5517" y="0"/>
                  </a:lnTo>
                  <a:lnTo>
                    <a:pt x="0" y="1027"/>
                  </a:lnTo>
                  <a:lnTo>
                    <a:pt x="7367" y="1027"/>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grpSp>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7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8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1" name="Google Shape;107;p14"/>
          <p:cNvSpPr/>
          <p:nvPr/>
        </p:nvSpPr>
        <p:spPr>
          <a:xfrm rot="16200000">
            <a:off x="-256320" y="2601360"/>
            <a:ext cx="1313640" cy="799920"/>
          </a:xfrm>
          <a:prstGeom prst="parallelogram">
            <a:avLst>
              <a:gd name="adj" fmla="val 81897"/>
            </a:avLst>
          </a:prstGeom>
          <a:solidFill>
            <a:srgbClr val="ffffff">
              <a:alpha val="14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Lst>
            </a:pPr>
            <a:endParaRPr b="0" lang="fr-CA" sz="1400" spc="-1" strike="noStrike">
              <a:solidFill>
                <a:srgbClr val="000000"/>
              </a:solidFill>
              <a:latin typeface="Arial"/>
            </a:endParaRPr>
          </a:p>
        </p:txBody>
      </p:sp>
      <p:sp>
        <p:nvSpPr>
          <p:cNvPr id="82" name="Google Shape;108;p14"/>
          <p:cNvSpPr/>
          <p:nvPr/>
        </p:nvSpPr>
        <p:spPr>
          <a:xfrm flipH="1" rot="16200000">
            <a:off x="9754560" y="3736440"/>
            <a:ext cx="1369800" cy="834120"/>
          </a:xfrm>
          <a:prstGeom prst="parallelogram">
            <a:avLst>
              <a:gd name="adj" fmla="val 81897"/>
            </a:avLst>
          </a:prstGeom>
          <a:solidFill>
            <a:srgbClr val="ffffff">
              <a:alpha val="14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Lst>
            </a:pPr>
            <a:endParaRPr b="0" lang="fr-CA" sz="1400" spc="-1" strike="noStrike">
              <a:solidFill>
                <a:srgbClr val="000000"/>
              </a:solidFill>
              <a:latin typeface="Arial"/>
            </a:endParaRPr>
          </a:p>
        </p:txBody>
      </p:sp>
      <p:sp>
        <p:nvSpPr>
          <p:cNvPr id="83" name="Google Shape;109;p14"/>
          <p:cNvSpPr/>
          <p:nvPr/>
        </p:nvSpPr>
        <p:spPr>
          <a:xfrm>
            <a:off x="-15840" y="6872400"/>
            <a:ext cx="720" cy="720"/>
          </a:xfrm>
          <a:prstGeom prst="rect">
            <a:avLst/>
          </a:prstGeom>
          <a:solidFill>
            <a:srgbClr val="cccccc"/>
          </a:solidFill>
          <a:ln w="0">
            <a:noFill/>
          </a:ln>
        </p:spPr>
        <p:style>
          <a:lnRef idx="0"/>
          <a:fillRef idx="0"/>
          <a:effectRef idx="0"/>
          <a:fontRef idx="minor"/>
        </p:style>
        <p:txBody>
          <a:bodyPr lIns="90000" rIns="90000" tIns="360" bIns="360" anchor="t">
            <a:noAutofit/>
          </a:bodyPr>
          <a:p>
            <a:pPr>
              <a:lnSpc>
                <a:spcPct val="100000"/>
              </a:lnSpc>
              <a:tabLst>
                <a:tab algn="l" pos="0"/>
              </a:tabLst>
            </a:pPr>
            <a:endParaRPr b="0" lang="fr-CA" sz="1400" spc="-1" strike="noStrike">
              <a:solidFill>
                <a:srgbClr val="000000"/>
              </a:solidFill>
              <a:latin typeface="Arial"/>
            </a:endParaRPr>
          </a:p>
        </p:txBody>
      </p:sp>
      <p:sp>
        <p:nvSpPr>
          <p:cNvPr id="84" name="Google Shape;110;p14"/>
          <p:cNvSpPr/>
          <p:nvPr/>
        </p:nvSpPr>
        <p:spPr>
          <a:xfrm>
            <a:off x="-15840" y="3945240"/>
            <a:ext cx="3675240" cy="2799360"/>
          </a:xfrm>
          <a:custGeom>
            <a:avLst/>
            <a:gdLst>
              <a:gd name="textAreaLeft" fmla="*/ 0 w 3675240"/>
              <a:gd name="textAreaRight" fmla="*/ 3675960 w 3675240"/>
              <a:gd name="textAreaTop" fmla="*/ 0 h 2799360"/>
              <a:gd name="textAreaBottom" fmla="*/ 2800080 h 2799360"/>
            </a:gdLst>
            <a:ahLst/>
            <a:rect l="textAreaLeft" t="textAreaTop" r="textAreaRight" b="textAreaBottom"/>
            <a:pathLst>
              <a:path w="2300" h="890">
                <a:moveTo>
                  <a:pt x="2300" y="527"/>
                </a:moveTo>
                <a:lnTo>
                  <a:pt x="0" y="0"/>
                </a:lnTo>
                <a:lnTo>
                  <a:pt x="0" y="890"/>
                </a:lnTo>
                <a:lnTo>
                  <a:pt x="2300" y="527"/>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85" name="Google Shape;111;p14"/>
          <p:cNvSpPr/>
          <p:nvPr/>
        </p:nvSpPr>
        <p:spPr>
          <a:xfrm>
            <a:off x="-107640" y="6836040"/>
            <a:ext cx="45000" cy="45000"/>
          </a:xfrm>
          <a:prstGeom prst="rect">
            <a:avLst/>
          </a:prstGeom>
          <a:solidFill>
            <a:srgbClr val="cccccc"/>
          </a:solidFill>
          <a:ln w="0">
            <a:noFill/>
          </a:ln>
        </p:spPr>
        <p:style>
          <a:lnRef idx="0"/>
          <a:fillRef idx="0"/>
          <a:effectRef idx="0"/>
          <a:fontRef idx="minor"/>
        </p:style>
        <p:txBody>
          <a:bodyPr lIns="90000" rIns="90000" tIns="22680" bIns="22680" anchor="t">
            <a:noAutofit/>
          </a:bodyPr>
          <a:p>
            <a:pPr>
              <a:lnSpc>
                <a:spcPct val="100000"/>
              </a:lnSpc>
              <a:tabLst>
                <a:tab algn="l" pos="0"/>
              </a:tabLst>
            </a:pPr>
            <a:endParaRPr b="0" lang="fr-CA" sz="1400" spc="-1" strike="noStrike">
              <a:solidFill>
                <a:srgbClr val="000000"/>
              </a:solidFill>
              <a:latin typeface="Arial"/>
            </a:endParaRPr>
          </a:p>
        </p:txBody>
      </p:sp>
      <p:sp>
        <p:nvSpPr>
          <p:cNvPr id="86" name="Google Shape;112;p14"/>
          <p:cNvSpPr/>
          <p:nvPr/>
        </p:nvSpPr>
        <p:spPr>
          <a:xfrm>
            <a:off x="4542480" y="0"/>
            <a:ext cx="7648920" cy="6879600"/>
          </a:xfrm>
          <a:custGeom>
            <a:avLst/>
            <a:gdLst>
              <a:gd name="textAreaLeft" fmla="*/ 0 w 7648920"/>
              <a:gd name="textAreaRight" fmla="*/ 7649640 w 7648920"/>
              <a:gd name="textAreaTop" fmla="*/ 0 h 6879600"/>
              <a:gd name="textAreaBottom" fmla="*/ 6880320 h 6879600"/>
            </a:gdLst>
            <a:ahLst/>
            <a:rect l="textAreaLeft" t="textAreaTop" r="textAreaRight" b="textAreaBottom"/>
            <a:pathLst>
              <a:path w="4786" h="2187">
                <a:moveTo>
                  <a:pt x="0" y="1786"/>
                </a:moveTo>
                <a:lnTo>
                  <a:pt x="1754" y="2187"/>
                </a:lnTo>
                <a:lnTo>
                  <a:pt x="4786" y="2187"/>
                </a:lnTo>
                <a:lnTo>
                  <a:pt x="4786" y="0"/>
                </a:lnTo>
                <a:lnTo>
                  <a:pt x="0" y="1786"/>
                </a:lnTo>
                <a:close/>
              </a:path>
            </a:pathLst>
          </a:custGeom>
          <a:solidFill>
            <a:srgbClr val="f7931e"/>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87" name="Google Shape;113;p14"/>
          <p:cNvSpPr/>
          <p:nvPr/>
        </p:nvSpPr>
        <p:spPr>
          <a:xfrm>
            <a:off x="511920" y="5772960"/>
            <a:ext cx="6007320" cy="1106640"/>
          </a:xfrm>
          <a:custGeom>
            <a:avLst/>
            <a:gdLst>
              <a:gd name="textAreaLeft" fmla="*/ 0 w 6007320"/>
              <a:gd name="textAreaRight" fmla="*/ 6008040 w 6007320"/>
              <a:gd name="textAreaTop" fmla="*/ 0 h 1106640"/>
              <a:gd name="textAreaBottom" fmla="*/ 1107360 h 1106640"/>
            </a:gdLst>
            <a:ahLst/>
            <a:rect l="textAreaLeft" t="textAreaTop" r="textAreaRight" b="textAreaBottom"/>
            <a:pathLst>
              <a:path w="3759" h="352">
                <a:moveTo>
                  <a:pt x="2224" y="0"/>
                </a:moveTo>
                <a:lnTo>
                  <a:pt x="0" y="352"/>
                </a:lnTo>
                <a:lnTo>
                  <a:pt x="3759" y="352"/>
                </a:lnTo>
                <a:lnTo>
                  <a:pt x="2224" y="0"/>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8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Google Shape;116;p15"/>
          <p:cNvSpPr/>
          <p:nvPr/>
        </p:nvSpPr>
        <p:spPr>
          <a:xfrm rot="5400000">
            <a:off x="864720" y="-863640"/>
            <a:ext cx="1238400" cy="296676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91" name="Google Shape;117;p15"/>
          <p:cNvSpPr/>
          <p:nvPr/>
        </p:nvSpPr>
        <p:spPr>
          <a:xfrm flipH="1" rot="10800000">
            <a:off x="388440" y="-15480"/>
            <a:ext cx="5465880" cy="66276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92" name="Google Shape;118;p15"/>
          <p:cNvSpPr/>
          <p:nvPr/>
        </p:nvSpPr>
        <p:spPr>
          <a:xfrm rot="16200000">
            <a:off x="10095840" y="4748040"/>
            <a:ext cx="1238400" cy="298152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93" name="Google Shape;119;p15"/>
          <p:cNvSpPr/>
          <p:nvPr/>
        </p:nvSpPr>
        <p:spPr>
          <a:xfrm flipH="1">
            <a:off x="6321600" y="6194160"/>
            <a:ext cx="5465880" cy="66276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94" name="Google Shape;120;p15"/>
          <p:cNvSpPr/>
          <p:nvPr/>
        </p:nvSpPr>
        <p:spPr>
          <a:xfrm>
            <a:off x="0" y="5029200"/>
            <a:ext cx="60951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95" name="Google Shape;121;p15"/>
          <p:cNvSpPr/>
          <p:nvPr/>
        </p:nvSpPr>
        <p:spPr>
          <a:xfrm rot="10800000">
            <a:off x="5855760" y="-16560"/>
            <a:ext cx="63363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9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8" name="Google Shape;125;p16"/>
          <p:cNvSpPr/>
          <p:nvPr/>
        </p:nvSpPr>
        <p:spPr>
          <a:xfrm>
            <a:off x="6886800" y="6445080"/>
            <a:ext cx="4395240" cy="432720"/>
          </a:xfrm>
          <a:custGeom>
            <a:avLst/>
            <a:gdLst>
              <a:gd name="textAreaLeft" fmla="*/ 0 w 4395240"/>
              <a:gd name="textAreaRight" fmla="*/ 4395960 w 4395240"/>
              <a:gd name="textAreaTop" fmla="*/ 0 h 432720"/>
              <a:gd name="textAreaBottom" fmla="*/ 433440 h 432720"/>
            </a:gdLst>
            <a:ahLst/>
            <a:rect l="textAreaLeft" t="textAreaTop" r="textAreaRight" b="textAreaBottom"/>
            <a:pathLst>
              <a:path w="10000" h="10000">
                <a:moveTo>
                  <a:pt x="2135" y="0"/>
                </a:moveTo>
                <a:lnTo>
                  <a:pt x="10000" y="10000"/>
                </a:lnTo>
                <a:lnTo>
                  <a:pt x="0" y="10000"/>
                </a:lnTo>
                <a:lnTo>
                  <a:pt x="2135" y="0"/>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99" name="Google Shape;126;p16"/>
          <p:cNvSpPr/>
          <p:nvPr/>
        </p:nvSpPr>
        <p:spPr>
          <a:xfrm>
            <a:off x="7924320" y="0"/>
            <a:ext cx="4275000" cy="6811920"/>
          </a:xfrm>
          <a:custGeom>
            <a:avLst/>
            <a:gdLst>
              <a:gd name="textAreaLeft" fmla="*/ 0 w 4275000"/>
              <a:gd name="textAreaRight" fmla="*/ 4275720 w 4275000"/>
              <a:gd name="textAreaTop" fmla="*/ 0 h 6811920"/>
              <a:gd name="textAreaBottom" fmla="*/ 6812640 h 6811920"/>
            </a:gdLst>
            <a:ahLst/>
            <a:rect l="textAreaLeft" t="textAreaTop" r="textAreaRight" b="textAreaBottom"/>
            <a:pathLst>
              <a:path w="10211" h="10000">
                <a:moveTo>
                  <a:pt x="10211" y="10000"/>
                </a:moveTo>
                <a:lnTo>
                  <a:pt x="0" y="9323"/>
                </a:lnTo>
                <a:lnTo>
                  <a:pt x="10211" y="0"/>
                </a:lnTo>
                <a:lnTo>
                  <a:pt x="10211" y="10000"/>
                </a:lnTo>
                <a:close/>
              </a:path>
            </a:pathLst>
          </a:custGeom>
          <a:solidFill>
            <a:srgbClr val="f7931e"/>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100" name="Google Shape;127;p16"/>
          <p:cNvSpPr/>
          <p:nvPr/>
        </p:nvSpPr>
        <p:spPr>
          <a:xfrm>
            <a:off x="0" y="5706720"/>
            <a:ext cx="7489080" cy="1171080"/>
          </a:xfrm>
          <a:custGeom>
            <a:avLst/>
            <a:gdLst>
              <a:gd name="textAreaLeft" fmla="*/ 0 w 7489080"/>
              <a:gd name="textAreaRight" fmla="*/ 7489800 w 7489080"/>
              <a:gd name="textAreaTop" fmla="*/ 0 h 1171080"/>
              <a:gd name="textAreaBottom" fmla="*/ 1171800 h 1171080"/>
            </a:gdLst>
            <a:ahLst/>
            <a:rect l="textAreaLeft" t="textAreaTop" r="textAreaRight" b="textAreaBottom"/>
            <a:pathLst>
              <a:path w="4712" h="552">
                <a:moveTo>
                  <a:pt x="4712" y="356"/>
                </a:moveTo>
                <a:lnTo>
                  <a:pt x="4169" y="552"/>
                </a:lnTo>
                <a:lnTo>
                  <a:pt x="0" y="552"/>
                </a:lnTo>
                <a:lnTo>
                  <a:pt x="0" y="0"/>
                </a:lnTo>
                <a:lnTo>
                  <a:pt x="4712" y="356"/>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sp>
        <p:nvSpPr>
          <p:cNvPr id="10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fr-CA" sz="1800" spc="-1" strike="noStrike">
                <a:solidFill>
                  <a:srgbClr val="000000"/>
                </a:solidFill>
                <a:latin typeface="Arial"/>
              </a:rPr>
              <a:t>Click to edit the title text format</a:t>
            </a:r>
            <a:endParaRPr b="0" lang="fr-CA" sz="1800" spc="-1" strike="noStrike">
              <a:solidFill>
                <a:srgbClr val="000000"/>
              </a:solidFill>
              <a:latin typeface="Arial"/>
            </a:endParaRPr>
          </a:p>
        </p:txBody>
      </p:sp>
      <p:sp>
        <p:nvSpPr>
          <p:cNvPr id="10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1800" spc="-1" strike="noStrike">
                <a:solidFill>
                  <a:srgbClr val="000000"/>
                </a:solidFill>
                <a:latin typeface="Arial"/>
              </a:rPr>
              <a:t>Click to edit the outline text format</a:t>
            </a:r>
            <a:endParaRPr b="0" lang="fr-CA"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1800" spc="-1" strike="noStrike">
                <a:solidFill>
                  <a:srgbClr val="000000"/>
                </a:solidFill>
                <a:latin typeface="Arial"/>
              </a:rPr>
              <a:t>Second Outline Level</a:t>
            </a:r>
            <a:endParaRPr b="0" lang="fr-CA"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1800" spc="-1" strike="noStrike">
                <a:solidFill>
                  <a:srgbClr val="000000"/>
                </a:solidFill>
                <a:latin typeface="Arial"/>
              </a:rPr>
              <a:t>Third Outline Level</a:t>
            </a:r>
            <a:endParaRPr b="0" lang="fr-CA"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1800" spc="-1" strike="noStrike">
                <a:solidFill>
                  <a:srgbClr val="000000"/>
                </a:solidFill>
                <a:latin typeface="Arial"/>
              </a:rPr>
              <a:t>Fourth Outline Level</a:t>
            </a:r>
            <a:endParaRPr b="0" lang="fr-CA"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1800" spc="-1" strike="noStrike">
                <a:solidFill>
                  <a:srgbClr val="000000"/>
                </a:solidFill>
                <a:latin typeface="Arial"/>
              </a:rPr>
              <a:t>Fifth Outline Level</a:t>
            </a:r>
            <a:endParaRPr b="0" lang="fr-CA"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1800" spc="-1" strike="noStrike">
                <a:solidFill>
                  <a:srgbClr val="000000"/>
                </a:solidFill>
                <a:latin typeface="Arial"/>
              </a:rPr>
              <a:t>Sixth Outline Level</a:t>
            </a:r>
            <a:endParaRPr b="0" lang="fr-CA"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1800" spc="-1" strike="noStrike">
                <a:solidFill>
                  <a:srgbClr val="000000"/>
                </a:solidFill>
                <a:latin typeface="Arial"/>
              </a:rPr>
              <a:t>Seventh Outline Level</a:t>
            </a:r>
            <a:endParaRPr b="0" lang="fr-CA"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5" name="Google Shape;131;p17"/>
          <p:cNvSpPr/>
          <p:nvPr/>
        </p:nvSpPr>
        <p:spPr>
          <a:xfrm rot="16200000">
            <a:off x="10095840" y="4748040"/>
            <a:ext cx="1238400" cy="298152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06" name="Google Shape;132;p17"/>
          <p:cNvSpPr/>
          <p:nvPr/>
        </p:nvSpPr>
        <p:spPr>
          <a:xfrm flipH="1">
            <a:off x="6321600" y="6194160"/>
            <a:ext cx="5465880" cy="66276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07" name="Google Shape;133;p17"/>
          <p:cNvSpPr/>
          <p:nvPr/>
        </p:nvSpPr>
        <p:spPr>
          <a:xfrm>
            <a:off x="0" y="5029200"/>
            <a:ext cx="60951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08" name="Google Shape;135;p17"/>
          <p:cNvSpPr/>
          <p:nvPr/>
        </p:nvSpPr>
        <p:spPr>
          <a:xfrm>
            <a:off x="2862360" y="1257480"/>
            <a:ext cx="1235880" cy="1134720"/>
          </a:xfrm>
          <a:prstGeom prst="ellips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09" name="Google Shape;136;p17"/>
          <p:cNvSpPr/>
          <p:nvPr/>
        </p:nvSpPr>
        <p:spPr>
          <a:xfrm>
            <a:off x="8164440" y="1252080"/>
            <a:ext cx="1235880" cy="1134720"/>
          </a:xfrm>
          <a:prstGeom prst="ellips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cxnSp>
        <p:nvCxnSpPr>
          <p:cNvPr id="110" name="Google Shape;137;p17"/>
          <p:cNvCxnSpPr/>
          <p:nvPr/>
        </p:nvCxnSpPr>
        <p:spPr>
          <a:xfrm>
            <a:off x="6131520" y="1725480"/>
            <a:ext cx="720" cy="4956120"/>
          </a:xfrm>
          <a:prstGeom prst="straightConnector1">
            <a:avLst/>
          </a:prstGeom>
          <a:ln w="28575">
            <a:solidFill>
              <a:srgbClr val="bfbfbf"/>
            </a:solidFill>
            <a:miter/>
          </a:ln>
        </p:spPr>
      </p:cxn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1" name="Google Shape;139;p18"/>
          <p:cNvSpPr/>
          <p:nvPr/>
        </p:nvSpPr>
        <p:spPr>
          <a:xfrm rot="16200000">
            <a:off x="10095840" y="4748040"/>
            <a:ext cx="1238400" cy="298152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12" name="Google Shape;140;p18"/>
          <p:cNvSpPr/>
          <p:nvPr/>
        </p:nvSpPr>
        <p:spPr>
          <a:xfrm flipH="1">
            <a:off x="6321600" y="6194160"/>
            <a:ext cx="5465880" cy="66276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13" name="Google Shape;141;p18"/>
          <p:cNvSpPr/>
          <p:nvPr/>
        </p:nvSpPr>
        <p:spPr>
          <a:xfrm>
            <a:off x="0" y="5029200"/>
            <a:ext cx="60951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14" name="Google Shape;144;p18"/>
          <p:cNvSpPr/>
          <p:nvPr/>
        </p:nvSpPr>
        <p:spPr>
          <a:xfrm>
            <a:off x="2115720" y="1238760"/>
            <a:ext cx="1235880" cy="1134720"/>
          </a:xfrm>
          <a:prstGeom prst="ellips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15" name="Google Shape;145;p18"/>
          <p:cNvSpPr/>
          <p:nvPr/>
        </p:nvSpPr>
        <p:spPr>
          <a:xfrm>
            <a:off x="5477760" y="1238760"/>
            <a:ext cx="1235880" cy="1134720"/>
          </a:xfrm>
          <a:prstGeom prst="ellips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16" name="Google Shape;146;p18"/>
          <p:cNvSpPr/>
          <p:nvPr/>
        </p:nvSpPr>
        <p:spPr>
          <a:xfrm>
            <a:off x="8839800" y="1238760"/>
            <a:ext cx="1235880" cy="1134720"/>
          </a:xfrm>
          <a:prstGeom prst="ellips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cxnSp>
        <p:nvCxnSpPr>
          <p:cNvPr id="117" name="Google Shape;149;p18"/>
          <p:cNvCxnSpPr/>
          <p:nvPr/>
        </p:nvCxnSpPr>
        <p:spPr>
          <a:xfrm>
            <a:off x="4407840" y="1238760"/>
            <a:ext cx="720" cy="4956120"/>
          </a:xfrm>
          <a:prstGeom prst="straightConnector1">
            <a:avLst/>
          </a:prstGeom>
          <a:ln w="28575">
            <a:solidFill>
              <a:srgbClr val="bfbfbf"/>
            </a:solidFill>
            <a:miter/>
          </a:ln>
        </p:spPr>
      </p:cxnSp>
      <p:cxnSp>
        <p:nvCxnSpPr>
          <p:cNvPr id="118" name="Google Shape;150;p18"/>
          <p:cNvCxnSpPr/>
          <p:nvPr/>
        </p:nvCxnSpPr>
        <p:spPr>
          <a:xfrm>
            <a:off x="7786080" y="1238760"/>
            <a:ext cx="720" cy="4956120"/>
          </a:xfrm>
          <a:prstGeom prst="straightConnector1">
            <a:avLst/>
          </a:prstGeom>
          <a:ln w="28575">
            <a:solidFill>
              <a:srgbClr val="bfbfbf"/>
            </a:solidFill>
            <a:miter/>
          </a:ln>
        </p:spPr>
      </p:cxn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19" name="Google Shape;153;p19"/>
          <p:cNvGrpSpPr/>
          <p:nvPr/>
        </p:nvGrpSpPr>
        <p:grpSpPr>
          <a:xfrm>
            <a:off x="-9360" y="360"/>
            <a:ext cx="12201480" cy="6872040"/>
            <a:chOff x="-9360" y="360"/>
            <a:chExt cx="12201480" cy="6872040"/>
          </a:xfrm>
        </p:grpSpPr>
        <p:sp>
          <p:nvSpPr>
            <p:cNvPr id="120" name="Google Shape;154;p19"/>
            <p:cNvSpPr/>
            <p:nvPr/>
          </p:nvSpPr>
          <p:spPr>
            <a:xfrm rot="5400000">
              <a:off x="3531960" y="-3540960"/>
              <a:ext cx="2553840" cy="9636840"/>
            </a:xfrm>
            <a:prstGeom prst="rtTriangle">
              <a:avLst/>
            </a:prstGeom>
            <a:solidFill>
              <a:srgbClr val="f2f2f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21" name="Google Shape;155;p19"/>
            <p:cNvSpPr/>
            <p:nvPr/>
          </p:nvSpPr>
          <p:spPr>
            <a:xfrm>
              <a:off x="0" y="4804200"/>
              <a:ext cx="2553840" cy="20674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22" name="Google Shape;156;p19"/>
            <p:cNvSpPr/>
            <p:nvPr/>
          </p:nvSpPr>
          <p:spPr>
            <a:xfrm rot="10800000">
              <a:off x="9638280" y="720"/>
              <a:ext cx="2553840" cy="20674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23" name="Google Shape;157;p19"/>
            <p:cNvSpPr/>
            <p:nvPr/>
          </p:nvSpPr>
          <p:spPr>
            <a:xfrm rot="16200000">
              <a:off x="6095880" y="776880"/>
              <a:ext cx="2553840" cy="9636840"/>
            </a:xfrm>
            <a:prstGeom prst="rtTriangle">
              <a:avLst/>
            </a:prstGeom>
            <a:solidFill>
              <a:srgbClr val="f2f2f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grpSp>
      <p:sp>
        <p:nvSpPr>
          <p:cNvPr id="1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fr-CA" sz="1800" spc="-1" strike="noStrike">
                <a:solidFill>
                  <a:srgbClr val="000000"/>
                </a:solidFill>
                <a:latin typeface="Arial"/>
              </a:rPr>
              <a:t>Click to edit the title text format</a:t>
            </a:r>
            <a:endParaRPr b="0" lang="fr-CA" sz="1800" spc="-1" strike="noStrike">
              <a:solidFill>
                <a:srgbClr val="000000"/>
              </a:solidFill>
              <a:latin typeface="Arial"/>
            </a:endParaRPr>
          </a:p>
        </p:txBody>
      </p:sp>
      <p:sp>
        <p:nvSpPr>
          <p:cNvPr id="12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27" name="Google Shape;159;p20"/>
          <p:cNvGrpSpPr/>
          <p:nvPr/>
        </p:nvGrpSpPr>
        <p:grpSpPr>
          <a:xfrm>
            <a:off x="-9360" y="360"/>
            <a:ext cx="12201480" cy="6872040"/>
            <a:chOff x="-9360" y="360"/>
            <a:chExt cx="12201480" cy="6872040"/>
          </a:xfrm>
        </p:grpSpPr>
        <p:sp>
          <p:nvSpPr>
            <p:cNvPr id="128" name="Google Shape;160;p20"/>
            <p:cNvSpPr/>
            <p:nvPr/>
          </p:nvSpPr>
          <p:spPr>
            <a:xfrm rot="5400000">
              <a:off x="3531960" y="-3540960"/>
              <a:ext cx="2553840" cy="9636840"/>
            </a:xfrm>
            <a:prstGeom prst="rtTriangle">
              <a:avLst/>
            </a:prstGeom>
            <a:solidFill>
              <a:srgbClr val="f7931e">
                <a:alpha val="27000"/>
              </a:srgbClr>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29" name="Google Shape;161;p20"/>
            <p:cNvSpPr/>
            <p:nvPr/>
          </p:nvSpPr>
          <p:spPr>
            <a:xfrm>
              <a:off x="0" y="4804200"/>
              <a:ext cx="2553840" cy="20674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30" name="Google Shape;162;p20"/>
            <p:cNvSpPr/>
            <p:nvPr/>
          </p:nvSpPr>
          <p:spPr>
            <a:xfrm rot="10800000">
              <a:off x="9638280" y="720"/>
              <a:ext cx="2553840" cy="20674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31" name="Google Shape;163;p20"/>
            <p:cNvSpPr/>
            <p:nvPr/>
          </p:nvSpPr>
          <p:spPr>
            <a:xfrm rot="16200000">
              <a:off x="6095880" y="776880"/>
              <a:ext cx="2553840" cy="9636840"/>
            </a:xfrm>
            <a:prstGeom prst="rtTriangle">
              <a:avLst/>
            </a:prstGeom>
            <a:solidFill>
              <a:srgbClr val="29abe2">
                <a:alpha val="25000"/>
              </a:srgbClr>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grpSp>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13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1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Google Shape;27;p4"/>
          <p:cNvSpPr/>
          <p:nvPr/>
        </p:nvSpPr>
        <p:spPr>
          <a:xfrm rot="16200000">
            <a:off x="-256320" y="2601360"/>
            <a:ext cx="1313640" cy="799920"/>
          </a:xfrm>
          <a:prstGeom prst="parallelogram">
            <a:avLst>
              <a:gd name="adj" fmla="val 81897"/>
            </a:avLst>
          </a:prstGeom>
          <a:solidFill>
            <a:srgbClr val="ffffff">
              <a:alpha val="14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Lst>
            </a:pPr>
            <a:endParaRPr b="0" lang="fr-CA" sz="1400" spc="-1" strike="noStrike">
              <a:solidFill>
                <a:srgbClr val="000000"/>
              </a:solidFill>
              <a:latin typeface="Arial"/>
            </a:endParaRPr>
          </a:p>
        </p:txBody>
      </p:sp>
      <p:sp>
        <p:nvSpPr>
          <p:cNvPr id="15" name="Google Shape;28;p4"/>
          <p:cNvSpPr/>
          <p:nvPr/>
        </p:nvSpPr>
        <p:spPr>
          <a:xfrm flipH="1" rot="16200000">
            <a:off x="9754560" y="3736440"/>
            <a:ext cx="1369800" cy="834120"/>
          </a:xfrm>
          <a:prstGeom prst="parallelogram">
            <a:avLst>
              <a:gd name="adj" fmla="val 81897"/>
            </a:avLst>
          </a:prstGeom>
          <a:solidFill>
            <a:srgbClr val="ffffff">
              <a:alpha val="14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Lst>
            </a:pPr>
            <a:endParaRPr b="0" lang="fr-CA" sz="1400" spc="-1" strike="noStrike">
              <a:solidFill>
                <a:srgbClr val="000000"/>
              </a:solidFill>
              <a:latin typeface="Arial"/>
            </a:endParaRPr>
          </a:p>
        </p:txBody>
      </p:sp>
      <p:sp>
        <p:nvSpPr>
          <p:cNvPr id="16" name="Google Shape;29;p4"/>
          <p:cNvSpPr/>
          <p:nvPr/>
        </p:nvSpPr>
        <p:spPr>
          <a:xfrm>
            <a:off x="-15840" y="6872400"/>
            <a:ext cx="720" cy="720"/>
          </a:xfrm>
          <a:prstGeom prst="rect">
            <a:avLst/>
          </a:prstGeom>
          <a:solidFill>
            <a:srgbClr val="cccccc"/>
          </a:solidFill>
          <a:ln w="0">
            <a:noFill/>
          </a:ln>
        </p:spPr>
        <p:style>
          <a:lnRef idx="0"/>
          <a:fillRef idx="0"/>
          <a:effectRef idx="0"/>
          <a:fontRef idx="minor"/>
        </p:style>
        <p:txBody>
          <a:bodyPr lIns="90000" rIns="90000" tIns="360" bIns="360" anchor="t">
            <a:noAutofit/>
          </a:bodyPr>
          <a:p>
            <a:pPr>
              <a:lnSpc>
                <a:spcPct val="100000"/>
              </a:lnSpc>
              <a:tabLst>
                <a:tab algn="l" pos="0"/>
              </a:tabLst>
            </a:pPr>
            <a:endParaRPr b="0" lang="fr-CA" sz="1400" spc="-1" strike="noStrike">
              <a:solidFill>
                <a:srgbClr val="000000"/>
              </a:solidFill>
              <a:latin typeface="Arial"/>
            </a:endParaRPr>
          </a:p>
        </p:txBody>
      </p:sp>
      <p:sp>
        <p:nvSpPr>
          <p:cNvPr id="17" name="Google Shape;30;p4"/>
          <p:cNvSpPr/>
          <p:nvPr/>
        </p:nvSpPr>
        <p:spPr>
          <a:xfrm>
            <a:off x="-15840" y="3945240"/>
            <a:ext cx="3675240" cy="2799360"/>
          </a:xfrm>
          <a:custGeom>
            <a:avLst/>
            <a:gdLst>
              <a:gd name="textAreaLeft" fmla="*/ 0 w 3675240"/>
              <a:gd name="textAreaRight" fmla="*/ 3675960 w 3675240"/>
              <a:gd name="textAreaTop" fmla="*/ 0 h 2799360"/>
              <a:gd name="textAreaBottom" fmla="*/ 2800080 h 2799360"/>
            </a:gdLst>
            <a:ahLst/>
            <a:rect l="textAreaLeft" t="textAreaTop" r="textAreaRight" b="textAreaBottom"/>
            <a:pathLst>
              <a:path w="2300" h="890">
                <a:moveTo>
                  <a:pt x="2300" y="527"/>
                </a:moveTo>
                <a:lnTo>
                  <a:pt x="0" y="0"/>
                </a:lnTo>
                <a:lnTo>
                  <a:pt x="0" y="890"/>
                </a:lnTo>
                <a:lnTo>
                  <a:pt x="2300" y="527"/>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18" name="Google Shape;31;p4"/>
          <p:cNvSpPr/>
          <p:nvPr/>
        </p:nvSpPr>
        <p:spPr>
          <a:xfrm>
            <a:off x="-107640" y="6836040"/>
            <a:ext cx="45000" cy="45000"/>
          </a:xfrm>
          <a:prstGeom prst="rect">
            <a:avLst/>
          </a:prstGeom>
          <a:solidFill>
            <a:srgbClr val="cccccc"/>
          </a:solidFill>
          <a:ln w="0">
            <a:noFill/>
          </a:ln>
        </p:spPr>
        <p:style>
          <a:lnRef idx="0"/>
          <a:fillRef idx="0"/>
          <a:effectRef idx="0"/>
          <a:fontRef idx="minor"/>
        </p:style>
        <p:txBody>
          <a:bodyPr lIns="90000" rIns="90000" tIns="22680" bIns="22680" anchor="t">
            <a:noAutofit/>
          </a:bodyPr>
          <a:p>
            <a:pPr>
              <a:lnSpc>
                <a:spcPct val="100000"/>
              </a:lnSpc>
              <a:tabLst>
                <a:tab algn="l" pos="0"/>
              </a:tabLst>
            </a:pPr>
            <a:endParaRPr b="0" lang="fr-CA" sz="1400" spc="-1" strike="noStrike">
              <a:solidFill>
                <a:srgbClr val="000000"/>
              </a:solidFill>
              <a:latin typeface="Arial"/>
            </a:endParaRPr>
          </a:p>
        </p:txBody>
      </p:sp>
      <p:sp>
        <p:nvSpPr>
          <p:cNvPr id="19" name="Google Shape;32;p4"/>
          <p:cNvSpPr/>
          <p:nvPr/>
        </p:nvSpPr>
        <p:spPr>
          <a:xfrm>
            <a:off x="4542480" y="0"/>
            <a:ext cx="7648920" cy="6879600"/>
          </a:xfrm>
          <a:custGeom>
            <a:avLst/>
            <a:gdLst>
              <a:gd name="textAreaLeft" fmla="*/ 0 w 7648920"/>
              <a:gd name="textAreaRight" fmla="*/ 7649640 w 7648920"/>
              <a:gd name="textAreaTop" fmla="*/ 0 h 6879600"/>
              <a:gd name="textAreaBottom" fmla="*/ 6880320 h 6879600"/>
            </a:gdLst>
            <a:ahLst/>
            <a:rect l="textAreaLeft" t="textAreaTop" r="textAreaRight" b="textAreaBottom"/>
            <a:pathLst>
              <a:path w="4786" h="2187">
                <a:moveTo>
                  <a:pt x="0" y="1786"/>
                </a:moveTo>
                <a:lnTo>
                  <a:pt x="1754" y="2187"/>
                </a:lnTo>
                <a:lnTo>
                  <a:pt x="4786" y="2187"/>
                </a:lnTo>
                <a:lnTo>
                  <a:pt x="4786" y="0"/>
                </a:lnTo>
                <a:lnTo>
                  <a:pt x="0" y="1786"/>
                </a:lnTo>
                <a:close/>
              </a:path>
            </a:pathLst>
          </a:custGeom>
          <a:solidFill>
            <a:srgbClr val="f7931e"/>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20" name="Google Shape;33;p4"/>
          <p:cNvSpPr/>
          <p:nvPr/>
        </p:nvSpPr>
        <p:spPr>
          <a:xfrm>
            <a:off x="511920" y="5772960"/>
            <a:ext cx="6007320" cy="1106640"/>
          </a:xfrm>
          <a:custGeom>
            <a:avLst/>
            <a:gdLst>
              <a:gd name="textAreaLeft" fmla="*/ 0 w 6007320"/>
              <a:gd name="textAreaRight" fmla="*/ 6008040 w 6007320"/>
              <a:gd name="textAreaTop" fmla="*/ 0 h 1106640"/>
              <a:gd name="textAreaBottom" fmla="*/ 1107360 h 1106640"/>
            </a:gdLst>
            <a:ahLst/>
            <a:rect l="textAreaLeft" t="textAreaTop" r="textAreaRight" b="textAreaBottom"/>
            <a:pathLst>
              <a:path w="3759" h="352">
                <a:moveTo>
                  <a:pt x="2224" y="0"/>
                </a:moveTo>
                <a:lnTo>
                  <a:pt x="0" y="352"/>
                </a:lnTo>
                <a:lnTo>
                  <a:pt x="3759" y="352"/>
                </a:lnTo>
                <a:lnTo>
                  <a:pt x="2224" y="0"/>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2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Google Shape;36;p5"/>
          <p:cNvSpPr/>
          <p:nvPr/>
        </p:nvSpPr>
        <p:spPr>
          <a:xfrm rot="5400000">
            <a:off x="865080" y="-864360"/>
            <a:ext cx="1238040" cy="296676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4" name="Google Shape;37;p5"/>
          <p:cNvSpPr/>
          <p:nvPr/>
        </p:nvSpPr>
        <p:spPr>
          <a:xfrm flipH="1" rot="10800000">
            <a:off x="388440" y="-15840"/>
            <a:ext cx="5465880" cy="66312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25" name="Google Shape;38;p5"/>
          <p:cNvSpPr/>
          <p:nvPr/>
        </p:nvSpPr>
        <p:spPr>
          <a:xfrm rot="16200000">
            <a:off x="10095840" y="4748040"/>
            <a:ext cx="1238040" cy="298152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6" name="Google Shape;39;p5"/>
          <p:cNvSpPr/>
          <p:nvPr/>
        </p:nvSpPr>
        <p:spPr>
          <a:xfrm flipH="1">
            <a:off x="6321240" y="6194160"/>
            <a:ext cx="5465880" cy="66312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27" name="Google Shape;40;p5"/>
          <p:cNvSpPr/>
          <p:nvPr/>
        </p:nvSpPr>
        <p:spPr>
          <a:xfrm>
            <a:off x="0" y="5029200"/>
            <a:ext cx="60951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8" name="Google Shape;41;p5"/>
          <p:cNvSpPr/>
          <p:nvPr/>
        </p:nvSpPr>
        <p:spPr>
          <a:xfrm rot="10800000">
            <a:off x="5856120" y="-16560"/>
            <a:ext cx="633600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3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45;p6"/>
          <p:cNvSpPr/>
          <p:nvPr/>
        </p:nvSpPr>
        <p:spPr>
          <a:xfrm>
            <a:off x="6886800" y="6445080"/>
            <a:ext cx="4395240" cy="432720"/>
          </a:xfrm>
          <a:custGeom>
            <a:avLst/>
            <a:gdLst>
              <a:gd name="textAreaLeft" fmla="*/ 0 w 4395240"/>
              <a:gd name="textAreaRight" fmla="*/ 4395960 w 4395240"/>
              <a:gd name="textAreaTop" fmla="*/ 0 h 432720"/>
              <a:gd name="textAreaBottom" fmla="*/ 433440 h 432720"/>
            </a:gdLst>
            <a:ahLst/>
            <a:rect l="textAreaLeft" t="textAreaTop" r="textAreaRight" b="textAreaBottom"/>
            <a:pathLst>
              <a:path w="10000" h="10000">
                <a:moveTo>
                  <a:pt x="2135" y="0"/>
                </a:moveTo>
                <a:lnTo>
                  <a:pt x="10000" y="10000"/>
                </a:lnTo>
                <a:lnTo>
                  <a:pt x="0" y="10000"/>
                </a:lnTo>
                <a:lnTo>
                  <a:pt x="2135" y="0"/>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32" name="Google Shape;46;p6"/>
          <p:cNvSpPr/>
          <p:nvPr/>
        </p:nvSpPr>
        <p:spPr>
          <a:xfrm>
            <a:off x="7924320" y="0"/>
            <a:ext cx="4275000" cy="6811920"/>
          </a:xfrm>
          <a:custGeom>
            <a:avLst/>
            <a:gdLst>
              <a:gd name="textAreaLeft" fmla="*/ 0 w 4275000"/>
              <a:gd name="textAreaRight" fmla="*/ 4275720 w 4275000"/>
              <a:gd name="textAreaTop" fmla="*/ 0 h 6811920"/>
              <a:gd name="textAreaBottom" fmla="*/ 6812640 h 6811920"/>
            </a:gdLst>
            <a:ahLst/>
            <a:rect l="textAreaLeft" t="textAreaTop" r="textAreaRight" b="textAreaBottom"/>
            <a:pathLst>
              <a:path w="10211" h="10000">
                <a:moveTo>
                  <a:pt x="10211" y="10000"/>
                </a:moveTo>
                <a:lnTo>
                  <a:pt x="0" y="9323"/>
                </a:lnTo>
                <a:lnTo>
                  <a:pt x="10211" y="0"/>
                </a:lnTo>
                <a:lnTo>
                  <a:pt x="10211" y="10000"/>
                </a:lnTo>
                <a:close/>
              </a:path>
            </a:pathLst>
          </a:custGeom>
          <a:solidFill>
            <a:srgbClr val="f7931e"/>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33" name="Google Shape;47;p6"/>
          <p:cNvSpPr/>
          <p:nvPr/>
        </p:nvSpPr>
        <p:spPr>
          <a:xfrm>
            <a:off x="0" y="5706720"/>
            <a:ext cx="7489080" cy="1171080"/>
          </a:xfrm>
          <a:custGeom>
            <a:avLst/>
            <a:gdLst>
              <a:gd name="textAreaLeft" fmla="*/ 0 w 7489080"/>
              <a:gd name="textAreaRight" fmla="*/ 7489800 w 7489080"/>
              <a:gd name="textAreaTop" fmla="*/ 0 h 1171080"/>
              <a:gd name="textAreaBottom" fmla="*/ 1171800 h 1171080"/>
            </a:gdLst>
            <a:ahLst/>
            <a:rect l="textAreaLeft" t="textAreaTop" r="textAreaRight" b="textAreaBottom"/>
            <a:pathLst>
              <a:path w="4712" h="552">
                <a:moveTo>
                  <a:pt x="4712" y="356"/>
                </a:moveTo>
                <a:lnTo>
                  <a:pt x="4169" y="552"/>
                </a:lnTo>
                <a:lnTo>
                  <a:pt x="0" y="552"/>
                </a:lnTo>
                <a:lnTo>
                  <a:pt x="0" y="0"/>
                </a:lnTo>
                <a:lnTo>
                  <a:pt x="4712" y="356"/>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sp>
        <p:nvSpPr>
          <p:cNvPr id="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fr-CA" sz="1800" spc="-1" strike="noStrike">
                <a:solidFill>
                  <a:srgbClr val="000000"/>
                </a:solidFill>
                <a:latin typeface="Arial"/>
              </a:rPr>
              <a:t>Click to edit the title text format</a:t>
            </a:r>
            <a:endParaRPr b="0" lang="fr-CA" sz="1800" spc="-1" strike="noStrike">
              <a:solidFill>
                <a:srgbClr val="000000"/>
              </a:solidFill>
              <a:latin typeface="Arial"/>
            </a:endParaRPr>
          </a:p>
        </p:txBody>
      </p:sp>
      <p:sp>
        <p:nvSpPr>
          <p:cNvPr id="3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1800" spc="-1" strike="noStrike">
                <a:solidFill>
                  <a:srgbClr val="000000"/>
                </a:solidFill>
                <a:latin typeface="Arial"/>
              </a:rPr>
              <a:t>Click to edit the outline text format</a:t>
            </a:r>
            <a:endParaRPr b="0" lang="fr-CA"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1800" spc="-1" strike="noStrike">
                <a:solidFill>
                  <a:srgbClr val="000000"/>
                </a:solidFill>
                <a:latin typeface="Arial"/>
              </a:rPr>
              <a:t>Second Outline Level</a:t>
            </a:r>
            <a:endParaRPr b="0" lang="fr-CA"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1800" spc="-1" strike="noStrike">
                <a:solidFill>
                  <a:srgbClr val="000000"/>
                </a:solidFill>
                <a:latin typeface="Arial"/>
              </a:rPr>
              <a:t>Third Outline Level</a:t>
            </a:r>
            <a:endParaRPr b="0" lang="fr-CA"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1800" spc="-1" strike="noStrike">
                <a:solidFill>
                  <a:srgbClr val="000000"/>
                </a:solidFill>
                <a:latin typeface="Arial"/>
              </a:rPr>
              <a:t>Fourth Outline Level</a:t>
            </a:r>
            <a:endParaRPr b="0" lang="fr-CA"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1800" spc="-1" strike="noStrike">
                <a:solidFill>
                  <a:srgbClr val="000000"/>
                </a:solidFill>
                <a:latin typeface="Arial"/>
              </a:rPr>
              <a:t>Fifth Outline Level</a:t>
            </a:r>
            <a:endParaRPr b="0" lang="fr-CA"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1800" spc="-1" strike="noStrike">
                <a:solidFill>
                  <a:srgbClr val="000000"/>
                </a:solidFill>
                <a:latin typeface="Arial"/>
              </a:rPr>
              <a:t>Sixth Outline Level</a:t>
            </a:r>
            <a:endParaRPr b="0" lang="fr-CA"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1800" spc="-1" strike="noStrike">
                <a:solidFill>
                  <a:srgbClr val="000000"/>
                </a:solidFill>
                <a:latin typeface="Arial"/>
              </a:rPr>
              <a:t>Seventh Outline Level</a:t>
            </a:r>
            <a:endParaRPr b="0" lang="fr-CA"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 name="Google Shape;51;p7"/>
          <p:cNvSpPr/>
          <p:nvPr/>
        </p:nvSpPr>
        <p:spPr>
          <a:xfrm rot="16200000">
            <a:off x="10095840" y="4748040"/>
            <a:ext cx="1238040" cy="298152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39" name="Google Shape;52;p7"/>
          <p:cNvSpPr/>
          <p:nvPr/>
        </p:nvSpPr>
        <p:spPr>
          <a:xfrm flipH="1">
            <a:off x="6321240" y="6194160"/>
            <a:ext cx="5465880" cy="66312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40" name="Google Shape;53;p7"/>
          <p:cNvSpPr/>
          <p:nvPr/>
        </p:nvSpPr>
        <p:spPr>
          <a:xfrm>
            <a:off x="0" y="5029200"/>
            <a:ext cx="60951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1" name="Google Shape;55;p7"/>
          <p:cNvSpPr/>
          <p:nvPr/>
        </p:nvSpPr>
        <p:spPr>
          <a:xfrm>
            <a:off x="2862360" y="1257480"/>
            <a:ext cx="1235880" cy="1135080"/>
          </a:xfrm>
          <a:prstGeom prst="ellips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2" name="Google Shape;56;p7"/>
          <p:cNvSpPr/>
          <p:nvPr/>
        </p:nvSpPr>
        <p:spPr>
          <a:xfrm>
            <a:off x="8164440" y="1252080"/>
            <a:ext cx="1235880" cy="1135080"/>
          </a:xfrm>
          <a:prstGeom prst="ellips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cxnSp>
        <p:nvCxnSpPr>
          <p:cNvPr id="43" name="Google Shape;57;p7"/>
          <p:cNvCxnSpPr/>
          <p:nvPr/>
        </p:nvCxnSpPr>
        <p:spPr>
          <a:xfrm>
            <a:off x="6131520" y="1725480"/>
            <a:ext cx="720" cy="4956120"/>
          </a:xfrm>
          <a:prstGeom prst="straightConnector1">
            <a:avLst/>
          </a:prstGeom>
          <a:ln w="28575">
            <a:solidFill>
              <a:srgbClr val="bfbfbf"/>
            </a:solidFill>
            <a:miter/>
          </a:ln>
        </p:spPr>
      </p:cxn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 name="Google Shape;59;p8"/>
          <p:cNvSpPr/>
          <p:nvPr/>
        </p:nvSpPr>
        <p:spPr>
          <a:xfrm rot="16200000">
            <a:off x="10095840" y="4748040"/>
            <a:ext cx="1238040" cy="298152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5" name="Google Shape;60;p8"/>
          <p:cNvSpPr/>
          <p:nvPr/>
        </p:nvSpPr>
        <p:spPr>
          <a:xfrm flipH="1">
            <a:off x="6321240" y="6194160"/>
            <a:ext cx="5465880" cy="66312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46" name="Google Shape;61;p8"/>
          <p:cNvSpPr/>
          <p:nvPr/>
        </p:nvSpPr>
        <p:spPr>
          <a:xfrm>
            <a:off x="0" y="5029200"/>
            <a:ext cx="60951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7" name="Google Shape;64;p8"/>
          <p:cNvSpPr/>
          <p:nvPr/>
        </p:nvSpPr>
        <p:spPr>
          <a:xfrm>
            <a:off x="2115720" y="1238760"/>
            <a:ext cx="1235880" cy="1135080"/>
          </a:xfrm>
          <a:prstGeom prst="ellips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8" name="Google Shape;65;p8"/>
          <p:cNvSpPr/>
          <p:nvPr/>
        </p:nvSpPr>
        <p:spPr>
          <a:xfrm>
            <a:off x="5477760" y="1238760"/>
            <a:ext cx="1235880" cy="1135080"/>
          </a:xfrm>
          <a:prstGeom prst="ellips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49" name="Google Shape;66;p8"/>
          <p:cNvSpPr/>
          <p:nvPr/>
        </p:nvSpPr>
        <p:spPr>
          <a:xfrm>
            <a:off x="8839800" y="1238760"/>
            <a:ext cx="1235880" cy="1135080"/>
          </a:xfrm>
          <a:prstGeom prst="ellips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cxnSp>
        <p:nvCxnSpPr>
          <p:cNvPr id="50" name="Google Shape;69;p8"/>
          <p:cNvCxnSpPr/>
          <p:nvPr/>
        </p:nvCxnSpPr>
        <p:spPr>
          <a:xfrm>
            <a:off x="4407840" y="1238760"/>
            <a:ext cx="720" cy="4956120"/>
          </a:xfrm>
          <a:prstGeom prst="straightConnector1">
            <a:avLst/>
          </a:prstGeom>
          <a:ln w="28575">
            <a:solidFill>
              <a:srgbClr val="bfbfbf"/>
            </a:solidFill>
            <a:miter/>
          </a:ln>
        </p:spPr>
      </p:cxnSp>
      <p:cxnSp>
        <p:nvCxnSpPr>
          <p:cNvPr id="51" name="Google Shape;70;p8"/>
          <p:cNvCxnSpPr/>
          <p:nvPr/>
        </p:nvCxnSpPr>
        <p:spPr>
          <a:xfrm>
            <a:off x="7786080" y="1238760"/>
            <a:ext cx="720" cy="4956120"/>
          </a:xfrm>
          <a:prstGeom prst="straightConnector1">
            <a:avLst/>
          </a:prstGeom>
          <a:ln w="28575">
            <a:solidFill>
              <a:srgbClr val="bfbfbf"/>
            </a:solidFill>
            <a:miter/>
          </a:ln>
        </p:spPr>
      </p:cxn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2" name="Google Shape;73;p9"/>
          <p:cNvGrpSpPr/>
          <p:nvPr/>
        </p:nvGrpSpPr>
        <p:grpSpPr>
          <a:xfrm>
            <a:off x="-9360" y="360"/>
            <a:ext cx="12201480" cy="6872040"/>
            <a:chOff x="-9360" y="360"/>
            <a:chExt cx="12201480" cy="6872040"/>
          </a:xfrm>
        </p:grpSpPr>
        <p:sp>
          <p:nvSpPr>
            <p:cNvPr id="53" name="Google Shape;74;p9"/>
            <p:cNvSpPr/>
            <p:nvPr/>
          </p:nvSpPr>
          <p:spPr>
            <a:xfrm rot="5400000">
              <a:off x="3531960" y="-3540960"/>
              <a:ext cx="2553840" cy="9636840"/>
            </a:xfrm>
            <a:prstGeom prst="rtTriangle">
              <a:avLst/>
            </a:prstGeom>
            <a:solidFill>
              <a:srgbClr val="f2f2f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54" name="Google Shape;75;p9"/>
            <p:cNvSpPr/>
            <p:nvPr/>
          </p:nvSpPr>
          <p:spPr>
            <a:xfrm>
              <a:off x="0" y="4804200"/>
              <a:ext cx="2553840" cy="20674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55" name="Google Shape;76;p9"/>
            <p:cNvSpPr/>
            <p:nvPr/>
          </p:nvSpPr>
          <p:spPr>
            <a:xfrm rot="10800000">
              <a:off x="9638280" y="720"/>
              <a:ext cx="2553840" cy="20674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56" name="Google Shape;77;p9"/>
            <p:cNvSpPr/>
            <p:nvPr/>
          </p:nvSpPr>
          <p:spPr>
            <a:xfrm rot="16200000">
              <a:off x="6095880" y="776880"/>
              <a:ext cx="2553840" cy="9636840"/>
            </a:xfrm>
            <a:prstGeom prst="rtTriangle">
              <a:avLst/>
            </a:prstGeom>
            <a:solidFill>
              <a:srgbClr val="f2f2f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grpSp>
      <p:sp>
        <p:nvSpPr>
          <p:cNvPr id="5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fr-CA" sz="1800" spc="-1" strike="noStrike">
                <a:solidFill>
                  <a:srgbClr val="000000"/>
                </a:solidFill>
                <a:latin typeface="Arial"/>
              </a:rPr>
              <a:t>Click to edit the title text format</a:t>
            </a:r>
            <a:endParaRPr b="0" lang="fr-CA" sz="1800" spc="-1" strike="noStrike">
              <a:solidFill>
                <a:srgbClr val="000000"/>
              </a:solidFill>
              <a:latin typeface="Arial"/>
            </a:endParaRPr>
          </a:p>
        </p:txBody>
      </p:sp>
      <p:sp>
        <p:nvSpPr>
          <p:cNvPr id="5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0" name="Google Shape;79;p10"/>
          <p:cNvGrpSpPr/>
          <p:nvPr/>
        </p:nvGrpSpPr>
        <p:grpSpPr>
          <a:xfrm>
            <a:off x="-9360" y="360"/>
            <a:ext cx="12201480" cy="6872040"/>
            <a:chOff x="-9360" y="360"/>
            <a:chExt cx="12201480" cy="6872040"/>
          </a:xfrm>
        </p:grpSpPr>
        <p:sp>
          <p:nvSpPr>
            <p:cNvPr id="61" name="Google Shape;80;p10"/>
            <p:cNvSpPr/>
            <p:nvPr/>
          </p:nvSpPr>
          <p:spPr>
            <a:xfrm rot="5400000">
              <a:off x="3531960" y="-3540960"/>
              <a:ext cx="2553840" cy="9636840"/>
            </a:xfrm>
            <a:prstGeom prst="rtTriangle">
              <a:avLst/>
            </a:prstGeom>
            <a:solidFill>
              <a:srgbClr val="f7931e">
                <a:alpha val="27000"/>
              </a:srgbClr>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62" name="Google Shape;81;p10"/>
            <p:cNvSpPr/>
            <p:nvPr/>
          </p:nvSpPr>
          <p:spPr>
            <a:xfrm>
              <a:off x="0" y="4804200"/>
              <a:ext cx="2553840" cy="20674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63" name="Google Shape;82;p10"/>
            <p:cNvSpPr/>
            <p:nvPr/>
          </p:nvSpPr>
          <p:spPr>
            <a:xfrm rot="10800000">
              <a:off x="9638280" y="720"/>
              <a:ext cx="2553840" cy="20674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64" name="Google Shape;83;p10"/>
            <p:cNvSpPr/>
            <p:nvPr/>
          </p:nvSpPr>
          <p:spPr>
            <a:xfrm rot="16200000">
              <a:off x="6095880" y="776880"/>
              <a:ext cx="2553840" cy="9636840"/>
            </a:xfrm>
            <a:prstGeom prst="rtTriangle">
              <a:avLst/>
            </a:prstGeom>
            <a:solidFill>
              <a:srgbClr val="29abe2">
                <a:alpha val="25000"/>
              </a:srgbClr>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grpSp>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6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anaconda.org/anaconda/zeromq?utm_source=chatgpt.com" TargetMode="External"/><Relationship Id="rId2" Type="http://schemas.openxmlformats.org/officeDocument/2006/relationships/hyperlink" Target="https://zguide.zeromq.org/" TargetMode="External"/><Relationship Id="rId3" Type="http://schemas.openxmlformats.org/officeDocument/2006/relationships/hyperlink" Target="https://zguide.zeromq.org/docs/?utm_source=chatgpt.com" TargetMode="External"/><Relationship Id="rId4" Type="http://schemas.openxmlformats.org/officeDocument/2006/relationships/hyperlink" Target="https://www.tutorialspoint.com/zeromq/index.htm" TargetMode="External"/><Relationship Id="rId5" Type="http://schemas.openxmlformats.org/officeDocument/2006/relationships/hyperlink" Target="https://www.tutorialspoint.com/zeromq/index.htm?utm_source=chatgpt.com" TargetMode="External"/><Relationship Id="rId6" Type="http://schemas.openxmlformats.org/officeDocument/2006/relationships/hyperlink" Target="https://se-education.org/learningresources/contents/zeromq/zeromq.html" TargetMode="External"/><Relationship Id="rId7" Type="http://schemas.openxmlformats.org/officeDocument/2006/relationships/hyperlink" Target="https://se-education.org/learningresources/contents/zeromq/zeromq.html?utm_source=chatgpt.com" TargetMode="External"/><Relationship Id="rId8" Type="http://schemas.openxmlformats.org/officeDocument/2006/relationships/hyperlink" Target="https://riptutorial.com/zeromq" TargetMode="External"/><Relationship Id="rId9" Type="http://schemas.openxmlformats.org/officeDocument/2006/relationships/hyperlink" Target="https://riptutorial.com/zeromq?utm_source=chatgpt.com" TargetMode="External"/><Relationship Id="rId10" Type="http://schemas.openxmlformats.org/officeDocument/2006/relationships/hyperlink" Target="https://www.digitalocean.com/community/tutorials/how-to-work-with-the-zeromq-messaging-library" TargetMode="External"/><Relationship Id="rId1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hyperlink" Target="https://www.ibm.com/cloud/learn/message-queues" TargetMode="External"/><Relationship Id="rId2" Type="http://schemas.openxmlformats.org/officeDocument/2006/relationships/hyperlink" Target="https://en.wikipedia.org/wiki/Message_queue" TargetMode="External"/><Relationship Id="rId3" Type="http://schemas.openxmlformats.org/officeDocument/2006/relationships/hyperlink" Target="https://www.cloudamqp.com/blog/what-is-message-queuing.html" TargetMode="External"/><Relationship Id="rId4" Type="http://schemas.openxmlformats.org/officeDocument/2006/relationships/hyperlink" Target="https://www.cloudamqp.com/blog/what-is-message-queuing.html" TargetMode="External"/><Relationship Id="rId5" Type="http://schemas.openxmlformats.org/officeDocument/2006/relationships/hyperlink" Target="https://activemq.apache.org/" TargetMode="External"/><Relationship Id="rId6" Type="http://schemas.openxmlformats.org/officeDocument/2006/relationships/hyperlink" Target="https://www.rabbitmq.com/" TargetMode="External"/><Relationship Id="rId7" Type="http://schemas.openxmlformats.org/officeDocument/2006/relationships/hyperlink" Target="https://mosquitto.org/" TargetMode="External"/><Relationship Id="rId8"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hyperlink" Target="https://www.hcltech.com/blogs/everything-you-need-know-about-enterprise-service-bus-esb" TargetMode="External"/><Relationship Id="rId2" Type="http://schemas.openxmlformats.org/officeDocument/2006/relationships/hyperlink" Target="https://wso2.com/what-is-an-enterprise-service-bus/" TargetMode="External"/><Relationship Id="rId3" Type="http://schemas.openxmlformats.org/officeDocument/2006/relationships/hyperlink" Target="https://en.wikipedia.org/wiki/Enterprise_service_bus" TargetMode="External"/><Relationship Id="rId4" Type="http://schemas.openxmlformats.org/officeDocument/2006/relationships/hyperlink" Target="https://searchapparchitecture.techtarget.com/definition/Enterprise-Service-Bus-ESB" TargetMode="External"/><Relationship Id="rId5" Type="http://schemas.openxmlformats.org/officeDocument/2006/relationships/hyperlink" Target="https://www.rootstack.com/en/blog/enterprise-service-bus-dummies-heres-what-you-need-know" TargetMode="External"/><Relationship Id="rId6" Type="http://schemas.openxmlformats.org/officeDocument/2006/relationships/hyperlink" Target="https://en.wikipedia.org/wiki/Service-oriented_architecture" TargetMode="External"/><Relationship Id="rId7" Type="http://schemas.openxmlformats.org/officeDocument/2006/relationships/hyperlink" Target="https://en.wikipedia.org/wiki/Software_architecture" TargetMode="External"/><Relationship Id="rId8" Type="http://schemas.openxmlformats.org/officeDocument/2006/relationships/hyperlink" Target="https://en.wikipedia.org/wiki/Distributed_computing" TargetMode="External"/><Relationship Id="rId9" Type="http://schemas.openxmlformats.org/officeDocument/2006/relationships/hyperlink" Target="https://en.wikipedia.org/wiki/Client-server" TargetMode="External"/><Relationship Id="rId10" Type="http://schemas.openxmlformats.org/officeDocument/2006/relationships/hyperlink" Target="https://en.wikipedia.org/wiki/Enterprise_application_integration" TargetMode="External"/><Relationship Id="rId11" Type="http://schemas.openxmlformats.org/officeDocument/2006/relationships/hyperlink" Target="https://en.wikipedia.org/wiki/Enterprise_service_bus" TargetMode="External"/><Relationship Id="rId12" Type="http://schemas.openxmlformats.org/officeDocument/2006/relationships/slideLayout" Target="../slideLayouts/slideLayout8.xml"/>
</Relationships>
</file>

<file path=ppt/slides/_rels/slide18.xml.rels><?xml version="1.0" encoding="UTF-8"?>
<Relationships xmlns="http://schemas.openxmlformats.org/package/2006/relationships"><Relationship Id="rId1" Type="http://schemas.openxmlformats.org/officeDocument/2006/relationships/hyperlink" Target="https://www.tutorialspoint.com/apache_camel/apache_camel_components.htm" TargetMode="External"/><Relationship Id="rId2" Type="http://schemas.openxmlformats.org/officeDocument/2006/relationships/hyperlink" Target="https://www.tutorialspoint.com/apache_camel/apache_camel_endpoints.htm" TargetMode="External"/><Relationship Id="rId3" Type="http://schemas.openxmlformats.org/officeDocument/2006/relationships/hyperlink" Target="https://stackoverflow.com/a/19706238/5981056" TargetMode="External"/><Relationship Id="rId4" Type="http://schemas.openxmlformats.org/officeDocument/2006/relationships/hyperlink" Target="https://camel.apache.org/manual/latest/book-getting-started.html" TargetMode="External"/><Relationship Id="rId5" Type="http://schemas.openxmlformats.org/officeDocument/2006/relationships/hyperlink" Target="https://docs.mulesoft.com/connectors/" TargetMode="External"/><Relationship Id="rId6" Type="http://schemas.openxmlformats.org/officeDocument/2006/relationships/slideLayout" Target="../slideLayouts/slideLayout8.xml"/>
</Relationships>
</file>

<file path=ppt/slides/_rels/slide19.xml.rels><?xml version="1.0" encoding="UTF-8"?>
<Relationships xmlns="http://schemas.openxmlformats.org/package/2006/relationships"><Relationship Id="rId1" Type="http://schemas.openxmlformats.org/officeDocument/2006/relationships/hyperlink" Target="https://searchapparchitecture.techtarget.com/definition/Enterprise-Service-Bus-ESB" TargetMode="External"/><Relationship Id="rId2" Type="http://schemas.openxmlformats.org/officeDocument/2006/relationships/hyperlink" Target="https://www.mulesoft.com/resources/esb/why-use-esb" TargetMode="External"/><Relationship Id="rId3" Type="http://schemas.openxmlformats.org/officeDocument/2006/relationships/hyperlink" Target="https://www.arcesb.com/blog/integration/20200114-modern-esb" TargetMode="External"/><Relationship Id="rId4" Type="http://schemas.openxmlformats.org/officeDocument/2006/relationships/hyperlink" Target="https://www.hcltech.com/blogs/everything-you-need-know-about-enterprise-service-bus-esb" TargetMode="External"/><Relationship Id="rId5" Type="http://schemas.openxmlformats.org/officeDocument/2006/relationships/hyperlink" Target="https://en.wikipedia.org/wiki/Enterprise_service_bus#Key_benefits" TargetMode="External"/><Relationship Id="rId6"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hyperlink" Target="https://classroom.github.com/a/jxee91DZ" TargetMode="External"/><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docs.mulesoft.com/connectors/" TargetMode="External"/><Relationship Id="rId2" Type="http://schemas.openxmlformats.org/officeDocument/2006/relationships/hyperlink" Target="https://www.mulesoft.com/platform/cloud-connectors" TargetMode="External"/><Relationship Id="rId3" Type="http://schemas.openxmlformats.org/officeDocument/2006/relationships/hyperlink" Target="https://camel.apache.org/components/latest/" TargetMode="External"/><Relationship Id="rId4" Type="http://schemas.openxmlformats.org/officeDocument/2006/relationships/hyperlink" Target="https://docs.wso2.com/display/ESBCONNECTORS/WSO2+ESB+Connectors" TargetMode="External"/><Relationship Id="rId5" Type="http://schemas.openxmlformats.org/officeDocument/2006/relationships/hyperlink" Target="https://store.wso2.com/store/assets/esbconnector/list" TargetMode="External"/><Relationship Id="rId6" Type="http://schemas.openxmlformats.org/officeDocument/2006/relationships/slideLayout" Target="../slideLayouts/slideLayout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
<Relationships xmlns="http://schemas.openxmlformats.org/package/2006/relationships"><Relationship Id="rId1" Type="http://schemas.openxmlformats.org/officeDocument/2006/relationships/hyperlink" Target="https://wso2.com/integrator/" TargetMode="External"/><Relationship Id="rId2" Type="http://schemas.openxmlformats.org/officeDocument/2006/relationships/hyperlink" Target="https://wso2.com/integrator/" TargetMode="External"/><Relationship Id="rId3" Type="http://schemas.openxmlformats.org/officeDocument/2006/relationships/hyperlink" Target="https://en.wikipedia.org/wiki/Enterprise_service_bus" TargetMode="External"/><Relationship Id="rId4" Type="http://schemas.openxmlformats.org/officeDocument/2006/relationships/hyperlink" Target="https://camel.apache.org/manual/getting-started.html" TargetMode="External"/><Relationship Id="rId5" Type="http://schemas.openxmlformats.org/officeDocument/2006/relationships/hyperlink" Target="https://camel.apache.org/" TargetMode="External"/><Relationship Id="rId6"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4.xml.rels><?xml version="1.0" encoding="UTF-8"?>
<Relationships xmlns="http://schemas.openxmlformats.org/package/2006/relationships"><Relationship Id="rId1" Type="http://schemas.openxmlformats.org/officeDocument/2006/relationships/hyperlink" Target="mailto:rodotbenjamin@cgmatane.qc.ca" TargetMode="External"/><Relationship Id="rId2" Type="http://schemas.openxmlformats.org/officeDocument/2006/relationships/slideLayout" Target="../slideLayouts/slideLayout2.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hyperlink" Target="mailto:benjaminrodot@cgmatane.qc.ca" TargetMode="External"/><Relationship Id="rId2" Type="http://schemas.openxmlformats.org/officeDocument/2006/relationships/slideLayout" Target="../slideLayouts/slideLayout11.xml"/><Relationship Id="rId3"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hyperlink" Target="https://www.cloudamqp.com/blog/what-is-message-queuing.html" TargetMode="External"/><Relationship Id="rId2" Type="http://schemas.openxmlformats.org/officeDocument/2006/relationships/hyperlink" Target="https://aws.amazon.com/message-queue/" TargetMode="External"/><Relationship Id="rId3" Type="http://schemas.openxmlformats.org/officeDocument/2006/relationships/hyperlink" Target="https://community.automationedge.com/t/activemq-working/2154" TargetMode="External"/><Relationship Id="rId4"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hyperlink" Target="https://www.ibm.com/cloud/learn/message-queues" TargetMode="External"/><Relationship Id="rId2" Type="http://schemas.openxmlformats.org/officeDocument/2006/relationships/hyperlink" Target="https://en.wikipedia.org/wiki/Message_queue" TargetMode="External"/><Relationship Id="rId3" Type="http://schemas.openxmlformats.org/officeDocument/2006/relationships/hyperlink" Target="https://blog.iron.io/top-10-uses-for-message-queue/" TargetMode="External"/><Relationship Id="rId4" Type="http://schemas.openxmlformats.org/officeDocument/2006/relationships/hyperlink" Target="https://medium.com/singhal-labs/messaging-queue-d6dcd6995775" TargetMode="External"/><Relationship Id="rId5"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hyperlink" Target="https://gamedevelopment.tutsplus.com/tutorials/how-to-implement-and-use-a-message-queue-in-your-game--cms-25407" TargetMode="External"/><Relationship Id="rId2" Type="http://schemas.openxmlformats.org/officeDocument/2006/relationships/hyperlink" Target="https://medium.com/curai-tech/to-queue-or-not-to-queue-simplifying-our-messaging-architecture-with-socketio-30bb14ff0165" TargetMode="External"/><Relationship Id="rId3" Type="http://schemas.openxmlformats.org/officeDocument/2006/relationships/hyperlink" Target="https://www.cloudamqp.com/blog/why-message-queues-for-iot-projects.html" TargetMode="External"/><Relationship Id="rId4" Type="http://schemas.openxmlformats.org/officeDocument/2006/relationships/hyperlink" Target="https://www.helpsystems.com/robot/resources/articles/two-way-message-response-robot" TargetMode="External"/><Relationship Id="rId5"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148440" y="1017360"/>
            <a:ext cx="6237000" cy="2982960"/>
          </a:xfrm>
          <a:prstGeom prst="rect">
            <a:avLst/>
          </a:prstGeom>
          <a:noFill/>
          <a:ln w="0">
            <a:noFill/>
          </a:ln>
        </p:spPr>
        <p:txBody>
          <a:bodyPr lIns="91440" rIns="91440" tIns="91440" bIns="91440" anchor="t">
            <a:noAutofit/>
          </a:bodyPr>
          <a:p>
            <a:pPr indent="0" algn="ctr">
              <a:lnSpc>
                <a:spcPct val="90000"/>
              </a:lnSpc>
              <a:buNone/>
              <a:tabLst>
                <a:tab algn="l" pos="0"/>
              </a:tabLst>
            </a:pPr>
            <a:r>
              <a:rPr b="1" lang="en-US" sz="5600" spc="-1" strike="noStrike">
                <a:solidFill>
                  <a:srgbClr val="bfbfbf"/>
                </a:solidFill>
                <a:latin typeface="Arial"/>
                <a:ea typeface="Arial"/>
              </a:rPr>
              <a:t>PRÉPARATION</a:t>
            </a:r>
            <a:endParaRPr b="0" lang="fr-CA" sz="5600" spc="-1" strike="noStrike">
              <a:solidFill>
                <a:srgbClr val="000000"/>
              </a:solidFill>
              <a:latin typeface="Arial"/>
            </a:endParaRPr>
          </a:p>
          <a:p>
            <a:pPr indent="0" algn="ctr">
              <a:lnSpc>
                <a:spcPct val="90000"/>
              </a:lnSpc>
              <a:buNone/>
              <a:tabLst>
                <a:tab algn="l" pos="0"/>
              </a:tabLst>
            </a:pPr>
            <a:endParaRPr b="0" lang="fr-CA" sz="1500" spc="-1" strike="noStrike">
              <a:solidFill>
                <a:srgbClr val="000000"/>
              </a:solidFill>
              <a:latin typeface="Arial"/>
            </a:endParaRPr>
          </a:p>
          <a:p>
            <a:pPr indent="0" algn="ctr">
              <a:lnSpc>
                <a:spcPct val="90000"/>
              </a:lnSpc>
              <a:buNone/>
              <a:tabLst>
                <a:tab algn="l" pos="0"/>
              </a:tabLst>
            </a:pPr>
            <a:r>
              <a:rPr b="0" lang="en-US" sz="5200" spc="-1" strike="noStrike">
                <a:solidFill>
                  <a:srgbClr val="f6b26b"/>
                </a:solidFill>
                <a:latin typeface="Oswald"/>
                <a:ea typeface="Oswald"/>
              </a:rPr>
              <a:t>MESSAGES</a:t>
            </a:r>
            <a:endParaRPr b="0" lang="fr-CA" sz="5200" spc="-1" strike="noStrike">
              <a:solidFill>
                <a:srgbClr val="000000"/>
              </a:solidFill>
              <a:latin typeface="Arial"/>
            </a:endParaRPr>
          </a:p>
          <a:p>
            <a:pPr indent="0" algn="ctr">
              <a:lnSpc>
                <a:spcPct val="90000"/>
              </a:lnSpc>
              <a:buNone/>
              <a:tabLst>
                <a:tab algn="l" pos="0"/>
              </a:tabLst>
            </a:pPr>
            <a:r>
              <a:rPr b="0" lang="en-US" sz="5200" spc="-1" strike="noStrike">
                <a:solidFill>
                  <a:srgbClr val="f6b26b"/>
                </a:solidFill>
                <a:latin typeface="Oswald"/>
                <a:ea typeface="Oswald"/>
              </a:rPr>
              <a:t>QUEUES </a:t>
            </a:r>
            <a:endParaRPr b="0" lang="fr-CA" sz="5200" spc="-1" strike="noStrike">
              <a:solidFill>
                <a:srgbClr val="000000"/>
              </a:solidFill>
              <a:latin typeface="Arial"/>
            </a:endParaRPr>
          </a:p>
          <a:p>
            <a:pPr indent="0" algn="ctr">
              <a:lnSpc>
                <a:spcPct val="90000"/>
              </a:lnSpc>
              <a:buNone/>
              <a:tabLst>
                <a:tab algn="l" pos="0"/>
              </a:tabLst>
            </a:pPr>
            <a:r>
              <a:rPr b="0" lang="en-US" sz="5200" spc="-1" strike="noStrike">
                <a:solidFill>
                  <a:srgbClr val="f6b26b"/>
                </a:solidFill>
                <a:latin typeface="Oswald"/>
                <a:ea typeface="Oswald"/>
              </a:rPr>
              <a:t>&amp; SERVICE BUS</a:t>
            </a:r>
            <a:endParaRPr b="0" lang="fr-CA" sz="5200" spc="-1" strike="noStrike">
              <a:solidFill>
                <a:srgbClr val="000000"/>
              </a:solidFill>
              <a:latin typeface="Arial"/>
            </a:endParaRPr>
          </a:p>
        </p:txBody>
      </p:sp>
      <p:sp>
        <p:nvSpPr>
          <p:cNvPr id="141" name="Google Shape;170;p21"/>
          <p:cNvSpPr/>
          <p:nvPr/>
        </p:nvSpPr>
        <p:spPr>
          <a:xfrm>
            <a:off x="131760" y="4190760"/>
            <a:ext cx="5522400" cy="822960"/>
          </a:xfrm>
          <a:prstGeom prst="rect">
            <a:avLst/>
          </a:prstGeom>
          <a:noFill/>
          <a:ln w="0">
            <a:noFill/>
          </a:ln>
        </p:spPr>
        <p:style>
          <a:lnRef idx="0"/>
          <a:fillRef idx="0"/>
          <a:effectRef idx="0"/>
          <a:fontRef idx="minor"/>
        </p:style>
        <p:txBody>
          <a:bodyPr lIns="90000" rIns="90000" tIns="91440" bIns="91440" anchor="ctr">
            <a:noAutofit/>
          </a:bodyPr>
          <a:p>
            <a:pPr>
              <a:lnSpc>
                <a:spcPct val="90000"/>
              </a:lnSpc>
              <a:tabLst>
                <a:tab algn="l" pos="0"/>
              </a:tabLst>
            </a:pPr>
            <a:r>
              <a:rPr b="0" lang="en-US" sz="3600" spc="-1" strike="noStrike">
                <a:solidFill>
                  <a:schemeClr val="lt1"/>
                </a:solidFill>
                <a:latin typeface="Bree Serif"/>
                <a:ea typeface="Bree Serif"/>
              </a:rPr>
              <a:t>Savoir-Lire &amp; </a:t>
            </a:r>
            <a:endParaRPr b="0" lang="fr-CA" sz="3600" spc="-1" strike="noStrike">
              <a:solidFill>
                <a:srgbClr val="000000"/>
              </a:solidFill>
              <a:latin typeface="Arial"/>
            </a:endParaRPr>
          </a:p>
          <a:p>
            <a:pPr>
              <a:lnSpc>
                <a:spcPct val="90000"/>
              </a:lnSpc>
              <a:tabLst>
                <a:tab algn="l" pos="0"/>
              </a:tabLst>
            </a:pPr>
            <a:r>
              <a:rPr b="0" lang="en-US" sz="3600" spc="-1" strike="noStrike">
                <a:solidFill>
                  <a:schemeClr val="lt1"/>
                </a:solidFill>
                <a:latin typeface="Bree Serif"/>
                <a:ea typeface="Bree Serif"/>
              </a:rPr>
              <a:t>Preuves de concept</a:t>
            </a:r>
            <a:endParaRPr b="0" lang="fr-CA" sz="3600" spc="-1" strike="noStrike">
              <a:solidFill>
                <a:srgbClr val="000000"/>
              </a:solidFill>
              <a:latin typeface="Arial"/>
            </a:endParaRPr>
          </a:p>
        </p:txBody>
      </p:sp>
      <p:sp>
        <p:nvSpPr>
          <p:cNvPr id="142" name="Google Shape;171;p21"/>
          <p:cNvSpPr/>
          <p:nvPr/>
        </p:nvSpPr>
        <p:spPr>
          <a:xfrm>
            <a:off x="8276400" y="5646960"/>
            <a:ext cx="1476360" cy="1075320"/>
          </a:xfrm>
          <a:prstGeom prst="ellipse">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3600" spc="-1" strike="noStrike">
                <a:solidFill>
                  <a:srgbClr val="000000"/>
                </a:solidFill>
                <a:latin typeface="Arial"/>
                <a:ea typeface="Arial"/>
              </a:rPr>
              <a:t>5%</a:t>
            </a:r>
            <a:endParaRPr b="0" lang="fr-CA"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Google Shape;235;p30"/>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MESSAGES QUEUES</a:t>
            </a:r>
            <a:endParaRPr b="0" lang="fr-CA" sz="3600" spc="-1" strike="noStrike">
              <a:solidFill>
                <a:srgbClr val="000000"/>
              </a:solidFill>
              <a:latin typeface="Arial"/>
            </a:endParaRPr>
          </a:p>
        </p:txBody>
      </p:sp>
      <p:sp>
        <p:nvSpPr>
          <p:cNvPr id="171" name="Google Shape;236;p30"/>
          <p:cNvSpPr/>
          <p:nvPr/>
        </p:nvSpPr>
        <p:spPr>
          <a:xfrm>
            <a:off x="792360" y="1428480"/>
            <a:ext cx="11181600" cy="1389888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4 ) LE NIVEAU PROGRAMMEUR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POUR LA TECHNOLOGIE X (remplacer X)</a:t>
            </a:r>
            <a:endParaRPr b="0" lang="fr-CA" sz="16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Quelle est l'url pour télécharger les librairies de développement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https://zeromq.org/download/</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Quelle est la licence de cette technologie ?  Quel organisme ou cie est l'auteur ?</a:t>
            </a:r>
            <a:endParaRPr b="0" lang="fr-CA" sz="1800" spc="-1" strike="noStrike">
              <a:solidFill>
                <a:srgbClr val="000000"/>
              </a:solidFill>
              <a:latin typeface="Arial"/>
            </a:endParaRPr>
          </a:p>
          <a:p>
            <a:pPr marL="457200" indent="-343080">
              <a:lnSpc>
                <a:spcPct val="100000"/>
              </a:lnSpc>
              <a:spcBef>
                <a:spcPts val="1191"/>
              </a:spcBef>
              <a:spcAft>
                <a:spcPts val="992"/>
              </a:spcAft>
              <a:buClr>
                <a:srgbClr val="000000"/>
              </a:buClr>
              <a:buFont typeface="Raleway"/>
              <a:buAutoNum type="arabicPeriod"/>
              <a:tabLst>
                <a:tab algn="l" pos="0"/>
              </a:tabLst>
            </a:pPr>
            <a:r>
              <a:rPr b="0" lang="en-US" sz="1800" spc="-1" strike="noStrike">
                <a:solidFill>
                  <a:srgbClr val="000000"/>
                </a:solidFill>
                <a:latin typeface="Raleway"/>
                <a:ea typeface="Raleway"/>
              </a:rPr>
              <a:t>Licence : Mozilla Public License 2.0 (MPL-2.0) </a:t>
            </a:r>
            <a:r>
              <a:rPr b="0" lang="en-US" sz="1800" spc="-1" strike="noStrike" u="sng">
                <a:solidFill>
                  <a:srgbClr val="0563c1"/>
                </a:solidFill>
                <a:uFillTx/>
                <a:latin typeface="Raleway"/>
                <a:ea typeface="Raleway"/>
                <a:hlinkClick r:id="rId1"/>
              </a:rPr>
              <a:t>Wikipedia+2Anaconda+2zeromq.org+2</a:t>
            </a:r>
            <a:r>
              <a:rPr b="0" lang="en-US" sz="1800" spc="-1" strike="noStrike">
                <a:solidFill>
                  <a:srgbClr val="000000"/>
                </a:solidFill>
                <a:latin typeface="Raleway"/>
                <a:ea typeface="Raleway"/>
              </a:rPr>
              <a:t> ; Auteur : Développé initialement par iMatix, avec une large communauté de contributeurs.</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Est-ce possible de l'utiliser en Java ? en JavaScript ? en C++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oui</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Quels sont les avantages dont se vante la technologie sur son site web ?</a:t>
            </a:r>
            <a:endParaRPr b="0" lang="fr-CA" sz="1800" spc="-1" strike="noStrike">
              <a:solidFill>
                <a:srgbClr val="000000"/>
              </a:solidFill>
              <a:latin typeface="Arial"/>
            </a:endParaRPr>
          </a:p>
          <a:p>
            <a:pPr marL="457200" indent="-343080">
              <a:lnSpc>
                <a:spcPct val="100000"/>
              </a:lnSpc>
              <a:spcBef>
                <a:spcPts val="1191"/>
              </a:spcBef>
              <a:spcAft>
                <a:spcPts val="992"/>
              </a:spcAft>
              <a:buClr>
                <a:srgbClr val="000000"/>
              </a:buClr>
              <a:buFont typeface="Raleway"/>
              <a:buAutoNum type="arabicPeriod"/>
              <a:tabLst>
                <a:tab algn="l" pos="0"/>
              </a:tabLst>
            </a:pPr>
            <a:r>
              <a:rPr b="0" lang="en-US" sz="1000" spc="-1" strike="noStrike">
                <a:solidFill>
                  <a:srgbClr val="000000"/>
                </a:solidFill>
                <a:latin typeface="Raleway"/>
                <a:ea typeface="Raleway"/>
              </a:rPr>
              <a:t>Sans broker : Fonctionne sans serveur central, réduisant la latence et la complexité.; Haute performance : Peut gérer des millions de messages par seconde.</a:t>
            </a:r>
            <a:endParaRPr b="0" lang="fr-CA" sz="10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Comment cela fonctionne-t-il, dans vos mots si possible ?</a:t>
            </a:r>
            <a:endParaRPr b="0" lang="fr-CA" sz="1800" spc="-1" strike="noStrike">
              <a:solidFill>
                <a:srgbClr val="000000"/>
              </a:solidFill>
              <a:latin typeface="Arial"/>
            </a:endParaRPr>
          </a:p>
          <a:p>
            <a:pPr marL="457200" indent="-343080">
              <a:lnSpc>
                <a:spcPct val="100000"/>
              </a:lnSpc>
              <a:spcBef>
                <a:spcPts val="1191"/>
              </a:spcBef>
              <a:spcAft>
                <a:spcPts val="992"/>
              </a:spcAft>
              <a:buClr>
                <a:srgbClr val="000000"/>
              </a:buClr>
              <a:buFont typeface="Raleway"/>
              <a:buAutoNum type="arabicPeriod"/>
              <a:tabLst>
                <a:tab algn="l" pos="0"/>
              </a:tabLst>
            </a:pPr>
            <a:r>
              <a:rPr b="0" lang="en-US" sz="1800" spc="-1" strike="noStrike">
                <a:solidFill>
                  <a:srgbClr val="000000"/>
                </a:solidFill>
                <a:latin typeface="Raleway"/>
                <a:ea typeface="Raleway"/>
              </a:rPr>
              <a:t>ZeroMQ fournit des sockets avancés qui permettent la communication asynchrone entre processus ou machines. Contrairement à d'autres systèmes de messagerie, il n'a pas besoin d'un serveur central (broker), ce qui le rend plus rapide et plus simple à déployer. Les applications peuvent utiliser différents modèles de communication selon leurs besoins, comme le publish/subscribe ou le request/reply</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Les utilisateurs &amp; la popularité : </a:t>
            </a:r>
            <a:endParaRPr b="0" lang="fr-CA" sz="1800" spc="-1" strike="noStrike">
              <a:solidFill>
                <a:srgbClr val="000000"/>
              </a:solidFill>
              <a:latin typeface="Arial"/>
            </a:endParaRPr>
          </a:p>
          <a:p>
            <a:pPr lvl="1" marL="914400" indent="-343080">
              <a:lnSpc>
                <a:spcPct val="100000"/>
              </a:lnSpc>
              <a:spcBef>
                <a:spcPts val="1191"/>
              </a:spcBef>
              <a:spcAft>
                <a:spcPts val="992"/>
              </a:spcAft>
              <a:buClr>
                <a:srgbClr val="000000"/>
              </a:buClr>
              <a:buFont typeface="Raleway"/>
              <a:buAutoNum type="alphaLcPeriod"/>
              <a:tabLst>
                <a:tab algn="l" pos="0"/>
              </a:tabLst>
            </a:pPr>
            <a:r>
              <a:rPr b="0" lang="en-US" sz="1800" spc="-1" strike="noStrike">
                <a:solidFill>
                  <a:srgbClr val="000000"/>
                </a:solidFill>
                <a:latin typeface="Raleway"/>
                <a:ea typeface="Raleway"/>
              </a:rPr>
              <a:t>Est-ce qu'une compagnie est connue pour utiliser cette technologie ? Si oui qui ? Oui,Entreprises connues : Plusieurs entreprises utilisent ZeroMQ, notamment dans des domaines nécessitant une communication rapide et fiable entre services</a:t>
            </a:r>
            <a:endParaRPr b="0" lang="fr-CA" sz="1800" spc="-1" strike="noStrike">
              <a:solidFill>
                <a:srgbClr val="000000"/>
              </a:solidFill>
              <a:latin typeface="Arial"/>
            </a:endParaRPr>
          </a:p>
          <a:p>
            <a:pPr lvl="1" marL="914400" indent="-343080">
              <a:lnSpc>
                <a:spcPct val="100000"/>
              </a:lnSpc>
              <a:spcBef>
                <a:spcPts val="1191"/>
              </a:spcBef>
              <a:spcAft>
                <a:spcPts val="992"/>
              </a:spcAft>
              <a:buClr>
                <a:srgbClr val="000000"/>
              </a:buClr>
              <a:buFont typeface="Raleway"/>
              <a:buAutoNum type="alphaLcPeriod"/>
              <a:tabLst>
                <a:tab algn="l" pos="0"/>
              </a:tabLst>
            </a:pPr>
            <a:r>
              <a:rPr b="0" lang="en-US" sz="1800" spc="-1" strike="noStrike">
                <a:solidFill>
                  <a:srgbClr val="000000"/>
                </a:solidFill>
                <a:latin typeface="Raleway"/>
                <a:ea typeface="Raleway"/>
              </a:rPr>
              <a:t>Est-ce qu'on a un estimé du nombre d'utilisateurs selon la compagnie ?Adoption : ZeroMQ est largement adopté dans l'industrie, bien que des chiffres précis ne soient pas publiés</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Donnez un échantillon de code pour votre technologie(dans une diapo séparée)</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import org.zeromq.ZMQ;</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import org.zeromq.ZContext;</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public class HelloWorldServer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public static void main(String[] args)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try (ZContext context = new ZContext())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ZMQ.Socket socket = context.createSocket(ZMQ.REP);</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socket.bind("tcp://*:5555");</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while (!Thread.currentThread().isInterrupted())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byte[] reply = socket.recv(0);</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System.out.println("Received: [" + new String(reply, ZMQ.CHARSET) +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String response = "Hello, world!";</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socket.send(response.getBytes(ZMQ.CHARSET), 0);</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Donnez au moins 5 sources ou tutoriels débutants pour tester votre technologie.</a:t>
            </a:r>
            <a:endParaRPr b="0" lang="fr-CA" sz="1800" spc="-1" strike="noStrike">
              <a:solidFill>
                <a:srgbClr val="000000"/>
              </a:solidFill>
              <a:latin typeface="Arial"/>
            </a:endParaRPr>
          </a:p>
          <a:p>
            <a:pPr marL="457200" indent="-343080">
              <a:lnSpc>
                <a:spcPct val="100000"/>
              </a:lnSpc>
              <a:spcBef>
                <a:spcPts val="1191"/>
              </a:spcBef>
              <a:spcAft>
                <a:spcPts val="992"/>
              </a:spcAft>
              <a:buClr>
                <a:srgbClr val="000000"/>
              </a:buClr>
              <a:buFont typeface="Raleway"/>
              <a:buAutoNum type="arabicPeriod"/>
              <a:tabLst>
                <a:tab algn="l" pos="0"/>
              </a:tabLst>
            </a:pPr>
            <a:r>
              <a:rPr b="0" lang="en-US" sz="1800" spc="-1" strike="noStrike">
                <a:solidFill>
                  <a:srgbClr val="000000"/>
                </a:solidFill>
                <a:latin typeface="Raleway"/>
                <a:ea typeface="Raleway"/>
              </a:rPr>
              <a:t>Sources et tutoriels pour débutants, </a:t>
            </a:r>
            <a:r>
              <a:rPr b="0" lang="en-US" sz="1800" spc="-1" strike="noStrike" u="sng">
                <a:solidFill>
                  <a:srgbClr val="0563c1"/>
                </a:solidFill>
                <a:uFillTx/>
                <a:latin typeface="Raleway"/>
                <a:ea typeface="Raleway"/>
                <a:hlinkClick r:id="rId2"/>
              </a:rPr>
              <a:t>Tutoriels officiels de ZeroMQ</a:t>
            </a:r>
            <a:r>
              <a:rPr b="0" lang="en-US" sz="1800" spc="-1" strike="noStrike" u="sng">
                <a:solidFill>
                  <a:srgbClr val="0563c1"/>
                </a:solidFill>
                <a:uFillTx/>
                <a:latin typeface="Raleway"/>
                <a:ea typeface="Raleway"/>
                <a:hlinkClick r:id="rId3"/>
              </a:rPr>
              <a:t>zeromq.org+7zguide.zeromq.org+7zguide.zeromq.org+7</a:t>
            </a:r>
            <a:r>
              <a:rPr b="0" lang="en-US" sz="1800" spc="-1" strike="noStrike" u="sng">
                <a:solidFill>
                  <a:srgbClr val="0563c1"/>
                </a:solidFill>
                <a:uFillTx/>
                <a:latin typeface="Raleway"/>
                <a:ea typeface="Raleway"/>
                <a:hlinkClick r:id="rId4"/>
              </a:rPr>
              <a:t>Introduction à ZeroMQ - Tutorialspoint</a:t>
            </a:r>
            <a:r>
              <a:rPr b="0" lang="en-US" sz="1800" spc="-1" strike="noStrike" u="sng">
                <a:solidFill>
                  <a:srgbClr val="0563c1"/>
                </a:solidFill>
                <a:uFillTx/>
                <a:latin typeface="Raleway"/>
                <a:ea typeface="Raleway"/>
                <a:hlinkClick r:id="rId5"/>
              </a:rPr>
              <a:t>TutorialsPoint</a:t>
            </a:r>
            <a:r>
              <a:rPr b="0" lang="en-US" sz="1800" spc="-1" strike="noStrike">
                <a:solidFill>
                  <a:srgbClr val="000000"/>
                </a:solidFill>
                <a:latin typeface="Raleway"/>
                <a:ea typeface="Raleway"/>
              </a:rPr>
              <a:t> ; </a:t>
            </a:r>
            <a:r>
              <a:rPr b="0" lang="en-US" sz="1800" spc="-1" strike="noStrike" u="sng">
                <a:solidFill>
                  <a:srgbClr val="0563c1"/>
                </a:solidFill>
                <a:uFillTx/>
                <a:latin typeface="Raleway"/>
                <a:ea typeface="Raleway"/>
                <a:hlinkClick r:id="rId6"/>
              </a:rPr>
              <a:t>Guide d'apprentissage de ZeroMQ - SE-EDU</a:t>
            </a:r>
            <a:r>
              <a:rPr b="0" lang="en-US" sz="1800" spc="-1" strike="noStrike" u="sng">
                <a:solidFill>
                  <a:srgbClr val="0563c1"/>
                </a:solidFill>
                <a:uFillTx/>
                <a:latin typeface="Raleway"/>
                <a:ea typeface="Raleway"/>
                <a:hlinkClick r:id="rId7"/>
              </a:rPr>
              <a:t>SE-EDU</a:t>
            </a:r>
            <a:r>
              <a:rPr b="0" lang="en-US" sz="1800" spc="-1" strike="noStrike">
                <a:solidFill>
                  <a:srgbClr val="000000"/>
                </a:solidFill>
                <a:latin typeface="Raleway"/>
                <a:ea typeface="Raleway"/>
              </a:rPr>
              <a:t>,</a:t>
            </a:r>
            <a:r>
              <a:rPr b="0" lang="en-US" sz="1800" spc="-1" strike="noStrike" u="sng">
                <a:solidFill>
                  <a:srgbClr val="0563c1"/>
                </a:solidFill>
                <a:uFillTx/>
                <a:latin typeface="Raleway"/>
                <a:ea typeface="Raleway"/>
                <a:hlinkClick r:id="rId8"/>
              </a:rPr>
              <a:t>Tutoriel ZeroMQ - Riptutorial</a:t>
            </a:r>
            <a:r>
              <a:rPr b="0" lang="en-US" sz="1800" spc="-1" strike="noStrike" u="sng">
                <a:solidFill>
                  <a:srgbClr val="0563c1"/>
                </a:solidFill>
                <a:uFillTx/>
                <a:latin typeface="Raleway"/>
                <a:ea typeface="Raleway"/>
                <a:hlinkClick r:id="rId9"/>
              </a:rPr>
              <a:t>riptutorial.com</a:t>
            </a:r>
            <a:r>
              <a:rPr b="0" lang="en-US" sz="1800" spc="-1" strike="noStrike" u="sng">
                <a:solidFill>
                  <a:srgbClr val="0563c1"/>
                </a:solidFill>
                <a:uFillTx/>
                <a:latin typeface="Raleway"/>
                <a:ea typeface="Raleway"/>
                <a:hlinkClick r:id="rId10"/>
              </a:rPr>
              <a:t>Travailler avec la bibliothèque de messagerie ZeroMQ - DigitalOcean</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Allez à la section preuve de concept, vous êtes prêts.</a:t>
            </a:r>
            <a:endParaRPr b="0" lang="fr-CA" sz="1800" spc="-1" strike="noStrike">
              <a:solidFill>
                <a:srgbClr val="000000"/>
              </a:solidFill>
              <a:latin typeface="Arial"/>
            </a:endParaRPr>
          </a:p>
        </p:txBody>
      </p:sp>
      <p:sp>
        <p:nvSpPr>
          <p:cNvPr id="172" name="Google Shape;237;p30"/>
          <p:cNvSpPr/>
          <p:nvPr/>
        </p:nvSpPr>
        <p:spPr>
          <a:xfrm>
            <a:off x="10583280" y="293400"/>
            <a:ext cx="1378800" cy="527760"/>
          </a:xfrm>
          <a:prstGeom prst="doubleWave">
            <a:avLst>
              <a:gd name="adj1" fmla="val 6250"/>
              <a:gd name="adj2" fmla="val 0"/>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chemeClr val="dk1"/>
                </a:solidFill>
                <a:latin typeface="Arial"/>
                <a:ea typeface="Arial"/>
              </a:rPr>
              <a:t>individuel</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Google Shape;242;p31"/>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MESSAGES QUEUES</a:t>
            </a:r>
            <a:endParaRPr b="0" lang="fr-CA" sz="3600" spc="-1" strike="noStrike">
              <a:solidFill>
                <a:srgbClr val="000000"/>
              </a:solidFill>
              <a:latin typeface="Arial"/>
            </a:endParaRPr>
          </a:p>
        </p:txBody>
      </p:sp>
      <p:sp>
        <p:nvSpPr>
          <p:cNvPr id="174" name="Google Shape;243;p31"/>
          <p:cNvSpPr/>
          <p:nvPr/>
        </p:nvSpPr>
        <p:spPr>
          <a:xfrm>
            <a:off x="792360" y="1428480"/>
            <a:ext cx="11181600" cy="5037480"/>
          </a:xfrm>
          <a:prstGeom prst="rect">
            <a:avLst/>
          </a:prstGeom>
          <a:noFill/>
          <a:ln w="0">
            <a:noFill/>
          </a:ln>
        </p:spPr>
        <p:style>
          <a:lnRef idx="0"/>
          <a:fillRef idx="0"/>
          <a:effectRef idx="0"/>
          <a:fontRef idx="minor"/>
        </p:style>
        <p:txBody>
          <a:bodyPr lIns="90000" rIns="90000" tIns="91440" bIns="91440" anchor="t">
            <a:no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4 ) LE NIVEAU PROGRAMMEUR 👨‍💻👩‍💻👩‍💻</a:t>
            </a:r>
            <a:endParaRPr b="0" lang="fr-CA" sz="2400" spc="-1" strike="noStrike">
              <a:solidFill>
                <a:srgbClr val="000000"/>
              </a:solidFill>
              <a:latin typeface="Arial"/>
            </a:endParaRPr>
          </a:p>
          <a:p>
            <a:pPr>
              <a:lnSpc>
                <a:spcPct val="100000"/>
              </a:lnSpc>
              <a:spcBef>
                <a:spcPts val="1001"/>
              </a:spcBef>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Fournissez 5 LIENS de votre cru pour en apprendre plus sur les messages QUEUES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u="sng">
                <a:solidFill>
                  <a:srgbClr val="0563c1"/>
                </a:solidFill>
                <a:uFillTx/>
                <a:latin typeface="Raleway"/>
                <a:ea typeface="Raleway"/>
                <a:hlinkClick r:id="rId1"/>
              </a:rPr>
              <a:t>https://www.ibm.com/cloud/learn/message-queues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000" spc="-1" strike="noStrike" u="sng">
                <a:solidFill>
                  <a:srgbClr val="0563c1"/>
                </a:solidFill>
                <a:uFillTx/>
                <a:latin typeface="Raleway"/>
                <a:ea typeface="Raleway"/>
                <a:hlinkClick r:id="rId2"/>
              </a:rPr>
              <a:t>https://en.wikipedia.org/wiki/Message_queue</a:t>
            </a:r>
            <a:endParaRPr b="0" lang="fr-CA" sz="1000" spc="-1" strike="noStrike">
              <a:solidFill>
                <a:srgbClr val="000000"/>
              </a:solidFill>
              <a:latin typeface="Arial"/>
            </a:endParaRPr>
          </a:p>
          <a:p>
            <a:pPr>
              <a:lnSpc>
                <a:spcPct val="100000"/>
              </a:lnSpc>
              <a:spcBef>
                <a:spcPts val="1191"/>
              </a:spcBef>
              <a:spcAft>
                <a:spcPts val="992"/>
              </a:spcAft>
              <a:tabLst>
                <a:tab algn="l" pos="0"/>
              </a:tabLst>
            </a:pPr>
            <a:r>
              <a:rPr b="1" lang="en-US" sz="1000" spc="-1" strike="noStrike" u="sng">
                <a:solidFill>
                  <a:srgbClr val="0563c1"/>
                </a:solidFill>
                <a:uFillTx/>
                <a:latin typeface="Raleway"/>
                <a:ea typeface="Raleway"/>
                <a:hlinkClick r:id="rId3"/>
              </a:rPr>
              <a:t>https://www.cloudamqp.com/blog/what-is-message-queuing.html</a:t>
            </a:r>
            <a:endParaRPr b="0" lang="fr-CA" sz="1000" spc="-1" strike="noStrike">
              <a:solidFill>
                <a:srgbClr val="000000"/>
              </a:solidFill>
              <a:latin typeface="Arial"/>
            </a:endParaRPr>
          </a:p>
          <a:p>
            <a:pPr>
              <a:lnSpc>
                <a:spcPct val="100000"/>
              </a:lnSpc>
              <a:spcBef>
                <a:spcPts val="1191"/>
              </a:spcBef>
              <a:spcAft>
                <a:spcPts val="992"/>
              </a:spcAft>
              <a:tabLst>
                <a:tab algn="l" pos="0"/>
              </a:tabLst>
            </a:pPr>
            <a:r>
              <a:rPr b="1" lang="en-US" sz="1000" spc="-1" strike="noStrike" u="sng">
                <a:solidFill>
                  <a:srgbClr val="0563c1"/>
                </a:solidFill>
                <a:uFillTx/>
                <a:latin typeface="Raleway"/>
                <a:ea typeface="Raleway"/>
                <a:hlinkClick r:id="rId4"/>
              </a:rPr>
              <a:t>https://www.cloudamqp.com/blog/what-is-message-queuing.html</a:t>
            </a:r>
            <a:endParaRPr b="0" lang="fr-CA" sz="1000" spc="-1" strike="noStrike">
              <a:solidFill>
                <a:srgbClr val="000000"/>
              </a:solidFill>
              <a:latin typeface="Arial"/>
            </a:endParaRPr>
          </a:p>
          <a:p>
            <a:pPr>
              <a:lnSpc>
                <a:spcPct val="100000"/>
              </a:lnSpc>
              <a:spcBef>
                <a:spcPts val="1191"/>
              </a:spcBef>
              <a:spcAft>
                <a:spcPts val="992"/>
              </a:spcAft>
              <a:tabLst>
                <a:tab algn="l" pos="0"/>
              </a:tabLst>
            </a:pPr>
            <a:r>
              <a:rPr b="1" lang="en-US" sz="1000" spc="-1" strike="noStrike">
                <a:solidFill>
                  <a:srgbClr val="000000"/>
                </a:solidFill>
                <a:latin typeface="Raleway"/>
                <a:ea typeface="Raleway"/>
              </a:rPr>
              <a:t>https://statics.teams.cdn.office.net/evergreen-assets/safelinks/1/atp-safelinks.html</a:t>
            </a:r>
            <a:endParaRPr b="0" lang="fr-CA" sz="10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Fournissez quelques liens sur des applications ou librairies qui vous intéressent ?</a:t>
            </a:r>
            <a:endParaRPr b="0" lang="fr-CA" sz="1600" spc="-1" strike="noStrike">
              <a:solidFill>
                <a:srgbClr val="000000"/>
              </a:solidFill>
              <a:latin typeface="Arial"/>
            </a:endParaRPr>
          </a:p>
          <a:p>
            <a:pPr>
              <a:lnSpc>
                <a:spcPct val="100000"/>
              </a:lnSpc>
              <a:tabLst>
                <a:tab algn="l" pos="0"/>
              </a:tabLst>
            </a:pPr>
            <a:r>
              <a:rPr b="1" lang="en-US" sz="1600" spc="-1" strike="noStrike" u="sng">
                <a:solidFill>
                  <a:srgbClr val="0563c1"/>
                </a:solidFill>
                <a:uFillTx/>
                <a:latin typeface="Raleway"/>
                <a:ea typeface="Raleway"/>
                <a:hlinkClick r:id="rId5"/>
              </a:rPr>
              <a:t>https://activemq.apache.org/</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about:blank</a:t>
            </a:r>
            <a:endParaRPr b="0" lang="fr-CA" sz="1600" spc="-1" strike="noStrike">
              <a:solidFill>
                <a:srgbClr val="000000"/>
              </a:solidFill>
              <a:latin typeface="Arial"/>
            </a:endParaRPr>
          </a:p>
          <a:p>
            <a:pPr>
              <a:lnSpc>
                <a:spcPct val="100000"/>
              </a:lnSpc>
              <a:tabLst>
                <a:tab algn="l" pos="0"/>
              </a:tabLst>
            </a:pPr>
            <a:r>
              <a:rPr b="1" lang="en-US" sz="1600" spc="-1" strike="noStrike" u="sng">
                <a:solidFill>
                  <a:srgbClr val="0563c1"/>
                </a:solidFill>
                <a:uFillTx/>
                <a:latin typeface="Raleway"/>
                <a:ea typeface="Raleway"/>
                <a:hlinkClick r:id="rId6"/>
              </a:rPr>
              <a:t>https://www.rabbitmq.com/</a:t>
            </a:r>
            <a:endParaRPr b="0" lang="fr-CA" sz="1600" spc="-1" strike="noStrike">
              <a:solidFill>
                <a:srgbClr val="000000"/>
              </a:solidFill>
              <a:latin typeface="Arial"/>
            </a:endParaRPr>
          </a:p>
          <a:p>
            <a:pPr>
              <a:lnSpc>
                <a:spcPct val="100000"/>
              </a:lnSpc>
              <a:tabLst>
                <a:tab algn="l" pos="0"/>
              </a:tabLst>
            </a:pPr>
            <a:r>
              <a:rPr b="1" lang="en-US" sz="1600" spc="-1" strike="noStrike" u="sng">
                <a:solidFill>
                  <a:srgbClr val="0563c1"/>
                </a:solidFill>
                <a:uFillTx/>
                <a:latin typeface="Raleway"/>
                <a:ea typeface="Raleway"/>
                <a:hlinkClick r:id="rId7"/>
              </a:rPr>
              <a:t>https://mosquitto.org/</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https://statics.teams.cdn.office.net/evergreen-assets/safelinks/1/atp-safelinks.html</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br>
              <a:rPr sz="1600"/>
            </a:b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Google Shape;248;p32"/>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3600" spc="-1" strike="noStrike">
                <a:solidFill>
                  <a:schemeClr val="dk1"/>
                </a:solidFill>
                <a:latin typeface="Arial"/>
                <a:ea typeface="Arial"/>
              </a:rPr>
              <a:t>COMPAREZ les MESSAGES QUEUES</a:t>
            </a:r>
            <a:endParaRPr b="0" lang="fr-CA" sz="3600" spc="-1" strike="noStrike">
              <a:solidFill>
                <a:srgbClr val="000000"/>
              </a:solidFill>
              <a:latin typeface="Arial"/>
            </a:endParaRPr>
          </a:p>
        </p:txBody>
      </p:sp>
      <p:graphicFrame>
        <p:nvGraphicFramePr>
          <p:cNvPr id="176" name="Google Shape;249;p32"/>
          <p:cNvGraphicFramePr/>
          <p:nvPr/>
        </p:nvGraphicFramePr>
        <p:xfrm>
          <a:off x="882360" y="1259280"/>
          <a:ext cx="10367640" cy="5482440"/>
        </p:xfrm>
        <a:graphic>
          <a:graphicData uri="http://schemas.openxmlformats.org/drawingml/2006/table">
            <a:tbl>
              <a:tblPr/>
              <a:tblGrid>
                <a:gridCol w="2592000"/>
                <a:gridCol w="2592000"/>
                <a:gridCol w="2592000"/>
                <a:gridCol w="2592000"/>
              </a:tblGrid>
              <a:tr h="374400">
                <a:tc>
                  <a:txBody>
                    <a:bodyPr anchor="t">
                      <a:noAutofit/>
                    </a:bodyPr>
                    <a:p>
                      <a:pPr algn="ctr">
                        <a:lnSpc>
                          <a:spcPct val="100000"/>
                        </a:lnSpc>
                        <a:tabLst>
                          <a:tab algn="l" pos="0"/>
                        </a:tabLst>
                      </a:pPr>
                      <a:r>
                        <a:rPr b="1" lang="en-US" sz="1800" spc="-1" strike="noStrike">
                          <a:solidFill>
                            <a:srgbClr val="29abe2"/>
                          </a:solidFill>
                          <a:latin typeface="Arial"/>
                          <a:ea typeface="Arial"/>
                        </a:rPr>
                        <a:t>NOM</a:t>
                      </a:r>
                      <a:endParaRPr b="0" lang="fr-CA"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4"/>
                    </a:solidFill>
                  </a:tcPr>
                </a:tc>
                <a:tc>
                  <a:txBody>
                    <a:bodyPr anchor="t">
                      <a:noAutofit/>
                    </a:bodyPr>
                    <a:p>
                      <a:pPr algn="ctr">
                        <a:lnSpc>
                          <a:spcPct val="100000"/>
                        </a:lnSpc>
                        <a:tabLst>
                          <a:tab algn="l" pos="0"/>
                        </a:tabLst>
                      </a:pPr>
                      <a:r>
                        <a:rPr b="1" lang="en-US" sz="1800" spc="-1" strike="noStrike">
                          <a:solidFill>
                            <a:srgbClr val="29abe2"/>
                          </a:solidFill>
                          <a:latin typeface="Raleway"/>
                          <a:ea typeface="Raleway"/>
                        </a:rPr>
                        <a:t>RABBIT MQ</a:t>
                      </a:r>
                      <a:endParaRPr b="0" lang="fr-CA"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4"/>
                    </a:solidFill>
                  </a:tcPr>
                </a:tc>
                <a:tc>
                  <a:txBody>
                    <a:bodyPr anchor="t">
                      <a:noAutofit/>
                    </a:bodyPr>
                    <a:p>
                      <a:pPr algn="ctr">
                        <a:lnSpc>
                          <a:spcPct val="100000"/>
                        </a:lnSpc>
                        <a:tabLst>
                          <a:tab algn="l" pos="0"/>
                        </a:tabLst>
                      </a:pPr>
                      <a:r>
                        <a:rPr b="1" lang="en-US" sz="1800" spc="-1" strike="noStrike">
                          <a:solidFill>
                            <a:srgbClr val="29abe2"/>
                          </a:solidFill>
                          <a:latin typeface="Raleway"/>
                          <a:ea typeface="Raleway"/>
                        </a:rPr>
                        <a:t>ACTIVE MQ</a:t>
                      </a:r>
                      <a:endParaRPr b="0" lang="fr-CA"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4"/>
                    </a:solidFill>
                  </a:tcPr>
                </a:tc>
                <a:tc>
                  <a:txBody>
                    <a:bodyPr anchor="t">
                      <a:noAutofit/>
                    </a:bodyPr>
                    <a:p>
                      <a:pPr algn="ctr">
                        <a:lnSpc>
                          <a:spcPct val="100000"/>
                        </a:lnSpc>
                        <a:tabLst>
                          <a:tab algn="l" pos="0"/>
                        </a:tabLst>
                      </a:pPr>
                      <a:r>
                        <a:rPr b="1" lang="en-US" sz="1800" spc="-1" strike="noStrike">
                          <a:solidFill>
                            <a:srgbClr val="29abe2"/>
                          </a:solidFill>
                          <a:latin typeface="Arial"/>
                          <a:ea typeface="Arial"/>
                        </a:rPr>
                        <a:t>ZERO MQ</a:t>
                      </a:r>
                      <a:endParaRPr b="0" lang="fr-CA"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4"/>
                    </a:solidFill>
                  </a:tcPr>
                </a:tc>
              </a:tr>
              <a:tr h="693000">
                <a:tc>
                  <a:txBody>
                    <a:bodyPr anchor="ctr">
                      <a:noAutofit/>
                    </a:bodyPr>
                    <a:p>
                      <a:pPr>
                        <a:lnSpc>
                          <a:spcPct val="100000"/>
                        </a:lnSpc>
                        <a:tabLst>
                          <a:tab algn="l" pos="0"/>
                        </a:tabLst>
                      </a:pPr>
                      <a:r>
                        <a:rPr b="1" lang="en-US" sz="1800" spc="-1" strike="noStrike">
                          <a:solidFill>
                            <a:schemeClr val="lt1"/>
                          </a:solidFill>
                          <a:latin typeface="Arial"/>
                          <a:ea typeface="Arial"/>
                        </a:rPr>
                        <a:t>QUALITÉ 1:</a:t>
                      </a:r>
                      <a:endParaRPr b="0" lang="fr-CA" sz="1800" spc="-1" strike="noStrike">
                        <a:solidFill>
                          <a:srgbClr val="ffffff"/>
                        </a:solidFill>
                        <a:latin typeface="Arial"/>
                      </a:endParaRPr>
                    </a:p>
                    <a:p>
                      <a:pPr>
                        <a:lnSpc>
                          <a:spcPct val="100000"/>
                        </a:lnSpc>
                        <a:spcBef>
                          <a:spcPts val="1191"/>
                        </a:spcBef>
                        <a:spcAft>
                          <a:spcPts val="992"/>
                        </a:spcAft>
                        <a:tabLst>
                          <a:tab algn="l" pos="0"/>
                        </a:tabLst>
                      </a:pPr>
                      <a:r>
                        <a:rPr b="1" lang="en-US" sz="1800" spc="-1" strike="noStrike">
                          <a:solidFill>
                            <a:schemeClr val="lt1"/>
                          </a:solidFill>
                          <a:latin typeface="Arial"/>
                          <a:ea typeface="Arial"/>
                        </a:rPr>
                        <a:t>Performance</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pPr>
                        <a:lnSpc>
                          <a:spcPct val="100000"/>
                        </a:lnSpc>
                      </a:pPr>
                      <a:r>
                        <a:rPr b="0" lang="fr-CA" sz="1000" spc="-1" strike="noStrike">
                          <a:solidFill>
                            <a:srgbClr val="000000"/>
                          </a:solidFill>
                          <a:latin typeface="Arial"/>
                        </a:rPr>
                        <a:t>Bonne, mais un peu plus lente que ZeroMQ à très haute charge</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pPr>
                        <a:lnSpc>
                          <a:spcPct val="100000"/>
                        </a:lnSpc>
                      </a:pPr>
                      <a:r>
                        <a:rPr b="0" lang="fr-CA" sz="1000" spc="-1" strike="noStrike">
                          <a:solidFill>
                            <a:srgbClr val="000000"/>
                          </a:solidFill>
                          <a:latin typeface="Arial"/>
                        </a:rPr>
                        <a:t>Bonne, mais peut saturer sans tuning</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pPr>
                        <a:lnSpc>
                          <a:spcPct val="100000"/>
                        </a:lnSpc>
                      </a:pPr>
                      <a:r>
                        <a:rPr b="0" lang="fr-CA" sz="1000" spc="-1" strike="noStrike">
                          <a:solidFill>
                            <a:srgbClr val="000000"/>
                          </a:solidFill>
                          <a:latin typeface="Arial"/>
                        </a:rPr>
                        <a:t>Excellente, ultra-rapide (pas de broker central)</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2:Fiabilité</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pPr>
                        <a:lnSpc>
                          <a:spcPct val="100000"/>
                        </a:lnSpc>
                      </a:pPr>
                      <a:r>
                        <a:rPr b="0" lang="fr-CA" sz="1000" spc="-1" strike="noStrike">
                          <a:solidFill>
                            <a:srgbClr val="000000"/>
                          </a:solidFill>
                          <a:latin typeface="Arial"/>
                        </a:rPr>
                        <a:t>Très fiable, messages persistés et confirmés</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pPr>
                        <a:lnSpc>
                          <a:spcPct val="100000"/>
                        </a:lnSpc>
                      </a:pPr>
                      <a:r>
                        <a:rPr b="0" lang="fr-CA" sz="1000" spc="-1" strike="noStrike">
                          <a:solidFill>
                            <a:srgbClr val="000000"/>
                          </a:solidFill>
                          <a:latin typeface="Arial"/>
                        </a:rPr>
                        <a:t>Fiable avec options de persistance</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pPr>
                        <a:lnSpc>
                          <a:spcPct val="100000"/>
                        </a:lnSpc>
                      </a:pPr>
                      <a:r>
                        <a:rPr b="0" lang="fr-CA" sz="1000" spc="-1" strike="noStrike">
                          <a:solidFill>
                            <a:srgbClr val="000000"/>
                          </a:solidFill>
                          <a:latin typeface="Arial"/>
                        </a:rPr>
                        <a:t>Moins fiable par défaut </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3:Protocoles Supportés</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pPr>
                        <a:lnSpc>
                          <a:spcPct val="100000"/>
                        </a:lnSpc>
                      </a:pPr>
                      <a:r>
                        <a:rPr b="0" lang="fr-CA" sz="1000" spc="-1" strike="noStrike">
                          <a:solidFill>
                            <a:srgbClr val="000000"/>
                          </a:solidFill>
                          <a:latin typeface="Arial"/>
                        </a:rPr>
                        <a:t>MQP, MQTT, STOMP, HTTP, WebSocket</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pPr>
                        <a:lnSpc>
                          <a:spcPct val="100000"/>
                        </a:lnSpc>
                      </a:pPr>
                      <a:r>
                        <a:rPr b="0" lang="fr-CA" sz="1000" spc="-1" strike="noStrike">
                          <a:solidFill>
                            <a:srgbClr val="000000"/>
                          </a:solidFill>
                          <a:latin typeface="Arial"/>
                        </a:rPr>
                        <a:t>JMS, AMQP, MQTT, STOMP</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pPr>
                        <a:lnSpc>
                          <a:spcPct val="100000"/>
                        </a:lnSpc>
                      </a:pPr>
                      <a:r>
                        <a:rPr b="0" lang="fr-CA" sz="1000" spc="-1" strike="noStrike">
                          <a:solidFill>
                            <a:srgbClr val="000000"/>
                          </a:solidFill>
                          <a:latin typeface="Arial"/>
                        </a:rPr>
                        <a:t>TCP, IPC, multicast, inproc </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4:Facilité d’intégration</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pPr>
                        <a:lnSpc>
                          <a:spcPct val="100000"/>
                        </a:lnSpc>
                      </a:pPr>
                      <a:r>
                        <a:rPr b="0" lang="fr-CA" sz="1000" spc="-1" strike="noStrike">
                          <a:solidFill>
                            <a:srgbClr val="000000"/>
                          </a:solidFill>
                          <a:latin typeface="Arial"/>
                        </a:rPr>
                        <a:t>Très facile à intégrer dans de nombreux langages</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pPr>
                        <a:lnSpc>
                          <a:spcPct val="100000"/>
                        </a:lnSpc>
                      </a:pPr>
                      <a:r>
                        <a:rPr b="0" lang="fr-CA" sz="1000" spc="-1" strike="noStrike">
                          <a:solidFill>
                            <a:srgbClr val="000000"/>
                          </a:solidFill>
                          <a:latin typeface="Arial"/>
                        </a:rPr>
                        <a:t>Très bon avec Java et Spring</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pPr>
                        <a:lnSpc>
                          <a:spcPct val="100000"/>
                        </a:lnSpc>
                      </a:pPr>
                      <a:r>
                        <a:rPr b="0" lang="fr-CA" sz="1000" spc="-1" strike="noStrike">
                          <a:solidFill>
                            <a:srgbClr val="000000"/>
                          </a:solidFill>
                          <a:latin typeface="Arial"/>
                        </a:rPr>
                        <a:t>Complexe à prendre en main, peu d’outils prêts à l’emploi</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5:Persistence</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pPr>
                        <a:lnSpc>
                          <a:spcPct val="100000"/>
                        </a:lnSpc>
                      </a:pPr>
                      <a:r>
                        <a:rPr b="0" lang="fr-CA" sz="1000" spc="-1" strike="noStrike">
                          <a:solidFill>
                            <a:srgbClr val="000000"/>
                          </a:solidFill>
                          <a:latin typeface="Arial"/>
                        </a:rPr>
                        <a:t>Oui, messages stockés sur disque</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pPr>
                        <a:lnSpc>
                          <a:spcPct val="100000"/>
                        </a:lnSpc>
                      </a:pPr>
                      <a:r>
                        <a:rPr b="0" lang="fr-CA" sz="1000" spc="-1" strike="noStrike">
                          <a:solidFill>
                            <a:srgbClr val="000000"/>
                          </a:solidFill>
                          <a:latin typeface="Arial"/>
                        </a:rPr>
                        <a:t>Oui, configurable</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pPr>
                        <a:lnSpc>
                          <a:spcPct val="100000"/>
                        </a:lnSpc>
                      </a:pPr>
                      <a:r>
                        <a:rPr b="0" lang="fr-CA" sz="1000" spc="-1" strike="noStrike">
                          <a:solidFill>
                            <a:srgbClr val="000000"/>
                          </a:solidFill>
                          <a:latin typeface="Arial"/>
                        </a:rPr>
                        <a:t>Non intégré (à gérer manuellement)</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6:Monitoring</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pPr>
                        <a:lnSpc>
                          <a:spcPct val="100000"/>
                        </a:lnSpc>
                      </a:pPr>
                      <a:r>
                        <a:rPr b="0" lang="fr-CA" sz="1000" spc="-1" strike="noStrike">
                          <a:solidFill>
                            <a:srgbClr val="000000"/>
                          </a:solidFill>
                          <a:latin typeface="Arial"/>
                        </a:rPr>
                        <a:t>Interface web complète + plugins</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pPr>
                        <a:lnSpc>
                          <a:spcPct val="100000"/>
                        </a:lnSpc>
                      </a:pPr>
                      <a:r>
                        <a:rPr b="0" lang="fr-CA" sz="1000" spc="-1" strike="noStrike">
                          <a:solidFill>
                            <a:srgbClr val="000000"/>
                          </a:solidFill>
                          <a:latin typeface="Arial"/>
                        </a:rPr>
                        <a:t>Interface JMX et web</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pPr>
                        <a:lnSpc>
                          <a:spcPct val="100000"/>
                        </a:lnSpc>
                      </a:pPr>
                      <a:r>
                        <a:rPr b="0" lang="fr-CA" sz="1000" spc="-1" strike="noStrike">
                          <a:solidFill>
                            <a:srgbClr val="000000"/>
                          </a:solidFill>
                          <a:latin typeface="Arial"/>
                        </a:rPr>
                        <a:t>Pas d’interface native </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7:Cas d’usage idéal</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pPr>
                        <a:lnSpc>
                          <a:spcPct val="100000"/>
                        </a:lnSpc>
                      </a:pPr>
                      <a:r>
                        <a:rPr b="0" lang="fr-CA" sz="1000" spc="-1" strike="noStrike">
                          <a:solidFill>
                            <a:srgbClr val="000000"/>
                          </a:solidFill>
                          <a:latin typeface="Arial"/>
                        </a:rPr>
                        <a:t>Applications web, microservices, file d’attente</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pPr>
                        <a:lnSpc>
                          <a:spcPct val="100000"/>
                        </a:lnSpc>
                      </a:pPr>
                      <a:r>
                        <a:rPr b="0" lang="fr-CA" sz="1000" spc="-1" strike="noStrike">
                          <a:solidFill>
                            <a:srgbClr val="000000"/>
                          </a:solidFill>
                          <a:latin typeface="Arial"/>
                        </a:rPr>
                        <a:t>Intégration d’entreprise, systèmes Java complexes</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pPr>
                        <a:lnSpc>
                          <a:spcPct val="100000"/>
                        </a:lnSpc>
                      </a:pPr>
                      <a:r>
                        <a:rPr b="0" lang="fr-CA" sz="1000" spc="-1" strike="noStrike">
                          <a:solidFill>
                            <a:srgbClr val="000000"/>
                          </a:solidFill>
                          <a:latin typeface="Arial"/>
                        </a:rPr>
                        <a:t>Systèmes embarqués, IoT, haute performance sans broker</a:t>
                      </a:r>
                      <a:endParaRPr b="0" lang="fr-CA" sz="1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5767560" y="1322280"/>
            <a:ext cx="6237000" cy="2982960"/>
          </a:xfrm>
          <a:prstGeom prst="rect">
            <a:avLst/>
          </a:prstGeom>
          <a:noFill/>
          <a:ln w="0">
            <a:noFill/>
          </a:ln>
        </p:spPr>
        <p:txBody>
          <a:bodyPr lIns="91440" rIns="91440" tIns="91440" bIns="91440" anchor="t">
            <a:noAutofit/>
          </a:bodyPr>
          <a:p>
            <a:pPr indent="0" algn="ctr">
              <a:lnSpc>
                <a:spcPct val="90000"/>
              </a:lnSpc>
              <a:buNone/>
              <a:tabLst>
                <a:tab algn="l" pos="0"/>
              </a:tabLst>
            </a:pPr>
            <a:r>
              <a:rPr b="1" lang="en-US" sz="5600" spc="-1" strike="noStrike">
                <a:solidFill>
                  <a:srgbClr val="bfbfbf"/>
                </a:solidFill>
                <a:latin typeface="Arial"/>
                <a:ea typeface="Arial"/>
              </a:rPr>
              <a:t>PRÉPARATION</a:t>
            </a:r>
            <a:endParaRPr b="0" lang="fr-CA" sz="5600" spc="-1" strike="noStrike">
              <a:solidFill>
                <a:srgbClr val="000000"/>
              </a:solidFill>
              <a:latin typeface="Arial"/>
            </a:endParaRPr>
          </a:p>
          <a:p>
            <a:pPr indent="0" algn="ctr">
              <a:lnSpc>
                <a:spcPct val="90000"/>
              </a:lnSpc>
              <a:buNone/>
              <a:tabLst>
                <a:tab algn="l" pos="0"/>
              </a:tabLst>
            </a:pPr>
            <a:endParaRPr b="0" lang="fr-CA" sz="1500" spc="-1" strike="noStrike">
              <a:solidFill>
                <a:srgbClr val="000000"/>
              </a:solidFill>
              <a:latin typeface="Arial"/>
            </a:endParaRPr>
          </a:p>
          <a:p>
            <a:pPr indent="0" algn="ctr">
              <a:lnSpc>
                <a:spcPct val="90000"/>
              </a:lnSpc>
              <a:buNone/>
              <a:tabLst>
                <a:tab algn="l" pos="0"/>
              </a:tabLst>
            </a:pPr>
            <a:r>
              <a:rPr b="0" lang="en-US" sz="5500" spc="-1" strike="noStrike">
                <a:solidFill>
                  <a:srgbClr val="f6b26b"/>
                </a:solidFill>
                <a:latin typeface="Lato"/>
                <a:ea typeface="Lato"/>
              </a:rPr>
              <a:t>SERVICES </a:t>
            </a:r>
            <a:br>
              <a:rPr sz="5500"/>
            </a:br>
            <a:r>
              <a:rPr b="0" lang="en-US" sz="5500" spc="-1" strike="noStrike">
                <a:solidFill>
                  <a:srgbClr val="f6b26b"/>
                </a:solidFill>
                <a:latin typeface="Lato"/>
                <a:ea typeface="Lato"/>
              </a:rPr>
              <a:t>BUS</a:t>
            </a:r>
            <a:endParaRPr b="0" lang="fr-CA" sz="5500" spc="-1" strike="noStrike">
              <a:solidFill>
                <a:srgbClr val="000000"/>
              </a:solidFill>
              <a:latin typeface="Arial"/>
            </a:endParaRPr>
          </a:p>
        </p:txBody>
      </p:sp>
      <p:sp>
        <p:nvSpPr>
          <p:cNvPr id="178" name="Google Shape;255;p33"/>
          <p:cNvSpPr/>
          <p:nvPr/>
        </p:nvSpPr>
        <p:spPr>
          <a:xfrm>
            <a:off x="131760" y="4190760"/>
            <a:ext cx="5522400" cy="822960"/>
          </a:xfrm>
          <a:prstGeom prst="rect">
            <a:avLst/>
          </a:prstGeom>
          <a:noFill/>
          <a:ln w="0">
            <a:noFill/>
          </a:ln>
        </p:spPr>
        <p:style>
          <a:lnRef idx="0"/>
          <a:fillRef idx="0"/>
          <a:effectRef idx="0"/>
          <a:fontRef idx="minor"/>
        </p:style>
        <p:txBody>
          <a:bodyPr lIns="90000" rIns="90000" tIns="91440" bIns="91440" anchor="ctr">
            <a:noAutofit/>
          </a:bodyPr>
          <a:p>
            <a:pPr>
              <a:lnSpc>
                <a:spcPct val="90000"/>
              </a:lnSpc>
              <a:tabLst>
                <a:tab algn="l" pos="0"/>
              </a:tabLst>
            </a:pPr>
            <a:r>
              <a:rPr b="0" lang="en-US" sz="3600" spc="-1" strike="noStrike">
                <a:solidFill>
                  <a:schemeClr val="lt1"/>
                </a:solidFill>
                <a:latin typeface="Bree Serif"/>
                <a:ea typeface="Bree Serif"/>
              </a:rPr>
              <a:t>Savoir-Lire &amp; </a:t>
            </a:r>
            <a:endParaRPr b="0" lang="fr-CA" sz="3600" spc="-1" strike="noStrike">
              <a:solidFill>
                <a:srgbClr val="000000"/>
              </a:solidFill>
              <a:latin typeface="Arial"/>
            </a:endParaRPr>
          </a:p>
          <a:p>
            <a:pPr>
              <a:lnSpc>
                <a:spcPct val="90000"/>
              </a:lnSpc>
              <a:tabLst>
                <a:tab algn="l" pos="0"/>
              </a:tabLst>
            </a:pPr>
            <a:r>
              <a:rPr b="0" lang="en-US" sz="3600" spc="-1" strike="noStrike">
                <a:solidFill>
                  <a:schemeClr val="lt1"/>
                </a:solidFill>
                <a:latin typeface="Bree Serif"/>
                <a:ea typeface="Bree Serif"/>
              </a:rPr>
              <a:t>Preuves de concept</a:t>
            </a:r>
            <a:endParaRPr b="0" lang="fr-CA"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Google Shape;260;p34"/>
          <p:cNvSpPr/>
          <p:nvPr/>
        </p:nvSpPr>
        <p:spPr>
          <a:xfrm>
            <a:off x="269280" y="821520"/>
            <a:ext cx="5374800" cy="66384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4000" spc="-1" strike="noStrike">
                <a:solidFill>
                  <a:schemeClr val="dk1"/>
                </a:solidFill>
                <a:latin typeface="Arial"/>
                <a:ea typeface="Arial"/>
              </a:rPr>
              <a:t>TECHNOLOGIES explorées</a:t>
            </a:r>
            <a:endParaRPr b="0" lang="fr-CA" sz="4000" spc="-1" strike="noStrike">
              <a:solidFill>
                <a:srgbClr val="000000"/>
              </a:solidFill>
              <a:latin typeface="Arial"/>
            </a:endParaRPr>
          </a:p>
        </p:txBody>
      </p:sp>
      <p:sp>
        <p:nvSpPr>
          <p:cNvPr id="180" name="Google Shape;261;p34"/>
          <p:cNvSpPr/>
          <p:nvPr/>
        </p:nvSpPr>
        <p:spPr>
          <a:xfrm>
            <a:off x="1017000" y="2564280"/>
            <a:ext cx="3867840" cy="2882160"/>
          </a:xfrm>
          <a:prstGeom prst="rect">
            <a:avLst/>
          </a:prstGeom>
          <a:noFill/>
          <a:ln w="0">
            <a:noFill/>
          </a:ln>
        </p:spPr>
        <p:style>
          <a:lnRef idx="0"/>
          <a:fillRef idx="0"/>
          <a:effectRef idx="0"/>
          <a:fontRef idx="minor"/>
        </p:style>
        <p:txBody>
          <a:bodyPr lIns="90000" rIns="90000" tIns="91440" bIns="91440" anchor="t">
            <a:noAutofit/>
          </a:bodyPr>
          <a:p>
            <a:pPr marL="228600" indent="-228600">
              <a:lnSpc>
                <a:spcPct val="90000"/>
              </a:lnSpc>
              <a:tabLst>
                <a:tab algn="l" pos="0"/>
              </a:tabLst>
            </a:pPr>
            <a:endParaRPr b="0" lang="fr-CA" sz="1400" spc="-1" strike="noStrike">
              <a:solidFill>
                <a:srgbClr val="000000"/>
              </a:solidFill>
              <a:latin typeface="Arial"/>
            </a:endParaRPr>
          </a:p>
        </p:txBody>
      </p:sp>
      <p:sp>
        <p:nvSpPr>
          <p:cNvPr id="181" name="Google Shape;262;p34"/>
          <p:cNvSpPr/>
          <p:nvPr/>
        </p:nvSpPr>
        <p:spPr>
          <a:xfrm flipH="1">
            <a:off x="2622600" y="239760"/>
            <a:ext cx="9343080" cy="6617520"/>
          </a:xfrm>
          <a:prstGeom prst="rtTriangl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82" name="Google Shape;263;p34"/>
          <p:cNvSpPr/>
          <p:nvPr/>
        </p:nvSpPr>
        <p:spPr>
          <a:xfrm flipH="1">
            <a:off x="3027240" y="239760"/>
            <a:ext cx="9050760" cy="661752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83" name="Google Shape;264;p34"/>
          <p:cNvSpPr/>
          <p:nvPr/>
        </p:nvSpPr>
        <p:spPr>
          <a:xfrm flipH="1">
            <a:off x="3526200" y="0"/>
            <a:ext cx="8664120" cy="68572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84" name="Google Shape;265;p34"/>
          <p:cNvSpPr/>
          <p:nvPr/>
        </p:nvSpPr>
        <p:spPr>
          <a:xfrm>
            <a:off x="297720" y="1774800"/>
            <a:ext cx="5718240" cy="3164760"/>
          </a:xfrm>
          <a:prstGeom prst="rect">
            <a:avLst/>
          </a:prstGeom>
          <a:noFill/>
          <a:ln w="0">
            <a:noFill/>
          </a:ln>
        </p:spPr>
        <p:style>
          <a:lnRef idx="0"/>
          <a:fillRef idx="0"/>
          <a:effectRef idx="0"/>
          <a:fontRef idx="minor"/>
        </p:style>
        <p:txBody>
          <a:bodyPr lIns="90000" rIns="90000" tIns="45000" bIns="45000" anchor="t">
            <a:noAutofit/>
          </a:bodyPr>
          <a:p>
            <a:pPr marL="457200" indent="-425520" algn="just">
              <a:lnSpc>
                <a:spcPct val="100000"/>
              </a:lnSpc>
              <a:buClr>
                <a:srgbClr val="f7931e"/>
              </a:buClr>
              <a:buFont typeface="Raleway"/>
              <a:buChar char="●"/>
            </a:pPr>
            <a:r>
              <a:rPr b="1" lang="en-US" sz="3100" spc="-1" strike="noStrike">
                <a:solidFill>
                  <a:srgbClr val="f7931e"/>
                </a:solidFill>
                <a:latin typeface="Raleway"/>
                <a:ea typeface="Raleway"/>
              </a:rPr>
              <a:t>Camel</a:t>
            </a:r>
            <a:endParaRPr b="0" lang="fr-CA" sz="3100" spc="-1" strike="noStrike">
              <a:solidFill>
                <a:srgbClr val="000000"/>
              </a:solidFill>
              <a:latin typeface="Arial"/>
            </a:endParaRPr>
          </a:p>
          <a:p>
            <a:pPr marL="457200" indent="-425520" algn="just">
              <a:lnSpc>
                <a:spcPct val="100000"/>
              </a:lnSpc>
              <a:buClr>
                <a:srgbClr val="f7931e"/>
              </a:buClr>
              <a:buFont typeface="Raleway"/>
              <a:buChar char="●"/>
            </a:pPr>
            <a:r>
              <a:rPr b="1" lang="en-US" sz="3100" spc="-1" strike="noStrike">
                <a:solidFill>
                  <a:srgbClr val="f7931e"/>
                </a:solidFill>
                <a:latin typeface="Raleway"/>
                <a:ea typeface="Raleway"/>
              </a:rPr>
              <a:t>Mule</a:t>
            </a:r>
            <a:endParaRPr b="0" lang="fr-CA" sz="3100" spc="-1" strike="noStrike">
              <a:solidFill>
                <a:srgbClr val="000000"/>
              </a:solidFill>
              <a:latin typeface="Arial"/>
            </a:endParaRPr>
          </a:p>
          <a:p>
            <a:pPr marL="457200" indent="-425520" algn="just">
              <a:lnSpc>
                <a:spcPct val="100000"/>
              </a:lnSpc>
              <a:buClr>
                <a:srgbClr val="f7931e"/>
              </a:buClr>
              <a:buFont typeface="Raleway"/>
              <a:buChar char="●"/>
            </a:pPr>
            <a:r>
              <a:rPr b="1" lang="en-US" sz="3100" spc="-1" strike="noStrike">
                <a:solidFill>
                  <a:srgbClr val="f7931e"/>
                </a:solidFill>
                <a:latin typeface="Raleway"/>
                <a:ea typeface="Raleway"/>
              </a:rPr>
              <a:t>WSO2</a:t>
            </a:r>
            <a:br>
              <a:rPr sz="3100"/>
            </a:br>
            <a:r>
              <a:rPr b="1" lang="en-US" sz="3100" spc="-1" strike="noStrike">
                <a:solidFill>
                  <a:schemeClr val="lt2"/>
                </a:solidFill>
                <a:latin typeface="Raleway"/>
                <a:ea typeface="Raleway"/>
              </a:rPr>
              <a:t>(WSO2 ou Mule </a:t>
            </a:r>
            <a:br>
              <a:rPr sz="3100"/>
            </a:br>
            <a:r>
              <a:rPr b="1" lang="en-US" sz="3100" spc="-1" strike="noStrike">
                <a:solidFill>
                  <a:schemeClr val="lt2"/>
                </a:solidFill>
                <a:latin typeface="Raleway"/>
                <a:ea typeface="Raleway"/>
              </a:rPr>
              <a:t>peut être changé)</a:t>
            </a:r>
            <a:endParaRPr b="0" lang="fr-CA" sz="3100" spc="-1" strike="noStrike">
              <a:solidFill>
                <a:srgbClr val="000000"/>
              </a:solidFill>
              <a:latin typeface="Arial"/>
            </a:endParaRPr>
          </a:p>
        </p:txBody>
      </p:sp>
      <p:sp>
        <p:nvSpPr>
          <p:cNvPr id="185" name="Google Shape;266;p34"/>
          <p:cNvSpPr/>
          <p:nvPr/>
        </p:nvSpPr>
        <p:spPr>
          <a:xfrm>
            <a:off x="5876640" y="6334920"/>
            <a:ext cx="6314760" cy="522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endParaRPr b="0" lang="fr-CA" sz="1400" spc="-1" strike="noStrike">
              <a:solidFill>
                <a:srgbClr val="000000"/>
              </a:solidFill>
              <a:latin typeface="Arial"/>
            </a:endParaRPr>
          </a:p>
        </p:txBody>
      </p:sp>
      <p:sp>
        <p:nvSpPr>
          <p:cNvPr id="186" name="Google Shape;267;p34"/>
          <p:cNvSpPr/>
          <p:nvPr/>
        </p:nvSpPr>
        <p:spPr>
          <a:xfrm>
            <a:off x="8442720" y="3130560"/>
            <a:ext cx="2895120" cy="2484360"/>
          </a:xfrm>
          <a:prstGeom prst="wedgeEllipseCallout">
            <a:avLst>
              <a:gd name="adj1" fmla="val -20833"/>
              <a:gd name="adj2" fmla="val 62500"/>
            </a:avLst>
          </a:prstGeom>
          <a:solidFill>
            <a:schemeClr val="lt1"/>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chemeClr val="dk1"/>
                </a:solidFill>
                <a:latin typeface="Arial"/>
                <a:ea typeface="Arial"/>
              </a:rPr>
              <a:t>Doit être complété </a:t>
            </a:r>
            <a:r>
              <a:rPr b="1" lang="en-US" sz="1400" spc="-1" strike="noStrike">
                <a:solidFill>
                  <a:schemeClr val="dk1"/>
                </a:solidFill>
                <a:highlight>
                  <a:srgbClr val="33ccff"/>
                </a:highlight>
                <a:latin typeface="Arial"/>
                <a:ea typeface="Arial"/>
              </a:rPr>
              <a:t>AVANT</a:t>
            </a:r>
            <a:r>
              <a:rPr b="0" lang="en-US" sz="1400" spc="-1" strike="noStrike">
                <a:solidFill>
                  <a:schemeClr val="dk1"/>
                </a:solidFill>
                <a:latin typeface="Arial"/>
                <a:ea typeface="Arial"/>
              </a:rPr>
              <a:t> la journée </a:t>
            </a:r>
            <a:br>
              <a:rPr sz="1400"/>
            </a:br>
            <a:r>
              <a:rPr b="0" lang="en-US" sz="1400" spc="-1" strike="noStrike">
                <a:solidFill>
                  <a:schemeClr val="dk1"/>
                </a:solidFill>
                <a:latin typeface="Arial"/>
                <a:ea typeface="Arial"/>
              </a:rPr>
              <a:t>DEV CAMP à la fin de la session.</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004400" y="1169280"/>
            <a:ext cx="3897000" cy="1699200"/>
          </a:xfrm>
          <a:prstGeom prst="rect">
            <a:avLst/>
          </a:prstGeom>
          <a:noFill/>
          <a:ln w="0">
            <a:noFill/>
          </a:ln>
        </p:spPr>
        <p:txBody>
          <a:bodyPr lIns="91440" rIns="91440" tIns="91440" bIns="91440" anchor="b">
            <a:noAutofit/>
          </a:bodyPr>
          <a:p>
            <a:pPr indent="0" algn="ctr">
              <a:lnSpc>
                <a:spcPct val="90000"/>
              </a:lnSpc>
              <a:buNone/>
              <a:tabLst>
                <a:tab algn="l" pos="0"/>
              </a:tabLst>
            </a:pPr>
            <a:r>
              <a:rPr b="0" lang="en-US" sz="3600" spc="-1" strike="noStrike">
                <a:solidFill>
                  <a:schemeClr val="dk1"/>
                </a:solidFill>
                <a:latin typeface="Arial"/>
                <a:ea typeface="Arial"/>
              </a:rPr>
              <a:t>1.</a:t>
            </a:r>
            <a:endParaRPr b="0" lang="fr-CA" sz="3600" spc="-1" strike="noStrike">
              <a:solidFill>
                <a:srgbClr val="000000"/>
              </a:solidFill>
              <a:latin typeface="Arial"/>
            </a:endParaRPr>
          </a:p>
          <a:p>
            <a:pPr indent="0" algn="ctr">
              <a:lnSpc>
                <a:spcPct val="90000"/>
              </a:lnSpc>
              <a:buNone/>
              <a:tabLst>
                <a:tab algn="l" pos="0"/>
              </a:tabLst>
            </a:pPr>
            <a:r>
              <a:rPr b="0" lang="en-US" sz="3600" spc="-1" strike="noStrike">
                <a:solidFill>
                  <a:schemeClr val="dk1"/>
                </a:solidFill>
                <a:latin typeface="Arial"/>
                <a:ea typeface="Arial"/>
              </a:rPr>
              <a:t>SAVOIR</a:t>
            </a:r>
            <a:endParaRPr b="0" lang="fr-CA" sz="3600" spc="-1" strike="noStrike">
              <a:solidFill>
                <a:srgbClr val="000000"/>
              </a:solidFill>
              <a:latin typeface="Arial"/>
            </a:endParaRPr>
          </a:p>
          <a:p>
            <a:pPr indent="0" algn="ctr">
              <a:lnSpc>
                <a:spcPct val="90000"/>
              </a:lnSpc>
              <a:buNone/>
              <a:tabLst>
                <a:tab algn="l" pos="0"/>
              </a:tabLst>
            </a:pPr>
            <a:r>
              <a:rPr b="0" lang="en-US" sz="3600" spc="-1" strike="noStrike">
                <a:solidFill>
                  <a:schemeClr val="dk1"/>
                </a:solidFill>
                <a:latin typeface="Arial"/>
                <a:ea typeface="Arial"/>
              </a:rPr>
              <a:t>LIRE</a:t>
            </a:r>
            <a:endParaRPr b="0" lang="fr-CA" sz="3600" spc="-1" strike="noStrike">
              <a:solidFill>
                <a:srgbClr val="000000"/>
              </a:solidFill>
              <a:latin typeface="Arial"/>
            </a:endParaRPr>
          </a:p>
        </p:txBody>
      </p:sp>
      <p:sp>
        <p:nvSpPr>
          <p:cNvPr id="188" name="PlaceHolder 2"/>
          <p:cNvSpPr>
            <a:spLocks noGrp="1"/>
          </p:cNvSpPr>
          <p:nvPr>
            <p:ph type="subTitle"/>
          </p:nvPr>
        </p:nvSpPr>
        <p:spPr>
          <a:xfrm>
            <a:off x="809640" y="2869200"/>
            <a:ext cx="4286880" cy="822600"/>
          </a:xfrm>
          <a:prstGeom prst="rect">
            <a:avLst/>
          </a:prstGeom>
          <a:noFill/>
          <a:ln w="0">
            <a:noFill/>
          </a:ln>
        </p:spPr>
        <p:txBody>
          <a:bodyPr lIns="91440" rIns="91440" tIns="91440" bIns="91440" anchor="ctr">
            <a:noAutofit/>
          </a:bodyPr>
          <a:p>
            <a:pPr marL="228600" indent="-228600" algn="ctr">
              <a:lnSpc>
                <a:spcPct val="90000"/>
              </a:lnSpc>
              <a:buNone/>
              <a:tabLst>
                <a:tab algn="l" pos="0"/>
              </a:tabLst>
            </a:pPr>
            <a:r>
              <a:rPr b="0" lang="en-US" sz="2000" spc="-1" strike="noStrike">
                <a:solidFill>
                  <a:schemeClr val="dk1"/>
                </a:solidFill>
                <a:latin typeface="Raleway"/>
                <a:ea typeface="Raleway"/>
              </a:rPr>
              <a:t>Recherche sur les </a:t>
            </a:r>
            <a:br>
              <a:rPr sz="2000"/>
            </a:br>
            <a:r>
              <a:rPr b="0" lang="en-US" sz="2000" spc="-1" strike="noStrike">
                <a:solidFill>
                  <a:schemeClr val="dk1"/>
                </a:solidFill>
                <a:latin typeface="Raleway"/>
                <a:ea typeface="Raleway"/>
              </a:rPr>
              <a:t>Services Bus</a:t>
            </a:r>
            <a:endParaRPr b="0" lang="fr-CA" sz="2000" spc="-1" strike="noStrike">
              <a:solidFill>
                <a:srgbClr val="000000"/>
              </a:solidFill>
              <a:latin typeface="Arial"/>
            </a:endParaRPr>
          </a:p>
        </p:txBody>
      </p:sp>
      <p:sp>
        <p:nvSpPr>
          <p:cNvPr id="189" name="Google Shape;274;p35"/>
          <p:cNvSpPr/>
          <p:nvPr/>
        </p:nvSpPr>
        <p:spPr>
          <a:xfrm>
            <a:off x="8442720" y="3130560"/>
            <a:ext cx="2895120" cy="2484360"/>
          </a:xfrm>
          <a:prstGeom prst="wedgeEllipseCallout">
            <a:avLst>
              <a:gd name="adj1" fmla="val -20833"/>
              <a:gd name="adj2" fmla="val 62500"/>
            </a:avLst>
          </a:prstGeom>
          <a:solidFill>
            <a:schemeClr val="lt1"/>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chemeClr val="dk1"/>
                </a:solidFill>
                <a:latin typeface="Arial"/>
                <a:ea typeface="Arial"/>
              </a:rPr>
              <a:t>Doit être complété </a:t>
            </a:r>
            <a:r>
              <a:rPr b="1" lang="en-US" sz="1400" spc="-1" strike="noStrike">
                <a:solidFill>
                  <a:schemeClr val="dk1"/>
                </a:solidFill>
                <a:highlight>
                  <a:srgbClr val="33ccff"/>
                </a:highlight>
                <a:latin typeface="Arial"/>
                <a:ea typeface="Arial"/>
              </a:rPr>
              <a:t>AVANT</a:t>
            </a:r>
            <a:r>
              <a:rPr b="0" lang="en-US" sz="1400" spc="-1" strike="noStrike">
                <a:solidFill>
                  <a:schemeClr val="dk1"/>
                </a:solidFill>
                <a:latin typeface="Arial"/>
                <a:ea typeface="Arial"/>
              </a:rPr>
              <a:t> la journée </a:t>
            </a:r>
            <a:br>
              <a:rPr sz="1400"/>
            </a:br>
            <a:r>
              <a:rPr b="0" lang="en-US" sz="1400" spc="-1" strike="noStrike">
                <a:solidFill>
                  <a:schemeClr val="dk1"/>
                </a:solidFill>
                <a:latin typeface="Arial"/>
                <a:ea typeface="Arial"/>
              </a:rPr>
              <a:t>DEV CAMP à la fin de la session.</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Google Shape;279;p36"/>
          <p:cNvSpPr/>
          <p:nvPr/>
        </p:nvSpPr>
        <p:spPr>
          <a:xfrm>
            <a:off x="844560" y="2083680"/>
            <a:ext cx="2947320" cy="96372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5000" spc="-1" strike="noStrike">
                <a:solidFill>
                  <a:schemeClr val="dk1"/>
                </a:solidFill>
                <a:latin typeface="Arial"/>
                <a:ea typeface="Arial"/>
              </a:rPr>
              <a:t>SAVOIR-LIRE</a:t>
            </a:r>
            <a:endParaRPr b="0" lang="fr-CA" sz="5000" spc="-1" strike="noStrike">
              <a:solidFill>
                <a:srgbClr val="000000"/>
              </a:solidFill>
              <a:latin typeface="Arial"/>
            </a:endParaRPr>
          </a:p>
        </p:txBody>
      </p:sp>
      <p:sp>
        <p:nvSpPr>
          <p:cNvPr id="191" name="Google Shape;280;p36"/>
          <p:cNvSpPr/>
          <p:nvPr/>
        </p:nvSpPr>
        <p:spPr>
          <a:xfrm>
            <a:off x="844560" y="3059640"/>
            <a:ext cx="7079400" cy="2457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800" spc="-1" strike="noStrike">
                <a:solidFill>
                  <a:schemeClr val="dk1"/>
                </a:solidFill>
                <a:latin typeface="Raleway"/>
                <a:ea typeface="Raleway"/>
              </a:rPr>
              <a:t>Effectuer une recherche sur les services bus.  Dupliquer ce document.  Répondre aux questions posées directement dans le document.  </a:t>
            </a:r>
            <a:endParaRPr b="0" lang="fr-CA" sz="1800" spc="-1" strike="noStrike">
              <a:solidFill>
                <a:srgbClr val="000000"/>
              </a:solidFill>
              <a:latin typeface="Arial"/>
            </a:endParaRPr>
          </a:p>
        </p:txBody>
      </p:sp>
      <p:grpSp>
        <p:nvGrpSpPr>
          <p:cNvPr id="192" name="Google Shape;281;p36"/>
          <p:cNvGrpSpPr/>
          <p:nvPr/>
        </p:nvGrpSpPr>
        <p:grpSpPr>
          <a:xfrm>
            <a:off x="3792600" y="1157040"/>
            <a:ext cx="1600560" cy="1600560"/>
            <a:chOff x="3792600" y="1157040"/>
            <a:chExt cx="1600560" cy="1600560"/>
          </a:xfrm>
        </p:grpSpPr>
        <p:sp>
          <p:nvSpPr>
            <p:cNvPr id="193" name="Google Shape;282;p36"/>
            <p:cNvSpPr/>
            <p:nvPr/>
          </p:nvSpPr>
          <p:spPr>
            <a:xfrm>
              <a:off x="4841280" y="1157040"/>
              <a:ext cx="551880" cy="551880"/>
            </a:xfrm>
            <a:custGeom>
              <a:avLst/>
              <a:gdLst>
                <a:gd name="textAreaLeft" fmla="*/ 0 w 551880"/>
                <a:gd name="textAreaRight" fmla="*/ 552600 w 551880"/>
                <a:gd name="textAreaTop" fmla="*/ 0 h 551880"/>
                <a:gd name="textAreaBottom" fmla="*/ 552600 h 551880"/>
              </a:gdLst>
              <a:ahLst/>
              <a:rect l="textAreaLeft" t="textAreaTop" r="textAreaRight" b="textAreaBottom"/>
              <a:pathLst>
                <a:path w="6034" h="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4343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CA" sz="1400" spc="-1" strike="noStrike">
                <a:solidFill>
                  <a:srgbClr val="ffffff"/>
                </a:solidFill>
                <a:latin typeface="Arial"/>
              </a:endParaRPr>
            </a:p>
          </p:txBody>
        </p:sp>
        <p:sp>
          <p:nvSpPr>
            <p:cNvPr id="194" name="Google Shape;283;p36"/>
            <p:cNvSpPr/>
            <p:nvPr/>
          </p:nvSpPr>
          <p:spPr>
            <a:xfrm>
              <a:off x="3792600" y="1367280"/>
              <a:ext cx="1390320" cy="1390320"/>
            </a:xfrm>
            <a:custGeom>
              <a:avLst/>
              <a:gdLst>
                <a:gd name="textAreaLeft" fmla="*/ 0 w 1390320"/>
                <a:gd name="textAreaRight" fmla="*/ 1391040 w 1390320"/>
                <a:gd name="textAreaTop" fmla="*/ 0 h 1390320"/>
                <a:gd name="textAreaBottom" fmla="*/ 1391040 h 1390320"/>
              </a:gdLst>
              <a:ahLst/>
              <a:rect l="textAreaLeft" t="textAreaTop" r="textAreaRight" b="textAreaBottom"/>
              <a:pathLst>
                <a:path w="15192" h="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4343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CA" sz="1400" spc="-1" strike="noStrike">
                <a:solidFill>
                  <a:srgbClr val="ffffff"/>
                </a:solidFill>
                <a:latin typeface="Arial"/>
              </a:endParaRPr>
            </a:p>
          </p:txBody>
        </p:sp>
      </p:gr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Google Shape;288;p37"/>
          <p:cNvSpPr/>
          <p:nvPr/>
        </p:nvSpPr>
        <p:spPr>
          <a:xfrm>
            <a:off x="715320" y="284760"/>
            <a:ext cx="850284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SERVICES BUS</a:t>
            </a:r>
            <a:endParaRPr b="0" lang="fr-CA" sz="3600" spc="-1" strike="noStrike">
              <a:solidFill>
                <a:srgbClr val="000000"/>
              </a:solidFill>
              <a:latin typeface="Arial"/>
            </a:endParaRPr>
          </a:p>
        </p:txBody>
      </p:sp>
      <p:sp>
        <p:nvSpPr>
          <p:cNvPr id="196" name="Google Shape;289;p37"/>
          <p:cNvSpPr/>
          <p:nvPr/>
        </p:nvSpPr>
        <p:spPr>
          <a:xfrm>
            <a:off x="792360" y="979560"/>
            <a:ext cx="11181600" cy="54864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US" sz="2400" spc="-1" strike="noStrike">
                <a:solidFill>
                  <a:schemeClr val="dk1"/>
                </a:solidFill>
                <a:highlight>
                  <a:srgbClr val="ffff00"/>
                </a:highlight>
                <a:latin typeface="Oswald"/>
                <a:ea typeface="Oswald"/>
              </a:rPr>
              <a:t>NIVEAU 1 ) EXPLORATION INITIATIQUE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QUESTIONS GÉNÉRALES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br>
              <a:rPr sz="1600"/>
            </a:br>
            <a:r>
              <a:rPr b="1" lang="en-US" sz="1600" spc="-1" strike="noStrike" u="sng">
                <a:solidFill>
                  <a:schemeClr val="hlink"/>
                </a:solidFill>
                <a:uFillTx/>
                <a:latin typeface="Raleway"/>
                <a:ea typeface="Raleway"/>
                <a:hlinkClick r:id="rId1"/>
              </a:rPr>
              <a:t>https://www.hcltech.com/blogs/everything-you-need-know-about-enterprise-service-bus-esb</a:t>
            </a:r>
            <a:r>
              <a:rPr b="1" lang="en-US" sz="1600" spc="-1" strike="noStrike">
                <a:solidFill>
                  <a:srgbClr val="000000"/>
                </a:solidFill>
                <a:latin typeface="Raleway"/>
                <a:ea typeface="Raleway"/>
              </a:rPr>
              <a:t> </a:t>
            </a:r>
            <a:br>
              <a:rPr sz="1600"/>
            </a:br>
            <a:r>
              <a:rPr b="1" lang="en-US" sz="1600" spc="-1" strike="noStrike" u="sng">
                <a:solidFill>
                  <a:schemeClr val="hlink"/>
                </a:solidFill>
                <a:uFillTx/>
                <a:latin typeface="Raleway"/>
                <a:ea typeface="Raleway"/>
                <a:hlinkClick r:id="rId2"/>
              </a:rPr>
              <a:t>https://wso2.com/what-is-an-enterprise-service-bus/</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3"/>
              </a:rPr>
              <a:t>https://en.wikipedia.org/wiki/Enterprise_service_bus</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4"/>
              </a:rPr>
              <a:t>https://searchapparchitecture.techtarget.com/definition/Enterprise-Service-Bus-ESB</a:t>
            </a:r>
            <a:r>
              <a:rPr b="1" lang="en-US" sz="1600" spc="-1" strike="noStrike">
                <a:solidFill>
                  <a:srgbClr val="000000"/>
                </a:solidFill>
                <a:latin typeface="Raleway"/>
                <a:ea typeface="Raleway"/>
              </a:rPr>
              <a:t> </a:t>
            </a:r>
            <a:br>
              <a:rPr sz="1600"/>
            </a:br>
            <a:r>
              <a:rPr b="1" lang="en-US" sz="1600" spc="-1" strike="noStrike" u="sng">
                <a:solidFill>
                  <a:schemeClr val="hlink"/>
                </a:solidFill>
                <a:uFillTx/>
                <a:latin typeface="Raleway"/>
                <a:ea typeface="Raleway"/>
                <a:hlinkClick r:id="rId5"/>
              </a:rPr>
              <a:t>https://www.rootstack.com/en/blog/enterprise-service-bus-dummies-heres-what-you-need-know</a:t>
            </a:r>
            <a:r>
              <a:rPr b="1" lang="en-US" sz="1600" spc="-1" strike="noStrike">
                <a:solidFill>
                  <a:srgbClr val="000000"/>
                </a:solidFill>
                <a:latin typeface="Raleway"/>
                <a:ea typeface="Raleway"/>
              </a:rPr>
              <a:t> </a:t>
            </a:r>
            <a:br>
              <a:rPr sz="1600"/>
            </a:br>
            <a:r>
              <a:rPr b="1" lang="en-US" sz="1600" spc="-1" strike="noStrike">
                <a:solidFill>
                  <a:srgbClr val="000000"/>
                </a:solidFill>
                <a:latin typeface="Raleway"/>
                <a:ea typeface="Raleway"/>
              </a:rPr>
              <a:t>(section What does an ESB do)</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Citer un texte qui explique ce qu'est le service bus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a:t>
            </a:r>
            <a:r>
              <a:rPr b="1" lang="en-US" sz="1600" spc="-1" strike="noStrike">
                <a:solidFill>
                  <a:srgbClr val="000000"/>
                </a:solidFill>
                <a:latin typeface="Raleway"/>
                <a:ea typeface="Raleway"/>
              </a:rPr>
              <a:t>An enterprise service bus (ESB) implements a communication system between mutually interacting software applications in a </a:t>
            </a:r>
            <a:r>
              <a:rPr b="1" lang="en-US" sz="1600" spc="-1" strike="noStrike" u="sng">
                <a:solidFill>
                  <a:srgbClr val="0563c1"/>
                </a:solidFill>
                <a:uFillTx/>
                <a:latin typeface="Raleway"/>
                <a:ea typeface="Raleway"/>
                <a:hlinkClick r:id="rId6"/>
              </a:rPr>
              <a:t>service-oriented architecture</a:t>
            </a:r>
            <a:r>
              <a:rPr b="1" lang="en-US" sz="1600" spc="-1" strike="noStrike">
                <a:solidFill>
                  <a:srgbClr val="000000"/>
                </a:solidFill>
                <a:latin typeface="Raleway"/>
                <a:ea typeface="Raleway"/>
              </a:rPr>
              <a:t> (SOA). It represents a </a:t>
            </a:r>
            <a:r>
              <a:rPr b="1" lang="en-US" sz="1600" spc="-1" strike="noStrike" u="sng">
                <a:solidFill>
                  <a:srgbClr val="0563c1"/>
                </a:solidFill>
                <a:uFillTx/>
                <a:latin typeface="Raleway"/>
                <a:ea typeface="Raleway"/>
                <a:hlinkClick r:id="rId7"/>
              </a:rPr>
              <a:t>software architecture</a:t>
            </a:r>
            <a:r>
              <a:rPr b="1" lang="en-US" sz="1600" spc="-1" strike="noStrike">
                <a:solidFill>
                  <a:srgbClr val="000000"/>
                </a:solidFill>
                <a:latin typeface="Raleway"/>
                <a:ea typeface="Raleway"/>
              </a:rPr>
              <a:t> for </a:t>
            </a:r>
            <a:r>
              <a:rPr b="1" lang="en-US" sz="1600" spc="-1" strike="noStrike" u="sng">
                <a:solidFill>
                  <a:srgbClr val="0563c1"/>
                </a:solidFill>
                <a:uFillTx/>
                <a:latin typeface="Raleway"/>
                <a:ea typeface="Raleway"/>
                <a:hlinkClick r:id="rId8"/>
              </a:rPr>
              <a:t>distributed computing</a:t>
            </a:r>
            <a:r>
              <a:rPr b="1" lang="en-US" sz="1600" spc="-1" strike="noStrike">
                <a:solidFill>
                  <a:srgbClr val="000000"/>
                </a:solidFill>
                <a:latin typeface="Raleway"/>
                <a:ea typeface="Raleway"/>
              </a:rPr>
              <a:t>, and is a special variant of the more general </a:t>
            </a:r>
            <a:r>
              <a:rPr b="1" lang="en-US" sz="1600" spc="-1" strike="noStrike" u="sng">
                <a:solidFill>
                  <a:srgbClr val="0563c1"/>
                </a:solidFill>
                <a:uFillTx/>
                <a:latin typeface="Raleway"/>
                <a:ea typeface="Raleway"/>
                <a:hlinkClick r:id="rId9"/>
              </a:rPr>
              <a:t>client-server</a:t>
            </a:r>
            <a:r>
              <a:rPr b="1" lang="en-US" sz="1600" spc="-1" strike="noStrike">
                <a:solidFill>
                  <a:srgbClr val="000000"/>
                </a:solidFill>
                <a:latin typeface="Raleway"/>
                <a:ea typeface="Raleway"/>
              </a:rPr>
              <a:t> model, wherein any application may behave as server or client. ESB promotes agility and flexibility with regard to high-level protocol communication between applications. Its primary use is in </a:t>
            </a:r>
            <a:r>
              <a:rPr b="1" lang="en-US" sz="1600" spc="-1" strike="noStrike" u="sng">
                <a:solidFill>
                  <a:srgbClr val="0563c1"/>
                </a:solidFill>
                <a:uFillTx/>
                <a:latin typeface="Raleway"/>
                <a:ea typeface="Raleway"/>
                <a:hlinkClick r:id="rId10"/>
              </a:rPr>
              <a:t>enterprise application integration</a:t>
            </a:r>
            <a:r>
              <a:rPr b="1" lang="en-US" sz="1600" spc="-1" strike="noStrike">
                <a:solidFill>
                  <a:srgbClr val="000000"/>
                </a:solidFill>
                <a:latin typeface="Raleway"/>
                <a:ea typeface="Raleway"/>
              </a:rPr>
              <a:t> (EAI) of heterogeneous and complex service landscapes.”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Source: </a:t>
            </a:r>
            <a:r>
              <a:rPr b="1" lang="en-US" sz="1600" spc="-1" strike="noStrike" u="sng">
                <a:solidFill>
                  <a:srgbClr val="0563c1"/>
                </a:solidFill>
                <a:uFillTx/>
                <a:latin typeface="Raleway"/>
                <a:ea typeface="Raleway"/>
                <a:hlinkClick r:id="rId11"/>
              </a:rPr>
              <a:t>https://en.wikipedia.org/wiki/Enterprise_service_bus</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Expliquer ensuite </a:t>
            </a:r>
            <a:r>
              <a:rPr b="1" lang="en-US" sz="1600" spc="-1" strike="noStrike">
                <a:solidFill>
                  <a:srgbClr val="ff0000"/>
                </a:solidFill>
                <a:latin typeface="Raleway"/>
                <a:ea typeface="Raleway"/>
              </a:rPr>
              <a:t>dans vos mots </a:t>
            </a:r>
            <a:r>
              <a:rPr b="1" lang="en-US" sz="1600" spc="-1" strike="noStrike">
                <a:solidFill>
                  <a:srgbClr val="000000"/>
                </a:solidFill>
                <a:latin typeface="Raleway"/>
                <a:ea typeface="Raleway"/>
              </a:rPr>
              <a:t>ce qu'est le service bus pour vous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Un service bus ou ESB est comme un intermédiaire intelligent entre plusieurs applications.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Il fait circuler les messages, les adapte si besoin, et les envoie au bon service.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Il permet à des systèmes différents de travailler ensemble facilement.</a:t>
            </a:r>
            <a:endParaRPr b="0" lang="fr-CA" sz="1600" spc="-1" strike="noStrike">
              <a:solidFill>
                <a:srgbClr val="000000"/>
              </a:solidFill>
              <a:latin typeface="Arial"/>
            </a:endParaRPr>
          </a:p>
          <a:p>
            <a:pPr>
              <a:lnSpc>
                <a:spcPct val="100000"/>
              </a:lnSpc>
              <a:spcBef>
                <a:spcPts val="1191"/>
              </a:spcBef>
              <a:spcAft>
                <a:spcPts val="992"/>
              </a:spcAft>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294;p38"/>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SERVICE BUS</a:t>
            </a:r>
            <a:endParaRPr b="0" lang="fr-CA" sz="3600" spc="-1" strike="noStrike">
              <a:solidFill>
                <a:srgbClr val="000000"/>
              </a:solidFill>
              <a:latin typeface="Arial"/>
            </a:endParaRPr>
          </a:p>
        </p:txBody>
      </p:sp>
      <p:sp>
        <p:nvSpPr>
          <p:cNvPr id="198" name="Google Shape;295;p38"/>
          <p:cNvSpPr/>
          <p:nvPr/>
        </p:nvSpPr>
        <p:spPr>
          <a:xfrm>
            <a:off x="792360" y="1048320"/>
            <a:ext cx="11181600" cy="840276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1 ) EXPLORATION INITIATIQUE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QUESTIONS GÉNÉRALES sur la TERMINOLOGIE</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1"/>
              </a:rPr>
              <a:t>https://www.tutorialspoint.com/apache_camel/apache_camel_components.htm</a:t>
            </a:r>
            <a:r>
              <a:rPr b="1" lang="en-US" sz="1600" spc="-1" strike="noStrike">
                <a:solidFill>
                  <a:srgbClr val="000000"/>
                </a:solidFill>
                <a:latin typeface="Raleway"/>
                <a:ea typeface="Raleway"/>
              </a:rPr>
              <a:t> </a:t>
            </a:r>
            <a:br>
              <a:rPr sz="1600"/>
            </a:br>
            <a:r>
              <a:rPr b="1" lang="en-US" sz="1600" spc="-1" strike="noStrike" u="sng">
                <a:solidFill>
                  <a:schemeClr val="hlink"/>
                </a:solidFill>
                <a:uFillTx/>
                <a:latin typeface="Raleway"/>
                <a:ea typeface="Raleway"/>
                <a:hlinkClick r:id="rId2"/>
              </a:rPr>
              <a:t>https://www.tutorialspoint.com/apache_camel/apache_camel_endpoints.htm</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3"/>
              </a:rPr>
              <a:t>https://stackoverflow.com/a/19706238/5981056</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4"/>
              </a:rPr>
              <a:t>https://camel.apache.org/manual/latest/book-getting-started.html</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5"/>
              </a:rPr>
              <a:t>https://docs.mulesoft.com/connectors/</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Tentez de clarifier les éléments suivants, </a:t>
            </a:r>
            <a:r>
              <a:rPr b="1" lang="en-US" sz="1600" spc="-1" strike="noStrike">
                <a:solidFill>
                  <a:srgbClr val="ff0000"/>
                </a:solidFill>
                <a:latin typeface="Raleway"/>
                <a:ea typeface="Raleway"/>
              </a:rPr>
              <a:t>dans vos mots en français</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chemeClr val="dk1"/>
                </a:solidFill>
                <a:latin typeface="Raleway"/>
                <a:ea typeface="Raleway"/>
              </a:rPr>
              <a:t>CONNECTOR : C’est la prise qui permet de brancher Camel à un système extérieur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chemeClr val="dk1"/>
                </a:solidFill>
                <a:latin typeface="Raleway"/>
                <a:ea typeface="Raleway"/>
              </a:rPr>
              <a:t>COMPONENT : C’est l’adaptateur : il sait comment parler à une technologie </a:t>
            </a:r>
            <a:endParaRPr b="0" lang="fr-CA" sz="1600" spc="-1" strike="noStrike">
              <a:solidFill>
                <a:srgbClr val="000000"/>
              </a:solidFill>
              <a:latin typeface="Arial"/>
            </a:endParaRPr>
          </a:p>
          <a:p>
            <a:pPr>
              <a:lnSpc>
                <a:spcPct val="100000"/>
              </a:lnSpc>
              <a:spcBef>
                <a:spcPts val="1191"/>
              </a:spcBef>
              <a:spcAft>
                <a:spcPts val="992"/>
              </a:spcAft>
              <a:tabLst>
                <a:tab algn="l" pos="0"/>
              </a:tabLst>
            </a:pPr>
            <a:br>
              <a:rPr sz="1600"/>
            </a:br>
            <a:r>
              <a:rPr b="1" lang="en-US" sz="1600" spc="-1" strike="noStrike">
                <a:solidFill>
                  <a:schemeClr val="dk1"/>
                </a:solidFill>
                <a:latin typeface="Raleway"/>
                <a:ea typeface="Raleway"/>
              </a:rPr>
              <a:t>ROUTE :C’est le chemin que suit un message : d’un point de départ à une destination, avec des étapes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ENDPOINT : C’est le point de départ ou d’arrivée d’un message. Il dit où le message entre ou où il sort dans une route Camel.</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spcBef>
                <a:spcPts val="1191"/>
              </a:spcBef>
              <a:spcAft>
                <a:spcPts val="992"/>
              </a:spcAft>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Google Shape;300;p39"/>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SERVICE BUS</a:t>
            </a:r>
            <a:endParaRPr b="0" lang="fr-CA" sz="3600" spc="-1" strike="noStrike">
              <a:solidFill>
                <a:srgbClr val="000000"/>
              </a:solidFill>
              <a:latin typeface="Arial"/>
            </a:endParaRPr>
          </a:p>
        </p:txBody>
      </p:sp>
      <p:sp>
        <p:nvSpPr>
          <p:cNvPr id="200" name="Google Shape;301;p39"/>
          <p:cNvSpPr/>
          <p:nvPr/>
        </p:nvSpPr>
        <p:spPr>
          <a:xfrm>
            <a:off x="792360" y="1428480"/>
            <a:ext cx="11181600" cy="95065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2400" spc="-1" strike="noStrike">
                <a:solidFill>
                  <a:schemeClr val="dk1"/>
                </a:solidFill>
                <a:highlight>
                  <a:srgbClr val="ffff00"/>
                </a:highlight>
                <a:latin typeface="Oswald"/>
                <a:ea typeface="Oswald"/>
              </a:rPr>
              <a:t>NIVEAU 2 ) ANALYSE des qualités et défauts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QUESTIONS GÉNÉRALES sur les AVANTAGES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br>
              <a:rPr sz="1600"/>
            </a:br>
            <a:r>
              <a:rPr b="1" lang="en-US" sz="1600" spc="-1" strike="noStrike" u="sng">
                <a:solidFill>
                  <a:schemeClr val="hlink"/>
                </a:solidFill>
                <a:uFillTx/>
                <a:latin typeface="Raleway"/>
                <a:ea typeface="Raleway"/>
                <a:hlinkClick r:id="rId1"/>
              </a:rPr>
              <a:t>https://searchapparchitecture.techtarget.com/definition/Enterprise-Service-Bus-ESB</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2"/>
              </a:rPr>
              <a:t>https://www.mulesoft.com/resources/esb/why-use-esb</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3"/>
              </a:rPr>
              <a:t>https://www.arcesb.com/blog/integration/20200114-modern-esb</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4"/>
              </a:rPr>
              <a:t>https://www.hcltech.com/blogs/everything-you-need-know-about-enterprise-service-bus-esb</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5"/>
              </a:rPr>
              <a:t>https://en.wikipedia.org/wiki/Enterprise_service_bus#Key_benefits</a:t>
            </a:r>
            <a:r>
              <a:rPr b="1" lang="en-US" sz="1600" spc="-1" strike="noStrike">
                <a:solidFill>
                  <a:schemeClr val="dk1"/>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Quelles sont les bénéfices des services bus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Intégration simplifiée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Découplage des systèmes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Orchestration des services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Réduction des coûts et du temps de développement</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Gestion centralisée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Flexibilité et évolutivité</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Support des protocoles multiples</a:t>
            </a:r>
            <a:endParaRPr b="0" lang="fr-CA" sz="1600" spc="-1" strike="noStrike">
              <a:solidFill>
                <a:srgbClr val="000000"/>
              </a:solidFill>
              <a:latin typeface="Arial"/>
            </a:endParaRPr>
          </a:p>
          <a:p>
            <a:pPr>
              <a:lnSpc>
                <a:spcPct val="100000"/>
              </a:lnSpc>
              <a:spcBef>
                <a:spcPts val="1191"/>
              </a:spcBef>
              <a:spcAft>
                <a:spcPts val="992"/>
              </a:spcAft>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p:nvPr>
        </p:nvSpPr>
        <p:spPr>
          <a:xfrm>
            <a:off x="2221200" y="1889640"/>
            <a:ext cx="7078680" cy="2618640"/>
          </a:xfrm>
          <a:prstGeom prst="rect">
            <a:avLst/>
          </a:prstGeom>
          <a:solidFill>
            <a:srgbClr val="efefef"/>
          </a:solidFill>
          <a:ln w="0">
            <a:noFill/>
          </a:ln>
        </p:spPr>
        <p:txBody>
          <a:bodyPr lIns="91440" rIns="91440" tIns="91440" bIns="91440" anchor="ctr">
            <a:noAutofit/>
          </a:bodyPr>
          <a:p>
            <a:pPr indent="0">
              <a:lnSpc>
                <a:spcPct val="115000"/>
              </a:lnSpc>
              <a:spcBef>
                <a:spcPts val="1001"/>
              </a:spcBef>
              <a:buNone/>
              <a:tabLst>
                <a:tab algn="l" pos="0"/>
              </a:tabLst>
            </a:pPr>
            <a:r>
              <a:rPr b="1" lang="en-US" sz="2100" spc="-1" strike="noStrike">
                <a:solidFill>
                  <a:schemeClr val="dk1"/>
                </a:solidFill>
                <a:latin typeface="Oswald"/>
                <a:ea typeface="Oswald"/>
              </a:rPr>
              <a:t>Vous avez droit à deux JOKERS :</a:t>
            </a:r>
            <a:br>
              <a:rPr sz="2100"/>
            </a:br>
            <a:r>
              <a:rPr b="1" lang="en-US" sz="4000" spc="-1" strike="noStrike">
                <a:solidFill>
                  <a:schemeClr val="dk1"/>
                </a:solidFill>
                <a:latin typeface="Oswald"/>
                <a:ea typeface="Oswald"/>
              </a:rPr>
              <a:t>🃏🃏</a:t>
            </a:r>
            <a:endParaRPr b="0" lang="fr-CA" sz="4000" spc="-1" strike="noStrike">
              <a:solidFill>
                <a:srgbClr val="000000"/>
              </a:solidFill>
              <a:latin typeface="Arial"/>
            </a:endParaRPr>
          </a:p>
          <a:p>
            <a:pPr indent="0">
              <a:lnSpc>
                <a:spcPct val="115000"/>
              </a:lnSpc>
              <a:spcBef>
                <a:spcPts val="1001"/>
              </a:spcBef>
              <a:spcAft>
                <a:spcPts val="1001"/>
              </a:spcAft>
              <a:buNone/>
              <a:tabLst>
                <a:tab algn="l" pos="0"/>
              </a:tabLst>
            </a:pPr>
            <a:r>
              <a:rPr b="1" lang="en-US" sz="2100" spc="-1" strike="noStrike">
                <a:solidFill>
                  <a:schemeClr val="dk1"/>
                </a:solidFill>
                <a:latin typeface="Oswald"/>
                <a:ea typeface="Oswald"/>
              </a:rPr>
              <a:t>Vous pouvez placer un JOKER à une sous-question dont vous ne savez pas la réponse sans perdre de points.</a:t>
            </a:r>
            <a:endParaRPr b="0" lang="fr-CA" sz="2100" spc="-1" strike="noStrike">
              <a:solidFill>
                <a:srgbClr val="000000"/>
              </a:solidFill>
              <a:latin typeface="Arial"/>
            </a:endParaRPr>
          </a:p>
        </p:txBody>
      </p:sp>
      <p:sp>
        <p:nvSpPr>
          <p:cNvPr id="144" name="PlaceHolder 2"/>
          <p:cNvSpPr>
            <a:spLocks noGrp="1"/>
          </p:cNvSpPr>
          <p:nvPr>
            <p:ph/>
          </p:nvPr>
        </p:nvSpPr>
        <p:spPr>
          <a:xfrm>
            <a:off x="2221200" y="4949280"/>
            <a:ext cx="7078680" cy="1020240"/>
          </a:xfrm>
          <a:prstGeom prst="rect">
            <a:avLst/>
          </a:prstGeom>
          <a:solidFill>
            <a:srgbClr val="efefef"/>
          </a:solidFill>
          <a:ln w="0">
            <a:noFill/>
          </a:ln>
        </p:spPr>
        <p:txBody>
          <a:bodyPr lIns="91440" rIns="91440" tIns="91440" bIns="91440" anchor="ctr">
            <a:noAutofit/>
          </a:bodyPr>
          <a:p>
            <a:pPr indent="0">
              <a:lnSpc>
                <a:spcPct val="115000"/>
              </a:lnSpc>
              <a:spcBef>
                <a:spcPts val="1001"/>
              </a:spcBef>
              <a:spcAft>
                <a:spcPts val="1001"/>
              </a:spcAft>
              <a:buNone/>
              <a:tabLst>
                <a:tab algn="l" pos="0"/>
              </a:tabLst>
            </a:pPr>
            <a:r>
              <a:rPr b="1" lang="en-US" sz="2100" spc="-1" strike="noStrike">
                <a:solidFill>
                  <a:schemeClr val="dk1"/>
                </a:solidFill>
                <a:latin typeface="Oswald"/>
                <a:ea typeface="Oswald"/>
              </a:rPr>
              <a:t>Lien GitHub : </a:t>
            </a:r>
            <a:r>
              <a:rPr b="1" lang="en-US" sz="2100" spc="-1" strike="noStrike" u="sng">
                <a:solidFill>
                  <a:schemeClr val="hlink"/>
                </a:solidFill>
                <a:uFillTx/>
                <a:latin typeface="Oswald"/>
                <a:ea typeface="Oswald"/>
                <a:hlinkClick r:id="rId1"/>
              </a:rPr>
              <a:t>https://classroom.github.com/a/jxee91DZ</a:t>
            </a:r>
            <a:endParaRPr b="0" lang="fr-CA"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306;p40"/>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SERVICE BUS</a:t>
            </a:r>
            <a:endParaRPr b="0" lang="fr-CA" sz="3600" spc="-1" strike="noStrike">
              <a:solidFill>
                <a:srgbClr val="000000"/>
              </a:solidFill>
              <a:latin typeface="Arial"/>
            </a:endParaRPr>
          </a:p>
        </p:txBody>
      </p:sp>
      <p:sp>
        <p:nvSpPr>
          <p:cNvPr id="202" name="Google Shape;307;p40"/>
          <p:cNvSpPr/>
          <p:nvPr/>
        </p:nvSpPr>
        <p:spPr>
          <a:xfrm>
            <a:off x="792360" y="1086840"/>
            <a:ext cx="11399040" cy="1004796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3 ) LE NIVEAU APPLICATIONS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QUESTIONS d'ÉTUDES de CAS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br>
              <a:rPr sz="1600"/>
            </a:br>
            <a:r>
              <a:rPr b="1" lang="en-US" sz="1400" spc="-1" strike="noStrike" u="sng">
                <a:solidFill>
                  <a:schemeClr val="hlink"/>
                </a:solidFill>
                <a:uFillTx/>
                <a:latin typeface="Raleway"/>
                <a:ea typeface="Raleway"/>
                <a:hlinkClick r:id="rId1"/>
              </a:rPr>
              <a:t>https://docs.mulesoft.com/connectors/</a:t>
            </a:r>
            <a:r>
              <a:rPr b="1" lang="en-US" sz="1400" spc="-1" strike="noStrike">
                <a:solidFill>
                  <a:srgbClr val="000000"/>
                </a:solidFill>
                <a:latin typeface="Raleway"/>
                <a:ea typeface="Raleway"/>
              </a:rPr>
              <a:t> &amp; </a:t>
            </a:r>
            <a:r>
              <a:rPr b="1" lang="en-US" sz="1400" spc="-1" strike="noStrike" u="sng">
                <a:solidFill>
                  <a:schemeClr val="hlink"/>
                </a:solidFill>
                <a:uFillTx/>
                <a:latin typeface="Raleway"/>
                <a:ea typeface="Raleway"/>
                <a:hlinkClick r:id="rId2"/>
              </a:rPr>
              <a:t>https://www.mulesoft.com/platform/cloud-connectors</a:t>
            </a:r>
            <a:r>
              <a:rPr b="1" lang="en-US" sz="1400" spc="-1" strike="noStrike">
                <a:solidFill>
                  <a:srgbClr val="000000"/>
                </a:solidFill>
                <a:latin typeface="Raleway"/>
                <a:ea typeface="Raleway"/>
              </a:rPr>
              <a:t> </a:t>
            </a:r>
            <a:endParaRPr b="0" lang="fr-CA" sz="1400" spc="-1" strike="noStrike">
              <a:solidFill>
                <a:srgbClr val="000000"/>
              </a:solidFill>
              <a:latin typeface="Arial"/>
            </a:endParaRPr>
          </a:p>
          <a:p>
            <a:pPr>
              <a:lnSpc>
                <a:spcPct val="100000"/>
              </a:lnSpc>
              <a:tabLst>
                <a:tab algn="l" pos="0"/>
              </a:tabLst>
            </a:pPr>
            <a:r>
              <a:rPr b="1" lang="en-US" sz="1400" spc="-1" strike="noStrike" u="sng">
                <a:solidFill>
                  <a:schemeClr val="hlink"/>
                </a:solidFill>
                <a:uFillTx/>
                <a:latin typeface="Raleway"/>
                <a:ea typeface="Raleway"/>
                <a:hlinkClick r:id="rId3"/>
              </a:rPr>
              <a:t>https://camel.apache.org/components/latest/</a:t>
            </a:r>
            <a:r>
              <a:rPr b="1" lang="en-US" sz="1400" spc="-1" strike="noStrike">
                <a:solidFill>
                  <a:srgbClr val="000000"/>
                </a:solidFill>
                <a:latin typeface="Raleway"/>
                <a:ea typeface="Raleway"/>
              </a:rPr>
              <a:t> </a:t>
            </a:r>
            <a:br>
              <a:rPr sz="1400"/>
            </a:br>
            <a:r>
              <a:rPr b="1" lang="en-US" sz="1400" spc="-1" strike="noStrike" u="sng">
                <a:solidFill>
                  <a:schemeClr val="hlink"/>
                </a:solidFill>
                <a:uFillTx/>
                <a:latin typeface="Raleway"/>
                <a:ea typeface="Raleway"/>
                <a:hlinkClick r:id="rId4"/>
              </a:rPr>
              <a:t>https://docs.wso2.com/display/ESBCONNECTORS/</a:t>
            </a:r>
            <a:r>
              <a:rPr b="0" lang="en-US" sz="1400" spc="-1" strike="noStrike">
                <a:solidFill>
                  <a:srgbClr val="000000"/>
                </a:solidFill>
                <a:latin typeface="Arial"/>
                <a:ea typeface="Arial"/>
              </a:rPr>
              <a:t> &amp; </a:t>
            </a:r>
            <a:r>
              <a:rPr b="1" lang="en-US" sz="1400" spc="-1" strike="noStrike" u="sng">
                <a:solidFill>
                  <a:schemeClr val="hlink"/>
                </a:solidFill>
                <a:uFillTx/>
                <a:latin typeface="Raleway"/>
                <a:ea typeface="Raleway"/>
                <a:hlinkClick r:id="rId5"/>
              </a:rPr>
              <a:t>https://store.wso2.com/store/assets/esbconnector/list</a:t>
            </a:r>
            <a:r>
              <a:rPr b="1" lang="en-US" sz="1400" spc="-1" strike="noStrike">
                <a:solidFill>
                  <a:srgbClr val="000000"/>
                </a:solidFill>
                <a:latin typeface="Raleway"/>
                <a:ea typeface="Raleway"/>
              </a:rPr>
              <a:t> </a:t>
            </a:r>
            <a:endParaRPr b="0" lang="fr-CA" sz="14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Nous avons parlé la semaine passée des files de messages (messages queue).  C'est la partie des ESB qui est devenue super-populaire.  Quels sont les autres connecteurs ou components ou end-point que l'on peut exploiter avec des vrais ESB ?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marL="457200" indent="-330120">
              <a:lnSpc>
                <a:spcPct val="100000"/>
              </a:lnSpc>
              <a:buClr>
                <a:srgbClr val="000000"/>
              </a:buClr>
              <a:buFont typeface="Raleway"/>
              <a:buChar char="●"/>
              <a:tabLst>
                <a:tab algn="l" pos="0"/>
              </a:tabLst>
            </a:pPr>
            <a:r>
              <a:rPr b="1" lang="en-US" sz="1600" spc="-1" strike="noStrike">
                <a:solidFill>
                  <a:srgbClr val="000000"/>
                </a:solidFill>
                <a:latin typeface="Raleway"/>
                <a:ea typeface="Raleway"/>
              </a:rPr>
              <a:t>Listez en au moins 12 tout logiciel confondu.</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HTTP / HTTPS;FTP / SFTP</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JDBC (bases de données)</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JMS (Java Message Service)</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SOAP Web Services</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REST API</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Email (SMTP, IMAP, POP3)</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Salesforce; AWS S3 (stockage cloud)</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Kafka (streaming)</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MQTT (IoT)</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LDAP (annuaire d’entreprise)</a:t>
            </a:r>
            <a:endParaRPr b="0" lang="fr-CA" sz="1600" spc="-1" strike="noStrike">
              <a:solidFill>
                <a:srgbClr val="000000"/>
              </a:solidFill>
              <a:latin typeface="Arial"/>
            </a:endParaRPr>
          </a:p>
          <a:p>
            <a:pPr marL="457200" indent="-330120">
              <a:lnSpc>
                <a:spcPct val="100000"/>
              </a:lnSpc>
              <a:buClr>
                <a:srgbClr val="000000"/>
              </a:buClr>
              <a:buFont typeface="Raleway"/>
              <a:buChar char="●"/>
              <a:tabLst>
                <a:tab algn="l" pos="0"/>
              </a:tabLst>
            </a:pPr>
            <a:r>
              <a:rPr b="1" lang="en-US" sz="1600" spc="-1" strike="noStrike">
                <a:solidFill>
                  <a:srgbClr val="000000"/>
                </a:solidFill>
                <a:latin typeface="Raleway"/>
                <a:ea typeface="Raleway"/>
              </a:rPr>
              <a:t>Mentionnez pour au moins 3 d'entre eux (un par participant) quel est l'usage que vous en feriez dans un vrai projet logiciel ou situation d'entreprise.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Google Shape;312;p41"/>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SERVICE BUS</a:t>
            </a:r>
            <a:endParaRPr b="0" lang="fr-CA" sz="3600" spc="-1" strike="noStrike">
              <a:solidFill>
                <a:srgbClr val="000000"/>
              </a:solidFill>
              <a:latin typeface="Arial"/>
            </a:endParaRPr>
          </a:p>
        </p:txBody>
      </p:sp>
      <p:sp>
        <p:nvSpPr>
          <p:cNvPr id="204" name="Google Shape;313;p41"/>
          <p:cNvSpPr/>
          <p:nvPr/>
        </p:nvSpPr>
        <p:spPr>
          <a:xfrm>
            <a:off x="792360" y="1058040"/>
            <a:ext cx="11181600" cy="42667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2400" spc="-1" strike="noStrike">
                <a:solidFill>
                  <a:schemeClr val="dk1"/>
                </a:solidFill>
                <a:highlight>
                  <a:srgbClr val="ffff00"/>
                </a:highlight>
                <a:latin typeface="Oswald"/>
                <a:ea typeface="Oswald"/>
              </a:rPr>
              <a:t>NIVEAU 4 ) LE NIVEAU PROGRAMMEUR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POUR LA TECHNOLOGIE X (remplacer X, une fiche par participant)</a:t>
            </a:r>
            <a:endParaRPr b="0" lang="fr-CA" sz="16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Quelle est l'url pour télécharger les librairies de développement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Quelle est la licence de cette technologie ?  Quel organisme ou cie est l'auteur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Est-ce possible de l'utiliser en Java ? en JavaScript ? en C++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Quels sont les avantages dont se vante la technologie sur son site web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Comment cela fonctionne-t-il, dans vos mots si possible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Les utilisateurs &amp; la popularité : </a:t>
            </a:r>
            <a:endParaRPr b="0" lang="fr-CA" sz="1800" spc="-1" strike="noStrike">
              <a:solidFill>
                <a:srgbClr val="000000"/>
              </a:solidFill>
              <a:latin typeface="Arial"/>
            </a:endParaRPr>
          </a:p>
          <a:p>
            <a:pPr lvl="1" marL="914400" indent="-343080">
              <a:lnSpc>
                <a:spcPct val="100000"/>
              </a:lnSpc>
              <a:buClr>
                <a:srgbClr val="000000"/>
              </a:buClr>
              <a:buFont typeface="Raleway"/>
              <a:buAutoNum type="alphaLcPeriod"/>
              <a:tabLst>
                <a:tab algn="l" pos="0"/>
              </a:tabLst>
            </a:pPr>
            <a:r>
              <a:rPr b="0" lang="en-US" sz="1800" spc="-1" strike="noStrike">
                <a:solidFill>
                  <a:srgbClr val="000000"/>
                </a:solidFill>
                <a:latin typeface="Raleway"/>
                <a:ea typeface="Raleway"/>
              </a:rPr>
              <a:t>Est-ce qu'une compagnie est connue pour utiliser cette technologie ? Si oui qui ?</a:t>
            </a:r>
            <a:endParaRPr b="0" lang="fr-CA" sz="1800" spc="-1" strike="noStrike">
              <a:solidFill>
                <a:srgbClr val="000000"/>
              </a:solidFill>
              <a:latin typeface="Arial"/>
            </a:endParaRPr>
          </a:p>
          <a:p>
            <a:pPr lvl="1" marL="914400" indent="-343080">
              <a:lnSpc>
                <a:spcPct val="100000"/>
              </a:lnSpc>
              <a:buClr>
                <a:srgbClr val="000000"/>
              </a:buClr>
              <a:buFont typeface="Raleway"/>
              <a:buAutoNum type="alphaLcPeriod"/>
              <a:tabLst>
                <a:tab algn="l" pos="0"/>
              </a:tabLst>
            </a:pPr>
            <a:r>
              <a:rPr b="0" lang="en-US" sz="1800" spc="-1" strike="noStrike">
                <a:solidFill>
                  <a:srgbClr val="000000"/>
                </a:solidFill>
                <a:latin typeface="Raleway"/>
                <a:ea typeface="Raleway"/>
              </a:rPr>
              <a:t>Est-ce qu'on a un estimé du nombre d'utilisateurs selon la compagnie ?</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Donnez un échantillon de code pour votre technologie (dans une diapo séparée)</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Donnez au moins 5 sources ou tutoriels débutants pour tester votre technologie.</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Allez à la section preuve de concept, vous êtes prêts.</a:t>
            </a:r>
            <a:endParaRPr b="0" lang="fr-CA" sz="1800" spc="-1" strike="noStrike">
              <a:solidFill>
                <a:srgbClr val="000000"/>
              </a:solidFill>
              <a:latin typeface="Arial"/>
            </a:endParaRPr>
          </a:p>
        </p:txBody>
      </p:sp>
      <p:sp>
        <p:nvSpPr>
          <p:cNvPr id="205" name="Google Shape;314;p41"/>
          <p:cNvSpPr/>
          <p:nvPr/>
        </p:nvSpPr>
        <p:spPr>
          <a:xfrm>
            <a:off x="10583280" y="293400"/>
            <a:ext cx="1378800" cy="527760"/>
          </a:xfrm>
          <a:prstGeom prst="doubleWave">
            <a:avLst>
              <a:gd name="adj1" fmla="val 6250"/>
              <a:gd name="adj2" fmla="val 0"/>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rgbClr val="000000"/>
                </a:solidFill>
                <a:latin typeface="Arial"/>
                <a:ea typeface="Arial"/>
              </a:rPr>
              <a:t>individuel</a:t>
            </a:r>
            <a:endParaRPr b="0" lang="fr-CA" sz="1400" spc="-1" strike="noStrike">
              <a:solidFill>
                <a:srgbClr val="000000"/>
              </a:solidFill>
              <a:latin typeface="Arial"/>
            </a:endParaRPr>
          </a:p>
        </p:txBody>
      </p:sp>
      <p:sp>
        <p:nvSpPr>
          <p:cNvPr id="206" name="Google Shape;315;p41"/>
          <p:cNvSpPr/>
          <p:nvPr/>
        </p:nvSpPr>
        <p:spPr>
          <a:xfrm>
            <a:off x="1017360" y="5214600"/>
            <a:ext cx="10271520" cy="7311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1800" spc="-1" strike="noStrike">
                <a:solidFill>
                  <a:srgbClr val="ff0000"/>
                </a:solidFill>
                <a:latin typeface="Raleway"/>
                <a:ea typeface="Raleway"/>
              </a:rPr>
              <a:t>ATTENTION ! même si vous avez fait la recherche sur une autre technologie, toutes les preuves de concept portent sur CAMEL</a:t>
            </a:r>
            <a:endParaRPr b="0" lang="fr-CA"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Google Shape;320;p42"/>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MESSAGES QUEUES</a:t>
            </a:r>
            <a:endParaRPr b="0" lang="fr-CA" sz="3600" spc="-1" strike="noStrike">
              <a:solidFill>
                <a:srgbClr val="000000"/>
              </a:solidFill>
              <a:latin typeface="Arial"/>
            </a:endParaRPr>
          </a:p>
        </p:txBody>
      </p:sp>
      <p:sp>
        <p:nvSpPr>
          <p:cNvPr id="208" name="Google Shape;321;p42"/>
          <p:cNvSpPr/>
          <p:nvPr/>
        </p:nvSpPr>
        <p:spPr>
          <a:xfrm>
            <a:off x="792360" y="1428480"/>
            <a:ext cx="11181600" cy="5037480"/>
          </a:xfrm>
          <a:prstGeom prst="rect">
            <a:avLst/>
          </a:prstGeom>
          <a:noFill/>
          <a:ln w="0">
            <a:noFill/>
          </a:ln>
        </p:spPr>
        <p:style>
          <a:lnRef idx="0"/>
          <a:fillRef idx="0"/>
          <a:effectRef idx="0"/>
          <a:fontRef idx="minor"/>
        </p:style>
        <p:txBody>
          <a:bodyPr lIns="90000" rIns="90000" tIns="91440" bIns="91440" anchor="t">
            <a:no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4 ) LE NIVEAU PROGRAMMEUR 👨‍💻👩‍💻👩‍💻</a:t>
            </a:r>
            <a:endParaRPr b="0" lang="fr-CA" sz="2400" spc="-1" strike="noStrike">
              <a:solidFill>
                <a:srgbClr val="000000"/>
              </a:solidFill>
              <a:latin typeface="Arial"/>
            </a:endParaRPr>
          </a:p>
          <a:p>
            <a:pPr>
              <a:lnSpc>
                <a:spcPct val="100000"/>
              </a:lnSpc>
              <a:spcBef>
                <a:spcPts val="1001"/>
              </a:spcBef>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Fournissez 5 LIENS de votre cru pour en apprendre plus sur les services BUS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hlinkClick r:id="rId1"/>
              </a:rPr>
              <a:t>https://wso2.com/integrator/</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hlinkClick r:id="rId2"/>
              </a:rPr>
              <a:t>https://wso2.com/integrator/</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hlinkClick r:id="rId3"/>
              </a:rPr>
              <a:t>https://en.wikipedia.org/wiki/Enterprise_service_bus</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hlinkClick r:id="rId4"/>
              </a:rPr>
              <a:t>https://camel.apache.org/manual/getting-started.html</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https://www.techtarget.com/searchapparchitecture/definition/Enterprise-Service-Bus-ESB</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Fournissez quelques liens sur des applications ou librairies qui vous intéressent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hlinkClick r:id="rId5"/>
              </a:rPr>
              <a:t>https://camel.apache.org/</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https://www.mulesoft.com/platform/enterprise-integration</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326;p43"/>
          <p:cNvSpPr/>
          <p:nvPr/>
        </p:nvSpPr>
        <p:spPr>
          <a:xfrm>
            <a:off x="715320" y="284760"/>
            <a:ext cx="8502840" cy="69408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3600" spc="-1" strike="noStrike">
                <a:solidFill>
                  <a:schemeClr val="dk1"/>
                </a:solidFill>
                <a:latin typeface="Arial"/>
                <a:ea typeface="Arial"/>
              </a:rPr>
              <a:t>COMPAREZ les SERVICE BUS</a:t>
            </a:r>
            <a:endParaRPr b="0" lang="fr-CA" sz="3600" spc="-1" strike="noStrike">
              <a:solidFill>
                <a:srgbClr val="000000"/>
              </a:solidFill>
              <a:latin typeface="Arial"/>
            </a:endParaRPr>
          </a:p>
        </p:txBody>
      </p:sp>
      <p:graphicFrame>
        <p:nvGraphicFramePr>
          <p:cNvPr id="210" name="Google Shape;327;p43"/>
          <p:cNvGraphicFramePr/>
          <p:nvPr/>
        </p:nvGraphicFramePr>
        <p:xfrm>
          <a:off x="882360" y="1259280"/>
          <a:ext cx="10367640" cy="5253840"/>
        </p:xfrm>
        <a:graphic>
          <a:graphicData uri="http://schemas.openxmlformats.org/drawingml/2006/table">
            <a:tbl>
              <a:tblPr/>
              <a:tblGrid>
                <a:gridCol w="2592000"/>
                <a:gridCol w="2592000"/>
                <a:gridCol w="2592000"/>
                <a:gridCol w="2592000"/>
              </a:tblGrid>
              <a:tr h="374400">
                <a:tc>
                  <a:txBody>
                    <a:bodyPr anchor="t">
                      <a:noAutofit/>
                    </a:bodyPr>
                    <a:p>
                      <a:pPr algn="ctr">
                        <a:lnSpc>
                          <a:spcPct val="100000"/>
                        </a:lnSpc>
                        <a:tabLst>
                          <a:tab algn="l" pos="0"/>
                        </a:tabLst>
                      </a:pPr>
                      <a:r>
                        <a:rPr b="1" lang="en-US" sz="1800" spc="-1" strike="noStrike">
                          <a:solidFill>
                            <a:srgbClr val="29abe2"/>
                          </a:solidFill>
                          <a:latin typeface="Arial"/>
                          <a:ea typeface="Arial"/>
                        </a:rPr>
                        <a:t>NOM</a:t>
                      </a:r>
                      <a:endParaRPr b="0" lang="fr-CA"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4"/>
                    </a:solidFill>
                  </a:tcPr>
                </a:tc>
                <a:tc>
                  <a:txBody>
                    <a:bodyPr anchor="t">
                      <a:noAutofit/>
                    </a:bodyPr>
                    <a:p>
                      <a:pPr algn="ctr">
                        <a:lnSpc>
                          <a:spcPct val="100000"/>
                        </a:lnSpc>
                        <a:tabLst>
                          <a:tab algn="l" pos="0"/>
                        </a:tabLst>
                      </a:pPr>
                      <a:r>
                        <a:rPr b="1" lang="en-US" sz="1800" spc="-1" strike="noStrike">
                          <a:solidFill>
                            <a:srgbClr val="29abe2"/>
                          </a:solidFill>
                          <a:latin typeface="Raleway"/>
                          <a:ea typeface="Raleway"/>
                        </a:rPr>
                        <a:t>CAMEL</a:t>
                      </a:r>
                      <a:endParaRPr b="0" lang="fr-CA"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4"/>
                    </a:solidFill>
                  </a:tcPr>
                </a:tc>
                <a:tc>
                  <a:txBody>
                    <a:bodyPr anchor="t">
                      <a:noAutofit/>
                    </a:bodyPr>
                    <a:p>
                      <a:pPr algn="ctr">
                        <a:lnSpc>
                          <a:spcPct val="100000"/>
                        </a:lnSpc>
                        <a:tabLst>
                          <a:tab algn="l" pos="0"/>
                        </a:tabLst>
                      </a:pPr>
                      <a:r>
                        <a:rPr b="1" lang="en-US" sz="1800" spc="-1" strike="noStrike">
                          <a:solidFill>
                            <a:srgbClr val="29abe2"/>
                          </a:solidFill>
                          <a:latin typeface="Raleway"/>
                          <a:ea typeface="Raleway"/>
                        </a:rPr>
                        <a:t>MULE</a:t>
                      </a:r>
                      <a:endParaRPr b="0" lang="fr-CA"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4"/>
                    </a:solidFill>
                  </a:tcPr>
                </a:tc>
                <a:tc>
                  <a:txBody>
                    <a:bodyPr anchor="t">
                      <a:noAutofit/>
                    </a:bodyPr>
                    <a:p>
                      <a:pPr algn="ctr">
                        <a:lnSpc>
                          <a:spcPct val="100000"/>
                        </a:lnSpc>
                        <a:tabLst>
                          <a:tab algn="l" pos="0"/>
                        </a:tabLst>
                      </a:pPr>
                      <a:r>
                        <a:rPr b="1" lang="en-US" sz="1800" spc="-1" strike="noStrike">
                          <a:solidFill>
                            <a:srgbClr val="29abe2"/>
                          </a:solidFill>
                          <a:latin typeface="Arial"/>
                          <a:ea typeface="Arial"/>
                        </a:rPr>
                        <a:t>WSO2</a:t>
                      </a:r>
                      <a:endParaRPr b="0" lang="fr-CA"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4"/>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1:Licence</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r>
                        <a:rPr b="0" lang="fr-CA" sz="1800" spc="-1" strike="noStrike">
                          <a:solidFill>
                            <a:srgbClr val="000000"/>
                          </a:solidFill>
                          <a:latin typeface="Arial"/>
                        </a:rPr>
                        <a:t>Open-source (Apache 2.0)</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r>
                        <a:rPr b="0" lang="fr-CA" sz="1800" spc="-1" strike="noStrike">
                          <a:solidFill>
                            <a:srgbClr val="000000"/>
                          </a:solidFill>
                          <a:latin typeface="Arial"/>
                        </a:rPr>
                        <a:t>Open-source avec version commerciale</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r>
                        <a:rPr b="0" lang="fr-CA" sz="1800" spc="-1" strike="noStrike">
                          <a:solidFill>
                            <a:srgbClr val="000000"/>
                          </a:solidFill>
                          <a:latin typeface="Arial"/>
                        </a:rPr>
                        <a:t>Open-source avec support commercial</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2:Langage principal</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r>
                        <a:rPr b="0" lang="fr-CA" sz="1800" spc="-1" strike="noStrike">
                          <a:solidFill>
                            <a:srgbClr val="000000"/>
                          </a:solidFill>
                          <a:latin typeface="Arial"/>
                        </a:rPr>
                        <a:t>Java (aussi Kotlin, Scala)</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r>
                        <a:rPr b="0" lang="fr-CA" sz="1800" spc="-1" strike="noStrike">
                          <a:solidFill>
                            <a:srgbClr val="000000"/>
                          </a:solidFill>
                          <a:latin typeface="Arial"/>
                        </a:rPr>
                        <a:t>Java</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r>
                        <a:rPr b="0" lang="fr-CA" sz="1800" spc="-1" strike="noStrike">
                          <a:solidFill>
                            <a:srgbClr val="000000"/>
                          </a:solidFill>
                          <a:latin typeface="Arial"/>
                        </a:rPr>
                        <a:t>Java</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3:Facilité d’utilisation</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r>
                        <a:rPr b="0" lang="fr-CA" sz="1800" spc="-1" strike="noStrike">
                          <a:solidFill>
                            <a:srgbClr val="000000"/>
                          </a:solidFill>
                          <a:latin typeface="Arial"/>
                        </a:rPr>
                        <a:t>Requiert des connaissances en code Java</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r>
                        <a:rPr b="0" lang="fr-CA" sz="1800" spc="-1" strike="noStrike">
                          <a:solidFill>
                            <a:srgbClr val="000000"/>
                          </a:solidFill>
                          <a:latin typeface="Arial"/>
                        </a:rPr>
                        <a:t>Interface visuelle + XML ou code</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r>
                        <a:rPr b="0" lang="fr-CA" sz="1800" spc="-1" strike="noStrike">
                          <a:solidFill>
                            <a:srgbClr val="000000"/>
                          </a:solidFill>
                          <a:latin typeface="Arial"/>
                        </a:rPr>
                        <a:t>Interface graphique + config XML</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4:Intégration</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r>
                        <a:rPr b="0" lang="fr-CA" sz="1800" spc="-1" strike="noStrike">
                          <a:solidFill>
                            <a:srgbClr val="000000"/>
                          </a:solidFill>
                          <a:latin typeface="Arial"/>
                        </a:rPr>
                        <a:t>+300 composants prêts à l’emploi</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r>
                        <a:rPr b="0" lang="fr-CA" sz="1800" spc="-1" strike="noStrike">
                          <a:solidFill>
                            <a:srgbClr val="000000"/>
                          </a:solidFill>
                          <a:latin typeface="Arial"/>
                        </a:rPr>
                        <a:t>+200 connecteurs (Anypoint Exchange)</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r>
                        <a:rPr b="0" lang="fr-CA" sz="1800" spc="-1" strike="noStrike">
                          <a:solidFill>
                            <a:srgbClr val="000000"/>
                          </a:solidFill>
                          <a:latin typeface="Arial"/>
                        </a:rPr>
                        <a:t>Grand choix de connecteurs WSO2 Store</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5:Déploiement</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r>
                        <a:rPr b="0" lang="fr-CA" sz="1800" spc="-1" strike="noStrike">
                          <a:solidFill>
                            <a:srgbClr val="000000"/>
                          </a:solidFill>
                          <a:latin typeface="Arial"/>
                        </a:rPr>
                        <a:t>Léger, idéal en microservices</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r>
                        <a:rPr b="0" lang="fr-CA" sz="1800" spc="-1" strike="noStrike">
                          <a:solidFill>
                            <a:srgbClr val="000000"/>
                          </a:solidFill>
                          <a:latin typeface="Arial"/>
                        </a:rPr>
                        <a:t>Cloud, hybride, on-premise</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r>
                        <a:rPr b="0" lang="fr-CA" sz="1800" spc="-1" strike="noStrike">
                          <a:solidFill>
                            <a:srgbClr val="000000"/>
                          </a:solidFill>
                          <a:latin typeface="Arial"/>
                        </a:rPr>
                        <a:t>Cloud ou on-premise</a:t>
                      </a:r>
                      <a:endParaRPr b="0" lang="fr-CA" sz="1800" spc="-1" strike="noStrike">
                        <a:solidFill>
                          <a:srgbClr val="000000"/>
                        </a:solidFill>
                        <a:latin typeface="Arial"/>
                      </a:endParaRPr>
                    </a:p>
                    <a:p>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6:Cas d’usage</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r>
                        <a:rPr b="0" lang="fr-CA" sz="1800" spc="-1" strike="noStrike">
                          <a:solidFill>
                            <a:srgbClr val="000000"/>
                          </a:solidFill>
                          <a:latin typeface="Arial"/>
                        </a:rPr>
                        <a:t>Intégration légère, microservices</a:t>
                      </a:r>
                      <a:endParaRPr b="0" lang="fr-CA" sz="1800" spc="-1" strike="noStrike">
                        <a:solidFill>
                          <a:srgbClr val="000000"/>
                        </a:solidFill>
                        <a:latin typeface="Arial"/>
                      </a:endParaRPr>
                    </a:p>
                    <a:p>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r>
                        <a:rPr b="0" lang="fr-CA" sz="1800" spc="-1" strike="noStrike">
                          <a:solidFill>
                            <a:srgbClr val="000000"/>
                          </a:solidFill>
                          <a:latin typeface="Arial"/>
                        </a:rPr>
                        <a:t>ESB + API Gateway + Data transformation</a:t>
                      </a:r>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c>
                  <a:txBody>
                    <a:bodyPr anchor="ctr">
                      <a:noAutofit/>
                    </a:bodyPr>
                    <a:p>
                      <a:r>
                        <a:rPr b="0" lang="fr-CA" sz="1800" spc="-1" strike="noStrike">
                          <a:solidFill>
                            <a:srgbClr val="000000"/>
                          </a:solidFill>
                          <a:latin typeface="Arial"/>
                        </a:rPr>
                        <a:t>ESB + IoT + B2B</a:t>
                      </a:r>
                      <a:endParaRPr b="0" lang="fr-CA" sz="1800" spc="-1" strike="noStrike">
                        <a:solidFill>
                          <a:srgbClr val="000000"/>
                        </a:solidFill>
                        <a:latin typeface="Arial"/>
                      </a:endParaRPr>
                    </a:p>
                    <a:p>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f4e6"/>
                    </a:solidFill>
                  </a:tcPr>
                </a:tc>
              </a:tr>
              <a:tr h="693000">
                <a:tc>
                  <a:txBody>
                    <a:bodyPr anchor="ctr">
                      <a:noAutofit/>
                    </a:bodyPr>
                    <a:p>
                      <a:pPr>
                        <a:lnSpc>
                          <a:spcPct val="100000"/>
                        </a:lnSpc>
                        <a:spcBef>
                          <a:spcPts val="1191"/>
                        </a:spcBef>
                        <a:spcAft>
                          <a:spcPts val="992"/>
                        </a:spcAft>
                        <a:tabLst>
                          <a:tab algn="l" pos="0"/>
                        </a:tabLst>
                      </a:pPr>
                      <a:r>
                        <a:rPr b="1" lang="en-US" sz="1800" spc="-1" strike="noStrike">
                          <a:solidFill>
                            <a:schemeClr val="lt1"/>
                          </a:solidFill>
                          <a:latin typeface="Arial"/>
                          <a:ea typeface="Arial"/>
                        </a:rPr>
                        <a:t>QUALITÉ 7:Popularité/Communauté</a:t>
                      </a:r>
                      <a:endParaRPr b="0" lang="fr-CA"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2"/>
                    </a:solidFill>
                  </a:tcPr>
                </a:tc>
                <a:tc>
                  <a:txBody>
                    <a:bodyPr anchor="ctr">
                      <a:noAutofit/>
                    </a:bodyPr>
                    <a:p>
                      <a:r>
                        <a:rPr b="0" lang="fr-CA" sz="1800" spc="-1" strike="noStrike">
                          <a:solidFill>
                            <a:srgbClr val="000000"/>
                          </a:solidFill>
                          <a:latin typeface="Arial"/>
                        </a:rPr>
                        <a:t>Très utilisé dans les environnements Java</a:t>
                      </a:r>
                      <a:endParaRPr b="0" lang="fr-CA" sz="1800" spc="-1" strike="noStrike">
                        <a:solidFill>
                          <a:srgbClr val="000000"/>
                        </a:solidFill>
                        <a:latin typeface="Arial"/>
                      </a:endParaRPr>
                    </a:p>
                    <a:p>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r>
                        <a:rPr b="0" lang="fr-CA" sz="1800" spc="-1" strike="noStrike">
                          <a:solidFill>
                            <a:srgbClr val="000000"/>
                          </a:solidFill>
                          <a:latin typeface="Arial"/>
                        </a:rPr>
                        <a:t>Très populaire dans les grandes entreprises</a:t>
                      </a:r>
                      <a:endParaRPr b="0" lang="fr-CA" sz="1800" spc="-1" strike="noStrike">
                        <a:solidFill>
                          <a:srgbClr val="000000"/>
                        </a:solidFill>
                        <a:latin typeface="Arial"/>
                      </a:endParaRPr>
                    </a:p>
                    <a:p>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c>
                  <a:txBody>
                    <a:bodyPr anchor="ctr">
                      <a:noAutofit/>
                    </a:bodyPr>
                    <a:p>
                      <a:r>
                        <a:rPr b="0" lang="fr-CA" sz="1800" spc="-1" strike="noStrike">
                          <a:solidFill>
                            <a:srgbClr val="000000"/>
                          </a:solidFill>
                          <a:latin typeface="Arial"/>
                        </a:rPr>
                        <a:t>Utilisé surtout dans les pays émergents et en Asie</a:t>
                      </a:r>
                      <a:endParaRPr b="0" lang="fr-CA" sz="1800" spc="-1" strike="noStrike">
                        <a:solidFill>
                          <a:srgbClr val="000000"/>
                        </a:solidFill>
                        <a:latin typeface="Arial"/>
                      </a:endParaRPr>
                    </a:p>
                    <a:p>
                      <a:endParaRPr b="0" lang="fr-CA"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8ca"/>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Google Shape;332;p44"/>
          <p:cNvSpPr/>
          <p:nvPr/>
        </p:nvSpPr>
        <p:spPr>
          <a:xfrm>
            <a:off x="269280" y="821520"/>
            <a:ext cx="6514560" cy="66384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4000" spc="-1" strike="noStrike">
                <a:solidFill>
                  <a:schemeClr val="dk1"/>
                </a:solidFill>
                <a:latin typeface="Arial"/>
                <a:ea typeface="Arial"/>
              </a:rPr>
              <a:t>BONNE RECHERCHE !</a:t>
            </a:r>
            <a:endParaRPr b="0" lang="fr-CA" sz="4000" spc="-1" strike="noStrike">
              <a:solidFill>
                <a:srgbClr val="000000"/>
              </a:solidFill>
              <a:latin typeface="Arial"/>
            </a:endParaRPr>
          </a:p>
        </p:txBody>
      </p:sp>
      <p:sp>
        <p:nvSpPr>
          <p:cNvPr id="212" name="Google Shape;333;p44"/>
          <p:cNvSpPr/>
          <p:nvPr/>
        </p:nvSpPr>
        <p:spPr>
          <a:xfrm>
            <a:off x="1017000" y="2564280"/>
            <a:ext cx="3867840" cy="2882160"/>
          </a:xfrm>
          <a:prstGeom prst="rect">
            <a:avLst/>
          </a:prstGeom>
          <a:noFill/>
          <a:ln w="0">
            <a:noFill/>
          </a:ln>
        </p:spPr>
        <p:style>
          <a:lnRef idx="0"/>
          <a:fillRef idx="0"/>
          <a:effectRef idx="0"/>
          <a:fontRef idx="minor"/>
        </p:style>
        <p:txBody>
          <a:bodyPr lIns="90000" rIns="90000" tIns="91440" bIns="91440" anchor="t">
            <a:noAutofit/>
          </a:bodyPr>
          <a:p>
            <a:pPr marL="228600" indent="-228600">
              <a:lnSpc>
                <a:spcPct val="90000"/>
              </a:lnSpc>
              <a:tabLst>
                <a:tab algn="l" pos="0"/>
              </a:tabLst>
            </a:pPr>
            <a:endParaRPr b="0" lang="fr-CA" sz="1400" spc="-1" strike="noStrike">
              <a:solidFill>
                <a:srgbClr val="000000"/>
              </a:solidFill>
              <a:latin typeface="Arial"/>
            </a:endParaRPr>
          </a:p>
        </p:txBody>
      </p:sp>
      <p:sp>
        <p:nvSpPr>
          <p:cNvPr id="213" name="Google Shape;334;p44"/>
          <p:cNvSpPr/>
          <p:nvPr/>
        </p:nvSpPr>
        <p:spPr>
          <a:xfrm flipH="1">
            <a:off x="2622600" y="239760"/>
            <a:ext cx="9343080" cy="6617520"/>
          </a:xfrm>
          <a:prstGeom prst="rtTriangl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14" name="Google Shape;335;p44"/>
          <p:cNvSpPr/>
          <p:nvPr/>
        </p:nvSpPr>
        <p:spPr>
          <a:xfrm flipH="1">
            <a:off x="3027240" y="239760"/>
            <a:ext cx="9050760" cy="661752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15" name="Google Shape;336;p44"/>
          <p:cNvSpPr/>
          <p:nvPr/>
        </p:nvSpPr>
        <p:spPr>
          <a:xfrm flipH="1">
            <a:off x="3526200" y="0"/>
            <a:ext cx="8664480" cy="68572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216" name="Google Shape;337;p44"/>
          <p:cNvSpPr/>
          <p:nvPr/>
        </p:nvSpPr>
        <p:spPr>
          <a:xfrm>
            <a:off x="297720" y="1470240"/>
            <a:ext cx="3798720" cy="1846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r>
              <a:rPr b="0" lang="en-US" sz="1800" spc="-1" strike="noStrike">
                <a:solidFill>
                  <a:srgbClr val="f7931e"/>
                </a:solidFill>
                <a:latin typeface="Raleway"/>
                <a:ea typeface="Raleway"/>
              </a:rPr>
              <a:t>QUESTIONS par courriel ou par mio</a:t>
            </a:r>
            <a:endParaRPr b="0" lang="fr-CA" sz="1800" spc="-1" strike="noStrike">
              <a:solidFill>
                <a:srgbClr val="000000"/>
              </a:solidFill>
              <a:latin typeface="Arial"/>
            </a:endParaRPr>
          </a:p>
          <a:p>
            <a:pPr algn="just">
              <a:lnSpc>
                <a:spcPct val="100000"/>
              </a:lnSpc>
              <a:tabLst>
                <a:tab algn="l" pos="0"/>
              </a:tabLst>
            </a:pPr>
            <a:endParaRPr b="0" lang="fr-CA" sz="1200" spc="-1" strike="noStrike">
              <a:solidFill>
                <a:srgbClr val="000000"/>
              </a:solidFill>
              <a:latin typeface="Arial"/>
            </a:endParaRPr>
          </a:p>
          <a:p>
            <a:pPr algn="just">
              <a:lnSpc>
                <a:spcPct val="100000"/>
              </a:lnSpc>
              <a:tabLst>
                <a:tab algn="l" pos="0"/>
              </a:tabLst>
            </a:pPr>
            <a:r>
              <a:rPr b="0" lang="en-US" sz="1800" spc="-1" strike="noStrike" u="sng">
                <a:solidFill>
                  <a:schemeClr val="hlink"/>
                </a:solidFill>
                <a:uFillTx/>
                <a:latin typeface="Raleway"/>
                <a:ea typeface="Raleway"/>
                <a:hlinkClick r:id="rId1"/>
              </a:rPr>
              <a:t>rodotbenjamin@cgmatane.qc.ca</a:t>
            </a:r>
            <a:endParaRPr b="0" lang="fr-CA" sz="1800" spc="-1" strike="noStrike">
              <a:solidFill>
                <a:srgbClr val="000000"/>
              </a:solidFill>
              <a:latin typeface="Arial"/>
            </a:endParaRPr>
          </a:p>
          <a:p>
            <a:pPr algn="just">
              <a:lnSpc>
                <a:spcPct val="100000"/>
              </a:lnSpc>
              <a:tabLst>
                <a:tab algn="l" pos="0"/>
              </a:tabLst>
            </a:pPr>
            <a:endParaRPr b="0" lang="fr-CA" sz="1200" spc="-1" strike="noStrike">
              <a:solidFill>
                <a:srgbClr val="000000"/>
              </a:solidFill>
              <a:latin typeface="Arial"/>
            </a:endParaRPr>
          </a:p>
        </p:txBody>
      </p:sp>
      <p:sp>
        <p:nvSpPr>
          <p:cNvPr id="217" name="Google Shape;338;p44"/>
          <p:cNvSpPr/>
          <p:nvPr/>
        </p:nvSpPr>
        <p:spPr>
          <a:xfrm>
            <a:off x="5876640" y="6334920"/>
            <a:ext cx="6314760" cy="522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p:nvPr>
        </p:nvSpPr>
        <p:spPr>
          <a:xfrm>
            <a:off x="2967480" y="2882520"/>
            <a:ext cx="6256080" cy="1092600"/>
          </a:xfrm>
          <a:prstGeom prst="rect">
            <a:avLst/>
          </a:prstGeom>
          <a:noFill/>
          <a:ln w="0">
            <a:noFill/>
          </a:ln>
        </p:spPr>
        <p:txBody>
          <a:bodyPr lIns="91440" rIns="91440" tIns="91440" bIns="91440" anchor="ctr">
            <a:noAutofit/>
          </a:bodyPr>
          <a:p>
            <a:pPr indent="0" algn="ctr">
              <a:lnSpc>
                <a:spcPct val="80000"/>
              </a:lnSpc>
              <a:buNone/>
              <a:tabLst>
                <a:tab algn="l" pos="0"/>
              </a:tabLst>
            </a:pPr>
            <a:r>
              <a:rPr b="1" i="1" lang="en-US" sz="2380" spc="-1" strike="noStrike">
                <a:solidFill>
                  <a:schemeClr val="dk1"/>
                </a:solidFill>
                <a:latin typeface="Raleway"/>
                <a:ea typeface="Raleway"/>
              </a:rPr>
              <a:t>Une preuve de concept, c'est l'exemple le plus petit que l'on peut faire d'une technologie pour prouver qu'elle fonctionne dans notre environnement.</a:t>
            </a:r>
            <a:endParaRPr b="0" lang="fr-CA" sz="2380" spc="-1" strike="noStrike">
              <a:solidFill>
                <a:srgbClr val="000000"/>
              </a:solidFill>
              <a:latin typeface="Arial"/>
            </a:endParaRPr>
          </a:p>
        </p:txBody>
      </p:sp>
      <p:pic>
        <p:nvPicPr>
          <p:cNvPr id="219" name="Google Shape;344;p45" descr=""/>
          <p:cNvPicPr/>
          <p:nvPr/>
        </p:nvPicPr>
        <p:blipFill>
          <a:blip r:embed="rId1"/>
          <a:srcRect l="33835" t="61310" r="34580" b="22222"/>
          <a:stretch/>
        </p:blipFill>
        <p:spPr>
          <a:xfrm>
            <a:off x="10553040" y="194760"/>
            <a:ext cx="1483200" cy="1048680"/>
          </a:xfrm>
          <a:prstGeom prst="rect">
            <a:avLst/>
          </a:prstGeom>
          <a:ln w="0">
            <a:noFill/>
          </a:ln>
        </p:spPr>
      </p:pic>
      <p:pic>
        <p:nvPicPr>
          <p:cNvPr id="220" name="Google Shape;345;p45" descr=""/>
          <p:cNvPicPr/>
          <p:nvPr/>
        </p:nvPicPr>
        <p:blipFill>
          <a:blip r:embed="rId2"/>
          <a:srcRect l="35428" t="21872" r="35536" b="60494"/>
          <a:stretch/>
        </p:blipFill>
        <p:spPr>
          <a:xfrm>
            <a:off x="0" y="5733720"/>
            <a:ext cx="1363320" cy="1123560"/>
          </a:xfrm>
          <a:prstGeom prst="rect">
            <a:avLst/>
          </a:prstGeom>
          <a:ln w="0">
            <a:noFill/>
          </a:ln>
        </p:spPr>
      </p:pic>
      <p:sp>
        <p:nvSpPr>
          <p:cNvPr id="221" name="PlaceHolder 2"/>
          <p:cNvSpPr>
            <a:spLocks noGrp="1"/>
          </p:cNvSpPr>
          <p:nvPr>
            <p:ph type="title"/>
          </p:nvPr>
        </p:nvSpPr>
        <p:spPr>
          <a:xfrm>
            <a:off x="2724840" y="764640"/>
            <a:ext cx="6237000" cy="1612080"/>
          </a:xfrm>
          <a:prstGeom prst="rect">
            <a:avLst/>
          </a:prstGeom>
          <a:noFill/>
          <a:ln w="0">
            <a:noFill/>
          </a:ln>
        </p:spPr>
        <p:txBody>
          <a:bodyPr lIns="91440" rIns="91440" tIns="91440" bIns="91440" anchor="t">
            <a:noAutofit/>
          </a:bodyPr>
          <a:p>
            <a:pPr indent="0" algn="ctr">
              <a:lnSpc>
                <a:spcPct val="90000"/>
              </a:lnSpc>
              <a:buNone/>
              <a:tabLst>
                <a:tab algn="l" pos="0"/>
              </a:tabLst>
            </a:pPr>
            <a:r>
              <a:rPr b="1" lang="en-US" sz="5600" spc="-1" strike="noStrike">
                <a:solidFill>
                  <a:srgbClr val="bfbfbf"/>
                </a:solidFill>
                <a:latin typeface="Arial"/>
                <a:ea typeface="Arial"/>
              </a:rPr>
              <a:t>PREUVE de concept</a:t>
            </a:r>
            <a:endParaRPr b="0" lang="fr-CA" sz="5600" spc="-1" strike="noStrike">
              <a:solidFill>
                <a:srgbClr val="000000"/>
              </a:solidFill>
              <a:latin typeface="Arial"/>
            </a:endParaRPr>
          </a:p>
        </p:txBody>
      </p:sp>
      <p:sp>
        <p:nvSpPr>
          <p:cNvPr id="222" name="Google Shape;347;p45"/>
          <p:cNvSpPr/>
          <p:nvPr/>
        </p:nvSpPr>
        <p:spPr>
          <a:xfrm>
            <a:off x="1721880" y="4334040"/>
            <a:ext cx="2142000" cy="1672200"/>
          </a:xfrm>
          <a:prstGeom prst="wedgeEllipseCallout">
            <a:avLst>
              <a:gd name="adj1" fmla="val 59884"/>
              <a:gd name="adj2" fmla="val -63385"/>
            </a:avLst>
          </a:prstGeom>
          <a:solidFill>
            <a:schemeClr val="lt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rgbClr val="000000"/>
                </a:solidFill>
                <a:latin typeface="Arial"/>
                <a:ea typeface="Arial"/>
              </a:rPr>
              <a:t>Cela valide que notre environnement est bien installé</a:t>
            </a:r>
            <a:endParaRPr b="0" lang="fr-CA" sz="1400" spc="-1" strike="noStrike">
              <a:solidFill>
                <a:srgbClr val="000000"/>
              </a:solidFill>
              <a:latin typeface="Arial"/>
            </a:endParaRPr>
          </a:p>
        </p:txBody>
      </p:sp>
      <p:sp>
        <p:nvSpPr>
          <p:cNvPr id="223" name="Google Shape;348;p45"/>
          <p:cNvSpPr/>
          <p:nvPr/>
        </p:nvSpPr>
        <p:spPr>
          <a:xfrm>
            <a:off x="7979040" y="4437360"/>
            <a:ext cx="2142000" cy="1672200"/>
          </a:xfrm>
          <a:prstGeom prst="wedgeEllipseCallout">
            <a:avLst>
              <a:gd name="adj1" fmla="val -48894"/>
              <a:gd name="adj2" fmla="val -68469"/>
            </a:avLst>
          </a:prstGeom>
          <a:solidFill>
            <a:schemeClr val="lt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rgbClr val="000000"/>
                </a:solidFill>
                <a:latin typeface="Arial"/>
                <a:ea typeface="Arial"/>
              </a:rPr>
              <a:t>Cela permet de comparer des technologies et choisir.</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353;p46"/>
          <p:cNvSpPr/>
          <p:nvPr/>
        </p:nvSpPr>
        <p:spPr>
          <a:xfrm>
            <a:off x="715320" y="284760"/>
            <a:ext cx="1001844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PREUVE DE CONCEPT - MESSAGE BUS</a:t>
            </a:r>
            <a:endParaRPr b="0" lang="fr-CA" sz="3600" spc="-1" strike="noStrike">
              <a:solidFill>
                <a:srgbClr val="000000"/>
              </a:solidFill>
              <a:latin typeface="Arial"/>
            </a:endParaRPr>
          </a:p>
        </p:txBody>
      </p:sp>
      <p:sp>
        <p:nvSpPr>
          <p:cNvPr id="225" name="Google Shape;354;p46"/>
          <p:cNvSpPr/>
          <p:nvPr/>
        </p:nvSpPr>
        <p:spPr>
          <a:xfrm>
            <a:off x="792360" y="1428480"/>
            <a:ext cx="11181600" cy="55591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900" spc="-1" strike="noStrike">
                <a:solidFill>
                  <a:srgbClr val="000000"/>
                </a:solidFill>
                <a:highlight>
                  <a:srgbClr val="ffffff"/>
                </a:highlight>
                <a:latin typeface="Raleway"/>
                <a:ea typeface="Raleway"/>
              </a:rPr>
              <a:t>CHAQUE participant fait la preuve de concept de 1 des 3 technologies et aide ses camarades de son équipe.  La preuve de concept se réalise dans un langage approuvé (Java, JS, à valider.).  </a:t>
            </a:r>
            <a:endParaRPr b="0" lang="fr-CA" sz="19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Raleway"/>
                <a:ea typeface="Raleway"/>
              </a:rPr>
              <a:t>La preuve de concept est d'avoir deux instances de logiciels séparées : AppAmi et AppVoyageur</a:t>
            </a:r>
            <a:endParaRPr b="0" lang="fr-CA" sz="14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Raleway"/>
                <a:ea typeface="Raleway"/>
              </a:rPr>
              <a:t>Le protocole à programmer est le suivant : </a:t>
            </a:r>
            <a:endParaRPr b="0" lang="fr-CA" sz="14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r>
              <a:rPr b="1" lang="en-US" sz="1800" spc="-1" strike="noStrike">
                <a:solidFill>
                  <a:srgbClr val="000000"/>
                </a:solidFill>
                <a:latin typeface="Raleway"/>
                <a:ea typeface="Raleway"/>
              </a:rPr>
              <a:t>1 ) AppAmi envoie "Qui est là" à AppVoyageur</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r>
              <a:rPr b="1" lang="en-US" sz="1800" spc="-1" strike="noStrike">
                <a:solidFill>
                  <a:srgbClr val="000000"/>
                </a:solidFill>
                <a:latin typeface="Raleway"/>
                <a:ea typeface="Raleway"/>
              </a:rPr>
              <a:t>2) AppVoyageur envoie "Present" à AppAmi</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r>
              <a:rPr b="1" lang="en-US" sz="1800" spc="-1" strike="noStrike">
                <a:solidFill>
                  <a:srgbClr val="000000"/>
                </a:solidFill>
                <a:latin typeface="Raleway"/>
                <a:ea typeface="Raleway"/>
              </a:rPr>
              <a:t>Si possible dans cet ordre.  </a:t>
            </a:r>
            <a:endParaRPr b="0" lang="fr-CA" sz="1800" spc="-1" strike="noStrike">
              <a:solidFill>
                <a:srgbClr val="000000"/>
              </a:solidFill>
              <a:latin typeface="Arial"/>
            </a:endParaRPr>
          </a:p>
          <a:p>
            <a:pPr>
              <a:lnSpc>
                <a:spcPct val="100000"/>
              </a:lnSpc>
              <a:tabLst>
                <a:tab algn="l" pos="0"/>
              </a:tabLst>
            </a:pPr>
            <a:r>
              <a:rPr b="1" lang="en-US" sz="1800" spc="-1" strike="noStrike">
                <a:solidFill>
                  <a:srgbClr val="000000"/>
                </a:solidFill>
                <a:latin typeface="Raleway"/>
                <a:ea typeface="Raleway"/>
              </a:rPr>
              <a:t>Vous pouvez tester d'autres comportements selon les capacités et limitations de votre librairie.</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r>
              <a:rPr b="1" lang="en-US" sz="1800" spc="-1" strike="noStrike">
                <a:solidFill>
                  <a:srgbClr val="000000"/>
                </a:solidFill>
                <a:latin typeface="Raleway"/>
                <a:ea typeface="Raleway"/>
              </a:rPr>
              <a:t>=&gt; Donnez le lien vers votre code de preuve de concept (Github public ou zip dans un drive)</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15000"/>
              </a:lnSpc>
              <a:tabLst>
                <a:tab algn="l" pos="0"/>
              </a:tabLst>
            </a:pPr>
            <a:r>
              <a:rPr b="1" lang="en-US" sz="1800" spc="-1" strike="noStrike">
                <a:solidFill>
                  <a:srgbClr val="000000"/>
                </a:solidFill>
                <a:highlight>
                  <a:srgbClr val="ffffff"/>
                </a:highlight>
                <a:latin typeface="Raleway"/>
                <a:ea typeface="Raleway"/>
              </a:rPr>
              <a:t>LIEN RABBIT MQ : </a:t>
            </a:r>
            <a:r>
              <a:rPr b="1" lang="en-US" sz="1800" spc="-1" strike="noStrike">
                <a:solidFill>
                  <a:srgbClr val="000000"/>
                </a:solidFill>
                <a:highlight>
                  <a:srgbClr val="ea9999"/>
                </a:highlight>
                <a:latin typeface="Raleway"/>
                <a:ea typeface="Raleway"/>
              </a:rPr>
              <a:t> .                                                                                                                               .                                                                                                                                      </a:t>
            </a:r>
            <a:endParaRPr b="0" lang="fr-CA" sz="1800" spc="-1" strike="noStrike">
              <a:solidFill>
                <a:srgbClr val="000000"/>
              </a:solidFill>
              <a:latin typeface="Arial"/>
            </a:endParaRPr>
          </a:p>
          <a:p>
            <a:pPr>
              <a:lnSpc>
                <a:spcPct val="115000"/>
              </a:lnSpc>
              <a:tabLst>
                <a:tab algn="l" pos="0"/>
              </a:tabLst>
            </a:pPr>
            <a:r>
              <a:rPr b="1" lang="en-US" sz="1800" spc="-1" strike="noStrike">
                <a:solidFill>
                  <a:srgbClr val="000000"/>
                </a:solidFill>
                <a:highlight>
                  <a:srgbClr val="ffffff"/>
                </a:highlight>
                <a:latin typeface="Raleway"/>
                <a:ea typeface="Raleway"/>
              </a:rPr>
              <a:t>LIEN ACTIVE MQ :</a:t>
            </a:r>
            <a:r>
              <a:rPr b="1" lang="en-US" sz="1800" spc="-1" strike="noStrike">
                <a:solidFill>
                  <a:schemeClr val="dk1"/>
                </a:solidFill>
                <a:highlight>
                  <a:srgbClr val="ea9999"/>
                </a:highlight>
                <a:latin typeface="Raleway"/>
                <a:ea typeface="Raleway"/>
              </a:rPr>
              <a:t> .                                                                                                                               .</a:t>
            </a:r>
            <a:endParaRPr b="0" lang="fr-CA" sz="1800" spc="-1" strike="noStrike">
              <a:solidFill>
                <a:srgbClr val="000000"/>
              </a:solidFill>
              <a:latin typeface="Arial"/>
            </a:endParaRPr>
          </a:p>
          <a:p>
            <a:pPr>
              <a:lnSpc>
                <a:spcPct val="115000"/>
              </a:lnSpc>
              <a:tabLst>
                <a:tab algn="l" pos="0"/>
              </a:tabLst>
            </a:pPr>
            <a:r>
              <a:rPr b="1" lang="en-US" sz="1800" spc="-1" strike="noStrike">
                <a:solidFill>
                  <a:srgbClr val="000000"/>
                </a:solidFill>
                <a:highlight>
                  <a:srgbClr val="ffffff"/>
                </a:highlight>
                <a:latin typeface="Raleway"/>
                <a:ea typeface="Raleway"/>
              </a:rPr>
              <a:t>LIEN ZERO MQ : </a:t>
            </a:r>
            <a:r>
              <a:rPr b="1" lang="en-US" sz="1800" spc="-1" strike="noStrike">
                <a:solidFill>
                  <a:schemeClr val="dk1"/>
                </a:solidFill>
                <a:highlight>
                  <a:srgbClr val="ea9999"/>
                </a:highlight>
                <a:latin typeface="Raleway"/>
                <a:ea typeface="Raleway"/>
              </a:rPr>
              <a:t> .                                                                                                                               .</a:t>
            </a:r>
            <a:endParaRPr b="0" lang="fr-CA"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Google Shape;359;p47"/>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PREUVE DE CONCEPT - CAMEL</a:t>
            </a:r>
            <a:endParaRPr b="0" lang="fr-CA" sz="3600" spc="-1" strike="noStrike">
              <a:solidFill>
                <a:srgbClr val="000000"/>
              </a:solidFill>
              <a:latin typeface="Arial"/>
            </a:endParaRPr>
          </a:p>
        </p:txBody>
      </p:sp>
      <p:sp>
        <p:nvSpPr>
          <p:cNvPr id="227" name="Google Shape;360;p47"/>
          <p:cNvSpPr/>
          <p:nvPr/>
        </p:nvSpPr>
        <p:spPr>
          <a:xfrm>
            <a:off x="792360" y="1428480"/>
            <a:ext cx="11181600" cy="51631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900" spc="-1" strike="noStrike">
                <a:solidFill>
                  <a:srgbClr val="000000"/>
                </a:solidFill>
                <a:highlight>
                  <a:srgbClr val="ffffff"/>
                </a:highlight>
                <a:latin typeface="Raleway"/>
                <a:ea typeface="Raleway"/>
              </a:rPr>
              <a:t>CHAQUE participant fait la preuve de concept de 1 route camel différente.  Vous pouvez travailler dans le même projet ou faire un projet par personne.</a:t>
            </a:r>
            <a:endParaRPr b="0" lang="fr-CA" sz="19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Raleway"/>
                <a:ea typeface="Raleway"/>
              </a:rPr>
              <a:t>La preuve de concept est de partir de l'exemple distribué en classe et d'implémenter une route différente utilisant un différent component ou type de endpoint.</a:t>
            </a:r>
            <a:endParaRPr b="0" lang="fr-CA" sz="14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Raleway"/>
                <a:ea typeface="Raleway"/>
              </a:rPr>
              <a:t>L'objectif est de diversifier nos points de communications possibles pour le jour du DevCamp.  Voici des points de contact intéressants.</a:t>
            </a:r>
            <a:endParaRPr b="0" lang="fr-CA" sz="14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rgbClr val="000000"/>
                </a:solidFill>
                <a:latin typeface="Raleway"/>
                <a:ea typeface="Raleway"/>
              </a:rPr>
              <a:t>Les fichiers dans un répertoire</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rgbClr val="000000"/>
                </a:solidFill>
                <a:latin typeface="Raleway"/>
                <a:ea typeface="Raleway"/>
              </a:rPr>
              <a:t>Une base de données</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rgbClr val="000000"/>
                </a:solidFill>
                <a:latin typeface="Raleway"/>
                <a:ea typeface="Raleway"/>
              </a:rPr>
              <a:t>Un service de données</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rgbClr val="000000"/>
                </a:solidFill>
                <a:latin typeface="Raleway"/>
                <a:ea typeface="Raleway"/>
              </a:rPr>
              <a:t>Une queue de message externe</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15000"/>
              </a:lnSpc>
              <a:tabLst>
                <a:tab algn="l" pos="0"/>
              </a:tabLst>
            </a:pPr>
            <a:r>
              <a:rPr b="1" lang="en-US" sz="1800" spc="-1" strike="noStrike">
                <a:solidFill>
                  <a:srgbClr val="000000"/>
                </a:solidFill>
                <a:highlight>
                  <a:srgbClr val="ffffff"/>
                </a:highlight>
                <a:latin typeface="Raleway"/>
                <a:ea typeface="Raleway"/>
              </a:rPr>
              <a:t>LIEN ROUTE 1 : </a:t>
            </a:r>
            <a:r>
              <a:rPr b="1" lang="en-US" sz="1800" spc="-1" strike="noStrike">
                <a:solidFill>
                  <a:srgbClr val="000000"/>
                </a:solidFill>
                <a:highlight>
                  <a:srgbClr val="ea9999"/>
                </a:highlight>
                <a:latin typeface="Raleway"/>
                <a:ea typeface="Raleway"/>
              </a:rPr>
              <a:t> .                                                                                                                               .                                                                                                                                      </a:t>
            </a:r>
            <a:endParaRPr b="0" lang="fr-CA" sz="1800" spc="-1" strike="noStrike">
              <a:solidFill>
                <a:srgbClr val="000000"/>
              </a:solidFill>
              <a:latin typeface="Arial"/>
            </a:endParaRPr>
          </a:p>
          <a:p>
            <a:pPr>
              <a:lnSpc>
                <a:spcPct val="115000"/>
              </a:lnSpc>
              <a:tabLst>
                <a:tab algn="l" pos="0"/>
              </a:tabLst>
            </a:pPr>
            <a:r>
              <a:rPr b="1" lang="en-US" sz="1800" spc="-1" strike="noStrike">
                <a:solidFill>
                  <a:srgbClr val="000000"/>
                </a:solidFill>
                <a:highlight>
                  <a:srgbClr val="ffffff"/>
                </a:highlight>
                <a:latin typeface="Raleway"/>
                <a:ea typeface="Raleway"/>
              </a:rPr>
              <a:t>LIEN ROUTE 2 :</a:t>
            </a:r>
            <a:r>
              <a:rPr b="1" lang="en-US" sz="1800" spc="-1" strike="noStrike">
                <a:solidFill>
                  <a:schemeClr val="dk1"/>
                </a:solidFill>
                <a:highlight>
                  <a:srgbClr val="ea9999"/>
                </a:highlight>
                <a:latin typeface="Raleway"/>
                <a:ea typeface="Raleway"/>
              </a:rPr>
              <a:t> .                                                                                                                               .</a:t>
            </a:r>
            <a:endParaRPr b="0" lang="fr-CA" sz="1800" spc="-1" strike="noStrike">
              <a:solidFill>
                <a:srgbClr val="000000"/>
              </a:solidFill>
              <a:latin typeface="Arial"/>
            </a:endParaRPr>
          </a:p>
          <a:p>
            <a:pPr>
              <a:lnSpc>
                <a:spcPct val="115000"/>
              </a:lnSpc>
              <a:tabLst>
                <a:tab algn="l" pos="0"/>
              </a:tabLst>
            </a:pPr>
            <a:r>
              <a:rPr b="1" lang="en-US" sz="1800" spc="-1" strike="noStrike">
                <a:solidFill>
                  <a:srgbClr val="000000"/>
                </a:solidFill>
                <a:highlight>
                  <a:srgbClr val="ffffff"/>
                </a:highlight>
                <a:latin typeface="Raleway"/>
                <a:ea typeface="Raleway"/>
              </a:rPr>
              <a:t>LIEN ROUTE 3 : </a:t>
            </a:r>
            <a:r>
              <a:rPr b="1" lang="en-US" sz="1800" spc="-1" strike="noStrike">
                <a:solidFill>
                  <a:schemeClr val="dk1"/>
                </a:solidFill>
                <a:highlight>
                  <a:srgbClr val="ea9999"/>
                </a:highlight>
                <a:latin typeface="Raleway"/>
                <a:ea typeface="Raleway"/>
              </a:rPr>
              <a:t> .                                                                                                                               .</a:t>
            </a:r>
            <a:endParaRPr b="0" lang="fr-CA" sz="1800" spc="-1" strike="noStrike">
              <a:solidFill>
                <a:srgbClr val="000000"/>
              </a:solidFill>
              <a:latin typeface="Arial"/>
            </a:endParaRPr>
          </a:p>
        </p:txBody>
      </p:sp>
      <p:sp>
        <p:nvSpPr>
          <p:cNvPr id="228" name="Google Shape;361;p47"/>
          <p:cNvSpPr/>
          <p:nvPr/>
        </p:nvSpPr>
        <p:spPr>
          <a:xfrm>
            <a:off x="5316480" y="3410280"/>
            <a:ext cx="6505200" cy="1493280"/>
          </a:xfrm>
          <a:prstGeom prst="rect">
            <a:avLst/>
          </a:prstGeom>
          <a:solidFill>
            <a:srgbClr val="f3f3f3"/>
          </a:solid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1800" spc="-1" strike="noStrike">
                <a:solidFill>
                  <a:schemeClr val="dk1"/>
                </a:solidFill>
                <a:latin typeface="Raleway"/>
                <a:ea typeface="Raleway"/>
              </a:rPr>
              <a:t>Assurez-vous d'inclure ces chemins dans vos tests : </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chemeClr val="dk1"/>
                </a:solidFill>
                <a:latin typeface="Raleway"/>
                <a:ea typeface="Raleway"/>
              </a:rPr>
              <a:t>Un formatage de string (variable imprimée dans %s)</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chemeClr val="dk1"/>
                </a:solidFill>
                <a:latin typeface="Raleway"/>
                <a:ea typeface="Raleway"/>
              </a:rPr>
              <a:t>Un chemin xpath dans un contenu xml</a:t>
            </a:r>
            <a:endParaRPr b="0" lang="fr-CA" sz="18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Google Shape;366;p48"/>
          <p:cNvSpPr/>
          <p:nvPr/>
        </p:nvSpPr>
        <p:spPr>
          <a:xfrm>
            <a:off x="269280" y="821520"/>
            <a:ext cx="6514560" cy="66384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4000" spc="-1" strike="noStrike">
                <a:solidFill>
                  <a:schemeClr val="dk1"/>
                </a:solidFill>
                <a:latin typeface="Arial"/>
                <a:ea typeface="Arial"/>
              </a:rPr>
              <a:t>BONNE RECHERCHE !</a:t>
            </a:r>
            <a:endParaRPr b="0" lang="fr-CA" sz="4000" spc="-1" strike="noStrike">
              <a:solidFill>
                <a:srgbClr val="000000"/>
              </a:solidFill>
              <a:latin typeface="Arial"/>
            </a:endParaRPr>
          </a:p>
        </p:txBody>
      </p:sp>
      <p:sp>
        <p:nvSpPr>
          <p:cNvPr id="230" name="Google Shape;367;p48"/>
          <p:cNvSpPr/>
          <p:nvPr/>
        </p:nvSpPr>
        <p:spPr>
          <a:xfrm>
            <a:off x="1017000" y="2564280"/>
            <a:ext cx="3867840" cy="2882160"/>
          </a:xfrm>
          <a:prstGeom prst="rect">
            <a:avLst/>
          </a:prstGeom>
          <a:noFill/>
          <a:ln w="0">
            <a:noFill/>
          </a:ln>
        </p:spPr>
        <p:style>
          <a:lnRef idx="0"/>
          <a:fillRef idx="0"/>
          <a:effectRef idx="0"/>
          <a:fontRef idx="minor"/>
        </p:style>
        <p:txBody>
          <a:bodyPr lIns="90000" rIns="90000" tIns="91440" bIns="91440" anchor="t">
            <a:noAutofit/>
          </a:bodyPr>
          <a:p>
            <a:pPr marL="228600" indent="-228600">
              <a:lnSpc>
                <a:spcPct val="90000"/>
              </a:lnSpc>
              <a:tabLst>
                <a:tab algn="l" pos="0"/>
              </a:tabLst>
            </a:pPr>
            <a:endParaRPr b="0" lang="fr-CA" sz="1400" spc="-1" strike="noStrike">
              <a:solidFill>
                <a:srgbClr val="000000"/>
              </a:solidFill>
              <a:latin typeface="Arial"/>
            </a:endParaRPr>
          </a:p>
        </p:txBody>
      </p:sp>
      <p:sp>
        <p:nvSpPr>
          <p:cNvPr id="231" name="Google Shape;368;p48"/>
          <p:cNvSpPr/>
          <p:nvPr/>
        </p:nvSpPr>
        <p:spPr>
          <a:xfrm flipH="1">
            <a:off x="2622600" y="239760"/>
            <a:ext cx="9343080" cy="6617520"/>
          </a:xfrm>
          <a:prstGeom prst="rtTriangl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32" name="Google Shape;369;p48"/>
          <p:cNvSpPr/>
          <p:nvPr/>
        </p:nvSpPr>
        <p:spPr>
          <a:xfrm flipH="1">
            <a:off x="3027240" y="239760"/>
            <a:ext cx="9050760" cy="661752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33" name="Google Shape;370;p48"/>
          <p:cNvSpPr/>
          <p:nvPr/>
        </p:nvSpPr>
        <p:spPr>
          <a:xfrm flipH="1">
            <a:off x="3526200" y="0"/>
            <a:ext cx="8664120" cy="68572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234" name="Google Shape;371;p48"/>
          <p:cNvSpPr/>
          <p:nvPr/>
        </p:nvSpPr>
        <p:spPr>
          <a:xfrm>
            <a:off x="297720" y="1470240"/>
            <a:ext cx="3798720" cy="1846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r>
              <a:rPr b="0" lang="en-US" sz="1800" spc="-1" strike="noStrike">
                <a:solidFill>
                  <a:srgbClr val="f7931e"/>
                </a:solidFill>
                <a:latin typeface="Raleway"/>
                <a:ea typeface="Raleway"/>
              </a:rPr>
              <a:t>QUESTIONS par courriel ou par mio. </a:t>
            </a:r>
            <a:endParaRPr b="0" lang="fr-CA" sz="1800" spc="-1" strike="noStrike">
              <a:solidFill>
                <a:srgbClr val="000000"/>
              </a:solidFill>
              <a:latin typeface="Arial"/>
            </a:endParaRPr>
          </a:p>
          <a:p>
            <a:pPr algn="just">
              <a:lnSpc>
                <a:spcPct val="100000"/>
              </a:lnSpc>
              <a:tabLst>
                <a:tab algn="l" pos="0"/>
              </a:tabLst>
            </a:pPr>
            <a:endParaRPr b="0" lang="fr-CA" sz="1200" spc="-1" strike="noStrike">
              <a:solidFill>
                <a:srgbClr val="000000"/>
              </a:solidFill>
              <a:latin typeface="Arial"/>
            </a:endParaRPr>
          </a:p>
          <a:p>
            <a:pPr algn="just">
              <a:lnSpc>
                <a:spcPct val="100000"/>
              </a:lnSpc>
              <a:tabLst>
                <a:tab algn="l" pos="0"/>
              </a:tabLst>
            </a:pPr>
            <a:r>
              <a:rPr b="0" lang="en-US" sz="1800" spc="-1" strike="noStrike" u="sng">
                <a:solidFill>
                  <a:schemeClr val="hlink"/>
                </a:solidFill>
                <a:uFillTx/>
                <a:latin typeface="Raleway"/>
                <a:ea typeface="Raleway"/>
                <a:hlinkClick r:id="rId1"/>
              </a:rPr>
              <a:t>benjaminrodot@cgmatane.qc.ca</a:t>
            </a:r>
            <a:endParaRPr b="0" lang="fr-CA" sz="1800" spc="-1" strike="noStrike">
              <a:solidFill>
                <a:srgbClr val="000000"/>
              </a:solidFill>
              <a:latin typeface="Arial"/>
            </a:endParaRPr>
          </a:p>
          <a:p>
            <a:pPr algn="just">
              <a:lnSpc>
                <a:spcPct val="100000"/>
              </a:lnSpc>
              <a:tabLst>
                <a:tab algn="l" pos="0"/>
              </a:tabLst>
            </a:pPr>
            <a:endParaRPr b="0" lang="fr-CA" sz="1200" spc="-1" strike="noStrike">
              <a:solidFill>
                <a:srgbClr val="000000"/>
              </a:solidFill>
              <a:latin typeface="Arial"/>
            </a:endParaRPr>
          </a:p>
        </p:txBody>
      </p:sp>
      <p:sp>
        <p:nvSpPr>
          <p:cNvPr id="235" name="Google Shape;372;p48"/>
          <p:cNvSpPr/>
          <p:nvPr/>
        </p:nvSpPr>
        <p:spPr>
          <a:xfrm>
            <a:off x="5876640" y="6334920"/>
            <a:ext cx="6314760" cy="522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767560" y="1322280"/>
            <a:ext cx="6237000" cy="2982960"/>
          </a:xfrm>
          <a:prstGeom prst="rect">
            <a:avLst/>
          </a:prstGeom>
          <a:noFill/>
          <a:ln w="0">
            <a:noFill/>
          </a:ln>
        </p:spPr>
        <p:txBody>
          <a:bodyPr lIns="91440" rIns="91440" tIns="91440" bIns="91440" anchor="t">
            <a:noAutofit/>
          </a:bodyPr>
          <a:p>
            <a:pPr indent="0" algn="ctr">
              <a:lnSpc>
                <a:spcPct val="90000"/>
              </a:lnSpc>
              <a:buNone/>
              <a:tabLst>
                <a:tab algn="l" pos="0"/>
              </a:tabLst>
            </a:pPr>
            <a:r>
              <a:rPr b="1" lang="en-US" sz="5600" spc="-1" strike="noStrike">
                <a:solidFill>
                  <a:srgbClr val="bfbfbf"/>
                </a:solidFill>
                <a:latin typeface="Arial"/>
                <a:ea typeface="Arial"/>
              </a:rPr>
              <a:t>PRÉPARATION</a:t>
            </a:r>
            <a:endParaRPr b="0" lang="fr-CA" sz="5600" spc="-1" strike="noStrike">
              <a:solidFill>
                <a:srgbClr val="000000"/>
              </a:solidFill>
              <a:latin typeface="Arial"/>
            </a:endParaRPr>
          </a:p>
          <a:p>
            <a:pPr indent="0" algn="ctr">
              <a:lnSpc>
                <a:spcPct val="90000"/>
              </a:lnSpc>
              <a:buNone/>
              <a:tabLst>
                <a:tab algn="l" pos="0"/>
              </a:tabLst>
            </a:pPr>
            <a:endParaRPr b="0" lang="fr-CA" sz="1500" spc="-1" strike="noStrike">
              <a:solidFill>
                <a:srgbClr val="000000"/>
              </a:solidFill>
              <a:latin typeface="Arial"/>
            </a:endParaRPr>
          </a:p>
          <a:p>
            <a:pPr indent="0" algn="ctr">
              <a:lnSpc>
                <a:spcPct val="90000"/>
              </a:lnSpc>
              <a:buNone/>
              <a:tabLst>
                <a:tab algn="l" pos="0"/>
              </a:tabLst>
            </a:pPr>
            <a:r>
              <a:rPr b="0" lang="en-US" sz="5500" spc="-1" strike="noStrike">
                <a:solidFill>
                  <a:srgbClr val="f6b26b"/>
                </a:solidFill>
                <a:latin typeface="Lato"/>
                <a:ea typeface="Lato"/>
              </a:rPr>
              <a:t>MESSAGES</a:t>
            </a:r>
            <a:endParaRPr b="0" lang="fr-CA" sz="5500" spc="-1" strike="noStrike">
              <a:solidFill>
                <a:srgbClr val="000000"/>
              </a:solidFill>
              <a:latin typeface="Arial"/>
            </a:endParaRPr>
          </a:p>
          <a:p>
            <a:pPr indent="0" algn="ctr">
              <a:lnSpc>
                <a:spcPct val="90000"/>
              </a:lnSpc>
              <a:buNone/>
              <a:tabLst>
                <a:tab algn="l" pos="0"/>
              </a:tabLst>
            </a:pPr>
            <a:r>
              <a:rPr b="0" lang="en-US" sz="5500" spc="-1" strike="noStrike">
                <a:solidFill>
                  <a:srgbClr val="f6b26b"/>
                </a:solidFill>
                <a:latin typeface="Lato"/>
                <a:ea typeface="Lato"/>
              </a:rPr>
              <a:t>QUEUES</a:t>
            </a:r>
            <a:endParaRPr b="0" lang="fr-CA" sz="5500" spc="-1" strike="noStrike">
              <a:solidFill>
                <a:srgbClr val="000000"/>
              </a:solidFill>
              <a:latin typeface="Arial"/>
            </a:endParaRPr>
          </a:p>
        </p:txBody>
      </p:sp>
      <p:sp>
        <p:nvSpPr>
          <p:cNvPr id="146" name="Google Shape;183;p23"/>
          <p:cNvSpPr/>
          <p:nvPr/>
        </p:nvSpPr>
        <p:spPr>
          <a:xfrm>
            <a:off x="131760" y="4190760"/>
            <a:ext cx="5522400" cy="822960"/>
          </a:xfrm>
          <a:prstGeom prst="rect">
            <a:avLst/>
          </a:prstGeom>
          <a:noFill/>
          <a:ln w="0">
            <a:noFill/>
          </a:ln>
        </p:spPr>
        <p:style>
          <a:lnRef idx="0"/>
          <a:fillRef idx="0"/>
          <a:effectRef idx="0"/>
          <a:fontRef idx="minor"/>
        </p:style>
        <p:txBody>
          <a:bodyPr lIns="90000" rIns="90000" tIns="91440" bIns="91440" anchor="ctr">
            <a:noAutofit/>
          </a:bodyPr>
          <a:p>
            <a:pPr>
              <a:lnSpc>
                <a:spcPct val="90000"/>
              </a:lnSpc>
              <a:tabLst>
                <a:tab algn="l" pos="0"/>
              </a:tabLst>
            </a:pPr>
            <a:r>
              <a:rPr b="0" lang="en-US" sz="3600" spc="-1" strike="noStrike">
                <a:solidFill>
                  <a:schemeClr val="lt1"/>
                </a:solidFill>
                <a:latin typeface="Bree Serif"/>
                <a:ea typeface="Bree Serif"/>
              </a:rPr>
              <a:t>Savoir-Lire &amp; </a:t>
            </a:r>
            <a:endParaRPr b="0" lang="fr-CA" sz="3600" spc="-1" strike="noStrike">
              <a:solidFill>
                <a:srgbClr val="000000"/>
              </a:solidFill>
              <a:latin typeface="Arial"/>
            </a:endParaRPr>
          </a:p>
          <a:p>
            <a:pPr>
              <a:lnSpc>
                <a:spcPct val="90000"/>
              </a:lnSpc>
              <a:tabLst>
                <a:tab algn="l" pos="0"/>
              </a:tabLst>
            </a:pPr>
            <a:r>
              <a:rPr b="0" lang="en-US" sz="3600" spc="-1" strike="noStrike">
                <a:solidFill>
                  <a:schemeClr val="lt1"/>
                </a:solidFill>
                <a:latin typeface="Bree Serif"/>
                <a:ea typeface="Bree Serif"/>
              </a:rPr>
              <a:t>Preuves de concept</a:t>
            </a:r>
            <a:endParaRPr b="0" lang="fr-CA"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Google Shape;188;p24"/>
          <p:cNvSpPr/>
          <p:nvPr/>
        </p:nvSpPr>
        <p:spPr>
          <a:xfrm>
            <a:off x="269280" y="821520"/>
            <a:ext cx="5374800" cy="66384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4000" spc="-1" strike="noStrike">
                <a:solidFill>
                  <a:schemeClr val="dk1"/>
                </a:solidFill>
                <a:latin typeface="Arial"/>
                <a:ea typeface="Arial"/>
              </a:rPr>
              <a:t>TECHNOLOGIES explorées</a:t>
            </a:r>
            <a:endParaRPr b="0" lang="fr-CA" sz="4000" spc="-1" strike="noStrike">
              <a:solidFill>
                <a:srgbClr val="000000"/>
              </a:solidFill>
              <a:latin typeface="Arial"/>
            </a:endParaRPr>
          </a:p>
        </p:txBody>
      </p:sp>
      <p:sp>
        <p:nvSpPr>
          <p:cNvPr id="148" name="Google Shape;189;p24"/>
          <p:cNvSpPr/>
          <p:nvPr/>
        </p:nvSpPr>
        <p:spPr>
          <a:xfrm>
            <a:off x="1017000" y="2564280"/>
            <a:ext cx="3867840" cy="2882160"/>
          </a:xfrm>
          <a:prstGeom prst="rect">
            <a:avLst/>
          </a:prstGeom>
          <a:noFill/>
          <a:ln w="0">
            <a:noFill/>
          </a:ln>
        </p:spPr>
        <p:style>
          <a:lnRef idx="0"/>
          <a:fillRef idx="0"/>
          <a:effectRef idx="0"/>
          <a:fontRef idx="minor"/>
        </p:style>
        <p:txBody>
          <a:bodyPr lIns="90000" rIns="90000" tIns="91440" bIns="91440" anchor="t">
            <a:noAutofit/>
          </a:bodyPr>
          <a:p>
            <a:pPr marL="228600" indent="-228600">
              <a:lnSpc>
                <a:spcPct val="90000"/>
              </a:lnSpc>
              <a:tabLst>
                <a:tab algn="l" pos="0"/>
              </a:tabLst>
            </a:pPr>
            <a:endParaRPr b="0" lang="fr-CA" sz="1400" spc="-1" strike="noStrike">
              <a:solidFill>
                <a:srgbClr val="000000"/>
              </a:solidFill>
              <a:latin typeface="Arial"/>
            </a:endParaRPr>
          </a:p>
        </p:txBody>
      </p:sp>
      <p:sp>
        <p:nvSpPr>
          <p:cNvPr id="149" name="Google Shape;190;p24"/>
          <p:cNvSpPr/>
          <p:nvPr/>
        </p:nvSpPr>
        <p:spPr>
          <a:xfrm flipH="1">
            <a:off x="2622600" y="239760"/>
            <a:ext cx="9343080" cy="6617520"/>
          </a:xfrm>
          <a:prstGeom prst="rtTriangl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50" name="Google Shape;191;p24"/>
          <p:cNvSpPr/>
          <p:nvPr/>
        </p:nvSpPr>
        <p:spPr>
          <a:xfrm flipH="1">
            <a:off x="3027240" y="239760"/>
            <a:ext cx="9050760" cy="661752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51" name="Google Shape;192;p24"/>
          <p:cNvSpPr/>
          <p:nvPr/>
        </p:nvSpPr>
        <p:spPr>
          <a:xfrm flipH="1">
            <a:off x="3526200" y="0"/>
            <a:ext cx="8664120" cy="68572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52" name="Google Shape;193;p24"/>
          <p:cNvSpPr/>
          <p:nvPr/>
        </p:nvSpPr>
        <p:spPr>
          <a:xfrm>
            <a:off x="297720" y="1774800"/>
            <a:ext cx="5718240" cy="3164760"/>
          </a:xfrm>
          <a:prstGeom prst="rect">
            <a:avLst/>
          </a:prstGeom>
          <a:noFill/>
          <a:ln w="0">
            <a:noFill/>
          </a:ln>
        </p:spPr>
        <p:style>
          <a:lnRef idx="0"/>
          <a:fillRef idx="0"/>
          <a:effectRef idx="0"/>
          <a:fontRef idx="minor"/>
        </p:style>
        <p:txBody>
          <a:bodyPr lIns="90000" rIns="90000" tIns="45000" bIns="45000" anchor="t">
            <a:noAutofit/>
          </a:bodyPr>
          <a:p>
            <a:pPr marL="457200" indent="-425520" algn="just">
              <a:lnSpc>
                <a:spcPct val="100000"/>
              </a:lnSpc>
              <a:buClr>
                <a:srgbClr val="f7931e"/>
              </a:buClr>
              <a:buFont typeface="Raleway"/>
              <a:buChar char="●"/>
            </a:pPr>
            <a:r>
              <a:rPr b="1" lang="en-US" sz="3100" spc="-1" strike="noStrike">
                <a:solidFill>
                  <a:srgbClr val="f7931e"/>
                </a:solidFill>
                <a:latin typeface="Raleway"/>
                <a:ea typeface="Raleway"/>
              </a:rPr>
              <a:t>RabbitMQ</a:t>
            </a:r>
            <a:endParaRPr b="0" lang="fr-CA" sz="3100" spc="-1" strike="noStrike">
              <a:solidFill>
                <a:srgbClr val="000000"/>
              </a:solidFill>
              <a:latin typeface="Arial"/>
            </a:endParaRPr>
          </a:p>
          <a:p>
            <a:pPr marL="457200" indent="-425520" algn="just">
              <a:lnSpc>
                <a:spcPct val="100000"/>
              </a:lnSpc>
              <a:buClr>
                <a:srgbClr val="f7931e"/>
              </a:buClr>
              <a:buFont typeface="Raleway"/>
              <a:buChar char="●"/>
            </a:pPr>
            <a:r>
              <a:rPr b="1" lang="en-US" sz="3100" spc="-1" strike="noStrike">
                <a:solidFill>
                  <a:srgbClr val="f7931e"/>
                </a:solidFill>
                <a:latin typeface="Raleway"/>
                <a:ea typeface="Raleway"/>
              </a:rPr>
              <a:t>ActiveMQ de Camel</a:t>
            </a:r>
            <a:endParaRPr b="0" lang="fr-CA" sz="3100" spc="-1" strike="noStrike">
              <a:solidFill>
                <a:srgbClr val="000000"/>
              </a:solidFill>
              <a:latin typeface="Arial"/>
            </a:endParaRPr>
          </a:p>
          <a:p>
            <a:pPr marL="457200" indent="-425520" algn="just">
              <a:lnSpc>
                <a:spcPct val="100000"/>
              </a:lnSpc>
              <a:buClr>
                <a:srgbClr val="f7931e"/>
              </a:buClr>
              <a:buFont typeface="Raleway"/>
              <a:buChar char="●"/>
            </a:pPr>
            <a:r>
              <a:rPr b="1" lang="en-US" sz="3100" spc="-1" strike="noStrike">
                <a:solidFill>
                  <a:srgbClr val="f7931e"/>
                </a:solidFill>
                <a:latin typeface="Raleway"/>
                <a:ea typeface="Raleway"/>
              </a:rPr>
              <a:t>ZeroMQ</a:t>
            </a:r>
            <a:br>
              <a:rPr sz="3100"/>
            </a:br>
            <a:br>
              <a:rPr sz="3100"/>
            </a:br>
            <a:r>
              <a:rPr b="1" lang="en-US" sz="3100" spc="-1" strike="noStrike">
                <a:solidFill>
                  <a:schemeClr val="lt2"/>
                </a:solidFill>
                <a:latin typeface="Raleway"/>
                <a:ea typeface="Raleway"/>
              </a:rPr>
              <a:t>(ZeroMQ peut être changé)</a:t>
            </a:r>
            <a:endParaRPr b="0" lang="fr-CA" sz="3100" spc="-1" strike="noStrike">
              <a:solidFill>
                <a:srgbClr val="000000"/>
              </a:solidFill>
              <a:latin typeface="Arial"/>
            </a:endParaRPr>
          </a:p>
        </p:txBody>
      </p:sp>
      <p:sp>
        <p:nvSpPr>
          <p:cNvPr id="153" name="Google Shape;194;p24"/>
          <p:cNvSpPr/>
          <p:nvPr/>
        </p:nvSpPr>
        <p:spPr>
          <a:xfrm>
            <a:off x="5876640" y="6334920"/>
            <a:ext cx="6314760" cy="522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endParaRPr b="0" lang="fr-CA" sz="1400" spc="-1" strike="noStrike">
              <a:solidFill>
                <a:srgbClr val="000000"/>
              </a:solidFill>
              <a:latin typeface="Arial"/>
            </a:endParaRPr>
          </a:p>
        </p:txBody>
      </p:sp>
      <p:sp>
        <p:nvSpPr>
          <p:cNvPr id="154" name="Google Shape;195;p24"/>
          <p:cNvSpPr/>
          <p:nvPr/>
        </p:nvSpPr>
        <p:spPr>
          <a:xfrm>
            <a:off x="8442720" y="3130560"/>
            <a:ext cx="2895120" cy="2484360"/>
          </a:xfrm>
          <a:prstGeom prst="wedgeEllipseCallout">
            <a:avLst>
              <a:gd name="adj1" fmla="val -20833"/>
              <a:gd name="adj2" fmla="val 62500"/>
            </a:avLst>
          </a:prstGeom>
          <a:solidFill>
            <a:schemeClr val="lt1"/>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chemeClr val="dk1"/>
                </a:solidFill>
                <a:latin typeface="Arial"/>
                <a:ea typeface="Arial"/>
              </a:rPr>
              <a:t>Doit être complété </a:t>
            </a:r>
            <a:r>
              <a:rPr b="1" lang="en-US" sz="1400" spc="-1" strike="noStrike">
                <a:solidFill>
                  <a:schemeClr val="dk1"/>
                </a:solidFill>
                <a:highlight>
                  <a:srgbClr val="33ccff"/>
                </a:highlight>
                <a:latin typeface="Arial"/>
                <a:ea typeface="Arial"/>
              </a:rPr>
              <a:t>AVANT</a:t>
            </a:r>
            <a:r>
              <a:rPr b="0" lang="en-US" sz="1400" spc="-1" strike="noStrike">
                <a:solidFill>
                  <a:schemeClr val="dk1"/>
                </a:solidFill>
                <a:latin typeface="Arial"/>
                <a:ea typeface="Arial"/>
              </a:rPr>
              <a:t> la journée </a:t>
            </a:r>
            <a:br>
              <a:rPr sz="1400"/>
            </a:br>
            <a:r>
              <a:rPr b="0" lang="en-US" sz="1400" spc="-1" strike="noStrike">
                <a:solidFill>
                  <a:schemeClr val="dk1"/>
                </a:solidFill>
                <a:latin typeface="Arial"/>
                <a:ea typeface="Arial"/>
              </a:rPr>
              <a:t>DEV CAMP à la fin de la session.</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004400" y="1169280"/>
            <a:ext cx="3897360" cy="1699200"/>
          </a:xfrm>
          <a:prstGeom prst="rect">
            <a:avLst/>
          </a:prstGeom>
          <a:noFill/>
          <a:ln w="0">
            <a:noFill/>
          </a:ln>
        </p:spPr>
        <p:txBody>
          <a:bodyPr lIns="91440" rIns="91440" tIns="91440" bIns="91440" anchor="b">
            <a:noAutofit/>
          </a:bodyPr>
          <a:p>
            <a:pPr indent="0" algn="ctr">
              <a:lnSpc>
                <a:spcPct val="90000"/>
              </a:lnSpc>
              <a:buNone/>
              <a:tabLst>
                <a:tab algn="l" pos="0"/>
              </a:tabLst>
            </a:pPr>
            <a:r>
              <a:rPr b="0" lang="en-US" sz="3600" spc="-1" strike="noStrike">
                <a:solidFill>
                  <a:schemeClr val="dk1"/>
                </a:solidFill>
                <a:latin typeface="Arial"/>
                <a:ea typeface="Arial"/>
              </a:rPr>
              <a:t>1.</a:t>
            </a:r>
            <a:endParaRPr b="0" lang="fr-CA" sz="3600" spc="-1" strike="noStrike">
              <a:solidFill>
                <a:srgbClr val="000000"/>
              </a:solidFill>
              <a:latin typeface="Arial"/>
            </a:endParaRPr>
          </a:p>
          <a:p>
            <a:pPr indent="0" algn="ctr">
              <a:lnSpc>
                <a:spcPct val="90000"/>
              </a:lnSpc>
              <a:buNone/>
              <a:tabLst>
                <a:tab algn="l" pos="0"/>
              </a:tabLst>
            </a:pPr>
            <a:r>
              <a:rPr b="0" lang="en-US" sz="3600" spc="-1" strike="noStrike">
                <a:solidFill>
                  <a:schemeClr val="dk1"/>
                </a:solidFill>
                <a:latin typeface="Arial"/>
                <a:ea typeface="Arial"/>
              </a:rPr>
              <a:t>SAVOIR</a:t>
            </a:r>
            <a:endParaRPr b="0" lang="fr-CA" sz="3600" spc="-1" strike="noStrike">
              <a:solidFill>
                <a:srgbClr val="000000"/>
              </a:solidFill>
              <a:latin typeface="Arial"/>
            </a:endParaRPr>
          </a:p>
          <a:p>
            <a:pPr indent="0" algn="ctr">
              <a:lnSpc>
                <a:spcPct val="90000"/>
              </a:lnSpc>
              <a:buNone/>
              <a:tabLst>
                <a:tab algn="l" pos="0"/>
              </a:tabLst>
            </a:pPr>
            <a:r>
              <a:rPr b="0" lang="en-US" sz="3600" spc="-1" strike="noStrike">
                <a:solidFill>
                  <a:schemeClr val="dk1"/>
                </a:solidFill>
                <a:latin typeface="Arial"/>
                <a:ea typeface="Arial"/>
              </a:rPr>
              <a:t>LIRE</a:t>
            </a:r>
            <a:endParaRPr b="0" lang="fr-CA" sz="3600" spc="-1" strike="noStrike">
              <a:solidFill>
                <a:srgbClr val="000000"/>
              </a:solidFill>
              <a:latin typeface="Arial"/>
            </a:endParaRPr>
          </a:p>
        </p:txBody>
      </p:sp>
      <p:sp>
        <p:nvSpPr>
          <p:cNvPr id="156" name="PlaceHolder 2"/>
          <p:cNvSpPr>
            <a:spLocks noGrp="1"/>
          </p:cNvSpPr>
          <p:nvPr>
            <p:ph type="subTitle"/>
          </p:nvPr>
        </p:nvSpPr>
        <p:spPr>
          <a:xfrm>
            <a:off x="809640" y="2869200"/>
            <a:ext cx="4286880" cy="822960"/>
          </a:xfrm>
          <a:prstGeom prst="rect">
            <a:avLst/>
          </a:prstGeom>
          <a:noFill/>
          <a:ln w="0">
            <a:noFill/>
          </a:ln>
        </p:spPr>
        <p:txBody>
          <a:bodyPr lIns="91440" rIns="91440" tIns="91440" bIns="91440" anchor="ctr">
            <a:noAutofit/>
          </a:bodyPr>
          <a:p>
            <a:pPr marL="228600" indent="-228600" algn="ctr">
              <a:lnSpc>
                <a:spcPct val="90000"/>
              </a:lnSpc>
              <a:buNone/>
              <a:tabLst>
                <a:tab algn="l" pos="0"/>
              </a:tabLst>
            </a:pPr>
            <a:r>
              <a:rPr b="0" lang="en-US" sz="2000" spc="-1" strike="noStrike">
                <a:solidFill>
                  <a:schemeClr val="dk1"/>
                </a:solidFill>
                <a:latin typeface="Raleway"/>
                <a:ea typeface="Raleway"/>
              </a:rPr>
              <a:t>Recherche sur les </a:t>
            </a:r>
            <a:br>
              <a:rPr sz="2000"/>
            </a:br>
            <a:r>
              <a:rPr b="0" lang="en-US" sz="2000" spc="-1" strike="noStrike">
                <a:solidFill>
                  <a:schemeClr val="dk1"/>
                </a:solidFill>
                <a:latin typeface="Raleway"/>
                <a:ea typeface="Raleway"/>
              </a:rPr>
              <a:t>queues de messages</a:t>
            </a:r>
            <a:endParaRPr b="0" lang="fr-CA" sz="2000" spc="-1" strike="noStrike">
              <a:solidFill>
                <a:srgbClr val="000000"/>
              </a:solidFill>
              <a:latin typeface="Arial"/>
            </a:endParaRPr>
          </a:p>
        </p:txBody>
      </p:sp>
      <p:sp>
        <p:nvSpPr>
          <p:cNvPr id="157" name="Google Shape;202;p25"/>
          <p:cNvSpPr/>
          <p:nvPr/>
        </p:nvSpPr>
        <p:spPr>
          <a:xfrm>
            <a:off x="8442720" y="3130560"/>
            <a:ext cx="2895120" cy="2484360"/>
          </a:xfrm>
          <a:prstGeom prst="wedgeEllipseCallout">
            <a:avLst>
              <a:gd name="adj1" fmla="val -20833"/>
              <a:gd name="adj2" fmla="val 62500"/>
            </a:avLst>
          </a:prstGeom>
          <a:solidFill>
            <a:schemeClr val="lt1"/>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chemeClr val="dk1"/>
                </a:solidFill>
                <a:latin typeface="Arial"/>
                <a:ea typeface="Arial"/>
              </a:rPr>
              <a:t>Doit être complété </a:t>
            </a:r>
            <a:r>
              <a:rPr b="1" lang="en-US" sz="1400" spc="-1" strike="noStrike">
                <a:solidFill>
                  <a:schemeClr val="dk1"/>
                </a:solidFill>
                <a:highlight>
                  <a:srgbClr val="33ccff"/>
                </a:highlight>
                <a:latin typeface="Arial"/>
                <a:ea typeface="Arial"/>
              </a:rPr>
              <a:t>AVANT</a:t>
            </a:r>
            <a:r>
              <a:rPr b="0" lang="en-US" sz="1400" spc="-1" strike="noStrike">
                <a:solidFill>
                  <a:schemeClr val="dk1"/>
                </a:solidFill>
                <a:latin typeface="Arial"/>
                <a:ea typeface="Arial"/>
              </a:rPr>
              <a:t> la journée </a:t>
            </a:r>
            <a:br>
              <a:rPr sz="1400"/>
            </a:br>
            <a:r>
              <a:rPr b="0" lang="en-US" sz="1400" spc="-1" strike="noStrike">
                <a:solidFill>
                  <a:schemeClr val="dk1"/>
                </a:solidFill>
                <a:latin typeface="Arial"/>
                <a:ea typeface="Arial"/>
              </a:rPr>
              <a:t>DEV CAMP à la fin de la session.</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Google Shape;207;p26"/>
          <p:cNvSpPr/>
          <p:nvPr/>
        </p:nvSpPr>
        <p:spPr>
          <a:xfrm>
            <a:off x="844560" y="2083680"/>
            <a:ext cx="2947320" cy="96336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5000" spc="-1" strike="noStrike">
                <a:solidFill>
                  <a:schemeClr val="dk1"/>
                </a:solidFill>
                <a:latin typeface="Arial"/>
                <a:ea typeface="Arial"/>
              </a:rPr>
              <a:t>SAVOIR-LIRE</a:t>
            </a:r>
            <a:endParaRPr b="0" lang="fr-CA" sz="5000" spc="-1" strike="noStrike">
              <a:solidFill>
                <a:srgbClr val="000000"/>
              </a:solidFill>
              <a:latin typeface="Arial"/>
            </a:endParaRPr>
          </a:p>
        </p:txBody>
      </p:sp>
      <p:sp>
        <p:nvSpPr>
          <p:cNvPr id="159" name="Google Shape;208;p26"/>
          <p:cNvSpPr/>
          <p:nvPr/>
        </p:nvSpPr>
        <p:spPr>
          <a:xfrm>
            <a:off x="844560" y="3059640"/>
            <a:ext cx="7079400" cy="2457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800" spc="-1" strike="noStrike">
                <a:solidFill>
                  <a:schemeClr val="dk1"/>
                </a:solidFill>
                <a:latin typeface="Raleway"/>
                <a:ea typeface="Raleway"/>
              </a:rPr>
              <a:t>Effectuer une recherche sur les queues de messages.  Dupliquer le document.  Répondre aux questions posées directement dans le document.  </a:t>
            </a:r>
            <a:endParaRPr b="0" lang="fr-CA" sz="1800" spc="-1" strike="noStrike">
              <a:solidFill>
                <a:srgbClr val="000000"/>
              </a:solidFill>
              <a:latin typeface="Arial"/>
            </a:endParaRPr>
          </a:p>
        </p:txBody>
      </p:sp>
      <p:grpSp>
        <p:nvGrpSpPr>
          <p:cNvPr id="160" name="Google Shape;209;p26"/>
          <p:cNvGrpSpPr/>
          <p:nvPr/>
        </p:nvGrpSpPr>
        <p:grpSpPr>
          <a:xfrm>
            <a:off x="3792600" y="1157040"/>
            <a:ext cx="1600560" cy="1600560"/>
            <a:chOff x="3792600" y="1157040"/>
            <a:chExt cx="1600560" cy="1600560"/>
          </a:xfrm>
        </p:grpSpPr>
        <p:sp>
          <p:nvSpPr>
            <p:cNvPr id="161" name="Google Shape;210;p26"/>
            <p:cNvSpPr/>
            <p:nvPr/>
          </p:nvSpPr>
          <p:spPr>
            <a:xfrm>
              <a:off x="4841280" y="1157040"/>
              <a:ext cx="551880" cy="551880"/>
            </a:xfrm>
            <a:custGeom>
              <a:avLst/>
              <a:gdLst>
                <a:gd name="textAreaLeft" fmla="*/ 0 w 551880"/>
                <a:gd name="textAreaRight" fmla="*/ 552600 w 551880"/>
                <a:gd name="textAreaTop" fmla="*/ 0 h 551880"/>
                <a:gd name="textAreaBottom" fmla="*/ 552600 h 551880"/>
              </a:gdLst>
              <a:ahLst/>
              <a:rect l="textAreaLeft" t="textAreaTop" r="textAreaRight" b="textAreaBottom"/>
              <a:pathLst>
                <a:path w="6034" h="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4343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CA" sz="1400" spc="-1" strike="noStrike">
                <a:solidFill>
                  <a:srgbClr val="ffffff"/>
                </a:solidFill>
                <a:latin typeface="Arial"/>
              </a:endParaRPr>
            </a:p>
          </p:txBody>
        </p:sp>
        <p:sp>
          <p:nvSpPr>
            <p:cNvPr id="162" name="Google Shape;211;p26"/>
            <p:cNvSpPr/>
            <p:nvPr/>
          </p:nvSpPr>
          <p:spPr>
            <a:xfrm>
              <a:off x="3792600" y="1367280"/>
              <a:ext cx="1390320" cy="1390320"/>
            </a:xfrm>
            <a:custGeom>
              <a:avLst/>
              <a:gdLst>
                <a:gd name="textAreaLeft" fmla="*/ 0 w 1390320"/>
                <a:gd name="textAreaRight" fmla="*/ 1391040 w 1390320"/>
                <a:gd name="textAreaTop" fmla="*/ 0 h 1390320"/>
                <a:gd name="textAreaBottom" fmla="*/ 1391040 h 1390320"/>
              </a:gdLst>
              <a:ahLst/>
              <a:rect l="textAreaLeft" t="textAreaTop" r="textAreaRight" b="textAreaBottom"/>
              <a:pathLst>
                <a:path w="15192" h="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4343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CA" sz="1400" spc="-1" strike="noStrike">
                <a:solidFill>
                  <a:srgbClr val="ffffff"/>
                </a:solidFill>
                <a:latin typeface="Arial"/>
              </a:endParaRPr>
            </a:p>
          </p:txBody>
        </p:sp>
      </p:gr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Google Shape;216;p27"/>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MESSAGES QUEUES</a:t>
            </a:r>
            <a:endParaRPr b="0" lang="fr-CA" sz="3600" spc="-1" strike="noStrike">
              <a:solidFill>
                <a:srgbClr val="000000"/>
              </a:solidFill>
              <a:latin typeface="Arial"/>
            </a:endParaRPr>
          </a:p>
        </p:txBody>
      </p:sp>
      <p:sp>
        <p:nvSpPr>
          <p:cNvPr id="164" name="Google Shape;217;p27"/>
          <p:cNvSpPr/>
          <p:nvPr/>
        </p:nvSpPr>
        <p:spPr>
          <a:xfrm>
            <a:off x="792360" y="1428480"/>
            <a:ext cx="11181600" cy="50374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US" sz="2400" spc="-1" strike="noStrike">
                <a:solidFill>
                  <a:schemeClr val="dk1"/>
                </a:solidFill>
                <a:highlight>
                  <a:srgbClr val="ffff00"/>
                </a:highlight>
                <a:latin typeface="Oswald"/>
                <a:ea typeface="Oswald"/>
              </a:rPr>
              <a:t>NIVEAU 1 ) EXPLORATION INITIATIQUE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QUESTIONS GÉNÉRALES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br>
              <a:rPr sz="1600"/>
            </a:br>
            <a:r>
              <a:rPr b="1" lang="en-US" sz="1600" spc="-1" strike="noStrike" u="sng">
                <a:solidFill>
                  <a:schemeClr val="hlink"/>
                </a:solidFill>
                <a:uFillTx/>
                <a:latin typeface="Raleway"/>
                <a:ea typeface="Raleway"/>
                <a:hlinkClick r:id="rId1"/>
              </a:rPr>
              <a:t>https://www.cloudamqp.com/blog/what-is-message-queuing.html</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2"/>
              </a:rPr>
              <a:t>https://aws.amazon.com/message-queue/</a:t>
            </a:r>
            <a:r>
              <a:rPr b="1" lang="en-US" sz="1600" spc="-1" strike="noStrike">
                <a:solidFill>
                  <a:srgbClr val="000000"/>
                </a:solidFill>
                <a:latin typeface="Raleway"/>
                <a:ea typeface="Raleway"/>
              </a:rPr>
              <a:t> </a:t>
            </a:r>
            <a:br>
              <a:rPr sz="1600"/>
            </a:br>
            <a:r>
              <a:rPr b="1" lang="en-US" sz="1600" spc="-1" strike="noStrike" u="sng">
                <a:solidFill>
                  <a:schemeClr val="hlink"/>
                </a:solidFill>
                <a:uFillTx/>
                <a:latin typeface="Raleway"/>
                <a:ea typeface="Raleway"/>
                <a:hlinkClick r:id="rId3"/>
              </a:rPr>
              <a:t>https://community.automationedge.com/t/activemq-working/2154</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Citer un texte qui explique ce qu'est le message queue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a:t>
            </a:r>
            <a:r>
              <a:rPr b="1" lang="en-US" sz="1600" spc="-1" strike="noStrike">
                <a:solidFill>
                  <a:srgbClr val="000000"/>
                </a:solidFill>
                <a:latin typeface="Raleway"/>
                <a:ea typeface="Raleway"/>
              </a:rPr>
              <a:t>Une file d'attente de messages est une forme de communication de service à service asynchrone utilisée dans les architectures sans serveur et de micro-services. Les messages sont stockés dans la file d'attente jusqu'à ce qu'ils soient traités et supprimés. Chaque message n'est traité qu'une fois par un seul utilisateur. Les files d'attente de messages peuvent être utilisées pour découpler le traitement lourd, mettre en mémoire tampon ou traiter par lots, mais aussi fluidifier les pics de charges de travail.” provient du site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https://aws.amazon.com/message-queue/</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Expliquer ensuite </a:t>
            </a:r>
            <a:r>
              <a:rPr b="1" lang="en-US" sz="1600" spc="-1" strike="noStrike">
                <a:solidFill>
                  <a:srgbClr val="ff0000"/>
                </a:solidFill>
                <a:latin typeface="Raleway"/>
                <a:ea typeface="Raleway"/>
              </a:rPr>
              <a:t>dans vos mots </a:t>
            </a:r>
            <a:r>
              <a:rPr b="1" lang="en-US" sz="1600" spc="-1" strike="noStrike">
                <a:solidFill>
                  <a:srgbClr val="000000"/>
                </a:solidFill>
                <a:latin typeface="Raleway"/>
                <a:ea typeface="Raleway"/>
              </a:rPr>
              <a:t>ce qu'est le message queue pour vous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Pour moi, un message queue, c’est comme une boîte aux lettres pour les programmes. Un programme peut déposer un message dans cette boîte, et un autre programme viendra le lire plus tard, quand il sera prêt. Cela permet aux programmes de travailler chacun à leur rythme, sans avoir besoin d’être connectés en même temps.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Google Shape;222;p28"/>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MESSAGES QUEUES</a:t>
            </a:r>
            <a:endParaRPr b="0" lang="fr-CA" sz="3600" spc="-1" strike="noStrike">
              <a:solidFill>
                <a:srgbClr val="000000"/>
              </a:solidFill>
              <a:latin typeface="Arial"/>
            </a:endParaRPr>
          </a:p>
        </p:txBody>
      </p:sp>
      <p:sp>
        <p:nvSpPr>
          <p:cNvPr id="166" name="Google Shape;223;p28"/>
          <p:cNvSpPr/>
          <p:nvPr/>
        </p:nvSpPr>
        <p:spPr>
          <a:xfrm>
            <a:off x="792360" y="1428480"/>
            <a:ext cx="11181600" cy="8673120"/>
          </a:xfrm>
          <a:prstGeom prst="rect">
            <a:avLst/>
          </a:prstGeom>
          <a:noFill/>
          <a:ln w="0">
            <a:noFill/>
          </a:ln>
        </p:spPr>
        <p:style>
          <a:lnRef idx="0"/>
          <a:fillRef idx="0"/>
          <a:effectRef idx="0"/>
          <a:fontRef idx="minor"/>
        </p:style>
        <p:txBody>
          <a:bodyPr lIns="90000" rIns="90000" tIns="91440" bIns="91440" anchor="t">
            <a:spAutoFit/>
          </a:bodyPr>
          <a:p>
            <a:pPr>
              <a:lnSpc>
                <a:spcPct val="90000"/>
              </a:lnSpc>
              <a:tabLst>
                <a:tab algn="l" pos="0"/>
              </a:tabLst>
            </a:pPr>
            <a:r>
              <a:rPr b="1" lang="en-US" sz="2400" spc="-1" strike="noStrike">
                <a:solidFill>
                  <a:schemeClr val="dk1"/>
                </a:solidFill>
                <a:highlight>
                  <a:srgbClr val="ffff00"/>
                </a:highlight>
                <a:latin typeface="Oswald"/>
                <a:ea typeface="Oswald"/>
              </a:rPr>
              <a:t>NIVEAU 2 ) ANALYSE des qualités et défauts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QUESTIONS GÉNÉRALES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br>
              <a:rPr sz="1600"/>
            </a:br>
            <a:r>
              <a:rPr b="1" lang="en-US" sz="1600" spc="-1" strike="noStrike" u="sng">
                <a:solidFill>
                  <a:schemeClr val="hlink"/>
                </a:solidFill>
                <a:uFillTx/>
                <a:latin typeface="Raleway"/>
                <a:ea typeface="Raleway"/>
                <a:hlinkClick r:id="rId1"/>
              </a:rPr>
              <a:t>https://www.ibm.com/cloud/learn/message-queues</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2"/>
              </a:rPr>
              <a:t>https://en.wikipedia.org/wiki/Message_queue</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3"/>
              </a:rPr>
              <a:t>https://blog.iron.io/top-10-uses-for-message-queue/</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4"/>
              </a:rPr>
              <a:t>https://medium.com/singhal-labs/messaging-queue-d6dcd6995775</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Quelles sont les bénéfices des messages queues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Découplage des composants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Résilience et tolérance aux pannes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Scalabilité</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Asynchronisme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Fiabilité des échanges de données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Surveillance et journalisation</a:t>
            </a:r>
            <a:endParaRPr b="0" lang="fr-CA" sz="1600" spc="-1" strike="noStrike">
              <a:solidFill>
                <a:srgbClr val="000000"/>
              </a:solidFill>
              <a:latin typeface="Arial"/>
            </a:endParaRPr>
          </a:p>
          <a:p>
            <a:pPr>
              <a:lnSpc>
                <a:spcPct val="100000"/>
              </a:lnSpc>
              <a:spcBef>
                <a:spcPts val="1191"/>
              </a:spcBef>
              <a:spcAft>
                <a:spcPts val="992"/>
              </a:spcAft>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228;p29"/>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MESSAGES QUEUES</a:t>
            </a:r>
            <a:endParaRPr b="0" lang="fr-CA" sz="3600" spc="-1" strike="noStrike">
              <a:solidFill>
                <a:srgbClr val="000000"/>
              </a:solidFill>
              <a:latin typeface="Arial"/>
            </a:endParaRPr>
          </a:p>
        </p:txBody>
      </p:sp>
      <p:sp>
        <p:nvSpPr>
          <p:cNvPr id="168" name="Google Shape;229;p29"/>
          <p:cNvSpPr/>
          <p:nvPr/>
        </p:nvSpPr>
        <p:spPr>
          <a:xfrm>
            <a:off x="792360" y="1428480"/>
            <a:ext cx="11289240" cy="1389888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3 ) LE NIVEAU APPLICATIONS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QUESTIONS d'ÉTUDES de CAS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br>
              <a:rPr sz="1600"/>
            </a:br>
            <a:r>
              <a:rPr b="1" lang="en-US" sz="1400" spc="-1" strike="noStrike" u="sng">
                <a:solidFill>
                  <a:schemeClr val="hlink"/>
                </a:solidFill>
                <a:uFillTx/>
                <a:latin typeface="Raleway"/>
                <a:ea typeface="Raleway"/>
                <a:hlinkClick r:id="rId1"/>
              </a:rPr>
              <a:t>https://gamedevelopment.tutsplus.com/tutorials/how-to-implement-and-use-a-message-queue-in-your-game--cms-25407</a:t>
            </a:r>
            <a:r>
              <a:rPr b="1" lang="en-US" sz="1400" spc="-1" strike="noStrike">
                <a:solidFill>
                  <a:srgbClr val="000000"/>
                </a:solidFill>
                <a:latin typeface="Raleway"/>
                <a:ea typeface="Raleway"/>
              </a:rPr>
              <a:t> </a:t>
            </a:r>
            <a:endParaRPr b="0" lang="fr-CA" sz="1400" spc="-1" strike="noStrike">
              <a:solidFill>
                <a:srgbClr val="000000"/>
              </a:solidFill>
              <a:latin typeface="Arial"/>
            </a:endParaRPr>
          </a:p>
          <a:p>
            <a:pPr>
              <a:lnSpc>
                <a:spcPct val="100000"/>
              </a:lnSpc>
              <a:tabLst>
                <a:tab algn="l" pos="0"/>
              </a:tabLst>
            </a:pPr>
            <a:r>
              <a:rPr b="1" lang="en-US" sz="1300" spc="-1" strike="noStrike" u="sng">
                <a:solidFill>
                  <a:schemeClr val="hlink"/>
                </a:solidFill>
                <a:uFillTx/>
                <a:latin typeface="Raleway"/>
                <a:ea typeface="Raleway"/>
                <a:hlinkClick r:id="rId2"/>
              </a:rPr>
              <a:t>https://medium.com/curai-tech/to-queue-or-not-to-queue-simplifying-our-messaging-architecture-with-socketio-30bb14ff0165</a:t>
            </a:r>
            <a:r>
              <a:rPr b="1" lang="en-US" sz="1300" spc="-1" strike="noStrike">
                <a:solidFill>
                  <a:srgbClr val="000000"/>
                </a:solidFill>
                <a:latin typeface="Raleway"/>
                <a:ea typeface="Raleway"/>
              </a:rPr>
              <a:t> </a:t>
            </a:r>
            <a:endParaRPr b="0" lang="fr-CA" sz="1300" spc="-1" strike="noStrike">
              <a:solidFill>
                <a:srgbClr val="000000"/>
              </a:solidFill>
              <a:latin typeface="Arial"/>
            </a:endParaRPr>
          </a:p>
          <a:p>
            <a:pPr>
              <a:lnSpc>
                <a:spcPct val="100000"/>
              </a:lnSpc>
              <a:tabLst>
                <a:tab algn="l" pos="0"/>
              </a:tabLst>
            </a:pPr>
            <a:r>
              <a:rPr b="1" lang="en-US" sz="1400" spc="-1" strike="noStrike" u="sng">
                <a:solidFill>
                  <a:schemeClr val="hlink"/>
                </a:solidFill>
                <a:uFillTx/>
                <a:latin typeface="Raleway"/>
                <a:ea typeface="Raleway"/>
                <a:hlinkClick r:id="rId3"/>
              </a:rPr>
              <a:t>https://www.cloudamqp.com/blog/why-message-queues-for-iot-projects.html</a:t>
            </a:r>
            <a:r>
              <a:rPr b="1" lang="en-US" sz="1400" spc="-1" strike="noStrike">
                <a:solidFill>
                  <a:srgbClr val="000000"/>
                </a:solidFill>
                <a:latin typeface="Raleway"/>
                <a:ea typeface="Raleway"/>
              </a:rPr>
              <a:t> </a:t>
            </a:r>
            <a:endParaRPr b="0" lang="fr-CA" sz="1400" spc="-1" strike="noStrike">
              <a:solidFill>
                <a:srgbClr val="000000"/>
              </a:solidFill>
              <a:latin typeface="Arial"/>
            </a:endParaRPr>
          </a:p>
          <a:p>
            <a:pPr>
              <a:lnSpc>
                <a:spcPct val="100000"/>
              </a:lnSpc>
              <a:tabLst>
                <a:tab algn="l" pos="0"/>
              </a:tabLst>
            </a:pPr>
            <a:r>
              <a:rPr b="1" lang="en-US" sz="1400" spc="-1" strike="noStrike" u="sng">
                <a:solidFill>
                  <a:schemeClr val="hlink"/>
                </a:solidFill>
                <a:uFillTx/>
                <a:latin typeface="Raleway"/>
                <a:ea typeface="Raleway"/>
                <a:hlinkClick r:id="rId4"/>
              </a:rPr>
              <a:t>https://www.helpsystems.com/robot/resources/articles/two-way-message-response-robot</a:t>
            </a:r>
            <a:r>
              <a:rPr b="1" lang="en-US" sz="1400" spc="-1" strike="noStrike">
                <a:solidFill>
                  <a:srgbClr val="000000"/>
                </a:solidFill>
                <a:latin typeface="Raleway"/>
                <a:ea typeface="Raleway"/>
              </a:rPr>
              <a:t> </a:t>
            </a:r>
            <a:endParaRPr b="0" lang="fr-CA" sz="1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Expliquer dans </a:t>
            </a:r>
            <a:r>
              <a:rPr b="1" lang="en-US" sz="1600" spc="-1" strike="noStrike">
                <a:solidFill>
                  <a:srgbClr val="ff9900"/>
                </a:solidFill>
                <a:latin typeface="Raleway"/>
                <a:ea typeface="Raleway"/>
              </a:rPr>
              <a:t>quelles applications</a:t>
            </a:r>
            <a:r>
              <a:rPr b="1" lang="en-US" sz="1600" spc="-1" strike="noStrike">
                <a:solidFill>
                  <a:srgbClr val="000000"/>
                </a:solidFill>
                <a:latin typeface="Raleway"/>
                <a:ea typeface="Raleway"/>
              </a:rPr>
              <a:t> des messages queues pourraient être utilisées et pour faire quoi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Jeu multijoueur: Message queues gèrent les actions des joueurs, assurant l’ordre et la synchronisation des événements pour une expérience fluide et scalable.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000" spc="-1" strike="noStrike">
                <a:solidFill>
                  <a:srgbClr val="000000"/>
                </a:solidFill>
                <a:latin typeface="Raleway"/>
                <a:ea typeface="Raleway"/>
              </a:rPr>
              <a:t>Téléconsultation médicale:Elles orchestrent notifications et messages entre patients, médecins et laboratoires, garantissant la livraison fiable et asynchrone des informations critiques.</a:t>
            </a:r>
            <a:endParaRPr b="0" lang="fr-CA" sz="10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Inventez les logiciels.  Soyez précis et détaillé.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BattleSync – Jeu multijoueur d’arène en ligne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Logiciel : BattleSync est un jeu d’arène en ligne où des centaines de joueurs s’affrontent en temps réel.</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Usage des message queues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Chaque action du joueur (déplacement, attaque, sorts) est envoyée dans une queue centralisée.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Le serveur de jeu récupère les messages dans l’ordre et met à jour l’état global du jeu.</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Cela évite la perte ou le chevauchement d’événements et assure que chaque joueur voit la même réalité.</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Bénéfices : fluidité, cohérence, meilleure scalabilité du serveur.</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Donnez 1 exemple en </a:t>
            </a:r>
            <a:r>
              <a:rPr b="1" lang="en-US" sz="1600" spc="-1" strike="noStrike">
                <a:solidFill>
                  <a:srgbClr val="ff9900"/>
                </a:solidFill>
                <a:latin typeface="Raleway"/>
                <a:ea typeface="Raleway"/>
              </a:rPr>
              <a:t>détaillant l'info</a:t>
            </a:r>
            <a:r>
              <a:rPr b="1" lang="en-US" sz="1600" spc="-1" strike="noStrike">
                <a:solidFill>
                  <a:srgbClr val="000000"/>
                </a:solidFill>
                <a:latin typeface="Raleway"/>
                <a:ea typeface="Raleway"/>
              </a:rPr>
              <a:t> échangée par message.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Capteur envoie température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jsonCopyEdit{</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"type": "sensor_data",</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"sensor_id": "temp_livingroom_01",</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"timestamp": "2025-05-26T14:35:12Z",</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"data": { "temperature_celsius": 29.5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Serveur commande ventilateur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jsonCopyEdit{</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"type": "device_command",</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"device_id": "fan_livingroom_01",</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"command": "turn_on",</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"parameters": { "speed": "medium"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"timestamp": "2025-05-26T14:35:15Z"</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Ventilateur confirme exécution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jsonCopyEdit{</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"type": "device_response",</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"device_id": "fan_livingroom_01",</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"status": "success",</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"timestamp": "2025-05-26T14:35:18Z"</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
        <p:nvSpPr>
          <p:cNvPr id="169" name="Google Shape;230;p29"/>
          <p:cNvSpPr/>
          <p:nvPr/>
        </p:nvSpPr>
        <p:spPr>
          <a:xfrm>
            <a:off x="10583280" y="293400"/>
            <a:ext cx="1378800" cy="527760"/>
          </a:xfrm>
          <a:prstGeom prst="doubleWave">
            <a:avLst>
              <a:gd name="adj1" fmla="val 6250"/>
              <a:gd name="adj2" fmla="val 0"/>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rgbClr val="000000"/>
                </a:solidFill>
                <a:latin typeface="Arial"/>
                <a:ea typeface="Arial"/>
              </a:rPr>
              <a:t>individuel</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fr-CA</dc:language>
  <cp:lastModifiedBy/>
  <dcterms:modified xsi:type="dcterms:W3CDTF">2025-05-26T14:53:46Z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file>