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57" r:id="rId7"/>
    <p:sldId id="263" r:id="rId8"/>
    <p:sldId id="264" r:id="rId9"/>
    <p:sldId id="265" r:id="rId10"/>
    <p:sldId id="266" r:id="rId11"/>
    <p:sldId id="267" r:id="rId12"/>
    <p:sldId id="261" r:id="rId13"/>
    <p:sldId id="259" r:id="rId14"/>
    <p:sldId id="260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5531E-CB06-4A24-9235-4B715698C34F}" type="datetimeFigureOut">
              <a:rPr lang="es-CR" smtClean="0"/>
              <a:pPr/>
              <a:t>23/4/2024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06E32-F9B2-4D90-9FF5-84DE5389EB51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44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877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6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35EF-F870-477F-9F70-C025D868E4F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90FF01-A060-40A5-89D9-28D6365155E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34691" y="184726"/>
            <a:ext cx="4839854" cy="942110"/>
          </a:xfrm>
        </p:spPr>
        <p:txBody>
          <a:bodyPr/>
          <a:lstStyle/>
          <a:p>
            <a:pPr algn="l"/>
            <a:r>
              <a:rPr lang="es-MX" sz="4400" dirty="0"/>
              <a:t>Patrón</a:t>
            </a:r>
            <a:r>
              <a:rPr lang="en-US" sz="4400" dirty="0"/>
              <a:t> de </a:t>
            </a:r>
            <a:r>
              <a:rPr lang="es-MX" sz="4400" dirty="0"/>
              <a:t>Diseño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5416" y="4461164"/>
            <a:ext cx="7766936" cy="2673927"/>
          </a:xfrm>
        </p:spPr>
        <p:txBody>
          <a:bodyPr>
            <a:normAutofit/>
          </a:bodyPr>
          <a:lstStyle/>
          <a:p>
            <a:pPr algn="l"/>
            <a:r>
              <a:rPr lang="es-MX" sz="2800" i="1" dirty="0" err="1">
                <a:solidFill>
                  <a:srgbClr val="0070C0"/>
                </a:solidFill>
              </a:rPr>
              <a:t>Mag</a:t>
            </a:r>
            <a:r>
              <a:rPr lang="es-MX" sz="2800" i="1" dirty="0">
                <a:solidFill>
                  <a:srgbClr val="0070C0"/>
                </a:solidFill>
              </a:rPr>
              <a:t>: S. Caamaño P.</a:t>
            </a:r>
          </a:p>
          <a:p>
            <a:pPr algn="l"/>
            <a:r>
              <a:rPr lang="es-MX" sz="2800" b="1" i="1" dirty="0">
                <a:solidFill>
                  <a:srgbClr val="0070C0"/>
                </a:solidFill>
              </a:rPr>
              <a:t>Programación  II</a:t>
            </a:r>
          </a:p>
          <a:p>
            <a:pPr algn="l"/>
            <a:r>
              <a:rPr lang="es-MX" sz="2800" b="1" i="1">
                <a:solidFill>
                  <a:srgbClr val="0070C0"/>
                </a:solidFill>
              </a:rPr>
              <a:t>IC-2024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884897" y="348826"/>
            <a:ext cx="586441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6000" b="1" i="1" dirty="0"/>
              <a:t>Composite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163506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444509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Es difícil restringir los tipos de los hijos.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Las operaciones de gestión de hijos en los objetos simples pueden presentar  problemas.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Seguridad frente a flexibilidad.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Deben hacerse chequeos </a:t>
            </a:r>
            <a:r>
              <a:rPr lang="es-ES" sz="260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en tiempo de ejecución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09600" y="152401"/>
            <a:ext cx="10972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9F9F9"/>
              </a:buClr>
              <a:buSzPct val="25000"/>
              <a:buFont typeface="Constantia"/>
              <a:buNone/>
            </a:pPr>
            <a: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Desventajas</a:t>
            </a:r>
            <a:b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lang="es-ES" sz="3800" b="1" i="0" u="none" strike="noStrike" cap="none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093527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Se quiere realizar jerarquías de objetos del tipo "todo-parte"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Se quiere ser capaz de ignorar la diferencia entre los objetos individuales y composiciones de objetos. Los clientes tratarán a todos los objetos de la estructura compuesta uniformemente.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None/>
            </a:pPr>
            <a:endParaRPr sz="2600" b="0" i="0" u="none" strike="noStrike" cap="none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68218" y="669637"/>
            <a:ext cx="10972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9F9F9"/>
              </a:buClr>
              <a:buSzPct val="25000"/>
              <a:buFont typeface="Constantia"/>
              <a:buNone/>
            </a:pPr>
            <a: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Aplicabilidad</a:t>
            </a:r>
            <a:b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lang="es-ES" sz="3800" b="1" i="0" u="none" strike="noStrike" cap="none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ejemplo consiste en una clase abstracta de la cual derivan la clase </a:t>
            </a:r>
            <a:r>
              <a:rPr lang="es-MX" dirty="0" err="1"/>
              <a:t>composite</a:t>
            </a:r>
            <a:r>
              <a:rPr lang="es-MX" dirty="0"/>
              <a:t> y un hijo al que llamaremos hoja, el ejemplo quiere formar un libro calculando el precio según su cantidad de hojas;</a:t>
            </a:r>
          </a:p>
          <a:p>
            <a:r>
              <a:rPr lang="es-MX" dirty="0"/>
              <a:t>Es importante recordar que para que </a:t>
            </a:r>
            <a:r>
              <a:rPr lang="es-MX" dirty="0" err="1"/>
              <a:t>composite</a:t>
            </a:r>
            <a:r>
              <a:rPr lang="es-MX" dirty="0"/>
              <a:t> funcione, la clase compuesta y </a:t>
            </a:r>
            <a:r>
              <a:rPr lang="es-MX" dirty="0" err="1"/>
              <a:t>composite</a:t>
            </a:r>
            <a:r>
              <a:rPr lang="es-MX" dirty="0"/>
              <a:t> tienen que tener una interfaz común.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UML del Ejemplo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91" y="1587500"/>
            <a:ext cx="796181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Considere la clase producto, con sus atributos nombre, costo y cantidad; utilizando el patrón de diseño Composite cree una instancia del objeto Composite llamada fila1 (que contiene productos), luego una instancia de Composite llamada estante(que contiene filas), y una instancia de </a:t>
            </a:r>
            <a:r>
              <a:rPr lang="es-MX" dirty="0" err="1"/>
              <a:t>composite</a:t>
            </a:r>
            <a:r>
              <a:rPr lang="es-MX" dirty="0"/>
              <a:t> llamado almacén (que contiene estantes).</a:t>
            </a:r>
          </a:p>
          <a:p>
            <a:r>
              <a:rPr lang="es-MX" dirty="0"/>
              <a:t>Considere que el objeto de tipo Composite tiene que tener la cantidad  y costo del objeto que contiene.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E9E1E0-3E6E-5459-AD74-2EDABD1B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792334"/>
            <a:ext cx="2331056" cy="7459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Ejercicio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12CED8-0524-728C-6BAB-789868B0767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51082" y="1849799"/>
            <a:ext cx="8274900" cy="40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95332" y="4636655"/>
            <a:ext cx="4643504" cy="898464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Muchas gracias.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948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802" y="792041"/>
            <a:ext cx="8680385" cy="557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50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122" y="312126"/>
            <a:ext cx="8150450" cy="631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50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363" y="311393"/>
            <a:ext cx="8315941" cy="625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506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592" y="386130"/>
            <a:ext cx="8168162" cy="566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50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2635" y="1684070"/>
            <a:ext cx="8596668" cy="4098544"/>
          </a:xfrm>
        </p:spPr>
        <p:txBody>
          <a:bodyPr>
            <a:normAutofit/>
          </a:bodyPr>
          <a:lstStyle/>
          <a:p>
            <a:r>
              <a:rPr lang="es-CR" sz="2400" b="1" dirty="0"/>
              <a:t>Propósito: </a:t>
            </a:r>
          </a:p>
          <a:p>
            <a:pPr marL="0" indent="0">
              <a:buNone/>
            </a:pPr>
            <a:r>
              <a:rPr lang="es-CR" sz="2000" b="1" dirty="0"/>
              <a:t>	</a:t>
            </a:r>
            <a:r>
              <a:rPr lang="es-CR" sz="2000" dirty="0"/>
              <a:t>Componer objetos en jerarquías parte-todo y permitir a los clientes 	tratar objetos simples y compuestos de modo uniforme.</a:t>
            </a:r>
          </a:p>
          <a:p>
            <a:pPr marL="0" indent="0">
              <a:buNone/>
            </a:pPr>
            <a:endParaRPr lang="es-CR" sz="2000" dirty="0"/>
          </a:p>
          <a:p>
            <a:r>
              <a:rPr lang="es-CR" sz="2400" b="1" dirty="0"/>
              <a:t>Motivación: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s-CR" sz="2000" dirty="0"/>
              <a:t>Se necesita representar un conjunto de elementos de una interfaz de 	usuario. Algunos de estos elementos son simples, mientras que otros 	están formados por varios elementos más simples.</a:t>
            </a:r>
          </a:p>
          <a:p>
            <a:pPr marL="0" indent="0">
              <a:buNone/>
            </a:pPr>
            <a:r>
              <a:rPr lang="es-CR" sz="2000" dirty="0"/>
              <a:t>	El comportamiento y/o la información que proporciona un elemento 	complejo están determinada por los elementos que lo componen.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r>
              <a:rPr lang="es-MX" dirty="0"/>
              <a:t>Composite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9264073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4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Componente:</a:t>
            </a:r>
            <a:r>
              <a:rPr lang="es-ES" sz="24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 Define la interfaz común para los objetos de la composición. Además, define la interfaz para acceder y gestionar los hijos. Implementa un comportamiento por defecto común a las subclases.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4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Hoja:</a:t>
            </a:r>
            <a:r>
              <a:rPr lang="es-ES" sz="24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 Representa los objetos sin hijos de la composición. Define el comportamiento de los mismos.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400" b="1" i="0" u="none" strike="noStrike" cap="none" dirty="0" err="1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Composite</a:t>
            </a:r>
            <a:r>
              <a:rPr lang="es-ES" sz="24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r>
              <a:rPr lang="es-ES" sz="24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 Define el comportamiento para los componentes que tienen hijos. Almacena los componentes con hijos e implementa las operaciones para la gestión de hijos.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4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Cliente:</a:t>
            </a:r>
            <a:r>
              <a:rPr lang="es-ES" sz="24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 Manipula los objetos de la composición a través de la interfaz.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sz="2400" b="0" i="0" u="none" strike="noStrike" cap="none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09600" y="152401"/>
            <a:ext cx="10972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9F9F9"/>
              </a:buClr>
              <a:buSzPct val="25000"/>
              <a:buFont typeface="Constantia"/>
              <a:buNone/>
            </a:pPr>
            <a: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Clase del patrón </a:t>
            </a:r>
            <a:r>
              <a:rPr lang="es-ES" sz="3800" b="1" i="0" u="none" strike="noStrike" cap="none" dirty="0" err="1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Composite</a:t>
            </a:r>
            <a: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b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lang="es-ES" sz="3800" b="1" i="0" u="none" strike="noStrike" cap="none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16" y="238409"/>
            <a:ext cx="8404422" cy="604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795491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Permite manejar objetos simples y compuestos de manera uniforme.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Simplifica el código de los clientes, que sólo usan una interfaz.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lang="es-ES" sz="2600" b="0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Facilita añadir nuevos componentes sin afectar a los clientes.</a:t>
            </a:r>
          </a:p>
          <a:p>
            <a:pPr marL="274320" marR="0" lvl="0" indent="-274320" algn="l" rtl="0">
              <a:spcBef>
                <a:spcPts val="600"/>
              </a:spcBef>
              <a:buClr>
                <a:schemeClr val="accent2"/>
              </a:buClr>
              <a:buSzPct val="85000"/>
              <a:buFont typeface="Noto Symbol"/>
              <a:buNone/>
            </a:pPr>
            <a:endParaRPr sz="2600" b="0" i="0" u="none" strike="noStrike" cap="none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09600" y="152401"/>
            <a:ext cx="10972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9F9F9"/>
              </a:buClr>
              <a:buSzPct val="25000"/>
              <a:buFont typeface="Constantia"/>
              <a:buNone/>
            </a:pPr>
            <a: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Ventajas</a:t>
            </a:r>
            <a:br>
              <a:rPr lang="es-ES" sz="3800" b="1" i="0" u="none" strike="noStrike" cap="none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lang="es-ES" sz="3800" b="1" i="0" u="none" strike="noStrike" cap="none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455</Words>
  <Application>Microsoft Office PowerPoint</Application>
  <PresentationFormat>Panorámica</PresentationFormat>
  <Paragraphs>39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Noto Symbol</vt:lpstr>
      <vt:lpstr>Trebuchet MS</vt:lpstr>
      <vt:lpstr>Wingdings 3</vt:lpstr>
      <vt:lpstr>Faceta</vt:lpstr>
      <vt:lpstr>Patrón de Diseño</vt:lpstr>
      <vt:lpstr>Presentación de PowerPoint</vt:lpstr>
      <vt:lpstr>Presentación de PowerPoint</vt:lpstr>
      <vt:lpstr>Presentación de PowerPoint</vt:lpstr>
      <vt:lpstr>Presentación de PowerPoint</vt:lpstr>
      <vt:lpstr>Composite</vt:lpstr>
      <vt:lpstr>Clase del patrón Composite: </vt:lpstr>
      <vt:lpstr>Presentación de PowerPoint</vt:lpstr>
      <vt:lpstr>Ventajas </vt:lpstr>
      <vt:lpstr>Desventajas </vt:lpstr>
      <vt:lpstr>Aplicabilidad </vt:lpstr>
      <vt:lpstr>Ejemplo</vt:lpstr>
      <vt:lpstr>UML del Ejemplo </vt:lpstr>
      <vt:lpstr>Ejercicio </vt:lpstr>
      <vt:lpstr>Ejercicio</vt:lpstr>
      <vt:lpstr>Muchas gracias.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dc:creator>Jean Ca... Campos</dc:creator>
  <cp:lastModifiedBy>Santiago Caamaño</cp:lastModifiedBy>
  <cp:revision>21</cp:revision>
  <dcterms:created xsi:type="dcterms:W3CDTF">2015-05-26T10:40:31Z</dcterms:created>
  <dcterms:modified xsi:type="dcterms:W3CDTF">2024-04-23T13:54:38Z</dcterms:modified>
</cp:coreProperties>
</file>