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4" r:id="rId14"/>
    <p:sldId id="265" r:id="rId15"/>
    <p:sldId id="270" r:id="rId16"/>
    <p:sldId id="266" r:id="rId17"/>
  </p:sldIdLst>
  <p:sldSz cx="12192000" cy="6858000"/>
  <p:notesSz cx="7772400" cy="100584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71140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97584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34256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34256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97584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99565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99565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99565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99565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71140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71140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97584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342560" y="160020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34256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97584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9480" y="3964320"/>
            <a:ext cx="320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99565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99565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711400" y="396432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711400" y="1600200"/>
            <a:ext cx="485856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99565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4752000"/>
            <a:ext cx="1219176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blurRad="50800" dist="4445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9753480" y="0"/>
            <a:ext cx="243792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blurRad="50800" dist="5080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1219176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blurRad="50800" dist="4445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140680" y="0"/>
            <a:ext cx="405108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blurRad="50800" dist="5080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72040" y="3337560"/>
            <a:ext cx="8639640" cy="230076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s-CR" sz="4600" b="1" strike="noStrike" cap="all" spc="-1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09480" y="6422040"/>
            <a:ext cx="2844360" cy="364680"/>
          </a:xfrm>
          <a:prstGeom prst="rect">
            <a:avLst/>
          </a:prstGeom>
        </p:spPr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fld id="{C8B503C7-2B8D-4D4C-B495-C17B7EBB8AA3}" type="datetime">
              <a:rPr lang="es-CR" sz="1000" b="0" strike="noStrike" spc="-1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20/05/2024</a:t>
            </a:fld>
            <a:endParaRPr lang="es-C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165560" y="6422040"/>
            <a:ext cx="3860280" cy="364680"/>
          </a:xfrm>
          <a:prstGeom prst="rect">
            <a:avLst/>
          </a:prstGeom>
        </p:spPr>
        <p:txBody>
          <a:bodyPr lIns="0" tIns="45000" rIns="0" bIns="0" anchor="b"/>
          <a:lstStyle/>
          <a:p>
            <a:endParaRPr lang="es-C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871280" y="6422040"/>
            <a:ext cx="10155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93F818B-0C84-4C82-9B56-C14337D7712C}" type="slidenum">
              <a:rPr lang="es-CR" sz="1000" b="0" strike="noStrike" spc="-1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es-C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4752000"/>
            <a:ext cx="1219176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360">
            <a:noFill/>
          </a:ln>
          <a:effectLst>
            <a:outerShdw blurRad="50800" dist="4445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9753480" y="0"/>
            <a:ext cx="243792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360">
            <a:noFill/>
          </a:ln>
          <a:effectLst>
            <a:outerShdw blurRad="50800" dist="5080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09480" y="274680"/>
            <a:ext cx="9956520" cy="11426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s-CR" sz="4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1600200"/>
            <a:ext cx="99565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722520" lvl="1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005840" lvl="2" indent="-255600">
              <a:lnSpc>
                <a:spcPct val="100000"/>
              </a:lnSpc>
              <a:spcBef>
                <a:spcPts val="479"/>
              </a:spcBef>
              <a:buClr>
                <a:srgbClr val="CCAF0A"/>
              </a:buClr>
              <a:buSzPct val="85000"/>
              <a:buFont typeface="Arial"/>
              <a:buChar char="○"/>
            </a:pPr>
            <a:r>
              <a:rPr lang="es-C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80160" lvl="3" indent="-237240">
              <a:lnSpc>
                <a:spcPct val="100000"/>
              </a:lnSpc>
              <a:spcBef>
                <a:spcPts val="400"/>
              </a:spcBef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490400" lvl="4" indent="-182520">
              <a:lnSpc>
                <a:spcPct val="100000"/>
              </a:lnSpc>
              <a:spcBef>
                <a:spcPts val="400"/>
              </a:spcBef>
              <a:buClr>
                <a:srgbClr val="748560"/>
              </a:buClr>
              <a:buFont typeface="Arial"/>
              <a:buChar char="-"/>
            </a:pPr>
            <a:r>
              <a:rPr lang="es-C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480" y="6422040"/>
            <a:ext cx="2844360" cy="364680"/>
          </a:xfrm>
          <a:prstGeom prst="rect">
            <a:avLst/>
          </a:prstGeom>
        </p:spPr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fld id="{2C399AA6-D0A5-4C6D-AE74-2DEE69C61410}" type="datetime">
              <a:rPr lang="es-CR" sz="1000" b="0" strike="noStrike" spc="-1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20/05/2024</a:t>
            </a:fld>
            <a:endParaRPr lang="es-C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165560" y="6422040"/>
            <a:ext cx="3860280" cy="364680"/>
          </a:xfrm>
          <a:prstGeom prst="rect">
            <a:avLst/>
          </a:prstGeom>
        </p:spPr>
        <p:txBody>
          <a:bodyPr lIns="0" tIns="45000" rIns="0" bIns="0" anchor="b"/>
          <a:lstStyle/>
          <a:p>
            <a:endParaRPr lang="es-C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871280" y="6422040"/>
            <a:ext cx="10155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D82381D-BFF2-4176-AD26-8C34B55D95BB}" type="slidenum">
              <a:rPr lang="es-CR" sz="1000" b="0" strike="noStrike" spc="-1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es-C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561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s-CR" sz="4600" b="1" strike="noStrike" cap="all" spc="-1" dirty="0">
                <a:solidFill>
                  <a:srgbClr val="6598A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Patrones de diseño:</a:t>
            </a:r>
            <a:br>
              <a:rPr dirty="0"/>
            </a:br>
            <a:r>
              <a:rPr lang="es-CR" sz="4600" b="1" strike="noStrike" cap="all" spc="-1" dirty="0" err="1">
                <a:solidFill>
                  <a:srgbClr val="6598A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Observer</a:t>
            </a:r>
            <a:r>
              <a:rPr lang="es-CR" sz="4600" b="1" strike="noStrike" cap="all" spc="-1" dirty="0">
                <a:solidFill>
                  <a:srgbClr val="6598A9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(Observador)</a:t>
            </a:r>
            <a:endParaRPr lang="es-CR" sz="4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18180" y="2363544"/>
            <a:ext cx="9476796" cy="2912544"/>
          </a:xfrm>
          <a:prstGeom prst="rect">
            <a:avLst/>
          </a:prstGeom>
          <a:noFill/>
          <a:ln>
            <a:noFill/>
          </a:ln>
        </p:spPr>
        <p:txBody>
          <a:bodyPr lIns="90000" tIns="0" rIns="45720" bIns="0" anchor="b">
            <a:norm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C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Escuela de Informática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C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Universidad Nacional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C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Programación II – IC - 2024</a:t>
            </a: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CR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</a:t>
            </a:r>
            <a:r>
              <a:rPr lang="es-CR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S. Caamaño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5145-4B11-BD86-A122-B3E9252D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Usos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BB32C-4A63-DCAA-1D69-FDBF21137BE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4672" y="1125415"/>
            <a:ext cx="10844784" cy="4854761"/>
          </a:xfrm>
        </p:spPr>
        <p:txBody>
          <a:bodyPr/>
          <a:lstStyle/>
          <a:p>
            <a:pPr lvl="0"/>
            <a:r>
              <a:rPr lang="es-CR" sz="3200" dirty="0">
                <a:solidFill>
                  <a:schemeClr val="bg1">
                    <a:lumMod val="95000"/>
                  </a:schemeClr>
                </a:solidFill>
              </a:rPr>
              <a:t>Una abstracción tiene más de un aspecto, unos dependientes de otros.</a:t>
            </a:r>
          </a:p>
          <a:p>
            <a:pPr lvl="0"/>
            <a:r>
              <a:rPr lang="es-CR" sz="3200" dirty="0">
                <a:solidFill>
                  <a:schemeClr val="bg1">
                    <a:lumMod val="95000"/>
                  </a:schemeClr>
                </a:solidFill>
              </a:rPr>
              <a:t>Se desea reutilizar cada uno de ellos independientemente de los otros.</a:t>
            </a:r>
          </a:p>
          <a:p>
            <a:pPr lvl="0"/>
            <a:r>
              <a:rPr lang="es-CR" sz="3200" dirty="0">
                <a:solidFill>
                  <a:schemeClr val="bg1">
                    <a:lumMod val="95000"/>
                  </a:schemeClr>
                </a:solidFill>
              </a:rPr>
              <a:t>El cambio de un objeto requiere cambiar los otros, y no se sabe cuántos objetos deben actualizarse.</a:t>
            </a:r>
          </a:p>
          <a:p>
            <a:pPr lvl="0"/>
            <a:r>
              <a:rPr lang="es-CR" sz="3200" dirty="0">
                <a:solidFill>
                  <a:schemeClr val="bg1">
                    <a:lumMod val="95000"/>
                  </a:schemeClr>
                </a:solidFill>
              </a:rPr>
              <a:t>Un objeto debe notificar ciertos cambios a otros, pero sin saber quiénes son dichos objetos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140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2DD3B-B16D-FE2B-05A4-634A0032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Ejemplos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B582C-9B81-6EF5-4C3A-35285E33B5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3880" y="1814724"/>
            <a:ext cx="9956520" cy="320954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s-CR" sz="4000" dirty="0">
                <a:solidFill>
                  <a:schemeClr val="bg1">
                    <a:lumMod val="95000"/>
                  </a:schemeClr>
                </a:solidFill>
              </a:rPr>
              <a:t>Compañía de cable.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CR" sz="4000" dirty="0">
                <a:solidFill>
                  <a:schemeClr val="bg1">
                    <a:lumMod val="95000"/>
                  </a:schemeClr>
                </a:solidFill>
              </a:rPr>
              <a:t>Proveedor de productos.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CR" sz="4000" dirty="0">
                <a:solidFill>
                  <a:schemeClr val="bg1">
                    <a:lumMod val="95000"/>
                  </a:schemeClr>
                </a:solidFill>
              </a:rPr>
              <a:t>Base de datos universitaria con </a:t>
            </a:r>
          </a:p>
          <a:p>
            <a:r>
              <a:rPr lang="es-CR" sz="4000" dirty="0">
                <a:solidFill>
                  <a:schemeClr val="bg1">
                    <a:lumMod val="95000"/>
                  </a:schemeClr>
                </a:solidFill>
              </a:rPr>
              <a:t>    calificaciones de estudiantes.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s-CR" sz="4000" dirty="0">
                <a:solidFill>
                  <a:schemeClr val="bg1">
                    <a:lumMod val="95000"/>
                  </a:schemeClr>
                </a:solidFill>
              </a:rPr>
              <a:t>Agencia de noticias.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57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4680"/>
            <a:ext cx="9956520" cy="1142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s-CR" sz="4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UML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2055645" y="509399"/>
            <a:ext cx="8688555" cy="55622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n 3"/>
          <p:cNvPicPr/>
          <p:nvPr/>
        </p:nvPicPr>
        <p:blipFill>
          <a:blip r:embed="rId2"/>
          <a:stretch/>
        </p:blipFill>
        <p:spPr>
          <a:xfrm>
            <a:off x="594868" y="634101"/>
            <a:ext cx="11002264" cy="55897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A03F-CFB1-611A-A090-1C9DC7E7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0906"/>
            <a:ext cx="9956520" cy="1142640"/>
          </a:xfrm>
        </p:spPr>
        <p:txBody>
          <a:bodyPr/>
          <a:lstStyle/>
          <a:p>
            <a:pPr algn="ctr"/>
            <a:r>
              <a:rPr lang="es-C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a realizar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C:\Users\Estudiantes\Desktop\Sin título.png">
            <a:extLst>
              <a:ext uri="{FF2B5EF4-FFF2-40B4-BE49-F238E27FC236}">
                <a16:creationId xmlns:a16="http://schemas.microsoft.com/office/drawing/2014/main" id="{24F52263-A0FA-1B25-816F-E053576F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6" y="1053503"/>
            <a:ext cx="10903014" cy="52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77240" y="1492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R" sz="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Gracias!</a:t>
            </a:r>
            <a:endParaRPr lang="es-CR" sz="6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9480" y="274680"/>
            <a:ext cx="9956520" cy="1142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s-CR" sz="4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Breve historia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90024" y="2053008"/>
            <a:ext cx="6349104" cy="31865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 la comunicación entre clases u Objetos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Gang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primer libro de patrones de diseño.</a:t>
            </a: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Implementación no absoluta.</a:t>
            </a:r>
          </a:p>
        </p:txBody>
      </p:sp>
      <p:pic>
        <p:nvPicPr>
          <p:cNvPr id="2" name="Picture 2" descr="http://3.bp.blogspot.com/-f2SJVaMWx4Q/TkVKV17E87I/AAAAAAAAACg/alHF6zYmXFY/s1600/EL_OBSERVADOR.JPG">
            <a:extLst>
              <a:ext uri="{FF2B5EF4-FFF2-40B4-BE49-F238E27FC236}">
                <a16:creationId xmlns:a16="http://schemas.microsoft.com/office/drawing/2014/main" id="{9C21EF3F-FBC8-51CB-AD93-3D6D0E75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6621" y="0"/>
            <a:ext cx="5155379" cy="3479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B3BEA-13D8-B6E6-A54F-4037ED6A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conocido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E40A68-66AF-54AC-2648-96AB116568A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00920" y="1517904"/>
            <a:ext cx="9956520" cy="4178808"/>
          </a:xfrm>
        </p:spPr>
        <p:txBody>
          <a:bodyPr/>
          <a:lstStyle/>
          <a:p>
            <a:r>
              <a:rPr lang="es-CR" sz="6000" dirty="0">
                <a:solidFill>
                  <a:schemeClr val="bg1">
                    <a:lumMod val="95000"/>
                  </a:schemeClr>
                </a:solidFill>
              </a:rPr>
              <a:t>Spider</a:t>
            </a:r>
          </a:p>
          <a:p>
            <a:r>
              <a:rPr lang="es-CR" sz="6000" dirty="0">
                <a:solidFill>
                  <a:schemeClr val="bg1">
                    <a:lumMod val="95000"/>
                  </a:schemeClr>
                </a:solidFill>
              </a:rPr>
              <a:t>Patrón de dependientes</a:t>
            </a:r>
          </a:p>
          <a:p>
            <a:r>
              <a:rPr lang="es-CR" sz="6000" dirty="0">
                <a:solidFill>
                  <a:schemeClr val="bg1">
                    <a:lumMod val="95000"/>
                  </a:schemeClr>
                </a:solidFill>
              </a:rPr>
              <a:t>Publicación-Inscripción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132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9956520" cy="1142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s-CR" sz="4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Observer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232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Asociación con M.V.C.</a:t>
            </a: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Tipo: Patrón de comportamiento.</a:t>
            </a: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Dependencia de uno a muchos entre objetos.</a:t>
            </a:r>
          </a:p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 de videojuegos (“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Archievement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Unlocked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</p:txBody>
      </p:sp>
      <p:pic>
        <p:nvPicPr>
          <p:cNvPr id="94" name="Imagen 3"/>
          <p:cNvPicPr/>
          <p:nvPr/>
        </p:nvPicPr>
        <p:blipFill>
          <a:blip r:embed="rId2"/>
          <a:srcRect l="638" t="26002" b="31684"/>
          <a:stretch/>
        </p:blipFill>
        <p:spPr>
          <a:xfrm>
            <a:off x="6462000" y="224280"/>
            <a:ext cx="5538600" cy="1600920"/>
          </a:xfrm>
          <a:prstGeom prst="rect">
            <a:avLst/>
          </a:prstGeom>
          <a:ln>
            <a:noFill/>
          </a:ln>
        </p:spPr>
      </p:pic>
      <p:pic>
        <p:nvPicPr>
          <p:cNvPr id="95" name="Imagen 4"/>
          <p:cNvPicPr/>
          <p:nvPr/>
        </p:nvPicPr>
        <p:blipFill>
          <a:blip r:embed="rId3"/>
          <a:stretch/>
        </p:blipFill>
        <p:spPr>
          <a:xfrm>
            <a:off x="3438360" y="4154760"/>
            <a:ext cx="5193000" cy="216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480" y="274680"/>
            <a:ext cx="9956520" cy="114264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s-CR" sz="4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¿Cómo funciona?</a:t>
            </a:r>
            <a:endParaRPr lang="es-CR" sz="4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2"/>
          <p:cNvPicPr/>
          <p:nvPr/>
        </p:nvPicPr>
        <p:blipFill>
          <a:blip r:embed="rId2"/>
          <a:srcRect l="19768" t="38163" r="19394" b="18698"/>
          <a:stretch/>
        </p:blipFill>
        <p:spPr>
          <a:xfrm>
            <a:off x="1266092" y="1417320"/>
            <a:ext cx="10093570" cy="468454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1600200"/>
            <a:ext cx="995652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Observador (Observer): </a:t>
            </a:r>
          </a:p>
          <a:p>
            <a:pPr marL="722520" lvl="1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Clase interfaz a través de la cual objetos son </a:t>
            </a:r>
            <a:r>
              <a:rPr lang="es-CR" sz="26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notificados</a:t>
            </a: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algún cambio.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CR" sz="2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14160" y="1596960"/>
            <a:ext cx="10739160" cy="457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Sujeto (Subject): </a:t>
            </a:r>
          </a:p>
          <a:p>
            <a:pPr marL="722520" lvl="1" indent="-27396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Clase abstracta. Será la interfaz de las clases concretas.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agregar o eliminar Observadores.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Consiente de la existencia de cada uno de ellos.</a:t>
            </a:r>
          </a:p>
          <a:p>
            <a:endParaRPr lang="es-CR" sz="2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41520" y="1460160"/>
            <a:ext cx="10712160" cy="471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5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Sujeto Concreto (Concrete Subject): 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Mantiene los datos que nos interesan del sujeto.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 al Observer en caso de que esté ocurriendo algún cambio.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27840" y="1460160"/>
            <a:ext cx="10725480" cy="471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20480" indent="-383760">
              <a:lnSpc>
                <a:spcPct val="15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Observador Concreto (Concrete </a:t>
            </a:r>
            <a:r>
              <a:rPr lang="es-CR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</a:t>
            </a:r>
            <a:r>
              <a:rPr lang="es-CR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Conserva una referencia al sujeto concreto.</a:t>
            </a:r>
          </a:p>
          <a:p>
            <a:pPr marL="722520" lvl="1" indent="-273960">
              <a:lnSpc>
                <a:spcPct val="15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s-CR" sz="2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 la interfaz de </a:t>
            </a:r>
            <a:r>
              <a:rPr lang="es-CR" sz="2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</a:t>
            </a:r>
            <a:r>
              <a:rPr lang="es-CR" sz="2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el fin de mantener el estado consistente con el sujeto. 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CR" sz="2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500</TotalTime>
  <Words>288</Words>
  <Application>Microsoft Office PowerPoint</Application>
  <PresentationFormat>Panorámica</PresentationFormat>
  <Paragraphs>45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Franklin Gothic Book</vt:lpstr>
      <vt:lpstr>Symbol</vt:lpstr>
      <vt:lpstr>Times New Roman</vt:lpstr>
      <vt:lpstr>Wingdings</vt:lpstr>
      <vt:lpstr>Wingdings 2</vt:lpstr>
      <vt:lpstr>Office Theme</vt:lpstr>
      <vt:lpstr>Office Theme</vt:lpstr>
      <vt:lpstr>Presentación de PowerPoint</vt:lpstr>
      <vt:lpstr>Presentación de PowerPoint</vt:lpstr>
      <vt:lpstr>También conocido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Usos</vt:lpstr>
      <vt:lpstr>Ejemplos</vt:lpstr>
      <vt:lpstr>Presentación de PowerPoint</vt:lpstr>
      <vt:lpstr>Presentación de PowerPoint</vt:lpstr>
      <vt:lpstr>Ejercicio a realizar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diseño: Observer (Observador)</dc:title>
  <dc:subject/>
  <dc:creator>fabian morera</dc:creator>
  <dc:description/>
  <cp:lastModifiedBy>Santiago Caamaño</cp:lastModifiedBy>
  <cp:revision>23</cp:revision>
  <dcterms:created xsi:type="dcterms:W3CDTF">2015-05-25T21:15:33Z</dcterms:created>
  <dcterms:modified xsi:type="dcterms:W3CDTF">2024-05-20T23:24:56Z</dcterms:modified>
  <dc:language>es-CR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