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3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66" y="2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80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0" y="8229600"/>
                </a:moveTo>
                <a:lnTo>
                  <a:pt x="14630400" y="8229600"/>
                </a:lnTo>
                <a:lnTo>
                  <a:pt x="146304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ln w="13716">
            <a:solidFill>
              <a:srgbClr val="55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0356" y="2530348"/>
            <a:ext cx="3329686" cy="69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1892808"/>
            <a:ext cx="13167360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onnect@cbgroup.in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eerbridge.i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0" y="0"/>
            <a:ext cx="5791199" cy="82295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614" y="679594"/>
            <a:ext cx="7478268" cy="15400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399" y="3048000"/>
            <a:ext cx="5128895" cy="692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>
                <a:solidFill>
                  <a:srgbClr val="7030A0"/>
                </a:solidFill>
              </a:rPr>
              <a:t>USA</a:t>
            </a:r>
            <a:r>
              <a:rPr spc="-185" dirty="0">
                <a:solidFill>
                  <a:srgbClr val="7030A0"/>
                </a:solidFill>
              </a:rPr>
              <a:t> </a:t>
            </a:r>
            <a:r>
              <a:rPr spc="15" dirty="0">
                <a:solidFill>
                  <a:srgbClr val="7030A0"/>
                </a:solidFill>
              </a:rPr>
              <a:t>Edu</a:t>
            </a:r>
            <a:r>
              <a:rPr spc="-15" dirty="0">
                <a:solidFill>
                  <a:srgbClr val="7030A0"/>
                </a:solidFill>
              </a:rPr>
              <a:t> </a:t>
            </a:r>
            <a:r>
              <a:rPr spc="10" dirty="0">
                <a:solidFill>
                  <a:srgbClr val="7030A0"/>
                </a:solidFill>
              </a:rPr>
              <a:t>Fair</a:t>
            </a:r>
            <a:r>
              <a:rPr spc="-20" dirty="0">
                <a:solidFill>
                  <a:srgbClr val="7030A0"/>
                </a:solidFill>
              </a:rPr>
              <a:t> </a:t>
            </a:r>
            <a:r>
              <a:rPr spc="5" dirty="0">
                <a:solidFill>
                  <a:srgbClr val="7030A0"/>
                </a:solidFill>
              </a:rPr>
              <a:t>2023: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398" y="4089147"/>
            <a:ext cx="739902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0" dirty="0">
                <a:solidFill>
                  <a:srgbClr val="59326C"/>
                </a:solidFill>
                <a:latin typeface="Arial"/>
                <a:cs typeface="Arial"/>
              </a:rPr>
              <a:t>Join</a:t>
            </a:r>
            <a:r>
              <a:rPr sz="3200" b="1" spc="-10" dirty="0">
                <a:solidFill>
                  <a:srgbClr val="59326C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59326C"/>
                </a:solidFill>
                <a:latin typeface="Arial"/>
                <a:cs typeface="Arial"/>
              </a:rPr>
              <a:t>the</a:t>
            </a:r>
            <a:r>
              <a:rPr sz="3200" b="1" spc="-5" dirty="0">
                <a:solidFill>
                  <a:srgbClr val="59326C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59326C"/>
                </a:solidFill>
                <a:latin typeface="Arial"/>
                <a:cs typeface="Arial"/>
              </a:rPr>
              <a:t>Premier</a:t>
            </a:r>
            <a:r>
              <a:rPr sz="3200" b="1" spc="5" dirty="0">
                <a:solidFill>
                  <a:srgbClr val="59326C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59326C"/>
                </a:solidFill>
                <a:latin typeface="Arial"/>
                <a:cs typeface="Arial"/>
              </a:rPr>
              <a:t>Education</a:t>
            </a:r>
            <a:r>
              <a:rPr sz="3200" b="1" spc="-5" dirty="0">
                <a:solidFill>
                  <a:srgbClr val="59326C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59326C"/>
                </a:solidFill>
                <a:latin typeface="Arial"/>
                <a:cs typeface="Arial"/>
              </a:rPr>
              <a:t>Event!</a:t>
            </a:r>
            <a:endParaRPr sz="3200" dirty="0">
              <a:solidFill>
                <a:srgbClr val="59326C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399" y="5168443"/>
            <a:ext cx="7546087" cy="1240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Discover 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world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opportunities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Edu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Fair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2023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hosted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 </a:t>
            </a:r>
            <a:r>
              <a:rPr sz="2000" spc="-4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Career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Bridge Group!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Explore top </a:t>
            </a:r>
            <a:r>
              <a:rPr sz="2000" spc="-5" dirty="0">
                <a:latin typeface="Arial MT"/>
                <a:cs typeface="Arial MT"/>
              </a:rPr>
              <a:t>institutions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gain </a:t>
            </a:r>
            <a:r>
              <a:rPr sz="2000" spc="-5" dirty="0">
                <a:latin typeface="Arial MT"/>
                <a:cs typeface="Arial MT"/>
              </a:rPr>
              <a:t>insights</a:t>
            </a:r>
            <a:r>
              <a:rPr sz="2000" dirty="0">
                <a:latin typeface="Arial MT"/>
                <a:cs typeface="Arial MT"/>
              </a:rPr>
              <a:t> on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November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25th,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2023,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12pm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4pm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 </a:t>
            </a:r>
            <a:r>
              <a:rPr sz="2000" spc="-5" dirty="0">
                <a:latin typeface="Arial MT"/>
                <a:cs typeface="Arial MT"/>
              </a:rPr>
              <a:t>Zoom.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Register</a:t>
            </a:r>
            <a:r>
              <a:rPr spc="-55" dirty="0"/>
              <a:t> </a:t>
            </a:r>
            <a:r>
              <a:rPr spc="10" dirty="0"/>
              <a:t>for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34888" y="3570985"/>
            <a:ext cx="287718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USA</a:t>
            </a:r>
            <a:r>
              <a:rPr sz="2600" spc="-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Edu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Fair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2023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4888" y="4294428"/>
            <a:ext cx="8659495" cy="2433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4315">
              <a:lnSpc>
                <a:spcPct val="1333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Don't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miss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out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on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the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solidFill>
                  <a:srgbClr val="EBEBEE"/>
                </a:solidFill>
                <a:latin typeface="Arial"/>
                <a:cs typeface="Arial"/>
              </a:rPr>
              <a:t>Global</a:t>
            </a:r>
            <a:r>
              <a:rPr sz="1750" b="1" spc="15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EBEBEE"/>
                </a:solidFill>
                <a:latin typeface="Arial"/>
                <a:cs typeface="Arial"/>
              </a:rPr>
              <a:t>Scholastic</a:t>
            </a:r>
            <a:r>
              <a:rPr sz="1750" b="1" spc="30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EBEBEE"/>
                </a:solidFill>
                <a:latin typeface="Arial"/>
                <a:cs typeface="Arial"/>
              </a:rPr>
              <a:t>Meet</a:t>
            </a:r>
            <a:r>
              <a:rPr sz="1750" b="1" spc="15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EBEBEE"/>
                </a:solidFill>
                <a:latin typeface="Arial"/>
                <a:cs typeface="Arial"/>
              </a:rPr>
              <a:t>2023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,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prestigious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event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organized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by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Career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Bridge Group.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Join us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online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on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December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5th,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2023,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to explore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incredible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educational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opportunities.</a:t>
            </a:r>
            <a:endParaRPr sz="17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EBEBEE"/>
                </a:solidFill>
                <a:latin typeface="Arial"/>
                <a:cs typeface="Arial"/>
              </a:rPr>
              <a:t>Register</a:t>
            </a:r>
            <a:r>
              <a:rPr sz="1800" b="1" spc="-10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BEBEE"/>
                </a:solidFill>
                <a:latin typeface="Arial"/>
                <a:cs typeface="Arial"/>
              </a:rPr>
              <a:t>now</a:t>
            </a:r>
            <a:r>
              <a:rPr sz="1800" b="1" spc="-10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BEBEE"/>
                </a:solidFill>
                <a:latin typeface="Arial"/>
                <a:cs typeface="Arial"/>
              </a:rPr>
              <a:t>at</a:t>
            </a:r>
            <a:r>
              <a:rPr sz="1800" b="1" spc="-10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BEBEE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340"/>
              </a:spcBef>
            </a:pPr>
            <a:r>
              <a:rPr sz="2100" spc="-10" dirty="0">
                <a:solidFill>
                  <a:srgbClr val="FFFF00"/>
                </a:solidFill>
                <a:latin typeface="Calibri"/>
                <a:cs typeface="Calibri"/>
              </a:rPr>
              <a:t>https://</a:t>
            </a:r>
            <a:r>
              <a:rPr sz="2100" spc="-10" dirty="0" smtClean="0">
                <a:solidFill>
                  <a:srgbClr val="FFFF00"/>
                </a:solidFill>
                <a:latin typeface="Calibri"/>
                <a:cs typeface="Calibri"/>
              </a:rPr>
              <a:t>careerbridge.in/events-for-the-month/global-scholastic-meet-2023/11</a:t>
            </a:r>
            <a:r>
              <a:rPr lang="en-US" sz="2100" spc="-10" dirty="0" smtClean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7935" y="697992"/>
            <a:ext cx="5900928" cy="12146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4735" y="739901"/>
            <a:ext cx="5900927" cy="12146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9938" y="2240788"/>
            <a:ext cx="597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 MT"/>
                <a:cs typeface="Arial MT"/>
              </a:rPr>
              <a:t>Contact Career</a:t>
            </a:r>
            <a:r>
              <a:rPr sz="3600" b="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Bridge</a:t>
            </a:r>
            <a:r>
              <a:rPr sz="3600" b="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Group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6835" y="3235756"/>
            <a:ext cx="10913365" cy="995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3400"/>
              </a:lnSpc>
              <a:spcBef>
                <a:spcPts val="100"/>
              </a:spcBef>
            </a:pP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For</a:t>
            </a:r>
            <a:r>
              <a:rPr sz="2400" b="1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more</a:t>
            </a:r>
            <a:r>
              <a:rPr sz="2400" b="1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EBEBEE"/>
                </a:solidFill>
                <a:latin typeface="Arial MT"/>
                <a:cs typeface="Arial MT"/>
              </a:rPr>
              <a:t>information</a:t>
            </a:r>
            <a:r>
              <a:rPr sz="2400" b="1" spc="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EBEBEE"/>
                </a:solidFill>
                <a:latin typeface="Arial MT"/>
                <a:cs typeface="Arial MT"/>
              </a:rPr>
              <a:t>about</a:t>
            </a:r>
            <a:r>
              <a:rPr sz="2400" b="1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the</a:t>
            </a:r>
            <a:r>
              <a:rPr sz="2400" b="1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EBEBEE"/>
                </a:solidFill>
                <a:latin typeface="Arial MT"/>
                <a:cs typeface="Arial MT"/>
              </a:rPr>
              <a:t>Career</a:t>
            </a:r>
            <a:r>
              <a:rPr sz="2400" b="1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Bridge Group</a:t>
            </a:r>
            <a:r>
              <a:rPr sz="2400" b="1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2400" b="1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our</a:t>
            </a:r>
            <a:r>
              <a:rPr sz="2400" b="1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services, please</a:t>
            </a:r>
            <a:r>
              <a:rPr sz="2400" b="1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EBEBEE"/>
                </a:solidFill>
                <a:latin typeface="Arial MT"/>
                <a:cs typeface="Arial MT"/>
              </a:rPr>
              <a:t>reach</a:t>
            </a:r>
            <a:r>
              <a:rPr sz="2400" b="1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out</a:t>
            </a:r>
            <a:r>
              <a:rPr sz="2400" b="1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to us</a:t>
            </a:r>
            <a:r>
              <a:rPr sz="2400" b="1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EBEBEE"/>
                </a:solidFill>
                <a:latin typeface="Arial MT"/>
                <a:cs typeface="Arial MT"/>
              </a:rPr>
              <a:t>through </a:t>
            </a:r>
            <a:r>
              <a:rPr sz="2400" b="1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the</a:t>
            </a:r>
            <a:r>
              <a:rPr sz="2400" b="1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EBEBEE"/>
                </a:solidFill>
                <a:latin typeface="Arial MT"/>
                <a:cs typeface="Arial MT"/>
              </a:rPr>
              <a:t>following</a:t>
            </a:r>
            <a:r>
              <a:rPr sz="2400" b="1" spc="-5" dirty="0">
                <a:solidFill>
                  <a:srgbClr val="EBEBEE"/>
                </a:solidFill>
                <a:latin typeface="Arial MT"/>
                <a:cs typeface="Arial MT"/>
              </a:rPr>
              <a:t> contact</a:t>
            </a:r>
            <a:r>
              <a:rPr sz="2400" b="1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EBEBEE"/>
                </a:solidFill>
                <a:latin typeface="Arial MT"/>
                <a:cs typeface="Arial MT"/>
              </a:rPr>
              <a:t>details:</a:t>
            </a:r>
            <a:endParaRPr sz="2400" b="1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373" y="4953000"/>
            <a:ext cx="12725400" cy="272414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505"/>
              </a:spcBef>
            </a:pPr>
            <a:r>
              <a:rPr sz="2800" b="1" spc="-5" dirty="0">
                <a:solidFill>
                  <a:srgbClr val="EBEBEE"/>
                </a:solidFill>
                <a:latin typeface="Arial"/>
                <a:cs typeface="Arial"/>
              </a:rPr>
              <a:t>Address:</a:t>
            </a:r>
            <a:r>
              <a:rPr sz="2800" b="1" spc="25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BEBEE"/>
                </a:solidFill>
                <a:latin typeface="Arial MT"/>
                <a:cs typeface="Arial MT"/>
              </a:rPr>
              <a:t>Flat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No</a:t>
            </a:r>
            <a:r>
              <a:rPr sz="280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206,</a:t>
            </a:r>
            <a:r>
              <a:rPr sz="280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Riviera</a:t>
            </a:r>
            <a:r>
              <a:rPr sz="2800" spc="-9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EBEBEE"/>
                </a:solidFill>
                <a:latin typeface="Arial MT"/>
                <a:cs typeface="Arial MT"/>
              </a:rPr>
              <a:t>Apts,</a:t>
            </a:r>
            <a:r>
              <a:rPr sz="280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Behind</a:t>
            </a:r>
            <a:r>
              <a:rPr sz="280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Model</a:t>
            </a:r>
            <a:r>
              <a:rPr sz="280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House,</a:t>
            </a:r>
            <a:r>
              <a:rPr sz="280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Dwarakapuri</a:t>
            </a:r>
            <a:r>
              <a:rPr sz="280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EBEBEE"/>
                </a:solidFill>
                <a:latin typeface="Arial MT"/>
                <a:cs typeface="Arial MT"/>
              </a:rPr>
              <a:t>Colony,</a:t>
            </a:r>
            <a:endParaRPr sz="2800" dirty="0">
              <a:latin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405"/>
              </a:spcBef>
            </a:pP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Punjagutta,</a:t>
            </a:r>
            <a:r>
              <a:rPr sz="280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Hyderabad,</a:t>
            </a:r>
            <a:r>
              <a:rPr sz="2800" spc="-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EBEBEE"/>
                </a:solidFill>
                <a:latin typeface="Arial MT"/>
                <a:cs typeface="Arial MT"/>
              </a:rPr>
              <a:t>Telangana</a:t>
            </a:r>
            <a:r>
              <a:rPr sz="2800" spc="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500082,</a:t>
            </a:r>
            <a:r>
              <a:rPr sz="28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India</a:t>
            </a:r>
            <a:endParaRPr sz="2800" dirty="0">
              <a:latin typeface="Arial MT"/>
              <a:cs typeface="Arial MT"/>
            </a:endParaRPr>
          </a:p>
          <a:p>
            <a:pPr marL="635" algn="ctr">
              <a:lnSpc>
                <a:spcPct val="150000"/>
              </a:lnSpc>
              <a:spcBef>
                <a:spcPts val="395"/>
              </a:spcBef>
            </a:pPr>
            <a:r>
              <a:rPr sz="2800" b="1" spc="-5" dirty="0">
                <a:solidFill>
                  <a:srgbClr val="EBEBEE"/>
                </a:solidFill>
                <a:latin typeface="Arial"/>
                <a:cs typeface="Arial"/>
              </a:rPr>
              <a:t>Mobile: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+91</a:t>
            </a:r>
            <a:r>
              <a:rPr sz="28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9948</a:t>
            </a:r>
            <a:r>
              <a:rPr sz="28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66 22 55, </a:t>
            </a:r>
            <a:r>
              <a:rPr sz="2800" b="1" spc="-5" dirty="0">
                <a:solidFill>
                  <a:srgbClr val="EBEBEE"/>
                </a:solidFill>
                <a:latin typeface="Arial"/>
                <a:cs typeface="Arial"/>
              </a:rPr>
              <a:t>Phone:</a:t>
            </a:r>
            <a:r>
              <a:rPr sz="2800" b="1" spc="20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EBEBEE"/>
                </a:solidFill>
                <a:latin typeface="Arial MT"/>
                <a:cs typeface="Arial MT"/>
              </a:rPr>
              <a:t>040-48520250</a:t>
            </a:r>
            <a:endParaRPr sz="2800" dirty="0">
              <a:latin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sz="2800" b="1" spc="-5" dirty="0">
                <a:solidFill>
                  <a:srgbClr val="EBEBEE"/>
                </a:solidFill>
                <a:latin typeface="Arial"/>
                <a:cs typeface="Arial"/>
              </a:rPr>
              <a:t>Email:</a:t>
            </a:r>
            <a:r>
              <a:rPr sz="2800" b="1" spc="10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connect@cbgroup.in</a:t>
            </a:r>
            <a:r>
              <a:rPr sz="2800" spc="-5" dirty="0">
                <a:solidFill>
                  <a:srgbClr val="EBEBEE"/>
                </a:solidFill>
                <a:latin typeface="Arial MT"/>
                <a:cs typeface="Arial MT"/>
              </a:rPr>
              <a:t>,</a:t>
            </a:r>
            <a:r>
              <a:rPr sz="280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800" b="1" spc="-10" dirty="0">
                <a:solidFill>
                  <a:srgbClr val="EBEBEE"/>
                </a:solidFill>
                <a:latin typeface="Arial"/>
                <a:cs typeface="Arial"/>
              </a:rPr>
              <a:t>Website:</a:t>
            </a:r>
            <a:r>
              <a:rPr sz="2800" b="1" spc="25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https://careerbridge.in/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379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019" y="0"/>
                </a:moveTo>
                <a:lnTo>
                  <a:pt x="0" y="0"/>
                </a:lnTo>
                <a:lnTo>
                  <a:pt x="0" y="8229217"/>
                </a:lnTo>
                <a:lnTo>
                  <a:pt x="14630019" y="8229217"/>
                </a:lnTo>
                <a:lnTo>
                  <a:pt x="14630019" y="0"/>
                </a:lnTo>
                <a:close/>
              </a:path>
            </a:pathLst>
          </a:custGeom>
          <a:solidFill>
            <a:srgbClr val="080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379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019" y="0"/>
                </a:moveTo>
                <a:lnTo>
                  <a:pt x="0" y="0"/>
                </a:lnTo>
                <a:lnTo>
                  <a:pt x="0" y="8229217"/>
                </a:lnTo>
              </a:path>
            </a:pathLst>
          </a:custGeom>
          <a:ln w="9906">
            <a:solidFill>
              <a:srgbClr val="55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394" y="479044"/>
            <a:ext cx="594296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20" dirty="0"/>
              <a:t>A</a:t>
            </a:r>
            <a:r>
              <a:rPr sz="2550" spc="-105" dirty="0"/>
              <a:t> </a:t>
            </a:r>
            <a:r>
              <a:rPr sz="2550" spc="15" dirty="0"/>
              <a:t>Gateway </a:t>
            </a:r>
            <a:r>
              <a:rPr sz="2550" spc="10" dirty="0"/>
              <a:t>to</a:t>
            </a:r>
            <a:r>
              <a:rPr sz="2550" dirty="0"/>
              <a:t> </a:t>
            </a:r>
            <a:r>
              <a:rPr sz="2550" spc="10" dirty="0"/>
              <a:t>World-Class</a:t>
            </a:r>
            <a:r>
              <a:rPr sz="2550" spc="-5" dirty="0"/>
              <a:t> </a:t>
            </a:r>
            <a:r>
              <a:rPr sz="2550" spc="10" dirty="0"/>
              <a:t>Institutions</a:t>
            </a:r>
            <a:endParaRPr sz="25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51" y="1762505"/>
            <a:ext cx="3041142" cy="18790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2394" y="3797045"/>
            <a:ext cx="2282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Harvard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394" y="4268927"/>
            <a:ext cx="29825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Unlock your potential at Harvard,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renowned for its academic excellence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diverse</a:t>
            </a:r>
            <a:r>
              <a:rPr sz="1400" spc="-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learning</a:t>
            </a:r>
            <a:r>
              <a:rPr sz="1400" spc="-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environment.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394" y="5335192"/>
            <a:ext cx="3039110" cy="242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Harvard University offers a wide range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of programs and opportunities for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students to pursue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their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academic and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career goals. With its world-class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faculty and state-of-the-art facilities,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Harvard provides a transformative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educational experience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that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prepares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students for success in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their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chosen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fields.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5082" y="1759457"/>
            <a:ext cx="3044952" cy="18821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85844" y="3816857"/>
            <a:ext cx="2646045" cy="1277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Stanford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165"/>
              </a:spcBef>
            </a:pP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Immerse yourself at Stanford, a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leader</a:t>
            </a:r>
            <a:r>
              <a:rPr sz="1400" spc="-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in innovation</a:t>
            </a:r>
            <a:r>
              <a:rPr sz="1400" spc="-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research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across</a:t>
            </a:r>
            <a:r>
              <a:rPr sz="1400" spc="-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various</a:t>
            </a:r>
            <a:r>
              <a:rPr sz="1400" spc="-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disciplines.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5844" y="5335192"/>
            <a:ext cx="2853690" cy="242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Stanford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University offers a diverse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range of academic programs and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cutting-edge research opportunities.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Whether you're interested in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engineering, computer science,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humanities, or the arts, Stanford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provides a stimulating and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supportive environment to pursue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your</a:t>
            </a:r>
            <a:r>
              <a:rPr sz="1400" spc="-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passions.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133" y="1762505"/>
            <a:ext cx="3041142" cy="18790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29652" y="381685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0723" y="4310151"/>
            <a:ext cx="284543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Experience cutting-edge technology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and groundbreaking research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opportunities</a:t>
            </a:r>
            <a:r>
              <a:rPr sz="1400" spc="-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at</a:t>
            </a:r>
            <a:r>
              <a:rPr sz="140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EBEBEE"/>
                </a:solidFill>
                <a:latin typeface="Arial MT"/>
                <a:cs typeface="Arial MT"/>
              </a:rPr>
              <a:t>MIT.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70723" y="5376875"/>
            <a:ext cx="2804160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45" dirty="0">
                <a:solidFill>
                  <a:srgbClr val="EBEBEE"/>
                </a:solidFill>
                <a:latin typeface="Arial MT"/>
                <a:cs typeface="Arial MT"/>
              </a:rPr>
              <a:t>MIT,</a:t>
            </a:r>
            <a:r>
              <a:rPr sz="140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the Massachusetts</a:t>
            </a:r>
            <a:r>
              <a:rPr sz="140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Institute</a:t>
            </a:r>
            <a:r>
              <a:rPr sz="1400" spc="-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of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EBEBEE"/>
                </a:solidFill>
                <a:latin typeface="Arial MT"/>
                <a:cs typeface="Arial MT"/>
              </a:rPr>
              <a:t>Technology,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is renowned for its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excellence in science, engineering,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and </a:t>
            </a:r>
            <a:r>
              <a:rPr sz="1400" spc="-15" dirty="0">
                <a:solidFill>
                  <a:srgbClr val="EBEBEE"/>
                </a:solidFill>
                <a:latin typeface="Arial MT"/>
                <a:cs typeface="Arial MT"/>
              </a:rPr>
              <a:t>technology.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As a student at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EBEBEE"/>
                </a:solidFill>
                <a:latin typeface="Arial MT"/>
                <a:cs typeface="Arial MT"/>
              </a:rPr>
              <a:t>MIT,</a:t>
            </a:r>
            <a:r>
              <a:rPr sz="140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you'll have</a:t>
            </a:r>
            <a:r>
              <a:rPr sz="140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access</a:t>
            </a:r>
            <a:r>
              <a:rPr sz="140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state-of-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the-art facilities, world-class </a:t>
            </a:r>
            <a:r>
              <a:rPr sz="1400" spc="-15" dirty="0">
                <a:solidFill>
                  <a:srgbClr val="EBEBEE"/>
                </a:solidFill>
                <a:latin typeface="Arial MT"/>
                <a:cs typeface="Arial MT"/>
              </a:rPr>
              <a:t>faculty,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 vibrant</a:t>
            </a:r>
            <a:r>
              <a:rPr sz="1400" spc="-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academic</a:t>
            </a:r>
            <a:r>
              <a:rPr sz="1400" spc="-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EBEBEE"/>
                </a:solidFill>
                <a:latin typeface="Arial MT"/>
                <a:cs typeface="Arial MT"/>
              </a:rPr>
              <a:t>community.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3843" y="1759457"/>
            <a:ext cx="2997707" cy="18531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906252" y="3816857"/>
            <a:ext cx="2999740" cy="120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Caltech</a:t>
            </a:r>
            <a:endParaRPr sz="2000">
              <a:latin typeface="Arial"/>
              <a:cs typeface="Arial"/>
            </a:endParaRPr>
          </a:p>
          <a:p>
            <a:pPr marL="74295" marR="5080">
              <a:lnSpc>
                <a:spcPct val="125099"/>
              </a:lnSpc>
              <a:spcBef>
                <a:spcPts val="605"/>
              </a:spcBef>
            </a:pP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Join Caltech's prestigious community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and engage in groundbreaking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scientific</a:t>
            </a:r>
            <a:r>
              <a:rPr sz="1400" spc="-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inquiries.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67973" y="5265369"/>
            <a:ext cx="294259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Caltech, the California Institute of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EBEBEE"/>
                </a:solidFill>
                <a:latin typeface="Arial MT"/>
                <a:cs typeface="Arial MT"/>
              </a:rPr>
              <a:t>Technology,</a:t>
            </a:r>
            <a:r>
              <a:rPr sz="1400" spc="-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is a world-renowned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institution known for its excellence in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scientific research and education. As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a student at Caltech, you'll have the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opportunity to work alongside brilliant </a:t>
            </a:r>
            <a:r>
              <a:rPr sz="1400" spc="-3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minds and contribute to cutting-edge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discoveries</a:t>
            </a:r>
            <a:r>
              <a:rPr sz="1400" spc="-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that</a:t>
            </a:r>
            <a:r>
              <a:rPr sz="1400" spc="-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shape</a:t>
            </a:r>
            <a:r>
              <a:rPr sz="1400" spc="-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EBEBEE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BEBEE"/>
                </a:solidFill>
                <a:latin typeface="Arial MT"/>
                <a:cs typeface="Arial MT"/>
              </a:rPr>
              <a:t>future.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9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2918" y="-11762"/>
            <a:ext cx="4867482" cy="1002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576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9714" y="1202944"/>
            <a:ext cx="709422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0" spc="-5" dirty="0">
                <a:latin typeface="Arial MT"/>
                <a:cs typeface="Arial MT"/>
              </a:rPr>
              <a:t>The</a:t>
            </a:r>
            <a:r>
              <a:rPr sz="3500" b="0" spc="1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Freedom</a:t>
            </a:r>
            <a:r>
              <a:rPr sz="3500" b="0" spc="2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from</a:t>
            </a:r>
            <a:r>
              <a:rPr sz="3500" b="0" spc="-18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Application</a:t>
            </a:r>
            <a:r>
              <a:rPr sz="3500" b="0" spc="1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Fees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3608" y="2167127"/>
            <a:ext cx="514350" cy="513715"/>
            <a:chOff x="4483608" y="2167127"/>
            <a:chExt cx="514350" cy="513715"/>
          </a:xfrm>
        </p:grpSpPr>
        <p:sp>
          <p:nvSpPr>
            <p:cNvPr id="5" name="object 5"/>
            <p:cNvSpPr/>
            <p:nvPr/>
          </p:nvSpPr>
          <p:spPr>
            <a:xfrm>
              <a:off x="4490466" y="2173985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4" h="500380">
                  <a:moveTo>
                    <a:pt x="400685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2"/>
                  </a:lnTo>
                  <a:lnTo>
                    <a:pt x="400685" y="499872"/>
                  </a:lnTo>
                  <a:lnTo>
                    <a:pt x="439608" y="492023"/>
                  </a:lnTo>
                  <a:lnTo>
                    <a:pt x="471376" y="470614"/>
                  </a:lnTo>
                  <a:lnTo>
                    <a:pt x="492785" y="438846"/>
                  </a:lnTo>
                  <a:lnTo>
                    <a:pt x="500634" y="399923"/>
                  </a:lnTo>
                  <a:lnTo>
                    <a:pt x="500634" y="99949"/>
                  </a:lnTo>
                  <a:lnTo>
                    <a:pt x="492785" y="61025"/>
                  </a:lnTo>
                  <a:lnTo>
                    <a:pt x="471376" y="29257"/>
                  </a:lnTo>
                  <a:lnTo>
                    <a:pt x="439608" y="7848"/>
                  </a:lnTo>
                  <a:lnTo>
                    <a:pt x="400685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0466" y="2173985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4" h="500380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400685" y="0"/>
                  </a:lnTo>
                  <a:lnTo>
                    <a:pt x="439608" y="7848"/>
                  </a:lnTo>
                  <a:lnTo>
                    <a:pt x="471376" y="29257"/>
                  </a:lnTo>
                  <a:lnTo>
                    <a:pt x="492785" y="61025"/>
                  </a:lnTo>
                  <a:lnTo>
                    <a:pt x="500634" y="99949"/>
                  </a:lnTo>
                  <a:lnTo>
                    <a:pt x="500634" y="399923"/>
                  </a:lnTo>
                  <a:lnTo>
                    <a:pt x="492785" y="438846"/>
                  </a:lnTo>
                  <a:lnTo>
                    <a:pt x="471376" y="470614"/>
                  </a:lnTo>
                  <a:lnTo>
                    <a:pt x="439608" y="492023"/>
                  </a:lnTo>
                  <a:lnTo>
                    <a:pt x="400685" y="499872"/>
                  </a:lnTo>
                  <a:lnTo>
                    <a:pt x="99949" y="499872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36008" y="2230373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1835" y="2262377"/>
            <a:ext cx="260286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Unlock</a:t>
            </a:r>
            <a:r>
              <a:rPr sz="2200" spc="-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Opportunities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1835" y="2808020"/>
            <a:ext cx="841946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Discover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institutions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offering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application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fee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waivers,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enabling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you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to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apply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to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multiple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programs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without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financial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burden.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83608" y="3918965"/>
            <a:ext cx="514350" cy="513715"/>
            <a:chOff x="4483608" y="3918965"/>
            <a:chExt cx="514350" cy="513715"/>
          </a:xfrm>
        </p:grpSpPr>
        <p:sp>
          <p:nvSpPr>
            <p:cNvPr id="11" name="object 11"/>
            <p:cNvSpPr/>
            <p:nvPr/>
          </p:nvSpPr>
          <p:spPr>
            <a:xfrm>
              <a:off x="4490466" y="3925823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4" h="500379">
                  <a:moveTo>
                    <a:pt x="400685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2"/>
                  </a:lnTo>
                  <a:lnTo>
                    <a:pt x="400685" y="499872"/>
                  </a:lnTo>
                  <a:lnTo>
                    <a:pt x="439608" y="492023"/>
                  </a:lnTo>
                  <a:lnTo>
                    <a:pt x="471376" y="470614"/>
                  </a:lnTo>
                  <a:lnTo>
                    <a:pt x="492785" y="438846"/>
                  </a:lnTo>
                  <a:lnTo>
                    <a:pt x="500634" y="399923"/>
                  </a:lnTo>
                  <a:lnTo>
                    <a:pt x="500634" y="99949"/>
                  </a:lnTo>
                  <a:lnTo>
                    <a:pt x="492785" y="61025"/>
                  </a:lnTo>
                  <a:lnTo>
                    <a:pt x="471376" y="29257"/>
                  </a:lnTo>
                  <a:lnTo>
                    <a:pt x="439608" y="7848"/>
                  </a:lnTo>
                  <a:lnTo>
                    <a:pt x="400685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0466" y="3925823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4" h="500379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400685" y="0"/>
                  </a:lnTo>
                  <a:lnTo>
                    <a:pt x="439608" y="7848"/>
                  </a:lnTo>
                  <a:lnTo>
                    <a:pt x="471376" y="29257"/>
                  </a:lnTo>
                  <a:lnTo>
                    <a:pt x="492785" y="61025"/>
                  </a:lnTo>
                  <a:lnTo>
                    <a:pt x="500634" y="99949"/>
                  </a:lnTo>
                  <a:lnTo>
                    <a:pt x="500634" y="399923"/>
                  </a:lnTo>
                  <a:lnTo>
                    <a:pt x="492785" y="438846"/>
                  </a:lnTo>
                  <a:lnTo>
                    <a:pt x="471376" y="470614"/>
                  </a:lnTo>
                  <a:lnTo>
                    <a:pt x="439608" y="492023"/>
                  </a:lnTo>
                  <a:lnTo>
                    <a:pt x="400685" y="499872"/>
                  </a:lnTo>
                  <a:lnTo>
                    <a:pt x="99949" y="499872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35500" y="3982720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1835" y="4015232"/>
            <a:ext cx="269494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Save</a:t>
            </a:r>
            <a:r>
              <a:rPr sz="2200" spc="-9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EBEBEE"/>
                </a:solidFill>
                <a:latin typeface="Arial MT"/>
                <a:cs typeface="Arial MT"/>
              </a:rPr>
              <a:t>Your</a:t>
            </a:r>
            <a:r>
              <a:rPr sz="2200" spc="-3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Resources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91835" y="4560620"/>
            <a:ext cx="7719059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Utilize the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fee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waivers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to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redirect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resources</a:t>
            </a:r>
            <a:r>
              <a:rPr sz="1750" spc="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towards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enhancing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your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academic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EBEBEE"/>
                </a:solidFill>
                <a:latin typeface="Arial MT"/>
                <a:cs typeface="Arial MT"/>
              </a:rPr>
              <a:t>journey.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3608" y="5671565"/>
            <a:ext cx="514350" cy="513715"/>
            <a:chOff x="4483608" y="5671565"/>
            <a:chExt cx="514350" cy="513715"/>
          </a:xfrm>
        </p:grpSpPr>
        <p:sp>
          <p:nvSpPr>
            <p:cNvPr id="17" name="object 17"/>
            <p:cNvSpPr/>
            <p:nvPr/>
          </p:nvSpPr>
          <p:spPr>
            <a:xfrm>
              <a:off x="4490466" y="5678423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4" h="500379">
                  <a:moveTo>
                    <a:pt x="400685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1"/>
                  </a:lnTo>
                  <a:lnTo>
                    <a:pt x="400685" y="499871"/>
                  </a:lnTo>
                  <a:lnTo>
                    <a:pt x="439608" y="492023"/>
                  </a:lnTo>
                  <a:lnTo>
                    <a:pt x="471376" y="470614"/>
                  </a:lnTo>
                  <a:lnTo>
                    <a:pt x="492785" y="438846"/>
                  </a:lnTo>
                  <a:lnTo>
                    <a:pt x="500634" y="399923"/>
                  </a:lnTo>
                  <a:lnTo>
                    <a:pt x="500634" y="99949"/>
                  </a:lnTo>
                  <a:lnTo>
                    <a:pt x="492785" y="61025"/>
                  </a:lnTo>
                  <a:lnTo>
                    <a:pt x="471376" y="29257"/>
                  </a:lnTo>
                  <a:lnTo>
                    <a:pt x="439608" y="7848"/>
                  </a:lnTo>
                  <a:lnTo>
                    <a:pt x="400685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0466" y="5678423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4" h="500379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400685" y="0"/>
                  </a:lnTo>
                  <a:lnTo>
                    <a:pt x="439608" y="7848"/>
                  </a:lnTo>
                  <a:lnTo>
                    <a:pt x="471376" y="29257"/>
                  </a:lnTo>
                  <a:lnTo>
                    <a:pt x="492785" y="61025"/>
                  </a:lnTo>
                  <a:lnTo>
                    <a:pt x="500634" y="99949"/>
                  </a:lnTo>
                  <a:lnTo>
                    <a:pt x="500634" y="399923"/>
                  </a:lnTo>
                  <a:lnTo>
                    <a:pt x="492785" y="438846"/>
                  </a:lnTo>
                  <a:lnTo>
                    <a:pt x="471376" y="470614"/>
                  </a:lnTo>
                  <a:lnTo>
                    <a:pt x="439608" y="492023"/>
                  </a:lnTo>
                  <a:lnTo>
                    <a:pt x="400685" y="499871"/>
                  </a:lnTo>
                  <a:lnTo>
                    <a:pt x="99949" y="499871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36008" y="5735320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1835" y="5767577"/>
            <a:ext cx="277241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Expand</a:t>
            </a:r>
            <a:r>
              <a:rPr sz="2200" spc="-8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EBEBEE"/>
                </a:solidFill>
                <a:latin typeface="Arial MT"/>
                <a:cs typeface="Arial MT"/>
              </a:rPr>
              <a:t>Your</a:t>
            </a:r>
            <a:r>
              <a:rPr sz="2200" spc="-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Horizons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1835" y="6312966"/>
            <a:ext cx="8276590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With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application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fee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waivers, explore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wider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range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of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institutions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programs</a:t>
            </a:r>
            <a:r>
              <a:rPr sz="1750" spc="3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that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align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with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your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educational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goals.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22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2918" y="-11762"/>
            <a:ext cx="4867482" cy="1002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835" y="855980"/>
            <a:ext cx="63087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5" dirty="0">
                <a:latin typeface="Arial MT"/>
                <a:cs typeface="Arial MT"/>
              </a:rPr>
              <a:t>15</a:t>
            </a:r>
            <a:r>
              <a:rPr sz="3500" b="0" spc="-55" dirty="0">
                <a:latin typeface="Arial MT"/>
                <a:cs typeface="Arial MT"/>
              </a:rPr>
              <a:t> </a:t>
            </a:r>
            <a:r>
              <a:rPr sz="3500" b="0" spc="-70" dirty="0">
                <a:latin typeface="Arial MT"/>
                <a:cs typeface="Arial MT"/>
              </a:rPr>
              <a:t>Years</a:t>
            </a:r>
            <a:r>
              <a:rPr sz="3500" b="0" spc="10" dirty="0">
                <a:latin typeface="Arial MT"/>
                <a:cs typeface="Arial MT"/>
              </a:rPr>
              <a:t> </a:t>
            </a:r>
            <a:r>
              <a:rPr sz="3500" b="0" dirty="0">
                <a:latin typeface="Arial MT"/>
                <a:cs typeface="Arial MT"/>
              </a:rPr>
              <a:t>of</a:t>
            </a:r>
            <a:r>
              <a:rPr sz="3500" b="0" spc="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Education</a:t>
            </a:r>
            <a:r>
              <a:rPr sz="3500" b="0" spc="-16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Accepted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58279" y="1847850"/>
            <a:ext cx="1285240" cy="5534025"/>
            <a:chOff x="7058279" y="1847850"/>
            <a:chExt cx="1285240" cy="5534025"/>
          </a:xfrm>
        </p:grpSpPr>
        <p:sp>
          <p:nvSpPr>
            <p:cNvPr id="4" name="object 4"/>
            <p:cNvSpPr/>
            <p:nvPr/>
          </p:nvSpPr>
          <p:spPr>
            <a:xfrm>
              <a:off x="7293102" y="1847849"/>
              <a:ext cx="1050290" cy="5534025"/>
            </a:xfrm>
            <a:custGeom>
              <a:avLst/>
              <a:gdLst/>
              <a:ahLst/>
              <a:cxnLst/>
              <a:rect l="l" t="t" r="r" b="b"/>
              <a:pathLst>
                <a:path w="1050290" h="5534025">
                  <a:moveTo>
                    <a:pt x="44196" y="0"/>
                  </a:moveTo>
                  <a:lnTo>
                    <a:pt x="0" y="0"/>
                  </a:lnTo>
                  <a:lnTo>
                    <a:pt x="0" y="5533644"/>
                  </a:lnTo>
                  <a:lnTo>
                    <a:pt x="44196" y="5533644"/>
                  </a:lnTo>
                  <a:lnTo>
                    <a:pt x="44196" y="0"/>
                  </a:lnTo>
                  <a:close/>
                </a:path>
                <a:path w="1050290" h="5534025">
                  <a:moveTo>
                    <a:pt x="1050023" y="401574"/>
                  </a:moveTo>
                  <a:lnTo>
                    <a:pt x="272034" y="401574"/>
                  </a:lnTo>
                  <a:lnTo>
                    <a:pt x="272034" y="445770"/>
                  </a:lnTo>
                  <a:lnTo>
                    <a:pt x="1050023" y="445770"/>
                  </a:lnTo>
                  <a:lnTo>
                    <a:pt x="1050023" y="401574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5264" y="2021586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80">
                  <a:moveTo>
                    <a:pt x="399922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2"/>
                  </a:lnTo>
                  <a:lnTo>
                    <a:pt x="399922" y="499872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1" y="399923"/>
                  </a:lnTo>
                  <a:lnTo>
                    <a:pt x="499871" y="99949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5264" y="2021586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80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2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1" y="99949"/>
                  </a:lnTo>
                  <a:lnTo>
                    <a:pt x="499871" y="399923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2" y="499872"/>
                  </a:lnTo>
                  <a:lnTo>
                    <a:pt x="99949" y="499872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10552" y="2077973"/>
            <a:ext cx="21082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6442" y="2083054"/>
            <a:ext cx="261937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High</a:t>
            </a:r>
            <a:r>
              <a:rPr sz="2200" spc="-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School</a:t>
            </a:r>
            <a:r>
              <a:rPr sz="2200" spc="-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Diploma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6442" y="2717037"/>
            <a:ext cx="35382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Begin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your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educational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journey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with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6442" y="2985058"/>
            <a:ext cx="315531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your high school diploma, the 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foundation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for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higher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education.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87261" y="3125597"/>
            <a:ext cx="1285240" cy="514350"/>
            <a:chOff x="6287261" y="3125597"/>
            <a:chExt cx="1285240" cy="514350"/>
          </a:xfrm>
        </p:grpSpPr>
        <p:sp>
          <p:nvSpPr>
            <p:cNvPr id="12" name="object 12"/>
            <p:cNvSpPr/>
            <p:nvPr/>
          </p:nvSpPr>
          <p:spPr>
            <a:xfrm>
              <a:off x="6287261" y="3360420"/>
              <a:ext cx="778510" cy="44450"/>
            </a:xfrm>
            <a:custGeom>
              <a:avLst/>
              <a:gdLst/>
              <a:ahLst/>
              <a:cxnLst/>
              <a:rect l="l" t="t" r="r" b="b"/>
              <a:pathLst>
                <a:path w="778509" h="44450">
                  <a:moveTo>
                    <a:pt x="778002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778002" y="44196"/>
                  </a:lnTo>
                  <a:lnTo>
                    <a:pt x="778002" y="0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5263" y="3132582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99922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8"/>
                  </a:lnTo>
                  <a:lnTo>
                    <a:pt x="0" y="399922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1"/>
                  </a:lnTo>
                  <a:lnTo>
                    <a:pt x="399922" y="499871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1" y="399922"/>
                  </a:lnTo>
                  <a:lnTo>
                    <a:pt x="499871" y="99948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5263" y="3132582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0" y="99948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2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1" y="99948"/>
                  </a:lnTo>
                  <a:lnTo>
                    <a:pt x="499871" y="399922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2" y="499871"/>
                  </a:lnTo>
                  <a:lnTo>
                    <a:pt x="99949" y="499871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2"/>
                  </a:lnTo>
                  <a:lnTo>
                    <a:pt x="0" y="99948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10043" y="3189223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5258" y="3193542"/>
            <a:ext cx="229870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Bachelor's</a:t>
            </a:r>
            <a:r>
              <a:rPr sz="2200" spc="-5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EBEBEE"/>
                </a:solidFill>
                <a:latin typeface="Arial MT"/>
                <a:cs typeface="Arial MT"/>
              </a:rPr>
              <a:t>Degree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2314" y="3739184"/>
            <a:ext cx="350202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 marR="5080" indent="-352425" algn="r">
              <a:lnSpc>
                <a:spcPct val="133400"/>
              </a:lnSpc>
              <a:spcBef>
                <a:spcPts val="100"/>
              </a:spcBef>
            </a:pP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Enhance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your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knowledge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and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skills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with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Bachelor's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degree from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</a:t>
            </a:r>
            <a:endParaRPr sz="17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95"/>
              </a:spcBef>
            </a:pP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recognized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institution.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58279" y="4316603"/>
            <a:ext cx="1285240" cy="514350"/>
            <a:chOff x="7058279" y="4316603"/>
            <a:chExt cx="1285240" cy="514350"/>
          </a:xfrm>
        </p:grpSpPr>
        <p:sp>
          <p:nvSpPr>
            <p:cNvPr id="19" name="object 19"/>
            <p:cNvSpPr/>
            <p:nvPr/>
          </p:nvSpPr>
          <p:spPr>
            <a:xfrm>
              <a:off x="7565136" y="4551426"/>
              <a:ext cx="778510" cy="44450"/>
            </a:xfrm>
            <a:custGeom>
              <a:avLst/>
              <a:gdLst/>
              <a:ahLst/>
              <a:cxnLst/>
              <a:rect l="l" t="t" r="r" b="b"/>
              <a:pathLst>
                <a:path w="778509" h="44450">
                  <a:moveTo>
                    <a:pt x="778001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778001" y="44196"/>
                  </a:lnTo>
                  <a:lnTo>
                    <a:pt x="778001" y="0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65264" y="4323588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99922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2"/>
                  </a:lnTo>
                  <a:lnTo>
                    <a:pt x="399922" y="499872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1" y="399923"/>
                  </a:lnTo>
                  <a:lnTo>
                    <a:pt x="499871" y="99949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65264" y="4323588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2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1" y="99949"/>
                  </a:lnTo>
                  <a:lnTo>
                    <a:pt x="499871" y="399923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2" y="499872"/>
                  </a:lnTo>
                  <a:lnTo>
                    <a:pt x="99949" y="499872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10552" y="4380738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16442" y="4385310"/>
            <a:ext cx="205295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Master's</a:t>
            </a:r>
            <a:r>
              <a:rPr sz="2200" spc="-4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EBEBEE"/>
                </a:solidFill>
                <a:latin typeface="Arial MT"/>
                <a:cs typeface="Arial MT"/>
              </a:rPr>
              <a:t>Degree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16442" y="5019547"/>
            <a:ext cx="38957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Specialize</a:t>
            </a:r>
            <a:r>
              <a:rPr sz="175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deepen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your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knowledge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16442" y="5287314"/>
            <a:ext cx="320611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in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your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field of interest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through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 </a:t>
            </a:r>
            <a:r>
              <a:rPr sz="1750" spc="-4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Master's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degree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program.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87261" y="5468111"/>
            <a:ext cx="1285240" cy="513715"/>
            <a:chOff x="6287261" y="5468111"/>
            <a:chExt cx="1285240" cy="513715"/>
          </a:xfrm>
        </p:grpSpPr>
        <p:sp>
          <p:nvSpPr>
            <p:cNvPr id="27" name="object 27"/>
            <p:cNvSpPr/>
            <p:nvPr/>
          </p:nvSpPr>
          <p:spPr>
            <a:xfrm>
              <a:off x="6287261" y="5702807"/>
              <a:ext cx="778510" cy="44450"/>
            </a:xfrm>
            <a:custGeom>
              <a:avLst/>
              <a:gdLst/>
              <a:ahLst/>
              <a:cxnLst/>
              <a:rect l="l" t="t" r="r" b="b"/>
              <a:pathLst>
                <a:path w="778509" h="44450">
                  <a:moveTo>
                    <a:pt x="778002" y="0"/>
                  </a:moveTo>
                  <a:lnTo>
                    <a:pt x="0" y="0"/>
                  </a:lnTo>
                  <a:lnTo>
                    <a:pt x="0" y="44195"/>
                  </a:lnTo>
                  <a:lnTo>
                    <a:pt x="778002" y="44195"/>
                  </a:lnTo>
                  <a:lnTo>
                    <a:pt x="778002" y="0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65263" y="5474969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99922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8"/>
                  </a:lnTo>
                  <a:lnTo>
                    <a:pt x="0" y="399922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1"/>
                  </a:lnTo>
                  <a:lnTo>
                    <a:pt x="399922" y="499871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1" y="399922"/>
                  </a:lnTo>
                  <a:lnTo>
                    <a:pt x="499871" y="99948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65263" y="5474969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0" y="99948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2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1" y="99948"/>
                  </a:lnTo>
                  <a:lnTo>
                    <a:pt x="499871" y="399922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2" y="499871"/>
                  </a:lnTo>
                  <a:lnTo>
                    <a:pt x="99949" y="499871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2"/>
                  </a:lnTo>
                  <a:lnTo>
                    <a:pt x="0" y="99948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10043" y="5531866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68496" y="5536438"/>
            <a:ext cx="2047239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Doctoral</a:t>
            </a:r>
            <a:r>
              <a:rPr sz="2200" spc="-6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Degree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2961" y="6081826"/>
            <a:ext cx="36518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7060" algn="r">
              <a:lnSpc>
                <a:spcPct val="133300"/>
              </a:lnSpc>
              <a:spcBef>
                <a:spcPts val="100"/>
              </a:spcBef>
            </a:pPr>
            <a:r>
              <a:rPr sz="1750" spc="-50" dirty="0">
                <a:solidFill>
                  <a:srgbClr val="EBEBEE"/>
                </a:solidFill>
                <a:latin typeface="Arial MT"/>
                <a:cs typeface="Arial MT"/>
              </a:rPr>
              <a:t>Take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the</a:t>
            </a:r>
            <a:r>
              <a:rPr sz="175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plunge into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advanced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research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and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scholarship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with a 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Doctoral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degree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in your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chosen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field.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3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2918" y="-11762"/>
            <a:ext cx="4867482" cy="1002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835" y="1582165"/>
            <a:ext cx="793432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0" spc="-5" dirty="0">
                <a:latin typeface="Arial MT"/>
                <a:cs typeface="Arial MT"/>
              </a:rPr>
              <a:t>Simplified</a:t>
            </a:r>
            <a:r>
              <a:rPr sz="3500" b="0" spc="5" dirty="0">
                <a:latin typeface="Arial MT"/>
                <a:cs typeface="Arial MT"/>
              </a:rPr>
              <a:t> </a:t>
            </a:r>
            <a:r>
              <a:rPr sz="3500" b="0" dirty="0">
                <a:latin typeface="Arial MT"/>
                <a:cs typeface="Arial MT"/>
              </a:rPr>
              <a:t>English</a:t>
            </a:r>
            <a:r>
              <a:rPr sz="3500" b="0" spc="1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Language</a:t>
            </a:r>
            <a:r>
              <a:rPr sz="3500" b="0" spc="3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Proficiency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31492" y="2567177"/>
            <a:ext cx="5179695" cy="2120900"/>
            <a:chOff x="2031492" y="2567177"/>
            <a:chExt cx="5179695" cy="2120900"/>
          </a:xfrm>
        </p:grpSpPr>
        <p:sp>
          <p:nvSpPr>
            <p:cNvPr id="4" name="object 4"/>
            <p:cNvSpPr/>
            <p:nvPr/>
          </p:nvSpPr>
          <p:spPr>
            <a:xfrm>
              <a:off x="2038350" y="2574035"/>
              <a:ext cx="5165725" cy="2106930"/>
            </a:xfrm>
            <a:custGeom>
              <a:avLst/>
              <a:gdLst/>
              <a:ahLst/>
              <a:cxnLst/>
              <a:rect l="l" t="t" r="r" b="b"/>
              <a:pathLst>
                <a:path w="5165725" h="2106929">
                  <a:moveTo>
                    <a:pt x="5065649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2006980"/>
                  </a:lnTo>
                  <a:lnTo>
                    <a:pt x="7848" y="2045904"/>
                  </a:lnTo>
                  <a:lnTo>
                    <a:pt x="29257" y="2077672"/>
                  </a:lnTo>
                  <a:lnTo>
                    <a:pt x="61025" y="2099081"/>
                  </a:lnTo>
                  <a:lnTo>
                    <a:pt x="99949" y="2106929"/>
                  </a:lnTo>
                  <a:lnTo>
                    <a:pt x="5065649" y="2106929"/>
                  </a:lnTo>
                  <a:lnTo>
                    <a:pt x="5104572" y="2099081"/>
                  </a:lnTo>
                  <a:lnTo>
                    <a:pt x="5136340" y="2077672"/>
                  </a:lnTo>
                  <a:lnTo>
                    <a:pt x="5157749" y="2045904"/>
                  </a:lnTo>
                  <a:lnTo>
                    <a:pt x="5165598" y="2006980"/>
                  </a:lnTo>
                  <a:lnTo>
                    <a:pt x="5165598" y="99949"/>
                  </a:lnTo>
                  <a:lnTo>
                    <a:pt x="5157749" y="61025"/>
                  </a:lnTo>
                  <a:lnTo>
                    <a:pt x="5136340" y="29257"/>
                  </a:lnTo>
                  <a:lnTo>
                    <a:pt x="5104572" y="7848"/>
                  </a:lnTo>
                  <a:lnTo>
                    <a:pt x="5065649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350" y="2574035"/>
              <a:ext cx="5165725" cy="2106930"/>
            </a:xfrm>
            <a:custGeom>
              <a:avLst/>
              <a:gdLst/>
              <a:ahLst/>
              <a:cxnLst/>
              <a:rect l="l" t="t" r="r" b="b"/>
              <a:pathLst>
                <a:path w="5165725" h="2106929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5065649" y="0"/>
                  </a:lnTo>
                  <a:lnTo>
                    <a:pt x="5104572" y="7848"/>
                  </a:lnTo>
                  <a:lnTo>
                    <a:pt x="5136340" y="29257"/>
                  </a:lnTo>
                  <a:lnTo>
                    <a:pt x="5157749" y="61025"/>
                  </a:lnTo>
                  <a:lnTo>
                    <a:pt x="5165598" y="99949"/>
                  </a:lnTo>
                  <a:lnTo>
                    <a:pt x="5165598" y="2006980"/>
                  </a:lnTo>
                  <a:lnTo>
                    <a:pt x="5157749" y="2045904"/>
                  </a:lnTo>
                  <a:lnTo>
                    <a:pt x="5136340" y="2077672"/>
                  </a:lnTo>
                  <a:lnTo>
                    <a:pt x="5104572" y="2099081"/>
                  </a:lnTo>
                  <a:lnTo>
                    <a:pt x="5065649" y="2106929"/>
                  </a:lnTo>
                  <a:lnTo>
                    <a:pt x="99949" y="2106929"/>
                  </a:lnTo>
                  <a:lnTo>
                    <a:pt x="61025" y="2099081"/>
                  </a:lnTo>
                  <a:lnTo>
                    <a:pt x="29257" y="2077672"/>
                  </a:lnTo>
                  <a:lnTo>
                    <a:pt x="7848" y="2045904"/>
                  </a:lnTo>
                  <a:lnTo>
                    <a:pt x="0" y="2006980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52801" y="2822448"/>
            <a:ext cx="4032250" cy="1637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40" dirty="0">
                <a:solidFill>
                  <a:srgbClr val="EBEBEE"/>
                </a:solidFill>
                <a:latin typeface="Arial"/>
                <a:cs typeface="Arial"/>
              </a:rPr>
              <a:t>IELTS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  <a:spcBef>
                <a:spcPts val="1664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Prove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your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language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proficiency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with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the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International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English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Language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30" dirty="0">
                <a:solidFill>
                  <a:srgbClr val="EBEBEE"/>
                </a:solidFill>
                <a:latin typeface="Arial MT"/>
                <a:cs typeface="Arial MT"/>
              </a:rPr>
              <a:t>Testing </a:t>
            </a:r>
            <a:r>
              <a:rPr sz="1750" spc="-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System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EBEBEE"/>
                </a:solidFill>
                <a:latin typeface="Arial MT"/>
                <a:cs typeface="Arial MT"/>
              </a:rPr>
              <a:t>(IELTS).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19593" y="2567177"/>
            <a:ext cx="5179695" cy="2120900"/>
            <a:chOff x="7419593" y="2567177"/>
            <a:chExt cx="5179695" cy="2120900"/>
          </a:xfrm>
        </p:grpSpPr>
        <p:sp>
          <p:nvSpPr>
            <p:cNvPr id="8" name="object 8"/>
            <p:cNvSpPr/>
            <p:nvPr/>
          </p:nvSpPr>
          <p:spPr>
            <a:xfrm>
              <a:off x="7426451" y="2574035"/>
              <a:ext cx="5165725" cy="2106930"/>
            </a:xfrm>
            <a:custGeom>
              <a:avLst/>
              <a:gdLst/>
              <a:ahLst/>
              <a:cxnLst/>
              <a:rect l="l" t="t" r="r" b="b"/>
              <a:pathLst>
                <a:path w="5165725" h="2106929">
                  <a:moveTo>
                    <a:pt x="5065649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2006980"/>
                  </a:lnTo>
                  <a:lnTo>
                    <a:pt x="7848" y="2045904"/>
                  </a:lnTo>
                  <a:lnTo>
                    <a:pt x="29257" y="2077672"/>
                  </a:lnTo>
                  <a:lnTo>
                    <a:pt x="61025" y="2099081"/>
                  </a:lnTo>
                  <a:lnTo>
                    <a:pt x="99949" y="2106929"/>
                  </a:lnTo>
                  <a:lnTo>
                    <a:pt x="5065649" y="2106929"/>
                  </a:lnTo>
                  <a:lnTo>
                    <a:pt x="5104572" y="2099081"/>
                  </a:lnTo>
                  <a:lnTo>
                    <a:pt x="5136340" y="2077672"/>
                  </a:lnTo>
                  <a:lnTo>
                    <a:pt x="5157749" y="2045904"/>
                  </a:lnTo>
                  <a:lnTo>
                    <a:pt x="5165598" y="2006980"/>
                  </a:lnTo>
                  <a:lnTo>
                    <a:pt x="5165598" y="99949"/>
                  </a:lnTo>
                  <a:lnTo>
                    <a:pt x="5157749" y="61025"/>
                  </a:lnTo>
                  <a:lnTo>
                    <a:pt x="5136340" y="29257"/>
                  </a:lnTo>
                  <a:lnTo>
                    <a:pt x="5104572" y="7848"/>
                  </a:lnTo>
                  <a:lnTo>
                    <a:pt x="5065649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6451" y="2574035"/>
              <a:ext cx="5165725" cy="2106930"/>
            </a:xfrm>
            <a:custGeom>
              <a:avLst/>
              <a:gdLst/>
              <a:ahLst/>
              <a:cxnLst/>
              <a:rect l="l" t="t" r="r" b="b"/>
              <a:pathLst>
                <a:path w="5165725" h="2106929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5065649" y="0"/>
                  </a:lnTo>
                  <a:lnTo>
                    <a:pt x="5104572" y="7848"/>
                  </a:lnTo>
                  <a:lnTo>
                    <a:pt x="5136340" y="29257"/>
                  </a:lnTo>
                  <a:lnTo>
                    <a:pt x="5157749" y="61025"/>
                  </a:lnTo>
                  <a:lnTo>
                    <a:pt x="5165598" y="99949"/>
                  </a:lnTo>
                  <a:lnTo>
                    <a:pt x="5165598" y="2006980"/>
                  </a:lnTo>
                  <a:lnTo>
                    <a:pt x="5157749" y="2045904"/>
                  </a:lnTo>
                  <a:lnTo>
                    <a:pt x="5136340" y="2077672"/>
                  </a:lnTo>
                  <a:lnTo>
                    <a:pt x="5104572" y="2099081"/>
                  </a:lnTo>
                  <a:lnTo>
                    <a:pt x="5065649" y="2106929"/>
                  </a:lnTo>
                  <a:lnTo>
                    <a:pt x="99949" y="2106929"/>
                  </a:lnTo>
                  <a:lnTo>
                    <a:pt x="61025" y="2099081"/>
                  </a:lnTo>
                  <a:lnTo>
                    <a:pt x="29257" y="2077672"/>
                  </a:lnTo>
                  <a:lnTo>
                    <a:pt x="7848" y="2045904"/>
                  </a:lnTo>
                  <a:lnTo>
                    <a:pt x="0" y="2006980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41411" y="2822448"/>
            <a:ext cx="93218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5" dirty="0">
                <a:solidFill>
                  <a:srgbClr val="EBEBEE"/>
                </a:solidFill>
                <a:latin typeface="Arial"/>
                <a:cs typeface="Arial"/>
              </a:rPr>
              <a:t>T</a:t>
            </a:r>
            <a:r>
              <a:rPr sz="2200" b="1" spc="-10" dirty="0">
                <a:solidFill>
                  <a:srgbClr val="EBEBEE"/>
                </a:solidFill>
                <a:latin typeface="Arial"/>
                <a:cs typeface="Arial"/>
              </a:rPr>
              <a:t>OEFL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1411" y="3367837"/>
            <a:ext cx="39554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Demonstrate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your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English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competency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through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the</a:t>
            </a:r>
            <a:r>
              <a:rPr sz="1750" spc="-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EBEBEE"/>
                </a:solidFill>
                <a:latin typeface="Arial MT"/>
                <a:cs typeface="Arial MT"/>
              </a:rPr>
              <a:t>Test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of English</a:t>
            </a:r>
            <a:r>
              <a:rPr sz="175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as a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Foreign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Language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(TOEFL).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31492" y="4896611"/>
            <a:ext cx="5179695" cy="1765935"/>
            <a:chOff x="2031492" y="4896611"/>
            <a:chExt cx="5179695" cy="1765935"/>
          </a:xfrm>
        </p:grpSpPr>
        <p:sp>
          <p:nvSpPr>
            <p:cNvPr id="13" name="object 13"/>
            <p:cNvSpPr/>
            <p:nvPr/>
          </p:nvSpPr>
          <p:spPr>
            <a:xfrm>
              <a:off x="2038350" y="4903469"/>
              <a:ext cx="5165725" cy="1751964"/>
            </a:xfrm>
            <a:custGeom>
              <a:avLst/>
              <a:gdLst/>
              <a:ahLst/>
              <a:cxnLst/>
              <a:rect l="l" t="t" r="r" b="b"/>
              <a:pathLst>
                <a:path w="5165725" h="1751965">
                  <a:moveTo>
                    <a:pt x="5065649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8"/>
                  </a:lnTo>
                  <a:lnTo>
                    <a:pt x="0" y="1651888"/>
                  </a:lnTo>
                  <a:lnTo>
                    <a:pt x="7848" y="1690812"/>
                  </a:lnTo>
                  <a:lnTo>
                    <a:pt x="29257" y="1722580"/>
                  </a:lnTo>
                  <a:lnTo>
                    <a:pt x="61025" y="1743989"/>
                  </a:lnTo>
                  <a:lnTo>
                    <a:pt x="99949" y="1751838"/>
                  </a:lnTo>
                  <a:lnTo>
                    <a:pt x="5065649" y="1751838"/>
                  </a:lnTo>
                  <a:lnTo>
                    <a:pt x="5104572" y="1743989"/>
                  </a:lnTo>
                  <a:lnTo>
                    <a:pt x="5136340" y="1722580"/>
                  </a:lnTo>
                  <a:lnTo>
                    <a:pt x="5157749" y="1690812"/>
                  </a:lnTo>
                  <a:lnTo>
                    <a:pt x="5165598" y="1651888"/>
                  </a:lnTo>
                  <a:lnTo>
                    <a:pt x="5165598" y="99948"/>
                  </a:lnTo>
                  <a:lnTo>
                    <a:pt x="5157749" y="61025"/>
                  </a:lnTo>
                  <a:lnTo>
                    <a:pt x="5136340" y="29257"/>
                  </a:lnTo>
                  <a:lnTo>
                    <a:pt x="5104572" y="7848"/>
                  </a:lnTo>
                  <a:lnTo>
                    <a:pt x="5065649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38350" y="4903469"/>
              <a:ext cx="5165725" cy="1751964"/>
            </a:xfrm>
            <a:custGeom>
              <a:avLst/>
              <a:gdLst/>
              <a:ahLst/>
              <a:cxnLst/>
              <a:rect l="l" t="t" r="r" b="b"/>
              <a:pathLst>
                <a:path w="5165725" h="1751965">
                  <a:moveTo>
                    <a:pt x="0" y="99948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5065649" y="0"/>
                  </a:lnTo>
                  <a:lnTo>
                    <a:pt x="5104572" y="7848"/>
                  </a:lnTo>
                  <a:lnTo>
                    <a:pt x="5136340" y="29257"/>
                  </a:lnTo>
                  <a:lnTo>
                    <a:pt x="5157749" y="61025"/>
                  </a:lnTo>
                  <a:lnTo>
                    <a:pt x="5165598" y="99948"/>
                  </a:lnTo>
                  <a:lnTo>
                    <a:pt x="5165598" y="1651888"/>
                  </a:lnTo>
                  <a:lnTo>
                    <a:pt x="5157749" y="1690812"/>
                  </a:lnTo>
                  <a:lnTo>
                    <a:pt x="5136340" y="1722580"/>
                  </a:lnTo>
                  <a:lnTo>
                    <a:pt x="5104572" y="1743989"/>
                  </a:lnTo>
                  <a:lnTo>
                    <a:pt x="5065649" y="1751838"/>
                  </a:lnTo>
                  <a:lnTo>
                    <a:pt x="99949" y="1751838"/>
                  </a:lnTo>
                  <a:lnTo>
                    <a:pt x="61025" y="1743989"/>
                  </a:lnTo>
                  <a:lnTo>
                    <a:pt x="29257" y="1722580"/>
                  </a:lnTo>
                  <a:lnTo>
                    <a:pt x="7848" y="1690812"/>
                  </a:lnTo>
                  <a:lnTo>
                    <a:pt x="0" y="1651888"/>
                  </a:lnTo>
                  <a:lnTo>
                    <a:pt x="0" y="99948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52801" y="5152390"/>
            <a:ext cx="4364990" cy="1282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10" dirty="0">
                <a:solidFill>
                  <a:srgbClr val="EBEBEE"/>
                </a:solidFill>
                <a:latin typeface="Arial"/>
                <a:cs typeface="Arial"/>
              </a:rPr>
              <a:t>DET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3400"/>
              </a:lnSpc>
              <a:spcBef>
                <a:spcPts val="1665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Show your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language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skills with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the Duolingo </a:t>
            </a:r>
            <a:r>
              <a:rPr sz="1750" spc="-4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English</a:t>
            </a:r>
            <a:r>
              <a:rPr sz="1750" spc="-4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EBEBEE"/>
                </a:solidFill>
                <a:latin typeface="Arial MT"/>
                <a:cs typeface="Arial MT"/>
              </a:rPr>
              <a:t>Test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(DET).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19593" y="4896611"/>
            <a:ext cx="5179695" cy="1765935"/>
            <a:chOff x="7419593" y="4896611"/>
            <a:chExt cx="5179695" cy="1765935"/>
          </a:xfrm>
        </p:grpSpPr>
        <p:sp>
          <p:nvSpPr>
            <p:cNvPr id="17" name="object 17"/>
            <p:cNvSpPr/>
            <p:nvPr/>
          </p:nvSpPr>
          <p:spPr>
            <a:xfrm>
              <a:off x="7426451" y="4903469"/>
              <a:ext cx="5165725" cy="1751964"/>
            </a:xfrm>
            <a:custGeom>
              <a:avLst/>
              <a:gdLst/>
              <a:ahLst/>
              <a:cxnLst/>
              <a:rect l="l" t="t" r="r" b="b"/>
              <a:pathLst>
                <a:path w="5165725" h="1751965">
                  <a:moveTo>
                    <a:pt x="5065649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8"/>
                  </a:lnTo>
                  <a:lnTo>
                    <a:pt x="0" y="1651888"/>
                  </a:lnTo>
                  <a:lnTo>
                    <a:pt x="7848" y="1690812"/>
                  </a:lnTo>
                  <a:lnTo>
                    <a:pt x="29257" y="1722580"/>
                  </a:lnTo>
                  <a:lnTo>
                    <a:pt x="61025" y="1743989"/>
                  </a:lnTo>
                  <a:lnTo>
                    <a:pt x="99949" y="1751838"/>
                  </a:lnTo>
                  <a:lnTo>
                    <a:pt x="5065649" y="1751838"/>
                  </a:lnTo>
                  <a:lnTo>
                    <a:pt x="5104572" y="1743989"/>
                  </a:lnTo>
                  <a:lnTo>
                    <a:pt x="5136340" y="1722580"/>
                  </a:lnTo>
                  <a:lnTo>
                    <a:pt x="5157749" y="1690812"/>
                  </a:lnTo>
                  <a:lnTo>
                    <a:pt x="5165598" y="1651888"/>
                  </a:lnTo>
                  <a:lnTo>
                    <a:pt x="5165598" y="99948"/>
                  </a:lnTo>
                  <a:lnTo>
                    <a:pt x="5157749" y="61025"/>
                  </a:lnTo>
                  <a:lnTo>
                    <a:pt x="5136340" y="29257"/>
                  </a:lnTo>
                  <a:lnTo>
                    <a:pt x="5104572" y="7848"/>
                  </a:lnTo>
                  <a:lnTo>
                    <a:pt x="5065649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6451" y="4903469"/>
              <a:ext cx="5165725" cy="1751964"/>
            </a:xfrm>
            <a:custGeom>
              <a:avLst/>
              <a:gdLst/>
              <a:ahLst/>
              <a:cxnLst/>
              <a:rect l="l" t="t" r="r" b="b"/>
              <a:pathLst>
                <a:path w="5165725" h="1751965">
                  <a:moveTo>
                    <a:pt x="0" y="99948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5065649" y="0"/>
                  </a:lnTo>
                  <a:lnTo>
                    <a:pt x="5104572" y="7848"/>
                  </a:lnTo>
                  <a:lnTo>
                    <a:pt x="5136340" y="29257"/>
                  </a:lnTo>
                  <a:lnTo>
                    <a:pt x="5157749" y="61025"/>
                  </a:lnTo>
                  <a:lnTo>
                    <a:pt x="5165598" y="99948"/>
                  </a:lnTo>
                  <a:lnTo>
                    <a:pt x="5165598" y="1651888"/>
                  </a:lnTo>
                  <a:lnTo>
                    <a:pt x="5157749" y="1690812"/>
                  </a:lnTo>
                  <a:lnTo>
                    <a:pt x="5136340" y="1722580"/>
                  </a:lnTo>
                  <a:lnTo>
                    <a:pt x="5104572" y="1743989"/>
                  </a:lnTo>
                  <a:lnTo>
                    <a:pt x="5065649" y="1751838"/>
                  </a:lnTo>
                  <a:lnTo>
                    <a:pt x="99949" y="1751838"/>
                  </a:lnTo>
                  <a:lnTo>
                    <a:pt x="61025" y="1743989"/>
                  </a:lnTo>
                  <a:lnTo>
                    <a:pt x="29257" y="1722580"/>
                  </a:lnTo>
                  <a:lnTo>
                    <a:pt x="7848" y="1690812"/>
                  </a:lnTo>
                  <a:lnTo>
                    <a:pt x="0" y="1651888"/>
                  </a:lnTo>
                  <a:lnTo>
                    <a:pt x="0" y="99948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41411" y="5152390"/>
            <a:ext cx="56642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10" dirty="0">
                <a:solidFill>
                  <a:srgbClr val="EBEBEE"/>
                </a:solidFill>
                <a:latin typeface="Arial"/>
                <a:cs typeface="Arial"/>
              </a:rPr>
              <a:t>PTE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41411" y="5697778"/>
            <a:ext cx="420052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sz="1750" spc="-20" dirty="0">
                <a:solidFill>
                  <a:srgbClr val="EBEBEE"/>
                </a:solidFill>
                <a:latin typeface="Arial MT"/>
                <a:cs typeface="Arial MT"/>
              </a:rPr>
              <a:t>Validate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your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English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language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proficiency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with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the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Pearson</a:t>
            </a:r>
            <a:r>
              <a:rPr sz="1750" spc="-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EBEBEE"/>
                </a:solidFill>
                <a:latin typeface="Arial MT"/>
                <a:cs typeface="Arial MT"/>
              </a:rPr>
              <a:t>Test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of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English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(PTE).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21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2918" y="-11762"/>
            <a:ext cx="4867482" cy="1002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576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600" y="1524000"/>
            <a:ext cx="8648700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b="0" spc="-5" dirty="0">
                <a:latin typeface="Arial MT"/>
                <a:cs typeface="Arial MT"/>
              </a:rPr>
              <a:t>Accelerate</a:t>
            </a:r>
            <a:r>
              <a:rPr sz="3450" b="0" spc="-55" dirty="0">
                <a:latin typeface="Arial MT"/>
                <a:cs typeface="Arial MT"/>
              </a:rPr>
              <a:t> </a:t>
            </a:r>
            <a:r>
              <a:rPr sz="3450" b="0" spc="-85" dirty="0">
                <a:latin typeface="Arial MT"/>
                <a:cs typeface="Arial MT"/>
              </a:rPr>
              <a:t>Your</a:t>
            </a:r>
            <a:r>
              <a:rPr sz="3450" b="0" spc="-10" dirty="0">
                <a:latin typeface="Arial MT"/>
                <a:cs typeface="Arial MT"/>
              </a:rPr>
              <a:t> </a:t>
            </a:r>
            <a:r>
              <a:rPr sz="3450" b="0" spc="-5" dirty="0">
                <a:latin typeface="Arial MT"/>
                <a:cs typeface="Arial MT"/>
              </a:rPr>
              <a:t>Career</a:t>
            </a:r>
            <a:r>
              <a:rPr sz="3450" b="0" spc="-15" dirty="0">
                <a:latin typeface="Arial MT"/>
                <a:cs typeface="Arial MT"/>
              </a:rPr>
              <a:t> </a:t>
            </a:r>
            <a:r>
              <a:rPr sz="3450" b="0" spc="-5" dirty="0">
                <a:latin typeface="Arial MT"/>
                <a:cs typeface="Arial MT"/>
              </a:rPr>
              <a:t>with</a:t>
            </a:r>
            <a:r>
              <a:rPr sz="3450" b="0" spc="-10" dirty="0">
                <a:latin typeface="Arial MT"/>
                <a:cs typeface="Arial MT"/>
              </a:rPr>
              <a:t> </a:t>
            </a:r>
            <a:r>
              <a:rPr sz="3450" b="0" spc="-5" dirty="0">
                <a:latin typeface="Arial MT"/>
                <a:cs typeface="Arial MT"/>
              </a:rPr>
              <a:t>NO</a:t>
            </a:r>
            <a:r>
              <a:rPr sz="3450" b="0" spc="-10" dirty="0">
                <a:latin typeface="Arial MT"/>
                <a:cs typeface="Arial MT"/>
              </a:rPr>
              <a:t> </a:t>
            </a:r>
            <a:r>
              <a:rPr sz="3450" b="0" spc="-40" dirty="0">
                <a:latin typeface="Arial MT"/>
                <a:cs typeface="Arial MT"/>
              </a:rPr>
              <a:t>GRE/GMAT</a:t>
            </a:r>
            <a:endParaRPr sz="34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15663" y="2310891"/>
            <a:ext cx="1264285" cy="5687695"/>
            <a:chOff x="4552822" y="1667255"/>
            <a:chExt cx="1264285" cy="5687695"/>
          </a:xfrm>
        </p:grpSpPr>
        <p:sp>
          <p:nvSpPr>
            <p:cNvPr id="5" name="object 5"/>
            <p:cNvSpPr/>
            <p:nvPr/>
          </p:nvSpPr>
          <p:spPr>
            <a:xfrm>
              <a:off x="4783836" y="1667255"/>
              <a:ext cx="1033780" cy="5687695"/>
            </a:xfrm>
            <a:custGeom>
              <a:avLst/>
              <a:gdLst/>
              <a:ahLst/>
              <a:cxnLst/>
              <a:rect l="l" t="t" r="r" b="b"/>
              <a:pathLst>
                <a:path w="1033779" h="5687695">
                  <a:moveTo>
                    <a:pt x="44196" y="0"/>
                  </a:moveTo>
                  <a:lnTo>
                    <a:pt x="0" y="0"/>
                  </a:lnTo>
                  <a:lnTo>
                    <a:pt x="0" y="5687568"/>
                  </a:lnTo>
                  <a:lnTo>
                    <a:pt x="44196" y="5687568"/>
                  </a:lnTo>
                  <a:lnTo>
                    <a:pt x="44196" y="0"/>
                  </a:lnTo>
                  <a:close/>
                </a:path>
                <a:path w="1033779" h="5687695">
                  <a:moveTo>
                    <a:pt x="1033272" y="395478"/>
                  </a:moveTo>
                  <a:lnTo>
                    <a:pt x="268224" y="395478"/>
                  </a:lnTo>
                  <a:lnTo>
                    <a:pt x="268224" y="438912"/>
                  </a:lnTo>
                  <a:lnTo>
                    <a:pt x="1033272" y="438912"/>
                  </a:lnTo>
                  <a:lnTo>
                    <a:pt x="1033272" y="395478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9807" y="1838705"/>
              <a:ext cx="492759" cy="491490"/>
            </a:xfrm>
            <a:custGeom>
              <a:avLst/>
              <a:gdLst/>
              <a:ahLst/>
              <a:cxnLst/>
              <a:rect l="l" t="t" r="r" b="b"/>
              <a:pathLst>
                <a:path w="492760" h="491489">
                  <a:moveTo>
                    <a:pt x="393953" y="0"/>
                  </a:moveTo>
                  <a:lnTo>
                    <a:pt x="98297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8"/>
                  </a:lnTo>
                  <a:lnTo>
                    <a:pt x="0" y="393192"/>
                  </a:lnTo>
                  <a:lnTo>
                    <a:pt x="7733" y="431428"/>
                  </a:lnTo>
                  <a:lnTo>
                    <a:pt x="28813" y="462676"/>
                  </a:lnTo>
                  <a:lnTo>
                    <a:pt x="60061" y="483756"/>
                  </a:lnTo>
                  <a:lnTo>
                    <a:pt x="98297" y="491490"/>
                  </a:lnTo>
                  <a:lnTo>
                    <a:pt x="393953" y="491490"/>
                  </a:lnTo>
                  <a:lnTo>
                    <a:pt x="432190" y="483756"/>
                  </a:lnTo>
                  <a:lnTo>
                    <a:pt x="463438" y="462676"/>
                  </a:lnTo>
                  <a:lnTo>
                    <a:pt x="484518" y="431428"/>
                  </a:lnTo>
                  <a:lnTo>
                    <a:pt x="492251" y="393192"/>
                  </a:lnTo>
                  <a:lnTo>
                    <a:pt x="492251" y="98298"/>
                  </a:lnTo>
                  <a:lnTo>
                    <a:pt x="484518" y="60061"/>
                  </a:lnTo>
                  <a:lnTo>
                    <a:pt x="463438" y="28813"/>
                  </a:lnTo>
                  <a:lnTo>
                    <a:pt x="432190" y="7733"/>
                  </a:lnTo>
                  <a:lnTo>
                    <a:pt x="393953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9807" y="1838705"/>
              <a:ext cx="492759" cy="491490"/>
            </a:xfrm>
            <a:custGeom>
              <a:avLst/>
              <a:gdLst/>
              <a:ahLst/>
              <a:cxnLst/>
              <a:rect l="l" t="t" r="r" b="b"/>
              <a:pathLst>
                <a:path w="492760" h="491489">
                  <a:moveTo>
                    <a:pt x="0" y="98298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7" y="0"/>
                  </a:lnTo>
                  <a:lnTo>
                    <a:pt x="393953" y="0"/>
                  </a:lnTo>
                  <a:lnTo>
                    <a:pt x="432190" y="7733"/>
                  </a:lnTo>
                  <a:lnTo>
                    <a:pt x="463438" y="28813"/>
                  </a:lnTo>
                  <a:lnTo>
                    <a:pt x="484518" y="60061"/>
                  </a:lnTo>
                  <a:lnTo>
                    <a:pt x="492251" y="98298"/>
                  </a:lnTo>
                  <a:lnTo>
                    <a:pt x="492251" y="393192"/>
                  </a:lnTo>
                  <a:lnTo>
                    <a:pt x="484518" y="431428"/>
                  </a:lnTo>
                  <a:lnTo>
                    <a:pt x="463438" y="462676"/>
                  </a:lnTo>
                  <a:lnTo>
                    <a:pt x="432190" y="483756"/>
                  </a:lnTo>
                  <a:lnTo>
                    <a:pt x="393953" y="491490"/>
                  </a:lnTo>
                  <a:lnTo>
                    <a:pt x="98297" y="491490"/>
                  </a:lnTo>
                  <a:lnTo>
                    <a:pt x="60061" y="483756"/>
                  </a:lnTo>
                  <a:lnTo>
                    <a:pt x="28813" y="462676"/>
                  </a:lnTo>
                  <a:lnTo>
                    <a:pt x="7733" y="431428"/>
                  </a:lnTo>
                  <a:lnTo>
                    <a:pt x="0" y="393192"/>
                  </a:lnTo>
                  <a:lnTo>
                    <a:pt x="0" y="98298"/>
                  </a:lnTo>
                  <a:close/>
                </a:path>
              </a:pathLst>
            </a:custGeom>
            <a:ln w="13715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64635" y="2532634"/>
            <a:ext cx="208279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15" dirty="0">
                <a:solidFill>
                  <a:srgbClr val="EBEBEE"/>
                </a:solidFill>
                <a:latin typeface="Arial MT"/>
                <a:cs typeface="Arial MT"/>
              </a:rPr>
              <a:t>1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0712" y="2547112"/>
            <a:ext cx="2550795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EBEBEE"/>
                </a:solidFill>
                <a:latin typeface="Arial MT"/>
                <a:cs typeface="Arial MT"/>
              </a:rPr>
              <a:t>Create</a:t>
            </a:r>
            <a:r>
              <a:rPr sz="2150" spc="-6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EBEBEE"/>
                </a:solidFill>
                <a:latin typeface="Arial MT"/>
                <a:cs typeface="Arial MT"/>
              </a:rPr>
              <a:t>Opportunities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0712" y="3078276"/>
            <a:ext cx="7364095" cy="737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95"/>
              </a:spcBef>
            </a:pP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Expand your professional options by applying 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to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programs that don't require </a:t>
            </a:r>
            <a:r>
              <a:rPr sz="1700" spc="-459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5" dirty="0">
                <a:solidFill>
                  <a:srgbClr val="EBEBEE"/>
                </a:solidFill>
                <a:latin typeface="Arial MT"/>
                <a:cs typeface="Arial MT"/>
              </a:rPr>
              <a:t>GRE</a:t>
            </a:r>
            <a:r>
              <a:rPr sz="170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or </a:t>
            </a:r>
            <a:r>
              <a:rPr sz="1700" spc="-20" dirty="0">
                <a:solidFill>
                  <a:srgbClr val="EBEBEE"/>
                </a:solidFill>
                <a:latin typeface="Arial MT"/>
                <a:cs typeface="Arial MT"/>
              </a:rPr>
              <a:t>GMAT</a:t>
            </a:r>
            <a:r>
              <a:rPr sz="1700" spc="-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scores.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15663" y="4443602"/>
            <a:ext cx="1264285" cy="506730"/>
            <a:chOff x="4552822" y="3799966"/>
            <a:chExt cx="1264285" cy="506730"/>
          </a:xfrm>
        </p:grpSpPr>
        <p:sp>
          <p:nvSpPr>
            <p:cNvPr id="12" name="object 12"/>
            <p:cNvSpPr/>
            <p:nvPr/>
          </p:nvSpPr>
          <p:spPr>
            <a:xfrm>
              <a:off x="5052059" y="4030979"/>
              <a:ext cx="765175" cy="44450"/>
            </a:xfrm>
            <a:custGeom>
              <a:avLst/>
              <a:gdLst/>
              <a:ahLst/>
              <a:cxnLst/>
              <a:rect l="l" t="t" r="r" b="b"/>
              <a:pathLst>
                <a:path w="765175" h="44450">
                  <a:moveTo>
                    <a:pt x="765048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765048" y="44196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9807" y="3806951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393826" y="0"/>
                  </a:moveTo>
                  <a:lnTo>
                    <a:pt x="98425" y="0"/>
                  </a:lnTo>
                  <a:lnTo>
                    <a:pt x="60114" y="7735"/>
                  </a:lnTo>
                  <a:lnTo>
                    <a:pt x="28828" y="28829"/>
                  </a:lnTo>
                  <a:lnTo>
                    <a:pt x="7735" y="60114"/>
                  </a:lnTo>
                  <a:lnTo>
                    <a:pt x="0" y="98425"/>
                  </a:lnTo>
                  <a:lnTo>
                    <a:pt x="0" y="393826"/>
                  </a:lnTo>
                  <a:lnTo>
                    <a:pt x="7735" y="432137"/>
                  </a:lnTo>
                  <a:lnTo>
                    <a:pt x="28828" y="463423"/>
                  </a:lnTo>
                  <a:lnTo>
                    <a:pt x="60114" y="484516"/>
                  </a:lnTo>
                  <a:lnTo>
                    <a:pt x="98425" y="492251"/>
                  </a:lnTo>
                  <a:lnTo>
                    <a:pt x="393826" y="492251"/>
                  </a:lnTo>
                  <a:lnTo>
                    <a:pt x="432137" y="484516"/>
                  </a:lnTo>
                  <a:lnTo>
                    <a:pt x="463423" y="463423"/>
                  </a:lnTo>
                  <a:lnTo>
                    <a:pt x="484516" y="432137"/>
                  </a:lnTo>
                  <a:lnTo>
                    <a:pt x="492251" y="393826"/>
                  </a:lnTo>
                  <a:lnTo>
                    <a:pt x="492251" y="98425"/>
                  </a:lnTo>
                  <a:lnTo>
                    <a:pt x="484516" y="60114"/>
                  </a:lnTo>
                  <a:lnTo>
                    <a:pt x="463422" y="28828"/>
                  </a:lnTo>
                  <a:lnTo>
                    <a:pt x="432137" y="7735"/>
                  </a:lnTo>
                  <a:lnTo>
                    <a:pt x="393826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807" y="3806951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98425"/>
                  </a:moveTo>
                  <a:lnTo>
                    <a:pt x="7735" y="60114"/>
                  </a:lnTo>
                  <a:lnTo>
                    <a:pt x="28828" y="28829"/>
                  </a:lnTo>
                  <a:lnTo>
                    <a:pt x="60114" y="7735"/>
                  </a:lnTo>
                  <a:lnTo>
                    <a:pt x="98425" y="0"/>
                  </a:lnTo>
                  <a:lnTo>
                    <a:pt x="393826" y="0"/>
                  </a:lnTo>
                  <a:lnTo>
                    <a:pt x="432137" y="7735"/>
                  </a:lnTo>
                  <a:lnTo>
                    <a:pt x="463422" y="28828"/>
                  </a:lnTo>
                  <a:lnTo>
                    <a:pt x="484516" y="60114"/>
                  </a:lnTo>
                  <a:lnTo>
                    <a:pt x="492251" y="98425"/>
                  </a:lnTo>
                  <a:lnTo>
                    <a:pt x="492251" y="393826"/>
                  </a:lnTo>
                  <a:lnTo>
                    <a:pt x="484516" y="432137"/>
                  </a:lnTo>
                  <a:lnTo>
                    <a:pt x="463423" y="463423"/>
                  </a:lnTo>
                  <a:lnTo>
                    <a:pt x="432137" y="484516"/>
                  </a:lnTo>
                  <a:lnTo>
                    <a:pt x="393826" y="492251"/>
                  </a:lnTo>
                  <a:lnTo>
                    <a:pt x="98425" y="492251"/>
                  </a:lnTo>
                  <a:lnTo>
                    <a:pt x="60114" y="484516"/>
                  </a:lnTo>
                  <a:lnTo>
                    <a:pt x="28828" y="463423"/>
                  </a:lnTo>
                  <a:lnTo>
                    <a:pt x="7735" y="432137"/>
                  </a:lnTo>
                  <a:lnTo>
                    <a:pt x="0" y="393826"/>
                  </a:lnTo>
                  <a:lnTo>
                    <a:pt x="0" y="98425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65143" y="4501388"/>
            <a:ext cx="208279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15" dirty="0">
                <a:solidFill>
                  <a:srgbClr val="EBEBEE"/>
                </a:solidFill>
                <a:latin typeface="Arial MT"/>
                <a:cs typeface="Arial MT"/>
              </a:rPr>
              <a:t>2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0712" y="4515865"/>
            <a:ext cx="2565400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dirty="0">
                <a:solidFill>
                  <a:srgbClr val="EBEBEE"/>
                </a:solidFill>
                <a:latin typeface="Arial MT"/>
                <a:cs typeface="Arial MT"/>
              </a:rPr>
              <a:t>Focused</a:t>
            </a:r>
            <a:r>
              <a:rPr sz="2150" spc="-6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EBEBEE"/>
                </a:solidFill>
                <a:latin typeface="Arial MT"/>
                <a:cs typeface="Arial MT"/>
              </a:rPr>
              <a:t>Preparation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0712" y="5046464"/>
            <a:ext cx="7042784" cy="738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Devote</a:t>
            </a:r>
            <a:r>
              <a:rPr sz="17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your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time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to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strengthen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your application</a:t>
            </a:r>
            <a:r>
              <a:rPr sz="170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rather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than</a:t>
            </a:r>
            <a:r>
              <a:rPr sz="170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preparing</a:t>
            </a:r>
            <a:r>
              <a:rPr sz="170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for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standardized</a:t>
            </a:r>
            <a:r>
              <a:rPr sz="170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tests.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15791" y="6412738"/>
            <a:ext cx="1264285" cy="505459"/>
            <a:chOff x="4552950" y="5769102"/>
            <a:chExt cx="1264285" cy="505459"/>
          </a:xfrm>
        </p:grpSpPr>
        <p:sp>
          <p:nvSpPr>
            <p:cNvPr id="19" name="object 19"/>
            <p:cNvSpPr/>
            <p:nvPr/>
          </p:nvSpPr>
          <p:spPr>
            <a:xfrm>
              <a:off x="5052059" y="5999988"/>
              <a:ext cx="765175" cy="43815"/>
            </a:xfrm>
            <a:custGeom>
              <a:avLst/>
              <a:gdLst/>
              <a:ahLst/>
              <a:cxnLst/>
              <a:rect l="l" t="t" r="r" b="b"/>
              <a:pathLst>
                <a:path w="765175" h="43814">
                  <a:moveTo>
                    <a:pt x="765048" y="0"/>
                  </a:moveTo>
                  <a:lnTo>
                    <a:pt x="0" y="0"/>
                  </a:lnTo>
                  <a:lnTo>
                    <a:pt x="0" y="43433"/>
                  </a:lnTo>
                  <a:lnTo>
                    <a:pt x="765048" y="43433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9808" y="5775960"/>
              <a:ext cx="492759" cy="491490"/>
            </a:xfrm>
            <a:custGeom>
              <a:avLst/>
              <a:gdLst/>
              <a:ahLst/>
              <a:cxnLst/>
              <a:rect l="l" t="t" r="r" b="b"/>
              <a:pathLst>
                <a:path w="492760" h="491489">
                  <a:moveTo>
                    <a:pt x="393953" y="0"/>
                  </a:moveTo>
                  <a:lnTo>
                    <a:pt x="98297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7"/>
                  </a:lnTo>
                  <a:lnTo>
                    <a:pt x="0" y="393191"/>
                  </a:lnTo>
                  <a:lnTo>
                    <a:pt x="7733" y="431428"/>
                  </a:lnTo>
                  <a:lnTo>
                    <a:pt x="28813" y="462676"/>
                  </a:lnTo>
                  <a:lnTo>
                    <a:pt x="60061" y="483756"/>
                  </a:lnTo>
                  <a:lnTo>
                    <a:pt x="98297" y="491489"/>
                  </a:lnTo>
                  <a:lnTo>
                    <a:pt x="393953" y="491489"/>
                  </a:lnTo>
                  <a:lnTo>
                    <a:pt x="432190" y="483756"/>
                  </a:lnTo>
                  <a:lnTo>
                    <a:pt x="463438" y="462676"/>
                  </a:lnTo>
                  <a:lnTo>
                    <a:pt x="484518" y="431428"/>
                  </a:lnTo>
                  <a:lnTo>
                    <a:pt x="492251" y="393191"/>
                  </a:lnTo>
                  <a:lnTo>
                    <a:pt x="492251" y="98297"/>
                  </a:lnTo>
                  <a:lnTo>
                    <a:pt x="484518" y="60061"/>
                  </a:lnTo>
                  <a:lnTo>
                    <a:pt x="463438" y="28813"/>
                  </a:lnTo>
                  <a:lnTo>
                    <a:pt x="432190" y="7733"/>
                  </a:lnTo>
                  <a:lnTo>
                    <a:pt x="393953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9808" y="5775960"/>
              <a:ext cx="492759" cy="491490"/>
            </a:xfrm>
            <a:custGeom>
              <a:avLst/>
              <a:gdLst/>
              <a:ahLst/>
              <a:cxnLst/>
              <a:rect l="l" t="t" r="r" b="b"/>
              <a:pathLst>
                <a:path w="492760" h="491489">
                  <a:moveTo>
                    <a:pt x="0" y="98297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7" y="0"/>
                  </a:lnTo>
                  <a:lnTo>
                    <a:pt x="393953" y="0"/>
                  </a:lnTo>
                  <a:lnTo>
                    <a:pt x="432190" y="7733"/>
                  </a:lnTo>
                  <a:lnTo>
                    <a:pt x="463438" y="28813"/>
                  </a:lnTo>
                  <a:lnTo>
                    <a:pt x="484518" y="60061"/>
                  </a:lnTo>
                  <a:lnTo>
                    <a:pt x="492251" y="98297"/>
                  </a:lnTo>
                  <a:lnTo>
                    <a:pt x="492251" y="393191"/>
                  </a:lnTo>
                  <a:lnTo>
                    <a:pt x="484518" y="431428"/>
                  </a:lnTo>
                  <a:lnTo>
                    <a:pt x="463438" y="462676"/>
                  </a:lnTo>
                  <a:lnTo>
                    <a:pt x="432190" y="483756"/>
                  </a:lnTo>
                  <a:lnTo>
                    <a:pt x="393953" y="491489"/>
                  </a:lnTo>
                  <a:lnTo>
                    <a:pt x="98297" y="491489"/>
                  </a:lnTo>
                  <a:lnTo>
                    <a:pt x="60061" y="483756"/>
                  </a:lnTo>
                  <a:lnTo>
                    <a:pt x="28813" y="462676"/>
                  </a:lnTo>
                  <a:lnTo>
                    <a:pt x="7733" y="431428"/>
                  </a:lnTo>
                  <a:lnTo>
                    <a:pt x="0" y="393191"/>
                  </a:lnTo>
                  <a:lnTo>
                    <a:pt x="0" y="98297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64635" y="6470396"/>
            <a:ext cx="208279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15" dirty="0">
                <a:solidFill>
                  <a:srgbClr val="EBEBEE"/>
                </a:solidFill>
                <a:latin typeface="Arial MT"/>
                <a:cs typeface="Arial MT"/>
              </a:rPr>
              <a:t>3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0712" y="6484874"/>
            <a:ext cx="39477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solidFill>
                  <a:srgbClr val="EBEBEE"/>
                </a:solidFill>
                <a:latin typeface="Arial MT"/>
                <a:cs typeface="Arial MT"/>
              </a:rPr>
              <a:t>Streamlined</a:t>
            </a:r>
            <a:r>
              <a:rPr sz="2150" spc="-1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EBEBEE"/>
                </a:solidFill>
                <a:latin typeface="Arial MT"/>
                <a:cs typeface="Arial MT"/>
              </a:rPr>
              <a:t>Application</a:t>
            </a:r>
            <a:r>
              <a:rPr sz="2150" spc="-3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EBEBEE"/>
                </a:solidFill>
                <a:latin typeface="Arial MT"/>
                <a:cs typeface="Arial MT"/>
              </a:rPr>
              <a:t>Process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0712" y="7016038"/>
            <a:ext cx="7414895" cy="737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95"/>
              </a:spcBef>
            </a:pP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Save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time</a:t>
            </a:r>
            <a:r>
              <a:rPr sz="170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70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simplify</a:t>
            </a:r>
            <a:r>
              <a:rPr sz="170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your</a:t>
            </a:r>
            <a:r>
              <a:rPr sz="170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application</a:t>
            </a:r>
            <a:r>
              <a:rPr sz="1700" spc="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process 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without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the</a:t>
            </a:r>
            <a:r>
              <a:rPr sz="170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need</a:t>
            </a:r>
            <a:r>
              <a:rPr sz="170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for</a:t>
            </a:r>
            <a:r>
              <a:rPr sz="170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GRE</a:t>
            </a:r>
            <a:r>
              <a:rPr sz="170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EBEBEE"/>
                </a:solidFill>
                <a:latin typeface="Arial MT"/>
                <a:cs typeface="Arial MT"/>
              </a:rPr>
              <a:t>or </a:t>
            </a:r>
            <a:r>
              <a:rPr sz="1700" spc="-45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EBEBEE"/>
                </a:solidFill>
                <a:latin typeface="Arial MT"/>
                <a:cs typeface="Arial MT"/>
              </a:rPr>
              <a:t>GMAT</a:t>
            </a:r>
            <a:r>
              <a:rPr sz="1700" spc="-3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00" spc="10" dirty="0">
                <a:solidFill>
                  <a:srgbClr val="EBEBEE"/>
                </a:solidFill>
                <a:latin typeface="Arial MT"/>
                <a:cs typeface="Arial MT"/>
              </a:rPr>
              <a:t>scores.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25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2918" y="-11762"/>
            <a:ext cx="4867482" cy="1002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600200"/>
            <a:ext cx="1062037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0" spc="-10" dirty="0">
                <a:latin typeface="Arial MT"/>
                <a:cs typeface="Arial MT"/>
              </a:rPr>
              <a:t>Affordable</a:t>
            </a:r>
            <a:r>
              <a:rPr sz="3500" b="0" spc="-20" dirty="0">
                <a:latin typeface="Arial MT"/>
                <a:cs typeface="Arial MT"/>
              </a:rPr>
              <a:t> </a:t>
            </a:r>
            <a:r>
              <a:rPr sz="3500" b="0" spc="-25" dirty="0">
                <a:latin typeface="Arial MT"/>
                <a:cs typeface="Arial MT"/>
              </a:rPr>
              <a:t>Tuition</a:t>
            </a:r>
            <a:r>
              <a:rPr sz="3500" b="0" spc="3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Fees</a:t>
            </a:r>
            <a:r>
              <a:rPr sz="3500" b="0" spc="2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without</a:t>
            </a:r>
            <a:r>
              <a:rPr sz="3500" b="0" spc="3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Compromising</a:t>
            </a:r>
            <a:r>
              <a:rPr sz="3500" b="0" spc="1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Quality</a:t>
            </a:r>
            <a:endParaRPr sz="35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115" y="3147060"/>
            <a:ext cx="3295650" cy="20368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3600" y="5474970"/>
            <a:ext cx="289687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Accessible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6019850"/>
            <a:ext cx="2940050" cy="144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Discover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institutions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that 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offer </a:t>
            </a:r>
            <a:r>
              <a:rPr sz="1750" spc="-4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quality education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at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 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affordable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cost,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ensuring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accessibility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for all.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3759" y="3147060"/>
            <a:ext cx="3296411" cy="20375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63006" y="5474970"/>
            <a:ext cx="178625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Savings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3006" y="6020358"/>
            <a:ext cx="2882900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Save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substantial amounts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on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tuition fees, allowing you to 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invest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in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your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future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without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financial burden.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13165" y="3147060"/>
            <a:ext cx="3295650" cy="20375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92412" y="5474970"/>
            <a:ext cx="1849120" cy="70231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Scholarship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Opportunities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2412" y="6367576"/>
            <a:ext cx="2966720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Explore</a:t>
            </a:r>
            <a:r>
              <a:rPr sz="1750" spc="-3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scholarship</a:t>
            </a:r>
            <a:r>
              <a:rPr sz="1750" spc="-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programs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to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further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reduce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educational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expenses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and make your 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dreams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 </a:t>
            </a:r>
            <a:r>
              <a:rPr sz="1750" spc="-20" dirty="0">
                <a:solidFill>
                  <a:srgbClr val="EBEBEE"/>
                </a:solidFill>
                <a:latin typeface="Arial MT"/>
                <a:cs typeface="Arial MT"/>
              </a:rPr>
              <a:t>reality.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12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62918" y="-11762"/>
            <a:ext cx="4867482" cy="1002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0" y="0"/>
            <a:ext cx="36575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447800"/>
            <a:ext cx="8221345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00"/>
              </a:lnSpc>
            </a:pPr>
            <a:r>
              <a:rPr sz="3500" b="0" spc="-5" dirty="0">
                <a:latin typeface="Arial MT"/>
                <a:cs typeface="Arial MT"/>
              </a:rPr>
              <a:t>Unlocking</a:t>
            </a:r>
            <a:r>
              <a:rPr sz="3500" b="0" spc="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the</a:t>
            </a:r>
            <a:r>
              <a:rPr sz="3500" b="0" spc="30" dirty="0">
                <a:latin typeface="Arial MT"/>
                <a:cs typeface="Arial MT"/>
              </a:rPr>
              <a:t> </a:t>
            </a:r>
            <a:r>
              <a:rPr sz="3500" b="0" spc="-20" dirty="0">
                <a:latin typeface="Arial MT"/>
                <a:cs typeface="Arial MT"/>
              </a:rPr>
              <a:t>World</a:t>
            </a:r>
            <a:r>
              <a:rPr sz="3500" b="0" spc="2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of</a:t>
            </a:r>
            <a:r>
              <a:rPr sz="3500" b="0" spc="1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STEM</a:t>
            </a:r>
            <a:r>
              <a:rPr sz="3500" b="0" spc="1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Designated </a:t>
            </a:r>
            <a:r>
              <a:rPr sz="3500" b="0" spc="-960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Programs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5895" y="2967227"/>
            <a:ext cx="514350" cy="513715"/>
            <a:chOff x="826008" y="2444495"/>
            <a:chExt cx="514350" cy="513715"/>
          </a:xfrm>
        </p:grpSpPr>
        <p:sp>
          <p:nvSpPr>
            <p:cNvPr id="5" name="object 5"/>
            <p:cNvSpPr/>
            <p:nvPr/>
          </p:nvSpPr>
          <p:spPr>
            <a:xfrm>
              <a:off x="832866" y="2451353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5" h="500380">
                  <a:moveTo>
                    <a:pt x="400659" y="0"/>
                  </a:moveTo>
                  <a:lnTo>
                    <a:pt x="99974" y="0"/>
                  </a:lnTo>
                  <a:lnTo>
                    <a:pt x="61057" y="7848"/>
                  </a:lnTo>
                  <a:lnTo>
                    <a:pt x="29279" y="29257"/>
                  </a:lnTo>
                  <a:lnTo>
                    <a:pt x="7855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55" y="438846"/>
                  </a:lnTo>
                  <a:lnTo>
                    <a:pt x="29279" y="470614"/>
                  </a:lnTo>
                  <a:lnTo>
                    <a:pt x="61057" y="492023"/>
                  </a:lnTo>
                  <a:lnTo>
                    <a:pt x="99974" y="499872"/>
                  </a:lnTo>
                  <a:lnTo>
                    <a:pt x="400659" y="499872"/>
                  </a:lnTo>
                  <a:lnTo>
                    <a:pt x="439597" y="492023"/>
                  </a:lnTo>
                  <a:lnTo>
                    <a:pt x="471373" y="470614"/>
                  </a:lnTo>
                  <a:lnTo>
                    <a:pt x="492785" y="438846"/>
                  </a:lnTo>
                  <a:lnTo>
                    <a:pt x="500634" y="399923"/>
                  </a:lnTo>
                  <a:lnTo>
                    <a:pt x="500634" y="99949"/>
                  </a:lnTo>
                  <a:lnTo>
                    <a:pt x="492785" y="61025"/>
                  </a:lnTo>
                  <a:lnTo>
                    <a:pt x="471373" y="29257"/>
                  </a:lnTo>
                  <a:lnTo>
                    <a:pt x="439597" y="7848"/>
                  </a:lnTo>
                  <a:lnTo>
                    <a:pt x="400659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2866" y="2451353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5" h="500380">
                  <a:moveTo>
                    <a:pt x="0" y="99949"/>
                  </a:moveTo>
                  <a:lnTo>
                    <a:pt x="7855" y="61025"/>
                  </a:lnTo>
                  <a:lnTo>
                    <a:pt x="29279" y="29257"/>
                  </a:lnTo>
                  <a:lnTo>
                    <a:pt x="61057" y="7848"/>
                  </a:lnTo>
                  <a:lnTo>
                    <a:pt x="99974" y="0"/>
                  </a:lnTo>
                  <a:lnTo>
                    <a:pt x="400659" y="0"/>
                  </a:lnTo>
                  <a:lnTo>
                    <a:pt x="439597" y="7848"/>
                  </a:lnTo>
                  <a:lnTo>
                    <a:pt x="471373" y="29257"/>
                  </a:lnTo>
                  <a:lnTo>
                    <a:pt x="492785" y="61025"/>
                  </a:lnTo>
                  <a:lnTo>
                    <a:pt x="500634" y="99949"/>
                  </a:lnTo>
                  <a:lnTo>
                    <a:pt x="500634" y="399923"/>
                  </a:lnTo>
                  <a:lnTo>
                    <a:pt x="492785" y="438846"/>
                  </a:lnTo>
                  <a:lnTo>
                    <a:pt x="471373" y="470614"/>
                  </a:lnTo>
                  <a:lnTo>
                    <a:pt x="439597" y="492023"/>
                  </a:lnTo>
                  <a:lnTo>
                    <a:pt x="400659" y="499872"/>
                  </a:lnTo>
                  <a:lnTo>
                    <a:pt x="99974" y="499872"/>
                  </a:lnTo>
                  <a:lnTo>
                    <a:pt x="61057" y="492023"/>
                  </a:lnTo>
                  <a:lnTo>
                    <a:pt x="29279" y="470614"/>
                  </a:lnTo>
                  <a:lnTo>
                    <a:pt x="7855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8040" y="3030982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4122" y="3063240"/>
            <a:ext cx="310070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10" dirty="0">
                <a:solidFill>
                  <a:srgbClr val="EBEBEE"/>
                </a:solidFill>
                <a:latin typeface="Arial"/>
                <a:cs typeface="Arial"/>
              </a:rPr>
              <a:t>Pioneering Innovations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122" y="3608628"/>
            <a:ext cx="7611109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Choose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from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array</a:t>
            </a:r>
            <a:r>
              <a:rPr sz="1750" spc="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of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STEM-designated</a:t>
            </a:r>
            <a:r>
              <a:rPr sz="1750" spc="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programs</a:t>
            </a:r>
            <a:r>
              <a:rPr sz="1750" spc="4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that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foster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cutting-edge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research,</a:t>
            </a:r>
            <a:r>
              <a:rPr sz="1750" spc="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technological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advancements,</a:t>
            </a:r>
            <a:r>
              <a:rPr sz="1750" spc="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career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opportunities.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5895" y="4719828"/>
            <a:ext cx="514350" cy="513715"/>
            <a:chOff x="826008" y="4197096"/>
            <a:chExt cx="514350" cy="513715"/>
          </a:xfrm>
        </p:grpSpPr>
        <p:sp>
          <p:nvSpPr>
            <p:cNvPr id="11" name="object 11"/>
            <p:cNvSpPr/>
            <p:nvPr/>
          </p:nvSpPr>
          <p:spPr>
            <a:xfrm>
              <a:off x="832866" y="4203954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5" h="500379">
                  <a:moveTo>
                    <a:pt x="400659" y="0"/>
                  </a:moveTo>
                  <a:lnTo>
                    <a:pt x="99974" y="0"/>
                  </a:lnTo>
                  <a:lnTo>
                    <a:pt x="61057" y="7848"/>
                  </a:lnTo>
                  <a:lnTo>
                    <a:pt x="29279" y="29257"/>
                  </a:lnTo>
                  <a:lnTo>
                    <a:pt x="7855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55" y="438846"/>
                  </a:lnTo>
                  <a:lnTo>
                    <a:pt x="29279" y="470614"/>
                  </a:lnTo>
                  <a:lnTo>
                    <a:pt x="61057" y="492023"/>
                  </a:lnTo>
                  <a:lnTo>
                    <a:pt x="99974" y="499872"/>
                  </a:lnTo>
                  <a:lnTo>
                    <a:pt x="400659" y="499872"/>
                  </a:lnTo>
                  <a:lnTo>
                    <a:pt x="439597" y="492023"/>
                  </a:lnTo>
                  <a:lnTo>
                    <a:pt x="471373" y="470614"/>
                  </a:lnTo>
                  <a:lnTo>
                    <a:pt x="492785" y="438846"/>
                  </a:lnTo>
                  <a:lnTo>
                    <a:pt x="500634" y="399923"/>
                  </a:lnTo>
                  <a:lnTo>
                    <a:pt x="500634" y="99949"/>
                  </a:lnTo>
                  <a:lnTo>
                    <a:pt x="492785" y="61025"/>
                  </a:lnTo>
                  <a:lnTo>
                    <a:pt x="471373" y="29257"/>
                  </a:lnTo>
                  <a:lnTo>
                    <a:pt x="439597" y="7848"/>
                  </a:lnTo>
                  <a:lnTo>
                    <a:pt x="400659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2866" y="4203954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5" h="500379">
                  <a:moveTo>
                    <a:pt x="0" y="99949"/>
                  </a:moveTo>
                  <a:lnTo>
                    <a:pt x="7855" y="61025"/>
                  </a:lnTo>
                  <a:lnTo>
                    <a:pt x="29279" y="29257"/>
                  </a:lnTo>
                  <a:lnTo>
                    <a:pt x="61057" y="7848"/>
                  </a:lnTo>
                  <a:lnTo>
                    <a:pt x="99974" y="0"/>
                  </a:lnTo>
                  <a:lnTo>
                    <a:pt x="400659" y="0"/>
                  </a:lnTo>
                  <a:lnTo>
                    <a:pt x="439597" y="7848"/>
                  </a:lnTo>
                  <a:lnTo>
                    <a:pt x="471373" y="29257"/>
                  </a:lnTo>
                  <a:lnTo>
                    <a:pt x="492785" y="61025"/>
                  </a:lnTo>
                  <a:lnTo>
                    <a:pt x="500634" y="99949"/>
                  </a:lnTo>
                  <a:lnTo>
                    <a:pt x="500634" y="399923"/>
                  </a:lnTo>
                  <a:lnTo>
                    <a:pt x="492785" y="438846"/>
                  </a:lnTo>
                  <a:lnTo>
                    <a:pt x="471373" y="470614"/>
                  </a:lnTo>
                  <a:lnTo>
                    <a:pt x="439597" y="492023"/>
                  </a:lnTo>
                  <a:lnTo>
                    <a:pt x="400659" y="499872"/>
                  </a:lnTo>
                  <a:lnTo>
                    <a:pt x="99974" y="499872"/>
                  </a:lnTo>
                  <a:lnTo>
                    <a:pt x="61057" y="492023"/>
                  </a:lnTo>
                  <a:lnTo>
                    <a:pt x="29279" y="470614"/>
                  </a:lnTo>
                  <a:lnTo>
                    <a:pt x="7855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7787" y="4783328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4122" y="4815332"/>
            <a:ext cx="257429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10" dirty="0">
                <a:solidFill>
                  <a:srgbClr val="EBEBEE"/>
                </a:solidFill>
                <a:latin typeface="Arial"/>
                <a:cs typeface="Arial"/>
              </a:rPr>
              <a:t>In-Demand</a:t>
            </a:r>
            <a:r>
              <a:rPr sz="2200" b="1" spc="-55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EBEBEE"/>
                </a:solidFill>
                <a:latin typeface="Arial"/>
                <a:cs typeface="Arial"/>
              </a:rPr>
              <a:t>Careers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4122" y="5360974"/>
            <a:ext cx="816292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Prepare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for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rapidly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evolving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job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markets,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where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STEM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skills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are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highly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sought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after </a:t>
            </a:r>
            <a:r>
              <a:rPr sz="1750" spc="-47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in-demand.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5895" y="6471666"/>
            <a:ext cx="514350" cy="513715"/>
            <a:chOff x="826008" y="5948934"/>
            <a:chExt cx="514350" cy="513715"/>
          </a:xfrm>
        </p:grpSpPr>
        <p:sp>
          <p:nvSpPr>
            <p:cNvPr id="17" name="object 17"/>
            <p:cNvSpPr/>
            <p:nvPr/>
          </p:nvSpPr>
          <p:spPr>
            <a:xfrm>
              <a:off x="832866" y="5955792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5" h="500379">
                  <a:moveTo>
                    <a:pt x="400659" y="0"/>
                  </a:moveTo>
                  <a:lnTo>
                    <a:pt x="99974" y="0"/>
                  </a:lnTo>
                  <a:lnTo>
                    <a:pt x="61057" y="7848"/>
                  </a:lnTo>
                  <a:lnTo>
                    <a:pt x="29279" y="29257"/>
                  </a:lnTo>
                  <a:lnTo>
                    <a:pt x="7855" y="61025"/>
                  </a:lnTo>
                  <a:lnTo>
                    <a:pt x="0" y="99948"/>
                  </a:lnTo>
                  <a:lnTo>
                    <a:pt x="0" y="399922"/>
                  </a:lnTo>
                  <a:lnTo>
                    <a:pt x="7855" y="438846"/>
                  </a:lnTo>
                  <a:lnTo>
                    <a:pt x="29279" y="470614"/>
                  </a:lnTo>
                  <a:lnTo>
                    <a:pt x="61057" y="492023"/>
                  </a:lnTo>
                  <a:lnTo>
                    <a:pt x="99974" y="499871"/>
                  </a:lnTo>
                  <a:lnTo>
                    <a:pt x="400659" y="499871"/>
                  </a:lnTo>
                  <a:lnTo>
                    <a:pt x="439597" y="492023"/>
                  </a:lnTo>
                  <a:lnTo>
                    <a:pt x="471373" y="470614"/>
                  </a:lnTo>
                  <a:lnTo>
                    <a:pt x="492785" y="438846"/>
                  </a:lnTo>
                  <a:lnTo>
                    <a:pt x="500634" y="399922"/>
                  </a:lnTo>
                  <a:lnTo>
                    <a:pt x="500634" y="99948"/>
                  </a:lnTo>
                  <a:lnTo>
                    <a:pt x="492785" y="61025"/>
                  </a:lnTo>
                  <a:lnTo>
                    <a:pt x="471373" y="29257"/>
                  </a:lnTo>
                  <a:lnTo>
                    <a:pt x="439597" y="7848"/>
                  </a:lnTo>
                  <a:lnTo>
                    <a:pt x="400659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2866" y="5955792"/>
              <a:ext cx="501015" cy="500380"/>
            </a:xfrm>
            <a:custGeom>
              <a:avLst/>
              <a:gdLst/>
              <a:ahLst/>
              <a:cxnLst/>
              <a:rect l="l" t="t" r="r" b="b"/>
              <a:pathLst>
                <a:path w="501015" h="500379">
                  <a:moveTo>
                    <a:pt x="0" y="99948"/>
                  </a:moveTo>
                  <a:lnTo>
                    <a:pt x="7855" y="61025"/>
                  </a:lnTo>
                  <a:lnTo>
                    <a:pt x="29279" y="29257"/>
                  </a:lnTo>
                  <a:lnTo>
                    <a:pt x="61057" y="7848"/>
                  </a:lnTo>
                  <a:lnTo>
                    <a:pt x="99974" y="0"/>
                  </a:lnTo>
                  <a:lnTo>
                    <a:pt x="400659" y="0"/>
                  </a:lnTo>
                  <a:lnTo>
                    <a:pt x="439597" y="7848"/>
                  </a:lnTo>
                  <a:lnTo>
                    <a:pt x="471373" y="29257"/>
                  </a:lnTo>
                  <a:lnTo>
                    <a:pt x="492785" y="61025"/>
                  </a:lnTo>
                  <a:lnTo>
                    <a:pt x="500634" y="99948"/>
                  </a:lnTo>
                  <a:lnTo>
                    <a:pt x="500634" y="399922"/>
                  </a:lnTo>
                  <a:lnTo>
                    <a:pt x="492785" y="438846"/>
                  </a:lnTo>
                  <a:lnTo>
                    <a:pt x="471373" y="470614"/>
                  </a:lnTo>
                  <a:lnTo>
                    <a:pt x="439597" y="492023"/>
                  </a:lnTo>
                  <a:lnTo>
                    <a:pt x="400659" y="499871"/>
                  </a:lnTo>
                  <a:lnTo>
                    <a:pt x="99974" y="499871"/>
                  </a:lnTo>
                  <a:lnTo>
                    <a:pt x="61057" y="492023"/>
                  </a:lnTo>
                  <a:lnTo>
                    <a:pt x="29279" y="470614"/>
                  </a:lnTo>
                  <a:lnTo>
                    <a:pt x="7855" y="438846"/>
                  </a:lnTo>
                  <a:lnTo>
                    <a:pt x="0" y="399922"/>
                  </a:lnTo>
                  <a:lnTo>
                    <a:pt x="0" y="99948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8040" y="6535673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4122" y="6568185"/>
            <a:ext cx="285178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10" dirty="0">
                <a:solidFill>
                  <a:srgbClr val="EBEBEE"/>
                </a:solidFill>
                <a:latin typeface="Arial"/>
                <a:cs typeface="Arial"/>
              </a:rPr>
              <a:t>Academic</a:t>
            </a:r>
            <a:r>
              <a:rPr sz="2200" b="1" spc="-50" dirty="0">
                <a:solidFill>
                  <a:srgbClr val="EBEBEE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EBEBEE"/>
                </a:solidFill>
                <a:latin typeface="Arial"/>
                <a:cs typeface="Arial"/>
              </a:rPr>
              <a:t>Excellence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4122" y="7113574"/>
            <a:ext cx="7893050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Engage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in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rigorous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academic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pursuits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with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STEM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programs</a:t>
            </a:r>
            <a:r>
              <a:rPr sz="1750" spc="3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known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for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their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high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educational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standards</a:t>
            </a:r>
            <a:r>
              <a:rPr sz="1750" spc="2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faculty expertise.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22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0" y="0"/>
            <a:ext cx="4867482" cy="1002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600200"/>
            <a:ext cx="891794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0" spc="-5" dirty="0">
                <a:latin typeface="Arial MT"/>
                <a:cs typeface="Arial MT"/>
              </a:rPr>
              <a:t>5</a:t>
            </a:r>
            <a:r>
              <a:rPr sz="3500" b="0" spc="-60" dirty="0">
                <a:latin typeface="Arial MT"/>
                <a:cs typeface="Arial MT"/>
              </a:rPr>
              <a:t> </a:t>
            </a:r>
            <a:r>
              <a:rPr sz="3500" b="0" spc="-70" dirty="0">
                <a:latin typeface="Arial MT"/>
                <a:cs typeface="Arial MT"/>
              </a:rPr>
              <a:t>Years</a:t>
            </a:r>
            <a:r>
              <a:rPr sz="3500" b="0" spc="15" dirty="0">
                <a:latin typeface="Arial MT"/>
                <a:cs typeface="Arial MT"/>
              </a:rPr>
              <a:t> </a:t>
            </a:r>
            <a:r>
              <a:rPr sz="3500" b="0" spc="-20" dirty="0">
                <a:latin typeface="Arial MT"/>
                <a:cs typeface="Arial MT"/>
              </a:rPr>
              <a:t>Visa</a:t>
            </a:r>
            <a:r>
              <a:rPr sz="3500" b="0" spc="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for</a:t>
            </a:r>
            <a:r>
              <a:rPr sz="3500" b="0" spc="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a</a:t>
            </a:r>
            <a:r>
              <a:rPr sz="3500" b="0" spc="1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Smooth</a:t>
            </a:r>
            <a:r>
              <a:rPr sz="3500" b="0" spc="-16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Academic</a:t>
            </a:r>
            <a:r>
              <a:rPr sz="3500" b="0" spc="15" dirty="0">
                <a:latin typeface="Arial MT"/>
                <a:cs typeface="Arial MT"/>
              </a:rPr>
              <a:t> </a:t>
            </a:r>
            <a:r>
              <a:rPr sz="3500" b="0" spc="-5" dirty="0">
                <a:latin typeface="Arial MT"/>
                <a:cs typeface="Arial MT"/>
              </a:rPr>
              <a:t>Journey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75044" y="2591816"/>
            <a:ext cx="1285240" cy="5093335"/>
            <a:chOff x="7058279" y="2068067"/>
            <a:chExt cx="1285240" cy="5093335"/>
          </a:xfrm>
        </p:grpSpPr>
        <p:sp>
          <p:nvSpPr>
            <p:cNvPr id="4" name="object 4"/>
            <p:cNvSpPr/>
            <p:nvPr/>
          </p:nvSpPr>
          <p:spPr>
            <a:xfrm>
              <a:off x="7293102" y="2068067"/>
              <a:ext cx="1050290" cy="5093335"/>
            </a:xfrm>
            <a:custGeom>
              <a:avLst/>
              <a:gdLst/>
              <a:ahLst/>
              <a:cxnLst/>
              <a:rect l="l" t="t" r="r" b="b"/>
              <a:pathLst>
                <a:path w="1050290" h="5093334">
                  <a:moveTo>
                    <a:pt x="44196" y="0"/>
                  </a:moveTo>
                  <a:lnTo>
                    <a:pt x="0" y="0"/>
                  </a:lnTo>
                  <a:lnTo>
                    <a:pt x="0" y="5093208"/>
                  </a:lnTo>
                  <a:lnTo>
                    <a:pt x="44196" y="5093208"/>
                  </a:lnTo>
                  <a:lnTo>
                    <a:pt x="44196" y="0"/>
                  </a:lnTo>
                  <a:close/>
                </a:path>
                <a:path w="1050290" h="5093334">
                  <a:moveTo>
                    <a:pt x="1050023" y="401574"/>
                  </a:moveTo>
                  <a:lnTo>
                    <a:pt x="272034" y="401574"/>
                  </a:lnTo>
                  <a:lnTo>
                    <a:pt x="272034" y="445770"/>
                  </a:lnTo>
                  <a:lnTo>
                    <a:pt x="1050023" y="445770"/>
                  </a:lnTo>
                  <a:lnTo>
                    <a:pt x="1050023" y="401574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5264" y="2241803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80">
                  <a:moveTo>
                    <a:pt x="399922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2"/>
                  </a:lnTo>
                  <a:lnTo>
                    <a:pt x="399922" y="499872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1" y="399923"/>
                  </a:lnTo>
                  <a:lnTo>
                    <a:pt x="499871" y="99949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5264" y="2241803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80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2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1" y="99949"/>
                  </a:lnTo>
                  <a:lnTo>
                    <a:pt x="499871" y="399923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2" y="499872"/>
                  </a:lnTo>
                  <a:lnTo>
                    <a:pt x="99949" y="499872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27317" y="2822195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3207" y="2826766"/>
            <a:ext cx="183197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Extended</a:t>
            </a:r>
            <a:r>
              <a:rPr sz="2200" spc="-8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EBEBEE"/>
                </a:solidFill>
                <a:latin typeface="Arial MT"/>
                <a:cs typeface="Arial MT"/>
              </a:rPr>
              <a:t>Stay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3207" y="3461004"/>
            <a:ext cx="34169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Benefit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from a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5-year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student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visa,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3207" y="3729126"/>
            <a:ext cx="3737610" cy="109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90"/>
              </a:spcBef>
            </a:pP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allowing you to focus on your 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education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without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worrying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about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visa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renewals.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04026" y="3869564"/>
            <a:ext cx="1285240" cy="514350"/>
            <a:chOff x="6287261" y="3345815"/>
            <a:chExt cx="1285240" cy="514350"/>
          </a:xfrm>
        </p:grpSpPr>
        <p:sp>
          <p:nvSpPr>
            <p:cNvPr id="12" name="object 12"/>
            <p:cNvSpPr/>
            <p:nvPr/>
          </p:nvSpPr>
          <p:spPr>
            <a:xfrm>
              <a:off x="6287261" y="3580638"/>
              <a:ext cx="778510" cy="44450"/>
            </a:xfrm>
            <a:custGeom>
              <a:avLst/>
              <a:gdLst/>
              <a:ahLst/>
              <a:cxnLst/>
              <a:rect l="l" t="t" r="r" b="b"/>
              <a:pathLst>
                <a:path w="778509" h="44450">
                  <a:moveTo>
                    <a:pt x="778002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778002" y="44196"/>
                  </a:lnTo>
                  <a:lnTo>
                    <a:pt x="778002" y="0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5263" y="3352800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99922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2"/>
                  </a:lnTo>
                  <a:lnTo>
                    <a:pt x="399922" y="499872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1" y="399923"/>
                  </a:lnTo>
                  <a:lnTo>
                    <a:pt x="499871" y="99949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5263" y="3352800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2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1" y="99949"/>
                  </a:lnTo>
                  <a:lnTo>
                    <a:pt x="499871" y="399923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2" y="499872"/>
                  </a:lnTo>
                  <a:lnTo>
                    <a:pt x="99949" y="499872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3716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26808" y="3933190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4897" y="3937763"/>
            <a:ext cx="292735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Maximize</a:t>
            </a:r>
            <a:r>
              <a:rPr sz="2200" spc="-3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Opportunities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4872" y="4483151"/>
            <a:ext cx="3625850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1330" algn="r">
              <a:lnSpc>
                <a:spcPct val="133300"/>
              </a:lnSpc>
              <a:spcBef>
                <a:spcPts val="100"/>
              </a:spcBef>
            </a:pPr>
            <a:r>
              <a:rPr sz="1750" spc="-50" dirty="0">
                <a:solidFill>
                  <a:srgbClr val="EBEBEE"/>
                </a:solidFill>
                <a:latin typeface="Arial MT"/>
                <a:cs typeface="Arial MT"/>
              </a:rPr>
              <a:t>Take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full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advantage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of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your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visa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duration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to explore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internships,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research</a:t>
            </a:r>
            <a:r>
              <a:rPr sz="1750" spc="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opportunities,</a:t>
            </a:r>
            <a:r>
              <a:rPr sz="1750" spc="2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750" spc="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potential</a:t>
            </a:r>
            <a:endParaRPr sz="17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career</a:t>
            </a:r>
            <a:r>
              <a:rPr sz="1750" spc="-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paths.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75171" y="5416551"/>
            <a:ext cx="1285240" cy="513715"/>
            <a:chOff x="7058406" y="4892802"/>
            <a:chExt cx="1285240" cy="513715"/>
          </a:xfrm>
        </p:grpSpPr>
        <p:sp>
          <p:nvSpPr>
            <p:cNvPr id="19" name="object 19"/>
            <p:cNvSpPr/>
            <p:nvPr/>
          </p:nvSpPr>
          <p:spPr>
            <a:xfrm>
              <a:off x="7565136" y="5126736"/>
              <a:ext cx="778510" cy="45085"/>
            </a:xfrm>
            <a:custGeom>
              <a:avLst/>
              <a:gdLst/>
              <a:ahLst/>
              <a:cxnLst/>
              <a:rect l="l" t="t" r="r" b="b"/>
              <a:pathLst>
                <a:path w="778509" h="45085">
                  <a:moveTo>
                    <a:pt x="778001" y="0"/>
                  </a:moveTo>
                  <a:lnTo>
                    <a:pt x="0" y="0"/>
                  </a:lnTo>
                  <a:lnTo>
                    <a:pt x="0" y="44957"/>
                  </a:lnTo>
                  <a:lnTo>
                    <a:pt x="778001" y="44957"/>
                  </a:lnTo>
                  <a:lnTo>
                    <a:pt x="778001" y="0"/>
                  </a:lnTo>
                  <a:close/>
                </a:path>
              </a:pathLst>
            </a:custGeom>
            <a:solidFill>
              <a:srgbClr val="2F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65264" y="4899660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99922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8"/>
                  </a:lnTo>
                  <a:lnTo>
                    <a:pt x="0" y="399922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1"/>
                  </a:lnTo>
                  <a:lnTo>
                    <a:pt x="399922" y="499871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1" y="399922"/>
                  </a:lnTo>
                  <a:lnTo>
                    <a:pt x="499871" y="99948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2" y="0"/>
                  </a:lnTo>
                  <a:close/>
                </a:path>
              </a:pathLst>
            </a:custGeom>
            <a:solidFill>
              <a:srgbClr val="28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65264" y="4899660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0" y="99948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2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1" y="99948"/>
                  </a:lnTo>
                  <a:lnTo>
                    <a:pt x="499871" y="399922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2" y="499871"/>
                  </a:lnTo>
                  <a:lnTo>
                    <a:pt x="99949" y="499871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2"/>
                  </a:lnTo>
                  <a:lnTo>
                    <a:pt x="0" y="99948"/>
                  </a:lnTo>
                  <a:close/>
                </a:path>
              </a:pathLst>
            </a:custGeom>
            <a:ln w="13715">
              <a:solidFill>
                <a:srgbClr val="2F3A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27317" y="5480051"/>
            <a:ext cx="2108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EBEBEE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3207" y="5484622"/>
            <a:ext cx="266446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0" dirty="0">
                <a:solidFill>
                  <a:srgbClr val="EBEBEE"/>
                </a:solidFill>
                <a:latin typeface="Arial MT"/>
                <a:cs typeface="Arial MT"/>
              </a:rPr>
              <a:t>Seamless</a:t>
            </a:r>
            <a:r>
              <a:rPr sz="2200" spc="-1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EBEBEE"/>
                </a:solidFill>
                <a:latin typeface="Arial MT"/>
                <a:cs typeface="Arial MT"/>
              </a:rPr>
              <a:t>Transitions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33207" y="6030011"/>
            <a:ext cx="36988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Experience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a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smooth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transition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between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degree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BEBEE"/>
                </a:solidFill>
                <a:latin typeface="Arial MT"/>
                <a:cs typeface="Arial MT"/>
              </a:rPr>
              <a:t>levels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and</a:t>
            </a:r>
            <a:r>
              <a:rPr sz="1750" spc="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academic </a:t>
            </a:r>
            <a:r>
              <a:rPr sz="1750" spc="-47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programs</a:t>
            </a:r>
            <a:r>
              <a:rPr sz="1750" spc="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without</a:t>
            </a:r>
            <a:r>
              <a:rPr sz="1750" spc="-10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visa</a:t>
            </a:r>
            <a:r>
              <a:rPr sz="1750" spc="-15" dirty="0">
                <a:solidFill>
                  <a:srgbClr val="EBEBEE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BEBEE"/>
                </a:solidFill>
                <a:latin typeface="Arial MT"/>
                <a:cs typeface="Arial MT"/>
              </a:rPr>
              <a:t>complications.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2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2918" y="-11762"/>
            <a:ext cx="4867482" cy="1002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883</Words>
  <Application>Microsoft Office PowerPoint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USA Edu Fair 2023:</vt:lpstr>
      <vt:lpstr>A Gateway to World-Class Institutions</vt:lpstr>
      <vt:lpstr>The Freedom from Application Fees</vt:lpstr>
      <vt:lpstr>15 Years of Education Accepted</vt:lpstr>
      <vt:lpstr>Simplified English Language Proficiency</vt:lpstr>
      <vt:lpstr>Accelerate Your Career with NO GRE/GMAT</vt:lpstr>
      <vt:lpstr>Affordable Tuition Fees without Compromising Quality</vt:lpstr>
      <vt:lpstr>Unlocking the World of STEM Designated  Programs</vt:lpstr>
      <vt:lpstr>5 Years Visa for a Smooth Academic Journey</vt:lpstr>
      <vt:lpstr>Register for</vt:lpstr>
      <vt:lpstr>Contact Career Bridge Group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4</cp:revision>
  <dcterms:created xsi:type="dcterms:W3CDTF">2023-11-09T07:13:24Z</dcterms:created>
  <dcterms:modified xsi:type="dcterms:W3CDTF">2023-11-12T13:38:43Z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2023-11-09T00:00:00Z</vt:filetime>
  </property>
</Properties>
</file>