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80" r:id="rId3"/>
    <p:sldId id="283" r:id="rId4"/>
    <p:sldId id="299" r:id="rId5"/>
    <p:sldId id="302" r:id="rId6"/>
    <p:sldId id="301" r:id="rId7"/>
    <p:sldId id="303" r:id="rId8"/>
    <p:sldId id="304" r:id="rId9"/>
    <p:sldId id="305" r:id="rId10"/>
    <p:sldId id="285" r:id="rId11"/>
    <p:sldId id="297" r:id="rId12"/>
    <p:sldId id="298" r:id="rId13"/>
    <p:sldId id="286" r:id="rId14"/>
    <p:sldId id="294" r:id="rId15"/>
    <p:sldId id="284" r:id="rId16"/>
    <p:sldId id="291" r:id="rId17"/>
    <p:sldId id="295" r:id="rId18"/>
    <p:sldId id="293" r:id="rId19"/>
    <p:sldId id="287" r:id="rId20"/>
    <p:sldId id="290" r:id="rId21"/>
    <p:sldId id="292" r:id="rId22"/>
    <p:sldId id="296" r:id="rId23"/>
    <p:sldId id="288" r:id="rId24"/>
    <p:sldId id="289" r:id="rId25"/>
    <p:sldId id="282" r:id="rId26"/>
    <p:sldId id="281" r:id="rId27"/>
    <p:sldId id="271" r:id="rId28"/>
    <p:sldId id="257" r:id="rId29"/>
    <p:sldId id="258" r:id="rId30"/>
    <p:sldId id="260" r:id="rId31"/>
    <p:sldId id="261" r:id="rId32"/>
    <p:sldId id="272" r:id="rId33"/>
    <p:sldId id="274" r:id="rId34"/>
    <p:sldId id="278" r:id="rId35"/>
    <p:sldId id="279" r:id="rId36"/>
    <p:sldId id="273" r:id="rId37"/>
    <p:sldId id="263" r:id="rId38"/>
    <p:sldId id="262" r:id="rId39"/>
    <p:sldId id="264" r:id="rId40"/>
    <p:sldId id="265" r:id="rId41"/>
    <p:sldId id="266" r:id="rId42"/>
    <p:sldId id="275" r:id="rId43"/>
    <p:sldId id="277" r:id="rId44"/>
    <p:sldId id="269" r:id="rId45"/>
    <p:sldId id="276" r:id="rId46"/>
    <p:sldId id="267" r:id="rId47"/>
    <p:sldId id="26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69" d="100"/>
          <a:sy n="69" d="100"/>
        </p:scale>
        <p:origin x="4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7/8/2019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7/8/2019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7/8/2019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7/8/2019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7/8/2019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7/8/2019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7/8/2019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IA Digital House</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CAE81-B8FF-4F56-BA1D-5333600F3403}"/>
              </a:ext>
            </a:extLst>
          </p:cNvPr>
          <p:cNvSpPr>
            <a:spLocks noGrp="1"/>
          </p:cNvSpPr>
          <p:nvPr>
            <p:ph type="title"/>
          </p:nvPr>
        </p:nvSpPr>
        <p:spPr/>
        <p:txBody>
          <a:bodyPr/>
          <a:lstStyle/>
          <a:p>
            <a:r>
              <a:rPr lang="es-AR" dirty="0"/>
              <a:t>Que quiere decir meter una Red?</a:t>
            </a:r>
          </a:p>
        </p:txBody>
      </p:sp>
      <p:sp>
        <p:nvSpPr>
          <p:cNvPr id="3" name="Marcador de contenido 2">
            <a:extLst>
              <a:ext uri="{FF2B5EF4-FFF2-40B4-BE49-F238E27FC236}">
                <a16:creationId xmlns:a16="http://schemas.microsoft.com/office/drawing/2014/main" id="{65B1A863-B45B-4724-B10A-448DE04E8BB1}"/>
              </a:ext>
            </a:extLst>
          </p:cNvPr>
          <p:cNvSpPr>
            <a:spLocks noGrp="1"/>
          </p:cNvSpPr>
          <p:nvPr>
            <p:ph idx="1"/>
          </p:nvPr>
        </p:nvSpPr>
        <p:spPr/>
        <p:txBody>
          <a:bodyPr>
            <a:normAutofit fontScale="92500" lnSpcReduction="20000"/>
          </a:bodyPr>
          <a:lstStyle/>
          <a:p>
            <a:r>
              <a:rPr lang="es-AR" dirty="0"/>
              <a:t>Nosotros ya tenemos una estructura en memoria Q (</a:t>
            </a:r>
            <a:r>
              <a:rPr lang="es-AR" dirty="0" err="1"/>
              <a:t>diccionario+matriz</a:t>
            </a:r>
            <a:r>
              <a:rPr lang="es-AR" dirty="0"/>
              <a:t>) con una estrategia valida pero con pocas cartas (= menos estados) y pocas acciones. </a:t>
            </a:r>
          </a:p>
          <a:p>
            <a:endParaRPr lang="es-AR" dirty="0"/>
          </a:p>
          <a:p>
            <a:r>
              <a:rPr lang="es-AR" dirty="0"/>
              <a:t>Esta Q falla cuando le aparece un estado que no es exactamente el que vio antes. No aproxima automáticamente, podría aproximar manualmente dentro de la Q (reducción de dimensionalidad aplicando conocimiento de dominio o meter una función de estimación).</a:t>
            </a:r>
          </a:p>
          <a:p>
            <a:endParaRPr lang="es-AR" dirty="0"/>
          </a:p>
          <a:p>
            <a:r>
              <a:rPr lang="es-AR" dirty="0"/>
              <a:t>Ya sea con una matriz Q o una super red que me tira los valores óptimos. Supongamos que metemos una super red que conoce la estrategia optima. Frente a una situación determinada siempre reacciona igual, un humano podría aprender ese patrón y explotarlo.</a:t>
            </a:r>
          </a:p>
          <a:p>
            <a:endParaRPr lang="es-AR" dirty="0"/>
          </a:p>
          <a:p>
            <a:r>
              <a:rPr lang="es-AR" dirty="0" err="1"/>
              <a:t>Tendria</a:t>
            </a:r>
            <a:r>
              <a:rPr lang="es-AR" dirty="0"/>
              <a:t> que adaptar mi estrategia a la del oponente? Meter LSTM ? Y entrenar versus diferentes agentes para que aprenda versus muchas estrategias diferentes de </a:t>
            </a:r>
            <a:r>
              <a:rPr lang="es-AR" dirty="0" err="1"/>
              <a:t>bluff</a:t>
            </a:r>
            <a:r>
              <a:rPr lang="es-AR" dirty="0"/>
              <a:t>?</a:t>
            </a:r>
          </a:p>
        </p:txBody>
      </p:sp>
    </p:spTree>
    <p:extLst>
      <p:ext uri="{BB962C8B-B14F-4D97-AF65-F5344CB8AC3E}">
        <p14:creationId xmlns:p14="http://schemas.microsoft.com/office/powerpoint/2010/main" val="297217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9BFEA-72E3-46BC-B30F-35F08A574F4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8CAAE750-B6C4-4364-9A8B-08F5A39AC5D1}"/>
              </a:ext>
            </a:extLst>
          </p:cNvPr>
          <p:cNvSpPr>
            <a:spLocks noGrp="1"/>
          </p:cNvSpPr>
          <p:nvPr>
            <p:ph idx="1"/>
          </p:nvPr>
        </p:nvSpPr>
        <p:spPr/>
        <p:txBody>
          <a:bodyPr/>
          <a:lstStyle/>
          <a:p>
            <a:r>
              <a:rPr lang="es-AR" dirty="0"/>
              <a:t>Depth </a:t>
            </a:r>
            <a:r>
              <a:rPr lang="es-AR" dirty="0" err="1"/>
              <a:t>limited</a:t>
            </a:r>
            <a:r>
              <a:rPr lang="es-AR" dirty="0"/>
              <a:t> </a:t>
            </a:r>
            <a:r>
              <a:rPr lang="es-AR" dirty="0" err="1"/>
              <a:t>solving</a:t>
            </a:r>
            <a:endParaRPr lang="en-US" dirty="0"/>
          </a:p>
        </p:txBody>
      </p:sp>
    </p:spTree>
    <p:extLst>
      <p:ext uri="{BB962C8B-B14F-4D97-AF65-F5344CB8AC3E}">
        <p14:creationId xmlns:p14="http://schemas.microsoft.com/office/powerpoint/2010/main" val="376558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Presentación final</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56051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09D76-B12C-4829-990F-CD4158A75622}"/>
              </a:ext>
            </a:extLst>
          </p:cNvPr>
          <p:cNvSpPr>
            <a:spLocks noGrp="1"/>
          </p:cNvSpPr>
          <p:nvPr>
            <p:ph type="title"/>
          </p:nvPr>
        </p:nvSpPr>
        <p:spPr/>
        <p:txBody>
          <a:bodyPr/>
          <a:lstStyle/>
          <a:p>
            <a:endParaRPr lang="en-US" dirty="0"/>
          </a:p>
        </p:txBody>
      </p:sp>
      <p:sp>
        <p:nvSpPr>
          <p:cNvPr id="3" name="Marcador de contenido 2">
            <a:extLst>
              <a:ext uri="{FF2B5EF4-FFF2-40B4-BE49-F238E27FC236}">
                <a16:creationId xmlns:a16="http://schemas.microsoft.com/office/drawing/2014/main" id="{536BEA2C-0ABC-475E-ADF0-E8A1017E3368}"/>
              </a:ext>
            </a:extLst>
          </p:cNvPr>
          <p:cNvSpPr>
            <a:spLocks noGrp="1"/>
          </p:cNvSpPr>
          <p:nvPr>
            <p:ph idx="1"/>
          </p:nvPr>
        </p:nvSpPr>
        <p:spPr/>
        <p:txBody>
          <a:bodyPr/>
          <a:lstStyle/>
          <a:p>
            <a:r>
              <a:rPr lang="es-AR" dirty="0"/>
              <a:t>Recién están saliendo </a:t>
            </a:r>
            <a:r>
              <a:rPr lang="es-AR" dirty="0" err="1"/>
              <a:t>papers</a:t>
            </a:r>
            <a:r>
              <a:rPr lang="es-AR" dirty="0"/>
              <a:t> tratando de vincular CFR con RL tradicional</a:t>
            </a:r>
            <a:endParaRPr lang="en-US" dirty="0"/>
          </a:p>
        </p:txBody>
      </p:sp>
    </p:spTree>
    <p:extLst>
      <p:ext uri="{BB962C8B-B14F-4D97-AF65-F5344CB8AC3E}">
        <p14:creationId xmlns:p14="http://schemas.microsoft.com/office/powerpoint/2010/main" val="872635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92500" lnSpcReduction="20000"/>
          </a:bodyPr>
          <a:lstStyle/>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CB7A76-9706-41B3-A5F4-E6A37F47F6C3}"/>
              </a:ext>
            </a:extLst>
          </p:cNvPr>
          <p:cNvSpPr>
            <a:spLocks noGrp="1"/>
          </p:cNvSpPr>
          <p:nvPr>
            <p:ph type="title"/>
          </p:nvPr>
        </p:nvSpPr>
        <p:spPr/>
        <p:txBody>
          <a:bodyPr/>
          <a:lstStyle/>
          <a:p>
            <a:r>
              <a:rPr lang="es-AR" dirty="0"/>
              <a:t>GRACIAS!</a:t>
            </a:r>
          </a:p>
        </p:txBody>
      </p:sp>
      <p:sp>
        <p:nvSpPr>
          <p:cNvPr id="5" name="Marcador de texto 4">
            <a:extLst>
              <a:ext uri="{FF2B5EF4-FFF2-40B4-BE49-F238E27FC236}">
                <a16:creationId xmlns:a16="http://schemas.microsoft.com/office/drawing/2014/main" id="{A326481D-E5B9-41EA-9BCA-7C2789E796C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06999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0" y="0"/>
            <a:ext cx="7886700" cy="1325562"/>
          </a:xfrm>
        </p:spPr>
        <p:txBody>
          <a:bodyPr/>
          <a:lstStyle/>
          <a:p>
            <a:r>
              <a:rPr lang="es-AR" dirty="0"/>
              <a:t>Donde nos quedamos?</a:t>
            </a:r>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7764362" cy="4351337"/>
          </a:xfrm>
        </p:spPr>
        <p:txBody>
          <a:bodyPr>
            <a:normAutofit lnSpcReduction="10000"/>
          </a:bodyPr>
          <a:lstStyle/>
          <a:p>
            <a:r>
              <a:rPr lang="es-AR" dirty="0"/>
              <a:t>Vimos que le Truco presenta algunos </a:t>
            </a:r>
            <a:r>
              <a:rPr lang="es-AR" b="1" dirty="0"/>
              <a:t>desafíos mas complejos </a:t>
            </a:r>
            <a:r>
              <a:rPr lang="es-AR" dirty="0"/>
              <a:t>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a:t>
            </a:r>
            <a:r>
              <a:rPr lang="es-AR" dirty="0" err="1"/>
              <a:t>intra-dependencia</a:t>
            </a:r>
            <a:r>
              <a:rPr lang="es-AR" dirty="0"/>
              <a:t> en la probabilidad (</a:t>
            </a:r>
            <a:r>
              <a:rPr lang="es-AR" dirty="0" err="1"/>
              <a:t>ie</a:t>
            </a:r>
            <a:r>
              <a:rPr lang="es-AR" dirty="0"/>
              <a:t>: envido influye el truco). </a:t>
            </a:r>
          </a:p>
          <a:p>
            <a:endParaRPr lang="es-AR" dirty="0"/>
          </a:p>
          <a:p>
            <a:r>
              <a:rPr lang="es-AR" dirty="0"/>
              <a:t>Construimos un </a:t>
            </a:r>
            <a:r>
              <a:rPr lang="es-AR" b="1" dirty="0"/>
              <a:t>motor de Truco simplificado</a:t>
            </a:r>
            <a:r>
              <a:rPr lang="es-AR" dirty="0"/>
              <a:t>: 9 cartas (codifica fácil a digito) y sin envido o truco.</a:t>
            </a:r>
          </a:p>
          <a:p>
            <a:endParaRPr lang="es-AR" dirty="0"/>
          </a:p>
          <a:p>
            <a:r>
              <a:rPr lang="es-AR" dirty="0"/>
              <a:t>Aplicamos técnicas de </a:t>
            </a:r>
            <a:r>
              <a:rPr lang="es-AR" b="1" dirty="0" err="1"/>
              <a:t>Reinforcement</a:t>
            </a:r>
            <a:r>
              <a:rPr lang="es-AR" b="1" dirty="0"/>
              <a:t> </a:t>
            </a:r>
            <a:r>
              <a:rPr lang="es-AR" b="1" dirty="0" err="1"/>
              <a:t>Learning</a:t>
            </a:r>
            <a:r>
              <a:rPr lang="es-AR" b="1" dirty="0"/>
              <a:t> tradicional </a:t>
            </a:r>
            <a:r>
              <a:rPr lang="es-AR" dirty="0"/>
              <a:t>(TD-0) y luego de resolver varios problemas (expansión de estados, </a:t>
            </a:r>
            <a:r>
              <a:rPr lang="es-AR" dirty="0" err="1"/>
              <a:t>etc</a:t>
            </a:r>
            <a:r>
              <a:rPr lang="es-AR" dirty="0"/>
              <a:t>) logramos que nuestros agentes alcancen un aparente equilibrio de Nash.</a:t>
            </a:r>
          </a:p>
          <a:p>
            <a:endParaRPr lang="es-AR" dirty="0"/>
          </a:p>
          <a:p>
            <a:r>
              <a:rPr lang="es-AR" dirty="0"/>
              <a:t>Queremos meter </a:t>
            </a:r>
            <a:r>
              <a:rPr lang="es-AR" b="1" dirty="0"/>
              <a:t>Redes</a:t>
            </a:r>
            <a:r>
              <a:rPr lang="es-AR" dirty="0"/>
              <a:t>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La idea es que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de cada jugador es su </a:t>
            </a:r>
            <a:r>
              <a:rPr lang="es-AR" sz="1800" dirty="0" err="1">
                <a:latin typeface="Calibri" panose="020F0502020204030204" pitchFamily="34" charset="0"/>
                <a:cs typeface="Calibri" panose="020F0502020204030204" pitchFamily="34" charset="0"/>
              </a:rPr>
              <a:t>best</a:t>
            </a:r>
            <a:r>
              <a:rPr lang="es-AR" sz="1800" dirty="0">
                <a:latin typeface="Calibri" panose="020F0502020204030204" pitchFamily="34" charset="0"/>
                <a:cs typeface="Calibri" panose="020F0502020204030204" pitchFamily="34" charset="0"/>
              </a:rPr>
              <a:t> response. </a:t>
            </a: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Contexto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445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311F5-D843-4AA9-BB61-5429029F7D07}"/>
              </a:ext>
            </a:extLst>
          </p:cNvPr>
          <p:cNvSpPr>
            <a:spLocks noGrp="1"/>
          </p:cNvSpPr>
          <p:nvPr>
            <p:ph type="title"/>
          </p:nvPr>
        </p:nvSpPr>
        <p:spPr>
          <a:xfrm>
            <a:off x="0" y="0"/>
            <a:ext cx="7886700" cy="1325562"/>
          </a:xfrm>
        </p:spPr>
        <p:txBody>
          <a:bodyPr>
            <a:normAutofit/>
          </a:bodyPr>
          <a:lstStyle/>
          <a:p>
            <a:r>
              <a:rPr lang="es-AR" sz="4000" b="1" dirty="0"/>
              <a:t>Próximos pasos</a:t>
            </a:r>
          </a:p>
        </p:txBody>
      </p:sp>
      <p:sp>
        <p:nvSpPr>
          <p:cNvPr id="3" name="Marcador de contenido 2">
            <a:extLst>
              <a:ext uri="{FF2B5EF4-FFF2-40B4-BE49-F238E27FC236}">
                <a16:creationId xmlns:a16="http://schemas.microsoft.com/office/drawing/2014/main" id="{51BE1BD4-0C8E-4DA3-96D2-EB6F563BF561}"/>
              </a:ext>
            </a:extLst>
          </p:cNvPr>
          <p:cNvSpPr>
            <a:spLocks noGrp="1"/>
          </p:cNvSpPr>
          <p:nvPr>
            <p:ph idx="1"/>
          </p:nvPr>
        </p:nvSpPr>
        <p:spPr>
          <a:xfrm>
            <a:off x="176645" y="1524002"/>
            <a:ext cx="5974773" cy="4351337"/>
          </a:xfrm>
        </p:spPr>
        <p:txBody>
          <a:bodyPr>
            <a:noAutofit/>
          </a:bodyPr>
          <a:lstStyle/>
          <a:p>
            <a:r>
              <a:rPr lang="es-AR" dirty="0"/>
              <a:t>INTERFAZ GRAFICA?</a:t>
            </a:r>
          </a:p>
          <a:p>
            <a:endParaRPr lang="es-AR" dirty="0"/>
          </a:p>
          <a:p>
            <a:r>
              <a:rPr lang="es-AR" dirty="0"/>
              <a:t>OPTIMIZACIONES VARIAS</a:t>
            </a:r>
          </a:p>
          <a:p>
            <a:pPr marL="0" indent="0">
              <a:buNone/>
            </a:pPr>
            <a:r>
              <a:rPr lang="es-AR" dirty="0"/>
              <a:t>	</a:t>
            </a:r>
            <a:r>
              <a:rPr lang="es-AR" sz="2000" dirty="0"/>
              <a:t>(</a:t>
            </a:r>
            <a:r>
              <a:rPr lang="es-AR" sz="2000" cap="none" dirty="0"/>
              <a:t>Mejor algoritmo de aprendizaje, </a:t>
            </a:r>
            <a:r>
              <a:rPr lang="es-AR" sz="2000" cap="none" dirty="0" err="1"/>
              <a:t>trackear</a:t>
            </a:r>
            <a:r>
              <a:rPr lang="es-AR" sz="2000" cap="none" dirty="0"/>
              <a:t> convergencia para parada automática, </a:t>
            </a:r>
            <a:r>
              <a:rPr lang="es-AR" sz="2000" cap="none" dirty="0" err="1"/>
              <a:t>etc</a:t>
            </a:r>
            <a:r>
              <a:rPr lang="es-AR" sz="2000" cap="none" dirty="0"/>
              <a:t>)</a:t>
            </a:r>
          </a:p>
          <a:p>
            <a:pPr marL="0" indent="0">
              <a:buNone/>
            </a:pPr>
            <a:endParaRPr lang="es-AR" dirty="0"/>
          </a:p>
          <a:p>
            <a:r>
              <a:rPr lang="es-AR" dirty="0"/>
              <a:t>INTRODUCIR REDES</a:t>
            </a:r>
          </a:p>
          <a:p>
            <a:pPr lvl="1"/>
            <a:r>
              <a:rPr lang="es-AR" sz="2000" cap="none" dirty="0"/>
              <a:t>Hay técnicas como </a:t>
            </a:r>
            <a:r>
              <a:rPr lang="es-AR" sz="2000" cap="none" dirty="0" err="1"/>
              <a:t>deep</a:t>
            </a:r>
            <a:r>
              <a:rPr lang="es-AR" sz="2000" cap="none" dirty="0"/>
              <a:t> q-</a:t>
            </a:r>
            <a:r>
              <a:rPr lang="es-AR" sz="2000" cap="none" dirty="0" err="1"/>
              <a:t>learning</a:t>
            </a:r>
            <a:r>
              <a:rPr lang="es-AR" sz="2000" cap="none" dirty="0"/>
              <a:t>, que usan redes para resolver ayudar con los problemas de control y </a:t>
            </a:r>
            <a:r>
              <a:rPr lang="es-AR" sz="2000" cap="none" dirty="0" err="1"/>
              <a:t>policy</a:t>
            </a:r>
            <a:endParaRPr lang="es-AR" sz="2000" cap="none" dirty="0"/>
          </a:p>
        </p:txBody>
      </p:sp>
    </p:spTree>
    <p:extLst>
      <p:ext uri="{BB962C8B-B14F-4D97-AF65-F5344CB8AC3E}">
        <p14:creationId xmlns:p14="http://schemas.microsoft.com/office/powerpoint/2010/main" val="273181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8A651-C5B9-4AEB-AB9D-245420AF6D76}"/>
              </a:ext>
            </a:extLst>
          </p:cNvPr>
          <p:cNvSpPr>
            <a:spLocks noGrp="1"/>
          </p:cNvSpPr>
          <p:nvPr>
            <p:ph type="title"/>
          </p:nvPr>
        </p:nvSpPr>
        <p:spPr>
          <a:xfrm>
            <a:off x="155275" y="365760"/>
            <a:ext cx="8365270" cy="1325562"/>
          </a:xfrm>
        </p:spPr>
        <p:txBody>
          <a:bodyPr/>
          <a:lstStyle/>
          <a:p>
            <a:r>
              <a:rPr lang="es-AR" dirty="0"/>
              <a:t>Elementos Centrales de </a:t>
            </a:r>
            <a:r>
              <a:rPr lang="es-AR" dirty="0" err="1"/>
              <a:t>Reinforcement</a:t>
            </a:r>
            <a:r>
              <a:rPr lang="es-AR" dirty="0"/>
              <a:t> </a:t>
            </a:r>
            <a:r>
              <a:rPr lang="es-AR" dirty="0" err="1"/>
              <a:t>Learning</a:t>
            </a:r>
            <a:br>
              <a:rPr lang="es-AR" dirty="0"/>
            </a:br>
            <a:r>
              <a:rPr lang="es-AR" sz="2000" dirty="0"/>
              <a:t>(breve repaso)</a:t>
            </a:r>
            <a:endParaRPr lang="en-US" dirty="0"/>
          </a:p>
        </p:txBody>
      </p:sp>
      <p:sp>
        <p:nvSpPr>
          <p:cNvPr id="6" name="Marcador de contenido 2">
            <a:extLst>
              <a:ext uri="{FF2B5EF4-FFF2-40B4-BE49-F238E27FC236}">
                <a16:creationId xmlns:a16="http://schemas.microsoft.com/office/drawing/2014/main" id="{7DD9AB01-A9DB-4482-AAD2-BDC5D15FF783}"/>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acción.</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147391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B2D9-02D3-4FBD-AAB6-DE6CD5D0D22A}"/>
              </a:ext>
            </a:extLst>
          </p:cNvPr>
          <p:cNvSpPr>
            <a:spLocks noGrp="1"/>
          </p:cNvSpPr>
          <p:nvPr>
            <p:ph type="title"/>
          </p:nvPr>
        </p:nvSpPr>
        <p:spPr/>
        <p:txBody>
          <a:bodyPr/>
          <a:lstStyle/>
          <a:p>
            <a:r>
              <a:rPr lang="es-AR" dirty="0"/>
              <a:t>Estrategias Tradicionales en Juegos </a:t>
            </a:r>
            <a:endParaRPr lang="en-US" dirty="0"/>
          </a:p>
        </p:txBody>
      </p:sp>
      <p:sp>
        <p:nvSpPr>
          <p:cNvPr id="3" name="Marcador de contenido 2">
            <a:extLst>
              <a:ext uri="{FF2B5EF4-FFF2-40B4-BE49-F238E27FC236}">
                <a16:creationId xmlns:a16="http://schemas.microsoft.com/office/drawing/2014/main" id="{02436A5A-6D3C-4980-93B8-92D43332C69A}"/>
              </a:ext>
            </a:extLst>
          </p:cNvPr>
          <p:cNvSpPr>
            <a:spLocks noGrp="1"/>
          </p:cNvSpPr>
          <p:nvPr>
            <p:ph idx="1"/>
          </p:nvPr>
        </p:nvSpPr>
        <p:spPr/>
        <p:txBody>
          <a:bodyPr/>
          <a:lstStyle/>
          <a:p>
            <a:r>
              <a:rPr lang="es-AR" dirty="0"/>
              <a:t>Ajedrez</a:t>
            </a:r>
          </a:p>
          <a:p>
            <a:endParaRPr lang="es-AR" dirty="0"/>
          </a:p>
          <a:p>
            <a:endParaRPr lang="es-AR" dirty="0"/>
          </a:p>
          <a:p>
            <a:r>
              <a:rPr lang="es-AR" dirty="0" err="1"/>
              <a:t>AlphaGo</a:t>
            </a:r>
            <a:r>
              <a:rPr lang="es-AR" dirty="0"/>
              <a:t> / </a:t>
            </a:r>
            <a:r>
              <a:rPr lang="es-AR" dirty="0" err="1"/>
              <a:t>AlphaZero</a:t>
            </a:r>
            <a:r>
              <a:rPr lang="es-AR" dirty="0"/>
              <a:t> / </a:t>
            </a:r>
            <a:r>
              <a:rPr lang="es-AR" dirty="0" err="1"/>
              <a:t>AlphaChess</a:t>
            </a:r>
            <a:r>
              <a:rPr lang="es-AR" dirty="0"/>
              <a:t> / </a:t>
            </a:r>
            <a:r>
              <a:rPr lang="es-AR" dirty="0" err="1"/>
              <a:t>AlphaShogi</a:t>
            </a:r>
            <a:endParaRPr lang="es-AR" dirty="0"/>
          </a:p>
          <a:p>
            <a:endParaRPr lang="es-AR" dirty="0"/>
          </a:p>
          <a:p>
            <a:endParaRPr lang="es-AR" dirty="0"/>
          </a:p>
          <a:p>
            <a:r>
              <a:rPr lang="es-AR" dirty="0" err="1"/>
              <a:t>AlphaStar</a:t>
            </a:r>
            <a:endParaRPr lang="es-AR" dirty="0"/>
          </a:p>
          <a:p>
            <a:endParaRPr lang="es-AR" dirty="0"/>
          </a:p>
          <a:p>
            <a:endParaRPr lang="es-AR" dirty="0"/>
          </a:p>
          <a:p>
            <a:r>
              <a:rPr lang="es-AR" dirty="0" err="1"/>
              <a:t>Libratum</a:t>
            </a:r>
            <a:r>
              <a:rPr lang="es-AR" dirty="0"/>
              <a:t>/</a:t>
            </a:r>
            <a:r>
              <a:rPr lang="es-AR" dirty="0" err="1"/>
              <a:t>Deepstack</a:t>
            </a:r>
            <a:endParaRPr lang="en-US" dirty="0"/>
          </a:p>
        </p:txBody>
      </p:sp>
    </p:spTree>
    <p:extLst>
      <p:ext uri="{BB962C8B-B14F-4D97-AF65-F5344CB8AC3E}">
        <p14:creationId xmlns:p14="http://schemas.microsoft.com/office/powerpoint/2010/main" val="27554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C66A4-9D24-4F6B-A043-A158C5544BCB}"/>
              </a:ext>
            </a:extLst>
          </p:cNvPr>
          <p:cNvSpPr>
            <a:spLocks noGrp="1"/>
          </p:cNvSpPr>
          <p:nvPr>
            <p:ph type="title"/>
          </p:nvPr>
        </p:nvSpPr>
        <p:spPr/>
        <p:txBody>
          <a:bodyPr/>
          <a:lstStyle/>
          <a:p>
            <a:r>
              <a:rPr lang="es-AR" dirty="0"/>
              <a:t>Opciones de “meter redes”</a:t>
            </a:r>
          </a:p>
        </p:txBody>
      </p:sp>
      <p:sp>
        <p:nvSpPr>
          <p:cNvPr id="4" name="Rectángulo: esquinas redondeadas 3">
            <a:extLst>
              <a:ext uri="{FF2B5EF4-FFF2-40B4-BE49-F238E27FC236}">
                <a16:creationId xmlns:a16="http://schemas.microsoft.com/office/drawing/2014/main" id="{8E53474E-AFE0-4421-9A74-AEC125463DDF}"/>
              </a:ext>
            </a:extLst>
          </p:cNvPr>
          <p:cNvSpPr/>
          <p:nvPr/>
        </p:nvSpPr>
        <p:spPr>
          <a:xfrm>
            <a:off x="443344" y="2036619"/>
            <a:ext cx="386542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Motor</a:t>
            </a:r>
          </a:p>
          <a:p>
            <a:pPr algn="ctr"/>
            <a:endParaRPr lang="es-AR" b="1" dirty="0">
              <a:solidFill>
                <a:schemeClr val="tx1">
                  <a:lumMod val="85000"/>
                  <a:lumOff val="15000"/>
                </a:schemeClr>
              </a:solidFill>
            </a:endParaRP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convert_state_to_vector</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5" name="Rectángulo: esquinas redondeadas 4">
            <a:extLst>
              <a:ext uri="{FF2B5EF4-FFF2-40B4-BE49-F238E27FC236}">
                <a16:creationId xmlns:a16="http://schemas.microsoft.com/office/drawing/2014/main" id="{221EC710-62AA-4D19-9C42-89DA861D9243}"/>
              </a:ext>
            </a:extLst>
          </p:cNvPr>
          <p:cNvSpPr/>
          <p:nvPr/>
        </p:nvSpPr>
        <p:spPr>
          <a:xfrm>
            <a:off x="4946071" y="2036619"/>
            <a:ext cx="386542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Reglas</a:t>
            </a:r>
          </a:p>
          <a:p>
            <a:r>
              <a:rPr lang="es-AR" sz="1600" dirty="0">
                <a:solidFill>
                  <a:schemeClr val="tx1">
                    <a:lumMod val="85000"/>
                    <a:lumOff val="15000"/>
                  </a:schemeClr>
                </a:solidFill>
                <a:latin typeface="Courier New" panose="02070309020205020404" pitchFamily="49" charset="0"/>
                <a:cs typeface="Courier New" panose="02070309020205020404" pitchFamily="49" charset="0"/>
              </a:rPr>
              <a:t>Mazo </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Enums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Acciones,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EstadoTruco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y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EstadoEnvido</a:t>
            </a:r>
            <a:endParaRPr lang="es-AR" sz="1600" dirty="0">
              <a:solidFill>
                <a:schemeClr val="tx1">
                  <a:lumMod val="85000"/>
                  <a:lumOff val="15000"/>
                </a:schemeClr>
              </a:solidFill>
              <a:latin typeface="Courier New" panose="02070309020205020404" pitchFamily="49" charset="0"/>
              <a:cs typeface="Courier New" panose="02070309020205020404" pitchFamily="49" charset="0"/>
            </a:endParaRPr>
          </a:p>
        </p:txBody>
      </p:sp>
      <p:grpSp>
        <p:nvGrpSpPr>
          <p:cNvPr id="79" name="Grupo 78">
            <a:extLst>
              <a:ext uri="{FF2B5EF4-FFF2-40B4-BE49-F238E27FC236}">
                <a16:creationId xmlns:a16="http://schemas.microsoft.com/office/drawing/2014/main" id="{E91EC7D7-3E30-4FDE-98CE-201DA6AD7551}"/>
              </a:ext>
            </a:extLst>
          </p:cNvPr>
          <p:cNvGrpSpPr/>
          <p:nvPr/>
        </p:nvGrpSpPr>
        <p:grpSpPr>
          <a:xfrm>
            <a:off x="4946071" y="3429000"/>
            <a:ext cx="3865420" cy="2660072"/>
            <a:chOff x="4946071" y="3429000"/>
            <a:chExt cx="3865420" cy="2660072"/>
          </a:xfrm>
        </p:grpSpPr>
        <p:sp>
          <p:nvSpPr>
            <p:cNvPr id="53" name="Rectángulo: esquinas redondeadas 52">
              <a:extLst>
                <a:ext uri="{FF2B5EF4-FFF2-40B4-BE49-F238E27FC236}">
                  <a16:creationId xmlns:a16="http://schemas.microsoft.com/office/drawing/2014/main" id="{15EC3BB8-FE98-40F7-9394-A51E7F4913A4}"/>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AgenteDVN</a:t>
              </a:r>
              <a:endParaRPr lang="es-AR" b="1" dirty="0">
                <a:solidFill>
                  <a:schemeClr val="tx1">
                    <a:lumMod val="85000"/>
                    <a:lumOff val="15000"/>
                  </a:schemeClr>
                </a:solidFill>
              </a:endParaRPr>
            </a:p>
          </p:txBody>
        </p:sp>
        <p:sp>
          <p:nvSpPr>
            <p:cNvPr id="22" name="Rectángulo 21">
              <a:extLst>
                <a:ext uri="{FF2B5EF4-FFF2-40B4-BE49-F238E27FC236}">
                  <a16:creationId xmlns:a16="http://schemas.microsoft.com/office/drawing/2014/main" id="{5FDB6B9E-7C25-4EBE-AB94-1A30F68EC9A8}"/>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1" name="CuadroTexto 30">
              <a:extLst>
                <a:ext uri="{FF2B5EF4-FFF2-40B4-BE49-F238E27FC236}">
                  <a16:creationId xmlns:a16="http://schemas.microsoft.com/office/drawing/2014/main" id="{F74C7D8E-D8ED-482F-AD9C-D6E23C061E72}"/>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2" name="Rectángulo 31">
              <a:extLst>
                <a:ext uri="{FF2B5EF4-FFF2-40B4-BE49-F238E27FC236}">
                  <a16:creationId xmlns:a16="http://schemas.microsoft.com/office/drawing/2014/main" id="{3B09B16A-4BB0-481D-84ED-81B5C623F638}"/>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32">
              <a:extLst>
                <a:ext uri="{FF2B5EF4-FFF2-40B4-BE49-F238E27FC236}">
                  <a16:creationId xmlns:a16="http://schemas.microsoft.com/office/drawing/2014/main" id="{17816C6B-CFCF-49F1-BD6D-C811729CA242}"/>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01824462-FF67-4CA3-8924-4EA29DDAA9A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3FEFAA15-BEF3-424E-BAD1-D81C7FD6830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C9874A40-02C6-4416-8B85-B6204979F6E7}"/>
                </a:ext>
              </a:extLst>
            </p:cNvPr>
            <p:cNvCxnSpPr>
              <a:stCxn id="32" idx="3"/>
              <a:endCxn id="33"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9EAF3D-09A6-4B3A-AE15-EB4AED109594}"/>
                </a:ext>
              </a:extLst>
            </p:cNvPr>
            <p:cNvCxnSpPr>
              <a:cxnSpLocks/>
              <a:stCxn id="32" idx="3"/>
              <a:endCxn id="34"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F4E01637-1247-4421-8CD4-233B6F78DE92}"/>
                </a:ext>
              </a:extLst>
            </p:cNvPr>
            <p:cNvCxnSpPr>
              <a:cxnSpLocks/>
              <a:stCxn id="32" idx="3"/>
              <a:endCxn id="35"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0C3C988-3128-444A-9FE2-91C0C0C80F86}"/>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5" name="CuadroTexto 44">
              <a:extLst>
                <a:ext uri="{FF2B5EF4-FFF2-40B4-BE49-F238E27FC236}">
                  <a16:creationId xmlns:a16="http://schemas.microsoft.com/office/drawing/2014/main" id="{A6832AC8-675F-4DB3-998D-5282F5BE2D7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6" name="CuadroTexto 45">
              <a:extLst>
                <a:ext uri="{FF2B5EF4-FFF2-40B4-BE49-F238E27FC236}">
                  <a16:creationId xmlns:a16="http://schemas.microsoft.com/office/drawing/2014/main" id="{2E4E41C8-CA09-4851-8230-2D6FFA7B00D3}"/>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7" name="Rectángulo 46">
              <a:extLst>
                <a:ext uri="{FF2B5EF4-FFF2-40B4-BE49-F238E27FC236}">
                  <a16:creationId xmlns:a16="http://schemas.microsoft.com/office/drawing/2014/main" id="{D0FBB9D6-5705-4802-83EA-60C9C8E8D44D}"/>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Rectángulo 47">
              <a:extLst>
                <a:ext uri="{FF2B5EF4-FFF2-40B4-BE49-F238E27FC236}">
                  <a16:creationId xmlns:a16="http://schemas.microsoft.com/office/drawing/2014/main" id="{10F6657B-A2B7-474B-861E-9016E677D1ED}"/>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Rectángulo 48">
              <a:extLst>
                <a:ext uri="{FF2B5EF4-FFF2-40B4-BE49-F238E27FC236}">
                  <a16:creationId xmlns:a16="http://schemas.microsoft.com/office/drawing/2014/main" id="{626F9459-7EE5-47A4-8A4A-38ACDC9AA204}"/>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885A7E7B-B29A-460D-9C80-D05F26C540BA}"/>
                </a:ext>
              </a:extLst>
            </p:cNvPr>
            <p:cNvSpPr txBox="1"/>
            <p:nvPr/>
          </p:nvSpPr>
          <p:spPr>
            <a:xfrm>
              <a:off x="7578433" y="4438632"/>
              <a:ext cx="1122223"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55" name="CuadroTexto 54">
              <a:extLst>
                <a:ext uri="{FF2B5EF4-FFF2-40B4-BE49-F238E27FC236}">
                  <a16:creationId xmlns:a16="http://schemas.microsoft.com/office/drawing/2014/main" id="{B143F600-A1A7-4340-BFB3-F5AF898BEDD2}"/>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37E5E5E6-B03D-43E6-8A83-C35D18586A64}"/>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58" name="CuadroTexto 57">
              <a:extLst>
                <a:ext uri="{FF2B5EF4-FFF2-40B4-BE49-F238E27FC236}">
                  <a16:creationId xmlns:a16="http://schemas.microsoft.com/office/drawing/2014/main" id="{62701404-34C1-4D8B-BF25-CF4AC451F956}"/>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9" name="CuadroTexto 58">
              <a:extLst>
                <a:ext uri="{FF2B5EF4-FFF2-40B4-BE49-F238E27FC236}">
                  <a16:creationId xmlns:a16="http://schemas.microsoft.com/office/drawing/2014/main" id="{A90AF459-2386-418D-9FD3-DF5696D01744}"/>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grpSp>
        <p:nvGrpSpPr>
          <p:cNvPr id="78" name="Grupo 77">
            <a:extLst>
              <a:ext uri="{FF2B5EF4-FFF2-40B4-BE49-F238E27FC236}">
                <a16:creationId xmlns:a16="http://schemas.microsoft.com/office/drawing/2014/main" id="{E2E1075A-3C9C-45C9-92F3-1BD7D3EAA23D}"/>
              </a:ext>
            </a:extLst>
          </p:cNvPr>
          <p:cNvGrpSpPr/>
          <p:nvPr/>
        </p:nvGrpSpPr>
        <p:grpSpPr>
          <a:xfrm>
            <a:off x="443344" y="3429000"/>
            <a:ext cx="3865420" cy="2660072"/>
            <a:chOff x="443344" y="3429000"/>
            <a:chExt cx="3865420" cy="2660072"/>
          </a:xfrm>
        </p:grpSpPr>
        <p:sp>
          <p:nvSpPr>
            <p:cNvPr id="6" name="Rectángulo: esquinas redondeadas 5">
              <a:extLst>
                <a:ext uri="{FF2B5EF4-FFF2-40B4-BE49-F238E27FC236}">
                  <a16:creationId xmlns:a16="http://schemas.microsoft.com/office/drawing/2014/main" id="{69CD68C3-AADC-4CB0-A174-952FC74B5F57}"/>
                </a:ext>
              </a:extLst>
            </p:cNvPr>
            <p:cNvSpPr/>
            <p:nvPr/>
          </p:nvSpPr>
          <p:spPr>
            <a:xfrm>
              <a:off x="443344"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AgenteDQN</a:t>
              </a:r>
              <a:endParaRPr lang="es-AR" b="1" dirty="0">
                <a:solidFill>
                  <a:schemeClr val="tx1">
                    <a:lumMod val="85000"/>
                    <a:lumOff val="15000"/>
                  </a:schemeClr>
                </a:solidFill>
              </a:endParaRPr>
            </a:p>
          </p:txBody>
        </p:sp>
        <p:sp>
          <p:nvSpPr>
            <p:cNvPr id="8" name="Flecha: doblada hacia arriba 7">
              <a:extLst>
                <a:ext uri="{FF2B5EF4-FFF2-40B4-BE49-F238E27FC236}">
                  <a16:creationId xmlns:a16="http://schemas.microsoft.com/office/drawing/2014/main" id="{FFCAF737-523F-4E3D-AC0F-F1981CEF3012}"/>
                </a:ext>
              </a:extLst>
            </p:cNvPr>
            <p:cNvSpPr/>
            <p:nvPr/>
          </p:nvSpPr>
          <p:spPr>
            <a:xfrm rot="5400000">
              <a:off x="949037" y="4759036"/>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68F28B8-1CAF-4E16-9CD0-A71F9B41D15A}"/>
                </a:ext>
              </a:extLst>
            </p:cNvPr>
            <p:cNvSpPr/>
            <p:nvPr/>
          </p:nvSpPr>
          <p:spPr>
            <a:xfrm>
              <a:off x="1517073" y="4738253"/>
              <a:ext cx="1094509" cy="699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lumMod val="85000"/>
                      <a:lumOff val="15000"/>
                    </a:schemeClr>
                  </a:solidFill>
                </a:rPr>
                <a:t>Red</a:t>
              </a:r>
            </a:p>
            <a:p>
              <a:pPr algn="ctr"/>
              <a:r>
                <a:rPr lang="es-AR" b="1" dirty="0">
                  <a:solidFill>
                    <a:schemeClr val="tx1">
                      <a:lumMod val="85000"/>
                      <a:lumOff val="15000"/>
                    </a:schemeClr>
                  </a:solidFill>
                </a:rPr>
                <a:t>DQN</a:t>
              </a:r>
            </a:p>
          </p:txBody>
        </p:sp>
        <p:sp>
          <p:nvSpPr>
            <p:cNvPr id="11" name="CuadroTexto 10">
              <a:extLst>
                <a:ext uri="{FF2B5EF4-FFF2-40B4-BE49-F238E27FC236}">
                  <a16:creationId xmlns:a16="http://schemas.microsoft.com/office/drawing/2014/main" id="{470AAE3C-4072-4AA1-A8AC-B09A67E52074}"/>
                </a:ext>
              </a:extLst>
            </p:cNvPr>
            <p:cNvSpPr txBox="1"/>
            <p:nvPr/>
          </p:nvSpPr>
          <p:spPr>
            <a:xfrm>
              <a:off x="443344" y="4078068"/>
              <a:ext cx="1246911" cy="646331"/>
            </a:xfrm>
            <a:prstGeom prst="rect">
              <a:avLst/>
            </a:prstGeom>
            <a:noFill/>
          </p:spPr>
          <p:txBody>
            <a:bodyPr wrap="square" rtlCol="0">
              <a:spAutoFit/>
            </a:bodyPr>
            <a:lstStyle/>
            <a:p>
              <a:pPr algn="ctr"/>
              <a:r>
                <a:rPr lang="es-AR" sz="1200" dirty="0"/>
                <a:t>Estado se convierte a vector</a:t>
              </a:r>
            </a:p>
          </p:txBody>
        </p:sp>
        <p:sp>
          <p:nvSpPr>
            <p:cNvPr id="12" name="Rectángulo 11">
              <a:extLst>
                <a:ext uri="{FF2B5EF4-FFF2-40B4-BE49-F238E27FC236}">
                  <a16:creationId xmlns:a16="http://schemas.microsoft.com/office/drawing/2014/main" id="{EF5F361B-E4B5-417F-9137-5AC81481B524}"/>
                </a:ext>
              </a:extLst>
            </p:cNvPr>
            <p:cNvSpPr/>
            <p:nvPr/>
          </p:nvSpPr>
          <p:spPr>
            <a:xfrm>
              <a:off x="2604653" y="4471552"/>
              <a:ext cx="221673" cy="1233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BB0FA6AA-E070-4933-BBFD-CD881CD6B350}"/>
                </a:ext>
              </a:extLst>
            </p:cNvPr>
            <p:cNvSpPr/>
            <p:nvPr/>
          </p:nvSpPr>
          <p:spPr>
            <a:xfrm>
              <a:off x="2666997" y="4566802"/>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70A01126-9F1B-4F3B-9799-71D471FD68D8}"/>
                </a:ext>
              </a:extLst>
            </p:cNvPr>
            <p:cNvSpPr/>
            <p:nvPr/>
          </p:nvSpPr>
          <p:spPr>
            <a:xfrm>
              <a:off x="2666997" y="5120635"/>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2D23B71E-076E-44DD-B712-1267ABE26791}"/>
                </a:ext>
              </a:extLst>
            </p:cNvPr>
            <p:cNvSpPr/>
            <p:nvPr/>
          </p:nvSpPr>
          <p:spPr>
            <a:xfrm>
              <a:off x="2666997" y="5305246"/>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55D95A7B-DE51-48B5-B880-B849182C64AD}"/>
                </a:ext>
              </a:extLst>
            </p:cNvPr>
            <p:cNvSpPr/>
            <p:nvPr/>
          </p:nvSpPr>
          <p:spPr>
            <a:xfrm>
              <a:off x="2666997" y="4751413"/>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F9B0CD65-55E7-45C6-82FA-0AC685BABB3B}"/>
                </a:ext>
              </a:extLst>
            </p:cNvPr>
            <p:cNvSpPr/>
            <p:nvPr/>
          </p:nvSpPr>
          <p:spPr>
            <a:xfrm>
              <a:off x="2666997" y="4936024"/>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9C2717CB-2658-4681-A461-14DD4FE6AABB}"/>
                </a:ext>
              </a:extLst>
            </p:cNvPr>
            <p:cNvSpPr/>
            <p:nvPr/>
          </p:nvSpPr>
          <p:spPr>
            <a:xfrm>
              <a:off x="2666997" y="5489859"/>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130784FB-AE1C-479C-967B-8FB88D86A14D}"/>
                </a:ext>
              </a:extLst>
            </p:cNvPr>
            <p:cNvSpPr txBox="1"/>
            <p:nvPr/>
          </p:nvSpPr>
          <p:spPr>
            <a:xfrm>
              <a:off x="3169645" y="4623188"/>
              <a:ext cx="1122223" cy="830997"/>
            </a:xfrm>
            <a:prstGeom prst="rect">
              <a:avLst/>
            </a:prstGeom>
            <a:noFill/>
          </p:spPr>
          <p:txBody>
            <a:bodyPr wrap="square" rtlCol="0">
              <a:spAutoFit/>
            </a:bodyPr>
            <a:lstStyle/>
            <a:p>
              <a:pPr algn="ctr"/>
              <a:r>
                <a:rPr lang="es-AR" sz="1200" b="1" dirty="0"/>
                <a:t>Salida</a:t>
              </a:r>
            </a:p>
            <a:p>
              <a:pPr algn="ctr"/>
              <a:r>
                <a:rPr lang="es-AR" sz="1200" dirty="0"/>
                <a:t>Vector de acciones puntuadas</a:t>
              </a:r>
            </a:p>
          </p:txBody>
        </p:sp>
        <p:sp>
          <p:nvSpPr>
            <p:cNvPr id="69" name="CuadroTexto 68">
              <a:extLst>
                <a:ext uri="{FF2B5EF4-FFF2-40B4-BE49-F238E27FC236}">
                  <a16:creationId xmlns:a16="http://schemas.microsoft.com/office/drawing/2014/main" id="{C301DF96-7254-4A21-92F2-C55BEDF765C7}"/>
                </a:ext>
              </a:extLst>
            </p:cNvPr>
            <p:cNvSpPr txBox="1"/>
            <p:nvPr/>
          </p:nvSpPr>
          <p:spPr>
            <a:xfrm>
              <a:off x="1192832" y="478131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70" name="CuadroTexto 69">
              <a:extLst>
                <a:ext uri="{FF2B5EF4-FFF2-40B4-BE49-F238E27FC236}">
                  <a16:creationId xmlns:a16="http://schemas.microsoft.com/office/drawing/2014/main" id="{0F9009E7-6B53-489E-BDDE-EF6502CF4E8E}"/>
                </a:ext>
              </a:extLst>
            </p:cNvPr>
            <p:cNvSpPr txBox="1"/>
            <p:nvPr/>
          </p:nvSpPr>
          <p:spPr>
            <a:xfrm>
              <a:off x="2932164" y="4485509"/>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71" name="CuadroTexto 70">
              <a:extLst>
                <a:ext uri="{FF2B5EF4-FFF2-40B4-BE49-F238E27FC236}">
                  <a16:creationId xmlns:a16="http://schemas.microsoft.com/office/drawing/2014/main" id="{C34986F6-96C7-4C02-AE82-517E46A05DFE}"/>
                </a:ext>
              </a:extLst>
            </p:cNvPr>
            <p:cNvSpPr txBox="1"/>
            <p:nvPr/>
          </p:nvSpPr>
          <p:spPr>
            <a:xfrm>
              <a:off x="2936718" y="5489859"/>
              <a:ext cx="276069" cy="215444"/>
            </a:xfrm>
            <a:prstGeom prst="rect">
              <a:avLst/>
            </a:prstGeom>
            <a:noFill/>
          </p:spPr>
          <p:txBody>
            <a:bodyPr wrap="square" lIns="0" tIns="0" rIns="0" bIns="0" rtlCol="0">
              <a:spAutoFit/>
            </a:bodyPr>
            <a:lstStyle/>
            <a:p>
              <a:r>
                <a:rPr lang="es-AR" sz="1400" dirty="0" err="1">
                  <a:latin typeface="Courier New" panose="02070309020205020404" pitchFamily="49" charset="0"/>
                  <a:cs typeface="Courier New" panose="02070309020205020404" pitchFamily="49" charset="0"/>
                </a:rPr>
                <a:t>a</a:t>
              </a:r>
              <a:r>
                <a:rPr lang="es-AR" sz="800" b="1" dirty="0" err="1">
                  <a:latin typeface="Courier New" panose="02070309020205020404" pitchFamily="49" charset="0"/>
                  <a:cs typeface="Courier New" panose="02070309020205020404" pitchFamily="49" charset="0"/>
                </a:rPr>
                <a:t>n</a:t>
              </a:r>
              <a:endParaRPr lang="es-AR" sz="1100" b="1" dirty="0">
                <a:latin typeface="Courier New" panose="02070309020205020404" pitchFamily="49" charset="0"/>
                <a:cs typeface="Courier New" panose="02070309020205020404" pitchFamily="49" charset="0"/>
              </a:endParaRPr>
            </a:p>
          </p:txBody>
        </p:sp>
        <p:sp>
          <p:nvSpPr>
            <p:cNvPr id="72" name="CuadroTexto 71">
              <a:extLst>
                <a:ext uri="{FF2B5EF4-FFF2-40B4-BE49-F238E27FC236}">
                  <a16:creationId xmlns:a16="http://schemas.microsoft.com/office/drawing/2014/main" id="{A547385C-BF87-43CF-A959-5671DC0465BD}"/>
                </a:ext>
              </a:extLst>
            </p:cNvPr>
            <p:cNvSpPr txBox="1"/>
            <p:nvPr/>
          </p:nvSpPr>
          <p:spPr>
            <a:xfrm>
              <a:off x="2922334" y="473825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sp>
          <p:nvSpPr>
            <p:cNvPr id="73" name="CuadroTexto 72">
              <a:extLst>
                <a:ext uri="{FF2B5EF4-FFF2-40B4-BE49-F238E27FC236}">
                  <a16:creationId xmlns:a16="http://schemas.microsoft.com/office/drawing/2014/main" id="{3B6F8706-E69E-4122-82EA-CB856490EB17}"/>
                </a:ext>
              </a:extLst>
            </p:cNvPr>
            <p:cNvSpPr txBox="1"/>
            <p:nvPr/>
          </p:nvSpPr>
          <p:spPr>
            <a:xfrm>
              <a:off x="2861879" y="5056743"/>
              <a:ext cx="276069" cy="338554"/>
            </a:xfrm>
            <a:prstGeom prst="rect">
              <a:avLst/>
            </a:prstGeom>
            <a:noFill/>
          </p:spPr>
          <p:txBody>
            <a:bodyPr wrap="square" lIns="0" tIns="0" rIns="0" bIns="0" rtlCol="0">
              <a:spAutoFit/>
            </a:bodyPr>
            <a:lstStyle/>
            <a:p>
              <a:pPr algn="ctr"/>
              <a:r>
                <a:rPr lang="es-AR" sz="1100" b="1" dirty="0">
                  <a:latin typeface="Courier New" panose="02070309020205020404" pitchFamily="49" charset="0"/>
                  <a:cs typeface="Courier New" panose="02070309020205020404" pitchFamily="49" charset="0"/>
                </a:rPr>
                <a:t>.</a:t>
              </a:r>
            </a:p>
            <a:p>
              <a:pPr algn="ctr"/>
              <a:r>
                <a:rPr lang="es-AR" sz="1100" b="1" dirty="0">
                  <a:latin typeface="Courier New" panose="02070309020205020404" pitchFamily="49" charset="0"/>
                  <a:cs typeface="Courier New" panose="02070309020205020404" pitchFamily="49" charset="0"/>
                </a:rPr>
                <a:t>.</a:t>
              </a:r>
            </a:p>
          </p:txBody>
        </p:sp>
      </p:grpSp>
      <p:grpSp>
        <p:nvGrpSpPr>
          <p:cNvPr id="80" name="Grupo 79">
            <a:extLst>
              <a:ext uri="{FF2B5EF4-FFF2-40B4-BE49-F238E27FC236}">
                <a16:creationId xmlns:a16="http://schemas.microsoft.com/office/drawing/2014/main" id="{47F6A806-EDCB-422A-91AC-4B1E67A914EB}"/>
              </a:ext>
            </a:extLst>
          </p:cNvPr>
          <p:cNvGrpSpPr/>
          <p:nvPr/>
        </p:nvGrpSpPr>
        <p:grpSpPr>
          <a:xfrm>
            <a:off x="3442826" y="5753007"/>
            <a:ext cx="4281055" cy="960688"/>
            <a:chOff x="3442826" y="5753007"/>
            <a:chExt cx="4281055" cy="960688"/>
          </a:xfrm>
        </p:grpSpPr>
        <p:sp>
          <p:nvSpPr>
            <p:cNvPr id="76" name="Flecha: hacia abajo 75">
              <a:extLst>
                <a:ext uri="{FF2B5EF4-FFF2-40B4-BE49-F238E27FC236}">
                  <a16:creationId xmlns:a16="http://schemas.microsoft.com/office/drawing/2014/main" id="{981C162C-022F-46D4-AD5A-9A9E784764DB}"/>
                </a:ext>
              </a:extLst>
            </p:cNvPr>
            <p:cNvSpPr/>
            <p:nvPr/>
          </p:nvSpPr>
          <p:spPr>
            <a:xfrm rot="13816618">
              <a:off x="4758212" y="5724969"/>
              <a:ext cx="501716" cy="55779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CuadroTexto 76">
              <a:extLst>
                <a:ext uri="{FF2B5EF4-FFF2-40B4-BE49-F238E27FC236}">
                  <a16:creationId xmlns:a16="http://schemas.microsoft.com/office/drawing/2014/main" id="{3CE447F7-2067-4DF6-AA57-C3A0EE1D86C8}"/>
                </a:ext>
              </a:extLst>
            </p:cNvPr>
            <p:cNvSpPr txBox="1"/>
            <p:nvPr/>
          </p:nvSpPr>
          <p:spPr>
            <a:xfrm>
              <a:off x="3442826" y="6344363"/>
              <a:ext cx="4281055" cy="369332"/>
            </a:xfrm>
            <a:prstGeom prst="rect">
              <a:avLst/>
            </a:prstGeom>
            <a:noFill/>
          </p:spPr>
          <p:txBody>
            <a:bodyPr wrap="square" rtlCol="0">
              <a:spAutoFit/>
            </a:bodyPr>
            <a:lstStyle/>
            <a:p>
              <a:r>
                <a:rPr lang="es-AR" b="1" dirty="0"/>
                <a:t>DQN anduvo bien pero DVN anduvo mejor</a:t>
              </a:r>
            </a:p>
          </p:txBody>
        </p:sp>
      </p:grpSp>
    </p:spTree>
    <p:extLst>
      <p:ext uri="{BB962C8B-B14F-4D97-AF65-F5344CB8AC3E}">
        <p14:creationId xmlns:p14="http://schemas.microsoft.com/office/powerpoint/2010/main" val="24270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10A1C-DFF3-43E5-9D79-65CCCCC09DA6}"/>
              </a:ext>
            </a:extLst>
          </p:cNvPr>
          <p:cNvSpPr>
            <a:spLocks noGrp="1"/>
          </p:cNvSpPr>
          <p:nvPr>
            <p:ph type="title"/>
          </p:nvPr>
        </p:nvSpPr>
        <p:spPr/>
        <p:txBody>
          <a:bodyPr/>
          <a:lstStyle/>
          <a:p>
            <a:r>
              <a:rPr lang="es-AR" dirty="0"/>
              <a:t>Como es la Red DVN?</a:t>
            </a:r>
          </a:p>
        </p:txBody>
      </p:sp>
      <p:sp>
        <p:nvSpPr>
          <p:cNvPr id="44" name="CuadroTexto 43">
            <a:extLst>
              <a:ext uri="{FF2B5EF4-FFF2-40B4-BE49-F238E27FC236}">
                <a16:creationId xmlns:a16="http://schemas.microsoft.com/office/drawing/2014/main" id="{50BFA5DC-5448-4946-8525-D495D7DE598B}"/>
              </a:ext>
            </a:extLst>
          </p:cNvPr>
          <p:cNvSpPr txBox="1"/>
          <p:nvPr/>
        </p:nvSpPr>
        <p:spPr>
          <a:xfrm>
            <a:off x="633845" y="1368156"/>
            <a:ext cx="7370618" cy="646331"/>
          </a:xfrm>
          <a:prstGeom prst="rect">
            <a:avLst/>
          </a:prstGeom>
          <a:noFill/>
        </p:spPr>
        <p:txBody>
          <a:bodyPr wrap="square" rtlCol="0">
            <a:spAutoFit/>
          </a:bodyPr>
          <a:lstStyle/>
          <a:p>
            <a:r>
              <a:rPr lang="es-AR" dirty="0"/>
              <a:t>Luego de múltiples pruebas y experimentación</a:t>
            </a:r>
          </a:p>
          <a:p>
            <a:endParaRPr lang="es-AR" dirty="0"/>
          </a:p>
        </p:txBody>
      </p:sp>
      <p:sp>
        <p:nvSpPr>
          <p:cNvPr id="45" name="CuadroTexto 44">
            <a:extLst>
              <a:ext uri="{FF2B5EF4-FFF2-40B4-BE49-F238E27FC236}">
                <a16:creationId xmlns:a16="http://schemas.microsoft.com/office/drawing/2014/main" id="{16CFF666-6F0B-4C98-807E-7338427313A2}"/>
              </a:ext>
            </a:extLst>
          </p:cNvPr>
          <p:cNvSpPr txBox="1"/>
          <p:nvPr/>
        </p:nvSpPr>
        <p:spPr>
          <a:xfrm>
            <a:off x="0" y="2687818"/>
            <a:ext cx="3806536" cy="3693319"/>
          </a:xfrm>
          <a:prstGeom prst="rect">
            <a:avLst/>
          </a:prstGeom>
          <a:noFill/>
        </p:spPr>
        <p:txBody>
          <a:bodyPr wrap="square" rtlCol="0">
            <a:spAutoFit/>
          </a:bodyPr>
          <a:lstStyle/>
          <a:p>
            <a:pPr algn="ctr"/>
            <a:r>
              <a:rPr lang="es-AR" b="1" dirty="0"/>
              <a:t>INPUT LAYER (</a:t>
            </a:r>
            <a:r>
              <a:rPr lang="es-AR" dirty="0"/>
              <a:t>100)</a:t>
            </a:r>
            <a:endParaRPr lang="es-AR" b="1" dirty="0"/>
          </a:p>
          <a:p>
            <a:pPr algn="ctr"/>
            <a:r>
              <a:rPr lang="es-AR" dirty="0"/>
              <a:t>Vector  de largo</a:t>
            </a:r>
          </a:p>
          <a:p>
            <a:pPr algn="ctr"/>
            <a:endParaRPr lang="es-AR" dirty="0"/>
          </a:p>
          <a:p>
            <a:pPr algn="ctr"/>
            <a:r>
              <a:rPr lang="es-AR" b="1" dirty="0"/>
              <a:t>HIDDEN LAYERS </a:t>
            </a:r>
            <a:r>
              <a:rPr lang="es-AR" dirty="0"/>
              <a:t>(8 capas x 100)</a:t>
            </a:r>
          </a:p>
          <a:p>
            <a:pPr algn="ctr"/>
            <a:endParaRPr lang="es-AR" dirty="0"/>
          </a:p>
          <a:p>
            <a:pPr algn="ctr"/>
            <a:r>
              <a:rPr lang="es-AR" b="1" dirty="0"/>
              <a:t>OUTPUT</a:t>
            </a:r>
            <a:r>
              <a:rPr lang="es-AR" dirty="0"/>
              <a:t> (1 - </a:t>
            </a:r>
            <a:r>
              <a:rPr lang="es-AR" dirty="0" err="1"/>
              <a:t>float</a:t>
            </a:r>
            <a:r>
              <a:rPr lang="es-AR" dirty="0"/>
              <a:t>)</a:t>
            </a:r>
          </a:p>
          <a:p>
            <a:pPr algn="ctr"/>
            <a:endParaRPr lang="es-AR" dirty="0"/>
          </a:p>
          <a:p>
            <a:pPr algn="ctr"/>
            <a:r>
              <a:rPr lang="es-AR" dirty="0" err="1"/>
              <a:t>LeakyReLU</a:t>
            </a:r>
            <a:r>
              <a:rPr lang="es-AR" dirty="0"/>
              <a:t> (</a:t>
            </a:r>
            <a:r>
              <a:rPr lang="es-AR" dirty="0" err="1"/>
              <a:t>alpha</a:t>
            </a:r>
            <a:r>
              <a:rPr lang="es-AR" dirty="0"/>
              <a:t>=0.1)</a:t>
            </a:r>
          </a:p>
          <a:p>
            <a:pPr algn="ctr"/>
            <a:r>
              <a:rPr lang="es-AR" dirty="0"/>
              <a:t>Regularización L2 (lambda = 0.01)</a:t>
            </a:r>
          </a:p>
          <a:p>
            <a:pPr algn="ctr"/>
            <a:endParaRPr lang="es-AR" dirty="0"/>
          </a:p>
          <a:p>
            <a:pPr algn="ctr"/>
            <a:r>
              <a:rPr lang="es-AR" dirty="0" err="1"/>
              <a:t>optimizer</a:t>
            </a:r>
            <a:r>
              <a:rPr lang="es-AR" dirty="0"/>
              <a:t>='</a:t>
            </a:r>
            <a:r>
              <a:rPr lang="es-AR" dirty="0" err="1"/>
              <a:t>adam</a:t>
            </a:r>
            <a:r>
              <a:rPr lang="es-AR" dirty="0"/>
              <a:t>’</a:t>
            </a:r>
          </a:p>
          <a:p>
            <a:pPr algn="ctr"/>
            <a:r>
              <a:rPr lang="es-AR" dirty="0" err="1"/>
              <a:t>loss</a:t>
            </a:r>
            <a:r>
              <a:rPr lang="es-AR" dirty="0"/>
              <a:t>='</a:t>
            </a:r>
            <a:r>
              <a:rPr lang="es-AR" dirty="0" err="1"/>
              <a:t>mse</a:t>
            </a:r>
            <a:r>
              <a:rPr lang="es-AR" dirty="0"/>
              <a:t>’</a:t>
            </a:r>
          </a:p>
          <a:p>
            <a:pPr algn="ctr"/>
            <a:r>
              <a:rPr lang="es-AR" dirty="0" err="1"/>
              <a:t>metrics</a:t>
            </a:r>
            <a:r>
              <a:rPr lang="es-AR" dirty="0"/>
              <a:t>='mae'</a:t>
            </a:r>
          </a:p>
        </p:txBody>
      </p:sp>
      <p:sp>
        <p:nvSpPr>
          <p:cNvPr id="49" name="CuadroTexto 48">
            <a:extLst>
              <a:ext uri="{FF2B5EF4-FFF2-40B4-BE49-F238E27FC236}">
                <a16:creationId xmlns:a16="http://schemas.microsoft.com/office/drawing/2014/main" id="{10CA2376-3E09-4265-A2F8-1D3C3959A695}"/>
              </a:ext>
            </a:extLst>
          </p:cNvPr>
          <p:cNvSpPr txBox="1"/>
          <p:nvPr/>
        </p:nvSpPr>
        <p:spPr>
          <a:xfrm>
            <a:off x="4319154" y="2313708"/>
            <a:ext cx="4478485" cy="2492990"/>
          </a:xfrm>
          <a:prstGeom prst="rect">
            <a:avLst/>
          </a:prstGeom>
          <a:noFill/>
        </p:spPr>
        <p:txBody>
          <a:bodyPr wrap="square" rtlCol="0">
            <a:spAutoFit/>
          </a:bodyPr>
          <a:lstStyle/>
          <a:p>
            <a:r>
              <a:rPr lang="es-ES" sz="1200" dirty="0"/>
              <a:t># 1ro ESTADO TRUCO (1 neurona)</a:t>
            </a:r>
          </a:p>
          <a:p>
            <a:endParaRPr lang="es-ES" sz="1200" dirty="0"/>
          </a:p>
          <a:p>
            <a:r>
              <a:rPr lang="es-ES" sz="1200" dirty="0"/>
              <a:t># 2do ESTADO ENVIDO (3 neuronas: estado, puntos_p1 si aplica, puntos_p2 si aplica)</a:t>
            </a:r>
          </a:p>
          <a:p>
            <a:endParaRPr lang="es-ES" sz="1200" dirty="0"/>
          </a:p>
          <a:p>
            <a:r>
              <a:rPr lang="es-ES" sz="1200" dirty="0"/>
              <a:t># 3ro CARTAS DEL JUGADOR 18 neuronas:  3 cartas con 6 neuronas por carta: truco 4xPalo (</a:t>
            </a:r>
            <a:r>
              <a:rPr lang="es-ES" sz="1200" dirty="0" err="1"/>
              <a:t>categorical</a:t>
            </a:r>
            <a:r>
              <a:rPr lang="es-ES" sz="1200" dirty="0"/>
              <a:t>) y envido  </a:t>
            </a:r>
          </a:p>
          <a:p>
            <a:endParaRPr lang="es-ES" sz="1200" dirty="0"/>
          </a:p>
          <a:p>
            <a:r>
              <a:rPr lang="es-ES" sz="1200" dirty="0"/>
              <a:t># 4to CARTAS JUGADAS (36 neuronas, fijo: 6 cartas con 6 neuronas cada una truco, palo y envido)</a:t>
            </a:r>
          </a:p>
          <a:p>
            <a:endParaRPr lang="es-ES" sz="1200" dirty="0"/>
          </a:p>
          <a:p>
            <a:r>
              <a:rPr lang="es-ES" sz="1200" dirty="0"/>
              <a:t># 5to ACCIONES (42 neuronas, fijo = 21 acciones x 2 (jugador + código acción) )  secuencia= Jugador, Código Acción</a:t>
            </a:r>
            <a:endParaRPr lang="es-AR" sz="1200" dirty="0"/>
          </a:p>
        </p:txBody>
      </p:sp>
      <p:sp>
        <p:nvSpPr>
          <p:cNvPr id="51" name="Abrir llave 50">
            <a:extLst>
              <a:ext uri="{FF2B5EF4-FFF2-40B4-BE49-F238E27FC236}">
                <a16:creationId xmlns:a16="http://schemas.microsoft.com/office/drawing/2014/main" id="{169C55C9-C91B-4179-ABC5-4CC7A2C0E8EA}"/>
              </a:ext>
            </a:extLst>
          </p:cNvPr>
          <p:cNvSpPr/>
          <p:nvPr/>
        </p:nvSpPr>
        <p:spPr>
          <a:xfrm>
            <a:off x="3991841" y="2212173"/>
            <a:ext cx="412172" cy="2668349"/>
          </a:xfrm>
          <a:prstGeom prst="leftBrace">
            <a:avLst>
              <a:gd name="adj1" fmla="val 8333"/>
              <a:gd name="adj2" fmla="val 25077"/>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2" name="Flecha: a la derecha 51">
            <a:extLst>
              <a:ext uri="{FF2B5EF4-FFF2-40B4-BE49-F238E27FC236}">
                <a16:creationId xmlns:a16="http://schemas.microsoft.com/office/drawing/2014/main" id="{8B8F1C14-5486-488F-9C9C-6606E18148C1}"/>
              </a:ext>
            </a:extLst>
          </p:cNvPr>
          <p:cNvSpPr/>
          <p:nvPr/>
        </p:nvSpPr>
        <p:spPr>
          <a:xfrm>
            <a:off x="3061855" y="2568484"/>
            <a:ext cx="1149927" cy="646331"/>
          </a:xfrm>
          <a:prstGeom prst="rightArrow">
            <a:avLst>
              <a:gd name="adj1" fmla="val 41426"/>
              <a:gd name="adj2" fmla="val 5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8710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509D3-81F8-41B4-8935-3C113AAFFCE6}"/>
              </a:ext>
            </a:extLst>
          </p:cNvPr>
          <p:cNvSpPr>
            <a:spLocks noGrp="1"/>
          </p:cNvSpPr>
          <p:nvPr>
            <p:ph type="title"/>
          </p:nvPr>
        </p:nvSpPr>
        <p:spPr>
          <a:xfrm>
            <a:off x="90058" y="74292"/>
            <a:ext cx="7886700" cy="1200778"/>
          </a:xfrm>
        </p:spPr>
        <p:txBody>
          <a:bodyPr/>
          <a:lstStyle/>
          <a:p>
            <a:r>
              <a:rPr lang="es-AR" dirty="0"/>
              <a:t>¿Cómo la entreno?</a:t>
            </a:r>
          </a:p>
        </p:txBody>
      </p:sp>
      <p:sp>
        <p:nvSpPr>
          <p:cNvPr id="27" name="Rectángulo: esquinas redondeadas 26">
            <a:extLst>
              <a:ext uri="{FF2B5EF4-FFF2-40B4-BE49-F238E27FC236}">
                <a16:creationId xmlns:a16="http://schemas.microsoft.com/office/drawing/2014/main" id="{008A0ED7-C117-4570-A0C0-DEE3986C5E59}"/>
              </a:ext>
            </a:extLst>
          </p:cNvPr>
          <p:cNvSpPr/>
          <p:nvPr/>
        </p:nvSpPr>
        <p:spPr>
          <a:xfrm>
            <a:off x="3075705"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8" name="Rectángulo: esquinas redondeadas 47">
            <a:extLst>
              <a:ext uri="{FF2B5EF4-FFF2-40B4-BE49-F238E27FC236}">
                <a16:creationId xmlns:a16="http://schemas.microsoft.com/office/drawing/2014/main" id="{DF8A7ED0-1291-40AA-A31D-55E981B6911A}"/>
              </a:ext>
            </a:extLst>
          </p:cNvPr>
          <p:cNvSpPr/>
          <p:nvPr/>
        </p:nvSpPr>
        <p:spPr>
          <a:xfrm>
            <a:off x="6414650"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9" name="Flecha: a la izquierda y derecha 48">
            <a:extLst>
              <a:ext uri="{FF2B5EF4-FFF2-40B4-BE49-F238E27FC236}">
                <a16:creationId xmlns:a16="http://schemas.microsoft.com/office/drawing/2014/main" id="{F2301BF8-155B-408F-AAA8-FA18E4D63EE0}"/>
              </a:ext>
            </a:extLst>
          </p:cNvPr>
          <p:cNvSpPr/>
          <p:nvPr/>
        </p:nvSpPr>
        <p:spPr>
          <a:xfrm>
            <a:off x="5659577" y="1760545"/>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Rectángulo 50">
            <a:extLst>
              <a:ext uri="{FF2B5EF4-FFF2-40B4-BE49-F238E27FC236}">
                <a16:creationId xmlns:a16="http://schemas.microsoft.com/office/drawing/2014/main" id="{EC69B1D6-E0B7-4A7C-93FC-9017B2C993AD}"/>
              </a:ext>
            </a:extLst>
          </p:cNvPr>
          <p:cNvSpPr/>
          <p:nvPr/>
        </p:nvSpPr>
        <p:spPr>
          <a:xfrm>
            <a:off x="5264725" y="2452205"/>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a:t>
            </a:r>
            <a:r>
              <a:rPr lang="es-AR" dirty="0" err="1"/>
              <a:t>pickles</a:t>
            </a:r>
            <a:r>
              <a:rPr lang="es-AR" dirty="0"/>
              <a:t>)</a:t>
            </a:r>
          </a:p>
        </p:txBody>
      </p:sp>
      <p:sp>
        <p:nvSpPr>
          <p:cNvPr id="52" name="Rectángulo: esquinas redondeadas 51">
            <a:extLst>
              <a:ext uri="{FF2B5EF4-FFF2-40B4-BE49-F238E27FC236}">
                <a16:creationId xmlns:a16="http://schemas.microsoft.com/office/drawing/2014/main" id="{C81D97DD-2DAC-4334-8C44-86A0FFE800D8}"/>
              </a:ext>
            </a:extLst>
          </p:cNvPr>
          <p:cNvSpPr/>
          <p:nvPr/>
        </p:nvSpPr>
        <p:spPr>
          <a:xfrm>
            <a:off x="3075708"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3" name="Rectángulo: esquinas redondeadas 52">
            <a:extLst>
              <a:ext uri="{FF2B5EF4-FFF2-40B4-BE49-F238E27FC236}">
                <a16:creationId xmlns:a16="http://schemas.microsoft.com/office/drawing/2014/main" id="{5A36A0BF-3816-48FC-8A6D-BB135D2627E6}"/>
              </a:ext>
            </a:extLst>
          </p:cNvPr>
          <p:cNvSpPr/>
          <p:nvPr/>
        </p:nvSpPr>
        <p:spPr>
          <a:xfrm>
            <a:off x="6414653"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4" name="CuadroTexto 53">
            <a:extLst>
              <a:ext uri="{FF2B5EF4-FFF2-40B4-BE49-F238E27FC236}">
                <a16:creationId xmlns:a16="http://schemas.microsoft.com/office/drawing/2014/main" id="{536416FD-E54E-4B4A-9EB2-4F37B931CFC4}"/>
              </a:ext>
            </a:extLst>
          </p:cNvPr>
          <p:cNvSpPr txBox="1"/>
          <p:nvPr/>
        </p:nvSpPr>
        <p:spPr>
          <a:xfrm>
            <a:off x="128159" y="21617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55" name="CuadroTexto 54">
            <a:extLst>
              <a:ext uri="{FF2B5EF4-FFF2-40B4-BE49-F238E27FC236}">
                <a16:creationId xmlns:a16="http://schemas.microsoft.com/office/drawing/2014/main" id="{53E917C5-76EF-436A-B27F-02E27CD22493}"/>
              </a:ext>
            </a:extLst>
          </p:cNvPr>
          <p:cNvSpPr txBox="1"/>
          <p:nvPr/>
        </p:nvSpPr>
        <p:spPr>
          <a:xfrm>
            <a:off x="128159" y="38381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TRAIN()</a:t>
            </a:r>
          </a:p>
        </p:txBody>
      </p:sp>
      <p:sp>
        <p:nvSpPr>
          <p:cNvPr id="56" name="Rectángulo 55">
            <a:extLst>
              <a:ext uri="{FF2B5EF4-FFF2-40B4-BE49-F238E27FC236}">
                <a16:creationId xmlns:a16="http://schemas.microsoft.com/office/drawing/2014/main" id="{E049A07A-6B04-4997-9B48-3279284CB730}"/>
              </a:ext>
            </a:extLst>
          </p:cNvPr>
          <p:cNvSpPr/>
          <p:nvPr/>
        </p:nvSpPr>
        <p:spPr>
          <a:xfrm>
            <a:off x="5264725" y="4105687"/>
            <a:ext cx="1620981" cy="9069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Redes entrenadas</a:t>
            </a:r>
          </a:p>
          <a:p>
            <a:pPr algn="ctr"/>
            <a:r>
              <a:rPr lang="es-AR" dirty="0"/>
              <a:t>(h5)</a:t>
            </a:r>
          </a:p>
        </p:txBody>
      </p:sp>
      <p:cxnSp>
        <p:nvCxnSpPr>
          <p:cNvPr id="58" name="Conector recto 57">
            <a:extLst>
              <a:ext uri="{FF2B5EF4-FFF2-40B4-BE49-F238E27FC236}">
                <a16:creationId xmlns:a16="http://schemas.microsoft.com/office/drawing/2014/main" id="{D96CB778-4CD3-41D7-AFE5-877F254F1363}"/>
              </a:ext>
            </a:extLst>
          </p:cNvPr>
          <p:cNvCxnSpPr/>
          <p:nvPr/>
        </p:nvCxnSpPr>
        <p:spPr>
          <a:xfrm>
            <a:off x="2673928" y="3172691"/>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7321B262-67EC-4CBA-ABDC-DEE9F13989D2}"/>
              </a:ext>
            </a:extLst>
          </p:cNvPr>
          <p:cNvCxnSpPr/>
          <p:nvPr/>
        </p:nvCxnSpPr>
        <p:spPr>
          <a:xfrm>
            <a:off x="2673928" y="5209309"/>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CD786EDE-6B4E-44EA-A38D-337D43AA2BFD}"/>
              </a:ext>
            </a:extLst>
          </p:cNvPr>
          <p:cNvSpPr txBox="1"/>
          <p:nvPr/>
        </p:nvSpPr>
        <p:spPr>
          <a:xfrm>
            <a:off x="90058" y="5514594"/>
            <a:ext cx="1891146"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61" name="Flecha: a la izquierda y derecha 60">
            <a:extLst>
              <a:ext uri="{FF2B5EF4-FFF2-40B4-BE49-F238E27FC236}">
                <a16:creationId xmlns:a16="http://schemas.microsoft.com/office/drawing/2014/main" id="{FF5DC221-0613-4DF7-AA67-6527E34B6C55}"/>
              </a:ext>
            </a:extLst>
          </p:cNvPr>
          <p:cNvSpPr/>
          <p:nvPr/>
        </p:nvSpPr>
        <p:spPr>
          <a:xfrm>
            <a:off x="5742701" y="5560143"/>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Rectángulo 61">
            <a:extLst>
              <a:ext uri="{FF2B5EF4-FFF2-40B4-BE49-F238E27FC236}">
                <a16:creationId xmlns:a16="http://schemas.microsoft.com/office/drawing/2014/main" id="{C3A63996-3AA2-4DB0-B25C-2B7CDCF77D8B}"/>
              </a:ext>
            </a:extLst>
          </p:cNvPr>
          <p:cNvSpPr/>
          <p:nvPr/>
        </p:nvSpPr>
        <p:spPr>
          <a:xfrm>
            <a:off x="5264725" y="6098394"/>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(gen2-pickles)</a:t>
            </a:r>
          </a:p>
        </p:txBody>
      </p:sp>
      <p:sp>
        <p:nvSpPr>
          <p:cNvPr id="63" name="Rectángulo: esquinas redondeadas 62">
            <a:extLst>
              <a:ext uri="{FF2B5EF4-FFF2-40B4-BE49-F238E27FC236}">
                <a16:creationId xmlns:a16="http://schemas.microsoft.com/office/drawing/2014/main" id="{AB9EB9F7-4449-40A8-B84E-9BDC8AA6E4B2}"/>
              </a:ext>
            </a:extLst>
          </p:cNvPr>
          <p:cNvSpPr/>
          <p:nvPr/>
        </p:nvSpPr>
        <p:spPr>
          <a:xfrm>
            <a:off x="3075705" y="5505260"/>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64" name="Rectángulo: esquinas redondeadas 63">
            <a:extLst>
              <a:ext uri="{FF2B5EF4-FFF2-40B4-BE49-F238E27FC236}">
                <a16:creationId xmlns:a16="http://schemas.microsoft.com/office/drawing/2014/main" id="{B08B80DB-0574-4F1A-A7D5-B3210F88935B}"/>
              </a:ext>
            </a:extLst>
          </p:cNvPr>
          <p:cNvSpPr/>
          <p:nvPr/>
        </p:nvSpPr>
        <p:spPr>
          <a:xfrm>
            <a:off x="6511632" y="5505259"/>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66" name="Flecha: hacia abajo 65">
            <a:extLst>
              <a:ext uri="{FF2B5EF4-FFF2-40B4-BE49-F238E27FC236}">
                <a16:creationId xmlns:a16="http://schemas.microsoft.com/office/drawing/2014/main" id="{B76B760B-CA6A-4C70-BD93-177E3FE28CF5}"/>
              </a:ext>
            </a:extLst>
          </p:cNvPr>
          <p:cNvSpPr/>
          <p:nvPr/>
        </p:nvSpPr>
        <p:spPr>
          <a:xfrm>
            <a:off x="0" y="1691322"/>
            <a:ext cx="2043540" cy="4800896"/>
          </a:xfrm>
          <a:prstGeom prst="downArrow">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697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animBg="1"/>
      <p:bldP spid="64" grpId="0" animBg="1"/>
    </p:bldLst>
  </p:timing>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17690</TotalTime>
  <Words>3192</Words>
  <Application>Microsoft Office PowerPoint</Application>
  <PresentationFormat>Presentación en pantalla (4:3)</PresentationFormat>
  <Paragraphs>341</Paragraphs>
  <Slides>47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Calibri</vt:lpstr>
      <vt:lpstr>Calibri Light</vt:lpstr>
      <vt:lpstr>Courier New</vt:lpstr>
      <vt:lpstr>Wingdings</vt:lpstr>
      <vt:lpstr>Wingdings 2</vt:lpstr>
      <vt:lpstr>HDOfficeLightV0</vt:lpstr>
      <vt:lpstr>Proyecto IA Digital House</vt:lpstr>
      <vt:lpstr>Presentación final </vt:lpstr>
      <vt:lpstr>Donde nos quedamos?</vt:lpstr>
      <vt:lpstr>Contexto</vt:lpstr>
      <vt:lpstr>Elementos Centrales de Reinforcement Learning (breve repaso)</vt:lpstr>
      <vt:lpstr>Estrategias Tradicionales en Juegos </vt:lpstr>
      <vt:lpstr>Opciones de “meter redes”</vt:lpstr>
      <vt:lpstr>Como es la Red DVN?</vt:lpstr>
      <vt:lpstr>¿Cómo la entreno?</vt:lpstr>
      <vt:lpstr>Que quiere decir meter una Red?</vt:lpstr>
      <vt:lpstr>Que es Deep Q-Network  (DQN)</vt:lpstr>
      <vt:lpstr>Policy gradient</vt:lpstr>
      <vt:lpstr>Muchas preguntas, cual es el estado del arte</vt:lpstr>
      <vt:lpstr>Libratus</vt:lpstr>
      <vt:lpstr>Libratus Enero 2017 </vt:lpstr>
      <vt:lpstr>Libratus</vt:lpstr>
      <vt:lpstr>Presentación de PowerPoint</vt:lpstr>
      <vt:lpstr>Deepstack</vt:lpstr>
      <vt:lpstr>Deepstack</vt:lpstr>
      <vt:lpstr>Deepstack</vt:lpstr>
      <vt:lpstr>Ideas mias</vt:lpstr>
      <vt:lpstr>Presentación de PowerPoint</vt:lpstr>
      <vt:lpstr>IDEAS MIAS</vt:lpstr>
      <vt:lpstr>Presentación de PowerPoint</vt:lpstr>
      <vt:lpstr>GRACIAS!</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lpstr>Próximos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Previtali, Marcos</cp:lastModifiedBy>
  <cp:revision>81</cp:revision>
  <dcterms:created xsi:type="dcterms:W3CDTF">2019-06-08T20:21:40Z</dcterms:created>
  <dcterms:modified xsi:type="dcterms:W3CDTF">2019-08-07T17:05:58Z</dcterms:modified>
</cp:coreProperties>
</file>