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80" r:id="rId3"/>
    <p:sldId id="283" r:id="rId4"/>
    <p:sldId id="299" r:id="rId5"/>
    <p:sldId id="302" r:id="rId6"/>
    <p:sldId id="301" r:id="rId7"/>
    <p:sldId id="314" r:id="rId8"/>
    <p:sldId id="303" r:id="rId9"/>
    <p:sldId id="304" r:id="rId10"/>
    <p:sldId id="305" r:id="rId11"/>
    <p:sldId id="306" r:id="rId12"/>
    <p:sldId id="308" r:id="rId13"/>
    <p:sldId id="309" r:id="rId14"/>
    <p:sldId id="311" r:id="rId15"/>
    <p:sldId id="312" r:id="rId16"/>
    <p:sldId id="313" r:id="rId17"/>
    <p:sldId id="315" r:id="rId18"/>
    <p:sldId id="268" r:id="rId19"/>
    <p:sldId id="316" r:id="rId20"/>
    <p:sldId id="317" r:id="rId21"/>
    <p:sldId id="297" r:id="rId22"/>
    <p:sldId id="298" r:id="rId23"/>
    <p:sldId id="286" r:id="rId24"/>
    <p:sldId id="294" r:id="rId25"/>
    <p:sldId id="284" r:id="rId26"/>
    <p:sldId id="291" r:id="rId27"/>
    <p:sldId id="293" r:id="rId28"/>
    <p:sldId id="287" r:id="rId29"/>
    <p:sldId id="290" r:id="rId30"/>
    <p:sldId id="292" r:id="rId31"/>
    <p:sldId id="288" r:id="rId32"/>
    <p:sldId id="289" r:id="rId33"/>
    <p:sldId id="281" r:id="rId34"/>
    <p:sldId id="271" r:id="rId35"/>
    <p:sldId id="257" r:id="rId36"/>
    <p:sldId id="258" r:id="rId37"/>
    <p:sldId id="260" r:id="rId38"/>
    <p:sldId id="261" r:id="rId39"/>
    <p:sldId id="272" r:id="rId40"/>
    <p:sldId id="274" r:id="rId41"/>
    <p:sldId id="278" r:id="rId42"/>
    <p:sldId id="279" r:id="rId43"/>
    <p:sldId id="273" r:id="rId44"/>
    <p:sldId id="263" r:id="rId45"/>
    <p:sldId id="262" r:id="rId46"/>
    <p:sldId id="264" r:id="rId47"/>
    <p:sldId id="265" r:id="rId48"/>
    <p:sldId id="266" r:id="rId49"/>
    <p:sldId id="275" r:id="rId50"/>
    <p:sldId id="277" r:id="rId51"/>
    <p:sldId id="269" r:id="rId52"/>
    <p:sldId id="276" r:id="rId53"/>
    <p:sldId id="26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EBC6821-ECCB-41CB-8D62-83416E3F7332}">
          <p14:sldIdLst>
            <p14:sldId id="256"/>
            <p14:sldId id="280"/>
            <p14:sldId id="283"/>
            <p14:sldId id="299"/>
            <p14:sldId id="302"/>
            <p14:sldId id="301"/>
            <p14:sldId id="314"/>
            <p14:sldId id="303"/>
            <p14:sldId id="304"/>
            <p14:sldId id="305"/>
            <p14:sldId id="306"/>
            <p14:sldId id="308"/>
            <p14:sldId id="309"/>
            <p14:sldId id="311"/>
            <p14:sldId id="312"/>
            <p14:sldId id="313"/>
            <p14:sldId id="315"/>
            <p14:sldId id="268"/>
            <p14:sldId id="316"/>
          </p14:sldIdLst>
        </p14:section>
        <p14:section name="Sección sin título" id="{1563FB53-2C1F-4698-9324-4232F3E3C150}">
          <p14:sldIdLst>
            <p14:sldId id="317"/>
            <p14:sldId id="297"/>
            <p14:sldId id="298"/>
            <p14:sldId id="286"/>
            <p14:sldId id="294"/>
            <p14:sldId id="284"/>
            <p14:sldId id="291"/>
            <p14:sldId id="293"/>
            <p14:sldId id="287"/>
            <p14:sldId id="290"/>
            <p14:sldId id="292"/>
            <p14:sldId id="288"/>
            <p14:sldId id="289"/>
            <p14:sldId id="281"/>
            <p14:sldId id="271"/>
            <p14:sldId id="257"/>
            <p14:sldId id="258"/>
            <p14:sldId id="260"/>
            <p14:sldId id="261"/>
            <p14:sldId id="272"/>
            <p14:sldId id="274"/>
            <p14:sldId id="278"/>
            <p14:sldId id="279"/>
            <p14:sldId id="273"/>
            <p14:sldId id="263"/>
            <p14:sldId id="262"/>
            <p14:sldId id="264"/>
            <p14:sldId id="265"/>
            <p14:sldId id="266"/>
            <p14:sldId id="275"/>
            <p14:sldId id="277"/>
            <p14:sldId id="269"/>
            <p14:sldId id="27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4660"/>
  </p:normalViewPr>
  <p:slideViewPr>
    <p:cSldViewPr snapToGrid="0">
      <p:cViewPr varScale="1">
        <p:scale>
          <a:sx n="69" d="100"/>
          <a:sy n="69"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7/8/2019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5B01363C-3385-4411-95FF-701379E5EBA4}"/>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87913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7/8/2019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3947EC47-6615-4AE1-A23E-D32BB26D0D6D}"/>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9625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0674FA-F379-44A3-9DF4-9CB403C6B70C}" type="datetimeFigureOut">
              <a:rPr lang="es-AR" smtClean="0"/>
              <a:t>7/8/2019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16007F10-02F5-40BE-8FD8-BF4B0A00069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113803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0674FA-F379-44A3-9DF4-9CB403C6B70C}" type="datetimeFigureOut">
              <a:rPr lang="es-AR" smtClean="0"/>
              <a:t>7/8/2019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B4B1F911-8C97-4A11-9888-187203FA0BA5}"/>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60538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90674FA-F379-44A3-9DF4-9CB403C6B70C}" type="datetimeFigureOut">
              <a:rPr lang="es-AR" smtClean="0"/>
              <a:t>7/8/2019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957B8F8-30FE-420E-B2E2-8640ECDD2C2A}" type="slidenum">
              <a:rPr lang="es-AR" smtClean="0"/>
              <a:t>‹Nº›</a:t>
            </a:fld>
            <a:endParaRPr lang="es-AR"/>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pic>
        <p:nvPicPr>
          <p:cNvPr id="11" name="Imagen 10">
            <a:extLst>
              <a:ext uri="{FF2B5EF4-FFF2-40B4-BE49-F238E27FC236}">
                <a16:creationId xmlns:a16="http://schemas.microsoft.com/office/drawing/2014/main" id="{C865D4AB-B595-4A8F-91AA-1D7523147EA3}"/>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17015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0674FA-F379-44A3-9DF4-9CB403C6B70C}" type="datetimeFigureOut">
              <a:rPr lang="es-AR" smtClean="0"/>
              <a:t>7/8/2019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957B8F8-30FE-420E-B2E2-8640ECDD2C2A}" type="slidenum">
              <a:rPr lang="es-AR" smtClean="0"/>
              <a:t>‹Nº›</a:t>
            </a:fld>
            <a:endParaRPr lang="es-AR"/>
          </a:p>
        </p:txBody>
      </p:sp>
      <p:sp>
        <p:nvSpPr>
          <p:cNvPr id="6" name="Title 5"/>
          <p:cNvSpPr>
            <a:spLocks noGrp="1"/>
          </p:cNvSpPr>
          <p:nvPr>
            <p:ph type="title"/>
          </p:nvPr>
        </p:nvSpPr>
        <p:spPr/>
        <p:txBody>
          <a:bodyPr/>
          <a:lstStyle/>
          <a:p>
            <a:r>
              <a:rPr lang="es-ES"/>
              <a:t>Haga clic para modificar el estilo de título del patrón</a:t>
            </a:r>
            <a:endParaRPr lang="en-US"/>
          </a:p>
        </p:txBody>
      </p:sp>
      <p:pic>
        <p:nvPicPr>
          <p:cNvPr id="7" name="Imagen 6">
            <a:extLst>
              <a:ext uri="{FF2B5EF4-FFF2-40B4-BE49-F238E27FC236}">
                <a16:creationId xmlns:a16="http://schemas.microsoft.com/office/drawing/2014/main" id="{9630861B-A10B-4379-B2D1-031C0E94FB6A}"/>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358225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674FA-F379-44A3-9DF4-9CB403C6B70C}" type="datetimeFigureOut">
              <a:rPr lang="es-AR" smtClean="0"/>
              <a:t>7/8/2019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957B8F8-30FE-420E-B2E2-8640ECDD2C2A}" type="slidenum">
              <a:rPr lang="es-AR" smtClean="0"/>
              <a:t>‹Nº›</a:t>
            </a:fld>
            <a:endParaRPr lang="es-AR"/>
          </a:p>
        </p:txBody>
      </p:sp>
      <p:pic>
        <p:nvPicPr>
          <p:cNvPr id="5" name="Imagen 4">
            <a:extLst>
              <a:ext uri="{FF2B5EF4-FFF2-40B4-BE49-F238E27FC236}">
                <a16:creationId xmlns:a16="http://schemas.microsoft.com/office/drawing/2014/main" id="{C66855D0-BE25-4FAA-B7D5-AFE832A7AE6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71433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7/8/2019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AB899D07-4BBD-464C-B576-2B900CFA949F}"/>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313182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34871-21D1-4C1F-BD94-65D489D2F3A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1AAE274D-8222-4D2C-BBDB-D939221ECE56}"/>
              </a:ext>
            </a:extLst>
          </p:cNvPr>
          <p:cNvSpPr>
            <a:spLocks noGrp="1"/>
          </p:cNvSpPr>
          <p:nvPr>
            <p:ph type="dt" sz="half" idx="10"/>
          </p:nvPr>
        </p:nvSpPr>
        <p:spPr/>
        <p:txBody>
          <a:bodyPr/>
          <a:lstStyle/>
          <a:p>
            <a:fld id="{190674FA-F379-44A3-9DF4-9CB403C6B70C}" type="datetimeFigureOut">
              <a:rPr lang="es-AR" smtClean="0"/>
              <a:t>7/8/2019</a:t>
            </a:fld>
            <a:endParaRPr lang="es-AR"/>
          </a:p>
        </p:txBody>
      </p:sp>
      <p:sp>
        <p:nvSpPr>
          <p:cNvPr id="4" name="Marcador de pie de página 3">
            <a:extLst>
              <a:ext uri="{FF2B5EF4-FFF2-40B4-BE49-F238E27FC236}">
                <a16:creationId xmlns:a16="http://schemas.microsoft.com/office/drawing/2014/main" id="{3CA4631A-724A-4102-8B52-CB8C5F1822F0}"/>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1190F6C-3A59-407C-8232-FE54D2C46C97}"/>
              </a:ext>
            </a:extLst>
          </p:cNvPr>
          <p:cNvSpPr>
            <a:spLocks noGrp="1"/>
          </p:cNvSpPr>
          <p:nvPr>
            <p:ph type="sldNum" sz="quarter" idx="12"/>
          </p:nvPr>
        </p:nvSpPr>
        <p:spPr/>
        <p:txBody>
          <a:bodyPr/>
          <a:lstStyle/>
          <a:p>
            <a:fld id="{8957B8F8-30FE-420E-B2E2-8640ECDD2C2A}" type="slidenum">
              <a:rPr lang="es-AR" smtClean="0"/>
              <a:t>‹Nº›</a:t>
            </a:fld>
            <a:endParaRPr lang="es-AR"/>
          </a:p>
        </p:txBody>
      </p:sp>
      <p:pic>
        <p:nvPicPr>
          <p:cNvPr id="6" name="Imagen 5">
            <a:extLst>
              <a:ext uri="{FF2B5EF4-FFF2-40B4-BE49-F238E27FC236}">
                <a16:creationId xmlns:a16="http://schemas.microsoft.com/office/drawing/2014/main" id="{D3EAD083-94A7-438F-9716-C5C3CA66BD7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254535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190674FA-F379-44A3-9DF4-9CB403C6B70C}" type="datetimeFigureOut">
              <a:rPr lang="es-AR" smtClean="0"/>
              <a:t>7/8/2019</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957B8F8-30FE-420E-B2E2-8640ECDD2C2A}" type="slidenum">
              <a:rPr lang="es-AR" smtClean="0"/>
              <a:t>‹Nº›</a:t>
            </a:fld>
            <a:endParaRPr lang="es-AR"/>
          </a:p>
        </p:txBody>
      </p:sp>
    </p:spTree>
    <p:extLst>
      <p:ext uri="{BB962C8B-B14F-4D97-AF65-F5344CB8AC3E}">
        <p14:creationId xmlns:p14="http://schemas.microsoft.com/office/powerpoint/2010/main" val="183734941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73" r:id="rId8"/>
    <p:sldLayoutId id="2147483774"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towardsdatascience.com/playing-poker-on-mars-how-ai-mastered-the-game-52f66659f8f4" TargetMode="External"/><Relationship Id="rId1" Type="http://schemas.openxmlformats.org/officeDocument/2006/relationships/slideLayout" Target="../slideLayouts/slideLayout2.xml"/><Relationship Id="rId4" Type="http://schemas.openxmlformats.org/officeDocument/2006/relationships/hyperlink" Target="https://thegradient.pub/libratus-poker/"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McV4a6umbA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static1.squarespace.com/static/58a75073e6f2e1c1d5b36630/t/58b7a3dce3df28761dd25e54/1488430045412/DeepStack.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D0E32-CC0C-45AC-9C9F-58498E202ECB}"/>
              </a:ext>
            </a:extLst>
          </p:cNvPr>
          <p:cNvSpPr>
            <a:spLocks noGrp="1"/>
          </p:cNvSpPr>
          <p:nvPr>
            <p:ph type="ctrTitle"/>
          </p:nvPr>
        </p:nvSpPr>
        <p:spPr/>
        <p:txBody>
          <a:bodyPr/>
          <a:lstStyle/>
          <a:p>
            <a:r>
              <a:rPr lang="es-AR" dirty="0"/>
              <a:t>Proyecto IA Digital House</a:t>
            </a:r>
          </a:p>
        </p:txBody>
      </p:sp>
      <p:sp>
        <p:nvSpPr>
          <p:cNvPr id="3" name="Subtítulo 2">
            <a:extLst>
              <a:ext uri="{FF2B5EF4-FFF2-40B4-BE49-F238E27FC236}">
                <a16:creationId xmlns:a16="http://schemas.microsoft.com/office/drawing/2014/main" id="{B6B89C6C-65D6-4651-9F29-587107DD4872}"/>
              </a:ext>
            </a:extLst>
          </p:cNvPr>
          <p:cNvSpPr>
            <a:spLocks noGrp="1"/>
          </p:cNvSpPr>
          <p:nvPr>
            <p:ph type="subTitle" idx="1"/>
          </p:nvPr>
        </p:nvSpPr>
        <p:spPr/>
        <p:txBody>
          <a:bodyPr/>
          <a:lstStyle/>
          <a:p>
            <a:r>
              <a:rPr lang="es-AR" dirty="0"/>
              <a:t>Aplicación de Aprendizaje Reforzado al Truco</a:t>
            </a:r>
          </a:p>
        </p:txBody>
      </p:sp>
    </p:spTree>
    <p:extLst>
      <p:ext uri="{BB962C8B-B14F-4D97-AF65-F5344CB8AC3E}">
        <p14:creationId xmlns:p14="http://schemas.microsoft.com/office/powerpoint/2010/main" val="339141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509D3-81F8-41B4-8935-3C113AAFFCE6}"/>
              </a:ext>
            </a:extLst>
          </p:cNvPr>
          <p:cNvSpPr>
            <a:spLocks noGrp="1"/>
          </p:cNvSpPr>
          <p:nvPr>
            <p:ph type="title"/>
          </p:nvPr>
        </p:nvSpPr>
        <p:spPr>
          <a:xfrm>
            <a:off x="90058" y="74292"/>
            <a:ext cx="7886700" cy="1200778"/>
          </a:xfrm>
        </p:spPr>
        <p:txBody>
          <a:bodyPr/>
          <a:lstStyle/>
          <a:p>
            <a:r>
              <a:rPr lang="es-AR" dirty="0"/>
              <a:t>¿Cómo la entreno?</a:t>
            </a:r>
          </a:p>
        </p:txBody>
      </p:sp>
      <p:sp>
        <p:nvSpPr>
          <p:cNvPr id="27" name="Rectángulo: esquinas redondeadas 26">
            <a:extLst>
              <a:ext uri="{FF2B5EF4-FFF2-40B4-BE49-F238E27FC236}">
                <a16:creationId xmlns:a16="http://schemas.microsoft.com/office/drawing/2014/main" id="{008A0ED7-C117-4570-A0C0-DEE3986C5E59}"/>
              </a:ext>
            </a:extLst>
          </p:cNvPr>
          <p:cNvSpPr/>
          <p:nvPr/>
        </p:nvSpPr>
        <p:spPr>
          <a:xfrm>
            <a:off x="3075705" y="1705661"/>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AgenteRandom</a:t>
            </a:r>
            <a:endParaRPr lang="es-AR" sz="1600" b="1" dirty="0">
              <a:solidFill>
                <a:schemeClr val="tx1">
                  <a:lumMod val="85000"/>
                  <a:lumOff val="15000"/>
                </a:schemeClr>
              </a:solidFill>
            </a:endParaRPr>
          </a:p>
        </p:txBody>
      </p:sp>
      <p:sp>
        <p:nvSpPr>
          <p:cNvPr id="48" name="Rectángulo: esquinas redondeadas 47">
            <a:extLst>
              <a:ext uri="{FF2B5EF4-FFF2-40B4-BE49-F238E27FC236}">
                <a16:creationId xmlns:a16="http://schemas.microsoft.com/office/drawing/2014/main" id="{DF8A7ED0-1291-40AA-A31D-55E981B6911A}"/>
              </a:ext>
            </a:extLst>
          </p:cNvPr>
          <p:cNvSpPr/>
          <p:nvPr/>
        </p:nvSpPr>
        <p:spPr>
          <a:xfrm>
            <a:off x="6414650" y="1705661"/>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AgenteRandom</a:t>
            </a:r>
            <a:endParaRPr lang="es-AR" sz="1600" b="1" dirty="0">
              <a:solidFill>
                <a:schemeClr val="tx1">
                  <a:lumMod val="85000"/>
                  <a:lumOff val="15000"/>
                </a:schemeClr>
              </a:solidFill>
            </a:endParaRPr>
          </a:p>
        </p:txBody>
      </p:sp>
      <p:sp>
        <p:nvSpPr>
          <p:cNvPr id="49" name="Flecha: a la izquierda y derecha 48">
            <a:extLst>
              <a:ext uri="{FF2B5EF4-FFF2-40B4-BE49-F238E27FC236}">
                <a16:creationId xmlns:a16="http://schemas.microsoft.com/office/drawing/2014/main" id="{F2301BF8-155B-408F-AAA8-FA18E4D63EE0}"/>
              </a:ext>
            </a:extLst>
          </p:cNvPr>
          <p:cNvSpPr/>
          <p:nvPr/>
        </p:nvSpPr>
        <p:spPr>
          <a:xfrm>
            <a:off x="5659577" y="1760545"/>
            <a:ext cx="665021" cy="346364"/>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1" name="Rectángulo 50">
            <a:extLst>
              <a:ext uri="{FF2B5EF4-FFF2-40B4-BE49-F238E27FC236}">
                <a16:creationId xmlns:a16="http://schemas.microsoft.com/office/drawing/2014/main" id="{EC69B1D6-E0B7-4A7C-93FC-9017B2C993AD}"/>
              </a:ext>
            </a:extLst>
          </p:cNvPr>
          <p:cNvSpPr/>
          <p:nvPr/>
        </p:nvSpPr>
        <p:spPr>
          <a:xfrm>
            <a:off x="5264725" y="2452205"/>
            <a:ext cx="1620981" cy="6165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500K partidas</a:t>
            </a:r>
          </a:p>
          <a:p>
            <a:pPr algn="ctr"/>
            <a:r>
              <a:rPr lang="es-AR" dirty="0"/>
              <a:t>(</a:t>
            </a:r>
            <a:r>
              <a:rPr lang="es-AR" dirty="0" err="1"/>
              <a:t>pickles</a:t>
            </a:r>
            <a:r>
              <a:rPr lang="es-AR" dirty="0"/>
              <a:t>)</a:t>
            </a:r>
          </a:p>
        </p:txBody>
      </p:sp>
      <p:sp>
        <p:nvSpPr>
          <p:cNvPr id="52" name="Rectángulo: esquinas redondeadas 51">
            <a:extLst>
              <a:ext uri="{FF2B5EF4-FFF2-40B4-BE49-F238E27FC236}">
                <a16:creationId xmlns:a16="http://schemas.microsoft.com/office/drawing/2014/main" id="{C81D97DD-2DAC-4334-8C44-86A0FFE800D8}"/>
              </a:ext>
            </a:extLst>
          </p:cNvPr>
          <p:cNvSpPr/>
          <p:nvPr/>
        </p:nvSpPr>
        <p:spPr>
          <a:xfrm>
            <a:off x="3075708" y="3359143"/>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AgenteDVN</a:t>
            </a:r>
            <a:endParaRPr lang="es-AR" sz="1600" b="1" dirty="0">
              <a:solidFill>
                <a:schemeClr val="tx1">
                  <a:lumMod val="85000"/>
                  <a:lumOff val="15000"/>
                </a:schemeClr>
              </a:solidFill>
            </a:endParaRPr>
          </a:p>
        </p:txBody>
      </p:sp>
      <p:sp>
        <p:nvSpPr>
          <p:cNvPr id="53" name="Rectángulo: esquinas redondeadas 52">
            <a:extLst>
              <a:ext uri="{FF2B5EF4-FFF2-40B4-BE49-F238E27FC236}">
                <a16:creationId xmlns:a16="http://schemas.microsoft.com/office/drawing/2014/main" id="{5A36A0BF-3816-48FC-8A6D-BB135D2627E6}"/>
              </a:ext>
            </a:extLst>
          </p:cNvPr>
          <p:cNvSpPr/>
          <p:nvPr/>
        </p:nvSpPr>
        <p:spPr>
          <a:xfrm>
            <a:off x="6414653" y="3359143"/>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AgenteDVN</a:t>
            </a:r>
            <a:endParaRPr lang="es-AR" sz="1600" b="1" dirty="0">
              <a:solidFill>
                <a:schemeClr val="tx1">
                  <a:lumMod val="85000"/>
                  <a:lumOff val="15000"/>
                </a:schemeClr>
              </a:solidFill>
            </a:endParaRPr>
          </a:p>
        </p:txBody>
      </p:sp>
      <p:sp>
        <p:nvSpPr>
          <p:cNvPr id="54" name="CuadroTexto 53">
            <a:extLst>
              <a:ext uri="{FF2B5EF4-FFF2-40B4-BE49-F238E27FC236}">
                <a16:creationId xmlns:a16="http://schemas.microsoft.com/office/drawing/2014/main" id="{536416FD-E54E-4B4A-9EB2-4F37B931CFC4}"/>
              </a:ext>
            </a:extLst>
          </p:cNvPr>
          <p:cNvSpPr txBox="1"/>
          <p:nvPr/>
        </p:nvSpPr>
        <p:spPr>
          <a:xfrm>
            <a:off x="128159" y="2161794"/>
            <a:ext cx="1814944"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GENERATE()</a:t>
            </a:r>
          </a:p>
        </p:txBody>
      </p:sp>
      <p:sp>
        <p:nvSpPr>
          <p:cNvPr id="55" name="CuadroTexto 54">
            <a:extLst>
              <a:ext uri="{FF2B5EF4-FFF2-40B4-BE49-F238E27FC236}">
                <a16:creationId xmlns:a16="http://schemas.microsoft.com/office/drawing/2014/main" id="{53E917C5-76EF-436A-B27F-02E27CD22493}"/>
              </a:ext>
            </a:extLst>
          </p:cNvPr>
          <p:cNvSpPr txBox="1"/>
          <p:nvPr/>
        </p:nvSpPr>
        <p:spPr>
          <a:xfrm>
            <a:off x="128159" y="3838194"/>
            <a:ext cx="1814944"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TRAIN()</a:t>
            </a:r>
          </a:p>
        </p:txBody>
      </p:sp>
      <p:sp>
        <p:nvSpPr>
          <p:cNvPr id="56" name="Rectángulo 55">
            <a:extLst>
              <a:ext uri="{FF2B5EF4-FFF2-40B4-BE49-F238E27FC236}">
                <a16:creationId xmlns:a16="http://schemas.microsoft.com/office/drawing/2014/main" id="{E049A07A-6B04-4997-9B48-3279284CB730}"/>
              </a:ext>
            </a:extLst>
          </p:cNvPr>
          <p:cNvSpPr/>
          <p:nvPr/>
        </p:nvSpPr>
        <p:spPr>
          <a:xfrm>
            <a:off x="5264725" y="4105687"/>
            <a:ext cx="1620981" cy="9069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Redes entrenadas</a:t>
            </a:r>
          </a:p>
          <a:p>
            <a:pPr algn="ctr"/>
            <a:r>
              <a:rPr lang="es-AR" dirty="0"/>
              <a:t>(h5)</a:t>
            </a:r>
          </a:p>
        </p:txBody>
      </p:sp>
      <p:cxnSp>
        <p:nvCxnSpPr>
          <p:cNvPr id="58" name="Conector recto 57">
            <a:extLst>
              <a:ext uri="{FF2B5EF4-FFF2-40B4-BE49-F238E27FC236}">
                <a16:creationId xmlns:a16="http://schemas.microsoft.com/office/drawing/2014/main" id="{D96CB778-4CD3-41D7-AFE5-877F254F1363}"/>
              </a:ext>
            </a:extLst>
          </p:cNvPr>
          <p:cNvCxnSpPr/>
          <p:nvPr/>
        </p:nvCxnSpPr>
        <p:spPr>
          <a:xfrm>
            <a:off x="2673928" y="3172691"/>
            <a:ext cx="6359236" cy="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7321B262-67EC-4CBA-ABDC-DEE9F13989D2}"/>
              </a:ext>
            </a:extLst>
          </p:cNvPr>
          <p:cNvCxnSpPr/>
          <p:nvPr/>
        </p:nvCxnSpPr>
        <p:spPr>
          <a:xfrm>
            <a:off x="2673928" y="5209309"/>
            <a:ext cx="6359236" cy="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CD786EDE-6B4E-44EA-A38D-337D43AA2BFD}"/>
              </a:ext>
            </a:extLst>
          </p:cNvPr>
          <p:cNvSpPr txBox="1"/>
          <p:nvPr/>
        </p:nvSpPr>
        <p:spPr>
          <a:xfrm>
            <a:off x="90058" y="5514594"/>
            <a:ext cx="1891146"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GENERATE()</a:t>
            </a:r>
          </a:p>
        </p:txBody>
      </p:sp>
      <p:sp>
        <p:nvSpPr>
          <p:cNvPr id="61" name="Flecha: a la izquierda y derecha 60">
            <a:extLst>
              <a:ext uri="{FF2B5EF4-FFF2-40B4-BE49-F238E27FC236}">
                <a16:creationId xmlns:a16="http://schemas.microsoft.com/office/drawing/2014/main" id="{FF5DC221-0613-4DF7-AA67-6527E34B6C55}"/>
              </a:ext>
            </a:extLst>
          </p:cNvPr>
          <p:cNvSpPr/>
          <p:nvPr/>
        </p:nvSpPr>
        <p:spPr>
          <a:xfrm>
            <a:off x="5742701" y="5560143"/>
            <a:ext cx="665021" cy="346364"/>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Rectángulo 61">
            <a:extLst>
              <a:ext uri="{FF2B5EF4-FFF2-40B4-BE49-F238E27FC236}">
                <a16:creationId xmlns:a16="http://schemas.microsoft.com/office/drawing/2014/main" id="{C3A63996-3AA2-4DB0-B25C-2B7CDCF77D8B}"/>
              </a:ext>
            </a:extLst>
          </p:cNvPr>
          <p:cNvSpPr/>
          <p:nvPr/>
        </p:nvSpPr>
        <p:spPr>
          <a:xfrm>
            <a:off x="5264725" y="6098394"/>
            <a:ext cx="1620981" cy="6165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500K partidas</a:t>
            </a:r>
          </a:p>
          <a:p>
            <a:pPr algn="ctr"/>
            <a:r>
              <a:rPr lang="es-AR" dirty="0"/>
              <a:t>(gen2-pickles)</a:t>
            </a:r>
          </a:p>
        </p:txBody>
      </p:sp>
      <p:sp>
        <p:nvSpPr>
          <p:cNvPr id="63" name="Rectángulo: esquinas redondeadas 62">
            <a:extLst>
              <a:ext uri="{FF2B5EF4-FFF2-40B4-BE49-F238E27FC236}">
                <a16:creationId xmlns:a16="http://schemas.microsoft.com/office/drawing/2014/main" id="{AB9EB9F7-4449-40A8-B84E-9BDC8AA6E4B2}"/>
              </a:ext>
            </a:extLst>
          </p:cNvPr>
          <p:cNvSpPr/>
          <p:nvPr/>
        </p:nvSpPr>
        <p:spPr>
          <a:xfrm>
            <a:off x="3075705" y="5505260"/>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AgenteGreedyDVN</a:t>
            </a:r>
            <a:endParaRPr lang="es-AR" sz="1600" b="1" dirty="0">
              <a:solidFill>
                <a:schemeClr val="tx1">
                  <a:lumMod val="85000"/>
                  <a:lumOff val="15000"/>
                </a:schemeClr>
              </a:solidFill>
            </a:endParaRPr>
          </a:p>
        </p:txBody>
      </p:sp>
      <p:sp>
        <p:nvSpPr>
          <p:cNvPr id="64" name="Rectángulo: esquinas redondeadas 63">
            <a:extLst>
              <a:ext uri="{FF2B5EF4-FFF2-40B4-BE49-F238E27FC236}">
                <a16:creationId xmlns:a16="http://schemas.microsoft.com/office/drawing/2014/main" id="{B08B80DB-0574-4F1A-A7D5-B3210F88935B}"/>
              </a:ext>
            </a:extLst>
          </p:cNvPr>
          <p:cNvSpPr/>
          <p:nvPr/>
        </p:nvSpPr>
        <p:spPr>
          <a:xfrm>
            <a:off x="6511632" y="5505259"/>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AgenteGreedyDVN</a:t>
            </a:r>
            <a:endParaRPr lang="es-AR" sz="1600" b="1" dirty="0">
              <a:solidFill>
                <a:schemeClr val="tx1">
                  <a:lumMod val="85000"/>
                  <a:lumOff val="15000"/>
                </a:schemeClr>
              </a:solidFill>
            </a:endParaRPr>
          </a:p>
        </p:txBody>
      </p:sp>
      <p:sp>
        <p:nvSpPr>
          <p:cNvPr id="66" name="Flecha: hacia abajo 65">
            <a:extLst>
              <a:ext uri="{FF2B5EF4-FFF2-40B4-BE49-F238E27FC236}">
                <a16:creationId xmlns:a16="http://schemas.microsoft.com/office/drawing/2014/main" id="{B76B760B-CA6A-4C70-BD93-177E3FE28CF5}"/>
              </a:ext>
            </a:extLst>
          </p:cNvPr>
          <p:cNvSpPr/>
          <p:nvPr/>
        </p:nvSpPr>
        <p:spPr>
          <a:xfrm>
            <a:off x="0" y="1691322"/>
            <a:ext cx="2043540" cy="4800896"/>
          </a:xfrm>
          <a:prstGeom prst="downArrow">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CuadroTexto 20">
            <a:extLst>
              <a:ext uri="{FF2B5EF4-FFF2-40B4-BE49-F238E27FC236}">
                <a16:creationId xmlns:a16="http://schemas.microsoft.com/office/drawing/2014/main" id="{9351343E-3E62-45C8-A146-2733FBD8FFE0}"/>
              </a:ext>
            </a:extLst>
          </p:cNvPr>
          <p:cNvSpPr txBox="1"/>
          <p:nvPr/>
        </p:nvSpPr>
        <p:spPr>
          <a:xfrm>
            <a:off x="6715984" y="5774890"/>
            <a:ext cx="2085116" cy="261610"/>
          </a:xfrm>
          <a:prstGeom prst="rect">
            <a:avLst/>
          </a:prstGeom>
          <a:noFill/>
        </p:spPr>
        <p:txBody>
          <a:bodyPr wrap="square" rtlCol="0">
            <a:spAutoFit/>
          </a:bodyPr>
          <a:lstStyle/>
          <a:p>
            <a:pPr algn="ctr"/>
            <a:r>
              <a:rPr lang="es-AR" sz="1100" b="1" i="1" dirty="0"/>
              <a:t>( épsilon = 0.2)</a:t>
            </a:r>
          </a:p>
        </p:txBody>
      </p:sp>
      <p:sp>
        <p:nvSpPr>
          <p:cNvPr id="22" name="CuadroTexto 21">
            <a:extLst>
              <a:ext uri="{FF2B5EF4-FFF2-40B4-BE49-F238E27FC236}">
                <a16:creationId xmlns:a16="http://schemas.microsoft.com/office/drawing/2014/main" id="{F74BB59F-51EC-4017-8FD9-E3C931A489A0}"/>
              </a:ext>
            </a:extLst>
          </p:cNvPr>
          <p:cNvSpPr txBox="1"/>
          <p:nvPr/>
        </p:nvSpPr>
        <p:spPr>
          <a:xfrm>
            <a:off x="3281782" y="5768283"/>
            <a:ext cx="2085116" cy="261610"/>
          </a:xfrm>
          <a:prstGeom prst="rect">
            <a:avLst/>
          </a:prstGeom>
          <a:noFill/>
        </p:spPr>
        <p:txBody>
          <a:bodyPr wrap="square" rtlCol="0">
            <a:spAutoFit/>
          </a:bodyPr>
          <a:lstStyle/>
          <a:p>
            <a:pPr algn="ctr"/>
            <a:r>
              <a:rPr lang="es-AR" sz="1100" b="1" i="1" dirty="0"/>
              <a:t>( épsilon = 0.2)</a:t>
            </a:r>
          </a:p>
        </p:txBody>
      </p:sp>
    </p:spTree>
    <p:extLst>
      <p:ext uri="{BB962C8B-B14F-4D97-AF65-F5344CB8AC3E}">
        <p14:creationId xmlns:p14="http://schemas.microsoft.com/office/powerpoint/2010/main" val="11697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62" grpId="0" animBg="1"/>
      <p:bldP spid="63" grpId="0" animBg="1"/>
      <p:bldP spid="64" grpId="0" animBg="1"/>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88B47-360A-470F-A18D-4E85F2559744}"/>
              </a:ext>
            </a:extLst>
          </p:cNvPr>
          <p:cNvSpPr>
            <a:spLocks noGrp="1"/>
          </p:cNvSpPr>
          <p:nvPr>
            <p:ph type="title"/>
          </p:nvPr>
        </p:nvSpPr>
        <p:spPr/>
        <p:txBody>
          <a:bodyPr>
            <a:normAutofit/>
          </a:bodyPr>
          <a:lstStyle/>
          <a:p>
            <a:r>
              <a:rPr lang="es-AR" dirty="0"/>
              <a:t>En el camino pasaron cosas…</a:t>
            </a:r>
          </a:p>
        </p:txBody>
      </p:sp>
      <p:pic>
        <p:nvPicPr>
          <p:cNvPr id="5" name="Imagen 4">
            <a:extLst>
              <a:ext uri="{FF2B5EF4-FFF2-40B4-BE49-F238E27FC236}">
                <a16:creationId xmlns:a16="http://schemas.microsoft.com/office/drawing/2014/main" id="{EA11B98E-EBAD-4FB4-B6C4-B472C252822E}"/>
              </a:ext>
            </a:extLst>
          </p:cNvPr>
          <p:cNvPicPr>
            <a:picLocks noChangeAspect="1"/>
          </p:cNvPicPr>
          <p:nvPr/>
        </p:nvPicPr>
        <p:blipFill rotWithShape="1">
          <a:blip r:embed="rId2"/>
          <a:srcRect r="15125"/>
          <a:stretch/>
        </p:blipFill>
        <p:spPr>
          <a:xfrm>
            <a:off x="1020618" y="4242613"/>
            <a:ext cx="2904835" cy="1801977"/>
          </a:xfrm>
          <a:prstGeom prst="rect">
            <a:avLst/>
          </a:prstGeom>
        </p:spPr>
      </p:pic>
      <p:sp>
        <p:nvSpPr>
          <p:cNvPr id="6" name="Flecha: doblada hacia arriba 5">
            <a:extLst>
              <a:ext uri="{FF2B5EF4-FFF2-40B4-BE49-F238E27FC236}">
                <a16:creationId xmlns:a16="http://schemas.microsoft.com/office/drawing/2014/main" id="{A62BB677-D1AB-4342-BF33-9C9C8F136C42}"/>
              </a:ext>
            </a:extLst>
          </p:cNvPr>
          <p:cNvSpPr/>
          <p:nvPr/>
        </p:nvSpPr>
        <p:spPr>
          <a:xfrm rot="5400000">
            <a:off x="384462" y="4353183"/>
            <a:ext cx="498764" cy="429491"/>
          </a:xfrm>
          <a:prstGeom prst="ben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FA3AFF37-BE9B-4F1B-B503-2CF3D10AA679}"/>
              </a:ext>
            </a:extLst>
          </p:cNvPr>
          <p:cNvSpPr txBox="1"/>
          <p:nvPr/>
        </p:nvSpPr>
        <p:spPr>
          <a:xfrm>
            <a:off x="45025" y="4928817"/>
            <a:ext cx="975593" cy="584775"/>
          </a:xfrm>
          <a:prstGeom prst="rect">
            <a:avLst/>
          </a:prstGeom>
          <a:noFill/>
        </p:spPr>
        <p:txBody>
          <a:bodyPr wrap="square" rtlCol="0">
            <a:spAutoFit/>
          </a:bodyPr>
          <a:lstStyle/>
          <a:p>
            <a:r>
              <a:rPr lang="es-AR" sz="1600" dirty="0"/>
              <a:t>Siguiente hijo</a:t>
            </a:r>
          </a:p>
        </p:txBody>
      </p:sp>
      <p:pic>
        <p:nvPicPr>
          <p:cNvPr id="12" name="Imagen 11">
            <a:extLst>
              <a:ext uri="{FF2B5EF4-FFF2-40B4-BE49-F238E27FC236}">
                <a16:creationId xmlns:a16="http://schemas.microsoft.com/office/drawing/2014/main" id="{62291E4C-2077-440E-8610-545D1AF87062}"/>
              </a:ext>
            </a:extLst>
          </p:cNvPr>
          <p:cNvPicPr>
            <a:picLocks noChangeAspect="1"/>
          </p:cNvPicPr>
          <p:nvPr/>
        </p:nvPicPr>
        <p:blipFill rotWithShape="1">
          <a:blip r:embed="rId3"/>
          <a:srcRect r="13119"/>
          <a:stretch/>
        </p:blipFill>
        <p:spPr>
          <a:xfrm>
            <a:off x="4216690" y="2751098"/>
            <a:ext cx="4898735" cy="2600321"/>
          </a:xfrm>
          <a:prstGeom prst="rect">
            <a:avLst/>
          </a:prstGeom>
        </p:spPr>
      </p:pic>
      <p:pic>
        <p:nvPicPr>
          <p:cNvPr id="13" name="Imagen 12">
            <a:extLst>
              <a:ext uri="{FF2B5EF4-FFF2-40B4-BE49-F238E27FC236}">
                <a16:creationId xmlns:a16="http://schemas.microsoft.com/office/drawing/2014/main" id="{9D1BD0A7-3B38-4BAA-BA30-EA5EEC0BA6F4}"/>
              </a:ext>
            </a:extLst>
          </p:cNvPr>
          <p:cNvPicPr>
            <a:picLocks noChangeAspect="1"/>
          </p:cNvPicPr>
          <p:nvPr/>
        </p:nvPicPr>
        <p:blipFill>
          <a:blip r:embed="rId4"/>
          <a:stretch>
            <a:fillRect/>
          </a:stretch>
        </p:blipFill>
        <p:spPr>
          <a:xfrm>
            <a:off x="180109" y="2514792"/>
            <a:ext cx="3089564" cy="1635385"/>
          </a:xfrm>
          <a:prstGeom prst="rect">
            <a:avLst/>
          </a:prstGeom>
        </p:spPr>
      </p:pic>
      <p:sp>
        <p:nvSpPr>
          <p:cNvPr id="14" name="Elipse 13">
            <a:extLst>
              <a:ext uri="{FF2B5EF4-FFF2-40B4-BE49-F238E27FC236}">
                <a16:creationId xmlns:a16="http://schemas.microsoft.com/office/drawing/2014/main" id="{D751C157-4036-40FB-B767-572A4E0CAD52}"/>
              </a:ext>
            </a:extLst>
          </p:cNvPr>
          <p:cNvSpPr/>
          <p:nvPr/>
        </p:nvSpPr>
        <p:spPr>
          <a:xfrm>
            <a:off x="1301466" y="4839491"/>
            <a:ext cx="2706247" cy="2217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Conector recto 22">
            <a:extLst>
              <a:ext uri="{FF2B5EF4-FFF2-40B4-BE49-F238E27FC236}">
                <a16:creationId xmlns:a16="http://schemas.microsoft.com/office/drawing/2014/main" id="{45F8AAAA-856D-41FD-9AF9-9304CC1794BE}"/>
              </a:ext>
            </a:extLst>
          </p:cNvPr>
          <p:cNvCxnSpPr/>
          <p:nvPr/>
        </p:nvCxnSpPr>
        <p:spPr>
          <a:xfrm>
            <a:off x="4036293" y="2001145"/>
            <a:ext cx="0" cy="4729649"/>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20299D20-F265-41AD-B432-9069AB997354}"/>
              </a:ext>
            </a:extLst>
          </p:cNvPr>
          <p:cNvSpPr txBox="1"/>
          <p:nvPr/>
        </p:nvSpPr>
        <p:spPr>
          <a:xfrm>
            <a:off x="351557" y="1940806"/>
            <a:ext cx="2746668" cy="369332"/>
          </a:xfrm>
          <a:prstGeom prst="rect">
            <a:avLst/>
          </a:prstGeom>
          <a:noFill/>
        </p:spPr>
        <p:txBody>
          <a:bodyPr wrap="square" rtlCol="0">
            <a:spAutoFit/>
          </a:bodyPr>
          <a:lstStyle/>
          <a:p>
            <a:r>
              <a:rPr lang="es-AR" i="1" dirty="0"/>
              <a:t>Explotaron gradientes…</a:t>
            </a:r>
          </a:p>
        </p:txBody>
      </p:sp>
      <p:sp>
        <p:nvSpPr>
          <p:cNvPr id="25" name="CuadroTexto 24">
            <a:extLst>
              <a:ext uri="{FF2B5EF4-FFF2-40B4-BE49-F238E27FC236}">
                <a16:creationId xmlns:a16="http://schemas.microsoft.com/office/drawing/2014/main" id="{16E75E98-CFEB-47F9-9661-20C2543CC90A}"/>
              </a:ext>
            </a:extLst>
          </p:cNvPr>
          <p:cNvSpPr txBox="1"/>
          <p:nvPr/>
        </p:nvSpPr>
        <p:spPr>
          <a:xfrm>
            <a:off x="4631476" y="1942358"/>
            <a:ext cx="4160967" cy="369332"/>
          </a:xfrm>
          <a:prstGeom prst="rect">
            <a:avLst/>
          </a:prstGeom>
          <a:noFill/>
        </p:spPr>
        <p:txBody>
          <a:bodyPr wrap="square" rtlCol="0">
            <a:spAutoFit/>
          </a:bodyPr>
          <a:lstStyle/>
          <a:p>
            <a:r>
              <a:rPr lang="es-AR" i="1" dirty="0"/>
              <a:t>Agregamos pruebas acidas por generación</a:t>
            </a:r>
          </a:p>
        </p:txBody>
      </p:sp>
      <p:sp>
        <p:nvSpPr>
          <p:cNvPr id="26" name="CuadroTexto 25">
            <a:extLst>
              <a:ext uri="{FF2B5EF4-FFF2-40B4-BE49-F238E27FC236}">
                <a16:creationId xmlns:a16="http://schemas.microsoft.com/office/drawing/2014/main" id="{E7054C0F-BE19-4EFD-B91F-E78AAD5F1800}"/>
              </a:ext>
            </a:extLst>
          </p:cNvPr>
          <p:cNvSpPr txBox="1"/>
          <p:nvPr/>
        </p:nvSpPr>
        <p:spPr>
          <a:xfrm>
            <a:off x="4974362" y="5513592"/>
            <a:ext cx="3393781" cy="584775"/>
          </a:xfrm>
          <a:prstGeom prst="rect">
            <a:avLst/>
          </a:prstGeom>
          <a:noFill/>
        </p:spPr>
        <p:txBody>
          <a:bodyPr wrap="square" rtlCol="0">
            <a:spAutoFit/>
          </a:bodyPr>
          <a:lstStyle/>
          <a:p>
            <a:r>
              <a:rPr lang="es-AR" sz="1600" dirty="0"/>
              <a:t>Jugar c1 no es una jugada aceptable bajo ningún concepto</a:t>
            </a:r>
          </a:p>
        </p:txBody>
      </p:sp>
      <p:sp>
        <p:nvSpPr>
          <p:cNvPr id="27" name="Elipse 26">
            <a:extLst>
              <a:ext uri="{FF2B5EF4-FFF2-40B4-BE49-F238E27FC236}">
                <a16:creationId xmlns:a16="http://schemas.microsoft.com/office/drawing/2014/main" id="{4A8ED005-D403-4337-A991-729670940CED}"/>
              </a:ext>
            </a:extLst>
          </p:cNvPr>
          <p:cNvSpPr/>
          <p:nvPr/>
        </p:nvSpPr>
        <p:spPr>
          <a:xfrm>
            <a:off x="1349091" y="5130512"/>
            <a:ext cx="665019" cy="1368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7362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2A0F78-B2DD-4E92-AFFD-7580B276EB47}"/>
              </a:ext>
            </a:extLst>
          </p:cNvPr>
          <p:cNvSpPr>
            <a:spLocks noGrp="1"/>
          </p:cNvSpPr>
          <p:nvPr>
            <p:ph type="title"/>
          </p:nvPr>
        </p:nvSpPr>
        <p:spPr/>
        <p:txBody>
          <a:bodyPr/>
          <a:lstStyle/>
          <a:p>
            <a:r>
              <a:rPr lang="es-AR" dirty="0"/>
              <a:t>Probamos diferentes arquitecturas de red y no termina de aprender</a:t>
            </a:r>
          </a:p>
        </p:txBody>
      </p:sp>
      <p:pic>
        <p:nvPicPr>
          <p:cNvPr id="7" name="Imagen 6">
            <a:extLst>
              <a:ext uri="{FF2B5EF4-FFF2-40B4-BE49-F238E27FC236}">
                <a16:creationId xmlns:a16="http://schemas.microsoft.com/office/drawing/2014/main" id="{DA7F1CB1-B88D-4DE4-BF16-FD8EC30CDD18}"/>
              </a:ext>
            </a:extLst>
          </p:cNvPr>
          <p:cNvPicPr>
            <a:picLocks noChangeAspect="1"/>
          </p:cNvPicPr>
          <p:nvPr/>
        </p:nvPicPr>
        <p:blipFill>
          <a:blip r:embed="rId2"/>
          <a:stretch>
            <a:fillRect/>
          </a:stretch>
        </p:blipFill>
        <p:spPr>
          <a:xfrm>
            <a:off x="148936" y="2103438"/>
            <a:ext cx="3330008" cy="2880420"/>
          </a:xfrm>
          <a:prstGeom prst="rect">
            <a:avLst/>
          </a:prstGeom>
        </p:spPr>
      </p:pic>
      <p:pic>
        <p:nvPicPr>
          <p:cNvPr id="8" name="Imagen 7">
            <a:extLst>
              <a:ext uri="{FF2B5EF4-FFF2-40B4-BE49-F238E27FC236}">
                <a16:creationId xmlns:a16="http://schemas.microsoft.com/office/drawing/2014/main" id="{FF54E5E6-EAAB-4F74-ADAB-5DDCF44DE81B}"/>
              </a:ext>
            </a:extLst>
          </p:cNvPr>
          <p:cNvPicPr>
            <a:picLocks noChangeAspect="1"/>
          </p:cNvPicPr>
          <p:nvPr/>
        </p:nvPicPr>
        <p:blipFill>
          <a:blip r:embed="rId3"/>
          <a:stretch>
            <a:fillRect/>
          </a:stretch>
        </p:blipFill>
        <p:spPr>
          <a:xfrm>
            <a:off x="4180608" y="1905936"/>
            <a:ext cx="4423064" cy="1523064"/>
          </a:xfrm>
          <a:prstGeom prst="rect">
            <a:avLst/>
          </a:prstGeom>
        </p:spPr>
      </p:pic>
      <p:sp>
        <p:nvSpPr>
          <p:cNvPr id="10" name="CuadroTexto 9">
            <a:extLst>
              <a:ext uri="{FF2B5EF4-FFF2-40B4-BE49-F238E27FC236}">
                <a16:creationId xmlns:a16="http://schemas.microsoft.com/office/drawing/2014/main" id="{2A009F5D-455A-453B-BF82-7CAE44F5EDA7}"/>
              </a:ext>
            </a:extLst>
          </p:cNvPr>
          <p:cNvSpPr txBox="1"/>
          <p:nvPr/>
        </p:nvSpPr>
        <p:spPr>
          <a:xfrm>
            <a:off x="3802796" y="3643614"/>
            <a:ext cx="1066800" cy="646331"/>
          </a:xfrm>
          <a:prstGeom prst="rect">
            <a:avLst/>
          </a:prstGeom>
          <a:noFill/>
        </p:spPr>
        <p:txBody>
          <a:bodyPr wrap="square" rtlCol="0">
            <a:spAutoFit/>
          </a:bodyPr>
          <a:lstStyle/>
          <a:p>
            <a:r>
              <a:rPr lang="es-AR" i="1" dirty="0"/>
              <a:t>Algunos ejemplos</a:t>
            </a:r>
          </a:p>
        </p:txBody>
      </p:sp>
      <p:cxnSp>
        <p:nvCxnSpPr>
          <p:cNvPr id="12" name="Conector recto de flecha 11">
            <a:extLst>
              <a:ext uri="{FF2B5EF4-FFF2-40B4-BE49-F238E27FC236}">
                <a16:creationId xmlns:a16="http://schemas.microsoft.com/office/drawing/2014/main" id="{B3594162-0FBD-49B5-8BD2-D8BB2F278ED5}"/>
              </a:ext>
            </a:extLst>
          </p:cNvPr>
          <p:cNvCxnSpPr>
            <a:cxnSpLocks/>
            <a:stCxn id="10" idx="0"/>
          </p:cNvCxnSpPr>
          <p:nvPr/>
        </p:nvCxnSpPr>
        <p:spPr>
          <a:xfrm flipV="1">
            <a:off x="4336196" y="3429000"/>
            <a:ext cx="235804" cy="21461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EC8C95AF-268C-4629-A513-54750CDB9B82}"/>
              </a:ext>
            </a:extLst>
          </p:cNvPr>
          <p:cNvCxnSpPr>
            <a:cxnSpLocks/>
            <a:stCxn id="10" idx="1"/>
          </p:cNvCxnSpPr>
          <p:nvPr/>
        </p:nvCxnSpPr>
        <p:spPr>
          <a:xfrm flipH="1">
            <a:off x="3478944" y="3966780"/>
            <a:ext cx="323852"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6" name="Imagen 25">
            <a:extLst>
              <a:ext uri="{FF2B5EF4-FFF2-40B4-BE49-F238E27FC236}">
                <a16:creationId xmlns:a16="http://schemas.microsoft.com/office/drawing/2014/main" id="{5FE0FED0-5E46-4622-BAEF-0DFF50B0D0E3}"/>
              </a:ext>
            </a:extLst>
          </p:cNvPr>
          <p:cNvPicPr>
            <a:picLocks noChangeAspect="1"/>
          </p:cNvPicPr>
          <p:nvPr/>
        </p:nvPicPr>
        <p:blipFill>
          <a:blip r:embed="rId4"/>
          <a:stretch>
            <a:fillRect/>
          </a:stretch>
        </p:blipFill>
        <p:spPr>
          <a:xfrm>
            <a:off x="5919240" y="4289946"/>
            <a:ext cx="3075824" cy="2479964"/>
          </a:xfrm>
          <a:prstGeom prst="rect">
            <a:avLst/>
          </a:prstGeom>
          <a:solidFill>
            <a:schemeClr val="bg1"/>
          </a:solidFill>
        </p:spPr>
      </p:pic>
      <p:sp>
        <p:nvSpPr>
          <p:cNvPr id="27" name="Flecha: doblada hacia arriba 26">
            <a:extLst>
              <a:ext uri="{FF2B5EF4-FFF2-40B4-BE49-F238E27FC236}">
                <a16:creationId xmlns:a16="http://schemas.microsoft.com/office/drawing/2014/main" id="{5301202D-E341-47DD-B720-9AD28F71E320}"/>
              </a:ext>
            </a:extLst>
          </p:cNvPr>
          <p:cNvSpPr/>
          <p:nvPr/>
        </p:nvSpPr>
        <p:spPr>
          <a:xfrm rot="5400000">
            <a:off x="5048639" y="4542839"/>
            <a:ext cx="691558" cy="752671"/>
          </a:xfrm>
          <a:prstGeom prst="ben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CuadroTexto 27">
            <a:extLst>
              <a:ext uri="{FF2B5EF4-FFF2-40B4-BE49-F238E27FC236}">
                <a16:creationId xmlns:a16="http://schemas.microsoft.com/office/drawing/2014/main" id="{FC46E160-2136-4DF8-8507-19FA07EF7D98}"/>
              </a:ext>
            </a:extLst>
          </p:cNvPr>
          <p:cNvSpPr txBox="1"/>
          <p:nvPr/>
        </p:nvSpPr>
        <p:spPr>
          <a:xfrm>
            <a:off x="537591" y="5867292"/>
            <a:ext cx="5367794" cy="646331"/>
          </a:xfrm>
          <a:prstGeom prst="rect">
            <a:avLst/>
          </a:prstGeom>
          <a:noFill/>
        </p:spPr>
        <p:txBody>
          <a:bodyPr wrap="square" rtlCol="0">
            <a:spAutoFit/>
          </a:bodyPr>
          <a:lstStyle/>
          <a:p>
            <a:r>
              <a:rPr lang="es-AR" i="1" dirty="0"/>
              <a:t>No solo son malos en términos absolutos (acidez mala) </a:t>
            </a:r>
          </a:p>
          <a:p>
            <a:r>
              <a:rPr lang="es-AR" i="1" dirty="0"/>
              <a:t>Son agente que incluso entre </a:t>
            </a:r>
            <a:r>
              <a:rPr lang="es-AR" i="1" dirty="0" err="1"/>
              <a:t>llos</a:t>
            </a:r>
            <a:r>
              <a:rPr lang="es-AR" i="1" dirty="0"/>
              <a:t> dan </a:t>
            </a:r>
            <a:r>
              <a:rPr lang="es-AR" i="1" dirty="0" err="1"/>
              <a:t>ualquier</a:t>
            </a:r>
            <a:r>
              <a:rPr lang="es-AR" i="1" dirty="0"/>
              <a:t> cosa..</a:t>
            </a:r>
          </a:p>
        </p:txBody>
      </p:sp>
    </p:spTree>
    <p:extLst>
      <p:ext uri="{BB962C8B-B14F-4D97-AF65-F5344CB8AC3E}">
        <p14:creationId xmlns:p14="http://schemas.microsoft.com/office/powerpoint/2010/main" val="341345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74A8A-B06D-48C8-B3F7-142AAD4DFA1A}"/>
              </a:ext>
            </a:extLst>
          </p:cNvPr>
          <p:cNvSpPr>
            <a:spLocks noGrp="1"/>
          </p:cNvSpPr>
          <p:nvPr>
            <p:ph type="title"/>
          </p:nvPr>
        </p:nvSpPr>
        <p:spPr/>
        <p:txBody>
          <a:bodyPr>
            <a:normAutofit/>
          </a:bodyPr>
          <a:lstStyle/>
          <a:p>
            <a:r>
              <a:rPr lang="es-AR" dirty="0"/>
              <a:t>..finalmente!</a:t>
            </a:r>
            <a:br>
              <a:rPr lang="es-AR" dirty="0"/>
            </a:br>
            <a:r>
              <a:rPr lang="es-AR" sz="2000" dirty="0"/>
              <a:t>(corrigiendo bugs, arquitecturas pero sobre todo </a:t>
            </a:r>
            <a:r>
              <a:rPr lang="es-AR" sz="2000" dirty="0" err="1"/>
              <a:t>LeakyReLU</a:t>
            </a:r>
            <a:r>
              <a:rPr lang="es-AR" sz="2000" dirty="0"/>
              <a:t>)</a:t>
            </a:r>
            <a:endParaRPr lang="es-AR" dirty="0"/>
          </a:p>
        </p:txBody>
      </p:sp>
      <p:pic>
        <p:nvPicPr>
          <p:cNvPr id="11" name="Imagen 10">
            <a:extLst>
              <a:ext uri="{FF2B5EF4-FFF2-40B4-BE49-F238E27FC236}">
                <a16:creationId xmlns:a16="http://schemas.microsoft.com/office/drawing/2014/main" id="{C6C03815-3FC7-4EFE-94DF-63ECCF75083B}"/>
              </a:ext>
            </a:extLst>
          </p:cNvPr>
          <p:cNvPicPr>
            <a:picLocks noChangeAspect="1"/>
          </p:cNvPicPr>
          <p:nvPr/>
        </p:nvPicPr>
        <p:blipFill>
          <a:blip r:embed="rId2"/>
          <a:stretch>
            <a:fillRect/>
          </a:stretch>
        </p:blipFill>
        <p:spPr>
          <a:xfrm>
            <a:off x="244048" y="1691322"/>
            <a:ext cx="5219975" cy="1638094"/>
          </a:xfrm>
          <a:prstGeom prst="rect">
            <a:avLst/>
          </a:prstGeom>
          <a:solidFill>
            <a:schemeClr val="bg1"/>
          </a:solidFill>
        </p:spPr>
      </p:pic>
      <p:pic>
        <p:nvPicPr>
          <p:cNvPr id="14" name="Imagen 13">
            <a:extLst>
              <a:ext uri="{FF2B5EF4-FFF2-40B4-BE49-F238E27FC236}">
                <a16:creationId xmlns:a16="http://schemas.microsoft.com/office/drawing/2014/main" id="{17A9473E-4C0B-4C35-A673-B152949B9780}"/>
              </a:ext>
            </a:extLst>
          </p:cNvPr>
          <p:cNvPicPr>
            <a:picLocks noChangeAspect="1"/>
          </p:cNvPicPr>
          <p:nvPr/>
        </p:nvPicPr>
        <p:blipFill>
          <a:blip r:embed="rId3"/>
          <a:stretch>
            <a:fillRect/>
          </a:stretch>
        </p:blipFill>
        <p:spPr>
          <a:xfrm>
            <a:off x="1929863" y="3724797"/>
            <a:ext cx="6392637" cy="3259969"/>
          </a:xfrm>
          <a:prstGeom prst="rect">
            <a:avLst/>
          </a:prstGeom>
        </p:spPr>
      </p:pic>
      <p:sp>
        <p:nvSpPr>
          <p:cNvPr id="15" name="CuadroTexto 14">
            <a:extLst>
              <a:ext uri="{FF2B5EF4-FFF2-40B4-BE49-F238E27FC236}">
                <a16:creationId xmlns:a16="http://schemas.microsoft.com/office/drawing/2014/main" id="{12E8675F-0857-4271-BD8A-9476D83D5E3E}"/>
              </a:ext>
            </a:extLst>
          </p:cNvPr>
          <p:cNvSpPr txBox="1"/>
          <p:nvPr/>
        </p:nvSpPr>
        <p:spPr>
          <a:xfrm>
            <a:off x="6156752" y="2198094"/>
            <a:ext cx="2743200" cy="923330"/>
          </a:xfrm>
          <a:prstGeom prst="rect">
            <a:avLst/>
          </a:prstGeom>
          <a:noFill/>
        </p:spPr>
        <p:txBody>
          <a:bodyPr wrap="square" rtlCol="0">
            <a:spAutoFit/>
          </a:bodyPr>
          <a:lstStyle/>
          <a:p>
            <a:pPr algn="ctr"/>
            <a:r>
              <a:rPr lang="es-AR" i="1" dirty="0"/>
              <a:t>Las pruebas de acidez comienzan a dar consistentemente bien!</a:t>
            </a:r>
          </a:p>
        </p:txBody>
      </p:sp>
    </p:spTree>
    <p:extLst>
      <p:ext uri="{BB962C8B-B14F-4D97-AF65-F5344CB8AC3E}">
        <p14:creationId xmlns:p14="http://schemas.microsoft.com/office/powerpoint/2010/main" val="243970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B3FA9-5189-48B4-AE71-28E02E054755}"/>
              </a:ext>
            </a:extLst>
          </p:cNvPr>
          <p:cNvSpPr>
            <a:spLocks noGrp="1"/>
          </p:cNvSpPr>
          <p:nvPr>
            <p:ph type="title"/>
          </p:nvPr>
        </p:nvSpPr>
        <p:spPr/>
        <p:txBody>
          <a:bodyPr/>
          <a:lstStyle/>
          <a:p>
            <a:r>
              <a:rPr lang="es-AR" dirty="0"/>
              <a:t>Pero que esta ocurriendo con las estrategias (</a:t>
            </a:r>
            <a:r>
              <a:rPr lang="es-AR" dirty="0" err="1"/>
              <a:t>policy</a:t>
            </a:r>
            <a:r>
              <a:rPr lang="es-AR" dirty="0"/>
              <a:t>)? </a:t>
            </a:r>
          </a:p>
        </p:txBody>
      </p:sp>
      <p:graphicFrame>
        <p:nvGraphicFramePr>
          <p:cNvPr id="5" name="Tabla 4">
            <a:extLst>
              <a:ext uri="{FF2B5EF4-FFF2-40B4-BE49-F238E27FC236}">
                <a16:creationId xmlns:a16="http://schemas.microsoft.com/office/drawing/2014/main" id="{3B05DBF6-6747-4B2B-A3D1-49F8DB74A055}"/>
              </a:ext>
            </a:extLst>
          </p:cNvPr>
          <p:cNvGraphicFramePr>
            <a:graphicFrameLocks noGrp="1"/>
          </p:cNvGraphicFramePr>
          <p:nvPr/>
        </p:nvGraphicFramePr>
        <p:xfrm>
          <a:off x="-1697038" y="-9110663"/>
          <a:ext cx="5070365" cy="4351332"/>
        </p:xfrm>
        <a:graphic>
          <a:graphicData uri="http://schemas.openxmlformats.org/drawingml/2006/table">
            <a:tbl>
              <a:tblPr>
                <a:tableStyleId>{5C22544A-7EE6-4342-B048-85BDC9FD1C3A}</a:tableStyleId>
              </a:tblPr>
              <a:tblGrid>
                <a:gridCol w="669028">
                  <a:extLst>
                    <a:ext uri="{9D8B030D-6E8A-4147-A177-3AD203B41FA5}">
                      <a16:colId xmlns:a16="http://schemas.microsoft.com/office/drawing/2014/main" val="3675559822"/>
                    </a:ext>
                  </a:extLst>
                </a:gridCol>
                <a:gridCol w="396461">
                  <a:extLst>
                    <a:ext uri="{9D8B030D-6E8A-4147-A177-3AD203B41FA5}">
                      <a16:colId xmlns:a16="http://schemas.microsoft.com/office/drawing/2014/main" val="1675030030"/>
                    </a:ext>
                  </a:extLst>
                </a:gridCol>
                <a:gridCol w="396461">
                  <a:extLst>
                    <a:ext uri="{9D8B030D-6E8A-4147-A177-3AD203B41FA5}">
                      <a16:colId xmlns:a16="http://schemas.microsoft.com/office/drawing/2014/main" val="306292521"/>
                    </a:ext>
                  </a:extLst>
                </a:gridCol>
                <a:gridCol w="396461">
                  <a:extLst>
                    <a:ext uri="{9D8B030D-6E8A-4147-A177-3AD203B41FA5}">
                      <a16:colId xmlns:a16="http://schemas.microsoft.com/office/drawing/2014/main" val="3082117864"/>
                    </a:ext>
                  </a:extLst>
                </a:gridCol>
                <a:gridCol w="396461">
                  <a:extLst>
                    <a:ext uri="{9D8B030D-6E8A-4147-A177-3AD203B41FA5}">
                      <a16:colId xmlns:a16="http://schemas.microsoft.com/office/drawing/2014/main" val="3436459259"/>
                    </a:ext>
                  </a:extLst>
                </a:gridCol>
                <a:gridCol w="396461">
                  <a:extLst>
                    <a:ext uri="{9D8B030D-6E8A-4147-A177-3AD203B41FA5}">
                      <a16:colId xmlns:a16="http://schemas.microsoft.com/office/drawing/2014/main" val="1464169232"/>
                    </a:ext>
                  </a:extLst>
                </a:gridCol>
                <a:gridCol w="436727">
                  <a:extLst>
                    <a:ext uri="{9D8B030D-6E8A-4147-A177-3AD203B41FA5}">
                      <a16:colId xmlns:a16="http://schemas.microsoft.com/office/drawing/2014/main" val="1231169308"/>
                    </a:ext>
                  </a:extLst>
                </a:gridCol>
                <a:gridCol w="396461">
                  <a:extLst>
                    <a:ext uri="{9D8B030D-6E8A-4147-A177-3AD203B41FA5}">
                      <a16:colId xmlns:a16="http://schemas.microsoft.com/office/drawing/2014/main" val="3491535173"/>
                    </a:ext>
                  </a:extLst>
                </a:gridCol>
                <a:gridCol w="396461">
                  <a:extLst>
                    <a:ext uri="{9D8B030D-6E8A-4147-A177-3AD203B41FA5}">
                      <a16:colId xmlns:a16="http://schemas.microsoft.com/office/drawing/2014/main" val="28408885"/>
                    </a:ext>
                  </a:extLst>
                </a:gridCol>
                <a:gridCol w="396461">
                  <a:extLst>
                    <a:ext uri="{9D8B030D-6E8A-4147-A177-3AD203B41FA5}">
                      <a16:colId xmlns:a16="http://schemas.microsoft.com/office/drawing/2014/main" val="4089480782"/>
                    </a:ext>
                  </a:extLst>
                </a:gridCol>
                <a:gridCol w="396461">
                  <a:extLst>
                    <a:ext uri="{9D8B030D-6E8A-4147-A177-3AD203B41FA5}">
                      <a16:colId xmlns:a16="http://schemas.microsoft.com/office/drawing/2014/main" val="2092873351"/>
                    </a:ext>
                  </a:extLst>
                </a:gridCol>
                <a:gridCol w="396461">
                  <a:extLst>
                    <a:ext uri="{9D8B030D-6E8A-4147-A177-3AD203B41FA5}">
                      <a16:colId xmlns:a16="http://schemas.microsoft.com/office/drawing/2014/main" val="3139426804"/>
                    </a:ext>
                  </a:extLst>
                </a:gridCol>
              </a:tblGrid>
              <a:tr h="362611">
                <a:tc>
                  <a:txBody>
                    <a:bodyPr/>
                    <a:lstStyle/>
                    <a:p>
                      <a:pPr algn="l" fontAlgn="b"/>
                      <a:r>
                        <a:rPr lang="es-AR" sz="1100" u="none" strike="noStrike">
                          <a:effectLst/>
                        </a:rPr>
                        <a:t>p1 / p2</a:t>
                      </a:r>
                      <a:endParaRPr lang="es-AR" sz="11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s-AR" sz="1100" u="none" strike="noStrike">
                          <a:effectLst/>
                        </a:rPr>
                        <a:t>gen0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gen6</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gen7</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gen8</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gen9</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gen11</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gen12</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gen13</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gen14</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gen15</a:t>
                      </a:r>
                      <a:endParaRPr lang="es-AR" sz="1100" b="1"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48033682"/>
                  </a:ext>
                </a:extLst>
              </a:tr>
              <a:tr h="362611">
                <a:tc>
                  <a:txBody>
                    <a:bodyPr/>
                    <a:lstStyle/>
                    <a:p>
                      <a:pPr algn="ctr" fontAlgn="ctr"/>
                      <a:r>
                        <a:rPr lang="es-AR" sz="1100" u="none" strike="noStrike">
                          <a:effectLst/>
                        </a:rPr>
                        <a:t>gen0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s-AR" sz="1100" u="none" strike="noStrike">
                          <a:effectLst/>
                        </a:rPr>
                        <a:t>49,0%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31,8%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28,3%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67161702"/>
                  </a:ext>
                </a:extLst>
              </a:tr>
              <a:tr h="362611">
                <a:tc>
                  <a:txBody>
                    <a:bodyPr/>
                    <a:lstStyle/>
                    <a:p>
                      <a:pPr algn="ctr" fontAlgn="ctr"/>
                      <a:r>
                        <a:rPr lang="es-AR" sz="1100" u="none" strike="noStrike">
                          <a:effectLst/>
                        </a:rPr>
                        <a:t>gen6</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60,5%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53,2%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29,8%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945304095"/>
                  </a:ext>
                </a:extLst>
              </a:tr>
              <a:tr h="362611">
                <a:tc>
                  <a:txBody>
                    <a:bodyPr/>
                    <a:lstStyle/>
                    <a:p>
                      <a:pPr algn="ctr" fontAlgn="ctr"/>
                      <a:r>
                        <a:rPr lang="es-AR" sz="1100" u="none" strike="noStrike">
                          <a:effectLst/>
                        </a:rPr>
                        <a:t>gen7</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55,6%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47,3%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39148778"/>
                  </a:ext>
                </a:extLst>
              </a:tr>
              <a:tr h="362611">
                <a:tc>
                  <a:txBody>
                    <a:bodyPr/>
                    <a:lstStyle/>
                    <a:p>
                      <a:pPr algn="ctr" fontAlgn="ctr"/>
                      <a:r>
                        <a:rPr lang="es-AR" sz="1100" u="none" strike="noStrike">
                          <a:effectLst/>
                        </a:rPr>
                        <a:t>gen8</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67,9%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37,9%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38,2%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39,4%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39,0%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43,5%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36,1%</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37,5%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32,9%</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315020723"/>
                  </a:ext>
                </a:extLst>
              </a:tr>
              <a:tr h="362611">
                <a:tc>
                  <a:txBody>
                    <a:bodyPr/>
                    <a:lstStyle/>
                    <a:p>
                      <a:pPr algn="ctr" fontAlgn="ctr"/>
                      <a:r>
                        <a:rPr lang="es-AR" sz="1100" u="none" strike="noStrike">
                          <a:effectLst/>
                        </a:rPr>
                        <a:t>gen9</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62,9%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43,0%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39,6%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474662686"/>
                  </a:ext>
                </a:extLst>
              </a:tr>
              <a:tr h="362611">
                <a:tc>
                  <a:txBody>
                    <a:bodyPr/>
                    <a:lstStyle/>
                    <a:p>
                      <a:pPr algn="ctr" fontAlgn="ctr"/>
                      <a:r>
                        <a:rPr lang="es-AR" sz="1100" u="none" strike="noStrike">
                          <a:effectLst/>
                        </a:rPr>
                        <a:t>gen10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43,2%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36,3%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28770514"/>
                  </a:ext>
                </a:extLst>
              </a:tr>
              <a:tr h="362611">
                <a:tc>
                  <a:txBody>
                    <a:bodyPr/>
                    <a:lstStyle/>
                    <a:p>
                      <a:pPr algn="ctr" fontAlgn="ctr"/>
                      <a:r>
                        <a:rPr lang="es-AR" sz="1100" u="none" strike="noStrike">
                          <a:effectLst/>
                        </a:rPr>
                        <a:t>gen11</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58,9%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35,2%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50,9%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42,1%</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36100168"/>
                  </a:ext>
                </a:extLst>
              </a:tr>
              <a:tr h="362611">
                <a:tc>
                  <a:txBody>
                    <a:bodyPr/>
                    <a:lstStyle/>
                    <a:p>
                      <a:pPr algn="ctr" fontAlgn="ctr"/>
                      <a:r>
                        <a:rPr lang="es-AR" sz="1100" u="none" strike="noStrike">
                          <a:effectLst/>
                        </a:rPr>
                        <a:t>gen12</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61,5%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34,1%</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49,0%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36,6%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31,4%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58803047"/>
                  </a:ext>
                </a:extLst>
              </a:tr>
              <a:tr h="362611">
                <a:tc>
                  <a:txBody>
                    <a:bodyPr/>
                    <a:lstStyle/>
                    <a:p>
                      <a:pPr algn="ctr" fontAlgn="ctr"/>
                      <a:r>
                        <a:rPr lang="es-AR" sz="1100" u="none" strike="noStrike">
                          <a:effectLst/>
                        </a:rPr>
                        <a:t>gen13</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38,6%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51,4%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38,0%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35,0%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s-AR"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44292374"/>
                  </a:ext>
                </a:extLst>
              </a:tr>
              <a:tr h="362611">
                <a:tc>
                  <a:txBody>
                    <a:bodyPr/>
                    <a:lstStyle/>
                    <a:p>
                      <a:pPr algn="ctr" fontAlgn="ctr"/>
                      <a:r>
                        <a:rPr lang="es-AR" sz="1100" u="none" strike="noStrike">
                          <a:effectLst/>
                        </a:rPr>
                        <a:t>gen14</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42,7%</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44,2%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40,4%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31,2%</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9793054"/>
                  </a:ext>
                </a:extLst>
              </a:tr>
              <a:tr h="362611">
                <a:tc>
                  <a:txBody>
                    <a:bodyPr/>
                    <a:lstStyle/>
                    <a:p>
                      <a:pPr algn="ctr" fontAlgn="ctr"/>
                      <a:r>
                        <a:rPr lang="es-AR" sz="1100" u="none" strike="noStrike">
                          <a:effectLst/>
                        </a:rPr>
                        <a:t>gen15</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46,8%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s-AR" sz="11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s-AR" sz="1100" u="none" strike="noStrike">
                          <a:effectLst/>
                        </a:rPr>
                        <a:t>53,6%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dirty="0">
                          <a:effectLst/>
                        </a:rPr>
                        <a:t>38,6%</a:t>
                      </a:r>
                      <a:endParaRPr lang="es-AR"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904428714"/>
                  </a:ext>
                </a:extLst>
              </a:tr>
            </a:tbl>
          </a:graphicData>
        </a:graphic>
      </p:graphicFrame>
      <p:cxnSp>
        <p:nvCxnSpPr>
          <p:cNvPr id="6" name="Conector recto de flecha 5">
            <a:extLst>
              <a:ext uri="{FF2B5EF4-FFF2-40B4-BE49-F238E27FC236}">
                <a16:creationId xmlns:a16="http://schemas.microsoft.com/office/drawing/2014/main" id="{E2984E03-5861-4AD8-B0B7-8C2AFE3DA6CA}"/>
              </a:ext>
            </a:extLst>
          </p:cNvPr>
          <p:cNvCxnSpPr/>
          <p:nvPr/>
        </p:nvCxnSpPr>
        <p:spPr>
          <a:xfrm>
            <a:off x="7681913" y="13827125"/>
            <a:ext cx="2633662" cy="2141538"/>
          </a:xfrm>
          <a:prstGeom prst="straightConnector1">
            <a:avLst/>
          </a:prstGeom>
          <a:ln>
            <a:solidFill>
              <a:schemeClr val="accent1">
                <a:lumMod val="75000"/>
                <a:alpha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3052591F-4F05-42F9-BC99-AE86AC231723}"/>
              </a:ext>
            </a:extLst>
          </p:cNvPr>
          <p:cNvCxnSpPr/>
          <p:nvPr/>
        </p:nvCxnSpPr>
        <p:spPr>
          <a:xfrm>
            <a:off x="8018463" y="13423900"/>
            <a:ext cx="2824162" cy="2197100"/>
          </a:xfrm>
          <a:prstGeom prst="straightConnector1">
            <a:avLst/>
          </a:prstGeom>
          <a:ln>
            <a:solidFill>
              <a:schemeClr val="accent1">
                <a:lumMod val="75000"/>
                <a:alpha val="6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Flecha: hacia abajo 7">
            <a:extLst>
              <a:ext uri="{FF2B5EF4-FFF2-40B4-BE49-F238E27FC236}">
                <a16:creationId xmlns:a16="http://schemas.microsoft.com/office/drawing/2014/main" id="{B8665A0E-281E-4169-9C87-0FC678337223}"/>
              </a:ext>
            </a:extLst>
          </p:cNvPr>
          <p:cNvSpPr/>
          <p:nvPr/>
        </p:nvSpPr>
        <p:spPr>
          <a:xfrm>
            <a:off x="7900988" y="13860463"/>
            <a:ext cx="138112" cy="128587"/>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 name="Flecha: hacia abajo 8">
            <a:extLst>
              <a:ext uri="{FF2B5EF4-FFF2-40B4-BE49-F238E27FC236}">
                <a16:creationId xmlns:a16="http://schemas.microsoft.com/office/drawing/2014/main" id="{2A0F85BA-28FC-4299-95AB-29958425AEBE}"/>
              </a:ext>
            </a:extLst>
          </p:cNvPr>
          <p:cNvSpPr/>
          <p:nvPr/>
        </p:nvSpPr>
        <p:spPr>
          <a:xfrm rot="16200000">
            <a:off x="8128000" y="13719175"/>
            <a:ext cx="136525" cy="141288"/>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pic>
        <p:nvPicPr>
          <p:cNvPr id="10" name="Imagen 9">
            <a:extLst>
              <a:ext uri="{FF2B5EF4-FFF2-40B4-BE49-F238E27FC236}">
                <a16:creationId xmlns:a16="http://schemas.microsoft.com/office/drawing/2014/main" id="{75A6DBA9-5820-47DE-B0A8-9C63C9718E56}"/>
              </a:ext>
            </a:extLst>
          </p:cNvPr>
          <p:cNvPicPr>
            <a:picLocks noChangeAspect="1"/>
          </p:cNvPicPr>
          <p:nvPr/>
        </p:nvPicPr>
        <p:blipFill>
          <a:blip r:embed="rId2"/>
          <a:stretch>
            <a:fillRect/>
          </a:stretch>
        </p:blipFill>
        <p:spPr>
          <a:xfrm>
            <a:off x="454661" y="1904322"/>
            <a:ext cx="5303201" cy="4587918"/>
          </a:xfrm>
          <a:prstGeom prst="rect">
            <a:avLst/>
          </a:prstGeom>
        </p:spPr>
      </p:pic>
      <p:sp>
        <p:nvSpPr>
          <p:cNvPr id="11" name="CuadroTexto 10">
            <a:extLst>
              <a:ext uri="{FF2B5EF4-FFF2-40B4-BE49-F238E27FC236}">
                <a16:creationId xmlns:a16="http://schemas.microsoft.com/office/drawing/2014/main" id="{2313C8BA-5614-4E3B-9F44-1C5EFE651BD5}"/>
              </a:ext>
            </a:extLst>
          </p:cNvPr>
          <p:cNvSpPr txBox="1"/>
          <p:nvPr/>
        </p:nvSpPr>
        <p:spPr>
          <a:xfrm>
            <a:off x="6286500" y="2343150"/>
            <a:ext cx="2343150" cy="3693319"/>
          </a:xfrm>
          <a:prstGeom prst="rect">
            <a:avLst/>
          </a:prstGeom>
          <a:noFill/>
        </p:spPr>
        <p:txBody>
          <a:bodyPr wrap="square" rtlCol="0">
            <a:spAutoFit/>
          </a:bodyPr>
          <a:lstStyle/>
          <a:p>
            <a:r>
              <a:rPr lang="es-AR" dirty="0"/>
              <a:t>La diagonal muestra el head </a:t>
            </a:r>
            <a:r>
              <a:rPr lang="es-AR" dirty="0" err="1"/>
              <a:t>to</a:t>
            </a:r>
            <a:r>
              <a:rPr lang="es-AR" dirty="0"/>
              <a:t> head versus el padre.</a:t>
            </a:r>
          </a:p>
          <a:p>
            <a:endParaRPr lang="es-AR" dirty="0"/>
          </a:p>
          <a:p>
            <a:r>
              <a:rPr lang="es-AR" dirty="0"/>
              <a:t>Al final del </a:t>
            </a:r>
            <a:r>
              <a:rPr lang="es-AR" dirty="0" err="1"/>
              <a:t>dia</a:t>
            </a:r>
            <a:r>
              <a:rPr lang="es-AR" dirty="0"/>
              <a:t> cada hijo aprende a </a:t>
            </a:r>
            <a:r>
              <a:rPr lang="es-AR" dirty="0" err="1"/>
              <a:t>contrarestar</a:t>
            </a:r>
            <a:r>
              <a:rPr lang="es-AR" dirty="0"/>
              <a:t> a su padre y a su abuelo.</a:t>
            </a:r>
          </a:p>
          <a:p>
            <a:endParaRPr lang="es-AR" dirty="0"/>
          </a:p>
          <a:p>
            <a:r>
              <a:rPr lang="es-AR" dirty="0"/>
              <a:t>Pero esto parece ocasionar ciclos de estrategias (</a:t>
            </a:r>
            <a:r>
              <a:rPr lang="es-AR" dirty="0" err="1"/>
              <a:t>ej</a:t>
            </a:r>
            <a:r>
              <a:rPr lang="es-AR" dirty="0"/>
              <a:t>: gen8)</a:t>
            </a:r>
          </a:p>
          <a:p>
            <a:endParaRPr lang="es-AR" dirty="0"/>
          </a:p>
        </p:txBody>
      </p:sp>
    </p:spTree>
    <p:extLst>
      <p:ext uri="{BB962C8B-B14F-4D97-AF65-F5344CB8AC3E}">
        <p14:creationId xmlns:p14="http://schemas.microsoft.com/office/powerpoint/2010/main" val="77715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3DAF8-A10A-4CC0-9535-F045B93086E0}"/>
              </a:ext>
            </a:extLst>
          </p:cNvPr>
          <p:cNvSpPr>
            <a:spLocks noGrp="1"/>
          </p:cNvSpPr>
          <p:nvPr>
            <p:ph type="title"/>
          </p:nvPr>
        </p:nvSpPr>
        <p:spPr>
          <a:xfrm>
            <a:off x="152400" y="157942"/>
            <a:ext cx="8368145" cy="1325562"/>
          </a:xfrm>
        </p:spPr>
        <p:txBody>
          <a:bodyPr>
            <a:normAutofit fontScale="90000"/>
          </a:bodyPr>
          <a:lstStyle/>
          <a:p>
            <a:r>
              <a:rPr lang="es-AR" dirty="0"/>
              <a:t>Back </a:t>
            </a:r>
            <a:r>
              <a:rPr lang="es-AR" dirty="0" err="1"/>
              <a:t>to</a:t>
            </a:r>
            <a:r>
              <a:rPr lang="es-AR" dirty="0"/>
              <a:t> </a:t>
            </a:r>
            <a:r>
              <a:rPr lang="es-AR" dirty="0" err="1"/>
              <a:t>basics</a:t>
            </a:r>
            <a:r>
              <a:rPr lang="es-AR" dirty="0"/>
              <a:t>!</a:t>
            </a:r>
            <a:br>
              <a:rPr lang="es-AR" dirty="0"/>
            </a:br>
            <a:r>
              <a:rPr lang="es-AR" dirty="0"/>
              <a:t>Consecuencias de ser </a:t>
            </a:r>
            <a:r>
              <a:rPr lang="es-AR" dirty="0" err="1"/>
              <a:t>Greedy</a:t>
            </a:r>
            <a:r>
              <a:rPr lang="es-AR" dirty="0"/>
              <a:t> y equilibrios de Nash</a:t>
            </a:r>
          </a:p>
        </p:txBody>
      </p:sp>
      <p:sp>
        <p:nvSpPr>
          <p:cNvPr id="4" name="CuadroTexto 3">
            <a:extLst>
              <a:ext uri="{FF2B5EF4-FFF2-40B4-BE49-F238E27FC236}">
                <a16:creationId xmlns:a16="http://schemas.microsoft.com/office/drawing/2014/main" id="{CBCE2D24-9833-4D1C-8195-08D0E4CB591B}"/>
              </a:ext>
            </a:extLst>
          </p:cNvPr>
          <p:cNvSpPr txBox="1"/>
          <p:nvPr/>
        </p:nvSpPr>
        <p:spPr>
          <a:xfrm>
            <a:off x="332507" y="1856509"/>
            <a:ext cx="8308761" cy="2585323"/>
          </a:xfrm>
          <a:prstGeom prst="rect">
            <a:avLst/>
          </a:prstGeom>
          <a:noFill/>
        </p:spPr>
        <p:txBody>
          <a:bodyPr wrap="square" rtlCol="0">
            <a:spAutoFit/>
          </a:bodyPr>
          <a:lstStyle/>
          <a:p>
            <a:r>
              <a:rPr lang="es-AR" dirty="0"/>
              <a:t>Aprender del abuelo estabilizo mucho el aprendizaje pero no es suficiente..</a:t>
            </a:r>
          </a:p>
          <a:p>
            <a:pPr marL="285750" indent="-285750">
              <a:buFont typeface="Wingdings" panose="05000000000000000000" pitchFamily="2" charset="2"/>
              <a:buChar char="ü"/>
            </a:pPr>
            <a:endParaRPr lang="es-AR" dirty="0"/>
          </a:p>
          <a:p>
            <a:r>
              <a:rPr lang="es-AR" b="1" dirty="0"/>
              <a:t>Definición de Equilibrio de Nash</a:t>
            </a:r>
            <a:r>
              <a:rPr lang="es-AR" dirty="0"/>
              <a:t>: p1 y p2 no pueden cambiar unilateralmente la estrategia sin empeorar en algún aspecto.</a:t>
            </a:r>
          </a:p>
          <a:p>
            <a:pPr marL="285750" indent="-285750">
              <a:buFont typeface="Wingdings" panose="05000000000000000000" pitchFamily="2" charset="2"/>
              <a:buChar char="ü"/>
            </a:pPr>
            <a:endParaRPr lang="es-AR" dirty="0"/>
          </a:p>
          <a:p>
            <a:pPr marL="285750" indent="-285750">
              <a:buFont typeface="Wingdings" panose="05000000000000000000" pitchFamily="2" charset="2"/>
              <a:buChar char="Ø"/>
            </a:pPr>
            <a:r>
              <a:rPr lang="es-AR" dirty="0"/>
              <a:t>Un algoritmo estrictamente </a:t>
            </a:r>
            <a:r>
              <a:rPr lang="es-AR" dirty="0" err="1"/>
              <a:t>greedy</a:t>
            </a:r>
            <a:r>
              <a:rPr lang="es-AR" dirty="0"/>
              <a:t> va ser determinista (dada una V(s) que lo sea como en este caso). Con lo cual va a existir una </a:t>
            </a:r>
            <a:r>
              <a:rPr lang="es-AR" dirty="0" err="1"/>
              <a:t>Best</a:t>
            </a:r>
            <a:r>
              <a:rPr lang="es-AR" dirty="0"/>
              <a:t> Response que la </a:t>
            </a:r>
            <a:r>
              <a:rPr lang="es-AR" dirty="0" err="1"/>
              <a:t>contraresta</a:t>
            </a:r>
            <a:endParaRPr lang="es-AR" dirty="0"/>
          </a:p>
          <a:p>
            <a:pPr marL="285750" indent="-285750">
              <a:buFont typeface="Wingdings" panose="05000000000000000000" pitchFamily="2" charset="2"/>
              <a:buChar char="ü"/>
            </a:pPr>
            <a:endParaRPr lang="es-AR" dirty="0"/>
          </a:p>
          <a:p>
            <a:pPr marL="285750" indent="-285750">
              <a:buFont typeface="Wingdings" panose="05000000000000000000" pitchFamily="2" charset="2"/>
              <a:buChar char="ü"/>
            </a:pPr>
            <a:endParaRPr lang="es-AR" dirty="0"/>
          </a:p>
        </p:txBody>
      </p:sp>
      <p:sp>
        <p:nvSpPr>
          <p:cNvPr id="6" name="Rectángulo 5">
            <a:extLst>
              <a:ext uri="{FF2B5EF4-FFF2-40B4-BE49-F238E27FC236}">
                <a16:creationId xmlns:a16="http://schemas.microsoft.com/office/drawing/2014/main" id="{956AB87F-281C-44FA-8877-61E566E29A52}"/>
              </a:ext>
            </a:extLst>
          </p:cNvPr>
          <p:cNvSpPr/>
          <p:nvPr/>
        </p:nvSpPr>
        <p:spPr>
          <a:xfrm>
            <a:off x="152400" y="3107606"/>
            <a:ext cx="8368145" cy="832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59" name="Grupo 58">
            <a:extLst>
              <a:ext uri="{FF2B5EF4-FFF2-40B4-BE49-F238E27FC236}">
                <a16:creationId xmlns:a16="http://schemas.microsoft.com/office/drawing/2014/main" id="{6D2064B4-9644-4190-8E98-9C7FE0105ED5}"/>
              </a:ext>
            </a:extLst>
          </p:cNvPr>
          <p:cNvGrpSpPr/>
          <p:nvPr/>
        </p:nvGrpSpPr>
        <p:grpSpPr>
          <a:xfrm>
            <a:off x="332507" y="4039986"/>
            <a:ext cx="3865420" cy="2660072"/>
            <a:chOff x="332507" y="4039986"/>
            <a:chExt cx="3865420" cy="2660072"/>
          </a:xfrm>
        </p:grpSpPr>
        <p:grpSp>
          <p:nvGrpSpPr>
            <p:cNvPr id="7" name="Grupo 6">
              <a:extLst>
                <a:ext uri="{FF2B5EF4-FFF2-40B4-BE49-F238E27FC236}">
                  <a16:creationId xmlns:a16="http://schemas.microsoft.com/office/drawing/2014/main" id="{208D01B2-ECB2-449C-A3C9-58674CE24268}"/>
                </a:ext>
              </a:extLst>
            </p:cNvPr>
            <p:cNvGrpSpPr/>
            <p:nvPr/>
          </p:nvGrpSpPr>
          <p:grpSpPr>
            <a:xfrm>
              <a:off x="332507" y="4039986"/>
              <a:ext cx="3865420" cy="2660072"/>
              <a:chOff x="4946071" y="3429000"/>
              <a:chExt cx="3865420" cy="2660072"/>
            </a:xfrm>
          </p:grpSpPr>
          <p:sp>
            <p:nvSpPr>
              <p:cNvPr id="8" name="Rectángulo: esquinas redondeadas 7">
                <a:extLst>
                  <a:ext uri="{FF2B5EF4-FFF2-40B4-BE49-F238E27FC236}">
                    <a16:creationId xmlns:a16="http://schemas.microsoft.com/office/drawing/2014/main" id="{34668920-D41E-407E-AD68-3B6DEDD3261D}"/>
                  </a:ext>
                </a:extLst>
              </p:cNvPr>
              <p:cNvSpPr/>
              <p:nvPr/>
            </p:nvSpPr>
            <p:spPr>
              <a:xfrm>
                <a:off x="4946071"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AgenteGreedyDVN</a:t>
                </a:r>
                <a:endParaRPr lang="es-AR" b="1" dirty="0">
                  <a:solidFill>
                    <a:schemeClr val="tx1">
                      <a:lumMod val="85000"/>
                      <a:lumOff val="15000"/>
                    </a:schemeClr>
                  </a:solidFill>
                </a:endParaRPr>
              </a:p>
            </p:txBody>
          </p:sp>
          <p:sp>
            <p:nvSpPr>
              <p:cNvPr id="9" name="Rectángulo 8">
                <a:extLst>
                  <a:ext uri="{FF2B5EF4-FFF2-40B4-BE49-F238E27FC236}">
                    <a16:creationId xmlns:a16="http://schemas.microsoft.com/office/drawing/2014/main" id="{96107A2B-C624-4B70-96B3-122094CDB703}"/>
                  </a:ext>
                </a:extLst>
              </p:cNvPr>
              <p:cNvSpPr/>
              <p:nvPr/>
            </p:nvSpPr>
            <p:spPr>
              <a:xfrm>
                <a:off x="6503269" y="4202942"/>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lumMod val="85000"/>
                        <a:lumOff val="15000"/>
                      </a:schemeClr>
                    </a:solidFill>
                  </a:rPr>
                  <a:t>Red</a:t>
                </a:r>
              </a:p>
              <a:p>
                <a:pPr algn="ctr"/>
                <a:r>
                  <a:rPr lang="es-AR" sz="1100" b="1" dirty="0">
                    <a:solidFill>
                      <a:schemeClr val="tx1">
                        <a:lumMod val="85000"/>
                        <a:lumOff val="15000"/>
                      </a:schemeClr>
                    </a:solidFill>
                  </a:rPr>
                  <a:t>DVN</a:t>
                </a:r>
              </a:p>
              <a:p>
                <a:pPr algn="ctr"/>
                <a:endParaRPr lang="es-AR" sz="1100" b="1" dirty="0">
                  <a:solidFill>
                    <a:schemeClr val="tx1">
                      <a:lumMod val="85000"/>
                      <a:lumOff val="15000"/>
                    </a:schemeClr>
                  </a:solidFill>
                </a:endParaRPr>
              </a:p>
              <a:p>
                <a:pPr algn="ctr"/>
                <a:r>
                  <a:rPr lang="es-AR" sz="1100" b="1" i="1" dirty="0">
                    <a:solidFill>
                      <a:schemeClr val="tx1">
                        <a:lumMod val="85000"/>
                        <a:lumOff val="15000"/>
                      </a:schemeClr>
                    </a:solidFill>
                  </a:rPr>
                  <a:t>V(s)</a:t>
                </a:r>
              </a:p>
            </p:txBody>
          </p:sp>
          <p:sp>
            <p:nvSpPr>
              <p:cNvPr id="10" name="CuadroTexto 9">
                <a:extLst>
                  <a:ext uri="{FF2B5EF4-FFF2-40B4-BE49-F238E27FC236}">
                    <a16:creationId xmlns:a16="http://schemas.microsoft.com/office/drawing/2014/main" id="{D85D8CFF-0714-4B97-8A54-163827141180}"/>
                  </a:ext>
                </a:extLst>
              </p:cNvPr>
              <p:cNvSpPr txBox="1"/>
              <p:nvPr/>
            </p:nvSpPr>
            <p:spPr>
              <a:xfrm>
                <a:off x="5130795" y="5534069"/>
                <a:ext cx="1889996" cy="461665"/>
              </a:xfrm>
              <a:prstGeom prst="rect">
                <a:avLst/>
              </a:prstGeom>
              <a:noFill/>
            </p:spPr>
            <p:txBody>
              <a:bodyPr wrap="square" rtlCol="0">
                <a:spAutoFit/>
              </a:bodyPr>
              <a:lstStyle/>
              <a:p>
                <a:pPr algn="ctr"/>
                <a:r>
                  <a:rPr lang="es-AR" sz="1200" b="1" dirty="0"/>
                  <a:t>Look </a:t>
                </a:r>
                <a:r>
                  <a:rPr lang="es-AR" sz="1200" b="1" dirty="0" err="1"/>
                  <a:t>Ahead</a:t>
                </a:r>
                <a:r>
                  <a:rPr lang="es-AR" sz="1200" b="1" dirty="0"/>
                  <a:t> </a:t>
                </a:r>
                <a:r>
                  <a:rPr lang="es-AR" sz="1200" b="1" dirty="0" err="1"/>
                  <a:t>Tree</a:t>
                </a:r>
                <a:r>
                  <a:rPr lang="es-AR" sz="1200" b="1" dirty="0"/>
                  <a:t> </a:t>
                </a:r>
                <a:r>
                  <a:rPr lang="es-AR" sz="1200" b="1" dirty="0" err="1"/>
                  <a:t>Search</a:t>
                </a:r>
                <a:endParaRPr lang="es-AR" sz="1200" b="1" dirty="0"/>
              </a:p>
              <a:p>
                <a:pPr algn="ctr"/>
                <a:r>
                  <a:rPr lang="es-AR" sz="1200" dirty="0"/>
                  <a:t>(acciones posibles)</a:t>
                </a:r>
              </a:p>
            </p:txBody>
          </p:sp>
          <p:sp>
            <p:nvSpPr>
              <p:cNvPr id="11" name="Rectángulo 10">
                <a:extLst>
                  <a:ext uri="{FF2B5EF4-FFF2-40B4-BE49-F238E27FC236}">
                    <a16:creationId xmlns:a16="http://schemas.microsoft.com/office/drawing/2014/main" id="{058EF200-FA91-4C90-ACBE-F5BE7F90F70D}"/>
                  </a:ext>
                </a:extLst>
              </p:cNvPr>
              <p:cNvSpPr/>
              <p:nvPr/>
            </p:nvSpPr>
            <p:spPr>
              <a:xfrm>
                <a:off x="5116296" y="47418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ángulo 11">
                <a:extLst>
                  <a:ext uri="{FF2B5EF4-FFF2-40B4-BE49-F238E27FC236}">
                    <a16:creationId xmlns:a16="http://schemas.microsoft.com/office/drawing/2014/main" id="{A9A919DB-DF49-4C9A-9E84-1FB582191EAD}"/>
                  </a:ext>
                </a:extLst>
              </p:cNvPr>
              <p:cNvSpPr/>
              <p:nvPr/>
            </p:nvSpPr>
            <p:spPr>
              <a:xfrm>
                <a:off x="5829737" y="421374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Rectángulo 12">
                <a:extLst>
                  <a:ext uri="{FF2B5EF4-FFF2-40B4-BE49-F238E27FC236}">
                    <a16:creationId xmlns:a16="http://schemas.microsoft.com/office/drawing/2014/main" id="{031AD42E-109D-4A9A-B123-E547B529F7DC}"/>
                  </a:ext>
                </a:extLst>
              </p:cNvPr>
              <p:cNvSpPr/>
              <p:nvPr/>
            </p:nvSpPr>
            <p:spPr>
              <a:xfrm>
                <a:off x="5829737" y="4748133"/>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a:extLst>
                  <a:ext uri="{FF2B5EF4-FFF2-40B4-BE49-F238E27FC236}">
                    <a16:creationId xmlns:a16="http://schemas.microsoft.com/office/drawing/2014/main" id="{5A725AB7-AD93-4CD8-995C-BD28F66A8BD4}"/>
                  </a:ext>
                </a:extLst>
              </p:cNvPr>
              <p:cNvSpPr/>
              <p:nvPr/>
            </p:nvSpPr>
            <p:spPr>
              <a:xfrm>
                <a:off x="5829737" y="5189139"/>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5" name="Conector: angular 14">
                <a:extLst>
                  <a:ext uri="{FF2B5EF4-FFF2-40B4-BE49-F238E27FC236}">
                    <a16:creationId xmlns:a16="http://schemas.microsoft.com/office/drawing/2014/main" id="{82254CFD-1CDF-4CE3-8AD2-CFCB3F09CAE0}"/>
                  </a:ext>
                </a:extLst>
              </p:cNvPr>
              <p:cNvCxnSpPr>
                <a:stCxn id="11" idx="3"/>
                <a:endCxn id="12" idx="1"/>
              </p:cNvCxnSpPr>
              <p:nvPr/>
            </p:nvCxnSpPr>
            <p:spPr>
              <a:xfrm flipV="1">
                <a:off x="5268694" y="4297044"/>
                <a:ext cx="561043" cy="528120"/>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22F580FD-48CD-4AFC-BC47-271EF03F846F}"/>
                  </a:ext>
                </a:extLst>
              </p:cNvPr>
              <p:cNvCxnSpPr>
                <a:cxnSpLocks/>
                <a:stCxn id="11" idx="3"/>
                <a:endCxn id="13" idx="1"/>
              </p:cNvCxnSpPr>
              <p:nvPr/>
            </p:nvCxnSpPr>
            <p:spPr>
              <a:xfrm>
                <a:off x="5268694" y="4825164"/>
                <a:ext cx="561043" cy="6271"/>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F0332EC5-D2B8-406D-8A0D-4044C4CA0887}"/>
                  </a:ext>
                </a:extLst>
              </p:cNvPr>
              <p:cNvCxnSpPr>
                <a:cxnSpLocks/>
                <a:stCxn id="11" idx="3"/>
                <a:endCxn id="14" idx="1"/>
              </p:cNvCxnSpPr>
              <p:nvPr/>
            </p:nvCxnSpPr>
            <p:spPr>
              <a:xfrm>
                <a:off x="5268694" y="4825164"/>
                <a:ext cx="561043" cy="447277"/>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C756C308-B97C-4542-B2E8-E79C091E07A2}"/>
                  </a:ext>
                </a:extLst>
              </p:cNvPr>
              <p:cNvSpPr txBox="1"/>
              <p:nvPr/>
            </p:nvSpPr>
            <p:spPr>
              <a:xfrm>
                <a:off x="6015341" y="4202942"/>
                <a:ext cx="387921"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1</a:t>
                </a:r>
                <a:endParaRPr lang="es-AR" sz="1200" b="1" dirty="0">
                  <a:latin typeface="Courier New" panose="02070309020205020404" pitchFamily="49" charset="0"/>
                  <a:cs typeface="Courier New" panose="02070309020205020404" pitchFamily="49" charset="0"/>
                </a:endParaRPr>
              </a:p>
            </p:txBody>
          </p:sp>
          <p:sp>
            <p:nvSpPr>
              <p:cNvPr id="19" name="CuadroTexto 18">
                <a:extLst>
                  <a:ext uri="{FF2B5EF4-FFF2-40B4-BE49-F238E27FC236}">
                    <a16:creationId xmlns:a16="http://schemas.microsoft.com/office/drawing/2014/main" id="{C53DD0E6-8D25-40DF-9657-E658DF204654}"/>
                  </a:ext>
                </a:extLst>
              </p:cNvPr>
              <p:cNvSpPr txBox="1"/>
              <p:nvPr/>
            </p:nvSpPr>
            <p:spPr>
              <a:xfrm>
                <a:off x="6015341" y="4720926"/>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2</a:t>
                </a:r>
                <a:endParaRPr lang="es-AR" sz="1200" b="1" dirty="0">
                  <a:latin typeface="Courier New" panose="02070309020205020404" pitchFamily="49" charset="0"/>
                  <a:cs typeface="Courier New" panose="02070309020205020404" pitchFamily="49" charset="0"/>
                </a:endParaRPr>
              </a:p>
            </p:txBody>
          </p:sp>
          <p:sp>
            <p:nvSpPr>
              <p:cNvPr id="20" name="CuadroTexto 19">
                <a:extLst>
                  <a:ext uri="{FF2B5EF4-FFF2-40B4-BE49-F238E27FC236}">
                    <a16:creationId xmlns:a16="http://schemas.microsoft.com/office/drawing/2014/main" id="{E741F546-E55C-4CE4-957A-28E9D7AFAD72}"/>
                  </a:ext>
                </a:extLst>
              </p:cNvPr>
              <p:cNvSpPr txBox="1"/>
              <p:nvPr/>
            </p:nvSpPr>
            <p:spPr>
              <a:xfrm>
                <a:off x="6018723" y="5155724"/>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3</a:t>
                </a:r>
                <a:endParaRPr lang="es-AR" sz="1200" b="1" dirty="0">
                  <a:latin typeface="Courier New" panose="02070309020205020404" pitchFamily="49" charset="0"/>
                  <a:cs typeface="Courier New" panose="02070309020205020404" pitchFamily="49" charset="0"/>
                </a:endParaRPr>
              </a:p>
            </p:txBody>
          </p:sp>
          <p:sp>
            <p:nvSpPr>
              <p:cNvPr id="21" name="Rectángulo 20">
                <a:extLst>
                  <a:ext uri="{FF2B5EF4-FFF2-40B4-BE49-F238E27FC236}">
                    <a16:creationId xmlns:a16="http://schemas.microsoft.com/office/drawing/2014/main" id="{0D971FB8-1520-4615-821D-EEDC711048BF}"/>
                  </a:ext>
                </a:extLst>
              </p:cNvPr>
              <p:cNvSpPr/>
              <p:nvPr/>
            </p:nvSpPr>
            <p:spPr>
              <a:xfrm>
                <a:off x="7093514" y="42945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Rectángulo 21">
                <a:extLst>
                  <a:ext uri="{FF2B5EF4-FFF2-40B4-BE49-F238E27FC236}">
                    <a16:creationId xmlns:a16="http://schemas.microsoft.com/office/drawing/2014/main" id="{63B50F99-9517-4095-B246-558973F954FF}"/>
                  </a:ext>
                </a:extLst>
              </p:cNvPr>
              <p:cNvSpPr/>
              <p:nvPr/>
            </p:nvSpPr>
            <p:spPr>
              <a:xfrm>
                <a:off x="7093514" y="4703271"/>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Rectángulo 22">
                <a:extLst>
                  <a:ext uri="{FF2B5EF4-FFF2-40B4-BE49-F238E27FC236}">
                    <a16:creationId xmlns:a16="http://schemas.microsoft.com/office/drawing/2014/main" id="{FC06F006-70A9-4D24-8044-767070F2EE27}"/>
                  </a:ext>
                </a:extLst>
              </p:cNvPr>
              <p:cNvSpPr/>
              <p:nvPr/>
            </p:nvSpPr>
            <p:spPr>
              <a:xfrm>
                <a:off x="7093514" y="5111980"/>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CuadroTexto 23">
                <a:extLst>
                  <a:ext uri="{FF2B5EF4-FFF2-40B4-BE49-F238E27FC236}">
                    <a16:creationId xmlns:a16="http://schemas.microsoft.com/office/drawing/2014/main" id="{43EE0C29-B79F-4BB0-AF82-B7FCB5E6351C}"/>
                  </a:ext>
                </a:extLst>
              </p:cNvPr>
              <p:cNvSpPr txBox="1"/>
              <p:nvPr/>
            </p:nvSpPr>
            <p:spPr>
              <a:xfrm>
                <a:off x="7578433" y="4438632"/>
                <a:ext cx="1122223" cy="646331"/>
              </a:xfrm>
              <a:prstGeom prst="rect">
                <a:avLst/>
              </a:prstGeom>
              <a:noFill/>
            </p:spPr>
            <p:txBody>
              <a:bodyPr wrap="square" rtlCol="0">
                <a:spAutoFit/>
              </a:bodyPr>
              <a:lstStyle/>
              <a:p>
                <a:pPr algn="ctr"/>
                <a:r>
                  <a:rPr lang="es-AR" sz="1200" b="1" dirty="0"/>
                  <a:t>Valor estimado de cada acción </a:t>
                </a:r>
                <a:endParaRPr lang="es-AR" sz="1200" dirty="0"/>
              </a:p>
            </p:txBody>
          </p:sp>
          <p:sp>
            <p:nvSpPr>
              <p:cNvPr id="25" name="CuadroTexto 24">
                <a:extLst>
                  <a:ext uri="{FF2B5EF4-FFF2-40B4-BE49-F238E27FC236}">
                    <a16:creationId xmlns:a16="http://schemas.microsoft.com/office/drawing/2014/main" id="{B3BCBC4B-FB1B-4B8D-B53F-7D1C9BE7DA89}"/>
                  </a:ext>
                </a:extLst>
              </p:cNvPr>
              <p:cNvSpPr txBox="1"/>
              <p:nvPr/>
            </p:nvSpPr>
            <p:spPr>
              <a:xfrm>
                <a:off x="4995212" y="457303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26" name="CuadroTexto 25">
                <a:extLst>
                  <a:ext uri="{FF2B5EF4-FFF2-40B4-BE49-F238E27FC236}">
                    <a16:creationId xmlns:a16="http://schemas.microsoft.com/office/drawing/2014/main" id="{E2C63DB3-7EEB-4471-994B-E677CA8FF7CB}"/>
                  </a:ext>
                </a:extLst>
              </p:cNvPr>
              <p:cNvSpPr txBox="1"/>
              <p:nvPr/>
            </p:nvSpPr>
            <p:spPr>
              <a:xfrm>
                <a:off x="5446794" y="410447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27" name="CuadroTexto 26">
                <a:extLst>
                  <a:ext uri="{FF2B5EF4-FFF2-40B4-BE49-F238E27FC236}">
                    <a16:creationId xmlns:a16="http://schemas.microsoft.com/office/drawing/2014/main" id="{7ACD2232-416C-44BE-8715-A744DB1C017E}"/>
                  </a:ext>
                </a:extLst>
              </p:cNvPr>
              <p:cNvSpPr txBox="1"/>
              <p:nvPr/>
            </p:nvSpPr>
            <p:spPr>
              <a:xfrm>
                <a:off x="5451348" y="5108823"/>
                <a:ext cx="276069"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3</a:t>
                </a:r>
                <a:endParaRPr lang="es-AR" sz="1100" b="1" dirty="0">
                  <a:latin typeface="Courier New" panose="02070309020205020404" pitchFamily="49" charset="0"/>
                  <a:cs typeface="Courier New" panose="02070309020205020404" pitchFamily="49" charset="0"/>
                </a:endParaRPr>
              </a:p>
            </p:txBody>
          </p:sp>
          <p:sp>
            <p:nvSpPr>
              <p:cNvPr id="28" name="CuadroTexto 27">
                <a:extLst>
                  <a:ext uri="{FF2B5EF4-FFF2-40B4-BE49-F238E27FC236}">
                    <a16:creationId xmlns:a16="http://schemas.microsoft.com/office/drawing/2014/main" id="{271CB945-CC92-419E-A3F3-73735D51A5F5}"/>
                  </a:ext>
                </a:extLst>
              </p:cNvPr>
              <p:cNvSpPr txBox="1"/>
              <p:nvPr/>
            </p:nvSpPr>
            <p:spPr>
              <a:xfrm>
                <a:off x="5452982" y="4653201"/>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grpSp>
        <p:sp>
          <p:nvSpPr>
            <p:cNvPr id="53" name="CuadroTexto 52">
              <a:extLst>
                <a:ext uri="{FF2B5EF4-FFF2-40B4-BE49-F238E27FC236}">
                  <a16:creationId xmlns:a16="http://schemas.microsoft.com/office/drawing/2014/main" id="{BE3C2A98-1E5F-40DA-AC6A-5213422E455A}"/>
                </a:ext>
              </a:extLst>
            </p:cNvPr>
            <p:cNvSpPr txBox="1"/>
            <p:nvPr/>
          </p:nvSpPr>
          <p:spPr>
            <a:xfrm>
              <a:off x="2645014" y="4829075"/>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1</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56" name="CuadroTexto 55">
              <a:extLst>
                <a:ext uri="{FF2B5EF4-FFF2-40B4-BE49-F238E27FC236}">
                  <a16:creationId xmlns:a16="http://schemas.microsoft.com/office/drawing/2014/main" id="{2819E986-BE38-4128-96B2-10F7461148F2}"/>
                </a:ext>
              </a:extLst>
            </p:cNvPr>
            <p:cNvSpPr txBox="1"/>
            <p:nvPr/>
          </p:nvSpPr>
          <p:spPr>
            <a:xfrm>
              <a:off x="2632348" y="5305466"/>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2</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57" name="CuadroTexto 56">
              <a:extLst>
                <a:ext uri="{FF2B5EF4-FFF2-40B4-BE49-F238E27FC236}">
                  <a16:creationId xmlns:a16="http://schemas.microsoft.com/office/drawing/2014/main" id="{AFC745E1-2A05-4FA4-A5FA-80DA16835302}"/>
                </a:ext>
              </a:extLst>
            </p:cNvPr>
            <p:cNvSpPr txBox="1"/>
            <p:nvPr/>
          </p:nvSpPr>
          <p:spPr>
            <a:xfrm>
              <a:off x="2640743" y="5730304"/>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3</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grpSp>
      <p:grpSp>
        <p:nvGrpSpPr>
          <p:cNvPr id="60" name="Grupo 59">
            <a:extLst>
              <a:ext uri="{FF2B5EF4-FFF2-40B4-BE49-F238E27FC236}">
                <a16:creationId xmlns:a16="http://schemas.microsoft.com/office/drawing/2014/main" id="{A4A121E4-5DED-4C5A-B059-95227A465AE7}"/>
              </a:ext>
            </a:extLst>
          </p:cNvPr>
          <p:cNvGrpSpPr/>
          <p:nvPr/>
        </p:nvGrpSpPr>
        <p:grpSpPr>
          <a:xfrm>
            <a:off x="4308764" y="4042782"/>
            <a:ext cx="4332504" cy="2660072"/>
            <a:chOff x="4308764" y="4042782"/>
            <a:chExt cx="4332504" cy="2660072"/>
          </a:xfrm>
        </p:grpSpPr>
        <p:grpSp>
          <p:nvGrpSpPr>
            <p:cNvPr id="52" name="Grupo 51">
              <a:extLst>
                <a:ext uri="{FF2B5EF4-FFF2-40B4-BE49-F238E27FC236}">
                  <a16:creationId xmlns:a16="http://schemas.microsoft.com/office/drawing/2014/main" id="{D81612F4-5048-44FA-8535-D5DB46EA5B99}"/>
                </a:ext>
              </a:extLst>
            </p:cNvPr>
            <p:cNvGrpSpPr/>
            <p:nvPr/>
          </p:nvGrpSpPr>
          <p:grpSpPr>
            <a:xfrm>
              <a:off x="4775848" y="4042782"/>
              <a:ext cx="3865420" cy="2660072"/>
              <a:chOff x="4775848" y="4042782"/>
              <a:chExt cx="3865420" cy="2660072"/>
            </a:xfrm>
          </p:grpSpPr>
          <p:grpSp>
            <p:nvGrpSpPr>
              <p:cNvPr id="29" name="Grupo 28">
                <a:extLst>
                  <a:ext uri="{FF2B5EF4-FFF2-40B4-BE49-F238E27FC236}">
                    <a16:creationId xmlns:a16="http://schemas.microsoft.com/office/drawing/2014/main" id="{55649396-6C4B-41C2-AEC6-6035919E440D}"/>
                  </a:ext>
                </a:extLst>
              </p:cNvPr>
              <p:cNvGrpSpPr/>
              <p:nvPr/>
            </p:nvGrpSpPr>
            <p:grpSpPr>
              <a:xfrm>
                <a:off x="4775848" y="4042782"/>
                <a:ext cx="3865420" cy="2660072"/>
                <a:chOff x="4946071" y="3429000"/>
                <a:chExt cx="3865420" cy="2660072"/>
              </a:xfrm>
            </p:grpSpPr>
            <p:sp>
              <p:nvSpPr>
                <p:cNvPr id="30" name="Rectángulo: esquinas redondeadas 29">
                  <a:extLst>
                    <a:ext uri="{FF2B5EF4-FFF2-40B4-BE49-F238E27FC236}">
                      <a16:creationId xmlns:a16="http://schemas.microsoft.com/office/drawing/2014/main" id="{DC6EF7B1-D8E8-4E45-8F42-C0F28DEB653B}"/>
                    </a:ext>
                  </a:extLst>
                </p:cNvPr>
                <p:cNvSpPr/>
                <p:nvPr/>
              </p:nvSpPr>
              <p:spPr>
                <a:xfrm>
                  <a:off x="4946071"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AgenteSoftmaxDVN</a:t>
                  </a:r>
                  <a:endParaRPr lang="es-AR" b="1" dirty="0">
                    <a:solidFill>
                      <a:schemeClr val="tx1">
                        <a:lumMod val="85000"/>
                        <a:lumOff val="15000"/>
                      </a:schemeClr>
                    </a:solidFill>
                  </a:endParaRPr>
                </a:p>
              </p:txBody>
            </p:sp>
            <p:sp>
              <p:nvSpPr>
                <p:cNvPr id="31" name="Rectángulo 30">
                  <a:extLst>
                    <a:ext uri="{FF2B5EF4-FFF2-40B4-BE49-F238E27FC236}">
                      <a16:creationId xmlns:a16="http://schemas.microsoft.com/office/drawing/2014/main" id="{1DCFD9AA-DE8B-48AA-9EDE-0E387717C1B9}"/>
                    </a:ext>
                  </a:extLst>
                </p:cNvPr>
                <p:cNvSpPr/>
                <p:nvPr/>
              </p:nvSpPr>
              <p:spPr>
                <a:xfrm>
                  <a:off x="6503269" y="4202942"/>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lumMod val="85000"/>
                          <a:lumOff val="15000"/>
                        </a:schemeClr>
                      </a:solidFill>
                    </a:rPr>
                    <a:t>Red</a:t>
                  </a:r>
                </a:p>
                <a:p>
                  <a:pPr algn="ctr"/>
                  <a:r>
                    <a:rPr lang="es-AR" sz="1100" b="1" dirty="0">
                      <a:solidFill>
                        <a:schemeClr val="tx1">
                          <a:lumMod val="85000"/>
                          <a:lumOff val="15000"/>
                        </a:schemeClr>
                      </a:solidFill>
                    </a:rPr>
                    <a:t>DVN</a:t>
                  </a:r>
                </a:p>
                <a:p>
                  <a:pPr algn="ctr"/>
                  <a:endParaRPr lang="es-AR" sz="1100" b="1" dirty="0">
                    <a:solidFill>
                      <a:schemeClr val="tx1">
                        <a:lumMod val="85000"/>
                        <a:lumOff val="15000"/>
                      </a:schemeClr>
                    </a:solidFill>
                  </a:endParaRPr>
                </a:p>
                <a:p>
                  <a:pPr algn="ctr"/>
                  <a:r>
                    <a:rPr lang="es-AR" sz="1100" b="1" i="1" dirty="0">
                      <a:solidFill>
                        <a:schemeClr val="tx1">
                          <a:lumMod val="85000"/>
                          <a:lumOff val="15000"/>
                        </a:schemeClr>
                      </a:solidFill>
                    </a:rPr>
                    <a:t>V(s)</a:t>
                  </a:r>
                </a:p>
              </p:txBody>
            </p:sp>
            <p:sp>
              <p:nvSpPr>
                <p:cNvPr id="32" name="CuadroTexto 31">
                  <a:extLst>
                    <a:ext uri="{FF2B5EF4-FFF2-40B4-BE49-F238E27FC236}">
                      <a16:creationId xmlns:a16="http://schemas.microsoft.com/office/drawing/2014/main" id="{DFA07998-81EA-4899-B3B0-646F1A448486}"/>
                    </a:ext>
                  </a:extLst>
                </p:cNvPr>
                <p:cNvSpPr txBox="1"/>
                <p:nvPr/>
              </p:nvSpPr>
              <p:spPr>
                <a:xfrm>
                  <a:off x="5130795" y="5534069"/>
                  <a:ext cx="1889996" cy="461665"/>
                </a:xfrm>
                <a:prstGeom prst="rect">
                  <a:avLst/>
                </a:prstGeom>
                <a:noFill/>
              </p:spPr>
              <p:txBody>
                <a:bodyPr wrap="square" rtlCol="0">
                  <a:spAutoFit/>
                </a:bodyPr>
                <a:lstStyle/>
                <a:p>
                  <a:pPr algn="ctr"/>
                  <a:r>
                    <a:rPr lang="es-AR" sz="1200" b="1" dirty="0"/>
                    <a:t>Look </a:t>
                  </a:r>
                  <a:r>
                    <a:rPr lang="es-AR" sz="1200" b="1" dirty="0" err="1"/>
                    <a:t>Ahead</a:t>
                  </a:r>
                  <a:r>
                    <a:rPr lang="es-AR" sz="1200" b="1" dirty="0"/>
                    <a:t> </a:t>
                  </a:r>
                  <a:r>
                    <a:rPr lang="es-AR" sz="1200" b="1" dirty="0" err="1"/>
                    <a:t>Tree</a:t>
                  </a:r>
                  <a:r>
                    <a:rPr lang="es-AR" sz="1200" b="1" dirty="0"/>
                    <a:t> </a:t>
                  </a:r>
                  <a:r>
                    <a:rPr lang="es-AR" sz="1200" b="1" dirty="0" err="1"/>
                    <a:t>Search</a:t>
                  </a:r>
                  <a:endParaRPr lang="es-AR" sz="1200" b="1" dirty="0"/>
                </a:p>
                <a:p>
                  <a:pPr algn="ctr"/>
                  <a:r>
                    <a:rPr lang="es-AR" sz="1200" dirty="0"/>
                    <a:t>(acciones posibles)</a:t>
                  </a:r>
                </a:p>
              </p:txBody>
            </p:sp>
            <p:sp>
              <p:nvSpPr>
                <p:cNvPr id="33" name="Rectángulo 32">
                  <a:extLst>
                    <a:ext uri="{FF2B5EF4-FFF2-40B4-BE49-F238E27FC236}">
                      <a16:creationId xmlns:a16="http://schemas.microsoft.com/office/drawing/2014/main" id="{F99BB252-A954-4D3F-B9FD-E482B2C1D9D7}"/>
                    </a:ext>
                  </a:extLst>
                </p:cNvPr>
                <p:cNvSpPr/>
                <p:nvPr/>
              </p:nvSpPr>
              <p:spPr>
                <a:xfrm>
                  <a:off x="5116296" y="47418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Rectángulo 33">
                  <a:extLst>
                    <a:ext uri="{FF2B5EF4-FFF2-40B4-BE49-F238E27FC236}">
                      <a16:creationId xmlns:a16="http://schemas.microsoft.com/office/drawing/2014/main" id="{F5995826-FE1A-4C02-B198-ACBB42DAE255}"/>
                    </a:ext>
                  </a:extLst>
                </p:cNvPr>
                <p:cNvSpPr/>
                <p:nvPr/>
              </p:nvSpPr>
              <p:spPr>
                <a:xfrm>
                  <a:off x="5829737" y="421374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Rectángulo 34">
                  <a:extLst>
                    <a:ext uri="{FF2B5EF4-FFF2-40B4-BE49-F238E27FC236}">
                      <a16:creationId xmlns:a16="http://schemas.microsoft.com/office/drawing/2014/main" id="{BE04D02E-FFD2-408E-9D1C-7F4A940E33EA}"/>
                    </a:ext>
                  </a:extLst>
                </p:cNvPr>
                <p:cNvSpPr/>
                <p:nvPr/>
              </p:nvSpPr>
              <p:spPr>
                <a:xfrm>
                  <a:off x="5829737" y="4748133"/>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Rectángulo 35">
                  <a:extLst>
                    <a:ext uri="{FF2B5EF4-FFF2-40B4-BE49-F238E27FC236}">
                      <a16:creationId xmlns:a16="http://schemas.microsoft.com/office/drawing/2014/main" id="{6CD5137B-D3AF-41F0-9741-F48D9C319F68}"/>
                    </a:ext>
                  </a:extLst>
                </p:cNvPr>
                <p:cNvSpPr/>
                <p:nvPr/>
              </p:nvSpPr>
              <p:spPr>
                <a:xfrm>
                  <a:off x="5829737" y="5189139"/>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7" name="Conector: angular 36">
                  <a:extLst>
                    <a:ext uri="{FF2B5EF4-FFF2-40B4-BE49-F238E27FC236}">
                      <a16:creationId xmlns:a16="http://schemas.microsoft.com/office/drawing/2014/main" id="{1973F43D-4C22-4296-8A56-7480948A1D4F}"/>
                    </a:ext>
                  </a:extLst>
                </p:cNvPr>
                <p:cNvCxnSpPr>
                  <a:stCxn id="33" idx="3"/>
                  <a:endCxn id="34" idx="1"/>
                </p:cNvCxnSpPr>
                <p:nvPr/>
              </p:nvCxnSpPr>
              <p:spPr>
                <a:xfrm flipV="1">
                  <a:off x="5268694" y="4297044"/>
                  <a:ext cx="561043" cy="528120"/>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F747CFD7-2068-410E-A900-285105B29744}"/>
                    </a:ext>
                  </a:extLst>
                </p:cNvPr>
                <p:cNvCxnSpPr>
                  <a:cxnSpLocks/>
                  <a:stCxn id="33" idx="3"/>
                  <a:endCxn id="35" idx="1"/>
                </p:cNvCxnSpPr>
                <p:nvPr/>
              </p:nvCxnSpPr>
              <p:spPr>
                <a:xfrm>
                  <a:off x="5268694" y="4825164"/>
                  <a:ext cx="561043" cy="6271"/>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angular 38">
                  <a:extLst>
                    <a:ext uri="{FF2B5EF4-FFF2-40B4-BE49-F238E27FC236}">
                      <a16:creationId xmlns:a16="http://schemas.microsoft.com/office/drawing/2014/main" id="{FF562FE6-8749-474B-AB03-B0A501F2C37B}"/>
                    </a:ext>
                  </a:extLst>
                </p:cNvPr>
                <p:cNvCxnSpPr>
                  <a:cxnSpLocks/>
                  <a:stCxn id="33" idx="3"/>
                  <a:endCxn id="36" idx="1"/>
                </p:cNvCxnSpPr>
                <p:nvPr/>
              </p:nvCxnSpPr>
              <p:spPr>
                <a:xfrm>
                  <a:off x="5268694" y="4825164"/>
                  <a:ext cx="561043" cy="447277"/>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8FAF4904-5D2D-4B31-BCD1-56C7313C7453}"/>
                    </a:ext>
                  </a:extLst>
                </p:cNvPr>
                <p:cNvSpPr txBox="1"/>
                <p:nvPr/>
              </p:nvSpPr>
              <p:spPr>
                <a:xfrm>
                  <a:off x="6015341" y="4202942"/>
                  <a:ext cx="387921"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1</a:t>
                  </a:r>
                  <a:endParaRPr lang="es-AR" sz="1200" b="1" dirty="0">
                    <a:latin typeface="Courier New" panose="02070309020205020404" pitchFamily="49" charset="0"/>
                    <a:cs typeface="Courier New" panose="02070309020205020404" pitchFamily="49" charset="0"/>
                  </a:endParaRPr>
                </a:p>
              </p:txBody>
            </p:sp>
            <p:sp>
              <p:nvSpPr>
                <p:cNvPr id="41" name="CuadroTexto 40">
                  <a:extLst>
                    <a:ext uri="{FF2B5EF4-FFF2-40B4-BE49-F238E27FC236}">
                      <a16:creationId xmlns:a16="http://schemas.microsoft.com/office/drawing/2014/main" id="{B6097DA4-30DA-4381-A2C8-785840CE025A}"/>
                    </a:ext>
                  </a:extLst>
                </p:cNvPr>
                <p:cNvSpPr txBox="1"/>
                <p:nvPr/>
              </p:nvSpPr>
              <p:spPr>
                <a:xfrm>
                  <a:off x="6015341" y="4720926"/>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2</a:t>
                  </a:r>
                  <a:endParaRPr lang="es-AR" sz="1200" b="1" dirty="0">
                    <a:latin typeface="Courier New" panose="02070309020205020404" pitchFamily="49" charset="0"/>
                    <a:cs typeface="Courier New" panose="02070309020205020404" pitchFamily="49" charset="0"/>
                  </a:endParaRPr>
                </a:p>
              </p:txBody>
            </p:sp>
            <p:sp>
              <p:nvSpPr>
                <p:cNvPr id="42" name="CuadroTexto 41">
                  <a:extLst>
                    <a:ext uri="{FF2B5EF4-FFF2-40B4-BE49-F238E27FC236}">
                      <a16:creationId xmlns:a16="http://schemas.microsoft.com/office/drawing/2014/main" id="{394EA420-E86F-41E7-A7F1-F4CE36DD9B74}"/>
                    </a:ext>
                  </a:extLst>
                </p:cNvPr>
                <p:cNvSpPr txBox="1"/>
                <p:nvPr/>
              </p:nvSpPr>
              <p:spPr>
                <a:xfrm>
                  <a:off x="6018723" y="5155724"/>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3</a:t>
                  </a:r>
                  <a:endParaRPr lang="es-AR" sz="1200" b="1" dirty="0">
                    <a:latin typeface="Courier New" panose="02070309020205020404" pitchFamily="49" charset="0"/>
                    <a:cs typeface="Courier New" panose="02070309020205020404" pitchFamily="49" charset="0"/>
                  </a:endParaRPr>
                </a:p>
              </p:txBody>
            </p:sp>
            <p:sp>
              <p:nvSpPr>
                <p:cNvPr id="43" name="Rectángulo 42">
                  <a:extLst>
                    <a:ext uri="{FF2B5EF4-FFF2-40B4-BE49-F238E27FC236}">
                      <a16:creationId xmlns:a16="http://schemas.microsoft.com/office/drawing/2014/main" id="{E857F116-6393-422E-86B2-C374078081F7}"/>
                    </a:ext>
                  </a:extLst>
                </p:cNvPr>
                <p:cNvSpPr/>
                <p:nvPr/>
              </p:nvSpPr>
              <p:spPr>
                <a:xfrm>
                  <a:off x="7093514" y="42945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Rectángulo 43">
                  <a:extLst>
                    <a:ext uri="{FF2B5EF4-FFF2-40B4-BE49-F238E27FC236}">
                      <a16:creationId xmlns:a16="http://schemas.microsoft.com/office/drawing/2014/main" id="{360DF455-C4C8-41EB-A341-78FB99023AE8}"/>
                    </a:ext>
                  </a:extLst>
                </p:cNvPr>
                <p:cNvSpPr/>
                <p:nvPr/>
              </p:nvSpPr>
              <p:spPr>
                <a:xfrm>
                  <a:off x="7093514" y="4703271"/>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Rectángulo 44">
                  <a:extLst>
                    <a:ext uri="{FF2B5EF4-FFF2-40B4-BE49-F238E27FC236}">
                      <a16:creationId xmlns:a16="http://schemas.microsoft.com/office/drawing/2014/main" id="{168CD827-8323-4A9B-80E1-89696252E720}"/>
                    </a:ext>
                  </a:extLst>
                </p:cNvPr>
                <p:cNvSpPr/>
                <p:nvPr/>
              </p:nvSpPr>
              <p:spPr>
                <a:xfrm>
                  <a:off x="7093514" y="5111980"/>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6" name="CuadroTexto 45">
                  <a:extLst>
                    <a:ext uri="{FF2B5EF4-FFF2-40B4-BE49-F238E27FC236}">
                      <a16:creationId xmlns:a16="http://schemas.microsoft.com/office/drawing/2014/main" id="{DE26654F-23B1-4A00-988C-C02B4F36C41A}"/>
                    </a:ext>
                  </a:extLst>
                </p:cNvPr>
                <p:cNvSpPr txBox="1"/>
                <p:nvPr/>
              </p:nvSpPr>
              <p:spPr>
                <a:xfrm>
                  <a:off x="7910954" y="4438632"/>
                  <a:ext cx="789702" cy="646331"/>
                </a:xfrm>
                <a:prstGeom prst="rect">
                  <a:avLst/>
                </a:prstGeom>
                <a:noFill/>
              </p:spPr>
              <p:txBody>
                <a:bodyPr wrap="square" rtlCol="0">
                  <a:spAutoFit/>
                </a:bodyPr>
                <a:lstStyle/>
                <a:p>
                  <a:pPr algn="ctr"/>
                  <a:r>
                    <a:rPr lang="es-AR" sz="1200" b="1" dirty="0" err="1"/>
                    <a:t>Random</a:t>
                  </a:r>
                  <a:r>
                    <a:rPr lang="es-AR" sz="1200" b="1" dirty="0"/>
                    <a:t> </a:t>
                  </a:r>
                  <a:r>
                    <a:rPr lang="es-AR" sz="1200" b="1" dirty="0" err="1"/>
                    <a:t>weightedchoice</a:t>
                  </a:r>
                  <a:endParaRPr lang="es-AR" sz="1200" dirty="0"/>
                </a:p>
              </p:txBody>
            </p:sp>
            <p:sp>
              <p:nvSpPr>
                <p:cNvPr id="47" name="CuadroTexto 46">
                  <a:extLst>
                    <a:ext uri="{FF2B5EF4-FFF2-40B4-BE49-F238E27FC236}">
                      <a16:creationId xmlns:a16="http://schemas.microsoft.com/office/drawing/2014/main" id="{DE9C8AB9-5B67-4891-AFAE-1A247FA34F8E}"/>
                    </a:ext>
                  </a:extLst>
                </p:cNvPr>
                <p:cNvSpPr txBox="1"/>
                <p:nvPr/>
              </p:nvSpPr>
              <p:spPr>
                <a:xfrm>
                  <a:off x="4995212" y="457303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48" name="CuadroTexto 47">
                  <a:extLst>
                    <a:ext uri="{FF2B5EF4-FFF2-40B4-BE49-F238E27FC236}">
                      <a16:creationId xmlns:a16="http://schemas.microsoft.com/office/drawing/2014/main" id="{35EC83D3-7703-4806-8CA0-E6FC68542580}"/>
                    </a:ext>
                  </a:extLst>
                </p:cNvPr>
                <p:cNvSpPr txBox="1"/>
                <p:nvPr/>
              </p:nvSpPr>
              <p:spPr>
                <a:xfrm>
                  <a:off x="5446794" y="410447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49" name="CuadroTexto 48">
                  <a:extLst>
                    <a:ext uri="{FF2B5EF4-FFF2-40B4-BE49-F238E27FC236}">
                      <a16:creationId xmlns:a16="http://schemas.microsoft.com/office/drawing/2014/main" id="{8FEAFA72-686D-455B-B22A-A790F4B35E20}"/>
                    </a:ext>
                  </a:extLst>
                </p:cNvPr>
                <p:cNvSpPr txBox="1"/>
                <p:nvPr/>
              </p:nvSpPr>
              <p:spPr>
                <a:xfrm>
                  <a:off x="5451348" y="5108823"/>
                  <a:ext cx="276069"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3</a:t>
                  </a:r>
                  <a:endParaRPr lang="es-AR" sz="1100" b="1" dirty="0">
                    <a:latin typeface="Courier New" panose="02070309020205020404" pitchFamily="49" charset="0"/>
                    <a:cs typeface="Courier New" panose="02070309020205020404" pitchFamily="49" charset="0"/>
                  </a:endParaRPr>
                </a:p>
              </p:txBody>
            </p:sp>
            <p:sp>
              <p:nvSpPr>
                <p:cNvPr id="50" name="CuadroTexto 49">
                  <a:extLst>
                    <a:ext uri="{FF2B5EF4-FFF2-40B4-BE49-F238E27FC236}">
                      <a16:creationId xmlns:a16="http://schemas.microsoft.com/office/drawing/2014/main" id="{7B530ACC-E61F-45C6-96F1-EFD3E08A05A6}"/>
                    </a:ext>
                  </a:extLst>
                </p:cNvPr>
                <p:cNvSpPr txBox="1"/>
                <p:nvPr/>
              </p:nvSpPr>
              <p:spPr>
                <a:xfrm>
                  <a:off x="5452982" y="4653201"/>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grpSp>
          <p:sp>
            <p:nvSpPr>
              <p:cNvPr id="51" name="Rectángulo 50">
                <a:extLst>
                  <a:ext uri="{FF2B5EF4-FFF2-40B4-BE49-F238E27FC236}">
                    <a16:creationId xmlns:a16="http://schemas.microsoft.com/office/drawing/2014/main" id="{3114EAAB-FA77-4BD1-865C-6056D065E52E}"/>
                  </a:ext>
                </a:extLst>
              </p:cNvPr>
              <p:cNvSpPr/>
              <p:nvPr/>
            </p:nvSpPr>
            <p:spPr>
              <a:xfrm>
                <a:off x="7108890" y="4803293"/>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AR" sz="1400" b="1" dirty="0" err="1">
                    <a:solidFill>
                      <a:schemeClr val="tx1">
                        <a:lumMod val="85000"/>
                        <a:lumOff val="15000"/>
                      </a:schemeClr>
                    </a:solidFill>
                  </a:rPr>
                  <a:t>softmax</a:t>
                </a:r>
                <a:endParaRPr lang="es-AR" sz="1100" b="1" i="1" dirty="0">
                  <a:solidFill>
                    <a:schemeClr val="tx1">
                      <a:lumMod val="85000"/>
                      <a:lumOff val="15000"/>
                    </a:schemeClr>
                  </a:solidFill>
                </a:endParaRPr>
              </a:p>
            </p:txBody>
          </p:sp>
        </p:grpSp>
        <p:sp>
          <p:nvSpPr>
            <p:cNvPr id="58" name="Flecha: a la derecha 57">
              <a:extLst>
                <a:ext uri="{FF2B5EF4-FFF2-40B4-BE49-F238E27FC236}">
                  <a16:creationId xmlns:a16="http://schemas.microsoft.com/office/drawing/2014/main" id="{3C175EB5-138E-41FF-9DAE-19784C11A878}"/>
                </a:ext>
              </a:extLst>
            </p:cNvPr>
            <p:cNvSpPr/>
            <p:nvPr/>
          </p:nvSpPr>
          <p:spPr>
            <a:xfrm>
              <a:off x="4308764" y="5049618"/>
              <a:ext cx="363450" cy="51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14473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1FDBEB4-7A6D-4921-A932-36C5F80833BD}"/>
              </a:ext>
            </a:extLst>
          </p:cNvPr>
          <p:cNvSpPr>
            <a:spLocks noGrp="1"/>
          </p:cNvSpPr>
          <p:nvPr>
            <p:ph type="title"/>
          </p:nvPr>
        </p:nvSpPr>
        <p:spPr/>
        <p:txBody>
          <a:bodyPr/>
          <a:lstStyle/>
          <a:p>
            <a:r>
              <a:rPr lang="es-AR" dirty="0"/>
              <a:t>Parece que alcanzamos un equilibrio de Nash</a:t>
            </a:r>
          </a:p>
        </p:txBody>
      </p:sp>
      <p:sp>
        <p:nvSpPr>
          <p:cNvPr id="5" name="Marcador de contenido 4">
            <a:extLst>
              <a:ext uri="{FF2B5EF4-FFF2-40B4-BE49-F238E27FC236}">
                <a16:creationId xmlns:a16="http://schemas.microsoft.com/office/drawing/2014/main" id="{6E1E3FCE-6014-4A35-9017-DE707F38140A}"/>
              </a:ext>
            </a:extLst>
          </p:cNvPr>
          <p:cNvSpPr>
            <a:spLocks noGrp="1"/>
          </p:cNvSpPr>
          <p:nvPr>
            <p:ph idx="1"/>
          </p:nvPr>
        </p:nvSpPr>
        <p:spPr>
          <a:xfrm>
            <a:off x="633845" y="4703993"/>
            <a:ext cx="7886700" cy="1788247"/>
          </a:xfrm>
        </p:spPr>
        <p:txBody>
          <a:bodyPr/>
          <a:lstStyle/>
          <a:p>
            <a:r>
              <a:rPr lang="es-AR" dirty="0"/>
              <a:t>Entendemos estos agentes representan un equilibrio de Nash debido a que:</a:t>
            </a:r>
          </a:p>
          <a:p>
            <a:pPr lvl="1"/>
            <a:r>
              <a:rPr lang="es-AR" dirty="0"/>
              <a:t>Ya no alteran tan drásticamente sus estrategias </a:t>
            </a:r>
          </a:p>
          <a:p>
            <a:pPr lvl="1"/>
            <a:r>
              <a:rPr lang="es-AR" dirty="0"/>
              <a:t>Ya no es tan fácil predecirlas y contrarrestarlas.</a:t>
            </a:r>
          </a:p>
        </p:txBody>
      </p:sp>
    </p:spTree>
    <p:extLst>
      <p:ext uri="{BB962C8B-B14F-4D97-AF65-F5344CB8AC3E}">
        <p14:creationId xmlns:p14="http://schemas.microsoft.com/office/powerpoint/2010/main" val="348999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4E07F-2F46-4A8B-A51D-9D617F8E44CB}"/>
              </a:ext>
            </a:extLst>
          </p:cNvPr>
          <p:cNvSpPr>
            <a:spLocks noGrp="1"/>
          </p:cNvSpPr>
          <p:nvPr>
            <p:ph type="title"/>
          </p:nvPr>
        </p:nvSpPr>
        <p:spPr/>
        <p:txBody>
          <a:bodyPr/>
          <a:lstStyle/>
          <a:p>
            <a:r>
              <a:rPr lang="es-AR" dirty="0"/>
              <a:t>Paquetes</a:t>
            </a:r>
          </a:p>
        </p:txBody>
      </p:sp>
      <p:sp>
        <p:nvSpPr>
          <p:cNvPr id="3" name="Marcador de contenido 2">
            <a:extLst>
              <a:ext uri="{FF2B5EF4-FFF2-40B4-BE49-F238E27FC236}">
                <a16:creationId xmlns:a16="http://schemas.microsoft.com/office/drawing/2014/main" id="{05F809B1-36F8-418D-AD15-C173130FBD54}"/>
              </a:ext>
            </a:extLst>
          </p:cNvPr>
          <p:cNvSpPr>
            <a:spLocks noGrp="1"/>
          </p:cNvSpPr>
          <p:nvPr>
            <p:ph idx="1"/>
          </p:nvPr>
        </p:nvSpPr>
        <p:spPr>
          <a:xfrm>
            <a:off x="374073" y="1828801"/>
            <a:ext cx="8146472" cy="4351337"/>
          </a:xfrm>
        </p:spPr>
        <p:txBody>
          <a:bodyPr>
            <a:normAutofit fontScale="92500" lnSpcReduction="20000"/>
          </a:bodyPr>
          <a:lstStyle/>
          <a:p>
            <a:r>
              <a:rPr lang="es-AR" b="1" dirty="0">
                <a:latin typeface="Courier New" panose="02070309020205020404" pitchFamily="49" charset="0"/>
                <a:cs typeface="Courier New" panose="02070309020205020404" pitchFamily="49" charset="0"/>
              </a:rPr>
              <a:t>Truco_core.py</a:t>
            </a:r>
          </a:p>
          <a:p>
            <a:pPr lvl="1"/>
            <a:r>
              <a:rPr lang="es-AR" dirty="0"/>
              <a:t>Reglas</a:t>
            </a:r>
          </a:p>
          <a:p>
            <a:pPr lvl="1"/>
            <a:r>
              <a:rPr lang="es-AR" dirty="0"/>
              <a:t>Estado</a:t>
            </a:r>
          </a:p>
          <a:p>
            <a:pPr lvl="1"/>
            <a:r>
              <a:rPr lang="es-AR" dirty="0"/>
              <a:t>Episodio</a:t>
            </a:r>
          </a:p>
          <a:p>
            <a:pPr lvl="1"/>
            <a:r>
              <a:rPr lang="es-AR" dirty="0"/>
              <a:t>Motor</a:t>
            </a:r>
          </a:p>
          <a:p>
            <a:pPr lvl="1"/>
            <a:r>
              <a:rPr lang="es-AR" dirty="0" err="1"/>
              <a:t>AgenteRandom</a:t>
            </a:r>
            <a:endParaRPr lang="es-AR" dirty="0"/>
          </a:p>
          <a:p>
            <a:pPr lvl="1"/>
            <a:r>
              <a:rPr lang="es-AR" dirty="0"/>
              <a:t>Humano</a:t>
            </a:r>
          </a:p>
          <a:p>
            <a:endParaRPr lang="es-AR" dirty="0"/>
          </a:p>
          <a:p>
            <a:r>
              <a:rPr lang="es-AR" b="1" dirty="0">
                <a:latin typeface="Courier New" panose="02070309020205020404" pitchFamily="49" charset="0"/>
                <a:cs typeface="Courier New" panose="02070309020205020404" pitchFamily="49" charset="0"/>
              </a:rPr>
              <a:t>Truco_Value_Network.py</a:t>
            </a:r>
          </a:p>
          <a:p>
            <a:pPr lvl="1"/>
            <a:r>
              <a:rPr lang="es-AR" dirty="0" err="1"/>
              <a:t>AgenteGreedyDVN</a:t>
            </a:r>
            <a:endParaRPr lang="es-AR" dirty="0"/>
          </a:p>
          <a:p>
            <a:pPr lvl="1"/>
            <a:r>
              <a:rPr lang="es-AR" dirty="0" err="1"/>
              <a:t>AgenteSoftmaxDVN</a:t>
            </a:r>
            <a:endParaRPr lang="es-AR" dirty="0"/>
          </a:p>
          <a:p>
            <a:pPr lvl="1"/>
            <a:r>
              <a:rPr lang="es-AR" dirty="0" err="1"/>
              <a:t>ValueNetworkEngine</a:t>
            </a:r>
            <a:endParaRPr lang="es-AR" dirty="0"/>
          </a:p>
          <a:p>
            <a:pPr lvl="2"/>
            <a:r>
              <a:rPr lang="es-AR" i="1" dirty="0" err="1"/>
              <a:t>ValueNetworkTrainer</a:t>
            </a:r>
            <a:r>
              <a:rPr lang="es-AR" i="1" dirty="0"/>
              <a:t> (</a:t>
            </a:r>
            <a:r>
              <a:rPr lang="es-AR" i="1" dirty="0" err="1"/>
              <a:t>start_gen</a:t>
            </a:r>
            <a:r>
              <a:rPr lang="es-AR" i="1" dirty="0"/>
              <a:t>, </a:t>
            </a:r>
            <a:r>
              <a:rPr lang="es-AR" i="1" dirty="0" err="1"/>
              <a:t>generations</a:t>
            </a:r>
            <a:r>
              <a:rPr lang="es-AR" i="1" dirty="0"/>
              <a:t>, </a:t>
            </a:r>
            <a:r>
              <a:rPr lang="es-AR" i="1" dirty="0" err="1"/>
              <a:t>games_per_gen</a:t>
            </a:r>
            <a:r>
              <a:rPr lang="es-AR" i="1" dirty="0"/>
              <a:t>, </a:t>
            </a:r>
            <a:r>
              <a:rPr lang="es-AR" i="1" dirty="0" err="1"/>
              <a:t>multi_process</a:t>
            </a:r>
            <a:r>
              <a:rPr lang="es-AR" i="1" dirty="0"/>
              <a:t>=False) </a:t>
            </a:r>
          </a:p>
          <a:p>
            <a:pPr lvl="2"/>
            <a:r>
              <a:rPr lang="es-AR" i="1" dirty="0" err="1"/>
              <a:t>HeadToHead_PlayTest</a:t>
            </a:r>
            <a:r>
              <a:rPr lang="es-AR" i="1" dirty="0"/>
              <a:t>(gen_p1, gen_p2, N, </a:t>
            </a:r>
            <a:r>
              <a:rPr lang="es-AR" i="1" dirty="0" err="1"/>
              <a:t>debug</a:t>
            </a:r>
            <a:r>
              <a:rPr lang="es-AR" i="1" dirty="0"/>
              <a:t>)</a:t>
            </a:r>
          </a:p>
          <a:p>
            <a:endParaRPr lang="es-AR" i="1" dirty="0"/>
          </a:p>
          <a:p>
            <a:endParaRPr lang="es-AR" i="1" dirty="0"/>
          </a:p>
          <a:p>
            <a:r>
              <a:rPr lang="es-AR" i="1" dirty="0"/>
              <a:t>+ 3 Notebooks que los consumen para Pruebas, Entrenamiento y Juego</a:t>
            </a:r>
          </a:p>
        </p:txBody>
      </p:sp>
    </p:spTree>
    <p:extLst>
      <p:ext uri="{BB962C8B-B14F-4D97-AF65-F5344CB8AC3E}">
        <p14:creationId xmlns:p14="http://schemas.microsoft.com/office/powerpoint/2010/main" val="2205206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311F5-D843-4AA9-BB61-5429029F7D07}"/>
              </a:ext>
            </a:extLst>
          </p:cNvPr>
          <p:cNvSpPr>
            <a:spLocks noGrp="1"/>
          </p:cNvSpPr>
          <p:nvPr>
            <p:ph type="title"/>
          </p:nvPr>
        </p:nvSpPr>
        <p:spPr>
          <a:xfrm>
            <a:off x="0" y="0"/>
            <a:ext cx="7886700" cy="1325562"/>
          </a:xfrm>
        </p:spPr>
        <p:txBody>
          <a:bodyPr>
            <a:normAutofit/>
          </a:bodyPr>
          <a:lstStyle/>
          <a:p>
            <a:r>
              <a:rPr lang="es-AR" sz="4000" b="1" dirty="0"/>
              <a:t>Próximos pasos</a:t>
            </a:r>
          </a:p>
        </p:txBody>
      </p:sp>
      <p:sp>
        <p:nvSpPr>
          <p:cNvPr id="3" name="Marcador de contenido 2">
            <a:extLst>
              <a:ext uri="{FF2B5EF4-FFF2-40B4-BE49-F238E27FC236}">
                <a16:creationId xmlns:a16="http://schemas.microsoft.com/office/drawing/2014/main" id="{51BE1BD4-0C8E-4DA3-96D2-EB6F563BF561}"/>
              </a:ext>
            </a:extLst>
          </p:cNvPr>
          <p:cNvSpPr>
            <a:spLocks noGrp="1"/>
          </p:cNvSpPr>
          <p:nvPr>
            <p:ph idx="1"/>
          </p:nvPr>
        </p:nvSpPr>
        <p:spPr>
          <a:xfrm>
            <a:off x="176645" y="1524002"/>
            <a:ext cx="5974773" cy="4351337"/>
          </a:xfrm>
        </p:spPr>
        <p:txBody>
          <a:bodyPr>
            <a:noAutofit/>
          </a:bodyPr>
          <a:lstStyle/>
          <a:p>
            <a:r>
              <a:rPr lang="es-AR" dirty="0"/>
              <a:t>INTERFAZ GRAFICA?</a:t>
            </a:r>
          </a:p>
          <a:p>
            <a:endParaRPr lang="es-AR" dirty="0"/>
          </a:p>
          <a:p>
            <a:r>
              <a:rPr lang="es-AR" dirty="0"/>
              <a:t>OPTIMIZACIONES VARIAS</a:t>
            </a:r>
          </a:p>
          <a:p>
            <a:pPr marL="0" indent="0">
              <a:buNone/>
            </a:pPr>
            <a:r>
              <a:rPr lang="es-AR" dirty="0"/>
              <a:t>	</a:t>
            </a:r>
            <a:r>
              <a:rPr lang="es-AR" sz="2000" dirty="0"/>
              <a:t>(</a:t>
            </a:r>
            <a:r>
              <a:rPr lang="es-AR" sz="2000" cap="none" dirty="0"/>
              <a:t>Mejor algoritmo de aprendizaje, </a:t>
            </a:r>
            <a:r>
              <a:rPr lang="es-AR" sz="2000" cap="none" dirty="0" err="1"/>
              <a:t>trackear</a:t>
            </a:r>
            <a:r>
              <a:rPr lang="es-AR" sz="2000" cap="none" dirty="0"/>
              <a:t> convergencia para parada automática, </a:t>
            </a:r>
            <a:r>
              <a:rPr lang="es-AR" sz="2000" cap="none" dirty="0" err="1"/>
              <a:t>etc</a:t>
            </a:r>
            <a:r>
              <a:rPr lang="es-AR" sz="2000" cap="none" dirty="0"/>
              <a:t>)</a:t>
            </a:r>
          </a:p>
          <a:p>
            <a:pPr marL="0" indent="0">
              <a:buNone/>
            </a:pPr>
            <a:endParaRPr lang="es-AR" dirty="0"/>
          </a:p>
        </p:txBody>
      </p:sp>
    </p:spTree>
    <p:extLst>
      <p:ext uri="{BB962C8B-B14F-4D97-AF65-F5344CB8AC3E}">
        <p14:creationId xmlns:p14="http://schemas.microsoft.com/office/powerpoint/2010/main" val="2731814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FF42AEF-9E65-46CE-AAB6-1E9D16C9E4CB}"/>
              </a:ext>
            </a:extLst>
          </p:cNvPr>
          <p:cNvSpPr>
            <a:spLocks noGrp="1"/>
          </p:cNvSpPr>
          <p:nvPr>
            <p:ph type="ctrTitle"/>
          </p:nvPr>
        </p:nvSpPr>
        <p:spPr/>
        <p:txBody>
          <a:bodyPr/>
          <a:lstStyle/>
          <a:p>
            <a:r>
              <a:rPr lang="es-AR" dirty="0"/>
              <a:t>Gracias!</a:t>
            </a:r>
          </a:p>
        </p:txBody>
      </p:sp>
      <p:sp>
        <p:nvSpPr>
          <p:cNvPr id="5" name="Subtítulo 4">
            <a:extLst>
              <a:ext uri="{FF2B5EF4-FFF2-40B4-BE49-F238E27FC236}">
                <a16:creationId xmlns:a16="http://schemas.microsoft.com/office/drawing/2014/main" id="{7814F71F-1A96-4518-A846-13D0F7C4A524}"/>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15665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0EC847-E686-4CCE-974C-DEEA1D99796D}"/>
              </a:ext>
            </a:extLst>
          </p:cNvPr>
          <p:cNvSpPr>
            <a:spLocks noGrp="1"/>
          </p:cNvSpPr>
          <p:nvPr>
            <p:ph type="ctrTitle"/>
          </p:nvPr>
        </p:nvSpPr>
        <p:spPr/>
        <p:txBody>
          <a:bodyPr/>
          <a:lstStyle/>
          <a:p>
            <a:r>
              <a:rPr lang="es-AR" dirty="0"/>
              <a:t>Presentación final</a:t>
            </a:r>
            <a:br>
              <a:rPr lang="es-AR" dirty="0"/>
            </a:br>
            <a:endParaRPr lang="es-AR" dirty="0"/>
          </a:p>
        </p:txBody>
      </p:sp>
      <p:sp>
        <p:nvSpPr>
          <p:cNvPr id="5" name="Subtítulo 4">
            <a:extLst>
              <a:ext uri="{FF2B5EF4-FFF2-40B4-BE49-F238E27FC236}">
                <a16:creationId xmlns:a16="http://schemas.microsoft.com/office/drawing/2014/main" id="{F6127E8B-D7FF-467C-88F5-C1CB80E78AF1}"/>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56051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33C7316-C0DE-4B5B-A4A4-E61A7EA38678}"/>
              </a:ext>
            </a:extLst>
          </p:cNvPr>
          <p:cNvSpPr>
            <a:spLocks noGrp="1"/>
          </p:cNvSpPr>
          <p:nvPr>
            <p:ph type="ctrTitle"/>
          </p:nvPr>
        </p:nvSpPr>
        <p:spPr/>
        <p:txBody>
          <a:bodyPr/>
          <a:lstStyle/>
          <a:p>
            <a:r>
              <a:rPr lang="es-AR" dirty="0"/>
              <a:t>Anexos</a:t>
            </a:r>
          </a:p>
        </p:txBody>
      </p:sp>
      <p:sp>
        <p:nvSpPr>
          <p:cNvPr id="5" name="Subtítulo 4">
            <a:extLst>
              <a:ext uri="{FF2B5EF4-FFF2-40B4-BE49-F238E27FC236}">
                <a16:creationId xmlns:a16="http://schemas.microsoft.com/office/drawing/2014/main" id="{23E85782-63AD-4CBC-839A-120487A32DD6}"/>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239710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52C6C-BE8E-4C8F-98F8-B857C5383588}"/>
              </a:ext>
            </a:extLst>
          </p:cNvPr>
          <p:cNvSpPr>
            <a:spLocks noGrp="1"/>
          </p:cNvSpPr>
          <p:nvPr>
            <p:ph type="title"/>
          </p:nvPr>
        </p:nvSpPr>
        <p:spPr/>
        <p:txBody>
          <a:bodyPr/>
          <a:lstStyle/>
          <a:p>
            <a:r>
              <a:rPr lang="es-AR" dirty="0"/>
              <a:t>Que es Deep Q-Network	 (DQN)</a:t>
            </a:r>
            <a:endParaRPr lang="en-US" dirty="0"/>
          </a:p>
        </p:txBody>
      </p:sp>
      <p:sp>
        <p:nvSpPr>
          <p:cNvPr id="3" name="Marcador de contenido 2">
            <a:extLst>
              <a:ext uri="{FF2B5EF4-FFF2-40B4-BE49-F238E27FC236}">
                <a16:creationId xmlns:a16="http://schemas.microsoft.com/office/drawing/2014/main" id="{A15C83E1-537A-4C8A-BF4F-3457754020D7}"/>
              </a:ext>
            </a:extLst>
          </p:cNvPr>
          <p:cNvSpPr>
            <a:spLocks noGrp="1"/>
          </p:cNvSpPr>
          <p:nvPr>
            <p:ph idx="1"/>
          </p:nvPr>
        </p:nvSpPr>
        <p:spPr/>
        <p:txBody>
          <a:bodyPr>
            <a:normAutofit fontScale="77500" lnSpcReduction="20000"/>
          </a:bodyPr>
          <a:lstStyle/>
          <a:p>
            <a:r>
              <a:rPr lang="es-AR" dirty="0"/>
              <a:t>En lugar de usar S y A como input y pedir un valor escalar</a:t>
            </a:r>
          </a:p>
          <a:p>
            <a:r>
              <a:rPr lang="es-AR" dirty="0"/>
              <a:t>Uso S de input, y el output es A neuronas </a:t>
            </a:r>
          </a:p>
          <a:p>
            <a:endParaRPr lang="es-AR" dirty="0"/>
          </a:p>
          <a:p>
            <a:pPr marL="0" indent="0">
              <a:buNone/>
            </a:pPr>
            <a:r>
              <a:rPr lang="es-AR" dirty="0"/>
              <a:t>Se usa </a:t>
            </a:r>
            <a:r>
              <a:rPr lang="es-AR" dirty="0" err="1"/>
              <a:t>experience</a:t>
            </a:r>
            <a:r>
              <a:rPr lang="es-AR" dirty="0"/>
              <a:t> replay:</a:t>
            </a:r>
          </a:p>
          <a:p>
            <a:pPr marL="0" indent="0">
              <a:buNone/>
            </a:pPr>
            <a:r>
              <a:rPr lang="es-AR" dirty="0"/>
              <a:t>1) En MC obtengo (</a:t>
            </a:r>
            <a:r>
              <a:rPr lang="es-AR" dirty="0" err="1"/>
              <a:t>s,a,G</a:t>
            </a:r>
            <a:r>
              <a:rPr lang="es-AR" dirty="0"/>
              <a:t>) triples para entrenar al final de un </a:t>
            </a:r>
            <a:r>
              <a:rPr lang="es-AR" dirty="0" err="1"/>
              <a:t>episodrio</a:t>
            </a:r>
            <a:endParaRPr lang="es-AR" dirty="0"/>
          </a:p>
          <a:p>
            <a:pPr marL="0" indent="0">
              <a:buNone/>
            </a:pPr>
            <a:r>
              <a:rPr lang="es-AR" dirty="0"/>
              <a:t>Acá usamos un replay buffer, lista de 4tuplas (</a:t>
            </a:r>
            <a:r>
              <a:rPr lang="es-AR" dirty="0" err="1"/>
              <a:t>s,a,r,s</a:t>
            </a:r>
            <a:r>
              <a:rPr lang="es-AR" dirty="0"/>
              <a:t>’)</a:t>
            </a:r>
          </a:p>
          <a:p>
            <a:pPr marL="0" indent="0">
              <a:buNone/>
            </a:pPr>
            <a:r>
              <a:rPr lang="es-AR" dirty="0"/>
              <a:t>Hay que </a:t>
            </a:r>
            <a:r>
              <a:rPr lang="es-AR" dirty="0" err="1"/>
              <a:t>randomizar</a:t>
            </a:r>
            <a:r>
              <a:rPr lang="es-AR" dirty="0"/>
              <a:t> bien. Si mando todos los juegos en el orden que los completo me queda mal entrenada.</a:t>
            </a:r>
          </a:p>
          <a:p>
            <a:pPr marL="0" indent="0">
              <a:buNone/>
            </a:pPr>
            <a:endParaRPr lang="es-AR" dirty="0"/>
          </a:p>
          <a:p>
            <a:pPr marL="0" indent="0">
              <a:buNone/>
            </a:pPr>
            <a:r>
              <a:rPr lang="es-AR" dirty="0" err="1"/>
              <a:t>Qlearning</a:t>
            </a:r>
            <a:r>
              <a:rPr lang="es-AR" dirty="0"/>
              <a:t> entrena en cada paso, como hago si no entrena bien al principio. Uso el buffer para tomar </a:t>
            </a:r>
            <a:r>
              <a:rPr lang="es-AR" dirty="0" err="1"/>
              <a:t>sampling</a:t>
            </a:r>
            <a:r>
              <a:rPr lang="es-AR" dirty="0"/>
              <a:t>. Esto dificulta uso de </a:t>
            </a:r>
            <a:r>
              <a:rPr lang="es-AR" dirty="0" err="1"/>
              <a:t>RNNs</a:t>
            </a:r>
            <a:r>
              <a:rPr lang="es-AR" dirty="0"/>
              <a:t> porque si doy en orden parametrizo mal algunas cosas. Podría definir secuencia a todos los estados parciales pero después no me queda igual que como la voy a usar</a:t>
            </a:r>
          </a:p>
          <a:p>
            <a:pPr marL="0" indent="0">
              <a:buNone/>
            </a:pPr>
            <a:endParaRPr lang="es-AR" dirty="0"/>
          </a:p>
          <a:p>
            <a:pPr marL="0" indent="0">
              <a:buNone/>
            </a:pPr>
            <a:r>
              <a:rPr lang="es-AR" dirty="0"/>
              <a:t>En </a:t>
            </a:r>
            <a:r>
              <a:rPr lang="es-AR" dirty="0" err="1"/>
              <a:t>qlearning</a:t>
            </a:r>
            <a:r>
              <a:rPr lang="es-AR" dirty="0"/>
              <a:t> no es un gradiente, es un </a:t>
            </a:r>
            <a:r>
              <a:rPr lang="es-AR" dirty="0" err="1"/>
              <a:t>semigradiente</a:t>
            </a:r>
            <a:r>
              <a:rPr lang="es-AR" dirty="0"/>
              <a:t>, esto </a:t>
            </a:r>
            <a:r>
              <a:rPr lang="es-AR" dirty="0" err="1"/>
              <a:t>genrea</a:t>
            </a:r>
            <a:r>
              <a:rPr lang="es-AR" dirty="0"/>
              <a:t> problemas en instabilidad de DQN. Para resolverlo se usa otra DQN que se llama target </a:t>
            </a:r>
            <a:r>
              <a:rPr lang="es-AR" dirty="0" err="1"/>
              <a:t>network</a:t>
            </a:r>
            <a:r>
              <a:rPr lang="es-AR" dirty="0"/>
              <a:t> que es una copia pero que no actualiza seguido para estabilizar</a:t>
            </a:r>
          </a:p>
        </p:txBody>
      </p:sp>
    </p:spTree>
    <p:extLst>
      <p:ext uri="{BB962C8B-B14F-4D97-AF65-F5344CB8AC3E}">
        <p14:creationId xmlns:p14="http://schemas.microsoft.com/office/powerpoint/2010/main" val="3563492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F42C5-11E1-414D-9D55-85B617ECC27B}"/>
              </a:ext>
            </a:extLst>
          </p:cNvPr>
          <p:cNvSpPr>
            <a:spLocks noGrp="1"/>
          </p:cNvSpPr>
          <p:nvPr>
            <p:ph type="title"/>
          </p:nvPr>
        </p:nvSpPr>
        <p:spPr/>
        <p:txBody>
          <a:bodyPr/>
          <a:lstStyle/>
          <a:p>
            <a:r>
              <a:rPr lang="es-AR" dirty="0" err="1"/>
              <a:t>Policy</a:t>
            </a:r>
            <a:r>
              <a:rPr lang="es-AR" dirty="0"/>
              <a:t> </a:t>
            </a:r>
            <a:r>
              <a:rPr lang="es-AR" dirty="0" err="1"/>
              <a:t>gradient</a:t>
            </a:r>
            <a:endParaRPr lang="en-US" dirty="0"/>
          </a:p>
        </p:txBody>
      </p:sp>
      <p:sp>
        <p:nvSpPr>
          <p:cNvPr id="3" name="Marcador de contenido 2">
            <a:extLst>
              <a:ext uri="{FF2B5EF4-FFF2-40B4-BE49-F238E27FC236}">
                <a16:creationId xmlns:a16="http://schemas.microsoft.com/office/drawing/2014/main" id="{0159D36B-32A7-4547-A7C9-11231C370683}"/>
              </a:ext>
            </a:extLst>
          </p:cNvPr>
          <p:cNvSpPr>
            <a:spLocks noGrp="1"/>
          </p:cNvSpPr>
          <p:nvPr>
            <p:ph idx="1"/>
          </p:nvPr>
        </p:nvSpPr>
        <p:spPr/>
        <p:txBody>
          <a:bodyPr>
            <a:normAutofit fontScale="77500" lnSpcReduction="20000"/>
          </a:bodyPr>
          <a:lstStyle/>
          <a:p>
            <a:r>
              <a:rPr lang="es-AR" dirty="0"/>
              <a:t>En lugar de solo modelar V o Q, modelamos </a:t>
            </a:r>
            <a:r>
              <a:rPr lang="es-AR" dirty="0" err="1"/>
              <a:t>policy</a:t>
            </a:r>
            <a:r>
              <a:rPr lang="es-AR" dirty="0"/>
              <a:t> Pi</a:t>
            </a:r>
          </a:p>
          <a:p>
            <a:r>
              <a:rPr lang="es-AR" dirty="0"/>
              <a:t>Nos permite crear una </a:t>
            </a:r>
            <a:r>
              <a:rPr lang="es-AR" dirty="0" err="1"/>
              <a:t>policy</a:t>
            </a:r>
            <a:r>
              <a:rPr lang="es-AR" dirty="0"/>
              <a:t> naturalmente probabilística vs épsilon </a:t>
            </a:r>
            <a:r>
              <a:rPr lang="es-AR" dirty="0" err="1"/>
              <a:t>greedy</a:t>
            </a:r>
            <a:r>
              <a:rPr lang="es-AR" dirty="0"/>
              <a:t> donde quizás las probabilidades no eran optimas (todas las subóptimas tienen la misma probabilidad, el </a:t>
            </a:r>
            <a:r>
              <a:rPr lang="es-AR" dirty="0" err="1"/>
              <a:t>epsilon</a:t>
            </a:r>
            <a:r>
              <a:rPr lang="es-AR" dirty="0"/>
              <a:t>)</a:t>
            </a:r>
          </a:p>
          <a:p>
            <a:r>
              <a:rPr lang="es-AR" dirty="0"/>
              <a:t>Hallar Pi* que no es necesariamente determinista. </a:t>
            </a:r>
            <a:r>
              <a:rPr lang="es-AR" dirty="0" err="1"/>
              <a:t>Mixed</a:t>
            </a:r>
            <a:r>
              <a:rPr lang="es-AR" dirty="0"/>
              <a:t> </a:t>
            </a:r>
            <a:r>
              <a:rPr lang="es-AR" dirty="0" err="1"/>
              <a:t>equilibrium</a:t>
            </a:r>
            <a:endParaRPr lang="es-AR" dirty="0"/>
          </a:p>
          <a:p>
            <a:endParaRPr lang="es-AR" dirty="0"/>
          </a:p>
          <a:p>
            <a:r>
              <a:rPr lang="es-AR" dirty="0"/>
              <a:t>Hay que parametrizar Pi, que sea una </a:t>
            </a:r>
            <a:r>
              <a:rPr lang="es-AR" dirty="0" err="1"/>
              <a:t>funcion</a:t>
            </a:r>
            <a:r>
              <a:rPr lang="es-AR" dirty="0"/>
              <a:t> de parámetros </a:t>
            </a:r>
            <a:r>
              <a:rPr lang="es-AR" dirty="0" err="1"/>
              <a:t>aprendibles</a:t>
            </a:r>
            <a:r>
              <a:rPr lang="es-AR" dirty="0"/>
              <a:t>. Para esto tenemos que crear una función objetivo. Una vez creado esto, es </a:t>
            </a:r>
            <a:r>
              <a:rPr lang="es-AR" dirty="0" err="1"/>
              <a:t>business</a:t>
            </a:r>
            <a:r>
              <a:rPr lang="es-AR" dirty="0"/>
              <a:t> as usual. La ventaje de PG es que extiende naturalmente a espacios continuos de acción. Para discreto usaría una </a:t>
            </a:r>
            <a:r>
              <a:rPr lang="es-AR" dirty="0" err="1"/>
              <a:t>softmax</a:t>
            </a:r>
            <a:r>
              <a:rPr lang="es-AR" dirty="0"/>
              <a:t> de salida, para continuo sacaría mean and </a:t>
            </a:r>
            <a:r>
              <a:rPr lang="es-AR" dirty="0" err="1"/>
              <a:t>variance</a:t>
            </a:r>
            <a:r>
              <a:rPr lang="es-AR" dirty="0"/>
              <a:t> (representando una gaussiana) y luego </a:t>
            </a:r>
            <a:r>
              <a:rPr lang="es-AR" dirty="0" err="1"/>
              <a:t>samplear</a:t>
            </a:r>
            <a:r>
              <a:rPr lang="es-AR" dirty="0"/>
              <a:t> la gaussiana para obtener una acción</a:t>
            </a:r>
          </a:p>
          <a:p>
            <a:endParaRPr lang="es-AR" dirty="0"/>
          </a:p>
          <a:p>
            <a:r>
              <a:rPr lang="es-AR" dirty="0"/>
              <a:t>Con </a:t>
            </a:r>
            <a:r>
              <a:rPr lang="es-AR" dirty="0" err="1"/>
              <a:t>epsilongreedy</a:t>
            </a:r>
            <a:r>
              <a:rPr lang="es-AR" dirty="0"/>
              <a:t> todas las acciones subóptimas tenían la misma probabilidad pero unas son mejores que otras. </a:t>
            </a:r>
          </a:p>
          <a:p>
            <a:endParaRPr lang="es-AR" dirty="0"/>
          </a:p>
          <a:p>
            <a:r>
              <a:rPr lang="es-AR" dirty="0"/>
              <a:t>Podría convertir mi Q en elegir entre las buenas con x </a:t>
            </a:r>
            <a:r>
              <a:rPr lang="es-AR" dirty="0" err="1"/>
              <a:t>prob</a:t>
            </a:r>
            <a:r>
              <a:rPr lang="es-AR" dirty="0"/>
              <a:t>.</a:t>
            </a:r>
          </a:p>
          <a:p>
            <a:r>
              <a:rPr lang="es-AR" dirty="0"/>
              <a:t>Es el actuar que no puede ser determinista, el equilibrio de </a:t>
            </a:r>
            <a:r>
              <a:rPr lang="es-AR" dirty="0" err="1"/>
              <a:t>nash</a:t>
            </a:r>
            <a:r>
              <a:rPr lang="es-AR" dirty="0"/>
              <a:t> esta en las probabilidades (</a:t>
            </a:r>
            <a:r>
              <a:rPr lang="es-AR" dirty="0" err="1"/>
              <a:t>ie</a:t>
            </a:r>
            <a:r>
              <a:rPr lang="es-AR" dirty="0"/>
              <a:t>: piedra, papel o tijera son 0.33 positivo para cada uno). </a:t>
            </a:r>
          </a:p>
          <a:p>
            <a:r>
              <a:rPr lang="es-AR" dirty="0" err="1"/>
              <a:t>Version</a:t>
            </a:r>
            <a:r>
              <a:rPr lang="es-AR" dirty="0"/>
              <a:t> de </a:t>
            </a:r>
            <a:r>
              <a:rPr lang="es-AR" dirty="0" err="1"/>
              <a:t>policy</a:t>
            </a:r>
            <a:r>
              <a:rPr lang="es-AR" dirty="0"/>
              <a:t> </a:t>
            </a:r>
            <a:r>
              <a:rPr lang="es-AR" dirty="0" err="1"/>
              <a:t>gradient</a:t>
            </a:r>
            <a:r>
              <a:rPr lang="es-AR" dirty="0"/>
              <a:t> con TD se llama Actor-</a:t>
            </a:r>
            <a:r>
              <a:rPr lang="es-AR" dirty="0" err="1"/>
              <a:t>Critic</a:t>
            </a:r>
            <a:endParaRPr lang="es-AR" dirty="0"/>
          </a:p>
          <a:p>
            <a:endParaRPr lang="es-AR" dirty="0"/>
          </a:p>
          <a:p>
            <a:endParaRPr lang="en-US" dirty="0"/>
          </a:p>
        </p:txBody>
      </p:sp>
    </p:spTree>
    <p:extLst>
      <p:ext uri="{BB962C8B-B14F-4D97-AF65-F5344CB8AC3E}">
        <p14:creationId xmlns:p14="http://schemas.microsoft.com/office/powerpoint/2010/main" val="1683970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19FBC-7D98-4549-BE62-D7C6B670A96D}"/>
              </a:ext>
            </a:extLst>
          </p:cNvPr>
          <p:cNvSpPr>
            <a:spLocks noGrp="1"/>
          </p:cNvSpPr>
          <p:nvPr>
            <p:ph type="title"/>
          </p:nvPr>
        </p:nvSpPr>
        <p:spPr/>
        <p:txBody>
          <a:bodyPr/>
          <a:lstStyle/>
          <a:p>
            <a:r>
              <a:rPr lang="es-AR" dirty="0"/>
              <a:t>Muchas preguntas, cual es el estado del arte</a:t>
            </a:r>
          </a:p>
        </p:txBody>
      </p:sp>
      <p:sp>
        <p:nvSpPr>
          <p:cNvPr id="3" name="Marcador de contenido 2">
            <a:extLst>
              <a:ext uri="{FF2B5EF4-FFF2-40B4-BE49-F238E27FC236}">
                <a16:creationId xmlns:a16="http://schemas.microsoft.com/office/drawing/2014/main" id="{63CBCED5-4347-463D-B1C7-02BE7B333F5A}"/>
              </a:ext>
            </a:extLst>
          </p:cNvPr>
          <p:cNvSpPr>
            <a:spLocks noGrp="1"/>
          </p:cNvSpPr>
          <p:nvPr>
            <p:ph idx="1"/>
          </p:nvPr>
        </p:nvSpPr>
        <p:spPr/>
        <p:txBody>
          <a:bodyPr>
            <a:normAutofit fontScale="77500" lnSpcReduction="20000"/>
          </a:bodyPr>
          <a:lstStyle/>
          <a:p>
            <a:pPr marL="0" indent="0">
              <a:buNone/>
            </a:pPr>
            <a:r>
              <a:rPr lang="es-AR" dirty="0"/>
              <a:t>Miremos el </a:t>
            </a:r>
            <a:r>
              <a:rPr lang="es-AR" dirty="0" err="1"/>
              <a:t>poker</a:t>
            </a:r>
            <a:r>
              <a:rPr lang="es-AR" dirty="0"/>
              <a:t> (lo mas parecido)</a:t>
            </a:r>
          </a:p>
          <a:p>
            <a:r>
              <a:rPr lang="es-AR" dirty="0"/>
              <a:t>Se introduce el </a:t>
            </a:r>
            <a:r>
              <a:rPr lang="es-AR" dirty="0" err="1"/>
              <a:t>realtime</a:t>
            </a:r>
            <a:r>
              <a:rPr lang="es-AR" dirty="0"/>
              <a:t> </a:t>
            </a:r>
            <a:r>
              <a:rPr lang="es-AR" dirty="0" err="1"/>
              <a:t>planning</a:t>
            </a:r>
            <a:r>
              <a:rPr lang="es-AR" dirty="0"/>
              <a:t>, que es básicamente adaptarme a cambios del oponente. </a:t>
            </a:r>
          </a:p>
          <a:p>
            <a:r>
              <a:rPr lang="es-AR" dirty="0"/>
              <a:t>No podes resolver información imperfecta resolviendo los </a:t>
            </a:r>
            <a:r>
              <a:rPr lang="es-AR" dirty="0" err="1"/>
              <a:t>subjuegos</a:t>
            </a:r>
            <a:r>
              <a:rPr lang="es-AR" dirty="0"/>
              <a:t> de forma aislada</a:t>
            </a:r>
          </a:p>
          <a:p>
            <a:r>
              <a:rPr lang="es-AR" dirty="0"/>
              <a:t>Los estados no tienen un valor bien definido</a:t>
            </a:r>
          </a:p>
          <a:p>
            <a:pPr marL="0" indent="0">
              <a:buNone/>
            </a:pPr>
            <a:endParaRPr lang="es-AR" dirty="0"/>
          </a:p>
          <a:p>
            <a:pPr marL="0" indent="0">
              <a:buNone/>
            </a:pPr>
            <a:r>
              <a:rPr lang="es-AR" dirty="0"/>
              <a:t>Hace </a:t>
            </a:r>
            <a:r>
              <a:rPr lang="es-AR" dirty="0" err="1"/>
              <a:t>blueprint</a:t>
            </a:r>
            <a:r>
              <a:rPr lang="es-AR" dirty="0"/>
              <a:t> con </a:t>
            </a:r>
            <a:r>
              <a:rPr lang="es-AR" dirty="0" err="1"/>
              <a:t>cfr</a:t>
            </a:r>
            <a:r>
              <a:rPr lang="es-AR" dirty="0"/>
              <a:t> y agregan </a:t>
            </a:r>
            <a:r>
              <a:rPr lang="es-AR" dirty="0" err="1"/>
              <a:t>subgame</a:t>
            </a:r>
            <a:r>
              <a:rPr lang="es-AR" dirty="0"/>
              <a:t> </a:t>
            </a:r>
            <a:r>
              <a:rPr lang="es-AR" dirty="0" err="1"/>
              <a:t>solving</a:t>
            </a:r>
            <a:endParaRPr lang="es-AR" dirty="0"/>
          </a:p>
          <a:p>
            <a:pPr marL="0" indent="0">
              <a:buNone/>
            </a:pPr>
            <a:endParaRPr lang="es-AR" dirty="0"/>
          </a:p>
          <a:p>
            <a:r>
              <a:rPr lang="es-AR" dirty="0" err="1"/>
              <a:t>Libratum</a:t>
            </a:r>
            <a:r>
              <a:rPr lang="es-AR" dirty="0"/>
              <a:t> - </a:t>
            </a:r>
            <a:r>
              <a:rPr lang="es-AR" i="1" dirty="0"/>
              <a:t>Enero 2017</a:t>
            </a:r>
          </a:p>
          <a:p>
            <a:pPr marL="0" indent="0">
              <a:buNone/>
            </a:pPr>
            <a:r>
              <a:rPr lang="es-AR" dirty="0"/>
              <a:t>(</a:t>
            </a:r>
            <a:r>
              <a:rPr lang="es-AR" i="1" dirty="0"/>
              <a:t>Carnegie Mellon)</a:t>
            </a:r>
          </a:p>
          <a:p>
            <a:pPr marL="0" indent="0">
              <a:buNone/>
            </a:pPr>
            <a:r>
              <a:rPr lang="es-AR" i="1" dirty="0"/>
              <a:t>1000 </a:t>
            </a:r>
            <a:r>
              <a:rPr lang="es-AR" i="1" dirty="0" err="1"/>
              <a:t>cores</a:t>
            </a:r>
            <a:r>
              <a:rPr lang="es-AR" i="1" dirty="0"/>
              <a:t> para el </a:t>
            </a:r>
            <a:r>
              <a:rPr lang="es-AR" i="1" dirty="0" err="1"/>
              <a:t>realtime</a:t>
            </a:r>
            <a:r>
              <a:rPr lang="es-AR" i="1" dirty="0"/>
              <a:t> (millones para training) 20sec por movida</a:t>
            </a:r>
          </a:p>
          <a:p>
            <a:pPr marL="0" indent="0">
              <a:buNone/>
            </a:pPr>
            <a:r>
              <a:rPr lang="es-AR" i="1" dirty="0"/>
              <a:t>5 </a:t>
            </a:r>
            <a:r>
              <a:rPr lang="es-AR" i="1" dirty="0" err="1"/>
              <a:t>million</a:t>
            </a:r>
            <a:r>
              <a:rPr lang="es-AR" i="1" dirty="0"/>
              <a:t> </a:t>
            </a:r>
            <a:r>
              <a:rPr lang="es-AR" i="1" dirty="0" err="1"/>
              <a:t>core</a:t>
            </a:r>
            <a:r>
              <a:rPr lang="es-AR" i="1" dirty="0"/>
              <a:t> </a:t>
            </a:r>
            <a:r>
              <a:rPr lang="es-AR" i="1" dirty="0" err="1"/>
              <a:t>hours</a:t>
            </a:r>
            <a:r>
              <a:rPr lang="es-AR" i="1" dirty="0"/>
              <a:t> y 20 </a:t>
            </a:r>
            <a:r>
              <a:rPr lang="es-AR" i="1" dirty="0" err="1"/>
              <a:t>tb</a:t>
            </a:r>
            <a:r>
              <a:rPr lang="es-AR" i="1" dirty="0"/>
              <a:t> memoria</a:t>
            </a:r>
          </a:p>
          <a:p>
            <a:endParaRPr lang="es-AR" i="1" dirty="0"/>
          </a:p>
          <a:p>
            <a:endParaRPr lang="es-AR" i="1" dirty="0"/>
          </a:p>
          <a:p>
            <a:r>
              <a:rPr lang="es-AR" i="1" dirty="0" err="1"/>
              <a:t>DeepStack</a:t>
            </a:r>
            <a:r>
              <a:rPr lang="es-AR" i="1" dirty="0"/>
              <a:t> – Diciembre 2016</a:t>
            </a:r>
          </a:p>
          <a:p>
            <a:pPr marL="0" indent="0">
              <a:buNone/>
            </a:pPr>
            <a:r>
              <a:rPr lang="es-AR" i="1" dirty="0"/>
              <a:t>(Universidad Alberta, </a:t>
            </a:r>
            <a:r>
              <a:rPr lang="es-AR" i="1" dirty="0" err="1"/>
              <a:t>Canada</a:t>
            </a:r>
            <a:r>
              <a:rPr lang="es-AR" i="1" dirty="0"/>
              <a:t> y Universidad de Praga, republica </a:t>
            </a:r>
            <a:r>
              <a:rPr lang="es-AR" i="1" dirty="0" err="1"/>
              <a:t>czecha</a:t>
            </a:r>
            <a:r>
              <a:rPr lang="es-AR" i="1" dirty="0"/>
              <a:t>)  </a:t>
            </a:r>
            <a:endParaRPr lang="es-AR" dirty="0"/>
          </a:p>
          <a:p>
            <a:endParaRPr lang="es-AR" dirty="0"/>
          </a:p>
        </p:txBody>
      </p:sp>
    </p:spTree>
    <p:extLst>
      <p:ext uri="{BB962C8B-B14F-4D97-AF65-F5344CB8AC3E}">
        <p14:creationId xmlns:p14="http://schemas.microsoft.com/office/powerpoint/2010/main" val="1704670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Libratus</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0746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2D6B7-2C5A-4C81-8262-A49D9E320C78}"/>
              </a:ext>
            </a:extLst>
          </p:cNvPr>
          <p:cNvSpPr>
            <a:spLocks noGrp="1"/>
          </p:cNvSpPr>
          <p:nvPr>
            <p:ph type="title"/>
          </p:nvPr>
        </p:nvSpPr>
        <p:spPr/>
        <p:txBody>
          <a:bodyPr/>
          <a:lstStyle/>
          <a:p>
            <a:r>
              <a:rPr lang="es-AR" dirty="0" err="1"/>
              <a:t>Libratus</a:t>
            </a:r>
            <a:r>
              <a:rPr lang="es-AR" dirty="0"/>
              <a:t> Enero 2017 </a:t>
            </a:r>
          </a:p>
        </p:txBody>
      </p:sp>
      <p:sp>
        <p:nvSpPr>
          <p:cNvPr id="3" name="Marcador de contenido 2">
            <a:extLst>
              <a:ext uri="{FF2B5EF4-FFF2-40B4-BE49-F238E27FC236}">
                <a16:creationId xmlns:a16="http://schemas.microsoft.com/office/drawing/2014/main" id="{BFD15FA8-8625-4E3E-93F9-263B404A9F8A}"/>
              </a:ext>
            </a:extLst>
          </p:cNvPr>
          <p:cNvSpPr>
            <a:spLocks noGrp="1"/>
          </p:cNvSpPr>
          <p:nvPr>
            <p:ph idx="1"/>
          </p:nvPr>
        </p:nvSpPr>
        <p:spPr/>
        <p:txBody>
          <a:bodyPr>
            <a:normAutofit fontScale="77500" lnSpcReduction="20000"/>
          </a:bodyPr>
          <a:lstStyle/>
          <a:p>
            <a:r>
              <a:rPr lang="en-US" i="1" dirty="0"/>
              <a:t>“But in a complicated game like poker, if you’re able to play the Nash equilibrium strategy, then it’s likely your opponent will make mistakes. But playing the Nash equilibrium strategy, you will, in practice, win, because you’re playing the perfect strategy. </a:t>
            </a:r>
            <a:r>
              <a:rPr lang="en-US" b="1" i="1" dirty="0"/>
              <a:t>So, we’re not trying to adapt to the opponent. </a:t>
            </a:r>
            <a:r>
              <a:rPr lang="en-US" i="1" dirty="0"/>
              <a:t>In fact, during the competition, </a:t>
            </a:r>
            <a:r>
              <a:rPr lang="en-US" b="1" i="1" dirty="0"/>
              <a:t>we never looked at the cards the opponent had</a:t>
            </a:r>
            <a:r>
              <a:rPr lang="en-US" i="1" dirty="0"/>
              <a:t>, for example. </a:t>
            </a:r>
            <a:r>
              <a:rPr lang="en-US" b="1" i="1" dirty="0"/>
              <a:t>We never cared which player we were playing against</a:t>
            </a:r>
            <a:r>
              <a:rPr lang="en-US" i="1" dirty="0"/>
              <a:t>. We </a:t>
            </a:r>
            <a:r>
              <a:rPr lang="en-US" b="1" i="1" dirty="0"/>
              <a:t>were always playing the same exact strategy no matter who the opponent was</a:t>
            </a:r>
            <a:r>
              <a:rPr lang="en-US" i="1" dirty="0"/>
              <a:t>.”</a:t>
            </a:r>
          </a:p>
          <a:p>
            <a:r>
              <a:rPr lang="en-US" i="1" dirty="0"/>
              <a:t>Noam Brown, co-</a:t>
            </a:r>
            <a:r>
              <a:rPr lang="en-US" i="1" dirty="0" err="1"/>
              <a:t>creador</a:t>
            </a:r>
            <a:r>
              <a:rPr lang="en-US" i="1" dirty="0"/>
              <a:t> de </a:t>
            </a:r>
            <a:r>
              <a:rPr lang="en-US" i="1" dirty="0" err="1"/>
              <a:t>Libratus</a:t>
            </a:r>
            <a:endParaRPr lang="en-US" i="1" dirty="0"/>
          </a:p>
          <a:p>
            <a:r>
              <a:rPr lang="es-AR" dirty="0">
                <a:hlinkClick r:id="rId2"/>
              </a:rPr>
              <a:t>https://towardsdatascience.com/playing-poker-on-mars-how-ai-mastered-the-game-52f66659f8f4</a:t>
            </a:r>
            <a:endParaRPr lang="es-AR" dirty="0"/>
          </a:p>
          <a:p>
            <a:endParaRPr lang="es-AR" dirty="0"/>
          </a:p>
          <a:p>
            <a:r>
              <a:rPr lang="en-US" dirty="0"/>
              <a:t>“Using Counterfactual Regret Minimization to Create Competitive Multiplayer Poker Agents”</a:t>
            </a:r>
          </a:p>
          <a:p>
            <a:r>
              <a:rPr lang="es-AR" dirty="0">
                <a:hlinkClick r:id="rId3"/>
              </a:rPr>
              <a:t>http://webdocs.cs.ualberta.ca/~duane/publications/pdf/2010aamas.pdf</a:t>
            </a:r>
            <a:endParaRPr lang="es-AR" dirty="0"/>
          </a:p>
          <a:p>
            <a:endParaRPr lang="en-US" dirty="0"/>
          </a:p>
          <a:p>
            <a:r>
              <a:rPr lang="en-US" dirty="0"/>
              <a:t>“</a:t>
            </a:r>
            <a:r>
              <a:rPr lang="en-US" dirty="0" err="1"/>
              <a:t>Libratus</a:t>
            </a:r>
            <a:r>
              <a:rPr lang="en-US" dirty="0"/>
              <a:t> uses a Monte Carlo-based variant that samples the game tree to get an approximate return for the subgame rather than enumerating every leaf node of the game tree”</a:t>
            </a:r>
            <a:endParaRPr lang="es-AR" dirty="0"/>
          </a:p>
          <a:p>
            <a:r>
              <a:rPr lang="es-AR" dirty="0">
                <a:hlinkClick r:id="rId4"/>
              </a:rPr>
              <a:t>https://thegradient.pub/libratus-poker/</a:t>
            </a:r>
            <a:endParaRPr lang="es-AR" dirty="0"/>
          </a:p>
        </p:txBody>
      </p:sp>
    </p:spTree>
    <p:extLst>
      <p:ext uri="{BB962C8B-B14F-4D97-AF65-F5344CB8AC3E}">
        <p14:creationId xmlns:p14="http://schemas.microsoft.com/office/powerpoint/2010/main" val="1073269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3142E-7DE0-4F8B-8B42-DC711C504750}"/>
              </a:ext>
            </a:extLst>
          </p:cNvPr>
          <p:cNvSpPr>
            <a:spLocks noGrp="1"/>
          </p:cNvSpPr>
          <p:nvPr>
            <p:ph type="title"/>
          </p:nvPr>
        </p:nvSpPr>
        <p:spPr/>
        <p:txBody>
          <a:bodyPr/>
          <a:lstStyle/>
          <a:p>
            <a:r>
              <a:rPr lang="es-AR" dirty="0" err="1"/>
              <a:t>Libratus</a:t>
            </a:r>
            <a:endParaRPr lang="en-US" dirty="0"/>
          </a:p>
        </p:txBody>
      </p:sp>
      <p:sp>
        <p:nvSpPr>
          <p:cNvPr id="3" name="Marcador de contenido 2">
            <a:extLst>
              <a:ext uri="{FF2B5EF4-FFF2-40B4-BE49-F238E27FC236}">
                <a16:creationId xmlns:a16="http://schemas.microsoft.com/office/drawing/2014/main" id="{52397C1C-48EF-4E2C-9E3C-E32E96FD4060}"/>
              </a:ext>
            </a:extLst>
          </p:cNvPr>
          <p:cNvSpPr>
            <a:spLocks noGrp="1"/>
          </p:cNvSpPr>
          <p:nvPr>
            <p:ph idx="1"/>
          </p:nvPr>
        </p:nvSpPr>
        <p:spPr/>
        <p:txBody>
          <a:bodyPr>
            <a:normAutofit fontScale="77500" lnSpcReduction="20000"/>
          </a:bodyPr>
          <a:lstStyle/>
          <a:p>
            <a:r>
              <a:rPr lang="es-AR" dirty="0"/>
              <a:t>Charla de Brown</a:t>
            </a:r>
          </a:p>
          <a:p>
            <a:r>
              <a:rPr lang="en-US" dirty="0">
                <a:hlinkClick r:id="rId2"/>
              </a:rPr>
              <a:t>https://www.youtube.com/watch?v=McV4a6umbAY</a:t>
            </a:r>
            <a:endParaRPr lang="en-US" dirty="0"/>
          </a:p>
          <a:p>
            <a:endParaRPr lang="es-AR" dirty="0"/>
          </a:p>
          <a:p>
            <a:r>
              <a:rPr lang="es-AR" dirty="0"/>
              <a:t>Cuando los estados son muchos se hacen simplificaciones. Un oponente humano puede notar esas simplificaciones y explotarlas. Por lo tanto se suele medir ganancia pero también </a:t>
            </a:r>
            <a:r>
              <a:rPr lang="es-AR" dirty="0" err="1"/>
              <a:t>explotabilidad</a:t>
            </a:r>
            <a:r>
              <a:rPr lang="es-AR" dirty="0"/>
              <a:t>. </a:t>
            </a:r>
          </a:p>
          <a:p>
            <a:endParaRPr lang="es-AR" dirty="0"/>
          </a:p>
          <a:p>
            <a:r>
              <a:rPr lang="es-AR" dirty="0"/>
              <a:t>El </a:t>
            </a:r>
            <a:r>
              <a:rPr lang="es-AR" dirty="0" err="1"/>
              <a:t>Blueprint</a:t>
            </a:r>
            <a:r>
              <a:rPr lang="es-AR" dirty="0"/>
              <a:t> (la estrategia obtenida en tiempo real) es explotable pero igual sirve para ayudar al </a:t>
            </a:r>
            <a:r>
              <a:rPr lang="es-AR" dirty="0" err="1"/>
              <a:t>realtime</a:t>
            </a:r>
            <a:r>
              <a:rPr lang="es-AR" dirty="0"/>
              <a:t> Montecarlo </a:t>
            </a:r>
            <a:r>
              <a:rPr lang="es-AR" dirty="0" err="1"/>
              <a:t>search</a:t>
            </a:r>
            <a:r>
              <a:rPr lang="es-AR" dirty="0"/>
              <a:t>. </a:t>
            </a:r>
            <a:r>
              <a:rPr lang="es-AR" dirty="0" err="1"/>
              <a:t>Alphazero</a:t>
            </a:r>
            <a:r>
              <a:rPr lang="es-AR" dirty="0"/>
              <a:t> lo hacia, </a:t>
            </a:r>
            <a:r>
              <a:rPr lang="es-AR" dirty="0" err="1"/>
              <a:t>libratus</a:t>
            </a:r>
            <a:r>
              <a:rPr lang="es-AR" dirty="0"/>
              <a:t> lo hace. (usar </a:t>
            </a:r>
            <a:r>
              <a:rPr lang="es-AR" dirty="0" err="1"/>
              <a:t>search</a:t>
            </a:r>
            <a:r>
              <a:rPr lang="es-AR" dirty="0"/>
              <a:t> te hace 12x menos explotable!)</a:t>
            </a:r>
          </a:p>
          <a:p>
            <a:r>
              <a:rPr lang="es-AR" dirty="0"/>
              <a:t>CFR (2013) es para el </a:t>
            </a:r>
            <a:r>
              <a:rPr lang="es-AR" dirty="0" err="1"/>
              <a:t>blueprint</a:t>
            </a:r>
            <a:r>
              <a:rPr lang="es-AR" dirty="0"/>
              <a:t>, converge en 1/raíz(t). En T iteraciones te quedas </a:t>
            </a:r>
            <a:r>
              <a:rPr lang="es-AR" dirty="0" err="1"/>
              <a:t>within</a:t>
            </a:r>
            <a:r>
              <a:rPr lang="es-AR" dirty="0"/>
              <a:t> 1/raíz(t) del </a:t>
            </a:r>
            <a:r>
              <a:rPr lang="es-AR" dirty="0" err="1"/>
              <a:t>nash</a:t>
            </a:r>
            <a:endParaRPr lang="es-AR" dirty="0"/>
          </a:p>
          <a:p>
            <a:r>
              <a:rPr lang="es-AR" dirty="0" err="1"/>
              <a:t>Safe</a:t>
            </a:r>
            <a:r>
              <a:rPr lang="es-AR" dirty="0"/>
              <a:t> </a:t>
            </a:r>
            <a:r>
              <a:rPr lang="es-AR" dirty="0" err="1"/>
              <a:t>subgame</a:t>
            </a:r>
            <a:r>
              <a:rPr lang="es-AR" dirty="0"/>
              <a:t> </a:t>
            </a:r>
            <a:r>
              <a:rPr lang="es-AR" dirty="0" err="1"/>
              <a:t>solving</a:t>
            </a:r>
            <a:r>
              <a:rPr lang="es-AR" dirty="0"/>
              <a:t> = que el Montecarlo </a:t>
            </a:r>
            <a:r>
              <a:rPr lang="es-AR" dirty="0" err="1"/>
              <a:t>search</a:t>
            </a:r>
            <a:r>
              <a:rPr lang="es-AR" dirty="0"/>
              <a:t> no agrega </a:t>
            </a:r>
            <a:r>
              <a:rPr lang="es-AR" dirty="0" err="1"/>
              <a:t>explotability</a:t>
            </a:r>
            <a:endParaRPr lang="es-AR" dirty="0"/>
          </a:p>
          <a:p>
            <a:endParaRPr lang="es-AR" dirty="0"/>
          </a:p>
          <a:p>
            <a:r>
              <a:rPr lang="es-AR" dirty="0"/>
              <a:t>Solución = </a:t>
            </a:r>
            <a:r>
              <a:rPr lang="es-AR" dirty="0" err="1"/>
              <a:t>Reach</a:t>
            </a:r>
            <a:r>
              <a:rPr lang="es-AR" dirty="0"/>
              <a:t> </a:t>
            </a:r>
            <a:r>
              <a:rPr lang="es-AR" dirty="0" err="1"/>
              <a:t>subgame</a:t>
            </a:r>
            <a:r>
              <a:rPr lang="es-AR" dirty="0"/>
              <a:t> </a:t>
            </a:r>
            <a:r>
              <a:rPr lang="es-AR" dirty="0" err="1"/>
              <a:t>solving</a:t>
            </a:r>
            <a:endParaRPr lang="es-AR" dirty="0"/>
          </a:p>
          <a:p>
            <a:r>
              <a:rPr lang="es-AR" dirty="0"/>
              <a:t>Para que hace </a:t>
            </a:r>
            <a:r>
              <a:rPr lang="es-AR" dirty="0" err="1"/>
              <a:t>mindgames</a:t>
            </a:r>
            <a:r>
              <a:rPr lang="es-AR" dirty="0"/>
              <a:t> y adaptándonos si con un Nash ya ganas. </a:t>
            </a:r>
          </a:p>
          <a:p>
            <a:r>
              <a:rPr lang="es-AR" dirty="0"/>
              <a:t>Cada vez que haces suposiciones de </a:t>
            </a:r>
            <a:r>
              <a:rPr lang="es-AR" dirty="0" err="1"/>
              <a:t>estrategial</a:t>
            </a:r>
            <a:r>
              <a:rPr lang="es-AR" dirty="0"/>
              <a:t>, el oponente las puede cambiar y te explota </a:t>
            </a:r>
            <a:endParaRPr lang="en-US" dirty="0"/>
          </a:p>
        </p:txBody>
      </p:sp>
    </p:spTree>
    <p:extLst>
      <p:ext uri="{BB962C8B-B14F-4D97-AF65-F5344CB8AC3E}">
        <p14:creationId xmlns:p14="http://schemas.microsoft.com/office/powerpoint/2010/main" val="1091744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Deepstack</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0303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62500" lnSpcReduction="20000"/>
          </a:bodyPr>
          <a:lstStyle/>
          <a:p>
            <a:r>
              <a:rPr lang="en-US" dirty="0"/>
              <a:t>“The correct decision at a particular moment depends upon the probability distribution over private information that the opponent holds, which is revealed through their past actions. However, how our opponent’s actions reveal that information depends upon their knowledge of our private information and how our actions reveal it.”</a:t>
            </a:r>
          </a:p>
          <a:p>
            <a:r>
              <a:rPr lang="es-AR" dirty="0">
                <a:hlinkClick r:id="rId2"/>
              </a:rPr>
              <a:t>https://static1.squarespace.com/static/58a75073e6f2e1c1d5b36630/t/58b7a3dce3df28761dd25e54/1488430045412/DeepStack.pdf</a:t>
            </a:r>
            <a:endParaRPr lang="es-AR" dirty="0"/>
          </a:p>
          <a:p>
            <a:endParaRPr lang="es-AR" dirty="0"/>
          </a:p>
          <a:p>
            <a:r>
              <a:rPr lang="en-US" b="1" dirty="0"/>
              <a:t>the common response is to solve a smaller, abstracted game</a:t>
            </a:r>
            <a:r>
              <a:rPr lang="en-US" dirty="0"/>
              <a:t>. (</a:t>
            </a:r>
            <a:r>
              <a:rPr lang="en-US" dirty="0" err="1"/>
              <a:t>ie</a:t>
            </a:r>
            <a:r>
              <a:rPr lang="en-US" b="1" dirty="0" err="1"/>
              <a:t>HUNL’s</a:t>
            </a:r>
            <a:r>
              <a:rPr lang="en-US" b="1" dirty="0"/>
              <a:t> 10^160 situations down to the order of 10^14 abstract situations)</a:t>
            </a:r>
          </a:p>
          <a:p>
            <a:endParaRPr lang="en-US" b="1" dirty="0"/>
          </a:p>
          <a:p>
            <a:r>
              <a:rPr lang="en-US" b="1" dirty="0"/>
              <a:t>Regret is delta between max utility over all possible actions and action taken (q </a:t>
            </a:r>
            <a:r>
              <a:rPr lang="en-US" b="1" dirty="0" err="1"/>
              <a:t>learnign</a:t>
            </a:r>
            <a:r>
              <a:rPr lang="en-US" b="1" dirty="0"/>
              <a:t>=). Minimizing regret (</a:t>
            </a:r>
            <a:r>
              <a:rPr lang="en-US" b="1" dirty="0" err="1"/>
              <a:t>cfr</a:t>
            </a:r>
            <a:r>
              <a:rPr lang="en-US" b="1" dirty="0"/>
              <a:t>) leads to </a:t>
            </a:r>
            <a:r>
              <a:rPr lang="en-US" b="1" dirty="0" err="1"/>
              <a:t>nash</a:t>
            </a:r>
            <a:r>
              <a:rPr lang="en-US" b="1" dirty="0"/>
              <a:t> equilibrium with perfect recall and zero sum </a:t>
            </a:r>
            <a:r>
              <a:rPr lang="en-US" b="1" dirty="0" err="1"/>
              <a:t>pero</a:t>
            </a:r>
            <a:r>
              <a:rPr lang="en-US" b="1" dirty="0"/>
              <a:t> </a:t>
            </a:r>
            <a:r>
              <a:rPr lang="en-US" b="1" dirty="0" err="1"/>
              <a:t>igual</a:t>
            </a:r>
            <a:r>
              <a:rPr lang="en-US" b="1" dirty="0"/>
              <a:t> son </a:t>
            </a:r>
            <a:r>
              <a:rPr lang="en-US" b="1" dirty="0" err="1"/>
              <a:t>robustos</a:t>
            </a:r>
            <a:r>
              <a:rPr lang="en-US" b="1" dirty="0"/>
              <a:t> </a:t>
            </a:r>
            <a:r>
              <a:rPr lang="en-US" b="1" dirty="0" err="1"/>
              <a:t>si</a:t>
            </a:r>
            <a:r>
              <a:rPr lang="en-US" b="1" dirty="0"/>
              <a:t> se </a:t>
            </a:r>
            <a:r>
              <a:rPr lang="en-US" b="1" dirty="0" err="1"/>
              <a:t>relajan</a:t>
            </a:r>
            <a:r>
              <a:rPr lang="en-US" b="1" dirty="0"/>
              <a:t> </a:t>
            </a:r>
            <a:r>
              <a:rPr lang="en-US" b="1" dirty="0" err="1"/>
              <a:t>esas</a:t>
            </a:r>
            <a:r>
              <a:rPr lang="en-US" b="1" dirty="0"/>
              <a:t> </a:t>
            </a:r>
            <a:r>
              <a:rPr lang="en-US" b="1" dirty="0" err="1"/>
              <a:t>condiciones</a:t>
            </a:r>
            <a:r>
              <a:rPr lang="en-US" b="1" dirty="0"/>
              <a:t>. Regret scales with information sets instead of state</a:t>
            </a:r>
          </a:p>
          <a:p>
            <a:endParaRPr lang="en-US" b="1" dirty="0"/>
          </a:p>
          <a:p>
            <a:r>
              <a:rPr lang="en-US" dirty="0"/>
              <a:t>There is no guarantee that CFR will generate a multiplayer ε-Nash equilibrium </a:t>
            </a:r>
            <a:r>
              <a:rPr lang="en-US" dirty="0" err="1"/>
              <a:t>strategy,even</a:t>
            </a:r>
            <a:r>
              <a:rPr lang="en-US" dirty="0"/>
              <a:t> if CFR could compute a multiplayer equilibrium strategy profile, there is no guarantee that one of the strategies would be robust against arbitrary opponents</a:t>
            </a:r>
          </a:p>
          <a:p>
            <a:r>
              <a:rPr lang="en-US" dirty="0"/>
              <a:t>CFR was created to compute ε-Nash equilibria for two-player zero-sum, perfect recall games. We have shown that it has the potential to compute winning strategies in 3-player zero-sum games using both perfect recall and imperfect recall abstractions</a:t>
            </a:r>
          </a:p>
          <a:p>
            <a:r>
              <a:rPr lang="es-AR" dirty="0">
                <a:hlinkClick r:id="rId3"/>
              </a:rPr>
              <a:t>http://webdocs.cs.ualberta.ca/~duane/publications/pdf/2010aamas.pdf</a:t>
            </a:r>
            <a:endParaRPr lang="es-AR" dirty="0"/>
          </a:p>
        </p:txBody>
      </p:sp>
    </p:spTree>
    <p:extLst>
      <p:ext uri="{BB962C8B-B14F-4D97-AF65-F5344CB8AC3E}">
        <p14:creationId xmlns:p14="http://schemas.microsoft.com/office/powerpoint/2010/main" val="1728062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92500"/>
          </a:bodyPr>
          <a:lstStyle/>
          <a:p>
            <a:r>
              <a:rPr lang="en-US" dirty="0"/>
              <a:t>The </a:t>
            </a:r>
            <a:r>
              <a:rPr lang="en-US" dirty="0" err="1"/>
              <a:t>DeepStack</a:t>
            </a:r>
            <a:r>
              <a:rPr lang="en-US" dirty="0"/>
              <a:t> algorithm (Fig. 2) is composed of three ingredients: a sound local strategy computation for the current public state, depth-limited lookahead using a learned value function to avoid reasoning to the end of the game, and a restricted set of lookahead actions. At a conceptual level these three ingredients describe heuristic search, which is responsible for many of AI’s successes in perfect information games.</a:t>
            </a:r>
          </a:p>
          <a:p>
            <a:endParaRPr lang="en-US" dirty="0"/>
          </a:p>
          <a:p>
            <a:r>
              <a:rPr lang="en-US" dirty="0" err="1"/>
              <a:t>DeepStack</a:t>
            </a:r>
            <a:r>
              <a:rPr lang="en-US" dirty="0"/>
              <a:t> uses a standard feedforward network with seven fully connected hidden layers each with 500 nodes and parametric rectified linear units (32) for the output.</a:t>
            </a:r>
          </a:p>
          <a:p>
            <a:r>
              <a:rPr lang="en-US" dirty="0"/>
              <a:t>. The network’s inputs are the pot size as a fraction of the players’ total stacks and an encoding of the players’ ranges as a function of the public cards. The ranges are encoded by clustering hands into 1,000 buckets, as in traditional abstraction methods (27, 28, 33), and input as a vector of probabilities over the buckets </a:t>
            </a:r>
            <a:endParaRPr lang="es-AR" dirty="0"/>
          </a:p>
        </p:txBody>
      </p:sp>
    </p:spTree>
    <p:extLst>
      <p:ext uri="{BB962C8B-B14F-4D97-AF65-F5344CB8AC3E}">
        <p14:creationId xmlns:p14="http://schemas.microsoft.com/office/powerpoint/2010/main" val="277773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B0A27-AA90-4094-BD7A-8D93D80FA595}"/>
              </a:ext>
            </a:extLst>
          </p:cNvPr>
          <p:cNvSpPr>
            <a:spLocks noGrp="1"/>
          </p:cNvSpPr>
          <p:nvPr>
            <p:ph type="title"/>
          </p:nvPr>
        </p:nvSpPr>
        <p:spPr>
          <a:xfrm>
            <a:off x="178997" y="0"/>
            <a:ext cx="8687911" cy="1325562"/>
          </a:xfrm>
        </p:spPr>
        <p:txBody>
          <a:bodyPr/>
          <a:lstStyle/>
          <a:p>
            <a:r>
              <a:rPr lang="es-AR" dirty="0"/>
              <a:t>¿Dónde nos quedamos en la entrega anterior?</a:t>
            </a:r>
          </a:p>
        </p:txBody>
      </p:sp>
      <p:sp>
        <p:nvSpPr>
          <p:cNvPr id="3" name="Marcador de contenido 2">
            <a:extLst>
              <a:ext uri="{FF2B5EF4-FFF2-40B4-BE49-F238E27FC236}">
                <a16:creationId xmlns:a16="http://schemas.microsoft.com/office/drawing/2014/main" id="{0EBAAE3B-BD04-423F-9792-939627C93CD2}"/>
              </a:ext>
            </a:extLst>
          </p:cNvPr>
          <p:cNvSpPr>
            <a:spLocks noGrp="1"/>
          </p:cNvSpPr>
          <p:nvPr>
            <p:ph idx="1"/>
          </p:nvPr>
        </p:nvSpPr>
        <p:spPr>
          <a:xfrm>
            <a:off x="301336" y="1609262"/>
            <a:ext cx="7764362" cy="4351337"/>
          </a:xfrm>
        </p:spPr>
        <p:txBody>
          <a:bodyPr>
            <a:normAutofit fontScale="92500" lnSpcReduction="10000"/>
          </a:bodyPr>
          <a:lstStyle/>
          <a:p>
            <a:r>
              <a:rPr lang="es-AR" dirty="0"/>
              <a:t>Vimos que le Truco presenta algunos </a:t>
            </a:r>
            <a:r>
              <a:rPr lang="es-AR" b="1" dirty="0"/>
              <a:t>desafíos mas complejos </a:t>
            </a:r>
            <a:r>
              <a:rPr lang="es-AR" dirty="0"/>
              <a:t>que problemas resueltos recientemente como el </a:t>
            </a:r>
            <a:r>
              <a:rPr lang="es-AR" dirty="0" err="1"/>
              <a:t>poker</a:t>
            </a:r>
            <a:r>
              <a:rPr lang="es-AR" dirty="0"/>
              <a:t> o el </a:t>
            </a:r>
            <a:r>
              <a:rPr lang="es-AR" dirty="0" err="1"/>
              <a:t>go</a:t>
            </a:r>
            <a:r>
              <a:rPr lang="es-AR" dirty="0"/>
              <a:t>. Como pueden ser la información imperfecta, doble </a:t>
            </a:r>
            <a:r>
              <a:rPr lang="es-AR" dirty="0" err="1"/>
              <a:t>bluff</a:t>
            </a:r>
            <a:r>
              <a:rPr lang="es-AR" dirty="0"/>
              <a:t> con dependencia cruzada en la probabilidad (</a:t>
            </a:r>
            <a:r>
              <a:rPr lang="es-AR" dirty="0" err="1"/>
              <a:t>ie</a:t>
            </a:r>
            <a:r>
              <a:rPr lang="es-AR" dirty="0"/>
              <a:t>: arriesgo puntos en el envido que me vuelven predecible en el truco?). </a:t>
            </a:r>
          </a:p>
          <a:p>
            <a:endParaRPr lang="es-AR" dirty="0"/>
          </a:p>
          <a:p>
            <a:r>
              <a:rPr lang="es-AR" dirty="0"/>
              <a:t>En la entrega anterior se armó un </a:t>
            </a:r>
            <a:r>
              <a:rPr lang="es-AR" b="1" dirty="0"/>
              <a:t>motor de Truco simplificado</a:t>
            </a:r>
            <a:r>
              <a:rPr lang="es-AR" dirty="0"/>
              <a:t>: 9 cartas (codifica fácil a digito para hacer el </a:t>
            </a:r>
            <a:r>
              <a:rPr lang="es-AR" dirty="0" err="1"/>
              <a:t>lookup</a:t>
            </a:r>
            <a:r>
              <a:rPr lang="es-AR" dirty="0"/>
              <a:t> en el diccionario, etc) y sin envido o truco.</a:t>
            </a:r>
          </a:p>
          <a:p>
            <a:endParaRPr lang="es-AR" dirty="0"/>
          </a:p>
          <a:p>
            <a:r>
              <a:rPr lang="es-AR" dirty="0"/>
              <a:t>Aplicamos técnicas de </a:t>
            </a:r>
            <a:r>
              <a:rPr lang="es-AR" b="1" dirty="0" err="1"/>
              <a:t>Reinforcement</a:t>
            </a:r>
            <a:r>
              <a:rPr lang="es-AR" b="1" dirty="0"/>
              <a:t> </a:t>
            </a:r>
            <a:r>
              <a:rPr lang="es-AR" b="1" dirty="0" err="1"/>
              <a:t>Learning</a:t>
            </a:r>
            <a:r>
              <a:rPr lang="es-AR" b="1" dirty="0"/>
              <a:t> tradicional </a:t>
            </a:r>
            <a:r>
              <a:rPr lang="es-AR" dirty="0"/>
              <a:t>(TD-0) y luego de resolver varios problemas (expansión de estados, </a:t>
            </a:r>
            <a:r>
              <a:rPr lang="es-AR" dirty="0" err="1"/>
              <a:t>etc</a:t>
            </a:r>
            <a:r>
              <a:rPr lang="es-AR" dirty="0"/>
              <a:t>) logramos que nuestros agentes alcancen un aparente equilibrio de Nash.</a:t>
            </a:r>
          </a:p>
          <a:p>
            <a:endParaRPr lang="es-AR" dirty="0"/>
          </a:p>
          <a:p>
            <a:r>
              <a:rPr lang="es-AR" dirty="0"/>
              <a:t>Queremos meter </a:t>
            </a:r>
            <a:r>
              <a:rPr lang="es-AR" b="1" dirty="0"/>
              <a:t>Redes</a:t>
            </a:r>
            <a:r>
              <a:rPr lang="es-AR" dirty="0"/>
              <a:t> </a:t>
            </a:r>
          </a:p>
          <a:p>
            <a:endParaRPr lang="es-AR" dirty="0"/>
          </a:p>
        </p:txBody>
      </p:sp>
    </p:spTree>
    <p:extLst>
      <p:ext uri="{BB962C8B-B14F-4D97-AF65-F5344CB8AC3E}">
        <p14:creationId xmlns:p14="http://schemas.microsoft.com/office/powerpoint/2010/main" val="185756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608FDAC-5D8A-419D-83A5-AB72738CF6AC}"/>
              </a:ext>
            </a:extLst>
          </p:cNvPr>
          <p:cNvSpPr>
            <a:spLocks noGrp="1"/>
          </p:cNvSpPr>
          <p:nvPr>
            <p:ph type="ctrTitle"/>
          </p:nvPr>
        </p:nvSpPr>
        <p:spPr/>
        <p:txBody>
          <a:bodyPr/>
          <a:lstStyle/>
          <a:p>
            <a:r>
              <a:rPr lang="es-AR" dirty="0"/>
              <a:t>Ideas </a:t>
            </a:r>
            <a:r>
              <a:rPr lang="es-AR" dirty="0" err="1"/>
              <a:t>mias</a:t>
            </a:r>
            <a:endParaRPr lang="en-US" dirty="0"/>
          </a:p>
        </p:txBody>
      </p:sp>
      <p:sp>
        <p:nvSpPr>
          <p:cNvPr id="5" name="Subtítulo 4">
            <a:extLst>
              <a:ext uri="{FF2B5EF4-FFF2-40B4-BE49-F238E27FC236}">
                <a16:creationId xmlns:a16="http://schemas.microsoft.com/office/drawing/2014/main" id="{9966B9BB-FB3E-48CC-BA6C-EE833E2602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9756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4B81BB-6FB4-4D78-942E-97B1907DF0FB}"/>
              </a:ext>
            </a:extLst>
          </p:cNvPr>
          <p:cNvSpPr>
            <a:spLocks noGrp="1"/>
          </p:cNvSpPr>
          <p:nvPr>
            <p:ph type="title"/>
          </p:nvPr>
        </p:nvSpPr>
        <p:spPr/>
        <p:txBody>
          <a:bodyPr/>
          <a:lstStyle/>
          <a:p>
            <a:r>
              <a:rPr lang="es-AR" dirty="0"/>
              <a:t>IDEAS MIAS</a:t>
            </a:r>
          </a:p>
        </p:txBody>
      </p:sp>
      <p:sp>
        <p:nvSpPr>
          <p:cNvPr id="3" name="Marcador de contenido 2">
            <a:extLst>
              <a:ext uri="{FF2B5EF4-FFF2-40B4-BE49-F238E27FC236}">
                <a16:creationId xmlns:a16="http://schemas.microsoft.com/office/drawing/2014/main" id="{577D9C4F-4A87-4B96-8B3D-14AF0013C58E}"/>
              </a:ext>
            </a:extLst>
          </p:cNvPr>
          <p:cNvSpPr>
            <a:spLocks noGrp="1"/>
          </p:cNvSpPr>
          <p:nvPr>
            <p:ph idx="1"/>
          </p:nvPr>
        </p:nvSpPr>
        <p:spPr/>
        <p:txBody>
          <a:bodyPr>
            <a:normAutofit fontScale="77500" lnSpcReduction="20000"/>
          </a:bodyPr>
          <a:lstStyle/>
          <a:p>
            <a:r>
              <a:rPr lang="es-AR" dirty="0"/>
              <a:t>Recién están saliendo </a:t>
            </a:r>
            <a:r>
              <a:rPr lang="es-AR" dirty="0" err="1"/>
              <a:t>papers</a:t>
            </a:r>
            <a:r>
              <a:rPr lang="es-AR" dirty="0"/>
              <a:t> tratando de vincular CFR con RL tradicional</a:t>
            </a:r>
            <a:endParaRPr lang="en-US" dirty="0"/>
          </a:p>
          <a:p>
            <a:endParaRPr lang="es-AR" dirty="0"/>
          </a:p>
          <a:p>
            <a:r>
              <a:rPr lang="es-AR" dirty="0"/>
              <a:t>Ya no es </a:t>
            </a:r>
            <a:r>
              <a:rPr lang="es-AR" dirty="0" err="1"/>
              <a:t>mdp</a:t>
            </a:r>
            <a:r>
              <a:rPr lang="es-AR" dirty="0"/>
              <a:t> 1, (envido en mano1 puede determinar éxito de truco en mano 3) “</a:t>
            </a:r>
            <a:r>
              <a:rPr lang="en-US" dirty="0"/>
              <a:t>As seen in the </a:t>
            </a:r>
            <a:r>
              <a:rPr lang="en-US" dirty="0" err="1"/>
              <a:t>Claudico</a:t>
            </a:r>
            <a:r>
              <a:rPr lang="en-US" dirty="0"/>
              <a:t> match (20), even 80,000 games may not be enough to statistically significantly separate players whose skill differs by a considerable margin” </a:t>
            </a:r>
            <a:endParaRPr lang="es-AR" dirty="0"/>
          </a:p>
          <a:p>
            <a:r>
              <a:rPr lang="es-AR" dirty="0"/>
              <a:t>Como medir al agente? Ya no es por </a:t>
            </a:r>
            <a:r>
              <a:rPr lang="es-AR" dirty="0" err="1"/>
              <a:t>winrate</a:t>
            </a:r>
            <a:r>
              <a:rPr lang="es-AR" dirty="0"/>
              <a:t>, es por promedio de puntos ganados</a:t>
            </a:r>
          </a:p>
          <a:p>
            <a:endParaRPr lang="es-AR" dirty="0"/>
          </a:p>
          <a:p>
            <a:r>
              <a:rPr lang="es-AR" dirty="0"/>
              <a:t>Antes Q </a:t>
            </a:r>
            <a:r>
              <a:rPr lang="es-AR" dirty="0" err="1"/>
              <a:t>pre-guardaba</a:t>
            </a:r>
            <a:r>
              <a:rPr lang="es-AR" dirty="0"/>
              <a:t> estrategia optima, ahora no, vamos a entrenar una red que puede devolver dos valores, puntos para p1 y puntos para p2, y todo esto lo podría hacer incluso para cosas que nunca vio antes.</a:t>
            </a:r>
          </a:p>
          <a:p>
            <a:endParaRPr lang="es-AR" dirty="0"/>
          </a:p>
          <a:p>
            <a:r>
              <a:rPr lang="es-AR" dirty="0"/>
              <a:t>Al no guardar en un diccionario Q ya no necesito </a:t>
            </a:r>
            <a:r>
              <a:rPr lang="es-AR" dirty="0" err="1"/>
              <a:t>hashear</a:t>
            </a:r>
            <a:r>
              <a:rPr lang="es-AR" dirty="0"/>
              <a:t>.</a:t>
            </a:r>
          </a:p>
          <a:p>
            <a:endParaRPr lang="es-AR" dirty="0"/>
          </a:p>
          <a:p>
            <a:r>
              <a:rPr lang="es-AR" dirty="0"/>
              <a:t>Bajando a 14 cartas posibles, con repetición parcial (hasta 4 en casos como el 6). Si fuera a computar Q de forma tradicional seria 8B pero implícitamente, tomando el contrincante, hay 22.7 T manos posibles.</a:t>
            </a:r>
          </a:p>
        </p:txBody>
      </p:sp>
    </p:spTree>
    <p:extLst>
      <p:ext uri="{BB962C8B-B14F-4D97-AF65-F5344CB8AC3E}">
        <p14:creationId xmlns:p14="http://schemas.microsoft.com/office/powerpoint/2010/main" val="1096395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12045-7B52-42F5-B206-308D80FF6220}"/>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B31036BB-68BF-44B3-AC94-288C4BB6150C}"/>
              </a:ext>
            </a:extLst>
          </p:cNvPr>
          <p:cNvSpPr>
            <a:spLocks noGrp="1"/>
          </p:cNvSpPr>
          <p:nvPr>
            <p:ph idx="1"/>
          </p:nvPr>
        </p:nvSpPr>
        <p:spPr/>
        <p:txBody>
          <a:bodyPr/>
          <a:lstStyle/>
          <a:p>
            <a:r>
              <a:rPr lang="es-AR" dirty="0"/>
              <a:t>Hacer look </a:t>
            </a:r>
            <a:r>
              <a:rPr lang="es-AR" dirty="0" err="1"/>
              <a:t>ahead</a:t>
            </a:r>
            <a:r>
              <a:rPr lang="es-AR" dirty="0"/>
              <a:t> con acciones posibles y tirar el calculo de V para cada una?</a:t>
            </a:r>
          </a:p>
          <a:p>
            <a:r>
              <a:rPr lang="es-AR" dirty="0"/>
              <a:t>Pero es una </a:t>
            </a:r>
            <a:r>
              <a:rPr lang="es-AR" dirty="0" err="1"/>
              <a:t>prob</a:t>
            </a:r>
            <a:r>
              <a:rPr lang="es-AR" dirty="0"/>
              <a:t>. El valor mas alto no necesariamente es el mejor? </a:t>
            </a:r>
            <a:r>
              <a:rPr lang="es-AR" dirty="0" err="1"/>
              <a:t>Quizas</a:t>
            </a:r>
            <a:r>
              <a:rPr lang="es-AR" dirty="0"/>
              <a:t> quiero entrenar con </a:t>
            </a:r>
            <a:r>
              <a:rPr lang="es-AR" dirty="0" err="1"/>
              <a:t>probs</a:t>
            </a:r>
            <a:r>
              <a:rPr lang="es-AR" dirty="0"/>
              <a:t> para poder meter </a:t>
            </a:r>
            <a:r>
              <a:rPr lang="es-AR" dirty="0" err="1"/>
              <a:t>hiper-parámetros</a:t>
            </a:r>
            <a:r>
              <a:rPr lang="es-AR" dirty="0"/>
              <a:t>?</a:t>
            </a:r>
          </a:p>
          <a:p>
            <a:r>
              <a:rPr lang="es-AR" dirty="0"/>
              <a:t>Agregar los puntos actuales del oponente al </a:t>
            </a:r>
            <a:r>
              <a:rPr lang="es-AR" dirty="0" err="1"/>
              <a:t>feature</a:t>
            </a:r>
            <a:r>
              <a:rPr lang="es-AR" dirty="0"/>
              <a:t> set</a:t>
            </a:r>
          </a:p>
          <a:p>
            <a:endParaRPr lang="es-AR" dirty="0"/>
          </a:p>
          <a:p>
            <a:r>
              <a:rPr lang="es-AR" dirty="0"/>
              <a:t>Es mas fácil que el </a:t>
            </a:r>
            <a:r>
              <a:rPr lang="es-AR" dirty="0" err="1"/>
              <a:t>poker</a:t>
            </a:r>
            <a:r>
              <a:rPr lang="es-AR" dirty="0"/>
              <a:t> en el sentido de que ya se que tan buena es mi mano (con lo cual no tengo que calcular probabilidades) y no se la del oponente.</a:t>
            </a:r>
          </a:p>
        </p:txBody>
      </p:sp>
    </p:spTree>
    <p:extLst>
      <p:ext uri="{BB962C8B-B14F-4D97-AF65-F5344CB8AC3E}">
        <p14:creationId xmlns:p14="http://schemas.microsoft.com/office/powerpoint/2010/main" val="420753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0EC847-E686-4CCE-974C-DEEA1D99796D}"/>
              </a:ext>
            </a:extLst>
          </p:cNvPr>
          <p:cNvSpPr>
            <a:spLocks noGrp="1"/>
          </p:cNvSpPr>
          <p:nvPr>
            <p:ph type="ctrTitle"/>
          </p:nvPr>
        </p:nvSpPr>
        <p:spPr/>
        <p:txBody>
          <a:bodyPr/>
          <a:lstStyle/>
          <a:p>
            <a:r>
              <a:rPr lang="es-AR" dirty="0"/>
              <a:t>PRIMER ENTREGA</a:t>
            </a:r>
            <a:br>
              <a:rPr lang="es-AR" dirty="0"/>
            </a:br>
            <a:endParaRPr lang="es-AR" dirty="0"/>
          </a:p>
        </p:txBody>
      </p:sp>
      <p:sp>
        <p:nvSpPr>
          <p:cNvPr id="5" name="Subtítulo 4">
            <a:extLst>
              <a:ext uri="{FF2B5EF4-FFF2-40B4-BE49-F238E27FC236}">
                <a16:creationId xmlns:a16="http://schemas.microsoft.com/office/drawing/2014/main" id="{F6127E8B-D7FF-467C-88F5-C1CB80E78AF1}"/>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371328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RL</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1857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141CC-440E-4355-BC93-F9159FF028E1}"/>
              </a:ext>
            </a:extLst>
          </p:cNvPr>
          <p:cNvSpPr>
            <a:spLocks noGrp="1"/>
          </p:cNvSpPr>
          <p:nvPr>
            <p:ph type="title"/>
          </p:nvPr>
        </p:nvSpPr>
        <p:spPr>
          <a:xfrm>
            <a:off x="0" y="0"/>
            <a:ext cx="7886700" cy="1325562"/>
          </a:xfrm>
        </p:spPr>
        <p:txBody>
          <a:bodyPr>
            <a:normAutofit/>
          </a:bodyPr>
          <a:lstStyle/>
          <a:p>
            <a:r>
              <a:rPr lang="es-AR" sz="3600" b="1" dirty="0" err="1"/>
              <a:t>Intro</a:t>
            </a:r>
            <a:r>
              <a:rPr lang="es-AR" sz="3600" b="1" dirty="0"/>
              <a:t> RL</a:t>
            </a:r>
          </a:p>
        </p:txBody>
      </p:sp>
      <p:sp>
        <p:nvSpPr>
          <p:cNvPr id="3" name="Marcador de contenido 2">
            <a:extLst>
              <a:ext uri="{FF2B5EF4-FFF2-40B4-BE49-F238E27FC236}">
                <a16:creationId xmlns:a16="http://schemas.microsoft.com/office/drawing/2014/main" id="{12BD3BC4-37E4-42DA-BD23-E89964697EF2}"/>
              </a:ext>
            </a:extLst>
          </p:cNvPr>
          <p:cNvSpPr>
            <a:spLocks noGrp="1"/>
          </p:cNvSpPr>
          <p:nvPr>
            <p:ph idx="1"/>
          </p:nvPr>
        </p:nvSpPr>
        <p:spPr>
          <a:xfrm>
            <a:off x="701195" y="991092"/>
            <a:ext cx="7886700" cy="1746209"/>
          </a:xfrm>
        </p:spPr>
        <p:txBody>
          <a:bodyPr/>
          <a:lstStyle/>
          <a:p>
            <a:r>
              <a:rPr lang="es-AR" dirty="0"/>
              <a:t>En juegos el problema suele ser el de “</a:t>
            </a:r>
            <a:r>
              <a:rPr lang="es-AR" i="1" dirty="0"/>
              <a:t>dada una situación que decisión tomo</a:t>
            </a:r>
            <a:r>
              <a:rPr lang="es-AR" dirty="0"/>
              <a:t>”.</a:t>
            </a:r>
          </a:p>
          <a:p>
            <a:r>
              <a:rPr lang="es-AR" dirty="0"/>
              <a:t>O sea, tenemos Estados y se toman acciones A, que pueden tener Recompensas.</a:t>
            </a:r>
          </a:p>
          <a:p>
            <a:r>
              <a:rPr lang="es-AR" dirty="0"/>
              <a:t>Se aplica el Framework de MDP - </a:t>
            </a:r>
            <a:r>
              <a:rPr lang="es-AR" dirty="0" err="1"/>
              <a:t>Markov</a:t>
            </a:r>
            <a:r>
              <a:rPr lang="es-AR" dirty="0"/>
              <a:t> </a:t>
            </a:r>
            <a:r>
              <a:rPr lang="es-AR" dirty="0" err="1"/>
              <a:t>Decision</a:t>
            </a:r>
            <a:r>
              <a:rPr lang="es-AR" dirty="0"/>
              <a:t> </a:t>
            </a:r>
            <a:r>
              <a:rPr lang="es-AR" dirty="0" err="1"/>
              <a:t>Process</a:t>
            </a:r>
            <a:endParaRPr lang="es-AR" dirty="0"/>
          </a:p>
        </p:txBody>
      </p:sp>
      <p:pic>
        <p:nvPicPr>
          <p:cNvPr id="4" name="Picture 2" descr="Image result for markov decision process">
            <a:extLst>
              <a:ext uri="{FF2B5EF4-FFF2-40B4-BE49-F238E27FC236}">
                <a16:creationId xmlns:a16="http://schemas.microsoft.com/office/drawing/2014/main" id="{49B5F72F-64F9-40B2-8E7B-041E0FBF6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5" y="3333135"/>
            <a:ext cx="4885004" cy="291428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3CB2AA2F-FBB9-4F36-A224-3764FA5F4A7D}"/>
              </a:ext>
            </a:extLst>
          </p:cNvPr>
          <p:cNvPicPr>
            <a:picLocks noChangeAspect="1"/>
          </p:cNvPicPr>
          <p:nvPr/>
        </p:nvPicPr>
        <p:blipFill>
          <a:blip r:embed="rId3"/>
          <a:stretch>
            <a:fillRect/>
          </a:stretch>
        </p:blipFill>
        <p:spPr>
          <a:xfrm>
            <a:off x="206478" y="6492240"/>
            <a:ext cx="5309419" cy="314591"/>
          </a:xfrm>
          <a:prstGeom prst="rect">
            <a:avLst/>
          </a:prstGeom>
        </p:spPr>
      </p:pic>
      <p:sp>
        <p:nvSpPr>
          <p:cNvPr id="6" name="CuadroTexto 5">
            <a:extLst>
              <a:ext uri="{FF2B5EF4-FFF2-40B4-BE49-F238E27FC236}">
                <a16:creationId xmlns:a16="http://schemas.microsoft.com/office/drawing/2014/main" id="{73E62824-25DF-4550-B9C7-89EB847287E3}"/>
              </a:ext>
            </a:extLst>
          </p:cNvPr>
          <p:cNvSpPr txBox="1"/>
          <p:nvPr/>
        </p:nvSpPr>
        <p:spPr>
          <a:xfrm>
            <a:off x="0" y="6276796"/>
            <a:ext cx="2218877" cy="215444"/>
          </a:xfrm>
          <a:prstGeom prst="rect">
            <a:avLst/>
          </a:prstGeom>
          <a:noFill/>
        </p:spPr>
        <p:txBody>
          <a:bodyPr wrap="none" rtlCol="0">
            <a:spAutoFit/>
          </a:bodyPr>
          <a:lstStyle/>
          <a:p>
            <a:r>
              <a:rPr lang="es-AR" sz="800" i="1" dirty="0"/>
              <a:t>Típicamente hablamos de </a:t>
            </a:r>
            <a:r>
              <a:rPr lang="es-AR" sz="800" i="1" dirty="0" err="1"/>
              <a:t>Markovs</a:t>
            </a:r>
            <a:r>
              <a:rPr lang="es-AR" sz="800" i="1" dirty="0"/>
              <a:t> de 1er orden:</a:t>
            </a:r>
            <a:endParaRPr lang="en-US" sz="800" i="1" dirty="0"/>
          </a:p>
        </p:txBody>
      </p:sp>
    </p:spTree>
    <p:extLst>
      <p:ext uri="{BB962C8B-B14F-4D97-AF65-F5344CB8AC3E}">
        <p14:creationId xmlns:p14="http://schemas.microsoft.com/office/powerpoint/2010/main" val="3272686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8987D-DD76-4B1C-8F1E-BB2C1481BC9E}"/>
              </a:ext>
            </a:extLst>
          </p:cNvPr>
          <p:cNvSpPr>
            <a:spLocks noGrp="1"/>
          </p:cNvSpPr>
          <p:nvPr>
            <p:ph type="title"/>
          </p:nvPr>
        </p:nvSpPr>
        <p:spPr/>
        <p:txBody>
          <a:bodyPr>
            <a:normAutofit/>
          </a:bodyPr>
          <a:lstStyle/>
          <a:p>
            <a:r>
              <a:rPr lang="es-AR" sz="2700" dirty="0"/>
              <a:t>En RL buscamos resolver estos paradigmas con Agentes recorriendo estados</a:t>
            </a:r>
          </a:p>
        </p:txBody>
      </p:sp>
      <p:pic>
        <p:nvPicPr>
          <p:cNvPr id="4" name="Marcador de contenido 3">
            <a:extLst>
              <a:ext uri="{FF2B5EF4-FFF2-40B4-BE49-F238E27FC236}">
                <a16:creationId xmlns:a16="http://schemas.microsoft.com/office/drawing/2014/main" id="{04021357-3F66-4C33-BB72-6359AB633B39}"/>
              </a:ext>
            </a:extLst>
          </p:cNvPr>
          <p:cNvPicPr>
            <a:picLocks noGrp="1" noChangeAspect="1"/>
          </p:cNvPicPr>
          <p:nvPr>
            <p:ph idx="1"/>
          </p:nvPr>
        </p:nvPicPr>
        <p:blipFill>
          <a:blip r:embed="rId2"/>
          <a:stretch>
            <a:fillRect/>
          </a:stretch>
        </p:blipFill>
        <p:spPr>
          <a:xfrm>
            <a:off x="1104900" y="2628106"/>
            <a:ext cx="6943725" cy="2752725"/>
          </a:xfrm>
          <a:prstGeom prst="rect">
            <a:avLst/>
          </a:prstGeom>
        </p:spPr>
      </p:pic>
      <p:sp>
        <p:nvSpPr>
          <p:cNvPr id="5" name="Título 1">
            <a:extLst>
              <a:ext uri="{FF2B5EF4-FFF2-40B4-BE49-F238E27FC236}">
                <a16:creationId xmlns:a16="http://schemas.microsoft.com/office/drawing/2014/main" id="{E2777057-34D1-4C25-820B-2552B44C79AE}"/>
              </a:ext>
            </a:extLst>
          </p:cNvPr>
          <p:cNvSpPr txBox="1">
            <a:spLocks/>
          </p:cNvSpPr>
          <p:nvPr/>
        </p:nvSpPr>
        <p:spPr>
          <a:xfrm>
            <a:off x="408687" y="5763669"/>
            <a:ext cx="7886700" cy="817234"/>
          </a:xfrm>
          <a:prstGeom prst="rect">
            <a:avLst/>
          </a:prstGeom>
        </p:spPr>
        <p:txBody>
          <a:bodyPr vert="horz" lIns="91440" tIns="45720" rIns="91440" bIns="45720" rtlCol="0" anchor="ctr">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AR" sz="2700" dirty="0"/>
              <a:t>Aplica en juegos, autos autónomos, robots…</a:t>
            </a:r>
          </a:p>
          <a:p>
            <a:r>
              <a:rPr lang="es-AR" sz="2700" dirty="0"/>
              <a:t>Todo en lo que se pueda simular el entorno</a:t>
            </a:r>
          </a:p>
        </p:txBody>
      </p:sp>
    </p:spTree>
    <p:extLst>
      <p:ext uri="{BB962C8B-B14F-4D97-AF65-F5344CB8AC3E}">
        <p14:creationId xmlns:p14="http://schemas.microsoft.com/office/powerpoint/2010/main" val="1334234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FF654-2B69-439C-8BCF-DE59A590D70B}"/>
              </a:ext>
            </a:extLst>
          </p:cNvPr>
          <p:cNvSpPr>
            <a:spLocks noGrp="1"/>
          </p:cNvSpPr>
          <p:nvPr>
            <p:ph type="title"/>
          </p:nvPr>
        </p:nvSpPr>
        <p:spPr/>
        <p:txBody>
          <a:bodyPr>
            <a:normAutofit/>
          </a:bodyPr>
          <a:lstStyle/>
          <a:p>
            <a:r>
              <a:rPr lang="es-AR" dirty="0"/>
              <a:t>Estrategias de recorrer estados</a:t>
            </a:r>
          </a:p>
        </p:txBody>
      </p:sp>
      <p:pic>
        <p:nvPicPr>
          <p:cNvPr id="4" name="Imagen 3">
            <a:extLst>
              <a:ext uri="{FF2B5EF4-FFF2-40B4-BE49-F238E27FC236}">
                <a16:creationId xmlns:a16="http://schemas.microsoft.com/office/drawing/2014/main" id="{50128298-4CDB-4617-AEC0-B60847718913}"/>
              </a:ext>
            </a:extLst>
          </p:cNvPr>
          <p:cNvPicPr>
            <a:picLocks noChangeAspect="1"/>
          </p:cNvPicPr>
          <p:nvPr/>
        </p:nvPicPr>
        <p:blipFill>
          <a:blip r:embed="rId2"/>
          <a:stretch>
            <a:fillRect/>
          </a:stretch>
        </p:blipFill>
        <p:spPr>
          <a:xfrm>
            <a:off x="48315" y="3312639"/>
            <a:ext cx="9011990" cy="2404754"/>
          </a:xfrm>
          <a:prstGeom prst="rect">
            <a:avLst/>
          </a:prstGeom>
        </p:spPr>
      </p:pic>
      <p:sp>
        <p:nvSpPr>
          <p:cNvPr id="6" name="CuadroTexto 5">
            <a:extLst>
              <a:ext uri="{FF2B5EF4-FFF2-40B4-BE49-F238E27FC236}">
                <a16:creationId xmlns:a16="http://schemas.microsoft.com/office/drawing/2014/main" id="{972D1DAD-98D9-4D02-B88A-6B4A1E5B4618}"/>
              </a:ext>
            </a:extLst>
          </p:cNvPr>
          <p:cNvSpPr txBox="1"/>
          <p:nvPr/>
        </p:nvSpPr>
        <p:spPr>
          <a:xfrm>
            <a:off x="3486036" y="5883322"/>
            <a:ext cx="2454614" cy="923330"/>
          </a:xfrm>
          <a:prstGeom prst="rect">
            <a:avLst/>
          </a:prstGeom>
          <a:noFill/>
        </p:spPr>
        <p:txBody>
          <a:bodyPr wrap="square" rtlCol="0">
            <a:spAutoFit/>
          </a:bodyPr>
          <a:lstStyle/>
          <a:p>
            <a:r>
              <a:rPr lang="es-AR" b="1" i="1" dirty="0"/>
              <a:t>Puede ser TD(0) o TD(λ)</a:t>
            </a:r>
          </a:p>
          <a:p>
            <a:r>
              <a:rPr lang="es-AR" b="1" i="1" dirty="0"/>
              <a:t>Q-</a:t>
            </a:r>
            <a:r>
              <a:rPr lang="es-AR" b="1" i="1" dirty="0" err="1"/>
              <a:t>Learning</a:t>
            </a:r>
            <a:r>
              <a:rPr lang="es-AR" b="1" i="1" dirty="0"/>
              <a:t> o SARSA</a:t>
            </a:r>
          </a:p>
          <a:p>
            <a:endParaRPr lang="es-AR" dirty="0"/>
          </a:p>
        </p:txBody>
      </p:sp>
      <p:sp>
        <p:nvSpPr>
          <p:cNvPr id="9" name="Rectángulo 8">
            <a:extLst>
              <a:ext uri="{FF2B5EF4-FFF2-40B4-BE49-F238E27FC236}">
                <a16:creationId xmlns:a16="http://schemas.microsoft.com/office/drawing/2014/main" id="{212D59CC-A12A-4B25-88B0-DE3AD4BC409E}"/>
              </a:ext>
            </a:extLst>
          </p:cNvPr>
          <p:cNvSpPr/>
          <p:nvPr/>
        </p:nvSpPr>
        <p:spPr>
          <a:xfrm>
            <a:off x="3175165" y="3146710"/>
            <a:ext cx="2967347" cy="2701311"/>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AR" sz="1350"/>
          </a:p>
        </p:txBody>
      </p:sp>
      <p:sp>
        <p:nvSpPr>
          <p:cNvPr id="11" name="CuadroTexto 10">
            <a:extLst>
              <a:ext uri="{FF2B5EF4-FFF2-40B4-BE49-F238E27FC236}">
                <a16:creationId xmlns:a16="http://schemas.microsoft.com/office/drawing/2014/main" id="{BE96C5D1-0CA1-4222-9424-C43AE064E2D0}"/>
              </a:ext>
            </a:extLst>
          </p:cNvPr>
          <p:cNvSpPr txBox="1"/>
          <p:nvPr/>
        </p:nvSpPr>
        <p:spPr>
          <a:xfrm>
            <a:off x="445217" y="1908073"/>
            <a:ext cx="8425938" cy="707886"/>
          </a:xfrm>
          <a:prstGeom prst="rect">
            <a:avLst/>
          </a:prstGeom>
          <a:noFill/>
        </p:spPr>
        <p:txBody>
          <a:bodyPr wrap="square" rtlCol="0">
            <a:spAutoFit/>
          </a:bodyPr>
          <a:lstStyle/>
          <a:p>
            <a:r>
              <a:rPr lang="es-AR" sz="2000" dirty="0"/>
              <a:t>Por momentos muy similares y las diferencias son en la implementación de los algoritmos o para cada juego</a:t>
            </a:r>
          </a:p>
        </p:txBody>
      </p:sp>
      <p:sp>
        <p:nvSpPr>
          <p:cNvPr id="7" name="CuadroTexto 6">
            <a:extLst>
              <a:ext uri="{FF2B5EF4-FFF2-40B4-BE49-F238E27FC236}">
                <a16:creationId xmlns:a16="http://schemas.microsoft.com/office/drawing/2014/main" id="{D64B3341-6E66-4083-910B-F780C673B8E6}"/>
              </a:ext>
            </a:extLst>
          </p:cNvPr>
          <p:cNvSpPr txBox="1"/>
          <p:nvPr/>
        </p:nvSpPr>
        <p:spPr>
          <a:xfrm>
            <a:off x="6954849" y="5883322"/>
            <a:ext cx="1565696" cy="584775"/>
          </a:xfrm>
          <a:prstGeom prst="rect">
            <a:avLst/>
          </a:prstGeom>
          <a:noFill/>
        </p:spPr>
        <p:txBody>
          <a:bodyPr wrap="square" rtlCol="0">
            <a:spAutoFit/>
          </a:bodyPr>
          <a:lstStyle/>
          <a:p>
            <a:r>
              <a:rPr lang="es-AR" sz="1400" b="1" i="1" dirty="0" err="1"/>
              <a:t>Bellman</a:t>
            </a:r>
            <a:r>
              <a:rPr lang="es-AR" sz="1400" b="1" i="1" dirty="0"/>
              <a:t> </a:t>
            </a:r>
            <a:r>
              <a:rPr lang="es-AR" sz="1400" b="1" i="1" dirty="0" err="1"/>
              <a:t>equation</a:t>
            </a:r>
            <a:endParaRPr lang="es-AR" sz="1400" b="1" i="1" dirty="0"/>
          </a:p>
          <a:p>
            <a:endParaRPr lang="es-AR" dirty="0"/>
          </a:p>
        </p:txBody>
      </p:sp>
      <p:sp>
        <p:nvSpPr>
          <p:cNvPr id="12" name="CuadroTexto 11">
            <a:extLst>
              <a:ext uri="{FF2B5EF4-FFF2-40B4-BE49-F238E27FC236}">
                <a16:creationId xmlns:a16="http://schemas.microsoft.com/office/drawing/2014/main" id="{9ED720DC-43E6-4DA3-8BFA-CA520F462EDE}"/>
              </a:ext>
            </a:extLst>
          </p:cNvPr>
          <p:cNvSpPr txBox="1"/>
          <p:nvPr/>
        </p:nvSpPr>
        <p:spPr>
          <a:xfrm>
            <a:off x="688751" y="5861294"/>
            <a:ext cx="1565696" cy="584775"/>
          </a:xfrm>
          <a:prstGeom prst="rect">
            <a:avLst/>
          </a:prstGeom>
          <a:noFill/>
        </p:spPr>
        <p:txBody>
          <a:bodyPr wrap="square" rtlCol="0">
            <a:spAutoFit/>
          </a:bodyPr>
          <a:lstStyle/>
          <a:p>
            <a:r>
              <a:rPr lang="es-AR" sz="1400" b="1" i="1" dirty="0" err="1"/>
              <a:t>episodic</a:t>
            </a:r>
            <a:endParaRPr lang="es-AR" sz="1400" b="1" i="1" dirty="0"/>
          </a:p>
          <a:p>
            <a:endParaRPr lang="es-AR" dirty="0"/>
          </a:p>
        </p:txBody>
      </p:sp>
    </p:spTree>
    <p:extLst>
      <p:ext uri="{BB962C8B-B14F-4D97-AF65-F5344CB8AC3E}">
        <p14:creationId xmlns:p14="http://schemas.microsoft.com/office/powerpoint/2010/main" val="4194964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FB0C5-4935-4273-8B63-30E54CA80F5B}"/>
              </a:ext>
            </a:extLst>
          </p:cNvPr>
          <p:cNvSpPr>
            <a:spLocks noGrp="1"/>
          </p:cNvSpPr>
          <p:nvPr>
            <p:ph type="title"/>
          </p:nvPr>
        </p:nvSpPr>
        <p:spPr/>
        <p:txBody>
          <a:bodyPr/>
          <a:lstStyle/>
          <a:p>
            <a:r>
              <a:rPr lang="es-AR" dirty="0"/>
              <a:t>Algunas Definiciones</a:t>
            </a:r>
          </a:p>
        </p:txBody>
      </p:sp>
      <p:sp>
        <p:nvSpPr>
          <p:cNvPr id="3" name="Marcador de contenido 2">
            <a:extLst>
              <a:ext uri="{FF2B5EF4-FFF2-40B4-BE49-F238E27FC236}">
                <a16:creationId xmlns:a16="http://schemas.microsoft.com/office/drawing/2014/main" id="{D5722853-7CE0-431E-BD33-591AF3EE5967}"/>
              </a:ext>
            </a:extLst>
          </p:cNvPr>
          <p:cNvSpPr>
            <a:spLocks noGrp="1"/>
          </p:cNvSpPr>
          <p:nvPr>
            <p:ph idx="1"/>
          </p:nvPr>
        </p:nvSpPr>
        <p:spPr>
          <a:xfrm>
            <a:off x="221673" y="1828801"/>
            <a:ext cx="8645236" cy="4876799"/>
          </a:xfrm>
        </p:spPr>
        <p:txBody>
          <a:bodyPr>
            <a:normAutofit fontScale="92500" lnSpcReduction="10000"/>
          </a:bodyPr>
          <a:lstStyle/>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el estado, lo que tu agente </a:t>
            </a:r>
            <a:r>
              <a:rPr lang="es-AR" sz="1800" dirty="0" err="1">
                <a:latin typeface="Calibri" panose="020F0502020204030204" pitchFamily="34" charset="0"/>
                <a:cs typeface="Calibri" panose="020F0502020204030204" pitchFamily="34" charset="0"/>
              </a:rPr>
              <a:t>sensa</a:t>
            </a:r>
            <a:r>
              <a:rPr lang="es-AR" sz="1800" dirty="0">
                <a:latin typeface="Calibri" panose="020F0502020204030204" pitchFamily="34" charset="0"/>
                <a:cs typeface="Calibri" panose="020F0502020204030204" pitchFamily="34" charset="0"/>
              </a:rPr>
              <a:t> del entorno, puede ser información perfecta o no (cartas vs tablero) </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Episodio</a:t>
            </a:r>
            <a:r>
              <a:rPr lang="es-AR" sz="1800" dirty="0">
                <a:latin typeface="Calibri" panose="020F0502020204030204" pitchFamily="34" charset="0"/>
                <a:cs typeface="Calibri" panose="020F0502020204030204" pitchFamily="34" charset="0"/>
              </a:rPr>
              <a:t>: Una partida completa, desde un estado inicial a un estado terminal.</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Acción</a:t>
            </a:r>
            <a:r>
              <a:rPr lang="es-AR" sz="1800" dirty="0">
                <a:latin typeface="Calibri" panose="020F0502020204030204" pitchFamily="34" charset="0"/>
                <a:cs typeface="Calibri" panose="020F0502020204030204" pitchFamily="34" charset="0"/>
              </a:rPr>
              <a:t>: predefinidas, pueden ser determinística o probabilística, o sea, no garantizar un resultado (a veces el modelo debe incorporar </a:t>
            </a:r>
            <a:r>
              <a:rPr lang="es-AR" sz="1800"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transition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probabilities</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Policy</a:t>
            </a:r>
            <a:r>
              <a:rPr lang="es-AR" sz="18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a:t>
            </a:r>
            <a:r>
              <a:rPr lang="es-AR" sz="1800" dirty="0">
                <a:latin typeface="Calibri" panose="020F0502020204030204" pitchFamily="34" charset="0"/>
                <a:cs typeface="Calibri" panose="020F0502020204030204" pitchFamily="34" charset="0"/>
              </a:rPr>
              <a:t>: La función que tiene como entrada un estado y me devuelve la acción a tomar. Existen muchos enfoques, pero destacamos que no me garantiza el estado en el que vamos a caer.</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Recompensa</a:t>
            </a:r>
            <a:r>
              <a:rPr lang="es-AR" sz="1800" dirty="0">
                <a:latin typeface="Calibri" panose="020F0502020204030204" pitchFamily="34" charset="0"/>
                <a:cs typeface="Calibri" panose="020F0502020204030204" pitchFamily="34" charset="0"/>
              </a:rPr>
              <a:t>: El resultado de tomar una acción. Cuidado con cero (</a:t>
            </a:r>
            <a:r>
              <a:rPr lang="es-AR" sz="1800" dirty="0" err="1">
                <a:latin typeface="Calibri" panose="020F0502020204030204" pitchFamily="34" charset="0"/>
                <a:cs typeface="Calibri" panose="020F0502020204030204" pitchFamily="34" charset="0"/>
              </a:rPr>
              <a:t>ej</a:t>
            </a:r>
            <a:r>
              <a:rPr lang="es-AR" sz="1800" dirty="0">
                <a:latin typeface="Calibri" panose="020F0502020204030204" pitchFamily="34" charset="0"/>
                <a:cs typeface="Calibri" panose="020F0502020204030204" pitchFamily="34" charset="0"/>
              </a:rPr>
              <a:t>: laberinto). </a:t>
            </a:r>
            <a:r>
              <a:rPr lang="es-AR" sz="1800" dirty="0" err="1">
                <a:latin typeface="Calibri" panose="020F0502020204030204" pitchFamily="34" charset="0"/>
                <a:cs typeface="Calibri" panose="020F0502020204030204" pitchFamily="34" charset="0"/>
              </a:rPr>
              <a:t>Zerosum</a:t>
            </a:r>
            <a:r>
              <a:rPr lang="es-AR" sz="1800" dirty="0">
                <a:latin typeface="Calibri" panose="020F0502020204030204" pitchFamily="34" charset="0"/>
                <a:cs typeface="Calibri" panose="020F0502020204030204" pitchFamily="34" charset="0"/>
              </a:rPr>
              <a:t> es R1 + R2 = 0</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Value</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Function</a:t>
            </a:r>
            <a:r>
              <a:rPr lang="es-AR" sz="1800" b="1" dirty="0">
                <a:latin typeface="Calibri" panose="020F0502020204030204" pitchFamily="34" charset="0"/>
                <a:cs typeface="Calibri" panose="020F0502020204030204" pitchFamily="34" charset="0"/>
              </a:rPr>
              <a:t> V(s): </a:t>
            </a:r>
            <a:r>
              <a:rPr lang="es-AR" sz="1800" dirty="0">
                <a:latin typeface="Calibri" panose="020F0502020204030204" pitchFamily="34" charset="0"/>
                <a:cs typeface="Calibri" panose="020F0502020204030204" pitchFamily="34" charset="0"/>
              </a:rPr>
              <a:t>la medida de valor de un estado incluyendo todas las futuras Recompensas</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Q(</a:t>
            </a:r>
            <a:r>
              <a:rPr lang="es-AR" sz="1800" b="1" dirty="0" err="1">
                <a:latin typeface="Calibri" panose="020F0502020204030204" pitchFamily="34" charset="0"/>
                <a:cs typeface="Calibri" panose="020F0502020204030204" pitchFamily="34" charset="0"/>
              </a:rPr>
              <a:t>s,a</a:t>
            </a:r>
            <a:r>
              <a:rPr lang="es-AR" sz="1800" b="1" dirty="0">
                <a:latin typeface="Calibri" panose="020F0502020204030204" pitchFamily="34" charset="0"/>
                <a:cs typeface="Calibri" panose="020F0502020204030204" pitchFamily="34" charset="0"/>
              </a:rPr>
              <a:t>): </a:t>
            </a:r>
            <a:r>
              <a:rPr lang="es-AR" sz="1800" dirty="0">
                <a:latin typeface="Calibri" panose="020F0502020204030204" pitchFamily="34" charset="0"/>
                <a:cs typeface="Calibri" panose="020F0502020204030204" pitchFamily="34" charset="0"/>
              </a:rPr>
              <a:t>similar a la </a:t>
            </a:r>
            <a:r>
              <a:rPr lang="es-AR" sz="1800" dirty="0" err="1">
                <a:latin typeface="Calibri" panose="020F0502020204030204" pitchFamily="34" charset="0"/>
                <a:cs typeface="Calibri" panose="020F0502020204030204" pitchFamily="34" charset="0"/>
              </a:rPr>
              <a:t>Value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Function</a:t>
            </a:r>
            <a:r>
              <a:rPr lang="es-AR" sz="1800" dirty="0">
                <a:latin typeface="Calibri" panose="020F0502020204030204" pitchFamily="34" charset="0"/>
                <a:cs typeface="Calibri" panose="020F0502020204030204" pitchFamily="34" charset="0"/>
              </a:rPr>
              <a:t> pero asocia estado y acción, típicamente se usa cuando se quiere </a:t>
            </a:r>
            <a:r>
              <a:rPr lang="es-AR" sz="1800" dirty="0" err="1">
                <a:latin typeface="Calibri" panose="020F0502020204030204" pitchFamily="34" charset="0"/>
                <a:cs typeface="Calibri" panose="020F0502020204030204" pitchFamily="34" charset="0"/>
              </a:rPr>
              <a:t>hayar</a:t>
            </a:r>
            <a:r>
              <a:rPr lang="es-AR" sz="1800" dirty="0">
                <a:latin typeface="Calibri" panose="020F0502020204030204" pitchFamily="34" charset="0"/>
                <a:cs typeface="Calibri" panose="020F0502020204030204" pitchFamily="34" charset="0"/>
              </a:rPr>
              <a:t>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optima (Control </a:t>
            </a:r>
            <a:r>
              <a:rPr lang="es-AR" sz="1800" dirty="0" err="1">
                <a:latin typeface="Calibri" panose="020F0502020204030204" pitchFamily="34" charset="0"/>
                <a:cs typeface="Calibri" panose="020F0502020204030204" pitchFamily="34" charset="0"/>
              </a:rPr>
              <a:t>Problem</a:t>
            </a:r>
            <a:r>
              <a:rPr lang="es-AR" sz="1800" dirty="0">
                <a:latin typeface="Calibri" panose="020F0502020204030204" pitchFamily="34" charset="0"/>
                <a:cs typeface="Calibri" panose="020F0502020204030204" pitchFamily="34" charset="0"/>
              </a:rPr>
              <a:t>) porque esta indexado por </a:t>
            </a:r>
            <a:r>
              <a:rPr lang="es-AR" sz="1800" dirty="0" err="1">
                <a:latin typeface="Calibri" panose="020F0502020204030204" pitchFamily="34" charset="0"/>
                <a:cs typeface="Calibri" panose="020F0502020204030204" pitchFamily="34" charset="0"/>
              </a:rPr>
              <a:t>accion</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Exploración vs Explotación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Epsilon-greedy</a:t>
            </a:r>
            <a:r>
              <a:rPr lang="es-AR" sz="1800" dirty="0">
                <a:latin typeface="Calibri" panose="020F0502020204030204" pitchFamily="34" charset="0"/>
                <a:cs typeface="Calibri" panose="020F0502020204030204" pitchFamily="34" charset="0"/>
              </a:rPr>
              <a:t>, OIV, </a:t>
            </a:r>
            <a:r>
              <a:rPr lang="es-AR" sz="1800" dirty="0" err="1">
                <a:latin typeface="Calibri" panose="020F0502020204030204" pitchFamily="34" charset="0"/>
                <a:cs typeface="Calibri" panose="020F0502020204030204" pitchFamily="34" charset="0"/>
              </a:rPr>
              <a:t>Bayesian</a:t>
            </a:r>
            <a:r>
              <a:rPr lang="es-AR" sz="1800" dirty="0">
                <a:latin typeface="Calibri" panose="020F0502020204030204" pitchFamily="34" charset="0"/>
                <a:cs typeface="Calibri" panose="020F0502020204030204" pitchFamily="34" charset="0"/>
              </a:rPr>
              <a:t> Thompson, </a:t>
            </a:r>
            <a:r>
              <a:rPr lang="es-AR" sz="1800" dirty="0" err="1">
                <a:latin typeface="Calibri" panose="020F0502020204030204" pitchFamily="34" charset="0"/>
                <a:cs typeface="Calibri" panose="020F0502020204030204" pitchFamily="34" charset="0"/>
              </a:rPr>
              <a:t>etc</a:t>
            </a:r>
            <a:endParaRPr lang="es-AR" sz="1800" dirty="0">
              <a:latin typeface="Calibri" panose="020F0502020204030204" pitchFamily="34" charset="0"/>
              <a:cs typeface="Calibri" panose="020F0502020204030204" pitchFamily="34" charset="0"/>
            </a:endParaRP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Discount</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Factors</a:t>
            </a:r>
            <a:r>
              <a:rPr lang="es-AR" sz="1800" dirty="0">
                <a:latin typeface="Calibri" panose="020F0502020204030204" pitchFamily="34" charset="0"/>
                <a:cs typeface="Calibri" panose="020F0502020204030204" pitchFamily="34" charset="0"/>
              </a:rPr>
              <a:t>: factor de ajuste para propagación del valor</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Learning</a:t>
            </a:r>
            <a:r>
              <a:rPr lang="es-AR" sz="1800" b="1" dirty="0">
                <a:latin typeface="Calibri" panose="020F0502020204030204" pitchFamily="34" charset="0"/>
                <a:cs typeface="Calibri" panose="020F0502020204030204" pitchFamily="34" charset="0"/>
              </a:rPr>
              <a:t> Rates</a:t>
            </a:r>
            <a:r>
              <a:rPr lang="es-AR" sz="1800" dirty="0">
                <a:latin typeface="Calibri" panose="020F0502020204030204" pitchFamily="34" charset="0"/>
                <a:cs typeface="Calibri" panose="020F0502020204030204" pitchFamily="34" charset="0"/>
              </a:rPr>
              <a:t>: a que velocidad aprendo</a:t>
            </a:r>
          </a:p>
          <a:p>
            <a:endParaRPr lang="es-AR" sz="1800" dirty="0"/>
          </a:p>
        </p:txBody>
      </p:sp>
    </p:spTree>
    <p:extLst>
      <p:ext uri="{BB962C8B-B14F-4D97-AF65-F5344CB8AC3E}">
        <p14:creationId xmlns:p14="http://schemas.microsoft.com/office/powerpoint/2010/main" val="2577828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a Juegos</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0517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3CB8A67-82B6-4D28-8630-4B5249B1F26B}"/>
              </a:ext>
            </a:extLst>
          </p:cNvPr>
          <p:cNvSpPr>
            <a:spLocks noGrp="1"/>
          </p:cNvSpPr>
          <p:nvPr>
            <p:ph type="ctrTitle"/>
          </p:nvPr>
        </p:nvSpPr>
        <p:spPr/>
        <p:txBody>
          <a:bodyPr/>
          <a:lstStyle/>
          <a:p>
            <a:r>
              <a:rPr lang="es-AR" dirty="0"/>
              <a:t>Contexto</a:t>
            </a:r>
            <a:endParaRPr lang="en-US" dirty="0"/>
          </a:p>
        </p:txBody>
      </p:sp>
      <p:sp>
        <p:nvSpPr>
          <p:cNvPr id="5" name="Subtítulo 4">
            <a:extLst>
              <a:ext uri="{FF2B5EF4-FFF2-40B4-BE49-F238E27FC236}">
                <a16:creationId xmlns:a16="http://schemas.microsoft.com/office/drawing/2014/main" id="{334C2F3C-FC5C-4D79-9F3E-AD7018A6F7E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445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p:txBody>
          <a:bodyPr/>
          <a:lstStyle/>
          <a:p>
            <a:r>
              <a:rPr lang="es-AR" dirty="0"/>
              <a:t>¿Qué quiere decir optimizar en un juego?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88490" y="1828801"/>
            <a:ext cx="8725145" cy="4351337"/>
          </a:xfrm>
        </p:spPr>
        <p:txBody>
          <a:bodyPr>
            <a:normAutofit/>
          </a:bodyPr>
          <a:lstStyle/>
          <a:p>
            <a:r>
              <a:rPr lang="es-AR" sz="1800" dirty="0">
                <a:latin typeface="Calibri" panose="020F0502020204030204" pitchFamily="34" charset="0"/>
                <a:cs typeface="Calibri" panose="020F0502020204030204" pitchFamily="34" charset="0"/>
              </a:rPr>
              <a:t>Que es una estrategia de juego optima para un jugador </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a:t>
            </a:r>
            <a:r>
              <a:rPr lang="es-AR" sz="1800" dirty="0">
                <a:latin typeface="Calibri" panose="020F0502020204030204" pitchFamily="34" charset="0"/>
                <a:cs typeface="Calibri" panose="020F0502020204030204" pitchFamily="34" charset="0"/>
              </a:rPr>
              <a:t>?</a:t>
            </a:r>
          </a:p>
          <a:p>
            <a:r>
              <a:rPr lang="es-AR" sz="1800" dirty="0">
                <a:latin typeface="Calibri" panose="020F0502020204030204" pitchFamily="34" charset="0"/>
                <a:cs typeface="Calibri" panose="020F0502020204030204" pitchFamily="34" charset="0"/>
              </a:rPr>
              <a:t>Si todos los jugadores fijan su estrategia..</a:t>
            </a:r>
          </a:p>
          <a:p>
            <a:r>
              <a:rPr lang="es-AR" sz="1800" dirty="0">
                <a:latin typeface="Calibri" panose="020F0502020204030204" pitchFamily="34" charset="0"/>
                <a:cs typeface="Calibri" panose="020F0502020204030204" pitchFamily="34" charset="0"/>
              </a:rPr>
              <a:t>Entonces tendríamos una </a:t>
            </a:r>
            <a:r>
              <a:rPr lang="es-AR" sz="1800" b="1" dirty="0" err="1">
                <a:latin typeface="Calibri" panose="020F0502020204030204" pitchFamily="34" charset="0"/>
                <a:cs typeface="Calibri" panose="020F0502020204030204" pitchFamily="34" charset="0"/>
              </a:rPr>
              <a:t>Best</a:t>
            </a:r>
            <a:r>
              <a:rPr lang="es-AR" sz="1800" b="1" dirty="0">
                <a:latin typeface="Calibri" panose="020F0502020204030204" pitchFamily="34" charset="0"/>
                <a:cs typeface="Calibri" panose="020F0502020204030204" pitchFamily="34" charset="0"/>
              </a:rPr>
              <a:t> Response </a:t>
            </a:r>
            <a:r>
              <a:rPr lang="es-AR" sz="1800" dirty="0">
                <a:latin typeface="Calibri" panose="020F0502020204030204" pitchFamily="34" charset="0"/>
                <a:cs typeface="Calibri" panose="020F0502020204030204" pitchFamily="34" charset="0"/>
              </a:rPr>
              <a:t>optima contra ellas: 	</a:t>
            </a:r>
            <a:r>
              <a:rPr lang="el-GR" sz="1800" b="1" dirty="0">
                <a:latin typeface="Calibri" panose="020F0502020204030204" pitchFamily="34" charset="0"/>
                <a:cs typeface="Calibri" panose="020F0502020204030204" pitchFamily="34" charset="0"/>
              </a:rPr>
              <a:t>π</a:t>
            </a:r>
            <a:r>
              <a:rPr lang="es-AR" sz="1800" b="1" baseline="-25000" dirty="0">
                <a:latin typeface="Calibri" panose="020F0502020204030204" pitchFamily="34" charset="0"/>
                <a:cs typeface="Calibri" panose="020F0502020204030204" pitchFamily="34" charset="0"/>
              </a:rPr>
              <a:t>*</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p>
          <a:p>
            <a:endParaRPr lang="es-AR" sz="1800" dirty="0">
              <a:latin typeface="Calibri" panose="020F0502020204030204" pitchFamily="34" charset="0"/>
              <a:cs typeface="Calibri" panose="020F0502020204030204" pitchFamily="34" charset="0"/>
            </a:endParaRPr>
          </a:p>
          <a:p>
            <a:r>
              <a:rPr lang="es-AR" sz="1800" dirty="0">
                <a:latin typeface="Calibri" panose="020F0502020204030204" pitchFamily="34" charset="0"/>
                <a:cs typeface="Calibri" panose="020F0502020204030204" pitchFamily="34" charset="0"/>
              </a:rPr>
              <a:t>Un equilibrio de Nash es una </a:t>
            </a:r>
            <a:r>
              <a:rPr lang="es-AR" sz="1800" dirty="0" err="1">
                <a:latin typeface="Calibri" panose="020F0502020204030204" pitchFamily="34" charset="0"/>
                <a:cs typeface="Calibri" panose="020F0502020204030204" pitchFamily="34" charset="0"/>
              </a:rPr>
              <a:t>Joint</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para todos los jugadores:</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 π</a:t>
            </a:r>
            <a:r>
              <a:rPr lang="es-AR" sz="2400" b="1" baseline="30000" dirty="0">
                <a:latin typeface="Calibri" panose="020F0502020204030204" pitchFamily="34" charset="0"/>
                <a:cs typeface="Calibri" panose="020F0502020204030204" pitchFamily="34" charset="0"/>
              </a:rPr>
              <a:t>i  </a:t>
            </a:r>
            <a:r>
              <a:rPr lang="es-AR" sz="2400" b="1"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 </a:t>
            </a: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baseline="-25000" dirty="0">
                <a:latin typeface="Calibri" panose="020F0502020204030204" pitchFamily="34" charset="0"/>
                <a:cs typeface="Calibri" panose="020F0502020204030204" pitchFamily="34" charset="0"/>
              </a:rPr>
              <a:t>*</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π</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p>
          <a:p>
            <a:endParaRPr lang="es-AR" dirty="0">
              <a:latin typeface="Calibri" panose="020F0502020204030204" pitchFamily="34" charset="0"/>
              <a:cs typeface="Calibri" panose="020F0502020204030204" pitchFamily="34" charset="0"/>
            </a:endParaRPr>
          </a:p>
          <a:p>
            <a:r>
              <a:rPr lang="es-AR" sz="1800" dirty="0">
                <a:latin typeface="Calibri" panose="020F0502020204030204" pitchFamily="34" charset="0"/>
                <a:cs typeface="Calibri" panose="020F0502020204030204" pitchFamily="34" charset="0"/>
              </a:rPr>
              <a:t>La idea es que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de cada jugador es su </a:t>
            </a:r>
            <a:r>
              <a:rPr lang="es-AR" sz="1800" dirty="0" err="1">
                <a:latin typeface="Calibri" panose="020F0502020204030204" pitchFamily="34" charset="0"/>
                <a:cs typeface="Calibri" panose="020F0502020204030204" pitchFamily="34" charset="0"/>
              </a:rPr>
              <a:t>best</a:t>
            </a:r>
            <a:r>
              <a:rPr lang="es-AR" sz="1800" dirty="0">
                <a:latin typeface="Calibri" panose="020F0502020204030204" pitchFamily="34" charset="0"/>
                <a:cs typeface="Calibri" panose="020F0502020204030204" pitchFamily="34" charset="0"/>
              </a:rPr>
              <a:t> response. </a:t>
            </a:r>
          </a:p>
          <a:p>
            <a:r>
              <a:rPr lang="es-AR" sz="1800" dirty="0" err="1">
                <a:latin typeface="Calibri" panose="020F0502020204030204" pitchFamily="34" charset="0"/>
                <a:cs typeface="Calibri" panose="020F0502020204030204" pitchFamily="34" charset="0"/>
              </a:rPr>
              <a:t>Ie</a:t>
            </a:r>
            <a:r>
              <a:rPr lang="es-AR" sz="1800" dirty="0">
                <a:latin typeface="Calibri" panose="020F0502020204030204" pitchFamily="34" charset="0"/>
                <a:cs typeface="Calibri" panose="020F0502020204030204" pitchFamily="34" charset="0"/>
              </a:rPr>
              <a:t>: Ningún Jugador elegiría desviarse de Nash</a:t>
            </a:r>
            <a:endParaRPr lang="es-AR" sz="1800" dirty="0"/>
          </a:p>
        </p:txBody>
      </p:sp>
    </p:spTree>
    <p:extLst>
      <p:ext uri="{BB962C8B-B14F-4D97-AF65-F5344CB8AC3E}">
        <p14:creationId xmlns:p14="http://schemas.microsoft.com/office/powerpoint/2010/main" val="4185243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a:t>Ejemplo: </a:t>
            </a:r>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718615"/>
            <a:ext cx="7886700" cy="949464"/>
          </a:xfrm>
        </p:spPr>
        <p:txBody>
          <a:bodyPr>
            <a:normAutofit fontScale="92500" lnSpcReduction="10000"/>
          </a:bodyPr>
          <a:lstStyle/>
          <a:p>
            <a:r>
              <a:rPr lang="es-AR" dirty="0"/>
              <a:t>Me paro en estado y mira los valores que tengo por delante para elegir.</a:t>
            </a:r>
          </a:p>
          <a:p>
            <a:r>
              <a:rPr lang="es-AR" dirty="0"/>
              <a:t>Uno elige los máximos y otro elige los mínimos (uno tiene </a:t>
            </a:r>
            <a:r>
              <a:rPr lang="es-AR" dirty="0" err="1"/>
              <a:t>max</a:t>
            </a:r>
            <a:r>
              <a:rPr lang="es-AR" dirty="0"/>
              <a:t> de </a:t>
            </a:r>
            <a:r>
              <a:rPr lang="es-AR" dirty="0" err="1"/>
              <a:t>policy</a:t>
            </a:r>
            <a:r>
              <a:rPr lang="es-AR" dirty="0"/>
              <a:t> y el otro tiene min)</a:t>
            </a:r>
            <a:endParaRPr lang="en-US" dirty="0"/>
          </a:p>
        </p:txBody>
      </p:sp>
      <p:pic>
        <p:nvPicPr>
          <p:cNvPr id="3" name="Imagen 2">
            <a:extLst>
              <a:ext uri="{FF2B5EF4-FFF2-40B4-BE49-F238E27FC236}">
                <a16:creationId xmlns:a16="http://schemas.microsoft.com/office/drawing/2014/main" id="{47CFAC9C-B1F2-49C1-8ECD-A9DE2B783B17}"/>
              </a:ext>
            </a:extLst>
          </p:cNvPr>
          <p:cNvPicPr>
            <a:picLocks noChangeAspect="1"/>
          </p:cNvPicPr>
          <p:nvPr/>
        </p:nvPicPr>
        <p:blipFill>
          <a:blip r:embed="rId2"/>
          <a:stretch>
            <a:fillRect/>
          </a:stretch>
        </p:blipFill>
        <p:spPr>
          <a:xfrm>
            <a:off x="945572" y="1139385"/>
            <a:ext cx="7252855" cy="4212790"/>
          </a:xfrm>
          <a:prstGeom prst="rect">
            <a:avLst/>
          </a:prstGeom>
        </p:spPr>
      </p:pic>
    </p:spTree>
    <p:extLst>
      <p:ext uri="{BB962C8B-B14F-4D97-AF65-F5344CB8AC3E}">
        <p14:creationId xmlns:p14="http://schemas.microsoft.com/office/powerpoint/2010/main" val="3639191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517357"/>
            <a:ext cx="7886700" cy="1325562"/>
          </a:xfrm>
        </p:spPr>
        <p:txBody>
          <a:bodyPr>
            <a:normAutofit fontScale="92500" lnSpcReduction="20000"/>
          </a:bodyPr>
          <a:lstStyle/>
          <a:p>
            <a:r>
              <a:rPr lang="es-AR" sz="2400" b="1" dirty="0">
                <a:latin typeface="Calibri" panose="020F0502020204030204" pitchFamily="34" charset="0"/>
                <a:cs typeface="Calibri" panose="020F0502020204030204" pitchFamily="34" charset="0"/>
              </a:rPr>
              <a:t>Una </a:t>
            </a:r>
            <a:r>
              <a:rPr lang="es-AR" sz="2400" b="1" dirty="0" err="1">
                <a:latin typeface="Calibri" panose="020F0502020204030204" pitchFamily="34" charset="0"/>
                <a:cs typeface="Calibri" panose="020F0502020204030204" pitchFamily="34" charset="0"/>
              </a:rPr>
              <a:t>minmax</a:t>
            </a:r>
            <a:r>
              <a:rPr lang="es-AR" sz="2400" b="1" dirty="0">
                <a:latin typeface="Calibri" panose="020F0502020204030204" pitchFamily="34" charset="0"/>
                <a:cs typeface="Calibri" panose="020F0502020204030204" pitchFamily="34" charset="0"/>
              </a:rPr>
              <a:t> </a:t>
            </a:r>
            <a:r>
              <a:rPr lang="es-AR" sz="2400" b="1" dirty="0" err="1">
                <a:latin typeface="Calibri" panose="020F0502020204030204" pitchFamily="34" charset="0"/>
                <a:cs typeface="Calibri" panose="020F0502020204030204" pitchFamily="34" charset="0"/>
              </a:rPr>
              <a:t>policy</a:t>
            </a:r>
            <a:r>
              <a:rPr lang="es-AR" sz="2400" b="1" dirty="0">
                <a:latin typeface="Calibri" panose="020F0502020204030204" pitchFamily="34" charset="0"/>
                <a:cs typeface="Calibri" panose="020F0502020204030204" pitchFamily="34" charset="0"/>
              </a:rPr>
              <a:t> es aquella combinada maximiza blancas y minimiza en negras (es un equilibrio de </a:t>
            </a:r>
            <a:r>
              <a:rPr lang="es-AR" sz="2400" b="1" dirty="0" err="1">
                <a:latin typeface="Calibri" panose="020F0502020204030204" pitchFamily="34" charset="0"/>
                <a:cs typeface="Calibri" panose="020F0502020204030204" pitchFamily="34" charset="0"/>
              </a:rPr>
              <a:t>nash</a:t>
            </a:r>
            <a:r>
              <a:rPr lang="es-AR" sz="2400" b="1" dirty="0">
                <a:latin typeface="Calibri" panose="020F0502020204030204" pitchFamily="34" charset="0"/>
                <a:cs typeface="Calibri" panose="020F0502020204030204" pitchFamily="34" charset="0"/>
              </a:rPr>
              <a:t>)</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dirty="0">
                <a:latin typeface="Calibri" panose="020F0502020204030204" pitchFamily="34" charset="0"/>
                <a:cs typeface="Calibri" panose="020F0502020204030204" pitchFamily="34" charset="0"/>
              </a:rPr>
              <a:t>= &lt;</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1, </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2&gt;</a:t>
            </a:r>
          </a:p>
          <a:p>
            <a:pPr marL="0" indent="0">
              <a:buNone/>
            </a:pPr>
            <a:r>
              <a:rPr lang="es-AR" sz="2400" b="1" dirty="0">
                <a:latin typeface="Calibri" panose="020F0502020204030204" pitchFamily="34" charset="0"/>
                <a:cs typeface="Calibri" panose="020F0502020204030204" pitchFamily="34" charset="0"/>
              </a:rPr>
              <a:t>	</a:t>
            </a:r>
            <a:endParaRPr lang="en-US" dirty="0"/>
          </a:p>
        </p:txBody>
      </p:sp>
      <p:pic>
        <p:nvPicPr>
          <p:cNvPr id="2" name="Imagen 1">
            <a:extLst>
              <a:ext uri="{FF2B5EF4-FFF2-40B4-BE49-F238E27FC236}">
                <a16:creationId xmlns:a16="http://schemas.microsoft.com/office/drawing/2014/main" id="{725B555F-E93A-4509-B856-9FC430EAACFE}"/>
              </a:ext>
            </a:extLst>
          </p:cNvPr>
          <p:cNvPicPr>
            <a:picLocks noChangeAspect="1"/>
          </p:cNvPicPr>
          <p:nvPr/>
        </p:nvPicPr>
        <p:blipFill>
          <a:blip r:embed="rId2"/>
          <a:stretch>
            <a:fillRect/>
          </a:stretch>
        </p:blipFill>
        <p:spPr>
          <a:xfrm>
            <a:off x="1095389" y="1083687"/>
            <a:ext cx="7143889" cy="4191795"/>
          </a:xfrm>
          <a:prstGeom prst="rect">
            <a:avLst/>
          </a:prstGeom>
        </p:spPr>
      </p:pic>
    </p:spTree>
    <p:extLst>
      <p:ext uri="{BB962C8B-B14F-4D97-AF65-F5344CB8AC3E}">
        <p14:creationId xmlns:p14="http://schemas.microsoft.com/office/powerpoint/2010/main" val="1008798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a:t>Ahora si, vamos al Truco</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6047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4E1802-5EDB-4B30-9C85-3DCB68EDFE17}"/>
              </a:ext>
            </a:extLst>
          </p:cNvPr>
          <p:cNvSpPr>
            <a:spLocks noGrp="1"/>
          </p:cNvSpPr>
          <p:nvPr>
            <p:ph type="title"/>
          </p:nvPr>
        </p:nvSpPr>
        <p:spPr/>
        <p:txBody>
          <a:bodyPr anchor="t"/>
          <a:lstStyle/>
          <a:p>
            <a:r>
              <a:rPr lang="es-AR" dirty="0"/>
              <a:t>Ahora si, vamos al Truco!</a:t>
            </a:r>
          </a:p>
        </p:txBody>
      </p:sp>
      <p:sp>
        <p:nvSpPr>
          <p:cNvPr id="5" name="Marcador de texto 4">
            <a:extLst>
              <a:ext uri="{FF2B5EF4-FFF2-40B4-BE49-F238E27FC236}">
                <a16:creationId xmlns:a16="http://schemas.microsoft.com/office/drawing/2014/main" id="{27576BAF-9B31-498D-9ABF-A1D2F8EB3C0F}"/>
              </a:ext>
            </a:extLst>
          </p:cNvPr>
          <p:cNvSpPr>
            <a:spLocks noGrp="1"/>
          </p:cNvSpPr>
          <p:nvPr>
            <p:ph sz="quarter" idx="13"/>
          </p:nvPr>
        </p:nvSpPr>
        <p:spPr>
          <a:xfrm>
            <a:off x="166187" y="1524001"/>
            <a:ext cx="7772870" cy="4267200"/>
          </a:xfrm>
        </p:spPr>
        <p:txBody>
          <a:bodyPr>
            <a:normAutofit fontScale="92500" lnSpcReduction="20000"/>
          </a:bodyPr>
          <a:lstStyle/>
          <a:p>
            <a:r>
              <a:rPr lang="es-AR" sz="2600" dirty="0">
                <a:solidFill>
                  <a:schemeClr val="tx1">
                    <a:lumMod val="75000"/>
                    <a:lumOff val="25000"/>
                  </a:schemeClr>
                </a:solidFill>
              </a:rPr>
              <a:t>Truco es difícil porque no hay información perfecta y las apuestas incorporan el aspecto de </a:t>
            </a:r>
            <a:r>
              <a:rPr lang="es-AR" sz="2600" dirty="0" err="1">
                <a:solidFill>
                  <a:schemeClr val="tx1">
                    <a:lumMod val="75000"/>
                    <a:lumOff val="25000"/>
                  </a:schemeClr>
                </a:solidFill>
              </a:rPr>
              <a:t>bluff</a:t>
            </a:r>
            <a:r>
              <a:rPr lang="es-AR" sz="2600" dirty="0">
                <a:solidFill>
                  <a:schemeClr val="tx1">
                    <a:lumMod val="75000"/>
                    <a:lumOff val="25000"/>
                  </a:schemeClr>
                </a:solidFill>
              </a:rPr>
              <a:t> que hace difícil (sino imposible) </a:t>
            </a:r>
            <a:r>
              <a:rPr lang="es-AR" sz="2600" dirty="0" err="1">
                <a:solidFill>
                  <a:schemeClr val="tx1">
                    <a:lumMod val="75000"/>
                    <a:lumOff val="25000"/>
                  </a:schemeClr>
                </a:solidFill>
              </a:rPr>
              <a:t>hayar</a:t>
            </a:r>
            <a:r>
              <a:rPr lang="es-AR" sz="2600" dirty="0">
                <a:solidFill>
                  <a:schemeClr val="tx1">
                    <a:lumMod val="75000"/>
                    <a:lumOff val="25000"/>
                  </a:schemeClr>
                </a:solidFill>
              </a:rPr>
              <a:t> una estrategia optima (</a:t>
            </a:r>
            <a:r>
              <a:rPr lang="es-AR" sz="2600" dirty="0" err="1">
                <a:solidFill>
                  <a:schemeClr val="tx1">
                    <a:lumMod val="75000"/>
                    <a:lumOff val="25000"/>
                  </a:schemeClr>
                </a:solidFill>
              </a:rPr>
              <a:t>policy</a:t>
            </a:r>
            <a:r>
              <a:rPr lang="es-AR" sz="2600" dirty="0">
                <a:solidFill>
                  <a:schemeClr val="tx1">
                    <a:lumMod val="75000"/>
                    <a:lumOff val="25000"/>
                  </a:schemeClr>
                </a:solidFill>
              </a:rPr>
              <a:t>)</a:t>
            </a:r>
          </a:p>
          <a:p>
            <a:r>
              <a:rPr lang="es-AR" sz="2600" dirty="0">
                <a:solidFill>
                  <a:schemeClr val="tx1">
                    <a:lumMod val="75000"/>
                    <a:lumOff val="25000"/>
                  </a:schemeClr>
                </a:solidFill>
              </a:rPr>
              <a:t>La idea ha sido metas cortas y evolucionar.</a:t>
            </a:r>
          </a:p>
          <a:p>
            <a:endParaRPr lang="es-AR" sz="2600" dirty="0">
              <a:solidFill>
                <a:schemeClr val="tx1">
                  <a:lumMod val="75000"/>
                  <a:lumOff val="25000"/>
                </a:schemeClr>
              </a:solidFill>
            </a:endParaRPr>
          </a:p>
          <a:p>
            <a:endParaRPr lang="es-AR" dirty="0">
              <a:solidFill>
                <a:schemeClr val="tx1">
                  <a:lumMod val="75000"/>
                  <a:lumOff val="25000"/>
                </a:schemeClr>
              </a:solidFill>
            </a:endParaRPr>
          </a:p>
          <a:p>
            <a:pPr marL="0" indent="0">
              <a:buNone/>
            </a:pPr>
            <a:r>
              <a:rPr lang="es-AR" sz="2900" b="1" dirty="0">
                <a:solidFill>
                  <a:schemeClr val="tx1">
                    <a:lumMod val="75000"/>
                    <a:lumOff val="25000"/>
                  </a:schemeClr>
                </a:solidFill>
              </a:rPr>
              <a:t>V1</a:t>
            </a:r>
            <a:r>
              <a:rPr lang="es-AR" dirty="0">
                <a:solidFill>
                  <a:schemeClr val="tx1">
                    <a:lumMod val="75000"/>
                    <a:lumOff val="25000"/>
                  </a:schemeClr>
                </a:solidFill>
              </a:rPr>
              <a:t> </a:t>
            </a:r>
          </a:p>
          <a:p>
            <a:r>
              <a:rPr lang="es-AR" sz="2300" dirty="0">
                <a:solidFill>
                  <a:schemeClr val="tx1">
                    <a:lumMod val="75000"/>
                    <a:lumOff val="25000"/>
                  </a:schemeClr>
                </a:solidFill>
              </a:rPr>
              <a:t>Tener 2 Agentes (p1 y p2) con 3 cartas en la mano cada uno que puedan intercambiar turnos jugando cartas hasta completar un episodio</a:t>
            </a:r>
          </a:p>
          <a:p>
            <a:r>
              <a:rPr lang="es-AR" sz="2300" dirty="0">
                <a:solidFill>
                  <a:schemeClr val="tx1">
                    <a:lumMod val="75000"/>
                    <a:lumOff val="25000"/>
                  </a:schemeClr>
                </a:solidFill>
              </a:rPr>
              <a:t>Tener todas las funciones accesorias como repartir cartas, jugar N partidas, saber quien gano, etc.</a:t>
            </a:r>
          </a:p>
          <a:p>
            <a:r>
              <a:rPr lang="es-AR" sz="2300" dirty="0">
                <a:solidFill>
                  <a:schemeClr val="tx1">
                    <a:lumMod val="75000"/>
                    <a:lumOff val="25000"/>
                  </a:schemeClr>
                </a:solidFill>
              </a:rPr>
              <a:t>Sin truco y sin envido</a:t>
            </a:r>
          </a:p>
        </p:txBody>
      </p:sp>
    </p:spTree>
    <p:extLst>
      <p:ext uri="{BB962C8B-B14F-4D97-AF65-F5344CB8AC3E}">
        <p14:creationId xmlns:p14="http://schemas.microsoft.com/office/powerpoint/2010/main" val="3350287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AAEE765-652D-48EA-871E-68887B08D558}"/>
              </a:ext>
            </a:extLst>
          </p:cNvPr>
          <p:cNvSpPr txBox="1"/>
          <p:nvPr/>
        </p:nvSpPr>
        <p:spPr>
          <a:xfrm>
            <a:off x="750939" y="1603887"/>
            <a:ext cx="1684668" cy="923618"/>
          </a:xfrm>
          <a:prstGeom prst="rect">
            <a:avLst/>
          </a:prstGeom>
          <a:noFill/>
          <a:ln w="38100">
            <a:solidFill>
              <a:schemeClr val="tx1">
                <a:lumMod val="75000"/>
                <a:lumOff val="25000"/>
              </a:schemeClr>
            </a:solidFill>
          </a:ln>
        </p:spPr>
        <p:txBody>
          <a:bodyPr wrap="square" rtlCol="0" anchor="ctr">
            <a:noAutofit/>
          </a:bodyPr>
          <a:lstStyle/>
          <a:p>
            <a:pPr algn="ctr"/>
            <a:r>
              <a:rPr lang="es-AR" b="1" dirty="0"/>
              <a:t>AGENTE</a:t>
            </a:r>
            <a:endParaRPr lang="es-AR" sz="1350" b="1" dirty="0"/>
          </a:p>
        </p:txBody>
      </p:sp>
      <p:sp>
        <p:nvSpPr>
          <p:cNvPr id="8" name="CuadroTexto 7">
            <a:extLst>
              <a:ext uri="{FF2B5EF4-FFF2-40B4-BE49-F238E27FC236}">
                <a16:creationId xmlns:a16="http://schemas.microsoft.com/office/drawing/2014/main" id="{D4FAF11C-FAE0-4485-B3D6-53DA6CB6FB2C}"/>
              </a:ext>
            </a:extLst>
          </p:cNvPr>
          <p:cNvSpPr txBox="1"/>
          <p:nvPr/>
        </p:nvSpPr>
        <p:spPr>
          <a:xfrm>
            <a:off x="331840" y="4330495"/>
            <a:ext cx="3904634" cy="2084160"/>
          </a:xfrm>
          <a:prstGeom prst="rect">
            <a:avLst/>
          </a:prstGeom>
          <a:noFill/>
        </p:spPr>
        <p:txBody>
          <a:bodyPr wrap="square" rtlCol="0">
            <a:noAutofit/>
          </a:bodyPr>
          <a:lstStyle/>
          <a:p>
            <a:r>
              <a:rPr lang="es-AR" dirty="0"/>
              <a:t>Un agente debe guardar internamente:</a:t>
            </a:r>
          </a:p>
          <a:p>
            <a:endParaRPr lang="es-AR" dirty="0"/>
          </a:p>
          <a:p>
            <a:pPr marL="342900" indent="-342900">
              <a:buFont typeface="+mj-lt"/>
              <a:buAutoNum type="arabicPeriod"/>
            </a:pPr>
            <a:r>
              <a:rPr lang="es-AR" b="1" dirty="0"/>
              <a:t> </a:t>
            </a:r>
            <a:r>
              <a:rPr lang="es-AR" dirty="0"/>
              <a:t>Las cartas en la mano</a:t>
            </a:r>
          </a:p>
          <a:p>
            <a:pPr marL="342900" indent="-342900">
              <a:buFont typeface="+mj-lt"/>
              <a:buAutoNum type="arabicPeriod"/>
            </a:pPr>
            <a:endParaRPr lang="es-AR" dirty="0"/>
          </a:p>
          <a:p>
            <a:pPr marL="342900" indent="-342900">
              <a:buFont typeface="+mj-lt"/>
              <a:buAutoNum type="arabicPeriod"/>
            </a:pPr>
            <a:r>
              <a:rPr lang="es-AR" b="1" dirty="0"/>
              <a:t> </a:t>
            </a:r>
            <a:r>
              <a:rPr lang="es-AR" dirty="0"/>
              <a:t>Que le conviene hacer en determinadas situaciones (su Q)</a:t>
            </a:r>
          </a:p>
          <a:p>
            <a:endParaRPr lang="es-AR" dirty="0"/>
          </a:p>
        </p:txBody>
      </p:sp>
      <p:sp>
        <p:nvSpPr>
          <p:cNvPr id="12" name="CuadroTexto 11">
            <a:extLst>
              <a:ext uri="{FF2B5EF4-FFF2-40B4-BE49-F238E27FC236}">
                <a16:creationId xmlns:a16="http://schemas.microsoft.com/office/drawing/2014/main" id="{03237157-0E16-4EFE-973E-9BB8F30D4F25}"/>
              </a:ext>
            </a:extLst>
          </p:cNvPr>
          <p:cNvSpPr txBox="1"/>
          <p:nvPr/>
        </p:nvSpPr>
        <p:spPr>
          <a:xfrm>
            <a:off x="5262157" y="1276429"/>
            <a:ext cx="3757151" cy="2308324"/>
          </a:xfrm>
          <a:prstGeom prst="rect">
            <a:avLst/>
          </a:prstGeom>
          <a:noFill/>
        </p:spPr>
        <p:txBody>
          <a:bodyPr wrap="square" rtlCol="0">
            <a:spAutoFit/>
          </a:bodyPr>
          <a:lstStyle/>
          <a:p>
            <a:endParaRPr lang="es-AR" dirty="0"/>
          </a:p>
          <a:p>
            <a:r>
              <a:rPr lang="es-AR" dirty="0"/>
              <a:t>Un agente debe tener el método:</a:t>
            </a:r>
          </a:p>
          <a:p>
            <a:endParaRPr lang="es-AR" b="1" dirty="0"/>
          </a:p>
          <a:p>
            <a:r>
              <a:rPr lang="es-AR" b="1" dirty="0"/>
              <a:t>3. </a:t>
            </a:r>
            <a:r>
              <a:rPr lang="es-AR" b="1" i="1" dirty="0" err="1"/>
              <a:t>elegir_acción</a:t>
            </a:r>
            <a:r>
              <a:rPr lang="es-AR" dirty="0"/>
              <a:t>(</a:t>
            </a:r>
            <a:r>
              <a:rPr lang="es-AR" i="1" dirty="0"/>
              <a:t>Estado</a:t>
            </a:r>
            <a:r>
              <a:rPr lang="es-AR" dirty="0"/>
              <a:t>):</a:t>
            </a:r>
          </a:p>
          <a:p>
            <a:r>
              <a:rPr lang="es-AR" dirty="0"/>
              <a:t>Recibe un estado y devuelve una acción, en este caso que carta jugar (probablemente usando su Q y cartas en la mano)</a:t>
            </a:r>
          </a:p>
        </p:txBody>
      </p:sp>
      <p:cxnSp>
        <p:nvCxnSpPr>
          <p:cNvPr id="14" name="Conector recto de flecha 13">
            <a:extLst>
              <a:ext uri="{FF2B5EF4-FFF2-40B4-BE49-F238E27FC236}">
                <a16:creationId xmlns:a16="http://schemas.microsoft.com/office/drawing/2014/main" id="{970AF2C0-96F4-4157-AB3D-39B29A290CB4}"/>
              </a:ext>
            </a:extLst>
          </p:cNvPr>
          <p:cNvCxnSpPr>
            <a:cxnSpLocks/>
            <a:stCxn id="6" idx="2"/>
            <a:endCxn id="8" idx="0"/>
          </p:cNvCxnSpPr>
          <p:nvPr/>
        </p:nvCxnSpPr>
        <p:spPr>
          <a:xfrm>
            <a:off x="1593273" y="2527505"/>
            <a:ext cx="690884" cy="180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E0A9750-F8AB-43D2-86C8-AA489C8DF0A9}"/>
              </a:ext>
            </a:extLst>
          </p:cNvPr>
          <p:cNvCxnSpPr>
            <a:cxnSpLocks/>
            <a:stCxn id="6" idx="3"/>
            <a:endCxn id="12" idx="1"/>
          </p:cNvCxnSpPr>
          <p:nvPr/>
        </p:nvCxnSpPr>
        <p:spPr>
          <a:xfrm>
            <a:off x="2435607" y="2065696"/>
            <a:ext cx="2826550" cy="364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ítulo 3">
            <a:extLst>
              <a:ext uri="{FF2B5EF4-FFF2-40B4-BE49-F238E27FC236}">
                <a16:creationId xmlns:a16="http://schemas.microsoft.com/office/drawing/2014/main" id="{B4D91534-7597-47B9-B64A-BF6307FB267E}"/>
              </a:ext>
            </a:extLst>
          </p:cNvPr>
          <p:cNvSpPr>
            <a:spLocks noGrp="1"/>
          </p:cNvSpPr>
          <p:nvPr>
            <p:ph type="title"/>
          </p:nvPr>
        </p:nvSpPr>
        <p:spPr>
          <a:xfrm>
            <a:off x="0" y="4840"/>
            <a:ext cx="7886700" cy="1325562"/>
          </a:xfrm>
        </p:spPr>
        <p:txBody>
          <a:bodyPr anchor="t">
            <a:normAutofit/>
          </a:bodyPr>
          <a:lstStyle/>
          <a:p>
            <a:r>
              <a:rPr lang="es-AR" sz="3200" b="1" dirty="0"/>
              <a:t>Vamos a de poco, comencemos por el Agente</a:t>
            </a:r>
          </a:p>
        </p:txBody>
      </p:sp>
    </p:spTree>
    <p:extLst>
      <p:ext uri="{BB962C8B-B14F-4D97-AF65-F5344CB8AC3E}">
        <p14:creationId xmlns:p14="http://schemas.microsoft.com/office/powerpoint/2010/main" val="2441619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7873B-31C9-4007-873C-906824F1CD69}"/>
              </a:ext>
            </a:extLst>
          </p:cNvPr>
          <p:cNvSpPr>
            <a:spLocks noGrp="1"/>
          </p:cNvSpPr>
          <p:nvPr>
            <p:ph type="title"/>
          </p:nvPr>
        </p:nvSpPr>
        <p:spPr>
          <a:xfrm>
            <a:off x="0" y="0"/>
            <a:ext cx="7886700" cy="1325562"/>
          </a:xfrm>
        </p:spPr>
        <p:txBody>
          <a:bodyPr>
            <a:normAutofit/>
          </a:bodyPr>
          <a:lstStyle/>
          <a:p>
            <a:r>
              <a:rPr lang="es-AR" sz="4000" b="1" dirty="0"/>
              <a:t>Nuestro Q</a:t>
            </a:r>
          </a:p>
        </p:txBody>
      </p:sp>
      <p:sp>
        <p:nvSpPr>
          <p:cNvPr id="3" name="Marcador de contenido 2">
            <a:extLst>
              <a:ext uri="{FF2B5EF4-FFF2-40B4-BE49-F238E27FC236}">
                <a16:creationId xmlns:a16="http://schemas.microsoft.com/office/drawing/2014/main" id="{EB4A416C-0901-410D-9406-8C61D496A3EB}"/>
              </a:ext>
            </a:extLst>
          </p:cNvPr>
          <p:cNvSpPr>
            <a:spLocks noGrp="1"/>
          </p:cNvSpPr>
          <p:nvPr>
            <p:ph idx="1"/>
          </p:nvPr>
        </p:nvSpPr>
        <p:spPr/>
        <p:txBody>
          <a:bodyPr>
            <a:normAutofit fontScale="85000" lnSpcReduction="10000"/>
          </a:bodyPr>
          <a:lstStyle/>
          <a:p>
            <a:r>
              <a:rPr lang="es-AR" sz="2900" dirty="0"/>
              <a:t>Q quiere decir Q[estado][acción] </a:t>
            </a:r>
          </a:p>
          <a:p>
            <a:r>
              <a:rPr lang="es-AR" sz="2900" dirty="0"/>
              <a:t>Como operamos mucho con Q y tenemos restricciones computacionales, para estado y acción se suelen codificar como enteros con funciones de hash.</a:t>
            </a:r>
          </a:p>
          <a:p>
            <a:endParaRPr lang="es-AR" sz="2900" dirty="0"/>
          </a:p>
          <a:p>
            <a:r>
              <a:rPr lang="es-AR" sz="2900" dirty="0"/>
              <a:t>Por ejemplo, si p1 tuviera en su Q:</a:t>
            </a:r>
          </a:p>
          <a:p>
            <a:pPr lvl="1"/>
            <a:r>
              <a:rPr lang="es-AR" sz="2500" dirty="0"/>
              <a:t>Q[0][1]  = 0.002     	# Parejo</a:t>
            </a:r>
          </a:p>
          <a:p>
            <a:pPr lvl="1"/>
            <a:r>
              <a:rPr lang="es-AR" sz="2500" dirty="0"/>
              <a:t>Q[0][2]  = 0.671	# mejor opción para ganar</a:t>
            </a:r>
          </a:p>
          <a:p>
            <a:pPr lvl="1"/>
            <a:r>
              <a:rPr lang="es-AR" sz="2500" dirty="0"/>
              <a:t>Q[0][3]  = -0.342	# parece que pierde por acá</a:t>
            </a:r>
          </a:p>
          <a:p>
            <a:pPr marL="0" indent="0">
              <a:buNone/>
            </a:pPr>
            <a:endParaRPr lang="es-AR" sz="2900" dirty="0"/>
          </a:p>
          <a:p>
            <a:pPr marL="0" indent="0">
              <a:buNone/>
            </a:pPr>
            <a:r>
              <a:rPr lang="es-AR" sz="2900" dirty="0"/>
              <a:t>(De paso aquí ya vemos lo de explotación vs exploración)</a:t>
            </a:r>
          </a:p>
          <a:p>
            <a:endParaRPr lang="es-AR" sz="2900" dirty="0"/>
          </a:p>
          <a:p>
            <a:pPr marL="0" indent="0">
              <a:buNone/>
            </a:pPr>
            <a:endParaRPr lang="es-AR" dirty="0"/>
          </a:p>
        </p:txBody>
      </p:sp>
    </p:spTree>
    <p:extLst>
      <p:ext uri="{BB962C8B-B14F-4D97-AF65-F5344CB8AC3E}">
        <p14:creationId xmlns:p14="http://schemas.microsoft.com/office/powerpoint/2010/main" val="2163343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35F4A-CF2C-4A7B-8C9B-EF055DB5592B}"/>
              </a:ext>
            </a:extLst>
          </p:cNvPr>
          <p:cNvSpPr>
            <a:spLocks noGrp="1"/>
          </p:cNvSpPr>
          <p:nvPr>
            <p:ph type="title"/>
          </p:nvPr>
        </p:nvSpPr>
        <p:spPr>
          <a:xfrm>
            <a:off x="0" y="0"/>
            <a:ext cx="7886700" cy="1325562"/>
          </a:xfrm>
        </p:spPr>
        <p:txBody>
          <a:bodyPr>
            <a:normAutofit/>
          </a:bodyPr>
          <a:lstStyle/>
          <a:p>
            <a:r>
              <a:rPr lang="es-AR" sz="4000" b="1" dirty="0"/>
              <a:t>Nuestro Estado</a:t>
            </a:r>
          </a:p>
        </p:txBody>
      </p:sp>
      <p:sp>
        <p:nvSpPr>
          <p:cNvPr id="3" name="Marcador de contenido 2">
            <a:extLst>
              <a:ext uri="{FF2B5EF4-FFF2-40B4-BE49-F238E27FC236}">
                <a16:creationId xmlns:a16="http://schemas.microsoft.com/office/drawing/2014/main" id="{875B7A34-4476-4313-9E9E-60622CED4188}"/>
              </a:ext>
            </a:extLst>
          </p:cNvPr>
          <p:cNvSpPr>
            <a:spLocks noGrp="1"/>
          </p:cNvSpPr>
          <p:nvPr>
            <p:ph idx="1"/>
          </p:nvPr>
        </p:nvSpPr>
        <p:spPr>
          <a:xfrm>
            <a:off x="152400" y="1828801"/>
            <a:ext cx="8368145" cy="4807526"/>
          </a:xfrm>
        </p:spPr>
        <p:txBody>
          <a:bodyPr>
            <a:normAutofit/>
          </a:bodyPr>
          <a:lstStyle/>
          <a:p>
            <a:pPr marL="0" indent="0">
              <a:buNone/>
            </a:pPr>
            <a:r>
              <a:rPr lang="es-AR" dirty="0"/>
              <a:t>Tenemos muchísimos estados, con 40 cartas en el mazo, podemos tener desde 4.75B (</a:t>
            </a:r>
            <a:r>
              <a:rPr lang="es-AR" dirty="0" err="1"/>
              <a:t>naive</a:t>
            </a:r>
            <a:r>
              <a:rPr lang="es-AR" dirty="0"/>
              <a:t>) a 2.7B (reales)</a:t>
            </a:r>
          </a:p>
          <a:p>
            <a:pPr marL="0" indent="0">
              <a:buNone/>
            </a:pPr>
            <a:endParaRPr lang="es-AR" dirty="0"/>
          </a:p>
          <a:p>
            <a:pPr>
              <a:buFont typeface="Wingdings" panose="05000000000000000000" pitchFamily="2" charset="2"/>
              <a:buChar char="Ø"/>
            </a:pPr>
            <a:r>
              <a:rPr lang="es-AR" b="1" dirty="0"/>
              <a:t>Primer gran simplificación: bajar el mazo a 9 cartas posibles. </a:t>
            </a:r>
          </a:p>
          <a:p>
            <a:pPr marL="0" indent="0">
              <a:buNone/>
            </a:pPr>
            <a:endParaRPr lang="es-AR" dirty="0"/>
          </a:p>
          <a:p>
            <a:pPr marL="0" indent="0">
              <a:buNone/>
            </a:pPr>
            <a:r>
              <a:rPr lang="es-AR" dirty="0"/>
              <a:t>Mato 2 pájaros con la misma piedra:</a:t>
            </a:r>
          </a:p>
          <a:p>
            <a:pPr marL="0" indent="0">
              <a:buNone/>
            </a:pPr>
            <a:endParaRPr lang="es-AR" dirty="0"/>
          </a:p>
          <a:p>
            <a:pPr marL="457200" indent="-457200">
              <a:buAutoNum type="arabicParenR"/>
            </a:pPr>
            <a:r>
              <a:rPr lang="es-AR" dirty="0"/>
              <a:t>Baja la cantidad de estados.</a:t>
            </a:r>
          </a:p>
          <a:p>
            <a:pPr marL="0" indent="0">
              <a:buNone/>
            </a:pPr>
            <a:endParaRPr lang="es-AR" dirty="0"/>
          </a:p>
          <a:p>
            <a:pPr marL="0" indent="0">
              <a:buNone/>
            </a:pPr>
            <a:r>
              <a:rPr lang="es-AR" dirty="0"/>
              <a:t>2) La función de hash y reconstrucción queda trivial y eficiente O(1).</a:t>
            </a:r>
          </a:p>
          <a:p>
            <a:pPr marL="0" indent="0">
              <a:buNone/>
            </a:pPr>
            <a:r>
              <a:rPr lang="es-AR" dirty="0"/>
              <a:t>Por ejemplo, si el estado es que jugaron las cartas 1,2,3,5 y 6. Lo </a:t>
            </a:r>
            <a:r>
              <a:rPr lang="es-AR" dirty="0" err="1"/>
              <a:t>hasheo</a:t>
            </a:r>
            <a:r>
              <a:rPr lang="es-AR" dirty="0"/>
              <a:t> a 12356. </a:t>
            </a:r>
          </a:p>
        </p:txBody>
      </p:sp>
    </p:spTree>
    <p:extLst>
      <p:ext uri="{BB962C8B-B14F-4D97-AF65-F5344CB8AC3E}">
        <p14:creationId xmlns:p14="http://schemas.microsoft.com/office/powerpoint/2010/main" val="1128405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3E3C8-8D41-4216-8165-70454EA58F02}"/>
              </a:ext>
            </a:extLst>
          </p:cNvPr>
          <p:cNvSpPr>
            <a:spLocks noGrp="1"/>
          </p:cNvSpPr>
          <p:nvPr>
            <p:ph type="title"/>
          </p:nvPr>
        </p:nvSpPr>
        <p:spPr>
          <a:xfrm>
            <a:off x="0" y="0"/>
            <a:ext cx="7886700" cy="1325562"/>
          </a:xfrm>
        </p:spPr>
        <p:txBody>
          <a:bodyPr>
            <a:normAutofit/>
          </a:bodyPr>
          <a:lstStyle/>
          <a:p>
            <a:r>
              <a:rPr lang="es-AR" sz="4000" b="1" dirty="0"/>
              <a:t>Nuestra Acción</a:t>
            </a:r>
          </a:p>
        </p:txBody>
      </p:sp>
      <p:sp>
        <p:nvSpPr>
          <p:cNvPr id="3" name="Marcador de contenido 2">
            <a:extLst>
              <a:ext uri="{FF2B5EF4-FFF2-40B4-BE49-F238E27FC236}">
                <a16:creationId xmlns:a16="http://schemas.microsoft.com/office/drawing/2014/main" id="{4099E042-64F4-49D7-AC36-E77167385283}"/>
              </a:ext>
            </a:extLst>
          </p:cNvPr>
          <p:cNvSpPr>
            <a:spLocks noGrp="1"/>
          </p:cNvSpPr>
          <p:nvPr>
            <p:ph idx="1"/>
          </p:nvPr>
        </p:nvSpPr>
        <p:spPr>
          <a:xfrm>
            <a:off x="204354" y="1814946"/>
            <a:ext cx="6653646" cy="4351337"/>
          </a:xfrm>
        </p:spPr>
        <p:txBody>
          <a:bodyPr>
            <a:normAutofit/>
          </a:bodyPr>
          <a:lstStyle/>
          <a:p>
            <a:r>
              <a:rPr lang="es-AR" dirty="0"/>
              <a:t>Por ejemplo, si p1 tuviera en su Q:</a:t>
            </a:r>
          </a:p>
          <a:p>
            <a:pPr lvl="1"/>
            <a:r>
              <a:rPr lang="es-AR" dirty="0"/>
              <a:t>Q[0][1]  = 0.002     	# Parejo</a:t>
            </a:r>
          </a:p>
          <a:p>
            <a:pPr lvl="1"/>
            <a:r>
              <a:rPr lang="es-AR" dirty="0"/>
              <a:t>Q[0][2]  = 0.671		# mejor opción para ganar</a:t>
            </a:r>
          </a:p>
          <a:p>
            <a:pPr lvl="1"/>
            <a:r>
              <a:rPr lang="es-AR" dirty="0"/>
              <a:t>Q[0][3]  = -0.342		# parece que pierde por acá</a:t>
            </a:r>
          </a:p>
          <a:p>
            <a:pPr lvl="1"/>
            <a:endParaRPr lang="es-AR" dirty="0"/>
          </a:p>
          <a:p>
            <a:r>
              <a:rPr lang="es-AR" dirty="0"/>
              <a:t>Que usamos como vector de acciones? todas las cartas posibles?! Ni siquiera así porque no es lo mismo jugar el 2 de Copa teniendo el ancho de espada en la mano que con un 4 de Copa.</a:t>
            </a:r>
          </a:p>
          <a:p>
            <a:r>
              <a:rPr lang="es-AR" dirty="0"/>
              <a:t>2da gran simplificación: 3 acciones posibles, carta mas alta, carta mas bajo y la del medio.</a:t>
            </a:r>
          </a:p>
          <a:p>
            <a:endParaRPr lang="es-AR" dirty="0"/>
          </a:p>
        </p:txBody>
      </p:sp>
    </p:spTree>
    <p:extLst>
      <p:ext uri="{BB962C8B-B14F-4D97-AF65-F5344CB8AC3E}">
        <p14:creationId xmlns:p14="http://schemas.microsoft.com/office/powerpoint/2010/main" val="1055110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247B5-0DF1-41B1-9E84-5F428746496D}"/>
              </a:ext>
            </a:extLst>
          </p:cNvPr>
          <p:cNvSpPr>
            <a:spLocks noGrp="1"/>
          </p:cNvSpPr>
          <p:nvPr>
            <p:ph type="title"/>
          </p:nvPr>
        </p:nvSpPr>
        <p:spPr/>
        <p:txBody>
          <a:bodyPr/>
          <a:lstStyle/>
          <a:p>
            <a:r>
              <a:rPr lang="es-AR" dirty="0" err="1"/>
              <a:t>Pseucodigo</a:t>
            </a:r>
            <a:r>
              <a:rPr lang="es-AR" dirty="0"/>
              <a:t> training de un TD(0)</a:t>
            </a:r>
            <a:endParaRPr lang="en-US" dirty="0"/>
          </a:p>
        </p:txBody>
      </p:sp>
      <p:pic>
        <p:nvPicPr>
          <p:cNvPr id="4" name="Imagen 3">
            <a:extLst>
              <a:ext uri="{FF2B5EF4-FFF2-40B4-BE49-F238E27FC236}">
                <a16:creationId xmlns:a16="http://schemas.microsoft.com/office/drawing/2014/main" id="{BC5CF2A1-8EB0-4231-B6F9-73B906435E2E}"/>
              </a:ext>
            </a:extLst>
          </p:cNvPr>
          <p:cNvPicPr>
            <a:picLocks noChangeAspect="1"/>
          </p:cNvPicPr>
          <p:nvPr/>
        </p:nvPicPr>
        <p:blipFill>
          <a:blip r:embed="rId2"/>
          <a:stretch>
            <a:fillRect/>
          </a:stretch>
        </p:blipFill>
        <p:spPr>
          <a:xfrm>
            <a:off x="209550" y="2134367"/>
            <a:ext cx="8724900" cy="2943225"/>
          </a:xfrm>
          <a:prstGeom prst="rect">
            <a:avLst/>
          </a:prstGeom>
        </p:spPr>
      </p:pic>
    </p:spTree>
    <p:extLst>
      <p:ext uri="{BB962C8B-B14F-4D97-AF65-F5344CB8AC3E}">
        <p14:creationId xmlns:p14="http://schemas.microsoft.com/office/powerpoint/2010/main" val="59104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8A651-C5B9-4AEB-AB9D-245420AF6D76}"/>
              </a:ext>
            </a:extLst>
          </p:cNvPr>
          <p:cNvSpPr>
            <a:spLocks noGrp="1"/>
          </p:cNvSpPr>
          <p:nvPr>
            <p:ph type="title"/>
          </p:nvPr>
        </p:nvSpPr>
        <p:spPr>
          <a:xfrm>
            <a:off x="155275" y="365760"/>
            <a:ext cx="8365270" cy="1325562"/>
          </a:xfrm>
        </p:spPr>
        <p:txBody>
          <a:bodyPr/>
          <a:lstStyle/>
          <a:p>
            <a:r>
              <a:rPr lang="es-AR" dirty="0"/>
              <a:t>Elementos Centrales de </a:t>
            </a:r>
            <a:r>
              <a:rPr lang="es-AR" dirty="0" err="1"/>
              <a:t>Reinforcement</a:t>
            </a:r>
            <a:r>
              <a:rPr lang="es-AR" dirty="0"/>
              <a:t> </a:t>
            </a:r>
            <a:r>
              <a:rPr lang="es-AR" dirty="0" err="1"/>
              <a:t>Learning</a:t>
            </a:r>
            <a:br>
              <a:rPr lang="es-AR" dirty="0"/>
            </a:br>
            <a:r>
              <a:rPr lang="es-AR" sz="2000" dirty="0"/>
              <a:t>(breve repaso)</a:t>
            </a:r>
            <a:endParaRPr lang="en-US" dirty="0"/>
          </a:p>
        </p:txBody>
      </p:sp>
      <p:sp>
        <p:nvSpPr>
          <p:cNvPr id="6" name="Marcador de contenido 2">
            <a:extLst>
              <a:ext uri="{FF2B5EF4-FFF2-40B4-BE49-F238E27FC236}">
                <a16:creationId xmlns:a16="http://schemas.microsoft.com/office/drawing/2014/main" id="{7DD9AB01-A9DB-4482-AAD2-BDC5D15FF783}"/>
              </a:ext>
            </a:extLst>
          </p:cNvPr>
          <p:cNvSpPr>
            <a:spLocks noGrp="1"/>
          </p:cNvSpPr>
          <p:nvPr>
            <p:ph idx="1"/>
          </p:nvPr>
        </p:nvSpPr>
        <p:spPr>
          <a:xfrm>
            <a:off x="221673" y="1828801"/>
            <a:ext cx="8645236" cy="4876799"/>
          </a:xfrm>
        </p:spPr>
        <p:txBody>
          <a:bodyPr>
            <a:normAutofit fontScale="92500" lnSpcReduction="10000"/>
          </a:bodyPr>
          <a:lstStyle/>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el estado, lo que tu agente </a:t>
            </a:r>
            <a:r>
              <a:rPr lang="es-AR" sz="1800" dirty="0" err="1">
                <a:latin typeface="Calibri" panose="020F0502020204030204" pitchFamily="34" charset="0"/>
                <a:cs typeface="Calibri" panose="020F0502020204030204" pitchFamily="34" charset="0"/>
              </a:rPr>
              <a:t>sensa</a:t>
            </a:r>
            <a:r>
              <a:rPr lang="es-AR" sz="1800" dirty="0">
                <a:latin typeface="Calibri" panose="020F0502020204030204" pitchFamily="34" charset="0"/>
                <a:cs typeface="Calibri" panose="020F0502020204030204" pitchFamily="34" charset="0"/>
              </a:rPr>
              <a:t> del entorno, puede ser información perfecta o no (cartas vs tablero) </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Episodio</a:t>
            </a:r>
            <a:r>
              <a:rPr lang="es-AR" sz="1800" dirty="0">
                <a:latin typeface="Calibri" panose="020F0502020204030204" pitchFamily="34" charset="0"/>
                <a:cs typeface="Calibri" panose="020F0502020204030204" pitchFamily="34" charset="0"/>
              </a:rPr>
              <a:t>: Una partida completa, desde un estado inicial a un estado terminal.</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Acción</a:t>
            </a:r>
            <a:r>
              <a:rPr lang="es-AR" sz="1800" dirty="0">
                <a:latin typeface="Calibri" panose="020F0502020204030204" pitchFamily="34" charset="0"/>
                <a:cs typeface="Calibri" panose="020F0502020204030204" pitchFamily="34" charset="0"/>
              </a:rPr>
              <a:t>: predefinidas, pueden ser determinística o probabilística, o sea, no garantizar un resultado (a veces el modelo debe incorporar </a:t>
            </a:r>
            <a:r>
              <a:rPr lang="es-AR" sz="1800"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transition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probabilities</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Policy</a:t>
            </a:r>
            <a:r>
              <a:rPr lang="es-AR" sz="18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a:t>
            </a:r>
            <a:r>
              <a:rPr lang="es-AR" sz="1800" dirty="0">
                <a:latin typeface="Calibri" panose="020F0502020204030204" pitchFamily="34" charset="0"/>
                <a:cs typeface="Calibri" panose="020F0502020204030204" pitchFamily="34" charset="0"/>
              </a:rPr>
              <a:t>: La función que tiene como entrada un estado y me devuelve la acción a tomar. Existen muchos enfoques, pero destacamos que no me garantiza el estado en el que vamos a caer.</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Recompensa</a:t>
            </a:r>
            <a:r>
              <a:rPr lang="es-AR" sz="1800" dirty="0">
                <a:latin typeface="Calibri" panose="020F0502020204030204" pitchFamily="34" charset="0"/>
                <a:cs typeface="Calibri" panose="020F0502020204030204" pitchFamily="34" charset="0"/>
              </a:rPr>
              <a:t>: El resultado de tomar una acción. Cuidado con cero (</a:t>
            </a:r>
            <a:r>
              <a:rPr lang="es-AR" sz="1800" dirty="0" err="1">
                <a:latin typeface="Calibri" panose="020F0502020204030204" pitchFamily="34" charset="0"/>
                <a:cs typeface="Calibri" panose="020F0502020204030204" pitchFamily="34" charset="0"/>
              </a:rPr>
              <a:t>ej</a:t>
            </a:r>
            <a:r>
              <a:rPr lang="es-AR" sz="1800" dirty="0">
                <a:latin typeface="Calibri" panose="020F0502020204030204" pitchFamily="34" charset="0"/>
                <a:cs typeface="Calibri" panose="020F0502020204030204" pitchFamily="34" charset="0"/>
              </a:rPr>
              <a:t>: laberinto). </a:t>
            </a:r>
            <a:r>
              <a:rPr lang="es-AR" sz="1800" dirty="0" err="1">
                <a:latin typeface="Calibri" panose="020F0502020204030204" pitchFamily="34" charset="0"/>
                <a:cs typeface="Calibri" panose="020F0502020204030204" pitchFamily="34" charset="0"/>
              </a:rPr>
              <a:t>Zerosum</a:t>
            </a:r>
            <a:r>
              <a:rPr lang="es-AR" sz="1800" dirty="0">
                <a:latin typeface="Calibri" panose="020F0502020204030204" pitchFamily="34" charset="0"/>
                <a:cs typeface="Calibri" panose="020F0502020204030204" pitchFamily="34" charset="0"/>
              </a:rPr>
              <a:t> es R1 + R2 = 0</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Value</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Function</a:t>
            </a:r>
            <a:r>
              <a:rPr lang="es-AR" sz="1800" b="1" dirty="0">
                <a:latin typeface="Calibri" panose="020F0502020204030204" pitchFamily="34" charset="0"/>
                <a:cs typeface="Calibri" panose="020F0502020204030204" pitchFamily="34" charset="0"/>
              </a:rPr>
              <a:t> V(s): </a:t>
            </a:r>
            <a:r>
              <a:rPr lang="es-AR" sz="1800" dirty="0">
                <a:latin typeface="Calibri" panose="020F0502020204030204" pitchFamily="34" charset="0"/>
                <a:cs typeface="Calibri" panose="020F0502020204030204" pitchFamily="34" charset="0"/>
              </a:rPr>
              <a:t>la medida de valor de un estado incluyendo todas las futuras Recompensas</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Q(</a:t>
            </a:r>
            <a:r>
              <a:rPr lang="es-AR" sz="1800" b="1" dirty="0" err="1">
                <a:latin typeface="Calibri" panose="020F0502020204030204" pitchFamily="34" charset="0"/>
                <a:cs typeface="Calibri" panose="020F0502020204030204" pitchFamily="34" charset="0"/>
              </a:rPr>
              <a:t>s,a</a:t>
            </a:r>
            <a:r>
              <a:rPr lang="es-AR" sz="1800" b="1" dirty="0">
                <a:latin typeface="Calibri" panose="020F0502020204030204" pitchFamily="34" charset="0"/>
                <a:cs typeface="Calibri" panose="020F0502020204030204" pitchFamily="34" charset="0"/>
              </a:rPr>
              <a:t>): </a:t>
            </a:r>
            <a:r>
              <a:rPr lang="es-AR" sz="1800" dirty="0">
                <a:latin typeface="Calibri" panose="020F0502020204030204" pitchFamily="34" charset="0"/>
                <a:cs typeface="Calibri" panose="020F0502020204030204" pitchFamily="34" charset="0"/>
              </a:rPr>
              <a:t>similar a la </a:t>
            </a:r>
            <a:r>
              <a:rPr lang="es-AR" sz="1800" dirty="0" err="1">
                <a:latin typeface="Calibri" panose="020F0502020204030204" pitchFamily="34" charset="0"/>
                <a:cs typeface="Calibri" panose="020F0502020204030204" pitchFamily="34" charset="0"/>
              </a:rPr>
              <a:t>Value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Function</a:t>
            </a:r>
            <a:r>
              <a:rPr lang="es-AR" sz="1800" dirty="0">
                <a:latin typeface="Calibri" panose="020F0502020204030204" pitchFamily="34" charset="0"/>
                <a:cs typeface="Calibri" panose="020F0502020204030204" pitchFamily="34" charset="0"/>
              </a:rPr>
              <a:t> pero asocia estado y acción, típicamente se usa cuando se quiere </a:t>
            </a:r>
            <a:r>
              <a:rPr lang="es-AR" sz="1800" dirty="0" err="1">
                <a:latin typeface="Calibri" panose="020F0502020204030204" pitchFamily="34" charset="0"/>
                <a:cs typeface="Calibri" panose="020F0502020204030204" pitchFamily="34" charset="0"/>
              </a:rPr>
              <a:t>hayar</a:t>
            </a:r>
            <a:r>
              <a:rPr lang="es-AR" sz="1800" dirty="0">
                <a:latin typeface="Calibri" panose="020F0502020204030204" pitchFamily="34" charset="0"/>
                <a:cs typeface="Calibri" panose="020F0502020204030204" pitchFamily="34" charset="0"/>
              </a:rPr>
              <a:t>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optima (Control </a:t>
            </a:r>
            <a:r>
              <a:rPr lang="es-AR" sz="1800" dirty="0" err="1">
                <a:latin typeface="Calibri" panose="020F0502020204030204" pitchFamily="34" charset="0"/>
                <a:cs typeface="Calibri" panose="020F0502020204030204" pitchFamily="34" charset="0"/>
              </a:rPr>
              <a:t>Problem</a:t>
            </a:r>
            <a:r>
              <a:rPr lang="es-AR" sz="1800" dirty="0">
                <a:latin typeface="Calibri" panose="020F0502020204030204" pitchFamily="34" charset="0"/>
                <a:cs typeface="Calibri" panose="020F0502020204030204" pitchFamily="34" charset="0"/>
              </a:rPr>
              <a:t>) porque esta indexado por acción.</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Exploración vs Explotación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Epsilon-greedy</a:t>
            </a:r>
            <a:r>
              <a:rPr lang="es-AR" sz="1800" dirty="0">
                <a:latin typeface="Calibri" panose="020F0502020204030204" pitchFamily="34" charset="0"/>
                <a:cs typeface="Calibri" panose="020F0502020204030204" pitchFamily="34" charset="0"/>
              </a:rPr>
              <a:t>, OIV, </a:t>
            </a:r>
            <a:r>
              <a:rPr lang="es-AR" sz="1800" dirty="0" err="1">
                <a:latin typeface="Calibri" panose="020F0502020204030204" pitchFamily="34" charset="0"/>
                <a:cs typeface="Calibri" panose="020F0502020204030204" pitchFamily="34" charset="0"/>
              </a:rPr>
              <a:t>Bayesian</a:t>
            </a:r>
            <a:r>
              <a:rPr lang="es-AR" sz="1800" dirty="0">
                <a:latin typeface="Calibri" panose="020F0502020204030204" pitchFamily="34" charset="0"/>
                <a:cs typeface="Calibri" panose="020F0502020204030204" pitchFamily="34" charset="0"/>
              </a:rPr>
              <a:t> Thompson, </a:t>
            </a:r>
            <a:r>
              <a:rPr lang="es-AR" sz="1800" dirty="0" err="1">
                <a:latin typeface="Calibri" panose="020F0502020204030204" pitchFamily="34" charset="0"/>
                <a:cs typeface="Calibri" panose="020F0502020204030204" pitchFamily="34" charset="0"/>
              </a:rPr>
              <a:t>etc</a:t>
            </a:r>
            <a:endParaRPr lang="es-AR" sz="1800" dirty="0">
              <a:latin typeface="Calibri" panose="020F0502020204030204" pitchFamily="34" charset="0"/>
              <a:cs typeface="Calibri" panose="020F0502020204030204" pitchFamily="34" charset="0"/>
            </a:endParaRP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Discount</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Factors</a:t>
            </a:r>
            <a:r>
              <a:rPr lang="es-AR" sz="1800" dirty="0">
                <a:latin typeface="Calibri" panose="020F0502020204030204" pitchFamily="34" charset="0"/>
                <a:cs typeface="Calibri" panose="020F0502020204030204" pitchFamily="34" charset="0"/>
              </a:rPr>
              <a:t>: factor de ajuste para propagación del valor</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Learning</a:t>
            </a:r>
            <a:r>
              <a:rPr lang="es-AR" sz="1800" b="1" dirty="0">
                <a:latin typeface="Calibri" panose="020F0502020204030204" pitchFamily="34" charset="0"/>
                <a:cs typeface="Calibri" panose="020F0502020204030204" pitchFamily="34" charset="0"/>
              </a:rPr>
              <a:t> Rates</a:t>
            </a:r>
            <a:r>
              <a:rPr lang="es-AR" sz="1800" dirty="0">
                <a:latin typeface="Calibri" panose="020F0502020204030204" pitchFamily="34" charset="0"/>
                <a:cs typeface="Calibri" panose="020F0502020204030204" pitchFamily="34" charset="0"/>
              </a:rPr>
              <a:t>: a que velocidad aprendo</a:t>
            </a:r>
          </a:p>
          <a:p>
            <a:endParaRPr lang="es-AR" sz="1800" dirty="0"/>
          </a:p>
        </p:txBody>
      </p:sp>
    </p:spTree>
    <p:extLst>
      <p:ext uri="{BB962C8B-B14F-4D97-AF65-F5344CB8AC3E}">
        <p14:creationId xmlns:p14="http://schemas.microsoft.com/office/powerpoint/2010/main" val="14739113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B3505-11EB-412A-A834-86FEFB08CCA5}"/>
              </a:ext>
            </a:extLst>
          </p:cNvPr>
          <p:cNvSpPr>
            <a:spLocks noGrp="1"/>
          </p:cNvSpPr>
          <p:nvPr>
            <p:ph type="title"/>
          </p:nvPr>
        </p:nvSpPr>
        <p:spPr/>
        <p:txBody>
          <a:bodyPr/>
          <a:lstStyle/>
          <a:p>
            <a:r>
              <a:rPr lang="es-AR" dirty="0"/>
              <a:t>Como nos fue?</a:t>
            </a:r>
            <a:endParaRPr lang="en-US" dirty="0"/>
          </a:p>
        </p:txBody>
      </p:sp>
      <p:sp>
        <p:nvSpPr>
          <p:cNvPr id="3" name="Marcador de contenido 2">
            <a:extLst>
              <a:ext uri="{FF2B5EF4-FFF2-40B4-BE49-F238E27FC236}">
                <a16:creationId xmlns:a16="http://schemas.microsoft.com/office/drawing/2014/main" id="{E807FACF-F084-4B4A-950E-F0E2D058017E}"/>
              </a:ext>
            </a:extLst>
          </p:cNvPr>
          <p:cNvSpPr>
            <a:spLocks noGrp="1"/>
          </p:cNvSpPr>
          <p:nvPr>
            <p:ph idx="1"/>
          </p:nvPr>
        </p:nvSpPr>
        <p:spPr>
          <a:xfrm>
            <a:off x="633845" y="1828801"/>
            <a:ext cx="7886700" cy="548639"/>
          </a:xfrm>
        </p:spPr>
        <p:txBody>
          <a:bodyPr/>
          <a:lstStyle/>
          <a:p>
            <a:r>
              <a:rPr lang="es-AR" dirty="0"/>
              <a:t>No tan bien…</a:t>
            </a:r>
            <a:endParaRPr lang="en-US" dirty="0"/>
          </a:p>
        </p:txBody>
      </p:sp>
      <p:pic>
        <p:nvPicPr>
          <p:cNvPr id="4" name="Imagen 3">
            <a:extLst>
              <a:ext uri="{FF2B5EF4-FFF2-40B4-BE49-F238E27FC236}">
                <a16:creationId xmlns:a16="http://schemas.microsoft.com/office/drawing/2014/main" id="{9F27B189-BC0B-4975-B401-DCFECD420E41}"/>
              </a:ext>
            </a:extLst>
          </p:cNvPr>
          <p:cNvPicPr>
            <a:picLocks noChangeAspect="1"/>
          </p:cNvPicPr>
          <p:nvPr/>
        </p:nvPicPr>
        <p:blipFill rotWithShape="1">
          <a:blip r:embed="rId2"/>
          <a:srcRect t="26083" r="38254" b="17919"/>
          <a:stretch/>
        </p:blipFill>
        <p:spPr>
          <a:xfrm>
            <a:off x="770787" y="2601615"/>
            <a:ext cx="6998663" cy="2448233"/>
          </a:xfrm>
          <a:prstGeom prst="rect">
            <a:avLst/>
          </a:prstGeom>
        </p:spPr>
      </p:pic>
      <p:sp>
        <p:nvSpPr>
          <p:cNvPr id="5" name="Rectángulo 4">
            <a:extLst>
              <a:ext uri="{FF2B5EF4-FFF2-40B4-BE49-F238E27FC236}">
                <a16:creationId xmlns:a16="http://schemas.microsoft.com/office/drawing/2014/main" id="{D09AB402-A86F-40D3-82D2-4E318424E7ED}"/>
              </a:ext>
            </a:extLst>
          </p:cNvPr>
          <p:cNvSpPr/>
          <p:nvPr/>
        </p:nvSpPr>
        <p:spPr>
          <a:xfrm>
            <a:off x="973394" y="2872986"/>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032C1C0C-DEDE-48AA-8A10-9C5A7D4EDCCB}"/>
              </a:ext>
            </a:extLst>
          </p:cNvPr>
          <p:cNvSpPr/>
          <p:nvPr/>
        </p:nvSpPr>
        <p:spPr>
          <a:xfrm>
            <a:off x="1072700" y="3861625"/>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F23ECD4F-D68E-46F2-ABEC-9C25E5150CDC}"/>
              </a:ext>
            </a:extLst>
          </p:cNvPr>
          <p:cNvCxnSpPr>
            <a:stCxn id="5" idx="1"/>
            <a:endCxn id="6" idx="1"/>
          </p:cNvCxnSpPr>
          <p:nvPr/>
        </p:nvCxnSpPr>
        <p:spPr>
          <a:xfrm rot="10800000" flipH="1" flipV="1">
            <a:off x="973394" y="2985073"/>
            <a:ext cx="99306" cy="988639"/>
          </a:xfrm>
          <a:prstGeom prst="bentConnector3">
            <a:avLst>
              <a:gd name="adj1" fmla="val -230198"/>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AF6045C3-2A9C-4918-8CE5-798DAC14D8D3}"/>
              </a:ext>
            </a:extLst>
          </p:cNvPr>
          <p:cNvSpPr txBox="1"/>
          <p:nvPr/>
        </p:nvSpPr>
        <p:spPr>
          <a:xfrm>
            <a:off x="91440" y="5161935"/>
            <a:ext cx="5716475" cy="1754326"/>
          </a:xfrm>
          <a:prstGeom prst="rect">
            <a:avLst/>
          </a:prstGeom>
          <a:noFill/>
        </p:spPr>
        <p:txBody>
          <a:bodyPr wrap="square" rtlCol="0">
            <a:spAutoFit/>
          </a:bodyPr>
          <a:lstStyle/>
          <a:p>
            <a:r>
              <a:rPr lang="es-AR" dirty="0"/>
              <a:t>Jugando me di cuenta que a veces no hacia jugadas optimas en ciertas manos, </a:t>
            </a:r>
            <a:r>
              <a:rPr lang="es-AR" dirty="0" err="1"/>
              <a:t>ej</a:t>
            </a:r>
            <a:r>
              <a:rPr lang="es-AR" dirty="0"/>
              <a:t>: mataba con la carta mas alta en lugar de la optima.</a:t>
            </a:r>
          </a:p>
          <a:p>
            <a:r>
              <a:rPr lang="es-AR" dirty="0"/>
              <a:t>=&gt; Ok, agreguemos las cartas en la mano al índice del estado en Q…</a:t>
            </a:r>
          </a:p>
          <a:p>
            <a:endParaRPr lang="en-US" dirty="0"/>
          </a:p>
        </p:txBody>
      </p:sp>
    </p:spTree>
    <p:extLst>
      <p:ext uri="{BB962C8B-B14F-4D97-AF65-F5344CB8AC3E}">
        <p14:creationId xmlns:p14="http://schemas.microsoft.com/office/powerpoint/2010/main" val="1078049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AE304-1C55-4D63-862F-B101CDC0D621}"/>
              </a:ext>
            </a:extLst>
          </p:cNvPr>
          <p:cNvSpPr>
            <a:spLocks noGrp="1"/>
          </p:cNvSpPr>
          <p:nvPr>
            <p:ph type="title"/>
          </p:nvPr>
        </p:nvSpPr>
        <p:spPr/>
        <p:txBody>
          <a:bodyPr/>
          <a:lstStyle/>
          <a:p>
            <a:r>
              <a:rPr lang="es-AR" dirty="0"/>
              <a:t>Y ahora?</a:t>
            </a:r>
            <a:endParaRPr lang="en-US" dirty="0"/>
          </a:p>
        </p:txBody>
      </p:sp>
      <p:sp>
        <p:nvSpPr>
          <p:cNvPr id="3" name="Marcador de contenido 2">
            <a:extLst>
              <a:ext uri="{FF2B5EF4-FFF2-40B4-BE49-F238E27FC236}">
                <a16:creationId xmlns:a16="http://schemas.microsoft.com/office/drawing/2014/main" id="{F19FD35C-2B4D-4EFE-B5CA-88E08E03E872}"/>
              </a:ext>
            </a:extLst>
          </p:cNvPr>
          <p:cNvSpPr>
            <a:spLocks noGrp="1"/>
          </p:cNvSpPr>
          <p:nvPr>
            <p:ph idx="1"/>
          </p:nvPr>
        </p:nvSpPr>
        <p:spPr>
          <a:xfrm>
            <a:off x="628650" y="1527860"/>
            <a:ext cx="7886700" cy="678425"/>
          </a:xfrm>
        </p:spPr>
        <p:txBody>
          <a:bodyPr>
            <a:normAutofit fontScale="92500" lnSpcReduction="10000"/>
          </a:bodyPr>
          <a:lstStyle/>
          <a:p>
            <a:r>
              <a:rPr lang="es-AR" dirty="0"/>
              <a:t>Apenas bajó a pesar de aumentar el largo de Q de 18k a 9.4M</a:t>
            </a:r>
          </a:p>
          <a:p>
            <a:r>
              <a:rPr lang="es-AR" dirty="0"/>
              <a:t>(incluso aumente entrenamiento de 4M a 100M)</a:t>
            </a:r>
          </a:p>
        </p:txBody>
      </p:sp>
      <p:pic>
        <p:nvPicPr>
          <p:cNvPr id="4" name="Imagen 3">
            <a:extLst>
              <a:ext uri="{FF2B5EF4-FFF2-40B4-BE49-F238E27FC236}">
                <a16:creationId xmlns:a16="http://schemas.microsoft.com/office/drawing/2014/main" id="{93D2CC79-C49F-4914-A1C3-9CE8F0D2D355}"/>
              </a:ext>
            </a:extLst>
          </p:cNvPr>
          <p:cNvPicPr>
            <a:picLocks noChangeAspect="1"/>
          </p:cNvPicPr>
          <p:nvPr/>
        </p:nvPicPr>
        <p:blipFill rotWithShape="1">
          <a:blip r:embed="rId2"/>
          <a:srcRect l="41184" t="63441"/>
          <a:stretch/>
        </p:blipFill>
        <p:spPr>
          <a:xfrm>
            <a:off x="937998" y="2206285"/>
            <a:ext cx="7213769" cy="3787460"/>
          </a:xfrm>
          <a:prstGeom prst="rect">
            <a:avLst/>
          </a:prstGeom>
        </p:spPr>
      </p:pic>
      <p:sp>
        <p:nvSpPr>
          <p:cNvPr id="5" name="Rectángulo 4">
            <a:extLst>
              <a:ext uri="{FF2B5EF4-FFF2-40B4-BE49-F238E27FC236}">
                <a16:creationId xmlns:a16="http://schemas.microsoft.com/office/drawing/2014/main" id="{DBBE2D9F-C1F4-484B-9EC7-7A77DE2BB664}"/>
              </a:ext>
            </a:extLst>
          </p:cNvPr>
          <p:cNvSpPr/>
          <p:nvPr/>
        </p:nvSpPr>
        <p:spPr>
          <a:xfrm>
            <a:off x="873104" y="3504220"/>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B6E80A2F-606F-42BE-A149-8D43E962EE21}"/>
              </a:ext>
            </a:extLst>
          </p:cNvPr>
          <p:cNvSpPr/>
          <p:nvPr/>
        </p:nvSpPr>
        <p:spPr>
          <a:xfrm>
            <a:off x="1007807" y="4699328"/>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ector: angular 7">
            <a:extLst>
              <a:ext uri="{FF2B5EF4-FFF2-40B4-BE49-F238E27FC236}">
                <a16:creationId xmlns:a16="http://schemas.microsoft.com/office/drawing/2014/main" id="{1B6663E5-D68E-4699-B874-BEFBFB42A96D}"/>
              </a:ext>
            </a:extLst>
          </p:cNvPr>
          <p:cNvCxnSpPr>
            <a:stCxn id="5" idx="1"/>
            <a:endCxn id="6" idx="1"/>
          </p:cNvCxnSpPr>
          <p:nvPr/>
        </p:nvCxnSpPr>
        <p:spPr>
          <a:xfrm rot="10800000" flipH="1" flipV="1">
            <a:off x="873103" y="3595660"/>
            <a:ext cx="134703" cy="1195108"/>
          </a:xfrm>
          <a:prstGeom prst="bentConnector3">
            <a:avLst>
              <a:gd name="adj1" fmla="val -169707"/>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281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6C9A4-3189-402A-BDD2-49B4C65F0A8D}"/>
              </a:ext>
            </a:extLst>
          </p:cNvPr>
          <p:cNvSpPr>
            <a:spLocks noGrp="1"/>
          </p:cNvSpPr>
          <p:nvPr>
            <p:ph type="title"/>
          </p:nvPr>
        </p:nvSpPr>
        <p:spPr>
          <a:xfrm>
            <a:off x="0" y="0"/>
            <a:ext cx="7886700" cy="1325562"/>
          </a:xfrm>
        </p:spPr>
        <p:txBody>
          <a:bodyPr/>
          <a:lstStyle/>
          <a:p>
            <a:r>
              <a:rPr lang="es-AR" dirty="0"/>
              <a:t>Finalmente!!!</a:t>
            </a:r>
            <a:endParaRPr lang="en-US" dirty="0"/>
          </a:p>
        </p:txBody>
      </p:sp>
      <p:sp>
        <p:nvSpPr>
          <p:cNvPr id="3" name="Marcador de contenido 2">
            <a:extLst>
              <a:ext uri="{FF2B5EF4-FFF2-40B4-BE49-F238E27FC236}">
                <a16:creationId xmlns:a16="http://schemas.microsoft.com/office/drawing/2014/main" id="{01CE8359-CD82-43D3-A871-935BC585DEB2}"/>
              </a:ext>
            </a:extLst>
          </p:cNvPr>
          <p:cNvSpPr>
            <a:spLocks noGrp="1"/>
          </p:cNvSpPr>
          <p:nvPr>
            <p:ph idx="1"/>
          </p:nvPr>
        </p:nvSpPr>
        <p:spPr>
          <a:xfrm>
            <a:off x="126500" y="1097281"/>
            <a:ext cx="7886700" cy="1382097"/>
          </a:xfrm>
        </p:spPr>
        <p:txBody>
          <a:bodyPr>
            <a:normAutofit fontScale="92500" lnSpcReduction="10000"/>
          </a:bodyPr>
          <a:lstStyle/>
          <a:p>
            <a:r>
              <a:rPr lang="es-AR" dirty="0"/>
              <a:t>Autopsia de Q mostro que la cantidad de estados conocidos no estaba aumentando mucho con la cantidad de </a:t>
            </a:r>
            <a:r>
              <a:rPr lang="es-AR" dirty="0" err="1"/>
              <a:t>epochs</a:t>
            </a:r>
            <a:r>
              <a:rPr lang="es-AR" dirty="0"/>
              <a:t>. Revisando encontré </a:t>
            </a:r>
            <a:r>
              <a:rPr lang="es-AR" dirty="0" err="1"/>
              <a:t>seteo</a:t>
            </a:r>
            <a:r>
              <a:rPr lang="es-AR" dirty="0"/>
              <a:t> de </a:t>
            </a:r>
            <a:r>
              <a:rPr lang="es-AR" dirty="0" err="1"/>
              <a:t>random</a:t>
            </a:r>
            <a:r>
              <a:rPr lang="es-AR" dirty="0"/>
              <a:t> </a:t>
            </a:r>
            <a:r>
              <a:rPr lang="es-AR" dirty="0" err="1"/>
              <a:t>seed</a:t>
            </a:r>
            <a:r>
              <a:rPr lang="es-AR" dirty="0"/>
              <a:t> tanto en </a:t>
            </a:r>
            <a:r>
              <a:rPr lang="es-AR" i="1" dirty="0" err="1"/>
              <a:t>repartir</a:t>
            </a:r>
            <a:r>
              <a:rPr lang="es-AR" dirty="0" err="1"/>
              <a:t>_</a:t>
            </a:r>
            <a:r>
              <a:rPr lang="es-AR" i="1" dirty="0" err="1"/>
              <a:t>cartas</a:t>
            </a:r>
            <a:r>
              <a:rPr lang="es-AR" dirty="0"/>
              <a:t>() y </a:t>
            </a:r>
            <a:r>
              <a:rPr lang="es-AR" i="1" dirty="0" err="1"/>
              <a:t>train_agents</a:t>
            </a:r>
            <a:r>
              <a:rPr lang="es-AR" dirty="0"/>
              <a:t>(). Para </a:t>
            </a:r>
            <a:r>
              <a:rPr lang="es-AR" dirty="0" err="1"/>
              <a:t>debug</a:t>
            </a:r>
            <a:r>
              <a:rPr lang="es-AR" dirty="0"/>
              <a:t> esta bien pero luego solo debería ir en </a:t>
            </a:r>
            <a:r>
              <a:rPr lang="es-AR" i="1" dirty="0" err="1"/>
              <a:t>play_game</a:t>
            </a:r>
            <a:r>
              <a:rPr lang="es-AR" dirty="0"/>
              <a:t>()</a:t>
            </a:r>
          </a:p>
          <a:p>
            <a:r>
              <a:rPr lang="es-AR" dirty="0"/>
              <a:t>(entrenado con 300M)</a:t>
            </a:r>
            <a:endParaRPr lang="en-US" dirty="0"/>
          </a:p>
        </p:txBody>
      </p:sp>
      <p:pic>
        <p:nvPicPr>
          <p:cNvPr id="4" name="Imagen 3">
            <a:extLst>
              <a:ext uri="{FF2B5EF4-FFF2-40B4-BE49-F238E27FC236}">
                <a16:creationId xmlns:a16="http://schemas.microsoft.com/office/drawing/2014/main" id="{D5595504-B5D5-4937-82E9-F32166B2B6D9}"/>
              </a:ext>
            </a:extLst>
          </p:cNvPr>
          <p:cNvPicPr>
            <a:picLocks noChangeAspect="1"/>
          </p:cNvPicPr>
          <p:nvPr/>
        </p:nvPicPr>
        <p:blipFill rotWithShape="1">
          <a:blip r:embed="rId2"/>
          <a:srcRect r="19885"/>
          <a:stretch/>
        </p:blipFill>
        <p:spPr>
          <a:xfrm>
            <a:off x="507284" y="2536723"/>
            <a:ext cx="7029393" cy="3613355"/>
          </a:xfrm>
          <a:prstGeom prst="rect">
            <a:avLst/>
          </a:prstGeom>
        </p:spPr>
      </p:pic>
      <p:sp>
        <p:nvSpPr>
          <p:cNvPr id="5" name="Rectángulo 4">
            <a:extLst>
              <a:ext uri="{FF2B5EF4-FFF2-40B4-BE49-F238E27FC236}">
                <a16:creationId xmlns:a16="http://schemas.microsoft.com/office/drawing/2014/main" id="{DB741FFC-19A6-49E2-B42C-2275CBFD1001}"/>
              </a:ext>
            </a:extLst>
          </p:cNvPr>
          <p:cNvSpPr/>
          <p:nvPr/>
        </p:nvSpPr>
        <p:spPr>
          <a:xfrm>
            <a:off x="528454" y="4011563"/>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149D384F-9C0D-4A4B-8C8C-C012A39F73B6}"/>
              </a:ext>
            </a:extLst>
          </p:cNvPr>
          <p:cNvSpPr/>
          <p:nvPr/>
        </p:nvSpPr>
        <p:spPr>
          <a:xfrm>
            <a:off x="719533" y="5478044"/>
            <a:ext cx="2106257"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285DAB68-5C6E-42DE-84A6-485406196ABE}"/>
              </a:ext>
            </a:extLst>
          </p:cNvPr>
          <p:cNvCxnSpPr>
            <a:cxnSpLocks/>
            <a:stCxn id="5" idx="1"/>
            <a:endCxn id="6" idx="1"/>
          </p:cNvCxnSpPr>
          <p:nvPr/>
        </p:nvCxnSpPr>
        <p:spPr>
          <a:xfrm rot="10800000" flipH="1" flipV="1">
            <a:off x="528453" y="4103002"/>
            <a:ext cx="191079" cy="1466481"/>
          </a:xfrm>
          <a:prstGeom prst="bentConnector3">
            <a:avLst>
              <a:gd name="adj1" fmla="val -11963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EBAE1811-A91B-4181-8E94-7DC818A532F4}"/>
              </a:ext>
            </a:extLst>
          </p:cNvPr>
          <p:cNvSpPr/>
          <p:nvPr/>
        </p:nvSpPr>
        <p:spPr>
          <a:xfrm>
            <a:off x="757545" y="4325709"/>
            <a:ext cx="2180334" cy="169606"/>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697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6DB45-1108-4C16-99C3-8E40C1580F8E}"/>
              </a:ext>
            </a:extLst>
          </p:cNvPr>
          <p:cNvSpPr>
            <a:spLocks noGrp="1"/>
          </p:cNvSpPr>
          <p:nvPr>
            <p:ph type="title"/>
          </p:nvPr>
        </p:nvSpPr>
        <p:spPr>
          <a:xfrm>
            <a:off x="0" y="0"/>
            <a:ext cx="7886700" cy="1325562"/>
          </a:xfrm>
        </p:spPr>
        <p:txBody>
          <a:bodyPr>
            <a:normAutofit/>
          </a:bodyPr>
          <a:lstStyle/>
          <a:p>
            <a:r>
              <a:rPr lang="es-AR" sz="4000" b="1" dirty="0"/>
              <a:t>Lecciones aprendidas</a:t>
            </a:r>
          </a:p>
        </p:txBody>
      </p:sp>
      <p:sp>
        <p:nvSpPr>
          <p:cNvPr id="3" name="Marcador de contenido 2">
            <a:extLst>
              <a:ext uri="{FF2B5EF4-FFF2-40B4-BE49-F238E27FC236}">
                <a16:creationId xmlns:a16="http://schemas.microsoft.com/office/drawing/2014/main" id="{DB73169F-73E2-492E-8047-E08491CA24B6}"/>
              </a:ext>
            </a:extLst>
          </p:cNvPr>
          <p:cNvSpPr>
            <a:spLocks noGrp="1"/>
          </p:cNvSpPr>
          <p:nvPr>
            <p:ph idx="1"/>
          </p:nvPr>
        </p:nvSpPr>
        <p:spPr>
          <a:xfrm>
            <a:off x="173070" y="1416383"/>
            <a:ext cx="6362700" cy="4689449"/>
          </a:xfrm>
        </p:spPr>
        <p:txBody>
          <a:bodyPr>
            <a:normAutofit/>
          </a:bodyPr>
          <a:lstStyle/>
          <a:p>
            <a:r>
              <a:rPr lang="es-AR" dirty="0"/>
              <a:t>Ir poniendo metas parciales y evolucionar</a:t>
            </a:r>
          </a:p>
          <a:p>
            <a:endParaRPr lang="es-AR" dirty="0"/>
          </a:p>
          <a:p>
            <a:r>
              <a:rPr lang="es-AR" dirty="0"/>
              <a:t>Automatizar pruebas para poder hacer pruebas de regresión.</a:t>
            </a:r>
          </a:p>
          <a:p>
            <a:endParaRPr lang="es-AR" dirty="0"/>
          </a:p>
          <a:p>
            <a:r>
              <a:rPr lang="es-AR" dirty="0"/>
              <a:t>Hay que usar la </a:t>
            </a:r>
            <a:r>
              <a:rPr lang="es-AR" dirty="0" err="1"/>
              <a:t>random</a:t>
            </a:r>
            <a:r>
              <a:rPr lang="es-AR" dirty="0"/>
              <a:t> </a:t>
            </a:r>
            <a:r>
              <a:rPr lang="es-AR" dirty="0" err="1"/>
              <a:t>seed</a:t>
            </a:r>
            <a:r>
              <a:rPr lang="es-AR" dirty="0"/>
              <a:t> pero con cuidado</a:t>
            </a:r>
          </a:p>
          <a:p>
            <a:pPr marL="0" indent="0">
              <a:buNone/>
            </a:pPr>
            <a:endParaRPr lang="es-AR" dirty="0"/>
          </a:p>
          <a:p>
            <a:r>
              <a:rPr lang="es-AR" dirty="0"/>
              <a:t>Cambiar de Notebook a IDE (</a:t>
            </a:r>
            <a:r>
              <a:rPr lang="es-AR" dirty="0" err="1"/>
              <a:t>ie</a:t>
            </a:r>
            <a:r>
              <a:rPr lang="es-AR" dirty="0"/>
              <a:t>: </a:t>
            </a:r>
            <a:r>
              <a:rPr lang="es-AR" dirty="0" err="1"/>
              <a:t>Pycharm</a:t>
            </a:r>
            <a:r>
              <a:rPr lang="es-AR" dirty="0"/>
              <a:t>) para </a:t>
            </a:r>
            <a:r>
              <a:rPr lang="es-AR" dirty="0" err="1"/>
              <a:t>debuggear</a:t>
            </a:r>
            <a:endParaRPr lang="es-AR" dirty="0"/>
          </a:p>
          <a:p>
            <a:endParaRPr lang="es-AR" dirty="0"/>
          </a:p>
          <a:p>
            <a:r>
              <a:rPr lang="es-AR" dirty="0"/>
              <a:t>Mirar algunos ejemplos de juegos para el diseño, por ejemplo tome de un tatetí que el </a:t>
            </a:r>
            <a:r>
              <a:rPr lang="es-AR" i="1" dirty="0" err="1"/>
              <a:t>playgame</a:t>
            </a:r>
            <a:r>
              <a:rPr lang="es-AR" dirty="0"/>
              <a:t>() </a:t>
            </a:r>
            <a:r>
              <a:rPr lang="es-AR" dirty="0" err="1"/>
              <a:t>reusa</a:t>
            </a:r>
            <a:r>
              <a:rPr lang="es-AR" dirty="0"/>
              <a:t> es el mismo para Agentes, Humanos o </a:t>
            </a:r>
            <a:r>
              <a:rPr lang="es-AR" dirty="0" err="1"/>
              <a:t>AgentesRandom</a:t>
            </a:r>
            <a:r>
              <a:rPr lang="es-AR" dirty="0"/>
              <a:t> </a:t>
            </a:r>
          </a:p>
        </p:txBody>
      </p:sp>
    </p:spTree>
    <p:extLst>
      <p:ext uri="{BB962C8B-B14F-4D97-AF65-F5344CB8AC3E}">
        <p14:creationId xmlns:p14="http://schemas.microsoft.com/office/powerpoint/2010/main" val="409835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DB2D9-02D3-4FBD-AAB6-DE6CD5D0D22A}"/>
              </a:ext>
            </a:extLst>
          </p:cNvPr>
          <p:cNvSpPr>
            <a:spLocks noGrp="1"/>
          </p:cNvSpPr>
          <p:nvPr>
            <p:ph type="title"/>
          </p:nvPr>
        </p:nvSpPr>
        <p:spPr/>
        <p:txBody>
          <a:bodyPr/>
          <a:lstStyle/>
          <a:p>
            <a:r>
              <a:rPr lang="es-AR" dirty="0"/>
              <a:t>Estrategias Tradicionales en Juegos </a:t>
            </a:r>
            <a:endParaRPr lang="en-US" dirty="0"/>
          </a:p>
        </p:txBody>
      </p:sp>
      <p:sp>
        <p:nvSpPr>
          <p:cNvPr id="3" name="Marcador de contenido 2">
            <a:extLst>
              <a:ext uri="{FF2B5EF4-FFF2-40B4-BE49-F238E27FC236}">
                <a16:creationId xmlns:a16="http://schemas.microsoft.com/office/drawing/2014/main" id="{02436A5A-6D3C-4980-93B8-92D43332C69A}"/>
              </a:ext>
            </a:extLst>
          </p:cNvPr>
          <p:cNvSpPr>
            <a:spLocks noGrp="1"/>
          </p:cNvSpPr>
          <p:nvPr>
            <p:ph idx="1"/>
          </p:nvPr>
        </p:nvSpPr>
        <p:spPr/>
        <p:txBody>
          <a:bodyPr/>
          <a:lstStyle/>
          <a:p>
            <a:r>
              <a:rPr lang="es-AR" dirty="0"/>
              <a:t>Ajedrez</a:t>
            </a:r>
          </a:p>
          <a:p>
            <a:endParaRPr lang="es-AR" dirty="0"/>
          </a:p>
          <a:p>
            <a:endParaRPr lang="es-AR" dirty="0"/>
          </a:p>
          <a:p>
            <a:r>
              <a:rPr lang="es-AR" dirty="0" err="1"/>
              <a:t>AlphaGo</a:t>
            </a:r>
            <a:r>
              <a:rPr lang="es-AR" dirty="0"/>
              <a:t> / </a:t>
            </a:r>
            <a:r>
              <a:rPr lang="es-AR" dirty="0" err="1"/>
              <a:t>AlphaZero</a:t>
            </a:r>
            <a:r>
              <a:rPr lang="es-AR" dirty="0"/>
              <a:t> / </a:t>
            </a:r>
            <a:r>
              <a:rPr lang="es-AR" dirty="0" err="1"/>
              <a:t>AlphaChess</a:t>
            </a:r>
            <a:r>
              <a:rPr lang="es-AR" dirty="0"/>
              <a:t> / </a:t>
            </a:r>
            <a:r>
              <a:rPr lang="es-AR" dirty="0" err="1"/>
              <a:t>AlphaShogi</a:t>
            </a:r>
            <a:endParaRPr lang="es-AR" dirty="0"/>
          </a:p>
          <a:p>
            <a:endParaRPr lang="es-AR" dirty="0"/>
          </a:p>
          <a:p>
            <a:endParaRPr lang="es-AR" dirty="0"/>
          </a:p>
          <a:p>
            <a:r>
              <a:rPr lang="es-AR" dirty="0" err="1"/>
              <a:t>AlphaStar</a:t>
            </a:r>
            <a:endParaRPr lang="es-AR" dirty="0"/>
          </a:p>
          <a:p>
            <a:endParaRPr lang="es-AR" dirty="0"/>
          </a:p>
          <a:p>
            <a:endParaRPr lang="es-AR" dirty="0"/>
          </a:p>
          <a:p>
            <a:r>
              <a:rPr lang="es-AR" dirty="0" err="1"/>
              <a:t>Libratum</a:t>
            </a:r>
            <a:r>
              <a:rPr lang="es-AR" dirty="0"/>
              <a:t>/</a:t>
            </a:r>
            <a:r>
              <a:rPr lang="es-AR" dirty="0" err="1"/>
              <a:t>Deepstack</a:t>
            </a:r>
            <a:endParaRPr lang="en-US" dirty="0"/>
          </a:p>
        </p:txBody>
      </p:sp>
    </p:spTree>
    <p:extLst>
      <p:ext uri="{BB962C8B-B14F-4D97-AF65-F5344CB8AC3E}">
        <p14:creationId xmlns:p14="http://schemas.microsoft.com/office/powerpoint/2010/main" val="275545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3CB8A67-82B6-4D28-8630-4B5249B1F26B}"/>
              </a:ext>
            </a:extLst>
          </p:cNvPr>
          <p:cNvSpPr>
            <a:spLocks noGrp="1"/>
          </p:cNvSpPr>
          <p:nvPr>
            <p:ph type="ctrTitle"/>
          </p:nvPr>
        </p:nvSpPr>
        <p:spPr/>
        <p:txBody>
          <a:bodyPr/>
          <a:lstStyle/>
          <a:p>
            <a:r>
              <a:rPr lang="es-AR" dirty="0"/>
              <a:t>Volvamos al Truco</a:t>
            </a:r>
            <a:endParaRPr lang="en-US" dirty="0"/>
          </a:p>
        </p:txBody>
      </p:sp>
      <p:sp>
        <p:nvSpPr>
          <p:cNvPr id="5" name="Subtítulo 4">
            <a:extLst>
              <a:ext uri="{FF2B5EF4-FFF2-40B4-BE49-F238E27FC236}">
                <a16:creationId xmlns:a16="http://schemas.microsoft.com/office/drawing/2014/main" id="{334C2F3C-FC5C-4D79-9F3E-AD7018A6F7EF}"/>
              </a:ext>
            </a:extLst>
          </p:cNvPr>
          <p:cNvSpPr>
            <a:spLocks noGrp="1"/>
          </p:cNvSpPr>
          <p:nvPr>
            <p:ph type="subTitle" idx="1"/>
          </p:nvPr>
        </p:nvSpPr>
        <p:spPr/>
        <p:txBody>
          <a:bodyPr/>
          <a:lstStyle/>
          <a:p>
            <a:r>
              <a:rPr lang="en-US" dirty="0"/>
              <a:t>Le </a:t>
            </a:r>
            <a:r>
              <a:rPr lang="en-US" dirty="0" err="1"/>
              <a:t>queríamos</a:t>
            </a:r>
            <a:r>
              <a:rPr lang="en-US" dirty="0"/>
              <a:t> meter redes?</a:t>
            </a:r>
          </a:p>
        </p:txBody>
      </p:sp>
    </p:spTree>
    <p:extLst>
      <p:ext uri="{BB962C8B-B14F-4D97-AF65-F5344CB8AC3E}">
        <p14:creationId xmlns:p14="http://schemas.microsoft.com/office/powerpoint/2010/main" val="232458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E53474E-AFE0-4421-9A74-AEC125463DDF}"/>
              </a:ext>
            </a:extLst>
          </p:cNvPr>
          <p:cNvSpPr/>
          <p:nvPr/>
        </p:nvSpPr>
        <p:spPr>
          <a:xfrm>
            <a:off x="467482" y="1479344"/>
            <a:ext cx="4076280"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Motor</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convert_state_to_vector</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(s)</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play_random_games</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(p1,p2)</a:t>
            </a:r>
          </a:p>
        </p:txBody>
      </p:sp>
      <p:sp>
        <p:nvSpPr>
          <p:cNvPr id="5" name="Rectángulo: esquinas redondeadas 4">
            <a:extLst>
              <a:ext uri="{FF2B5EF4-FFF2-40B4-BE49-F238E27FC236}">
                <a16:creationId xmlns:a16="http://schemas.microsoft.com/office/drawing/2014/main" id="{221EC710-62AA-4D19-9C42-89DA861D9243}"/>
              </a:ext>
            </a:extLst>
          </p:cNvPr>
          <p:cNvSpPr/>
          <p:nvPr/>
        </p:nvSpPr>
        <p:spPr>
          <a:xfrm>
            <a:off x="5157329" y="1479344"/>
            <a:ext cx="3889159"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Reglas</a:t>
            </a:r>
          </a:p>
          <a:p>
            <a:r>
              <a:rPr lang="es-AR" sz="1600" dirty="0">
                <a:solidFill>
                  <a:schemeClr val="tx1">
                    <a:lumMod val="85000"/>
                    <a:lumOff val="15000"/>
                  </a:schemeClr>
                </a:solidFill>
                <a:latin typeface="Courier New" panose="02070309020205020404" pitchFamily="49" charset="0"/>
                <a:cs typeface="Courier New" panose="02070309020205020404" pitchFamily="49" charset="0"/>
              </a:rPr>
              <a:t>Mazo</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Enums</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 Acciones, </a:t>
            </a:r>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EstadoTruco</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 y </a:t>
            </a:r>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EstadoEnvido</a:t>
            </a:r>
            <a:endParaRPr lang="es-AR" sz="1600" dirty="0">
              <a:solidFill>
                <a:schemeClr val="tx1">
                  <a:lumMod val="85000"/>
                  <a:lumOff val="15000"/>
                </a:schemeClr>
              </a:solidFill>
              <a:latin typeface="Courier New" panose="02070309020205020404" pitchFamily="49" charset="0"/>
              <a:cs typeface="Courier New" panose="02070309020205020404" pitchFamily="49" charset="0"/>
            </a:endParaRPr>
          </a:p>
        </p:txBody>
      </p:sp>
      <p:sp>
        <p:nvSpPr>
          <p:cNvPr id="53" name="Rectángulo: esquinas redondeadas 52">
            <a:extLst>
              <a:ext uri="{FF2B5EF4-FFF2-40B4-BE49-F238E27FC236}">
                <a16:creationId xmlns:a16="http://schemas.microsoft.com/office/drawing/2014/main" id="{15EC3BB8-FE98-40F7-9394-A51E7F4913A4}"/>
              </a:ext>
            </a:extLst>
          </p:cNvPr>
          <p:cNvSpPr/>
          <p:nvPr/>
        </p:nvSpPr>
        <p:spPr>
          <a:xfrm>
            <a:off x="4946071"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AgenteDVN</a:t>
            </a:r>
            <a:endParaRPr lang="es-AR" b="1" dirty="0">
              <a:solidFill>
                <a:schemeClr val="tx1">
                  <a:lumMod val="85000"/>
                  <a:lumOff val="15000"/>
                </a:schemeClr>
              </a:solidFill>
            </a:endParaRPr>
          </a:p>
        </p:txBody>
      </p:sp>
      <p:sp>
        <p:nvSpPr>
          <p:cNvPr id="22" name="Rectángulo 21">
            <a:extLst>
              <a:ext uri="{FF2B5EF4-FFF2-40B4-BE49-F238E27FC236}">
                <a16:creationId xmlns:a16="http://schemas.microsoft.com/office/drawing/2014/main" id="{5FDB6B9E-7C25-4EBE-AB94-1A30F68EC9A8}"/>
              </a:ext>
            </a:extLst>
          </p:cNvPr>
          <p:cNvSpPr/>
          <p:nvPr/>
        </p:nvSpPr>
        <p:spPr>
          <a:xfrm>
            <a:off x="6503269" y="4202942"/>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lumMod val="85000"/>
                    <a:lumOff val="15000"/>
                  </a:schemeClr>
                </a:solidFill>
              </a:rPr>
              <a:t>Red</a:t>
            </a:r>
          </a:p>
          <a:p>
            <a:pPr algn="ctr"/>
            <a:r>
              <a:rPr lang="es-AR" sz="1100" b="1" dirty="0">
                <a:solidFill>
                  <a:schemeClr val="tx1">
                    <a:lumMod val="85000"/>
                    <a:lumOff val="15000"/>
                  </a:schemeClr>
                </a:solidFill>
              </a:rPr>
              <a:t>DVN</a:t>
            </a:r>
          </a:p>
          <a:p>
            <a:pPr algn="ctr"/>
            <a:endParaRPr lang="es-AR" sz="1100" b="1" dirty="0">
              <a:solidFill>
                <a:schemeClr val="tx1">
                  <a:lumMod val="85000"/>
                  <a:lumOff val="15000"/>
                </a:schemeClr>
              </a:solidFill>
            </a:endParaRPr>
          </a:p>
          <a:p>
            <a:pPr algn="ctr"/>
            <a:r>
              <a:rPr lang="es-AR" sz="1100" b="1" i="1" dirty="0">
                <a:solidFill>
                  <a:schemeClr val="tx1">
                    <a:lumMod val="85000"/>
                    <a:lumOff val="15000"/>
                  </a:schemeClr>
                </a:solidFill>
              </a:rPr>
              <a:t>V(s)</a:t>
            </a:r>
          </a:p>
        </p:txBody>
      </p:sp>
      <p:sp>
        <p:nvSpPr>
          <p:cNvPr id="31" name="CuadroTexto 30">
            <a:extLst>
              <a:ext uri="{FF2B5EF4-FFF2-40B4-BE49-F238E27FC236}">
                <a16:creationId xmlns:a16="http://schemas.microsoft.com/office/drawing/2014/main" id="{F74C7D8E-D8ED-482F-AD9C-D6E23C061E72}"/>
              </a:ext>
            </a:extLst>
          </p:cNvPr>
          <p:cNvSpPr txBox="1"/>
          <p:nvPr/>
        </p:nvSpPr>
        <p:spPr>
          <a:xfrm>
            <a:off x="5130795" y="5534069"/>
            <a:ext cx="1889996" cy="461665"/>
          </a:xfrm>
          <a:prstGeom prst="rect">
            <a:avLst/>
          </a:prstGeom>
          <a:noFill/>
        </p:spPr>
        <p:txBody>
          <a:bodyPr wrap="square" rtlCol="0">
            <a:spAutoFit/>
          </a:bodyPr>
          <a:lstStyle/>
          <a:p>
            <a:pPr algn="ctr"/>
            <a:r>
              <a:rPr lang="es-AR" sz="1200" b="1" dirty="0"/>
              <a:t>Look </a:t>
            </a:r>
            <a:r>
              <a:rPr lang="es-AR" sz="1200" b="1" dirty="0" err="1"/>
              <a:t>Ahead</a:t>
            </a:r>
            <a:r>
              <a:rPr lang="es-AR" sz="1200" b="1" dirty="0"/>
              <a:t> </a:t>
            </a:r>
            <a:r>
              <a:rPr lang="es-AR" sz="1200" b="1" dirty="0" err="1"/>
              <a:t>Tree</a:t>
            </a:r>
            <a:r>
              <a:rPr lang="es-AR" sz="1200" b="1" dirty="0"/>
              <a:t> </a:t>
            </a:r>
            <a:r>
              <a:rPr lang="es-AR" sz="1200" b="1" dirty="0" err="1"/>
              <a:t>Search</a:t>
            </a:r>
            <a:endParaRPr lang="es-AR" sz="1200" b="1" dirty="0"/>
          </a:p>
          <a:p>
            <a:pPr algn="ctr"/>
            <a:r>
              <a:rPr lang="es-AR" sz="1200" dirty="0"/>
              <a:t>(acciones posibles)</a:t>
            </a:r>
          </a:p>
        </p:txBody>
      </p:sp>
      <p:sp>
        <p:nvSpPr>
          <p:cNvPr id="32" name="Rectángulo 31">
            <a:extLst>
              <a:ext uri="{FF2B5EF4-FFF2-40B4-BE49-F238E27FC236}">
                <a16:creationId xmlns:a16="http://schemas.microsoft.com/office/drawing/2014/main" id="{3B09B16A-4BB0-481D-84ED-81B5C623F638}"/>
              </a:ext>
            </a:extLst>
          </p:cNvPr>
          <p:cNvSpPr/>
          <p:nvPr/>
        </p:nvSpPr>
        <p:spPr>
          <a:xfrm>
            <a:off x="5116296" y="47418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Rectángulo 32">
            <a:extLst>
              <a:ext uri="{FF2B5EF4-FFF2-40B4-BE49-F238E27FC236}">
                <a16:creationId xmlns:a16="http://schemas.microsoft.com/office/drawing/2014/main" id="{17816C6B-CFCF-49F1-BD6D-C811729CA242}"/>
              </a:ext>
            </a:extLst>
          </p:cNvPr>
          <p:cNvSpPr/>
          <p:nvPr/>
        </p:nvSpPr>
        <p:spPr>
          <a:xfrm>
            <a:off x="5829737" y="421374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Rectángulo 33">
            <a:extLst>
              <a:ext uri="{FF2B5EF4-FFF2-40B4-BE49-F238E27FC236}">
                <a16:creationId xmlns:a16="http://schemas.microsoft.com/office/drawing/2014/main" id="{01824462-FF67-4CA3-8924-4EA29DDAA9AC}"/>
              </a:ext>
            </a:extLst>
          </p:cNvPr>
          <p:cNvSpPr/>
          <p:nvPr/>
        </p:nvSpPr>
        <p:spPr>
          <a:xfrm>
            <a:off x="5829737" y="4748133"/>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Rectángulo 34">
            <a:extLst>
              <a:ext uri="{FF2B5EF4-FFF2-40B4-BE49-F238E27FC236}">
                <a16:creationId xmlns:a16="http://schemas.microsoft.com/office/drawing/2014/main" id="{3FEFAA15-BEF3-424E-BAD1-D81C7FD68308}"/>
              </a:ext>
            </a:extLst>
          </p:cNvPr>
          <p:cNvSpPr/>
          <p:nvPr/>
        </p:nvSpPr>
        <p:spPr>
          <a:xfrm>
            <a:off x="5829737" y="5189139"/>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7" name="Conector: angular 36">
            <a:extLst>
              <a:ext uri="{FF2B5EF4-FFF2-40B4-BE49-F238E27FC236}">
                <a16:creationId xmlns:a16="http://schemas.microsoft.com/office/drawing/2014/main" id="{C9874A40-02C6-4416-8B85-B6204979F6E7}"/>
              </a:ext>
            </a:extLst>
          </p:cNvPr>
          <p:cNvCxnSpPr>
            <a:stCxn id="32" idx="3"/>
            <a:endCxn id="33" idx="1"/>
          </p:cNvCxnSpPr>
          <p:nvPr/>
        </p:nvCxnSpPr>
        <p:spPr>
          <a:xfrm flipV="1">
            <a:off x="5268694" y="4297044"/>
            <a:ext cx="561043" cy="528120"/>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9EAF3D-09A6-4B3A-AE15-EB4AED109594}"/>
              </a:ext>
            </a:extLst>
          </p:cNvPr>
          <p:cNvCxnSpPr>
            <a:cxnSpLocks/>
            <a:stCxn id="32" idx="3"/>
            <a:endCxn id="34" idx="1"/>
          </p:cNvCxnSpPr>
          <p:nvPr/>
        </p:nvCxnSpPr>
        <p:spPr>
          <a:xfrm>
            <a:off x="5268694" y="4825164"/>
            <a:ext cx="561043" cy="6271"/>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angular 40">
            <a:extLst>
              <a:ext uri="{FF2B5EF4-FFF2-40B4-BE49-F238E27FC236}">
                <a16:creationId xmlns:a16="http://schemas.microsoft.com/office/drawing/2014/main" id="{F4E01637-1247-4421-8CD4-233B6F78DE92}"/>
              </a:ext>
            </a:extLst>
          </p:cNvPr>
          <p:cNvCxnSpPr>
            <a:cxnSpLocks/>
            <a:stCxn id="32" idx="3"/>
            <a:endCxn id="35" idx="1"/>
          </p:cNvCxnSpPr>
          <p:nvPr/>
        </p:nvCxnSpPr>
        <p:spPr>
          <a:xfrm>
            <a:off x="5268694" y="4825164"/>
            <a:ext cx="561043" cy="447277"/>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10C3C988-3128-444A-9FE2-91C0C0C80F86}"/>
              </a:ext>
            </a:extLst>
          </p:cNvPr>
          <p:cNvSpPr txBox="1"/>
          <p:nvPr/>
        </p:nvSpPr>
        <p:spPr>
          <a:xfrm>
            <a:off x="6015341" y="4202942"/>
            <a:ext cx="387921"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1</a:t>
            </a:r>
            <a:endParaRPr lang="es-AR" sz="1200" b="1" dirty="0">
              <a:latin typeface="Courier New" panose="02070309020205020404" pitchFamily="49" charset="0"/>
              <a:cs typeface="Courier New" panose="02070309020205020404" pitchFamily="49" charset="0"/>
            </a:endParaRPr>
          </a:p>
        </p:txBody>
      </p:sp>
      <p:sp>
        <p:nvSpPr>
          <p:cNvPr id="45" name="CuadroTexto 44">
            <a:extLst>
              <a:ext uri="{FF2B5EF4-FFF2-40B4-BE49-F238E27FC236}">
                <a16:creationId xmlns:a16="http://schemas.microsoft.com/office/drawing/2014/main" id="{A6832AC8-675F-4DB3-998D-5282F5BE2D74}"/>
              </a:ext>
            </a:extLst>
          </p:cNvPr>
          <p:cNvSpPr txBox="1"/>
          <p:nvPr/>
        </p:nvSpPr>
        <p:spPr>
          <a:xfrm>
            <a:off x="6015341" y="4720926"/>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2</a:t>
            </a:r>
            <a:endParaRPr lang="es-AR" sz="1200" b="1" dirty="0">
              <a:latin typeface="Courier New" panose="02070309020205020404" pitchFamily="49" charset="0"/>
              <a:cs typeface="Courier New" panose="02070309020205020404" pitchFamily="49" charset="0"/>
            </a:endParaRPr>
          </a:p>
        </p:txBody>
      </p:sp>
      <p:sp>
        <p:nvSpPr>
          <p:cNvPr id="46" name="CuadroTexto 45">
            <a:extLst>
              <a:ext uri="{FF2B5EF4-FFF2-40B4-BE49-F238E27FC236}">
                <a16:creationId xmlns:a16="http://schemas.microsoft.com/office/drawing/2014/main" id="{2E4E41C8-CA09-4851-8230-2D6FFA7B00D3}"/>
              </a:ext>
            </a:extLst>
          </p:cNvPr>
          <p:cNvSpPr txBox="1"/>
          <p:nvPr/>
        </p:nvSpPr>
        <p:spPr>
          <a:xfrm>
            <a:off x="6018723" y="5155724"/>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3</a:t>
            </a:r>
            <a:endParaRPr lang="es-AR" sz="1200" b="1" dirty="0">
              <a:latin typeface="Courier New" panose="02070309020205020404" pitchFamily="49" charset="0"/>
              <a:cs typeface="Courier New" panose="02070309020205020404" pitchFamily="49" charset="0"/>
            </a:endParaRPr>
          </a:p>
        </p:txBody>
      </p:sp>
      <p:sp>
        <p:nvSpPr>
          <p:cNvPr id="47" name="Rectángulo 46">
            <a:extLst>
              <a:ext uri="{FF2B5EF4-FFF2-40B4-BE49-F238E27FC236}">
                <a16:creationId xmlns:a16="http://schemas.microsoft.com/office/drawing/2014/main" id="{D0FBB9D6-5705-4802-83EA-60C9C8E8D44D}"/>
              </a:ext>
            </a:extLst>
          </p:cNvPr>
          <p:cNvSpPr/>
          <p:nvPr/>
        </p:nvSpPr>
        <p:spPr>
          <a:xfrm>
            <a:off x="7093514" y="42945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Rectángulo 47">
            <a:extLst>
              <a:ext uri="{FF2B5EF4-FFF2-40B4-BE49-F238E27FC236}">
                <a16:creationId xmlns:a16="http://schemas.microsoft.com/office/drawing/2014/main" id="{10F6657B-A2B7-474B-861E-9016E677D1ED}"/>
              </a:ext>
            </a:extLst>
          </p:cNvPr>
          <p:cNvSpPr/>
          <p:nvPr/>
        </p:nvSpPr>
        <p:spPr>
          <a:xfrm>
            <a:off x="7093514" y="4703271"/>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Rectángulo 48">
            <a:extLst>
              <a:ext uri="{FF2B5EF4-FFF2-40B4-BE49-F238E27FC236}">
                <a16:creationId xmlns:a16="http://schemas.microsoft.com/office/drawing/2014/main" id="{626F9459-7EE5-47A4-8A4A-38ACDC9AA204}"/>
              </a:ext>
            </a:extLst>
          </p:cNvPr>
          <p:cNvSpPr/>
          <p:nvPr/>
        </p:nvSpPr>
        <p:spPr>
          <a:xfrm>
            <a:off x="7093514" y="5111980"/>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4" name="CuadroTexto 53">
            <a:extLst>
              <a:ext uri="{FF2B5EF4-FFF2-40B4-BE49-F238E27FC236}">
                <a16:creationId xmlns:a16="http://schemas.microsoft.com/office/drawing/2014/main" id="{885A7E7B-B29A-460D-9C80-D05F26C540BA}"/>
              </a:ext>
            </a:extLst>
          </p:cNvPr>
          <p:cNvSpPr txBox="1"/>
          <p:nvPr/>
        </p:nvSpPr>
        <p:spPr>
          <a:xfrm>
            <a:off x="7836157" y="4456144"/>
            <a:ext cx="1009947" cy="646331"/>
          </a:xfrm>
          <a:prstGeom prst="rect">
            <a:avLst/>
          </a:prstGeom>
          <a:noFill/>
        </p:spPr>
        <p:txBody>
          <a:bodyPr wrap="square" rtlCol="0">
            <a:spAutoFit/>
          </a:bodyPr>
          <a:lstStyle/>
          <a:p>
            <a:pPr algn="ctr"/>
            <a:r>
              <a:rPr lang="es-AR" sz="1200" b="1" dirty="0"/>
              <a:t>Valor estimado de cada acción </a:t>
            </a:r>
            <a:endParaRPr lang="es-AR" sz="1200" dirty="0"/>
          </a:p>
        </p:txBody>
      </p:sp>
      <p:sp>
        <p:nvSpPr>
          <p:cNvPr id="55" name="CuadroTexto 54">
            <a:extLst>
              <a:ext uri="{FF2B5EF4-FFF2-40B4-BE49-F238E27FC236}">
                <a16:creationId xmlns:a16="http://schemas.microsoft.com/office/drawing/2014/main" id="{B143F600-A1A7-4340-BFB3-F5AF898BEDD2}"/>
              </a:ext>
            </a:extLst>
          </p:cNvPr>
          <p:cNvSpPr txBox="1"/>
          <p:nvPr/>
        </p:nvSpPr>
        <p:spPr>
          <a:xfrm>
            <a:off x="4995212" y="457303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56" name="CuadroTexto 55">
            <a:extLst>
              <a:ext uri="{FF2B5EF4-FFF2-40B4-BE49-F238E27FC236}">
                <a16:creationId xmlns:a16="http://schemas.microsoft.com/office/drawing/2014/main" id="{37E5E5E6-B03D-43E6-8A83-C35D18586A64}"/>
              </a:ext>
            </a:extLst>
          </p:cNvPr>
          <p:cNvSpPr txBox="1"/>
          <p:nvPr/>
        </p:nvSpPr>
        <p:spPr>
          <a:xfrm>
            <a:off x="5446794" y="410447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58" name="CuadroTexto 57">
            <a:extLst>
              <a:ext uri="{FF2B5EF4-FFF2-40B4-BE49-F238E27FC236}">
                <a16:creationId xmlns:a16="http://schemas.microsoft.com/office/drawing/2014/main" id="{62701404-34C1-4D8B-BF25-CF4AC451F956}"/>
              </a:ext>
            </a:extLst>
          </p:cNvPr>
          <p:cNvSpPr txBox="1"/>
          <p:nvPr/>
        </p:nvSpPr>
        <p:spPr>
          <a:xfrm>
            <a:off x="5451348" y="5108823"/>
            <a:ext cx="276069"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3</a:t>
            </a:r>
            <a:endParaRPr lang="es-AR" sz="1100" b="1" dirty="0">
              <a:latin typeface="Courier New" panose="02070309020205020404" pitchFamily="49" charset="0"/>
              <a:cs typeface="Courier New" panose="02070309020205020404" pitchFamily="49" charset="0"/>
            </a:endParaRPr>
          </a:p>
        </p:txBody>
      </p:sp>
      <p:sp>
        <p:nvSpPr>
          <p:cNvPr id="59" name="CuadroTexto 58">
            <a:extLst>
              <a:ext uri="{FF2B5EF4-FFF2-40B4-BE49-F238E27FC236}">
                <a16:creationId xmlns:a16="http://schemas.microsoft.com/office/drawing/2014/main" id="{A90AF459-2386-418D-9FD3-DF5696D01744}"/>
              </a:ext>
            </a:extLst>
          </p:cNvPr>
          <p:cNvSpPr txBox="1"/>
          <p:nvPr/>
        </p:nvSpPr>
        <p:spPr>
          <a:xfrm>
            <a:off x="5452982" y="4653201"/>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grpSp>
        <p:nvGrpSpPr>
          <p:cNvPr id="78" name="Grupo 77">
            <a:extLst>
              <a:ext uri="{FF2B5EF4-FFF2-40B4-BE49-F238E27FC236}">
                <a16:creationId xmlns:a16="http://schemas.microsoft.com/office/drawing/2014/main" id="{E2E1075A-3C9C-45C9-92F3-1BD7D3EAA23D}"/>
              </a:ext>
            </a:extLst>
          </p:cNvPr>
          <p:cNvGrpSpPr/>
          <p:nvPr/>
        </p:nvGrpSpPr>
        <p:grpSpPr>
          <a:xfrm>
            <a:off x="443344" y="3429000"/>
            <a:ext cx="3865420" cy="2660072"/>
            <a:chOff x="443344" y="3429000"/>
            <a:chExt cx="3865420" cy="2660072"/>
          </a:xfrm>
        </p:grpSpPr>
        <p:sp>
          <p:nvSpPr>
            <p:cNvPr id="6" name="Rectángulo: esquinas redondeadas 5">
              <a:extLst>
                <a:ext uri="{FF2B5EF4-FFF2-40B4-BE49-F238E27FC236}">
                  <a16:creationId xmlns:a16="http://schemas.microsoft.com/office/drawing/2014/main" id="{69CD68C3-AADC-4CB0-A174-952FC74B5F57}"/>
                </a:ext>
              </a:extLst>
            </p:cNvPr>
            <p:cNvSpPr/>
            <p:nvPr/>
          </p:nvSpPr>
          <p:spPr>
            <a:xfrm>
              <a:off x="443344"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AgenteDQN</a:t>
              </a:r>
              <a:endParaRPr lang="es-AR" b="1" dirty="0">
                <a:solidFill>
                  <a:schemeClr val="tx1">
                    <a:lumMod val="85000"/>
                    <a:lumOff val="15000"/>
                  </a:schemeClr>
                </a:solidFill>
              </a:endParaRPr>
            </a:p>
          </p:txBody>
        </p:sp>
        <p:sp>
          <p:nvSpPr>
            <p:cNvPr id="8" name="Flecha: doblada hacia arriba 7">
              <a:extLst>
                <a:ext uri="{FF2B5EF4-FFF2-40B4-BE49-F238E27FC236}">
                  <a16:creationId xmlns:a16="http://schemas.microsoft.com/office/drawing/2014/main" id="{FFCAF737-523F-4E3D-AC0F-F1981CEF3012}"/>
                </a:ext>
              </a:extLst>
            </p:cNvPr>
            <p:cNvSpPr/>
            <p:nvPr/>
          </p:nvSpPr>
          <p:spPr>
            <a:xfrm rot="5400000">
              <a:off x="949037" y="4759036"/>
              <a:ext cx="498764" cy="429491"/>
            </a:xfrm>
            <a:prstGeom prst="ben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68F28B8-1CAF-4E16-9CD0-A71F9B41D15A}"/>
                </a:ext>
              </a:extLst>
            </p:cNvPr>
            <p:cNvSpPr/>
            <p:nvPr/>
          </p:nvSpPr>
          <p:spPr>
            <a:xfrm>
              <a:off x="1517073" y="4738253"/>
              <a:ext cx="1094509" cy="6996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lumMod val="85000"/>
                      <a:lumOff val="15000"/>
                    </a:schemeClr>
                  </a:solidFill>
                </a:rPr>
                <a:t>Red</a:t>
              </a:r>
            </a:p>
            <a:p>
              <a:pPr algn="ctr"/>
              <a:r>
                <a:rPr lang="es-AR" b="1" dirty="0">
                  <a:solidFill>
                    <a:schemeClr val="tx1">
                      <a:lumMod val="85000"/>
                      <a:lumOff val="15000"/>
                    </a:schemeClr>
                  </a:solidFill>
                </a:rPr>
                <a:t>DQN</a:t>
              </a:r>
            </a:p>
          </p:txBody>
        </p:sp>
        <p:sp>
          <p:nvSpPr>
            <p:cNvPr id="11" name="CuadroTexto 10">
              <a:extLst>
                <a:ext uri="{FF2B5EF4-FFF2-40B4-BE49-F238E27FC236}">
                  <a16:creationId xmlns:a16="http://schemas.microsoft.com/office/drawing/2014/main" id="{470AAE3C-4072-4AA1-A8AC-B09A67E52074}"/>
                </a:ext>
              </a:extLst>
            </p:cNvPr>
            <p:cNvSpPr txBox="1"/>
            <p:nvPr/>
          </p:nvSpPr>
          <p:spPr>
            <a:xfrm>
              <a:off x="443344" y="4078068"/>
              <a:ext cx="1246911" cy="646331"/>
            </a:xfrm>
            <a:prstGeom prst="rect">
              <a:avLst/>
            </a:prstGeom>
            <a:noFill/>
          </p:spPr>
          <p:txBody>
            <a:bodyPr wrap="square" rtlCol="0">
              <a:spAutoFit/>
            </a:bodyPr>
            <a:lstStyle/>
            <a:p>
              <a:pPr algn="ctr"/>
              <a:r>
                <a:rPr lang="es-AR" sz="1200" dirty="0"/>
                <a:t>Estado se convierte a vector</a:t>
              </a:r>
            </a:p>
          </p:txBody>
        </p:sp>
        <p:sp>
          <p:nvSpPr>
            <p:cNvPr id="12" name="Rectángulo 11">
              <a:extLst>
                <a:ext uri="{FF2B5EF4-FFF2-40B4-BE49-F238E27FC236}">
                  <a16:creationId xmlns:a16="http://schemas.microsoft.com/office/drawing/2014/main" id="{EF5F361B-E4B5-417F-9137-5AC81481B524}"/>
                </a:ext>
              </a:extLst>
            </p:cNvPr>
            <p:cNvSpPr/>
            <p:nvPr/>
          </p:nvSpPr>
          <p:spPr>
            <a:xfrm>
              <a:off x="2604653" y="4471552"/>
              <a:ext cx="221673" cy="12330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a:extLst>
                <a:ext uri="{FF2B5EF4-FFF2-40B4-BE49-F238E27FC236}">
                  <a16:creationId xmlns:a16="http://schemas.microsoft.com/office/drawing/2014/main" id="{BB0FA6AA-E070-4933-BBFD-CD881CD6B350}"/>
                </a:ext>
              </a:extLst>
            </p:cNvPr>
            <p:cNvSpPr/>
            <p:nvPr/>
          </p:nvSpPr>
          <p:spPr>
            <a:xfrm>
              <a:off x="2666997" y="4566802"/>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Rectángulo 14">
              <a:extLst>
                <a:ext uri="{FF2B5EF4-FFF2-40B4-BE49-F238E27FC236}">
                  <a16:creationId xmlns:a16="http://schemas.microsoft.com/office/drawing/2014/main" id="{70A01126-9F1B-4F3B-9799-71D471FD68D8}"/>
                </a:ext>
              </a:extLst>
            </p:cNvPr>
            <p:cNvSpPr/>
            <p:nvPr/>
          </p:nvSpPr>
          <p:spPr>
            <a:xfrm>
              <a:off x="2666997" y="5120635"/>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tángulo 15">
              <a:extLst>
                <a:ext uri="{FF2B5EF4-FFF2-40B4-BE49-F238E27FC236}">
                  <a16:creationId xmlns:a16="http://schemas.microsoft.com/office/drawing/2014/main" id="{2D23B71E-076E-44DD-B712-1267ABE26791}"/>
                </a:ext>
              </a:extLst>
            </p:cNvPr>
            <p:cNvSpPr/>
            <p:nvPr/>
          </p:nvSpPr>
          <p:spPr>
            <a:xfrm>
              <a:off x="2666997" y="5305246"/>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ángulo 16">
              <a:extLst>
                <a:ext uri="{FF2B5EF4-FFF2-40B4-BE49-F238E27FC236}">
                  <a16:creationId xmlns:a16="http://schemas.microsoft.com/office/drawing/2014/main" id="{55D95A7B-DE51-48B5-B880-B849182C64AD}"/>
                </a:ext>
              </a:extLst>
            </p:cNvPr>
            <p:cNvSpPr/>
            <p:nvPr/>
          </p:nvSpPr>
          <p:spPr>
            <a:xfrm>
              <a:off x="2666997" y="4751413"/>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Rectángulo 17">
              <a:extLst>
                <a:ext uri="{FF2B5EF4-FFF2-40B4-BE49-F238E27FC236}">
                  <a16:creationId xmlns:a16="http://schemas.microsoft.com/office/drawing/2014/main" id="{F9B0CD65-55E7-45C6-82FA-0AC685BABB3B}"/>
                </a:ext>
              </a:extLst>
            </p:cNvPr>
            <p:cNvSpPr/>
            <p:nvPr/>
          </p:nvSpPr>
          <p:spPr>
            <a:xfrm>
              <a:off x="2666997" y="4936024"/>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9C2717CB-2658-4681-A461-14DD4FE6AABB}"/>
                </a:ext>
              </a:extLst>
            </p:cNvPr>
            <p:cNvSpPr/>
            <p:nvPr/>
          </p:nvSpPr>
          <p:spPr>
            <a:xfrm>
              <a:off x="2666997" y="5489859"/>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CuadroTexto 19">
              <a:extLst>
                <a:ext uri="{FF2B5EF4-FFF2-40B4-BE49-F238E27FC236}">
                  <a16:creationId xmlns:a16="http://schemas.microsoft.com/office/drawing/2014/main" id="{130784FB-AE1C-479C-967B-8FB88D86A14D}"/>
                </a:ext>
              </a:extLst>
            </p:cNvPr>
            <p:cNvSpPr txBox="1"/>
            <p:nvPr/>
          </p:nvSpPr>
          <p:spPr>
            <a:xfrm>
              <a:off x="3169645" y="4623188"/>
              <a:ext cx="1122223" cy="830997"/>
            </a:xfrm>
            <a:prstGeom prst="rect">
              <a:avLst/>
            </a:prstGeom>
            <a:noFill/>
          </p:spPr>
          <p:txBody>
            <a:bodyPr wrap="square" rtlCol="0">
              <a:spAutoFit/>
            </a:bodyPr>
            <a:lstStyle/>
            <a:p>
              <a:pPr algn="ctr"/>
              <a:r>
                <a:rPr lang="es-AR" sz="1200" b="1" dirty="0"/>
                <a:t>Salida</a:t>
              </a:r>
            </a:p>
            <a:p>
              <a:pPr algn="ctr"/>
              <a:r>
                <a:rPr lang="es-AR" sz="1200" dirty="0"/>
                <a:t>Vector de acciones puntuadas</a:t>
              </a:r>
            </a:p>
          </p:txBody>
        </p:sp>
        <p:sp>
          <p:nvSpPr>
            <p:cNvPr id="69" name="CuadroTexto 68">
              <a:extLst>
                <a:ext uri="{FF2B5EF4-FFF2-40B4-BE49-F238E27FC236}">
                  <a16:creationId xmlns:a16="http://schemas.microsoft.com/office/drawing/2014/main" id="{C301DF96-7254-4A21-92F2-C55BEDF765C7}"/>
                </a:ext>
              </a:extLst>
            </p:cNvPr>
            <p:cNvSpPr txBox="1"/>
            <p:nvPr/>
          </p:nvSpPr>
          <p:spPr>
            <a:xfrm>
              <a:off x="1192832" y="478131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70" name="CuadroTexto 69">
              <a:extLst>
                <a:ext uri="{FF2B5EF4-FFF2-40B4-BE49-F238E27FC236}">
                  <a16:creationId xmlns:a16="http://schemas.microsoft.com/office/drawing/2014/main" id="{0F9009E7-6B53-489E-BDDE-EF6502CF4E8E}"/>
                </a:ext>
              </a:extLst>
            </p:cNvPr>
            <p:cNvSpPr txBox="1"/>
            <p:nvPr/>
          </p:nvSpPr>
          <p:spPr>
            <a:xfrm>
              <a:off x="2932164" y="4485509"/>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71" name="CuadroTexto 70">
              <a:extLst>
                <a:ext uri="{FF2B5EF4-FFF2-40B4-BE49-F238E27FC236}">
                  <a16:creationId xmlns:a16="http://schemas.microsoft.com/office/drawing/2014/main" id="{C34986F6-96C7-4C02-AE82-517E46A05DFE}"/>
                </a:ext>
              </a:extLst>
            </p:cNvPr>
            <p:cNvSpPr txBox="1"/>
            <p:nvPr/>
          </p:nvSpPr>
          <p:spPr>
            <a:xfrm>
              <a:off x="2936718" y="5489859"/>
              <a:ext cx="276069" cy="215444"/>
            </a:xfrm>
            <a:prstGeom prst="rect">
              <a:avLst/>
            </a:prstGeom>
            <a:noFill/>
          </p:spPr>
          <p:txBody>
            <a:bodyPr wrap="square" lIns="0" tIns="0" rIns="0" bIns="0" rtlCol="0">
              <a:spAutoFit/>
            </a:bodyPr>
            <a:lstStyle/>
            <a:p>
              <a:r>
                <a:rPr lang="es-AR" sz="1400" dirty="0" err="1">
                  <a:latin typeface="Courier New" panose="02070309020205020404" pitchFamily="49" charset="0"/>
                  <a:cs typeface="Courier New" panose="02070309020205020404" pitchFamily="49" charset="0"/>
                </a:rPr>
                <a:t>a</a:t>
              </a:r>
              <a:r>
                <a:rPr lang="es-AR" sz="800" b="1" dirty="0" err="1">
                  <a:latin typeface="Courier New" panose="02070309020205020404" pitchFamily="49" charset="0"/>
                  <a:cs typeface="Courier New" panose="02070309020205020404" pitchFamily="49" charset="0"/>
                </a:rPr>
                <a:t>n</a:t>
              </a:r>
              <a:endParaRPr lang="es-AR" sz="1100" b="1" dirty="0">
                <a:latin typeface="Courier New" panose="02070309020205020404" pitchFamily="49" charset="0"/>
                <a:cs typeface="Courier New" panose="02070309020205020404" pitchFamily="49" charset="0"/>
              </a:endParaRPr>
            </a:p>
          </p:txBody>
        </p:sp>
        <p:sp>
          <p:nvSpPr>
            <p:cNvPr id="72" name="CuadroTexto 71">
              <a:extLst>
                <a:ext uri="{FF2B5EF4-FFF2-40B4-BE49-F238E27FC236}">
                  <a16:creationId xmlns:a16="http://schemas.microsoft.com/office/drawing/2014/main" id="{A547385C-BF87-43CF-A959-5671DC0465BD}"/>
                </a:ext>
              </a:extLst>
            </p:cNvPr>
            <p:cNvSpPr txBox="1"/>
            <p:nvPr/>
          </p:nvSpPr>
          <p:spPr>
            <a:xfrm>
              <a:off x="2922334" y="473825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sp>
          <p:nvSpPr>
            <p:cNvPr id="73" name="CuadroTexto 72">
              <a:extLst>
                <a:ext uri="{FF2B5EF4-FFF2-40B4-BE49-F238E27FC236}">
                  <a16:creationId xmlns:a16="http://schemas.microsoft.com/office/drawing/2014/main" id="{3B6F8706-E69E-4122-82EA-CB856490EB17}"/>
                </a:ext>
              </a:extLst>
            </p:cNvPr>
            <p:cNvSpPr txBox="1"/>
            <p:nvPr/>
          </p:nvSpPr>
          <p:spPr>
            <a:xfrm>
              <a:off x="2861879" y="5056743"/>
              <a:ext cx="276069" cy="338554"/>
            </a:xfrm>
            <a:prstGeom prst="rect">
              <a:avLst/>
            </a:prstGeom>
            <a:noFill/>
          </p:spPr>
          <p:txBody>
            <a:bodyPr wrap="square" lIns="0" tIns="0" rIns="0" bIns="0" rtlCol="0">
              <a:spAutoFit/>
            </a:bodyPr>
            <a:lstStyle/>
            <a:p>
              <a:pPr algn="ctr"/>
              <a:r>
                <a:rPr lang="es-AR" sz="1100" b="1" dirty="0">
                  <a:latin typeface="Courier New" panose="02070309020205020404" pitchFamily="49" charset="0"/>
                  <a:cs typeface="Courier New" panose="02070309020205020404" pitchFamily="49" charset="0"/>
                </a:rPr>
                <a:t>.</a:t>
              </a:r>
            </a:p>
            <a:p>
              <a:pPr algn="ctr"/>
              <a:r>
                <a:rPr lang="es-AR" sz="1100" b="1" dirty="0">
                  <a:latin typeface="Courier New" panose="02070309020205020404" pitchFamily="49" charset="0"/>
                  <a:cs typeface="Courier New" panose="02070309020205020404" pitchFamily="49" charset="0"/>
                </a:rPr>
                <a:t>.</a:t>
              </a:r>
            </a:p>
          </p:txBody>
        </p:sp>
      </p:grpSp>
      <p:grpSp>
        <p:nvGrpSpPr>
          <p:cNvPr id="80" name="Grupo 79">
            <a:extLst>
              <a:ext uri="{FF2B5EF4-FFF2-40B4-BE49-F238E27FC236}">
                <a16:creationId xmlns:a16="http://schemas.microsoft.com/office/drawing/2014/main" id="{47F6A806-EDCB-422A-91AC-4B1E67A914EB}"/>
              </a:ext>
            </a:extLst>
          </p:cNvPr>
          <p:cNvGrpSpPr/>
          <p:nvPr/>
        </p:nvGrpSpPr>
        <p:grpSpPr>
          <a:xfrm>
            <a:off x="3442826" y="5753007"/>
            <a:ext cx="4281055" cy="960688"/>
            <a:chOff x="3442826" y="5753007"/>
            <a:chExt cx="4281055" cy="960688"/>
          </a:xfrm>
        </p:grpSpPr>
        <p:sp>
          <p:nvSpPr>
            <p:cNvPr id="76" name="Flecha: hacia abajo 75">
              <a:extLst>
                <a:ext uri="{FF2B5EF4-FFF2-40B4-BE49-F238E27FC236}">
                  <a16:creationId xmlns:a16="http://schemas.microsoft.com/office/drawing/2014/main" id="{981C162C-022F-46D4-AD5A-9A9E784764DB}"/>
                </a:ext>
              </a:extLst>
            </p:cNvPr>
            <p:cNvSpPr/>
            <p:nvPr/>
          </p:nvSpPr>
          <p:spPr>
            <a:xfrm rot="13816618">
              <a:off x="4758212" y="5724969"/>
              <a:ext cx="501716" cy="557792"/>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CuadroTexto 76">
              <a:extLst>
                <a:ext uri="{FF2B5EF4-FFF2-40B4-BE49-F238E27FC236}">
                  <a16:creationId xmlns:a16="http://schemas.microsoft.com/office/drawing/2014/main" id="{3CE447F7-2067-4DF6-AA57-C3A0EE1D86C8}"/>
                </a:ext>
              </a:extLst>
            </p:cNvPr>
            <p:cNvSpPr txBox="1"/>
            <p:nvPr/>
          </p:nvSpPr>
          <p:spPr>
            <a:xfrm>
              <a:off x="3442826" y="6344363"/>
              <a:ext cx="4281055" cy="369332"/>
            </a:xfrm>
            <a:prstGeom prst="rect">
              <a:avLst/>
            </a:prstGeom>
            <a:noFill/>
          </p:spPr>
          <p:txBody>
            <a:bodyPr wrap="square" rtlCol="0">
              <a:spAutoFit/>
            </a:bodyPr>
            <a:lstStyle/>
            <a:p>
              <a:r>
                <a:rPr lang="es-AR" b="1" dirty="0"/>
                <a:t>DQN anduvo bien pero DVN anduvo mejor</a:t>
              </a:r>
            </a:p>
          </p:txBody>
        </p:sp>
      </p:grpSp>
      <p:sp>
        <p:nvSpPr>
          <p:cNvPr id="57" name="CuadroTexto 56">
            <a:extLst>
              <a:ext uri="{FF2B5EF4-FFF2-40B4-BE49-F238E27FC236}">
                <a16:creationId xmlns:a16="http://schemas.microsoft.com/office/drawing/2014/main" id="{D89C141E-E5A1-4C4C-8120-93B34A67A0EB}"/>
              </a:ext>
            </a:extLst>
          </p:cNvPr>
          <p:cNvSpPr txBox="1"/>
          <p:nvPr/>
        </p:nvSpPr>
        <p:spPr>
          <a:xfrm>
            <a:off x="7258565" y="4247176"/>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1</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60" name="CuadroTexto 59">
            <a:extLst>
              <a:ext uri="{FF2B5EF4-FFF2-40B4-BE49-F238E27FC236}">
                <a16:creationId xmlns:a16="http://schemas.microsoft.com/office/drawing/2014/main" id="{813EE4F7-D5C5-4148-8D9D-BDF3A2D1A623}"/>
              </a:ext>
            </a:extLst>
          </p:cNvPr>
          <p:cNvSpPr txBox="1"/>
          <p:nvPr/>
        </p:nvSpPr>
        <p:spPr>
          <a:xfrm>
            <a:off x="7245899" y="4723567"/>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2</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61" name="CuadroTexto 60">
            <a:extLst>
              <a:ext uri="{FF2B5EF4-FFF2-40B4-BE49-F238E27FC236}">
                <a16:creationId xmlns:a16="http://schemas.microsoft.com/office/drawing/2014/main" id="{77F67478-22A2-473F-B68E-A52735B32DA6}"/>
              </a:ext>
            </a:extLst>
          </p:cNvPr>
          <p:cNvSpPr txBox="1"/>
          <p:nvPr/>
        </p:nvSpPr>
        <p:spPr>
          <a:xfrm>
            <a:off x="7254294" y="5148405"/>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3</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62" name="Rectángulo: esquinas redondeadas 61">
            <a:extLst>
              <a:ext uri="{FF2B5EF4-FFF2-40B4-BE49-F238E27FC236}">
                <a16:creationId xmlns:a16="http://schemas.microsoft.com/office/drawing/2014/main" id="{E77BE5DA-FA18-4234-822E-A5E500632329}"/>
              </a:ext>
            </a:extLst>
          </p:cNvPr>
          <p:cNvSpPr/>
          <p:nvPr/>
        </p:nvSpPr>
        <p:spPr>
          <a:xfrm>
            <a:off x="450586" y="51985"/>
            <a:ext cx="4076280"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Estado</a:t>
            </a:r>
          </a:p>
          <a:p>
            <a:r>
              <a:rPr lang="en-US" sz="1600" dirty="0" err="1">
                <a:solidFill>
                  <a:schemeClr val="tx1">
                    <a:lumMod val="85000"/>
                    <a:lumOff val="15000"/>
                  </a:schemeClr>
                </a:solidFill>
                <a:latin typeface="Courier New" panose="02070309020205020404" pitchFamily="49" charset="0"/>
                <a:cs typeface="Courier New" panose="02070309020205020404" pitchFamily="49" charset="0"/>
              </a:rPr>
              <a:t>acciones_hechas,cartas_jugadas</a:t>
            </a:r>
            <a:r>
              <a:rPr lang="en-US" sz="1600" dirty="0">
                <a:solidFill>
                  <a:schemeClr val="tx1">
                    <a:lumMod val="85000"/>
                    <a:lumOff val="15000"/>
                  </a:schemeClr>
                </a:solidFill>
                <a:latin typeface="Courier New" panose="02070309020205020404" pitchFamily="49" charset="0"/>
                <a:cs typeface="Courier New" panose="02070309020205020404" pitchFamily="49" charset="0"/>
              </a:rPr>
              <a:t> </a:t>
            </a:r>
          </a:p>
          <a:p>
            <a:r>
              <a:rPr lang="en-US" sz="1600" dirty="0" err="1">
                <a:solidFill>
                  <a:schemeClr val="tx1">
                    <a:lumMod val="85000"/>
                    <a:lumOff val="15000"/>
                  </a:schemeClr>
                </a:solidFill>
                <a:latin typeface="Courier New" panose="02070309020205020404" pitchFamily="49" charset="0"/>
                <a:cs typeface="Courier New" panose="02070309020205020404" pitchFamily="49" charset="0"/>
              </a:rPr>
              <a:t>get_last_action_from_player</a:t>
            </a:r>
            <a:r>
              <a:rPr lang="en-US" sz="1600" dirty="0">
                <a:solidFill>
                  <a:schemeClr val="tx1">
                    <a:lumMod val="85000"/>
                    <a:lumOff val="15000"/>
                  </a:schemeClr>
                </a:solidFill>
                <a:latin typeface="Courier New" panose="02070309020205020404" pitchFamily="49" charset="0"/>
                <a:cs typeface="Courier New" panose="02070309020205020404" pitchFamily="49" charset="0"/>
              </a:rPr>
              <a:t>()</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QuienActua</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63" name="Rectángulo: esquinas redondeadas 62">
            <a:extLst>
              <a:ext uri="{FF2B5EF4-FFF2-40B4-BE49-F238E27FC236}">
                <a16:creationId xmlns:a16="http://schemas.microsoft.com/office/drawing/2014/main" id="{0BFBFB0D-BAD9-43CC-BFE6-27AA01FA3C91}"/>
              </a:ext>
            </a:extLst>
          </p:cNvPr>
          <p:cNvSpPr/>
          <p:nvPr/>
        </p:nvSpPr>
        <p:spPr>
          <a:xfrm>
            <a:off x="5140433" y="51985"/>
            <a:ext cx="3889159"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Episodio</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quien_gano_envido</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Calcular_puntos_finales</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a:t>
            </a:r>
          </a:p>
        </p:txBody>
      </p:sp>
      <p:cxnSp>
        <p:nvCxnSpPr>
          <p:cNvPr id="13" name="Conector recto 12">
            <a:extLst>
              <a:ext uri="{FF2B5EF4-FFF2-40B4-BE49-F238E27FC236}">
                <a16:creationId xmlns:a16="http://schemas.microsoft.com/office/drawing/2014/main" id="{FFAC73FE-2912-430E-B0EE-0769CB3157CA}"/>
              </a:ext>
            </a:extLst>
          </p:cNvPr>
          <p:cNvCxnSpPr>
            <a:cxnSpLocks/>
          </p:cNvCxnSpPr>
          <p:nvPr/>
        </p:nvCxnSpPr>
        <p:spPr>
          <a:xfrm>
            <a:off x="0" y="2770905"/>
            <a:ext cx="9144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F2B7B2B5-D943-418A-A936-3308D133D1CC}"/>
              </a:ext>
            </a:extLst>
          </p:cNvPr>
          <p:cNvSpPr txBox="1"/>
          <p:nvPr/>
        </p:nvSpPr>
        <p:spPr>
          <a:xfrm>
            <a:off x="3220630" y="2923753"/>
            <a:ext cx="3366655" cy="369332"/>
          </a:xfrm>
          <a:prstGeom prst="rect">
            <a:avLst/>
          </a:prstGeom>
          <a:noFill/>
        </p:spPr>
        <p:txBody>
          <a:bodyPr wrap="square" rtlCol="0">
            <a:spAutoFit/>
          </a:bodyPr>
          <a:lstStyle/>
          <a:p>
            <a:r>
              <a:rPr lang="es-AR" b="1" i="1" dirty="0"/>
              <a:t>2 opciones de “meter redes”</a:t>
            </a:r>
          </a:p>
        </p:txBody>
      </p:sp>
    </p:spTree>
    <p:extLst>
      <p:ext uri="{BB962C8B-B14F-4D97-AF65-F5344CB8AC3E}">
        <p14:creationId xmlns:p14="http://schemas.microsoft.com/office/powerpoint/2010/main" val="242706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010A1C-DFF3-43E5-9D79-65CCCCC09DA6}"/>
              </a:ext>
            </a:extLst>
          </p:cNvPr>
          <p:cNvSpPr>
            <a:spLocks noGrp="1"/>
          </p:cNvSpPr>
          <p:nvPr>
            <p:ph type="title"/>
          </p:nvPr>
        </p:nvSpPr>
        <p:spPr/>
        <p:txBody>
          <a:bodyPr/>
          <a:lstStyle/>
          <a:p>
            <a:r>
              <a:rPr lang="es-AR" dirty="0"/>
              <a:t>Como es la Red DVN?</a:t>
            </a:r>
          </a:p>
        </p:txBody>
      </p:sp>
      <p:sp>
        <p:nvSpPr>
          <p:cNvPr id="44" name="CuadroTexto 43">
            <a:extLst>
              <a:ext uri="{FF2B5EF4-FFF2-40B4-BE49-F238E27FC236}">
                <a16:creationId xmlns:a16="http://schemas.microsoft.com/office/drawing/2014/main" id="{50BFA5DC-5448-4946-8525-D495D7DE598B}"/>
              </a:ext>
            </a:extLst>
          </p:cNvPr>
          <p:cNvSpPr txBox="1"/>
          <p:nvPr/>
        </p:nvSpPr>
        <p:spPr>
          <a:xfrm>
            <a:off x="633845" y="1368156"/>
            <a:ext cx="7370618" cy="646331"/>
          </a:xfrm>
          <a:prstGeom prst="rect">
            <a:avLst/>
          </a:prstGeom>
          <a:noFill/>
        </p:spPr>
        <p:txBody>
          <a:bodyPr wrap="square" rtlCol="0">
            <a:spAutoFit/>
          </a:bodyPr>
          <a:lstStyle/>
          <a:p>
            <a:r>
              <a:rPr lang="es-AR" dirty="0"/>
              <a:t>Luego de múltiples pruebas y experimentación</a:t>
            </a:r>
          </a:p>
          <a:p>
            <a:endParaRPr lang="es-AR" dirty="0"/>
          </a:p>
        </p:txBody>
      </p:sp>
      <p:sp>
        <p:nvSpPr>
          <p:cNvPr id="45" name="CuadroTexto 44">
            <a:extLst>
              <a:ext uri="{FF2B5EF4-FFF2-40B4-BE49-F238E27FC236}">
                <a16:creationId xmlns:a16="http://schemas.microsoft.com/office/drawing/2014/main" id="{16CFF666-6F0B-4C98-807E-7338427313A2}"/>
              </a:ext>
            </a:extLst>
          </p:cNvPr>
          <p:cNvSpPr txBox="1"/>
          <p:nvPr/>
        </p:nvSpPr>
        <p:spPr>
          <a:xfrm>
            <a:off x="0" y="2687818"/>
            <a:ext cx="3806536" cy="3693319"/>
          </a:xfrm>
          <a:prstGeom prst="rect">
            <a:avLst/>
          </a:prstGeom>
          <a:noFill/>
        </p:spPr>
        <p:txBody>
          <a:bodyPr wrap="square" rtlCol="0">
            <a:spAutoFit/>
          </a:bodyPr>
          <a:lstStyle/>
          <a:p>
            <a:pPr algn="ctr"/>
            <a:r>
              <a:rPr lang="es-AR" b="1" dirty="0"/>
              <a:t>INPUT LAYER (</a:t>
            </a:r>
            <a:r>
              <a:rPr lang="es-AR" dirty="0"/>
              <a:t>100)</a:t>
            </a:r>
            <a:endParaRPr lang="es-AR" b="1" dirty="0"/>
          </a:p>
          <a:p>
            <a:pPr algn="ctr"/>
            <a:r>
              <a:rPr lang="es-AR" dirty="0"/>
              <a:t>Vector  de largo</a:t>
            </a:r>
          </a:p>
          <a:p>
            <a:pPr algn="ctr"/>
            <a:endParaRPr lang="es-AR" dirty="0"/>
          </a:p>
          <a:p>
            <a:pPr algn="ctr"/>
            <a:r>
              <a:rPr lang="es-AR" b="1" dirty="0"/>
              <a:t>HIDDEN LAYERS </a:t>
            </a:r>
            <a:r>
              <a:rPr lang="es-AR" dirty="0"/>
              <a:t>(8 capas x 100)</a:t>
            </a:r>
          </a:p>
          <a:p>
            <a:pPr algn="ctr"/>
            <a:endParaRPr lang="es-AR" dirty="0"/>
          </a:p>
          <a:p>
            <a:pPr algn="ctr"/>
            <a:r>
              <a:rPr lang="es-AR" b="1" dirty="0"/>
              <a:t>OUTPUT</a:t>
            </a:r>
            <a:r>
              <a:rPr lang="es-AR" dirty="0"/>
              <a:t> (1 - </a:t>
            </a:r>
            <a:r>
              <a:rPr lang="es-AR" dirty="0" err="1"/>
              <a:t>float</a:t>
            </a:r>
            <a:r>
              <a:rPr lang="es-AR" dirty="0"/>
              <a:t>)</a:t>
            </a:r>
          </a:p>
          <a:p>
            <a:pPr algn="ctr"/>
            <a:endParaRPr lang="es-AR" dirty="0"/>
          </a:p>
          <a:p>
            <a:pPr algn="ctr"/>
            <a:r>
              <a:rPr lang="es-AR" dirty="0" err="1"/>
              <a:t>LeakyReLU</a:t>
            </a:r>
            <a:r>
              <a:rPr lang="es-AR" dirty="0"/>
              <a:t> (</a:t>
            </a:r>
            <a:r>
              <a:rPr lang="es-AR" dirty="0" err="1"/>
              <a:t>alpha</a:t>
            </a:r>
            <a:r>
              <a:rPr lang="es-AR" dirty="0"/>
              <a:t>=0.1)</a:t>
            </a:r>
          </a:p>
          <a:p>
            <a:pPr algn="ctr"/>
            <a:r>
              <a:rPr lang="es-AR" dirty="0"/>
              <a:t>Regularización L2 (lambda = 0.01)</a:t>
            </a:r>
          </a:p>
          <a:p>
            <a:pPr algn="ctr"/>
            <a:endParaRPr lang="es-AR" dirty="0"/>
          </a:p>
          <a:p>
            <a:pPr algn="ctr"/>
            <a:r>
              <a:rPr lang="es-AR" dirty="0" err="1"/>
              <a:t>optimizer</a:t>
            </a:r>
            <a:r>
              <a:rPr lang="es-AR" dirty="0"/>
              <a:t>='</a:t>
            </a:r>
            <a:r>
              <a:rPr lang="es-AR" dirty="0" err="1"/>
              <a:t>adam</a:t>
            </a:r>
            <a:r>
              <a:rPr lang="es-AR" dirty="0"/>
              <a:t>’</a:t>
            </a:r>
          </a:p>
          <a:p>
            <a:pPr algn="ctr"/>
            <a:r>
              <a:rPr lang="es-AR" dirty="0" err="1"/>
              <a:t>loss</a:t>
            </a:r>
            <a:r>
              <a:rPr lang="es-AR" dirty="0"/>
              <a:t>='</a:t>
            </a:r>
            <a:r>
              <a:rPr lang="es-AR" dirty="0" err="1"/>
              <a:t>mse</a:t>
            </a:r>
            <a:r>
              <a:rPr lang="es-AR" dirty="0"/>
              <a:t>’</a:t>
            </a:r>
          </a:p>
          <a:p>
            <a:pPr algn="ctr"/>
            <a:r>
              <a:rPr lang="es-AR" dirty="0" err="1"/>
              <a:t>metrics</a:t>
            </a:r>
            <a:r>
              <a:rPr lang="es-AR" dirty="0"/>
              <a:t>='mae'</a:t>
            </a:r>
          </a:p>
        </p:txBody>
      </p:sp>
      <p:sp>
        <p:nvSpPr>
          <p:cNvPr id="49" name="CuadroTexto 48">
            <a:extLst>
              <a:ext uri="{FF2B5EF4-FFF2-40B4-BE49-F238E27FC236}">
                <a16:creationId xmlns:a16="http://schemas.microsoft.com/office/drawing/2014/main" id="{10CA2376-3E09-4265-A2F8-1D3C3959A695}"/>
              </a:ext>
            </a:extLst>
          </p:cNvPr>
          <p:cNvSpPr txBox="1"/>
          <p:nvPr/>
        </p:nvSpPr>
        <p:spPr>
          <a:xfrm>
            <a:off x="4319154" y="2313708"/>
            <a:ext cx="4478485" cy="2862322"/>
          </a:xfrm>
          <a:prstGeom prst="rect">
            <a:avLst/>
          </a:prstGeom>
          <a:solidFill>
            <a:schemeClr val="bg1"/>
          </a:solidFill>
        </p:spPr>
        <p:txBody>
          <a:bodyPr wrap="square" rtlCol="0">
            <a:spAutoFit/>
          </a:bodyPr>
          <a:lstStyle/>
          <a:p>
            <a:r>
              <a:rPr lang="es-ES" sz="1200" u="sng" dirty="0"/>
              <a:t>DETALLE DE LA INPUT LAYER</a:t>
            </a:r>
            <a:r>
              <a:rPr lang="es-ES" sz="1200" dirty="0"/>
              <a:t>:</a:t>
            </a:r>
          </a:p>
          <a:p>
            <a:endParaRPr lang="es-ES" sz="1200" dirty="0"/>
          </a:p>
          <a:p>
            <a:r>
              <a:rPr lang="es-ES" sz="1200" b="1" dirty="0"/>
              <a:t># 1ro Estado truco </a:t>
            </a:r>
            <a:r>
              <a:rPr lang="es-ES" sz="1200" dirty="0"/>
              <a:t>(1 neurona)</a:t>
            </a:r>
          </a:p>
          <a:p>
            <a:endParaRPr lang="es-ES" sz="1200" dirty="0"/>
          </a:p>
          <a:p>
            <a:r>
              <a:rPr lang="es-ES" sz="1200" b="1" dirty="0"/>
              <a:t># 2do Estado envido </a:t>
            </a:r>
            <a:r>
              <a:rPr lang="es-ES" sz="1200" dirty="0"/>
              <a:t>(3 neuronas: estado, puntos_p1 si aplica, puntos_p2 si aplica)</a:t>
            </a:r>
          </a:p>
          <a:p>
            <a:endParaRPr lang="es-ES" sz="1200" dirty="0"/>
          </a:p>
          <a:p>
            <a:r>
              <a:rPr lang="es-ES" sz="1200" b="1" dirty="0"/>
              <a:t># 3ro Cartas del jugador </a:t>
            </a:r>
            <a:r>
              <a:rPr lang="es-ES" sz="1200" dirty="0"/>
              <a:t>18 neuronas:  3 cartas con 6 neuronas por carta: truco 4xPalo (</a:t>
            </a:r>
            <a:r>
              <a:rPr lang="es-ES" sz="1200" dirty="0" err="1"/>
              <a:t>categorical</a:t>
            </a:r>
            <a:r>
              <a:rPr lang="es-ES" sz="1200" dirty="0"/>
              <a:t>) y envido  </a:t>
            </a:r>
          </a:p>
          <a:p>
            <a:endParaRPr lang="es-ES" sz="1200" dirty="0"/>
          </a:p>
          <a:p>
            <a:r>
              <a:rPr lang="es-ES" sz="1200" b="1" dirty="0"/>
              <a:t># 4to Cartas jugadas </a:t>
            </a:r>
            <a:r>
              <a:rPr lang="es-ES" sz="1200" dirty="0"/>
              <a:t>(36 neuronas, fijo: 6 cartas con 6 neuronas cada una truco, palo y envido)</a:t>
            </a:r>
          </a:p>
          <a:p>
            <a:endParaRPr lang="es-ES" sz="1200" dirty="0"/>
          </a:p>
          <a:p>
            <a:r>
              <a:rPr lang="es-ES" sz="1200" b="1" dirty="0"/>
              <a:t># 5to Acciones hechas </a:t>
            </a:r>
            <a:r>
              <a:rPr lang="es-ES" sz="1200" dirty="0"/>
              <a:t>(42 neuronas, fijo = 21 acciones x 2 (jugador + código acción) )  secuencia= Jugador, Código Acción</a:t>
            </a:r>
            <a:endParaRPr lang="es-AR" sz="1200" dirty="0"/>
          </a:p>
        </p:txBody>
      </p:sp>
      <p:sp>
        <p:nvSpPr>
          <p:cNvPr id="52" name="Flecha: a la derecha 51">
            <a:extLst>
              <a:ext uri="{FF2B5EF4-FFF2-40B4-BE49-F238E27FC236}">
                <a16:creationId xmlns:a16="http://schemas.microsoft.com/office/drawing/2014/main" id="{8B8F1C14-5486-488F-9C9C-6606E18148C1}"/>
              </a:ext>
            </a:extLst>
          </p:cNvPr>
          <p:cNvSpPr/>
          <p:nvPr/>
        </p:nvSpPr>
        <p:spPr>
          <a:xfrm>
            <a:off x="3061855" y="2568484"/>
            <a:ext cx="1149927" cy="646331"/>
          </a:xfrm>
          <a:prstGeom prst="rightArrow">
            <a:avLst>
              <a:gd name="adj1" fmla="val 41426"/>
              <a:gd name="adj2" fmla="val 50000"/>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87100377"/>
      </p:ext>
    </p:extLst>
  </p:cSld>
  <p:clrMapOvr>
    <a:masterClrMapping/>
  </p:clrMapOvr>
</p:sld>
</file>

<file path=ppt/theme/theme1.xml><?xml version="1.0" encoding="utf-8"?>
<a:theme xmlns:a="http://schemas.openxmlformats.org/drawingml/2006/main" name="HDOfficeLightV0">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17786</TotalTime>
  <Words>3633</Words>
  <Application>Microsoft Office PowerPoint</Application>
  <PresentationFormat>Presentación en pantalla (4:3)</PresentationFormat>
  <Paragraphs>568</Paragraphs>
  <Slides>53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53</vt:i4>
      </vt:variant>
    </vt:vector>
  </HeadingPairs>
  <TitlesOfParts>
    <vt:vector size="59" baseType="lpstr">
      <vt:lpstr>Calibri</vt:lpstr>
      <vt:lpstr>Calibri Light</vt:lpstr>
      <vt:lpstr>Courier New</vt:lpstr>
      <vt:lpstr>Wingdings</vt:lpstr>
      <vt:lpstr>Wingdings 2</vt:lpstr>
      <vt:lpstr>HDOfficeLightV0</vt:lpstr>
      <vt:lpstr>Proyecto IA Digital House</vt:lpstr>
      <vt:lpstr>Presentación final </vt:lpstr>
      <vt:lpstr>¿Dónde nos quedamos en la entrega anterior?</vt:lpstr>
      <vt:lpstr>Contexto</vt:lpstr>
      <vt:lpstr>Elementos Centrales de Reinforcement Learning (breve repaso)</vt:lpstr>
      <vt:lpstr>Estrategias Tradicionales en Juegos </vt:lpstr>
      <vt:lpstr>Volvamos al Truco</vt:lpstr>
      <vt:lpstr>Presentación de PowerPoint</vt:lpstr>
      <vt:lpstr>Como es la Red DVN?</vt:lpstr>
      <vt:lpstr>¿Cómo la entreno?</vt:lpstr>
      <vt:lpstr>En el camino pasaron cosas…</vt:lpstr>
      <vt:lpstr>Probamos diferentes arquitecturas de red y no termina de aprender</vt:lpstr>
      <vt:lpstr>..finalmente! (corrigiendo bugs, arquitecturas pero sobre todo LeakyReLU)</vt:lpstr>
      <vt:lpstr>Pero que esta ocurriendo con las estrategias (policy)? </vt:lpstr>
      <vt:lpstr>Back to basics! Consecuencias de ser Greedy y equilibrios de Nash</vt:lpstr>
      <vt:lpstr>Parece que alcanzamos un equilibrio de Nash</vt:lpstr>
      <vt:lpstr>Paquetes</vt:lpstr>
      <vt:lpstr>Próximos pasos</vt:lpstr>
      <vt:lpstr>Gracias!</vt:lpstr>
      <vt:lpstr>Anexos</vt:lpstr>
      <vt:lpstr>Que es Deep Q-Network  (DQN)</vt:lpstr>
      <vt:lpstr>Policy gradient</vt:lpstr>
      <vt:lpstr>Muchas preguntas, cual es el estado del arte</vt:lpstr>
      <vt:lpstr>Libratus</vt:lpstr>
      <vt:lpstr>Libratus Enero 2017 </vt:lpstr>
      <vt:lpstr>Libratus</vt:lpstr>
      <vt:lpstr>Deepstack</vt:lpstr>
      <vt:lpstr>Deepstack</vt:lpstr>
      <vt:lpstr>Deepstack</vt:lpstr>
      <vt:lpstr>Ideas mias</vt:lpstr>
      <vt:lpstr>IDEAS MIAS</vt:lpstr>
      <vt:lpstr>Presentación de PowerPoint</vt:lpstr>
      <vt:lpstr>PRIMER ENTREGA </vt:lpstr>
      <vt:lpstr>Intro RL</vt:lpstr>
      <vt:lpstr>Intro RL</vt:lpstr>
      <vt:lpstr>En RL buscamos resolver estos paradigmas con Agentes recorriendo estados</vt:lpstr>
      <vt:lpstr>Estrategias de recorrer estados</vt:lpstr>
      <vt:lpstr>Algunas Definiciones</vt:lpstr>
      <vt:lpstr>Intro a Juegos</vt:lpstr>
      <vt:lpstr>¿Qué quiere decir optimizar en un juego? </vt:lpstr>
      <vt:lpstr>Ejemplo: Minmax </vt:lpstr>
      <vt:lpstr>Minmax </vt:lpstr>
      <vt:lpstr>Ahora si, vamos al Truco</vt:lpstr>
      <vt:lpstr>Ahora si, vamos al Truco!</vt:lpstr>
      <vt:lpstr>Vamos a de poco, comencemos por el Agente</vt:lpstr>
      <vt:lpstr>Nuestro Q</vt:lpstr>
      <vt:lpstr>Nuestro Estado</vt:lpstr>
      <vt:lpstr>Nuestra Acción</vt:lpstr>
      <vt:lpstr>Pseucodigo training de un TD(0)</vt:lpstr>
      <vt:lpstr>Como nos fue?</vt:lpstr>
      <vt:lpstr>Y ahora?</vt:lpstr>
      <vt:lpstr>Finalmente!!!</vt:lpstr>
      <vt:lpstr>Lecciones aprendidas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IA Digital House</dc:title>
  <dc:creator>Previtali, Marcos</dc:creator>
  <cp:lastModifiedBy>Previtali, Marcos</cp:lastModifiedBy>
  <cp:revision>95</cp:revision>
  <dcterms:created xsi:type="dcterms:W3CDTF">2019-06-08T20:21:40Z</dcterms:created>
  <dcterms:modified xsi:type="dcterms:W3CDTF">2019-08-07T19:14:08Z</dcterms:modified>
</cp:coreProperties>
</file>