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53"/>
  </p:notesMasterIdLst>
  <p:sldIdLst>
    <p:sldId id="256" r:id="rId2"/>
    <p:sldId id="283" r:id="rId3"/>
    <p:sldId id="299" r:id="rId4"/>
    <p:sldId id="302" r:id="rId5"/>
    <p:sldId id="301" r:id="rId6"/>
    <p:sldId id="314" r:id="rId7"/>
    <p:sldId id="303" r:id="rId8"/>
    <p:sldId id="304" r:id="rId9"/>
    <p:sldId id="305" r:id="rId10"/>
    <p:sldId id="306" r:id="rId11"/>
    <p:sldId id="308" r:id="rId12"/>
    <p:sldId id="309" r:id="rId13"/>
    <p:sldId id="311" r:id="rId14"/>
    <p:sldId id="312" r:id="rId15"/>
    <p:sldId id="313" r:id="rId16"/>
    <p:sldId id="315" r:id="rId17"/>
    <p:sldId id="316" r:id="rId18"/>
    <p:sldId id="317" r:id="rId19"/>
    <p:sldId id="294" r:id="rId20"/>
    <p:sldId id="284" r:id="rId21"/>
    <p:sldId id="291" r:id="rId22"/>
    <p:sldId id="293" r:id="rId23"/>
    <p:sldId id="287" r:id="rId24"/>
    <p:sldId id="290" r:id="rId25"/>
    <p:sldId id="292" r:id="rId26"/>
    <p:sldId id="297" r:id="rId27"/>
    <p:sldId id="298" r:id="rId28"/>
    <p:sldId id="286" r:id="rId29"/>
    <p:sldId id="288" r:id="rId30"/>
    <p:sldId id="289" r:id="rId31"/>
    <p:sldId id="281" r:id="rId32"/>
    <p:sldId id="271" r:id="rId33"/>
    <p:sldId id="257" r:id="rId34"/>
    <p:sldId id="258" r:id="rId35"/>
    <p:sldId id="260" r:id="rId36"/>
    <p:sldId id="261" r:id="rId37"/>
    <p:sldId id="272" r:id="rId38"/>
    <p:sldId id="274" r:id="rId39"/>
    <p:sldId id="278" r:id="rId40"/>
    <p:sldId id="279" r:id="rId41"/>
    <p:sldId id="273" r:id="rId42"/>
    <p:sldId id="263" r:id="rId43"/>
    <p:sldId id="262" r:id="rId44"/>
    <p:sldId id="264" r:id="rId45"/>
    <p:sldId id="265" r:id="rId46"/>
    <p:sldId id="266" r:id="rId47"/>
    <p:sldId id="275" r:id="rId48"/>
    <p:sldId id="277" r:id="rId49"/>
    <p:sldId id="269" r:id="rId50"/>
    <p:sldId id="276" r:id="rId51"/>
    <p:sldId id="26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EBC6821-ECCB-41CB-8D62-83416E3F7332}">
          <p14:sldIdLst>
            <p14:sldId id="256"/>
            <p14:sldId id="283"/>
            <p14:sldId id="299"/>
            <p14:sldId id="302"/>
            <p14:sldId id="301"/>
            <p14:sldId id="314"/>
            <p14:sldId id="303"/>
            <p14:sldId id="304"/>
            <p14:sldId id="305"/>
            <p14:sldId id="306"/>
            <p14:sldId id="308"/>
            <p14:sldId id="309"/>
            <p14:sldId id="311"/>
            <p14:sldId id="312"/>
            <p14:sldId id="313"/>
            <p14:sldId id="315"/>
            <p14:sldId id="316"/>
          </p14:sldIdLst>
        </p14:section>
        <p14:section name="Sección sin título" id="{1563FB53-2C1F-4698-9324-4232F3E3C150}">
          <p14:sldIdLst>
            <p14:sldId id="317"/>
            <p14:sldId id="294"/>
            <p14:sldId id="284"/>
            <p14:sldId id="291"/>
            <p14:sldId id="293"/>
            <p14:sldId id="287"/>
            <p14:sldId id="290"/>
            <p14:sldId id="292"/>
            <p14:sldId id="297"/>
            <p14:sldId id="298"/>
            <p14:sldId id="286"/>
            <p14:sldId id="288"/>
            <p14:sldId id="289"/>
            <p14:sldId id="281"/>
            <p14:sldId id="271"/>
            <p14:sldId id="257"/>
            <p14:sldId id="258"/>
            <p14:sldId id="260"/>
            <p14:sldId id="261"/>
            <p14:sldId id="272"/>
            <p14:sldId id="274"/>
            <p14:sldId id="278"/>
            <p14:sldId id="279"/>
            <p14:sldId id="273"/>
            <p14:sldId id="263"/>
            <p14:sldId id="262"/>
            <p14:sldId id="264"/>
            <p14:sldId id="265"/>
            <p14:sldId id="266"/>
            <p14:sldId id="275"/>
            <p14:sldId id="277"/>
            <p14:sldId id="269"/>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8" autoAdjust="0"/>
    <p:restoredTop sz="83978" autoAdjust="0"/>
  </p:normalViewPr>
  <p:slideViewPr>
    <p:cSldViewPr snapToGrid="0">
      <p:cViewPr varScale="1">
        <p:scale>
          <a:sx n="94" d="100"/>
          <a:sy n="94" d="100"/>
        </p:scale>
        <p:origin x="5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ED558-7131-4C74-8D30-606A14BD1C04}" type="datetimeFigureOut">
              <a:rPr lang="es-AR" smtClean="0"/>
              <a:t>8/8/2019</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62483-10E7-4F5A-AC2C-788CA6595BB7}" type="slidenum">
              <a:rPr lang="es-AR" smtClean="0"/>
              <a:t>‹Nº›</a:t>
            </a:fld>
            <a:endParaRPr lang="es-AR"/>
          </a:p>
        </p:txBody>
      </p:sp>
    </p:spTree>
    <p:extLst>
      <p:ext uri="{BB962C8B-B14F-4D97-AF65-F5344CB8AC3E}">
        <p14:creationId xmlns:p14="http://schemas.microsoft.com/office/powerpoint/2010/main" val="23146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Alpha beta es una técnica que mejora el </a:t>
            </a:r>
            <a:r>
              <a:rPr lang="es-AR" dirty="0" err="1"/>
              <a:t>naive</a:t>
            </a:r>
            <a:r>
              <a:rPr lang="es-AR" dirty="0"/>
              <a:t> </a:t>
            </a:r>
            <a:r>
              <a:rPr lang="es-AR" dirty="0" err="1"/>
              <a:t>minmax</a:t>
            </a:r>
            <a:r>
              <a:rPr lang="es-AR" dirty="0"/>
              <a:t>, básicamente recortando el árbol del MDP. Por ejemplo, si las decisiones solo empeoran la situación puedo ya no recorrer mas el nodo.</a:t>
            </a:r>
          </a:p>
        </p:txBody>
      </p:sp>
      <p:sp>
        <p:nvSpPr>
          <p:cNvPr id="4" name="Marcador de número de diapositiva 3"/>
          <p:cNvSpPr>
            <a:spLocks noGrp="1"/>
          </p:cNvSpPr>
          <p:nvPr>
            <p:ph type="sldNum" sz="quarter" idx="5"/>
          </p:nvPr>
        </p:nvSpPr>
        <p:spPr/>
        <p:txBody>
          <a:bodyPr/>
          <a:lstStyle/>
          <a:p>
            <a:fld id="{42062483-10E7-4F5A-AC2C-788CA6595BB7}" type="slidenum">
              <a:rPr lang="es-AR" smtClean="0"/>
              <a:t>5</a:t>
            </a:fld>
            <a:endParaRPr lang="es-AR"/>
          </a:p>
        </p:txBody>
      </p:sp>
    </p:spTree>
    <p:extLst>
      <p:ext uri="{BB962C8B-B14F-4D97-AF65-F5344CB8AC3E}">
        <p14:creationId xmlns:p14="http://schemas.microsoft.com/office/powerpoint/2010/main" val="353775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2062483-10E7-4F5A-AC2C-788CA6595BB7}" type="slidenum">
              <a:rPr lang="es-AR" smtClean="0"/>
              <a:t>28</a:t>
            </a:fld>
            <a:endParaRPr lang="es-AR"/>
          </a:p>
        </p:txBody>
      </p:sp>
    </p:spTree>
    <p:extLst>
      <p:ext uri="{BB962C8B-B14F-4D97-AF65-F5344CB8AC3E}">
        <p14:creationId xmlns:p14="http://schemas.microsoft.com/office/powerpoint/2010/main" val="2183221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8/8/2019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8/8/2019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8/8/2019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8/8/2019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8/8/2019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8/8/2019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8/8/2019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TRUCO</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88B47-360A-470F-A18D-4E85F2559744}"/>
              </a:ext>
            </a:extLst>
          </p:cNvPr>
          <p:cNvSpPr>
            <a:spLocks noGrp="1"/>
          </p:cNvSpPr>
          <p:nvPr>
            <p:ph type="title"/>
          </p:nvPr>
        </p:nvSpPr>
        <p:spPr/>
        <p:txBody>
          <a:bodyPr>
            <a:normAutofit/>
          </a:bodyPr>
          <a:lstStyle/>
          <a:p>
            <a:r>
              <a:rPr lang="es-AR" dirty="0"/>
              <a:t>En el camino pasaron cosas…</a:t>
            </a:r>
          </a:p>
        </p:txBody>
      </p:sp>
      <p:pic>
        <p:nvPicPr>
          <p:cNvPr id="5" name="Imagen 4">
            <a:extLst>
              <a:ext uri="{FF2B5EF4-FFF2-40B4-BE49-F238E27FC236}">
                <a16:creationId xmlns:a16="http://schemas.microsoft.com/office/drawing/2014/main" id="{EA11B98E-EBAD-4FB4-B6C4-B472C252822E}"/>
              </a:ext>
            </a:extLst>
          </p:cNvPr>
          <p:cNvPicPr>
            <a:picLocks noChangeAspect="1"/>
          </p:cNvPicPr>
          <p:nvPr/>
        </p:nvPicPr>
        <p:blipFill rotWithShape="1">
          <a:blip r:embed="rId2"/>
          <a:srcRect r="15125"/>
          <a:stretch/>
        </p:blipFill>
        <p:spPr>
          <a:xfrm>
            <a:off x="719880" y="3777593"/>
            <a:ext cx="2904835" cy="1801977"/>
          </a:xfrm>
          <a:prstGeom prst="rect">
            <a:avLst/>
          </a:prstGeom>
        </p:spPr>
      </p:pic>
      <p:sp>
        <p:nvSpPr>
          <p:cNvPr id="6" name="Flecha: doblada hacia arriba 5">
            <a:extLst>
              <a:ext uri="{FF2B5EF4-FFF2-40B4-BE49-F238E27FC236}">
                <a16:creationId xmlns:a16="http://schemas.microsoft.com/office/drawing/2014/main" id="{A62BB677-D1AB-4342-BF33-9C9C8F136C42}"/>
              </a:ext>
            </a:extLst>
          </p:cNvPr>
          <p:cNvSpPr/>
          <p:nvPr/>
        </p:nvSpPr>
        <p:spPr>
          <a:xfrm rot="5400000">
            <a:off x="255752" y="3898753"/>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FA3AFF37-BE9B-4F1B-B503-2CF3D10AA679}"/>
              </a:ext>
            </a:extLst>
          </p:cNvPr>
          <p:cNvSpPr txBox="1"/>
          <p:nvPr/>
        </p:nvSpPr>
        <p:spPr>
          <a:xfrm>
            <a:off x="-5713" y="4409420"/>
            <a:ext cx="771815" cy="461665"/>
          </a:xfrm>
          <a:prstGeom prst="rect">
            <a:avLst/>
          </a:prstGeom>
          <a:noFill/>
        </p:spPr>
        <p:txBody>
          <a:bodyPr wrap="square" rtlCol="0">
            <a:spAutoFit/>
          </a:bodyPr>
          <a:lstStyle/>
          <a:p>
            <a:pPr algn="ctr"/>
            <a:r>
              <a:rPr lang="es-AR" sz="1200" dirty="0"/>
              <a:t>Siguiente hijo</a:t>
            </a:r>
          </a:p>
        </p:txBody>
      </p:sp>
      <p:pic>
        <p:nvPicPr>
          <p:cNvPr id="12" name="Imagen 11">
            <a:extLst>
              <a:ext uri="{FF2B5EF4-FFF2-40B4-BE49-F238E27FC236}">
                <a16:creationId xmlns:a16="http://schemas.microsoft.com/office/drawing/2014/main" id="{62291E4C-2077-440E-8610-545D1AF87062}"/>
              </a:ext>
            </a:extLst>
          </p:cNvPr>
          <p:cNvPicPr>
            <a:picLocks noChangeAspect="1"/>
          </p:cNvPicPr>
          <p:nvPr/>
        </p:nvPicPr>
        <p:blipFill rotWithShape="1">
          <a:blip r:embed="rId3"/>
          <a:srcRect r="13119"/>
          <a:stretch/>
        </p:blipFill>
        <p:spPr>
          <a:xfrm>
            <a:off x="4296215" y="1953804"/>
            <a:ext cx="4377740" cy="1980137"/>
          </a:xfrm>
          <a:prstGeom prst="rect">
            <a:avLst/>
          </a:prstGeom>
        </p:spPr>
      </p:pic>
      <p:pic>
        <p:nvPicPr>
          <p:cNvPr id="13" name="Imagen 12">
            <a:extLst>
              <a:ext uri="{FF2B5EF4-FFF2-40B4-BE49-F238E27FC236}">
                <a16:creationId xmlns:a16="http://schemas.microsoft.com/office/drawing/2014/main" id="{9D1BD0A7-3B38-4BAA-BA30-EA5EEC0BA6F4}"/>
              </a:ext>
            </a:extLst>
          </p:cNvPr>
          <p:cNvPicPr>
            <a:picLocks noChangeAspect="1"/>
          </p:cNvPicPr>
          <p:nvPr/>
        </p:nvPicPr>
        <p:blipFill>
          <a:blip r:embed="rId4"/>
          <a:stretch>
            <a:fillRect/>
          </a:stretch>
        </p:blipFill>
        <p:spPr>
          <a:xfrm>
            <a:off x="101383" y="2076162"/>
            <a:ext cx="3089564" cy="1635385"/>
          </a:xfrm>
          <a:prstGeom prst="rect">
            <a:avLst/>
          </a:prstGeom>
        </p:spPr>
      </p:pic>
      <p:sp>
        <p:nvSpPr>
          <p:cNvPr id="14" name="Elipse 13">
            <a:extLst>
              <a:ext uri="{FF2B5EF4-FFF2-40B4-BE49-F238E27FC236}">
                <a16:creationId xmlns:a16="http://schemas.microsoft.com/office/drawing/2014/main" id="{D751C157-4036-40FB-B767-572A4E0CAD52}"/>
              </a:ext>
            </a:extLst>
          </p:cNvPr>
          <p:cNvSpPr/>
          <p:nvPr/>
        </p:nvSpPr>
        <p:spPr>
          <a:xfrm>
            <a:off x="1352415" y="4367409"/>
            <a:ext cx="2272299" cy="2143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recto 22">
            <a:extLst>
              <a:ext uri="{FF2B5EF4-FFF2-40B4-BE49-F238E27FC236}">
                <a16:creationId xmlns:a16="http://schemas.microsoft.com/office/drawing/2014/main" id="{45F8AAAA-856D-41FD-9AF9-9304CC1794BE}"/>
              </a:ext>
            </a:extLst>
          </p:cNvPr>
          <p:cNvCxnSpPr/>
          <p:nvPr/>
        </p:nvCxnSpPr>
        <p:spPr>
          <a:xfrm>
            <a:off x="3792453" y="1998056"/>
            <a:ext cx="0" cy="4729649"/>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20299D20-F265-41AD-B432-9069AB997354}"/>
              </a:ext>
            </a:extLst>
          </p:cNvPr>
          <p:cNvSpPr txBox="1"/>
          <p:nvPr/>
        </p:nvSpPr>
        <p:spPr>
          <a:xfrm>
            <a:off x="402505" y="1544566"/>
            <a:ext cx="2746668" cy="369332"/>
          </a:xfrm>
          <a:prstGeom prst="rect">
            <a:avLst/>
          </a:prstGeom>
          <a:noFill/>
        </p:spPr>
        <p:txBody>
          <a:bodyPr wrap="square" rtlCol="0">
            <a:spAutoFit/>
          </a:bodyPr>
          <a:lstStyle/>
          <a:p>
            <a:r>
              <a:rPr lang="es-AR" i="1" dirty="0"/>
              <a:t>Explotaron gradientes…</a:t>
            </a:r>
          </a:p>
        </p:txBody>
      </p:sp>
      <p:sp>
        <p:nvSpPr>
          <p:cNvPr id="25" name="CuadroTexto 24">
            <a:extLst>
              <a:ext uri="{FF2B5EF4-FFF2-40B4-BE49-F238E27FC236}">
                <a16:creationId xmlns:a16="http://schemas.microsoft.com/office/drawing/2014/main" id="{16E75E98-CFEB-47F9-9661-20C2543CC90A}"/>
              </a:ext>
            </a:extLst>
          </p:cNvPr>
          <p:cNvSpPr txBox="1"/>
          <p:nvPr/>
        </p:nvSpPr>
        <p:spPr>
          <a:xfrm>
            <a:off x="4865156" y="1514433"/>
            <a:ext cx="4160967" cy="369332"/>
          </a:xfrm>
          <a:prstGeom prst="rect">
            <a:avLst/>
          </a:prstGeom>
          <a:noFill/>
        </p:spPr>
        <p:txBody>
          <a:bodyPr wrap="square" rtlCol="0">
            <a:spAutoFit/>
          </a:bodyPr>
          <a:lstStyle/>
          <a:p>
            <a:r>
              <a:rPr lang="es-AR" i="1" dirty="0"/>
              <a:t>Agregamos pruebas acidas por generación</a:t>
            </a:r>
          </a:p>
        </p:txBody>
      </p:sp>
      <p:sp>
        <p:nvSpPr>
          <p:cNvPr id="26" name="CuadroTexto 25">
            <a:extLst>
              <a:ext uri="{FF2B5EF4-FFF2-40B4-BE49-F238E27FC236}">
                <a16:creationId xmlns:a16="http://schemas.microsoft.com/office/drawing/2014/main" id="{E7054C0F-BE19-4EFD-B91F-E78AAD5F1800}"/>
              </a:ext>
            </a:extLst>
          </p:cNvPr>
          <p:cNvSpPr txBox="1"/>
          <p:nvPr/>
        </p:nvSpPr>
        <p:spPr>
          <a:xfrm>
            <a:off x="5114262" y="4039818"/>
            <a:ext cx="3933765" cy="276999"/>
          </a:xfrm>
          <a:prstGeom prst="rect">
            <a:avLst/>
          </a:prstGeom>
          <a:noFill/>
        </p:spPr>
        <p:txBody>
          <a:bodyPr wrap="square" rtlCol="0">
            <a:spAutoFit/>
          </a:bodyPr>
          <a:lstStyle/>
          <a:p>
            <a:r>
              <a:rPr lang="es-AR" sz="1200" i="1" dirty="0"/>
              <a:t>Jugar c1 no es una jugada aceptable bajo ningún concepto</a:t>
            </a:r>
          </a:p>
        </p:txBody>
      </p:sp>
      <p:sp>
        <p:nvSpPr>
          <p:cNvPr id="27" name="Elipse 26">
            <a:extLst>
              <a:ext uri="{FF2B5EF4-FFF2-40B4-BE49-F238E27FC236}">
                <a16:creationId xmlns:a16="http://schemas.microsoft.com/office/drawing/2014/main" id="{4A8ED005-D403-4337-A991-729670940CED}"/>
              </a:ext>
            </a:extLst>
          </p:cNvPr>
          <p:cNvSpPr/>
          <p:nvPr/>
        </p:nvSpPr>
        <p:spPr>
          <a:xfrm>
            <a:off x="1400039" y="4734272"/>
            <a:ext cx="665019" cy="1368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5" name="Imagen 14">
            <a:extLst>
              <a:ext uri="{FF2B5EF4-FFF2-40B4-BE49-F238E27FC236}">
                <a16:creationId xmlns:a16="http://schemas.microsoft.com/office/drawing/2014/main" id="{C339F892-8CE0-4099-B965-86A32DDB4F65}"/>
              </a:ext>
            </a:extLst>
          </p:cNvPr>
          <p:cNvPicPr>
            <a:picLocks noChangeAspect="1"/>
          </p:cNvPicPr>
          <p:nvPr/>
        </p:nvPicPr>
        <p:blipFill>
          <a:blip r:embed="rId5"/>
          <a:stretch>
            <a:fillRect/>
          </a:stretch>
        </p:blipFill>
        <p:spPr>
          <a:xfrm>
            <a:off x="5317402" y="4590992"/>
            <a:ext cx="2505797" cy="1871887"/>
          </a:xfrm>
          <a:prstGeom prst="rect">
            <a:avLst/>
          </a:prstGeom>
        </p:spPr>
      </p:pic>
      <p:cxnSp>
        <p:nvCxnSpPr>
          <p:cNvPr id="16" name="Conector recto 15">
            <a:extLst>
              <a:ext uri="{FF2B5EF4-FFF2-40B4-BE49-F238E27FC236}">
                <a16:creationId xmlns:a16="http://schemas.microsoft.com/office/drawing/2014/main" id="{CAB3B803-09B3-4BAA-B516-5084F6531B85}"/>
              </a:ext>
            </a:extLst>
          </p:cNvPr>
          <p:cNvCxnSpPr>
            <a:cxnSpLocks/>
          </p:cNvCxnSpPr>
          <p:nvPr/>
        </p:nvCxnSpPr>
        <p:spPr>
          <a:xfrm flipH="1">
            <a:off x="3806336" y="4394556"/>
            <a:ext cx="5255574" cy="29728"/>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7137B0CE-F607-4404-A8F4-8D17833B6E3D}"/>
              </a:ext>
            </a:extLst>
          </p:cNvPr>
          <p:cNvSpPr txBox="1"/>
          <p:nvPr/>
        </p:nvSpPr>
        <p:spPr>
          <a:xfrm>
            <a:off x="4393960" y="6473705"/>
            <a:ext cx="4015405" cy="338554"/>
          </a:xfrm>
          <a:prstGeom prst="rect">
            <a:avLst/>
          </a:prstGeom>
          <a:noFill/>
        </p:spPr>
        <p:txBody>
          <a:bodyPr wrap="square" rtlCol="0">
            <a:spAutoFit/>
          </a:bodyPr>
          <a:lstStyle/>
          <a:p>
            <a:r>
              <a:rPr lang="es-AR" sz="1600" i="1" dirty="0" err="1"/>
              <a:t>Early</a:t>
            </a:r>
            <a:r>
              <a:rPr lang="es-AR" sz="1600" i="1" dirty="0"/>
              <a:t> </a:t>
            </a:r>
            <a:r>
              <a:rPr lang="es-AR" sz="1600" i="1" dirty="0" err="1"/>
              <a:t>stopping</a:t>
            </a:r>
            <a:r>
              <a:rPr lang="es-AR" sz="1600" i="1" dirty="0"/>
              <a:t> con </a:t>
            </a:r>
            <a:r>
              <a:rPr lang="es-AR" sz="1600" i="1" dirty="0" err="1"/>
              <a:t>patience</a:t>
            </a:r>
            <a:r>
              <a:rPr lang="es-AR" sz="1600" i="1" dirty="0"/>
              <a:t>=6</a:t>
            </a:r>
          </a:p>
        </p:txBody>
      </p:sp>
    </p:spTree>
    <p:extLst>
      <p:ext uri="{BB962C8B-B14F-4D97-AF65-F5344CB8AC3E}">
        <p14:creationId xmlns:p14="http://schemas.microsoft.com/office/powerpoint/2010/main" val="17362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A0F78-B2DD-4E92-AFFD-7580B276EB47}"/>
              </a:ext>
            </a:extLst>
          </p:cNvPr>
          <p:cNvSpPr>
            <a:spLocks noGrp="1"/>
          </p:cNvSpPr>
          <p:nvPr>
            <p:ph type="title"/>
          </p:nvPr>
        </p:nvSpPr>
        <p:spPr/>
        <p:txBody>
          <a:bodyPr/>
          <a:lstStyle/>
          <a:p>
            <a:r>
              <a:rPr lang="es-AR" dirty="0"/>
              <a:t>Probamos diferentes arquitecturas de red y no termina de aprender</a:t>
            </a:r>
          </a:p>
        </p:txBody>
      </p:sp>
      <p:pic>
        <p:nvPicPr>
          <p:cNvPr id="7" name="Imagen 6">
            <a:extLst>
              <a:ext uri="{FF2B5EF4-FFF2-40B4-BE49-F238E27FC236}">
                <a16:creationId xmlns:a16="http://schemas.microsoft.com/office/drawing/2014/main" id="{DA7F1CB1-B88D-4DE4-BF16-FD8EC30CDD18}"/>
              </a:ext>
            </a:extLst>
          </p:cNvPr>
          <p:cNvPicPr>
            <a:picLocks noChangeAspect="1"/>
          </p:cNvPicPr>
          <p:nvPr/>
        </p:nvPicPr>
        <p:blipFill>
          <a:blip r:embed="rId2"/>
          <a:stretch>
            <a:fillRect/>
          </a:stretch>
        </p:blipFill>
        <p:spPr>
          <a:xfrm>
            <a:off x="148936" y="2103438"/>
            <a:ext cx="3330008" cy="2880420"/>
          </a:xfrm>
          <a:prstGeom prst="rect">
            <a:avLst/>
          </a:prstGeom>
        </p:spPr>
      </p:pic>
      <p:pic>
        <p:nvPicPr>
          <p:cNvPr id="8" name="Imagen 7">
            <a:extLst>
              <a:ext uri="{FF2B5EF4-FFF2-40B4-BE49-F238E27FC236}">
                <a16:creationId xmlns:a16="http://schemas.microsoft.com/office/drawing/2014/main" id="{FF54E5E6-EAAB-4F74-ADAB-5DDCF44DE81B}"/>
              </a:ext>
            </a:extLst>
          </p:cNvPr>
          <p:cNvPicPr>
            <a:picLocks noChangeAspect="1"/>
          </p:cNvPicPr>
          <p:nvPr/>
        </p:nvPicPr>
        <p:blipFill>
          <a:blip r:embed="rId3"/>
          <a:stretch>
            <a:fillRect/>
          </a:stretch>
        </p:blipFill>
        <p:spPr>
          <a:xfrm>
            <a:off x="4180608" y="1905936"/>
            <a:ext cx="4423064" cy="1523064"/>
          </a:xfrm>
          <a:prstGeom prst="rect">
            <a:avLst/>
          </a:prstGeom>
        </p:spPr>
      </p:pic>
      <p:sp>
        <p:nvSpPr>
          <p:cNvPr id="10" name="CuadroTexto 9">
            <a:extLst>
              <a:ext uri="{FF2B5EF4-FFF2-40B4-BE49-F238E27FC236}">
                <a16:creationId xmlns:a16="http://schemas.microsoft.com/office/drawing/2014/main" id="{2A009F5D-455A-453B-BF82-7CAE44F5EDA7}"/>
              </a:ext>
            </a:extLst>
          </p:cNvPr>
          <p:cNvSpPr txBox="1"/>
          <p:nvPr/>
        </p:nvSpPr>
        <p:spPr>
          <a:xfrm>
            <a:off x="3802796" y="3643614"/>
            <a:ext cx="1066800" cy="646331"/>
          </a:xfrm>
          <a:prstGeom prst="rect">
            <a:avLst/>
          </a:prstGeom>
          <a:noFill/>
        </p:spPr>
        <p:txBody>
          <a:bodyPr wrap="square" rtlCol="0">
            <a:spAutoFit/>
          </a:bodyPr>
          <a:lstStyle/>
          <a:p>
            <a:r>
              <a:rPr lang="es-AR" i="1" dirty="0"/>
              <a:t>Algunos ejemplos</a:t>
            </a:r>
          </a:p>
        </p:txBody>
      </p:sp>
      <p:cxnSp>
        <p:nvCxnSpPr>
          <p:cNvPr id="12" name="Conector recto de flecha 11">
            <a:extLst>
              <a:ext uri="{FF2B5EF4-FFF2-40B4-BE49-F238E27FC236}">
                <a16:creationId xmlns:a16="http://schemas.microsoft.com/office/drawing/2014/main" id="{B3594162-0FBD-49B5-8BD2-D8BB2F278ED5}"/>
              </a:ext>
            </a:extLst>
          </p:cNvPr>
          <p:cNvCxnSpPr>
            <a:cxnSpLocks/>
            <a:stCxn id="10" idx="0"/>
          </p:cNvCxnSpPr>
          <p:nvPr/>
        </p:nvCxnSpPr>
        <p:spPr>
          <a:xfrm flipV="1">
            <a:off x="4336196" y="3429000"/>
            <a:ext cx="235804" cy="21461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EC8C95AF-268C-4629-A513-54750CDB9B82}"/>
              </a:ext>
            </a:extLst>
          </p:cNvPr>
          <p:cNvCxnSpPr>
            <a:cxnSpLocks/>
            <a:stCxn id="10" idx="1"/>
          </p:cNvCxnSpPr>
          <p:nvPr/>
        </p:nvCxnSpPr>
        <p:spPr>
          <a:xfrm flipH="1">
            <a:off x="3478944" y="3966780"/>
            <a:ext cx="32385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Imagen 25">
            <a:extLst>
              <a:ext uri="{FF2B5EF4-FFF2-40B4-BE49-F238E27FC236}">
                <a16:creationId xmlns:a16="http://schemas.microsoft.com/office/drawing/2014/main" id="{5FE0FED0-5E46-4622-BAEF-0DFF50B0D0E3}"/>
              </a:ext>
            </a:extLst>
          </p:cNvPr>
          <p:cNvPicPr>
            <a:picLocks noChangeAspect="1"/>
          </p:cNvPicPr>
          <p:nvPr/>
        </p:nvPicPr>
        <p:blipFill>
          <a:blip r:embed="rId4"/>
          <a:stretch>
            <a:fillRect/>
          </a:stretch>
        </p:blipFill>
        <p:spPr>
          <a:xfrm>
            <a:off x="5919240" y="4289946"/>
            <a:ext cx="3075824" cy="2479964"/>
          </a:xfrm>
          <a:prstGeom prst="rect">
            <a:avLst/>
          </a:prstGeom>
          <a:solidFill>
            <a:schemeClr val="bg1"/>
          </a:solidFill>
        </p:spPr>
      </p:pic>
      <p:sp>
        <p:nvSpPr>
          <p:cNvPr id="27" name="Flecha: doblada hacia arriba 26">
            <a:extLst>
              <a:ext uri="{FF2B5EF4-FFF2-40B4-BE49-F238E27FC236}">
                <a16:creationId xmlns:a16="http://schemas.microsoft.com/office/drawing/2014/main" id="{5301202D-E341-47DD-B720-9AD28F71E320}"/>
              </a:ext>
            </a:extLst>
          </p:cNvPr>
          <p:cNvSpPr/>
          <p:nvPr/>
        </p:nvSpPr>
        <p:spPr>
          <a:xfrm rot="5400000">
            <a:off x="5048639" y="4542839"/>
            <a:ext cx="691558" cy="75267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CuadroTexto 27">
            <a:extLst>
              <a:ext uri="{FF2B5EF4-FFF2-40B4-BE49-F238E27FC236}">
                <a16:creationId xmlns:a16="http://schemas.microsoft.com/office/drawing/2014/main" id="{FC46E160-2136-4DF8-8507-19FA07EF7D98}"/>
              </a:ext>
            </a:extLst>
          </p:cNvPr>
          <p:cNvSpPr txBox="1"/>
          <p:nvPr/>
        </p:nvSpPr>
        <p:spPr>
          <a:xfrm>
            <a:off x="537591" y="5867292"/>
            <a:ext cx="5367794" cy="646331"/>
          </a:xfrm>
          <a:prstGeom prst="rect">
            <a:avLst/>
          </a:prstGeom>
          <a:noFill/>
        </p:spPr>
        <p:txBody>
          <a:bodyPr wrap="square" rtlCol="0">
            <a:spAutoFit/>
          </a:bodyPr>
          <a:lstStyle/>
          <a:p>
            <a:r>
              <a:rPr lang="es-AR" i="1" dirty="0"/>
              <a:t>No solo son malos en términos absolutos (acidez mala) </a:t>
            </a:r>
          </a:p>
          <a:p>
            <a:r>
              <a:rPr lang="es-AR" i="1" dirty="0"/>
              <a:t>Son agente que incluso entre </a:t>
            </a:r>
            <a:r>
              <a:rPr lang="es-AR" i="1" dirty="0" err="1"/>
              <a:t>llos</a:t>
            </a:r>
            <a:r>
              <a:rPr lang="es-AR" i="1" dirty="0"/>
              <a:t> dan </a:t>
            </a:r>
            <a:r>
              <a:rPr lang="es-AR" i="1" dirty="0" err="1"/>
              <a:t>ualquier</a:t>
            </a:r>
            <a:r>
              <a:rPr lang="es-AR" i="1" dirty="0"/>
              <a:t> cosa..</a:t>
            </a:r>
          </a:p>
        </p:txBody>
      </p:sp>
    </p:spTree>
    <p:extLst>
      <p:ext uri="{BB962C8B-B14F-4D97-AF65-F5344CB8AC3E}">
        <p14:creationId xmlns:p14="http://schemas.microsoft.com/office/powerpoint/2010/main" val="341345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74A8A-B06D-48C8-B3F7-142AAD4DFA1A}"/>
              </a:ext>
            </a:extLst>
          </p:cNvPr>
          <p:cNvSpPr>
            <a:spLocks noGrp="1"/>
          </p:cNvSpPr>
          <p:nvPr>
            <p:ph type="title"/>
          </p:nvPr>
        </p:nvSpPr>
        <p:spPr/>
        <p:txBody>
          <a:bodyPr>
            <a:normAutofit/>
          </a:bodyPr>
          <a:lstStyle/>
          <a:p>
            <a:r>
              <a:rPr lang="es-AR" dirty="0"/>
              <a:t>..finalmente!</a:t>
            </a:r>
            <a:br>
              <a:rPr lang="es-AR" dirty="0"/>
            </a:br>
            <a:r>
              <a:rPr lang="es-AR" sz="2000" dirty="0"/>
              <a:t>(corrigiendo bugs, arquitecturas pero sobre todo </a:t>
            </a:r>
            <a:r>
              <a:rPr lang="es-AR" sz="2000" dirty="0" err="1"/>
              <a:t>LeakyReLU</a:t>
            </a:r>
            <a:r>
              <a:rPr lang="es-AR" sz="2000" dirty="0"/>
              <a:t>)</a:t>
            </a:r>
            <a:endParaRPr lang="es-AR" dirty="0"/>
          </a:p>
        </p:txBody>
      </p:sp>
      <p:pic>
        <p:nvPicPr>
          <p:cNvPr id="11" name="Imagen 10">
            <a:extLst>
              <a:ext uri="{FF2B5EF4-FFF2-40B4-BE49-F238E27FC236}">
                <a16:creationId xmlns:a16="http://schemas.microsoft.com/office/drawing/2014/main" id="{C6C03815-3FC7-4EFE-94DF-63ECCF75083B}"/>
              </a:ext>
            </a:extLst>
          </p:cNvPr>
          <p:cNvPicPr>
            <a:picLocks noChangeAspect="1"/>
          </p:cNvPicPr>
          <p:nvPr/>
        </p:nvPicPr>
        <p:blipFill>
          <a:blip r:embed="rId2"/>
          <a:stretch>
            <a:fillRect/>
          </a:stretch>
        </p:blipFill>
        <p:spPr>
          <a:xfrm>
            <a:off x="244048" y="1691322"/>
            <a:ext cx="5219975" cy="1638094"/>
          </a:xfrm>
          <a:prstGeom prst="rect">
            <a:avLst/>
          </a:prstGeom>
          <a:solidFill>
            <a:schemeClr val="bg1"/>
          </a:solidFill>
        </p:spPr>
      </p:pic>
      <p:pic>
        <p:nvPicPr>
          <p:cNvPr id="14" name="Imagen 13">
            <a:extLst>
              <a:ext uri="{FF2B5EF4-FFF2-40B4-BE49-F238E27FC236}">
                <a16:creationId xmlns:a16="http://schemas.microsoft.com/office/drawing/2014/main" id="{17A9473E-4C0B-4C35-A673-B152949B9780}"/>
              </a:ext>
            </a:extLst>
          </p:cNvPr>
          <p:cNvPicPr>
            <a:picLocks noChangeAspect="1"/>
          </p:cNvPicPr>
          <p:nvPr/>
        </p:nvPicPr>
        <p:blipFill>
          <a:blip r:embed="rId3"/>
          <a:stretch>
            <a:fillRect/>
          </a:stretch>
        </p:blipFill>
        <p:spPr>
          <a:xfrm>
            <a:off x="1929863" y="3724797"/>
            <a:ext cx="6392637" cy="3259969"/>
          </a:xfrm>
          <a:prstGeom prst="rect">
            <a:avLst/>
          </a:prstGeom>
        </p:spPr>
      </p:pic>
      <p:sp>
        <p:nvSpPr>
          <p:cNvPr id="15" name="CuadroTexto 14">
            <a:extLst>
              <a:ext uri="{FF2B5EF4-FFF2-40B4-BE49-F238E27FC236}">
                <a16:creationId xmlns:a16="http://schemas.microsoft.com/office/drawing/2014/main" id="{12E8675F-0857-4271-BD8A-9476D83D5E3E}"/>
              </a:ext>
            </a:extLst>
          </p:cNvPr>
          <p:cNvSpPr txBox="1"/>
          <p:nvPr/>
        </p:nvSpPr>
        <p:spPr>
          <a:xfrm>
            <a:off x="6156752" y="2198094"/>
            <a:ext cx="2743200" cy="923330"/>
          </a:xfrm>
          <a:prstGeom prst="rect">
            <a:avLst/>
          </a:prstGeom>
          <a:noFill/>
        </p:spPr>
        <p:txBody>
          <a:bodyPr wrap="square" rtlCol="0">
            <a:spAutoFit/>
          </a:bodyPr>
          <a:lstStyle/>
          <a:p>
            <a:pPr algn="ctr"/>
            <a:r>
              <a:rPr lang="es-AR" i="1" dirty="0"/>
              <a:t>Las pruebas de acidez comienzan a dar consistentemente bien!</a:t>
            </a:r>
          </a:p>
        </p:txBody>
      </p:sp>
    </p:spTree>
    <p:extLst>
      <p:ext uri="{BB962C8B-B14F-4D97-AF65-F5344CB8AC3E}">
        <p14:creationId xmlns:p14="http://schemas.microsoft.com/office/powerpoint/2010/main" val="243970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3FA9-5189-48B4-AE71-28E02E054755}"/>
              </a:ext>
            </a:extLst>
          </p:cNvPr>
          <p:cNvSpPr>
            <a:spLocks noGrp="1"/>
          </p:cNvSpPr>
          <p:nvPr>
            <p:ph type="title"/>
          </p:nvPr>
        </p:nvSpPr>
        <p:spPr/>
        <p:txBody>
          <a:bodyPr/>
          <a:lstStyle/>
          <a:p>
            <a:r>
              <a:rPr lang="es-AR" dirty="0"/>
              <a:t>Pero que esta ocurriendo con las estrategias (</a:t>
            </a:r>
            <a:r>
              <a:rPr lang="es-AR" dirty="0" err="1"/>
              <a:t>policy</a:t>
            </a:r>
            <a:r>
              <a:rPr lang="es-AR" dirty="0"/>
              <a:t>)? </a:t>
            </a:r>
          </a:p>
        </p:txBody>
      </p:sp>
      <p:graphicFrame>
        <p:nvGraphicFramePr>
          <p:cNvPr id="5" name="Tabla 4">
            <a:extLst>
              <a:ext uri="{FF2B5EF4-FFF2-40B4-BE49-F238E27FC236}">
                <a16:creationId xmlns:a16="http://schemas.microsoft.com/office/drawing/2014/main" id="{3B05DBF6-6747-4B2B-A3D1-49F8DB74A055}"/>
              </a:ext>
            </a:extLst>
          </p:cNvPr>
          <p:cNvGraphicFramePr>
            <a:graphicFrameLocks noGrp="1"/>
          </p:cNvGraphicFramePr>
          <p:nvPr/>
        </p:nvGraphicFramePr>
        <p:xfrm>
          <a:off x="-1697038" y="-9110663"/>
          <a:ext cx="5070365" cy="4351332"/>
        </p:xfrm>
        <a:graphic>
          <a:graphicData uri="http://schemas.openxmlformats.org/drawingml/2006/table">
            <a:tbl>
              <a:tblPr>
                <a:tableStyleId>{5C22544A-7EE6-4342-B048-85BDC9FD1C3A}</a:tableStyleId>
              </a:tblPr>
              <a:tblGrid>
                <a:gridCol w="669028">
                  <a:extLst>
                    <a:ext uri="{9D8B030D-6E8A-4147-A177-3AD203B41FA5}">
                      <a16:colId xmlns:a16="http://schemas.microsoft.com/office/drawing/2014/main" val="3675559822"/>
                    </a:ext>
                  </a:extLst>
                </a:gridCol>
                <a:gridCol w="396461">
                  <a:extLst>
                    <a:ext uri="{9D8B030D-6E8A-4147-A177-3AD203B41FA5}">
                      <a16:colId xmlns:a16="http://schemas.microsoft.com/office/drawing/2014/main" val="1675030030"/>
                    </a:ext>
                  </a:extLst>
                </a:gridCol>
                <a:gridCol w="396461">
                  <a:extLst>
                    <a:ext uri="{9D8B030D-6E8A-4147-A177-3AD203B41FA5}">
                      <a16:colId xmlns:a16="http://schemas.microsoft.com/office/drawing/2014/main" val="306292521"/>
                    </a:ext>
                  </a:extLst>
                </a:gridCol>
                <a:gridCol w="396461">
                  <a:extLst>
                    <a:ext uri="{9D8B030D-6E8A-4147-A177-3AD203B41FA5}">
                      <a16:colId xmlns:a16="http://schemas.microsoft.com/office/drawing/2014/main" val="3082117864"/>
                    </a:ext>
                  </a:extLst>
                </a:gridCol>
                <a:gridCol w="396461">
                  <a:extLst>
                    <a:ext uri="{9D8B030D-6E8A-4147-A177-3AD203B41FA5}">
                      <a16:colId xmlns:a16="http://schemas.microsoft.com/office/drawing/2014/main" val="3436459259"/>
                    </a:ext>
                  </a:extLst>
                </a:gridCol>
                <a:gridCol w="396461">
                  <a:extLst>
                    <a:ext uri="{9D8B030D-6E8A-4147-A177-3AD203B41FA5}">
                      <a16:colId xmlns:a16="http://schemas.microsoft.com/office/drawing/2014/main" val="1464169232"/>
                    </a:ext>
                  </a:extLst>
                </a:gridCol>
                <a:gridCol w="436727">
                  <a:extLst>
                    <a:ext uri="{9D8B030D-6E8A-4147-A177-3AD203B41FA5}">
                      <a16:colId xmlns:a16="http://schemas.microsoft.com/office/drawing/2014/main" val="1231169308"/>
                    </a:ext>
                  </a:extLst>
                </a:gridCol>
                <a:gridCol w="396461">
                  <a:extLst>
                    <a:ext uri="{9D8B030D-6E8A-4147-A177-3AD203B41FA5}">
                      <a16:colId xmlns:a16="http://schemas.microsoft.com/office/drawing/2014/main" val="3491535173"/>
                    </a:ext>
                  </a:extLst>
                </a:gridCol>
                <a:gridCol w="396461">
                  <a:extLst>
                    <a:ext uri="{9D8B030D-6E8A-4147-A177-3AD203B41FA5}">
                      <a16:colId xmlns:a16="http://schemas.microsoft.com/office/drawing/2014/main" val="28408885"/>
                    </a:ext>
                  </a:extLst>
                </a:gridCol>
                <a:gridCol w="396461">
                  <a:extLst>
                    <a:ext uri="{9D8B030D-6E8A-4147-A177-3AD203B41FA5}">
                      <a16:colId xmlns:a16="http://schemas.microsoft.com/office/drawing/2014/main" val="4089480782"/>
                    </a:ext>
                  </a:extLst>
                </a:gridCol>
                <a:gridCol w="396461">
                  <a:extLst>
                    <a:ext uri="{9D8B030D-6E8A-4147-A177-3AD203B41FA5}">
                      <a16:colId xmlns:a16="http://schemas.microsoft.com/office/drawing/2014/main" val="2092873351"/>
                    </a:ext>
                  </a:extLst>
                </a:gridCol>
                <a:gridCol w="396461">
                  <a:extLst>
                    <a:ext uri="{9D8B030D-6E8A-4147-A177-3AD203B41FA5}">
                      <a16:colId xmlns:a16="http://schemas.microsoft.com/office/drawing/2014/main" val="3139426804"/>
                    </a:ext>
                  </a:extLst>
                </a:gridCol>
              </a:tblGrid>
              <a:tr h="362611">
                <a:tc>
                  <a:txBody>
                    <a:bodyPr/>
                    <a:lstStyle/>
                    <a:p>
                      <a:pPr algn="l" fontAlgn="b"/>
                      <a:r>
                        <a:rPr lang="es-AR" sz="1100" u="none" strike="noStrike">
                          <a:effectLst/>
                        </a:rPr>
                        <a:t>p1 / p2</a:t>
                      </a:r>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48033682"/>
                  </a:ext>
                </a:extLst>
              </a:tr>
              <a:tr h="362611">
                <a:tc>
                  <a:txBody>
                    <a:bodyPr/>
                    <a:lstStyle/>
                    <a:p>
                      <a:pPr algn="ctr" fontAlgn="ctr"/>
                      <a:r>
                        <a:rPr lang="es-AR" sz="1100" u="none" strike="noStrike">
                          <a:effectLst/>
                        </a:rPr>
                        <a:t>gen0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28,3%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67161702"/>
                  </a:ext>
                </a:extLst>
              </a:tr>
              <a:tr h="362611">
                <a:tc>
                  <a:txBody>
                    <a:bodyPr/>
                    <a:lstStyle/>
                    <a:p>
                      <a:pPr algn="ctr" fontAlgn="ctr"/>
                      <a:r>
                        <a:rPr lang="es-AR" sz="1100" u="none" strike="noStrike">
                          <a:effectLst/>
                        </a:rPr>
                        <a:t>gen6</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60,5%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29,8%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5304095"/>
                  </a:ext>
                </a:extLst>
              </a:tr>
              <a:tr h="362611">
                <a:tc>
                  <a:txBody>
                    <a:bodyPr/>
                    <a:lstStyle/>
                    <a:p>
                      <a:pPr algn="ctr" fontAlgn="ctr"/>
                      <a:r>
                        <a:rPr lang="es-AR" sz="1100" u="none" strike="noStrike">
                          <a:effectLst/>
                        </a:rPr>
                        <a:t>gen7</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55,6%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47,3%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39148778"/>
                  </a:ext>
                </a:extLst>
              </a:tr>
              <a:tr h="362611">
                <a:tc>
                  <a:txBody>
                    <a:bodyPr/>
                    <a:lstStyle/>
                    <a:p>
                      <a:pPr algn="ctr" fontAlgn="ctr"/>
                      <a:r>
                        <a:rPr lang="es-AR" sz="1100" u="none" strike="noStrike">
                          <a:effectLst/>
                        </a:rPr>
                        <a:t>gen8</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37,5%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32,9%</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15020723"/>
                  </a:ext>
                </a:extLst>
              </a:tr>
              <a:tr h="362611">
                <a:tc>
                  <a:txBody>
                    <a:bodyPr/>
                    <a:lstStyle/>
                    <a:p>
                      <a:pPr algn="ctr" fontAlgn="ctr"/>
                      <a:r>
                        <a:rPr lang="es-AR" sz="1100" u="none" strike="noStrike">
                          <a:effectLst/>
                        </a:rPr>
                        <a:t>gen9</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62,9%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39,6%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74662686"/>
                  </a:ext>
                </a:extLst>
              </a:tr>
              <a:tr h="362611">
                <a:tc>
                  <a:txBody>
                    <a:bodyPr/>
                    <a:lstStyle/>
                    <a:p>
                      <a:pPr algn="ctr" fontAlgn="ctr"/>
                      <a:r>
                        <a:rPr lang="es-AR" sz="1100" u="none" strike="noStrike">
                          <a:effectLst/>
                        </a:rPr>
                        <a:t>gen10</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43,2%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36,3%</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28770514"/>
                  </a:ext>
                </a:extLst>
              </a:tr>
              <a:tr h="362611">
                <a:tc>
                  <a:txBody>
                    <a:bodyPr/>
                    <a:lstStyle/>
                    <a:p>
                      <a:pPr algn="ctr" fontAlgn="ctr"/>
                      <a:r>
                        <a:rPr lang="es-AR" sz="1100" u="none" strike="noStrike">
                          <a:effectLst/>
                        </a:rPr>
                        <a:t>gen11</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58,9%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50,9%</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33,0%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36100168"/>
                  </a:ext>
                </a:extLst>
              </a:tr>
              <a:tr h="362611">
                <a:tc>
                  <a:txBody>
                    <a:bodyPr/>
                    <a:lstStyle/>
                    <a:p>
                      <a:pPr algn="ctr" fontAlgn="ctr"/>
                      <a:r>
                        <a:rPr lang="es-AR" sz="1100" u="none" strike="noStrike">
                          <a:effectLst/>
                        </a:rPr>
                        <a:t>gen12</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61,5%</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34,1%</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49,0%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36,6%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8803047"/>
                  </a:ext>
                </a:extLst>
              </a:tr>
              <a:tr h="362611">
                <a:tc>
                  <a:txBody>
                    <a:bodyPr/>
                    <a:lstStyle/>
                    <a:p>
                      <a:pPr algn="ctr" fontAlgn="ctr"/>
                      <a:r>
                        <a:rPr lang="es-AR" sz="1100" u="none" strike="noStrike">
                          <a:effectLst/>
                        </a:rPr>
                        <a:t>gen13</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51,4%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38,0%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35,0%</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44292374"/>
                  </a:ext>
                </a:extLst>
              </a:tr>
              <a:tr h="362611">
                <a:tc>
                  <a:txBody>
                    <a:bodyPr/>
                    <a:lstStyle/>
                    <a:p>
                      <a:pPr algn="ctr" fontAlgn="ctr"/>
                      <a:r>
                        <a:rPr lang="es-AR" sz="1100" u="none" strike="noStrike">
                          <a:effectLst/>
                        </a:rPr>
                        <a:t>gen14</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42,7%</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44,2%</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40,4%</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31,2%</a:t>
                      </a:r>
                      <a:endParaRPr lang="es-AR"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9793054"/>
                  </a:ext>
                </a:extLst>
              </a:tr>
              <a:tr h="362611">
                <a:tc>
                  <a:txBody>
                    <a:bodyPr/>
                    <a:lstStyle/>
                    <a:p>
                      <a:pPr algn="ctr" fontAlgn="ctr"/>
                      <a:r>
                        <a:rPr lang="es-AR" sz="1100" u="none" strike="noStrike">
                          <a:effectLst/>
                        </a:rPr>
                        <a:t>gen15</a:t>
                      </a:r>
                      <a:endParaRPr lang="es-AR" sz="11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46,8%</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a:effectLst/>
                        </a:rPr>
                        <a:t> </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l" fontAlgn="b"/>
                      <a:endParaRPr lang="es-AR" sz="11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s-AR" sz="1100" u="none" strike="noStrike">
                          <a:effectLst/>
                        </a:rPr>
                        <a:t>53,6%</a:t>
                      </a:r>
                      <a:endParaRPr lang="es-AR"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AR" sz="1100" u="none" strike="noStrike" dirty="0">
                          <a:effectLst/>
                        </a:rPr>
                        <a:t>38,6%</a:t>
                      </a:r>
                      <a:endParaRPr lang="es-AR"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4428714"/>
                  </a:ext>
                </a:extLst>
              </a:tr>
            </a:tbl>
          </a:graphicData>
        </a:graphic>
      </p:graphicFrame>
      <p:cxnSp>
        <p:nvCxnSpPr>
          <p:cNvPr id="6" name="Conector recto de flecha 5">
            <a:extLst>
              <a:ext uri="{FF2B5EF4-FFF2-40B4-BE49-F238E27FC236}">
                <a16:creationId xmlns:a16="http://schemas.microsoft.com/office/drawing/2014/main" id="{E2984E03-5861-4AD8-B0B7-8C2AFE3DA6CA}"/>
              </a:ext>
            </a:extLst>
          </p:cNvPr>
          <p:cNvCxnSpPr/>
          <p:nvPr/>
        </p:nvCxnSpPr>
        <p:spPr>
          <a:xfrm>
            <a:off x="7681913" y="13827125"/>
            <a:ext cx="2633662" cy="2141538"/>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3052591F-4F05-42F9-BC99-AE86AC231723}"/>
              </a:ext>
            </a:extLst>
          </p:cNvPr>
          <p:cNvCxnSpPr/>
          <p:nvPr/>
        </p:nvCxnSpPr>
        <p:spPr>
          <a:xfrm>
            <a:off x="8018463" y="13423900"/>
            <a:ext cx="2824162" cy="2197100"/>
          </a:xfrm>
          <a:prstGeom prst="straightConnector1">
            <a:avLst/>
          </a:prstGeom>
          <a:ln>
            <a:solidFill>
              <a:schemeClr val="accent1">
                <a:lumMod val="75000"/>
                <a:alpha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lecha: hacia abajo 7">
            <a:extLst>
              <a:ext uri="{FF2B5EF4-FFF2-40B4-BE49-F238E27FC236}">
                <a16:creationId xmlns:a16="http://schemas.microsoft.com/office/drawing/2014/main" id="{B8665A0E-281E-4169-9C87-0FC678337223}"/>
              </a:ext>
            </a:extLst>
          </p:cNvPr>
          <p:cNvSpPr/>
          <p:nvPr/>
        </p:nvSpPr>
        <p:spPr>
          <a:xfrm>
            <a:off x="7900988" y="13860463"/>
            <a:ext cx="138112" cy="128587"/>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9" name="Flecha: hacia abajo 8">
            <a:extLst>
              <a:ext uri="{FF2B5EF4-FFF2-40B4-BE49-F238E27FC236}">
                <a16:creationId xmlns:a16="http://schemas.microsoft.com/office/drawing/2014/main" id="{2A0F85BA-28FC-4299-95AB-29958425AEBE}"/>
              </a:ext>
            </a:extLst>
          </p:cNvPr>
          <p:cNvSpPr/>
          <p:nvPr/>
        </p:nvSpPr>
        <p:spPr>
          <a:xfrm rot="16200000">
            <a:off x="8128000" y="13719175"/>
            <a:ext cx="136525" cy="141288"/>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pic>
        <p:nvPicPr>
          <p:cNvPr id="10" name="Imagen 9">
            <a:extLst>
              <a:ext uri="{FF2B5EF4-FFF2-40B4-BE49-F238E27FC236}">
                <a16:creationId xmlns:a16="http://schemas.microsoft.com/office/drawing/2014/main" id="{75A6DBA9-5820-47DE-B0A8-9C63C9718E56}"/>
              </a:ext>
            </a:extLst>
          </p:cNvPr>
          <p:cNvPicPr>
            <a:picLocks noChangeAspect="1"/>
          </p:cNvPicPr>
          <p:nvPr/>
        </p:nvPicPr>
        <p:blipFill>
          <a:blip r:embed="rId2"/>
          <a:stretch>
            <a:fillRect/>
          </a:stretch>
        </p:blipFill>
        <p:spPr>
          <a:xfrm>
            <a:off x="454661" y="1904322"/>
            <a:ext cx="5303201" cy="4587918"/>
          </a:xfrm>
          <a:prstGeom prst="rect">
            <a:avLst/>
          </a:prstGeom>
        </p:spPr>
      </p:pic>
      <p:sp>
        <p:nvSpPr>
          <p:cNvPr id="11" name="CuadroTexto 10">
            <a:extLst>
              <a:ext uri="{FF2B5EF4-FFF2-40B4-BE49-F238E27FC236}">
                <a16:creationId xmlns:a16="http://schemas.microsoft.com/office/drawing/2014/main" id="{2313C8BA-5614-4E3B-9F44-1C5EFE651BD5}"/>
              </a:ext>
            </a:extLst>
          </p:cNvPr>
          <p:cNvSpPr txBox="1"/>
          <p:nvPr/>
        </p:nvSpPr>
        <p:spPr>
          <a:xfrm>
            <a:off x="6286500" y="2343150"/>
            <a:ext cx="2343150" cy="3693319"/>
          </a:xfrm>
          <a:prstGeom prst="rect">
            <a:avLst/>
          </a:prstGeom>
          <a:noFill/>
        </p:spPr>
        <p:txBody>
          <a:bodyPr wrap="square" rtlCol="0">
            <a:spAutoFit/>
          </a:bodyPr>
          <a:lstStyle/>
          <a:p>
            <a:r>
              <a:rPr lang="es-AR" dirty="0"/>
              <a:t>La diagonal muestra el head </a:t>
            </a:r>
            <a:r>
              <a:rPr lang="es-AR" dirty="0" err="1"/>
              <a:t>to</a:t>
            </a:r>
            <a:r>
              <a:rPr lang="es-AR" dirty="0"/>
              <a:t> head versus el padre.</a:t>
            </a:r>
          </a:p>
          <a:p>
            <a:endParaRPr lang="es-AR" dirty="0"/>
          </a:p>
          <a:p>
            <a:r>
              <a:rPr lang="es-AR" dirty="0"/>
              <a:t>Al final del </a:t>
            </a:r>
            <a:r>
              <a:rPr lang="es-AR" dirty="0" err="1"/>
              <a:t>dia</a:t>
            </a:r>
            <a:r>
              <a:rPr lang="es-AR" dirty="0"/>
              <a:t> cada hijo aprende a </a:t>
            </a:r>
            <a:r>
              <a:rPr lang="es-AR" dirty="0" err="1"/>
              <a:t>contrarestar</a:t>
            </a:r>
            <a:r>
              <a:rPr lang="es-AR" dirty="0"/>
              <a:t> a su padre y a su abuelo.</a:t>
            </a:r>
          </a:p>
          <a:p>
            <a:endParaRPr lang="es-AR" dirty="0"/>
          </a:p>
          <a:p>
            <a:r>
              <a:rPr lang="es-AR" dirty="0"/>
              <a:t>Pero esto parece ocasionar ciclos de estrategias (</a:t>
            </a:r>
            <a:r>
              <a:rPr lang="es-AR" dirty="0" err="1"/>
              <a:t>ej</a:t>
            </a:r>
            <a:r>
              <a:rPr lang="es-AR" dirty="0"/>
              <a:t>: gen8)</a:t>
            </a:r>
          </a:p>
          <a:p>
            <a:endParaRPr lang="es-AR" dirty="0"/>
          </a:p>
        </p:txBody>
      </p:sp>
      <p:sp>
        <p:nvSpPr>
          <p:cNvPr id="3" name="CuadroTexto 2">
            <a:extLst>
              <a:ext uri="{FF2B5EF4-FFF2-40B4-BE49-F238E27FC236}">
                <a16:creationId xmlns:a16="http://schemas.microsoft.com/office/drawing/2014/main" id="{FF98D403-5CEC-4846-97BB-2B1A2E5F0822}"/>
              </a:ext>
            </a:extLst>
          </p:cNvPr>
          <p:cNvSpPr txBox="1"/>
          <p:nvPr/>
        </p:nvSpPr>
        <p:spPr>
          <a:xfrm>
            <a:off x="0" y="6596390"/>
            <a:ext cx="4696813" cy="261610"/>
          </a:xfrm>
          <a:prstGeom prst="rect">
            <a:avLst/>
          </a:prstGeom>
          <a:noFill/>
        </p:spPr>
        <p:txBody>
          <a:bodyPr wrap="square" rtlCol="0">
            <a:spAutoFit/>
          </a:bodyPr>
          <a:lstStyle/>
          <a:p>
            <a:r>
              <a:rPr lang="es-AR" sz="1100" dirty="0"/>
              <a:t>Ya juega aceptable desde generación 6</a:t>
            </a:r>
            <a:endParaRPr lang="en-US" sz="1100" dirty="0"/>
          </a:p>
        </p:txBody>
      </p:sp>
    </p:spTree>
    <p:extLst>
      <p:ext uri="{BB962C8B-B14F-4D97-AF65-F5344CB8AC3E}">
        <p14:creationId xmlns:p14="http://schemas.microsoft.com/office/powerpoint/2010/main" val="77715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3DAF8-A10A-4CC0-9535-F045B93086E0}"/>
              </a:ext>
            </a:extLst>
          </p:cNvPr>
          <p:cNvSpPr>
            <a:spLocks noGrp="1"/>
          </p:cNvSpPr>
          <p:nvPr>
            <p:ph type="title"/>
          </p:nvPr>
        </p:nvSpPr>
        <p:spPr>
          <a:xfrm>
            <a:off x="152400" y="157942"/>
            <a:ext cx="8368145" cy="1325562"/>
          </a:xfrm>
        </p:spPr>
        <p:txBody>
          <a:bodyPr>
            <a:normAutofit fontScale="90000"/>
          </a:bodyPr>
          <a:lstStyle/>
          <a:p>
            <a:r>
              <a:rPr lang="es-AR" dirty="0"/>
              <a:t>Back </a:t>
            </a:r>
            <a:r>
              <a:rPr lang="es-AR" dirty="0" err="1"/>
              <a:t>to</a:t>
            </a:r>
            <a:r>
              <a:rPr lang="es-AR" dirty="0"/>
              <a:t> </a:t>
            </a:r>
            <a:r>
              <a:rPr lang="es-AR" dirty="0" err="1"/>
              <a:t>basics</a:t>
            </a:r>
            <a:r>
              <a:rPr lang="es-AR" dirty="0"/>
              <a:t>!</a:t>
            </a:r>
            <a:br>
              <a:rPr lang="es-AR" dirty="0"/>
            </a:br>
            <a:r>
              <a:rPr lang="es-AR" dirty="0"/>
              <a:t>Consecuencias de ser </a:t>
            </a:r>
            <a:r>
              <a:rPr lang="es-AR" dirty="0" err="1"/>
              <a:t>Greedy</a:t>
            </a:r>
            <a:r>
              <a:rPr lang="es-AR" dirty="0"/>
              <a:t> y equilibrios de Nash</a:t>
            </a:r>
          </a:p>
        </p:txBody>
      </p:sp>
      <p:sp>
        <p:nvSpPr>
          <p:cNvPr id="4" name="CuadroTexto 3">
            <a:extLst>
              <a:ext uri="{FF2B5EF4-FFF2-40B4-BE49-F238E27FC236}">
                <a16:creationId xmlns:a16="http://schemas.microsoft.com/office/drawing/2014/main" id="{CBCE2D24-9833-4D1C-8195-08D0E4CB591B}"/>
              </a:ext>
            </a:extLst>
          </p:cNvPr>
          <p:cNvSpPr txBox="1"/>
          <p:nvPr/>
        </p:nvSpPr>
        <p:spPr>
          <a:xfrm>
            <a:off x="332507" y="1856509"/>
            <a:ext cx="8308761" cy="2585323"/>
          </a:xfrm>
          <a:prstGeom prst="rect">
            <a:avLst/>
          </a:prstGeom>
          <a:noFill/>
        </p:spPr>
        <p:txBody>
          <a:bodyPr wrap="square" rtlCol="0">
            <a:spAutoFit/>
          </a:bodyPr>
          <a:lstStyle/>
          <a:p>
            <a:r>
              <a:rPr lang="es-AR" dirty="0"/>
              <a:t>Aprender del abuelo estabilizo mucho el aprendizaje pero no es suficiente..</a:t>
            </a:r>
          </a:p>
          <a:p>
            <a:pPr marL="285750" indent="-285750">
              <a:buFont typeface="Wingdings" panose="05000000000000000000" pitchFamily="2" charset="2"/>
              <a:buChar char="ü"/>
            </a:pPr>
            <a:endParaRPr lang="es-AR" dirty="0"/>
          </a:p>
          <a:p>
            <a:r>
              <a:rPr lang="es-AR" b="1" dirty="0"/>
              <a:t>Definición de Equilibrio de Nash</a:t>
            </a:r>
            <a:r>
              <a:rPr lang="es-AR" dirty="0"/>
              <a:t>: p1 y p2 no pueden cambiar unilateralmente la estrategia sin empeorar en algún aspecto.</a:t>
            </a:r>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Ø"/>
            </a:pPr>
            <a:r>
              <a:rPr lang="es-AR" dirty="0"/>
              <a:t>Un algoritmo estrictamente </a:t>
            </a:r>
            <a:r>
              <a:rPr lang="es-AR" dirty="0" err="1"/>
              <a:t>greedy</a:t>
            </a:r>
            <a:r>
              <a:rPr lang="es-AR" dirty="0"/>
              <a:t> va ser determinista (dada una V(s) que lo sea como en este caso). Con lo cual va a existir una </a:t>
            </a:r>
            <a:r>
              <a:rPr lang="es-AR" dirty="0" err="1"/>
              <a:t>Best</a:t>
            </a:r>
            <a:r>
              <a:rPr lang="es-AR" dirty="0"/>
              <a:t> Response que la </a:t>
            </a:r>
            <a:r>
              <a:rPr lang="es-AR" dirty="0" err="1"/>
              <a:t>contraresta</a:t>
            </a:r>
            <a:endParaRPr lang="es-AR" dirty="0"/>
          </a:p>
          <a:p>
            <a:pPr marL="285750" indent="-285750">
              <a:buFont typeface="Wingdings" panose="05000000000000000000" pitchFamily="2" charset="2"/>
              <a:buChar char="ü"/>
            </a:pPr>
            <a:endParaRPr lang="es-AR" dirty="0"/>
          </a:p>
          <a:p>
            <a:pPr marL="285750" indent="-285750">
              <a:buFont typeface="Wingdings" panose="05000000000000000000" pitchFamily="2" charset="2"/>
              <a:buChar char="ü"/>
            </a:pPr>
            <a:endParaRPr lang="es-AR" dirty="0"/>
          </a:p>
        </p:txBody>
      </p:sp>
      <p:sp>
        <p:nvSpPr>
          <p:cNvPr id="6" name="Rectángulo 5">
            <a:extLst>
              <a:ext uri="{FF2B5EF4-FFF2-40B4-BE49-F238E27FC236}">
                <a16:creationId xmlns:a16="http://schemas.microsoft.com/office/drawing/2014/main" id="{956AB87F-281C-44FA-8877-61E566E29A52}"/>
              </a:ext>
            </a:extLst>
          </p:cNvPr>
          <p:cNvSpPr/>
          <p:nvPr/>
        </p:nvSpPr>
        <p:spPr>
          <a:xfrm>
            <a:off x="152400" y="3107606"/>
            <a:ext cx="8368145" cy="832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59" name="Grupo 58">
            <a:extLst>
              <a:ext uri="{FF2B5EF4-FFF2-40B4-BE49-F238E27FC236}">
                <a16:creationId xmlns:a16="http://schemas.microsoft.com/office/drawing/2014/main" id="{6D2064B4-9644-4190-8E98-9C7FE0105ED5}"/>
              </a:ext>
            </a:extLst>
          </p:cNvPr>
          <p:cNvGrpSpPr/>
          <p:nvPr/>
        </p:nvGrpSpPr>
        <p:grpSpPr>
          <a:xfrm>
            <a:off x="332507" y="4039986"/>
            <a:ext cx="3865420" cy="2660072"/>
            <a:chOff x="332507" y="4039986"/>
            <a:chExt cx="3865420" cy="2660072"/>
          </a:xfrm>
        </p:grpSpPr>
        <p:grpSp>
          <p:nvGrpSpPr>
            <p:cNvPr id="7" name="Grupo 6">
              <a:extLst>
                <a:ext uri="{FF2B5EF4-FFF2-40B4-BE49-F238E27FC236}">
                  <a16:creationId xmlns:a16="http://schemas.microsoft.com/office/drawing/2014/main" id="{208D01B2-ECB2-449C-A3C9-58674CE24268}"/>
                </a:ext>
              </a:extLst>
            </p:cNvPr>
            <p:cNvGrpSpPr/>
            <p:nvPr/>
          </p:nvGrpSpPr>
          <p:grpSpPr>
            <a:xfrm>
              <a:off x="332507" y="4039986"/>
              <a:ext cx="3865420" cy="2660072"/>
              <a:chOff x="4946071" y="3429000"/>
              <a:chExt cx="3865420" cy="2660072"/>
            </a:xfrm>
          </p:grpSpPr>
          <p:sp>
            <p:nvSpPr>
              <p:cNvPr id="8" name="Rectángulo: esquinas redondeadas 7">
                <a:extLst>
                  <a:ext uri="{FF2B5EF4-FFF2-40B4-BE49-F238E27FC236}">
                    <a16:creationId xmlns:a16="http://schemas.microsoft.com/office/drawing/2014/main" id="{34668920-D41E-407E-AD68-3B6DEDD3261D}"/>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AgenteGreedyDVN</a:t>
                </a:r>
                <a:endParaRPr lang="es-AR" b="1" dirty="0">
                  <a:solidFill>
                    <a:schemeClr val="tx1">
                      <a:lumMod val="85000"/>
                      <a:lumOff val="15000"/>
                    </a:schemeClr>
                  </a:solidFill>
                </a:endParaRPr>
              </a:p>
            </p:txBody>
          </p:sp>
          <p:sp>
            <p:nvSpPr>
              <p:cNvPr id="9" name="Rectángulo 8">
                <a:extLst>
                  <a:ext uri="{FF2B5EF4-FFF2-40B4-BE49-F238E27FC236}">
                    <a16:creationId xmlns:a16="http://schemas.microsoft.com/office/drawing/2014/main" id="{96107A2B-C624-4B70-96B3-122094CDB703}"/>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10" name="CuadroTexto 9">
                <a:extLst>
                  <a:ext uri="{FF2B5EF4-FFF2-40B4-BE49-F238E27FC236}">
                    <a16:creationId xmlns:a16="http://schemas.microsoft.com/office/drawing/2014/main" id="{D85D8CFF-0714-4B97-8A54-163827141180}"/>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11" name="Rectángulo 10">
                <a:extLst>
                  <a:ext uri="{FF2B5EF4-FFF2-40B4-BE49-F238E27FC236}">
                    <a16:creationId xmlns:a16="http://schemas.microsoft.com/office/drawing/2014/main" id="{058EF200-FA91-4C90-ACBE-F5BE7F90F70D}"/>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a16="http://schemas.microsoft.com/office/drawing/2014/main" id="{A9A919DB-DF49-4C9A-9E84-1FB582191EAD}"/>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031AD42E-109D-4A9A-B123-E547B529F7D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5A725AB7-AD93-4CD8-995C-BD28F66A8BD4}"/>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5" name="Conector: angular 14">
                <a:extLst>
                  <a:ext uri="{FF2B5EF4-FFF2-40B4-BE49-F238E27FC236}">
                    <a16:creationId xmlns:a16="http://schemas.microsoft.com/office/drawing/2014/main" id="{82254CFD-1CDF-4CE3-8AD2-CFCB3F09CAE0}"/>
                  </a:ext>
                </a:extLst>
              </p:cNvPr>
              <p:cNvCxnSpPr>
                <a:stCxn id="11" idx="3"/>
                <a:endCxn id="12"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22F580FD-48CD-4AFC-BC47-271EF03F846F}"/>
                  </a:ext>
                </a:extLst>
              </p:cNvPr>
              <p:cNvCxnSpPr>
                <a:cxnSpLocks/>
                <a:stCxn id="11" idx="3"/>
                <a:endCxn id="13"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0332EC5-D2B8-406D-8A0D-4044C4CA0887}"/>
                  </a:ext>
                </a:extLst>
              </p:cNvPr>
              <p:cNvCxnSpPr>
                <a:cxnSpLocks/>
                <a:stCxn id="11" idx="3"/>
                <a:endCxn id="14"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C756C308-B97C-4542-B2E8-E79C091E07A2}"/>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19" name="CuadroTexto 18">
                <a:extLst>
                  <a:ext uri="{FF2B5EF4-FFF2-40B4-BE49-F238E27FC236}">
                    <a16:creationId xmlns:a16="http://schemas.microsoft.com/office/drawing/2014/main" id="{C53DD0E6-8D25-40DF-9657-E658DF20465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20" name="CuadroTexto 19">
                <a:extLst>
                  <a:ext uri="{FF2B5EF4-FFF2-40B4-BE49-F238E27FC236}">
                    <a16:creationId xmlns:a16="http://schemas.microsoft.com/office/drawing/2014/main" id="{E741F546-E55C-4CE4-957A-28E9D7AFAD72}"/>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21" name="Rectángulo 20">
                <a:extLst>
                  <a:ext uri="{FF2B5EF4-FFF2-40B4-BE49-F238E27FC236}">
                    <a16:creationId xmlns:a16="http://schemas.microsoft.com/office/drawing/2014/main" id="{0D971FB8-1520-4615-821D-EEDC711048BF}"/>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63B50F99-9517-4095-B246-558973F954FF}"/>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Rectángulo 22">
                <a:extLst>
                  <a:ext uri="{FF2B5EF4-FFF2-40B4-BE49-F238E27FC236}">
                    <a16:creationId xmlns:a16="http://schemas.microsoft.com/office/drawing/2014/main" id="{FC06F006-70A9-4D24-8044-767070F2EE27}"/>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4" name="CuadroTexto 23">
                <a:extLst>
                  <a:ext uri="{FF2B5EF4-FFF2-40B4-BE49-F238E27FC236}">
                    <a16:creationId xmlns:a16="http://schemas.microsoft.com/office/drawing/2014/main" id="{43EE0C29-B79F-4BB0-AF82-B7FCB5E6351C}"/>
                  </a:ext>
                </a:extLst>
              </p:cNvPr>
              <p:cNvSpPr txBox="1"/>
              <p:nvPr/>
            </p:nvSpPr>
            <p:spPr>
              <a:xfrm>
                <a:off x="7578433" y="4438632"/>
                <a:ext cx="1122223"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25" name="CuadroTexto 24">
                <a:extLst>
                  <a:ext uri="{FF2B5EF4-FFF2-40B4-BE49-F238E27FC236}">
                    <a16:creationId xmlns:a16="http://schemas.microsoft.com/office/drawing/2014/main" id="{B3BCBC4B-FB1B-4B8D-B53F-7D1C9BE7DA89}"/>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26" name="CuadroTexto 25">
                <a:extLst>
                  <a:ext uri="{FF2B5EF4-FFF2-40B4-BE49-F238E27FC236}">
                    <a16:creationId xmlns:a16="http://schemas.microsoft.com/office/drawing/2014/main" id="{E2C63DB3-7EEB-4471-994B-E677CA8FF7CB}"/>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27" name="CuadroTexto 26">
                <a:extLst>
                  <a:ext uri="{FF2B5EF4-FFF2-40B4-BE49-F238E27FC236}">
                    <a16:creationId xmlns:a16="http://schemas.microsoft.com/office/drawing/2014/main" id="{7ACD2232-416C-44BE-8715-A744DB1C017E}"/>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28" name="CuadroTexto 27">
                <a:extLst>
                  <a:ext uri="{FF2B5EF4-FFF2-40B4-BE49-F238E27FC236}">
                    <a16:creationId xmlns:a16="http://schemas.microsoft.com/office/drawing/2014/main" id="{271CB945-CC92-419E-A3F3-73735D51A5F5}"/>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3" name="CuadroTexto 52">
              <a:extLst>
                <a:ext uri="{FF2B5EF4-FFF2-40B4-BE49-F238E27FC236}">
                  <a16:creationId xmlns:a16="http://schemas.microsoft.com/office/drawing/2014/main" id="{BE3C2A98-1E5F-40DA-AC6A-5213422E455A}"/>
                </a:ext>
              </a:extLst>
            </p:cNvPr>
            <p:cNvSpPr txBox="1"/>
            <p:nvPr/>
          </p:nvSpPr>
          <p:spPr>
            <a:xfrm>
              <a:off x="2645014" y="482907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2819E986-BE38-4128-96B2-10F7461148F2}"/>
                </a:ext>
              </a:extLst>
            </p:cNvPr>
            <p:cNvSpPr txBox="1"/>
            <p:nvPr/>
          </p:nvSpPr>
          <p:spPr>
            <a:xfrm>
              <a:off x="2632348" y="530546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57" name="CuadroTexto 56">
              <a:extLst>
                <a:ext uri="{FF2B5EF4-FFF2-40B4-BE49-F238E27FC236}">
                  <a16:creationId xmlns:a16="http://schemas.microsoft.com/office/drawing/2014/main" id="{AFC745E1-2A05-4FA4-A5FA-80DA16835302}"/>
                </a:ext>
              </a:extLst>
            </p:cNvPr>
            <p:cNvSpPr txBox="1"/>
            <p:nvPr/>
          </p:nvSpPr>
          <p:spPr>
            <a:xfrm>
              <a:off x="2640743" y="5730304"/>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grpSp>
      <p:grpSp>
        <p:nvGrpSpPr>
          <p:cNvPr id="60" name="Grupo 59">
            <a:extLst>
              <a:ext uri="{FF2B5EF4-FFF2-40B4-BE49-F238E27FC236}">
                <a16:creationId xmlns:a16="http://schemas.microsoft.com/office/drawing/2014/main" id="{A4A121E4-5DED-4C5A-B059-95227A465AE7}"/>
              </a:ext>
            </a:extLst>
          </p:cNvPr>
          <p:cNvGrpSpPr/>
          <p:nvPr/>
        </p:nvGrpSpPr>
        <p:grpSpPr>
          <a:xfrm>
            <a:off x="4308764" y="4042782"/>
            <a:ext cx="4332504" cy="2660072"/>
            <a:chOff x="4308764" y="4042782"/>
            <a:chExt cx="4332504" cy="2660072"/>
          </a:xfrm>
        </p:grpSpPr>
        <p:grpSp>
          <p:nvGrpSpPr>
            <p:cNvPr id="52" name="Grupo 51">
              <a:extLst>
                <a:ext uri="{FF2B5EF4-FFF2-40B4-BE49-F238E27FC236}">
                  <a16:creationId xmlns:a16="http://schemas.microsoft.com/office/drawing/2014/main" id="{D81612F4-5048-44FA-8535-D5DB46EA5B99}"/>
                </a:ext>
              </a:extLst>
            </p:cNvPr>
            <p:cNvGrpSpPr/>
            <p:nvPr/>
          </p:nvGrpSpPr>
          <p:grpSpPr>
            <a:xfrm>
              <a:off x="4775848" y="4042782"/>
              <a:ext cx="3865420" cy="2660072"/>
              <a:chOff x="4775848" y="4042782"/>
              <a:chExt cx="3865420" cy="2660072"/>
            </a:xfrm>
          </p:grpSpPr>
          <p:grpSp>
            <p:nvGrpSpPr>
              <p:cNvPr id="29" name="Grupo 28">
                <a:extLst>
                  <a:ext uri="{FF2B5EF4-FFF2-40B4-BE49-F238E27FC236}">
                    <a16:creationId xmlns:a16="http://schemas.microsoft.com/office/drawing/2014/main" id="{55649396-6C4B-41C2-AEC6-6035919E440D}"/>
                  </a:ext>
                </a:extLst>
              </p:cNvPr>
              <p:cNvGrpSpPr/>
              <p:nvPr/>
            </p:nvGrpSpPr>
            <p:grpSpPr>
              <a:xfrm>
                <a:off x="4775848" y="4042782"/>
                <a:ext cx="3865420" cy="2660072"/>
                <a:chOff x="4946071" y="3429000"/>
                <a:chExt cx="3865420" cy="2660072"/>
              </a:xfrm>
            </p:grpSpPr>
            <p:sp>
              <p:nvSpPr>
                <p:cNvPr id="30" name="Rectángulo: esquinas redondeadas 29">
                  <a:extLst>
                    <a:ext uri="{FF2B5EF4-FFF2-40B4-BE49-F238E27FC236}">
                      <a16:creationId xmlns:a16="http://schemas.microsoft.com/office/drawing/2014/main" id="{DC6EF7B1-D8E8-4E45-8F42-C0F28DEB653B}"/>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AgenteSoftmaxDVN</a:t>
                  </a:r>
                  <a:endParaRPr lang="es-AR" b="1" dirty="0">
                    <a:solidFill>
                      <a:schemeClr val="tx1">
                        <a:lumMod val="85000"/>
                        <a:lumOff val="15000"/>
                      </a:schemeClr>
                    </a:solidFill>
                  </a:endParaRPr>
                </a:p>
              </p:txBody>
            </p:sp>
            <p:sp>
              <p:nvSpPr>
                <p:cNvPr id="31" name="Rectángulo 30">
                  <a:extLst>
                    <a:ext uri="{FF2B5EF4-FFF2-40B4-BE49-F238E27FC236}">
                      <a16:creationId xmlns:a16="http://schemas.microsoft.com/office/drawing/2014/main" id="{1DCFD9AA-DE8B-48AA-9EDE-0E387717C1B9}"/>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2" name="CuadroTexto 31">
                  <a:extLst>
                    <a:ext uri="{FF2B5EF4-FFF2-40B4-BE49-F238E27FC236}">
                      <a16:creationId xmlns:a16="http://schemas.microsoft.com/office/drawing/2014/main" id="{DFA07998-81EA-4899-B3B0-646F1A448486}"/>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3" name="Rectángulo 32">
                  <a:extLst>
                    <a:ext uri="{FF2B5EF4-FFF2-40B4-BE49-F238E27FC236}">
                      <a16:creationId xmlns:a16="http://schemas.microsoft.com/office/drawing/2014/main" id="{F99BB252-A954-4D3F-B9FD-E482B2C1D9D7}"/>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F5995826-FE1A-4C02-B198-ACBB42DAE255}"/>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BE04D02E-FFD2-408E-9D1C-7F4A940E33EA}"/>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Rectángulo 35">
                  <a:extLst>
                    <a:ext uri="{FF2B5EF4-FFF2-40B4-BE49-F238E27FC236}">
                      <a16:creationId xmlns:a16="http://schemas.microsoft.com/office/drawing/2014/main" id="{6CD5137B-D3AF-41F0-9741-F48D9C319F6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1973F43D-4C22-4296-8A56-7480948A1D4F}"/>
                    </a:ext>
                  </a:extLst>
                </p:cNvPr>
                <p:cNvCxnSpPr>
                  <a:stCxn id="33" idx="3"/>
                  <a:endCxn id="34"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F747CFD7-2068-410E-A900-285105B29744}"/>
                    </a:ext>
                  </a:extLst>
                </p:cNvPr>
                <p:cNvCxnSpPr>
                  <a:cxnSpLocks/>
                  <a:stCxn id="33" idx="3"/>
                  <a:endCxn id="35"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F562FE6-8749-474B-AB03-B0A501F2C37B}"/>
                    </a:ext>
                  </a:extLst>
                </p:cNvPr>
                <p:cNvCxnSpPr>
                  <a:cxnSpLocks/>
                  <a:stCxn id="33" idx="3"/>
                  <a:endCxn id="36"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8FAF4904-5D2D-4B31-BCD1-56C7313C7453}"/>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1" name="CuadroTexto 40">
                  <a:extLst>
                    <a:ext uri="{FF2B5EF4-FFF2-40B4-BE49-F238E27FC236}">
                      <a16:creationId xmlns:a16="http://schemas.microsoft.com/office/drawing/2014/main" id="{B6097DA4-30DA-4381-A2C8-785840CE025A}"/>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2" name="CuadroTexto 41">
                  <a:extLst>
                    <a:ext uri="{FF2B5EF4-FFF2-40B4-BE49-F238E27FC236}">
                      <a16:creationId xmlns:a16="http://schemas.microsoft.com/office/drawing/2014/main" id="{394EA420-E86F-41E7-A7F1-F4CE36DD9B74}"/>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3" name="Rectángulo 42">
                  <a:extLst>
                    <a:ext uri="{FF2B5EF4-FFF2-40B4-BE49-F238E27FC236}">
                      <a16:creationId xmlns:a16="http://schemas.microsoft.com/office/drawing/2014/main" id="{E857F116-6393-422E-86B2-C374078081F7}"/>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a:extLst>
                    <a:ext uri="{FF2B5EF4-FFF2-40B4-BE49-F238E27FC236}">
                      <a16:creationId xmlns:a16="http://schemas.microsoft.com/office/drawing/2014/main" id="{360DF455-C4C8-41EB-A341-78FB99023AE8}"/>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Rectángulo 44">
                  <a:extLst>
                    <a:ext uri="{FF2B5EF4-FFF2-40B4-BE49-F238E27FC236}">
                      <a16:creationId xmlns:a16="http://schemas.microsoft.com/office/drawing/2014/main" id="{168CD827-8323-4A9B-80E1-89696252E720}"/>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CuadroTexto 45">
                  <a:extLst>
                    <a:ext uri="{FF2B5EF4-FFF2-40B4-BE49-F238E27FC236}">
                      <a16:creationId xmlns:a16="http://schemas.microsoft.com/office/drawing/2014/main" id="{DE26654F-23B1-4A00-988C-C02B4F36C41A}"/>
                    </a:ext>
                  </a:extLst>
                </p:cNvPr>
                <p:cNvSpPr txBox="1"/>
                <p:nvPr/>
              </p:nvSpPr>
              <p:spPr>
                <a:xfrm>
                  <a:off x="7910954" y="4438632"/>
                  <a:ext cx="789702" cy="646331"/>
                </a:xfrm>
                <a:prstGeom prst="rect">
                  <a:avLst/>
                </a:prstGeom>
                <a:noFill/>
              </p:spPr>
              <p:txBody>
                <a:bodyPr wrap="square" rtlCol="0">
                  <a:spAutoFit/>
                </a:bodyPr>
                <a:lstStyle/>
                <a:p>
                  <a:pPr algn="ctr"/>
                  <a:r>
                    <a:rPr lang="es-AR" sz="1200" b="1" dirty="0" err="1"/>
                    <a:t>Random</a:t>
                  </a:r>
                  <a:r>
                    <a:rPr lang="es-AR" sz="1200" b="1" dirty="0"/>
                    <a:t> </a:t>
                  </a:r>
                  <a:r>
                    <a:rPr lang="es-AR" sz="1200" b="1" dirty="0" err="1"/>
                    <a:t>weightedchoice</a:t>
                  </a:r>
                  <a:endParaRPr lang="es-AR" sz="1200" dirty="0"/>
                </a:p>
              </p:txBody>
            </p:sp>
            <p:sp>
              <p:nvSpPr>
                <p:cNvPr id="47" name="CuadroTexto 46">
                  <a:extLst>
                    <a:ext uri="{FF2B5EF4-FFF2-40B4-BE49-F238E27FC236}">
                      <a16:creationId xmlns:a16="http://schemas.microsoft.com/office/drawing/2014/main" id="{DE9C8AB9-5B67-4891-AFAE-1A247FA34F8E}"/>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48" name="CuadroTexto 47">
                  <a:extLst>
                    <a:ext uri="{FF2B5EF4-FFF2-40B4-BE49-F238E27FC236}">
                      <a16:creationId xmlns:a16="http://schemas.microsoft.com/office/drawing/2014/main" id="{35EC83D3-7703-4806-8CA0-E6FC68542580}"/>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49" name="CuadroTexto 48">
                  <a:extLst>
                    <a:ext uri="{FF2B5EF4-FFF2-40B4-BE49-F238E27FC236}">
                      <a16:creationId xmlns:a16="http://schemas.microsoft.com/office/drawing/2014/main" id="{8FEAFA72-686D-455B-B22A-A790F4B35E20}"/>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0" name="CuadroTexto 49">
                  <a:extLst>
                    <a:ext uri="{FF2B5EF4-FFF2-40B4-BE49-F238E27FC236}">
                      <a16:creationId xmlns:a16="http://schemas.microsoft.com/office/drawing/2014/main" id="{7B530ACC-E61F-45C6-96F1-EFD3E08A05A6}"/>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sp>
            <p:nvSpPr>
              <p:cNvPr id="51" name="Rectángulo 50">
                <a:extLst>
                  <a:ext uri="{FF2B5EF4-FFF2-40B4-BE49-F238E27FC236}">
                    <a16:creationId xmlns:a16="http://schemas.microsoft.com/office/drawing/2014/main" id="{3114EAAB-FA77-4BD1-865C-6056D065E52E}"/>
                  </a:ext>
                </a:extLst>
              </p:cNvPr>
              <p:cNvSpPr/>
              <p:nvPr/>
            </p:nvSpPr>
            <p:spPr>
              <a:xfrm>
                <a:off x="7108890" y="4803293"/>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s-AR" sz="1400" b="1" dirty="0" err="1">
                    <a:solidFill>
                      <a:schemeClr val="tx1">
                        <a:lumMod val="85000"/>
                        <a:lumOff val="15000"/>
                      </a:schemeClr>
                    </a:solidFill>
                  </a:rPr>
                  <a:t>softmax</a:t>
                </a:r>
                <a:endParaRPr lang="es-AR" sz="1100" b="1" i="1" dirty="0">
                  <a:solidFill>
                    <a:schemeClr val="tx1">
                      <a:lumMod val="85000"/>
                      <a:lumOff val="15000"/>
                    </a:schemeClr>
                  </a:solidFill>
                </a:endParaRPr>
              </a:p>
            </p:txBody>
          </p:sp>
        </p:grpSp>
        <p:sp>
          <p:nvSpPr>
            <p:cNvPr id="58" name="Flecha: a la derecha 57">
              <a:extLst>
                <a:ext uri="{FF2B5EF4-FFF2-40B4-BE49-F238E27FC236}">
                  <a16:creationId xmlns:a16="http://schemas.microsoft.com/office/drawing/2014/main" id="{3C175EB5-138E-41FF-9DAE-19784C11A878}"/>
                </a:ext>
              </a:extLst>
            </p:cNvPr>
            <p:cNvSpPr/>
            <p:nvPr/>
          </p:nvSpPr>
          <p:spPr>
            <a:xfrm>
              <a:off x="4308764" y="5049618"/>
              <a:ext cx="363450" cy="51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447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FDBEB4-7A6D-4921-A932-36C5F80833BD}"/>
              </a:ext>
            </a:extLst>
          </p:cNvPr>
          <p:cNvSpPr>
            <a:spLocks noGrp="1"/>
          </p:cNvSpPr>
          <p:nvPr>
            <p:ph type="title"/>
          </p:nvPr>
        </p:nvSpPr>
        <p:spPr/>
        <p:txBody>
          <a:bodyPr/>
          <a:lstStyle/>
          <a:p>
            <a:r>
              <a:rPr lang="es-AR" dirty="0"/>
              <a:t>Parece que alcanzamos un equilibrio de Nash!</a:t>
            </a:r>
          </a:p>
        </p:txBody>
      </p:sp>
      <p:sp>
        <p:nvSpPr>
          <p:cNvPr id="5" name="Marcador de contenido 4">
            <a:extLst>
              <a:ext uri="{FF2B5EF4-FFF2-40B4-BE49-F238E27FC236}">
                <a16:creationId xmlns:a16="http://schemas.microsoft.com/office/drawing/2014/main" id="{6E1E3FCE-6014-4A35-9017-DE707F38140A}"/>
              </a:ext>
            </a:extLst>
          </p:cNvPr>
          <p:cNvSpPr>
            <a:spLocks noGrp="1"/>
          </p:cNvSpPr>
          <p:nvPr>
            <p:ph idx="1"/>
          </p:nvPr>
        </p:nvSpPr>
        <p:spPr>
          <a:xfrm>
            <a:off x="181821" y="1836187"/>
            <a:ext cx="3549966" cy="2215264"/>
          </a:xfrm>
        </p:spPr>
        <p:txBody>
          <a:bodyPr>
            <a:normAutofit lnSpcReduction="10000"/>
          </a:bodyPr>
          <a:lstStyle/>
          <a:p>
            <a:pPr marL="0" indent="0">
              <a:buNone/>
            </a:pPr>
            <a:r>
              <a:rPr lang="es-AR" dirty="0"/>
              <a:t>Entendemos que en gen20 ya estamos prácticamente en un equilibrio de Nash debido a que:</a:t>
            </a:r>
          </a:p>
          <a:p>
            <a:pPr lvl="1"/>
            <a:r>
              <a:rPr lang="es-AR" dirty="0"/>
              <a:t>Ya no alteran tan drásticamente sus estrategias </a:t>
            </a:r>
          </a:p>
          <a:p>
            <a:pPr lvl="1"/>
            <a:r>
              <a:rPr lang="es-AR" dirty="0"/>
              <a:t>Ya no es tan fácil predecirlas y contrarrestarlas.</a:t>
            </a:r>
          </a:p>
        </p:txBody>
      </p:sp>
      <p:sp>
        <p:nvSpPr>
          <p:cNvPr id="6" name="Marcador de contenido 4">
            <a:extLst>
              <a:ext uri="{FF2B5EF4-FFF2-40B4-BE49-F238E27FC236}">
                <a16:creationId xmlns:a16="http://schemas.microsoft.com/office/drawing/2014/main" id="{A96A6AE7-7327-4529-B2A6-9BAD5B84F1B5}"/>
              </a:ext>
            </a:extLst>
          </p:cNvPr>
          <p:cNvSpPr txBox="1">
            <a:spLocks/>
          </p:cNvSpPr>
          <p:nvPr/>
        </p:nvSpPr>
        <p:spPr>
          <a:xfrm>
            <a:off x="225528" y="5771072"/>
            <a:ext cx="7886700" cy="978236"/>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a:lstStyle>
          <a:p>
            <a:pPr marL="0" indent="0">
              <a:buNone/>
            </a:pPr>
            <a:r>
              <a:rPr lang="es-AR" dirty="0"/>
              <a:t>Para validar la </a:t>
            </a:r>
            <a:r>
              <a:rPr lang="es-AR" dirty="0" err="1"/>
              <a:t>hipótesis</a:t>
            </a:r>
            <a:r>
              <a:rPr lang="es-AR" dirty="0"/>
              <a:t> pruebo con un gen 21 que intente contrarrestar (</a:t>
            </a:r>
            <a:r>
              <a:rPr lang="es-AR" dirty="0" err="1"/>
              <a:t>best</a:t>
            </a:r>
            <a:r>
              <a:rPr lang="es-AR" dirty="0"/>
              <a:t> response) del 20 pero </a:t>
            </a:r>
            <a:r>
              <a:rPr lang="es-AR" dirty="0" err="1"/>
              <a:t>greedy</a:t>
            </a:r>
            <a:r>
              <a:rPr lang="es-AR" dirty="0"/>
              <a:t>.  Vemos que mas allá de la mejora parcial sobre 21, si ya empeora fuerte contra un veterano como el gen15.</a:t>
            </a:r>
          </a:p>
          <a:p>
            <a:pPr marL="0" indent="0">
              <a:buNone/>
            </a:pPr>
            <a:endParaRPr lang="es-AR" dirty="0"/>
          </a:p>
        </p:txBody>
      </p:sp>
      <p:pic>
        <p:nvPicPr>
          <p:cNvPr id="31" name="Imagen 30">
            <a:extLst>
              <a:ext uri="{FF2B5EF4-FFF2-40B4-BE49-F238E27FC236}">
                <a16:creationId xmlns:a16="http://schemas.microsoft.com/office/drawing/2014/main" id="{FC68C45D-6294-49C6-B944-C756E252F262}"/>
              </a:ext>
            </a:extLst>
          </p:cNvPr>
          <p:cNvPicPr>
            <a:picLocks noChangeAspect="1"/>
          </p:cNvPicPr>
          <p:nvPr/>
        </p:nvPicPr>
        <p:blipFill>
          <a:blip r:embed="rId2"/>
          <a:stretch>
            <a:fillRect/>
          </a:stretch>
        </p:blipFill>
        <p:spPr>
          <a:xfrm>
            <a:off x="3782683" y="1898559"/>
            <a:ext cx="3943997" cy="3250800"/>
          </a:xfrm>
          <a:prstGeom prst="rect">
            <a:avLst/>
          </a:prstGeom>
        </p:spPr>
      </p:pic>
      <p:cxnSp>
        <p:nvCxnSpPr>
          <p:cNvPr id="33" name="Conector recto de flecha 32">
            <a:extLst>
              <a:ext uri="{FF2B5EF4-FFF2-40B4-BE49-F238E27FC236}">
                <a16:creationId xmlns:a16="http://schemas.microsoft.com/office/drawing/2014/main" id="{0BDF1639-DCE7-4899-8448-C561078A6381}"/>
              </a:ext>
            </a:extLst>
          </p:cNvPr>
          <p:cNvCxnSpPr>
            <a:cxnSpLocks/>
          </p:cNvCxnSpPr>
          <p:nvPr/>
        </p:nvCxnSpPr>
        <p:spPr>
          <a:xfrm flipH="1" flipV="1">
            <a:off x="6055744" y="5356598"/>
            <a:ext cx="1751162" cy="414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ector recto de flecha 34">
            <a:extLst>
              <a:ext uri="{FF2B5EF4-FFF2-40B4-BE49-F238E27FC236}">
                <a16:creationId xmlns:a16="http://schemas.microsoft.com/office/drawing/2014/main" id="{23A88CE6-C3D1-41A1-A479-3FAF313837EB}"/>
              </a:ext>
            </a:extLst>
          </p:cNvPr>
          <p:cNvCxnSpPr>
            <a:cxnSpLocks/>
          </p:cNvCxnSpPr>
          <p:nvPr/>
        </p:nvCxnSpPr>
        <p:spPr>
          <a:xfrm flipH="1" flipV="1">
            <a:off x="7739596" y="2872598"/>
            <a:ext cx="82798" cy="28984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999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4E07F-2F46-4A8B-A51D-9D617F8E44CB}"/>
              </a:ext>
            </a:extLst>
          </p:cNvPr>
          <p:cNvSpPr>
            <a:spLocks noGrp="1"/>
          </p:cNvSpPr>
          <p:nvPr>
            <p:ph type="title"/>
          </p:nvPr>
        </p:nvSpPr>
        <p:spPr/>
        <p:txBody>
          <a:bodyPr/>
          <a:lstStyle/>
          <a:p>
            <a:r>
              <a:rPr lang="es-AR" dirty="0"/>
              <a:t>Paquetes</a:t>
            </a:r>
          </a:p>
        </p:txBody>
      </p:sp>
      <p:sp>
        <p:nvSpPr>
          <p:cNvPr id="3" name="Marcador de contenido 2">
            <a:extLst>
              <a:ext uri="{FF2B5EF4-FFF2-40B4-BE49-F238E27FC236}">
                <a16:creationId xmlns:a16="http://schemas.microsoft.com/office/drawing/2014/main" id="{05F809B1-36F8-418D-AD15-C173130FBD54}"/>
              </a:ext>
            </a:extLst>
          </p:cNvPr>
          <p:cNvSpPr>
            <a:spLocks noGrp="1"/>
          </p:cNvSpPr>
          <p:nvPr>
            <p:ph idx="1"/>
          </p:nvPr>
        </p:nvSpPr>
        <p:spPr>
          <a:xfrm>
            <a:off x="374073" y="1828801"/>
            <a:ext cx="8146472" cy="4663439"/>
          </a:xfrm>
        </p:spPr>
        <p:txBody>
          <a:bodyPr>
            <a:normAutofit fontScale="92500" lnSpcReduction="20000"/>
          </a:bodyPr>
          <a:lstStyle/>
          <a:p>
            <a:r>
              <a:rPr lang="es-AR" b="1" dirty="0">
                <a:latin typeface="Courier New" panose="02070309020205020404" pitchFamily="49" charset="0"/>
                <a:cs typeface="Courier New" panose="02070309020205020404" pitchFamily="49" charset="0"/>
              </a:rPr>
              <a:t>Truco_core.py</a:t>
            </a:r>
          </a:p>
          <a:p>
            <a:pPr lvl="1"/>
            <a:r>
              <a:rPr lang="es-AR" dirty="0"/>
              <a:t>Reglas</a:t>
            </a:r>
          </a:p>
          <a:p>
            <a:pPr lvl="1"/>
            <a:r>
              <a:rPr lang="es-AR" dirty="0"/>
              <a:t>Estado</a:t>
            </a:r>
          </a:p>
          <a:p>
            <a:pPr lvl="1"/>
            <a:r>
              <a:rPr lang="es-AR" dirty="0"/>
              <a:t>Episodio</a:t>
            </a:r>
          </a:p>
          <a:p>
            <a:pPr lvl="1"/>
            <a:r>
              <a:rPr lang="es-AR" dirty="0"/>
              <a:t>Motor</a:t>
            </a:r>
          </a:p>
          <a:p>
            <a:pPr lvl="1"/>
            <a:r>
              <a:rPr lang="es-AR" dirty="0" err="1"/>
              <a:t>AgenteRandom</a:t>
            </a:r>
            <a:endParaRPr lang="es-AR" dirty="0"/>
          </a:p>
          <a:p>
            <a:pPr lvl="1"/>
            <a:r>
              <a:rPr lang="es-AR" dirty="0"/>
              <a:t>Humano</a:t>
            </a:r>
          </a:p>
          <a:p>
            <a:endParaRPr lang="es-AR" dirty="0"/>
          </a:p>
          <a:p>
            <a:r>
              <a:rPr lang="es-AR" b="1" dirty="0">
                <a:latin typeface="Courier New" panose="02070309020205020404" pitchFamily="49" charset="0"/>
                <a:cs typeface="Courier New" panose="02070309020205020404" pitchFamily="49" charset="0"/>
              </a:rPr>
              <a:t>Truco_Value_Network.py</a:t>
            </a:r>
          </a:p>
          <a:p>
            <a:pPr lvl="1"/>
            <a:r>
              <a:rPr lang="es-AR" dirty="0" err="1"/>
              <a:t>AgenteGreedyDVN</a:t>
            </a:r>
            <a:endParaRPr lang="es-AR" dirty="0"/>
          </a:p>
          <a:p>
            <a:pPr lvl="1"/>
            <a:r>
              <a:rPr lang="es-AR" dirty="0" err="1"/>
              <a:t>AgenteSoftmaxDVN</a:t>
            </a:r>
            <a:endParaRPr lang="es-AR" dirty="0"/>
          </a:p>
          <a:p>
            <a:pPr lvl="1"/>
            <a:r>
              <a:rPr lang="es-AR" dirty="0" err="1"/>
              <a:t>ValueNetworkEngine</a:t>
            </a:r>
            <a:endParaRPr lang="es-AR" dirty="0"/>
          </a:p>
          <a:p>
            <a:pPr lvl="2"/>
            <a:r>
              <a:rPr lang="es-AR" i="1" dirty="0" err="1"/>
              <a:t>ValueNetworkTrainer</a:t>
            </a:r>
            <a:r>
              <a:rPr lang="es-AR" i="1" dirty="0"/>
              <a:t> (</a:t>
            </a:r>
            <a:r>
              <a:rPr lang="es-AR" i="1" dirty="0" err="1"/>
              <a:t>start_gen</a:t>
            </a:r>
            <a:r>
              <a:rPr lang="es-AR" i="1" dirty="0"/>
              <a:t>, </a:t>
            </a:r>
            <a:r>
              <a:rPr lang="es-AR" i="1" dirty="0" err="1"/>
              <a:t>generations</a:t>
            </a:r>
            <a:r>
              <a:rPr lang="es-AR" i="1" dirty="0"/>
              <a:t>, </a:t>
            </a:r>
            <a:r>
              <a:rPr lang="es-AR" i="1" dirty="0" err="1"/>
              <a:t>games_per_gen</a:t>
            </a:r>
            <a:r>
              <a:rPr lang="es-AR" i="1" dirty="0"/>
              <a:t>, </a:t>
            </a:r>
            <a:r>
              <a:rPr lang="es-AR" i="1" dirty="0" err="1"/>
              <a:t>multi_process</a:t>
            </a:r>
            <a:r>
              <a:rPr lang="es-AR" i="1" dirty="0"/>
              <a:t>=False) </a:t>
            </a:r>
          </a:p>
          <a:p>
            <a:pPr lvl="2"/>
            <a:r>
              <a:rPr lang="es-AR" i="1" dirty="0" err="1"/>
              <a:t>HeadToHead_PlayTest</a:t>
            </a:r>
            <a:r>
              <a:rPr lang="es-AR" i="1" dirty="0"/>
              <a:t>(gen_p1, gen_p2, N, </a:t>
            </a:r>
            <a:r>
              <a:rPr lang="es-AR" i="1" dirty="0" err="1"/>
              <a:t>debug</a:t>
            </a:r>
            <a:r>
              <a:rPr lang="es-AR" i="1" dirty="0"/>
              <a:t>)</a:t>
            </a:r>
          </a:p>
          <a:p>
            <a:endParaRPr lang="es-AR" i="1" dirty="0"/>
          </a:p>
          <a:p>
            <a:endParaRPr lang="es-AR" i="1" dirty="0"/>
          </a:p>
          <a:p>
            <a:r>
              <a:rPr lang="es-AR" i="1" dirty="0"/>
              <a:t>+ 3 Notebooks que los consumen para </a:t>
            </a:r>
            <a:r>
              <a:rPr lang="es-AR" i="1" dirty="0" err="1"/>
              <a:t>Testing</a:t>
            </a:r>
            <a:r>
              <a:rPr lang="es-AR" i="1" dirty="0"/>
              <a:t>, Entrenamiento y Juego</a:t>
            </a:r>
          </a:p>
        </p:txBody>
      </p:sp>
    </p:spTree>
    <p:extLst>
      <p:ext uri="{BB962C8B-B14F-4D97-AF65-F5344CB8AC3E}">
        <p14:creationId xmlns:p14="http://schemas.microsoft.com/office/powerpoint/2010/main" val="220520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FF42AEF-9E65-46CE-AAB6-1E9D16C9E4CB}"/>
              </a:ext>
            </a:extLst>
          </p:cNvPr>
          <p:cNvSpPr>
            <a:spLocks noGrp="1"/>
          </p:cNvSpPr>
          <p:nvPr>
            <p:ph type="ctrTitle"/>
          </p:nvPr>
        </p:nvSpPr>
        <p:spPr/>
        <p:txBody>
          <a:bodyPr/>
          <a:lstStyle/>
          <a:p>
            <a:r>
              <a:rPr lang="es-AR" dirty="0"/>
              <a:t>Preguntas?</a:t>
            </a:r>
          </a:p>
        </p:txBody>
      </p:sp>
      <p:sp>
        <p:nvSpPr>
          <p:cNvPr id="5" name="Subtítulo 4">
            <a:extLst>
              <a:ext uri="{FF2B5EF4-FFF2-40B4-BE49-F238E27FC236}">
                <a16:creationId xmlns:a16="http://schemas.microsoft.com/office/drawing/2014/main" id="{7814F71F-1A96-4518-A846-13D0F7C4A524}"/>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665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33C7316-C0DE-4B5B-A4A4-E61A7EA38678}"/>
              </a:ext>
            </a:extLst>
          </p:cNvPr>
          <p:cNvSpPr>
            <a:spLocks noGrp="1"/>
          </p:cNvSpPr>
          <p:nvPr>
            <p:ph type="ctrTitle"/>
          </p:nvPr>
        </p:nvSpPr>
        <p:spPr/>
        <p:txBody>
          <a:bodyPr/>
          <a:lstStyle/>
          <a:p>
            <a:r>
              <a:rPr lang="es-AR" dirty="0"/>
              <a:t>Anexos</a:t>
            </a:r>
          </a:p>
        </p:txBody>
      </p:sp>
      <p:sp>
        <p:nvSpPr>
          <p:cNvPr id="5" name="Subtítulo 4">
            <a:extLst>
              <a:ext uri="{FF2B5EF4-FFF2-40B4-BE49-F238E27FC236}">
                <a16:creationId xmlns:a16="http://schemas.microsoft.com/office/drawing/2014/main" id="{23E85782-63AD-4CBC-839A-120487A32DD6}"/>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23971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178997" y="0"/>
            <a:ext cx="8687911" cy="1325562"/>
          </a:xfrm>
        </p:spPr>
        <p:txBody>
          <a:bodyPr/>
          <a:lstStyle/>
          <a:p>
            <a:r>
              <a:rPr lang="es-AR" dirty="0"/>
              <a:t>¿Dónde nos quedamos en </a:t>
            </a:r>
            <a:r>
              <a:rPr lang="es-AR"/>
              <a:t>la versión anterior?</a:t>
            </a:r>
            <a:endParaRPr lang="es-AR" dirty="0"/>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fontScale="92500"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dependencia cruzada en la probabilidad (</a:t>
            </a:r>
            <a:r>
              <a:rPr lang="es-AR" dirty="0" err="1"/>
              <a:t>ie</a:t>
            </a:r>
            <a:r>
              <a:rPr lang="es-AR" dirty="0"/>
              <a:t>: arriesgo puntos en el envido que me vuelven predecible en el truco?). </a:t>
            </a:r>
          </a:p>
          <a:p>
            <a:endParaRPr lang="es-AR" dirty="0"/>
          </a:p>
          <a:p>
            <a:r>
              <a:rPr lang="es-AR" dirty="0"/>
              <a:t>En la entrega anterior se armó un </a:t>
            </a:r>
            <a:r>
              <a:rPr lang="es-AR" b="1" dirty="0"/>
              <a:t>motor de Truco simplificado</a:t>
            </a:r>
            <a:r>
              <a:rPr lang="es-AR" dirty="0"/>
              <a:t>: 9 cartas (codifica fácil a digito para hacer el </a:t>
            </a:r>
            <a:r>
              <a:rPr lang="es-AR" dirty="0" err="1"/>
              <a:t>lookup</a:t>
            </a:r>
            <a:r>
              <a:rPr lang="es-AR" dirty="0"/>
              <a:t> en el diccionario, etc)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dirty="0" err="1"/>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77500" lnSpcReduction="20000"/>
          </a:bodyPr>
          <a:lstStyle/>
          <a:p>
            <a:r>
              <a:rPr lang="es-AR" dirty="0"/>
              <a:t>Recién están saliendo </a:t>
            </a:r>
            <a:r>
              <a:rPr lang="es-AR" dirty="0" err="1"/>
              <a:t>papers</a:t>
            </a:r>
            <a:r>
              <a:rPr lang="es-AR" dirty="0"/>
              <a:t> tratando de vincular CFR con RL tradicional</a:t>
            </a:r>
            <a:endParaRPr lang="en-US" dirty="0"/>
          </a:p>
          <a:p>
            <a:endParaRPr lang="es-AR" dirty="0"/>
          </a:p>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normAutofit fontScale="77500" lnSpcReduction="20000"/>
          </a:bodyPr>
          <a:lstStyle/>
          <a:p>
            <a:r>
              <a:rPr lang="es-AR" b="1" dirty="0"/>
              <a:t>Ajedrez</a:t>
            </a:r>
          </a:p>
          <a:p>
            <a:pPr lvl="1"/>
            <a:r>
              <a:rPr lang="en-US" i="1" dirty="0"/>
              <a:t>El </a:t>
            </a:r>
            <a:r>
              <a:rPr lang="es-UY" i="1" dirty="0"/>
              <a:t>problema</a:t>
            </a:r>
            <a:r>
              <a:rPr lang="en-US" i="1" dirty="0"/>
              <a:t> </a:t>
            </a:r>
            <a:r>
              <a:rPr lang="es-UY" i="1" dirty="0"/>
              <a:t>mas estudiado del campo de IA</a:t>
            </a:r>
          </a:p>
          <a:p>
            <a:pPr lvl="1"/>
            <a:r>
              <a:rPr lang="es-UY" i="1" dirty="0"/>
              <a:t>Los mejores programas suelen ser combinaciones de técnicas sofisticadas de búsqueda (</a:t>
            </a:r>
            <a:r>
              <a:rPr lang="es-UY" i="1" dirty="0" err="1"/>
              <a:t>ie</a:t>
            </a:r>
            <a:r>
              <a:rPr lang="es-UY" i="1" dirty="0"/>
              <a:t>: </a:t>
            </a:r>
            <a:r>
              <a:rPr lang="es-UY" i="1" dirty="0" err="1"/>
              <a:t>alpha</a:t>
            </a:r>
            <a:r>
              <a:rPr lang="es-UY" i="1" dirty="0"/>
              <a:t>-beta), adaptaciones especificas de dominio y funciones de evaluaciones construidas a mano. Todo con años de refinamiento.</a:t>
            </a:r>
          </a:p>
          <a:p>
            <a:endParaRPr lang="es-AR" dirty="0"/>
          </a:p>
          <a:p>
            <a:r>
              <a:rPr lang="es-AR" b="1" dirty="0" err="1"/>
              <a:t>AlphaGo</a:t>
            </a:r>
            <a:r>
              <a:rPr lang="es-AR" b="1" dirty="0"/>
              <a:t> / </a:t>
            </a:r>
            <a:r>
              <a:rPr lang="es-AR" b="1" dirty="0" err="1"/>
              <a:t>AlphaZero</a:t>
            </a:r>
            <a:r>
              <a:rPr lang="es-AR" b="1" dirty="0"/>
              <a:t> / </a:t>
            </a:r>
            <a:r>
              <a:rPr lang="es-AR" b="1" dirty="0" err="1"/>
              <a:t>AlphaChess</a:t>
            </a:r>
            <a:r>
              <a:rPr lang="es-AR" b="1" dirty="0"/>
              <a:t> / </a:t>
            </a:r>
            <a:r>
              <a:rPr lang="es-AR" b="1" dirty="0" err="1"/>
              <a:t>AlphaShogi</a:t>
            </a:r>
            <a:endParaRPr lang="es-AR" b="1" dirty="0"/>
          </a:p>
          <a:p>
            <a:pPr lvl="1"/>
            <a:r>
              <a:rPr lang="es-UY" b="1" dirty="0" err="1"/>
              <a:t>Go</a:t>
            </a:r>
            <a:r>
              <a:rPr lang="es-UY" dirty="0"/>
              <a:t> como juego aplica bien a redes neuronales por varias razones: </a:t>
            </a:r>
            <a:r>
              <a:rPr lang="es-UY" dirty="0" err="1"/>
              <a:t>matchea</a:t>
            </a:r>
            <a:r>
              <a:rPr lang="es-UY" dirty="0"/>
              <a:t> convolucionales, invariante a traslación, puedo rotar y reflejar para data </a:t>
            </a:r>
            <a:r>
              <a:rPr lang="es-UY" dirty="0" err="1"/>
              <a:t>augmentation</a:t>
            </a:r>
            <a:r>
              <a:rPr lang="es-UY" dirty="0"/>
              <a:t>, etc. </a:t>
            </a:r>
          </a:p>
          <a:p>
            <a:pPr lvl="1"/>
            <a:r>
              <a:rPr lang="es-UY" b="1" dirty="0" err="1"/>
              <a:t>AlphaGo</a:t>
            </a:r>
            <a:r>
              <a:rPr lang="es-UY" dirty="0"/>
              <a:t> uso dos redes </a:t>
            </a:r>
            <a:r>
              <a:rPr lang="es-UY" dirty="0" err="1"/>
              <a:t>Policy</a:t>
            </a:r>
            <a:r>
              <a:rPr lang="es-UY" dirty="0"/>
              <a:t> y </a:t>
            </a:r>
            <a:r>
              <a:rPr lang="es-UY" dirty="0" err="1"/>
              <a:t>Value</a:t>
            </a:r>
            <a:r>
              <a:rPr lang="es-UY" dirty="0"/>
              <a:t> y entreno con partidas de experto</a:t>
            </a:r>
          </a:p>
          <a:p>
            <a:pPr lvl="1"/>
            <a:r>
              <a:rPr lang="es-UY" b="1" dirty="0" err="1"/>
              <a:t>AlphaZero</a:t>
            </a:r>
            <a:r>
              <a:rPr lang="es-UY" dirty="0"/>
              <a:t> uso una red que combina las dos cosas (con una </a:t>
            </a:r>
            <a:r>
              <a:rPr lang="es-UY" dirty="0" err="1"/>
              <a:t>loss</a:t>
            </a:r>
            <a:r>
              <a:rPr lang="es-UY" dirty="0"/>
              <a:t> </a:t>
            </a:r>
            <a:r>
              <a:rPr lang="es-UY" dirty="0" err="1"/>
              <a:t>function</a:t>
            </a:r>
            <a:r>
              <a:rPr lang="es-UY" dirty="0"/>
              <a:t> que suma </a:t>
            </a:r>
            <a:r>
              <a:rPr lang="es-UY" dirty="0" err="1"/>
              <a:t>mse</a:t>
            </a:r>
            <a:r>
              <a:rPr lang="es-UY" dirty="0"/>
              <a:t> y </a:t>
            </a:r>
            <a:r>
              <a:rPr lang="es-UY" dirty="0" err="1"/>
              <a:t>crossentropy</a:t>
            </a:r>
            <a:r>
              <a:rPr lang="es-UY" dirty="0"/>
              <a:t>)</a:t>
            </a:r>
          </a:p>
          <a:p>
            <a:pPr lvl="1"/>
            <a:endParaRPr lang="es-AR" dirty="0"/>
          </a:p>
          <a:p>
            <a:r>
              <a:rPr lang="es-AR" b="1" dirty="0" err="1"/>
              <a:t>AlphaStar</a:t>
            </a:r>
            <a:endParaRPr lang="es-AR" b="1" dirty="0"/>
          </a:p>
          <a:p>
            <a:pPr lvl="1"/>
            <a:r>
              <a:rPr lang="es-AR" dirty="0"/>
              <a:t>Ligas con diferentes agentes, algoritmos genéticos para combinar los agentes mas exitosos de diferentes ligas.</a:t>
            </a:r>
          </a:p>
          <a:p>
            <a:pPr lvl="1"/>
            <a:endParaRPr lang="es-AR" dirty="0"/>
          </a:p>
          <a:p>
            <a:r>
              <a:rPr lang="es-AR" b="1" dirty="0" err="1"/>
              <a:t>Poker</a:t>
            </a:r>
            <a:r>
              <a:rPr lang="es-AR" b="1" dirty="0"/>
              <a:t> (</a:t>
            </a:r>
            <a:r>
              <a:rPr lang="es-AR" b="1" dirty="0" err="1"/>
              <a:t>Libratum</a:t>
            </a:r>
            <a:r>
              <a:rPr lang="es-AR" b="1" dirty="0"/>
              <a:t>/</a:t>
            </a:r>
            <a:r>
              <a:rPr lang="es-AR" b="1" dirty="0" err="1"/>
              <a:t>Deepstack</a:t>
            </a:r>
            <a:r>
              <a:rPr lang="es-AR" b="1" dirty="0"/>
              <a:t>):</a:t>
            </a:r>
          </a:p>
          <a:p>
            <a:pPr lvl="1"/>
            <a:r>
              <a:rPr lang="es-ES" dirty="0" err="1"/>
              <a:t>Libratum</a:t>
            </a:r>
            <a:r>
              <a:rPr lang="es-ES" dirty="0"/>
              <a:t> - Enero 2017 (Carnegie Mellon)</a:t>
            </a:r>
          </a:p>
          <a:p>
            <a:pPr lvl="1"/>
            <a:r>
              <a:rPr lang="es-ES" dirty="0" err="1"/>
              <a:t>DeepStack</a:t>
            </a:r>
            <a:r>
              <a:rPr lang="es-ES" dirty="0"/>
              <a:t> – Diciembre 2016 (Universidad de Alberta)</a:t>
            </a:r>
          </a:p>
          <a:p>
            <a:pPr lvl="1"/>
            <a:r>
              <a:rPr lang="en-US" dirty="0"/>
              <a:t>CFR (Counterfactual regret minimization)</a:t>
            </a:r>
          </a:p>
        </p:txBody>
      </p:sp>
    </p:spTree>
    <p:extLst>
      <p:ext uri="{BB962C8B-B14F-4D97-AF65-F5344CB8AC3E}">
        <p14:creationId xmlns:p14="http://schemas.microsoft.com/office/powerpoint/2010/main" val="275545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Volvamos al Truco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r>
              <a:rPr lang="en-US" dirty="0"/>
              <a:t>Le </a:t>
            </a:r>
            <a:r>
              <a:rPr lang="en-US" dirty="0" err="1"/>
              <a:t>queríamos</a:t>
            </a:r>
            <a:r>
              <a:rPr lang="en-US" dirty="0"/>
              <a:t> meter redes?</a:t>
            </a:r>
          </a:p>
        </p:txBody>
      </p:sp>
    </p:spTree>
    <p:extLst>
      <p:ext uri="{BB962C8B-B14F-4D97-AF65-F5344CB8AC3E}">
        <p14:creationId xmlns:p14="http://schemas.microsoft.com/office/powerpoint/2010/main" val="232458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E53474E-AFE0-4421-9A74-AEC125463DDF}"/>
              </a:ext>
            </a:extLst>
          </p:cNvPr>
          <p:cNvSpPr/>
          <p:nvPr/>
        </p:nvSpPr>
        <p:spPr>
          <a:xfrm>
            <a:off x="467482" y="1479344"/>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Motor</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convert_state_to_vector</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(s)</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play_random_games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(p1,p2)</a:t>
            </a:r>
          </a:p>
        </p:txBody>
      </p:sp>
      <p:sp>
        <p:nvSpPr>
          <p:cNvPr id="5" name="Rectángulo: esquinas redondeadas 4">
            <a:extLst>
              <a:ext uri="{FF2B5EF4-FFF2-40B4-BE49-F238E27FC236}">
                <a16:creationId xmlns:a16="http://schemas.microsoft.com/office/drawing/2014/main" id="{221EC710-62AA-4D19-9C42-89DA861D9243}"/>
              </a:ext>
            </a:extLst>
          </p:cNvPr>
          <p:cNvSpPr/>
          <p:nvPr/>
        </p:nvSpPr>
        <p:spPr>
          <a:xfrm>
            <a:off x="5157329" y="1479344"/>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Reglas</a:t>
            </a:r>
          </a:p>
          <a:p>
            <a:r>
              <a:rPr lang="es-AR" sz="1600" dirty="0">
                <a:solidFill>
                  <a:schemeClr val="tx1">
                    <a:lumMod val="85000"/>
                    <a:lumOff val="15000"/>
                  </a:schemeClr>
                </a:solidFill>
                <a:latin typeface="Courier New" panose="02070309020205020404" pitchFamily="49" charset="0"/>
                <a:cs typeface="Courier New" panose="02070309020205020404" pitchFamily="49" charset="0"/>
              </a:rPr>
              <a:t>Mazo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Enums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Acciones,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EstadoTruco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 y </a:t>
            </a:r>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EstadoEnvido</a:t>
            </a:r>
            <a:endParaRPr lang="es-AR" sz="1600" dirty="0">
              <a:solidFill>
                <a:schemeClr val="tx1">
                  <a:lumMod val="85000"/>
                  <a:lumOff val="15000"/>
                </a:schemeClr>
              </a:solidFill>
              <a:latin typeface="Courier New" panose="02070309020205020404" pitchFamily="49" charset="0"/>
              <a:cs typeface="Courier New" panose="02070309020205020404" pitchFamily="49" charset="0"/>
            </a:endParaRPr>
          </a:p>
        </p:txBody>
      </p:sp>
      <p:sp>
        <p:nvSpPr>
          <p:cNvPr id="53" name="Rectángulo: esquinas redondeadas 52">
            <a:extLst>
              <a:ext uri="{FF2B5EF4-FFF2-40B4-BE49-F238E27FC236}">
                <a16:creationId xmlns:a16="http://schemas.microsoft.com/office/drawing/2014/main" id="{15EC3BB8-FE98-40F7-9394-A51E7F4913A4}"/>
              </a:ext>
            </a:extLst>
          </p:cNvPr>
          <p:cNvSpPr/>
          <p:nvPr/>
        </p:nvSpPr>
        <p:spPr>
          <a:xfrm>
            <a:off x="4946071"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AgenteDVN</a:t>
            </a:r>
            <a:endParaRPr lang="es-AR" b="1" dirty="0">
              <a:solidFill>
                <a:schemeClr val="tx1">
                  <a:lumMod val="85000"/>
                  <a:lumOff val="15000"/>
                </a:schemeClr>
              </a:solidFill>
            </a:endParaRPr>
          </a:p>
        </p:txBody>
      </p:sp>
      <p:sp>
        <p:nvSpPr>
          <p:cNvPr id="22" name="Rectángulo 21">
            <a:extLst>
              <a:ext uri="{FF2B5EF4-FFF2-40B4-BE49-F238E27FC236}">
                <a16:creationId xmlns:a16="http://schemas.microsoft.com/office/drawing/2014/main" id="{5FDB6B9E-7C25-4EBE-AB94-1A30F68EC9A8}"/>
              </a:ext>
            </a:extLst>
          </p:cNvPr>
          <p:cNvSpPr/>
          <p:nvPr/>
        </p:nvSpPr>
        <p:spPr>
          <a:xfrm>
            <a:off x="6503269" y="4202942"/>
            <a:ext cx="598640" cy="1173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b="1" dirty="0">
                <a:solidFill>
                  <a:schemeClr val="tx1">
                    <a:lumMod val="85000"/>
                    <a:lumOff val="15000"/>
                  </a:schemeClr>
                </a:solidFill>
              </a:rPr>
              <a:t>Red</a:t>
            </a:r>
          </a:p>
          <a:p>
            <a:pPr algn="ctr"/>
            <a:r>
              <a:rPr lang="es-AR" sz="1100" b="1" dirty="0">
                <a:solidFill>
                  <a:schemeClr val="tx1">
                    <a:lumMod val="85000"/>
                    <a:lumOff val="15000"/>
                  </a:schemeClr>
                </a:solidFill>
              </a:rPr>
              <a:t>DVN</a:t>
            </a:r>
          </a:p>
          <a:p>
            <a:pPr algn="ctr"/>
            <a:endParaRPr lang="es-AR" sz="1100" b="1" dirty="0">
              <a:solidFill>
                <a:schemeClr val="tx1">
                  <a:lumMod val="85000"/>
                  <a:lumOff val="15000"/>
                </a:schemeClr>
              </a:solidFill>
            </a:endParaRPr>
          </a:p>
          <a:p>
            <a:pPr algn="ctr"/>
            <a:r>
              <a:rPr lang="es-AR" sz="1100" b="1" i="1" dirty="0">
                <a:solidFill>
                  <a:schemeClr val="tx1">
                    <a:lumMod val="85000"/>
                    <a:lumOff val="15000"/>
                  </a:schemeClr>
                </a:solidFill>
              </a:rPr>
              <a:t>V(s)</a:t>
            </a:r>
          </a:p>
        </p:txBody>
      </p:sp>
      <p:sp>
        <p:nvSpPr>
          <p:cNvPr id="31" name="CuadroTexto 30">
            <a:extLst>
              <a:ext uri="{FF2B5EF4-FFF2-40B4-BE49-F238E27FC236}">
                <a16:creationId xmlns:a16="http://schemas.microsoft.com/office/drawing/2014/main" id="{F74C7D8E-D8ED-482F-AD9C-D6E23C061E72}"/>
              </a:ext>
            </a:extLst>
          </p:cNvPr>
          <p:cNvSpPr txBox="1"/>
          <p:nvPr/>
        </p:nvSpPr>
        <p:spPr>
          <a:xfrm>
            <a:off x="5130795" y="5534069"/>
            <a:ext cx="1889996" cy="461665"/>
          </a:xfrm>
          <a:prstGeom prst="rect">
            <a:avLst/>
          </a:prstGeom>
          <a:noFill/>
        </p:spPr>
        <p:txBody>
          <a:bodyPr wrap="square" rtlCol="0">
            <a:spAutoFit/>
          </a:bodyPr>
          <a:lstStyle/>
          <a:p>
            <a:pPr algn="ctr"/>
            <a:r>
              <a:rPr lang="es-AR" sz="1200" b="1" dirty="0"/>
              <a:t>Look </a:t>
            </a:r>
            <a:r>
              <a:rPr lang="es-AR" sz="1200" b="1" dirty="0" err="1"/>
              <a:t>Ahead</a:t>
            </a:r>
            <a:r>
              <a:rPr lang="es-AR" sz="1200" b="1" dirty="0"/>
              <a:t> </a:t>
            </a:r>
            <a:r>
              <a:rPr lang="es-AR" sz="1200" b="1" dirty="0" err="1"/>
              <a:t>Tree</a:t>
            </a:r>
            <a:r>
              <a:rPr lang="es-AR" sz="1200" b="1" dirty="0"/>
              <a:t> </a:t>
            </a:r>
            <a:r>
              <a:rPr lang="es-AR" sz="1200" b="1" dirty="0" err="1"/>
              <a:t>Search</a:t>
            </a:r>
            <a:endParaRPr lang="es-AR" sz="1200" b="1" dirty="0"/>
          </a:p>
          <a:p>
            <a:pPr algn="ctr"/>
            <a:r>
              <a:rPr lang="es-AR" sz="1200" dirty="0"/>
              <a:t>(acciones posibles)</a:t>
            </a:r>
          </a:p>
        </p:txBody>
      </p:sp>
      <p:sp>
        <p:nvSpPr>
          <p:cNvPr id="32" name="Rectángulo 31">
            <a:extLst>
              <a:ext uri="{FF2B5EF4-FFF2-40B4-BE49-F238E27FC236}">
                <a16:creationId xmlns:a16="http://schemas.microsoft.com/office/drawing/2014/main" id="{3B09B16A-4BB0-481D-84ED-81B5C623F638}"/>
              </a:ext>
            </a:extLst>
          </p:cNvPr>
          <p:cNvSpPr/>
          <p:nvPr/>
        </p:nvSpPr>
        <p:spPr>
          <a:xfrm>
            <a:off x="5116296" y="47418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Rectángulo 32">
            <a:extLst>
              <a:ext uri="{FF2B5EF4-FFF2-40B4-BE49-F238E27FC236}">
                <a16:creationId xmlns:a16="http://schemas.microsoft.com/office/drawing/2014/main" id="{17816C6B-CFCF-49F1-BD6D-C811729CA242}"/>
              </a:ext>
            </a:extLst>
          </p:cNvPr>
          <p:cNvSpPr/>
          <p:nvPr/>
        </p:nvSpPr>
        <p:spPr>
          <a:xfrm>
            <a:off x="5829737" y="421374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Rectángulo 33">
            <a:extLst>
              <a:ext uri="{FF2B5EF4-FFF2-40B4-BE49-F238E27FC236}">
                <a16:creationId xmlns:a16="http://schemas.microsoft.com/office/drawing/2014/main" id="{01824462-FF67-4CA3-8924-4EA29DDAA9AC}"/>
              </a:ext>
            </a:extLst>
          </p:cNvPr>
          <p:cNvSpPr/>
          <p:nvPr/>
        </p:nvSpPr>
        <p:spPr>
          <a:xfrm>
            <a:off x="5829737" y="4748133"/>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Rectángulo 34">
            <a:extLst>
              <a:ext uri="{FF2B5EF4-FFF2-40B4-BE49-F238E27FC236}">
                <a16:creationId xmlns:a16="http://schemas.microsoft.com/office/drawing/2014/main" id="{3FEFAA15-BEF3-424E-BAD1-D81C7FD68308}"/>
              </a:ext>
            </a:extLst>
          </p:cNvPr>
          <p:cNvSpPr/>
          <p:nvPr/>
        </p:nvSpPr>
        <p:spPr>
          <a:xfrm>
            <a:off x="5829737" y="5189139"/>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7" name="Conector: angular 36">
            <a:extLst>
              <a:ext uri="{FF2B5EF4-FFF2-40B4-BE49-F238E27FC236}">
                <a16:creationId xmlns:a16="http://schemas.microsoft.com/office/drawing/2014/main" id="{C9874A40-02C6-4416-8B85-B6204979F6E7}"/>
              </a:ext>
            </a:extLst>
          </p:cNvPr>
          <p:cNvCxnSpPr>
            <a:stCxn id="32" idx="3"/>
            <a:endCxn id="33" idx="1"/>
          </p:cNvCxnSpPr>
          <p:nvPr/>
        </p:nvCxnSpPr>
        <p:spPr>
          <a:xfrm flipV="1">
            <a:off x="5268694" y="4297044"/>
            <a:ext cx="561043" cy="528120"/>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449EAF3D-09A6-4B3A-AE15-EB4AED109594}"/>
              </a:ext>
            </a:extLst>
          </p:cNvPr>
          <p:cNvCxnSpPr>
            <a:cxnSpLocks/>
            <a:stCxn id="32" idx="3"/>
            <a:endCxn id="34" idx="1"/>
          </p:cNvCxnSpPr>
          <p:nvPr/>
        </p:nvCxnSpPr>
        <p:spPr>
          <a:xfrm>
            <a:off x="5268694" y="4825164"/>
            <a:ext cx="561043" cy="6271"/>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F4E01637-1247-4421-8CD4-233B6F78DE92}"/>
              </a:ext>
            </a:extLst>
          </p:cNvPr>
          <p:cNvCxnSpPr>
            <a:cxnSpLocks/>
            <a:stCxn id="32" idx="3"/>
            <a:endCxn id="35" idx="1"/>
          </p:cNvCxnSpPr>
          <p:nvPr/>
        </p:nvCxnSpPr>
        <p:spPr>
          <a:xfrm>
            <a:off x="5268694" y="4825164"/>
            <a:ext cx="561043" cy="447277"/>
          </a:xfrm>
          <a:prstGeom prst="bentConnector3">
            <a:avLst/>
          </a:prstGeom>
          <a:ln>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0C3C988-3128-444A-9FE2-91C0C0C80F86}"/>
              </a:ext>
            </a:extLst>
          </p:cNvPr>
          <p:cNvSpPr txBox="1"/>
          <p:nvPr/>
        </p:nvSpPr>
        <p:spPr>
          <a:xfrm>
            <a:off x="6015341" y="4202942"/>
            <a:ext cx="387921"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1</a:t>
            </a:r>
            <a:endParaRPr lang="es-AR" sz="1200" b="1" dirty="0">
              <a:latin typeface="Courier New" panose="02070309020205020404" pitchFamily="49" charset="0"/>
              <a:cs typeface="Courier New" panose="02070309020205020404" pitchFamily="49" charset="0"/>
            </a:endParaRPr>
          </a:p>
        </p:txBody>
      </p:sp>
      <p:sp>
        <p:nvSpPr>
          <p:cNvPr id="45" name="CuadroTexto 44">
            <a:extLst>
              <a:ext uri="{FF2B5EF4-FFF2-40B4-BE49-F238E27FC236}">
                <a16:creationId xmlns:a16="http://schemas.microsoft.com/office/drawing/2014/main" id="{A6832AC8-675F-4DB3-998D-5282F5BE2D74}"/>
              </a:ext>
            </a:extLst>
          </p:cNvPr>
          <p:cNvSpPr txBox="1"/>
          <p:nvPr/>
        </p:nvSpPr>
        <p:spPr>
          <a:xfrm>
            <a:off x="6015341" y="4720926"/>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2</a:t>
            </a:r>
            <a:endParaRPr lang="es-AR" sz="1200" b="1" dirty="0">
              <a:latin typeface="Courier New" panose="02070309020205020404" pitchFamily="49" charset="0"/>
              <a:cs typeface="Courier New" panose="02070309020205020404" pitchFamily="49" charset="0"/>
            </a:endParaRPr>
          </a:p>
        </p:txBody>
      </p:sp>
      <p:sp>
        <p:nvSpPr>
          <p:cNvPr id="46" name="CuadroTexto 45">
            <a:extLst>
              <a:ext uri="{FF2B5EF4-FFF2-40B4-BE49-F238E27FC236}">
                <a16:creationId xmlns:a16="http://schemas.microsoft.com/office/drawing/2014/main" id="{2E4E41C8-CA09-4851-8230-2D6FFA7B00D3}"/>
              </a:ext>
            </a:extLst>
          </p:cNvPr>
          <p:cNvSpPr txBox="1"/>
          <p:nvPr/>
        </p:nvSpPr>
        <p:spPr>
          <a:xfrm>
            <a:off x="6018723" y="5155724"/>
            <a:ext cx="234249"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3</a:t>
            </a:r>
            <a:endParaRPr lang="es-AR" sz="1200" b="1" dirty="0">
              <a:latin typeface="Courier New" panose="02070309020205020404" pitchFamily="49" charset="0"/>
              <a:cs typeface="Courier New" panose="02070309020205020404" pitchFamily="49" charset="0"/>
            </a:endParaRPr>
          </a:p>
        </p:txBody>
      </p:sp>
      <p:sp>
        <p:nvSpPr>
          <p:cNvPr id="47" name="Rectángulo 46">
            <a:extLst>
              <a:ext uri="{FF2B5EF4-FFF2-40B4-BE49-F238E27FC236}">
                <a16:creationId xmlns:a16="http://schemas.microsoft.com/office/drawing/2014/main" id="{D0FBB9D6-5705-4802-83EA-60C9C8E8D44D}"/>
              </a:ext>
            </a:extLst>
          </p:cNvPr>
          <p:cNvSpPr/>
          <p:nvPr/>
        </p:nvSpPr>
        <p:spPr>
          <a:xfrm>
            <a:off x="7093514" y="4294562"/>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Rectángulo 47">
            <a:extLst>
              <a:ext uri="{FF2B5EF4-FFF2-40B4-BE49-F238E27FC236}">
                <a16:creationId xmlns:a16="http://schemas.microsoft.com/office/drawing/2014/main" id="{10F6657B-A2B7-474B-861E-9016E677D1ED}"/>
              </a:ext>
            </a:extLst>
          </p:cNvPr>
          <p:cNvSpPr/>
          <p:nvPr/>
        </p:nvSpPr>
        <p:spPr>
          <a:xfrm>
            <a:off x="7093514" y="4703271"/>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Rectángulo 48">
            <a:extLst>
              <a:ext uri="{FF2B5EF4-FFF2-40B4-BE49-F238E27FC236}">
                <a16:creationId xmlns:a16="http://schemas.microsoft.com/office/drawing/2014/main" id="{626F9459-7EE5-47A4-8A4A-38ACDC9AA204}"/>
              </a:ext>
            </a:extLst>
          </p:cNvPr>
          <p:cNvSpPr/>
          <p:nvPr/>
        </p:nvSpPr>
        <p:spPr>
          <a:xfrm>
            <a:off x="7093514" y="5111980"/>
            <a:ext cx="152398" cy="16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4" name="CuadroTexto 53">
            <a:extLst>
              <a:ext uri="{FF2B5EF4-FFF2-40B4-BE49-F238E27FC236}">
                <a16:creationId xmlns:a16="http://schemas.microsoft.com/office/drawing/2014/main" id="{885A7E7B-B29A-460D-9C80-D05F26C540BA}"/>
              </a:ext>
            </a:extLst>
          </p:cNvPr>
          <p:cNvSpPr txBox="1"/>
          <p:nvPr/>
        </p:nvSpPr>
        <p:spPr>
          <a:xfrm>
            <a:off x="7836157" y="4456144"/>
            <a:ext cx="1009947" cy="646331"/>
          </a:xfrm>
          <a:prstGeom prst="rect">
            <a:avLst/>
          </a:prstGeom>
          <a:noFill/>
        </p:spPr>
        <p:txBody>
          <a:bodyPr wrap="square" rtlCol="0">
            <a:spAutoFit/>
          </a:bodyPr>
          <a:lstStyle/>
          <a:p>
            <a:pPr algn="ctr"/>
            <a:r>
              <a:rPr lang="es-AR" sz="1200" b="1" dirty="0"/>
              <a:t>Valor estimado de cada acción </a:t>
            </a:r>
            <a:endParaRPr lang="es-AR" sz="1200" dirty="0"/>
          </a:p>
        </p:txBody>
      </p:sp>
      <p:sp>
        <p:nvSpPr>
          <p:cNvPr id="55" name="CuadroTexto 54">
            <a:extLst>
              <a:ext uri="{FF2B5EF4-FFF2-40B4-BE49-F238E27FC236}">
                <a16:creationId xmlns:a16="http://schemas.microsoft.com/office/drawing/2014/main" id="{B143F600-A1A7-4340-BFB3-F5AF898BEDD2}"/>
              </a:ext>
            </a:extLst>
          </p:cNvPr>
          <p:cNvSpPr txBox="1"/>
          <p:nvPr/>
        </p:nvSpPr>
        <p:spPr>
          <a:xfrm>
            <a:off x="4995212" y="457303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56" name="CuadroTexto 55">
            <a:extLst>
              <a:ext uri="{FF2B5EF4-FFF2-40B4-BE49-F238E27FC236}">
                <a16:creationId xmlns:a16="http://schemas.microsoft.com/office/drawing/2014/main" id="{37E5E5E6-B03D-43E6-8A83-C35D18586A64}"/>
              </a:ext>
            </a:extLst>
          </p:cNvPr>
          <p:cNvSpPr txBox="1"/>
          <p:nvPr/>
        </p:nvSpPr>
        <p:spPr>
          <a:xfrm>
            <a:off x="5446794" y="410447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58" name="CuadroTexto 57">
            <a:extLst>
              <a:ext uri="{FF2B5EF4-FFF2-40B4-BE49-F238E27FC236}">
                <a16:creationId xmlns:a16="http://schemas.microsoft.com/office/drawing/2014/main" id="{62701404-34C1-4D8B-BF25-CF4AC451F956}"/>
              </a:ext>
            </a:extLst>
          </p:cNvPr>
          <p:cNvSpPr txBox="1"/>
          <p:nvPr/>
        </p:nvSpPr>
        <p:spPr>
          <a:xfrm>
            <a:off x="5451348" y="5108823"/>
            <a:ext cx="276069"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3</a:t>
            </a:r>
            <a:endParaRPr lang="es-AR" sz="1100" b="1" dirty="0">
              <a:latin typeface="Courier New" panose="02070309020205020404" pitchFamily="49" charset="0"/>
              <a:cs typeface="Courier New" panose="02070309020205020404" pitchFamily="49" charset="0"/>
            </a:endParaRPr>
          </a:p>
        </p:txBody>
      </p:sp>
      <p:sp>
        <p:nvSpPr>
          <p:cNvPr id="59" name="CuadroTexto 58">
            <a:extLst>
              <a:ext uri="{FF2B5EF4-FFF2-40B4-BE49-F238E27FC236}">
                <a16:creationId xmlns:a16="http://schemas.microsoft.com/office/drawing/2014/main" id="{A90AF459-2386-418D-9FD3-DF5696D01744}"/>
              </a:ext>
            </a:extLst>
          </p:cNvPr>
          <p:cNvSpPr txBox="1"/>
          <p:nvPr/>
        </p:nvSpPr>
        <p:spPr>
          <a:xfrm>
            <a:off x="5452982" y="4653201"/>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grpSp>
        <p:nvGrpSpPr>
          <p:cNvPr id="78" name="Grupo 77">
            <a:extLst>
              <a:ext uri="{FF2B5EF4-FFF2-40B4-BE49-F238E27FC236}">
                <a16:creationId xmlns:a16="http://schemas.microsoft.com/office/drawing/2014/main" id="{E2E1075A-3C9C-45C9-92F3-1BD7D3EAA23D}"/>
              </a:ext>
            </a:extLst>
          </p:cNvPr>
          <p:cNvGrpSpPr/>
          <p:nvPr/>
        </p:nvGrpSpPr>
        <p:grpSpPr>
          <a:xfrm>
            <a:off x="443344" y="3429000"/>
            <a:ext cx="3865420" cy="2660072"/>
            <a:chOff x="443344" y="3429000"/>
            <a:chExt cx="3865420" cy="2660072"/>
          </a:xfrm>
        </p:grpSpPr>
        <p:sp>
          <p:nvSpPr>
            <p:cNvPr id="6" name="Rectángulo: esquinas redondeadas 5">
              <a:extLst>
                <a:ext uri="{FF2B5EF4-FFF2-40B4-BE49-F238E27FC236}">
                  <a16:creationId xmlns:a16="http://schemas.microsoft.com/office/drawing/2014/main" id="{69CD68C3-AADC-4CB0-A174-952FC74B5F57}"/>
                </a:ext>
              </a:extLst>
            </p:cNvPr>
            <p:cNvSpPr/>
            <p:nvPr/>
          </p:nvSpPr>
          <p:spPr>
            <a:xfrm>
              <a:off x="443344" y="3429000"/>
              <a:ext cx="3865420" cy="2660072"/>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err="1">
                  <a:solidFill>
                    <a:schemeClr val="tx1">
                      <a:lumMod val="85000"/>
                      <a:lumOff val="15000"/>
                    </a:schemeClr>
                  </a:solidFill>
                </a:rPr>
                <a:t>AgenteDQN</a:t>
              </a:r>
              <a:endParaRPr lang="es-AR" b="1" dirty="0">
                <a:solidFill>
                  <a:schemeClr val="tx1">
                    <a:lumMod val="85000"/>
                    <a:lumOff val="15000"/>
                  </a:schemeClr>
                </a:solidFill>
              </a:endParaRPr>
            </a:p>
          </p:txBody>
        </p:sp>
        <p:sp>
          <p:nvSpPr>
            <p:cNvPr id="8" name="Flecha: doblada hacia arriba 7">
              <a:extLst>
                <a:ext uri="{FF2B5EF4-FFF2-40B4-BE49-F238E27FC236}">
                  <a16:creationId xmlns:a16="http://schemas.microsoft.com/office/drawing/2014/main" id="{FFCAF737-523F-4E3D-AC0F-F1981CEF3012}"/>
                </a:ext>
              </a:extLst>
            </p:cNvPr>
            <p:cNvSpPr/>
            <p:nvPr/>
          </p:nvSpPr>
          <p:spPr>
            <a:xfrm rot="5400000">
              <a:off x="949037" y="4759036"/>
              <a:ext cx="498764" cy="429491"/>
            </a:xfrm>
            <a:prstGeom prst="bentUp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a:extLst>
                <a:ext uri="{FF2B5EF4-FFF2-40B4-BE49-F238E27FC236}">
                  <a16:creationId xmlns:a16="http://schemas.microsoft.com/office/drawing/2014/main" id="{368F28B8-1CAF-4E16-9CD0-A71F9B41D15A}"/>
                </a:ext>
              </a:extLst>
            </p:cNvPr>
            <p:cNvSpPr/>
            <p:nvPr/>
          </p:nvSpPr>
          <p:spPr>
            <a:xfrm>
              <a:off x="1517073" y="4738253"/>
              <a:ext cx="1094509" cy="6996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tx1">
                      <a:lumMod val="85000"/>
                      <a:lumOff val="15000"/>
                    </a:schemeClr>
                  </a:solidFill>
                </a:rPr>
                <a:t>Red</a:t>
              </a:r>
            </a:p>
            <a:p>
              <a:pPr algn="ctr"/>
              <a:r>
                <a:rPr lang="es-AR" b="1" dirty="0">
                  <a:solidFill>
                    <a:schemeClr val="tx1">
                      <a:lumMod val="85000"/>
                      <a:lumOff val="15000"/>
                    </a:schemeClr>
                  </a:solidFill>
                </a:rPr>
                <a:t>DQN</a:t>
              </a:r>
            </a:p>
          </p:txBody>
        </p:sp>
        <p:sp>
          <p:nvSpPr>
            <p:cNvPr id="11" name="CuadroTexto 10">
              <a:extLst>
                <a:ext uri="{FF2B5EF4-FFF2-40B4-BE49-F238E27FC236}">
                  <a16:creationId xmlns:a16="http://schemas.microsoft.com/office/drawing/2014/main" id="{470AAE3C-4072-4AA1-A8AC-B09A67E52074}"/>
                </a:ext>
              </a:extLst>
            </p:cNvPr>
            <p:cNvSpPr txBox="1"/>
            <p:nvPr/>
          </p:nvSpPr>
          <p:spPr>
            <a:xfrm>
              <a:off x="443344" y="4078068"/>
              <a:ext cx="1246911" cy="646331"/>
            </a:xfrm>
            <a:prstGeom prst="rect">
              <a:avLst/>
            </a:prstGeom>
            <a:noFill/>
          </p:spPr>
          <p:txBody>
            <a:bodyPr wrap="square" rtlCol="0">
              <a:spAutoFit/>
            </a:bodyPr>
            <a:lstStyle/>
            <a:p>
              <a:pPr algn="ctr"/>
              <a:r>
                <a:rPr lang="es-AR" sz="1200" dirty="0"/>
                <a:t>Estado se convierte a vector</a:t>
              </a:r>
            </a:p>
          </p:txBody>
        </p:sp>
        <p:sp>
          <p:nvSpPr>
            <p:cNvPr id="12" name="Rectángulo 11">
              <a:extLst>
                <a:ext uri="{FF2B5EF4-FFF2-40B4-BE49-F238E27FC236}">
                  <a16:creationId xmlns:a16="http://schemas.microsoft.com/office/drawing/2014/main" id="{EF5F361B-E4B5-417F-9137-5AC81481B524}"/>
                </a:ext>
              </a:extLst>
            </p:cNvPr>
            <p:cNvSpPr/>
            <p:nvPr/>
          </p:nvSpPr>
          <p:spPr>
            <a:xfrm>
              <a:off x="2604653" y="4471552"/>
              <a:ext cx="221673" cy="12330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BB0FA6AA-E070-4933-BBFD-CD881CD6B350}"/>
                </a:ext>
              </a:extLst>
            </p:cNvPr>
            <p:cNvSpPr/>
            <p:nvPr/>
          </p:nvSpPr>
          <p:spPr>
            <a:xfrm>
              <a:off x="2666997" y="4566802"/>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70A01126-9F1B-4F3B-9799-71D471FD68D8}"/>
                </a:ext>
              </a:extLst>
            </p:cNvPr>
            <p:cNvSpPr/>
            <p:nvPr/>
          </p:nvSpPr>
          <p:spPr>
            <a:xfrm>
              <a:off x="2666997" y="5120635"/>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2D23B71E-076E-44DD-B712-1267ABE26791}"/>
                </a:ext>
              </a:extLst>
            </p:cNvPr>
            <p:cNvSpPr/>
            <p:nvPr/>
          </p:nvSpPr>
          <p:spPr>
            <a:xfrm>
              <a:off x="2666997" y="5305246"/>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55D95A7B-DE51-48B5-B880-B849182C64AD}"/>
                </a:ext>
              </a:extLst>
            </p:cNvPr>
            <p:cNvSpPr/>
            <p:nvPr/>
          </p:nvSpPr>
          <p:spPr>
            <a:xfrm>
              <a:off x="2666997" y="4751413"/>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F9B0CD65-55E7-45C6-82FA-0AC685BABB3B}"/>
                </a:ext>
              </a:extLst>
            </p:cNvPr>
            <p:cNvSpPr/>
            <p:nvPr/>
          </p:nvSpPr>
          <p:spPr>
            <a:xfrm>
              <a:off x="2666997" y="4936024"/>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C2717CB-2658-4681-A461-14DD4FE6AABB}"/>
                </a:ext>
              </a:extLst>
            </p:cNvPr>
            <p:cNvSpPr/>
            <p:nvPr/>
          </p:nvSpPr>
          <p:spPr>
            <a:xfrm>
              <a:off x="2666997" y="5489859"/>
              <a:ext cx="221673" cy="1489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CuadroTexto 19">
              <a:extLst>
                <a:ext uri="{FF2B5EF4-FFF2-40B4-BE49-F238E27FC236}">
                  <a16:creationId xmlns:a16="http://schemas.microsoft.com/office/drawing/2014/main" id="{130784FB-AE1C-479C-967B-8FB88D86A14D}"/>
                </a:ext>
              </a:extLst>
            </p:cNvPr>
            <p:cNvSpPr txBox="1"/>
            <p:nvPr/>
          </p:nvSpPr>
          <p:spPr>
            <a:xfrm>
              <a:off x="3169645" y="4623188"/>
              <a:ext cx="1122223" cy="830997"/>
            </a:xfrm>
            <a:prstGeom prst="rect">
              <a:avLst/>
            </a:prstGeom>
            <a:noFill/>
          </p:spPr>
          <p:txBody>
            <a:bodyPr wrap="square" rtlCol="0">
              <a:spAutoFit/>
            </a:bodyPr>
            <a:lstStyle/>
            <a:p>
              <a:pPr algn="ctr"/>
              <a:r>
                <a:rPr lang="es-AR" sz="1200" b="1" dirty="0"/>
                <a:t>Salida</a:t>
              </a:r>
            </a:p>
            <a:p>
              <a:pPr algn="ctr"/>
              <a:r>
                <a:rPr lang="es-AR" sz="1200" dirty="0"/>
                <a:t>Vector de acciones puntuadas</a:t>
              </a:r>
            </a:p>
          </p:txBody>
        </p:sp>
        <p:sp>
          <p:nvSpPr>
            <p:cNvPr id="69" name="CuadroTexto 68">
              <a:extLst>
                <a:ext uri="{FF2B5EF4-FFF2-40B4-BE49-F238E27FC236}">
                  <a16:creationId xmlns:a16="http://schemas.microsoft.com/office/drawing/2014/main" id="{C301DF96-7254-4A21-92F2-C55BEDF765C7}"/>
                </a:ext>
              </a:extLst>
            </p:cNvPr>
            <p:cNvSpPr txBox="1"/>
            <p:nvPr/>
          </p:nvSpPr>
          <p:spPr>
            <a:xfrm>
              <a:off x="1192832" y="4781310"/>
              <a:ext cx="336686"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S</a:t>
              </a:r>
              <a:r>
                <a:rPr lang="es-AR" sz="900" b="1" dirty="0">
                  <a:latin typeface="Courier New" panose="02070309020205020404" pitchFamily="49" charset="0"/>
                  <a:cs typeface="Courier New" panose="02070309020205020404" pitchFamily="49" charset="0"/>
                </a:rPr>
                <a:t>0</a:t>
              </a:r>
              <a:endParaRPr lang="es-AR" sz="1200" b="1" dirty="0">
                <a:latin typeface="Courier New" panose="02070309020205020404" pitchFamily="49" charset="0"/>
                <a:cs typeface="Courier New" panose="02070309020205020404" pitchFamily="49" charset="0"/>
              </a:endParaRPr>
            </a:p>
          </p:txBody>
        </p:sp>
        <p:sp>
          <p:nvSpPr>
            <p:cNvPr id="70" name="CuadroTexto 69">
              <a:extLst>
                <a:ext uri="{FF2B5EF4-FFF2-40B4-BE49-F238E27FC236}">
                  <a16:creationId xmlns:a16="http://schemas.microsoft.com/office/drawing/2014/main" id="{0F9009E7-6B53-489E-BDDE-EF6502CF4E8E}"/>
                </a:ext>
              </a:extLst>
            </p:cNvPr>
            <p:cNvSpPr txBox="1"/>
            <p:nvPr/>
          </p:nvSpPr>
          <p:spPr>
            <a:xfrm>
              <a:off x="2932164" y="4485509"/>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1</a:t>
              </a:r>
              <a:endParaRPr lang="es-AR" sz="1100" b="1" dirty="0">
                <a:latin typeface="Courier New" panose="02070309020205020404" pitchFamily="49" charset="0"/>
                <a:cs typeface="Courier New" panose="02070309020205020404" pitchFamily="49" charset="0"/>
              </a:endParaRPr>
            </a:p>
          </p:txBody>
        </p:sp>
        <p:sp>
          <p:nvSpPr>
            <p:cNvPr id="71" name="CuadroTexto 70">
              <a:extLst>
                <a:ext uri="{FF2B5EF4-FFF2-40B4-BE49-F238E27FC236}">
                  <a16:creationId xmlns:a16="http://schemas.microsoft.com/office/drawing/2014/main" id="{C34986F6-96C7-4C02-AE82-517E46A05DFE}"/>
                </a:ext>
              </a:extLst>
            </p:cNvPr>
            <p:cNvSpPr txBox="1"/>
            <p:nvPr/>
          </p:nvSpPr>
          <p:spPr>
            <a:xfrm>
              <a:off x="2936718" y="5489859"/>
              <a:ext cx="276069" cy="215444"/>
            </a:xfrm>
            <a:prstGeom prst="rect">
              <a:avLst/>
            </a:prstGeom>
            <a:noFill/>
          </p:spPr>
          <p:txBody>
            <a:bodyPr wrap="square" lIns="0" tIns="0" rIns="0" bIns="0" rtlCol="0">
              <a:spAutoFit/>
            </a:bodyPr>
            <a:lstStyle/>
            <a:p>
              <a:r>
                <a:rPr lang="es-AR" sz="1400" dirty="0" err="1">
                  <a:latin typeface="Courier New" panose="02070309020205020404" pitchFamily="49" charset="0"/>
                  <a:cs typeface="Courier New" panose="02070309020205020404" pitchFamily="49" charset="0"/>
                </a:rPr>
                <a:t>a</a:t>
              </a:r>
              <a:r>
                <a:rPr lang="es-AR" sz="800" b="1" dirty="0" err="1">
                  <a:latin typeface="Courier New" panose="02070309020205020404" pitchFamily="49" charset="0"/>
                  <a:cs typeface="Courier New" panose="02070309020205020404" pitchFamily="49" charset="0"/>
                </a:rPr>
                <a:t>n</a:t>
              </a:r>
              <a:endParaRPr lang="es-AR" sz="1100" b="1" dirty="0">
                <a:latin typeface="Courier New" panose="02070309020205020404" pitchFamily="49" charset="0"/>
                <a:cs typeface="Courier New" panose="02070309020205020404" pitchFamily="49" charset="0"/>
              </a:endParaRPr>
            </a:p>
          </p:txBody>
        </p:sp>
        <p:sp>
          <p:nvSpPr>
            <p:cNvPr id="72" name="CuadroTexto 71">
              <a:extLst>
                <a:ext uri="{FF2B5EF4-FFF2-40B4-BE49-F238E27FC236}">
                  <a16:creationId xmlns:a16="http://schemas.microsoft.com/office/drawing/2014/main" id="{A547385C-BF87-43CF-A959-5671DC0465BD}"/>
                </a:ext>
              </a:extLst>
            </p:cNvPr>
            <p:cNvSpPr txBox="1"/>
            <p:nvPr/>
          </p:nvSpPr>
          <p:spPr>
            <a:xfrm>
              <a:off x="2922334" y="4738253"/>
              <a:ext cx="273121" cy="215444"/>
            </a:xfrm>
            <a:prstGeom prst="rect">
              <a:avLst/>
            </a:prstGeom>
            <a:noFill/>
          </p:spPr>
          <p:txBody>
            <a:bodyPr wrap="square" lIns="0" tIns="0" rIns="0" bIns="0" rtlCol="0">
              <a:spAutoFit/>
            </a:bodyPr>
            <a:lstStyle/>
            <a:p>
              <a:r>
                <a:rPr lang="es-AR" sz="1400" dirty="0">
                  <a:latin typeface="Courier New" panose="02070309020205020404" pitchFamily="49" charset="0"/>
                  <a:cs typeface="Courier New" panose="02070309020205020404" pitchFamily="49" charset="0"/>
                </a:rPr>
                <a:t>a</a:t>
              </a:r>
              <a:r>
                <a:rPr lang="es-AR" sz="800" b="1" dirty="0">
                  <a:latin typeface="Courier New" panose="02070309020205020404" pitchFamily="49" charset="0"/>
                  <a:cs typeface="Courier New" panose="02070309020205020404" pitchFamily="49" charset="0"/>
                </a:rPr>
                <a:t>2</a:t>
              </a:r>
              <a:endParaRPr lang="es-AR" sz="1100" b="1" dirty="0">
                <a:latin typeface="Courier New" panose="02070309020205020404" pitchFamily="49" charset="0"/>
                <a:cs typeface="Courier New" panose="02070309020205020404" pitchFamily="49" charset="0"/>
              </a:endParaRPr>
            </a:p>
          </p:txBody>
        </p:sp>
        <p:sp>
          <p:nvSpPr>
            <p:cNvPr id="73" name="CuadroTexto 72">
              <a:extLst>
                <a:ext uri="{FF2B5EF4-FFF2-40B4-BE49-F238E27FC236}">
                  <a16:creationId xmlns:a16="http://schemas.microsoft.com/office/drawing/2014/main" id="{3B6F8706-E69E-4122-82EA-CB856490EB17}"/>
                </a:ext>
              </a:extLst>
            </p:cNvPr>
            <p:cNvSpPr txBox="1"/>
            <p:nvPr/>
          </p:nvSpPr>
          <p:spPr>
            <a:xfrm>
              <a:off x="2861879" y="5056743"/>
              <a:ext cx="276069" cy="338554"/>
            </a:xfrm>
            <a:prstGeom prst="rect">
              <a:avLst/>
            </a:prstGeom>
            <a:noFill/>
          </p:spPr>
          <p:txBody>
            <a:bodyPr wrap="square" lIns="0" tIns="0" rIns="0" bIns="0" rtlCol="0">
              <a:spAutoFit/>
            </a:bodyPr>
            <a:lstStyle/>
            <a:p>
              <a:pPr algn="ctr"/>
              <a:r>
                <a:rPr lang="es-AR" sz="1100" b="1" dirty="0">
                  <a:latin typeface="Courier New" panose="02070309020205020404" pitchFamily="49" charset="0"/>
                  <a:cs typeface="Courier New" panose="02070309020205020404" pitchFamily="49" charset="0"/>
                </a:rPr>
                <a:t>.</a:t>
              </a:r>
            </a:p>
            <a:p>
              <a:pPr algn="ctr"/>
              <a:r>
                <a:rPr lang="es-AR" sz="1100" b="1" dirty="0">
                  <a:latin typeface="Courier New" panose="02070309020205020404" pitchFamily="49" charset="0"/>
                  <a:cs typeface="Courier New" panose="02070309020205020404" pitchFamily="49" charset="0"/>
                </a:rPr>
                <a:t>.</a:t>
              </a:r>
            </a:p>
          </p:txBody>
        </p:sp>
      </p:grpSp>
      <p:grpSp>
        <p:nvGrpSpPr>
          <p:cNvPr id="80" name="Grupo 79">
            <a:extLst>
              <a:ext uri="{FF2B5EF4-FFF2-40B4-BE49-F238E27FC236}">
                <a16:creationId xmlns:a16="http://schemas.microsoft.com/office/drawing/2014/main" id="{47F6A806-EDCB-422A-91AC-4B1E67A914EB}"/>
              </a:ext>
            </a:extLst>
          </p:cNvPr>
          <p:cNvGrpSpPr/>
          <p:nvPr/>
        </p:nvGrpSpPr>
        <p:grpSpPr>
          <a:xfrm>
            <a:off x="3442826" y="5753007"/>
            <a:ext cx="4281055" cy="960688"/>
            <a:chOff x="3442826" y="5753007"/>
            <a:chExt cx="4281055" cy="960688"/>
          </a:xfrm>
        </p:grpSpPr>
        <p:sp>
          <p:nvSpPr>
            <p:cNvPr id="76" name="Flecha: hacia abajo 75">
              <a:extLst>
                <a:ext uri="{FF2B5EF4-FFF2-40B4-BE49-F238E27FC236}">
                  <a16:creationId xmlns:a16="http://schemas.microsoft.com/office/drawing/2014/main" id="{981C162C-022F-46D4-AD5A-9A9E784764DB}"/>
                </a:ext>
              </a:extLst>
            </p:cNvPr>
            <p:cNvSpPr/>
            <p:nvPr/>
          </p:nvSpPr>
          <p:spPr>
            <a:xfrm rot="13816618">
              <a:off x="4758212" y="5724969"/>
              <a:ext cx="501716" cy="557792"/>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CuadroTexto 76">
              <a:extLst>
                <a:ext uri="{FF2B5EF4-FFF2-40B4-BE49-F238E27FC236}">
                  <a16:creationId xmlns:a16="http://schemas.microsoft.com/office/drawing/2014/main" id="{3CE447F7-2067-4DF6-AA57-C3A0EE1D86C8}"/>
                </a:ext>
              </a:extLst>
            </p:cNvPr>
            <p:cNvSpPr txBox="1"/>
            <p:nvPr/>
          </p:nvSpPr>
          <p:spPr>
            <a:xfrm>
              <a:off x="3442826" y="6344363"/>
              <a:ext cx="4281055" cy="369332"/>
            </a:xfrm>
            <a:prstGeom prst="rect">
              <a:avLst/>
            </a:prstGeom>
            <a:noFill/>
          </p:spPr>
          <p:txBody>
            <a:bodyPr wrap="square" rtlCol="0">
              <a:spAutoFit/>
            </a:bodyPr>
            <a:lstStyle/>
            <a:p>
              <a:r>
                <a:rPr lang="es-AR" b="1" dirty="0"/>
                <a:t>DQN anduvo bien pero DVN anduvo mejor</a:t>
              </a:r>
            </a:p>
          </p:txBody>
        </p:sp>
      </p:grpSp>
      <p:sp>
        <p:nvSpPr>
          <p:cNvPr id="57" name="CuadroTexto 56">
            <a:extLst>
              <a:ext uri="{FF2B5EF4-FFF2-40B4-BE49-F238E27FC236}">
                <a16:creationId xmlns:a16="http://schemas.microsoft.com/office/drawing/2014/main" id="{D89C141E-E5A1-4C4C-8120-93B34A67A0EB}"/>
              </a:ext>
            </a:extLst>
          </p:cNvPr>
          <p:cNvSpPr txBox="1"/>
          <p:nvPr/>
        </p:nvSpPr>
        <p:spPr>
          <a:xfrm>
            <a:off x="7258565" y="4247176"/>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1</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0" name="CuadroTexto 59">
            <a:extLst>
              <a:ext uri="{FF2B5EF4-FFF2-40B4-BE49-F238E27FC236}">
                <a16:creationId xmlns:a16="http://schemas.microsoft.com/office/drawing/2014/main" id="{813EE4F7-D5C5-4148-8D9D-BDF3A2D1A623}"/>
              </a:ext>
            </a:extLst>
          </p:cNvPr>
          <p:cNvSpPr txBox="1"/>
          <p:nvPr/>
        </p:nvSpPr>
        <p:spPr>
          <a:xfrm>
            <a:off x="7245899" y="4723567"/>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2</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1" name="CuadroTexto 60">
            <a:extLst>
              <a:ext uri="{FF2B5EF4-FFF2-40B4-BE49-F238E27FC236}">
                <a16:creationId xmlns:a16="http://schemas.microsoft.com/office/drawing/2014/main" id="{77F67478-22A2-473F-B68E-A52735B32DA6}"/>
              </a:ext>
            </a:extLst>
          </p:cNvPr>
          <p:cNvSpPr txBox="1"/>
          <p:nvPr/>
        </p:nvSpPr>
        <p:spPr>
          <a:xfrm>
            <a:off x="7254294" y="5148405"/>
            <a:ext cx="470393" cy="221018"/>
          </a:xfrm>
          <a:prstGeom prst="rect">
            <a:avLst/>
          </a:prstGeom>
          <a:noFill/>
        </p:spPr>
        <p:txBody>
          <a:bodyPr wrap="square" lIns="18000" tIns="18000" rIns="18000" bIns="18000" rtlCol="0">
            <a:spAutoFit/>
          </a:bodyPr>
          <a:lstStyle/>
          <a:p>
            <a:r>
              <a:rPr lang="es-AR" sz="1200" b="1" dirty="0">
                <a:latin typeface="Courier New" panose="02070309020205020404" pitchFamily="49" charset="0"/>
                <a:cs typeface="Courier New" panose="02070309020205020404" pitchFamily="49" charset="0"/>
              </a:rPr>
              <a:t>V(s</a:t>
            </a:r>
            <a:r>
              <a:rPr lang="es-AR" sz="600" b="1" dirty="0">
                <a:latin typeface="Courier New" panose="02070309020205020404" pitchFamily="49" charset="0"/>
                <a:cs typeface="Courier New" panose="02070309020205020404" pitchFamily="49" charset="0"/>
              </a:rPr>
              <a:t>3</a:t>
            </a:r>
            <a:r>
              <a:rPr lang="es-AR" sz="900" b="1" dirty="0">
                <a:latin typeface="Courier New" panose="02070309020205020404" pitchFamily="49" charset="0"/>
                <a:cs typeface="Courier New" panose="02070309020205020404" pitchFamily="49" charset="0"/>
              </a:rPr>
              <a:t>)</a:t>
            </a:r>
            <a:endParaRPr lang="es-AR" sz="1200" b="1" dirty="0">
              <a:latin typeface="Courier New" panose="02070309020205020404" pitchFamily="49" charset="0"/>
              <a:cs typeface="Courier New" panose="02070309020205020404" pitchFamily="49" charset="0"/>
            </a:endParaRPr>
          </a:p>
        </p:txBody>
      </p:sp>
      <p:sp>
        <p:nvSpPr>
          <p:cNvPr id="62" name="Rectángulo: esquinas redondeadas 61">
            <a:extLst>
              <a:ext uri="{FF2B5EF4-FFF2-40B4-BE49-F238E27FC236}">
                <a16:creationId xmlns:a16="http://schemas.microsoft.com/office/drawing/2014/main" id="{E77BE5DA-FA18-4234-822E-A5E500632329}"/>
              </a:ext>
            </a:extLst>
          </p:cNvPr>
          <p:cNvSpPr/>
          <p:nvPr/>
        </p:nvSpPr>
        <p:spPr>
          <a:xfrm>
            <a:off x="450586" y="51985"/>
            <a:ext cx="4076280"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Estado</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acciones_hechas,cartas_jugadas</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 </a:t>
            </a:r>
          </a:p>
          <a:p>
            <a:r>
              <a:rPr lang="en-US" sz="1600" dirty="0" err="1">
                <a:solidFill>
                  <a:schemeClr val="tx1">
                    <a:lumMod val="85000"/>
                    <a:lumOff val="15000"/>
                  </a:schemeClr>
                </a:solidFill>
                <a:latin typeface="Courier New" panose="02070309020205020404" pitchFamily="49" charset="0"/>
                <a:cs typeface="Courier New" panose="02070309020205020404" pitchFamily="49" charset="0"/>
              </a:rPr>
              <a:t>get_last_action_from_player</a:t>
            </a:r>
            <a:r>
              <a:rPr lang="en-US"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QuienActua</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sp>
        <p:nvSpPr>
          <p:cNvPr id="63" name="Rectángulo: esquinas redondeadas 62">
            <a:extLst>
              <a:ext uri="{FF2B5EF4-FFF2-40B4-BE49-F238E27FC236}">
                <a16:creationId xmlns:a16="http://schemas.microsoft.com/office/drawing/2014/main" id="{0BFBFB0D-BAD9-43CC-BFE6-27AA01FA3C91}"/>
              </a:ext>
            </a:extLst>
          </p:cNvPr>
          <p:cNvSpPr/>
          <p:nvPr/>
        </p:nvSpPr>
        <p:spPr>
          <a:xfrm>
            <a:off x="5140433" y="51985"/>
            <a:ext cx="3889159" cy="1177636"/>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b="1" dirty="0">
                <a:solidFill>
                  <a:schemeClr val="tx1">
                    <a:lumMod val="85000"/>
                    <a:lumOff val="15000"/>
                  </a:schemeClr>
                </a:solidFill>
              </a:rPr>
              <a:t>Episodio</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quien_gano_envido</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a:p>
            <a:r>
              <a:rPr lang="es-AR" sz="1600" dirty="0" err="1">
                <a:solidFill>
                  <a:schemeClr val="tx1">
                    <a:lumMod val="85000"/>
                    <a:lumOff val="15000"/>
                  </a:schemeClr>
                </a:solidFill>
                <a:latin typeface="Courier New" panose="02070309020205020404" pitchFamily="49" charset="0"/>
                <a:cs typeface="Courier New" panose="02070309020205020404" pitchFamily="49" charset="0"/>
              </a:rPr>
              <a:t>Calcular_puntos_finales</a:t>
            </a:r>
            <a:r>
              <a:rPr lang="es-AR" sz="16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13" name="Conector recto 12">
            <a:extLst>
              <a:ext uri="{FF2B5EF4-FFF2-40B4-BE49-F238E27FC236}">
                <a16:creationId xmlns:a16="http://schemas.microsoft.com/office/drawing/2014/main" id="{FFAC73FE-2912-430E-B0EE-0769CB3157CA}"/>
              </a:ext>
            </a:extLst>
          </p:cNvPr>
          <p:cNvCxnSpPr>
            <a:cxnSpLocks/>
          </p:cNvCxnSpPr>
          <p:nvPr/>
        </p:nvCxnSpPr>
        <p:spPr>
          <a:xfrm>
            <a:off x="0" y="2770905"/>
            <a:ext cx="9144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2B7B2B5-D943-418A-A936-3308D133D1CC}"/>
              </a:ext>
            </a:extLst>
          </p:cNvPr>
          <p:cNvSpPr txBox="1"/>
          <p:nvPr/>
        </p:nvSpPr>
        <p:spPr>
          <a:xfrm>
            <a:off x="3220630" y="2923753"/>
            <a:ext cx="3366655" cy="369332"/>
          </a:xfrm>
          <a:prstGeom prst="rect">
            <a:avLst/>
          </a:prstGeom>
          <a:noFill/>
        </p:spPr>
        <p:txBody>
          <a:bodyPr wrap="square" rtlCol="0">
            <a:spAutoFit/>
          </a:bodyPr>
          <a:lstStyle/>
          <a:p>
            <a:r>
              <a:rPr lang="es-AR" b="1" i="1" dirty="0"/>
              <a:t>2 opciones de “meter redes”</a:t>
            </a:r>
          </a:p>
        </p:txBody>
      </p:sp>
    </p:spTree>
    <p:extLst>
      <p:ext uri="{BB962C8B-B14F-4D97-AF65-F5344CB8AC3E}">
        <p14:creationId xmlns:p14="http://schemas.microsoft.com/office/powerpoint/2010/main" val="242706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010A1C-DFF3-43E5-9D79-65CCCCC09DA6}"/>
              </a:ext>
            </a:extLst>
          </p:cNvPr>
          <p:cNvSpPr>
            <a:spLocks noGrp="1"/>
          </p:cNvSpPr>
          <p:nvPr>
            <p:ph type="title"/>
          </p:nvPr>
        </p:nvSpPr>
        <p:spPr/>
        <p:txBody>
          <a:bodyPr/>
          <a:lstStyle/>
          <a:p>
            <a:r>
              <a:rPr lang="es-AR" dirty="0"/>
              <a:t>Como es la Red DVN?</a:t>
            </a:r>
          </a:p>
        </p:txBody>
      </p:sp>
      <p:sp>
        <p:nvSpPr>
          <p:cNvPr id="44" name="CuadroTexto 43">
            <a:extLst>
              <a:ext uri="{FF2B5EF4-FFF2-40B4-BE49-F238E27FC236}">
                <a16:creationId xmlns:a16="http://schemas.microsoft.com/office/drawing/2014/main" id="{50BFA5DC-5448-4946-8525-D495D7DE598B}"/>
              </a:ext>
            </a:extLst>
          </p:cNvPr>
          <p:cNvSpPr txBox="1"/>
          <p:nvPr/>
        </p:nvSpPr>
        <p:spPr>
          <a:xfrm>
            <a:off x="633845" y="1368156"/>
            <a:ext cx="7370618" cy="646331"/>
          </a:xfrm>
          <a:prstGeom prst="rect">
            <a:avLst/>
          </a:prstGeom>
          <a:noFill/>
        </p:spPr>
        <p:txBody>
          <a:bodyPr wrap="square" rtlCol="0">
            <a:spAutoFit/>
          </a:bodyPr>
          <a:lstStyle/>
          <a:p>
            <a:r>
              <a:rPr lang="es-AR" dirty="0"/>
              <a:t>Luego de múltiples pruebas y experimentación</a:t>
            </a:r>
          </a:p>
          <a:p>
            <a:endParaRPr lang="es-AR" dirty="0"/>
          </a:p>
        </p:txBody>
      </p:sp>
      <p:sp>
        <p:nvSpPr>
          <p:cNvPr id="45" name="CuadroTexto 44">
            <a:extLst>
              <a:ext uri="{FF2B5EF4-FFF2-40B4-BE49-F238E27FC236}">
                <a16:creationId xmlns:a16="http://schemas.microsoft.com/office/drawing/2014/main" id="{16CFF666-6F0B-4C98-807E-7338427313A2}"/>
              </a:ext>
            </a:extLst>
          </p:cNvPr>
          <p:cNvSpPr txBox="1"/>
          <p:nvPr/>
        </p:nvSpPr>
        <p:spPr>
          <a:xfrm>
            <a:off x="0" y="2687818"/>
            <a:ext cx="3806536" cy="3693319"/>
          </a:xfrm>
          <a:prstGeom prst="rect">
            <a:avLst/>
          </a:prstGeom>
          <a:noFill/>
        </p:spPr>
        <p:txBody>
          <a:bodyPr wrap="square" rtlCol="0">
            <a:spAutoFit/>
          </a:bodyPr>
          <a:lstStyle/>
          <a:p>
            <a:pPr algn="ctr"/>
            <a:r>
              <a:rPr lang="es-AR" b="1" dirty="0"/>
              <a:t>INPUT LAYER (</a:t>
            </a:r>
            <a:r>
              <a:rPr lang="es-AR" dirty="0"/>
              <a:t>100)</a:t>
            </a:r>
            <a:endParaRPr lang="es-AR" b="1" dirty="0"/>
          </a:p>
          <a:p>
            <a:pPr algn="ctr"/>
            <a:r>
              <a:rPr lang="es-AR" dirty="0"/>
              <a:t>Vector  de largo</a:t>
            </a:r>
          </a:p>
          <a:p>
            <a:pPr algn="ctr"/>
            <a:endParaRPr lang="es-AR" dirty="0"/>
          </a:p>
          <a:p>
            <a:pPr algn="ctr"/>
            <a:r>
              <a:rPr lang="es-AR" b="1" dirty="0"/>
              <a:t>HIDDEN LAYERS </a:t>
            </a:r>
            <a:r>
              <a:rPr lang="es-AR" dirty="0"/>
              <a:t>(8 capas x 100)</a:t>
            </a:r>
          </a:p>
          <a:p>
            <a:pPr algn="ctr"/>
            <a:endParaRPr lang="es-AR" dirty="0"/>
          </a:p>
          <a:p>
            <a:pPr algn="ctr"/>
            <a:r>
              <a:rPr lang="es-AR" b="1" dirty="0"/>
              <a:t>OUTPUT</a:t>
            </a:r>
            <a:r>
              <a:rPr lang="es-AR" dirty="0"/>
              <a:t> (1 - </a:t>
            </a:r>
            <a:r>
              <a:rPr lang="es-AR" dirty="0" err="1"/>
              <a:t>float</a:t>
            </a:r>
            <a:r>
              <a:rPr lang="es-AR" dirty="0"/>
              <a:t>)</a:t>
            </a:r>
          </a:p>
          <a:p>
            <a:pPr algn="ctr"/>
            <a:endParaRPr lang="es-AR" dirty="0"/>
          </a:p>
          <a:p>
            <a:pPr algn="ctr"/>
            <a:r>
              <a:rPr lang="es-AR" dirty="0" err="1"/>
              <a:t>LeakyReLU</a:t>
            </a:r>
            <a:r>
              <a:rPr lang="es-AR" dirty="0"/>
              <a:t> (</a:t>
            </a:r>
            <a:r>
              <a:rPr lang="es-AR" dirty="0" err="1"/>
              <a:t>alpha</a:t>
            </a:r>
            <a:r>
              <a:rPr lang="es-AR" dirty="0"/>
              <a:t>=0.1)</a:t>
            </a:r>
          </a:p>
          <a:p>
            <a:pPr algn="ctr"/>
            <a:r>
              <a:rPr lang="es-AR" dirty="0"/>
              <a:t>Regularización L2 (lambda = 0.01)</a:t>
            </a:r>
          </a:p>
          <a:p>
            <a:pPr algn="ctr"/>
            <a:endParaRPr lang="es-AR" dirty="0"/>
          </a:p>
          <a:p>
            <a:pPr algn="ctr"/>
            <a:r>
              <a:rPr lang="es-AR" dirty="0" err="1"/>
              <a:t>optimizer</a:t>
            </a:r>
            <a:r>
              <a:rPr lang="es-AR" dirty="0"/>
              <a:t>='</a:t>
            </a:r>
            <a:r>
              <a:rPr lang="es-AR" dirty="0" err="1"/>
              <a:t>adam</a:t>
            </a:r>
            <a:r>
              <a:rPr lang="es-AR" dirty="0"/>
              <a:t>’</a:t>
            </a:r>
          </a:p>
          <a:p>
            <a:pPr algn="ctr"/>
            <a:r>
              <a:rPr lang="es-AR" dirty="0" err="1"/>
              <a:t>loss</a:t>
            </a:r>
            <a:r>
              <a:rPr lang="es-AR" dirty="0"/>
              <a:t>='</a:t>
            </a:r>
            <a:r>
              <a:rPr lang="es-AR" dirty="0" err="1"/>
              <a:t>mse</a:t>
            </a:r>
            <a:r>
              <a:rPr lang="es-AR" dirty="0"/>
              <a:t>’</a:t>
            </a:r>
          </a:p>
          <a:p>
            <a:pPr algn="ctr"/>
            <a:r>
              <a:rPr lang="es-AR" dirty="0" err="1"/>
              <a:t>metrics</a:t>
            </a:r>
            <a:r>
              <a:rPr lang="es-AR" dirty="0"/>
              <a:t>='mae'</a:t>
            </a:r>
          </a:p>
        </p:txBody>
      </p:sp>
      <p:sp>
        <p:nvSpPr>
          <p:cNvPr id="49" name="CuadroTexto 48">
            <a:extLst>
              <a:ext uri="{FF2B5EF4-FFF2-40B4-BE49-F238E27FC236}">
                <a16:creationId xmlns:a16="http://schemas.microsoft.com/office/drawing/2014/main" id="{10CA2376-3E09-4265-A2F8-1D3C3959A695}"/>
              </a:ext>
            </a:extLst>
          </p:cNvPr>
          <p:cNvSpPr txBox="1"/>
          <p:nvPr/>
        </p:nvSpPr>
        <p:spPr>
          <a:xfrm>
            <a:off x="4319154" y="2313708"/>
            <a:ext cx="4478485" cy="2862322"/>
          </a:xfrm>
          <a:prstGeom prst="rect">
            <a:avLst/>
          </a:prstGeom>
          <a:solidFill>
            <a:schemeClr val="bg1"/>
          </a:solidFill>
        </p:spPr>
        <p:txBody>
          <a:bodyPr wrap="square" rtlCol="0">
            <a:spAutoFit/>
          </a:bodyPr>
          <a:lstStyle/>
          <a:p>
            <a:r>
              <a:rPr lang="es-ES" sz="1200" u="sng" dirty="0"/>
              <a:t>DETALLE DE LA INPUT LAYER</a:t>
            </a:r>
            <a:r>
              <a:rPr lang="es-ES" sz="1200" dirty="0"/>
              <a:t>:</a:t>
            </a:r>
          </a:p>
          <a:p>
            <a:endParaRPr lang="es-ES" sz="1200" dirty="0"/>
          </a:p>
          <a:p>
            <a:r>
              <a:rPr lang="es-ES" sz="1200" b="1" dirty="0"/>
              <a:t># 1ro Estado truco </a:t>
            </a:r>
            <a:r>
              <a:rPr lang="es-ES" sz="1200" dirty="0"/>
              <a:t>(1 neurona)</a:t>
            </a:r>
          </a:p>
          <a:p>
            <a:endParaRPr lang="es-ES" sz="1200" dirty="0"/>
          </a:p>
          <a:p>
            <a:r>
              <a:rPr lang="es-ES" sz="1200" b="1" dirty="0"/>
              <a:t># 2do Estado envido </a:t>
            </a:r>
            <a:r>
              <a:rPr lang="es-ES" sz="1200" dirty="0"/>
              <a:t>(3 neuronas: estado, puntos_p1 si aplica, puntos_p2 si aplica)</a:t>
            </a:r>
          </a:p>
          <a:p>
            <a:endParaRPr lang="es-ES" sz="1200" dirty="0"/>
          </a:p>
          <a:p>
            <a:r>
              <a:rPr lang="es-ES" sz="1200" b="1" dirty="0"/>
              <a:t># 3ro Cartas del jugador </a:t>
            </a:r>
            <a:r>
              <a:rPr lang="es-ES" sz="1200" dirty="0"/>
              <a:t>18 neuronas:  3 cartas con 6 neuronas por carta: truco 4xPalo (</a:t>
            </a:r>
            <a:r>
              <a:rPr lang="es-ES" sz="1200" dirty="0" err="1"/>
              <a:t>categorical</a:t>
            </a:r>
            <a:r>
              <a:rPr lang="es-ES" sz="1200" dirty="0"/>
              <a:t>) y envido  </a:t>
            </a:r>
          </a:p>
          <a:p>
            <a:endParaRPr lang="es-ES" sz="1200" dirty="0"/>
          </a:p>
          <a:p>
            <a:r>
              <a:rPr lang="es-ES" sz="1200" b="1" dirty="0"/>
              <a:t># 4to Cartas jugadas </a:t>
            </a:r>
            <a:r>
              <a:rPr lang="es-ES" sz="1200" dirty="0"/>
              <a:t>(36 neuronas, fijo: 6 cartas con 6 neuronas cada una truco, palo y envido)</a:t>
            </a:r>
          </a:p>
          <a:p>
            <a:endParaRPr lang="es-ES" sz="1200" dirty="0"/>
          </a:p>
          <a:p>
            <a:r>
              <a:rPr lang="es-ES" sz="1200" b="1" dirty="0"/>
              <a:t># 5to Acciones hechas </a:t>
            </a:r>
            <a:r>
              <a:rPr lang="es-ES" sz="1200" dirty="0"/>
              <a:t>(42 neuronas, fijo = 21 acciones x 2 (jugador + código acción) )  secuencia= Jugador, Código Acción</a:t>
            </a:r>
            <a:endParaRPr lang="es-AR" sz="1200" dirty="0"/>
          </a:p>
        </p:txBody>
      </p:sp>
      <p:sp>
        <p:nvSpPr>
          <p:cNvPr id="52" name="Flecha: a la derecha 51">
            <a:extLst>
              <a:ext uri="{FF2B5EF4-FFF2-40B4-BE49-F238E27FC236}">
                <a16:creationId xmlns:a16="http://schemas.microsoft.com/office/drawing/2014/main" id="{8B8F1C14-5486-488F-9C9C-6606E18148C1}"/>
              </a:ext>
            </a:extLst>
          </p:cNvPr>
          <p:cNvSpPr/>
          <p:nvPr/>
        </p:nvSpPr>
        <p:spPr>
          <a:xfrm>
            <a:off x="3061855" y="2568484"/>
            <a:ext cx="1149927" cy="646331"/>
          </a:xfrm>
          <a:prstGeom prst="rightArrow">
            <a:avLst>
              <a:gd name="adj1" fmla="val 41426"/>
              <a:gd name="adj2" fmla="val 50000"/>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8710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509D3-81F8-41B4-8935-3C113AAFFCE6}"/>
              </a:ext>
            </a:extLst>
          </p:cNvPr>
          <p:cNvSpPr>
            <a:spLocks noGrp="1"/>
          </p:cNvSpPr>
          <p:nvPr>
            <p:ph type="title"/>
          </p:nvPr>
        </p:nvSpPr>
        <p:spPr>
          <a:xfrm>
            <a:off x="90058" y="74292"/>
            <a:ext cx="7886700" cy="1200778"/>
          </a:xfrm>
        </p:spPr>
        <p:txBody>
          <a:bodyPr/>
          <a:lstStyle/>
          <a:p>
            <a:r>
              <a:rPr lang="es-AR" dirty="0"/>
              <a:t>¿Cómo la entreno?</a:t>
            </a:r>
          </a:p>
        </p:txBody>
      </p:sp>
      <p:sp>
        <p:nvSpPr>
          <p:cNvPr id="27" name="Rectángulo: esquinas redondeadas 26">
            <a:extLst>
              <a:ext uri="{FF2B5EF4-FFF2-40B4-BE49-F238E27FC236}">
                <a16:creationId xmlns:a16="http://schemas.microsoft.com/office/drawing/2014/main" id="{008A0ED7-C117-4570-A0C0-DEE3986C5E59}"/>
              </a:ext>
            </a:extLst>
          </p:cNvPr>
          <p:cNvSpPr/>
          <p:nvPr/>
        </p:nvSpPr>
        <p:spPr>
          <a:xfrm>
            <a:off x="3075705"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8" name="Rectángulo: esquinas redondeadas 47">
            <a:extLst>
              <a:ext uri="{FF2B5EF4-FFF2-40B4-BE49-F238E27FC236}">
                <a16:creationId xmlns:a16="http://schemas.microsoft.com/office/drawing/2014/main" id="{DF8A7ED0-1291-40AA-A31D-55E981B6911A}"/>
              </a:ext>
            </a:extLst>
          </p:cNvPr>
          <p:cNvSpPr/>
          <p:nvPr/>
        </p:nvSpPr>
        <p:spPr>
          <a:xfrm>
            <a:off x="6414650" y="1705661"/>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AgenteRandom</a:t>
            </a:r>
            <a:endParaRPr lang="es-AR" sz="1600" b="1" dirty="0">
              <a:solidFill>
                <a:schemeClr val="tx1">
                  <a:lumMod val="85000"/>
                  <a:lumOff val="15000"/>
                </a:schemeClr>
              </a:solidFill>
            </a:endParaRPr>
          </a:p>
        </p:txBody>
      </p:sp>
      <p:sp>
        <p:nvSpPr>
          <p:cNvPr id="49" name="Flecha: a la izquierda y derecha 48">
            <a:extLst>
              <a:ext uri="{FF2B5EF4-FFF2-40B4-BE49-F238E27FC236}">
                <a16:creationId xmlns:a16="http://schemas.microsoft.com/office/drawing/2014/main" id="{F2301BF8-155B-408F-AAA8-FA18E4D63EE0}"/>
              </a:ext>
            </a:extLst>
          </p:cNvPr>
          <p:cNvSpPr/>
          <p:nvPr/>
        </p:nvSpPr>
        <p:spPr>
          <a:xfrm>
            <a:off x="5659577" y="1760545"/>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Rectángulo 50">
            <a:extLst>
              <a:ext uri="{FF2B5EF4-FFF2-40B4-BE49-F238E27FC236}">
                <a16:creationId xmlns:a16="http://schemas.microsoft.com/office/drawing/2014/main" id="{EC69B1D6-E0B7-4A7C-93FC-9017B2C993AD}"/>
              </a:ext>
            </a:extLst>
          </p:cNvPr>
          <p:cNvSpPr/>
          <p:nvPr/>
        </p:nvSpPr>
        <p:spPr>
          <a:xfrm>
            <a:off x="5264725" y="2452205"/>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a:t>
            </a:r>
            <a:r>
              <a:rPr lang="es-AR" dirty="0" err="1"/>
              <a:t>pickles</a:t>
            </a:r>
            <a:r>
              <a:rPr lang="es-AR" dirty="0"/>
              <a:t>)</a:t>
            </a:r>
          </a:p>
        </p:txBody>
      </p:sp>
      <p:sp>
        <p:nvSpPr>
          <p:cNvPr id="52" name="Rectángulo: esquinas redondeadas 51">
            <a:extLst>
              <a:ext uri="{FF2B5EF4-FFF2-40B4-BE49-F238E27FC236}">
                <a16:creationId xmlns:a16="http://schemas.microsoft.com/office/drawing/2014/main" id="{C81D97DD-2DAC-4334-8C44-86A0FFE800D8}"/>
              </a:ext>
            </a:extLst>
          </p:cNvPr>
          <p:cNvSpPr/>
          <p:nvPr/>
        </p:nvSpPr>
        <p:spPr>
          <a:xfrm>
            <a:off x="3075708"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3" name="Rectángulo: esquinas redondeadas 52">
            <a:extLst>
              <a:ext uri="{FF2B5EF4-FFF2-40B4-BE49-F238E27FC236}">
                <a16:creationId xmlns:a16="http://schemas.microsoft.com/office/drawing/2014/main" id="{5A36A0BF-3816-48FC-8A6D-BB135D2627E6}"/>
              </a:ext>
            </a:extLst>
          </p:cNvPr>
          <p:cNvSpPr/>
          <p:nvPr/>
        </p:nvSpPr>
        <p:spPr>
          <a:xfrm>
            <a:off x="6414653" y="3359143"/>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AgenteDVN</a:t>
            </a:r>
            <a:endParaRPr lang="es-AR" sz="1600" b="1" dirty="0">
              <a:solidFill>
                <a:schemeClr val="tx1">
                  <a:lumMod val="85000"/>
                  <a:lumOff val="15000"/>
                </a:schemeClr>
              </a:solidFill>
            </a:endParaRPr>
          </a:p>
        </p:txBody>
      </p:sp>
      <p:sp>
        <p:nvSpPr>
          <p:cNvPr id="54" name="CuadroTexto 53">
            <a:extLst>
              <a:ext uri="{FF2B5EF4-FFF2-40B4-BE49-F238E27FC236}">
                <a16:creationId xmlns:a16="http://schemas.microsoft.com/office/drawing/2014/main" id="{536416FD-E54E-4B4A-9EB2-4F37B931CFC4}"/>
              </a:ext>
            </a:extLst>
          </p:cNvPr>
          <p:cNvSpPr txBox="1"/>
          <p:nvPr/>
        </p:nvSpPr>
        <p:spPr>
          <a:xfrm>
            <a:off x="128159" y="21617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55" name="CuadroTexto 54">
            <a:extLst>
              <a:ext uri="{FF2B5EF4-FFF2-40B4-BE49-F238E27FC236}">
                <a16:creationId xmlns:a16="http://schemas.microsoft.com/office/drawing/2014/main" id="{53E917C5-76EF-436A-B27F-02E27CD22493}"/>
              </a:ext>
            </a:extLst>
          </p:cNvPr>
          <p:cNvSpPr txBox="1"/>
          <p:nvPr/>
        </p:nvSpPr>
        <p:spPr>
          <a:xfrm>
            <a:off x="128159" y="3838194"/>
            <a:ext cx="1814944"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TRAIN()</a:t>
            </a:r>
          </a:p>
        </p:txBody>
      </p:sp>
      <p:sp>
        <p:nvSpPr>
          <p:cNvPr id="56" name="Rectángulo 55">
            <a:extLst>
              <a:ext uri="{FF2B5EF4-FFF2-40B4-BE49-F238E27FC236}">
                <a16:creationId xmlns:a16="http://schemas.microsoft.com/office/drawing/2014/main" id="{E049A07A-6B04-4997-9B48-3279284CB730}"/>
              </a:ext>
            </a:extLst>
          </p:cNvPr>
          <p:cNvSpPr/>
          <p:nvPr/>
        </p:nvSpPr>
        <p:spPr>
          <a:xfrm>
            <a:off x="5264725" y="4105687"/>
            <a:ext cx="1620981" cy="9069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Redes entrenadas</a:t>
            </a:r>
          </a:p>
          <a:p>
            <a:pPr algn="ctr"/>
            <a:r>
              <a:rPr lang="es-AR" dirty="0"/>
              <a:t>(h5)</a:t>
            </a:r>
          </a:p>
        </p:txBody>
      </p:sp>
      <p:cxnSp>
        <p:nvCxnSpPr>
          <p:cNvPr id="58" name="Conector recto 57">
            <a:extLst>
              <a:ext uri="{FF2B5EF4-FFF2-40B4-BE49-F238E27FC236}">
                <a16:creationId xmlns:a16="http://schemas.microsoft.com/office/drawing/2014/main" id="{D96CB778-4CD3-41D7-AFE5-877F254F1363}"/>
              </a:ext>
            </a:extLst>
          </p:cNvPr>
          <p:cNvCxnSpPr/>
          <p:nvPr/>
        </p:nvCxnSpPr>
        <p:spPr>
          <a:xfrm>
            <a:off x="2673928" y="3172691"/>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7321B262-67EC-4CBA-ABDC-DEE9F13989D2}"/>
              </a:ext>
            </a:extLst>
          </p:cNvPr>
          <p:cNvCxnSpPr/>
          <p:nvPr/>
        </p:nvCxnSpPr>
        <p:spPr>
          <a:xfrm>
            <a:off x="2673928" y="5209309"/>
            <a:ext cx="6359236" cy="0"/>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CD786EDE-6B4E-44EA-A38D-337D43AA2BFD}"/>
              </a:ext>
            </a:extLst>
          </p:cNvPr>
          <p:cNvSpPr txBox="1"/>
          <p:nvPr/>
        </p:nvSpPr>
        <p:spPr>
          <a:xfrm>
            <a:off x="90058" y="5514594"/>
            <a:ext cx="1891146" cy="369332"/>
          </a:xfrm>
          <a:prstGeom prst="rect">
            <a:avLst/>
          </a:prstGeom>
          <a:noFill/>
        </p:spPr>
        <p:txBody>
          <a:bodyPr wrap="square" rtlCol="0">
            <a:spAutoFit/>
          </a:bodyPr>
          <a:lstStyle/>
          <a:p>
            <a:pPr algn="ctr"/>
            <a:r>
              <a:rPr lang="es-AR" b="1" dirty="0">
                <a:latin typeface="Courier New" panose="02070309020205020404" pitchFamily="49" charset="0"/>
                <a:cs typeface="Courier New" panose="02070309020205020404" pitchFamily="49" charset="0"/>
              </a:rPr>
              <a:t>GENERATE()</a:t>
            </a:r>
          </a:p>
        </p:txBody>
      </p:sp>
      <p:sp>
        <p:nvSpPr>
          <p:cNvPr id="61" name="Flecha: a la izquierda y derecha 60">
            <a:extLst>
              <a:ext uri="{FF2B5EF4-FFF2-40B4-BE49-F238E27FC236}">
                <a16:creationId xmlns:a16="http://schemas.microsoft.com/office/drawing/2014/main" id="{FF5DC221-0613-4DF7-AA67-6527E34B6C55}"/>
              </a:ext>
            </a:extLst>
          </p:cNvPr>
          <p:cNvSpPr/>
          <p:nvPr/>
        </p:nvSpPr>
        <p:spPr>
          <a:xfrm>
            <a:off x="5742701" y="5560143"/>
            <a:ext cx="665021" cy="346364"/>
          </a:xfrm>
          <a:prstGeom prst="lef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Rectángulo 61">
            <a:extLst>
              <a:ext uri="{FF2B5EF4-FFF2-40B4-BE49-F238E27FC236}">
                <a16:creationId xmlns:a16="http://schemas.microsoft.com/office/drawing/2014/main" id="{C3A63996-3AA2-4DB0-B25C-2B7CDCF77D8B}"/>
              </a:ext>
            </a:extLst>
          </p:cNvPr>
          <p:cNvSpPr/>
          <p:nvPr/>
        </p:nvSpPr>
        <p:spPr>
          <a:xfrm>
            <a:off x="5264725" y="6098394"/>
            <a:ext cx="1620981" cy="6165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500K partidas</a:t>
            </a:r>
          </a:p>
          <a:p>
            <a:pPr algn="ctr"/>
            <a:r>
              <a:rPr lang="es-AR" dirty="0"/>
              <a:t>(gen2-pickles)</a:t>
            </a:r>
          </a:p>
        </p:txBody>
      </p:sp>
      <p:sp>
        <p:nvSpPr>
          <p:cNvPr id="63" name="Rectángulo: esquinas redondeadas 62">
            <a:extLst>
              <a:ext uri="{FF2B5EF4-FFF2-40B4-BE49-F238E27FC236}">
                <a16:creationId xmlns:a16="http://schemas.microsoft.com/office/drawing/2014/main" id="{AB9EB9F7-4449-40A8-B84E-9BDC8AA6E4B2}"/>
              </a:ext>
            </a:extLst>
          </p:cNvPr>
          <p:cNvSpPr/>
          <p:nvPr/>
        </p:nvSpPr>
        <p:spPr>
          <a:xfrm>
            <a:off x="3075705" y="5505260"/>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P1 -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4" name="Rectángulo: esquinas redondeadas 63">
            <a:extLst>
              <a:ext uri="{FF2B5EF4-FFF2-40B4-BE49-F238E27FC236}">
                <a16:creationId xmlns:a16="http://schemas.microsoft.com/office/drawing/2014/main" id="{B08B80DB-0574-4F1A-A7D5-B3210F88935B}"/>
              </a:ext>
            </a:extLst>
          </p:cNvPr>
          <p:cNvSpPr/>
          <p:nvPr/>
        </p:nvSpPr>
        <p:spPr>
          <a:xfrm>
            <a:off x="6511632" y="5505259"/>
            <a:ext cx="2493820" cy="456133"/>
          </a:xfrm>
          <a:prstGeom prst="round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AR" sz="1600" b="1" dirty="0">
                <a:solidFill>
                  <a:schemeClr val="tx1">
                    <a:lumMod val="85000"/>
                    <a:lumOff val="15000"/>
                  </a:schemeClr>
                </a:solidFill>
              </a:rPr>
              <a:t>P2 - </a:t>
            </a:r>
            <a:r>
              <a:rPr lang="es-AR" sz="1600" b="1" dirty="0" err="1">
                <a:solidFill>
                  <a:schemeClr val="tx1">
                    <a:lumMod val="85000"/>
                    <a:lumOff val="15000"/>
                  </a:schemeClr>
                </a:solidFill>
              </a:rPr>
              <a:t>AgenteGreedyDVN</a:t>
            </a:r>
            <a:endParaRPr lang="es-AR" sz="1600" b="1" dirty="0">
              <a:solidFill>
                <a:schemeClr val="tx1">
                  <a:lumMod val="85000"/>
                  <a:lumOff val="15000"/>
                </a:schemeClr>
              </a:solidFill>
            </a:endParaRPr>
          </a:p>
        </p:txBody>
      </p:sp>
      <p:sp>
        <p:nvSpPr>
          <p:cNvPr id="66" name="Flecha: hacia abajo 65">
            <a:extLst>
              <a:ext uri="{FF2B5EF4-FFF2-40B4-BE49-F238E27FC236}">
                <a16:creationId xmlns:a16="http://schemas.microsoft.com/office/drawing/2014/main" id="{B76B760B-CA6A-4C70-BD93-177E3FE28CF5}"/>
              </a:ext>
            </a:extLst>
          </p:cNvPr>
          <p:cNvSpPr/>
          <p:nvPr/>
        </p:nvSpPr>
        <p:spPr>
          <a:xfrm>
            <a:off x="0" y="1691322"/>
            <a:ext cx="2043540" cy="4800896"/>
          </a:xfrm>
          <a:prstGeom prst="downArrow">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a:extLst>
              <a:ext uri="{FF2B5EF4-FFF2-40B4-BE49-F238E27FC236}">
                <a16:creationId xmlns:a16="http://schemas.microsoft.com/office/drawing/2014/main" id="{9351343E-3E62-45C8-A146-2733FBD8FFE0}"/>
              </a:ext>
            </a:extLst>
          </p:cNvPr>
          <p:cNvSpPr txBox="1"/>
          <p:nvPr/>
        </p:nvSpPr>
        <p:spPr>
          <a:xfrm>
            <a:off x="6715984" y="5774890"/>
            <a:ext cx="2085116" cy="261610"/>
          </a:xfrm>
          <a:prstGeom prst="rect">
            <a:avLst/>
          </a:prstGeom>
          <a:noFill/>
        </p:spPr>
        <p:txBody>
          <a:bodyPr wrap="square" rtlCol="0">
            <a:spAutoFit/>
          </a:bodyPr>
          <a:lstStyle/>
          <a:p>
            <a:pPr algn="ctr"/>
            <a:r>
              <a:rPr lang="es-AR" sz="1100" b="1" i="1" dirty="0"/>
              <a:t>( épsilon = 0.2)</a:t>
            </a:r>
          </a:p>
        </p:txBody>
      </p:sp>
      <p:sp>
        <p:nvSpPr>
          <p:cNvPr id="22" name="CuadroTexto 21">
            <a:extLst>
              <a:ext uri="{FF2B5EF4-FFF2-40B4-BE49-F238E27FC236}">
                <a16:creationId xmlns:a16="http://schemas.microsoft.com/office/drawing/2014/main" id="{F74BB59F-51EC-4017-8FD9-E3C931A489A0}"/>
              </a:ext>
            </a:extLst>
          </p:cNvPr>
          <p:cNvSpPr txBox="1"/>
          <p:nvPr/>
        </p:nvSpPr>
        <p:spPr>
          <a:xfrm>
            <a:off x="3281782" y="5768283"/>
            <a:ext cx="2085116" cy="261610"/>
          </a:xfrm>
          <a:prstGeom prst="rect">
            <a:avLst/>
          </a:prstGeom>
          <a:noFill/>
        </p:spPr>
        <p:txBody>
          <a:bodyPr wrap="square" rtlCol="0">
            <a:spAutoFit/>
          </a:bodyPr>
          <a:lstStyle/>
          <a:p>
            <a:pPr algn="ctr"/>
            <a:r>
              <a:rPr lang="es-AR" sz="1100" b="1" i="1" dirty="0"/>
              <a:t>( épsilon = 0.2)</a:t>
            </a:r>
          </a:p>
        </p:txBody>
      </p:sp>
    </p:spTree>
    <p:extLst>
      <p:ext uri="{BB962C8B-B14F-4D97-AF65-F5344CB8AC3E}">
        <p14:creationId xmlns:p14="http://schemas.microsoft.com/office/powerpoint/2010/main" val="11697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P spid="63" grpId="0" animBg="1"/>
      <p:bldP spid="64" grpId="0" animBg="1"/>
      <p:bldP spid="21" grpId="0"/>
      <p:bldP spid="22" grpId="0"/>
    </p:bldLst>
  </p:timing>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18612</TotalTime>
  <Words>3867</Words>
  <Application>Microsoft Office PowerPoint</Application>
  <PresentationFormat>Presentación en pantalla (4:3)</PresentationFormat>
  <Paragraphs>573</Paragraphs>
  <Slides>51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Calibri</vt:lpstr>
      <vt:lpstr>Calibri Light</vt:lpstr>
      <vt:lpstr>Courier New</vt:lpstr>
      <vt:lpstr>Wingdings</vt:lpstr>
      <vt:lpstr>Wingdings 2</vt:lpstr>
      <vt:lpstr>HDOfficeLightV0</vt:lpstr>
      <vt:lpstr>Proyecto TRUCO</vt:lpstr>
      <vt:lpstr>¿Dónde nos quedamos en la versión anterior?</vt:lpstr>
      <vt:lpstr>Contexto</vt:lpstr>
      <vt:lpstr>Elementos Centrales de Reinforcement Learning (breve repaso)</vt:lpstr>
      <vt:lpstr>Estrategias Tradicionales en Juegos </vt:lpstr>
      <vt:lpstr>Volvamos al Truco</vt:lpstr>
      <vt:lpstr>Presentación de PowerPoint</vt:lpstr>
      <vt:lpstr>Como es la Red DVN?</vt:lpstr>
      <vt:lpstr>¿Cómo la entreno?</vt:lpstr>
      <vt:lpstr>En el camino pasaron cosas…</vt:lpstr>
      <vt:lpstr>Probamos diferentes arquitecturas de red y no termina de aprender</vt:lpstr>
      <vt:lpstr>..finalmente! (corrigiendo bugs, arquitecturas pero sobre todo LeakyReLU)</vt:lpstr>
      <vt:lpstr>Pero que esta ocurriendo con las estrategias (policy)? </vt:lpstr>
      <vt:lpstr>Back to basics! Consecuencias de ser Greedy y equilibrios de Nash</vt:lpstr>
      <vt:lpstr>Parece que alcanzamos un equilibrio de Nash!</vt:lpstr>
      <vt:lpstr>Paquetes</vt:lpstr>
      <vt:lpstr>Preguntas?</vt:lpstr>
      <vt:lpstr>Anexos</vt:lpstr>
      <vt:lpstr>Libratus</vt:lpstr>
      <vt:lpstr>Libratus Enero 2017 </vt:lpstr>
      <vt:lpstr>Libratus</vt:lpstr>
      <vt:lpstr>Deepstack</vt:lpstr>
      <vt:lpstr>Deepstack</vt:lpstr>
      <vt:lpstr>Deepstack</vt:lpstr>
      <vt:lpstr>Ideas mias</vt:lpstr>
      <vt:lpstr>Que es Deep Q-Network  (DQN)</vt:lpstr>
      <vt:lpstr>Policy gradient</vt:lpstr>
      <vt:lpstr>Muchas preguntas, cual es el estado del arte</vt:lpstr>
      <vt:lpstr>IDEAS MIAS</vt:lpstr>
      <vt:lpstr>Presentación de PowerPoint</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Marcos Previtali</cp:lastModifiedBy>
  <cp:revision>110</cp:revision>
  <dcterms:created xsi:type="dcterms:W3CDTF">2019-06-08T20:21:40Z</dcterms:created>
  <dcterms:modified xsi:type="dcterms:W3CDTF">2019-08-08T13:49:23Z</dcterms:modified>
</cp:coreProperties>
</file>