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  <p:sldMasterId id="2147483775" r:id="rId2"/>
  </p:sldMasterIdLst>
  <p:sldIdLst>
    <p:sldId id="256" r:id="rId3"/>
    <p:sldId id="271" r:id="rId4"/>
    <p:sldId id="257" r:id="rId5"/>
    <p:sldId id="258" r:id="rId6"/>
    <p:sldId id="260" r:id="rId7"/>
    <p:sldId id="261" r:id="rId8"/>
    <p:sldId id="272" r:id="rId9"/>
    <p:sldId id="274" r:id="rId10"/>
    <p:sldId id="278" r:id="rId11"/>
    <p:sldId id="279" r:id="rId12"/>
    <p:sldId id="273" r:id="rId13"/>
    <p:sldId id="263" r:id="rId14"/>
    <p:sldId id="262" r:id="rId15"/>
    <p:sldId id="264" r:id="rId16"/>
    <p:sldId id="265" r:id="rId17"/>
    <p:sldId id="266" r:id="rId18"/>
    <p:sldId id="275" r:id="rId19"/>
    <p:sldId id="277" r:id="rId20"/>
    <p:sldId id="269" r:id="rId21"/>
    <p:sldId id="276" r:id="rId22"/>
    <p:sldId id="267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Previtali" userId="41fd405963899267" providerId="LiveId" clId="{66583F11-05C1-4C12-99F2-0F6DF478170C}"/>
    <pc:docChg chg="custSel modSld">
      <pc:chgData name="Marcos Previtali" userId="41fd405963899267" providerId="LiveId" clId="{66583F11-05C1-4C12-99F2-0F6DF478170C}" dt="2019-06-10T23:07:15.348" v="400" actId="20577"/>
      <pc:docMkLst>
        <pc:docMk/>
      </pc:docMkLst>
      <pc:sldChg chg="modSp">
        <pc:chgData name="Marcos Previtali" userId="41fd405963899267" providerId="LiveId" clId="{66583F11-05C1-4C12-99F2-0F6DF478170C}" dt="2019-06-10T23:07:15.348" v="400" actId="20577"/>
        <pc:sldMkLst>
          <pc:docMk/>
          <pc:sldMk cId="4098356346" sldId="267"/>
        </pc:sldMkLst>
        <pc:spChg chg="mod">
          <ac:chgData name="Marcos Previtali" userId="41fd405963899267" providerId="LiveId" clId="{66583F11-05C1-4C12-99F2-0F6DF478170C}" dt="2019-06-10T23:07:15.348" v="400" actId="20577"/>
          <ac:spMkLst>
            <pc:docMk/>
            <pc:sldMk cId="4098356346" sldId="267"/>
            <ac:spMk id="3" creationId="{DB73169F-73E2-492E-8047-E08491CA24B6}"/>
          </ac:spMkLst>
        </pc:spChg>
      </pc:sldChg>
      <pc:sldChg chg="modSp">
        <pc:chgData name="Marcos Previtali" userId="41fd405963899267" providerId="LiveId" clId="{66583F11-05C1-4C12-99F2-0F6DF478170C}" dt="2019-06-10T22:57:44.414" v="111" actId="1038"/>
        <pc:sldMkLst>
          <pc:docMk/>
          <pc:sldMk cId="2453281573" sldId="269"/>
        </pc:sldMkLst>
        <pc:spChg chg="mod">
          <ac:chgData name="Marcos Previtali" userId="41fd405963899267" providerId="LiveId" clId="{66583F11-05C1-4C12-99F2-0F6DF478170C}" dt="2019-06-10T16:27:18.464" v="9" actId="20577"/>
          <ac:spMkLst>
            <pc:docMk/>
            <pc:sldMk cId="2453281573" sldId="269"/>
            <ac:spMk id="2" creationId="{512AE304-1C55-4D63-862F-B101CDC0D621}"/>
          </ac:spMkLst>
        </pc:spChg>
        <pc:spChg chg="mod">
          <ac:chgData name="Marcos Previtali" userId="41fd405963899267" providerId="LiveId" clId="{66583F11-05C1-4C12-99F2-0F6DF478170C}" dt="2019-06-10T22:57:44.414" v="111" actId="1038"/>
          <ac:spMkLst>
            <pc:docMk/>
            <pc:sldMk cId="2453281573" sldId="269"/>
            <ac:spMk id="5" creationId="{DBBE2D9F-C1F4-484B-9EC7-7A77DE2BB664}"/>
          </ac:spMkLst>
        </pc:spChg>
        <pc:spChg chg="mod">
          <ac:chgData name="Marcos Previtali" userId="41fd405963899267" providerId="LiveId" clId="{66583F11-05C1-4C12-99F2-0F6DF478170C}" dt="2019-06-10T22:57:38.566" v="106" actId="14100"/>
          <ac:spMkLst>
            <pc:docMk/>
            <pc:sldMk cId="2453281573" sldId="269"/>
            <ac:spMk id="6" creationId="{B6E80A2F-606F-42BE-A149-8D43E962EE21}"/>
          </ac:spMkLst>
        </pc:spChg>
        <pc:picChg chg="mod">
          <ac:chgData name="Marcos Previtali" userId="41fd405963899267" providerId="LiveId" clId="{66583F11-05C1-4C12-99F2-0F6DF478170C}" dt="2019-06-10T22:57:29.982" v="98" actId="14100"/>
          <ac:picMkLst>
            <pc:docMk/>
            <pc:sldMk cId="2453281573" sldId="269"/>
            <ac:picMk id="4" creationId="{93D2CC79-C49F-4914-A1C3-9CE8F0D2D355}"/>
          </ac:picMkLst>
        </pc:picChg>
        <pc:cxnChg chg="mod">
          <ac:chgData name="Marcos Previtali" userId="41fd405963899267" providerId="LiveId" clId="{66583F11-05C1-4C12-99F2-0F6DF478170C}" dt="2019-06-10T22:57:44.414" v="111" actId="1038"/>
          <ac:cxnSpMkLst>
            <pc:docMk/>
            <pc:sldMk cId="2453281573" sldId="269"/>
            <ac:cxnSpMk id="8" creationId="{1B6663E5-D68E-4699-B874-BEFBFB42A96D}"/>
          </ac:cxnSpMkLst>
        </pc:cxnChg>
      </pc:sldChg>
      <pc:sldChg chg="modSp">
        <pc:chgData name="Marcos Previtali" userId="41fd405963899267" providerId="LiveId" clId="{66583F11-05C1-4C12-99F2-0F6DF478170C}" dt="2019-06-10T16:49:40.626" v="89" actId="20577"/>
        <pc:sldMkLst>
          <pc:docMk/>
          <pc:sldMk cId="591044068" sldId="275"/>
        </pc:sldMkLst>
        <pc:spChg chg="mod">
          <ac:chgData name="Marcos Previtali" userId="41fd405963899267" providerId="LiveId" clId="{66583F11-05C1-4C12-99F2-0F6DF478170C}" dt="2019-06-10T16:49:40.626" v="89" actId="20577"/>
          <ac:spMkLst>
            <pc:docMk/>
            <pc:sldMk cId="591044068" sldId="275"/>
            <ac:spMk id="2" creationId="{D8B247B5-0DF1-41B1-9E84-5F428746496D}"/>
          </ac:spMkLst>
        </pc:spChg>
      </pc:sldChg>
      <pc:sldChg chg="modSp">
        <pc:chgData name="Marcos Previtali" userId="41fd405963899267" providerId="LiveId" clId="{66583F11-05C1-4C12-99F2-0F6DF478170C}" dt="2019-06-10T22:58:32.035" v="170" actId="14100"/>
        <pc:sldMkLst>
          <pc:docMk/>
          <pc:sldMk cId="502697750" sldId="276"/>
        </pc:sldMkLst>
        <pc:spChg chg="mod">
          <ac:chgData name="Marcos Previtali" userId="41fd405963899267" providerId="LiveId" clId="{66583F11-05C1-4C12-99F2-0F6DF478170C}" dt="2019-06-10T16:51:50.833" v="97" actId="20577"/>
          <ac:spMkLst>
            <pc:docMk/>
            <pc:sldMk cId="502697750" sldId="276"/>
            <ac:spMk id="3" creationId="{01CE8359-CD82-43D3-A871-935BC585DEB2}"/>
          </ac:spMkLst>
        </pc:spChg>
        <pc:spChg chg="mod">
          <ac:chgData name="Marcos Previtali" userId="41fd405963899267" providerId="LiveId" clId="{66583F11-05C1-4C12-99F2-0F6DF478170C}" dt="2019-06-10T22:58:18.375" v="133" actId="1035"/>
          <ac:spMkLst>
            <pc:docMk/>
            <pc:sldMk cId="502697750" sldId="276"/>
            <ac:spMk id="5" creationId="{DB741FFC-19A6-49E2-B42C-2275CBFD1001}"/>
          </ac:spMkLst>
        </pc:spChg>
        <pc:spChg chg="mod">
          <ac:chgData name="Marcos Previtali" userId="41fd405963899267" providerId="LiveId" clId="{66583F11-05C1-4C12-99F2-0F6DF478170C}" dt="2019-06-10T22:58:32.035" v="170" actId="14100"/>
          <ac:spMkLst>
            <pc:docMk/>
            <pc:sldMk cId="502697750" sldId="276"/>
            <ac:spMk id="6" creationId="{149D384F-9C0D-4A4B-8C8C-C012A39F73B6}"/>
          </ac:spMkLst>
        </pc:spChg>
        <pc:spChg chg="mod">
          <ac:chgData name="Marcos Previtali" userId="41fd405963899267" providerId="LiveId" clId="{66583F11-05C1-4C12-99F2-0F6DF478170C}" dt="2019-06-10T22:58:25.214" v="156" actId="14100"/>
          <ac:spMkLst>
            <pc:docMk/>
            <pc:sldMk cId="502697750" sldId="276"/>
            <ac:spMk id="12" creationId="{EBAE1811-A91B-4181-8E94-7DC818A532F4}"/>
          </ac:spMkLst>
        </pc:spChg>
        <pc:picChg chg="mod">
          <ac:chgData name="Marcos Previtali" userId="41fd405963899267" providerId="LiveId" clId="{66583F11-05C1-4C12-99F2-0F6DF478170C}" dt="2019-06-10T22:58:13.384" v="118" actId="14100"/>
          <ac:picMkLst>
            <pc:docMk/>
            <pc:sldMk cId="502697750" sldId="276"/>
            <ac:picMk id="4" creationId="{D5595504-B5D5-4937-82E9-F32166B2B6D9}"/>
          </ac:picMkLst>
        </pc:picChg>
        <pc:cxnChg chg="mod">
          <ac:chgData name="Marcos Previtali" userId="41fd405963899267" providerId="LiveId" clId="{66583F11-05C1-4C12-99F2-0F6DF478170C}" dt="2019-06-10T22:58:32.035" v="170" actId="14100"/>
          <ac:cxnSpMkLst>
            <pc:docMk/>
            <pc:sldMk cId="502697750" sldId="276"/>
            <ac:cxnSpMk id="7" creationId="{285DAB68-5C6E-42DE-84A6-485406196ABE}"/>
          </ac:cxnSpMkLst>
        </pc:cxnChg>
      </pc:sldChg>
      <pc:sldChg chg="modSp">
        <pc:chgData name="Marcos Previtali" userId="41fd405963899267" providerId="LiveId" clId="{66583F11-05C1-4C12-99F2-0F6DF478170C}" dt="2019-06-10T16:27:36.071" v="21" actId="20577"/>
        <pc:sldMkLst>
          <pc:docMk/>
          <pc:sldMk cId="1078049322" sldId="277"/>
        </pc:sldMkLst>
        <pc:spChg chg="mod">
          <ac:chgData name="Marcos Previtali" userId="41fd405963899267" providerId="LiveId" clId="{66583F11-05C1-4C12-99F2-0F6DF478170C}" dt="2019-06-10T16:27:36.071" v="21" actId="20577"/>
          <ac:spMkLst>
            <pc:docMk/>
            <pc:sldMk cId="1078049322" sldId="277"/>
            <ac:spMk id="3" creationId="{E807FACF-F084-4B4A-950E-F0E2D05801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913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67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5901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182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34871-21D1-4C1F-BD94-65D489D2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AE274D-8222-4D2C-BBDB-D939221E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A4631A-724A-4102-8B52-CB8C5F18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190F6C-3A59-407C-8232-FE54D2C4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535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0259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727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4280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0354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7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2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256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4904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9658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3914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8603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44622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6172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34871-21D1-4C1F-BD94-65D489D2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AE274D-8222-4D2C-BBDB-D939221E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A4631A-724A-4102-8B52-CB8C5F18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190F6C-3A59-407C-8232-FE54D2C4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313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80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53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5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5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433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182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268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D1A3AD-ACE3-40B0-8259-E11D90B60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l="9308" t="17206" r="40242" b="41830"/>
          <a:stretch/>
        </p:blipFill>
        <p:spPr>
          <a:xfrm>
            <a:off x="5519185" y="3914775"/>
            <a:ext cx="3624815" cy="294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4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73" r:id="rId12"/>
    <p:sldLayoutId id="2147483774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0674FA-F379-44A3-9DF4-9CB403C6B70C}" type="datetimeFigureOut">
              <a:rPr lang="es-AR" smtClean="0"/>
              <a:t>10/6/2019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7B8F8-30FE-420E-B2E2-8640ECDD2C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82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D0E32-CC0C-45AC-9C9F-58498E202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Proyecto IA Digital House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B89C6C-65D6-4651-9F29-587107DD4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Aplicación de Aprendizaje Reforzado al Truco</a:t>
            </a:r>
          </a:p>
        </p:txBody>
      </p:sp>
    </p:spTree>
    <p:extLst>
      <p:ext uri="{BB962C8B-B14F-4D97-AF65-F5344CB8AC3E}">
        <p14:creationId xmlns:p14="http://schemas.microsoft.com/office/powerpoint/2010/main" val="339141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F341AE-1E65-4A32-AD77-5F57B1A5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2"/>
          </a:xfrm>
        </p:spPr>
        <p:txBody>
          <a:bodyPr/>
          <a:lstStyle/>
          <a:p>
            <a:r>
              <a:rPr lang="es-AR" dirty="0" err="1"/>
              <a:t>Minmax</a:t>
            </a:r>
            <a:r>
              <a:rPr lang="es-AR" dirty="0"/>
              <a:t> </a:t>
            </a:r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98E63BD-7A7E-4E1B-B294-A484052B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5517357"/>
            <a:ext cx="7886700" cy="1325562"/>
          </a:xfrm>
        </p:spPr>
        <p:txBody>
          <a:bodyPr>
            <a:normAutofit fontScale="92500" lnSpcReduction="20000"/>
          </a:bodyPr>
          <a:lstStyle/>
          <a:p>
            <a:r>
              <a:rPr lang="es-AR" sz="2400" b="1" dirty="0">
                <a:latin typeface="Calibri" panose="020F0502020204030204" pitchFamily="34" charset="0"/>
                <a:cs typeface="Calibri" panose="020F0502020204030204" pitchFamily="34" charset="0"/>
              </a:rPr>
              <a:t>Una </a:t>
            </a:r>
            <a:r>
              <a:rPr lang="es-A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minmax</a:t>
            </a:r>
            <a:r>
              <a:rPr lang="es-A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es-A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es aquella combinada maximiza blancas y minimiza en negras (es un equilibrio de </a:t>
            </a:r>
            <a:r>
              <a:rPr lang="es-A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nash</a:t>
            </a:r>
            <a:r>
              <a:rPr lang="es-AR" sz="2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s-A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l-GR" sz="2400" b="1" dirty="0">
                <a:latin typeface="Calibri" panose="020F0502020204030204" pitchFamily="34" charset="0"/>
                <a:cs typeface="Calibri" panose="020F0502020204030204" pitchFamily="34" charset="0"/>
              </a:rPr>
              <a:t>π </a:t>
            </a:r>
            <a:r>
              <a:rPr lang="es-AR" sz="2400" b="1" dirty="0">
                <a:latin typeface="Calibri" panose="020F0502020204030204" pitchFamily="34" charset="0"/>
                <a:cs typeface="Calibri" panose="020F0502020204030204" pitchFamily="34" charset="0"/>
              </a:rPr>
              <a:t>= &lt;</a:t>
            </a:r>
            <a:r>
              <a:rPr lang="el-GR" sz="2400" b="1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s-AR" sz="2400" b="1" dirty="0">
                <a:latin typeface="Calibri" panose="020F0502020204030204" pitchFamily="34" charset="0"/>
                <a:cs typeface="Calibri" panose="020F0502020204030204" pitchFamily="34" charset="0"/>
              </a:rPr>
              <a:t>1, </a:t>
            </a:r>
            <a:r>
              <a:rPr lang="el-GR" sz="2400" b="1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s-AR" sz="2400" b="1" dirty="0">
                <a:latin typeface="Calibri" panose="020F0502020204030204" pitchFamily="34" charset="0"/>
                <a:cs typeface="Calibri" panose="020F0502020204030204" pitchFamily="34" charset="0"/>
              </a:rPr>
              <a:t>2&gt;</a:t>
            </a:r>
          </a:p>
          <a:p>
            <a:pPr marL="0" indent="0">
              <a:buNone/>
            </a:pPr>
            <a:r>
              <a:rPr lang="es-A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25B555F-E93A-4509-B856-9FC430EA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89" y="1083687"/>
            <a:ext cx="7143889" cy="419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9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CCEDEB-E760-4430-9139-A98853B0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Ahora si, vamos al Truco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AE3825-52A8-4548-AAC3-321D7BF39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4E1802-5EDB-4B30-9C85-3DCB68ED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AR" dirty="0"/>
              <a:t>Ahora si, vamos al Truco!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576BAF-9B31-498D-9ABF-A1D2F8EB3C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187" y="1524001"/>
            <a:ext cx="7772870" cy="4267200"/>
          </a:xfrm>
        </p:spPr>
        <p:txBody>
          <a:bodyPr>
            <a:normAutofit fontScale="92500" lnSpcReduction="20000"/>
          </a:bodyPr>
          <a:lstStyle/>
          <a:p>
            <a:r>
              <a:rPr lang="es-A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Truco es difícil porque no hay información perfecta y las apuestas incorporan el aspecto de </a:t>
            </a:r>
            <a:r>
              <a:rPr lang="es-AR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bluff</a:t>
            </a:r>
            <a:r>
              <a:rPr lang="es-A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hace difícil (sino imposible) </a:t>
            </a:r>
            <a:r>
              <a:rPr lang="es-AR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hayar</a:t>
            </a:r>
            <a:r>
              <a:rPr lang="es-A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una estrategia optima (</a:t>
            </a:r>
            <a:r>
              <a:rPr lang="es-AR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policy</a:t>
            </a:r>
            <a:r>
              <a:rPr lang="es-A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s-A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idea ha sido metas cortas y evolucionar.</a:t>
            </a:r>
          </a:p>
          <a:p>
            <a:endParaRPr lang="es-AR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AR" sz="2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V1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s-AR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Tener 2 Agentes (p1 y p2) con 3 cartas en la mano cada uno que puedan intercambiar turnos jugando cartas hasta completar un episodio</a:t>
            </a:r>
          </a:p>
          <a:p>
            <a:r>
              <a:rPr lang="es-AR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Tener todas las funciones accesorias como repartir cartas, jugar N partidas, saber quien gano, etc.</a:t>
            </a:r>
          </a:p>
          <a:p>
            <a:r>
              <a:rPr lang="es-AR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 truco y sin envido</a:t>
            </a:r>
          </a:p>
        </p:txBody>
      </p:sp>
    </p:spTree>
    <p:extLst>
      <p:ext uri="{BB962C8B-B14F-4D97-AF65-F5344CB8AC3E}">
        <p14:creationId xmlns:p14="http://schemas.microsoft.com/office/powerpoint/2010/main" val="335028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AAEE765-652D-48EA-871E-68887B08D558}"/>
              </a:ext>
            </a:extLst>
          </p:cNvPr>
          <p:cNvSpPr txBox="1"/>
          <p:nvPr/>
        </p:nvSpPr>
        <p:spPr>
          <a:xfrm>
            <a:off x="750939" y="1603887"/>
            <a:ext cx="1684668" cy="92361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s-AR" b="1" dirty="0"/>
              <a:t>AGENTE</a:t>
            </a:r>
            <a:endParaRPr lang="es-AR" sz="135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FAF11C-FAE0-4485-B3D6-53DA6CB6FB2C}"/>
              </a:ext>
            </a:extLst>
          </p:cNvPr>
          <p:cNvSpPr txBox="1"/>
          <p:nvPr/>
        </p:nvSpPr>
        <p:spPr>
          <a:xfrm>
            <a:off x="331840" y="4330495"/>
            <a:ext cx="3904634" cy="2084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AR" dirty="0"/>
              <a:t>Un agente debe guardar internamente:</a:t>
            </a:r>
          </a:p>
          <a:p>
            <a:endParaRPr lang="es-AR" dirty="0"/>
          </a:p>
          <a:p>
            <a:pPr marL="342900" indent="-342900">
              <a:buFont typeface="+mj-lt"/>
              <a:buAutoNum type="arabicPeriod"/>
            </a:pPr>
            <a:r>
              <a:rPr lang="es-AR" b="1" dirty="0"/>
              <a:t> </a:t>
            </a:r>
            <a:r>
              <a:rPr lang="es-AR" dirty="0"/>
              <a:t>Las cartas en la mano</a:t>
            </a:r>
          </a:p>
          <a:p>
            <a:pPr marL="342900" indent="-342900">
              <a:buFont typeface="+mj-lt"/>
              <a:buAutoNum type="arabicPeriod"/>
            </a:pPr>
            <a:endParaRPr lang="es-AR" dirty="0"/>
          </a:p>
          <a:p>
            <a:pPr marL="342900" indent="-342900">
              <a:buFont typeface="+mj-lt"/>
              <a:buAutoNum type="arabicPeriod"/>
            </a:pPr>
            <a:r>
              <a:rPr lang="es-AR" b="1" dirty="0"/>
              <a:t> </a:t>
            </a:r>
            <a:r>
              <a:rPr lang="es-AR" dirty="0"/>
              <a:t>Que le conviene hacer en determinadas situaciones (su Q)</a:t>
            </a:r>
          </a:p>
          <a:p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237157-0E16-4EFE-973E-9BB8F30D4F25}"/>
              </a:ext>
            </a:extLst>
          </p:cNvPr>
          <p:cNvSpPr txBox="1"/>
          <p:nvPr/>
        </p:nvSpPr>
        <p:spPr>
          <a:xfrm>
            <a:off x="5262157" y="1276429"/>
            <a:ext cx="3757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r>
              <a:rPr lang="es-AR" dirty="0"/>
              <a:t>Un agente debe tener el método:</a:t>
            </a:r>
          </a:p>
          <a:p>
            <a:endParaRPr lang="es-AR" b="1" dirty="0"/>
          </a:p>
          <a:p>
            <a:r>
              <a:rPr lang="es-AR" b="1" dirty="0"/>
              <a:t>3. </a:t>
            </a:r>
            <a:r>
              <a:rPr lang="es-AR" b="1" i="1" dirty="0" err="1"/>
              <a:t>elegir_acción</a:t>
            </a:r>
            <a:r>
              <a:rPr lang="es-AR" dirty="0"/>
              <a:t>(</a:t>
            </a:r>
            <a:r>
              <a:rPr lang="es-AR" i="1" dirty="0"/>
              <a:t>Estado</a:t>
            </a:r>
            <a:r>
              <a:rPr lang="es-AR" dirty="0"/>
              <a:t>):</a:t>
            </a:r>
          </a:p>
          <a:p>
            <a:r>
              <a:rPr lang="es-AR" dirty="0"/>
              <a:t>Recibe un estado y devuelve una acción, en este caso que carta jugar (probablemente usando su Q y cartas en la mano)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70AF2C0-96F4-4157-AB3D-39B29A290CB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593273" y="2527505"/>
            <a:ext cx="690884" cy="180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E0A9750-F8AB-43D2-86C8-AA489C8DF0A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435607" y="2065696"/>
            <a:ext cx="2826550" cy="36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ítulo 3">
            <a:extLst>
              <a:ext uri="{FF2B5EF4-FFF2-40B4-BE49-F238E27FC236}">
                <a16:creationId xmlns:a16="http://schemas.microsoft.com/office/drawing/2014/main" id="{B4D91534-7597-47B9-B64A-BF6307FB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40"/>
            <a:ext cx="7886700" cy="1325562"/>
          </a:xfrm>
        </p:spPr>
        <p:txBody>
          <a:bodyPr anchor="t">
            <a:normAutofit/>
          </a:bodyPr>
          <a:lstStyle/>
          <a:p>
            <a:r>
              <a:rPr lang="es-AR" sz="3200" b="1" dirty="0"/>
              <a:t>Vamos a de poco, comencemos por el Agente</a:t>
            </a:r>
          </a:p>
        </p:txBody>
      </p:sp>
    </p:spTree>
    <p:extLst>
      <p:ext uri="{BB962C8B-B14F-4D97-AF65-F5344CB8AC3E}">
        <p14:creationId xmlns:p14="http://schemas.microsoft.com/office/powerpoint/2010/main" val="244161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7873B-31C9-4007-873C-906824F1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2"/>
          </a:xfrm>
        </p:spPr>
        <p:txBody>
          <a:bodyPr>
            <a:normAutofit/>
          </a:bodyPr>
          <a:lstStyle/>
          <a:p>
            <a:r>
              <a:rPr lang="es-AR" sz="4000" b="1" dirty="0"/>
              <a:t>Nuestro Q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A416C-0901-410D-9406-8C61D496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sz="2900" dirty="0"/>
              <a:t>Q quiere decir Q[estado][acción] </a:t>
            </a:r>
          </a:p>
          <a:p>
            <a:r>
              <a:rPr lang="es-AR" sz="2900" dirty="0"/>
              <a:t>Como operamos mucho con Q y tenemos restricciones computacionales, para estado y acción se suelen codificar como enteros con funciones de hash.</a:t>
            </a:r>
          </a:p>
          <a:p>
            <a:endParaRPr lang="es-AR" sz="2900" dirty="0"/>
          </a:p>
          <a:p>
            <a:r>
              <a:rPr lang="es-AR" sz="2900" dirty="0"/>
              <a:t>Por ejemplo, si p1 tuviera en su Q:</a:t>
            </a:r>
          </a:p>
          <a:p>
            <a:pPr lvl="1"/>
            <a:r>
              <a:rPr lang="es-AR" sz="2500" dirty="0"/>
              <a:t>Q[0][1]  = 0.002     	# Parejo</a:t>
            </a:r>
          </a:p>
          <a:p>
            <a:pPr lvl="1"/>
            <a:r>
              <a:rPr lang="es-AR" sz="2500" dirty="0"/>
              <a:t>Q[0][2]  = 0.671	# mejor opción para ganar</a:t>
            </a:r>
          </a:p>
          <a:p>
            <a:pPr lvl="1"/>
            <a:r>
              <a:rPr lang="es-AR" sz="2500" dirty="0"/>
              <a:t>Q[0][3]  = -0.342	# parece que pierde por acá</a:t>
            </a:r>
          </a:p>
          <a:p>
            <a:pPr marL="0" indent="0">
              <a:buNone/>
            </a:pPr>
            <a:endParaRPr lang="es-AR" sz="2900" dirty="0"/>
          </a:p>
          <a:p>
            <a:pPr marL="0" indent="0">
              <a:buNone/>
            </a:pPr>
            <a:r>
              <a:rPr lang="es-AR" sz="2900" dirty="0"/>
              <a:t>(De paso aquí ya vemos lo de explotación vs exploración)</a:t>
            </a:r>
          </a:p>
          <a:p>
            <a:endParaRPr lang="es-AR" sz="2900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334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35F4A-CF2C-4A7B-8C9B-EF055DB5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2"/>
          </a:xfrm>
        </p:spPr>
        <p:txBody>
          <a:bodyPr>
            <a:normAutofit/>
          </a:bodyPr>
          <a:lstStyle/>
          <a:p>
            <a:r>
              <a:rPr lang="es-AR" sz="4000" b="1" dirty="0"/>
              <a:t>Nuestro Estado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5B7A34-4476-4313-9E9E-60622CED4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828801"/>
            <a:ext cx="8368145" cy="4807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Tenemos muchísimos estados, con 40 cartas en el mazo, podemos tener desde 4.75B (</a:t>
            </a:r>
            <a:r>
              <a:rPr lang="es-AR" dirty="0" err="1"/>
              <a:t>naive</a:t>
            </a:r>
            <a:r>
              <a:rPr lang="es-AR" dirty="0"/>
              <a:t>) a 2.7B (reales)</a:t>
            </a:r>
          </a:p>
          <a:p>
            <a:pPr marL="0" indent="0">
              <a:buNone/>
            </a:pP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Primer gran simplificación: bajar el mazo a 9 cartas posibles.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Mato 2 pájaros con la misma piedra:</a:t>
            </a:r>
          </a:p>
          <a:p>
            <a:pPr marL="0" indent="0">
              <a:buNone/>
            </a:pPr>
            <a:endParaRPr lang="es-AR" dirty="0"/>
          </a:p>
          <a:p>
            <a:pPr marL="457200" indent="-457200">
              <a:buAutoNum type="arabicParenR"/>
            </a:pPr>
            <a:r>
              <a:rPr lang="es-AR" dirty="0"/>
              <a:t>Baja la cantidad de estados.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2) La función de hash y reconstrucción queda trivial y eficiente O(1).</a:t>
            </a:r>
          </a:p>
          <a:p>
            <a:pPr marL="0" indent="0">
              <a:buNone/>
            </a:pPr>
            <a:r>
              <a:rPr lang="es-AR" dirty="0"/>
              <a:t>Por ejemplo, si el estado es que jugaron las cartas 1,2,3,5 y 6. Lo </a:t>
            </a:r>
            <a:r>
              <a:rPr lang="es-AR" dirty="0" err="1"/>
              <a:t>hasheo</a:t>
            </a:r>
            <a:r>
              <a:rPr lang="es-AR" dirty="0"/>
              <a:t> a 12356. </a:t>
            </a:r>
          </a:p>
        </p:txBody>
      </p:sp>
    </p:spTree>
    <p:extLst>
      <p:ext uri="{BB962C8B-B14F-4D97-AF65-F5344CB8AC3E}">
        <p14:creationId xmlns:p14="http://schemas.microsoft.com/office/powerpoint/2010/main" val="112840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3E3C8-8D41-4216-8165-70454EA5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2"/>
          </a:xfrm>
        </p:spPr>
        <p:txBody>
          <a:bodyPr>
            <a:normAutofit/>
          </a:bodyPr>
          <a:lstStyle/>
          <a:p>
            <a:r>
              <a:rPr lang="es-AR" sz="4000" b="1" dirty="0"/>
              <a:t>Nuestra 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9E042-64F4-49D7-AC36-E7716738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54" y="1814946"/>
            <a:ext cx="6653646" cy="4351337"/>
          </a:xfrm>
        </p:spPr>
        <p:txBody>
          <a:bodyPr>
            <a:normAutofit/>
          </a:bodyPr>
          <a:lstStyle/>
          <a:p>
            <a:r>
              <a:rPr lang="es-AR" dirty="0"/>
              <a:t>Por ejemplo, si p1 tuviera en su Q:</a:t>
            </a:r>
          </a:p>
          <a:p>
            <a:pPr lvl="1"/>
            <a:r>
              <a:rPr lang="es-AR" dirty="0"/>
              <a:t>Q[0][1]  = 0.002     	# Parejo</a:t>
            </a:r>
          </a:p>
          <a:p>
            <a:pPr lvl="1"/>
            <a:r>
              <a:rPr lang="es-AR" dirty="0"/>
              <a:t>Q[0][2]  = 0.671		# mejor opción para ganar</a:t>
            </a:r>
          </a:p>
          <a:p>
            <a:pPr lvl="1"/>
            <a:r>
              <a:rPr lang="es-AR" dirty="0"/>
              <a:t>Q[0][3]  = -0.342		# parece que pierde por acá</a:t>
            </a:r>
          </a:p>
          <a:p>
            <a:pPr lvl="1"/>
            <a:endParaRPr lang="es-AR" dirty="0"/>
          </a:p>
          <a:p>
            <a:r>
              <a:rPr lang="es-AR" dirty="0"/>
              <a:t>Que usamos como vector de acciones? todas las cartas posibles?! Ni siquiera así porque no es lo mismo jugar el 2 de Copa teniendo el ancho de espada en la mano que con un 4 de Copa.</a:t>
            </a:r>
          </a:p>
          <a:p>
            <a:r>
              <a:rPr lang="es-AR" dirty="0"/>
              <a:t>2da gran simplificación: 3 acciones posibles, carta mas alta, carta mas bajo y la del medio.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5511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247B5-0DF1-41B1-9E84-5F428746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Pseucodigo</a:t>
            </a:r>
            <a:r>
              <a:rPr lang="es-AR" dirty="0"/>
              <a:t> training de un TD(0)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5CF2A1-8EB0-4231-B6F9-73B90643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134367"/>
            <a:ext cx="87249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4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B3505-11EB-412A-A834-86FEFB08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Como nos fue?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07FACF-F084-4B4A-950E-F0E2D0580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548639"/>
          </a:xfrm>
        </p:spPr>
        <p:txBody>
          <a:bodyPr/>
          <a:lstStyle/>
          <a:p>
            <a:r>
              <a:rPr lang="es-AR" dirty="0"/>
              <a:t>No tan bien…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27B189-BC0B-4975-B401-DCFECD420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83" r="38254" b="17919"/>
          <a:stretch/>
        </p:blipFill>
        <p:spPr>
          <a:xfrm>
            <a:off x="770787" y="2601615"/>
            <a:ext cx="6998663" cy="244823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09AB402-A86F-40D3-82D2-4E318424E7ED}"/>
              </a:ext>
            </a:extLst>
          </p:cNvPr>
          <p:cNvSpPr/>
          <p:nvPr/>
        </p:nvSpPr>
        <p:spPr>
          <a:xfrm>
            <a:off x="973394" y="2872986"/>
            <a:ext cx="1976284" cy="22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32C1C0C-DEDE-48AA-8A10-9C5A7D4EDCCB}"/>
              </a:ext>
            </a:extLst>
          </p:cNvPr>
          <p:cNvSpPr/>
          <p:nvPr/>
        </p:nvSpPr>
        <p:spPr>
          <a:xfrm>
            <a:off x="1072700" y="3861625"/>
            <a:ext cx="1976284" cy="22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F23ECD4F-D68E-46F2-ABEC-9C25E5150CDC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 flipV="1">
            <a:off x="973394" y="2985073"/>
            <a:ext cx="99306" cy="988639"/>
          </a:xfrm>
          <a:prstGeom prst="bentConnector3">
            <a:avLst>
              <a:gd name="adj1" fmla="val -23019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F6045C3-2A9C-4918-8CE5-798DAC14D8D3}"/>
              </a:ext>
            </a:extLst>
          </p:cNvPr>
          <p:cNvSpPr txBox="1"/>
          <p:nvPr/>
        </p:nvSpPr>
        <p:spPr>
          <a:xfrm>
            <a:off x="91440" y="5161935"/>
            <a:ext cx="5716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Jugando me di cuenta que a veces no hacia jugadas optimas en ciertas manos, </a:t>
            </a:r>
            <a:r>
              <a:rPr lang="es-AR" dirty="0" err="1"/>
              <a:t>ej</a:t>
            </a:r>
            <a:r>
              <a:rPr lang="es-AR" dirty="0"/>
              <a:t>: mataba con la carta mas alta en lugar de la optima.</a:t>
            </a:r>
          </a:p>
          <a:p>
            <a:r>
              <a:rPr lang="es-AR" dirty="0"/>
              <a:t>=&gt; Ok, agreguemos las cartas en la mano al índice del estado en Q…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49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AE304-1C55-4D63-862F-B101CDC0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Y ahora?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FD35C-2B4D-4EFE-B5CA-88E08E03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7860"/>
            <a:ext cx="7886700" cy="678425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Apenas bajó a pesar de aumentar el largo de Q de 18k a 9.4M</a:t>
            </a:r>
          </a:p>
          <a:p>
            <a:r>
              <a:rPr lang="es-AR" dirty="0"/>
              <a:t>(incluso aumente entrenamiento de 4M a 100M)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D2CC79-C49F-4914-A1C3-9CE8F0D2D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84" t="63441"/>
          <a:stretch/>
        </p:blipFill>
        <p:spPr>
          <a:xfrm>
            <a:off x="937998" y="2206285"/>
            <a:ext cx="7213769" cy="378746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BBE2D9F-C1F4-484B-9EC7-7A77DE2BB664}"/>
              </a:ext>
            </a:extLst>
          </p:cNvPr>
          <p:cNvSpPr/>
          <p:nvPr/>
        </p:nvSpPr>
        <p:spPr>
          <a:xfrm>
            <a:off x="873104" y="3504220"/>
            <a:ext cx="1976284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6E80A2F-606F-42BE-A149-8D43E962EE21}"/>
              </a:ext>
            </a:extLst>
          </p:cNvPr>
          <p:cNvSpPr/>
          <p:nvPr/>
        </p:nvSpPr>
        <p:spPr>
          <a:xfrm>
            <a:off x="1007807" y="4699328"/>
            <a:ext cx="1976284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1B6663E5-D68E-4699-B874-BEFBFB42A96D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 flipH="1" flipV="1">
            <a:off x="873103" y="3595660"/>
            <a:ext cx="134703" cy="1195108"/>
          </a:xfrm>
          <a:prstGeom prst="bentConnector3">
            <a:avLst>
              <a:gd name="adj1" fmla="val -16970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8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CCEDEB-E760-4430-9139-A98853B0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Intro</a:t>
            </a:r>
            <a:r>
              <a:rPr lang="es-AR" dirty="0"/>
              <a:t> RL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AE3825-52A8-4548-AAC3-321D7BF39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57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6C9A4-3189-402A-BDD2-49B4C65F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2"/>
          </a:xfrm>
        </p:spPr>
        <p:txBody>
          <a:bodyPr/>
          <a:lstStyle/>
          <a:p>
            <a:r>
              <a:rPr lang="es-AR" dirty="0"/>
              <a:t>Finalmente!!!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E8359-CD82-43D3-A871-935BC585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00" y="1097281"/>
            <a:ext cx="7886700" cy="1382097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Autopsia de Q mostro que la cantidad de estados conocidos no estaba aumentando mucho con la cantidad de </a:t>
            </a:r>
            <a:r>
              <a:rPr lang="es-AR" dirty="0" err="1"/>
              <a:t>epochs</a:t>
            </a:r>
            <a:r>
              <a:rPr lang="es-AR" dirty="0"/>
              <a:t>. Revisando encontré </a:t>
            </a:r>
            <a:r>
              <a:rPr lang="es-AR" dirty="0" err="1"/>
              <a:t>seteo</a:t>
            </a:r>
            <a:r>
              <a:rPr lang="es-AR" dirty="0"/>
              <a:t> de </a:t>
            </a:r>
            <a:r>
              <a:rPr lang="es-AR" dirty="0" err="1"/>
              <a:t>random</a:t>
            </a:r>
            <a:r>
              <a:rPr lang="es-AR" dirty="0"/>
              <a:t> </a:t>
            </a:r>
            <a:r>
              <a:rPr lang="es-AR" dirty="0" err="1"/>
              <a:t>seed</a:t>
            </a:r>
            <a:r>
              <a:rPr lang="es-AR" dirty="0"/>
              <a:t> tanto en </a:t>
            </a:r>
            <a:r>
              <a:rPr lang="es-AR" i="1" dirty="0" err="1"/>
              <a:t>repartir</a:t>
            </a:r>
            <a:r>
              <a:rPr lang="es-AR" dirty="0" err="1"/>
              <a:t>_</a:t>
            </a:r>
            <a:r>
              <a:rPr lang="es-AR" i="1" dirty="0" err="1"/>
              <a:t>cartas</a:t>
            </a:r>
            <a:r>
              <a:rPr lang="es-AR" dirty="0"/>
              <a:t>() y </a:t>
            </a:r>
            <a:r>
              <a:rPr lang="es-AR" i="1" dirty="0" err="1"/>
              <a:t>train_agents</a:t>
            </a:r>
            <a:r>
              <a:rPr lang="es-AR" dirty="0"/>
              <a:t>(). Para </a:t>
            </a:r>
            <a:r>
              <a:rPr lang="es-AR" dirty="0" err="1"/>
              <a:t>debug</a:t>
            </a:r>
            <a:r>
              <a:rPr lang="es-AR" dirty="0"/>
              <a:t> esta bien pero luego solo debería ir en </a:t>
            </a:r>
            <a:r>
              <a:rPr lang="es-AR" i="1" dirty="0" err="1"/>
              <a:t>play_game</a:t>
            </a:r>
            <a:r>
              <a:rPr lang="es-AR" dirty="0"/>
              <a:t>()</a:t>
            </a:r>
          </a:p>
          <a:p>
            <a:r>
              <a:rPr lang="es-AR" dirty="0"/>
              <a:t>(entrenado con 300M)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595504-B5D5-4937-82E9-F32166B2B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85"/>
          <a:stretch/>
        </p:blipFill>
        <p:spPr>
          <a:xfrm>
            <a:off x="507284" y="2536723"/>
            <a:ext cx="7029393" cy="361335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B741FFC-19A6-49E2-B42C-2275CBFD1001}"/>
              </a:ext>
            </a:extLst>
          </p:cNvPr>
          <p:cNvSpPr/>
          <p:nvPr/>
        </p:nvSpPr>
        <p:spPr>
          <a:xfrm>
            <a:off x="528454" y="4011563"/>
            <a:ext cx="1976284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49D384F-9C0D-4A4B-8C8C-C012A39F73B6}"/>
              </a:ext>
            </a:extLst>
          </p:cNvPr>
          <p:cNvSpPr/>
          <p:nvPr/>
        </p:nvSpPr>
        <p:spPr>
          <a:xfrm>
            <a:off x="719533" y="5478044"/>
            <a:ext cx="2106257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285DAB68-5C6E-42DE-84A6-485406196ABE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528453" y="4103002"/>
            <a:ext cx="191079" cy="1466481"/>
          </a:xfrm>
          <a:prstGeom prst="bentConnector3">
            <a:avLst>
              <a:gd name="adj1" fmla="val -11963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BAE1811-A91B-4181-8E94-7DC818A532F4}"/>
              </a:ext>
            </a:extLst>
          </p:cNvPr>
          <p:cNvSpPr/>
          <p:nvPr/>
        </p:nvSpPr>
        <p:spPr>
          <a:xfrm>
            <a:off x="757545" y="4325709"/>
            <a:ext cx="2180334" cy="169606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97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6DB45-1108-4C16-99C3-8E40C158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2"/>
          </a:xfrm>
        </p:spPr>
        <p:txBody>
          <a:bodyPr>
            <a:normAutofit/>
          </a:bodyPr>
          <a:lstStyle/>
          <a:p>
            <a:r>
              <a:rPr lang="es-AR" sz="4000" b="1" dirty="0"/>
              <a:t>Lecciones aprendidas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73169F-73E2-492E-8047-E08491CA2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70" y="1416383"/>
            <a:ext cx="6362700" cy="4689449"/>
          </a:xfrm>
        </p:spPr>
        <p:txBody>
          <a:bodyPr>
            <a:normAutofit/>
          </a:bodyPr>
          <a:lstStyle/>
          <a:p>
            <a:r>
              <a:rPr lang="es-AR" dirty="0"/>
              <a:t>Ir poniendo metas parciales y evolucionar</a:t>
            </a:r>
          </a:p>
          <a:p>
            <a:endParaRPr lang="es-AR" dirty="0"/>
          </a:p>
          <a:p>
            <a:r>
              <a:rPr lang="es-AR" dirty="0"/>
              <a:t>Automatizar pruebas para poder hacer pruebas de regresión.</a:t>
            </a:r>
          </a:p>
          <a:p>
            <a:endParaRPr lang="es-AR" dirty="0"/>
          </a:p>
          <a:p>
            <a:r>
              <a:rPr lang="es-AR" dirty="0"/>
              <a:t>Hay que usar la </a:t>
            </a:r>
            <a:r>
              <a:rPr lang="es-AR" dirty="0" err="1"/>
              <a:t>random</a:t>
            </a:r>
            <a:r>
              <a:rPr lang="es-AR" dirty="0"/>
              <a:t> </a:t>
            </a:r>
            <a:r>
              <a:rPr lang="es-AR" dirty="0" err="1"/>
              <a:t>seed</a:t>
            </a:r>
            <a:r>
              <a:rPr lang="es-AR" dirty="0"/>
              <a:t> pero con cuidado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Cambiar de Notebook a IDE (</a:t>
            </a:r>
            <a:r>
              <a:rPr lang="es-AR" dirty="0" err="1"/>
              <a:t>ie</a:t>
            </a:r>
            <a:r>
              <a:rPr lang="es-AR" dirty="0"/>
              <a:t>: </a:t>
            </a:r>
            <a:r>
              <a:rPr lang="es-AR" dirty="0" err="1"/>
              <a:t>Pycharm</a:t>
            </a:r>
            <a:r>
              <a:rPr lang="es-AR" dirty="0"/>
              <a:t>) para </a:t>
            </a:r>
            <a:r>
              <a:rPr lang="es-AR" dirty="0" err="1"/>
              <a:t>debuggear</a:t>
            </a:r>
            <a:endParaRPr lang="es-AR" dirty="0"/>
          </a:p>
          <a:p>
            <a:endParaRPr lang="es-AR" dirty="0"/>
          </a:p>
          <a:p>
            <a:r>
              <a:rPr lang="es-AR" dirty="0"/>
              <a:t>Mirar algunos ejemplos de juegos para el diseño, por ejemplo tome de un tatetí que el </a:t>
            </a:r>
            <a:r>
              <a:rPr lang="es-AR" i="1" dirty="0" err="1"/>
              <a:t>playgame</a:t>
            </a:r>
            <a:r>
              <a:rPr lang="es-AR" dirty="0"/>
              <a:t>() </a:t>
            </a:r>
            <a:r>
              <a:rPr lang="es-AR" dirty="0" err="1"/>
              <a:t>reusa</a:t>
            </a:r>
            <a:r>
              <a:rPr lang="es-AR" dirty="0"/>
              <a:t> es el mismo para Agentes, Humanos o </a:t>
            </a:r>
            <a:r>
              <a:rPr lang="es-AR" dirty="0" err="1"/>
              <a:t>AgentesRandom</a:t>
            </a:r>
            <a:r>
              <a:rPr lang="es-A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35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311F5-D843-4AA9-BB61-5429029F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2"/>
          </a:xfrm>
        </p:spPr>
        <p:txBody>
          <a:bodyPr>
            <a:normAutofit/>
          </a:bodyPr>
          <a:lstStyle/>
          <a:p>
            <a:r>
              <a:rPr lang="es-AR" sz="4000" b="1" dirty="0"/>
              <a:t>Próximos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E1BD4-0C8E-4DA3-96D2-EB6F563B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45" y="1524002"/>
            <a:ext cx="5974773" cy="4351337"/>
          </a:xfrm>
        </p:spPr>
        <p:txBody>
          <a:bodyPr>
            <a:noAutofit/>
          </a:bodyPr>
          <a:lstStyle/>
          <a:p>
            <a:r>
              <a:rPr lang="es-AR" dirty="0"/>
              <a:t>INTERFAZ GRAFICA?</a:t>
            </a:r>
          </a:p>
          <a:p>
            <a:endParaRPr lang="es-AR" dirty="0"/>
          </a:p>
          <a:p>
            <a:r>
              <a:rPr lang="es-AR" dirty="0"/>
              <a:t>OPTIMIZACIONES VARIAS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sz="2000" dirty="0"/>
              <a:t>(</a:t>
            </a:r>
            <a:r>
              <a:rPr lang="es-AR" sz="2000" cap="none" dirty="0"/>
              <a:t>Mejor algoritmo de aprendizaje, </a:t>
            </a:r>
            <a:r>
              <a:rPr lang="es-AR" sz="2000" cap="none" dirty="0" err="1"/>
              <a:t>trackear</a:t>
            </a:r>
            <a:r>
              <a:rPr lang="es-AR" sz="2000" cap="none" dirty="0"/>
              <a:t> convergencia para parada automática, </a:t>
            </a:r>
            <a:r>
              <a:rPr lang="es-AR" sz="2000" cap="none" dirty="0" err="1"/>
              <a:t>etc</a:t>
            </a:r>
            <a:r>
              <a:rPr lang="es-AR" sz="2000" cap="none" dirty="0"/>
              <a:t>)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INTRODUCIR REDES</a:t>
            </a:r>
          </a:p>
          <a:p>
            <a:pPr lvl="1"/>
            <a:r>
              <a:rPr lang="es-AR" sz="2000" cap="none" dirty="0"/>
              <a:t>Hay técnicas como </a:t>
            </a:r>
            <a:r>
              <a:rPr lang="es-AR" sz="2000" cap="none" dirty="0" err="1"/>
              <a:t>deep</a:t>
            </a:r>
            <a:r>
              <a:rPr lang="es-AR" sz="2000" cap="none" dirty="0"/>
              <a:t> q-</a:t>
            </a:r>
            <a:r>
              <a:rPr lang="es-AR" sz="2000" cap="none" dirty="0" err="1"/>
              <a:t>learning</a:t>
            </a:r>
            <a:r>
              <a:rPr lang="es-AR" sz="2000" cap="none" dirty="0"/>
              <a:t>, que usan redes para resolver ayudar con los problemas de control y </a:t>
            </a:r>
            <a:r>
              <a:rPr lang="es-AR" sz="2000" cap="none" dirty="0" err="1"/>
              <a:t>policy</a:t>
            </a:r>
            <a:endParaRPr lang="es-AR" sz="2000" cap="none" dirty="0"/>
          </a:p>
        </p:txBody>
      </p:sp>
    </p:spTree>
    <p:extLst>
      <p:ext uri="{BB962C8B-B14F-4D97-AF65-F5344CB8AC3E}">
        <p14:creationId xmlns:p14="http://schemas.microsoft.com/office/powerpoint/2010/main" val="273181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141CC-440E-4355-BC93-F9159FF0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2"/>
          </a:xfrm>
        </p:spPr>
        <p:txBody>
          <a:bodyPr>
            <a:normAutofit/>
          </a:bodyPr>
          <a:lstStyle/>
          <a:p>
            <a:r>
              <a:rPr lang="es-AR" sz="3600" b="1" dirty="0" err="1"/>
              <a:t>Intro</a:t>
            </a:r>
            <a:r>
              <a:rPr lang="es-AR" sz="3600" b="1" dirty="0"/>
              <a:t> RL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D3BC4-37E4-42DA-BD23-E8996469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195" y="991092"/>
            <a:ext cx="7886700" cy="1746209"/>
          </a:xfrm>
        </p:spPr>
        <p:txBody>
          <a:bodyPr/>
          <a:lstStyle/>
          <a:p>
            <a:r>
              <a:rPr lang="es-AR" dirty="0"/>
              <a:t>En juegos el problema suele ser el de “</a:t>
            </a:r>
            <a:r>
              <a:rPr lang="es-AR" i="1" dirty="0"/>
              <a:t>dada una situación que decisión tomo</a:t>
            </a:r>
            <a:r>
              <a:rPr lang="es-AR" dirty="0"/>
              <a:t>”.</a:t>
            </a:r>
          </a:p>
          <a:p>
            <a:r>
              <a:rPr lang="es-AR" dirty="0"/>
              <a:t>O sea, tenemos Estados y se toman acciones A, que pueden tener Recompensas.</a:t>
            </a:r>
          </a:p>
          <a:p>
            <a:r>
              <a:rPr lang="es-AR" dirty="0"/>
              <a:t>Se aplica el Framework de MDP - </a:t>
            </a:r>
            <a:r>
              <a:rPr lang="es-AR" dirty="0" err="1"/>
              <a:t>Markov</a:t>
            </a:r>
            <a:r>
              <a:rPr lang="es-AR" dirty="0"/>
              <a:t> </a:t>
            </a:r>
            <a:r>
              <a:rPr lang="es-AR" dirty="0" err="1"/>
              <a:t>Decision</a:t>
            </a:r>
            <a:r>
              <a:rPr lang="es-AR" dirty="0"/>
              <a:t> </a:t>
            </a:r>
            <a:r>
              <a:rPr lang="es-AR" dirty="0" err="1"/>
              <a:t>Process</a:t>
            </a:r>
            <a:endParaRPr lang="es-AR" dirty="0"/>
          </a:p>
        </p:txBody>
      </p:sp>
      <p:pic>
        <p:nvPicPr>
          <p:cNvPr id="4" name="Picture 2" descr="Image result for markov decision process">
            <a:extLst>
              <a:ext uri="{FF2B5EF4-FFF2-40B4-BE49-F238E27FC236}">
                <a16:creationId xmlns:a16="http://schemas.microsoft.com/office/drawing/2014/main" id="{49B5F72F-64F9-40B2-8E7B-041E0FBF6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5" y="3333135"/>
            <a:ext cx="4885004" cy="291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B2AA2F-FBB9-4F36-A224-3764FA5F4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8" y="6492240"/>
            <a:ext cx="5309419" cy="3145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E62824-25DF-4550-B9C7-89EB847287E3}"/>
              </a:ext>
            </a:extLst>
          </p:cNvPr>
          <p:cNvSpPr txBox="1"/>
          <p:nvPr/>
        </p:nvSpPr>
        <p:spPr>
          <a:xfrm>
            <a:off x="0" y="6276796"/>
            <a:ext cx="22188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" i="1" dirty="0"/>
              <a:t>Típicamente hablamos de </a:t>
            </a:r>
            <a:r>
              <a:rPr lang="es-AR" sz="800" i="1" dirty="0" err="1"/>
              <a:t>Markovs</a:t>
            </a:r>
            <a:r>
              <a:rPr lang="es-AR" sz="800" i="1" dirty="0"/>
              <a:t> de 1er orden: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27268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8987D-DD76-4B1C-8F1E-BB2C1481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700" dirty="0"/>
              <a:t>En RL buscamos resolver estos paradigmas con Agentes recorriendo estados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4021357-3F66-4C33-BB72-6359AB633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2628106"/>
            <a:ext cx="6943725" cy="275272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2777057-34D1-4C25-820B-2552B44C79AE}"/>
              </a:ext>
            </a:extLst>
          </p:cNvPr>
          <p:cNvSpPr txBox="1">
            <a:spLocks/>
          </p:cNvSpPr>
          <p:nvPr/>
        </p:nvSpPr>
        <p:spPr>
          <a:xfrm>
            <a:off x="408687" y="5763669"/>
            <a:ext cx="7886700" cy="817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700" dirty="0"/>
              <a:t>Aplica en juegos, autos autónomos, robots…</a:t>
            </a:r>
          </a:p>
          <a:p>
            <a:r>
              <a:rPr lang="es-AR" sz="2700" dirty="0"/>
              <a:t>Todo en lo que se pueda simular el entorno</a:t>
            </a:r>
          </a:p>
        </p:txBody>
      </p:sp>
    </p:spTree>
    <p:extLst>
      <p:ext uri="{BB962C8B-B14F-4D97-AF65-F5344CB8AC3E}">
        <p14:creationId xmlns:p14="http://schemas.microsoft.com/office/powerpoint/2010/main" val="133423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FF654-2B69-439C-8BCF-DE59A590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Estrategias de recorrer estados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128298-4CDB-4617-AEC0-B6084771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5" y="3312639"/>
            <a:ext cx="9011990" cy="24047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72D1DAD-98D9-4D02-B88A-6B4A1E5B4618}"/>
              </a:ext>
            </a:extLst>
          </p:cNvPr>
          <p:cNvSpPr txBox="1"/>
          <p:nvPr/>
        </p:nvSpPr>
        <p:spPr>
          <a:xfrm>
            <a:off x="3486036" y="5883322"/>
            <a:ext cx="2454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/>
              <a:t>Puede ser TD(0) o TD(λ)</a:t>
            </a:r>
          </a:p>
          <a:p>
            <a:r>
              <a:rPr lang="es-AR" b="1" i="1" dirty="0"/>
              <a:t>Q-</a:t>
            </a:r>
            <a:r>
              <a:rPr lang="es-AR" b="1" i="1" dirty="0" err="1"/>
              <a:t>Learning</a:t>
            </a:r>
            <a:r>
              <a:rPr lang="es-AR" b="1" i="1" dirty="0"/>
              <a:t> o SARSA</a:t>
            </a:r>
          </a:p>
          <a:p>
            <a:endParaRPr lang="es-A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12D59CC-A12A-4B25-88B0-DE3AD4BC409E}"/>
              </a:ext>
            </a:extLst>
          </p:cNvPr>
          <p:cNvSpPr/>
          <p:nvPr/>
        </p:nvSpPr>
        <p:spPr>
          <a:xfrm>
            <a:off x="3175165" y="3146710"/>
            <a:ext cx="2967347" cy="270131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 sz="135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96C5D1-0CA1-4222-9424-C43AE064E2D0}"/>
              </a:ext>
            </a:extLst>
          </p:cNvPr>
          <p:cNvSpPr txBox="1"/>
          <p:nvPr/>
        </p:nvSpPr>
        <p:spPr>
          <a:xfrm>
            <a:off x="445217" y="1908073"/>
            <a:ext cx="8425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Por momentos muy similares y las diferencias son en la implementación de los algoritmos o para cada juego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4B3341-6E66-4083-910B-F780C673B8E6}"/>
              </a:ext>
            </a:extLst>
          </p:cNvPr>
          <p:cNvSpPr txBox="1"/>
          <p:nvPr/>
        </p:nvSpPr>
        <p:spPr>
          <a:xfrm>
            <a:off x="6954849" y="5883322"/>
            <a:ext cx="156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i="1" dirty="0" err="1"/>
              <a:t>Bellman</a:t>
            </a:r>
            <a:r>
              <a:rPr lang="es-AR" sz="1400" b="1" i="1" dirty="0"/>
              <a:t> </a:t>
            </a:r>
            <a:r>
              <a:rPr lang="es-AR" sz="1400" b="1" i="1" dirty="0" err="1"/>
              <a:t>equation</a:t>
            </a:r>
            <a:endParaRPr lang="es-AR" sz="1400" b="1" i="1" dirty="0"/>
          </a:p>
          <a:p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D720DC-43E6-4DA3-8BFA-CA520F462EDE}"/>
              </a:ext>
            </a:extLst>
          </p:cNvPr>
          <p:cNvSpPr txBox="1"/>
          <p:nvPr/>
        </p:nvSpPr>
        <p:spPr>
          <a:xfrm>
            <a:off x="688751" y="5861294"/>
            <a:ext cx="156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i="1" dirty="0" err="1"/>
              <a:t>episodic</a:t>
            </a:r>
            <a:endParaRPr lang="es-AR" sz="1400" b="1" i="1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49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FB0C5-4935-4273-8B63-30E54CA8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Algunas Definiciones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22853-7CE0-431E-BD33-591AF3EE5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828801"/>
            <a:ext cx="8645236" cy="4876799"/>
          </a:xfrm>
        </p:spPr>
        <p:txBody>
          <a:bodyPr>
            <a:normAutofit fontScale="92500" lnSpcReduction="10000"/>
          </a:bodyPr>
          <a:lstStyle/>
          <a:p>
            <a:pPr marL="179388" indent="0">
              <a:buFont typeface="Wingdings" panose="05000000000000000000" pitchFamily="2" charset="2"/>
              <a:buChar char="q"/>
            </a:pPr>
            <a:r>
              <a:rPr lang="es-A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: el estado, lo que tu agente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sensa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 del entorno, puede ser información perfecta o no (cartas vs tablero) </a:t>
            </a:r>
          </a:p>
          <a:p>
            <a:pPr marL="179388" indent="0">
              <a:buFont typeface="Wingdings" panose="05000000000000000000" pitchFamily="2" charset="2"/>
              <a:buChar char="q"/>
            </a:pPr>
            <a:r>
              <a:rPr lang="es-AR" sz="1800" b="1" dirty="0">
                <a:latin typeface="Calibri" panose="020F0502020204030204" pitchFamily="34" charset="0"/>
                <a:cs typeface="Calibri" panose="020F0502020204030204" pitchFamily="34" charset="0"/>
              </a:rPr>
              <a:t>Episodio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: Una partida completa, desde un estado inicial a un estado terminal.</a:t>
            </a:r>
          </a:p>
          <a:p>
            <a:pPr marL="179388" indent="0">
              <a:buFont typeface="Wingdings" panose="05000000000000000000" pitchFamily="2" charset="2"/>
              <a:buChar char="q"/>
            </a:pPr>
            <a:r>
              <a:rPr lang="es-A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Acción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: predefinidas, pueden ser determinística o probabilística, o sea, no garantizar un resultado (a veces el modelo debe incorporar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transition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probabilities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79388" indent="0">
              <a:buFont typeface="Wingdings" panose="05000000000000000000" pitchFamily="2" charset="2"/>
              <a:buChar char="q"/>
            </a:pPr>
            <a:r>
              <a:rPr lang="es-A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es-A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b="1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: La función que tiene como entrada un estado y me devuelve la acción a tomar. Existen muchos enfoques, pero destacamos que no me garantiza el estado en el que vamos a caer.</a:t>
            </a:r>
          </a:p>
          <a:p>
            <a:pPr marL="179388" indent="0">
              <a:buFont typeface="Wingdings" panose="05000000000000000000" pitchFamily="2" charset="2"/>
              <a:buChar char="q"/>
            </a:pPr>
            <a:r>
              <a:rPr lang="es-AR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Recompensa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: El resultado de tomar una acción. Cuidado con cero (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ej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: laberinto).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Zerosum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 es R1 + R2 = 0</a:t>
            </a:r>
          </a:p>
          <a:p>
            <a:pPr marL="179388" indent="0">
              <a:buFont typeface="Wingdings" panose="05000000000000000000" pitchFamily="2" charset="2"/>
              <a:buChar char="q"/>
            </a:pPr>
            <a:r>
              <a:rPr lang="es-A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A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s-A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V(s): 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la medida de valor de un estado incluyendo todas las futuras Recompensas</a:t>
            </a:r>
          </a:p>
          <a:p>
            <a:pPr marL="179388" indent="0">
              <a:buFont typeface="Wingdings" panose="05000000000000000000" pitchFamily="2" charset="2"/>
              <a:buChar char="q"/>
            </a:pPr>
            <a:r>
              <a:rPr lang="es-AR" sz="1800" b="1" dirty="0">
                <a:latin typeface="Calibri" panose="020F0502020204030204" pitchFamily="34" charset="0"/>
                <a:cs typeface="Calibri" panose="020F0502020204030204" pitchFamily="34" charset="0"/>
              </a:rPr>
              <a:t>Q(</a:t>
            </a:r>
            <a:r>
              <a:rPr lang="es-A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s,a</a:t>
            </a:r>
            <a:r>
              <a:rPr lang="es-AR" sz="1800" b="1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similar a la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 pero asocia estado y acción, típicamente se usa cuando se quiere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hayar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 optima (Control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) porque esta indexado por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accion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9388" indent="0">
              <a:buFont typeface="Wingdings" panose="05000000000000000000" pitchFamily="2" charset="2"/>
              <a:buChar char="q"/>
            </a:pPr>
            <a:r>
              <a:rPr lang="es-AR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Exploración vs Explotación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Epsilon-greedy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, OIV,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Bayesian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 Thompson,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A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9388" indent="0">
              <a:buFont typeface="Wingdings" panose="05000000000000000000" pitchFamily="2" charset="2"/>
              <a:buChar char="q"/>
            </a:pPr>
            <a:r>
              <a:rPr lang="es-A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Discount</a:t>
            </a:r>
            <a:r>
              <a:rPr lang="es-A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Factors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: factor de ajuste para propagación del valor</a:t>
            </a:r>
          </a:p>
          <a:p>
            <a:pPr marL="179388" indent="0">
              <a:buFont typeface="Wingdings" panose="05000000000000000000" pitchFamily="2" charset="2"/>
              <a:buChar char="q"/>
            </a:pPr>
            <a:r>
              <a:rPr lang="es-A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s-A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Rates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: a que velocidad aprendo</a:t>
            </a:r>
          </a:p>
          <a:p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57782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CCEDEB-E760-4430-9139-A98853B0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Intro</a:t>
            </a:r>
            <a:r>
              <a:rPr lang="es-AR" dirty="0"/>
              <a:t> a Juegos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AE3825-52A8-4548-AAC3-321D7BF39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F341AE-1E65-4A32-AD77-5F57B1A5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¿Qué quiere decir optimizar en un juego? </a:t>
            </a:r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98E63BD-7A7E-4E1B-B294-A484052B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1828801"/>
            <a:ext cx="8725145" cy="4351337"/>
          </a:xfrm>
        </p:spPr>
        <p:txBody>
          <a:bodyPr>
            <a:normAutofit/>
          </a:bodyPr>
          <a:lstStyle/>
          <a:p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Que es una estrategia de juego optima para un jugador </a:t>
            </a:r>
            <a:r>
              <a:rPr lang="el-GR" sz="1800" b="1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s-AR" sz="1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Si todos los jugadores fijan su estrategia..</a:t>
            </a:r>
          </a:p>
          <a:p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Entonces tendríamos una </a:t>
            </a:r>
            <a:r>
              <a:rPr lang="es-A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es-A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Response 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optima contra ellas: 	</a:t>
            </a:r>
            <a:r>
              <a:rPr lang="el-GR" sz="1800" b="1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s-A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s-AR" sz="1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i  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1800" b="1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s-AR" sz="1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-i 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s-A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Un equilibrio de Nash es una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Joint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 para todos los jugadores:</a:t>
            </a:r>
          </a:p>
          <a:p>
            <a:pPr marL="0" indent="0">
              <a:buNone/>
            </a:pPr>
            <a:r>
              <a:rPr lang="es-AR" sz="2400" b="1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l-G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π</a:t>
            </a:r>
            <a:r>
              <a:rPr lang="es-AR" sz="24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i  </a:t>
            </a:r>
            <a:r>
              <a:rPr lang="es-AR" sz="24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l-G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b="1" dirty="0">
                <a:latin typeface="Calibri" panose="020F0502020204030204" pitchFamily="34" charset="0"/>
                <a:cs typeface="Calibri" panose="020F0502020204030204" pitchFamily="34" charset="0"/>
              </a:rPr>
              <a:t>π </a:t>
            </a:r>
            <a:r>
              <a:rPr lang="es-AR" sz="2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s-AR" sz="24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i   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sz="2400" b="1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s-AR" sz="24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-i 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La idea es que la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 de cada jugador es su </a:t>
            </a:r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 response. </a:t>
            </a:r>
          </a:p>
          <a:p>
            <a:r>
              <a:rPr lang="es-A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Ie</a:t>
            </a:r>
            <a:r>
              <a:rPr lang="es-AR" sz="1800" dirty="0">
                <a:latin typeface="Calibri" panose="020F0502020204030204" pitchFamily="34" charset="0"/>
                <a:cs typeface="Calibri" panose="020F0502020204030204" pitchFamily="34" charset="0"/>
              </a:rPr>
              <a:t>: Ningún Jugador elegiría desviarse de Nash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418524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F341AE-1E65-4A32-AD77-5F57B1A5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2"/>
          </a:xfrm>
        </p:spPr>
        <p:txBody>
          <a:bodyPr/>
          <a:lstStyle/>
          <a:p>
            <a:r>
              <a:rPr lang="es-AR" dirty="0"/>
              <a:t>Ejemplo: </a:t>
            </a:r>
            <a:r>
              <a:rPr lang="es-AR" dirty="0" err="1"/>
              <a:t>Minmax</a:t>
            </a:r>
            <a:r>
              <a:rPr lang="es-AR" dirty="0"/>
              <a:t> </a:t>
            </a:r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98E63BD-7A7E-4E1B-B294-A484052B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5718615"/>
            <a:ext cx="7886700" cy="949464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Me paro en estado y mira los valores que tengo por delante para elegir.</a:t>
            </a:r>
          </a:p>
          <a:p>
            <a:r>
              <a:rPr lang="es-AR" dirty="0"/>
              <a:t>Uno elige los máximos y otro elige los mínimos (uno tiene </a:t>
            </a:r>
            <a:r>
              <a:rPr lang="es-AR" dirty="0" err="1"/>
              <a:t>max</a:t>
            </a:r>
            <a:r>
              <a:rPr lang="es-AR" dirty="0"/>
              <a:t> de </a:t>
            </a:r>
            <a:r>
              <a:rPr lang="es-AR" dirty="0" err="1"/>
              <a:t>policy</a:t>
            </a:r>
            <a:r>
              <a:rPr lang="es-AR" dirty="0"/>
              <a:t> y el otro tiene min)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CFAC9C-B1F2-49C1-8ECD-A9DE2B78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72" y="1139385"/>
            <a:ext cx="7252855" cy="421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9178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1003</Words>
  <Application>Microsoft Office PowerPoint</Application>
  <PresentationFormat>Presentación en pantalla (4:3)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Proyecto IA Digital House</vt:lpstr>
      <vt:lpstr>Intro RL</vt:lpstr>
      <vt:lpstr>Intro RL</vt:lpstr>
      <vt:lpstr>En RL buscamos resolver estos paradigmas con Agentes recorriendo estados</vt:lpstr>
      <vt:lpstr>Estrategias de recorrer estados</vt:lpstr>
      <vt:lpstr>Algunas Definiciones</vt:lpstr>
      <vt:lpstr>Intro a Juegos</vt:lpstr>
      <vt:lpstr>¿Qué quiere decir optimizar en un juego? </vt:lpstr>
      <vt:lpstr>Ejemplo: Minmax </vt:lpstr>
      <vt:lpstr>Minmax </vt:lpstr>
      <vt:lpstr>Ahora si, vamos al Truco</vt:lpstr>
      <vt:lpstr>Ahora si, vamos al Truco!</vt:lpstr>
      <vt:lpstr>Vamos a de poco, comencemos por el Agente</vt:lpstr>
      <vt:lpstr>Nuestro Q</vt:lpstr>
      <vt:lpstr>Nuestro Estado</vt:lpstr>
      <vt:lpstr>Nuestra Acción</vt:lpstr>
      <vt:lpstr>Pseucodigo training de un TD(0)</vt:lpstr>
      <vt:lpstr>Como nos fue?</vt:lpstr>
      <vt:lpstr>Y ahora?</vt:lpstr>
      <vt:lpstr>Finalmente!!!</vt:lpstr>
      <vt:lpstr>Lecciones aprendidas</vt:lpstr>
      <vt:lpstr>Próximos pasos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IA Digital House</dc:title>
  <dc:creator>Previtali, Marcos</dc:creator>
  <cp:lastModifiedBy>Marcos Previtali</cp:lastModifiedBy>
  <cp:revision>35</cp:revision>
  <dcterms:created xsi:type="dcterms:W3CDTF">2019-06-08T20:21:40Z</dcterms:created>
  <dcterms:modified xsi:type="dcterms:W3CDTF">2019-06-10T23:17:52Z</dcterms:modified>
</cp:coreProperties>
</file>