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5" r:id="rId1"/>
  </p:sldMasterIdLst>
  <p:notesMasterIdLst>
    <p:notesMasterId r:id="rId65"/>
  </p:notesMasterIdLst>
  <p:handoutMasterIdLst>
    <p:handoutMasterId r:id="rId66"/>
  </p:handoutMasterIdLst>
  <p:sldIdLst>
    <p:sldId id="256" r:id="rId2"/>
    <p:sldId id="291" r:id="rId3"/>
    <p:sldId id="408" r:id="rId4"/>
    <p:sldId id="410" r:id="rId5"/>
    <p:sldId id="411" r:id="rId6"/>
    <p:sldId id="409"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54" r:id="rId25"/>
    <p:sldId id="455" r:id="rId26"/>
    <p:sldId id="456" r:id="rId27"/>
    <p:sldId id="458" r:id="rId28"/>
    <p:sldId id="457" r:id="rId29"/>
    <p:sldId id="447" r:id="rId30"/>
    <p:sldId id="459" r:id="rId31"/>
    <p:sldId id="461" r:id="rId32"/>
    <p:sldId id="460" r:id="rId33"/>
    <p:sldId id="462" r:id="rId34"/>
    <p:sldId id="448" r:id="rId35"/>
    <p:sldId id="463" r:id="rId36"/>
    <p:sldId id="470" r:id="rId37"/>
    <p:sldId id="468" r:id="rId38"/>
    <p:sldId id="464" r:id="rId39"/>
    <p:sldId id="466" r:id="rId40"/>
    <p:sldId id="465" r:id="rId41"/>
    <p:sldId id="446" r:id="rId42"/>
    <p:sldId id="467" r:id="rId43"/>
    <p:sldId id="429" r:id="rId44"/>
    <p:sldId id="453"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69" r:id="rId62"/>
    <p:sldId id="471" r:id="rId63"/>
    <p:sldId id="38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55" d="100"/>
          <a:sy n="55" d="100"/>
        </p:scale>
        <p:origin x="787" y="38"/>
      </p:cViewPr>
      <p:guideLst/>
    </p:cSldViewPr>
  </p:slideViewPr>
  <p:notesTextViewPr>
    <p:cViewPr>
      <p:scale>
        <a:sx n="1" d="1"/>
        <a:sy n="1" d="1"/>
      </p:scale>
      <p:origin x="0" y="0"/>
    </p:cViewPr>
  </p:notesTextViewPr>
  <p:notesViewPr>
    <p:cSldViewPr snapToGrid="0">
      <p:cViewPr varScale="1">
        <p:scale>
          <a:sx n="83" d="100"/>
          <a:sy n="83" d="100"/>
        </p:scale>
        <p:origin x="201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2F5B4-79FA-459B-8EF3-D913E3FDD05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F9FF1429-6A03-4C03-868C-52BB758BE5E7}">
      <dgm:prSet phldrT="[Текст]" custT="1"/>
      <dgm:spPr>
        <a:solidFill>
          <a:schemeClr val="bg1"/>
        </a:solidFill>
        <a:scene3d>
          <a:camera prst="orthographicFront"/>
          <a:lightRig rig="threePt" dir="t"/>
        </a:scene3d>
        <a:sp3d>
          <a:bevelT/>
        </a:sp3d>
      </dgm:spPr>
      <dgm:t>
        <a:bodyPr/>
        <a:lstStyle/>
        <a:p>
          <a:pPr algn="just"/>
          <a:r>
            <a:rPr lang="ru-RU" sz="1800" dirty="0"/>
            <a:t>"</a:t>
          </a:r>
          <a:r>
            <a:rPr lang="uz-Cyrl-UZ" sz="2400" noProof="0" dirty="0">
              <a:latin typeface="Times New Roman" panose="02020603050405020304" pitchFamily="18" charset="0"/>
              <a:cs typeface="Times New Roman" panose="02020603050405020304" pitchFamily="18" charset="0"/>
            </a:rPr>
            <a:t>Тўрт эркинлик" ни амалга ошириш: товарлар, хизматлар, капитал ва ишчи кучининг эркин ҳаракати</a:t>
          </a:r>
        </a:p>
      </dgm:t>
    </dgm:pt>
    <dgm:pt modelId="{AF255B9C-D34D-49EC-943B-67124CFD68A3}" type="parTrans" cxnId="{D5B78438-DC67-41E8-A9DE-B04BF75FE173}">
      <dgm:prSet/>
      <dgm:spPr/>
      <dgm:t>
        <a:bodyPr/>
        <a:lstStyle/>
        <a:p>
          <a:pPr algn="ctr"/>
          <a:endParaRPr lang="ru-RU" sz="2400"/>
        </a:p>
      </dgm:t>
    </dgm:pt>
    <dgm:pt modelId="{DDE9442D-3917-415F-983D-1697313211C5}" type="sibTrans" cxnId="{D5B78438-DC67-41E8-A9DE-B04BF75FE173}">
      <dgm:prSet/>
      <dgm:spPr/>
      <dgm:t>
        <a:bodyPr/>
        <a:lstStyle/>
        <a:p>
          <a:pPr algn="ctr"/>
          <a:endParaRPr lang="ru-RU" sz="2400"/>
        </a:p>
      </dgm:t>
    </dgm:pt>
    <dgm:pt modelId="{7824E88E-22E1-4AE8-AF0D-2777D3830CE2}">
      <dgm:prSet phldrT="[Текст]" custT="1"/>
      <dgm:spPr>
        <a:solidFill>
          <a:schemeClr val="bg1"/>
        </a:solidFill>
        <a:scene3d>
          <a:camera prst="orthographicFront"/>
          <a:lightRig rig="threePt" dir="t"/>
        </a:scene3d>
        <a:sp3d>
          <a:bevelT/>
        </a:sp3d>
      </dgm:spPr>
      <dgm:t>
        <a:bodyPr/>
        <a:lstStyle/>
        <a:p>
          <a:pPr algn="ctr"/>
          <a:r>
            <a:rPr lang="uz-Cyrl-UZ" sz="2400" noProof="0" dirty="0">
              <a:latin typeface="Times New Roman" panose="02020603050405020304" pitchFamily="18" charset="0"/>
              <a:cs typeface="Times New Roman" panose="02020603050405020304" pitchFamily="18" charset="0"/>
            </a:rPr>
            <a:t>Интеграциялашган саноат бозорларини шакллантириш</a:t>
          </a:r>
        </a:p>
      </dgm:t>
    </dgm:pt>
    <dgm:pt modelId="{D2A5892A-DFF9-497C-A971-8EE90FDDE2A1}" type="parTrans" cxnId="{09782BC4-AF53-4192-827F-C383A8137494}">
      <dgm:prSet/>
      <dgm:spPr/>
      <dgm:t>
        <a:bodyPr/>
        <a:lstStyle/>
        <a:p>
          <a:pPr algn="ctr"/>
          <a:endParaRPr lang="ru-RU" sz="2400"/>
        </a:p>
      </dgm:t>
    </dgm:pt>
    <dgm:pt modelId="{58D19069-B7CF-48EA-A87F-42445E44649E}" type="sibTrans" cxnId="{09782BC4-AF53-4192-827F-C383A8137494}">
      <dgm:prSet/>
      <dgm:spPr/>
      <dgm:t>
        <a:bodyPr/>
        <a:lstStyle/>
        <a:p>
          <a:pPr algn="ctr"/>
          <a:endParaRPr lang="ru-RU" sz="2400"/>
        </a:p>
      </dgm:t>
    </dgm:pt>
    <dgm:pt modelId="{01D0208F-AFA7-4779-81D3-A2C71DD0A4D3}">
      <dgm:prSet custT="1"/>
      <dgm:spPr>
        <a:solidFill>
          <a:schemeClr val="bg2">
            <a:lumMod val="50000"/>
          </a:schemeClr>
        </a:solidFill>
        <a:scene3d>
          <a:camera prst="orthographicFront"/>
          <a:lightRig rig="threePt" dir="t"/>
        </a:scene3d>
        <a:sp3d>
          <a:bevelT/>
        </a:sp3d>
      </dgm:spPr>
      <dgm:t>
        <a:bodyPr/>
        <a:lstStyle/>
        <a:p>
          <a:pPr algn="just"/>
          <a:r>
            <a:rPr lang="uz-Cyrl-UZ" sz="2400" noProof="0" dirty="0">
              <a:latin typeface="Times New Roman" panose="02020603050405020304" pitchFamily="18" charset="0"/>
              <a:cs typeface="Times New Roman" panose="02020603050405020304" pitchFamily="18" charset="0"/>
            </a:rPr>
            <a:t>Мувофиқлаштирилган макроиқтисодий ва пул-кредит сиёсатини олиб бориш</a:t>
          </a:r>
        </a:p>
      </dgm:t>
    </dgm:pt>
    <dgm:pt modelId="{3909FAEF-2488-433D-9C44-CF720D4C61A7}" type="parTrans" cxnId="{1375D527-E217-4759-A0D3-7155B9DCBD40}">
      <dgm:prSet/>
      <dgm:spPr/>
      <dgm:t>
        <a:bodyPr/>
        <a:lstStyle/>
        <a:p>
          <a:pPr algn="ctr"/>
          <a:endParaRPr lang="ru-RU" sz="2400"/>
        </a:p>
      </dgm:t>
    </dgm:pt>
    <dgm:pt modelId="{1267BFDB-71F3-4FFA-9F4F-510498FB4FC2}" type="sibTrans" cxnId="{1375D527-E217-4759-A0D3-7155B9DCBD40}">
      <dgm:prSet/>
      <dgm:spPr/>
      <dgm:t>
        <a:bodyPr/>
        <a:lstStyle/>
        <a:p>
          <a:pPr algn="ctr"/>
          <a:endParaRPr lang="ru-RU" sz="2400"/>
        </a:p>
      </dgm:t>
    </dgm:pt>
    <dgm:pt modelId="{BED6D03F-FEC8-407C-BEEE-26B5E585D08B}">
      <dgm:prSet custT="1"/>
      <dgm:spPr>
        <a:solidFill>
          <a:schemeClr val="bg2">
            <a:lumMod val="50000"/>
          </a:schemeClr>
        </a:solidFill>
        <a:scene3d>
          <a:camera prst="orthographicFront"/>
          <a:lightRig rig="threePt" dir="t"/>
        </a:scene3d>
        <a:sp3d>
          <a:bevelT/>
        </a:sp3d>
      </dgm:spPr>
      <dgm:t>
        <a:bodyPr/>
        <a:lstStyle/>
        <a:p>
          <a:pPr algn="just"/>
          <a:r>
            <a:rPr lang="uz-Cyrl-UZ" sz="2200" noProof="0" dirty="0">
              <a:latin typeface="Times New Roman" panose="02020603050405020304" pitchFamily="18" charset="0"/>
              <a:cs typeface="Times New Roman" panose="02020603050405020304" pitchFamily="18" charset="0"/>
            </a:rPr>
            <a:t>Иқтисодиётни тартибга солишни асосий соҳаларда (рақобат, субсидиялар, давлат харидлари, техник жиҳатдан тартибга солиш, табиий монополия субектлари фаолияти, интеллектуал мулкни ҳимоя қилиш ва бошқалар) мувофиқлаштириш ва унификация қилиш.</a:t>
          </a:r>
        </a:p>
      </dgm:t>
    </dgm:pt>
    <dgm:pt modelId="{6A466F2A-A2D0-4589-AD3B-957315B0B5BE}" type="parTrans" cxnId="{3E6DB0CA-A808-4BEF-818C-6966B40ADA4F}">
      <dgm:prSet/>
      <dgm:spPr/>
      <dgm:t>
        <a:bodyPr/>
        <a:lstStyle/>
        <a:p>
          <a:pPr algn="ctr"/>
          <a:endParaRPr lang="ru-RU" sz="2400"/>
        </a:p>
      </dgm:t>
    </dgm:pt>
    <dgm:pt modelId="{9894A15E-A4EC-4A30-BA65-4670412CFDDC}" type="sibTrans" cxnId="{3E6DB0CA-A808-4BEF-818C-6966B40ADA4F}">
      <dgm:prSet/>
      <dgm:spPr/>
      <dgm:t>
        <a:bodyPr/>
        <a:lstStyle/>
        <a:p>
          <a:pPr algn="ctr"/>
          <a:endParaRPr lang="ru-RU" sz="2400"/>
        </a:p>
      </dgm:t>
    </dgm:pt>
    <dgm:pt modelId="{27A8CF4B-C560-4B77-8559-50EA833DE393}" type="pres">
      <dgm:prSet presAssocID="{1FA2F5B4-79FA-459B-8EF3-D913E3FDD05F}" presName="linear" presStyleCnt="0">
        <dgm:presLayoutVars>
          <dgm:animLvl val="lvl"/>
          <dgm:resizeHandles val="exact"/>
        </dgm:presLayoutVars>
      </dgm:prSet>
      <dgm:spPr/>
    </dgm:pt>
    <dgm:pt modelId="{B9463827-51F2-4D77-99BD-FD31AECA35C3}" type="pres">
      <dgm:prSet presAssocID="{F9FF1429-6A03-4C03-868C-52BB758BE5E7}" presName="parentText" presStyleLbl="node1" presStyleIdx="0" presStyleCnt="4" custScaleY="135663" custLinFactNeighborY="23577">
        <dgm:presLayoutVars>
          <dgm:chMax val="0"/>
          <dgm:bulletEnabled val="1"/>
        </dgm:presLayoutVars>
      </dgm:prSet>
      <dgm:spPr/>
    </dgm:pt>
    <dgm:pt modelId="{8D8CFE09-CF42-4612-AFEF-9E4C909CDE5C}" type="pres">
      <dgm:prSet presAssocID="{DDE9442D-3917-415F-983D-1697313211C5}" presName="spacer" presStyleCnt="0"/>
      <dgm:spPr>
        <a:scene3d>
          <a:camera prst="orthographicFront"/>
          <a:lightRig rig="threePt" dir="t"/>
        </a:scene3d>
        <a:sp3d>
          <a:bevelT/>
        </a:sp3d>
      </dgm:spPr>
    </dgm:pt>
    <dgm:pt modelId="{41FB647D-BF3A-443F-9C4F-CB5795A11202}" type="pres">
      <dgm:prSet presAssocID="{BED6D03F-FEC8-407C-BEEE-26B5E585D08B}" presName="parentText" presStyleLbl="node1" presStyleIdx="1" presStyleCnt="4" custScaleY="114948" custLinFactNeighborY="-34038">
        <dgm:presLayoutVars>
          <dgm:chMax val="0"/>
          <dgm:bulletEnabled val="1"/>
        </dgm:presLayoutVars>
      </dgm:prSet>
      <dgm:spPr/>
    </dgm:pt>
    <dgm:pt modelId="{7CFBD7CD-537E-4849-93DF-93FEB4C6BC72}" type="pres">
      <dgm:prSet presAssocID="{9894A15E-A4EC-4A30-BA65-4670412CFDDC}" presName="spacer" presStyleCnt="0"/>
      <dgm:spPr>
        <a:scene3d>
          <a:camera prst="orthographicFront"/>
          <a:lightRig rig="threePt" dir="t"/>
        </a:scene3d>
        <a:sp3d>
          <a:bevelT/>
        </a:sp3d>
      </dgm:spPr>
    </dgm:pt>
    <dgm:pt modelId="{FFB272FD-D7EF-49E1-B924-B40307C7C585}" type="pres">
      <dgm:prSet presAssocID="{01D0208F-AFA7-4779-81D3-A2C71DD0A4D3}" presName="parentText" presStyleLbl="node1" presStyleIdx="2" presStyleCnt="4" custScaleY="64759" custLinFactNeighborY="-55367">
        <dgm:presLayoutVars>
          <dgm:chMax val="0"/>
          <dgm:bulletEnabled val="1"/>
        </dgm:presLayoutVars>
      </dgm:prSet>
      <dgm:spPr/>
    </dgm:pt>
    <dgm:pt modelId="{20AB5DDB-2B09-4A6B-A909-473673428006}" type="pres">
      <dgm:prSet presAssocID="{1267BFDB-71F3-4FFA-9F4F-510498FB4FC2}" presName="spacer" presStyleCnt="0"/>
      <dgm:spPr>
        <a:scene3d>
          <a:camera prst="orthographicFront"/>
          <a:lightRig rig="threePt" dir="t"/>
        </a:scene3d>
        <a:sp3d>
          <a:bevelT/>
        </a:sp3d>
      </dgm:spPr>
    </dgm:pt>
    <dgm:pt modelId="{67DC211F-7DB5-4777-87A1-936D7ED889D1}" type="pres">
      <dgm:prSet presAssocID="{7824E88E-22E1-4AE8-AF0D-2777D3830CE2}" presName="parentText" presStyleLbl="node1" presStyleIdx="3" presStyleCnt="4" custScaleY="63059" custLinFactNeighborY="-96934">
        <dgm:presLayoutVars>
          <dgm:chMax val="0"/>
          <dgm:bulletEnabled val="1"/>
        </dgm:presLayoutVars>
      </dgm:prSet>
      <dgm:spPr/>
    </dgm:pt>
  </dgm:ptLst>
  <dgm:cxnLst>
    <dgm:cxn modelId="{1375D527-E217-4759-A0D3-7155B9DCBD40}" srcId="{1FA2F5B4-79FA-459B-8EF3-D913E3FDD05F}" destId="{01D0208F-AFA7-4779-81D3-A2C71DD0A4D3}" srcOrd="2" destOrd="0" parTransId="{3909FAEF-2488-433D-9C44-CF720D4C61A7}" sibTransId="{1267BFDB-71F3-4FFA-9F4F-510498FB4FC2}"/>
    <dgm:cxn modelId="{D5B78438-DC67-41E8-A9DE-B04BF75FE173}" srcId="{1FA2F5B4-79FA-459B-8EF3-D913E3FDD05F}" destId="{F9FF1429-6A03-4C03-868C-52BB758BE5E7}" srcOrd="0" destOrd="0" parTransId="{AF255B9C-D34D-49EC-943B-67124CFD68A3}" sibTransId="{DDE9442D-3917-415F-983D-1697313211C5}"/>
    <dgm:cxn modelId="{0AA41D4D-BC43-44FD-8EF2-50D9CC3BA2FE}" type="presOf" srcId="{7824E88E-22E1-4AE8-AF0D-2777D3830CE2}" destId="{67DC211F-7DB5-4777-87A1-936D7ED889D1}" srcOrd="0" destOrd="0" presId="urn:microsoft.com/office/officeart/2005/8/layout/vList2"/>
    <dgm:cxn modelId="{5D6D0A74-DD44-4FCD-A655-6352BB3F2CCF}" type="presOf" srcId="{1FA2F5B4-79FA-459B-8EF3-D913E3FDD05F}" destId="{27A8CF4B-C560-4B77-8559-50EA833DE393}" srcOrd="0" destOrd="0" presId="urn:microsoft.com/office/officeart/2005/8/layout/vList2"/>
    <dgm:cxn modelId="{459D72C0-FF4C-4E68-9325-9837C866A330}" type="presOf" srcId="{01D0208F-AFA7-4779-81D3-A2C71DD0A4D3}" destId="{FFB272FD-D7EF-49E1-B924-B40307C7C585}" srcOrd="0" destOrd="0" presId="urn:microsoft.com/office/officeart/2005/8/layout/vList2"/>
    <dgm:cxn modelId="{09782BC4-AF53-4192-827F-C383A8137494}" srcId="{1FA2F5B4-79FA-459B-8EF3-D913E3FDD05F}" destId="{7824E88E-22E1-4AE8-AF0D-2777D3830CE2}" srcOrd="3" destOrd="0" parTransId="{D2A5892A-DFF9-497C-A971-8EE90FDDE2A1}" sibTransId="{58D19069-B7CF-48EA-A87F-42445E44649E}"/>
    <dgm:cxn modelId="{3E6DB0CA-A808-4BEF-818C-6966B40ADA4F}" srcId="{1FA2F5B4-79FA-459B-8EF3-D913E3FDD05F}" destId="{BED6D03F-FEC8-407C-BEEE-26B5E585D08B}" srcOrd="1" destOrd="0" parTransId="{6A466F2A-A2D0-4589-AD3B-957315B0B5BE}" sibTransId="{9894A15E-A4EC-4A30-BA65-4670412CFDDC}"/>
    <dgm:cxn modelId="{0223A7DC-F5DE-4931-8BB8-E114D9493629}" type="presOf" srcId="{F9FF1429-6A03-4C03-868C-52BB758BE5E7}" destId="{B9463827-51F2-4D77-99BD-FD31AECA35C3}" srcOrd="0" destOrd="0" presId="urn:microsoft.com/office/officeart/2005/8/layout/vList2"/>
    <dgm:cxn modelId="{F83AAAFA-1A4B-4855-8EAF-281100E8F59D}" type="presOf" srcId="{BED6D03F-FEC8-407C-BEEE-26B5E585D08B}" destId="{41FB647D-BF3A-443F-9C4F-CB5795A11202}" srcOrd="0" destOrd="0" presId="urn:microsoft.com/office/officeart/2005/8/layout/vList2"/>
    <dgm:cxn modelId="{C58CD26F-07A2-4E8E-B129-607C6719A221}" type="presParOf" srcId="{27A8CF4B-C560-4B77-8559-50EA833DE393}" destId="{B9463827-51F2-4D77-99BD-FD31AECA35C3}" srcOrd="0" destOrd="0" presId="urn:microsoft.com/office/officeart/2005/8/layout/vList2"/>
    <dgm:cxn modelId="{9560A42C-AB54-4055-AEFB-829AF173ED04}" type="presParOf" srcId="{27A8CF4B-C560-4B77-8559-50EA833DE393}" destId="{8D8CFE09-CF42-4612-AFEF-9E4C909CDE5C}" srcOrd="1" destOrd="0" presId="urn:microsoft.com/office/officeart/2005/8/layout/vList2"/>
    <dgm:cxn modelId="{B1827843-FD9D-42B7-931C-4A2CBE8A0BF4}" type="presParOf" srcId="{27A8CF4B-C560-4B77-8559-50EA833DE393}" destId="{41FB647D-BF3A-443F-9C4F-CB5795A11202}" srcOrd="2" destOrd="0" presId="urn:microsoft.com/office/officeart/2005/8/layout/vList2"/>
    <dgm:cxn modelId="{34CAA083-46E4-44BF-93A1-1012ECE8EFDE}" type="presParOf" srcId="{27A8CF4B-C560-4B77-8559-50EA833DE393}" destId="{7CFBD7CD-537E-4849-93DF-93FEB4C6BC72}" srcOrd="3" destOrd="0" presId="urn:microsoft.com/office/officeart/2005/8/layout/vList2"/>
    <dgm:cxn modelId="{D9562881-A210-4B4E-9460-52DF490AEFAB}" type="presParOf" srcId="{27A8CF4B-C560-4B77-8559-50EA833DE393}" destId="{FFB272FD-D7EF-49E1-B924-B40307C7C585}" srcOrd="4" destOrd="0" presId="urn:microsoft.com/office/officeart/2005/8/layout/vList2"/>
    <dgm:cxn modelId="{85365D1C-AD22-48CE-8EEF-598DD7FCE46B}" type="presParOf" srcId="{27A8CF4B-C560-4B77-8559-50EA833DE393}" destId="{20AB5DDB-2B09-4A6B-A909-473673428006}" srcOrd="5" destOrd="0" presId="urn:microsoft.com/office/officeart/2005/8/layout/vList2"/>
    <dgm:cxn modelId="{C9E8E991-B1FA-4715-A799-2A66EBC169E4}" type="presParOf" srcId="{27A8CF4B-C560-4B77-8559-50EA833DE393}" destId="{67DC211F-7DB5-4777-87A1-936D7ED889D1}" srcOrd="6" destOrd="0" presId="urn:microsoft.com/office/officeart/2005/8/layout/vList2"/>
  </dgm:cxnLst>
  <dgm:bg>
    <a:effectLst>
      <a:outerShdw blurRad="50800" dist="38100" dir="13500000" algn="br"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8BE86-014F-4FF9-8CFB-C4248E70DB6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ru-RU"/>
        </a:p>
      </dgm:t>
    </dgm:pt>
    <dgm:pt modelId="{F8790C59-1AA6-448A-9775-91C36C611BF3}">
      <dgm:prSet phldrT="[Текст]"/>
      <dgm:spPr/>
      <dgm:t>
        <a:bodyPr/>
        <a:lstStyle/>
        <a:p>
          <a:endParaRPr lang="ru-RU" dirty="0"/>
        </a:p>
      </dgm:t>
    </dgm:pt>
    <dgm:pt modelId="{B5ADA152-CD4B-4520-9747-8353FF35AD3C}" type="parTrans" cxnId="{2A9BC0F3-8800-46DB-8EBC-EC38451B35D2}">
      <dgm:prSet/>
      <dgm:spPr/>
      <dgm:t>
        <a:bodyPr/>
        <a:lstStyle/>
        <a:p>
          <a:endParaRPr lang="ru-RU"/>
        </a:p>
      </dgm:t>
    </dgm:pt>
    <dgm:pt modelId="{6C3EBCF3-62AC-40D3-A475-3F69AE436C56}" type="sibTrans" cxnId="{2A9BC0F3-8800-46DB-8EBC-EC38451B35D2}">
      <dgm:prSet/>
      <dgm:spPr/>
      <dgm:t>
        <a:bodyPr/>
        <a:lstStyle/>
        <a:p>
          <a:endParaRPr lang="ru-RU"/>
        </a:p>
      </dgm:t>
    </dgm:pt>
    <dgm:pt modelId="{425D6711-A52D-4322-A54B-3715F7FC496C}">
      <dgm:prSet phldrT="[Текст]" custT="1"/>
      <dgm:spPr/>
      <dgm:t>
        <a:bodyPr/>
        <a:lstStyle/>
        <a:p>
          <a:pPr algn="just"/>
          <a:r>
            <a:rPr lang="uz-Cyrl-UZ" sz="2400" noProof="0" dirty="0">
              <a:latin typeface="Times New Roman" panose="02020603050405020304" pitchFamily="18" charset="0"/>
              <a:cs typeface="Times New Roman" panose="02020603050405020304" pitchFamily="18" charset="0"/>
            </a:rPr>
            <a:t>аъзо давлатлар иқтисодиётини уларнинг аҳолисининг турмуш даражасини ошириш манфаатларида барқарор ривожлантириш учун шарт-шароитлар яратиш</a:t>
          </a:r>
        </a:p>
      </dgm:t>
    </dgm:pt>
    <dgm:pt modelId="{574AF80F-947C-4A3B-9686-614E8E07D108}" type="parTrans" cxnId="{33B65224-A5D5-40DC-A30E-9FD32E557A74}">
      <dgm:prSet/>
      <dgm:spPr/>
      <dgm:t>
        <a:bodyPr/>
        <a:lstStyle/>
        <a:p>
          <a:endParaRPr lang="ru-RU"/>
        </a:p>
      </dgm:t>
    </dgm:pt>
    <dgm:pt modelId="{2D6B97CB-44EC-46BB-8B60-4940B796CB38}" type="sibTrans" cxnId="{33B65224-A5D5-40DC-A30E-9FD32E557A74}">
      <dgm:prSet/>
      <dgm:spPr/>
      <dgm:t>
        <a:bodyPr/>
        <a:lstStyle/>
        <a:p>
          <a:endParaRPr lang="ru-RU"/>
        </a:p>
      </dgm:t>
    </dgm:pt>
    <dgm:pt modelId="{F57F96A7-4951-48FF-85DE-C5DFB869309F}">
      <dgm:prSet phldrT="[Текст]"/>
      <dgm:spPr/>
      <dgm:t>
        <a:bodyPr/>
        <a:lstStyle/>
        <a:p>
          <a:endParaRPr lang="ru-RU" dirty="0"/>
        </a:p>
      </dgm:t>
    </dgm:pt>
    <dgm:pt modelId="{A0A7DC15-02C4-45ED-A326-2D5C47B0E822}" type="parTrans" cxnId="{2AAA7826-08AF-44EF-84F6-4E6F5C0BFDA4}">
      <dgm:prSet/>
      <dgm:spPr/>
      <dgm:t>
        <a:bodyPr/>
        <a:lstStyle/>
        <a:p>
          <a:endParaRPr lang="ru-RU"/>
        </a:p>
      </dgm:t>
    </dgm:pt>
    <dgm:pt modelId="{F9BC05A2-D3DA-4ED1-A38D-5C39429CC3E7}" type="sibTrans" cxnId="{2AAA7826-08AF-44EF-84F6-4E6F5C0BFDA4}">
      <dgm:prSet/>
      <dgm:spPr/>
      <dgm:t>
        <a:bodyPr/>
        <a:lstStyle/>
        <a:p>
          <a:endParaRPr lang="ru-RU"/>
        </a:p>
      </dgm:t>
    </dgm:pt>
    <dgm:pt modelId="{53734E3B-4FD6-4784-904B-ACCD2F4CFC4F}">
      <dgm:prSet custT="1"/>
      <dgm:spPr/>
      <dgm:t>
        <a:bodyPr/>
        <a:lstStyle/>
        <a:p>
          <a:pPr algn="just"/>
          <a:r>
            <a:rPr lang="uz-Cyrl-UZ" sz="2400" noProof="0" dirty="0">
              <a:latin typeface="Times New Roman" panose="02020603050405020304" pitchFamily="18" charset="0"/>
              <a:cs typeface="Times New Roman" panose="02020603050405020304" pitchFamily="18" charset="0"/>
            </a:rPr>
            <a:t>Иттифоқ доирасида товарлар, хизматлар, капитал ва меҳнат ресурсларининг ягона бозорини шакллантириш истаги</a:t>
          </a:r>
        </a:p>
      </dgm:t>
    </dgm:pt>
    <dgm:pt modelId="{05849FA0-C85C-4562-A68F-67C12F7A7140}" type="parTrans" cxnId="{901CC5B6-77C0-46FF-8C23-95A8BEB32743}">
      <dgm:prSet/>
      <dgm:spPr/>
      <dgm:t>
        <a:bodyPr/>
        <a:lstStyle/>
        <a:p>
          <a:endParaRPr lang="ru-RU"/>
        </a:p>
      </dgm:t>
    </dgm:pt>
    <dgm:pt modelId="{DC282E9B-1F91-4044-902A-F9B9712B9942}" type="sibTrans" cxnId="{901CC5B6-77C0-46FF-8C23-95A8BEB32743}">
      <dgm:prSet/>
      <dgm:spPr/>
      <dgm:t>
        <a:bodyPr/>
        <a:lstStyle/>
        <a:p>
          <a:endParaRPr lang="ru-RU"/>
        </a:p>
      </dgm:t>
    </dgm:pt>
    <dgm:pt modelId="{92EA3A67-C92D-4B03-820F-39E82FE88AF9}">
      <dgm:prSet phldrT="[Текст]"/>
      <dgm:spPr/>
      <dgm:t>
        <a:bodyPr/>
        <a:lstStyle/>
        <a:p>
          <a:endParaRPr lang="ru-RU" dirty="0"/>
        </a:p>
      </dgm:t>
    </dgm:pt>
    <dgm:pt modelId="{F852B0A5-CB48-4FEE-A36D-DFDA768B1E4B}" type="parTrans" cxnId="{7D512A55-287B-44BA-8D35-298518F688CF}">
      <dgm:prSet/>
      <dgm:spPr/>
      <dgm:t>
        <a:bodyPr/>
        <a:lstStyle/>
        <a:p>
          <a:endParaRPr lang="ru-RU"/>
        </a:p>
      </dgm:t>
    </dgm:pt>
    <dgm:pt modelId="{C5F73E16-FFF2-4D22-9E60-05BF19E55551}" type="sibTrans" cxnId="{7D512A55-287B-44BA-8D35-298518F688CF}">
      <dgm:prSet/>
      <dgm:spPr/>
      <dgm:t>
        <a:bodyPr/>
        <a:lstStyle/>
        <a:p>
          <a:endParaRPr lang="ru-RU"/>
        </a:p>
      </dgm:t>
    </dgm:pt>
    <dgm:pt modelId="{9D9C0B9B-5E05-48FE-8C97-5F8C2495A0F3}">
      <dgm:prSet custT="1"/>
      <dgm:spPr/>
      <dgm:t>
        <a:bodyPr/>
        <a:lstStyle/>
        <a:p>
          <a:pPr algn="just"/>
          <a:r>
            <a:rPr lang="uz-Cyrl-UZ" sz="2400" noProof="0" dirty="0">
              <a:latin typeface="Times New Roman" panose="02020603050405020304" pitchFamily="18" charset="0"/>
              <a:cs typeface="Times New Roman" panose="02020603050405020304" pitchFamily="18" charset="0"/>
            </a:rPr>
            <a:t>миллий иқтисодиётларни ҳар томонлама модернизация қилиш, ҳамкорлик қилиш ва жаҳон иқтисодиётида рақобатбардошлигини ошириш</a:t>
          </a:r>
        </a:p>
      </dgm:t>
    </dgm:pt>
    <dgm:pt modelId="{CDEDE368-C7F7-42C9-833A-31DAE50B08EE}" type="parTrans" cxnId="{60F7E3CD-6AC5-418D-85C8-B0A975B462E7}">
      <dgm:prSet/>
      <dgm:spPr/>
      <dgm:t>
        <a:bodyPr/>
        <a:lstStyle/>
        <a:p>
          <a:endParaRPr lang="ru-RU"/>
        </a:p>
      </dgm:t>
    </dgm:pt>
    <dgm:pt modelId="{1B85CF80-EC7A-4B25-BAD0-23A2EF9CAD97}" type="sibTrans" cxnId="{60F7E3CD-6AC5-418D-85C8-B0A975B462E7}">
      <dgm:prSet/>
      <dgm:spPr/>
      <dgm:t>
        <a:bodyPr/>
        <a:lstStyle/>
        <a:p>
          <a:endParaRPr lang="ru-RU"/>
        </a:p>
      </dgm:t>
    </dgm:pt>
    <dgm:pt modelId="{E7E00C76-776C-4165-99C3-F7CAA4870D4E}" type="pres">
      <dgm:prSet presAssocID="{BCF8BE86-014F-4FF9-8CFB-C4248E70DB66}" presName="linearFlow" presStyleCnt="0">
        <dgm:presLayoutVars>
          <dgm:dir/>
          <dgm:animLvl val="lvl"/>
          <dgm:resizeHandles val="exact"/>
        </dgm:presLayoutVars>
      </dgm:prSet>
      <dgm:spPr/>
    </dgm:pt>
    <dgm:pt modelId="{9F487D9C-10EF-49E8-968E-A14D1E25938B}" type="pres">
      <dgm:prSet presAssocID="{F8790C59-1AA6-448A-9775-91C36C611BF3}" presName="composite" presStyleCnt="0"/>
      <dgm:spPr/>
    </dgm:pt>
    <dgm:pt modelId="{578D1C3C-4B95-4C5A-83AF-68E690CEA219}" type="pres">
      <dgm:prSet presAssocID="{F8790C59-1AA6-448A-9775-91C36C611BF3}" presName="parentText" presStyleLbl="alignNode1" presStyleIdx="0" presStyleCnt="3">
        <dgm:presLayoutVars>
          <dgm:chMax val="1"/>
          <dgm:bulletEnabled val="1"/>
        </dgm:presLayoutVars>
      </dgm:prSet>
      <dgm:spPr/>
    </dgm:pt>
    <dgm:pt modelId="{099CA44B-0C83-4E49-960F-90CF603A62C4}" type="pres">
      <dgm:prSet presAssocID="{F8790C59-1AA6-448A-9775-91C36C611BF3}" presName="descendantText" presStyleLbl="alignAcc1" presStyleIdx="0" presStyleCnt="3">
        <dgm:presLayoutVars>
          <dgm:bulletEnabled val="1"/>
        </dgm:presLayoutVars>
      </dgm:prSet>
      <dgm:spPr/>
    </dgm:pt>
    <dgm:pt modelId="{2A3D1952-8661-42F6-8D86-6AFF329865AE}" type="pres">
      <dgm:prSet presAssocID="{6C3EBCF3-62AC-40D3-A475-3F69AE436C56}" presName="sp" presStyleCnt="0"/>
      <dgm:spPr/>
    </dgm:pt>
    <dgm:pt modelId="{B4CD9E9C-744A-4146-8DC8-C5744FF214F9}" type="pres">
      <dgm:prSet presAssocID="{F57F96A7-4951-48FF-85DE-C5DFB869309F}" presName="composite" presStyleCnt="0"/>
      <dgm:spPr/>
    </dgm:pt>
    <dgm:pt modelId="{BFC75A20-2CF0-406C-BA58-384140FEEE53}" type="pres">
      <dgm:prSet presAssocID="{F57F96A7-4951-48FF-85DE-C5DFB869309F}" presName="parentText" presStyleLbl="alignNode1" presStyleIdx="1" presStyleCnt="3">
        <dgm:presLayoutVars>
          <dgm:chMax val="1"/>
          <dgm:bulletEnabled val="1"/>
        </dgm:presLayoutVars>
      </dgm:prSet>
      <dgm:spPr/>
    </dgm:pt>
    <dgm:pt modelId="{D6C46B58-F945-43C0-B652-FF0CCF07C6C3}" type="pres">
      <dgm:prSet presAssocID="{F57F96A7-4951-48FF-85DE-C5DFB869309F}" presName="descendantText" presStyleLbl="alignAcc1" presStyleIdx="1" presStyleCnt="3">
        <dgm:presLayoutVars>
          <dgm:bulletEnabled val="1"/>
        </dgm:presLayoutVars>
      </dgm:prSet>
      <dgm:spPr/>
    </dgm:pt>
    <dgm:pt modelId="{CB5AAC71-17D2-450B-928E-F566CFC35DB0}" type="pres">
      <dgm:prSet presAssocID="{F9BC05A2-D3DA-4ED1-A38D-5C39429CC3E7}" presName="sp" presStyleCnt="0"/>
      <dgm:spPr/>
    </dgm:pt>
    <dgm:pt modelId="{C9696C5A-C036-46C4-812D-EC34B4F35CF0}" type="pres">
      <dgm:prSet presAssocID="{92EA3A67-C92D-4B03-820F-39E82FE88AF9}" presName="composite" presStyleCnt="0"/>
      <dgm:spPr/>
    </dgm:pt>
    <dgm:pt modelId="{09DB82C6-275B-4CD3-BC7A-F09BF3F9B391}" type="pres">
      <dgm:prSet presAssocID="{92EA3A67-C92D-4B03-820F-39E82FE88AF9}" presName="parentText" presStyleLbl="alignNode1" presStyleIdx="2" presStyleCnt="3">
        <dgm:presLayoutVars>
          <dgm:chMax val="1"/>
          <dgm:bulletEnabled val="1"/>
        </dgm:presLayoutVars>
      </dgm:prSet>
      <dgm:spPr/>
    </dgm:pt>
    <dgm:pt modelId="{C472CE17-69E4-410E-9B06-3EECDFDC1A86}" type="pres">
      <dgm:prSet presAssocID="{92EA3A67-C92D-4B03-820F-39E82FE88AF9}" presName="descendantText" presStyleLbl="alignAcc1" presStyleIdx="2" presStyleCnt="3">
        <dgm:presLayoutVars>
          <dgm:bulletEnabled val="1"/>
        </dgm:presLayoutVars>
      </dgm:prSet>
      <dgm:spPr/>
    </dgm:pt>
  </dgm:ptLst>
  <dgm:cxnLst>
    <dgm:cxn modelId="{F85E2A01-B56C-4C12-AC01-699FC8F274EE}" type="presOf" srcId="{92EA3A67-C92D-4B03-820F-39E82FE88AF9}" destId="{09DB82C6-275B-4CD3-BC7A-F09BF3F9B391}" srcOrd="0" destOrd="0" presId="urn:microsoft.com/office/officeart/2005/8/layout/chevron2"/>
    <dgm:cxn modelId="{33B65224-A5D5-40DC-A30E-9FD32E557A74}" srcId="{F8790C59-1AA6-448A-9775-91C36C611BF3}" destId="{425D6711-A52D-4322-A54B-3715F7FC496C}" srcOrd="0" destOrd="0" parTransId="{574AF80F-947C-4A3B-9686-614E8E07D108}" sibTransId="{2D6B97CB-44EC-46BB-8B60-4940B796CB38}"/>
    <dgm:cxn modelId="{2AAA7826-08AF-44EF-84F6-4E6F5C0BFDA4}" srcId="{BCF8BE86-014F-4FF9-8CFB-C4248E70DB66}" destId="{F57F96A7-4951-48FF-85DE-C5DFB869309F}" srcOrd="1" destOrd="0" parTransId="{A0A7DC15-02C4-45ED-A326-2D5C47B0E822}" sibTransId="{F9BC05A2-D3DA-4ED1-A38D-5C39429CC3E7}"/>
    <dgm:cxn modelId="{7C455728-BCA0-4DEC-970C-4BD508B76978}" type="presOf" srcId="{425D6711-A52D-4322-A54B-3715F7FC496C}" destId="{099CA44B-0C83-4E49-960F-90CF603A62C4}" srcOrd="0" destOrd="0" presId="urn:microsoft.com/office/officeart/2005/8/layout/chevron2"/>
    <dgm:cxn modelId="{1A053E2C-0460-4F9E-B4C6-4B0EA1BA9183}" type="presOf" srcId="{F57F96A7-4951-48FF-85DE-C5DFB869309F}" destId="{BFC75A20-2CF0-406C-BA58-384140FEEE53}" srcOrd="0" destOrd="0" presId="urn:microsoft.com/office/officeart/2005/8/layout/chevron2"/>
    <dgm:cxn modelId="{F0F0C438-0606-4B97-8CE8-C9D1ABD82BB0}" type="presOf" srcId="{F8790C59-1AA6-448A-9775-91C36C611BF3}" destId="{578D1C3C-4B95-4C5A-83AF-68E690CEA219}" srcOrd="0" destOrd="0" presId="urn:microsoft.com/office/officeart/2005/8/layout/chevron2"/>
    <dgm:cxn modelId="{7D512A55-287B-44BA-8D35-298518F688CF}" srcId="{BCF8BE86-014F-4FF9-8CFB-C4248E70DB66}" destId="{92EA3A67-C92D-4B03-820F-39E82FE88AF9}" srcOrd="2" destOrd="0" parTransId="{F852B0A5-CB48-4FEE-A36D-DFDA768B1E4B}" sibTransId="{C5F73E16-FFF2-4D22-9E60-05BF19E55551}"/>
    <dgm:cxn modelId="{901CC5B6-77C0-46FF-8C23-95A8BEB32743}" srcId="{F57F96A7-4951-48FF-85DE-C5DFB869309F}" destId="{53734E3B-4FD6-4784-904B-ACCD2F4CFC4F}" srcOrd="0" destOrd="0" parTransId="{05849FA0-C85C-4562-A68F-67C12F7A7140}" sibTransId="{DC282E9B-1F91-4044-902A-F9B9712B9942}"/>
    <dgm:cxn modelId="{2B1EDEC4-7719-42E9-B08D-71E460F219EF}" type="presOf" srcId="{53734E3B-4FD6-4784-904B-ACCD2F4CFC4F}" destId="{D6C46B58-F945-43C0-B652-FF0CCF07C6C3}" srcOrd="0" destOrd="0" presId="urn:microsoft.com/office/officeart/2005/8/layout/chevron2"/>
    <dgm:cxn modelId="{60F7E3CD-6AC5-418D-85C8-B0A975B462E7}" srcId="{92EA3A67-C92D-4B03-820F-39E82FE88AF9}" destId="{9D9C0B9B-5E05-48FE-8C97-5F8C2495A0F3}" srcOrd="0" destOrd="0" parTransId="{CDEDE368-C7F7-42C9-833A-31DAE50B08EE}" sibTransId="{1B85CF80-EC7A-4B25-BAD0-23A2EF9CAD97}"/>
    <dgm:cxn modelId="{FE4A56D3-577A-4861-979B-DEE9C90EF95B}" type="presOf" srcId="{9D9C0B9B-5E05-48FE-8C97-5F8C2495A0F3}" destId="{C472CE17-69E4-410E-9B06-3EECDFDC1A86}" srcOrd="0" destOrd="0" presId="urn:microsoft.com/office/officeart/2005/8/layout/chevron2"/>
    <dgm:cxn modelId="{2A9BC0F3-8800-46DB-8EBC-EC38451B35D2}" srcId="{BCF8BE86-014F-4FF9-8CFB-C4248E70DB66}" destId="{F8790C59-1AA6-448A-9775-91C36C611BF3}" srcOrd="0" destOrd="0" parTransId="{B5ADA152-CD4B-4520-9747-8353FF35AD3C}" sibTransId="{6C3EBCF3-62AC-40D3-A475-3F69AE436C56}"/>
    <dgm:cxn modelId="{44F7DDF8-1172-49B9-ADDB-ED50BBA794D0}" type="presOf" srcId="{BCF8BE86-014F-4FF9-8CFB-C4248E70DB66}" destId="{E7E00C76-776C-4165-99C3-F7CAA4870D4E}" srcOrd="0" destOrd="0" presId="urn:microsoft.com/office/officeart/2005/8/layout/chevron2"/>
    <dgm:cxn modelId="{B476F9A5-0466-4DE0-8BE7-B1D5A8B2EE68}" type="presParOf" srcId="{E7E00C76-776C-4165-99C3-F7CAA4870D4E}" destId="{9F487D9C-10EF-49E8-968E-A14D1E25938B}" srcOrd="0" destOrd="0" presId="urn:microsoft.com/office/officeart/2005/8/layout/chevron2"/>
    <dgm:cxn modelId="{EFED3FD3-35F0-4F39-9528-2F93AC1ADFF7}" type="presParOf" srcId="{9F487D9C-10EF-49E8-968E-A14D1E25938B}" destId="{578D1C3C-4B95-4C5A-83AF-68E690CEA219}" srcOrd="0" destOrd="0" presId="urn:microsoft.com/office/officeart/2005/8/layout/chevron2"/>
    <dgm:cxn modelId="{25CF5179-6F4F-48CB-B4CF-0250CBE22B7C}" type="presParOf" srcId="{9F487D9C-10EF-49E8-968E-A14D1E25938B}" destId="{099CA44B-0C83-4E49-960F-90CF603A62C4}" srcOrd="1" destOrd="0" presId="urn:microsoft.com/office/officeart/2005/8/layout/chevron2"/>
    <dgm:cxn modelId="{646D9627-5FC2-40CD-BABA-59AFBE89A50C}" type="presParOf" srcId="{E7E00C76-776C-4165-99C3-F7CAA4870D4E}" destId="{2A3D1952-8661-42F6-8D86-6AFF329865AE}" srcOrd="1" destOrd="0" presId="urn:microsoft.com/office/officeart/2005/8/layout/chevron2"/>
    <dgm:cxn modelId="{2F99E949-3B4E-41FD-8274-AF9487D1D365}" type="presParOf" srcId="{E7E00C76-776C-4165-99C3-F7CAA4870D4E}" destId="{B4CD9E9C-744A-4146-8DC8-C5744FF214F9}" srcOrd="2" destOrd="0" presId="urn:microsoft.com/office/officeart/2005/8/layout/chevron2"/>
    <dgm:cxn modelId="{967EC8D8-941F-4ACC-B542-A9E68E2549A0}" type="presParOf" srcId="{B4CD9E9C-744A-4146-8DC8-C5744FF214F9}" destId="{BFC75A20-2CF0-406C-BA58-384140FEEE53}" srcOrd="0" destOrd="0" presId="urn:microsoft.com/office/officeart/2005/8/layout/chevron2"/>
    <dgm:cxn modelId="{1880A433-DDDA-4E76-8337-95D160AA3F4A}" type="presParOf" srcId="{B4CD9E9C-744A-4146-8DC8-C5744FF214F9}" destId="{D6C46B58-F945-43C0-B652-FF0CCF07C6C3}" srcOrd="1" destOrd="0" presId="urn:microsoft.com/office/officeart/2005/8/layout/chevron2"/>
    <dgm:cxn modelId="{ED6A8C50-28CC-45FC-B073-3A315D4566D6}" type="presParOf" srcId="{E7E00C76-776C-4165-99C3-F7CAA4870D4E}" destId="{CB5AAC71-17D2-450B-928E-F566CFC35DB0}" srcOrd="3" destOrd="0" presId="urn:microsoft.com/office/officeart/2005/8/layout/chevron2"/>
    <dgm:cxn modelId="{D458E6E3-46BA-4E2A-B712-74D3F9C873EE}" type="presParOf" srcId="{E7E00C76-776C-4165-99C3-F7CAA4870D4E}" destId="{C9696C5A-C036-46C4-812D-EC34B4F35CF0}" srcOrd="4" destOrd="0" presId="urn:microsoft.com/office/officeart/2005/8/layout/chevron2"/>
    <dgm:cxn modelId="{A4D14E1A-AFD0-485D-BAD2-07B57C58F9FC}" type="presParOf" srcId="{C9696C5A-C036-46C4-812D-EC34B4F35CF0}" destId="{09DB82C6-275B-4CD3-BC7A-F09BF3F9B391}" srcOrd="0" destOrd="0" presId="urn:microsoft.com/office/officeart/2005/8/layout/chevron2"/>
    <dgm:cxn modelId="{91785BEC-5142-463A-A040-4E5DD9C23377}" type="presParOf" srcId="{C9696C5A-C036-46C4-812D-EC34B4F35CF0}" destId="{C472CE17-69E4-410E-9B06-3EECDFDC1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44A899-D210-4B9D-8285-E0F368C5D466}"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ru-RU"/>
        </a:p>
      </dgm:t>
    </dgm:pt>
    <dgm:pt modelId="{195ECAFC-5D1A-4284-8DE1-174C1F050709}">
      <dgm:prSet phldrT="[Текст]"/>
      <dgm:spPr>
        <a:solidFill>
          <a:schemeClr val="bg1"/>
        </a:solidFill>
      </dgm:spPr>
      <dgm:t>
        <a:bodyPr/>
        <a:lstStyle/>
        <a:p>
          <a:r>
            <a:rPr lang="ru-RU" dirty="0"/>
            <a:t>МАКРОИҚТИСОДИЙ СИЁСАТ</a:t>
          </a:r>
        </a:p>
      </dgm:t>
    </dgm:pt>
    <dgm:pt modelId="{89549B60-D00D-4FC0-BC93-55B13F35AA6F}" type="parTrans" cxnId="{5DA5944B-B772-499A-B09A-3B4CE00C0798}">
      <dgm:prSet/>
      <dgm:spPr/>
      <dgm:t>
        <a:bodyPr/>
        <a:lstStyle/>
        <a:p>
          <a:endParaRPr lang="ru-RU"/>
        </a:p>
      </dgm:t>
    </dgm:pt>
    <dgm:pt modelId="{73F1CE96-A3B1-4F5D-8E9A-25267E3E9C58}" type="sibTrans" cxnId="{5DA5944B-B772-499A-B09A-3B4CE00C0798}">
      <dgm:prSet/>
      <dgm:spPr/>
      <dgm:t>
        <a:bodyPr/>
        <a:lstStyle/>
        <a:p>
          <a:endParaRPr lang="ru-RU"/>
        </a:p>
      </dgm:t>
    </dgm:pt>
    <dgm:pt modelId="{1D92C6CB-4E79-4649-9720-AF3245C1E7E1}">
      <dgm:prSet phldrT="[Текст]"/>
      <dgm:spPr>
        <a:solidFill>
          <a:schemeClr val="bg1"/>
        </a:solidFill>
      </dgm:spPr>
      <dgm:t>
        <a:bodyPr/>
        <a:lstStyle/>
        <a:p>
          <a:r>
            <a:rPr lang="ru-RU" dirty="0"/>
            <a:t>ВАЛЮТА СИЁСАТИ</a:t>
          </a:r>
        </a:p>
      </dgm:t>
    </dgm:pt>
    <dgm:pt modelId="{457C7714-AF68-4B3F-8514-4754262E4480}" type="parTrans" cxnId="{DC81B94C-4537-4622-96BD-14099BC92555}">
      <dgm:prSet/>
      <dgm:spPr/>
      <dgm:t>
        <a:bodyPr/>
        <a:lstStyle/>
        <a:p>
          <a:endParaRPr lang="ru-RU"/>
        </a:p>
      </dgm:t>
    </dgm:pt>
    <dgm:pt modelId="{CACE28EF-DC60-44A3-9F95-FC2972C20ECF}" type="sibTrans" cxnId="{DC81B94C-4537-4622-96BD-14099BC92555}">
      <dgm:prSet/>
      <dgm:spPr/>
      <dgm:t>
        <a:bodyPr/>
        <a:lstStyle/>
        <a:p>
          <a:endParaRPr lang="ru-RU"/>
        </a:p>
      </dgm:t>
    </dgm:pt>
    <dgm:pt modelId="{32E84954-A6E7-49C4-AC50-0718DB835ACC}">
      <dgm:prSet phldrT="[Текст]"/>
      <dgm:spPr>
        <a:solidFill>
          <a:schemeClr val="bg1"/>
        </a:solidFill>
      </dgm:spPr>
      <dgm:t>
        <a:bodyPr/>
        <a:lstStyle/>
        <a:p>
          <a:r>
            <a:rPr lang="ru-RU" dirty="0"/>
            <a:t>ХИЗМАТЛАР САВДО, ИДОРА, ФАОЛИЯТ</a:t>
          </a:r>
        </a:p>
        <a:p>
          <a:r>
            <a:rPr lang="ru-RU" dirty="0"/>
            <a:t>ВА ИНВЕСТИЯ</a:t>
          </a:r>
        </a:p>
      </dgm:t>
    </dgm:pt>
    <dgm:pt modelId="{12711E5B-8EC0-41EE-9622-BD063F953997}" type="parTrans" cxnId="{39F83487-BCA8-4BDC-B5B0-2F17FF165110}">
      <dgm:prSet/>
      <dgm:spPr/>
      <dgm:t>
        <a:bodyPr/>
        <a:lstStyle/>
        <a:p>
          <a:endParaRPr lang="ru-RU"/>
        </a:p>
      </dgm:t>
    </dgm:pt>
    <dgm:pt modelId="{FA0F77EA-6D40-4E4E-B2A8-4AA56ED60E2F}" type="sibTrans" cxnId="{39F83487-BCA8-4BDC-B5B0-2F17FF165110}">
      <dgm:prSet/>
      <dgm:spPr/>
      <dgm:t>
        <a:bodyPr/>
        <a:lstStyle/>
        <a:p>
          <a:endParaRPr lang="ru-RU"/>
        </a:p>
      </dgm:t>
    </dgm:pt>
    <dgm:pt modelId="{2047273A-8A1C-4AA4-A483-6067944F406D}">
      <dgm:prSet phldrT="[Текст]"/>
      <dgm:spPr>
        <a:solidFill>
          <a:schemeClr val="bg1"/>
        </a:solidFill>
      </dgm:spPr>
      <dgm:t>
        <a:bodyPr/>
        <a:lstStyle/>
        <a:p>
          <a:r>
            <a:rPr lang="ru-RU" dirty="0"/>
            <a:t>МОЛИЯ БОЗОРЛАРИНИ ТАРТИБГА СОЛИШ</a:t>
          </a:r>
        </a:p>
      </dgm:t>
    </dgm:pt>
    <dgm:pt modelId="{5446C788-3E7C-4423-8348-654FA28D32CB}" type="parTrans" cxnId="{54E8AB05-EF32-48A5-87FE-AD4EF736B171}">
      <dgm:prSet/>
      <dgm:spPr/>
      <dgm:t>
        <a:bodyPr/>
        <a:lstStyle/>
        <a:p>
          <a:endParaRPr lang="ru-RU"/>
        </a:p>
      </dgm:t>
    </dgm:pt>
    <dgm:pt modelId="{2578A6EF-250E-4B8A-8C8D-3DE9765238C7}" type="sibTrans" cxnId="{54E8AB05-EF32-48A5-87FE-AD4EF736B171}">
      <dgm:prSet/>
      <dgm:spPr/>
      <dgm:t>
        <a:bodyPr/>
        <a:lstStyle/>
        <a:p>
          <a:endParaRPr lang="ru-RU"/>
        </a:p>
      </dgm:t>
    </dgm:pt>
    <dgm:pt modelId="{5754F30D-1858-41C6-8967-DB2D50BB2675}">
      <dgm:prSet phldrT="[Текст]"/>
      <dgm:spPr>
        <a:solidFill>
          <a:schemeClr val="bg1"/>
        </a:solidFill>
      </dgm:spPr>
      <dgm:t>
        <a:bodyPr/>
        <a:lstStyle/>
        <a:p>
          <a:r>
            <a:rPr lang="ru-RU" dirty="0"/>
            <a:t>СОЛИҚЛАР</a:t>
          </a:r>
        </a:p>
      </dgm:t>
    </dgm:pt>
    <dgm:pt modelId="{9993D744-D9D2-428A-89AA-012A2612CF7E}" type="parTrans" cxnId="{1C950F7D-D4C2-47CE-872B-F128105E0ABF}">
      <dgm:prSet/>
      <dgm:spPr/>
      <dgm:t>
        <a:bodyPr/>
        <a:lstStyle/>
        <a:p>
          <a:endParaRPr lang="ru-RU"/>
        </a:p>
      </dgm:t>
    </dgm:pt>
    <dgm:pt modelId="{B815B003-FD63-42CC-A8A1-A24F517D0AEA}" type="sibTrans" cxnId="{1C950F7D-D4C2-47CE-872B-F128105E0ABF}">
      <dgm:prSet/>
      <dgm:spPr/>
      <dgm:t>
        <a:bodyPr/>
        <a:lstStyle/>
        <a:p>
          <a:endParaRPr lang="ru-RU"/>
        </a:p>
      </dgm:t>
    </dgm:pt>
    <dgm:pt modelId="{D2583D0E-BD00-49D5-BECE-50F42B9901AE}">
      <dgm:prSet phldrT="[Текст]"/>
      <dgm:spPr>
        <a:solidFill>
          <a:schemeClr val="bg1"/>
        </a:solidFill>
      </dgm:spPr>
      <dgm:t>
        <a:bodyPr/>
        <a:lstStyle/>
        <a:p>
          <a:r>
            <a:rPr lang="ru-RU" dirty="0"/>
            <a:t>РАҚОБАТНИНГ УМУМИЙ ТАМОЙИЛЛАРИ ВА ҚОИДАЛАРИ</a:t>
          </a:r>
        </a:p>
      </dgm:t>
    </dgm:pt>
    <dgm:pt modelId="{13B2C857-1148-4088-9D7C-C73AC65E0614}" type="parTrans" cxnId="{DD99BBA0-959F-4D40-B6A1-0E80C3BFF7BC}">
      <dgm:prSet/>
      <dgm:spPr/>
      <dgm:t>
        <a:bodyPr/>
        <a:lstStyle/>
        <a:p>
          <a:endParaRPr lang="ru-RU"/>
        </a:p>
      </dgm:t>
    </dgm:pt>
    <dgm:pt modelId="{DA931064-6B4B-4F58-A1D4-577325C5D5AA}" type="sibTrans" cxnId="{DD99BBA0-959F-4D40-B6A1-0E80C3BFF7BC}">
      <dgm:prSet/>
      <dgm:spPr/>
      <dgm:t>
        <a:bodyPr/>
        <a:lstStyle/>
        <a:p>
          <a:endParaRPr lang="ru-RU"/>
        </a:p>
      </dgm:t>
    </dgm:pt>
    <dgm:pt modelId="{E26326BB-A105-4EB7-B08A-49E32A0D2FC8}">
      <dgm:prSet phldrT="[Текст]"/>
      <dgm:spPr>
        <a:solidFill>
          <a:schemeClr val="bg1"/>
        </a:solidFill>
      </dgm:spPr>
      <dgm:t>
        <a:bodyPr/>
        <a:lstStyle/>
        <a:p>
          <a:r>
            <a:rPr lang="ru-RU" dirty="0"/>
            <a:t>ТАБИИЙ МОНОПОЛИЯЛАР</a:t>
          </a:r>
        </a:p>
      </dgm:t>
    </dgm:pt>
    <dgm:pt modelId="{EB05DCA5-26D7-4067-B115-07AF96EE549E}" type="parTrans" cxnId="{94E77DB0-0BC5-4D54-A2EF-2C291CE50D42}">
      <dgm:prSet/>
      <dgm:spPr/>
      <dgm:t>
        <a:bodyPr/>
        <a:lstStyle/>
        <a:p>
          <a:endParaRPr lang="ru-RU"/>
        </a:p>
      </dgm:t>
    </dgm:pt>
    <dgm:pt modelId="{BFBA91D1-49D3-4F76-99B5-461CCF3F2C77}" type="sibTrans" cxnId="{94E77DB0-0BC5-4D54-A2EF-2C291CE50D42}">
      <dgm:prSet/>
      <dgm:spPr/>
      <dgm:t>
        <a:bodyPr/>
        <a:lstStyle/>
        <a:p>
          <a:endParaRPr lang="ru-RU"/>
        </a:p>
      </dgm:t>
    </dgm:pt>
    <dgm:pt modelId="{04D163A7-586D-4C83-B849-8521453BEE9D}">
      <dgm:prSet phldrT="[Текст]"/>
      <dgm:spPr>
        <a:solidFill>
          <a:schemeClr val="bg1"/>
        </a:solidFill>
      </dgm:spPr>
      <dgm:t>
        <a:bodyPr/>
        <a:lstStyle/>
        <a:p>
          <a:r>
            <a:rPr lang="ru-RU"/>
            <a:t>ЭНЕРГЕТИКА</a:t>
          </a:r>
          <a:endParaRPr lang="ru-RU" dirty="0"/>
        </a:p>
      </dgm:t>
    </dgm:pt>
    <dgm:pt modelId="{355509FB-31DD-4904-B955-A9F8532DA250}" type="parTrans" cxnId="{7706C366-3E91-4B3F-A9B3-3F92F84CEB64}">
      <dgm:prSet/>
      <dgm:spPr/>
      <dgm:t>
        <a:bodyPr/>
        <a:lstStyle/>
        <a:p>
          <a:endParaRPr lang="ru-RU"/>
        </a:p>
      </dgm:t>
    </dgm:pt>
    <dgm:pt modelId="{8AD698B1-A894-4C5C-A00F-3CCAEAAA78FA}" type="sibTrans" cxnId="{7706C366-3E91-4B3F-A9B3-3F92F84CEB64}">
      <dgm:prSet/>
      <dgm:spPr/>
      <dgm:t>
        <a:bodyPr/>
        <a:lstStyle/>
        <a:p>
          <a:endParaRPr lang="ru-RU"/>
        </a:p>
      </dgm:t>
    </dgm:pt>
    <dgm:pt modelId="{77180E47-0707-4012-91D2-523C429CDB01}">
      <dgm:prSet phldrT="[Текст]"/>
      <dgm:spPr>
        <a:solidFill>
          <a:schemeClr val="bg1"/>
        </a:solidFill>
      </dgm:spPr>
      <dgm:t>
        <a:bodyPr/>
        <a:lstStyle/>
        <a:p>
          <a:r>
            <a:rPr lang="ru-RU" dirty="0"/>
            <a:t>ТРАНСПОРТ</a:t>
          </a:r>
        </a:p>
      </dgm:t>
    </dgm:pt>
    <dgm:pt modelId="{C90FA246-2C29-483B-B8CE-9350372C0CF4}" type="parTrans" cxnId="{77CD5EBE-5298-48C4-AB34-4DF7229F017E}">
      <dgm:prSet/>
      <dgm:spPr/>
      <dgm:t>
        <a:bodyPr/>
        <a:lstStyle/>
        <a:p>
          <a:endParaRPr lang="ru-RU"/>
        </a:p>
      </dgm:t>
    </dgm:pt>
    <dgm:pt modelId="{89A2A289-C908-4F06-A92B-AA363F31D06E}" type="sibTrans" cxnId="{77CD5EBE-5298-48C4-AB34-4DF7229F017E}">
      <dgm:prSet/>
      <dgm:spPr/>
      <dgm:t>
        <a:bodyPr/>
        <a:lstStyle/>
        <a:p>
          <a:endParaRPr lang="ru-RU"/>
        </a:p>
      </dgm:t>
    </dgm:pt>
    <dgm:pt modelId="{CF958B3D-9EB8-4E2D-B79A-A186A9577747}">
      <dgm:prSet phldrT="[Текст]"/>
      <dgm:spPr>
        <a:solidFill>
          <a:schemeClr val="bg1"/>
        </a:solidFill>
      </dgm:spPr>
      <dgm:t>
        <a:bodyPr/>
        <a:lstStyle/>
        <a:p>
          <a:r>
            <a:rPr lang="ru-RU" dirty="0"/>
            <a:t>ДАВЛАТ ХАРИДЛАРИ</a:t>
          </a:r>
        </a:p>
      </dgm:t>
    </dgm:pt>
    <dgm:pt modelId="{B0A4FB31-3C38-498B-9FE8-607BC457B092}" type="parTrans" cxnId="{276B5B71-1F1D-488E-B4EA-A2CC5475F78F}">
      <dgm:prSet/>
      <dgm:spPr/>
      <dgm:t>
        <a:bodyPr/>
        <a:lstStyle/>
        <a:p>
          <a:endParaRPr lang="ru-RU"/>
        </a:p>
      </dgm:t>
    </dgm:pt>
    <dgm:pt modelId="{AD4463A3-CB3A-4C5F-95E0-F818FB29984A}" type="sibTrans" cxnId="{276B5B71-1F1D-488E-B4EA-A2CC5475F78F}">
      <dgm:prSet/>
      <dgm:spPr/>
      <dgm:t>
        <a:bodyPr/>
        <a:lstStyle/>
        <a:p>
          <a:endParaRPr lang="ru-RU"/>
        </a:p>
      </dgm:t>
    </dgm:pt>
    <dgm:pt modelId="{25A803C3-A82E-4CA4-A805-E16D5AD4994A}">
      <dgm:prSet phldrT="[Текст]"/>
      <dgm:spPr>
        <a:solidFill>
          <a:schemeClr val="bg1"/>
        </a:solidFill>
      </dgm:spPr>
      <dgm:t>
        <a:bodyPr/>
        <a:lstStyle/>
        <a:p>
          <a:r>
            <a:rPr lang="ru-RU" dirty="0"/>
            <a:t>ИНТЕЛЛЕКТУАЛЬНАЯ МУЛК</a:t>
          </a:r>
        </a:p>
      </dgm:t>
    </dgm:pt>
    <dgm:pt modelId="{06CB980A-DC65-4818-B2CB-478165022CE0}" type="parTrans" cxnId="{2971BEB6-631E-4826-BEE7-8AF7F52BE877}">
      <dgm:prSet/>
      <dgm:spPr/>
      <dgm:t>
        <a:bodyPr/>
        <a:lstStyle/>
        <a:p>
          <a:endParaRPr lang="ru-RU"/>
        </a:p>
      </dgm:t>
    </dgm:pt>
    <dgm:pt modelId="{300CFD5F-9BB8-4CBA-80FC-2357A6879F08}" type="sibTrans" cxnId="{2971BEB6-631E-4826-BEE7-8AF7F52BE877}">
      <dgm:prSet/>
      <dgm:spPr/>
      <dgm:t>
        <a:bodyPr/>
        <a:lstStyle/>
        <a:p>
          <a:endParaRPr lang="ru-RU"/>
        </a:p>
      </dgm:t>
    </dgm:pt>
    <dgm:pt modelId="{020597BB-F9A4-4048-BA99-872EEFCD4027}">
      <dgm:prSet phldrT="[Текст]"/>
      <dgm:spPr>
        <a:solidFill>
          <a:schemeClr val="bg1"/>
        </a:solidFill>
      </dgm:spPr>
      <dgm:t>
        <a:bodyPr/>
        <a:lstStyle/>
        <a:p>
          <a:r>
            <a:rPr lang="ru-RU" dirty="0"/>
            <a:t>САНОАТ</a:t>
          </a:r>
        </a:p>
      </dgm:t>
    </dgm:pt>
    <dgm:pt modelId="{613DD233-B354-4466-867A-1969E347CA0E}" type="parTrans" cxnId="{BA10D0E5-FBEE-4FD8-B583-6CA8967CA488}">
      <dgm:prSet/>
      <dgm:spPr/>
      <dgm:t>
        <a:bodyPr/>
        <a:lstStyle/>
        <a:p>
          <a:endParaRPr lang="ru-RU"/>
        </a:p>
      </dgm:t>
    </dgm:pt>
    <dgm:pt modelId="{3CE5F680-64CB-46A8-8DCC-D12404D0ACF9}" type="sibTrans" cxnId="{BA10D0E5-FBEE-4FD8-B583-6CA8967CA488}">
      <dgm:prSet/>
      <dgm:spPr/>
      <dgm:t>
        <a:bodyPr/>
        <a:lstStyle/>
        <a:p>
          <a:endParaRPr lang="ru-RU"/>
        </a:p>
      </dgm:t>
    </dgm:pt>
    <dgm:pt modelId="{221BEC28-B5AC-4657-BE70-C638B2F4744E}">
      <dgm:prSet phldrT="[Текст]"/>
      <dgm:spPr>
        <a:solidFill>
          <a:schemeClr val="bg1"/>
        </a:solidFill>
      </dgm:spPr>
      <dgm:t>
        <a:bodyPr/>
        <a:lstStyle/>
        <a:p>
          <a:r>
            <a:rPr lang="ru-RU" dirty="0"/>
            <a:t>АГРОПРОСАНОАТ КОМПЛЕКС</a:t>
          </a:r>
        </a:p>
      </dgm:t>
    </dgm:pt>
    <dgm:pt modelId="{8B210CB7-5E5F-4665-852F-98A9EB76C4F0}" type="parTrans" cxnId="{1A4AEC8C-7025-4216-8BBC-A3F53C735072}">
      <dgm:prSet/>
      <dgm:spPr/>
      <dgm:t>
        <a:bodyPr/>
        <a:lstStyle/>
        <a:p>
          <a:endParaRPr lang="ru-RU"/>
        </a:p>
      </dgm:t>
    </dgm:pt>
    <dgm:pt modelId="{0D5EDEF9-4F10-498D-96E3-311545780EB9}" type="sibTrans" cxnId="{1A4AEC8C-7025-4216-8BBC-A3F53C735072}">
      <dgm:prSet/>
      <dgm:spPr/>
      <dgm:t>
        <a:bodyPr/>
        <a:lstStyle/>
        <a:p>
          <a:endParaRPr lang="ru-RU"/>
        </a:p>
      </dgm:t>
    </dgm:pt>
    <dgm:pt modelId="{C13F7FC1-3389-45B2-AE1A-19F174AA1768}">
      <dgm:prSet phldrT="[Текст]"/>
      <dgm:spPr>
        <a:solidFill>
          <a:schemeClr val="bg1"/>
        </a:solidFill>
      </dgm:spPr>
      <dgm:t>
        <a:bodyPr/>
        <a:lstStyle/>
        <a:p>
          <a:r>
            <a:rPr lang="ru-RU" dirty="0"/>
            <a:t>МЕҲНАТ МИГРАЦИЯ</a:t>
          </a:r>
        </a:p>
      </dgm:t>
    </dgm:pt>
    <dgm:pt modelId="{F21099C9-0226-4F26-A035-44409376B29E}" type="parTrans" cxnId="{93590C07-D01B-4D57-82C2-C8EBF88EA40D}">
      <dgm:prSet/>
      <dgm:spPr/>
      <dgm:t>
        <a:bodyPr/>
        <a:lstStyle/>
        <a:p>
          <a:endParaRPr lang="ru-RU"/>
        </a:p>
      </dgm:t>
    </dgm:pt>
    <dgm:pt modelId="{32A20E91-FF57-4471-8E3F-EBEECEA113F0}" type="sibTrans" cxnId="{93590C07-D01B-4D57-82C2-C8EBF88EA40D}">
      <dgm:prSet/>
      <dgm:spPr/>
      <dgm:t>
        <a:bodyPr/>
        <a:lstStyle/>
        <a:p>
          <a:endParaRPr lang="ru-RU"/>
        </a:p>
      </dgm:t>
    </dgm:pt>
    <dgm:pt modelId="{A2D0A6F9-0D13-4158-B4E2-551CB05F4E07}" type="pres">
      <dgm:prSet presAssocID="{6F44A899-D210-4B9D-8285-E0F368C5D466}" presName="diagram" presStyleCnt="0">
        <dgm:presLayoutVars>
          <dgm:dir/>
          <dgm:resizeHandles val="exact"/>
        </dgm:presLayoutVars>
      </dgm:prSet>
      <dgm:spPr/>
    </dgm:pt>
    <dgm:pt modelId="{FEFA6574-827E-4477-9D9E-B3F61676A2FB}" type="pres">
      <dgm:prSet presAssocID="{195ECAFC-5D1A-4284-8DE1-174C1F050709}" presName="node" presStyleLbl="node1" presStyleIdx="0" presStyleCnt="14" custLinFactNeighborY="2649">
        <dgm:presLayoutVars>
          <dgm:bulletEnabled val="1"/>
        </dgm:presLayoutVars>
      </dgm:prSet>
      <dgm:spPr/>
    </dgm:pt>
    <dgm:pt modelId="{8640C7C4-6C5C-48C2-BC5C-9509DD38A328}" type="pres">
      <dgm:prSet presAssocID="{73F1CE96-A3B1-4F5D-8E9A-25267E3E9C58}" presName="sibTrans" presStyleCnt="0"/>
      <dgm:spPr/>
    </dgm:pt>
    <dgm:pt modelId="{5B328DF6-7C6D-4D38-8D49-6112231BF498}" type="pres">
      <dgm:prSet presAssocID="{1D92C6CB-4E79-4649-9720-AF3245C1E7E1}" presName="node" presStyleLbl="node1" presStyleIdx="1" presStyleCnt="14" custLinFactNeighborY="2649">
        <dgm:presLayoutVars>
          <dgm:bulletEnabled val="1"/>
        </dgm:presLayoutVars>
      </dgm:prSet>
      <dgm:spPr/>
    </dgm:pt>
    <dgm:pt modelId="{08D129AB-6F9C-4981-8B82-023B4592AA17}" type="pres">
      <dgm:prSet presAssocID="{CACE28EF-DC60-44A3-9F95-FC2972C20ECF}" presName="sibTrans" presStyleCnt="0"/>
      <dgm:spPr/>
    </dgm:pt>
    <dgm:pt modelId="{65EB0958-B599-4CEB-A816-5D0E3A953A68}" type="pres">
      <dgm:prSet presAssocID="{32E84954-A6E7-49C4-AC50-0718DB835ACC}" presName="node" presStyleLbl="node1" presStyleIdx="2" presStyleCnt="14" custLinFactNeighborY="2649">
        <dgm:presLayoutVars>
          <dgm:bulletEnabled val="1"/>
        </dgm:presLayoutVars>
      </dgm:prSet>
      <dgm:spPr/>
    </dgm:pt>
    <dgm:pt modelId="{688F9FDD-B457-4CEF-9B8F-48E112028BF3}" type="pres">
      <dgm:prSet presAssocID="{FA0F77EA-6D40-4E4E-B2A8-4AA56ED60E2F}" presName="sibTrans" presStyleCnt="0"/>
      <dgm:spPr/>
    </dgm:pt>
    <dgm:pt modelId="{2C7EED31-E6FE-472B-90A7-15C53A3F1459}" type="pres">
      <dgm:prSet presAssocID="{2047273A-8A1C-4AA4-A483-6067944F406D}" presName="node" presStyleLbl="node1" presStyleIdx="3" presStyleCnt="14" custLinFactNeighborY="2649">
        <dgm:presLayoutVars>
          <dgm:bulletEnabled val="1"/>
        </dgm:presLayoutVars>
      </dgm:prSet>
      <dgm:spPr/>
    </dgm:pt>
    <dgm:pt modelId="{E4113A42-73D4-44C8-88E6-F7EB0B8EA2E8}" type="pres">
      <dgm:prSet presAssocID="{2578A6EF-250E-4B8A-8C8D-3DE9765238C7}" presName="sibTrans" presStyleCnt="0"/>
      <dgm:spPr/>
    </dgm:pt>
    <dgm:pt modelId="{77BE5B15-4500-4589-9B83-6AAE8E05BFF7}" type="pres">
      <dgm:prSet presAssocID="{5754F30D-1858-41C6-8967-DB2D50BB2675}" presName="node" presStyleLbl="node1" presStyleIdx="4" presStyleCnt="14" custLinFactNeighborY="-7353">
        <dgm:presLayoutVars>
          <dgm:bulletEnabled val="1"/>
        </dgm:presLayoutVars>
      </dgm:prSet>
      <dgm:spPr/>
    </dgm:pt>
    <dgm:pt modelId="{2AA15806-F1DA-47AB-9B24-768CE22D754A}" type="pres">
      <dgm:prSet presAssocID="{B815B003-FD63-42CC-A8A1-A24F517D0AEA}" presName="sibTrans" presStyleCnt="0"/>
      <dgm:spPr/>
    </dgm:pt>
    <dgm:pt modelId="{3CFC9754-C5DC-487F-AFF3-B674199C1BED}" type="pres">
      <dgm:prSet presAssocID="{D2583D0E-BD00-49D5-BECE-50F42B9901AE}" presName="node" presStyleLbl="node1" presStyleIdx="5" presStyleCnt="14" custLinFactNeighborY="-7353">
        <dgm:presLayoutVars>
          <dgm:bulletEnabled val="1"/>
        </dgm:presLayoutVars>
      </dgm:prSet>
      <dgm:spPr/>
    </dgm:pt>
    <dgm:pt modelId="{0ED62928-EFF6-4B07-B822-1A31C1029CAF}" type="pres">
      <dgm:prSet presAssocID="{DA931064-6B4B-4F58-A1D4-577325C5D5AA}" presName="sibTrans" presStyleCnt="0"/>
      <dgm:spPr/>
    </dgm:pt>
    <dgm:pt modelId="{BB1A9FDE-C47B-4AF2-9772-5DF67AA4900F}" type="pres">
      <dgm:prSet presAssocID="{E26326BB-A105-4EB7-B08A-49E32A0D2FC8}" presName="node" presStyleLbl="node1" presStyleIdx="6" presStyleCnt="14" custLinFactNeighborY="-7353">
        <dgm:presLayoutVars>
          <dgm:bulletEnabled val="1"/>
        </dgm:presLayoutVars>
      </dgm:prSet>
      <dgm:spPr/>
    </dgm:pt>
    <dgm:pt modelId="{AF9173E2-52A3-4100-B326-E4F492209C70}" type="pres">
      <dgm:prSet presAssocID="{BFBA91D1-49D3-4F76-99B5-461CCF3F2C77}" presName="sibTrans" presStyleCnt="0"/>
      <dgm:spPr/>
    </dgm:pt>
    <dgm:pt modelId="{2A011573-F268-47EA-BE3E-8F6B5FB61B03}" type="pres">
      <dgm:prSet presAssocID="{04D163A7-586D-4C83-B849-8521453BEE9D}" presName="node" presStyleLbl="node1" presStyleIdx="7" presStyleCnt="14" custLinFactNeighborY="-7353">
        <dgm:presLayoutVars>
          <dgm:bulletEnabled val="1"/>
        </dgm:presLayoutVars>
      </dgm:prSet>
      <dgm:spPr/>
    </dgm:pt>
    <dgm:pt modelId="{BC7DA3DE-2832-4524-B239-175C1CF64E44}" type="pres">
      <dgm:prSet presAssocID="{8AD698B1-A894-4C5C-A00F-3CCAEAAA78FA}" presName="sibTrans" presStyleCnt="0"/>
      <dgm:spPr/>
    </dgm:pt>
    <dgm:pt modelId="{2F336B14-6AED-43F4-95F7-FC39CC56F7E9}" type="pres">
      <dgm:prSet presAssocID="{77180E47-0707-4012-91D2-523C429CDB01}" presName="node" presStyleLbl="node1" presStyleIdx="8" presStyleCnt="14" custLinFactNeighborY="-17745">
        <dgm:presLayoutVars>
          <dgm:bulletEnabled val="1"/>
        </dgm:presLayoutVars>
      </dgm:prSet>
      <dgm:spPr/>
    </dgm:pt>
    <dgm:pt modelId="{A7A38939-295B-44F9-89C9-A06582427146}" type="pres">
      <dgm:prSet presAssocID="{89A2A289-C908-4F06-A92B-AA363F31D06E}" presName="sibTrans" presStyleCnt="0"/>
      <dgm:spPr/>
    </dgm:pt>
    <dgm:pt modelId="{A867CE9D-A9D2-45A3-8530-D737A919E4B6}" type="pres">
      <dgm:prSet presAssocID="{CF958B3D-9EB8-4E2D-B79A-A186A9577747}" presName="node" presStyleLbl="node1" presStyleIdx="9" presStyleCnt="14" custLinFactNeighborY="-17745">
        <dgm:presLayoutVars>
          <dgm:bulletEnabled val="1"/>
        </dgm:presLayoutVars>
      </dgm:prSet>
      <dgm:spPr/>
    </dgm:pt>
    <dgm:pt modelId="{358B9D1B-2E0F-4146-8B59-558D1E6E0858}" type="pres">
      <dgm:prSet presAssocID="{AD4463A3-CB3A-4C5F-95E0-F818FB29984A}" presName="sibTrans" presStyleCnt="0"/>
      <dgm:spPr/>
    </dgm:pt>
    <dgm:pt modelId="{18EA173D-3594-4C8D-8D4A-4C97028A3710}" type="pres">
      <dgm:prSet presAssocID="{25A803C3-A82E-4CA4-A805-E16D5AD4994A}" presName="node" presStyleLbl="node1" presStyleIdx="10" presStyleCnt="14" custLinFactNeighborY="-17745">
        <dgm:presLayoutVars>
          <dgm:bulletEnabled val="1"/>
        </dgm:presLayoutVars>
      </dgm:prSet>
      <dgm:spPr/>
    </dgm:pt>
    <dgm:pt modelId="{F6CA5997-BD18-4070-BD03-44FEC8C99213}" type="pres">
      <dgm:prSet presAssocID="{300CFD5F-9BB8-4CBA-80FC-2357A6879F08}" presName="sibTrans" presStyleCnt="0"/>
      <dgm:spPr/>
    </dgm:pt>
    <dgm:pt modelId="{1FE67BD3-70E8-45BB-9EC5-9C4B8345DD17}" type="pres">
      <dgm:prSet presAssocID="{020597BB-F9A4-4048-BA99-872EEFCD4027}" presName="node" presStyleLbl="node1" presStyleIdx="11" presStyleCnt="14" custLinFactNeighborY="-17745">
        <dgm:presLayoutVars>
          <dgm:bulletEnabled val="1"/>
        </dgm:presLayoutVars>
      </dgm:prSet>
      <dgm:spPr/>
    </dgm:pt>
    <dgm:pt modelId="{C2375727-9B78-4C40-AAFD-82FDCBA0F3C3}" type="pres">
      <dgm:prSet presAssocID="{3CE5F680-64CB-46A8-8DCC-D12404D0ACF9}" presName="sibTrans" presStyleCnt="0"/>
      <dgm:spPr/>
    </dgm:pt>
    <dgm:pt modelId="{76C2EE8A-D9CA-425D-9041-F870B96A5358}" type="pres">
      <dgm:prSet presAssocID="{221BEC28-B5AC-4657-BE70-C638B2F4744E}" presName="node" presStyleLbl="node1" presStyleIdx="12" presStyleCnt="14" custLinFactNeighborY="-27746">
        <dgm:presLayoutVars>
          <dgm:bulletEnabled val="1"/>
        </dgm:presLayoutVars>
      </dgm:prSet>
      <dgm:spPr/>
    </dgm:pt>
    <dgm:pt modelId="{3899CB13-C581-41E6-B394-6329FC8863B6}" type="pres">
      <dgm:prSet presAssocID="{0D5EDEF9-4F10-498D-96E3-311545780EB9}" presName="sibTrans" presStyleCnt="0"/>
      <dgm:spPr/>
    </dgm:pt>
    <dgm:pt modelId="{D072184A-D1A8-46DB-805D-1E2C3C89D831}" type="pres">
      <dgm:prSet presAssocID="{C13F7FC1-3389-45B2-AE1A-19F174AA1768}" presName="node" presStyleLbl="node1" presStyleIdx="13" presStyleCnt="14" custLinFactNeighborY="-27746">
        <dgm:presLayoutVars>
          <dgm:bulletEnabled val="1"/>
        </dgm:presLayoutVars>
      </dgm:prSet>
      <dgm:spPr/>
    </dgm:pt>
  </dgm:ptLst>
  <dgm:cxnLst>
    <dgm:cxn modelId="{54E8AB05-EF32-48A5-87FE-AD4EF736B171}" srcId="{6F44A899-D210-4B9D-8285-E0F368C5D466}" destId="{2047273A-8A1C-4AA4-A483-6067944F406D}" srcOrd="3" destOrd="0" parTransId="{5446C788-3E7C-4423-8348-654FA28D32CB}" sibTransId="{2578A6EF-250E-4B8A-8C8D-3DE9765238C7}"/>
    <dgm:cxn modelId="{93590C07-D01B-4D57-82C2-C8EBF88EA40D}" srcId="{6F44A899-D210-4B9D-8285-E0F368C5D466}" destId="{C13F7FC1-3389-45B2-AE1A-19F174AA1768}" srcOrd="13" destOrd="0" parTransId="{F21099C9-0226-4F26-A035-44409376B29E}" sibTransId="{32A20E91-FF57-4471-8E3F-EBEECEA113F0}"/>
    <dgm:cxn modelId="{6989F209-9B11-4E7F-9430-5ED405DFAEAB}" type="presOf" srcId="{2047273A-8A1C-4AA4-A483-6067944F406D}" destId="{2C7EED31-E6FE-472B-90A7-15C53A3F1459}" srcOrd="0" destOrd="0" presId="urn:microsoft.com/office/officeart/2005/8/layout/default#1"/>
    <dgm:cxn modelId="{EDE8110C-0C9A-4CEF-B78C-17CD612F1212}" type="presOf" srcId="{221BEC28-B5AC-4657-BE70-C638B2F4744E}" destId="{76C2EE8A-D9CA-425D-9041-F870B96A5358}" srcOrd="0" destOrd="0" presId="urn:microsoft.com/office/officeart/2005/8/layout/default#1"/>
    <dgm:cxn modelId="{1F04E811-EF70-4982-B8B2-8B2F86C5FC94}" type="presOf" srcId="{020597BB-F9A4-4048-BA99-872EEFCD4027}" destId="{1FE67BD3-70E8-45BB-9EC5-9C4B8345DD17}" srcOrd="0" destOrd="0" presId="urn:microsoft.com/office/officeart/2005/8/layout/default#1"/>
    <dgm:cxn modelId="{56F67543-7EDD-4867-9CBD-B8471418D6F6}" type="presOf" srcId="{CF958B3D-9EB8-4E2D-B79A-A186A9577747}" destId="{A867CE9D-A9D2-45A3-8530-D737A919E4B6}" srcOrd="0" destOrd="0" presId="urn:microsoft.com/office/officeart/2005/8/layout/default#1"/>
    <dgm:cxn modelId="{CB5DEA44-3C68-4D30-AD15-40A487103DFE}" type="presOf" srcId="{6F44A899-D210-4B9D-8285-E0F368C5D466}" destId="{A2D0A6F9-0D13-4158-B4E2-551CB05F4E07}" srcOrd="0" destOrd="0" presId="urn:microsoft.com/office/officeart/2005/8/layout/default#1"/>
    <dgm:cxn modelId="{7706C366-3E91-4B3F-A9B3-3F92F84CEB64}" srcId="{6F44A899-D210-4B9D-8285-E0F368C5D466}" destId="{04D163A7-586D-4C83-B849-8521453BEE9D}" srcOrd="7" destOrd="0" parTransId="{355509FB-31DD-4904-B955-A9F8532DA250}" sibTransId="{8AD698B1-A894-4C5C-A00F-3CCAEAAA78FA}"/>
    <dgm:cxn modelId="{5DA5944B-B772-499A-B09A-3B4CE00C0798}" srcId="{6F44A899-D210-4B9D-8285-E0F368C5D466}" destId="{195ECAFC-5D1A-4284-8DE1-174C1F050709}" srcOrd="0" destOrd="0" parTransId="{89549B60-D00D-4FC0-BC93-55B13F35AA6F}" sibTransId="{73F1CE96-A3B1-4F5D-8E9A-25267E3E9C58}"/>
    <dgm:cxn modelId="{DC81B94C-4537-4622-96BD-14099BC92555}" srcId="{6F44A899-D210-4B9D-8285-E0F368C5D466}" destId="{1D92C6CB-4E79-4649-9720-AF3245C1E7E1}" srcOrd="1" destOrd="0" parTransId="{457C7714-AF68-4B3F-8514-4754262E4480}" sibTransId="{CACE28EF-DC60-44A3-9F95-FC2972C20ECF}"/>
    <dgm:cxn modelId="{84EFBE70-9BC7-41EA-8B0F-FB591B331159}" type="presOf" srcId="{25A803C3-A82E-4CA4-A805-E16D5AD4994A}" destId="{18EA173D-3594-4C8D-8D4A-4C97028A3710}" srcOrd="0" destOrd="0" presId="urn:microsoft.com/office/officeart/2005/8/layout/default#1"/>
    <dgm:cxn modelId="{276B5B71-1F1D-488E-B4EA-A2CC5475F78F}" srcId="{6F44A899-D210-4B9D-8285-E0F368C5D466}" destId="{CF958B3D-9EB8-4E2D-B79A-A186A9577747}" srcOrd="9" destOrd="0" parTransId="{B0A4FB31-3C38-498B-9FE8-607BC457B092}" sibTransId="{AD4463A3-CB3A-4C5F-95E0-F818FB29984A}"/>
    <dgm:cxn modelId="{B9F08B54-74A3-450A-AE89-FAC040DA0D41}" type="presOf" srcId="{D2583D0E-BD00-49D5-BECE-50F42B9901AE}" destId="{3CFC9754-C5DC-487F-AFF3-B674199C1BED}" srcOrd="0" destOrd="0" presId="urn:microsoft.com/office/officeart/2005/8/layout/default#1"/>
    <dgm:cxn modelId="{31A54178-5009-4044-944B-888CB5DA3BCD}" type="presOf" srcId="{77180E47-0707-4012-91D2-523C429CDB01}" destId="{2F336B14-6AED-43F4-95F7-FC39CC56F7E9}" srcOrd="0" destOrd="0" presId="urn:microsoft.com/office/officeart/2005/8/layout/default#1"/>
    <dgm:cxn modelId="{1C950F7D-D4C2-47CE-872B-F128105E0ABF}" srcId="{6F44A899-D210-4B9D-8285-E0F368C5D466}" destId="{5754F30D-1858-41C6-8967-DB2D50BB2675}" srcOrd="4" destOrd="0" parTransId="{9993D744-D9D2-428A-89AA-012A2612CF7E}" sibTransId="{B815B003-FD63-42CC-A8A1-A24F517D0AEA}"/>
    <dgm:cxn modelId="{1BE0AC7D-4303-4EA2-82EE-0A8E16659C49}" type="presOf" srcId="{5754F30D-1858-41C6-8967-DB2D50BB2675}" destId="{77BE5B15-4500-4589-9B83-6AAE8E05BFF7}" srcOrd="0" destOrd="0" presId="urn:microsoft.com/office/officeart/2005/8/layout/default#1"/>
    <dgm:cxn modelId="{39F83487-BCA8-4BDC-B5B0-2F17FF165110}" srcId="{6F44A899-D210-4B9D-8285-E0F368C5D466}" destId="{32E84954-A6E7-49C4-AC50-0718DB835ACC}" srcOrd="2" destOrd="0" parTransId="{12711E5B-8EC0-41EE-9622-BD063F953997}" sibTransId="{FA0F77EA-6D40-4E4E-B2A8-4AA56ED60E2F}"/>
    <dgm:cxn modelId="{B281498C-5DD2-41A1-B507-CFA2FBB50124}" type="presOf" srcId="{195ECAFC-5D1A-4284-8DE1-174C1F050709}" destId="{FEFA6574-827E-4477-9D9E-B3F61676A2FB}" srcOrd="0" destOrd="0" presId="urn:microsoft.com/office/officeart/2005/8/layout/default#1"/>
    <dgm:cxn modelId="{1A4AEC8C-7025-4216-8BBC-A3F53C735072}" srcId="{6F44A899-D210-4B9D-8285-E0F368C5D466}" destId="{221BEC28-B5AC-4657-BE70-C638B2F4744E}" srcOrd="12" destOrd="0" parTransId="{8B210CB7-5E5F-4665-852F-98A9EB76C4F0}" sibTransId="{0D5EDEF9-4F10-498D-96E3-311545780EB9}"/>
    <dgm:cxn modelId="{DD99BBA0-959F-4D40-B6A1-0E80C3BFF7BC}" srcId="{6F44A899-D210-4B9D-8285-E0F368C5D466}" destId="{D2583D0E-BD00-49D5-BECE-50F42B9901AE}" srcOrd="5" destOrd="0" parTransId="{13B2C857-1148-4088-9D7C-C73AC65E0614}" sibTransId="{DA931064-6B4B-4F58-A1D4-577325C5D5AA}"/>
    <dgm:cxn modelId="{08DCE7A9-07F6-484C-BFED-9DBA535D239B}" type="presOf" srcId="{04D163A7-586D-4C83-B849-8521453BEE9D}" destId="{2A011573-F268-47EA-BE3E-8F6B5FB61B03}" srcOrd="0" destOrd="0" presId="urn:microsoft.com/office/officeart/2005/8/layout/default#1"/>
    <dgm:cxn modelId="{177BF5AD-86F2-4C63-B1FF-EB5B38364429}" type="presOf" srcId="{1D92C6CB-4E79-4649-9720-AF3245C1E7E1}" destId="{5B328DF6-7C6D-4D38-8D49-6112231BF498}" srcOrd="0" destOrd="0" presId="urn:microsoft.com/office/officeart/2005/8/layout/default#1"/>
    <dgm:cxn modelId="{94E77DB0-0BC5-4D54-A2EF-2C291CE50D42}" srcId="{6F44A899-D210-4B9D-8285-E0F368C5D466}" destId="{E26326BB-A105-4EB7-B08A-49E32A0D2FC8}" srcOrd="6" destOrd="0" parTransId="{EB05DCA5-26D7-4067-B115-07AF96EE549E}" sibTransId="{BFBA91D1-49D3-4F76-99B5-461CCF3F2C77}"/>
    <dgm:cxn modelId="{2971BEB6-631E-4826-BEE7-8AF7F52BE877}" srcId="{6F44A899-D210-4B9D-8285-E0F368C5D466}" destId="{25A803C3-A82E-4CA4-A805-E16D5AD4994A}" srcOrd="10" destOrd="0" parTransId="{06CB980A-DC65-4818-B2CB-478165022CE0}" sibTransId="{300CFD5F-9BB8-4CBA-80FC-2357A6879F08}"/>
    <dgm:cxn modelId="{77CD5EBE-5298-48C4-AB34-4DF7229F017E}" srcId="{6F44A899-D210-4B9D-8285-E0F368C5D466}" destId="{77180E47-0707-4012-91D2-523C429CDB01}" srcOrd="8" destOrd="0" parTransId="{C90FA246-2C29-483B-B8CE-9350372C0CF4}" sibTransId="{89A2A289-C908-4F06-A92B-AA363F31D06E}"/>
    <dgm:cxn modelId="{676E8BC4-8CE8-4A71-A803-14D9FC6A2408}" type="presOf" srcId="{E26326BB-A105-4EB7-B08A-49E32A0D2FC8}" destId="{BB1A9FDE-C47B-4AF2-9772-5DF67AA4900F}" srcOrd="0" destOrd="0" presId="urn:microsoft.com/office/officeart/2005/8/layout/default#1"/>
    <dgm:cxn modelId="{EE780DCD-5D0C-4373-93F9-3972DED290E6}" type="presOf" srcId="{32E84954-A6E7-49C4-AC50-0718DB835ACC}" destId="{65EB0958-B599-4CEB-A816-5D0E3A953A68}" srcOrd="0" destOrd="0" presId="urn:microsoft.com/office/officeart/2005/8/layout/default#1"/>
    <dgm:cxn modelId="{BA10D0E5-FBEE-4FD8-B583-6CA8967CA488}" srcId="{6F44A899-D210-4B9D-8285-E0F368C5D466}" destId="{020597BB-F9A4-4048-BA99-872EEFCD4027}" srcOrd="11" destOrd="0" parTransId="{613DD233-B354-4466-867A-1969E347CA0E}" sibTransId="{3CE5F680-64CB-46A8-8DCC-D12404D0ACF9}"/>
    <dgm:cxn modelId="{A6AD3CFA-696D-4ACE-BFC5-CF18BED10015}" type="presOf" srcId="{C13F7FC1-3389-45B2-AE1A-19F174AA1768}" destId="{D072184A-D1A8-46DB-805D-1E2C3C89D831}" srcOrd="0" destOrd="0" presId="urn:microsoft.com/office/officeart/2005/8/layout/default#1"/>
    <dgm:cxn modelId="{F4033868-1F22-469B-9FFD-1FAD393C0EE1}" type="presParOf" srcId="{A2D0A6F9-0D13-4158-B4E2-551CB05F4E07}" destId="{FEFA6574-827E-4477-9D9E-B3F61676A2FB}" srcOrd="0" destOrd="0" presId="urn:microsoft.com/office/officeart/2005/8/layout/default#1"/>
    <dgm:cxn modelId="{B1ADFA2E-1114-4B8C-ADDD-FBB48D0C14E6}" type="presParOf" srcId="{A2D0A6F9-0D13-4158-B4E2-551CB05F4E07}" destId="{8640C7C4-6C5C-48C2-BC5C-9509DD38A328}" srcOrd="1" destOrd="0" presId="urn:microsoft.com/office/officeart/2005/8/layout/default#1"/>
    <dgm:cxn modelId="{9D6BF5CB-4E3F-4CDE-9766-70F9944FD212}" type="presParOf" srcId="{A2D0A6F9-0D13-4158-B4E2-551CB05F4E07}" destId="{5B328DF6-7C6D-4D38-8D49-6112231BF498}" srcOrd="2" destOrd="0" presId="urn:microsoft.com/office/officeart/2005/8/layout/default#1"/>
    <dgm:cxn modelId="{33FF0A71-25BA-4BA7-AFE4-8FC45821CAF3}" type="presParOf" srcId="{A2D0A6F9-0D13-4158-B4E2-551CB05F4E07}" destId="{08D129AB-6F9C-4981-8B82-023B4592AA17}" srcOrd="3" destOrd="0" presId="urn:microsoft.com/office/officeart/2005/8/layout/default#1"/>
    <dgm:cxn modelId="{6DD2DFBB-5621-4A9A-B8ED-FAE66195378C}" type="presParOf" srcId="{A2D0A6F9-0D13-4158-B4E2-551CB05F4E07}" destId="{65EB0958-B599-4CEB-A816-5D0E3A953A68}" srcOrd="4" destOrd="0" presId="urn:microsoft.com/office/officeart/2005/8/layout/default#1"/>
    <dgm:cxn modelId="{096EC941-6AB8-4B5F-8051-A322B7CE9993}" type="presParOf" srcId="{A2D0A6F9-0D13-4158-B4E2-551CB05F4E07}" destId="{688F9FDD-B457-4CEF-9B8F-48E112028BF3}" srcOrd="5" destOrd="0" presId="urn:microsoft.com/office/officeart/2005/8/layout/default#1"/>
    <dgm:cxn modelId="{9ADDF331-228A-42B0-8938-A5B0FEA7EC43}" type="presParOf" srcId="{A2D0A6F9-0D13-4158-B4E2-551CB05F4E07}" destId="{2C7EED31-E6FE-472B-90A7-15C53A3F1459}" srcOrd="6" destOrd="0" presId="urn:microsoft.com/office/officeart/2005/8/layout/default#1"/>
    <dgm:cxn modelId="{79B9D664-A4DA-42F5-BBE7-11DF4A55670E}" type="presParOf" srcId="{A2D0A6F9-0D13-4158-B4E2-551CB05F4E07}" destId="{E4113A42-73D4-44C8-88E6-F7EB0B8EA2E8}" srcOrd="7" destOrd="0" presId="urn:microsoft.com/office/officeart/2005/8/layout/default#1"/>
    <dgm:cxn modelId="{5D789A10-EE34-4884-A241-31B63540814C}" type="presParOf" srcId="{A2D0A6F9-0D13-4158-B4E2-551CB05F4E07}" destId="{77BE5B15-4500-4589-9B83-6AAE8E05BFF7}" srcOrd="8" destOrd="0" presId="urn:microsoft.com/office/officeart/2005/8/layout/default#1"/>
    <dgm:cxn modelId="{7E43D86D-7B41-4B95-9AEE-56E01008E302}" type="presParOf" srcId="{A2D0A6F9-0D13-4158-B4E2-551CB05F4E07}" destId="{2AA15806-F1DA-47AB-9B24-768CE22D754A}" srcOrd="9" destOrd="0" presId="urn:microsoft.com/office/officeart/2005/8/layout/default#1"/>
    <dgm:cxn modelId="{4D0D83D1-4B90-4F14-82B4-63DCF1531492}" type="presParOf" srcId="{A2D0A6F9-0D13-4158-B4E2-551CB05F4E07}" destId="{3CFC9754-C5DC-487F-AFF3-B674199C1BED}" srcOrd="10" destOrd="0" presId="urn:microsoft.com/office/officeart/2005/8/layout/default#1"/>
    <dgm:cxn modelId="{D3E549FB-227E-40F7-BF86-29FC1E245283}" type="presParOf" srcId="{A2D0A6F9-0D13-4158-B4E2-551CB05F4E07}" destId="{0ED62928-EFF6-4B07-B822-1A31C1029CAF}" srcOrd="11" destOrd="0" presId="urn:microsoft.com/office/officeart/2005/8/layout/default#1"/>
    <dgm:cxn modelId="{1B093E83-5AD1-4370-B658-7EDF273CB895}" type="presParOf" srcId="{A2D0A6F9-0D13-4158-B4E2-551CB05F4E07}" destId="{BB1A9FDE-C47B-4AF2-9772-5DF67AA4900F}" srcOrd="12" destOrd="0" presId="urn:microsoft.com/office/officeart/2005/8/layout/default#1"/>
    <dgm:cxn modelId="{9B126565-E92D-4949-81E6-160207903D52}" type="presParOf" srcId="{A2D0A6F9-0D13-4158-B4E2-551CB05F4E07}" destId="{AF9173E2-52A3-4100-B326-E4F492209C70}" srcOrd="13" destOrd="0" presId="urn:microsoft.com/office/officeart/2005/8/layout/default#1"/>
    <dgm:cxn modelId="{00F956AC-E68A-4D7D-9D75-A8A02B2B9572}" type="presParOf" srcId="{A2D0A6F9-0D13-4158-B4E2-551CB05F4E07}" destId="{2A011573-F268-47EA-BE3E-8F6B5FB61B03}" srcOrd="14" destOrd="0" presId="urn:microsoft.com/office/officeart/2005/8/layout/default#1"/>
    <dgm:cxn modelId="{CE782BDE-888C-4F52-B0D1-E68D366034FC}" type="presParOf" srcId="{A2D0A6F9-0D13-4158-B4E2-551CB05F4E07}" destId="{BC7DA3DE-2832-4524-B239-175C1CF64E44}" srcOrd="15" destOrd="0" presId="urn:microsoft.com/office/officeart/2005/8/layout/default#1"/>
    <dgm:cxn modelId="{523CE3B5-DDD3-4D60-9B29-A74EFC6B62CA}" type="presParOf" srcId="{A2D0A6F9-0D13-4158-B4E2-551CB05F4E07}" destId="{2F336B14-6AED-43F4-95F7-FC39CC56F7E9}" srcOrd="16" destOrd="0" presId="urn:microsoft.com/office/officeart/2005/8/layout/default#1"/>
    <dgm:cxn modelId="{B4618E5D-0E19-47F7-AC58-0978F11193DA}" type="presParOf" srcId="{A2D0A6F9-0D13-4158-B4E2-551CB05F4E07}" destId="{A7A38939-295B-44F9-89C9-A06582427146}" srcOrd="17" destOrd="0" presId="urn:microsoft.com/office/officeart/2005/8/layout/default#1"/>
    <dgm:cxn modelId="{B87C7FB7-1CB7-4A6C-83D1-C0808049704E}" type="presParOf" srcId="{A2D0A6F9-0D13-4158-B4E2-551CB05F4E07}" destId="{A867CE9D-A9D2-45A3-8530-D737A919E4B6}" srcOrd="18" destOrd="0" presId="urn:microsoft.com/office/officeart/2005/8/layout/default#1"/>
    <dgm:cxn modelId="{4E5B7AA2-399D-4681-98D2-710387503BA8}" type="presParOf" srcId="{A2D0A6F9-0D13-4158-B4E2-551CB05F4E07}" destId="{358B9D1B-2E0F-4146-8B59-558D1E6E0858}" srcOrd="19" destOrd="0" presId="urn:microsoft.com/office/officeart/2005/8/layout/default#1"/>
    <dgm:cxn modelId="{C4D1EA8B-5C93-4ECA-AC09-9661D7D8972E}" type="presParOf" srcId="{A2D0A6F9-0D13-4158-B4E2-551CB05F4E07}" destId="{18EA173D-3594-4C8D-8D4A-4C97028A3710}" srcOrd="20" destOrd="0" presId="urn:microsoft.com/office/officeart/2005/8/layout/default#1"/>
    <dgm:cxn modelId="{B648091A-A91F-4181-9594-CCA53832CCB8}" type="presParOf" srcId="{A2D0A6F9-0D13-4158-B4E2-551CB05F4E07}" destId="{F6CA5997-BD18-4070-BD03-44FEC8C99213}" srcOrd="21" destOrd="0" presId="urn:microsoft.com/office/officeart/2005/8/layout/default#1"/>
    <dgm:cxn modelId="{554186AF-E077-471B-AD4F-BAE796A89D6F}" type="presParOf" srcId="{A2D0A6F9-0D13-4158-B4E2-551CB05F4E07}" destId="{1FE67BD3-70E8-45BB-9EC5-9C4B8345DD17}" srcOrd="22" destOrd="0" presId="urn:microsoft.com/office/officeart/2005/8/layout/default#1"/>
    <dgm:cxn modelId="{9D07676F-0D45-4DF4-BAF1-D92FFCC527AC}" type="presParOf" srcId="{A2D0A6F9-0D13-4158-B4E2-551CB05F4E07}" destId="{C2375727-9B78-4C40-AAFD-82FDCBA0F3C3}" srcOrd="23" destOrd="0" presId="urn:microsoft.com/office/officeart/2005/8/layout/default#1"/>
    <dgm:cxn modelId="{F1469077-E6E4-4DCB-B894-F6EB2A99E060}" type="presParOf" srcId="{A2D0A6F9-0D13-4158-B4E2-551CB05F4E07}" destId="{76C2EE8A-D9CA-425D-9041-F870B96A5358}" srcOrd="24" destOrd="0" presId="urn:microsoft.com/office/officeart/2005/8/layout/default#1"/>
    <dgm:cxn modelId="{85FF14CB-355B-4D9D-A8E7-F55931023E55}" type="presParOf" srcId="{A2D0A6F9-0D13-4158-B4E2-551CB05F4E07}" destId="{3899CB13-C581-41E6-B394-6329FC8863B6}" srcOrd="25" destOrd="0" presId="urn:microsoft.com/office/officeart/2005/8/layout/default#1"/>
    <dgm:cxn modelId="{9C4A4960-A4F2-4BE3-9A58-8274BEBFB7A8}" type="presParOf" srcId="{A2D0A6F9-0D13-4158-B4E2-551CB05F4E07}" destId="{D072184A-D1A8-46DB-805D-1E2C3C89D831}" srcOrd="2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5B880B-E598-4748-907C-933D70E92271}"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ru-RU"/>
        </a:p>
      </dgm:t>
    </dgm:pt>
    <dgm:pt modelId="{63C3023E-003F-460F-8B23-2525C364B45A}">
      <dgm:prSet phldrT="[Текст]"/>
      <dgm:spPr/>
      <dgm:t>
        <a:bodyPr/>
        <a:lstStyle/>
        <a:p>
          <a:r>
            <a:rPr lang="ru-RU" dirty="0"/>
            <a:t>2016</a:t>
          </a:r>
        </a:p>
      </dgm:t>
    </dgm:pt>
    <dgm:pt modelId="{D48B0B86-5825-45B2-96FE-4C88D17B4572}" type="parTrans" cxnId="{6C7D9C88-1D64-4751-9D3A-DCC95327139C}">
      <dgm:prSet/>
      <dgm:spPr/>
      <dgm:t>
        <a:bodyPr/>
        <a:lstStyle/>
        <a:p>
          <a:endParaRPr lang="ru-RU"/>
        </a:p>
      </dgm:t>
    </dgm:pt>
    <dgm:pt modelId="{6D3AE097-FE48-49EB-AC8C-8B41C1C71518}" type="sibTrans" cxnId="{6C7D9C88-1D64-4751-9D3A-DCC95327139C}">
      <dgm:prSet/>
      <dgm:spPr/>
      <dgm:t>
        <a:bodyPr/>
        <a:lstStyle/>
        <a:p>
          <a:endParaRPr lang="ru-RU"/>
        </a:p>
      </dgm:t>
    </dgm:pt>
    <dgm:pt modelId="{8BE734BB-8F16-4119-99E1-3A446ADD2674}">
      <dgm:prSet phldrT="[Текст]" custT="1"/>
      <dgm:spPr>
        <a:solidFill>
          <a:schemeClr val="bg1"/>
        </a:solidFill>
      </dgm:spPr>
      <dgm:t>
        <a:bodyPr/>
        <a:lstStyle/>
        <a:p>
          <a:r>
            <a:rPr lang="uz-Cyrl-UZ" sz="1500" noProof="0" dirty="0">
              <a:solidFill>
                <a:srgbClr val="FFFF00"/>
              </a:solidFill>
            </a:rPr>
            <a:t>Тиббий препаратлар ва маҳсулотларнинг умумий бозори</a:t>
          </a:r>
        </a:p>
      </dgm:t>
    </dgm:pt>
    <dgm:pt modelId="{3D3D67F7-3D64-4629-9F7A-2C255C794084}" type="parTrans" cxnId="{5E4DC556-98DF-4683-8EB0-8979A220B973}">
      <dgm:prSet/>
      <dgm:spPr/>
      <dgm:t>
        <a:bodyPr/>
        <a:lstStyle/>
        <a:p>
          <a:endParaRPr lang="ru-RU"/>
        </a:p>
      </dgm:t>
    </dgm:pt>
    <dgm:pt modelId="{2EED8076-0C44-4EBF-93D8-18671847824E}" type="sibTrans" cxnId="{5E4DC556-98DF-4683-8EB0-8979A220B973}">
      <dgm:prSet/>
      <dgm:spPr/>
      <dgm:t>
        <a:bodyPr/>
        <a:lstStyle/>
        <a:p>
          <a:endParaRPr lang="ru-RU"/>
        </a:p>
      </dgm:t>
    </dgm:pt>
    <dgm:pt modelId="{C30281AC-99CE-4E8A-BEB1-58B9AE7BFA08}">
      <dgm:prSet phldrT="[Текст]"/>
      <dgm:spPr/>
      <dgm:t>
        <a:bodyPr/>
        <a:lstStyle/>
        <a:p>
          <a:r>
            <a:rPr lang="ru-RU" dirty="0"/>
            <a:t>2019</a:t>
          </a:r>
        </a:p>
      </dgm:t>
    </dgm:pt>
    <dgm:pt modelId="{4FAE6255-B7B3-4C98-ACE2-16F0A045A5CF}" type="parTrans" cxnId="{987D9BD7-1A1B-445A-AA39-F8910A14B4B8}">
      <dgm:prSet/>
      <dgm:spPr/>
      <dgm:t>
        <a:bodyPr/>
        <a:lstStyle/>
        <a:p>
          <a:endParaRPr lang="ru-RU"/>
        </a:p>
      </dgm:t>
    </dgm:pt>
    <dgm:pt modelId="{09C4B17A-4F63-4CEF-8F65-00682F2C0386}" type="sibTrans" cxnId="{987D9BD7-1A1B-445A-AA39-F8910A14B4B8}">
      <dgm:prSet/>
      <dgm:spPr/>
      <dgm:t>
        <a:bodyPr/>
        <a:lstStyle/>
        <a:p>
          <a:endParaRPr lang="ru-RU"/>
        </a:p>
      </dgm:t>
    </dgm:pt>
    <dgm:pt modelId="{D6197B9D-A35E-42D5-BE26-3F86764799FE}">
      <dgm:prSet phldrT="[Текст]" custT="1"/>
      <dgm:spPr>
        <a:solidFill>
          <a:schemeClr val="bg1"/>
        </a:solidFill>
      </dgm:spPr>
      <dgm:t>
        <a:bodyPr/>
        <a:lstStyle/>
        <a:p>
          <a:r>
            <a:rPr lang="uz-Cyrl-UZ" sz="1500" noProof="0" dirty="0">
              <a:solidFill>
                <a:srgbClr val="FFFF00"/>
              </a:solidFill>
            </a:rPr>
            <a:t>Умумий Электр Энергияси бозори</a:t>
          </a:r>
        </a:p>
      </dgm:t>
    </dgm:pt>
    <dgm:pt modelId="{EA5A52AF-2100-48DB-A4E5-6DCAC36E7591}" type="parTrans" cxnId="{079DC2BD-3A12-47B1-8F45-E751E0C9ECE2}">
      <dgm:prSet/>
      <dgm:spPr/>
      <dgm:t>
        <a:bodyPr/>
        <a:lstStyle/>
        <a:p>
          <a:endParaRPr lang="ru-RU"/>
        </a:p>
      </dgm:t>
    </dgm:pt>
    <dgm:pt modelId="{734BDEF6-49C8-4BCF-8C2A-C5934034A01A}" type="sibTrans" cxnId="{079DC2BD-3A12-47B1-8F45-E751E0C9ECE2}">
      <dgm:prSet/>
      <dgm:spPr/>
      <dgm:t>
        <a:bodyPr/>
        <a:lstStyle/>
        <a:p>
          <a:endParaRPr lang="ru-RU"/>
        </a:p>
      </dgm:t>
    </dgm:pt>
    <dgm:pt modelId="{2FBCCB26-0E29-41CC-BC82-7C15C6EF506D}">
      <dgm:prSet phldrT="[Текст]"/>
      <dgm:spPr/>
      <dgm:t>
        <a:bodyPr/>
        <a:lstStyle/>
        <a:p>
          <a:r>
            <a:rPr lang="ru-RU" dirty="0"/>
            <a:t>2025</a:t>
          </a:r>
        </a:p>
      </dgm:t>
    </dgm:pt>
    <dgm:pt modelId="{3C358B62-AE99-4F47-B6B4-6EBDBDE78B6F}" type="parTrans" cxnId="{DAC4FDAC-C09A-4A06-8DC5-F60EEE60FF0D}">
      <dgm:prSet/>
      <dgm:spPr/>
      <dgm:t>
        <a:bodyPr/>
        <a:lstStyle/>
        <a:p>
          <a:endParaRPr lang="ru-RU"/>
        </a:p>
      </dgm:t>
    </dgm:pt>
    <dgm:pt modelId="{CBFD9F00-7514-4600-A4BA-5808A7F838BA}" type="sibTrans" cxnId="{DAC4FDAC-C09A-4A06-8DC5-F60EEE60FF0D}">
      <dgm:prSet/>
      <dgm:spPr/>
      <dgm:t>
        <a:bodyPr/>
        <a:lstStyle/>
        <a:p>
          <a:endParaRPr lang="ru-RU"/>
        </a:p>
      </dgm:t>
    </dgm:pt>
    <dgm:pt modelId="{ABB8A071-233C-42AA-A76D-DD03E2F14FB8}">
      <dgm:prSet phldrT="[Текст]"/>
      <dgm:spPr>
        <a:solidFill>
          <a:schemeClr val="bg1"/>
        </a:solidFill>
      </dgm:spPr>
      <dgm:t>
        <a:bodyPr/>
        <a:lstStyle/>
        <a:p>
          <a:r>
            <a:rPr lang="uz-Cyrl-UZ" noProof="0" dirty="0">
              <a:solidFill>
                <a:srgbClr val="FFFF00"/>
              </a:solidFill>
              <a:latin typeface="Times New Roman" panose="02020603050405020304" pitchFamily="18" charset="0"/>
              <a:cs typeface="Times New Roman" panose="02020603050405020304" pitchFamily="18" charset="0"/>
            </a:rPr>
            <a:t>Газ, нефт ва нефт маҳсулотларининг ягона бозори</a:t>
          </a:r>
        </a:p>
      </dgm:t>
    </dgm:pt>
    <dgm:pt modelId="{B262197D-493C-46D0-8B96-1725E61E5937}" type="parTrans" cxnId="{C92FFAEE-5FB0-4FA3-A736-817AA8EF323C}">
      <dgm:prSet/>
      <dgm:spPr/>
      <dgm:t>
        <a:bodyPr/>
        <a:lstStyle/>
        <a:p>
          <a:endParaRPr lang="ru-RU"/>
        </a:p>
      </dgm:t>
    </dgm:pt>
    <dgm:pt modelId="{F3433571-16A4-495C-BA1D-360E6D22FDB5}" type="sibTrans" cxnId="{C92FFAEE-5FB0-4FA3-A736-817AA8EF323C}">
      <dgm:prSet/>
      <dgm:spPr/>
      <dgm:t>
        <a:bodyPr/>
        <a:lstStyle/>
        <a:p>
          <a:endParaRPr lang="ru-RU"/>
        </a:p>
      </dgm:t>
    </dgm:pt>
    <dgm:pt modelId="{2F9D86AE-A8DB-4371-885A-9F5B27CEAF2E}">
      <dgm:prSet phldrT="[Текст]"/>
      <dgm:spPr/>
      <dgm:t>
        <a:bodyPr/>
        <a:lstStyle/>
        <a:p>
          <a:r>
            <a:rPr lang="ru-RU" dirty="0"/>
            <a:t>2022</a:t>
          </a:r>
        </a:p>
      </dgm:t>
    </dgm:pt>
    <dgm:pt modelId="{F6707B13-1F32-437C-ACD8-8D1A7AA13014}" type="parTrans" cxnId="{F7948CD7-1D54-403F-BE9F-AC717A9508B1}">
      <dgm:prSet/>
      <dgm:spPr/>
      <dgm:t>
        <a:bodyPr/>
        <a:lstStyle/>
        <a:p>
          <a:endParaRPr lang="ru-RU"/>
        </a:p>
      </dgm:t>
    </dgm:pt>
    <dgm:pt modelId="{AC0BB27B-D899-4E90-A6C5-E1DA6CAF7E57}" type="sibTrans" cxnId="{F7948CD7-1D54-403F-BE9F-AC717A9508B1}">
      <dgm:prSet/>
      <dgm:spPr/>
      <dgm:t>
        <a:bodyPr/>
        <a:lstStyle/>
        <a:p>
          <a:endParaRPr lang="ru-RU"/>
        </a:p>
      </dgm:t>
    </dgm:pt>
    <dgm:pt modelId="{3A3E66A2-BC1B-4A59-A3A8-C4C395F4430A}">
      <dgm:prSet phldrT="[Текст]"/>
      <dgm:spPr>
        <a:solidFill>
          <a:schemeClr val="bg1"/>
        </a:solidFill>
      </dgm:spPr>
      <dgm:t>
        <a:bodyPr/>
        <a:lstStyle/>
        <a:p>
          <a:r>
            <a:rPr lang="uz-Cyrl-UZ" noProof="0" dirty="0">
              <a:solidFill>
                <a:srgbClr val="FFFF00"/>
              </a:solidFill>
            </a:rPr>
            <a:t>Миллий молия бозорини тартибга солиш органини яратиш</a:t>
          </a:r>
        </a:p>
      </dgm:t>
    </dgm:pt>
    <dgm:pt modelId="{BB20953F-6DF8-4AE1-AE85-24A5A75545E3}" type="parTrans" cxnId="{2288AB5F-1AD0-4D1B-960C-525C8DDC76CB}">
      <dgm:prSet/>
      <dgm:spPr/>
      <dgm:t>
        <a:bodyPr/>
        <a:lstStyle/>
        <a:p>
          <a:endParaRPr lang="ru-RU"/>
        </a:p>
      </dgm:t>
    </dgm:pt>
    <dgm:pt modelId="{586A53AF-5404-46BB-B38B-5E3656F32DD4}" type="sibTrans" cxnId="{2288AB5F-1AD0-4D1B-960C-525C8DDC76CB}">
      <dgm:prSet/>
      <dgm:spPr/>
      <dgm:t>
        <a:bodyPr/>
        <a:lstStyle/>
        <a:p>
          <a:endParaRPr lang="ru-RU"/>
        </a:p>
      </dgm:t>
    </dgm:pt>
    <dgm:pt modelId="{4878E039-450F-4931-8291-F206A351DC3F}" type="pres">
      <dgm:prSet presAssocID="{735B880B-E598-4748-907C-933D70E92271}" presName="Name0" presStyleCnt="0">
        <dgm:presLayoutVars>
          <dgm:chMax val="5"/>
          <dgm:chPref val="5"/>
          <dgm:dir/>
          <dgm:animLvl val="lvl"/>
        </dgm:presLayoutVars>
      </dgm:prSet>
      <dgm:spPr/>
    </dgm:pt>
    <dgm:pt modelId="{0F940B65-8FE5-4E26-95CA-95F405E27716}" type="pres">
      <dgm:prSet presAssocID="{63C3023E-003F-460F-8B23-2525C364B45A}" presName="parentText1" presStyleLbl="node1" presStyleIdx="0" presStyleCnt="4">
        <dgm:presLayoutVars>
          <dgm:chMax/>
          <dgm:chPref val="3"/>
          <dgm:bulletEnabled val="1"/>
        </dgm:presLayoutVars>
      </dgm:prSet>
      <dgm:spPr/>
    </dgm:pt>
    <dgm:pt modelId="{4383EE43-6011-42D1-9A87-9D8A77C22E5D}" type="pres">
      <dgm:prSet presAssocID="{63C3023E-003F-460F-8B23-2525C364B45A}" presName="childText1" presStyleLbl="solidAlignAcc1" presStyleIdx="0" presStyleCnt="4" custScaleY="67837" custLinFactNeighborX="-2197" custLinFactNeighborY="-16897">
        <dgm:presLayoutVars>
          <dgm:chMax val="0"/>
          <dgm:chPref val="0"/>
          <dgm:bulletEnabled val="1"/>
        </dgm:presLayoutVars>
      </dgm:prSet>
      <dgm:spPr/>
    </dgm:pt>
    <dgm:pt modelId="{95E755C7-D42D-4316-8350-1C627C5FD674}" type="pres">
      <dgm:prSet presAssocID="{C30281AC-99CE-4E8A-BEB1-58B9AE7BFA08}" presName="parentText2" presStyleLbl="node1" presStyleIdx="1" presStyleCnt="4">
        <dgm:presLayoutVars>
          <dgm:chMax/>
          <dgm:chPref val="3"/>
          <dgm:bulletEnabled val="1"/>
        </dgm:presLayoutVars>
      </dgm:prSet>
      <dgm:spPr/>
    </dgm:pt>
    <dgm:pt modelId="{9B8FE59F-3FC6-49EA-80EC-6A2E98CE32B2}" type="pres">
      <dgm:prSet presAssocID="{C30281AC-99CE-4E8A-BEB1-58B9AE7BFA08}" presName="childText2" presStyleLbl="solidAlignAcc1" presStyleIdx="1" presStyleCnt="4" custScaleY="73497" custLinFactNeighborX="545" custLinFactNeighborY="-22519">
        <dgm:presLayoutVars>
          <dgm:chMax val="0"/>
          <dgm:chPref val="0"/>
          <dgm:bulletEnabled val="1"/>
        </dgm:presLayoutVars>
      </dgm:prSet>
      <dgm:spPr/>
    </dgm:pt>
    <dgm:pt modelId="{14009D9F-1B8E-4FF3-89E2-F8C6B9FBCDD9}" type="pres">
      <dgm:prSet presAssocID="{2F9D86AE-A8DB-4371-885A-9F5B27CEAF2E}" presName="parentText3" presStyleLbl="node1" presStyleIdx="2" presStyleCnt="4">
        <dgm:presLayoutVars>
          <dgm:chMax/>
          <dgm:chPref val="3"/>
          <dgm:bulletEnabled val="1"/>
        </dgm:presLayoutVars>
      </dgm:prSet>
      <dgm:spPr/>
    </dgm:pt>
    <dgm:pt modelId="{BA3298A0-DED8-4955-9B90-62D059FF4954}" type="pres">
      <dgm:prSet presAssocID="{2F9D86AE-A8DB-4371-885A-9F5B27CEAF2E}" presName="childText3" presStyleLbl="solidAlignAcc1" presStyleIdx="2" presStyleCnt="4" custScaleY="76641" custLinFactNeighborX="1144" custLinFactNeighborY="-22625">
        <dgm:presLayoutVars>
          <dgm:chMax val="0"/>
          <dgm:chPref val="0"/>
          <dgm:bulletEnabled val="1"/>
        </dgm:presLayoutVars>
      </dgm:prSet>
      <dgm:spPr/>
    </dgm:pt>
    <dgm:pt modelId="{2A7276DB-07E4-49B3-B7B7-D3EF36380A6B}" type="pres">
      <dgm:prSet presAssocID="{2FBCCB26-0E29-41CC-BC82-7C15C6EF506D}" presName="parentText4" presStyleLbl="node1" presStyleIdx="3" presStyleCnt="4">
        <dgm:presLayoutVars>
          <dgm:chMax/>
          <dgm:chPref val="3"/>
          <dgm:bulletEnabled val="1"/>
        </dgm:presLayoutVars>
      </dgm:prSet>
      <dgm:spPr/>
    </dgm:pt>
    <dgm:pt modelId="{18DCA6E5-2E58-43A1-8B82-123C246D773F}" type="pres">
      <dgm:prSet presAssocID="{2FBCCB26-0E29-41CC-BC82-7C15C6EF506D}" presName="childText4" presStyleLbl="solidAlignAcc1" presStyleIdx="3" presStyleCnt="4" custScaleY="79842" custLinFactNeighborX="1728" custLinFactNeighborY="-18387">
        <dgm:presLayoutVars>
          <dgm:chMax val="0"/>
          <dgm:chPref val="0"/>
          <dgm:bulletEnabled val="1"/>
        </dgm:presLayoutVars>
      </dgm:prSet>
      <dgm:spPr/>
    </dgm:pt>
  </dgm:ptLst>
  <dgm:cxnLst>
    <dgm:cxn modelId="{0EA0DB06-F0F0-478D-8CAF-01FEF1EA0F43}" type="presOf" srcId="{8BE734BB-8F16-4119-99E1-3A446ADD2674}" destId="{4383EE43-6011-42D1-9A87-9D8A77C22E5D}" srcOrd="0" destOrd="0" presId="urn:microsoft.com/office/officeart/2009/3/layout/IncreasingArrowsProcess"/>
    <dgm:cxn modelId="{37FD630D-D3B6-4033-8D27-AFA4E61EBBBD}" type="presOf" srcId="{735B880B-E598-4748-907C-933D70E92271}" destId="{4878E039-450F-4931-8291-F206A351DC3F}" srcOrd="0" destOrd="0" presId="urn:microsoft.com/office/officeart/2009/3/layout/IncreasingArrowsProcess"/>
    <dgm:cxn modelId="{1AE2143E-ECFA-4C00-8B54-D060CCF952E8}" type="presOf" srcId="{ABB8A071-233C-42AA-A76D-DD03E2F14FB8}" destId="{18DCA6E5-2E58-43A1-8B82-123C246D773F}" srcOrd="0" destOrd="0" presId="urn:microsoft.com/office/officeart/2009/3/layout/IncreasingArrowsProcess"/>
    <dgm:cxn modelId="{2288AB5F-1AD0-4D1B-960C-525C8DDC76CB}" srcId="{2F9D86AE-A8DB-4371-885A-9F5B27CEAF2E}" destId="{3A3E66A2-BC1B-4A59-A3A8-C4C395F4430A}" srcOrd="0" destOrd="0" parTransId="{BB20953F-6DF8-4AE1-AE85-24A5A75545E3}" sibTransId="{586A53AF-5404-46BB-B38B-5E3656F32DD4}"/>
    <dgm:cxn modelId="{5E4DC556-98DF-4683-8EB0-8979A220B973}" srcId="{63C3023E-003F-460F-8B23-2525C364B45A}" destId="{8BE734BB-8F16-4119-99E1-3A446ADD2674}" srcOrd="0" destOrd="0" parTransId="{3D3D67F7-3D64-4629-9F7A-2C255C794084}" sibTransId="{2EED8076-0C44-4EBF-93D8-18671847824E}"/>
    <dgm:cxn modelId="{792CBE7B-50CB-4D8C-B038-74450E233941}" type="presOf" srcId="{63C3023E-003F-460F-8B23-2525C364B45A}" destId="{0F940B65-8FE5-4E26-95CA-95F405E27716}" srcOrd="0" destOrd="0" presId="urn:microsoft.com/office/officeart/2009/3/layout/IncreasingArrowsProcess"/>
    <dgm:cxn modelId="{6C7D9C88-1D64-4751-9D3A-DCC95327139C}" srcId="{735B880B-E598-4748-907C-933D70E92271}" destId="{63C3023E-003F-460F-8B23-2525C364B45A}" srcOrd="0" destOrd="0" parTransId="{D48B0B86-5825-45B2-96FE-4C88D17B4572}" sibTransId="{6D3AE097-FE48-49EB-AC8C-8B41C1C71518}"/>
    <dgm:cxn modelId="{8BE094A6-0787-4F37-855C-9C5863F3D7FE}" type="presOf" srcId="{C30281AC-99CE-4E8A-BEB1-58B9AE7BFA08}" destId="{95E755C7-D42D-4316-8350-1C627C5FD674}" srcOrd="0" destOrd="0" presId="urn:microsoft.com/office/officeart/2009/3/layout/IncreasingArrowsProcess"/>
    <dgm:cxn modelId="{DAC4FDAC-C09A-4A06-8DC5-F60EEE60FF0D}" srcId="{735B880B-E598-4748-907C-933D70E92271}" destId="{2FBCCB26-0E29-41CC-BC82-7C15C6EF506D}" srcOrd="3" destOrd="0" parTransId="{3C358B62-AE99-4F47-B6B4-6EBDBDE78B6F}" sibTransId="{CBFD9F00-7514-4600-A4BA-5808A7F838BA}"/>
    <dgm:cxn modelId="{BD361EAD-1BDA-4F25-97EB-7686337A766F}" type="presOf" srcId="{2F9D86AE-A8DB-4371-885A-9F5B27CEAF2E}" destId="{14009D9F-1B8E-4FF3-89E2-F8C6B9FBCDD9}" srcOrd="0" destOrd="0" presId="urn:microsoft.com/office/officeart/2009/3/layout/IncreasingArrowsProcess"/>
    <dgm:cxn modelId="{3CA82FB1-F54F-45B4-BC1A-C614EFC0E734}" type="presOf" srcId="{D6197B9D-A35E-42D5-BE26-3F86764799FE}" destId="{9B8FE59F-3FC6-49EA-80EC-6A2E98CE32B2}" srcOrd="0" destOrd="0" presId="urn:microsoft.com/office/officeart/2009/3/layout/IncreasingArrowsProcess"/>
    <dgm:cxn modelId="{57A096B5-A771-4399-A3B7-A67598739A38}" type="presOf" srcId="{3A3E66A2-BC1B-4A59-A3A8-C4C395F4430A}" destId="{BA3298A0-DED8-4955-9B90-62D059FF4954}" srcOrd="0" destOrd="0" presId="urn:microsoft.com/office/officeart/2009/3/layout/IncreasingArrowsProcess"/>
    <dgm:cxn modelId="{079DC2BD-3A12-47B1-8F45-E751E0C9ECE2}" srcId="{C30281AC-99CE-4E8A-BEB1-58B9AE7BFA08}" destId="{D6197B9D-A35E-42D5-BE26-3F86764799FE}" srcOrd="0" destOrd="0" parTransId="{EA5A52AF-2100-48DB-A4E5-6DCAC36E7591}" sibTransId="{734BDEF6-49C8-4BCF-8C2A-C5934034A01A}"/>
    <dgm:cxn modelId="{F7948CD7-1D54-403F-BE9F-AC717A9508B1}" srcId="{735B880B-E598-4748-907C-933D70E92271}" destId="{2F9D86AE-A8DB-4371-885A-9F5B27CEAF2E}" srcOrd="2" destOrd="0" parTransId="{F6707B13-1F32-437C-ACD8-8D1A7AA13014}" sibTransId="{AC0BB27B-D899-4E90-A6C5-E1DA6CAF7E57}"/>
    <dgm:cxn modelId="{987D9BD7-1A1B-445A-AA39-F8910A14B4B8}" srcId="{735B880B-E598-4748-907C-933D70E92271}" destId="{C30281AC-99CE-4E8A-BEB1-58B9AE7BFA08}" srcOrd="1" destOrd="0" parTransId="{4FAE6255-B7B3-4C98-ACE2-16F0A045A5CF}" sibTransId="{09C4B17A-4F63-4CEF-8F65-00682F2C0386}"/>
    <dgm:cxn modelId="{19846AE8-6637-45FE-B04D-2E54C57DEA19}" type="presOf" srcId="{2FBCCB26-0E29-41CC-BC82-7C15C6EF506D}" destId="{2A7276DB-07E4-49B3-B7B7-D3EF36380A6B}" srcOrd="0" destOrd="0" presId="urn:microsoft.com/office/officeart/2009/3/layout/IncreasingArrowsProcess"/>
    <dgm:cxn modelId="{C92FFAEE-5FB0-4FA3-A736-817AA8EF323C}" srcId="{2FBCCB26-0E29-41CC-BC82-7C15C6EF506D}" destId="{ABB8A071-233C-42AA-A76D-DD03E2F14FB8}" srcOrd="0" destOrd="0" parTransId="{B262197D-493C-46D0-8B96-1725E61E5937}" sibTransId="{F3433571-16A4-495C-BA1D-360E6D22FDB5}"/>
    <dgm:cxn modelId="{0D65A6D8-A261-43EB-81A6-9E2C804F3B00}" type="presParOf" srcId="{4878E039-450F-4931-8291-F206A351DC3F}" destId="{0F940B65-8FE5-4E26-95CA-95F405E27716}" srcOrd="0" destOrd="0" presId="urn:microsoft.com/office/officeart/2009/3/layout/IncreasingArrowsProcess"/>
    <dgm:cxn modelId="{B5DB01FB-6C67-4D62-98B1-94D980417E07}" type="presParOf" srcId="{4878E039-450F-4931-8291-F206A351DC3F}" destId="{4383EE43-6011-42D1-9A87-9D8A77C22E5D}" srcOrd="1" destOrd="0" presId="urn:microsoft.com/office/officeart/2009/3/layout/IncreasingArrowsProcess"/>
    <dgm:cxn modelId="{85C7648E-95C9-4274-8333-261DC4563B59}" type="presParOf" srcId="{4878E039-450F-4931-8291-F206A351DC3F}" destId="{95E755C7-D42D-4316-8350-1C627C5FD674}" srcOrd="2" destOrd="0" presId="urn:microsoft.com/office/officeart/2009/3/layout/IncreasingArrowsProcess"/>
    <dgm:cxn modelId="{5218772A-C72B-4BC9-8ADB-CA74D58210C5}" type="presParOf" srcId="{4878E039-450F-4931-8291-F206A351DC3F}" destId="{9B8FE59F-3FC6-49EA-80EC-6A2E98CE32B2}" srcOrd="3" destOrd="0" presId="urn:microsoft.com/office/officeart/2009/3/layout/IncreasingArrowsProcess"/>
    <dgm:cxn modelId="{622A73A4-129A-4F02-A9D4-738AA1C13AAD}" type="presParOf" srcId="{4878E039-450F-4931-8291-F206A351DC3F}" destId="{14009D9F-1B8E-4FF3-89E2-F8C6B9FBCDD9}" srcOrd="4" destOrd="0" presId="urn:microsoft.com/office/officeart/2009/3/layout/IncreasingArrowsProcess"/>
    <dgm:cxn modelId="{3E42D2DC-D23B-4A7A-B411-5AB80B64DE91}" type="presParOf" srcId="{4878E039-450F-4931-8291-F206A351DC3F}" destId="{BA3298A0-DED8-4955-9B90-62D059FF4954}" srcOrd="5" destOrd="0" presId="urn:microsoft.com/office/officeart/2009/3/layout/IncreasingArrowsProcess"/>
    <dgm:cxn modelId="{A6CCC97E-C15D-40AC-B3DA-9AFDCB90F667}" type="presParOf" srcId="{4878E039-450F-4931-8291-F206A351DC3F}" destId="{2A7276DB-07E4-49B3-B7B7-D3EF36380A6B}" srcOrd="6" destOrd="0" presId="urn:microsoft.com/office/officeart/2009/3/layout/IncreasingArrowsProcess"/>
    <dgm:cxn modelId="{E2DF4556-6BBA-4FA0-AB6B-CD8465217929}" type="presParOf" srcId="{4878E039-450F-4931-8291-F206A351DC3F}" destId="{18DCA6E5-2E58-43A1-8B82-123C246D773F}"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63827-51F2-4D77-99BD-FD31AECA35C3}">
      <dsp:nvSpPr>
        <dsp:cNvPr id="0" name=""/>
        <dsp:cNvSpPr/>
      </dsp:nvSpPr>
      <dsp:spPr>
        <a:xfrm>
          <a:off x="0" y="2383"/>
          <a:ext cx="10178714" cy="1788994"/>
        </a:xfrm>
        <a:prstGeom prst="roundRect">
          <a:avLst/>
        </a:prstGeom>
        <a:solidFill>
          <a:schemeClr val="bg1"/>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ru-RU" sz="1800" kern="1200" dirty="0"/>
            <a:t>"</a:t>
          </a:r>
          <a:r>
            <a:rPr lang="uz-Cyrl-UZ" sz="2400" kern="1200" noProof="0" dirty="0">
              <a:latin typeface="Times New Roman" panose="02020603050405020304" pitchFamily="18" charset="0"/>
              <a:cs typeface="Times New Roman" panose="02020603050405020304" pitchFamily="18" charset="0"/>
            </a:rPr>
            <a:t>Тўрт эркинлик" ни амалга ошириш: товарлар, хизматлар, капитал ва ишчи кучининг эркин ҳаракати</a:t>
          </a:r>
        </a:p>
      </dsp:txBody>
      <dsp:txXfrm>
        <a:off x="87331" y="89714"/>
        <a:ext cx="10004052" cy="1614332"/>
      </dsp:txXfrm>
    </dsp:sp>
    <dsp:sp modelId="{41FB647D-BF3A-443F-9C4F-CB5795A11202}">
      <dsp:nvSpPr>
        <dsp:cNvPr id="0" name=""/>
        <dsp:cNvSpPr/>
      </dsp:nvSpPr>
      <dsp:spPr>
        <a:xfrm>
          <a:off x="0" y="1793916"/>
          <a:ext cx="10178714" cy="1515824"/>
        </a:xfrm>
        <a:prstGeom prst="roundRect">
          <a:avLst/>
        </a:prstGeom>
        <a:solidFill>
          <a:schemeClr val="bg2">
            <a:lumMod val="5000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uz-Cyrl-UZ" sz="2200" kern="1200" noProof="0" dirty="0">
              <a:latin typeface="Times New Roman" panose="02020603050405020304" pitchFamily="18" charset="0"/>
              <a:cs typeface="Times New Roman" panose="02020603050405020304" pitchFamily="18" charset="0"/>
            </a:rPr>
            <a:t>Иқтисодиётни тартибга солишни асосий соҳаларда (рақобат, субсидиялар, давлат харидлари, техник жиҳатдан тартибга солиш, табиий монополия субектлари фаолияти, интеллектуал мулкни ҳимоя қилиш ва бошқалар) мувофиқлаштириш ва унификация қилиш.</a:t>
          </a:r>
        </a:p>
      </dsp:txBody>
      <dsp:txXfrm>
        <a:off x="73996" y="1867912"/>
        <a:ext cx="10030722" cy="1367832"/>
      </dsp:txXfrm>
    </dsp:sp>
    <dsp:sp modelId="{FFB272FD-D7EF-49E1-B924-B40307C7C585}">
      <dsp:nvSpPr>
        <dsp:cNvPr id="0" name=""/>
        <dsp:cNvSpPr/>
      </dsp:nvSpPr>
      <dsp:spPr>
        <a:xfrm>
          <a:off x="0" y="3314452"/>
          <a:ext cx="10178714" cy="853979"/>
        </a:xfrm>
        <a:prstGeom prst="roundRect">
          <a:avLst/>
        </a:prstGeom>
        <a:solidFill>
          <a:schemeClr val="bg2">
            <a:lumMod val="5000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uz-Cyrl-UZ" sz="2400" kern="1200" noProof="0" dirty="0">
              <a:latin typeface="Times New Roman" panose="02020603050405020304" pitchFamily="18" charset="0"/>
              <a:cs typeface="Times New Roman" panose="02020603050405020304" pitchFamily="18" charset="0"/>
            </a:rPr>
            <a:t>Мувофиқлаштирилган макроиқтисодий ва пул-кредит сиёсатини олиб бориш</a:t>
          </a:r>
        </a:p>
      </dsp:txBody>
      <dsp:txXfrm>
        <a:off x="41688" y="3356140"/>
        <a:ext cx="10095338" cy="770603"/>
      </dsp:txXfrm>
    </dsp:sp>
    <dsp:sp modelId="{67DC211F-7DB5-4777-87A1-936D7ED889D1}">
      <dsp:nvSpPr>
        <dsp:cNvPr id="0" name=""/>
        <dsp:cNvSpPr/>
      </dsp:nvSpPr>
      <dsp:spPr>
        <a:xfrm>
          <a:off x="0" y="4171932"/>
          <a:ext cx="10178714" cy="831561"/>
        </a:xfrm>
        <a:prstGeom prst="roundRect">
          <a:avLst/>
        </a:prstGeom>
        <a:solidFill>
          <a:schemeClr val="bg1"/>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uz-Cyrl-UZ" sz="2400" kern="1200" noProof="0" dirty="0">
              <a:latin typeface="Times New Roman" panose="02020603050405020304" pitchFamily="18" charset="0"/>
              <a:cs typeface="Times New Roman" panose="02020603050405020304" pitchFamily="18" charset="0"/>
            </a:rPr>
            <a:t>Интеграциялашган саноат бозорларини шакллантириш</a:t>
          </a:r>
        </a:p>
      </dsp:txBody>
      <dsp:txXfrm>
        <a:off x="40593" y="4212525"/>
        <a:ext cx="10097528" cy="750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D1C3C-4B95-4C5A-83AF-68E690CEA219}">
      <dsp:nvSpPr>
        <dsp:cNvPr id="0" name=""/>
        <dsp:cNvSpPr/>
      </dsp:nvSpPr>
      <dsp:spPr>
        <a:xfrm rot="5400000">
          <a:off x="-292791" y="293885"/>
          <a:ext cx="1951945" cy="136636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ru-RU" sz="3900" kern="1200" dirty="0"/>
        </a:p>
      </dsp:txBody>
      <dsp:txXfrm rot="-5400000">
        <a:off x="2" y="684274"/>
        <a:ext cx="1366361" cy="585584"/>
      </dsp:txXfrm>
    </dsp:sp>
    <dsp:sp modelId="{099CA44B-0C83-4E49-960F-90CF603A62C4}">
      <dsp:nvSpPr>
        <dsp:cNvPr id="0" name=""/>
        <dsp:cNvSpPr/>
      </dsp:nvSpPr>
      <dsp:spPr>
        <a:xfrm rot="5400000">
          <a:off x="5511135" y="-4143680"/>
          <a:ext cx="1268764" cy="955831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uz-Cyrl-UZ" sz="2400" kern="1200" noProof="0" dirty="0">
              <a:latin typeface="Times New Roman" panose="02020603050405020304" pitchFamily="18" charset="0"/>
              <a:cs typeface="Times New Roman" panose="02020603050405020304" pitchFamily="18" charset="0"/>
            </a:rPr>
            <a:t>аъзо давлатлар иқтисодиётини уларнинг аҳолисининг турмуш даражасини ошириш манфаатларида барқарор ривожлантириш учун шарт-шароитлар яратиш</a:t>
          </a:r>
        </a:p>
      </dsp:txBody>
      <dsp:txXfrm rot="-5400000">
        <a:off x="1366361" y="63030"/>
        <a:ext cx="9496376" cy="1144892"/>
      </dsp:txXfrm>
    </dsp:sp>
    <dsp:sp modelId="{BFC75A20-2CF0-406C-BA58-384140FEEE53}">
      <dsp:nvSpPr>
        <dsp:cNvPr id="0" name=""/>
        <dsp:cNvSpPr/>
      </dsp:nvSpPr>
      <dsp:spPr>
        <a:xfrm rot="5400000">
          <a:off x="-292791" y="2054890"/>
          <a:ext cx="1951945" cy="136636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ru-RU" sz="3900" kern="1200" dirty="0"/>
        </a:p>
      </dsp:txBody>
      <dsp:txXfrm rot="-5400000">
        <a:off x="2" y="2445279"/>
        <a:ext cx="1366361" cy="585584"/>
      </dsp:txXfrm>
    </dsp:sp>
    <dsp:sp modelId="{D6C46B58-F945-43C0-B652-FF0CCF07C6C3}">
      <dsp:nvSpPr>
        <dsp:cNvPr id="0" name=""/>
        <dsp:cNvSpPr/>
      </dsp:nvSpPr>
      <dsp:spPr>
        <a:xfrm rot="5400000">
          <a:off x="5511135" y="-2382675"/>
          <a:ext cx="1268764" cy="955831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uz-Cyrl-UZ" sz="2400" kern="1200" noProof="0" dirty="0">
              <a:latin typeface="Times New Roman" panose="02020603050405020304" pitchFamily="18" charset="0"/>
              <a:cs typeface="Times New Roman" panose="02020603050405020304" pitchFamily="18" charset="0"/>
            </a:rPr>
            <a:t>Иттифоқ доирасида товарлар, хизматлар, капитал ва меҳнат ресурсларининг ягона бозорини шакллантириш истаги</a:t>
          </a:r>
        </a:p>
      </dsp:txBody>
      <dsp:txXfrm rot="-5400000">
        <a:off x="1366361" y="1824035"/>
        <a:ext cx="9496376" cy="1144892"/>
      </dsp:txXfrm>
    </dsp:sp>
    <dsp:sp modelId="{09DB82C6-275B-4CD3-BC7A-F09BF3F9B391}">
      <dsp:nvSpPr>
        <dsp:cNvPr id="0" name=""/>
        <dsp:cNvSpPr/>
      </dsp:nvSpPr>
      <dsp:spPr>
        <a:xfrm rot="5400000">
          <a:off x="-292791" y="3815894"/>
          <a:ext cx="1951945" cy="136636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ru-RU" sz="3900" kern="1200" dirty="0"/>
        </a:p>
      </dsp:txBody>
      <dsp:txXfrm rot="-5400000">
        <a:off x="2" y="4206283"/>
        <a:ext cx="1366361" cy="585584"/>
      </dsp:txXfrm>
    </dsp:sp>
    <dsp:sp modelId="{C472CE17-69E4-410E-9B06-3EECDFDC1A86}">
      <dsp:nvSpPr>
        <dsp:cNvPr id="0" name=""/>
        <dsp:cNvSpPr/>
      </dsp:nvSpPr>
      <dsp:spPr>
        <a:xfrm rot="5400000">
          <a:off x="5511135" y="-621671"/>
          <a:ext cx="1268764" cy="9558312"/>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uz-Cyrl-UZ" sz="2400" kern="1200" noProof="0" dirty="0">
              <a:latin typeface="Times New Roman" panose="02020603050405020304" pitchFamily="18" charset="0"/>
              <a:cs typeface="Times New Roman" panose="02020603050405020304" pitchFamily="18" charset="0"/>
            </a:rPr>
            <a:t>миллий иқтисодиётларни ҳар томонлама модернизация қилиш, ҳамкорлик қилиш ва жаҳон иқтисодиётида рақобатбардошлигини ошириш</a:t>
          </a:r>
        </a:p>
      </dsp:txBody>
      <dsp:txXfrm rot="-5400000">
        <a:off x="1366361" y="3585039"/>
        <a:ext cx="9496376" cy="11448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A6574-827E-4477-9D9E-B3F61676A2FB}">
      <dsp:nvSpPr>
        <dsp:cNvPr id="0" name=""/>
        <dsp:cNvSpPr/>
      </dsp:nvSpPr>
      <dsp:spPr>
        <a:xfrm>
          <a:off x="561758" y="337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МАКРОИҚТИСОДИЙ СИЁСАТ</a:t>
          </a:r>
        </a:p>
      </dsp:txBody>
      <dsp:txXfrm>
        <a:off x="561758" y="33792"/>
        <a:ext cx="2052697" cy="1231618"/>
      </dsp:txXfrm>
    </dsp:sp>
    <dsp:sp modelId="{5B328DF6-7C6D-4D38-8D49-6112231BF498}">
      <dsp:nvSpPr>
        <dsp:cNvPr id="0" name=""/>
        <dsp:cNvSpPr/>
      </dsp:nvSpPr>
      <dsp:spPr>
        <a:xfrm>
          <a:off x="2819725" y="337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ВАЛЮТА СИЁСАТИ</a:t>
          </a:r>
        </a:p>
      </dsp:txBody>
      <dsp:txXfrm>
        <a:off x="2819725" y="33792"/>
        <a:ext cx="2052697" cy="1231618"/>
      </dsp:txXfrm>
    </dsp:sp>
    <dsp:sp modelId="{65EB0958-B599-4CEB-A816-5D0E3A953A68}">
      <dsp:nvSpPr>
        <dsp:cNvPr id="0" name=""/>
        <dsp:cNvSpPr/>
      </dsp:nvSpPr>
      <dsp:spPr>
        <a:xfrm>
          <a:off x="5077692" y="337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ХИЗМАТЛАР САВДО, ИДОРА, ФАОЛИЯТ</a:t>
          </a:r>
        </a:p>
        <a:p>
          <a:pPr marL="0" lvl="0" indent="0" algn="ctr" defTabSz="666750">
            <a:lnSpc>
              <a:spcPct val="90000"/>
            </a:lnSpc>
            <a:spcBef>
              <a:spcPct val="0"/>
            </a:spcBef>
            <a:spcAft>
              <a:spcPct val="35000"/>
            </a:spcAft>
            <a:buNone/>
          </a:pPr>
          <a:r>
            <a:rPr lang="ru-RU" sz="1500" kern="1200" dirty="0"/>
            <a:t>ВА ИНВЕСТИЯ</a:t>
          </a:r>
        </a:p>
      </dsp:txBody>
      <dsp:txXfrm>
        <a:off x="5077692" y="33792"/>
        <a:ext cx="2052697" cy="1231618"/>
      </dsp:txXfrm>
    </dsp:sp>
    <dsp:sp modelId="{2C7EED31-E6FE-472B-90A7-15C53A3F1459}">
      <dsp:nvSpPr>
        <dsp:cNvPr id="0" name=""/>
        <dsp:cNvSpPr/>
      </dsp:nvSpPr>
      <dsp:spPr>
        <a:xfrm>
          <a:off x="7335659" y="337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МОЛИЯ БОЗОРЛАРИНИ ТАРТИБГА СОЛИШ</a:t>
          </a:r>
        </a:p>
      </dsp:txBody>
      <dsp:txXfrm>
        <a:off x="7335659" y="33792"/>
        <a:ext cx="2052697" cy="1231618"/>
      </dsp:txXfrm>
    </dsp:sp>
    <dsp:sp modelId="{77BE5B15-4500-4589-9B83-6AAE8E05BFF7}">
      <dsp:nvSpPr>
        <dsp:cNvPr id="0" name=""/>
        <dsp:cNvSpPr/>
      </dsp:nvSpPr>
      <dsp:spPr>
        <a:xfrm>
          <a:off x="561758" y="1347493"/>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СОЛИҚЛАР</a:t>
          </a:r>
        </a:p>
      </dsp:txBody>
      <dsp:txXfrm>
        <a:off x="561758" y="1347493"/>
        <a:ext cx="2052697" cy="1231618"/>
      </dsp:txXfrm>
    </dsp:sp>
    <dsp:sp modelId="{3CFC9754-C5DC-487F-AFF3-B674199C1BED}">
      <dsp:nvSpPr>
        <dsp:cNvPr id="0" name=""/>
        <dsp:cNvSpPr/>
      </dsp:nvSpPr>
      <dsp:spPr>
        <a:xfrm>
          <a:off x="2819725" y="1347493"/>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РАҚОБАТНИНГ УМУМИЙ ТАМОЙИЛЛАРИ ВА ҚОИДАЛАРИ</a:t>
          </a:r>
        </a:p>
      </dsp:txBody>
      <dsp:txXfrm>
        <a:off x="2819725" y="1347493"/>
        <a:ext cx="2052697" cy="1231618"/>
      </dsp:txXfrm>
    </dsp:sp>
    <dsp:sp modelId="{BB1A9FDE-C47B-4AF2-9772-5DF67AA4900F}">
      <dsp:nvSpPr>
        <dsp:cNvPr id="0" name=""/>
        <dsp:cNvSpPr/>
      </dsp:nvSpPr>
      <dsp:spPr>
        <a:xfrm>
          <a:off x="5077692" y="1347493"/>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ТАБИИЙ МОНОПОЛИЯЛАР</a:t>
          </a:r>
        </a:p>
      </dsp:txBody>
      <dsp:txXfrm>
        <a:off x="5077692" y="1347493"/>
        <a:ext cx="2052697" cy="1231618"/>
      </dsp:txXfrm>
    </dsp:sp>
    <dsp:sp modelId="{2A011573-F268-47EA-BE3E-8F6B5FB61B03}">
      <dsp:nvSpPr>
        <dsp:cNvPr id="0" name=""/>
        <dsp:cNvSpPr/>
      </dsp:nvSpPr>
      <dsp:spPr>
        <a:xfrm>
          <a:off x="7335659" y="1347493"/>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a:t>ЭНЕРГЕТИКА</a:t>
          </a:r>
          <a:endParaRPr lang="ru-RU" sz="1500" kern="1200" dirty="0"/>
        </a:p>
      </dsp:txBody>
      <dsp:txXfrm>
        <a:off x="7335659" y="1347493"/>
        <a:ext cx="2052697" cy="1231618"/>
      </dsp:txXfrm>
    </dsp:sp>
    <dsp:sp modelId="{2F336B14-6AED-43F4-95F7-FC39CC56F7E9}">
      <dsp:nvSpPr>
        <dsp:cNvPr id="0" name=""/>
        <dsp:cNvSpPr/>
      </dsp:nvSpPr>
      <dsp:spPr>
        <a:xfrm>
          <a:off x="561758" y="26563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ТРАНСПОРТ</a:t>
          </a:r>
        </a:p>
      </dsp:txBody>
      <dsp:txXfrm>
        <a:off x="561758" y="2656392"/>
        <a:ext cx="2052697" cy="1231618"/>
      </dsp:txXfrm>
    </dsp:sp>
    <dsp:sp modelId="{A867CE9D-A9D2-45A3-8530-D737A919E4B6}">
      <dsp:nvSpPr>
        <dsp:cNvPr id="0" name=""/>
        <dsp:cNvSpPr/>
      </dsp:nvSpPr>
      <dsp:spPr>
        <a:xfrm>
          <a:off x="2819725" y="26563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ДАВЛАТ ХАРИДЛАРИ</a:t>
          </a:r>
        </a:p>
      </dsp:txBody>
      <dsp:txXfrm>
        <a:off x="2819725" y="2656392"/>
        <a:ext cx="2052697" cy="1231618"/>
      </dsp:txXfrm>
    </dsp:sp>
    <dsp:sp modelId="{18EA173D-3594-4C8D-8D4A-4C97028A3710}">
      <dsp:nvSpPr>
        <dsp:cNvPr id="0" name=""/>
        <dsp:cNvSpPr/>
      </dsp:nvSpPr>
      <dsp:spPr>
        <a:xfrm>
          <a:off x="5077692" y="26563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ИНТЕЛЛЕКТУАЛЬНАЯ МУЛК</a:t>
          </a:r>
        </a:p>
      </dsp:txBody>
      <dsp:txXfrm>
        <a:off x="5077692" y="2656392"/>
        <a:ext cx="2052697" cy="1231618"/>
      </dsp:txXfrm>
    </dsp:sp>
    <dsp:sp modelId="{1FE67BD3-70E8-45BB-9EC5-9C4B8345DD17}">
      <dsp:nvSpPr>
        <dsp:cNvPr id="0" name=""/>
        <dsp:cNvSpPr/>
      </dsp:nvSpPr>
      <dsp:spPr>
        <a:xfrm>
          <a:off x="7335659" y="2656392"/>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САНОАТ</a:t>
          </a:r>
        </a:p>
      </dsp:txBody>
      <dsp:txXfrm>
        <a:off x="7335659" y="2656392"/>
        <a:ext cx="2052697" cy="1231618"/>
      </dsp:txXfrm>
    </dsp:sp>
    <dsp:sp modelId="{76C2EE8A-D9CA-425D-9041-F870B96A5358}">
      <dsp:nvSpPr>
        <dsp:cNvPr id="0" name=""/>
        <dsp:cNvSpPr/>
      </dsp:nvSpPr>
      <dsp:spPr>
        <a:xfrm>
          <a:off x="2819725" y="3970106"/>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АГРОПРОСАНОАТ КОМПЛЕКС</a:t>
          </a:r>
        </a:p>
      </dsp:txBody>
      <dsp:txXfrm>
        <a:off x="2819725" y="3970106"/>
        <a:ext cx="2052697" cy="1231618"/>
      </dsp:txXfrm>
    </dsp:sp>
    <dsp:sp modelId="{D072184A-D1A8-46DB-805D-1E2C3C89D831}">
      <dsp:nvSpPr>
        <dsp:cNvPr id="0" name=""/>
        <dsp:cNvSpPr/>
      </dsp:nvSpPr>
      <dsp:spPr>
        <a:xfrm>
          <a:off x="5077692" y="3970106"/>
          <a:ext cx="2052697" cy="1231618"/>
        </a:xfrm>
        <a:prstGeom prst="rect">
          <a:avLst/>
        </a:prstGeom>
        <a:solidFill>
          <a:schemeClr val="bg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ru-RU" sz="1500" kern="1200" dirty="0"/>
            <a:t>МЕҲНАТ МИГРАЦИЯ</a:t>
          </a:r>
        </a:p>
      </dsp:txBody>
      <dsp:txXfrm>
        <a:off x="5077692" y="3970106"/>
        <a:ext cx="2052697" cy="1231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40B65-8FE5-4E26-95CA-95F405E27716}">
      <dsp:nvSpPr>
        <dsp:cNvPr id="0" name=""/>
        <dsp:cNvSpPr/>
      </dsp:nvSpPr>
      <dsp:spPr>
        <a:xfrm>
          <a:off x="264063" y="161111"/>
          <a:ext cx="9746841" cy="1418993"/>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225265" numCol="1" spcCol="1270" anchor="ctr" anchorCtr="0">
          <a:noAutofit/>
        </a:bodyPr>
        <a:lstStyle/>
        <a:p>
          <a:pPr marL="0" lvl="0" indent="0" algn="l" defTabSz="1244600">
            <a:lnSpc>
              <a:spcPct val="90000"/>
            </a:lnSpc>
            <a:spcBef>
              <a:spcPct val="0"/>
            </a:spcBef>
            <a:spcAft>
              <a:spcPct val="35000"/>
            </a:spcAft>
            <a:buNone/>
          </a:pPr>
          <a:r>
            <a:rPr lang="ru-RU" sz="2800" kern="1200" dirty="0"/>
            <a:t>2016</a:t>
          </a:r>
        </a:p>
      </dsp:txBody>
      <dsp:txXfrm>
        <a:off x="264063" y="515859"/>
        <a:ext cx="9392093" cy="709497"/>
      </dsp:txXfrm>
    </dsp:sp>
    <dsp:sp modelId="{4383EE43-6011-42D1-9A87-9D8A77C22E5D}">
      <dsp:nvSpPr>
        <dsp:cNvPr id="0" name=""/>
        <dsp:cNvSpPr/>
      </dsp:nvSpPr>
      <dsp:spPr>
        <a:xfrm>
          <a:off x="214704" y="1236270"/>
          <a:ext cx="2246646" cy="1780524"/>
        </a:xfrm>
        <a:prstGeom prst="rect">
          <a:avLst/>
        </a:prstGeom>
        <a:solidFill>
          <a:schemeClr val="bg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uz-Cyrl-UZ" sz="1500" kern="1200" noProof="0" dirty="0">
              <a:solidFill>
                <a:srgbClr val="FFFF00"/>
              </a:solidFill>
            </a:rPr>
            <a:t>Тиббий препаратлар ва маҳсулотларнинг умумий бозори</a:t>
          </a:r>
        </a:p>
      </dsp:txBody>
      <dsp:txXfrm>
        <a:off x="214704" y="1236270"/>
        <a:ext cx="2246646" cy="1780524"/>
      </dsp:txXfrm>
    </dsp:sp>
    <dsp:sp modelId="{95E755C7-D42D-4316-8350-1C627C5FD674}">
      <dsp:nvSpPr>
        <dsp:cNvPr id="0" name=""/>
        <dsp:cNvSpPr/>
      </dsp:nvSpPr>
      <dsp:spPr>
        <a:xfrm>
          <a:off x="2510710" y="633941"/>
          <a:ext cx="7500194" cy="1418993"/>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225265" numCol="1" spcCol="1270" anchor="ctr" anchorCtr="0">
          <a:noAutofit/>
        </a:bodyPr>
        <a:lstStyle/>
        <a:p>
          <a:pPr marL="0" lvl="0" indent="0" algn="l" defTabSz="1244600">
            <a:lnSpc>
              <a:spcPct val="90000"/>
            </a:lnSpc>
            <a:spcBef>
              <a:spcPct val="0"/>
            </a:spcBef>
            <a:spcAft>
              <a:spcPct val="35000"/>
            </a:spcAft>
            <a:buNone/>
          </a:pPr>
          <a:r>
            <a:rPr lang="ru-RU" sz="2800" kern="1200" dirty="0"/>
            <a:t>2019</a:t>
          </a:r>
        </a:p>
      </dsp:txBody>
      <dsp:txXfrm>
        <a:off x="2510710" y="988689"/>
        <a:ext cx="7145446" cy="709497"/>
      </dsp:txXfrm>
    </dsp:sp>
    <dsp:sp modelId="{9B8FE59F-3FC6-49EA-80EC-6A2E98CE32B2}">
      <dsp:nvSpPr>
        <dsp:cNvPr id="0" name=""/>
        <dsp:cNvSpPr/>
      </dsp:nvSpPr>
      <dsp:spPr>
        <a:xfrm>
          <a:off x="2522954" y="1493459"/>
          <a:ext cx="2246646" cy="1879913"/>
        </a:xfrm>
        <a:prstGeom prst="rect">
          <a:avLst/>
        </a:prstGeom>
        <a:solidFill>
          <a:schemeClr val="bg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uz-Cyrl-UZ" sz="1500" kern="1200" noProof="0" dirty="0">
              <a:solidFill>
                <a:srgbClr val="FFFF00"/>
              </a:solidFill>
            </a:rPr>
            <a:t>Умумий Электр Энергияси бозори</a:t>
          </a:r>
        </a:p>
      </dsp:txBody>
      <dsp:txXfrm>
        <a:off x="2522954" y="1493459"/>
        <a:ext cx="2246646" cy="1879913"/>
      </dsp:txXfrm>
    </dsp:sp>
    <dsp:sp modelId="{14009D9F-1B8E-4FF3-89E2-F8C6B9FBCDD9}">
      <dsp:nvSpPr>
        <dsp:cNvPr id="0" name=""/>
        <dsp:cNvSpPr/>
      </dsp:nvSpPr>
      <dsp:spPr>
        <a:xfrm>
          <a:off x="4757357" y="1106771"/>
          <a:ext cx="5253547" cy="1418993"/>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225265" numCol="1" spcCol="1270" anchor="ctr" anchorCtr="0">
          <a:noAutofit/>
        </a:bodyPr>
        <a:lstStyle/>
        <a:p>
          <a:pPr marL="0" lvl="0" indent="0" algn="l" defTabSz="1244600">
            <a:lnSpc>
              <a:spcPct val="90000"/>
            </a:lnSpc>
            <a:spcBef>
              <a:spcPct val="0"/>
            </a:spcBef>
            <a:spcAft>
              <a:spcPct val="35000"/>
            </a:spcAft>
            <a:buNone/>
          </a:pPr>
          <a:r>
            <a:rPr lang="ru-RU" sz="2800" kern="1200" dirty="0"/>
            <a:t>2022</a:t>
          </a:r>
        </a:p>
      </dsp:txBody>
      <dsp:txXfrm>
        <a:off x="4757357" y="1461519"/>
        <a:ext cx="4898799" cy="709497"/>
      </dsp:txXfrm>
    </dsp:sp>
    <dsp:sp modelId="{BA3298A0-DED8-4955-9B90-62D059FF4954}">
      <dsp:nvSpPr>
        <dsp:cNvPr id="0" name=""/>
        <dsp:cNvSpPr/>
      </dsp:nvSpPr>
      <dsp:spPr>
        <a:xfrm>
          <a:off x="4783058" y="1921497"/>
          <a:ext cx="2246646" cy="1973438"/>
        </a:xfrm>
        <a:prstGeom prst="rect">
          <a:avLst/>
        </a:prstGeom>
        <a:solidFill>
          <a:schemeClr val="bg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uz-Cyrl-UZ" sz="2100" kern="1200" noProof="0" dirty="0">
              <a:solidFill>
                <a:srgbClr val="FFFF00"/>
              </a:solidFill>
            </a:rPr>
            <a:t>Миллий молия бозорини тартибга солиш органини яратиш</a:t>
          </a:r>
        </a:p>
      </dsp:txBody>
      <dsp:txXfrm>
        <a:off x="4783058" y="1921497"/>
        <a:ext cx="2246646" cy="1973438"/>
      </dsp:txXfrm>
    </dsp:sp>
    <dsp:sp modelId="{2A7276DB-07E4-49B3-B7B7-D3EF36380A6B}">
      <dsp:nvSpPr>
        <dsp:cNvPr id="0" name=""/>
        <dsp:cNvSpPr/>
      </dsp:nvSpPr>
      <dsp:spPr>
        <a:xfrm>
          <a:off x="7004004" y="1579601"/>
          <a:ext cx="3006900" cy="1418993"/>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225265" numCol="1" spcCol="1270" anchor="ctr" anchorCtr="0">
          <a:noAutofit/>
        </a:bodyPr>
        <a:lstStyle/>
        <a:p>
          <a:pPr marL="0" lvl="0" indent="0" algn="l" defTabSz="1244600">
            <a:lnSpc>
              <a:spcPct val="90000"/>
            </a:lnSpc>
            <a:spcBef>
              <a:spcPct val="0"/>
            </a:spcBef>
            <a:spcAft>
              <a:spcPct val="35000"/>
            </a:spcAft>
            <a:buNone/>
          </a:pPr>
          <a:r>
            <a:rPr lang="ru-RU" sz="2800" kern="1200" dirty="0"/>
            <a:t>2025</a:t>
          </a:r>
        </a:p>
      </dsp:txBody>
      <dsp:txXfrm>
        <a:off x="7004004" y="1934349"/>
        <a:ext cx="2652152" cy="709497"/>
      </dsp:txXfrm>
    </dsp:sp>
    <dsp:sp modelId="{18DCA6E5-2E58-43A1-8B82-123C246D773F}">
      <dsp:nvSpPr>
        <dsp:cNvPr id="0" name=""/>
        <dsp:cNvSpPr/>
      </dsp:nvSpPr>
      <dsp:spPr>
        <a:xfrm>
          <a:off x="7043179" y="2459734"/>
          <a:ext cx="2267115" cy="2079958"/>
        </a:xfrm>
        <a:prstGeom prst="rect">
          <a:avLst/>
        </a:prstGeom>
        <a:solidFill>
          <a:schemeClr val="bg1"/>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uz-Cyrl-UZ" sz="2100" kern="1200" noProof="0" dirty="0">
              <a:solidFill>
                <a:srgbClr val="FFFF00"/>
              </a:solidFill>
              <a:latin typeface="Times New Roman" panose="02020603050405020304" pitchFamily="18" charset="0"/>
              <a:cs typeface="Times New Roman" panose="02020603050405020304" pitchFamily="18" charset="0"/>
            </a:rPr>
            <a:t>Газ, нефт ва нефт маҳсулотларининг ягона бозори</a:t>
          </a:r>
        </a:p>
      </dsp:txBody>
      <dsp:txXfrm>
        <a:off x="7043179" y="2459734"/>
        <a:ext cx="2267115" cy="20799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9BBA09-2380-49C4-A670-E162D309D2EE}" type="datetimeFigureOut">
              <a:rPr lang="ru-RU" smtClean="0"/>
              <a:t>29.04.2024</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256894-E140-4116-88B2-B4623CFB126E}" type="slidenum">
              <a:rPr lang="ru-RU" smtClean="0"/>
              <a:t>‹#›</a:t>
            </a:fld>
            <a:endParaRPr lang="ru-RU"/>
          </a:p>
        </p:txBody>
      </p:sp>
    </p:spTree>
    <p:extLst>
      <p:ext uri="{BB962C8B-B14F-4D97-AF65-F5344CB8AC3E}">
        <p14:creationId xmlns:p14="http://schemas.microsoft.com/office/powerpoint/2010/main" val="2489777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A7774-5218-4C0C-9AC2-F7B209D66F94}" type="datetimeFigureOut">
              <a:rPr lang="ru-RU" smtClean="0"/>
              <a:t>29.04.2024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71AB7-FF26-4FAD-83C7-7C7488F9AC13}" type="slidenum">
              <a:rPr lang="ru-RU" smtClean="0"/>
              <a:t>‹#›</a:t>
            </a:fld>
            <a:endParaRPr lang="ru-RU"/>
          </a:p>
        </p:txBody>
      </p:sp>
    </p:spTree>
    <p:extLst>
      <p:ext uri="{BB962C8B-B14F-4D97-AF65-F5344CB8AC3E}">
        <p14:creationId xmlns:p14="http://schemas.microsoft.com/office/powerpoint/2010/main" val="89044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t>Базовые принципы Евразийского экономического союза – равноправие, прагматизм, взаимное уважение, сохранение национальной самобытности и государственного суверенитета всех стран-участниц.</a:t>
            </a:r>
            <a:endParaRPr lang="en-US" b="0" dirty="0"/>
          </a:p>
          <a:p>
            <a:r>
              <a:rPr lang="ru-RU" b="1" dirty="0"/>
              <a:t>Тема</a:t>
            </a:r>
            <a:r>
              <a:rPr lang="ru-RU" b="1" baseline="0" dirty="0"/>
              <a:t> ЕТТ: </a:t>
            </a:r>
          </a:p>
          <a:p>
            <a:r>
              <a:rPr lang="ru-RU" dirty="0"/>
              <a:t>С 1 декабря Казахстан сможет в одностороннем порядке снизить пошлины на продукты питания, товары легкой промышленности, одежду, обувь и автомобили. Казахстан вел переговоры 19 лет, с 2009 г. одной из основных проблем для него было членство в Таможенном союзе: тарифы в евразийском объединении выше, чем согласованные Казахстаном с другими членами ВТО. После присоединения к ВТО средняя ставка составит 6,5% против 10,4% в Евразийском экономическом союзе (ЕАЭС). </a:t>
            </a:r>
          </a:p>
          <a:p>
            <a:r>
              <a:rPr lang="ru-RU" dirty="0"/>
              <a:t>Расхождения есть более чем по 3000 из 11 000 позиций товарной номенклатуры. Импортеры могут попытаться ввезти товары в Казахстан по более низкой ставке, а затем продать в других странах ЕАЭС. По отдельным товарам разница несущественна – 1–2%, рассказал он, а из-за девальвации в странах ЕАЭС уровень защиты рынка вырос. Такие товары – 1347 позиций – Евразийская экономическая комиссия (ЕЭК) предлагает изъять из Единого таможенного тарифа (ЕТТ), по ним пошлины будут регулироваться соглашением Казахстана и ВТО. Ставки могут быть снижены уже весной-летом 2016 г. </a:t>
            </a:r>
          </a:p>
          <a:p>
            <a:r>
              <a:rPr lang="ru-RU" dirty="0"/>
              <a:t>Но есть и товары, по которым ставки существенно отличаются. По товарам повышенного риска, например автомобилям и самолетам, будут применятся специальные меры: за их перемещением будет следить специальная электронная система. Если товар ввозится через Казахстан по пониженным ставкам, то в Россию он попадет, только если будут доплачены пошлины. Такие предложения рабочая группа представит совету ЕЭК на следующей неделе. </a:t>
            </a:r>
          </a:p>
          <a:p>
            <a:r>
              <a:rPr lang="ru-RU" dirty="0"/>
              <a:t>Системы мониторинга товаров, которые могут ввозиться в Казахстан по ставкам ниже ставок ЕТТ, безусловно, нужны, согласен сотрудник Федеральной таможенной службы (ФТС). ФТС работает с правительством, чтобы, не восстанавливая таможенного контроля на границе с Казахстаном, не допустить ввоза товаров, оформленных по меньшим ставкам. </a:t>
            </a:r>
            <a:endParaRPr lang="en-US" dirty="0"/>
          </a:p>
          <a:p>
            <a:r>
              <a:rPr lang="ru-RU" b="1" dirty="0"/>
              <a:t>Тема сети ЗСТ:</a:t>
            </a:r>
          </a:p>
          <a:p>
            <a:r>
              <a:rPr lang="ru-RU" sz="1200" b="0" i="0" u="none" strike="noStrike" kern="1200" baseline="0" dirty="0">
                <a:solidFill>
                  <a:schemeClr val="tx1"/>
                </a:solidFill>
                <a:latin typeface="+mn-lt"/>
                <a:ea typeface="+mn-ea"/>
                <a:cs typeface="+mn-cs"/>
              </a:rPr>
              <a:t>Одним из приоритетов деятельности Евразийской экономической комиссии является налаживание взаимодействия с </a:t>
            </a:r>
            <a:r>
              <a:rPr lang="ru-RU" sz="1200" b="1" i="0" u="none" strike="noStrike" kern="1200" baseline="0" dirty="0">
                <a:solidFill>
                  <a:schemeClr val="tx1"/>
                </a:solidFill>
                <a:latin typeface="+mn-lt"/>
                <a:ea typeface="+mn-ea"/>
                <a:cs typeface="+mn-cs"/>
              </a:rPr>
              <a:t>Европейским союзом</a:t>
            </a:r>
            <a:r>
              <a:rPr lang="ru-RU" sz="1200" b="0" i="0" u="none" strike="noStrike" kern="1200" baseline="0" dirty="0">
                <a:solidFill>
                  <a:schemeClr val="tx1"/>
                </a:solidFill>
                <a:latin typeface="+mn-lt"/>
                <a:ea typeface="+mn-ea"/>
                <a:cs typeface="+mn-cs"/>
              </a:rPr>
              <a:t>, Европейской комиссией, европейскими органами и институтами. На заседании Евразийского межправительственного совета 8 сентября 2015 года в г. Гродно (Беларусь) главами Правительств стран-участниц ЕАЭС был одобрен проект памятной записки «Евразийский экономический союз — Европейский союз: контуры сотрудничества». Памятная записка была передана в Европейскую Комиссию.</a:t>
            </a:r>
            <a:endParaRPr lang="ru-RU" sz="1200" b="0" i="0" kern="1200" dirty="0">
              <a:solidFill>
                <a:schemeClr val="tx1"/>
              </a:solidFill>
              <a:effectLst/>
              <a:latin typeface="+mn-lt"/>
              <a:ea typeface="+mn-ea"/>
              <a:cs typeface="+mn-cs"/>
            </a:endParaRPr>
          </a:p>
          <a:p>
            <a:pPr fontAlgn="base"/>
            <a:r>
              <a:rPr lang="ru-RU" sz="1200" b="0" i="0" kern="1200" dirty="0">
                <a:solidFill>
                  <a:schemeClr val="tx1"/>
                </a:solidFill>
                <a:effectLst/>
                <a:latin typeface="+mn-lt"/>
                <a:ea typeface="+mn-ea"/>
                <a:cs typeface="+mn-cs"/>
              </a:rPr>
              <a:t>Заключена ЗСТ с </a:t>
            </a:r>
            <a:r>
              <a:rPr lang="ru-RU" sz="1200" b="1" i="0" kern="1200" dirty="0">
                <a:solidFill>
                  <a:schemeClr val="tx1"/>
                </a:solidFill>
                <a:effectLst/>
                <a:latin typeface="+mn-lt"/>
                <a:ea typeface="+mn-ea"/>
                <a:cs typeface="+mn-cs"/>
              </a:rPr>
              <a:t>Вьетнамом </a:t>
            </a:r>
            <a:r>
              <a:rPr lang="ru-RU" sz="1200" b="0" i="0" kern="1200" dirty="0">
                <a:solidFill>
                  <a:schemeClr val="tx1"/>
                </a:solidFill>
                <a:effectLst/>
                <a:latin typeface="+mn-lt"/>
                <a:ea typeface="+mn-ea"/>
                <a:cs typeface="+mn-cs"/>
              </a:rPr>
              <a:t>(29 мая 2015</a:t>
            </a:r>
            <a:r>
              <a:rPr lang="ru-RU" sz="1200" b="0" i="0" kern="1200" baseline="0" dirty="0">
                <a:solidFill>
                  <a:schemeClr val="tx1"/>
                </a:solidFill>
                <a:effectLst/>
                <a:latin typeface="+mn-lt"/>
                <a:ea typeface="+mn-ea"/>
                <a:cs typeface="+mn-cs"/>
              </a:rPr>
              <a:t> года</a:t>
            </a:r>
            <a:r>
              <a:rPr lang="ru-RU" sz="1200" b="0" i="0" kern="1200" dirty="0">
                <a:solidFill>
                  <a:schemeClr val="tx1"/>
                </a:solidFill>
                <a:effectLst/>
                <a:latin typeface="+mn-lt"/>
                <a:ea typeface="+mn-ea"/>
                <a:cs typeface="+mn-cs"/>
              </a:rPr>
              <a:t>).</a:t>
            </a:r>
          </a:p>
          <a:p>
            <a:pPr fontAlgn="base"/>
            <a:r>
              <a:rPr lang="ru-RU" sz="1200" b="0" i="0" kern="1200" dirty="0">
                <a:solidFill>
                  <a:schemeClr val="tx1"/>
                </a:solidFill>
                <a:effectLst/>
                <a:latin typeface="+mn-lt"/>
                <a:ea typeface="+mn-ea"/>
                <a:cs typeface="+mn-cs"/>
              </a:rPr>
              <a:t>ЕЭК создала Совместные исследовательские</a:t>
            </a:r>
            <a:r>
              <a:rPr lang="ru-RU" sz="1200" b="0" i="0" kern="1200" baseline="0" dirty="0">
                <a:solidFill>
                  <a:schemeClr val="tx1"/>
                </a:solidFill>
                <a:effectLst/>
                <a:latin typeface="+mn-lt"/>
                <a:ea typeface="+mn-ea"/>
                <a:cs typeface="+mn-cs"/>
              </a:rPr>
              <a:t> группы по изучению целесообразности заключения с: </a:t>
            </a:r>
            <a:r>
              <a:rPr lang="ru-RU" sz="1200" b="1" i="0" kern="1200" baseline="0" dirty="0">
                <a:solidFill>
                  <a:schemeClr val="tx1"/>
                </a:solidFill>
                <a:effectLst/>
                <a:latin typeface="+mn-lt"/>
                <a:ea typeface="+mn-ea"/>
                <a:cs typeface="+mn-cs"/>
              </a:rPr>
              <a:t>Израилем, Египтом, Ираном, Индией</a:t>
            </a:r>
            <a:r>
              <a:rPr lang="ru-RU" sz="1200" b="0" i="0" kern="1200" baseline="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a:p>
            <a:pPr fontAlgn="base"/>
            <a:r>
              <a:rPr lang="ru-RU" sz="1200" b="1" i="0" kern="1200" dirty="0">
                <a:solidFill>
                  <a:schemeClr val="tx1"/>
                </a:solidFill>
                <a:effectLst/>
                <a:latin typeface="+mn-lt"/>
                <a:ea typeface="+mn-ea"/>
                <a:cs typeface="+mn-cs"/>
              </a:rPr>
              <a:t>Страны Шанхайской организации сотрудничества (ШОС) и Евразийского экономического союза (ЕАЭС) готовят соглашение о</a:t>
            </a:r>
            <a:r>
              <a:rPr lang="ru-RU" sz="1200" b="1" i="0" kern="1200" baseline="0" dirty="0">
                <a:solidFill>
                  <a:schemeClr val="tx1"/>
                </a:solidFill>
                <a:effectLst/>
                <a:latin typeface="+mn-lt"/>
                <a:ea typeface="+mn-ea"/>
                <a:cs typeface="+mn-cs"/>
              </a:rPr>
              <a:t> всеобъемлющем</a:t>
            </a:r>
            <a:r>
              <a:rPr lang="ru-RU" sz="1200" b="1" i="0" kern="1200" dirty="0">
                <a:solidFill>
                  <a:schemeClr val="tx1"/>
                </a:solidFill>
                <a:effectLst/>
                <a:latin typeface="+mn-lt"/>
                <a:ea typeface="+mn-ea"/>
                <a:cs typeface="+mn-cs"/>
              </a:rPr>
              <a:t> экономическом континентальном партнерстве</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актуальность информации – на 2 марта 2016 г.</a:t>
            </a:r>
            <a:r>
              <a:rPr lang="ru-RU" sz="1200" b="0" i="0" kern="1200" dirty="0">
                <a:solidFill>
                  <a:schemeClr val="tx1"/>
                </a:solidFill>
                <a:effectLst/>
                <a:latin typeface="+mn-lt"/>
                <a:ea typeface="+mn-ea"/>
                <a:cs typeface="+mn-cs"/>
              </a:rPr>
              <a:t>)</a:t>
            </a:r>
          </a:p>
          <a:p>
            <a:pPr fontAlgn="base"/>
            <a:r>
              <a:rPr lang="ru-RU" sz="1200" b="0" i="0" kern="1200" dirty="0">
                <a:solidFill>
                  <a:schemeClr val="tx1"/>
                </a:solidFill>
                <a:effectLst/>
                <a:latin typeface="+mn-lt"/>
                <a:ea typeface="+mn-ea"/>
                <a:cs typeface="+mn-cs"/>
              </a:rPr>
              <a:t>Об этом сообщил первый заместитель министра экономического развития РФ Алексей Лихачев на первом российско-китайском строительном форуме в Москве.</a:t>
            </a:r>
          </a:p>
          <a:p>
            <a:pPr fontAlgn="base"/>
            <a:r>
              <a:rPr lang="ru-RU" sz="1200" b="0" i="0" kern="1200" dirty="0">
                <a:solidFill>
                  <a:schemeClr val="tx1"/>
                </a:solidFill>
                <a:effectLst/>
                <a:latin typeface="+mn-lt"/>
                <a:ea typeface="+mn-ea"/>
                <a:cs typeface="+mn-cs"/>
              </a:rPr>
              <a:t>"В декабре 2015 года на совете глав ШОС прозвучала идея от наших казахстанских партнеров всерьез подумать о зоне свободной торговли ШОС. Мы не просто приняли вместе с китайской делегацией, мы развили эту идею до следующей: фактически мы сейчас будем готовить подходы к некому экономическому континентальному партнерству, к всеобъемлющему договору в рамках ШОС", - сказал он.</a:t>
            </a:r>
          </a:p>
          <a:p>
            <a:pPr fontAlgn="base"/>
            <a:r>
              <a:rPr lang="ru-RU" sz="1200" b="0" i="0" kern="1200" dirty="0">
                <a:solidFill>
                  <a:schemeClr val="tx1"/>
                </a:solidFill>
                <a:effectLst/>
                <a:latin typeface="+mn-lt"/>
                <a:ea typeface="+mn-ea"/>
                <a:cs typeface="+mn-cs"/>
              </a:rPr>
              <a:t>Соглашение предусмотрит три крупных составляющих. "Это свобода движения товаров, содействие товарообороту, это вопросы свободы движения капиталов, инвестиций, комфортная среда для увеличения доли расчетов в национальных валютах. И конечно же преференциальный доступ к нашим рынкам услуг и строительным услугам", - сказал он.</a:t>
            </a:r>
          </a:p>
          <a:p>
            <a:pPr fontAlgn="base"/>
            <a:r>
              <a:rPr lang="ru-RU" sz="1200" b="0" i="0" kern="1200" dirty="0">
                <a:solidFill>
                  <a:schemeClr val="tx1"/>
                </a:solidFill>
                <a:effectLst/>
                <a:latin typeface="+mn-lt"/>
                <a:ea typeface="+mn-ea"/>
                <a:cs typeface="+mn-cs"/>
              </a:rPr>
              <a:t>Лихачев отметил, что в ШОС входят Китай и Россия, страны Центральной Азии. "</a:t>
            </a:r>
            <a:r>
              <a:rPr lang="ru-RU" sz="1200" b="1" i="0" kern="1200" dirty="0">
                <a:solidFill>
                  <a:schemeClr val="tx1"/>
                </a:solidFill>
                <a:effectLst/>
                <a:latin typeface="+mn-lt"/>
                <a:ea typeface="+mn-ea"/>
                <a:cs typeface="+mn-cs"/>
              </a:rPr>
              <a:t>Но (ШОС - прим. ред.) вовлекает в эту работу, с одной стороны, Армению и Белоруссию, являющихся членами ЕАЭС, с другой стороны, Индию и Пакистан, которые начали непростой, но, я думаю, в будущем успешный путь присоединения к Шанхайской организации. Таким образом, только задумайтесь, около половины населения всего мира будет участником этого огромного соглашения"</a:t>
            </a:r>
            <a:r>
              <a:rPr lang="ru-RU" sz="1200" b="0" i="0" kern="1200" dirty="0">
                <a:solidFill>
                  <a:schemeClr val="tx1"/>
                </a:solidFill>
                <a:effectLst/>
                <a:latin typeface="+mn-lt"/>
                <a:ea typeface="+mn-ea"/>
                <a:cs typeface="+mn-cs"/>
              </a:rPr>
              <a:t>, - добавил первый замглавы МЭР.</a:t>
            </a:r>
          </a:p>
          <a:p>
            <a:pPr fontAlgn="base"/>
            <a:r>
              <a:rPr lang="ru-RU" sz="1200" b="0" i="0" kern="1200" dirty="0">
                <a:solidFill>
                  <a:schemeClr val="tx1"/>
                </a:solidFill>
                <a:effectLst/>
                <a:latin typeface="+mn-lt"/>
                <a:ea typeface="+mn-ea"/>
                <a:cs typeface="+mn-cs"/>
              </a:rPr>
              <a:t>Работа по подготовке этого соглашения будет вестись как в рамках Евразийского союза, так и в рамках двусторонних контактов между КНР и Россией, продолжил Лихачев.</a:t>
            </a:r>
          </a:p>
          <a:p>
            <a:pPr fontAlgn="base"/>
            <a:r>
              <a:rPr lang="ru-RU" sz="1200" b="0" i="0" kern="1200" dirty="0">
                <a:solidFill>
                  <a:schemeClr val="tx1"/>
                </a:solidFill>
                <a:effectLst/>
                <a:latin typeface="+mn-lt"/>
                <a:ea typeface="+mn-ea"/>
                <a:cs typeface="+mn-cs"/>
              </a:rPr>
              <a:t>"Я бы хотел подчеркнуть, что эта задача доложена нашим руководителям - председателю КНР, президенту РФ. Думаю, что финальная точка в начале этих переговоров, в создании этого, может быть, самого амбициозного торгового соглашения в мире, будет поставлена на встрече глав государств Шанхайской организации сотрудничества", - сообщил он.</a:t>
            </a:r>
          </a:p>
          <a:p>
            <a:endParaRPr lang="ru-RU" dirty="0"/>
          </a:p>
        </p:txBody>
      </p:sp>
      <p:sp>
        <p:nvSpPr>
          <p:cNvPr id="4" name="Номер слайда 3"/>
          <p:cNvSpPr>
            <a:spLocks noGrp="1"/>
          </p:cNvSpPr>
          <p:nvPr>
            <p:ph type="sldNum" sz="quarter" idx="10"/>
          </p:nvPr>
        </p:nvSpPr>
        <p:spPr/>
        <p:txBody>
          <a:bodyPr/>
          <a:lstStyle/>
          <a:p>
            <a:fld id="{D956F352-7076-4836-8340-177826A7F85C}" type="slidenum">
              <a:rPr lang="ru-RU" smtClean="0"/>
              <a:pPr/>
              <a:t>25</a:t>
            </a:fld>
            <a:endParaRPr lang="ru-RU"/>
          </a:p>
        </p:txBody>
      </p:sp>
    </p:spTree>
    <p:extLst>
      <p:ext uri="{BB962C8B-B14F-4D97-AF65-F5344CB8AC3E}">
        <p14:creationId xmlns:p14="http://schemas.microsoft.com/office/powerpoint/2010/main" val="317249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 1 января 2012 года была сформирована правовая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база ЕЭП — рынка со 170 млн потребителей, унифицированным</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законодательством, свободным</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передвижением</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товаров, услуг, капитала и рабочей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силы. В основе ЕЭП лежат согласованные действия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в ключевых областях регулирования экономики:</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в макроэкономике,</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сфере конкуренции, в области</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промышленных</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сельскохозяйственных субсидий,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транспорта, энергетики, тарифов естественных</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монополий.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Для населения и бизнес-</a:t>
            </a:r>
            <a:r>
              <a:rPr lang="en-US" sz="1200" b="0" i="0" u="none" strike="noStrike" kern="1200" baseline="0" dirty="0">
                <a:solidFill>
                  <a:schemeClr val="tx1"/>
                </a:solidFill>
                <a:latin typeface="+mn-lt"/>
                <a:ea typeface="+mn-ea"/>
                <a:cs typeface="+mn-cs"/>
              </a:rPr>
              <a:t>c</a:t>
            </a:r>
            <a:r>
              <a:rPr lang="ru-RU" sz="1200" b="0" i="0" u="none" strike="noStrike" kern="1200" baseline="0" dirty="0" err="1">
                <a:solidFill>
                  <a:schemeClr val="tx1"/>
                </a:solidFill>
                <a:latin typeface="+mn-lt"/>
                <a:ea typeface="+mn-ea"/>
                <a:cs typeface="+mn-cs"/>
              </a:rPr>
              <a:t>ообщества</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выигрыш от ЕЭП очевиден. Предприниматели имеют</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равный режим доступа на общий рынок трех стран,</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могут свободно выбирать, где им регистрировать</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свои фирмы и вести бизнес, без излишних ограничений продают товары в любом из государств-членов</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ЕЭП, имеют доступ к транспортной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инфраструктуре</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 т. д. Создание и поэтапная</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отладка механизмов</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работы единого рынка — важная часть планов</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стран-участниц ТС и ЕЭП по переходу от сырьевой</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экономики к инновационной.</a:t>
            </a:r>
            <a:endParaRPr lang="ru-RU" dirty="0"/>
          </a:p>
        </p:txBody>
      </p:sp>
      <p:sp>
        <p:nvSpPr>
          <p:cNvPr id="4" name="Номер слайда 3"/>
          <p:cNvSpPr>
            <a:spLocks noGrp="1"/>
          </p:cNvSpPr>
          <p:nvPr>
            <p:ph type="sldNum" sz="quarter" idx="10"/>
          </p:nvPr>
        </p:nvSpPr>
        <p:spPr/>
        <p:txBody>
          <a:bodyPr/>
          <a:lstStyle/>
          <a:p>
            <a:fld id="{D956F352-7076-4836-8340-177826A7F85C}" type="slidenum">
              <a:rPr lang="ru-RU" smtClean="0"/>
              <a:pPr/>
              <a:t>27</a:t>
            </a:fld>
            <a:endParaRPr lang="ru-RU"/>
          </a:p>
        </p:txBody>
      </p:sp>
    </p:spTree>
    <p:extLst>
      <p:ext uri="{BB962C8B-B14F-4D97-AF65-F5344CB8AC3E}">
        <p14:creationId xmlns:p14="http://schemas.microsoft.com/office/powerpoint/2010/main" val="264801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956F352-7076-4836-8340-177826A7F85C}" type="slidenum">
              <a:rPr lang="ru-RU" smtClean="0"/>
              <a:pPr/>
              <a:t>31</a:t>
            </a:fld>
            <a:endParaRPr lang="ru-RU"/>
          </a:p>
        </p:txBody>
      </p:sp>
    </p:spTree>
    <p:extLst>
      <p:ext uri="{BB962C8B-B14F-4D97-AF65-F5344CB8AC3E}">
        <p14:creationId xmlns:p14="http://schemas.microsoft.com/office/powerpoint/2010/main" val="120503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a:p>
            <a:endParaRPr lang="ru-RU" dirty="0"/>
          </a:p>
        </p:txBody>
      </p:sp>
      <p:sp>
        <p:nvSpPr>
          <p:cNvPr id="4" name="Номер слайда 3"/>
          <p:cNvSpPr>
            <a:spLocks noGrp="1"/>
          </p:cNvSpPr>
          <p:nvPr>
            <p:ph type="sldNum" sz="quarter" idx="10"/>
          </p:nvPr>
        </p:nvSpPr>
        <p:spPr/>
        <p:txBody>
          <a:bodyPr/>
          <a:lstStyle/>
          <a:p>
            <a:fld id="{89A08BB8-5A54-4F63-BB70-40944B272BC4}" type="slidenum">
              <a:rPr lang="ru-RU" smtClean="0"/>
              <a:pPr/>
              <a:t>33</a:t>
            </a:fld>
            <a:endParaRPr lang="ru-RU"/>
          </a:p>
        </p:txBody>
      </p:sp>
    </p:spTree>
    <p:extLst>
      <p:ext uri="{BB962C8B-B14F-4D97-AF65-F5344CB8AC3E}">
        <p14:creationId xmlns:p14="http://schemas.microsoft.com/office/powerpoint/2010/main" val="218853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211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46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43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003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2710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93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500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3449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42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Акцент">
    <p:spTree>
      <p:nvGrpSpPr>
        <p:cNvPr id="1" name=""/>
        <p:cNvGrpSpPr/>
        <p:nvPr/>
      </p:nvGrpSpPr>
      <p:grpSpPr>
        <a:xfrm>
          <a:off x="0" y="0"/>
          <a:ext cx="0" cy="0"/>
          <a:chOff x="0" y="0"/>
          <a:chExt cx="0" cy="0"/>
        </a:xfrm>
      </p:grpSpPr>
      <p:sp>
        <p:nvSpPr>
          <p:cNvPr id="3" name="Текст 2"/>
          <p:cNvSpPr>
            <a:spLocks noGrp="1"/>
          </p:cNvSpPr>
          <p:nvPr>
            <p:ph type="body" idx="1"/>
          </p:nvPr>
        </p:nvSpPr>
        <p:spPr>
          <a:xfrm>
            <a:off x="527381" y="1628800"/>
            <a:ext cx="3456384" cy="1656184"/>
          </a:xfrm>
        </p:spPr>
        <p:txBody>
          <a:bodyP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Заголовок 11"/>
          <p:cNvSpPr>
            <a:spLocks noGrp="1"/>
          </p:cNvSpPr>
          <p:nvPr>
            <p:ph type="title"/>
          </p:nvPr>
        </p:nvSpPr>
        <p:spPr/>
        <p:txBody>
          <a:bodyPr/>
          <a:lstStyle/>
          <a:p>
            <a:r>
              <a:rPr lang="ru-RU"/>
              <a:t>Образец заголовка</a:t>
            </a:r>
          </a:p>
        </p:txBody>
      </p:sp>
      <p:sp>
        <p:nvSpPr>
          <p:cNvPr id="8" name="Содержимое 2"/>
          <p:cNvSpPr>
            <a:spLocks noGrp="1"/>
          </p:cNvSpPr>
          <p:nvPr>
            <p:ph sz="half" idx="10"/>
          </p:nvPr>
        </p:nvSpPr>
        <p:spPr>
          <a:xfrm>
            <a:off x="4175787" y="1628800"/>
            <a:ext cx="7406613" cy="4525963"/>
          </a:xfrm>
        </p:spPr>
        <p:txBody>
          <a:bodyPr>
            <a:normAutofit/>
          </a:bodyPr>
          <a:lstStyle>
            <a:lvl1pPr>
              <a:defRPr sz="16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Tree>
    <p:extLst>
      <p:ext uri="{BB962C8B-B14F-4D97-AF65-F5344CB8AC3E}">
        <p14:creationId xmlns:p14="http://schemas.microsoft.com/office/powerpoint/2010/main" val="646842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Сравнение с 2 подзаголовками">
    <p:spTree>
      <p:nvGrpSpPr>
        <p:cNvPr id="1" name=""/>
        <p:cNvGrpSpPr/>
        <p:nvPr/>
      </p:nvGrpSpPr>
      <p:grpSpPr>
        <a:xfrm>
          <a:off x="0" y="0"/>
          <a:ext cx="0" cy="0"/>
          <a:chOff x="0" y="0"/>
          <a:chExt cx="0" cy="0"/>
        </a:xfrm>
      </p:grpSpPr>
      <p:sp>
        <p:nvSpPr>
          <p:cNvPr id="3" name="Текст 2"/>
          <p:cNvSpPr>
            <a:spLocks noGrp="1"/>
          </p:cNvSpPr>
          <p:nvPr>
            <p:ph type="body" idx="1"/>
          </p:nvPr>
        </p:nvSpPr>
        <p:spPr>
          <a:xfrm>
            <a:off x="609600" y="1535113"/>
            <a:ext cx="53869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Содержимое 3"/>
          <p:cNvSpPr>
            <a:spLocks noGrp="1"/>
          </p:cNvSpPr>
          <p:nvPr>
            <p:ph sz="half" idx="2"/>
          </p:nvPr>
        </p:nvSpPr>
        <p:spPr>
          <a:xfrm>
            <a:off x="609600" y="2174875"/>
            <a:ext cx="5386917" cy="3951288"/>
          </a:xfrm>
        </p:spPr>
        <p:txBody>
          <a:bodyPr>
            <a:normAutofit/>
          </a:bodyPr>
          <a:lstStyle>
            <a:lvl1pPr>
              <a:defRPr sz="16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5" name="Текст 4"/>
          <p:cNvSpPr>
            <a:spLocks noGrp="1"/>
          </p:cNvSpPr>
          <p:nvPr>
            <p:ph type="body" sz="quarter" idx="3"/>
          </p:nvPr>
        </p:nvSpPr>
        <p:spPr>
          <a:xfrm>
            <a:off x="6193368" y="1535113"/>
            <a:ext cx="53890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Содержимое 5"/>
          <p:cNvSpPr>
            <a:spLocks noGrp="1"/>
          </p:cNvSpPr>
          <p:nvPr>
            <p:ph sz="quarter" idx="4"/>
          </p:nvPr>
        </p:nvSpPr>
        <p:spPr>
          <a:xfrm>
            <a:off x="6193368" y="2174875"/>
            <a:ext cx="5389033" cy="3951288"/>
          </a:xfrm>
        </p:spPr>
        <p:txBody>
          <a:bodyPr>
            <a:normAutofit/>
          </a:bodyPr>
          <a:lstStyle>
            <a:lvl1pPr>
              <a:defRPr sz="16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2" name="Заголовок 1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209070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48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ru-RU"/>
              <a:t>Образец заголовка</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4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132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4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56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46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a:t>Образец заголовка</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11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49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154482"/>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library.tuit.uz/lectures/tpsdo/Giosiyosat_asoslari.htm#_ftn42"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0DF348-D8BF-4CE8-ABCD-C48084158228}"/>
              </a:ext>
            </a:extLst>
          </p:cNvPr>
          <p:cNvSpPr>
            <a:spLocks noGrp="1"/>
          </p:cNvSpPr>
          <p:nvPr>
            <p:ph type="ctrTitle"/>
          </p:nvPr>
        </p:nvSpPr>
        <p:spPr>
          <a:xfrm>
            <a:off x="1595269" y="512763"/>
            <a:ext cx="9001462" cy="460252"/>
          </a:xfrm>
        </p:spPr>
        <p:txBody>
          <a:bodyPr>
            <a:normAutofit/>
          </a:bodyPr>
          <a:lstStyle/>
          <a:p>
            <a:r>
              <a:rPr lang="uz-Cyrl-UZ" sz="2400" dirty="0">
                <a:solidFill>
                  <a:srgbClr val="FFFF00"/>
                </a:solidFill>
                <a:latin typeface="Times New Roman" panose="02020603050405020304" pitchFamily="18" charset="0"/>
                <a:cs typeface="Times New Roman" panose="02020603050405020304" pitchFamily="18" charset="0"/>
              </a:rPr>
              <a:t>Сиёсий техналогиялар</a:t>
            </a:r>
          </a:p>
        </p:txBody>
      </p:sp>
      <p:sp>
        <p:nvSpPr>
          <p:cNvPr id="3" name="Подзаголовок 2">
            <a:extLst>
              <a:ext uri="{FF2B5EF4-FFF2-40B4-BE49-F238E27FC236}">
                <a16:creationId xmlns:a16="http://schemas.microsoft.com/office/drawing/2014/main" id="{68952891-F237-4D4B-B65E-88C2CD6135EF}"/>
              </a:ext>
            </a:extLst>
          </p:cNvPr>
          <p:cNvSpPr>
            <a:spLocks noGrp="1"/>
          </p:cNvSpPr>
          <p:nvPr>
            <p:ph type="subTitle" idx="1"/>
          </p:nvPr>
        </p:nvSpPr>
        <p:spPr>
          <a:xfrm>
            <a:off x="1337186" y="1386348"/>
            <a:ext cx="9773265" cy="4552336"/>
          </a:xfrm>
        </p:spPr>
        <p:txBody>
          <a:bodyPr>
            <a:normAutofit/>
          </a:bodyPr>
          <a:lstStyle/>
          <a:p>
            <a:r>
              <a:rPr lang="ru-RU" sz="39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–М</a:t>
            </a:r>
            <a:r>
              <a:rPr lang="uz-Cyrl-UZ" sz="3900" b="1" dirty="0">
                <a:solidFill>
                  <a:srgbClr val="FFFF00"/>
                </a:solidFill>
                <a:effectLst/>
                <a:latin typeface="Times New Roman" panose="02020603050405020304" pitchFamily="18" charset="0"/>
                <a:cs typeface="Times New Roman" panose="02020603050405020304" pitchFamily="18" charset="0"/>
              </a:rPr>
              <a:t>аъруза. </a:t>
            </a:r>
          </a:p>
          <a:p>
            <a:r>
              <a:rPr lang="uz-Cyrl-UZ" sz="3900" b="1" dirty="0">
                <a:solidFill>
                  <a:srgbClr val="FFFF00"/>
                </a:solidFill>
                <a:effectLst/>
                <a:latin typeface="Times New Roman" panose="02020603050405020304" pitchFamily="18" charset="0"/>
                <a:cs typeface="Times New Roman" panose="02020603050405020304" pitchFamily="18" charset="0"/>
              </a:rPr>
              <a:t>Сиёсий лойиҳалар ва сиёсий фандрайзинг технологиялари</a:t>
            </a:r>
          </a:p>
          <a:p>
            <a:r>
              <a:rPr lang="uz-Cyrl-UZ" sz="2800" dirty="0">
                <a:solidFill>
                  <a:schemeClr val="accent3">
                    <a:lumMod val="20000"/>
                    <a:lumOff val="80000"/>
                  </a:schemeClr>
                </a:solidFill>
                <a:latin typeface="Times New Roman" panose="02020603050405020304" pitchFamily="18" charset="0"/>
                <a:cs typeface="Times New Roman" panose="02020603050405020304" pitchFamily="18" charset="0"/>
              </a:rPr>
              <a:t>Маърузачи</a:t>
            </a:r>
          </a:p>
          <a:p>
            <a:r>
              <a:rPr lang="uz-Cyrl-UZ" sz="2800" dirty="0">
                <a:solidFill>
                  <a:schemeClr val="accent3">
                    <a:lumMod val="20000"/>
                    <a:lumOff val="80000"/>
                  </a:schemeClr>
                </a:solidFill>
                <a:latin typeface="Times New Roman" panose="02020603050405020304" pitchFamily="18" charset="0"/>
                <a:cs typeface="Times New Roman" panose="02020603050405020304" pitchFamily="18" charset="0"/>
              </a:rPr>
              <a:t>Хикматов Фатхулла Хабибуллаевич</a:t>
            </a:r>
          </a:p>
        </p:txBody>
      </p:sp>
    </p:spTree>
    <p:extLst>
      <p:ext uri="{BB962C8B-B14F-4D97-AF65-F5344CB8AC3E}">
        <p14:creationId xmlns:p14="http://schemas.microsoft.com/office/powerpoint/2010/main" val="2693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200" b="0" dirty="0">
                <a:solidFill>
                  <a:srgbClr val="FFFF00"/>
                </a:solidFill>
                <a:effectLst/>
                <a:latin typeface="Times New Roman" panose="02020603050405020304" pitchFamily="18" charset="0"/>
                <a:ea typeface="Times New Roman" panose="02020603050405020304" pitchFamily="18" charset="0"/>
              </a:rPr>
            </a:br>
            <a:r>
              <a:rPr lang="uz-Cyrl-UZ" sz="2200" b="0" dirty="0">
                <a:solidFill>
                  <a:srgbClr val="FFFF00"/>
                </a:solidFill>
                <a:effectLst/>
                <a:latin typeface="Times New Roman" panose="02020603050405020304" pitchFamily="18" charset="0"/>
                <a:ea typeface="Times New Roman" panose="02020603050405020304" pitchFamily="18" charset="0"/>
              </a:rPr>
              <a:t>Давлат сиёсатини стратегик режалаштиришда таҳлил ва муқобил вариантлар танлови</a:t>
            </a:r>
            <a:br>
              <a:rPr lang="ru-RU" sz="1800" dirty="0">
                <a:effectLst/>
                <a:latin typeface="Times New Roman" panose="02020603050405020304" pitchFamily="18" charset="0"/>
                <a:ea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fontScale="92500" lnSpcReduction="10000"/>
          </a:bodyPr>
          <a:lstStyle/>
          <a:p>
            <a:pPr marL="0" indent="0" algn="just">
              <a:lnSpc>
                <a:spcPct val="100000"/>
              </a:lnSpc>
              <a:buNone/>
            </a:pPr>
            <a:r>
              <a:rPr lang="uz-Cyrl-UZ" sz="2800" dirty="0">
                <a:effectLst/>
                <a:latin typeface="Times New Roman" panose="02020603050405020304" pitchFamily="18" charset="0"/>
                <a:ea typeface="Times New Roman" panose="02020603050405020304" pitchFamily="18" charset="0"/>
              </a:rPr>
              <a:t>Сиёсатининг мувафақияти давлат ҳизматчиларининг лойиҳалаштириш аналитик ишларига боғлиқ.</a:t>
            </a:r>
          </a:p>
          <a:p>
            <a:pPr marL="0" indent="0" algn="just">
              <a:lnSpc>
                <a:spcPct val="100000"/>
              </a:lnSpc>
              <a:buNone/>
            </a:pPr>
            <a:r>
              <a:rPr lang="uz-Cyrl-UZ" sz="2800" dirty="0">
                <a:solidFill>
                  <a:srgbClr val="FFFF00"/>
                </a:solidFill>
                <a:effectLst/>
                <a:latin typeface="Times New Roman" panose="02020603050405020304" pitchFamily="18" charset="0"/>
                <a:ea typeface="Times New Roman" panose="02020603050405020304" pitchFamily="18" charset="0"/>
              </a:rPr>
              <a:t>Биринчи босқичда </a:t>
            </a:r>
            <a:r>
              <a:rPr lang="uz-Cyrl-UZ" sz="2800" dirty="0">
                <a:effectLst/>
                <a:latin typeface="Times New Roman" panose="02020603050405020304" pitchFamily="18" charset="0"/>
                <a:ea typeface="Times New Roman" panose="02020603050405020304" pitchFamily="18" charset="0"/>
              </a:rPr>
              <a:t>давлат сиёсатининг концепцияси ишлаб чиқилади ва ушбу сиёсатни амалга оширишнинг </a:t>
            </a:r>
          </a:p>
          <a:p>
            <a:pPr algn="just">
              <a:lnSpc>
                <a:spcPct val="100000"/>
              </a:lnSpc>
              <a:buFont typeface="Wingdings" panose="05000000000000000000" pitchFamily="2" charset="2"/>
              <a:buChar char="ü"/>
            </a:pPr>
            <a:r>
              <a:rPr lang="uz-Cyrl-UZ" sz="2800" dirty="0">
                <a:effectLst/>
                <a:latin typeface="Times New Roman" panose="02020603050405020304" pitchFamily="18" charset="0"/>
                <a:ea typeface="Times New Roman" panose="02020603050405020304" pitchFamily="18" charset="0"/>
              </a:rPr>
              <a:t>илмий қарашлари, </a:t>
            </a:r>
          </a:p>
          <a:p>
            <a:pPr algn="just">
              <a:lnSpc>
                <a:spcPct val="100000"/>
              </a:lnSpc>
              <a:buFont typeface="Wingdings" panose="05000000000000000000" pitchFamily="2" charset="2"/>
              <a:buChar char="ü"/>
            </a:pPr>
            <a:r>
              <a:rPr lang="uz-Cyrl-UZ" sz="2800" dirty="0">
                <a:effectLst/>
                <a:latin typeface="Times New Roman" panose="02020603050405020304" pitchFamily="18" charset="0"/>
                <a:ea typeface="Times New Roman" panose="02020603050405020304" pitchFamily="18" charset="0"/>
              </a:rPr>
              <a:t>тамойиллари, </a:t>
            </a:r>
          </a:p>
          <a:p>
            <a:pPr algn="just">
              <a:lnSpc>
                <a:spcPct val="100000"/>
              </a:lnSpc>
              <a:buFont typeface="Wingdings" panose="05000000000000000000" pitchFamily="2" charset="2"/>
              <a:buChar char="ü"/>
            </a:pPr>
            <a:r>
              <a:rPr lang="uz-Cyrl-UZ" sz="2800" dirty="0">
                <a:effectLst/>
                <a:latin typeface="Times New Roman" panose="02020603050405020304" pitchFamily="18" charset="0"/>
                <a:ea typeface="Times New Roman" panose="02020603050405020304" pitchFamily="18" charset="0"/>
              </a:rPr>
              <a:t>устувор йўналишлари, </a:t>
            </a:r>
          </a:p>
          <a:p>
            <a:pPr algn="just">
              <a:lnSpc>
                <a:spcPct val="100000"/>
              </a:lnSpc>
              <a:buFont typeface="Wingdings" panose="05000000000000000000" pitchFamily="2" charset="2"/>
              <a:buChar char="ü"/>
            </a:pPr>
            <a:r>
              <a:rPr lang="uz-Cyrl-UZ" sz="2800" dirty="0">
                <a:effectLst/>
                <a:latin typeface="Times New Roman" panose="02020603050405020304" pitchFamily="18" charset="0"/>
                <a:ea typeface="Times New Roman" panose="02020603050405020304" pitchFamily="18" charset="0"/>
              </a:rPr>
              <a:t>асосий механизмларининг ўзига хос тизимини намоён этади. </a:t>
            </a:r>
          </a:p>
          <a:p>
            <a:pPr marL="0" indent="0" algn="just">
              <a:lnSpc>
                <a:spcPct val="100000"/>
              </a:lnSpc>
              <a:buNone/>
            </a:pPr>
            <a:r>
              <a:rPr lang="uz-Cyrl-UZ" sz="2800" dirty="0">
                <a:effectLst/>
                <a:latin typeface="Times New Roman" panose="02020603050405020304" pitchFamily="18" charset="0"/>
                <a:ea typeface="Times New Roman" panose="02020603050405020304" pitchFamily="18" charset="0"/>
              </a:rPr>
              <a:t>Агар мавжуд шароитлар имкон бераётган бўлса ва тегишли ресурслар мавжуд бўлса, сиёсатчилар бир қанча муқобил вариантларни тақдим қилишга уринадилар. </a:t>
            </a:r>
          </a:p>
          <a:p>
            <a:pPr marL="0" indent="0" algn="just">
              <a:lnSpc>
                <a:spcPct val="100000"/>
              </a:lnSpc>
              <a:buNone/>
            </a:pPr>
            <a:r>
              <a:rPr lang="uz-Cyrl-UZ" sz="2800" dirty="0">
                <a:effectLst/>
                <a:latin typeface="Times New Roman" panose="02020603050405020304" pitchFamily="18" charset="0"/>
                <a:ea typeface="Times New Roman" panose="02020603050405020304" pitchFamily="18" charset="0"/>
              </a:rPr>
              <a:t>Ҳар бир вариант олдиндан белгиланган мезонлар бўйича баҳоланади. </a:t>
            </a:r>
            <a:endParaRPr lang="ru-RU" sz="2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Autofit/>
          </a:bodyPr>
          <a:lstStyle/>
          <a:p>
            <a:br>
              <a:rPr lang="uz-Cyrl-UZ" sz="2000" b="0" dirty="0">
                <a:solidFill>
                  <a:srgbClr val="FFFF00"/>
                </a:solidFill>
                <a:effectLst/>
                <a:latin typeface="Times New Roman" panose="02020603050405020304" pitchFamily="18" charset="0"/>
                <a:ea typeface="Times New Roman" panose="02020603050405020304" pitchFamily="18" charset="0"/>
              </a:rPr>
            </a:br>
            <a:r>
              <a:rPr lang="uz-Cyrl-UZ" sz="2000" b="0" dirty="0">
                <a:solidFill>
                  <a:srgbClr val="FFFF00"/>
                </a:solidFill>
                <a:effectLst/>
                <a:latin typeface="Times New Roman" panose="02020603050405020304" pitchFamily="18" charset="0"/>
                <a:ea typeface="Times New Roman" panose="02020603050405020304" pitchFamily="18" charset="0"/>
              </a:rPr>
              <a:t>Муқобил вариантларнинг муҳимлиги шундаки, уалрни ишлаб чиқишда:</a:t>
            </a:r>
            <a:br>
              <a:rPr lang="ru-RU" sz="2000" b="0" dirty="0">
                <a:solidFill>
                  <a:srgbClr val="FFFF00"/>
                </a:solidFill>
                <a:effectLst/>
                <a:latin typeface="Times New Roman" panose="02020603050405020304" pitchFamily="18" charset="0"/>
                <a:ea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lvl="0" algn="just">
              <a:buFont typeface="Wingdings" panose="05000000000000000000" pitchFamily="2" charset="2"/>
              <a:buChar char="Ø"/>
              <a:tabLst>
                <a:tab pos="457200" algn="l"/>
              </a:tabLst>
            </a:pPr>
            <a:r>
              <a:rPr lang="uz-Cyrl-UZ" sz="3200" dirty="0">
                <a:effectLst/>
                <a:latin typeface="Times New Roman" panose="02020603050405020304" pitchFamily="18" charset="0"/>
                <a:ea typeface="Times New Roman" panose="02020603050405020304" pitchFamily="18" charset="0"/>
              </a:rPr>
              <a:t>барча фикр ва мулоҳазалар эътиборга олинади;</a:t>
            </a:r>
            <a:endParaRPr lang="ru-RU" sz="32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3200" dirty="0">
                <a:effectLst/>
                <a:latin typeface="Times New Roman" panose="02020603050405020304" pitchFamily="18" charset="0"/>
                <a:ea typeface="Times New Roman" panose="02020603050405020304" pitchFamily="18" charset="0"/>
              </a:rPr>
              <a:t>муаммони ҳал этиш учун оптимал танлов имконияти яратилади;</a:t>
            </a:r>
            <a:endParaRPr lang="ru-RU" sz="32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3200" dirty="0">
                <a:effectLst/>
                <a:latin typeface="Times New Roman" panose="02020603050405020304" pitchFamily="18" charset="0"/>
                <a:ea typeface="Times New Roman" panose="02020603050405020304" pitchFamily="18" charset="0"/>
              </a:rPr>
              <a:t>муқобил вариантлар чуқур таҳлил этилади;</a:t>
            </a:r>
            <a:endParaRPr lang="ru-RU" sz="32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3200" dirty="0">
                <a:effectLst/>
                <a:latin typeface="Times New Roman" panose="02020603050405020304" pitchFamily="18" charset="0"/>
                <a:ea typeface="Times New Roman" panose="02020603050405020304" pitchFamily="18" charset="0"/>
              </a:rPr>
              <a:t>консультация ва келишув механизми шаклланади.</a:t>
            </a:r>
            <a:endParaRPr lang="ru-RU" sz="32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1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1090786" cy="766916"/>
          </a:xfrm>
        </p:spPr>
        <p:txBody>
          <a:bodyPr>
            <a:normAutofit fontScale="90000"/>
          </a:bodyPr>
          <a:lstStyle/>
          <a:p>
            <a:br>
              <a:rPr lang="uz-Cyrl-UZ" sz="1800" dirty="0">
                <a:effectLst/>
                <a:latin typeface="Times New Roman" panose="02020603050405020304" pitchFamily="18" charset="0"/>
                <a:ea typeface="Times New Roman" panose="02020603050405020304" pitchFamily="18" charset="0"/>
              </a:rPr>
            </a:br>
            <a:br>
              <a:rPr lang="uz-Cyrl-UZ" sz="1800" dirty="0">
                <a:effectLst/>
                <a:latin typeface="Times New Roman" panose="02020603050405020304" pitchFamily="18" charset="0"/>
                <a:ea typeface="Times New Roman" panose="02020603050405020304" pitchFamily="18" charset="0"/>
              </a:rPr>
            </a:br>
            <a:r>
              <a:rPr lang="uz-Cyrl-UZ" sz="2200" dirty="0">
                <a:solidFill>
                  <a:srgbClr val="FFFF00"/>
                </a:solidFill>
                <a:effectLst/>
                <a:latin typeface="Times New Roman" panose="02020603050405020304" pitchFamily="18" charset="0"/>
                <a:ea typeface="Times New Roman" panose="02020603050405020304" pitchFamily="18" charset="0"/>
              </a:rPr>
              <a:t>сиёсий Муаммони ҳал этишнинг муқобил вариантларини шакллантиришда турли усуллар қўлланилади. Хусусан:</a:t>
            </a:r>
            <a:br>
              <a:rPr lang="ru-RU" sz="2200" dirty="0">
                <a:solidFill>
                  <a:srgbClr val="FFFF00"/>
                </a:solidFill>
                <a:effectLst/>
                <a:latin typeface="Times New Roman" panose="02020603050405020304" pitchFamily="18" charset="0"/>
                <a:ea typeface="Times New Roman" panose="02020603050405020304" pitchFamily="18" charset="0"/>
              </a:rPr>
            </a:br>
            <a:endParaRPr lang="ru-RU" sz="22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1327355"/>
            <a:ext cx="11090786" cy="5155507"/>
          </a:xfrm>
        </p:spPr>
        <p:txBody>
          <a:bodyPr>
            <a:normAutofit/>
          </a:bodyPr>
          <a:lstStyle/>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экспертлар ва мақсадли гуруҳ (фокус-гуруҳ) ларни сўровдан ўтказиш;</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адабиётларни ўрганиш;</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илмий тадқиқотлар ва эксперементлар;</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далил ва ҳолатларни умумлаштириш ва туркумлаштириш;</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тадбиқий таҳлил ва аналогиялар;</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идеал моделга қиёслаш ва шакллантириш;</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ақл ҳужуми ва Дельфи усули;</a:t>
            </a:r>
            <a:endParaRPr lang="ru-RU" sz="26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Ø"/>
              <a:tabLst>
                <a:tab pos="457200" algn="l"/>
              </a:tabLst>
            </a:pPr>
            <a:r>
              <a:rPr lang="uz-Cyrl-UZ" sz="2600" dirty="0">
                <a:effectLst/>
                <a:latin typeface="Times New Roman" panose="02020603050405020304" pitchFamily="18" charset="0"/>
                <a:ea typeface="Times New Roman" panose="02020603050405020304" pitchFamily="18" charset="0"/>
              </a:rPr>
              <a:t>экспертлар ва ташқи ташкилотлар билан маслаҳатлашув ва ҳ.</a:t>
            </a:r>
            <a:endParaRPr lang="ru-RU" sz="26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350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806245"/>
            <a:ext cx="11090786" cy="5676617"/>
          </a:xfrm>
        </p:spPr>
        <p:txBody>
          <a:bodyPr>
            <a:normAutofit/>
          </a:bodyPr>
          <a:lstStyle/>
          <a:p>
            <a:pPr marL="0" indent="0" algn="just">
              <a:buNone/>
            </a:pPr>
            <a:r>
              <a:rPr lang="uz-Cyrl-UZ" sz="2200" dirty="0">
                <a:effectLst/>
                <a:latin typeface="Times New Roman" panose="02020603050405020304" pitchFamily="18" charset="0"/>
                <a:ea typeface="Times New Roman" panose="02020603050405020304" pitchFamily="18" charset="0"/>
              </a:rPr>
              <a:t>Сиёсий стратегияни ишлаб чиқишда кўпинча муқобил курсни ишлаб чиқувчи ролида сиёсий мухолифат ёки жамоат ташкилотлари намоён бўлиб, улар муаммони ҳал этишнинг ўз вариантини тақдим қиладилар. </a:t>
            </a:r>
          </a:p>
          <a:p>
            <a:pPr marL="0" indent="0" algn="just">
              <a:buNone/>
            </a:pPr>
            <a:r>
              <a:rPr lang="uz-Cyrl-UZ" sz="2200" dirty="0">
                <a:effectLst/>
                <a:latin typeface="Times New Roman" panose="02020603050405020304" pitchFamily="18" charset="0"/>
                <a:ea typeface="Times New Roman" panose="02020603050405020304" pitchFamily="18" charset="0"/>
              </a:rPr>
              <a:t>Қарор ёки дастурларнинг муқобил вариантлари белгиланган ва ишлаб чиқилгандан сўнг асосий вариантни танлаш керак бўлади, бу эса жуда мушкул иш. Бунинг асосий сабаби шундаки, давлат сиёсати қуйидаги масалаларни ҳал этиши керак бўлади:</a:t>
            </a:r>
            <a:endParaRPr lang="ru-RU" sz="22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v"/>
              <a:tabLst>
                <a:tab pos="457200" algn="l"/>
              </a:tabLst>
            </a:pPr>
            <a:r>
              <a:rPr lang="uz-Cyrl-UZ" sz="2200" dirty="0">
                <a:effectLst/>
                <a:latin typeface="Times New Roman" panose="02020603050405020304" pitchFamily="18" charset="0"/>
                <a:ea typeface="Times New Roman" panose="02020603050405020304" pitchFamily="18" charset="0"/>
              </a:rPr>
              <a:t>бугунги ва келажак авлоднинг фаровон ҳаёти;</a:t>
            </a:r>
            <a:endParaRPr lang="ru-RU" sz="22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v"/>
              <a:tabLst>
                <a:tab pos="457200" algn="l"/>
              </a:tabLst>
            </a:pPr>
            <a:r>
              <a:rPr lang="uz-Cyrl-UZ" sz="2200" dirty="0">
                <a:effectLst/>
                <a:latin typeface="Times New Roman" panose="02020603050405020304" pitchFamily="18" charset="0"/>
                <a:ea typeface="Times New Roman" panose="02020603050405020304" pitchFamily="18" charset="0"/>
              </a:rPr>
              <a:t>ўсишнинг статистик самарасизлиги ва хавфлари;</a:t>
            </a:r>
            <a:endParaRPr lang="ru-RU" sz="2200" dirty="0">
              <a:effectLst/>
              <a:latin typeface="Times New Roman" panose="02020603050405020304" pitchFamily="18" charset="0"/>
              <a:ea typeface="Times New Roman" panose="02020603050405020304" pitchFamily="18" charset="0"/>
            </a:endParaRPr>
          </a:p>
          <a:p>
            <a:pPr marL="452438" lvl="0" indent="-452438" algn="just">
              <a:buFont typeface="Wingdings" panose="05000000000000000000" pitchFamily="2" charset="2"/>
              <a:buChar char="v"/>
              <a:tabLst>
                <a:tab pos="457200" algn="l"/>
              </a:tabLst>
            </a:pPr>
            <a:r>
              <a:rPr lang="uz-Cyrl-UZ" sz="2200" dirty="0">
                <a:effectLst/>
                <a:latin typeface="Times New Roman" panose="02020603050405020304" pitchFamily="18" charset="0"/>
                <a:ea typeface="Times New Roman" panose="02020603050405020304" pitchFamily="18" charset="0"/>
              </a:rPr>
              <a:t>иқтсиодий ўсиш ва тенглик.</a:t>
            </a:r>
            <a:endParaRPr lang="ru-RU" sz="2200" dirty="0">
              <a:effectLst/>
              <a:latin typeface="Times New Roman" panose="02020603050405020304" pitchFamily="18" charset="0"/>
              <a:ea typeface="Times New Roman" panose="02020603050405020304" pitchFamily="18" charset="0"/>
            </a:endParaRPr>
          </a:p>
          <a:p>
            <a:pPr marL="0" indent="0" algn="just">
              <a:buNone/>
            </a:pPr>
            <a:r>
              <a:rPr lang="uz-Cyrl-UZ" sz="2200" dirty="0">
                <a:effectLst/>
                <a:latin typeface="Times New Roman" panose="02020603050405020304" pitchFamily="18" charset="0"/>
                <a:ea typeface="Times New Roman" panose="02020603050405020304" pitchFamily="18" charset="0"/>
              </a:rPr>
              <a:t>Аниқ бир вариантнинг танлови аниқ мезонлар ва вазият асосида амалга оширилади. Барча мезонлар қуйидаги гуруҳларга ажратилади: ижтимоий, сиёсий, техник, натижани кўрсатувчи.</a:t>
            </a:r>
            <a:endParaRPr lang="ru-RU" sz="22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30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1110" y="157317"/>
            <a:ext cx="11090787" cy="540774"/>
          </a:xfrm>
        </p:spPr>
        <p:txBody>
          <a:bodyPr>
            <a:normAutofit fontScale="90000"/>
          </a:bodyPr>
          <a:lstStyle/>
          <a:p>
            <a:br>
              <a:rPr lang="uz-Cyrl-UZ" sz="1800" dirty="0">
                <a:effectLst/>
                <a:latin typeface="Times New Roman" panose="02020603050405020304" pitchFamily="18" charset="0"/>
                <a:ea typeface="Times New Roman" panose="02020603050405020304" pitchFamily="18" charset="0"/>
              </a:rPr>
            </a:br>
            <a:r>
              <a:rPr lang="uz-Cyrl-UZ" sz="1800" dirty="0">
                <a:solidFill>
                  <a:srgbClr val="FFFF00"/>
                </a:solidFill>
                <a:effectLst/>
                <a:latin typeface="Times New Roman" panose="02020603050405020304" pitchFamily="18" charset="0"/>
                <a:ea typeface="Times New Roman" panose="02020603050405020304" pitchFamily="18" charset="0"/>
              </a:rPr>
              <a:t>Масалан, йўлларда автомобиль ҳалокатларини камайтириш учун чора-тадбир (лойҳа) ларни ишлаб чиқишда қуйидаги мезонлардан фойдаланиш мумкин:</a:t>
            </a:r>
            <a:br>
              <a:rPr lang="ru-RU" sz="1800" dirty="0">
                <a:solidFill>
                  <a:srgbClr val="FFFF00"/>
                </a:solidFill>
                <a:effectLst/>
                <a:latin typeface="Times New Roman" panose="02020603050405020304" pitchFamily="18" charset="0"/>
                <a:ea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21110" y="953729"/>
            <a:ext cx="11198941" cy="5529133"/>
          </a:xfrm>
        </p:spPr>
        <p:txBody>
          <a:bodyPr>
            <a:normAutofit/>
          </a:bodyPr>
          <a:lstStyle/>
          <a:p>
            <a:pPr marL="342900" lvl="0" indent="-342900" algn="just">
              <a:buFont typeface="+mj-lt"/>
              <a:buAutoNum type="arabicPeriod"/>
              <a:tabLst>
                <a:tab pos="457200" algn="l"/>
              </a:tabLst>
            </a:pPr>
            <a:r>
              <a:rPr lang="uz-Cyrl-UZ" dirty="0">
                <a:effectLst/>
                <a:latin typeface="Times New Roman" panose="02020603050405020304" pitchFamily="18" charset="0"/>
                <a:ea typeface="Times New Roman" panose="02020603050405020304" pitchFamily="18" charset="0"/>
              </a:rPr>
              <a:t>Қутқариб қолинган ҳаётлар сони;</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uz-Cyrl-UZ" dirty="0">
                <a:effectLst/>
                <a:latin typeface="Times New Roman" panose="02020603050405020304" pitchFamily="18" charset="0"/>
                <a:ea typeface="Times New Roman" panose="02020603050405020304" pitchFamily="18" charset="0"/>
              </a:rPr>
              <a:t>Белгиланган даражадан паст бўлмаган кўрсаткичда йўлларда ҳаракатланиш тезлигининг пасайиши;</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uz-Cyrl-UZ" dirty="0">
                <a:effectLst/>
                <a:latin typeface="Times New Roman" panose="02020603050405020304" pitchFamily="18" charset="0"/>
                <a:ea typeface="Times New Roman" panose="02020603050405020304" pitchFamily="18" charset="0"/>
              </a:rPr>
              <a:t>Лойиҳани амалга ошириш учун белгиланган суммадан юқори бўлмаган давлат ҳаражатлари.</a:t>
            </a:r>
            <a:endParaRPr lang="ru-RU" dirty="0">
              <a:effectLst/>
              <a:latin typeface="Times New Roman" panose="02020603050405020304" pitchFamily="18" charset="0"/>
              <a:ea typeface="Times New Roman" panose="02020603050405020304" pitchFamily="18" charset="0"/>
            </a:endParaRPr>
          </a:p>
          <a:p>
            <a:pPr marL="0" indent="0" algn="just">
              <a:buNone/>
            </a:pPr>
            <a:r>
              <a:rPr lang="uz-Cyrl-UZ" dirty="0">
                <a:effectLst/>
                <a:latin typeface="Times New Roman" panose="02020603050405020304" pitchFamily="18" charset="0"/>
                <a:ea typeface="Times New Roman" panose="02020603050405020304" pitchFamily="18" charset="0"/>
              </a:rPr>
              <a:t>Автомобиль ҳалокатларини қисқартиришга қаратилган ҳаракатларнинг муқобил вариантлари қуйидаги чораларни қамраб олади:</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457200" algn="l"/>
              </a:tabLst>
            </a:pPr>
            <a:r>
              <a:rPr lang="uz-Cyrl-UZ" dirty="0">
                <a:effectLst/>
                <a:latin typeface="Times New Roman" panose="02020603050405020304" pitchFamily="18" charset="0"/>
                <a:ea typeface="Times New Roman" panose="02020603050405020304" pitchFamily="18" charset="0"/>
              </a:rPr>
              <a:t>ахборот ёки реклама компаниясини амалга ошириш (ахборот варианти);</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457200" algn="l"/>
              </a:tabLst>
            </a:pPr>
            <a:r>
              <a:rPr lang="uz-Cyrl-UZ" dirty="0">
                <a:effectLst/>
                <a:latin typeface="Times New Roman" panose="02020603050405020304" pitchFamily="18" charset="0"/>
                <a:ea typeface="Times New Roman" panose="02020603050405020304" pitchFamily="18" charset="0"/>
              </a:rPr>
              <a:t>автомобиль йўллари сифатини яхшилашга қаратилган инвистицион дастурларни ишлаб чиқиш;</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457200" algn="l"/>
              </a:tabLst>
            </a:pPr>
            <a:r>
              <a:rPr lang="uz-Cyrl-UZ" dirty="0">
                <a:effectLst/>
                <a:latin typeface="Times New Roman" panose="02020603050405020304" pitchFamily="18" charset="0"/>
                <a:ea typeface="Times New Roman" panose="02020603050405020304" pitchFamily="18" charset="0"/>
              </a:rPr>
              <a:t>йўл ҳаракати қоидаларини бузмайдиган ҳайдовчилар учун суғурта йиғимларини пасайтириш;</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457200" algn="l"/>
              </a:tabLst>
            </a:pPr>
            <a:r>
              <a:rPr lang="uz-Cyrl-UZ" dirty="0">
                <a:effectLst/>
                <a:latin typeface="Times New Roman" panose="02020603050405020304" pitchFamily="18" charset="0"/>
                <a:ea typeface="Times New Roman" panose="02020603050405020304" pitchFamily="18" charset="0"/>
              </a:rPr>
              <a:t>автомобиль хавфсизлиги билан боғлиқ стандартларни кўтариш (тартибга солувчи вариант);</a:t>
            </a:r>
            <a:endParaRPr lang="ru-RU" dirty="0">
              <a:effectLst/>
              <a:latin typeface="Times New Roman" panose="02020603050405020304" pitchFamily="18" charset="0"/>
              <a:ea typeface="Times New Roman" panose="02020603050405020304" pitchFamily="18" charset="0"/>
            </a:endParaRPr>
          </a:p>
          <a:p>
            <a:pPr marL="342900" lvl="0" indent="-342900" algn="just">
              <a:buFont typeface="Times New Roman" panose="02020603050405020304" pitchFamily="18" charset="0"/>
              <a:buChar char="-"/>
              <a:tabLst>
                <a:tab pos="457200" algn="l"/>
              </a:tabLst>
            </a:pPr>
            <a:r>
              <a:rPr lang="uz-Cyrl-UZ" dirty="0">
                <a:effectLst/>
                <a:latin typeface="Times New Roman" panose="02020603050405020304" pitchFamily="18" charset="0"/>
                <a:ea typeface="Times New Roman" panose="02020603050405020304" pitchFamily="18" charset="0"/>
              </a:rPr>
              <a:t>тезликни чеклаш ва йўл ҳаракати қоидаларини бузганлик учун жазони кучайтириш.</a:t>
            </a:r>
            <a:endParaRPr lang="ru-RU"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24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000" dirty="0">
                <a:effectLst/>
                <a:latin typeface="Times New Roman" panose="02020603050405020304" pitchFamily="18" charset="0"/>
                <a:ea typeface="Times New Roman" panose="02020603050405020304" pitchFamily="18" charset="0"/>
              </a:rPr>
            </a:br>
            <a:r>
              <a:rPr lang="uz-Cyrl-UZ" sz="2200" b="0" dirty="0">
                <a:solidFill>
                  <a:srgbClr val="FFFF00"/>
                </a:solidFill>
                <a:effectLst/>
                <a:latin typeface="Times New Roman" panose="02020603050405020304" pitchFamily="18" charset="0"/>
                <a:ea typeface="Times New Roman" panose="02020603050405020304" pitchFamily="18" charset="0"/>
              </a:rPr>
              <a:t>Бошқа мисол шаҳарда ахлатни утилизация қилиш билан боғлиқ (лойиҳа). </a:t>
            </a:r>
            <a:br>
              <a:rPr lang="uz-Cyrl-UZ" sz="2200" b="0" dirty="0">
                <a:solidFill>
                  <a:srgbClr val="FFFF00"/>
                </a:solidFill>
                <a:effectLst/>
                <a:latin typeface="Times New Roman" panose="02020603050405020304" pitchFamily="18" charset="0"/>
                <a:ea typeface="Times New Roman" panose="02020603050405020304" pitchFamily="18" charset="0"/>
              </a:rPr>
            </a:br>
            <a:endParaRPr lang="ru-RU" sz="22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dirty="0">
                <a:effectLst/>
                <a:latin typeface="Times New Roman" panose="02020603050405020304" pitchFamily="18" charset="0"/>
                <a:ea typeface="Times New Roman" panose="02020603050405020304" pitchFamily="18" charset="0"/>
              </a:rPr>
              <a:t>Бир қанча вариантлар эҳтимоли бор: </a:t>
            </a:r>
          </a:p>
          <a:p>
            <a:pPr algn="just">
              <a:lnSpc>
                <a:spcPct val="100000"/>
              </a:lnSpc>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rPr>
              <a:t>ахлатни қайта ишлаш; </a:t>
            </a:r>
          </a:p>
          <a:p>
            <a:pPr algn="just">
              <a:lnSpc>
                <a:spcPct val="100000"/>
              </a:lnSpc>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rPr>
              <a:t>ахлат миқдорини камайтириш, </a:t>
            </a:r>
          </a:p>
          <a:p>
            <a:pPr algn="just">
              <a:lnSpc>
                <a:spcPct val="100000"/>
              </a:lnSpc>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rPr>
              <a:t>ресурсларни олиш, ёндириш, </a:t>
            </a:r>
          </a:p>
          <a:p>
            <a:pPr algn="just">
              <a:lnSpc>
                <a:spcPct val="100000"/>
              </a:lnSpc>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rPr>
              <a:t>ахлат ҳудудларига чиқариш. </a:t>
            </a:r>
          </a:p>
          <a:p>
            <a:pPr marL="0" indent="0" algn="just">
              <a:lnSpc>
                <a:spcPct val="100000"/>
              </a:lnSpc>
              <a:buNone/>
            </a:pPr>
            <a:r>
              <a:rPr lang="uz-Cyrl-UZ" sz="2800" dirty="0">
                <a:effectLst/>
                <a:latin typeface="Times New Roman" panose="02020603050405020304" pitchFamily="18" charset="0"/>
                <a:ea typeface="Times New Roman" panose="02020603050405020304" pitchFamily="18" charset="0"/>
              </a:rPr>
              <a:t>АҚШда ҳамкорликда ҳаракатлар ва ресурслар иқтисодий усулдан фойдаланилади ва шунинг учун ахлатни қайта ишлашга катта эътибор қаратилади.</a:t>
            </a:r>
            <a:endParaRPr lang="ru-RU" sz="2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04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855407"/>
            <a:ext cx="11090786" cy="5627456"/>
          </a:xfrm>
        </p:spPr>
        <p:txBody>
          <a:bodyPr>
            <a:normAutofit lnSpcReduction="10000"/>
          </a:bodyPr>
          <a:lstStyle/>
          <a:p>
            <a:pPr indent="0" algn="just">
              <a:buNone/>
            </a:pPr>
            <a:r>
              <a:rPr lang="uz-Cyrl-UZ" sz="2400" dirty="0">
                <a:effectLst/>
                <a:latin typeface="Times New Roman" panose="02020603050405020304" pitchFamily="18" charset="0"/>
                <a:ea typeface="Times New Roman" panose="02020603050405020304" pitchFamily="18" charset="0"/>
              </a:rPr>
              <a:t>Муқобил вариантлар ишлаб чиқилганидан сўнг ва уларга баҳо берилганидан кейин энг маъқул деб топилган вариант танланади. Сўнгги вариантни танлашга ёрдам берувчи бир қанча усулларни кўрсатиб ўтиш мумкин:</a:t>
            </a:r>
            <a:endParaRPr lang="ru-RU"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95300" algn="l"/>
              </a:tabLst>
            </a:pPr>
            <a:r>
              <a:rPr lang="uz-Cyrl-UZ" sz="2400" dirty="0">
                <a:effectLst/>
                <a:latin typeface="Times New Roman" panose="02020603050405020304" pitchFamily="18" charset="0"/>
                <a:ea typeface="Times New Roman" panose="02020603050405020304" pitchFamily="18" charset="0"/>
              </a:rPr>
              <a:t>Қуйидаги моделлар асосида барча муқобил вариантларни таққослаш: сарфланган маблағ - фойда; сарфланган маблағ - натижа; сарфланган маблағ - самарадорлик; сарфланган маблағ - ташқи иқтисодий йўналиш;</a:t>
            </a:r>
            <a:endParaRPr lang="ru-RU"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95300" algn="l"/>
              </a:tabLst>
            </a:pPr>
            <a:r>
              <a:rPr lang="uz-Cyrl-UZ" sz="2400" dirty="0">
                <a:effectLst/>
                <a:latin typeface="Times New Roman" panose="02020603050405020304" pitchFamily="18" charset="0"/>
                <a:ea typeface="Times New Roman" panose="02020603050405020304" pitchFamily="18" charset="0"/>
              </a:rPr>
              <a:t>Жамият сиёсий ёки ижтимоий гуруҳининг кўпчилиги розилиги остида асосий вариантни танлаш;</a:t>
            </a:r>
            <a:endParaRPr lang="ru-RU"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95300" algn="l"/>
              </a:tabLst>
            </a:pPr>
            <a:r>
              <a:rPr lang="uz-Cyrl-UZ" sz="2400" dirty="0">
                <a:effectLst/>
                <a:latin typeface="Times New Roman" panose="02020603050405020304" pitchFamily="18" charset="0"/>
                <a:ea typeface="Times New Roman" panose="02020603050405020304" pitchFamily="18" charset="0"/>
              </a:rPr>
              <a:t>Сайлов йўли билан сўнгги вариантни белгилаш (референдум), шу қаторда ихтилофли вазиятларда мазкур технологиялардан фойдаланиш;</a:t>
            </a:r>
            <a:endParaRPr lang="ru-RU"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95300" algn="l"/>
              </a:tabLst>
            </a:pPr>
            <a:r>
              <a:rPr lang="uz-Cyrl-UZ" sz="2400" dirty="0">
                <a:effectLst/>
                <a:latin typeface="Times New Roman" panose="02020603050405020304" pitchFamily="18" charset="0"/>
                <a:ea typeface="Times New Roman" panose="02020603050405020304" pitchFamily="18" charset="0"/>
              </a:rPr>
              <a:t>Сиёсат мақсад ва вазифаларини таҳлил этиш, кейин истеъмолчилар нуқтаи назари бўйича муқобил вариантларни белгилаш.</a:t>
            </a:r>
            <a:endParaRPr lang="ru-RU" sz="24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44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4" y="235974"/>
            <a:ext cx="10982633" cy="1209367"/>
          </a:xfrm>
        </p:spPr>
        <p:txBody>
          <a:bodyPr>
            <a:normAutofit fontScale="90000"/>
          </a:bodyPr>
          <a:lstStyle/>
          <a:p>
            <a:br>
              <a:rPr lang="uz-Cyrl-UZ" sz="1800" b="0" dirty="0">
                <a:solidFill>
                  <a:srgbClr val="FFFF00"/>
                </a:solidFill>
                <a:effectLst/>
                <a:latin typeface="Times New Roman" panose="02020603050405020304" pitchFamily="18" charset="0"/>
                <a:ea typeface="Times New Roman" panose="02020603050405020304" pitchFamily="18" charset="0"/>
              </a:rPr>
            </a:br>
            <a:r>
              <a:rPr lang="uz-Cyrl-UZ" sz="2200" b="0" dirty="0">
                <a:solidFill>
                  <a:srgbClr val="FFFF00"/>
                </a:solidFill>
                <a:effectLst/>
                <a:latin typeface="Times New Roman" panose="02020603050405020304" pitchFamily="18" charset="0"/>
                <a:ea typeface="Times New Roman" panose="02020603050405020304" pitchFamily="18" charset="0"/>
              </a:rPr>
              <a:t>муқобил вариантни танлашда сиёсий, иқтисодий ва техник  омилларни ҳисобга олиш зарур </a:t>
            </a:r>
            <a:br>
              <a:rPr lang="uz-Cyrl-UZ" sz="2200" b="0" dirty="0">
                <a:solidFill>
                  <a:srgbClr val="FFFF00"/>
                </a:solidFill>
                <a:effectLst/>
                <a:latin typeface="Times New Roman" panose="02020603050405020304" pitchFamily="18" charset="0"/>
                <a:ea typeface="Times New Roman" panose="02020603050405020304" pitchFamily="18" charset="0"/>
              </a:rPr>
            </a:br>
            <a:endParaRPr lang="ru-RU" sz="22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1445342"/>
            <a:ext cx="11090787" cy="5037520"/>
          </a:xfrm>
        </p:spPr>
        <p:txBody>
          <a:bodyPr>
            <a:normAutofit/>
          </a:bodyPr>
          <a:lstStyle/>
          <a:p>
            <a:pPr marL="0" indent="0" algn="just">
              <a:lnSpc>
                <a:spcPct val="100000"/>
              </a:lnSpc>
              <a:buNone/>
            </a:pPr>
            <a:r>
              <a:rPr lang="uz-Cyrl-UZ" sz="3200" b="0" dirty="0">
                <a:solidFill>
                  <a:srgbClr val="FFFF00"/>
                </a:solidFill>
                <a:effectLst/>
                <a:latin typeface="Times New Roman" panose="02020603050405020304" pitchFamily="18" charset="0"/>
                <a:ea typeface="Times New Roman" panose="02020603050405020304" pitchFamily="18" charset="0"/>
              </a:rPr>
              <a:t>Танланган қарор (лойиҳалар) қуйидагиларни амалга ошириш имкониятини бериши кўзланган бўлади:</a:t>
            </a:r>
          </a:p>
          <a:p>
            <a:pPr marL="514350" indent="-514350" algn="just">
              <a:lnSpc>
                <a:spcPct val="100000"/>
              </a:lnSpc>
              <a:buFont typeface="+mj-lt"/>
              <a:buAutoNum type="alphaLcParenR"/>
            </a:pPr>
            <a:r>
              <a:rPr lang="uz-Cyrl-UZ" sz="3200" dirty="0">
                <a:effectLst/>
                <a:latin typeface="Times New Roman" panose="02020603050405020304" pitchFamily="18" charset="0"/>
                <a:ea typeface="Times New Roman" panose="02020603050405020304" pitchFamily="18" charset="0"/>
              </a:rPr>
              <a:t>кўпроқ фойда кўриш; </a:t>
            </a:r>
          </a:p>
          <a:p>
            <a:pPr marL="514350" indent="-514350" algn="just">
              <a:lnSpc>
                <a:spcPct val="100000"/>
              </a:lnSpc>
              <a:buFont typeface="+mj-lt"/>
              <a:buAutoNum type="alphaLcParenR"/>
            </a:pPr>
            <a:r>
              <a:rPr lang="uz-Cyrl-UZ" sz="3200" dirty="0">
                <a:effectLst/>
                <a:latin typeface="Times New Roman" panose="02020603050405020304" pitchFamily="18" charset="0"/>
                <a:ea typeface="Times New Roman" panose="02020603050405020304" pitchFamily="18" charset="0"/>
              </a:rPr>
              <a:t>кам сиёсий қаршиликка учраш; </a:t>
            </a:r>
          </a:p>
          <a:p>
            <a:pPr marL="514350" indent="-514350" algn="just">
              <a:lnSpc>
                <a:spcPct val="100000"/>
              </a:lnSpc>
              <a:buFont typeface="+mj-lt"/>
              <a:buAutoNum type="alphaLcParenR"/>
            </a:pPr>
            <a:r>
              <a:rPr lang="uz-Cyrl-UZ" sz="3200" dirty="0">
                <a:effectLst/>
                <a:latin typeface="Times New Roman" panose="02020603050405020304" pitchFamily="18" charset="0"/>
                <a:ea typeface="Times New Roman" panose="02020603050405020304" pitchFamily="18" charset="0"/>
              </a:rPr>
              <a:t>яхши натижаларни ва иқтисодий ресурсларни танлаш.</a:t>
            </a:r>
            <a:endParaRPr lang="ru-RU" sz="32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53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91614" y="816077"/>
            <a:ext cx="11228438" cy="5666785"/>
          </a:xfrm>
        </p:spPr>
        <p:txBody>
          <a:bodyPr>
            <a:normAutofit lnSpcReduction="10000"/>
          </a:bodyPr>
          <a:lstStyle/>
          <a:p>
            <a:pPr marL="0" indent="0" algn="just">
              <a:buNone/>
            </a:pPr>
            <a:r>
              <a:rPr lang="uz-Cyrl-UZ" sz="2600" dirty="0">
                <a:effectLst/>
                <a:latin typeface="Times New Roman" panose="02020603050405020304" pitchFamily="18" charset="0"/>
                <a:ea typeface="Times New Roman" panose="02020603050405020304" pitchFamily="18" charset="0"/>
              </a:rPr>
              <a:t>Сиёсий таҳлилда қўлланиладиган усул, восита ва моделлар қарор қабул қилишда ва давлат сиёсатини ишлаб чиқишда кўплаб кўринишларга ва йўналишларга эга. </a:t>
            </a:r>
          </a:p>
          <a:p>
            <a:pPr marL="0" indent="0" algn="just">
              <a:buNone/>
            </a:pPr>
            <a:r>
              <a:rPr lang="uz-Cyrl-UZ" sz="2600" dirty="0">
                <a:solidFill>
                  <a:srgbClr val="FFFF00"/>
                </a:solidFill>
                <a:effectLst/>
                <a:latin typeface="Times New Roman" panose="02020603050405020304" pitchFamily="18" charset="0"/>
                <a:ea typeface="Times New Roman" panose="02020603050405020304" pitchFamily="18" charset="0"/>
              </a:rPr>
              <a:t>Сиёсий таҳлилнинг мазмун-моҳияти қуйидаги 3 саволга жавоб бериши лозим:</a:t>
            </a:r>
            <a:endParaRPr lang="ru-RU" sz="2600" dirty="0">
              <a:solidFill>
                <a:srgbClr val="FFFF00"/>
              </a:solidFill>
              <a:effectLst/>
              <a:latin typeface="Times New Roman" panose="02020603050405020304" pitchFamily="18" charset="0"/>
              <a:ea typeface="Times New Roman" panose="02020603050405020304" pitchFamily="18" charset="0"/>
            </a:endParaRPr>
          </a:p>
          <a:p>
            <a:pPr marL="0" lvl="0" indent="0" algn="just">
              <a:buFont typeface="+mj-lt"/>
              <a:buAutoNum type="arabicPeriod"/>
              <a:tabLst>
                <a:tab pos="638175" algn="l"/>
              </a:tabLst>
            </a:pPr>
            <a:r>
              <a:rPr lang="uz-Cyrl-UZ" sz="2600" dirty="0">
                <a:effectLst/>
                <a:latin typeface="Times New Roman" panose="02020603050405020304" pitchFamily="18" charset="0"/>
                <a:ea typeface="Times New Roman" panose="02020603050405020304" pitchFamily="18" charset="0"/>
              </a:rPr>
              <a:t>   Потенциал муаммолар нималардан иборат ва уларнинг асл келиб чиқиш сабаблари?</a:t>
            </a:r>
            <a:endParaRPr lang="ru-RU" sz="2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638175" algn="l"/>
              </a:tabLst>
            </a:pPr>
            <a:r>
              <a:rPr lang="uz-Cyrl-UZ" sz="2600" dirty="0">
                <a:effectLst/>
                <a:latin typeface="Times New Roman" panose="02020603050405020304" pitchFamily="18" charset="0"/>
                <a:ea typeface="Times New Roman" panose="02020603050405020304" pitchFamily="18" charset="0"/>
              </a:rPr>
              <a:t>Қарорлар қандай бўлиши керак ва муқобил вариантларни қандай қиёслаш мумкин?</a:t>
            </a:r>
            <a:endParaRPr lang="ru-RU" sz="2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638175" algn="l"/>
              </a:tabLst>
            </a:pPr>
            <a:r>
              <a:rPr lang="uz-Cyrl-UZ" sz="2600" dirty="0">
                <a:effectLst/>
                <a:latin typeface="Times New Roman" panose="02020603050405020304" pitchFamily="18" charset="0"/>
                <a:ea typeface="Times New Roman" panose="02020603050405020304" pitchFamily="18" charset="0"/>
              </a:rPr>
              <a:t>Аниқ сиёсат ва ижтимоий-иқтисодий муҳитда сиёсат стратегиясини амалга ошириш учун у қандай бўлиши керак?</a:t>
            </a:r>
            <a:endParaRPr lang="ru-RU" sz="26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9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845575"/>
            <a:ext cx="11090786" cy="5637288"/>
          </a:xfrm>
        </p:spPr>
        <p:txBody>
          <a:bodyPr>
            <a:normAutofit lnSpcReduction="10000"/>
          </a:bodyPr>
          <a:lstStyle/>
          <a:p>
            <a:pPr marL="0" indent="354013" algn="just">
              <a:buNone/>
            </a:pPr>
            <a:r>
              <a:rPr lang="uz-Cyrl-UZ" sz="2400" dirty="0">
                <a:effectLst/>
                <a:latin typeface="Times New Roman" panose="02020603050405020304" pitchFamily="18" charset="0"/>
                <a:ea typeface="Times New Roman" panose="02020603050405020304" pitchFamily="18" charset="0"/>
              </a:rPr>
              <a:t>Сиёсатни ишлаб чиқиш жараёнида режалаштириш (лойиҳалаштириш) муҳим таркибий қисм ҳисобланади, у илмий башоратга суяниб, мақсадга йўналтирилган фаолиятдан иборат бўлади. Аналитик марказлар шуғулланадиган сиёсий башоратларнинг асосий функциялари қуйидагилардан иборат:</a:t>
            </a:r>
            <a:endParaRPr lang="ru-RU" sz="24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2400" dirty="0">
                <a:effectLst/>
                <a:latin typeface="Times New Roman" panose="02020603050405020304" pitchFamily="18" charset="0"/>
                <a:ea typeface="Times New Roman" panose="02020603050405020304" pitchFamily="18" charset="0"/>
              </a:rPr>
              <a:t> Долзарб  сиёсий масалаларни белгилаш;</a:t>
            </a:r>
            <a:endParaRPr lang="ru-RU" sz="24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2400" dirty="0">
                <a:effectLst/>
                <a:latin typeface="Times New Roman" panose="02020603050405020304" pitchFamily="18" charset="0"/>
                <a:ea typeface="Times New Roman" panose="02020603050405020304" pitchFamily="18" charset="0"/>
              </a:rPr>
              <a:t> Давлат сиёсатининг узоқ муддатли ва қисқа муддатли оқибатларини аниқлаш;</a:t>
            </a:r>
            <a:endParaRPr lang="ru-RU" sz="24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2400" dirty="0">
                <a:effectLst/>
                <a:latin typeface="Times New Roman" panose="02020603050405020304" pitchFamily="18" charset="0"/>
                <a:ea typeface="Times New Roman" panose="02020603050405020304" pitchFamily="18" charset="0"/>
              </a:rPr>
              <a:t> Жамият ва давлат ривожланиши тенденцияларини, уларнинг ўзаро боғлиқлигини тушуниш;</a:t>
            </a:r>
            <a:endParaRPr lang="ru-RU" sz="24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2400" dirty="0">
                <a:effectLst/>
                <a:latin typeface="Times New Roman" panose="02020603050405020304" pitchFamily="18" charset="0"/>
                <a:ea typeface="Times New Roman" panose="02020603050405020304" pitchFamily="18" charset="0"/>
              </a:rPr>
              <a:t> Давлат сиёсатини баҳолаш ва таҳлил этиш бўйича ҳаракатларни рағбатлантириш;</a:t>
            </a:r>
            <a:endParaRPr lang="ru-RU" sz="2400" dirty="0">
              <a:effectLst/>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tabLst>
                <a:tab pos="457200" algn="l"/>
              </a:tabLst>
            </a:pPr>
            <a:r>
              <a:rPr lang="uz-Cyrl-UZ" sz="2400" dirty="0">
                <a:effectLst/>
                <a:latin typeface="Times New Roman" panose="02020603050405020304" pitchFamily="18" charset="0"/>
                <a:ea typeface="Times New Roman" panose="02020603050405020304" pitchFamily="18" charset="0"/>
              </a:rPr>
              <a:t> Ушбу жараёнга илмий ва жамоат ташкилоталрини, турли сиёсий кучларни жалб этиш.</a:t>
            </a:r>
            <a:endParaRPr lang="ru-RU" sz="24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23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973" y="410308"/>
            <a:ext cx="10480975" cy="609601"/>
          </a:xfrm>
        </p:spPr>
        <p:txBody>
          <a:bodyPr>
            <a:normAutofit/>
          </a:bodyPr>
          <a:lstStyle/>
          <a:p>
            <a:pPr algn="l"/>
            <a:r>
              <a:rPr lang="uz-Cyrl-UZ" sz="2800" dirty="0">
                <a:solidFill>
                  <a:srgbClr val="FFFF00"/>
                </a:solidFill>
                <a:effectLst/>
                <a:latin typeface="Times New Roman" panose="02020603050405020304" pitchFamily="18" charset="0"/>
                <a:cs typeface="Times New Roman" panose="02020603050405020304" pitchFamily="18" charset="0"/>
              </a:rPr>
              <a:t>Режа:</a:t>
            </a:r>
            <a:endParaRPr lang="ru-RU" sz="2800" dirty="0">
              <a:solidFill>
                <a:srgbClr val="FFFF00"/>
              </a:solidFill>
              <a:effectLst/>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86581" y="1019909"/>
            <a:ext cx="10480975" cy="5146430"/>
          </a:xfrm>
        </p:spPr>
        <p:txBody>
          <a:bodyPr>
            <a:normAutofit/>
          </a:bodyPr>
          <a:lstStyle/>
          <a:p>
            <a:pPr marL="0" indent="0" algn="just">
              <a:buNone/>
            </a:pPr>
            <a:r>
              <a:rPr lang="uz-Cyrl-UZ" sz="2800" dirty="0">
                <a:solidFill>
                  <a:srgbClr val="FFFF00"/>
                </a:solidFill>
                <a:effectLst/>
                <a:latin typeface="Times New Roman" panose="02020603050405020304" pitchFamily="18" charset="0"/>
                <a:cs typeface="Times New Roman" panose="02020603050405020304" pitchFamily="18" charset="0"/>
              </a:rPr>
              <a:t>Кириш</a:t>
            </a:r>
          </a:p>
          <a:p>
            <a:pPr marL="452438" indent="-452438" algn="just">
              <a:buFont typeface="Wingdings" panose="05000000000000000000" pitchFamily="2" charset="2"/>
              <a:buChar char="§"/>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Сиёсат лойиҳанинг ўзига хос хусусиятлари</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2438" indent="-452438" algn="just">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cs typeface="Times New Roman" panose="02020603050405020304" pitchFamily="18" charset="0"/>
              </a:rPr>
              <a:t>Стратегик режалаштириш (лойиҳалаштириш) давлат сиёсатининг асосий элементи сифатида.</a:t>
            </a:r>
          </a:p>
          <a:p>
            <a:pPr marL="452438" indent="-452438" algn="just">
              <a:buFont typeface="Wingdings" panose="05000000000000000000" pitchFamily="2" charset="2"/>
              <a:buChar char="§"/>
            </a:pPr>
            <a:r>
              <a:rPr lang="uz-Cyrl-UZ" sz="2800" dirty="0">
                <a:effectLst/>
                <a:latin typeface="Times New Roman" panose="02020603050405020304" pitchFamily="18" charset="0"/>
                <a:ea typeface="Times New Roman" panose="02020603050405020304" pitchFamily="18" charset="0"/>
              </a:rPr>
              <a:t>Давлат сиёсатини стратегик режалаштиришда таҳлил ва муқобил вариантлар танлови</a:t>
            </a:r>
            <a:endParaRPr lang="ru-RU" sz="2800" dirty="0">
              <a:effectLst/>
              <a:latin typeface="Times New Roman" panose="02020603050405020304" pitchFamily="18" charset="0"/>
              <a:ea typeface="Times New Roman" panose="02020603050405020304" pitchFamily="18" charset="0"/>
            </a:endParaRPr>
          </a:p>
          <a:p>
            <a:pPr marL="0" indent="0" algn="just">
              <a:buNone/>
            </a:pPr>
            <a:r>
              <a:rPr lang="uz-Cyrl-UZ" sz="2800" dirty="0">
                <a:solidFill>
                  <a:srgbClr val="FFFF00"/>
                </a:solidFill>
                <a:effectLst/>
                <a:latin typeface="Times New Roman" panose="02020603050405020304" pitchFamily="18" charset="0"/>
                <a:cs typeface="Times New Roman" panose="02020603050405020304" pitchFamily="18" charset="0"/>
              </a:rPr>
              <a:t>Хулоса</a:t>
            </a:r>
          </a:p>
          <a:p>
            <a:pPr algn="r"/>
            <a:endParaRPr lang="ru-RU" dirty="0"/>
          </a:p>
        </p:txBody>
      </p:sp>
    </p:spTree>
    <p:extLst>
      <p:ext uri="{BB962C8B-B14F-4D97-AF65-F5344CB8AC3E}">
        <p14:creationId xmlns:p14="http://schemas.microsoft.com/office/powerpoint/2010/main" val="356828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845575"/>
            <a:ext cx="11090786" cy="5637288"/>
          </a:xfrm>
        </p:spPr>
        <p:txBody>
          <a:bodyPr>
            <a:normAutofit/>
          </a:bodyPr>
          <a:lstStyle/>
          <a:p>
            <a:pPr marL="0" indent="0" algn="just">
              <a:buNone/>
            </a:pPr>
            <a:r>
              <a:rPr lang="uz-Cyrl-UZ" sz="2800" dirty="0">
                <a:effectLst/>
                <a:latin typeface="Times New Roman" panose="02020603050405020304" pitchFamily="18" charset="0"/>
                <a:ea typeface="Times New Roman" panose="02020603050405020304" pitchFamily="18" charset="0"/>
              </a:rPr>
              <a:t>Дастур/лойиҳани ишлаб чиқиш, режалаштириш (лойиҳалаштириш) ва амалга ошириш бўйича асосан 3 гуруҳ мутахассислардан иборат бўлган каманда шакллантирилади:</a:t>
            </a:r>
            <a:endParaRPr lang="ru-RU" sz="2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uz-Cyrl-UZ" sz="2800" dirty="0">
                <a:effectLst/>
                <a:latin typeface="Times New Roman" panose="02020603050405020304" pitchFamily="18" charset="0"/>
                <a:ea typeface="Times New Roman" panose="02020603050405020304" pitchFamily="18" charset="0"/>
              </a:rPr>
              <a:t>Лойиҳа менежери;</a:t>
            </a:r>
            <a:endParaRPr lang="ru-RU" sz="2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uz-Cyrl-UZ" sz="2800" dirty="0">
                <a:effectLst/>
                <a:latin typeface="Times New Roman" panose="02020603050405020304" pitchFamily="18" charset="0"/>
                <a:ea typeface="Times New Roman" panose="02020603050405020304" pitchFamily="18" charset="0"/>
              </a:rPr>
              <a:t>Аналитиклар ва лойиҳани ишлаб чиқарувчилар;</a:t>
            </a:r>
            <a:endParaRPr lang="ru-RU" sz="2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tabLst>
                <a:tab pos="457200" algn="l"/>
              </a:tabLst>
            </a:pPr>
            <a:r>
              <a:rPr lang="uz-Cyrl-UZ" sz="2800" dirty="0">
                <a:effectLst/>
                <a:latin typeface="Times New Roman" panose="02020603050405020304" pitchFamily="18" charset="0"/>
                <a:ea typeface="Times New Roman" panose="02020603050405020304" pitchFamily="18" charset="0"/>
              </a:rPr>
              <a:t>Дастур ижрочилари.</a:t>
            </a:r>
            <a:endParaRPr lang="ru-RU" sz="2800" dirty="0">
              <a:effectLst/>
              <a:latin typeface="Times New Roman" panose="02020603050405020304" pitchFamily="18" charset="0"/>
              <a:ea typeface="Times New Roman" panose="02020603050405020304" pitchFamily="18" charset="0"/>
            </a:endParaRPr>
          </a:p>
          <a:p>
            <a:pPr marL="0" indent="0" algn="just">
              <a:buNone/>
              <a:tabLst>
                <a:tab pos="457200" algn="l"/>
              </a:tabLst>
            </a:pPr>
            <a:r>
              <a:rPr lang="uz-Cyrl-UZ" sz="2800" dirty="0">
                <a:effectLst/>
                <a:latin typeface="Times New Roman" panose="02020603050405020304" pitchFamily="18" charset="0"/>
                <a:ea typeface="Times New Roman" panose="02020603050405020304" pitchFamily="18" charset="0"/>
              </a:rPr>
              <a:t>Лойиҳани амалга оширишдан илгари, қоида тариқасида, лойиҳа иштирокичларининг асосий функциялари ва ўзаро алоқалари тушурилган жадвал тузилади.</a:t>
            </a:r>
            <a:endParaRPr lang="ru-RU" sz="2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71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3000" dirty="0">
                <a:effectLst/>
                <a:latin typeface="Times New Roman" panose="02020603050405020304" pitchFamily="18" charset="0"/>
                <a:ea typeface="Times New Roman" panose="02020603050405020304" pitchFamily="18" charset="0"/>
                <a:cs typeface="Times New Roman" panose="02020603050405020304" pitchFamily="18" charset="0"/>
              </a:rPr>
              <a:t>Иқтисодий ресурснинг нисбатан мустақил роли араб давлатлари ва АҚШ ўртасидаги 70-йилларнинг бошидаги энергетик инқироз авжига чиққан музокараларда ҳам яққол намоён бўлади. </a:t>
            </a:r>
          </a:p>
          <a:p>
            <a:pPr marL="0" indent="0" algn="just">
              <a:lnSpc>
                <a:spcPct val="100000"/>
              </a:lnSpc>
              <a:buNone/>
            </a:pPr>
            <a:r>
              <a:rPr lang="uz-Cyrl-UZ" sz="3000" dirty="0">
                <a:effectLst/>
                <a:latin typeface="Times New Roman" panose="02020603050405020304" pitchFamily="18" charset="0"/>
                <a:ea typeface="Times New Roman" panose="02020603050405020304" pitchFamily="18" charset="0"/>
                <a:cs typeface="Times New Roman" panose="02020603050405020304" pitchFamily="18" charset="0"/>
              </a:rPr>
              <a:t>Кейин иқтисодиётнинг энергия компоненти алоҳида аҳамиятга эга бўлди. </a:t>
            </a:r>
          </a:p>
          <a:p>
            <a:pPr marL="0" indent="0" algn="just">
              <a:lnSpc>
                <a:spcPct val="100000"/>
              </a:lnSpc>
              <a:buNone/>
            </a:pPr>
            <a:r>
              <a:rPr lang="uz-Cyrl-UZ" sz="3000" dirty="0">
                <a:effectLst/>
                <a:latin typeface="Times New Roman" panose="02020603050405020304" pitchFamily="18" charset="0"/>
                <a:ea typeface="Times New Roman" panose="02020603050405020304" pitchFamily="18" charset="0"/>
                <a:cs typeface="Times New Roman" panose="02020603050405020304" pitchFamily="18" charset="0"/>
              </a:rPr>
              <a:t>ОПEК мамлакатлари нафақат иқтисодий жиҳатдан фойдали, балки сиёсий таъсирга эга бўлиб, дунёнинг етакчи давлати – АҚШ ни музокаралар столига қўйдилар. </a:t>
            </a:r>
          </a:p>
          <a:p>
            <a:pPr marL="0" indent="0" algn="just">
              <a:lnSpc>
                <a:spcPct val="100000"/>
              </a:lnSpc>
              <a:buNone/>
            </a:pPr>
            <a:r>
              <a:rPr lang="uz-Cyrl-UZ" sz="3000" dirty="0">
                <a:effectLst/>
                <a:latin typeface="Times New Roman" panose="02020603050405020304" pitchFamily="18" charset="0"/>
                <a:ea typeface="Times New Roman" panose="02020603050405020304" pitchFamily="18" charset="0"/>
                <a:cs typeface="Times New Roman" panose="02020603050405020304" pitchFamily="18" charset="0"/>
              </a:rPr>
              <a:t>Кейинчалик, ХХI асрда, энергия яна дунё сиёсатида муҳим ресурс бўлиб қолди.</a:t>
            </a:r>
            <a:endParaRPr lang="ru-R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80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1800" b="0" dirty="0">
                <a:solidFill>
                  <a:srgbClr val="FFFF00"/>
                </a:solidFill>
                <a:effectLst/>
                <a:latin typeface="Times New Roman" panose="02020603050405020304" pitchFamily="18" charset="0"/>
                <a:ea typeface="Times New Roman" panose="02020603050405020304" pitchFamily="18" charset="0"/>
              </a:rPr>
            </a:br>
            <a:r>
              <a:rPr lang="uz-Cyrl-UZ" sz="2700" b="0" dirty="0">
                <a:solidFill>
                  <a:srgbClr val="FFFF00"/>
                </a:solidFill>
                <a:effectLst/>
                <a:latin typeface="Times New Roman" panose="02020603050405020304" pitchFamily="18" charset="0"/>
                <a:ea typeface="Times New Roman" panose="02020603050405020304" pitchFamily="18" charset="0"/>
              </a:rPr>
              <a:t>Лойиҳа бошқаруви ва унинг моҳияти</a:t>
            </a:r>
            <a:br>
              <a:rPr lang="ru-RU" sz="2700" dirty="0">
                <a:effectLst/>
                <a:latin typeface="Times New Roman" panose="02020603050405020304" pitchFamily="18" charset="0"/>
                <a:ea typeface="Times New Roman" panose="02020603050405020304" pitchFamily="18" charset="0"/>
              </a:rPr>
            </a:br>
            <a:endParaRPr lang="ru-RU" sz="27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Лойиҳаларни бошқариш" синтетик фан бўлиб, у ҳам махсус, ҳам супер-профессионал билимларни бирлаштиради. </a:t>
            </a:r>
          </a:p>
          <a:p>
            <a:pPr marL="0" indent="0" algn="just">
              <a:lnSpc>
                <a:spcPct val="100000"/>
              </a:lnSpc>
              <a:buNone/>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Махсус билимлар лойиҳалар тегишли бўлган фаолият соҳасининг хусусиятларини акс эттиради</a:t>
            </a:r>
          </a:p>
          <a:p>
            <a:pPr marL="0" indent="0" algn="just">
              <a:lnSpc>
                <a:spcPct val="100000"/>
              </a:lnSpc>
              <a:buNone/>
            </a:pPr>
            <a:endParaRPr lang="uz-Cyrl-UZ"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702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r>
              <a:rPr lang="uz-Cyrl-UZ" sz="24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Лойиҳани бошқариш усуллари</a:t>
            </a:r>
            <a:endParaRPr lang="ru-RU" sz="24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лойиҳанинг мақсадларини аниқлаш ва уни асослаш;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лойиҳанинг тузилишини аниқлаш (кичик мақсадлар, бажариладиган ишларнинг асосий босқичлари);</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молиялаштиришнинг зарур ҳажмлари ва манбаларини аниқлаш;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ижрочиларни, хусусан, тендер ва танлов тартиб-таомиллари орқали танлаш;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шартномаларни тайёрлаш ва тузиш;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лойиҳани амалга ошириш муддатларини аниқлаш, уни амалга ошириш жадвалини тузиш, зарур ресурсларни ҳисоблаш;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лойиҳанинг сметаси ва бюджетини ҳисоблаш;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хавфларни режалаштириш ва ҳисобга олиш;</a:t>
            </a:r>
            <a:endParaRPr lang="ru-RU" sz="2300" dirty="0">
              <a:effectLst/>
              <a:latin typeface="Times New Roman" panose="02020603050405020304" pitchFamily="18" charset="0"/>
              <a:ea typeface="Times New Roman" panose="02020603050405020304" pitchFamily="18" charset="0"/>
            </a:endParaRPr>
          </a:p>
          <a:p>
            <a:pPr marL="541338" indent="-541338" algn="just">
              <a:lnSpc>
                <a:spcPct val="100000"/>
              </a:lnSpc>
              <a:buFont typeface="Wingdings" panose="05000000000000000000" pitchFamily="2" charset="2"/>
              <a:buChar char="ü"/>
              <a:tabLst>
                <a:tab pos="541338" algn="l"/>
              </a:tabLst>
            </a:pPr>
            <a:r>
              <a:rPr lang="uz-Cyrl-UZ" sz="2300" dirty="0">
                <a:effectLst/>
                <a:latin typeface="Times New Roman" panose="02020603050405020304" pitchFamily="18" charset="0"/>
                <a:ea typeface="Times New Roman" panose="02020603050405020304" pitchFamily="18" charset="0"/>
              </a:rPr>
              <a:t>лойиҳанинг бориши устидан назоратни таъминлаш ва бошқалар.</a:t>
            </a:r>
            <a:endParaRPr lang="ru-RU" sz="23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27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3" descr="F:\Символика\Армения.gif"/>
          <p:cNvPicPr>
            <a:picLocks noChangeAspect="1" noChangeArrowheads="1"/>
          </p:cNvPicPr>
          <p:nvPr/>
        </p:nvPicPr>
        <p:blipFill>
          <a:blip r:embed="rId2"/>
          <a:srcRect/>
          <a:stretch>
            <a:fillRect/>
          </a:stretch>
        </p:blipFill>
        <p:spPr bwMode="auto">
          <a:xfrm>
            <a:off x="2639617" y="5592416"/>
            <a:ext cx="719137" cy="3921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F:\Символика\Казахстан.png"/>
          <p:cNvPicPr>
            <a:picLocks noChangeAspect="1" noChangeArrowheads="1"/>
          </p:cNvPicPr>
          <p:nvPr/>
        </p:nvPicPr>
        <p:blipFill>
          <a:blip r:embed="rId3"/>
          <a:srcRect/>
          <a:stretch>
            <a:fillRect/>
          </a:stretch>
        </p:blipFill>
        <p:spPr bwMode="auto">
          <a:xfrm>
            <a:off x="5454254" y="5589240"/>
            <a:ext cx="785813" cy="395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F:\Символика\Кыргызстан.png"/>
          <p:cNvPicPr>
            <a:picLocks noChangeAspect="1" noChangeArrowheads="1"/>
          </p:cNvPicPr>
          <p:nvPr/>
        </p:nvPicPr>
        <p:blipFill>
          <a:blip r:embed="rId4"/>
          <a:srcRect/>
          <a:stretch>
            <a:fillRect/>
          </a:stretch>
        </p:blipFill>
        <p:spPr bwMode="auto">
          <a:xfrm>
            <a:off x="7032229" y="5592416"/>
            <a:ext cx="792163" cy="42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https://upload.wikimedia.org/wikipedia/commons/thumb/f/f3/Flag_of_Russia.svg/200px-Flag_of_Russia.svg.png"/>
          <p:cNvPicPr>
            <a:picLocks noChangeAspect="1" noChangeArrowheads="1"/>
          </p:cNvPicPr>
          <p:nvPr/>
        </p:nvPicPr>
        <p:blipFill>
          <a:blip r:embed="rId5"/>
          <a:srcRect/>
          <a:stretch>
            <a:fillRect/>
          </a:stretch>
        </p:blipFill>
        <p:spPr bwMode="auto">
          <a:xfrm>
            <a:off x="8687992" y="5589240"/>
            <a:ext cx="719137" cy="431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2" descr="http://sch92.minsk.edu.by/sm_full.aspx?guid=4693"/>
          <p:cNvPicPr>
            <a:picLocks noChangeAspect="1" noChangeArrowheads="1"/>
          </p:cNvPicPr>
          <p:nvPr/>
        </p:nvPicPr>
        <p:blipFill>
          <a:blip r:embed="rId6"/>
          <a:srcRect/>
          <a:stretch>
            <a:fillRect/>
          </a:stretch>
        </p:blipFill>
        <p:spPr bwMode="auto">
          <a:xfrm>
            <a:off x="4060428" y="5592415"/>
            <a:ext cx="666750" cy="412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l="6047" t="9011" r="80869" b="80233"/>
          <a:stretch/>
        </p:blipFill>
        <p:spPr bwMode="auto">
          <a:xfrm>
            <a:off x="1129597" y="317849"/>
            <a:ext cx="1869588" cy="864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58754" y="317851"/>
            <a:ext cx="8107341" cy="830997"/>
          </a:xfrm>
          <a:prstGeom prst="rect">
            <a:avLst/>
          </a:prstGeom>
          <a:noFill/>
        </p:spPr>
        <p:txBody>
          <a:bodyPr wrap="square" rtlCol="0">
            <a:spAutoFit/>
          </a:bodyPr>
          <a:lstStyle/>
          <a:p>
            <a:r>
              <a:rPr lang="uz-Cyrl-UZ" sz="2400" dirty="0">
                <a:solidFill>
                  <a:srgbClr val="FFFF00"/>
                </a:solidFill>
                <a:latin typeface="Times New Roman" panose="02020603050405020304" pitchFamily="18" charset="0"/>
                <a:cs typeface="Times New Roman" panose="02020603050405020304" pitchFamily="18" charset="0"/>
              </a:rPr>
              <a:t>Евроосиё иқтисодий иттифоқи</a:t>
            </a:r>
          </a:p>
          <a:p>
            <a:r>
              <a:rPr lang="uz-Cyrl-UZ" sz="2400" b="1" dirty="0"/>
              <a:t>Россиянинг </a:t>
            </a:r>
            <a:r>
              <a:rPr lang="uz-Cyrl-UZ" sz="2400" dirty="0">
                <a:solidFill>
                  <a:srgbClr val="FFFF00"/>
                </a:solidFill>
                <a:latin typeface="Times New Roman" panose="02020603050405020304" pitchFamily="18" charset="0"/>
                <a:cs typeface="Times New Roman" panose="02020603050405020304" pitchFamily="18" charset="0"/>
              </a:rPr>
              <a:t>ГЕОИҚТИСОДИЙ СТРАТЕГИК ЛОЙИҲАСИ</a:t>
            </a:r>
            <a:endParaRPr lang="uz-Cyrl-UZ" sz="2400" b="1" dirty="0"/>
          </a:p>
        </p:txBody>
      </p:sp>
      <p:pic>
        <p:nvPicPr>
          <p:cNvPr id="2050"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16850" t="25291" r="23920" b="29070"/>
          <a:stretch/>
        </p:blipFill>
        <p:spPr bwMode="auto">
          <a:xfrm>
            <a:off x="857250" y="1291504"/>
            <a:ext cx="9979820" cy="418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4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7695" y="300790"/>
            <a:ext cx="9456821" cy="721894"/>
          </a:xfrm>
        </p:spPr>
        <p:txBody>
          <a:bodyPr anchor="t">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Евроосиё иқтисодий иттифоқи</a:t>
            </a:r>
            <a:br>
              <a:rPr lang="uz-Cyrl-UZ" sz="2400" dirty="0">
                <a:solidFill>
                  <a:srgbClr val="FFFF00"/>
                </a:solidFill>
                <a:latin typeface="Times New Roman" panose="02020603050405020304" pitchFamily="18" charset="0"/>
                <a:cs typeface="Times New Roman" panose="02020603050405020304" pitchFamily="18" charset="0"/>
              </a:rPr>
            </a:br>
            <a:r>
              <a:rPr lang="uz-Cyrl-UZ" sz="2400" dirty="0"/>
              <a:t>Россиянинг </a:t>
            </a:r>
            <a:r>
              <a:rPr lang="uz-Cyrl-UZ" sz="2400" dirty="0">
                <a:solidFill>
                  <a:srgbClr val="FFFF00"/>
                </a:solidFill>
                <a:latin typeface="Times New Roman" panose="02020603050405020304" pitchFamily="18" charset="0"/>
                <a:cs typeface="Times New Roman" panose="02020603050405020304" pitchFamily="18" charset="0"/>
              </a:rPr>
              <a:t>ГЕОИҚТИСОДИЙ СТРАТЕГИК ЛОЙИҲАСИ</a:t>
            </a:r>
            <a:br>
              <a:rPr lang="uz-Cyrl-UZ" sz="2400" dirty="0"/>
            </a:br>
            <a:br>
              <a:rPr lang="ru-RU" sz="2400" dirty="0">
                <a:latin typeface="Arial" pitchFamily="34" charset="0"/>
                <a:cs typeface="Arial" pitchFamily="34" charset="0"/>
              </a:rPr>
            </a:br>
            <a:endParaRPr lang="ru-RU" sz="2400" dirty="0">
              <a:latin typeface="Arial" pitchFamily="34" charset="0"/>
              <a:cs typeface="Arial" pitchFamily="34" charset="0"/>
            </a:endParaRPr>
          </a:p>
        </p:txBody>
      </p:sp>
      <p:sp>
        <p:nvSpPr>
          <p:cNvPr id="3" name="Объект 2"/>
          <p:cNvSpPr>
            <a:spLocks noGrp="1"/>
          </p:cNvSpPr>
          <p:nvPr>
            <p:ph sz="half" idx="1"/>
          </p:nvPr>
        </p:nvSpPr>
        <p:spPr>
          <a:xfrm>
            <a:off x="517359" y="1022684"/>
            <a:ext cx="11309684" cy="5317958"/>
          </a:xfrm>
        </p:spPr>
        <p:txBody>
          <a:bodyPr>
            <a:normAutofit/>
          </a:bodyPr>
          <a:lstStyle/>
          <a:p>
            <a:pPr marL="0" indent="0" algn="just">
              <a:buNone/>
            </a:pPr>
            <a:r>
              <a:rPr lang="uz-Cyrl-UZ" dirty="0">
                <a:latin typeface="Times New Roman" panose="02020603050405020304" pitchFamily="18" charset="0"/>
                <a:cs typeface="Times New Roman" panose="02020603050405020304" pitchFamily="18" charset="0"/>
              </a:rPr>
              <a:t>Арманистон, Белоруссия, Қозоғистон, Қирғизистон ва Россиянинг Ягона товарлар, хизматлар, капитал ва меҳнат бозори</a:t>
            </a:r>
          </a:p>
          <a:p>
            <a:pPr marL="0" indent="0">
              <a:buNone/>
            </a:pPr>
            <a:endParaRPr lang="ru-RU" sz="1800" b="1" dirty="0"/>
          </a:p>
          <a:p>
            <a:pPr marL="0" indent="0">
              <a:buNone/>
            </a:pPr>
            <a:endParaRPr lang="ru-RU" sz="1800" b="1" dirty="0"/>
          </a:p>
          <a:p>
            <a:pPr marL="0" indent="0" algn="just">
              <a:buNone/>
            </a:pPr>
            <a:r>
              <a:rPr lang="ru-RU" u="sng" dirty="0">
                <a:latin typeface="Times New Roman" panose="02020603050405020304" pitchFamily="18" charset="0"/>
                <a:cs typeface="Times New Roman" panose="02020603050405020304" pitchFamily="18" charset="0"/>
              </a:rPr>
              <a:t>КУН ТАРТИБИ:</a:t>
            </a:r>
          </a:p>
          <a:p>
            <a:pPr algn="just">
              <a:spcBef>
                <a:spcPts val="600"/>
              </a:spcBef>
              <a:spcAft>
                <a:spcPts val="600"/>
              </a:spcAft>
            </a:pPr>
            <a:r>
              <a:rPr lang="uz-Cyrl-UZ" dirty="0">
                <a:latin typeface="Times New Roman" panose="02020603050405020304" pitchFamily="18" charset="0"/>
                <a:cs typeface="Times New Roman" panose="02020603050405020304" pitchFamily="18" charset="0"/>
              </a:rPr>
              <a:t>ЕОИИ нинг юқори даражадаги изчиллиги, ЕОИИ тўғрисидаги шартноманинг "йўл харитаси" бўйича ҳаракат</a:t>
            </a:r>
          </a:p>
          <a:p>
            <a:pPr algn="just">
              <a:spcBef>
                <a:spcPts val="600"/>
              </a:spcBef>
              <a:spcAft>
                <a:spcPts val="600"/>
              </a:spcAft>
            </a:pPr>
            <a:r>
              <a:rPr lang="uz-Cyrl-UZ" dirty="0">
                <a:latin typeface="Times New Roman" panose="02020603050405020304" pitchFamily="18" charset="0"/>
                <a:cs typeface="Times New Roman" panose="02020603050405020304" pitchFamily="18" charset="0"/>
              </a:rPr>
              <a:t>Тахминан 400 та тарифсиз тўсиқларни бирлаштириш/бартараф қилиш (</a:t>
            </a:r>
            <a:r>
              <a:rPr lang="ru-RU" dirty="0">
                <a:latin typeface="Times New Roman" panose="02020603050405020304" pitchFamily="18" charset="0"/>
                <a:cs typeface="Times New Roman" panose="02020603050405020304" pitchFamily="18" charset="0"/>
              </a:rPr>
              <a:t>Унификация</a:t>
            </a:r>
            <a:r>
              <a:rPr lang="uz-Cyrl-UZ" dirty="0">
                <a:latin typeface="Times New Roman" panose="02020603050405020304" pitchFamily="18" charset="0"/>
                <a:cs typeface="Times New Roman" panose="02020603050405020304" pitchFamily="18" charset="0"/>
              </a:rPr>
              <a:t>)</a:t>
            </a:r>
          </a:p>
          <a:p>
            <a:pPr algn="just">
              <a:spcBef>
                <a:spcPts val="600"/>
              </a:spcBef>
              <a:spcAft>
                <a:spcPts val="600"/>
              </a:spcAft>
            </a:pPr>
            <a:r>
              <a:rPr lang="uz-Cyrl-UZ" dirty="0">
                <a:latin typeface="Times New Roman" panose="02020603050405020304" pitchFamily="18" charset="0"/>
                <a:cs typeface="Times New Roman" panose="02020603050405020304" pitchFamily="18" charset="0"/>
              </a:rPr>
              <a:t>Макроиқтисодий сиёсатни самарали мувофиқлаштириш (</a:t>
            </a:r>
            <a:r>
              <a:rPr lang="ru-RU" dirty="0">
                <a:latin typeface="Times New Roman" panose="02020603050405020304" pitchFamily="18" charset="0"/>
                <a:cs typeface="Times New Roman" panose="02020603050405020304" pitchFamily="18" charset="0"/>
              </a:rPr>
              <a:t>координация</a:t>
            </a:r>
            <a:r>
              <a:rPr lang="uz-Cyrl-UZ" dirty="0">
                <a:latin typeface="Times New Roman" panose="02020603050405020304" pitchFamily="18" charset="0"/>
                <a:cs typeface="Times New Roman" panose="02020603050405020304" pitchFamily="18" charset="0"/>
              </a:rPr>
              <a:t>)</a:t>
            </a:r>
          </a:p>
          <a:p>
            <a:pPr algn="just">
              <a:spcBef>
                <a:spcPts val="600"/>
              </a:spcBef>
              <a:spcAft>
                <a:spcPts val="600"/>
              </a:spcAft>
            </a:pPr>
            <a:r>
              <a:rPr lang="uz-Cyrl-UZ" dirty="0">
                <a:latin typeface="Times New Roman" panose="02020603050405020304" pitchFamily="18" charset="0"/>
                <a:cs typeface="Times New Roman" panose="02020603050405020304" pitchFamily="18" charset="0"/>
              </a:rPr>
              <a:t>Эркин савдо зоналари тармоғини ва савдо-иқтисодий ҳамкорлик тўғрисидаги битимларни яратиш</a:t>
            </a:r>
          </a:p>
        </p:txBody>
      </p:sp>
      <p:pic>
        <p:nvPicPr>
          <p:cNvPr id="4" name="Picture 13" descr="F:\Символика\Армения.gif"/>
          <p:cNvPicPr>
            <a:picLocks noChangeAspect="1" noChangeArrowheads="1"/>
          </p:cNvPicPr>
          <p:nvPr/>
        </p:nvPicPr>
        <p:blipFill>
          <a:blip r:embed="rId3"/>
          <a:srcRect/>
          <a:stretch>
            <a:fillRect/>
          </a:stretch>
        </p:blipFill>
        <p:spPr bwMode="auto">
          <a:xfrm>
            <a:off x="2784873" y="2352056"/>
            <a:ext cx="719137" cy="3921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Символика\Казахстан.png"/>
          <p:cNvPicPr>
            <a:picLocks noChangeAspect="1" noChangeArrowheads="1"/>
          </p:cNvPicPr>
          <p:nvPr/>
        </p:nvPicPr>
        <p:blipFill>
          <a:blip r:embed="rId4"/>
          <a:srcRect/>
          <a:stretch>
            <a:fillRect/>
          </a:stretch>
        </p:blipFill>
        <p:spPr bwMode="auto">
          <a:xfrm>
            <a:off x="5599510" y="2348880"/>
            <a:ext cx="785813" cy="3952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F:\Символика\Кыргызстан.png"/>
          <p:cNvPicPr>
            <a:picLocks noChangeAspect="1" noChangeArrowheads="1"/>
          </p:cNvPicPr>
          <p:nvPr/>
        </p:nvPicPr>
        <p:blipFill>
          <a:blip r:embed="rId5"/>
          <a:srcRect/>
          <a:stretch>
            <a:fillRect/>
          </a:stretch>
        </p:blipFill>
        <p:spPr bwMode="auto">
          <a:xfrm>
            <a:off x="7177485" y="2352056"/>
            <a:ext cx="792163" cy="42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https://upload.wikimedia.org/wikipedia/commons/thumb/f/f3/Flag_of_Russia.svg/200px-Flag_of_Russia.svg.png"/>
          <p:cNvPicPr>
            <a:picLocks noChangeAspect="1" noChangeArrowheads="1"/>
          </p:cNvPicPr>
          <p:nvPr/>
        </p:nvPicPr>
        <p:blipFill>
          <a:blip r:embed="rId6"/>
          <a:srcRect/>
          <a:stretch>
            <a:fillRect/>
          </a:stretch>
        </p:blipFill>
        <p:spPr bwMode="auto">
          <a:xfrm>
            <a:off x="8833248" y="2348880"/>
            <a:ext cx="719137" cy="431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12" descr="http://sch92.minsk.edu.by/sm_full.aspx?guid=4693"/>
          <p:cNvPicPr>
            <a:picLocks noChangeAspect="1" noChangeArrowheads="1"/>
          </p:cNvPicPr>
          <p:nvPr/>
        </p:nvPicPr>
        <p:blipFill>
          <a:blip r:embed="rId7"/>
          <a:srcRect/>
          <a:stretch>
            <a:fillRect/>
          </a:stretch>
        </p:blipFill>
        <p:spPr bwMode="auto">
          <a:xfrm>
            <a:off x="4205684" y="2352055"/>
            <a:ext cx="666750" cy="412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49405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505218" y="228600"/>
            <a:ext cx="8756340" cy="575511"/>
          </a:xfrm>
        </p:spPr>
        <p:txBody>
          <a:bodyPr anchor="t">
            <a:normAutofit/>
          </a:bodyPr>
          <a:lstStyle/>
          <a:p>
            <a:pPr algn="r"/>
            <a:r>
              <a:rPr lang="uz-Cyrl-UZ" sz="2000" dirty="0">
                <a:latin typeface="Times New Roman" panose="02020603050405020304" pitchFamily="18" charset="0"/>
                <a:cs typeface="Times New Roman" panose="02020603050405020304" pitchFamily="18" charset="0"/>
              </a:rPr>
              <a:t>Евроосиё иқтисодий интеграцияси тарихи</a:t>
            </a:r>
          </a:p>
        </p:txBody>
      </p:sp>
      <p:pic>
        <p:nvPicPr>
          <p:cNvPr id="6" name="Picture 2"/>
          <p:cNvPicPr>
            <a:picLocks noGrp="1" noChangeAspect="1" noChangeArrowheads="1"/>
          </p:cNvPicPr>
          <p:nvPr>
            <p:ph sz="half" idx="1"/>
          </p:nvPr>
        </p:nvPicPr>
        <p:blipFill rotWithShape="1">
          <a:blip r:embed="rId2" cstate="print">
            <a:extLst>
              <a:ext uri="{28A0092B-C50C-407E-A947-70E740481C1C}">
                <a14:useLocalDpi xmlns:a14="http://schemas.microsoft.com/office/drawing/2010/main" val="0"/>
              </a:ext>
            </a:extLst>
          </a:blip>
          <a:srcRect t="5350"/>
          <a:stretch/>
        </p:blipFill>
        <p:spPr bwMode="auto">
          <a:xfrm>
            <a:off x="2505218" y="1059916"/>
            <a:ext cx="8656168" cy="53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73588" y="3160879"/>
            <a:ext cx="648072" cy="553998"/>
          </a:xfrm>
          <a:prstGeom prst="rect">
            <a:avLst/>
          </a:prstGeom>
          <a:solidFill>
            <a:schemeClr val="bg2">
              <a:lumMod val="95000"/>
            </a:schemeClr>
          </a:solidFill>
          <a:ln w="28575">
            <a:solidFill>
              <a:srgbClr val="000000"/>
            </a:solidFill>
          </a:ln>
        </p:spPr>
        <p:txBody>
          <a:bodyPr wrap="square" rtlCol="0">
            <a:spAutoFit/>
          </a:bodyPr>
          <a:lstStyle/>
          <a:p>
            <a:pPr algn="ctr"/>
            <a:r>
              <a:rPr lang="ru-RU" sz="700" b="1" dirty="0">
                <a:solidFill>
                  <a:schemeClr val="accent5">
                    <a:lumMod val="50000"/>
                  </a:schemeClr>
                </a:solidFill>
              </a:rPr>
              <a:t>Создание ЕАБР</a:t>
            </a:r>
            <a:endParaRPr lang="en-US" sz="700" b="1" dirty="0">
              <a:solidFill>
                <a:schemeClr val="accent5">
                  <a:lumMod val="50000"/>
                </a:schemeClr>
              </a:solidFill>
            </a:endParaRPr>
          </a:p>
          <a:p>
            <a:pPr algn="ctr"/>
            <a:endParaRPr lang="en-US" sz="800" b="1" dirty="0">
              <a:solidFill>
                <a:schemeClr val="accent5">
                  <a:lumMod val="50000"/>
                </a:schemeClr>
              </a:solidFill>
            </a:endParaRPr>
          </a:p>
          <a:p>
            <a:pPr algn="ctr"/>
            <a:endParaRPr lang="ru-RU" sz="800" b="1" dirty="0">
              <a:solidFill>
                <a:schemeClr val="accent5">
                  <a:lumMod val="50000"/>
                </a:schemeClr>
              </a:solidFill>
            </a:endParaRPr>
          </a:p>
        </p:txBody>
      </p:sp>
      <p:sp>
        <p:nvSpPr>
          <p:cNvPr id="8" name="Прямоугольник 7"/>
          <p:cNvSpPr/>
          <p:nvPr/>
        </p:nvSpPr>
        <p:spPr>
          <a:xfrm>
            <a:off x="6445696" y="3376904"/>
            <a:ext cx="864096" cy="343277"/>
          </a:xfrm>
          <a:prstGeom prst="rect">
            <a:avLst/>
          </a:prstGeom>
          <a:solidFill>
            <a:schemeClr val="bg2">
              <a:lumMod val="95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700" b="1" dirty="0">
                <a:solidFill>
                  <a:schemeClr val="accent5">
                    <a:lumMod val="50000"/>
                  </a:schemeClr>
                </a:solidFill>
              </a:rPr>
              <a:t>Создание </a:t>
            </a:r>
          </a:p>
          <a:p>
            <a:pPr algn="ctr"/>
            <a:r>
              <a:rPr lang="ru-RU" sz="700" b="1" dirty="0">
                <a:solidFill>
                  <a:schemeClr val="accent5">
                    <a:lumMod val="50000"/>
                  </a:schemeClr>
                </a:solidFill>
              </a:rPr>
              <a:t>АКФ ЕврАзЭС</a:t>
            </a: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8086" y="3448911"/>
            <a:ext cx="199076" cy="195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Прямоугольник 9"/>
          <p:cNvSpPr/>
          <p:nvPr/>
        </p:nvSpPr>
        <p:spPr>
          <a:xfrm>
            <a:off x="9182000" y="1432687"/>
            <a:ext cx="1080120" cy="172819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sz="650" b="1" cap="all" dirty="0">
                <a:solidFill>
                  <a:schemeClr val="tx1"/>
                </a:solidFill>
              </a:rPr>
              <a:t>Яратилиш</a:t>
            </a:r>
          </a:p>
          <a:p>
            <a:pPr algn="ctr"/>
            <a:r>
              <a:rPr lang="uz-Cyrl-UZ" sz="650" b="1" cap="all" dirty="0">
                <a:solidFill>
                  <a:schemeClr val="tx1"/>
                </a:solidFill>
                <a:latin typeface="Times New Roman" panose="02020603050405020304" pitchFamily="18" charset="0"/>
                <a:cs typeface="Times New Roman" panose="02020603050405020304" pitchFamily="18" charset="0"/>
              </a:rPr>
              <a:t>Евроосиё иқтисодий иттифоқи</a:t>
            </a:r>
          </a:p>
          <a:p>
            <a:pPr algn="ctr"/>
            <a:r>
              <a:rPr lang="uz-Cyrl-UZ" sz="650" b="1" cap="all" dirty="0">
                <a:solidFill>
                  <a:schemeClr val="tx1"/>
                </a:solidFill>
                <a:latin typeface="Times New Roman" panose="02020603050405020304" pitchFamily="18" charset="0"/>
                <a:cs typeface="Times New Roman" panose="02020603050405020304" pitchFamily="18" charset="0"/>
              </a:rPr>
              <a:t>  (ЕАЕИ):</a:t>
            </a:r>
          </a:p>
          <a:p>
            <a:pPr algn="ctr"/>
            <a:r>
              <a:rPr lang="uz-Cyrl-UZ" sz="650" b="1" cap="all" dirty="0">
                <a:solidFill>
                  <a:schemeClr val="tx1"/>
                </a:solidFill>
                <a:latin typeface="Times New Roman" panose="02020603050405020304" pitchFamily="18" charset="0"/>
                <a:cs typeface="Times New Roman" panose="02020603050405020304" pitchFamily="18" charset="0"/>
              </a:rPr>
              <a:t>Беларус, Қозоғистон, Россия,</a:t>
            </a:r>
          </a:p>
          <a:p>
            <a:pPr algn="ctr"/>
            <a:endParaRPr lang="uz-Cyrl-UZ" sz="650" b="1" cap="all" dirty="0">
              <a:solidFill>
                <a:schemeClr val="tx1"/>
              </a:solidFill>
              <a:latin typeface="Times New Roman" panose="02020603050405020304" pitchFamily="18" charset="0"/>
              <a:cs typeface="Times New Roman" panose="02020603050405020304" pitchFamily="18" charset="0"/>
            </a:endParaRPr>
          </a:p>
          <a:p>
            <a:pPr algn="ctr"/>
            <a:r>
              <a:rPr lang="uz-Cyrl-UZ" sz="650" b="1" cap="all" dirty="0">
                <a:solidFill>
                  <a:schemeClr val="tx1"/>
                </a:solidFill>
                <a:latin typeface="Times New Roman" panose="02020603050405020304" pitchFamily="18" charset="0"/>
                <a:cs typeface="Times New Roman" panose="02020603050405020304" pitchFamily="18" charset="0"/>
              </a:rPr>
              <a:t>Арманистоннинг қўшилиши (02.2015)</a:t>
            </a:r>
          </a:p>
          <a:p>
            <a:pPr algn="ctr"/>
            <a:r>
              <a:rPr lang="uz-Cyrl-UZ" sz="650" b="1" cap="all" dirty="0">
                <a:solidFill>
                  <a:schemeClr val="tx1"/>
                </a:solidFill>
                <a:latin typeface="Times New Roman" panose="02020603050405020304" pitchFamily="18" charset="0"/>
                <a:cs typeface="Times New Roman" panose="02020603050405020304" pitchFamily="18" charset="0"/>
              </a:rPr>
              <a:t>  ва Қирғизистон (08.2015)</a:t>
            </a:r>
          </a:p>
          <a:p>
            <a:pPr algn="ctr"/>
            <a:endParaRPr lang="uz-Cyrl-UZ" sz="650" b="1" cap="all" dirty="0">
              <a:solidFill>
                <a:schemeClr val="tx1"/>
              </a:solidFill>
              <a:latin typeface="Times New Roman" panose="02020603050405020304" pitchFamily="18" charset="0"/>
              <a:cs typeface="Times New Roman" panose="02020603050405020304" pitchFamily="18" charset="0"/>
            </a:endParaRPr>
          </a:p>
          <a:p>
            <a:pPr algn="ctr"/>
            <a:r>
              <a:rPr lang="uz-Cyrl-UZ" sz="650" b="1" cap="all" dirty="0">
                <a:solidFill>
                  <a:schemeClr val="tx1"/>
                </a:solidFill>
                <a:latin typeface="Times New Roman" panose="02020603050405020304" pitchFamily="18" charset="0"/>
                <a:cs typeface="Times New Roman" panose="02020603050405020304" pitchFamily="18" charset="0"/>
              </a:rPr>
              <a:t>Ягона КОДИФИКАЛАНГАН ҲУЖЖАТ</a:t>
            </a:r>
          </a:p>
        </p:txBody>
      </p:sp>
      <p:sp>
        <p:nvSpPr>
          <p:cNvPr id="11" name="TextBox 10"/>
          <p:cNvSpPr txBox="1"/>
          <p:nvPr/>
        </p:nvSpPr>
        <p:spPr>
          <a:xfrm>
            <a:off x="9037984" y="3736943"/>
            <a:ext cx="1080000" cy="230832"/>
          </a:xfrm>
          <a:prstGeom prst="rect">
            <a:avLst/>
          </a:prstGeom>
          <a:solidFill>
            <a:srgbClr val="06064A"/>
          </a:solidFill>
        </p:spPr>
        <p:txBody>
          <a:bodyPr wrap="square" rtlCol="0">
            <a:spAutoFit/>
          </a:bodyPr>
          <a:lstStyle/>
          <a:p>
            <a:pPr algn="ctr"/>
            <a:r>
              <a:rPr lang="ru-RU" sz="900" b="1" dirty="0">
                <a:solidFill>
                  <a:schemeClr val="bg1"/>
                </a:solidFill>
              </a:rPr>
              <a:t>01.01.2015</a:t>
            </a:r>
          </a:p>
        </p:txBody>
      </p:sp>
      <p:pic>
        <p:nvPicPr>
          <p:cNvPr id="12" name="Picture 4" descr="F:\Символика\ЕврАзЭС.png"/>
          <p:cNvPicPr>
            <a:picLocks noChangeAspect="1" noChangeArrowheads="1"/>
          </p:cNvPicPr>
          <p:nvPr/>
        </p:nvPicPr>
        <p:blipFill>
          <a:blip r:embed="rId4"/>
          <a:srcRect/>
          <a:stretch>
            <a:fillRect/>
          </a:stretch>
        </p:blipFill>
        <p:spPr bwMode="auto">
          <a:xfrm>
            <a:off x="4789512" y="1879712"/>
            <a:ext cx="576064" cy="2892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F:\Символика\ЕврАзЭС.png"/>
          <p:cNvPicPr>
            <a:picLocks noChangeAspect="1" noChangeArrowheads="1"/>
          </p:cNvPicPr>
          <p:nvPr/>
        </p:nvPicPr>
        <p:blipFill>
          <a:blip r:embed="rId4"/>
          <a:srcRect/>
          <a:stretch>
            <a:fillRect/>
          </a:stretch>
        </p:blipFill>
        <p:spPr bwMode="auto">
          <a:xfrm>
            <a:off x="9434028" y="3160879"/>
            <a:ext cx="576064" cy="2892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948337" y="3702426"/>
            <a:ext cx="1008000" cy="257369"/>
          </a:xfrm>
          <a:prstGeom prst="rect">
            <a:avLst/>
          </a:prstGeom>
          <a:solidFill>
            <a:srgbClr val="06064A"/>
          </a:solidFill>
        </p:spPr>
        <p:txBody>
          <a:bodyPr wrap="square" tIns="72000" rtlCol="0">
            <a:spAutoFit/>
          </a:bodyPr>
          <a:lstStyle/>
          <a:p>
            <a:pPr algn="ctr"/>
            <a:r>
              <a:rPr lang="en-US" sz="900" b="1" dirty="0"/>
              <a:t>1991</a:t>
            </a:r>
            <a:endParaRPr lang="ru-RU" sz="900" b="1" dirty="0"/>
          </a:p>
        </p:txBody>
      </p:sp>
      <p:sp>
        <p:nvSpPr>
          <p:cNvPr id="15" name="TextBox 14"/>
          <p:cNvSpPr txBox="1"/>
          <p:nvPr/>
        </p:nvSpPr>
        <p:spPr>
          <a:xfrm>
            <a:off x="409074" y="1677617"/>
            <a:ext cx="1961601" cy="954107"/>
          </a:xfrm>
          <a:prstGeom prst="rect">
            <a:avLst/>
          </a:prstGeom>
          <a:solidFill>
            <a:schemeClr val="bg2">
              <a:lumMod val="95000"/>
            </a:schemeClr>
          </a:solidFill>
          <a:ln w="28575">
            <a:solidFill>
              <a:srgbClr val="000000"/>
            </a:solidFill>
          </a:ln>
        </p:spPr>
        <p:txBody>
          <a:bodyPr wrap="square" rtlCol="0">
            <a:spAutoFit/>
          </a:bodyPr>
          <a:lstStyle/>
          <a:p>
            <a:pPr algn="ctr"/>
            <a:r>
              <a:rPr lang="uz-Cyrl-UZ" sz="1600" b="1" dirty="0">
                <a:latin typeface="Times New Roman" panose="02020603050405020304" pitchFamily="18" charset="0"/>
                <a:cs typeface="Times New Roman" panose="02020603050405020304" pitchFamily="18" charset="0"/>
              </a:rPr>
              <a:t>МДҲнинг ташкил топиши</a:t>
            </a:r>
          </a:p>
          <a:p>
            <a:pPr algn="ctr"/>
            <a:r>
              <a:rPr lang="ru-RU" sz="1600" b="1" dirty="0">
                <a:latin typeface="Times New Roman" panose="02020603050405020304" pitchFamily="18" charset="0"/>
                <a:cs typeface="Times New Roman" panose="02020603050405020304" pitchFamily="18" charset="0"/>
              </a:rPr>
              <a:t>(12 та </a:t>
            </a:r>
            <a:r>
              <a:rPr lang="uz-Cyrl-UZ" sz="1600" b="1" dirty="0">
                <a:latin typeface="Times New Roman" panose="02020603050405020304" pitchFamily="18" charset="0"/>
                <a:cs typeface="Times New Roman" panose="02020603050405020304" pitchFamily="18" charset="0"/>
              </a:rPr>
              <a:t>давлат</a:t>
            </a:r>
            <a:r>
              <a:rPr lang="ru-RU" sz="1600" b="1" dirty="0">
                <a:latin typeface="Times New Roman" panose="02020603050405020304" pitchFamily="18" charset="0"/>
                <a:cs typeface="Times New Roman" panose="02020603050405020304" pitchFamily="18" charset="0"/>
              </a:rPr>
              <a:t>)</a:t>
            </a:r>
            <a:endParaRPr lang="en-US" sz="1600" b="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ru-RU" sz="800" b="1" dirty="0">
              <a:solidFill>
                <a:schemeClr val="accent5">
                  <a:lumMod val="50000"/>
                </a:schemeClr>
              </a:solidFill>
            </a:endParaRPr>
          </a:p>
        </p:txBody>
      </p:sp>
      <p:pic>
        <p:nvPicPr>
          <p:cNvPr id="16" name="Picture 4" descr="F:\Символика\СНГ.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2879" y="2758754"/>
            <a:ext cx="1288341" cy="804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Прямая соединительная линия 16"/>
          <p:cNvCxnSpPr/>
          <p:nvPr/>
        </p:nvCxnSpPr>
        <p:spPr>
          <a:xfrm>
            <a:off x="1559496" y="4057200"/>
            <a:ext cx="1080000" cy="0"/>
          </a:xfrm>
          <a:prstGeom prst="line">
            <a:avLst/>
          </a:prstGeom>
          <a:ln w="25400">
            <a:solidFill>
              <a:schemeClr val="accent5">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18" name="Прямоугольник 17"/>
          <p:cNvSpPr/>
          <p:nvPr/>
        </p:nvSpPr>
        <p:spPr>
          <a:xfrm>
            <a:off x="409074" y="4149080"/>
            <a:ext cx="2086526" cy="1925704"/>
          </a:xfrm>
          <a:prstGeom prst="rect">
            <a:avLst/>
          </a:prstGeom>
          <a:solidFill>
            <a:srgbClr val="0606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680" b="1" cap="all" dirty="0">
              <a:solidFill>
                <a:schemeClr val="tx1"/>
              </a:solidFill>
              <a:latin typeface="Times New Roman" panose="02020603050405020304" pitchFamily="18" charset="0"/>
              <a:cs typeface="Times New Roman" panose="02020603050405020304" pitchFamily="18" charset="0"/>
            </a:endParaRPr>
          </a:p>
          <a:p>
            <a:pPr algn="ctr"/>
            <a:r>
              <a:rPr lang="uz-Cyrl-UZ" sz="1600" b="1" cap="all" dirty="0">
                <a:solidFill>
                  <a:schemeClr val="tx1"/>
                </a:solidFill>
                <a:latin typeface="Times New Roman" panose="02020603050405020304" pitchFamily="18" charset="0"/>
                <a:cs typeface="Times New Roman" panose="02020603050405020304" pitchFamily="18" charset="0"/>
              </a:rPr>
              <a:t>Миллатлараро ваколатга эга бўлмаган халқаро ташкилот</a:t>
            </a:r>
          </a:p>
          <a:p>
            <a:pPr algn="ctr"/>
            <a:endParaRPr lang="uz-Cyrl-UZ" sz="680" b="1" cap="all" dirty="0">
              <a:solidFill>
                <a:schemeClr val="tx1"/>
              </a:solidFill>
              <a:latin typeface="Times New Roman" panose="02020603050405020304" pitchFamily="18" charset="0"/>
              <a:cs typeface="Times New Roman" panose="02020603050405020304" pitchFamily="18" charset="0"/>
            </a:endParaRPr>
          </a:p>
          <a:p>
            <a:pPr algn="ctr"/>
            <a:endParaRPr lang="uz-Cyrl-UZ" sz="680" b="1" cap="all" dirty="0">
              <a:solidFill>
                <a:schemeClr val="tx1"/>
              </a:solidFill>
              <a:latin typeface="Times New Roman" panose="02020603050405020304" pitchFamily="18" charset="0"/>
              <a:cs typeface="Times New Roman" panose="02020603050405020304" pitchFamily="18" charset="0"/>
            </a:endParaRPr>
          </a:p>
          <a:p>
            <a:pPr algn="ctr"/>
            <a:endParaRPr lang="uz-Cyrl-UZ" sz="680" b="1" cap="all" dirty="0">
              <a:solidFill>
                <a:schemeClr val="tx1"/>
              </a:solidFill>
              <a:latin typeface="Times New Roman" panose="02020603050405020304" pitchFamily="18" charset="0"/>
              <a:cs typeface="Times New Roman" panose="02020603050405020304" pitchFamily="18" charset="0"/>
            </a:endParaRPr>
          </a:p>
          <a:p>
            <a:pPr algn="ctr"/>
            <a:r>
              <a:rPr lang="uz-Cyrl-UZ" sz="680" b="1" cap="all" dirty="0">
                <a:solidFill>
                  <a:schemeClr val="tx1"/>
                </a:solidFill>
                <a:latin typeface="Times New Roman" panose="02020603050405020304" pitchFamily="18" charset="0"/>
                <a:cs typeface="Times New Roman" panose="02020603050405020304" pitchFamily="18" charset="0"/>
              </a:rPr>
              <a:t>Международ-ная организация </a:t>
            </a:r>
          </a:p>
          <a:p>
            <a:pPr algn="ctr"/>
            <a:endParaRPr lang="ru-RU" sz="680" b="1" cap="all" dirty="0">
              <a:solidFill>
                <a:schemeClr val="tx1"/>
              </a:solidFill>
              <a:latin typeface="Times New Roman" panose="02020603050405020304" pitchFamily="18" charset="0"/>
              <a:cs typeface="Times New Roman" panose="02020603050405020304" pitchFamily="18" charset="0"/>
            </a:endParaRPr>
          </a:p>
          <a:p>
            <a:pPr algn="ctr"/>
            <a:r>
              <a:rPr lang="ru-RU" sz="680" b="1" cap="all" dirty="0">
                <a:solidFill>
                  <a:schemeClr val="tx1"/>
                </a:solidFill>
                <a:latin typeface="Times New Roman" panose="02020603050405020304" pitchFamily="18" charset="0"/>
                <a:cs typeface="Times New Roman" panose="02020603050405020304" pitchFamily="18" charset="0"/>
              </a:rPr>
              <a:t>без над-национальной </a:t>
            </a:r>
          </a:p>
          <a:p>
            <a:pPr algn="ctr"/>
            <a:r>
              <a:rPr lang="ru-RU" sz="680" b="1" cap="all" dirty="0">
                <a:solidFill>
                  <a:schemeClr val="tx1"/>
                </a:solidFill>
                <a:latin typeface="Times New Roman" panose="02020603050405020304" pitchFamily="18" charset="0"/>
                <a:cs typeface="Times New Roman" panose="02020603050405020304" pitchFamily="18" charset="0"/>
              </a:rPr>
              <a:t>компетенции</a:t>
            </a:r>
          </a:p>
          <a:p>
            <a:pPr algn="ctr"/>
            <a:endParaRPr lang="uz-Cyrl-UZ" sz="680" b="1" cap="all"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4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6137" y="276725"/>
            <a:ext cx="9107905" cy="782053"/>
          </a:xfrm>
        </p:spPr>
        <p:txBody>
          <a:bodyPr>
            <a:normAutofit/>
          </a:bodyPr>
          <a:lstStyle/>
          <a:p>
            <a:pPr algn="r"/>
            <a:r>
              <a:rPr lang="uz-Cyrl-UZ" sz="2000" dirty="0">
                <a:latin typeface="Times New Roman" panose="02020603050405020304" pitchFamily="18" charset="0"/>
                <a:cs typeface="Times New Roman" panose="02020603050405020304" pitchFamily="18" charset="0"/>
              </a:rPr>
              <a:t>Умумий иқтисодий макон</a:t>
            </a:r>
            <a:r>
              <a:rPr lang="ru-RU" sz="2000" dirty="0">
                <a:latin typeface="Times New Roman" panose="02020603050405020304" pitchFamily="18" charset="0"/>
                <a:cs typeface="Times New Roman" panose="02020603050405020304" pitchFamily="18" charset="0"/>
              </a:rPr>
              <a:t> (ЕЭП)</a:t>
            </a:r>
          </a:p>
        </p:txBody>
      </p:sp>
      <p:graphicFrame>
        <p:nvGraphicFramePr>
          <p:cNvPr id="6" name="Схема 5"/>
          <p:cNvGraphicFramePr/>
          <p:nvPr>
            <p:extLst>
              <p:ext uri="{D42A27DB-BD31-4B8C-83A1-F6EECF244321}">
                <p14:modId xmlns:p14="http://schemas.microsoft.com/office/powerpoint/2010/main" val="1386991800"/>
              </p:ext>
            </p:extLst>
          </p:nvPr>
        </p:nvGraphicFramePr>
        <p:xfrm>
          <a:off x="1010653" y="1155032"/>
          <a:ext cx="10178715" cy="5010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4696115"/>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5640" y="188642"/>
            <a:ext cx="7499350" cy="641538"/>
          </a:xfrm>
        </p:spPr>
        <p:txBody>
          <a:bodyPr/>
          <a:lstStyle/>
          <a:p>
            <a:pPr algn="r"/>
            <a:r>
              <a:rPr lang="uz-Cyrl-UZ" sz="2400" dirty="0">
                <a:solidFill>
                  <a:srgbClr val="FFFF00"/>
                </a:solidFill>
                <a:latin typeface="Times New Roman" panose="02020603050405020304" pitchFamily="18" charset="0"/>
                <a:cs typeface="Times New Roman" panose="02020603050405020304" pitchFamily="18" charset="0"/>
              </a:rPr>
              <a:t>ЕОИИ ни яратиш мақсадлари</a:t>
            </a:r>
          </a:p>
        </p:txBody>
      </p:sp>
      <p:graphicFrame>
        <p:nvGraphicFramePr>
          <p:cNvPr id="6" name="Объект 5"/>
          <p:cNvGraphicFramePr>
            <a:graphicFrameLocks noGrp="1"/>
          </p:cNvGraphicFramePr>
          <p:nvPr>
            <p:ph idx="1"/>
            <p:extLst>
              <p:ext uri="{D42A27DB-BD31-4B8C-83A1-F6EECF244321}">
                <p14:modId xmlns:p14="http://schemas.microsoft.com/office/powerpoint/2010/main" val="3105492638"/>
              </p:ext>
            </p:extLst>
          </p:nvPr>
        </p:nvGraphicFramePr>
        <p:xfrm>
          <a:off x="601579" y="1057005"/>
          <a:ext cx="10924674" cy="5476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848949"/>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solidFill>
                <a:srgbClr val="FFFF00"/>
              </a:solidFill>
              <a:latin typeface="Times New Roman" panose="02020603050405020304" pitchFamily="18" charset="0"/>
              <a:cs typeface="Times New Roman" panose="02020603050405020304" pitchFamily="18" charset="0"/>
            </a:endParaRPr>
          </a:p>
        </p:txBody>
      </p:sp>
      <p:pic>
        <p:nvPicPr>
          <p:cNvPr id="1026" name="Picture 2" descr="undefin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9366" y="1094873"/>
            <a:ext cx="10142620" cy="536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3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3200" dirty="0">
                <a:solidFill>
                  <a:srgbClr val="FFFF00"/>
                </a:solidFill>
                <a:effectLst/>
                <a:latin typeface="Times New Roman" panose="02020603050405020304" pitchFamily="18" charset="0"/>
                <a:cs typeface="Times New Roman" panose="02020603050405020304" pitchFamily="18" charset="0"/>
              </a:rPr>
              <a:t>Таянч</a:t>
            </a:r>
            <a:r>
              <a:rPr lang="ru-RU" sz="3200" dirty="0">
                <a:solidFill>
                  <a:srgbClr val="FFFF00"/>
                </a:solidFill>
                <a:effectLst/>
                <a:latin typeface="Times New Roman" panose="02020603050405020304" pitchFamily="18" charset="0"/>
                <a:cs typeface="Times New Roman" panose="02020603050405020304" pitchFamily="18" charset="0"/>
              </a:rPr>
              <a:t> с</a:t>
            </a:r>
            <a:r>
              <a:rPr lang="uz-Cyrl-UZ" sz="3200" dirty="0">
                <a:solidFill>
                  <a:srgbClr val="FFFF00"/>
                </a:solidFill>
                <a:effectLst/>
                <a:latin typeface="Times New Roman" panose="02020603050405020304" pitchFamily="18" charset="0"/>
                <a:cs typeface="Times New Roman" panose="02020603050405020304" pitchFamily="18" charset="0"/>
              </a:rPr>
              <a:t>ўзлар: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сиёсий лойҳа,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ижтимоий жараёнлар,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Сиёсий рисклар,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ички сиёсат,</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стратегия,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сиёсий мафкура.</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БМБЙ</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ЕОИИ</a:t>
            </a:r>
          </a:p>
        </p:txBody>
      </p:sp>
    </p:spTree>
    <p:extLst>
      <p:ext uri="{BB962C8B-B14F-4D97-AF65-F5344CB8AC3E}">
        <p14:creationId xmlns:p14="http://schemas.microsoft.com/office/powerpoint/2010/main" val="1314441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6432" y="188642"/>
            <a:ext cx="10383252" cy="713726"/>
          </a:xfrm>
        </p:spPr>
        <p:txBody>
          <a:bodyPr>
            <a:noAutofit/>
          </a:bodyPr>
          <a:lstStyle/>
          <a:p>
            <a:pPr algn="r"/>
            <a:r>
              <a:rPr lang="uz-Cyrl-UZ" sz="2400" dirty="0">
                <a:solidFill>
                  <a:srgbClr val="FFFF00"/>
                </a:solidFill>
                <a:latin typeface="Times New Roman" panose="02020603050405020304" pitchFamily="18" charset="0"/>
                <a:cs typeface="Times New Roman" panose="02020603050405020304" pitchFamily="18" charset="0"/>
              </a:rPr>
              <a:t>ЕОиИ га тегишли шартнома бандлари</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90053916"/>
              </p:ext>
            </p:extLst>
          </p:nvPr>
        </p:nvGraphicFramePr>
        <p:xfrm>
          <a:off x="1022684" y="1057004"/>
          <a:ext cx="995011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904166"/>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idx="1"/>
          </p:nvPr>
        </p:nvSpPr>
        <p:spPr>
          <a:xfrm>
            <a:off x="1311441" y="4549752"/>
            <a:ext cx="4944979" cy="1820845"/>
          </a:xfrm>
        </p:spPr>
        <p:txBody>
          <a:bodyPr anchor="t">
            <a:normAutofit/>
          </a:bodyPr>
          <a:lstStyle/>
          <a:p>
            <a:pPr marL="342900" indent="-342900" algn="just">
              <a:buFontTx/>
              <a:buChar char="-"/>
            </a:pPr>
            <a:r>
              <a:rPr lang="en-US" sz="1800" dirty="0">
                <a:latin typeface="Times New Roman" panose="02020603050405020304" pitchFamily="18" charset="0"/>
                <a:cs typeface="Times New Roman" panose="02020603050405020304" pitchFamily="18" charset="0"/>
              </a:rPr>
              <a:t>IIASA</a:t>
            </a:r>
            <a:r>
              <a:rPr lang="ru-RU" sz="1800" dirty="0">
                <a:latin typeface="Times New Roman" panose="02020603050405020304" pitchFamily="18" charset="0"/>
                <a:cs typeface="Times New Roman" panose="02020603050405020304" pitchFamily="18" charset="0"/>
              </a:rPr>
              <a:t> (Вена) </a:t>
            </a:r>
            <a:r>
              <a:rPr lang="uz-Cyrl-UZ" sz="1800" dirty="0">
                <a:latin typeface="Times New Roman" panose="02020603050405020304" pitchFamily="18" charset="0"/>
                <a:cs typeface="Times New Roman" panose="02020603050405020304" pitchFamily="18" charset="0"/>
              </a:rPr>
              <a:t>билан халқаро лойиҳа</a:t>
            </a:r>
            <a:r>
              <a:rPr lang="ru-RU" sz="1800" dirty="0">
                <a:latin typeface="Times New Roman" panose="02020603050405020304" pitchFamily="18" charset="0"/>
                <a:cs typeface="Times New Roman" panose="02020603050405020304" pitchFamily="18" charset="0"/>
              </a:rPr>
              <a:t>: ЕИ-ЕАЕИ </a:t>
            </a:r>
            <a:r>
              <a:rPr lang="uz-Cyrl-UZ" sz="1800" dirty="0">
                <a:latin typeface="Times New Roman" panose="02020603050405020304" pitchFamily="18" charset="0"/>
                <a:cs typeface="Times New Roman" panose="02020603050405020304" pitchFamily="18" charset="0"/>
              </a:rPr>
              <a:t>муҳокама платформаси</a:t>
            </a:r>
          </a:p>
          <a:p>
            <a:pPr marL="342900" indent="-342900" algn="just">
              <a:buFontTx/>
              <a:buChar char="-"/>
            </a:pPr>
            <a:r>
              <a:rPr lang="ru-RU" sz="1800" dirty="0">
                <a:latin typeface="Times New Roman" panose="02020603050405020304" pitchFamily="18" charset="0"/>
                <a:cs typeface="Times New Roman" panose="02020603050405020304" pitchFamily="18" charset="0"/>
              </a:rPr>
              <a:t>ЕОИИ </a:t>
            </a:r>
            <a:r>
              <a:rPr lang="ru-RU" sz="1800" dirty="0" err="1">
                <a:latin typeface="Times New Roman" panose="02020603050405020304" pitchFamily="18" charset="0"/>
                <a:cs typeface="Times New Roman" panose="02020603050405020304" pitchFamily="18" charset="0"/>
              </a:rPr>
              <a:t>ва</a:t>
            </a:r>
            <a:r>
              <a:rPr lang="ru-RU" sz="1800" dirty="0">
                <a:latin typeface="Times New Roman" panose="02020603050405020304" pitchFamily="18" charset="0"/>
                <a:cs typeface="Times New Roman" panose="02020603050405020304" pitchFamily="18" charset="0"/>
              </a:rPr>
              <a:t> </a:t>
            </a:r>
            <a:r>
              <a:rPr lang="uz-Cyrl-UZ" sz="1800" dirty="0">
                <a:latin typeface="Times New Roman" panose="02020603050405020304" pitchFamily="18" charset="0"/>
                <a:cs typeface="Times New Roman" panose="02020603050405020304" pitchFamily="18" charset="0"/>
              </a:rPr>
              <a:t>СРЕБ ўртасидаги интерфейсни ўрганиш</a:t>
            </a:r>
          </a:p>
          <a:p>
            <a:endParaRPr lang="ru-RU" dirty="0"/>
          </a:p>
        </p:txBody>
      </p:sp>
      <p:sp>
        <p:nvSpPr>
          <p:cNvPr id="6" name="Текст 5"/>
          <p:cNvSpPr>
            <a:spLocks noGrp="1"/>
          </p:cNvSpPr>
          <p:nvPr>
            <p:ph type="body" sz="quarter" idx="3"/>
          </p:nvPr>
        </p:nvSpPr>
        <p:spPr>
          <a:xfrm>
            <a:off x="6169027" y="1061121"/>
            <a:ext cx="5393321" cy="1820845"/>
          </a:xfrm>
        </p:spPr>
        <p:txBody>
          <a:bodyPr anchor="t">
            <a:normAutofit/>
          </a:bodyPr>
          <a:lstStyle/>
          <a:p>
            <a:pPr algn="just">
              <a:spcBef>
                <a:spcPts val="0"/>
              </a:spcBef>
            </a:pPr>
            <a:r>
              <a:rPr lang="uz-Cyrl-UZ" b="0" dirty="0">
                <a:solidFill>
                  <a:srgbClr val="FFFF00"/>
                </a:solidFill>
                <a:latin typeface="Times New Roman" panose="02020603050405020304" pitchFamily="18" charset="0"/>
                <a:cs typeface="Times New Roman" panose="02020603050405020304" pitchFamily="18" charset="0"/>
              </a:rPr>
              <a:t>Континентал интеграциянинг муҳим йўналишлари:</a:t>
            </a:r>
          </a:p>
          <a:p>
            <a:pPr algn="just">
              <a:spcBef>
                <a:spcPts val="0"/>
              </a:spcBef>
            </a:pPr>
            <a:r>
              <a:rPr lang="ru-RU" b="0" dirty="0">
                <a:solidFill>
                  <a:srgbClr val="FFFF00"/>
                </a:solidFill>
                <a:latin typeface="Times New Roman" panose="02020603050405020304" pitchFamily="18" charset="0"/>
                <a:cs typeface="Times New Roman" panose="02020603050405020304" pitchFamily="18" charset="0"/>
              </a:rPr>
              <a:t>ЕАЭС – ЕС  </a:t>
            </a:r>
          </a:p>
          <a:p>
            <a:pPr algn="just">
              <a:spcBef>
                <a:spcPts val="0"/>
              </a:spcBef>
            </a:pPr>
            <a:r>
              <a:rPr lang="ru-RU" b="0" dirty="0">
                <a:solidFill>
                  <a:srgbClr val="FFFF00"/>
                </a:solidFill>
                <a:latin typeface="Times New Roman" panose="02020603050405020304" pitchFamily="18" charset="0"/>
                <a:cs typeface="Times New Roman" panose="02020603050405020304" pitchFamily="18" charset="0"/>
              </a:rPr>
              <a:t>ЕАЭС</a:t>
            </a:r>
            <a:r>
              <a:rPr lang="uz-Cyrl-UZ" b="0" dirty="0">
                <a:solidFill>
                  <a:srgbClr val="FFFF00"/>
                </a:solidFill>
                <a:latin typeface="Times New Roman" panose="02020603050405020304" pitchFamily="18" charset="0"/>
                <a:cs typeface="Times New Roman" panose="02020603050405020304" pitchFamily="18" charset="0"/>
              </a:rPr>
              <a:t>, ШАРҚ айниқса Хитой</a:t>
            </a:r>
          </a:p>
          <a:p>
            <a:endParaRPr lang="ru-RU" dirty="0"/>
          </a:p>
        </p:txBody>
      </p:sp>
      <p:sp>
        <p:nvSpPr>
          <p:cNvPr id="2" name="Заголовок 1"/>
          <p:cNvSpPr>
            <a:spLocks noGrp="1"/>
          </p:cNvSpPr>
          <p:nvPr>
            <p:ph type="title"/>
          </p:nvPr>
        </p:nvSpPr>
        <p:spPr>
          <a:xfrm>
            <a:off x="2711623" y="328391"/>
            <a:ext cx="9031197" cy="606144"/>
          </a:xfrm>
        </p:spPr>
        <p:txBody>
          <a:bodyPr>
            <a:normAutofit/>
          </a:bodyPr>
          <a:lstStyle/>
          <a:p>
            <a:pPr algn="r"/>
            <a:r>
              <a:rPr lang="uz-Cyrl-UZ" sz="2000" dirty="0">
                <a:latin typeface="Times New Roman" panose="02020603050405020304" pitchFamily="18" charset="0"/>
                <a:cs typeface="Times New Roman" panose="02020603050405020304" pitchFamily="18" charset="0"/>
              </a:rPr>
              <a:t>Евроосиё континентал интеграцияси</a:t>
            </a:r>
          </a:p>
        </p:txBody>
      </p:sp>
      <p:pic>
        <p:nvPicPr>
          <p:cNvPr id="8" name="Объект 5"/>
          <p:cNvPicPr>
            <a:picLocks noGrp="1" noChangeArrowheads="1"/>
          </p:cNvPicPr>
          <p:nvPr>
            <p:ph sz="half" idx="2"/>
          </p:nvPr>
        </p:nvPicPr>
        <p:blipFill>
          <a:blip r:embed="rId3" cstate="print">
            <a:extLst>
              <a:ext uri="{28A0092B-C50C-407E-A947-70E740481C1C}">
                <a14:useLocalDpi xmlns:a14="http://schemas.microsoft.com/office/drawing/2010/main" val="0"/>
              </a:ext>
            </a:extLst>
          </a:blip>
          <a:srcRect r="-78" b="-1994"/>
          <a:stretch>
            <a:fillRect/>
          </a:stretch>
        </p:blipFill>
        <p:spPr bwMode="auto">
          <a:xfrm>
            <a:off x="632727" y="934535"/>
            <a:ext cx="5399006" cy="348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Рисунок 4" descr="S:\ЦИИ\Презентации и СМИ\Фото\Two-point-equidistant-asia.jpg"/>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bwMode="auto">
          <a:xfrm>
            <a:off x="6498826" y="2937510"/>
            <a:ext cx="5063522" cy="378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noChangeArrowheads="1"/>
          </p:cNvPicPr>
          <p:nvPr/>
        </p:nvPicPr>
        <p:blipFill>
          <a:blip r:embed="rId5" cstate="print"/>
          <a:srcRect l="15943" t="23251" r="51192" b="1996"/>
          <a:stretch>
            <a:fillRect/>
          </a:stretch>
        </p:blipFill>
        <p:spPr bwMode="auto">
          <a:xfrm rot="20769047">
            <a:off x="813487" y="3018770"/>
            <a:ext cx="1346322" cy="167382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207914450"/>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4717" y="256383"/>
            <a:ext cx="9865894" cy="658018"/>
          </a:xfrm>
        </p:spPr>
        <p:txBody>
          <a:bodyPr>
            <a:normAutofit/>
          </a:bodyPr>
          <a:lstStyle/>
          <a:p>
            <a:pPr algn="r"/>
            <a:r>
              <a:rPr lang="uz-Cyrl-UZ" sz="2000" dirty="0">
                <a:solidFill>
                  <a:srgbClr val="FFFF00"/>
                </a:solidFill>
                <a:latin typeface="Times New Roman" panose="02020603050405020304" pitchFamily="18" charset="0"/>
                <a:cs typeface="Times New Roman" panose="02020603050405020304" pitchFamily="18" charset="0"/>
              </a:rPr>
              <a:t>ЕОИИ шартномасининг ўтиш ҲОЛАТлари</a:t>
            </a:r>
          </a:p>
        </p:txBody>
      </p:sp>
      <p:graphicFrame>
        <p:nvGraphicFramePr>
          <p:cNvPr id="9" name="Объект 8"/>
          <p:cNvGraphicFramePr>
            <a:graphicFrameLocks noGrp="1"/>
          </p:cNvGraphicFramePr>
          <p:nvPr>
            <p:ph sz="half" idx="10"/>
            <p:extLst>
              <p:ext uri="{D42A27DB-BD31-4B8C-83A1-F6EECF244321}">
                <p14:modId xmlns:p14="http://schemas.microsoft.com/office/powerpoint/2010/main" val="1311285351"/>
              </p:ext>
            </p:extLst>
          </p:nvPr>
        </p:nvGraphicFramePr>
        <p:xfrm>
          <a:off x="914400" y="1124745"/>
          <a:ext cx="10274968" cy="5179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6345600"/>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06467" y="344324"/>
            <a:ext cx="8638521" cy="50991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uz-Cyrl-UZ" sz="2400" dirty="0">
                <a:solidFill>
                  <a:srgbClr val="FFFF00"/>
                </a:solidFill>
                <a:latin typeface="Times New Roman" panose="02020603050405020304" pitchFamily="18" charset="0"/>
                <a:cs typeface="Times New Roman" panose="02020603050405020304" pitchFamily="18" charset="0"/>
              </a:rPr>
              <a:t>Атлантикадан Тинч океанигача бўлган умумий иқтисодий макон</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451" y="1241376"/>
            <a:ext cx="11132731" cy="491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907631"/>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pic>
        <p:nvPicPr>
          <p:cNvPr id="2050" name="Picture 2" descr="https://www.caa-network.org/wp-content/uploads/2017/05/yshdl-kshhfv.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968" y="938463"/>
            <a:ext cx="9516979" cy="545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7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422787"/>
            <a:ext cx="10353762" cy="53094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 (хит -</a:t>
            </a:r>
            <a:r>
              <a:rPr lang="ja-JP" altLang="en-US" sz="1200" b="0" i="0" dirty="0">
                <a:solidFill>
                  <a:srgbClr val="202122"/>
                </a:solidFill>
                <a:effectLst/>
                <a:latin typeface="Arial" panose="020B0604020202020204" pitchFamily="34" charset="0"/>
              </a:rPr>
              <a:t> 一</a:t>
            </a:r>
            <a:r>
              <a:rPr lang="ja-JP" altLang="en-US" sz="2000" b="0" i="0" dirty="0">
                <a:solidFill>
                  <a:srgbClr val="FFFF00"/>
                </a:solidFill>
                <a:effectLst/>
                <a:latin typeface="Times New Roman" panose="02020603050405020304" pitchFamily="18" charset="0"/>
                <a:cs typeface="Times New Roman" panose="02020603050405020304" pitchFamily="18" charset="0"/>
              </a:rPr>
              <a:t>带一路</a:t>
            </a:r>
            <a:r>
              <a:rPr lang="uz-Cyrl-UZ" sz="2400" dirty="0">
                <a:solidFill>
                  <a:srgbClr val="FFFF00"/>
                </a:solidFill>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53453" y="953729"/>
            <a:ext cx="11213431" cy="5386913"/>
          </a:xfrm>
        </p:spPr>
        <p:txBody>
          <a:bodyPr>
            <a:noAutofit/>
          </a:bodyPr>
          <a:lstStyle/>
          <a:p>
            <a:pPr marL="0" indent="0" algn="just">
              <a:lnSpc>
                <a:spcPct val="150000"/>
              </a:lnSpc>
              <a:buNone/>
            </a:pPr>
            <a:r>
              <a:rPr lang="uz-Cyrl-UZ" sz="2400" dirty="0">
                <a:solidFill>
                  <a:srgbClr val="FFFF00"/>
                </a:solidFill>
                <a:latin typeface="Times New Roman" panose="02020603050405020304" pitchFamily="18" charset="0"/>
                <a:cs typeface="Times New Roman" panose="02020603050405020304" pitchFamily="18" charset="0"/>
              </a:rPr>
              <a:t>Асосий мақсадларни таҳлил қилиш</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1. “Бир белбоғ ва бир йўл” иқтисодиёт ва халқаро муносабатларда глобал етакчиликка эришиш бўйича узоқ муддатли стратегия элементи сифатида.</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2. “Очиқлик сиёсати”ни илгари суриш ва минтақавий шериклар билан муносабатларни ривожлантириш.</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3. Иқтисодий ривожланишнинг янги моделига ўтиш шароитида иқтисодий ўсишнинг асосини яратиш ва рағбатлантириш.</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4. Ортиқча ишлаб чиқариш қуввати ва ортиқча ишлаб чиқариш муаммосини ҳал қилиш.</a:t>
            </a:r>
          </a:p>
        </p:txBody>
      </p:sp>
    </p:spTree>
    <p:extLst>
      <p:ext uri="{BB962C8B-B14F-4D97-AF65-F5344CB8AC3E}">
        <p14:creationId xmlns:p14="http://schemas.microsoft.com/office/powerpoint/2010/main" val="2445577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a:bodyPr>
          <a:lstStyle/>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5. Хитойнинг қирғоқбўйи ва ички ҳудудлари ижтимоий-иқтисодий ривожланишида табақаланиш даражасини пасайтириш.</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6. Транспорт инфратузилмаси объектларини модернизация қилиш ва янгиларини яратиш, шунингдек, яхлит транспорт тизимларини шакллантириш орқали ташқи савдо салоҳиятини ривожлантириш.</a:t>
            </a:r>
          </a:p>
          <a:p>
            <a:pPr marL="0" indent="0" algn="just">
              <a:lnSpc>
                <a:spcPct val="150000"/>
              </a:lnSpc>
              <a:spcBef>
                <a:spcPts val="0"/>
              </a:spcBef>
              <a:buNone/>
            </a:pPr>
            <a:r>
              <a:rPr lang="uz-Cyrl-UZ" sz="2400" dirty="0">
                <a:latin typeface="Times New Roman" panose="02020603050405020304" pitchFamily="18" charset="0"/>
                <a:cs typeface="Times New Roman" panose="02020603050405020304" pitchFamily="18" charset="0"/>
              </a:rPr>
              <a:t>7. Хитой маҳсулотларини экспорт қилиш ва минерал хом ашё импорти учун янги бозорларни ривожлантириш.</a:t>
            </a:r>
          </a:p>
        </p:txBody>
      </p:sp>
    </p:spTree>
    <p:extLst>
      <p:ext uri="{BB962C8B-B14F-4D97-AF65-F5344CB8AC3E}">
        <p14:creationId xmlns:p14="http://schemas.microsoft.com/office/powerpoint/2010/main" val="3248813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a:bodyPr>
          <a:lstStyle/>
          <a:p>
            <a:pPr marL="0" indent="0" algn="just">
              <a:lnSpc>
                <a:spcPct val="150000"/>
              </a:lnSpc>
              <a:spcBef>
                <a:spcPts val="0"/>
              </a:spcBef>
              <a:buNone/>
            </a:pPr>
            <a:r>
              <a:rPr lang="uz-Cyrl-UZ" sz="2800" dirty="0">
                <a:latin typeface="Times New Roman" panose="02020603050405020304" pitchFamily="18" charset="0"/>
                <a:cs typeface="Times New Roman" panose="02020603050405020304" pitchFamily="18" charset="0"/>
              </a:rPr>
              <a:t>8. Евроосиёда иқтисодий интеграциянинг зарурий шартларини шакллантириш.</a:t>
            </a:r>
          </a:p>
          <a:p>
            <a:pPr marL="0" indent="0" algn="just">
              <a:lnSpc>
                <a:spcPct val="150000"/>
              </a:lnSpc>
              <a:spcBef>
                <a:spcPts val="0"/>
              </a:spcBef>
              <a:buNone/>
            </a:pPr>
            <a:r>
              <a:rPr lang="uz-Cyrl-UZ" sz="2800" dirty="0">
                <a:latin typeface="Times New Roman" panose="02020603050405020304" pitchFamily="18" charset="0"/>
                <a:cs typeface="Times New Roman" panose="02020603050405020304" pitchFamily="18" charset="0"/>
              </a:rPr>
              <a:t>9. Минтақавий валюта-молиявий интеграцияни ривожлантириш ва халқаро молиявий операцияларда юаннинг ролини ошириш.</a:t>
            </a:r>
          </a:p>
          <a:p>
            <a:pPr marL="0" indent="0" algn="just">
              <a:lnSpc>
                <a:spcPct val="150000"/>
              </a:lnSpc>
              <a:spcBef>
                <a:spcPts val="0"/>
              </a:spcBef>
              <a:buNone/>
            </a:pPr>
            <a:r>
              <a:rPr lang="uz-Cyrl-UZ" sz="2800" dirty="0">
                <a:latin typeface="Times New Roman" panose="02020603050405020304" pitchFamily="18" charset="0"/>
                <a:cs typeface="Times New Roman" panose="02020603050405020304" pitchFamily="18" charset="0"/>
              </a:rPr>
              <a:t>10. “Бир камар ва бир йўл” мафкуравий босқич сифатида. ХХР янги раҳбариятининг ташқи сиёсати ва ижтимоий-иқтисодий концепцияларида боғловчи элементнинг роли.</a:t>
            </a:r>
          </a:p>
          <a:p>
            <a:pPr marL="0" indent="0" algn="just">
              <a:lnSpc>
                <a:spcPct val="100000"/>
              </a:lnSpc>
              <a:spcBef>
                <a:spcPts val="0"/>
              </a:spcBef>
              <a:buNone/>
            </a:pPr>
            <a:endParaRPr lang="uz-Cyrl-UZ" sz="2800" dirty="0">
              <a:latin typeface="Times New Roman" panose="02020603050405020304" pitchFamily="18"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812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09863" y="914401"/>
            <a:ext cx="10557694" cy="5357446"/>
          </a:xfrm>
        </p:spPr>
        <p:txBody>
          <a:bodyPr>
            <a:normAutofit lnSpcReduction="10000"/>
          </a:bodyPr>
          <a:lstStyle/>
          <a:p>
            <a:pPr marL="0" indent="0" algn="just">
              <a:buNone/>
            </a:pPr>
            <a:r>
              <a:rPr lang="uz-Cyrl-UZ" sz="2200" dirty="0">
                <a:latin typeface="Times New Roman" panose="02020603050405020304" pitchFamily="18" charset="0"/>
                <a:cs typeface="Times New Roman" panose="02020603050405020304" pitchFamily="18" charset="0"/>
              </a:rPr>
              <a:t>Минтақалараро сезиларли фарқлар ва ишлаб чиқаришнинг юқори ҳудудий концентрацияси ХХР нинг энг кескин муаммоларидан биридир. Мамлакат ҳудудининг атиги 5,6 фоизини эгаллаган </a:t>
            </a:r>
            <a:r>
              <a:rPr lang="uz-Cyrl-UZ" sz="2200" dirty="0">
                <a:effectLst/>
              </a:rPr>
              <a:t>Гуандун, Цзянсу, Шаньдун ва Чжэцзян</a:t>
            </a:r>
            <a:r>
              <a:rPr lang="ru-RU" sz="2200" dirty="0">
                <a:effectLst/>
              </a:rPr>
              <a:t>, </a:t>
            </a:r>
            <a:r>
              <a:rPr lang="uz-Cyrl-UZ" sz="2200" dirty="0">
                <a:latin typeface="Times New Roman" panose="02020603050405020304" pitchFamily="18" charset="0"/>
                <a:cs typeface="Times New Roman" panose="02020603050405020304" pitchFamily="18" charset="0"/>
              </a:rPr>
              <a:t>каби аҳоли зич жойлашган тўртта қирғоқ провинсиялари 2015 йилда ЯИМнинг 36,8 фоизини ташкил этди. </a:t>
            </a:r>
          </a:p>
          <a:p>
            <a:pPr marL="0" indent="0" algn="just">
              <a:buNone/>
            </a:pPr>
            <a:r>
              <a:rPr lang="uz-Cyrl-UZ" sz="2200" dirty="0">
                <a:latin typeface="Times New Roman" panose="02020603050405020304" pitchFamily="18" charset="0"/>
                <a:cs typeface="Times New Roman" panose="02020603050405020304" pitchFamily="18" charset="0"/>
              </a:rPr>
              <a:t>Ўз навбатида, улкан Шимолий-Ғарбий ва Жануби-Ғарбий минтақаларнинг миллий иқтисодиётдаги улуши 5,9 ва 10,5% дан ошмайди (Сичуансиз - 6%). Марказий бўйсунувчи шаҳарларда (Пекин, Шанхай ва Тянжин) 2015 йилда аҳоли жон бошига ялпи ички маҳсулот ҳажми (ППП бўйича) 30 минг долларга, Тсзянсу ва </a:t>
            </a:r>
            <a:r>
              <a:rPr lang="uz-Cyrl-UZ" sz="2200" dirty="0">
                <a:effectLst/>
              </a:rPr>
              <a:t>Тяньцзинь</a:t>
            </a:r>
            <a:r>
              <a:rPr lang="uz-Cyrl-UZ" sz="2200" dirty="0">
                <a:latin typeface="Times New Roman" panose="02020603050405020304" pitchFamily="18" charset="0"/>
                <a:cs typeface="Times New Roman" panose="02020603050405020304" pitchFamily="18" charset="0"/>
              </a:rPr>
              <a:t> провинсияларида 25 ва 22 минг долларга етди, Тибетда эса. </a:t>
            </a:r>
          </a:p>
          <a:p>
            <a:pPr marL="0" indent="0" algn="just">
              <a:buNone/>
            </a:pPr>
            <a:r>
              <a:rPr lang="uz-Cyrl-UZ" sz="2200" dirty="0">
                <a:latin typeface="Times New Roman" panose="02020603050405020304" pitchFamily="18" charset="0"/>
                <a:cs typeface="Times New Roman" panose="02020603050405020304" pitchFamily="18" charset="0"/>
              </a:rPr>
              <a:t>Мухтор республика ва Гансу, Юннан ва Гуйчжоу провинсиялари 7-9 минг долларни ташкил этди.Хитой провинсиялари ўртасидаги аҳоли жон бошига тўғри келадиган даромадлар бўйича фарқлар янада жиддийроқ — 4,5 баробаргача.</a:t>
            </a:r>
          </a:p>
        </p:txBody>
      </p:sp>
    </p:spTree>
    <p:extLst>
      <p:ext uri="{BB962C8B-B14F-4D97-AF65-F5344CB8AC3E}">
        <p14:creationId xmlns:p14="http://schemas.microsoft.com/office/powerpoint/2010/main" val="1061175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046747"/>
            <a:ext cx="10792930" cy="5342021"/>
          </a:xfrm>
        </p:spPr>
        <p:txBody>
          <a:bodyPr>
            <a:normAutofit fontScale="77500" lnSpcReduction="20000"/>
          </a:bodyPr>
          <a:lstStyle/>
          <a:p>
            <a:pPr marL="0" indent="0" algn="just">
              <a:buNone/>
            </a:pPr>
            <a:r>
              <a:rPr lang="uz-Cyrl-UZ" sz="2800" dirty="0">
                <a:latin typeface="Times New Roman" panose="02020603050405020304" pitchFamily="18" charset="0"/>
                <a:cs typeface="Times New Roman" panose="02020603050405020304" pitchFamily="18" charset="0"/>
              </a:rPr>
              <a:t>2000-2016 йилларда иш ҳақи ошди. йилига 8 дан 62 минг юангача (2010-йилларнинг бошидан буён ўсиш суръати пасайиб бормоқда). </a:t>
            </a:r>
          </a:p>
          <a:p>
            <a:pPr marL="0" indent="0" algn="just">
              <a:buNone/>
            </a:pPr>
            <a:r>
              <a:rPr lang="uz-Cyrl-UZ" sz="2800" dirty="0">
                <a:latin typeface="Times New Roman" panose="02020603050405020304" pitchFamily="18" charset="0"/>
                <a:cs typeface="Times New Roman" panose="02020603050405020304" pitchFamily="18" charset="0"/>
              </a:rPr>
              <a:t>Нархларнинг кўтарилиши ва меҳнат қонунларининг қаттиқлашиши тўқимачилик ва трикотаж, кийим-кечак, поябзал, ўйинчоқлар ва бошқаларни ишлаб чиқарувчиларни мажбур қилмоқда. ишлаб чиқаришни Жанубий </a:t>
            </a:r>
            <a:r>
              <a:rPr lang="uz-Cyrl-UZ" sz="2800">
                <a:latin typeface="Times New Roman" panose="02020603050405020304" pitchFamily="18" charset="0"/>
                <a:cs typeface="Times New Roman" panose="02020603050405020304" pitchFamily="18" charset="0"/>
              </a:rPr>
              <a:t>ва Жанубий-Шарқий </a:t>
            </a:r>
            <a:r>
              <a:rPr lang="uz-Cyrl-UZ" sz="2800" dirty="0">
                <a:latin typeface="Times New Roman" panose="02020603050405020304" pitchFamily="18" charset="0"/>
                <a:cs typeface="Times New Roman" panose="02020603050405020304" pitchFamily="18" charset="0"/>
              </a:rPr>
              <a:t>Осиё мамлакатларига ўтказиш[10]. </a:t>
            </a:r>
          </a:p>
          <a:p>
            <a:pPr marL="0" indent="0" algn="just">
              <a:buNone/>
            </a:pPr>
            <a:r>
              <a:rPr lang="uz-Cyrl-UZ" sz="2800" dirty="0">
                <a:latin typeface="Times New Roman" panose="02020603050405020304" pitchFamily="18" charset="0"/>
                <a:cs typeface="Times New Roman" panose="02020603050405020304" pitchFamily="18" charset="0"/>
              </a:rPr>
              <a:t>Хитойнинг "саноат ядроси" дан капиталнинг энг сезиларли чиқиб кетиши - Гуангдонг, Фужиан, Зҳежианг, Жиангсу ва Шандонг қирғоқ провинсиялари. </a:t>
            </a:r>
          </a:p>
          <a:p>
            <a:pPr marL="0" indent="0" algn="just">
              <a:buNone/>
            </a:pPr>
            <a:r>
              <a:rPr lang="uz-Cyrl-UZ" sz="2800" dirty="0">
                <a:latin typeface="Times New Roman" panose="02020603050405020304" pitchFamily="18" charset="0"/>
                <a:cs typeface="Times New Roman" panose="02020603050405020304" pitchFamily="18" charset="0"/>
              </a:rPr>
              <a:t>Бу моношаҳарларда ишлаб чиқариш инқирози ва ижтимоий кескинликни келтириб чиқариши мумкин. </a:t>
            </a:r>
          </a:p>
          <a:p>
            <a:pPr marL="0" indent="0" algn="just">
              <a:buNone/>
            </a:pPr>
            <a:r>
              <a:rPr lang="uz-Cyrl-UZ" sz="2800" dirty="0">
                <a:latin typeface="Times New Roman" panose="02020603050405020304" pitchFamily="18" charset="0"/>
                <a:cs typeface="Times New Roman" panose="02020603050405020304" pitchFamily="18" charset="0"/>
              </a:rPr>
              <a:t>Иш ҳақи пастлигича қолаётган ички ҳудудлар шарқий вилоятлардан кўчирилган корхоналарнинг бир қисмини жалб қилиши мумкин, аммо бунинг учун саноат, транспорт ва ижтимоий инфратузилмани сезиларли даражада яхшилаш, хавфсизлик муаммоларини ҳал қилиш ва чегара савдо-логистика марказларини яратиш зарур.</a:t>
            </a: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54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000"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Сиёсат лойиҳанинг ўзига хос хусусиятлари</a:t>
            </a:r>
            <a:br>
              <a:rPr lang="ru-RU"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845575"/>
            <a:ext cx="11090786" cy="5637288"/>
          </a:xfrm>
        </p:spPr>
        <p:txBody>
          <a:bodyPr>
            <a:normAutofit lnSpcReduction="10000"/>
          </a:bodyPr>
          <a:lstStyle/>
          <a:p>
            <a:pPr algn="just">
              <a:lnSpc>
                <a:spcPct val="100000"/>
              </a:lnSpc>
              <a:buFont typeface="Wingdings" panose="05000000000000000000" pitchFamily="2" charset="2"/>
              <a:buChar char="q"/>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“Сиёсий лойиҳа” атамаси муайян сиёсий воқеаларни баҳолашда кенг ва ҳуқуқий жиҳатдан қўлланилади. </a:t>
            </a:r>
          </a:p>
          <a:p>
            <a:pPr marL="0" indent="0" algn="just">
              <a:lnSpc>
                <a:spcPct val="107000"/>
              </a:lnSpc>
              <a:spcAft>
                <a:spcPts val="800"/>
              </a:spcAft>
              <a:buNone/>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Концептуал жиҳатга урғу берилган адабиётларни таҳлил қилиш бир қатор муаммоли соҳаларни аниқлашга имкон берди: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 амалиётда сиёсий лойиҳа технологияларига бўлган талаб билан сиёсатшунослик ушбу фаолият соҳаси учун концептуал ва услубий асосни шакллантирмаган;</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 адабиётда кўплаб, бундан ташқари, "лойиҳа", ""сиёсий лойиҳа" атамаларининг маъно жиҳатидан сезиларли даражада ноаниқлиги, талқини ҳодисани тушунишни сезиларли даражада мураккаблаштиради;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 атаманинг кенг доирадаги талқини “лойиҳа” тушунчасини “прогноз”, “режа”, “стратегия”, “модел” ва ҳоказо тушунчалар билан осон алмаштириш билан бирга келади;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r>
              <a:rPr lang="uz-Cyrl-UZ" dirty="0">
                <a:effectLst/>
                <a:latin typeface="Times New Roman" panose="02020603050405020304" pitchFamily="18" charset="0"/>
                <a:ea typeface="Calibri" panose="020F0502020204030204" pitchFamily="34" charset="0"/>
                <a:cs typeface="Times New Roman" panose="02020603050405020304" pitchFamily="18" charset="0"/>
              </a:rPr>
              <a:t>- лойиҳалаштиришга ўхшаш бўлган дастурлаш, моделлаштириш, прогнозлаш, режалаштириш, стратегик жараёнлар ўртасида умумий қабул қилинган фарқнинг йўқлиги кузатишимиз мумкунлиги;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39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3768" y="986590"/>
            <a:ext cx="11020927" cy="5414210"/>
          </a:xfrm>
        </p:spPr>
        <p:txBody>
          <a:bodyPr>
            <a:normAutofit/>
          </a:bodyPr>
          <a:lstStyle/>
          <a:p>
            <a:pPr marL="0" indent="0" algn="just">
              <a:buNone/>
            </a:pPr>
            <a:r>
              <a:rPr lang="uz-Cyrl-UZ" dirty="0">
                <a:latin typeface="Times New Roman" panose="02020603050405020304" pitchFamily="18" charset="0"/>
                <a:cs typeface="Times New Roman" panose="02020603050405020304" pitchFamily="18" charset="0"/>
              </a:rPr>
              <a:t>2000-йилларнинг биринчи ярмидан бошлаб номутаносибликни бартараф этиш. </a:t>
            </a:r>
          </a:p>
          <a:p>
            <a:pPr marL="0" indent="0" algn="just">
              <a:buNone/>
            </a:pPr>
            <a:r>
              <a:rPr lang="uz-Cyrl-UZ" dirty="0">
                <a:latin typeface="Times New Roman" panose="02020603050405020304" pitchFamily="18" charset="0"/>
                <a:cs typeface="Times New Roman" panose="02020603050405020304" pitchFamily="18" charset="0"/>
              </a:rPr>
              <a:t>Хитойда ички ҳудудларни жадал ривожлантириш, шу жумладан янги саноат ва транспорт инфратузилмасини шакллантиришни назарда тутувчи “Ғарбга бориш</a:t>
            </a:r>
            <a:r>
              <a:rPr lang="ru-RU" dirty="0">
                <a:effectLst/>
                <a:latin typeface="Times New Roman" panose="02020603050405020304" pitchFamily="18" charset="0"/>
                <a:cs typeface="Times New Roman" panose="02020603050405020304" pitchFamily="18" charset="0"/>
              </a:rPr>
              <a:t>(“</a:t>
            </a:r>
            <a:r>
              <a:rPr lang="uz-Cyrl-UZ" dirty="0">
                <a:effectLst/>
                <a:latin typeface="Times New Roman" panose="02020603050405020304" pitchFamily="18" charset="0"/>
                <a:cs typeface="Times New Roman" panose="02020603050405020304" pitchFamily="18" charset="0"/>
              </a:rPr>
              <a:t>Go West” policy</a:t>
            </a:r>
            <a:r>
              <a:rPr lang="ru-RU" dirty="0">
                <a:effectLst/>
                <a:latin typeface="Times New Roman" panose="02020603050405020304" pitchFamily="18" charset="0"/>
                <a:cs typeface="Times New Roman" panose="02020603050405020304" pitchFamily="18" charset="0"/>
              </a:rPr>
              <a:t>), </a:t>
            </a:r>
            <a:r>
              <a:rPr lang="uz-Cyrl-UZ" dirty="0">
                <a:latin typeface="Times New Roman" panose="02020603050405020304" pitchFamily="18" charset="0"/>
                <a:cs typeface="Times New Roman" panose="02020603050405020304" pitchFamily="18" charset="0"/>
              </a:rPr>
              <a:t>” сиёсати амалга оширилмоқда [4, 19]. </a:t>
            </a:r>
          </a:p>
          <a:p>
            <a:pPr marL="0" indent="0" algn="just">
              <a:buNone/>
            </a:pPr>
            <a:r>
              <a:rPr lang="uz-Cyrl-UZ" dirty="0">
                <a:latin typeface="Times New Roman" panose="02020603050405020304" pitchFamily="18" charset="0"/>
                <a:cs typeface="Times New Roman" panose="02020603050405020304" pitchFamily="18" charset="0"/>
              </a:rPr>
              <a:t>Вазифа - иқтисодий фаолият марказини ғарбга кўчириш, бу эса ишлаб чиқаришнинг ҳаракатчан омиллари - меҳнат ресурслари ва капитални қайта тақсимлашни талаб қилади[8]. Бунга СРЕБ режаларида кўзда тутилган ғарбий чегараларда янги транспорт йўналишлари ва “экспорт дарвозалари"ни яратиш ёрдам беради.</a:t>
            </a:r>
          </a:p>
          <a:p>
            <a:pPr marL="0" indent="0" algn="just">
              <a:buNone/>
            </a:pPr>
            <a:r>
              <a:rPr lang="uz-Cyrl-UZ" dirty="0">
                <a:latin typeface="Times New Roman" panose="02020603050405020304" pitchFamily="18" charset="0"/>
                <a:cs typeface="Times New Roman" panose="02020603050405020304" pitchFamily="18" charset="0"/>
              </a:rPr>
              <a:t>Инфратузилманинг ортда қолган ривожланиши ХХР дан хорижга меҳнат талаб қиладиган тармоқларнинг кўчирилиши муносабати билан қўшимча аҳамиятга эга бўлади. </a:t>
            </a:r>
          </a:p>
          <a:p>
            <a:pPr marL="0" indent="0" algn="just">
              <a:buNone/>
            </a:pPr>
            <a:r>
              <a:rPr lang="uz-Cyrl-UZ" dirty="0">
                <a:latin typeface="Times New Roman" panose="02020603050405020304" pitchFamily="18" charset="0"/>
                <a:cs typeface="Times New Roman" panose="02020603050405020304" pitchFamily="18" charset="0"/>
              </a:rPr>
              <a:t>Хитой ҳали "жаҳон фабрикаси" мақомини йўқотиш хавфи остида эмас, лекин ишчи кучининг арзонлиги туфайли унинг маҳсулотларининг нархлари рақобатбардош устунликлари сусайиб бормоқда[9]. </a:t>
            </a:r>
          </a:p>
        </p:txBody>
      </p:sp>
    </p:spTree>
    <p:extLst>
      <p:ext uri="{BB962C8B-B14F-4D97-AF65-F5344CB8AC3E}">
        <p14:creationId xmlns:p14="http://schemas.microsoft.com/office/powerpoint/2010/main" val="2326717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76748" y="894735"/>
            <a:ext cx="10943303" cy="5564680"/>
          </a:xfrm>
        </p:spPr>
        <p:txBody>
          <a:bodyPr>
            <a:noAutofit/>
          </a:bodyPr>
          <a:lstStyle/>
          <a:p>
            <a:pPr marL="0" indent="0" algn="just">
              <a:buNone/>
            </a:pPr>
            <a:r>
              <a:rPr lang="uz-Cyrl-UZ" sz="2100" dirty="0">
                <a:effectLst/>
                <a:latin typeface="Times New Roman" panose="02020603050405020304" pitchFamily="18" charset="0"/>
                <a:ea typeface="Calibri" panose="020F0502020204030204" pitchFamily="34" charset="0"/>
              </a:rPr>
              <a:t>Табиийки, иқтисодий қудратини ошириб бораётган Хитой Осиёда ўзининг геосиёсий таъсир доирасини ҳам кенгайтиришга интилмокда. Хитой олиб бораётган умумий геостратегик босим Жануби-Шарқий, Шимоли-Шарқий, Шимоли-ғарбий  йўналишларда амалга оширилмокда. </a:t>
            </a:r>
          </a:p>
          <a:p>
            <a:pPr marL="0" indent="0" algn="just">
              <a:buNone/>
            </a:pPr>
            <a:r>
              <a:rPr lang="uz-Cyrl-UZ" sz="2100" dirty="0">
                <a:effectLst/>
                <a:latin typeface="Times New Roman" panose="02020603050405020304" pitchFamily="18" charset="0"/>
                <a:ea typeface="Calibri" panose="020F0502020204030204" pitchFamily="34" charset="0"/>
              </a:rPr>
              <a:t>Хитойнинг Жануби-Шарқий йўналишдаги геостратегиясининг мақсади-Таиланд, Сингапур, Малайзия ва Индонезия мамлакатлари ҳамда Молук қўлтиғини ана шу ҳудудда яшаётган этник хитойлар (хуацяо) ҳамда ядровий ракеталар билан куролланган харбий денгиз ва харбий стратегик кучлари ёрдамида назорат қилишдан иборат. </a:t>
            </a:r>
          </a:p>
          <a:p>
            <a:pPr marL="0" indent="0" algn="just">
              <a:buNone/>
            </a:pPr>
            <a:r>
              <a:rPr lang="uz-Cyrl-UZ" sz="2100" dirty="0">
                <a:effectLst/>
                <a:latin typeface="Times New Roman" panose="02020603050405020304" pitchFamily="18" charset="0"/>
                <a:ea typeface="Calibri" panose="020F0502020204030204" pitchFamily="34" charset="0"/>
              </a:rPr>
              <a:t>Унинг Шимоли-Шарқий ва Шимоли-ғарбий  йўналишдаги геостратегияси Узоқ Шарк ва Марказий Осиёда Россия манфаатлари билан кесишади. В.Дергачев фикрига кўра, Россия ва Хитойнинг келажаги очиқ иқтисодиёт ва савдони ривожлантиришга таяниши, улкан Буюк Евроосиё даштини ҳамкорликда ўзлаштириш, мингйиллик арафасида ўзаро муносабатларни мустахкамлаш асосида амалга оширилиши керак.</a:t>
            </a:r>
            <a:endParaRPr lang="ru-RU"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974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2400" dirty="0">
                <a:solidFill>
                  <a:srgbClr val="FFFF00"/>
                </a:solidFill>
                <a:latin typeface="Times New Roman" panose="02020603050405020304" pitchFamily="18" charset="0"/>
                <a:cs typeface="Times New Roman" panose="02020603050405020304" pitchFamily="18" charset="0"/>
              </a:rPr>
              <a:t>“БИР МАКОН БИР ЙЎЛ” ХХР ГЕОИҚТИСОДИЙ СТРАТЕГИК ЛОЙИҲАСИ</a:t>
            </a: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fontScale="92500" lnSpcReduction="10000"/>
          </a:bodyPr>
          <a:lstStyle/>
          <a:p>
            <a:pPr marL="0" indent="0" algn="just">
              <a:buNone/>
            </a:pPr>
            <a:r>
              <a:rPr lang="uz-Cyrl-UZ" sz="2800" dirty="0">
                <a:latin typeface="Times New Roman" panose="02020603050405020304" pitchFamily="18" charset="0"/>
                <a:cs typeface="Times New Roman" panose="02020603050405020304" pitchFamily="18" charset="0"/>
              </a:rPr>
              <a:t>Келажакда Шинжон-Уйғур автоном республикасидаги (ШУАР) жадал ривожланаётган Хоргос ва Алашанкоу транзит пунктлари ана шундай марказлар ролини ўйнаши керак. </a:t>
            </a:r>
          </a:p>
          <a:p>
            <a:pPr marL="0" indent="0" algn="just">
              <a:buNone/>
            </a:pPr>
            <a:r>
              <a:rPr lang="uz-Cyrl-UZ" sz="2800" dirty="0">
                <a:latin typeface="Times New Roman" panose="02020603050405020304" pitchFamily="18" charset="0"/>
                <a:cs typeface="Times New Roman" panose="02020603050405020304" pitchFamily="18" charset="0"/>
              </a:rPr>
              <a:t>Бу ҳудуд СРЕБни ишлаб чиқувчиларнинг диққат марказида: Қозоғистон билан чегарадош ҳудудларни ўзлаштириш ва Урумчидан муҳим транспорт пункти сифатида фойдаланиш ШУАРнинг иқтисодий муаммоларини ҳал қилишга ва миллатлараро можаролар интенсивлигини камайтиришга ёрдам беради. </a:t>
            </a:r>
          </a:p>
          <a:p>
            <a:pPr marL="0" indent="0" algn="just">
              <a:buNone/>
            </a:pPr>
            <a:r>
              <a:rPr lang="uz-Cyrl-UZ" sz="2800" dirty="0">
                <a:latin typeface="Times New Roman" panose="02020603050405020304" pitchFamily="18" charset="0"/>
                <a:cs typeface="Times New Roman" panose="02020603050405020304" pitchFamily="18" charset="0"/>
              </a:rPr>
              <a:t>Бунда ШУАРнинг роли шарқий вилоятлар “экспорт портлари”нинг транспорт функсияларига кўпроқ мос келади, лекин унинг ички талабнинг етакчи ҳудудига айланишини кутмаслик керак [2].</a:t>
            </a:r>
          </a:p>
        </p:txBody>
      </p:sp>
    </p:spTree>
    <p:extLst>
      <p:ext uri="{BB962C8B-B14F-4D97-AF65-F5344CB8AC3E}">
        <p14:creationId xmlns:p14="http://schemas.microsoft.com/office/powerpoint/2010/main" val="2149271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200" b="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Россия-Хитой мулоқоти: 2022- геосиёсий – геоиқтисодий лойиҳаси</a:t>
            </a:r>
            <a:br>
              <a:rPr lang="uz-Cyrl-UZ" sz="2200" b="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609601"/>
            <a:ext cx="11090786" cy="5873262"/>
          </a:xfrm>
        </p:spPr>
        <p:txBody>
          <a:bodyPr>
            <a:normAutofit lnSpcReduction="10000"/>
          </a:bodyPr>
          <a:lstStyle/>
          <a:p>
            <a:pPr marL="0" indent="0" algn="just">
              <a:lnSpc>
                <a:spcPct val="107000"/>
              </a:lnSpc>
              <a:spcBef>
                <a:spcPts val="0"/>
              </a:spcBef>
              <a:buNone/>
            </a:pPr>
            <a:r>
              <a:rPr lang="uz-Cyrl-UZ"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Кириш.</a:t>
            </a:r>
            <a:r>
              <a:rPr lang="uz-Cyrl-UZ"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54013" indent="-354013" algn="just">
              <a:lnSpc>
                <a:spcPct val="107000"/>
              </a:lnSpc>
              <a:spcBef>
                <a:spcPts val="0"/>
              </a:spcBef>
            </a:pPr>
            <a:r>
              <a:rPr lang="uz-Cyrl-UZ" sz="23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Москва ва Пекин </a:t>
            </a:r>
            <a:r>
              <a:rPr lang="uz-Cyrl-UZ" sz="2300" kern="100" dirty="0">
                <a:effectLst/>
                <a:latin typeface="Times New Roman" panose="02020603050405020304" pitchFamily="18" charset="0"/>
                <a:ea typeface="Calibri" panose="020F0502020204030204" pitchFamily="34" charset="0"/>
                <a:cs typeface="Times New Roman" panose="02020603050405020304" pitchFamily="18" charset="0"/>
              </a:rPr>
              <a:t>Марказий Осиё ва бутун Евроосиё давлатларининг хавфсизлиги ва фаровонлигидан бирдек манфаатдор, гарчи уларнинг манфаатлари маълум жиҳатларда мос келмаслиги мумкин. </a:t>
            </a:r>
          </a:p>
          <a:p>
            <a:pPr marL="354013" indent="-354013" algn="just">
              <a:lnSpc>
                <a:spcPct val="107000"/>
              </a:lnSpc>
              <a:spcBef>
                <a:spcPts val="0"/>
              </a:spcBef>
            </a:pPr>
            <a:r>
              <a:rPr lang="uz-Cyrl-UZ" sz="23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Хитойнинг</a:t>
            </a:r>
            <a:r>
              <a:rPr lang="uz-Cyrl-UZ" sz="2300" kern="100" dirty="0">
                <a:effectLst/>
                <a:latin typeface="Times New Roman" panose="02020603050405020304" pitchFamily="18" charset="0"/>
                <a:ea typeface="Calibri" panose="020F0502020204030204" pitchFamily="34" charset="0"/>
                <a:cs typeface="Times New Roman" panose="02020603050405020304" pitchFamily="18" charset="0"/>
              </a:rPr>
              <a:t> Марказий Осиёдаги иқтисодий таъсири кучаймоқда, айни пайтда Россиянинг хавфсизлик соҳасидаги таъсири ҳам кучаймоқда, айниқса АҚШ қўшинлари Афғонистондан олиб чиқиб кетилганидан кейин. Москва ва Пекин минтақада бир-бирининг оқилона ва қонуний ҳуқуқ ва манфаатлари ҳурмат қилинсагина барқарорлик ва ривожланиш тенденциясини сақлаб қолиш мумкинлигини билади.</a:t>
            </a:r>
            <a:endParaRPr lang="ru-RU"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354013" indent="-354013" algn="just">
              <a:lnSpc>
                <a:spcPct val="107000"/>
              </a:lnSpc>
              <a:spcAft>
                <a:spcPts val="800"/>
              </a:spcAft>
            </a:pPr>
            <a:r>
              <a:rPr lang="uz-Cyrl-UZ" sz="23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Россия ва Ғарб </a:t>
            </a:r>
            <a:r>
              <a:rPr lang="uz-Cyrl-UZ" sz="2300" kern="100" dirty="0">
                <a:effectLst/>
                <a:latin typeface="Times New Roman" panose="02020603050405020304" pitchFamily="18" charset="0"/>
                <a:ea typeface="Calibri" panose="020F0502020204030204" pitchFamily="34" charset="0"/>
                <a:cs typeface="Times New Roman" panose="02020603050405020304" pitchFamily="18" charset="0"/>
              </a:rPr>
              <a:t>ўртасидаги муносабатлардаги энг йирик геосиёсий инқироз Евроосиёдаги минтақавий жараёнларга таъсир қилиши муқаррар. Мутахассислар коллектив Ғарб ва Россия ўртасидаги қарама-қаршилик кучайишини кутмоқда. Хитой ва бошқа ўйинчилар, эҳтимол, жиддий иқтисодий санкциялар шароитида ҳокимиятни қайта тақсимлаш даврида минтақадаги иштирокини оширишни хоҳлайди.</a:t>
            </a:r>
            <a:endParaRPr lang="ru-RU"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553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5573" y="265470"/>
            <a:ext cx="10766323" cy="757085"/>
          </a:xfrm>
        </p:spPr>
        <p:txBody>
          <a:bodyPr>
            <a:normAutofit fontScale="90000"/>
          </a:bodyPr>
          <a:lstStyle/>
          <a:p>
            <a:b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0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Бундан ташқари, ушбу икки геосиёсий лойҳавий стратегия Марказий Осиё мамлакатларининг сиёсий ва иқтисодий ривожланишига, шунингдек уларнинг ташқи сиёсатига таъсир қилади.</a:t>
            </a:r>
            <a:br>
              <a:rPr lang="ru-RU" sz="2000" b="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5" y="1022555"/>
            <a:ext cx="11090786" cy="5460308"/>
          </a:xfrm>
        </p:spPr>
        <p:txBody>
          <a:bodyPr>
            <a:normAutofit fontScale="92500"/>
          </a:bodyPr>
          <a:lstStyle/>
          <a:p>
            <a:pPr marL="0" indent="0" algn="just">
              <a:lnSpc>
                <a:spcPct val="107000"/>
              </a:lnSpc>
              <a:spcBef>
                <a:spcPts val="0"/>
              </a:spcBef>
              <a:buNone/>
            </a:pPr>
            <a:r>
              <a:rPr lang="uz-Cyrl-UZ" b="1"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Кириш.</a:t>
            </a:r>
            <a:r>
              <a:rPr lang="uz-Cyrl-UZ"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spcBef>
                <a:spcPts val="0"/>
              </a:spcBef>
              <a:buNone/>
            </a:pPr>
            <a:r>
              <a:rPr lang="uz-Cyrl-UZ" sz="2400" dirty="0">
                <a:effectLst/>
                <a:latin typeface="Times New Roman" panose="02020603050405020304" pitchFamily="18" charset="0"/>
                <a:ea typeface="Calibri" panose="020F0502020204030204" pitchFamily="34" charset="0"/>
                <a:cs typeface="Times New Roman" panose="02020603050405020304" pitchFamily="18" charset="0"/>
              </a:rPr>
              <a:t>Сўнгги йилларда Россия ва Хитой Евроосиё минтақаси билан боғлиқ бўлган иккита геосиёсий стратегияни амалга оширмоқдалар, Марказий Осиё орқали ўтадиган савдо ва энергия йўллари орқали Шарқ ва Ғарб ўртасидаги иқтисодий ҳамкорликни ривожлантириш мақсадида.</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uz-Cyrl-UZ" sz="2400" dirty="0">
                <a:effectLst/>
                <a:latin typeface="Times New Roman" panose="02020603050405020304" pitchFamily="18" charset="0"/>
                <a:ea typeface="Calibri" panose="020F0502020204030204" pitchFamily="34" charset="0"/>
                <a:cs typeface="Times New Roman" panose="02020603050405020304" pitchFamily="18" charset="0"/>
              </a:rPr>
              <a:t>Ҳозирги вақтда Евросиё иқтисодий иттифоқининг амалга оширилиши минтақадаги ҳамкорликни ривожлантиришга қаратилган энг ёрқин уринишлардан бири ҳисобланади, Шу билан бирга, Ипак йўли иқтисодий камарининг Хитой стратегияси инфратузилмани ривожлантириш ва миллий иқтисодиётни ривожлантиришга йўналтирилган улкан инвестициялар ва  Марказий Осиёнинг барча мамлакатларини фойдали энергия ва иқтисодий тармоққа жалб қилувчи жозибали лойиҳадир. </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83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Янги геосиёсий шароитда иккиламчи санкциялардан қўрқиб, Евроосиё мамлакатлари Евроосиё интеграцияси ва бошқа шериклик ўртасида мувозанатни сақлайди.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Москвага қарши жорий қилинган санкциялар Евроосиё иқтисодий иттифоқи доирасидаги ҳамкорликни қайсидир йўналишда мустаҳкамлашга ёрдам бериши мумкин, бироқ айни пайтда иқтисодий ҳамкорликни ривожлантириш имкониятларини чеклайди.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“Катта Евроосиё ҳамкорлиги” ва “</a:t>
            </a:r>
            <a:r>
              <a:rPr lang="uz-Cyrl-UZ" sz="2800"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Бир камар (макон), бир йўл</a:t>
            </a: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 ташаббусларини амалга ошириш давом этади ва уларни боғлаш бўйича ҳамкорлик ташқи босим таъсирини юмшатишга ёрдам беради.</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775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1800" b="1"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18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Янги геосиёсий шароитда иккиламчи санкциялардан қўрқиб, Евроосиё мамлакатлари Евроосиё интеграцияси ва бошқа шериклик ўртасида мувозанатни сақлайди.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Москвага қарши жорий қилинган санкциялар Евроосиё иқтисодий иттифоқи доирасидаги ҳамкорликни қайсидир йўналишда мустаҳкамлашга ёрдам бериши мумкин, бироқ айни пайтда иқтисодий ҳамкорликни ривожлантириш имкониятларини чеклайди.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“Катта Евроосиё ҳамкорлиги” ва “Бир камар, бир йўл” ташаббусларини амалга ошириш давом этади ва уларни боғлаш бўйича ҳамкорлик ташқи босим таъсирини юмшатишга ёрдам беради.</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35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7000"/>
              </a:lnSpc>
              <a:spcAft>
                <a:spcPts val="800"/>
              </a:spcAft>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Бир қатор экспертларнинг фикрича, 2023 йилда Москва ва Пекинга ташқи босим кучайиши фонида икки давлатнинг иқтисодий хавфсизлигини таъминлаш манфаатлари йўлида ҳамкорлик фаоллашишини кутиш мумкин.</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uz-Cyrl-UZ" sz="2800" dirty="0">
                <a:effectLst/>
                <a:latin typeface="Times New Roman" panose="02020603050405020304" pitchFamily="18" charset="0"/>
                <a:ea typeface="Calibri" panose="020F0502020204030204" pitchFamily="34" charset="0"/>
              </a:rPr>
              <a:t>Сўнгги йилларда Россия-Хитой гуманитар ҳамкорлиги учун барқарор қулай замин шаклланди. Икки томонлама муносабатлар ҳолати нафақат расмийлар, балки кенг жамоатчилик томонидан ҳам “тарихдаги энг яхшиси” сифатида баҳоланмоқда, бу эса жамоатчилик фикрини ўрганиш натижалари билан тасдиқланади.</a:t>
            </a:r>
            <a:endParaRPr lang="uz-Cyrl-UZ"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321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Бир томондан, АҚШ ва унинг иттифоқчилари, иккинчи томондан, Россия ва Хитой ўртасидаги муносабатларнинг кескинлашишига Вашингтон томонидан Осиёда Москва ва Пекинни тийиш сиёсатининг 2021 йилда фаоллашиши ҳам сабаб бўлмоқда. Тинч океани минтақаси. </a:t>
            </a:r>
          </a:p>
          <a:p>
            <a:pPr marL="0" indent="0" algn="just">
              <a:lnSpc>
                <a:spcPct val="100000"/>
              </a:lnSpc>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Дарҳақиқат, 2021 йилда Қўшма Штатлар ниҳоят икки кучли ҳарбий-сиёсий блок: Ғарбда НАТО ва Европа Иттифоқи ва Шарқда пайдо бўлаётган Ҳинд-Тинч океани блоки томонидан Евроосиёни мажбуран "ўраб олиш" йўлини белгилади. Қўшма Штатлар яширмайдиган бу иккала формат ҳам, авваламбор, Хитойга қарши, потенциал Россияга ҳам қарши қаратилган. </a:t>
            </a:r>
          </a:p>
          <a:p>
            <a:pPr marL="0" indent="0" algn="just">
              <a:lnSpc>
                <a:spcPct val="100000"/>
              </a:lnSpc>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Жозеф Байден маъмуриятининг Москва ва Пекинга қарши “икки томонлама тўхтатувчи” стратегиясини амалга оширишдаги қатъийлиги НАТОнинг Брюсселдаги навбатдаги навбатдаги саммитида ва 2021-йил июн ойида Корнуоллда бўлиб ўтган G7 саммитида тасдиқланди.</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2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639096"/>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Ғарбнинг ҳозирги консолидация цикли 2021 йилдан эртароқ бошланган. Марказдан қочма вектордан марказдан қочмага ўтиш, ҳеч бўлмаганда, трансатлантик ва глобал глобал бирликнинг изчил тарафдори бўлган Ж. Байденнинг АҚШ президентлик сайловидаги ғалабаси билан белгиланди.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Либерал демократик давлатлар. Россия ҳарбий амалиёти бошланишидан анча олдин, Ғарб сиёсий элиталари Хитойдан тобора кучайиб бораётган экзистенсиал чақириқни англаб, яқинлашишга интилдилар.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Шунга қарамай, 2022-йил 24-февралда бошланган жараёнлар консолидацияга янги кучли туртки берди.</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93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75187" y="1014234"/>
            <a:ext cx="11090787" cy="5578295"/>
          </a:xfrm>
        </p:spPr>
        <p:txBody>
          <a:bodyPr>
            <a:normAutofit/>
          </a:bodyPr>
          <a:lstStyle/>
          <a:p>
            <a:pPr marL="0" indent="0" algn="just">
              <a:lnSpc>
                <a:spcPct val="100000"/>
              </a:lnSpc>
              <a:buNone/>
            </a:pPr>
            <a:r>
              <a:rPr lang="uz-Cyrl-UZ" sz="2400" dirty="0">
                <a:effectLst/>
                <a:latin typeface="Times New Roman" panose="02020603050405020304" pitchFamily="18" charset="0"/>
                <a:ea typeface="Calibri" panose="020F0502020204030204" pitchFamily="34" charset="0"/>
              </a:rPr>
              <a:t>Кўпинча "</a:t>
            </a:r>
            <a:r>
              <a:rPr lang="uz-Cyrl-UZ" sz="2400" dirty="0">
                <a:solidFill>
                  <a:srgbClr val="FFFF00"/>
                </a:solidFill>
                <a:effectLst/>
                <a:latin typeface="Times New Roman" panose="02020603050405020304" pitchFamily="18" charset="0"/>
                <a:ea typeface="Calibri" panose="020F0502020204030204" pitchFamily="34" charset="0"/>
              </a:rPr>
              <a:t>лойиҳа</a:t>
            </a:r>
            <a:r>
              <a:rPr lang="uz-Cyrl-UZ" sz="2400" dirty="0">
                <a:effectLst/>
                <a:latin typeface="Times New Roman" panose="02020603050405020304" pitchFamily="18" charset="0"/>
                <a:ea typeface="Calibri" panose="020F0502020204030204" pitchFamily="34" charset="0"/>
              </a:rPr>
              <a:t>" атамасига "режа", "модел", "стратегия" ва "лойиҳа" атамалари орқали таъриф берилади. </a:t>
            </a:r>
          </a:p>
          <a:p>
            <a:pPr marL="0" indent="0" algn="just">
              <a:lnSpc>
                <a:spcPct val="100000"/>
              </a:lnSpc>
              <a:buNone/>
            </a:pPr>
            <a:r>
              <a:rPr lang="uz-Cyrl-UZ" sz="2400" dirty="0">
                <a:effectLst/>
                <a:latin typeface="Times New Roman" panose="02020603050405020304" pitchFamily="18" charset="0"/>
                <a:ea typeface="Calibri" panose="020F0502020204030204" pitchFamily="34" charset="0"/>
              </a:rPr>
              <a:t>"Режа" ва "лойиҳа" атамалари сиёсий лойиҳа тушунчасини "партиянинг муайян сиёсий куч сифатидаги фаолияти учун яхлит, кенг кўламли режа (лойиҳа)" ни яратиш сифатида таърифлашда бир тартибли атамалар сифатида ишлатилади. </a:t>
            </a:r>
          </a:p>
          <a:p>
            <a:pPr marL="0" indent="0" algn="just">
              <a:lnSpc>
                <a:spcPct val="100000"/>
              </a:lnSpc>
              <a:buNone/>
            </a:pPr>
            <a:r>
              <a:rPr lang="uz-Cyrl-UZ" sz="2400" dirty="0">
                <a:solidFill>
                  <a:srgbClr val="FFFF00"/>
                </a:solidFill>
                <a:effectLst/>
                <a:latin typeface="Times New Roman" panose="02020603050405020304" pitchFamily="18" charset="0"/>
                <a:ea typeface="Calibri" panose="020F0502020204030204" pitchFamily="34" charset="0"/>
              </a:rPr>
              <a:t>Мамлакат</a:t>
            </a:r>
            <a:r>
              <a:rPr lang="uz-Cyrl-UZ" sz="2400" dirty="0">
                <a:effectLst/>
                <a:latin typeface="Times New Roman" panose="02020603050405020304" pitchFamily="18" charset="0"/>
                <a:ea typeface="Calibri" panose="020F0502020204030204" pitchFamily="34" charset="0"/>
              </a:rPr>
              <a:t> (дунё, минтақа) нинг сиёсий маконида ўз ўрнини билиб олади ва белгиланган сиёсий мақсадларга эришиш учун муайян вазифаларни ҳал қилади”. </a:t>
            </a:r>
          </a:p>
          <a:p>
            <a:pPr marL="0" indent="0" algn="just">
              <a:lnSpc>
                <a:spcPct val="100000"/>
              </a:lnSpc>
              <a:buNone/>
            </a:pPr>
            <a:r>
              <a:rPr lang="uz-Cyrl-UZ" sz="2400" dirty="0">
                <a:effectLst/>
                <a:latin typeface="Times New Roman" panose="02020603050405020304" pitchFamily="18" charset="0"/>
                <a:ea typeface="Calibri" panose="020F0502020204030204" pitchFamily="34" charset="0"/>
              </a:rPr>
              <a:t>Методологик нуқтаи назардан, қизиқиш - бу лойиҳа, аслида, катта стратегия билан белгиланадиган таъриф. </a:t>
            </a:r>
          </a:p>
          <a:p>
            <a:pPr marL="0" indent="0" algn="just">
              <a:lnSpc>
                <a:spcPct val="100000"/>
              </a:lnSpc>
              <a:buNone/>
            </a:pPr>
            <a:r>
              <a:rPr lang="uz-Cyrl-UZ" sz="2400" dirty="0">
                <a:effectLst/>
                <a:latin typeface="Times New Roman" panose="02020603050405020304" pitchFamily="18" charset="0"/>
                <a:ea typeface="Calibri" panose="020F0502020204030204" pitchFamily="34" charset="0"/>
              </a:rPr>
              <a:t>Шундай қилиб, масалан, </a:t>
            </a:r>
            <a:r>
              <a:rPr lang="uz-Cyrl-UZ" sz="2400" dirty="0">
                <a:solidFill>
                  <a:srgbClr val="FFFF00"/>
                </a:solidFill>
                <a:effectLst/>
                <a:latin typeface="Times New Roman" panose="02020603050405020304" pitchFamily="18" charset="0"/>
                <a:ea typeface="Calibri" panose="020F0502020204030204" pitchFamily="34" charset="0"/>
              </a:rPr>
              <a:t>Э.Н. Ожиганов </a:t>
            </a:r>
            <a:r>
              <a:rPr lang="uz-Cyrl-UZ" sz="2400" dirty="0">
                <a:effectLst/>
                <a:latin typeface="Times New Roman" panose="02020603050405020304" pitchFamily="18" charset="0"/>
                <a:ea typeface="Calibri" panose="020F0502020204030204" pitchFamily="34" charset="0"/>
              </a:rPr>
              <a:t>стратегияни "</a:t>
            </a:r>
            <a:r>
              <a:rPr lang="uz-Cyrl-UZ" sz="2400" dirty="0">
                <a:solidFill>
                  <a:srgbClr val="FFFF00"/>
                </a:solidFill>
                <a:effectLst/>
                <a:latin typeface="Times New Roman" panose="02020603050405020304" pitchFamily="18" charset="0"/>
                <a:ea typeface="Calibri" panose="020F0502020204030204" pitchFamily="34" charset="0"/>
              </a:rPr>
              <a:t>ҳар қандай манфаат соҳасида устунликка эришиш учун сиёсий ҳаракатларни ишлаб чиқиш ва сиёсий вазиятнинг асосий омилларини ўзлаштириш</a:t>
            </a:r>
            <a:r>
              <a:rPr lang="uz-Cyrl-UZ" sz="2400" dirty="0">
                <a:effectLst/>
                <a:latin typeface="Times New Roman" panose="02020603050405020304" pitchFamily="18" charset="0"/>
                <a:ea typeface="Calibri" panose="020F0502020204030204" pitchFamily="34" charset="0"/>
              </a:rPr>
              <a:t>" деб таърифлайди. </a:t>
            </a:r>
            <a:endParaRPr lang="uz-Cyrl-UZ"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708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560439"/>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lnSpcReduction="10000"/>
          </a:bodyPr>
          <a:lstStyle/>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Бироқ, Вашингтоннинг бир қутбли дунёни тиклашга қаратилган кучли саъй-ҳаракатларининг узоқ муддатли муваффақияти кафолатланмайди.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АҚШ ва умуман Ғарб иқтисодий, сиёсий ва ҳарбий жиҳатдан 20 йил аввалгидек кучли эмас. Замонавий дунёда кучлар мувозанати ғарбий бўлмаган мамлакатлар ва минтақалар фойдасига сезиларли даражада ўзгарди ва бу узоқ муддатли тенденция кучайишда давом этмоқда.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Халқаро ҳамжамият XXI - аср бошларида ҳамма жойда кузатилган либерал иқтисодий ва ижтимоий-сиёсий моделларга бўлган бепарво ҳурматни анчадан бери йўқотди.</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Ҳақиқат шундаки, глобал жамият бир ҳил эмас, балки тобора хилма-хил бўлиб бормоқда. Бу жамиятда ҳеч ким тараққиёт стандартлари ёки келажакни билиш монополиясига даъво қила олмайди.</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508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639096"/>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Шубҳасиз, яқинлашиб келаётган дунё тартибида Қўшма Штатларнинг нисбий роли пасайиб, ғарбий бўлмаган давлатларнинг роли кучайиши ҳақида баҳслашиш мумкин.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Шу муносабат билан, Америка Қўшма Штатлари Евроосиё атрофида фаоллик ва иттифоқлар тармоғи кучайган ҳолда, ўзининг ички минтақаларидан аста-секин чекинаётганига эътибор қаратилмоқда. Шундай қилиб, 2021 йилда Америка қўшинлари Афғонистондан тўлиқ олиб чиқилди. </a:t>
            </a:r>
          </a:p>
          <a:p>
            <a:pPr marL="0" indent="0" algn="just">
              <a:lnSpc>
                <a:spcPct val="100000"/>
              </a:lnSpc>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Қўшма Штатлар 2020-2021 йилларда Тоғли Қорабоғдаги минтақавий инқирозларни ҳал қилишга деярли бефарқ қолди ва 2022 йил январ ойида эса Қозоғистонда.</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645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639096"/>
          </a:xfrm>
        </p:spPr>
        <p:txBody>
          <a:bodyPr>
            <a:normAutofit fontScale="90000"/>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3000" kern="100" dirty="0">
                <a:effectLst/>
                <a:latin typeface="Times New Roman" panose="02020603050405020304" pitchFamily="18" charset="0"/>
                <a:ea typeface="Calibri" panose="020F0502020204030204" pitchFamily="34" charset="0"/>
                <a:cs typeface="Times New Roman" panose="02020603050405020304" pitchFamily="18" charset="0"/>
              </a:rPr>
              <a:t>Иккала тенденция ҳам мантиқий жиҳатдан Евроосиёнинг икки йирик давлати ўртасидаги мувофиқлаштириш ва ўзаро ҳамкорликнинг кучайишига, ушбу ҳамкорлик асосида "Бир камар, бир йўл" ташаббуси (БМБЙ) ва Катта Евроосиё ҳамкорлиги (БЕП) доирасида шаклланишига олиб келади. Шубҳасиз, Евросиё марказида ҳам, унинг чеккасида ҳам – Евро-Атлантика ва Тинч океанидаги геосиёсий вазият Россия ва Хитой ўртасидаги сиёсий яқинлашувга ёрдам беришда давом этади.</a:t>
            </a:r>
            <a:endParaRPr lang="ru-RU"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755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Autofit/>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66916" y="1209367"/>
            <a:ext cx="10500641" cy="5062479"/>
          </a:xfrm>
        </p:spPr>
        <p:txBody>
          <a:bodyPr>
            <a:normAutofit lnSpcReduction="10000"/>
          </a:bodyPr>
          <a:lstStyle/>
          <a:p>
            <a:pPr marL="0" indent="0" algn="jus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Украина атрофида давом этаётган кескин инқироз ва Тайван атрофидаги яширин инқироз фонида икки давлат раҳбарлари томонидан қабул қилинган баёнот эътибордан четда қолмади. </a:t>
            </a:r>
          </a:p>
          <a:p>
            <a:pPr marL="0" indent="0" algn="jus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Кутилганидек, Ғарбда у асосан танқидий қабул қилинди - жаҳон сиёсатида ўрнатилган ўйин қоидаларига қарши чиқиш ва ушбу қоидаларни қайта кўриб чиқишда етакчиликка даъво сифатида баҳоланади. </a:t>
            </a:r>
          </a:p>
          <a:p>
            <a:pPr marL="0" indent="0" algn="jus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Москва ва Пекинни яна бир бор либерал демократия мамлакатларига қарши турадиган қандайдир глобал “автократиялар иттифоқи”ни яратишга интилишда айблашди. </a:t>
            </a:r>
          </a:p>
          <a:p>
            <a:pPr marL="0" indent="0" algn="jus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Бироқ, бу баёнотни Ғарбга мафкуравий уруш эълон қилиш деб талқин қилиш адолатданми ёки бу кўпроқ глобал мафкуравий сулҳ таклифими?</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45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4"/>
            <a:ext cx="10353762" cy="810783"/>
          </a:xfrm>
        </p:spPr>
        <p:txBody>
          <a:bodyPr>
            <a:noAutofit/>
          </a:bodyPr>
          <a:lstStyle/>
          <a:p>
            <a:b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0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ru-RU"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a:bodyPr>
          <a:lstStyle/>
          <a:p>
            <a:pPr marL="0" indent="0" algn="just">
              <a:buNone/>
            </a:pPr>
            <a:r>
              <a:rPr lang="uz-Cyrl-UZ" sz="2800" dirty="0">
                <a:effectLst/>
                <a:latin typeface="Times New Roman" panose="02020603050405020304" pitchFamily="18" charset="0"/>
                <a:ea typeface="Calibri" panose="020F0502020204030204" pitchFamily="34" charset="0"/>
              </a:rPr>
              <a:t>Россия Федерацияси ва ХХР турли цивилизация асосларига эга бўлган жуда бошқача давлатлардир. </a:t>
            </a:r>
          </a:p>
          <a:p>
            <a:pPr marL="0" indent="0" algn="just">
              <a:buNone/>
            </a:pPr>
            <a:r>
              <a:rPr lang="uz-Cyrl-UZ" sz="2800" dirty="0">
                <a:effectLst/>
                <a:latin typeface="Times New Roman" panose="02020603050405020304" pitchFamily="18" charset="0"/>
                <a:ea typeface="Calibri" panose="020F0502020204030204" pitchFamily="34" charset="0"/>
              </a:rPr>
              <a:t>Кўпгина ижтимоий кўрсаткичларга кўра, Россия Усмон империясига қараганда Марказий Европадаги қўшниларига анча яқинроқ ва Хитой жамияти Россияга қараганда Жануби-Шарқий Осиё мамлакатлари жамиятлари билан кўпроқ умумий хусусиятларга эга. </a:t>
            </a:r>
          </a:p>
          <a:p>
            <a:pPr marL="0" indent="0" algn="just">
              <a:buNone/>
            </a:pPr>
            <a:r>
              <a:rPr lang="uz-Cyrl-UZ" sz="2800" dirty="0">
                <a:effectLst/>
                <a:latin typeface="Times New Roman" panose="02020603050405020304" pitchFamily="18" charset="0"/>
                <a:ea typeface="Calibri" panose="020F0502020204030204" pitchFamily="34" charset="0"/>
              </a:rPr>
              <a:t>Россия ҳам, Хитой ҳам ўзига хос маданий ва сиёсий анъаналарга эга.</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128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4" y="398584"/>
            <a:ext cx="10481791" cy="820615"/>
          </a:xfrm>
        </p:spPr>
        <p:txBody>
          <a:bodyPr>
            <a:normAutofit fontScale="90000"/>
          </a:bodyPr>
          <a:lstStyle/>
          <a:p>
            <a:br>
              <a:rPr lang="uz-Cyrl-UZ"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br>
              <a:rPr lang="uz-Cyrl-UZ" sz="24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uz-Cyrl-UZ" sz="2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br>
              <a:rPr lang="ru-RU" sz="2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2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445341"/>
            <a:ext cx="10481792" cy="4826505"/>
          </a:xfrm>
        </p:spPr>
        <p:txBody>
          <a:bodyPr>
            <a:normAutofit fontScale="92500"/>
          </a:bodyPr>
          <a:lstStyle/>
          <a:p>
            <a:pPr marL="0" indent="0" algn="just">
              <a:lnSpc>
                <a:spcPct val="107000"/>
              </a:lnSpc>
              <a:spcAft>
                <a:spcPts val="800"/>
              </a:spcAf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Россия ва Хитой раҳбарлари ўз баёнотларида замонавий сиёсатдаги асосий бўлиниш чизиғи Ғарбда тез-тез кўриниб турганидек “демократия” ва “автократия” ўртасида эмас, балки “тартиб” ва “тартибсизлик” ўртасида эканлигини эълон қилади. </a:t>
            </a:r>
          </a:p>
          <a:p>
            <a:pPr marL="0" indent="0" algn="just">
              <a:lnSpc>
                <a:spcPct val="107000"/>
              </a:lnSpc>
              <a:spcAft>
                <a:spcPts val="800"/>
              </a:spcAf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Бугунги кунда глобал сиёсатнинг асосий вазифаси, икки давлат раҳбарлари нуқтаи назаридан, тобора хилма-хил бўлиб бораётган дунёни бошқариш даражасини оширишдир. </a:t>
            </a:r>
          </a:p>
          <a:p>
            <a:pPr marL="0" indent="0" algn="just">
              <a:lnSpc>
                <a:spcPct val="107000"/>
              </a:lnSpc>
              <a:spcAft>
                <a:spcPts val="800"/>
              </a:spcAf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Ушбу муаммони ҳал қилиш учун халқаро ҳамжамият ўзининг ўсиб бораётган хилма-хиллигини нафақат қийинчилик, балки имконият сифатида қабул қилиши керак. </a:t>
            </a:r>
          </a:p>
          <a:p>
            <a:pPr marL="0" indent="0" algn="just">
              <a:lnSpc>
                <a:spcPct val="107000"/>
              </a:lnSpc>
              <a:spcAft>
                <a:spcPts val="800"/>
              </a:spcAft>
              <a:buNone/>
            </a:pPr>
            <a:r>
              <a:rPr lang="uz-Cyrl-UZ" sz="2400" kern="100" dirty="0">
                <a:effectLst/>
                <a:latin typeface="Times New Roman" panose="02020603050405020304" pitchFamily="18" charset="0"/>
                <a:ea typeface="Calibri" panose="020F0502020204030204" pitchFamily="34" charset="0"/>
                <a:cs typeface="Times New Roman" panose="02020603050405020304" pitchFamily="18" charset="0"/>
              </a:rPr>
              <a:t>Сиёсатчилар ва сиёсатчилар глобал ва минтақавий иқтисодиёт ва сиёсатнинг ўзига хос жиҳатларини бошқарадиган эксклюзив эмас, балки инклюзив механизмларга эътибор қаратишлари керак.</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757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4"/>
            <a:ext cx="10353762" cy="594473"/>
          </a:xfrm>
        </p:spPr>
        <p:txBody>
          <a:bodyPr>
            <a:noAutofit/>
          </a:bodyPr>
          <a:lstStyle/>
          <a:p>
            <a:br>
              <a:rPr lang="uz-Cyrl-UZ" sz="19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19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uz-Cyrl-UZ" sz="19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1900" b="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06246" y="1130709"/>
            <a:ext cx="10461312" cy="5141137"/>
          </a:xfrm>
        </p:spPr>
        <p:txBody>
          <a:bodyPr>
            <a:normAutofit lnSpcReduction="10000"/>
          </a:bodyPr>
          <a:lstStyle/>
          <a:p>
            <a:pPr marL="0" indent="0" algn="just">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Айнан шунинг учун ҳам Россия ва Хитой раҳбарлари ўз баёнотида мафкуравий тамойилларга асосланган ва бошқа халқаро ўйинчиларни чеклаб қўйишга қаратилган блоклар ва махсус коалицияларга кескин қаршилик билдирдилар. </a:t>
            </a:r>
          </a:p>
          <a:p>
            <a:pPr marL="0" indent="0" algn="just">
              <a:buNone/>
            </a:pP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Бу қарама-қаршилик нафақат НАТО ёки AUKUS каби мудофаа иттифоқларига, балки Тўрт томонлама хавфсизлик диалоги (Quad-ингл</a:t>
            </a:r>
            <a:r>
              <a:rPr lang="uz-Cyrl-UZ"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Quadrilateral Security Dialogue, QSD. Quad group of nations (Quad/QUAD-</a:t>
            </a:r>
            <a:r>
              <a:rPr lang="uz-Cyrl-UZ"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uz-Cyrl-UZ" sz="2800" kern="100" dirty="0">
                <a:effectLst/>
                <a:latin typeface="Times New Roman" panose="02020603050405020304" pitchFamily="18" charset="0"/>
                <a:ea typeface="Calibri" panose="020F0502020204030204" pitchFamily="34" charset="0"/>
                <a:cs typeface="Times New Roman" panose="02020603050405020304" pitchFamily="18" charset="0"/>
              </a:rPr>
              <a:t>Австралия, Ҳиндистон, АҚШ ва Япония ўртасида Ҳинд-Тинч океани минтақасидаги хавфсизлик масалалари бўйича стратегик мулоқот.</a:t>
            </a:r>
            <a:endParaRPr lang="ru-RU"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00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3226" y="314632"/>
            <a:ext cx="10284330" cy="580103"/>
          </a:xfrm>
        </p:spPr>
        <p:txBody>
          <a:bodyPr>
            <a:noAutofit/>
          </a:bodyPr>
          <a:lstStyle/>
          <a:p>
            <a:br>
              <a:rPr lang="uz-Cyrl-UZ" sz="18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18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Осиёда турли лойиҳаларини амалга ошириш учун мавжуд ва потенциал хавф-хатарлар ва таҳликаларни таҳлил қилиш ва таснифлаш.</a:t>
            </a:r>
            <a:br>
              <a:rPr lang="uz-Cyrl-UZ" sz="18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18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76748" y="993057"/>
            <a:ext cx="10815484" cy="5550311"/>
          </a:xfrm>
        </p:spPr>
        <p:txBody>
          <a:bodyPr>
            <a:normAutofit fontScale="92500" lnSpcReduction="10000"/>
          </a:bodyPr>
          <a:lstStyle/>
          <a:p>
            <a:pPr algn="just">
              <a:lnSpc>
                <a:spcPct val="107000"/>
              </a:lnSpc>
              <a:spcAft>
                <a:spcPts val="800"/>
              </a:spcAft>
              <a:buFont typeface="Wingdings" panose="05000000000000000000" pitchFamily="2" charset="2"/>
              <a:buChar char="Ø"/>
            </a:pPr>
            <a:r>
              <a:rPr lang="uz-Cyrl-UZ" sz="1900" kern="100" dirty="0">
                <a:effectLst/>
                <a:latin typeface="Times New Roman" panose="02020603050405020304" pitchFamily="18" charset="0"/>
                <a:ea typeface="Calibri" panose="020F0502020204030204" pitchFamily="34" charset="0"/>
                <a:cs typeface="Times New Roman" panose="02020603050405020304" pitchFamily="18" charset="0"/>
              </a:rPr>
              <a:t>Ғарб давлатлари билан Россия Федерацияси ва ХХР ўртасидаги сиёсий қарама-қаршилик дунёдаги иқтисодий вазиятга, жумладан, Москва ва Пекин ўртасидаги савдо муносабатларига тобора кучайиб бормоқда. 2021-йил Россия-Хитой иқтисодий муносабатлари учун ютуқ йили бўлди: товар айирбошлаш ҳажми 35% фоиздан ортиқ ўсди ва ҳар икки томоннинг фикрича, 140 миллиард доллардан ошди. 2022-йилнинг биринчи чораги якунларига кўра, Россия экспорти ўсишда давом этди.</a:t>
            </a:r>
            <a:endParaRPr lang="ru-RU"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uz-Cyrl-UZ" sz="1900" kern="100" dirty="0">
                <a:effectLst/>
                <a:latin typeface="Times New Roman" panose="02020603050405020304" pitchFamily="18" charset="0"/>
                <a:ea typeface="Calibri" panose="020F0502020204030204" pitchFamily="34" charset="0"/>
                <a:cs typeface="Times New Roman" panose="02020603050405020304" pitchFamily="18" charset="0"/>
              </a:rPr>
              <a:t>Йил охирида эса ўзаро савдода янги рекорд кўрсаткичларни кутишимиз мумкин. Бироқ, шу билан бирга, Хитой маҳсулотларининг Россияга импорти 2022 йил март ойидан бошлаб секинлаша бошлади. Ушбу тенденция асосан юқори технологияли маҳсулотларга таъсир кўрсатди: машиналар, асбоб-ускуналар, бутловчи қисмлар ва бошқа саноат товарлари, Хитойнинг асосий ишлаб чиқарувчилари АҚШнинг иккиламчи санкцияларидан қўрқишади ва камроқ даражада ЕИ ва Буюк Британия. </a:t>
            </a:r>
          </a:p>
          <a:p>
            <a:pPr algn="just">
              <a:lnSpc>
                <a:spcPct val="107000"/>
              </a:lnSpc>
              <a:spcAft>
                <a:spcPts val="800"/>
              </a:spcAft>
              <a:buFont typeface="Wingdings" panose="05000000000000000000" pitchFamily="2" charset="2"/>
              <a:buChar char="Ø"/>
            </a:pPr>
            <a:r>
              <a:rPr lang="uz-Cyrl-UZ" sz="1900" kern="100" dirty="0">
                <a:effectLst/>
                <a:latin typeface="Times New Roman" panose="02020603050405020304" pitchFamily="18" charset="0"/>
                <a:ea typeface="Calibri" panose="020F0502020204030204" pitchFamily="34" charset="0"/>
                <a:cs typeface="Times New Roman" panose="02020603050405020304" pitchFamily="18" charset="0"/>
              </a:rPr>
              <a:t>2022 йилнинг биринчи чорагида Москва ва Пекин хитойлик етказиб берувчилар учун хавфларни камайтирадиган ва Россия бозори Ғарб компаниялари билан эски иқтисодий алоқаларнинг узилиши натижасида юзага келган бўшлиқларни ёпишини таъминлайдиган янги ўзаро мақбул савдо механизмларини ишлаб чиқиш зарурати билан дуч келмоқда. </a:t>
            </a:r>
          </a:p>
          <a:p>
            <a:pPr algn="just">
              <a:lnSpc>
                <a:spcPct val="107000"/>
              </a:lnSpc>
              <a:spcAft>
                <a:spcPts val="800"/>
              </a:spcAft>
              <a:buFont typeface="Wingdings" panose="05000000000000000000" pitchFamily="2" charset="2"/>
              <a:buChar char="Ø"/>
            </a:pPr>
            <a:r>
              <a:rPr lang="uz-Cyrl-UZ" sz="1900" kern="100" dirty="0">
                <a:effectLst/>
                <a:latin typeface="Times New Roman" panose="02020603050405020304" pitchFamily="18" charset="0"/>
                <a:ea typeface="Calibri" panose="020F0502020204030204" pitchFamily="34" charset="0"/>
                <a:cs typeface="Times New Roman" panose="02020603050405020304" pitchFamily="18" charset="0"/>
              </a:rPr>
              <a:t>Ўзаро савдода Ғарб мамлакатлари валюталаридан миллий валюталарга тўлиқ ўтиш имконини берадиган давлатлараро молиявий ҳисоб-китобларнинг комплекс механизмини ишлаб чиқиш ҳам талаб қилиниши эҳтимоли катта.</a:t>
            </a:r>
            <a:endParaRPr lang="ru-RU"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660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r>
              <a:rPr lang="uz-Cyrl-UZ" sz="18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Марказий Осиё ва Евроосиё интеграцион моделлари бир-бирига мос келадими? Бу – мураккаб ва фундаментал масала.</a:t>
            </a:r>
            <a:endParaRPr lang="ru-RU" sz="24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983227"/>
            <a:ext cx="10353762" cy="5288620"/>
          </a:xfrm>
        </p:spPr>
        <p:txBody>
          <a:bodyPr>
            <a:normAutofit/>
          </a:bodyPr>
          <a:lstStyle/>
          <a:p>
            <a:pPr marL="0" indent="0" algn="just">
              <a:buNone/>
            </a:pPr>
            <a:r>
              <a:rPr lang="uz-Cyrl-UZ" sz="2400" dirty="0">
                <a:solidFill>
                  <a:srgbClr val="FFFF00"/>
                </a:solidFill>
                <a:effectLst/>
                <a:latin typeface="Times New Roman" panose="02020603050405020304" pitchFamily="18" charset="0"/>
                <a:ea typeface="Calibri" panose="020F0502020204030204" pitchFamily="34" charset="0"/>
              </a:rPr>
              <a:t>Марказий Осиёда Россия ва Хитой геосиёсий рақобат ва ҳамкорлик оралиғи. </a:t>
            </a:r>
          </a:p>
          <a:p>
            <a:pPr marL="0" indent="0" algn="just">
              <a:buNone/>
            </a:pPr>
            <a:r>
              <a:rPr lang="uz-Cyrl-UZ" sz="2400" dirty="0">
                <a:effectLst/>
                <a:latin typeface="Times New Roman" panose="02020603050405020304" pitchFamily="18" charset="0"/>
                <a:ea typeface="Calibri" panose="020F0502020204030204" pitchFamily="34" charset="0"/>
                <a:cs typeface="Times New Roman" panose="02020603050405020304" pitchFamily="18" charset="0"/>
              </a:rPr>
              <a:t>Россия ва Хитой ушбу янги давлатлар билан ўзгарувчан геосиёсий минтақавий сценарий бўйича ўзларининг стратегик мақсадларига эришиш учун мустаҳкам алоқаларни ўрнатдилар. </a:t>
            </a:r>
          </a:p>
          <a:p>
            <a:pPr marL="0" indent="0" algn="just">
              <a:buNone/>
            </a:pPr>
            <a:r>
              <a:rPr lang="uz-Cyrl-UZ" sz="2400" dirty="0">
                <a:effectLst/>
                <a:latin typeface="Times New Roman" panose="02020603050405020304" pitchFamily="18" charset="0"/>
                <a:ea typeface="Calibri" panose="020F0502020204030204" pitchFamily="34" charset="0"/>
                <a:cs typeface="Times New Roman" panose="02020603050405020304" pitchFamily="18" charset="0"/>
              </a:rPr>
              <a:t>Иқтисодий, энергетик ва геостратегик мақсадларга қўшимча равишда, хавфсизлик ва барқарорлик масалалари Россия ва Хитойнинг стратегиялари муваффақиятили таъсир қилиш учун зарур шарт-шароитлар сифатида постсовет Марказий Осиёсидаги асосий умумий мақсадлари бўлиб келган,.</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521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br>
              <a:rPr lang="uz-Cyrl-UZ" sz="1800" b="1"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Россиянинг геосиёсий манфаатлари</a:t>
            </a:r>
            <a:r>
              <a:rPr lang="uz-Cyrl-UZ"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ru-RU" sz="2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br>
            <a:endParaRPr lang="ru-RU" sz="220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66916" y="816077"/>
            <a:ext cx="10736826" cy="5860026"/>
          </a:xfrm>
        </p:spPr>
        <p:txBody>
          <a:bodyPr>
            <a:normAutofit/>
          </a:bodyPr>
          <a:lstStyle/>
          <a:p>
            <a:pPr marL="0" indent="0" algn="just">
              <a:buNone/>
            </a:pPr>
            <a:r>
              <a:rPr lang="uz-Cyrl-UZ" dirty="0">
                <a:effectLst/>
                <a:latin typeface="Times New Roman" panose="02020603050405020304" pitchFamily="18" charset="0"/>
                <a:ea typeface="Calibri" panose="020F0502020204030204" pitchFamily="34" charset="0"/>
              </a:rPr>
              <a:t>Россиянинг Евросиё Иқтисодий Иттифоқининг ташқи масалаларидаги иштироки биринчи навбатда геосиёсий аҳамиятга эга Евросиё интеграцияси учун Москвани руҳлантиришга ёрдам беради.</a:t>
            </a:r>
          </a:p>
          <a:p>
            <a:pPr marL="0" indent="0" algn="just">
              <a:buNone/>
            </a:pPr>
            <a:r>
              <a:rPr lang="uz-Cyrl-UZ" dirty="0">
                <a:effectLst/>
                <a:latin typeface="Times New Roman" panose="02020603050405020304" pitchFamily="18" charset="0"/>
                <a:ea typeface="Calibri" panose="020F0502020204030204" pitchFamily="34" charset="0"/>
              </a:rPr>
              <a:t>Россиянинг Евросиё Иқтисодий Иттифоқининг ташқи масалаларидаги иштироки биринчи навбатда геосиёсий аҳамиятга эга Евросиё интеграцияси учун Москвани руҳлантиришга ёрдам беради. Россиянинг савдо профилини ҳисобга олган ҳолда Евросиё Иқтисодий Иттифоқи гарчи интеграция харажатлари аҳамиятсиз эмаслигига қарамасдан унчалик катта фойдани таклиф қилолмайди.</a:t>
            </a:r>
            <a:r>
              <a:rPr lang="ru-RU" dirty="0">
                <a:effectLst/>
              </a:rPr>
              <a:t> </a:t>
            </a:r>
          </a:p>
          <a:p>
            <a:pPr marL="0" indent="0" algn="just">
              <a:buNone/>
            </a:pPr>
            <a:r>
              <a:rPr lang="uz-Cyrl-UZ" b="1" dirty="0">
                <a:effectLst/>
                <a:latin typeface="Times New Roman" panose="02020603050405020304" pitchFamily="18" charset="0"/>
                <a:ea typeface="Calibri" panose="020F0502020204030204" pitchFamily="34" charset="0"/>
                <a:cs typeface="Times New Roman" panose="02020603050405020304" pitchFamily="18" charset="0"/>
              </a:rPr>
              <a:t>Россиянинг стратегик мақсади</a:t>
            </a:r>
            <a:r>
              <a:rPr lang="uz-Cyrl-UZ" dirty="0">
                <a:effectLst/>
                <a:latin typeface="Times New Roman" panose="02020603050405020304" pitchFamily="18" charset="0"/>
                <a:ea typeface="Calibri" panose="020F0502020204030204" pitchFamily="34" charset="0"/>
                <a:cs typeface="Times New Roman" panose="02020603050405020304" pitchFamily="18" charset="0"/>
              </a:rPr>
              <a:t> "яқин чет эл" ни сиёсий, иқтисодий, ҳарбий таъсир остида икки томонлама муносабатлар ва Марказий Осиё давлатларини иқтисодий соҳада (Марказий Осиё Ҳамкорлик Ташкилоти, CАCО), ҳарбий соҳада (Коллектив Хавфсизлик Шартномаси Ташкилоти) Москва томонидан қўллаб-қувватланадиган минтақавий кўп томонлама ташкилотларга жалб қилиш орқали сақлаб қолиш эди (ОДКБ ва сиёсий соҳада (Мустақил давлатлар ҳамжамияти), МДҲ). </a:t>
            </a:r>
          </a:p>
          <a:p>
            <a:pPr marL="0" indent="0" algn="just">
              <a:buNone/>
            </a:pP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Dragneva</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Wolczuk</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“The Eurasian Economic Union,” 2017</a:t>
            </a:r>
            <a:endParaRPr lang="ru-RU" sz="1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8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000"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Сиёсат лойиҳанинг ўзига хос хусусиятлари</a:t>
            </a:r>
            <a:br>
              <a:rPr lang="ru-RU"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3200" b="1" i="1" dirty="0">
                <a:solidFill>
                  <a:srgbClr val="FFFF00"/>
                </a:solidFill>
                <a:effectLst/>
                <a:latin typeface="Times New Roman" panose="02020603050405020304" pitchFamily="18" charset="0"/>
                <a:cs typeface="Times New Roman" panose="02020603050405020304" pitchFamily="18" charset="0"/>
              </a:rPr>
              <a:t>К.В.Симонов</a:t>
            </a:r>
            <a:r>
              <a:rPr lang="uz-Cyrl-UZ" sz="3200" dirty="0">
                <a:effectLst/>
                <a:latin typeface="Times New Roman" panose="02020603050405020304" pitchFamily="18" charset="0"/>
                <a:cs typeface="Times New Roman" panose="02020603050405020304" pitchFamily="18" charset="0"/>
              </a:rPr>
              <a:t>, унинг “Сиёсий таҳлил” асарида берган: </a:t>
            </a:r>
          </a:p>
          <a:p>
            <a:pPr marL="0" indent="0" algn="just">
              <a:lnSpc>
                <a:spcPct val="100000"/>
              </a:lnSpc>
              <a:buNone/>
            </a:pPr>
            <a:r>
              <a:rPr lang="uz-Cyrl-UZ" sz="3200" dirty="0">
                <a:effectLst/>
                <a:latin typeface="Times New Roman" panose="02020603050405020304" pitchFamily="18" charset="0"/>
                <a:cs typeface="Times New Roman" panose="02020603050405020304" pitchFamily="18" charset="0"/>
              </a:rPr>
              <a:t>“</a:t>
            </a:r>
            <a:r>
              <a:rPr lang="uz-Cyrl-UZ" sz="3200" b="1" i="1" dirty="0">
                <a:solidFill>
                  <a:srgbClr val="FFFF00"/>
                </a:solidFill>
                <a:effectLst/>
                <a:latin typeface="Times New Roman" panose="02020603050405020304" pitchFamily="18" charset="0"/>
                <a:cs typeface="Times New Roman" panose="02020603050405020304" pitchFamily="18" charset="0"/>
              </a:rPr>
              <a:t>Сиёсий лойиҳа </a:t>
            </a:r>
            <a:r>
              <a:rPr lang="uz-Cyrl-UZ" sz="3200" dirty="0">
                <a:effectLst/>
                <a:latin typeface="Times New Roman" panose="02020603050405020304" pitchFamily="18" charset="0"/>
                <a:cs typeface="Times New Roman" panose="02020603050405020304" pitchFamily="18" charset="0"/>
              </a:rPr>
              <a:t>- бу муайян сиёсий тизимлар учун мумкин бўлган глобал, асосий ва фундаментал сифат ўзгаришлари тўғрисида илмий асосланган мулоҳазалар тайёрлаш, муҳим сиёсий ўзгаришларга олиб келадиган ва муҳим вақтни олади”.</a:t>
            </a:r>
          </a:p>
        </p:txBody>
      </p:sp>
    </p:spTree>
    <p:extLst>
      <p:ext uri="{BB962C8B-B14F-4D97-AF65-F5344CB8AC3E}">
        <p14:creationId xmlns:p14="http://schemas.microsoft.com/office/powerpoint/2010/main" val="1157943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44129"/>
            <a:ext cx="10353762" cy="471948"/>
          </a:xfrm>
        </p:spPr>
        <p:txBody>
          <a:bodyPr>
            <a:normAutofit fontScale="90000"/>
          </a:bodyPr>
          <a:lstStyle/>
          <a:p>
            <a:br>
              <a:rPr lang="uz-Cyrl-UZ" sz="1800" b="1" dirty="0">
                <a:effectLst/>
                <a:latin typeface="Times New Roman" panose="02020603050405020304" pitchFamily="18" charset="0"/>
                <a:ea typeface="Calibri" panose="020F0502020204030204" pitchFamily="34" charset="0"/>
                <a:cs typeface="Times New Roman" panose="02020603050405020304" pitchFamily="18" charset="0"/>
              </a:rPr>
            </a:br>
            <a:r>
              <a:rPr lang="uz-Cyrl-UZ" sz="22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Расмий Пекиннинг геосиёсий ва геоиқтисодий манфаатлари</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66915" y="816077"/>
            <a:ext cx="10923639" cy="5697794"/>
          </a:xfrm>
        </p:spPr>
        <p:txBody>
          <a:bodyPr>
            <a:normAutofit fontScale="92500"/>
          </a:bodyPr>
          <a:lstStyle/>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Бугунги кунда европаликлар томонидан Хитойнинг денгиз ҳудудларини эгаллаш ва уни “очиқ эшиклар” сиёсати юритишга мажбур этишнинг 160 йил давом этган даври поёнига етмокда. Ўтган асрнинг охирида Гонгонг ва Макао Хитой тасарруфига ўтди. </a:t>
            </a:r>
          </a:p>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Тайваннинг кушилиши масаласи ҳам кун тартибига киритилган</a:t>
            </a:r>
            <a:r>
              <a:rPr lang="uz-Cyrl-UZ" sz="1800" u="none" strike="noStrike" baseline="300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[42]</a:t>
            </a: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 Бугунги Хитой геосиёсати мамлакатнинг изчил иқтисодий ривожланиш, социалистик режали иқтисодиётдан эркин бозор муносабатларига ўтишига қаратилган. </a:t>
            </a:r>
          </a:p>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Хитой геоиқтисодий стратегияси Ден Сяопин томонидан ишлаб чиқилган “Ёлгизлик уруғини сочсанг - кашшоклик урасан” мазмунидаги қоидага таянади. Бирок Хитой иқтисодиётидаги очиқлик, жамиятни эркинлаштириш борасидаги ислоҳотлар босқичма-босқич амалга оширилмокда. </a:t>
            </a:r>
          </a:p>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Биринчи босқичда иқтисодий жиҳатдан тараққий топган ҳудудларга яқин бўлган, яъни  денгизга ёки Японияга бевосита чиқиш, “Осиё аждарҳолари” (Жанубий Корея, Сингапур ва бошқалар) билан ҳамкорлик ўрнатиш имконига эга бўлган (Гонконг, Макао, Тайвань каби) энг истиқболли минтақаларда бўтун мамлакат учун катализатор вазифасини ўтайдиган махсус иқтисодий зоналар (МИЗ) ташкил этилди. </a:t>
            </a:r>
          </a:p>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XXI аср бошларига келиб, мамлакатнинг барча киргок ҳудудлари иқтисодий очиқлик мақомига эга бўлди ва бу амалиёт мамлакат ички ҳудудларини ҳам қамраб ола бошлади. </a:t>
            </a:r>
          </a:p>
          <a:p>
            <a:pPr marL="0" indent="0" algn="just">
              <a:buNone/>
            </a:pPr>
            <a:r>
              <a:rPr lang="uz-Cyrl-UZ" sz="1800" dirty="0">
                <a:effectLst/>
                <a:latin typeface="Times New Roman" panose="02020603050405020304" pitchFamily="18" charset="0"/>
                <a:ea typeface="Calibri" panose="020F0502020204030204" pitchFamily="34" charset="0"/>
                <a:cs typeface="Times New Roman" panose="02020603050405020304" pitchFamily="18" charset="0"/>
              </a:rPr>
              <a:t>Натижада XX аср сунгида Хитой хорижий сармояни жалб этиш буйича дунёда АҚШдан кейинги иккинчи ўринга чиқиб олди.</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937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br>
              <a:rPr lang="uz-Cyrl-UZ" sz="24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4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Расмий Пекиннинг геосиёсий ва геоиқтисодий манфаатлари</a:t>
            </a:r>
            <a:br>
              <a:rPr lang="ru-RU" sz="2000" dirty="0">
                <a:effectLst/>
                <a:latin typeface="Calibri" panose="020F0502020204030204" pitchFamily="34" charset="0"/>
                <a:ea typeface="Calibri" panose="020F0502020204030204" pitchFamily="34"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943897"/>
            <a:ext cx="10353762" cy="5327950"/>
          </a:xfrm>
        </p:spPr>
        <p:txBody>
          <a:bodyPr>
            <a:noAutofit/>
          </a:bodyPr>
          <a:lstStyle/>
          <a:p>
            <a:pPr marL="0" indent="0" algn="just">
              <a:buNone/>
            </a:pPr>
            <a:r>
              <a:rPr lang="uz-Cyrl-UZ" sz="2300" dirty="0">
                <a:latin typeface="Times New Roman" panose="02020603050405020304" pitchFamily="18" charset="0"/>
                <a:cs typeface="Times New Roman" panose="02020603050405020304" pitchFamily="18" charset="0"/>
              </a:rPr>
              <a:t>Узоқ муддатли истиқболда “Бир камар, бир йўл” Евроосиёда янги интеграция бирлашмаларини яратишга ва мавжудлари самарадорлигини оширишга ҳисса қўшиши мумкин, яъни. товар ва капитал ҳаракати учун трансчегаравий тўсиқларни камайтириш. Энди биз фақат интеграцияга бўлган қизиқиш ҳақида айтишимиз мумкин, ундан умидлар кўпинча жуда юқори</a:t>
            </a:r>
            <a:r>
              <a:rPr lang="ru-RU" sz="2300" dirty="0">
                <a:latin typeface="Times New Roman" panose="02020603050405020304" pitchFamily="18" charset="0"/>
                <a:cs typeface="Times New Roman" panose="02020603050405020304" pitchFamily="18" charset="0"/>
              </a:rPr>
              <a:t>.</a:t>
            </a:r>
          </a:p>
          <a:p>
            <a:pPr marL="0" indent="0" algn="just">
              <a:buNone/>
            </a:pPr>
            <a:r>
              <a:rPr lang="ru-RU" sz="2300" dirty="0">
                <a:latin typeface="Times New Roman" panose="02020603050405020304" pitchFamily="18" charset="0"/>
                <a:cs typeface="Times New Roman" panose="02020603050405020304" pitchFamily="18" charset="0"/>
              </a:rPr>
              <a:t>ХХР 14 та </a:t>
            </a:r>
            <a:r>
              <a:rPr lang="uz-Cyrl-UZ" sz="2300" dirty="0">
                <a:latin typeface="Times New Roman" panose="02020603050405020304" pitchFamily="18" charset="0"/>
                <a:cs typeface="Times New Roman" panose="02020603050405020304" pitchFamily="18" charset="0"/>
              </a:rPr>
              <a:t>мавжуд эркин савдо битимларининг иштирокчиси бўлиб, улардан энг муҳими Жануби-Шарқий Осиёнинг ўнта давлатини қамраб олган АСЕАН-Хитой</a:t>
            </a:r>
            <a:r>
              <a:rPr lang="ru-RU" sz="2300" dirty="0">
                <a:latin typeface="Times New Roman" panose="02020603050405020304" pitchFamily="18" charset="0"/>
                <a:cs typeface="Times New Roman" panose="02020603050405020304" pitchFamily="18" charset="0"/>
              </a:rPr>
              <a:t> ИСЗ (</a:t>
            </a:r>
            <a:r>
              <a:rPr lang="uz-Cyrl-UZ" sz="2300" dirty="0">
                <a:latin typeface="Times New Roman" panose="02020603050405020304" pitchFamily="18" charset="0"/>
                <a:cs typeface="Times New Roman" panose="02020603050405020304" pitchFamily="18" charset="0"/>
              </a:rPr>
              <a:t>иқтисодий савдо зонаси</a:t>
            </a:r>
            <a:r>
              <a:rPr lang="ru-RU" sz="2300" dirty="0">
                <a:latin typeface="Times New Roman" panose="02020603050405020304" pitchFamily="18" charset="0"/>
                <a:cs typeface="Times New Roman" panose="02020603050405020304" pitchFamily="18" charset="0"/>
              </a:rPr>
              <a:t>) (2010 </a:t>
            </a:r>
            <a:r>
              <a:rPr lang="uz-Cyrl-UZ" sz="2300" dirty="0">
                <a:latin typeface="Times New Roman" panose="02020603050405020304" pitchFamily="18" charset="0"/>
                <a:cs typeface="Times New Roman" panose="02020603050405020304" pitchFamily="18" charset="0"/>
              </a:rPr>
              <a:t>йилдан бери амал қилади</a:t>
            </a:r>
            <a:r>
              <a:rPr lang="ru-RU" sz="2300" dirty="0">
                <a:latin typeface="Times New Roman" panose="02020603050405020304" pitchFamily="18" charset="0"/>
                <a:cs typeface="Times New Roman" panose="02020603050405020304" pitchFamily="18" charset="0"/>
              </a:rPr>
              <a:t>). АСЕАН </a:t>
            </a:r>
            <a:r>
              <a:rPr lang="uz-Cyrl-UZ" sz="2300" dirty="0">
                <a:latin typeface="Times New Roman" panose="02020603050405020304" pitchFamily="18" charset="0"/>
                <a:cs typeface="Times New Roman" panose="02020603050405020304" pitchFamily="18" charset="0"/>
              </a:rPr>
              <a:t>давлатлари, Хитой, Ҳиндистон, Япония ва бошқа бир қатор давлатлар ўртасида иқтисодий интеграция битими (</a:t>
            </a:r>
            <a:r>
              <a:rPr lang="ru-RU" sz="2300" dirty="0">
                <a:latin typeface="Times New Roman" panose="02020603050405020304" pitchFamily="18" charset="0"/>
                <a:cs typeface="Times New Roman" panose="02020603050405020304" pitchFamily="18" charset="0"/>
              </a:rPr>
              <a:t>ИСЗ </a:t>
            </a:r>
            <a:r>
              <a:rPr lang="uz-Cyrl-UZ" sz="2300" dirty="0">
                <a:latin typeface="Times New Roman" panose="02020603050405020304" pitchFamily="18" charset="0"/>
                <a:cs typeface="Times New Roman" panose="02020603050405020304" pitchFamily="18" charset="0"/>
              </a:rPr>
              <a:t>+) форматида фаолият юритувчи Комплекс Минтақавий иқтисодий ҳамкорликни </a:t>
            </a:r>
            <a:r>
              <a:rPr lang="ru-RU" sz="2300" dirty="0">
                <a:latin typeface="Times New Roman" panose="02020603050405020304" pitchFamily="18" charset="0"/>
                <a:cs typeface="Times New Roman" panose="02020603050405020304" pitchFamily="18" charset="0"/>
              </a:rPr>
              <a:t>(Р</a:t>
            </a:r>
            <a:r>
              <a:rPr lang="uz-Latn-UZ" sz="2300" dirty="0">
                <a:latin typeface="Times New Roman" panose="02020603050405020304" pitchFamily="18" charset="0"/>
                <a:cs typeface="Times New Roman" panose="02020603050405020304" pitchFamily="18" charset="0"/>
              </a:rPr>
              <a:t>C</a:t>
            </a:r>
            <a:r>
              <a:rPr lang="ru-RU" sz="2300" dirty="0">
                <a:latin typeface="Times New Roman" panose="02020603050405020304" pitchFamily="18" charset="0"/>
                <a:cs typeface="Times New Roman" panose="02020603050405020304" pitchFamily="18" charset="0"/>
              </a:rPr>
              <a:t>ЕП) </a:t>
            </a:r>
            <a:r>
              <a:rPr lang="uz-Cyrl-UZ" sz="2300" dirty="0">
                <a:latin typeface="Times New Roman" panose="02020603050405020304" pitchFamily="18" charset="0"/>
                <a:cs typeface="Times New Roman" panose="02020603050405020304" pitchFamily="18" charset="0"/>
              </a:rPr>
              <a:t>яратиш бўйича музокаралар олиб борилмоқда. </a:t>
            </a:r>
          </a:p>
        </p:txBody>
      </p:sp>
    </p:spTree>
    <p:extLst>
      <p:ext uri="{BB962C8B-B14F-4D97-AF65-F5344CB8AC3E}">
        <p14:creationId xmlns:p14="http://schemas.microsoft.com/office/powerpoint/2010/main" val="47350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br>
              <a:rPr lang="uz-Cyrl-UZ" sz="24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uz-Cyrl-UZ" sz="2400" b="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Расмий Пекиннинг геосиёсий ва геоиқтисодий манфаатлари</a:t>
            </a:r>
            <a:br>
              <a:rPr lang="ru-RU" sz="2000" dirty="0">
                <a:effectLst/>
                <a:latin typeface="Calibri" panose="020F0502020204030204" pitchFamily="34" charset="0"/>
                <a:ea typeface="Calibri" panose="020F0502020204030204" pitchFamily="34"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fontScale="92500" lnSpcReduction="20000"/>
          </a:bodyPr>
          <a:lstStyle/>
          <a:p>
            <a:pPr marL="0" indent="0" algn="just">
              <a:buNone/>
            </a:pPr>
            <a:r>
              <a:rPr lang="uz-Cyrl-UZ" sz="2800" dirty="0">
                <a:latin typeface="Times New Roman" panose="02020603050405020304" pitchFamily="18" charset="0"/>
                <a:cs typeface="Times New Roman" panose="02020603050405020304" pitchFamily="18" charset="0"/>
              </a:rPr>
              <a:t>Матбуотда ЕОИИ, ШҲТ ва АСЕАН ўртасидаги иқтисодий ҳамкорликни ривожлантириш таклифига катта эʼтибор қаратилмоқда, бу, хусусан, Россия ва Қозоғистон раҳбарлари томонидан бир неча бор билдирилган. ХХР ҳукумати, ўз навбатида, БИЙИЛ (Буюк ипак йўлининг иқтисодий лойиҳаси) ига аъзо мамлакатлар ўртасида эркин савдо шартномаси тузиш ниятини эълон қилади. Минтақавий иқтисодий интеграциянинг тавсия этилган форматларидан ажралмас умумий фойда ҳақидаги тезис мунозарали ва манфаатдор томонлар ўртасидаги музокараларда тезкор ютуқларни кутмаслик керак. Хитой яна суръатни ўрнатмоқда: Хитой Бош вазири Ли Кецяннинг сўзларига кўра, БИЙИЛ доирасидаги эркин савдо режими ҳозирча фақат "узоқ режалар"дир.</a:t>
            </a:r>
          </a:p>
        </p:txBody>
      </p:sp>
    </p:spTree>
    <p:extLst>
      <p:ext uri="{BB962C8B-B14F-4D97-AF65-F5344CB8AC3E}">
        <p14:creationId xmlns:p14="http://schemas.microsoft.com/office/powerpoint/2010/main" val="3215068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3795" y="398585"/>
            <a:ext cx="10353762" cy="417492"/>
          </a:xfrm>
        </p:spPr>
        <p:txBody>
          <a:bodyPr>
            <a:normAutofit fontScale="90000"/>
          </a:bodyPr>
          <a:lstStyle/>
          <a:p>
            <a:endParaRPr lang="ru-RU" sz="2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913795" y="1113693"/>
            <a:ext cx="10353762" cy="5158153"/>
          </a:xfrm>
        </p:spPr>
        <p:txBody>
          <a:bodyPr>
            <a:normAutofit/>
          </a:bodyPr>
          <a:lstStyle/>
          <a:p>
            <a:pPr marL="0" indent="0" algn="just">
              <a:buNone/>
            </a:pPr>
            <a:endParaRPr lang="ru-RU" sz="2800" dirty="0">
              <a:latin typeface="Times New Roman" panose="02020603050405020304" pitchFamily="18" charset="0"/>
              <a:cs typeface="Times New Roman" panose="02020603050405020304" pitchFamily="18" charset="0"/>
            </a:endParaRPr>
          </a:p>
          <a:p>
            <a:pPr marL="0" indent="0" algn="just">
              <a:buNone/>
            </a:pPr>
            <a:endParaRPr lang="ru-RU" sz="2800" dirty="0">
              <a:latin typeface="Times New Roman" panose="02020603050405020304" pitchFamily="18" charset="0"/>
              <a:cs typeface="Times New Roman" panose="02020603050405020304" pitchFamily="18" charset="0"/>
            </a:endParaRPr>
          </a:p>
          <a:p>
            <a:pPr marL="0" indent="0" algn="ctr">
              <a:buNone/>
            </a:pPr>
            <a:r>
              <a:rPr lang="uz-Cyrl-UZ" sz="5400" dirty="0">
                <a:solidFill>
                  <a:srgbClr val="FFFF00"/>
                </a:solidFill>
                <a:latin typeface="Times New Roman" panose="02020603050405020304" pitchFamily="18" charset="0"/>
                <a:cs typeface="Times New Roman" panose="02020603050405020304" pitchFamily="18" charset="0"/>
              </a:rPr>
              <a:t>Эътиборингиз учун рахмат</a:t>
            </a:r>
          </a:p>
        </p:txBody>
      </p:sp>
    </p:spTree>
    <p:extLst>
      <p:ext uri="{BB962C8B-B14F-4D97-AF65-F5344CB8AC3E}">
        <p14:creationId xmlns:p14="http://schemas.microsoft.com/office/powerpoint/2010/main" val="256308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Давлатнинг барқарор ривожланишининг асосий омилларидан бири ва давлатнинг ҳудудий сиёсатини амалга оширишнинг самарали воситаси лойиҳа қийматини яратиш концепциясига асосланди. </a:t>
            </a:r>
          </a:p>
          <a:p>
            <a:pPr marL="0" indent="0" algn="just">
              <a:lnSpc>
                <a:spcPct val="100000"/>
              </a:lnSpc>
              <a:buNone/>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Замонавий давлат бошқаруви амалиёти таҳлили шуни кўрсатадики, давлат органларининг ижтимоий фойдали фаолиятининг қарийб 45 % асосан лойиҳаларга йўналтирилган лойиҳа ва дастурлар орқали амалга оширилади. </a:t>
            </a:r>
          </a:p>
          <a:p>
            <a:pPr marL="0" indent="0" algn="just">
              <a:lnSpc>
                <a:spcPct val="100000"/>
              </a:lnSpc>
              <a:buNone/>
            </a:pPr>
            <a:r>
              <a:rPr lang="uz-Cyrl-UZ" sz="2800" dirty="0">
                <a:effectLst/>
                <a:latin typeface="Times New Roman" panose="02020603050405020304" pitchFamily="18" charset="0"/>
                <a:ea typeface="Calibri" panose="020F0502020204030204" pitchFamily="34" charset="0"/>
                <a:cs typeface="Times New Roman" panose="02020603050405020304" pitchFamily="18" charset="0"/>
              </a:rPr>
              <a:t>Бинобарин, ҳудудий ҳамжамиятларнинг барқарор ижтимоий-иқтисодий ривожланиши ва тадбиркорлик субектларининг самарали фаолият кўрсатиши учун давлат органлари илмий асосланган методология ва лойиҳаларни бошқариш воситаларидан фойдаланишлари керак.</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uz-Cyrl-UZ"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4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a:bodyPr>
          <a:lstStyle/>
          <a:p>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29264" y="904567"/>
            <a:ext cx="11090787" cy="5578295"/>
          </a:xfrm>
        </p:spPr>
        <p:txBody>
          <a:bodyPr>
            <a:normAutofit/>
          </a:bodyPr>
          <a:lstStyle/>
          <a:p>
            <a:pPr marL="0" indent="0" algn="just">
              <a:lnSpc>
                <a:spcPct val="100000"/>
              </a:lnSpc>
              <a:buNone/>
            </a:pPr>
            <a:r>
              <a:rPr lang="uz-Cyrl-UZ" sz="3200" dirty="0">
                <a:effectLst/>
                <a:latin typeface="Times New Roman" panose="02020603050405020304" pitchFamily="18" charset="0"/>
                <a:ea typeface="Times New Roman" panose="02020603050405020304" pitchFamily="18" charset="0"/>
              </a:rPr>
              <a:t>Стратегик режалаштиришнинг асосий вазифаси – сиёсий ташкилот ичида ва олдиндан айтиб бериш қийин бўлган рақобат шароитида ташқи сиёсий муҳитда кутилаётган ўзгаришларга рационал реакцияни кўзда тутади</a:t>
            </a:r>
            <a:endParaRPr lang="uz-Cyrl-UZ"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04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265" y="265471"/>
            <a:ext cx="10982632" cy="432619"/>
          </a:xfrm>
        </p:spPr>
        <p:txBody>
          <a:bodyPr>
            <a:normAutofit fontScale="90000"/>
          </a:bodyPr>
          <a:lstStyle/>
          <a:p>
            <a:br>
              <a:rPr lang="uz-Cyrl-UZ" sz="2200" b="0" dirty="0">
                <a:effectLst/>
                <a:latin typeface="Times New Roman" panose="02020603050405020304" pitchFamily="18" charset="0"/>
                <a:ea typeface="Times New Roman" panose="02020603050405020304" pitchFamily="18" charset="0"/>
                <a:cs typeface="Times New Roman" panose="02020603050405020304" pitchFamily="18" charset="0"/>
              </a:rPr>
            </a:br>
            <a:r>
              <a:rPr lang="uz-Cyrl-UZ" sz="2200" b="0"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стратегик режалаштириш (лойиҳалаштириш) сифатида қуйидаги асосий қадамларни ўз ичига олади: </a:t>
            </a:r>
            <a:br>
              <a:rPr lang="ru-RU" sz="18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br>
            <a:endParaRPr lang="ru-RU" sz="2000" b="0" dirty="0">
              <a:solidFill>
                <a:srgbClr val="FFFF00"/>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11278" y="806245"/>
            <a:ext cx="11208774" cy="5676617"/>
          </a:xfrm>
        </p:spPr>
        <p:txBody>
          <a:bodyPr>
            <a:noAutofit/>
          </a:bodyPr>
          <a:lstStyle/>
          <a:p>
            <a:pPr marL="0" lvl="0" algn="just">
              <a:lnSpc>
                <a:spcPct val="150000"/>
              </a:lnSpc>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cs typeface="Times New Roman" panose="02020603050405020304" pitchFamily="18" charset="0"/>
              </a:rPr>
              <a:t>сиёсий ташкилотнинг миссиясини аниқлаш; </a:t>
            </a:r>
            <a:endParaRPr lang="ru-RU"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algn="just">
              <a:lnSpc>
                <a:spcPct val="150000"/>
              </a:lnSpc>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cs typeface="Times New Roman" panose="02020603050405020304" pitchFamily="18" charset="0"/>
              </a:rPr>
              <a:t>давлат сиёсатида субъектларининг кучли ва заиф томонларини ўрганиш («ташкилотнинг ички ташхиси»); </a:t>
            </a:r>
            <a:endParaRPr lang="ru-RU"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algn="just">
              <a:lnSpc>
                <a:spcPct val="150000"/>
              </a:lnSpc>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cs typeface="Times New Roman" panose="02020603050405020304" pitchFamily="18" charset="0"/>
              </a:rPr>
              <a:t>стратегик муқобил йўлларни ўрганиш (тизимли тахминий режаларни шакллантиршни ҳам инобатга олган ҳолда); </a:t>
            </a:r>
            <a:endParaRPr lang="ru-RU"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algn="just">
              <a:lnSpc>
                <a:spcPct val="150000"/>
              </a:lnSpc>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cs typeface="Times New Roman" panose="02020603050405020304" pitchFamily="18" charset="0"/>
              </a:rPr>
              <a:t>сиёсий стратегияни танлаш; </a:t>
            </a:r>
            <a:endParaRPr lang="ru-RU"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algn="just">
              <a:lnSpc>
                <a:spcPct val="150000"/>
              </a:lnSpc>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cs typeface="Times New Roman" panose="02020603050405020304" pitchFamily="18" charset="0"/>
              </a:rPr>
              <a:t>сиёсий стратегияни амалга ошриш (стратегиянинг асосий воситалари, яъни тактика, сиёсат, тадбир ва қоидалар стратегик фаолиятни амалга ошриш йўлидаги фаолияти сифатида); </a:t>
            </a:r>
            <a:endParaRPr lang="ru-RU"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a:spcBef>
                <a:spcPts val="0"/>
              </a:spcBef>
              <a:buFont typeface="Wingdings" panose="05000000000000000000" pitchFamily="2" charset="2"/>
              <a:buChar char="§"/>
            </a:pPr>
            <a:r>
              <a:rPr lang="uz-Cyrl-UZ" sz="2200" dirty="0">
                <a:effectLst/>
                <a:latin typeface="Times New Roman" panose="02020603050405020304" pitchFamily="18" charset="0"/>
                <a:ea typeface="Times New Roman" panose="02020603050405020304" pitchFamily="18" charset="0"/>
              </a:rPr>
              <a:t>сиёсий стратегияни амалга ошриш самарадорлигини назорат қилиш ва баҳолаш</a:t>
            </a:r>
            <a:endParaRPr lang="uz-Cyrl-UZ"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42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TM04033921[[fn=Дамаск]]</Template>
  <TotalTime>2949</TotalTime>
  <Words>6082</Words>
  <Application>Microsoft Office PowerPoint</Application>
  <PresentationFormat>Широкоэкранный</PresentationFormat>
  <Paragraphs>361</Paragraphs>
  <Slides>63</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63</vt:i4>
      </vt:variant>
    </vt:vector>
  </HeadingPairs>
  <TitlesOfParts>
    <vt:vector size="70" baseType="lpstr">
      <vt:lpstr>Arial</vt:lpstr>
      <vt:lpstr>Bookman Old Style</vt:lpstr>
      <vt:lpstr>Calibri</vt:lpstr>
      <vt:lpstr>Rockwell</vt:lpstr>
      <vt:lpstr>Times New Roman</vt:lpstr>
      <vt:lpstr>Wingdings</vt:lpstr>
      <vt:lpstr>Damask</vt:lpstr>
      <vt:lpstr>Сиёсий техналогиялар</vt:lpstr>
      <vt:lpstr>Режа:</vt:lpstr>
      <vt:lpstr>Презентация PowerPoint</vt:lpstr>
      <vt:lpstr> Сиёсат лойиҳанинг ўзига хос хусусиятлари </vt:lpstr>
      <vt:lpstr>Презентация PowerPoint</vt:lpstr>
      <vt:lpstr> Сиёсат лойиҳанинг ўзига хос хусусиятлари </vt:lpstr>
      <vt:lpstr>Презентация PowerPoint</vt:lpstr>
      <vt:lpstr>Презентация PowerPoint</vt:lpstr>
      <vt:lpstr> стратегик режалаштириш (лойиҳалаштириш) сифатида қуйидаги асосий қадамларни ўз ичига олади:  </vt:lpstr>
      <vt:lpstr> Давлат сиёсатини стратегик режалаштиришда таҳлил ва муқобил вариантлар танлови </vt:lpstr>
      <vt:lpstr> Муқобил вариантларнинг муҳимлиги шундаки, уалрни ишлаб чиқишда: </vt:lpstr>
      <vt:lpstr>  сиёсий Муаммони ҳал этишнинг муқобил вариантларини шакллантиришда турли усуллар қўлланилади. Хусусан: </vt:lpstr>
      <vt:lpstr>Презентация PowerPoint</vt:lpstr>
      <vt:lpstr> Масалан, йўлларда автомобиль ҳалокатларини камайтириш учун чора-тадбир (лойҳа) ларни ишлаб чиқишда қуйидаги мезонлардан фойдаланиш мумкин: </vt:lpstr>
      <vt:lpstr> Бошқа мисол шаҳарда ахлатни утилизация қилиш билан боғлиқ (лойиҳа).  </vt:lpstr>
      <vt:lpstr>Презентация PowerPoint</vt:lpstr>
      <vt:lpstr> муқобил вариантни танлашда сиёсий, иқтисодий ва техник  омилларни ҳисобга олиш зарур  </vt:lpstr>
      <vt:lpstr>Презентация PowerPoint</vt:lpstr>
      <vt:lpstr>Презентация PowerPoint</vt:lpstr>
      <vt:lpstr>Презентация PowerPoint</vt:lpstr>
      <vt:lpstr>Презентация PowerPoint</vt:lpstr>
      <vt:lpstr> Лойиҳа бошқаруви ва унинг моҳияти </vt:lpstr>
      <vt:lpstr>Лойиҳани бошқариш усуллари</vt:lpstr>
      <vt:lpstr>Презентация PowerPoint</vt:lpstr>
      <vt:lpstr>Евроосиё иқтисодий иттифоқи Россиянинг ГЕОИҚТИСОДИЙ СТРАТЕГИК ЛОЙИҲАСИ  </vt:lpstr>
      <vt:lpstr>Евроосиё иқтисодий интеграцияси тарихи</vt:lpstr>
      <vt:lpstr>Умумий иқтисодий макон (ЕЭП)</vt:lpstr>
      <vt:lpstr>ЕОИИ ни яратиш мақсадлари</vt:lpstr>
      <vt:lpstr>“БИР МАКОН БИР ЙЎЛ” ХХР ГЕОИҚТИСОДИЙ СТРАТЕГИК ЛОЙИҲАСИ</vt:lpstr>
      <vt:lpstr>ЕОиИ га тегишли шартнома бандлари</vt:lpstr>
      <vt:lpstr>Евроосиё континентал интеграцияси</vt:lpstr>
      <vt:lpstr>ЕОИИ шартномасининг ўтиш ҲОЛАТлари</vt:lpstr>
      <vt:lpstr>Презентация PowerPoint</vt:lpstr>
      <vt:lpstr>“БИР МАКОН БИР ЙЎЛ” ХХР ГЕОИҚТИСОДИЙ СТРАТЕГИК ЛОЙИҲАСИ</vt:lpstr>
      <vt:lpstr>“БИР МАКОН БИР ЙЎЛ” ХХР ГЕОИҚТИСОДИЙ СТРАТЕГИК ЛОЙИҲАСИ (хит - 一带一路)</vt:lpstr>
      <vt:lpstr>“БИР МАКОН БИР ЙЎЛ” ХХР ГЕОИҚТИСОДИЙ СТРАТЕГИК ЛОЙИҲАСИ</vt:lpstr>
      <vt:lpstr>“БИР МАКОН БИР ЙЎЛ” ХХР ГЕОИҚТИСОДИЙ СТРАТЕГИК ЛОЙИҲАСИ</vt:lpstr>
      <vt:lpstr>“БИР МАКОН БИР ЙЎЛ” ХХР ГЕОИҚТИСОДИЙ СТРАТЕГИК ЛОЙИҲАСИ</vt:lpstr>
      <vt:lpstr>“БИР МАКОН БИР ЙЎЛ” ХХР ГЕОИҚТИСОДИЙ СТРАТЕГИК ЛОЙИҲАСИ</vt:lpstr>
      <vt:lpstr>“БИР МАКОН БИР ЙЎЛ” ХХР ГЕОИҚТИСОДИЙ СТРАТЕГИК ЛОЙИҲАСИ</vt:lpstr>
      <vt:lpstr>“БИР МАКОН БИР ЙЎЛ” ХХР ГЕОИҚТИСОДИЙ СТРАТЕГИК ЛОЙИҲАСИ</vt:lpstr>
      <vt:lpstr>“БИР МАКОН БИР ЙЎЛ” ХХР ГЕОИҚТИСОДИЙ СТРАТЕГИК ЛОЙИҲАСИ</vt:lpstr>
      <vt:lpstr> Россия-Хитой мулоқоти: 2022- геосиёсий – геоиқтисодий лойиҳаси </vt:lpstr>
      <vt:lpstr> Бундан ташқари, ушбу икки геосиёсий лойҳавий стратегия Марказий Осиё мамлакатларининг сиёсий ва иқтисодий ривожланишига, шунингдек уларнинг ташқи сиёсатига таъсир қилади. </vt:lpstr>
      <vt:lpstr>Презентация PowerPoint</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 Марказий Осиёда турли лойиҳаларини амалга ошириш учун мавжуд ва потенциал хавф-хатарлар ва таҳликаларни таҳлил қилиш ва таснифлаш. </vt:lpstr>
      <vt:lpstr>Марказий Осиё ва Евроосиё интеграцион моделлари бир-бирига мос келадими? Бу – мураккаб ва фундаментал масала.</vt:lpstr>
      <vt:lpstr> Россиянинг геосиёсий манфаатлари  </vt:lpstr>
      <vt:lpstr> Расмий Пекиннинг геосиёсий ва геоиқтисодий манфаатлари </vt:lpstr>
      <vt:lpstr> Расмий Пекиннинг геосиёсий ва геоиқтисодий манфаатлари </vt:lpstr>
      <vt:lpstr> Расмий Пекиннинг геосиёсий ва геоиқтисодий манфаатлари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История культурологических учений</dc:title>
  <dc:creator>Александр</dc:creator>
  <cp:lastModifiedBy>Пользователь</cp:lastModifiedBy>
  <cp:revision>350</cp:revision>
  <dcterms:created xsi:type="dcterms:W3CDTF">2020-09-08T13:53:18Z</dcterms:created>
  <dcterms:modified xsi:type="dcterms:W3CDTF">2024-04-29T09:47:02Z</dcterms:modified>
</cp:coreProperties>
</file>