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customschemas.google.com/relationships/presentationmetadata" Target="metadata"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8668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a:t>
            </a:r>
            <a:r>
              <a:rPr lang="en-US" sz="1100" b="0" i="0" u="none" strike="noStrike" cap="none" dirty="0">
                <a:solidFill>
                  <a:schemeClr val="dk1"/>
                </a:solidFill>
                <a:latin typeface="Arial"/>
                <a:ea typeface="Arial"/>
                <a:cs typeface="Arial"/>
                <a:sym typeface="Arial"/>
              </a:rPr>
              <a:t>brose </a:t>
            </a:r>
            <a:r>
              <a:rPr lang="en-US" sz="1100" b="0" i="0" u="none" strike="noStrike" cap="none" dirty="0" err="1">
                <a:solidFill>
                  <a:schemeClr val="dk1"/>
                </a:solidFill>
                <a:latin typeface="Arial"/>
                <a:ea typeface="Arial"/>
                <a:cs typeface="Arial"/>
                <a:sym typeface="Arial"/>
              </a:rPr>
              <a:t>Jabeen</a:t>
            </a:r>
            <a:r>
              <a:rPr lang="en-US" sz="1100" b="0" i="0" u="none" strike="noStrike" cap="none" dirty="0">
                <a:solidFill>
                  <a:schemeClr val="dk1"/>
                </a:solidFill>
                <a:latin typeface="Arial"/>
                <a:ea typeface="Arial"/>
                <a:cs typeface="Arial"/>
                <a:sym typeface="Arial"/>
              </a:rPr>
              <a:t> A</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:95082110400</a:t>
            </a:r>
            <a:r>
              <a:rPr lang="en-US" sz="1100" b="0" i="0" u="none" strike="noStrike" cap="none">
                <a:solidFill>
                  <a:schemeClr val="dk1"/>
                </a:solidFill>
                <a:latin typeface="Arial"/>
                <a:ea typeface="Arial"/>
                <a:cs typeface="Arial"/>
                <a:sym typeface="Arial"/>
              </a:rPr>
              <a:t>3</a:t>
            </a:r>
          </a:p>
          <a:p>
            <a:pPr marL="0" marR="0" lvl="0" indent="0" algn="l" rtl="0">
              <a:lnSpc>
                <a:spcPct val="100000"/>
              </a:lnSpc>
              <a:spcBef>
                <a:spcPts val="200"/>
              </a:spcBef>
              <a:spcAft>
                <a:spcPts val="0"/>
              </a:spcAft>
              <a:buNone/>
            </a:pP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dirty="0">
                <a:solidFill>
                  <a:schemeClr val="dk1"/>
                </a:solidFill>
              </a:rPr>
              <a:t>Source :</a:t>
            </a:r>
            <a:r>
              <a:rPr lang="en" sz="1500" i="0" u="none" strike="noStrike" cap="none" dirty="0">
                <a:solidFill>
                  <a:schemeClr val="dk1"/>
                </a:solidFill>
              </a:rPr>
              <a:t> A</a:t>
            </a:r>
            <a:r>
              <a:rPr lang="en-US" sz="1500" i="0" u="none" strike="noStrike" cap="none" dirty="0">
                <a:solidFill>
                  <a:schemeClr val="dk1"/>
                </a:solidFill>
              </a:rPr>
              <a:t>brose </a:t>
            </a:r>
            <a:r>
              <a:rPr lang="en-US" sz="1500" i="0" u="none" strike="noStrike" cap="none" dirty="0" err="1">
                <a:solidFill>
                  <a:schemeClr val="dk1"/>
                </a:solidFill>
              </a:rPr>
              <a:t>Jabeen</a:t>
            </a:r>
            <a:r>
              <a:rPr lang="en-US" sz="1500" i="0" u="none" strike="noStrike" cap="none">
                <a:solidFill>
                  <a:schemeClr val="dk1"/>
                </a:solidFill>
              </a:rPr>
              <a:t> A</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a:t>
            </a:r>
            <a:r>
              <a:rPr lang="en-US" sz="1000" b="0" i="0" u="none" strike="noStrike" cap="none" dirty="0">
                <a:solidFill>
                  <a:schemeClr val="dk1"/>
                </a:solidFill>
                <a:latin typeface="Arial"/>
                <a:ea typeface="Arial"/>
                <a:cs typeface="Arial"/>
                <a:sym typeface="Arial"/>
              </a:rPr>
              <a:t>brose </a:t>
            </a:r>
            <a:r>
              <a:rPr lang="en-US" sz="1000" b="0" i="0" u="none" strike="noStrike" cap="none" dirty="0" err="1">
                <a:solidFill>
                  <a:schemeClr val="dk1"/>
                </a:solidFill>
                <a:latin typeface="Arial"/>
                <a:ea typeface="Arial"/>
                <a:cs typeface="Arial"/>
                <a:sym typeface="Arial"/>
              </a:rPr>
              <a:t>Jabeen</a:t>
            </a:r>
            <a:r>
              <a:rPr lang="en-US" sz="1000" b="0" i="0" u="none" strike="noStrike" cap="none" dirty="0">
                <a:solidFill>
                  <a:schemeClr val="dk1"/>
                </a:solidFill>
                <a:latin typeface="Arial"/>
                <a:ea typeface="Arial"/>
                <a:cs typeface="Arial"/>
                <a:sym typeface="Arial"/>
              </a:rPr>
              <a:t> A</a:t>
            </a:r>
          </a:p>
          <a:p>
            <a:pPr marL="0" marR="0" lvl="0" indent="0" algn="l" rtl="0">
              <a:lnSpc>
                <a:spcPct val="100000"/>
              </a:lnSpc>
              <a:spcBef>
                <a:spcPts val="0"/>
              </a:spcBef>
              <a:spcAft>
                <a:spcPts val="0"/>
              </a:spcAft>
              <a:buNone/>
            </a:pPr>
            <a:r>
              <a:rPr lang="en" sz="1000" dirty="0">
                <a:solidFill>
                  <a:schemeClr val="dk1"/>
                </a:solidFill>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a:solidFill>
                  <a:schemeClr val="dk1"/>
                </a:solidFill>
              </a:rPr>
              <a:t>A</a:t>
            </a:r>
            <a:r>
              <a:rPr lang="en-US" sz="1000" dirty="0">
                <a:solidFill>
                  <a:schemeClr val="dk1"/>
                </a:solidFill>
              </a:rPr>
              <a:t>brose </a:t>
            </a:r>
            <a:r>
              <a:rPr lang="en-US" sz="1000" dirty="0" err="1">
                <a:solidFill>
                  <a:schemeClr val="dk1"/>
                </a:solidFill>
              </a:rPr>
              <a:t>Jabeen</a:t>
            </a:r>
            <a:r>
              <a:rPr lang="en-US" sz="1000" dirty="0">
                <a:solidFill>
                  <a:schemeClr val="dk1"/>
                </a:solidFill>
              </a:rPr>
              <a:t> </a:t>
            </a:r>
          </a:p>
          <a:p>
            <a:pPr marL="0" marR="0" lvl="0" indent="0" algn="l" rtl="0">
              <a:lnSpc>
                <a:spcPct val="100000"/>
              </a:lnSpc>
              <a:spcBef>
                <a:spcPts val="0"/>
              </a:spcBef>
              <a:spcAft>
                <a:spcPts val="0"/>
              </a:spcAft>
              <a:buNone/>
            </a:pPr>
            <a:r>
              <a:rPr lang="en" sz="1000" dirty="0">
                <a:solidFill>
                  <a:schemeClr val="dk1"/>
                </a:solidFill>
              </a:rPr>
              <a:t>A</a:t>
            </a:r>
            <a:r>
              <a:rPr lang="en" sz="1000" b="0" i="0" u="none" strike="noStrike" cap="none" dirty="0">
                <a:solidFill>
                  <a:schemeClr val="dk1"/>
                </a:solidFill>
                <a:latin typeface="Arial"/>
                <a:ea typeface="Arial"/>
                <a:cs typeface="Arial"/>
                <a:sym typeface="Arial"/>
              </a:rPr>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dirty="0">
                <a:solidFill>
                  <a:srgbClr val="213163"/>
                </a:solidFill>
              </a:rPr>
              <a:t>A</a:t>
            </a:r>
            <a:r>
              <a:rPr lang="en-US" sz="1200" dirty="0">
                <a:solidFill>
                  <a:srgbClr val="213163"/>
                </a:solidFill>
              </a:rPr>
              <a:t>brose </a:t>
            </a:r>
            <a:r>
              <a:rPr lang="en-US" sz="1200" dirty="0" err="1">
                <a:solidFill>
                  <a:srgbClr val="213163"/>
                </a:solidFill>
              </a:rPr>
              <a:t>Jabeen</a:t>
            </a:r>
            <a:r>
              <a:rPr lang="en" sz="1200" dirty="0">
                <a:solidFill>
                  <a:srgbClr val="213163"/>
                </a:solidFill>
              </a:rPr>
              <a:t> A</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dirty="0">
                <a:solidFill>
                  <a:srgbClr val="213163"/>
                </a:solidFill>
              </a:rPr>
              <a:t>A</a:t>
            </a:r>
            <a:r>
              <a:rPr lang="en-US" sz="1200" dirty="0">
                <a:solidFill>
                  <a:srgbClr val="213163"/>
                </a:solidFill>
              </a:rPr>
              <a:t>brose </a:t>
            </a:r>
            <a:r>
              <a:rPr lang="en-US" sz="1200" dirty="0" err="1">
                <a:solidFill>
                  <a:srgbClr val="213163"/>
                </a:solidFill>
              </a:rPr>
              <a:t>Jabeen</a:t>
            </a:r>
            <a:r>
              <a:rPr lang="en" sz="1200" dirty="0">
                <a:solidFill>
                  <a:srgbClr val="213163"/>
                </a:solidFill>
              </a:rPr>
              <a:t> A</a:t>
            </a: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700" b="0" i="0" u="none" strike="noStrike" cap="none" dirty="0">
                <a:solidFill>
                  <a:schemeClr val="dk1"/>
                </a:solidFill>
                <a:latin typeface="Arial"/>
                <a:ea typeface="Arial"/>
                <a:cs typeface="Arial"/>
                <a:sym typeface="Arial"/>
              </a:rPr>
              <a:t>Source : A</a:t>
            </a:r>
            <a:r>
              <a:rPr lang="en-US" sz="1700" b="0" i="0" u="none" strike="noStrike" cap="none" dirty="0">
                <a:solidFill>
                  <a:schemeClr val="dk1"/>
                </a:solidFill>
                <a:latin typeface="Arial"/>
                <a:ea typeface="Arial"/>
                <a:cs typeface="Arial"/>
                <a:sym typeface="Arial"/>
              </a:rPr>
              <a:t>brose </a:t>
            </a:r>
            <a:r>
              <a:rPr lang="en-US" sz="1700" b="0" i="0" u="none" strike="noStrike" cap="none" dirty="0" err="1">
                <a:solidFill>
                  <a:schemeClr val="dk1"/>
                </a:solidFill>
                <a:latin typeface="Arial"/>
                <a:ea typeface="Arial"/>
                <a:cs typeface="Arial"/>
                <a:sym typeface="Arial"/>
              </a:rPr>
              <a:t>Jabeen</a:t>
            </a:r>
            <a:r>
              <a:rPr lang="en-US" sz="1700" b="0" i="0" u="none" strike="noStrike" cap="none" dirty="0">
                <a:solidFill>
                  <a:schemeClr val="dk1"/>
                </a:solidFill>
                <a:latin typeface="Arial"/>
                <a:ea typeface="Arial"/>
                <a:cs typeface="Arial"/>
                <a:sym typeface="Arial"/>
              </a:rPr>
              <a:t> </a:t>
            </a:r>
            <a:r>
              <a:rPr lang="en" sz="1700" dirty="0">
                <a:solidFill>
                  <a:schemeClr val="dk1"/>
                </a:solidFill>
              </a:rPr>
              <a:t>A</a:t>
            </a:r>
            <a:endParaRPr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38637" y="4713100"/>
            <a:ext cx="5314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a:t>
            </a:r>
            <a:r>
              <a:rPr lang="en-US" sz="1500" b="0" i="0" u="none" strike="noStrike" cap="none" dirty="0">
                <a:solidFill>
                  <a:schemeClr val="dk1"/>
                </a:solidFill>
                <a:latin typeface="Arial"/>
                <a:ea typeface="Arial"/>
                <a:cs typeface="Arial"/>
                <a:sym typeface="Arial"/>
              </a:rPr>
              <a:t>brose </a:t>
            </a:r>
            <a:r>
              <a:rPr lang="en-US" sz="1500" b="0" i="0" u="none" strike="noStrike" cap="none" dirty="0" err="1">
                <a:solidFill>
                  <a:schemeClr val="dk1"/>
                </a:solidFill>
                <a:latin typeface="Arial"/>
                <a:ea typeface="Arial"/>
                <a:cs typeface="Arial"/>
                <a:sym typeface="Arial"/>
              </a:rPr>
              <a:t>Jabeen</a:t>
            </a:r>
            <a:r>
              <a:rPr lang="en" sz="1500" dirty="0">
                <a:solidFill>
                  <a:schemeClr val="dk1"/>
                </a:solidFill>
              </a:rPr>
              <a:t> A</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dirty="0">
                <a:solidFill>
                  <a:srgbClr val="213163"/>
                </a:solidFill>
              </a:rPr>
              <a:t>Modelling :   </a:t>
            </a: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dirty="0">
                <a:solidFill>
                  <a:srgbClr val="213163"/>
                </a:solidFill>
              </a:rPr>
              <a:t>System Architecture:</a:t>
            </a: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a:p>
            <a:pPr marL="457200" lvl="0" indent="-330200" algn="l" rtl="0">
              <a:spcBef>
                <a:spcPts val="0"/>
              </a:spcBef>
              <a:spcAft>
                <a:spcPts val="0"/>
              </a:spcAft>
              <a:buClr>
                <a:srgbClr val="213163"/>
              </a:buClr>
              <a:buSzPts val="1600"/>
              <a:buChar char="●"/>
            </a:pPr>
            <a:r>
              <a:rPr lang="en" sz="1600" b="1" dirty="0">
                <a:solidFill>
                  <a:srgbClr val="213163"/>
                </a:solidFill>
              </a:rPr>
              <a:t>   </a:t>
            </a:r>
            <a:r>
              <a:rPr lang="en" sz="1600" dirty="0">
                <a:solidFill>
                  <a:srgbClr val="213163"/>
                </a:solidFill>
              </a:rPr>
              <a:t>Client-server architecture with Django as the backend framework.</a:t>
            </a:r>
            <a:endParaRPr sz="1600" dirty="0">
              <a:solidFill>
                <a:srgbClr val="213163"/>
              </a:solidFill>
            </a:endParaRPr>
          </a:p>
          <a:p>
            <a:pPr marL="457200" lvl="0" indent="0" algn="l" rtl="0">
              <a:spcBef>
                <a:spcPts val="0"/>
              </a:spcBef>
              <a:spcAft>
                <a:spcPts val="0"/>
              </a:spcAft>
              <a:buNone/>
            </a:pPr>
            <a:endParaRPr sz="1600" dirty="0">
              <a:solidFill>
                <a:srgbClr val="213163"/>
              </a:solidFill>
            </a:endParaRPr>
          </a:p>
          <a:p>
            <a:pPr marL="457200" lvl="0" indent="-330200" algn="l" rtl="0">
              <a:spcBef>
                <a:spcPts val="0"/>
              </a:spcBef>
              <a:spcAft>
                <a:spcPts val="0"/>
              </a:spcAft>
              <a:buClr>
                <a:srgbClr val="213163"/>
              </a:buClr>
              <a:buSzPts val="1600"/>
              <a:buChar char="●"/>
            </a:pPr>
            <a:r>
              <a:rPr lang="en" sz="1600" dirty="0">
                <a:solidFill>
                  <a:srgbClr val="213163"/>
                </a:solidFill>
              </a:rPr>
              <a:t>   Database schema for storing user data, polls, and voting results.</a:t>
            </a:r>
            <a:endParaRPr sz="1600" dirty="0">
              <a:solidFill>
                <a:srgbClr val="213163"/>
              </a:solidFill>
            </a:endParaRPr>
          </a:p>
          <a:p>
            <a:pPr marL="457200" lvl="0" indent="0" algn="l" rtl="0">
              <a:spcBef>
                <a:spcPts val="0"/>
              </a:spcBef>
              <a:spcAft>
                <a:spcPts val="0"/>
              </a:spcAft>
              <a:buNone/>
            </a:pPr>
            <a:endParaRPr sz="1600" dirty="0">
              <a:solidFill>
                <a:srgbClr val="213163"/>
              </a:solidFill>
            </a:endParaRPr>
          </a:p>
          <a:p>
            <a:pPr marL="457200" lvl="0" indent="-330200" algn="l" rtl="0">
              <a:spcBef>
                <a:spcPts val="0"/>
              </a:spcBef>
              <a:spcAft>
                <a:spcPts val="0"/>
              </a:spcAft>
              <a:buClr>
                <a:srgbClr val="213163"/>
              </a:buClr>
              <a:buSzPts val="1600"/>
              <a:buChar char="●"/>
            </a:pPr>
            <a:r>
              <a:rPr lang="en" sz="1600" dirty="0">
                <a:solidFill>
                  <a:srgbClr val="213163"/>
                </a:solidFill>
              </a:rPr>
              <a:t>   Frontend interface using HTML/CSS for user interaction.</a:t>
            </a:r>
            <a:endParaRPr sz="1600" dirty="0">
              <a:solidFill>
                <a:srgbClr val="213163"/>
              </a:solidFill>
            </a:endParaRPr>
          </a:p>
          <a:p>
            <a:pPr marL="457200" lvl="0" indent="0" algn="l" rtl="0">
              <a:spcBef>
                <a:spcPts val="0"/>
              </a:spcBef>
              <a:spcAft>
                <a:spcPts val="0"/>
              </a:spcAft>
              <a:buNone/>
            </a:pPr>
            <a:endParaRPr sz="1600" dirty="0">
              <a:solidFill>
                <a:srgbClr val="213163"/>
              </a:solidFill>
            </a:endParaRPr>
          </a:p>
          <a:p>
            <a:pPr marL="0" lvl="0" indent="0" algn="l" rtl="0">
              <a:spcBef>
                <a:spcPts val="0"/>
              </a:spcBef>
              <a:spcAft>
                <a:spcPts val="0"/>
              </a:spcAft>
              <a:buNone/>
            </a:pPr>
            <a:r>
              <a:rPr lang="en" sz="1600" b="1" dirty="0">
                <a:solidFill>
                  <a:srgbClr val="213163"/>
                </a:solidFill>
              </a:rPr>
              <a:t>Results :</a:t>
            </a:r>
            <a:endParaRPr sz="1600" b="1" dirty="0">
              <a:solidFill>
                <a:srgbClr val="213163"/>
              </a:solidFill>
            </a:endParaRPr>
          </a:p>
          <a:p>
            <a:pPr marL="0" lvl="0" indent="0" algn="l" rtl="0">
              <a:spcBef>
                <a:spcPts val="0"/>
              </a:spcBef>
              <a:spcAft>
                <a:spcPts val="0"/>
              </a:spcAft>
              <a:buNone/>
            </a:pPr>
            <a:endParaRPr sz="1600"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Response time: Measure system responsiveness to user actions.</a:t>
            </a: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Scalability: Assess system's ability to handle increasing user loads.</a:t>
            </a: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Security: Evaluate effectiveness of security measures in protecting user data.</a:t>
            </a:r>
            <a:endParaRPr dirty="0">
              <a:solidFill>
                <a:srgbClr val="213163"/>
              </a:solidFill>
            </a:endParaRPr>
          </a:p>
          <a:p>
            <a:pPr marL="0" lvl="0" indent="0" algn="l" rtl="0">
              <a:spcBef>
                <a:spcPts val="0"/>
              </a:spcBef>
              <a:spcAft>
                <a:spcPts val="0"/>
              </a:spcAft>
              <a:buClr>
                <a:schemeClr val="dk1"/>
              </a:buClr>
              <a:buSzPts val="1100"/>
              <a:buFont typeface="Arial"/>
              <a:buNone/>
            </a:pPr>
            <a:endParaRPr sz="1600" dirty="0">
              <a:solidFill>
                <a:srgbClr val="213163"/>
              </a:solidFill>
            </a:endParaRPr>
          </a:p>
          <a:p>
            <a:pPr marL="0" lvl="0" indent="0" algn="l" rtl="0">
              <a:spcBef>
                <a:spcPts val="0"/>
              </a:spcBef>
              <a:spcAft>
                <a:spcPts val="0"/>
              </a:spcAft>
              <a:buNone/>
            </a:pPr>
            <a:endParaRPr sz="1600"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a:t>
            </a:r>
            <a:r>
              <a:rPr lang="en-US" sz="1500" b="0" i="0" u="none" strike="noStrike" cap="none" dirty="0">
                <a:solidFill>
                  <a:schemeClr val="dk1"/>
                </a:solidFill>
                <a:latin typeface="Arial"/>
                <a:ea typeface="Arial"/>
                <a:cs typeface="Arial"/>
                <a:sym typeface="Arial"/>
              </a:rPr>
              <a:t>brose </a:t>
            </a:r>
            <a:r>
              <a:rPr lang="en-US" sz="1500" b="0" i="0" u="none" strike="noStrike" cap="none" dirty="0" err="1">
                <a:solidFill>
                  <a:schemeClr val="dk1"/>
                </a:solidFill>
                <a:latin typeface="Arial"/>
                <a:ea typeface="Arial"/>
                <a:cs typeface="Arial"/>
                <a:sym typeface="Arial"/>
              </a:rPr>
              <a:t>Jabeen</a:t>
            </a:r>
            <a:r>
              <a:rPr lang="en" sz="1500" b="0" i="0" u="none" strike="noStrike" cap="none" dirty="0">
                <a:solidFill>
                  <a:schemeClr val="dk1"/>
                </a:solidFill>
                <a:latin typeface="Arial"/>
                <a:ea typeface="Arial"/>
                <a:cs typeface="Arial"/>
                <a:sym typeface="Arial"/>
              </a:rPr>
              <a:t> A</a:t>
            </a: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abrosejabeen472@gmail.com</cp:lastModifiedBy>
  <cp:revision>2</cp:revision>
  <dcterms:modified xsi:type="dcterms:W3CDTF">2024-04-11T14:17:40Z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