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42" r:id="rId2"/>
    <p:sldId id="543" r:id="rId3"/>
    <p:sldId id="592" r:id="rId4"/>
    <p:sldId id="593" r:id="rId5"/>
    <p:sldId id="619" r:id="rId6"/>
    <p:sldId id="620" r:id="rId7"/>
    <p:sldId id="612" r:id="rId8"/>
    <p:sldId id="617" r:id="rId9"/>
    <p:sldId id="594" r:id="rId10"/>
    <p:sldId id="595" r:id="rId11"/>
    <p:sldId id="613" r:id="rId12"/>
    <p:sldId id="584" r:id="rId13"/>
    <p:sldId id="598" r:id="rId14"/>
    <p:sldId id="597" r:id="rId15"/>
    <p:sldId id="545" r:id="rId16"/>
    <p:sldId id="599" r:id="rId17"/>
    <p:sldId id="583" r:id="rId18"/>
    <p:sldId id="546" r:id="rId19"/>
    <p:sldId id="548" r:id="rId20"/>
    <p:sldId id="621" r:id="rId21"/>
    <p:sldId id="547" r:id="rId22"/>
    <p:sldId id="600" r:id="rId23"/>
    <p:sldId id="550" r:id="rId24"/>
    <p:sldId id="602" r:id="rId25"/>
    <p:sldId id="601" r:id="rId26"/>
    <p:sldId id="604" r:id="rId27"/>
    <p:sldId id="605" r:id="rId28"/>
    <p:sldId id="603" r:id="rId29"/>
    <p:sldId id="551" r:id="rId30"/>
    <p:sldId id="567" r:id="rId31"/>
    <p:sldId id="552" r:id="rId32"/>
    <p:sldId id="553" r:id="rId33"/>
    <p:sldId id="554" r:id="rId34"/>
    <p:sldId id="589" r:id="rId35"/>
    <p:sldId id="590" r:id="rId36"/>
    <p:sldId id="591" r:id="rId37"/>
    <p:sldId id="628" r:id="rId38"/>
    <p:sldId id="555" r:id="rId39"/>
    <p:sldId id="556" r:id="rId40"/>
    <p:sldId id="557" r:id="rId41"/>
    <p:sldId id="558" r:id="rId42"/>
    <p:sldId id="559" r:id="rId43"/>
    <p:sldId id="569" r:id="rId44"/>
    <p:sldId id="560" r:id="rId45"/>
    <p:sldId id="561" r:id="rId46"/>
    <p:sldId id="618" r:id="rId47"/>
    <p:sldId id="562" r:id="rId48"/>
    <p:sldId id="563" r:id="rId49"/>
    <p:sldId id="564" r:id="rId50"/>
    <p:sldId id="627" r:id="rId51"/>
    <p:sldId id="565" r:id="rId52"/>
    <p:sldId id="574" r:id="rId53"/>
    <p:sldId id="570" r:id="rId54"/>
    <p:sldId id="572" r:id="rId55"/>
    <p:sldId id="608" r:id="rId56"/>
    <p:sldId id="622" r:id="rId57"/>
    <p:sldId id="623" r:id="rId58"/>
    <p:sldId id="624" r:id="rId59"/>
    <p:sldId id="625" r:id="rId60"/>
    <p:sldId id="626" r:id="rId61"/>
    <p:sldId id="609" r:id="rId62"/>
    <p:sldId id="610" r:id="rId63"/>
    <p:sldId id="615" r:id="rId64"/>
    <p:sldId id="573" r:id="rId65"/>
    <p:sldId id="579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EAEAFA"/>
    <a:srgbClr val="D5F1CF"/>
    <a:srgbClr val="F1C7C7"/>
    <a:srgbClr val="B3B3B3"/>
    <a:srgbClr val="E6E6E6"/>
    <a:srgbClr val="990000"/>
    <a:srgbClr val="D09E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1839" autoAdjust="0"/>
  </p:normalViewPr>
  <p:slideViewPr>
    <p:cSldViewPr snapToObjects="1">
      <p:cViewPr varScale="1">
        <p:scale>
          <a:sx n="89" d="100"/>
          <a:sy n="89" d="100"/>
        </p:scale>
        <p:origin x="225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622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09870080"/>
        <c:axId val="109896448"/>
      </c:barChart>
      <c:catAx>
        <c:axId val="10987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896448"/>
        <c:crosses val="autoZero"/>
        <c:auto val="1"/>
        <c:lblAlgn val="ctr"/>
        <c:lblOffset val="100"/>
        <c:noMultiLvlLbl val="0"/>
      </c:catAx>
      <c:valAx>
        <c:axId val="109896448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9870080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182784"/>
        <c:axId val="110184320"/>
      </c:barChart>
      <c:catAx>
        <c:axId val="110182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184320"/>
        <c:crosses val="autoZero"/>
        <c:auto val="1"/>
        <c:lblAlgn val="ctr"/>
        <c:lblOffset val="100"/>
        <c:noMultiLvlLbl val="0"/>
      </c:catAx>
      <c:valAx>
        <c:axId val="110184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1827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0224896"/>
        <c:axId val="110226432"/>
      </c:barChart>
      <c:catAx>
        <c:axId val="11022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226432"/>
        <c:crosses val="autoZero"/>
        <c:auto val="1"/>
        <c:lblAlgn val="ctr"/>
        <c:lblOffset val="100"/>
        <c:noMultiLvlLbl val="0"/>
      </c:catAx>
      <c:valAx>
        <c:axId val="110226432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224896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 How do you handle receiving requests?</a:t>
            </a:r>
            <a:r>
              <a:rPr lang="en-US" baseline="0" dirty="0"/>
              <a:t>  How much to read from a request?  What if the client never finishes sending its request?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74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0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2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05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95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9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6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40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68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28101/quizzes/77027" TargetMode="External"/><Relationship Id="rId2" Type="http://schemas.openxmlformats.org/officeDocument/2006/relationships/hyperlink" Target="https://canvas.cmu.edu/courses/24383/quizzes/6723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/>
              <a:t>Concurrent Programming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15-213/14-513/15-513: Introduction to Computer Systems</a:t>
            </a:r>
            <a:br>
              <a:rPr lang="en-US" sz="2000" b="0" dirty="0"/>
            </a:br>
            <a:r>
              <a:rPr lang="en-US" sz="2000" b="0" dirty="0"/>
              <a:t>23</a:t>
            </a:r>
            <a:r>
              <a:rPr lang="en-US" sz="2000" b="0" baseline="30000" dirty="0"/>
              <a:t>rd</a:t>
            </a:r>
            <a:r>
              <a:rPr lang="en-US" sz="2000" b="0" dirty="0"/>
              <a:t> Lecture, April 14, 2022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553200" y="2743200"/>
            <a:ext cx="1657471" cy="1551383"/>
            <a:chOff x="6553200" y="2743200"/>
            <a:chExt cx="1657471" cy="1551383"/>
          </a:xfrm>
        </p:grpSpPr>
        <p:sp>
          <p:nvSpPr>
            <p:cNvPr id="11" name="Donut 10"/>
            <p:cNvSpPr/>
            <p:nvPr/>
          </p:nvSpPr>
          <p:spPr bwMode="auto">
            <a:xfrm>
              <a:off x="6553200" y="2743200"/>
              <a:ext cx="1501455" cy="1501455"/>
            </a:xfrm>
            <a:prstGeom prst="donut">
              <a:avLst>
                <a:gd name="adj" fmla="val 11633"/>
              </a:avLst>
            </a:prstGeom>
            <a:solidFill>
              <a:srgbClr val="FFFF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 bwMode="auto">
            <a:xfrm rot="7158498">
              <a:off x="7404935" y="3488846"/>
              <a:ext cx="914400" cy="697073"/>
            </a:xfrm>
            <a:prstGeom prst="rightArrow">
              <a:avLst/>
            </a:prstGeom>
            <a:solidFill>
              <a:srgbClr val="FF0000"/>
            </a:solidFill>
            <a:ln w="28575">
              <a:solidFill>
                <a:srgbClr val="C00000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1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/>
              <a:t>Yellow must yield to green</a:t>
            </a:r>
          </a:p>
          <a:p>
            <a:r>
              <a:rPr lang="en-US" dirty="0"/>
              <a:t>Continuous stream of green cars</a:t>
            </a:r>
          </a:p>
          <a:p>
            <a:r>
              <a:rPr lang="en-US" dirty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7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/>
              <a:t>Classical problem classes of concurrent programs:</a:t>
            </a:r>
          </a:p>
          <a:p>
            <a:pPr lvl="1"/>
            <a:r>
              <a:rPr lang="en-US" sz="2200" b="1" i="1" dirty="0"/>
              <a:t>Races:</a:t>
            </a:r>
            <a:r>
              <a:rPr lang="en-US" sz="2200" dirty="0"/>
              <a:t> outcome depends on arbitrary scheduling decisions elsewhere in the system</a:t>
            </a:r>
          </a:p>
          <a:p>
            <a:pPr lvl="2"/>
            <a:r>
              <a:rPr lang="en-US" dirty="0"/>
              <a:t>Example: who gets the last seat on the airplane?</a:t>
            </a:r>
          </a:p>
          <a:p>
            <a:pPr lvl="1"/>
            <a:r>
              <a:rPr lang="en-US" sz="2200" b="1" i="1" dirty="0"/>
              <a:t>Deadlock:</a:t>
            </a:r>
            <a:r>
              <a:rPr lang="en-US" sz="2200" dirty="0"/>
              <a:t> improper resource allocation prevents forward progress</a:t>
            </a:r>
          </a:p>
          <a:p>
            <a:pPr lvl="2"/>
            <a:r>
              <a:rPr lang="en-US" dirty="0"/>
              <a:t>Example: traffic gridlock</a:t>
            </a:r>
          </a:p>
          <a:p>
            <a:pPr lvl="1"/>
            <a:r>
              <a:rPr lang="en-US" sz="2200" b="1" i="1" dirty="0" err="1"/>
              <a:t>Livelock</a:t>
            </a:r>
            <a:r>
              <a:rPr lang="en-US" sz="2200" b="1" i="1" dirty="0"/>
              <a:t> / Starvation / Fairness</a:t>
            </a:r>
            <a:r>
              <a:rPr lang="en-US" sz="2200" dirty="0"/>
              <a:t>: external events and/or system scheduling decisions can prevent sub-task progress</a:t>
            </a:r>
          </a:p>
          <a:p>
            <a:pPr lvl="2"/>
            <a:r>
              <a:rPr lang="en-US" dirty="0"/>
              <a:t>Example: people always jump in front of you in line</a:t>
            </a:r>
          </a:p>
          <a:p>
            <a:r>
              <a:rPr lang="en-US" sz="2600" dirty="0"/>
              <a:t>Many aspects of concurrent programming are beyond the scope of our course..</a:t>
            </a:r>
          </a:p>
          <a:p>
            <a:pPr lvl="1"/>
            <a:r>
              <a:rPr lang="en-US" sz="2200" dirty="0"/>
              <a:t>but, not all </a:t>
            </a:r>
            <a:r>
              <a:rPr lang="en-US" sz="2200" dirty="0">
                <a:sym typeface="Wingdings"/>
              </a:rPr>
              <a:t></a:t>
            </a:r>
          </a:p>
          <a:p>
            <a:pPr lvl="1"/>
            <a:r>
              <a:rPr lang="en-US" sz="2200" dirty="0">
                <a:sym typeface="Wingdings"/>
              </a:rPr>
              <a:t>We’ll cover some of these aspects in the next few lectures. 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it can be useful and sometimes necessary!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3930" y="3429000"/>
            <a:ext cx="4533870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more and more </a:t>
            </a:r>
            <a:r>
              <a:rPr lang="en-US" sz="3200" dirty="0">
                <a:latin typeface="Calibri" pitchFamily="34" charset="0"/>
              </a:rPr>
              <a:t>necessary!</a:t>
            </a:r>
          </a:p>
        </p:txBody>
      </p:sp>
    </p:spTree>
    <p:extLst>
      <p:ext uri="{BB962C8B-B14F-4D97-AF65-F5344CB8AC3E}">
        <p14:creationId xmlns:p14="http://schemas.microsoft.com/office/powerpoint/2010/main" val="373376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/>
              <a:t>Reminder: Iterative Echo Server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9566106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949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Second Client Block?</a:t>
            </a:r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/>
              <a:t>Second client attempts to connect to iterative server</a:t>
            </a:r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Call to connect returns</a:t>
            </a:r>
          </a:p>
          <a:p>
            <a:pPr lvl="1"/>
            <a:r>
              <a:rPr lang="en-US" sz="2000" dirty="0"/>
              <a:t>Even though connection not yet accepted</a:t>
            </a:r>
          </a:p>
          <a:p>
            <a:pPr lvl="1"/>
            <a:r>
              <a:rPr lang="en-US" sz="2000" dirty="0"/>
              <a:t>Server side TCP manager queues request</a:t>
            </a:r>
          </a:p>
          <a:p>
            <a:pPr lvl="1"/>
            <a:r>
              <a:rPr lang="en-US" sz="2000" dirty="0"/>
              <a:t>Feature known as “TCP listen backlog”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rio_writen</a:t>
            </a:r>
            <a:r>
              <a:rPr lang="en-US" sz="2400" dirty="0"/>
              <a:t> returns</a:t>
            </a:r>
          </a:p>
          <a:p>
            <a:pPr lvl="1"/>
            <a:r>
              <a:rPr lang="en-US" sz="2000" dirty="0"/>
              <a:t>Server side TCP manager buffers input data</a:t>
            </a:r>
          </a:p>
          <a:p>
            <a:r>
              <a:rPr lang="en-US" sz="2400" dirty="0"/>
              <a:t>Call to </a:t>
            </a:r>
            <a:r>
              <a:rPr lang="en-US" sz="2400" dirty="0" err="1"/>
              <a:t>rio_readlineb</a:t>
            </a:r>
            <a:r>
              <a:rPr lang="en-US" sz="2400" dirty="0"/>
              <a:t> blocks</a:t>
            </a:r>
          </a:p>
          <a:p>
            <a:pPr lvl="1"/>
            <a:r>
              <a:rPr lang="en-US" sz="2000" dirty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read 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from server</a:t>
            </a: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Server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connect</a:t>
            </a: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write</a:t>
            </a: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 is Hard!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human mind tends to be sequential</a:t>
            </a:r>
          </a:p>
          <a:p>
            <a:endParaRPr lang="en-US" sz="2600" dirty="0"/>
          </a:p>
          <a:p>
            <a:r>
              <a:rPr lang="en-US" sz="2600" dirty="0"/>
              <a:t>The notion of time is often misleading</a:t>
            </a:r>
          </a:p>
          <a:p>
            <a:endParaRPr lang="en-US" sz="2600" dirty="0"/>
          </a:p>
          <a:p>
            <a:r>
              <a:rPr lang="en-US" sz="2600" dirty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/>
              <a:t>Approaches for Writing Concurrent Servers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/>
              <a:t>Allow server to handle multiple clients 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1. Process-based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</a:t>
            </a:r>
            <a:r>
              <a:rPr lang="en-US" sz="2200" dirty="0">
                <a:solidFill>
                  <a:srgbClr val="FF0000"/>
                </a:solidFill>
              </a:rPr>
              <a:t>private</a:t>
            </a:r>
            <a:r>
              <a:rPr lang="en-US" sz="2200" dirty="0"/>
              <a:t> address space</a:t>
            </a:r>
          </a:p>
          <a:p>
            <a:pPr marL="0" indent="0">
              <a:buNone/>
            </a:pPr>
            <a:r>
              <a:rPr lang="en-US" sz="2600" dirty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flows</a:t>
            </a:r>
          </a:p>
          <a:p>
            <a:pPr lvl="1"/>
            <a:r>
              <a:rPr lang="en-US" sz="2200" dirty="0"/>
              <a:t>All flows share the same address space</a:t>
            </a:r>
          </a:p>
          <a:p>
            <a:pPr lvl="1"/>
            <a:r>
              <a:rPr lang="en-US" sz="2200" dirty="0"/>
              <a:t>Uses technique called </a:t>
            </a:r>
            <a:r>
              <a:rPr lang="en-US" sz="2200" i="1" dirty="0"/>
              <a:t>I/O multiplexing</a:t>
            </a:r>
            <a:endParaRPr lang="en-US" sz="2200" dirty="0"/>
          </a:p>
          <a:p>
            <a:pPr marL="0" indent="0">
              <a:buNone/>
            </a:pPr>
            <a:r>
              <a:rPr lang="en-US" sz="2600" dirty="0"/>
              <a:t>3. Thread-based</a:t>
            </a:r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</a:t>
            </a:r>
            <a:r>
              <a:rPr lang="en-US" sz="2200" dirty="0">
                <a:solidFill>
                  <a:srgbClr val="FF0000"/>
                </a:solidFill>
              </a:rPr>
              <a:t>same</a:t>
            </a:r>
            <a:r>
              <a:rPr lang="en-US" sz="2200" dirty="0"/>
              <a:t> address space</a:t>
            </a:r>
          </a:p>
          <a:p>
            <a:pPr lvl="1"/>
            <a:r>
              <a:rPr lang="en-US" sz="2200" dirty="0"/>
              <a:t>Hybrid of of process-based and event-based </a:t>
            </a:r>
          </a:p>
        </p:txBody>
      </p:sp>
    </p:spTree>
    <p:extLst>
      <p:ext uri="{BB962C8B-B14F-4D97-AF65-F5344CB8AC3E}">
        <p14:creationId xmlns:p14="http://schemas.microsoft.com/office/powerpoint/2010/main" val="361831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#1: Process-based Servers</a:t>
            </a:r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/>
              <a:t>Spawn separate process for each client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 out to lunch</a:t>
            </a: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Child blocks waiting for data from Client 1</a:t>
            </a:r>
          </a:p>
        </p:txBody>
      </p:sp>
    </p:spTree>
    <p:extLst>
      <p:ext uri="{BB962C8B-B14F-4D97-AF65-F5344CB8AC3E}">
        <p14:creationId xmlns:p14="http://schemas.microsoft.com/office/powerpoint/2010/main" val="150948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echo(connfd);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Iterative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/>
              <a:t>Accept a connection request</a:t>
            </a:r>
          </a:p>
          <a:p>
            <a:pPr marL="165100" lvl="1" indent="-165100"/>
            <a:r>
              <a:rPr lang="en-US" sz="2400" b="0" kern="0" dirty="0"/>
              <a:t>Handle echo requests until client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07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1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06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6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 Echo Server</a:t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/>
              <a:t>Concurrent 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 </a:t>
            </a:r>
            <a:r>
              <a:rPr lang="en-US" sz="20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Forks child to handle client.  Connection 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Server Execution 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child process</a:t>
            </a:r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/>
              <a:t>Both parent &amp; child 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b="1" dirty="0" err="1">
                <a:latin typeface="Courier New"/>
                <a:cs typeface="Courier New"/>
              </a:rPr>
              <a:t>connfd</a:t>
            </a:r>
            <a:endParaRPr lang="en-US" sz="2200" b="1" dirty="0">
              <a:latin typeface="Courier New"/>
              <a:cs typeface="Courier New"/>
            </a:endParaRPr>
          </a:p>
          <a:p>
            <a:pPr lvl="2"/>
            <a:r>
              <a:rPr lang="en-US" sz="2200" dirty="0"/>
              <a:t>Child should close </a:t>
            </a:r>
            <a:r>
              <a:rPr lang="en-US" sz="2200" b="1" dirty="0" err="1">
                <a:latin typeface="Courier New"/>
                <a:cs typeface="Courier New"/>
              </a:rPr>
              <a:t>listenfd</a:t>
            </a:r>
            <a:r>
              <a:rPr lang="en-US" sz="22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process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/>
              <a:t>Issues with Process-based Servers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/>
              <a:t>Parent process 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reference count 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2</a:t>
            </a:r>
            <a:endParaRPr lang="en-US" sz="2200" b="1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b="1" dirty="0" err="1">
                <a:latin typeface="Courier New" pitchFamily="49" charset="0"/>
              </a:rPr>
              <a:t>refcnt</a:t>
            </a:r>
            <a:r>
              <a:rPr lang="en-US" sz="2200" b="1" dirty="0">
                <a:latin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</a:rPr>
              <a:t>connfd</a:t>
            </a:r>
            <a:r>
              <a:rPr lang="en-US" sz="2200" b="1" dirty="0">
                <a:latin typeface="Courier New" pitchFamily="49" charset="0"/>
              </a:rPr>
              <a:t>) = 0</a:t>
            </a:r>
            <a:endParaRPr lang="en-US" sz="2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0" y="3810000"/>
            <a:ext cx="8316928" cy="3810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echo(connfd);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client */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4191000" y="4191000"/>
            <a:ext cx="2514600" cy="2514600"/>
          </a:xfrm>
          <a:prstGeom prst="noSmoking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Process-based Servers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Nontrivial to share data between processes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(This example too simple to demonstrate)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/>
              <a:t>Approach #2: Event-based Servers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/>
              <a:t>Server maintains set of active connections</a:t>
            </a:r>
          </a:p>
          <a:p>
            <a:pPr lvl="1"/>
            <a:r>
              <a:rPr lang="en-US" dirty="0"/>
              <a:t>Array of </a:t>
            </a:r>
            <a:r>
              <a:rPr lang="en-US" dirty="0" err="1"/>
              <a:t>connfd’s</a:t>
            </a:r>
            <a:endParaRPr lang="en-US" dirty="0"/>
          </a:p>
          <a:p>
            <a:r>
              <a:rPr lang="en-US" dirty="0"/>
              <a:t>Repeat:</a:t>
            </a:r>
          </a:p>
          <a:p>
            <a:pPr lvl="1"/>
            <a:r>
              <a:rPr lang="en-US" dirty="0"/>
              <a:t>Determine which descriptors (</a:t>
            </a:r>
            <a:r>
              <a:rPr lang="en-US" b="1" dirty="0" err="1">
                <a:latin typeface="Courier New"/>
                <a:cs typeface="Courier New"/>
              </a:rPr>
              <a:t>connfd</a:t>
            </a:r>
            <a:r>
              <a:rPr lang="en-US" dirty="0" err="1"/>
              <a:t>’s</a:t>
            </a:r>
            <a:r>
              <a:rPr lang="en-US" dirty="0"/>
              <a:t> or </a:t>
            </a:r>
            <a:r>
              <a:rPr lang="en-US" b="1" dirty="0" err="1">
                <a:latin typeface="Courier New"/>
                <a:cs typeface="Courier New"/>
              </a:rPr>
              <a:t>listenfd</a:t>
            </a:r>
            <a:r>
              <a:rPr lang="en-US" dirty="0"/>
              <a:t>) have pending inputs</a:t>
            </a:r>
          </a:p>
          <a:p>
            <a:pPr lvl="2"/>
            <a:r>
              <a:rPr lang="en-US" dirty="0"/>
              <a:t>e.g., using </a:t>
            </a:r>
            <a:r>
              <a:rPr lang="en-US" b="1" dirty="0">
                <a:latin typeface="Courier New"/>
                <a:cs typeface="Courier New"/>
              </a:rPr>
              <a:t>select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arrival of pending input is an </a:t>
            </a:r>
            <a:r>
              <a:rPr lang="en-US" i="1" dirty="0"/>
              <a:t>event</a:t>
            </a:r>
          </a:p>
          <a:p>
            <a:pPr lvl="1"/>
            <a:r>
              <a:rPr lang="en-US" dirty="0"/>
              <a:t>If  </a:t>
            </a:r>
            <a:r>
              <a:rPr lang="en-US" dirty="0" err="1"/>
              <a:t>listenfd</a:t>
            </a:r>
            <a:r>
              <a:rPr lang="en-US" dirty="0"/>
              <a:t> has input, then </a:t>
            </a:r>
            <a:r>
              <a:rPr lang="en-US" b="1" dirty="0">
                <a:latin typeface="Courier New"/>
                <a:cs typeface="Courier New"/>
              </a:rPr>
              <a:t>accept</a:t>
            </a:r>
            <a:r>
              <a:rPr lang="en-US" dirty="0"/>
              <a:t> connection</a:t>
            </a:r>
          </a:p>
          <a:p>
            <a:pPr lvl="2"/>
            <a:r>
              <a:rPr lang="en-US" dirty="0"/>
              <a:t>and add new </a:t>
            </a:r>
            <a:r>
              <a:rPr lang="en-US" dirty="0" err="1"/>
              <a:t>connfd</a:t>
            </a:r>
            <a:r>
              <a:rPr lang="en-US" dirty="0"/>
              <a:t> to array</a:t>
            </a:r>
          </a:p>
          <a:p>
            <a:pPr lvl="1"/>
            <a:r>
              <a:rPr lang="en-US" dirty="0"/>
              <a:t>Service all </a:t>
            </a:r>
            <a:r>
              <a:rPr lang="en-US" dirty="0" err="1"/>
              <a:t>connfd’s</a:t>
            </a:r>
            <a:r>
              <a:rPr lang="en-US" dirty="0"/>
              <a:t> with pending inputs</a:t>
            </a:r>
          </a:p>
          <a:p>
            <a:endParaRPr lang="en-US" dirty="0"/>
          </a:p>
          <a:p>
            <a:r>
              <a:rPr lang="en-US" dirty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Multiplexed Event Processing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Anything</a:t>
            </a:r>
          </a:p>
          <a:p>
            <a:r>
              <a:rPr lang="en-US" sz="2800" dirty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Event-based Servers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Design of choice for high-performance Web servers and search engines. e.g.,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347663" indent="-347663"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>
                <a:latin typeface="Arial Black"/>
              </a:rPr>
              <a:t>–</a:t>
            </a:r>
            <a:r>
              <a:rPr lang="en-US" dirty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Black"/>
              </a:rPr>
              <a:t>– </a:t>
            </a:r>
            <a:r>
              <a:rPr lang="en-US" dirty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2EA4-9FBF-46FA-9CA0-3E51979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E3B-8A3E-489C-BB7B-9E3883D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0" dirty="0">
                <a:hlinkClick r:id="rId3"/>
              </a:rPr>
              <a:t>https://canvas.cmu.edu/courses/28101/quizzes/77027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356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#3: Thread-based Servers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(process-based)</a:t>
            </a:r>
          </a:p>
          <a:p>
            <a:pPr lvl="1"/>
            <a:r>
              <a:rPr lang="en-US" dirty="0"/>
              <a:t>	…</a:t>
            </a:r>
            <a:r>
              <a:rPr lang="en-US" sz="2200" dirty="0"/>
              <a:t>but using threads instead of processes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Stack</a:t>
              </a: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Run-time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17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Run-time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kernel context</a:t>
            </a: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Stack</a:t>
            </a: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Threads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are </a:t>
            </a:r>
            <a:r>
              <a:rPr lang="en-US" sz="2600" i="1" dirty="0"/>
              <a:t>concurrent</a:t>
            </a:r>
            <a:r>
              <a:rPr lang="en-US" sz="2600" dirty="0"/>
              <a:t> if their flows 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Thread 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Single Core Processor</a:t>
            </a:r>
          </a:p>
          <a:p>
            <a:pPr lvl="1"/>
            <a:r>
              <a:rPr lang="en-US" dirty="0"/>
              <a:t>Simulate parallelism by time slicing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Multi-Core Processor</a:t>
            </a:r>
          </a:p>
          <a:p>
            <a:pPr lvl="1"/>
            <a:r>
              <a:rPr lang="en-US" dirty="0"/>
              <a:t>Can have true parallelism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Run 3 threads on 2 cores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others (possibly on different cores)</a:t>
            </a:r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all code and data (except local stacks)</a:t>
            </a:r>
          </a:p>
          <a:p>
            <a:pPr lvl="2"/>
            <a:r>
              <a:rPr lang="en-US" dirty="0"/>
              <a:t>Processes 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reaping) twice as expensive as thread control</a:t>
            </a:r>
          </a:p>
          <a:p>
            <a:pPr lvl="2"/>
            <a:r>
              <a:rPr lang="en-US" dirty="0"/>
              <a:t>Linux 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9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pthread_create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pthread_join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pthread_self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pthread_cancel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pthread_exit</a:t>
            </a:r>
            <a:r>
              <a:rPr lang="en-US" b="1" dirty="0">
                <a:latin typeface="Courier New" pitchFamily="49" charset="0"/>
              </a:rPr>
              <a:t>()</a:t>
            </a:r>
            <a:endParaRPr lang="en-US" b="1" dirty="0"/>
          </a:p>
          <a:p>
            <a:pPr lvl="2"/>
            <a:r>
              <a:rPr lang="en-US" b="1" dirty="0">
                <a:latin typeface="Courier New" pitchFamily="49" charset="0"/>
              </a:rPr>
              <a:t>exit()</a:t>
            </a:r>
            <a:r>
              <a:rPr lang="en-US" b="1" dirty="0"/>
              <a:t> </a:t>
            </a:r>
            <a:r>
              <a:rPr lang="en-US" dirty="0"/>
              <a:t>[terminates all threads] 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b="1" dirty="0" err="1">
                <a:latin typeface="Courier New" pitchFamily="49" charset="0"/>
              </a:rPr>
              <a:t>pthread_mutex_init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b="1" dirty="0" err="1">
                <a:latin typeface="Courier New" pitchFamily="49" charset="0"/>
              </a:rPr>
              <a:t>pthread_mutex</a:t>
            </a:r>
            <a:r>
              <a:rPr lang="en-US" b="1" dirty="0">
                <a:latin typeface="Courier New" pitchFamily="49" charset="0"/>
              </a:rPr>
              <a:t>_[un]lock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Return 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ID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Thread routine</a:t>
              </a: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>
              <a:solidFill>
                <a:srgbClr val="7F7F7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Threaded “hello,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807123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817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…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863850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5486706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Peer 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3531346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5969152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045352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3531346" y="2514600"/>
            <a:ext cx="2437806" cy="746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609599" y="3364210"/>
            <a:ext cx="2831577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doesn’t need to wait for 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3531346" y="3870325"/>
            <a:ext cx="2437806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687115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609600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904648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32265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026302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45352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terminates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76200" y="2514600"/>
            <a:ext cx="34551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5111799"/>
            <a:ext cx="3505200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And many </a:t>
            </a:r>
            <a:r>
              <a:rPr lang="en-US" sz="2800" dirty="0" err="1">
                <a:latin typeface="Calibri" pitchFamily="34" charset="0"/>
              </a:rPr>
              <a:t>many</a:t>
            </a:r>
            <a:r>
              <a:rPr lang="en-US" sz="2800" dirty="0">
                <a:latin typeface="Calibri" pitchFamily="34" charset="0"/>
              </a:rPr>
              <a:t> more possible ways for this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386759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return 0;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/>
              <a:t>Spawn new thread for each client</a:t>
            </a:r>
          </a:p>
          <a:p>
            <a:pPr lvl="1"/>
            <a:r>
              <a:rPr lang="en-US" b="0" kern="0" dirty="0"/>
              <a:t>Pass it copy of connection file descriptor</a:t>
            </a:r>
          </a:p>
          <a:p>
            <a:pPr lvl="1"/>
            <a:r>
              <a:rPr lang="en-US" b="0" kern="0" dirty="0"/>
              <a:t>Note use of </a:t>
            </a:r>
            <a:r>
              <a:rPr lang="en-US" kern="0" dirty="0" err="1">
                <a:latin typeface="Courier New"/>
                <a:cs typeface="Courier New"/>
              </a:rPr>
              <a:t>Malloc</a:t>
            </a:r>
            <a:r>
              <a:rPr lang="en-US" kern="0" dirty="0">
                <a:latin typeface="Courier New"/>
                <a:cs typeface="Courier New"/>
              </a:rPr>
              <a:t>()</a:t>
            </a:r>
            <a:r>
              <a:rPr lang="en-US" b="0" kern="0" dirty="0"/>
              <a:t>! [but not </a:t>
            </a:r>
            <a:r>
              <a:rPr lang="en-US" kern="0" dirty="0">
                <a:latin typeface="Courier New"/>
                <a:cs typeface="Courier New"/>
              </a:rPr>
              <a:t>Free()</a:t>
            </a:r>
            <a:r>
              <a:rPr lang="en-US" b="0" kern="0" dirty="0"/>
              <a:t>]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mode.</a:t>
            </a:r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 automatically (by kernel) when 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endParaRPr lang="en-US" sz="2600" dirty="0">
              <a:latin typeface="+mn-lt"/>
              <a:cs typeface="Courier New"/>
            </a:endParaRPr>
          </a:p>
          <a:p>
            <a:pPr lvl="1"/>
            <a:r>
              <a:rPr lang="en-US" sz="2600" dirty="0">
                <a:latin typeface="+mn-lt"/>
                <a:cs typeface="Courier New"/>
              </a:rPr>
              <a:t>Close </a:t>
            </a:r>
            <a:r>
              <a:rPr lang="en-US" sz="2600" b="1" dirty="0" err="1">
                <a:latin typeface="Courier New"/>
                <a:cs typeface="Courier New"/>
              </a:rPr>
              <a:t>connfd</a:t>
            </a:r>
            <a:r>
              <a:rPr lang="en-US" sz="2600" dirty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Thread-based Server 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individual peer thread</a:t>
            </a:r>
          </a:p>
          <a:p>
            <a:pPr lvl="1"/>
            <a:r>
              <a:rPr lang="en-US" sz="2600" dirty="0"/>
              <a:t>Threads share all process state except TID</a:t>
            </a:r>
          </a:p>
          <a:p>
            <a:pPr lvl="1"/>
            <a:r>
              <a:rPr lang="en-US" sz="2600" dirty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server 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peer</a:t>
            </a:r>
          </a:p>
          <a:p>
            <a:pPr algn="ctr"/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server</a:t>
            </a:r>
          </a:p>
          <a:p>
            <a:pPr algn="ctr"/>
            <a:r>
              <a:rPr lang="en-US" sz="1800" dirty="0">
                <a:latin typeface="+mn-lt"/>
              </a:rPr>
              <a:t>main thread</a:t>
            </a: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requests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/>
              <a:t>detached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b="1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pthread_detach(pthread_self</a:t>
            </a:r>
            <a:r>
              <a:rPr lang="en-US" b="1" dirty="0">
                <a:latin typeface="Courier New" pitchFamily="49" charset="0"/>
              </a:rPr>
              <a:t>())</a:t>
            </a:r>
            <a:r>
              <a:rPr lang="en-US" b="1" dirty="0"/>
              <a:t> </a:t>
            </a:r>
            <a:r>
              <a:rPr lang="en-US" dirty="0"/>
              <a:t>to make 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b="1" dirty="0" err="1">
                <a:latin typeface="Courier New" pitchFamily="49" charset="0"/>
              </a:rPr>
              <a:t>Pthread_create(&amp;tid</a:t>
            </a:r>
            <a:r>
              <a:rPr lang="en-US" sz="1800" b="1" dirty="0">
                <a:latin typeface="Courier New" pitchFamily="49" charset="0"/>
              </a:rPr>
              <a:t>, NULL, thread, (void *)&amp;</a:t>
            </a:r>
            <a:r>
              <a:rPr lang="en-US" sz="1800" b="1" dirty="0" err="1">
                <a:latin typeface="Courier New" pitchFamily="49" charset="0"/>
              </a:rPr>
              <a:t>connfd</a:t>
            </a:r>
            <a:r>
              <a:rPr lang="en-US" sz="1800" b="1" dirty="0">
                <a:latin typeface="Courier New" pitchFamily="49" charset="0"/>
              </a:rPr>
              <a:t>);</a:t>
            </a:r>
            <a:endParaRPr lang="en-US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context</a:t>
            </a:r>
          </a:p>
          <a:p>
            <a:pPr lvl="1"/>
            <a:r>
              <a:rPr lang="en-US" dirty="0"/>
              <a:t>Each thread has its own stack for local variables </a:t>
            </a:r>
          </a:p>
          <a:p>
            <a:pPr lvl="2"/>
            <a:r>
              <a:rPr lang="en-US" dirty="0"/>
              <a:t>but not protected from other threads</a:t>
            </a:r>
          </a:p>
          <a:p>
            <a:pPr lvl="1"/>
            <a:r>
              <a:rPr lang="en-US" dirty="0"/>
              <a:t>Each 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024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6608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ALL memory is shared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385053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5946775" y="3748088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5946775" y="40132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5946775" y="4253349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5715000" y="5266174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5946775" y="4488299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5946775" y="4808974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5946775" y="5113774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108700" y="5536049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3146425" y="1408926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2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2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3124200" y="3945434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2</a:t>
            </a: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4159" y="3200400"/>
            <a:ext cx="259568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 (peer thread)</a:t>
            </a:r>
          </a:p>
        </p:txBody>
      </p:sp>
    </p:spTree>
    <p:extLst>
      <p:ext uri="{BB962C8B-B14F-4D97-AF65-F5344CB8AC3E}">
        <p14:creationId xmlns:p14="http://schemas.microsoft.com/office/powerpoint/2010/main" val="647634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63491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83297" y="45456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284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from signal handlers.</a:t>
            </a:r>
          </a:p>
          <a:p>
            <a:r>
              <a:rPr lang="en-US" dirty="0"/>
              <a:t>Why don’t we use </a:t>
            </a:r>
            <a:r>
              <a:rPr lang="en-US" dirty="0" err="1"/>
              <a:t>printf</a:t>
            </a:r>
            <a:r>
              <a:rPr lang="en-US" dirty="0"/>
              <a:t> in handlers?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Do something</a:t>
            </a:r>
          </a:p>
          <a:p>
            <a:pPr lvl="1"/>
            <a:r>
              <a:rPr lang="en-US" dirty="0"/>
              <a:t>Release lock</a:t>
            </a:r>
          </a:p>
          <a:p>
            <a:r>
              <a:rPr lang="en-US" dirty="0"/>
              <a:t>What if signal handler interrupts call to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Line 93"/>
          <p:cNvSpPr>
            <a:spLocks noChangeShapeType="1"/>
          </p:cNvSpPr>
          <p:nvPr/>
        </p:nvSpPr>
        <p:spPr bwMode="auto">
          <a:xfrm>
            <a:off x="4084638" y="3324443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4"/>
          <p:cNvSpPr>
            <a:spLocks noChangeShapeType="1"/>
          </p:cNvSpPr>
          <p:nvPr/>
        </p:nvSpPr>
        <p:spPr bwMode="auto">
          <a:xfrm>
            <a:off x="4090988" y="3929281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Line 95"/>
          <p:cNvSpPr>
            <a:spLocks noChangeShapeType="1"/>
          </p:cNvSpPr>
          <p:nvPr/>
        </p:nvSpPr>
        <p:spPr bwMode="auto">
          <a:xfrm flipH="1">
            <a:off x="6489700" y="3935631"/>
            <a:ext cx="0" cy="2464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" name="Text Box 101"/>
          <p:cNvSpPr txBox="1">
            <a:spLocks noChangeArrowheads="1"/>
          </p:cNvSpPr>
          <p:nvPr/>
        </p:nvSpPr>
        <p:spPr bwMode="auto">
          <a:xfrm>
            <a:off x="3581400" y="3646706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6" name="Text Box 102"/>
          <p:cNvSpPr txBox="1">
            <a:spLocks noChangeArrowheads="1"/>
          </p:cNvSpPr>
          <p:nvPr/>
        </p:nvSpPr>
        <p:spPr bwMode="auto">
          <a:xfrm>
            <a:off x="3581400" y="3843556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1189" y="3276600"/>
            <a:ext cx="97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2557" y="3689140"/>
            <a:ext cx="912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(Try to)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acquire</a:t>
            </a:r>
          </a:p>
          <a:p>
            <a:r>
              <a:rPr lang="en-US" sz="1800" i="1" dirty="0">
                <a:solidFill>
                  <a:srgbClr val="800000"/>
                </a:solidFill>
                <a:latin typeface="Calibri" pitchFamily="34" charset="0"/>
              </a:rPr>
              <a:t>lock</a:t>
            </a:r>
          </a:p>
        </p:txBody>
      </p:sp>
      <p:sp>
        <p:nvSpPr>
          <p:cNvPr id="19" name="Line 95"/>
          <p:cNvSpPr>
            <a:spLocks noChangeShapeType="1"/>
          </p:cNvSpPr>
          <p:nvPr/>
        </p:nvSpPr>
        <p:spPr bwMode="auto">
          <a:xfrm flipH="1">
            <a:off x="6489700" y="4182110"/>
            <a:ext cx="0" cy="26152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5079278" y="3289300"/>
            <a:ext cx="97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Receive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signal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688550" y="4519831"/>
            <a:ext cx="1752600" cy="433169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Deadlocked!</a:t>
            </a:r>
          </a:p>
        </p:txBody>
      </p:sp>
    </p:spTree>
    <p:extLst>
      <p:ext uri="{BB962C8B-B14F-4D97-AF65-F5344CB8AC3E}">
        <p14:creationId xmlns:p14="http://schemas.microsoft.com/office/powerpoint/2010/main" val="38299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78336" y="2971800"/>
            <a:ext cx="8813264" cy="3810000"/>
          </a:xfrm>
          <a:prstGeom prst="rect">
            <a:avLst/>
          </a:prstGeom>
          <a:solidFill>
            <a:srgbClr val="EAEAFA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1252507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1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1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16315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694484" y="3051334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</a:t>
            </a:r>
          </a:p>
        </p:txBody>
      </p:sp>
      <p:sp>
        <p:nvSpPr>
          <p:cNvPr id="803843" name="Rectangle 3"/>
          <p:cNvSpPr>
            <a:spLocks noChangeAspect="1" noChangeArrowheads="1"/>
          </p:cNvSpPr>
          <p:nvPr/>
        </p:nvSpPr>
        <p:spPr bwMode="auto">
          <a:xfrm>
            <a:off x="6663888" y="3448131"/>
            <a:ext cx="2230438" cy="319087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libraries</a:t>
            </a:r>
          </a:p>
        </p:txBody>
      </p:sp>
      <p:sp>
        <p:nvSpPr>
          <p:cNvPr id="803844" name="Rectangle 4"/>
          <p:cNvSpPr>
            <a:spLocks noChangeAspect="1" noChangeArrowheads="1"/>
          </p:cNvSpPr>
          <p:nvPr/>
        </p:nvSpPr>
        <p:spPr bwMode="auto">
          <a:xfrm>
            <a:off x="6663888" y="3713243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45" name="Rectangle 5"/>
          <p:cNvSpPr>
            <a:spLocks noChangeAspect="1" noChangeArrowheads="1"/>
          </p:cNvSpPr>
          <p:nvPr/>
        </p:nvSpPr>
        <p:spPr bwMode="auto">
          <a:xfrm>
            <a:off x="6663888" y="3953392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run-time heap</a:t>
            </a:r>
          </a:p>
        </p:txBody>
      </p:sp>
      <p:sp>
        <p:nvSpPr>
          <p:cNvPr id="803846" name="Text Box 6"/>
          <p:cNvSpPr txBox="1">
            <a:spLocks noChangeAspect="1" noChangeArrowheads="1"/>
          </p:cNvSpPr>
          <p:nvPr/>
        </p:nvSpPr>
        <p:spPr bwMode="auto">
          <a:xfrm>
            <a:off x="6432113" y="4966217"/>
            <a:ext cx="252913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>
                <a:latin typeface="+mn-lt"/>
              </a:rPr>
              <a:t>0</a:t>
            </a:r>
            <a:endParaRPr lang="en-US" sz="1100">
              <a:latin typeface="+mn-lt"/>
            </a:endParaRPr>
          </a:p>
        </p:txBody>
      </p:sp>
      <p:sp>
        <p:nvSpPr>
          <p:cNvPr id="803847" name="Rectangle 7"/>
          <p:cNvSpPr>
            <a:spLocks noChangeAspect="1" noChangeArrowheads="1"/>
          </p:cNvSpPr>
          <p:nvPr/>
        </p:nvSpPr>
        <p:spPr bwMode="auto">
          <a:xfrm>
            <a:off x="6663888" y="4188342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read/write data</a:t>
            </a:r>
          </a:p>
        </p:txBody>
      </p:sp>
      <p:sp>
        <p:nvSpPr>
          <p:cNvPr id="803850" name="Rectangle 10"/>
          <p:cNvSpPr>
            <a:spLocks noChangeAspect="1" noChangeArrowheads="1"/>
          </p:cNvSpPr>
          <p:nvPr/>
        </p:nvSpPr>
        <p:spPr bwMode="auto">
          <a:xfrm>
            <a:off x="6663888" y="4509017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read-only code/data</a:t>
            </a:r>
          </a:p>
        </p:txBody>
      </p:sp>
      <p:sp>
        <p:nvSpPr>
          <p:cNvPr id="803851" name="Rectangle 11"/>
          <p:cNvSpPr>
            <a:spLocks noChangeAspect="1" noChangeArrowheads="1"/>
          </p:cNvSpPr>
          <p:nvPr/>
        </p:nvSpPr>
        <p:spPr bwMode="auto">
          <a:xfrm>
            <a:off x="6663888" y="4813817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3854" name="Text Box 14"/>
          <p:cNvSpPr txBox="1">
            <a:spLocks noChangeArrowheads="1"/>
          </p:cNvSpPr>
          <p:nvPr/>
        </p:nvSpPr>
        <p:spPr bwMode="auto">
          <a:xfrm>
            <a:off x="6825813" y="5236092"/>
            <a:ext cx="1883336" cy="1169551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Kernel context:</a:t>
            </a:r>
          </a:p>
          <a:p>
            <a:r>
              <a:rPr lang="en-US" sz="1400" dirty="0">
                <a:latin typeface="+mn-lt"/>
              </a:rPr>
              <a:t>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Descriptor table</a:t>
            </a:r>
          </a:p>
          <a:p>
            <a:r>
              <a:rPr lang="en-US" sz="1800" dirty="0">
                <a:latin typeface="+mn-lt"/>
              </a:rPr>
              <a:t>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803856" name="Text Box 16"/>
          <p:cNvSpPr txBox="1">
            <a:spLocks noChangeArrowheads="1"/>
          </p:cNvSpPr>
          <p:nvPr/>
        </p:nvSpPr>
        <p:spPr bwMode="auto">
          <a:xfrm>
            <a:off x="241290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2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803857" name="Rectangle 17"/>
          <p:cNvSpPr>
            <a:spLocks noChangeAspect="1" noChangeArrowheads="1"/>
          </p:cNvSpPr>
          <p:nvPr/>
        </p:nvSpPr>
        <p:spPr bwMode="auto">
          <a:xfrm>
            <a:off x="2340010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03858" name="Text Box 18"/>
          <p:cNvSpPr txBox="1">
            <a:spLocks noChangeArrowheads="1"/>
          </p:cNvSpPr>
          <p:nvPr/>
        </p:nvSpPr>
        <p:spPr bwMode="auto">
          <a:xfrm>
            <a:off x="272321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2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508768" y="1248118"/>
            <a:ext cx="1740156" cy="129266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+mn-lt"/>
              </a:rPr>
              <a:t>Thread 3 context:</a:t>
            </a:r>
          </a:p>
          <a:p>
            <a:r>
              <a:rPr lang="en-US" sz="1600" dirty="0">
                <a:latin typeface="+mn-lt"/>
              </a:rPr>
              <a:t>    Data registers</a:t>
            </a:r>
          </a:p>
          <a:p>
            <a:r>
              <a:rPr lang="en-US" sz="1600" dirty="0">
                <a:latin typeface="+mn-lt"/>
              </a:rPr>
              <a:t>    Condition codes</a:t>
            </a:r>
          </a:p>
          <a:p>
            <a:r>
              <a:rPr lang="en-US" sz="1600" dirty="0">
                <a:latin typeface="+mn-lt"/>
              </a:rPr>
              <a:t>    SP</a:t>
            </a:r>
            <a:r>
              <a:rPr lang="en-US" sz="1600" baseline="-25000" dirty="0">
                <a:latin typeface="+mn-lt"/>
              </a:rPr>
              <a:t>2</a:t>
            </a:r>
          </a:p>
          <a:p>
            <a:r>
              <a:rPr lang="en-US" sz="1600" dirty="0">
                <a:latin typeface="+mn-lt"/>
              </a:rPr>
              <a:t>    PC</a:t>
            </a:r>
            <a:r>
              <a:rPr lang="en-US" sz="1600" baseline="-25000" dirty="0">
                <a:latin typeface="+mn-lt"/>
              </a:rPr>
              <a:t>2</a:t>
            </a:r>
          </a:p>
        </p:txBody>
      </p:sp>
      <p:sp>
        <p:nvSpPr>
          <p:cNvPr id="19" name="Rectangle 17"/>
          <p:cNvSpPr>
            <a:spLocks noChangeAspect="1" noChangeArrowheads="1"/>
          </p:cNvSpPr>
          <p:nvPr/>
        </p:nvSpPr>
        <p:spPr bwMode="auto">
          <a:xfrm>
            <a:off x="4435871" y="3919526"/>
            <a:ext cx="1885950" cy="164307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819077" y="3072611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3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4174" y="4155850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>
                <a:latin typeface="Courier New" pitchFamily="49" charset="0"/>
              </a:rPr>
              <a:t>connfd</a:t>
            </a: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2344613" y="4451291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 bwMode="auto">
          <a:xfrm rot="10800000">
            <a:off x="2266951" y="4348681"/>
            <a:ext cx="1788691" cy="291810"/>
          </a:xfrm>
          <a:prstGeom prst="curvedConnector3">
            <a:avLst>
              <a:gd name="adj1" fmla="val -2900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4439046" y="4640492"/>
            <a:ext cx="1882775" cy="378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nl-NL" dirty="0">
                <a:latin typeface="Courier New" pitchFamily="49" charset="0"/>
              </a:rPr>
              <a:t>&amp;connfd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 bwMode="auto">
          <a:xfrm rot="10800000">
            <a:off x="2244324" y="4242318"/>
            <a:ext cx="3905753" cy="587375"/>
          </a:xfrm>
          <a:prstGeom prst="curvedConnector3">
            <a:avLst>
              <a:gd name="adj1" fmla="val -1506"/>
            </a:avLst>
          </a:prstGeom>
          <a:noFill/>
          <a:ln w="57150">
            <a:solidFill>
              <a:srgbClr val="FF0000"/>
            </a:solidFill>
            <a:miter lim="800000"/>
            <a:headEnd type="diamond" w="med" len="med"/>
            <a:tailEnd type="triangle" w="med" len="med"/>
          </a:ln>
          <a:effectLst/>
        </p:spPr>
      </p:cxn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29387" y="891118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4049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this race occur?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100;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Pthread_create</a:t>
            </a:r>
            <a:r>
              <a:rPr lang="en-US" sz="1800" dirty="0">
                <a:latin typeface="Courier New" pitchFamily="49" charset="0"/>
              </a:rPr>
              <a:t>(&amp;</a:t>
            </a:r>
            <a:r>
              <a:rPr lang="en-US" sz="1800" dirty="0" err="1">
                <a:latin typeface="Courier New" pitchFamily="49" charset="0"/>
              </a:rPr>
              <a:t>tid</a:t>
            </a:r>
            <a:r>
              <a:rPr lang="en-US" sz="1800" dirty="0">
                <a:latin typeface="Courier New" pitchFamily="49" charset="0"/>
              </a:rPr>
              <a:t>, NULL,</a:t>
            </a:r>
          </a:p>
          <a:p>
            <a:r>
              <a:rPr lang="en-US" sz="1800" dirty="0">
                <a:latin typeface="Courier New" pitchFamily="49" charset="0"/>
              </a:rPr>
              <a:t>                 thread,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/>
              <a:t>Race Test</a:t>
            </a:r>
          </a:p>
          <a:p>
            <a:pPr lvl="1"/>
            <a:r>
              <a:rPr lang="en-US" sz="2200" dirty="0"/>
              <a:t>If no race, then each thread would get different value of </a:t>
            </a:r>
            <a:r>
              <a:rPr lang="en-US" sz="2200" b="1" dirty="0" err="1">
                <a:latin typeface="Courier New"/>
                <a:cs typeface="Courier New"/>
              </a:rPr>
              <a:t>i</a:t>
            </a:r>
            <a:endParaRPr lang="en-US" sz="2200" b="1" dirty="0">
              <a:latin typeface="Courier New"/>
              <a:cs typeface="Courier New"/>
            </a:endParaRPr>
          </a:p>
          <a:p>
            <a:pPr lvl="1"/>
            <a:r>
              <a:rPr lang="en-US" sz="2200" dirty="0"/>
              <a:t>Set of saved values would consist of one copy each of 0 through 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void *thread(void *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r>
              <a:rPr lang="en-US" sz="1800" dirty="0">
                <a:latin typeface="Courier New" pitchFamily="49" charset="0"/>
              </a:rPr>
              <a:t>{ 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*((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*)</a:t>
            </a:r>
            <a:r>
              <a:rPr lang="en-US" sz="1800" dirty="0" err="1">
                <a:latin typeface="Courier New" pitchFamily="49" charset="0"/>
              </a:rPr>
              <a:t>vargp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Pthread_detach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pthread_self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save_value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return NULL;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75489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/>
              <a:t>The race can really happen!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 Race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57200" y="3364468"/>
            <a:ext cx="8153399" cy="3036332"/>
            <a:chOff x="457200" y="3364468"/>
            <a:chExt cx="8153399" cy="3036332"/>
          </a:xfrm>
        </p:grpSpPr>
        <p:sp>
          <p:nvSpPr>
            <p:cNvPr id="10" name="TextBox 9"/>
            <p:cNvSpPr txBox="1"/>
            <p:nvPr/>
          </p:nvSpPr>
          <p:spPr>
            <a:xfrm>
              <a:off x="495300" y="3364468"/>
              <a:ext cx="1763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Calibri" pitchFamily="34" charset="0"/>
                </a:rPr>
                <a:t>Multicore</a:t>
              </a:r>
              <a:r>
                <a:rPr lang="en-US" sz="1800" dirty="0">
                  <a:latin typeface="Calibri" pitchFamily="34" charset="0"/>
                </a:rPr>
                <a:t> server</a:t>
              </a:r>
            </a:p>
          </p:txBody>
        </p:sp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807079588"/>
                </p:ext>
              </p:extLst>
            </p:nvPr>
          </p:nvGraphicFramePr>
          <p:xfrm>
            <a:off x="457200" y="3657600"/>
            <a:ext cx="8153399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495300" y="2088119"/>
            <a:ext cx="8153399" cy="1359932"/>
            <a:chOff x="495300" y="2088119"/>
            <a:chExt cx="8153399" cy="1359932"/>
          </a:xfrm>
        </p:grpSpPr>
        <p:sp>
          <p:nvSpPr>
            <p:cNvPr id="15" name="TextBox 14"/>
            <p:cNvSpPr txBox="1"/>
            <p:nvPr/>
          </p:nvSpPr>
          <p:spPr>
            <a:xfrm>
              <a:off x="495300" y="2088119"/>
              <a:ext cx="188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Single core laptop</a:t>
              </a:r>
            </a:p>
          </p:txBody>
        </p:sp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2617729828"/>
                </p:ext>
              </p:extLst>
            </p:nvPr>
          </p:nvGraphicFramePr>
          <p:xfrm>
            <a:off x="495300" y="2381251"/>
            <a:ext cx="8153399" cy="1066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627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Correct passing of thread arguments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Main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 . . . 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/>
              <a:t>Producer-Consumer Model</a:t>
            </a:r>
          </a:p>
          <a:p>
            <a:pPr lvl="1"/>
            <a:r>
              <a:rPr lang="en-US" b="0" kern="0" dirty="0"/>
              <a:t>Allocate in main</a:t>
            </a:r>
          </a:p>
          <a:p>
            <a:pPr lvl="1"/>
            <a:r>
              <a:rPr lang="en-US" b="0" kern="0" dirty="0"/>
              <a:t>Free in thread routine</a:t>
            </a:r>
          </a:p>
          <a:p>
            <a:pPr lvl="1"/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>
                <a:latin typeface="+mn-lt"/>
              </a:rPr>
              <a:t>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55884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cache</a:t>
            </a:r>
          </a:p>
          <a:p>
            <a:r>
              <a:rPr lang="en-US" sz="2600" dirty="0"/>
              <a:t>+ Threads are more efficient than processes</a:t>
            </a:r>
          </a:p>
          <a:p>
            <a:endParaRPr lang="en-US" sz="1400" dirty="0"/>
          </a:p>
          <a:p>
            <a:r>
              <a:rPr lang="en-US" sz="2600" dirty="0">
                <a:latin typeface="Arial Black"/>
              </a:rPr>
              <a:t>–</a:t>
            </a:r>
            <a:r>
              <a:rPr lang="en-US" sz="2600" dirty="0"/>
              <a:t> 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threads</a:t>
            </a:r>
          </a:p>
          <a:p>
            <a:pPr lvl="1"/>
            <a:r>
              <a:rPr lang="en-US" sz="2200" dirty="0"/>
              <a:t>Hard to know which data shared &amp; which private</a:t>
            </a:r>
          </a:p>
          <a:p>
            <a:pPr lvl="1"/>
            <a:r>
              <a:rPr lang="en-US" sz="2200" dirty="0"/>
              <a:t>Hard to detect by testing</a:t>
            </a:r>
          </a:p>
          <a:p>
            <a:pPr lvl="2"/>
            <a:r>
              <a:rPr lang="en-US" dirty="0"/>
              <a:t>Probability of bad race outcome very low</a:t>
            </a:r>
          </a:p>
          <a:p>
            <a:pPr lvl="2"/>
            <a:r>
              <a:rPr lang="en-US" dirty="0"/>
              <a:t>But nonzero!</a:t>
            </a:r>
          </a:p>
          <a:p>
            <a:pPr lvl="1"/>
            <a:r>
              <a:rPr lang="en-US" sz="2200" dirty="0"/>
              <a:t>Future lectures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/>
              <a:t>Summary: Approaches 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Process-based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multi-core</a:t>
            </a:r>
            <a:endParaRPr lang="en-US" sz="2600" b="0" dirty="0"/>
          </a:p>
          <a:p>
            <a:pPr>
              <a:lnSpc>
                <a:spcPct val="85000"/>
              </a:lnSpc>
            </a:pPr>
            <a:r>
              <a:rPr lang="en-US" sz="2600" dirty="0"/>
              <a:t>Thread-based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Event orderings not repeatable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Printf</a:t>
            </a:r>
            <a:r>
              <a:rPr lang="en-US" dirty="0"/>
              <a:t> Deadlock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16239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the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326212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pic>
        <p:nvPicPr>
          <p:cNvPr id="2050" name="Picture 2" descr="https://lh5.googleusercontent.com/-KZDxfOJ5u_g/TXE0svHt5FI/AAAAAAAAAIs/iGcOARn0X00/s320/bloc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44455"/>
            <a:ext cx="3048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undabout of Failure. Fail. You have arrived. sad part is these where designed to not cause traffic jams. such fai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8212" r="9761" b="24588"/>
          <a:stretch/>
        </p:blipFill>
        <p:spPr bwMode="auto">
          <a:xfrm>
            <a:off x="228600" y="1846896"/>
            <a:ext cx="570992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596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32341</TotalTime>
  <Words>5065</Words>
  <Application>Microsoft Office PowerPoint</Application>
  <PresentationFormat>On-screen Show (4:3)</PresentationFormat>
  <Paragraphs>1148</Paragraphs>
  <Slides>65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Concurrent Programming  15-213/14-513/15-513: Introduction to Computer Systems 23rd Lecture, April 14, 2022</vt:lpstr>
      <vt:lpstr>Concurrent Programming is Hard!</vt:lpstr>
      <vt:lpstr>Data Race</vt:lpstr>
      <vt:lpstr>Deadlock</vt:lpstr>
      <vt:lpstr>Deadlock</vt:lpstr>
      <vt:lpstr>Deadlock</vt:lpstr>
      <vt:lpstr>Testing Printf Deadlock</vt:lpstr>
      <vt:lpstr>Why Does Printf require Locks?</vt:lpstr>
      <vt:lpstr>Livelock</vt:lpstr>
      <vt:lpstr>Livelock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Quiz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Or, …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A Process With Multiple Threads</vt:lpstr>
      <vt:lpstr>But ALL memory is shared</vt:lpstr>
      <vt:lpstr>PowerPoint Presentation</vt:lpstr>
      <vt:lpstr>PowerPoint Presentation</vt:lpstr>
      <vt:lpstr>PowerPoint Presentation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Varodayan</cp:lastModifiedBy>
  <cp:revision>984</cp:revision>
  <cp:lastPrinted>2012-11-14T01:18:46Z</cp:lastPrinted>
  <dcterms:created xsi:type="dcterms:W3CDTF">2012-11-14T01:16:09Z</dcterms:created>
  <dcterms:modified xsi:type="dcterms:W3CDTF">2022-04-11T05:43:14Z</dcterms:modified>
</cp:coreProperties>
</file>